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tmp" ContentType="image/png"/>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717" r:id="rId2"/>
    <p:sldId id="719" r:id="rId3"/>
    <p:sldId id="746" r:id="rId4"/>
    <p:sldId id="721" r:id="rId5"/>
    <p:sldId id="722" r:id="rId6"/>
    <p:sldId id="723" r:id="rId7"/>
    <p:sldId id="724" r:id="rId8"/>
    <p:sldId id="803" r:id="rId9"/>
    <p:sldId id="779" r:id="rId10"/>
    <p:sldId id="780" r:id="rId11"/>
    <p:sldId id="801" r:id="rId12"/>
    <p:sldId id="730" r:id="rId13"/>
    <p:sldId id="729" r:id="rId14"/>
    <p:sldId id="731" r:id="rId15"/>
    <p:sldId id="802" r:id="rId16"/>
    <p:sldId id="732" r:id="rId17"/>
    <p:sldId id="734" r:id="rId18"/>
    <p:sldId id="735" r:id="rId19"/>
    <p:sldId id="733" r:id="rId20"/>
    <p:sldId id="750" r:id="rId21"/>
    <p:sldId id="765" r:id="rId22"/>
    <p:sldId id="747" r:id="rId23"/>
    <p:sldId id="782" r:id="rId24"/>
    <p:sldId id="783" r:id="rId25"/>
    <p:sldId id="752" r:id="rId26"/>
    <p:sldId id="776" r:id="rId27"/>
    <p:sldId id="784" r:id="rId28"/>
    <p:sldId id="758" r:id="rId29"/>
    <p:sldId id="757" r:id="rId30"/>
    <p:sldId id="759" r:id="rId31"/>
    <p:sldId id="785" r:id="rId32"/>
    <p:sldId id="786" r:id="rId33"/>
    <p:sldId id="787" r:id="rId34"/>
    <p:sldId id="788" r:id="rId35"/>
    <p:sldId id="789" r:id="rId36"/>
    <p:sldId id="790" r:id="rId37"/>
    <p:sldId id="791" r:id="rId38"/>
    <p:sldId id="792" r:id="rId39"/>
    <p:sldId id="793" r:id="rId40"/>
    <p:sldId id="794" r:id="rId41"/>
    <p:sldId id="795" r:id="rId42"/>
    <p:sldId id="796" r:id="rId43"/>
    <p:sldId id="797" r:id="rId44"/>
    <p:sldId id="798" r:id="rId45"/>
    <p:sldId id="799" r:id="rId46"/>
    <p:sldId id="800" r:id="rId4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4" userDrawn="1">
          <p15:clr>
            <a:srgbClr val="A4A3A4"/>
          </p15:clr>
        </p15:guide>
        <p15:guide id="2" pos="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FBD2"/>
    <a:srgbClr val="33ACBD"/>
    <a:srgbClr val="FF6666"/>
    <a:srgbClr val="66FFCC"/>
    <a:srgbClr val="595959"/>
    <a:srgbClr val="E6D6AF"/>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8"/>
    <p:restoredTop sz="94073" autoAdjust="0"/>
  </p:normalViewPr>
  <p:slideViewPr>
    <p:cSldViewPr snapToGrid="0" snapToObjects="1" showGuides="1">
      <p:cViewPr varScale="1">
        <p:scale>
          <a:sx n="68" d="100"/>
          <a:sy n="68" d="100"/>
        </p:scale>
        <p:origin x="1976" y="208"/>
      </p:cViewPr>
      <p:guideLst>
        <p:guide orient="horz" pos="3884"/>
        <p:guide pos="340"/>
      </p:guideLst>
    </p:cSldViewPr>
  </p:slideViewPr>
  <p:notesTextViewPr>
    <p:cViewPr>
      <p:scale>
        <a:sx n="100" d="100"/>
        <a:sy n="100" d="100"/>
      </p:scale>
      <p:origin x="0" y="0"/>
    </p:cViewPr>
  </p:notesTextViewPr>
  <p:sorterViewPr>
    <p:cViewPr>
      <p:scale>
        <a:sx n="102" d="100"/>
        <a:sy n="10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2017/6/28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2017/6/28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www.netcommerce.co.jp/blog/2017/01/08/10487"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5272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開発に必要な機能がサービスとして提供されるのが一般的で、開発者はプログラミングに専念できるようになります。</a:t>
            </a:r>
          </a:p>
          <a:p>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Function as a Service</a:t>
            </a:r>
            <a:r>
              <a:rPr kumimoji="1" lang="ja-JP" altLang="en-US" sz="1200" b="0" i="0" kern="1200" dirty="0" smtClean="0">
                <a:solidFill>
                  <a:schemeClr val="tx1"/>
                </a:solidFill>
                <a:effectLst/>
                <a:latin typeface="+mn-lt"/>
                <a:ea typeface="+mn-ea"/>
                <a:cs typeface="+mn-cs"/>
              </a:rPr>
              <a:t>）は、この仕組みをさらに進化させたものです。</a:t>
            </a:r>
          </a:p>
          <a:p>
            <a:r>
              <a:rPr kumimoji="1" lang="ja-JP" altLang="en-US" sz="1200" b="0" i="0" kern="1200" dirty="0" smtClean="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en-US" sz="1200" b="0" i="0" kern="1200" dirty="0" smtClean="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en-US" sz="1200" b="0" i="0" kern="1200" dirty="0" smtClean="0">
                <a:solidFill>
                  <a:schemeClr val="tx1"/>
                </a:solidFill>
                <a:effectLst/>
                <a:latin typeface="+mn-lt"/>
                <a:ea typeface="+mn-ea"/>
                <a:cs typeface="+mn-cs"/>
              </a:rPr>
              <a:t>書いたコードはコンテナ上で実行し、終了すると即座に廃棄される。</a:t>
            </a:r>
          </a:p>
          <a:p>
            <a:r>
              <a:rPr kumimoji="1" lang="ja-JP" altLang="en-US" sz="1200" b="0" i="0" kern="1200" dirty="0" smtClean="0">
                <a:solidFill>
                  <a:schemeClr val="tx1"/>
                </a:solidFill>
                <a:effectLst/>
                <a:latin typeface="+mn-lt"/>
                <a:ea typeface="+mn-ea"/>
                <a:cs typeface="+mn-cs"/>
              </a:rPr>
              <a:t>コンテナの実行は</a:t>
            </a:r>
            <a:r>
              <a:rPr kumimoji="1" lang="en-US" altLang="ja-JP" sz="1200" b="0" i="0" kern="1200" dirty="0" smtClean="0">
                <a:solidFill>
                  <a:schemeClr val="tx1"/>
                </a:solidFill>
                <a:effectLst/>
                <a:latin typeface="+mn-lt"/>
                <a:ea typeface="+mn-ea"/>
                <a:cs typeface="+mn-cs"/>
              </a:rPr>
              <a:t>100ms</a:t>
            </a:r>
            <a:r>
              <a:rPr kumimoji="1" lang="ja-JP" altLang="en-US" sz="1200" b="0" i="0" kern="1200" dirty="0" smtClean="0">
                <a:solidFill>
                  <a:schemeClr val="tx1"/>
                </a:solidFill>
                <a:effectLst/>
                <a:latin typeface="+mn-lt"/>
                <a:ea typeface="+mn-ea"/>
                <a:cs typeface="+mn-cs"/>
              </a:rPr>
              <a:t>単位で計測され、使った分のサーバー使用料が課金されるため、一般の</a:t>
            </a:r>
            <a:r>
              <a:rPr kumimoji="1" lang="en-US" altLang="ja-JP" sz="1200" b="0" i="0" kern="1200" dirty="0" smtClean="0">
                <a:solidFill>
                  <a:schemeClr val="tx1"/>
                </a:solidFill>
                <a:effectLst/>
                <a:latin typeface="+mn-lt"/>
                <a:ea typeface="+mn-ea"/>
                <a:cs typeface="+mn-cs"/>
              </a:rPr>
              <a:t>IaaS</a:t>
            </a:r>
            <a:r>
              <a:rPr kumimoji="1" lang="ja-JP" altLang="en-US" sz="1200" b="0" i="0" kern="1200" dirty="0" smtClean="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を使うことのメリットは、コストの削減、スケーラビリティの確保、インフラの運用管理を不要にすることです。マイクロサービスとも相性が良く、それを実現する手段としても注目されています。</a:t>
            </a:r>
          </a:p>
          <a:p>
            <a:r>
              <a:rPr kumimoji="1" lang="en-US" altLang="ja-JP" sz="1200" b="0" i="0" kern="1200" dirty="0" smtClean="0">
                <a:solidFill>
                  <a:schemeClr val="tx1"/>
                </a:solidFill>
                <a:effectLst/>
                <a:latin typeface="+mn-lt"/>
                <a:ea typeface="+mn-ea"/>
                <a:cs typeface="+mn-cs"/>
              </a:rPr>
              <a:t>AWS</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Lambda</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Google</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Cloud Functions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Microsoft</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Azure Functions</a:t>
            </a:r>
            <a:r>
              <a:rPr kumimoji="1" lang="ja-JP" altLang="en-US" sz="1200" b="0" i="0" kern="1200" dirty="0" smtClean="0">
                <a:solidFill>
                  <a:schemeClr val="tx1"/>
                </a:solidFill>
                <a:effectLst/>
                <a:latin typeface="+mn-lt"/>
                <a:ea typeface="+mn-ea"/>
                <a:cs typeface="+mn-cs"/>
              </a:rPr>
              <a:t>、オープンソース</a:t>
            </a:r>
            <a:r>
              <a:rPr kumimoji="1" lang="en-US" altLang="ja-JP" sz="1200" b="0" i="0" kern="1200" dirty="0" err="1" smtClean="0">
                <a:solidFill>
                  <a:schemeClr val="tx1"/>
                </a:solidFill>
                <a:effectLst/>
                <a:latin typeface="+mn-lt"/>
                <a:ea typeface="+mn-ea"/>
                <a:cs typeface="+mn-cs"/>
              </a:rPr>
              <a:t>OpenWhisk</a:t>
            </a:r>
            <a:r>
              <a:rPr kumimoji="1" lang="ja-JP" altLang="en-US" sz="1200" b="0" i="0" kern="1200" dirty="0" smtClean="0">
                <a:solidFill>
                  <a:schemeClr val="tx1"/>
                </a:solidFill>
                <a:effectLst/>
                <a:latin typeface="+mn-lt"/>
                <a:ea typeface="+mn-ea"/>
                <a:cs typeface="+mn-cs"/>
              </a:rPr>
              <a:t>を使った</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のサービスなどがあります。</a:t>
            </a:r>
          </a:p>
          <a:p>
            <a:r>
              <a:rPr kumimoji="1" lang="en-US" altLang="ja-JP" sz="1200" b="0" i="0" kern="1200" dirty="0"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との違いは、</a:t>
            </a:r>
            <a:r>
              <a:rPr kumimoji="1" lang="en-US" altLang="ja-JP" sz="1200" b="0" i="0" kern="1200" dirty="0"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は必要なサービス毎に起動・終了させる「イベント・ドリンブン方式」を狙ったものであることです。そのため</a:t>
            </a:r>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で、あらゆるアプリケーションを作れるわけではなく、</a:t>
            </a:r>
            <a:r>
              <a:rPr kumimoji="1" lang="en-US" altLang="ja-JP" sz="1200" b="0" i="0" kern="1200" dirty="0" smtClean="0">
                <a:solidFill>
                  <a:schemeClr val="tx1"/>
                </a:solidFill>
                <a:effectLst/>
                <a:latin typeface="+mn-lt"/>
                <a:ea typeface="+mn-ea"/>
                <a:cs typeface="+mn-cs"/>
              </a:rPr>
              <a:t>EC</a:t>
            </a:r>
            <a:r>
              <a:rPr kumimoji="1" lang="ja-JP" altLang="en-US" sz="1200" b="0" i="0" kern="1200" dirty="0" smtClean="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サイトやマーケティング・サイトのように負荷予測が難しく、ダイナミックな負荷の変動に対応しなければならないアプリケーションには向いていると言えるでしょう。。</a:t>
            </a:r>
          </a:p>
          <a:p>
            <a:r>
              <a:rPr kumimoji="1" lang="ja-JP" altLang="en-US" sz="1200" b="0" i="0" kern="1200" dirty="0" smtClean="0">
                <a:solidFill>
                  <a:schemeClr val="tx1"/>
                </a:solidFill>
                <a:effectLst/>
                <a:latin typeface="+mn-lt"/>
                <a:ea typeface="+mn-ea"/>
                <a:cs typeface="+mn-cs"/>
              </a:rPr>
              <a:t>参考</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 </a:t>
            </a:r>
            <a:r>
              <a:rPr kumimoji="1" lang="ja-JP" altLang="en-US" sz="1200" b="0" i="0" u="sng" kern="1200" dirty="0" smtClean="0">
                <a:solidFill>
                  <a:schemeClr val="tx1"/>
                </a:solidFill>
                <a:effectLst/>
                <a:latin typeface="+mn-lt"/>
                <a:ea typeface="+mn-ea"/>
                <a:cs typeface="+mn-cs"/>
                <a:hlinkClick r:id="rId3"/>
              </a:rPr>
              <a:t>これからの開発と運用：ビジネスの成功に直接貢献すること</a:t>
            </a:r>
            <a:endParaRPr kumimoji="1" lang="ja-JP" altLang="en-US" sz="1200" b="0" i="0" kern="1200" dirty="0" smtClean="0">
              <a:solidFill>
                <a:schemeClr val="tx1"/>
              </a:solidFill>
              <a:effectLst/>
              <a:latin typeface="+mn-lt"/>
              <a:ea typeface="+mn-ea"/>
              <a:cs typeface="+mn-cs"/>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168786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【図解】コレ１枚で分かるイベント・ドリブン方式</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ある業務で一連のサービス（特定の業務を処理するプログラム）を連結させて全体の処理を行う方式に、オーケストレーション（</a:t>
            </a:r>
            <a:r>
              <a:rPr kumimoji="1" lang="en-US" altLang="ja-JP" sz="1200" kern="1200" dirty="0" smtClean="0">
                <a:solidFill>
                  <a:schemeClr val="tx1"/>
                </a:solidFill>
                <a:effectLst/>
                <a:latin typeface="+mn-lt"/>
                <a:ea typeface="+mn-ea"/>
                <a:cs typeface="+mn-cs"/>
              </a:rPr>
              <a:t>Orchestration</a:t>
            </a:r>
            <a:r>
              <a:rPr kumimoji="1" lang="ja-JP" altLang="ja-JP" sz="1200" kern="1200" dirty="0" smtClean="0">
                <a:solidFill>
                  <a:schemeClr val="tx1"/>
                </a:solidFill>
                <a:effectLst/>
                <a:latin typeface="+mn-lt"/>
                <a:ea typeface="+mn-ea"/>
                <a:cs typeface="+mn-cs"/>
              </a:rPr>
              <a:t>）とコレオグラフィ（</a:t>
            </a:r>
            <a:r>
              <a:rPr kumimoji="1" lang="en-US" altLang="ja-JP" sz="1200" kern="1200" dirty="0" smtClean="0">
                <a:solidFill>
                  <a:schemeClr val="tx1"/>
                </a:solidFill>
                <a:effectLst/>
                <a:latin typeface="+mn-lt"/>
                <a:ea typeface="+mn-ea"/>
                <a:cs typeface="+mn-cs"/>
              </a:rPr>
              <a:t>Choreography</a:t>
            </a:r>
            <a:r>
              <a:rPr kumimoji="1" lang="ja-JP" altLang="ja-JP" sz="1200" kern="1200" dirty="0" smtClean="0">
                <a:solidFill>
                  <a:schemeClr val="tx1"/>
                </a:solidFill>
                <a:effectLst/>
                <a:latin typeface="+mn-lt"/>
                <a:ea typeface="+mn-ea"/>
                <a:cs typeface="+mn-cs"/>
              </a:rPr>
              <a:t>）があります。</a:t>
            </a:r>
          </a:p>
          <a:p>
            <a:r>
              <a:rPr kumimoji="1" lang="ja-JP" altLang="ja-JP" sz="1200" kern="1200" dirty="0" smtClean="0">
                <a:solidFill>
                  <a:schemeClr val="tx1"/>
                </a:solidFill>
                <a:effectLst/>
                <a:latin typeface="+mn-lt"/>
                <a:ea typeface="+mn-ea"/>
                <a:cs typeface="+mn-cs"/>
              </a:rPr>
              <a:t>前者は、指揮者の指示に従って各演奏者が担当する楽器を演奏するように、全体の処理の流れを制御する指揮者にあたるプログラムが存在し、そこからのリクエストによってサービスを実行し、実行結果をレスポンスとして指揮者に返して処理を継続させる方式で、リクエスト・リプライ方式と呼ばれています。</a:t>
            </a:r>
          </a:p>
          <a:p>
            <a:r>
              <a:rPr kumimoji="1" lang="ja-JP" altLang="ja-JP" sz="1200" kern="1200" dirty="0" smtClean="0">
                <a:solidFill>
                  <a:schemeClr val="tx1"/>
                </a:solidFill>
                <a:effectLst/>
                <a:latin typeface="+mn-lt"/>
                <a:ea typeface="+mn-ea"/>
                <a:cs typeface="+mn-cs"/>
              </a:rPr>
              <a:t>各サービスは、そのサービスを制御する指揮者が受けもっている特定の処理のためだけに利用され、他の指揮者が制御する別の処理を引き受けて実行することはありません。そのため処理が増えれば、指揮者のプログラムもその数必要となり、同時に多くのサービスが駆動されます。</a:t>
            </a:r>
          </a:p>
          <a:p>
            <a:r>
              <a:rPr kumimoji="1" lang="ja-JP" altLang="ja-JP" sz="1200" kern="1200" dirty="0" smtClean="0">
                <a:solidFill>
                  <a:schemeClr val="tx1"/>
                </a:solidFill>
                <a:effectLst/>
                <a:latin typeface="+mn-lt"/>
                <a:ea typeface="+mn-ea"/>
                <a:cs typeface="+mn-cs"/>
              </a:rPr>
              <a:t>一方、後者は、演劇や踊りで演技者に予め振り付けが行われるように、個々のサービスに予め動作条件や次にどのサービスを起動させるかといった設定が与えられており、それに従って、各サービスが自律的に動作する方式です。</a:t>
            </a:r>
          </a:p>
          <a:p>
            <a:r>
              <a:rPr kumimoji="1" lang="ja-JP" altLang="ja-JP" sz="1200" kern="1200" dirty="0" smtClean="0">
                <a:solidFill>
                  <a:schemeClr val="tx1"/>
                </a:solidFill>
                <a:effectLst/>
                <a:latin typeface="+mn-lt"/>
                <a:ea typeface="+mn-ea"/>
                <a:cs typeface="+mn-cs"/>
              </a:rPr>
              <a:t>この方式は、何らかのイベントの発生によって特定の業務処理サービスが駆動される場合が多く、イベント・ドリブン方式と呼ばれています。イベントには、「新規注文が入った」、「商品が入庫した」、「新規顧客が登録された」などがあります。</a:t>
            </a:r>
          </a:p>
          <a:p>
            <a:r>
              <a:rPr kumimoji="1" lang="ja-JP" altLang="ja-JP" sz="1200" kern="1200" dirty="0" smtClean="0">
                <a:solidFill>
                  <a:schemeClr val="tx1"/>
                </a:solidFill>
                <a:effectLst/>
                <a:latin typeface="+mn-lt"/>
                <a:ea typeface="+mn-ea"/>
                <a:cs typeface="+mn-cs"/>
              </a:rPr>
              <a:t>リクエスト・リプライ方式は、指揮者が関知できないタイミングで行われた処理や、予期できないタイミングで発生したイベントを検知して対応することは難しく、処理ができなかったりタイミングが遅れたりといったことが起こります。一方、イベント・ドリブン方式では、イベントの発生時に次に続くサービスに即座に通知できますので、処理タイミングを遅らせることはありません。また、イベントが増えても、必要なサービスだけが起動されますので、システム資源の消費量は少なく、負荷の変動にも柔軟に対応できます。このサービスを先に紹介したマイクロサービスにしておけば、開発や運用を効率よく行うことがで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34063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smtClean="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顧客管理、注文管理、在庫管理など</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smtClean="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smtClean="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smtClean="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smtClean="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smtClean="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154753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777128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487607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https://aws.amazon.com/jp/api-gateway/</a:t>
            </a:r>
          </a:p>
          <a:p>
            <a:endParaRPr kumimoji="1" lang="en-US" altLang="ja-JP" dirty="0"/>
          </a:p>
          <a:p>
            <a:r>
              <a:rPr kumimoji="1" lang="ja-JP" altLang="en-US" dirty="0"/>
              <a:t>もちろん</a:t>
            </a:r>
            <a:r>
              <a:rPr kumimoji="1" lang="en-US" altLang="ja-JP" dirty="0"/>
              <a:t>Amazon</a:t>
            </a:r>
            <a:r>
              <a:rPr kumimoji="1" lang="ja-JP" altLang="en-US" dirty="0"/>
              <a:t>も、</a:t>
            </a:r>
            <a:r>
              <a:rPr kumimoji="1" lang="en-US" altLang="ja-JP" dirty="0"/>
              <a:t>API</a:t>
            </a:r>
            <a:r>
              <a:rPr kumimoji="1" lang="ja-JP" altLang="en-US" dirty="0"/>
              <a:t>に注目しています。</a:t>
            </a:r>
            <a:r>
              <a:rPr kumimoji="1" lang="en-US" altLang="ja-JP" dirty="0"/>
              <a:t>IBM</a:t>
            </a:r>
            <a:r>
              <a:rPr kumimoji="1" lang="ja-JP" altLang="en-US" dirty="0"/>
              <a:t>とよく似たサービスの提供を始めました。</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1140871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711000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ハードウェア性能の劇的な向上やクラウドの普及に比べ、アプリケーション開発は、それに見合う生産性の向上を果たしてきたとは言えません。この課題を解決する手段として「超高速開発ツール」が注目されています。</a:t>
            </a:r>
          </a:p>
          <a:p>
            <a:r>
              <a:rPr kumimoji="1" lang="ja-JP" altLang="en-US" sz="1200" b="0" i="0" kern="1200" dirty="0" smtClean="0">
                <a:solidFill>
                  <a:schemeClr val="tx1"/>
                </a:solidFill>
                <a:effectLst/>
                <a:latin typeface="+mn-lt"/>
                <a:ea typeface="+mn-ea"/>
                <a:cs typeface="+mn-cs"/>
              </a:rPr>
              <a:t>超高速開発ツールは、業務の手順や帳票の書式、画面のレイアウトを入力すれば、プログラムやデータベースを自動で生成してくれます。プログラミングのスキルがなくてもアプリケーションを開発ができるので、現場のアイデアをすぐに形にする、あるいはニーズの変化に即応して、日々の継続的な改修や改善が容易になります。また、業務手順を入力すれば自動でプログラミングされるので、業務プロセスが可視化され、プログラマーによる属人化も排除できます。</a:t>
            </a:r>
          </a:p>
          <a:p>
            <a:r>
              <a:rPr kumimoji="1" lang="ja-JP" altLang="en-US" sz="1200" b="0" i="0" kern="1200" dirty="0" smtClean="0">
                <a:solidFill>
                  <a:schemeClr val="tx1"/>
                </a:solidFill>
                <a:effectLst/>
                <a:latin typeface="+mn-lt"/>
                <a:ea typeface="+mn-ea"/>
                <a:cs typeface="+mn-cs"/>
              </a:rPr>
              <a:t>ただ、アプリケーション開発の全工程をカバーするものではありません。例えば、ビジネス・ゴールの設定や業務分析、さらには、ユーザーを巻き込んで業務要件を明確にするための議論、品質管理を含めたプロジェクト管理、ユーザーの使い勝手や非機能要件への対応などはこれまでと変わりません。また、画面設計や操作性の自由度も下がります。一方で、概要設計・詳細設計・コーディング・テストなどの人手のかかる工程は大幅に工数を減らすことができます。</a:t>
            </a:r>
          </a:p>
          <a:p>
            <a:r>
              <a:rPr kumimoji="1" lang="ja-JP" altLang="en-US" sz="1200" b="0" i="0" kern="1200" dirty="0" smtClean="0">
                <a:solidFill>
                  <a:schemeClr val="tx1"/>
                </a:solidFill>
                <a:effectLst/>
                <a:latin typeface="+mn-lt"/>
                <a:ea typeface="+mn-ea"/>
                <a:cs typeface="+mn-cs"/>
              </a:rPr>
              <a:t>このような特徴から、新たなアプリケーションを開発する場合には、工数削減の効果は限定的ですが、一度作ったアプリケーションの保守・改修の生産性は大幅に向上することが期待できます。また、予め仕様が厳格に定められた大規模システムを納期通りに開発するといった用途となると使い勝手が悪いかもしれません。一方で、小規模で変更が頻繁に求められる、あるいは要件を詰めながら開発も並行して進めなくてはならない場合には効果的で、アジャイル開発と組み合わせることで、さらにその真価を引き出すことができるでしょう。</a:t>
            </a:r>
          </a:p>
          <a:p>
            <a:r>
              <a:rPr kumimoji="1" lang="ja-JP" altLang="en-US" sz="1200" b="0" i="0" kern="1200" dirty="0" smtClean="0">
                <a:solidFill>
                  <a:schemeClr val="tx1"/>
                </a:solidFill>
                <a:effectLst/>
                <a:latin typeface="+mn-lt"/>
                <a:ea typeface="+mn-ea"/>
                <a:cs typeface="+mn-cs"/>
              </a:rPr>
              <a:t>ある</a:t>
            </a:r>
            <a:r>
              <a:rPr kumimoji="1" lang="en-US" altLang="ja-JP" sz="1200" b="0" i="0" kern="1200" dirty="0" smtClean="0">
                <a:solidFill>
                  <a:schemeClr val="tx1"/>
                </a:solidFill>
                <a:effectLst/>
                <a:latin typeface="+mn-lt"/>
                <a:ea typeface="+mn-ea"/>
                <a:cs typeface="+mn-cs"/>
              </a:rPr>
              <a:t>SI</a:t>
            </a:r>
            <a:r>
              <a:rPr kumimoji="1" lang="ja-JP" altLang="en-US" sz="1200" b="0" i="0" kern="1200" dirty="0" smtClean="0">
                <a:solidFill>
                  <a:schemeClr val="tx1"/>
                </a:solidFill>
                <a:effectLst/>
                <a:latin typeface="+mn-lt"/>
                <a:ea typeface="+mn-ea"/>
                <a:cs typeface="+mn-cs"/>
              </a:rPr>
              <a:t>事業者では、超高速開発ツールを受託開発に使ったことで、最新の開発環境に限界を感じているが、業務に精通しファシリテーション能力に秀でたシニアのエンジニアに、さらなる活躍の場を与えられたとのことで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284389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79842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SDI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道路や鉄道、電気や電話、病院や学校など、私たちの生活や社会を維持する基盤を、インフラストラクチャー（インフラ）と呼んでいます。</a:t>
            </a:r>
          </a:p>
          <a:p>
            <a:r>
              <a:rPr kumimoji="1" lang="ja-JP" altLang="ja-JP" sz="1200" kern="1200" dirty="0" smtClean="0">
                <a:solidFill>
                  <a:schemeClr val="tx1"/>
                </a:solidFill>
                <a:effectLst/>
                <a:latin typeface="+mn-lt"/>
                <a:ea typeface="+mn-ea"/>
                <a:cs typeface="+mn-cs"/>
              </a:rPr>
              <a:t>クラウドやモバイルなど、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サービスも、業務を処理するサーバー、データを保管するストレージ、通信を担うネットワーク機器、これらを設置するデータセンターなどの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インフラに支えられています。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インフラは、従来、</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毎に、個別に調達・構築するものでした。しかし、このやり方では、変化の激しくなった市場に即応することはできません。また、不確実なビジネスの先行きを見通すことも難しく、必要となる機能や規模を予測することも困難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の需要が衰えることはありません。一方で、需要が読めないままの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インフラの調達・構築は、これまでに無く大きなリスクを伴うようになりました。</a:t>
            </a:r>
          </a:p>
          <a:p>
            <a:r>
              <a:rPr kumimoji="1" lang="ja-JP" altLang="ja-JP" sz="1200" kern="1200" dirty="0" smtClean="0">
                <a:solidFill>
                  <a:schemeClr val="tx1"/>
                </a:solidFill>
                <a:effectLst/>
                <a:latin typeface="+mn-lt"/>
                <a:ea typeface="+mn-ea"/>
                <a:cs typeface="+mn-cs"/>
              </a:rPr>
              <a:t>この状況を打破する技術として「仮想化」が注目されています。予め標準的な構成の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インフラを用意しておけば、そこから必要となるシステム資源を取り出し、自由に調達・構成できるソフトウェア技術のことです。</a:t>
            </a:r>
          </a:p>
          <a:p>
            <a:r>
              <a:rPr kumimoji="1" lang="ja-JP" altLang="ja-JP" sz="1200" kern="1200" dirty="0" smtClean="0">
                <a:solidFill>
                  <a:schemeClr val="tx1"/>
                </a:solidFill>
                <a:effectLst/>
                <a:latin typeface="+mn-lt"/>
                <a:ea typeface="+mn-ea"/>
                <a:cs typeface="+mn-cs"/>
              </a:rPr>
              <a:t>インフラを構成する全てのハードウェア資源に「仮想化」の技術を使えば、「ソフトウェアでシステム構成を設定、定義できるインフラ」が出来上がります。このようなインフラを「</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Software-Defined Infrastructure</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使えば、サーバー、ストレージ、ネットワークのハードウェア、それ設置する設備、安定して稼働させる運用を気にすることなく、必要な時に、必要な構成で、その能力や機能を使えるようになります。これにより、</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インフラの調達や構築に掛かる時間は大幅に削減され、変更にも即応できるようになるのです。</a:t>
            </a:r>
          </a:p>
          <a:p>
            <a:r>
              <a:rPr kumimoji="1" lang="ja-JP" altLang="ja-JP" sz="1200" kern="1200" dirty="0" smtClean="0">
                <a:solidFill>
                  <a:schemeClr val="tx1"/>
                </a:solidFill>
                <a:effectLst/>
                <a:latin typeface="+mn-lt"/>
                <a:ea typeface="+mn-ea"/>
                <a:cs typeface="+mn-cs"/>
              </a:rPr>
              <a:t>このような</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を個々の企業で個別に構築することもできますが、それでは、各企業が膨大な設備投資を担わなくてはなりません。ならば、この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を複数の企業で共用すればいいわけです。例えば、私たちが電気を使うとき、発電所の設備や運用を気にすることがないように、そして、使った分を電気料金のように支払えているのと同じように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インフラを使えれば、個々の企業が個別に大きな設備投資をしなくてもすみます。</a:t>
            </a:r>
          </a:p>
          <a:p>
            <a:r>
              <a:rPr kumimoji="1" lang="ja-JP" altLang="ja-JP" sz="1200" kern="1200" dirty="0" smtClean="0">
                <a:solidFill>
                  <a:schemeClr val="tx1"/>
                </a:solidFill>
                <a:effectLst/>
                <a:latin typeface="+mn-lt"/>
                <a:ea typeface="+mn-ea"/>
                <a:cs typeface="+mn-cs"/>
              </a:rPr>
              <a:t>そこで、</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に、システム資源の使った分を計測し課金する機能や容易に使いこなすためのメニューを用意したサービスが登場しています。それが、パブリック・クラウドのひとつである</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Infrastructure as a Service</a:t>
            </a:r>
            <a:r>
              <a:rPr kumimoji="1" lang="ja-JP" altLang="ja-JP" sz="1200" kern="1200" dirty="0" smtClean="0">
                <a:solidFill>
                  <a:schemeClr val="tx1"/>
                </a:solidFill>
                <a:effectLst/>
                <a:latin typeface="+mn-lt"/>
                <a:ea typeface="+mn-ea"/>
                <a:cs typeface="+mn-cs"/>
              </a:rPr>
              <a:t>）です。</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 Web Services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NTT</a:t>
            </a:r>
            <a:r>
              <a:rPr kumimoji="1" lang="ja-JP" altLang="ja-JP" sz="1200" kern="1200" dirty="0" smtClean="0">
                <a:solidFill>
                  <a:schemeClr val="tx1"/>
                </a:solidFill>
                <a:effectLst/>
                <a:latin typeface="+mn-lt"/>
                <a:ea typeface="+mn-ea"/>
                <a:cs typeface="+mn-cs"/>
              </a:rPr>
              <a:t>コミュニケーションズの</a:t>
            </a:r>
            <a:r>
              <a:rPr kumimoji="1" lang="en-US" altLang="ja-JP" sz="1200" kern="1200" dirty="0" err="1" smtClean="0">
                <a:solidFill>
                  <a:schemeClr val="tx1"/>
                </a:solidFill>
                <a:effectLst/>
                <a:latin typeface="+mn-lt"/>
                <a:ea typeface="+mn-ea"/>
                <a:cs typeface="+mn-cs"/>
              </a:rPr>
              <a:t>cloudn</a:t>
            </a:r>
            <a:r>
              <a:rPr kumimoji="1" lang="ja-JP" altLang="ja-JP" sz="1200" kern="1200" dirty="0" smtClean="0">
                <a:solidFill>
                  <a:schemeClr val="tx1"/>
                </a:solidFill>
                <a:effectLst/>
                <a:latin typeface="+mn-lt"/>
                <a:ea typeface="+mn-ea"/>
                <a:cs typeface="+mn-cs"/>
              </a:rPr>
              <a:t>（クラウド・エヌ）、</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SoftLayer</a:t>
            </a:r>
            <a:r>
              <a:rPr kumimoji="1" lang="ja-JP" altLang="ja-JP" sz="1200" kern="1200" dirty="0" smtClean="0">
                <a:solidFill>
                  <a:schemeClr val="tx1"/>
                </a:solidFill>
                <a:effectLst/>
                <a:latin typeface="+mn-lt"/>
                <a:ea typeface="+mn-ea"/>
                <a:cs typeface="+mn-cs"/>
              </a:rPr>
              <a:t>などがこのサービスです。</a:t>
            </a:r>
          </a:p>
          <a:p>
            <a:r>
              <a:rPr kumimoji="1" lang="ja-JP" altLang="ja-JP" sz="1200" kern="1200" dirty="0" smtClean="0">
                <a:solidFill>
                  <a:schemeClr val="tx1"/>
                </a:solidFill>
                <a:effectLst/>
                <a:latin typeface="+mn-lt"/>
                <a:ea typeface="+mn-ea"/>
                <a:cs typeface="+mn-cs"/>
              </a:rPr>
              <a:t>もちろん、個別の構成や運用にこだわる企業は、独自に</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を構築する場合もあります。このような仕組みをプライベート・クラウドと呼びます。そして、そんなふたつの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を組み合わせて、コストパフォーマンスの高い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インフラを構築しようというという使い方もあります。これをハイブリッド・クラウドと呼んでいます。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は、こんなクラウド・コンピューティングを支える技術でもあるのです。</a:t>
            </a:r>
          </a:p>
          <a:p>
            <a:r>
              <a:rPr kumimoji="1" lang="ja-JP" altLang="ja-JP" sz="1200" kern="1200" dirty="0" smtClean="0">
                <a:solidFill>
                  <a:schemeClr val="tx1"/>
                </a:solidFill>
                <a:effectLst/>
                <a:latin typeface="+mn-lt"/>
                <a:ea typeface="+mn-ea"/>
                <a:cs typeface="+mn-cs"/>
              </a:rPr>
              <a:t/>
            </a:r>
            <a:br>
              <a:rPr kumimoji="1" lang="ja-JP"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73959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76206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マイクロサービス、コンテナ、サーバーレス、イベント・ドリブン、</a:t>
            </a:r>
            <a:r>
              <a:rPr kumimoji="1" lang="en-US" altLang="ja-JP" sz="1200" kern="1200" dirty="0" err="1" smtClean="0">
                <a:solidFill>
                  <a:schemeClr val="tx1"/>
                </a:solidFill>
                <a:effectLst/>
                <a:latin typeface="+mn-lt"/>
                <a:ea typeface="+mn-ea"/>
                <a:cs typeface="+mn-cs"/>
              </a:rPr>
              <a:t>FaaS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Function as a Service</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この５つの言葉が、これまでの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ビジネスの存続を難しくしてしまうかもしれません。それがどういうことかが分からないとすれば、</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ビジネスの置かれている危機的状況を理解できているとは言えません。</a:t>
            </a:r>
          </a:p>
          <a:p>
            <a:r>
              <a:rPr kumimoji="1" lang="ja-JP" altLang="ja-JP" sz="1200" kern="1200" dirty="0" smtClean="0">
                <a:solidFill>
                  <a:schemeClr val="tx1"/>
                </a:solidFill>
                <a:effectLst/>
                <a:latin typeface="+mn-lt"/>
                <a:ea typeface="+mn-ea"/>
                <a:cs typeface="+mn-cs"/>
              </a:rPr>
              <a:t>「デジタル・トランスフォーメーション」という言葉を最近よく聞くようになりました。この言葉の本質を理解すれば、それが</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ビジネスにとって破壊的な影響をもたらすことだと理解できるはずです。</a:t>
            </a:r>
          </a:p>
          <a:p>
            <a:r>
              <a:rPr kumimoji="1" lang="ja-JP" altLang="ja-JP" sz="1200" kern="1200" dirty="0" smtClean="0">
                <a:solidFill>
                  <a:schemeClr val="tx1"/>
                </a:solidFill>
                <a:effectLst/>
                <a:latin typeface="+mn-lt"/>
                <a:ea typeface="+mn-ea"/>
                <a:cs typeface="+mn-cs"/>
              </a:rPr>
              <a:t>前者の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は、インフラの構築や運用、アプリケーション開発を根本的に変えてしまう可能性があります。アプリケーション開発者は、インフラやその運用を気にせずにアプリケーションを開発できるようになり、業務ニーズの変更に即応できるようになるでしょう。</a:t>
            </a:r>
          </a:p>
          <a:p>
            <a:r>
              <a:rPr kumimoji="1" lang="ja-JP" altLang="ja-JP" sz="1200" kern="1200" dirty="0" smtClean="0">
                <a:solidFill>
                  <a:schemeClr val="tx1"/>
                </a:solidFill>
                <a:effectLst/>
                <a:latin typeface="+mn-lt"/>
                <a:ea typeface="+mn-ea"/>
                <a:cs typeface="+mn-cs"/>
              </a:rPr>
              <a:t>ビジネス環境の不確実性がかつてなく高まっているいま、環境変化への即応力は経営の生命線です。同時に、ビジネスと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の一体化さらには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を前提とした新たなビジネス・モデルが、企業の競争力の源泉になりつつあります。そうなると、ビジネス環境の変化に即応するためには、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もまた即応できる俊敏さを持たなくてはなりません。それを支える手段のひとつが、この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つの言葉を組み合わせることで実現できます。</a:t>
            </a:r>
          </a:p>
          <a:p>
            <a:r>
              <a:rPr kumimoji="1" lang="ja-JP" altLang="ja-JP" sz="1200" kern="1200" dirty="0" smtClean="0">
                <a:solidFill>
                  <a:schemeClr val="tx1"/>
                </a:solidFill>
                <a:effectLst/>
                <a:latin typeface="+mn-lt"/>
                <a:ea typeface="+mn-ea"/>
                <a:cs typeface="+mn-cs"/>
              </a:rPr>
              <a:t>アジャイル開発や</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も同じ文脈の中で捉える必要があるでしょう。つまり、両者は共に、</a:t>
            </a:r>
            <a:r>
              <a:rPr kumimoji="1" lang="ja-JP" altLang="ja-JP" sz="1200" b="1" u="sng" kern="1200" dirty="0" smtClean="0">
                <a:solidFill>
                  <a:schemeClr val="tx1"/>
                </a:solidFill>
                <a:effectLst/>
                <a:latin typeface="+mn-lt"/>
                <a:ea typeface="+mn-ea"/>
                <a:cs typeface="+mn-cs"/>
              </a:rPr>
              <a:t>ビジネス環境の変化に即応し、ビジネスの成果に直接貢献するための取り組み</a:t>
            </a:r>
            <a:r>
              <a:rPr kumimoji="1" lang="ja-JP" altLang="ja-JP" sz="1200" kern="1200" dirty="0" smtClean="0">
                <a:solidFill>
                  <a:schemeClr val="tx1"/>
                </a:solidFill>
                <a:effectLst/>
                <a:latin typeface="+mn-lt"/>
                <a:ea typeface="+mn-ea"/>
                <a:cs typeface="+mn-cs"/>
              </a:rPr>
              <a:t>だといえるでしょう。</a:t>
            </a:r>
          </a:p>
          <a:p>
            <a:r>
              <a:rPr kumimoji="1" lang="ja-JP" altLang="ja-JP" sz="1200" kern="1200" dirty="0" smtClean="0">
                <a:solidFill>
                  <a:schemeClr val="tx1"/>
                </a:solidFill>
                <a:effectLst/>
                <a:latin typeface="+mn-lt"/>
                <a:ea typeface="+mn-ea"/>
                <a:cs typeface="+mn-cs"/>
              </a:rPr>
              <a:t>後者の「デジタル・トランスフォーメーション」の「トランスフォーム＝置き換えること、変換すること」の意味するところは、「人間が仕事をすることを前提にするビジネス・プロセス」から「機械やソフトウェアが仕事をすることを前提にするビジネス・プロセス」へ「トランスフォーム」することです。</a:t>
            </a:r>
          </a:p>
          <a:p>
            <a:r>
              <a:rPr kumimoji="1" lang="ja-JP" altLang="ja-JP" sz="1200" kern="1200" dirty="0" smtClean="0">
                <a:solidFill>
                  <a:schemeClr val="tx1"/>
                </a:solidFill>
                <a:effectLst/>
                <a:latin typeface="+mn-lt"/>
                <a:ea typeface="+mn-ea"/>
                <a:cs typeface="+mn-cs"/>
              </a:rPr>
              <a:t>これまでは、人間が仕事をすることを前提に、業務プロセスは設計されていました。しかし、徹底して無駄や人的ミスを排除できる業務プロセスを作っても、人間が仕事をする以上、人間の持つ非合理性や労務的な制約を完全に排除することはできません。しかし、人間ではなく、一切の仕事を機械やソフトウェアだけで実現できるのであれば、このような制約から解放され、劇的な生産性や品質の向上を実現できます。</a:t>
            </a:r>
          </a:p>
          <a:p>
            <a:r>
              <a:rPr kumimoji="1" lang="ja-JP" altLang="ja-JP" sz="1200" kern="1200" dirty="0" smtClean="0">
                <a:solidFill>
                  <a:schemeClr val="tx1"/>
                </a:solidFill>
                <a:effectLst/>
                <a:latin typeface="+mn-lt"/>
                <a:ea typeface="+mn-ea"/>
                <a:cs typeface="+mn-cs"/>
              </a:rPr>
              <a:t>かつて、そのようなことは非現実的なことでしたが、人工知能やロボット、</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クラウドの進化と普及と共に、その可能性が広がってきたのです。「デジタル・トランスフォーメーション」とは、そんな人間前提から機械やソフトウェア前提へと業務プロセスを転換することを意味する言葉です。</a:t>
            </a:r>
          </a:p>
          <a:p>
            <a:r>
              <a:rPr kumimoji="1" lang="ja-JP" altLang="ja-JP" sz="1200" kern="1200" dirty="0" smtClean="0">
                <a:solidFill>
                  <a:schemeClr val="tx1"/>
                </a:solidFill>
                <a:effectLst/>
                <a:latin typeface="+mn-lt"/>
                <a:ea typeface="+mn-ea"/>
                <a:cs typeface="+mn-cs"/>
              </a:rPr>
              <a:t>この変化の最前線に立たされているのが</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ビジネスです。例えば、インフラ機器の販売や構築、運用は、クラウドや自動化に置き換えられつつあります。また、アプリケーションの開発は、先の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つの言葉やアジャイル開発／</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に代表されるように、スケーラビリティや俊敏さに重心が置かれ、手間のかかる構築や運用はクラウド・サービスに任せてしまうという流れが定着しつつあります。まさに、デジタルトランスフォーメーションの最前線で、この現実に向き合っているのです。</a:t>
            </a:r>
          </a:p>
          <a:p>
            <a:r>
              <a:rPr kumimoji="1" lang="ja-JP" altLang="ja-JP" sz="1200" kern="1200" dirty="0" smtClean="0">
                <a:solidFill>
                  <a:schemeClr val="tx1"/>
                </a:solidFill>
                <a:effectLst/>
                <a:latin typeface="+mn-lt"/>
                <a:ea typeface="+mn-ea"/>
                <a:cs typeface="+mn-cs"/>
              </a:rPr>
              <a:t>「いつまで、いままでのやり方が通用するのでしょうか？」</a:t>
            </a:r>
          </a:p>
          <a:p>
            <a:r>
              <a:rPr kumimoji="1" lang="ja-JP" altLang="ja-JP" sz="1200" kern="1200" dirty="0" smtClean="0">
                <a:solidFill>
                  <a:schemeClr val="tx1"/>
                </a:solidFill>
                <a:effectLst/>
                <a:latin typeface="+mn-lt"/>
                <a:ea typeface="+mn-ea"/>
                <a:cs typeface="+mn-cs"/>
              </a:rPr>
              <a:t>お客様が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求める価値はこれまでにも増して高まっています。この流れは、当面変わることはありません。それにもかかわらず、利益が伸びない、あるいは利益率が減少しているとすれば、これはもはや危機的状況と言えます。稼働率が上がっているのに利益率が下がっているとすれば、そのビジネスに付加価値が無いことを意味し、早晩、自動化やクラウドに置き換わってもおかしくありません。</a:t>
            </a:r>
          </a:p>
          <a:p>
            <a:r>
              <a:rPr kumimoji="1" lang="ja-JP" altLang="ja-JP" sz="1200" kern="1200" dirty="0" smtClean="0">
                <a:solidFill>
                  <a:schemeClr val="tx1"/>
                </a:solidFill>
                <a:effectLst/>
                <a:latin typeface="+mn-lt"/>
                <a:ea typeface="+mn-ea"/>
                <a:cs typeface="+mn-cs"/>
              </a:rPr>
              <a:t>かつて、どんな田舎町にもレコード屋さんがありました。しかし、いつの間にか街の中からなくなってしまいました。音楽の需要は今も昔も旺盛です。しかし、レコードの需要はなくなってしまったのです。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の需要は無くならなくても、工数の需要はなくなってしまいます。そのことと重ねて考えてみてはどうでしょうか。いま、そんな時代の流れの只中にあるのです。</a:t>
            </a:r>
          </a:p>
          <a:p>
            <a:r>
              <a:rPr kumimoji="1" lang="ja-JP" altLang="ja-JP" sz="1200" kern="1200" dirty="0" smtClean="0">
                <a:solidFill>
                  <a:schemeClr val="tx1"/>
                </a:solidFill>
                <a:effectLst/>
                <a:latin typeface="+mn-lt"/>
                <a:ea typeface="+mn-ea"/>
                <a:cs typeface="+mn-cs"/>
              </a:rPr>
              <a:t>過去の常識や成功モデルがいつまでも通用することがないことは、歴史を見れば明らかです。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に関わるビジネスは、その変化が極めて速く、また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の進化がこの変化を加速しています。そんな変化に追従し続けることは容易なことではありません。ただ、この変化が何処に向かってすすんでいるのかを知り、</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年後あるいは</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年後の常識に向けて手を打っているかどうかは、自らの未来にとって決定的な意味を持ちます。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を提案し構築する仕事は、お客様の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年後あるいは</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年後に責任を持つ仕事です。その当事者が、自分の未来に責任を持てないとすれば、お客様からも信頼を失うでしょう。そうなれば、ますます自らを厳しい状況に追い込んでしまうだけです。</a:t>
            </a:r>
          </a:p>
          <a:p>
            <a:r>
              <a:rPr kumimoji="1" lang="ja-JP" altLang="ja-JP" sz="1200" kern="1200" dirty="0" smtClean="0">
                <a:solidFill>
                  <a:schemeClr val="tx1"/>
                </a:solidFill>
                <a:effectLst/>
                <a:latin typeface="+mn-lt"/>
                <a:ea typeface="+mn-ea"/>
                <a:cs typeface="+mn-cs"/>
              </a:rPr>
              <a:t>冒頭に示した「</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つの言葉」や「デジタル・トランスフォーメーション」だけではありません。いま</a:t>
            </a:r>
            <a:r>
              <a:rPr kumimoji="1" lang="en-US" altLang="ja-JP" sz="1200" kern="1200" dirty="0" smtClean="0">
                <a:solidFill>
                  <a:schemeClr val="tx1"/>
                </a:solidFill>
                <a:effectLst/>
                <a:latin typeface="+mn-lt"/>
                <a:ea typeface="+mn-ea"/>
                <a:cs typeface="+mn-cs"/>
              </a:rPr>
              <a:t>SI</a:t>
            </a:r>
            <a:r>
              <a:rPr kumimoji="1" lang="ja-JP" altLang="ja-JP" sz="1200" kern="1200" smtClean="0">
                <a:solidFill>
                  <a:schemeClr val="tx1"/>
                </a:solidFill>
                <a:effectLst/>
                <a:latin typeface="+mn-lt"/>
                <a:ea typeface="+mn-ea"/>
                <a:cs typeface="+mn-cs"/>
              </a:rPr>
              <a:t>ビジネスの置かれている状況は、明らかに非常識です。しかし、この非常識が常識と受けとめられるようになるには、さほど時間はかかりません。ならば、いち早くいまの非常識を自分たちの常識に変え、変化を先取りすることが、生き残りと発展の前提となるはず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31832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12</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smtClean="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12</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48142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【図解】コレ１枚でわかるアジャイル開発</a:t>
            </a:r>
          </a:p>
          <a:p>
            <a:r>
              <a:rPr kumimoji="1" lang="ja-JP" altLang="ja-JP" sz="1200" kern="1200" dirty="0" smtClean="0">
                <a:solidFill>
                  <a:schemeClr val="tx1"/>
                </a:solidFill>
                <a:effectLst/>
                <a:latin typeface="+mn-lt"/>
                <a:ea typeface="+mn-ea"/>
                <a:cs typeface="+mn-cs"/>
              </a:rPr>
              <a:t>ユーザーの要求は時間とともに変化します。ビジネス・スピードが加速するなか、この要求が変化するスピードもまた速まっています。いま、情報システムの開発には、このような変化への即応性がこれまでになく求められているのです。</a:t>
            </a:r>
          </a:p>
          <a:p>
            <a:r>
              <a:rPr kumimoji="1" lang="ja-JP" altLang="ja-JP" sz="1200" kern="1200" dirty="0" smtClean="0">
                <a:solidFill>
                  <a:schemeClr val="tx1"/>
                </a:solidFill>
                <a:effectLst/>
                <a:latin typeface="+mn-lt"/>
                <a:ea typeface="+mn-ea"/>
                <a:cs typeface="+mn-cs"/>
              </a:rPr>
              <a:t>しかし、従来は、作るべきシステムの要件を「すべて」決めてしまってから開発をスタートする「ウォーターフォール」手法が主流でしたが、このようなやり方では対応できない事態も増えてきたのです。そこで、注目されているのがアジャイル開発です。</a:t>
            </a:r>
          </a:p>
          <a:p>
            <a:r>
              <a:rPr kumimoji="1" lang="ja-JP" altLang="ja-JP" sz="1200" kern="1200" dirty="0" smtClean="0">
                <a:solidFill>
                  <a:schemeClr val="tx1"/>
                </a:solidFill>
                <a:effectLst/>
                <a:latin typeface="+mn-lt"/>
                <a:ea typeface="+mn-ea"/>
                <a:cs typeface="+mn-cs"/>
              </a:rPr>
              <a:t>アジャイル開発の本質は、「全部作らない」ことです。これが、ウォーターフォール開発と本質的に異なる点です。アジャイル開発は、「業務上必要性が高い機能や業務プロセスを選別し、優先順位を決めて、そこにリソースを傾注することで、本当に使うシステムのみを作り上げよう」という考え方です。結果として、短期間、高品質での開発が実現するのです。</a:t>
            </a:r>
          </a:p>
          <a:p>
            <a:r>
              <a:rPr kumimoji="1" lang="ja-JP" altLang="ja-JP" sz="1200" kern="1200" dirty="0" smtClean="0">
                <a:solidFill>
                  <a:schemeClr val="tx1"/>
                </a:solidFill>
                <a:effectLst/>
                <a:latin typeface="+mn-lt"/>
                <a:ea typeface="+mn-ea"/>
                <a:cs typeface="+mn-cs"/>
              </a:rPr>
              <a:t>一方、ウォーターフォール開発は、「全部作る」を前提とします。そのため、ユーザーの要求がすべて決まらなければ開発に着手できません。そのため、将来使うかもしれない機能とともに、推測を交えて仕様を固めてゆきます。また、いったん作り始めると、途中で変更することは難しく、すべてを作り上げることが優先されます。変更や品質保証は全部コードを書き終えた最後の最後に対応しなければなりません。</a:t>
            </a:r>
          </a:p>
          <a:p>
            <a:r>
              <a:rPr kumimoji="1" lang="ja-JP" altLang="ja-JP" sz="1200" kern="1200" dirty="0" smtClean="0">
                <a:solidFill>
                  <a:schemeClr val="tx1"/>
                </a:solidFill>
                <a:effectLst/>
                <a:latin typeface="+mn-lt"/>
                <a:ea typeface="+mn-ea"/>
                <a:cs typeface="+mn-cs"/>
              </a:rPr>
              <a:t>アジャイル開発の手法を使っても、「全部作る」のであれば、ウォーターフォールと本質的には何も変わりません。アジャイル開発は「全部作らない」かわりに、短期間・高品質・変更への柔軟性を担保しようというもので、「全部作る」こととトレードオフの関係にあのです。</a:t>
            </a:r>
          </a:p>
          <a:p>
            <a:r>
              <a:rPr kumimoji="1" lang="ja-JP" altLang="ja-JP" sz="1200" kern="1200" dirty="0" smtClean="0">
                <a:solidFill>
                  <a:schemeClr val="tx1"/>
                </a:solidFill>
                <a:effectLst/>
                <a:latin typeface="+mn-lt"/>
                <a:ea typeface="+mn-ea"/>
                <a:cs typeface="+mn-cs"/>
              </a:rPr>
              <a:t>アジャイル開発では、「ビジネス価値の高い＝業務を遂行上必須」のプロセスを実現する機能に絞り込んで開発対象を決めてゆきます。「必要かどうかわからない」、「あったほうがいいかもしれない」は、作りません。そして、おおよその工数と期間の見通しを立てて開発を始めます。</a:t>
            </a:r>
          </a:p>
          <a:p>
            <a:r>
              <a:rPr kumimoji="1" lang="ja-JP" altLang="ja-JP" sz="1200" kern="1200" dirty="0" smtClean="0">
                <a:solidFill>
                  <a:schemeClr val="tx1"/>
                </a:solidFill>
                <a:effectLst/>
                <a:latin typeface="+mn-lt"/>
                <a:ea typeface="+mn-ea"/>
                <a:cs typeface="+mn-cs"/>
              </a:rPr>
              <a:t>ビジネス価値で優先順位を決められた機能を順次完成させてゆくため、途中で優先順位が変われば入れ替えることができるので、変更要求に柔軟に対応できるのです。</a:t>
            </a:r>
          </a:p>
          <a:p>
            <a:r>
              <a:rPr kumimoji="1" lang="ja-JP" altLang="ja-JP" sz="1200" kern="1200" dirty="0" smtClean="0">
                <a:solidFill>
                  <a:schemeClr val="tx1"/>
                </a:solidFill>
                <a:effectLst/>
                <a:latin typeface="+mn-lt"/>
                <a:ea typeface="+mn-ea"/>
                <a:cs typeface="+mn-cs"/>
              </a:rPr>
              <a:t>重要なところから完成させるので、重要なところほど早い段階から検証されバグは徹底して潰されます。また、後期になるほど重要度が低くなるので、問題が生じても全体への影響は少なく品質は高まります。</a:t>
            </a:r>
          </a:p>
          <a:p>
            <a:r>
              <a:rPr kumimoji="1" lang="ja-JP" altLang="ja-JP" sz="1200" kern="1200" dirty="0" smtClean="0">
                <a:solidFill>
                  <a:schemeClr val="tx1"/>
                </a:solidFill>
                <a:effectLst/>
                <a:latin typeface="+mn-lt"/>
                <a:ea typeface="+mn-ea"/>
                <a:cs typeface="+mn-cs"/>
              </a:rPr>
              <a:t>アジャイル開発の狙いを整理すれば、次の３つになるでしょう。</a:t>
            </a:r>
          </a:p>
          <a:p>
            <a:pPr lvl="0"/>
            <a:r>
              <a:rPr kumimoji="1" lang="ja-JP" altLang="ja-JP" sz="1200" kern="1200" dirty="0" smtClean="0">
                <a:solidFill>
                  <a:schemeClr val="tx1"/>
                </a:solidFill>
                <a:effectLst/>
                <a:latin typeface="+mn-lt"/>
                <a:ea typeface="+mn-ea"/>
                <a:cs typeface="+mn-cs"/>
              </a:rPr>
              <a:t>予測できない未来を推測で決めさせず、本当に使うシステムだけを作ることでムダな開発投資をさせない。</a:t>
            </a:r>
          </a:p>
          <a:p>
            <a:pPr lvl="0"/>
            <a:r>
              <a:rPr kumimoji="1" lang="ja-JP" altLang="ja-JP" sz="1200" kern="1200" dirty="0" smtClean="0">
                <a:solidFill>
                  <a:schemeClr val="tx1"/>
                </a:solidFill>
                <a:effectLst/>
                <a:latin typeface="+mn-lt"/>
                <a:ea typeface="+mn-ea"/>
                <a:cs typeface="+mn-cs"/>
              </a:rPr>
              <a:t>変更要求に柔軟に対応し、納得して使えるシステムを実現する。</a:t>
            </a:r>
          </a:p>
          <a:p>
            <a:pPr lvl="0"/>
            <a:r>
              <a:rPr kumimoji="1" lang="ja-JP" altLang="ja-JP" sz="1200" kern="1200" dirty="0" smtClean="0">
                <a:solidFill>
                  <a:schemeClr val="tx1"/>
                </a:solidFill>
                <a:effectLst/>
                <a:latin typeface="+mn-lt"/>
                <a:ea typeface="+mn-ea"/>
                <a:cs typeface="+mn-cs"/>
              </a:rPr>
              <a:t>納得できる予算と期間の中で最善の機能と品質を実現する。</a:t>
            </a:r>
          </a:p>
          <a:p>
            <a:r>
              <a:rPr kumimoji="1" lang="ja-JP" altLang="ja-JP" sz="1200" kern="1200" dirty="0" smtClean="0">
                <a:solidFill>
                  <a:schemeClr val="tx1"/>
                </a:solidFill>
                <a:effectLst/>
                <a:latin typeface="+mn-lt"/>
                <a:ea typeface="+mn-ea"/>
                <a:cs typeface="+mn-cs"/>
              </a:rPr>
              <a:t>そもそもアジャイル開発が生まれるきっかけは、</a:t>
            </a:r>
            <a:r>
              <a:rPr kumimoji="1" lang="en-US" altLang="ja-JP" sz="1200" kern="1200" dirty="0" smtClean="0">
                <a:solidFill>
                  <a:schemeClr val="tx1"/>
                </a:solidFill>
                <a:effectLst/>
                <a:latin typeface="+mn-lt"/>
                <a:ea typeface="+mn-ea"/>
                <a:cs typeface="+mn-cs"/>
              </a:rPr>
              <a:t>1986</a:t>
            </a:r>
            <a:r>
              <a:rPr kumimoji="1" lang="ja-JP" altLang="ja-JP" sz="1200" kern="1200" dirty="0" smtClean="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smtClean="0">
                <a:solidFill>
                  <a:schemeClr val="tx1"/>
                </a:solidFill>
                <a:effectLst/>
                <a:latin typeface="+mn-lt"/>
                <a:ea typeface="+mn-ea"/>
                <a:cs typeface="+mn-cs"/>
              </a:rPr>
              <a:t>Jeff Sutherland</a:t>
            </a:r>
            <a:r>
              <a:rPr kumimoji="1" lang="ja-JP" altLang="ja-JP" sz="1200" kern="1200" dirty="0" smtClean="0">
                <a:solidFill>
                  <a:schemeClr val="tx1"/>
                </a:solidFill>
                <a:effectLst/>
                <a:latin typeface="+mn-lt"/>
                <a:ea typeface="+mn-ea"/>
                <a:cs typeface="+mn-cs"/>
              </a:rPr>
              <a:t>）氏らが、システム開発への適用を考え、</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063714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14</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smtClean="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14</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89452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サーバー仮想化」の手段として、広く使われているのが、ハイパーバイザを使った仮想化です。ハイパーバイザとは、仮想化を実現するソフトウェアのことで、ハードウェアに搭載されているプロセッサーやメモリの使用時間やストレージの容量を細かく分割して複数のユーザーに割り当てる機能を持っています。ユーザーは、割り当てられたシステム資源をそれぞれ占有使用することで、物理的には一台のハードウェアであるにもかかわらず、自分専用の個別サーバーが割り当てられているように見せかけることができるのです。この見かけ上のひとつひとつのサーバーを「仮想サーバー」または、「仮想マシン」と言い、それを実現するソフトウェアには、</a:t>
            </a:r>
            <a:r>
              <a:rPr kumimoji="1" lang="en-US" altLang="ja-JP" sz="1200" kern="1200" dirty="0" smtClean="0">
                <a:solidFill>
                  <a:schemeClr val="tx1"/>
                </a:solidFill>
                <a:effectLst/>
                <a:latin typeface="+mn-lt"/>
                <a:ea typeface="+mn-ea"/>
                <a:cs typeface="+mn-cs"/>
              </a:rPr>
              <a:t>VMware</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ESXi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Citrix</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Xen</a:t>
            </a:r>
            <a:r>
              <a:rPr kumimoji="1" lang="en-US" altLang="ja-JP" sz="1200" kern="1200" dirty="0" smtClean="0">
                <a:solidFill>
                  <a:schemeClr val="tx1"/>
                </a:solidFill>
                <a:effectLst/>
                <a:latin typeface="+mn-lt"/>
                <a:ea typeface="+mn-ea"/>
                <a:cs typeface="+mn-cs"/>
              </a:rPr>
              <a:t> Server</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Hyper-V</a:t>
            </a:r>
            <a:r>
              <a:rPr kumimoji="1" lang="ja-JP" altLang="ja-JP" sz="1200" kern="1200" dirty="0" smtClean="0">
                <a:solidFill>
                  <a:schemeClr val="tx1"/>
                </a:solidFill>
                <a:effectLst/>
                <a:latin typeface="+mn-lt"/>
                <a:ea typeface="+mn-ea"/>
                <a:cs typeface="+mn-cs"/>
              </a:rPr>
              <a:t>などがあります。</a:t>
            </a:r>
          </a:p>
          <a:p>
            <a:r>
              <a:rPr kumimoji="1" lang="ja-JP" altLang="ja-JP" sz="1200" kern="1200" dirty="0" smtClean="0">
                <a:solidFill>
                  <a:schemeClr val="tx1"/>
                </a:solidFill>
                <a:effectLst/>
                <a:latin typeface="+mn-lt"/>
                <a:ea typeface="+mn-ea"/>
                <a:cs typeface="+mn-cs"/>
              </a:rPr>
              <a:t>「サーバー仮想化」を実現するもうひとつのやり方として、コンテナを使う方法があります。この方法は、ひとつの</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にコンテナと言われる「独立したサーバーと同様の振る舞いをする区画」を複数作り、それを個別のユーザーやサービスに割り当てます。利用するユーザーやサービスから見れば、あたかも独立した個別サーバーのように、別々のサーバーが動いているように見える点は、ハイパーバイザを使う場合と同様です。しかし、同じ</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上で実現するので、全てのコンテナは同じ</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しか使えません。ハイパーバイザならそれより一段下のレベル、つまりハードウェアのサーバーと同じ振る舞いをする仮想サーバーを実現しますので、仮想サーバー毎に別々の</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を稼働させることができますので、この点は異なります。</a:t>
            </a:r>
          </a:p>
          <a:p>
            <a:r>
              <a:rPr kumimoji="1" lang="ja-JP" altLang="ja-JP" sz="1200" kern="1200" dirty="0" smtClean="0">
                <a:solidFill>
                  <a:schemeClr val="tx1"/>
                </a:solidFill>
                <a:effectLst/>
                <a:latin typeface="+mn-lt"/>
                <a:ea typeface="+mn-ea"/>
                <a:cs typeface="+mn-cs"/>
              </a:rPr>
              <a:t>その一方で、コンテナは、ハイパーバイザのように、個別に</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やメモリ、ストレージなどを割り当てる必要がないためシステム資源のオーバーヘッド（仮想化のために割り当てられる資源や能力）が少なくてすみます。そのため、同じ性能のハードウェアであれば、より多くのコンテナを作ることができます。また、コンテナは、それを起動させるためにハイパーバイザ型のように仮想マシンと</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を起動させる手間がかからないため、極めて高速で起動できます。さらにハイパーバイザのように仮想マシンごとに</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を用意する必要がないのでディスク使用量も少なくて済みます。</a:t>
            </a:r>
          </a:p>
          <a:p>
            <a:r>
              <a:rPr kumimoji="1" lang="ja-JP" altLang="ja-JP" sz="1200" kern="1200" dirty="0" smtClean="0">
                <a:solidFill>
                  <a:schemeClr val="tx1"/>
                </a:solidFill>
                <a:effectLst/>
                <a:latin typeface="+mn-lt"/>
                <a:ea typeface="+mn-ea"/>
                <a:cs typeface="+mn-cs"/>
              </a:rPr>
              <a:t>ひとつのコンテナは、</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上で動くプログラムを移動させるのと同様に、元となるハードウェアの機能や設定に影響を受けることが少なくてすみます。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smtClean="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が注目されています。</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とは、</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社が提供する</a:t>
            </a:r>
            <a:r>
              <a:rPr kumimoji="1" lang="en-US" altLang="ja-JP" sz="1200" kern="1200" dirty="0" smtClean="0">
                <a:solidFill>
                  <a:schemeClr val="tx1"/>
                </a:solidFill>
                <a:effectLst/>
                <a:latin typeface="+mn-lt"/>
                <a:ea typeface="+mn-ea"/>
                <a:cs typeface="+mn-cs"/>
              </a:rPr>
              <a:t>Linux</a:t>
            </a:r>
            <a:r>
              <a:rPr kumimoji="1" lang="ja-JP" altLang="ja-JP" sz="1200" kern="1200" dirty="0" smtClean="0">
                <a:solidFill>
                  <a:schemeClr val="tx1"/>
                </a:solidFill>
                <a:effectLst/>
                <a:latin typeface="+mn-lt"/>
                <a:ea typeface="+mn-ea"/>
                <a:cs typeface="+mn-cs"/>
              </a:rPr>
              <a:t>用のコンテナ管理ソフトウェアです。</a:t>
            </a:r>
          </a:p>
          <a:p>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が注目されるようになったのは、そのコンテナを生成する設定を「</a:t>
            </a:r>
            <a:r>
              <a:rPr kumimoji="1" lang="en-US" altLang="ja-JP" sz="1200" kern="1200" dirty="0" err="1" smtClean="0">
                <a:solidFill>
                  <a:schemeClr val="tx1"/>
                </a:solidFill>
                <a:effectLst/>
                <a:latin typeface="+mn-lt"/>
                <a:ea typeface="+mn-ea"/>
                <a:cs typeface="+mn-cs"/>
              </a:rPr>
              <a:t>Dockerfile</a:t>
            </a:r>
            <a:r>
              <a:rPr kumimoji="1" lang="ja-JP" altLang="ja-JP" sz="1200" kern="1200" dirty="0" smtClean="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し、同じコンテナを労せずして自分のサーバー上で実現して、ソフトウェアをインストールできるようになったことです。そのためハイブリッド・クラウドやマルチ・クラウドといった利用形態に於いては、大変便利な仕組みです。</a:t>
            </a:r>
          </a:p>
          <a:p>
            <a:r>
              <a:rPr kumimoji="1" lang="ja-JP" altLang="ja-JP" sz="1200" kern="1200" dirty="0" smtClean="0">
                <a:solidFill>
                  <a:schemeClr val="tx1"/>
                </a:solidFill>
                <a:effectLst/>
                <a:latin typeface="+mn-lt"/>
                <a:ea typeface="+mn-ea"/>
                <a:cs typeface="+mn-cs"/>
              </a:rPr>
              <a:t>そのため、</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などのクラウド・サービス・プロバイダーをはじめ、</a:t>
            </a:r>
            <a:r>
              <a:rPr kumimoji="1" lang="en-US" altLang="ja-JP" sz="1200" kern="1200" dirty="0" smtClean="0">
                <a:solidFill>
                  <a:schemeClr val="tx1"/>
                </a:solidFill>
                <a:effectLst/>
                <a:latin typeface="+mn-lt"/>
                <a:ea typeface="+mn-ea"/>
                <a:cs typeface="+mn-cs"/>
              </a:rPr>
              <a:t>VMware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Dell</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RedHat</a:t>
            </a:r>
            <a:r>
              <a:rPr kumimoji="1" lang="ja-JP" altLang="ja-JP" sz="1200" kern="1200" dirty="0" smtClean="0">
                <a:solidFill>
                  <a:schemeClr val="tx1"/>
                </a:solidFill>
                <a:effectLst/>
                <a:latin typeface="+mn-lt"/>
                <a:ea typeface="+mn-ea"/>
                <a:cs typeface="+mn-cs"/>
              </a:rPr>
              <a:t>などの大手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ベンダーが採用を表明しています。また、</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も自社のクラウド・サービスである</a:t>
            </a:r>
            <a:r>
              <a:rPr kumimoji="1" lang="en-US" altLang="ja-JP" sz="1200" kern="1200" dirty="0" smtClean="0">
                <a:solidFill>
                  <a:schemeClr val="tx1"/>
                </a:solidFill>
                <a:effectLst/>
                <a:latin typeface="+mn-lt"/>
                <a:ea typeface="+mn-ea"/>
                <a:cs typeface="+mn-cs"/>
              </a:rPr>
              <a:t>Windows Azure Platform</a:t>
            </a:r>
            <a:r>
              <a:rPr kumimoji="1" lang="ja-JP" altLang="ja-JP" sz="1200" kern="1200" dirty="0" smtClean="0">
                <a:solidFill>
                  <a:schemeClr val="tx1"/>
                </a:solidFill>
                <a:effectLst/>
                <a:latin typeface="+mn-lt"/>
                <a:ea typeface="+mn-ea"/>
                <a:cs typeface="+mn-cs"/>
              </a:rPr>
              <a:t>や次期</a:t>
            </a:r>
            <a:r>
              <a:rPr kumimoji="1" lang="en-US" altLang="ja-JP" sz="1200" kern="1200" dirty="0" smtClean="0">
                <a:solidFill>
                  <a:schemeClr val="tx1"/>
                </a:solidFill>
                <a:effectLst/>
                <a:latin typeface="+mn-lt"/>
                <a:ea typeface="+mn-ea"/>
                <a:cs typeface="+mn-cs"/>
              </a:rPr>
              <a:t>Windows Server</a:t>
            </a:r>
            <a:r>
              <a:rPr kumimoji="1" lang="ja-JP" altLang="ja-JP" sz="1200" kern="1200" smtClean="0">
                <a:solidFill>
                  <a:schemeClr val="tx1"/>
                </a:solidFill>
                <a:effectLst/>
                <a:latin typeface="+mn-lt"/>
                <a:ea typeface="+mn-ea"/>
                <a:cs typeface="+mn-cs"/>
              </a:rPr>
              <a:t>での採用を表明しており、コンテナ型仮想化として広く普及してゆくものと思われます。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01315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214102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5" name="図 14" descr="it_juku_og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pic>
        <p:nvPicPr>
          <p:cNvPr id="17" name="図 16"/>
          <p:cNvPicPr>
            <a:picLocks noChangeAspect="1"/>
          </p:cNvPicPr>
          <p:nvPr userDrawn="1"/>
        </p:nvPicPr>
        <p:blipFill>
          <a:blip r:embed="rId3"/>
          <a:stretch>
            <a:fillRect/>
          </a:stretch>
        </p:blipFill>
        <p:spPr>
          <a:xfrm>
            <a:off x="99885" y="6717943"/>
            <a:ext cx="639634" cy="95299"/>
          </a:xfrm>
          <a:prstGeom prst="rect">
            <a:avLst/>
          </a:prstGeom>
        </p:spPr>
      </p:pic>
      <p:pic>
        <p:nvPicPr>
          <p:cNvPr id="20" name="図 19"/>
          <p:cNvPicPr>
            <a:picLocks noChangeAspect="1"/>
          </p:cNvPicPr>
          <p:nvPr userDrawn="1"/>
        </p:nvPicPr>
        <p:blipFill>
          <a:blip r:embed="rId4"/>
          <a:stretch>
            <a:fillRect/>
          </a:stretch>
        </p:blipFill>
        <p:spPr>
          <a:xfrm>
            <a:off x="742723" y="6719347"/>
            <a:ext cx="401579" cy="103634"/>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NUL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pic>
        <p:nvPicPr>
          <p:cNvPr id="13" name="図 12"/>
          <p:cNvPicPr>
            <a:picLocks noChangeAspect="1"/>
          </p:cNvPicPr>
          <p:nvPr userDrawn="1"/>
        </p:nvPicPr>
        <p:blipFill>
          <a:blip r:embed="rId14"/>
          <a:stretch>
            <a:fillRect/>
          </a:stretch>
        </p:blipFill>
        <p:spPr>
          <a:xfrm>
            <a:off x="99885" y="6717943"/>
            <a:ext cx="639634" cy="95299"/>
          </a:xfrm>
          <a:prstGeom prst="rect">
            <a:avLst/>
          </a:prstGeom>
        </p:spPr>
      </p:pic>
      <p:pic>
        <p:nvPicPr>
          <p:cNvPr id="14" name="図 13"/>
          <p:cNvPicPr>
            <a:picLocks noChangeAspect="1"/>
          </p:cNvPicPr>
          <p:nvPr userDrawn="1"/>
        </p:nvPicPr>
        <p:blipFill>
          <a:blip r:embed="rId15"/>
          <a:stretch>
            <a:fillRect/>
          </a:stretch>
        </p:blipFill>
        <p:spPr>
          <a:xfrm>
            <a:off x="742723" y="6719347"/>
            <a:ext cx="401579" cy="103634"/>
          </a:xfrm>
          <a:prstGeom prst="rect">
            <a:avLst/>
          </a:prstGeom>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NULL"/><Relationship Id="rId3" Type="http://schemas.microsoft.com/office/2007/relationships/hdphoto" Target="NUL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NUL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NUL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tiff"/><Relationship Id="rId7" Type="http://schemas.openxmlformats.org/officeDocument/2006/relationships/image" Target="../media/image17.tiff"/><Relationship Id="rId8" Type="http://schemas.openxmlformats.org/officeDocument/2006/relationships/image" Target="../media/image18.tiff"/><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0.tmp"/><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2.tmp"/><Relationship Id="rId4" Type="http://schemas.openxmlformats.org/officeDocument/2006/relationships/image" Target="../media/image20.tmp"/><Relationship Id="rId5" Type="http://schemas.openxmlformats.org/officeDocument/2006/relationships/image" Target="../media/image23.tmp"/><Relationship Id="rId6" Type="http://schemas.openxmlformats.org/officeDocument/2006/relationships/image" Target="../media/image24.tmp"/><Relationship Id="rId1" Type="http://schemas.openxmlformats.org/officeDocument/2006/relationships/slideLayout" Target="../slideLayouts/slideLayout6.xml"/><Relationship Id="rId2" Type="http://schemas.openxmlformats.org/officeDocument/2006/relationships/image" Target="../media/image21.tmp"/></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35.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36.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20.tm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7.png"/><Relationship Id="rId5" Type="http://schemas.openxmlformats.org/officeDocument/2006/relationships/image" Target="../media/image48.jpg"/><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tif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latin typeface="メイリオ"/>
                <a:ea typeface="メイリオ"/>
                <a:cs typeface="メイリオ"/>
              </a:rPr>
              <a:t>DevOps</a:t>
            </a:r>
            <a:r>
              <a:rPr kumimoji="1" lang="ja-JP" altLang="en-US" dirty="0" smtClean="0">
                <a:latin typeface="メイリオ"/>
                <a:ea typeface="メイリオ"/>
                <a:cs typeface="メイリオ"/>
              </a:rPr>
              <a:t>とこれからのシステム開発</a:t>
            </a:r>
            <a:endParaRPr kumimoji="1" lang="ja-JP" altLang="en-US" dirty="0">
              <a:latin typeface="メイリオ"/>
              <a:ea typeface="メイリオ"/>
              <a:cs typeface="メイリオ"/>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smtClean="0"/>
              <a:t>IT</a:t>
            </a:r>
            <a:r>
              <a:rPr kumimoji="1" lang="ja-JP" altLang="en-US" dirty="0" smtClean="0"/>
              <a:t>ソリューション塾・第</a:t>
            </a:r>
            <a:r>
              <a:rPr kumimoji="1" lang="en-US" altLang="ja-JP" dirty="0" smtClean="0"/>
              <a:t>25</a:t>
            </a:r>
            <a:r>
              <a:rPr kumimoji="1" lang="ja-JP" altLang="en-US" dirty="0" smtClean="0"/>
              <a:t>期</a:t>
            </a:r>
            <a:endParaRPr kumimoji="1" lang="en-US" altLang="ja-JP" dirty="0" smtClean="0"/>
          </a:p>
          <a:p>
            <a:endParaRPr kumimoji="1" lang="en-US" altLang="ja-JP" dirty="0" smtClean="0"/>
          </a:p>
          <a:p>
            <a:r>
              <a:rPr kumimoji="1" lang="en-US" altLang="ja-JP" dirty="0" smtClean="0"/>
              <a:t>2017</a:t>
            </a:r>
            <a:r>
              <a:rPr kumimoji="1" lang="ja-JP" altLang="en-US" dirty="0" smtClean="0"/>
              <a:t>年</a:t>
            </a:r>
            <a:r>
              <a:rPr lang="en-US" altLang="ja-JP" dirty="0" smtClean="0"/>
              <a:t>6</a:t>
            </a:r>
            <a:r>
              <a:rPr kumimoji="1" lang="ja-JP" altLang="en-US" dirty="0" smtClean="0"/>
              <a:t>月</a:t>
            </a:r>
            <a:r>
              <a:rPr lang="en-US" altLang="ja-JP" dirty="0" smtClean="0"/>
              <a:t>28</a:t>
            </a:r>
            <a:r>
              <a:rPr lang="ja-JP" altLang="en-US" dirty="0" smtClean="0"/>
              <a:t>日</a:t>
            </a:r>
            <a:endParaRPr kumimoji="1" lang="ja-JP" altLang="en-US" dirty="0"/>
          </a:p>
        </p:txBody>
      </p:sp>
    </p:spTree>
    <p:extLst>
      <p:ext uri="{BB962C8B-B14F-4D97-AF65-F5344CB8AC3E}">
        <p14:creationId xmlns:p14="http://schemas.microsoft.com/office/powerpoint/2010/main" val="2241795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915420" y="2276356"/>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cxnSp>
        <p:nvCxnSpPr>
          <p:cNvPr id="5" name="直線矢印コネクタ 4"/>
          <p:cNvCxnSpPr/>
          <p:nvPr/>
        </p:nvCxnSpPr>
        <p:spPr>
          <a:xfrm flipV="1">
            <a:off x="528248" y="2107904"/>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28248" y="6140352"/>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600256" y="4556176"/>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要件定義</a:t>
            </a:r>
            <a:endParaRPr kumimoji="1" lang="ja-JP" altLang="en-US" sz="2800" dirty="0">
              <a:solidFill>
                <a:srgbClr val="FFFFFF"/>
              </a:solidFill>
              <a:latin typeface="Meiryo" charset="-128"/>
              <a:ea typeface="Meiryo" charset="-128"/>
              <a:cs typeface="Meiryo" charset="-128"/>
            </a:endParaRPr>
          </a:p>
        </p:txBody>
      </p:sp>
      <p:sp>
        <p:nvSpPr>
          <p:cNvPr id="12" name="正方形/長方形 11"/>
          <p:cNvSpPr/>
          <p:nvPr/>
        </p:nvSpPr>
        <p:spPr>
          <a:xfrm>
            <a:off x="2472464" y="2270105"/>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smtClean="0">
                <a:solidFill>
                  <a:srgbClr val="FFFFFF"/>
                </a:solidFill>
                <a:latin typeface="Meiryo" charset="-128"/>
                <a:ea typeface="Meiryo" charset="-128"/>
                <a:cs typeface="Meiryo" charset="-128"/>
              </a:rPr>
              <a:t>テスト</a:t>
            </a:r>
            <a:endParaRPr kumimoji="1" lang="en-US" altLang="ja-JP" sz="2800" dirty="0" smtClean="0">
              <a:solidFill>
                <a:srgbClr val="FFFFFF"/>
              </a:solidFill>
              <a:latin typeface="Meiryo" charset="-128"/>
              <a:ea typeface="Meiryo" charset="-128"/>
              <a:cs typeface="Meiryo" charset="-128"/>
            </a:endParaRPr>
          </a:p>
        </p:txBody>
      </p:sp>
      <p:sp>
        <p:nvSpPr>
          <p:cNvPr id="17" name="ストライプ矢印 16"/>
          <p:cNvSpPr/>
          <p:nvPr/>
        </p:nvSpPr>
        <p:spPr>
          <a:xfrm rot="16200000">
            <a:off x="5789741" y="1800788"/>
            <a:ext cx="360040" cy="383772"/>
          </a:xfrm>
          <a:prstGeom prst="striped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855080" y="395869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858706" y="388668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862332" y="3811581"/>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879049" y="373647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862332" y="365888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860421" y="358920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864047" y="3517200"/>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867673" y="3442095"/>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884390" y="3366990"/>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867673" y="3289402"/>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775210" y="2928474"/>
            <a:ext cx="1569660" cy="276999"/>
          </a:xfrm>
          <a:prstGeom prst="rect">
            <a:avLst/>
          </a:prstGeom>
          <a:noFill/>
        </p:spPr>
        <p:txBody>
          <a:bodyPr wrap="none" rtlCol="0">
            <a:spAutoFit/>
          </a:bodyPr>
          <a:lstStyle/>
          <a:p>
            <a:r>
              <a:rPr kumimoji="1" lang="ja-JP" altLang="en-US" sz="1200" smtClean="0">
                <a:latin typeface="Meiryo" charset="-128"/>
                <a:ea typeface="Meiryo" charset="-128"/>
                <a:cs typeface="Meiryo" charset="-128"/>
              </a:rPr>
              <a:t>膨大なドキュメント</a:t>
            </a:r>
            <a:endParaRPr kumimoji="1" lang="ja-JP" altLang="en-US" sz="1200">
              <a:latin typeface="Meiryo" charset="-128"/>
              <a:ea typeface="Meiryo" charset="-128"/>
              <a:cs typeface="Meiryo" charset="-128"/>
            </a:endParaRPr>
          </a:p>
        </p:txBody>
      </p:sp>
      <p:sp>
        <p:nvSpPr>
          <p:cNvPr id="32" name="ストライプ矢印 31"/>
          <p:cNvSpPr/>
          <p:nvPr/>
        </p:nvSpPr>
        <p:spPr>
          <a:xfrm rot="16200000">
            <a:off x="1301495" y="4153986"/>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220962" y="1058590"/>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動くソフトウェア</a:t>
              </a:r>
              <a:endParaRPr kumimoji="1" lang="ja-JP" altLang="en-US" sz="1200" dirty="0">
                <a:latin typeface="Meiryo" charset="-128"/>
                <a:ea typeface="Meiryo" charset="-128"/>
                <a:cs typeface="Meiryo" charset="-128"/>
              </a:endParaRPr>
            </a:p>
          </p:txBody>
        </p:sp>
        <p:pic>
          <p:nvPicPr>
            <p:cNvPr id="34" name="図 33"/>
            <p:cNvPicPr>
              <a:picLocks noChangeAspect="1"/>
            </p:cNvPicPr>
            <p:nvPr/>
          </p:nvPicPr>
          <p:blipFill>
            <a:blip r:embed="rId2">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726003" y="3728789"/>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385548" y="1464321"/>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6038867" y="2182574"/>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784832" y="5204247"/>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保守</a:t>
            </a:r>
            <a:endParaRPr kumimoji="1" lang="ja-JP" altLang="en-US" sz="2800" dirty="0">
              <a:solidFill>
                <a:srgbClr val="FFFFFF"/>
              </a:solidFill>
              <a:latin typeface="Meiryo" charset="-128"/>
              <a:ea typeface="Meiryo" charset="-128"/>
              <a:cs typeface="Meiryo" charset="-128"/>
            </a:endParaRPr>
          </a:p>
        </p:txBody>
      </p:sp>
      <p:sp>
        <p:nvSpPr>
          <p:cNvPr id="44" name="テキスト ボックス 43"/>
          <p:cNvSpPr txBox="1"/>
          <p:nvPr/>
        </p:nvSpPr>
        <p:spPr>
          <a:xfrm>
            <a:off x="6035028" y="2829656"/>
            <a:ext cx="1082348" cy="523220"/>
          </a:xfrm>
          <a:prstGeom prst="rect">
            <a:avLst/>
          </a:prstGeom>
          <a:noFill/>
        </p:spPr>
        <p:txBody>
          <a:bodyPr wrap="none" rtlCol="0">
            <a:spAutoFit/>
          </a:bodyPr>
          <a:lstStyle/>
          <a:p>
            <a:r>
              <a:rPr kumimoji="1" lang="ja-JP" altLang="en-US"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6136120" y="3325314"/>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446728" y="3631150"/>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757336" y="391681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841964" y="2397471"/>
            <a:ext cx="1441420" cy="523220"/>
          </a:xfrm>
          <a:prstGeom prst="rect">
            <a:avLst/>
          </a:prstGeom>
          <a:noFill/>
        </p:spPr>
        <p:txBody>
          <a:bodyPr wrap="none" rtlCol="0">
            <a:spAutoFit/>
          </a:bodyPr>
          <a:lstStyle/>
          <a:p>
            <a:r>
              <a:rPr kumimoji="1" lang="ja-JP" altLang="en-US"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7014041" y="2959274"/>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269986" y="3531356"/>
            <a:ext cx="902811"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納期遅延</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375100" y="1854174"/>
            <a:ext cx="800219"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990536" y="6037775"/>
            <a:ext cx="492443"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時間</a:t>
            </a:r>
            <a:endParaRPr kumimoji="1" lang="ja-JP" altLang="en-US" sz="1200" dirty="0">
              <a:solidFill>
                <a:srgbClr val="0070C0"/>
              </a:solidFill>
              <a:latin typeface="Meiryo" charset="-128"/>
              <a:ea typeface="Meiryo" charset="-128"/>
              <a:cs typeface="Meiryo" charset="-128"/>
            </a:endParaRPr>
          </a:p>
        </p:txBody>
      </p:sp>
      <p:sp>
        <p:nvSpPr>
          <p:cNvPr id="56" name="四角形吹き出し 55"/>
          <p:cNvSpPr/>
          <p:nvPr/>
        </p:nvSpPr>
        <p:spPr>
          <a:xfrm>
            <a:off x="7043467" y="1178208"/>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ユーザーは</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484294" y="1132369"/>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727523" y="1142588"/>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ソフトウェアを使う</a:t>
            </a:r>
            <a:endParaRPr kumimoji="1"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322993" y="2220249"/>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405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55" name="図 54"/>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04" name="図 103"/>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40" name="図 13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70" name="図 16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ソフトウェアを使う</a:t>
            </a:r>
            <a:endParaRPr kumimoji="1"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動くソフトウェア</a:t>
            </a:r>
            <a:endParaRPr kumimoji="1" lang="en-US" altLang="ja-JP" sz="1600" b="1"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を作り続けるれば</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ユーザーはずっと本気</a:t>
            </a:r>
            <a:endParaRPr kumimoji="1" lang="ja-JP" altLang="en-US" sz="1200" b="1" dirty="0">
              <a:solidFill>
                <a:srgbClr val="FFFFFF"/>
              </a:solidFill>
              <a:latin typeface="Meiryo" charset="-128"/>
              <a:ea typeface="Meiryo" charset="-128"/>
              <a:cs typeface="Meiryo" charset="-128"/>
            </a:endParaRP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smtClean="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smtClean="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時間</a:t>
            </a:r>
            <a:endParaRPr kumimoji="1" lang="ja-JP" altLang="en-US" sz="12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995375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（３）</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a:t>
            </a:r>
            <a:endParaRPr lang="en-US" altLang="ja-JP" sz="1600" dirty="0">
              <a:solidFill>
                <a:srgbClr val="0000FF"/>
              </a:solidFill>
              <a:latin typeface="ＭＳ Ｐゴシック"/>
              <a:ea typeface="ＭＳ Ｐゴシック"/>
              <a:cs typeface="ＭＳ Ｐゴシック"/>
            </a:endParaRP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〇</a:t>
            </a:r>
            <a:endParaRPr lang="en-US" altLang="ja-JP" sz="1600" dirty="0">
              <a:solidFill>
                <a:srgbClr val="0000FF"/>
              </a:solidFill>
              <a:latin typeface="ＭＳ Ｐゴシック"/>
              <a:ea typeface="ＭＳ Ｐゴシック"/>
              <a:cs typeface="ＭＳ Ｐゴシック"/>
            </a:endParaRP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a:t>
            </a:r>
            <a:endParaRPr lang="en-US" altLang="ja-JP" sz="1600" dirty="0">
              <a:solidFill>
                <a:srgbClr val="0000FF"/>
              </a:solidFill>
              <a:latin typeface="ＭＳ Ｐゴシック"/>
              <a:ea typeface="ＭＳ Ｐゴシック"/>
              <a:cs typeface="ＭＳ Ｐゴシック"/>
            </a:endParaRP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smtClean="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１　ビジネス価値　</a:t>
            </a:r>
            <a:r>
              <a:rPr lang="en-US" altLang="ja-JP" sz="1400" dirty="0" smtClean="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２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a:t>
            </a:r>
            <a:r>
              <a:rPr lang="en-US" altLang="ja-JP" sz="1400" dirty="0" smtClean="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３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a:t>
            </a:r>
            <a:r>
              <a:rPr lang="en-US" altLang="ja-JP" sz="1400" dirty="0" smtClean="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４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Ｘ</a:t>
            </a:r>
            <a:endParaRPr lang="ja-JP" altLang="en-US" sz="1400" dirty="0">
              <a:solidFill>
                <a:srgbClr val="0000FF"/>
              </a:solidFill>
              <a:latin typeface="メイリオ"/>
              <a:ea typeface="メイリオ"/>
              <a:cs typeface="メイリオ"/>
            </a:endParaRP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smtClean="0">
                <a:solidFill>
                  <a:srgbClr val="0000FF"/>
                </a:solidFill>
                <a:latin typeface="メイリオ"/>
                <a:ea typeface="メイリオ"/>
                <a:cs typeface="メイリオ"/>
              </a:rPr>
              <a:t>「</a:t>
            </a:r>
            <a:r>
              <a:rPr lang="en-US" altLang="ja-JP" dirty="0" smtClean="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a:t>
            </a:r>
            <a:r>
              <a:rPr lang="ja-JP" altLang="en-US" dirty="0" smtClean="0">
                <a:solidFill>
                  <a:srgbClr val="0000FF"/>
                </a:solidFill>
                <a:latin typeface="メイリオ"/>
                <a:ea typeface="メイリオ"/>
                <a:cs typeface="メイリオ"/>
              </a:rPr>
              <a:t>）」かつ、ビジネス価値の高い機能・プロセスを優先して開発する。</a:t>
            </a:r>
            <a:endParaRPr lang="ja-JP" altLang="en-US"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5062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chemeClr val="bg1"/>
                </a:solidFill>
              </a:rPr>
              <a:t>ウォーターフォール</a:t>
            </a:r>
            <a:r>
              <a:rPr lang="ja-JP" altLang="en-US" sz="2400" dirty="0">
                <a:solidFill>
                  <a:schemeClr val="bg1"/>
                </a:solidFill>
              </a:rPr>
              <a:t>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a:t>
            </a:r>
            <a:r>
              <a:rPr lang="ja-JP" altLang="en-US" sz="1200" dirty="0" smtClean="0">
                <a:solidFill>
                  <a:srgbClr val="FFFFFF"/>
                </a:solidFill>
                <a:effectLst/>
              </a:rPr>
              <a:t>をあらかじめ</a:t>
            </a:r>
            <a:endParaRPr lang="en-US" altLang="ja-JP" sz="1200" dirty="0" smtClean="0">
              <a:solidFill>
                <a:srgbClr val="FFFFFF"/>
              </a:solidFill>
              <a:effectLst/>
            </a:endParaRPr>
          </a:p>
          <a:p>
            <a:pPr algn="ctr">
              <a:spcBef>
                <a:spcPct val="20000"/>
              </a:spcBef>
            </a:pPr>
            <a:r>
              <a:rPr lang="ja-JP" altLang="en-US" sz="1200" dirty="0" smtClean="0">
                <a:solidFill>
                  <a:srgbClr val="FFFFFF"/>
                </a:solidFill>
                <a:effectLst/>
              </a:rPr>
              <a:t>全て</a:t>
            </a:r>
            <a:r>
              <a:rPr lang="ja-JP" altLang="en-US" sz="1200" dirty="0">
                <a:solidFill>
                  <a:srgbClr val="FFFFFF"/>
                </a:solidFill>
                <a:effectLst/>
              </a:rPr>
              <a:t>決めてから</a:t>
            </a:r>
            <a:r>
              <a:rPr lang="ja-JP" altLang="en-US" sz="1200" dirty="0" smtClean="0">
                <a:solidFill>
                  <a:srgbClr val="FFFFFF"/>
                </a:solidFill>
                <a:effectLst/>
              </a:rPr>
              <a:t>開発</a:t>
            </a:r>
            <a:endParaRPr kumimoji="0" lang="ja-JP" altLang="en-US" sz="1200"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chemeClr val="bg1"/>
                </a:solidFill>
              </a:rPr>
              <a:t>設計</a:t>
            </a:r>
            <a:endParaRPr kumimoji="0" lang="en-US" altLang="ja-JP" sz="1000" b="0" i="0" u="none" strike="noStrike" cap="none" normalizeH="0" baseline="0" dirty="0" smtClean="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smtClean="0">
                <a:ln>
                  <a:noFill/>
                </a:ln>
                <a:solidFill>
                  <a:schemeClr val="bg1"/>
                </a:solidFill>
                <a:effectLst/>
              </a:rPr>
              <a:t>コーディング</a:t>
            </a:r>
            <a:endParaRPr kumimoji="0" lang="en-US" altLang="ja-JP" sz="800" b="0" i="0" u="none" strike="noStrike" cap="none" normalizeH="0" baseline="0" dirty="0" smtClean="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chemeClr val="bg1"/>
                </a:solidFill>
              </a:rPr>
              <a:t>単体テスト</a:t>
            </a:r>
            <a:endParaRPr kumimoji="0" lang="ja-JP" altLang="en-US" sz="1000" b="0" i="0" u="none" strike="noStrike" cap="none" normalizeH="0" baseline="0" dirty="0" smtClean="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smtClean="0">
                <a:latin typeface="MS PGothic" charset="-128"/>
                <a:ea typeface="MS PGothic" charset="-128"/>
                <a:cs typeface="MS PGothic" charset="-128"/>
              </a:rPr>
              <a:t>ウォーターフォール</a:t>
            </a:r>
            <a:r>
              <a:rPr lang="ja-JP" altLang="en-US" dirty="0" smtClean="0">
                <a:latin typeface="MS PGothic" charset="-128"/>
                <a:ea typeface="MS PGothic" charset="-128"/>
                <a:cs typeface="MS PGothic" charset="-128"/>
              </a:rPr>
              <a:t>開発とアジャイル開発（４）</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smtClean="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smtClean="0">
                <a:solidFill>
                  <a:srgbClr val="0000FF"/>
                </a:solidFill>
                <a:effectLst/>
              </a:rPr>
              <a:t>反復</a:t>
            </a:r>
            <a:r>
              <a:rPr lang="ja-JP" altLang="en-US" sz="1200" dirty="0" smtClean="0">
                <a:solidFill>
                  <a:srgbClr val="0000FF"/>
                </a:solidFill>
                <a:effectLst/>
              </a:rPr>
              <a:t>（イテレーション）</a:t>
            </a:r>
            <a:r>
              <a:rPr lang="en-US" altLang="ja-JP" sz="1200" dirty="0" smtClean="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smtClean="0">
                <a:solidFill>
                  <a:srgbClr val="FF8000"/>
                </a:solidFill>
                <a:latin typeface="Meiryo" charset="-128"/>
                <a:ea typeface="Meiryo" charset="-128"/>
                <a:cs typeface="Meiryo" charset="-128"/>
              </a:rPr>
              <a:t>C</a:t>
            </a:r>
            <a:r>
              <a:rPr kumimoji="1" lang="en-US" altLang="ja-JP" sz="1200" dirty="0" smtClean="0">
                <a:solidFill>
                  <a:srgbClr val="FF8000"/>
                </a:solidFill>
                <a:latin typeface="Meiryo" charset="-128"/>
                <a:ea typeface="Meiryo" charset="-128"/>
                <a:cs typeface="Meiryo" charset="-128"/>
              </a:rPr>
              <a:t>ontinues </a:t>
            </a:r>
            <a:r>
              <a:rPr kumimoji="1" lang="en-US" altLang="ja-JP" sz="1200" b="1" u="sng" dirty="0" smtClean="0">
                <a:solidFill>
                  <a:srgbClr val="FF8000"/>
                </a:solidFill>
                <a:latin typeface="Meiryo" charset="-128"/>
                <a:ea typeface="Meiryo" charset="-128"/>
                <a:cs typeface="Meiryo" charset="-128"/>
              </a:rPr>
              <a:t>I</a:t>
            </a:r>
            <a:r>
              <a:rPr kumimoji="1" lang="en-US" altLang="ja-JP" sz="1200" dirty="0" smtClean="0">
                <a:solidFill>
                  <a:srgbClr val="FF8000"/>
                </a:solidFill>
                <a:latin typeface="Meiryo" charset="-128"/>
                <a:ea typeface="Meiryo" charset="-128"/>
                <a:cs typeface="Meiryo" charset="-128"/>
              </a:rPr>
              <a:t>ntegration</a:t>
            </a:r>
          </a:p>
          <a:p>
            <a:pPr algn="ctr"/>
            <a:r>
              <a:rPr lang="ja-JP" altLang="en-US" b="1" dirty="0" smtClean="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42971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75779" name="タイトル 1"/>
          <p:cNvSpPr>
            <a:spLocks noGrp="1"/>
          </p:cNvSpPr>
          <p:nvPr>
            <p:ph type="title" idx="4294967295"/>
          </p:nvPr>
        </p:nvSpPr>
        <p:spPr>
          <a:xfrm>
            <a:off x="444500" y="323850"/>
            <a:ext cx="8893175"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（５）</a:t>
            </a: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smtClean="0">
                <a:solidFill>
                  <a:srgbClr val="FFFFFF"/>
                </a:solidFill>
                <a:effectLst/>
                <a:latin typeface="メイリオ"/>
                <a:ea typeface="メイリオ"/>
                <a:cs typeface="メイリオ"/>
              </a:rPr>
              <a:t>バリュー</a:t>
            </a:r>
            <a:endParaRPr kumimoji="1" lang="en-US" altLang="ja-JP" sz="1400" dirty="0" smtClean="0">
              <a:solidFill>
                <a:srgbClr val="FFFFFF"/>
              </a:solidFill>
              <a:effectLst/>
              <a:latin typeface="メイリオ"/>
              <a:ea typeface="メイリオ"/>
              <a:cs typeface="メイリオ"/>
            </a:endParaRPr>
          </a:p>
          <a:p>
            <a:pPr algn="ctr"/>
            <a:r>
              <a:rPr lang="ja-JP" altLang="en-US" sz="1400" dirty="0" smtClean="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リソース</a:t>
            </a:r>
            <a:endParaRPr kumimoji="1" lang="ja-JP" altLang="en-US" sz="1400" dirty="0">
              <a:solidFill>
                <a:srgbClr val="FF0000"/>
              </a:solidFill>
              <a:effectLst/>
              <a:latin typeface="メイリオ"/>
              <a:ea typeface="メイリオ"/>
              <a:cs typeface="メイリオ"/>
            </a:endParaRP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smtClean="0">
                <a:solidFill>
                  <a:srgbClr val="008000"/>
                </a:solidFill>
                <a:effectLst/>
                <a:latin typeface="メイリオ"/>
                <a:ea typeface="メイリオ"/>
                <a:cs typeface="メイリオ"/>
              </a:rPr>
              <a:t>アジャイル</a:t>
            </a:r>
            <a:endParaRPr kumimoji="1" lang="ja-JP" altLang="en-US" sz="2000" dirty="0">
              <a:solidFill>
                <a:srgbClr val="008000"/>
              </a:solidFill>
              <a:effectLst/>
              <a:latin typeface="メイリオ"/>
              <a:ea typeface="メイリオ"/>
              <a:cs typeface="メイリオ"/>
            </a:endParaRP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納期</a:t>
            </a:r>
            <a:endParaRPr kumimoji="1" lang="ja-JP" altLang="en-US" sz="1400" dirty="0">
              <a:solidFill>
                <a:srgbClr val="FF0000"/>
              </a:solidFill>
              <a:effectLst/>
              <a:latin typeface="メイリオ"/>
              <a:ea typeface="メイリオ"/>
              <a:cs typeface="メイリオ"/>
            </a:endParaRP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リソース</a:t>
            </a:r>
            <a:endParaRPr kumimoji="1" lang="ja-JP" altLang="en-US" sz="1400" dirty="0">
              <a:solidFill>
                <a:srgbClr val="FF0000"/>
              </a:solidFill>
              <a:effectLst/>
              <a:latin typeface="メイリオ"/>
              <a:ea typeface="メイリオ"/>
              <a:cs typeface="メイリオ"/>
            </a:endParaRP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納期</a:t>
            </a:r>
            <a:endParaRPr kumimoji="1" lang="ja-JP" altLang="en-US" sz="1400" dirty="0">
              <a:solidFill>
                <a:srgbClr val="FF0000"/>
              </a:solidFill>
              <a:effectLst/>
              <a:latin typeface="メイリオ"/>
              <a:ea typeface="メイリオ"/>
              <a:cs typeface="メイリオ"/>
            </a:endParaRP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smtClean="0">
                <a:solidFill>
                  <a:srgbClr val="FF6600"/>
                </a:solidFill>
                <a:effectLst/>
                <a:latin typeface="メイリオ"/>
                <a:ea typeface="メイリオ"/>
                <a:cs typeface="メイリオ"/>
              </a:rPr>
              <a:t>実現仕様</a:t>
            </a:r>
            <a:endParaRPr kumimoji="1" lang="ja-JP" altLang="en-US" sz="1600" b="1" dirty="0">
              <a:solidFill>
                <a:srgbClr val="FF6600"/>
              </a:solidFill>
              <a:effectLst/>
              <a:latin typeface="メイリオ"/>
              <a:ea typeface="メイリオ"/>
              <a:cs typeface="メイリオ"/>
            </a:endParaRP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smtClean="0">
                <a:solidFill>
                  <a:srgbClr val="0000FF"/>
                </a:solidFill>
                <a:effectLst/>
                <a:latin typeface="メイリオ"/>
                <a:ea typeface="メイリオ"/>
                <a:cs typeface="メイリオ"/>
              </a:rPr>
              <a:t>ウオーターフォール</a:t>
            </a:r>
            <a:endParaRPr kumimoji="1" lang="ja-JP" altLang="en-US" sz="2000" dirty="0">
              <a:solidFill>
                <a:srgbClr val="0000FF"/>
              </a:solidFill>
              <a:effectLst/>
              <a:latin typeface="メイリオ"/>
              <a:ea typeface="メイリオ"/>
              <a:cs typeface="メイリオ"/>
            </a:endParaRP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smtClean="0">
                <a:solidFill>
                  <a:srgbClr val="0000FF"/>
                </a:solidFill>
                <a:effectLst/>
                <a:latin typeface="メイリオ"/>
                <a:ea typeface="メイリオ"/>
                <a:cs typeface="メイリオ"/>
              </a:rPr>
              <a:t>要求仕様</a:t>
            </a:r>
            <a:endParaRPr kumimoji="1" lang="ja-JP" altLang="en-US" sz="1600" b="1" dirty="0">
              <a:solidFill>
                <a:srgbClr val="0000FF"/>
              </a:solidFill>
              <a:effectLst/>
              <a:latin typeface="メイリオ"/>
              <a:ea typeface="メイリオ"/>
              <a:cs typeface="メイリオ"/>
            </a:endParaRP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smtClean="0">
                <a:solidFill>
                  <a:schemeClr val="accent5">
                    <a:lumMod val="50000"/>
                  </a:schemeClr>
                </a:solidFill>
                <a:latin typeface="メイリオ"/>
                <a:ea typeface="メイリオ"/>
                <a:cs typeface="メイリオ"/>
              </a:rPr>
              <a:t>要件</a:t>
            </a:r>
            <a:endParaRPr kumimoji="1" lang="ja-JP" altLang="en-US" sz="1200" dirty="0">
              <a:solidFill>
                <a:schemeClr val="accent5">
                  <a:lumMod val="50000"/>
                </a:schemeClr>
              </a:solidFill>
              <a:latin typeface="メイリオ"/>
              <a:ea typeface="メイリオ"/>
              <a:cs typeface="メイリオ"/>
            </a:endParaRP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smtClean="0">
                <a:solidFill>
                  <a:srgbClr val="215968"/>
                </a:solidFill>
                <a:latin typeface="メイリオ"/>
                <a:ea typeface="メイリオ"/>
                <a:cs typeface="メイリオ"/>
              </a:rPr>
              <a:t>設計</a:t>
            </a:r>
            <a:endParaRPr kumimoji="1" lang="ja-JP" altLang="en-US" sz="1200" dirty="0">
              <a:solidFill>
                <a:srgbClr val="215968"/>
              </a:solidFill>
              <a:latin typeface="メイリオ"/>
              <a:ea typeface="メイリオ"/>
              <a:cs typeface="メイリオ"/>
            </a:endParaRP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smtClean="0">
                <a:solidFill>
                  <a:schemeClr val="bg1"/>
                </a:solidFill>
                <a:latin typeface="メイリオ"/>
                <a:ea typeface="メイリオ"/>
                <a:cs typeface="メイリオ"/>
              </a:rPr>
              <a:t>コーディング</a:t>
            </a:r>
            <a:endParaRPr kumimoji="1" lang="en-US" altLang="ja-JP" sz="600" dirty="0" smtClean="0">
              <a:solidFill>
                <a:schemeClr val="bg1"/>
              </a:solidFill>
              <a:latin typeface="メイリオ"/>
              <a:ea typeface="メイリオ"/>
              <a:cs typeface="メイリオ"/>
            </a:endParaRPr>
          </a:p>
          <a:p>
            <a:pPr algn="ctr"/>
            <a:r>
              <a:rPr lang="ja-JP" altLang="en-US" sz="600" dirty="0" smtClean="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smtClean="0">
                <a:solidFill>
                  <a:schemeClr val="bg1"/>
                </a:solidFill>
                <a:latin typeface="メイリオ"/>
                <a:ea typeface="メイリオ"/>
                <a:cs typeface="メイリオ"/>
              </a:rPr>
              <a:t>結合テスト</a:t>
            </a:r>
            <a:endParaRPr kumimoji="1" lang="ja-JP" altLang="en-US" sz="800" dirty="0">
              <a:solidFill>
                <a:schemeClr val="bg1"/>
              </a:solidFill>
              <a:latin typeface="メイリオ"/>
              <a:ea typeface="メイリオ"/>
              <a:cs typeface="メイリオ"/>
            </a:endParaRP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smtClean="0">
                <a:solidFill>
                  <a:srgbClr val="FF0000"/>
                </a:solidFill>
                <a:effectLst/>
                <a:latin typeface="メイリオ"/>
                <a:ea typeface="メイリオ"/>
                <a:cs typeface="メイリオ"/>
              </a:rPr>
              <a:t>リスク</a:t>
            </a:r>
            <a:endParaRPr kumimoji="1" lang="ja-JP" altLang="en-US" sz="800" dirty="0">
              <a:solidFill>
                <a:srgbClr val="FF0000"/>
              </a:solidFill>
              <a:effectLst/>
              <a:latin typeface="メイリオ"/>
              <a:ea typeface="メイリオ"/>
              <a:cs typeface="メイリオ"/>
            </a:endParaRP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smtClean="0">
                <a:solidFill>
                  <a:srgbClr val="000090"/>
                </a:solidFill>
                <a:effectLst/>
                <a:latin typeface="メイリオ"/>
                <a:ea typeface="メイリオ"/>
                <a:cs typeface="メイリオ"/>
              </a:rPr>
              <a:t>時間</a:t>
            </a:r>
            <a:endParaRPr kumimoji="1" lang="ja-JP" altLang="en-US" sz="800" dirty="0">
              <a:solidFill>
                <a:srgbClr val="000090"/>
              </a:solidFill>
              <a:effectLst/>
              <a:latin typeface="メイリオ"/>
              <a:ea typeface="メイリオ"/>
              <a:cs typeface="メイリオ"/>
            </a:endParaRP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smtClean="0">
                <a:solidFill>
                  <a:srgbClr val="FF0000"/>
                </a:solidFill>
                <a:effectLst/>
                <a:latin typeface="メイリオ"/>
                <a:ea typeface="メイリオ"/>
                <a:cs typeface="メイリオ"/>
              </a:rPr>
              <a:t>リスク</a:t>
            </a:r>
            <a:endParaRPr kumimoji="1" lang="ja-JP" altLang="en-US" sz="800" dirty="0">
              <a:solidFill>
                <a:srgbClr val="FF0000"/>
              </a:solidFill>
              <a:effectLst/>
              <a:latin typeface="メイリオ"/>
              <a:ea typeface="メイリオ"/>
              <a:cs typeface="メイリオ"/>
            </a:endParaRP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smtClean="0">
                <a:solidFill>
                  <a:srgbClr val="000090"/>
                </a:solidFill>
                <a:effectLst/>
                <a:latin typeface="メイリオ"/>
                <a:ea typeface="メイリオ"/>
                <a:cs typeface="メイリオ"/>
              </a:rPr>
              <a:t>時間</a:t>
            </a:r>
            <a:endParaRPr kumimoji="1" lang="ja-JP" altLang="en-US" sz="800" dirty="0">
              <a:solidFill>
                <a:srgbClr val="000090"/>
              </a:solidFill>
              <a:effectLst/>
              <a:latin typeface="メイリオ"/>
              <a:ea typeface="メイリオ"/>
              <a:cs typeface="メイリオ"/>
            </a:endParaRP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前提条件</a:t>
            </a:r>
            <a:endParaRPr kumimoji="1" lang="ja-JP" altLang="en-US" sz="1600" dirty="0">
              <a:solidFill>
                <a:srgbClr val="FFFFFF"/>
              </a:solidFill>
              <a:latin typeface="メイリオ"/>
              <a:ea typeface="メイリオ"/>
              <a:cs typeface="メイリオ"/>
            </a:endParaRP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原理的に</a:t>
            </a:r>
            <a:endParaRPr kumimoji="1" lang="en-US" altLang="ja-JP" sz="1200" dirty="0" smtClean="0">
              <a:solidFill>
                <a:srgbClr val="FFFFFF"/>
              </a:solidFill>
              <a:latin typeface="メイリオ"/>
              <a:ea typeface="メイリオ"/>
              <a:cs typeface="メイリオ"/>
            </a:endParaRPr>
          </a:p>
          <a:p>
            <a:r>
              <a:rPr lang="ja-JP" altLang="en-US" sz="1200" dirty="0" smtClean="0">
                <a:solidFill>
                  <a:srgbClr val="FFFFFF"/>
                </a:solidFill>
                <a:latin typeface="メイリオ"/>
                <a:ea typeface="メイリオ"/>
                <a:cs typeface="メイリオ"/>
              </a:rPr>
              <a:t>不良が起きない</a:t>
            </a:r>
            <a:endParaRPr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納期が守られる</a:t>
            </a:r>
            <a:endParaRPr kumimoji="1" lang="ja-JP" altLang="en-US" sz="1200" dirty="0">
              <a:solidFill>
                <a:srgbClr val="FFFFFF"/>
              </a:solidFill>
              <a:latin typeface="メイリオ"/>
              <a:ea typeface="メイリオ"/>
              <a:cs typeface="メイリオ"/>
            </a:endParaRP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コストと納期を守ること</a:t>
            </a:r>
            <a:endParaRPr kumimoji="1" lang="ja-JP" altLang="en-US" sz="800" dirty="0">
              <a:solidFill>
                <a:srgbClr val="FFFFFF"/>
              </a:solidFill>
              <a:latin typeface="メイリオ"/>
              <a:ea typeface="メイリオ"/>
              <a:cs typeface="メイリオ"/>
            </a:endParaRP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機能と品質を実現すること</a:t>
            </a:r>
            <a:endParaRPr kumimoji="1" lang="ja-JP" altLang="en-US" sz="800" dirty="0">
              <a:solidFill>
                <a:srgbClr val="FFFFFF"/>
              </a:solidFill>
              <a:latin typeface="メイリオ"/>
              <a:ea typeface="メイリオ"/>
              <a:cs typeface="メイリオ"/>
            </a:endParaRP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7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dirty="0" smtClean="0"/>
              <a:t>自律型の組織で変化への柔軟性を担保する</a:t>
            </a:r>
            <a:endParaRPr kumimoji="1" lang="ja-JP" altLang="en-US" dirty="0"/>
          </a:p>
        </p:txBody>
      </p:sp>
      <p:sp>
        <p:nvSpPr>
          <p:cNvPr id="3" name="スライド番号プレースホルダー 2"/>
          <p:cNvSpPr>
            <a:spLocks noGrp="1"/>
          </p:cNvSpPr>
          <p:nvPr>
            <p:ph type="sldNum" sz="quarter" idx="12"/>
          </p:nvPr>
        </p:nvSpPr>
        <p:spPr>
          <a:xfrm>
            <a:off x="6932246" y="6665343"/>
            <a:ext cx="2133600" cy="217800"/>
          </a:xfrm>
        </p:spPr>
        <p:txBody>
          <a:bodyPr/>
          <a:lstStyle/>
          <a:p>
            <a:fld id="{8FF8CC5D-A65D-5946-99B5-645367A967AD}" type="slidenum">
              <a:rPr kumimoji="1" lang="ja-JP" altLang="en-US" smtClean="0"/>
              <a:t>15</a:t>
            </a:fld>
            <a:endParaRPr kumimoji="1" lang="ja-JP" altLang="en-US"/>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a:t>
            </a:r>
            <a:r>
              <a:rPr lang="ja-JP" altLang="en-US" sz="1400" dirty="0" smtClean="0">
                <a:solidFill>
                  <a:schemeClr val="bg1"/>
                </a:solidFill>
                <a:latin typeface="Meiryo" charset="-128"/>
                <a:ea typeface="Meiryo" charset="-128"/>
                <a:cs typeface="Meiryo" charset="-128"/>
              </a:rPr>
              <a:t>、最初</a:t>
            </a:r>
            <a:r>
              <a:rPr lang="ja-JP" altLang="en-US" sz="1400" dirty="0">
                <a:solidFill>
                  <a:schemeClr val="bg1"/>
                </a:solidFill>
                <a:latin typeface="Meiryo" charset="-128"/>
                <a:ea typeface="Meiryo" charset="-128"/>
                <a:cs typeface="Meiryo" charset="-128"/>
              </a:rPr>
              <a:t>から最後まで一緒に働く</a:t>
            </a:r>
            <a:r>
              <a:rPr lang="ja-JP" altLang="en-US" sz="1400" dirty="0" smtClean="0">
                <a:solidFill>
                  <a:schemeClr val="bg1"/>
                </a:solidFill>
                <a:latin typeface="Meiryo" charset="-128"/>
                <a:ea typeface="Meiryo" charset="-128"/>
                <a:cs typeface="Meiryo" charset="-128"/>
              </a:rPr>
              <a:t>。</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l"/>
            </a:pPr>
            <a:r>
              <a:rPr lang="ja-JP" altLang="en-US" sz="1400" dirty="0" smtClean="0">
                <a:solidFill>
                  <a:schemeClr val="bg1"/>
                </a:solidFill>
                <a:latin typeface="Meiryo" charset="-128"/>
                <a:ea typeface="Meiryo" charset="-128"/>
                <a:cs typeface="Meiryo" charset="-128"/>
              </a:rPr>
              <a:t>人</a:t>
            </a:r>
            <a:r>
              <a:rPr lang="ja-JP" altLang="en-US" sz="1400" dirty="0">
                <a:solidFill>
                  <a:schemeClr val="bg1"/>
                </a:solidFill>
                <a:latin typeface="Meiryo" charset="-128"/>
                <a:ea typeface="Meiryo" charset="-128"/>
                <a:cs typeface="Meiryo" charset="-128"/>
              </a:rPr>
              <a:t>とチームを重視し、</a:t>
            </a:r>
            <a:r>
              <a:rPr lang="ja-JP" altLang="en-US" sz="1400" dirty="0" smtClean="0">
                <a:solidFill>
                  <a:schemeClr val="bg1"/>
                </a:solidFill>
                <a:latin typeface="Meiryo" charset="-128"/>
                <a:ea typeface="Meiryo" charset="-128"/>
                <a:cs typeface="Meiryo" charset="-128"/>
              </a:rPr>
              <a:t>彼らが自律的に働ける環境</a:t>
            </a:r>
            <a:r>
              <a:rPr lang="ja-JP" altLang="en-US" sz="1400" dirty="0">
                <a:solidFill>
                  <a:schemeClr val="bg1"/>
                </a:solidFill>
                <a:latin typeface="Meiryo" charset="-128"/>
                <a:ea typeface="Meiryo" charset="-128"/>
                <a:cs typeface="Meiryo" charset="-128"/>
              </a:rPr>
              <a:t>を与えることでブレークスルーが</a:t>
            </a:r>
            <a:r>
              <a:rPr lang="ja-JP" altLang="en-US" sz="1400" dirty="0" smtClean="0">
                <a:solidFill>
                  <a:schemeClr val="bg1"/>
                </a:solidFill>
                <a:latin typeface="Meiryo" charset="-128"/>
                <a:ea typeface="Meiryo" charset="-128"/>
                <a:cs typeface="Meiryo" charset="-128"/>
              </a:rPr>
              <a:t>起こりやすくなり、同時</a:t>
            </a:r>
            <a:r>
              <a:rPr lang="ja-JP" altLang="en-US" sz="1400" dirty="0">
                <a:solidFill>
                  <a:schemeClr val="bg1"/>
                </a:solidFill>
                <a:latin typeface="Meiryo" charset="-128"/>
                <a:ea typeface="Meiryo" charset="-128"/>
                <a:cs typeface="Meiryo" charset="-128"/>
              </a:rPr>
              <a:t>に製品化までの時間が短く</a:t>
            </a:r>
            <a:r>
              <a:rPr lang="ja-JP" altLang="en-US" sz="1400" dirty="0" smtClean="0">
                <a:solidFill>
                  <a:schemeClr val="bg1"/>
                </a:solidFill>
                <a:latin typeface="Meiryo" charset="-128"/>
                <a:ea typeface="Meiryo" charset="-128"/>
                <a:cs typeface="Meiryo" charset="-128"/>
              </a:rPr>
              <a:t>なる。</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l"/>
            </a:pPr>
            <a:r>
              <a:rPr lang="ja-JP" altLang="en-US" sz="1400" dirty="0" smtClean="0">
                <a:solidFill>
                  <a:schemeClr val="bg1"/>
                </a:solidFill>
                <a:latin typeface="Meiryo" charset="-128"/>
                <a:ea typeface="Meiryo" charset="-128"/>
                <a:cs typeface="Meiryo" charset="-128"/>
              </a:rPr>
              <a:t>リーダーは、自律するチームの障害を取り除くことが仕事であり管理しない。</a:t>
            </a:r>
            <a:endParaRPr lang="ja-JP" altLang="en-US" sz="1400" dirty="0">
              <a:solidFill>
                <a:schemeClr val="bg1"/>
              </a:solidFill>
              <a:latin typeface="Meiryo" charset="-128"/>
              <a:ea typeface="Meiryo" charset="-128"/>
              <a:cs typeface="Meiryo" charset="-128"/>
            </a:endParaRP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a:t>
            </a:r>
            <a:r>
              <a:rPr lang="ja-JP" altLang="en-US" sz="1000" dirty="0" smtClean="0">
                <a:latin typeface="Meiryo" charset="-128"/>
                <a:ea typeface="Meiryo" charset="-128"/>
                <a:cs typeface="Meiryo" charset="-128"/>
              </a:rPr>
              <a:t>いる</a:t>
            </a:r>
            <a:endParaRPr lang="en-US" altLang="ja-JP" sz="1000" dirty="0" smtClean="0">
              <a:latin typeface="Meiryo" charset="-128"/>
              <a:ea typeface="Meiryo" charset="-128"/>
              <a:cs typeface="Meiryo" charset="-128"/>
            </a:endParaRPr>
          </a:p>
          <a:p>
            <a:r>
              <a:rPr lang="ja-JP" altLang="en-US" sz="1000" b="1" u="sng" dirty="0" smtClean="0">
                <a:latin typeface="Meiryo" charset="-128"/>
                <a:ea typeface="Meiryo" charset="-128"/>
                <a:cs typeface="Meiryo" charset="-128"/>
              </a:rPr>
              <a:t>新製品</a:t>
            </a:r>
            <a:r>
              <a:rPr lang="ja-JP" altLang="en-US" sz="1000" b="1" u="sng" dirty="0">
                <a:latin typeface="Meiryo" charset="-128"/>
                <a:ea typeface="Meiryo" charset="-128"/>
                <a:cs typeface="Meiryo" charset="-128"/>
              </a:rPr>
              <a:t>開発</a:t>
            </a:r>
            <a:r>
              <a:rPr lang="ja-JP" altLang="en-US" sz="1000" b="1" dirty="0">
                <a:latin typeface="Meiryo" charset="-128"/>
                <a:ea typeface="Meiryo" charset="-128"/>
                <a:cs typeface="Meiryo" charset="-128"/>
              </a:rPr>
              <a:t>の</a:t>
            </a:r>
            <a:r>
              <a:rPr lang="ja-JP" altLang="en-US" sz="1000" b="1" dirty="0" smtClean="0">
                <a:latin typeface="Meiryo" charset="-128"/>
                <a:ea typeface="Meiryo" charset="-128"/>
                <a:cs typeface="Meiryo" charset="-128"/>
              </a:rPr>
              <a:t>プロセス</a:t>
            </a:r>
            <a:r>
              <a:rPr lang="ja-JP" altLang="en-US" sz="1000" dirty="0" smtClean="0">
                <a:latin typeface="Meiryo" charset="-128"/>
                <a:ea typeface="Meiryo" charset="-128"/>
                <a:cs typeface="Meiryo" charset="-128"/>
              </a:rPr>
              <a:t>を</a:t>
            </a:r>
            <a:endParaRPr lang="en-US" altLang="ja-JP" sz="1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米国のやり方と比較した論文</a:t>
            </a:r>
            <a:endParaRPr lang="en-US" altLang="ja-JP" sz="1000" dirty="0" smtClean="0">
              <a:latin typeface="Meiryo" charset="-128"/>
              <a:ea typeface="Meiryo" charset="-128"/>
              <a:cs typeface="Meiryo" charset="-128"/>
            </a:endParaRPr>
          </a:p>
          <a:p>
            <a:r>
              <a:rPr lang="en-US" altLang="ja-JP" sz="800" dirty="0" smtClean="0">
                <a:latin typeface="Meiryo" charset="-128"/>
                <a:ea typeface="Meiryo" charset="-128"/>
                <a:cs typeface="Meiryo" charset="-128"/>
              </a:rPr>
              <a:t>1986,Harvard </a:t>
            </a:r>
            <a:r>
              <a:rPr lang="en-US" altLang="ja-JP" sz="800" dirty="0">
                <a:latin typeface="Meiryo" charset="-128"/>
                <a:ea typeface="Meiryo" charset="-128"/>
                <a:cs typeface="Meiryo" charset="-128"/>
              </a:rPr>
              <a:t>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smtClean="0">
                <a:solidFill>
                  <a:schemeClr val="bg1"/>
                </a:solidFill>
                <a:latin typeface="Meiryo" charset="-128"/>
                <a:ea typeface="Meiryo" charset="-128"/>
                <a:cs typeface="Meiryo" charset="-128"/>
              </a:rPr>
              <a:t>Scrum</a:t>
            </a:r>
            <a:r>
              <a:rPr kumimoji="1" lang="ja-JP" altLang="en-US" sz="2800" dirty="0" smtClean="0">
                <a:solidFill>
                  <a:schemeClr val="bg1"/>
                </a:solidFill>
                <a:latin typeface="Meiryo" charset="-128"/>
                <a:ea typeface="Meiryo" charset="-128"/>
                <a:cs typeface="Meiryo" charset="-128"/>
              </a:rPr>
              <a:t>（</a:t>
            </a:r>
            <a:r>
              <a:rPr lang="ja-JP" altLang="en-US" sz="2800" dirty="0" smtClean="0">
                <a:solidFill>
                  <a:schemeClr val="bg1"/>
                </a:solidFill>
                <a:latin typeface="Meiryo" charset="-128"/>
                <a:ea typeface="Meiryo" charset="-128"/>
                <a:cs typeface="Meiryo" charset="-128"/>
              </a:rPr>
              <a:t>スクラム</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grpSp>
        <p:nvGrpSpPr>
          <p:cNvPr id="17" name="図形グループ 16"/>
          <p:cNvGrpSpPr/>
          <p:nvPr/>
        </p:nvGrpSpPr>
        <p:grpSpPr>
          <a:xfrm>
            <a:off x="4160336" y="3217270"/>
            <a:ext cx="4774808" cy="3372409"/>
            <a:chOff x="4160336" y="3217270"/>
            <a:chExt cx="4774808"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a:stretch>
              <a:fillRect/>
            </a:stretch>
          </p:blipFill>
          <p:spPr>
            <a:xfrm>
              <a:off x="4258747" y="4766137"/>
              <a:ext cx="4645836" cy="1823542"/>
            </a:xfrm>
            <a:prstGeom prst="rect">
              <a:avLst/>
            </a:prstGeom>
          </p:spPr>
        </p:pic>
        <p:sp>
          <p:nvSpPr>
            <p:cNvPr id="10" name="テキスト ボックス 9"/>
            <p:cNvSpPr txBox="1"/>
            <p:nvPr/>
          </p:nvSpPr>
          <p:spPr>
            <a:xfrm>
              <a:off x="4228186" y="4766137"/>
              <a:ext cx="2465034" cy="461665"/>
            </a:xfrm>
            <a:prstGeom prst="rect">
              <a:avLst/>
            </a:prstGeom>
            <a:noFill/>
          </p:spPr>
          <p:txBody>
            <a:bodyPr wrap="none" rtlCol="0">
              <a:spAutoFit/>
            </a:bodyPr>
            <a:lstStyle/>
            <a:p>
              <a:r>
                <a:rPr kumimoji="1" lang="en-US" altLang="ja-JP" sz="1200" dirty="0" smtClean="0">
                  <a:solidFill>
                    <a:schemeClr val="tx1">
                      <a:lumMod val="65000"/>
                      <a:lumOff val="35000"/>
                    </a:schemeClr>
                  </a:solidFill>
                  <a:latin typeface="Meiryo" charset="-128"/>
                  <a:ea typeface="Meiryo" charset="-128"/>
                  <a:cs typeface="Meiryo" charset="-128"/>
                </a:rPr>
                <a:t>1990</a:t>
              </a:r>
              <a:r>
                <a:rPr kumimoji="1" lang="ja-JP" altLang="en-US" sz="1200" dirty="0" smtClean="0">
                  <a:solidFill>
                    <a:schemeClr val="tx1">
                      <a:lumMod val="65000"/>
                      <a:lumOff val="35000"/>
                    </a:schemeClr>
                  </a:solidFill>
                  <a:latin typeface="Meiryo" charset="-128"/>
                  <a:ea typeface="Meiryo" charset="-128"/>
                  <a:cs typeface="Meiryo" charset="-128"/>
                </a:rPr>
                <a:t>年代、</a:t>
              </a:r>
              <a:r>
                <a:rPr kumimoji="1" lang="en-US" altLang="ja-JP" sz="1200" dirty="0" smtClean="0">
                  <a:solidFill>
                    <a:schemeClr val="tx1">
                      <a:lumMod val="65000"/>
                      <a:lumOff val="35000"/>
                    </a:schemeClr>
                  </a:solidFill>
                  <a:latin typeface="Meiryo" charset="-128"/>
                  <a:ea typeface="Meiryo" charset="-128"/>
                  <a:cs typeface="Meiryo" charset="-128"/>
                </a:rPr>
                <a:t>Jeff Sutherland</a:t>
              </a:r>
              <a:r>
                <a:rPr kumimoji="1" lang="ja-JP" altLang="en-US" sz="1200" dirty="0" smtClean="0">
                  <a:solidFill>
                    <a:schemeClr val="tx1">
                      <a:lumMod val="65000"/>
                      <a:lumOff val="35000"/>
                    </a:schemeClr>
                  </a:solidFill>
                  <a:latin typeface="Meiryo" charset="-128"/>
                  <a:ea typeface="Meiryo" charset="-128"/>
                  <a:cs typeface="Meiryo" charset="-128"/>
                </a:rPr>
                <a:t>らが</a:t>
              </a:r>
              <a:endParaRPr kumimoji="1" lang="en-US" altLang="ja-JP" sz="1200" dirty="0" smtClean="0">
                <a:solidFill>
                  <a:schemeClr val="tx1">
                    <a:lumMod val="65000"/>
                    <a:lumOff val="35000"/>
                  </a:schemeClr>
                </a:solidFill>
                <a:latin typeface="Meiryo" charset="-128"/>
                <a:ea typeface="Meiryo" charset="-128"/>
                <a:cs typeface="Meiryo" charset="-128"/>
              </a:endParaRPr>
            </a:p>
            <a:p>
              <a:r>
                <a:rPr kumimoji="1" lang="ja-JP" altLang="en-US" sz="1200" dirty="0" smtClean="0">
                  <a:solidFill>
                    <a:schemeClr val="tx1">
                      <a:lumMod val="65000"/>
                      <a:lumOff val="35000"/>
                    </a:schemeClr>
                  </a:solidFill>
                  <a:latin typeface="Meiryo" charset="-128"/>
                  <a:ea typeface="Meiryo" charset="-128"/>
                  <a:cs typeface="Meiryo" charset="-128"/>
                </a:rPr>
                <a:t>ソフトウェア開発のに適用</a:t>
              </a:r>
              <a:endParaRPr kumimoji="1" lang="ja-JP" altLang="en-US" sz="1200" dirty="0">
                <a:solidFill>
                  <a:schemeClr val="tx1">
                    <a:lumMod val="65000"/>
                    <a:lumOff val="35000"/>
                  </a:schemeClr>
                </a:solidFill>
                <a:latin typeface="Meiryo" charset="-128"/>
                <a:ea typeface="Meiryo" charset="-128"/>
                <a:cs typeface="Meiryo" charset="-128"/>
              </a:endParaRPr>
            </a:p>
          </p:txBody>
        </p:sp>
        <p:sp>
          <p:nvSpPr>
            <p:cNvPr id="14" name="テキスト ボックス 13"/>
            <p:cNvSpPr txBox="1"/>
            <p:nvPr/>
          </p:nvSpPr>
          <p:spPr>
            <a:xfrm>
              <a:off x="7314187" y="4766137"/>
              <a:ext cx="1620957"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アジャイル開発</a:t>
              </a:r>
              <a:endParaRPr kumimoji="1" lang="ja-JP" altLang="en-US" sz="1600" b="1" dirty="0">
                <a:solidFill>
                  <a:srgbClr val="0432FF"/>
                </a:solidFill>
                <a:latin typeface="Meiryo" charset="-128"/>
                <a:ea typeface="Meiryo" charset="-128"/>
                <a:cs typeface="Meiryo" charset="-128"/>
              </a:endParaRP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不安定</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高い自由裁量と困難なゴールを持つ</a:t>
            </a:r>
            <a:endParaRPr lang="en-US" altLang="ja-JP" sz="1200" dirty="0" smtClean="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自己組織化</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情報ゼロから相互交流し自律的に仕組みを作る</a:t>
            </a:r>
            <a:endParaRPr lang="en-US" altLang="ja-JP" sz="1200" dirty="0" smtClean="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全員多能工</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分業を共有しメンバーがプロジェクトの責任を自覚する</a:t>
            </a:r>
            <a:endParaRPr lang="ja-JP" altLang="en-US" sz="1200" dirty="0">
              <a:solidFill>
                <a:srgbClr val="0432FF"/>
              </a:solidFill>
              <a:latin typeface="Meiryo" charset="-128"/>
              <a:ea typeface="Meiryo" charset="-128"/>
              <a:cs typeface="Meiryo" charset="-128"/>
            </a:endParaRP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smtClean="0">
                <a:solidFill>
                  <a:schemeClr val="accent6">
                    <a:lumMod val="75000"/>
                  </a:schemeClr>
                </a:solidFill>
                <a:latin typeface="Meiryo" charset="-128"/>
                <a:ea typeface="Meiryo" charset="-128"/>
                <a:cs typeface="Meiryo" charset="-128"/>
              </a:rPr>
              <a:t>イノベーションを</a:t>
            </a:r>
            <a:endParaRPr kumimoji="1" lang="en-US" altLang="ja-JP" sz="2800" b="1" dirty="0" smtClean="0">
              <a:solidFill>
                <a:schemeClr val="accent6">
                  <a:lumMod val="75000"/>
                </a:schemeClr>
              </a:solidFill>
              <a:latin typeface="Meiryo" charset="-128"/>
              <a:ea typeface="Meiryo" charset="-128"/>
              <a:cs typeface="Meiryo" charset="-128"/>
            </a:endParaRPr>
          </a:p>
          <a:p>
            <a:pPr algn="ctr"/>
            <a:r>
              <a:rPr kumimoji="1" lang="ja-JP" altLang="en-US" sz="2800" b="1" dirty="0" smtClean="0">
                <a:solidFill>
                  <a:schemeClr val="accent6">
                    <a:lumMod val="75000"/>
                  </a:schemeClr>
                </a:solidFill>
                <a:latin typeface="Meiryo" charset="-128"/>
                <a:ea typeface="Meiryo" charset="-128"/>
                <a:cs typeface="Meiryo" charset="-128"/>
              </a:rPr>
              <a:t>生みだす方法論</a:t>
            </a:r>
            <a:endParaRPr kumimoji="1" lang="ja-JP" altLang="en-US" sz="2800" b="1"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26594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正方形/長方形 3"/>
          <p:cNvSpPr/>
          <p:nvPr/>
        </p:nvSpPr>
        <p:spPr>
          <a:xfrm>
            <a:off x="581398" y="1144791"/>
            <a:ext cx="7981204" cy="151216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smtClean="0">
                <a:solidFill>
                  <a:srgbClr val="FFFFFF"/>
                </a:solidFill>
                <a:latin typeface="Meiryo" charset="-128"/>
                <a:ea typeface="Meiryo" charset="-128"/>
                <a:cs typeface="Meiryo" charset="-128"/>
              </a:rPr>
              <a:t>情報システムに求められること</a:t>
            </a:r>
            <a:endParaRPr lang="en-US" altLang="ja-JP" sz="2400" b="1"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smtClean="0">
                <a:solidFill>
                  <a:srgbClr val="FFFFFF"/>
                </a:solidFill>
                <a:latin typeface="Meiryo" charset="-128"/>
                <a:ea typeface="Meiryo" charset="-128"/>
                <a:cs typeface="Meiryo" charset="-128"/>
              </a:rPr>
              <a:t>システムによってビジネスの成功に貢献すること</a:t>
            </a:r>
            <a:endParaRPr lang="en-US" altLang="ja-JP" sz="1600" dirty="0" smtClean="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smtClean="0">
                <a:solidFill>
                  <a:srgbClr val="FFFFFF"/>
                </a:solidFill>
                <a:latin typeface="Meiryo" charset="-128"/>
                <a:ea typeface="Meiryo" charset="-128"/>
                <a:cs typeface="Meiryo" charset="-128"/>
              </a:rPr>
              <a:t>ビジネスの成功のための貢献を</a:t>
            </a:r>
            <a:r>
              <a:rPr kumimoji="1" lang="ja-JP" altLang="en-US" sz="1600" dirty="0" smtClean="0">
                <a:solidFill>
                  <a:srgbClr val="FFFFFF"/>
                </a:solidFill>
                <a:latin typeface="Meiryo" charset="-128"/>
                <a:ea typeface="Meiryo" charset="-128"/>
                <a:cs typeface="Meiryo" charset="-128"/>
              </a:rPr>
              <a:t>確実、迅速にユーザーに届けること</a:t>
            </a:r>
            <a:endParaRPr kumimoji="1" lang="en-US" altLang="ja-JP" sz="1600" dirty="0" smtClean="0">
              <a:solidFill>
                <a:srgbClr val="FFFFFF"/>
              </a:solidFill>
              <a:latin typeface="Meiryo" charset="-128"/>
              <a:ea typeface="Meiryo" charset="-128"/>
              <a:cs typeface="Meiryo" charset="-128"/>
            </a:endParaRPr>
          </a:p>
          <a:p>
            <a:pPr marL="742950" lvl="1" indent="-285750">
              <a:buFont typeface="Wingdings" charset="2"/>
              <a:buChar char="l"/>
            </a:pPr>
            <a:r>
              <a:rPr kumimoji="1" lang="ja-JP" altLang="en-US" sz="1600" dirty="0" smtClean="0">
                <a:solidFill>
                  <a:srgbClr val="FFFFFF"/>
                </a:solidFill>
                <a:latin typeface="Meiryo" charset="-128"/>
                <a:ea typeface="Meiryo" charset="-128"/>
                <a:cs typeface="Meiryo" charset="-128"/>
              </a:rPr>
              <a:t>ユーザーの求める貢献の変化に迅速・柔軟に対応すること</a:t>
            </a:r>
            <a:endParaRPr kumimoji="1" lang="ja-JP" altLang="en-US" sz="1600" dirty="0">
              <a:solidFill>
                <a:srgbClr val="FFFFFF"/>
              </a:solidFill>
              <a:latin typeface="Meiryo" charset="-128"/>
              <a:ea typeface="Meiryo" charset="-128"/>
              <a:cs typeface="Meiryo" charset="-128"/>
            </a:endParaRPr>
          </a:p>
        </p:txBody>
      </p:sp>
      <p:sp>
        <p:nvSpPr>
          <p:cNvPr id="5" name="正方形/長方形 4"/>
          <p:cNvSpPr/>
          <p:nvPr/>
        </p:nvSpPr>
        <p:spPr>
          <a:xfrm>
            <a:off x="581398" y="2909115"/>
            <a:ext cx="3794397" cy="160151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開発チーム（</a:t>
            </a:r>
            <a:r>
              <a:rPr lang="en-US" altLang="ja-JP" sz="2000" b="1" u="sng" dirty="0" smtClean="0">
                <a:solidFill>
                  <a:srgbClr val="FFFFFF"/>
                </a:solidFill>
                <a:latin typeface="Meiryo" charset="-128"/>
                <a:ea typeface="Meiryo" charset="-128"/>
                <a:cs typeface="Meiryo" charset="-128"/>
              </a:rPr>
              <a:t>Dev</a:t>
            </a:r>
            <a:r>
              <a:rPr lang="en-US" altLang="ja-JP" sz="2000" dirty="0" smtClean="0">
                <a:solidFill>
                  <a:srgbClr val="FFFFFF"/>
                </a:solidFill>
                <a:latin typeface="Meiryo" charset="-128"/>
                <a:ea typeface="Meiryo" charset="-128"/>
                <a:cs typeface="Meiryo" charset="-128"/>
              </a:rPr>
              <a:t>elopment</a:t>
            </a:r>
            <a:r>
              <a:rPr lang="ja-JP" altLang="en-US" sz="2000" dirty="0" smtClean="0">
                <a:solidFill>
                  <a:srgbClr val="FFFFFF"/>
                </a:solidFill>
                <a:latin typeface="Meiryo" charset="-128"/>
                <a:ea typeface="Meiryo" charset="-128"/>
                <a:cs typeface="Meiryo" charset="-128"/>
              </a:rPr>
              <a:t>）</a:t>
            </a:r>
            <a:endParaRPr lang="en-US" altLang="ja-JP" sz="2000"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システムに新しい機能を追加すること</a:t>
            </a:r>
            <a:endParaRPr lang="en-US" altLang="ja-JP" sz="1600" dirty="0" smtClean="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768205" y="2909115"/>
            <a:ext cx="3794397" cy="16015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運用チーム（</a:t>
            </a:r>
            <a:r>
              <a:rPr lang="en-US" altLang="ja-JP" sz="2000" b="1" u="sng" dirty="0" smtClean="0">
                <a:solidFill>
                  <a:srgbClr val="FFFFFF"/>
                </a:solidFill>
                <a:latin typeface="Meiryo" charset="-128"/>
                <a:ea typeface="Meiryo" charset="-128"/>
                <a:cs typeface="Meiryo" charset="-128"/>
              </a:rPr>
              <a:t>Op</a:t>
            </a:r>
            <a:r>
              <a:rPr lang="en-US" altLang="ja-JP" sz="2000" dirty="0" smtClean="0">
                <a:solidFill>
                  <a:srgbClr val="FFFFFF"/>
                </a:solidFill>
                <a:latin typeface="Meiryo" charset="-128"/>
                <a:ea typeface="Meiryo" charset="-128"/>
                <a:cs typeface="Meiryo" charset="-128"/>
              </a:rPr>
              <a:t>eration</a:t>
            </a:r>
            <a:r>
              <a:rPr lang="ja-JP" altLang="en-US" sz="2000" dirty="0" smtClean="0">
                <a:solidFill>
                  <a:srgbClr val="FFFFFF"/>
                </a:solidFill>
                <a:latin typeface="Meiryo" charset="-128"/>
                <a:ea typeface="Meiryo" charset="-128"/>
                <a:cs typeface="Meiryo" charset="-128"/>
              </a:rPr>
              <a:t>）</a:t>
            </a:r>
            <a:endParaRPr lang="en-US" altLang="ja-JP" sz="2000"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システムを安定稼働させること</a:t>
            </a:r>
            <a:endParaRPr lang="en-US" altLang="ja-JP" sz="1600" dirty="0" smtClean="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7" name="右矢印 6"/>
          <p:cNvSpPr/>
          <p:nvPr/>
        </p:nvSpPr>
        <p:spPr>
          <a:xfrm>
            <a:off x="642479" y="3692666"/>
            <a:ext cx="3816424" cy="648073"/>
          </a:xfrm>
          <a:prstGeom prst="rightArrow">
            <a:avLst>
              <a:gd name="adj1" fmla="val 74582"/>
              <a:gd name="adj2" fmla="val 5000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50" b="1" u="sng" dirty="0" smtClean="0">
                <a:solidFill>
                  <a:srgbClr val="FFFFFF"/>
                </a:solidFill>
                <a:latin typeface="Meiryo" charset="-128"/>
                <a:ea typeface="Meiryo" charset="-128"/>
                <a:cs typeface="Meiryo" charset="-128"/>
              </a:rPr>
              <a:t>迅速にアプリケーションを開発・更新</a:t>
            </a:r>
            <a:r>
              <a:rPr kumimoji="1" lang="ja-JP" altLang="en-US" sz="1050" dirty="0" smtClean="0">
                <a:solidFill>
                  <a:srgbClr val="FFFFFF"/>
                </a:solidFill>
                <a:latin typeface="Meiryo" charset="-128"/>
                <a:ea typeface="Meiryo" charset="-128"/>
                <a:cs typeface="Meiryo" charset="-128"/>
              </a:rPr>
              <a:t>し</a:t>
            </a:r>
            <a:endParaRPr kumimoji="1" lang="en-US" altLang="ja-JP" sz="1050" dirty="0" smtClean="0">
              <a:solidFill>
                <a:srgbClr val="FFFFFF"/>
              </a:solidFill>
              <a:latin typeface="Meiryo" charset="-128"/>
              <a:ea typeface="Meiryo" charset="-128"/>
              <a:cs typeface="Meiryo" charset="-128"/>
            </a:endParaRPr>
          </a:p>
          <a:p>
            <a:r>
              <a:rPr lang="ja-JP" altLang="en-US" sz="1050" dirty="0" smtClean="0">
                <a:solidFill>
                  <a:srgbClr val="FFFFFF"/>
                </a:solidFill>
                <a:latin typeface="Meiryo" charset="-128"/>
                <a:ea typeface="Meiryo" charset="-128"/>
                <a:cs typeface="Meiryo" charset="-128"/>
              </a:rPr>
              <a:t>すぐにユーザーに使ってもらいたい</a:t>
            </a:r>
            <a:endParaRPr kumimoji="1" lang="ja-JP" altLang="en-US" sz="1050" dirty="0">
              <a:solidFill>
                <a:srgbClr val="FFFFFF"/>
              </a:solidFill>
              <a:latin typeface="Meiryo" charset="-128"/>
              <a:ea typeface="Meiryo" charset="-128"/>
              <a:cs typeface="Meiryo" charset="-128"/>
            </a:endParaRPr>
          </a:p>
        </p:txBody>
      </p:sp>
      <p:sp>
        <p:nvSpPr>
          <p:cNvPr id="8" name="右矢印 7"/>
          <p:cNvSpPr/>
          <p:nvPr/>
        </p:nvSpPr>
        <p:spPr>
          <a:xfrm flipH="1">
            <a:off x="4675814" y="3692666"/>
            <a:ext cx="3816424" cy="648073"/>
          </a:xfrm>
          <a:prstGeom prst="rightArrow">
            <a:avLst>
              <a:gd name="adj1" fmla="val 74582"/>
              <a:gd name="adj2" fmla="val 50000"/>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050" b="1" u="sng" dirty="0" smtClean="0">
                <a:solidFill>
                  <a:srgbClr val="FFFFFF"/>
                </a:solidFill>
                <a:latin typeface="Meiryo" charset="-128"/>
                <a:ea typeface="Meiryo" charset="-128"/>
                <a:cs typeface="Meiryo" charset="-128"/>
              </a:rPr>
              <a:t>確実</a:t>
            </a:r>
            <a:r>
              <a:rPr kumimoji="1" lang="ja-JP" altLang="en-US" sz="1050" b="1" u="sng" dirty="0" smtClean="0">
                <a:solidFill>
                  <a:srgbClr val="FFFFFF"/>
                </a:solidFill>
                <a:latin typeface="Meiryo" charset="-128"/>
                <a:ea typeface="Meiryo" charset="-128"/>
                <a:cs typeface="Meiryo" charset="-128"/>
              </a:rPr>
              <a:t>に本番システムに安定させ</a:t>
            </a:r>
            <a:endParaRPr kumimoji="1" lang="en-US" altLang="ja-JP" sz="1050" dirty="0" smtClean="0">
              <a:solidFill>
                <a:srgbClr val="FFFFFF"/>
              </a:solidFill>
              <a:latin typeface="Meiryo" charset="-128"/>
              <a:ea typeface="Meiryo" charset="-128"/>
              <a:cs typeface="Meiryo" charset="-128"/>
            </a:endParaRPr>
          </a:p>
          <a:p>
            <a:pPr algn="r"/>
            <a:r>
              <a:rPr lang="ja-JP" altLang="en-US" sz="1050" dirty="0" smtClean="0">
                <a:solidFill>
                  <a:srgbClr val="FFFFFF"/>
                </a:solidFill>
                <a:latin typeface="Meiryo" charset="-128"/>
                <a:ea typeface="Meiryo" charset="-128"/>
                <a:cs typeface="Meiryo" charset="-128"/>
              </a:rPr>
              <a:t>安心してユーザーに使ってもらいたい</a:t>
            </a:r>
            <a:endParaRPr kumimoji="1" lang="en-US" altLang="ja-JP" sz="1050" dirty="0" smtClean="0">
              <a:solidFill>
                <a:srgbClr val="FFFFFF"/>
              </a:solidFill>
              <a:latin typeface="Meiryo" charset="-128"/>
              <a:ea typeface="Meiryo" charset="-128"/>
              <a:cs typeface="Meiryo" charset="-128"/>
            </a:endParaRPr>
          </a:p>
        </p:txBody>
      </p:sp>
      <p:sp>
        <p:nvSpPr>
          <p:cNvPr id="9" name="星 32 8"/>
          <p:cNvSpPr/>
          <p:nvPr/>
        </p:nvSpPr>
        <p:spPr>
          <a:xfrm>
            <a:off x="4188344" y="3705531"/>
            <a:ext cx="717938" cy="616491"/>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296149" y="3862812"/>
            <a:ext cx="543739" cy="307777"/>
          </a:xfrm>
          <a:prstGeom prst="rect">
            <a:avLst/>
          </a:prstGeom>
          <a:noFill/>
        </p:spPr>
        <p:txBody>
          <a:bodyPr wrap="none" rtlCol="0">
            <a:spAutoFit/>
          </a:bodyPr>
          <a:lstStyle/>
          <a:p>
            <a:pPr algn="ctr"/>
            <a:r>
              <a:rPr kumimoji="1" lang="ja-JP" altLang="en-US" sz="1400" smtClean="0">
                <a:solidFill>
                  <a:srgbClr val="FF0000"/>
                </a:solidFill>
                <a:latin typeface="Hiragino Kaku Gothic StdN W8" charset="-128"/>
                <a:ea typeface="Hiragino Kaku Gothic StdN W8" charset="-128"/>
                <a:cs typeface="Hiragino Kaku Gothic StdN W8" charset="-128"/>
              </a:rPr>
              <a:t>対立</a:t>
            </a:r>
            <a:endParaRPr kumimoji="1" lang="ja-JP" altLang="en-US" sz="1400">
              <a:solidFill>
                <a:srgbClr val="FF0000"/>
              </a:solidFill>
              <a:latin typeface="Hiragino Kaku Gothic StdN W8" charset="-128"/>
              <a:ea typeface="Hiragino Kaku Gothic StdN W8" charset="-128"/>
              <a:cs typeface="Hiragino Kaku Gothic StdN W8" charset="-128"/>
            </a:endParaRPr>
          </a:p>
        </p:txBody>
      </p:sp>
      <p:sp>
        <p:nvSpPr>
          <p:cNvPr id="11" name="ホームベース 10"/>
          <p:cNvSpPr/>
          <p:nvPr/>
        </p:nvSpPr>
        <p:spPr>
          <a:xfrm>
            <a:off x="581398" y="4548831"/>
            <a:ext cx="3606946" cy="326248"/>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アジャイル開発</a:t>
            </a:r>
            <a:endParaRPr kumimoji="1" lang="ja-JP" altLang="en-US" sz="1400" dirty="0">
              <a:solidFill>
                <a:srgbClr val="FFFFFF"/>
              </a:solidFill>
              <a:latin typeface="Meiryo" charset="-128"/>
              <a:ea typeface="Meiryo" charset="-128"/>
              <a:cs typeface="Meiryo" charset="-128"/>
            </a:endParaRPr>
          </a:p>
        </p:txBody>
      </p:sp>
      <p:sp>
        <p:nvSpPr>
          <p:cNvPr id="12" name="ホームベース 11"/>
          <p:cNvSpPr/>
          <p:nvPr/>
        </p:nvSpPr>
        <p:spPr>
          <a:xfrm flipH="1">
            <a:off x="4955656" y="4543464"/>
            <a:ext cx="3606946" cy="326248"/>
          </a:xfrm>
          <a:prstGeom prst="homePlate">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SDI/IaaS</a:t>
            </a:r>
            <a:r>
              <a:rPr kumimoji="1" lang="ja-JP" altLang="en-US" sz="1400" dirty="0" smtClean="0">
                <a:solidFill>
                  <a:srgbClr val="FFFFFF"/>
                </a:solidFill>
                <a:latin typeface="Meiryo" charset="-128"/>
                <a:ea typeface="Meiryo" charset="-128"/>
                <a:cs typeface="Meiryo" charset="-128"/>
              </a:rPr>
              <a:t>（インフラのソフトウエア化）</a:t>
            </a:r>
            <a:endParaRPr kumimoji="1" lang="ja-JP" altLang="en-US" sz="1400" dirty="0">
              <a:solidFill>
                <a:srgbClr val="FFFFFF"/>
              </a:solidFill>
              <a:latin typeface="Meiryo" charset="-128"/>
              <a:ea typeface="Meiryo" charset="-128"/>
              <a:cs typeface="Meiryo" charset="-128"/>
            </a:endParaRPr>
          </a:p>
        </p:txBody>
      </p:sp>
      <p:sp>
        <p:nvSpPr>
          <p:cNvPr id="13" name="下矢印 12"/>
          <p:cNvSpPr/>
          <p:nvPr/>
        </p:nvSpPr>
        <p:spPr>
          <a:xfrm>
            <a:off x="2113255"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p:cNvSpPr/>
          <p:nvPr/>
        </p:nvSpPr>
        <p:spPr>
          <a:xfrm>
            <a:off x="6305363"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81398" y="5118696"/>
            <a:ext cx="7981204" cy="1033222"/>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u="sng" dirty="0" smtClean="0">
                <a:solidFill>
                  <a:schemeClr val="bg1"/>
                </a:solidFill>
                <a:latin typeface="Meiryo" charset="-128"/>
                <a:ea typeface="Meiryo" charset="-128"/>
                <a:cs typeface="Meiryo" charset="-128"/>
              </a:rPr>
              <a:t>ツール</a:t>
            </a:r>
            <a:r>
              <a:rPr kumimoji="1" lang="en-US" altLang="ja-JP" sz="2000" b="1" u="sng" dirty="0" smtClean="0">
                <a:solidFill>
                  <a:schemeClr val="bg1"/>
                </a:solidFill>
                <a:latin typeface="Meiryo" charset="-128"/>
                <a:ea typeface="Meiryo" charset="-128"/>
                <a:cs typeface="Meiryo" charset="-128"/>
              </a:rPr>
              <a:t> </a:t>
            </a:r>
            <a:r>
              <a:rPr kumimoji="1" lang="ja-JP" altLang="en-US" sz="2000" dirty="0" smtClean="0">
                <a:solidFill>
                  <a:schemeClr val="bg1"/>
                </a:solidFill>
                <a:latin typeface="Meiryo" charset="-128"/>
                <a:ea typeface="Meiryo" charset="-128"/>
                <a:cs typeface="Meiryo" charset="-128"/>
              </a:rPr>
              <a:t>と</a:t>
            </a:r>
            <a:r>
              <a:rPr kumimoji="1" lang="en-US" altLang="ja-JP" sz="2000" dirty="0" smtClean="0">
                <a:solidFill>
                  <a:schemeClr val="bg1"/>
                </a:solidFill>
                <a:latin typeface="Meiryo" charset="-128"/>
                <a:ea typeface="Meiryo" charset="-128"/>
                <a:cs typeface="Meiryo" charset="-128"/>
              </a:rPr>
              <a:t> </a:t>
            </a:r>
            <a:r>
              <a:rPr kumimoji="1" lang="ja-JP" altLang="en-US" sz="2000" b="1" u="sng" dirty="0" smtClean="0">
                <a:solidFill>
                  <a:schemeClr val="bg1"/>
                </a:solidFill>
                <a:latin typeface="Meiryo" charset="-128"/>
                <a:ea typeface="Meiryo" charset="-128"/>
                <a:cs typeface="Meiryo" charset="-128"/>
              </a:rPr>
              <a:t>組織文化</a:t>
            </a:r>
            <a:r>
              <a:rPr kumimoji="1" lang="en-US" altLang="ja-JP" sz="2000" b="1" u="sng" dirty="0" smtClean="0">
                <a:solidFill>
                  <a:schemeClr val="bg1"/>
                </a:solidFill>
                <a:latin typeface="Meiryo" charset="-128"/>
                <a:ea typeface="Meiryo" charset="-128"/>
                <a:cs typeface="Meiryo" charset="-128"/>
              </a:rPr>
              <a:t> </a:t>
            </a:r>
            <a:r>
              <a:rPr kumimoji="1" lang="ja-JP" altLang="en-US" sz="2000" dirty="0" smtClean="0">
                <a:solidFill>
                  <a:schemeClr val="bg1"/>
                </a:solidFill>
                <a:latin typeface="Meiryo" charset="-128"/>
                <a:ea typeface="Meiryo" charset="-128"/>
                <a:cs typeface="Meiryo" charset="-128"/>
              </a:rPr>
              <a:t>の融合</a:t>
            </a:r>
            <a:endParaRPr kumimoji="1" lang="en-US" altLang="ja-JP" sz="2000" dirty="0" smtClean="0">
              <a:solidFill>
                <a:schemeClr val="bg1"/>
              </a:solidFill>
              <a:latin typeface="Meiryo" charset="-128"/>
              <a:ea typeface="Meiryo" charset="-128"/>
              <a:cs typeface="Meiryo" charset="-128"/>
            </a:endParaRPr>
          </a:p>
          <a:p>
            <a:pPr algn="ctr"/>
            <a:endParaRPr lang="en-US" altLang="ja-JP" sz="800"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開発</a:t>
            </a:r>
            <a:r>
              <a:rPr lang="ja-JP" altLang="en-US" sz="1400" dirty="0">
                <a:solidFill>
                  <a:schemeClr val="bg1"/>
                </a:solidFill>
                <a:latin typeface="Meiryo" charset="-128"/>
                <a:ea typeface="Meiryo" charset="-128"/>
                <a:cs typeface="Meiryo" charset="-128"/>
              </a:rPr>
              <a:t>チーム（</a:t>
            </a:r>
            <a:r>
              <a:rPr lang="en-US" altLang="ja-JP" sz="1400" b="1" u="sng" dirty="0">
                <a:solidFill>
                  <a:schemeClr val="bg1"/>
                </a:solidFill>
                <a:latin typeface="Meiryo" charset="-128"/>
                <a:ea typeface="Meiryo" charset="-128"/>
                <a:cs typeface="Meiryo" charset="-128"/>
              </a:rPr>
              <a:t>Dev</a:t>
            </a:r>
            <a:r>
              <a:rPr lang="en-US" altLang="ja-JP" sz="1400" dirty="0">
                <a:solidFill>
                  <a:schemeClr val="bg1"/>
                </a:solidFill>
                <a:latin typeface="Meiryo" charset="-128"/>
                <a:ea typeface="Meiryo" charset="-128"/>
                <a:cs typeface="Meiryo" charset="-128"/>
              </a:rPr>
              <a:t>elopment</a:t>
            </a:r>
            <a:r>
              <a:rPr lang="ja-JP" altLang="en-US" sz="1400" dirty="0">
                <a:solidFill>
                  <a:schemeClr val="bg1"/>
                </a:solidFill>
                <a:latin typeface="Meiryo" charset="-128"/>
                <a:ea typeface="Meiryo" charset="-128"/>
                <a:cs typeface="Meiryo" charset="-128"/>
              </a:rPr>
              <a:t>）と運用チーム（</a:t>
            </a:r>
            <a:r>
              <a:rPr lang="en-US" altLang="ja-JP" sz="1400" b="1" u="sng" dirty="0">
                <a:solidFill>
                  <a:schemeClr val="bg1"/>
                </a:solidFill>
                <a:latin typeface="Meiryo" charset="-128"/>
                <a:ea typeface="Meiryo" charset="-128"/>
                <a:cs typeface="Meiryo" charset="-128"/>
              </a:rPr>
              <a:t>Op</a:t>
            </a:r>
            <a:r>
              <a:rPr lang="en-US" altLang="ja-JP" sz="1400" dirty="0">
                <a:solidFill>
                  <a:schemeClr val="bg1"/>
                </a:solidFill>
                <a:latin typeface="Meiryo" charset="-128"/>
                <a:ea typeface="Meiryo" charset="-128"/>
                <a:cs typeface="Meiryo" charset="-128"/>
              </a:rPr>
              <a:t>eration</a:t>
            </a:r>
            <a:r>
              <a:rPr lang="en-US" altLang="ja-JP" sz="1400" b="1" dirty="0">
                <a:solidFill>
                  <a:schemeClr val="bg1"/>
                </a:solidFill>
                <a:latin typeface="Meiryo" charset="-128"/>
                <a:ea typeface="Meiryo" charset="-128"/>
                <a:cs typeface="Meiryo" charset="-128"/>
              </a:rPr>
              <a:t>s</a:t>
            </a:r>
            <a:r>
              <a:rPr lang="ja-JP" altLang="en-US" sz="1400" dirty="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が、お互い</a:t>
            </a:r>
            <a:r>
              <a:rPr lang="ja-JP" altLang="en-US" sz="1400" dirty="0">
                <a:solidFill>
                  <a:schemeClr val="bg1"/>
                </a:solidFill>
                <a:latin typeface="Meiryo" charset="-128"/>
                <a:ea typeface="Meiryo" charset="-128"/>
                <a:cs typeface="Meiryo" charset="-128"/>
              </a:rPr>
              <a:t>に協調</a:t>
            </a:r>
            <a:r>
              <a:rPr lang="ja-JP" altLang="en-US" sz="1400" dirty="0" smtClean="0">
                <a:solidFill>
                  <a:schemeClr val="bg1"/>
                </a:solidFill>
                <a:latin typeface="Meiryo" charset="-128"/>
                <a:ea typeface="Meiryo" charset="-128"/>
                <a:cs typeface="Meiryo" charset="-128"/>
              </a:rPr>
              <a:t>し合い</a:t>
            </a:r>
            <a:endParaRPr lang="en-US" altLang="ja-JP" sz="1400"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「情報システムに求められること」を実現する取り組み</a:t>
            </a:r>
            <a:endParaRPr kumimoji="1" lang="ja-JP" altLang="en-US" sz="1400" dirty="0">
              <a:solidFill>
                <a:schemeClr val="bg1"/>
              </a:solidFill>
              <a:latin typeface="Meiryo" charset="-128"/>
              <a:ea typeface="Meiryo" charset="-128"/>
              <a:cs typeface="Meiryo" charset="-128"/>
            </a:endParaRPr>
          </a:p>
        </p:txBody>
      </p:sp>
      <p:sp>
        <p:nvSpPr>
          <p:cNvPr id="16" name="下矢印 15"/>
          <p:cNvSpPr/>
          <p:nvPr/>
        </p:nvSpPr>
        <p:spPr>
          <a:xfrm>
            <a:off x="4036149" y="4429668"/>
            <a:ext cx="1063738" cy="756567"/>
          </a:xfrm>
          <a:prstGeom prst="downArrow">
            <a:avLst>
              <a:gd name="adj1" fmla="val 50000"/>
              <a:gd name="adj2" fmla="val 293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a:off x="3199867" y="3705531"/>
            <a:ext cx="216024" cy="465058"/>
            <a:chOff x="1946324" y="4125162"/>
            <a:chExt cx="969964" cy="2007872"/>
          </a:xfrm>
          <a:solidFill>
            <a:schemeClr val="bg1">
              <a:lumMod val="95000"/>
            </a:schemeClr>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 name="四角形吹き出し 19"/>
          <p:cNvSpPr/>
          <p:nvPr/>
        </p:nvSpPr>
        <p:spPr>
          <a:xfrm>
            <a:off x="3244371" y="4026439"/>
            <a:ext cx="1022917" cy="334038"/>
          </a:xfrm>
          <a:prstGeom prst="wedgeRectCallout">
            <a:avLst>
              <a:gd name="adj1" fmla="val -36182"/>
              <a:gd name="adj2" fmla="val -102581"/>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いますぐ変更を</a:t>
            </a:r>
            <a:endParaRPr kumimoji="1" lang="en-US" altLang="ja-JP" sz="8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反映したい！</a:t>
            </a:r>
            <a:endParaRPr kumimoji="1" lang="ja-JP" altLang="en-US" sz="800" dirty="0">
              <a:solidFill>
                <a:srgbClr val="FFFFFF"/>
              </a:solidFill>
              <a:latin typeface="Meiryo" charset="-128"/>
              <a:ea typeface="Meiryo" charset="-128"/>
              <a:cs typeface="Meiryo" charset="-128"/>
            </a:endParaRPr>
          </a:p>
        </p:txBody>
      </p:sp>
      <p:grpSp>
        <p:nvGrpSpPr>
          <p:cNvPr id="22" name="図形グループ 21"/>
          <p:cNvGrpSpPr/>
          <p:nvPr/>
        </p:nvGrpSpPr>
        <p:grpSpPr>
          <a:xfrm>
            <a:off x="5794177" y="3696085"/>
            <a:ext cx="223606" cy="465058"/>
            <a:chOff x="1912276" y="4125162"/>
            <a:chExt cx="1004010" cy="2007872"/>
          </a:xfrm>
          <a:solidFill>
            <a:schemeClr val="bg1">
              <a:lumMod val="95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53698" y="5104491"/>
              <a:ext cx="1087121" cy="969966"/>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四角形吹き出し 20"/>
          <p:cNvSpPr/>
          <p:nvPr/>
        </p:nvSpPr>
        <p:spPr>
          <a:xfrm>
            <a:off x="4928298" y="4026439"/>
            <a:ext cx="1039256" cy="334038"/>
          </a:xfrm>
          <a:prstGeom prst="wedgeRectCallout">
            <a:avLst>
              <a:gd name="adj1" fmla="val 34906"/>
              <a:gd name="adj2" fmla="val -104394"/>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安定運用したい！</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57874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p:cNvSpPr/>
          <p:nvPr/>
        </p:nvSpPr>
        <p:spPr>
          <a:xfrm>
            <a:off x="683568" y="843298"/>
            <a:ext cx="7776864" cy="43138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0432FF"/>
                </a:solidFill>
                <a:latin typeface="Meiryo" charset="-128"/>
                <a:ea typeface="Meiryo" charset="-128"/>
                <a:cs typeface="Meiryo" charset="-128"/>
              </a:rPr>
              <a:t>「ビジネス</a:t>
            </a:r>
            <a:r>
              <a:rPr kumimoji="1" lang="en-US" altLang="ja-JP" sz="2000" b="1" dirty="0" smtClean="0">
                <a:solidFill>
                  <a:srgbClr val="0432FF"/>
                </a:solidFill>
                <a:latin typeface="Meiryo" charset="-128"/>
                <a:ea typeface="Meiryo" charset="-128"/>
                <a:cs typeface="Meiryo" charset="-128"/>
              </a:rPr>
              <a:t>×IT</a:t>
            </a:r>
            <a:r>
              <a:rPr kumimoji="1" lang="ja-JP" altLang="en-US" sz="2000" b="1" dirty="0" smtClean="0">
                <a:solidFill>
                  <a:srgbClr val="0432FF"/>
                </a:solidFill>
                <a:latin typeface="Meiryo" charset="-128"/>
                <a:ea typeface="Meiryo" charset="-128"/>
                <a:cs typeface="Meiryo" charset="-128"/>
              </a:rPr>
              <a:t>」環境の変化</a:t>
            </a:r>
            <a:r>
              <a:rPr kumimoji="1" lang="en-US" altLang="ja-JP" sz="2000" b="1" dirty="0" smtClean="0">
                <a:solidFill>
                  <a:srgbClr val="0432FF"/>
                </a:solidFill>
                <a:latin typeface="Meiryo" charset="-128"/>
                <a:ea typeface="Meiryo" charset="-128"/>
                <a:cs typeface="Meiryo" charset="-128"/>
              </a:rPr>
              <a:t> </a:t>
            </a:r>
            <a:r>
              <a:rPr kumimoji="1" lang="ja-JP" altLang="en-US" sz="2000" dirty="0" smtClean="0">
                <a:solidFill>
                  <a:srgbClr val="0432FF"/>
                </a:solidFill>
                <a:latin typeface="Meiryo" charset="-128"/>
                <a:ea typeface="Meiryo" charset="-128"/>
                <a:cs typeface="Meiryo" charset="-128"/>
              </a:rPr>
              <a:t>＋</a:t>
            </a:r>
            <a:r>
              <a:rPr kumimoji="1" lang="en-US" altLang="ja-JP" sz="2000" dirty="0" smtClean="0">
                <a:solidFill>
                  <a:srgbClr val="0432FF"/>
                </a:solidFill>
                <a:latin typeface="Meiryo" charset="-128"/>
                <a:ea typeface="Meiryo" charset="-128"/>
                <a:cs typeface="Meiryo" charset="-128"/>
              </a:rPr>
              <a:t> </a:t>
            </a:r>
            <a:r>
              <a:rPr kumimoji="1" lang="ja-JP" altLang="en-US" sz="2000" b="1" dirty="0" smtClean="0">
                <a:solidFill>
                  <a:srgbClr val="0432FF"/>
                </a:solidFill>
                <a:latin typeface="Meiryo" charset="-128"/>
                <a:ea typeface="Meiryo" charset="-128"/>
                <a:cs typeface="Meiryo" charset="-128"/>
              </a:rPr>
              <a:t>ビジネス・スピードの加速</a:t>
            </a:r>
            <a:endParaRPr kumimoji="1" lang="en-US" altLang="ja-JP" sz="2000" b="1" dirty="0" smtClean="0">
              <a:solidFill>
                <a:srgbClr val="0432FF"/>
              </a:solidFill>
              <a:latin typeface="Meiryo" charset="-128"/>
              <a:ea typeface="Meiryo" charset="-128"/>
              <a:cs typeface="Meiryo" charset="-128"/>
            </a:endParaRPr>
          </a:p>
          <a:p>
            <a:pPr marL="180975" lvl="1" algn="ctr"/>
            <a:endParaRPr kumimoji="1" lang="en-US" altLang="ja-JP" sz="800" b="1" dirty="0" smtClean="0">
              <a:solidFill>
                <a:srgbClr val="0432FF"/>
              </a:solidFill>
              <a:latin typeface="Meiryo" charset="-128"/>
              <a:ea typeface="Meiryo" charset="-128"/>
              <a:cs typeface="Meiryo" charset="-128"/>
            </a:endParaRPr>
          </a:p>
          <a:p>
            <a:pPr marL="180975" lvl="1">
              <a:buFont typeface="Wingdings" charset="2"/>
              <a:buChar char="l"/>
            </a:pPr>
            <a:r>
              <a:rPr lang="en-US" altLang="ja-JP" sz="1400" dirty="0" smtClean="0">
                <a:solidFill>
                  <a:srgbClr val="0432FF"/>
                </a:solidFill>
                <a:latin typeface="Meiryo" charset="-128"/>
                <a:ea typeface="Meiryo" charset="-128"/>
                <a:cs typeface="Meiryo" charset="-128"/>
              </a:rPr>
              <a:t>IT</a:t>
            </a:r>
            <a:r>
              <a:rPr lang="ja-JP" altLang="en-US" sz="1400" dirty="0" smtClean="0">
                <a:solidFill>
                  <a:srgbClr val="0432FF"/>
                </a:solidFill>
                <a:latin typeface="Meiryo" charset="-128"/>
                <a:ea typeface="Meiryo" charset="-128"/>
                <a:cs typeface="Meiryo" charset="-128"/>
              </a:rPr>
              <a:t>ニーズの変化：「効率化</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生産性</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低コスト」から「差別化</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競争優位」へのシフト</a:t>
            </a:r>
            <a:endParaRPr lang="en-US" altLang="ja-JP" sz="1400" dirty="0" smtClean="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環境の変化　：モバイル、</a:t>
            </a:r>
            <a:r>
              <a:rPr kumimoji="1" lang="en-US" altLang="ja-JP" sz="1400" dirty="0" err="1" smtClean="0">
                <a:solidFill>
                  <a:srgbClr val="0432FF"/>
                </a:solidFill>
                <a:latin typeface="Meiryo" charset="-128"/>
                <a:ea typeface="Meiryo" charset="-128"/>
                <a:cs typeface="Meiryo" charset="-128"/>
              </a:rPr>
              <a:t>IoT</a:t>
            </a:r>
            <a:r>
              <a:rPr kumimoji="1" lang="ja-JP" altLang="en-US" sz="1400" dirty="0" smtClean="0">
                <a:solidFill>
                  <a:srgbClr val="0432FF"/>
                </a:solidFill>
                <a:latin typeface="Meiryo" charset="-128"/>
                <a:ea typeface="Meiryo" charset="-128"/>
                <a:cs typeface="Meiryo" charset="-128"/>
              </a:rPr>
              <a:t>、ビッグデータなどの新しい</a:t>
            </a:r>
            <a:r>
              <a:rPr lang="ja-JP" altLang="en-US" sz="1400" dirty="0" smtClean="0">
                <a:solidFill>
                  <a:srgbClr val="0432FF"/>
                </a:solidFill>
                <a:latin typeface="Meiryo" charset="-128"/>
                <a:ea typeface="Meiryo" charset="-128"/>
                <a:cs typeface="Meiryo" charset="-128"/>
              </a:rPr>
              <a:t>テクノロジーへの対応</a:t>
            </a:r>
            <a:endParaRPr lang="en-US" altLang="ja-JP" sz="1400" dirty="0" smtClean="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利用の変化　：</a:t>
            </a: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リテラシーの拡大やデジタル・ビジネス、ビジネスと</a:t>
            </a: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との一体化</a:t>
            </a:r>
            <a:endParaRPr kumimoji="1" lang="en-US" altLang="ja-JP" sz="1400" dirty="0" smtClean="0">
              <a:solidFill>
                <a:srgbClr val="0432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grpSp>
        <p:nvGrpSpPr>
          <p:cNvPr id="8" name="図形グループ 7"/>
          <p:cNvGrpSpPr/>
          <p:nvPr/>
        </p:nvGrpSpPr>
        <p:grpSpPr>
          <a:xfrm rot="10800000">
            <a:off x="971600" y="2420888"/>
            <a:ext cx="2561271" cy="2575006"/>
            <a:chOff x="971599" y="2384759"/>
            <a:chExt cx="2561271" cy="2575006"/>
          </a:xfrm>
        </p:grpSpPr>
        <p:sp>
          <p:nvSpPr>
            <p:cNvPr id="4" name="パイ 3"/>
            <p:cNvSpPr/>
            <p:nvPr/>
          </p:nvSpPr>
          <p:spPr>
            <a:xfrm>
              <a:off x="971599" y="2384759"/>
              <a:ext cx="2520280" cy="2520280"/>
            </a:xfrm>
            <a:prstGeom prst="pie">
              <a:avLst>
                <a:gd name="adj1" fmla="val 8850400"/>
                <a:gd name="adj2" fmla="val 16200000"/>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パイ 4"/>
            <p:cNvSpPr/>
            <p:nvPr/>
          </p:nvSpPr>
          <p:spPr>
            <a:xfrm rot="7292574">
              <a:off x="1012590" y="2384759"/>
              <a:ext cx="2520280" cy="2520280"/>
            </a:xfrm>
            <a:prstGeom prst="pie">
              <a:avLst>
                <a:gd name="adj1" fmla="val 8883325"/>
                <a:gd name="adj2" fmla="val 1614630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パイ 5"/>
            <p:cNvSpPr/>
            <p:nvPr/>
          </p:nvSpPr>
          <p:spPr>
            <a:xfrm rot="14505582">
              <a:off x="1002967" y="2439485"/>
              <a:ext cx="2520280" cy="2520280"/>
            </a:xfrm>
            <a:prstGeom prst="pie">
              <a:avLst>
                <a:gd name="adj1" fmla="val 8942817"/>
                <a:gd name="adj2" fmla="val 1598784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円/楕円 6"/>
          <p:cNvSpPr/>
          <p:nvPr/>
        </p:nvSpPr>
        <p:spPr>
          <a:xfrm>
            <a:off x="5559727" y="2457189"/>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2116278" y="2787659"/>
            <a:ext cx="231924" cy="471366"/>
            <a:chOff x="1946324" y="4125162"/>
            <a:chExt cx="969964" cy="2007872"/>
          </a:xfrm>
          <a:solidFill>
            <a:schemeClr val="bg1">
              <a:lumMod val="95000"/>
            </a:schemeClr>
          </a:solidFill>
        </p:grpSpPr>
        <p:sp>
          <p:nvSpPr>
            <p:cNvPr id="10" name="円/楕円 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1331640" y="3822872"/>
            <a:ext cx="231924" cy="471366"/>
            <a:chOff x="1946324" y="4125162"/>
            <a:chExt cx="969964" cy="2007872"/>
          </a:xfrm>
          <a:solidFill>
            <a:schemeClr val="bg1">
              <a:lumMod val="95000"/>
            </a:schemeClr>
          </a:solidFill>
        </p:grpSpPr>
        <p:sp>
          <p:nvSpPr>
            <p:cNvPr id="13" name="円/楕円 1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 name="図形グループ 14"/>
          <p:cNvGrpSpPr/>
          <p:nvPr/>
        </p:nvGrpSpPr>
        <p:grpSpPr>
          <a:xfrm>
            <a:off x="2966830" y="3822872"/>
            <a:ext cx="231924" cy="471366"/>
            <a:chOff x="1946324" y="4125162"/>
            <a:chExt cx="969964" cy="2007872"/>
          </a:xfrm>
          <a:solidFill>
            <a:schemeClr val="bg1">
              <a:lumMod val="95000"/>
            </a:schemeClr>
          </a:solidFill>
        </p:grpSpPr>
        <p:sp>
          <p:nvSpPr>
            <p:cNvPr id="16" name="円/楕円 1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p:cNvSpPr txBox="1"/>
          <p:nvPr/>
        </p:nvSpPr>
        <p:spPr>
          <a:xfrm>
            <a:off x="1780333" y="2539545"/>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業務部門</a:t>
            </a:r>
            <a:endParaRPr kumimoji="1" lang="ja-JP" altLang="en-US" sz="1400" dirty="0">
              <a:solidFill>
                <a:schemeClr val="bg1"/>
              </a:solidFill>
              <a:latin typeface="Meiryo" charset="-128"/>
              <a:ea typeface="Meiryo" charset="-128"/>
              <a:cs typeface="Meiryo" charset="-128"/>
            </a:endParaRPr>
          </a:p>
        </p:txBody>
      </p:sp>
      <p:sp>
        <p:nvSpPr>
          <p:cNvPr id="19" name="テキスト ボックス 18"/>
          <p:cNvSpPr txBox="1"/>
          <p:nvPr/>
        </p:nvSpPr>
        <p:spPr>
          <a:xfrm>
            <a:off x="1364933" y="4490517"/>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開発部門</a:t>
            </a:r>
            <a:endParaRPr kumimoji="1" lang="ja-JP" altLang="en-US" sz="1400" dirty="0">
              <a:solidFill>
                <a:schemeClr val="bg1"/>
              </a:solidFill>
              <a:latin typeface="Meiryo" charset="-128"/>
              <a:ea typeface="Meiryo" charset="-128"/>
              <a:cs typeface="Meiryo" charset="-128"/>
            </a:endParaRPr>
          </a:p>
        </p:txBody>
      </p:sp>
      <p:sp>
        <p:nvSpPr>
          <p:cNvPr id="20" name="テキスト ボックス 19"/>
          <p:cNvSpPr txBox="1"/>
          <p:nvPr/>
        </p:nvSpPr>
        <p:spPr>
          <a:xfrm>
            <a:off x="2267744" y="4490516"/>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運用部門</a:t>
            </a:r>
            <a:endParaRPr kumimoji="1" lang="ja-JP" altLang="en-US" sz="1400" dirty="0">
              <a:solidFill>
                <a:schemeClr val="bg1"/>
              </a:solidFill>
              <a:latin typeface="Meiryo" charset="-128"/>
              <a:ea typeface="Meiryo" charset="-128"/>
              <a:cs typeface="Meiryo" charset="-128"/>
            </a:endParaRPr>
          </a:p>
        </p:txBody>
      </p:sp>
      <p:sp>
        <p:nvSpPr>
          <p:cNvPr id="21" name="左矢印 20"/>
          <p:cNvSpPr/>
          <p:nvPr/>
        </p:nvSpPr>
        <p:spPr>
          <a:xfrm rot="18661509">
            <a:off x="1311264" y="3141225"/>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p:cNvSpPr/>
          <p:nvPr/>
        </p:nvSpPr>
        <p:spPr>
          <a:xfrm rot="10800000">
            <a:off x="1933302" y="4078214"/>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左矢印 23"/>
          <p:cNvSpPr/>
          <p:nvPr/>
        </p:nvSpPr>
        <p:spPr>
          <a:xfrm rot="2461509">
            <a:off x="2493556" y="3058629"/>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933301" y="4173524"/>
            <a:ext cx="492443" cy="276999"/>
          </a:xfrm>
          <a:prstGeom prst="rect">
            <a:avLst/>
          </a:prstGeom>
          <a:noFill/>
        </p:spPr>
        <p:txBody>
          <a:bodyPr wrap="none" rtlCol="0">
            <a:spAutoFit/>
          </a:bodyPr>
          <a:lstStyle/>
          <a:p>
            <a:r>
              <a:rPr lang="ja-JP" altLang="en-US" sz="1200" dirty="0" smtClean="0">
                <a:solidFill>
                  <a:srgbClr val="00B050"/>
                </a:solidFill>
                <a:latin typeface="Meiryo" charset="-128"/>
                <a:ea typeface="Meiryo" charset="-128"/>
                <a:cs typeface="Meiryo" charset="-128"/>
              </a:rPr>
              <a:t>依頼</a:t>
            </a:r>
            <a:endParaRPr kumimoji="1" lang="ja-JP" altLang="en-US" sz="1200" dirty="0">
              <a:solidFill>
                <a:srgbClr val="00B050"/>
              </a:solidFill>
              <a:latin typeface="Meiryo" charset="-128"/>
              <a:ea typeface="Meiryo" charset="-128"/>
              <a:cs typeface="Meiryo" charset="-128"/>
            </a:endParaRPr>
          </a:p>
        </p:txBody>
      </p:sp>
      <p:sp>
        <p:nvSpPr>
          <p:cNvPr id="26" name="テキスト ボックス 25"/>
          <p:cNvSpPr txBox="1"/>
          <p:nvPr/>
        </p:nvSpPr>
        <p:spPr>
          <a:xfrm rot="18704599">
            <a:off x="1437653" y="3186238"/>
            <a:ext cx="492443" cy="276999"/>
          </a:xfrm>
          <a:prstGeom prst="rect">
            <a:avLst/>
          </a:prstGeom>
          <a:noFill/>
        </p:spPr>
        <p:txBody>
          <a:bodyPr wrap="none" rtlCol="0">
            <a:spAutoFit/>
          </a:bodyPr>
          <a:lstStyle/>
          <a:p>
            <a:r>
              <a:rPr lang="ja-JP" altLang="en-US" sz="1200" dirty="0" smtClean="0">
                <a:solidFill>
                  <a:srgbClr val="0070C0"/>
                </a:solidFill>
                <a:latin typeface="Meiryo" charset="-128"/>
                <a:ea typeface="Meiryo" charset="-128"/>
                <a:cs typeface="Meiryo" charset="-128"/>
              </a:rPr>
              <a:t>依頼</a:t>
            </a:r>
            <a:endParaRPr kumimoji="1" lang="ja-JP" altLang="en-US" sz="1200" dirty="0">
              <a:solidFill>
                <a:srgbClr val="0070C0"/>
              </a:solidFill>
              <a:latin typeface="Meiryo" charset="-128"/>
              <a:ea typeface="Meiryo" charset="-128"/>
              <a:cs typeface="Meiryo" charset="-128"/>
            </a:endParaRPr>
          </a:p>
        </p:txBody>
      </p:sp>
      <p:sp>
        <p:nvSpPr>
          <p:cNvPr id="27" name="テキスト ボックス 26"/>
          <p:cNvSpPr txBox="1"/>
          <p:nvPr/>
        </p:nvSpPr>
        <p:spPr>
          <a:xfrm rot="2517505">
            <a:off x="2623778" y="3201739"/>
            <a:ext cx="492443" cy="276999"/>
          </a:xfrm>
          <a:prstGeom prst="rect">
            <a:avLst/>
          </a:prstGeom>
          <a:noFill/>
        </p:spPr>
        <p:txBody>
          <a:bodyPr wrap="none" rtlCol="0">
            <a:spAutoFit/>
          </a:bodyPr>
          <a:lstStyle/>
          <a:p>
            <a:r>
              <a:rPr lang="ja-JP" altLang="en-US" sz="1200" smtClean="0">
                <a:solidFill>
                  <a:srgbClr val="953735"/>
                </a:solidFill>
                <a:latin typeface="Meiryo" charset="-128"/>
                <a:ea typeface="Meiryo" charset="-128"/>
                <a:cs typeface="Meiryo" charset="-128"/>
              </a:rPr>
              <a:t>依頼</a:t>
            </a:r>
            <a:endParaRPr kumimoji="1" lang="ja-JP" altLang="en-US" sz="1200" dirty="0">
              <a:solidFill>
                <a:srgbClr val="953735"/>
              </a:solidFill>
              <a:latin typeface="Meiryo" charset="-128"/>
              <a:ea typeface="Meiryo" charset="-128"/>
              <a:cs typeface="Meiryo" charset="-128"/>
            </a:endParaRPr>
          </a:p>
        </p:txBody>
      </p:sp>
      <p:grpSp>
        <p:nvGrpSpPr>
          <p:cNvPr id="28" name="図形グループ 27"/>
          <p:cNvGrpSpPr/>
          <p:nvPr/>
        </p:nvGrpSpPr>
        <p:grpSpPr>
          <a:xfrm>
            <a:off x="6718940" y="2787659"/>
            <a:ext cx="231924" cy="471366"/>
            <a:chOff x="1946324" y="4125162"/>
            <a:chExt cx="969964" cy="2007872"/>
          </a:xfrm>
          <a:solidFill>
            <a:srgbClr val="0070C0"/>
          </a:solidFill>
        </p:grpSpPr>
        <p:sp>
          <p:nvSpPr>
            <p:cNvPr id="29" name="円/楕円 2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0"/>
          <p:cNvGrpSpPr/>
          <p:nvPr/>
        </p:nvGrpSpPr>
        <p:grpSpPr>
          <a:xfrm>
            <a:off x="5934302" y="3819109"/>
            <a:ext cx="231924" cy="471366"/>
            <a:chOff x="1946324" y="4125162"/>
            <a:chExt cx="969964" cy="2007872"/>
          </a:xfrm>
          <a:solidFill>
            <a:srgbClr val="00B050"/>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7569492" y="3819109"/>
            <a:ext cx="231924" cy="471366"/>
            <a:chOff x="1946324" y="4125162"/>
            <a:chExt cx="969964" cy="2007872"/>
          </a:xfrm>
          <a:solidFill>
            <a:srgbClr val="953735"/>
          </a:solidFill>
        </p:grpSpPr>
        <p:sp>
          <p:nvSpPr>
            <p:cNvPr id="35" name="円/楕円 3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7" name="テキスト ボックス 36"/>
          <p:cNvSpPr txBox="1"/>
          <p:nvPr/>
        </p:nvSpPr>
        <p:spPr>
          <a:xfrm>
            <a:off x="6382995" y="2535782"/>
            <a:ext cx="902811" cy="307777"/>
          </a:xfrm>
          <a:prstGeom prst="rect">
            <a:avLst/>
          </a:prstGeom>
          <a:noFill/>
        </p:spPr>
        <p:txBody>
          <a:bodyPr wrap="none" rtlCol="0">
            <a:spAutoFit/>
          </a:bodyPr>
          <a:lstStyle/>
          <a:p>
            <a:pPr algn="ctr"/>
            <a:r>
              <a:rPr kumimoji="1" lang="ja-JP" altLang="en-US" sz="1400" dirty="0" smtClean="0">
                <a:solidFill>
                  <a:srgbClr val="0070C0"/>
                </a:solidFill>
                <a:latin typeface="Meiryo" charset="-128"/>
                <a:ea typeface="Meiryo" charset="-128"/>
                <a:cs typeface="Meiryo" charset="-128"/>
              </a:rPr>
              <a:t>業務部門</a:t>
            </a:r>
            <a:endParaRPr kumimoji="1" lang="ja-JP" altLang="en-US" sz="1400" dirty="0">
              <a:solidFill>
                <a:srgbClr val="0070C0"/>
              </a:solidFill>
              <a:latin typeface="Meiryo" charset="-128"/>
              <a:ea typeface="Meiryo" charset="-128"/>
              <a:cs typeface="Meiryo" charset="-128"/>
            </a:endParaRPr>
          </a:p>
        </p:txBody>
      </p:sp>
      <p:sp>
        <p:nvSpPr>
          <p:cNvPr id="38" name="テキスト ボックス 37"/>
          <p:cNvSpPr txBox="1"/>
          <p:nvPr/>
        </p:nvSpPr>
        <p:spPr>
          <a:xfrm>
            <a:off x="5973445" y="4490517"/>
            <a:ext cx="902811" cy="307777"/>
          </a:xfrm>
          <a:prstGeom prst="rect">
            <a:avLst/>
          </a:prstGeom>
          <a:noFill/>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開発部門</a:t>
            </a:r>
            <a:endParaRPr kumimoji="1" lang="ja-JP" altLang="en-US" sz="1400" dirty="0">
              <a:solidFill>
                <a:srgbClr val="009051"/>
              </a:solidFill>
              <a:latin typeface="Meiryo" charset="-128"/>
              <a:ea typeface="Meiryo" charset="-128"/>
              <a:cs typeface="Meiryo" charset="-128"/>
            </a:endParaRPr>
          </a:p>
        </p:txBody>
      </p:sp>
      <p:sp>
        <p:nvSpPr>
          <p:cNvPr id="39" name="テキスト ボックス 38"/>
          <p:cNvSpPr txBox="1"/>
          <p:nvPr/>
        </p:nvSpPr>
        <p:spPr>
          <a:xfrm>
            <a:off x="6876256" y="4490516"/>
            <a:ext cx="902811" cy="307777"/>
          </a:xfrm>
          <a:prstGeom prst="rect">
            <a:avLst/>
          </a:prstGeom>
          <a:noFill/>
        </p:spPr>
        <p:txBody>
          <a:bodyPr wrap="none" rtlCol="0">
            <a:spAutoFit/>
          </a:bodyPr>
          <a:lstStyle/>
          <a:p>
            <a:pPr algn="ctr"/>
            <a:r>
              <a:rPr kumimoji="1" lang="ja-JP" altLang="en-US" sz="1400" dirty="0" smtClean="0">
                <a:solidFill>
                  <a:srgbClr val="953735"/>
                </a:solidFill>
                <a:latin typeface="Meiryo" charset="-128"/>
                <a:ea typeface="Meiryo" charset="-128"/>
                <a:cs typeface="Meiryo" charset="-128"/>
              </a:rPr>
              <a:t>運用部門</a:t>
            </a:r>
            <a:endParaRPr kumimoji="1" lang="ja-JP" altLang="en-US" sz="1400" dirty="0">
              <a:solidFill>
                <a:srgbClr val="953735"/>
              </a:solidFill>
              <a:latin typeface="Meiryo" charset="-128"/>
              <a:ea typeface="Meiryo" charset="-128"/>
              <a:cs typeface="Meiryo" charset="-128"/>
            </a:endParaRPr>
          </a:p>
        </p:txBody>
      </p:sp>
      <p:sp>
        <p:nvSpPr>
          <p:cNvPr id="40" name="円/楕円 39"/>
          <p:cNvSpPr/>
          <p:nvPr/>
        </p:nvSpPr>
        <p:spPr>
          <a:xfrm>
            <a:off x="187876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962298" y="3478221"/>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42" name="円/楕円 41"/>
          <p:cNvSpPr/>
          <p:nvPr/>
        </p:nvSpPr>
        <p:spPr>
          <a:xfrm>
            <a:off x="646794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6551478" y="3478221"/>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44" name="左右矢印 43"/>
          <p:cNvSpPr/>
          <p:nvPr/>
        </p:nvSpPr>
        <p:spPr>
          <a:xfrm rot="18598647">
            <a:off x="5870318" y="3105955"/>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左右矢印 44"/>
          <p:cNvSpPr/>
          <p:nvPr/>
        </p:nvSpPr>
        <p:spPr>
          <a:xfrm rot="2398647">
            <a:off x="6930407" y="307163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左右矢印 45"/>
          <p:cNvSpPr/>
          <p:nvPr/>
        </p:nvSpPr>
        <p:spPr>
          <a:xfrm>
            <a:off x="6400264" y="403397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rot="18622139">
            <a:off x="5990884" y="3221891"/>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8" name="テキスト ボックス 47"/>
          <p:cNvSpPr txBox="1"/>
          <p:nvPr/>
        </p:nvSpPr>
        <p:spPr>
          <a:xfrm rot="2404527">
            <a:off x="7053454" y="3212557"/>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9" name="テキスト ボックス 48"/>
          <p:cNvSpPr txBox="1"/>
          <p:nvPr/>
        </p:nvSpPr>
        <p:spPr>
          <a:xfrm>
            <a:off x="6517249" y="4142274"/>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51" name="正方形/長方形 50"/>
          <p:cNvSpPr/>
          <p:nvPr/>
        </p:nvSpPr>
        <p:spPr>
          <a:xfrm>
            <a:off x="685903" y="5310769"/>
            <a:ext cx="3742081" cy="1142567"/>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対応に長いリードタイム</a:t>
            </a:r>
            <a:endParaRPr kumimoji="1" lang="en-US" altLang="ja-JP" sz="1600" b="1"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組織の間を隔てる意思疎通の壁</a:t>
            </a:r>
            <a:endParaRPr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smtClean="0">
                <a:solidFill>
                  <a:srgbClr val="FFFFFF"/>
                </a:solidFill>
                <a:latin typeface="Meiryo" charset="-128"/>
                <a:ea typeface="Meiryo" charset="-128"/>
                <a:cs typeface="Meiryo" charset="-128"/>
              </a:rPr>
              <a:t>煩雑な業務プロセス</a:t>
            </a:r>
            <a:endParaRPr kumimoji="1"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smtClean="0">
                <a:solidFill>
                  <a:srgbClr val="FFFFFF"/>
                </a:solidFill>
                <a:latin typeface="Meiryo" charset="-128"/>
                <a:ea typeface="Meiryo" charset="-128"/>
                <a:cs typeface="Meiryo" charset="-128"/>
              </a:rPr>
              <a:t>手間のかかる構築や確認などの作業</a:t>
            </a:r>
            <a:endParaRPr kumimoji="1" lang="en-US" altLang="ja-JP" sz="1400" dirty="0" smtClean="0">
              <a:solidFill>
                <a:srgbClr val="FFFFFF"/>
              </a:solidFill>
              <a:latin typeface="Meiryo" charset="-128"/>
              <a:ea typeface="Meiryo" charset="-128"/>
              <a:cs typeface="Meiryo" charset="-128"/>
            </a:endParaRPr>
          </a:p>
        </p:txBody>
      </p:sp>
      <p:sp>
        <p:nvSpPr>
          <p:cNvPr id="52" name="正方形/長方形 51"/>
          <p:cNvSpPr/>
          <p:nvPr/>
        </p:nvSpPr>
        <p:spPr>
          <a:xfrm>
            <a:off x="4718351" y="5307860"/>
            <a:ext cx="3742081" cy="11425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ビジネス・ニーズに迅速・柔軟な対応</a:t>
            </a:r>
            <a:endParaRPr kumimoji="1" lang="en-US" altLang="ja-JP" sz="1600" b="1"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役割や関係などの組織文化の変革</a:t>
            </a:r>
            <a:endParaRPr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ビジネス・プロセスの変革</a:t>
            </a:r>
            <a:endParaRPr kumimoji="1"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自動化ツールの整備・活用</a:t>
            </a:r>
            <a:endParaRPr kumimoji="1" lang="en-US" altLang="ja-JP" sz="1400" dirty="0" smtClean="0">
              <a:solidFill>
                <a:srgbClr val="FFFFFF"/>
              </a:solidFill>
              <a:latin typeface="Meiryo" charset="-128"/>
              <a:ea typeface="Meiryo" charset="-128"/>
              <a:cs typeface="Meiryo" charset="-128"/>
            </a:endParaRPr>
          </a:p>
        </p:txBody>
      </p:sp>
      <p:sp>
        <p:nvSpPr>
          <p:cNvPr id="53" name="右矢印 52"/>
          <p:cNvSpPr/>
          <p:nvPr/>
        </p:nvSpPr>
        <p:spPr>
          <a:xfrm>
            <a:off x="3774820" y="3063178"/>
            <a:ext cx="1584176" cy="13346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smtClean="0">
                <a:solidFill>
                  <a:srgbClr val="FFFFFF"/>
                </a:solidFill>
                <a:latin typeface="Meiryo" charset="-128"/>
                <a:ea typeface="Meiryo" charset="-128"/>
                <a:cs typeface="Meiryo" charset="-128"/>
              </a:rPr>
              <a:t>DevOps</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03193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785996" y="3801124"/>
            <a:ext cx="7632848" cy="242342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36" name="正方形/長方形 35"/>
          <p:cNvSpPr/>
          <p:nvPr/>
        </p:nvSpPr>
        <p:spPr>
          <a:xfrm>
            <a:off x="751118" y="1196752"/>
            <a:ext cx="7632848" cy="16318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25" name="正方形/長方形 24"/>
          <p:cNvSpPr/>
          <p:nvPr/>
        </p:nvSpPr>
        <p:spPr>
          <a:xfrm>
            <a:off x="755576" y="3290242"/>
            <a:ext cx="7632848" cy="2423426"/>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円/楕円 3"/>
          <p:cNvSpPr/>
          <p:nvPr/>
        </p:nvSpPr>
        <p:spPr>
          <a:xfrm>
            <a:off x="3265663" y="1897244"/>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図形グループ 4"/>
          <p:cNvGrpSpPr/>
          <p:nvPr/>
        </p:nvGrpSpPr>
        <p:grpSpPr>
          <a:xfrm>
            <a:off x="4424876" y="2227714"/>
            <a:ext cx="231924" cy="471366"/>
            <a:chOff x="1946324" y="4125162"/>
            <a:chExt cx="969964" cy="2007872"/>
          </a:xfrm>
          <a:solidFill>
            <a:srgbClr val="0070C0"/>
          </a:solidFill>
        </p:grpSpPr>
        <p:sp>
          <p:nvSpPr>
            <p:cNvPr id="6" name="円/楕円 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 name="図形グループ 7"/>
          <p:cNvGrpSpPr/>
          <p:nvPr/>
        </p:nvGrpSpPr>
        <p:grpSpPr>
          <a:xfrm>
            <a:off x="3640238" y="3259164"/>
            <a:ext cx="231924" cy="471366"/>
            <a:chOff x="1946324" y="4125162"/>
            <a:chExt cx="969964" cy="2007872"/>
          </a:xfrm>
          <a:solidFill>
            <a:srgbClr val="00B050"/>
          </a:solidFill>
        </p:grpSpPr>
        <p:sp>
          <p:nvSpPr>
            <p:cNvPr id="9" name="円/楕円 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5275428" y="3259164"/>
            <a:ext cx="231924" cy="471366"/>
            <a:chOff x="1946324" y="4125162"/>
            <a:chExt cx="969964" cy="2007872"/>
          </a:xfrm>
          <a:solidFill>
            <a:srgbClr val="953735"/>
          </a:solidFill>
        </p:grpSpPr>
        <p:sp>
          <p:nvSpPr>
            <p:cNvPr id="12" name="円/楕円 1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p:cNvSpPr txBox="1"/>
          <p:nvPr/>
        </p:nvSpPr>
        <p:spPr>
          <a:xfrm>
            <a:off x="4088931" y="1975837"/>
            <a:ext cx="902811" cy="307777"/>
          </a:xfrm>
          <a:prstGeom prst="rect">
            <a:avLst/>
          </a:prstGeom>
          <a:noFill/>
        </p:spPr>
        <p:txBody>
          <a:bodyPr wrap="none" rtlCol="0">
            <a:spAutoFit/>
          </a:bodyPr>
          <a:lstStyle/>
          <a:p>
            <a:pPr algn="ctr"/>
            <a:r>
              <a:rPr kumimoji="1" lang="ja-JP" altLang="en-US" sz="1400" dirty="0" smtClean="0">
                <a:solidFill>
                  <a:srgbClr val="0070C0"/>
                </a:solidFill>
                <a:latin typeface="Meiryo" charset="-128"/>
                <a:ea typeface="Meiryo" charset="-128"/>
                <a:cs typeface="Meiryo" charset="-128"/>
              </a:rPr>
              <a:t>業務部門</a:t>
            </a:r>
            <a:endParaRPr kumimoji="1" lang="ja-JP" altLang="en-US" sz="1400" dirty="0">
              <a:solidFill>
                <a:srgbClr val="0070C0"/>
              </a:solidFill>
              <a:latin typeface="Meiryo" charset="-128"/>
              <a:ea typeface="Meiryo" charset="-128"/>
              <a:cs typeface="Meiryo" charset="-128"/>
            </a:endParaRPr>
          </a:p>
        </p:txBody>
      </p:sp>
      <p:sp>
        <p:nvSpPr>
          <p:cNvPr id="15" name="テキスト ボックス 14"/>
          <p:cNvSpPr txBox="1"/>
          <p:nvPr/>
        </p:nvSpPr>
        <p:spPr>
          <a:xfrm>
            <a:off x="3679381" y="3930572"/>
            <a:ext cx="902811" cy="307777"/>
          </a:xfrm>
          <a:prstGeom prst="rect">
            <a:avLst/>
          </a:prstGeom>
          <a:noFill/>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開発部門</a:t>
            </a:r>
            <a:endParaRPr kumimoji="1" lang="ja-JP" altLang="en-US" sz="1400" dirty="0">
              <a:solidFill>
                <a:srgbClr val="009051"/>
              </a:solidFill>
              <a:latin typeface="Meiryo" charset="-128"/>
              <a:ea typeface="Meiryo" charset="-128"/>
              <a:cs typeface="Meiryo" charset="-128"/>
            </a:endParaRPr>
          </a:p>
        </p:txBody>
      </p:sp>
      <p:sp>
        <p:nvSpPr>
          <p:cNvPr id="16" name="テキスト ボックス 15"/>
          <p:cNvSpPr txBox="1"/>
          <p:nvPr/>
        </p:nvSpPr>
        <p:spPr>
          <a:xfrm>
            <a:off x="4582192" y="3930571"/>
            <a:ext cx="902811" cy="307777"/>
          </a:xfrm>
          <a:prstGeom prst="rect">
            <a:avLst/>
          </a:prstGeom>
          <a:noFill/>
        </p:spPr>
        <p:txBody>
          <a:bodyPr wrap="none" rtlCol="0">
            <a:spAutoFit/>
          </a:bodyPr>
          <a:lstStyle/>
          <a:p>
            <a:pPr algn="ctr"/>
            <a:r>
              <a:rPr kumimoji="1" lang="ja-JP" altLang="en-US" sz="1400" dirty="0" smtClean="0">
                <a:solidFill>
                  <a:srgbClr val="953735"/>
                </a:solidFill>
                <a:latin typeface="Meiryo" charset="-128"/>
                <a:ea typeface="Meiryo" charset="-128"/>
                <a:cs typeface="Meiryo" charset="-128"/>
              </a:rPr>
              <a:t>運用部門</a:t>
            </a:r>
            <a:endParaRPr kumimoji="1" lang="ja-JP" altLang="en-US" sz="1400" dirty="0">
              <a:solidFill>
                <a:srgbClr val="953735"/>
              </a:solidFill>
              <a:latin typeface="Meiryo" charset="-128"/>
              <a:ea typeface="Meiryo" charset="-128"/>
              <a:cs typeface="Meiryo" charset="-128"/>
            </a:endParaRPr>
          </a:p>
        </p:txBody>
      </p:sp>
      <p:sp>
        <p:nvSpPr>
          <p:cNvPr id="17" name="円/楕円 16"/>
          <p:cNvSpPr/>
          <p:nvPr/>
        </p:nvSpPr>
        <p:spPr>
          <a:xfrm>
            <a:off x="4173885" y="2756352"/>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4257414" y="2918276"/>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19" name="左右矢印 18"/>
          <p:cNvSpPr/>
          <p:nvPr/>
        </p:nvSpPr>
        <p:spPr>
          <a:xfrm rot="18598647">
            <a:off x="3576254" y="2546010"/>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右矢印 19"/>
          <p:cNvSpPr/>
          <p:nvPr/>
        </p:nvSpPr>
        <p:spPr>
          <a:xfrm rot="2398647">
            <a:off x="4636343" y="251169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左右矢印 20"/>
          <p:cNvSpPr/>
          <p:nvPr/>
        </p:nvSpPr>
        <p:spPr>
          <a:xfrm>
            <a:off x="4106200" y="347402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rot="18622139">
            <a:off x="3696820" y="2661946"/>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3" name="テキスト ボックス 22"/>
          <p:cNvSpPr txBox="1"/>
          <p:nvPr/>
        </p:nvSpPr>
        <p:spPr>
          <a:xfrm rot="2404527">
            <a:off x="4759390" y="2652612"/>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4" name="テキスト ボックス 23"/>
          <p:cNvSpPr txBox="1"/>
          <p:nvPr/>
        </p:nvSpPr>
        <p:spPr>
          <a:xfrm>
            <a:off x="4223185" y="3582329"/>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6" name="テキスト ボックス 25"/>
          <p:cNvSpPr txBox="1"/>
          <p:nvPr/>
        </p:nvSpPr>
        <p:spPr>
          <a:xfrm>
            <a:off x="6396757" y="5125601"/>
            <a:ext cx="1934760" cy="523220"/>
          </a:xfrm>
          <a:prstGeom prst="rect">
            <a:avLst/>
          </a:prstGeom>
          <a:noFill/>
        </p:spPr>
        <p:txBody>
          <a:bodyPr wrap="none" rtlCol="0">
            <a:spAutoFit/>
          </a:bodyPr>
          <a:lstStyle/>
          <a:p>
            <a:pPr algn="r"/>
            <a:r>
              <a:rPr lang="ja-JP" altLang="en-US" sz="1400" b="1" dirty="0">
                <a:solidFill>
                  <a:schemeClr val="bg1"/>
                </a:solidFill>
                <a:latin typeface="Meiryo" charset="-128"/>
                <a:ea typeface="Meiryo" charset="-128"/>
                <a:cs typeface="Meiryo" charset="-128"/>
              </a:rPr>
              <a:t>継続的デリバリー</a:t>
            </a:r>
          </a:p>
          <a:p>
            <a:pPr algn="r"/>
            <a:r>
              <a:rPr kumimoji="1" lang="en-US" altLang="ja-JP" sz="1400" dirty="0" smtClean="0">
                <a:solidFill>
                  <a:schemeClr val="bg1"/>
                </a:solidFill>
                <a:latin typeface="Meiryo" charset="-128"/>
                <a:ea typeface="Meiryo" charset="-128"/>
                <a:cs typeface="Meiryo" charset="-128"/>
              </a:rPr>
              <a:t>Continuous Delivery</a:t>
            </a:r>
          </a:p>
        </p:txBody>
      </p:sp>
      <p:sp>
        <p:nvSpPr>
          <p:cNvPr id="27" name="テキスト ボックス 26"/>
          <p:cNvSpPr txBox="1"/>
          <p:nvPr/>
        </p:nvSpPr>
        <p:spPr>
          <a:xfrm>
            <a:off x="801544" y="5125602"/>
            <a:ext cx="2339102" cy="523220"/>
          </a:xfrm>
          <a:prstGeom prst="rect">
            <a:avLst/>
          </a:prstGeom>
          <a:noFill/>
        </p:spPr>
        <p:txBody>
          <a:bodyPr wrap="none" rtlCol="0">
            <a:spAutoFit/>
          </a:bodyPr>
          <a:lstStyle/>
          <a:p>
            <a:r>
              <a:rPr lang="ja-JP" altLang="en-US" sz="1400" b="1" dirty="0" smtClean="0">
                <a:solidFill>
                  <a:schemeClr val="bg1"/>
                </a:solidFill>
                <a:latin typeface="Meiryo" charset="-128"/>
                <a:ea typeface="Meiryo" charset="-128"/>
                <a:cs typeface="Meiryo" charset="-128"/>
              </a:rPr>
              <a:t>継続的インテグレーション</a:t>
            </a:r>
            <a:endParaRPr lang="en-US" altLang="ja-JP" sz="1400" b="1" dirty="0" smtClean="0">
              <a:solidFill>
                <a:schemeClr val="bg1"/>
              </a:solidFill>
              <a:latin typeface="Meiryo" charset="-128"/>
              <a:ea typeface="Meiryo" charset="-128"/>
              <a:cs typeface="Meiryo" charset="-128"/>
            </a:endParaRPr>
          </a:p>
          <a:p>
            <a:r>
              <a:rPr kumimoji="1" lang="en-US" altLang="ja-JP" sz="1400" dirty="0" smtClean="0">
                <a:solidFill>
                  <a:schemeClr val="bg1"/>
                </a:solidFill>
                <a:latin typeface="Meiryo" charset="-128"/>
                <a:ea typeface="Meiryo" charset="-128"/>
                <a:cs typeface="Meiryo" charset="-128"/>
              </a:rPr>
              <a:t>Continuous Integration</a:t>
            </a:r>
          </a:p>
        </p:txBody>
      </p:sp>
      <p:sp>
        <p:nvSpPr>
          <p:cNvPr id="28" name="テキスト ボックス 27"/>
          <p:cNvSpPr txBox="1"/>
          <p:nvPr/>
        </p:nvSpPr>
        <p:spPr>
          <a:xfrm>
            <a:off x="871283" y="3477356"/>
            <a:ext cx="1620957"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バージョン管理</a:t>
            </a:r>
            <a:endParaRPr kumimoji="1" lang="ja-JP" altLang="en-US" sz="1600" dirty="0">
              <a:solidFill>
                <a:schemeClr val="bg1"/>
              </a:solidFill>
              <a:latin typeface="Meiryo" charset="-128"/>
              <a:ea typeface="Meiryo" charset="-128"/>
              <a:cs typeface="Meiryo" charset="-128"/>
            </a:endParaRPr>
          </a:p>
        </p:txBody>
      </p:sp>
      <p:sp>
        <p:nvSpPr>
          <p:cNvPr id="29" name="テキスト ボックス 28"/>
          <p:cNvSpPr txBox="1"/>
          <p:nvPr/>
        </p:nvSpPr>
        <p:spPr>
          <a:xfrm>
            <a:off x="1179061" y="4059363"/>
            <a:ext cx="1005403"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自動構築</a:t>
            </a:r>
            <a:endParaRPr kumimoji="1"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1914429" y="4622181"/>
            <a:ext cx="1210588"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動的テスト</a:t>
            </a:r>
            <a:endParaRPr kumimoji="1" lang="ja-JP" altLang="en-US" sz="1600" dirty="0">
              <a:solidFill>
                <a:schemeClr val="bg1"/>
              </a:solidFill>
              <a:latin typeface="Meiryo" charset="-128"/>
              <a:ea typeface="Meiryo" charset="-128"/>
              <a:cs typeface="Meiryo" charset="-128"/>
            </a:endParaRPr>
          </a:p>
        </p:txBody>
      </p:sp>
      <p:sp>
        <p:nvSpPr>
          <p:cNvPr id="31" name="テキスト ボックス 30"/>
          <p:cNvSpPr txBox="1"/>
          <p:nvPr/>
        </p:nvSpPr>
        <p:spPr>
          <a:xfrm>
            <a:off x="3867602" y="5037578"/>
            <a:ext cx="1415772"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非機能テスト</a:t>
            </a:r>
            <a:endParaRPr kumimoji="1" lang="ja-JP" altLang="en-US" sz="1600" dirty="0">
              <a:solidFill>
                <a:schemeClr val="bg1"/>
              </a:solidFill>
              <a:latin typeface="Meiryo" charset="-128"/>
              <a:ea typeface="Meiryo" charset="-128"/>
              <a:cs typeface="Meiryo" charset="-128"/>
            </a:endParaRPr>
          </a:p>
        </p:txBody>
      </p:sp>
      <p:sp>
        <p:nvSpPr>
          <p:cNvPr id="32" name="テキスト ボックス 31"/>
          <p:cNvSpPr txBox="1"/>
          <p:nvPr/>
        </p:nvSpPr>
        <p:spPr>
          <a:xfrm>
            <a:off x="6047748" y="4622741"/>
            <a:ext cx="1415772"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サーバー構築</a:t>
            </a:r>
            <a:endParaRPr kumimoji="1" lang="ja-JP" altLang="en-US" sz="1600" dirty="0">
              <a:solidFill>
                <a:schemeClr val="bg1"/>
              </a:solidFill>
              <a:latin typeface="Meiryo" charset="-128"/>
              <a:ea typeface="Meiryo" charset="-128"/>
              <a:cs typeface="Meiryo" charset="-128"/>
            </a:endParaRPr>
          </a:p>
        </p:txBody>
      </p:sp>
      <p:sp>
        <p:nvSpPr>
          <p:cNvPr id="33" name="テキスト ボックス 32"/>
          <p:cNvSpPr txBox="1"/>
          <p:nvPr/>
        </p:nvSpPr>
        <p:spPr>
          <a:xfrm>
            <a:off x="6378089" y="4057484"/>
            <a:ext cx="1620957" cy="338554"/>
          </a:xfrm>
          <a:prstGeom prst="rect">
            <a:avLst/>
          </a:prstGeom>
          <a:noFill/>
        </p:spPr>
        <p:txBody>
          <a:bodyPr wrap="none" rtlCol="0">
            <a:spAutoFit/>
          </a:bodyPr>
          <a:lstStyle/>
          <a:p>
            <a:pPr algn="r"/>
            <a:r>
              <a:rPr kumimoji="1" lang="ja-JP" altLang="en-US" sz="1600" dirty="0" smtClean="0">
                <a:solidFill>
                  <a:schemeClr val="bg1"/>
                </a:solidFill>
                <a:latin typeface="Meiryo" charset="-128"/>
                <a:ea typeface="Meiryo" charset="-128"/>
                <a:cs typeface="Meiryo" charset="-128"/>
              </a:rPr>
              <a:t>オートスケール</a:t>
            </a:r>
            <a:endParaRPr kumimoji="1" lang="ja-JP" altLang="en-US" sz="1600" dirty="0">
              <a:solidFill>
                <a:schemeClr val="bg1"/>
              </a:solidFill>
              <a:latin typeface="Meiryo" charset="-128"/>
              <a:ea typeface="Meiryo" charset="-128"/>
              <a:cs typeface="Meiryo" charset="-128"/>
            </a:endParaRPr>
          </a:p>
        </p:txBody>
      </p:sp>
      <p:sp>
        <p:nvSpPr>
          <p:cNvPr id="34" name="テキスト ボックス 33"/>
          <p:cNvSpPr txBox="1"/>
          <p:nvPr/>
        </p:nvSpPr>
        <p:spPr>
          <a:xfrm>
            <a:off x="7214799" y="3486898"/>
            <a:ext cx="1005403" cy="338554"/>
          </a:xfrm>
          <a:prstGeom prst="rect">
            <a:avLst/>
          </a:prstGeom>
          <a:noFill/>
        </p:spPr>
        <p:txBody>
          <a:bodyPr wrap="none" rtlCol="0">
            <a:spAutoFit/>
          </a:bodyPr>
          <a:lstStyle/>
          <a:p>
            <a:pPr algn="r"/>
            <a:r>
              <a:rPr kumimoji="1" lang="ja-JP" altLang="en-US" sz="1600" dirty="0" smtClean="0">
                <a:solidFill>
                  <a:schemeClr val="bg1"/>
                </a:solidFill>
                <a:latin typeface="Meiryo" charset="-128"/>
                <a:ea typeface="Meiryo" charset="-128"/>
                <a:cs typeface="Meiryo" charset="-128"/>
              </a:rPr>
              <a:t>自動運用</a:t>
            </a:r>
            <a:endParaRPr kumimoji="1" lang="ja-JP" altLang="en-US" sz="1600" dirty="0">
              <a:solidFill>
                <a:schemeClr val="bg1"/>
              </a:solidFill>
              <a:latin typeface="Meiryo" charset="-128"/>
              <a:ea typeface="Meiryo" charset="-128"/>
              <a:cs typeface="Meiryo" charset="-128"/>
            </a:endParaRPr>
          </a:p>
        </p:txBody>
      </p:sp>
      <p:sp>
        <p:nvSpPr>
          <p:cNvPr id="35" name="左右矢印 34"/>
          <p:cNvSpPr/>
          <p:nvPr/>
        </p:nvSpPr>
        <p:spPr>
          <a:xfrm>
            <a:off x="3106443" y="3937153"/>
            <a:ext cx="2951497" cy="1199971"/>
          </a:xfrm>
          <a:prstGeom prst="leftRightArrow">
            <a:avLst/>
          </a:prstGeom>
          <a:solidFill>
            <a:srgbClr val="00206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コミュニケーション</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ツール</a:t>
            </a:r>
            <a:endParaRPr kumimoji="1" lang="ja-JP" altLang="en-US" sz="1200" dirty="0">
              <a:solidFill>
                <a:srgbClr val="FFFFFF"/>
              </a:solidFill>
              <a:latin typeface="Meiryo" charset="-128"/>
              <a:ea typeface="Meiryo" charset="-128"/>
              <a:cs typeface="Meiryo" charset="-128"/>
            </a:endParaRPr>
          </a:p>
        </p:txBody>
      </p:sp>
      <p:sp>
        <p:nvSpPr>
          <p:cNvPr id="37" name="テキスト ボックス 36"/>
          <p:cNvSpPr txBox="1"/>
          <p:nvPr/>
        </p:nvSpPr>
        <p:spPr>
          <a:xfrm>
            <a:off x="3453745" y="1327408"/>
            <a:ext cx="2236510" cy="400110"/>
          </a:xfrm>
          <a:prstGeom prst="rect">
            <a:avLst/>
          </a:prstGeom>
          <a:noFill/>
        </p:spPr>
        <p:txBody>
          <a:bodyPr wrap="none" rtlCol="0">
            <a:spAutoFit/>
          </a:bodyPr>
          <a:lstStyle/>
          <a:p>
            <a:pPr algn="ctr"/>
            <a:r>
              <a:rPr kumimoji="1" lang="ja-JP" altLang="en-US" sz="2000" b="1" smtClean="0">
                <a:solidFill>
                  <a:schemeClr val="bg1"/>
                </a:solidFill>
                <a:latin typeface="Meiryo" charset="-128"/>
                <a:ea typeface="Meiryo" charset="-128"/>
                <a:cs typeface="Meiryo" charset="-128"/>
              </a:rPr>
              <a:t>ビジネス・ニーズ</a:t>
            </a:r>
            <a:endParaRPr kumimoji="1" lang="ja-JP" altLang="en-US" sz="2000" b="1">
              <a:solidFill>
                <a:schemeClr val="bg1"/>
              </a:solidFill>
              <a:latin typeface="Meiryo" charset="-128"/>
              <a:ea typeface="Meiryo" charset="-128"/>
              <a:cs typeface="Meiryo" charset="-128"/>
            </a:endParaRPr>
          </a:p>
        </p:txBody>
      </p:sp>
      <p:sp>
        <p:nvSpPr>
          <p:cNvPr id="38" name="下矢印 37"/>
          <p:cNvSpPr/>
          <p:nvPr/>
        </p:nvSpPr>
        <p:spPr>
          <a:xfrm>
            <a:off x="2149136" y="2278929"/>
            <a:ext cx="915115" cy="119041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下矢印 38"/>
          <p:cNvSpPr/>
          <p:nvPr/>
        </p:nvSpPr>
        <p:spPr>
          <a:xfrm rot="10800000">
            <a:off x="6084093" y="2273873"/>
            <a:ext cx="915115" cy="1190413"/>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437311" y="2293897"/>
            <a:ext cx="430887" cy="913070"/>
          </a:xfrm>
          <a:prstGeom prst="rect">
            <a:avLst/>
          </a:prstGeom>
          <a:noFill/>
        </p:spPr>
        <p:txBody>
          <a:bodyPr vert="eaVert" wrap="none" rtlCol="0">
            <a:spAutoFit/>
          </a:bodyPr>
          <a:lstStyle/>
          <a:p>
            <a:r>
              <a:rPr kumimoji="1" lang="ja-JP" altLang="en-US" sz="1600" smtClean="0">
                <a:solidFill>
                  <a:schemeClr val="bg1"/>
                </a:solidFill>
                <a:latin typeface="Meiryo" charset="-128"/>
                <a:ea typeface="Meiryo" charset="-128"/>
                <a:cs typeface="Meiryo" charset="-128"/>
              </a:rPr>
              <a:t>開発要望</a:t>
            </a:r>
            <a:endParaRPr kumimoji="1" lang="ja-JP" altLang="en-US" sz="1600" dirty="0">
              <a:solidFill>
                <a:schemeClr val="bg1"/>
              </a:solidFill>
              <a:latin typeface="Meiryo" charset="-128"/>
              <a:ea typeface="Meiryo" charset="-128"/>
              <a:cs typeface="Meiryo" charset="-128"/>
            </a:endParaRPr>
          </a:p>
        </p:txBody>
      </p:sp>
      <p:sp>
        <p:nvSpPr>
          <p:cNvPr id="42" name="テキスト ボックス 41"/>
          <p:cNvSpPr txBox="1"/>
          <p:nvPr/>
        </p:nvSpPr>
        <p:spPr>
          <a:xfrm>
            <a:off x="6401527" y="2365070"/>
            <a:ext cx="346249" cy="1034899"/>
          </a:xfrm>
          <a:prstGeom prst="rect">
            <a:avLst/>
          </a:prstGeom>
          <a:noFill/>
        </p:spPr>
        <p:txBody>
          <a:bodyPr vert="eaVert" wrap="none" rtlCol="0">
            <a:spAutoFit/>
          </a:bodyPr>
          <a:lstStyle/>
          <a:p>
            <a:r>
              <a:rPr kumimoji="1" lang="ja-JP" altLang="en-US" sz="1050" smtClean="0">
                <a:solidFill>
                  <a:schemeClr val="bg1"/>
                </a:solidFill>
                <a:latin typeface="Meiryo" charset="-128"/>
                <a:ea typeface="Meiryo" charset="-128"/>
                <a:cs typeface="Meiryo" charset="-128"/>
              </a:rPr>
              <a:t>フィードバック</a:t>
            </a:r>
            <a:endParaRPr kumimoji="1" lang="ja-JP" altLang="en-US" sz="1050" dirty="0">
              <a:solidFill>
                <a:schemeClr val="bg1"/>
              </a:solidFill>
              <a:latin typeface="Meiryo" charset="-128"/>
              <a:ea typeface="Meiryo" charset="-128"/>
              <a:cs typeface="Meiryo" charset="-128"/>
            </a:endParaRPr>
          </a:p>
        </p:txBody>
      </p:sp>
      <p:sp>
        <p:nvSpPr>
          <p:cNvPr id="44" name="テキスト ボックス 43"/>
          <p:cNvSpPr txBox="1"/>
          <p:nvPr/>
        </p:nvSpPr>
        <p:spPr>
          <a:xfrm>
            <a:off x="3321047" y="5796943"/>
            <a:ext cx="2492990"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ツール</a:t>
            </a:r>
            <a:r>
              <a:rPr kumimoji="1" lang="ja-JP" altLang="en-US" sz="2000" b="1" smtClean="0">
                <a:solidFill>
                  <a:schemeClr val="bg1"/>
                </a:solidFill>
                <a:latin typeface="Meiryo" charset="-128"/>
                <a:ea typeface="Meiryo" charset="-128"/>
                <a:cs typeface="Meiryo" charset="-128"/>
              </a:rPr>
              <a:t>による自動化</a:t>
            </a:r>
            <a:endParaRPr kumimoji="1" lang="ja-JP" altLang="en-US" sz="20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79853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DevOps</a:t>
            </a:r>
            <a:r>
              <a:rPr lang="ja-JP" altLang="en-US" dirty="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5" name="正方形/長方形 4"/>
          <p:cNvSpPr/>
          <p:nvPr/>
        </p:nvSpPr>
        <p:spPr>
          <a:xfrm>
            <a:off x="611560" y="4323469"/>
            <a:ext cx="7848872"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dirty="0" smtClean="0">
                <a:solidFill>
                  <a:schemeClr val="bg1"/>
                </a:solidFill>
                <a:latin typeface="Meiryo" charset="-128"/>
                <a:ea typeface="Meiryo" charset="-128"/>
                <a:cs typeface="Meiryo" charset="-128"/>
              </a:rPr>
              <a:t>お互い</a:t>
            </a:r>
            <a:r>
              <a:rPr lang="ja-JP" altLang="en-US" sz="1200" b="1" dirty="0">
                <a:solidFill>
                  <a:schemeClr val="bg1"/>
                </a:solidFill>
                <a:latin typeface="Meiryo" charset="-128"/>
                <a:ea typeface="Meiryo" charset="-128"/>
                <a:cs typeface="Meiryo" charset="-128"/>
              </a:rPr>
              <a:t>を尊重する（</a:t>
            </a:r>
            <a:r>
              <a:rPr lang="en-US" altLang="ja-JP" sz="1200" b="1" dirty="0">
                <a:solidFill>
                  <a:schemeClr val="bg1"/>
                </a:solidFill>
                <a:latin typeface="Meiryo" charset="-128"/>
                <a:ea typeface="Meiryo" charset="-128"/>
                <a:cs typeface="Meiryo" charset="-128"/>
              </a:rPr>
              <a:t>Respect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一緒</a:t>
            </a:r>
            <a:r>
              <a:rPr lang="ja-JP" altLang="en-US" sz="1050" dirty="0">
                <a:solidFill>
                  <a:schemeClr val="bg1"/>
                </a:solidFill>
                <a:latin typeface="Meiryo" charset="-128"/>
                <a:ea typeface="Meiryo" charset="-128"/>
                <a:cs typeface="Meiryo" charset="-128"/>
              </a:rPr>
              <a:t>に働く相手のことを心から思いやる、相手を一人の人間として扱い、能力や功績を評価</a:t>
            </a:r>
            <a:r>
              <a:rPr lang="ja-JP" altLang="en-US" sz="1050" dirty="0" smtClean="0">
                <a:solidFill>
                  <a:schemeClr val="bg1"/>
                </a:solidFill>
                <a:latin typeface="Meiryo" charset="-128"/>
                <a:ea typeface="Meiryo" charset="-128"/>
                <a:cs typeface="Meiryo" charset="-128"/>
              </a:rPr>
              <a:t>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お互い</a:t>
            </a:r>
            <a:r>
              <a:rPr lang="ja-JP" altLang="en-US" sz="1200" b="1" dirty="0">
                <a:solidFill>
                  <a:schemeClr val="bg1"/>
                </a:solidFill>
                <a:latin typeface="Meiryo" charset="-128"/>
                <a:ea typeface="Meiryo" charset="-128"/>
                <a:cs typeface="Meiryo" charset="-128"/>
              </a:rPr>
              <a:t>を信頼する（</a:t>
            </a:r>
            <a:r>
              <a:rPr lang="en-US" altLang="ja-JP" sz="1200" b="1" dirty="0">
                <a:solidFill>
                  <a:schemeClr val="bg1"/>
                </a:solidFill>
                <a:latin typeface="Meiryo" charset="-128"/>
                <a:ea typeface="Meiryo" charset="-128"/>
                <a:cs typeface="Meiryo" charset="-128"/>
              </a:rPr>
              <a:t>Trust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自分</a:t>
            </a:r>
            <a:r>
              <a:rPr lang="ja-JP" altLang="en-US" sz="1050" dirty="0">
                <a:solidFill>
                  <a:schemeClr val="bg1"/>
                </a:solidFill>
                <a:latin typeface="Meiryo" charset="-128"/>
                <a:ea typeface="Meiryo" charset="-128"/>
                <a:cs typeface="Meiryo" charset="-128"/>
              </a:rPr>
              <a:t>以外の人は優秀で、正しいことをすると信じる。信じて仕事を</a:t>
            </a:r>
            <a:r>
              <a:rPr lang="ja-JP" altLang="en-US" sz="1050" dirty="0" smtClean="0">
                <a:solidFill>
                  <a:schemeClr val="bg1"/>
                </a:solidFill>
                <a:latin typeface="Meiryo" charset="-128"/>
                <a:ea typeface="Meiryo" charset="-128"/>
                <a:cs typeface="Meiryo" charset="-128"/>
              </a:rPr>
              <a:t>任せる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失敗</a:t>
            </a:r>
            <a:r>
              <a:rPr lang="ja-JP" altLang="en-US" sz="1200" b="1" dirty="0">
                <a:solidFill>
                  <a:schemeClr val="bg1"/>
                </a:solidFill>
                <a:latin typeface="Meiryo" charset="-128"/>
                <a:ea typeface="Meiryo" charset="-128"/>
                <a:cs typeface="Meiryo" charset="-128"/>
              </a:rPr>
              <a:t>に対して健全な態度を取る（</a:t>
            </a:r>
            <a:r>
              <a:rPr lang="en-US" altLang="ja-JP" sz="1200" b="1" dirty="0">
                <a:solidFill>
                  <a:schemeClr val="bg1"/>
                </a:solidFill>
                <a:latin typeface="Meiryo" charset="-128"/>
                <a:ea typeface="Meiryo" charset="-128"/>
                <a:cs typeface="Meiryo" charset="-128"/>
              </a:rPr>
              <a:t>Healthy attitude about failure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新しい</a:t>
            </a:r>
            <a:r>
              <a:rPr lang="ja-JP" altLang="en-US" sz="1050" dirty="0">
                <a:solidFill>
                  <a:schemeClr val="bg1"/>
                </a:solidFill>
                <a:latin typeface="Meiryo" charset="-128"/>
                <a:ea typeface="Meiryo" charset="-128"/>
                <a:cs typeface="Meiryo" charset="-128"/>
              </a:rPr>
              <a:t>ことに挑戦すれば自ずと失敗は起こって</a:t>
            </a:r>
            <a:r>
              <a:rPr lang="ja-JP" altLang="en-US" sz="1050" dirty="0" smtClean="0">
                <a:solidFill>
                  <a:schemeClr val="bg1"/>
                </a:solidFill>
                <a:latin typeface="Meiryo" charset="-128"/>
                <a:ea typeface="Meiryo" charset="-128"/>
                <a:cs typeface="Meiryo" charset="-128"/>
              </a:rPr>
              <a:t>しまうもの</a:t>
            </a:r>
            <a:r>
              <a:rPr lang="ja-JP" altLang="en-US" sz="1050" dirty="0">
                <a:solidFill>
                  <a:schemeClr val="bg1"/>
                </a:solidFill>
                <a:latin typeface="Meiryo" charset="-128"/>
                <a:ea typeface="Meiryo" charset="-128"/>
                <a:cs typeface="Meiryo" charset="-128"/>
              </a:rPr>
              <a:t>であり、相手のミスだ</a:t>
            </a:r>
            <a:r>
              <a:rPr lang="ja-JP" altLang="en-US" sz="1050" dirty="0" smtClean="0">
                <a:solidFill>
                  <a:schemeClr val="bg1"/>
                </a:solidFill>
                <a:latin typeface="Meiryo" charset="-128"/>
                <a:ea typeface="Meiryo" charset="-128"/>
                <a:cs typeface="Meiryo" charset="-128"/>
              </a:rPr>
              <a:t>と責めない</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相手</a:t>
            </a:r>
            <a:r>
              <a:rPr lang="ja-JP" altLang="en-US" sz="1200" b="1" dirty="0">
                <a:solidFill>
                  <a:schemeClr val="bg1"/>
                </a:solidFill>
                <a:latin typeface="Meiryo" charset="-128"/>
                <a:ea typeface="Meiryo" charset="-128"/>
                <a:cs typeface="Meiryo" charset="-128"/>
              </a:rPr>
              <a:t>を非難しない（</a:t>
            </a:r>
            <a:r>
              <a:rPr lang="en-US" altLang="ja-JP" sz="1200" b="1" dirty="0">
                <a:solidFill>
                  <a:schemeClr val="bg1"/>
                </a:solidFill>
                <a:latin typeface="Meiryo" charset="-128"/>
                <a:ea typeface="Meiryo" charset="-128"/>
                <a:cs typeface="Meiryo" charset="-128"/>
              </a:rPr>
              <a:t>Avoiding Blame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相手</a:t>
            </a:r>
            <a:r>
              <a:rPr lang="ja-JP" altLang="en-US" sz="1050" dirty="0">
                <a:solidFill>
                  <a:schemeClr val="bg1"/>
                </a:solidFill>
                <a:latin typeface="Meiryo" charset="-128"/>
                <a:ea typeface="Meiryo" charset="-128"/>
                <a:cs typeface="Meiryo" charset="-128"/>
              </a:rPr>
              <a:t>に非があると断じて言葉で責めるのではなく、次に同じ問題が起こらないように建設的な批判を行う</a:t>
            </a:r>
          </a:p>
        </p:txBody>
      </p:sp>
      <p:sp>
        <p:nvSpPr>
          <p:cNvPr id="6" name="正方形/長方形 5"/>
          <p:cNvSpPr/>
          <p:nvPr/>
        </p:nvSpPr>
        <p:spPr>
          <a:xfrm>
            <a:off x="611560" y="902170"/>
            <a:ext cx="7848872"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0000" rtlCol="0" anchor="ctr"/>
          <a:lstStyle/>
          <a:p>
            <a:r>
              <a:rPr lang="ja-JP" altLang="en-US" sz="1200" b="1" dirty="0" smtClean="0">
                <a:solidFill>
                  <a:schemeClr val="bg1"/>
                </a:solidFill>
                <a:latin typeface="Meiryo" charset="-128"/>
                <a:ea typeface="Meiryo" charset="-128"/>
                <a:cs typeface="Meiryo" charset="-128"/>
              </a:rPr>
              <a:t>自動化</a:t>
            </a:r>
            <a:r>
              <a:rPr lang="ja-JP" altLang="en-US" sz="1200" b="1" dirty="0">
                <a:solidFill>
                  <a:schemeClr val="bg1"/>
                </a:solidFill>
                <a:latin typeface="Meiryo" charset="-128"/>
                <a:ea typeface="Meiryo" charset="-128"/>
                <a:cs typeface="Meiryo" charset="-128"/>
              </a:rPr>
              <a:t>されたインフラストラクチャ（</a:t>
            </a:r>
            <a:r>
              <a:rPr lang="en-US" altLang="ja-JP" sz="1200" b="1" dirty="0">
                <a:solidFill>
                  <a:schemeClr val="bg1"/>
                </a:solidFill>
                <a:latin typeface="Meiryo" charset="-128"/>
                <a:ea typeface="Meiryo" charset="-128"/>
                <a:cs typeface="Meiryo" charset="-128"/>
              </a:rPr>
              <a:t>Automated infrastructure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インフラ</a:t>
            </a:r>
            <a:r>
              <a:rPr lang="ja-JP" altLang="en-US" sz="1050" dirty="0">
                <a:solidFill>
                  <a:schemeClr val="bg1"/>
                </a:solidFill>
                <a:latin typeface="Meiryo" charset="-128"/>
                <a:ea typeface="Meiryo" charset="-128"/>
                <a:cs typeface="Meiryo" charset="-128"/>
              </a:rPr>
              <a:t>の構築を自動化する。よく使われているツールには</a:t>
            </a:r>
            <a:r>
              <a:rPr lang="en-US" altLang="ja-JP" sz="1050" dirty="0" err="1">
                <a:solidFill>
                  <a:schemeClr val="bg1"/>
                </a:solidFill>
                <a:latin typeface="Meiryo" charset="-128"/>
                <a:ea typeface="Meiryo" charset="-128"/>
                <a:cs typeface="Meiryo" charset="-128"/>
              </a:rPr>
              <a:t>Ansible</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Chef</a:t>
            </a:r>
            <a:r>
              <a:rPr lang="ja-JP" altLang="en-US" sz="1050" dirty="0">
                <a:solidFill>
                  <a:schemeClr val="bg1"/>
                </a:solidFill>
                <a:latin typeface="Meiryo" charset="-128"/>
                <a:ea typeface="Meiryo" charset="-128"/>
                <a:cs typeface="Meiryo" charset="-128"/>
              </a:rPr>
              <a:t>、</a:t>
            </a:r>
            <a:r>
              <a:rPr lang="en-US" altLang="ja-JP" sz="1050" dirty="0">
                <a:solidFill>
                  <a:schemeClr val="bg1"/>
                </a:solidFill>
                <a:latin typeface="Meiryo" charset="-128"/>
                <a:ea typeface="Meiryo" charset="-128"/>
                <a:cs typeface="Meiryo" charset="-128"/>
              </a:rPr>
              <a:t>Docker</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バージョン</a:t>
            </a:r>
            <a:r>
              <a:rPr lang="ja-JP" altLang="en-US" sz="1200" b="1" dirty="0">
                <a:solidFill>
                  <a:schemeClr val="bg1"/>
                </a:solidFill>
                <a:latin typeface="Meiryo" charset="-128"/>
                <a:ea typeface="Meiryo" charset="-128"/>
                <a:cs typeface="Meiryo" charset="-128"/>
              </a:rPr>
              <a:t>管理システムの共有（</a:t>
            </a:r>
            <a:r>
              <a:rPr lang="en-US" altLang="ja-JP" sz="1200" b="1" dirty="0">
                <a:solidFill>
                  <a:schemeClr val="bg1"/>
                </a:solidFill>
                <a:latin typeface="Meiryo" charset="-128"/>
                <a:ea typeface="Meiryo" charset="-128"/>
                <a:cs typeface="Meiryo" charset="-128"/>
              </a:rPr>
              <a:t>Shared version control</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a:t>
            </a:r>
            <a:r>
              <a:rPr lang="en-US" altLang="ja-JP" sz="1050" dirty="0" err="1" smtClean="0">
                <a:solidFill>
                  <a:schemeClr val="bg1"/>
                </a:solidFill>
                <a:latin typeface="Meiryo" charset="-128"/>
                <a:ea typeface="Meiryo" charset="-128"/>
                <a:cs typeface="Meiryo" charset="-128"/>
              </a:rPr>
              <a:t>Git</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Mercurial</a:t>
            </a:r>
            <a:r>
              <a:rPr lang="ja-JP" altLang="en-US" sz="1050" dirty="0">
                <a:solidFill>
                  <a:schemeClr val="bg1"/>
                </a:solidFill>
                <a:latin typeface="Meiryo" charset="-128"/>
                <a:ea typeface="Meiryo" charset="-128"/>
                <a:cs typeface="Meiryo" charset="-128"/>
              </a:rPr>
              <a:t>などの同じバージョン管理システムを</a:t>
            </a:r>
            <a:r>
              <a:rPr lang="en-US" altLang="ja-JP" sz="1050" dirty="0">
                <a:solidFill>
                  <a:schemeClr val="bg1"/>
                </a:solidFill>
                <a:latin typeface="Meiryo" charset="-128"/>
                <a:ea typeface="Meiryo" charset="-128"/>
                <a:cs typeface="Meiryo" charset="-128"/>
              </a:rPr>
              <a:t>Dev</a:t>
            </a:r>
            <a:r>
              <a:rPr lang="ja-JP" altLang="en-US" sz="1050" dirty="0">
                <a:solidFill>
                  <a:schemeClr val="bg1"/>
                </a:solidFill>
                <a:latin typeface="Meiryo" charset="-128"/>
                <a:ea typeface="Meiryo" charset="-128"/>
                <a:cs typeface="Meiryo" charset="-128"/>
              </a:rPr>
              <a:t>と</a:t>
            </a:r>
            <a:r>
              <a:rPr lang="en-US" altLang="ja-JP" sz="1050" dirty="0">
                <a:solidFill>
                  <a:schemeClr val="bg1"/>
                </a:solidFill>
                <a:latin typeface="Meiryo" charset="-128"/>
                <a:ea typeface="Meiryo" charset="-128"/>
                <a:cs typeface="Meiryo" charset="-128"/>
              </a:rPr>
              <a:t>Ops</a:t>
            </a:r>
            <a:r>
              <a:rPr lang="ja-JP" altLang="en-US" sz="1050" dirty="0">
                <a:solidFill>
                  <a:schemeClr val="bg1"/>
                </a:solidFill>
                <a:latin typeface="Meiryo" charset="-128"/>
                <a:ea typeface="Meiryo" charset="-128"/>
                <a:cs typeface="Meiryo" charset="-128"/>
              </a:rPr>
              <a:t>で共</a:t>
            </a:r>
            <a:r>
              <a:rPr lang="ja-JP" altLang="en-US" sz="1050" dirty="0" smtClean="0">
                <a:solidFill>
                  <a:schemeClr val="bg1"/>
                </a:solidFill>
                <a:latin typeface="Meiryo" charset="-128"/>
                <a:ea typeface="Meiryo" charset="-128"/>
                <a:cs typeface="Meiryo" charset="-128"/>
              </a:rPr>
              <a:t>有する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ワンステップ</a:t>
            </a:r>
            <a:r>
              <a:rPr lang="ja-JP" altLang="en-US" sz="1200" b="1" dirty="0">
                <a:solidFill>
                  <a:schemeClr val="bg1"/>
                </a:solidFill>
                <a:latin typeface="Meiryo" charset="-128"/>
                <a:ea typeface="Meiryo" charset="-128"/>
                <a:cs typeface="Meiryo" charset="-128"/>
              </a:rPr>
              <a:t>によるビルドとデプロイ（</a:t>
            </a:r>
            <a:r>
              <a:rPr lang="en-US" altLang="ja-JP" sz="1200" b="1" dirty="0">
                <a:solidFill>
                  <a:schemeClr val="bg1"/>
                </a:solidFill>
                <a:latin typeface="Meiryo" charset="-128"/>
                <a:ea typeface="Meiryo" charset="-128"/>
                <a:cs typeface="Meiryo" charset="-128"/>
              </a:rPr>
              <a:t>One step build and deploy</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手順書</a:t>
            </a:r>
            <a:r>
              <a:rPr lang="ja-JP" altLang="en-US" sz="1050" dirty="0">
                <a:solidFill>
                  <a:schemeClr val="bg1"/>
                </a:solidFill>
                <a:latin typeface="Meiryo" charset="-128"/>
                <a:ea typeface="Meiryo" charset="-128"/>
                <a:cs typeface="Meiryo" charset="-128"/>
              </a:rPr>
              <a:t>などを使い、手動でビルドやデプロイをするのではなく、ビルドやデプロイを自動化する。よく使われているツール</a:t>
            </a:r>
            <a:r>
              <a:rPr lang="ja-JP" altLang="en-US" sz="1050" dirty="0" smtClean="0">
                <a:solidFill>
                  <a:schemeClr val="bg1"/>
                </a:solidFill>
                <a:latin typeface="Meiryo" charset="-128"/>
                <a:ea typeface="Meiryo" charset="-128"/>
                <a:cs typeface="Meiryo" charset="-128"/>
              </a:rPr>
              <a:t>や</a:t>
            </a:r>
            <a:endParaRPr lang="en-US" altLang="ja-JP" sz="1050" dirty="0" smtClean="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サービス</a:t>
            </a:r>
            <a:r>
              <a:rPr lang="ja-JP" altLang="en-US" sz="1050" dirty="0">
                <a:solidFill>
                  <a:schemeClr val="bg1"/>
                </a:solidFill>
                <a:latin typeface="Meiryo" charset="-128"/>
                <a:ea typeface="Meiryo" charset="-128"/>
                <a:cs typeface="Meiryo" charset="-128"/>
              </a:rPr>
              <a:t>には</a:t>
            </a:r>
            <a:r>
              <a:rPr lang="en-US" altLang="ja-JP" sz="1050" dirty="0">
                <a:solidFill>
                  <a:schemeClr val="bg1"/>
                </a:solidFill>
                <a:latin typeface="Meiryo" charset="-128"/>
                <a:ea typeface="Meiryo" charset="-128"/>
                <a:cs typeface="Meiryo" charset="-128"/>
              </a:rPr>
              <a:t>Jenkins</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Capistrano</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フィーチャーフラグ</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Feature flags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詳細</a:t>
            </a:r>
            <a:r>
              <a:rPr lang="ja-JP" altLang="en-US" sz="1050" dirty="0">
                <a:solidFill>
                  <a:schemeClr val="bg1"/>
                </a:solidFill>
                <a:latin typeface="Meiryo" charset="-128"/>
                <a:ea typeface="Meiryo" charset="-128"/>
                <a:cs typeface="Meiryo" charset="-128"/>
              </a:rPr>
              <a:t>は後述のコラムで説明。コード中の機能の有効／無効を設定ファイルで管理</a:t>
            </a:r>
            <a:r>
              <a:rPr lang="ja-JP" altLang="en-US" sz="1050" dirty="0" smtClean="0">
                <a:solidFill>
                  <a:schemeClr val="bg1"/>
                </a:solidFill>
                <a:latin typeface="Meiryo" charset="-128"/>
                <a:ea typeface="Meiryo" charset="-128"/>
                <a:cs typeface="Meiryo" charset="-128"/>
              </a:rPr>
              <a:t>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メトリクス</a:t>
            </a:r>
            <a:r>
              <a:rPr lang="ja-JP" altLang="en-US" sz="1200" b="1" dirty="0">
                <a:solidFill>
                  <a:schemeClr val="bg1"/>
                </a:solidFill>
                <a:latin typeface="Meiryo" charset="-128"/>
                <a:ea typeface="Meiryo" charset="-128"/>
                <a:cs typeface="Meiryo" charset="-128"/>
              </a:rPr>
              <a:t>の共有（</a:t>
            </a:r>
            <a:r>
              <a:rPr lang="en-US" altLang="ja-JP" sz="1200" b="1" dirty="0">
                <a:solidFill>
                  <a:schemeClr val="bg1"/>
                </a:solidFill>
                <a:latin typeface="Meiryo" charset="-128"/>
                <a:ea typeface="Meiryo" charset="-128"/>
                <a:cs typeface="Meiryo" charset="-128"/>
              </a:rPr>
              <a:t>Shared metrics</a:t>
            </a:r>
            <a:r>
              <a:rPr lang="ja-JP" altLang="en-US" sz="1200" b="1"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取得</a:t>
            </a:r>
            <a:r>
              <a:rPr lang="ja-JP" altLang="en-US" sz="1050" dirty="0">
                <a:solidFill>
                  <a:schemeClr val="bg1"/>
                </a:solidFill>
                <a:latin typeface="Meiryo" charset="-128"/>
                <a:ea typeface="Meiryo" charset="-128"/>
                <a:cs typeface="Meiryo" charset="-128"/>
              </a:rPr>
              <a:t>したメトリクスの結果をダッシュボードでお互いに共有する。よく使われているサービスには</a:t>
            </a:r>
            <a:r>
              <a:rPr lang="en-US" altLang="ja-JP" sz="1050" dirty="0">
                <a:solidFill>
                  <a:schemeClr val="bg1"/>
                </a:solidFill>
                <a:latin typeface="Meiryo" charset="-128"/>
                <a:ea typeface="Meiryo" charset="-128"/>
                <a:cs typeface="Meiryo" charset="-128"/>
              </a:rPr>
              <a:t>New Relic</a:t>
            </a:r>
            <a:r>
              <a:rPr lang="ja-JP" altLang="en-US" sz="1050" dirty="0">
                <a:solidFill>
                  <a:schemeClr val="bg1"/>
                </a:solidFill>
                <a:latin typeface="Meiryo" charset="-128"/>
                <a:ea typeface="Meiryo" charset="-128"/>
                <a:cs typeface="Meiryo" charset="-128"/>
              </a:rPr>
              <a:t>や</a:t>
            </a:r>
            <a:r>
              <a:rPr lang="en-US" altLang="ja-JP" sz="1050" dirty="0" smtClean="0">
                <a:solidFill>
                  <a:schemeClr val="bg1"/>
                </a:solidFill>
                <a:latin typeface="Meiryo" charset="-128"/>
                <a:ea typeface="Meiryo" charset="-128"/>
                <a:cs typeface="Meiryo" charset="-128"/>
              </a:rPr>
              <a:t>Application</a:t>
            </a:r>
          </a:p>
          <a:p>
            <a:r>
              <a:rPr lang="ja-JP" altLang="en-US" sz="1050" dirty="0">
                <a:solidFill>
                  <a:schemeClr val="bg1"/>
                </a:solidFill>
                <a:latin typeface="Meiryo" charset="-128"/>
                <a:ea typeface="Meiryo" charset="-128"/>
                <a:cs typeface="Meiryo" charset="-128"/>
              </a:rPr>
              <a:t>　</a:t>
            </a:r>
            <a:r>
              <a:rPr lang="en-US" altLang="ja-JP" sz="1050" dirty="0" smtClean="0">
                <a:solidFill>
                  <a:schemeClr val="bg1"/>
                </a:solidFill>
                <a:latin typeface="Meiryo" charset="-128"/>
                <a:ea typeface="Meiryo" charset="-128"/>
                <a:cs typeface="Meiryo" charset="-128"/>
              </a:rPr>
              <a:t>Insights</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en-US" altLang="ja-JP" sz="1200" b="1" dirty="0" smtClean="0">
                <a:solidFill>
                  <a:schemeClr val="bg1"/>
                </a:solidFill>
                <a:latin typeface="Meiryo" charset="-128"/>
                <a:ea typeface="Meiryo" charset="-128"/>
                <a:cs typeface="Meiryo" charset="-128"/>
              </a:rPr>
              <a:t>IRC</a:t>
            </a:r>
            <a:r>
              <a:rPr lang="ja-JP" altLang="en-US" sz="1200" b="1" dirty="0">
                <a:solidFill>
                  <a:schemeClr val="bg1"/>
                </a:solidFill>
                <a:latin typeface="Meiryo" charset="-128"/>
                <a:ea typeface="Meiryo" charset="-128"/>
                <a:cs typeface="Meiryo" charset="-128"/>
              </a:rPr>
              <a:t>とインスタントメッセンジャーの</a:t>
            </a:r>
            <a:r>
              <a:rPr lang="en-US" altLang="ja-JP" sz="1200" b="1" dirty="0">
                <a:solidFill>
                  <a:schemeClr val="bg1"/>
                </a:solidFill>
                <a:latin typeface="Meiryo" charset="-128"/>
                <a:ea typeface="Meiryo" charset="-128"/>
                <a:cs typeface="Meiryo" charset="-128"/>
              </a:rPr>
              <a:t>Bot</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IRC and IM robots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a:t>
            </a:r>
            <a:r>
              <a:rPr lang="en-US" altLang="ja-JP" sz="1050" dirty="0" smtClean="0">
                <a:solidFill>
                  <a:schemeClr val="bg1"/>
                </a:solidFill>
                <a:latin typeface="Meiryo" charset="-128"/>
                <a:ea typeface="Meiryo" charset="-128"/>
                <a:cs typeface="Meiryo" charset="-128"/>
              </a:rPr>
              <a:t>Slack</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HipChat</a:t>
            </a:r>
            <a:r>
              <a:rPr lang="ja-JP" altLang="en-US" sz="1050" dirty="0">
                <a:solidFill>
                  <a:schemeClr val="bg1"/>
                </a:solidFill>
                <a:latin typeface="Meiryo" charset="-128"/>
                <a:ea typeface="Meiryo" charset="-128"/>
                <a:cs typeface="Meiryo" charset="-128"/>
              </a:rPr>
              <a:t>などのチャットツールに自動的にビルドやデプロイのログ、アラート内容を投稿する仕組み</a:t>
            </a:r>
            <a:r>
              <a:rPr lang="ja-JP" altLang="en-US" sz="1050" dirty="0" smtClean="0">
                <a:solidFill>
                  <a:schemeClr val="bg1"/>
                </a:solidFill>
                <a:latin typeface="Meiryo" charset="-128"/>
                <a:ea typeface="Meiryo" charset="-128"/>
                <a:cs typeface="Meiryo" charset="-128"/>
              </a:rPr>
              <a:t>を</a:t>
            </a:r>
            <a:endParaRPr lang="en-US" altLang="ja-JP" sz="1050" dirty="0" smtClean="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作ることで情報を</a:t>
            </a:r>
            <a:r>
              <a:rPr lang="ja-JP" altLang="en-US" sz="1050" dirty="0">
                <a:solidFill>
                  <a:schemeClr val="bg1"/>
                </a:solidFill>
                <a:latin typeface="Meiryo" charset="-128"/>
                <a:ea typeface="Meiryo" charset="-128"/>
                <a:cs typeface="Meiryo" charset="-128"/>
              </a:rPr>
              <a:t>お互いに共有</a:t>
            </a:r>
            <a:r>
              <a:rPr lang="ja-JP" altLang="en-US" sz="1050" dirty="0" smtClean="0">
                <a:solidFill>
                  <a:schemeClr val="bg1"/>
                </a:solidFill>
                <a:latin typeface="Meiryo" charset="-128"/>
                <a:ea typeface="Meiryo" charset="-128"/>
                <a:cs typeface="Meiryo" charset="-128"/>
              </a:rPr>
              <a:t>する</a:t>
            </a:r>
            <a:endParaRPr lang="ja-JP" altLang="en-US" sz="1050" dirty="0">
              <a:solidFill>
                <a:schemeClr val="bg1"/>
              </a:solidFill>
              <a:latin typeface="Meiryo" charset="-128"/>
              <a:ea typeface="Meiryo" charset="-128"/>
              <a:cs typeface="Meiryo" charset="-128"/>
            </a:endParaRPr>
          </a:p>
        </p:txBody>
      </p:sp>
      <p:sp>
        <p:nvSpPr>
          <p:cNvPr id="7" name="正方形/長方形 6"/>
          <p:cNvSpPr/>
          <p:nvPr/>
        </p:nvSpPr>
        <p:spPr>
          <a:xfrm>
            <a:off x="179512" y="902170"/>
            <a:ext cx="360040"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smtClean="0">
                <a:solidFill>
                  <a:srgbClr val="FFFFFF"/>
                </a:solidFill>
                <a:latin typeface="Hiragino Kaku Gothic StdN W8" charset="-128"/>
                <a:ea typeface="Hiragino Kaku Gothic StdN W8" charset="-128"/>
                <a:cs typeface="Hiragino Kaku Gothic StdN W8" charset="-128"/>
              </a:rPr>
              <a:t>ツール</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sp>
        <p:nvSpPr>
          <p:cNvPr id="8" name="正方形/長方形 7"/>
          <p:cNvSpPr/>
          <p:nvPr/>
        </p:nvSpPr>
        <p:spPr>
          <a:xfrm>
            <a:off x="179512" y="4323469"/>
            <a:ext cx="360040"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smtClean="0">
                <a:solidFill>
                  <a:srgbClr val="FFFFFF"/>
                </a:solidFill>
                <a:latin typeface="Hiragino Kaku Gothic StdN W8" charset="-128"/>
                <a:ea typeface="Hiragino Kaku Gothic StdN W8" charset="-128"/>
                <a:cs typeface="Hiragino Kaku Gothic StdN W8" charset="-128"/>
              </a:rPr>
              <a:t>組織文化</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pic>
        <p:nvPicPr>
          <p:cNvPr id="12" name="図 1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308304" y="3521739"/>
            <a:ext cx="1553592" cy="15535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7655761" y="3976616"/>
            <a:ext cx="1005403" cy="584775"/>
          </a:xfrm>
          <a:prstGeom prst="rect">
            <a:avLst/>
          </a:prstGeom>
          <a:noFill/>
        </p:spPr>
        <p:txBody>
          <a:bodyPr wrap="none" rtlCol="0">
            <a:spAutoFit/>
          </a:bodyPr>
          <a:lstStyle/>
          <a:p>
            <a:pPr algn="ctr"/>
            <a:r>
              <a:rPr kumimoji="1" lang="ja-JP" altLang="en-US" sz="3200" smtClean="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改善</a:t>
            </a:r>
            <a:endParaRPr kumimoji="1" lang="ja-JP" altLang="en-US" sz="3200" dirty="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p:txBody>
      </p:sp>
    </p:spTree>
    <p:extLst>
      <p:ext uri="{BB962C8B-B14F-4D97-AF65-F5344CB8AC3E}">
        <p14:creationId xmlns:p14="http://schemas.microsoft.com/office/powerpoint/2010/main" val="1068579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アジャイル開発と</a:t>
            </a:r>
            <a:r>
              <a:rPr lang="en-US" altLang="ja-JP" sz="2400" dirty="0" smtClean="0">
                <a:solidFill>
                  <a:srgbClr val="FFFFFF"/>
                </a:solidFill>
                <a:effectLst/>
                <a:latin typeface="メイリオ"/>
                <a:ea typeface="メイリオ"/>
                <a:cs typeface="メイリオ"/>
              </a:rPr>
              <a:t>DevOps</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557374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コンテナ型仮想化</a:t>
            </a:r>
            <a:endParaRPr kumimoji="1" lang="ja-JP" altLang="en-US" dirty="0"/>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20</a:t>
            </a:fld>
            <a:endParaRPr kumimoji="1" lang="ja-JP" altLang="en-US"/>
          </a:p>
        </p:txBody>
      </p:sp>
      <p:sp>
        <p:nvSpPr>
          <p:cNvPr id="4" name="正方形/長方形 3"/>
          <p:cNvSpPr/>
          <p:nvPr/>
        </p:nvSpPr>
        <p:spPr>
          <a:xfrm>
            <a:off x="644945"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63478" y="1439935"/>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915879"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92077" y="2375336"/>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775042" y="3819431"/>
            <a:ext cx="1531188" cy="400110"/>
          </a:xfrm>
          <a:prstGeom prst="rect">
            <a:avLst/>
          </a:prstGeom>
          <a:noFill/>
        </p:spPr>
        <p:txBody>
          <a:bodyPr wrap="none" rtlCol="0">
            <a:spAutoFit/>
          </a:bodyPr>
          <a:lstStyle/>
          <a:p>
            <a:pPr algn="ctr"/>
            <a:r>
              <a:rPr kumimoji="1" lang="ja-JP" altLang="en-US" sz="2000" dirty="0" smtClean="0">
                <a:solidFill>
                  <a:srgbClr val="FFFFFF"/>
                </a:solidFill>
              </a:rPr>
              <a:t>ハードウェア</a:t>
            </a:r>
            <a:endParaRPr kumimoji="1" lang="ja-JP" altLang="en-US" sz="2000" dirty="0">
              <a:solidFill>
                <a:srgbClr val="FFFFFF"/>
              </a:solidFill>
            </a:endParaRPr>
          </a:p>
        </p:txBody>
      </p:sp>
      <p:sp>
        <p:nvSpPr>
          <p:cNvPr id="9" name="テキスト ボックス 8"/>
          <p:cNvSpPr txBox="1"/>
          <p:nvPr/>
        </p:nvSpPr>
        <p:spPr>
          <a:xfrm>
            <a:off x="1470242" y="3317722"/>
            <a:ext cx="2159566" cy="400110"/>
          </a:xfrm>
          <a:prstGeom prst="rect">
            <a:avLst/>
          </a:prstGeom>
          <a:noFill/>
        </p:spPr>
        <p:txBody>
          <a:bodyPr wrap="none" rtlCol="0">
            <a:spAutoFit/>
          </a:bodyPr>
          <a:lstStyle/>
          <a:p>
            <a:pPr algn="ctr"/>
            <a:r>
              <a:rPr kumimoji="1" lang="ja-JP" altLang="en-US" sz="2000" dirty="0" smtClean="0">
                <a:solidFill>
                  <a:srgbClr val="FFFFFF"/>
                </a:solidFill>
              </a:rPr>
              <a:t>ハイパーバイザー</a:t>
            </a:r>
            <a:endParaRPr kumimoji="1" lang="ja-JP" altLang="en-US" sz="2000" dirty="0">
              <a:solidFill>
                <a:srgbClr val="FFFFFF"/>
              </a:solidFill>
            </a:endParaRPr>
          </a:p>
        </p:txBody>
      </p:sp>
      <p:sp>
        <p:nvSpPr>
          <p:cNvPr id="10" name="テキスト ボックス 9"/>
          <p:cNvSpPr txBox="1"/>
          <p:nvPr/>
        </p:nvSpPr>
        <p:spPr>
          <a:xfrm>
            <a:off x="945138"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16" name="正方形/長方形 15"/>
          <p:cNvSpPr/>
          <p:nvPr/>
        </p:nvSpPr>
        <p:spPr>
          <a:xfrm>
            <a:off x="992077"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17" name="正方形/長方形 16"/>
          <p:cNvSpPr/>
          <p:nvPr/>
        </p:nvSpPr>
        <p:spPr>
          <a:xfrm>
            <a:off x="992077"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2020575"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96773" y="2375336"/>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2049834"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21" name="正方形/長方形 20"/>
          <p:cNvSpPr/>
          <p:nvPr/>
        </p:nvSpPr>
        <p:spPr>
          <a:xfrm>
            <a:off x="2096773"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22" name="正方形/長方形 21"/>
          <p:cNvSpPr/>
          <p:nvPr/>
        </p:nvSpPr>
        <p:spPr>
          <a:xfrm>
            <a:off x="2096773"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3127930"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04128" y="2375336"/>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3157189"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26" name="正方形/長方形 25"/>
          <p:cNvSpPr/>
          <p:nvPr/>
        </p:nvSpPr>
        <p:spPr>
          <a:xfrm>
            <a:off x="3204128"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27" name="正方形/長方形 26"/>
          <p:cNvSpPr/>
          <p:nvPr/>
        </p:nvSpPr>
        <p:spPr>
          <a:xfrm>
            <a:off x="3204128"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580730" y="843166"/>
            <a:ext cx="3745737" cy="461665"/>
          </a:xfrm>
          <a:prstGeom prst="rect">
            <a:avLst/>
          </a:prstGeom>
          <a:noFill/>
        </p:spPr>
        <p:txBody>
          <a:bodyPr wrap="none" rtlCol="0">
            <a:spAutoFit/>
          </a:bodyPr>
          <a:lstStyle/>
          <a:p>
            <a:pPr algn="ctr"/>
            <a:r>
              <a:rPr kumimoji="1" lang="ja-JP" altLang="en-US" sz="2400" dirty="0" smtClean="0">
                <a:solidFill>
                  <a:srgbClr val="3366FF"/>
                </a:solidFill>
              </a:rPr>
              <a:t>ハイパーバイザー型仮想化</a:t>
            </a:r>
            <a:endParaRPr kumimoji="1" lang="ja-JP" altLang="en-US" sz="2400" dirty="0">
              <a:solidFill>
                <a:srgbClr val="3366FF"/>
              </a:solidFill>
            </a:endParaRPr>
          </a:p>
        </p:txBody>
      </p:sp>
      <p:sp>
        <p:nvSpPr>
          <p:cNvPr id="28" name="正方形/長方形 27"/>
          <p:cNvSpPr/>
          <p:nvPr/>
        </p:nvSpPr>
        <p:spPr>
          <a:xfrm>
            <a:off x="4734344"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4852877" y="1499565"/>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005278" y="1397965"/>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5864441" y="3819431"/>
            <a:ext cx="1531188" cy="400110"/>
          </a:xfrm>
          <a:prstGeom prst="rect">
            <a:avLst/>
          </a:prstGeom>
          <a:noFill/>
        </p:spPr>
        <p:txBody>
          <a:bodyPr wrap="none" rtlCol="0">
            <a:spAutoFit/>
          </a:bodyPr>
          <a:lstStyle/>
          <a:p>
            <a:pPr algn="ctr"/>
            <a:r>
              <a:rPr kumimoji="1" lang="ja-JP" altLang="en-US" sz="2000" dirty="0" smtClean="0">
                <a:solidFill>
                  <a:srgbClr val="FFFFFF"/>
                </a:solidFill>
              </a:rPr>
              <a:t>ハードウェア</a:t>
            </a:r>
            <a:endParaRPr kumimoji="1" lang="ja-JP" altLang="en-US" sz="2000" dirty="0">
              <a:solidFill>
                <a:srgbClr val="FFFFFF"/>
              </a:solidFill>
            </a:endParaRPr>
          </a:p>
        </p:txBody>
      </p:sp>
      <p:sp>
        <p:nvSpPr>
          <p:cNvPr id="33" name="テキスト ボックス 32"/>
          <p:cNvSpPr txBox="1"/>
          <p:nvPr/>
        </p:nvSpPr>
        <p:spPr>
          <a:xfrm>
            <a:off x="5171515" y="2798839"/>
            <a:ext cx="2935820" cy="400110"/>
          </a:xfrm>
          <a:prstGeom prst="rect">
            <a:avLst/>
          </a:prstGeom>
          <a:noFill/>
        </p:spPr>
        <p:txBody>
          <a:bodyPr wrap="none" rtlCol="0">
            <a:spAutoFit/>
          </a:bodyPr>
          <a:lstStyle/>
          <a:p>
            <a:pPr algn="ctr"/>
            <a:r>
              <a:rPr kumimoji="1" lang="ja-JP" altLang="en-US" sz="2000" dirty="0" smtClean="0">
                <a:solidFill>
                  <a:srgbClr val="FFFFFF"/>
                </a:solidFill>
              </a:rPr>
              <a:t>コンテナ管理ソフトウエア</a:t>
            </a:r>
            <a:endParaRPr kumimoji="1" lang="ja-JP" altLang="en-US" sz="2000" dirty="0">
              <a:solidFill>
                <a:srgbClr val="FFFFFF"/>
              </a:solidFill>
            </a:endParaRPr>
          </a:p>
        </p:txBody>
      </p:sp>
      <p:sp>
        <p:nvSpPr>
          <p:cNvPr id="47" name="テキスト ボックス 46"/>
          <p:cNvSpPr txBox="1"/>
          <p:nvPr/>
        </p:nvSpPr>
        <p:spPr>
          <a:xfrm>
            <a:off x="6402822" y="3174181"/>
            <a:ext cx="473206" cy="400110"/>
          </a:xfrm>
          <a:prstGeom prst="rect">
            <a:avLst/>
          </a:prstGeom>
          <a:noFill/>
        </p:spPr>
        <p:txBody>
          <a:bodyPr wrap="none" rtlCol="0">
            <a:spAutoFit/>
          </a:bodyPr>
          <a:lstStyle/>
          <a:p>
            <a:pPr algn="ctr"/>
            <a:r>
              <a:rPr kumimoji="1" lang="en-US" altLang="ja-JP" sz="2000" smtClean="0">
                <a:solidFill>
                  <a:srgbClr val="FFFFFF"/>
                </a:solidFill>
              </a:rPr>
              <a:t>OS</a:t>
            </a:r>
          </a:p>
        </p:txBody>
      </p:sp>
      <p:sp>
        <p:nvSpPr>
          <p:cNvPr id="48" name="正方形/長方形 47"/>
          <p:cNvSpPr/>
          <p:nvPr/>
        </p:nvSpPr>
        <p:spPr>
          <a:xfrm>
            <a:off x="513671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6186581"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723644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5213849"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52" name="正方形/長方形 51"/>
          <p:cNvSpPr/>
          <p:nvPr/>
        </p:nvSpPr>
        <p:spPr>
          <a:xfrm>
            <a:off x="5213849"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6246783"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58" name="正方形/長方形 57"/>
          <p:cNvSpPr/>
          <p:nvPr/>
        </p:nvSpPr>
        <p:spPr>
          <a:xfrm>
            <a:off x="6246783"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7312032" y="1929226"/>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60" name="正方形/長方形 59"/>
          <p:cNvSpPr/>
          <p:nvPr/>
        </p:nvSpPr>
        <p:spPr>
          <a:xfrm>
            <a:off x="7302431" y="1397964"/>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5264747"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62" name="テキスト ボックス 61"/>
          <p:cNvSpPr txBox="1"/>
          <p:nvPr/>
        </p:nvSpPr>
        <p:spPr>
          <a:xfrm>
            <a:off x="6312661"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63" name="テキスト ボックス 62"/>
          <p:cNvSpPr txBox="1"/>
          <p:nvPr/>
        </p:nvSpPr>
        <p:spPr>
          <a:xfrm>
            <a:off x="7375284"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75" name="テキスト ボックス 74"/>
          <p:cNvSpPr txBox="1"/>
          <p:nvPr/>
        </p:nvSpPr>
        <p:spPr>
          <a:xfrm>
            <a:off x="5350712" y="843166"/>
            <a:ext cx="2512226" cy="461665"/>
          </a:xfrm>
          <a:prstGeom prst="rect">
            <a:avLst/>
          </a:prstGeom>
          <a:noFill/>
        </p:spPr>
        <p:txBody>
          <a:bodyPr wrap="none" rtlCol="0">
            <a:spAutoFit/>
          </a:bodyPr>
          <a:lstStyle/>
          <a:p>
            <a:pPr algn="ctr"/>
            <a:r>
              <a:rPr kumimoji="1" lang="ja-JP" altLang="en-US" sz="2400" dirty="0" smtClean="0">
                <a:solidFill>
                  <a:srgbClr val="FF6600"/>
                </a:solidFill>
              </a:rPr>
              <a:t>コンテナ型仮想化</a:t>
            </a:r>
            <a:endParaRPr kumimoji="1" lang="ja-JP" altLang="en-US" sz="2400" dirty="0">
              <a:solidFill>
                <a:srgbClr val="FF6600"/>
              </a:solidFill>
            </a:endParaRPr>
          </a:p>
        </p:txBody>
      </p:sp>
      <p:sp>
        <p:nvSpPr>
          <p:cNvPr id="76" name="正方形/長方形 75"/>
          <p:cNvSpPr/>
          <p:nvPr/>
        </p:nvSpPr>
        <p:spPr>
          <a:xfrm>
            <a:off x="5213849" y="2235078"/>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106680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0" name="正方形/長方形 79"/>
          <p:cNvSpPr/>
          <p:nvPr/>
        </p:nvSpPr>
        <p:spPr>
          <a:xfrm>
            <a:off x="1047773" y="2851691"/>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2" name="正方形/長方形 81"/>
          <p:cNvSpPr/>
          <p:nvPr/>
        </p:nvSpPr>
        <p:spPr>
          <a:xfrm>
            <a:off x="2155128"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4" name="正方形/長方形 83"/>
          <p:cNvSpPr/>
          <p:nvPr/>
        </p:nvSpPr>
        <p:spPr>
          <a:xfrm>
            <a:off x="3276435"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5" name="正方形/長方形 84"/>
          <p:cNvSpPr/>
          <p:nvPr/>
        </p:nvSpPr>
        <p:spPr>
          <a:xfrm>
            <a:off x="5136715" y="3534212"/>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ＭＳ Ｐゴシック"/>
                <a:ea typeface="ＭＳ Ｐゴシック"/>
                <a:cs typeface="ＭＳ Ｐゴシック"/>
              </a:rPr>
              <a:t>カーネル</a:t>
            </a:r>
            <a:endParaRPr lang="ja-JP" altLang="en-US" sz="1000" dirty="0">
              <a:solidFill>
                <a:srgbClr val="FFFFFF"/>
              </a:solidFill>
              <a:latin typeface="ＭＳ Ｐゴシック"/>
              <a:ea typeface="ＭＳ Ｐゴシック"/>
              <a:cs typeface="ＭＳ Ｐゴシック"/>
            </a:endParaRPr>
          </a:p>
        </p:txBody>
      </p:sp>
      <p:sp>
        <p:nvSpPr>
          <p:cNvPr id="86" name="正方形/長方形 85"/>
          <p:cNvSpPr/>
          <p:nvPr/>
        </p:nvSpPr>
        <p:spPr>
          <a:xfrm>
            <a:off x="2153968"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7" name="正方形/長方形 86"/>
          <p:cNvSpPr/>
          <p:nvPr/>
        </p:nvSpPr>
        <p:spPr>
          <a:xfrm>
            <a:off x="325904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8" name="正方形/長方形 87"/>
          <p:cNvSpPr/>
          <p:nvPr/>
        </p:nvSpPr>
        <p:spPr>
          <a:xfrm>
            <a:off x="6246783" y="2241281"/>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89" name="正方形/長方形 88"/>
          <p:cNvSpPr/>
          <p:nvPr/>
        </p:nvSpPr>
        <p:spPr>
          <a:xfrm>
            <a:off x="7316024" y="2248149"/>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44944" y="4364833"/>
            <a:ext cx="7865533" cy="3795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2000" kern="100" smtClean="0">
                <a:solidFill>
                  <a:schemeClr val="bg1"/>
                </a:solidFill>
                <a:latin typeface="Meiryo" charset="-128"/>
                <a:ea typeface="Meiryo" charset="-128"/>
                <a:cs typeface="Meiryo" charset="-128"/>
              </a:rPr>
              <a:t>隔離</a:t>
            </a:r>
            <a:r>
              <a:rPr lang="ja-JP" altLang="ja-JP" sz="2000" kern="100" dirty="0">
                <a:solidFill>
                  <a:schemeClr val="bg1"/>
                </a:solidFill>
                <a:latin typeface="Meiryo" charset="-128"/>
                <a:ea typeface="Meiryo" charset="-128"/>
                <a:cs typeface="Meiryo" charset="-128"/>
              </a:rPr>
              <a:t>されたアプリケーション実行環境を</a:t>
            </a:r>
            <a:r>
              <a:rPr lang="ja-JP" altLang="ja-JP" sz="2000" kern="100">
                <a:solidFill>
                  <a:schemeClr val="bg1"/>
                </a:solidFill>
                <a:latin typeface="Meiryo" charset="-128"/>
                <a:ea typeface="Meiryo" charset="-128"/>
                <a:cs typeface="Meiryo" charset="-128"/>
              </a:rPr>
              <a:t>提供</a:t>
            </a:r>
            <a:r>
              <a:rPr lang="ja-JP" altLang="ja-JP" sz="2000" kern="100" smtClean="0">
                <a:solidFill>
                  <a:schemeClr val="bg1"/>
                </a:solidFill>
                <a:latin typeface="Meiryo" charset="-128"/>
                <a:ea typeface="Meiryo" charset="-128"/>
                <a:cs typeface="Meiryo" charset="-128"/>
              </a:rPr>
              <a:t>する</a:t>
            </a:r>
            <a:endParaRPr lang="ja-JP" altLang="ja-JP" sz="2000" kern="100" dirty="0">
              <a:solidFill>
                <a:schemeClr val="bg1"/>
              </a:solidFill>
              <a:latin typeface="Meiryo" charset="-128"/>
              <a:ea typeface="Meiryo" charset="-128"/>
              <a:cs typeface="Meiryo" charset="-128"/>
            </a:endParaRPr>
          </a:p>
        </p:txBody>
      </p:sp>
      <p:sp>
        <p:nvSpPr>
          <p:cNvPr id="77" name="正方形/長方形 76"/>
          <p:cNvSpPr/>
          <p:nvPr/>
        </p:nvSpPr>
        <p:spPr>
          <a:xfrm>
            <a:off x="644944" y="4819611"/>
            <a:ext cx="3776134" cy="400080"/>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ja-JP" sz="1600" dirty="0">
                <a:solidFill>
                  <a:schemeClr val="bg1"/>
                </a:solidFill>
                <a:latin typeface="Meiryo" charset="-128"/>
                <a:ea typeface="Meiryo" charset="-128"/>
                <a:cs typeface="Meiryo" charset="-128"/>
              </a:rPr>
              <a:t>各仮想マシンに</a:t>
            </a:r>
            <a:r>
              <a:rPr kumimoji="0" lang="en-US" altLang="ja-JP" sz="1600" dirty="0">
                <a:solidFill>
                  <a:schemeClr val="bg1"/>
                </a:solidFill>
                <a:latin typeface="Meiryo" charset="-128"/>
                <a:ea typeface="Meiryo" charset="-128"/>
                <a:cs typeface="Meiryo" charset="-128"/>
              </a:rPr>
              <a:t>1</a:t>
            </a:r>
            <a:r>
              <a:rPr kumimoji="0" lang="ja-JP" altLang="ja-JP" sz="1600" dirty="0">
                <a:solidFill>
                  <a:schemeClr val="bg1"/>
                </a:solidFill>
                <a:latin typeface="Meiryo" charset="-128"/>
                <a:ea typeface="Meiryo" charset="-128"/>
                <a:cs typeface="Meiryo" charset="-128"/>
              </a:rPr>
              <a:t>つのゲスト</a:t>
            </a:r>
            <a:r>
              <a:rPr kumimoji="0" lang="en-US" altLang="ja-JP" sz="1600" dirty="0">
                <a:solidFill>
                  <a:schemeClr val="bg1"/>
                </a:solidFill>
                <a:latin typeface="Meiryo" charset="-128"/>
                <a:ea typeface="Meiryo" charset="-128"/>
                <a:cs typeface="Meiryo" charset="-128"/>
              </a:rPr>
              <a:t>OS</a:t>
            </a:r>
            <a:r>
              <a:rPr kumimoji="0" lang="ja-JP" altLang="ja-JP" sz="1600" dirty="0">
                <a:solidFill>
                  <a:schemeClr val="bg1"/>
                </a:solidFill>
                <a:latin typeface="Meiryo" charset="-128"/>
                <a:ea typeface="Meiryo" charset="-128"/>
                <a:cs typeface="Meiryo" charset="-128"/>
              </a:rPr>
              <a:t>が必要 </a:t>
            </a:r>
          </a:p>
        </p:txBody>
      </p:sp>
      <p:sp>
        <p:nvSpPr>
          <p:cNvPr id="78" name="正方形/長方形 77"/>
          <p:cNvSpPr/>
          <p:nvPr/>
        </p:nvSpPr>
        <p:spPr>
          <a:xfrm>
            <a:off x="4734343" y="4819611"/>
            <a:ext cx="3776134" cy="40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en-US" altLang="ja-JP" sz="1600" dirty="0">
                <a:solidFill>
                  <a:schemeClr val="bg1"/>
                </a:solidFill>
                <a:latin typeface="Meiryo" charset="-128"/>
                <a:ea typeface="Meiryo" charset="-128"/>
                <a:cs typeface="Meiryo" charset="-128"/>
              </a:rPr>
              <a:t>1</a:t>
            </a:r>
            <a:r>
              <a:rPr lang="ja-JP" altLang="ja-JP" sz="1600" dirty="0">
                <a:solidFill>
                  <a:schemeClr val="bg1"/>
                </a:solidFill>
                <a:latin typeface="Meiryo" charset="-128"/>
                <a:ea typeface="Meiryo" charset="-128"/>
                <a:cs typeface="Meiryo" charset="-128"/>
              </a:rPr>
              <a:t>つ</a:t>
            </a:r>
            <a:r>
              <a:rPr lang="ja-JP" altLang="ja-JP" sz="1600" dirty="0" smtClean="0">
                <a:solidFill>
                  <a:schemeClr val="bg1"/>
                </a:solidFill>
                <a:latin typeface="Meiryo" charset="-128"/>
                <a:ea typeface="Meiryo" charset="-128"/>
                <a:cs typeface="Meiryo" charset="-128"/>
              </a:rPr>
              <a:t>の</a:t>
            </a:r>
            <a:r>
              <a:rPr lang="en-US" altLang="ja-JP" sz="1600" dirty="0" smtClean="0">
                <a:solidFill>
                  <a:schemeClr val="bg1"/>
                </a:solidFill>
                <a:latin typeface="Meiryo" charset="-128"/>
                <a:ea typeface="Meiryo" charset="-128"/>
                <a:cs typeface="Meiryo" charset="-128"/>
              </a:rPr>
              <a:t>OS</a:t>
            </a:r>
            <a:r>
              <a:rPr lang="ja-JP" altLang="ja-JP" sz="1600" dirty="0">
                <a:solidFill>
                  <a:schemeClr val="bg1"/>
                </a:solidFill>
                <a:latin typeface="Meiryo" charset="-128"/>
                <a:ea typeface="Meiryo" charset="-128"/>
                <a:cs typeface="Meiryo" charset="-128"/>
              </a:rPr>
              <a:t>上で複数のコンテナを稼働 </a:t>
            </a:r>
            <a:endParaRPr lang="ja-JP" altLang="ja-JP" sz="1600" kern="100" dirty="0">
              <a:solidFill>
                <a:schemeClr val="bg1"/>
              </a:solidFill>
              <a:latin typeface="Meiryo" charset="-128"/>
              <a:ea typeface="Meiryo" charset="-128"/>
              <a:cs typeface="Meiryo" charset="-128"/>
            </a:endParaRPr>
          </a:p>
        </p:txBody>
      </p:sp>
      <p:sp>
        <p:nvSpPr>
          <p:cNvPr id="81" name="正方形/長方形 80"/>
          <p:cNvSpPr/>
          <p:nvPr/>
        </p:nvSpPr>
        <p:spPr>
          <a:xfrm>
            <a:off x="5050679" y="5284901"/>
            <a:ext cx="3459798" cy="11416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処理</a:t>
            </a:r>
            <a:r>
              <a:rPr lang="ja-JP" altLang="ja-JP" sz="1050" dirty="0">
                <a:solidFill>
                  <a:schemeClr val="bg1"/>
                </a:solidFill>
                <a:latin typeface="Meiryo" charset="-128"/>
                <a:ea typeface="Meiryo" charset="-128"/>
                <a:cs typeface="Meiryo" charset="-128"/>
              </a:rPr>
              <a:t>のオーバーヘッドが少なくリソース効率が</a:t>
            </a:r>
            <a:r>
              <a:rPr lang="ja-JP" altLang="ja-JP" sz="1050" dirty="0" smtClean="0">
                <a:solidFill>
                  <a:schemeClr val="bg1"/>
                </a:solidFill>
                <a:latin typeface="Meiryo" charset="-128"/>
                <a:ea typeface="Meiryo" charset="-128"/>
                <a:cs typeface="Meiryo" charset="-128"/>
              </a:rPr>
              <a:t>良い</a:t>
            </a:r>
            <a:endParaRPr lang="en-US" altLang="ja-JP" sz="1050" dirty="0" smtClean="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起動</a:t>
            </a:r>
            <a:r>
              <a:rPr lang="ja-JP" altLang="ja-JP" sz="1050" dirty="0">
                <a:solidFill>
                  <a:schemeClr val="bg1"/>
                </a:solidFill>
                <a:latin typeface="Meiryo" charset="-128"/>
                <a:ea typeface="Meiryo" charset="-128"/>
                <a:cs typeface="Meiryo" charset="-128"/>
              </a:rPr>
              <a:t>・停止が</a:t>
            </a:r>
            <a:r>
              <a:rPr lang="ja-JP" altLang="ja-JP" sz="1050" dirty="0" smtClean="0">
                <a:solidFill>
                  <a:schemeClr val="bg1"/>
                </a:solidFill>
                <a:latin typeface="Meiryo" charset="-128"/>
                <a:ea typeface="Meiryo" charset="-128"/>
                <a:cs typeface="Meiryo" charset="-128"/>
              </a:rPr>
              <a:t>早い</a:t>
            </a:r>
            <a:endParaRPr lang="en-US" altLang="ja-JP" sz="1050" dirty="0" smtClean="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デプロイサイズ</a:t>
            </a:r>
            <a:r>
              <a:rPr lang="ja-JP" altLang="ja-JP" sz="1050" dirty="0">
                <a:solidFill>
                  <a:schemeClr val="bg1"/>
                </a:solidFill>
                <a:latin typeface="Meiryo" charset="-128"/>
                <a:ea typeface="Meiryo" charset="-128"/>
                <a:cs typeface="Meiryo" charset="-128"/>
              </a:rPr>
              <a:t>が小さく</a:t>
            </a:r>
            <a:r>
              <a:rPr lang="ja-JP" altLang="ja-JP" sz="1050" dirty="0" smtClean="0">
                <a:solidFill>
                  <a:schemeClr val="bg1"/>
                </a:solidFill>
                <a:latin typeface="Meiryo" charset="-128"/>
                <a:ea typeface="Meiryo" charset="-128"/>
                <a:cs typeface="Meiryo" charset="-128"/>
              </a:rPr>
              <a:t>軽量</a:t>
            </a:r>
            <a:endParaRPr lang="ja-JP" altLang="ja-JP" sz="1050" dirty="0">
              <a:solidFill>
                <a:schemeClr val="bg1"/>
              </a:solidFill>
              <a:latin typeface="Meiryo" charset="-128"/>
              <a:ea typeface="Meiryo" charset="-128"/>
              <a:cs typeface="Meiryo" charset="-128"/>
            </a:endParaRPr>
          </a:p>
        </p:txBody>
      </p:sp>
      <p:sp>
        <p:nvSpPr>
          <p:cNvPr id="31" name="ホームベース 30"/>
          <p:cNvSpPr/>
          <p:nvPr/>
        </p:nvSpPr>
        <p:spPr>
          <a:xfrm>
            <a:off x="644944" y="5294947"/>
            <a:ext cx="4405735" cy="1141623"/>
          </a:xfrm>
          <a:prstGeom prst="homePlate">
            <a:avLst>
              <a:gd name="adj" fmla="val 25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テストに</a:t>
            </a:r>
            <a:r>
              <a:rPr lang="ja-JP" altLang="ja-JP" sz="1200" dirty="0" smtClean="0">
                <a:solidFill>
                  <a:schemeClr val="bg1"/>
                </a:solidFill>
                <a:latin typeface="Meiryo" charset="-128"/>
                <a:ea typeface="Meiryo" charset="-128"/>
                <a:cs typeface="Meiryo" charset="-128"/>
              </a:rPr>
              <a:t>おいて実行</a:t>
            </a:r>
            <a:r>
              <a:rPr lang="ja-JP" altLang="ja-JP" sz="1200" dirty="0">
                <a:solidFill>
                  <a:schemeClr val="bg1"/>
                </a:solidFill>
                <a:latin typeface="Meiryo" charset="-128"/>
                <a:ea typeface="Meiryo" charset="-128"/>
                <a:cs typeface="Meiryo" charset="-128"/>
              </a:rPr>
              <a:t>環境の差異を考慮する必要がない </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開発</a:t>
            </a:r>
            <a:r>
              <a:rPr lang="ja-JP" altLang="ja-JP" sz="800" dirty="0">
                <a:solidFill>
                  <a:schemeClr val="bg1"/>
                </a:solidFill>
                <a:latin typeface="Meiryo" charset="-128"/>
                <a:ea typeface="Meiryo" charset="-128"/>
                <a:cs typeface="Meiryo" charset="-128"/>
              </a:rPr>
              <a:t>環境下で</a:t>
            </a:r>
            <a:r>
              <a:rPr lang="ja-JP" altLang="ja-JP" sz="800" dirty="0" smtClean="0">
                <a:solidFill>
                  <a:schemeClr val="bg1"/>
                </a:solidFill>
                <a:latin typeface="Meiryo" charset="-128"/>
                <a:ea typeface="Meiryo" charset="-128"/>
                <a:cs typeface="Meiryo" charset="-128"/>
              </a:rPr>
              <a:t>は</a:t>
            </a:r>
            <a:r>
              <a:rPr lang="en-US" altLang="ja-JP" sz="800" dirty="0" smtClean="0">
                <a:solidFill>
                  <a:schemeClr val="bg1"/>
                </a:solidFill>
                <a:latin typeface="Meiryo" charset="-128"/>
                <a:ea typeface="Meiryo" charset="-128"/>
                <a:cs typeface="Meiryo" charset="-128"/>
              </a:rPr>
              <a:t>OS</a:t>
            </a:r>
            <a:r>
              <a:rPr lang="ja-JP" altLang="ja-JP" sz="800" dirty="0" smtClean="0">
                <a:solidFill>
                  <a:schemeClr val="bg1"/>
                </a:solidFill>
                <a:latin typeface="Meiryo" charset="-128"/>
                <a:ea typeface="Meiryo" charset="-128"/>
                <a:cs typeface="Meiryo" charset="-128"/>
              </a:rPr>
              <a:t>や</a:t>
            </a:r>
            <a:r>
              <a:rPr lang="en-US" altLang="ja-JP" sz="800" dirty="0" smtClean="0">
                <a:solidFill>
                  <a:schemeClr val="bg1"/>
                </a:solidFill>
                <a:latin typeface="Meiryo" charset="-128"/>
                <a:ea typeface="Meiryo" charset="-128"/>
                <a:cs typeface="Meiryo" charset="-128"/>
              </a:rPr>
              <a:t>DB</a:t>
            </a:r>
            <a:r>
              <a:rPr lang="ja-JP" altLang="ja-JP" sz="800" dirty="0" smtClean="0">
                <a:solidFill>
                  <a:schemeClr val="bg1"/>
                </a:solidFill>
                <a:latin typeface="Meiryo" charset="-128"/>
                <a:ea typeface="Meiryo" charset="-128"/>
                <a:cs typeface="Meiryo" charset="-128"/>
              </a:rPr>
              <a:t>の</a:t>
            </a:r>
            <a:r>
              <a:rPr lang="ja-JP" altLang="ja-JP" sz="800" dirty="0">
                <a:solidFill>
                  <a:schemeClr val="bg1"/>
                </a:solidFill>
                <a:latin typeface="Meiryo" charset="-128"/>
                <a:ea typeface="Meiryo" charset="-128"/>
                <a:cs typeface="Meiryo" charset="-128"/>
              </a:rPr>
              <a:t>バリエ</a:t>
            </a:r>
            <a:r>
              <a:rPr lang="en-US" altLang="ja-JP" sz="800" dirty="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ションが</a:t>
            </a:r>
            <a:r>
              <a:rPr lang="ja-JP" altLang="ja-JP" sz="800" dirty="0" smtClean="0">
                <a:solidFill>
                  <a:schemeClr val="bg1"/>
                </a:solidFill>
                <a:latin typeface="Meiryo" charset="-128"/>
                <a:ea typeface="Meiryo" charset="-128"/>
                <a:cs typeface="Meiryo" charset="-128"/>
              </a:rPr>
              <a:t>多くツール</a:t>
            </a:r>
            <a:r>
              <a:rPr lang="ja-JP" altLang="ja-JP" sz="800" dirty="0">
                <a:solidFill>
                  <a:schemeClr val="bg1"/>
                </a:solidFill>
                <a:latin typeface="Meiryo" charset="-128"/>
                <a:ea typeface="Meiryo" charset="-128"/>
                <a:cs typeface="Meiryo" charset="-128"/>
              </a:rPr>
              <a:t>もさまざまなものが</a:t>
            </a:r>
            <a:r>
              <a:rPr lang="ja-JP" altLang="ja-JP" sz="800" dirty="0" smtClean="0">
                <a:solidFill>
                  <a:schemeClr val="bg1"/>
                </a:solidFill>
                <a:latin typeface="Meiryo" charset="-128"/>
                <a:ea typeface="Meiryo" charset="-128"/>
                <a:cs typeface="Meiryo" charset="-128"/>
              </a:rPr>
              <a:t>混在</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テスト対象</a:t>
            </a:r>
            <a:r>
              <a:rPr lang="ja-JP" altLang="en-US" sz="800" dirty="0" smtClean="0">
                <a:solidFill>
                  <a:schemeClr val="bg1"/>
                </a:solidFill>
                <a:latin typeface="Meiryo" charset="-128"/>
                <a:ea typeface="Meiryo" charset="-128"/>
                <a:cs typeface="Meiryo" charset="-128"/>
              </a:rPr>
              <a:t>は</a:t>
            </a:r>
            <a:r>
              <a:rPr lang="ja-JP" altLang="ja-JP" sz="800" dirty="0" smtClean="0">
                <a:solidFill>
                  <a:schemeClr val="bg1"/>
                </a:solidFill>
                <a:latin typeface="Meiryo" charset="-128"/>
                <a:ea typeface="Meiryo" charset="-128"/>
                <a:cs typeface="Meiryo" charset="-128"/>
              </a:rPr>
              <a:t>多岐に</a:t>
            </a:r>
            <a:r>
              <a:rPr lang="ja-JP" altLang="en-US" sz="800" dirty="0" smtClean="0">
                <a:solidFill>
                  <a:schemeClr val="bg1"/>
                </a:solidFill>
                <a:latin typeface="Meiryo" charset="-128"/>
                <a:ea typeface="Meiryo" charset="-128"/>
                <a:cs typeface="Meiryo" charset="-128"/>
              </a:rPr>
              <a:t>わたり</a:t>
            </a:r>
            <a:r>
              <a:rPr lang="ja-JP" altLang="ja-JP" sz="800" dirty="0" smtClean="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それぞれに対応したテスト環境の準備</a:t>
            </a:r>
            <a:r>
              <a:rPr lang="ja-JP" altLang="ja-JP" sz="800" dirty="0" smtClean="0">
                <a:solidFill>
                  <a:schemeClr val="bg1"/>
                </a:solidFill>
                <a:latin typeface="Meiryo" charset="-128"/>
                <a:ea typeface="Meiryo" charset="-128"/>
                <a:cs typeface="Meiryo" charset="-128"/>
              </a:rPr>
              <a:t>に</a:t>
            </a:r>
            <a:r>
              <a:rPr lang="ja-JP" altLang="en-US" sz="800" dirty="0" smtClean="0">
                <a:solidFill>
                  <a:schemeClr val="bg1"/>
                </a:solidFill>
                <a:latin typeface="Meiryo" charset="-128"/>
                <a:ea typeface="Meiryo" charset="-128"/>
                <a:cs typeface="Meiryo" charset="-128"/>
              </a:rPr>
              <a:t>手間</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各環境</a:t>
            </a:r>
            <a:r>
              <a:rPr lang="ja-JP" altLang="ja-JP" sz="800" dirty="0">
                <a:solidFill>
                  <a:schemeClr val="bg1"/>
                </a:solidFill>
                <a:latin typeface="Meiryo" charset="-128"/>
                <a:ea typeface="Meiryo" charset="-128"/>
                <a:cs typeface="Meiryo" charset="-128"/>
              </a:rPr>
              <a:t>を準備するための知識を</a:t>
            </a:r>
            <a:r>
              <a:rPr lang="ja-JP" altLang="ja-JP" sz="800" dirty="0" smtClean="0">
                <a:solidFill>
                  <a:schemeClr val="bg1"/>
                </a:solidFill>
                <a:latin typeface="Meiryo" charset="-128"/>
                <a:ea typeface="Meiryo" charset="-128"/>
                <a:cs typeface="Meiryo" charset="-128"/>
              </a:rPr>
              <a:t>学ぶ</a:t>
            </a:r>
            <a:r>
              <a:rPr lang="ja-JP" altLang="en-US" sz="800" dirty="0" smtClean="0">
                <a:solidFill>
                  <a:schemeClr val="bg1"/>
                </a:solidFill>
                <a:latin typeface="Meiryo" charset="-128"/>
                <a:ea typeface="Meiryo" charset="-128"/>
                <a:cs typeface="Meiryo" charset="-128"/>
              </a:rPr>
              <a:t>ことが</a:t>
            </a:r>
            <a:r>
              <a:rPr lang="ja-JP" altLang="ja-JP" sz="800" dirty="0" smtClean="0">
                <a:solidFill>
                  <a:schemeClr val="bg1"/>
                </a:solidFill>
                <a:latin typeface="Meiryo" charset="-128"/>
                <a:ea typeface="Meiryo" charset="-128"/>
                <a:cs typeface="Meiryo" charset="-128"/>
              </a:rPr>
              <a:t>必要</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r>
              <a:rPr lang="en-US" altLang="ja-JP" sz="800" dirty="0" smtClean="0">
                <a:solidFill>
                  <a:schemeClr val="bg1"/>
                </a:solidFill>
                <a:latin typeface="Meiryo" charset="-128"/>
                <a:ea typeface="Meiryo" charset="-128"/>
                <a:cs typeface="Meiryo" charset="-128"/>
              </a:rPr>
              <a:t>Docker</a:t>
            </a:r>
            <a:r>
              <a:rPr lang="ja-JP" altLang="ja-JP" sz="800" dirty="0">
                <a:solidFill>
                  <a:schemeClr val="bg1"/>
                </a:solidFill>
                <a:latin typeface="Meiryo" charset="-128"/>
                <a:ea typeface="Meiryo" charset="-128"/>
                <a:cs typeface="Meiryo" charset="-128"/>
              </a:rPr>
              <a:t>によってそう</a:t>
            </a:r>
            <a:r>
              <a:rPr lang="ja-JP" altLang="ja-JP" sz="800" dirty="0" smtClean="0">
                <a:solidFill>
                  <a:schemeClr val="bg1"/>
                </a:solidFill>
                <a:latin typeface="Meiryo" charset="-128"/>
                <a:ea typeface="Meiryo" charset="-128"/>
                <a:cs typeface="Meiryo" charset="-128"/>
              </a:rPr>
              <a:t>した</a:t>
            </a:r>
            <a:r>
              <a:rPr lang="ja-JP" altLang="en-US" sz="800" dirty="0" smtClean="0">
                <a:solidFill>
                  <a:schemeClr val="bg1"/>
                </a:solidFill>
                <a:latin typeface="Meiryo" charset="-128"/>
                <a:ea typeface="Meiryo" charset="-128"/>
                <a:cs typeface="Meiryo" charset="-128"/>
              </a:rPr>
              <a:t>負担から解放され</a:t>
            </a:r>
            <a:r>
              <a:rPr lang="ja-JP" altLang="ja-JP" sz="800" dirty="0" smtClean="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テスト環境を簡便に構築できるよう</a:t>
            </a:r>
            <a:r>
              <a:rPr lang="ja-JP" altLang="ja-JP" sz="800" dirty="0" smtClean="0">
                <a:solidFill>
                  <a:schemeClr val="bg1"/>
                </a:solidFill>
                <a:latin typeface="Meiryo" charset="-128"/>
                <a:ea typeface="Meiryo" charset="-128"/>
                <a:cs typeface="Meiryo" charset="-128"/>
              </a:rPr>
              <a:t>に</a:t>
            </a:r>
            <a:r>
              <a:rPr lang="ja-JP" altLang="en-US" sz="800" dirty="0" smtClean="0">
                <a:solidFill>
                  <a:schemeClr val="bg1"/>
                </a:solidFill>
                <a:latin typeface="Meiryo" charset="-128"/>
                <a:ea typeface="Meiryo" charset="-128"/>
                <a:cs typeface="Meiryo" charset="-128"/>
              </a:rPr>
              <a:t>なり、</a:t>
            </a:r>
            <a:r>
              <a:rPr lang="ja-JP" altLang="ja-JP" sz="800" dirty="0" smtClean="0">
                <a:solidFill>
                  <a:schemeClr val="bg1"/>
                </a:solidFill>
                <a:latin typeface="Meiryo" charset="-128"/>
                <a:ea typeface="Meiryo" charset="-128"/>
                <a:cs typeface="Meiryo" charset="-128"/>
              </a:rPr>
              <a:t>時間</a:t>
            </a:r>
            <a:r>
              <a:rPr lang="ja-JP" altLang="ja-JP" sz="800" dirty="0">
                <a:solidFill>
                  <a:schemeClr val="bg1"/>
                </a:solidFill>
                <a:latin typeface="Meiryo" charset="-128"/>
                <a:ea typeface="Meiryo" charset="-128"/>
                <a:cs typeface="Meiryo" charset="-128"/>
              </a:rPr>
              <a:t>と</a:t>
            </a:r>
            <a:r>
              <a:rPr lang="ja-JP" altLang="ja-JP" sz="800" dirty="0" smtClean="0">
                <a:solidFill>
                  <a:schemeClr val="bg1"/>
                </a:solidFill>
                <a:latin typeface="Meiryo" charset="-128"/>
                <a:ea typeface="Meiryo" charset="-128"/>
                <a:cs typeface="Meiryo" charset="-128"/>
              </a:rPr>
              <a:t>コスト</a:t>
            </a:r>
            <a:r>
              <a:rPr lang="ja-JP" altLang="en-US" sz="800" dirty="0" smtClean="0">
                <a:solidFill>
                  <a:schemeClr val="bg1"/>
                </a:solidFill>
                <a:latin typeface="Meiryo" charset="-128"/>
                <a:ea typeface="Meiryo" charset="-128"/>
                <a:cs typeface="Meiryo" charset="-128"/>
              </a:rPr>
              <a:t>を</a:t>
            </a:r>
            <a:r>
              <a:rPr lang="ja-JP" altLang="ja-JP" sz="800" dirty="0" smtClean="0">
                <a:solidFill>
                  <a:schemeClr val="bg1"/>
                </a:solidFill>
                <a:latin typeface="Meiryo" charset="-128"/>
                <a:ea typeface="Meiryo" charset="-128"/>
                <a:cs typeface="Meiryo" charset="-128"/>
              </a:rPr>
              <a:t>削減</a:t>
            </a:r>
            <a:r>
              <a:rPr lang="ja-JP" altLang="en-US" sz="800" dirty="0" smtClean="0">
                <a:solidFill>
                  <a:schemeClr val="bg1"/>
                </a:solidFill>
                <a:latin typeface="Meiryo" charset="-128"/>
                <a:ea typeface="Meiryo" charset="-128"/>
                <a:cs typeface="Meiryo" charset="-128"/>
              </a:rPr>
              <a:t>できる</a:t>
            </a:r>
            <a:endParaRPr kumimoji="1"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74318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仮想マシンとコンテナの稼働効率</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ハードウェア</a:t>
            </a: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ハードウェア</a:t>
            </a:r>
            <a:endParaRPr kumimoji="1" lang="ja-JP" altLang="en-US" sz="1200" dirty="0">
              <a:solidFill>
                <a:srgbClr val="FFFFFF"/>
              </a:solidFill>
              <a:latin typeface="Meiryo" charset="-128"/>
              <a:ea typeface="Meiryo" charset="-128"/>
              <a:cs typeface="Meiryo" charset="-128"/>
            </a:endParaRP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smtClean="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smtClean="0">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smtClean="0">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8383324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ハイパーバイザー</a:t>
            </a:r>
            <a:endParaRPr kumimoji="1" lang="ja-JP" altLang="en-US" sz="1200" dirty="0">
              <a:solidFill>
                <a:srgbClr val="FFFFFF"/>
              </a:solidFill>
              <a:latin typeface="メイリオ"/>
              <a:ea typeface="メイリオ"/>
              <a:cs typeface="メイリオ"/>
            </a:endParaRP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smtClean="0">
                <a:solidFill>
                  <a:srgbClr val="FF6666"/>
                </a:solidFill>
                <a:latin typeface="メイリオ"/>
                <a:ea typeface="メイリオ"/>
                <a:cs typeface="メイリオ"/>
              </a:rPr>
              <a:t>そのまま本番で動かしたい（動作保証）</a:t>
            </a:r>
            <a:endParaRPr kumimoji="1" lang="en-US" altLang="ja-JP" sz="1400" dirty="0" smtClean="0">
              <a:solidFill>
                <a:srgbClr val="FF6666"/>
              </a:solidFill>
              <a:latin typeface="メイリオ"/>
              <a:ea typeface="メイリオ"/>
              <a:cs typeface="メイリオ"/>
            </a:endParaRPr>
          </a:p>
          <a:p>
            <a:pPr marL="171450" indent="-171450">
              <a:buFont typeface="Wingdings" charset="2"/>
              <a:buChar char="v"/>
            </a:pPr>
            <a:r>
              <a:rPr kumimoji="1" lang="ja-JP" altLang="en-US" sz="1400" dirty="0" smtClean="0">
                <a:solidFill>
                  <a:srgbClr val="FF6666"/>
                </a:solidFill>
                <a:latin typeface="メイリオ"/>
                <a:ea typeface="メイリオ"/>
                <a:cs typeface="メイリオ"/>
              </a:rPr>
              <a:t>開発から本番以降への時間を短くしたい</a:t>
            </a:r>
            <a:endParaRPr kumimoji="1" lang="en-US" altLang="ja-JP" sz="1400" dirty="0" smtClean="0">
              <a:solidFill>
                <a:srgbClr val="FF6666"/>
              </a:solidFill>
              <a:latin typeface="メイリオ"/>
              <a:ea typeface="メイリオ"/>
              <a:cs typeface="メイリオ"/>
            </a:endParaRPr>
          </a:p>
          <a:p>
            <a:pPr marL="171450" indent="-171450">
              <a:buFont typeface="Wingdings" charset="2"/>
              <a:buChar char="v"/>
            </a:pPr>
            <a:r>
              <a:rPr lang="ja-JP" altLang="en-US" sz="1400" dirty="0" smtClean="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仮想マシン</a:t>
            </a:r>
            <a:endParaRPr kumimoji="1" lang="ja-JP" altLang="en-US" sz="1200" dirty="0">
              <a:solidFill>
                <a:srgbClr val="FFFFFF"/>
              </a:solidFill>
              <a:latin typeface="メイリオ"/>
              <a:ea typeface="メイリオ"/>
              <a:cs typeface="メイリオ"/>
            </a:endParaRP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smtClean="0">
                <a:solidFill>
                  <a:srgbClr val="008000"/>
                </a:solidFill>
                <a:latin typeface="メイリオ"/>
                <a:ea typeface="メイリオ"/>
                <a:cs typeface="メイリオ"/>
              </a:rPr>
              <a:t>仮想化環境</a:t>
            </a:r>
            <a:endParaRPr kumimoji="1" lang="ja-JP" altLang="en-US" sz="1200" dirty="0">
              <a:solidFill>
                <a:srgbClr val="008000"/>
              </a:solidFill>
              <a:latin typeface="メイリオ"/>
              <a:ea typeface="メイリオ"/>
              <a:cs typeface="メイリオ"/>
            </a:endParaRP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smtClean="0">
                <a:solidFill>
                  <a:srgbClr val="FFFFFF"/>
                </a:solidFill>
                <a:latin typeface="ＭＳ Ｐゴシック"/>
                <a:ea typeface="ＭＳ Ｐゴシック"/>
                <a:cs typeface="ＭＳ Ｐゴシック"/>
              </a:rPr>
              <a:t>動作</a:t>
            </a:r>
            <a:r>
              <a:rPr kumimoji="1" lang="ja-JP" altLang="en-US" sz="800" dirty="0" smtClean="0">
                <a:solidFill>
                  <a:srgbClr val="FFFFFF"/>
                </a:solidFill>
                <a:latin typeface="ＭＳ Ｐゴシック"/>
                <a:ea typeface="ＭＳ Ｐゴシック"/>
                <a:cs typeface="ＭＳ Ｐゴシック"/>
              </a:rPr>
              <a:t>保証</a:t>
            </a:r>
            <a:endParaRPr kumimoji="1" lang="ja-JP" altLang="en-US" sz="800" dirty="0">
              <a:solidFill>
                <a:srgbClr val="FFFFFF"/>
              </a:solidFill>
              <a:latin typeface="ＭＳ Ｐゴシック"/>
              <a:ea typeface="ＭＳ Ｐゴシック"/>
              <a:cs typeface="ＭＳ Ｐゴシック"/>
            </a:endParaRPr>
          </a:p>
        </p:txBody>
      </p:sp>
      <p:sp>
        <p:nvSpPr>
          <p:cNvPr id="2" name="ホームベース 1"/>
          <p:cNvSpPr/>
          <p:nvPr/>
        </p:nvSpPr>
        <p:spPr>
          <a:xfrm>
            <a:off x="2803304" y="4810693"/>
            <a:ext cx="3769259" cy="48793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メイリオ"/>
                <a:ea typeface="メイリオ"/>
                <a:cs typeface="メイリオ"/>
              </a:rPr>
              <a:t>インフラ</a:t>
            </a:r>
            <a:r>
              <a:rPr lang="ja-JP" altLang="en-US" dirty="0">
                <a:solidFill>
                  <a:srgbClr val="FFFFFF"/>
                </a:solidFill>
                <a:latin typeface="メイリオ"/>
                <a:ea typeface="メイリオ"/>
                <a:cs typeface="メイリオ"/>
              </a:rPr>
              <a:t>や</a:t>
            </a:r>
            <a:r>
              <a:rPr lang="en-US" altLang="ja-JP" dirty="0">
                <a:solidFill>
                  <a:srgbClr val="FFFFFF"/>
                </a:solidFill>
                <a:latin typeface="メイリオ"/>
                <a:ea typeface="メイリオ"/>
                <a:cs typeface="メイリオ"/>
              </a:rPr>
              <a:t>OS</a:t>
            </a:r>
            <a:r>
              <a:rPr lang="ja-JP" altLang="en-US" dirty="0">
                <a:solidFill>
                  <a:srgbClr val="FFFFFF"/>
                </a:solidFill>
                <a:latin typeface="メイリオ"/>
                <a:ea typeface="メイリオ"/>
                <a:cs typeface="メイリオ"/>
              </a:rPr>
              <a:t>の違いを吸収</a:t>
            </a:r>
            <a:endParaRPr lang="en-US" altLang="ja-JP" dirty="0">
              <a:solidFill>
                <a:srgbClr val="FFFFFF"/>
              </a:solidFill>
              <a:latin typeface="メイリオ"/>
              <a:ea typeface="メイリオ"/>
              <a:cs typeface="メイリオ"/>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4674" y="3425798"/>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0007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6597312"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9" name="正方形/長方形 28"/>
          <p:cNvSpPr/>
          <p:nvPr/>
        </p:nvSpPr>
        <p:spPr>
          <a:xfrm>
            <a:off x="6701649"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30" name="正方形/長方形 29"/>
          <p:cNvSpPr/>
          <p:nvPr/>
        </p:nvSpPr>
        <p:spPr>
          <a:xfrm>
            <a:off x="6701649"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31" name="正方形/長方形 30"/>
          <p:cNvSpPr/>
          <p:nvPr/>
        </p:nvSpPr>
        <p:spPr>
          <a:xfrm>
            <a:off x="6701649" y="4585004"/>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32" name="正方形/長方形 31"/>
          <p:cNvSpPr/>
          <p:nvPr/>
        </p:nvSpPr>
        <p:spPr>
          <a:xfrm>
            <a:off x="6701649" y="5050913"/>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6701649"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43" name="テキスト ボックス 42"/>
          <p:cNvSpPr txBox="1"/>
          <p:nvPr/>
        </p:nvSpPr>
        <p:spPr>
          <a:xfrm>
            <a:off x="6607401" y="301814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35" name="上下矢印 34"/>
          <p:cNvSpPr/>
          <p:nvPr/>
        </p:nvSpPr>
        <p:spPr>
          <a:xfrm>
            <a:off x="8140171"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3517296"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3621633"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50" name="正方形/長方形 49"/>
          <p:cNvSpPr/>
          <p:nvPr/>
        </p:nvSpPr>
        <p:spPr>
          <a:xfrm>
            <a:off x="3621633"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51" name="正方形/長方形 50"/>
          <p:cNvSpPr/>
          <p:nvPr/>
        </p:nvSpPr>
        <p:spPr>
          <a:xfrm>
            <a:off x="3621633" y="4585004"/>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52" name="正方形/長方形 51"/>
          <p:cNvSpPr/>
          <p:nvPr/>
        </p:nvSpPr>
        <p:spPr>
          <a:xfrm>
            <a:off x="3621633" y="5050913"/>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53" name="正方形/長方形 52"/>
          <p:cNvSpPr/>
          <p:nvPr/>
        </p:nvSpPr>
        <p:spPr>
          <a:xfrm>
            <a:off x="3621633"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54" name="テキスト ボックス 53"/>
          <p:cNvSpPr txBox="1"/>
          <p:nvPr/>
        </p:nvSpPr>
        <p:spPr>
          <a:xfrm>
            <a:off x="3527385" y="301814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55" name="上下矢印 54"/>
          <p:cNvSpPr/>
          <p:nvPr/>
        </p:nvSpPr>
        <p:spPr>
          <a:xfrm>
            <a:off x="5060155"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437280" y="298497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32306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58" name="正方形/長方形 57"/>
          <p:cNvSpPr/>
          <p:nvPr/>
        </p:nvSpPr>
        <p:spPr>
          <a:xfrm>
            <a:off x="541617" y="376268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59" name="正方形/長方形 58"/>
          <p:cNvSpPr/>
          <p:nvPr/>
        </p:nvSpPr>
        <p:spPr>
          <a:xfrm>
            <a:off x="541617" y="4591354"/>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60" name="正方形/長方形 59"/>
          <p:cNvSpPr/>
          <p:nvPr/>
        </p:nvSpPr>
        <p:spPr>
          <a:xfrm>
            <a:off x="541617" y="5057263"/>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61" name="正方形/長方形 60"/>
          <p:cNvSpPr/>
          <p:nvPr/>
        </p:nvSpPr>
        <p:spPr>
          <a:xfrm>
            <a:off x="541617" y="430433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62" name="テキスト ボックス 61"/>
          <p:cNvSpPr txBox="1"/>
          <p:nvPr/>
        </p:nvSpPr>
        <p:spPr>
          <a:xfrm>
            <a:off x="447369" y="302449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63" name="上下矢印 62"/>
          <p:cNvSpPr/>
          <p:nvPr/>
        </p:nvSpPr>
        <p:spPr>
          <a:xfrm>
            <a:off x="1980139" y="440244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3" name="曲線コネクタ 2"/>
          <p:cNvCxnSpPr>
            <a:stCxn id="39" idx="0"/>
            <a:endCxn id="56" idx="0"/>
          </p:cNvCxnSpPr>
          <p:nvPr/>
        </p:nvCxnSpPr>
        <p:spPr>
          <a:xfrm rot="16200000" flipH="1" flipV="1">
            <a:off x="3048377" y="1441789"/>
            <a:ext cx="6350" cy="3080016"/>
          </a:xfrm>
          <a:prstGeom prst="curvedConnector3">
            <a:avLst>
              <a:gd name="adj1" fmla="val -7659055"/>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p:cNvCxnSpPr>
            <a:stCxn id="36" idx="0"/>
            <a:endCxn id="39" idx="0"/>
          </p:cNvCxnSpPr>
          <p:nvPr/>
        </p:nvCxnSpPr>
        <p:spPr>
          <a:xfrm rot="16200000" flipV="1">
            <a:off x="6131568" y="1438614"/>
            <a:ext cx="12700" cy="3080016"/>
          </a:xfrm>
          <a:prstGeom prst="curvedConnector3">
            <a:avLst>
              <a:gd name="adj1" fmla="val 4167780"/>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6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4075" y="930644"/>
            <a:ext cx="811765" cy="628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6" name="テキスト ボックス 65"/>
          <p:cNvSpPr txBox="1"/>
          <p:nvPr/>
        </p:nvSpPr>
        <p:spPr>
          <a:xfrm>
            <a:off x="6466186" y="1003082"/>
            <a:ext cx="1611531" cy="461665"/>
          </a:xfrm>
          <a:prstGeom prst="rect">
            <a:avLst/>
          </a:prstGeom>
          <a:noFill/>
        </p:spPr>
        <p:txBody>
          <a:bodyPr wrap="none" rtlCol="0">
            <a:spAutoFit/>
          </a:bodyPr>
          <a:lstStyle/>
          <a:p>
            <a:r>
              <a:rPr kumimoji="1" lang="en-US" altLang="ja-JP" sz="1200" dirty="0" err="1" smtClean="0">
                <a:solidFill>
                  <a:srgbClr val="FF6600"/>
                </a:solidFill>
                <a:latin typeface="メイリオ"/>
                <a:ea typeface="メイリオ"/>
                <a:cs typeface="メイリオ"/>
              </a:rPr>
              <a:t>Build,Ship</a:t>
            </a:r>
            <a:r>
              <a:rPr kumimoji="1" lang="en-US" altLang="ja-JP" sz="1200" dirty="0" smtClean="0">
                <a:solidFill>
                  <a:srgbClr val="FF6600"/>
                </a:solidFill>
                <a:latin typeface="メイリオ"/>
                <a:ea typeface="メイリオ"/>
                <a:cs typeface="メイリオ"/>
              </a:rPr>
              <a:t> and Run</a:t>
            </a:r>
          </a:p>
          <a:p>
            <a:r>
              <a:rPr lang="en-US" altLang="ja-JP" sz="1200" dirty="0" smtClean="0">
                <a:solidFill>
                  <a:srgbClr val="FF6600"/>
                </a:solidFill>
                <a:latin typeface="メイリオ"/>
                <a:ea typeface="メイリオ"/>
                <a:cs typeface="メイリオ"/>
              </a:rPr>
              <a:t>Any </a:t>
            </a:r>
            <a:r>
              <a:rPr lang="en-US" altLang="ja-JP" sz="1200" dirty="0" err="1" smtClean="0">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930644"/>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bg1"/>
                </a:solidFill>
                <a:latin typeface="Meiryo" charset="-128"/>
                <a:ea typeface="Meiryo" charset="-128"/>
                <a:cs typeface="Meiryo" charset="-128"/>
              </a:rPr>
              <a:t>アプリケーション開発者は、</a:t>
            </a:r>
            <a:r>
              <a:rPr kumimoji="1" lang="en-US" altLang="ja-JP" sz="1400" dirty="0" smtClean="0">
                <a:solidFill>
                  <a:schemeClr val="bg1"/>
                </a:solidFill>
                <a:latin typeface="Meiryo" charset="-128"/>
                <a:ea typeface="Meiryo" charset="-128"/>
                <a:cs typeface="Meiryo" charset="-128"/>
              </a:rPr>
              <a:t>OS</a:t>
            </a:r>
            <a:r>
              <a:rPr kumimoji="1" lang="ja-JP" altLang="en-US" sz="1400" dirty="0" smtClean="0">
                <a:solidFill>
                  <a:schemeClr val="bg1"/>
                </a:solidFill>
                <a:latin typeface="Meiryo" charset="-128"/>
                <a:ea typeface="Meiryo" charset="-128"/>
                <a:cs typeface="Meiryo" charset="-128"/>
              </a:rPr>
              <a:t>やインフラを意識することなくアプリケーションを開発し、どこでも実行できるようになる</a:t>
            </a:r>
            <a:endParaRPr kumimoji="1" lang="ja-JP" altLang="en-US" sz="1400" dirty="0">
              <a:solidFill>
                <a:schemeClr val="bg1"/>
              </a:solidFill>
              <a:latin typeface="Meiryo" charset="-128"/>
              <a:ea typeface="Meiryo" charset="-128"/>
              <a:cs typeface="Meiryo" charset="-128"/>
            </a:endParaRPr>
          </a:p>
        </p:txBody>
      </p:sp>
      <p:sp>
        <p:nvSpPr>
          <p:cNvPr id="68" name="テキスト ボックス 67"/>
          <p:cNvSpPr txBox="1"/>
          <p:nvPr/>
        </p:nvSpPr>
        <p:spPr>
          <a:xfrm>
            <a:off x="2503296" y="1863886"/>
            <a:ext cx="4137407" cy="584775"/>
          </a:xfrm>
          <a:prstGeom prst="rect">
            <a:avLst/>
          </a:prstGeom>
          <a:noFill/>
        </p:spPr>
        <p:txBody>
          <a:bodyPr wrap="square" rtlCol="0">
            <a:spAutoFit/>
          </a:bodyPr>
          <a:lstStyle/>
          <a:p>
            <a:pPr algn="ctr"/>
            <a:r>
              <a:rPr kumimoji="1" lang="ja-JP" altLang="en-US" sz="1600" b="1" dirty="0" smtClean="0">
                <a:solidFill>
                  <a:schemeClr val="accent6">
                    <a:lumMod val="75000"/>
                  </a:schemeClr>
                </a:solidFill>
                <a:latin typeface="メイリオ"/>
                <a:ea typeface="メイリオ"/>
                <a:cs typeface="メイリオ"/>
              </a:rPr>
              <a:t>開発しテストが完了したアプリは</a:t>
            </a:r>
            <a:endParaRPr kumimoji="1" lang="en-US" altLang="ja-JP" sz="1600" b="1" dirty="0" smtClean="0">
              <a:solidFill>
                <a:schemeClr val="accent6">
                  <a:lumMod val="75000"/>
                </a:schemeClr>
              </a:solidFill>
              <a:latin typeface="メイリオ"/>
              <a:ea typeface="メイリオ"/>
              <a:cs typeface="メイリオ"/>
            </a:endParaRPr>
          </a:p>
          <a:p>
            <a:pPr algn="ctr"/>
            <a:r>
              <a:rPr kumimoji="1" lang="ja-JP" altLang="en-US" sz="1600" b="1" dirty="0" smtClean="0">
                <a:solidFill>
                  <a:schemeClr val="accent6">
                    <a:lumMod val="75000"/>
                  </a:schemeClr>
                </a:solidFill>
                <a:latin typeface="メイリオ"/>
                <a:ea typeface="メイリオ"/>
                <a:cs typeface="メイリオ"/>
              </a:rPr>
              <a:t>すぐに本番環境で実行させることができる</a:t>
            </a:r>
            <a:endParaRPr kumimoji="1" lang="ja-JP" altLang="en-US" sz="1600" b="1" dirty="0">
              <a:solidFill>
                <a:schemeClr val="accent6">
                  <a:lumMod val="75000"/>
                </a:schemeClr>
              </a:solidFill>
              <a:latin typeface="メイリオ"/>
              <a:ea typeface="メイリオ"/>
              <a:cs typeface="メイリオ"/>
            </a:endParaRPr>
          </a:p>
        </p:txBody>
      </p:sp>
      <p:sp>
        <p:nvSpPr>
          <p:cNvPr id="15" name="テキスト ボックス 14"/>
          <p:cNvSpPr txBox="1"/>
          <p:nvPr/>
        </p:nvSpPr>
        <p:spPr>
          <a:xfrm>
            <a:off x="7175224" y="6231326"/>
            <a:ext cx="1005403" cy="338554"/>
          </a:xfrm>
          <a:prstGeom prst="rect">
            <a:avLst/>
          </a:prstGeom>
          <a:noFill/>
        </p:spPr>
        <p:txBody>
          <a:bodyPr wrap="none" rtlCol="0">
            <a:spAutoFit/>
          </a:bodyPr>
          <a:lstStyle/>
          <a:p>
            <a:pPr algn="ctr"/>
            <a:r>
              <a:rPr kumimoji="1" lang="ja-JP" altLang="en-US" sz="1600" smtClean="0">
                <a:solidFill>
                  <a:srgbClr val="00B050"/>
                </a:solidFill>
                <a:latin typeface="Meiryo" charset="-128"/>
                <a:ea typeface="Meiryo" charset="-128"/>
                <a:cs typeface="Meiryo" charset="-128"/>
              </a:rPr>
              <a:t>開発環境</a:t>
            </a:r>
            <a:endParaRPr kumimoji="1" lang="ja-JP" altLang="en-US" sz="1600">
              <a:solidFill>
                <a:srgbClr val="00B050"/>
              </a:solidFill>
              <a:latin typeface="Meiryo" charset="-128"/>
              <a:ea typeface="Meiryo" charset="-128"/>
              <a:cs typeface="Meiryo" charset="-128"/>
            </a:endParaRPr>
          </a:p>
        </p:txBody>
      </p:sp>
      <p:sp>
        <p:nvSpPr>
          <p:cNvPr id="69" name="テキスト ボックス 68"/>
          <p:cNvSpPr txBox="1"/>
          <p:nvPr/>
        </p:nvSpPr>
        <p:spPr>
          <a:xfrm>
            <a:off x="3986265" y="6231326"/>
            <a:ext cx="1210589" cy="338554"/>
          </a:xfrm>
          <a:prstGeom prst="rect">
            <a:avLst/>
          </a:prstGeom>
          <a:noFill/>
        </p:spPr>
        <p:txBody>
          <a:bodyPr wrap="none" rtlCol="0">
            <a:spAutoFit/>
          </a:bodyPr>
          <a:lstStyle/>
          <a:p>
            <a:pPr algn="ctr"/>
            <a:r>
              <a:rPr kumimoji="1" lang="ja-JP" altLang="en-US" sz="1600" smtClean="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1015707" y="6234708"/>
            <a:ext cx="1005403" cy="338554"/>
          </a:xfrm>
          <a:prstGeom prst="rect">
            <a:avLst/>
          </a:prstGeom>
          <a:noFill/>
        </p:spPr>
        <p:txBody>
          <a:bodyPr wrap="none" rtlCol="0">
            <a:spAutoFit/>
          </a:bodyPr>
          <a:lstStyle/>
          <a:p>
            <a:pPr algn="ctr"/>
            <a:r>
              <a:rPr kumimoji="1" lang="ja-JP" altLang="en-US" sz="1600" dirty="0" smtClean="0">
                <a:solidFill>
                  <a:schemeClr val="accent3">
                    <a:lumMod val="75000"/>
                  </a:schemeClr>
                </a:solidFill>
                <a:latin typeface="Meiryo" charset="-128"/>
                <a:ea typeface="Meiryo" charset="-128"/>
                <a:cs typeface="Meiryo" charset="-128"/>
              </a:rPr>
              <a:t>本番環境</a:t>
            </a:r>
            <a:endParaRPr kumimoji="1" lang="ja-JP" altLang="en-US" sz="1600" dirty="0">
              <a:solidFill>
                <a:schemeClr val="accent3">
                  <a:lumMod val="75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1211" y="4293760"/>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728" y="4287410"/>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4182" y="4302262"/>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948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 name="スライド番号プレースホルダー 1"/>
          <p:cNvSpPr>
            <a:spLocks noGrp="1"/>
          </p:cNvSpPr>
          <p:nvPr>
            <p:ph type="sldNum" sz="quarter" idx="12"/>
          </p:nvPr>
        </p:nvSpPr>
        <p:spPr>
          <a:xfrm>
            <a:off x="6932246" y="6608646"/>
            <a:ext cx="2133600" cy="217800"/>
          </a:xfrm>
        </p:spPr>
        <p:txBody>
          <a:bodyPr/>
          <a:lstStyle/>
          <a:p>
            <a:fld id="{8FF8CC5D-A65D-5946-99B5-645367A967AD}" type="slidenum">
              <a:rPr kumimoji="1" lang="ja-JP" altLang="en-US" smtClean="0"/>
              <a:t>24</a:t>
            </a:fld>
            <a:endParaRPr kumimoji="1" lang="ja-JP" altLang="en-US"/>
          </a:p>
        </p:txBody>
      </p:sp>
      <p:sp>
        <p:nvSpPr>
          <p:cNvPr id="15" name="テキスト ボックス 14"/>
          <p:cNvSpPr txBox="1"/>
          <p:nvPr/>
        </p:nvSpPr>
        <p:spPr>
          <a:xfrm>
            <a:off x="242333" y="4983584"/>
            <a:ext cx="4296392" cy="646331"/>
          </a:xfrm>
          <a:prstGeom prst="rect">
            <a:avLst/>
          </a:prstGeom>
          <a:noFill/>
        </p:spPr>
        <p:txBody>
          <a:bodyPr wrap="square" rtlCol="0">
            <a:spAutoFit/>
          </a:bodyPr>
          <a:lstStyle/>
          <a:p>
            <a:r>
              <a:rPr lang="en-US" altLang="en-US" sz="1200" dirty="0" smtClean="0">
                <a:solidFill>
                  <a:srgbClr val="0070C0"/>
                </a:solidFill>
                <a:latin typeface="メイリオ"/>
                <a:ea typeface="メイリオ"/>
                <a:cs typeface="メイリオ"/>
              </a:rPr>
              <a:t>同一のプラットフォームでなくても動作保証される</a:t>
            </a:r>
            <a:r>
              <a:rPr lang="ja-JP" altLang="en-US" sz="1200" dirty="0" smtClean="0">
                <a:solidFill>
                  <a:srgbClr val="0070C0"/>
                </a:solidFill>
                <a:latin typeface="メイリオ"/>
                <a:ea typeface="メイリオ"/>
                <a:cs typeface="メイリオ"/>
              </a:rPr>
              <a:t>ので</a:t>
            </a:r>
            <a:endParaRPr lang="en-US" altLang="en-US" sz="1200" dirty="0" smtClean="0">
              <a:solidFill>
                <a:srgbClr val="0070C0"/>
              </a:solidFill>
              <a:latin typeface="メイリオ"/>
              <a:ea typeface="メイリオ"/>
              <a:cs typeface="メイリオ"/>
            </a:endParaRPr>
          </a:p>
          <a:p>
            <a:r>
              <a:rPr kumimoji="1" lang="ja-JP" altLang="en-US" sz="1200" dirty="0" smtClean="0">
                <a:solidFill>
                  <a:srgbClr val="0070C0"/>
                </a:solidFill>
                <a:latin typeface="メイリオ"/>
                <a:ea typeface="メイリオ"/>
                <a:cs typeface="メイリオ"/>
              </a:rPr>
              <a:t>第三者が作ったコンテナ（アプリケーションと実行環境）</a:t>
            </a:r>
            <a:endParaRPr kumimoji="1" lang="en-US" altLang="ja-JP" sz="1200" dirty="0" smtClean="0">
              <a:solidFill>
                <a:srgbClr val="0070C0"/>
              </a:solidFill>
              <a:latin typeface="メイリオ"/>
              <a:ea typeface="メイリオ"/>
              <a:cs typeface="メイリオ"/>
            </a:endParaRPr>
          </a:p>
          <a:p>
            <a:r>
              <a:rPr lang="ja-JP" altLang="en-US" sz="1200" dirty="0" smtClean="0">
                <a:solidFill>
                  <a:srgbClr val="0070C0"/>
                </a:solidFill>
                <a:latin typeface="メイリオ"/>
                <a:ea typeface="メイリオ"/>
                <a:cs typeface="メイリオ"/>
              </a:rPr>
              <a:t>を共有することで、開発のスピードアップを実現できる。</a:t>
            </a:r>
            <a:endParaRPr kumimoji="1" lang="ja-JP" altLang="en-US" sz="1200" dirty="0">
              <a:solidFill>
                <a:srgbClr val="0070C0"/>
              </a:solidFill>
              <a:latin typeface="メイリオ"/>
              <a:ea typeface="メイリオ"/>
              <a:cs typeface="メイリオ"/>
            </a:endParaRPr>
          </a:p>
        </p:txBody>
      </p:sp>
      <p:pic>
        <p:nvPicPr>
          <p:cNvPr id="16" name="図 15" descr="docker-1024x3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94" y="3789040"/>
            <a:ext cx="3162339" cy="1071613"/>
          </a:xfrm>
          <a:prstGeom prst="rect">
            <a:avLst/>
          </a:prstGeom>
        </p:spPr>
      </p:pic>
      <p:sp>
        <p:nvSpPr>
          <p:cNvPr id="17" name="テキスト ボックス 16"/>
          <p:cNvSpPr txBox="1"/>
          <p:nvPr/>
        </p:nvSpPr>
        <p:spPr>
          <a:xfrm>
            <a:off x="3059832" y="4069062"/>
            <a:ext cx="1090363" cy="646331"/>
          </a:xfrm>
          <a:prstGeom prst="rect">
            <a:avLst/>
          </a:prstGeom>
          <a:noFill/>
        </p:spPr>
        <p:txBody>
          <a:bodyPr wrap="none" rtlCol="0">
            <a:spAutoFit/>
          </a:bodyPr>
          <a:lstStyle/>
          <a:p>
            <a:r>
              <a:rPr kumimoji="1" lang="en-US" altLang="ja-JP" sz="3600" dirty="0" smtClean="0">
                <a:solidFill>
                  <a:schemeClr val="accent3">
                    <a:lumMod val="50000"/>
                  </a:schemeClr>
                </a:solidFill>
                <a:latin typeface="Avenir Black"/>
                <a:cs typeface="Avenir Black"/>
              </a:rPr>
              <a:t>Hub</a:t>
            </a:r>
            <a:endParaRPr kumimoji="1" lang="ja-JP" altLang="en-US" sz="3600" dirty="0">
              <a:solidFill>
                <a:schemeClr val="accent3">
                  <a:lumMod val="50000"/>
                </a:schemeClr>
              </a:solidFill>
              <a:latin typeface="Avenir Black"/>
              <a:cs typeface="Avenir Black"/>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96" y="1385036"/>
            <a:ext cx="4895648" cy="2353816"/>
          </a:xfrm>
          <a:prstGeom prst="rect">
            <a:avLst/>
          </a:prstGeom>
          <a:effectLst>
            <a:outerShdw blurRad="50800" dist="38100" dir="2700000" algn="tl" rotWithShape="0">
              <a:prstClr val="black">
                <a:alpha val="40000"/>
              </a:prstClr>
            </a:outerShdw>
          </a:effec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38" y="1556792"/>
            <a:ext cx="4467866" cy="43924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112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管理運用の範囲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正方形/長方形 3"/>
          <p:cNvSpPr/>
          <p:nvPr/>
        </p:nvSpPr>
        <p:spPr>
          <a:xfrm>
            <a:off x="282223" y="1835315"/>
            <a:ext cx="8280400" cy="62991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dirty="0" smtClean="0">
                <a:solidFill>
                  <a:srgbClr val="FFFFFF"/>
                </a:solidFill>
                <a:latin typeface="Meiryo" charset="-128"/>
                <a:ea typeface="Meiryo" charset="-128"/>
                <a:cs typeface="Meiryo" charset="-128"/>
              </a:rPr>
              <a:t>アプリケーション</a:t>
            </a:r>
            <a:endParaRPr kumimoji="1" lang="ja-JP" altLang="en-US" sz="1200" b="1" dirty="0">
              <a:solidFill>
                <a:srgbClr val="FFFFFF"/>
              </a:solidFill>
              <a:latin typeface="Meiryo" charset="-128"/>
              <a:ea typeface="Meiryo" charset="-128"/>
              <a:cs typeface="Meiryo" charset="-128"/>
            </a:endParaRPr>
          </a:p>
        </p:txBody>
      </p:sp>
      <p:sp>
        <p:nvSpPr>
          <p:cNvPr id="5" name="正方形/長方形 4"/>
          <p:cNvSpPr/>
          <p:nvPr/>
        </p:nvSpPr>
        <p:spPr>
          <a:xfrm>
            <a:off x="282222" y="2584964"/>
            <a:ext cx="8280400" cy="6299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smtClean="0">
                <a:solidFill>
                  <a:srgbClr val="FFFFFF"/>
                </a:solidFill>
                <a:latin typeface="Meiryo" charset="-128"/>
                <a:ea typeface="Meiryo" charset="-128"/>
                <a:cs typeface="Meiryo" charset="-128"/>
              </a:rPr>
              <a:t>ランタイム</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282221" y="3334613"/>
            <a:ext cx="8280400" cy="6299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b="1" dirty="0" smtClean="0">
                <a:solidFill>
                  <a:srgbClr val="FFFFFF"/>
                </a:solidFill>
                <a:latin typeface="Meiryo" charset="-128"/>
                <a:ea typeface="Meiryo" charset="-128"/>
                <a:cs typeface="Meiryo" charset="-128"/>
              </a:rPr>
              <a:t>OS</a:t>
            </a:r>
            <a:endParaRPr kumimoji="1" lang="ja-JP" altLang="en-US" sz="1200" b="1" dirty="0">
              <a:solidFill>
                <a:srgbClr val="FFFFFF"/>
              </a:solidFill>
              <a:latin typeface="Meiryo" charset="-128"/>
              <a:ea typeface="Meiryo" charset="-128"/>
              <a:cs typeface="Meiryo" charset="-128"/>
            </a:endParaRPr>
          </a:p>
        </p:txBody>
      </p:sp>
      <p:sp>
        <p:nvSpPr>
          <p:cNvPr id="7" name="正方形/長方形 6"/>
          <p:cNvSpPr/>
          <p:nvPr/>
        </p:nvSpPr>
        <p:spPr>
          <a:xfrm>
            <a:off x="282220" y="4084262"/>
            <a:ext cx="8280400" cy="6299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smtClean="0">
                <a:solidFill>
                  <a:srgbClr val="FFFFFF"/>
                </a:solidFill>
                <a:latin typeface="Meiryo" charset="-128"/>
                <a:ea typeface="Meiryo" charset="-128"/>
                <a:cs typeface="Meiryo" charset="-128"/>
              </a:rPr>
              <a:t>仮想マシン</a:t>
            </a:r>
            <a:endParaRPr kumimoji="1" lang="ja-JP" altLang="en-US" sz="1200" b="1" dirty="0">
              <a:solidFill>
                <a:srgbClr val="FFFFFF"/>
              </a:solidFill>
              <a:latin typeface="Meiryo" charset="-128"/>
              <a:ea typeface="Meiryo" charset="-128"/>
              <a:cs typeface="Meiryo" charset="-128"/>
            </a:endParaRPr>
          </a:p>
        </p:txBody>
      </p:sp>
      <p:sp>
        <p:nvSpPr>
          <p:cNvPr id="8" name="正方形/長方形 7"/>
          <p:cNvSpPr/>
          <p:nvPr/>
        </p:nvSpPr>
        <p:spPr>
          <a:xfrm>
            <a:off x="282219" y="4833911"/>
            <a:ext cx="8280400" cy="62991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smtClean="0">
                <a:solidFill>
                  <a:srgbClr val="FFFFFF"/>
                </a:solidFill>
                <a:latin typeface="Meiryo" charset="-128"/>
                <a:ea typeface="Meiryo" charset="-128"/>
                <a:cs typeface="Meiryo" charset="-128"/>
              </a:rPr>
              <a:t>物理マシン</a:t>
            </a:r>
            <a:endParaRPr kumimoji="1" lang="ja-JP" altLang="en-US" sz="1200" b="1" dirty="0">
              <a:solidFill>
                <a:srgbClr val="FFFFFF"/>
              </a:solidFill>
              <a:latin typeface="Meiryo" charset="-128"/>
              <a:ea typeface="Meiryo" charset="-128"/>
              <a:cs typeface="Meiryo" charset="-128"/>
            </a:endParaRPr>
          </a:p>
        </p:txBody>
      </p:sp>
      <p:sp>
        <p:nvSpPr>
          <p:cNvPr id="9" name="正方形/長方形 8"/>
          <p:cNvSpPr/>
          <p:nvPr/>
        </p:nvSpPr>
        <p:spPr>
          <a:xfrm>
            <a:off x="3544711" y="1749777"/>
            <a:ext cx="1546575" cy="302981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181601" y="1749777"/>
            <a:ext cx="1546575" cy="1519418"/>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818491" y="1749777"/>
            <a:ext cx="1546575" cy="780867"/>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849853" y="1749777"/>
            <a:ext cx="1604544" cy="383822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Meiryo" charset="-128"/>
              <a:ea typeface="Meiryo" charset="-128"/>
              <a:cs typeface="Meiryo" charset="-128"/>
            </a:endParaRPr>
          </a:p>
        </p:txBody>
      </p:sp>
      <p:sp>
        <p:nvSpPr>
          <p:cNvPr id="13" name="テキスト ボックス 12"/>
          <p:cNvSpPr txBox="1"/>
          <p:nvPr/>
        </p:nvSpPr>
        <p:spPr>
          <a:xfrm>
            <a:off x="1982458" y="1331940"/>
            <a:ext cx="1338828" cy="369332"/>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物理マシン</a:t>
            </a:r>
            <a:endParaRPr kumimoji="1" lang="ja-JP" altLang="en-US" dirty="0">
              <a:latin typeface="Meiryo" charset="-128"/>
              <a:ea typeface="Meiryo" charset="-128"/>
              <a:cs typeface="Meiryo" charset="-128"/>
            </a:endParaRPr>
          </a:p>
        </p:txBody>
      </p:sp>
      <p:sp>
        <p:nvSpPr>
          <p:cNvPr id="14" name="テキスト ボックス 13"/>
          <p:cNvSpPr txBox="1"/>
          <p:nvPr/>
        </p:nvSpPr>
        <p:spPr>
          <a:xfrm>
            <a:off x="3648331" y="1331940"/>
            <a:ext cx="1338828"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仮想マシン</a:t>
            </a:r>
            <a:endParaRPr kumimoji="1" lang="ja-JP" altLang="en-US">
              <a:latin typeface="Meiryo" charset="-128"/>
              <a:ea typeface="Meiryo" charset="-128"/>
              <a:cs typeface="Meiryo" charset="-128"/>
            </a:endParaRPr>
          </a:p>
        </p:txBody>
      </p:sp>
      <p:sp>
        <p:nvSpPr>
          <p:cNvPr id="15" name="テキスト ボックス 14"/>
          <p:cNvSpPr txBox="1"/>
          <p:nvPr/>
        </p:nvSpPr>
        <p:spPr>
          <a:xfrm>
            <a:off x="5397268" y="1333007"/>
            <a:ext cx="1107997"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コンテナ</a:t>
            </a:r>
            <a:endParaRPr kumimoji="1" lang="ja-JP" altLang="en-US" dirty="0">
              <a:latin typeface="Meiryo" charset="-128"/>
              <a:ea typeface="Meiryo" charset="-128"/>
              <a:cs typeface="Meiryo" charset="-128"/>
            </a:endParaRPr>
          </a:p>
        </p:txBody>
      </p:sp>
      <p:sp>
        <p:nvSpPr>
          <p:cNvPr id="16" name="テキスト ボックス 15"/>
          <p:cNvSpPr txBox="1"/>
          <p:nvPr/>
        </p:nvSpPr>
        <p:spPr>
          <a:xfrm>
            <a:off x="6806694" y="1331940"/>
            <a:ext cx="1569660" cy="369332"/>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サーバーレス</a:t>
            </a:r>
            <a:endParaRPr kumimoji="1" lang="ja-JP" altLang="en-US" dirty="0">
              <a:latin typeface="Meiryo" charset="-128"/>
              <a:ea typeface="Meiryo" charset="-128"/>
              <a:cs typeface="Meiryo" charset="-128"/>
            </a:endParaRPr>
          </a:p>
        </p:txBody>
      </p:sp>
      <p:sp>
        <p:nvSpPr>
          <p:cNvPr id="17" name="テキスト ボックス 16"/>
          <p:cNvSpPr txBox="1"/>
          <p:nvPr/>
        </p:nvSpPr>
        <p:spPr>
          <a:xfrm>
            <a:off x="1849853" y="5707738"/>
            <a:ext cx="1604544" cy="369332"/>
          </a:xfrm>
          <a:prstGeom prst="rect">
            <a:avLst/>
          </a:prstGeom>
          <a:noFill/>
        </p:spPr>
        <p:txBody>
          <a:bodyPr wrap="square" rtlCol="0">
            <a:spAutoFit/>
          </a:bodyPr>
          <a:lstStyle/>
          <a:p>
            <a:pPr algn="ctr"/>
            <a:r>
              <a:rPr kumimoji="1" lang="ja-JP" altLang="en-US" smtClean="0">
                <a:latin typeface="Meiryo" charset="-128"/>
                <a:ea typeface="Meiryo" charset="-128"/>
                <a:cs typeface="Meiryo" charset="-128"/>
              </a:rPr>
              <a:t>オンプレミス</a:t>
            </a:r>
            <a:endParaRPr kumimoji="1" lang="ja-JP" altLang="en-US">
              <a:latin typeface="Meiryo" charset="-128"/>
              <a:ea typeface="Meiryo" charset="-128"/>
              <a:cs typeface="Meiryo" charset="-128"/>
            </a:endParaRPr>
          </a:p>
        </p:txBody>
      </p:sp>
      <p:sp>
        <p:nvSpPr>
          <p:cNvPr id="18" name="正方形/長方形 17"/>
          <p:cNvSpPr/>
          <p:nvPr/>
        </p:nvSpPr>
        <p:spPr>
          <a:xfrm>
            <a:off x="3544711" y="4792632"/>
            <a:ext cx="1546575" cy="79092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178232" y="3275816"/>
            <a:ext cx="1546575" cy="2307744"/>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6818490" y="2553892"/>
            <a:ext cx="1546575" cy="302966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3544711" y="5703298"/>
            <a:ext cx="1604544" cy="369332"/>
          </a:xfrm>
          <a:prstGeom prst="rect">
            <a:avLst/>
          </a:prstGeom>
          <a:noFill/>
        </p:spPr>
        <p:txBody>
          <a:bodyPr wrap="square" rtlCol="0">
            <a:spAutoFit/>
          </a:bodyPr>
          <a:lstStyle/>
          <a:p>
            <a:pPr algn="ctr"/>
            <a:r>
              <a:rPr kumimoji="1" lang="en-US" altLang="ja-JP" smtClean="0">
                <a:latin typeface="Meiryo" charset="-128"/>
                <a:ea typeface="Meiryo" charset="-128"/>
                <a:cs typeface="Meiryo" charset="-128"/>
              </a:rPr>
              <a:t>IaaS</a:t>
            </a:r>
            <a:endParaRPr kumimoji="1" lang="ja-JP" altLang="en-US" dirty="0">
              <a:latin typeface="Meiryo" charset="-128"/>
              <a:ea typeface="Meiryo" charset="-128"/>
              <a:cs typeface="Meiryo" charset="-128"/>
            </a:endParaRPr>
          </a:p>
        </p:txBody>
      </p:sp>
      <p:sp>
        <p:nvSpPr>
          <p:cNvPr id="22" name="テキスト ボックス 21"/>
          <p:cNvSpPr txBox="1"/>
          <p:nvPr/>
        </p:nvSpPr>
        <p:spPr>
          <a:xfrm>
            <a:off x="5178232" y="5703298"/>
            <a:ext cx="1604544" cy="492443"/>
          </a:xfrm>
          <a:prstGeom prst="rect">
            <a:avLst/>
          </a:prstGeom>
          <a:noFill/>
        </p:spPr>
        <p:txBody>
          <a:bodyPr wrap="square" rtlCol="0">
            <a:spAutoFit/>
          </a:bodyPr>
          <a:lstStyle/>
          <a:p>
            <a:pPr algn="ctr"/>
            <a:r>
              <a:rPr kumimoji="1" lang="en-US" altLang="ja-JP" dirty="0" smtClean="0">
                <a:latin typeface="Meiryo" charset="-128"/>
                <a:ea typeface="Meiryo" charset="-128"/>
                <a:cs typeface="Meiryo" charset="-128"/>
              </a:rPr>
              <a:t>PaaS</a:t>
            </a:r>
          </a:p>
          <a:p>
            <a:pPr algn="ctr"/>
            <a:r>
              <a:rPr lang="ja-JP" altLang="en-US" sz="800" dirty="0" smtClean="0">
                <a:latin typeface="Meiryo" charset="-128"/>
                <a:ea typeface="Meiryo" charset="-128"/>
                <a:cs typeface="Meiryo" charset="-128"/>
              </a:rPr>
              <a:t>［コンテナ・サービス］</a:t>
            </a:r>
            <a:endParaRPr kumimoji="1" lang="ja-JP" altLang="en-US" sz="800" dirty="0">
              <a:latin typeface="Meiryo" charset="-128"/>
              <a:ea typeface="Meiryo" charset="-128"/>
              <a:cs typeface="Meiryo" charset="-128"/>
            </a:endParaRPr>
          </a:p>
        </p:txBody>
      </p:sp>
      <p:sp>
        <p:nvSpPr>
          <p:cNvPr id="23" name="テキスト ボックス 22"/>
          <p:cNvSpPr txBox="1"/>
          <p:nvPr/>
        </p:nvSpPr>
        <p:spPr>
          <a:xfrm>
            <a:off x="6818490" y="5703297"/>
            <a:ext cx="1604544" cy="492443"/>
          </a:xfrm>
          <a:prstGeom prst="rect">
            <a:avLst/>
          </a:prstGeom>
          <a:noFill/>
        </p:spPr>
        <p:txBody>
          <a:bodyPr wrap="square" rtlCol="0">
            <a:spAutoFit/>
          </a:bodyPr>
          <a:lstStyle/>
          <a:p>
            <a:pPr algn="ctr"/>
            <a:r>
              <a:rPr kumimoji="1" lang="en-US" altLang="ja-JP" dirty="0" err="1" smtClean="0">
                <a:latin typeface="Meiryo" charset="-128"/>
                <a:ea typeface="Meiryo" charset="-128"/>
                <a:cs typeface="Meiryo" charset="-128"/>
              </a:rPr>
              <a:t>FaaS</a:t>
            </a:r>
            <a:endParaRPr kumimoji="1" lang="en-US" altLang="ja-JP" dirty="0" smtClean="0">
              <a:latin typeface="Meiryo" charset="-128"/>
              <a:ea typeface="Meiryo" charset="-128"/>
              <a:cs typeface="Meiryo" charset="-128"/>
            </a:endParaRPr>
          </a:p>
          <a:p>
            <a:pPr algn="ctr"/>
            <a:r>
              <a:rPr lang="ja-JP" altLang="en-US" sz="800" dirty="0" smtClean="0">
                <a:latin typeface="Meiryo" charset="-128"/>
                <a:ea typeface="Meiryo" charset="-128"/>
                <a:cs typeface="Meiryo" charset="-128"/>
              </a:rPr>
              <a:t>［</a:t>
            </a:r>
            <a:r>
              <a:rPr lang="en-US" altLang="ja-JP" sz="800" dirty="0" smtClean="0">
                <a:latin typeface="Meiryo" charset="-128"/>
                <a:ea typeface="Meiryo" charset="-128"/>
                <a:cs typeface="Meiryo" charset="-128"/>
              </a:rPr>
              <a:t>AWS Lambda</a:t>
            </a:r>
            <a:r>
              <a:rPr lang="ja-JP" altLang="en-US" sz="800" dirty="0" smtClean="0">
                <a:latin typeface="Meiryo" charset="-128"/>
                <a:ea typeface="Meiryo" charset="-128"/>
                <a:cs typeface="Meiryo" charset="-128"/>
              </a:rPr>
              <a:t>等］</a:t>
            </a:r>
            <a:endParaRPr kumimoji="1" lang="ja-JP" altLang="en-US" sz="800" dirty="0">
              <a:latin typeface="Meiryo" charset="-128"/>
              <a:ea typeface="Meiryo" charset="-128"/>
              <a:cs typeface="Meiryo" charset="-128"/>
            </a:endParaRPr>
          </a:p>
        </p:txBody>
      </p:sp>
      <p:sp>
        <p:nvSpPr>
          <p:cNvPr id="24" name="テキスト ボックス 23"/>
          <p:cNvSpPr txBox="1"/>
          <p:nvPr/>
        </p:nvSpPr>
        <p:spPr>
          <a:xfrm>
            <a:off x="1968478" y="1998257"/>
            <a:ext cx="4339650" cy="369332"/>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自社で管理運用しなければならない範囲</a:t>
            </a:r>
            <a:endParaRPr kumimoji="1" lang="ja-JP" altLang="en-US" b="1" dirty="0">
              <a:solidFill>
                <a:schemeClr val="bg1"/>
              </a:solidFill>
              <a:latin typeface="Meiryo" charset="-128"/>
              <a:ea typeface="Meiryo" charset="-128"/>
              <a:cs typeface="Meiryo" charset="-128"/>
            </a:endParaRPr>
          </a:p>
        </p:txBody>
      </p:sp>
      <p:sp>
        <p:nvSpPr>
          <p:cNvPr id="25" name="テキスト ボックス 24"/>
          <p:cNvSpPr txBox="1"/>
          <p:nvPr/>
        </p:nvSpPr>
        <p:spPr>
          <a:xfrm>
            <a:off x="3867710" y="4993101"/>
            <a:ext cx="4570482" cy="369332"/>
          </a:xfrm>
          <a:prstGeom prst="rect">
            <a:avLst/>
          </a:prstGeom>
          <a:noFill/>
        </p:spPr>
        <p:txBody>
          <a:bodyPr wrap="none" rtlCol="0">
            <a:spAutoFit/>
          </a:bodyPr>
          <a:lstStyle/>
          <a:p>
            <a:pPr algn="ctr"/>
            <a:r>
              <a:rPr lang="ja-JP" altLang="en-US" b="1" dirty="0" smtClean="0">
                <a:solidFill>
                  <a:schemeClr val="bg1"/>
                </a:solidFill>
                <a:latin typeface="Meiryo" charset="-128"/>
                <a:ea typeface="Meiryo" charset="-128"/>
                <a:cs typeface="Meiryo" charset="-128"/>
              </a:rPr>
              <a:t>サービス</a:t>
            </a:r>
            <a:r>
              <a:rPr kumimoji="1" lang="ja-JP" altLang="en-US" b="1" dirty="0" smtClean="0">
                <a:solidFill>
                  <a:schemeClr val="bg1"/>
                </a:solidFill>
                <a:latin typeface="Meiryo" charset="-128"/>
                <a:ea typeface="Meiryo" charset="-128"/>
                <a:cs typeface="Meiryo" charset="-128"/>
              </a:rPr>
              <a:t>として管理運用を任せられる範囲</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141675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899592" y="980728"/>
            <a:ext cx="7848872"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4" name="正方形/長方形 63"/>
          <p:cNvSpPr/>
          <p:nvPr/>
        </p:nvSpPr>
        <p:spPr>
          <a:xfrm>
            <a:off x="395536" y="980728"/>
            <a:ext cx="504056" cy="52565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198463" y="3610996"/>
            <a:ext cx="1881480" cy="1301885"/>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2195736" y="4890644"/>
            <a:ext cx="6552728" cy="170505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7021953" y="5645754"/>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274167" y="5670296"/>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a:t>
            </a:r>
            <a:r>
              <a:rPr kumimoji="1" lang="en-US" altLang="ja-JP" dirty="0"/>
              <a:t>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正方形/長方形 3"/>
          <p:cNvSpPr/>
          <p:nvPr/>
        </p:nvSpPr>
        <p:spPr>
          <a:xfrm>
            <a:off x="5148060" y="566488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7" name="正方形/長方形 6"/>
          <p:cNvSpPr/>
          <p:nvPr/>
        </p:nvSpPr>
        <p:spPr>
          <a:xfrm>
            <a:off x="1400266" y="565244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8" name="正方形/長方形 7"/>
          <p:cNvSpPr/>
          <p:nvPr/>
        </p:nvSpPr>
        <p:spPr>
          <a:xfrm>
            <a:off x="1400266"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5" name="正方形/長方形 14"/>
          <p:cNvSpPr/>
          <p:nvPr/>
        </p:nvSpPr>
        <p:spPr>
          <a:xfrm>
            <a:off x="3274167" y="5029539"/>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2" name="正方形/長方形 21"/>
          <p:cNvSpPr/>
          <p:nvPr/>
        </p:nvSpPr>
        <p:spPr>
          <a:xfrm>
            <a:off x="5148060"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9" name="正方形/長方形 28"/>
          <p:cNvSpPr/>
          <p:nvPr/>
        </p:nvSpPr>
        <p:spPr>
          <a:xfrm>
            <a:off x="7021953" y="5004997"/>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3" name="正方形/長方形 62"/>
          <p:cNvSpPr/>
          <p:nvPr/>
        </p:nvSpPr>
        <p:spPr>
          <a:xfrm>
            <a:off x="395536" y="6225995"/>
            <a:ext cx="1800200" cy="36970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66" name="直線コネクタ 65"/>
          <p:cNvCxnSpPr/>
          <p:nvPr/>
        </p:nvCxnSpPr>
        <p:spPr>
          <a:xfrm flipV="1">
            <a:off x="2195736" y="764704"/>
            <a:ext cx="3220" cy="4199150"/>
          </a:xfrm>
          <a:prstGeom prst="line">
            <a:avLst/>
          </a:prstGeom>
          <a:ln>
            <a:solidFill>
              <a:schemeClr val="accent5">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5076056" y="2323445"/>
            <a:ext cx="3672408" cy="25642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1" name="正方形/長方形 60"/>
          <p:cNvSpPr/>
          <p:nvPr/>
        </p:nvSpPr>
        <p:spPr>
          <a:xfrm>
            <a:off x="6949954" y="1635296"/>
            <a:ext cx="1798510" cy="69938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400266"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1400266"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274166" y="3692278"/>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274167" y="2412631"/>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274167" y="1077278"/>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23" name="正方形/長方形 22"/>
          <p:cNvSpPr/>
          <p:nvPr/>
        </p:nvSpPr>
        <p:spPr>
          <a:xfrm>
            <a:off x="5148060" y="3694507"/>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24" name="正方形/長方形 23"/>
          <p:cNvSpPr/>
          <p:nvPr/>
        </p:nvSpPr>
        <p:spPr>
          <a:xfrm>
            <a:off x="5148060" y="3039956"/>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25" name="正方形/長方形 24"/>
          <p:cNvSpPr/>
          <p:nvPr/>
        </p:nvSpPr>
        <p:spPr>
          <a:xfrm>
            <a:off x="5148060"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5148060"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7021953" y="3687814"/>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31" name="正方形/長方形 30"/>
          <p:cNvSpPr/>
          <p:nvPr/>
        </p:nvSpPr>
        <p:spPr>
          <a:xfrm>
            <a:off x="7021953" y="3033263"/>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32" name="正方形/長方形 31"/>
          <p:cNvSpPr/>
          <p:nvPr/>
        </p:nvSpPr>
        <p:spPr>
          <a:xfrm>
            <a:off x="7021953" y="2388089"/>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3" name="正方形/長方形 32"/>
          <p:cNvSpPr/>
          <p:nvPr/>
        </p:nvSpPr>
        <p:spPr>
          <a:xfrm>
            <a:off x="7021953" y="1720120"/>
            <a:ext cx="1656455"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連携機能</a:t>
            </a:r>
          </a:p>
        </p:txBody>
      </p:sp>
      <p:sp>
        <p:nvSpPr>
          <p:cNvPr id="34" name="正方形/長方形 33"/>
          <p:cNvSpPr/>
          <p:nvPr/>
        </p:nvSpPr>
        <p:spPr>
          <a:xfrm>
            <a:off x="7021953" y="1052736"/>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1400269" y="43581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6" name="正方形/長方形 55"/>
          <p:cNvSpPr/>
          <p:nvPr/>
        </p:nvSpPr>
        <p:spPr>
          <a:xfrm>
            <a:off x="3274166" y="4363517"/>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5148056" y="4351099"/>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7021953" y="43565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67" name="テキスト ボックス 66"/>
          <p:cNvSpPr txBox="1"/>
          <p:nvPr/>
        </p:nvSpPr>
        <p:spPr>
          <a:xfrm>
            <a:off x="1394317" y="731981"/>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330489" y="736640"/>
            <a:ext cx="521874" cy="276999"/>
          </a:xfrm>
          <a:prstGeom prst="rect">
            <a:avLst/>
          </a:prstGeom>
          <a:noFill/>
        </p:spPr>
        <p:txBody>
          <a:bodyPr wrap="none" rtlCol="0">
            <a:spAutoFit/>
          </a:bodyPr>
          <a:lstStyle/>
          <a:p>
            <a:pPr algn="ctr"/>
            <a:r>
              <a:rPr kumimoji="1" lang="en-US" altLang="ja-JP" sz="1200" dirty="0">
                <a:latin typeface="Meiryo" charset="-128"/>
                <a:ea typeface="Meiryo" charset="-128"/>
                <a:cs typeface="Meiryo" charset="-128"/>
              </a:rPr>
              <a:t>IaaS</a:t>
            </a:r>
            <a:endParaRPr kumimoji="1" lang="ja-JP" altLang="en-US" sz="1200" dirty="0">
              <a:latin typeface="Meiryo" charset="-128"/>
              <a:ea typeface="Meiryo" charset="-128"/>
              <a:cs typeface="Meiryo" charset="-128"/>
            </a:endParaRPr>
          </a:p>
        </p:txBody>
      </p:sp>
      <p:sp>
        <p:nvSpPr>
          <p:cNvPr id="69" name="テキスト ボックス 68"/>
          <p:cNvSpPr txBox="1"/>
          <p:nvPr/>
        </p:nvSpPr>
        <p:spPr>
          <a:xfrm>
            <a:off x="3383387" y="731980"/>
            <a:ext cx="1429174" cy="276999"/>
          </a:xfrm>
          <a:prstGeom prst="rect">
            <a:avLst/>
          </a:prstGeom>
          <a:noFill/>
        </p:spPr>
        <p:txBody>
          <a:bodyPr wrap="none" rtlCol="0">
            <a:spAutoFit/>
          </a:bodyPr>
          <a:lstStyle/>
          <a:p>
            <a:pPr algn="ctr"/>
            <a:r>
              <a:rPr kumimoji="1" lang="ja-JP" altLang="en-US" sz="1200" dirty="0" smtClean="0">
                <a:latin typeface="Meiryo" charset="-128"/>
                <a:ea typeface="Meiryo" charset="-128"/>
                <a:cs typeface="Meiryo" charset="-128"/>
              </a:rPr>
              <a:t>コンテナ</a:t>
            </a:r>
            <a:r>
              <a:rPr kumimoji="1" lang="en-US" altLang="ja-JP" sz="1200" dirty="0" smtClean="0">
                <a:latin typeface="Meiryo" charset="-128"/>
                <a:ea typeface="Meiryo" charset="-128"/>
                <a:cs typeface="Meiryo" charset="-128"/>
              </a:rPr>
              <a:t> </a:t>
            </a:r>
            <a:r>
              <a:rPr kumimoji="1" lang="en-US" altLang="ja-JP" sz="1200" dirty="0">
                <a:latin typeface="Meiryo" charset="-128"/>
                <a:ea typeface="Meiryo" charset="-128"/>
                <a:cs typeface="Meiryo" charset="-128"/>
              </a:rPr>
              <a:t>on IaaS</a:t>
            </a:r>
            <a:endParaRPr kumimoji="1" lang="ja-JP" altLang="en-US" sz="1200" dirty="0">
              <a:latin typeface="Meiryo" charset="-128"/>
              <a:ea typeface="Meiryo" charset="-128"/>
              <a:cs typeface="Meiryo" charset="-128"/>
            </a:endParaRPr>
          </a:p>
        </p:txBody>
      </p:sp>
      <p:sp>
        <p:nvSpPr>
          <p:cNvPr id="70" name="テキスト ボックス 69"/>
          <p:cNvSpPr txBox="1"/>
          <p:nvPr/>
        </p:nvSpPr>
        <p:spPr>
          <a:xfrm>
            <a:off x="5696949" y="739555"/>
            <a:ext cx="549831" cy="276999"/>
          </a:xfrm>
          <a:prstGeom prst="rect">
            <a:avLst/>
          </a:prstGeom>
          <a:noFill/>
        </p:spPr>
        <p:txBody>
          <a:bodyPr wrap="none" rtlCol="0">
            <a:spAutoFit/>
          </a:bodyPr>
          <a:lstStyle/>
          <a:p>
            <a:pPr algn="ctr"/>
            <a:r>
              <a:rPr kumimoji="1" lang="en-US" altLang="ja-JP" sz="1200">
                <a:latin typeface="Meiryo" charset="-128"/>
                <a:ea typeface="Meiryo" charset="-128"/>
                <a:cs typeface="Meiryo" charset="-128"/>
              </a:rPr>
              <a:t>PaaS</a:t>
            </a:r>
            <a:endParaRPr kumimoji="1" lang="ja-JP" altLang="en-US" sz="1200" dirty="0">
              <a:latin typeface="Meiryo" charset="-128"/>
              <a:ea typeface="Meiryo" charset="-128"/>
              <a:cs typeface="Meiryo" charset="-128"/>
            </a:endParaRPr>
          </a:p>
        </p:txBody>
      </p:sp>
      <p:sp>
        <p:nvSpPr>
          <p:cNvPr id="71" name="テキスト ボックス 70"/>
          <p:cNvSpPr txBox="1"/>
          <p:nvPr/>
        </p:nvSpPr>
        <p:spPr>
          <a:xfrm>
            <a:off x="7572342" y="731980"/>
            <a:ext cx="544894"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F</a:t>
            </a:r>
            <a:r>
              <a:rPr kumimoji="1" lang="en-US" altLang="ja-JP" sz="1200" dirty="0" err="1">
                <a:latin typeface="Meiryo" charset="-128"/>
                <a:ea typeface="Meiryo" charset="-128"/>
                <a:cs typeface="Meiryo" charset="-128"/>
              </a:rPr>
              <a:t>aaS</a:t>
            </a:r>
            <a:endParaRPr kumimoji="1" lang="ja-JP" altLang="en-US" sz="1200" dirty="0">
              <a:latin typeface="Meiryo" charset="-128"/>
              <a:ea typeface="Meiryo" charset="-128"/>
              <a:cs typeface="Meiryo" charset="-128"/>
            </a:endParaRPr>
          </a:p>
        </p:txBody>
      </p:sp>
      <p:sp>
        <p:nvSpPr>
          <p:cNvPr id="72" name="テキスト ボックス 71"/>
          <p:cNvSpPr txBox="1"/>
          <p:nvPr/>
        </p:nvSpPr>
        <p:spPr>
          <a:xfrm>
            <a:off x="967376" y="2135303"/>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a:t>
            </a:r>
            <a:r>
              <a:rPr kumimoji="1" lang="ja-JP" altLang="en-US" sz="1600" dirty="0" smtClean="0">
                <a:solidFill>
                  <a:schemeClr val="accent6">
                    <a:lumMod val="50000"/>
                  </a:schemeClr>
                </a:solidFill>
                <a:latin typeface="Meiryo" charset="-128"/>
                <a:ea typeface="Meiryo" charset="-128"/>
                <a:cs typeface="Meiryo" charset="-128"/>
              </a:rPr>
              <a:t>企業が</a:t>
            </a:r>
            <a:r>
              <a:rPr kumimoji="1" lang="ja-JP" altLang="en-US" sz="1600" dirty="0">
                <a:solidFill>
                  <a:schemeClr val="accent6">
                    <a:lumMod val="50000"/>
                  </a:schemeClr>
                </a:solidFill>
                <a:latin typeface="Meiryo" charset="-128"/>
                <a:ea typeface="Meiryo" charset="-128"/>
                <a:cs typeface="Meiryo" charset="-128"/>
              </a:rPr>
              <a:t>管理</a:t>
            </a:r>
          </a:p>
        </p:txBody>
      </p:sp>
      <p:sp>
        <p:nvSpPr>
          <p:cNvPr id="73" name="テキスト ボックス 72"/>
          <p:cNvSpPr txBox="1"/>
          <p:nvPr/>
        </p:nvSpPr>
        <p:spPr>
          <a:xfrm>
            <a:off x="467544" y="2130864"/>
            <a:ext cx="430887" cy="2964914"/>
          </a:xfrm>
          <a:prstGeom prst="rect">
            <a:avLst/>
          </a:prstGeom>
          <a:noFill/>
        </p:spPr>
        <p:txBody>
          <a:bodyPr vert="eaVert" wrap="none" rtlCol="0">
            <a:spAutoFit/>
          </a:bodyPr>
          <a:lstStyle/>
          <a:p>
            <a:r>
              <a:rPr kumimoji="1" lang="ja-JP" altLang="en-US" sz="1600" dirty="0">
                <a:solidFill>
                  <a:srgbClr val="0070C0"/>
                </a:solidFill>
                <a:latin typeface="Meiryo" charset="-128"/>
                <a:ea typeface="Meiryo" charset="-128"/>
                <a:cs typeface="Meiryo" charset="-128"/>
              </a:rPr>
              <a:t>クラウドサービス事業者が管理</a:t>
            </a:r>
          </a:p>
        </p:txBody>
      </p:sp>
      <p:sp>
        <p:nvSpPr>
          <p:cNvPr id="76" name="テキスト ボックス 75"/>
          <p:cNvSpPr txBox="1"/>
          <p:nvPr/>
        </p:nvSpPr>
        <p:spPr>
          <a:xfrm>
            <a:off x="6973007" y="6112868"/>
            <a:ext cx="1479892" cy="461665"/>
          </a:xfrm>
          <a:prstGeom prst="rect">
            <a:avLst/>
          </a:prstGeom>
          <a:noFill/>
        </p:spPr>
        <p:txBody>
          <a:bodyPr wrap="none" rtlCol="0">
            <a:spAutoFit/>
          </a:bodyPr>
          <a:lstStyle/>
          <a:p>
            <a:r>
              <a:rPr kumimoji="1" lang="en-US" altLang="ja-JP" sz="800" dirty="0">
                <a:solidFill>
                  <a:srgbClr val="002060"/>
                </a:solidFill>
              </a:rPr>
              <a:t>AWS Lambda</a:t>
            </a:r>
          </a:p>
          <a:p>
            <a:r>
              <a:rPr kumimoji="1" lang="en-US" altLang="ja-JP" sz="800" dirty="0">
                <a:solidFill>
                  <a:srgbClr val="002060"/>
                </a:solidFill>
              </a:rPr>
              <a:t>Google Cloud Functions</a:t>
            </a:r>
          </a:p>
          <a:p>
            <a:r>
              <a:rPr kumimoji="1" lang="en-US" altLang="ja-JP" sz="800" dirty="0">
                <a:solidFill>
                  <a:srgbClr val="002060"/>
                </a:solidFill>
              </a:rPr>
              <a:t>Microsoft Azure Functions etc. </a:t>
            </a:r>
            <a:endParaRPr kumimoji="1" lang="ja-JP" altLang="en-US" sz="800" dirty="0">
              <a:solidFill>
                <a:srgbClr val="002060"/>
              </a:solidFill>
            </a:endParaRPr>
          </a:p>
        </p:txBody>
      </p:sp>
      <p:sp>
        <p:nvSpPr>
          <p:cNvPr id="77" name="テキスト ボックス 76"/>
          <p:cNvSpPr txBox="1"/>
          <p:nvPr/>
        </p:nvSpPr>
        <p:spPr>
          <a:xfrm>
            <a:off x="5110201" y="6135687"/>
            <a:ext cx="1784463" cy="461665"/>
          </a:xfrm>
          <a:prstGeom prst="rect">
            <a:avLst/>
          </a:prstGeom>
          <a:noFill/>
        </p:spPr>
        <p:txBody>
          <a:bodyPr wrap="none" rtlCol="0">
            <a:spAutoFit/>
          </a:bodyPr>
          <a:lstStyle/>
          <a:p>
            <a:r>
              <a:rPr kumimoji="1" lang="en-US" altLang="ja-JP" sz="800" dirty="0">
                <a:solidFill>
                  <a:srgbClr val="002060"/>
                </a:solidFill>
              </a:rPr>
              <a:t>AWS EC2 Container Service</a:t>
            </a:r>
          </a:p>
          <a:p>
            <a:r>
              <a:rPr kumimoji="1" lang="en-US" altLang="ja-JP" sz="800" dirty="0">
                <a:solidFill>
                  <a:srgbClr val="002060"/>
                </a:solidFill>
              </a:rPr>
              <a:t>Google Container Engine</a:t>
            </a:r>
          </a:p>
          <a:p>
            <a:r>
              <a:rPr lang="en-US" altLang="ja-JP" sz="800" dirty="0">
                <a:solidFill>
                  <a:srgbClr val="002060"/>
                </a:solidFill>
              </a:rPr>
              <a:t>Microsoft Azure Container Service etc.</a:t>
            </a:r>
            <a:endParaRPr kumimoji="1" lang="ja-JP" altLang="en-US" sz="800" dirty="0">
              <a:solidFill>
                <a:srgbClr val="002060"/>
              </a:solidFill>
            </a:endParaRPr>
          </a:p>
        </p:txBody>
      </p:sp>
    </p:spTree>
    <p:extLst>
      <p:ext uri="{BB962C8B-B14F-4D97-AF65-F5344CB8AC3E}">
        <p14:creationId xmlns:p14="http://schemas.microsoft.com/office/powerpoint/2010/main" val="18442505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サーバーレスの仕組み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clrChange>
              <a:clrFrom>
                <a:srgbClr val="FFFFFF"/>
              </a:clrFrom>
              <a:clrTo>
                <a:srgbClr val="FFFFFF">
                  <a:alpha val="0"/>
                </a:srgbClr>
              </a:clrTo>
            </a:clrChange>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異常</a:t>
            </a:r>
            <a:r>
              <a:rPr lang="ja-JP" altLang="en-US" sz="800" smtClean="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a:clrChange>
              <a:clrFrom>
                <a:srgbClr val="FFFFFF"/>
              </a:clrFrom>
              <a:clrTo>
                <a:srgbClr val="FFFFFF">
                  <a:alpha val="0"/>
                </a:srgbClr>
              </a:clrTo>
            </a:clrChange>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a:clrChange>
              <a:clrFrom>
                <a:srgbClr val="FFFFFF"/>
              </a:clrFrom>
              <a:clrTo>
                <a:srgbClr val="FFFFFF">
                  <a:alpha val="0"/>
                </a:srgbClr>
              </a:clrTo>
            </a:clrChange>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35804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右矢印 135"/>
          <p:cNvSpPr/>
          <p:nvPr/>
        </p:nvSpPr>
        <p:spPr>
          <a:xfrm>
            <a:off x="944807" y="2513723"/>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5" name="右矢印 134"/>
          <p:cNvSpPr/>
          <p:nvPr/>
        </p:nvSpPr>
        <p:spPr>
          <a:xfrm>
            <a:off x="932284" y="2448088"/>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イベント・ドリブンとコレオグラフィ</a:t>
            </a:r>
            <a:endParaRPr kumimoji="1" lang="ja-JP" altLang="en-US" dirty="0"/>
          </a:p>
        </p:txBody>
      </p:sp>
      <p:sp>
        <p:nvSpPr>
          <p:cNvPr id="3" name="スライド番号プレースホルダー 2"/>
          <p:cNvSpPr>
            <a:spLocks noGrp="1"/>
          </p:cNvSpPr>
          <p:nvPr>
            <p:ph type="sldNum" sz="quarter" idx="12"/>
          </p:nvPr>
        </p:nvSpPr>
        <p:spPr>
          <a:xfrm>
            <a:off x="6932246" y="6955616"/>
            <a:ext cx="2133600" cy="217800"/>
          </a:xfrm>
        </p:spPr>
        <p:txBody>
          <a:bodyPr/>
          <a:lstStyle/>
          <a:p>
            <a:fld id="{8FF8CC5D-A65D-5946-99B5-645367A967AD}" type="slidenum">
              <a:rPr kumimoji="1" lang="ja-JP" altLang="en-US" smtClean="0"/>
              <a:t>28</a:t>
            </a:fld>
            <a:endParaRPr kumimoji="1" lang="ja-JP" altLang="en-US"/>
          </a:p>
        </p:txBody>
      </p:sp>
      <p:sp>
        <p:nvSpPr>
          <p:cNvPr id="122" name="テキスト ボックス 121"/>
          <p:cNvSpPr txBox="1"/>
          <p:nvPr/>
        </p:nvSpPr>
        <p:spPr>
          <a:xfrm>
            <a:off x="623225" y="904475"/>
            <a:ext cx="3641446" cy="307777"/>
          </a:xfrm>
          <a:prstGeom prst="rect">
            <a:avLst/>
          </a:prstGeom>
          <a:noFill/>
        </p:spPr>
        <p:txBody>
          <a:bodyPr wrap="none" rtlCol="0">
            <a:spAutoFit/>
          </a:bodyPr>
          <a:lstStyle/>
          <a:p>
            <a:pPr algn="ctr"/>
            <a:r>
              <a:rPr lang="ja-JP" altLang="en-US" sz="1400" b="1" dirty="0" smtClean="0">
                <a:solidFill>
                  <a:schemeClr val="bg2">
                    <a:lumMod val="50000"/>
                  </a:schemeClr>
                </a:solidFill>
                <a:latin typeface="Meiryo" charset="-128"/>
                <a:ea typeface="Meiryo" charset="-128"/>
                <a:cs typeface="Meiryo" charset="-128"/>
              </a:rPr>
              <a:t>オーケストレーション（</a:t>
            </a:r>
            <a:r>
              <a:rPr lang="en-US" altLang="ja-JP" sz="1400" b="1" dirty="0" smtClean="0">
                <a:solidFill>
                  <a:schemeClr val="bg2">
                    <a:lumMod val="50000"/>
                  </a:schemeClr>
                </a:solidFill>
                <a:latin typeface="Meiryo" charset="-128"/>
                <a:ea typeface="Meiryo" charset="-128"/>
                <a:cs typeface="Meiryo" charset="-128"/>
              </a:rPr>
              <a:t>Orchestration</a:t>
            </a:r>
            <a:r>
              <a:rPr lang="ja-JP" altLang="en-US" sz="1400" b="1" dirty="0" smtClean="0">
                <a:solidFill>
                  <a:schemeClr val="bg2">
                    <a:lumMod val="50000"/>
                  </a:schemeClr>
                </a:solidFill>
                <a:latin typeface="Meiryo" charset="-128"/>
                <a:ea typeface="Meiryo" charset="-128"/>
                <a:cs typeface="Meiryo" charset="-128"/>
              </a:rPr>
              <a:t>）</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5130662" y="904453"/>
            <a:ext cx="3141502" cy="307777"/>
          </a:xfrm>
          <a:prstGeom prst="rect">
            <a:avLst/>
          </a:prstGeom>
          <a:noFill/>
        </p:spPr>
        <p:txBody>
          <a:bodyPr wrap="none" rtlCol="0">
            <a:spAutoFit/>
          </a:bodyPr>
          <a:lstStyle/>
          <a:p>
            <a:pPr algn="ctr"/>
            <a:r>
              <a:rPr lang="ja-JP" altLang="en-US" sz="1400" b="1" dirty="0" smtClean="0">
                <a:solidFill>
                  <a:schemeClr val="accent6">
                    <a:lumMod val="75000"/>
                  </a:schemeClr>
                </a:solidFill>
                <a:latin typeface="Meiryo" charset="-128"/>
                <a:ea typeface="Meiryo" charset="-128"/>
                <a:cs typeface="Meiryo" charset="-128"/>
              </a:rPr>
              <a:t>コレオグラフィ（</a:t>
            </a:r>
            <a:r>
              <a:rPr lang="en-US" altLang="ja-JP" sz="1400" b="1" dirty="0" smtClean="0">
                <a:solidFill>
                  <a:schemeClr val="accent6">
                    <a:lumMod val="75000"/>
                  </a:schemeClr>
                </a:solidFill>
                <a:latin typeface="Meiryo" charset="-128"/>
                <a:ea typeface="Meiryo" charset="-128"/>
                <a:cs typeface="Meiryo" charset="-128"/>
              </a:rPr>
              <a:t>Choreography</a:t>
            </a:r>
            <a:r>
              <a:rPr lang="ja-JP" altLang="en-US" sz="1400" b="1" dirty="0" smtClean="0">
                <a:solidFill>
                  <a:schemeClr val="accent6">
                    <a:lumMod val="75000"/>
                  </a:schemeClr>
                </a:solidFill>
                <a:latin typeface="Meiryo" charset="-128"/>
                <a:ea typeface="Meiryo" charset="-128"/>
                <a:cs typeface="Meiryo" charset="-128"/>
              </a:rPr>
              <a:t>）</a:t>
            </a:r>
            <a:endParaRPr kumimoji="1" lang="ja-JP" altLang="en-US" sz="1400" dirty="0">
              <a:solidFill>
                <a:schemeClr val="accent6">
                  <a:lumMod val="75000"/>
                </a:schemeClr>
              </a:solidFill>
              <a:latin typeface="Meiryo" charset="-128"/>
              <a:ea typeface="Meiryo" charset="-128"/>
              <a:cs typeface="Meiryo" charset="-128"/>
            </a:endParaRPr>
          </a:p>
        </p:txBody>
      </p:sp>
      <p:sp>
        <p:nvSpPr>
          <p:cNvPr id="12" name="右矢印 11"/>
          <p:cNvSpPr/>
          <p:nvPr/>
        </p:nvSpPr>
        <p:spPr>
          <a:xfrm>
            <a:off x="911824" y="2377225"/>
            <a:ext cx="3084112" cy="64807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オーケストレーション・プログラム</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1259632"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カギ線コネクタ 19"/>
          <p:cNvCxnSpPr>
            <a:endCxn id="16" idx="1"/>
          </p:cNvCxnSpPr>
          <p:nvPr/>
        </p:nvCxnSpPr>
        <p:spPr>
          <a:xfrm rot="16200000" flipH="1">
            <a:off x="818426"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66" name="カギ線コネクタ 65"/>
          <p:cNvCxnSpPr>
            <a:stCxn id="16" idx="3"/>
          </p:cNvCxnSpPr>
          <p:nvPr/>
        </p:nvCxnSpPr>
        <p:spPr>
          <a:xfrm flipV="1">
            <a:off x="1691680"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071567"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カギ線コネクタ 69"/>
          <p:cNvCxnSpPr>
            <a:endCxn id="69" idx="1"/>
          </p:cNvCxnSpPr>
          <p:nvPr/>
        </p:nvCxnSpPr>
        <p:spPr>
          <a:xfrm rot="16200000" flipH="1">
            <a:off x="1630361"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2" name="カギ線コネクタ 71"/>
          <p:cNvCxnSpPr>
            <a:stCxn id="69" idx="3"/>
          </p:cNvCxnSpPr>
          <p:nvPr/>
        </p:nvCxnSpPr>
        <p:spPr>
          <a:xfrm flipV="1">
            <a:off x="2503615"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73" name="角丸四角形 72"/>
          <p:cNvSpPr/>
          <p:nvPr/>
        </p:nvSpPr>
        <p:spPr>
          <a:xfrm>
            <a:off x="2883502" y="3453113"/>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カギ線コネクタ 73"/>
          <p:cNvCxnSpPr>
            <a:endCxn id="73" idx="1"/>
          </p:cNvCxnSpPr>
          <p:nvPr/>
        </p:nvCxnSpPr>
        <p:spPr>
          <a:xfrm rot="16200000" flipH="1">
            <a:off x="2442296" y="3155923"/>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73" idx="3"/>
          </p:cNvCxnSpPr>
          <p:nvPr/>
        </p:nvCxnSpPr>
        <p:spPr>
          <a:xfrm flipV="1">
            <a:off x="3315550" y="2858733"/>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080721" y="3039836"/>
            <a:ext cx="276999" cy="477054"/>
          </a:xfrm>
          <a:prstGeom prst="rect">
            <a:avLst/>
          </a:prstGeom>
          <a:noFill/>
        </p:spPr>
        <p:txBody>
          <a:bodyPr vert="eaVert" wrap="none" rtlCol="0">
            <a:spAutoFit/>
          </a:bodyPr>
          <a:lstStyle/>
          <a:p>
            <a:r>
              <a:rPr kumimoji="1" lang="ja-JP" altLang="en-US" sz="600" dirty="0" smtClean="0">
                <a:solidFill>
                  <a:srgbClr val="953735"/>
                </a:solidFill>
                <a:latin typeface="Meiryo" charset="-128"/>
                <a:ea typeface="Meiryo" charset="-128"/>
                <a:cs typeface="Meiryo" charset="-128"/>
              </a:rPr>
              <a:t>リクエスト</a:t>
            </a:r>
            <a:endParaRPr kumimoji="1" lang="ja-JP" altLang="en-US" sz="600" dirty="0">
              <a:solidFill>
                <a:srgbClr val="953735"/>
              </a:solidFill>
              <a:latin typeface="Meiryo" charset="-128"/>
              <a:ea typeface="Meiryo" charset="-128"/>
              <a:cs typeface="Meiryo" charset="-128"/>
            </a:endParaRPr>
          </a:p>
        </p:txBody>
      </p:sp>
      <p:sp>
        <p:nvSpPr>
          <p:cNvPr id="77" name="テキスト ボックス 76"/>
          <p:cNvSpPr txBox="1"/>
          <p:nvPr/>
        </p:nvSpPr>
        <p:spPr>
          <a:xfrm>
            <a:off x="1636937" y="3078308"/>
            <a:ext cx="276999" cy="400110"/>
          </a:xfrm>
          <a:prstGeom prst="rect">
            <a:avLst/>
          </a:prstGeom>
          <a:noFill/>
        </p:spPr>
        <p:txBody>
          <a:bodyPr vert="eaVert" wrap="none" rtlCol="0">
            <a:spAutoFit/>
          </a:bodyPr>
          <a:lstStyle/>
          <a:p>
            <a:r>
              <a:rPr kumimoji="1" lang="ja-JP" altLang="en-US" sz="600" smtClean="0">
                <a:solidFill>
                  <a:srgbClr val="0432FF"/>
                </a:solidFill>
                <a:latin typeface="Meiryo" charset="-128"/>
                <a:ea typeface="Meiryo" charset="-128"/>
                <a:cs typeface="Meiryo" charset="-128"/>
              </a:rPr>
              <a:t>リプライ</a:t>
            </a:r>
            <a:endParaRPr kumimoji="1" lang="ja-JP" altLang="en-US" sz="600" dirty="0">
              <a:solidFill>
                <a:srgbClr val="0432FF"/>
              </a:solidFill>
              <a:latin typeface="Meiryo" charset="-128"/>
              <a:ea typeface="Meiryo" charset="-128"/>
              <a:cs typeface="Meiryo" charset="-128"/>
            </a:endParaRPr>
          </a:p>
        </p:txBody>
      </p:sp>
      <p:sp>
        <p:nvSpPr>
          <p:cNvPr id="79" name="角丸四角形 78"/>
          <p:cNvSpPr/>
          <p:nvPr/>
        </p:nvSpPr>
        <p:spPr>
          <a:xfrm>
            <a:off x="5244185"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111924"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p:cNvSpPr/>
          <p:nvPr/>
        </p:nvSpPr>
        <p:spPr>
          <a:xfrm>
            <a:off x="6985943"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p:cNvSpPr/>
          <p:nvPr/>
        </p:nvSpPr>
        <p:spPr>
          <a:xfrm>
            <a:off x="7859962"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p:cNvSpPr/>
          <p:nvPr/>
        </p:nvSpPr>
        <p:spPr>
          <a:xfrm>
            <a:off x="6124514"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7840116" y="344474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矢印コネクタ 46"/>
          <p:cNvCxnSpPr>
            <a:stCxn id="79" idx="3"/>
            <a:endCxn id="80" idx="1"/>
          </p:cNvCxnSpPr>
          <p:nvPr/>
        </p:nvCxnSpPr>
        <p:spPr>
          <a:xfrm>
            <a:off x="5676233" y="2714671"/>
            <a:ext cx="43569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80" idx="3"/>
            <a:endCxn id="81" idx="1"/>
          </p:cNvCxnSpPr>
          <p:nvPr/>
        </p:nvCxnSpPr>
        <p:spPr>
          <a:xfrm>
            <a:off x="6543972"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79" idx="3"/>
            <a:endCxn id="83" idx="1"/>
          </p:cNvCxnSpPr>
          <p:nvPr/>
        </p:nvCxnSpPr>
        <p:spPr>
          <a:xfrm>
            <a:off x="5676233" y="2714671"/>
            <a:ext cx="448281" cy="431732"/>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a:stCxn id="81" idx="3"/>
            <a:endCxn id="114" idx="1"/>
          </p:cNvCxnSpPr>
          <p:nvPr/>
        </p:nvCxnSpPr>
        <p:spPr>
          <a:xfrm>
            <a:off x="7417991" y="2714671"/>
            <a:ext cx="441971" cy="395591"/>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106" idx="3"/>
            <a:endCxn id="84" idx="1"/>
          </p:cNvCxnSpPr>
          <p:nvPr/>
        </p:nvCxnSpPr>
        <p:spPr>
          <a:xfrm>
            <a:off x="7420658" y="3146403"/>
            <a:ext cx="419458" cy="442358"/>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98" name="角丸四角形 97"/>
          <p:cNvSpPr/>
          <p:nvPr/>
        </p:nvSpPr>
        <p:spPr>
          <a:xfrm>
            <a:off x="6985943" y="3453113"/>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矢印コネクタ 99"/>
          <p:cNvCxnSpPr>
            <a:stCxn id="83" idx="3"/>
            <a:endCxn id="98" idx="1"/>
          </p:cNvCxnSpPr>
          <p:nvPr/>
        </p:nvCxnSpPr>
        <p:spPr>
          <a:xfrm>
            <a:off x="6556562" y="3146403"/>
            <a:ext cx="429381" cy="450726"/>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6" name="角丸四角形 105"/>
          <p:cNvSpPr/>
          <p:nvPr/>
        </p:nvSpPr>
        <p:spPr>
          <a:xfrm>
            <a:off x="6988610"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矢印コネクタ 108"/>
          <p:cNvCxnSpPr>
            <a:stCxn id="83" idx="3"/>
            <a:endCxn id="106" idx="1"/>
          </p:cNvCxnSpPr>
          <p:nvPr/>
        </p:nvCxnSpPr>
        <p:spPr>
          <a:xfrm>
            <a:off x="6556562" y="3146403"/>
            <a:ext cx="432048"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14" name="角丸四角形 113"/>
          <p:cNvSpPr/>
          <p:nvPr/>
        </p:nvSpPr>
        <p:spPr>
          <a:xfrm>
            <a:off x="7859962" y="296624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a:stCxn id="81" idx="3"/>
            <a:endCxn id="82" idx="1"/>
          </p:cNvCxnSpPr>
          <p:nvPr/>
        </p:nvCxnSpPr>
        <p:spPr>
          <a:xfrm>
            <a:off x="7417991"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075546" y="3743947"/>
            <a:ext cx="800219" cy="276999"/>
          </a:xfrm>
          <a:prstGeom prst="rect">
            <a:avLst/>
          </a:prstGeom>
          <a:noFill/>
        </p:spPr>
        <p:txBody>
          <a:bodyPr wrap="none" rtlCol="0">
            <a:spAutoFit/>
          </a:bodyPr>
          <a:lstStyle/>
          <a:p>
            <a:pPr algn="ctr"/>
            <a:r>
              <a:rPr lang="ja-JP" altLang="en-US" sz="800" dirty="0" smtClean="0">
                <a:solidFill>
                  <a:srgbClr val="0070C0"/>
                </a:solidFill>
                <a:latin typeface="Meiryo" charset="-128"/>
                <a:ea typeface="Meiryo" charset="-128"/>
                <a:cs typeface="Meiryo" charset="-128"/>
              </a:rPr>
              <a:t>サービス</a:t>
            </a:r>
            <a:endParaRPr lang="en-US" altLang="ja-JP" sz="800" dirty="0" smtClean="0">
              <a:solidFill>
                <a:srgbClr val="0070C0"/>
              </a:solidFill>
              <a:latin typeface="Meiryo" charset="-128"/>
              <a:ea typeface="Meiryo" charset="-128"/>
              <a:cs typeface="Meiryo" charset="-128"/>
            </a:endParaRPr>
          </a:p>
          <a:p>
            <a:pPr algn="ctr"/>
            <a:r>
              <a:rPr lang="ja-JP" altLang="en-US" sz="400" dirty="0" smtClean="0">
                <a:solidFill>
                  <a:srgbClr val="0070C0"/>
                </a:solidFill>
                <a:latin typeface="Meiryo" charset="-128"/>
                <a:ea typeface="Meiryo" charset="-128"/>
                <a:cs typeface="Meiryo" charset="-128"/>
              </a:rPr>
              <a:t>（アプリケーション機能）</a:t>
            </a:r>
            <a:endParaRPr kumimoji="1" lang="ja-JP" altLang="en-US" sz="400" dirty="0">
              <a:solidFill>
                <a:srgbClr val="0070C0"/>
              </a:solidFill>
              <a:latin typeface="Meiryo" charset="-128"/>
              <a:ea typeface="Meiryo" charset="-128"/>
              <a:cs typeface="Meiryo" charset="-128"/>
            </a:endParaRPr>
          </a:p>
        </p:txBody>
      </p:sp>
      <p:sp>
        <p:nvSpPr>
          <p:cNvPr id="132" name="テキスト ボックス 131"/>
          <p:cNvSpPr txBox="1"/>
          <p:nvPr/>
        </p:nvSpPr>
        <p:spPr>
          <a:xfrm>
            <a:off x="7656030" y="3725013"/>
            <a:ext cx="800219" cy="276999"/>
          </a:xfrm>
          <a:prstGeom prst="rect">
            <a:avLst/>
          </a:prstGeom>
          <a:noFill/>
        </p:spPr>
        <p:txBody>
          <a:bodyPr wrap="none" rtlCol="0">
            <a:spAutoFit/>
          </a:bodyPr>
          <a:lstStyle/>
          <a:p>
            <a:pPr algn="ctr"/>
            <a:r>
              <a:rPr lang="ja-JP" altLang="en-US" sz="800" dirty="0" smtClean="0">
                <a:solidFill>
                  <a:srgbClr val="0432FF"/>
                </a:solidFill>
                <a:latin typeface="Meiryo" charset="-128"/>
                <a:ea typeface="Meiryo" charset="-128"/>
                <a:cs typeface="Meiryo" charset="-128"/>
              </a:rPr>
              <a:t>サービス</a:t>
            </a:r>
            <a:endParaRPr lang="en-US" altLang="ja-JP" sz="800" dirty="0" smtClean="0">
              <a:solidFill>
                <a:srgbClr val="0432FF"/>
              </a:solidFill>
              <a:latin typeface="Meiryo" charset="-128"/>
              <a:ea typeface="Meiryo" charset="-128"/>
              <a:cs typeface="Meiryo" charset="-128"/>
            </a:endParaRPr>
          </a:p>
          <a:p>
            <a:pPr algn="ctr"/>
            <a:r>
              <a:rPr lang="ja-JP" altLang="en-US" sz="400" dirty="0" smtClean="0">
                <a:solidFill>
                  <a:srgbClr val="0432FF"/>
                </a:solidFill>
                <a:latin typeface="Meiryo" charset="-128"/>
                <a:ea typeface="Meiryo" charset="-128"/>
                <a:cs typeface="Meiryo" charset="-128"/>
              </a:rPr>
              <a:t>（アプリケーション機能）</a:t>
            </a:r>
            <a:endParaRPr kumimoji="1" lang="ja-JP" altLang="en-US" sz="400" dirty="0">
              <a:solidFill>
                <a:srgbClr val="0432FF"/>
              </a:solidFill>
              <a:latin typeface="Meiryo" charset="-128"/>
              <a:ea typeface="Meiryo" charset="-128"/>
              <a:cs typeface="Meiryo" charset="-128"/>
            </a:endParaRPr>
          </a:p>
        </p:txBody>
      </p:sp>
      <p:sp>
        <p:nvSpPr>
          <p:cNvPr id="104" name="正方形/長方形 103"/>
          <p:cNvSpPr/>
          <p:nvPr/>
        </p:nvSpPr>
        <p:spPr>
          <a:xfrm>
            <a:off x="623225" y="1441224"/>
            <a:ext cx="3641446" cy="738664"/>
          </a:xfrm>
          <a:prstGeom prst="rect">
            <a:avLst/>
          </a:prstGeom>
        </p:spPr>
        <p:txBody>
          <a:bodyPr wrap="square">
            <a:spAutoFit/>
          </a:bodyPr>
          <a:lstStyle/>
          <a:p>
            <a:r>
              <a:rPr lang="ja-JP" altLang="en-US" sz="1050" dirty="0" smtClean="0">
                <a:solidFill>
                  <a:schemeClr val="accent3">
                    <a:lumMod val="50000"/>
                  </a:schemeClr>
                </a:solidFill>
                <a:latin typeface="Meiryo" charset="-128"/>
                <a:ea typeface="Meiryo" charset="-128"/>
                <a:cs typeface="Meiryo" charset="-128"/>
              </a:rPr>
              <a:t>全体の処理の流れを制御する指揮者にあたるプログラムが存在し、指揮者から</a:t>
            </a:r>
            <a:r>
              <a:rPr lang="ja-JP" altLang="en-US" sz="1050" dirty="0">
                <a:solidFill>
                  <a:schemeClr val="accent3">
                    <a:lumMod val="50000"/>
                  </a:schemeClr>
                </a:solidFill>
                <a:latin typeface="Meiryo" charset="-128"/>
                <a:ea typeface="Meiryo" charset="-128"/>
                <a:cs typeface="Meiryo" charset="-128"/>
              </a:rPr>
              <a:t>のリクエストに</a:t>
            </a:r>
            <a:r>
              <a:rPr lang="ja-JP" altLang="en-US" sz="1050" dirty="0" smtClean="0">
                <a:solidFill>
                  <a:schemeClr val="accent3">
                    <a:lumMod val="50000"/>
                  </a:schemeClr>
                </a:solidFill>
                <a:latin typeface="Meiryo" charset="-128"/>
                <a:ea typeface="Meiryo" charset="-128"/>
                <a:cs typeface="Meiryo" charset="-128"/>
              </a:rPr>
              <a:t>よってサービスを</a:t>
            </a:r>
            <a:r>
              <a:rPr lang="ja-JP" altLang="en-US" sz="1050" dirty="0">
                <a:solidFill>
                  <a:schemeClr val="accent3">
                    <a:lumMod val="50000"/>
                  </a:schemeClr>
                </a:solidFill>
                <a:latin typeface="Meiryo" charset="-128"/>
                <a:ea typeface="Meiryo" charset="-128"/>
                <a:cs typeface="Meiryo" charset="-128"/>
              </a:rPr>
              <a:t>実行し、実行結果をレスポンスと</a:t>
            </a:r>
            <a:r>
              <a:rPr lang="ja-JP" altLang="en-US" sz="1050" dirty="0" smtClean="0">
                <a:solidFill>
                  <a:schemeClr val="accent3">
                    <a:lumMod val="50000"/>
                  </a:schemeClr>
                </a:solidFill>
                <a:latin typeface="Meiryo" charset="-128"/>
                <a:ea typeface="Meiryo" charset="-128"/>
                <a:cs typeface="Meiryo" charset="-128"/>
              </a:rPr>
              <a:t>して指揮者に返して処理を継続させるプログラム実行方式。</a:t>
            </a:r>
            <a:endParaRPr lang="ja-JP" altLang="en-US" sz="1050" dirty="0">
              <a:solidFill>
                <a:schemeClr val="accent3">
                  <a:lumMod val="50000"/>
                </a:schemeClr>
              </a:solidFill>
              <a:latin typeface="Meiryo" charset="-128"/>
              <a:ea typeface="Meiryo" charset="-128"/>
              <a:cs typeface="Meiryo" charset="-128"/>
            </a:endParaRPr>
          </a:p>
        </p:txBody>
      </p:sp>
      <p:sp>
        <p:nvSpPr>
          <p:cNvPr id="105" name="正方形/長方形 104"/>
          <p:cNvSpPr/>
          <p:nvPr/>
        </p:nvSpPr>
        <p:spPr>
          <a:xfrm>
            <a:off x="4912095" y="1437123"/>
            <a:ext cx="3578635" cy="738664"/>
          </a:xfrm>
          <a:prstGeom prst="rect">
            <a:avLst/>
          </a:prstGeom>
        </p:spPr>
        <p:txBody>
          <a:bodyPr wrap="square">
            <a:spAutoFit/>
          </a:bodyPr>
          <a:lstStyle/>
          <a:p>
            <a:r>
              <a:rPr lang="ja-JP" altLang="en-US" sz="1050" dirty="0">
                <a:solidFill>
                  <a:schemeClr val="accent6">
                    <a:lumMod val="75000"/>
                  </a:schemeClr>
                </a:solidFill>
                <a:latin typeface="Meiryo" charset="-128"/>
                <a:ea typeface="Meiryo" charset="-128"/>
                <a:cs typeface="Meiryo" charset="-128"/>
              </a:rPr>
              <a:t>全体の処理の流れや</a:t>
            </a:r>
            <a:r>
              <a:rPr lang="ja-JP" altLang="en-US" sz="1050" dirty="0" smtClean="0">
                <a:solidFill>
                  <a:schemeClr val="accent6">
                    <a:lumMod val="75000"/>
                  </a:schemeClr>
                </a:solidFill>
                <a:latin typeface="Meiryo" charset="-128"/>
                <a:ea typeface="Meiryo" charset="-128"/>
                <a:cs typeface="Meiryo" charset="-128"/>
              </a:rPr>
              <a:t>サービスの</a:t>
            </a:r>
            <a:r>
              <a:rPr lang="ja-JP" altLang="en-US" sz="1050" dirty="0">
                <a:solidFill>
                  <a:schemeClr val="accent6">
                    <a:lumMod val="75000"/>
                  </a:schemeClr>
                </a:solidFill>
                <a:latin typeface="Meiryo" charset="-128"/>
                <a:ea typeface="Meiryo" charset="-128"/>
                <a:cs typeface="Meiryo" charset="-128"/>
              </a:rPr>
              <a:t>呼び出しを制御する指揮者は存在せず、個々のサービスに予め与えられた動作条件</a:t>
            </a:r>
            <a:r>
              <a:rPr lang="ja-JP" altLang="en-US" sz="1050" dirty="0" smtClean="0">
                <a:solidFill>
                  <a:schemeClr val="accent6">
                    <a:lumMod val="75000"/>
                  </a:schemeClr>
                </a:solidFill>
                <a:latin typeface="Meiryo" charset="-128"/>
                <a:ea typeface="Meiryo" charset="-128"/>
                <a:cs typeface="Meiryo" charset="-128"/>
              </a:rPr>
              <a:t>や次</a:t>
            </a:r>
            <a:r>
              <a:rPr lang="ja-JP" altLang="en-US" sz="1050" dirty="0">
                <a:solidFill>
                  <a:schemeClr val="accent6">
                    <a:lumMod val="75000"/>
                  </a:schemeClr>
                </a:solidFill>
                <a:latin typeface="Meiryo" charset="-128"/>
                <a:ea typeface="Meiryo" charset="-128"/>
                <a:cs typeface="Meiryo" charset="-128"/>
              </a:rPr>
              <a:t>に</a:t>
            </a:r>
            <a:r>
              <a:rPr lang="ja-JP" altLang="en-US" sz="1050" dirty="0" smtClean="0">
                <a:solidFill>
                  <a:schemeClr val="accent6">
                    <a:lumMod val="75000"/>
                  </a:schemeClr>
                </a:solidFill>
                <a:latin typeface="Meiryo" charset="-128"/>
                <a:ea typeface="Meiryo" charset="-128"/>
                <a:cs typeface="Meiryo" charset="-128"/>
              </a:rPr>
              <a:t>どのサービスを起動させるかと</a:t>
            </a:r>
            <a:r>
              <a:rPr lang="ja-JP" altLang="en-US" sz="1050" dirty="0">
                <a:solidFill>
                  <a:schemeClr val="accent6">
                    <a:lumMod val="75000"/>
                  </a:schemeClr>
                </a:solidFill>
                <a:latin typeface="Meiryo" charset="-128"/>
                <a:ea typeface="Meiryo" charset="-128"/>
                <a:cs typeface="Meiryo" charset="-128"/>
              </a:rPr>
              <a:t>いった</a:t>
            </a:r>
            <a:r>
              <a:rPr lang="ja-JP" altLang="en-US" sz="1050" b="1" dirty="0" smtClean="0">
                <a:solidFill>
                  <a:schemeClr val="accent6">
                    <a:lumMod val="75000"/>
                  </a:schemeClr>
                </a:solidFill>
                <a:latin typeface="Meiryo" charset="-128"/>
                <a:ea typeface="Meiryo" charset="-128"/>
                <a:cs typeface="Meiryo" charset="-128"/>
              </a:rPr>
              <a:t>振り付け</a:t>
            </a:r>
            <a:r>
              <a:rPr lang="ja-JP" altLang="en-US" sz="1050" dirty="0" smtClean="0">
                <a:solidFill>
                  <a:schemeClr val="accent6">
                    <a:lumMod val="75000"/>
                  </a:schemeClr>
                </a:solidFill>
                <a:latin typeface="Meiryo" charset="-128"/>
                <a:ea typeface="Meiryo" charset="-128"/>
                <a:cs typeface="Meiryo" charset="-128"/>
              </a:rPr>
              <a:t>に従って自律的に動作させるプログラム</a:t>
            </a:r>
            <a:r>
              <a:rPr lang="ja-JP" altLang="en-US" sz="1050" dirty="0">
                <a:solidFill>
                  <a:schemeClr val="accent6">
                    <a:lumMod val="75000"/>
                  </a:schemeClr>
                </a:solidFill>
                <a:latin typeface="Meiryo" charset="-128"/>
                <a:ea typeface="Meiryo" charset="-128"/>
                <a:cs typeface="Meiryo" charset="-128"/>
              </a:rPr>
              <a:t>実行方式。</a:t>
            </a:r>
          </a:p>
        </p:txBody>
      </p:sp>
      <p:sp>
        <p:nvSpPr>
          <p:cNvPr id="133" name="テキスト ボックス 132"/>
          <p:cNvSpPr txBox="1"/>
          <p:nvPr/>
        </p:nvSpPr>
        <p:spPr>
          <a:xfrm>
            <a:off x="625108" y="1129690"/>
            <a:ext cx="1518364" cy="215444"/>
          </a:xfrm>
          <a:prstGeom prst="rect">
            <a:avLst/>
          </a:prstGeom>
          <a:noFill/>
        </p:spPr>
        <p:txBody>
          <a:bodyPr wrap="none" rtlCol="0">
            <a:spAutoFit/>
          </a:bodyPr>
          <a:lstStyle/>
          <a:p>
            <a:r>
              <a:rPr kumimoji="1" lang="ja-JP" altLang="en-US" sz="800" dirty="0" smtClean="0">
                <a:solidFill>
                  <a:schemeClr val="bg2">
                    <a:lumMod val="50000"/>
                  </a:schemeClr>
                </a:solidFill>
                <a:latin typeface="Meiryo" charset="-128"/>
                <a:ea typeface="Meiryo" charset="-128"/>
                <a:cs typeface="Meiryo" charset="-128"/>
              </a:rPr>
              <a:t>指揮者の</a:t>
            </a:r>
            <a:r>
              <a:rPr kumimoji="1" lang="ja-JP" altLang="en-US" sz="800" smtClean="0">
                <a:solidFill>
                  <a:schemeClr val="bg2">
                    <a:lumMod val="50000"/>
                  </a:schemeClr>
                </a:solidFill>
                <a:latin typeface="Meiryo" charset="-128"/>
                <a:ea typeface="Meiryo" charset="-128"/>
                <a:cs typeface="Meiryo" charset="-128"/>
              </a:rPr>
              <a:t>指示に従う演奏方式</a:t>
            </a:r>
            <a:endParaRPr kumimoji="1" lang="ja-JP" altLang="en-US" sz="800" dirty="0">
              <a:solidFill>
                <a:schemeClr val="bg2">
                  <a:lumMod val="50000"/>
                </a:schemeClr>
              </a:solidFill>
              <a:latin typeface="Meiryo" charset="-128"/>
              <a:ea typeface="Meiryo" charset="-128"/>
              <a:cs typeface="Meiryo" charset="-128"/>
            </a:endParaRPr>
          </a:p>
        </p:txBody>
      </p:sp>
      <p:sp>
        <p:nvSpPr>
          <p:cNvPr id="134" name="テキスト ボックス 133"/>
          <p:cNvSpPr txBox="1"/>
          <p:nvPr/>
        </p:nvSpPr>
        <p:spPr>
          <a:xfrm>
            <a:off x="5162680" y="1129430"/>
            <a:ext cx="1415772" cy="215444"/>
          </a:xfrm>
          <a:prstGeom prst="rect">
            <a:avLst/>
          </a:prstGeom>
          <a:noFill/>
        </p:spPr>
        <p:txBody>
          <a:bodyPr wrap="none" rtlCol="0">
            <a:spAutoFit/>
          </a:bodyPr>
          <a:lstStyle/>
          <a:p>
            <a:r>
              <a:rPr kumimoji="1" lang="ja-JP" altLang="en-US" sz="800" smtClean="0">
                <a:solidFill>
                  <a:schemeClr val="accent6">
                    <a:lumMod val="75000"/>
                  </a:schemeClr>
                </a:solidFill>
                <a:latin typeface="Meiryo" charset="-128"/>
                <a:ea typeface="Meiryo" charset="-128"/>
                <a:cs typeface="Meiryo" charset="-128"/>
              </a:rPr>
              <a:t>演劇や踊りなどの振り付け</a:t>
            </a:r>
            <a:endParaRPr kumimoji="1" lang="ja-JP" altLang="en-US" sz="800" dirty="0">
              <a:solidFill>
                <a:schemeClr val="accent6">
                  <a:lumMod val="75000"/>
                </a:schemeClr>
              </a:solidFill>
              <a:latin typeface="Meiryo" charset="-128"/>
              <a:ea typeface="Meiryo" charset="-128"/>
              <a:cs typeface="Meiryo" charset="-128"/>
            </a:endParaRPr>
          </a:p>
        </p:txBody>
      </p:sp>
      <p:sp>
        <p:nvSpPr>
          <p:cNvPr id="107" name="正方形/長方形 106"/>
          <p:cNvSpPr/>
          <p:nvPr/>
        </p:nvSpPr>
        <p:spPr>
          <a:xfrm>
            <a:off x="633157" y="4077072"/>
            <a:ext cx="3641446" cy="1500411"/>
          </a:xfrm>
          <a:prstGeom prst="rect">
            <a:avLst/>
          </a:prstGeom>
        </p:spPr>
        <p:txBody>
          <a:bodyPr wrap="square">
            <a:spAutoFit/>
          </a:bodyPr>
          <a:lstStyle/>
          <a:p>
            <a:r>
              <a:rPr lang="ja-JP" altLang="en-US" sz="1100" b="1" dirty="0" smtClean="0">
                <a:solidFill>
                  <a:schemeClr val="accent3">
                    <a:lumMod val="50000"/>
                  </a:schemeClr>
                </a:solidFill>
                <a:latin typeface="Meiryo" charset="-128"/>
                <a:ea typeface="Meiryo" charset="-128"/>
                <a:cs typeface="Meiryo" charset="-128"/>
              </a:rPr>
              <a:t>リクエスト・リプライ方式で実行されるのが一般的</a:t>
            </a:r>
            <a:endParaRPr lang="en-US" altLang="ja-JP" sz="1100" b="1"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endParaRPr lang="en-US" altLang="ja-JP" sz="105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利用</a:t>
            </a:r>
            <a:r>
              <a:rPr lang="ja-JP" altLang="en-US" sz="1000" dirty="0">
                <a:solidFill>
                  <a:schemeClr val="accent3">
                    <a:lumMod val="50000"/>
                  </a:schemeClr>
                </a:solidFill>
                <a:latin typeface="Meiryo" charset="-128"/>
                <a:ea typeface="Meiryo" charset="-128"/>
                <a:cs typeface="Meiryo" charset="-128"/>
              </a:rPr>
              <a:t>する全てのサービスは、指揮者であるプログラムが処理の順序</a:t>
            </a:r>
            <a:r>
              <a:rPr lang="ja-JP" altLang="en-US" sz="1000" dirty="0" smtClean="0">
                <a:solidFill>
                  <a:schemeClr val="accent3">
                    <a:lumMod val="50000"/>
                  </a:schemeClr>
                </a:solidFill>
                <a:latin typeface="Meiryo" charset="-128"/>
                <a:ea typeface="Meiryo" charset="-128"/>
                <a:cs typeface="Meiryo" charset="-128"/>
              </a:rPr>
              <a:t>や得られた結果に続く処理</a:t>
            </a:r>
            <a:r>
              <a:rPr lang="ja-JP" altLang="en-US" sz="1000" dirty="0">
                <a:solidFill>
                  <a:schemeClr val="accent3">
                    <a:lumMod val="50000"/>
                  </a:schemeClr>
                </a:solidFill>
                <a:latin typeface="Meiryo" charset="-128"/>
                <a:ea typeface="Meiryo" charset="-128"/>
                <a:cs typeface="Meiryo" charset="-128"/>
              </a:rPr>
              <a:t>を</a:t>
            </a:r>
            <a:r>
              <a:rPr lang="ja-JP" altLang="en-US" sz="1000" dirty="0" smtClean="0">
                <a:solidFill>
                  <a:schemeClr val="accent3">
                    <a:lumMod val="50000"/>
                  </a:schemeClr>
                </a:solidFill>
                <a:latin typeface="Meiryo" charset="-128"/>
                <a:ea typeface="Meiryo" charset="-128"/>
                <a:cs typeface="Meiryo" charset="-128"/>
              </a:rPr>
              <a:t>制御。</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各サービスは、そのサービスを制御する指揮者が行っている同一の処理のためだけに利用され、他の指揮者が制御する別の処理を引き受けて実行することはない。</a:t>
            </a:r>
            <a:endParaRPr lang="en-US" altLang="ja-JP" sz="10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サブルーチン・コール</a:t>
            </a:r>
            <a:r>
              <a:rPr lang="ja-JP" altLang="en-US" sz="1000" dirty="0">
                <a:solidFill>
                  <a:schemeClr val="accent3">
                    <a:lumMod val="50000"/>
                  </a:schemeClr>
                </a:solidFill>
                <a:latin typeface="Meiryo" charset="-128"/>
                <a:ea typeface="Meiryo" charset="-128"/>
                <a:cs typeface="Meiryo" charset="-128"/>
              </a:rPr>
              <a:t>や</a:t>
            </a:r>
            <a:r>
              <a:rPr lang="ja-JP" altLang="en-US" sz="1000" dirty="0" smtClean="0">
                <a:solidFill>
                  <a:schemeClr val="accent3">
                    <a:lumMod val="50000"/>
                  </a:schemeClr>
                </a:solidFill>
                <a:latin typeface="Meiryo" charset="-128"/>
                <a:ea typeface="Meiryo" charset="-128"/>
                <a:cs typeface="Meiryo" charset="-128"/>
              </a:rPr>
              <a:t>メソッド・インボケーション（呼び出し）と同様の考え方。</a:t>
            </a:r>
            <a:endParaRPr lang="ja-JP" altLang="en-US" sz="1000" dirty="0">
              <a:solidFill>
                <a:schemeClr val="accent3">
                  <a:lumMod val="50000"/>
                </a:schemeClr>
              </a:solidFill>
              <a:latin typeface="Meiryo" charset="-128"/>
              <a:ea typeface="Meiryo" charset="-128"/>
              <a:cs typeface="Meiryo" charset="-128"/>
            </a:endParaRPr>
          </a:p>
        </p:txBody>
      </p:sp>
      <p:sp>
        <p:nvSpPr>
          <p:cNvPr id="108" name="正方形/長方形 107"/>
          <p:cNvSpPr/>
          <p:nvPr/>
        </p:nvSpPr>
        <p:spPr>
          <a:xfrm>
            <a:off x="4915967" y="4077072"/>
            <a:ext cx="3574763" cy="1492716"/>
          </a:xfrm>
          <a:prstGeom prst="rect">
            <a:avLst/>
          </a:prstGeom>
        </p:spPr>
        <p:txBody>
          <a:bodyPr wrap="square">
            <a:spAutoFit/>
          </a:bodyPr>
          <a:lstStyle/>
          <a:p>
            <a:r>
              <a:rPr lang="ja-JP" altLang="en-US" sz="1100" b="1" dirty="0" smtClean="0">
                <a:solidFill>
                  <a:schemeClr val="accent6">
                    <a:lumMod val="75000"/>
                  </a:schemeClr>
                </a:solidFill>
                <a:latin typeface="Meiryo" charset="-128"/>
                <a:ea typeface="Meiryo" charset="-128"/>
                <a:cs typeface="Meiryo" charset="-128"/>
              </a:rPr>
              <a:t>イベント・ドリブン方式に向いている</a:t>
            </a:r>
            <a:endParaRPr lang="en-US" altLang="ja-JP" sz="1100" b="1" dirty="0" smtClean="0">
              <a:solidFill>
                <a:schemeClr val="accent6">
                  <a:lumMod val="75000"/>
                </a:schemeClr>
              </a:solidFill>
              <a:latin typeface="Meiryo" charset="-128"/>
              <a:ea typeface="Meiryo" charset="-128"/>
              <a:cs typeface="Meiryo" charset="-128"/>
            </a:endParaRPr>
          </a:p>
          <a:p>
            <a:endParaRPr lang="en-US" altLang="ja-JP" sz="1000" dirty="0" smtClean="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6">
                    <a:lumMod val="75000"/>
                  </a:schemeClr>
                </a:solidFill>
                <a:latin typeface="Meiryo" charset="-128"/>
                <a:ea typeface="Meiryo" charset="-128"/>
                <a:cs typeface="Meiryo" charset="-128"/>
              </a:rPr>
              <a:t>イベントの</a:t>
            </a:r>
            <a:r>
              <a:rPr lang="ja-JP" altLang="en-US" sz="1000" dirty="0">
                <a:solidFill>
                  <a:schemeClr val="accent6">
                    <a:lumMod val="75000"/>
                  </a:schemeClr>
                </a:solidFill>
                <a:latin typeface="Meiryo" charset="-128"/>
                <a:ea typeface="Meiryo" charset="-128"/>
                <a:cs typeface="Meiryo" charset="-128"/>
              </a:rPr>
              <a:t>発生によって特定の業務</a:t>
            </a:r>
            <a:r>
              <a:rPr lang="ja-JP" altLang="en-US" sz="1000" dirty="0" smtClean="0">
                <a:solidFill>
                  <a:schemeClr val="accent6">
                    <a:lumMod val="75000"/>
                  </a:schemeClr>
                </a:solidFill>
                <a:latin typeface="Meiryo" charset="-128"/>
                <a:ea typeface="Meiryo" charset="-128"/>
                <a:cs typeface="Meiryo" charset="-128"/>
              </a:rPr>
              <a:t>処理サービスが</a:t>
            </a:r>
            <a:r>
              <a:rPr lang="ja-JP" altLang="en-US" sz="1000" dirty="0">
                <a:solidFill>
                  <a:schemeClr val="accent6">
                    <a:lumMod val="75000"/>
                  </a:schemeClr>
                </a:solidFill>
                <a:latin typeface="Meiryo" charset="-128"/>
                <a:ea typeface="Meiryo" charset="-128"/>
                <a:cs typeface="Meiryo" charset="-128"/>
              </a:rPr>
              <a:t>駆動される</a:t>
            </a:r>
            <a:r>
              <a:rPr lang="ja-JP" altLang="en-US" sz="1000" dirty="0" smtClean="0">
                <a:solidFill>
                  <a:schemeClr val="accent6">
                    <a:lumMod val="75000"/>
                  </a:schemeClr>
                </a:solidFill>
                <a:latin typeface="Meiryo" charset="-128"/>
                <a:ea typeface="Meiryo" charset="-128"/>
                <a:cs typeface="Meiryo" charset="-128"/>
              </a:rPr>
              <a:t>方式。 イベントの例</a:t>
            </a:r>
            <a:endParaRPr lang="en-US" altLang="ja-JP" sz="1000" dirty="0" smtClean="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新規に注文が入った</a:t>
            </a:r>
            <a:endParaRPr lang="en-US" altLang="ja-JP" sz="1000" dirty="0" smtClean="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倉庫に商品が</a:t>
            </a:r>
            <a:r>
              <a:rPr lang="ja-JP" altLang="en-US" sz="1000" dirty="0">
                <a:solidFill>
                  <a:schemeClr val="accent6">
                    <a:lumMod val="75000"/>
                  </a:schemeClr>
                </a:solidFill>
                <a:latin typeface="Meiryo" charset="-128"/>
                <a:ea typeface="Meiryo" charset="-128"/>
                <a:cs typeface="Meiryo" charset="-128"/>
              </a:rPr>
              <a:t>入庫した</a:t>
            </a: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新規顧客が登録された　など</a:t>
            </a:r>
            <a:endParaRPr lang="en-US" altLang="ja-JP" sz="1000" dirty="0" smtClean="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6">
                    <a:lumMod val="75000"/>
                  </a:schemeClr>
                </a:solidFill>
                <a:latin typeface="Meiryo" charset="-128"/>
                <a:ea typeface="Meiryo" charset="-128"/>
                <a:cs typeface="Meiryo" charset="-128"/>
              </a:rPr>
              <a:t>発生したイベントを</a:t>
            </a:r>
            <a:r>
              <a:rPr lang="ja-JP" altLang="en-US" sz="1000" dirty="0">
                <a:solidFill>
                  <a:schemeClr val="accent6">
                    <a:lumMod val="75000"/>
                  </a:schemeClr>
                </a:solidFill>
                <a:latin typeface="Meiryo" charset="-128"/>
                <a:ea typeface="Meiryo" charset="-128"/>
                <a:cs typeface="Meiryo" charset="-128"/>
              </a:rPr>
              <a:t>他</a:t>
            </a:r>
            <a:r>
              <a:rPr lang="ja-JP" altLang="en-US" sz="1000" dirty="0" smtClean="0">
                <a:solidFill>
                  <a:schemeClr val="accent6">
                    <a:lumMod val="75000"/>
                  </a:schemeClr>
                </a:solidFill>
                <a:latin typeface="Meiryo" charset="-128"/>
                <a:ea typeface="Meiryo" charset="-128"/>
                <a:cs typeface="Meiryo" charset="-128"/>
              </a:rPr>
              <a:t>のサービスに</a:t>
            </a:r>
            <a:r>
              <a:rPr lang="ja-JP" altLang="en-US" sz="1000" dirty="0">
                <a:solidFill>
                  <a:schemeClr val="accent6">
                    <a:lumMod val="75000"/>
                  </a:schemeClr>
                </a:solidFill>
                <a:latin typeface="Meiryo" charset="-128"/>
                <a:ea typeface="Meiryo" charset="-128"/>
                <a:cs typeface="Meiryo" charset="-128"/>
              </a:rPr>
              <a:t>通知すること</a:t>
            </a:r>
            <a:r>
              <a:rPr lang="ja-JP" altLang="en-US" sz="1000" dirty="0" smtClean="0">
                <a:solidFill>
                  <a:schemeClr val="accent6">
                    <a:lumMod val="75000"/>
                  </a:schemeClr>
                </a:solidFill>
                <a:latin typeface="Meiryo" charset="-128"/>
                <a:ea typeface="Meiryo" charset="-128"/>
                <a:cs typeface="Meiryo" charset="-128"/>
              </a:rPr>
              <a:t>で</a:t>
            </a:r>
            <a:r>
              <a:rPr lang="en-US" altLang="ja-JP" sz="1000" dirty="0" smtClean="0">
                <a:solidFill>
                  <a:schemeClr val="accent6">
                    <a:lumMod val="75000"/>
                  </a:schemeClr>
                </a:solidFill>
                <a:latin typeface="Meiryo" charset="-128"/>
                <a:ea typeface="Meiryo" charset="-128"/>
                <a:cs typeface="Meiryo" charset="-128"/>
              </a:rPr>
              <a:t>､</a:t>
            </a:r>
            <a:r>
              <a:rPr lang="ja-JP" altLang="en-US" sz="1000" dirty="0" smtClean="0">
                <a:solidFill>
                  <a:schemeClr val="accent6">
                    <a:lumMod val="75000"/>
                  </a:schemeClr>
                </a:solidFill>
                <a:latin typeface="Meiryo" charset="-128"/>
                <a:ea typeface="Meiryo" charset="-128"/>
                <a:cs typeface="Meiryo" charset="-128"/>
              </a:rPr>
              <a:t>必要な処理を継続的に実行させる。</a:t>
            </a:r>
            <a:endParaRPr lang="ja-JP" altLang="en-US" sz="1000" dirty="0">
              <a:solidFill>
                <a:schemeClr val="accent6">
                  <a:lumMod val="75000"/>
                </a:schemeClr>
              </a:solidFill>
              <a:effectLst/>
              <a:latin typeface="Meiryo" charset="-128"/>
              <a:ea typeface="Meiryo" charset="-128"/>
              <a:cs typeface="Meiryo" charset="-128"/>
            </a:endParaRPr>
          </a:p>
        </p:txBody>
      </p:sp>
      <p:sp>
        <p:nvSpPr>
          <p:cNvPr id="45" name="テキスト ボックス 44"/>
          <p:cNvSpPr txBox="1"/>
          <p:nvPr/>
        </p:nvSpPr>
        <p:spPr>
          <a:xfrm>
            <a:off x="4912095" y="5789712"/>
            <a:ext cx="3908377" cy="738664"/>
          </a:xfrm>
          <a:prstGeom prst="rect">
            <a:avLst/>
          </a:prstGeom>
          <a:noFill/>
          <a:ln>
            <a:solidFill>
              <a:schemeClr val="accent6">
                <a:lumMod val="50000"/>
              </a:schemeClr>
            </a:solidFill>
            <a:prstDash val="sysDot"/>
          </a:ln>
        </p:spPr>
        <p:txBody>
          <a:bodyPr wrap="square" rtlCol="0">
            <a:spAutoFit/>
          </a:bodyPr>
          <a:lstStyle/>
          <a:p>
            <a:r>
              <a:rPr lang="en-US" altLang="ja-JP" sz="1400" b="1" dirty="0" err="1" smtClean="0">
                <a:solidFill>
                  <a:schemeClr val="accent6">
                    <a:lumMod val="75000"/>
                  </a:schemeClr>
                </a:solidFill>
                <a:latin typeface="Meiryo" charset="-128"/>
                <a:ea typeface="Meiryo" charset="-128"/>
                <a:cs typeface="Meiryo" charset="-128"/>
              </a:rPr>
              <a:t>FaaS</a:t>
            </a:r>
            <a:r>
              <a:rPr lang="ja-JP" altLang="en-US" sz="1400" b="1" dirty="0" smtClean="0">
                <a:solidFill>
                  <a:schemeClr val="accent6">
                    <a:lumMod val="75000"/>
                  </a:schemeClr>
                </a:solidFill>
                <a:latin typeface="Meiryo" charset="-128"/>
                <a:ea typeface="Meiryo" charset="-128"/>
                <a:cs typeface="Meiryo" charset="-128"/>
              </a:rPr>
              <a:t>：</a:t>
            </a:r>
            <a:r>
              <a:rPr lang="en-US" altLang="ja-JP" sz="1400" b="1" dirty="0" smtClean="0">
                <a:solidFill>
                  <a:schemeClr val="accent6">
                    <a:lumMod val="75000"/>
                  </a:schemeClr>
                </a:solidFill>
                <a:latin typeface="Meiryo" charset="-128"/>
                <a:ea typeface="Meiryo" charset="-128"/>
                <a:cs typeface="Meiryo" charset="-128"/>
              </a:rPr>
              <a:t>Function as a Service</a:t>
            </a:r>
            <a:endParaRPr lang="en-US" altLang="ja-JP" sz="1000" dirty="0" smtClean="0">
              <a:solidFill>
                <a:schemeClr val="accent6">
                  <a:lumMod val="75000"/>
                </a:schemeClr>
              </a:solidFill>
              <a:latin typeface="Meiryo" charset="-128"/>
              <a:ea typeface="Meiryo" charset="-128"/>
              <a:cs typeface="Meiryo" charset="-128"/>
            </a:endParaRPr>
          </a:p>
          <a:p>
            <a:r>
              <a:rPr lang="ja-JP" altLang="en-US" sz="1000" dirty="0" smtClean="0">
                <a:solidFill>
                  <a:schemeClr val="accent6">
                    <a:lumMod val="75000"/>
                  </a:schemeClr>
                </a:solidFill>
                <a:latin typeface="Meiryo" charset="-128"/>
                <a:ea typeface="Meiryo" charset="-128"/>
                <a:cs typeface="Meiryo" charset="-128"/>
              </a:rPr>
              <a:t>イベントドリブン方式でアプリケーションを実行させることができるクラウドサービス</a:t>
            </a:r>
            <a:endParaRPr lang="en-US" altLang="ja-JP" sz="1000" dirty="0" smtClean="0">
              <a:solidFill>
                <a:schemeClr val="accent6">
                  <a:lumMod val="75000"/>
                </a:schemeClr>
              </a:solidFill>
              <a:latin typeface="Meiryo" charset="-128"/>
              <a:ea typeface="Meiryo" charset="-128"/>
              <a:cs typeface="Meiryo" charset="-128"/>
            </a:endParaRPr>
          </a:p>
          <a:p>
            <a:r>
              <a:rPr lang="en-US" altLang="ja-JP" sz="800" dirty="0" smtClean="0">
                <a:solidFill>
                  <a:schemeClr val="accent6">
                    <a:lumMod val="75000"/>
                  </a:schemeClr>
                </a:solidFill>
                <a:latin typeface="Meiryo" charset="-128"/>
                <a:ea typeface="Meiryo" charset="-128"/>
                <a:cs typeface="Meiryo" charset="-128"/>
              </a:rPr>
              <a:t>AWS</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Lambda</a:t>
            </a:r>
            <a:r>
              <a:rPr lang="ja-JP" altLang="en-US" sz="800" dirty="0" smtClean="0">
                <a:solidFill>
                  <a:schemeClr val="accent6">
                    <a:lumMod val="75000"/>
                  </a:schemeClr>
                </a:solidFill>
                <a:latin typeface="Meiryo" charset="-128"/>
                <a:ea typeface="Meiryo" charset="-128"/>
                <a:cs typeface="Meiryo" charset="-128"/>
              </a:rPr>
              <a:t>、</a:t>
            </a:r>
            <a:r>
              <a:rPr lang="en-US" altLang="ja-JP" sz="800" dirty="0" smtClean="0">
                <a:solidFill>
                  <a:schemeClr val="accent6">
                    <a:lumMod val="75000"/>
                  </a:schemeClr>
                </a:solidFill>
                <a:latin typeface="Meiryo" charset="-128"/>
                <a:ea typeface="Meiryo" charset="-128"/>
                <a:cs typeface="Meiryo" charset="-128"/>
              </a:rPr>
              <a:t>Microsoft</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Azure Functions</a:t>
            </a:r>
            <a:r>
              <a:rPr lang="ja-JP" altLang="en-US" sz="800" dirty="0" smtClean="0">
                <a:solidFill>
                  <a:schemeClr val="accent6">
                    <a:lumMod val="75000"/>
                  </a:schemeClr>
                </a:solidFill>
                <a:latin typeface="Meiryo" charset="-128"/>
                <a:ea typeface="Meiryo" charset="-128"/>
                <a:cs typeface="Meiryo" charset="-128"/>
              </a:rPr>
              <a:t>、</a:t>
            </a:r>
            <a:r>
              <a:rPr lang="en-US" altLang="ja-JP" sz="800" dirty="0" smtClean="0">
                <a:solidFill>
                  <a:schemeClr val="accent6">
                    <a:lumMod val="75000"/>
                  </a:schemeClr>
                </a:solidFill>
                <a:latin typeface="Meiryo" charset="-128"/>
                <a:ea typeface="Meiryo" charset="-128"/>
                <a:cs typeface="Meiryo" charset="-128"/>
              </a:rPr>
              <a:t>Google</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Cloud Functions</a:t>
            </a:r>
            <a:r>
              <a:rPr lang="ja-JP" altLang="en-US" sz="800" dirty="0" smtClean="0">
                <a:solidFill>
                  <a:schemeClr val="accent6">
                    <a:lumMod val="75000"/>
                  </a:schemeClr>
                </a:solidFill>
                <a:latin typeface="Meiryo" charset="-128"/>
                <a:ea typeface="Meiryo" charset="-128"/>
                <a:cs typeface="Meiryo" charset="-128"/>
              </a:rPr>
              <a:t>など</a:t>
            </a:r>
            <a:r>
              <a:rPr lang="en-US" altLang="ja-JP" sz="800" dirty="0" smtClean="0">
                <a:solidFill>
                  <a:schemeClr val="accent6">
                    <a:lumMod val="75000"/>
                  </a:schemeClr>
                </a:solidFill>
                <a:latin typeface="Meiryo" charset="-128"/>
                <a:ea typeface="Meiryo" charset="-128"/>
                <a:cs typeface="Meiryo" charset="-128"/>
              </a:rPr>
              <a:t> </a:t>
            </a:r>
            <a:endParaRPr kumimoji="1" lang="ja-JP" altLang="en-US"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1647822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112498" y="2037812"/>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58273" y="2136191"/>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マイクロサービス（</a:t>
            </a:r>
            <a:r>
              <a:rPr kumimoji="1" lang="en-US" altLang="ja-JP" dirty="0" smtClean="0"/>
              <a:t>Micro Service</a:t>
            </a:r>
            <a:r>
              <a:rPr kumimoji="1" lang="ja-JP" altLang="en-US"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4" name="正方形/長方形 3"/>
          <p:cNvSpPr/>
          <p:nvPr/>
        </p:nvSpPr>
        <p:spPr>
          <a:xfrm>
            <a:off x="899592" y="2037812"/>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18591" y="2131416"/>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37590" y="2225020"/>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25622" y="264275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025622" y="304557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顧客管理</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1025622" y="344839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注文管理</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1025622" y="3847826"/>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在庫管理</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025622" y="4247258"/>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出荷管理</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737590"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14" name="正方形/長方形 13"/>
          <p:cNvSpPr/>
          <p:nvPr/>
        </p:nvSpPr>
        <p:spPr>
          <a:xfrm>
            <a:off x="312419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15" name="正方形/長方形 14"/>
          <p:cNvSpPr/>
          <p:nvPr/>
        </p:nvSpPr>
        <p:spPr>
          <a:xfrm>
            <a:off x="1930894"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cxnSp>
        <p:nvCxnSpPr>
          <p:cNvPr id="17" name="直線コネクタ 16"/>
          <p:cNvCxnSpPr>
            <a:stCxn id="13" idx="2"/>
            <a:endCxn id="6" idx="0"/>
          </p:cNvCxnSpPr>
          <p:nvPr/>
        </p:nvCxnSpPr>
        <p:spPr>
          <a:xfrm>
            <a:off x="1250639" y="1804263"/>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43943" y="1801285"/>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524944" y="1804263"/>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37590" y="4875002"/>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共有データ</a:t>
            </a:r>
            <a:endParaRPr kumimoji="1" lang="ja-JP" altLang="en-US" sz="1200" dirty="0">
              <a:solidFill>
                <a:srgbClr val="FFFFFF"/>
              </a:solidFill>
              <a:latin typeface="Meiryo" charset="-128"/>
              <a:ea typeface="Meiryo" charset="-128"/>
              <a:cs typeface="Meiryo" charset="-128"/>
            </a:endParaRPr>
          </a:p>
        </p:txBody>
      </p:sp>
      <p:sp>
        <p:nvSpPr>
          <p:cNvPr id="27" name="上下矢印 26"/>
          <p:cNvSpPr/>
          <p:nvPr/>
        </p:nvSpPr>
        <p:spPr>
          <a:xfrm>
            <a:off x="2312332" y="4688072"/>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5014392" y="2962641"/>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顧客管理</a:t>
            </a:r>
            <a:endParaRPr kumimoji="1" lang="ja-JP" altLang="en-US" sz="1200" dirty="0">
              <a:solidFill>
                <a:srgbClr val="FFFFFF"/>
              </a:solidFill>
              <a:latin typeface="Meiryo" charset="-128"/>
              <a:ea typeface="Meiryo" charset="-128"/>
              <a:cs typeface="Meiryo" charset="-128"/>
            </a:endParaRPr>
          </a:p>
        </p:txBody>
      </p:sp>
      <p:sp>
        <p:nvSpPr>
          <p:cNvPr id="33" name="正方形/長方形 32"/>
          <p:cNvSpPr/>
          <p:nvPr/>
        </p:nvSpPr>
        <p:spPr>
          <a:xfrm>
            <a:off x="4995953" y="366286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注文管理</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6959146" y="366226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在庫管理</a:t>
            </a:r>
            <a:endParaRPr kumimoji="1" lang="ja-JP" altLang="en-US" sz="1200" dirty="0">
              <a:solidFill>
                <a:srgbClr val="FFFFFF"/>
              </a:solidFill>
              <a:latin typeface="Meiryo" charset="-128"/>
              <a:ea typeface="Meiryo" charset="-128"/>
              <a:cs typeface="Meiryo" charset="-128"/>
            </a:endParaRPr>
          </a:p>
        </p:txBody>
      </p:sp>
      <p:sp>
        <p:nvSpPr>
          <p:cNvPr id="35" name="正方形/長方形 34"/>
          <p:cNvSpPr/>
          <p:nvPr/>
        </p:nvSpPr>
        <p:spPr>
          <a:xfrm>
            <a:off x="5990321" y="4591485"/>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出荷管理</a:t>
            </a:r>
            <a:endParaRPr kumimoji="1" lang="ja-JP" altLang="en-US" sz="1200" dirty="0">
              <a:solidFill>
                <a:srgbClr val="FFFFFF"/>
              </a:solidFill>
              <a:latin typeface="Meiryo" charset="-128"/>
              <a:ea typeface="Meiryo" charset="-128"/>
              <a:cs typeface="Meiryo" charset="-128"/>
            </a:endParaRPr>
          </a:p>
        </p:txBody>
      </p:sp>
      <p:sp>
        <p:nvSpPr>
          <p:cNvPr id="37" name="正方形/長方形 36"/>
          <p:cNvSpPr/>
          <p:nvPr/>
        </p:nvSpPr>
        <p:spPr>
          <a:xfrm>
            <a:off x="500404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38" name="正方形/長方形 37"/>
          <p:cNvSpPr/>
          <p:nvPr/>
        </p:nvSpPr>
        <p:spPr>
          <a:xfrm>
            <a:off x="7390656"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39" name="正方形/長方形 38"/>
          <p:cNvSpPr/>
          <p:nvPr/>
        </p:nvSpPr>
        <p:spPr>
          <a:xfrm>
            <a:off x="6197352"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cxnSp>
        <p:nvCxnSpPr>
          <p:cNvPr id="40" name="直線コネクタ 39"/>
          <p:cNvCxnSpPr>
            <a:stCxn id="37" idx="2"/>
            <a:endCxn id="46" idx="0"/>
          </p:cNvCxnSpPr>
          <p:nvPr/>
        </p:nvCxnSpPr>
        <p:spPr>
          <a:xfrm>
            <a:off x="5517097" y="1804263"/>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710401" y="1801285"/>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64626" y="1804263"/>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97352" y="5117023"/>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46" name="正方形/長方形 45"/>
          <p:cNvSpPr/>
          <p:nvPr/>
        </p:nvSpPr>
        <p:spPr>
          <a:xfrm>
            <a:off x="5004048" y="2224969"/>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710401" y="2969224"/>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64" name="円柱 63"/>
          <p:cNvSpPr/>
          <p:nvPr/>
        </p:nvSpPr>
        <p:spPr>
          <a:xfrm>
            <a:off x="7408641" y="4172503"/>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65" name="円柱 64"/>
          <p:cNvSpPr/>
          <p:nvPr/>
        </p:nvSpPr>
        <p:spPr>
          <a:xfrm>
            <a:off x="5005816" y="4185035"/>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cxnSp>
        <p:nvCxnSpPr>
          <p:cNvPr id="67" name="直線矢印コネクタ 66"/>
          <p:cNvCxnSpPr>
            <a:stCxn id="46" idx="2"/>
            <a:endCxn id="32" idx="0"/>
          </p:cNvCxnSpPr>
          <p:nvPr/>
        </p:nvCxnSpPr>
        <p:spPr>
          <a:xfrm flipH="1">
            <a:off x="5734472" y="2554896"/>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716033" y="3292568"/>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34472" y="3292568"/>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716033" y="3992791"/>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710401" y="3992196"/>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420824" y="399219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621353" y="4921412"/>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820950" y="3993325"/>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96220" y="299072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005087" y="904475"/>
            <a:ext cx="2877711" cy="307777"/>
          </a:xfrm>
          <a:prstGeom prst="rect">
            <a:avLst/>
          </a:prstGeom>
          <a:noFill/>
        </p:spPr>
        <p:txBody>
          <a:bodyPr wrap="none" rtlCol="0">
            <a:spAutoFit/>
          </a:bodyPr>
          <a:lstStyle/>
          <a:p>
            <a:pPr algn="ctr"/>
            <a:r>
              <a:rPr lang="ja-JP" altLang="en-US" sz="1400" b="1" dirty="0" smtClean="0">
                <a:solidFill>
                  <a:schemeClr val="bg2">
                    <a:lumMod val="50000"/>
                  </a:schemeClr>
                </a:solidFill>
                <a:latin typeface="Meiryo" charset="-128"/>
                <a:ea typeface="Meiryo" charset="-128"/>
                <a:cs typeface="Meiryo" charset="-128"/>
              </a:rPr>
              <a:t>モノシリック</a:t>
            </a:r>
            <a:r>
              <a:rPr lang="ja-JP" altLang="en-US" sz="1400" dirty="0" smtClean="0">
                <a:solidFill>
                  <a:schemeClr val="bg2">
                    <a:lumMod val="50000"/>
                  </a:schemeClr>
                </a:solidFill>
                <a:latin typeface="Meiryo" charset="-128"/>
                <a:ea typeface="Meiryo" charset="-128"/>
                <a:cs typeface="Meiryo" charset="-128"/>
              </a:rPr>
              <a:t>なアプリケーション</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813711" y="904453"/>
            <a:ext cx="3775393" cy="307777"/>
          </a:xfrm>
          <a:prstGeom prst="rect">
            <a:avLst/>
          </a:prstGeom>
          <a:noFill/>
        </p:spPr>
        <p:txBody>
          <a:bodyPr wrap="none" rtlCol="0">
            <a:spAutoFit/>
          </a:bodyPr>
          <a:lstStyle/>
          <a:p>
            <a:pPr algn="ctr"/>
            <a:r>
              <a:rPr lang="ja-JP" altLang="en-US" sz="1400" b="1" dirty="0" smtClean="0">
                <a:solidFill>
                  <a:schemeClr val="accent6">
                    <a:lumMod val="75000"/>
                  </a:schemeClr>
                </a:solidFill>
                <a:latin typeface="Meiryo" charset="-128"/>
                <a:ea typeface="Meiryo" charset="-128"/>
                <a:cs typeface="Meiryo" charset="-128"/>
              </a:rPr>
              <a:t>マイクロサービス</a:t>
            </a:r>
            <a:r>
              <a:rPr lang="ja-JP" altLang="en-US" sz="1400" dirty="0" smtClean="0">
                <a:solidFill>
                  <a:schemeClr val="accent6">
                    <a:lumMod val="75000"/>
                  </a:schemeClr>
                </a:solidFill>
                <a:latin typeface="Meiryo" charset="-128"/>
                <a:ea typeface="Meiryo" charset="-128"/>
                <a:cs typeface="Meiryo" charset="-128"/>
              </a:rPr>
              <a:t>化されたアプリケーション</a:t>
            </a:r>
            <a:endParaRPr kumimoji="1" lang="ja-JP" altLang="en-US" sz="14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96674" y="5154064"/>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025622" y="1092334"/>
            <a:ext cx="1210588" cy="215444"/>
          </a:xfrm>
          <a:prstGeom prst="rect">
            <a:avLst/>
          </a:prstGeom>
          <a:noFill/>
        </p:spPr>
        <p:txBody>
          <a:bodyPr wrap="none" rtlCol="0">
            <a:spAutoFit/>
          </a:bodyPr>
          <a:lstStyle/>
          <a:p>
            <a:r>
              <a:rPr kumimoji="1" lang="ja-JP" altLang="en-US" sz="800" smtClean="0">
                <a:solidFill>
                  <a:schemeClr val="bg2">
                    <a:lumMod val="50000"/>
                  </a:schemeClr>
                </a:solidFill>
                <a:latin typeface="Meiryo" charset="-128"/>
                <a:ea typeface="Meiryo" charset="-128"/>
                <a:cs typeface="Meiryo" charset="-128"/>
              </a:rPr>
              <a:t>巨大</a:t>
            </a:r>
            <a:r>
              <a:rPr kumimoji="1" lang="ja-JP" altLang="en-US" sz="800" dirty="0" smtClean="0">
                <a:solidFill>
                  <a:schemeClr val="bg2">
                    <a:lumMod val="50000"/>
                  </a:schemeClr>
                </a:solidFill>
                <a:latin typeface="Meiryo" charset="-128"/>
                <a:ea typeface="Meiryo" charset="-128"/>
                <a:cs typeface="Meiryo" charset="-128"/>
              </a:rPr>
              <a:t>な１枚岩のような</a:t>
            </a:r>
            <a:endParaRPr kumimoji="1" lang="ja-JP" altLang="en-US" sz="800" dirty="0">
              <a:solidFill>
                <a:schemeClr val="bg2">
                  <a:lumMod val="50000"/>
                </a:schemeClr>
              </a:solidFill>
              <a:latin typeface="Meiryo" charset="-128"/>
              <a:ea typeface="Meiryo" charset="-128"/>
              <a:cs typeface="Meiryo" charset="-128"/>
            </a:endParaRPr>
          </a:p>
        </p:txBody>
      </p:sp>
      <p:sp>
        <p:nvSpPr>
          <p:cNvPr id="128" name="テキスト ボックス 127"/>
          <p:cNvSpPr txBox="1"/>
          <p:nvPr/>
        </p:nvSpPr>
        <p:spPr>
          <a:xfrm>
            <a:off x="631338" y="5655279"/>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smtClean="0">
                <a:solidFill>
                  <a:srgbClr val="0070C0"/>
                </a:solidFill>
                <a:latin typeface="Meiryo" charset="-128"/>
                <a:ea typeface="Meiryo" charset="-128"/>
                <a:cs typeface="Meiryo" charset="-128"/>
              </a:rPr>
              <a:t>一連の注文処理は問題なく処理</a:t>
            </a:r>
            <a:endParaRPr kumimoji="1"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smtClean="0">
                <a:solidFill>
                  <a:srgbClr val="0070C0"/>
                </a:solidFill>
                <a:latin typeface="Meiryo" charset="-128"/>
                <a:ea typeface="Meiryo" charset="-128"/>
                <a:cs typeface="Meiryo" charset="-128"/>
              </a:rPr>
              <a:t>注文が増えれば、インスタンスを増やすことで対応</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ü"/>
            </a:pPr>
            <a:r>
              <a:rPr kumimoji="1" lang="ja-JP" altLang="en-US" sz="1050" dirty="0" smtClean="0">
                <a:solidFill>
                  <a:srgbClr val="FF0000"/>
                </a:solidFill>
                <a:latin typeface="Meiryo" charset="-128"/>
                <a:ea typeface="Meiryo" charset="-128"/>
                <a:cs typeface="Meiryo" charset="-128"/>
              </a:rPr>
              <a:t>機能変更が生じればアプリケーション全体を再構築</a:t>
            </a:r>
            <a:endParaRPr kumimoji="1" lang="ja-JP" altLang="en-US" sz="1050" dirty="0">
              <a:solidFill>
                <a:srgbClr val="FF0000"/>
              </a:solidFill>
              <a:latin typeface="Meiryo" charset="-128"/>
              <a:ea typeface="Meiryo" charset="-128"/>
              <a:cs typeface="Meiryo" charset="-128"/>
            </a:endParaRPr>
          </a:p>
        </p:txBody>
      </p:sp>
      <p:sp>
        <p:nvSpPr>
          <p:cNvPr id="129" name="テキスト ボックス 128"/>
          <p:cNvSpPr txBox="1"/>
          <p:nvPr/>
        </p:nvSpPr>
        <p:spPr>
          <a:xfrm>
            <a:off x="1788576" y="2301154"/>
            <a:ext cx="2188421" cy="246221"/>
          </a:xfrm>
          <a:prstGeom prst="rect">
            <a:avLst/>
          </a:prstGeom>
          <a:noFill/>
        </p:spPr>
        <p:txBody>
          <a:bodyPr wrap="none" rtlCol="0">
            <a:spAutoFit/>
          </a:bodyPr>
          <a:lstStyle/>
          <a:p>
            <a:pPr algn="ctr"/>
            <a:r>
              <a:rPr kumimoji="1" lang="ja-JP" altLang="en-US" sz="1000" dirty="0" smtClean="0">
                <a:solidFill>
                  <a:srgbClr val="953735"/>
                </a:solidFill>
                <a:latin typeface="Meiryo" charset="-128"/>
                <a:ea typeface="Meiryo" charset="-128"/>
                <a:cs typeface="Meiryo" charset="-128"/>
              </a:rPr>
              <a:t>アプリケーション・インスタンス</a:t>
            </a:r>
            <a:r>
              <a:rPr kumimoji="1" lang="en-US" altLang="ja-JP" sz="1000" dirty="0" smtClean="0">
                <a:solidFill>
                  <a:srgbClr val="953735"/>
                </a:solidFill>
                <a:latin typeface="Meiryo" charset="-128"/>
                <a:ea typeface="Meiryo" charset="-128"/>
                <a:cs typeface="Meiryo" charset="-128"/>
              </a:rPr>
              <a:t>*</a:t>
            </a:r>
            <a:endParaRPr kumimoji="1" lang="ja-JP" altLang="en-US" sz="1000" dirty="0">
              <a:solidFill>
                <a:srgbClr val="953735"/>
              </a:solidFill>
              <a:latin typeface="Meiryo" charset="-128"/>
              <a:ea typeface="Meiryo" charset="-128"/>
              <a:cs typeface="Meiryo" charset="-128"/>
            </a:endParaRPr>
          </a:p>
        </p:txBody>
      </p:sp>
      <p:sp>
        <p:nvSpPr>
          <p:cNvPr id="130" name="テキスト ボックス 129"/>
          <p:cNvSpPr txBox="1"/>
          <p:nvPr/>
        </p:nvSpPr>
        <p:spPr>
          <a:xfrm>
            <a:off x="4830857" y="5660231"/>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smtClean="0">
                <a:solidFill>
                  <a:srgbClr val="0070C0"/>
                </a:solidFill>
                <a:latin typeface="Meiryo" charset="-128"/>
                <a:ea typeface="Meiryo" charset="-128"/>
                <a:cs typeface="Meiryo" charset="-128"/>
              </a:rPr>
              <a:t>各マイクロサービスはインスタンスもデータも独立処理</a:t>
            </a:r>
            <a:endParaRPr kumimoji="1"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各マイクロサービスは</a:t>
            </a:r>
            <a:r>
              <a:rPr lang="ja-JP" altLang="en-US" sz="1050" dirty="0" smtClean="0">
                <a:solidFill>
                  <a:srgbClr val="0070C0"/>
                </a:solidFill>
                <a:latin typeface="Meiryo" charset="-128"/>
                <a:ea typeface="Meiryo" charset="-128"/>
                <a:cs typeface="Meiryo" charset="-128"/>
              </a:rPr>
              <a:t>個別に変更や置き換えが可能</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smtClean="0">
                <a:solidFill>
                  <a:srgbClr val="0070C0"/>
                </a:solidFill>
                <a:latin typeface="Meiryo" charset="-128"/>
                <a:ea typeface="Meiryo" charset="-128"/>
                <a:cs typeface="Meiryo" charset="-128"/>
              </a:rPr>
              <a:t>マイクロサービス毎に異なるチームで対応可能</a:t>
            </a:r>
            <a:endParaRPr lang="en-US" altLang="ja-JP" sz="1050" dirty="0" smtClean="0">
              <a:solidFill>
                <a:srgbClr val="0070C0"/>
              </a:solidFill>
              <a:latin typeface="Meiryo" charset="-128"/>
              <a:ea typeface="Meiryo" charset="-128"/>
              <a:cs typeface="Meiryo" charset="-128"/>
            </a:endParaRPr>
          </a:p>
        </p:txBody>
      </p:sp>
      <p:sp>
        <p:nvSpPr>
          <p:cNvPr id="131" name="テキスト ボックス 130"/>
          <p:cNvSpPr txBox="1"/>
          <p:nvPr/>
        </p:nvSpPr>
        <p:spPr>
          <a:xfrm>
            <a:off x="4569170" y="6368748"/>
            <a:ext cx="4596130" cy="215444"/>
          </a:xfrm>
          <a:prstGeom prst="rect">
            <a:avLst/>
          </a:prstGeom>
          <a:noFill/>
        </p:spPr>
        <p:txBody>
          <a:bodyPr wrap="none" rtlCol="0">
            <a:spAutoFit/>
          </a:bodyPr>
          <a:lstStyle/>
          <a:p>
            <a:r>
              <a:rPr kumimoji="1" lang="ja-JP" altLang="en-US" sz="800" dirty="0" smtClean="0">
                <a:solidFill>
                  <a:schemeClr val="tx1">
                    <a:lumMod val="50000"/>
                    <a:lumOff val="50000"/>
                  </a:schemeClr>
                </a:solidFill>
                <a:latin typeface="Meiryo" charset="-128"/>
                <a:ea typeface="Meiryo" charset="-128"/>
                <a:cs typeface="Meiryo" charset="-128"/>
              </a:rPr>
              <a:t>インスタンス：メモリー上に展開して処理・実行できる状態となっているプログラムやデータ</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440398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これからのシステム開発ビジネス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5" name="正方形/長方形 4"/>
          <p:cNvSpPr/>
          <p:nvPr/>
        </p:nvSpPr>
        <p:spPr>
          <a:xfrm>
            <a:off x="529308" y="1012591"/>
            <a:ext cx="8085383" cy="7037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smtClean="0">
                <a:solidFill>
                  <a:srgbClr val="FFFFFF"/>
                </a:solidFill>
                <a:latin typeface="Meiryo" charset="-128"/>
                <a:ea typeface="Meiryo" charset="-128"/>
                <a:cs typeface="Meiryo" charset="-128"/>
              </a:rPr>
              <a:t>ビジネス・スピードの加速</a:t>
            </a:r>
            <a:endParaRPr kumimoji="1" lang="ja-JP" altLang="en-US" sz="2800" b="1" dirty="0">
              <a:solidFill>
                <a:srgbClr val="FFFFFF"/>
              </a:solidFill>
              <a:latin typeface="Meiryo" charset="-128"/>
              <a:ea typeface="Meiryo" charset="-128"/>
              <a:cs typeface="Meiryo" charset="-128"/>
            </a:endParaRPr>
          </a:p>
        </p:txBody>
      </p:sp>
      <p:sp>
        <p:nvSpPr>
          <p:cNvPr id="259" name="正方形/長方形 258"/>
          <p:cNvSpPr/>
          <p:nvPr/>
        </p:nvSpPr>
        <p:spPr>
          <a:xfrm>
            <a:off x="2424080" y="2043592"/>
            <a:ext cx="6190611" cy="124650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アプリケーション開発・変更への迅速な対応</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lang="en-US" altLang="ja-JP" sz="1400" dirty="0" err="1" smtClean="0">
                <a:solidFill>
                  <a:srgbClr val="FFFFFF"/>
                </a:solidFill>
                <a:latin typeface="Meiryo" charset="-128"/>
                <a:ea typeface="Meiryo" charset="-128"/>
                <a:cs typeface="Meiryo" charset="-128"/>
              </a:rPr>
              <a:t>eXtreme</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Programing,Scrum,Test</a:t>
            </a:r>
            <a:r>
              <a:rPr lang="en-US" altLang="ja-JP" sz="1400" dirty="0" smtClean="0">
                <a:solidFill>
                  <a:srgbClr val="FFFFFF"/>
                </a:solidFill>
                <a:latin typeface="Meiryo" charset="-128"/>
                <a:ea typeface="Meiryo" charset="-128"/>
                <a:cs typeface="Meiryo" charset="-128"/>
              </a:rPr>
              <a:t> Driven Development</a:t>
            </a:r>
            <a:r>
              <a:rPr lang="ja-JP" altLang="en-US" sz="1400" dirty="0" smtClean="0">
                <a:solidFill>
                  <a:srgbClr val="FFFFFF"/>
                </a:solidFill>
                <a:latin typeface="Meiryo" charset="-128"/>
                <a:ea typeface="Meiryo" charset="-128"/>
                <a:cs typeface="Meiryo" charset="-128"/>
              </a:rPr>
              <a:t>　など</a:t>
            </a:r>
            <a:endParaRPr kumimoji="1" lang="ja-JP" altLang="en-US" sz="1400" dirty="0">
              <a:solidFill>
                <a:srgbClr val="FFFFFF"/>
              </a:solidFill>
              <a:latin typeface="Meiryo" charset="-128"/>
              <a:ea typeface="Meiryo" charset="-128"/>
              <a:cs typeface="Meiryo" charset="-128"/>
            </a:endParaRPr>
          </a:p>
        </p:txBody>
      </p:sp>
      <p:sp>
        <p:nvSpPr>
          <p:cNvPr id="260" name="正方形/長方形 259"/>
          <p:cNvSpPr/>
          <p:nvPr/>
        </p:nvSpPr>
        <p:spPr>
          <a:xfrm>
            <a:off x="2424080" y="3560770"/>
            <a:ext cx="6190611" cy="1246504"/>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本番環境への迅速な移行・継続的デリバリー</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Chef,Jenkis,Hashicorp</a:t>
            </a:r>
            <a:r>
              <a:rPr kumimoji="1" lang="ja-JP" altLang="en-US"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en-US" altLang="ja-JP" sz="1400" dirty="0" smtClean="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261" name="正方形/長方形 260"/>
          <p:cNvSpPr/>
          <p:nvPr/>
        </p:nvSpPr>
        <p:spPr>
          <a:xfrm>
            <a:off x="2424080" y="5077949"/>
            <a:ext cx="6190611" cy="124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インフラ環境の迅速な調達・構築・変更</a:t>
            </a:r>
            <a:endParaRPr kumimoji="1" lang="en-US" altLang="ja-JP" b="1" dirty="0" smtClean="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OpenStack,</a:t>
            </a:r>
            <a:r>
              <a:rPr lang="en-US" altLang="ja-JP" sz="1400" dirty="0" err="1" smtClean="0">
                <a:solidFill>
                  <a:srgbClr val="FFFFFF"/>
                </a:solidFill>
                <a:latin typeface="Meiryo" charset="-128"/>
                <a:ea typeface="Meiryo" charset="-128"/>
                <a:cs typeface="Meiryo" charset="-128"/>
              </a:rPr>
              <a:t>vCloud</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Air,Azure</a:t>
            </a:r>
            <a:r>
              <a:rPr lang="en-US" altLang="ja-JP" sz="1400" dirty="0" smtClean="0">
                <a:solidFill>
                  <a:srgbClr val="FFFFFF"/>
                </a:solidFill>
                <a:latin typeface="Meiryo" charset="-128"/>
                <a:ea typeface="Meiryo" charset="-128"/>
                <a:cs typeface="Meiryo" charset="-128"/>
              </a:rPr>
              <a:t> Stack</a:t>
            </a:r>
            <a:r>
              <a:rPr lang="ja-JP" altLang="en-US" sz="1400" dirty="0" smtClean="0">
                <a:solidFill>
                  <a:srgbClr val="FFFFFF"/>
                </a:solidFill>
                <a:latin typeface="Meiryo" charset="-128"/>
                <a:ea typeface="Meiryo" charset="-128"/>
                <a:cs typeface="Meiryo" charset="-128"/>
              </a:rPr>
              <a:t>　など</a:t>
            </a:r>
            <a:endParaRPr lang="en-US" altLang="ja-JP" sz="1400"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高速で俊敏な開発・実行環境</a:t>
            </a:r>
            <a:endParaRPr lang="en-US" altLang="ja-JP" b="1"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Cloud </a:t>
            </a:r>
            <a:r>
              <a:rPr lang="en-US" altLang="ja-JP" sz="1400" dirty="0" err="1" smtClean="0">
                <a:solidFill>
                  <a:srgbClr val="FFFFFF"/>
                </a:solidFill>
                <a:latin typeface="Meiryo" charset="-128"/>
                <a:ea typeface="Meiryo" charset="-128"/>
                <a:cs typeface="Meiryo" charset="-128"/>
              </a:rPr>
              <a:t>Foundry,BlueMIx,Microsoft</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Azure,Force.com</a:t>
            </a:r>
            <a:r>
              <a:rPr lang="en-US" altLang="ja-JP"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ja-JP" altLang="en-US" sz="1400" dirty="0">
              <a:solidFill>
                <a:srgbClr val="FFFFFF"/>
              </a:solidFill>
              <a:latin typeface="Meiryo" charset="-128"/>
              <a:ea typeface="Meiryo" charset="-128"/>
              <a:cs typeface="Meiryo" charset="-128"/>
            </a:endParaRPr>
          </a:p>
        </p:txBody>
      </p:sp>
      <p:sp>
        <p:nvSpPr>
          <p:cNvPr id="8" name="ホームベース 7"/>
          <p:cNvSpPr/>
          <p:nvPr/>
        </p:nvSpPr>
        <p:spPr>
          <a:xfrm>
            <a:off x="529308" y="2043592"/>
            <a:ext cx="2109564" cy="1246503"/>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アジャイル開発</a:t>
            </a:r>
            <a:endParaRPr kumimoji="1" lang="en-US" altLang="ja-JP" sz="1600" b="1" dirty="0" smtClean="0">
              <a:solidFill>
                <a:srgbClr val="FFFFFF"/>
              </a:solidFill>
              <a:latin typeface="Meiryo" charset="-128"/>
              <a:ea typeface="Meiryo" charset="-128"/>
              <a:cs typeface="Meiryo" charset="-128"/>
            </a:endParaRPr>
          </a:p>
          <a:p>
            <a:pPr algn="ctr"/>
            <a:r>
              <a:rPr lang="en-US" altLang="ja-JP" sz="1000" dirty="0" smtClean="0">
                <a:solidFill>
                  <a:srgbClr val="FFFFFF"/>
                </a:solidFill>
                <a:latin typeface="Meiryo" charset="-128"/>
                <a:ea typeface="Meiryo" charset="-128"/>
                <a:cs typeface="Meiryo" charset="-128"/>
              </a:rPr>
              <a:t>Agile Development</a:t>
            </a:r>
            <a:endParaRPr kumimoji="1" lang="ja-JP" altLang="en-US" sz="1000" dirty="0">
              <a:solidFill>
                <a:srgbClr val="FFFFFF"/>
              </a:solidFill>
              <a:latin typeface="Meiryo" charset="-128"/>
              <a:ea typeface="Meiryo" charset="-128"/>
              <a:cs typeface="Meiryo" charset="-128"/>
            </a:endParaRPr>
          </a:p>
        </p:txBody>
      </p:sp>
      <p:sp>
        <p:nvSpPr>
          <p:cNvPr id="264" name="ホームベース 263"/>
          <p:cNvSpPr/>
          <p:nvPr/>
        </p:nvSpPr>
        <p:spPr>
          <a:xfrm>
            <a:off x="529308" y="3560769"/>
            <a:ext cx="2109564" cy="1246503"/>
          </a:xfrm>
          <a:prstGeom prst="homePlate">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smtClean="0">
                <a:solidFill>
                  <a:srgbClr val="FFFFFF"/>
                </a:solidFill>
                <a:latin typeface="Meiryo" charset="-128"/>
                <a:ea typeface="Meiryo" charset="-128"/>
                <a:cs typeface="Meiryo" charset="-128"/>
              </a:rPr>
              <a:t>DevOps</a:t>
            </a:r>
          </a:p>
          <a:p>
            <a:pPr algn="ctr"/>
            <a:r>
              <a:rPr lang="en-US" altLang="ja-JP" sz="1000" dirty="0" smtClean="0">
                <a:solidFill>
                  <a:srgbClr val="FFFFFF"/>
                </a:solidFill>
                <a:latin typeface="Meiryo" charset="-128"/>
                <a:ea typeface="Meiryo" charset="-128"/>
                <a:cs typeface="Meiryo" charset="-128"/>
              </a:rPr>
              <a:t>Development/Operation</a:t>
            </a:r>
            <a:endParaRPr kumimoji="1" lang="ja-JP" altLang="en-US" sz="1000" dirty="0">
              <a:solidFill>
                <a:srgbClr val="FFFFFF"/>
              </a:solidFill>
              <a:latin typeface="Meiryo" charset="-128"/>
              <a:ea typeface="Meiryo" charset="-128"/>
              <a:cs typeface="Meiryo" charset="-128"/>
            </a:endParaRPr>
          </a:p>
        </p:txBody>
      </p:sp>
      <p:sp>
        <p:nvSpPr>
          <p:cNvPr id="265" name="ホームベース 264"/>
          <p:cNvSpPr/>
          <p:nvPr/>
        </p:nvSpPr>
        <p:spPr>
          <a:xfrm>
            <a:off x="529308" y="5077950"/>
            <a:ext cx="2109564" cy="124650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クラウド</a:t>
            </a:r>
            <a:endParaRPr kumimoji="1" lang="en-US" altLang="ja-JP" sz="2000" b="1" dirty="0" smtClean="0">
              <a:solidFill>
                <a:srgbClr val="FFFFFF"/>
              </a:solidFill>
              <a:latin typeface="Meiryo" charset="-128"/>
              <a:ea typeface="Meiryo" charset="-128"/>
              <a:cs typeface="Meiryo" charset="-128"/>
            </a:endParaRPr>
          </a:p>
          <a:p>
            <a:pPr algn="ctr"/>
            <a:r>
              <a:rPr lang="en-US" altLang="ja-JP" sz="1000" b="1" dirty="0" smtClean="0">
                <a:solidFill>
                  <a:srgbClr val="FFFFFF"/>
                </a:solidFill>
                <a:latin typeface="Meiryo" charset="-128"/>
                <a:ea typeface="Meiryo" charset="-128"/>
                <a:cs typeface="Meiryo" charset="-128"/>
              </a:rPr>
              <a:t>SDI/IaaS &amp; </a:t>
            </a:r>
            <a:r>
              <a:rPr kumimoji="1" lang="en-US" altLang="ja-JP" sz="1000" b="1" dirty="0" smtClean="0">
                <a:solidFill>
                  <a:srgbClr val="FFFFFF"/>
                </a:solidFill>
                <a:latin typeface="Meiryo" charset="-128"/>
                <a:ea typeface="Meiryo" charset="-128"/>
                <a:cs typeface="Meiryo" charset="-128"/>
              </a:rPr>
              <a:t>PaaS</a:t>
            </a:r>
            <a:endParaRPr kumimoji="1" lang="ja-JP" altLang="en-US" sz="1000" b="1" dirty="0">
              <a:solidFill>
                <a:srgbClr val="FFFFFF"/>
              </a:solidFill>
              <a:latin typeface="Meiryo" charset="-128"/>
              <a:ea typeface="Meiryo" charset="-128"/>
              <a:cs typeface="Meiryo" charset="-128"/>
            </a:endParaRPr>
          </a:p>
        </p:txBody>
      </p:sp>
      <p:sp>
        <p:nvSpPr>
          <p:cNvPr id="10" name="下矢印 9"/>
          <p:cNvSpPr/>
          <p:nvPr/>
        </p:nvSpPr>
        <p:spPr>
          <a:xfrm>
            <a:off x="4604985" y="316504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下矢印 267"/>
          <p:cNvSpPr/>
          <p:nvPr/>
        </p:nvSpPr>
        <p:spPr>
          <a:xfrm>
            <a:off x="4604985" y="468949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下矢印 268"/>
          <p:cNvSpPr/>
          <p:nvPr/>
        </p:nvSpPr>
        <p:spPr>
          <a:xfrm>
            <a:off x="4604985" y="1598561"/>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429058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クラウドによるコスト改善例</a:t>
            </a:r>
            <a:endParaRPr lang="en-US" altLang="ja-JP" sz="2400" dirty="0" smtClean="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728428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評価対象としたアプリケーション</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smtClean="0">
                <a:solidFill>
                  <a:srgbClr val="0432FF"/>
                </a:solidFill>
                <a:latin typeface="Meiryo" charset="-128"/>
                <a:ea typeface="Meiryo" charset="-128"/>
                <a:cs typeface="Meiryo" charset="-128"/>
              </a:rPr>
              <a:t>アンケート登録</a:t>
            </a:r>
            <a:r>
              <a:rPr lang="ja-JP" altLang="en-US" smtClean="0">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5543696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a:extLst>
              <a:ext uri="{28A0092B-C50C-407E-A947-70E740481C1C}">
                <a14:useLocalDpi xmlns:a14="http://schemas.microsoft.com/office/drawing/2010/main" val="0"/>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smtClean="0"/>
              <a:t>評価対象としたアプリケーション／処理フロー</a:t>
            </a:r>
            <a:endParaRPr kumimoji="1" lang="ja-JP" altLang="en-US" dirty="0"/>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smtClean="0">
                <a:solidFill>
                  <a:schemeClr val="tx1">
                    <a:lumMod val="50000"/>
                    <a:lumOff val="50000"/>
                  </a:schemeClr>
                </a:solidFill>
                <a:latin typeface="Meiryo" charset="-128"/>
                <a:ea typeface="Meiryo" charset="-128"/>
                <a:cs typeface="Meiryo" charset="-128"/>
              </a:rPr>
              <a:t>よくありがちな</a:t>
            </a:r>
            <a:endParaRPr kumimoji="1" lang="en-US" altLang="ja-JP" sz="2000" dirty="0" smtClean="0">
              <a:solidFill>
                <a:schemeClr val="tx1">
                  <a:lumMod val="50000"/>
                  <a:lumOff val="50000"/>
                </a:schemeClr>
              </a:solidFill>
              <a:latin typeface="Meiryo" charset="-128"/>
              <a:ea typeface="Meiryo" charset="-128"/>
              <a:cs typeface="Meiryo" charset="-128"/>
            </a:endParaRPr>
          </a:p>
          <a:p>
            <a:pPr algn="dist"/>
            <a:r>
              <a:rPr kumimoji="1" lang="en-US" altLang="ja-JP" sz="2400" b="1" dirty="0" smtClean="0">
                <a:solidFill>
                  <a:schemeClr val="tx1">
                    <a:lumMod val="50000"/>
                    <a:lumOff val="50000"/>
                  </a:schemeClr>
                </a:solidFill>
                <a:latin typeface="Meiryo" charset="-128"/>
                <a:ea typeface="Meiryo" charset="-128"/>
                <a:cs typeface="Meiryo" charset="-128"/>
              </a:rPr>
              <a:t>web</a:t>
            </a:r>
            <a:r>
              <a:rPr kumimoji="1" lang="ja-JP" altLang="en-US" sz="2400" b="1" dirty="0" smtClean="0">
                <a:solidFill>
                  <a:schemeClr val="tx1">
                    <a:lumMod val="50000"/>
                    <a:lumOff val="50000"/>
                  </a:schemeClr>
                </a:solidFill>
                <a:latin typeface="Meiryo" charset="-128"/>
                <a:ea typeface="Meiryo" charset="-128"/>
                <a:cs typeface="Meiryo" charset="-128"/>
              </a:rPr>
              <a:t>システム</a:t>
            </a:r>
            <a:endParaRPr kumimoji="1" lang="ja-JP" altLang="en-US" sz="2400" b="1"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506831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構築事例：従来型の</a:t>
            </a:r>
            <a:r>
              <a:rPr kumimoji="1" lang="en-US" altLang="ja-JP" dirty="0" smtClean="0"/>
              <a:t>Web</a:t>
            </a:r>
            <a:r>
              <a:rPr kumimoji="1" lang="ja-JP" altLang="en-US" dirty="0" smtClean="0"/>
              <a:t>アプリケーション・アーキテクチャ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4"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4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smtClean="0">
                <a:solidFill>
                  <a:srgbClr val="0432FF"/>
                </a:solidFill>
                <a:latin typeface="Meiryo" charset="-128"/>
                <a:ea typeface="Meiryo" charset="-128"/>
                <a:cs typeface="Meiryo" charset="-128"/>
              </a:rPr>
              <a:t>死活監視</a:t>
            </a:r>
            <a:endParaRPr kumimoji="1" lang="ja-JP" altLang="en-US" sz="12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a:t>
            </a:r>
            <a:r>
              <a:rPr lang="ja-JP" altLang="en-US" sz="1400" dirty="0" smtClean="0">
                <a:solidFill>
                  <a:schemeClr val="accent6">
                    <a:lumMod val="50000"/>
                  </a:schemeClr>
                </a:solidFill>
                <a:latin typeface="Meiryo" charset="-128"/>
                <a:ea typeface="Meiryo" charset="-128"/>
                <a:cs typeface="Meiryo" charset="-128"/>
              </a:rPr>
              <a:t>必要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800" dirty="0" smtClean="0">
                <a:solidFill>
                  <a:schemeClr val="accent6">
                    <a:lumMod val="50000"/>
                  </a:schemeClr>
                </a:solidFill>
                <a:latin typeface="Meiryo" charset="-128"/>
                <a:ea typeface="Meiryo" charset="-128"/>
                <a:cs typeface="Meiryo" charset="-128"/>
              </a:rPr>
              <a:t>（</a:t>
            </a:r>
            <a:r>
              <a:rPr lang="en-US" altLang="ja-JP" sz="800" dirty="0" smtClean="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smtClean="0">
                <a:solidFill>
                  <a:schemeClr val="accent6">
                    <a:lumMod val="50000"/>
                  </a:schemeClr>
                </a:solidFill>
                <a:latin typeface="Meiryo" charset="-128"/>
                <a:ea typeface="Meiryo" charset="-128"/>
                <a:cs typeface="Meiryo" charset="-128"/>
              </a:rPr>
              <a:t>、死活</a:t>
            </a:r>
            <a:r>
              <a:rPr lang="ja-JP" altLang="en-US" sz="800" dirty="0">
                <a:solidFill>
                  <a:schemeClr val="accent6">
                    <a:lumMod val="50000"/>
                  </a:schemeClr>
                </a:solidFill>
                <a:latin typeface="Meiryo" charset="-128"/>
                <a:ea typeface="Meiryo" charset="-128"/>
                <a:cs typeface="Meiryo" charset="-128"/>
              </a:rPr>
              <a:t>監視ソフト</a:t>
            </a:r>
            <a:r>
              <a:rPr lang="ja-JP" altLang="en-US" sz="800" dirty="0" smtClean="0">
                <a:solidFill>
                  <a:schemeClr val="accent6">
                    <a:lumMod val="50000"/>
                  </a:schemeClr>
                </a:solidFill>
                <a:latin typeface="Meiryo" charset="-128"/>
                <a:ea typeface="Meiryo" charset="-128"/>
                <a:cs typeface="Meiryo" charset="-128"/>
              </a:rPr>
              <a:t>等の購入）</a:t>
            </a:r>
            <a:endParaRPr lang="en-US" altLang="ja-JP" sz="800" dirty="0" smtClean="0">
              <a:solidFill>
                <a:schemeClr val="accent6">
                  <a:lumMod val="50000"/>
                </a:schemeClr>
              </a:solidFill>
              <a:latin typeface="Meiryo" charset="-128"/>
              <a:ea typeface="Meiryo" charset="-128"/>
              <a:cs typeface="Meiryo" charset="-128"/>
            </a:endParaRPr>
          </a:p>
          <a:p>
            <a:r>
              <a:rPr lang="en-US" altLang="ja-JP" sz="1400" dirty="0" smtClean="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smtClean="0">
                <a:latin typeface="Meiryo" charset="-128"/>
                <a:ea typeface="Meiryo" charset="-128"/>
                <a:cs typeface="Meiryo" charset="-128"/>
              </a:rPr>
              <a:t>365</a:t>
            </a:r>
            <a:r>
              <a:rPr lang="ja-JP" altLang="en-US" sz="1050" dirty="0" smtClean="0">
                <a:latin typeface="Meiryo" charset="-128"/>
                <a:ea typeface="Meiryo" charset="-128"/>
                <a:cs typeface="Meiryo" charset="-128"/>
              </a:rPr>
              <a:t>日</a:t>
            </a:r>
            <a:r>
              <a:rPr lang="en-US" altLang="ja-JP" sz="1050" dirty="0" smtClean="0">
                <a:latin typeface="Meiryo" charset="-128"/>
                <a:ea typeface="Meiryo" charset="-128"/>
                <a:cs typeface="Meiryo" charset="-128"/>
              </a:rPr>
              <a:t>24</a:t>
            </a:r>
            <a:r>
              <a:rPr lang="ja-JP" altLang="en-US" sz="1050" dirty="0" smtClean="0">
                <a:latin typeface="Meiryo" charset="-128"/>
                <a:ea typeface="Meiryo" charset="-128"/>
                <a:cs typeface="Meiryo" charset="-128"/>
              </a:rPr>
              <a:t>時間稼働：</a:t>
            </a:r>
            <a:r>
              <a:rPr lang="en-US" altLang="ja-JP" sz="1050" dirty="0" smtClean="0">
                <a:latin typeface="Meiryo" charset="-128"/>
                <a:ea typeface="Meiryo" charset="-128"/>
                <a:cs typeface="Meiryo" charset="-128"/>
              </a:rPr>
              <a:t>$175.2</a:t>
            </a:r>
          </a:p>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$236.52+α</a:t>
            </a:r>
          </a:p>
          <a:p>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2</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smtClean="0">
                <a:latin typeface="Meiryo" charset="-128"/>
                <a:ea typeface="Meiryo" charset="-128"/>
                <a:cs typeface="Meiryo" charset="-128"/>
              </a:rPr>
              <a:t>リージョン</a:t>
            </a:r>
            <a:r>
              <a:rPr lang="en-US" altLang="ja-JP" sz="1050" dirty="0" smtClean="0">
                <a:latin typeface="Meiryo" charset="-128"/>
                <a:ea typeface="Meiryo" charset="-128"/>
                <a:cs typeface="Meiryo" charset="-128"/>
              </a:rPr>
              <a:t>:</a:t>
            </a:r>
            <a:r>
              <a:rPr lang="ja-JP" altLang="en-US" sz="1050" dirty="0" smtClean="0">
                <a:latin typeface="Meiryo" charset="-128"/>
                <a:ea typeface="Meiryo" charset="-128"/>
                <a:cs typeface="Meiryo" charset="-128"/>
              </a:rPr>
              <a:t>東京</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インスタンスタイプ：</a:t>
            </a:r>
            <a:r>
              <a:rPr lang="en-US" altLang="ja-JP" sz="1050" dirty="0" smtClean="0">
                <a:latin typeface="Meiryo" charset="-128"/>
                <a:ea typeface="Meiryo" charset="-128"/>
                <a:cs typeface="Meiryo" charset="-128"/>
              </a:rPr>
              <a:t>t2.micro</a:t>
            </a:r>
            <a:r>
              <a:rPr lang="ja-JP" altLang="en-US" sz="1050" dirty="0" smtClean="0">
                <a:latin typeface="Meiryo" charset="-128"/>
                <a:ea typeface="Meiryo" charset="-128"/>
                <a:cs typeface="Meiryo" charset="-128"/>
              </a:rPr>
              <a:t>（最少）</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$0.020/1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$0.027/1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a:latin typeface="Meiryo" charset="-128"/>
                <a:ea typeface="Meiryo" charset="-128"/>
                <a:cs typeface="Meiryo" charset="-128"/>
              </a:rPr>
              <a:t>　</a:t>
            </a:r>
            <a:r>
              <a:rPr lang="ja-JP" altLang="en-US" sz="1050" dirty="0" smtClean="0">
                <a:latin typeface="Meiryo" charset="-128"/>
                <a:ea typeface="Meiryo" charset="-128"/>
                <a:cs typeface="Meiryo" charset="-128"/>
              </a:rPr>
              <a:t>　　</a:t>
            </a:r>
            <a:r>
              <a:rPr lang="en-US" altLang="ja-JP" sz="1050" dirty="0" smtClean="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dirty="0" smtClean="0">
                <a:solidFill>
                  <a:schemeClr val="bg1"/>
                </a:solidFill>
                <a:latin typeface="Meiryo" charset="-128"/>
                <a:ea typeface="Meiryo" charset="-128"/>
                <a:cs typeface="Meiryo" charset="-128"/>
              </a:rPr>
              <a:t>：</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$2049.84</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254,980</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6421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smtClean="0">
                <a:solidFill>
                  <a:schemeClr val="accent6">
                    <a:lumMod val="50000"/>
                  </a:schemeClr>
                </a:solidFill>
                <a:latin typeface="Meiryo" charset="-128"/>
                <a:ea typeface="Meiryo" charset="-128"/>
                <a:cs typeface="Meiryo" charset="-128"/>
              </a:rPr>
              <a:t>Route 53</a:t>
            </a:r>
            <a:r>
              <a:rPr lang="ja-JP" altLang="en-US" sz="1400" dirty="0" smtClean="0">
                <a:solidFill>
                  <a:schemeClr val="accent6">
                    <a:lumMod val="50000"/>
                  </a:schemeClr>
                </a:solidFill>
                <a:latin typeface="Meiryo" charset="-128"/>
                <a:ea typeface="Meiryo" charset="-128"/>
                <a:cs typeface="Meiryo" charset="-128"/>
              </a:rPr>
              <a:t>に</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設定するのみ</a:t>
            </a:r>
            <a:endParaRPr lang="ja-JP" altLang="en-US" sz="14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a:t>
            </a:r>
            <a:r>
              <a:rPr lang="ja-JP" altLang="en-US" sz="1400" dirty="0" smtClean="0">
                <a:solidFill>
                  <a:schemeClr val="accent6">
                    <a:lumMod val="50000"/>
                  </a:schemeClr>
                </a:solidFill>
                <a:latin typeface="Meiryo" charset="-128"/>
                <a:ea typeface="Meiryo" charset="-128"/>
                <a:cs typeface="Meiryo" charset="-128"/>
              </a:rPr>
              <a:t>不要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基本的</a:t>
            </a:r>
            <a:r>
              <a:rPr lang="ja-JP" altLang="en-US" sz="1400" dirty="0">
                <a:solidFill>
                  <a:schemeClr val="accent6">
                    <a:lumMod val="50000"/>
                  </a:schemeClr>
                </a:solidFill>
                <a:latin typeface="Meiryo" charset="-128"/>
                <a:ea typeface="Meiryo" charset="-128"/>
                <a:cs typeface="Meiryo" charset="-128"/>
              </a:rPr>
              <a:t>に</a:t>
            </a:r>
            <a:r>
              <a:rPr lang="ja-JP" altLang="en-US" sz="1400" dirty="0" smtClean="0">
                <a:solidFill>
                  <a:schemeClr val="accent6">
                    <a:lumMod val="50000"/>
                  </a:schemeClr>
                </a:solidFill>
                <a:latin typeface="Meiryo" charset="-128"/>
                <a:ea typeface="Meiryo" charset="-128"/>
                <a:cs typeface="Meiryo" charset="-128"/>
              </a:rPr>
              <a:t>無料／アラーム</a:t>
            </a:r>
            <a:r>
              <a:rPr lang="ja-JP" altLang="en-US" sz="1400" dirty="0">
                <a:solidFill>
                  <a:schemeClr val="accent6">
                    <a:lumMod val="50000"/>
                  </a:schemeClr>
                </a:solidFill>
                <a:latin typeface="Meiryo" charset="-128"/>
                <a:ea typeface="Meiryo" charset="-128"/>
                <a:cs typeface="Meiryo" charset="-128"/>
              </a:rPr>
              <a:t>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smtClean="0">
                <a:solidFill>
                  <a:schemeClr val="accent6">
                    <a:lumMod val="50000"/>
                  </a:schemeClr>
                </a:solidFill>
                <a:latin typeface="Meiryo" charset="-128"/>
                <a:ea typeface="Meiryo" charset="-128"/>
                <a:cs typeface="Meiryo" charset="-128"/>
              </a:rPr>
              <a:t>ＤＢＭＳ</a:t>
            </a:r>
            <a:r>
              <a:rPr lang="ja-JP" altLang="en-US" sz="1400" dirty="0">
                <a:solidFill>
                  <a:schemeClr val="accent6">
                    <a:lumMod val="50000"/>
                  </a:schemeClr>
                </a:solidFill>
                <a:latin typeface="Meiryo" charset="-128"/>
                <a:ea typeface="Meiryo" charset="-128"/>
                <a:cs typeface="Meiryo" charset="-128"/>
              </a:rPr>
              <a:t>は</a:t>
            </a:r>
            <a:r>
              <a:rPr lang="ja-JP" altLang="en-US" sz="1400" dirty="0" smtClean="0">
                <a:solidFill>
                  <a:schemeClr val="accent6">
                    <a:lumMod val="50000"/>
                  </a:schemeClr>
                </a:solidFill>
                <a:latin typeface="Meiryo" charset="-128"/>
                <a:ea typeface="Meiryo" charset="-128"/>
                <a:cs typeface="Meiryo" charset="-128"/>
              </a:rPr>
              <a:t>インストール不要</a:t>
            </a:r>
            <a:endParaRPr lang="en-US" altLang="ja-JP" sz="1400" dirty="0" smtClean="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smtClean="0">
                <a:solidFill>
                  <a:schemeClr val="accent6">
                    <a:lumMod val="50000"/>
                  </a:schemeClr>
                </a:solidFill>
                <a:latin typeface="Meiryo" charset="-128"/>
                <a:ea typeface="Meiryo" charset="-128"/>
                <a:cs typeface="Meiryo" charset="-128"/>
              </a:rPr>
              <a:t>ＥＣ２</a:t>
            </a:r>
            <a:r>
              <a:rPr lang="ja-JP" altLang="en-US" sz="800" dirty="0">
                <a:solidFill>
                  <a:schemeClr val="accent6">
                    <a:lumMod val="50000"/>
                  </a:schemeClr>
                </a:solidFill>
                <a:latin typeface="Meiryo" charset="-128"/>
                <a:ea typeface="Meiryo" charset="-128"/>
                <a:cs typeface="Meiryo" charset="-128"/>
              </a:rPr>
              <a:t>の接続先を変更する</a:t>
            </a:r>
            <a:r>
              <a:rPr lang="ja-JP" altLang="en-US" sz="800" dirty="0" smtClean="0">
                <a:solidFill>
                  <a:schemeClr val="accent6">
                    <a:lumMod val="50000"/>
                  </a:schemeClr>
                </a:solidFill>
                <a:latin typeface="Meiryo" charset="-128"/>
                <a:ea typeface="Meiryo" charset="-128"/>
                <a:cs typeface="Meiryo" charset="-128"/>
              </a:rPr>
              <a:t>だけ</a:t>
            </a:r>
            <a:endParaRPr lang="ja-JP" altLang="en-US" sz="800" dirty="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冗長</a:t>
            </a:r>
            <a:r>
              <a:rPr lang="ja-JP" altLang="en-US" sz="1400" dirty="0">
                <a:solidFill>
                  <a:schemeClr val="accent6">
                    <a:lumMod val="50000"/>
                  </a:schemeClr>
                </a:solidFill>
                <a:latin typeface="Meiryo" charset="-128"/>
                <a:ea typeface="Meiryo" charset="-128"/>
                <a:cs typeface="Meiryo" charset="-128"/>
              </a:rPr>
              <a:t>構成</a:t>
            </a:r>
            <a:r>
              <a:rPr lang="ja-JP" altLang="en-US" sz="1400" dirty="0" smtClean="0">
                <a:solidFill>
                  <a:schemeClr val="accent6">
                    <a:lumMod val="50000"/>
                  </a:schemeClr>
                </a:solidFill>
                <a:latin typeface="Meiryo" charset="-128"/>
                <a:ea typeface="Meiryo" charset="-128"/>
                <a:cs typeface="Meiryo" charset="-128"/>
              </a:rPr>
              <a:t>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a:t>
            </a:r>
            <a:r>
              <a:rPr lang="en-US" altLang="ja-JP" sz="1050" b="1" dirty="0">
                <a:solidFill>
                  <a:schemeClr val="bg1"/>
                </a:solidFill>
                <a:latin typeface="Meiryo" charset="-128"/>
                <a:ea typeface="Meiryo" charset="-128"/>
                <a:cs typeface="Meiryo" charset="-128"/>
              </a:rPr>
              <a:t>1655.76</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198,691</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pic>
        <p:nvPicPr>
          <p:cNvPr id="74" name="Picture 8" descr="Route-5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smtClean="0"/>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(Master)</a:t>
            </a:r>
            <a:endParaRPr lang="en-US" sz="800" dirty="0">
              <a:latin typeface="Meiryo" charset="-128"/>
              <a:ea typeface="Meiryo" charset="-128"/>
              <a:cs typeface="Meiryo" charset="-128"/>
            </a:endParaRPr>
          </a:p>
        </p:txBody>
      </p:sp>
      <p:pic>
        <p:nvPicPr>
          <p:cNvPr id="77" name="Picture 11" descr="RDS-DB-Instace-tandby-Multi-AZ-.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(Slave)</a:t>
            </a:r>
            <a:endParaRPr lang="en-US" sz="800" dirty="0">
              <a:latin typeface="Meiryo" charset="-128"/>
              <a:ea typeface="Meiryo" charset="-128"/>
              <a:cs typeface="Meiryo" charset="-128"/>
            </a:endParaRPr>
          </a:p>
        </p:txBody>
      </p:sp>
      <p:pic>
        <p:nvPicPr>
          <p:cNvPr id="80"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smtClean="0">
                <a:solidFill>
                  <a:srgbClr val="0432FF"/>
                </a:solidFill>
                <a:latin typeface="Meiryo" charset="-128"/>
                <a:ea typeface="Meiryo" charset="-128"/>
                <a:cs typeface="Meiryo" charset="-128"/>
              </a:rPr>
              <a:t>セッション</a:t>
            </a:r>
            <a:endParaRPr kumimoji="1" lang="en-US" altLang="ja-JP" sz="800" b="1" dirty="0" smtClean="0">
              <a:solidFill>
                <a:srgbClr val="0432FF"/>
              </a:solidFill>
              <a:latin typeface="Meiryo" charset="-128"/>
              <a:ea typeface="Meiryo" charset="-128"/>
              <a:cs typeface="Meiryo" charset="-128"/>
            </a:endParaRPr>
          </a:p>
          <a:p>
            <a:pPr algn="r"/>
            <a:r>
              <a:rPr kumimoji="1" lang="ja-JP" altLang="en-US" sz="800" b="1" dirty="0" smtClean="0">
                <a:solidFill>
                  <a:srgbClr val="0432FF"/>
                </a:solidFill>
                <a:latin typeface="Meiryo" charset="-128"/>
                <a:ea typeface="Meiryo" charset="-128"/>
                <a:cs typeface="Meiryo" charset="-128"/>
              </a:rPr>
              <a:t>管理</a:t>
            </a:r>
            <a:endParaRPr kumimoji="1" lang="ja-JP" altLang="en-US" sz="800" b="1" dirty="0">
              <a:solidFill>
                <a:srgbClr val="0432FF"/>
              </a:solidFill>
              <a:latin typeface="Meiryo" charset="-128"/>
              <a:ea typeface="Meiryo" charset="-128"/>
              <a:cs typeface="Meiryo" charset="-128"/>
            </a:endParaRP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6765783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サービスを最大限活かしたアーキテクチャ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pic>
        <p:nvPicPr>
          <p:cNvPr id="9" name="Picture 9" descr="Intern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Meiryo" charset="-128"/>
                <a:ea typeface="Meiryo" charset="-128"/>
                <a:cs typeface="Meiryo" charset="-128"/>
              </a:rPr>
              <a:t>Cloud </a:t>
            </a:r>
          </a:p>
          <a:p>
            <a:r>
              <a:rPr lang="en-US" sz="800" dirty="0" smtClean="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画面表示は、</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クライアント側</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アプリ</a:t>
            </a:r>
            <a:endParaRPr lang="ja-JP" altLang="en-US" sz="12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メールサーバー不要</a:t>
            </a:r>
            <a:endParaRPr lang="ja-JP" altLang="en-US" sz="1200" dirty="0">
              <a:solidFill>
                <a:schemeClr val="accent6">
                  <a:lumMod val="50000"/>
                </a:schemeClr>
              </a:solidFill>
              <a:latin typeface="Meiryo" charset="-128"/>
              <a:ea typeface="Meiryo" charset="-128"/>
              <a:cs typeface="Meiryo" charset="-128"/>
            </a:endParaRP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冗長構成、拡張・データ再配置</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$7.56</a:t>
            </a:r>
            <a:endParaRPr lang="en-US" altLang="ja-JP" sz="1050" b="1" dirty="0">
              <a:solidFill>
                <a:schemeClr val="bg1"/>
              </a:solidFill>
              <a:latin typeface="Meiryo" charset="-128"/>
              <a:ea typeface="Meiryo" charset="-128"/>
              <a:cs typeface="Meiryo" charset="-128"/>
            </a:endParaRP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907</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Helvetica Neue"/>
                <a:cs typeface="Helvetica Neue"/>
              </a:rPr>
              <a:t>JavaScript</a:t>
            </a:r>
            <a:endParaRPr lang="en-US" sz="1000" dirty="0">
              <a:latin typeface="Helvetica Neue"/>
              <a:cs typeface="Helvetica Neue"/>
            </a:endParaRP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入力ページ（</a:t>
            </a:r>
            <a:r>
              <a:rPr lang="en-US" sz="800" dirty="0" smtClean="0">
                <a:latin typeface="Meiryo" charset="-128"/>
                <a:ea typeface="Meiryo" charset="-128"/>
                <a:cs typeface="Meiryo" charset="-128"/>
              </a:rPr>
              <a:t>HTML</a:t>
            </a:r>
            <a:r>
              <a:rPr lang="ja-JP" altLang="en-US" sz="800" dirty="0" smtClean="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smtClean="0">
              <a:latin typeface="Meiryo" charset="-128"/>
              <a:ea typeface="Meiryo" charset="-128"/>
              <a:cs typeface="Meiryo" charset="-128"/>
            </a:endParaRPr>
          </a:p>
        </p:txBody>
      </p:sp>
      <p:pic>
        <p:nvPicPr>
          <p:cNvPr id="88"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非公開コンテンツ</a:t>
            </a:r>
            <a:endParaRPr lang="en-US" altLang="ja-JP" sz="800" dirty="0" smtClean="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smtClean="0">
                <a:latin typeface="Meiryo" charset="-128"/>
                <a:ea typeface="Meiryo" charset="-128"/>
                <a:cs typeface="Meiryo" charset="-128"/>
              </a:rPr>
              <a:t>Log</a:t>
            </a:r>
            <a:r>
              <a:rPr lang="ja-JP" altLang="en-US" sz="800" dirty="0" smtClean="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S3</a:t>
            </a:r>
            <a:endParaRPr lang="en-US" sz="1200" dirty="0">
              <a:latin typeface="Meiryo" charset="-128"/>
              <a:ea typeface="Meiryo" charset="-128"/>
              <a:cs typeface="Meiryo" charset="-128"/>
            </a:endParaRPr>
          </a:p>
        </p:txBody>
      </p:sp>
      <p:pic>
        <p:nvPicPr>
          <p:cNvPr id="93"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smtClean="0">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Meiryo" charset="-128"/>
                <a:ea typeface="Meiryo" charset="-128"/>
                <a:cs typeface="Meiryo" charset="-128"/>
              </a:rPr>
              <a:t>Node.js</a:t>
            </a:r>
            <a:endParaRPr lang="en-US" sz="1000" dirty="0">
              <a:latin typeface="Meiryo" charset="-128"/>
              <a:ea typeface="Meiryo" charset="-128"/>
              <a:cs typeface="Meiryo" charset="-128"/>
            </a:endParaRP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smtClean="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Cognito</a:t>
            </a:r>
            <a:endParaRPr lang="en-US" sz="1200" dirty="0" smtClean="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Web</a:t>
            </a:r>
            <a:r>
              <a:rPr lang="ja-JP" altLang="en-US" sz="1200" dirty="0" smtClean="0">
                <a:solidFill>
                  <a:schemeClr val="accent6">
                    <a:lumMod val="50000"/>
                  </a:schemeClr>
                </a:solidFill>
                <a:latin typeface="Meiryo" charset="-128"/>
                <a:ea typeface="Meiryo" charset="-128"/>
                <a:cs typeface="Meiryo" charset="-128"/>
              </a:rPr>
              <a:t>サーバー機能</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3</a:t>
            </a:r>
            <a:r>
              <a:rPr lang="ja-JP" altLang="en-US" sz="1200" dirty="0" smtClean="0">
                <a:solidFill>
                  <a:schemeClr val="accent6">
                    <a:lumMod val="50000"/>
                  </a:schemeClr>
                </a:solidFill>
                <a:latin typeface="Meiryo" charset="-128"/>
                <a:ea typeface="Meiryo" charset="-128"/>
                <a:cs typeface="Meiryo" charset="-128"/>
              </a:rPr>
              <a:t>箇所以上で自動複製、容量無制限</a:t>
            </a:r>
            <a:endParaRPr lang="ja-JP" altLang="en-US" sz="1200" dirty="0">
              <a:solidFill>
                <a:schemeClr val="accent6">
                  <a:lumMod val="50000"/>
                </a:schemeClr>
              </a:solidFill>
              <a:latin typeface="Meiryo" charset="-128"/>
              <a:ea typeface="Meiryo" charset="-128"/>
              <a:cs typeface="Meiryo" charset="-128"/>
            </a:endParaRP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キャッシュ</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SSL</a:t>
            </a:r>
            <a:r>
              <a:rPr lang="ja-JP" altLang="en-US" sz="1200" dirty="0" smtClean="0">
                <a:solidFill>
                  <a:schemeClr val="accent6">
                    <a:lumMod val="50000"/>
                  </a:schemeClr>
                </a:solidFill>
                <a:latin typeface="Meiryo" charset="-128"/>
                <a:ea typeface="Meiryo" charset="-128"/>
                <a:cs typeface="Meiryo" charset="-128"/>
              </a:rPr>
              <a:t>証明書</a:t>
            </a:r>
            <a:endParaRPr lang="ja-JP" altLang="en-US" sz="1200" dirty="0">
              <a:solidFill>
                <a:schemeClr val="accent6">
                  <a:lumMod val="50000"/>
                </a:schemeClr>
              </a:solidFill>
              <a:latin typeface="Meiryo" charset="-128"/>
              <a:ea typeface="Meiryo" charset="-128"/>
              <a:cs typeface="Meiryo" charset="-128"/>
            </a:endParaRP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任意のタイミングで処理実行</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負荷分散、障害対策は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認証</a:t>
            </a:r>
            <a:endParaRPr lang="ja-JP" altLang="en-US" sz="1200" dirty="0">
              <a:solidFill>
                <a:schemeClr val="accent6">
                  <a:lumMod val="50000"/>
                </a:schemeClr>
              </a:solidFill>
              <a:latin typeface="Meiryo" charset="-128"/>
              <a:ea typeface="Meiryo" charset="-128"/>
              <a:cs typeface="Meiryo" charset="-128"/>
            </a:endParaRP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smtClean="0">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smtClean="0">
                <a:solidFill>
                  <a:schemeClr val="accent6">
                    <a:lumMod val="50000"/>
                  </a:schemeClr>
                </a:solidFill>
                <a:latin typeface="Meiryo" charset="-128"/>
                <a:ea typeface="Meiryo" charset="-128"/>
                <a:cs typeface="Meiryo" charset="-128"/>
              </a:rPr>
              <a:t>サーバ側アプリ</a:t>
            </a:r>
            <a:endParaRPr lang="ja-JP" altLang="en-US" sz="1200" dirty="0">
              <a:solidFill>
                <a:schemeClr val="accent6">
                  <a:lumMod val="50000"/>
                </a:schemeClr>
              </a:solidFill>
              <a:latin typeface="Meiryo" charset="-128"/>
              <a:ea typeface="Meiryo" charset="-128"/>
              <a:cs typeface="Meiryo" charset="-128"/>
            </a:endParaRP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264343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rgbClr val="FFFFFF"/>
                </a:solidFill>
                <a:effectLst/>
                <a:latin typeface="メイリオ"/>
                <a:ea typeface="メイリオ"/>
                <a:cs typeface="メイリオ"/>
              </a:rPr>
              <a:t>API</a:t>
            </a:r>
            <a:r>
              <a:rPr lang="ja-JP" altLang="en-US" sz="2400" dirty="0" smtClean="0">
                <a:solidFill>
                  <a:srgbClr val="FFFFFF"/>
                </a:solidFill>
                <a:effectLst/>
                <a:latin typeface="メイリオ"/>
                <a:ea typeface="メイリオ"/>
                <a:cs typeface="メイリオ"/>
              </a:rPr>
              <a:t>エコノミー</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172433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571999" y="1351722"/>
            <a:ext cx="3896139" cy="1643270"/>
          </a:xfrm>
          <a:prstGeom prst="rect">
            <a:avLst/>
          </a:prstGeom>
          <a:solidFill>
            <a:schemeClr val="accent3">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　　　　</a:t>
            </a:r>
            <a:r>
              <a:rPr kumimoji="1" lang="en-US" altLang="ja-JP" sz="2000" dirty="0" smtClean="0">
                <a:solidFill>
                  <a:srgbClr val="FFFFFF"/>
                </a:solidFill>
                <a:latin typeface="Meiryo" charset="-128"/>
                <a:ea typeface="Meiryo" charset="-128"/>
                <a:cs typeface="Meiryo" charset="-128"/>
              </a:rPr>
              <a:t>   </a:t>
            </a:r>
            <a:r>
              <a:rPr kumimoji="1" lang="ja-JP" altLang="en-US" sz="2000" dirty="0" smtClean="0">
                <a:solidFill>
                  <a:srgbClr val="FFFFFF"/>
                </a:solidFill>
                <a:latin typeface="Meiryo" charset="-128"/>
                <a:ea typeface="Meiryo" charset="-128"/>
                <a:cs typeface="Meiryo" charset="-128"/>
              </a:rPr>
              <a:t>アプリケーション</a:t>
            </a:r>
            <a:r>
              <a:rPr kumimoji="1" lang="en-US" altLang="ja-JP" sz="2000" dirty="0" smtClean="0">
                <a:solidFill>
                  <a:srgbClr val="FFFFFF"/>
                </a:solidFill>
                <a:latin typeface="Meiryo" charset="-128"/>
                <a:ea typeface="Meiryo" charset="-128"/>
                <a:cs typeface="Meiryo" charset="-128"/>
              </a:rPr>
              <a:t>             </a:t>
            </a:r>
          </a:p>
          <a:p>
            <a:pPr algn="ctr"/>
            <a:r>
              <a:rPr lang="ja-JP" altLang="en-US" sz="2000" dirty="0">
                <a:solidFill>
                  <a:srgbClr val="FFFFFF"/>
                </a:solidFill>
                <a:latin typeface="Meiryo" charset="-128"/>
                <a:ea typeface="Meiryo" charset="-128"/>
                <a:cs typeface="Meiryo" charset="-128"/>
              </a:rPr>
              <a:t>　</a:t>
            </a:r>
            <a:r>
              <a:rPr lang="ja-JP" altLang="en-US" sz="2000" dirty="0" smtClean="0">
                <a:solidFill>
                  <a:srgbClr val="FFFFFF"/>
                </a:solidFill>
                <a:latin typeface="Meiryo" charset="-128"/>
                <a:ea typeface="Meiryo" charset="-128"/>
                <a:cs typeface="Meiryo" charset="-128"/>
              </a:rPr>
              <a:t>　　　</a:t>
            </a:r>
            <a:r>
              <a:rPr kumimoji="1" lang="ja-JP" altLang="en-US" sz="2000" dirty="0" smtClean="0">
                <a:solidFill>
                  <a:srgbClr val="FFFFFF"/>
                </a:solidFill>
                <a:latin typeface="Meiryo" charset="-128"/>
                <a:ea typeface="Meiryo" charset="-128"/>
                <a:cs typeface="Meiryo" charset="-128"/>
              </a:rPr>
              <a:t>プログラム</a:t>
            </a: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API</a:t>
            </a:r>
            <a:r>
              <a:rPr kumimoji="1" lang="ja-JP" altLang="en-US" dirty="0" smtClean="0"/>
              <a:t>エコノミー</a:t>
            </a:r>
            <a:r>
              <a:rPr lang="ja-JP" altLang="en-US" dirty="0" smtClean="0"/>
              <a:t>（</a:t>
            </a:r>
            <a:r>
              <a:rPr lang="en-US" altLang="ja-JP" dirty="0" smtClean="0"/>
              <a:t>1</a:t>
            </a:r>
            <a:r>
              <a:rPr lang="ja-JP" altLang="en-US" dirty="0" smtClean="0"/>
              <a:t>）</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37</a:t>
            </a:fld>
            <a:endParaRPr kumimoji="1" lang="ja-JP" altLang="en-US"/>
          </a:p>
        </p:txBody>
      </p:sp>
      <p:sp>
        <p:nvSpPr>
          <p:cNvPr id="5" name="正方形/長方形 4"/>
          <p:cNvSpPr/>
          <p:nvPr/>
        </p:nvSpPr>
        <p:spPr>
          <a:xfrm>
            <a:off x="675861" y="1351722"/>
            <a:ext cx="2468915" cy="1643270"/>
          </a:xfrm>
          <a:prstGeom prst="rect">
            <a:avLst/>
          </a:prstGeom>
          <a:solidFill>
            <a:schemeClr val="tx2">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アプリケーション</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プログラム</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4572000" y="1467333"/>
            <a:ext cx="1114264" cy="1404730"/>
          </a:xfrm>
          <a:prstGeom prst="rect">
            <a:avLst/>
          </a:prstGeom>
          <a:solidFill>
            <a:schemeClr val="accent3">
              <a:lumMod val="75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API</a:t>
            </a:r>
          </a:p>
          <a:p>
            <a:pPr algn="ctr"/>
            <a:r>
              <a:rPr lang="en-US" altLang="ja-JP" sz="1200" dirty="0" smtClean="0">
                <a:solidFill>
                  <a:srgbClr val="FFFFFF"/>
                </a:solidFill>
                <a:latin typeface="Meiryo" charset="-128"/>
                <a:ea typeface="Meiryo" charset="-128"/>
                <a:cs typeface="Meiryo" charset="-128"/>
              </a:rPr>
              <a:t>Application</a:t>
            </a:r>
          </a:p>
          <a:p>
            <a:pPr algn="ctr"/>
            <a:r>
              <a:rPr kumimoji="1" lang="en-US" altLang="ja-JP" sz="1200" dirty="0" smtClean="0">
                <a:solidFill>
                  <a:srgbClr val="FFFFFF"/>
                </a:solidFill>
                <a:latin typeface="Meiryo" charset="-128"/>
                <a:ea typeface="Meiryo" charset="-128"/>
                <a:cs typeface="Meiryo" charset="-128"/>
              </a:rPr>
              <a:t>Program</a:t>
            </a:r>
          </a:p>
          <a:p>
            <a:pPr algn="ctr"/>
            <a:r>
              <a:rPr lang="en-US" altLang="ja-JP" sz="1200" dirty="0" smtClean="0">
                <a:solidFill>
                  <a:srgbClr val="FFFFFF"/>
                </a:solidFill>
                <a:latin typeface="Meiryo" charset="-128"/>
                <a:ea typeface="Meiryo" charset="-128"/>
                <a:cs typeface="Meiryo" charset="-128"/>
              </a:rPr>
              <a:t>Interface</a:t>
            </a:r>
            <a:endParaRPr kumimoji="1" lang="ja-JP" altLang="en-US" sz="1200" dirty="0">
              <a:solidFill>
                <a:srgbClr val="FFFFFF"/>
              </a:solidFill>
              <a:latin typeface="Meiryo" charset="-128"/>
              <a:ea typeface="Meiryo" charset="-128"/>
              <a:cs typeface="Meiryo" charset="-128"/>
            </a:endParaRPr>
          </a:p>
        </p:txBody>
      </p:sp>
      <p:sp>
        <p:nvSpPr>
          <p:cNvPr id="9" name="右矢印 8"/>
          <p:cNvSpPr/>
          <p:nvPr/>
        </p:nvSpPr>
        <p:spPr>
          <a:xfrm>
            <a:off x="3008243" y="1717410"/>
            <a:ext cx="1683027" cy="285414"/>
          </a:xfrm>
          <a:prstGeom prst="rightArrow">
            <a:avLst/>
          </a:prstGeom>
          <a:solidFill>
            <a:schemeClr val="accent4">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rot="10800000">
            <a:off x="3008243" y="2378273"/>
            <a:ext cx="1683027" cy="285414"/>
          </a:xfrm>
          <a:prstGeom prst="rightArrow">
            <a:avLst/>
          </a:prstGeom>
          <a:solidFill>
            <a:srgbClr val="92D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3157900" y="1495514"/>
            <a:ext cx="1383712" cy="307777"/>
          </a:xfrm>
          <a:prstGeom prst="rect">
            <a:avLst/>
          </a:prstGeom>
          <a:noFill/>
        </p:spPr>
        <p:txBody>
          <a:bodyPr wrap="none" rtlCol="0">
            <a:spAutoFit/>
          </a:bodyPr>
          <a:lstStyle/>
          <a:p>
            <a:pPr algn="ctr"/>
            <a:r>
              <a:rPr kumimoji="1" lang="en-US" altLang="ja-JP" sz="1400" smtClean="0">
                <a:solidFill>
                  <a:srgbClr val="7030A0"/>
                </a:solidFill>
                <a:latin typeface="Meiryo" charset="-128"/>
                <a:ea typeface="Meiryo" charset="-128"/>
                <a:cs typeface="Meiryo" charset="-128"/>
              </a:rPr>
              <a:t>API</a:t>
            </a:r>
            <a:r>
              <a:rPr kumimoji="1" lang="ja-JP" altLang="en-US" sz="1400" dirty="0" smtClean="0">
                <a:solidFill>
                  <a:srgbClr val="7030A0"/>
                </a:solidFill>
                <a:latin typeface="Meiryo" charset="-128"/>
                <a:ea typeface="Meiryo" charset="-128"/>
                <a:cs typeface="Meiryo" charset="-128"/>
              </a:rPr>
              <a:t>の呼び出し</a:t>
            </a:r>
            <a:endParaRPr kumimoji="1" lang="ja-JP" altLang="en-US" sz="1400" dirty="0">
              <a:solidFill>
                <a:srgbClr val="7030A0"/>
              </a:solidFill>
              <a:latin typeface="Meiryo" charset="-128"/>
              <a:ea typeface="Meiryo" charset="-128"/>
              <a:cs typeface="Meiryo" charset="-128"/>
            </a:endParaRPr>
          </a:p>
        </p:txBody>
      </p:sp>
      <p:sp>
        <p:nvSpPr>
          <p:cNvPr id="12" name="テキスト ボックス 11"/>
          <p:cNvSpPr txBox="1"/>
          <p:nvPr/>
        </p:nvSpPr>
        <p:spPr>
          <a:xfrm>
            <a:off x="3218813" y="2675451"/>
            <a:ext cx="1261884" cy="307777"/>
          </a:xfrm>
          <a:prstGeom prst="rect">
            <a:avLst/>
          </a:prstGeom>
          <a:noFill/>
        </p:spPr>
        <p:txBody>
          <a:bodyPr wrap="none" rtlCol="0">
            <a:spAutoFit/>
          </a:bodyPr>
          <a:lstStyle/>
          <a:p>
            <a:pPr algn="ctr"/>
            <a:r>
              <a:rPr lang="ja-JP" altLang="en-US" sz="1400" dirty="0" smtClean="0">
                <a:solidFill>
                  <a:srgbClr val="00B050"/>
                </a:solidFill>
                <a:latin typeface="Meiryo" charset="-128"/>
                <a:ea typeface="Meiryo" charset="-128"/>
                <a:cs typeface="Meiryo" charset="-128"/>
              </a:rPr>
              <a:t>戻り値の返信</a:t>
            </a:r>
            <a:endParaRPr kumimoji="1" lang="ja-JP" altLang="en-US" sz="1400" dirty="0">
              <a:solidFill>
                <a:srgbClr val="00B050"/>
              </a:solidFill>
              <a:latin typeface="Meiryo" charset="-128"/>
              <a:ea typeface="Meiryo" charset="-128"/>
              <a:cs typeface="Meiryo" charset="-128"/>
            </a:endParaRPr>
          </a:p>
        </p:txBody>
      </p:sp>
      <p:sp>
        <p:nvSpPr>
          <p:cNvPr id="13" name="正方形/長方形 12"/>
          <p:cNvSpPr/>
          <p:nvPr/>
        </p:nvSpPr>
        <p:spPr>
          <a:xfrm>
            <a:off x="4571999" y="4639914"/>
            <a:ext cx="3896139" cy="1643270"/>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Meiryo" charset="-128"/>
                <a:ea typeface="Meiryo" charset="-128"/>
                <a:cs typeface="Meiryo" charset="-128"/>
              </a:rPr>
              <a:t>                </a:t>
            </a:r>
            <a:r>
              <a:rPr kumimoji="1" lang="ja-JP" altLang="en-US" sz="2000" dirty="0" smtClean="0">
                <a:solidFill>
                  <a:srgbClr val="FFFFFF"/>
                </a:solidFill>
                <a:latin typeface="Meiryo" charset="-128"/>
                <a:ea typeface="Meiryo" charset="-128"/>
                <a:cs typeface="Meiryo" charset="-128"/>
              </a:rPr>
              <a:t>サービス</a:t>
            </a:r>
            <a:endParaRPr kumimoji="1" lang="ja-JP" altLang="en-US" sz="2000" dirty="0">
              <a:solidFill>
                <a:srgbClr val="FFFFFF"/>
              </a:solidFill>
              <a:latin typeface="Meiryo" charset="-128"/>
              <a:ea typeface="Meiryo" charset="-128"/>
              <a:cs typeface="Meiryo" charset="-128"/>
            </a:endParaRPr>
          </a:p>
        </p:txBody>
      </p:sp>
      <p:sp>
        <p:nvSpPr>
          <p:cNvPr id="14" name="正方形/長方形 13"/>
          <p:cNvSpPr/>
          <p:nvPr/>
        </p:nvSpPr>
        <p:spPr>
          <a:xfrm>
            <a:off x="675861" y="4639914"/>
            <a:ext cx="2468915" cy="164327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サービス</a:t>
            </a:r>
            <a:endParaRPr kumimoji="1" lang="ja-JP" altLang="en-US" sz="2000" dirty="0">
              <a:solidFill>
                <a:srgbClr val="FFFFFF"/>
              </a:solidFill>
              <a:latin typeface="Meiryo" charset="-128"/>
              <a:ea typeface="Meiryo" charset="-128"/>
              <a:cs typeface="Meiryo" charset="-128"/>
            </a:endParaRPr>
          </a:p>
        </p:txBody>
      </p:sp>
      <p:sp>
        <p:nvSpPr>
          <p:cNvPr id="15" name="正方形/長方形 14"/>
          <p:cNvSpPr/>
          <p:nvPr/>
        </p:nvSpPr>
        <p:spPr>
          <a:xfrm>
            <a:off x="4572000" y="4755525"/>
            <a:ext cx="1114264" cy="1404730"/>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API</a:t>
            </a:r>
          </a:p>
          <a:p>
            <a:pPr algn="ctr"/>
            <a:r>
              <a:rPr lang="en-US" altLang="ja-JP" sz="1200" dirty="0" smtClean="0">
                <a:solidFill>
                  <a:srgbClr val="FFFFFF"/>
                </a:solidFill>
                <a:latin typeface="Meiryo" charset="-128"/>
                <a:ea typeface="Meiryo" charset="-128"/>
                <a:cs typeface="Meiryo" charset="-128"/>
              </a:rPr>
              <a:t>Application</a:t>
            </a:r>
          </a:p>
          <a:p>
            <a:pPr algn="ctr"/>
            <a:r>
              <a:rPr kumimoji="1" lang="en-US" altLang="ja-JP" sz="1200" dirty="0" smtClean="0">
                <a:solidFill>
                  <a:srgbClr val="FFFFFF"/>
                </a:solidFill>
                <a:latin typeface="Meiryo" charset="-128"/>
                <a:ea typeface="Meiryo" charset="-128"/>
                <a:cs typeface="Meiryo" charset="-128"/>
              </a:rPr>
              <a:t>Program</a:t>
            </a:r>
          </a:p>
          <a:p>
            <a:pPr algn="ctr"/>
            <a:r>
              <a:rPr lang="en-US" altLang="ja-JP" sz="1200" dirty="0" smtClean="0">
                <a:solidFill>
                  <a:srgbClr val="FFFFFF"/>
                </a:solidFill>
                <a:latin typeface="Meiryo" charset="-128"/>
                <a:ea typeface="Meiryo" charset="-128"/>
                <a:cs typeface="Meiryo" charset="-128"/>
              </a:rPr>
              <a:t>Interface</a:t>
            </a:r>
            <a:endParaRPr kumimoji="1" lang="ja-JP" altLang="en-US" sz="1200" dirty="0">
              <a:solidFill>
                <a:srgbClr val="FFFFFF"/>
              </a:solidFill>
              <a:latin typeface="Meiryo" charset="-128"/>
              <a:ea typeface="Meiryo" charset="-128"/>
              <a:cs typeface="Meiryo" charset="-128"/>
            </a:endParaRPr>
          </a:p>
        </p:txBody>
      </p:sp>
      <p:sp>
        <p:nvSpPr>
          <p:cNvPr id="16" name="右矢印 15"/>
          <p:cNvSpPr/>
          <p:nvPr/>
        </p:nvSpPr>
        <p:spPr>
          <a:xfrm>
            <a:off x="3008243" y="5005602"/>
            <a:ext cx="1683027" cy="285414"/>
          </a:xfrm>
          <a:prstGeom prst="rightArrow">
            <a:avLst/>
          </a:prstGeom>
          <a:solidFill>
            <a:schemeClr val="accent4">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rot="10800000">
            <a:off x="3008243" y="5666465"/>
            <a:ext cx="1683027" cy="285414"/>
          </a:xfrm>
          <a:prstGeom prst="rightArrow">
            <a:avLst/>
          </a:prstGeom>
          <a:solidFill>
            <a:srgbClr val="92D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3157900" y="4783706"/>
            <a:ext cx="1383712" cy="307777"/>
          </a:xfrm>
          <a:prstGeom prst="rect">
            <a:avLst/>
          </a:prstGeom>
          <a:noFill/>
        </p:spPr>
        <p:txBody>
          <a:bodyPr wrap="none" rtlCol="0">
            <a:spAutoFit/>
          </a:bodyPr>
          <a:lstStyle/>
          <a:p>
            <a:pPr algn="ctr"/>
            <a:r>
              <a:rPr kumimoji="1" lang="en-US" altLang="ja-JP" sz="1400" smtClean="0">
                <a:solidFill>
                  <a:srgbClr val="7030A0"/>
                </a:solidFill>
                <a:latin typeface="Meiryo" charset="-128"/>
                <a:ea typeface="Meiryo" charset="-128"/>
                <a:cs typeface="Meiryo" charset="-128"/>
              </a:rPr>
              <a:t>API</a:t>
            </a:r>
            <a:r>
              <a:rPr kumimoji="1" lang="ja-JP" altLang="en-US" sz="1400" dirty="0" smtClean="0">
                <a:solidFill>
                  <a:srgbClr val="7030A0"/>
                </a:solidFill>
                <a:latin typeface="Meiryo" charset="-128"/>
                <a:ea typeface="Meiryo" charset="-128"/>
                <a:cs typeface="Meiryo" charset="-128"/>
              </a:rPr>
              <a:t>の呼び出し</a:t>
            </a:r>
            <a:endParaRPr kumimoji="1" lang="ja-JP" altLang="en-US" sz="1400" dirty="0">
              <a:solidFill>
                <a:srgbClr val="7030A0"/>
              </a:solidFill>
              <a:latin typeface="Meiryo" charset="-128"/>
              <a:ea typeface="Meiryo" charset="-128"/>
              <a:cs typeface="Meiryo" charset="-128"/>
            </a:endParaRPr>
          </a:p>
        </p:txBody>
      </p:sp>
      <p:sp>
        <p:nvSpPr>
          <p:cNvPr id="19" name="テキスト ボックス 18"/>
          <p:cNvSpPr txBox="1"/>
          <p:nvPr/>
        </p:nvSpPr>
        <p:spPr>
          <a:xfrm>
            <a:off x="3218813" y="5963643"/>
            <a:ext cx="1261884" cy="307777"/>
          </a:xfrm>
          <a:prstGeom prst="rect">
            <a:avLst/>
          </a:prstGeom>
          <a:noFill/>
        </p:spPr>
        <p:txBody>
          <a:bodyPr wrap="none" rtlCol="0">
            <a:spAutoFit/>
          </a:bodyPr>
          <a:lstStyle/>
          <a:p>
            <a:pPr algn="ctr"/>
            <a:r>
              <a:rPr lang="ja-JP" altLang="en-US" sz="1400" dirty="0" smtClean="0">
                <a:solidFill>
                  <a:srgbClr val="00B050"/>
                </a:solidFill>
                <a:latin typeface="Meiryo" charset="-128"/>
                <a:ea typeface="Meiryo" charset="-128"/>
                <a:cs typeface="Meiryo" charset="-128"/>
              </a:rPr>
              <a:t>戻り値の返信</a:t>
            </a:r>
            <a:endParaRPr kumimoji="1" lang="ja-JP" altLang="en-US" sz="1400" dirty="0">
              <a:solidFill>
                <a:srgbClr val="00B050"/>
              </a:solidFill>
              <a:latin typeface="Meiryo" charset="-128"/>
              <a:ea typeface="Meiryo" charset="-128"/>
              <a:cs typeface="Meiryo" charset="-128"/>
            </a:endParaRPr>
          </a:p>
        </p:txBody>
      </p:sp>
      <p:sp>
        <p:nvSpPr>
          <p:cNvPr id="20" name="テキスト ボックス 19"/>
          <p:cNvSpPr txBox="1"/>
          <p:nvPr/>
        </p:nvSpPr>
        <p:spPr>
          <a:xfrm>
            <a:off x="662737" y="982390"/>
            <a:ext cx="7495963" cy="369332"/>
          </a:xfrm>
          <a:prstGeom prst="rect">
            <a:avLst/>
          </a:prstGeom>
          <a:noFill/>
        </p:spPr>
        <p:txBody>
          <a:bodyPr wrap="none" rtlCol="0">
            <a:spAutoFit/>
          </a:bodyPr>
          <a:lstStyle/>
          <a:p>
            <a:r>
              <a:rPr kumimoji="1" lang="ja-JP" altLang="en-US" dirty="0" smtClean="0">
                <a:solidFill>
                  <a:schemeClr val="tx2">
                    <a:lumMod val="75000"/>
                  </a:schemeClr>
                </a:solidFill>
                <a:latin typeface="Meiryo" charset="-128"/>
                <a:ea typeface="Meiryo" charset="-128"/>
                <a:cs typeface="Meiryo" charset="-128"/>
              </a:rPr>
              <a:t>プログラムの機能を呼び出し、その実行結果を戻り値として受け取る</a:t>
            </a:r>
            <a:endParaRPr kumimoji="1" lang="ja-JP" altLang="en-US" dirty="0">
              <a:solidFill>
                <a:schemeClr val="tx2">
                  <a:lumMod val="75000"/>
                </a:schemeClr>
              </a:solidFill>
              <a:latin typeface="Meiryo" charset="-128"/>
              <a:ea typeface="Meiryo" charset="-128"/>
              <a:cs typeface="Meiryo" charset="-128"/>
            </a:endParaRPr>
          </a:p>
        </p:txBody>
      </p:sp>
      <p:sp>
        <p:nvSpPr>
          <p:cNvPr id="21" name="テキスト ボックス 20"/>
          <p:cNvSpPr txBox="1"/>
          <p:nvPr/>
        </p:nvSpPr>
        <p:spPr>
          <a:xfrm>
            <a:off x="675861" y="4289336"/>
            <a:ext cx="7265130" cy="369332"/>
          </a:xfrm>
          <a:prstGeom prst="rect">
            <a:avLst/>
          </a:prstGeom>
          <a:noFill/>
        </p:spPr>
        <p:txBody>
          <a:bodyPr wrap="none" rtlCol="0">
            <a:spAutoFit/>
          </a:bodyPr>
          <a:lstStyle/>
          <a:p>
            <a:r>
              <a:rPr kumimoji="1" lang="ja-JP" altLang="en-US" dirty="0" smtClean="0">
                <a:solidFill>
                  <a:schemeClr val="tx2">
                    <a:lumMod val="75000"/>
                  </a:schemeClr>
                </a:solidFill>
                <a:latin typeface="Meiryo" charset="-128"/>
                <a:ea typeface="Meiryo" charset="-128"/>
                <a:cs typeface="Meiryo" charset="-128"/>
              </a:rPr>
              <a:t>サービスの機能を呼び出し、その実行結果を戻り値として受け取る</a:t>
            </a:r>
            <a:endParaRPr kumimoji="1" lang="ja-JP" altLang="en-US" dirty="0">
              <a:solidFill>
                <a:schemeClr val="tx2">
                  <a:lumMod val="75000"/>
                </a:schemeClr>
              </a:solidFill>
              <a:latin typeface="Meiryo" charset="-128"/>
              <a:ea typeface="Meiryo" charset="-128"/>
              <a:cs typeface="Meiryo" charset="-128"/>
            </a:endParaRPr>
          </a:p>
        </p:txBody>
      </p:sp>
      <p:sp>
        <p:nvSpPr>
          <p:cNvPr id="22" name="四角形吹き出し 21"/>
          <p:cNvSpPr/>
          <p:nvPr/>
        </p:nvSpPr>
        <p:spPr>
          <a:xfrm>
            <a:off x="675861" y="3318107"/>
            <a:ext cx="7792277" cy="651689"/>
          </a:xfrm>
          <a:prstGeom prst="wedgeRectCallout">
            <a:avLst>
              <a:gd name="adj1" fmla="val -25572"/>
              <a:gd name="adj2" fmla="val 93253"/>
            </a:avLst>
          </a:prstGeom>
          <a:solidFill>
            <a:schemeClr val="accent6">
              <a:lumMod val="75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お店</a:t>
            </a:r>
            <a:r>
              <a:rPr lang="ja-JP" altLang="en-US" sz="1400" dirty="0">
                <a:solidFill>
                  <a:srgbClr val="FFFFFF"/>
                </a:solidFill>
                <a:latin typeface="Meiryo" charset="-128"/>
                <a:ea typeface="Meiryo" charset="-128"/>
                <a:cs typeface="Meiryo" charset="-128"/>
              </a:rPr>
              <a:t>や</a:t>
            </a:r>
            <a:r>
              <a:rPr lang="ja-JP" altLang="en-US" sz="1400" dirty="0" smtClean="0">
                <a:solidFill>
                  <a:srgbClr val="FFFFFF"/>
                </a:solidFill>
                <a:latin typeface="Meiryo" charset="-128"/>
                <a:ea typeface="Meiryo" charset="-128"/>
                <a:cs typeface="Meiryo" charset="-128"/>
              </a:rPr>
              <a:t>プレイスポットを検索する</a:t>
            </a:r>
            <a:r>
              <a:rPr lang="en-US" altLang="ja-JP" sz="1400" dirty="0" smtClean="0">
                <a:solidFill>
                  <a:srgbClr val="FFFFFF"/>
                </a:solidFill>
                <a:latin typeface="Meiryo" charset="-128"/>
                <a:ea typeface="Meiryo" charset="-128"/>
                <a:cs typeface="Meiryo" charset="-128"/>
              </a:rPr>
              <a:t>Foursquare</a:t>
            </a:r>
            <a:r>
              <a:rPr lang="ja-JP" altLang="en-US" sz="1400" dirty="0" smtClean="0">
                <a:solidFill>
                  <a:srgbClr val="FFFFFF"/>
                </a:solidFill>
                <a:latin typeface="Meiryo" charset="-128"/>
                <a:ea typeface="Meiryo" charset="-128"/>
                <a:cs typeface="Meiryo" charset="-128"/>
              </a:rPr>
              <a:t>で取得した位置情報を</a:t>
            </a:r>
            <a:endParaRPr lang="en-US" altLang="ja-JP" sz="1400"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Uber</a:t>
            </a:r>
            <a:r>
              <a:rPr lang="ja-JP" altLang="en-US" sz="1400" dirty="0" smtClean="0">
                <a:solidFill>
                  <a:srgbClr val="FFFFFF"/>
                </a:solidFill>
                <a:latin typeface="Meiryo" charset="-128"/>
                <a:ea typeface="Meiryo" charset="-128"/>
                <a:cs typeface="Meiryo" charset="-128"/>
              </a:rPr>
              <a:t>に送りタクシーを配車してもらう。</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148150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図 82" descr="design_img_f_1133791_s.pn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33912" y="-1029661"/>
            <a:ext cx="8088450" cy="7887661"/>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en-US" altLang="ja-JP" dirty="0" smtClean="0"/>
              <a:t>API</a:t>
            </a:r>
            <a:r>
              <a:rPr kumimoji="1" lang="ja-JP" altLang="en-US" dirty="0" smtClean="0"/>
              <a:t>エコノミー</a:t>
            </a:r>
            <a:r>
              <a:rPr lang="ja-JP" altLang="en-US" dirty="0" smtClean="0"/>
              <a:t>（</a:t>
            </a:r>
            <a:r>
              <a:rPr lang="en-US" altLang="ja-JP" dirty="0" smtClean="0"/>
              <a:t>2</a:t>
            </a:r>
            <a:r>
              <a:rPr lang="ja-JP" altLang="en-US" dirty="0" smtClean="0"/>
              <a:t>）</a:t>
            </a:r>
            <a:endParaRPr kumimoji="1" lang="ja-JP" altLang="en-US" dirty="0"/>
          </a:p>
        </p:txBody>
      </p:sp>
      <p:sp>
        <p:nvSpPr>
          <p:cNvPr id="3" name="スライド番号プレースホルダー 2"/>
          <p:cNvSpPr>
            <a:spLocks noGrp="1"/>
          </p:cNvSpPr>
          <p:nvPr>
            <p:ph type="sldNum" sz="quarter" idx="4294967295"/>
          </p:nvPr>
        </p:nvSpPr>
        <p:spPr>
          <a:xfrm>
            <a:off x="7010400" y="6651070"/>
            <a:ext cx="2133600" cy="217800"/>
          </a:xfrm>
          <a:prstGeom prst="rect">
            <a:avLst/>
          </a:prstGeom>
        </p:spPr>
        <p:txBody>
          <a:bodyPr/>
          <a:lstStyle/>
          <a:p>
            <a:fld id="{8FF8CC5D-A65D-5946-99B5-645367A967AD}" type="slidenum">
              <a:rPr kumimoji="1" lang="ja-JP" altLang="en-US" smtClean="0"/>
              <a:t>38</a:t>
            </a:fld>
            <a:endParaRPr kumimoji="1" lang="ja-JP" altLang="en-US" dirty="0"/>
          </a:p>
        </p:txBody>
      </p:sp>
      <p:sp>
        <p:nvSpPr>
          <p:cNvPr id="23" name="正方形/長方形 22"/>
          <p:cNvSpPr/>
          <p:nvPr/>
        </p:nvSpPr>
        <p:spPr>
          <a:xfrm>
            <a:off x="2488792" y="1380801"/>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4" name="正方形/長方形 23"/>
          <p:cNvSpPr/>
          <p:nvPr/>
        </p:nvSpPr>
        <p:spPr>
          <a:xfrm>
            <a:off x="2594046" y="174771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5" name="正方形/長方形 24"/>
          <p:cNvSpPr/>
          <p:nvPr/>
        </p:nvSpPr>
        <p:spPr>
          <a:xfrm>
            <a:off x="1064902" y="1380802"/>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6" name="正方形/長方形 25"/>
          <p:cNvSpPr/>
          <p:nvPr/>
        </p:nvSpPr>
        <p:spPr>
          <a:xfrm>
            <a:off x="1170156" y="1747717"/>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7" name="正方形/長方形 26"/>
          <p:cNvSpPr/>
          <p:nvPr/>
        </p:nvSpPr>
        <p:spPr>
          <a:xfrm>
            <a:off x="5336572" y="138080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8" name="正方形/長方形 27"/>
          <p:cNvSpPr/>
          <p:nvPr/>
        </p:nvSpPr>
        <p:spPr>
          <a:xfrm>
            <a:off x="5441826" y="1747715"/>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9" name="正方形/長方形 28"/>
          <p:cNvSpPr/>
          <p:nvPr/>
        </p:nvSpPr>
        <p:spPr>
          <a:xfrm>
            <a:off x="3912682" y="1380801"/>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0" name="正方形/長方形 29"/>
          <p:cNvSpPr/>
          <p:nvPr/>
        </p:nvSpPr>
        <p:spPr>
          <a:xfrm>
            <a:off x="4017936" y="174771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31" name="正方形/長方形 30"/>
          <p:cNvSpPr/>
          <p:nvPr/>
        </p:nvSpPr>
        <p:spPr>
          <a:xfrm>
            <a:off x="6760462" y="138080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2" name="正方形/長方形 31"/>
          <p:cNvSpPr/>
          <p:nvPr/>
        </p:nvSpPr>
        <p:spPr>
          <a:xfrm>
            <a:off x="6865716" y="1747715"/>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33" name="正方形/長方形 32"/>
          <p:cNvSpPr/>
          <p:nvPr/>
        </p:nvSpPr>
        <p:spPr>
          <a:xfrm>
            <a:off x="1064901" y="2547342"/>
            <a:ext cx="2256275"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4" name="正方形/長方形 33"/>
          <p:cNvSpPr/>
          <p:nvPr/>
        </p:nvSpPr>
        <p:spPr>
          <a:xfrm>
            <a:off x="1169691" y="2457484"/>
            <a:ext cx="2044645" cy="439130"/>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r>
              <a:rPr kumimoji="1" lang="ja-JP" altLang="en-US" sz="1400" dirty="0" smtClean="0">
                <a:solidFill>
                  <a:srgbClr val="FFFFFF"/>
                </a:solidFill>
                <a:latin typeface="Meiryo" charset="-128"/>
                <a:ea typeface="Meiryo" charset="-128"/>
                <a:cs typeface="Meiryo" charset="-128"/>
              </a:rPr>
              <a:t>連携</a:t>
            </a:r>
            <a:endParaRPr kumimoji="1" lang="en-US" altLang="ja-JP" sz="1400" dirty="0" smtClean="0">
              <a:solidFill>
                <a:srgbClr val="FFFFFF"/>
              </a:solidFill>
              <a:latin typeface="Meiryo" charset="-128"/>
              <a:ea typeface="Meiryo" charset="-128"/>
              <a:cs typeface="Meiryo" charset="-128"/>
            </a:endParaRPr>
          </a:p>
        </p:txBody>
      </p:sp>
      <p:sp>
        <p:nvSpPr>
          <p:cNvPr id="35" name="正方形/長方形 34"/>
          <p:cNvSpPr/>
          <p:nvPr/>
        </p:nvSpPr>
        <p:spPr>
          <a:xfrm>
            <a:off x="1170154" y="3253088"/>
            <a:ext cx="2044175" cy="295154"/>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独自機能</a:t>
            </a:r>
            <a:endParaRPr kumimoji="1" lang="en-US" altLang="ja-JP" sz="1400" dirty="0" smtClean="0">
              <a:solidFill>
                <a:srgbClr val="FFFFFF"/>
              </a:solidFill>
              <a:latin typeface="Meiryo" charset="-128"/>
              <a:ea typeface="Meiryo" charset="-128"/>
              <a:cs typeface="Meiryo" charset="-128"/>
            </a:endParaRPr>
          </a:p>
        </p:txBody>
      </p:sp>
      <p:sp>
        <p:nvSpPr>
          <p:cNvPr id="36" name="正方形/長方形 35"/>
          <p:cNvSpPr/>
          <p:nvPr/>
        </p:nvSpPr>
        <p:spPr>
          <a:xfrm>
            <a:off x="3443862" y="2547342"/>
            <a:ext cx="2256275"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7" name="正方形/長方形 36"/>
          <p:cNvSpPr/>
          <p:nvPr/>
        </p:nvSpPr>
        <p:spPr>
          <a:xfrm>
            <a:off x="3548653" y="2457484"/>
            <a:ext cx="2013392" cy="439130"/>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r>
              <a:rPr kumimoji="1" lang="ja-JP" altLang="en-US" sz="1400" dirty="0" smtClean="0">
                <a:solidFill>
                  <a:srgbClr val="FFFFFF"/>
                </a:solidFill>
                <a:latin typeface="Meiryo" charset="-128"/>
                <a:ea typeface="Meiryo" charset="-128"/>
                <a:cs typeface="Meiryo" charset="-128"/>
              </a:rPr>
              <a:t>連携</a:t>
            </a:r>
            <a:endParaRPr kumimoji="1" lang="en-US" altLang="ja-JP" sz="1400" dirty="0" smtClean="0">
              <a:solidFill>
                <a:srgbClr val="FFFFFF"/>
              </a:solidFill>
              <a:latin typeface="Meiryo" charset="-128"/>
              <a:ea typeface="Meiryo" charset="-128"/>
              <a:cs typeface="Meiryo" charset="-128"/>
            </a:endParaRPr>
          </a:p>
        </p:txBody>
      </p:sp>
      <p:sp>
        <p:nvSpPr>
          <p:cNvPr id="38" name="正方形/長方形 37"/>
          <p:cNvSpPr/>
          <p:nvPr/>
        </p:nvSpPr>
        <p:spPr>
          <a:xfrm>
            <a:off x="3549116" y="3253088"/>
            <a:ext cx="2013392" cy="295154"/>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独自機能</a:t>
            </a:r>
            <a:endParaRPr kumimoji="1" lang="en-US" altLang="ja-JP" sz="1400" dirty="0" smtClean="0">
              <a:solidFill>
                <a:srgbClr val="FFFFFF"/>
              </a:solidFill>
              <a:latin typeface="Meiryo" charset="-128"/>
              <a:ea typeface="Meiryo" charset="-128"/>
              <a:cs typeface="Meiryo" charset="-128"/>
            </a:endParaRPr>
          </a:p>
        </p:txBody>
      </p:sp>
      <p:sp>
        <p:nvSpPr>
          <p:cNvPr id="39" name="正方形/長方形 38"/>
          <p:cNvSpPr/>
          <p:nvPr/>
        </p:nvSpPr>
        <p:spPr>
          <a:xfrm>
            <a:off x="5822823" y="2547342"/>
            <a:ext cx="2256275"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40" name="正方形/長方形 39"/>
          <p:cNvSpPr/>
          <p:nvPr/>
        </p:nvSpPr>
        <p:spPr>
          <a:xfrm>
            <a:off x="5927614" y="2457484"/>
            <a:ext cx="2013392" cy="439130"/>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r>
              <a:rPr kumimoji="1" lang="ja-JP" altLang="en-US" sz="1400" dirty="0" smtClean="0">
                <a:solidFill>
                  <a:srgbClr val="FFFFFF"/>
                </a:solidFill>
                <a:latin typeface="Meiryo" charset="-128"/>
                <a:ea typeface="Meiryo" charset="-128"/>
                <a:cs typeface="Meiryo" charset="-128"/>
              </a:rPr>
              <a:t>連携</a:t>
            </a:r>
            <a:endParaRPr kumimoji="1" lang="en-US" altLang="ja-JP" sz="1400" dirty="0" smtClean="0">
              <a:solidFill>
                <a:srgbClr val="FFFFFF"/>
              </a:solidFill>
              <a:latin typeface="Meiryo" charset="-128"/>
              <a:ea typeface="Meiryo" charset="-128"/>
              <a:cs typeface="Meiryo" charset="-128"/>
            </a:endParaRPr>
          </a:p>
        </p:txBody>
      </p:sp>
      <p:sp>
        <p:nvSpPr>
          <p:cNvPr id="41" name="正方形/長方形 40"/>
          <p:cNvSpPr/>
          <p:nvPr/>
        </p:nvSpPr>
        <p:spPr>
          <a:xfrm>
            <a:off x="5928077" y="3253088"/>
            <a:ext cx="2013392" cy="295154"/>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独自機能</a:t>
            </a:r>
            <a:endParaRPr kumimoji="1" lang="en-US" altLang="ja-JP" sz="1400" dirty="0" smtClean="0">
              <a:solidFill>
                <a:srgbClr val="FFFFFF"/>
              </a:solidFill>
              <a:latin typeface="Meiryo" charset="-128"/>
              <a:ea typeface="Meiryo" charset="-128"/>
              <a:cs typeface="Meiryo" charset="-128"/>
            </a:endParaRPr>
          </a:p>
        </p:txBody>
      </p:sp>
      <p:sp>
        <p:nvSpPr>
          <p:cNvPr id="4" name="テキスト ボックス 3"/>
          <p:cNvSpPr txBox="1"/>
          <p:nvPr/>
        </p:nvSpPr>
        <p:spPr>
          <a:xfrm>
            <a:off x="1064901" y="3705820"/>
            <a:ext cx="2256275" cy="338554"/>
          </a:xfrm>
          <a:prstGeom prst="rect">
            <a:avLst/>
          </a:prstGeom>
          <a:noFill/>
        </p:spPr>
        <p:txBody>
          <a:bodyPr wrap="square" rtlCol="0">
            <a:spAutoFit/>
          </a:bodyPr>
          <a:lstStyle/>
          <a:p>
            <a:pPr algn="ctr"/>
            <a:r>
              <a:rPr kumimoji="1" lang="en-US" altLang="ja-JP" sz="1600" b="1" dirty="0" err="1" smtClean="0">
                <a:solidFill>
                  <a:srgbClr val="0432FF"/>
                </a:solidFill>
                <a:latin typeface="Meiryo" charset="-128"/>
                <a:ea typeface="Meiryo" charset="-128"/>
                <a:cs typeface="Meiryo" charset="-128"/>
              </a:rPr>
              <a:t>Foursquare+Uber</a:t>
            </a:r>
            <a:endParaRPr kumimoji="1" lang="ja-JP" altLang="en-US" sz="1600" b="1" dirty="0">
              <a:solidFill>
                <a:srgbClr val="0432FF"/>
              </a:solidFill>
              <a:latin typeface="Meiryo" charset="-128"/>
              <a:ea typeface="Meiryo" charset="-128"/>
              <a:cs typeface="Meiryo" charset="-128"/>
            </a:endParaRPr>
          </a:p>
        </p:txBody>
      </p:sp>
      <p:sp>
        <p:nvSpPr>
          <p:cNvPr id="42" name="テキスト ボックス 41"/>
          <p:cNvSpPr txBox="1"/>
          <p:nvPr/>
        </p:nvSpPr>
        <p:spPr>
          <a:xfrm>
            <a:off x="1063876" y="3974152"/>
            <a:ext cx="2256275" cy="400110"/>
          </a:xfrm>
          <a:prstGeom prst="rect">
            <a:avLst/>
          </a:prstGeom>
          <a:noFill/>
        </p:spPr>
        <p:txBody>
          <a:bodyPr wrap="square" rtlCol="0">
            <a:spAutoFit/>
          </a:bodyPr>
          <a:lstStyle/>
          <a:p>
            <a:pPr marL="171450" indent="-171450">
              <a:buFont typeface="Wingdings" charset="2"/>
              <a:buChar char="Ø"/>
            </a:pPr>
            <a:r>
              <a:rPr kumimoji="1" lang="en-US" altLang="ja-JP" sz="1000" dirty="0" smtClean="0">
                <a:solidFill>
                  <a:srgbClr val="0432FF"/>
                </a:solidFill>
                <a:latin typeface="Meiryo" charset="-128"/>
                <a:ea typeface="Meiryo" charset="-128"/>
                <a:cs typeface="Meiryo" charset="-128"/>
              </a:rPr>
              <a:t>Foursquare</a:t>
            </a:r>
            <a:r>
              <a:rPr kumimoji="1" lang="ja-JP" altLang="en-US" sz="1000" dirty="0" smtClean="0">
                <a:solidFill>
                  <a:srgbClr val="0432FF"/>
                </a:solidFill>
                <a:latin typeface="Meiryo" charset="-128"/>
                <a:ea typeface="Meiryo" charset="-128"/>
                <a:cs typeface="Meiryo" charset="-128"/>
              </a:rPr>
              <a:t>から</a:t>
            </a:r>
            <a:r>
              <a:rPr kumimoji="1" lang="en-US" altLang="ja-JP" sz="1000" dirty="0" smtClean="0">
                <a:solidFill>
                  <a:srgbClr val="0432FF"/>
                </a:solidFill>
                <a:latin typeface="Meiryo" charset="-128"/>
                <a:ea typeface="Meiryo" charset="-128"/>
                <a:cs typeface="Meiryo" charset="-128"/>
              </a:rPr>
              <a:t>Uber</a:t>
            </a:r>
            <a:r>
              <a:rPr lang="ja-JP" altLang="en-US" sz="1000" dirty="0" smtClean="0">
                <a:solidFill>
                  <a:srgbClr val="0432FF"/>
                </a:solidFill>
                <a:latin typeface="Meiryo" charset="-128"/>
                <a:ea typeface="Meiryo" charset="-128"/>
                <a:cs typeface="Meiryo" charset="-128"/>
              </a:rPr>
              <a:t>で車を手配</a:t>
            </a:r>
            <a:endParaRPr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観光地での迅速な配車サービス</a:t>
            </a:r>
            <a:endParaRPr kumimoji="1" lang="ja-JP" altLang="en-US" sz="1000" dirty="0">
              <a:solidFill>
                <a:srgbClr val="0432FF"/>
              </a:solidFill>
              <a:latin typeface="Meiryo" charset="-128"/>
              <a:ea typeface="Meiryo" charset="-128"/>
              <a:cs typeface="Meiryo" charset="-128"/>
            </a:endParaRPr>
          </a:p>
        </p:txBody>
      </p:sp>
      <p:sp>
        <p:nvSpPr>
          <p:cNvPr id="43" name="テキスト ボックス 42"/>
          <p:cNvSpPr txBox="1"/>
          <p:nvPr/>
        </p:nvSpPr>
        <p:spPr>
          <a:xfrm>
            <a:off x="3443862" y="3705820"/>
            <a:ext cx="225627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会計管理</a:t>
            </a:r>
            <a:r>
              <a:rPr kumimoji="1" lang="en-US" altLang="ja-JP" sz="1600" b="1" dirty="0" smtClean="0">
                <a:solidFill>
                  <a:srgbClr val="0432FF"/>
                </a:solidFill>
                <a:latin typeface="Meiryo" charset="-128"/>
                <a:ea typeface="Meiryo" charset="-128"/>
                <a:cs typeface="Meiryo" charset="-128"/>
              </a:rPr>
              <a:t>+</a:t>
            </a:r>
            <a:r>
              <a:rPr kumimoji="1" lang="ja-JP" altLang="en-US" sz="1600" b="1" dirty="0" smtClean="0">
                <a:solidFill>
                  <a:srgbClr val="0432FF"/>
                </a:solidFill>
                <a:latin typeface="Meiryo" charset="-128"/>
                <a:ea typeface="Meiryo" charset="-128"/>
                <a:cs typeface="Meiryo" charset="-128"/>
              </a:rPr>
              <a:t>地方銀行</a:t>
            </a:r>
            <a:endParaRPr kumimoji="1" lang="ja-JP" altLang="en-US" sz="1600" b="1" dirty="0">
              <a:solidFill>
                <a:srgbClr val="0432FF"/>
              </a:solidFill>
              <a:latin typeface="Meiryo" charset="-128"/>
              <a:ea typeface="Meiryo" charset="-128"/>
              <a:cs typeface="Meiryo" charset="-128"/>
            </a:endParaRPr>
          </a:p>
        </p:txBody>
      </p:sp>
      <p:sp>
        <p:nvSpPr>
          <p:cNvPr id="44" name="テキスト ボックス 43"/>
          <p:cNvSpPr txBox="1"/>
          <p:nvPr/>
        </p:nvSpPr>
        <p:spPr>
          <a:xfrm>
            <a:off x="3442837" y="3974152"/>
            <a:ext cx="2256275" cy="400110"/>
          </a:xfrm>
          <a:prstGeom prst="rect">
            <a:avLst/>
          </a:prstGeom>
          <a:noFill/>
        </p:spPr>
        <p:txBody>
          <a:bodyPr wrap="square" rtlCol="0">
            <a:spAutoFit/>
          </a:bodyPr>
          <a:lstStyle/>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リアルタイムの会計情報で与信</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中小企業への迅速な融資</a:t>
            </a:r>
            <a:endParaRPr kumimoji="1" lang="ja-JP" altLang="en-US" sz="1000" dirty="0">
              <a:solidFill>
                <a:srgbClr val="0432FF"/>
              </a:solidFill>
              <a:latin typeface="Meiryo" charset="-128"/>
              <a:ea typeface="Meiryo" charset="-128"/>
              <a:cs typeface="Meiryo" charset="-128"/>
            </a:endParaRPr>
          </a:p>
        </p:txBody>
      </p:sp>
      <p:sp>
        <p:nvSpPr>
          <p:cNvPr id="45" name="テキスト ボックス 44"/>
          <p:cNvSpPr txBox="1"/>
          <p:nvPr/>
        </p:nvSpPr>
        <p:spPr>
          <a:xfrm>
            <a:off x="5822823" y="3705820"/>
            <a:ext cx="225627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自動車会社</a:t>
            </a:r>
            <a:r>
              <a:rPr kumimoji="1" lang="en-US" altLang="ja-JP" sz="1600" b="1" dirty="0" smtClean="0">
                <a:solidFill>
                  <a:srgbClr val="0432FF"/>
                </a:solidFill>
                <a:latin typeface="Meiryo" charset="-128"/>
                <a:ea typeface="Meiryo" charset="-128"/>
                <a:cs typeface="Meiryo" charset="-128"/>
              </a:rPr>
              <a:t>+</a:t>
            </a:r>
            <a:r>
              <a:rPr kumimoji="1" lang="ja-JP" altLang="en-US" sz="1600" b="1" dirty="0" smtClean="0">
                <a:solidFill>
                  <a:srgbClr val="0432FF"/>
                </a:solidFill>
                <a:latin typeface="Meiryo" charset="-128"/>
                <a:ea typeface="Meiryo" charset="-128"/>
                <a:cs typeface="Meiryo" charset="-128"/>
              </a:rPr>
              <a:t>損害保険</a:t>
            </a:r>
            <a:endParaRPr kumimoji="1" lang="ja-JP" altLang="en-US" sz="1600" b="1" dirty="0">
              <a:solidFill>
                <a:srgbClr val="0432FF"/>
              </a:solidFill>
              <a:latin typeface="Meiryo" charset="-128"/>
              <a:ea typeface="Meiryo" charset="-128"/>
              <a:cs typeface="Meiryo" charset="-128"/>
            </a:endParaRPr>
          </a:p>
        </p:txBody>
      </p:sp>
      <p:sp>
        <p:nvSpPr>
          <p:cNvPr id="46" name="テキスト ボックス 45"/>
          <p:cNvSpPr txBox="1"/>
          <p:nvPr/>
        </p:nvSpPr>
        <p:spPr>
          <a:xfrm>
            <a:off x="5821798" y="3974152"/>
            <a:ext cx="2256275" cy="400110"/>
          </a:xfrm>
          <a:prstGeom prst="rect">
            <a:avLst/>
          </a:prstGeom>
          <a:noFill/>
        </p:spPr>
        <p:txBody>
          <a:bodyPr wrap="square" rtlCol="0">
            <a:spAutoFit/>
          </a:bodyPr>
          <a:lstStyle/>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運転の丁寧さで保険料率を変動</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lang="ja-JP" altLang="en-US" sz="1000" dirty="0" smtClean="0">
                <a:solidFill>
                  <a:srgbClr val="0432FF"/>
                </a:solidFill>
                <a:latin typeface="Meiryo" charset="-128"/>
                <a:ea typeface="Meiryo" charset="-128"/>
                <a:cs typeface="Meiryo" charset="-128"/>
              </a:rPr>
              <a:t>支払リスクの低減と事故の削減</a:t>
            </a:r>
            <a:endParaRPr kumimoji="1" lang="ja-JP" altLang="en-US" sz="1000" dirty="0">
              <a:solidFill>
                <a:srgbClr val="0432FF"/>
              </a:solidFill>
              <a:latin typeface="Meiryo" charset="-128"/>
              <a:ea typeface="Meiryo" charset="-128"/>
              <a:cs typeface="Meiryo" charset="-128"/>
            </a:endParaRPr>
          </a:p>
        </p:txBody>
      </p:sp>
      <p:cxnSp>
        <p:nvCxnSpPr>
          <p:cNvPr id="47" name="直線矢印コネクタ 46"/>
          <p:cNvCxnSpPr>
            <a:stCxn id="26" idx="2"/>
            <a:endCxn id="34" idx="0"/>
          </p:cNvCxnSpPr>
          <p:nvPr/>
        </p:nvCxnSpPr>
        <p:spPr>
          <a:xfrm>
            <a:off x="1727288" y="2042871"/>
            <a:ext cx="464726" cy="414613"/>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30" idx="2"/>
            <a:endCxn id="34" idx="0"/>
          </p:cNvCxnSpPr>
          <p:nvPr/>
        </p:nvCxnSpPr>
        <p:spPr>
          <a:xfrm flipH="1">
            <a:off x="2192014" y="2042870"/>
            <a:ext cx="2383054" cy="41461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32" idx="2"/>
            <a:endCxn id="37" idx="0"/>
          </p:cNvCxnSpPr>
          <p:nvPr/>
        </p:nvCxnSpPr>
        <p:spPr>
          <a:xfrm flipH="1">
            <a:off x="4555349" y="2042869"/>
            <a:ext cx="2867499"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24" idx="2"/>
            <a:endCxn id="37" idx="0"/>
          </p:cNvCxnSpPr>
          <p:nvPr/>
        </p:nvCxnSpPr>
        <p:spPr>
          <a:xfrm>
            <a:off x="3151178" y="2042870"/>
            <a:ext cx="1404171" cy="41461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a:stCxn id="28" idx="2"/>
            <a:endCxn id="37" idx="0"/>
          </p:cNvCxnSpPr>
          <p:nvPr/>
        </p:nvCxnSpPr>
        <p:spPr>
          <a:xfrm flipH="1">
            <a:off x="4555349" y="2042869"/>
            <a:ext cx="1443609"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stCxn id="30" idx="2"/>
            <a:endCxn id="40" idx="0"/>
          </p:cNvCxnSpPr>
          <p:nvPr/>
        </p:nvCxnSpPr>
        <p:spPr>
          <a:xfrm>
            <a:off x="4575068" y="2042870"/>
            <a:ext cx="2359242" cy="41461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a:stCxn id="28" idx="2"/>
            <a:endCxn id="40" idx="0"/>
          </p:cNvCxnSpPr>
          <p:nvPr/>
        </p:nvCxnSpPr>
        <p:spPr>
          <a:xfrm>
            <a:off x="5998958" y="2042869"/>
            <a:ext cx="935352"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67" name="図形グループ 66"/>
          <p:cNvGrpSpPr/>
          <p:nvPr/>
        </p:nvGrpSpPr>
        <p:grpSpPr>
          <a:xfrm>
            <a:off x="4313107" y="5601042"/>
            <a:ext cx="517785" cy="587435"/>
            <a:chOff x="2667295" y="1059799"/>
            <a:chExt cx="681672" cy="722281"/>
          </a:xfrm>
        </p:grpSpPr>
        <p:sp>
          <p:nvSpPr>
            <p:cNvPr id="68" name="角丸四角形 6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69" name="図 68"/>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70" name="図形グループ 69"/>
          <p:cNvGrpSpPr/>
          <p:nvPr/>
        </p:nvGrpSpPr>
        <p:grpSpPr>
          <a:xfrm>
            <a:off x="4443546" y="5610626"/>
            <a:ext cx="265954" cy="577851"/>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3" name="図形グループ 72"/>
          <p:cNvGrpSpPr/>
          <p:nvPr/>
        </p:nvGrpSpPr>
        <p:grpSpPr>
          <a:xfrm>
            <a:off x="2042249" y="5593519"/>
            <a:ext cx="341289" cy="550466"/>
            <a:chOff x="1140657" y="4229811"/>
            <a:chExt cx="341289" cy="550466"/>
          </a:xfrm>
        </p:grpSpPr>
        <p:sp>
          <p:nvSpPr>
            <p:cNvPr id="74" name="角丸四角形 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図 74"/>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76" name="図形グループ 75"/>
          <p:cNvGrpSpPr/>
          <p:nvPr/>
        </p:nvGrpSpPr>
        <p:grpSpPr>
          <a:xfrm>
            <a:off x="1845478" y="5603236"/>
            <a:ext cx="265954" cy="577851"/>
            <a:chOff x="1946324" y="4125162"/>
            <a:chExt cx="969964" cy="2007872"/>
          </a:xfrm>
        </p:grpSpPr>
        <p:sp>
          <p:nvSpPr>
            <p:cNvPr id="77" name="円/楕円 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8" name="フローチャート: 論理積ゲート 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79" name="図 78"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22686" y="5614364"/>
            <a:ext cx="833410" cy="572009"/>
          </a:xfrm>
          <a:prstGeom prst="rect">
            <a:avLst/>
          </a:prstGeom>
        </p:spPr>
      </p:pic>
      <p:grpSp>
        <p:nvGrpSpPr>
          <p:cNvPr id="80" name="図形グループ 79"/>
          <p:cNvGrpSpPr/>
          <p:nvPr/>
        </p:nvGrpSpPr>
        <p:grpSpPr>
          <a:xfrm>
            <a:off x="7134746" y="5615830"/>
            <a:ext cx="265954" cy="577851"/>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4" name="上下矢印 83"/>
          <p:cNvSpPr/>
          <p:nvPr/>
        </p:nvSpPr>
        <p:spPr>
          <a:xfrm>
            <a:off x="1922983" y="4383979"/>
            <a:ext cx="538060" cy="1138120"/>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下矢印 84"/>
          <p:cNvSpPr/>
          <p:nvPr/>
        </p:nvSpPr>
        <p:spPr>
          <a:xfrm>
            <a:off x="4302970" y="4386254"/>
            <a:ext cx="538060" cy="1138120"/>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a:off x="6596686" y="4381748"/>
            <a:ext cx="538060" cy="1138120"/>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矢印コネクタ 86"/>
          <p:cNvCxnSpPr>
            <a:stCxn id="32" idx="2"/>
            <a:endCxn id="40" idx="0"/>
          </p:cNvCxnSpPr>
          <p:nvPr/>
        </p:nvCxnSpPr>
        <p:spPr>
          <a:xfrm flipH="1">
            <a:off x="6934310" y="2042869"/>
            <a:ext cx="488538"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54507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672954" y="1916708"/>
            <a:ext cx="4166416" cy="3456384"/>
          </a:xfrm>
          <a:prstGeom prst="rec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en-US" altLang="ja-JP" dirty="0" smtClean="0"/>
              <a:t>API Gateway</a:t>
            </a:r>
            <a:r>
              <a:rPr kumimoji="1" lang="ja-JP" altLang="en-US" dirty="0" smtClean="0"/>
              <a:t>サービス</a:t>
            </a:r>
            <a:endParaRPr kumimoji="1" lang="ja-JP" altLang="en-US" dirty="0"/>
          </a:p>
        </p:txBody>
      </p:sp>
      <p:pic>
        <p:nvPicPr>
          <p:cNvPr id="2050" name="Picture 2" descr="http://www3.pcmag.com/media/images/471583-amazon-api-gateway-800x450.jpg?thum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28097"/>
            <a:ext cx="4042792" cy="2274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角丸四角形 1"/>
          <p:cNvSpPr/>
          <p:nvPr/>
        </p:nvSpPr>
        <p:spPr bwMode="auto">
          <a:xfrm>
            <a:off x="5508104" y="2902779"/>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の作成</a:t>
            </a:r>
          </a:p>
        </p:txBody>
      </p:sp>
      <p:sp>
        <p:nvSpPr>
          <p:cNvPr id="6" name="角丸四角形 5"/>
          <p:cNvSpPr/>
          <p:nvPr/>
        </p:nvSpPr>
        <p:spPr bwMode="auto">
          <a:xfrm>
            <a:off x="5508104" y="3361928"/>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の配布</a:t>
            </a:r>
          </a:p>
        </p:txBody>
      </p:sp>
      <p:sp>
        <p:nvSpPr>
          <p:cNvPr id="7" name="角丸四角形 6"/>
          <p:cNvSpPr/>
          <p:nvPr/>
        </p:nvSpPr>
        <p:spPr bwMode="auto">
          <a:xfrm>
            <a:off x="5508104" y="3821077"/>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の保守</a:t>
            </a:r>
          </a:p>
        </p:txBody>
      </p:sp>
      <p:sp>
        <p:nvSpPr>
          <p:cNvPr id="8" name="角丸四角形 7"/>
          <p:cNvSpPr/>
          <p:nvPr/>
        </p:nvSpPr>
        <p:spPr bwMode="auto">
          <a:xfrm>
            <a:off x="5508104" y="4275063"/>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err="1">
                <a:ln>
                  <a:noFill/>
                </a:ln>
                <a:solidFill>
                  <a:schemeClr val="bg1"/>
                </a:solidFill>
                <a:effectLst/>
                <a:latin typeface="+mn-lt"/>
                <a:ea typeface="+mn-ea"/>
              </a:rPr>
              <a:t>の監</a:t>
            </a:r>
            <a:r>
              <a:rPr kumimoji="0" lang="ja-JP" altLang="en-US" sz="2400" b="0" i="0" u="none" strike="noStrike" cap="none" normalizeH="0" dirty="0">
                <a:ln>
                  <a:noFill/>
                </a:ln>
                <a:solidFill>
                  <a:schemeClr val="bg1"/>
                </a:solidFill>
                <a:effectLst/>
                <a:latin typeface="+mn-lt"/>
                <a:ea typeface="+mn-ea"/>
              </a:rPr>
              <a:t>視</a:t>
            </a:r>
          </a:p>
        </p:txBody>
      </p:sp>
      <p:sp>
        <p:nvSpPr>
          <p:cNvPr id="9" name="角丸四角形 8"/>
          <p:cNvSpPr/>
          <p:nvPr/>
        </p:nvSpPr>
        <p:spPr bwMode="auto">
          <a:xfrm>
            <a:off x="5508104" y="4736784"/>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の保護</a:t>
            </a:r>
          </a:p>
        </p:txBody>
      </p:sp>
      <p:pic>
        <p:nvPicPr>
          <p:cNvPr id="3" name="図 2"/>
          <p:cNvPicPr>
            <a:picLocks noChangeAspect="1"/>
          </p:cNvPicPr>
          <p:nvPr/>
        </p:nvPicPr>
        <p:blipFill>
          <a:blip r:embed="rId4"/>
          <a:stretch>
            <a:fillRect/>
          </a:stretch>
        </p:blipFill>
        <p:spPr>
          <a:xfrm>
            <a:off x="457200" y="842489"/>
            <a:ext cx="4042792" cy="3133978"/>
          </a:xfrm>
          <a:prstGeom prst="rect">
            <a:avLst/>
          </a:prstGeom>
          <a:ln>
            <a:noFill/>
          </a:ln>
          <a:effectLst>
            <a:outerShdw blurRad="292100" dist="139700" dir="2700000" algn="tl" rotWithShape="0">
              <a:srgbClr val="333333">
                <a:alpha val="65000"/>
              </a:srgbClr>
            </a:outerShdw>
          </a:effectLst>
        </p:spPr>
      </p:pic>
      <p:sp>
        <p:nvSpPr>
          <p:cNvPr id="10" name="正方形/長方形 9"/>
          <p:cNvSpPr/>
          <p:nvPr/>
        </p:nvSpPr>
        <p:spPr>
          <a:xfrm>
            <a:off x="6096844" y="84248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1" name="正方形/長方形 10"/>
          <p:cNvSpPr/>
          <p:nvPr/>
        </p:nvSpPr>
        <p:spPr>
          <a:xfrm>
            <a:off x="6202098" y="1209404"/>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2" name="正方形/長方形 11"/>
          <p:cNvSpPr/>
          <p:nvPr/>
        </p:nvSpPr>
        <p:spPr>
          <a:xfrm>
            <a:off x="4672954" y="84249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3" name="正方形/長方形 12"/>
          <p:cNvSpPr/>
          <p:nvPr/>
        </p:nvSpPr>
        <p:spPr>
          <a:xfrm>
            <a:off x="4778208" y="1209405"/>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4" name="正方形/長方形 13"/>
          <p:cNvSpPr/>
          <p:nvPr/>
        </p:nvSpPr>
        <p:spPr>
          <a:xfrm>
            <a:off x="7520734" y="84248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5" name="正方形/長方形 14"/>
          <p:cNvSpPr/>
          <p:nvPr/>
        </p:nvSpPr>
        <p:spPr>
          <a:xfrm>
            <a:off x="7625988" y="1209404"/>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6" name="正方形/長方形 15"/>
          <p:cNvSpPr/>
          <p:nvPr/>
        </p:nvSpPr>
        <p:spPr>
          <a:xfrm>
            <a:off x="6096844" y="590507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7" name="正方形/長方形 16"/>
          <p:cNvSpPr/>
          <p:nvPr/>
        </p:nvSpPr>
        <p:spPr>
          <a:xfrm>
            <a:off x="6204988" y="577013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8" name="正方形/長方形 17"/>
          <p:cNvSpPr/>
          <p:nvPr/>
        </p:nvSpPr>
        <p:spPr>
          <a:xfrm>
            <a:off x="4672954" y="590508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9" name="正方形/長方形 18"/>
          <p:cNvSpPr/>
          <p:nvPr/>
        </p:nvSpPr>
        <p:spPr>
          <a:xfrm>
            <a:off x="4781098" y="5770137"/>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0" name="正方形/長方形 19"/>
          <p:cNvSpPr/>
          <p:nvPr/>
        </p:nvSpPr>
        <p:spPr>
          <a:xfrm>
            <a:off x="7520734" y="590507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1" name="正方形/長方形 20"/>
          <p:cNvSpPr/>
          <p:nvPr/>
        </p:nvSpPr>
        <p:spPr>
          <a:xfrm>
            <a:off x="7628878" y="577013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2" name="正方形/長方形 21"/>
          <p:cNvSpPr/>
          <p:nvPr/>
        </p:nvSpPr>
        <p:spPr>
          <a:xfrm>
            <a:off x="5087820" y="2235039"/>
            <a:ext cx="3336683" cy="461665"/>
          </a:xfrm>
          <a:prstGeom prst="rect">
            <a:avLst/>
          </a:prstGeom>
        </p:spPr>
        <p:txBody>
          <a:bodyPr wrap="none">
            <a:spAutoFit/>
          </a:bodyPr>
          <a:lstStyle/>
          <a:p>
            <a:r>
              <a:rPr lang="en-US" altLang="ja-JP" sz="2400" dirty="0">
                <a:solidFill>
                  <a:schemeClr val="bg1"/>
                </a:solidFill>
                <a:latin typeface="Meiryo" charset="-128"/>
                <a:ea typeface="Meiryo" charset="-128"/>
                <a:cs typeface="Meiryo" charset="-128"/>
              </a:rPr>
              <a:t>API Gateway</a:t>
            </a:r>
            <a:r>
              <a:rPr lang="ja-JP" altLang="en-US" sz="2400" dirty="0">
                <a:solidFill>
                  <a:schemeClr val="bg1"/>
                </a:solidFill>
                <a:latin typeface="Meiryo" charset="-128"/>
                <a:ea typeface="Meiryo" charset="-128"/>
                <a:cs typeface="Meiryo" charset="-128"/>
              </a:rPr>
              <a:t>サービス</a:t>
            </a:r>
          </a:p>
        </p:txBody>
      </p:sp>
      <p:sp>
        <p:nvSpPr>
          <p:cNvPr id="23" name="上下矢印 22"/>
          <p:cNvSpPr/>
          <p:nvPr/>
        </p:nvSpPr>
        <p:spPr>
          <a:xfrm>
            <a:off x="5195181" y="1475449"/>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上下矢印 24"/>
          <p:cNvSpPr/>
          <p:nvPr/>
        </p:nvSpPr>
        <p:spPr>
          <a:xfrm>
            <a:off x="6615214" y="1474521"/>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上下矢印 25"/>
          <p:cNvSpPr/>
          <p:nvPr/>
        </p:nvSpPr>
        <p:spPr>
          <a:xfrm>
            <a:off x="8036036" y="1474521"/>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下矢印 26"/>
          <p:cNvSpPr/>
          <p:nvPr/>
        </p:nvSpPr>
        <p:spPr>
          <a:xfrm>
            <a:off x="5189470" y="5263051"/>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上下矢印 27"/>
          <p:cNvSpPr/>
          <p:nvPr/>
        </p:nvSpPr>
        <p:spPr>
          <a:xfrm>
            <a:off x="6609503" y="5262123"/>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上下矢印 28"/>
          <p:cNvSpPr/>
          <p:nvPr/>
        </p:nvSpPr>
        <p:spPr>
          <a:xfrm>
            <a:off x="8030325" y="5262123"/>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2629" y="873228"/>
            <a:ext cx="432048" cy="21602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smtClean="0">
                <a:solidFill>
                  <a:schemeClr val="tx1">
                    <a:lumMod val="85000"/>
                    <a:lumOff val="15000"/>
                  </a:schemeClr>
                </a:solidFill>
                <a:latin typeface="ＭＳ Ｐゴシック"/>
                <a:ea typeface="ＭＳ Ｐゴシック"/>
                <a:cs typeface="ＭＳ Ｐゴシック"/>
              </a:rPr>
              <a:t>IBM</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31" name="正方形/長方形 30"/>
          <p:cNvSpPr/>
          <p:nvPr/>
        </p:nvSpPr>
        <p:spPr>
          <a:xfrm>
            <a:off x="423981" y="4167051"/>
            <a:ext cx="432048" cy="21602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chemeClr val="tx1">
                    <a:lumMod val="85000"/>
                    <a:lumOff val="15000"/>
                  </a:schemeClr>
                </a:solidFill>
                <a:latin typeface="ＭＳ Ｐゴシック"/>
                <a:ea typeface="ＭＳ Ｐゴシック"/>
                <a:cs typeface="ＭＳ Ｐゴシック"/>
              </a:rPr>
              <a:t>AWS</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Tree>
    <p:extLst>
      <p:ext uri="{BB962C8B-B14F-4D97-AF65-F5344CB8AC3E}">
        <p14:creationId xmlns:p14="http://schemas.microsoft.com/office/powerpoint/2010/main" val="131178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a:t>
            </a:r>
            <a:r>
              <a:rPr kumimoji="1" lang="ja-JP" altLang="en-US" dirty="0" smtClean="0"/>
              <a:t>からの「</a:t>
            </a:r>
            <a:r>
              <a:rPr kumimoji="1" lang="en-US" altLang="ja-JP" dirty="0" smtClean="0"/>
              <a:t>IT</a:t>
            </a:r>
            <a:r>
              <a:rPr kumimoji="1" lang="ja-JP" altLang="en-US" dirty="0" smtClean="0"/>
              <a:t>ビジネスの方程式」</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84298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超高速開発ツール</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901907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345842" y="3089334"/>
            <a:ext cx="7330613" cy="3033166"/>
          </a:xfrm>
          <a:prstGeom prst="rect">
            <a:avLst/>
          </a:prstGeom>
          <a:solidFill>
            <a:srgbClr val="0432FF">
              <a:alpha val="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smtClean="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超高速開発ツール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4" name="正方形/長方形 3"/>
          <p:cNvSpPr/>
          <p:nvPr/>
        </p:nvSpPr>
        <p:spPr>
          <a:xfrm>
            <a:off x="457200" y="1196752"/>
            <a:ext cx="3096344"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自社所有システムによる</a:t>
            </a:r>
            <a:endParaRPr kumimoji="1" lang="en-US" altLang="ja-JP" sz="14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インフラ・</a:t>
            </a:r>
            <a:r>
              <a:rPr lang="ja-JP" altLang="en-US" sz="1400" dirty="0" smtClean="0">
                <a:solidFill>
                  <a:srgbClr val="FFFFFF"/>
                </a:solidFill>
                <a:latin typeface="Meiryo" charset="-128"/>
                <a:ea typeface="Meiryo" charset="-128"/>
                <a:cs typeface="Meiryo" charset="-128"/>
              </a:rPr>
              <a:t>プラットフォーム構築</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3553544" y="1196752"/>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手組によるアプリケーション開発</a:t>
            </a:r>
            <a:endParaRPr kumimoji="1" lang="ja-JP" altLang="en-US" sz="1400" dirty="0">
              <a:solidFill>
                <a:srgbClr val="FFFFFF"/>
              </a:solidFill>
              <a:latin typeface="Meiryo" charset="-128"/>
              <a:ea typeface="Meiryo" charset="-128"/>
              <a:cs typeface="Meiryo" charset="-128"/>
            </a:endParaRPr>
          </a:p>
        </p:txBody>
      </p:sp>
      <p:sp>
        <p:nvSpPr>
          <p:cNvPr id="7" name="正方形/長方形 6"/>
          <p:cNvSpPr/>
          <p:nvPr/>
        </p:nvSpPr>
        <p:spPr>
          <a:xfrm>
            <a:off x="457200" y="2134693"/>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クラウド</a:t>
            </a:r>
            <a:endParaRPr kumimoji="1" lang="ja-JP" altLang="en-US" sz="1400" b="1" dirty="0">
              <a:solidFill>
                <a:srgbClr val="FFFFFF"/>
              </a:solidFill>
              <a:latin typeface="Meiryo" charset="-128"/>
              <a:ea typeface="Meiryo" charset="-128"/>
              <a:cs typeface="Meiryo" charset="-128"/>
            </a:endParaRPr>
          </a:p>
        </p:txBody>
      </p:sp>
      <p:sp>
        <p:nvSpPr>
          <p:cNvPr id="8" name="正方形/長方形 7"/>
          <p:cNvSpPr/>
          <p:nvPr/>
        </p:nvSpPr>
        <p:spPr>
          <a:xfrm>
            <a:off x="1351316" y="2134693"/>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手組によるアプリケーション開発</a:t>
            </a:r>
            <a:endParaRPr kumimoji="1" lang="ja-JP" altLang="en-US" sz="1400" dirty="0">
              <a:solidFill>
                <a:srgbClr val="FFFFFF"/>
              </a:solidFill>
              <a:latin typeface="Meiryo" charset="-128"/>
              <a:ea typeface="Meiryo" charset="-128"/>
              <a:cs typeface="Meiryo" charset="-128"/>
            </a:endParaRPr>
          </a:p>
        </p:txBody>
      </p:sp>
      <p:sp>
        <p:nvSpPr>
          <p:cNvPr id="10" name="正方形/長方形 9"/>
          <p:cNvSpPr/>
          <p:nvPr/>
        </p:nvSpPr>
        <p:spPr>
          <a:xfrm>
            <a:off x="451726" y="3072634"/>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クラウド</a:t>
            </a:r>
            <a:endParaRPr kumimoji="1" lang="ja-JP" altLang="en-US" sz="1400" b="1" dirty="0">
              <a:solidFill>
                <a:srgbClr val="FFFFFF"/>
              </a:solidFill>
              <a:latin typeface="Meiryo" charset="-128"/>
              <a:ea typeface="Meiryo" charset="-128"/>
              <a:cs typeface="Meiryo" charset="-128"/>
            </a:endParaRPr>
          </a:p>
        </p:txBody>
      </p:sp>
      <p:sp>
        <p:nvSpPr>
          <p:cNvPr id="11" name="正方形/長方形 10"/>
          <p:cNvSpPr/>
          <p:nvPr/>
        </p:nvSpPr>
        <p:spPr>
          <a:xfrm>
            <a:off x="1345842" y="3072634"/>
            <a:ext cx="1658752" cy="57606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超高速開発</a:t>
            </a:r>
            <a:endParaRPr kumimoji="1" lang="en-US" altLang="ja-JP" sz="1400" b="1" dirty="0" smtClean="0">
              <a:solidFill>
                <a:srgbClr val="FFFFFF"/>
              </a:solidFill>
              <a:latin typeface="Meiryo" charset="-128"/>
              <a:ea typeface="Meiryo" charset="-128"/>
              <a:cs typeface="Meiryo" charset="-128"/>
            </a:endParaRPr>
          </a:p>
          <a:p>
            <a:pPr algn="ctr"/>
            <a:r>
              <a:rPr kumimoji="1" lang="ja-JP" altLang="en-US" sz="1400" b="1" dirty="0" smtClean="0">
                <a:solidFill>
                  <a:srgbClr val="FFFFFF"/>
                </a:solidFill>
                <a:latin typeface="Meiryo" charset="-128"/>
                <a:ea typeface="Meiryo" charset="-128"/>
                <a:cs typeface="Meiryo" charset="-128"/>
              </a:rPr>
              <a:t>ツール</a:t>
            </a:r>
            <a:endParaRPr kumimoji="1" lang="ja-JP" altLang="en-US" sz="1400" b="1" dirty="0">
              <a:solidFill>
                <a:srgbClr val="FFFFFF"/>
              </a:solidFill>
              <a:latin typeface="Meiryo" charset="-128"/>
              <a:ea typeface="Meiryo" charset="-128"/>
              <a:cs typeface="Meiryo" charset="-128"/>
            </a:endParaRPr>
          </a:p>
        </p:txBody>
      </p:sp>
      <p:cxnSp>
        <p:nvCxnSpPr>
          <p:cNvPr id="14" name="直線コネクタ 13"/>
          <p:cNvCxnSpPr/>
          <p:nvPr/>
        </p:nvCxnSpPr>
        <p:spPr>
          <a:xfrm>
            <a:off x="457200" y="1772816"/>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H="1">
            <a:off x="1351316"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H="1">
            <a:off x="6474228"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458695" y="2727457"/>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345842" y="2710758"/>
            <a:ext cx="6691" cy="361876"/>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H="1">
            <a:off x="2994319" y="2710013"/>
            <a:ext cx="3479909" cy="362620"/>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左矢印 31"/>
          <p:cNvSpPr/>
          <p:nvPr/>
        </p:nvSpPr>
        <p:spPr>
          <a:xfrm>
            <a:off x="2994319" y="3113425"/>
            <a:ext cx="5538122" cy="494482"/>
          </a:xfrm>
          <a:prstGeom prst="leftArrow">
            <a:avLst>
              <a:gd name="adj1" fmla="val 68428"/>
              <a:gd name="adj2" fmla="val 50000"/>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smtClean="0">
                <a:solidFill>
                  <a:srgbClr val="FFFFFF"/>
                </a:solidFill>
                <a:latin typeface="Meiryo" charset="-128"/>
                <a:ea typeface="Meiryo" charset="-128"/>
                <a:cs typeface="Meiryo" charset="-128"/>
              </a:rPr>
              <a:t>加速するビジネス・ニーズの変化に即応</a:t>
            </a:r>
            <a:endParaRPr kumimoji="1" lang="ja-JP" altLang="en-US" sz="1400" dirty="0">
              <a:solidFill>
                <a:srgbClr val="FFFFFF"/>
              </a:solidFill>
              <a:latin typeface="Meiryo" charset="-128"/>
              <a:ea typeface="Meiryo" charset="-128"/>
              <a:cs typeface="Meiryo" charset="-128"/>
            </a:endParaRPr>
          </a:p>
        </p:txBody>
      </p:sp>
      <p:sp>
        <p:nvSpPr>
          <p:cNvPr id="34" name="正方形/長方形 33"/>
          <p:cNvSpPr/>
          <p:nvPr/>
        </p:nvSpPr>
        <p:spPr>
          <a:xfrm>
            <a:off x="3553544" y="3609463"/>
            <a:ext cx="4978897" cy="923330"/>
          </a:xfrm>
          <a:prstGeom prst="rect">
            <a:avLst/>
          </a:prstGeom>
        </p:spPr>
        <p:txBody>
          <a:bodyPr wrap="square">
            <a:spAutoFit/>
          </a:bodyPr>
          <a:lstStyle/>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新規アプリケーションの開発期間の短縮</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日々改善に対応できる保守・改修の実現</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業務プロセス可視化による属人性の排除</a:t>
            </a:r>
            <a:endParaRPr lang="en-US" altLang="ja-JP" dirty="0">
              <a:solidFill>
                <a:schemeClr val="accent6">
                  <a:lumMod val="75000"/>
                </a:schemeClr>
              </a:solidFill>
              <a:latin typeface="Meiryo" charset="-128"/>
              <a:ea typeface="Meiryo" charset="-128"/>
              <a:cs typeface="Meiryo" charset="-128"/>
            </a:endParaRPr>
          </a:p>
        </p:txBody>
      </p:sp>
      <p:grpSp>
        <p:nvGrpSpPr>
          <p:cNvPr id="40" name="図形グループ 39"/>
          <p:cNvGrpSpPr/>
          <p:nvPr/>
        </p:nvGrpSpPr>
        <p:grpSpPr>
          <a:xfrm>
            <a:off x="1691680" y="4624677"/>
            <a:ext cx="1097870" cy="1202923"/>
            <a:chOff x="5409461" y="1068046"/>
            <a:chExt cx="547466" cy="636692"/>
          </a:xfrm>
        </p:grpSpPr>
        <p:pic>
          <p:nvPicPr>
            <p:cNvPr id="42" name="図 41"/>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43" name="図形グループ 42"/>
            <p:cNvGrpSpPr/>
            <p:nvPr/>
          </p:nvGrpSpPr>
          <p:grpSpPr>
            <a:xfrm>
              <a:off x="5409461" y="1139394"/>
              <a:ext cx="245559" cy="565344"/>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46" name="ストライプ矢印 45"/>
          <p:cNvSpPr/>
          <p:nvPr/>
        </p:nvSpPr>
        <p:spPr>
          <a:xfrm rot="16200000">
            <a:off x="1775238" y="3718186"/>
            <a:ext cx="799961" cy="837668"/>
          </a:xfrm>
          <a:prstGeom prst="striped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四角形吹き出し 38"/>
          <p:cNvSpPr/>
          <p:nvPr/>
        </p:nvSpPr>
        <p:spPr>
          <a:xfrm>
            <a:off x="2953724" y="4963504"/>
            <a:ext cx="4680520" cy="864096"/>
          </a:xfrm>
          <a:prstGeom prst="wedgeRectCallout">
            <a:avLst>
              <a:gd name="adj1" fmla="val -59197"/>
              <a:gd name="adj2" fmla="val -42555"/>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経営視点を持ちビジネス・ゴールを設定できる能力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業務を分析・整理して、業務プロセスを描ける能力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現場のニーズを引き出せるファシリテーション能力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188946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まとめ</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791278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5893767" y="836713"/>
            <a:ext cx="3140507"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014001" y="4627301"/>
            <a:ext cx="1977374" cy="1523139"/>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991376" y="3613109"/>
            <a:ext cx="1944213" cy="2537331"/>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928908" y="3162208"/>
            <a:ext cx="1623797" cy="2988233"/>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7531721" y="2649873"/>
            <a:ext cx="1502554" cy="3500567"/>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69787" y="836712"/>
            <a:ext cx="1944216" cy="5302758"/>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2014002" y="836712"/>
            <a:ext cx="1977373" cy="379058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3964569" y="836713"/>
            <a:ext cx="1971020" cy="2776396"/>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376191" y="836713"/>
            <a:ext cx="155530"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タイトル 40"/>
          <p:cNvSpPr>
            <a:spLocks noGrp="1"/>
          </p:cNvSpPr>
          <p:nvPr>
            <p:ph type="title"/>
          </p:nvPr>
        </p:nvSpPr>
        <p:spPr/>
        <p:txBody>
          <a:bodyPr/>
          <a:lstStyle/>
          <a:p>
            <a:r>
              <a:rPr kumimoji="1" lang="ja-JP" altLang="en-US" dirty="0" smtClean="0"/>
              <a:t>お客様と自分たちのビジネス価値を再定義する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3" name="正方形/長方形 2"/>
          <p:cNvSpPr/>
          <p:nvPr/>
        </p:nvSpPr>
        <p:spPr>
          <a:xfrm>
            <a:off x="121669"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4" name="正方形/長方形 3"/>
          <p:cNvSpPr/>
          <p:nvPr/>
        </p:nvSpPr>
        <p:spPr>
          <a:xfrm>
            <a:off x="121669"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5" name="正方形/長方形 4"/>
          <p:cNvSpPr/>
          <p:nvPr/>
        </p:nvSpPr>
        <p:spPr>
          <a:xfrm>
            <a:off x="121668" y="4721440"/>
            <a:ext cx="1833763" cy="82511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インフラストラクチャ</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121669"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8" name="円柱 7"/>
          <p:cNvSpPr/>
          <p:nvPr/>
        </p:nvSpPr>
        <p:spPr>
          <a:xfrm>
            <a:off x="717859" y="2107022"/>
            <a:ext cx="64807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9" name="正方形/長方形 8"/>
          <p:cNvSpPr/>
          <p:nvPr/>
        </p:nvSpPr>
        <p:spPr>
          <a:xfrm>
            <a:off x="2086011"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0" name="正方形/長方形 9"/>
          <p:cNvSpPr/>
          <p:nvPr/>
        </p:nvSpPr>
        <p:spPr>
          <a:xfrm>
            <a:off x="2086011"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11" name="正方形/長方形 10"/>
          <p:cNvSpPr/>
          <p:nvPr/>
        </p:nvSpPr>
        <p:spPr>
          <a:xfrm>
            <a:off x="2086010" y="4721440"/>
            <a:ext cx="1833763" cy="82511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IaaS</a:t>
            </a:r>
            <a:endParaRPr kumimoji="1" lang="en-US" altLang="ja-JP" sz="2400" b="1" dirty="0" smtClean="0">
              <a:solidFill>
                <a:srgbClr val="FFFFFF"/>
              </a:solidFill>
              <a:latin typeface="Meiryo" charset="-128"/>
              <a:ea typeface="Meiryo" charset="-128"/>
              <a:cs typeface="Meiryo" charset="-128"/>
            </a:endParaRPr>
          </a:p>
        </p:txBody>
      </p:sp>
      <p:sp>
        <p:nvSpPr>
          <p:cNvPr id="12" name="正方形/長方形 11"/>
          <p:cNvSpPr/>
          <p:nvPr/>
        </p:nvSpPr>
        <p:spPr>
          <a:xfrm>
            <a:off x="2086011"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3" name="円柱 12"/>
          <p:cNvSpPr/>
          <p:nvPr/>
        </p:nvSpPr>
        <p:spPr>
          <a:xfrm>
            <a:off x="2426828" y="2107099"/>
            <a:ext cx="1152128"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4" name="正方形/長方形 13"/>
          <p:cNvSpPr/>
          <p:nvPr/>
        </p:nvSpPr>
        <p:spPr>
          <a:xfrm>
            <a:off x="4050352"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7" name="正方形/長方形 16"/>
          <p:cNvSpPr/>
          <p:nvPr/>
        </p:nvSpPr>
        <p:spPr>
          <a:xfrm>
            <a:off x="4050352"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8" name="円柱 17"/>
          <p:cNvSpPr/>
          <p:nvPr/>
        </p:nvSpPr>
        <p:spPr>
          <a:xfrm>
            <a:off x="4050350" y="2107099"/>
            <a:ext cx="183376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9" name="正方形/長方形 18"/>
          <p:cNvSpPr/>
          <p:nvPr/>
        </p:nvSpPr>
        <p:spPr>
          <a:xfrm>
            <a:off x="7552705" y="2683088"/>
            <a:ext cx="1407163" cy="287749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SaaS</a:t>
            </a:r>
            <a:endParaRPr kumimoji="1" lang="ja-JP" altLang="en-US" sz="2400" b="1" dirty="0">
              <a:solidFill>
                <a:srgbClr val="FFFFFF"/>
              </a:solidFill>
              <a:latin typeface="Meiryo" charset="-128"/>
              <a:ea typeface="Meiryo" charset="-128"/>
              <a:cs typeface="Meiryo" charset="-128"/>
            </a:endParaRPr>
          </a:p>
        </p:txBody>
      </p:sp>
      <p:sp>
        <p:nvSpPr>
          <p:cNvPr id="21" name="正方形/長方形 20"/>
          <p:cNvSpPr/>
          <p:nvPr/>
        </p:nvSpPr>
        <p:spPr>
          <a:xfrm>
            <a:off x="6014687" y="1386942"/>
            <a:ext cx="2945180"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22" name="円柱 21"/>
          <p:cNvSpPr/>
          <p:nvPr/>
        </p:nvSpPr>
        <p:spPr>
          <a:xfrm>
            <a:off x="6014688" y="1963007"/>
            <a:ext cx="2945179" cy="613960"/>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5" name="正方形/長方形 14"/>
          <p:cNvSpPr/>
          <p:nvPr/>
        </p:nvSpPr>
        <p:spPr>
          <a:xfrm>
            <a:off x="4050351" y="3701168"/>
            <a:ext cx="1833762"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3" name="正方形/長方形 22"/>
          <p:cNvSpPr/>
          <p:nvPr/>
        </p:nvSpPr>
        <p:spPr>
          <a:xfrm>
            <a:off x="6014689" y="3701168"/>
            <a:ext cx="1491296"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4" name="正方形/長方形 23"/>
          <p:cNvSpPr/>
          <p:nvPr/>
        </p:nvSpPr>
        <p:spPr>
          <a:xfrm>
            <a:off x="6014687" y="2688132"/>
            <a:ext cx="1491297" cy="4253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en-US" altLang="ja-JP" sz="1100" b="1" dirty="0" smtClean="0">
              <a:solidFill>
                <a:srgbClr val="FFFFFF"/>
              </a:solidFill>
              <a:latin typeface="Meiryo" charset="-128"/>
              <a:ea typeface="Meiryo" charset="-128"/>
              <a:cs typeface="Meiryo" charset="-128"/>
            </a:endParaRPr>
          </a:p>
        </p:txBody>
      </p:sp>
      <p:sp>
        <p:nvSpPr>
          <p:cNvPr id="25" name="正方形/長方形 24"/>
          <p:cNvSpPr/>
          <p:nvPr/>
        </p:nvSpPr>
        <p:spPr>
          <a:xfrm>
            <a:off x="7446622" y="2797609"/>
            <a:ext cx="1232093" cy="24033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smtClean="0">
                <a:solidFill>
                  <a:srgbClr val="FFFFFF"/>
                </a:solidFill>
                <a:latin typeface="Meiryo" charset="-128"/>
                <a:ea typeface="Meiryo" charset="-128"/>
                <a:cs typeface="Meiryo" charset="-128"/>
              </a:rPr>
              <a:t>API</a:t>
            </a:r>
            <a:endParaRPr kumimoji="1" lang="ja-JP" altLang="en-US" sz="1100" b="1" dirty="0">
              <a:solidFill>
                <a:srgbClr val="FFFFFF"/>
              </a:solidFill>
              <a:latin typeface="Meiryo" charset="-128"/>
              <a:ea typeface="Meiryo" charset="-128"/>
              <a:cs typeface="Meiryo" charset="-128"/>
            </a:endParaRPr>
          </a:p>
        </p:txBody>
      </p:sp>
      <p:sp>
        <p:nvSpPr>
          <p:cNvPr id="35" name="テキスト ボックス 34"/>
          <p:cNvSpPr txBox="1"/>
          <p:nvPr/>
        </p:nvSpPr>
        <p:spPr>
          <a:xfrm>
            <a:off x="92039" y="939111"/>
            <a:ext cx="2954655" cy="461665"/>
          </a:xfrm>
          <a:prstGeom prst="rect">
            <a:avLst/>
          </a:prstGeom>
          <a:noFill/>
        </p:spPr>
        <p:txBody>
          <a:bodyPr wrap="none" rtlCol="0">
            <a:spAutoFit/>
          </a:bodyPr>
          <a:lstStyle/>
          <a:p>
            <a:r>
              <a:rPr kumimoji="1" lang="ja-JP" altLang="en-US" sz="2400" b="1" smtClean="0">
                <a:solidFill>
                  <a:srgbClr val="009051"/>
                </a:solidFill>
                <a:latin typeface="Meiryo" charset="-128"/>
                <a:ea typeface="Meiryo" charset="-128"/>
                <a:cs typeface="Meiryo" charset="-128"/>
              </a:rPr>
              <a:t>自社資産・自社運用</a:t>
            </a:r>
            <a:endParaRPr kumimoji="1" lang="ja-JP" altLang="en-US" sz="2400" b="1" dirty="0">
              <a:solidFill>
                <a:srgbClr val="009051"/>
              </a:solidFill>
              <a:latin typeface="Meiryo" charset="-128"/>
              <a:ea typeface="Meiryo" charset="-128"/>
              <a:cs typeface="Meiryo" charset="-128"/>
            </a:endParaRPr>
          </a:p>
        </p:txBody>
      </p:sp>
      <p:sp>
        <p:nvSpPr>
          <p:cNvPr id="36" name="テキスト ボックス 35"/>
          <p:cNvSpPr txBox="1"/>
          <p:nvPr/>
        </p:nvSpPr>
        <p:spPr>
          <a:xfrm>
            <a:off x="6004071" y="5678315"/>
            <a:ext cx="2954655" cy="461665"/>
          </a:xfrm>
          <a:prstGeom prst="rect">
            <a:avLst/>
          </a:prstGeom>
          <a:noFill/>
        </p:spPr>
        <p:txBody>
          <a:bodyPr wrap="none" rtlCol="0">
            <a:spAutoFit/>
          </a:bodyPr>
          <a:lstStyle/>
          <a:p>
            <a:r>
              <a:rPr kumimoji="1" lang="ja-JP" altLang="en-US" sz="2400" b="1" smtClean="0">
                <a:solidFill>
                  <a:srgbClr val="002060"/>
                </a:solidFill>
                <a:latin typeface="Meiryo" charset="-128"/>
                <a:ea typeface="Meiryo" charset="-128"/>
                <a:cs typeface="Meiryo" charset="-128"/>
              </a:rPr>
              <a:t>サービス・運用委託</a:t>
            </a:r>
            <a:endParaRPr kumimoji="1" lang="ja-JP" altLang="en-US" sz="2400" b="1" dirty="0">
              <a:solidFill>
                <a:srgbClr val="002060"/>
              </a:solidFill>
              <a:latin typeface="Meiryo" charset="-128"/>
              <a:ea typeface="Meiryo" charset="-128"/>
              <a:cs typeface="Meiryo" charset="-128"/>
            </a:endParaRPr>
          </a:p>
        </p:txBody>
      </p:sp>
      <p:sp>
        <p:nvSpPr>
          <p:cNvPr id="37" name="テキスト ボックス 36"/>
          <p:cNvSpPr txBox="1"/>
          <p:nvPr/>
        </p:nvSpPr>
        <p:spPr>
          <a:xfrm>
            <a:off x="48842" y="6193189"/>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1960〜</a:t>
            </a:r>
            <a:endParaRPr kumimoji="1" lang="ja-JP" altLang="en-US" dirty="0">
              <a:solidFill>
                <a:schemeClr val="tx1">
                  <a:lumMod val="50000"/>
                  <a:lumOff val="50000"/>
                </a:schemeClr>
              </a:solidFill>
            </a:endParaRPr>
          </a:p>
        </p:txBody>
      </p:sp>
      <p:sp>
        <p:nvSpPr>
          <p:cNvPr id="38" name="テキスト ボックス 37"/>
          <p:cNvSpPr txBox="1"/>
          <p:nvPr/>
        </p:nvSpPr>
        <p:spPr>
          <a:xfrm>
            <a:off x="1975027" y="619428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2010</a:t>
            </a:r>
            <a:r>
              <a:rPr kumimoji="1" lang="en-US" altLang="ja-JP" dirty="0" smtClean="0">
                <a:solidFill>
                  <a:schemeClr val="tx1">
                    <a:lumMod val="50000"/>
                    <a:lumOff val="50000"/>
                  </a:schemeClr>
                </a:solidFill>
              </a:rPr>
              <a:t>〜</a:t>
            </a:r>
            <a:endParaRPr kumimoji="1" lang="ja-JP" altLang="en-US" dirty="0">
              <a:solidFill>
                <a:schemeClr val="tx1">
                  <a:lumMod val="50000"/>
                  <a:lumOff val="50000"/>
                </a:schemeClr>
              </a:solidFill>
            </a:endParaRPr>
          </a:p>
        </p:txBody>
      </p:sp>
      <p:sp>
        <p:nvSpPr>
          <p:cNvPr id="39" name="テキスト ボックス 38"/>
          <p:cNvSpPr txBox="1"/>
          <p:nvPr/>
        </p:nvSpPr>
        <p:spPr>
          <a:xfrm>
            <a:off x="3991375" y="619141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2015〜</a:t>
            </a:r>
            <a:endParaRPr kumimoji="1" lang="ja-JP" altLang="en-US" dirty="0">
              <a:solidFill>
                <a:schemeClr val="tx1">
                  <a:lumMod val="50000"/>
                  <a:lumOff val="50000"/>
                </a:schemeClr>
              </a:solidFill>
            </a:endParaRPr>
          </a:p>
        </p:txBody>
      </p:sp>
      <p:sp>
        <p:nvSpPr>
          <p:cNvPr id="40" name="テキスト ボックス 39"/>
          <p:cNvSpPr txBox="1"/>
          <p:nvPr/>
        </p:nvSpPr>
        <p:spPr>
          <a:xfrm>
            <a:off x="5956003" y="6198377"/>
            <a:ext cx="883575" cy="369332"/>
          </a:xfrm>
          <a:prstGeom prst="rect">
            <a:avLst/>
          </a:prstGeom>
          <a:noFill/>
        </p:spPr>
        <p:txBody>
          <a:bodyPr wrap="none" rtlCol="0">
            <a:spAutoFit/>
          </a:bodyPr>
          <a:lstStyle/>
          <a:p>
            <a:r>
              <a:rPr kumimoji="1" lang="en-US" altLang="ja-JP" dirty="0" smtClean="0">
                <a:solidFill>
                  <a:schemeClr val="tx1">
                    <a:lumMod val="50000"/>
                    <a:lumOff val="50000"/>
                  </a:schemeClr>
                </a:solidFill>
              </a:rPr>
              <a:t>2016〜</a:t>
            </a:r>
            <a:endParaRPr kumimoji="1" lang="ja-JP" altLang="en-US" dirty="0">
              <a:solidFill>
                <a:schemeClr val="tx1">
                  <a:lumMod val="50000"/>
                  <a:lumOff val="50000"/>
                </a:schemeClr>
              </a:solidFill>
            </a:endParaRPr>
          </a:p>
        </p:txBody>
      </p:sp>
      <p:sp>
        <p:nvSpPr>
          <p:cNvPr id="42" name="正方形/長方形 41"/>
          <p:cNvSpPr/>
          <p:nvPr/>
        </p:nvSpPr>
        <p:spPr>
          <a:xfrm>
            <a:off x="6014687" y="3193267"/>
            <a:ext cx="703469" cy="41984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dirty="0" err="1" smtClean="0">
                <a:solidFill>
                  <a:srgbClr val="FFFFFF"/>
                </a:solidFill>
                <a:latin typeface="Meiryo" charset="-128"/>
                <a:ea typeface="Meiryo" charset="-128"/>
                <a:cs typeface="Meiryo" charset="-128"/>
              </a:rPr>
              <a:t>FaaS</a:t>
            </a:r>
            <a:endParaRPr kumimoji="1" lang="en-US" altLang="ja-JP" sz="1100" b="1" dirty="0" smtClean="0">
              <a:solidFill>
                <a:srgbClr val="FFFFFF"/>
              </a:solidFill>
              <a:latin typeface="Meiryo" charset="-128"/>
              <a:ea typeface="Meiryo" charset="-128"/>
              <a:cs typeface="Meiryo" charset="-128"/>
            </a:endParaRPr>
          </a:p>
        </p:txBody>
      </p:sp>
      <p:sp>
        <p:nvSpPr>
          <p:cNvPr id="43" name="正方形/長方形 42"/>
          <p:cNvSpPr/>
          <p:nvPr/>
        </p:nvSpPr>
        <p:spPr>
          <a:xfrm>
            <a:off x="6743893" y="3198028"/>
            <a:ext cx="762091" cy="4241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smtClean="0">
                <a:solidFill>
                  <a:srgbClr val="FFFFFF"/>
                </a:solidFill>
                <a:latin typeface="Meiryo" charset="-128"/>
                <a:ea typeface="Meiryo" charset="-128"/>
                <a:cs typeface="Meiryo" charset="-128"/>
              </a:rPr>
              <a:t>超高速</a:t>
            </a:r>
            <a:r>
              <a:rPr lang="ja-JP" altLang="en-US" sz="800" b="1" dirty="0" smtClean="0">
                <a:solidFill>
                  <a:srgbClr val="FFFFFF"/>
                </a:solidFill>
                <a:latin typeface="Meiryo" charset="-128"/>
                <a:ea typeface="Meiryo" charset="-128"/>
                <a:cs typeface="Meiryo" charset="-128"/>
              </a:rPr>
              <a:t>開発ツール</a:t>
            </a:r>
            <a:endParaRPr kumimoji="1" lang="en-US" altLang="ja-JP" sz="800" b="1" dirty="0" smtClean="0">
              <a:solidFill>
                <a:srgbClr val="FFFFFF"/>
              </a:solidFill>
              <a:latin typeface="Meiryo" charset="-128"/>
              <a:ea typeface="Meiryo" charset="-128"/>
              <a:cs typeface="Meiryo" charset="-128"/>
            </a:endParaRPr>
          </a:p>
        </p:txBody>
      </p:sp>
      <p:sp>
        <p:nvSpPr>
          <p:cNvPr id="7" name="四角形吹き出し 6"/>
          <p:cNvSpPr/>
          <p:nvPr/>
        </p:nvSpPr>
        <p:spPr>
          <a:xfrm>
            <a:off x="4050350" y="775411"/>
            <a:ext cx="5015496" cy="475488"/>
          </a:xfrm>
          <a:prstGeom prst="wedgeRectCallout">
            <a:avLst>
              <a:gd name="adj1" fmla="val -2568"/>
              <a:gd name="adj2" fmla="val 7019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お客様のビジネス価値は</a:t>
            </a:r>
            <a:r>
              <a:rPr lang="en-US" altLang="ja-JP" sz="1200" dirty="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と</a:t>
            </a:r>
            <a:r>
              <a:rPr kumimoji="1" lang="ja-JP" altLang="en-US" sz="1600" b="1" dirty="0" smtClean="0">
                <a:solidFill>
                  <a:schemeClr val="bg1"/>
                </a:solidFill>
                <a:latin typeface="Meiryo" charset="-128"/>
                <a:ea typeface="Meiryo" charset="-128"/>
                <a:cs typeface="Meiryo" charset="-128"/>
              </a:rPr>
              <a:t>データ</a:t>
            </a:r>
            <a:endParaRPr kumimoji="1" lang="ja-JP" altLang="en-US" sz="1600" dirty="0">
              <a:solidFill>
                <a:schemeClr val="bg1"/>
              </a:solidFill>
              <a:latin typeface="Meiryo" charset="-128"/>
              <a:ea typeface="Meiryo" charset="-128"/>
              <a:cs typeface="Meiryo" charset="-128"/>
            </a:endParaRPr>
          </a:p>
        </p:txBody>
      </p:sp>
      <p:sp>
        <p:nvSpPr>
          <p:cNvPr id="44" name="四角形吹き出し 43"/>
          <p:cNvSpPr/>
          <p:nvPr/>
        </p:nvSpPr>
        <p:spPr>
          <a:xfrm>
            <a:off x="879171" y="5722698"/>
            <a:ext cx="5015496" cy="475488"/>
          </a:xfrm>
          <a:prstGeom prst="wedgeRectCallout">
            <a:avLst>
              <a:gd name="adj1" fmla="val 53439"/>
              <a:gd name="adj2" fmla="val -17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お客様のビジネス価値を実現する手段は</a:t>
            </a:r>
            <a:r>
              <a:rPr kumimoji="1" lang="en-US" altLang="ja-JP" sz="1600" b="1" dirty="0" smtClean="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使用</a:t>
            </a:r>
            <a:r>
              <a:rPr kumimoji="1" lang="en-US" altLang="ja-JP" sz="1600" b="1"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へシフト</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528124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お客様が開発と運用に求めていること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3183235"/>
            <a:ext cx="7838563" cy="2010777"/>
            <a:chOff x="611560" y="3183235"/>
            <a:chExt cx="7838563" cy="2010777"/>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grpSp>
      <p:sp>
        <p:nvSpPr>
          <p:cNvPr id="16" name="四角形吹き出し 15"/>
          <p:cNvSpPr/>
          <p:nvPr/>
        </p:nvSpPr>
        <p:spPr>
          <a:xfrm>
            <a:off x="4571997" y="2554341"/>
            <a:ext cx="3878123" cy="657044"/>
          </a:xfrm>
          <a:prstGeom prst="wedgeRectCallout">
            <a:avLst>
              <a:gd name="adj1" fmla="val -33489"/>
              <a:gd name="adj2" fmla="val 8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新しい</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に対応し</a:t>
            </a:r>
            <a:endParaRPr kumimoji="1" lang="en-US" altLang="ja-JP" sz="1200" dirty="0" smtClean="0">
              <a:solidFill>
                <a:schemeClr val="bg1"/>
              </a:solidFill>
              <a:latin typeface="Meiryo" charset="-128"/>
              <a:ea typeface="Meiryo" charset="-128"/>
              <a:cs typeface="Meiryo" charset="-128"/>
            </a:endParaRPr>
          </a:p>
          <a:p>
            <a:pPr algn="ctr"/>
            <a:r>
              <a:rPr kumimoji="1" lang="ja-JP" altLang="en-US" sz="1600" b="1" dirty="0" smtClean="0">
                <a:solidFill>
                  <a:schemeClr val="bg1"/>
                </a:solidFill>
                <a:latin typeface="Meiryo" charset="-128"/>
                <a:ea typeface="Meiryo" charset="-128"/>
                <a:cs typeface="Meiryo" charset="-128"/>
              </a:rPr>
              <a:t>データ</a:t>
            </a:r>
            <a:r>
              <a:rPr kumimoji="1" lang="ja-JP" altLang="en-US" sz="1200" dirty="0" smtClean="0">
                <a:solidFill>
                  <a:schemeClr val="bg1"/>
                </a:solidFill>
                <a:latin typeface="Meiryo" charset="-128"/>
                <a:ea typeface="Meiryo" charset="-128"/>
                <a:cs typeface="Meiryo" charset="-128"/>
              </a:rPr>
              <a:t>を</a:t>
            </a:r>
            <a:r>
              <a:rPr kumimoji="1" lang="ja-JP" altLang="en-US" sz="1600" b="1" dirty="0" smtClean="0">
                <a:solidFill>
                  <a:schemeClr val="bg1"/>
                </a:solidFill>
                <a:latin typeface="Meiryo" charset="-128"/>
                <a:ea typeface="Meiryo" charset="-128"/>
                <a:cs typeface="Meiryo" charset="-128"/>
              </a:rPr>
              <a:t>いち早く生みだす</a:t>
            </a:r>
            <a:r>
              <a:rPr kumimoji="1" lang="ja-JP" altLang="en-US" sz="1200" dirty="0" smtClean="0">
                <a:solidFill>
                  <a:schemeClr val="bg1"/>
                </a:solidFill>
                <a:latin typeface="Meiryo" charset="-128"/>
                <a:ea typeface="Meiryo" charset="-128"/>
                <a:cs typeface="Meiryo" charset="-128"/>
              </a:rPr>
              <a:t>ために</a:t>
            </a:r>
            <a:endParaRPr kumimoji="1" lang="ja-JP" altLang="en-US" sz="1200" dirty="0">
              <a:solidFill>
                <a:schemeClr val="bg1"/>
              </a:solidFill>
              <a:latin typeface="Meiryo" charset="-128"/>
              <a:ea typeface="Meiryo" charset="-128"/>
              <a:cs typeface="Meiryo" charset="-128"/>
            </a:endParaRPr>
          </a:p>
        </p:txBody>
      </p:sp>
      <p:sp>
        <p:nvSpPr>
          <p:cNvPr id="17" name="四角形吹き出し 16"/>
          <p:cNvSpPr/>
          <p:nvPr/>
        </p:nvSpPr>
        <p:spPr>
          <a:xfrm>
            <a:off x="4571998" y="4732347"/>
            <a:ext cx="3878123" cy="584333"/>
          </a:xfrm>
          <a:prstGeom prst="wedgeRectCallout">
            <a:avLst>
              <a:gd name="adj1" fmla="val -7090"/>
              <a:gd name="adj2" fmla="val -1082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できるだけ</a:t>
            </a:r>
            <a:r>
              <a:rPr kumimoji="1" lang="ja-JP" altLang="en-US" sz="1600" b="1" dirty="0" smtClean="0">
                <a:solidFill>
                  <a:schemeClr val="bg1"/>
                </a:solidFill>
                <a:latin typeface="Meiryo" charset="-128"/>
                <a:ea typeface="Meiryo" charset="-128"/>
                <a:cs typeface="Meiryo" charset="-128"/>
              </a:rPr>
              <a:t>作らない</a:t>
            </a:r>
            <a:r>
              <a:rPr kumimoji="1" lang="ja-JP" altLang="en-US" sz="1200" dirty="0" smtClean="0">
                <a:solidFill>
                  <a:schemeClr val="bg1"/>
                </a:solidFill>
                <a:latin typeface="Meiryo" charset="-128"/>
                <a:ea typeface="Meiryo" charset="-128"/>
                <a:cs typeface="Meiryo" charset="-128"/>
              </a:rPr>
              <a:t>で</a:t>
            </a:r>
            <a:r>
              <a:rPr kumimoji="1" lang="ja-JP" altLang="en-US" sz="1600" b="1" dirty="0" smtClean="0">
                <a:solidFill>
                  <a:schemeClr val="bg1"/>
                </a:solidFill>
                <a:latin typeface="Meiryo" charset="-128"/>
                <a:ea typeface="Meiryo" charset="-128"/>
                <a:cs typeface="Meiryo" charset="-128"/>
              </a:rPr>
              <a:t>使用</a:t>
            </a:r>
            <a:r>
              <a:rPr lang="ja-JP" altLang="en-US" sz="1200" dirty="0" smtClean="0">
                <a:solidFill>
                  <a:schemeClr val="bg1"/>
                </a:solidFill>
                <a:latin typeface="Meiryo" charset="-128"/>
                <a:ea typeface="Meiryo" charset="-128"/>
                <a:cs typeface="Meiryo" charset="-128"/>
              </a:rPr>
              <a:t>の</a:t>
            </a:r>
            <a:r>
              <a:rPr lang="ja-JP" altLang="en-US" sz="1600" b="1" dirty="0" smtClean="0">
                <a:solidFill>
                  <a:schemeClr val="bg1"/>
                </a:solidFill>
                <a:latin typeface="Meiryo" charset="-128"/>
                <a:ea typeface="Meiryo" charset="-128"/>
                <a:cs typeface="Meiryo" charset="-128"/>
              </a:rPr>
              <a:t>拡大</a:t>
            </a:r>
            <a:r>
              <a:rPr kumimoji="1" lang="ja-JP" altLang="en-US" sz="1200" dirty="0" smtClean="0">
                <a:solidFill>
                  <a:schemeClr val="bg1"/>
                </a:solidFill>
                <a:latin typeface="Meiryo" charset="-128"/>
                <a:ea typeface="Meiryo" charset="-128"/>
                <a:cs typeface="Meiryo" charset="-128"/>
              </a:rPr>
              <a:t>へシフトする</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16817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36430" y="3007086"/>
            <a:ext cx="8131409" cy="321406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1399214" y="4517343"/>
            <a:ext cx="2491587" cy="1595021"/>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9" name="正方形/長方形 18"/>
          <p:cNvSpPr/>
          <p:nvPr/>
        </p:nvSpPr>
        <p:spPr>
          <a:xfrm>
            <a:off x="1399215" y="3327787"/>
            <a:ext cx="2491587" cy="10501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7" name="正方形/長方形 16"/>
          <p:cNvSpPr/>
          <p:nvPr/>
        </p:nvSpPr>
        <p:spPr>
          <a:xfrm>
            <a:off x="736430" y="895988"/>
            <a:ext cx="8131409" cy="202819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smtClean="0"/>
              <a:t>ビジネスと人の役割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4" name="正方形/長方形 3"/>
          <p:cNvSpPr/>
          <p:nvPr/>
        </p:nvSpPr>
        <p:spPr>
          <a:xfrm>
            <a:off x="1399216" y="957358"/>
            <a:ext cx="2491587" cy="15820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ビジネス</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5" name="正方形/長方形 4"/>
          <p:cNvSpPr/>
          <p:nvPr/>
        </p:nvSpPr>
        <p:spPr>
          <a:xfrm>
            <a:off x="1399216" y="2681186"/>
            <a:ext cx="2491587" cy="5071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アプリケーション</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6" name="正方形/長方形 5"/>
          <p:cNvSpPr/>
          <p:nvPr/>
        </p:nvSpPr>
        <p:spPr>
          <a:xfrm>
            <a:off x="1503544" y="3701444"/>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0070C0"/>
                </a:solidFill>
                <a:latin typeface="HGPSoeiKakugothicUB" charset="-128"/>
                <a:ea typeface="HGPSoeiKakugothicUB" charset="-128"/>
                <a:cs typeface="HGPSoeiKakugothicUB" charset="-128"/>
              </a:rPr>
              <a:t>ミドルウェア</a:t>
            </a:r>
            <a:endParaRPr kumimoji="1" lang="ja-JP" altLang="en-US" sz="1050" dirty="0">
              <a:solidFill>
                <a:srgbClr val="0070C0"/>
              </a:solidFill>
              <a:latin typeface="HGPSoeiKakugothicUB" charset="-128"/>
              <a:ea typeface="HGPSoeiKakugothicUB" charset="-128"/>
              <a:cs typeface="HGPSoeiKakugothicUB" charset="-128"/>
            </a:endParaRPr>
          </a:p>
        </p:txBody>
      </p:sp>
      <p:sp>
        <p:nvSpPr>
          <p:cNvPr id="7" name="正方形/長方形 6"/>
          <p:cNvSpPr/>
          <p:nvPr/>
        </p:nvSpPr>
        <p:spPr>
          <a:xfrm>
            <a:off x="1503544" y="4028235"/>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0070C0"/>
                </a:solidFill>
                <a:latin typeface="HGPSoeiKakugothicUB" charset="-128"/>
                <a:ea typeface="HGPSoeiKakugothicUB" charset="-128"/>
                <a:cs typeface="HGPSoeiKakugothicUB" charset="-128"/>
              </a:rPr>
              <a:t>オペレーティング・システム</a:t>
            </a:r>
            <a:endParaRPr kumimoji="1" lang="ja-JP" altLang="en-US" sz="1050" dirty="0">
              <a:solidFill>
                <a:srgbClr val="0070C0"/>
              </a:solidFill>
              <a:latin typeface="HGPSoeiKakugothicUB" charset="-128"/>
              <a:ea typeface="HGPSoeiKakugothicUB" charset="-128"/>
              <a:cs typeface="HGPSoeiKakugothicUB" charset="-128"/>
            </a:endParaRPr>
          </a:p>
        </p:txBody>
      </p:sp>
      <p:sp>
        <p:nvSpPr>
          <p:cNvPr id="8" name="正方形/長方形 7"/>
          <p:cNvSpPr/>
          <p:nvPr/>
        </p:nvSpPr>
        <p:spPr>
          <a:xfrm>
            <a:off x="1503544" y="5068648"/>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ハードウェア</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9" name="正方形/長方形 8"/>
          <p:cNvSpPr/>
          <p:nvPr/>
        </p:nvSpPr>
        <p:spPr>
          <a:xfrm>
            <a:off x="1503544" y="538135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ネットワーク</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10" name="正方形/長方形 9"/>
          <p:cNvSpPr/>
          <p:nvPr/>
        </p:nvSpPr>
        <p:spPr>
          <a:xfrm>
            <a:off x="1503545" y="569586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データセンター</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11" name="正方形/長方形 10"/>
          <p:cNvSpPr/>
          <p:nvPr/>
        </p:nvSpPr>
        <p:spPr>
          <a:xfrm>
            <a:off x="859167" y="957357"/>
            <a:ext cx="447995" cy="158203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GPSoeiKakugothicUB" charset="-128"/>
                <a:ea typeface="HGPSoeiKakugothicUB" charset="-128"/>
                <a:cs typeface="HGPSoeiKakugothicUB" charset="-128"/>
              </a:rPr>
              <a:t>ビジネス</a:t>
            </a:r>
            <a:r>
              <a:rPr lang="ja-JP" altLang="en-US" sz="1200" dirty="0" smtClean="0">
                <a:solidFill>
                  <a:srgbClr val="FFFFFF"/>
                </a:solidFill>
                <a:latin typeface="HGPSoeiKakugothicUB" charset="-128"/>
                <a:ea typeface="HGPSoeiKakugothicUB" charset="-128"/>
                <a:cs typeface="HGPSoeiKakugothicUB" charset="-128"/>
              </a:rPr>
              <a:t>価値</a:t>
            </a:r>
            <a:r>
              <a:rPr kumimoji="1" lang="ja-JP" altLang="en-US" sz="1200" dirty="0" smtClean="0">
                <a:solidFill>
                  <a:srgbClr val="FFFFFF"/>
                </a:solidFill>
                <a:latin typeface="HGPSoeiKakugothicUB" charset="-128"/>
                <a:ea typeface="HGPSoeiKakugothicUB" charset="-128"/>
                <a:cs typeface="HGPSoeiKakugothicUB" charset="-128"/>
              </a:rPr>
              <a:t>の創出</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2" name="正方形/長方形 11"/>
          <p:cNvSpPr/>
          <p:nvPr/>
        </p:nvSpPr>
        <p:spPr>
          <a:xfrm>
            <a:off x="859167" y="2683411"/>
            <a:ext cx="447996" cy="34289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GPSoeiKakugothicUB" charset="-128"/>
                <a:ea typeface="HGPSoeiKakugothicUB" charset="-128"/>
                <a:cs typeface="HGPSoeiKakugothicUB" charset="-128"/>
              </a:rPr>
              <a:t>手段の提供</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3" name="正方形/長方形 12"/>
          <p:cNvSpPr/>
          <p:nvPr/>
        </p:nvSpPr>
        <p:spPr>
          <a:xfrm>
            <a:off x="3982857" y="957357"/>
            <a:ext cx="1239656" cy="1582037"/>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サービス</a:t>
            </a: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kumimoji="1" lang="ja-JP" altLang="en-US" sz="800" dirty="0" smtClean="0">
                <a:solidFill>
                  <a:srgbClr val="FFFFFF"/>
                </a:solidFill>
                <a:latin typeface="HGPSoeiKakugothicUB" charset="-128"/>
                <a:ea typeface="HGPSoeiKakugothicUB" charset="-128"/>
                <a:cs typeface="HGPSoeiKakugothicUB" charset="-128"/>
              </a:rPr>
              <a:t>として</a:t>
            </a:r>
            <a:r>
              <a:rPr kumimoji="1" lang="ja-JP" altLang="en-US" sz="1400" dirty="0" smtClean="0">
                <a:solidFill>
                  <a:srgbClr val="FFFFFF"/>
                </a:solidFill>
                <a:latin typeface="HGPSoeiKakugothicUB" charset="-128"/>
                <a:ea typeface="HGPSoeiKakugothicUB" charset="-128"/>
                <a:cs typeface="HGPSoeiKakugothicUB" charset="-128"/>
              </a:rPr>
              <a:t>利用</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4" name="正方形/長方形 13"/>
          <p:cNvSpPr/>
          <p:nvPr/>
        </p:nvSpPr>
        <p:spPr>
          <a:xfrm>
            <a:off x="3982858" y="2683410"/>
            <a:ext cx="576867" cy="34289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保守</a:t>
            </a:r>
            <a:endParaRPr kumimoji="1" lang="en-US" altLang="ja-JP" sz="1400" dirty="0" smtClean="0">
              <a:solidFill>
                <a:srgbClr val="FFFFFF"/>
              </a:solidFill>
              <a:latin typeface="HGPSoeiKakugothicUB" charset="-128"/>
              <a:ea typeface="HGPSoeiKakugothicUB" charset="-128"/>
              <a:cs typeface="HGPSoeiKakugothicUB" charset="-128"/>
            </a:endParaRPr>
          </a:p>
          <a:p>
            <a:pPr algn="ct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kumimoji="1" lang="ja-JP" altLang="en-US" sz="1400" dirty="0" smtClean="0">
                <a:solidFill>
                  <a:srgbClr val="FFFFFF"/>
                </a:solidFill>
                <a:latin typeface="HGPSoeiKakugothicUB" charset="-128"/>
                <a:ea typeface="HGPSoeiKakugothicUB" charset="-128"/>
                <a:cs typeface="HGPSoeiKakugothicUB" charset="-128"/>
              </a:rPr>
              <a:t>運用</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15" name="正方形/長方形 14"/>
          <p:cNvSpPr/>
          <p:nvPr/>
        </p:nvSpPr>
        <p:spPr>
          <a:xfrm>
            <a:off x="4645646" y="2681185"/>
            <a:ext cx="576867" cy="507169"/>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開発</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16" name="正方形/長方形 15"/>
          <p:cNvSpPr/>
          <p:nvPr/>
        </p:nvSpPr>
        <p:spPr>
          <a:xfrm>
            <a:off x="4645646" y="3327785"/>
            <a:ext cx="576867" cy="278457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導入</a:t>
            </a:r>
            <a:endParaRPr kumimoji="1" lang="en-US" altLang="ja-JP" sz="1400" dirty="0" smtClean="0">
              <a:solidFill>
                <a:srgbClr val="FFFFFF"/>
              </a:solidFill>
              <a:latin typeface="HGPSoeiKakugothicUB" charset="-128"/>
              <a:ea typeface="HGPSoeiKakugothicUB" charset="-128"/>
              <a:cs typeface="HGPSoeiKakugothicUB" charset="-128"/>
            </a:endParaRPr>
          </a:p>
          <a:p>
            <a:pPr algn="ct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lang="ja-JP" altLang="en-US" sz="1400" dirty="0" smtClean="0">
                <a:solidFill>
                  <a:srgbClr val="FFFFFF"/>
                </a:solidFill>
                <a:latin typeface="HGPSoeiKakugothicUB" charset="-128"/>
                <a:ea typeface="HGPSoeiKakugothicUB" charset="-128"/>
                <a:cs typeface="HGPSoeiKakugothicUB" charset="-128"/>
              </a:rPr>
              <a:t>構築</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20" name="正方形/長方形 19"/>
          <p:cNvSpPr/>
          <p:nvPr/>
        </p:nvSpPr>
        <p:spPr>
          <a:xfrm>
            <a:off x="1996022" y="3343488"/>
            <a:ext cx="1316386" cy="307777"/>
          </a:xfrm>
          <a:prstGeom prst="rect">
            <a:avLst/>
          </a:prstGeom>
        </p:spPr>
        <p:txBody>
          <a:bodyPr wrap="none">
            <a:spAutoFit/>
          </a:bodyPr>
          <a:lstStyle/>
          <a:p>
            <a:pPr algn="ctr"/>
            <a:r>
              <a:rPr lang="ja-JP" altLang="en-US" sz="1400" smtClean="0">
                <a:solidFill>
                  <a:srgbClr val="FFFFFF"/>
                </a:solidFill>
                <a:latin typeface="HGPSoeiKakugothicUB" charset="-128"/>
                <a:ea typeface="HGPSoeiKakugothicUB" charset="-128"/>
                <a:cs typeface="HGPSoeiKakugothicUB" charset="-128"/>
              </a:rPr>
              <a:t>プラットフォーム</a:t>
            </a:r>
            <a:endParaRPr lang="ja-JP" altLang="en-US" sz="1400" dirty="0">
              <a:solidFill>
                <a:srgbClr val="FFFFFF"/>
              </a:solidFill>
              <a:latin typeface="HGPSoeiKakugothicUB" charset="-128"/>
              <a:ea typeface="HGPSoeiKakugothicUB" charset="-128"/>
              <a:cs typeface="HGPSoeiKakugothicUB" charset="-128"/>
            </a:endParaRPr>
          </a:p>
        </p:txBody>
      </p:sp>
      <p:sp>
        <p:nvSpPr>
          <p:cNvPr id="22" name="正方形/長方形 21"/>
          <p:cNvSpPr/>
          <p:nvPr/>
        </p:nvSpPr>
        <p:spPr>
          <a:xfrm>
            <a:off x="1737940" y="4639447"/>
            <a:ext cx="1832553" cy="307777"/>
          </a:xfrm>
          <a:prstGeom prst="rect">
            <a:avLst/>
          </a:prstGeom>
        </p:spPr>
        <p:txBody>
          <a:bodyPr wrap="none">
            <a:spAutoFit/>
          </a:bodyPr>
          <a:lstStyle/>
          <a:p>
            <a:pPr algn="ctr"/>
            <a:r>
              <a:rPr lang="ja-JP" altLang="en-US" sz="1400" dirty="0" smtClean="0">
                <a:solidFill>
                  <a:srgbClr val="FFFFFF"/>
                </a:solidFill>
                <a:latin typeface="HGPSoeiKakugothicUB" charset="-128"/>
                <a:ea typeface="HGPSoeiKakugothicUB" charset="-128"/>
                <a:cs typeface="HGPSoeiKakugothicUB" charset="-128"/>
              </a:rPr>
              <a:t>インフラストラクチャー</a:t>
            </a:r>
            <a:endParaRPr lang="ja-JP" altLang="en-US" sz="1400" dirty="0">
              <a:solidFill>
                <a:srgbClr val="FFFFFF"/>
              </a:solidFill>
              <a:latin typeface="HGPSoeiKakugothicUB" charset="-128"/>
              <a:ea typeface="HGPSoeiKakugothicUB" charset="-128"/>
              <a:cs typeface="HGPSoeiKakugothicUB" charset="-128"/>
            </a:endParaRPr>
          </a:p>
        </p:txBody>
      </p:sp>
      <p:sp>
        <p:nvSpPr>
          <p:cNvPr id="23" name="正方形/長方形 22"/>
          <p:cNvSpPr/>
          <p:nvPr/>
        </p:nvSpPr>
        <p:spPr>
          <a:xfrm>
            <a:off x="5414115" y="979043"/>
            <a:ext cx="2954656" cy="369332"/>
          </a:xfrm>
          <a:prstGeom prst="rect">
            <a:avLst/>
          </a:prstGeom>
        </p:spPr>
        <p:txBody>
          <a:bodyPr wrap="none">
            <a:spAutoFit/>
          </a:bodyPr>
          <a:lstStyle/>
          <a:p>
            <a:pPr algn="ctr"/>
            <a:r>
              <a:rPr lang="ja-JP" altLang="en-US" b="1" dirty="0" smtClean="0">
                <a:solidFill>
                  <a:schemeClr val="accent6">
                    <a:lumMod val="75000"/>
                  </a:schemeClr>
                </a:solidFill>
                <a:latin typeface="Meiryo" charset="-128"/>
                <a:ea typeface="Meiryo" charset="-128"/>
                <a:cs typeface="Meiryo" charset="-128"/>
              </a:rPr>
              <a:t>人間の役割が拡大する領域</a:t>
            </a:r>
            <a:endParaRPr lang="ja-JP" altLang="en-US" b="1" dirty="0">
              <a:solidFill>
                <a:schemeClr val="accent6">
                  <a:lumMod val="75000"/>
                </a:schemeClr>
              </a:solidFill>
              <a:latin typeface="Meiryo" charset="-128"/>
              <a:ea typeface="Meiryo" charset="-128"/>
              <a:cs typeface="Meiryo" charset="-128"/>
            </a:endParaRPr>
          </a:p>
        </p:txBody>
      </p:sp>
      <p:sp>
        <p:nvSpPr>
          <p:cNvPr id="24" name="正方形/長方形 23"/>
          <p:cNvSpPr/>
          <p:nvPr/>
        </p:nvSpPr>
        <p:spPr>
          <a:xfrm>
            <a:off x="5414115" y="3068455"/>
            <a:ext cx="2954655" cy="369332"/>
          </a:xfrm>
          <a:prstGeom prst="rect">
            <a:avLst/>
          </a:prstGeom>
        </p:spPr>
        <p:txBody>
          <a:bodyPr wrap="none">
            <a:spAutoFit/>
          </a:bodyPr>
          <a:lstStyle/>
          <a:p>
            <a:pPr algn="ctr"/>
            <a:r>
              <a:rPr lang="ja-JP" altLang="en-US" b="1" dirty="0" smtClean="0">
                <a:solidFill>
                  <a:srgbClr val="0432FF"/>
                </a:solidFill>
                <a:latin typeface="Meiryo" charset="-128"/>
                <a:ea typeface="Meiryo" charset="-128"/>
                <a:cs typeface="Meiryo" charset="-128"/>
              </a:rPr>
              <a:t>機械の役割が拡大する領域</a:t>
            </a:r>
            <a:endParaRPr lang="ja-JP" altLang="en-US" b="1" dirty="0">
              <a:solidFill>
                <a:srgbClr val="0432FF"/>
              </a:solidFill>
              <a:latin typeface="Meiryo" charset="-128"/>
              <a:ea typeface="Meiryo" charset="-128"/>
              <a:cs typeface="Meiryo" charset="-128"/>
            </a:endParaRPr>
          </a:p>
        </p:txBody>
      </p:sp>
      <p:sp>
        <p:nvSpPr>
          <p:cNvPr id="25" name="正方形/長方形 24"/>
          <p:cNvSpPr/>
          <p:nvPr/>
        </p:nvSpPr>
        <p:spPr>
          <a:xfrm>
            <a:off x="5407703" y="1379043"/>
            <a:ext cx="3352200" cy="738664"/>
          </a:xfrm>
          <a:prstGeom prst="rect">
            <a:avLst/>
          </a:prstGeom>
        </p:spPr>
        <p:txBody>
          <a:bodyPr wrap="none">
            <a:spAutoFit/>
          </a:bodyPr>
          <a:lstStyle/>
          <a:p>
            <a:pPr marL="285750" indent="-285750">
              <a:buFont typeface="Wingdings" charset="2"/>
              <a:buChar char="Ø"/>
            </a:pPr>
            <a:r>
              <a:rPr lang="en-US" altLang="ja-JP" sz="1400" dirty="0" smtClean="0">
                <a:solidFill>
                  <a:schemeClr val="accent6">
                    <a:lumMod val="75000"/>
                  </a:schemeClr>
                </a:solidFill>
                <a:latin typeface="Meiryo" charset="-128"/>
                <a:ea typeface="Meiryo" charset="-128"/>
                <a:cs typeface="Meiryo" charset="-128"/>
              </a:rPr>
              <a:t>IT</a:t>
            </a:r>
            <a:r>
              <a:rPr lang="ja-JP" altLang="en-US" sz="1400" dirty="0" smtClean="0">
                <a:solidFill>
                  <a:schemeClr val="accent6">
                    <a:lumMod val="75000"/>
                  </a:schemeClr>
                </a:solidFill>
                <a:latin typeface="Meiryo" charset="-128"/>
                <a:ea typeface="Meiryo" charset="-128"/>
                <a:cs typeface="Meiryo" charset="-128"/>
              </a:rPr>
              <a:t>を活かした経営・事業戦略の策定</a:t>
            </a:r>
            <a:endParaRPr lang="en-US" altLang="ja-JP" sz="1400" dirty="0" smtClean="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en-US" altLang="ja-JP" sz="1400" dirty="0" smtClean="0">
                <a:solidFill>
                  <a:schemeClr val="accent6">
                    <a:lumMod val="75000"/>
                  </a:schemeClr>
                </a:solidFill>
                <a:latin typeface="Meiryo" charset="-128"/>
                <a:ea typeface="Meiryo" charset="-128"/>
                <a:cs typeface="Meiryo" charset="-128"/>
              </a:rPr>
              <a:t>IT</a:t>
            </a:r>
            <a:r>
              <a:rPr lang="ja-JP" altLang="en-US" sz="1400" dirty="0" smtClean="0">
                <a:solidFill>
                  <a:schemeClr val="accent6">
                    <a:lumMod val="75000"/>
                  </a:schemeClr>
                </a:solidFill>
                <a:latin typeface="Meiryo" charset="-128"/>
                <a:ea typeface="Meiryo" charset="-128"/>
                <a:cs typeface="Meiryo" charset="-128"/>
              </a:rPr>
              <a:t>を活かしたビジネスの開発</a:t>
            </a:r>
            <a:endParaRPr lang="en-US" altLang="ja-JP" sz="1400" dirty="0" smtClean="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sz="1400" dirty="0" smtClean="0">
                <a:solidFill>
                  <a:schemeClr val="accent6">
                    <a:lumMod val="75000"/>
                  </a:schemeClr>
                </a:solidFill>
                <a:latin typeface="Meiryo" charset="-128"/>
                <a:ea typeface="Meiryo" charset="-128"/>
                <a:cs typeface="Meiryo" charset="-128"/>
              </a:rPr>
              <a:t>システム全体の企画・設計</a:t>
            </a:r>
            <a:endParaRPr lang="en-US" altLang="ja-JP" sz="1400" dirty="0" smtClean="0">
              <a:solidFill>
                <a:schemeClr val="accent6">
                  <a:lumMod val="75000"/>
                </a:schemeClr>
              </a:solidFill>
              <a:latin typeface="Meiryo" charset="-128"/>
              <a:ea typeface="Meiryo" charset="-128"/>
              <a:cs typeface="Meiryo" charset="-128"/>
            </a:endParaRPr>
          </a:p>
        </p:txBody>
      </p:sp>
      <p:sp>
        <p:nvSpPr>
          <p:cNvPr id="26" name="正方形/長方形 25"/>
          <p:cNvSpPr/>
          <p:nvPr/>
        </p:nvSpPr>
        <p:spPr>
          <a:xfrm>
            <a:off x="5414115" y="3635561"/>
            <a:ext cx="3345788" cy="738664"/>
          </a:xfrm>
          <a:prstGeom prst="rect">
            <a:avLst/>
          </a:prstGeom>
        </p:spPr>
        <p:txBody>
          <a:bodyPr wrap="none">
            <a:spAutoFit/>
          </a:bodyPr>
          <a:lstStyle/>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クラウド・コンピューティング</a:t>
            </a:r>
            <a:endParaRPr lang="en-US" altLang="ja-JP" sz="1400" dirty="0" smtClean="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サーバーレス・アーキテクチャ</a:t>
            </a:r>
            <a:endParaRPr lang="en-US" altLang="ja-JP" sz="1400" dirty="0" smtClean="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人工知能を活かした自動化・自律化</a:t>
            </a:r>
            <a:endParaRPr lang="en-US" altLang="ja-JP" sz="1400" dirty="0" smtClean="0">
              <a:solidFill>
                <a:srgbClr val="0432FF"/>
              </a:solidFill>
              <a:latin typeface="Meiryo" charset="-128"/>
              <a:ea typeface="Meiryo" charset="-128"/>
              <a:cs typeface="Meiryo" charset="-128"/>
            </a:endParaRPr>
          </a:p>
        </p:txBody>
      </p:sp>
      <p:sp>
        <p:nvSpPr>
          <p:cNvPr id="27" name="正方形/長方形 26"/>
          <p:cNvSpPr/>
          <p:nvPr/>
        </p:nvSpPr>
        <p:spPr>
          <a:xfrm>
            <a:off x="5388211" y="4713148"/>
            <a:ext cx="3350754" cy="13992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p:cNvSpPr txBox="1"/>
          <p:nvPr/>
        </p:nvSpPr>
        <p:spPr>
          <a:xfrm>
            <a:off x="5458998" y="5120367"/>
            <a:ext cx="3095719" cy="615553"/>
          </a:xfrm>
          <a:prstGeom prst="rect">
            <a:avLst/>
          </a:prstGeom>
          <a:noFill/>
        </p:spPr>
        <p:txBody>
          <a:bodyPr wrap="none" rtlCol="0">
            <a:spAutoFit/>
          </a:bodyPr>
          <a:lstStyle/>
          <a:p>
            <a:r>
              <a:rPr kumimoji="1" lang="ja-JP" altLang="en-US" sz="1400" b="1" dirty="0" smtClean="0">
                <a:solidFill>
                  <a:srgbClr val="FF6666"/>
                </a:solidFill>
                <a:latin typeface="Meiryo" charset="-128"/>
                <a:ea typeface="Meiryo" charset="-128"/>
                <a:cs typeface="Meiryo" charset="-128"/>
              </a:rPr>
              <a:t>運用技術者</a:t>
            </a:r>
            <a:r>
              <a:rPr kumimoji="1" lang="ja-JP" altLang="en-US" sz="1000" dirty="0" smtClean="0">
                <a:solidFill>
                  <a:srgbClr val="FF6666"/>
                </a:solidFill>
                <a:latin typeface="Meiryo" charset="-128"/>
                <a:ea typeface="Meiryo" charset="-128"/>
                <a:cs typeface="Meiryo" charset="-128"/>
              </a:rPr>
              <a:t>から</a:t>
            </a:r>
            <a:endParaRPr kumimoji="1" lang="en-US" altLang="ja-JP" sz="1000" dirty="0" smtClean="0">
              <a:solidFill>
                <a:srgbClr val="FF6666"/>
              </a:solidFill>
              <a:latin typeface="Meiryo" charset="-128"/>
              <a:ea typeface="Meiryo" charset="-128"/>
              <a:cs typeface="Meiryo" charset="-128"/>
            </a:endParaRPr>
          </a:p>
          <a:p>
            <a:endParaRPr kumimoji="1" lang="en-US" altLang="ja-JP" sz="800" dirty="0" smtClean="0">
              <a:solidFill>
                <a:srgbClr val="FF6666"/>
              </a:solidFill>
              <a:latin typeface="Meiryo" charset="-128"/>
              <a:ea typeface="Meiryo" charset="-128"/>
              <a:cs typeface="Meiryo" charset="-128"/>
            </a:endParaRPr>
          </a:p>
          <a:p>
            <a:r>
              <a:rPr lang="en-US" altLang="ja-JP" sz="1200" b="1" dirty="0" smtClean="0">
                <a:solidFill>
                  <a:srgbClr val="FF6666"/>
                </a:solidFill>
                <a:latin typeface="Meiryo" charset="-128"/>
                <a:ea typeface="Meiryo" charset="-128"/>
                <a:cs typeface="Meiryo" charset="-128"/>
              </a:rPr>
              <a:t>  </a:t>
            </a:r>
            <a:r>
              <a:rPr lang="ja-JP" altLang="en-US" sz="1200" b="1" dirty="0" smtClean="0">
                <a:solidFill>
                  <a:srgbClr val="FF6666"/>
                </a:solidFill>
                <a:latin typeface="Meiryo" charset="-128"/>
                <a:ea typeface="Meiryo" charset="-128"/>
                <a:cs typeface="Meiryo" charset="-128"/>
              </a:rPr>
              <a:t>　システム・アーキテクト</a:t>
            </a:r>
            <a:r>
              <a:rPr lang="ja-JP" altLang="en-US" sz="1000" dirty="0" smtClean="0">
                <a:solidFill>
                  <a:srgbClr val="FF6666"/>
                </a:solidFill>
                <a:latin typeface="Meiryo" charset="-128"/>
                <a:ea typeface="Meiryo" charset="-128"/>
                <a:cs typeface="Meiryo" charset="-128"/>
              </a:rPr>
              <a:t>や</a:t>
            </a:r>
            <a:r>
              <a:rPr lang="en-US" altLang="ja-JP" sz="1200" b="1" dirty="0" smtClean="0">
                <a:solidFill>
                  <a:srgbClr val="FF6666"/>
                </a:solidFill>
                <a:latin typeface="Meiryo" charset="-128"/>
                <a:ea typeface="Meiryo" charset="-128"/>
                <a:cs typeface="Meiryo" charset="-128"/>
              </a:rPr>
              <a:t>SRE</a:t>
            </a:r>
            <a:r>
              <a:rPr lang="ja-JP" altLang="en-US" sz="1000" dirty="0" smtClean="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
        <p:nvSpPr>
          <p:cNvPr id="29" name="テキスト ボックス 28"/>
          <p:cNvSpPr txBox="1"/>
          <p:nvPr/>
        </p:nvSpPr>
        <p:spPr>
          <a:xfrm>
            <a:off x="5470844" y="2164242"/>
            <a:ext cx="3185487" cy="615553"/>
          </a:xfrm>
          <a:prstGeom prst="rect">
            <a:avLst/>
          </a:prstGeom>
          <a:noFill/>
        </p:spPr>
        <p:txBody>
          <a:bodyPr wrap="none" rtlCol="0">
            <a:spAutoFit/>
          </a:bodyPr>
          <a:lstStyle/>
          <a:p>
            <a:r>
              <a:rPr kumimoji="1" lang="ja-JP" altLang="en-US" sz="1400" b="1" dirty="0" smtClean="0">
                <a:solidFill>
                  <a:srgbClr val="FF6666"/>
                </a:solidFill>
                <a:latin typeface="Meiryo" charset="-128"/>
                <a:ea typeface="Meiryo" charset="-128"/>
                <a:cs typeface="Meiryo" charset="-128"/>
              </a:rPr>
              <a:t>アプリケーション開発者</a:t>
            </a:r>
            <a:r>
              <a:rPr kumimoji="1" lang="ja-JP" altLang="en-US" sz="1000" dirty="0" smtClean="0">
                <a:solidFill>
                  <a:srgbClr val="FF6666"/>
                </a:solidFill>
                <a:latin typeface="Meiryo" charset="-128"/>
                <a:ea typeface="Meiryo" charset="-128"/>
                <a:cs typeface="Meiryo" charset="-128"/>
              </a:rPr>
              <a:t>から</a:t>
            </a:r>
            <a:endParaRPr kumimoji="1" lang="en-US" altLang="ja-JP" sz="1000" dirty="0" smtClean="0">
              <a:solidFill>
                <a:srgbClr val="FF6666"/>
              </a:solidFill>
              <a:latin typeface="Meiryo" charset="-128"/>
              <a:ea typeface="Meiryo" charset="-128"/>
              <a:cs typeface="Meiryo" charset="-128"/>
            </a:endParaRPr>
          </a:p>
          <a:p>
            <a:endParaRPr kumimoji="1" lang="en-US" altLang="ja-JP" sz="800" dirty="0" smtClean="0">
              <a:solidFill>
                <a:srgbClr val="FF6666"/>
              </a:solidFill>
              <a:latin typeface="Meiryo" charset="-128"/>
              <a:ea typeface="Meiryo" charset="-128"/>
              <a:cs typeface="Meiryo" charset="-128"/>
            </a:endParaRPr>
          </a:p>
          <a:p>
            <a:r>
              <a:rPr lang="en-US" altLang="ja-JP" sz="1200" b="1" dirty="0" smtClean="0">
                <a:solidFill>
                  <a:srgbClr val="FF6666"/>
                </a:solidFill>
                <a:latin typeface="Meiryo" charset="-128"/>
                <a:ea typeface="Meiryo" charset="-128"/>
                <a:cs typeface="Meiryo" charset="-128"/>
              </a:rPr>
              <a:t> </a:t>
            </a:r>
            <a:r>
              <a:rPr lang="ja-JP" altLang="en-US" sz="1200" b="1" dirty="0" smtClean="0">
                <a:solidFill>
                  <a:srgbClr val="FF6666"/>
                </a:solidFill>
                <a:latin typeface="Meiryo" charset="-128"/>
                <a:ea typeface="Meiryo" charset="-128"/>
                <a:cs typeface="Meiryo" charset="-128"/>
              </a:rPr>
              <a:t>ビジネス・アーキテクト</a:t>
            </a:r>
            <a:r>
              <a:rPr lang="ja-JP" altLang="en-US" sz="1000" dirty="0" smtClean="0">
                <a:solidFill>
                  <a:srgbClr val="FF6666"/>
                </a:solidFill>
                <a:latin typeface="Meiryo" charset="-128"/>
                <a:ea typeface="Meiryo" charset="-128"/>
                <a:cs typeface="Meiryo" charset="-128"/>
              </a:rPr>
              <a:t>や</a:t>
            </a:r>
            <a:r>
              <a:rPr lang="ja-JP" altLang="en-US" sz="1200" b="1" dirty="0" smtClean="0">
                <a:solidFill>
                  <a:srgbClr val="FF6666"/>
                </a:solidFill>
                <a:latin typeface="Meiryo" charset="-128"/>
                <a:ea typeface="Meiryo" charset="-128"/>
                <a:cs typeface="Meiryo" charset="-128"/>
              </a:rPr>
              <a:t>コンサル</a:t>
            </a:r>
            <a:r>
              <a:rPr lang="ja-JP" altLang="en-US" sz="1000" dirty="0" smtClean="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7214001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6912"/>
            <a:ext cx="8686800" cy="416221"/>
          </a:xfrm>
        </p:spPr>
        <p:txBody>
          <a:bodyPr/>
          <a:lstStyle/>
          <a:p>
            <a:r>
              <a:rPr kumimoji="1" lang="ja-JP" altLang="en-US" dirty="0" smtClean="0"/>
              <a:t>運用技術者から</a:t>
            </a:r>
            <a:r>
              <a:rPr kumimoji="1" lang="en-US" altLang="ja-JP" dirty="0" smtClean="0">
                <a:latin typeface="Meiryo" charset="-128"/>
                <a:ea typeface="Meiryo" charset="-128"/>
                <a:cs typeface="Meiryo" charset="-128"/>
              </a:rPr>
              <a:t>SRE</a:t>
            </a:r>
            <a:r>
              <a:rPr kumimoji="1" lang="ja-JP" altLang="en-US" dirty="0" smtClean="0"/>
              <a:t>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5" name="正方形/長方形 4"/>
          <p:cNvSpPr/>
          <p:nvPr/>
        </p:nvSpPr>
        <p:spPr>
          <a:xfrm>
            <a:off x="464522" y="1638622"/>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の実務上の利用方法について問い合わせを受けて対応する窓口業務</a:t>
            </a:r>
          </a:p>
        </p:txBody>
      </p:sp>
      <p:sp>
        <p:nvSpPr>
          <p:cNvPr id="6" name="正方形/長方形 5"/>
          <p:cNvSpPr/>
          <p:nvPr/>
        </p:nvSpPr>
        <p:spPr>
          <a:xfrm>
            <a:off x="464522" y="2286694"/>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chemeClr val="bg1"/>
                </a:solidFill>
                <a:latin typeface="Meiryo" charset="-128"/>
                <a:ea typeface="Meiryo" charset="-128"/>
                <a:cs typeface="Meiryo" charset="-128"/>
              </a:rPr>
              <a:t>定められたオペレーションを繰り返し実施する定常業務</a:t>
            </a:r>
            <a:endParaRPr lang="en-US" altLang="ja-JP" sz="1200" dirty="0">
              <a:solidFill>
                <a:schemeClr val="bg1"/>
              </a:solidFill>
              <a:latin typeface="Meiryo" charset="-128"/>
              <a:ea typeface="Meiryo" charset="-128"/>
              <a:cs typeface="Meiryo" charset="-128"/>
            </a:endParaRPr>
          </a:p>
        </p:txBody>
      </p:sp>
      <p:sp>
        <p:nvSpPr>
          <p:cNvPr id="7" name="正方形/長方形 6"/>
          <p:cNvSpPr/>
          <p:nvPr/>
        </p:nvSpPr>
        <p:spPr>
          <a:xfrm>
            <a:off x="464522" y="2934766"/>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に関するトラブルに対応する障害対応業務</a:t>
            </a:r>
          </a:p>
        </p:txBody>
      </p:sp>
      <p:sp>
        <p:nvSpPr>
          <p:cNvPr id="8" name="正方形/長方形 7"/>
          <p:cNvSpPr/>
          <p:nvPr/>
        </p:nvSpPr>
        <p:spPr>
          <a:xfrm>
            <a:off x="464522" y="3582838"/>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chemeClr val="bg1"/>
                </a:solidFill>
                <a:latin typeface="Meiryo" charset="-128"/>
                <a:ea typeface="Meiryo" charset="-128"/>
                <a:cs typeface="Meiryo" charset="-128"/>
              </a:rPr>
              <a:t>インフラ（ネットワークや</a:t>
            </a:r>
            <a:r>
              <a:rPr lang="en-US" altLang="ja-JP" sz="1200" dirty="0">
                <a:solidFill>
                  <a:schemeClr val="bg1"/>
                </a:solidFill>
                <a:latin typeface="Meiryo" charset="-128"/>
                <a:ea typeface="Meiryo" charset="-128"/>
                <a:cs typeface="Meiryo" charset="-128"/>
              </a:rPr>
              <a:t>OS</a:t>
            </a:r>
            <a:r>
              <a:rPr lang="ja-JP" altLang="en-US" sz="1200" dirty="0">
                <a:solidFill>
                  <a:schemeClr val="bg1"/>
                </a:solidFill>
                <a:latin typeface="Meiryo" charset="-128"/>
                <a:ea typeface="Meiryo" charset="-128"/>
                <a:cs typeface="Meiryo" charset="-128"/>
              </a:rPr>
              <a:t>・ハードなどの基盤部分）に関する管理業務（構成管理やキャパシティ管理など）</a:t>
            </a:r>
          </a:p>
        </p:txBody>
      </p:sp>
      <p:sp>
        <p:nvSpPr>
          <p:cNvPr id="9" name="右矢印 8"/>
          <p:cNvSpPr/>
          <p:nvPr/>
        </p:nvSpPr>
        <p:spPr>
          <a:xfrm>
            <a:off x="4981128" y="1674626"/>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a:off x="4981128" y="2322698"/>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a:off x="4975820" y="2972607"/>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右矢印 11"/>
          <p:cNvSpPr/>
          <p:nvPr/>
        </p:nvSpPr>
        <p:spPr>
          <a:xfrm>
            <a:off x="4975820" y="3618842"/>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537294" y="802430"/>
            <a:ext cx="3116242" cy="33564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積極的にソフトウェアで置き換えて</a:t>
            </a:r>
            <a:r>
              <a:rPr lang="ja-JP" altLang="en-US" sz="2000" dirty="0" smtClean="0">
                <a:solidFill>
                  <a:schemeClr val="bg1"/>
                </a:solidFill>
                <a:latin typeface="Meiryo" charset="-128"/>
                <a:ea typeface="Meiryo" charset="-128"/>
                <a:cs typeface="Meiryo" charset="-128"/>
              </a:rPr>
              <a:t>いく</a:t>
            </a:r>
            <a:endParaRPr lang="en-US" altLang="ja-JP" sz="2000" dirty="0" smtClean="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smtClean="0">
                <a:solidFill>
                  <a:schemeClr val="bg1"/>
                </a:solidFill>
                <a:latin typeface="Meiryo" charset="-128"/>
                <a:ea typeface="Meiryo" charset="-128"/>
                <a:cs typeface="Meiryo" charset="-128"/>
              </a:rPr>
              <a:t>クラウド・サービス</a:t>
            </a:r>
            <a:endParaRPr lang="en-US" altLang="ja-JP" sz="1400" dirty="0" smtClean="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smtClean="0">
                <a:solidFill>
                  <a:schemeClr val="bg1"/>
                </a:solidFill>
                <a:latin typeface="Meiryo" charset="-128"/>
                <a:ea typeface="Meiryo" charset="-128"/>
                <a:cs typeface="Meiryo" charset="-128"/>
              </a:rPr>
              <a:t>自動化</a:t>
            </a:r>
            <a:r>
              <a:rPr lang="en-US" altLang="ja-JP" sz="1400" dirty="0" smtClean="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自律化ツール</a:t>
            </a:r>
            <a:endParaRPr lang="en-US" altLang="ja-JP" sz="1400" dirty="0" smtClean="0">
              <a:solidFill>
                <a:schemeClr val="bg1"/>
              </a:solidFill>
              <a:latin typeface="Meiryo" charset="-128"/>
              <a:ea typeface="Meiryo" charset="-128"/>
              <a:cs typeface="Meiryo" charset="-128"/>
            </a:endParaRPr>
          </a:p>
          <a:p>
            <a:pPr marL="742950" lvl="1" indent="-285750">
              <a:buFont typeface="Wingdings" charset="2"/>
              <a:buChar char="Ø"/>
            </a:pPr>
            <a:endParaRPr lang="en-US" altLang="ja-JP" sz="1400" dirty="0" smtClean="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ビジネスもアプリも要件がどんどん変わっていくので、継続的に改善、手作業をソフトウェアに置き換えて</a:t>
            </a:r>
            <a:r>
              <a:rPr lang="ja-JP" altLang="en-US" sz="1400" dirty="0" smtClean="0">
                <a:solidFill>
                  <a:schemeClr val="bg1"/>
                </a:solidFill>
                <a:latin typeface="Meiryo" charset="-128"/>
                <a:ea typeface="Meiryo" charset="-128"/>
                <a:cs typeface="Meiryo" charset="-128"/>
              </a:rPr>
              <a:t>いく必要がある</a:t>
            </a:r>
            <a:endParaRPr lang="en-US" altLang="ja-JP" sz="1400" dirty="0" smtClean="0">
              <a:solidFill>
                <a:schemeClr val="bg1"/>
              </a:solidFill>
              <a:latin typeface="Meiryo" charset="-128"/>
              <a:ea typeface="Meiryo" charset="-128"/>
              <a:cs typeface="Meiryo" charset="-128"/>
            </a:endParaRPr>
          </a:p>
        </p:txBody>
      </p:sp>
      <p:sp>
        <p:nvSpPr>
          <p:cNvPr id="14" name="正方形/長方形 13"/>
          <p:cNvSpPr/>
          <p:nvPr/>
        </p:nvSpPr>
        <p:spPr>
          <a:xfrm>
            <a:off x="464522" y="4301080"/>
            <a:ext cx="8221334" cy="12259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447675" indent="-166688">
              <a:buFont typeface="Wingdings" charset="2"/>
              <a:buChar char="l"/>
            </a:pP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変更への即応性や信頼性の高いシステム基盤を設計</a:t>
            </a: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運用管理の自動化</a:t>
            </a:r>
            <a:r>
              <a:rPr lang="en-US" altLang="ja-JP" sz="1400" dirty="0" smtClean="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自律化の仕組みを設計・構築</a:t>
            </a: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開発者が利用しやすい標準化されたポリシーやルールの整備</a:t>
            </a:r>
            <a:endParaRPr lang="ja-JP" altLang="en-US" sz="1400" dirty="0">
              <a:solidFill>
                <a:schemeClr val="bg1"/>
              </a:solidFill>
              <a:latin typeface="Meiryo" charset="-128"/>
              <a:ea typeface="Meiryo" charset="-128"/>
              <a:cs typeface="Meiryo" charset="-128"/>
            </a:endParaRPr>
          </a:p>
        </p:txBody>
      </p:sp>
      <p:sp>
        <p:nvSpPr>
          <p:cNvPr id="15" name="左右矢印 14"/>
          <p:cNvSpPr/>
          <p:nvPr/>
        </p:nvSpPr>
        <p:spPr>
          <a:xfrm>
            <a:off x="464522" y="808693"/>
            <a:ext cx="4392488" cy="793925"/>
          </a:xfrm>
          <a:prstGeom prst="leftRightArrow">
            <a:avLst>
              <a:gd name="adj1" fmla="val 71643"/>
              <a:gd name="adj2" fmla="val 5000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運用技術者</a:t>
            </a:r>
            <a:endParaRPr lang="en-US" altLang="ja-JP" sz="2000" dirty="0" smtClean="0">
              <a:solidFill>
                <a:schemeClr val="bg1"/>
              </a:solidFill>
              <a:latin typeface="Meiryo" charset="-128"/>
              <a:ea typeface="Meiryo" charset="-128"/>
              <a:cs typeface="Meiryo" charset="-128"/>
            </a:endParaRPr>
          </a:p>
          <a:p>
            <a:pPr algn="ctr"/>
            <a:r>
              <a:rPr lang="en-US" altLang="ja-JP" sz="1000" dirty="0" smtClean="0">
                <a:solidFill>
                  <a:schemeClr val="bg1"/>
                </a:solidFill>
                <a:latin typeface="Meiryo" charset="-128"/>
                <a:ea typeface="Meiryo" charset="-128"/>
                <a:cs typeface="Meiryo" charset="-128"/>
              </a:rPr>
              <a:t>Operator / Operation Engineer</a:t>
            </a:r>
            <a:endParaRPr lang="ja-JP" altLang="en-US" sz="1000" dirty="0">
              <a:solidFill>
                <a:schemeClr val="bg1"/>
              </a:solidFill>
              <a:latin typeface="Meiryo" charset="-128"/>
              <a:ea typeface="Meiryo" charset="-128"/>
              <a:cs typeface="Meiryo" charset="-128"/>
            </a:endParaRPr>
          </a:p>
        </p:txBody>
      </p:sp>
      <p:sp>
        <p:nvSpPr>
          <p:cNvPr id="16" name="左右矢印 15"/>
          <p:cNvSpPr/>
          <p:nvPr/>
        </p:nvSpPr>
        <p:spPr>
          <a:xfrm>
            <a:off x="457200" y="5557546"/>
            <a:ext cx="8228656" cy="793925"/>
          </a:xfrm>
          <a:prstGeom prst="leftRightArrow">
            <a:avLst>
              <a:gd name="adj1" fmla="val 71643"/>
              <a:gd name="adj2"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smtClean="0">
                <a:solidFill>
                  <a:schemeClr val="bg1"/>
                </a:solidFill>
                <a:latin typeface="Meiryo" charset="-128"/>
                <a:ea typeface="Meiryo" charset="-128"/>
                <a:cs typeface="Meiryo" charset="-128"/>
              </a:rPr>
              <a:t>SRE</a:t>
            </a:r>
          </a:p>
          <a:p>
            <a:pPr algn="ctr"/>
            <a:r>
              <a:rPr lang="en-US" altLang="ja-JP" sz="1000" dirty="0" smtClean="0">
                <a:solidFill>
                  <a:schemeClr val="bg1"/>
                </a:solidFill>
                <a:latin typeface="Meiryo" charset="-128"/>
                <a:ea typeface="Meiryo" charset="-128"/>
                <a:cs typeface="Meiryo" charset="-128"/>
              </a:rPr>
              <a:t>Site Reliability Engineer</a:t>
            </a:r>
            <a:endParaRPr lang="ja-JP" altLang="en-US" sz="1000" dirty="0">
              <a:solidFill>
                <a:schemeClr val="bg1"/>
              </a:solidFill>
              <a:latin typeface="Meiryo" charset="-128"/>
              <a:ea typeface="Meiryo" charset="-128"/>
              <a:cs typeface="Meiryo" charset="-128"/>
            </a:endParaRPr>
          </a:p>
        </p:txBody>
      </p:sp>
      <p:sp>
        <p:nvSpPr>
          <p:cNvPr id="17" name="テキスト ボックス 16"/>
          <p:cNvSpPr txBox="1"/>
          <p:nvPr/>
        </p:nvSpPr>
        <p:spPr>
          <a:xfrm>
            <a:off x="716461" y="4356390"/>
            <a:ext cx="6215785" cy="338554"/>
          </a:xfrm>
          <a:prstGeom prst="rect">
            <a:avLst/>
          </a:prstGeom>
          <a:noFill/>
        </p:spPr>
        <p:txBody>
          <a:bodyPr wrap="square" rtlCol="0">
            <a:spAutoFit/>
          </a:bodyPr>
          <a:lstStyle/>
          <a:p>
            <a:r>
              <a:rPr kumimoji="1" lang="ja-JP" altLang="en-US" sz="1600" b="1" dirty="0" smtClean="0">
                <a:solidFill>
                  <a:schemeClr val="bg1"/>
                </a:solidFill>
                <a:latin typeface="Meiryo" charset="-128"/>
                <a:ea typeface="Meiryo" charset="-128"/>
                <a:cs typeface="Meiryo" charset="-128"/>
              </a:rPr>
              <a:t>組織</a:t>
            </a:r>
            <a:r>
              <a:rPr kumimoji="1" lang="ja-JP" altLang="en-US" sz="1600" b="1" smtClean="0">
                <a:solidFill>
                  <a:schemeClr val="bg1"/>
                </a:solidFill>
                <a:latin typeface="Meiryo" charset="-128"/>
                <a:ea typeface="Meiryo" charset="-128"/>
                <a:cs typeface="Meiryo" charset="-128"/>
              </a:rPr>
              <a:t>横断的なインフラ</a:t>
            </a:r>
            <a:r>
              <a:rPr kumimoji="1" lang="ja-JP" altLang="en-US" sz="1600" b="1" dirty="0" smtClean="0">
                <a:solidFill>
                  <a:schemeClr val="bg1"/>
                </a:solidFill>
                <a:latin typeface="Meiryo" charset="-128"/>
                <a:ea typeface="Meiryo" charset="-128"/>
                <a:cs typeface="Meiryo" charset="-128"/>
              </a:rPr>
              <a:t>整備</a:t>
            </a:r>
            <a:endParaRPr kumimoji="1" lang="ja-JP" altLang="en-US" sz="1600" b="1" dirty="0">
              <a:solidFill>
                <a:schemeClr val="bg1"/>
              </a:solidFill>
              <a:latin typeface="Meiryo" charset="-128"/>
              <a:ea typeface="Meiryo" charset="-128"/>
              <a:cs typeface="Meiryo" charset="-128"/>
            </a:endParaRPr>
          </a:p>
        </p:txBody>
      </p:sp>
      <p:sp>
        <p:nvSpPr>
          <p:cNvPr id="4" name="正方形/長方形 3"/>
          <p:cNvSpPr/>
          <p:nvPr/>
        </p:nvSpPr>
        <p:spPr>
          <a:xfrm>
            <a:off x="5844532" y="4498568"/>
            <a:ext cx="2681764" cy="830997"/>
          </a:xfrm>
          <a:prstGeom prst="rect">
            <a:avLst/>
          </a:prstGeom>
        </p:spPr>
        <p:txBody>
          <a:bodyPr wrap="square">
            <a:spAutoFit/>
          </a:bodyPr>
          <a:lstStyle/>
          <a:p>
            <a:pPr algn="r"/>
            <a:r>
              <a:rPr lang="ja-JP" altLang="en-US" sz="1600" b="1" dirty="0" smtClean="0">
                <a:solidFill>
                  <a:schemeClr val="bg1"/>
                </a:solidFill>
                <a:latin typeface="Meiryo" charset="-128"/>
                <a:ea typeface="Meiryo" charset="-128"/>
                <a:cs typeface="Meiryo" charset="-128"/>
              </a:rPr>
              <a:t>作</a:t>
            </a:r>
            <a:r>
              <a:rPr lang="ja-JP" altLang="en-US" sz="1600" b="1" dirty="0">
                <a:solidFill>
                  <a:schemeClr val="bg1"/>
                </a:solidFill>
                <a:latin typeface="Meiryo" charset="-128"/>
                <a:ea typeface="Meiryo" charset="-128"/>
                <a:cs typeface="Meiryo" charset="-128"/>
              </a:rPr>
              <a:t>業者</a:t>
            </a:r>
            <a:r>
              <a:rPr lang="ja-JP" altLang="en-US" sz="1200" dirty="0" smtClean="0">
                <a:solidFill>
                  <a:schemeClr val="bg1"/>
                </a:solidFill>
                <a:latin typeface="Meiryo" charset="-128"/>
                <a:ea typeface="Meiryo" charset="-128"/>
                <a:cs typeface="Meiryo" charset="-128"/>
              </a:rPr>
              <a:t>から</a:t>
            </a:r>
            <a:endParaRPr lang="en-US" altLang="ja-JP" sz="1200"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ソフトウェアエンジニア</a:t>
            </a:r>
            <a:endParaRPr lang="en-US" altLang="ja-JP" sz="1600" b="1" dirty="0" smtClean="0">
              <a:solidFill>
                <a:schemeClr val="bg1"/>
              </a:solidFill>
              <a:latin typeface="Meiryo" charset="-128"/>
              <a:ea typeface="Meiryo" charset="-128"/>
              <a:cs typeface="Meiryo" charset="-128"/>
            </a:endParaRPr>
          </a:p>
          <a:p>
            <a:pPr algn="r"/>
            <a:r>
              <a:rPr lang="ja-JP" altLang="en-US" sz="1200" dirty="0" smtClean="0">
                <a:solidFill>
                  <a:schemeClr val="bg1"/>
                </a:solidFill>
                <a:latin typeface="Meiryo" charset="-128"/>
                <a:ea typeface="Meiryo" charset="-128"/>
                <a:cs typeface="Meiryo" charset="-128"/>
              </a:rPr>
              <a:t>への</a:t>
            </a:r>
            <a:r>
              <a:rPr lang="ja-JP" altLang="en-US" sz="1600" b="1" dirty="0" smtClean="0">
                <a:solidFill>
                  <a:schemeClr val="bg1"/>
                </a:solidFill>
                <a:latin typeface="Meiryo" charset="-128"/>
                <a:ea typeface="Meiryo" charset="-128"/>
                <a:cs typeface="Meiryo" charset="-128"/>
              </a:rPr>
              <a:t>変身！</a:t>
            </a:r>
            <a:r>
              <a:rPr lang="ja-JP" altLang="en-US" sz="1600" b="1" dirty="0">
                <a:solidFill>
                  <a:schemeClr val="bg1"/>
                </a:solidFill>
                <a:latin typeface="Meiryo" charset="-128"/>
                <a:ea typeface="Meiryo" charset="-128"/>
                <a:cs typeface="Meiryo" charset="-128"/>
              </a:rPr>
              <a:t>　</a:t>
            </a:r>
          </a:p>
        </p:txBody>
      </p:sp>
      <p:sp>
        <p:nvSpPr>
          <p:cNvPr id="18" name="正方形/長方形 17"/>
          <p:cNvSpPr/>
          <p:nvPr/>
        </p:nvSpPr>
        <p:spPr>
          <a:xfrm>
            <a:off x="5537294" y="6312164"/>
            <a:ext cx="3429390" cy="338554"/>
          </a:xfrm>
          <a:prstGeom prst="rect">
            <a:avLst/>
          </a:prstGeom>
        </p:spPr>
        <p:txBody>
          <a:bodyPr wrap="square">
            <a:spAutoFit/>
          </a:bodyPr>
          <a:lstStyle/>
          <a:p>
            <a:r>
              <a:rPr lang="en-US" altLang="ja-JP" sz="800" dirty="0"/>
              <a:t>http://</a:t>
            </a:r>
            <a:r>
              <a:rPr lang="en-US" altLang="ja-JP" sz="800" dirty="0" err="1"/>
              <a:t>japan.zdnet.com</a:t>
            </a:r>
            <a:r>
              <a:rPr lang="en-US" altLang="ja-JP" sz="800" dirty="0"/>
              <a:t>/article/35090649/</a:t>
            </a:r>
          </a:p>
          <a:p>
            <a:r>
              <a:rPr lang="ja-JP" altLang="en-US" sz="800" dirty="0" smtClean="0"/>
              <a:t>http</a:t>
            </a:r>
            <a:r>
              <a:rPr lang="ja-JP" altLang="en-US" sz="800" dirty="0"/>
              <a:t>://torumakabe.github.io/post/bookreview_site_reliability_engineering/</a:t>
            </a:r>
          </a:p>
        </p:txBody>
      </p:sp>
      <p:sp>
        <p:nvSpPr>
          <p:cNvPr id="19" name="テキスト ボックス 18"/>
          <p:cNvSpPr txBox="1"/>
          <p:nvPr/>
        </p:nvSpPr>
        <p:spPr>
          <a:xfrm>
            <a:off x="4689142" y="6351471"/>
            <a:ext cx="1005403" cy="215444"/>
          </a:xfrm>
          <a:prstGeom prst="rect">
            <a:avLst/>
          </a:prstGeom>
          <a:noFill/>
        </p:spPr>
        <p:txBody>
          <a:bodyPr wrap="none" rtlCol="0">
            <a:spAutoFit/>
          </a:bodyPr>
          <a:lstStyle/>
          <a:p>
            <a:r>
              <a:rPr kumimoji="1" lang="ja-JP" altLang="en-US" sz="800" dirty="0" smtClean="0">
                <a:latin typeface="Meiryo" charset="-128"/>
                <a:ea typeface="Meiryo" charset="-128"/>
                <a:cs typeface="Meiryo" charset="-128"/>
              </a:rPr>
              <a:t>参考に</a:t>
            </a:r>
            <a:r>
              <a:rPr kumimoji="1" lang="ja-JP" altLang="en-US" sz="800" smtClean="0">
                <a:latin typeface="Meiryo" charset="-128"/>
                <a:ea typeface="Meiryo" charset="-128"/>
                <a:cs typeface="Meiryo" charset="-128"/>
              </a:rPr>
              <a:t>なる記事：</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672527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不確実性のコーン</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5</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基本設計</a:t>
            </a:r>
            <a:endParaRPr kumimoji="1" lang="en-US" altLang="ja-JP" sz="1200" dirty="0" smtClean="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smtClean="0">
                <a:solidFill>
                  <a:schemeClr val="bg1"/>
                </a:solidFill>
                <a:latin typeface="Meiryo" charset="-128"/>
                <a:ea typeface="Meiryo" charset="-128"/>
                <a:cs typeface="Meiryo" charset="-128"/>
              </a:rPr>
              <a:t>詳細設計</a:t>
            </a:r>
            <a:endParaRPr kumimoji="1" lang="en-US" altLang="ja-JP" sz="1200" dirty="0" smtClean="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プログラミング</a:t>
            </a:r>
            <a:endParaRPr kumimoji="1" lang="en-US" altLang="ja-JP" sz="1200" dirty="0" smtClean="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smtClean="0"/>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smtClean="0"/>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smtClean="0"/>
              <a:t>1</a:t>
            </a:r>
            <a:r>
              <a:rPr kumimoji="1" lang="en-US" altLang="ja-JP" smtClean="0"/>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smtClean="0"/>
              <a:t>0.5</a:t>
            </a:r>
            <a:r>
              <a:rPr kumimoji="1" lang="en-US" altLang="ja-JP" smtClean="0"/>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smtClean="0"/>
              <a:t>0.25</a:t>
            </a:r>
            <a:r>
              <a:rPr kumimoji="1" lang="en-US" altLang="ja-JP" smtClean="0"/>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初期の</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承認された</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smtClean="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smtClean="0">
                <a:latin typeface="Meiryo" charset="-128"/>
                <a:ea typeface="Meiryo" charset="-128"/>
                <a:cs typeface="Meiryo" charset="-128"/>
              </a:rPr>
              <a:t>詳細設計</a:t>
            </a:r>
            <a:endParaRPr kumimoji="1" lang="ja-JP" altLang="en-US" sz="800" dirty="0">
              <a:latin typeface="Meiryo" charset="-128"/>
              <a:ea typeface="Meiryo" charset="-128"/>
              <a:cs typeface="Meiryo" charset="-128"/>
            </a:endParaRP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smtClean="0">
                <a:latin typeface="Meiryo" charset="-128"/>
                <a:ea typeface="Meiryo" charset="-128"/>
                <a:cs typeface="Meiryo" charset="-128"/>
              </a:rPr>
              <a:t>研修された</a:t>
            </a:r>
            <a:endParaRPr kumimoji="1" lang="en-US" altLang="ja-JP" sz="800" dirty="0" smtClean="0">
              <a:latin typeface="Meiryo" charset="-128"/>
              <a:ea typeface="Meiryo" charset="-128"/>
              <a:cs typeface="Meiryo" charset="-128"/>
            </a:endParaRPr>
          </a:p>
          <a:p>
            <a:pPr algn="r"/>
            <a:r>
              <a:rPr kumimoji="1" lang="ja-JP" altLang="en-US" sz="800" dirty="0" smtClean="0">
                <a:latin typeface="Meiryo" charset="-128"/>
                <a:ea typeface="Meiryo" charset="-128"/>
                <a:cs typeface="Meiryo" charset="-128"/>
              </a:rPr>
              <a:t>ソフトウエア</a:t>
            </a:r>
            <a:endParaRPr kumimoji="1" lang="ja-JP" altLang="en-US" sz="800" dirty="0">
              <a:latin typeface="Meiryo" charset="-128"/>
              <a:ea typeface="Meiryo" charset="-128"/>
              <a:cs typeface="Meiryo" charset="-128"/>
            </a:endParaRP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smtClean="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smtClean="0">
                <a:latin typeface="Meiryo" charset="-128"/>
                <a:ea typeface="Meiryo" charset="-128"/>
                <a:cs typeface="Meiryo" charset="-128"/>
              </a:rPr>
              <a:t>見積金額の変動幅</a:t>
            </a:r>
            <a:endParaRPr kumimoji="1" lang="ja-JP" altLang="en-US" sz="1200">
              <a:latin typeface="Meiryo" charset="-128"/>
              <a:ea typeface="Meiryo" charset="-128"/>
              <a:cs typeface="Meiryo" charset="-128"/>
            </a:endParaRP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smtClean="0"/>
              <a:t>プロジェクトフェーズ</a:t>
            </a:r>
            <a:endParaRPr kumimoji="1" lang="ja-JP" altLang="en-US" sz="1200"/>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a:t>
            </a:r>
            <a:r>
              <a:rPr lang="ja-JP" altLang="en-US" sz="800" smtClean="0">
                <a:solidFill>
                  <a:srgbClr val="333333"/>
                </a:solidFill>
                <a:latin typeface="Meiryo" charset="-128"/>
                <a:ea typeface="Meiryo" charset="-128"/>
                <a:cs typeface="Meiryo" charset="-128"/>
              </a:rPr>
              <a:t>マコネル著「</a:t>
            </a:r>
            <a:r>
              <a:rPr lang="ja-JP" altLang="en-US" sz="800">
                <a:solidFill>
                  <a:srgbClr val="333333"/>
                </a:solidFill>
                <a:latin typeface="Meiryo" charset="-128"/>
                <a:ea typeface="Meiryo" charset="-128"/>
                <a:cs typeface="Meiryo" charset="-128"/>
              </a:rPr>
              <a:t>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smtClean="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smtClean="0">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1901817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システム開発の理想と現実</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smtClean="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smtClean="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smtClean="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smtClean="0">
                <a:solidFill>
                  <a:srgbClr val="FF0000"/>
                </a:solidFill>
                <a:latin typeface="Meiryo" charset="-128"/>
                <a:ea typeface="Meiryo" charset="-128"/>
                <a:cs typeface="Meiryo" charset="-128"/>
              </a:rPr>
              <a:t>実際の</a:t>
            </a:r>
            <a:r>
              <a:rPr kumimoji="1" lang="ja-JP" altLang="en-US" sz="3200" dirty="0" smtClean="0">
                <a:solidFill>
                  <a:srgbClr val="FF0000"/>
                </a:solidFill>
                <a:latin typeface="Meiryo" charset="-128"/>
                <a:ea typeface="Meiryo" charset="-128"/>
                <a:cs typeface="Meiryo" charset="-128"/>
              </a:rPr>
              <a:t>結果</a:t>
            </a:r>
            <a:endParaRPr kumimoji="1" lang="ja-JP" altLang="en-US" sz="32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700154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193800" y="4679950"/>
            <a:ext cx="7188200" cy="1409700"/>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r>
              <a:rPr lang="ja-JP" altLang="en-US" sz="2000" dirty="0">
                <a:solidFill>
                  <a:srgbClr val="FF0000"/>
                </a:solidFill>
              </a:rPr>
              <a:t>全ての</a:t>
            </a:r>
            <a:r>
              <a:rPr lang="ja-JP" altLang="en-US" sz="2000" dirty="0" smtClean="0">
                <a:solidFill>
                  <a:srgbClr val="FF0000"/>
                </a:solidFill>
              </a:rPr>
              <a:t>要件をあらかじめ決めなくてはならない</a:t>
            </a:r>
            <a:endParaRPr lang="en-US" altLang="ja-JP" sz="2000" dirty="0" smtClean="0">
              <a:solidFill>
                <a:srgbClr val="FF0000"/>
              </a:solidFill>
            </a:endParaRPr>
          </a:p>
          <a:p>
            <a:pPr lvl="0"/>
            <a:r>
              <a:rPr lang="ja-JP" altLang="en-US" sz="3600" dirty="0" smtClean="0">
                <a:solidFill>
                  <a:srgbClr val="FF0000"/>
                </a:solidFill>
              </a:rPr>
              <a:t>「ウォーターフォール開発」</a:t>
            </a:r>
            <a:endParaRPr lang="en-US" altLang="ja-JP" sz="3600" dirty="0" smtClean="0">
              <a:solidFill>
                <a:srgbClr val="FF0000"/>
              </a:solidFill>
            </a:endParaRPr>
          </a:p>
          <a:p>
            <a:pPr lvl="0"/>
            <a:r>
              <a:rPr lang="ja-JP" altLang="en-US" sz="2000" dirty="0" smtClean="0">
                <a:solidFill>
                  <a:srgbClr val="FF0000"/>
                </a:solidFill>
              </a:rPr>
              <a:t>では、この</a:t>
            </a:r>
            <a:r>
              <a:rPr lang="ja-JP" altLang="en-US" sz="2000" dirty="0">
                <a:solidFill>
                  <a:srgbClr val="FF0000"/>
                </a:solidFill>
              </a:rPr>
              <a:t>変化への対応が難しくなってきた！</a:t>
            </a:r>
          </a:p>
        </p:txBody>
      </p:sp>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a:t>
            </a:r>
            <a:r>
              <a:rPr lang="ja-JP" altLang="en-US" dirty="0" smtClean="0">
                <a:ea typeface="ＭＳ Ｐゴシック" pitchFamily="50" charset="-128"/>
              </a:rPr>
              <a:t>迷信</a:t>
            </a:r>
            <a:endParaRPr kumimoji="1" lang="ja-JP" altLang="en-US" dirty="0"/>
          </a:p>
        </p:txBody>
      </p:sp>
      <p:cxnSp>
        <p:nvCxnSpPr>
          <p:cNvPr id="4" name="直線矢印コネクタ 3"/>
          <p:cNvCxnSpPr/>
          <p:nvPr/>
        </p:nvCxnSpPr>
        <p:spPr bwMode="auto">
          <a:xfrm flipV="1">
            <a:off x="838200" y="1143000"/>
            <a:ext cx="0" cy="5105400"/>
          </a:xfrm>
          <a:prstGeom prst="straightConnector1">
            <a:avLst/>
          </a:prstGeom>
          <a:solidFill>
            <a:schemeClr val="bg1"/>
          </a:solidFill>
          <a:ln w="38100" cap="flat" cmpd="sng" algn="ctr">
            <a:solidFill>
              <a:srgbClr val="9C9CDF"/>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 name="直線矢印コネクタ 6"/>
          <p:cNvCxnSpPr/>
          <p:nvPr/>
        </p:nvCxnSpPr>
        <p:spPr bwMode="auto">
          <a:xfrm>
            <a:off x="838200" y="6248400"/>
            <a:ext cx="7543800" cy="0"/>
          </a:xfrm>
          <a:prstGeom prst="straightConnector1">
            <a:avLst/>
          </a:prstGeom>
          <a:solidFill>
            <a:schemeClr val="bg1"/>
          </a:solidFill>
          <a:ln w="38100" cap="flat" cmpd="sng" algn="ctr">
            <a:solidFill>
              <a:srgbClr val="9C9CDF"/>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テキスト ボックス 10"/>
          <p:cNvSpPr txBox="1"/>
          <p:nvPr/>
        </p:nvSpPr>
        <p:spPr>
          <a:xfrm>
            <a:off x="7274004" y="6254750"/>
            <a:ext cx="1107996" cy="369332"/>
          </a:xfrm>
          <a:prstGeom prst="rect">
            <a:avLst/>
          </a:prstGeom>
          <a:noFill/>
        </p:spPr>
        <p:txBody>
          <a:bodyPr wrap="none" rtlCol="0">
            <a:spAutoFit/>
          </a:bodyPr>
          <a:lstStyle/>
          <a:p>
            <a:r>
              <a:rPr kumimoji="1" lang="ja-JP" altLang="en-US" sz="1800" dirty="0" smtClean="0">
                <a:solidFill>
                  <a:srgbClr val="0000FF"/>
                </a:solidFill>
                <a:effectLst/>
              </a:rPr>
              <a:t>経過時間</a:t>
            </a:r>
            <a:endParaRPr kumimoji="1" lang="ja-JP" altLang="en-US" sz="1800" dirty="0">
              <a:solidFill>
                <a:srgbClr val="0000FF"/>
              </a:solidFill>
              <a:effectLst/>
            </a:endParaRPr>
          </a:p>
        </p:txBody>
      </p:sp>
      <p:sp>
        <p:nvSpPr>
          <p:cNvPr id="13" name="テキスト ボックス 12"/>
          <p:cNvSpPr txBox="1"/>
          <p:nvPr/>
        </p:nvSpPr>
        <p:spPr>
          <a:xfrm>
            <a:off x="381000" y="1143000"/>
            <a:ext cx="461665" cy="1477328"/>
          </a:xfrm>
          <a:prstGeom prst="rect">
            <a:avLst/>
          </a:prstGeom>
          <a:noFill/>
        </p:spPr>
        <p:txBody>
          <a:bodyPr vert="eaVert" wrap="none" rtlCol="0">
            <a:spAutoFit/>
          </a:bodyPr>
          <a:lstStyle/>
          <a:p>
            <a:r>
              <a:rPr kumimoji="1" lang="ja-JP" altLang="en-US" sz="1800" dirty="0" smtClean="0">
                <a:solidFill>
                  <a:srgbClr val="0000FF"/>
                </a:solidFill>
                <a:effectLst/>
              </a:rPr>
              <a:t>要求の信憑性</a:t>
            </a:r>
            <a:endParaRPr kumimoji="1" lang="ja-JP" altLang="en-US" sz="1800" dirty="0">
              <a:solidFill>
                <a:srgbClr val="0000FF"/>
              </a:solidFill>
              <a:effectLst/>
            </a:endParaRPr>
          </a:p>
        </p:txBody>
      </p:sp>
      <p:grpSp>
        <p:nvGrpSpPr>
          <p:cNvPr id="3" name="図形グループ 2"/>
          <p:cNvGrpSpPr/>
          <p:nvPr/>
        </p:nvGrpSpPr>
        <p:grpSpPr>
          <a:xfrm>
            <a:off x="990600" y="1143000"/>
            <a:ext cx="7391400" cy="4051300"/>
            <a:chOff x="990600" y="1143000"/>
            <a:chExt cx="7391400" cy="4051300"/>
          </a:xfrm>
        </p:grpSpPr>
        <p:sp>
          <p:nvSpPr>
            <p:cNvPr id="26" name="角丸四角形 25"/>
            <p:cNvSpPr/>
            <p:nvPr/>
          </p:nvSpPr>
          <p:spPr>
            <a:xfrm>
              <a:off x="1193800" y="1143000"/>
              <a:ext cx="7188200" cy="1409700"/>
            </a:xfrm>
            <a:prstGeom prst="roundRect">
              <a:avLst>
                <a:gd name="adj" fmla="val 0"/>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r"/>
              <a:r>
                <a:rPr lang="ja-JP" altLang="en-US" sz="2000" dirty="0" smtClean="0">
                  <a:solidFill>
                    <a:srgbClr val="0000FF"/>
                  </a:solidFill>
                </a:rPr>
                <a:t>変化への即応と高い品質を両立する</a:t>
              </a:r>
              <a:endParaRPr lang="en-US" altLang="ja-JP" sz="2000" dirty="0" smtClean="0">
                <a:solidFill>
                  <a:srgbClr val="0000FF"/>
                </a:solidFill>
              </a:endParaRPr>
            </a:p>
            <a:p>
              <a:pPr lvl="0" algn="r"/>
              <a:r>
                <a:rPr lang="ja-JP" altLang="en-US" sz="3600" dirty="0" smtClean="0">
                  <a:solidFill>
                    <a:srgbClr val="0000FF"/>
                  </a:solidFill>
                </a:rPr>
                <a:t>「アジャイル開発」</a:t>
              </a:r>
              <a:endParaRPr lang="en-US" altLang="ja-JP" sz="3600" dirty="0" smtClean="0">
                <a:solidFill>
                  <a:srgbClr val="0000FF"/>
                </a:solidFill>
              </a:endParaRPr>
            </a:p>
            <a:p>
              <a:pPr lvl="0" algn="r"/>
              <a:r>
                <a:rPr lang="ja-JP" altLang="en-US" sz="2000" dirty="0" smtClean="0">
                  <a:solidFill>
                    <a:srgbClr val="0000FF"/>
                  </a:solidFill>
                </a:rPr>
                <a:t>への期待と関心が高まっている！</a:t>
              </a:r>
              <a:endParaRPr lang="ja-JP" altLang="en-US" sz="2000" dirty="0">
                <a:solidFill>
                  <a:srgbClr val="0000FF"/>
                </a:solidFill>
              </a:endParaRPr>
            </a:p>
          </p:txBody>
        </p:sp>
        <p:cxnSp>
          <p:nvCxnSpPr>
            <p:cNvPr id="14" name="直線矢印コネクタ 13"/>
            <p:cNvCxnSpPr/>
            <p:nvPr/>
          </p:nvCxnSpPr>
          <p:spPr bwMode="auto">
            <a:xfrm>
              <a:off x="990600" y="1524000"/>
              <a:ext cx="7391400" cy="1828800"/>
            </a:xfrm>
            <a:prstGeom prst="straightConnector1">
              <a:avLst/>
            </a:prstGeom>
            <a:solidFill>
              <a:schemeClr val="bg1"/>
            </a:solidFill>
            <a:ln w="76200" cap="flat" cmpd="sng" algn="ctr">
              <a:solidFill>
                <a:srgbClr val="3366FF"/>
              </a:solidFill>
              <a:prstDash val="solid"/>
              <a:round/>
              <a:headEnd type="none" w="med" len="med"/>
              <a:tailEnd type="triangle"/>
            </a:ln>
            <a:effectLst>
              <a:outerShdw dist="35921" dir="2700000" algn="ctr" rotWithShape="0">
                <a:schemeClr val="bg1">
                  <a:lumMod val="50000"/>
                </a:schemeClr>
              </a:outerShdw>
            </a:effectLst>
            <a:extLst/>
          </p:spPr>
        </p:cxnSp>
        <p:sp>
          <p:nvSpPr>
            <p:cNvPr id="25" name="テキスト ボックス 24"/>
            <p:cNvSpPr txBox="1"/>
            <p:nvPr/>
          </p:nvSpPr>
          <p:spPr>
            <a:xfrm>
              <a:off x="5475028" y="3397696"/>
              <a:ext cx="1728759" cy="1200328"/>
            </a:xfrm>
            <a:prstGeom prst="rect">
              <a:avLst/>
            </a:prstGeom>
            <a:noFill/>
          </p:spPr>
          <p:txBody>
            <a:bodyPr wrap="none" rtlCol="0">
              <a:spAutoFit/>
            </a:bodyPr>
            <a:lstStyle/>
            <a:p>
              <a:pPr algn="r"/>
              <a:r>
                <a:rPr lang="ja-JP" altLang="en-US" sz="2400" dirty="0" smtClean="0">
                  <a:solidFill>
                    <a:srgbClr val="FF0000"/>
                  </a:solidFill>
                  <a:effectLst/>
                </a:rPr>
                <a:t>要求変化の</a:t>
              </a:r>
              <a:endParaRPr lang="en-US" altLang="ja-JP" sz="2400" dirty="0" smtClean="0">
                <a:solidFill>
                  <a:srgbClr val="FF0000"/>
                </a:solidFill>
                <a:effectLst/>
              </a:endParaRPr>
            </a:p>
            <a:p>
              <a:pPr algn="r"/>
              <a:r>
                <a:rPr lang="ja-JP" altLang="en-US" sz="2400" dirty="0" smtClean="0">
                  <a:solidFill>
                    <a:srgbClr val="FF0000"/>
                  </a:solidFill>
                  <a:effectLst/>
                </a:rPr>
                <a:t>スピードが</a:t>
              </a:r>
              <a:endParaRPr lang="en-US" altLang="ja-JP" sz="2400" dirty="0" smtClean="0">
                <a:solidFill>
                  <a:srgbClr val="FF0000"/>
                </a:solidFill>
                <a:effectLst/>
              </a:endParaRPr>
            </a:p>
            <a:p>
              <a:pPr algn="r"/>
              <a:r>
                <a:rPr lang="ja-JP" altLang="en-US" sz="2400" dirty="0" smtClean="0">
                  <a:solidFill>
                    <a:srgbClr val="FF0000"/>
                  </a:solidFill>
                  <a:effectLst/>
                </a:rPr>
                <a:t>加速</a:t>
              </a:r>
              <a:endParaRPr kumimoji="1" lang="ja-JP" altLang="en-US" sz="2400" dirty="0">
                <a:solidFill>
                  <a:srgbClr val="FF0000"/>
                </a:solidFill>
                <a:effectLst/>
              </a:endParaRPr>
            </a:p>
          </p:txBody>
        </p:sp>
        <p:sp>
          <p:nvSpPr>
            <p:cNvPr id="10" name="下矢印 9"/>
            <p:cNvSpPr/>
            <p:nvPr/>
          </p:nvSpPr>
          <p:spPr>
            <a:xfrm>
              <a:off x="6940550" y="3352800"/>
              <a:ext cx="1270000" cy="1841500"/>
            </a:xfrm>
            <a:prstGeom prst="downArrow">
              <a:avLst>
                <a:gd name="adj1" fmla="val 50000"/>
                <a:gd name="adj2" fmla="val 465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9" name="直線矢印コネクタ 18"/>
          <p:cNvCxnSpPr/>
          <p:nvPr/>
        </p:nvCxnSpPr>
        <p:spPr bwMode="auto">
          <a:xfrm>
            <a:off x="990600" y="1524000"/>
            <a:ext cx="7391400" cy="4406900"/>
          </a:xfrm>
          <a:prstGeom prst="straightConnector1">
            <a:avLst/>
          </a:prstGeom>
          <a:solidFill>
            <a:schemeClr val="bg1"/>
          </a:solidFill>
          <a:ln w="76200" cap="flat" cmpd="sng" algn="ctr">
            <a:solidFill>
              <a:srgbClr val="FF0000"/>
            </a:solidFill>
            <a:prstDash val="solid"/>
            <a:round/>
            <a:headEnd type="none" w="med" len="med"/>
            <a:tailEnd type="triangle"/>
          </a:ln>
          <a:effectLst>
            <a:outerShdw dist="35921" dir="2700000" algn="ctr" rotWithShape="0">
              <a:schemeClr val="bg1">
                <a:lumMod val="50000"/>
              </a:schemeClr>
            </a:outerShdw>
          </a:effectLst>
          <a:extLst/>
        </p:spPr>
      </p:cxnSp>
    </p:spTree>
    <p:extLst>
      <p:ext uri="{BB962C8B-B14F-4D97-AF65-F5344CB8AC3E}">
        <p14:creationId xmlns:p14="http://schemas.microsoft.com/office/powerpoint/2010/main" val="142816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a:t>
            </a:r>
            <a:r>
              <a:rPr lang="ja-JP" altLang="en-US" dirty="0" smtClean="0">
                <a:ea typeface="ＭＳ Ｐゴシック" pitchFamily="50" charset="-128"/>
              </a:rPr>
              <a:t>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smtClean="0">
                <a:solidFill>
                  <a:srgbClr val="FF6600"/>
                </a:solidFill>
                <a:latin typeface="メイリオ"/>
                <a:ea typeface="メイリオ"/>
                <a:cs typeface="メイリオ"/>
              </a:rPr>
              <a:t>ほとんど／決して使われていない：</a:t>
            </a:r>
            <a:r>
              <a:rPr lang="en-US" altLang="ja-JP" sz="2000" dirty="0" smtClean="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smtClean="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smtClean="0">
                <a:solidFill>
                  <a:srgbClr val="0000FF"/>
                </a:solidFill>
                <a:latin typeface="メイリオ"/>
                <a:ea typeface="メイリオ"/>
                <a:cs typeface="メイリオ"/>
              </a:rPr>
              <a:t>常に／しばしば使われている：</a:t>
            </a:r>
            <a:r>
              <a:rPr lang="en-US" altLang="ja-JP" sz="2000" dirty="0" smtClean="0">
                <a:solidFill>
                  <a:srgbClr val="0000FF"/>
                </a:solidFill>
                <a:latin typeface="メイリオ"/>
                <a:ea typeface="メイリオ"/>
                <a:cs typeface="メイリオ"/>
              </a:rPr>
              <a:t> </a:t>
            </a:r>
            <a:r>
              <a:rPr lang="en-US" altLang="ja-JP" sz="2800" b="1" dirty="0" smtClean="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90231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smtClean="0">
                <a:solidFill>
                  <a:schemeClr val="bg1"/>
                </a:solidFill>
                <a:latin typeface="Meiryo" charset="-128"/>
                <a:ea typeface="Meiryo" charset="-128"/>
                <a:cs typeface="Meiryo" charset="-128"/>
              </a:rPr>
              <a:t>ビジネス</a:t>
            </a:r>
            <a:r>
              <a:rPr kumimoji="1" lang="ja-JP" altLang="en-US" sz="3600" dirty="0" smtClean="0">
                <a:solidFill>
                  <a:schemeClr val="bg1"/>
                </a:solidFill>
                <a:latin typeface="Meiryo" charset="-128"/>
                <a:ea typeface="Meiryo" charset="-128"/>
                <a:cs typeface="Meiryo" charset="-128"/>
              </a:rPr>
              <a:t>の</a:t>
            </a:r>
            <a:r>
              <a:rPr kumimoji="1" lang="ja-JP" altLang="en-US" sz="3600" b="1" dirty="0" smtClean="0">
                <a:solidFill>
                  <a:schemeClr val="bg1"/>
                </a:solidFill>
                <a:latin typeface="Meiryo" charset="-128"/>
                <a:ea typeface="Meiryo" charset="-128"/>
                <a:cs typeface="Meiryo" charset="-128"/>
              </a:rPr>
              <a:t>成果</a:t>
            </a:r>
            <a:r>
              <a:rPr kumimoji="1" lang="ja-JP" altLang="en-US" sz="3600" dirty="0" smtClean="0">
                <a:solidFill>
                  <a:schemeClr val="bg1"/>
                </a:solidFill>
                <a:latin typeface="Meiryo" charset="-128"/>
                <a:ea typeface="Meiryo" charset="-128"/>
                <a:cs typeface="Meiryo" charset="-128"/>
              </a:rPr>
              <a:t>に直接</a:t>
            </a:r>
            <a:r>
              <a:rPr kumimoji="1" lang="ja-JP" altLang="en-US" sz="3600" b="1" dirty="0" smtClean="0">
                <a:solidFill>
                  <a:schemeClr val="bg1"/>
                </a:solidFill>
                <a:latin typeface="Meiryo" charset="-128"/>
                <a:ea typeface="Meiryo" charset="-128"/>
                <a:cs typeface="Meiryo" charset="-128"/>
              </a:rPr>
              <a:t>貢献</a:t>
            </a:r>
            <a:r>
              <a:rPr kumimoji="1" lang="ja-JP" altLang="en-US" sz="3600" dirty="0" smtClean="0">
                <a:solidFill>
                  <a:schemeClr val="bg1"/>
                </a:solidFill>
                <a:latin typeface="Meiryo" charset="-128"/>
                <a:ea typeface="Meiryo" charset="-128"/>
                <a:cs typeface="Meiryo" charset="-128"/>
              </a:rPr>
              <a:t>する</a:t>
            </a:r>
            <a:endParaRPr kumimoji="1" lang="ja-JP" altLang="en-US" sz="3600" dirty="0">
              <a:solidFill>
                <a:schemeClr val="bg1"/>
              </a:solidFill>
              <a:latin typeface="Meiryo" charset="-128"/>
              <a:ea typeface="Meiryo" charset="-128"/>
              <a:cs typeface="Meiryo" charset="-128"/>
            </a:endParaRP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加速するビジネス・スピード</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に</a:t>
            </a:r>
            <a:r>
              <a:rPr kumimoji="1" lang="ja-JP" altLang="en-US" sz="2000" b="1" dirty="0" smtClean="0">
                <a:solidFill>
                  <a:srgbClr val="FFFFFF"/>
                </a:solidFill>
                <a:latin typeface="Meiryo" charset="-128"/>
                <a:ea typeface="Meiryo" charset="-128"/>
                <a:cs typeface="Meiryo" charset="-128"/>
              </a:rPr>
              <a:t>即応</a:t>
            </a:r>
            <a:r>
              <a:rPr kumimoji="1" lang="ja-JP" altLang="en-US" sz="2000" dirty="0" smtClean="0">
                <a:solidFill>
                  <a:srgbClr val="FFFFFF"/>
                </a:solidFill>
                <a:latin typeface="Meiryo" charset="-128"/>
                <a:ea typeface="Meiryo" charset="-128"/>
                <a:cs typeface="Meiryo" charset="-128"/>
              </a:rPr>
              <a:t>する</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本当に</a:t>
            </a:r>
            <a:r>
              <a:rPr kumimoji="1" lang="ja-JP" altLang="en-US" sz="2000" b="1" dirty="0" smtClean="0">
                <a:solidFill>
                  <a:srgbClr val="FFFFFF"/>
                </a:solidFill>
                <a:latin typeface="Meiryo" charset="-128"/>
                <a:ea typeface="Meiryo" charset="-128"/>
                <a:cs typeface="Meiryo" charset="-128"/>
              </a:rPr>
              <a:t>「使う」システム</a:t>
            </a:r>
            <a:r>
              <a:rPr kumimoji="1" lang="ja-JP" altLang="en-US" sz="2000" dirty="0" smtClean="0">
                <a:solidFill>
                  <a:srgbClr val="FFFFFF"/>
                </a:solidFill>
                <a:latin typeface="Meiryo" charset="-128"/>
                <a:ea typeface="Meiryo" charset="-128"/>
                <a:cs typeface="Meiryo" charset="-128"/>
              </a:rPr>
              <a:t>だけ</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を</a:t>
            </a:r>
            <a:r>
              <a:rPr lang="ja-JP" altLang="en-US" sz="2000" dirty="0" smtClean="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アジャイル開発</a:t>
            </a:r>
            <a:endParaRPr kumimoji="1" lang="en-US" altLang="ja-JP" sz="800" b="1" dirty="0" smtClean="0">
              <a:solidFill>
                <a:srgbClr val="FFFFFF"/>
              </a:solidFill>
              <a:latin typeface="Meiryo" charset="-128"/>
              <a:ea typeface="Meiryo" charset="-128"/>
              <a:cs typeface="Meiryo" charset="-128"/>
            </a:endParaRPr>
          </a:p>
          <a:p>
            <a:pPr algn="ctr"/>
            <a:r>
              <a:rPr lang="en-US" altLang="ja-JP" sz="800" dirty="0" smtClean="0">
                <a:solidFill>
                  <a:srgbClr val="FFFFFF"/>
                </a:solidFill>
                <a:latin typeface="Meiryo" charset="-128"/>
                <a:ea typeface="Meiryo" charset="-128"/>
                <a:cs typeface="Meiryo" charset="-128"/>
              </a:rPr>
              <a:t> </a:t>
            </a:r>
          </a:p>
          <a:p>
            <a:pPr algn="ctr"/>
            <a:r>
              <a:rPr lang="ja-JP" altLang="en-US" sz="1400" dirty="0" smtClean="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smtClean="0">
                <a:solidFill>
                  <a:srgbClr val="FFFFFF"/>
                </a:solidFill>
                <a:latin typeface="Meiryo" charset="-128"/>
                <a:ea typeface="Meiryo" charset="-128"/>
                <a:cs typeface="Meiryo" charset="-128"/>
              </a:rPr>
              <a:t>DevOps</a:t>
            </a:r>
          </a:p>
          <a:p>
            <a:pPr algn="ctr"/>
            <a:endParaRPr lang="en-US" altLang="ja-JP" sz="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自動化と高速開発</a:t>
            </a:r>
            <a:endParaRPr kumimoji="1" lang="en-US" altLang="ja-JP" b="1"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クラウド前提の環境</a:t>
            </a:r>
            <a:endParaRPr kumimoji="1" lang="ja-JP" altLang="en-US" sz="1400" dirty="0">
              <a:solidFill>
                <a:srgbClr val="FFFFFF"/>
              </a:solidFill>
              <a:latin typeface="Meiryo" charset="-128"/>
              <a:ea typeface="Meiryo" charset="-128"/>
              <a:cs typeface="Meiryo" charset="-128"/>
            </a:endParaRP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4865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7406</TotalTime>
  <Words>7523</Words>
  <Application>Microsoft Macintosh PowerPoint</Application>
  <PresentationFormat>画面に合わせる (4:3)</PresentationFormat>
  <Paragraphs>1230</Paragraphs>
  <Slides>46</Slides>
  <Notes>18</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46</vt:i4>
      </vt:variant>
    </vt:vector>
  </HeadingPairs>
  <TitlesOfParts>
    <vt:vector size="63" baseType="lpstr">
      <vt:lpstr>American Typewriter</vt:lpstr>
      <vt:lpstr>Avenir Black</vt:lpstr>
      <vt:lpstr>Calibri</vt:lpstr>
      <vt:lpstr>Helvetica Neue</vt:lpstr>
      <vt:lpstr>HGMaruGothicMPRO</vt:lpstr>
      <vt:lpstr>HGPSoeiKakugothicUB</vt:lpstr>
      <vt:lpstr>HGP創英角ｺﾞｼｯｸUB</vt:lpstr>
      <vt:lpstr>HG丸ｺﾞｼｯｸM-PRO</vt:lpstr>
      <vt:lpstr>Hiragino Kaku Gothic StdN W8</vt:lpstr>
      <vt:lpstr>Meiryo</vt:lpstr>
      <vt:lpstr>MS PGothic</vt:lpstr>
      <vt:lpstr>ＭＳ Ｐゴシック</vt:lpstr>
      <vt:lpstr>Times New Roman</vt:lpstr>
      <vt:lpstr>Wingdings</vt:lpstr>
      <vt:lpstr>メイリオ</vt:lpstr>
      <vt:lpstr>Arial</vt:lpstr>
      <vt:lpstr>NC標準テンプレート</vt:lpstr>
      <vt:lpstr>DevOpsとこれからのシステム開発</vt:lpstr>
      <vt:lpstr>PowerPoint プレゼンテーション</vt:lpstr>
      <vt:lpstr>これからのシステム開発ビジネス</vt:lpstr>
      <vt:lpstr>これからの「ITビジネスの方程式」</vt:lpstr>
      <vt:lpstr>不確実性のコーン</vt:lpstr>
      <vt:lpstr>システム開発の理想と現実</vt:lpstr>
      <vt:lpstr>早期の仕様確定がムダを減らすというのは迷信</vt:lpstr>
      <vt:lpstr>早期の仕様確定がムダを減らすというのは迷信</vt:lpstr>
      <vt:lpstr>「仕様書通り作る」から「ビジネスの成果への貢献」へ</vt:lpstr>
      <vt:lpstr>ウォーターフォール開発とアジャイル開発（１）</vt:lpstr>
      <vt:lpstr>ウォーターフォール開発とアジャイル開発（２）</vt:lpstr>
      <vt:lpstr>ウォーターフォール開発とアジャイル開発（３）</vt:lpstr>
      <vt:lpstr>ウォーターフォール開発とアジャイル開発（４）</vt:lpstr>
      <vt:lpstr>ウォーターフォール開発とアジャイル開発（５）</vt:lpstr>
      <vt:lpstr>自律型の組織で変化への柔軟性を担保する</vt:lpstr>
      <vt:lpstr>DevOpsとは何か？</vt:lpstr>
      <vt:lpstr>DevOpsとは何か？</vt:lpstr>
      <vt:lpstr>DevOpsとは何か？</vt:lpstr>
      <vt:lpstr>DevOpsとは何か？</vt:lpstr>
      <vt:lpstr>コンテナ型仮想化</vt:lpstr>
      <vt:lpstr>仮想マシンとコンテナの稼働効率</vt:lpstr>
      <vt:lpstr>DevOpsとコンテナ管理ソフトウエア</vt:lpstr>
      <vt:lpstr>DevOpsとコンテナ管理ソフトウエア</vt:lpstr>
      <vt:lpstr>DevOpsとコンテナ管理ソフトウエア</vt:lpstr>
      <vt:lpstr>管理運用の範囲</vt:lpstr>
      <vt:lpstr>FaaS（Function as a Service） </vt:lpstr>
      <vt:lpstr>サーバーレスの仕組み</vt:lpstr>
      <vt:lpstr>イベント・ドリブンとコレオグラフィ</vt:lpstr>
      <vt:lpstr>マイクロサービス（Micro Service）</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PowerPoint プレゼンテーション</vt:lpstr>
      <vt:lpstr>APIエコノミー（1）</vt:lpstr>
      <vt:lpstr>APIエコノミー（2）</vt:lpstr>
      <vt:lpstr>API Gatewayサービス</vt:lpstr>
      <vt:lpstr>PowerPoint プレゼンテーション</vt:lpstr>
      <vt:lpstr>超高速開発ツール</vt:lpstr>
      <vt:lpstr>PowerPoint プレゼンテーション</vt:lpstr>
      <vt:lpstr>お客様と自分たちのビジネス価値を再定義する</vt:lpstr>
      <vt:lpstr>お客様が開発と運用に求めていること</vt:lpstr>
      <vt:lpstr>ビジネスと人の役割</vt:lpstr>
      <vt:lpstr>運用技術者からSREへ</vt:lpstr>
    </vt:vector>
  </TitlesOfParts>
  <Company>NetCommerce</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341</cp:revision>
  <dcterms:created xsi:type="dcterms:W3CDTF">2014-04-30T01:58:06Z</dcterms:created>
  <dcterms:modified xsi:type="dcterms:W3CDTF">2017-06-27T23:11:46Z</dcterms:modified>
</cp:coreProperties>
</file>