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1201" r:id="rId2"/>
    <p:sldId id="1287" r:id="rId3"/>
    <p:sldId id="1288" r:id="rId4"/>
    <p:sldId id="1386" r:id="rId5"/>
    <p:sldId id="1383" r:id="rId6"/>
    <p:sldId id="1384" r:id="rId7"/>
    <p:sldId id="1385" r:id="rId8"/>
    <p:sldId id="1336" r:id="rId9"/>
    <p:sldId id="1337" r:id="rId10"/>
    <p:sldId id="1338" r:id="rId11"/>
    <p:sldId id="1339" r:id="rId12"/>
    <p:sldId id="1381" r:id="rId13"/>
    <p:sldId id="1340" r:id="rId14"/>
    <p:sldId id="1341" r:id="rId15"/>
    <p:sldId id="1380" r:id="rId16"/>
    <p:sldId id="1342" r:id="rId17"/>
    <p:sldId id="1343" r:id="rId18"/>
    <p:sldId id="1344" r:id="rId19"/>
    <p:sldId id="1345" r:id="rId20"/>
    <p:sldId id="1346" r:id="rId21"/>
    <p:sldId id="1347" r:id="rId22"/>
    <p:sldId id="1348" r:id="rId23"/>
    <p:sldId id="1349" r:id="rId24"/>
    <p:sldId id="1350" r:id="rId25"/>
    <p:sldId id="1351" r:id="rId26"/>
    <p:sldId id="1382" r:id="rId27"/>
    <p:sldId id="1352" r:id="rId28"/>
    <p:sldId id="1353" r:id="rId29"/>
    <p:sldId id="1354" r:id="rId30"/>
    <p:sldId id="1355" r:id="rId31"/>
    <p:sldId id="1356" r:id="rId32"/>
    <p:sldId id="1357" r:id="rId33"/>
    <p:sldId id="1358" r:id="rId34"/>
    <p:sldId id="1359" r:id="rId35"/>
    <p:sldId id="1360" r:id="rId36"/>
    <p:sldId id="1361" r:id="rId37"/>
    <p:sldId id="1362" r:id="rId38"/>
    <p:sldId id="1363" r:id="rId39"/>
    <p:sldId id="1379" r:id="rId40"/>
    <p:sldId id="1364" r:id="rId41"/>
    <p:sldId id="1365" r:id="rId42"/>
    <p:sldId id="1366" r:id="rId43"/>
    <p:sldId id="1367" r:id="rId44"/>
    <p:sldId id="1368" r:id="rId45"/>
    <p:sldId id="1369" r:id="rId46"/>
    <p:sldId id="1370" r:id="rId47"/>
    <p:sldId id="1371" r:id="rId48"/>
    <p:sldId id="1372" r:id="rId49"/>
    <p:sldId id="1373" r:id="rId50"/>
    <p:sldId id="1374" r:id="rId51"/>
    <p:sldId id="1375" r:id="rId52"/>
    <p:sldId id="1376" r:id="rId53"/>
    <p:sldId id="1377" r:id="rId54"/>
    <p:sldId id="1378" r:id="rId55"/>
    <p:sldId id="715" r:id="rId5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6666"/>
    <a:srgbClr val="009051"/>
    <a:srgbClr val="FFFBD2"/>
    <a:srgbClr val="66CC00"/>
    <a:srgbClr val="80FF00"/>
    <a:srgbClr val="FFFFFF"/>
    <a:srgbClr val="66FFCC"/>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5"/>
    <p:restoredTop sz="94069" autoAdjust="0"/>
  </p:normalViewPr>
  <p:slideViewPr>
    <p:cSldViewPr snapToObjects="1" showGuides="1">
      <p:cViewPr varScale="1">
        <p:scale>
          <a:sx n="93" d="100"/>
          <a:sy n="93" d="100"/>
        </p:scale>
        <p:origin x="1616" y="208"/>
      </p:cViewPr>
      <p:guideLst>
        <p:guide orient="horz" pos="527"/>
        <p:guide pos="2880"/>
      </p:guideLst>
    </p:cSldViewPr>
  </p:slideViewPr>
  <p:notesTextViewPr>
    <p:cViewPr>
      <p:scale>
        <a:sx n="100" d="100"/>
        <a:sy n="100" d="100"/>
      </p:scale>
      <p:origin x="0" y="0"/>
    </p:cViewPr>
  </p:notesTextViewPr>
  <p:sorterViewPr>
    <p:cViewPr>
      <p:scale>
        <a:sx n="100" d="100"/>
        <a:sy n="100"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2017/7/20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2017/7/20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blog.livedoor.jp/lalha/archives/50524676.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etcommerce.co.jp/blog/2016/09/19/10182" TargetMode="External"/><Relationship Id="rId4" Type="http://schemas.openxmlformats.org/officeDocument/2006/relationships/hyperlink" Target="http://www.netcommerce.co.jp/blog/2017/04/02/10710" TargetMode="External"/><Relationship Id="rId5" Type="http://schemas.openxmlformats.org/officeDocument/2006/relationships/hyperlink" Target="http://www.netcommerce.co.jp/blog/2016/09/10/10157" TargetMode="External"/><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ja.wikipedia.org/wiki/%E3%83%80%E3%83%BC%E3%83%88%E3%83%9E%E3%82%B9%E4%BC%9A%E8%AD%B0"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【図解】コレ１枚でわかる最新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a:t>
            </a:r>
          </a:p>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いいかもしれません。</a:t>
            </a:r>
          </a:p>
          <a:p>
            <a:r>
              <a:rPr kumimoji="1" lang="ja-JP" altLang="ja-JP" sz="1200" kern="1200" dirty="0" smtClean="0">
                <a:solidFill>
                  <a:schemeClr val="tx1"/>
                </a:solidFill>
                <a:effectLst/>
                <a:latin typeface="+mn-lt"/>
                <a:ea typeface="+mn-ea"/>
                <a:cs typeface="+mn-cs"/>
              </a:rPr>
              <a:t>改めて整理してみると、トレンドを知るとは、つぎの言葉に置き換えることができます。</a:t>
            </a:r>
          </a:p>
          <a:p>
            <a:pPr lvl="0"/>
            <a:r>
              <a:rPr kumimoji="1" lang="ja-JP" altLang="ja-JP" sz="1200" kern="1200" dirty="0" smtClean="0">
                <a:solidFill>
                  <a:schemeClr val="tx1"/>
                </a:solidFill>
                <a:effectLst/>
                <a:latin typeface="+mn-lt"/>
                <a:ea typeface="+mn-ea"/>
                <a:cs typeface="+mn-cs"/>
              </a:rPr>
              <a:t>お互いの関係や構造を知ること</a:t>
            </a:r>
          </a:p>
          <a:p>
            <a:pPr lvl="0"/>
            <a:r>
              <a:rPr kumimoji="1" lang="ja-JP" altLang="ja-JP" sz="1200" kern="1200" dirty="0" smtClean="0">
                <a:solidFill>
                  <a:schemeClr val="tx1"/>
                </a:solidFill>
                <a:effectLst/>
                <a:latin typeface="+mn-lt"/>
                <a:ea typeface="+mn-ea"/>
                <a:cs typeface="+mn-cs"/>
              </a:rPr>
              <a:t>注目されるようになった理由を知ること</a:t>
            </a:r>
          </a:p>
          <a:p>
            <a:pPr lvl="0"/>
            <a:r>
              <a:rPr kumimoji="1" lang="ja-JP" altLang="ja-JP" sz="1200" kern="1200" dirty="0" smtClean="0">
                <a:solidFill>
                  <a:schemeClr val="tx1"/>
                </a:solidFill>
                <a:effectLst/>
                <a:latin typeface="+mn-lt"/>
                <a:ea typeface="+mn-ea"/>
                <a:cs typeface="+mn-cs"/>
              </a:rPr>
              <a:t>そのキーワードが生みだされたメカニズムや法則を知ること</a:t>
            </a:r>
          </a:p>
          <a:p>
            <a:r>
              <a:rPr kumimoji="1" lang="ja-JP" altLang="ja-JP" sz="1200" kern="1200" dirty="0" smtClean="0">
                <a:solidFill>
                  <a:schemeClr val="tx1"/>
                </a:solidFill>
                <a:effectLst/>
                <a:latin typeface="+mn-lt"/>
                <a:ea typeface="+mn-ea"/>
                <a:cs typeface="+mn-cs"/>
              </a:rPr>
              <a:t>これが理解できれば、テクノロジーの価値が理解できるばかりでなく、将来どのようなキーワードが注目され、定着してゆくかを読み取ることができます。</a:t>
            </a:r>
          </a:p>
          <a:p>
            <a:r>
              <a:rPr kumimoji="1" lang="ja-JP" altLang="ja-JP" sz="1200" kern="1200" dirty="0" smtClean="0">
                <a:solidFill>
                  <a:schemeClr val="tx1"/>
                </a:solidFill>
                <a:effectLst/>
                <a:latin typeface="+mn-lt"/>
                <a:ea typeface="+mn-ea"/>
                <a:cs typeface="+mn-cs"/>
              </a:rPr>
              <a:t>「トレンドを知る」ために、もうひとつ押さえておきたいことがあります。それは、あるテクノロジーがトレンドの中に浮かび上がってくるようになるには、そこに需要や要求、あるいは社会的要請があることです。</a:t>
            </a:r>
          </a:p>
          <a:p>
            <a:r>
              <a:rPr kumimoji="1" lang="ja-JP" altLang="ja-JP" sz="1200" kern="1200" dirty="0" smtClean="0">
                <a:solidFill>
                  <a:schemeClr val="tx1"/>
                </a:solidFill>
                <a:effectLst/>
                <a:latin typeface="+mn-lt"/>
                <a:ea typeface="+mn-ea"/>
                <a:cs typeface="+mn-cs"/>
              </a:rPr>
              <a:t>例えば「クラウド」も、始めに「クラウド」というテクノロジーがあったから、世の中が注目したのではありません。まずは、クラウドを求める理由が世の中にあったのです。</a:t>
            </a:r>
          </a:p>
          <a:p>
            <a:r>
              <a:rPr kumimoji="1" lang="ja-JP" altLang="ja-JP" sz="1200" kern="1200" dirty="0" smtClean="0">
                <a:solidFill>
                  <a:schemeClr val="tx1"/>
                </a:solidFill>
                <a:effectLst/>
                <a:latin typeface="+mn-lt"/>
                <a:ea typeface="+mn-ea"/>
                <a:cs typeface="+mn-cs"/>
              </a:rPr>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ですから、「トレンドを知る」とは、そのテクノロジーの背後にある社会的な要請もあわせて理解しなければなりません。単なる言葉の解釈だけでは、本当の意味も価値も理解することはできません。では、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はどのようなトレンドはどこに向かっているのでしょうか。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トレンドの先読みを難しくしているのです。ただ、それは無秩序なものではありません。キーとなるテクノロジーは、お互いに役割を分かちながら連鎖しています。</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トレンド」を１枚のチャートにまとめてみました。解説と共にご覧頂ければ、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トレンドの全体像を俯瞰していだくことができるはずです。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感覚器としての</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とソーシャル・メディア</a:t>
            </a:r>
          </a:p>
          <a:p>
            <a:r>
              <a:rPr kumimoji="1" lang="ja-JP" altLang="ja-JP" sz="1200" kern="1200" dirty="0" smtClean="0">
                <a:solidFill>
                  <a:schemeClr val="tx1"/>
                </a:solidFill>
                <a:effectLst/>
                <a:latin typeface="+mn-lt"/>
                <a:ea typeface="+mn-ea"/>
                <a:cs typeface="+mn-cs"/>
              </a:rPr>
              <a:t>私たちの日常は、様々なモノに囲まれ、それらモノとの係わりを通して、活動しています。それらのモノにセンサーと通信機能を組み込みデータとして捉える仕組みが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されます。ウェアラブルは身体に密着し、脈拍や発汗、体温などの身体状態がデータ化されます。</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を越えるセンサーが組み込まれています。住宅や家電製品、空調設備や照明器具などの「モノ」にもセンサーが組み込まれ、様々な行動がデータ化される時代を迎えようとしています。</a:t>
            </a:r>
          </a:p>
          <a:p>
            <a:r>
              <a:rPr kumimoji="1" lang="ja-JP" altLang="ja-JP" sz="1200" kern="1200" dirty="0" smtClean="0">
                <a:solidFill>
                  <a:schemeClr val="tx1"/>
                </a:solidFill>
                <a:effectLst/>
                <a:latin typeface="+mn-lt"/>
                <a:ea typeface="+mn-ea"/>
                <a:cs typeface="+mn-cs"/>
              </a:rPr>
              <a:t>それらがインターネットにつながり、取得した様々なデータを送り出す仕組みが作られつつあります。このような仕組みが、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機能を持ったデバイスであるスマートフォンやタブレットで、私たちは</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を使い、写真や動画、自分の居場所の情報と共に、流行や話題、製品やサービスの評判について会話を交わしています。また「友達になる」や「フォローする」ことで、人と人とのつながり（ソーシャル・グラフ）についての情報をつくり、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自動車や住宅、家電製品とも繋がり、持ち主に必要な情報を送り出し、また、それらを遠隔から操作できるようにもなりました。また、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また、自動車や家電製品、工場の設備などの動作や使用状況は、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データとしてメーカーに送られると、それらを分析して、保守点検のタイミングを知らせ、製品開発にも活かされます。また、機器類の多くはそこに組み込まれたソフトウエアによって制御されています。そのソフトウエアを遠隔から入れ替えることで、性能を向上させたり、機能を追加したりすることができるようになります。その一方で、そこでやり取りされるデータは、マーケティングのためにも利用されることになります。</a:t>
            </a:r>
          </a:p>
          <a:p>
            <a:r>
              <a:rPr kumimoji="1" lang="ja-JP" altLang="ja-JP" sz="1200" kern="1200" dirty="0" smtClean="0">
                <a:solidFill>
                  <a:schemeClr val="tx1"/>
                </a:solidFill>
                <a:effectLst/>
                <a:latin typeface="+mn-lt"/>
                <a:ea typeface="+mn-ea"/>
                <a:cs typeface="+mn-cs"/>
              </a:rPr>
              <a:t>インターネットにつながっているデバイスは、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とスマート・メディアは、「現実世界をデータ化」する巨大なプラットフォームになろうとしているのです。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神経としての「インターネット」</a:t>
            </a:r>
          </a:p>
          <a:p>
            <a:r>
              <a:rPr kumimoji="1" lang="ja-JP" altLang="ja-JP" sz="1200" kern="1200" dirty="0" smtClean="0">
                <a:solidFill>
                  <a:schemeClr val="tx1"/>
                </a:solidFill>
                <a:effectLst/>
                <a:latin typeface="+mn-lt"/>
                <a:ea typeface="+mn-ea"/>
                <a:cs typeface="+mn-cs"/>
              </a:rPr>
              <a:t>モノに組み込まれたセンサーは、位置や方角、気圧の変化や活動量などの物理的なデータを計測します（</a:t>
            </a:r>
            <a:r>
              <a:rPr kumimoji="1" lang="en-US" altLang="ja-JP" sz="1200" kern="1200" dirty="0" smtClean="0">
                <a:solidFill>
                  <a:schemeClr val="tx1"/>
                </a:solidFill>
                <a:effectLst/>
                <a:latin typeface="+mn-lt"/>
                <a:ea typeface="+mn-ea"/>
                <a:cs typeface="+mn-cs"/>
              </a:rPr>
              <a:t>Physical Sensing</a:t>
            </a:r>
            <a:r>
              <a:rPr kumimoji="1" lang="ja-JP" altLang="ja-JP" sz="1200" kern="1200" dirty="0" smtClean="0">
                <a:solidFill>
                  <a:schemeClr val="tx1"/>
                </a:solidFill>
                <a:effectLst/>
                <a:latin typeface="+mn-lt"/>
                <a:ea typeface="+mn-ea"/>
                <a:cs typeface="+mn-cs"/>
              </a:rPr>
              <a:t>）。また、ソーシャル・メディアでのやり取りや何処へ行ったかなどの社会的行動もデータとして取得されます（</a:t>
            </a:r>
            <a:r>
              <a:rPr kumimoji="1" lang="en-US" altLang="ja-JP" sz="1200" kern="1200" dirty="0" smtClean="0">
                <a:solidFill>
                  <a:schemeClr val="tx1"/>
                </a:solidFill>
                <a:effectLst/>
                <a:latin typeface="+mn-lt"/>
                <a:ea typeface="+mn-ea"/>
                <a:cs typeface="+mn-cs"/>
              </a:rPr>
              <a:t>Social Sensing</a:t>
            </a:r>
            <a:r>
              <a:rPr kumimoji="1" lang="ja-JP" altLang="ja-JP" sz="1200" kern="1200" dirty="0" smtClean="0">
                <a:solidFill>
                  <a:schemeClr val="tx1"/>
                </a:solidFill>
                <a:effectLst/>
                <a:latin typeface="+mn-lt"/>
                <a:ea typeface="+mn-ea"/>
                <a:cs typeface="+mn-cs"/>
              </a:rPr>
              <a:t>）。これらデータは、インターネットを介して、クラウドに送られます。クラウドには、送られてきたデータを蓄積・分析・活用するためのサービスが備わっています。そのサービスで処理された結果は、インターネットを介して、再び現実世界にフィードバックされます。</a:t>
            </a:r>
          </a:p>
          <a:p>
            <a:r>
              <a:rPr kumimoji="1" lang="ja-JP" altLang="ja-JP" sz="1200" kern="1200" dirty="0" smtClean="0">
                <a:solidFill>
                  <a:schemeClr val="tx1"/>
                </a:solidFill>
                <a:effectLst/>
                <a:latin typeface="+mn-lt"/>
                <a:ea typeface="+mn-ea"/>
                <a:cs typeface="+mn-cs"/>
              </a:rPr>
              <a:t>インターネットは、身近なモノ同士やモノとスマートフォンをつなぐ</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Field Communication</a:t>
            </a:r>
            <a:r>
              <a:rPr kumimoji="1" lang="ja-JP" altLang="ja-JP" sz="1200" kern="1200" dirty="0" smtClean="0">
                <a:solidFill>
                  <a:schemeClr val="tx1"/>
                </a:solidFill>
                <a:effectLst/>
                <a:latin typeface="+mn-lt"/>
                <a:ea typeface="+mn-ea"/>
                <a:cs typeface="+mn-cs"/>
              </a:rPr>
              <a:t>）などの近接通信技術、携帯電話に使われる</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Long Term Evolution</a:t>
            </a:r>
            <a:r>
              <a:rPr kumimoji="1" lang="ja-JP" altLang="ja-JP" sz="1200" kern="1200" dirty="0" smtClean="0">
                <a:solidFill>
                  <a:schemeClr val="tx1"/>
                </a:solidFill>
                <a:effectLst/>
                <a:latin typeface="+mn-lt"/>
                <a:ea typeface="+mn-ea"/>
                <a:cs typeface="+mn-cs"/>
              </a:rPr>
              <a:t>）などのモバイル通信技術に支えられ、常時どこからでも通信できる環境が整いつつあります。そうなるとインターネットは意識されることはなく、空気のような存在となり、同時に不可欠な要素として日常の中に定着してゆきます。</a:t>
            </a: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年頃には、</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（第５世代）モバイル通信が、普及していることでしょう。その通信速度は、</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ですから、現行</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の最高速度</a:t>
            </a:r>
            <a:r>
              <a:rPr kumimoji="1" lang="en-US" altLang="ja-JP" sz="1200" kern="1200" dirty="0" smtClean="0">
                <a:solidFill>
                  <a:schemeClr val="tx1"/>
                </a:solidFill>
                <a:effectLst/>
                <a:latin typeface="+mn-lt"/>
                <a:ea typeface="+mn-ea"/>
                <a:cs typeface="+mn-cs"/>
              </a:rPr>
              <a:t>15oMB</a:t>
            </a:r>
            <a:r>
              <a:rPr kumimoji="1" lang="ja-JP" altLang="ja-JP" sz="1200" kern="1200" dirty="0" smtClean="0">
                <a:solidFill>
                  <a:schemeClr val="tx1"/>
                </a:solidFill>
                <a:effectLst/>
                <a:latin typeface="+mn-lt"/>
                <a:ea typeface="+mn-ea"/>
                <a:cs typeface="+mn-cs"/>
              </a:rPr>
              <a:t>の約</a:t>
            </a:r>
            <a:r>
              <a:rPr kumimoji="1" lang="en-US" altLang="ja-JP" sz="1200" kern="1200" dirty="0" smtClean="0">
                <a:solidFill>
                  <a:schemeClr val="tx1"/>
                </a:solidFill>
                <a:effectLst/>
                <a:latin typeface="+mn-lt"/>
                <a:ea typeface="+mn-ea"/>
                <a:cs typeface="+mn-cs"/>
              </a:rPr>
              <a:t>70</a:t>
            </a:r>
            <a:r>
              <a:rPr kumimoji="1" lang="ja-JP" altLang="ja-JP" sz="1200" kern="1200" dirty="0" smtClean="0">
                <a:solidFill>
                  <a:schemeClr val="tx1"/>
                </a:solidFill>
                <a:effectLst/>
                <a:latin typeface="+mn-lt"/>
                <a:ea typeface="+mn-ea"/>
                <a:cs typeface="+mn-cs"/>
              </a:rPr>
              <a:t>倍になります。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機能によって通信できる様々なモノが、お互いに大量にデータをやり取りできるコネクテッド（つながっている）社会が実現することになるでしょう。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大脳としての「クラウド」</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は、日常のオフィス業務で使う表形式で整理できるようなデータは少なく、その大半は、センサー、会話の音声、文書、画像や動画などです。前者は、データをある決まり事に従って整理できるデータという意味で「構造化データ」と呼ばれています。後者は、そういう整理が難しい様々な形式を持つデータで、「非構造化データ」と呼ばれてい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の内容や形式は多種多様であり、しかも膨大です。そのため、単純な統計解析だけでは、その価値を引き出すことはできません。そこで、「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言葉の意味や文脈を理解しなければなりません。また、写真や動画であれば、そこにどのような情景が写っているか、誰が写っているかを取り出さなければ役に立ちません。さらには、誰と誰がどの程度親しいのか、商品やサービスについて、どのような話題が交わされ、それは何らかの対処が必要なのかというような意味を読み取らなければ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は、人間の作った規則に基づいて処理されるものが主流でした。しかし、昨今は、ビッグ・データを解析することでコンピューターが自らルールや判断基準を作り出す機械学習方式が主流になりつつあり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推論や判断のルールを自分で作り出し最適化してゆき、自律的に性能を高めてゆくことが可能になりました。</a:t>
            </a:r>
          </a:p>
          <a:p>
            <a:r>
              <a:rPr kumimoji="1" lang="ja-JP" altLang="ja-JP" sz="1200" kern="1200" dirty="0" smtClean="0">
                <a:solidFill>
                  <a:schemeClr val="tx1"/>
                </a:solidFill>
                <a:effectLst/>
                <a:latin typeface="+mn-lt"/>
                <a:ea typeface="+mn-ea"/>
                <a:cs typeface="+mn-cs"/>
              </a:rPr>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a:t>
            </a:r>
          </a:p>
          <a:p>
            <a:r>
              <a:rPr kumimoji="1" lang="ja-JP" altLang="ja-JP" sz="1200" kern="1200" dirty="0" smtClean="0">
                <a:solidFill>
                  <a:schemeClr val="tx1"/>
                </a:solidFill>
                <a:effectLst/>
                <a:latin typeface="+mn-lt"/>
                <a:ea typeface="+mn-ea"/>
                <a:cs typeface="+mn-cs"/>
              </a:rPr>
              <a:t>このような人間の左脳の働きにあたる思考や論理だけではなく、右脳の働きに当たる人間の知覚や感性をコンピューターで再現できるようにもなりつつあります。このような働きを実現するために人間の脳の神経活動を模倣したアルゴリズム「ニューラル・ネット」が使われています。この技術が、ここ数年急速な進歩を遂げ、人間の能力に近づきつつある分野も生まれつつあります。</a:t>
            </a:r>
          </a:p>
          <a:p>
            <a:r>
              <a:rPr kumimoji="1" lang="ja-JP" altLang="ja-JP" sz="1200" kern="1200" dirty="0" smtClean="0">
                <a:solidFill>
                  <a:schemeClr val="tx1"/>
                </a:solidFill>
                <a:effectLst/>
                <a:latin typeface="+mn-lt"/>
                <a:ea typeface="+mn-ea"/>
                <a:cs typeface="+mn-cs"/>
              </a:rPr>
              <a:t>人工知能で処理された結果は、機器の制御や運転、交通管制やエネルギー需給の調整などの産業活動の制御や、ユーザーへの健康アドバイス、商品やサービスの推奨として、スマートフォンやウェアラブルを使用する一般利用者にもフィードバックされるようになるでしょう。またその人の趣味嗜好に合わせた最適な広告・宣伝にも使われるでしょう。また、手足となる「ロボット」の知識や能力の向上にも使われるようになります。</a:t>
            </a:r>
          </a:p>
          <a:p>
            <a:r>
              <a:rPr kumimoji="1" lang="ja-JP" altLang="ja-JP" sz="1200" kern="1200" dirty="0" smtClean="0">
                <a:solidFill>
                  <a:schemeClr val="tx1"/>
                </a:solidFill>
                <a:effectLst/>
                <a:latin typeface="+mn-lt"/>
                <a:ea typeface="+mn-ea"/>
                <a:cs typeface="+mn-cs"/>
              </a:rPr>
              <a:t>ビッグ・データや人工知能、その他の様々なサービスを提供するアプリケーションはクラウド上で動かされ、お互いに連携し、多様な組合せを生みだします。そこに新たな価値やサービスが生みだ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手足としての「ロボット」</a:t>
            </a:r>
          </a:p>
          <a:p>
            <a:r>
              <a:rPr kumimoji="1" lang="ja-JP" altLang="ja-JP" sz="1200" kern="1200" dirty="0" smtClean="0">
                <a:solidFill>
                  <a:schemeClr val="tx1"/>
                </a:solidFill>
                <a:effectLst/>
                <a:latin typeface="+mn-lt"/>
                <a:ea typeface="+mn-ea"/>
                <a:cs typeface="+mn-cs"/>
              </a:rPr>
              <a:t>自動走行車、産業用ロボット、建設ロボット、介護ロボット、生活支援ロボット、輸送ロボットなど、様々なロボットが私たちの日常で使われるようになるでしょう。また、インターネットを介して様々な知識や制御をうけ、自らの行動を状況に応じて最適化してゆきます。また、ロボットに組み込まれたセンサーによって、自分自身で情報を収集し、インターネットに送り出しています。その意味では、ロボットも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デバイス」といえるでしょう。</a:t>
            </a:r>
          </a:p>
          <a:p>
            <a:r>
              <a:rPr kumimoji="1" lang="ja-JP" altLang="ja-JP" sz="1200" kern="1200" dirty="0" smtClean="0">
                <a:solidFill>
                  <a:schemeClr val="tx1"/>
                </a:solidFill>
                <a:effectLst/>
                <a:latin typeface="+mn-lt"/>
                <a:ea typeface="+mn-ea"/>
                <a:cs typeface="+mn-cs"/>
              </a:rPr>
              <a:t>ロボットは、周囲の人の動きや周辺環境をデータとして取得し、自身に組み込まれた人工知能によって、人間の操作を受けることなく自律的に制御する仕組みも備えています。</a:t>
            </a:r>
          </a:p>
          <a:p>
            <a:r>
              <a:rPr kumimoji="1" lang="ja-JP" altLang="ja-JP" sz="1200" kern="1200" dirty="0" smtClean="0">
                <a:solidFill>
                  <a:schemeClr val="tx1"/>
                </a:solidFill>
                <a:effectLst/>
                <a:latin typeface="+mn-lt"/>
                <a:ea typeface="+mn-ea"/>
                <a:cs typeface="+mn-cs"/>
              </a:rPr>
              <a:t>これまでの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r>
              <a:rPr kumimoji="1" lang="ja-JP" altLang="ja-JP" sz="1200" kern="1200" dirty="0" smtClean="0">
                <a:solidFill>
                  <a:schemeClr val="tx1"/>
                </a:solidFill>
                <a:effectLst/>
                <a:latin typeface="+mn-lt"/>
                <a:ea typeface="+mn-ea"/>
                <a:cs typeface="+mn-cs"/>
              </a:rPr>
              <a:t>人工知能が人間の知的活動を補い、拡張してくれるように、ロボットが、人間の身体能力を補い、拡張しようとしています。一方で、これまで人間にしかできなかった労働を奪うのではないかと懸念する声も出始めています。</a:t>
            </a:r>
          </a:p>
          <a:p>
            <a:r>
              <a:rPr kumimoji="1" lang="ja-JP" altLang="ja-JP" sz="1200" kern="1200" dirty="0" smtClean="0">
                <a:solidFill>
                  <a:schemeClr val="tx1"/>
                </a:solidFill>
                <a:effectLst/>
                <a:latin typeface="+mn-lt"/>
                <a:ea typeface="+mn-ea"/>
                <a:cs typeface="+mn-cs"/>
              </a:rPr>
              <a:t>現実世界とサイバー世界が緊密に結合された「</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はデジタル・データ化され、インターネットによって、クラウドすなわちサイバー（電脳）世界に送りだされています。つまり、サイバー世界には、現実世界のデジタル・コピーが作られてゆくのです。このような現実世界とサイバー世界が緊密に結合され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CPS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デジタル・コピーされたデータを分析し、様々な予測やシミュレーションを行えば、そのデータをもたらした個人の趣味嗜好、行動特性、あるいは行動を予測することができます。さらに、膨大な人数の人間行動や社会での出来事を調べ上げ、未来を予測することもできるようになるかもしれません。また、運送業務であれば、無駄のない最適な流通経路や配車計画を策定することができます。工場であれば、もの作りの手順や使う設備の最適な組合せをつくることができるでしょう。</a:t>
            </a:r>
          </a:p>
          <a:p>
            <a:r>
              <a:rPr kumimoji="1" lang="ja-JP" altLang="ja-JP" sz="1200" kern="1200" dirty="0" smtClean="0">
                <a:solidFill>
                  <a:schemeClr val="tx1"/>
                </a:solidFill>
                <a:effectLst/>
                <a:latin typeface="+mn-lt"/>
                <a:ea typeface="+mn-ea"/>
                <a:cs typeface="+mn-cs"/>
              </a:rPr>
              <a:t>つまり、現実世界では決してできない様々な実験を、「現実世界のデジタル・コピー」を使って、何度も繰り返しシミュレーションし、最適解を見つけ出そうということが可能になるのです。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台数は今後さらに増加し、ソーシャル・メディアでのやり取りも盛んになるでしょう。そうなれば、現実世界のデータは益々増大し、その粒度もきめ細かくなってゆきます。これによって、より精緻な現実世界のデジタル・コピーがサイバー世界に構築され、より緻密な予測や最適化、アドバイスができるようになります。そして、その結果の行動を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によって取得し、サイバー世界にフィードバックされることで、さらに予測や最適化の精度は高まります。</a:t>
            </a:r>
          </a:p>
          <a:p>
            <a:r>
              <a:rPr kumimoji="1" lang="ja-JP" altLang="ja-JP" sz="1200" kern="1200" dirty="0" smtClean="0">
                <a:solidFill>
                  <a:schemeClr val="tx1"/>
                </a:solidFill>
                <a:effectLst/>
                <a:latin typeface="+mn-lt"/>
                <a:ea typeface="+mn-ea"/>
                <a:cs typeface="+mn-cs"/>
              </a:rPr>
              <a:t>このような現実世界とサイバー世界が一体となった仕組みが、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a:t>
            </a:r>
          </a:p>
          <a:p>
            <a:r>
              <a:rPr kumimoji="1" lang="ja-JP" altLang="ja-JP" sz="1200" kern="1200" dirty="0" smtClean="0">
                <a:solidFill>
                  <a:schemeClr val="tx1"/>
                </a:solidFill>
                <a:effectLst/>
                <a:latin typeface="+mn-lt"/>
                <a:ea typeface="+mn-ea"/>
                <a:cs typeface="+mn-cs"/>
              </a:rPr>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r>
              <a:rPr kumimoji="1" lang="ja-JP" altLang="ja-JP" sz="1200" kern="1200" dirty="0" smtClean="0">
                <a:solidFill>
                  <a:schemeClr val="tx1"/>
                </a:solidFill>
                <a:effectLst/>
                <a:latin typeface="+mn-lt"/>
                <a:ea typeface="+mn-ea"/>
                <a:cs typeface="+mn-cs"/>
              </a:rPr>
              <a:t>ここに紹介したことは、必ずしも全てが現時点で実現しているわけではありません。しかし、「トレンド＝過去から現在を通り越して未来に向かう流れ」からみれば、近い将来必ず実現するものです。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は、既存業務の生産性や効率を高める手段として、主に使われてきました。しかし、いま、「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を前提に新たなビジネスを創る」時代へと、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の役割は拡がりつつあります。これまでも銀行システムや航空券発券予約システムなど、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を前提としたビジネスはありましたが、その多くが既存業務の効率化や機能の拡張でした。そうではない、まったく新しいビジネスや生活のあり方が、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によって生みだされつつあるのです。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の適用範囲が、いま大きく拡がりつつあます。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と日常はこれまでに無く密接に関わり、活用の選択肢を拡げつつあります。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の民主化といっても良いのかもしれません。ここにも、これまでとはことなる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ビジネスとしての可能性が広がっています。</a:t>
            </a:r>
          </a:p>
          <a:p>
            <a:r>
              <a:rPr kumimoji="1" lang="ja-JP" altLang="ja-JP" sz="1200" kern="1200" dirty="0" smtClean="0">
                <a:solidFill>
                  <a:schemeClr val="tx1"/>
                </a:solidFill>
                <a:effectLst/>
                <a:latin typeface="+mn-lt"/>
                <a:ea typeface="+mn-ea"/>
                <a:cs typeface="+mn-cs"/>
              </a:rPr>
              <a:t>「トレンドは時流である」</a:t>
            </a:r>
          </a:p>
          <a:p>
            <a:r>
              <a:rPr kumimoji="1" lang="ja-JP" altLang="ja-JP" sz="1200" kern="1200" dirty="0" smtClean="0">
                <a:solidFill>
                  <a:schemeClr val="tx1"/>
                </a:solidFill>
                <a:effectLst/>
                <a:latin typeface="+mn-lt"/>
                <a:ea typeface="+mn-ea"/>
                <a:cs typeface="+mn-cs"/>
              </a:rPr>
              <a:t>この流れに乗るか、押し流されるか、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ビジネスは、いま、そんな選択を迫られているのかもしれません。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146966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利用の歴史を遡れば「道具としての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」が始まりでした。給与計算や製造業における部品表展開など、それまで人間がそろばんを弾いていた手間のかかる計算をプログラムに置き換えることで劇的な効率改善を実現したのです。</a:t>
            </a:r>
          </a:p>
          <a:p>
            <a:r>
              <a:rPr kumimoji="1" lang="ja-JP" altLang="ja-JP" sz="1200" kern="1200" dirty="0" smtClean="0">
                <a:solidFill>
                  <a:schemeClr val="tx1"/>
                </a:solidFill>
                <a:effectLst/>
                <a:latin typeface="+mn-lt"/>
                <a:ea typeface="+mn-ea"/>
                <a:cs typeface="+mn-cs"/>
              </a:rPr>
              <a:t>その後、請求書の発行や工場の組み立て作業などのルーチンワーク、書類や伝票の受け渡し、情報の共有や伝達などに適用範囲は広がりました。そのやり方は、人間が行う業務をプロセスに分解し、それぞれの無駄を省いて標準化し、プログラムに置き換えコンピューターで処理するというやり方で、「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」と呼ばれています。一旦、プログラムに置き換えられた「仕組みとしての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」を使わせることで標準化された業務がとても効果的だったので、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需要はさらに拡大してゆきました。</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需要の拡大は、テクノロジーの進化を促しました。インターネットやクラウドにより、いつでもどこでも僅かな費用でだれもが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を利用できるようになり、ソーシャル・メディアや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により、ヒトやモノのつながり、その関係も大きく変ろうしています。また人工知能やロボットの進化は、これまで人間にしかできなかったことを機械でもできるようにし、人間と機械の役割分担を変えようとしていま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と一体化したビジネス」が当たり前の時代を迎えようとしています。そうなると、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である情報システム部門やシステム・ベンダーに任せておけばいいという考えは通用しません。もちろん、どんなデータベースを使うか、どのクラウド・サービスがふさわしいか、どの開発ツールを使えばいいのかと言ったこと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の専門家たちに任せたほうがいいでしょう。しかし、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がもたらす新しい常識や可能性を正しく理解し、自社の経営戦略や事業施策に結びつけ、事業の革新を実現するのは経営者や事業部門、すなわちビジネス・オーナーの責任です。</a:t>
            </a:r>
          </a:p>
          <a:p>
            <a:r>
              <a:rPr kumimoji="1" lang="ja-JP" altLang="ja-JP" sz="1200" kern="1200" dirty="0" smtClean="0">
                <a:solidFill>
                  <a:schemeClr val="tx1"/>
                </a:solidFill>
                <a:effectLst/>
                <a:latin typeface="+mn-lt"/>
                <a:ea typeface="+mn-ea"/>
                <a:cs typeface="+mn-cs"/>
              </a:rPr>
              <a:t>例えば、新しく家を建てるとき、「なんでもいいから、格安で住み心地のいい家を作ってくれ」と建築会社に頼み、出来上がった家を見て「こんな家を頼んだつもりはない」と文句を言っても後の祭りです。どんな家を建てたいかは施主が考えるべきことです。自分のライフスタイルや家族構成、予算などを考え、建築会社に相談するのが普通ではないでしょうか。</a:t>
            </a:r>
          </a:p>
          <a:p>
            <a:r>
              <a:rPr kumimoji="1" lang="ja-JP" altLang="ja-JP" sz="1200" kern="1200" dirty="0" smtClean="0">
                <a:solidFill>
                  <a:schemeClr val="tx1"/>
                </a:solidFill>
                <a:effectLst/>
                <a:latin typeface="+mn-lt"/>
                <a:ea typeface="+mn-ea"/>
                <a:cs typeface="+mn-cs"/>
              </a:rPr>
              <a:t>建築デザインの雑誌などを読んで、こんな家にしたい、こんな家具を置きたいとこちらの想いを伝えるでしょう。建築会社は、そんなあなたの意向を請けて、専門家として、デザインや工法、設備を提案してくれるはずです。そして、ああしよう、こうしようとやり取りを繰り返しながら、待望の家が完成します。出来上がった家は、施主に引き渡されます。施主は、必要に応じて設備の追加や改修を専門家に頼みながら、自分たちの生活になじませ、より快適な生活ができるようにしてゆくものです。</a:t>
            </a:r>
          </a:p>
          <a:p>
            <a:r>
              <a:rPr kumimoji="1" lang="ja-JP" altLang="ja-JP" sz="1200" kern="1200" dirty="0" smtClean="0">
                <a:solidFill>
                  <a:schemeClr val="tx1"/>
                </a:solidFill>
                <a:effectLst/>
                <a:latin typeface="+mn-lt"/>
                <a:ea typeface="+mn-ea"/>
                <a:cs typeface="+mn-cs"/>
              </a:rPr>
              <a:t>どうしたいのかは施主の責任です。それは情報システムも同じです。ビジネス・オーナーは自分たちのビジネスにふさわしい情報システムは何かを考え、</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の専門家である情報システム部門や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ベンダーに相談する必要があります。そのとき、</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についてはなにも知らないでは、「なんでもいいから、格安で使い勝手のいい情報システムを作ってくれ」というしかありません。そんなことでは、いいシステムなど作れるはずはありません。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166186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39841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62905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キャズム</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の著者、</a:t>
            </a:r>
            <a:r>
              <a:rPr kumimoji="1" lang="en-US" altLang="ja-JP" sz="1200" b="0" i="0" kern="1200" dirty="0" smtClean="0">
                <a:solidFill>
                  <a:schemeClr val="tx1"/>
                </a:solidFill>
                <a:effectLst/>
                <a:latin typeface="+mn-lt"/>
                <a:ea typeface="+mn-ea"/>
                <a:cs typeface="+mn-cs"/>
              </a:rPr>
              <a:t>Geoffrey A. Moore</a:t>
            </a:r>
            <a:r>
              <a:rPr kumimoji="1" lang="ja-JP" altLang="en-US" sz="1200" b="0" i="0" kern="1200" dirty="0" smtClean="0">
                <a:solidFill>
                  <a:schemeClr val="tx1"/>
                </a:solidFill>
                <a:effectLst/>
                <a:latin typeface="+mn-lt"/>
                <a:ea typeface="+mn-ea"/>
                <a:cs typeface="+mn-cs"/>
              </a:rPr>
              <a:t>は、</a:t>
            </a:r>
            <a:r>
              <a:rPr kumimoji="1" lang="en-US" altLang="ja-JP" sz="1200" b="0" i="0" kern="1200" dirty="0" smtClean="0">
                <a:solidFill>
                  <a:schemeClr val="tx1"/>
                </a:solidFill>
                <a:effectLst/>
                <a:latin typeface="+mn-lt"/>
                <a:ea typeface="+mn-ea"/>
                <a:cs typeface="+mn-cs"/>
              </a:rPr>
              <a:t>2011</a:t>
            </a:r>
            <a:r>
              <a:rPr kumimoji="1" lang="ja-JP" altLang="en-US" sz="1200" b="0" i="0" kern="1200" dirty="0" smtClean="0">
                <a:solidFill>
                  <a:schemeClr val="tx1"/>
                </a:solidFill>
                <a:effectLst/>
                <a:latin typeface="+mn-lt"/>
                <a:ea typeface="+mn-ea"/>
                <a:cs typeface="+mn-cs"/>
              </a:rPr>
              <a:t>年に出版したホワイト･ペーパー</a:t>
            </a:r>
            <a:r>
              <a:rPr kumimoji="1" lang="en-US" altLang="ja-JP" sz="1200" b="0" i="0" kern="1200" dirty="0" smtClean="0">
                <a:solidFill>
                  <a:schemeClr val="tx1"/>
                </a:solidFill>
                <a:effectLst/>
                <a:latin typeface="+mn-lt"/>
                <a:ea typeface="+mn-ea"/>
                <a:cs typeface="+mn-cs"/>
              </a:rPr>
              <a:t>『Systems of Engagement and The Future of Enterprise IT』</a:t>
            </a:r>
            <a:r>
              <a:rPr kumimoji="1" lang="ja-JP" altLang="en-US" sz="1200" b="0" i="0" kern="1200" dirty="0" smtClean="0">
                <a:solidFill>
                  <a:schemeClr val="tx1"/>
                </a:solidFill>
                <a:effectLst/>
                <a:latin typeface="+mn-lt"/>
                <a:ea typeface="+mn-ea"/>
                <a:cs typeface="+mn-cs"/>
              </a:rPr>
              <a:t>の中で、「</a:t>
            </a:r>
            <a:r>
              <a:rPr kumimoji="1" lang="en-US" altLang="ja-JP" sz="1200" b="0" i="0" kern="1200" dirty="0" smtClean="0">
                <a:solidFill>
                  <a:schemeClr val="tx1"/>
                </a:solidFill>
                <a:effectLst/>
                <a:latin typeface="+mn-lt"/>
                <a:ea typeface="+mn-ea"/>
                <a:cs typeface="+mn-cs"/>
              </a:rPr>
              <a:t>Systems of Engagement</a:t>
            </a:r>
            <a:r>
              <a:rPr kumimoji="1" lang="ja-JP" altLang="en-US"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）」という言葉を使っています。彼はこの中で</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を次のように説明しています。</a:t>
            </a:r>
          </a:p>
          <a:p>
            <a:pPr fontAlgn="base"/>
            <a:r>
              <a:rPr kumimoji="1" lang="ja-JP" altLang="en-US" sz="1200" b="0" i="0" kern="1200" dirty="0" smtClean="0">
                <a:solidFill>
                  <a:schemeClr val="tx1"/>
                </a:solidFill>
                <a:effectLst/>
                <a:latin typeface="+mn-lt"/>
                <a:ea typeface="+mn-ea"/>
                <a:cs typeface="+mn-cs"/>
              </a:rPr>
              <a:t>様々なソーシャル・ウエブが人間や文化に強い影響を及ぼし、人間関係はデジタル化した。</a:t>
            </a:r>
          </a:p>
          <a:p>
            <a:pPr fontAlgn="base"/>
            <a:r>
              <a:rPr kumimoji="1" lang="ja-JP" altLang="en-US" sz="1200" b="0" i="0" kern="1200" dirty="0" smtClean="0">
                <a:solidFill>
                  <a:schemeClr val="tx1"/>
                </a:solidFill>
                <a:effectLst/>
                <a:latin typeface="+mn-lt"/>
                <a:ea typeface="+mn-ea"/>
                <a:cs typeface="+mn-cs"/>
              </a:rPr>
              <a:t>人間関係がデジタル化した世界で、企業だけがそれと無関係ではいられない。社内にサイロ化して閉じたシステムと、そこに記録されたデータだけでやっていけるわけがない。</a:t>
            </a:r>
          </a:p>
          <a:p>
            <a:pPr fontAlgn="base"/>
            <a:r>
              <a:rPr kumimoji="1" lang="ja-JP" altLang="en-US" sz="1200" b="0" i="0" kern="1200" dirty="0" smtClean="0">
                <a:solidFill>
                  <a:schemeClr val="tx1"/>
                </a:solidFill>
                <a:effectLst/>
                <a:latin typeface="+mn-lt"/>
                <a:ea typeface="+mn-ea"/>
                <a:cs typeface="+mn-cs"/>
              </a:rPr>
              <a:t>ビジネスの成否は「</a:t>
            </a:r>
            <a:r>
              <a:rPr kumimoji="1" lang="en-US" altLang="ja-JP" sz="1200" b="0" i="0" kern="1200" dirty="0" smtClean="0">
                <a:solidFill>
                  <a:schemeClr val="tx1"/>
                </a:solidFill>
                <a:effectLst/>
                <a:latin typeface="+mn-lt"/>
                <a:ea typeface="+mn-ea"/>
                <a:cs typeface="+mn-cs"/>
              </a:rPr>
              <a:t>Moment of Engagement</a:t>
            </a:r>
            <a:r>
              <a:rPr kumimoji="1" lang="ja-JP" altLang="en-US" sz="1200" b="0" i="0" kern="1200" dirty="0" smtClean="0">
                <a:solidFill>
                  <a:schemeClr val="tx1"/>
                </a:solidFill>
                <a:effectLst/>
                <a:latin typeface="+mn-lt"/>
                <a:ea typeface="+mn-ea"/>
                <a:cs typeface="+mn-cs"/>
              </a:rPr>
              <a:t>（人と人がつながる瞬間）」に関われるかどうかで決まる。</a:t>
            </a:r>
          </a:p>
          <a:p>
            <a:pPr fontAlgn="base"/>
            <a:r>
              <a:rPr kumimoji="1" lang="ja-JP" altLang="en-US" sz="1200" b="0" i="0" kern="1200" dirty="0" smtClean="0">
                <a:solidFill>
                  <a:schemeClr val="tx1"/>
                </a:solidFill>
                <a:effectLst/>
                <a:latin typeface="+mn-lt"/>
                <a:ea typeface="+mn-ea"/>
                <a:cs typeface="+mn-cs"/>
              </a:rPr>
              <a:t>これまで情報システムは、顧客へリーチし、その気にさせる役割はアナログな人間関係が担ってきました。そして顧客が製品やサービスを“買ってから”その手続きを処理し、結果のデータを格納する</a:t>
            </a:r>
            <a:r>
              <a:rPr kumimoji="1" lang="en-US" altLang="ja-JP" sz="1200" b="0" i="0" kern="1200" dirty="0" smtClean="0">
                <a:solidFill>
                  <a:schemeClr val="tx1"/>
                </a:solidFill>
                <a:effectLst/>
                <a:latin typeface="+mn-lt"/>
                <a:ea typeface="+mn-ea"/>
                <a:cs typeface="+mn-cs"/>
              </a:rPr>
              <a:t>System of Record</a:t>
            </a:r>
            <a:r>
              <a:rPr kumimoji="1" lang="ja-JP" altLang="en-US"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）に関心を持ってきました。</a:t>
            </a:r>
            <a:r>
              <a:rPr kumimoji="1" lang="en-US" altLang="ja-JP" sz="1200" b="0" i="0" kern="1200" dirty="0" smtClean="0">
                <a:solidFill>
                  <a:schemeClr val="tx1"/>
                </a:solidFill>
                <a:effectLst/>
                <a:latin typeface="+mn-lt"/>
                <a:ea typeface="+mn-ea"/>
                <a:cs typeface="+mn-cs"/>
              </a:rPr>
              <a:t>ERP</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SCM</a:t>
            </a:r>
            <a:r>
              <a:rPr kumimoji="1" lang="ja-JP" altLang="en-US" sz="1200" b="0" i="0" kern="1200" dirty="0" smtClean="0">
                <a:solidFill>
                  <a:schemeClr val="tx1"/>
                </a:solidFill>
                <a:effectLst/>
                <a:latin typeface="+mn-lt"/>
                <a:ea typeface="+mn-ea"/>
                <a:cs typeface="+mn-cs"/>
              </a:rPr>
              <a:t>、販売管理などのシステムがそれに該当します。</a:t>
            </a:r>
          </a:p>
          <a:p>
            <a:pPr fontAlgn="base"/>
            <a:r>
              <a:rPr kumimoji="1" lang="ja-JP" altLang="en-US" sz="1200" b="0" i="0" kern="1200" dirty="0" smtClean="0">
                <a:solidFill>
                  <a:schemeClr val="tx1"/>
                </a:solidFill>
                <a:effectLst/>
                <a:latin typeface="+mn-lt"/>
                <a:ea typeface="+mn-ea"/>
                <a:cs typeface="+mn-cs"/>
              </a:rPr>
              <a:t>しかし、人間関係がデジタル化すれば、顧客接点もデジタル化します。そうなれば、顧客に製品やサービスを“いかに買ってもらうか”をデジタル化しなくてはなりません。</a:t>
            </a:r>
            <a:r>
              <a:rPr kumimoji="1" lang="en-US" altLang="ja-JP" sz="1200" b="0" i="0" kern="1200" dirty="0" smtClean="0">
                <a:solidFill>
                  <a:schemeClr val="tx1"/>
                </a:solidFill>
                <a:effectLst/>
                <a:latin typeface="+mn-lt"/>
                <a:ea typeface="+mn-ea"/>
                <a:cs typeface="+mn-cs"/>
              </a:rPr>
              <a:t>Systems of Engagement</a:t>
            </a:r>
            <a:r>
              <a:rPr kumimoji="1" lang="ja-JP" altLang="en-US"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）とは、そのためのシステムであり、その重要性が増していると言うのです。</a:t>
            </a:r>
            <a:r>
              <a:rPr kumimoji="1" lang="en-US" altLang="ja-JP" sz="1200" b="0" i="0" kern="1200" dirty="0" smtClean="0">
                <a:solidFill>
                  <a:schemeClr val="tx1"/>
                </a:solidFill>
                <a:effectLst/>
                <a:latin typeface="+mn-lt"/>
                <a:ea typeface="+mn-ea"/>
                <a:cs typeface="+mn-cs"/>
              </a:rPr>
              <a:t>CRM</a:t>
            </a:r>
            <a:r>
              <a:rPr kumimoji="1" lang="ja-JP" altLang="en-US" sz="1200" b="0" i="0" kern="1200" dirty="0" smtClean="0">
                <a:solidFill>
                  <a:schemeClr val="tx1"/>
                </a:solidFill>
                <a:effectLst/>
                <a:latin typeface="+mn-lt"/>
                <a:ea typeface="+mn-ea"/>
                <a:cs typeface="+mn-cs"/>
              </a:rPr>
              <a:t>、マーケティング・オートメーション、オンライン・ショップなどがこれに当たります。</a:t>
            </a:r>
          </a:p>
          <a:p>
            <a:pPr fontAlgn="base"/>
            <a:r>
              <a:rPr kumimoji="1" lang="ja-JP" altLang="en-US" sz="1200" b="0" i="0" kern="1200" dirty="0" smtClean="0">
                <a:solidFill>
                  <a:schemeClr val="tx1"/>
                </a:solidFill>
                <a:effectLst/>
                <a:latin typeface="+mn-lt"/>
                <a:ea typeface="+mn-ea"/>
                <a:cs typeface="+mn-cs"/>
              </a:rPr>
              <a:t>両者に求められる価値の重心は異なります。</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では手続きがいつでも確実に処理され正確にデータを格納する</a:t>
            </a:r>
            <a:r>
              <a:rPr kumimoji="1" lang="ja-JP" altLang="en-US" sz="1200" b="1" i="0" u="sng" kern="1200" dirty="0" smtClean="0">
                <a:solidFill>
                  <a:schemeClr val="tx1"/>
                </a:solidFill>
                <a:effectLst/>
                <a:latin typeface="+mn-lt"/>
                <a:ea typeface="+mn-ea"/>
                <a:cs typeface="+mn-cs"/>
              </a:rPr>
              <a:t>安定性</a:t>
            </a:r>
            <a:r>
              <a:rPr kumimoji="1" lang="ja-JP" altLang="en-US" sz="1200" b="0" i="0" kern="1200" dirty="0" smtClean="0">
                <a:solidFill>
                  <a:schemeClr val="tx1"/>
                </a:solidFill>
                <a:effectLst/>
                <a:latin typeface="+mn-lt"/>
                <a:ea typeface="+mn-ea"/>
                <a:cs typeface="+mn-cs"/>
              </a:rPr>
              <a:t>が重要になります。一方</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では、ビジネス環境の変化に柔軟・迅速に適応でできる</a:t>
            </a:r>
            <a:r>
              <a:rPr kumimoji="1" lang="ja-JP" altLang="en-US" sz="1200" b="1" i="0" u="sng" kern="1200" dirty="0" smtClean="0">
                <a:solidFill>
                  <a:schemeClr val="tx1"/>
                </a:solidFill>
                <a:effectLst/>
                <a:latin typeface="+mn-lt"/>
                <a:ea typeface="+mn-ea"/>
                <a:cs typeface="+mn-cs"/>
              </a:rPr>
              <a:t>スピード</a:t>
            </a:r>
            <a:r>
              <a:rPr kumimoji="1" lang="ja-JP" altLang="en-US" sz="1200" b="0" i="0" kern="1200" dirty="0" smtClean="0">
                <a:solidFill>
                  <a:schemeClr val="tx1"/>
                </a:solidFill>
                <a:effectLst/>
                <a:latin typeface="+mn-lt"/>
                <a:ea typeface="+mn-ea"/>
                <a:cs typeface="+mn-cs"/>
              </a:rPr>
              <a:t>が重要となります。これは、システム機能の違いだけではありません。それぞれのシステムに関わる開発や運用のあり方に関わるもので、思想や文化の違いにも及びます。</a:t>
            </a:r>
          </a:p>
          <a:p>
            <a:pPr fontAlgn="base"/>
            <a:r>
              <a:rPr kumimoji="1" lang="ja-JP" altLang="en-US" sz="1200" b="0" i="0" kern="1200" dirty="0" smtClean="0">
                <a:solidFill>
                  <a:schemeClr val="tx1"/>
                </a:solidFill>
                <a:effectLst/>
                <a:latin typeface="+mn-lt"/>
                <a:ea typeface="+mn-ea"/>
                <a:cs typeface="+mn-cs"/>
              </a:rPr>
              <a:t>デジタルな人間関係が大きな比重を占めるようになったことで、</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で顧客にリーチし購買に結びつけ、</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で購買手続きをストレスなく迅速、正確に処理しデータを記憶するといった連係が重要になってきます。もはや、企業の情報システムは</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だけでは成り立たず、</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への取り組みを進めなくてはならないというわけです。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1161915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バイモーダル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の時代にどのように人材をシフトさせればいいのか</a:t>
            </a:r>
          </a:p>
          <a:p>
            <a:r>
              <a:rPr kumimoji="1" lang="ja-JP" altLang="ja-JP" sz="1200" kern="1200" dirty="0" smtClean="0">
                <a:solidFill>
                  <a:schemeClr val="tx1"/>
                </a:solidFill>
                <a:effectLst/>
                <a:latin typeface="+mn-lt"/>
                <a:ea typeface="+mn-ea"/>
                <a:cs typeface="+mn-cs"/>
              </a:rPr>
              <a:t>ガートナーは、情報システムを、その特性応じて「モード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」と「モード２」に分類しています。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モード</a:t>
            </a:r>
            <a:r>
              <a:rPr kumimoji="1" lang="en-US" altLang="ja-JP" sz="1200" b="1" u="sng"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：変化が少なく、確実性、安定性を重視する領域のシステム</a:t>
            </a:r>
          </a:p>
          <a:p>
            <a:r>
              <a:rPr kumimoji="1" lang="ja-JP" altLang="ja-JP" sz="1200" kern="1200" dirty="0" smtClean="0">
                <a:solidFill>
                  <a:schemeClr val="tx1"/>
                </a:solidFill>
                <a:effectLst/>
                <a:latin typeface="+mn-lt"/>
                <a:ea typeface="+mn-ea"/>
                <a:cs typeface="+mn-cs"/>
              </a:rPr>
              <a:t>そこそこ（</a:t>
            </a:r>
            <a:r>
              <a:rPr kumimoji="1" lang="en-US" altLang="ja-JP" sz="1200" kern="1200" dirty="0" smtClean="0">
                <a:solidFill>
                  <a:schemeClr val="tx1"/>
                </a:solidFill>
                <a:effectLst/>
                <a:latin typeface="+mn-lt"/>
                <a:ea typeface="+mn-ea"/>
                <a:cs typeface="+mn-cs"/>
              </a:rPr>
              <a:t>Good Enough</a:t>
            </a:r>
            <a:r>
              <a:rPr kumimoji="1" lang="ja-JP" altLang="ja-JP" sz="1200" kern="1200" dirty="0" smtClean="0">
                <a:solidFill>
                  <a:schemeClr val="tx1"/>
                </a:solidFill>
                <a:effectLst/>
                <a:latin typeface="+mn-lt"/>
                <a:ea typeface="+mn-ea"/>
                <a:cs typeface="+mn-cs"/>
              </a:rPr>
              <a:t>）</a:t>
            </a:r>
          </a:p>
          <a:p>
            <a:r>
              <a:rPr kumimoji="1" lang="ja-JP" altLang="ja-JP" sz="1200" b="1" u="sng" kern="1200" dirty="0" smtClean="0">
                <a:solidFill>
                  <a:schemeClr val="tx1"/>
                </a:solidFill>
                <a:effectLst/>
                <a:latin typeface="+mn-lt"/>
                <a:ea typeface="+mn-ea"/>
                <a:cs typeface="+mn-cs"/>
              </a:rPr>
              <a:t>モード</a:t>
            </a:r>
            <a:r>
              <a:rPr kumimoji="1" lang="en-US" altLang="ja-JP" sz="1200" b="1" u="sng"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：開発・改善のスピードや「使いやすさ」などを重視するシステ</a:t>
            </a:r>
          </a:p>
          <a:p>
            <a:r>
              <a:rPr kumimoji="1" lang="ja-JP" altLang="ja-JP" sz="1200" kern="1200" dirty="0" smtClean="0">
                <a:solidFill>
                  <a:schemeClr val="tx1"/>
                </a:solidFill>
                <a:effectLst/>
                <a:latin typeface="+mn-lt"/>
                <a:ea typeface="+mn-ea"/>
                <a:cs typeface="+mn-cs"/>
              </a:rPr>
              <a:t>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のシステムは、効率化によるコスト削減を目指す場合が多く、人事や会計、生産管理などの機関系業務が中心となります。そして、次の要件を満たすことが求められます。</a:t>
            </a:r>
          </a:p>
          <a:p>
            <a:r>
              <a:rPr kumimoji="1" lang="ja-JP" altLang="ja-JP" sz="1200" kern="1200" dirty="0" smtClean="0">
                <a:solidFill>
                  <a:schemeClr val="tx1"/>
                </a:solidFill>
                <a:effectLst/>
                <a:latin typeface="+mn-lt"/>
                <a:ea typeface="+mn-ea"/>
                <a:cs typeface="+mn-cs"/>
              </a:rPr>
              <a:t>そこそこ（</a:t>
            </a:r>
            <a:r>
              <a:rPr kumimoji="1" lang="en-US" altLang="ja-JP" sz="1200" kern="1200" dirty="0" smtClean="0">
                <a:solidFill>
                  <a:schemeClr val="tx1"/>
                </a:solidFill>
                <a:effectLst/>
                <a:latin typeface="+mn-lt"/>
                <a:ea typeface="+mn-ea"/>
                <a:cs typeface="+mn-cs"/>
              </a:rPr>
              <a:t>Good Enough</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速い・俊敏</a:t>
            </a:r>
          </a:p>
          <a:p>
            <a:r>
              <a:rPr kumimoji="1" lang="ja-JP" altLang="ja-JP" sz="1200" kern="1200" dirty="0" smtClean="0">
                <a:solidFill>
                  <a:schemeClr val="tx1"/>
                </a:solidFill>
                <a:effectLst/>
                <a:latin typeface="+mn-lt"/>
                <a:ea typeface="+mn-ea"/>
                <a:cs typeface="+mn-cs"/>
              </a:rPr>
              <a:t>低いコスト</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価格</a:t>
            </a:r>
          </a:p>
          <a:p>
            <a:r>
              <a:rPr kumimoji="1" lang="ja-JP" altLang="ja-JP" sz="1200" kern="1200" dirty="0" smtClean="0">
                <a:solidFill>
                  <a:schemeClr val="tx1"/>
                </a:solidFill>
                <a:effectLst/>
                <a:latin typeface="+mn-lt"/>
                <a:ea typeface="+mn-ea"/>
                <a:cs typeface="+mn-cs"/>
              </a:rPr>
              <a:t>便利で迅速なサポート</a:t>
            </a:r>
          </a:p>
          <a:p>
            <a:r>
              <a:rPr kumimoji="1" lang="ja-JP" altLang="ja-JP" sz="1200" kern="1200" dirty="0" smtClean="0">
                <a:solidFill>
                  <a:schemeClr val="tx1"/>
                </a:solidFill>
                <a:effectLst/>
                <a:latin typeface="+mn-lt"/>
                <a:ea typeface="+mn-ea"/>
                <a:cs typeface="+mn-cs"/>
              </a:rPr>
              <a:t>高い満足（わかりやすい、できる、楽しい）</a:t>
            </a:r>
          </a:p>
          <a:p>
            <a:r>
              <a:rPr kumimoji="1" lang="ja-JP" altLang="ja-JP" sz="1200" kern="1200" dirty="0" smtClean="0">
                <a:solidFill>
                  <a:schemeClr val="tx1"/>
                </a:solidFill>
                <a:effectLst/>
                <a:latin typeface="+mn-lt"/>
                <a:ea typeface="+mn-ea"/>
                <a:cs typeface="+mn-cs"/>
              </a:rPr>
              <a:t>一方、モード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は、差別化による競争力強化と収益の拡大を目指す場合が多く、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と一体化したデジタル・ビジネスや顧客とのコミュニケーションが必要なサービスが中心となります。そして、次の要件を満たすことが求められます。</a:t>
            </a:r>
          </a:p>
          <a:p>
            <a:r>
              <a:rPr kumimoji="1" lang="ja-JP" altLang="ja-JP" sz="1200" kern="1200" dirty="0" smtClean="0">
                <a:solidFill>
                  <a:schemeClr val="tx1"/>
                </a:solidFill>
                <a:effectLst/>
                <a:latin typeface="+mn-lt"/>
                <a:ea typeface="+mn-ea"/>
                <a:cs typeface="+mn-cs"/>
              </a:rPr>
              <a:t>高品質・安定稼働</a:t>
            </a:r>
          </a:p>
          <a:p>
            <a:r>
              <a:rPr kumimoji="1" lang="ja-JP" altLang="ja-JP" sz="1200" kern="1200" dirty="0" smtClean="0">
                <a:solidFill>
                  <a:schemeClr val="tx1"/>
                </a:solidFill>
                <a:effectLst/>
                <a:latin typeface="+mn-lt"/>
                <a:ea typeface="+mn-ea"/>
                <a:cs typeface="+mn-cs"/>
              </a:rPr>
              <a:t>着実・正確</a:t>
            </a:r>
          </a:p>
          <a:p>
            <a:r>
              <a:rPr kumimoji="1" lang="ja-JP" altLang="ja-JP" sz="1200" kern="1200" dirty="0" smtClean="0">
                <a:solidFill>
                  <a:schemeClr val="tx1"/>
                </a:solidFill>
                <a:effectLst/>
                <a:latin typeface="+mn-lt"/>
                <a:ea typeface="+mn-ea"/>
                <a:cs typeface="+mn-cs"/>
              </a:rPr>
              <a:t>高いコスト</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価格</a:t>
            </a:r>
          </a:p>
          <a:p>
            <a:r>
              <a:rPr kumimoji="1" lang="ja-JP" altLang="ja-JP" sz="1200" kern="1200" dirty="0" smtClean="0">
                <a:solidFill>
                  <a:schemeClr val="tx1"/>
                </a:solidFill>
                <a:effectLst/>
                <a:latin typeface="+mn-lt"/>
                <a:ea typeface="+mn-ea"/>
                <a:cs typeface="+mn-cs"/>
              </a:rPr>
              <a:t>手厚いサポート</a:t>
            </a:r>
          </a:p>
          <a:p>
            <a:r>
              <a:rPr kumimoji="1" lang="ja-JP" altLang="ja-JP" sz="1200" kern="1200" dirty="0" smtClean="0">
                <a:solidFill>
                  <a:schemeClr val="tx1"/>
                </a:solidFill>
                <a:effectLst/>
                <a:latin typeface="+mn-lt"/>
                <a:ea typeface="+mn-ea"/>
                <a:cs typeface="+mn-cs"/>
              </a:rPr>
              <a:t>高い満足（安全・安心）</a:t>
            </a:r>
          </a:p>
          <a:p>
            <a:r>
              <a:rPr kumimoji="1" lang="ja-JP" altLang="ja-JP" sz="1200" kern="1200" dirty="0" smtClean="0">
                <a:solidFill>
                  <a:schemeClr val="tx1"/>
                </a:solidFill>
                <a:effectLst/>
                <a:latin typeface="+mn-lt"/>
                <a:ea typeface="+mn-ea"/>
                <a:cs typeface="+mn-cs"/>
              </a:rPr>
              <a:t>この両者は併存し、お互いに連携することになりますから、どちらか一方だけに対応すればいいと言うことではありません。ただ、ユーザー企業の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への期待は、モード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からモード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へのシフトがすすみつつあることも、考慮しなければなりません。つまり、モード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に関わるビジネスで収益を上げられるうちに、モード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への取り組みを進め、人材の再配置やスキルの転換を推し進めてゆくことが必要となります。</a:t>
            </a:r>
          </a:p>
          <a:p>
            <a:r>
              <a:rPr kumimoji="1" lang="ja-JP" altLang="ja-JP" sz="1200" kern="1200" dirty="0" smtClean="0">
                <a:solidFill>
                  <a:schemeClr val="tx1"/>
                </a:solidFill>
                <a:effectLst/>
                <a:latin typeface="+mn-lt"/>
                <a:ea typeface="+mn-ea"/>
                <a:cs typeface="+mn-cs"/>
              </a:rPr>
              <a:t>その際に注意すべきは、業務要件を確実に固め、要求仕様通りシステムを開発する従来のモード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やり方が、モード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ではそのまま通用しないことです。</a:t>
            </a:r>
          </a:p>
          <a:p>
            <a:r>
              <a:rPr kumimoji="1" lang="ja-JP" altLang="ja-JP" sz="1200" kern="1200" dirty="0" smtClean="0">
                <a:solidFill>
                  <a:schemeClr val="tx1"/>
                </a:solidFill>
                <a:effectLst/>
                <a:latin typeface="+mn-lt"/>
                <a:ea typeface="+mn-ea"/>
                <a:cs typeface="+mn-cs"/>
              </a:rPr>
              <a:t>不確実性の高まるビジネス環境において、事前に要件を完全に固めることはできません。そのような状況にあっても現場のニーズに臨機応変に対応し、俊敏・迅速に開発や変更の要求に応えなくてはなりません。そのためにはアジャイル開発や</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を積極的に取り入れ、この状況に対応するしかありません。モード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では、「現場の要求は中長期的に変わらない」ことを前提に要求仕様を固めますから、ビジネスの現場と開発を一旦切り離して作業を進めることも可能です。しかし、変化を許容するモード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の対象となるシステムは、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とビジネスの一体化がすすんでいることもあり、ビジネスの現場とシステムの開発は密であることが求められます。そして、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の立場からビジネスへの提案をしてゆくことが、これまでに増して求められるようになります。つまり、ビジネスの成功にどう貢献すればいいのかを</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の立場で考え、そのゴールを業務の現場と共有して開発や保守、運用をすすめてゆかなければならないのです。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625087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smtClean="0">
                <a:solidFill>
                  <a:schemeClr val="tx1"/>
                </a:solidFill>
                <a:effectLst/>
                <a:latin typeface="+mn-lt"/>
                <a:ea typeface="+mn-ea"/>
                <a:cs typeface="+mn-cs"/>
              </a:rPr>
              <a:t>このモード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とモード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の違いについて、セゾン情報システム・</a:t>
            </a:r>
            <a:r>
              <a:rPr kumimoji="1" lang="en-US" altLang="ja-JP" sz="1200" b="0" i="0" kern="1200" dirty="0" smtClean="0">
                <a:solidFill>
                  <a:schemeClr val="tx1"/>
                </a:solidFill>
                <a:effectLst/>
                <a:latin typeface="+mn-lt"/>
                <a:ea typeface="+mn-ea"/>
                <a:cs typeface="+mn-cs"/>
              </a:rPr>
              <a:t>CTO</a:t>
            </a:r>
            <a:r>
              <a:rPr kumimoji="1" lang="ja-JP" altLang="en-US" sz="1200" b="0" i="0" kern="1200" dirty="0" smtClean="0">
                <a:solidFill>
                  <a:schemeClr val="tx1"/>
                </a:solidFill>
                <a:effectLst/>
                <a:latin typeface="+mn-lt"/>
                <a:ea typeface="+mn-ea"/>
                <a:cs typeface="+mn-cs"/>
              </a:rPr>
              <a:t>である小野和俊氏がわかりやすく整理されていました。</a:t>
            </a:r>
            <a:r>
              <a:rPr kumimoji="1" lang="ja-JP" altLang="en-US" sz="1200" b="0" i="0" u="none" strike="noStrike" kern="1200" dirty="0" smtClean="0">
                <a:solidFill>
                  <a:schemeClr val="tx1"/>
                </a:solidFill>
                <a:effectLst/>
                <a:latin typeface="+mn-lt"/>
                <a:ea typeface="+mn-ea"/>
                <a:cs typeface="+mn-cs"/>
                <a:hlinkClick r:id="rId3"/>
              </a:rPr>
              <a:t>これを参考に</a:t>
            </a:r>
            <a:r>
              <a:rPr kumimoji="1" lang="ja-JP" altLang="en-US" sz="1200" b="0" i="0" kern="1200" dirty="0" smtClean="0">
                <a:solidFill>
                  <a:schemeClr val="tx1"/>
                </a:solidFill>
                <a:effectLst/>
                <a:latin typeface="+mn-lt"/>
                <a:ea typeface="+mn-ea"/>
                <a:cs typeface="+mn-cs"/>
              </a:rPr>
              <a:t>私なりに少し手を加えたのが次のチャートです。</a:t>
            </a:r>
          </a:p>
          <a:p>
            <a:pPr fontAlgn="base"/>
            <a:r>
              <a:rPr kumimoji="1" lang="ja-JP" altLang="en-US" sz="1200" b="0" i="0" kern="1200" dirty="0" smtClean="0">
                <a:solidFill>
                  <a:schemeClr val="tx1"/>
                </a:solidFill>
                <a:effectLst/>
                <a:latin typeface="+mn-lt"/>
                <a:ea typeface="+mn-ea"/>
                <a:cs typeface="+mn-cs"/>
              </a:rPr>
              <a:t>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とモード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はどちらか一方あればいいということではなく、</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や</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の関係のように、ともに必要な存在です。しかし、「モード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」に関わる人たちは、モード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を「</a:t>
            </a:r>
            <a:r>
              <a:rPr kumimoji="1" lang="ja-JP" altLang="en-US" sz="1200" b="1" i="0" kern="1200" dirty="0" smtClean="0">
                <a:solidFill>
                  <a:schemeClr val="tx1"/>
                </a:solidFill>
                <a:effectLst/>
                <a:latin typeface="+mn-lt"/>
                <a:ea typeface="+mn-ea"/>
                <a:cs typeface="+mn-cs"/>
              </a:rPr>
              <a:t>落ち着きなくチャラチャラした無責任で軽い存在だと煙たがる</a:t>
            </a:r>
            <a:r>
              <a:rPr kumimoji="1" lang="ja-JP" altLang="en-US" sz="1200" b="0" i="0" kern="1200" dirty="0" smtClean="0">
                <a:solidFill>
                  <a:schemeClr val="tx1"/>
                </a:solidFill>
                <a:effectLst/>
                <a:latin typeface="+mn-lt"/>
                <a:ea typeface="+mn-ea"/>
                <a:cs typeface="+mn-cs"/>
              </a:rPr>
              <a:t>」一方で、「モード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」に関わる人たちは、モード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を「</a:t>
            </a:r>
            <a:r>
              <a:rPr kumimoji="1" lang="ja-JP" altLang="en-US" sz="1200" b="1" i="0" kern="1200" dirty="0" smtClean="0">
                <a:solidFill>
                  <a:schemeClr val="tx1"/>
                </a:solidFill>
                <a:effectLst/>
                <a:latin typeface="+mn-lt"/>
                <a:ea typeface="+mn-ea"/>
                <a:cs typeface="+mn-cs"/>
              </a:rPr>
              <a:t>古臭く動きが遅い足手まといの恐竜の化石のように感じてしまう</a:t>
            </a:r>
            <a:r>
              <a:rPr kumimoji="1" lang="ja-JP" altLang="en-US" sz="1200" b="0" i="0" kern="1200" dirty="0" smtClean="0">
                <a:solidFill>
                  <a:schemeClr val="tx1"/>
                </a:solidFill>
                <a:effectLst/>
                <a:latin typeface="+mn-lt"/>
                <a:ea typeface="+mn-ea"/>
                <a:cs typeface="+mn-cs"/>
              </a:rPr>
              <a:t>」とも小野氏は指摘しています。</a:t>
            </a:r>
          </a:p>
          <a:p>
            <a:r>
              <a:rPr lang="ja-JP" altLang="en-US" dirty="0" smtClean="0"/>
              <a:t/>
            </a:r>
            <a:br>
              <a:rPr lang="ja-JP" altLang="en-US" dirty="0" smtClean="0"/>
            </a:b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4100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smtClean="0">
                <a:solidFill>
                  <a:schemeClr val="tx1"/>
                </a:solidFill>
                <a:effectLst/>
                <a:latin typeface="+mn-lt"/>
                <a:ea typeface="+mn-ea"/>
                <a:cs typeface="+mn-cs"/>
              </a:rPr>
              <a:t>いずれにしろ、</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と</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とモード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これからの情報システムは、両者の共存・連係が必要です。このような関係をガートナーは「バイモーダル」と呼んでいます。しかし、両者は思想や文化の違いから対立が起きやすく、同じ組織に閉じ込めておくことは難しいため、独立した組織あるいは別会社とするほうが現実的だとも述べています。そして、双方に敬意を払いつつ間を取り持ち、調整を行うための役割として「ガーディアン」を置くことを提唱しています。</a:t>
            </a:r>
          </a:p>
          <a:p>
            <a:pPr fontAlgn="base"/>
            <a:r>
              <a:rPr kumimoji="1" lang="en-US" altLang="ja-JP" sz="1200" b="0" i="0" kern="1200" dirty="0" smtClean="0">
                <a:solidFill>
                  <a:schemeClr val="tx1"/>
                </a:solidFill>
                <a:effectLst/>
                <a:latin typeface="+mn-lt"/>
                <a:ea typeface="+mn-ea"/>
                <a:cs typeface="+mn-cs"/>
              </a:rPr>
              <a:t>SI</a:t>
            </a:r>
            <a:r>
              <a:rPr kumimoji="1" lang="ja-JP" altLang="en-US" sz="1200" b="0" i="0" kern="1200" dirty="0" smtClean="0">
                <a:solidFill>
                  <a:schemeClr val="tx1"/>
                </a:solidFill>
                <a:effectLst/>
                <a:latin typeface="+mn-lt"/>
                <a:ea typeface="+mn-ea"/>
                <a:cs typeface="+mn-cs"/>
              </a:rPr>
              <a:t>ビジネスにも同様の視点を持ち込むべきです。つまり、異なる価値を提供する２つの組織を、業績評価も基準も変えて、それぞれに独立させ、お客様のニーズに応じ、両者を組み合わせて提供する「新たなシステム・インテグレーション・ビジネス」の提供へと、自らの役割を進化させては如何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127546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43712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365762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59374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341754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effectLst/>
              </a:rPr>
              <a:t>「売るモノが変わる」</a:t>
            </a:r>
          </a:p>
          <a:p>
            <a:r>
              <a:rPr kumimoji="1" lang="ja-JP" altLang="en-US" sz="1200" b="0" i="0" kern="1200" dirty="0" smtClean="0">
                <a:solidFill>
                  <a:schemeClr val="tx1"/>
                </a:solidFill>
                <a:effectLst/>
                <a:latin typeface="+mn-lt"/>
                <a:ea typeface="+mn-ea"/>
                <a:cs typeface="+mn-cs"/>
              </a:rPr>
              <a:t>ポスト</a:t>
            </a:r>
            <a:r>
              <a:rPr kumimoji="1" lang="en-US" altLang="ja-JP" sz="1200" b="0" i="0" kern="1200" dirty="0" smtClean="0">
                <a:solidFill>
                  <a:schemeClr val="tx1"/>
                </a:solidFill>
                <a:effectLst/>
                <a:latin typeface="+mn-lt"/>
                <a:ea typeface="+mn-ea"/>
                <a:cs typeface="+mn-cs"/>
              </a:rPr>
              <a:t>SI</a:t>
            </a:r>
            <a:r>
              <a:rPr kumimoji="1" lang="ja-JP" altLang="en-US" sz="1200" b="0" i="0" kern="1200" dirty="0" smtClean="0">
                <a:solidFill>
                  <a:schemeClr val="tx1"/>
                </a:solidFill>
                <a:effectLst/>
                <a:latin typeface="+mn-lt"/>
                <a:ea typeface="+mn-ea"/>
                <a:cs typeface="+mn-cs"/>
              </a:rPr>
              <a:t>ビジネスを考える時、この変化の本質に向き合う必要があります。では何が変わるのでしょうか。</a:t>
            </a:r>
          </a:p>
          <a:p>
            <a:r>
              <a:rPr kumimoji="1" lang="en-US" altLang="ja-JP" sz="1200" b="0" i="0" kern="1200" dirty="0" smtClean="0">
                <a:solidFill>
                  <a:schemeClr val="tx1"/>
                </a:solidFill>
                <a:effectLst/>
                <a:latin typeface="+mn-lt"/>
                <a:ea typeface="+mn-ea"/>
                <a:cs typeface="+mn-cs"/>
              </a:rPr>
              <a:t>1970</a:t>
            </a:r>
            <a:r>
              <a:rPr kumimoji="1" lang="ja-JP" altLang="en-US" sz="1200" b="0" i="0" kern="1200" dirty="0" smtClean="0">
                <a:solidFill>
                  <a:schemeClr val="tx1"/>
                </a:solidFill>
                <a:effectLst/>
                <a:latin typeface="+mn-lt"/>
                <a:ea typeface="+mn-ea"/>
                <a:cs typeface="+mn-cs"/>
              </a:rPr>
              <a:t>年から</a:t>
            </a:r>
            <a:r>
              <a:rPr kumimoji="1" lang="en-US" altLang="ja-JP" sz="1200" b="0" i="0" kern="1200" dirty="0" smtClean="0">
                <a:solidFill>
                  <a:schemeClr val="tx1"/>
                </a:solidFill>
                <a:effectLst/>
                <a:latin typeface="+mn-lt"/>
                <a:ea typeface="+mn-ea"/>
                <a:cs typeface="+mn-cs"/>
              </a:rPr>
              <a:t>1980</a:t>
            </a:r>
            <a:r>
              <a:rPr kumimoji="1" lang="ja-JP" altLang="en-US" sz="1200" b="0" i="0" kern="1200" dirty="0" smtClean="0">
                <a:solidFill>
                  <a:schemeClr val="tx1"/>
                </a:solidFill>
                <a:effectLst/>
                <a:latin typeface="+mn-lt"/>
                <a:ea typeface="+mn-ea"/>
                <a:cs typeface="+mn-cs"/>
              </a:rPr>
              <a:t>年代の日本の労働生産性は世界一位でした。この頃は、「いいモノを作って売る」ことがビジネスを成長させる原動力でもあったのです。そのために、腕に磨きをかけた職人や優れた技術を持つ企業との分業など、人間力による機能や品質の作り込みによって商品力を高めてきたのです。日本はこの点において、世界で抜きん出た存在だったのです。</a:t>
            </a:r>
          </a:p>
          <a:p>
            <a:r>
              <a:rPr kumimoji="1" lang="en-US" altLang="ja-JP" sz="1200" b="0" i="0" kern="1200" dirty="0" smtClean="0">
                <a:solidFill>
                  <a:schemeClr val="tx1"/>
                </a:solidFill>
                <a:effectLst/>
                <a:latin typeface="+mn-lt"/>
                <a:ea typeface="+mn-ea"/>
                <a:cs typeface="+mn-cs"/>
              </a:rPr>
              <a:t>1979</a:t>
            </a:r>
            <a:r>
              <a:rPr kumimoji="1" lang="ja-JP" altLang="en-US" sz="1200" b="0" i="0" kern="1200" dirty="0" smtClean="0">
                <a:solidFill>
                  <a:schemeClr val="tx1"/>
                </a:solidFill>
                <a:effectLst/>
                <a:latin typeface="+mn-lt"/>
                <a:ea typeface="+mn-ea"/>
                <a:cs typeface="+mn-cs"/>
              </a:rPr>
              <a:t>年、社会学者エズラ・ヴォーゲルの著書</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ジャパン・アズ・ナンバーワン</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（原題：</a:t>
            </a:r>
            <a:r>
              <a:rPr kumimoji="1" lang="en-US" altLang="ja-JP" sz="1200" b="0" i="0" kern="1200" dirty="0" smtClean="0">
                <a:solidFill>
                  <a:schemeClr val="tx1"/>
                </a:solidFill>
                <a:effectLst/>
                <a:latin typeface="+mn-lt"/>
                <a:ea typeface="+mn-ea"/>
                <a:cs typeface="+mn-cs"/>
              </a:rPr>
              <a:t>Japan as Number One: Lessons for America</a:t>
            </a:r>
            <a:r>
              <a:rPr kumimoji="1" lang="ja-JP" altLang="en-US" sz="1200" b="0" i="0" kern="1200" dirty="0" smtClean="0">
                <a:solidFill>
                  <a:schemeClr val="tx1"/>
                </a:solidFill>
                <a:effectLst/>
                <a:latin typeface="+mn-lt"/>
                <a:ea typeface="+mn-ea"/>
                <a:cs typeface="+mn-cs"/>
              </a:rPr>
              <a:t>）が出たころの日本経済は、まさにそんな黄金期を向かえていたのです。</a:t>
            </a:r>
          </a:p>
          <a:p>
            <a:r>
              <a:rPr kumimoji="1" lang="ja-JP" altLang="en-US" sz="1200" b="0" i="0" kern="1200" dirty="0" smtClean="0">
                <a:solidFill>
                  <a:schemeClr val="tx1"/>
                </a:solidFill>
                <a:effectLst/>
                <a:latin typeface="+mn-lt"/>
                <a:ea typeface="+mn-ea"/>
                <a:cs typeface="+mn-cs"/>
              </a:rPr>
              <a:t>しかし、いいモノが作れるようになれば、それを安く作り市場を拡げようとのモチベーションが働きます。それが差別化と成長力の原動力になりました。その結果、安い労働力を求めて中国やタイなどの新興国に生産拠点を移す動きが加速します。同時に自動化も推進し、生産性の向上に加え、品質や機能を機械によって底上げし、安定化させる取り組みが行われました。その結果、生産、投資、雇用の減少に伴う産業の空洞化が懸念されるようになるとともに、モノのコモディティ化も早まり、安さだけでは差別化や成長を促すことができなくなってきたのです。</a:t>
            </a:r>
          </a:p>
          <a:p>
            <a:r>
              <a:rPr kumimoji="1" lang="ja-JP" altLang="en-US" sz="1200" b="0" i="0" kern="1200" dirty="0" smtClean="0">
                <a:solidFill>
                  <a:schemeClr val="tx1"/>
                </a:solidFill>
                <a:effectLst/>
                <a:latin typeface="+mn-lt"/>
                <a:ea typeface="+mn-ea"/>
                <a:cs typeface="+mn-cs"/>
              </a:rPr>
              <a:t>そこで、顧客課題を起点とし、顧客毎に個別最適な組合せを提供するという「インテグレーション」の視点が注目されるようになったのです。コモディティ化が進む商品単体のアドバンテージではなく、顧客個別の課題に向き合い、商品や付随するサービスを組み合わせることで、顧客個別に最適化された商品やサービスの組合せを提供することで差別化を図り、成長に結びつけようという動きです。しかし、ここに来てこの「インテグレーションして売る」というビジネスのあり方が揺らぎはじめているのです。</a:t>
            </a:r>
          </a:p>
          <a:p>
            <a:r>
              <a:rPr kumimoji="1" lang="ja-JP" altLang="en-US" sz="1200" b="0" i="0" kern="1200" dirty="0" smtClean="0">
                <a:solidFill>
                  <a:schemeClr val="tx1"/>
                </a:solidFill>
                <a:effectLst/>
                <a:latin typeface="+mn-lt"/>
                <a:ea typeface="+mn-ea"/>
                <a:cs typeface="+mn-cs"/>
              </a:rPr>
              <a:t>「いいモノを売る」、「安く作って売る」、「インテグレーションして売る」という取り組みは、いずれも「顧客価値を実現する手段」を提供するものです。顧客はその手段によって実現する価値を手に入れたいわけですが、そのためには手段を手に入れなくてはなりませんでした。しかし、この常識が変わろうとしているのです。</a:t>
            </a:r>
          </a:p>
          <a:p>
            <a:r>
              <a:rPr kumimoji="1" lang="ja-JP" altLang="en-US" sz="1200" b="0" i="0" kern="1200" dirty="0" smtClean="0">
                <a:solidFill>
                  <a:schemeClr val="tx1"/>
                </a:solidFill>
                <a:effectLst/>
                <a:latin typeface="+mn-lt"/>
                <a:ea typeface="+mn-ea"/>
                <a:cs typeface="+mn-cs"/>
              </a:rPr>
              <a:t>例えば、クラウドを使えば、コンピューター・システムという手段を手に入れなくてもアプリケーションをサービスとして手に入れることができます。また、センサーが組み込まれたジェット・エンジンはオンライン・リアルタイムで飛行中のデータをエンジンメーカーに提供できます。その稼働状況を確実に把握できることからエンジンの稼働時間に応じて課金するというビジネスが可能になりました。航空会社はジェット・エンジンという手段を買うことなくサービスとして利用できるようになったのです。また、</a:t>
            </a:r>
            <a:r>
              <a:rPr kumimoji="1" lang="en-US" altLang="ja-JP" sz="1200" b="0" i="0" kern="1200" dirty="0" smtClean="0">
                <a:solidFill>
                  <a:schemeClr val="tx1"/>
                </a:solidFill>
                <a:effectLst/>
                <a:latin typeface="+mn-lt"/>
                <a:ea typeface="+mn-ea"/>
                <a:cs typeface="+mn-cs"/>
              </a:rPr>
              <a:t>Uber</a:t>
            </a:r>
            <a:r>
              <a:rPr kumimoji="1" lang="ja-JP" altLang="en-US" sz="1200" b="0" i="0" kern="1200" dirty="0" smtClean="0">
                <a:solidFill>
                  <a:schemeClr val="tx1"/>
                </a:solidFill>
                <a:effectLst/>
                <a:latin typeface="+mn-lt"/>
                <a:ea typeface="+mn-ea"/>
                <a:cs typeface="+mn-cs"/>
              </a:rPr>
              <a:t>という個人所有の自動車による配車サービスはタクシーという手段を所有することなく「自動車で人を目的地に移送する」というサービスを提供しています。</a:t>
            </a:r>
          </a:p>
          <a:p>
            <a:r>
              <a:rPr kumimoji="1" lang="ja-JP" altLang="en-US" sz="1200" b="0" i="0" kern="1200" dirty="0" smtClean="0">
                <a:solidFill>
                  <a:schemeClr val="tx1"/>
                </a:solidFill>
                <a:effectLst/>
                <a:latin typeface="+mn-lt"/>
                <a:ea typeface="+mn-ea"/>
                <a:cs typeface="+mn-cs"/>
              </a:rPr>
              <a:t>つまり、「顧客価値」を実現する手段を提供しなくても、「顧客価値」そのものを提供できるようになったのです。これを支えているのが「モノのソフトウエア化」と「モノのサービス化」です。</a:t>
            </a:r>
          </a:p>
          <a:p>
            <a:r>
              <a:rPr kumimoji="1" lang="ja-JP" altLang="en-US" sz="1200" b="0" i="0" kern="1200" dirty="0" smtClean="0">
                <a:solidFill>
                  <a:schemeClr val="tx1"/>
                </a:solidFill>
                <a:effectLst/>
                <a:latin typeface="+mn-lt"/>
                <a:ea typeface="+mn-ea"/>
                <a:cs typeface="+mn-cs"/>
              </a:rPr>
              <a:t>「モノのソフトウエア化」とは、モノそのものの機能や品質が、ハードウェアだけではなく、そこに組み込まれているソフトウエアに依存しているということです。例えば、テレビやオーディオ、冷蔵庫や電子レンジ、自動車や航空機は、もはやそこに組み込まれたソフトウエアなしには機能しません。そして、そのソフトウエアによってモノの価値が規定されるようになったのです。その結果、モノは作って売れば終わりではなく、作った後もインターネットを介してそのソフトウエアをアップデートすることで機能や性能を高めることができ、価値を変え続けることができるようになったのです。つまり、モノの価値は製品そのものの価値から、その製品を使用することの価値へと変わり始めたと言えるでしょう。</a:t>
            </a:r>
          </a:p>
          <a:p>
            <a:r>
              <a:rPr kumimoji="1" lang="ja-JP" altLang="en-US" sz="1200" b="0" i="0" kern="1200" dirty="0" smtClean="0">
                <a:solidFill>
                  <a:schemeClr val="tx1"/>
                </a:solidFill>
                <a:effectLst/>
                <a:latin typeface="+mn-lt"/>
                <a:ea typeface="+mn-ea"/>
                <a:cs typeface="+mn-cs"/>
              </a:rPr>
              <a:t>「モノのサービス化」はクラウドや従量課金制のジェット・エンジンのように、モノそのものを所有しなくても顧客価値を受け取ることができるようになることを意味しています。</a:t>
            </a:r>
          </a:p>
          <a:p>
            <a:r>
              <a:rPr kumimoji="1" lang="ja-JP" altLang="en-US" sz="1200" b="0" i="0" kern="1200" dirty="0" smtClean="0">
                <a:solidFill>
                  <a:schemeClr val="tx1"/>
                </a:solidFill>
                <a:effectLst/>
                <a:latin typeface="+mn-lt"/>
                <a:ea typeface="+mn-ea"/>
                <a:cs typeface="+mn-cs"/>
              </a:rPr>
              <a:t>ここに紹介した歴史的変遷は、モノとビジネスの関係を表したものですが、これは</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ビジネスにとっても大きな変化をもたらすことを意味します。つまり、「モノのソフトウエア化」と「モノのサービス化」は、共にクラウドやインターネット、</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やビッグデータ</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アナリティクスなどのテクノロジーに支えられているからです。</a:t>
            </a:r>
          </a:p>
          <a:p>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はこれまでにも増して私たちの日常や社会活動に深く関わろうとしています。つまり、世の中の動きが、「顧客価値」を実現する手段を提供することから、「顧客価値」そのものを提供することへと変わりつつある中、</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ビジネスも同様のことが求められようとしているのです。</a:t>
            </a:r>
          </a:p>
          <a:p>
            <a:r>
              <a:rPr kumimoji="1" lang="ja-JP" altLang="en-US" sz="1200" b="0" i="0" kern="1200" dirty="0" smtClean="0">
                <a:solidFill>
                  <a:schemeClr val="tx1"/>
                </a:solidFill>
                <a:effectLst/>
                <a:latin typeface="+mn-lt"/>
                <a:ea typeface="+mn-ea"/>
                <a:cs typeface="+mn-cs"/>
              </a:rPr>
              <a:t>モノの販売や工数のビジネスがなくなることはありません。しかし、モノや工数を手に入れなくても顧客価値を直接手に入れられるようになれば、そちらに需要がシフトすることは当然のことです。</a:t>
            </a:r>
          </a:p>
          <a:p>
            <a:r>
              <a:rPr lang="ja-JP" altLang="en-US" dirty="0" smtClean="0">
                <a:effectLst/>
              </a:rPr>
              <a:t>「売るモノが変わる」</a:t>
            </a:r>
          </a:p>
          <a:p>
            <a:r>
              <a:rPr kumimoji="1" lang="ja-JP" altLang="en-US" sz="1200" b="0" i="0" kern="1200" dirty="0" smtClean="0">
                <a:solidFill>
                  <a:schemeClr val="tx1"/>
                </a:solidFill>
                <a:effectLst/>
                <a:latin typeface="+mn-lt"/>
                <a:ea typeface="+mn-ea"/>
                <a:cs typeface="+mn-cs"/>
              </a:rPr>
              <a:t>まさにそんな時代が押し寄せつつあるのです。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1391154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先週は、ポスト</a:t>
            </a:r>
            <a:r>
              <a:rPr kumimoji="1" lang="en-US" altLang="ja-JP" dirty="0" smtClean="0"/>
              <a:t>SI</a:t>
            </a:r>
            <a:r>
              <a:rPr kumimoji="1" lang="ja-JP" altLang="en-US" dirty="0" smtClean="0"/>
              <a:t>ビジネスが、直面している厳しい現実について考えてみましたが、受託開発・保守、運用に関わる請負や準委任、派遣といった人月積算を前提とした従来型</a:t>
            </a:r>
            <a:r>
              <a:rPr kumimoji="1" lang="en-US" altLang="ja-JP" dirty="0" smtClean="0"/>
              <a:t>SI</a:t>
            </a:r>
            <a:r>
              <a:rPr kumimoji="1" lang="ja-JP" altLang="en-US" dirty="0" smtClean="0"/>
              <a:t>ビジネスは、なくなることはないでしょう。</a:t>
            </a:r>
          </a:p>
          <a:p>
            <a:endParaRPr kumimoji="1" lang="ja-JP" altLang="en-US" dirty="0" smtClean="0"/>
          </a:p>
          <a:p>
            <a:r>
              <a:rPr kumimoji="1" lang="ja-JP" altLang="en-US" dirty="0" smtClean="0"/>
              <a:t>スクリーンショット </a:t>
            </a:r>
            <a:r>
              <a:rPr kumimoji="1" lang="en-US" altLang="ja-JP" dirty="0" smtClean="0"/>
              <a:t>2015-08-01 14.09.40</a:t>
            </a:r>
          </a:p>
          <a:p>
            <a:endParaRPr kumimoji="1" lang="en-US" altLang="ja-JP" dirty="0" smtClean="0"/>
          </a:p>
          <a:p>
            <a:r>
              <a:rPr kumimoji="1" lang="ja-JP" altLang="en-US" dirty="0" smtClean="0"/>
              <a:t>例えば、次のような業務は、今後とも継続すると考えています。</a:t>
            </a:r>
          </a:p>
          <a:p>
            <a:endParaRPr kumimoji="1" lang="ja-JP" altLang="en-US" dirty="0" smtClean="0"/>
          </a:p>
          <a:p>
            <a:r>
              <a:rPr kumimoji="1" lang="ja-JP" altLang="en-US" dirty="0" smtClean="0"/>
              <a:t>既存システムの保守や周辺機能の追加開発</a:t>
            </a:r>
          </a:p>
          <a:p>
            <a:r>
              <a:rPr kumimoji="1" lang="ja-JP" altLang="en-US" dirty="0" smtClean="0"/>
              <a:t>ユーザー企業の独自システムに関する運用管理</a:t>
            </a:r>
          </a:p>
          <a:p>
            <a:r>
              <a:rPr kumimoji="1" lang="ja-JP" altLang="en-US" dirty="0" smtClean="0"/>
              <a:t>特定業務・技術スキルを持つ個人に依存した業務</a:t>
            </a:r>
          </a:p>
          <a:p>
            <a:r>
              <a:rPr kumimoji="1" lang="ja-JP" altLang="en-US" dirty="0" smtClean="0"/>
              <a:t>しかし、「既存システム」は、いずれは、新しいテクノロジーや開発・運用の考え方を採用したシステムへと置き換わってゆくことは避けられません。また、「独自システム」の運用は、オンプレミスからパブリック・クラウドへ、そして、人工知能を使った自律的な運用管理システムに徐々に移行してゆきます。さらに、「個人に依存した業務」も需要が保証されるものではなく、なによりもビジネスの規模を確保することができません。</a:t>
            </a:r>
          </a:p>
          <a:p>
            <a:endParaRPr kumimoji="1" lang="ja-JP" altLang="en-US" dirty="0" smtClean="0"/>
          </a:p>
          <a:p>
            <a:r>
              <a:rPr kumimoji="1" lang="ja-JP" altLang="en-US" dirty="0" smtClean="0"/>
              <a:t>直ちになくなることはないにしても、需要の減少に加え、先週も述べたように生産年齢人口の減少やエンジニアの高齢化により利益確保は、ますます難しくなります。</a:t>
            </a:r>
          </a:p>
          <a:p>
            <a:endParaRPr kumimoji="1" lang="ja-JP" altLang="en-US" dirty="0" smtClean="0"/>
          </a:p>
          <a:p>
            <a:r>
              <a:rPr kumimoji="1" lang="ja-JP" altLang="en-US" dirty="0" smtClean="0"/>
              <a:t>それでもビジネスとして大きな割合を占める受託開発で延命を図ろうとすれば、「常駐型」を減らし「持ち帰り型」を増やしてゆくことが、有効かもしれません。持ち帰り型受託開発にすれば、ニアショアやオフショアなどの遠隔地の人材を活用でき、自社要員を増やすことなく、需要に対応することが容易になります。また、まだ今後の拡大が期待できる新興国などの海外市場進出のためにも役立ちます。</a:t>
            </a:r>
          </a:p>
          <a:p>
            <a:endParaRPr kumimoji="1" lang="ja-JP" altLang="en-US" dirty="0" smtClean="0"/>
          </a:p>
          <a:p>
            <a:r>
              <a:rPr kumimoji="1" lang="ja-JP" altLang="en-US" dirty="0" smtClean="0"/>
              <a:t>ただ、「持ち帰り型」への転換は、お客様との仕様確定のやり方や進捗状況の共有の仕方を見直さなければなりません。さらに、自社内に開発環境を整えることも必要になります。しかし、他のプロジェクトに従事している社員の支援を得たり、複数プロジェクトを兼務したりさせることもでき、エンジニア一人当り生産性を向上させることができます。さらに、開発したプログラムを他プロジェクトで再利用することや、独自の開発手法やツールを工夫し開発生産性を高めることで利益率を高める余地を残します。</a:t>
            </a:r>
          </a:p>
          <a:p>
            <a:endParaRPr kumimoji="1" lang="ja-JP" altLang="en-US" dirty="0" smtClean="0"/>
          </a:p>
          <a:p>
            <a:r>
              <a:rPr kumimoji="1" lang="ja-JP" altLang="en-US" dirty="0" smtClean="0"/>
              <a:t>クラウドや</a:t>
            </a:r>
            <a:r>
              <a:rPr kumimoji="1" lang="en-US" altLang="ja-JP" dirty="0" smtClean="0"/>
              <a:t>OSS</a:t>
            </a:r>
            <a:r>
              <a:rPr kumimoji="1" lang="ja-JP" altLang="en-US" dirty="0" smtClean="0"/>
              <a:t>の普及により、開発環境の整備には、従来ほどコストは掛からなくなりました。これらをうまく生かすことで、むしろ積極的に持ち帰り型への転換をすすめコスト競争力を高めることができるでしょう。</a:t>
            </a:r>
          </a:p>
          <a:p>
            <a:endParaRPr kumimoji="1" lang="ja-JP" altLang="en-US" dirty="0" smtClean="0"/>
          </a:p>
          <a:p>
            <a:r>
              <a:rPr kumimoji="1" lang="ja-JP" altLang="en-US" dirty="0" smtClean="0"/>
              <a:t>しかし、従来型の受託開発需要そのものが、今後減ってゆくことは覚悟しなければなりません。従って、従来型での需要が確保できるうちに、ポスト</a:t>
            </a:r>
            <a:r>
              <a:rPr kumimoji="1" lang="en-US" altLang="ja-JP" dirty="0" smtClean="0"/>
              <a:t>SI</a:t>
            </a:r>
            <a:r>
              <a:rPr kumimoji="1" lang="ja-JP" altLang="en-US" dirty="0" smtClean="0"/>
              <a:t>ビジネスへの筋道を作らなければならないことに変わりはありません。</a:t>
            </a:r>
          </a:p>
          <a:p>
            <a:endParaRPr kumimoji="1" lang="ja-JP" altLang="en-US" dirty="0" smtClean="0"/>
          </a:p>
          <a:p>
            <a:r>
              <a:rPr kumimoji="1" lang="ja-JP" altLang="en-US" dirty="0" smtClean="0"/>
              <a:t>また、企業個別のインフラおよびプラットフォームの構築や運用管理については、相当厳しいものになることを覚悟しておく必要があるでしょう。</a:t>
            </a:r>
          </a:p>
          <a:p>
            <a:endParaRPr kumimoji="1" lang="ja-JP" altLang="en-US" dirty="0" smtClean="0"/>
          </a:p>
          <a:p>
            <a:r>
              <a:rPr kumimoji="1" lang="ja-JP" altLang="en-US" dirty="0" smtClean="0"/>
              <a:t>当面は、これまで企業は、独自にシステム環境を築き上げてきました。これらを維持するための運用やサポートの需要は当面継続するでしょう。また、独自システムへのこだわりから、独自のプライベート・クラウドを構築し、パブリック・クラウドとの連携環境である「ハイブリッド・クラウド」の需要も生まれてくると考えています。しかし、これは、パブリック・クラウドへの全面的なシフトの過渡期的な需要であり、中長期的には、パブリック・クラウドへのシフトが進んでゆくものと思われます。</a:t>
            </a:r>
          </a:p>
          <a:p>
            <a:endParaRPr kumimoji="1" lang="ja-JP" altLang="en-US" dirty="0" smtClean="0"/>
          </a:p>
          <a:p>
            <a:r>
              <a:rPr kumimoji="1" lang="ja-JP" altLang="en-US" dirty="0" smtClean="0"/>
              <a:t>スクリーンショット </a:t>
            </a:r>
            <a:r>
              <a:rPr kumimoji="1" lang="en-US" altLang="ja-JP" dirty="0" smtClean="0"/>
              <a:t>2015-08-01 14.10.17</a:t>
            </a:r>
          </a:p>
          <a:p>
            <a:endParaRPr kumimoji="1" lang="en-US" altLang="ja-JP" dirty="0" smtClean="0"/>
          </a:p>
          <a:p>
            <a:r>
              <a:rPr kumimoji="1" lang="ja-JP" altLang="en-US" dirty="0" smtClean="0"/>
              <a:t>例えば、</a:t>
            </a:r>
            <a:r>
              <a:rPr kumimoji="1" lang="en-US" altLang="ja-JP" dirty="0" smtClean="0"/>
              <a:t>2020</a:t>
            </a:r>
            <a:r>
              <a:rPr kumimoji="1" lang="ja-JP" altLang="en-US" dirty="0" smtClean="0"/>
              <a:t>年、モバイル・ネットワークの通信速度は、最大で</a:t>
            </a:r>
            <a:r>
              <a:rPr kumimoji="1" lang="en-US" altLang="ja-JP" dirty="0" smtClean="0"/>
              <a:t>10Gb</a:t>
            </a:r>
            <a:r>
              <a:rPr kumimoji="1" lang="ja-JP" altLang="en-US" dirty="0" smtClean="0"/>
              <a:t>、通信環境が悪い場合でも</a:t>
            </a:r>
            <a:r>
              <a:rPr kumimoji="1" lang="en-US" altLang="ja-JP" dirty="0" smtClean="0"/>
              <a:t>100Mb</a:t>
            </a:r>
            <a:r>
              <a:rPr kumimoji="1" lang="ja-JP" altLang="en-US" dirty="0" smtClean="0"/>
              <a:t>を確保できる</a:t>
            </a:r>
            <a:r>
              <a:rPr kumimoji="1" lang="en-US" altLang="ja-JP" dirty="0" smtClean="0"/>
              <a:t>5G</a:t>
            </a:r>
            <a:r>
              <a:rPr kumimoji="1" lang="ja-JP" altLang="en-US" dirty="0" smtClean="0"/>
              <a:t>（第５世代）通信が実用化しているでしょう。セキュリティも強化され、応答時間に影響する遅延時間も大幅に短縮されます。現在の通信規格である</a:t>
            </a:r>
            <a:r>
              <a:rPr kumimoji="1" lang="en-US" altLang="ja-JP" dirty="0" smtClean="0"/>
              <a:t>4G</a:t>
            </a:r>
            <a:r>
              <a:rPr kumimoji="1" lang="ja-JP" altLang="en-US" dirty="0" smtClean="0"/>
              <a:t>（第４世代）の通信速度は、最大で</a:t>
            </a:r>
            <a:r>
              <a:rPr kumimoji="1" lang="en-US" altLang="ja-JP" dirty="0" smtClean="0"/>
              <a:t>100Mb</a:t>
            </a:r>
            <a:r>
              <a:rPr kumimoji="1" lang="ja-JP" altLang="en-US" dirty="0" smtClean="0"/>
              <a:t>、その</a:t>
            </a:r>
            <a:r>
              <a:rPr kumimoji="1" lang="en-US" altLang="ja-JP" dirty="0" smtClean="0"/>
              <a:t>100</a:t>
            </a:r>
            <a:r>
              <a:rPr kumimoji="1" lang="ja-JP" altLang="en-US" dirty="0" smtClean="0"/>
              <a:t>倍の通信速度が実現しています。企業内のネットワークと遜色のない使い勝手を手に入れることができます。</a:t>
            </a:r>
          </a:p>
          <a:p>
            <a:endParaRPr kumimoji="1" lang="ja-JP" altLang="en-US" dirty="0" smtClean="0"/>
          </a:p>
          <a:p>
            <a:r>
              <a:rPr kumimoji="1" lang="ja-JP" altLang="en-US" dirty="0" smtClean="0"/>
              <a:t>企業は、クラウド上に自社専用のサーバーや仮想データセンターを持ち、業務で使うアプリーションは、そこで稼働します。ユーザーは、クライアント・デバイスから、</a:t>
            </a:r>
            <a:r>
              <a:rPr kumimoji="1" lang="en-US" altLang="ja-JP" dirty="0" smtClean="0"/>
              <a:t>5G</a:t>
            </a:r>
            <a:r>
              <a:rPr kumimoji="1" lang="ja-JP" altLang="en-US" dirty="0" smtClean="0"/>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a:t>
            </a:r>
          </a:p>
          <a:p>
            <a:endParaRPr kumimoji="1" lang="ja-JP" altLang="en-US" dirty="0" smtClean="0"/>
          </a:p>
          <a:p>
            <a:r>
              <a:rPr kumimoji="1" lang="ja-JP" altLang="en-US" dirty="0" smtClean="0"/>
              <a:t>ノート</a:t>
            </a:r>
            <a:r>
              <a:rPr kumimoji="1" lang="en-US" altLang="ja-JP" dirty="0" smtClean="0"/>
              <a:t>PC</a:t>
            </a:r>
            <a:r>
              <a:rPr kumimoji="1" lang="ja-JP" altLang="en-US" dirty="0" smtClean="0"/>
              <a:t>型やタブレット型、スマートフォン型など、使う場所や目的に応じて、使い分けることになるでしょう。そこにプログラムやデータを保管することはありません。</a:t>
            </a:r>
          </a:p>
          <a:p>
            <a:endParaRPr kumimoji="1" lang="ja-JP" altLang="en-US" dirty="0" smtClean="0"/>
          </a:p>
          <a:p>
            <a:r>
              <a:rPr kumimoji="1" lang="ja-JP" altLang="en-US" dirty="0" smtClean="0"/>
              <a:t>こうなると、企業内のインフラは、必要ありません。逆に、社内の自社ネットワーク、自社所有のサーバーやストレージは、資産を増やし運用管理負担をもたらすやっかいな存在となっているかもしれません。</a:t>
            </a:r>
          </a:p>
          <a:p>
            <a:endParaRPr kumimoji="1" lang="ja-JP" altLang="en-US" dirty="0" smtClean="0"/>
          </a:p>
          <a:p>
            <a:r>
              <a:rPr kumimoji="1" lang="ja-JP" altLang="en-US" dirty="0" smtClean="0"/>
              <a:t>ユーザー企業のインフラ構築の需要は、なくならないまでも相当厳しくなることを覚悟しておく必要があります。しかし、自らがクラウド事業者になろうとしても、圧倒的な資金力と技術力を持つ大手クラウド事業者と真っ向勝負することは、現実的ではありません。</a:t>
            </a:r>
          </a:p>
          <a:p>
            <a:endParaRPr kumimoji="1" lang="ja-JP" altLang="en-US" dirty="0" smtClean="0"/>
          </a:p>
          <a:p>
            <a:r>
              <a:rPr kumimoji="1" lang="ja-JP" altLang="en-US" dirty="0" smtClean="0"/>
              <a:t>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ることになります。</a:t>
            </a:r>
          </a:p>
          <a:p>
            <a:endParaRPr kumimoji="1" lang="ja-JP" altLang="en-US" dirty="0" smtClean="0"/>
          </a:p>
          <a:p>
            <a:r>
              <a:rPr kumimoji="1" lang="ja-JP" altLang="en-US" dirty="0" smtClean="0"/>
              <a:t>それでは、ポスト</a:t>
            </a:r>
            <a:r>
              <a:rPr kumimoji="1" lang="en-US" altLang="ja-JP" dirty="0" smtClean="0"/>
              <a:t>SI</a:t>
            </a:r>
            <a:r>
              <a:rPr kumimoji="1" lang="ja-JP" altLang="en-US" smtClean="0"/>
              <a:t>に向けて、どのようなシナリオを描けば良いのでしょうか。次週は、この点について、具体的に考えてゆこうと思います。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188912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lang="ja-JP" altLang="en-US" b="1" dirty="0" smtClean="0">
                <a:effectLst/>
              </a:rPr>
              <a:t>こちらをご覧下さい</a:t>
            </a:r>
            <a:endParaRPr lang="en-US" altLang="ja-JP" b="1" dirty="0" smtClean="0">
              <a:effectLst/>
            </a:endParaRPr>
          </a:p>
          <a:p>
            <a:pPr fontAlgn="base"/>
            <a:r>
              <a:rPr lang="en-US" altLang="ja-JP" b="1" dirty="0" smtClean="0">
                <a:effectLst/>
              </a:rPr>
              <a:t>http://</a:t>
            </a:r>
            <a:r>
              <a:rPr lang="en-US" altLang="ja-JP" b="1" dirty="0" err="1" smtClean="0">
                <a:effectLst/>
              </a:rPr>
              <a:t>www.netcommerce.co.jp</a:t>
            </a:r>
            <a:r>
              <a:rPr lang="en-US" altLang="ja-JP" b="1" dirty="0" smtClean="0">
                <a:effectLst/>
              </a:rPr>
              <a:t>/blog/2016/09/10/10157</a:t>
            </a:r>
          </a:p>
          <a:p>
            <a:pPr fontAlgn="base"/>
            <a:endParaRPr lang="en-US" altLang="ja-JP" b="1" dirty="0" smtClean="0">
              <a:effectLst/>
            </a:endParaRPr>
          </a:p>
          <a:p>
            <a:pPr fontAlgn="base"/>
            <a:r>
              <a:rPr lang="ja-JP" altLang="en-US" b="1" dirty="0" smtClean="0">
                <a:effectLst/>
              </a:rPr>
              <a:t>「共創」</a:t>
            </a:r>
            <a:endParaRPr lang="ja-JP" altLang="en-US" dirty="0" smtClean="0">
              <a:effectLst/>
            </a:endParaRPr>
          </a:p>
          <a:p>
            <a:pPr fontAlgn="base"/>
            <a:r>
              <a:rPr kumimoji="1" lang="ja-JP" altLang="en-US" sz="1200" b="0" i="0" kern="1200" dirty="0" smtClean="0">
                <a:solidFill>
                  <a:schemeClr val="tx1"/>
                </a:solidFill>
                <a:effectLst/>
                <a:latin typeface="+mn-lt"/>
                <a:ea typeface="+mn-ea"/>
                <a:cs typeface="+mn-cs"/>
              </a:rPr>
              <a:t>最近、この言葉をよく目にするようになりました。特にデザインやマーケティングの界隈で使われているようですが、</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企業でも「顧客との共創」を掲げ、お客様との関係を深化させてゆこうという想いから、経営方針としているところや、「共創サービスの体系化」を発表し、ブランドとして広めて行こうというところもあるようです。</a:t>
            </a:r>
          </a:p>
          <a:p>
            <a:pPr fontAlgn="base"/>
            <a:r>
              <a:rPr kumimoji="1" lang="ja-JP" altLang="en-US" sz="1200" b="0" i="0" kern="1200" dirty="0" smtClean="0">
                <a:solidFill>
                  <a:schemeClr val="tx1"/>
                </a:solidFill>
                <a:effectLst/>
                <a:latin typeface="+mn-lt"/>
                <a:ea typeface="+mn-ea"/>
                <a:cs typeface="+mn-cs"/>
              </a:rPr>
              <a:t>この言葉は、</a:t>
            </a:r>
            <a:r>
              <a:rPr kumimoji="1" lang="en-US" altLang="ja-JP" sz="1200" b="0" i="0" kern="1200" dirty="0" smtClean="0">
                <a:solidFill>
                  <a:schemeClr val="tx1"/>
                </a:solidFill>
                <a:effectLst/>
                <a:latin typeface="+mn-lt"/>
                <a:ea typeface="+mn-ea"/>
                <a:cs typeface="+mn-cs"/>
              </a:rPr>
              <a:t>2004</a:t>
            </a:r>
            <a:r>
              <a:rPr kumimoji="1" lang="ja-JP" altLang="en-US" sz="1200" b="0" i="0" kern="1200" dirty="0" smtClean="0">
                <a:solidFill>
                  <a:schemeClr val="tx1"/>
                </a:solidFill>
                <a:effectLst/>
                <a:latin typeface="+mn-lt"/>
                <a:ea typeface="+mn-ea"/>
                <a:cs typeface="+mn-cs"/>
              </a:rPr>
              <a:t>年、米ミシガン大学ビジネススクール教授、</a:t>
            </a:r>
            <a:r>
              <a:rPr kumimoji="1" lang="en-US" altLang="ja-JP" sz="1200" b="0" i="0" kern="1200" dirty="0" smtClean="0">
                <a:solidFill>
                  <a:schemeClr val="tx1"/>
                </a:solidFill>
                <a:effectLst/>
                <a:latin typeface="+mn-lt"/>
                <a:ea typeface="+mn-ea"/>
                <a:cs typeface="+mn-cs"/>
              </a:rPr>
              <a:t>C.K.</a:t>
            </a:r>
            <a:r>
              <a:rPr kumimoji="1" lang="ja-JP" altLang="en-US" sz="1200" b="0" i="0" kern="1200" dirty="0" smtClean="0">
                <a:solidFill>
                  <a:schemeClr val="tx1"/>
                </a:solidFill>
                <a:effectLst/>
                <a:latin typeface="+mn-lt"/>
                <a:ea typeface="+mn-ea"/>
                <a:cs typeface="+mn-cs"/>
              </a:rPr>
              <a:t>プラハラードとベンカト・ラマスワミが、共著</a:t>
            </a:r>
            <a:r>
              <a:rPr kumimoji="1" lang="en-US" altLang="ja-JP" sz="1200" b="0" i="0" kern="1200" dirty="0" smtClean="0">
                <a:solidFill>
                  <a:schemeClr val="tx1"/>
                </a:solidFill>
                <a:effectLst/>
                <a:latin typeface="+mn-lt"/>
                <a:ea typeface="+mn-ea"/>
                <a:cs typeface="+mn-cs"/>
              </a:rPr>
              <a:t>『The Future of Competition: Co-Creating Unique Value With Customers</a:t>
            </a:r>
            <a:r>
              <a:rPr kumimoji="1" lang="ja-JP" altLang="en-US" sz="1200" b="0" i="0" kern="1200" dirty="0" smtClean="0">
                <a:solidFill>
                  <a:schemeClr val="tx1"/>
                </a:solidFill>
                <a:effectLst/>
                <a:latin typeface="+mn-lt"/>
                <a:ea typeface="+mn-ea"/>
                <a:cs typeface="+mn-cs"/>
              </a:rPr>
              <a:t>（邦訳：価値共創の未来へ</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顧客と企業の</a:t>
            </a:r>
            <a:r>
              <a:rPr kumimoji="1" lang="en-US" altLang="ja-JP" sz="1200" b="0" i="0" kern="1200" dirty="0" smtClean="0">
                <a:solidFill>
                  <a:schemeClr val="tx1"/>
                </a:solidFill>
                <a:effectLst/>
                <a:latin typeface="+mn-lt"/>
                <a:ea typeface="+mn-ea"/>
                <a:cs typeface="+mn-cs"/>
              </a:rPr>
              <a:t>Co-Creation</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で提起した概念と言われています。企業が、様々なステークホルダーと協働して共に新たな価値を創造するとという概念「</a:t>
            </a:r>
            <a:r>
              <a:rPr kumimoji="1" lang="en-US" altLang="ja-JP" sz="1200" b="0" i="0" kern="1200" dirty="0" smtClean="0">
                <a:solidFill>
                  <a:schemeClr val="tx1"/>
                </a:solidFill>
                <a:effectLst/>
                <a:latin typeface="+mn-lt"/>
                <a:ea typeface="+mn-ea"/>
                <a:cs typeface="+mn-cs"/>
              </a:rPr>
              <a:t>Co-Creation</a:t>
            </a:r>
            <a:r>
              <a:rPr kumimoji="1" lang="ja-JP" altLang="en-US" sz="1200" b="0" i="0" kern="1200" dirty="0" smtClean="0">
                <a:solidFill>
                  <a:schemeClr val="tx1"/>
                </a:solidFill>
                <a:effectLst/>
                <a:latin typeface="+mn-lt"/>
                <a:ea typeface="+mn-ea"/>
                <a:cs typeface="+mn-cs"/>
              </a:rPr>
              <a:t>」の日本語訳です。</a:t>
            </a:r>
          </a:p>
          <a:p>
            <a:pPr fontAlgn="base"/>
            <a:r>
              <a:rPr kumimoji="1" lang="ja-JP" altLang="en-US" sz="1200" b="0" i="0" kern="1200" dirty="0" smtClean="0">
                <a:solidFill>
                  <a:schemeClr val="tx1"/>
                </a:solidFill>
                <a:effectLst/>
                <a:latin typeface="+mn-lt"/>
                <a:ea typeface="+mn-ea"/>
                <a:cs typeface="+mn-cs"/>
              </a:rPr>
              <a:t>この言葉が、いま注目されるようになったのは、ビジネスのスピードが加速し、その変化へ即応の如何が企業の死命を制する時代になった、という意識が高まったことが背景にあるようです。</a:t>
            </a:r>
          </a:p>
          <a:p>
            <a:pPr fontAlgn="base"/>
            <a:r>
              <a:rPr kumimoji="1" lang="ja-JP" altLang="en-US" sz="1200" b="0" i="0" kern="1200" dirty="0" smtClean="0">
                <a:solidFill>
                  <a:schemeClr val="tx1"/>
                </a:solidFill>
                <a:effectLst/>
                <a:latin typeface="+mn-lt"/>
                <a:ea typeface="+mn-ea"/>
                <a:cs typeface="+mn-cs"/>
              </a:rPr>
              <a:t>苦労して築き上げた競争優位であっても、ビジネス環境の変化は急激で、ひとつの競合優位を長期継続的に維持することができなくなりました。連続的に競合優位を生みだし続けることができなければ、生き残れない時代となったのです。</a:t>
            </a:r>
          </a:p>
          <a:p>
            <a:pPr fontAlgn="base"/>
            <a:r>
              <a:rPr lang="ja-JP" altLang="en-US" dirty="0" smtClean="0">
                <a:effectLst/>
              </a:rPr>
              <a:t>「市場の変化に合わせて。戦略を動かし続ける」</a:t>
            </a:r>
          </a:p>
          <a:p>
            <a:pPr fontAlgn="base"/>
            <a:r>
              <a:rPr kumimoji="1" lang="ja-JP" altLang="en-US" sz="1200" b="0" i="0" kern="1200" dirty="0" smtClean="0">
                <a:solidFill>
                  <a:schemeClr val="tx1"/>
                </a:solidFill>
                <a:effectLst/>
                <a:latin typeface="+mn-lt"/>
                <a:ea typeface="+mn-ea"/>
                <a:cs typeface="+mn-cs"/>
              </a:rPr>
              <a:t>米コロンビア大学ビジネススクール教授、リタ・マグレイスの著「</a:t>
            </a:r>
            <a:r>
              <a:rPr kumimoji="1" lang="en-US" altLang="ja-JP" sz="1200" b="0" i="0" kern="1200" dirty="0" smtClean="0">
                <a:solidFill>
                  <a:schemeClr val="tx1"/>
                </a:solidFill>
                <a:effectLst/>
                <a:latin typeface="+mn-lt"/>
                <a:ea typeface="+mn-ea"/>
                <a:cs typeface="+mn-cs"/>
              </a:rPr>
              <a:t>The End of Competitive Advantage</a:t>
            </a:r>
            <a:r>
              <a:rPr kumimoji="1" lang="ja-JP" altLang="en-US" sz="1200" b="0" i="0" kern="1200" dirty="0" smtClean="0">
                <a:solidFill>
                  <a:schemeClr val="tx1"/>
                </a:solidFill>
                <a:effectLst/>
                <a:latin typeface="+mn-lt"/>
                <a:ea typeface="+mn-ea"/>
                <a:cs typeface="+mn-cs"/>
              </a:rPr>
              <a:t>（邦訳：競争優位の終焉）」にこのように書かれています。また、企業のもつ競争優位性が競争を通じてあっという間に消えてしまう市場の特性を「ハイパーコンペティション」といい、いままさにそんな時代にあることを、事例を示しながら紹介しています。</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業界など、まさに「ハイパーコンペティション」な状況にあると言えるでしょう。</a:t>
            </a:r>
          </a:p>
          <a:p>
            <a:pPr fontAlgn="base"/>
            <a:r>
              <a:rPr kumimoji="1" lang="ja-JP" altLang="en-US" sz="1200" b="0" i="0" kern="1200" dirty="0" smtClean="0">
                <a:solidFill>
                  <a:schemeClr val="tx1"/>
                </a:solidFill>
                <a:effectLst/>
                <a:latin typeface="+mn-lt"/>
                <a:ea typeface="+mn-ea"/>
                <a:cs typeface="+mn-cs"/>
              </a:rPr>
              <a:t>こういう時代にあっては、一企業だけで連続して競争優位を生みだし続けることは困難です。そこで、「共創」によって競争優位を生みだし続けようという考え方に期待が寄せられているのかもしれません。</a:t>
            </a:r>
          </a:p>
          <a:p>
            <a:pPr fontAlgn="base"/>
            <a:r>
              <a:rPr kumimoji="1" lang="ja-JP" altLang="en-US" sz="1200" b="0" i="0" kern="1200" dirty="0" smtClean="0">
                <a:solidFill>
                  <a:schemeClr val="tx1"/>
                </a:solidFill>
                <a:effectLst/>
                <a:latin typeface="+mn-lt"/>
                <a:ea typeface="+mn-ea"/>
                <a:cs typeface="+mn-cs"/>
              </a:rPr>
              <a:t>「共創」は、その相手やその組み方によって、３つのタイプに分けることができそうです。</a:t>
            </a:r>
          </a:p>
          <a:p>
            <a:pPr fontAlgn="base"/>
            <a:r>
              <a:rPr kumimoji="1" lang="ja-JP" altLang="en-US" sz="1200" b="1" i="0" kern="1200" dirty="0" smtClean="0">
                <a:solidFill>
                  <a:schemeClr val="tx1"/>
                </a:solidFill>
                <a:effectLst/>
                <a:latin typeface="+mn-lt"/>
                <a:ea typeface="+mn-ea"/>
                <a:cs typeface="+mn-cs"/>
              </a:rPr>
              <a:t>双方向の関係</a:t>
            </a:r>
          </a:p>
          <a:p>
            <a:pPr fontAlgn="base"/>
            <a:r>
              <a:rPr kumimoji="1" lang="ja-JP" altLang="en-US" sz="1200" b="0" i="0" kern="1200" dirty="0" smtClean="0">
                <a:solidFill>
                  <a:schemeClr val="tx1"/>
                </a:solidFill>
                <a:effectLst/>
                <a:latin typeface="+mn-lt"/>
                <a:ea typeface="+mn-ea"/>
                <a:cs typeface="+mn-cs"/>
              </a:rPr>
              <a:t>価値の提供者である企業が、お客様と一緒になって、価値を産み出してゆこうという取り組みです。既存の商品やサービスを売り込むことではなく、お客様と共に課題と向き合い解決方法を考えてゆくことや、新たなビジネス・モデルを作ってゆこうという取り組みです。</a:t>
            </a:r>
          </a:p>
          <a:p>
            <a:pPr fontAlgn="base"/>
            <a:r>
              <a:rPr kumimoji="1" lang="ja-JP" altLang="en-US" sz="1200" b="0" i="0" kern="1200" dirty="0" smtClean="0">
                <a:solidFill>
                  <a:schemeClr val="tx1"/>
                </a:solidFill>
                <a:effectLst/>
                <a:latin typeface="+mn-lt"/>
                <a:ea typeface="+mn-ea"/>
                <a:cs typeface="+mn-cs"/>
              </a:rPr>
              <a:t>お客様を駆け引きや交渉の相手と捉えるのではなく、課題を解決したい当事者としての視点を持ち、対等な立場で議論を進め、新たな価値を生みだしてゆくことが大切になります。</a:t>
            </a:r>
          </a:p>
          <a:p>
            <a:pPr fontAlgn="base"/>
            <a:r>
              <a:rPr kumimoji="1" lang="ja-JP" altLang="en-US" sz="1200" b="1" i="0" kern="1200" dirty="0" smtClean="0">
                <a:solidFill>
                  <a:schemeClr val="tx1"/>
                </a:solidFill>
                <a:effectLst/>
                <a:latin typeface="+mn-lt"/>
                <a:ea typeface="+mn-ea"/>
                <a:cs typeface="+mn-cs"/>
              </a:rPr>
              <a:t>オープンな関係</a:t>
            </a:r>
          </a:p>
          <a:p>
            <a:pPr fontAlgn="base"/>
            <a:r>
              <a:rPr kumimoji="1" lang="ja-JP" altLang="en-US" sz="1200" b="0" i="0" kern="1200" dirty="0" smtClean="0">
                <a:solidFill>
                  <a:schemeClr val="tx1"/>
                </a:solidFill>
                <a:effectLst/>
                <a:latin typeface="+mn-lt"/>
                <a:ea typeface="+mn-ea"/>
                <a:cs typeface="+mn-cs"/>
              </a:rPr>
              <a:t>コンソーシアムやコミュニティのようなオープンな関係を築き、同じテーマを共有して、知恵を出し合い、議論してゆこうという取り組みです。誰かに依存し、成果の一方的な受容者となるのではなく、そこに参加する誰もが、それぞれの役割を果たし、自律的にリーダーシップを発揮して、新たな価値を生みだしてゆこうというものです。</a:t>
            </a:r>
          </a:p>
          <a:p>
            <a:pPr fontAlgn="base"/>
            <a:r>
              <a:rPr kumimoji="1" lang="ja-JP" altLang="en-US" sz="1200" b="1" i="0" kern="1200" dirty="0" smtClean="0">
                <a:solidFill>
                  <a:schemeClr val="tx1"/>
                </a:solidFill>
                <a:effectLst/>
                <a:latin typeface="+mn-lt"/>
                <a:ea typeface="+mn-ea"/>
                <a:cs typeface="+mn-cs"/>
              </a:rPr>
              <a:t>連携の関係</a:t>
            </a:r>
          </a:p>
          <a:p>
            <a:pPr fontAlgn="base"/>
            <a:r>
              <a:rPr kumimoji="1" lang="ja-JP" altLang="en-US" sz="1200" b="0" i="0" kern="1200" dirty="0" smtClean="0">
                <a:solidFill>
                  <a:schemeClr val="tx1"/>
                </a:solidFill>
                <a:effectLst/>
                <a:latin typeface="+mn-lt"/>
                <a:ea typeface="+mn-ea"/>
                <a:cs typeface="+mn-cs"/>
              </a:rPr>
              <a:t>価値を生みだしたい主体となる企業が、自社だけでは満たすことのできない不足を他社と連携、協力して解決してゆこうという取り組みです。この関係は、発注者と提供する業者という関係ではなく、一緒になって課題に向き合い、アイデアを出し合って新たな価値を生みだしてゆこうというパートナーシップの意識がなくてはなりません。企業の格が違う、業界が違うという理由で上下関係を意識しての取り組みは、成果をあげることはできません。</a:t>
            </a:r>
          </a:p>
          <a:p>
            <a:pPr fontAlgn="base"/>
            <a:r>
              <a:rPr kumimoji="1" lang="ja-JP" altLang="en-US" sz="1200" b="0" i="0" kern="1200" dirty="0" smtClean="0">
                <a:solidFill>
                  <a:schemeClr val="tx1"/>
                </a:solidFill>
                <a:effectLst/>
                <a:latin typeface="+mn-lt"/>
                <a:ea typeface="+mn-ea"/>
                <a:cs typeface="+mn-cs"/>
              </a:rPr>
              <a:t>これら３つのタイプに共通し、欠かすことのできない思想が「オープン」です。「オープン」とは、「他人の成果を自分の成果として自由に使えること」と考えることができます。</a:t>
            </a:r>
          </a:p>
          <a:p>
            <a:pPr fontAlgn="base"/>
            <a:r>
              <a:rPr kumimoji="1" lang="ja-JP" altLang="en-US" sz="1200" b="0" i="0" kern="1200" dirty="0" smtClean="0">
                <a:solidFill>
                  <a:schemeClr val="tx1"/>
                </a:solidFill>
                <a:effectLst/>
                <a:latin typeface="+mn-lt"/>
                <a:ea typeface="+mn-ea"/>
                <a:cs typeface="+mn-cs"/>
              </a:rPr>
              <a:t>成果を共有する</a:t>
            </a:r>
          </a:p>
          <a:p>
            <a:pPr fontAlgn="base"/>
            <a:r>
              <a:rPr kumimoji="1" lang="ja-JP" altLang="en-US" sz="1200" b="0" i="0" kern="1200" dirty="0" smtClean="0">
                <a:solidFill>
                  <a:schemeClr val="tx1"/>
                </a:solidFill>
                <a:effectLst/>
                <a:latin typeface="+mn-lt"/>
                <a:ea typeface="+mn-ea"/>
                <a:cs typeface="+mn-cs"/>
              </a:rPr>
              <a:t>その成果を加工、追加し価値を高める</a:t>
            </a:r>
          </a:p>
          <a:p>
            <a:pPr fontAlgn="base"/>
            <a:r>
              <a:rPr kumimoji="1" lang="ja-JP" altLang="en-US" sz="1200" b="0" i="0" kern="1200" dirty="0" smtClean="0">
                <a:solidFill>
                  <a:schemeClr val="tx1"/>
                </a:solidFill>
                <a:effectLst/>
                <a:latin typeface="+mn-lt"/>
                <a:ea typeface="+mn-ea"/>
                <a:cs typeface="+mn-cs"/>
              </a:rPr>
              <a:t>その結果を共有し、このサイクルを維持、拡大してゆく</a:t>
            </a:r>
          </a:p>
          <a:p>
            <a:pPr fontAlgn="base"/>
            <a:r>
              <a:rPr kumimoji="1" lang="ja-JP" altLang="en-US" sz="1200" b="0" i="0" kern="1200" dirty="0" smtClean="0">
                <a:solidFill>
                  <a:schemeClr val="tx1"/>
                </a:solidFill>
                <a:effectLst/>
                <a:latin typeface="+mn-lt"/>
                <a:ea typeface="+mn-ea"/>
                <a:cs typeface="+mn-cs"/>
              </a:rPr>
              <a:t>そんな取り組みと言えるでしょう。こうやって、新しい組合せを作り出し、これまでに無い新しい価値を生みだすこと、すなわち「イノベーション」を生みだしてゆく取り組みです。</a:t>
            </a:r>
          </a:p>
          <a:p>
            <a:pPr fontAlgn="base"/>
            <a:r>
              <a:rPr kumimoji="1" lang="en-US" altLang="ja-JP" sz="1200" b="0" i="0" kern="1200" dirty="0" smtClean="0">
                <a:solidFill>
                  <a:schemeClr val="tx1"/>
                </a:solidFill>
                <a:effectLst/>
                <a:latin typeface="+mn-lt"/>
                <a:ea typeface="+mn-ea"/>
                <a:cs typeface="+mn-cs"/>
              </a:rPr>
              <a:t>20</a:t>
            </a:r>
            <a:r>
              <a:rPr kumimoji="1" lang="ja-JP" altLang="en-US" sz="1200" b="0" i="0" kern="1200" dirty="0" smtClean="0">
                <a:solidFill>
                  <a:schemeClr val="tx1"/>
                </a:solidFill>
                <a:effectLst/>
                <a:latin typeface="+mn-lt"/>
                <a:ea typeface="+mn-ea"/>
                <a:cs typeface="+mn-cs"/>
              </a:rPr>
              <a:t>世紀初頭に活躍したオーストリア・ハンガリー帝国生まれの経済学者シュンペーターは、初期の著書</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経済発展の理論</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の中で、イノベーションについて「新結合</a:t>
            </a:r>
            <a:r>
              <a:rPr kumimoji="1" lang="en-US" altLang="ja-JP"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neue</a:t>
            </a:r>
            <a:r>
              <a:rPr kumimoji="1" lang="en-US" altLang="ja-JP" sz="1200" b="0" i="0" kern="1200" dirty="0" smtClean="0">
                <a:solidFill>
                  <a:schemeClr val="tx1"/>
                </a:solidFill>
                <a:effectLst/>
                <a:latin typeface="+mn-lt"/>
                <a:ea typeface="+mn-ea"/>
                <a:cs typeface="+mn-cs"/>
              </a:rPr>
              <a:t> </a:t>
            </a:r>
            <a:r>
              <a:rPr kumimoji="1" lang="en-US" altLang="ja-JP" sz="1200" b="0" i="0" kern="1200" dirty="0" err="1" smtClean="0">
                <a:solidFill>
                  <a:schemeClr val="tx1"/>
                </a:solidFill>
                <a:effectLst/>
                <a:latin typeface="+mn-lt"/>
                <a:ea typeface="+mn-ea"/>
                <a:cs typeface="+mn-cs"/>
              </a:rPr>
              <a:t>Kombination</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」という言葉を使っています。これは、クレイトン・クリステンセンによる「一見、関係なさそうな事柄を結びつける思考」というイノベーションの定義とも符合するものです（</a:t>
            </a:r>
            <a:r>
              <a:rPr kumimoji="1" lang="en-US" altLang="ja-JP" sz="1200" b="0" i="0" kern="1200" dirty="0" smtClean="0">
                <a:solidFill>
                  <a:schemeClr val="tx1"/>
                </a:solidFill>
                <a:effectLst/>
                <a:latin typeface="+mn-lt"/>
                <a:ea typeface="+mn-ea"/>
                <a:cs typeface="+mn-cs"/>
              </a:rPr>
              <a:t>Wikipedia</a:t>
            </a:r>
            <a:r>
              <a:rPr kumimoji="1" lang="ja-JP" altLang="en-US" sz="1200" b="0" i="0" kern="1200" dirty="0" smtClean="0">
                <a:solidFill>
                  <a:schemeClr val="tx1"/>
                </a:solidFill>
                <a:effectLst/>
                <a:latin typeface="+mn-lt"/>
                <a:ea typeface="+mn-ea"/>
                <a:cs typeface="+mn-cs"/>
              </a:rPr>
              <a:t>参照）。つまり、それまでのモノ・仕組みなどのこれまでに無い新しい組合せを実現し、新たな価値を生み出して社会的に大きな変化を起こすことを意味する言葉です。</a:t>
            </a:r>
          </a:p>
          <a:p>
            <a:pPr fontAlgn="base"/>
            <a:r>
              <a:rPr kumimoji="1" lang="ja-JP" altLang="en-US" sz="1200" b="0" i="0" kern="1200" dirty="0" smtClean="0">
                <a:solidFill>
                  <a:schemeClr val="tx1"/>
                </a:solidFill>
                <a:effectLst/>
                <a:latin typeface="+mn-lt"/>
                <a:ea typeface="+mn-ea"/>
                <a:cs typeface="+mn-cs"/>
              </a:rPr>
              <a:t>この「オープン」の思想が、イノベーションを生みだす源泉となり、共創を支えることになるのです。</a:t>
            </a:r>
          </a:p>
          <a:p>
            <a:pPr fontAlgn="base"/>
            <a:r>
              <a:rPr kumimoji="1" lang="ja-JP" altLang="en-US" sz="1200" b="0" i="0" kern="1200" dirty="0" smtClean="0">
                <a:solidFill>
                  <a:schemeClr val="tx1"/>
                </a:solidFill>
                <a:effectLst/>
                <a:latin typeface="+mn-lt"/>
                <a:ea typeface="+mn-ea"/>
                <a:cs typeface="+mn-cs"/>
              </a:rPr>
              <a:t>また、「共創」における「双方向の関係」が、</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によって、これから大きな進化を遂げてゆくことについても考えておく必要があります。</a:t>
            </a:r>
          </a:p>
          <a:p>
            <a:pPr fontAlgn="base"/>
            <a:r>
              <a:rPr kumimoji="1" lang="ja-JP" altLang="en-US" sz="1200" b="0" i="0" kern="1200" dirty="0" smtClean="0">
                <a:solidFill>
                  <a:schemeClr val="tx1"/>
                </a:solidFill>
                <a:effectLst/>
                <a:latin typeface="+mn-lt"/>
                <a:ea typeface="+mn-ea"/>
                <a:cs typeface="+mn-cs"/>
              </a:rPr>
              <a:t>これまで、製造業のビジネスは、メーカーが価値を創造し、それを顧客が購入して価値を消費することで成り立っていました。そのため、魅力的な価値をモノに作り込み、その価値で顧客の購買意欲をかき立てる「</a:t>
            </a:r>
            <a:r>
              <a:rPr kumimoji="1" lang="en-US" altLang="ja-JP" sz="1200" b="0" i="0" kern="1200" dirty="0" smtClean="0">
                <a:solidFill>
                  <a:schemeClr val="tx1"/>
                </a:solidFill>
                <a:effectLst/>
                <a:latin typeface="+mn-lt"/>
                <a:ea typeface="+mn-ea"/>
                <a:cs typeface="+mn-cs"/>
              </a:rPr>
              <a:t>Good’s Dominant Logic</a:t>
            </a:r>
            <a:r>
              <a:rPr kumimoji="1" lang="ja-JP" altLang="en-US" sz="1200" b="0" i="0" kern="1200" dirty="0" smtClean="0">
                <a:solidFill>
                  <a:schemeClr val="tx1"/>
                </a:solidFill>
                <a:effectLst/>
                <a:latin typeface="+mn-lt"/>
                <a:ea typeface="+mn-ea"/>
                <a:cs typeface="+mn-cs"/>
              </a:rPr>
              <a:t>」を前提としていました。しかし、モノにセンサーが組み込まれ、使用者の使用状況が逐次把握できるようになれば、</a:t>
            </a:r>
          </a:p>
          <a:p>
            <a:pPr fontAlgn="base"/>
            <a:r>
              <a:rPr kumimoji="1" lang="ja-JP" altLang="en-US" sz="1200" b="0" i="0" kern="1200" dirty="0" smtClean="0">
                <a:solidFill>
                  <a:schemeClr val="tx1"/>
                </a:solidFill>
                <a:effectLst/>
                <a:latin typeface="+mn-lt"/>
                <a:ea typeface="+mn-ea"/>
                <a:cs typeface="+mn-cs"/>
              </a:rPr>
              <a:t>その使用状況に合わせて製品の機能や性能をそこに組み込まれたソフトウェアをアップデートさせることで向上させる</a:t>
            </a:r>
          </a:p>
          <a:p>
            <a:pPr fontAlgn="base"/>
            <a:r>
              <a:rPr kumimoji="1" lang="ja-JP" altLang="en-US" sz="1200" b="0" i="0" kern="1200" dirty="0" smtClean="0">
                <a:solidFill>
                  <a:schemeClr val="tx1"/>
                </a:solidFill>
                <a:effectLst/>
                <a:latin typeface="+mn-lt"/>
                <a:ea typeface="+mn-ea"/>
                <a:cs typeface="+mn-cs"/>
              </a:rPr>
              <a:t>使用状況から、故障やトラブルを予見し、事前に対処して使用者の安全、安心を担保する</a:t>
            </a:r>
          </a:p>
          <a:p>
            <a:pPr fontAlgn="base"/>
            <a:r>
              <a:rPr kumimoji="1" lang="ja-JP" altLang="en-US" sz="1200" b="0" i="0" kern="1200" dirty="0" smtClean="0">
                <a:solidFill>
                  <a:schemeClr val="tx1"/>
                </a:solidFill>
                <a:effectLst/>
                <a:latin typeface="+mn-lt"/>
                <a:ea typeface="+mn-ea"/>
                <a:cs typeface="+mn-cs"/>
              </a:rPr>
              <a:t>実際の使用状況をデータとして、それに基づき、よりよいよい製品を開発を行う</a:t>
            </a:r>
          </a:p>
          <a:p>
            <a:pPr fontAlgn="base"/>
            <a:r>
              <a:rPr kumimoji="1" lang="ja-JP" altLang="en-US" sz="1200" b="0" i="0" kern="1200" dirty="0" smtClean="0">
                <a:solidFill>
                  <a:schemeClr val="tx1"/>
                </a:solidFill>
                <a:effectLst/>
                <a:latin typeface="+mn-lt"/>
                <a:ea typeface="+mn-ea"/>
                <a:cs typeface="+mn-cs"/>
              </a:rPr>
              <a:t>モノを作って提供するだけではなく、提供した後の使用の段階でも継続的につながりサービスを提供し続ける、そんなモノとサービスが一体となったところに価値を生みだし、それを商品の魅力としてゆこうという「</a:t>
            </a:r>
            <a:r>
              <a:rPr kumimoji="1" lang="en-US" altLang="ja-JP" sz="1200" b="0" i="0" kern="1200" dirty="0" smtClean="0">
                <a:solidFill>
                  <a:schemeClr val="tx1"/>
                </a:solidFill>
                <a:effectLst/>
                <a:latin typeface="+mn-lt"/>
                <a:ea typeface="+mn-ea"/>
                <a:cs typeface="+mn-cs"/>
              </a:rPr>
              <a:t>Service Dominant Logic</a:t>
            </a:r>
            <a:r>
              <a:rPr kumimoji="1" lang="ja-JP" altLang="en-US" sz="1200" b="0" i="0" kern="1200" dirty="0" smtClean="0">
                <a:solidFill>
                  <a:schemeClr val="tx1"/>
                </a:solidFill>
                <a:effectLst/>
                <a:latin typeface="+mn-lt"/>
                <a:ea typeface="+mn-ea"/>
                <a:cs typeface="+mn-cs"/>
              </a:rPr>
              <a:t>」が優位になってゆくでしょう。そんな共創のあり方が生まれつつあります。</a:t>
            </a:r>
          </a:p>
          <a:p>
            <a:pPr fontAlgn="base"/>
            <a:r>
              <a:rPr kumimoji="1" lang="ja-JP" altLang="en-US" sz="1200" b="0" i="0" kern="1200" dirty="0" smtClean="0">
                <a:solidFill>
                  <a:schemeClr val="tx1"/>
                </a:solidFill>
                <a:effectLst/>
                <a:latin typeface="+mn-lt"/>
                <a:ea typeface="+mn-ea"/>
                <a:cs typeface="+mn-cs"/>
              </a:rPr>
              <a:t>お客様との関係を深化させてゆこうという想いから、「共創」という言葉を掲げることは、すばらしいことです。しかし、それが、「お客様の立場で物事を考えよう！」や「顧客目線で考えよう！」といった、これまで幾度となく唱えられてきた「お題目」と同じであるとすれば、何とも残念なことです。</a:t>
            </a:r>
          </a:p>
          <a:p>
            <a:pPr fontAlgn="base"/>
            <a:r>
              <a:rPr kumimoji="1" lang="ja-JP" altLang="en-US" sz="1200" b="0" i="0" kern="1200" dirty="0" smtClean="0">
                <a:solidFill>
                  <a:schemeClr val="tx1"/>
                </a:solidFill>
                <a:effectLst/>
                <a:latin typeface="+mn-lt"/>
                <a:ea typeface="+mn-ea"/>
                <a:cs typeface="+mn-cs"/>
              </a:rPr>
              <a:t>ビジネスにイノベーションを生みだす原動力としての「共創」の意味に真摯に向き合い、具体的な施策に結びつけてゆくことが大切ではないでしょうか。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1844215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の古い常識をそのままに、これからのビジネスを創ることはできない：３つの環境変化と</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への転換</a:t>
            </a:r>
          </a:p>
          <a:p>
            <a:pPr lvl="0"/>
            <a:r>
              <a:rPr kumimoji="1" lang="ja-JP" altLang="ja-JP" sz="1200" kern="1200" dirty="0" smtClean="0">
                <a:solidFill>
                  <a:schemeClr val="tx1"/>
                </a:solidFill>
                <a:effectLst/>
                <a:latin typeface="+mn-lt"/>
                <a:ea typeface="+mn-ea"/>
                <a:cs typeface="+mn-cs"/>
              </a:rPr>
              <a:t>マイロサービスやサーバーレス、コンテナはシステムの開発や運用の常識をどのように変えようとしているのでしょうか？</a:t>
            </a:r>
          </a:p>
          <a:p>
            <a:pPr lvl="0"/>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やサイバーフィジカル・システムは、お客様のビジネスのありかたを、とのように変えようとしているのでしょうか？</a:t>
            </a:r>
          </a:p>
          <a:p>
            <a:pPr lvl="0"/>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はお客様のビジネス価値や雇用のあり方をどのように変えようとしているのでしょうか、そこにどのようなビジネス・チャンスがあるのでしょうか？</a:t>
            </a:r>
          </a:p>
          <a:p>
            <a:r>
              <a:rPr kumimoji="1" lang="ja-JP" altLang="ja-JP" sz="1200" kern="1200" dirty="0" smtClean="0">
                <a:solidFill>
                  <a:schemeClr val="tx1"/>
                </a:solidFill>
                <a:effectLst/>
                <a:latin typeface="+mn-lt"/>
                <a:ea typeface="+mn-ea"/>
                <a:cs typeface="+mn-cs"/>
              </a:rPr>
              <a:t>テクノロジーの進化は、テクノロジーのビジネスにおける価値や役割を変えてしまいます。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ビジネスに関わる以上、この前提に立ちこれからのビジネスを創ってゆかなければなりません。しかし、必ずしもこの通りにはなっていないのが現実です。</a:t>
            </a:r>
          </a:p>
          <a:p>
            <a:r>
              <a:rPr kumimoji="1" lang="ja-JP" altLang="ja-JP" sz="1200" kern="1200" dirty="0" smtClean="0">
                <a:solidFill>
                  <a:schemeClr val="tx1"/>
                </a:solidFill>
                <a:effectLst/>
                <a:latin typeface="+mn-lt"/>
                <a:ea typeface="+mn-ea"/>
                <a:cs typeface="+mn-cs"/>
              </a:rPr>
              <a:t>心理学の用語に「確証のバイアス」があります。仮説や信念を検証する際にそれを支持する情報ばかりを集め、反証する情報を無視または集めようとしない傾向のことをいうことばです。わかりやすく言えば、自分に都合のいいことを取り入れ、思い込みを強化する心の働きです。</a:t>
            </a:r>
          </a:p>
          <a:p>
            <a:r>
              <a:rPr kumimoji="1" lang="ja-JP" altLang="ja-JP" sz="1200" kern="1200" dirty="0" smtClean="0">
                <a:solidFill>
                  <a:schemeClr val="tx1"/>
                </a:solidFill>
                <a:effectLst/>
                <a:latin typeface="+mn-lt"/>
                <a:ea typeface="+mn-ea"/>
                <a:cs typeface="+mn-cs"/>
              </a:rPr>
              <a:t>「まだ、何とかなる」を心の支えにビジネスの転換に消極的な人たちは、まさに確証のバイアスの典型です。「新規事業に積極的に取り組んでいます。でも、成果を出すのは簡単なことではないですね」と３年前と同じ話をされている人たちもまた同様です。茹でがエルのごとく、変化の流れにただ身を任せているに過ぎないことに気がつかないのでしょう。</a:t>
            </a:r>
          </a:p>
          <a:p>
            <a:r>
              <a:rPr kumimoji="1" lang="ja-JP" altLang="ja-JP" sz="1200" kern="1200" dirty="0" smtClean="0">
                <a:solidFill>
                  <a:schemeClr val="tx1"/>
                </a:solidFill>
                <a:effectLst/>
                <a:latin typeface="+mn-lt"/>
                <a:ea typeface="+mn-ea"/>
                <a:cs typeface="+mn-cs"/>
              </a:rPr>
              <a:t>では、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ビジネスは、どこに向かおうとしているのでしょうか。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この動きを促す３つの環境変化があります。ひとつは、</a:t>
            </a:r>
            <a:r>
              <a:rPr kumimoji="1" lang="en-US" altLang="ja-JP" sz="1200" b="1" u="sng" kern="1200" dirty="0" smtClean="0">
                <a:solidFill>
                  <a:schemeClr val="tx1"/>
                </a:solidFill>
                <a:effectLst/>
                <a:latin typeface="+mn-lt"/>
                <a:ea typeface="+mn-ea"/>
                <a:cs typeface="+mn-cs"/>
              </a:rPr>
              <a:t>IT</a:t>
            </a:r>
            <a:r>
              <a:rPr kumimoji="1" lang="ja-JP" altLang="ja-JP" sz="1200" b="1" u="sng" kern="1200" dirty="0" smtClean="0">
                <a:solidFill>
                  <a:schemeClr val="tx1"/>
                </a:solidFill>
                <a:effectLst/>
                <a:latin typeface="+mn-lt"/>
                <a:ea typeface="+mn-ea"/>
                <a:cs typeface="+mn-cs"/>
              </a:rPr>
              <a:t>の役割</a:t>
            </a:r>
            <a:r>
              <a:rPr kumimoji="1" lang="ja-JP" altLang="ja-JP" sz="1200" kern="1200" dirty="0" smtClean="0">
                <a:solidFill>
                  <a:schemeClr val="tx1"/>
                </a:solidFill>
                <a:effectLst/>
                <a:latin typeface="+mn-lt"/>
                <a:ea typeface="+mn-ea"/>
                <a:cs typeface="+mn-cs"/>
              </a:rPr>
              <a:t>の変化です。これまで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は業務の「生産性向上やコストの削減」に寄与してきました。しかし、そのための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投資は一巡し、お客様は新規開発のための投資を控え、</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ビジネスの主体は保守や運用へと移っています。そこに新たな付加価値や差別化の要素は乏しく、「現行の業務内容や品質はそのままにコストを下げて欲しい」というお客様の要求に応えなくてはなりません。</a:t>
            </a:r>
          </a:p>
          <a:p>
            <a:r>
              <a:rPr kumimoji="1" lang="ja-JP" altLang="ja-JP" sz="1200" kern="1200" dirty="0" smtClean="0">
                <a:solidFill>
                  <a:schemeClr val="tx1"/>
                </a:solidFill>
                <a:effectLst/>
                <a:latin typeface="+mn-lt"/>
                <a:ea typeface="+mn-ea"/>
                <a:cs typeface="+mn-cs"/>
              </a:rPr>
              <a:t>一方で、</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が、どのような目的で使われようとしているかを考えてみれば分かることですが、既存のビジネスに新たな差別化の要素を加えることに重心が置かれています。また、業務の生産性向上やコスト削減についても、人間にしかできなかったことを置き換えることで、これまでとは桁違いの生産性やコストを実現することで、企業体質そのものを本質的に変え、競争力の基盤を築くため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を活かしてゆこうとしています。</a:t>
            </a:r>
          </a:p>
          <a:p>
            <a:r>
              <a:rPr kumimoji="1" lang="ja-JP" altLang="ja-JP" sz="1200" kern="1200" dirty="0" smtClean="0">
                <a:solidFill>
                  <a:schemeClr val="tx1"/>
                </a:solidFill>
                <a:effectLst/>
                <a:latin typeface="+mn-lt"/>
                <a:ea typeface="+mn-ea"/>
                <a:cs typeface="+mn-cs"/>
              </a:rPr>
              <a:t>ふたつ目は、</a:t>
            </a:r>
            <a:r>
              <a:rPr kumimoji="1" lang="en-US" altLang="ja-JP" sz="1200" b="1" u="sng" kern="1200" dirty="0" smtClean="0">
                <a:solidFill>
                  <a:schemeClr val="tx1"/>
                </a:solidFill>
                <a:effectLst/>
                <a:latin typeface="+mn-lt"/>
                <a:ea typeface="+mn-ea"/>
                <a:cs typeface="+mn-cs"/>
              </a:rPr>
              <a:t>IT</a:t>
            </a:r>
            <a:r>
              <a:rPr kumimoji="1" lang="ja-JP" altLang="ja-JP" sz="1200" b="1" u="sng" kern="1200" dirty="0" smtClean="0">
                <a:solidFill>
                  <a:schemeClr val="tx1"/>
                </a:solidFill>
                <a:effectLst/>
                <a:latin typeface="+mn-lt"/>
                <a:ea typeface="+mn-ea"/>
                <a:cs typeface="+mn-cs"/>
              </a:rPr>
              <a:t>利用環境の変化</a:t>
            </a:r>
            <a:r>
              <a:rPr kumimoji="1" lang="ja-JP" altLang="ja-JP" sz="1200" kern="1200" dirty="0" smtClean="0">
                <a:solidFill>
                  <a:schemeClr val="tx1"/>
                </a:solidFill>
                <a:effectLst/>
                <a:latin typeface="+mn-lt"/>
                <a:ea typeface="+mn-ea"/>
                <a:cs typeface="+mn-cs"/>
              </a:rPr>
              <a:t>です。クラウドを使うか使わないかのステージは終わり、どのようにクラウドを使ってゆくかを多くの企業が模索しはじめています。</a:t>
            </a:r>
          </a:p>
          <a:p>
            <a:r>
              <a:rPr kumimoji="1" lang="ja-JP" altLang="ja-JP" sz="1200" kern="1200" dirty="0" smtClean="0">
                <a:solidFill>
                  <a:schemeClr val="tx1"/>
                </a:solidFill>
                <a:effectLst/>
                <a:latin typeface="+mn-lt"/>
                <a:ea typeface="+mn-ea"/>
                <a:cs typeface="+mn-cs"/>
              </a:rPr>
              <a:t>「全てがクラウドへ移るわけではない」という確証バイアスに引きずられ、クラウドの劇的な進化や開発・運用の新しい常識を遠ざける人たちが</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事業者には少なからず見受けられます。いまの</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のやり方がクラウドでは通用しないことは、以前紹介したブログで詳しく解説しています。</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ルールを変えて下さい。それができなければクラウド</a:t>
            </a:r>
            <a:r>
              <a:rPr kumimoji="1" lang="en-US" altLang="ja-JP" sz="1200" kern="1200" dirty="0" err="1" smtClean="0">
                <a:solidFill>
                  <a:schemeClr val="tx1"/>
                </a:solidFill>
                <a:effectLst/>
                <a:latin typeface="+mn-lt"/>
                <a:ea typeface="+mn-ea"/>
                <a:cs typeface="+mn-cs"/>
              </a:rPr>
              <a:t>SIer</a:t>
            </a:r>
            <a:r>
              <a:rPr kumimoji="1" lang="ja-JP" altLang="ja-JP" sz="1200" kern="1200" dirty="0" smtClean="0">
                <a:solidFill>
                  <a:schemeClr val="tx1"/>
                </a:solidFill>
                <a:effectLst/>
                <a:latin typeface="+mn-lt"/>
                <a:ea typeface="+mn-ea"/>
                <a:cs typeface="+mn-cs"/>
              </a:rPr>
              <a:t>にはなれません！</a:t>
            </a:r>
          </a:p>
          <a:p>
            <a:r>
              <a:rPr kumimoji="1" lang="en-US" altLang="ja-JP" sz="1200" u="sng" kern="1200" dirty="0" smtClean="0">
                <a:solidFill>
                  <a:schemeClr val="tx1"/>
                </a:solidFill>
                <a:effectLst/>
                <a:latin typeface="+mn-lt"/>
                <a:ea typeface="+mn-ea"/>
                <a:cs typeface="+mn-cs"/>
                <a:hlinkClick r:id="rId3"/>
              </a:rPr>
              <a:t>http://www.netcommerce.co.jp/blog/2016/09/19/10182</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クラウドの常識を前提に、</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の古い常識を変えなければ、クラウドに関わるビジネスも十分な成果をあげることはできません。冒頭で紹介した、マイロサービスやサーバーレス、コンテナといったキーワードは、クラウドを前提としたこれからの開発や運用のあり方に大きな変化を強いることになります。</a:t>
            </a:r>
          </a:p>
          <a:p>
            <a:r>
              <a:rPr kumimoji="1" lang="ja-JP" altLang="ja-JP" sz="1200" kern="1200" dirty="0" smtClean="0">
                <a:solidFill>
                  <a:schemeClr val="tx1"/>
                </a:solidFill>
                <a:effectLst/>
                <a:latin typeface="+mn-lt"/>
                <a:ea typeface="+mn-ea"/>
                <a:cs typeface="+mn-cs"/>
              </a:rPr>
              <a:t>最後は、</a:t>
            </a:r>
            <a:r>
              <a:rPr kumimoji="1" lang="en-US" altLang="ja-JP" sz="1200" b="1" u="sng" kern="1200" dirty="0" smtClean="0">
                <a:solidFill>
                  <a:schemeClr val="tx1"/>
                </a:solidFill>
                <a:effectLst/>
                <a:latin typeface="+mn-lt"/>
                <a:ea typeface="+mn-ea"/>
                <a:cs typeface="+mn-cs"/>
              </a:rPr>
              <a:t>IT</a:t>
            </a:r>
            <a:r>
              <a:rPr kumimoji="1" lang="ja-JP" altLang="ja-JP" sz="1200" b="1" u="sng" kern="1200" dirty="0" smtClean="0">
                <a:solidFill>
                  <a:schemeClr val="tx1"/>
                </a:solidFill>
                <a:effectLst/>
                <a:latin typeface="+mn-lt"/>
                <a:ea typeface="+mn-ea"/>
                <a:cs typeface="+mn-cs"/>
              </a:rPr>
              <a:t>に期待されるビジネス価値</a:t>
            </a:r>
            <a:r>
              <a:rPr kumimoji="1" lang="ja-JP" altLang="ja-JP" sz="1200" kern="1200" dirty="0" smtClean="0">
                <a:solidFill>
                  <a:schemeClr val="tx1"/>
                </a:solidFill>
                <a:effectLst/>
                <a:latin typeface="+mn-lt"/>
                <a:ea typeface="+mn-ea"/>
                <a:cs typeface="+mn-cs"/>
              </a:rPr>
              <a:t>の変化です。従来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は、「生産性向上やコストの削減」に重心が置かれていました。しかし、いまや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は「ビジネスの差別化や競争力の強化」に重心が置かれ、高い利益率を期待できる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ビジネスはこちらに移ってしまいました。そして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予算の意志決定権限は、情報システム部門から事業部門へとシフトしています。この変化については、下記のブログで詳しく解説しています。</a:t>
            </a:r>
          </a:p>
          <a:p>
            <a:r>
              <a:rPr kumimoji="1" lang="en-US" altLang="ja-JP" sz="1200" kern="1200" dirty="0" smtClean="0">
                <a:solidFill>
                  <a:schemeClr val="tx1"/>
                </a:solidFill>
                <a:effectLst/>
                <a:latin typeface="+mn-lt"/>
                <a:ea typeface="+mn-ea"/>
                <a:cs typeface="+mn-cs"/>
              </a:rPr>
              <a:t>&gt;&gt; </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での新規事業開発は、これまでの</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と何が違うのか</a:t>
            </a:r>
          </a:p>
          <a:p>
            <a:r>
              <a:rPr kumimoji="1" lang="en-US" altLang="ja-JP" sz="1200" u="sng" kern="1200" dirty="0" smtClean="0">
                <a:solidFill>
                  <a:schemeClr val="tx1"/>
                </a:solidFill>
                <a:effectLst/>
                <a:latin typeface="+mn-lt"/>
                <a:ea typeface="+mn-ea"/>
                <a:cs typeface="+mn-cs"/>
                <a:hlinkClick r:id="rId4"/>
              </a:rPr>
              <a:t>http://www.netcommerce.co.jp/blog/2017/04/02/10710</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これは、ビジネスと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の一体化がすすみつつあることを意味します。当然、</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ベンダーへの期待も変わろうとしています。</a:t>
            </a:r>
          </a:p>
          <a:p>
            <a:r>
              <a:rPr kumimoji="1" lang="ja-JP" altLang="ja-JP" sz="1200" kern="1200" dirty="0" smtClean="0">
                <a:solidFill>
                  <a:schemeClr val="tx1"/>
                </a:solidFill>
                <a:effectLst/>
                <a:latin typeface="+mn-lt"/>
                <a:ea typeface="+mn-ea"/>
                <a:cs typeface="+mn-cs"/>
              </a:rPr>
              <a:t>「ビジネスと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の一体化」がすすめば、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はビジネスのスピードに同期化し、ビジネス環境の変化に即応できなくてはなりません。ビジネス環境が急激に変化する時代にあって、このスピードは加速しています。アジャイル開発や</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は、そんな文脈から読み解く必要があります。</a:t>
            </a:r>
          </a:p>
          <a:p>
            <a:r>
              <a:rPr kumimoji="1" lang="ja-JP" altLang="ja-JP" sz="1200" kern="1200" dirty="0" smtClean="0">
                <a:solidFill>
                  <a:schemeClr val="tx1"/>
                </a:solidFill>
                <a:effectLst/>
                <a:latin typeface="+mn-lt"/>
                <a:ea typeface="+mn-ea"/>
                <a:cs typeface="+mn-cs"/>
              </a:rPr>
              <a:t>ビジネスに貢献するための手段を提供するビジネスから、ビジネスに直接貢献するビジネスへ</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ビジネスには、いまそんな役割が期待されているのです。</a:t>
            </a:r>
          </a:p>
          <a:p>
            <a:r>
              <a:rPr kumimoji="1" lang="ja-JP" altLang="ja-JP" sz="1200" kern="1200" dirty="0" smtClean="0">
                <a:solidFill>
                  <a:schemeClr val="tx1"/>
                </a:solidFill>
                <a:effectLst/>
                <a:latin typeface="+mn-lt"/>
                <a:ea typeface="+mn-ea"/>
                <a:cs typeface="+mn-cs"/>
              </a:rPr>
              <a:t>このような３つの環境変化により、従来までの「情報システムの構築と運用」を主体とした</a:t>
            </a:r>
            <a:r>
              <a:rPr kumimoji="1" lang="ja-JP" altLang="ja-JP" sz="1200" b="1" kern="1200" dirty="0" smtClean="0">
                <a:solidFill>
                  <a:schemeClr val="tx1"/>
                </a:solidFill>
                <a:effectLst/>
                <a:latin typeface="+mn-lt"/>
                <a:ea typeface="+mn-ea"/>
                <a:cs typeface="+mn-cs"/>
              </a:rPr>
              <a:t>“</a:t>
            </a:r>
            <a:r>
              <a:rPr kumimoji="1" lang="en-US" altLang="ja-JP" sz="1200" b="1" kern="1200" dirty="0" smtClean="0">
                <a:solidFill>
                  <a:schemeClr val="tx1"/>
                </a:solidFill>
                <a:effectLst/>
                <a:latin typeface="+mn-lt"/>
                <a:ea typeface="+mn-ea"/>
                <a:cs typeface="+mn-cs"/>
              </a:rPr>
              <a:t>System Integrator</a:t>
            </a:r>
            <a:r>
              <a:rPr kumimoji="1" lang="ja-JP" altLang="ja-JP" sz="1200" b="1" kern="1200" dirty="0" smtClean="0">
                <a:solidFill>
                  <a:schemeClr val="tx1"/>
                </a:solidFill>
                <a:effectLst/>
                <a:latin typeface="+mn-lt"/>
                <a:ea typeface="+mn-ea"/>
                <a:cs typeface="+mn-cs"/>
              </a:rPr>
              <a:t>（</a:t>
            </a:r>
            <a:r>
              <a:rPr kumimoji="1" lang="en-US" altLang="ja-JP" sz="1200" b="1" kern="1200" dirty="0" smtClean="0">
                <a:solidFill>
                  <a:schemeClr val="tx1"/>
                </a:solidFill>
                <a:effectLst/>
                <a:latin typeface="+mn-lt"/>
                <a:ea typeface="+mn-ea"/>
                <a:cs typeface="+mn-cs"/>
              </a:rPr>
              <a:t>SI 1.0</a:t>
            </a:r>
            <a:r>
              <a:rPr kumimoji="1" lang="ja-JP" altLang="ja-JP" sz="1200" b="1" kern="1200" dirty="0" smtClean="0">
                <a:solidFill>
                  <a:schemeClr val="tx1"/>
                </a:solidFill>
                <a:effectLst/>
                <a:latin typeface="+mn-lt"/>
                <a:ea typeface="+mn-ea"/>
                <a:cs typeface="+mn-cs"/>
              </a:rPr>
              <a:t>）</a:t>
            </a:r>
            <a:r>
              <a:rPr kumimoji="1" lang="en-US" altLang="ja-JP" sz="1200" b="1"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は、「稼働率は維持できても、利益を維持できない」ビジネスへと変わってしまいました。お客様は、ビジネス価値を手に入れる手段（システムの構築や運用）の提供から、ビジネス価値を迅速にあるいは直接手に入れられるサービスへと需要を変化させています。</a:t>
            </a:r>
          </a:p>
          <a:p>
            <a:r>
              <a:rPr kumimoji="1" lang="ja-JP" altLang="ja-JP" sz="1200" kern="1200" dirty="0" smtClean="0">
                <a:solidFill>
                  <a:schemeClr val="tx1"/>
                </a:solidFill>
                <a:effectLst/>
                <a:latin typeface="+mn-lt"/>
                <a:ea typeface="+mn-ea"/>
                <a:cs typeface="+mn-cs"/>
              </a:rPr>
              <a:t>この需要の変化に対応し、お客様の期待に応えるためには「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サービスの提供」、すなわち“</a:t>
            </a:r>
            <a:r>
              <a:rPr kumimoji="1" lang="en-US" altLang="ja-JP" sz="1200" kern="1200" dirty="0" smtClean="0">
                <a:solidFill>
                  <a:schemeClr val="tx1"/>
                </a:solidFill>
                <a:effectLst/>
                <a:latin typeface="+mn-lt"/>
                <a:ea typeface="+mn-ea"/>
                <a:cs typeface="+mn-cs"/>
              </a:rPr>
              <a:t>Service Integrator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への転換を進めなくてはなりません。これは、</a:t>
            </a:r>
            <a:r>
              <a:rPr kumimoji="1" lang="ja-JP" altLang="ja-JP" sz="1200" b="1" kern="1200" dirty="0" smtClean="0">
                <a:solidFill>
                  <a:schemeClr val="tx1"/>
                </a:solidFill>
                <a:effectLst/>
                <a:latin typeface="+mn-lt"/>
                <a:ea typeface="+mn-ea"/>
                <a:cs typeface="+mn-cs"/>
              </a:rPr>
              <a:t>工数という労働力の提供からサービスの提供へと商材を転換することであり、同時にフローからストックへと収益モデルを転換する取り組み</a:t>
            </a:r>
            <a:r>
              <a:rPr kumimoji="1" lang="ja-JP" altLang="ja-JP" sz="1200" kern="1200" dirty="0" smtClean="0">
                <a:solidFill>
                  <a:schemeClr val="tx1"/>
                </a:solidFill>
                <a:effectLst/>
                <a:latin typeface="+mn-lt"/>
                <a:ea typeface="+mn-ea"/>
                <a:cs typeface="+mn-cs"/>
              </a:rPr>
              <a:t>でもあります。そのためには、短期的な収益の減少を許容すると共に、事業部門や営業の業績評価基準を変えなければなりません。</a:t>
            </a:r>
          </a:p>
          <a:p>
            <a:r>
              <a:rPr kumimoji="1" lang="ja-JP" altLang="ja-JP" sz="1200" kern="1200" dirty="0" smtClean="0">
                <a:solidFill>
                  <a:schemeClr val="tx1"/>
                </a:solidFill>
                <a:effectLst/>
                <a:latin typeface="+mn-lt"/>
                <a:ea typeface="+mn-ea"/>
                <a:cs typeface="+mn-cs"/>
              </a:rPr>
              <a:t>しかし、それ以上に大きな転換を迫られるとすれば、お客様との関係の転換です。従来、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現場の要求は中長期的に変わらない」ことを前提に要求仕様を固めますから、ビジネスの現場と開発を一旦切り離して作業を進めることも可能でした。システム開発は既存の業務を前提に新たな機能の実装や改善を行います。そのため、</a:t>
            </a:r>
            <a:r>
              <a:rPr kumimoji="1" lang="ja-JP" altLang="ja-JP" sz="1200" b="1" kern="1200" dirty="0" smtClean="0">
                <a:solidFill>
                  <a:schemeClr val="tx1"/>
                </a:solidFill>
                <a:effectLst/>
                <a:latin typeface="+mn-lt"/>
                <a:ea typeface="+mn-ea"/>
                <a:cs typeface="+mn-cs"/>
              </a:rPr>
              <a:t>何をして欲しいかをユーザーが決定しそれを要求し、</a:t>
            </a:r>
            <a:r>
              <a:rPr kumimoji="1" lang="en-US" altLang="ja-JP" sz="1200" b="1" kern="1200" dirty="0" smtClean="0">
                <a:solidFill>
                  <a:schemeClr val="tx1"/>
                </a:solidFill>
                <a:effectLst/>
                <a:latin typeface="+mn-lt"/>
                <a:ea typeface="+mn-ea"/>
                <a:cs typeface="+mn-cs"/>
              </a:rPr>
              <a:t>IT</a:t>
            </a:r>
            <a:r>
              <a:rPr kumimoji="1" lang="ja-JP" altLang="ja-JP" sz="1200" b="1" kern="1200" dirty="0" smtClean="0">
                <a:solidFill>
                  <a:schemeClr val="tx1"/>
                </a:solidFill>
                <a:effectLst/>
                <a:latin typeface="+mn-lt"/>
                <a:ea typeface="+mn-ea"/>
                <a:cs typeface="+mn-cs"/>
              </a:rPr>
              <a:t>事業者はこれに応えるやり方でビジネスを実現</a:t>
            </a:r>
            <a:r>
              <a:rPr kumimoji="1" lang="ja-JP" altLang="ja-JP" sz="1200" kern="1200" dirty="0" smtClean="0">
                <a:solidFill>
                  <a:schemeClr val="tx1"/>
                </a:solidFill>
                <a:effectLst/>
                <a:latin typeface="+mn-lt"/>
                <a:ea typeface="+mn-ea"/>
                <a:cs typeface="+mn-cs"/>
              </a:rPr>
              <a:t>してきました。</a:t>
            </a:r>
          </a:p>
          <a:p>
            <a:r>
              <a:rPr kumimoji="1" lang="ja-JP" altLang="ja-JP" sz="1200" kern="1200" dirty="0" smtClean="0">
                <a:solidFill>
                  <a:schemeClr val="tx1"/>
                </a:solidFill>
                <a:effectLst/>
                <a:latin typeface="+mn-lt"/>
                <a:ea typeface="+mn-ea"/>
                <a:cs typeface="+mn-cs"/>
              </a:rPr>
              <a:t>しかし、不確実性の高まるビジネス環境において、要求仕様の変化は激しく、事前に要件を固めることができないものもあります。また、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を武器に新たな競争優位を築くための新しいビジネス・モデルの創出とも一体であって、何をして欲しいかがユーザーにも分かりません。そのため、</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事業者は専門家の立場でユーザーと一緒になって「ビジネスを成功させるためには何をするか」を探索しなければなりません。</a:t>
            </a:r>
          </a:p>
          <a:p>
            <a:r>
              <a:rPr kumimoji="1" lang="ja-JP" altLang="ja-JP" sz="1200" b="1" kern="1200" dirty="0" smtClean="0">
                <a:solidFill>
                  <a:schemeClr val="tx1"/>
                </a:solidFill>
                <a:effectLst/>
                <a:latin typeface="+mn-lt"/>
                <a:ea typeface="+mn-ea"/>
                <a:cs typeface="+mn-cs"/>
              </a:rPr>
              <a:t>「仕様書通りのシステムを、</a:t>
            </a:r>
            <a:r>
              <a:rPr kumimoji="1" lang="en-US" altLang="ja-JP" sz="1200" b="1" kern="1200" dirty="0" smtClean="0">
                <a:solidFill>
                  <a:schemeClr val="tx1"/>
                </a:solidFill>
                <a:effectLst/>
                <a:latin typeface="+mn-lt"/>
                <a:ea typeface="+mn-ea"/>
                <a:cs typeface="+mn-cs"/>
              </a:rPr>
              <a:t>QCD</a:t>
            </a:r>
            <a:r>
              <a:rPr kumimoji="1" lang="ja-JP" altLang="ja-JP" sz="1200" b="1" kern="1200" dirty="0" smtClean="0">
                <a:solidFill>
                  <a:schemeClr val="tx1"/>
                </a:solidFill>
                <a:effectLst/>
                <a:latin typeface="+mn-lt"/>
                <a:ea typeface="+mn-ea"/>
                <a:cs typeface="+mn-cs"/>
              </a:rPr>
              <a:t>を守って完成させる」ことから、「お客様と一緒になって、</a:t>
            </a:r>
            <a:r>
              <a:rPr kumimoji="1" lang="en-US" altLang="ja-JP" sz="1200" b="1" kern="1200" dirty="0" smtClean="0">
                <a:solidFill>
                  <a:schemeClr val="tx1"/>
                </a:solidFill>
                <a:effectLst/>
                <a:latin typeface="+mn-lt"/>
                <a:ea typeface="+mn-ea"/>
                <a:cs typeface="+mn-cs"/>
              </a:rPr>
              <a:t>IT</a:t>
            </a:r>
            <a:r>
              <a:rPr kumimoji="1" lang="ja-JP" altLang="ja-JP" sz="1200" b="1" kern="1200" dirty="0" smtClean="0">
                <a:solidFill>
                  <a:schemeClr val="tx1"/>
                </a:solidFill>
                <a:effectLst/>
                <a:latin typeface="+mn-lt"/>
                <a:ea typeface="+mn-ea"/>
                <a:cs typeface="+mn-cs"/>
              </a:rPr>
              <a:t>を活かした新たなビジネスを創出する」へ</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お客様と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事業者の関係は、そんな新たなステージへとシフトしつつあるのです。いま各社が「共創」と呼んでいるのは、そんな取り組みのことではないでしょうか。このことについては、以下の記事に詳しく解説しています。</a:t>
            </a:r>
          </a:p>
          <a:p>
            <a:r>
              <a:rPr kumimoji="1" lang="en-US" altLang="ja-JP" sz="1200" kern="1200" dirty="0" smtClean="0">
                <a:solidFill>
                  <a:schemeClr val="tx1"/>
                </a:solidFill>
                <a:effectLst/>
                <a:latin typeface="+mn-lt"/>
                <a:ea typeface="+mn-ea"/>
                <a:cs typeface="+mn-cs"/>
              </a:rPr>
              <a:t>&gt;&gt;</a:t>
            </a:r>
            <a:r>
              <a:rPr kumimoji="1" lang="ja-JP" altLang="ja-JP" sz="1200" kern="1200" dirty="0" smtClean="0">
                <a:solidFill>
                  <a:schemeClr val="tx1"/>
                </a:solidFill>
                <a:effectLst/>
                <a:latin typeface="+mn-lt"/>
                <a:ea typeface="+mn-ea"/>
                <a:cs typeface="+mn-cs"/>
              </a:rPr>
              <a:t>「共創」の３つのタイプ 〜 この言葉をお題目にしないために 〜</a:t>
            </a:r>
          </a:p>
          <a:p>
            <a:r>
              <a:rPr kumimoji="1" lang="en-US" altLang="ja-JP" sz="1200" u="sng" kern="1200" dirty="0" smtClean="0">
                <a:solidFill>
                  <a:schemeClr val="tx1"/>
                </a:solidFill>
                <a:effectLst/>
                <a:latin typeface="+mn-lt"/>
                <a:ea typeface="+mn-ea"/>
                <a:cs typeface="+mn-cs"/>
                <a:hlinkClick r:id="rId5"/>
              </a:rPr>
              <a:t>http://www.netcommerce.co.jp/blog/2016/09/10/10157</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お客様の新たな価値を創出するソリューションを提供し、お客様のビジネスに貢献する</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そんな役割を担う“</a:t>
            </a:r>
            <a:r>
              <a:rPr kumimoji="1" lang="en-US" altLang="ja-JP" sz="1200" kern="1200" dirty="0" smtClean="0">
                <a:solidFill>
                  <a:schemeClr val="tx1"/>
                </a:solidFill>
                <a:effectLst/>
                <a:latin typeface="+mn-lt"/>
                <a:ea typeface="+mn-ea"/>
                <a:cs typeface="+mn-cs"/>
              </a:rPr>
              <a:t>Solution Innovator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 のステージへ向かう必要がありそうです。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System Integrator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1.0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Service Integrator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へ、そして“</a:t>
            </a:r>
            <a:r>
              <a:rPr kumimoji="1" lang="en-US" altLang="ja-JP" sz="1200" kern="1200" dirty="0" smtClean="0">
                <a:solidFill>
                  <a:schemeClr val="tx1"/>
                </a:solidFill>
                <a:effectLst/>
                <a:latin typeface="+mn-lt"/>
                <a:ea typeface="+mn-ea"/>
                <a:cs typeface="+mn-cs"/>
              </a:rPr>
              <a:t>Solution Innovator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）”へのシフトを進めて行かなければなりません。</a:t>
            </a:r>
          </a:p>
          <a:p>
            <a:r>
              <a:rPr kumimoji="1" lang="ja-JP" altLang="ja-JP" sz="1200" kern="1200" dirty="0" smtClean="0">
                <a:solidFill>
                  <a:schemeClr val="tx1"/>
                </a:solidFill>
                <a:effectLst/>
                <a:latin typeface="+mn-lt"/>
                <a:ea typeface="+mn-ea"/>
                <a:cs typeface="+mn-cs"/>
              </a:rPr>
              <a:t>いまどのステージに自分たちはいるのでしょうか。もはや</a:t>
            </a:r>
            <a:r>
              <a:rPr kumimoji="1" lang="en-US" altLang="ja-JP" sz="1200" kern="1200" dirty="0" smtClean="0">
                <a:solidFill>
                  <a:schemeClr val="tx1"/>
                </a:solidFill>
                <a:effectLst/>
                <a:latin typeface="+mn-lt"/>
                <a:ea typeface="+mn-ea"/>
                <a:cs typeface="+mn-cs"/>
              </a:rPr>
              <a:t> SI 2.0</a:t>
            </a:r>
            <a:r>
              <a:rPr kumimoji="1" lang="ja-JP" altLang="ja-JP" sz="1200" kern="1200" dirty="0" smtClean="0">
                <a:solidFill>
                  <a:schemeClr val="tx1"/>
                </a:solidFill>
                <a:effectLst/>
                <a:latin typeface="+mn-lt"/>
                <a:ea typeface="+mn-ea"/>
                <a:cs typeface="+mn-cs"/>
              </a:rPr>
              <a:t>は前提です。新たな競争優位を築くのであれば、</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へのシフトを推し進めなくてはならず、</a:t>
            </a:r>
            <a:r>
              <a:rPr kumimoji="1" lang="en-US" altLang="ja-JP" sz="1200" kern="1200" dirty="0" smtClean="0">
                <a:solidFill>
                  <a:schemeClr val="tx1"/>
                </a:solidFill>
                <a:effectLst/>
                <a:latin typeface="+mn-lt"/>
                <a:ea typeface="+mn-ea"/>
                <a:cs typeface="+mn-cs"/>
              </a:rPr>
              <a:t>IT</a:t>
            </a:r>
            <a:r>
              <a:rPr kumimoji="1" lang="ja-JP" altLang="ja-JP" sz="1200" kern="1200" smtClean="0">
                <a:solidFill>
                  <a:schemeClr val="tx1"/>
                </a:solidFill>
                <a:effectLst/>
                <a:latin typeface="+mn-lt"/>
                <a:ea typeface="+mn-ea"/>
                <a:cs typeface="+mn-cs"/>
              </a:rPr>
              <a:t>の古い常識をそのままに、これからのビジネスを創ることができないのです。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937662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850240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に対応できる人材は、ビジネス・プロセス全体を見渡し、ビジネスの成功に貢献できる仕組みの設計ができる人でなくてはなりません。一方で、これまでのような特定領域での経験の蓄積に依存した仕事しかできない人は、やがてクラウド・サービスや人工知能に置き換えられてゆくでしょう。さらには、超高速で簡便にシステムを開発、運用できるツールやサービスを使いこなす現場ユーザーが増えてゆくことも想定しなくてはなりません。このような代替手段に置き換わる仕事の需要が減少することを想定し、スキル・チェンジをすすめてゆく必要があります。</a:t>
            </a:r>
          </a:p>
          <a:p>
            <a:r>
              <a:rPr kumimoji="1" lang="ja-JP" altLang="ja-JP" sz="1200" kern="1200" dirty="0" smtClean="0">
                <a:solidFill>
                  <a:schemeClr val="tx1"/>
                </a:solidFill>
                <a:effectLst/>
                <a:latin typeface="+mn-lt"/>
                <a:ea typeface="+mn-ea"/>
                <a:cs typeface="+mn-cs"/>
              </a:rPr>
              <a:t>この変化は加速することはあっても留まることはありません。その現実を真摯に受け入れることです。「まだ何とかなる」は、大変リスクの高い判断になることを覚悟しなくてはなりません。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42</a:t>
            </a:fld>
            <a:endParaRPr kumimoji="1" lang="ja-JP" altLang="en-US"/>
          </a:p>
        </p:txBody>
      </p:sp>
    </p:spTree>
    <p:extLst>
      <p:ext uri="{BB962C8B-B14F-4D97-AF65-F5344CB8AC3E}">
        <p14:creationId xmlns:p14="http://schemas.microsoft.com/office/powerpoint/2010/main" val="162034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948776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50</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109456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96FD6-7E1E-43BE-9A7A-76F21CDCA2DA}" type="slidenum">
              <a:rPr lang="ja-JP" altLang="en-US"/>
              <a:pPr/>
              <a:t>51</a:t>
            </a:fld>
            <a:endParaRPr lang="en-US" altLang="ja-JP" dirty="0"/>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1633621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52</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213305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「我々は、</a:t>
            </a:r>
            <a:r>
              <a:rPr lang="en-US" altLang="ja-JP" dirty="0" smtClean="0"/>
              <a:t>1956</a:t>
            </a:r>
            <a:r>
              <a:rPr lang="ja-JP" altLang="en-US" dirty="0" smtClean="0"/>
              <a:t>年の夏の</a:t>
            </a:r>
            <a:r>
              <a:rPr lang="en-US" altLang="ja-JP" dirty="0" smtClean="0"/>
              <a:t>2</a:t>
            </a:r>
            <a:r>
              <a:rPr lang="ja-JP" altLang="en-US" dirty="0" smtClean="0"/>
              <a:t>ヶ月間、</a:t>
            </a:r>
            <a:r>
              <a:rPr lang="en-US" altLang="ja-JP" dirty="0" smtClean="0"/>
              <a:t>10</a:t>
            </a:r>
            <a:r>
              <a:rPr lang="ja-JP" altLang="en-US" dirty="0" smtClean="0"/>
              <a:t>人の人工知能研究者がニューハンプシャー州ハノーバーのダートマス大学に集まることを提案する。そこで、学習のあらゆる観点や知能の他の機能を正確に説明することで機械がそれらをシミュレートできるようにするための基本的研究を進める。機械が言語を使うことができるようにする方法の探究、機械上での抽象化と概念の形成、今は人間にしか解けない問題を機械で解くこと、機械が自分自身を改善する方法などの探究の試みがなされるだろう。我々は、注意深く選ばれた科学者のグループがひと夏集まれば、それらの問題のうちいくつかで大きな進展が得られると考えている。</a:t>
            </a:r>
            <a:r>
              <a:rPr lang="en-US" altLang="ja-JP" dirty="0" smtClean="0"/>
              <a:t>(McCarthy et al 1955)</a:t>
            </a:r>
            <a:r>
              <a:rPr lang="ja-JP" altLang="en-US" dirty="0" smtClean="0"/>
              <a:t>」</a:t>
            </a:r>
          </a:p>
          <a:p>
            <a:r>
              <a:rPr kumimoji="1" lang="en-US" altLang="ja-JP" sz="1200" b="0" i="0" kern="1200" dirty="0" smtClean="0">
                <a:solidFill>
                  <a:schemeClr val="tx1"/>
                </a:solidFill>
                <a:effectLst/>
                <a:latin typeface="+mn-lt"/>
                <a:ea typeface="+mn-ea"/>
                <a:cs typeface="+mn-cs"/>
              </a:rPr>
              <a:t>1956</a:t>
            </a:r>
            <a:r>
              <a:rPr kumimoji="1" lang="ja-JP" altLang="en-US" sz="1200" b="0" i="0" kern="1200" dirty="0" smtClean="0">
                <a:solidFill>
                  <a:schemeClr val="tx1"/>
                </a:solidFill>
                <a:effectLst/>
                <a:latin typeface="+mn-lt"/>
                <a:ea typeface="+mn-ea"/>
                <a:cs typeface="+mn-cs"/>
              </a:rPr>
              <a:t>年</a:t>
            </a:r>
            <a:r>
              <a:rPr kumimoji="1" lang="en-US" altLang="ja-JP" sz="1200" b="0" i="0" kern="1200" dirty="0" smtClean="0">
                <a:solidFill>
                  <a:schemeClr val="tx1"/>
                </a:solidFill>
                <a:effectLst/>
                <a:latin typeface="+mn-lt"/>
                <a:ea typeface="+mn-ea"/>
                <a:cs typeface="+mn-cs"/>
              </a:rPr>
              <a:t>7</a:t>
            </a:r>
            <a:r>
              <a:rPr kumimoji="1" lang="ja-JP" altLang="en-US" sz="1200" b="0" i="0" kern="1200" dirty="0" smtClean="0">
                <a:solidFill>
                  <a:schemeClr val="tx1"/>
                </a:solidFill>
                <a:effectLst/>
                <a:latin typeface="+mn-lt"/>
                <a:ea typeface="+mn-ea"/>
                <a:cs typeface="+mn-cs"/>
              </a:rPr>
              <a:t>月から</a:t>
            </a:r>
            <a:r>
              <a:rPr kumimoji="1" lang="en-US" altLang="ja-JP" sz="1200" b="0" i="0" kern="1200" dirty="0" smtClean="0">
                <a:solidFill>
                  <a:schemeClr val="tx1"/>
                </a:solidFill>
                <a:effectLst/>
                <a:latin typeface="+mn-lt"/>
                <a:ea typeface="+mn-ea"/>
                <a:cs typeface="+mn-cs"/>
              </a:rPr>
              <a:t>8</a:t>
            </a:r>
            <a:r>
              <a:rPr kumimoji="1" lang="ja-JP" altLang="en-US" sz="1200" b="0" i="0" kern="1200" dirty="0" smtClean="0">
                <a:solidFill>
                  <a:schemeClr val="tx1"/>
                </a:solidFill>
                <a:effectLst/>
                <a:latin typeface="+mn-lt"/>
                <a:ea typeface="+mn-ea"/>
                <a:cs typeface="+mn-cs"/>
              </a:rPr>
              <a:t>月にかけて、人工知能という学術研究分野を確立した</a:t>
            </a:r>
            <a:r>
              <a:rPr kumimoji="1" lang="ja-JP" altLang="en-US" sz="1200" b="0" i="0" kern="1200" dirty="0" smtClean="0">
                <a:solidFill>
                  <a:schemeClr val="tx1"/>
                </a:solidFill>
                <a:effectLst/>
                <a:latin typeface="+mn-lt"/>
                <a:ea typeface="+mn-ea"/>
                <a:cs typeface="+mn-cs"/>
                <a:hlinkClick r:id="rId3"/>
              </a:rPr>
              <a:t>ダートマス会議</a:t>
            </a:r>
            <a:r>
              <a:rPr kumimoji="1" lang="ja-JP" altLang="en-US" sz="1200" b="0" i="0" kern="1200" dirty="0" smtClean="0">
                <a:solidFill>
                  <a:schemeClr val="tx1"/>
                </a:solidFill>
                <a:effectLst/>
                <a:latin typeface="+mn-lt"/>
                <a:ea typeface="+mn-ea"/>
                <a:cs typeface="+mn-cs"/>
              </a:rPr>
              <a:t>が開催され、その開催提案書の序文に書かれていた言葉です。この提案書で、人類史上初めて「人工知能（</a:t>
            </a:r>
            <a:r>
              <a:rPr kumimoji="1" lang="en-US" altLang="ja-JP" sz="1200" b="0" i="0" kern="1200" dirty="0" smtClean="0">
                <a:solidFill>
                  <a:schemeClr val="tx1"/>
                </a:solidFill>
                <a:effectLst/>
                <a:latin typeface="+mn-lt"/>
                <a:ea typeface="+mn-ea"/>
                <a:cs typeface="+mn-cs"/>
              </a:rPr>
              <a:t>Artificial Intelligence</a:t>
            </a:r>
            <a:r>
              <a:rPr kumimoji="1" lang="ja-JP" altLang="en-US" sz="1200" b="0" i="0" kern="1200" dirty="0" smtClean="0">
                <a:solidFill>
                  <a:schemeClr val="tx1"/>
                </a:solidFill>
                <a:effectLst/>
                <a:latin typeface="+mn-lt"/>
                <a:ea typeface="+mn-ea"/>
                <a:cs typeface="+mn-cs"/>
              </a:rPr>
              <a:t>）」という用語が使われたとされています。</a:t>
            </a:r>
          </a:p>
          <a:p>
            <a:r>
              <a:rPr kumimoji="1" lang="ja-JP" altLang="en-US" sz="1200" b="0" i="0" kern="1200" dirty="0" smtClean="0">
                <a:solidFill>
                  <a:schemeClr val="tx1"/>
                </a:solidFill>
                <a:effectLst/>
                <a:latin typeface="+mn-lt"/>
                <a:ea typeface="+mn-ea"/>
                <a:cs typeface="+mn-cs"/>
              </a:rPr>
              <a:t>それからおよそ</a:t>
            </a:r>
            <a:r>
              <a:rPr kumimoji="1" lang="en-US" altLang="ja-JP" sz="1200" b="0" i="0" kern="1200" dirty="0" smtClean="0">
                <a:solidFill>
                  <a:schemeClr val="tx1"/>
                </a:solidFill>
                <a:effectLst/>
                <a:latin typeface="+mn-lt"/>
                <a:ea typeface="+mn-ea"/>
                <a:cs typeface="+mn-cs"/>
              </a:rPr>
              <a:t>60</a:t>
            </a:r>
            <a:r>
              <a:rPr kumimoji="1" lang="ja-JP" altLang="en-US" sz="1200" b="0" i="0" kern="1200" dirty="0" smtClean="0">
                <a:solidFill>
                  <a:schemeClr val="tx1"/>
                </a:solidFill>
                <a:effectLst/>
                <a:latin typeface="+mn-lt"/>
                <a:ea typeface="+mn-ea"/>
                <a:cs typeface="+mn-cs"/>
              </a:rPr>
              <a:t>年の歳月を経て、機械学習の進展やディープラーニングの登場と共に、人工知能の実用化が急速に進み、いま「第</a:t>
            </a:r>
            <a:r>
              <a:rPr kumimoji="1" lang="en-US" altLang="ja-JP" sz="1200" b="0" i="0" kern="1200" dirty="0" smtClean="0">
                <a:solidFill>
                  <a:schemeClr val="tx1"/>
                </a:solidFill>
                <a:effectLst/>
                <a:latin typeface="+mn-lt"/>
                <a:ea typeface="+mn-ea"/>
                <a:cs typeface="+mn-cs"/>
              </a:rPr>
              <a:t>3</a:t>
            </a:r>
            <a:r>
              <a:rPr kumimoji="1" lang="ja-JP" altLang="en-US" sz="1200" b="0" i="0" kern="1200" dirty="0" smtClean="0">
                <a:solidFill>
                  <a:schemeClr val="tx1"/>
                </a:solidFill>
                <a:effectLst/>
                <a:latin typeface="+mn-lt"/>
                <a:ea typeface="+mn-ea"/>
                <a:cs typeface="+mn-cs"/>
              </a:rPr>
              <a:t>次</a:t>
            </a:r>
            <a:r>
              <a:rPr kumimoji="1" lang="en-US" altLang="ja-JP" sz="1200" b="0" i="0" kern="1200" dirty="0" smtClean="0">
                <a:solidFill>
                  <a:schemeClr val="tx1"/>
                </a:solidFill>
                <a:effectLst/>
                <a:latin typeface="+mn-lt"/>
                <a:ea typeface="+mn-ea"/>
                <a:cs typeface="+mn-cs"/>
              </a:rPr>
              <a:t>AI</a:t>
            </a:r>
            <a:r>
              <a:rPr kumimoji="1" lang="ja-JP" altLang="en-US" sz="1200" b="0" i="0" kern="1200" dirty="0" smtClean="0">
                <a:solidFill>
                  <a:schemeClr val="tx1"/>
                </a:solidFill>
                <a:effectLst/>
                <a:latin typeface="+mn-lt"/>
                <a:ea typeface="+mn-ea"/>
                <a:cs typeface="+mn-cs"/>
              </a:rPr>
              <a:t>ブーム」が到来しています。</a:t>
            </a:r>
          </a:p>
          <a:p>
            <a:r>
              <a:rPr kumimoji="1" lang="ja-JP" altLang="en-US" sz="1200" b="0" i="0" kern="1200" dirty="0" smtClean="0">
                <a:solidFill>
                  <a:schemeClr val="tx1"/>
                </a:solidFill>
                <a:effectLst/>
                <a:latin typeface="+mn-lt"/>
                <a:ea typeface="+mn-ea"/>
                <a:cs typeface="+mn-cs"/>
              </a:rPr>
              <a:t>振り返れば、</a:t>
            </a:r>
            <a:r>
              <a:rPr kumimoji="1" lang="en-US" altLang="ja-JP" sz="1200" b="0" i="0" kern="1200" dirty="0" smtClean="0">
                <a:solidFill>
                  <a:schemeClr val="tx1"/>
                </a:solidFill>
                <a:effectLst/>
                <a:latin typeface="+mn-lt"/>
                <a:ea typeface="+mn-ea"/>
                <a:cs typeface="+mn-cs"/>
              </a:rPr>
              <a:t>1956</a:t>
            </a:r>
            <a:r>
              <a:rPr kumimoji="1" lang="ja-JP" altLang="en-US" sz="1200" b="0" i="0" kern="1200" dirty="0" smtClean="0">
                <a:solidFill>
                  <a:schemeClr val="tx1"/>
                </a:solidFill>
                <a:effectLst/>
                <a:latin typeface="+mn-lt"/>
                <a:ea typeface="+mn-ea"/>
                <a:cs typeface="+mn-cs"/>
              </a:rPr>
              <a:t>年のダートマス会議をきっかけとして、「第</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次</a:t>
            </a:r>
            <a:r>
              <a:rPr kumimoji="1" lang="en-US" altLang="ja-JP" sz="1200" b="0" i="0" kern="1200" dirty="0" smtClean="0">
                <a:solidFill>
                  <a:schemeClr val="tx1"/>
                </a:solidFill>
                <a:effectLst/>
                <a:latin typeface="+mn-lt"/>
                <a:ea typeface="+mn-ea"/>
                <a:cs typeface="+mn-cs"/>
              </a:rPr>
              <a:t>AI</a:t>
            </a:r>
            <a:r>
              <a:rPr kumimoji="1" lang="ja-JP" altLang="en-US" sz="1200" b="0" i="0" kern="1200" dirty="0" smtClean="0">
                <a:solidFill>
                  <a:schemeClr val="tx1"/>
                </a:solidFill>
                <a:effectLst/>
                <a:latin typeface="+mn-lt"/>
                <a:ea typeface="+mn-ea"/>
                <a:cs typeface="+mn-cs"/>
              </a:rPr>
              <a:t>ブーム」が到来し、「人間の知能を機械でシミュレーションできる」ようにするための様々な研究が行われました。</a:t>
            </a:r>
            <a:r>
              <a:rPr kumimoji="1" lang="en-US" altLang="ja-JP" sz="1200" b="0" i="0" kern="1200" dirty="0" smtClean="0">
                <a:solidFill>
                  <a:schemeClr val="tx1"/>
                </a:solidFill>
                <a:effectLst/>
                <a:latin typeface="+mn-lt"/>
                <a:ea typeface="+mn-ea"/>
                <a:cs typeface="+mn-cs"/>
              </a:rPr>
              <a:t>1957</a:t>
            </a:r>
            <a:r>
              <a:rPr kumimoji="1" lang="ja-JP" altLang="en-US" sz="1200" b="0" i="0" kern="1200" dirty="0" smtClean="0">
                <a:solidFill>
                  <a:schemeClr val="tx1"/>
                </a:solidFill>
                <a:effectLst/>
                <a:latin typeface="+mn-lt"/>
                <a:ea typeface="+mn-ea"/>
                <a:cs typeface="+mn-cs"/>
              </a:rPr>
              <a:t>年には、いま話題のディープラーニングの原型とも言われるユーラル・ネットワークが考案され、翌</a:t>
            </a:r>
            <a:r>
              <a:rPr kumimoji="1" lang="en-US" altLang="ja-JP" sz="1200" b="0" i="0" kern="1200" dirty="0" smtClean="0">
                <a:solidFill>
                  <a:schemeClr val="tx1"/>
                </a:solidFill>
                <a:effectLst/>
                <a:latin typeface="+mn-lt"/>
                <a:ea typeface="+mn-ea"/>
                <a:cs typeface="+mn-cs"/>
              </a:rPr>
              <a:t>1958</a:t>
            </a:r>
            <a:r>
              <a:rPr kumimoji="1" lang="ja-JP" altLang="en-US" sz="1200" b="0" i="0" kern="1200" dirty="0" smtClean="0">
                <a:solidFill>
                  <a:schemeClr val="tx1"/>
                </a:solidFill>
                <a:effectLst/>
                <a:latin typeface="+mn-lt"/>
                <a:ea typeface="+mn-ea"/>
                <a:cs typeface="+mn-cs"/>
              </a:rPr>
              <a:t>年にはそれを機械に実装したパーセプトロンが登場しています。しかし、単純なゲームや迷路の探索程度以上の成果をあげることができず、このブームは終焉を迎えます。</a:t>
            </a:r>
          </a:p>
          <a:p>
            <a:r>
              <a:rPr kumimoji="1" lang="ja-JP" altLang="en-US" sz="1200" b="0" i="0" kern="1200" dirty="0" smtClean="0">
                <a:solidFill>
                  <a:schemeClr val="tx1"/>
                </a:solidFill>
                <a:effectLst/>
                <a:latin typeface="+mn-lt"/>
                <a:ea typeface="+mn-ea"/>
                <a:cs typeface="+mn-cs"/>
              </a:rPr>
              <a:t>その後、コンピュータは急速な発展を遂げます。ビジネス分野では、</a:t>
            </a:r>
            <a:r>
              <a:rPr kumimoji="1" lang="en-US" altLang="ja-JP" sz="1200" b="0" i="0" kern="1200" dirty="0" smtClean="0">
                <a:solidFill>
                  <a:schemeClr val="tx1"/>
                </a:solidFill>
                <a:effectLst/>
                <a:latin typeface="+mn-lt"/>
                <a:ea typeface="+mn-ea"/>
                <a:cs typeface="+mn-cs"/>
              </a:rPr>
              <a:t>1951</a:t>
            </a:r>
            <a:r>
              <a:rPr kumimoji="1" lang="ja-JP" altLang="en-US" sz="1200" b="0" i="0" kern="1200" dirty="0" smtClean="0">
                <a:solidFill>
                  <a:schemeClr val="tx1"/>
                </a:solidFill>
                <a:effectLst/>
                <a:latin typeface="+mn-lt"/>
                <a:ea typeface="+mn-ea"/>
                <a:cs typeface="+mn-cs"/>
              </a:rPr>
              <a:t>年、米・</a:t>
            </a:r>
            <a:r>
              <a:rPr kumimoji="1" lang="en-US" altLang="ja-JP" sz="1200" b="0" i="0" kern="1200" dirty="0" smtClean="0">
                <a:solidFill>
                  <a:schemeClr val="tx1"/>
                </a:solidFill>
                <a:effectLst/>
                <a:latin typeface="+mn-lt"/>
                <a:ea typeface="+mn-ea"/>
                <a:cs typeface="+mn-cs"/>
              </a:rPr>
              <a:t>Remington Rand</a:t>
            </a:r>
            <a:r>
              <a:rPr kumimoji="1" lang="ja-JP" altLang="en-US" sz="1200" b="0" i="0" kern="1200" dirty="0" smtClean="0">
                <a:solidFill>
                  <a:schemeClr val="tx1"/>
                </a:solidFill>
                <a:effectLst/>
                <a:latin typeface="+mn-lt"/>
                <a:ea typeface="+mn-ea"/>
                <a:cs typeface="+mn-cs"/>
              </a:rPr>
              <a:t>社がビジネス・コンピュータの先駆けとなる</a:t>
            </a:r>
            <a:r>
              <a:rPr kumimoji="1" lang="en-US" altLang="ja-JP" sz="1200" b="0" i="0" kern="1200" dirty="0" smtClean="0">
                <a:solidFill>
                  <a:schemeClr val="tx1"/>
                </a:solidFill>
                <a:effectLst/>
                <a:latin typeface="+mn-lt"/>
                <a:ea typeface="+mn-ea"/>
                <a:cs typeface="+mn-cs"/>
              </a:rPr>
              <a:t>UNIVAC-I</a:t>
            </a:r>
            <a:r>
              <a:rPr kumimoji="1" lang="ja-JP" altLang="en-US" sz="1200" b="0" i="0" kern="1200" dirty="0" smtClean="0">
                <a:solidFill>
                  <a:schemeClr val="tx1"/>
                </a:solidFill>
                <a:effectLst/>
                <a:latin typeface="+mn-lt"/>
                <a:ea typeface="+mn-ea"/>
                <a:cs typeface="+mn-cs"/>
              </a:rPr>
              <a:t>の販売をきっかけとして、</a:t>
            </a:r>
            <a:r>
              <a:rPr kumimoji="1" lang="en-US" altLang="ja-JP" sz="1200" b="0" i="0" kern="1200" dirty="0" smtClean="0">
                <a:solidFill>
                  <a:schemeClr val="tx1"/>
                </a:solidFill>
                <a:effectLst/>
                <a:latin typeface="+mn-lt"/>
                <a:ea typeface="+mn-ea"/>
                <a:cs typeface="+mn-cs"/>
              </a:rPr>
              <a:t>1964</a:t>
            </a:r>
            <a:r>
              <a:rPr kumimoji="1" lang="ja-JP" altLang="en-US" sz="1200" b="0" i="0" kern="1200" dirty="0" smtClean="0">
                <a:solidFill>
                  <a:schemeClr val="tx1"/>
                </a:solidFill>
                <a:effectLst/>
                <a:latin typeface="+mn-lt"/>
                <a:ea typeface="+mn-ea"/>
                <a:cs typeface="+mn-cs"/>
              </a:rPr>
              <a:t>年、米・</a:t>
            </a:r>
            <a:r>
              <a:rPr kumimoji="1" lang="en-US" altLang="ja-JP" sz="1200" b="0" i="0" kern="1200" dirty="0" smtClean="0">
                <a:solidFill>
                  <a:schemeClr val="tx1"/>
                </a:solidFill>
                <a:effectLst/>
                <a:latin typeface="+mn-lt"/>
                <a:ea typeface="+mn-ea"/>
                <a:cs typeface="+mn-cs"/>
              </a:rPr>
              <a:t>IBM</a:t>
            </a:r>
            <a:r>
              <a:rPr kumimoji="1" lang="ja-JP" altLang="en-US" sz="1200" b="0" i="0" kern="1200" dirty="0" smtClean="0">
                <a:solidFill>
                  <a:schemeClr val="tx1"/>
                </a:solidFill>
                <a:effectLst/>
                <a:latin typeface="+mn-lt"/>
                <a:ea typeface="+mn-ea"/>
                <a:cs typeface="+mn-cs"/>
              </a:rPr>
              <a:t>社がビジネス・コンピュータの普及の原動力となった</a:t>
            </a:r>
            <a:r>
              <a:rPr kumimoji="1" lang="en-US" altLang="ja-JP" sz="1200" b="0" i="0" kern="1200" dirty="0" smtClean="0">
                <a:solidFill>
                  <a:schemeClr val="tx1"/>
                </a:solidFill>
                <a:effectLst/>
                <a:latin typeface="+mn-lt"/>
                <a:ea typeface="+mn-ea"/>
                <a:cs typeface="+mn-cs"/>
              </a:rPr>
              <a:t>System/360</a:t>
            </a:r>
            <a:r>
              <a:rPr kumimoji="1" lang="ja-JP" altLang="en-US" sz="1200" b="0" i="0" kern="1200" dirty="0" smtClean="0">
                <a:solidFill>
                  <a:schemeClr val="tx1"/>
                </a:solidFill>
                <a:effectLst/>
                <a:latin typeface="+mn-lt"/>
                <a:ea typeface="+mn-ea"/>
                <a:cs typeface="+mn-cs"/>
              </a:rPr>
              <a:t>を発表しました。同年、米・</a:t>
            </a:r>
            <a:r>
              <a:rPr kumimoji="1" lang="en-US" altLang="ja-JP" sz="1200" b="0" i="0" kern="1200" dirty="0" smtClean="0">
                <a:solidFill>
                  <a:schemeClr val="tx1"/>
                </a:solidFill>
                <a:effectLst/>
                <a:latin typeface="+mn-lt"/>
                <a:ea typeface="+mn-ea"/>
                <a:cs typeface="+mn-cs"/>
              </a:rPr>
              <a:t>DEC</a:t>
            </a:r>
            <a:r>
              <a:rPr kumimoji="1" lang="ja-JP" altLang="en-US" sz="1200" b="0" i="0" kern="1200" dirty="0" smtClean="0">
                <a:solidFill>
                  <a:schemeClr val="tx1"/>
                </a:solidFill>
                <a:effectLst/>
                <a:latin typeface="+mn-lt"/>
                <a:ea typeface="+mn-ea"/>
                <a:cs typeface="+mn-cs"/>
              </a:rPr>
              <a:t>社は商業的にはじめて成功したといわれるミニコンピューター</a:t>
            </a:r>
            <a:r>
              <a:rPr kumimoji="1" lang="en-US" altLang="ja-JP" sz="1200" b="0" i="0" kern="1200" dirty="0" smtClean="0">
                <a:solidFill>
                  <a:schemeClr val="tx1"/>
                </a:solidFill>
                <a:effectLst/>
                <a:latin typeface="+mn-lt"/>
                <a:ea typeface="+mn-ea"/>
                <a:cs typeface="+mn-cs"/>
              </a:rPr>
              <a:t>PDP-8</a:t>
            </a:r>
            <a:r>
              <a:rPr kumimoji="1" lang="ja-JP" altLang="en-US" sz="1200" b="0" i="0" kern="1200" dirty="0" smtClean="0">
                <a:solidFill>
                  <a:schemeClr val="tx1"/>
                </a:solidFill>
                <a:effectLst/>
                <a:latin typeface="+mn-lt"/>
                <a:ea typeface="+mn-ea"/>
                <a:cs typeface="+mn-cs"/>
              </a:rPr>
              <a:t>を発売しています。</a:t>
            </a:r>
          </a:p>
          <a:p>
            <a:r>
              <a:rPr kumimoji="1" lang="en-US" altLang="ja-JP" sz="1200" b="0" i="0" kern="1200" dirty="0" smtClean="0">
                <a:solidFill>
                  <a:schemeClr val="tx1"/>
                </a:solidFill>
                <a:effectLst/>
                <a:latin typeface="+mn-lt"/>
                <a:ea typeface="+mn-ea"/>
                <a:cs typeface="+mn-cs"/>
              </a:rPr>
              <a:t>1981</a:t>
            </a:r>
            <a:r>
              <a:rPr kumimoji="1" lang="ja-JP" altLang="en-US" sz="1200" b="0" i="0" kern="1200" dirty="0" smtClean="0">
                <a:solidFill>
                  <a:schemeClr val="tx1"/>
                </a:solidFill>
                <a:effectLst/>
                <a:latin typeface="+mn-lt"/>
                <a:ea typeface="+mn-ea"/>
                <a:cs typeface="+mn-cs"/>
              </a:rPr>
              <a:t>年、米・</a:t>
            </a:r>
            <a:r>
              <a:rPr kumimoji="1" lang="en-US" altLang="ja-JP" sz="1200" b="0" i="0" kern="1200" dirty="0" smtClean="0">
                <a:solidFill>
                  <a:schemeClr val="tx1"/>
                </a:solidFill>
                <a:effectLst/>
                <a:latin typeface="+mn-lt"/>
                <a:ea typeface="+mn-ea"/>
                <a:cs typeface="+mn-cs"/>
              </a:rPr>
              <a:t>IBM</a:t>
            </a:r>
            <a:r>
              <a:rPr kumimoji="1" lang="ja-JP" altLang="en-US" sz="1200" b="0" i="0" kern="1200" dirty="0" smtClean="0">
                <a:solidFill>
                  <a:schemeClr val="tx1"/>
                </a:solidFill>
                <a:effectLst/>
                <a:latin typeface="+mn-lt"/>
                <a:ea typeface="+mn-ea"/>
                <a:cs typeface="+mn-cs"/>
              </a:rPr>
              <a:t>社が、当時需要を拡大していたパーソナル・コンピュータ分野に</a:t>
            </a:r>
            <a:r>
              <a:rPr kumimoji="1" lang="en-US" altLang="ja-JP" sz="1200" b="0" i="0" kern="1200" dirty="0" smtClean="0">
                <a:solidFill>
                  <a:schemeClr val="tx1"/>
                </a:solidFill>
                <a:effectLst/>
                <a:latin typeface="+mn-lt"/>
                <a:ea typeface="+mn-ea"/>
                <a:cs typeface="+mn-cs"/>
              </a:rPr>
              <a:t>Personal Computer 5150</a:t>
            </a:r>
            <a:r>
              <a:rPr kumimoji="1" lang="ja-JP" altLang="en-US" sz="1200" b="0" i="0" kern="1200" dirty="0" smtClean="0">
                <a:solidFill>
                  <a:schemeClr val="tx1"/>
                </a:solidFill>
                <a:effectLst/>
                <a:latin typeface="+mn-lt"/>
                <a:ea typeface="+mn-ea"/>
                <a:cs typeface="+mn-cs"/>
              </a:rPr>
              <a:t>を投入、ビジネス分野での圧倒的地位を確立することになります。</a:t>
            </a:r>
          </a:p>
          <a:p>
            <a:r>
              <a:rPr kumimoji="1" lang="ja-JP" altLang="en-US" sz="1200" b="0" i="0" kern="1200" dirty="0" smtClean="0">
                <a:solidFill>
                  <a:schemeClr val="tx1"/>
                </a:solidFill>
                <a:effectLst/>
                <a:latin typeface="+mn-lt"/>
                <a:ea typeface="+mn-ea"/>
                <a:cs typeface="+mn-cs"/>
              </a:rPr>
              <a:t>コンピュータ性能の向上とその普及を背景に、人工知能研究に新たなブームが登場します。「第</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次</a:t>
            </a:r>
            <a:r>
              <a:rPr kumimoji="1" lang="en-US" altLang="ja-JP" sz="1200" b="0" i="0" kern="1200" dirty="0" smtClean="0">
                <a:solidFill>
                  <a:schemeClr val="tx1"/>
                </a:solidFill>
                <a:effectLst/>
                <a:latin typeface="+mn-lt"/>
                <a:ea typeface="+mn-ea"/>
                <a:cs typeface="+mn-cs"/>
              </a:rPr>
              <a:t>AI</a:t>
            </a:r>
            <a:r>
              <a:rPr kumimoji="1" lang="ja-JP" altLang="en-US" sz="1200" b="0" i="0" kern="1200" dirty="0" smtClean="0">
                <a:solidFill>
                  <a:schemeClr val="tx1"/>
                </a:solidFill>
                <a:effectLst/>
                <a:latin typeface="+mn-lt"/>
                <a:ea typeface="+mn-ea"/>
                <a:cs typeface="+mn-cs"/>
              </a:rPr>
              <a:t>ブーム」と呼ばれるこの時代、知識をルールや辞書として人間が記述し、それに基づいて知的処理と同等の結果を得ようという取り組みです。「ルールベース」と言われるこのやり方は、やがて特定分野の専門家の知識を記述する「エキスパートシステム」として成果をあげることになります。しかし、ルールを記述するのは人間であり、世の中のあらゆる事象を記述することはできず、汎用性を持たせることはできないままにブームの終焉を迎えます。</a:t>
            </a:r>
          </a:p>
          <a:p>
            <a:r>
              <a:rPr kumimoji="1" lang="ja-JP" altLang="en-US" sz="1200" b="0" i="0" kern="1200" dirty="0" smtClean="0">
                <a:solidFill>
                  <a:schemeClr val="tx1"/>
                </a:solidFill>
                <a:effectLst/>
                <a:latin typeface="+mn-lt"/>
                <a:ea typeface="+mn-ea"/>
                <a:cs typeface="+mn-cs"/>
              </a:rPr>
              <a:t>その後、コンピュータ性能は「ムーアの法則」に従うように急激な向上を果たします。また、</a:t>
            </a:r>
            <a:r>
              <a:rPr kumimoji="1" lang="en-US" altLang="ja-JP" sz="1200" b="0" i="0" kern="1200" dirty="0" smtClean="0">
                <a:solidFill>
                  <a:schemeClr val="tx1"/>
                </a:solidFill>
                <a:effectLst/>
                <a:latin typeface="+mn-lt"/>
                <a:ea typeface="+mn-ea"/>
                <a:cs typeface="+mn-cs"/>
              </a:rPr>
              <a:t>1990</a:t>
            </a:r>
            <a:r>
              <a:rPr kumimoji="1" lang="ja-JP" altLang="en-US" sz="1200" b="0" i="0" kern="1200" dirty="0" smtClean="0">
                <a:solidFill>
                  <a:schemeClr val="tx1"/>
                </a:solidFill>
                <a:effectLst/>
                <a:latin typeface="+mn-lt"/>
                <a:ea typeface="+mn-ea"/>
                <a:cs typeface="+mn-cs"/>
              </a:rPr>
              <a:t>年代に始まるインターネットや</a:t>
            </a:r>
            <a:r>
              <a:rPr kumimoji="1" lang="en-US" altLang="ja-JP" sz="1200" b="0" i="0" kern="1200" dirty="0" smtClean="0">
                <a:solidFill>
                  <a:schemeClr val="tx1"/>
                </a:solidFill>
                <a:effectLst/>
                <a:latin typeface="+mn-lt"/>
                <a:ea typeface="+mn-ea"/>
                <a:cs typeface="+mn-cs"/>
              </a:rPr>
              <a:t>2007</a:t>
            </a:r>
            <a:r>
              <a:rPr kumimoji="1" lang="ja-JP" altLang="en-US" sz="1200" b="0" i="0" kern="1200" dirty="0" smtClean="0">
                <a:solidFill>
                  <a:schemeClr val="tx1"/>
                </a:solidFill>
                <a:effectLst/>
                <a:latin typeface="+mn-lt"/>
                <a:ea typeface="+mn-ea"/>
                <a:cs typeface="+mn-cs"/>
              </a:rPr>
              <a:t>年の</a:t>
            </a:r>
            <a:r>
              <a:rPr kumimoji="1" lang="en-US" altLang="ja-JP" sz="1200" b="0" i="0" kern="1200" dirty="0" smtClean="0">
                <a:solidFill>
                  <a:schemeClr val="tx1"/>
                </a:solidFill>
                <a:effectLst/>
                <a:latin typeface="+mn-lt"/>
                <a:ea typeface="+mn-ea"/>
                <a:cs typeface="+mn-cs"/>
              </a:rPr>
              <a:t>iPhone</a:t>
            </a:r>
            <a:r>
              <a:rPr kumimoji="1" lang="ja-JP" altLang="en-US" sz="1200" b="0" i="0" kern="1200" dirty="0" smtClean="0">
                <a:solidFill>
                  <a:schemeClr val="tx1"/>
                </a:solidFill>
                <a:effectLst/>
                <a:latin typeface="+mn-lt"/>
                <a:ea typeface="+mn-ea"/>
                <a:cs typeface="+mn-cs"/>
              </a:rPr>
              <a:t>の登場をきっかけとしたスマートフォンの普及により、データの流通量が爆発的に増大、これらを背景に「機械学習」の時代を迎えます。</a:t>
            </a:r>
          </a:p>
          <a:p>
            <a:r>
              <a:rPr kumimoji="1" lang="en-US" altLang="ja-JP" sz="1200" b="0" i="0" kern="1200" dirty="0" smtClean="0">
                <a:solidFill>
                  <a:schemeClr val="tx1"/>
                </a:solidFill>
                <a:effectLst/>
                <a:latin typeface="+mn-lt"/>
                <a:ea typeface="+mn-ea"/>
                <a:cs typeface="+mn-cs"/>
              </a:rPr>
              <a:t>2011</a:t>
            </a:r>
            <a:r>
              <a:rPr kumimoji="1" lang="ja-JP" altLang="en-US" sz="1200" b="0" i="0" kern="1200" dirty="0" smtClean="0">
                <a:solidFill>
                  <a:schemeClr val="tx1"/>
                </a:solidFill>
                <a:effectLst/>
                <a:latin typeface="+mn-lt"/>
                <a:ea typeface="+mn-ea"/>
                <a:cs typeface="+mn-cs"/>
              </a:rPr>
              <a:t>年、米国の人気クイズ番組</a:t>
            </a:r>
            <a:r>
              <a:rPr kumimoji="1" lang="en-US" altLang="ja-JP" sz="1200" b="0" i="0" kern="1200" dirty="0" smtClean="0">
                <a:solidFill>
                  <a:schemeClr val="tx1"/>
                </a:solidFill>
                <a:effectLst/>
                <a:latin typeface="+mn-lt"/>
                <a:ea typeface="+mn-ea"/>
                <a:cs typeface="+mn-cs"/>
              </a:rPr>
              <a:t>Jeopardy</a:t>
            </a:r>
            <a:r>
              <a:rPr kumimoji="1" lang="ja-JP" altLang="en-US" sz="1200" b="0" i="0" kern="1200" dirty="0" smtClean="0">
                <a:solidFill>
                  <a:schemeClr val="tx1"/>
                </a:solidFill>
                <a:effectLst/>
                <a:latin typeface="+mn-lt"/>
                <a:ea typeface="+mn-ea"/>
                <a:cs typeface="+mn-cs"/>
              </a:rPr>
              <a:t>にて</a:t>
            </a:r>
            <a:r>
              <a:rPr kumimoji="1" lang="en-US" altLang="ja-JP" sz="1200" b="0" i="0" kern="1200" dirty="0" smtClean="0">
                <a:solidFill>
                  <a:schemeClr val="tx1"/>
                </a:solidFill>
                <a:effectLst/>
                <a:latin typeface="+mn-lt"/>
                <a:ea typeface="+mn-ea"/>
                <a:cs typeface="+mn-cs"/>
              </a:rPr>
              <a:t>IBM </a:t>
            </a:r>
            <a:r>
              <a:rPr kumimoji="1" lang="ja-JP" altLang="en-US" sz="1200" b="0" i="0" kern="1200" dirty="0" smtClean="0">
                <a:solidFill>
                  <a:schemeClr val="tx1"/>
                </a:solidFill>
                <a:effectLst/>
                <a:latin typeface="+mn-lt"/>
                <a:ea typeface="+mn-ea"/>
                <a:cs typeface="+mn-cs"/>
              </a:rPr>
              <a:t>の</a:t>
            </a:r>
            <a:r>
              <a:rPr kumimoji="1" lang="en-US" altLang="ja-JP" sz="1200" b="0" i="0" kern="1200" dirty="0" smtClean="0">
                <a:solidFill>
                  <a:schemeClr val="tx1"/>
                </a:solidFill>
                <a:effectLst/>
                <a:latin typeface="+mn-lt"/>
                <a:ea typeface="+mn-ea"/>
                <a:cs typeface="+mn-cs"/>
              </a:rPr>
              <a:t>Watson</a:t>
            </a:r>
            <a:r>
              <a:rPr kumimoji="1" lang="ja-JP" altLang="en-US" sz="1200" b="0" i="0" kern="1200" dirty="0" smtClean="0">
                <a:solidFill>
                  <a:schemeClr val="tx1"/>
                </a:solidFill>
                <a:effectLst/>
                <a:latin typeface="+mn-lt"/>
                <a:ea typeface="+mn-ea"/>
                <a:cs typeface="+mn-cs"/>
              </a:rPr>
              <a:t>がクイズ・チャンピオンに勝利し、画像認識のコンテストでカナダ・トロント大学のチームがディープランニングで圧倒的な勝利を収めるなどの出来事が注目され、その後、実用面での応用が急速に拡大、いまの「第</a:t>
            </a:r>
            <a:r>
              <a:rPr kumimoji="1" lang="en-US" altLang="ja-JP" sz="1200" b="0" i="0" kern="1200" dirty="0" smtClean="0">
                <a:solidFill>
                  <a:schemeClr val="tx1"/>
                </a:solidFill>
                <a:effectLst/>
                <a:latin typeface="+mn-lt"/>
                <a:ea typeface="+mn-ea"/>
                <a:cs typeface="+mn-cs"/>
              </a:rPr>
              <a:t>3</a:t>
            </a:r>
            <a:r>
              <a:rPr kumimoji="1" lang="ja-JP" altLang="en-US" sz="1200" b="0" i="0" kern="1200" dirty="0" smtClean="0">
                <a:solidFill>
                  <a:schemeClr val="tx1"/>
                </a:solidFill>
                <a:effectLst/>
                <a:latin typeface="+mn-lt"/>
                <a:ea typeface="+mn-ea"/>
                <a:cs typeface="+mn-cs"/>
              </a:rPr>
              <a:t>次</a:t>
            </a:r>
            <a:r>
              <a:rPr kumimoji="1" lang="en-US" altLang="ja-JP" sz="1200" b="0" i="0" kern="1200" dirty="0" smtClean="0">
                <a:solidFill>
                  <a:schemeClr val="tx1"/>
                </a:solidFill>
                <a:effectLst/>
                <a:latin typeface="+mn-lt"/>
                <a:ea typeface="+mn-ea"/>
                <a:cs typeface="+mn-cs"/>
              </a:rPr>
              <a:t>AI</a:t>
            </a:r>
            <a:r>
              <a:rPr kumimoji="1" lang="ja-JP" altLang="en-US" sz="1200" b="0" i="0" kern="1200" dirty="0" smtClean="0">
                <a:solidFill>
                  <a:schemeClr val="tx1"/>
                </a:solidFill>
                <a:effectLst/>
                <a:latin typeface="+mn-lt"/>
                <a:ea typeface="+mn-ea"/>
                <a:cs typeface="+mn-cs"/>
              </a:rPr>
              <a:t>ブーム」に至っています。</a:t>
            </a:r>
          </a:p>
          <a:p>
            <a:r>
              <a:rPr kumimoji="1" lang="ja-JP" altLang="en-US" sz="1200" b="0" i="0" kern="1200" dirty="0" smtClean="0">
                <a:solidFill>
                  <a:schemeClr val="tx1"/>
                </a:solidFill>
                <a:effectLst/>
                <a:latin typeface="+mn-lt"/>
                <a:ea typeface="+mn-ea"/>
                <a:cs typeface="+mn-cs"/>
              </a:rPr>
              <a:t>今後、</a:t>
            </a:r>
            <a:r>
              <a:rPr kumimoji="1" lang="en-US" altLang="ja-JP" sz="1200" b="0" i="0" kern="1200" dirty="0" err="1" smtClean="0">
                <a:solidFill>
                  <a:schemeClr val="tx1"/>
                </a:solidFill>
                <a:effectLst/>
                <a:latin typeface="+mn-lt"/>
                <a:ea typeface="+mn-ea"/>
                <a:cs typeface="+mn-cs"/>
              </a:rPr>
              <a:t>IoT</a:t>
            </a:r>
            <a:r>
              <a:rPr kumimoji="1" lang="ja-JP" altLang="en-US" sz="1200" b="0" i="0" kern="1200" smtClean="0">
                <a:solidFill>
                  <a:schemeClr val="tx1"/>
                </a:solidFill>
                <a:effectLst/>
                <a:latin typeface="+mn-lt"/>
                <a:ea typeface="+mn-ea"/>
                <a:cs typeface="+mn-cs"/>
              </a:rPr>
              <a:t>の普及によるデータ流通量のさらなる増大、「ムーアの法則」に支えられたコンピュータに変わる新たなテクノロジーの登場により、人工知能の新たな発展の可能性が模索されています。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678386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53</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35187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【図解】コレ１枚で分かる未来のオフィス・インフラ</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年、モバイル・ネットワークの通信速度は、最大で</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、通信環境が悪い場合でも</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を確保できる</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（第５世代）通信が実用化しているでしょう。セキュリティも強化され、応答時間に影響する遅延時間も大幅に短縮されます。現在の通信規格である</a:t>
            </a:r>
            <a:r>
              <a:rPr kumimoji="1" lang="en-US" altLang="ja-JP" sz="1200" kern="1200" dirty="0" smtClean="0">
                <a:solidFill>
                  <a:schemeClr val="tx1"/>
                </a:solidFill>
                <a:effectLst/>
                <a:latin typeface="+mn-lt"/>
                <a:ea typeface="+mn-ea"/>
                <a:cs typeface="+mn-cs"/>
              </a:rPr>
              <a:t>4G</a:t>
            </a:r>
            <a:r>
              <a:rPr kumimoji="1" lang="ja-JP" altLang="ja-JP" sz="1200" kern="1200" dirty="0" smtClean="0">
                <a:solidFill>
                  <a:schemeClr val="tx1"/>
                </a:solidFill>
                <a:effectLst/>
                <a:latin typeface="+mn-lt"/>
                <a:ea typeface="+mn-ea"/>
                <a:cs typeface="+mn-cs"/>
              </a:rPr>
              <a:t>（第４世代）の通信速度は、最大で</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、その</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倍の通信速度が実現しています。企業内のネットワークと遜色のない使い勝手を手に入れることができます。</a:t>
            </a:r>
          </a:p>
          <a:p>
            <a:r>
              <a:rPr kumimoji="1" lang="ja-JP" altLang="ja-JP" sz="1200" kern="1200" dirty="0" smtClean="0">
                <a:solidFill>
                  <a:schemeClr val="tx1"/>
                </a:solidFill>
                <a:effectLst/>
                <a:latin typeface="+mn-lt"/>
                <a:ea typeface="+mn-ea"/>
                <a:cs typeface="+mn-cs"/>
              </a:rPr>
              <a:t>企業は、クラウド上に自社専用のサーバーや仮想データセンターを持ち、業務で使うアプリーションは、そこで稼働します。また、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の利用が拡大し、</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などの基幹業務での利用も拡大しています。これにより、導入や運用管理に関わる負担を大幅に削減すると共に、常に新しいテクノロジーを使い、変化への即応力を高めてゆくことが可能となります。アプリケーション開発は、</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（アプリケーション・プログラムを他のプログラムから操作、利用する仕組み）と</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上の様々な機能モジュールを組み合わせて開発することが当たり前になっているかもしれません。</a:t>
            </a:r>
          </a:p>
          <a:p>
            <a:r>
              <a:rPr kumimoji="1" lang="ja-JP" altLang="ja-JP" sz="1200" kern="1200" dirty="0" smtClean="0">
                <a:solidFill>
                  <a:schemeClr val="tx1"/>
                </a:solidFill>
                <a:effectLst/>
                <a:latin typeface="+mn-lt"/>
                <a:ea typeface="+mn-ea"/>
                <a:cs typeface="+mn-cs"/>
              </a:rPr>
              <a:t>私たちは、クライアント・デバイスから、</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型やタブレット型、スマートフォン型など、使う場所や目的に応じて、使い分けることになるでしょう。そこにプログラムやデータを保管することはありません。クラウド上のパーソナル・デスクトップは、クラウド上の様々なサービスとシームレスに連動し、多様なサービスと膨大なデータを駆使した仕事の進め方が当たり前となっています。</a:t>
            </a:r>
          </a:p>
          <a:p>
            <a:r>
              <a:rPr kumimoji="1" lang="ja-JP" altLang="ja-JP" sz="1200" kern="1200" dirty="0" smtClean="0">
                <a:solidFill>
                  <a:schemeClr val="tx1"/>
                </a:solidFill>
                <a:effectLst/>
                <a:latin typeface="+mn-lt"/>
                <a:ea typeface="+mn-ea"/>
                <a:cs typeface="+mn-cs"/>
              </a:rPr>
              <a:t>クライアント・デバイスは、ペンやノートと同じように、自分の嗜好に合わせたものを個人で所有することが当たり前になるかもしれません。それは、ワークスタイルやライフスタイルの多様化がすすむためです。例えば、</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通信を介してやクラウド上のサービスを快適に使えるようになれば、自宅や外出先でもオフィスと遜色なく仕事ができるようになります。また、「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会議」サービスを使えば、打ち合わせも可能です。さらに、非営利組織や地域コミュニティ、他の業務との副業も許容されるようになるでしょう。そうなれば、それぞれの組織の仮想データセンターやクラウド・サービスへのアクセスが必要となります。そうなると、特定の会社が支給するデバイスという考え方は、おかしな話になります。</a:t>
            </a:r>
          </a:p>
          <a:p>
            <a:r>
              <a:rPr kumimoji="1" lang="ja-JP" altLang="ja-JP" sz="1200" kern="1200" dirty="0" smtClean="0">
                <a:solidFill>
                  <a:schemeClr val="tx1"/>
                </a:solidFill>
                <a:effectLst/>
                <a:latin typeface="+mn-lt"/>
                <a:ea typeface="+mn-ea"/>
                <a:cs typeface="+mn-cs"/>
              </a:rPr>
              <a:t>つまり、「会社の仕事ではなく自分の仕事のひとつとして会社の仕事が存在する」と言った新しい労働についての考え方への転換が行われることを意味します。そのとき、クライアント・デバイスは、「自分の仕事の道具」として存在することになります。</a:t>
            </a:r>
          </a:p>
          <a:p>
            <a:r>
              <a:rPr kumimoji="1" lang="ja-JP" altLang="ja-JP" sz="1200" kern="1200" dirty="0" smtClean="0">
                <a:solidFill>
                  <a:schemeClr val="tx1"/>
                </a:solidFill>
                <a:effectLst/>
                <a:latin typeface="+mn-lt"/>
                <a:ea typeface="+mn-ea"/>
                <a:cs typeface="+mn-cs"/>
              </a:rPr>
              <a:t>こうなると、企業内のシステム・インフラは、必要ありません。社内のネットワーク、自社所有のサーバーやストレージは、資産を増やし運用管理負担をもたらすやっかいな存在となっているかもしれません。</a:t>
            </a:r>
          </a:p>
          <a:p>
            <a:r>
              <a:rPr kumimoji="1" lang="ja-JP" altLang="ja-JP" sz="1200" kern="1200" dirty="0" smtClean="0">
                <a:solidFill>
                  <a:schemeClr val="tx1"/>
                </a:solidFill>
                <a:effectLst/>
                <a:latin typeface="+mn-lt"/>
                <a:ea typeface="+mn-ea"/>
                <a:cs typeface="+mn-cs"/>
              </a:rPr>
              <a:t>インフラ構築の需要は、クラウド・サービスを提供する事業者からは継続するでしょう。しかし、ユーザー企業からの需要は、なくなってしまうかもしれません。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てゆく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25033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の常識が変われば、そこに関わる私たちの仕事が変わるのは当然のことです。何がどのように変わるのでしょうか。そして営業の役割や仕事は、どのように変えてゆかなければならないのでしょうか。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インフラの構築と運用は、クラウドや自動化ツールに代替されてゆく</a:t>
            </a:r>
          </a:p>
          <a:p>
            <a:r>
              <a:rPr kumimoji="1" lang="ja-JP" altLang="ja-JP" sz="1200" kern="1200" dirty="0" smtClean="0">
                <a:solidFill>
                  <a:schemeClr val="tx1"/>
                </a:solidFill>
                <a:effectLst/>
                <a:latin typeface="+mn-lt"/>
                <a:ea typeface="+mn-ea"/>
                <a:cs typeface="+mn-cs"/>
              </a:rPr>
              <a:t>クラウドの普及によりインフラ構築の物理的作業は不要となります。サーバーやネットワーク機器の販売は減少し、それらの構築作業や保守・サポートの業務が減少することは避けられません。</a:t>
            </a:r>
          </a:p>
          <a:p>
            <a:r>
              <a:rPr kumimoji="1" lang="ja-JP" altLang="ja-JP" sz="1200" kern="1200" dirty="0" smtClean="0">
                <a:solidFill>
                  <a:schemeClr val="tx1"/>
                </a:solidFill>
                <a:effectLst/>
                <a:latin typeface="+mn-lt"/>
                <a:ea typeface="+mn-ea"/>
                <a:cs typeface="+mn-cs"/>
              </a:rPr>
              <a:t>また、運用管理には自動化ツールの利用が拡大し、人工知能の技術を活用して、高度な業務にも人手がかからなくなります。</a:t>
            </a:r>
          </a:p>
          <a:p>
            <a:pPr lvl="0"/>
            <a:r>
              <a:rPr kumimoji="1" lang="ja-JP" altLang="ja-JP" sz="1200" kern="1200" dirty="0" smtClean="0">
                <a:solidFill>
                  <a:schemeClr val="tx1"/>
                </a:solidFill>
                <a:effectLst/>
                <a:latin typeface="+mn-lt"/>
                <a:ea typeface="+mn-ea"/>
                <a:cs typeface="+mn-cs"/>
              </a:rPr>
              <a:t>アプリケーションの開発と運用はビジネス・スピードとの同期化を求める</a:t>
            </a:r>
          </a:p>
          <a:p>
            <a:r>
              <a:rPr kumimoji="1" lang="ja-JP" altLang="ja-JP" sz="1200" kern="1200" dirty="0" smtClean="0">
                <a:solidFill>
                  <a:schemeClr val="tx1"/>
                </a:solidFill>
                <a:effectLst/>
                <a:latin typeface="+mn-lt"/>
                <a:ea typeface="+mn-ea"/>
                <a:cs typeface="+mn-cs"/>
              </a:rPr>
              <a:t>ビジネス環境の不確実性はかつてないほどに高まり、変化が加速しています。ビジネスはその変化に即応できなければ、生き残ることはできません。一方で、ビジネスは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なしでは機能しなくなり、ビジネスと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の一体化は、これからもますます進んでゆきます。</a:t>
            </a:r>
          </a:p>
          <a:p>
            <a:r>
              <a:rPr kumimoji="1" lang="ja-JP" altLang="ja-JP" sz="1200" kern="1200" dirty="0" smtClean="0">
                <a:solidFill>
                  <a:schemeClr val="tx1"/>
                </a:solidFill>
                <a:effectLst/>
                <a:latin typeface="+mn-lt"/>
                <a:ea typeface="+mn-ea"/>
                <a:cs typeface="+mn-cs"/>
              </a:rPr>
              <a:t>ビジネス・ニーズが変われば、ビジネス・プロセスも変えなくてはなりません。そうなれば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もまた変化のスピードに対応できなくてはなりません。これまで同様に要件を精査し仕様を固め、工数を積算して見積書を提出する。ユーザーがはじめて動くシステムを確認できるようになるのは半年後・・・。こんなことでは、お客様から切られてしまうのは必定です。</a:t>
            </a:r>
          </a:p>
          <a:p>
            <a:r>
              <a:rPr kumimoji="1" lang="ja-JP" altLang="ja-JP" sz="1200" kern="1200" dirty="0" smtClean="0">
                <a:solidFill>
                  <a:schemeClr val="tx1"/>
                </a:solidFill>
                <a:effectLst/>
                <a:latin typeface="+mn-lt"/>
                <a:ea typeface="+mn-ea"/>
                <a:cs typeface="+mn-cs"/>
              </a:rPr>
              <a:t>もちろんこれまでと同様の需要がなくなることはないにしても、仕事の量は増えず、利益を期待することはできません。「稼働率が上がっているのに利益率が下がっている」といった現実が、そのことを物語っています。</a:t>
            </a:r>
          </a:p>
          <a:p>
            <a:r>
              <a:rPr kumimoji="1" lang="en-US" altLang="ja-JP" sz="1200" kern="1200" dirty="0"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FaaS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Function as a Service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Lambda</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Azure Functions</a:t>
            </a:r>
            <a:r>
              <a:rPr kumimoji="1" lang="ja-JP" altLang="ja-JP" sz="1200" kern="1200" dirty="0" smtClean="0">
                <a:solidFill>
                  <a:schemeClr val="tx1"/>
                </a:solidFill>
                <a:effectLst/>
                <a:latin typeface="+mn-lt"/>
                <a:ea typeface="+mn-ea"/>
                <a:cs typeface="+mn-cs"/>
              </a:rPr>
              <a:t>など）を積極的に利用し、ビジネス・スピードに同期化する取り組みがますます求められるようになります。それに伴い工数の需要は伸び悩み、利益はコストに近づいてゆきます。</a:t>
            </a:r>
          </a:p>
          <a:p>
            <a:r>
              <a:rPr kumimoji="1" lang="ja-JP" altLang="ja-JP" sz="1200" kern="1200" dirty="0" smtClean="0">
                <a:solidFill>
                  <a:schemeClr val="tx1"/>
                </a:solidFill>
                <a:effectLst/>
                <a:latin typeface="+mn-lt"/>
                <a:ea typeface="+mn-ea"/>
                <a:cs typeface="+mn-cs"/>
              </a:rPr>
              <a:t>また、開発と運用も「スピード」を担保できるやり方に変わらなくてはなりません。そのためには運用と開発の新しい仕事のやり方を実現する「</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」への取り組みは必至です。</a:t>
            </a:r>
          </a:p>
          <a:p>
            <a:pPr lvl="0"/>
            <a:r>
              <a:rPr kumimoji="1" lang="ja-JP" altLang="ja-JP" sz="1200" kern="1200" dirty="0" smtClean="0">
                <a:solidFill>
                  <a:schemeClr val="tx1"/>
                </a:solidFill>
                <a:effectLst/>
                <a:latin typeface="+mn-lt"/>
                <a:ea typeface="+mn-ea"/>
                <a:cs typeface="+mn-cs"/>
              </a:rPr>
              <a:t>ビジネスは競争力の強化のために、テクノロジーへの依存を高めてゆく</a:t>
            </a:r>
          </a:p>
          <a:p>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なが、既存のタクシー業界やホテル事業を破壊するほどの影響力を持ち始めています。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の役割は、業務の効率化やコスト削減に重心が置かれてきました。しかし、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がもたらす新しい常識が、新しいビジネス・モデルを実現し、既存常識を崩壊に追んでいます。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の役割は、ビジネスの競争優位を生みだすための新たな思想や手段を提供しはじめているのです。</a:t>
            </a:r>
          </a:p>
          <a:p>
            <a:r>
              <a:rPr kumimoji="1" lang="ja-JP" altLang="ja-JP" sz="1200" kern="1200" dirty="0" smtClean="0">
                <a:solidFill>
                  <a:schemeClr val="tx1"/>
                </a:solidFill>
                <a:effectLst/>
                <a:latin typeface="+mn-lt"/>
                <a:ea typeface="+mn-ea"/>
                <a:cs typeface="+mn-cs"/>
              </a:rPr>
              <a:t>人工知能や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などの先端テクノロジーは、それを実現する基盤となります。だからといって自らそれらを開発しなくても、サービスとして利用できる時代になりました。それがビジネスの変化を加速する武器となります。</a:t>
            </a:r>
          </a:p>
          <a:p>
            <a:r>
              <a:rPr kumimoji="1" lang="ja-JP" altLang="ja-JP" sz="1200" kern="1200" dirty="0" smtClean="0">
                <a:solidFill>
                  <a:schemeClr val="tx1"/>
                </a:solidFill>
                <a:effectLst/>
                <a:latin typeface="+mn-lt"/>
                <a:ea typeface="+mn-ea"/>
                <a:cs typeface="+mn-cs"/>
              </a:rPr>
              <a:t>ビジネスの価値は、その事業そのものの機能から、それらを含むサービスや他のプレイヤーを巻き込んだエコシステムへと、重心を移しはじめ、</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はその基盤として重要性を高めています。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の価値や需要はこれまでになく高まる一方で、工数需要は減少する」</a:t>
            </a:r>
          </a:p>
          <a:p>
            <a:r>
              <a:rPr kumimoji="1" lang="ja-JP" altLang="ja-JP" sz="1200" kern="1200" dirty="0" smtClean="0">
                <a:solidFill>
                  <a:schemeClr val="tx1"/>
                </a:solidFill>
                <a:effectLst/>
                <a:latin typeface="+mn-lt"/>
                <a:ea typeface="+mn-ea"/>
                <a:cs typeface="+mn-cs"/>
              </a:rPr>
              <a:t>いままさにそんな変化が加速しながら進行しているのです。ならば、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ビジネスの収益は工数提供の対価から、ビジネス価値すなわち「スピード・変革・差別化」の対価へとシフトしてゆかなければなりません。</a:t>
            </a:r>
          </a:p>
          <a:p>
            <a:r>
              <a:rPr kumimoji="1" lang="ja-JP" altLang="ja-JP" sz="1200" kern="1200" dirty="0" smtClean="0">
                <a:solidFill>
                  <a:schemeClr val="tx1"/>
                </a:solidFill>
                <a:effectLst/>
                <a:latin typeface="+mn-lt"/>
                <a:ea typeface="+mn-ea"/>
                <a:cs typeface="+mn-cs"/>
              </a:rPr>
              <a:t>営業はこの変化に、どう対処すればいいのでしょう。</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やビジネスのトレンドを掴み、お客様の未来を提案できなくてはならない」</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に新しい常識をもたらします。それが、お客様のビジネスをどのように変え、どう向き合うべきかを提言できなくてはならないでしょう。このような仕事はコンサルタントの役割だと思っているなら、営業の仕事はなくなります。</a:t>
            </a:r>
          </a:p>
          <a:p>
            <a:r>
              <a:rPr kumimoji="1" lang="ja-JP" altLang="ja-JP" sz="1200" kern="1200" dirty="0" smtClean="0">
                <a:solidFill>
                  <a:schemeClr val="tx1"/>
                </a:solidFill>
                <a:effectLst/>
                <a:latin typeface="+mn-lt"/>
                <a:ea typeface="+mn-ea"/>
                <a:cs typeface="+mn-cs"/>
              </a:rPr>
              <a:t>銀行の窓口業務が</a:t>
            </a:r>
            <a:r>
              <a:rPr kumimoji="1" lang="en-US" altLang="ja-JP" sz="1200" kern="1200" dirty="0" smtClean="0">
                <a:solidFill>
                  <a:schemeClr val="tx1"/>
                </a:solidFill>
                <a:effectLst/>
                <a:latin typeface="+mn-lt"/>
                <a:ea typeface="+mn-ea"/>
                <a:cs typeface="+mn-cs"/>
              </a:rPr>
              <a:t>ATM</a:t>
            </a:r>
            <a:r>
              <a:rPr kumimoji="1" lang="ja-JP" altLang="ja-JP" sz="1200" kern="1200" dirty="0" smtClean="0">
                <a:solidFill>
                  <a:schemeClr val="tx1"/>
                </a:solidFill>
                <a:effectLst/>
                <a:latin typeface="+mn-lt"/>
                <a:ea typeface="+mn-ea"/>
                <a:cs typeface="+mn-cs"/>
              </a:rPr>
              <a:t>に変わり、店舗での書籍や物品販売は</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や楽天にシフトしてしまいました。それでも、銀行の窓口や店舗に足を運ぶのは、「自分は、どうすればいいのか」を相談するためです。そこには、まだまだ人間の知識や創造性が求められています。それとても人工知能に置き換わってゆくとすれば、お客様の人生や生活に踏み込んだ未来へのアドバイスが人間の役割となるでしょう。</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営業もまた同様の変化、つまりは、お客様の未来の相談相手になることが求められるでしょう。そのためには、次の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つの力を磨かなければなりません。</a:t>
            </a:r>
          </a:p>
          <a:p>
            <a:r>
              <a:rPr kumimoji="1" lang="ja-JP" altLang="ja-JP" sz="1200" kern="1200" dirty="0" smtClean="0">
                <a:solidFill>
                  <a:schemeClr val="tx1"/>
                </a:solidFill>
                <a:effectLst/>
                <a:latin typeface="+mn-lt"/>
                <a:ea typeface="+mn-ea"/>
                <a:cs typeface="+mn-cs"/>
              </a:rPr>
              <a:t>知識力：お客様のあらゆる質問に答えられる知識の引き出しを増やし、その鮮度を維持しつつけること。</a:t>
            </a:r>
          </a:p>
          <a:p>
            <a:r>
              <a:rPr kumimoji="1" lang="ja-JP" altLang="ja-JP" sz="1200" kern="1200" dirty="0" smtClean="0">
                <a:solidFill>
                  <a:schemeClr val="tx1"/>
                </a:solidFill>
                <a:effectLst/>
                <a:latin typeface="+mn-lt"/>
                <a:ea typeface="+mn-ea"/>
                <a:cs typeface="+mn-cs"/>
              </a:rPr>
              <a:t>対話力：お客様と対話でき、悩みを聞き出して整理し、何が最適なゴールなのかを見つけ出すこと。</a:t>
            </a:r>
          </a:p>
          <a:p>
            <a:r>
              <a:rPr kumimoji="1" lang="ja-JP" altLang="ja-JP" sz="1200" kern="1200" dirty="0" smtClean="0">
                <a:solidFill>
                  <a:schemeClr val="tx1"/>
                </a:solidFill>
                <a:effectLst/>
                <a:latin typeface="+mn-lt"/>
                <a:ea typeface="+mn-ea"/>
                <a:cs typeface="+mn-cs"/>
              </a:rPr>
              <a:t>共創力：知識力と対話力を駆使して、お客様と一緒になって解決策を見つけ出してゆけること。</a:t>
            </a:r>
          </a:p>
          <a:p>
            <a:r>
              <a:rPr kumimoji="1" lang="ja-JP" altLang="ja-JP" sz="1200" kern="1200" dirty="0" smtClean="0">
                <a:solidFill>
                  <a:schemeClr val="tx1"/>
                </a:solidFill>
                <a:effectLst/>
                <a:latin typeface="+mn-lt"/>
                <a:ea typeface="+mn-ea"/>
                <a:cs typeface="+mn-cs"/>
              </a:rPr>
              <a:t>カタログに書かれているような機能や性能の説明、システム構成の策定や見積金額の積算、情報の収集や整理などの「知的力仕事」は、人工知能が代わりにやってくれます。しかし、何をゴールにするのか、それを実現するためのビジネス・モデルやビジネス・プロセスはどうするかは、これからも人間の役割です。</a:t>
            </a:r>
          </a:p>
          <a:p>
            <a:r>
              <a:rPr kumimoji="1" lang="ja-JP" altLang="ja-JP" sz="1200" kern="1200" dirty="0" smtClean="0">
                <a:solidFill>
                  <a:schemeClr val="tx1"/>
                </a:solidFill>
                <a:effectLst/>
                <a:latin typeface="+mn-lt"/>
                <a:ea typeface="+mn-ea"/>
                <a:cs typeface="+mn-cs"/>
              </a:rPr>
              <a:t>テクノロジーの進化の流れに棹をさしても、流れる方向が変わることはなく、やがては自分たちが流されるだけです。ならば、その流れの方向を見据えて、自らの役割を変えてゆくしかありません。</a:t>
            </a:r>
          </a:p>
          <a:p>
            <a:r>
              <a:rPr kumimoji="1" lang="ja-JP" altLang="ja-JP" sz="1200" kern="1200" dirty="0" smtClean="0">
                <a:solidFill>
                  <a:schemeClr val="tx1"/>
                </a:solidFill>
                <a:effectLst/>
                <a:latin typeface="+mn-lt"/>
                <a:ea typeface="+mn-ea"/>
                <a:cs typeface="+mn-cs"/>
              </a:rPr>
              <a:t>「それは会社の役割で、自分は与えられた仕事をするだけのこと」</a:t>
            </a:r>
          </a:p>
          <a:p>
            <a:r>
              <a:rPr kumimoji="1" lang="ja-JP" altLang="ja-JP" sz="1200" kern="1200" dirty="0" smtClean="0">
                <a:solidFill>
                  <a:schemeClr val="tx1"/>
                </a:solidFill>
                <a:effectLst/>
                <a:latin typeface="+mn-lt"/>
                <a:ea typeface="+mn-ea"/>
                <a:cs typeface="+mn-cs"/>
              </a:rPr>
              <a:t>そんなあなたにお客様は大切な仕事を任せたいとは思わないでしょう。それは、自分の営業成績と直結しています。</a:t>
            </a:r>
          </a:p>
          <a:p>
            <a:r>
              <a:rPr kumimoji="1" lang="ja-JP" altLang="ja-JP" sz="1200" kern="1200" smtClean="0">
                <a:solidFill>
                  <a:schemeClr val="tx1"/>
                </a:solidFill>
                <a:effectLst/>
                <a:latin typeface="+mn-lt"/>
                <a:ea typeface="+mn-ea"/>
                <a:cs typeface="+mn-cs"/>
              </a:rPr>
              <a:t>もはや会社に自分の人生を預けても一生面倒をみてもらえる時代ではありません。会社は自分の保護者でもなく、財産でもありません。自分力という財産を持ち、会社ではなく社会での価値を高めてゆくしかないのです。営業力もまた、そんな自分の財産の一部であると心得ておくべき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115943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デジタル・トランスフォーメーションの時代がやってくる</a:t>
            </a:r>
          </a:p>
          <a:p>
            <a:r>
              <a:rPr kumimoji="1" lang="ja-JP" altLang="ja-JP" sz="1200" kern="1200" dirty="0" smtClean="0">
                <a:solidFill>
                  <a:schemeClr val="tx1"/>
                </a:solidFill>
                <a:effectLst/>
                <a:latin typeface="+mn-lt"/>
                <a:ea typeface="+mn-ea"/>
                <a:cs typeface="+mn-cs"/>
              </a:rPr>
              <a:t>デジタル・データと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これまでの仕事のやり方や人と人のつながりを大きく変えようとしています。この変化を「デジタル・トランスフォーメーション」と呼んでいます。トランスフォーメイションとは、形を変える、あるいは再編成するという意味があります。では、いったい何がどう変わるのでしょうか。</a:t>
            </a:r>
          </a:p>
          <a:p>
            <a:r>
              <a:rPr kumimoji="1" lang="ja-JP" altLang="ja-JP" sz="1200" kern="1200" dirty="0" smtClean="0">
                <a:solidFill>
                  <a:schemeClr val="tx1"/>
                </a:solidFill>
                <a:effectLst/>
                <a:latin typeface="+mn-lt"/>
                <a:ea typeface="+mn-ea"/>
                <a:cs typeface="+mn-cs"/>
              </a:rPr>
              <a:t>「人間が行うことを前提に最適化されたビジネス・プロセスから、機械が行うことを前提に最適化されたビジネス・プロセスへの転換」</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の進化は、これまで「人間のできること」を機械に置き換え、効率化やコストの削減を実現してきました。さらに、インターネットやクラウド、</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や人工知能の普及は、「人間にしかできなかったこと」や「人間にはできないこと」をどんどんできるようにしています。ならば、そんな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や機械の新しい常識を前提に、人間が行うのではなく、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機械が全てを行うことを前提に、それに最もふさわしい仕事の流れを実現してもいいはずです。どうしても「人間にしかできないこと」が残るとすれば、それは人間がやりましょうと、発想を逆転して考えてみると、これまでの常識では考えられなかったことが実現するかもしれません。これが、「デジタル・トランスフォーメーション」の目指しているところです。</a:t>
            </a:r>
          </a:p>
          <a:p>
            <a:r>
              <a:rPr kumimoji="1" lang="ja-JP" altLang="ja-JP" sz="1200" kern="1200" dirty="0" smtClean="0">
                <a:solidFill>
                  <a:schemeClr val="tx1"/>
                </a:solidFill>
                <a:effectLst/>
                <a:latin typeface="+mn-lt"/>
                <a:ea typeface="+mn-ea"/>
                <a:cs typeface="+mn-cs"/>
              </a:rPr>
              <a:t>この「デジタル・トランスフォーメーション」により、これまでの常識を根本的に変えてしまう事例がいくつも登場しています。例えば、米ハーレーダビッドソン（</a:t>
            </a:r>
            <a:r>
              <a:rPr kumimoji="1" lang="en-US" altLang="ja-JP" sz="1200" kern="1200" dirty="0" smtClean="0">
                <a:solidFill>
                  <a:schemeClr val="tx1"/>
                </a:solidFill>
                <a:effectLst/>
                <a:latin typeface="+mn-lt"/>
                <a:ea typeface="+mn-ea"/>
                <a:cs typeface="+mn-cs"/>
              </a:rPr>
              <a:t>Harley Davidson</a:t>
            </a:r>
            <a:r>
              <a:rPr kumimoji="1" lang="ja-JP" altLang="ja-JP" sz="1200" kern="1200" dirty="0" smtClean="0">
                <a:solidFill>
                  <a:schemeClr val="tx1"/>
                </a:solidFill>
                <a:effectLst/>
                <a:latin typeface="+mn-lt"/>
                <a:ea typeface="+mn-ea"/>
                <a:cs typeface="+mn-cs"/>
              </a:rPr>
              <a:t>）社は、お客様のわがままなカスタム注文に応えることを売りにするのオートバイ専業メーカーです。その注文を受けるペンシルバニア州にあるヨーク工場では、これまで部品手配の都合上、</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日前に注文を締め切らざるを得ませんでした。これをなんと</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時間前に短縮してしまったのです。また以前は</a:t>
            </a:r>
            <a:r>
              <a:rPr kumimoji="1" lang="en-US" altLang="ja-JP" sz="1200" kern="1200" dirty="0" smtClean="0">
                <a:solidFill>
                  <a:schemeClr val="tx1"/>
                </a:solidFill>
                <a:effectLst/>
                <a:latin typeface="+mn-lt"/>
                <a:ea typeface="+mn-ea"/>
                <a:cs typeface="+mn-cs"/>
              </a:rPr>
              <a:t>8</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日分ほど持っていた部品在庫もなんと</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時間分に圧縮してしまいました。「数日の短縮」といった改善のレベルではなく、「数十分の一の短縮」という大変革を実現したのです。ちなみにこの工場では、すべての製造装置や工作機械に取り付けられたセンサーによって、稼働状態をリアルタイムで把握できる</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）の仕組みを取り入れて、この大変革を実現したのです。</a:t>
            </a:r>
          </a:p>
          <a:p>
            <a:r>
              <a:rPr kumimoji="1" lang="ja-JP" altLang="ja-JP" sz="1200" kern="1200" dirty="0" smtClean="0">
                <a:solidFill>
                  <a:schemeClr val="tx1"/>
                </a:solidFill>
                <a:effectLst/>
                <a:latin typeface="+mn-lt"/>
                <a:ea typeface="+mn-ea"/>
                <a:cs typeface="+mn-cs"/>
              </a:rPr>
              <a:t>他にも独アディダス社の「</a:t>
            </a:r>
            <a:r>
              <a:rPr kumimoji="1" lang="en-US" altLang="ja-JP" sz="1200" kern="1200" dirty="0" err="1" smtClean="0">
                <a:solidFill>
                  <a:schemeClr val="tx1"/>
                </a:solidFill>
                <a:effectLst/>
                <a:latin typeface="+mn-lt"/>
                <a:ea typeface="+mn-ea"/>
                <a:cs typeface="+mn-cs"/>
              </a:rPr>
              <a:t>Mi</a:t>
            </a:r>
            <a:r>
              <a:rPr kumimoji="1" lang="en-US" altLang="ja-JP" sz="1200" kern="1200" dirty="0" smtClean="0">
                <a:solidFill>
                  <a:schemeClr val="tx1"/>
                </a:solidFill>
                <a:effectLst/>
                <a:latin typeface="+mn-lt"/>
                <a:ea typeface="+mn-ea"/>
                <a:cs typeface="+mn-cs"/>
              </a:rPr>
              <a:t> Adidas</a:t>
            </a:r>
            <a:r>
              <a:rPr kumimoji="1" lang="ja-JP" altLang="ja-JP" sz="1200" kern="1200" dirty="0" smtClean="0">
                <a:solidFill>
                  <a:schemeClr val="tx1"/>
                </a:solidFill>
                <a:effectLst/>
                <a:latin typeface="+mn-lt"/>
                <a:ea typeface="+mn-ea"/>
                <a:cs typeface="+mn-cs"/>
              </a:rPr>
              <a:t>（マイアディダス）」は、シューズやウェアなどさまざまな商品のカスタマイズ注文を受付け、それを標準品と同じ価格で提供しています。そのカスタマイズの組合せ数は</a:t>
            </a:r>
            <a:r>
              <a:rPr kumimoji="1" lang="en-US" altLang="ja-JP" sz="1200" kern="1200" dirty="0" smtClean="0">
                <a:solidFill>
                  <a:schemeClr val="tx1"/>
                </a:solidFill>
                <a:effectLst/>
                <a:latin typeface="+mn-lt"/>
                <a:ea typeface="+mn-ea"/>
                <a:cs typeface="+mn-cs"/>
              </a:rPr>
              <a:t>1.4</a:t>
            </a:r>
            <a:r>
              <a:rPr kumimoji="1" lang="ja-JP" altLang="ja-JP" sz="1200" kern="1200" dirty="0" smtClean="0">
                <a:solidFill>
                  <a:schemeClr val="tx1"/>
                </a:solidFill>
                <a:effectLst/>
                <a:latin typeface="+mn-lt"/>
                <a:ea typeface="+mn-ea"/>
                <a:cs typeface="+mn-cs"/>
              </a:rPr>
              <a:t>兆種類もあるというのです。また、独ハンブルグ港湾局は、港での荷の積み降ろし、トラック、鉄道、海運などの物流を改革することで、従来の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倍の処理能力を実現しようとしています。</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を活用することで仕事流れを変革し、「何割」ではなく「何倍／何十倍」もの変革を成し遂げようとしています。また、先に紹介した配車サービスの</a:t>
            </a:r>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や民泊仲介の</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のように、これまで人間が関わることを前提にしていた仕事の流れを、人間を介さず</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だけで完結する仕組みに置き換えることで、既存の業界秩序を破壊してしまうほどの変革を生みだしています。</a:t>
            </a:r>
          </a:p>
          <a:p>
            <a:r>
              <a:rPr kumimoji="1" lang="ja-JP" altLang="ja-JP" sz="1200" kern="1200" dirty="0" smtClean="0">
                <a:solidFill>
                  <a:schemeClr val="tx1"/>
                </a:solidFill>
                <a:effectLst/>
                <a:latin typeface="+mn-lt"/>
                <a:ea typeface="+mn-ea"/>
                <a:cs typeface="+mn-cs"/>
              </a:rPr>
              <a:t>「デジタル・トランスフォーメーション」とは、こんな常識の大転換なのです。</a:t>
            </a:r>
          </a:p>
          <a:p>
            <a:r>
              <a:rPr kumimoji="1" lang="ja-JP" altLang="ja-JP" sz="1200" kern="1200" dirty="0" smtClean="0">
                <a:solidFill>
                  <a:schemeClr val="tx1"/>
                </a:solidFill>
                <a:effectLst/>
                <a:latin typeface="+mn-lt"/>
                <a:ea typeface="+mn-ea"/>
                <a:cs typeface="+mn-cs"/>
              </a:rPr>
              <a:t>そんな「デジタル・トランスフォーメーション」は、「サービス化」、「オープン化」、「ソーシャル化」、「スマート化」の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つの変化を生みだしています。</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サービス化</a:t>
            </a:r>
          </a:p>
          <a:p>
            <a:r>
              <a:rPr kumimoji="1" lang="ja-JP" altLang="ja-JP" sz="1200" kern="1200" dirty="0" smtClean="0">
                <a:solidFill>
                  <a:schemeClr val="tx1"/>
                </a:solidFill>
                <a:effectLst/>
                <a:latin typeface="+mn-lt"/>
                <a:ea typeface="+mn-ea"/>
                <a:cs typeface="+mn-cs"/>
              </a:rPr>
              <a:t>ジェット・エンジンを「出力×稼働時間」で従量課金する、あるいは建設機械を測量、設計、自動運転とともにサービスとして提供するといった、これまでは「モノを売って儲ける」が常識だった製造業のビジネスにもサービス化の流れが生まれています。また、「所有」することが当たり前だったコンピューターは、もはやクラウド・サービスとして「使用」することが当たり前になろうとしています。</a:t>
            </a:r>
          </a:p>
          <a:p>
            <a:r>
              <a:rPr kumimoji="1" lang="ja-JP" altLang="ja-JP" sz="1200" kern="1200" dirty="0" smtClean="0">
                <a:solidFill>
                  <a:schemeClr val="tx1"/>
                </a:solidFill>
                <a:effectLst/>
                <a:latin typeface="+mn-lt"/>
                <a:ea typeface="+mn-ea"/>
                <a:cs typeface="+mn-cs"/>
              </a:rPr>
              <a:t>私たちは、これまで利用するためにはその手段である機械やコンピューターを所有しなければなりませんでした。しかし、様々な価値がサービスとして手に入れられる時代へと変わろうとしています。</a:t>
            </a:r>
          </a:p>
          <a:p>
            <a:r>
              <a:rPr kumimoji="1" lang="ja-JP" altLang="ja-JP" sz="1200" kern="1200" dirty="0" smtClean="0">
                <a:solidFill>
                  <a:schemeClr val="tx1"/>
                </a:solidFill>
                <a:effectLst/>
                <a:latin typeface="+mn-lt"/>
                <a:ea typeface="+mn-ea"/>
                <a:cs typeface="+mn-cs"/>
              </a:rPr>
              <a:t>人々が求めているのは結果であり、その手段ではありません。手段を所有しなくてもサービスとして求める価値が直接手に入るのであれば、そちらに人々の需要がシフトするのは自然の流れです。</a:t>
            </a:r>
          </a:p>
          <a:p>
            <a:r>
              <a:rPr kumimoji="1" lang="ja-JP" altLang="ja-JP" sz="1200" kern="1200" dirty="0" smtClean="0">
                <a:solidFill>
                  <a:schemeClr val="tx1"/>
                </a:solidFill>
                <a:effectLst/>
                <a:latin typeface="+mn-lt"/>
                <a:ea typeface="+mn-ea"/>
                <a:cs typeface="+mn-cs"/>
              </a:rPr>
              <a:t>ミシュランやコマツ、ロールスロイスなどの「モノのサービス化」への取り組みはそんな動きを象徴するものです。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オープン化</a:t>
            </a:r>
          </a:p>
          <a:p>
            <a:r>
              <a:rPr kumimoji="1" lang="ja-JP" altLang="ja-JP" sz="1200" kern="1200" dirty="0" smtClean="0">
                <a:solidFill>
                  <a:schemeClr val="tx1"/>
                </a:solidFill>
                <a:effectLst/>
                <a:latin typeface="+mn-lt"/>
                <a:ea typeface="+mn-ea"/>
                <a:cs typeface="+mn-cs"/>
              </a:rPr>
              <a:t>「特定の企業が占有する技術や製品ではなく、ひろく多くの人が関与する技術や製品の方が進化のスピードは早く、安心・安全も担保される」</a:t>
            </a:r>
          </a:p>
          <a:p>
            <a:r>
              <a:rPr kumimoji="1" lang="ja-JP" altLang="ja-JP" sz="1200" kern="1200" dirty="0" smtClean="0">
                <a:solidFill>
                  <a:schemeClr val="tx1"/>
                </a:solidFill>
                <a:effectLst/>
                <a:latin typeface="+mn-lt"/>
                <a:ea typeface="+mn-ea"/>
                <a:cs typeface="+mn-cs"/>
              </a:rPr>
              <a:t>そんな「オープン」という常識が広く受け入れつつあります。</a:t>
            </a:r>
          </a:p>
          <a:p>
            <a:r>
              <a:rPr kumimoji="1" lang="ja-JP" altLang="ja-JP" sz="1200" kern="1200" dirty="0" smtClean="0">
                <a:solidFill>
                  <a:schemeClr val="tx1"/>
                </a:solidFill>
                <a:effectLst/>
                <a:latin typeface="+mn-lt"/>
                <a:ea typeface="+mn-ea"/>
                <a:cs typeface="+mn-cs"/>
              </a:rPr>
              <a:t>例えば、スマートフォンのカメラ機能は、デジタル・カメラの強力なライバルだと思われがちです。その理由として「手軽さ」を挙げる人は多いと思いますが、じつはそれだけではありません。スマートフォンで撮影した写真はすぐに</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に投稿し、みんなで共有して楽しむことができます。また、画像編集アプリを使って修正を加え、飾りやキャプションを付けることが簡単にできてしまいます。そして、それをソーシャル・メディアに投稿してみんなで「あそぶ」ことができるのです。また写真に写っている人物や背景、あるいはシーンを人工知能が分析し、テーマ別に分類して登録してくれるクラウド上のアルバム・サービスも登場しています。このように、スマートフォンのカメラ機能が他の様々なサービスと簡単につながり、新たな付加価値を生みだすことができることに、さらに大きな魅力があるのです。</a:t>
            </a:r>
          </a:p>
          <a:p>
            <a:r>
              <a:rPr kumimoji="1" lang="ja-JP" altLang="ja-JP" sz="1200" kern="1200" dirty="0" smtClean="0">
                <a:solidFill>
                  <a:schemeClr val="tx1"/>
                </a:solidFill>
                <a:effectLst/>
                <a:latin typeface="+mn-lt"/>
                <a:ea typeface="+mn-ea"/>
                <a:cs typeface="+mn-cs"/>
              </a:rPr>
              <a:t>写真ばかりではありません。デジタル・データと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を駆使した様々な機能やサービスは、そんなオープンさを武器にしてお互いに連携し、単独ではなしえない大きな魅力や価値を増殖させているのです。</a:t>
            </a:r>
          </a:p>
          <a:p>
            <a:r>
              <a:rPr kumimoji="1" lang="ja-JP" altLang="ja-JP" sz="1200" kern="1200" dirty="0" smtClean="0">
                <a:solidFill>
                  <a:schemeClr val="tx1"/>
                </a:solidFill>
                <a:effectLst/>
                <a:latin typeface="+mn-lt"/>
                <a:ea typeface="+mn-ea"/>
                <a:cs typeface="+mn-cs"/>
              </a:rPr>
              <a:t>さらにオープンであることが、もはや社会正義にも近い感覚となりつつあります。自らがオープンなコミュニティのなかで貢献し、その中でリーダーシップを示すことが社会的評価を高めビジネスを成長させる原動力となることを、多くの人が受け入れはじめています。まだそのことを受け入れられず、密室での意志決定や経営判断が、企業価値を大きく毀損する事件は後を絶ちません。「アラブの春」や「香港での民主化デモ」など、オープンは政治をも動かす大きな力ともなっています。</a:t>
            </a:r>
          </a:p>
          <a:p>
            <a:r>
              <a:rPr kumimoji="1" lang="ja-JP" altLang="ja-JP" sz="1200" kern="1200" dirty="0" smtClean="0">
                <a:solidFill>
                  <a:schemeClr val="tx1"/>
                </a:solidFill>
                <a:effectLst/>
                <a:latin typeface="+mn-lt"/>
                <a:ea typeface="+mn-ea"/>
                <a:cs typeface="+mn-cs"/>
              </a:rPr>
              <a:t>もはや、世の中はオープンに支えられ、オープンでなければ生き抜くことができなくなったとも言えるでしょう。</a:t>
            </a:r>
          </a:p>
          <a:p>
            <a:r>
              <a:rPr kumimoji="1" lang="ja-JP" altLang="ja-JP" sz="1200" kern="1200" dirty="0" smtClean="0">
                <a:solidFill>
                  <a:schemeClr val="tx1"/>
                </a:solidFill>
                <a:effectLst/>
                <a:latin typeface="+mn-lt"/>
                <a:ea typeface="+mn-ea"/>
                <a:cs typeface="+mn-cs"/>
              </a:rPr>
              <a:t>スマートフォンを誰もが持つようになり、インターネットやソーシャル・メディアを介してオープンに情報が行き交う時代、ビジネスは「オープン」を味方に付けることが不可欠になろうとしているのです。</a:t>
            </a:r>
          </a:p>
          <a:p>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などのシェアリング・エコノミー、</a:t>
            </a:r>
            <a:r>
              <a:rPr kumimoji="1" lang="en-US" altLang="ja-JP" sz="1200" kern="1200" dirty="0" smtClean="0">
                <a:solidFill>
                  <a:schemeClr val="tx1"/>
                </a:solidFill>
                <a:effectLst/>
                <a:latin typeface="+mn-lt"/>
                <a:ea typeface="+mn-ea"/>
                <a:cs typeface="+mn-cs"/>
              </a:rPr>
              <a:t>3D</a:t>
            </a:r>
            <a:r>
              <a:rPr kumimoji="1" lang="ja-JP" altLang="ja-JP" sz="1200" kern="1200" dirty="0" smtClean="0">
                <a:solidFill>
                  <a:schemeClr val="tx1"/>
                </a:solidFill>
                <a:effectLst/>
                <a:latin typeface="+mn-lt"/>
                <a:ea typeface="+mn-ea"/>
                <a:cs typeface="+mn-cs"/>
              </a:rPr>
              <a:t>プリンターを活かした「ネットワーク型製造業」、</a:t>
            </a:r>
            <a:r>
              <a:rPr kumimoji="1" lang="en-US" altLang="ja-JP" sz="1200" kern="1200" dirty="0" err="1" smtClean="0">
                <a:solidFill>
                  <a:schemeClr val="tx1"/>
                </a:solidFill>
                <a:effectLst/>
                <a:latin typeface="+mn-lt"/>
                <a:ea typeface="+mn-ea"/>
                <a:cs typeface="+mn-cs"/>
              </a:rPr>
              <a:t>FinTech</a:t>
            </a:r>
            <a:r>
              <a:rPr kumimoji="1" lang="ja-JP" altLang="ja-JP" sz="1200" kern="1200" dirty="0" smtClean="0">
                <a:solidFill>
                  <a:schemeClr val="tx1"/>
                </a:solidFill>
                <a:effectLst/>
                <a:latin typeface="+mn-lt"/>
                <a:ea typeface="+mn-ea"/>
                <a:cs typeface="+mn-cs"/>
              </a:rPr>
              <a:t>に見られる様々なサービスとの組合せによる新たなビジネス・モデルなどは、そんなオープン化によって支えられているのです。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ソーシャル化</a:t>
            </a:r>
          </a:p>
          <a:p>
            <a:r>
              <a:rPr kumimoji="1" lang="ja-JP" altLang="ja-JP" sz="1200" kern="1200" dirty="0" smtClean="0">
                <a:solidFill>
                  <a:schemeClr val="tx1"/>
                </a:solidFill>
                <a:effectLst/>
                <a:latin typeface="+mn-lt"/>
                <a:ea typeface="+mn-ea"/>
                <a:cs typeface="+mn-cs"/>
              </a:rPr>
              <a:t>インターネットの普及と共にコミュニケーション・コストが劇的に下がりました。また、誰もがスマートフォンを所有し情報を直接手に入れることができるようになりました。その結果、誰もが仲介者に頼らなくても直接つながることができるようになったのです。その結果、情報の流通をコントロールすることで権力や富を維持してきた仲介者はその役割を失いつつあります。インターネットやソーシャル・メディア、スマートフォンの普及は、そんな情報の民主化を加速しています。</a:t>
            </a:r>
          </a:p>
          <a:p>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などに代表されるシェアリング・エコノミーは、この流れを支えに需要と供給を直接結びつけることで、既得権益を破壊する新たなビジネスを登場さているのです。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スマート化</a:t>
            </a:r>
          </a:p>
          <a:p>
            <a:r>
              <a:rPr kumimoji="1" lang="ja-JP" altLang="ja-JP" sz="1200" kern="1200" dirty="0" smtClean="0">
                <a:solidFill>
                  <a:schemeClr val="tx1"/>
                </a:solidFill>
                <a:effectLst/>
                <a:latin typeface="+mn-lt"/>
                <a:ea typeface="+mn-ea"/>
                <a:cs typeface="+mn-cs"/>
              </a:rPr>
              <a:t>人それぞれの趣味嗜好に合わせ個別に対応していたら手間もかかりコストもかかります。そのため大量生産や標準化、全体最適化こそがあるべき姿だと言われ続けてきました。しかし、</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の普及により、「個別の事実」をきめ細かくリアルタイムに捉えることができるようになり、この常識も変わろうとしています。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収集された「個別の事実」は、人工知能によって分析され、それぞれの事実や意向をくみ取ります。そして、全体を考慮しつつも可能な限り個別のニーズに対応しようとするでしょう。さらに人工知能は大量の「個別の事実」を分析し、新たな知見、未来予測、最適な判断を促し、私たちの住む現実社会をより快適にしてくれます。</a:t>
            </a:r>
          </a:p>
          <a:p>
            <a:r>
              <a:rPr kumimoji="1" lang="ja-JP" altLang="ja-JP" sz="1200" kern="1200" dirty="0" smtClean="0">
                <a:solidFill>
                  <a:schemeClr val="tx1"/>
                </a:solidFill>
                <a:effectLst/>
                <a:latin typeface="+mn-lt"/>
                <a:ea typeface="+mn-ea"/>
                <a:cs typeface="+mn-cs"/>
              </a:rPr>
              <a:t>また機械が人間の代わりを果たしてくれる範囲はますます拡がってゆきます。肉体的にも知的にも、時間と労力をかけることで生みだしてきた価値は機械が代わりにやってくれます。その方が、遥かに効率的で正確で安全だからです。一方で、人間の役割は大きく変わってくるでしょう。感性、協調性、創造性がこれまでにも増して重視されるようになり、人間は新たな進化のステージに立たされることになります。</a:t>
            </a:r>
          </a:p>
          <a:p>
            <a:r>
              <a:rPr kumimoji="1" lang="ja-JP" altLang="ja-JP" sz="1200" kern="1200" dirty="0" smtClean="0">
                <a:solidFill>
                  <a:schemeClr val="tx1"/>
                </a:solidFill>
                <a:effectLst/>
                <a:latin typeface="+mn-lt"/>
                <a:ea typeface="+mn-ea"/>
                <a:cs typeface="+mn-cs"/>
              </a:rPr>
              <a:t>ここに紹介した</a:t>
            </a:r>
            <a:r>
              <a:rPr kumimoji="1" lang="en-US" altLang="ja-JP" sz="1200" kern="1200" dirty="0" err="1" smtClean="0">
                <a:solidFill>
                  <a:schemeClr val="tx1"/>
                </a:solidFill>
                <a:effectLst/>
                <a:latin typeface="+mn-lt"/>
                <a:ea typeface="+mn-ea"/>
                <a:cs typeface="+mn-cs"/>
              </a:rPr>
              <a:t>FinTech</a:t>
            </a:r>
            <a:r>
              <a:rPr kumimoji="1" lang="ja-JP" altLang="ja-JP" sz="1200" kern="1200" dirty="0" smtClean="0">
                <a:solidFill>
                  <a:schemeClr val="tx1"/>
                </a:solidFill>
                <a:effectLst/>
                <a:latin typeface="+mn-lt"/>
                <a:ea typeface="+mn-ea"/>
                <a:cs typeface="+mn-cs"/>
              </a:rPr>
              <a:t>や農業</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ロボット、マーケティング・オートメーションなどばかりではなく、情報システムの開発や運用管理、秘書サービスや健康アドバイザーなど、様々な分野に人工知能は埋め込まれ、「人間しかできない」と考えられていたことや「人間にはできない」ことを、機械ができるようになってゆ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233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■トレンドを知るとはどういうことか？</a:t>
            </a:r>
          </a:p>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もなければ、その説明を辞書のように暗記することでもなさそうです。ならば、つぎのように整理してみてはどうでしょう。</a:t>
            </a:r>
          </a:p>
          <a:p>
            <a:pPr lvl="0"/>
            <a:r>
              <a:rPr kumimoji="1" lang="ja-JP" altLang="ja-JP" sz="1200" kern="1200" dirty="0" smtClean="0">
                <a:solidFill>
                  <a:schemeClr val="tx1"/>
                </a:solidFill>
                <a:effectLst/>
                <a:latin typeface="+mn-lt"/>
                <a:ea typeface="+mn-ea"/>
                <a:cs typeface="+mn-cs"/>
              </a:rPr>
              <a:t>過去を知る：歴史的背景や当時のニーズを知ること</a:t>
            </a:r>
          </a:p>
          <a:p>
            <a:pPr lvl="0"/>
            <a:r>
              <a:rPr kumimoji="1" lang="ja-JP" altLang="ja-JP" sz="1200" kern="1200" dirty="0" smtClean="0">
                <a:solidFill>
                  <a:schemeClr val="tx1"/>
                </a:solidFill>
                <a:effectLst/>
                <a:latin typeface="+mn-lt"/>
                <a:ea typeface="+mn-ea"/>
                <a:cs typeface="+mn-cs"/>
              </a:rPr>
              <a:t>現在を知る：お互いの役割や関係、構造を知ること</a:t>
            </a:r>
          </a:p>
          <a:p>
            <a:pPr lvl="0"/>
            <a:r>
              <a:rPr kumimoji="1" lang="ja-JP" altLang="ja-JP" sz="1200" kern="1200" dirty="0" smtClean="0">
                <a:solidFill>
                  <a:schemeClr val="tx1"/>
                </a:solidFill>
                <a:effectLst/>
                <a:latin typeface="+mn-lt"/>
                <a:ea typeface="+mn-ea"/>
                <a:cs typeface="+mn-cs"/>
              </a:rPr>
              <a:t>未来を知る：これから起こる変化や影響を知ること</a:t>
            </a:r>
          </a:p>
          <a:p>
            <a:r>
              <a:rPr kumimoji="1" lang="ja-JP" altLang="ja-JP" sz="1200" kern="1200" dirty="0" smtClean="0">
                <a:solidFill>
                  <a:schemeClr val="tx1"/>
                </a:solidFill>
                <a:effectLst/>
                <a:latin typeface="+mn-lt"/>
                <a:ea typeface="+mn-ea"/>
                <a:cs typeface="+mn-cs"/>
              </a:rPr>
              <a:t>特に「ニーズ」を知ることは、とても大切なことです。例えば「クラウド」は、始めに「クラウド」というテクノロジーがあったから世の中が注目したのではありません。まずはクラウドを求める理由が世の中にあったのです。そして、「クラウド」は世の中に受け入れられ生き残ってきました。そして世の中のニーズにさらに応えようとして完成度を高め、ますます注目を集めるようになったのです。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ニーズを知れば、その価値が分かります。ニーズの変化を知れば、やがて私たちの社会やビジネスが、どのようになってゆくかを予測することができます。そんな時間の流れを、ひとつの物語として捉えることが「トレンドを知る」ということなのです。</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は、いまどこに向かっているのでしょうか？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年代の前半に登場したインターネットが、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と私たちの関係を大きく変えることとになりました。それを土台に、クラウド、人工知能、</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（モノのインターネット）など、これまでの常識を上書きするようなテクノロジーの登場が折り重なり、お互いに影響を及ぼし合っています。</a:t>
            </a:r>
          </a:p>
          <a:p>
            <a:r>
              <a:rPr kumimoji="1" lang="ja-JP" altLang="ja-JP" sz="1200" kern="1200" dirty="0" smtClean="0">
                <a:solidFill>
                  <a:schemeClr val="tx1"/>
                </a:solidFill>
                <a:effectLst/>
                <a:latin typeface="+mn-lt"/>
                <a:ea typeface="+mn-ea"/>
                <a:cs typeface="+mn-cs"/>
              </a:rPr>
              <a:t>かつて大型コンピューターであるメインフレームが、小型のオフコンやミニコン、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置き換わったような、あるいは集中処理から分散処理やクライアントサーバーに移行してきたような、「機能や役割はそのままに、その繋がり方や役割分担が変わった」といった分かりやすいものではありません。その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トレンドの理解を難しくしているのです。ただ、それは無秩序なものではありません。キーとなるテクノロジーは、お互いに役割を分かちながら大きな仕組みとして機能しています。</a:t>
            </a:r>
          </a:p>
          <a:p>
            <a:r>
              <a:rPr kumimoji="1" lang="ja-JP" altLang="ja-JP" sz="1200" kern="1200" dirty="0" smtClean="0">
                <a:solidFill>
                  <a:schemeClr val="tx1"/>
                </a:solidFill>
                <a:effectLst/>
                <a:latin typeface="+mn-lt"/>
                <a:ea typeface="+mn-ea"/>
                <a:cs typeface="+mn-cs"/>
              </a:rPr>
              <a:t>そんな「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トレンド」を１枚のチャートにまとめてみました。解説と共にご覧頂ければ、その全体像を大きく見渡していだくことができるはずです。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■現実世界をデジタル・データ化する</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とソーシャル・メディア</a:t>
            </a:r>
          </a:p>
          <a:p>
            <a:r>
              <a:rPr kumimoji="1" lang="ja-JP" altLang="ja-JP" sz="1200" kern="1200" dirty="0" smtClean="0">
                <a:solidFill>
                  <a:schemeClr val="tx1"/>
                </a:solidFill>
                <a:effectLst/>
                <a:latin typeface="+mn-lt"/>
                <a:ea typeface="+mn-ea"/>
                <a:cs typeface="+mn-cs"/>
              </a:rPr>
              <a:t>私たちの住む「現実世界（</a:t>
            </a:r>
            <a:r>
              <a:rPr kumimoji="1" lang="en-US" altLang="ja-JP" sz="1200" kern="1200" dirty="0" smtClean="0">
                <a:solidFill>
                  <a:schemeClr val="tx1"/>
                </a:solidFill>
                <a:effectLst/>
                <a:latin typeface="+mn-lt"/>
                <a:ea typeface="+mn-ea"/>
                <a:cs typeface="+mn-cs"/>
              </a:rPr>
              <a:t>Physical World</a:t>
            </a:r>
            <a:r>
              <a:rPr kumimoji="1" lang="ja-JP" altLang="ja-JP" sz="1200" kern="1200" dirty="0" smtClean="0">
                <a:solidFill>
                  <a:schemeClr val="tx1"/>
                </a:solidFill>
                <a:effectLst/>
                <a:latin typeface="+mn-lt"/>
                <a:ea typeface="+mn-ea"/>
                <a:cs typeface="+mn-cs"/>
              </a:rPr>
              <a:t>）」は、様々なモノと多くのヒトで満ちあふれています。それらが、お互いに関係を持ち、影響を及ぼし合いながら社会や経済を動かしています。そんな現実世界はアナログで、連続的で途切れることのない時間と物質によって満たされています。地理的な距離はモノやヒトを隔てる絶対的な壁であり、時間は不可逆的で巻き戻すことはできません。</a:t>
            </a:r>
          </a:p>
          <a:p>
            <a:r>
              <a:rPr kumimoji="1" lang="ja-JP" altLang="ja-JP" sz="1200" kern="1200" dirty="0" smtClean="0">
                <a:solidFill>
                  <a:schemeClr val="tx1"/>
                </a:solidFill>
                <a:effectLst/>
                <a:latin typeface="+mn-lt"/>
                <a:ea typeface="+mn-ea"/>
                <a:cs typeface="+mn-cs"/>
              </a:rPr>
              <a:t>そんなアナログな現実世界をモノに組み込まれたセンサーによってデジタル・データとして捉えようという仕組みが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（モノのインターネット／</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り、「現実世界のデジタル・コピーが作られてゆく」と解釈することもできます。そんな時々刻々の状態を写し撮ったデジタル・コピーが、インターネットの向こうにあるクラウド・コンピューティングの世界、すなわち「サイバー世界（</a:t>
            </a:r>
            <a:r>
              <a:rPr kumimoji="1" lang="en-US" altLang="ja-JP" sz="1200" kern="1200" dirty="0" smtClean="0">
                <a:solidFill>
                  <a:schemeClr val="tx1"/>
                </a:solidFill>
                <a:effectLst/>
                <a:latin typeface="+mn-lt"/>
                <a:ea typeface="+mn-ea"/>
                <a:cs typeface="+mn-cs"/>
              </a:rPr>
              <a:t>Cyber World</a:t>
            </a:r>
            <a:r>
              <a:rPr kumimoji="1" lang="ja-JP" altLang="ja-JP" sz="1200" kern="1200" dirty="0" smtClean="0">
                <a:solidFill>
                  <a:schemeClr val="tx1"/>
                </a:solidFill>
                <a:effectLst/>
                <a:latin typeface="+mn-lt"/>
                <a:ea typeface="+mn-ea"/>
                <a:cs typeface="+mn-cs"/>
              </a:rPr>
              <a:t>）」に送られ、積み上げられてゆきます。</a:t>
            </a:r>
          </a:p>
          <a:p>
            <a:r>
              <a:rPr kumimoji="1" lang="ja-JP" altLang="ja-JP" sz="1200" kern="1200" dirty="0" smtClean="0">
                <a:solidFill>
                  <a:schemeClr val="tx1"/>
                </a:solidFill>
                <a:effectLst/>
                <a:latin typeface="+mn-lt"/>
                <a:ea typeface="+mn-ea"/>
                <a:cs typeface="+mn-cs"/>
              </a:rPr>
              <a:t>このデジタル・コピーは、「現実世界とうりふたつのデジタルな双子の兄弟」という意味で「デジタル・ツイン（</a:t>
            </a:r>
            <a:r>
              <a:rPr kumimoji="1" lang="en-US" altLang="ja-JP" sz="1200" kern="1200" dirty="0" smtClean="0">
                <a:solidFill>
                  <a:schemeClr val="tx1"/>
                </a:solidFill>
                <a:effectLst/>
                <a:latin typeface="+mn-lt"/>
                <a:ea typeface="+mn-ea"/>
                <a:cs typeface="+mn-cs"/>
              </a:rPr>
              <a:t>Digital Twin</a:t>
            </a:r>
            <a:r>
              <a:rPr kumimoji="1" lang="ja-JP" altLang="ja-JP" sz="1200" kern="1200" dirty="0" smtClean="0">
                <a:solidFill>
                  <a:schemeClr val="tx1"/>
                </a:solidFill>
                <a:effectLst/>
                <a:latin typeface="+mn-lt"/>
                <a:ea typeface="+mn-ea"/>
                <a:cs typeface="+mn-cs"/>
              </a:rPr>
              <a:t>）」とも呼ばれています。</a:t>
            </a:r>
          </a:p>
          <a:p>
            <a:r>
              <a:rPr kumimoji="1" lang="ja-JP" altLang="ja-JP" sz="1200" kern="1200" dirty="0" smtClean="0">
                <a:solidFill>
                  <a:schemeClr val="tx1"/>
                </a:solidFill>
                <a:effectLst/>
                <a:latin typeface="+mn-lt"/>
                <a:ea typeface="+mn-ea"/>
                <a:cs typeface="+mn-cs"/>
              </a:rPr>
              <a:t>そんなデジタル・ツインはサイバー世界のデータですから、地理的距離を一瞬にして行きでき、時間を自由に遡ることができます。それにより、</a:t>
            </a:r>
          </a:p>
          <a:p>
            <a:pPr lvl="0"/>
            <a:r>
              <a:rPr kumimoji="1" lang="ja-JP" altLang="ja-JP" sz="1200" kern="1200" dirty="0" smtClean="0">
                <a:solidFill>
                  <a:schemeClr val="tx1"/>
                </a:solidFill>
                <a:effectLst/>
                <a:latin typeface="+mn-lt"/>
                <a:ea typeface="+mn-ea"/>
                <a:cs typeface="+mn-cs"/>
              </a:rPr>
              <a:t>これまでには考えられなかった新しいヒトやモノ、あるいはプロセスの組合せを生みだす。</a:t>
            </a:r>
          </a:p>
          <a:p>
            <a:pPr lvl="0"/>
            <a:r>
              <a:rPr kumimoji="1" lang="ja-JP" altLang="ja-JP" sz="1200" kern="1200" dirty="0" smtClean="0">
                <a:solidFill>
                  <a:schemeClr val="tx1"/>
                </a:solidFill>
                <a:effectLst/>
                <a:latin typeface="+mn-lt"/>
                <a:ea typeface="+mn-ea"/>
                <a:cs typeface="+mn-cs"/>
              </a:rPr>
              <a:t>過去のデジタル・ツインに埋め込まれている事実から、ものごとの因果関係や原因を見つけ出す。</a:t>
            </a:r>
          </a:p>
          <a:p>
            <a:pPr lvl="0"/>
            <a:r>
              <a:rPr kumimoji="1" lang="ja-JP" altLang="ja-JP" sz="1200" kern="1200" dirty="0" smtClean="0">
                <a:solidFill>
                  <a:schemeClr val="tx1"/>
                </a:solidFill>
                <a:effectLst/>
                <a:latin typeface="+mn-lt"/>
                <a:ea typeface="+mn-ea"/>
                <a:cs typeface="+mn-cs"/>
              </a:rPr>
              <a:t>いまどうなっているかをリアルタイムに教えてくれる。</a:t>
            </a:r>
          </a:p>
          <a:p>
            <a:pPr lvl="0"/>
            <a:r>
              <a:rPr kumimoji="1" lang="ja-JP" altLang="ja-JP" sz="1200" kern="1200" dirty="0" smtClean="0">
                <a:solidFill>
                  <a:schemeClr val="tx1"/>
                </a:solidFill>
                <a:effectLst/>
                <a:latin typeface="+mn-lt"/>
                <a:ea typeface="+mn-ea"/>
                <a:cs typeface="+mn-cs"/>
              </a:rPr>
              <a:t>データに刻み込まれた規則性を見つけ出し、そこから未来を予見できる。</a:t>
            </a:r>
          </a:p>
          <a:p>
            <a:r>
              <a:rPr kumimoji="1" lang="ja-JP" altLang="ja-JP" sz="1200" kern="1200" dirty="0" smtClean="0">
                <a:solidFill>
                  <a:schemeClr val="tx1"/>
                </a:solidFill>
                <a:effectLst/>
                <a:latin typeface="+mn-lt"/>
                <a:ea typeface="+mn-ea"/>
                <a:cs typeface="+mn-cs"/>
              </a:rPr>
              <a:t>具体的には、スマートフォンには、位置情報を取得する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されます。ウェアラブルは身体に密着し、脈拍や発汗、体温などの身体状態がデータ化されます。</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ほどのセンサーが組み込まれています。住宅や家電製品、空調設備や照明器具などの「モノ」にもセンサーが組み込まれ、様々な出来事がデータ化されようとしています。それらがインターネットにつながり、取得したデータを送り出す仕組みが作られつつあります。</a:t>
            </a:r>
          </a:p>
          <a:p>
            <a:r>
              <a:rPr kumimoji="1" lang="ja-JP" altLang="ja-JP" sz="1200" kern="1200" dirty="0" smtClean="0">
                <a:solidFill>
                  <a:schemeClr val="tx1"/>
                </a:solidFill>
                <a:effectLst/>
                <a:latin typeface="+mn-lt"/>
                <a:ea typeface="+mn-ea"/>
                <a:cs typeface="+mn-cs"/>
              </a:rPr>
              <a:t>デジタル・ツインを築く役割を担うもうひとつの仕組みが「ソーシャル・メディア」です。例えば、私たちはスマートフォンやタブレットを使い、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で、写真や動画、自分の居場所の情報をデジタル・データにしてネットに送り出しています。また、流行や話題、製品やサービスの評判について、地域や時間を越えて様々な人たちと意見を交換しています。また「友達になる」や「フォローする」ことで、ヒトとヒトとのつながり（ソーシャル・グラフ）についての情報を生みだし、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融合して自動車や住宅、家電製品とも繋がり、持ち主に必要な情報を送り出します。また、それらを遠隔から操作できるようにもなります。さらに、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また、自動車や家電製品、工場の設備などの動作や使用状況は、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データとしてメーカーに送られると、それらを分析して保守点検のタイミングを知らせ、製品開発にも活かされます。また家庭の電球に組み込まれたセンサーがインターネットにつながれば、そろそろ電球が切れることをスマートフォンに知らせ代替製品の注文までしてくれるかもしれません。</a:t>
            </a:r>
          </a:p>
          <a:p>
            <a:r>
              <a:rPr kumimoji="1" lang="ja-JP" altLang="ja-JP" sz="1200" kern="1200" dirty="0" smtClean="0">
                <a:solidFill>
                  <a:schemeClr val="tx1"/>
                </a:solidFill>
                <a:effectLst/>
                <a:latin typeface="+mn-lt"/>
                <a:ea typeface="+mn-ea"/>
                <a:cs typeface="+mn-cs"/>
              </a:rPr>
              <a:t>モノは、そこに組み込まれたソフトウェアによって制御されています。そのソフトウェアを遠隔から入れ替えることで性能を向上させたり、機能を追加したりすることができるようになります。その一方で、そこでやり取りされるデータは、個々人の行動や趣味嗜好を捉え、マーケティングのためにも利用されることになります。</a:t>
            </a:r>
          </a:p>
          <a:p>
            <a:r>
              <a:rPr kumimoji="1" lang="ja-JP" altLang="ja-JP" sz="1200" kern="1200" dirty="0" smtClean="0">
                <a:solidFill>
                  <a:schemeClr val="tx1"/>
                </a:solidFill>
                <a:effectLst/>
                <a:latin typeface="+mn-lt"/>
                <a:ea typeface="+mn-ea"/>
                <a:cs typeface="+mn-cs"/>
              </a:rPr>
              <a:t>インターネットにつながっているモノやスマートフォン、タブレットは、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とスマート・メディアは、「現実世界をデジタル・データ化」する巨大な仕組みになろうとしているのです。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■最適解を見つけ出す人工知能</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の内容や形式は多種多様であり、しかも膨大です。そのため、単純な統計解析だけでは、そこにどのような意味や規則性があるのか分からず、価値ある情報を引き出せないのです。この課題を解決する手段として、「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）」や、その技術のひとつである「機械学習（</a:t>
            </a:r>
            <a:r>
              <a:rPr kumimoji="1" lang="en-US" altLang="ja-JP" sz="1200" kern="1200" dirty="0" smtClean="0">
                <a:solidFill>
                  <a:schemeClr val="tx1"/>
                </a:solidFill>
                <a:effectLst/>
                <a:latin typeface="+mn-lt"/>
                <a:ea typeface="+mn-ea"/>
                <a:cs typeface="+mn-cs"/>
              </a:rPr>
              <a:t>ML</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Machine Learning</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言葉の意味や文脈を理解しなければなりません。また、写真や動画であれば、そこにどのような情景が写っているか、誰が写っているかを解釈できなければ役に立ちません。さらには、誰と誰がどの程度親しいのか、商品やサービスについてどのような話題が交わされたのかといった意味を読み取り、それには何らかの対処が必要なのかといった解釈や判断を行わなくては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人間の経験や知見を整理したルールや判断基準を登録し、それに基づいて知的（に見える）作業をこなすやり方が主流でした。しかし、昨今はビッグ・データを解析し、知的作業をおこなうためのルールや判断基準を作り出す「機械学習」という人工知能の技術を使ったやり方が主流となっています。その背景には、「機械学習」に必要なコンピューターやストレージなどのハードウェアの劇的なコスト低下と高性能化、大規模なデータから効率よく規則性や特徴を見つけ出す「人間の脳活動を参考にした」計算方式（アルゴリズム）である「深層学習（</a:t>
            </a:r>
            <a:r>
              <a:rPr kumimoji="1" lang="en-US" altLang="ja-JP" sz="1200" kern="1200" dirty="0" smtClean="0">
                <a:solidFill>
                  <a:schemeClr val="tx1"/>
                </a:solidFill>
                <a:effectLst/>
                <a:latin typeface="+mn-lt"/>
                <a:ea typeface="+mn-ea"/>
                <a:cs typeface="+mn-cs"/>
              </a:rPr>
              <a:t>Deep Learning</a:t>
            </a:r>
            <a:r>
              <a:rPr kumimoji="1" lang="ja-JP" altLang="ja-JP" sz="1200" kern="1200" dirty="0" smtClean="0">
                <a:solidFill>
                  <a:schemeClr val="tx1"/>
                </a:solidFill>
                <a:effectLst/>
                <a:latin typeface="+mn-lt"/>
                <a:ea typeface="+mn-ea"/>
                <a:cs typeface="+mn-cs"/>
              </a:rPr>
              <a:t>）」が開発されたことがあります。そのおかげで、画像認識や音声認識、翻訳などの分野では、十分に実用性を持つに至っています。</a:t>
            </a:r>
          </a:p>
          <a:p>
            <a:r>
              <a:rPr kumimoji="1" lang="ja-JP" altLang="ja-JP" sz="1200" kern="1200" dirty="0" smtClean="0">
                <a:solidFill>
                  <a:schemeClr val="tx1"/>
                </a:solidFill>
                <a:effectLst/>
                <a:latin typeface="+mn-lt"/>
                <a:ea typeface="+mn-ea"/>
                <a:cs typeface="+mn-cs"/>
              </a:rPr>
              <a:t>また、囲碁の世界チャンピオンに５番勝負を挑み打ち負かしたのも、そんなディープ・ラーニングの成果のひとつであり、特定の知的作業領域では人間の能力を超えるまでになっています。</a:t>
            </a:r>
          </a:p>
          <a:p>
            <a:r>
              <a:rPr kumimoji="1" lang="ja-JP" altLang="ja-JP" sz="1200" kern="1200" dirty="0" smtClean="0">
                <a:solidFill>
                  <a:schemeClr val="tx1"/>
                </a:solidFill>
                <a:effectLst/>
                <a:latin typeface="+mn-lt"/>
                <a:ea typeface="+mn-ea"/>
                <a:cs typeface="+mn-cs"/>
              </a:rPr>
              <a:t>そんな人工知能の技術を使い、全体としての効率を落とすことなく、個々人や個別の事情に「最適化された答え（最適解）」を見つけ出すことができるようになります。それにより、</a:t>
            </a:r>
          </a:p>
          <a:p>
            <a:pPr lvl="0"/>
            <a:r>
              <a:rPr kumimoji="1" lang="ja-JP" altLang="ja-JP" sz="1200" kern="1200" dirty="0" smtClean="0">
                <a:solidFill>
                  <a:schemeClr val="tx1"/>
                </a:solidFill>
                <a:effectLst/>
                <a:latin typeface="+mn-lt"/>
                <a:ea typeface="+mn-ea"/>
                <a:cs typeface="+mn-cs"/>
              </a:rPr>
              <a:t>「ヒトが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にあわせる」のではなく、「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がヒトに合わせる」つまり、ヒトに寄り添う</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が普及する。</a:t>
            </a:r>
          </a:p>
          <a:p>
            <a:pPr lvl="0"/>
            <a:r>
              <a:rPr kumimoji="1" lang="ja-JP" altLang="ja-JP" sz="1200" kern="1200" dirty="0" smtClean="0">
                <a:solidFill>
                  <a:schemeClr val="tx1"/>
                </a:solidFill>
                <a:effectLst/>
                <a:latin typeface="+mn-lt"/>
                <a:ea typeface="+mn-ea"/>
                <a:cs typeface="+mn-cs"/>
              </a:rPr>
              <a:t>自ら状況を学習し、判断・行動する自動化や自律化の仕組みが、人間にしかできなかったことを代わりにやってくれる。</a:t>
            </a:r>
          </a:p>
          <a:p>
            <a:pPr lvl="0"/>
            <a:r>
              <a:rPr kumimoji="1" lang="ja-JP" altLang="ja-JP" sz="1200" kern="1200" dirty="0" smtClean="0">
                <a:solidFill>
                  <a:schemeClr val="tx1"/>
                </a:solidFill>
                <a:effectLst/>
                <a:latin typeface="+mn-lt"/>
                <a:ea typeface="+mn-ea"/>
                <a:cs typeface="+mn-cs"/>
              </a:rPr>
              <a:t>膨大なデータから見つけ出した規則性や関係性から、未来に何が起こるかを高い精度で予見できる。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■ビジネス環境の変化に即応するための</a:t>
            </a:r>
            <a:r>
              <a:rPr kumimoji="1" lang="en-US" altLang="ja-JP" sz="1200" kern="1200" dirty="0" smtClean="0">
                <a:solidFill>
                  <a:schemeClr val="tx1"/>
                </a:solidFill>
                <a:effectLst/>
                <a:latin typeface="+mn-lt"/>
                <a:ea typeface="+mn-ea"/>
                <a:cs typeface="+mn-cs"/>
              </a:rPr>
              <a:t>DevOps</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インターネットでつながる世の中では、どこかで起きた出来事が、直ちに世界の隅々に知れ渡り、人々の行動やビジネス判断に影響を与えます。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やソーシャル・メディアは、その影響力をさらに増幅しています。</a:t>
            </a:r>
          </a:p>
          <a:p>
            <a:r>
              <a:rPr kumimoji="1" lang="ja-JP" altLang="ja-JP" sz="1200" kern="1200" dirty="0" smtClean="0">
                <a:solidFill>
                  <a:schemeClr val="tx1"/>
                </a:solidFill>
                <a:effectLst/>
                <a:latin typeface="+mn-lt"/>
                <a:ea typeface="+mn-ea"/>
                <a:cs typeface="+mn-cs"/>
              </a:rPr>
              <a:t>人工知能が、そんなビジネス環境の変化を受け取り、ある程度の柔軟性は担保してくれるかもしれません。しかし、変化に対応して新たなビジネスの仕組みを作り出すほどの能力はなく、そこはヒトが役割を担うこと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環境が変化すれば、その変化に対応して新たなビジネス・プロセスを作らなければなりません。その変化のスピードは加速しています。そのスピードに即応できることが、生き残りの条件となるでしょう。そうなれば、これまでのようにハードウェアを購入してインフラを構築し、業務要件を洗い出し、仕様書を固めてプログラムを書いているようでは対応できません。</a:t>
            </a:r>
          </a:p>
          <a:p>
            <a:r>
              <a:rPr kumimoji="1" lang="ja-JP" altLang="ja-JP" sz="1200" kern="1200" dirty="0" smtClean="0">
                <a:solidFill>
                  <a:schemeClr val="tx1"/>
                </a:solidFill>
                <a:effectLst/>
                <a:latin typeface="+mn-lt"/>
                <a:ea typeface="+mn-ea"/>
                <a:cs typeface="+mn-cs"/>
              </a:rPr>
              <a:t>変化に即応し、変更変化にも柔軟に対応できるアジャイル開発や、開発したアプリケーションを直ちに本番環境で実行するための開発と運用の新たな取り組みである「</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Development</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Operation</a:t>
            </a:r>
            <a:r>
              <a:rPr kumimoji="1" lang="ja-JP" altLang="ja-JP" sz="1200" kern="1200" dirty="0" smtClean="0">
                <a:solidFill>
                  <a:schemeClr val="tx1"/>
                </a:solidFill>
                <a:effectLst/>
                <a:latin typeface="+mn-lt"/>
                <a:ea typeface="+mn-ea"/>
                <a:cs typeface="+mn-cs"/>
              </a:rPr>
              <a:t>）」は不可欠となります。そうなると開発や運用はインフラの存在を意識していては、とても迅速で柔軟な対応は実現できません。</a:t>
            </a:r>
          </a:p>
          <a:p>
            <a:r>
              <a:rPr kumimoji="1" lang="ja-JP" altLang="ja-JP" sz="1200" kern="1200" dirty="0" smtClean="0">
                <a:solidFill>
                  <a:schemeClr val="tx1"/>
                </a:solidFill>
                <a:effectLst/>
                <a:latin typeface="+mn-lt"/>
                <a:ea typeface="+mn-ea"/>
                <a:cs typeface="+mn-cs"/>
              </a:rPr>
              <a:t>そこで、クラウドが提供するアプリケーション・サービス（</a:t>
            </a:r>
            <a:r>
              <a:rPr kumimoji="1" lang="en-US" altLang="ja-JP" sz="1200" kern="1200" dirty="0"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as a Service</a:t>
            </a:r>
            <a:r>
              <a:rPr kumimoji="1" lang="ja-JP" altLang="ja-JP" sz="1200" kern="1200" dirty="0" smtClean="0">
                <a:solidFill>
                  <a:schemeClr val="tx1"/>
                </a:solidFill>
                <a:effectLst/>
                <a:latin typeface="+mn-lt"/>
                <a:ea typeface="+mn-ea"/>
                <a:cs typeface="+mn-cs"/>
              </a:rPr>
              <a:t>）やアプリケーションに必要となる機能モジュールや開発、実行環境を提供してくれる</a:t>
            </a:r>
            <a:r>
              <a:rPr kumimoji="1" lang="en-US" altLang="ja-JP" sz="1200" kern="1200" dirty="0"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Platform as a Service</a:t>
            </a:r>
            <a:r>
              <a:rPr kumimoji="1" lang="ja-JP" altLang="ja-JP" sz="1200" kern="1200" dirty="0" smtClean="0">
                <a:solidFill>
                  <a:schemeClr val="tx1"/>
                </a:solidFill>
                <a:effectLst/>
                <a:latin typeface="+mn-lt"/>
                <a:ea typeface="+mn-ea"/>
                <a:cs typeface="+mn-cs"/>
              </a:rPr>
              <a:t>）といった、インフラを意識せず、その運用も必要としないサービスや、開発や運用の自動化を支援してくれるソフトウェアが、</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の実現を支えてくれるようになります。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■サイバー・フィジカル・システム</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の出来事はデジタル・データに変換されインターネットを介してクラウドに送り出されます。このデジタル・データを受け取り処理するクラウドやそこにつながる一連の仕組みは「サイバー世界と呼ばれ、現実世界の出来事や状態のデジタル・コピー、すなわち「デジタル・ツイン」が築かれてゆきます。</a:t>
            </a:r>
          </a:p>
          <a:p>
            <a:r>
              <a:rPr kumimoji="1" lang="ja-JP" altLang="ja-JP" sz="1200" kern="1200" dirty="0" smtClean="0">
                <a:solidFill>
                  <a:schemeClr val="tx1"/>
                </a:solidFill>
                <a:effectLst/>
                <a:latin typeface="+mn-lt"/>
                <a:ea typeface="+mn-ea"/>
                <a:cs typeface="+mn-cs"/>
              </a:rPr>
              <a:t>このように、アナログな現実世界をデジタル・データで捉え、現実世界と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が一体となった社会変革を実現する仕組みを「サイバー・フィジカル・システム（</a:t>
            </a:r>
            <a:r>
              <a:rPr kumimoji="1" lang="en-US" altLang="ja-JP" sz="1200" kern="1200" dirty="0" smtClean="0">
                <a:solidFill>
                  <a:schemeClr val="tx1"/>
                </a:solidFill>
                <a:effectLst/>
                <a:latin typeface="+mn-lt"/>
                <a:ea typeface="+mn-ea"/>
                <a:cs typeface="+mn-cs"/>
              </a:rPr>
              <a:t>Cyber-Physical System</a:t>
            </a:r>
            <a:r>
              <a:rPr kumimoji="1" lang="ja-JP" altLang="ja-JP" sz="1200" kern="1200" dirty="0" smtClean="0">
                <a:solidFill>
                  <a:schemeClr val="tx1"/>
                </a:solidFill>
                <a:effectLst/>
                <a:latin typeface="+mn-lt"/>
                <a:ea typeface="+mn-ea"/>
                <a:cs typeface="+mn-cs"/>
              </a:rPr>
              <a:t>）」と呼んでいます。</a:t>
            </a:r>
          </a:p>
          <a:p>
            <a:r>
              <a:rPr kumimoji="1" lang="ja-JP" altLang="ja-JP" sz="1200" kern="1200" dirty="0" smtClean="0">
                <a:solidFill>
                  <a:schemeClr val="tx1"/>
                </a:solidFill>
                <a:effectLst/>
                <a:latin typeface="+mn-lt"/>
                <a:ea typeface="+mn-ea"/>
                <a:cs typeface="+mn-cs"/>
              </a:rPr>
              <a:t>インターネットにつながるモノの数は増加し、ソーシャル・メディアでのやり取りもますます盛んになってゆきます。そうなれば、データはさらに増え、きめ細かくなってゆき、より精度の高い現実世界のデジタル・ツインがサイバー世界に築かれてゆきます。それを使って、さらに正確な予測や最適な計画、アドバイスができるようになります。その情報を利用して現実世界が動けば、その変化は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やソーシャル・メディアによって取得されサイバー世界に送られます。いま、そんな仕組みが作られ、私たちの社会や生活の基盤になろうとしているのです。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■ヒトを前提としないビジネス・プロセスへの転換を模索するデジタル・トランスフォーメーション</a:t>
            </a:r>
          </a:p>
          <a:p>
            <a:r>
              <a:rPr kumimoji="1" lang="ja-JP" altLang="ja-JP" sz="1200" kern="1200" dirty="0" smtClean="0">
                <a:solidFill>
                  <a:schemeClr val="tx1"/>
                </a:solidFill>
                <a:effectLst/>
                <a:latin typeface="+mn-lt"/>
                <a:ea typeface="+mn-ea"/>
                <a:cs typeface="+mn-cs"/>
              </a:rPr>
              <a:t>サイバー・フィジカル・システムが、これまでの仕事のやり方や人と人のつながりを大きく変えようとしています。この変化を「デジタル・トランスフォーメーション（</a:t>
            </a:r>
            <a:r>
              <a:rPr kumimoji="1" lang="en-US" altLang="ja-JP" sz="1200" kern="1200" dirty="0" smtClean="0">
                <a:solidFill>
                  <a:schemeClr val="tx1"/>
                </a:solidFill>
                <a:effectLst/>
                <a:latin typeface="+mn-lt"/>
                <a:ea typeface="+mn-ea"/>
                <a:cs typeface="+mn-cs"/>
              </a:rPr>
              <a:t>Digital Transformation</a:t>
            </a:r>
            <a:r>
              <a:rPr kumimoji="1" lang="ja-JP" altLang="ja-JP" sz="1200" kern="1200" dirty="0" smtClean="0">
                <a:solidFill>
                  <a:schemeClr val="tx1"/>
                </a:solidFill>
                <a:effectLst/>
                <a:latin typeface="+mn-lt"/>
                <a:ea typeface="+mn-ea"/>
                <a:cs typeface="+mn-cs"/>
              </a:rPr>
              <a:t>）」と呼んでいます。トランスフォーメイションとは、形を変える、あるいは転換するという意味があります。では、いったい何をどのように転換するのでしょうか。</a:t>
            </a:r>
          </a:p>
          <a:p>
            <a:r>
              <a:rPr kumimoji="1" lang="ja-JP" altLang="ja-JP" sz="1200" kern="1200" dirty="0" smtClean="0">
                <a:solidFill>
                  <a:schemeClr val="tx1"/>
                </a:solidFill>
                <a:effectLst/>
                <a:latin typeface="+mn-lt"/>
                <a:ea typeface="+mn-ea"/>
                <a:cs typeface="+mn-cs"/>
              </a:rPr>
              <a:t>「人間が行うことを前提に最適化されたビジネス・プロセスから、機械が行うことを前提に最適化されたビジネス・プロセスへの転換」</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の進化は、これまで「人間のできること」を機械に置き換え、効率化やコストの削減を実現してきました。さらに、インターネットやクラウド、</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や人工知能の普及は、「人間にしかできなかったこと」や「人間にはできないこと」をどんどんできるようにしています。ならば、そんな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や機械の新しい常識を前提に、人間が行うのではなく、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機械が全てを行うことを前提に、それに最もふさわしい仕事の流れを実現してもいいはずです。どうしても「人間にしかできないこと」が残るとすれば、それは人間がやりましょうと、発想を逆転して考えてみると、これまでの常識では考えられなかったことが実現するかもしれません。これが、「デジタル・トランスフォーメーション」の目指しているところです。</a:t>
            </a:r>
          </a:p>
          <a:p>
            <a:r>
              <a:rPr kumimoji="1" lang="ja-JP" altLang="ja-JP" sz="1200" kern="1200" dirty="0" smtClean="0">
                <a:solidFill>
                  <a:schemeClr val="tx1"/>
                </a:solidFill>
                <a:effectLst/>
                <a:latin typeface="+mn-lt"/>
                <a:ea typeface="+mn-ea"/>
                <a:cs typeface="+mn-cs"/>
              </a:rPr>
              <a:t>この「デジタル・トランスフォーメーション」により仕事流れを変革し、「数割」ではなく「数倍／数十倍」もの変革を成し遂げようとしています。「デジタル・トランスフォーメーション」とは、こんな常識の大転換なのです。</a:t>
            </a:r>
          </a:p>
          <a:p>
            <a:r>
              <a:rPr kumimoji="1" lang="ja-JP" altLang="ja-JP" sz="1200" kern="1200" dirty="0" smtClean="0">
                <a:solidFill>
                  <a:schemeClr val="tx1"/>
                </a:solidFill>
                <a:effectLst/>
                <a:latin typeface="+mn-lt"/>
                <a:ea typeface="+mn-ea"/>
                <a:cs typeface="+mn-cs"/>
              </a:rPr>
              <a:t>一方で、「デジタル・トランスフォーメーション」は、これまで人間が関わることを前提にしていた仕事の流れを、人間を介さず</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だけで完結する仕組みに置き換えることで、既存の業界秩序や既得権益を破壊してしまう「デジタル・ディスラプション（</a:t>
            </a:r>
            <a:r>
              <a:rPr kumimoji="1" lang="en-US" altLang="ja-JP" sz="1200" kern="1200" dirty="0" smtClean="0">
                <a:solidFill>
                  <a:schemeClr val="tx1"/>
                </a:solidFill>
                <a:effectLst/>
                <a:latin typeface="+mn-lt"/>
                <a:ea typeface="+mn-ea"/>
                <a:cs typeface="+mn-cs"/>
              </a:rPr>
              <a:t>Digital Disruption</a:t>
            </a:r>
            <a:r>
              <a:rPr kumimoji="1" lang="ja-JP" altLang="ja-JP" sz="1200" kern="1200" dirty="0" smtClean="0">
                <a:solidFill>
                  <a:schemeClr val="tx1"/>
                </a:solidFill>
                <a:effectLst/>
                <a:latin typeface="+mn-lt"/>
                <a:ea typeface="+mn-ea"/>
                <a:cs typeface="+mn-cs"/>
              </a:rPr>
              <a:t>）」を生みだすことでも覚悟しなければなりません。また、ヒトと機械の役割分担も変えてゆかなければなりません。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トレンドとこれからのビジネス</a:t>
            </a:r>
          </a:p>
          <a:p>
            <a:r>
              <a:rPr kumimoji="1" lang="ja-JP" altLang="ja-JP" sz="1200" kern="1200" dirty="0" smtClean="0">
                <a:solidFill>
                  <a:schemeClr val="tx1"/>
                </a:solidFill>
                <a:effectLst/>
                <a:latin typeface="+mn-lt"/>
                <a:ea typeface="+mn-ea"/>
                <a:cs typeface="+mn-cs"/>
              </a:rPr>
              <a:t>様々なテクノロジーは、それ自身が独立して存在しているわけではありません。それぞれに連携しながら、それぞれの役割を果たしています。私たちは、この一連のつながりを理解して、始めてテクノロジーがもたらす価値を理解することができるのです。</a:t>
            </a:r>
          </a:p>
          <a:p>
            <a:r>
              <a:rPr kumimoji="1" lang="ja-JP" altLang="ja-JP" sz="1200" kern="1200" dirty="0" smtClean="0">
                <a:solidFill>
                  <a:schemeClr val="tx1"/>
                </a:solidFill>
                <a:effectLst/>
                <a:latin typeface="+mn-lt"/>
                <a:ea typeface="+mn-ea"/>
                <a:cs typeface="+mn-cs"/>
              </a:rPr>
              <a:t>本書で紹介していることは、必ずしも全てが現時点で実現しているわけではありません。しかし、「トレンド＝過去から現在を通り越して未来に向かう流れ」からみれば、近い将来必ず実現するものです。</a:t>
            </a:r>
          </a:p>
          <a:p>
            <a:r>
              <a:rPr kumimoji="1" lang="ja-JP" altLang="ja-JP" sz="1200" kern="1200" dirty="0" smtClean="0">
                <a:solidFill>
                  <a:schemeClr val="tx1"/>
                </a:solidFill>
                <a:effectLst/>
                <a:latin typeface="+mn-lt"/>
                <a:ea typeface="+mn-ea"/>
                <a:cs typeface="+mn-cs"/>
              </a:rPr>
              <a:t>ビジネスはこのような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切り離して考えることはできません。冒頭でも説明したように、これまでの常識を大きく塗り替えるテクノロジーが重なり合い、影響を及ぼしあっています。この様相は、かつてとは明らかに異質な状況です。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a:t>
            </a:r>
          </a:p>
          <a:p>
            <a:r>
              <a:rPr kumimoji="1" lang="ja-JP" altLang="ja-JP" sz="1200" kern="1200" dirty="0" smtClean="0">
                <a:solidFill>
                  <a:schemeClr val="tx1"/>
                </a:solidFill>
                <a:effectLst/>
                <a:latin typeface="+mn-lt"/>
                <a:ea typeface="+mn-ea"/>
                <a:cs typeface="+mn-cs"/>
              </a:rPr>
              <a:t>例えば、これまで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は業務の生産性や効率を高める手段として主に使われてきましたが、いまはそれだけではなく「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を活かして新たなビジネスを創る」ことへと役割を拡げつつあります。そしてこれまでにないビジネスや生活のあり方、さらには新しい価値観や働き方が、生みだされつつあるのです。</a:t>
            </a:r>
          </a:p>
          <a:p>
            <a:r>
              <a:rPr kumimoji="1" lang="ja-JP" altLang="ja-JP" sz="1200" kern="1200" dirty="0" smtClean="0">
                <a:solidFill>
                  <a:schemeClr val="tx1"/>
                </a:solidFill>
                <a:effectLst/>
                <a:latin typeface="+mn-lt"/>
                <a:ea typeface="+mn-ea"/>
                <a:cs typeface="+mn-cs"/>
              </a:rPr>
              <a:t>そんな現実を過去から現在、そして未来につながる一連の物語として捉えることです。辞書の解説のように言葉の綴りを暗記しても、意味や価値は分かりません。</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トレンドを大きな物語として捉え、そこに自分たちのビジネスやテクノロジーのキーワードを当てはめて考えてみることが、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トレンドを理解することであり、ビジネスに役に立てることができるのです。</a:t>
            </a:r>
          </a:p>
          <a:p>
            <a:r>
              <a:rPr kumimoji="1" lang="ja-JP" altLang="ja-JP" sz="1200" kern="1200" dirty="0" smtClean="0">
                <a:solidFill>
                  <a:schemeClr val="tx1"/>
                </a:solidFill>
                <a:effectLst/>
                <a:latin typeface="+mn-lt"/>
                <a:ea typeface="+mn-ea"/>
                <a:cs typeface="+mn-cs"/>
              </a:rPr>
              <a:t>「なるほどとは思うが、いまひとつよく分からないよ。」</a:t>
            </a:r>
          </a:p>
          <a:p>
            <a:r>
              <a:rPr kumimoji="1" lang="ja-JP" altLang="ja-JP" sz="1200" kern="1200" dirty="0" smtClean="0">
                <a:solidFill>
                  <a:schemeClr val="tx1"/>
                </a:solidFill>
                <a:effectLst/>
                <a:latin typeface="+mn-lt"/>
                <a:ea typeface="+mn-ea"/>
                <a:cs typeface="+mn-cs"/>
              </a:rPr>
              <a:t>そう思われていてもご心配には及びません。本書を読み進むうちに「なるほど！」とご理解いだけるはずです。</a:t>
            </a:r>
          </a:p>
          <a:p>
            <a:r>
              <a:rPr kumimoji="1" lang="ja-JP" altLang="ja-JP" sz="1200" kern="1200" dirty="0" smtClean="0">
                <a:solidFill>
                  <a:schemeClr val="tx1"/>
                </a:solidFill>
                <a:effectLst/>
                <a:latin typeface="+mn-lt"/>
                <a:ea typeface="+mn-ea"/>
                <a:cs typeface="+mn-cs"/>
              </a:rPr>
              <a:t>本書を読み終えた後、再び本章を読み返してください。いまは見えない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の未来と大きな可能性が見えてくるはずです。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69982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smtClean="0">
                <a:solidFill>
                  <a:schemeClr val="tx1"/>
                </a:solidFill>
                <a:effectLst/>
                <a:latin typeface="+mn-lt"/>
                <a:ea typeface="+mn-ea"/>
                <a:cs typeface="+mn-cs"/>
              </a:rPr>
              <a:t>「デジタル・トランスフォーメーション」に向かう流れは、「</a:t>
            </a:r>
            <a:r>
              <a:rPr kumimoji="1" lang="ja-JP" altLang="en-US" sz="1200" b="1" i="0" kern="1200" dirty="0" smtClean="0">
                <a:solidFill>
                  <a:schemeClr val="tx1"/>
                </a:solidFill>
                <a:effectLst/>
                <a:latin typeface="+mn-lt"/>
                <a:ea typeface="+mn-ea"/>
                <a:cs typeface="+mn-cs"/>
              </a:rPr>
              <a:t>クラウド・ネイティブ</a:t>
            </a:r>
            <a:r>
              <a:rPr kumimoji="1" lang="ja-JP" altLang="en-US" sz="1200" b="0" i="0" kern="1200" dirty="0" smtClean="0">
                <a:solidFill>
                  <a:schemeClr val="tx1"/>
                </a:solidFill>
                <a:effectLst/>
                <a:latin typeface="+mn-lt"/>
                <a:ea typeface="+mn-ea"/>
                <a:cs typeface="+mn-cs"/>
              </a:rPr>
              <a:t>」と「</a:t>
            </a:r>
            <a:r>
              <a:rPr kumimoji="1" lang="ja-JP" altLang="en-US" sz="1200" b="1" i="0" kern="1200" dirty="0" smtClean="0">
                <a:solidFill>
                  <a:schemeClr val="tx1"/>
                </a:solidFill>
                <a:effectLst/>
                <a:latin typeface="+mn-lt"/>
                <a:ea typeface="+mn-ea"/>
                <a:cs typeface="+mn-cs"/>
              </a:rPr>
              <a:t>アンビエント</a:t>
            </a:r>
            <a:r>
              <a:rPr kumimoji="1" lang="en-US" altLang="ja-JP" sz="1200" b="1"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」によって牽引されます。</a:t>
            </a:r>
          </a:p>
          <a:p>
            <a:pPr fontAlgn="base"/>
            <a:r>
              <a:rPr kumimoji="1" lang="ja-JP" altLang="en-US" sz="1200" b="0" i="0" kern="1200" dirty="0" smtClean="0">
                <a:solidFill>
                  <a:schemeClr val="tx1"/>
                </a:solidFill>
                <a:effectLst/>
                <a:latin typeface="+mn-lt"/>
                <a:ea typeface="+mn-ea"/>
                <a:cs typeface="+mn-cs"/>
              </a:rPr>
              <a:t>「クラウド・ネイティブ」とは、</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に関わる多くの資源がクラウド・サービスとして提供されることです。また、所有することを前提としたこれまでの使い方とは大きく異なる新たなシステムとの付き合い方が求められることでもあります。つまり、これまでの所有す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の延長線上で考えることではなく、クラウドならではの思想やテクノロジーを前提にシステムとの係わりからを新たに見い出してゆかなければならいのです。</a:t>
            </a:r>
          </a:p>
          <a:p>
            <a:pPr fontAlgn="base"/>
            <a:r>
              <a:rPr kumimoji="1" lang="ja-JP" altLang="en-US" sz="1200" b="0" i="0" kern="1200" dirty="0" smtClean="0">
                <a:solidFill>
                  <a:schemeClr val="tx1"/>
                </a:solidFill>
                <a:effectLst/>
                <a:latin typeface="+mn-lt"/>
                <a:ea typeface="+mn-ea"/>
                <a:cs typeface="+mn-cs"/>
              </a:rPr>
              <a:t>一方の「アンビエント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」とは、「環境や周辺に溶け込む</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」の意味です。例えば、</a:t>
            </a:r>
            <a:r>
              <a:rPr kumimoji="1" lang="en-US" altLang="ja-JP" sz="1200" b="0" i="0" kern="1200" dirty="0" smtClean="0">
                <a:solidFill>
                  <a:schemeClr val="tx1"/>
                </a:solidFill>
                <a:effectLst/>
                <a:latin typeface="+mn-lt"/>
                <a:ea typeface="+mn-ea"/>
                <a:cs typeface="+mn-cs"/>
              </a:rPr>
              <a:t>5</a:t>
            </a:r>
            <a:r>
              <a:rPr kumimoji="1" lang="ja-JP" altLang="en-US" sz="1200" b="0" i="0" kern="1200" dirty="0" smtClean="0">
                <a:solidFill>
                  <a:schemeClr val="tx1"/>
                </a:solidFill>
                <a:effectLst/>
                <a:latin typeface="+mn-lt"/>
                <a:ea typeface="+mn-ea"/>
                <a:cs typeface="+mn-cs"/>
              </a:rPr>
              <a:t>年後の</a:t>
            </a:r>
            <a:r>
              <a:rPr kumimoji="1" lang="en-US" altLang="ja-JP" sz="1200" b="0" i="0" kern="1200" dirty="0" smtClean="0">
                <a:solidFill>
                  <a:schemeClr val="tx1"/>
                </a:solidFill>
                <a:effectLst/>
                <a:latin typeface="+mn-lt"/>
                <a:ea typeface="+mn-ea"/>
                <a:cs typeface="+mn-cs"/>
              </a:rPr>
              <a:t>2020</a:t>
            </a:r>
            <a:r>
              <a:rPr kumimoji="1" lang="ja-JP" altLang="en-US" sz="1200" b="0" i="0" kern="1200" dirty="0" smtClean="0">
                <a:solidFill>
                  <a:schemeClr val="tx1"/>
                </a:solidFill>
                <a:effectLst/>
                <a:latin typeface="+mn-lt"/>
                <a:ea typeface="+mn-ea"/>
                <a:cs typeface="+mn-cs"/>
              </a:rPr>
              <a:t>年にインターネットにつながるデバイスの数は、</a:t>
            </a:r>
            <a:r>
              <a:rPr kumimoji="1" lang="en-US" altLang="ja-JP" sz="1200" b="0" i="0" kern="1200" dirty="0" smtClean="0">
                <a:solidFill>
                  <a:schemeClr val="tx1"/>
                </a:solidFill>
                <a:effectLst/>
                <a:latin typeface="+mn-lt"/>
                <a:ea typeface="+mn-ea"/>
                <a:cs typeface="+mn-cs"/>
              </a:rPr>
              <a:t>500</a:t>
            </a:r>
            <a:r>
              <a:rPr kumimoji="1" lang="ja-JP" altLang="en-US" sz="1200" b="0" i="0" kern="1200" dirty="0" smtClean="0">
                <a:solidFill>
                  <a:schemeClr val="tx1"/>
                </a:solidFill>
                <a:effectLst/>
                <a:latin typeface="+mn-lt"/>
                <a:ea typeface="+mn-ea"/>
                <a:cs typeface="+mn-cs"/>
              </a:rPr>
              <a:t>億個になるといわれており、そのときの世界人口を</a:t>
            </a:r>
            <a:r>
              <a:rPr kumimoji="1" lang="en-US" altLang="ja-JP" sz="1200" b="0" i="0" kern="1200" dirty="0" smtClean="0">
                <a:solidFill>
                  <a:schemeClr val="tx1"/>
                </a:solidFill>
                <a:effectLst/>
                <a:latin typeface="+mn-lt"/>
                <a:ea typeface="+mn-ea"/>
                <a:cs typeface="+mn-cs"/>
              </a:rPr>
              <a:t>75</a:t>
            </a:r>
            <a:r>
              <a:rPr kumimoji="1" lang="ja-JP" altLang="en-US" sz="1200" b="0" i="0" kern="1200" dirty="0" smtClean="0">
                <a:solidFill>
                  <a:schemeClr val="tx1"/>
                </a:solidFill>
                <a:effectLst/>
                <a:latin typeface="+mn-lt"/>
                <a:ea typeface="+mn-ea"/>
                <a:cs typeface="+mn-cs"/>
              </a:rPr>
              <a:t>億人とすると一人平均</a:t>
            </a:r>
            <a:r>
              <a:rPr kumimoji="1" lang="en-US" altLang="ja-JP" sz="1200" b="0" i="0" kern="1200" dirty="0" smtClean="0">
                <a:solidFill>
                  <a:schemeClr val="tx1"/>
                </a:solidFill>
                <a:effectLst/>
                <a:latin typeface="+mn-lt"/>
                <a:ea typeface="+mn-ea"/>
                <a:cs typeface="+mn-cs"/>
              </a:rPr>
              <a:t>7</a:t>
            </a:r>
            <a:r>
              <a:rPr kumimoji="1" lang="ja-JP" altLang="en-US" sz="1200" b="0" i="0" kern="1200" dirty="0" smtClean="0">
                <a:solidFill>
                  <a:schemeClr val="tx1"/>
                </a:solidFill>
                <a:effectLst/>
                <a:latin typeface="+mn-lt"/>
                <a:ea typeface="+mn-ea"/>
                <a:cs typeface="+mn-cs"/>
              </a:rPr>
              <a:t>個のデバイスがインターネットにつながっていることになります。これが</a:t>
            </a:r>
            <a:r>
              <a:rPr kumimoji="1" lang="en-US" altLang="ja-JP" sz="1200" b="0" i="0" kern="1200" dirty="0" smtClean="0">
                <a:solidFill>
                  <a:schemeClr val="tx1"/>
                </a:solidFill>
                <a:effectLst/>
                <a:latin typeface="+mn-lt"/>
                <a:ea typeface="+mn-ea"/>
                <a:cs typeface="+mn-cs"/>
              </a:rPr>
              <a:t>10</a:t>
            </a:r>
            <a:r>
              <a:rPr kumimoji="1" lang="ja-JP" altLang="en-US" sz="1200" b="0" i="0" kern="1200" dirty="0" smtClean="0">
                <a:solidFill>
                  <a:schemeClr val="tx1"/>
                </a:solidFill>
                <a:effectLst/>
                <a:latin typeface="+mn-lt"/>
                <a:ea typeface="+mn-ea"/>
                <a:cs typeface="+mn-cs"/>
              </a:rPr>
              <a:t>年後の</a:t>
            </a:r>
            <a:r>
              <a:rPr kumimoji="1" lang="en-US" altLang="ja-JP" sz="1200" b="0" i="0" kern="1200" dirty="0" smtClean="0">
                <a:solidFill>
                  <a:schemeClr val="tx1"/>
                </a:solidFill>
                <a:effectLst/>
                <a:latin typeface="+mn-lt"/>
                <a:ea typeface="+mn-ea"/>
                <a:cs typeface="+mn-cs"/>
              </a:rPr>
              <a:t>2025</a:t>
            </a:r>
            <a:r>
              <a:rPr kumimoji="1" lang="ja-JP" altLang="en-US" sz="1200" b="0" i="0" kern="1200" dirty="0" smtClean="0">
                <a:solidFill>
                  <a:schemeClr val="tx1"/>
                </a:solidFill>
                <a:effectLst/>
                <a:latin typeface="+mn-lt"/>
                <a:ea typeface="+mn-ea"/>
                <a:cs typeface="+mn-cs"/>
              </a:rPr>
              <a:t>年</a:t>
            </a:r>
            <a:r>
              <a:rPr kumimoji="1" lang="en-US" altLang="ja-JP" sz="1200" b="0" i="0" kern="1200" dirty="0" smtClean="0">
                <a:solidFill>
                  <a:schemeClr val="tx1"/>
                </a:solidFill>
                <a:effectLst/>
                <a:latin typeface="+mn-lt"/>
                <a:ea typeface="+mn-ea"/>
                <a:cs typeface="+mn-cs"/>
              </a:rPr>
              <a:t>80</a:t>
            </a:r>
            <a:r>
              <a:rPr kumimoji="1" lang="ja-JP" altLang="en-US" sz="1200" b="0" i="0" kern="1200" dirty="0" smtClean="0">
                <a:solidFill>
                  <a:schemeClr val="tx1"/>
                </a:solidFill>
                <a:effectLst/>
                <a:latin typeface="+mn-lt"/>
                <a:ea typeface="+mn-ea"/>
                <a:cs typeface="+mn-cs"/>
              </a:rPr>
              <a:t>億人の時代には２兆個になるといわれ、一人平均</a:t>
            </a:r>
            <a:r>
              <a:rPr kumimoji="1" lang="en-US" altLang="ja-JP" sz="1200" b="0" i="0" kern="1200" dirty="0" smtClean="0">
                <a:solidFill>
                  <a:schemeClr val="tx1"/>
                </a:solidFill>
                <a:effectLst/>
                <a:latin typeface="+mn-lt"/>
                <a:ea typeface="+mn-ea"/>
                <a:cs typeface="+mn-cs"/>
              </a:rPr>
              <a:t>250</a:t>
            </a:r>
            <a:r>
              <a:rPr kumimoji="1" lang="ja-JP" altLang="en-US" sz="1200" b="0" i="0" kern="1200" dirty="0" smtClean="0">
                <a:solidFill>
                  <a:schemeClr val="tx1"/>
                </a:solidFill>
                <a:effectLst/>
                <a:latin typeface="+mn-lt"/>
                <a:ea typeface="+mn-ea"/>
                <a:cs typeface="+mn-cs"/>
              </a:rPr>
              <a:t>個のデバイスを持つ計算になります。これは必ずしも突拍子もない数とは言えません。たとえば、靴や鞄、鍵やメガネ、家具や建物など、自宅や職場を併せて考えれば、その程度のモノに私たちは既に関わっています。それらの多くが全てインターネットにつながれば、現実世界のデジタルコピーが、緻密かつリアルタイムにデジタル世界に写し取られることになるのです。こういう現実世界とデジタル世界の一体化を前提とする社会や生活の基盤が実現しようとしているのです。</a:t>
            </a:r>
          </a:p>
          <a:p>
            <a:pPr fontAlgn="base"/>
            <a:r>
              <a:rPr kumimoji="1" lang="ja-JP" altLang="en-US" sz="1200" b="0" i="0" kern="1200" dirty="0" smtClean="0">
                <a:solidFill>
                  <a:schemeClr val="tx1"/>
                </a:solidFill>
                <a:effectLst/>
                <a:latin typeface="+mn-lt"/>
                <a:ea typeface="+mn-ea"/>
                <a:cs typeface="+mn-cs"/>
              </a:rPr>
              <a:t>この２つの牽引力は、５つのテクノロジー・トレンドによって支えられます。</a:t>
            </a:r>
          </a:p>
          <a:p>
            <a:pPr fontAlgn="base"/>
            <a:r>
              <a:rPr kumimoji="1" lang="ja-JP" altLang="en-US" sz="1200" b="1" i="0" kern="1200" dirty="0" smtClean="0">
                <a:solidFill>
                  <a:schemeClr val="tx1"/>
                </a:solidFill>
                <a:effectLst/>
                <a:latin typeface="+mn-lt"/>
                <a:ea typeface="+mn-ea"/>
                <a:cs typeface="+mn-cs"/>
              </a:rPr>
              <a:t>サーバーレス</a:t>
            </a:r>
          </a:p>
          <a:p>
            <a:pPr fontAlgn="base"/>
            <a:r>
              <a:rPr kumimoji="1" lang="ja-JP" altLang="en-US" sz="1200" b="0" i="0" kern="1200" dirty="0" smtClean="0">
                <a:solidFill>
                  <a:schemeClr val="tx1"/>
                </a:solidFill>
                <a:effectLst/>
                <a:latin typeface="+mn-lt"/>
                <a:ea typeface="+mn-ea"/>
                <a:cs typeface="+mn-cs"/>
              </a:rPr>
              <a:t>クラウド・ネイティブの真価は、物理的な実態を、そのアナロジーとしてサービスにおきかえるものではありません。クラウドにしかできないコトを最大限活かすことで、はじめてその真価が発揮されます。例えば、コンテナや</a:t>
            </a:r>
            <a:r>
              <a:rPr kumimoji="1" lang="en-US" altLang="ja-JP" sz="1200" b="0" i="0" kern="1200" dirty="0" err="1" smtClean="0">
                <a:solidFill>
                  <a:schemeClr val="tx1"/>
                </a:solidFill>
                <a:effectLst/>
                <a:latin typeface="+mn-lt"/>
                <a:ea typeface="+mn-ea"/>
                <a:cs typeface="+mn-cs"/>
              </a:rPr>
              <a:t>PaaS</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API</a:t>
            </a:r>
            <a:r>
              <a:rPr kumimoji="1" lang="ja-JP" altLang="en-US" sz="1200" b="0" i="0" kern="1200" dirty="0" smtClean="0">
                <a:solidFill>
                  <a:schemeClr val="tx1"/>
                </a:solidFill>
                <a:effectLst/>
                <a:latin typeface="+mn-lt"/>
                <a:ea typeface="+mn-ea"/>
                <a:cs typeface="+mn-cs"/>
              </a:rPr>
              <a:t>を活用すれば、開発や運用管理の生産性を劇的に変え、最新のテクノロジーをいち早くビジネスに取り込むことができます。</a:t>
            </a:r>
          </a:p>
          <a:p>
            <a:pPr fontAlgn="base"/>
            <a:r>
              <a:rPr kumimoji="1" lang="ja-JP" altLang="en-US" sz="1200" b="0" i="0" kern="1200" dirty="0" smtClean="0">
                <a:solidFill>
                  <a:schemeClr val="tx1"/>
                </a:solidFill>
                <a:effectLst/>
                <a:latin typeface="+mn-lt"/>
                <a:ea typeface="+mn-ea"/>
                <a:cs typeface="+mn-cs"/>
              </a:rPr>
              <a:t>このような使い方では物理的なサーバーやネットワーク機器を意識する必要はなくなり、その機能や性能をサービスとして直接使うことができるようになります。仮想化は物理的な実態のアナロジーに過ぎませんが、そんなことを考える必要がなくなるのです。</a:t>
            </a:r>
          </a:p>
          <a:p>
            <a:pPr fontAlgn="base"/>
            <a:r>
              <a:rPr kumimoji="1" lang="en-US" altLang="ja-JP" sz="1200" b="1" i="0" kern="1200" dirty="0" smtClean="0">
                <a:solidFill>
                  <a:schemeClr val="tx1"/>
                </a:solidFill>
                <a:effectLst/>
                <a:latin typeface="+mn-lt"/>
                <a:ea typeface="+mn-ea"/>
                <a:cs typeface="+mn-cs"/>
              </a:rPr>
              <a:t>Internet of Things</a:t>
            </a:r>
            <a:r>
              <a:rPr kumimoji="1" lang="ja-JP" altLang="en-US" sz="1200" b="1" i="0" kern="1200" dirty="0" smtClean="0">
                <a:solidFill>
                  <a:schemeClr val="tx1"/>
                </a:solidFill>
                <a:effectLst/>
                <a:latin typeface="+mn-lt"/>
                <a:ea typeface="+mn-ea"/>
                <a:cs typeface="+mn-cs"/>
              </a:rPr>
              <a:t>（</a:t>
            </a:r>
            <a:r>
              <a:rPr kumimoji="1" lang="en-US" altLang="ja-JP" sz="1200" b="1" i="0" kern="1200" dirty="0" err="1" smtClean="0">
                <a:solidFill>
                  <a:schemeClr val="tx1"/>
                </a:solidFill>
                <a:effectLst/>
                <a:latin typeface="+mn-lt"/>
                <a:ea typeface="+mn-ea"/>
                <a:cs typeface="+mn-cs"/>
              </a:rPr>
              <a:t>IoT</a:t>
            </a:r>
            <a:r>
              <a:rPr kumimoji="1" lang="ja-JP" altLang="en-US" sz="1200" b="1" i="0" kern="1200" dirty="0" smtClean="0">
                <a:solidFill>
                  <a:schemeClr val="tx1"/>
                </a:solidFill>
                <a:effectLst/>
                <a:latin typeface="+mn-lt"/>
                <a:ea typeface="+mn-ea"/>
                <a:cs typeface="+mn-cs"/>
              </a:rPr>
              <a:t>）</a:t>
            </a:r>
          </a:p>
          <a:p>
            <a:pPr fontAlgn="base"/>
            <a:r>
              <a:rPr kumimoji="1" lang="ja-JP" altLang="en-US" sz="1200" b="0" i="0" kern="1200" dirty="0" smtClean="0">
                <a:solidFill>
                  <a:schemeClr val="tx1"/>
                </a:solidFill>
                <a:effectLst/>
                <a:latin typeface="+mn-lt"/>
                <a:ea typeface="+mn-ea"/>
                <a:cs typeface="+mn-cs"/>
              </a:rPr>
              <a:t>モノが直接インターネットにつながることで、現実世界はこれまでに無く緻密に、そしてリアルタイムにデジタルで捉えられるようになることは既に述べたとおりです。この仕組みが、ビジネス・モデルやビジネス・プロセスをくみ上げてきた既存の常識を大きく変えることになります。</a:t>
            </a:r>
          </a:p>
          <a:p>
            <a:pPr fontAlgn="base"/>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をビジネスとして考えようとするとき、このビジネス・モデルやビジネス・プロセスの変革にどのように貢献するかという視点が大切です。</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をテクノロジーとしてのみ捉えてしまえば、他のテクノロジーがそうであったようにコモディ化の波にいずれは呑み込まれてしまいます。一時的に利益を得ることができても、進化の時計がますます加速する今の時代にあっては、コモディティ化もまた急速な勢いで迫ってくるでしょう。むしろ、コモディティを武器にして低コストとスピードでビジネス・プロセスを変革することにビジネス価値を見出すことが大切になります。</a:t>
            </a:r>
          </a:p>
          <a:p>
            <a:pPr fontAlgn="base"/>
            <a:r>
              <a:rPr kumimoji="1" lang="ja-JP" altLang="en-US" sz="1200" b="0" i="0" kern="1200" dirty="0" smtClean="0">
                <a:solidFill>
                  <a:schemeClr val="tx1"/>
                </a:solidFill>
                <a:effectLst/>
                <a:latin typeface="+mn-lt"/>
                <a:ea typeface="+mn-ea"/>
                <a:cs typeface="+mn-cs"/>
              </a:rPr>
              <a:t>また、物理的、地理的な障壁のないデジタル世界は、自由につながり、融合することができます。かつてシュンペーターが、「イノベーションとは新しい組合せである」と言いましたが、その新しい組合せを簡単に試してみることができるようになります。まさにイノベーションの孵卵器であり加速器が、</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の生みだすデジタル世界と言えるでしょう。</a:t>
            </a:r>
          </a:p>
          <a:p>
            <a:pPr fontAlgn="base"/>
            <a:r>
              <a:rPr kumimoji="1" lang="ja-JP" altLang="en-US" sz="1200" b="1" i="0" kern="1200" dirty="0" smtClean="0">
                <a:solidFill>
                  <a:schemeClr val="tx1"/>
                </a:solidFill>
                <a:effectLst/>
                <a:latin typeface="+mn-lt"/>
                <a:ea typeface="+mn-ea"/>
                <a:cs typeface="+mn-cs"/>
              </a:rPr>
              <a:t>サイバー・セキュリティ</a:t>
            </a:r>
            <a:r>
              <a:rPr kumimoji="1" lang="en-US" altLang="ja-JP" sz="1200" b="1" i="0" kern="1200" dirty="0" smtClean="0">
                <a:solidFill>
                  <a:schemeClr val="tx1"/>
                </a:solidFill>
                <a:effectLst/>
                <a:latin typeface="+mn-lt"/>
                <a:ea typeface="+mn-ea"/>
                <a:cs typeface="+mn-cs"/>
              </a:rPr>
              <a:t>&amp;</a:t>
            </a:r>
            <a:r>
              <a:rPr kumimoji="1" lang="ja-JP" altLang="en-US" sz="1200" b="1" i="0" kern="1200" dirty="0" smtClean="0">
                <a:solidFill>
                  <a:schemeClr val="tx1"/>
                </a:solidFill>
                <a:effectLst/>
                <a:latin typeface="+mn-lt"/>
                <a:ea typeface="+mn-ea"/>
                <a:cs typeface="+mn-cs"/>
              </a:rPr>
              <a:t>ガバナンス</a:t>
            </a:r>
          </a:p>
          <a:p>
            <a:pPr fontAlgn="base"/>
            <a:r>
              <a:rPr kumimoji="1" lang="ja-JP" altLang="en-US" sz="1200" b="0" i="0" kern="1200" dirty="0" smtClean="0">
                <a:solidFill>
                  <a:schemeClr val="tx1"/>
                </a:solidFill>
                <a:effectLst/>
                <a:latin typeface="+mn-lt"/>
                <a:ea typeface="+mn-ea"/>
                <a:cs typeface="+mn-cs"/>
              </a:rPr>
              <a:t>クラウド・ネイティブもアンビエント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も、ともにセキュリティやガバナンスの常識を大きく変えなくてはなりません。これまでのように自社システムを自社の管理の行き届く場所に物理的に設置し、それを取り囲むように壁を張り巡らせ、自社と外部の境界を守るセキュリティは成り立ちません。</a:t>
            </a:r>
          </a:p>
          <a:p>
            <a:pPr fontAlgn="base"/>
            <a:r>
              <a:rPr kumimoji="1" lang="ja-JP" altLang="en-US" sz="1200" b="0" i="0" kern="1200" dirty="0" smtClean="0">
                <a:solidFill>
                  <a:schemeClr val="tx1"/>
                </a:solidFill>
                <a:effectLst/>
                <a:latin typeface="+mn-lt"/>
                <a:ea typeface="+mn-ea"/>
                <a:cs typeface="+mn-cs"/>
              </a:rPr>
              <a:t>クラウドも</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も自社の直接的な支配下にはなく、内と外との目に見える境界は喪失します。そうなると大切になってくるのは、デバイスやシステムと利用者とのお互いの信頼を確立することです。そのためには「誰が使っているのか」のアイデンティティと、「いつ、どのように使ったか」のログを管理できる基盤が鍵を握ることになるでしょう。</a:t>
            </a:r>
          </a:p>
          <a:p>
            <a:pPr fontAlgn="base"/>
            <a:r>
              <a:rPr kumimoji="1" lang="ja-JP" altLang="en-US" sz="1200" b="0" i="0" kern="1200" dirty="0" smtClean="0">
                <a:solidFill>
                  <a:schemeClr val="tx1"/>
                </a:solidFill>
                <a:effectLst/>
                <a:latin typeface="+mn-lt"/>
                <a:ea typeface="+mn-ea"/>
                <a:cs typeface="+mn-cs"/>
              </a:rPr>
              <a:t>守るのは物理的なシステムそのものではなく、データやプロセスを守るという発想への転換が大切になります。また、管理する対象が膨大な数となり、ログの中から攻撃、痕跡、リスクを見つけ出すための作業は膨大なものとなります。もはや人手に頼ることを不可能であり、自動化や自律化、エージェント化といった新たな仕組みが必要になるでしょう。また、セキュリティを技術問題としてではなく、ビジネス・プロセスやアプリケーションをセキュアに作ることまで含め、アーキテクチャー全体を考えたセキュリティが重要になります。</a:t>
            </a:r>
          </a:p>
          <a:p>
            <a:pPr fontAlgn="base"/>
            <a:r>
              <a:rPr kumimoji="1" lang="en-US" altLang="ja-JP" sz="1200" b="1" i="0" kern="1200" dirty="0" err="1" smtClean="0">
                <a:solidFill>
                  <a:schemeClr val="tx1"/>
                </a:solidFill>
                <a:effectLst/>
                <a:latin typeface="+mn-lt"/>
                <a:ea typeface="+mn-ea"/>
                <a:cs typeface="+mn-cs"/>
              </a:rPr>
              <a:t>DevOps</a:t>
            </a:r>
            <a:endParaRPr kumimoji="1" lang="en-US" altLang="ja-JP" sz="1200" b="1" i="0" kern="1200" dirty="0" smtClean="0">
              <a:solidFill>
                <a:schemeClr val="tx1"/>
              </a:solidFill>
              <a:effectLst/>
              <a:latin typeface="+mn-lt"/>
              <a:ea typeface="+mn-ea"/>
              <a:cs typeface="+mn-cs"/>
            </a:endParaRPr>
          </a:p>
          <a:p>
            <a:pPr fontAlgn="base"/>
            <a:r>
              <a:rPr kumimoji="1" lang="ja-JP" altLang="en-US" sz="1200" b="0" i="0" kern="1200" dirty="0" smtClean="0">
                <a:solidFill>
                  <a:schemeClr val="tx1"/>
                </a:solidFill>
                <a:effectLst/>
                <a:latin typeface="+mn-lt"/>
                <a:ea typeface="+mn-ea"/>
                <a:cs typeface="+mn-cs"/>
              </a:rPr>
              <a:t>ビジネスは、常に市場の変化に敏感に反応し、そのプロセスや機能を変えてゆくことで生き延び、成長します。そのスピードと柔軟性が大きな価値を生みだすのです。</a:t>
            </a:r>
          </a:p>
          <a:p>
            <a:pPr fontAlgn="base"/>
            <a:r>
              <a:rPr kumimoji="1" lang="ja-JP" altLang="en-US" sz="1200" b="0" i="0" kern="1200" dirty="0" smtClean="0">
                <a:solidFill>
                  <a:schemeClr val="tx1"/>
                </a:solidFill>
                <a:effectLst/>
                <a:latin typeface="+mn-lt"/>
                <a:ea typeface="+mn-ea"/>
                <a:cs typeface="+mn-cs"/>
              </a:rPr>
              <a:t>「アンビエント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」の拡大は、ビジネスと</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を不可分なものにします。つまり、ビジネス・スピードに同期化し、柔軟に機能や性能を変えることができる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でなければなりません。</a:t>
            </a:r>
          </a:p>
          <a:p>
            <a:pPr fontAlgn="base"/>
            <a:r>
              <a:rPr kumimoji="1" lang="ja-JP" altLang="en-US" sz="1200" b="0" i="0" kern="1200" dirty="0" smtClean="0">
                <a:solidFill>
                  <a:schemeClr val="tx1"/>
                </a:solidFill>
                <a:effectLst/>
                <a:latin typeface="+mn-lt"/>
                <a:ea typeface="+mn-ea"/>
                <a:cs typeface="+mn-cs"/>
              </a:rPr>
              <a:t>システムを新たに作る、あるいは仕様を変えることは、ビジネスを成功させるために必要なことです。そこに求められるスピードが加速しつつあるなかで、従来同様に仕様を固め、工数を手配し、見積もりをとって対応しているようでは使いものになりません。要求に即応し、システムを開発し直ちに本番に供すること。それを頻繁に繰り返しながらビジネスの現場のスピードに同期化できなくてはならないのです。</a:t>
            </a:r>
          </a:p>
          <a:p>
            <a:pPr fontAlgn="base"/>
            <a:r>
              <a:rPr kumimoji="1" lang="ja-JP" altLang="en-US" sz="1200" b="0" i="0" kern="1200" dirty="0" smtClean="0">
                <a:solidFill>
                  <a:schemeClr val="tx1"/>
                </a:solidFill>
                <a:effectLst/>
                <a:latin typeface="+mn-lt"/>
                <a:ea typeface="+mn-ea"/>
                <a:cs typeface="+mn-cs"/>
              </a:rPr>
              <a:t>そのためには、先に説明した「サーバーレス」な環境を活かすことを前提に、開発と運用管理の関係を抜本的に変えなくてはなりません。</a:t>
            </a:r>
          </a:p>
          <a:p>
            <a:pPr fontAlgn="base"/>
            <a:r>
              <a:rPr kumimoji="1" lang="ja-JP" altLang="en-US" sz="1200" b="1" i="0" kern="1200" dirty="0" smtClean="0">
                <a:solidFill>
                  <a:schemeClr val="tx1"/>
                </a:solidFill>
                <a:effectLst/>
                <a:latin typeface="+mn-lt"/>
                <a:ea typeface="+mn-ea"/>
                <a:cs typeface="+mn-cs"/>
              </a:rPr>
              <a:t>自動化・自律化</a:t>
            </a:r>
          </a:p>
          <a:p>
            <a:pPr fontAlgn="base"/>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と人工知能の普及は、人手の負担を劇的に減らしてしまうだけではありません。人間が介在するが故にできない膨大なデータのリアルタイム処理、意志決定に伴う時間的遅延の解消、人的エラーの排除が実現されます。</a:t>
            </a:r>
          </a:p>
          <a:p>
            <a:pPr fontAlgn="base"/>
            <a:r>
              <a:rPr kumimoji="1" lang="ja-JP" altLang="en-US" sz="1200" b="0" i="0" kern="1200" dirty="0" smtClean="0">
                <a:solidFill>
                  <a:schemeClr val="tx1"/>
                </a:solidFill>
                <a:effectLst/>
                <a:latin typeface="+mn-lt"/>
                <a:ea typeface="+mn-ea"/>
                <a:cs typeface="+mn-cs"/>
              </a:rPr>
              <a:t>そのためには標準化されたルールを確実にこなす自動化、状況を適宜把握し、時々の最適解を見つけ、人手に頼らず実行する自律化が必要となります。これにより、人間の介在を前提としないビジネス・モデルやビジネス・プロセスを考えることが可能になるのです。</a:t>
            </a:r>
          </a:p>
          <a:p>
            <a:pPr fontAlgn="base"/>
            <a:r>
              <a:rPr kumimoji="1" lang="ja-JP" altLang="en-US" sz="1200" b="0" i="0" kern="1200" dirty="0" smtClean="0">
                <a:solidFill>
                  <a:schemeClr val="tx1"/>
                </a:solidFill>
                <a:effectLst/>
                <a:latin typeface="+mn-lt"/>
                <a:ea typeface="+mn-ea"/>
                <a:cs typeface="+mn-cs"/>
              </a:rPr>
              <a:t>つまり、自動化や自律化は、単なる省力化の問題としてではなく、ビジネスのあり方の変革として捉えるべきなのです。そういう視点を持つことができたときに、自動化や自律化は、「デジタル・トランスフォーメーション」を実現する重要な要件となるのです。</a:t>
            </a:r>
          </a:p>
          <a:p>
            <a:pPr fontAlgn="base"/>
            <a:r>
              <a:rPr kumimoji="1" lang="ja-JP" altLang="en-US" sz="1200" b="0" i="0" kern="1200" dirty="0" smtClean="0">
                <a:solidFill>
                  <a:schemeClr val="tx1"/>
                </a:solidFill>
                <a:effectLst/>
                <a:latin typeface="+mn-lt"/>
                <a:ea typeface="+mn-ea"/>
                <a:cs typeface="+mn-cs"/>
              </a:rPr>
              <a:t> </a:t>
            </a:r>
          </a:p>
          <a:p>
            <a:pPr fontAlgn="base"/>
            <a:r>
              <a:rPr kumimoji="1" lang="ja-JP" altLang="en-US" sz="1200" b="0" i="0" kern="1200" dirty="0" smtClean="0">
                <a:solidFill>
                  <a:schemeClr val="tx1"/>
                </a:solidFill>
                <a:effectLst/>
                <a:latin typeface="+mn-lt"/>
                <a:ea typeface="+mn-ea"/>
                <a:cs typeface="+mn-cs"/>
              </a:rPr>
              <a:t>この「デジタル・トランスフォーメーション」を支える</a:t>
            </a:r>
            <a:r>
              <a:rPr kumimoji="1" lang="en-US" altLang="ja-JP" sz="1200" b="0" i="0" kern="1200" dirty="0" smtClean="0">
                <a:solidFill>
                  <a:schemeClr val="tx1"/>
                </a:solidFill>
                <a:effectLst/>
                <a:latin typeface="+mn-lt"/>
                <a:ea typeface="+mn-ea"/>
                <a:cs typeface="+mn-cs"/>
              </a:rPr>
              <a:t>5</a:t>
            </a:r>
            <a:r>
              <a:rPr kumimoji="1" lang="ja-JP" altLang="en-US" sz="1200" b="0" i="0" kern="1200" dirty="0" smtClean="0">
                <a:solidFill>
                  <a:schemeClr val="tx1"/>
                </a:solidFill>
                <a:effectLst/>
                <a:latin typeface="+mn-lt"/>
                <a:ea typeface="+mn-ea"/>
                <a:cs typeface="+mn-cs"/>
              </a:rPr>
              <a:t>つのテクノロジー・トレンドに向き合うことが、ビジネスの創出と発展につながります。しかし、そのことは同時に「</a:t>
            </a:r>
            <a:r>
              <a:rPr kumimoji="1" lang="ja-JP" altLang="en-US" sz="1200" b="1" i="0" kern="1200" dirty="0" smtClean="0">
                <a:solidFill>
                  <a:schemeClr val="tx1"/>
                </a:solidFill>
                <a:effectLst/>
                <a:latin typeface="+mn-lt"/>
                <a:ea typeface="+mn-ea"/>
                <a:cs typeface="+mn-cs"/>
              </a:rPr>
              <a:t>デジタル・ディスラプション（デジタルによる破壊）</a:t>
            </a:r>
            <a:r>
              <a:rPr kumimoji="1" lang="ja-JP" altLang="en-US" sz="1200" b="0" i="0" kern="1200" dirty="0" smtClean="0">
                <a:solidFill>
                  <a:schemeClr val="tx1"/>
                </a:solidFill>
                <a:effectLst/>
                <a:latin typeface="+mn-lt"/>
                <a:ea typeface="+mn-ea"/>
                <a:cs typeface="+mn-cs"/>
              </a:rPr>
              <a:t>」を伴うことも覚悟しなくてはなりません。</a:t>
            </a:r>
          </a:p>
          <a:p>
            <a:pPr fontAlgn="base"/>
            <a:r>
              <a:rPr kumimoji="1" lang="ja-JP" altLang="en-US" sz="1200" b="0" i="0" kern="1200" dirty="0" smtClean="0">
                <a:solidFill>
                  <a:schemeClr val="tx1"/>
                </a:solidFill>
                <a:effectLst/>
                <a:latin typeface="+mn-lt"/>
                <a:ea typeface="+mn-ea"/>
                <a:cs typeface="+mn-cs"/>
              </a:rPr>
              <a:t>これまで自分たちのビジネスを支えてきた経営基盤は破壊されるかもしれません。そのことを覚悟しなければならないのです。ただ、いずれ破壊されるのであれば、そこに関わらないことの方がむしろリスクです。それを自ら破壊することでイニシアティブを確保するという攻めの姿勢こそが、生き残りを支えてゆくことになるのです。</a:t>
            </a:r>
          </a:p>
          <a:p>
            <a:pPr fontAlgn="base"/>
            <a:r>
              <a:rPr kumimoji="1" lang="ja-JP" altLang="en-US" sz="1200" b="0" i="0" kern="1200" smtClean="0">
                <a:solidFill>
                  <a:schemeClr val="tx1"/>
                </a:solidFill>
                <a:effectLst/>
                <a:latin typeface="+mn-lt"/>
                <a:ea typeface="+mn-ea"/>
                <a:cs typeface="+mn-cs"/>
              </a:rPr>
              <a:t>今年は、いくつかのビッグ・プロジェクトが終了し、工数需要が大幅に減ってしまいます。それを単なる需要の変動としてしか捉えられないとすれば、生き残ることはできません。「ビジネス・トランスフォーメーション」と「デジタル・ディスラプション」へと向かう潮目の変化なのだと受けとめ、自らの役割の再定義や経営資源を再配分する切っ掛けとすることです。その道は、平坦ではありませんが、もはや選択の余地はないのです。</a:t>
            </a: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63848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つの役割</a:t>
            </a:r>
          </a:p>
          <a:p>
            <a:r>
              <a:rPr kumimoji="1" lang="ja-JP" altLang="ja-JP" sz="1200" kern="1200" dirty="0" smtClean="0">
                <a:solidFill>
                  <a:schemeClr val="tx1"/>
                </a:solidFill>
                <a:effectLst/>
                <a:latin typeface="+mn-lt"/>
                <a:ea typeface="+mn-ea"/>
                <a:cs typeface="+mn-cs"/>
              </a:rPr>
              <a:t>冒頭の事例で紹介したように、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は経営や業務の実践を支える基盤として欠かすことのできないものとなっています。「ビジネスは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と一体化」しているといってもいいでしょう。しかし、いまだ「</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は道具にすぎない」と言われることも多く、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の本来の役割が正しく伝わっていないようにも思います。</a:t>
            </a:r>
          </a:p>
          <a:p>
            <a:r>
              <a:rPr kumimoji="1" lang="ja-JP" altLang="ja-JP" sz="1200" kern="1200" dirty="0" smtClean="0">
                <a:solidFill>
                  <a:schemeClr val="tx1"/>
                </a:solidFill>
                <a:effectLst/>
                <a:latin typeface="+mn-lt"/>
                <a:ea typeface="+mn-ea"/>
                <a:cs typeface="+mn-cs"/>
              </a:rPr>
              <a:t>まずはビジネスにとって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はどのような役割を果たしているのかを整理してゆきましょう。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■■利便性の向上とビジネスの多様性を支える「道具としての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は仕事や生活を便利にしてくれる道具として使われています。例えば、</a:t>
            </a:r>
          </a:p>
          <a:p>
            <a:pPr lvl="0"/>
            <a:r>
              <a:rPr kumimoji="1" lang="ja-JP" altLang="ja-JP" sz="1200" kern="1200" dirty="0" smtClean="0">
                <a:solidFill>
                  <a:schemeClr val="tx1"/>
                </a:solidFill>
                <a:effectLst/>
                <a:latin typeface="+mn-lt"/>
                <a:ea typeface="+mn-ea"/>
                <a:cs typeface="+mn-cs"/>
              </a:rPr>
              <a:t>スマートフォンやタブレットを使えば、どこからでも連絡がとれます。また、地図や乗り換え案内のアプリを使えば、無駄なくスムーズに目的地に移動できます。</a:t>
            </a:r>
          </a:p>
          <a:p>
            <a:pPr lvl="0"/>
            <a:r>
              <a:rPr kumimoji="1" lang="ja-JP" altLang="ja-JP" sz="1200" kern="1200" dirty="0" smtClean="0">
                <a:solidFill>
                  <a:schemeClr val="tx1"/>
                </a:solidFill>
                <a:effectLst/>
                <a:latin typeface="+mn-lt"/>
                <a:ea typeface="+mn-ea"/>
                <a:cs typeface="+mn-cs"/>
              </a:rPr>
              <a:t>表計算ソフトやワープロ、電子メールなどのオフィース・ソフトは、仕事の効率や質を高めてくれます。</a:t>
            </a:r>
          </a:p>
          <a:p>
            <a:pPr lvl="0"/>
            <a:r>
              <a:rPr kumimoji="1" lang="ja-JP" altLang="ja-JP" sz="1200" kern="1200" dirty="0" smtClean="0">
                <a:solidFill>
                  <a:schemeClr val="tx1"/>
                </a:solidFill>
                <a:effectLst/>
                <a:latin typeface="+mn-lt"/>
                <a:ea typeface="+mn-ea"/>
                <a:cs typeface="+mn-cs"/>
              </a:rPr>
              <a:t>帳票や表示画面のレイアウトを画面に描いてゆくと自動的にプログラムを書いてくれる開発支援ツールを使えば、プログラミングを知らない業務担当者が、情報システムを開発することができます。</a:t>
            </a:r>
          </a:p>
          <a:p>
            <a:r>
              <a:rPr kumimoji="1" lang="ja-JP" altLang="ja-JP" sz="1200" kern="1200" dirty="0" smtClean="0">
                <a:solidFill>
                  <a:schemeClr val="tx1"/>
                </a:solidFill>
                <a:effectLst/>
                <a:latin typeface="+mn-lt"/>
                <a:ea typeface="+mn-ea"/>
                <a:cs typeface="+mn-cs"/>
              </a:rPr>
              <a:t>このような「道具としての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の専門家に任せることのできる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す。もちろん、ビジネスの現場でどのように使われるか、あるいは使い勝手や機能などは、それを利用する業務の現場の人たちの評価に耳を傾けなければなりません。しかし、先々の技術動向や他の製品やサービスと比較したコストパフォーマンスなど、専門家でなければ判断できないことも少なくありません。「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」と付き合うには、テクノロジーやトレンドに精通した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の専門家主導ですすめてゆくといいでしょう。</a:t>
            </a:r>
          </a:p>
          <a:p>
            <a:r>
              <a:rPr kumimoji="1" lang="ja-JP" altLang="ja-JP" sz="1200" kern="1200" dirty="0" smtClean="0">
                <a:solidFill>
                  <a:schemeClr val="tx1"/>
                </a:solidFill>
                <a:effectLst/>
                <a:latin typeface="+mn-lt"/>
                <a:ea typeface="+mn-ea"/>
                <a:cs typeface="+mn-cs"/>
              </a:rPr>
              <a:t>■■ビジネスの効率化や品質を高める「仕組みとしての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が仕事の流れを円滑にし、効率を高めてくれます。例えば、</a:t>
            </a:r>
          </a:p>
          <a:p>
            <a:pPr lvl="0"/>
            <a:r>
              <a:rPr kumimoji="1" lang="ja-JP" altLang="ja-JP" sz="1200" kern="1200" dirty="0" smtClean="0">
                <a:solidFill>
                  <a:schemeClr val="tx1"/>
                </a:solidFill>
                <a:effectLst/>
                <a:latin typeface="+mn-lt"/>
                <a:ea typeface="+mn-ea"/>
                <a:cs typeface="+mn-cs"/>
              </a:rPr>
              <a:t>業務の手順を知らなくても、注文データを入力すれば手続きは自動的に進んでゆき、関係する人に通知され、倉庫から荷物が出荷されます。請求書も自動で発行されます。</a:t>
            </a:r>
          </a:p>
          <a:p>
            <a:pPr lvl="0"/>
            <a:r>
              <a:rPr kumimoji="1" lang="ja-JP" altLang="ja-JP" sz="1200" kern="1200" dirty="0" smtClean="0">
                <a:solidFill>
                  <a:schemeClr val="tx1"/>
                </a:solidFill>
                <a:effectLst/>
                <a:latin typeface="+mn-lt"/>
                <a:ea typeface="+mn-ea"/>
                <a:cs typeface="+mn-cs"/>
              </a:rPr>
              <a:t>コールセンターでお客様からの問い合わせを請ければ、かかってきた電話番号からそのお客様の名前、過去のお問い合わせや購買の履歴が表示されます。電話で応対する人はその情報を見ながらお客様に迅速で適切な応対ができます。</a:t>
            </a:r>
          </a:p>
          <a:p>
            <a:pPr lvl="0"/>
            <a:r>
              <a:rPr kumimoji="1" lang="ja-JP" altLang="ja-JP" sz="1200" kern="1200" dirty="0" smtClean="0">
                <a:solidFill>
                  <a:schemeClr val="tx1"/>
                </a:solidFill>
                <a:effectLst/>
                <a:latin typeface="+mn-lt"/>
                <a:ea typeface="+mn-ea"/>
                <a:cs typeface="+mn-cs"/>
              </a:rPr>
              <a:t>誰がどのように手続きをしているかを知らなくても、交通費や経費をパソコンの画面に表示された書式に従って入力してゆけば、承認手続きから銀行口座への振込まで自動で処理されます。</a:t>
            </a:r>
          </a:p>
          <a:p>
            <a:r>
              <a:rPr kumimoji="1" lang="ja-JP" altLang="ja-JP" sz="1200" kern="1200" dirty="0" smtClean="0">
                <a:solidFill>
                  <a:schemeClr val="tx1"/>
                </a:solidFill>
                <a:effectLst/>
                <a:latin typeface="+mn-lt"/>
                <a:ea typeface="+mn-ea"/>
                <a:cs typeface="+mn-cs"/>
              </a:rPr>
              <a:t>このような「仕組みとしての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」は業務の現場と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の専門家が一緒に取り組んでいかなければならない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そもそも「仕組み」とは、業務の手順を作業単位、すなわち「プロセス」という要素に分解し、時間軸に沿って並べたものです。無駄なプロセスを省き、効率の良いプロセスの順序を決め、誰もが使えるように標準化します。それをコンピューター・プログラムに置き換えることで、誰もが間違えることなく仕事を進められるようにしたのが「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」です。経理や人事、受注、調達、生産、販売など、様々な業務プロセスがプログラムに置き換えられてきました。一旦、プログラムに置き換えられた「仕組みとしての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」を使わせることで標準化された業務プロセスを業務の現場に徹底させ、コストの削減や品質の安定、作業時間の短縮を実現しています。</a:t>
            </a:r>
          </a:p>
          <a:p>
            <a:r>
              <a:rPr kumimoji="1" lang="ja-JP" altLang="ja-JP" sz="1200" kern="1200" dirty="0" smtClean="0">
                <a:solidFill>
                  <a:schemeClr val="tx1"/>
                </a:solidFill>
                <a:effectLst/>
                <a:latin typeface="+mn-lt"/>
                <a:ea typeface="+mn-ea"/>
                <a:cs typeface="+mn-cs"/>
              </a:rPr>
              <a:t>一方、そんな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停まってしまえば、仕事ができなくなってしまいます。時には経営や収益、社会に大きな影響を与えかねません。例えば、航空会社の座席予約システムが停まれば飛行機をとばすことができず社会問題になります。月末に銀行の決済システムが停止すれば、入金をうけられない企業が社員に給与を払えなくなるかもしれません。</a:t>
            </a:r>
          </a:p>
          <a:p>
            <a:r>
              <a:rPr kumimoji="1" lang="ja-JP" altLang="ja-JP" sz="1200" kern="1200" dirty="0" smtClean="0">
                <a:solidFill>
                  <a:schemeClr val="tx1"/>
                </a:solidFill>
                <a:effectLst/>
                <a:latin typeface="+mn-lt"/>
                <a:ea typeface="+mn-ea"/>
                <a:cs typeface="+mn-cs"/>
              </a:rPr>
              <a:t>もし、仕事の効率を高めたい、ミスを無くして仕事の品質を高めたいのであれば、その業務プロセスを改善すると同時に、それを動かしている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も手直しが必要になります。</a:t>
            </a:r>
          </a:p>
          <a:p>
            <a:r>
              <a:rPr kumimoji="1" lang="ja-JP" altLang="ja-JP" sz="1200" kern="1200" dirty="0" smtClean="0">
                <a:solidFill>
                  <a:schemeClr val="tx1"/>
                </a:solidFill>
                <a:effectLst/>
                <a:latin typeface="+mn-lt"/>
                <a:ea typeface="+mn-ea"/>
                <a:cs typeface="+mn-cs"/>
              </a:rPr>
              <a:t>このように「仕組みとしての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」は業務の「仕組み」を実現し、ビジネスの効率や品質を高める役割を果たしています。</a:t>
            </a:r>
          </a:p>
          <a:p>
            <a:r>
              <a:rPr kumimoji="1" lang="ja-JP" altLang="ja-JP" sz="1200" kern="1200" dirty="0" smtClean="0">
                <a:solidFill>
                  <a:schemeClr val="tx1"/>
                </a:solidFill>
                <a:effectLst/>
                <a:latin typeface="+mn-lt"/>
                <a:ea typeface="+mn-ea"/>
                <a:cs typeface="+mn-cs"/>
              </a:rPr>
              <a:t>そんな「仕組みとしての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」と付き合うには、経営や業務の現場の人たちが、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の常識や可能性、その限界を正しく理解し、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の専門家と議論しながら最適な仕組みを作り上げてゆくことが大切です。</a:t>
            </a:r>
          </a:p>
          <a:p>
            <a:r>
              <a:rPr kumimoji="1" lang="ja-JP" altLang="ja-JP" sz="1200" kern="1200" dirty="0" smtClean="0">
                <a:solidFill>
                  <a:schemeClr val="tx1"/>
                </a:solidFill>
                <a:effectLst/>
                <a:latin typeface="+mn-lt"/>
                <a:ea typeface="+mn-ea"/>
                <a:cs typeface="+mn-cs"/>
              </a:rPr>
              <a:t>■■ビジネスの変革や新たなビジネスの創出を促す「思想としての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の進化はこれまでの常識を破壊しつつあります。例えば、</a:t>
            </a:r>
          </a:p>
          <a:p>
            <a:pPr lvl="0"/>
            <a:r>
              <a:rPr kumimoji="1" lang="ja-JP" altLang="ja-JP" sz="1200" kern="1200" dirty="0" smtClean="0">
                <a:solidFill>
                  <a:schemeClr val="tx1"/>
                </a:solidFill>
                <a:effectLst/>
                <a:latin typeface="+mn-lt"/>
                <a:ea typeface="+mn-ea"/>
                <a:cs typeface="+mn-cs"/>
              </a:rPr>
              <a:t>高額な機器を購入し専門的なスキルを持つエンジニアいなければ扱えなかったコンピューターは、クラウドの登場で月額数百円や数千円から簡単に使えるようになりました。</a:t>
            </a:r>
          </a:p>
          <a:p>
            <a:pPr lvl="0"/>
            <a:r>
              <a:rPr kumimoji="1" lang="ja-JP" altLang="ja-JP" sz="1200" kern="1200" dirty="0" smtClean="0">
                <a:solidFill>
                  <a:schemeClr val="tx1"/>
                </a:solidFill>
                <a:effectLst/>
                <a:latin typeface="+mn-lt"/>
                <a:ea typeface="+mn-ea"/>
                <a:cs typeface="+mn-cs"/>
              </a:rPr>
              <a:t>機器の動作や状態を把握するには数万円から数十万円はする高価で大きなセンサーを取り付け、大きなコンピューターを横に置き、月額数十万円もする通信回線でつながなくてはなりませんでした。いまでは、数円から数百円のセンサーをワイシャツのボタンサイズのコンピューターにつなぎ、月額数百円の携帯電話の回線を使って世界中につながるインターネットを介して、様々なモノの動作や状態をどこからでも把握できるようになりました。</a:t>
            </a:r>
          </a:p>
          <a:p>
            <a:pPr lvl="0"/>
            <a:r>
              <a:rPr kumimoji="1" lang="ja-JP" altLang="ja-JP" sz="1200" kern="1200" dirty="0" smtClean="0">
                <a:solidFill>
                  <a:schemeClr val="tx1"/>
                </a:solidFill>
                <a:effectLst/>
                <a:latin typeface="+mn-lt"/>
                <a:ea typeface="+mn-ea"/>
                <a:cs typeface="+mn-cs"/>
              </a:rPr>
              <a:t>専門家の経験やノウハウは人工知能に置き換えられ、誰もがインターネットを介して利用できるようになりました。専門家に引けをとらない内容や精度でアドバイスしてくれたり、未来を予測し正確な判断を下してくれたりできる分野も増えつつあります。</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が既存の常識を破壊し、「以前はまったく夢物語だったけど、いまでは簡単にできること」を増やし続けています。その新しい常識でものごとを考えるとき、これまでとは違う解釈や発想が生まれてきます。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はそんな「思想」という役割を担っているのです。</a:t>
            </a:r>
          </a:p>
          <a:p>
            <a:r>
              <a:rPr kumimoji="1" lang="ja-JP" altLang="ja-JP" sz="1200" kern="1200" dirty="0" smtClean="0">
                <a:solidFill>
                  <a:schemeClr val="tx1"/>
                </a:solidFill>
                <a:effectLst/>
                <a:latin typeface="+mn-lt"/>
                <a:ea typeface="+mn-ea"/>
                <a:cs typeface="+mn-cs"/>
              </a:rPr>
              <a:t>「思想としての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」は、ビジネスの変革や新たなビジネスを創出する原動力となります。「思想としての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のトレンドを探り、その価値や世の中に与える影響を知ろうとすることが大切です。</a:t>
            </a:r>
          </a:p>
          <a:p>
            <a:r>
              <a:rPr kumimoji="1" lang="ja-JP" altLang="ja-JP" sz="1200" kern="1200" dirty="0" smtClean="0">
                <a:solidFill>
                  <a:schemeClr val="tx1"/>
                </a:solidFill>
                <a:effectLst/>
                <a:latin typeface="+mn-lt"/>
                <a:ea typeface="+mn-ea"/>
                <a:cs typeface="+mn-cs"/>
              </a:rPr>
              <a:t>■■収益を拡大させビジネスの成長を支える「商品としての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はそれ自身が商品となって、お金を稼いでくれます。例えば、</a:t>
            </a:r>
          </a:p>
          <a:p>
            <a:pPr lvl="0"/>
            <a:r>
              <a:rPr kumimoji="1" lang="ja-JP" altLang="ja-JP" sz="1200" kern="1200" dirty="0" smtClean="0">
                <a:solidFill>
                  <a:schemeClr val="tx1"/>
                </a:solidFill>
                <a:effectLst/>
                <a:latin typeface="+mn-lt"/>
                <a:ea typeface="+mn-ea"/>
                <a:cs typeface="+mn-cs"/>
              </a:rPr>
              <a:t>スマートフォンやパソコンから楽しめるオンライン・ゲームは、ネットの世界で武器やアイテムを販売し、より難しいシナリオへの挑戦を有償で提供しています。</a:t>
            </a:r>
          </a:p>
          <a:p>
            <a:pPr lvl="0"/>
            <a:r>
              <a:rPr kumimoji="1" lang="ja-JP" altLang="ja-JP" sz="1200" kern="1200" dirty="0" smtClean="0">
                <a:solidFill>
                  <a:schemeClr val="tx1"/>
                </a:solidFill>
                <a:effectLst/>
                <a:latin typeface="+mn-lt"/>
                <a:ea typeface="+mn-ea"/>
                <a:cs typeface="+mn-cs"/>
              </a:rPr>
              <a:t>オンライン・ショッピング・サイトは、商品の品揃えばかりでなく、利用者のこれまでの購買履歴や趣味嗜好を分析し、最適な商品を推奨し、売上を拡大させています。</a:t>
            </a:r>
          </a:p>
          <a:p>
            <a:pPr lvl="0"/>
            <a:r>
              <a:rPr kumimoji="1" lang="ja-JP" altLang="ja-JP" sz="1200" kern="1200" dirty="0" smtClean="0">
                <a:solidFill>
                  <a:schemeClr val="tx1"/>
                </a:solidFill>
                <a:effectLst/>
                <a:latin typeface="+mn-lt"/>
                <a:ea typeface="+mn-ea"/>
                <a:cs typeface="+mn-cs"/>
              </a:rPr>
              <a:t>銀行の預貯金や決済、融資といった業務は、実際の現金の移動ではなく、台帳データを書き換えることでおこなわれています。そのデータを書き換える毎に手数料が発生し、銀行に収益をもたらします。</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を駆使して作った情報システムが商品となってお金を稼ぎ、ビジネスの成長を支えています。そのため、その出来の善し悪しが収益を大きく左右することになります。</a:t>
            </a:r>
          </a:p>
          <a:p>
            <a:r>
              <a:rPr kumimoji="1" lang="ja-JP" altLang="ja-JP" sz="1200" kern="1200" dirty="0" smtClean="0">
                <a:solidFill>
                  <a:schemeClr val="tx1"/>
                </a:solidFill>
                <a:effectLst/>
                <a:latin typeface="+mn-lt"/>
                <a:ea typeface="+mn-ea"/>
                <a:cs typeface="+mn-cs"/>
              </a:rPr>
              <a:t>そんな「商品としての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」はその事業を担う人たちが責任を持って設計、構築、運用をしなくてはなりません。マーケティングや営業も深く関わってくるでしょう。当然、</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にできること、できないこと、そして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がもたらす価値や可能性を深く理解しておく必要があります。設計、構築、運用の実務は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の専門家に任せることはできますが、その成果については事業を担う人たちが責任を担わなくてはなりません。</a:t>
            </a:r>
          </a:p>
          <a:p>
            <a:r>
              <a:rPr kumimoji="1" lang="ja-JP" altLang="ja-JP" sz="1200" kern="1200" dirty="0" smtClean="0">
                <a:solidFill>
                  <a:schemeClr val="tx1"/>
                </a:solidFill>
                <a:effectLst/>
                <a:latin typeface="+mn-lt"/>
                <a:ea typeface="+mn-ea"/>
                <a:cs typeface="+mn-cs"/>
              </a:rPr>
              <a:t>「商品としての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について深く精通し、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の専門家とどのような商品を作るかを、技術的なことにまで踏み込んで議論ができなくてはなりません。</a:t>
            </a:r>
          </a:p>
          <a:p>
            <a:r>
              <a:rPr kumimoji="1" lang="ja-JP" altLang="ja-JP" sz="1200" kern="1200" dirty="0" smtClean="0">
                <a:solidFill>
                  <a:schemeClr val="tx1"/>
                </a:solidFill>
                <a:effectLst/>
                <a:latin typeface="+mn-lt"/>
                <a:ea typeface="+mn-ea"/>
                <a:cs typeface="+mn-cs"/>
              </a:rPr>
              <a:t>また「商品としての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」は、本章で既に紹介した３つの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の総力戦でもあります。つまり、</a:t>
            </a:r>
          </a:p>
          <a:p>
            <a:pPr lvl="0"/>
            <a:r>
              <a:rPr kumimoji="1" lang="ja-JP" altLang="ja-JP" sz="1200" kern="1200" dirty="0" smtClean="0">
                <a:solidFill>
                  <a:schemeClr val="tx1"/>
                </a:solidFill>
                <a:effectLst/>
                <a:latin typeface="+mn-lt"/>
                <a:ea typeface="+mn-ea"/>
                <a:cs typeface="+mn-cs"/>
              </a:rPr>
              <a:t>「思想としての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」が教えてくれる「これからの常識」で、新しいビジネス・モデルを描く。</a:t>
            </a:r>
          </a:p>
          <a:p>
            <a:pPr lvl="0"/>
            <a:r>
              <a:rPr kumimoji="1" lang="ja-JP" altLang="ja-JP" sz="1200" kern="1200" dirty="0" smtClean="0">
                <a:solidFill>
                  <a:schemeClr val="tx1"/>
                </a:solidFill>
                <a:effectLst/>
                <a:latin typeface="+mn-lt"/>
                <a:ea typeface="+mn-ea"/>
                <a:cs typeface="+mn-cs"/>
              </a:rPr>
              <a:t>「仕組みとしての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」で、便利で効率の良いビジネス・プロセスを作る。</a:t>
            </a:r>
          </a:p>
          <a:p>
            <a:pPr lvl="0"/>
            <a:r>
              <a:rPr kumimoji="1" lang="ja-JP" altLang="ja-JP" sz="1200" kern="1200" dirty="0" smtClean="0">
                <a:solidFill>
                  <a:schemeClr val="tx1"/>
                </a:solidFill>
                <a:effectLst/>
                <a:latin typeface="+mn-lt"/>
                <a:ea typeface="+mn-ea"/>
                <a:cs typeface="+mn-cs"/>
              </a:rPr>
              <a:t>「道具としての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」で、是非とも使いたいと思わせる使い勝手や見栄えの良さを実現する。</a:t>
            </a:r>
          </a:p>
          <a:p>
            <a:r>
              <a:rPr kumimoji="1" lang="ja-JP" altLang="ja-JP" sz="1200" kern="1200" dirty="0" smtClean="0">
                <a:solidFill>
                  <a:schemeClr val="tx1"/>
                </a:solidFill>
                <a:effectLst/>
                <a:latin typeface="+mn-lt"/>
                <a:ea typeface="+mn-ea"/>
                <a:cs typeface="+mn-cs"/>
              </a:rPr>
              <a:t>そんな取り組みが、魅力的な「商品としての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」を実現するのです。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722437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png"/><Relationship Id="rId6" Type="http://schemas.openxmlformats.org/officeDocument/2006/relationships/image" Target="../media/image13.tiff"/><Relationship Id="rId7" Type="http://schemas.openxmlformats.org/officeDocument/2006/relationships/image" Target="../media/image14.tiff"/><Relationship Id="rId8" Type="http://schemas.openxmlformats.org/officeDocument/2006/relationships/image" Target="../media/image15.tiff"/><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11.xml.rels><?xml version="1.0" encoding="UTF-8" standalone="yes"?>
<Relationships xmlns="http://schemas.openxmlformats.org/package/2006/relationships"><Relationship Id="rId11" Type="http://schemas.openxmlformats.org/officeDocument/2006/relationships/image" Target="../media/image25.tiff"/><Relationship Id="rId12" Type="http://schemas.openxmlformats.org/officeDocument/2006/relationships/image" Target="../media/image26.tiff"/><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 Id="rId4" Type="http://schemas.microsoft.com/office/2007/relationships/hdphoto" Target="../media/hdphoto1.wdp"/><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16.png"/><Relationship Id="rId9" Type="http://schemas.openxmlformats.org/officeDocument/2006/relationships/image" Target="../media/image23.png"/><Relationship Id="rId10" Type="http://schemas.openxmlformats.org/officeDocument/2006/relationships/image" Target="../media/image24.tif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7.jpg"/><Relationship Id="rId6" Type="http://schemas.openxmlformats.org/officeDocument/2006/relationships/image" Target="../media/image28.gif"/><Relationship Id="rId7" Type="http://schemas.openxmlformats.org/officeDocument/2006/relationships/image" Target="../media/image29.jpg"/><Relationship Id="rId8" Type="http://schemas.openxmlformats.org/officeDocument/2006/relationships/image" Target="../media/image30.jp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hyperlink" Target="http://www.jisa.or.jp/explain/tabid/756/Default.aspx" TargetMode="Externa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 Id="rId3" Type="http://schemas.openxmlformats.org/officeDocument/2006/relationships/hyperlink" Target="http://amzn.to/1QViFJ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5.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 Id="rId3" Type="http://schemas.openxmlformats.org/officeDocument/2006/relationships/hyperlink" Target="http://www.netcommerce.co.j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2800" dirty="0" smtClean="0"/>
              <a:t>これからのビジネス戦略</a:t>
            </a:r>
            <a:endParaRPr kumimoji="1" lang="ja-JP" altLang="en-US" sz="2800" dirty="0"/>
          </a:p>
        </p:txBody>
      </p:sp>
      <p:sp>
        <p:nvSpPr>
          <p:cNvPr id="4" name="サブタイトル 3"/>
          <p:cNvSpPr>
            <a:spLocks noGrp="1"/>
          </p:cNvSpPr>
          <p:nvPr>
            <p:ph type="subTitle" idx="1"/>
          </p:nvPr>
        </p:nvSpPr>
        <p:spPr>
          <a:xfrm>
            <a:off x="685800" y="3391244"/>
            <a:ext cx="7772400" cy="1264162"/>
          </a:xfrm>
        </p:spPr>
        <p:txBody>
          <a:bodyPr>
            <a:normAutofit/>
          </a:bodyPr>
          <a:lstStyle/>
          <a:p>
            <a:r>
              <a:rPr kumimoji="1" lang="en-US" altLang="ja-JP" dirty="0" smtClean="0"/>
              <a:t>IT</a:t>
            </a:r>
            <a:r>
              <a:rPr kumimoji="1" lang="ja-JP" altLang="en-US" dirty="0" smtClean="0"/>
              <a:t>ソリューション塾・第</a:t>
            </a:r>
            <a:r>
              <a:rPr kumimoji="1" lang="en-US" altLang="ja-JP" dirty="0" smtClean="0"/>
              <a:t>25</a:t>
            </a:r>
            <a:r>
              <a:rPr kumimoji="1" lang="ja-JP" altLang="en-US" dirty="0" smtClean="0"/>
              <a:t>期</a:t>
            </a:r>
            <a:endParaRPr kumimoji="1" lang="en-US" altLang="ja-JP" dirty="0" smtClean="0"/>
          </a:p>
          <a:p>
            <a:r>
              <a:rPr kumimoji="1" lang="en-US" altLang="ja-JP" dirty="0" smtClean="0"/>
              <a:t>2017</a:t>
            </a:r>
            <a:r>
              <a:rPr kumimoji="1" lang="ja-JP" altLang="en-US" dirty="0" smtClean="0"/>
              <a:t>年</a:t>
            </a:r>
            <a:r>
              <a:rPr lang="en-US" altLang="ja-JP" dirty="0" smtClean="0"/>
              <a:t>7</a:t>
            </a:r>
            <a:r>
              <a:rPr kumimoji="1" lang="ja-JP" altLang="en-US" dirty="0" smtClean="0"/>
              <a:t>月</a:t>
            </a:r>
            <a:r>
              <a:rPr lang="en-US" altLang="ja-JP" dirty="0" smtClean="0"/>
              <a:t>20</a:t>
            </a:r>
            <a:r>
              <a:rPr lang="ja-JP" altLang="en-US" dirty="0" smtClean="0"/>
              <a:t>日</a:t>
            </a:r>
            <a:endParaRPr kumimoji="1" lang="ja-JP" altLang="en-US" dirty="0"/>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7035878" y="5441825"/>
            <a:ext cx="1512168" cy="1008112"/>
          </a:xfrm>
          <a:prstGeom prst="rect">
            <a:avLst/>
          </a:prstGeom>
          <a:effectLst>
            <a:outerShdw blurRad="50800" dist="38100" dir="2700000" algn="tl" rotWithShape="0">
              <a:prstClr val="black">
                <a:alpha val="40000"/>
              </a:prstClr>
            </a:outerShdw>
          </a:effectLst>
        </p:spPr>
      </p:pic>
      <p:sp>
        <p:nvSpPr>
          <p:cNvPr id="34" name="フリーフォーム 33"/>
          <p:cNvSpPr/>
          <p:nvPr/>
        </p:nvSpPr>
        <p:spPr>
          <a:xfrm>
            <a:off x="6605049" y="5440404"/>
            <a:ext cx="626759" cy="100953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リーフォーム 27"/>
          <p:cNvSpPr/>
          <p:nvPr/>
        </p:nvSpPr>
        <p:spPr>
          <a:xfrm flipH="1">
            <a:off x="4760060" y="3657430"/>
            <a:ext cx="334607" cy="2792505"/>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227661"/>
              <a:gd name="connsiteY0" fmla="*/ 0 h 2178604"/>
              <a:gd name="connsiteX1" fmla="*/ 0 w 227661"/>
              <a:gd name="connsiteY1" fmla="*/ 2178604 h 2178604"/>
              <a:gd name="connsiteX2" fmla="*/ 227661 w 227661"/>
              <a:gd name="connsiteY2" fmla="*/ 1689670 h 2178604"/>
              <a:gd name="connsiteX3" fmla="*/ 12274 w 227661"/>
              <a:gd name="connsiteY3" fmla="*/ 0 h 2178604"/>
              <a:gd name="connsiteX0" fmla="*/ 12274 w 227661"/>
              <a:gd name="connsiteY0" fmla="*/ 0 h 2178604"/>
              <a:gd name="connsiteX1" fmla="*/ 0 w 227661"/>
              <a:gd name="connsiteY1" fmla="*/ 2178604 h 2178604"/>
              <a:gd name="connsiteX2" fmla="*/ 227661 w 227661"/>
              <a:gd name="connsiteY2" fmla="*/ 1728057 h 2178604"/>
              <a:gd name="connsiteX3" fmla="*/ 12274 w 227661"/>
              <a:gd name="connsiteY3" fmla="*/ 0 h 2178604"/>
              <a:gd name="connsiteX0" fmla="*/ 1239 w 228419"/>
              <a:gd name="connsiteY0" fmla="*/ 0 h 2183402"/>
              <a:gd name="connsiteX1" fmla="*/ 758 w 228419"/>
              <a:gd name="connsiteY1" fmla="*/ 2183402 h 2183402"/>
              <a:gd name="connsiteX2" fmla="*/ 228419 w 228419"/>
              <a:gd name="connsiteY2" fmla="*/ 1732855 h 2183402"/>
              <a:gd name="connsiteX3" fmla="*/ 1239 w 228419"/>
              <a:gd name="connsiteY3" fmla="*/ 0 h 2183402"/>
            </a:gdLst>
            <a:ahLst/>
            <a:cxnLst>
              <a:cxn ang="0">
                <a:pos x="connsiteX0" y="connsiteY0"/>
              </a:cxn>
              <a:cxn ang="0">
                <a:pos x="connsiteX1" y="connsiteY1"/>
              </a:cxn>
              <a:cxn ang="0">
                <a:pos x="connsiteX2" y="connsiteY2"/>
              </a:cxn>
              <a:cxn ang="0">
                <a:pos x="connsiteX3" y="connsiteY3"/>
              </a:cxn>
            </a:cxnLst>
            <a:rect l="l" t="t" r="r" b="b"/>
            <a:pathLst>
              <a:path w="228419" h="2183402">
                <a:moveTo>
                  <a:pt x="1239" y="0"/>
                </a:moveTo>
                <a:cubicBezTo>
                  <a:pt x="-2852" y="726201"/>
                  <a:pt x="4849" y="1457201"/>
                  <a:pt x="758" y="2183402"/>
                </a:cubicBezTo>
                <a:lnTo>
                  <a:pt x="228419" y="1732855"/>
                </a:lnTo>
                <a:lnTo>
                  <a:pt x="1239"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UBER</a:t>
            </a:r>
            <a:r>
              <a:rPr kumimoji="1" lang="ja-JP" altLang="en-US" dirty="0" smtClean="0"/>
              <a:t>と</a:t>
            </a:r>
            <a:r>
              <a:rPr kumimoji="1" lang="en-US" altLang="ja-JP" dirty="0" smtClean="0"/>
              <a:t>Taxi</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pic>
        <p:nvPicPr>
          <p:cNvPr id="4" name="図 3"/>
          <p:cNvPicPr>
            <a:picLocks noChangeAspect="1"/>
          </p:cNvPicPr>
          <p:nvPr/>
        </p:nvPicPr>
        <p:blipFill>
          <a:blip r:embed="rId3"/>
          <a:stretch>
            <a:fillRect/>
          </a:stretch>
        </p:blipFill>
        <p:spPr>
          <a:xfrm>
            <a:off x="6870169" y="2097164"/>
            <a:ext cx="1677876" cy="1258407"/>
          </a:xfrm>
          <a:prstGeom prst="rect">
            <a:avLst/>
          </a:prstGeom>
          <a:effectLst>
            <a:outerShdw blurRad="50800" dist="38100" dir="2700000" algn="tl" rotWithShape="0">
              <a:prstClr val="black">
                <a:alpha val="40000"/>
              </a:prstClr>
            </a:outerShdw>
          </a:effectLst>
        </p:spPr>
      </p:pic>
      <p:pic>
        <p:nvPicPr>
          <p:cNvPr id="5" name="図 4"/>
          <p:cNvPicPr>
            <a:picLocks noChangeAspect="1"/>
          </p:cNvPicPr>
          <p:nvPr/>
        </p:nvPicPr>
        <p:blipFill>
          <a:blip r:embed="rId4"/>
          <a:stretch>
            <a:fillRect/>
          </a:stretch>
        </p:blipFill>
        <p:spPr>
          <a:xfrm>
            <a:off x="4967319" y="2097164"/>
            <a:ext cx="1677875" cy="1259828"/>
          </a:xfrm>
          <a:prstGeom prst="rect">
            <a:avLst/>
          </a:prstGeom>
          <a:effectLst>
            <a:outerShdw blurRad="50800" dist="38100" dir="2700000" algn="tl" rotWithShape="0">
              <a:prstClr val="black">
                <a:alpha val="40000"/>
              </a:prstClr>
            </a:outerShdw>
          </a:effectLst>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8738" y="899765"/>
            <a:ext cx="873051" cy="873051"/>
          </a:xfrm>
          <a:prstGeom prst="rect">
            <a:avLst/>
          </a:prstGeom>
          <a:effectLst>
            <a:outerShdw blurRad="50800" dist="38100" dir="2700000" algn="tl" rotWithShape="0">
              <a:prstClr val="black">
                <a:alpha val="40000"/>
              </a:prstClr>
            </a:outerShdw>
          </a:effectLst>
        </p:spPr>
      </p:pic>
      <p:sp>
        <p:nvSpPr>
          <p:cNvPr id="16" name="正方形/長方形 15"/>
          <p:cNvSpPr/>
          <p:nvPr/>
        </p:nvSpPr>
        <p:spPr>
          <a:xfrm>
            <a:off x="6804249" y="1988840"/>
            <a:ext cx="231629" cy="203847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5093487" y="3654616"/>
            <a:ext cx="1543555" cy="178720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5093488" y="5441825"/>
            <a:ext cx="1543555" cy="100811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p:cNvSpPr txBox="1"/>
          <p:nvPr/>
        </p:nvSpPr>
        <p:spPr>
          <a:xfrm>
            <a:off x="6097342" y="3657986"/>
            <a:ext cx="539700" cy="369332"/>
          </a:xfrm>
          <a:prstGeom prst="rect">
            <a:avLst/>
          </a:prstGeom>
          <a:noFill/>
        </p:spPr>
        <p:txBody>
          <a:bodyPr wrap="none" rtlCol="0">
            <a:spAutoFit/>
          </a:bodyPr>
          <a:lstStyle/>
          <a:p>
            <a:r>
              <a:rPr kumimoji="1" lang="en-US" altLang="ja-JP" smtClean="0">
                <a:solidFill>
                  <a:schemeClr val="bg1"/>
                </a:solidFill>
              </a:rPr>
              <a:t>Taxi</a:t>
            </a:r>
            <a:endParaRPr kumimoji="1" lang="ja-JP" altLang="en-US" dirty="0">
              <a:solidFill>
                <a:schemeClr val="bg1"/>
              </a:solidFill>
            </a:endParaRPr>
          </a:p>
        </p:txBody>
      </p:sp>
      <p:sp>
        <p:nvSpPr>
          <p:cNvPr id="31" name="テキスト ボックス 30"/>
          <p:cNvSpPr txBox="1"/>
          <p:nvPr/>
        </p:nvSpPr>
        <p:spPr>
          <a:xfrm>
            <a:off x="5118745" y="4255832"/>
            <a:ext cx="1486304" cy="584775"/>
          </a:xfrm>
          <a:prstGeom prst="rect">
            <a:avLst/>
          </a:prstGeom>
          <a:noFill/>
        </p:spPr>
        <p:txBody>
          <a:bodyPr wrap="none" rtlCol="0">
            <a:spAutoFit/>
          </a:bodyPr>
          <a:lstStyle/>
          <a:p>
            <a:pPr marL="171450" indent="-171450">
              <a:buFont typeface="Wingdings" charset="2"/>
              <a:buChar char="l"/>
            </a:pPr>
            <a:r>
              <a:rPr kumimoji="1" lang="ja-JP" altLang="en-US" sz="800" dirty="0" smtClean="0">
                <a:solidFill>
                  <a:schemeClr val="bg1"/>
                </a:solidFill>
                <a:latin typeface="Meiryo" charset="-128"/>
                <a:ea typeface="Meiryo" charset="-128"/>
                <a:cs typeface="Meiryo" charset="-128"/>
              </a:rPr>
              <a:t>タクシー資産</a:t>
            </a:r>
            <a:endParaRPr kumimoji="1"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800" dirty="0" smtClean="0">
                <a:solidFill>
                  <a:schemeClr val="bg1"/>
                </a:solidFill>
                <a:latin typeface="Meiryo" charset="-128"/>
                <a:ea typeface="Meiryo" charset="-128"/>
                <a:cs typeface="Meiryo" charset="-128"/>
              </a:rPr>
              <a:t>コールセンター運営経費</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800" dirty="0" smtClean="0">
                <a:solidFill>
                  <a:schemeClr val="bg1"/>
                </a:solidFill>
                <a:latin typeface="Meiryo" charset="-128"/>
                <a:ea typeface="Meiryo" charset="-128"/>
                <a:cs typeface="Meiryo" charset="-128"/>
              </a:rPr>
              <a:t>施設維持管理</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kumimoji="1" lang="ja-JP" altLang="en-US" sz="800" dirty="0" smtClean="0">
                <a:solidFill>
                  <a:schemeClr val="bg1"/>
                </a:solidFill>
                <a:latin typeface="Meiryo" charset="-128"/>
                <a:ea typeface="Meiryo" charset="-128"/>
                <a:cs typeface="Meiryo" charset="-128"/>
              </a:rPr>
              <a:t>事務・管理経費　など</a:t>
            </a:r>
            <a:endParaRPr kumimoji="1" lang="ja-JP" altLang="en-US" sz="800" dirty="0">
              <a:solidFill>
                <a:schemeClr val="bg1"/>
              </a:solidFill>
              <a:latin typeface="Meiryo" charset="-128"/>
              <a:ea typeface="Meiryo" charset="-128"/>
              <a:cs typeface="Meiryo" charset="-128"/>
            </a:endParaRPr>
          </a:p>
        </p:txBody>
      </p:sp>
      <p:sp>
        <p:nvSpPr>
          <p:cNvPr id="35" name="テキスト ボックス 34"/>
          <p:cNvSpPr txBox="1"/>
          <p:nvPr/>
        </p:nvSpPr>
        <p:spPr>
          <a:xfrm>
            <a:off x="5085294" y="5791280"/>
            <a:ext cx="1541404" cy="307777"/>
          </a:xfrm>
          <a:prstGeom prst="rect">
            <a:avLst/>
          </a:prstGeom>
          <a:noFill/>
        </p:spPr>
        <p:txBody>
          <a:bodyPr wrap="square" rtlCol="0">
            <a:spAutoFit/>
          </a:bodyPr>
          <a:lstStyle/>
          <a:p>
            <a:pPr algn="ctr"/>
            <a:r>
              <a:rPr kumimoji="1" lang="ja-JP" altLang="en-US" sz="1400" smtClean="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7" name="テキスト ボックス 36"/>
          <p:cNvSpPr txBox="1"/>
          <p:nvPr/>
        </p:nvSpPr>
        <p:spPr>
          <a:xfrm>
            <a:off x="4204210" y="5316372"/>
            <a:ext cx="724544" cy="307777"/>
          </a:xfrm>
          <a:prstGeom prst="rect">
            <a:avLst/>
          </a:prstGeom>
          <a:noFill/>
        </p:spPr>
        <p:txBody>
          <a:bodyPr wrap="square" rtlCol="0">
            <a:spAutoFit/>
          </a:bodyPr>
          <a:lstStyle/>
          <a:p>
            <a:pPr algn="ctr"/>
            <a:r>
              <a:rPr kumimoji="1" lang="ja-JP" altLang="en-US" sz="1400" smtClean="0">
                <a:solidFill>
                  <a:schemeClr val="accent6">
                    <a:lumMod val="75000"/>
                  </a:schemeClr>
                </a:solidFill>
                <a:latin typeface="Meiryo" charset="-128"/>
                <a:ea typeface="Meiryo" charset="-128"/>
                <a:cs typeface="Meiryo" charset="-128"/>
              </a:rPr>
              <a:t>運賃</a:t>
            </a:r>
            <a:endParaRPr kumimoji="1" lang="ja-JP" altLang="en-US" sz="1400" dirty="0">
              <a:solidFill>
                <a:schemeClr val="accent6">
                  <a:lumMod val="75000"/>
                </a:schemeClr>
              </a:solidFill>
              <a:latin typeface="Meiryo" charset="-128"/>
              <a:ea typeface="Meiryo" charset="-128"/>
              <a:cs typeface="Meiryo" charset="-128"/>
            </a:endParaRPr>
          </a:p>
        </p:txBody>
      </p:sp>
      <p:grpSp>
        <p:nvGrpSpPr>
          <p:cNvPr id="6" name="図形グループ 5"/>
          <p:cNvGrpSpPr/>
          <p:nvPr/>
        </p:nvGrpSpPr>
        <p:grpSpPr>
          <a:xfrm>
            <a:off x="505509" y="899765"/>
            <a:ext cx="4391247" cy="5585451"/>
            <a:chOff x="505509" y="899765"/>
            <a:chExt cx="4391247" cy="5585451"/>
          </a:xfrm>
        </p:grpSpPr>
        <p:pic>
          <p:nvPicPr>
            <p:cNvPr id="13" name="図 12"/>
            <p:cNvPicPr>
              <a:picLocks noChangeAspect="1"/>
            </p:cNvPicPr>
            <p:nvPr/>
          </p:nvPicPr>
          <p:blipFill>
            <a:blip r:embed="rId6"/>
            <a:stretch>
              <a:fillRect/>
            </a:stretch>
          </p:blipFill>
          <p:spPr>
            <a:xfrm>
              <a:off x="511368" y="5446608"/>
              <a:ext cx="1510091" cy="1006728"/>
            </a:xfrm>
            <a:prstGeom prst="rect">
              <a:avLst/>
            </a:prstGeom>
            <a:effectLst>
              <a:outerShdw blurRad="50800" dist="38100" dir="2700000" algn="tl" rotWithShape="0">
                <a:prstClr val="black">
                  <a:alpha val="40000"/>
                </a:prstClr>
              </a:outerShdw>
            </a:effectLst>
          </p:spPr>
        </p:pic>
        <p:sp>
          <p:nvSpPr>
            <p:cNvPr id="33" name="フリーフォーム 32"/>
            <p:cNvSpPr/>
            <p:nvPr/>
          </p:nvSpPr>
          <p:spPr>
            <a:xfrm flipH="1">
              <a:off x="1794564" y="4725144"/>
              <a:ext cx="708414" cy="172479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396194"/>
                <a:gd name="connsiteY0" fmla="*/ 0 h 2178604"/>
                <a:gd name="connsiteX1" fmla="*/ 0 w 396194"/>
                <a:gd name="connsiteY1" fmla="*/ 2178604 h 2178604"/>
                <a:gd name="connsiteX2" fmla="*/ 396194 w 396194"/>
                <a:gd name="connsiteY2" fmla="*/ 1805214 h 2178604"/>
                <a:gd name="connsiteX3" fmla="*/ 12274 w 396194"/>
                <a:gd name="connsiteY3" fmla="*/ 0 h 2178604"/>
              </a:gdLst>
              <a:ahLst/>
              <a:cxnLst>
                <a:cxn ang="0">
                  <a:pos x="connsiteX0" y="connsiteY0"/>
                </a:cxn>
                <a:cxn ang="0">
                  <a:pos x="connsiteX1" y="connsiteY1"/>
                </a:cxn>
                <a:cxn ang="0">
                  <a:pos x="connsiteX2" y="connsiteY2"/>
                </a:cxn>
                <a:cxn ang="0">
                  <a:pos x="connsiteX3" y="connsiteY3"/>
                </a:cxn>
              </a:cxnLst>
              <a:rect l="l" t="t" r="r" b="b"/>
              <a:pathLst>
                <a:path w="396194" h="2178604">
                  <a:moveTo>
                    <a:pt x="12274" y="0"/>
                  </a:moveTo>
                  <a:cubicBezTo>
                    <a:pt x="8183" y="726201"/>
                    <a:pt x="4091" y="1452403"/>
                    <a:pt x="0" y="2178604"/>
                  </a:cubicBezTo>
                  <a:lnTo>
                    <a:pt x="396194" y="1805214"/>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リーフォーム 26"/>
            <p:cNvSpPr/>
            <p:nvPr/>
          </p:nvSpPr>
          <p:spPr>
            <a:xfrm>
              <a:off x="3952854" y="4260468"/>
              <a:ext cx="392762" cy="2224748"/>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 name="図 6"/>
            <p:cNvPicPr>
              <a:picLocks noChangeAspect="1"/>
            </p:cNvPicPr>
            <p:nvPr/>
          </p:nvPicPr>
          <p:blipFill>
            <a:blip r:embed="rId7"/>
            <a:stretch>
              <a:fillRect/>
            </a:stretch>
          </p:blipFill>
          <p:spPr>
            <a:xfrm>
              <a:off x="511367" y="2097164"/>
              <a:ext cx="1510091" cy="1258408"/>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8">
              <a:clrChange>
                <a:clrFrom>
                  <a:srgbClr val="FFFFFF"/>
                </a:clrFrom>
                <a:clrTo>
                  <a:srgbClr val="FFFFFF">
                    <a:alpha val="0"/>
                  </a:srgbClr>
                </a:clrTo>
              </a:clrChange>
            </a:blip>
            <a:stretch>
              <a:fillRect/>
            </a:stretch>
          </p:blipFill>
          <p:spPr>
            <a:xfrm>
              <a:off x="2411760" y="2267359"/>
              <a:ext cx="1920241" cy="1088212"/>
            </a:xfrm>
            <a:prstGeom prst="rect">
              <a:avLst/>
            </a:prstGeom>
            <a:effectLst>
              <a:outerShdw blurRad="50800" dist="38100" dir="2700000" algn="tl" rotWithShape="0">
                <a:prstClr val="black">
                  <a:alpha val="40000"/>
                </a:prstClr>
              </a:outerShdw>
            </a:effectLst>
          </p:spPr>
        </p:pic>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7011" y="899765"/>
              <a:ext cx="873051" cy="873051"/>
            </a:xfrm>
            <a:prstGeom prst="rect">
              <a:avLst/>
            </a:prstGeom>
            <a:effectLst>
              <a:outerShdw blurRad="50800" dist="38100" dir="2700000" algn="tl" rotWithShape="0">
                <a:prstClr val="black">
                  <a:alpha val="40000"/>
                </a:prstClr>
              </a:outerShdw>
            </a:effectLst>
          </p:spPr>
        </p:pic>
        <p:pic>
          <p:nvPicPr>
            <p:cNvPr id="12" name="図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7243" y="1195311"/>
              <a:ext cx="649513" cy="649513"/>
            </a:xfrm>
            <a:prstGeom prst="rect">
              <a:avLst/>
            </a:prstGeom>
          </p:spPr>
        </p:pic>
        <p:sp>
          <p:nvSpPr>
            <p:cNvPr id="24" name="正方形/長方形 23"/>
            <p:cNvSpPr/>
            <p:nvPr/>
          </p:nvSpPr>
          <p:spPr>
            <a:xfrm>
              <a:off x="2411760" y="4221088"/>
              <a:ext cx="1543555" cy="64807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411760" y="4869160"/>
              <a:ext cx="1543555" cy="158077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2409798" y="4227225"/>
              <a:ext cx="694421" cy="369332"/>
            </a:xfrm>
            <a:prstGeom prst="rect">
              <a:avLst/>
            </a:prstGeom>
            <a:noFill/>
          </p:spPr>
          <p:txBody>
            <a:bodyPr wrap="none" rtlCol="0">
              <a:spAutoFit/>
            </a:bodyPr>
            <a:lstStyle/>
            <a:p>
              <a:r>
                <a:rPr kumimoji="1" lang="en-US" altLang="ja-JP" dirty="0" smtClean="0">
                  <a:solidFill>
                    <a:schemeClr val="bg1"/>
                  </a:solidFill>
                </a:rPr>
                <a:t>UBER</a:t>
              </a:r>
              <a:endParaRPr kumimoji="1" lang="ja-JP" altLang="en-US" dirty="0">
                <a:solidFill>
                  <a:schemeClr val="bg1"/>
                </a:solidFill>
              </a:endParaRPr>
            </a:p>
          </p:txBody>
        </p:sp>
        <p:sp>
          <p:nvSpPr>
            <p:cNvPr id="32" name="テキスト ボックス 31"/>
            <p:cNvSpPr txBox="1"/>
            <p:nvPr/>
          </p:nvSpPr>
          <p:spPr>
            <a:xfrm>
              <a:off x="2534972" y="4518557"/>
              <a:ext cx="1281120" cy="338554"/>
            </a:xfrm>
            <a:prstGeom prst="rect">
              <a:avLst/>
            </a:prstGeom>
            <a:noFill/>
          </p:spPr>
          <p:txBody>
            <a:bodyPr wrap="none" rtlCol="0">
              <a:spAutoFit/>
            </a:bodyPr>
            <a:lstStyle/>
            <a:p>
              <a:pPr marL="171450" indent="-171450">
                <a:buFont typeface="Wingdings" charset="2"/>
                <a:buChar char="l"/>
              </a:pPr>
              <a:r>
                <a:rPr kumimoji="1" lang="ja-JP" altLang="en-US" sz="800" dirty="0" smtClean="0">
                  <a:solidFill>
                    <a:schemeClr val="bg1"/>
                  </a:solidFill>
                  <a:latin typeface="Meiryo" charset="-128"/>
                  <a:ea typeface="Meiryo" charset="-128"/>
                  <a:cs typeface="Meiryo" charset="-128"/>
                </a:rPr>
                <a:t>アプリ開発・保守費</a:t>
              </a:r>
              <a:endParaRPr kumimoji="1"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800" dirty="0" smtClean="0">
                  <a:solidFill>
                    <a:schemeClr val="bg1"/>
                  </a:solidFill>
                  <a:latin typeface="Meiryo" charset="-128"/>
                  <a:ea typeface="Meiryo" charset="-128"/>
                  <a:cs typeface="Meiryo" charset="-128"/>
                </a:rPr>
                <a:t>クラウド利用量など</a:t>
              </a:r>
              <a:endParaRPr kumimoji="1" lang="ja-JP" altLang="en-US" sz="800" dirty="0">
                <a:solidFill>
                  <a:schemeClr val="bg1"/>
                </a:solidFill>
                <a:latin typeface="Meiryo" charset="-128"/>
                <a:ea typeface="Meiryo" charset="-128"/>
                <a:cs typeface="Meiryo" charset="-128"/>
              </a:endParaRPr>
            </a:p>
          </p:txBody>
        </p:sp>
        <p:sp>
          <p:nvSpPr>
            <p:cNvPr id="36" name="テキスト ボックス 35"/>
            <p:cNvSpPr txBox="1"/>
            <p:nvPr/>
          </p:nvSpPr>
          <p:spPr>
            <a:xfrm>
              <a:off x="2404491" y="5499324"/>
              <a:ext cx="1541404" cy="307777"/>
            </a:xfrm>
            <a:prstGeom prst="rect">
              <a:avLst/>
            </a:prstGeom>
            <a:noFill/>
          </p:spPr>
          <p:txBody>
            <a:bodyPr wrap="square" rtlCol="0">
              <a:spAutoFit/>
            </a:bodyPr>
            <a:lstStyle/>
            <a:p>
              <a:pPr algn="ctr"/>
              <a:r>
                <a:rPr kumimoji="1" lang="ja-JP" altLang="en-US" sz="1400" smtClean="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8" name="テキスト ボックス 37"/>
            <p:cNvSpPr txBox="1"/>
            <p:nvPr/>
          </p:nvSpPr>
          <p:spPr>
            <a:xfrm>
              <a:off x="505509" y="3839381"/>
              <a:ext cx="1620957" cy="738664"/>
            </a:xfrm>
            <a:prstGeom prst="rect">
              <a:avLst/>
            </a:prstGeom>
            <a:noFill/>
          </p:spPr>
          <p:txBody>
            <a:bodyPr wrap="none" rtlCol="0">
              <a:spAutoFit/>
            </a:bodyPr>
            <a:lstStyle/>
            <a:p>
              <a:r>
                <a:rPr lang="ja-JP" altLang="en-US" sz="1400" b="1" dirty="0" smtClean="0">
                  <a:solidFill>
                    <a:srgbClr val="0432FF"/>
                  </a:solidFill>
                  <a:latin typeface="Meiryo" charset="-128"/>
                  <a:ea typeface="Meiryo" charset="-128"/>
                  <a:cs typeface="Meiryo" charset="-128"/>
                </a:rPr>
                <a:t>機械を前提</a:t>
              </a:r>
              <a:r>
                <a:rPr lang="ja-JP" altLang="en-US" sz="1400" dirty="0" smtClean="0">
                  <a:solidFill>
                    <a:srgbClr val="0432FF"/>
                  </a:solidFill>
                  <a:latin typeface="Meiryo" charset="-128"/>
                  <a:ea typeface="Meiryo" charset="-128"/>
                  <a:cs typeface="Meiryo" charset="-128"/>
                </a:rPr>
                <a:t>とした</a:t>
              </a:r>
              <a:endParaRPr lang="en-US" altLang="ja-JP" sz="1400" dirty="0" smtClean="0">
                <a:solidFill>
                  <a:srgbClr val="0432FF"/>
                </a:solidFill>
                <a:latin typeface="Meiryo" charset="-128"/>
                <a:ea typeface="Meiryo" charset="-128"/>
                <a:cs typeface="Meiryo" charset="-128"/>
              </a:endParaRPr>
            </a:p>
            <a:p>
              <a:r>
                <a:rPr kumimoji="1" lang="ja-JP" altLang="en-US" sz="1400" dirty="0" smtClean="0">
                  <a:solidFill>
                    <a:srgbClr val="0432FF"/>
                  </a:solidFill>
                  <a:latin typeface="Meiryo" charset="-128"/>
                  <a:ea typeface="Meiryo" charset="-128"/>
                  <a:cs typeface="Meiryo" charset="-128"/>
                </a:rPr>
                <a:t>ビジネスプロセス</a:t>
              </a:r>
              <a:endParaRPr kumimoji="1" lang="en-US" altLang="ja-JP" sz="1400" dirty="0" smtClean="0">
                <a:solidFill>
                  <a:srgbClr val="0432FF"/>
                </a:solidFill>
                <a:latin typeface="Meiryo" charset="-128"/>
                <a:ea typeface="Meiryo" charset="-128"/>
                <a:cs typeface="Meiryo" charset="-128"/>
              </a:endParaRPr>
            </a:p>
            <a:p>
              <a:r>
                <a:rPr kumimoji="1" lang="ja-JP" altLang="en-US" sz="1400" dirty="0" smtClean="0">
                  <a:solidFill>
                    <a:srgbClr val="0432FF"/>
                  </a:solidFill>
                  <a:latin typeface="Meiryo" charset="-128"/>
                  <a:ea typeface="Meiryo" charset="-128"/>
                  <a:cs typeface="Meiryo" charset="-128"/>
                </a:rPr>
                <a:t>の最適化</a:t>
              </a:r>
              <a:endParaRPr kumimoji="1" lang="ja-JP" altLang="en-US" sz="1400" dirty="0">
                <a:solidFill>
                  <a:srgbClr val="0432FF"/>
                </a:solidFill>
                <a:latin typeface="Meiryo" charset="-128"/>
                <a:ea typeface="Meiryo" charset="-128"/>
                <a:cs typeface="Meiryo" charset="-128"/>
              </a:endParaRPr>
            </a:p>
          </p:txBody>
        </p:sp>
      </p:grpSp>
      <p:sp>
        <p:nvSpPr>
          <p:cNvPr id="39" name="テキスト ボックス 38"/>
          <p:cNvSpPr txBox="1"/>
          <p:nvPr/>
        </p:nvSpPr>
        <p:spPr>
          <a:xfrm>
            <a:off x="6927088" y="3834809"/>
            <a:ext cx="1620957" cy="738664"/>
          </a:xfrm>
          <a:prstGeom prst="rect">
            <a:avLst/>
          </a:prstGeom>
          <a:noFill/>
        </p:spPr>
        <p:txBody>
          <a:bodyPr wrap="none" rtlCol="0">
            <a:spAutoFit/>
          </a:bodyPr>
          <a:lstStyle/>
          <a:p>
            <a:pPr algn="r"/>
            <a:r>
              <a:rPr lang="ja-JP" altLang="en-US" sz="1400" b="1" dirty="0" smtClean="0">
                <a:solidFill>
                  <a:srgbClr val="C00000"/>
                </a:solidFill>
                <a:latin typeface="Meiryo" charset="-128"/>
                <a:ea typeface="Meiryo" charset="-128"/>
                <a:cs typeface="Meiryo" charset="-128"/>
              </a:rPr>
              <a:t>人間を前提</a:t>
            </a:r>
            <a:r>
              <a:rPr lang="ja-JP" altLang="en-US" sz="1400" dirty="0" smtClean="0">
                <a:solidFill>
                  <a:srgbClr val="C00000"/>
                </a:solidFill>
                <a:latin typeface="Meiryo" charset="-128"/>
                <a:ea typeface="Meiryo" charset="-128"/>
                <a:cs typeface="Meiryo" charset="-128"/>
              </a:rPr>
              <a:t>とした</a:t>
            </a:r>
            <a:endParaRPr lang="en-US" altLang="ja-JP" sz="1400" dirty="0" smtClean="0">
              <a:solidFill>
                <a:srgbClr val="C00000"/>
              </a:solidFill>
              <a:latin typeface="Meiryo" charset="-128"/>
              <a:ea typeface="Meiryo" charset="-128"/>
              <a:cs typeface="Meiryo" charset="-128"/>
            </a:endParaRPr>
          </a:p>
          <a:p>
            <a:pPr algn="r"/>
            <a:r>
              <a:rPr kumimoji="1" lang="ja-JP" altLang="en-US" sz="1400" dirty="0" smtClean="0">
                <a:solidFill>
                  <a:srgbClr val="C00000"/>
                </a:solidFill>
                <a:latin typeface="Meiryo" charset="-128"/>
                <a:ea typeface="Meiryo" charset="-128"/>
                <a:cs typeface="Meiryo" charset="-128"/>
              </a:rPr>
              <a:t>ビジネスプロセス</a:t>
            </a:r>
            <a:endParaRPr kumimoji="1" lang="en-US" altLang="ja-JP" sz="1400" dirty="0" smtClean="0">
              <a:solidFill>
                <a:srgbClr val="C00000"/>
              </a:solidFill>
              <a:latin typeface="Meiryo" charset="-128"/>
              <a:ea typeface="Meiryo" charset="-128"/>
              <a:cs typeface="Meiryo" charset="-128"/>
            </a:endParaRPr>
          </a:p>
          <a:p>
            <a:pPr algn="r"/>
            <a:r>
              <a:rPr kumimoji="1" lang="ja-JP" altLang="en-US" sz="1400" dirty="0" smtClean="0">
                <a:solidFill>
                  <a:srgbClr val="C00000"/>
                </a:solidFill>
                <a:latin typeface="Meiryo" charset="-128"/>
                <a:ea typeface="Meiryo" charset="-128"/>
                <a:cs typeface="Meiryo" charset="-128"/>
              </a:rPr>
              <a:t>の最適化</a:t>
            </a:r>
            <a:endParaRPr kumimoji="1" lang="ja-JP" altLang="en-US" sz="1400" dirty="0">
              <a:solidFill>
                <a:srgbClr val="C00000"/>
              </a:solidFill>
              <a:latin typeface="Meiryo" charset="-128"/>
              <a:ea typeface="Meiryo" charset="-128"/>
              <a:cs typeface="Meiryo" charset="-128"/>
            </a:endParaRPr>
          </a:p>
        </p:txBody>
      </p:sp>
      <p:grpSp>
        <p:nvGrpSpPr>
          <p:cNvPr id="19" name="図形グループ 18"/>
          <p:cNvGrpSpPr/>
          <p:nvPr/>
        </p:nvGrpSpPr>
        <p:grpSpPr>
          <a:xfrm>
            <a:off x="4364156" y="5659428"/>
            <a:ext cx="370648" cy="790507"/>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7213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ホームベース 55"/>
          <p:cNvSpPr/>
          <p:nvPr/>
        </p:nvSpPr>
        <p:spPr>
          <a:xfrm flipH="1">
            <a:off x="3458083" y="3567717"/>
            <a:ext cx="4945074" cy="1804827"/>
          </a:xfrm>
          <a:prstGeom prst="homePlate">
            <a:avLst>
              <a:gd name="adj" fmla="val 36625"/>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0" name="図 1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6115" y="5250894"/>
            <a:ext cx="1597300" cy="1136991"/>
          </a:xfrm>
          <a:prstGeom prst="rect">
            <a:avLst/>
          </a:prstGeom>
        </p:spPr>
      </p:pic>
      <p:sp>
        <p:nvSpPr>
          <p:cNvPr id="2" name="タイトル 1"/>
          <p:cNvSpPr>
            <a:spLocks noGrp="1"/>
          </p:cNvSpPr>
          <p:nvPr>
            <p:ph type="title"/>
          </p:nvPr>
        </p:nvSpPr>
        <p:spPr>
          <a:xfrm>
            <a:off x="457200" y="274638"/>
            <a:ext cx="8686800" cy="416221"/>
          </a:xfrm>
        </p:spPr>
        <p:txBody>
          <a:bodyPr/>
          <a:lstStyle/>
          <a:p>
            <a:r>
              <a:rPr kumimoji="1" lang="ja-JP" altLang="en-US" dirty="0" smtClean="0"/>
              <a:t>ビジネス・プロセスのデジタル化による変化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pic>
        <p:nvPicPr>
          <p:cNvPr id="4" name="図 3" descr="design_img_f_1133791_s.png"/>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05928" y="8384"/>
            <a:ext cx="7932142" cy="3657600"/>
          </a:xfrm>
          <a:prstGeom prst="rect">
            <a:avLst/>
          </a:prstGeom>
          <a:ln>
            <a:no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8199" y="1679472"/>
            <a:ext cx="862178" cy="684477"/>
          </a:xfrm>
          <a:prstGeom prst="rect">
            <a:avLst/>
          </a:prstGeom>
          <a:effectLst>
            <a:outerShdw blurRad="50800" dist="38100" dir="2700000" algn="tl" rotWithShape="0">
              <a:prstClr val="black">
                <a:alpha val="40000"/>
              </a:prstClr>
            </a:outerShdw>
          </a:effectLst>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8845" y="1689413"/>
            <a:ext cx="674536" cy="674536"/>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1638" y="1673959"/>
            <a:ext cx="748094" cy="689990"/>
          </a:xfrm>
          <a:prstGeom prst="rect">
            <a:avLst/>
          </a:prstGeom>
          <a:effectLst>
            <a:outerShdw blurRad="50800" dist="38100" dir="2700000" algn="tl" rotWithShape="0">
              <a:prstClr val="black">
                <a:alpha val="40000"/>
              </a:prstClr>
            </a:outerShdw>
          </a:effectLst>
        </p:spPr>
      </p:pic>
      <p:sp>
        <p:nvSpPr>
          <p:cNvPr id="10" name="正方形/長方形 9"/>
          <p:cNvSpPr/>
          <p:nvPr/>
        </p:nvSpPr>
        <p:spPr>
          <a:xfrm>
            <a:off x="4720187" y="1764103"/>
            <a:ext cx="649224" cy="59984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5826216" y="1764103"/>
            <a:ext cx="649224" cy="59984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6932246" y="1764103"/>
            <a:ext cx="649224" cy="59984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2867558" y="1332516"/>
            <a:ext cx="3408883" cy="400110"/>
          </a:xfrm>
          <a:prstGeom prst="rect">
            <a:avLst/>
          </a:prstGeom>
          <a:noFill/>
        </p:spPr>
        <p:txBody>
          <a:bodyPr wrap="square" rtlCol="0">
            <a:spAutoFit/>
          </a:bodyPr>
          <a:lstStyle/>
          <a:p>
            <a:pPr algn="ctr"/>
            <a:r>
              <a:rPr kumimoji="1" lang="ja-JP" altLang="en-US" sz="2000" b="1" smtClean="0">
                <a:solidFill>
                  <a:srgbClr val="0432FF"/>
                </a:solidFill>
                <a:latin typeface="Meiryo" charset="-128"/>
                <a:ea typeface="Meiryo" charset="-128"/>
                <a:cs typeface="Meiryo" charset="-128"/>
              </a:rPr>
              <a:t>クラウド・サービス</a:t>
            </a:r>
            <a:endParaRPr kumimoji="1" lang="ja-JP" altLang="en-US" sz="2000" b="1">
              <a:solidFill>
                <a:srgbClr val="0432FF"/>
              </a:solidFill>
              <a:latin typeface="Meiryo" charset="-128"/>
              <a:ea typeface="Meiryo" charset="-128"/>
              <a:cs typeface="Meiryo" charset="-128"/>
            </a:endParaRPr>
          </a:p>
        </p:txBody>
      </p:sp>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0518" y="3567717"/>
            <a:ext cx="1083142" cy="1083142"/>
          </a:xfrm>
          <a:prstGeom prst="rect">
            <a:avLst/>
          </a:prstGeom>
          <a:effectLst>
            <a:outerShdw blurRad="50800" dist="38100" dir="2700000" algn="tl" rotWithShape="0">
              <a:prstClr val="black">
                <a:alpha val="40000"/>
              </a:prstClr>
            </a:outerShdw>
          </a:effectLst>
        </p:spPr>
      </p:pic>
      <p:pic>
        <p:nvPicPr>
          <p:cNvPr id="16" name="図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9683" y="5307635"/>
            <a:ext cx="823977" cy="1023511"/>
          </a:xfrm>
          <a:prstGeom prst="rect">
            <a:avLst/>
          </a:prstGeom>
        </p:spPr>
      </p:pic>
      <p:sp>
        <p:nvSpPr>
          <p:cNvPr id="22" name="テキスト ボックス 21"/>
          <p:cNvSpPr txBox="1"/>
          <p:nvPr/>
        </p:nvSpPr>
        <p:spPr>
          <a:xfrm>
            <a:off x="1840569" y="6331146"/>
            <a:ext cx="1877437" cy="276999"/>
          </a:xfrm>
          <a:prstGeom prst="rect">
            <a:avLst/>
          </a:prstGeom>
          <a:noFill/>
        </p:spPr>
        <p:txBody>
          <a:bodyPr wrap="none" rtlCol="0">
            <a:spAutoFit/>
          </a:bodyPr>
          <a:lstStyle/>
          <a:p>
            <a:pPr algn="ctr"/>
            <a:r>
              <a:rPr kumimoji="1" lang="ja-JP" altLang="en-US" sz="1200" smtClean="0">
                <a:solidFill>
                  <a:srgbClr val="009051"/>
                </a:solidFill>
                <a:latin typeface="Meiryo" charset="-128"/>
                <a:ea typeface="Meiryo" charset="-128"/>
                <a:cs typeface="Meiryo" charset="-128"/>
              </a:rPr>
              <a:t>スマート・アシスタント</a:t>
            </a:r>
            <a:endParaRPr kumimoji="1" lang="ja-JP" altLang="en-US" sz="1200">
              <a:solidFill>
                <a:srgbClr val="009051"/>
              </a:solidFill>
              <a:latin typeface="Meiryo" charset="-128"/>
              <a:ea typeface="Meiryo" charset="-128"/>
              <a:cs typeface="Meiryo" charset="-128"/>
            </a:endParaRPr>
          </a:p>
        </p:txBody>
      </p:sp>
      <p:sp>
        <p:nvSpPr>
          <p:cNvPr id="23" name="上下矢印 22"/>
          <p:cNvSpPr/>
          <p:nvPr/>
        </p:nvSpPr>
        <p:spPr>
          <a:xfrm>
            <a:off x="2556874" y="4660047"/>
            <a:ext cx="453816" cy="709559"/>
          </a:xfrm>
          <a:prstGeom prst="upDown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 name="直線矢印コネクタ 26"/>
          <p:cNvCxnSpPr>
            <a:stCxn id="14" idx="0"/>
            <a:endCxn id="9" idx="2"/>
          </p:cNvCxnSpPr>
          <p:nvPr/>
        </p:nvCxnSpPr>
        <p:spPr>
          <a:xfrm flipH="1" flipV="1">
            <a:off x="1595685" y="2363949"/>
            <a:ext cx="1186404"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14" idx="0"/>
            <a:endCxn id="7" idx="2"/>
          </p:cNvCxnSpPr>
          <p:nvPr/>
        </p:nvCxnSpPr>
        <p:spPr>
          <a:xfrm flipH="1" flipV="1">
            <a:off x="2779288" y="2363949"/>
            <a:ext cx="2801"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a:stCxn id="14" idx="0"/>
            <a:endCxn id="8" idx="2"/>
          </p:cNvCxnSpPr>
          <p:nvPr/>
        </p:nvCxnSpPr>
        <p:spPr>
          <a:xfrm flipV="1">
            <a:off x="2782089" y="2363949"/>
            <a:ext cx="1144024"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14" idx="0"/>
            <a:endCxn id="10" idx="2"/>
          </p:cNvCxnSpPr>
          <p:nvPr/>
        </p:nvCxnSpPr>
        <p:spPr>
          <a:xfrm flipV="1">
            <a:off x="2782089" y="2363949"/>
            <a:ext cx="2262710"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14" idx="0"/>
            <a:endCxn id="11" idx="2"/>
          </p:cNvCxnSpPr>
          <p:nvPr/>
        </p:nvCxnSpPr>
        <p:spPr>
          <a:xfrm flipV="1">
            <a:off x="2782089" y="2363949"/>
            <a:ext cx="3368739"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14" idx="0"/>
            <a:endCxn id="12" idx="2"/>
          </p:cNvCxnSpPr>
          <p:nvPr/>
        </p:nvCxnSpPr>
        <p:spPr>
          <a:xfrm flipV="1">
            <a:off x="2782089" y="2363949"/>
            <a:ext cx="4474769"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pic>
        <p:nvPicPr>
          <p:cNvPr id="49" name="図 48"/>
          <p:cNvPicPr>
            <a:picLocks noChangeAspect="1"/>
          </p:cNvPicPr>
          <p:nvPr/>
        </p:nvPicPr>
        <p:blipFill>
          <a:blip r:embed="rId10"/>
          <a:stretch>
            <a:fillRect/>
          </a:stretch>
        </p:blipFill>
        <p:spPr>
          <a:xfrm>
            <a:off x="4208813" y="3670338"/>
            <a:ext cx="430527" cy="430527"/>
          </a:xfrm>
          <a:prstGeom prst="rect">
            <a:avLst/>
          </a:prstGeom>
          <a:effectLst>
            <a:outerShdw blurRad="50800" dist="38100" dir="2700000" algn="tl" rotWithShape="0">
              <a:prstClr val="black">
                <a:alpha val="40000"/>
              </a:prstClr>
            </a:outerShdw>
          </a:effectLst>
        </p:spPr>
      </p:pic>
      <p:pic>
        <p:nvPicPr>
          <p:cNvPr id="50" name="図 49"/>
          <p:cNvPicPr>
            <a:picLocks noChangeAspect="1"/>
          </p:cNvPicPr>
          <p:nvPr/>
        </p:nvPicPr>
        <p:blipFill>
          <a:blip r:embed="rId11">
            <a:clrChange>
              <a:clrFrom>
                <a:srgbClr val="FFFFFF"/>
              </a:clrFrom>
              <a:clrTo>
                <a:srgbClr val="FFFFFF">
                  <a:alpha val="0"/>
                </a:srgbClr>
              </a:clrTo>
            </a:clrChange>
          </a:blip>
          <a:stretch>
            <a:fillRect/>
          </a:stretch>
        </p:blipFill>
        <p:spPr>
          <a:xfrm>
            <a:off x="4274253" y="4281277"/>
            <a:ext cx="377709" cy="377709"/>
          </a:xfrm>
          <a:prstGeom prst="rect">
            <a:avLst/>
          </a:prstGeom>
          <a:effectLst>
            <a:outerShdw blurRad="50800" dist="38100" dir="2700000" algn="tl" rotWithShape="0">
              <a:prstClr val="black">
                <a:alpha val="40000"/>
              </a:prstClr>
            </a:outerShdw>
          </a:effectLst>
        </p:spPr>
      </p:pic>
      <p:pic>
        <p:nvPicPr>
          <p:cNvPr id="52" name="図 51"/>
          <p:cNvPicPr>
            <a:picLocks noChangeAspect="1"/>
          </p:cNvPicPr>
          <p:nvPr/>
        </p:nvPicPr>
        <p:blipFill>
          <a:blip r:embed="rId12">
            <a:duotone>
              <a:prstClr val="black"/>
              <a:schemeClr val="tx1">
                <a:lumMod val="50000"/>
                <a:lumOff val="50000"/>
                <a:tint val="45000"/>
                <a:satMod val="400000"/>
              </a:schemeClr>
            </a:duotone>
          </a:blip>
          <a:stretch>
            <a:fillRect/>
          </a:stretch>
        </p:blipFill>
        <p:spPr>
          <a:xfrm>
            <a:off x="4145712" y="4826776"/>
            <a:ext cx="596515" cy="422034"/>
          </a:xfrm>
          <a:prstGeom prst="rect">
            <a:avLst/>
          </a:prstGeom>
          <a:effectLst>
            <a:outerShdw blurRad="50800" dist="38100" dir="2700000" algn="tl" rotWithShape="0">
              <a:prstClr val="black">
                <a:alpha val="40000"/>
              </a:prstClr>
            </a:outerShdw>
          </a:effectLst>
        </p:spPr>
      </p:pic>
      <p:sp>
        <p:nvSpPr>
          <p:cNvPr id="53" name="テキスト ボックス 52"/>
          <p:cNvSpPr txBox="1"/>
          <p:nvPr/>
        </p:nvSpPr>
        <p:spPr>
          <a:xfrm>
            <a:off x="4639340" y="3674162"/>
            <a:ext cx="902811"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800" dirty="0" smtClean="0">
                <a:solidFill>
                  <a:srgbClr val="0070C0"/>
                </a:solidFill>
                <a:latin typeface="Meiryo" charset="-128"/>
                <a:ea typeface="Meiryo" charset="-128"/>
                <a:cs typeface="Meiryo" charset="-128"/>
              </a:rPr>
              <a:t>時間</a:t>
            </a:r>
            <a:endParaRPr kumimoji="1" lang="ja-JP" altLang="en-US" sz="2800" dirty="0">
              <a:solidFill>
                <a:srgbClr val="0070C0"/>
              </a:solidFill>
              <a:latin typeface="Meiryo" charset="-128"/>
              <a:ea typeface="Meiryo" charset="-128"/>
              <a:cs typeface="Meiryo" charset="-128"/>
            </a:endParaRPr>
          </a:p>
        </p:txBody>
      </p:sp>
      <p:sp>
        <p:nvSpPr>
          <p:cNvPr id="54" name="テキスト ボックス 53"/>
          <p:cNvSpPr txBox="1"/>
          <p:nvPr/>
        </p:nvSpPr>
        <p:spPr>
          <a:xfrm>
            <a:off x="4630572" y="4254182"/>
            <a:ext cx="902811"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800" smtClean="0">
                <a:solidFill>
                  <a:srgbClr val="0070C0"/>
                </a:solidFill>
                <a:latin typeface="Meiryo" charset="-128"/>
                <a:ea typeface="Meiryo" charset="-128"/>
                <a:cs typeface="Meiryo" charset="-128"/>
              </a:rPr>
              <a:t>地域</a:t>
            </a:r>
            <a:endParaRPr kumimoji="1" lang="ja-JP" altLang="en-US" sz="2800" dirty="0">
              <a:solidFill>
                <a:srgbClr val="0070C0"/>
              </a:solidFill>
              <a:latin typeface="Meiryo" charset="-128"/>
              <a:ea typeface="Meiryo" charset="-128"/>
              <a:cs typeface="Meiryo" charset="-128"/>
            </a:endParaRPr>
          </a:p>
        </p:txBody>
      </p:sp>
      <p:sp>
        <p:nvSpPr>
          <p:cNvPr id="55" name="テキスト ボックス 54"/>
          <p:cNvSpPr txBox="1"/>
          <p:nvPr/>
        </p:nvSpPr>
        <p:spPr>
          <a:xfrm>
            <a:off x="4639339" y="4834203"/>
            <a:ext cx="902811"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800" dirty="0" smtClean="0">
                <a:solidFill>
                  <a:srgbClr val="0070C0"/>
                </a:solidFill>
                <a:latin typeface="Meiryo" charset="-128"/>
                <a:ea typeface="Meiryo" charset="-128"/>
                <a:cs typeface="Meiryo" charset="-128"/>
              </a:rPr>
              <a:t>規制</a:t>
            </a:r>
            <a:endParaRPr kumimoji="1" lang="ja-JP" altLang="en-US" sz="2800" dirty="0">
              <a:solidFill>
                <a:srgbClr val="0070C0"/>
              </a:solidFill>
              <a:latin typeface="Meiryo" charset="-128"/>
              <a:ea typeface="Meiryo" charset="-128"/>
              <a:cs typeface="Meiryo" charset="-128"/>
            </a:endParaRPr>
          </a:p>
        </p:txBody>
      </p:sp>
      <p:sp>
        <p:nvSpPr>
          <p:cNvPr id="57" name="テキスト ボックス 56"/>
          <p:cNvSpPr txBox="1"/>
          <p:nvPr/>
        </p:nvSpPr>
        <p:spPr>
          <a:xfrm>
            <a:off x="5533604" y="4317096"/>
            <a:ext cx="2646878" cy="584775"/>
          </a:xfrm>
          <a:prstGeom prst="rect">
            <a:avLst/>
          </a:prstGeom>
          <a:noFill/>
        </p:spPr>
        <p:txBody>
          <a:bodyPr wrap="none" rtlCol="0">
            <a:spAutoFit/>
          </a:bodyPr>
          <a:lstStyle/>
          <a:p>
            <a:r>
              <a:rPr kumimoji="1" lang="ja-JP" altLang="en-US" sz="1600" dirty="0" smtClean="0">
                <a:solidFill>
                  <a:schemeClr val="accent6">
                    <a:lumMod val="75000"/>
                  </a:schemeClr>
                </a:solidFill>
                <a:latin typeface="Meiryo" charset="-128"/>
                <a:ea typeface="Meiryo" charset="-128"/>
                <a:cs typeface="Meiryo" charset="-128"/>
              </a:rPr>
              <a:t>既存の制約や秩序を超えた</a:t>
            </a:r>
            <a:endParaRPr kumimoji="1" lang="en-US" altLang="ja-JP" sz="1600" dirty="0" smtClean="0">
              <a:solidFill>
                <a:schemeClr val="accent6">
                  <a:lumMod val="75000"/>
                </a:schemeClr>
              </a:solidFill>
              <a:latin typeface="Meiryo" charset="-128"/>
              <a:ea typeface="Meiryo" charset="-128"/>
              <a:cs typeface="Meiryo" charset="-128"/>
            </a:endParaRPr>
          </a:p>
          <a:p>
            <a:r>
              <a:rPr lang="ja-JP" altLang="en-US" sz="1600" b="1" dirty="0" smtClean="0">
                <a:solidFill>
                  <a:schemeClr val="accent6">
                    <a:lumMod val="75000"/>
                  </a:schemeClr>
                </a:solidFill>
                <a:latin typeface="Meiryo" charset="-128"/>
                <a:ea typeface="Meiryo" charset="-128"/>
                <a:cs typeface="Meiryo" charset="-128"/>
              </a:rPr>
              <a:t>新しいビジネス・プロセス</a:t>
            </a:r>
            <a:endParaRPr lang="en-US" altLang="ja-JP" sz="1600" b="1" dirty="0" smtClean="0">
              <a:solidFill>
                <a:schemeClr val="accent6">
                  <a:lumMod val="75000"/>
                </a:schemeClr>
              </a:solidFill>
              <a:latin typeface="Meiryo" charset="-128"/>
              <a:ea typeface="Meiryo" charset="-128"/>
              <a:cs typeface="Meiryo" charset="-128"/>
            </a:endParaRPr>
          </a:p>
        </p:txBody>
      </p:sp>
      <p:sp>
        <p:nvSpPr>
          <p:cNvPr id="58" name="テキスト ボックス 57"/>
          <p:cNvSpPr txBox="1"/>
          <p:nvPr/>
        </p:nvSpPr>
        <p:spPr>
          <a:xfrm>
            <a:off x="5574154" y="3700746"/>
            <a:ext cx="2598788" cy="646331"/>
          </a:xfrm>
          <a:prstGeom prst="rect">
            <a:avLst/>
          </a:prstGeom>
          <a:noFill/>
        </p:spPr>
        <p:txBody>
          <a:bodyPr wrap="none" rtlCol="0">
            <a:spAutoFit/>
          </a:bodyPr>
          <a:lstStyle/>
          <a:p>
            <a:r>
              <a:rPr kumimoji="1" lang="ja-JP" altLang="en-US" b="1" dirty="0" smtClean="0">
                <a:solidFill>
                  <a:schemeClr val="accent6">
                    <a:lumMod val="75000"/>
                  </a:schemeClr>
                </a:solidFill>
                <a:latin typeface="Meiryo" charset="-128"/>
                <a:ea typeface="Meiryo" charset="-128"/>
                <a:cs typeface="Meiryo" charset="-128"/>
              </a:rPr>
              <a:t>ビジネス・プロセス</a:t>
            </a:r>
            <a:endParaRPr kumimoji="1" lang="en-US" altLang="ja-JP" b="1" dirty="0" smtClean="0">
              <a:solidFill>
                <a:schemeClr val="accent6">
                  <a:lumMod val="75000"/>
                </a:schemeClr>
              </a:solidFill>
              <a:latin typeface="Meiryo" charset="-128"/>
              <a:ea typeface="Meiryo" charset="-128"/>
              <a:cs typeface="Meiryo" charset="-128"/>
            </a:endParaRPr>
          </a:p>
          <a:p>
            <a:r>
              <a:rPr kumimoji="1" lang="ja-JP" altLang="en-US" sz="1400" dirty="0" smtClean="0">
                <a:solidFill>
                  <a:schemeClr val="accent6">
                    <a:lumMod val="75000"/>
                  </a:schemeClr>
                </a:solidFill>
                <a:latin typeface="Meiryo" charset="-128"/>
                <a:ea typeface="Meiryo" charset="-128"/>
                <a:cs typeface="Meiryo" charset="-128"/>
              </a:rPr>
              <a:t>　　　　　</a:t>
            </a:r>
            <a:r>
              <a:rPr kumimoji="1" lang="en-US" altLang="ja-JP" sz="1400" dirty="0" smtClean="0">
                <a:solidFill>
                  <a:schemeClr val="accent6">
                    <a:lumMod val="75000"/>
                  </a:schemeClr>
                </a:solidFill>
                <a:latin typeface="Meiryo" charset="-128"/>
                <a:ea typeface="Meiryo" charset="-128"/>
                <a:cs typeface="Meiryo" charset="-128"/>
              </a:rPr>
              <a:t>  </a:t>
            </a:r>
            <a:r>
              <a:rPr kumimoji="1" lang="ja-JP" altLang="en-US" sz="1400" dirty="0" smtClean="0">
                <a:solidFill>
                  <a:schemeClr val="accent6">
                    <a:lumMod val="75000"/>
                  </a:schemeClr>
                </a:solidFill>
                <a:latin typeface="Meiryo" charset="-128"/>
                <a:ea typeface="Meiryo" charset="-128"/>
                <a:cs typeface="Meiryo" charset="-128"/>
              </a:rPr>
              <a:t>の</a:t>
            </a:r>
            <a:r>
              <a:rPr kumimoji="1" lang="en-US" altLang="ja-JP" sz="1400" dirty="0" smtClean="0">
                <a:solidFill>
                  <a:schemeClr val="accent6">
                    <a:lumMod val="75000"/>
                  </a:schemeClr>
                </a:solidFill>
                <a:latin typeface="Meiryo" charset="-128"/>
                <a:ea typeface="Meiryo" charset="-128"/>
                <a:cs typeface="Meiryo" charset="-128"/>
              </a:rPr>
              <a:t> </a:t>
            </a:r>
            <a:r>
              <a:rPr lang="ja-JP" altLang="en-US" b="1" dirty="0" smtClean="0">
                <a:solidFill>
                  <a:schemeClr val="accent6">
                    <a:lumMod val="75000"/>
                  </a:schemeClr>
                </a:solidFill>
                <a:latin typeface="Meiryo" charset="-128"/>
                <a:ea typeface="Meiryo" charset="-128"/>
                <a:cs typeface="Meiryo" charset="-128"/>
              </a:rPr>
              <a:t>デジタル化</a:t>
            </a:r>
            <a:endParaRPr kumimoji="1" lang="ja-JP" altLang="en-US" b="1" dirty="0">
              <a:solidFill>
                <a:schemeClr val="accent6">
                  <a:lumMod val="75000"/>
                </a:schemeClr>
              </a:solidFill>
              <a:latin typeface="Meiryo" charset="-128"/>
              <a:ea typeface="Meiryo" charset="-128"/>
              <a:cs typeface="Meiryo" charset="-128"/>
            </a:endParaRPr>
          </a:p>
        </p:txBody>
      </p:sp>
      <p:sp>
        <p:nvSpPr>
          <p:cNvPr id="59" name="テキスト ボックス 58"/>
          <p:cNvSpPr txBox="1"/>
          <p:nvPr/>
        </p:nvSpPr>
        <p:spPr>
          <a:xfrm>
            <a:off x="3808693" y="5518221"/>
            <a:ext cx="4801314"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400" b="1" dirty="0" smtClean="0">
                <a:solidFill>
                  <a:schemeClr val="accent6">
                    <a:lumMod val="75000"/>
                  </a:schemeClr>
                </a:solidFill>
                <a:latin typeface="Meiryo" charset="-128"/>
                <a:ea typeface="Meiryo" charset="-128"/>
                <a:cs typeface="Meiryo" charset="-128"/>
              </a:rPr>
              <a:t>新しい産業</a:t>
            </a:r>
            <a:r>
              <a:rPr kumimoji="1" lang="ja-JP" altLang="en-US" dirty="0" smtClean="0">
                <a:solidFill>
                  <a:schemeClr val="accent6">
                    <a:lumMod val="75000"/>
                  </a:schemeClr>
                </a:solidFill>
                <a:latin typeface="Meiryo" charset="-128"/>
                <a:ea typeface="Meiryo" charset="-128"/>
                <a:cs typeface="Meiryo" charset="-128"/>
              </a:rPr>
              <a:t>や</a:t>
            </a:r>
            <a:r>
              <a:rPr kumimoji="1" lang="ja-JP" altLang="en-US" sz="2400" b="1" dirty="0" smtClean="0">
                <a:solidFill>
                  <a:schemeClr val="accent6">
                    <a:lumMod val="75000"/>
                  </a:schemeClr>
                </a:solidFill>
                <a:latin typeface="Meiryo" charset="-128"/>
                <a:ea typeface="Meiryo" charset="-128"/>
                <a:cs typeface="Meiryo" charset="-128"/>
              </a:rPr>
              <a:t>ビジネス価値</a:t>
            </a:r>
            <a:r>
              <a:rPr kumimoji="1" lang="ja-JP" altLang="en-US" dirty="0" smtClean="0">
                <a:solidFill>
                  <a:schemeClr val="accent6">
                    <a:lumMod val="75000"/>
                  </a:schemeClr>
                </a:solidFill>
                <a:latin typeface="Meiryo" charset="-128"/>
                <a:ea typeface="Meiryo" charset="-128"/>
                <a:cs typeface="Meiryo" charset="-128"/>
              </a:rPr>
              <a:t>の</a:t>
            </a:r>
            <a:r>
              <a:rPr kumimoji="1" lang="ja-JP" altLang="en-US" sz="2400" b="1" dirty="0" smtClean="0">
                <a:solidFill>
                  <a:schemeClr val="accent6">
                    <a:lumMod val="75000"/>
                  </a:schemeClr>
                </a:solidFill>
                <a:latin typeface="Meiryo" charset="-128"/>
                <a:ea typeface="Meiryo" charset="-128"/>
                <a:cs typeface="Meiryo" charset="-128"/>
              </a:rPr>
              <a:t>創出</a:t>
            </a:r>
            <a:endParaRPr kumimoji="1" lang="ja-JP" altLang="en-US" sz="2400" b="1" dirty="0">
              <a:solidFill>
                <a:schemeClr val="accent6">
                  <a:lumMod val="75000"/>
                </a:schemeClr>
              </a:solidFill>
              <a:latin typeface="Meiryo" charset="-128"/>
              <a:ea typeface="Meiryo" charset="-128"/>
              <a:cs typeface="Meiryo" charset="-128"/>
            </a:endParaRPr>
          </a:p>
        </p:txBody>
      </p:sp>
      <p:sp>
        <p:nvSpPr>
          <p:cNvPr id="60" name="テキスト ボックス 59"/>
          <p:cNvSpPr txBox="1"/>
          <p:nvPr/>
        </p:nvSpPr>
        <p:spPr>
          <a:xfrm>
            <a:off x="5542150" y="4950657"/>
            <a:ext cx="2646878" cy="338554"/>
          </a:xfrm>
          <a:prstGeom prst="rect">
            <a:avLst/>
          </a:prstGeom>
          <a:noFill/>
        </p:spPr>
        <p:txBody>
          <a:bodyPr wrap="none" rtlCol="0">
            <a:spAutoFit/>
          </a:bodyPr>
          <a:lstStyle/>
          <a:p>
            <a:r>
              <a:rPr kumimoji="1" lang="ja-JP" altLang="en-US" sz="1600" b="1" dirty="0" smtClean="0">
                <a:solidFill>
                  <a:schemeClr val="accent6">
                    <a:lumMod val="75000"/>
                  </a:schemeClr>
                </a:solidFill>
                <a:latin typeface="Meiryo" charset="-128"/>
                <a:ea typeface="Meiryo" charset="-128"/>
                <a:cs typeface="Meiryo" charset="-128"/>
              </a:rPr>
              <a:t>新しい顧客接点</a:t>
            </a:r>
            <a:r>
              <a:rPr kumimoji="1" lang="ja-JP" altLang="en-US" sz="1600" dirty="0" smtClean="0">
                <a:solidFill>
                  <a:schemeClr val="accent6">
                    <a:lumMod val="75000"/>
                  </a:schemeClr>
                </a:solidFill>
                <a:latin typeface="Meiryo" charset="-128"/>
                <a:ea typeface="Meiryo" charset="-128"/>
                <a:cs typeface="Meiryo" charset="-128"/>
              </a:rPr>
              <a:t>へのシフト</a:t>
            </a:r>
            <a:endParaRPr lang="en-US" altLang="ja-JP" sz="1600" dirty="0" smtClean="0">
              <a:solidFill>
                <a:schemeClr val="accent6">
                  <a:lumMod val="75000"/>
                </a:schemeClr>
              </a:solidFill>
              <a:latin typeface="Meiryo" charset="-128"/>
              <a:ea typeface="Meiryo" charset="-128"/>
              <a:cs typeface="Meiryo" charset="-128"/>
            </a:endParaRPr>
          </a:p>
        </p:txBody>
      </p:sp>
      <p:sp>
        <p:nvSpPr>
          <p:cNvPr id="61" name="テキスト ボックス 60"/>
          <p:cNvSpPr txBox="1"/>
          <p:nvPr/>
        </p:nvSpPr>
        <p:spPr>
          <a:xfrm>
            <a:off x="3808693" y="6104788"/>
            <a:ext cx="4647426"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400" b="1" dirty="0" smtClean="0">
                <a:solidFill>
                  <a:srgbClr val="C00000"/>
                </a:solidFill>
                <a:latin typeface="Meiryo" charset="-128"/>
                <a:ea typeface="Meiryo" charset="-128"/>
                <a:cs typeface="Meiryo" charset="-128"/>
              </a:rPr>
              <a:t>既存の産業</a:t>
            </a:r>
            <a:r>
              <a:rPr kumimoji="1" lang="ja-JP" altLang="en-US" dirty="0" smtClean="0">
                <a:solidFill>
                  <a:srgbClr val="C00000"/>
                </a:solidFill>
                <a:latin typeface="Meiryo" charset="-128"/>
                <a:ea typeface="Meiryo" charset="-128"/>
                <a:cs typeface="Meiryo" charset="-128"/>
              </a:rPr>
              <a:t>や</a:t>
            </a:r>
            <a:r>
              <a:rPr kumimoji="1" lang="ja-JP" altLang="en-US" sz="2400" b="1" dirty="0" smtClean="0">
                <a:solidFill>
                  <a:srgbClr val="C00000"/>
                </a:solidFill>
                <a:latin typeface="Meiryo" charset="-128"/>
                <a:ea typeface="Meiryo" charset="-128"/>
                <a:cs typeface="Meiryo" charset="-128"/>
              </a:rPr>
              <a:t>ビジネス</a:t>
            </a:r>
            <a:r>
              <a:rPr kumimoji="1" lang="ja-JP" altLang="en-US" sz="2400" b="1" smtClean="0">
                <a:solidFill>
                  <a:srgbClr val="C00000"/>
                </a:solidFill>
                <a:latin typeface="Meiryo" charset="-128"/>
                <a:ea typeface="Meiryo" charset="-128"/>
                <a:cs typeface="Meiryo" charset="-128"/>
              </a:rPr>
              <a:t>価値</a:t>
            </a:r>
            <a:r>
              <a:rPr kumimoji="1" lang="ja-JP" altLang="en-US" smtClean="0">
                <a:solidFill>
                  <a:srgbClr val="C00000"/>
                </a:solidFill>
                <a:latin typeface="Meiryo" charset="-128"/>
                <a:ea typeface="Meiryo" charset="-128"/>
                <a:cs typeface="Meiryo" charset="-128"/>
              </a:rPr>
              <a:t>の</a:t>
            </a:r>
            <a:r>
              <a:rPr kumimoji="1" lang="ja-JP" altLang="en-US" sz="2400" b="1" smtClean="0">
                <a:solidFill>
                  <a:srgbClr val="C00000"/>
                </a:solidFill>
                <a:latin typeface="Meiryo" charset="-128"/>
                <a:ea typeface="Meiryo" charset="-128"/>
                <a:cs typeface="Meiryo" charset="-128"/>
              </a:rPr>
              <a:t>破壊</a:t>
            </a:r>
            <a:endParaRPr kumimoji="1" lang="ja-JP" altLang="en-US" sz="2400" b="1" dirty="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123308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矢印コネクタ 46"/>
          <p:cNvCxnSpPr/>
          <p:nvPr/>
        </p:nvCxnSpPr>
        <p:spPr>
          <a:xfrm flipV="1">
            <a:off x="307910" y="1311645"/>
            <a:ext cx="3029373" cy="606882"/>
          </a:xfrm>
          <a:prstGeom prst="straightConnector1">
            <a:avLst/>
          </a:prstGeom>
          <a:ln w="38100">
            <a:solidFill>
              <a:srgbClr val="FFC000"/>
            </a:solidFill>
            <a:prstDash val="sysDot"/>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3735366" y="772744"/>
            <a:ext cx="5142897" cy="4853447"/>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1" name="正方形/長方形 40"/>
          <p:cNvSpPr/>
          <p:nvPr/>
        </p:nvSpPr>
        <p:spPr>
          <a:xfrm>
            <a:off x="3309641" y="1311645"/>
            <a:ext cx="5142897" cy="4646159"/>
          </a:xfrm>
          <a:prstGeom prst="rect">
            <a:avLst/>
          </a:prstGeom>
          <a:solidFill>
            <a:srgbClr val="E46C0A">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en-US" altLang="ja-JP" dirty="0" smtClean="0"/>
              <a:t>【</a:t>
            </a:r>
            <a:r>
              <a:rPr kumimoji="1" lang="ja-JP" altLang="en-US" dirty="0" smtClean="0"/>
              <a:t>図解</a:t>
            </a:r>
            <a:r>
              <a:rPr kumimoji="1" lang="en-US" altLang="ja-JP" dirty="0" smtClean="0"/>
              <a:t>】</a:t>
            </a:r>
            <a:r>
              <a:rPr kumimoji="1" lang="ja-JP" altLang="en-US" dirty="0" smtClean="0"/>
              <a:t>コレ１枚でわかる最新の</a:t>
            </a:r>
            <a:r>
              <a:rPr kumimoji="1" lang="en-US" altLang="ja-JP" dirty="0" smtClean="0"/>
              <a:t>IT</a:t>
            </a:r>
            <a:r>
              <a:rPr kumimoji="1" lang="ja-JP" altLang="en-US" dirty="0" smtClean="0"/>
              <a:t>トレンド</a:t>
            </a:r>
            <a:endParaRPr kumimoji="1" lang="ja-JP" altLang="en-US" dirty="0"/>
          </a:p>
        </p:txBody>
      </p:sp>
      <p:sp>
        <p:nvSpPr>
          <p:cNvPr id="3" name="スライド番号プレースホルダー 2"/>
          <p:cNvSpPr>
            <a:spLocks noGrp="1"/>
          </p:cNvSpPr>
          <p:nvPr>
            <p:ph type="sldNum" sz="quarter" idx="12"/>
          </p:nvPr>
        </p:nvSpPr>
        <p:spPr>
          <a:xfrm>
            <a:off x="7227052" y="6640200"/>
            <a:ext cx="2133600" cy="217800"/>
          </a:xfrm>
        </p:spPr>
        <p:txBody>
          <a:bodyPr/>
          <a:lstStyle/>
          <a:p>
            <a:fld id="{8FF8CC5D-A65D-5946-99B5-645367A967AD}" type="slidenum">
              <a:rPr kumimoji="1" lang="ja-JP" altLang="en-US" smtClean="0"/>
              <a:t>12</a:t>
            </a:fld>
            <a:endParaRPr kumimoji="1" lang="ja-JP" altLang="en-US"/>
          </a:p>
        </p:txBody>
      </p:sp>
      <p:sp>
        <p:nvSpPr>
          <p:cNvPr id="42" name="テキスト ボックス 41"/>
          <p:cNvSpPr txBox="1"/>
          <p:nvPr/>
        </p:nvSpPr>
        <p:spPr>
          <a:xfrm>
            <a:off x="3741978" y="816657"/>
            <a:ext cx="5142897"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1400" b="1" dirty="0" smtClean="0">
                <a:solidFill>
                  <a:schemeClr val="bg1"/>
                </a:solidFill>
                <a:latin typeface="メイリオ"/>
                <a:ea typeface="メイリオ"/>
                <a:cs typeface="メイリオ"/>
              </a:rPr>
              <a:t>Digital Disruption</a:t>
            </a:r>
            <a:r>
              <a:rPr kumimoji="1" lang="ja-JP" altLang="en-US" sz="1400" b="1" dirty="0" smtClean="0">
                <a:solidFill>
                  <a:schemeClr val="bg1"/>
                </a:solidFill>
                <a:latin typeface="メイリオ"/>
                <a:ea typeface="メイリオ"/>
                <a:cs typeface="メイリオ"/>
              </a:rPr>
              <a:t>　</a:t>
            </a:r>
            <a:r>
              <a:rPr kumimoji="1" lang="ja-JP" altLang="en-US" sz="1200" b="1" dirty="0" smtClean="0">
                <a:solidFill>
                  <a:schemeClr val="bg1"/>
                </a:solidFill>
                <a:latin typeface="メイリオ"/>
                <a:ea typeface="メイリオ"/>
                <a:cs typeface="メイリオ"/>
              </a:rPr>
              <a:t>デジタル・ディスラプション</a:t>
            </a:r>
            <a:endParaRPr lang="en-US" altLang="ja-JP" sz="1200" dirty="0">
              <a:solidFill>
                <a:schemeClr val="bg1"/>
              </a:solidFill>
              <a:latin typeface="メイリオ"/>
              <a:ea typeface="メイリオ"/>
              <a:cs typeface="メイリオ"/>
            </a:endParaRPr>
          </a:p>
        </p:txBody>
      </p:sp>
      <p:sp>
        <p:nvSpPr>
          <p:cNvPr id="43" name="正方形/長方形 42"/>
          <p:cNvSpPr/>
          <p:nvPr/>
        </p:nvSpPr>
        <p:spPr>
          <a:xfrm>
            <a:off x="3309641" y="1592138"/>
            <a:ext cx="5283653" cy="246221"/>
          </a:xfrm>
          <a:prstGeom prst="rect">
            <a:avLst/>
          </a:prstGeom>
        </p:spPr>
        <p:txBody>
          <a:bodyPr wrap="square">
            <a:spAutoFit/>
          </a:bodyPr>
          <a:lstStyle/>
          <a:p>
            <a:r>
              <a:rPr lang="ja-JP" altLang="en-US" sz="1000" dirty="0" smtClean="0">
                <a:solidFill>
                  <a:schemeClr val="bg1"/>
                </a:solidFill>
                <a:latin typeface="メイリオ"/>
                <a:ea typeface="メイリオ"/>
                <a:cs typeface="メイリオ"/>
              </a:rPr>
              <a:t>人間前提のビジネス・プロセスから機械前提のビジネス・プロセスへの転換</a:t>
            </a:r>
            <a:endParaRPr lang="ja-JP" altLang="en-US" sz="1000" dirty="0">
              <a:solidFill>
                <a:schemeClr val="bg1"/>
              </a:solidFill>
              <a:latin typeface="メイリオ"/>
              <a:ea typeface="メイリオ"/>
              <a:cs typeface="メイリオ"/>
            </a:endParaRPr>
          </a:p>
        </p:txBody>
      </p:sp>
      <p:sp>
        <p:nvSpPr>
          <p:cNvPr id="44" name="テキスト ボックス 43"/>
          <p:cNvSpPr txBox="1"/>
          <p:nvPr/>
        </p:nvSpPr>
        <p:spPr>
          <a:xfrm>
            <a:off x="3311195" y="1355237"/>
            <a:ext cx="5143404"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1400" b="1" dirty="0" smtClean="0">
                <a:solidFill>
                  <a:schemeClr val="bg1"/>
                </a:solidFill>
                <a:latin typeface="メイリオ"/>
                <a:ea typeface="メイリオ"/>
                <a:cs typeface="メイリオ"/>
              </a:rPr>
              <a:t>Digital Transformation</a:t>
            </a:r>
            <a:r>
              <a:rPr kumimoji="1" lang="ja-JP" altLang="en-US" sz="1400" b="1" dirty="0" smtClean="0">
                <a:solidFill>
                  <a:schemeClr val="bg1"/>
                </a:solidFill>
                <a:latin typeface="メイリオ"/>
                <a:ea typeface="メイリオ"/>
                <a:cs typeface="メイリオ"/>
              </a:rPr>
              <a:t>　</a:t>
            </a:r>
            <a:r>
              <a:rPr kumimoji="1" lang="ja-JP" altLang="en-US" sz="1200" b="1" dirty="0" smtClean="0">
                <a:solidFill>
                  <a:schemeClr val="bg1"/>
                </a:solidFill>
                <a:latin typeface="メイリオ"/>
                <a:ea typeface="メイリオ"/>
                <a:cs typeface="メイリオ"/>
              </a:rPr>
              <a:t>デジタル・トランスフォーメーション</a:t>
            </a:r>
            <a:endParaRPr lang="en-US" altLang="ja-JP" sz="1200" dirty="0">
              <a:solidFill>
                <a:schemeClr val="bg1"/>
              </a:solidFill>
              <a:latin typeface="メイリオ"/>
              <a:ea typeface="メイリオ"/>
              <a:cs typeface="メイリオ"/>
            </a:endParaRPr>
          </a:p>
        </p:txBody>
      </p:sp>
      <p:sp>
        <p:nvSpPr>
          <p:cNvPr id="45" name="正方形/長方形 44"/>
          <p:cNvSpPr/>
          <p:nvPr/>
        </p:nvSpPr>
        <p:spPr>
          <a:xfrm>
            <a:off x="3741978" y="1071794"/>
            <a:ext cx="5283653" cy="246221"/>
          </a:xfrm>
          <a:prstGeom prst="rect">
            <a:avLst/>
          </a:prstGeom>
        </p:spPr>
        <p:txBody>
          <a:bodyPr wrap="square">
            <a:spAutoFit/>
          </a:bodyPr>
          <a:lstStyle/>
          <a:p>
            <a:r>
              <a:rPr lang="ja-JP" altLang="en-US" sz="1000" dirty="0">
                <a:solidFill>
                  <a:schemeClr val="bg1"/>
                </a:solidFill>
                <a:latin typeface="メイリオ"/>
                <a:ea typeface="メイリオ"/>
                <a:cs typeface="メイリオ"/>
              </a:rPr>
              <a:t>既存常識や既得権益の</a:t>
            </a:r>
            <a:r>
              <a:rPr lang="ja-JP" altLang="en-US" sz="1000" dirty="0" smtClean="0">
                <a:solidFill>
                  <a:schemeClr val="bg1"/>
                </a:solidFill>
                <a:latin typeface="メイリオ"/>
                <a:ea typeface="メイリオ"/>
                <a:cs typeface="メイリオ"/>
              </a:rPr>
              <a:t>破壊・新たな価値観や秩序の創造</a:t>
            </a:r>
            <a:endParaRPr lang="ja-JP" altLang="en-US" sz="1000" dirty="0">
              <a:solidFill>
                <a:schemeClr val="bg1"/>
              </a:solidFill>
              <a:latin typeface="メイリオ"/>
              <a:ea typeface="メイリオ"/>
              <a:cs typeface="メイリオ"/>
            </a:endParaRPr>
          </a:p>
        </p:txBody>
      </p:sp>
      <p:cxnSp>
        <p:nvCxnSpPr>
          <p:cNvPr id="48" name="直線矢印コネクタ 47"/>
          <p:cNvCxnSpPr/>
          <p:nvPr/>
        </p:nvCxnSpPr>
        <p:spPr>
          <a:xfrm flipV="1">
            <a:off x="5450807" y="1311645"/>
            <a:ext cx="3005346" cy="624958"/>
          </a:xfrm>
          <a:prstGeom prst="straightConnector1">
            <a:avLst/>
          </a:prstGeom>
          <a:ln w="38100">
            <a:solidFill>
              <a:srgbClr val="FFFF00">
                <a:alpha val="52157"/>
              </a:srgbClr>
            </a:solidFill>
            <a:prstDash val="sysDot"/>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p:nvPr/>
        </p:nvCxnSpPr>
        <p:spPr>
          <a:xfrm flipV="1">
            <a:off x="5443851" y="5951917"/>
            <a:ext cx="3012302" cy="606399"/>
          </a:xfrm>
          <a:prstGeom prst="straightConnector1">
            <a:avLst/>
          </a:prstGeom>
          <a:ln>
            <a:solidFill>
              <a:srgbClr val="FFC000"/>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5495056" y="2310562"/>
            <a:ext cx="2961097" cy="830997"/>
          </a:xfrm>
          <a:prstGeom prst="rect">
            <a:avLst/>
          </a:prstGeom>
        </p:spPr>
        <p:txBody>
          <a:bodyPr wrap="square">
            <a:spAutoFit/>
          </a:bodyPr>
          <a:lstStyle/>
          <a:p>
            <a:pPr marL="171450" indent="-171450">
              <a:buFont typeface="Wingdings" charset="2"/>
              <a:buChar char="Ø"/>
            </a:pPr>
            <a:r>
              <a:rPr lang="ja-JP" altLang="en-US" sz="1200" dirty="0" smtClean="0">
                <a:solidFill>
                  <a:schemeClr val="bg1"/>
                </a:solidFill>
                <a:latin typeface="メイリオ"/>
                <a:ea typeface="メイリオ"/>
                <a:cs typeface="メイリオ"/>
              </a:rPr>
              <a:t>「数割」から「数倍・数十倍」へ</a:t>
            </a:r>
            <a:endParaRPr lang="en-US" altLang="ja-JP" sz="1200" dirty="0" smtClean="0">
              <a:solidFill>
                <a:schemeClr val="bg1"/>
              </a:solidFill>
              <a:latin typeface="メイリオ"/>
              <a:ea typeface="メイリオ"/>
              <a:cs typeface="メイリオ"/>
            </a:endParaRPr>
          </a:p>
          <a:p>
            <a:pPr marL="171450" indent="-171450">
              <a:buFont typeface="Wingdings" charset="2"/>
              <a:buChar char="Ø"/>
            </a:pPr>
            <a:r>
              <a:rPr lang="ja-JP" altLang="en-US" sz="1200" dirty="0" smtClean="0">
                <a:solidFill>
                  <a:schemeClr val="bg1"/>
                </a:solidFill>
                <a:latin typeface="メイリオ"/>
                <a:ea typeface="メイリオ"/>
                <a:cs typeface="メイリオ"/>
              </a:rPr>
              <a:t>デジタル</a:t>
            </a:r>
            <a:r>
              <a:rPr lang="ja-JP" altLang="en-US" sz="1200" dirty="0">
                <a:solidFill>
                  <a:schemeClr val="bg1"/>
                </a:solidFill>
                <a:latin typeface="メイリオ"/>
                <a:ea typeface="メイリオ"/>
                <a:cs typeface="メイリオ"/>
              </a:rPr>
              <a:t>・データ／プロセスに</a:t>
            </a:r>
            <a:r>
              <a:rPr lang="ja-JP" altLang="en-US" sz="1200" dirty="0" smtClean="0">
                <a:solidFill>
                  <a:schemeClr val="bg1"/>
                </a:solidFill>
                <a:latin typeface="メイリオ"/>
                <a:ea typeface="メイリオ"/>
                <a:cs typeface="メイリオ"/>
              </a:rPr>
              <a:t>よる</a:t>
            </a:r>
            <a:endParaRPr lang="en-US" altLang="ja-JP" sz="1200" dirty="0" smtClean="0">
              <a:solidFill>
                <a:schemeClr val="bg1"/>
              </a:solidFill>
              <a:latin typeface="メイリオ"/>
              <a:ea typeface="メイリオ"/>
              <a:cs typeface="メイリオ"/>
            </a:endParaRPr>
          </a:p>
          <a:p>
            <a:r>
              <a:rPr lang="ja-JP" altLang="en-US" sz="1200" dirty="0">
                <a:solidFill>
                  <a:schemeClr val="bg1"/>
                </a:solidFill>
                <a:latin typeface="メイリオ"/>
                <a:ea typeface="メイリオ"/>
                <a:cs typeface="メイリオ"/>
              </a:rPr>
              <a:t>　</a:t>
            </a:r>
            <a:r>
              <a:rPr lang="ja-JP" altLang="en-US" sz="1200" dirty="0" smtClean="0">
                <a:solidFill>
                  <a:schemeClr val="bg1"/>
                </a:solidFill>
                <a:latin typeface="メイリオ"/>
                <a:ea typeface="メイリオ"/>
                <a:cs typeface="メイリオ"/>
              </a:rPr>
              <a:t>　　　　　　　エコシステム</a:t>
            </a:r>
            <a:r>
              <a:rPr lang="ja-JP" altLang="en-US" sz="1200" dirty="0">
                <a:solidFill>
                  <a:schemeClr val="bg1"/>
                </a:solidFill>
                <a:latin typeface="メイリオ"/>
                <a:ea typeface="メイリオ"/>
                <a:cs typeface="メイリオ"/>
              </a:rPr>
              <a:t>の</a:t>
            </a:r>
            <a:r>
              <a:rPr lang="ja-JP" altLang="en-US" sz="1200" dirty="0" smtClean="0">
                <a:solidFill>
                  <a:schemeClr val="bg1"/>
                </a:solidFill>
                <a:latin typeface="メイリオ"/>
                <a:ea typeface="メイリオ"/>
                <a:cs typeface="メイリオ"/>
              </a:rPr>
              <a:t>創出</a:t>
            </a:r>
            <a:endParaRPr lang="en-US" altLang="ja-JP" sz="1200" dirty="0" smtClean="0">
              <a:solidFill>
                <a:schemeClr val="bg1"/>
              </a:solidFill>
              <a:latin typeface="メイリオ"/>
              <a:ea typeface="メイリオ"/>
              <a:cs typeface="メイリオ"/>
            </a:endParaRPr>
          </a:p>
          <a:p>
            <a:pPr marL="171450" indent="-171450">
              <a:buFont typeface="Wingdings" charset="2"/>
              <a:buChar char="Ø"/>
            </a:pPr>
            <a:r>
              <a:rPr lang="ja-JP" altLang="en-US" sz="1200" dirty="0" smtClean="0">
                <a:solidFill>
                  <a:schemeClr val="bg1"/>
                </a:solidFill>
                <a:latin typeface="メイリオ"/>
                <a:ea typeface="メイリオ"/>
                <a:cs typeface="メイリオ"/>
              </a:rPr>
              <a:t>人間</a:t>
            </a:r>
            <a:r>
              <a:rPr lang="ja-JP" altLang="en-US" sz="1200" dirty="0">
                <a:solidFill>
                  <a:schemeClr val="bg1"/>
                </a:solidFill>
                <a:latin typeface="メイリオ"/>
                <a:ea typeface="メイリオ"/>
                <a:cs typeface="メイリオ"/>
              </a:rPr>
              <a:t>と機械の役割についての</a:t>
            </a:r>
            <a:r>
              <a:rPr lang="ja-JP" altLang="en-US" sz="1200" dirty="0" smtClean="0">
                <a:solidFill>
                  <a:schemeClr val="bg1"/>
                </a:solidFill>
                <a:latin typeface="メイリオ"/>
                <a:ea typeface="メイリオ"/>
                <a:cs typeface="メイリオ"/>
              </a:rPr>
              <a:t>再定義</a:t>
            </a:r>
            <a:endParaRPr lang="ja-JP" altLang="en-US" sz="1200" dirty="0">
              <a:solidFill>
                <a:schemeClr val="bg1"/>
              </a:solidFill>
              <a:latin typeface="メイリオ"/>
              <a:ea typeface="メイリオ"/>
              <a:cs typeface="メイリオ"/>
            </a:endParaRPr>
          </a:p>
        </p:txBody>
      </p:sp>
      <p:sp>
        <p:nvSpPr>
          <p:cNvPr id="4" name="正方形/長方形 3"/>
          <p:cNvSpPr/>
          <p:nvPr/>
        </p:nvSpPr>
        <p:spPr>
          <a:xfrm>
            <a:off x="307910" y="1918527"/>
            <a:ext cx="5142897" cy="462801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404006" y="2445606"/>
            <a:ext cx="4959248" cy="195774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404006" y="4484059"/>
            <a:ext cx="4959248" cy="200721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charset="-128"/>
              <a:ea typeface="Meiryo" charset="-128"/>
              <a:cs typeface="Meiryo" charset="-128"/>
            </a:endParaRPr>
          </a:p>
        </p:txBody>
      </p:sp>
      <p:sp>
        <p:nvSpPr>
          <p:cNvPr id="10" name="正方形/長方形 9"/>
          <p:cNvSpPr/>
          <p:nvPr/>
        </p:nvSpPr>
        <p:spPr>
          <a:xfrm>
            <a:off x="590668" y="4641276"/>
            <a:ext cx="2609243" cy="1429956"/>
          </a:xfrm>
          <a:prstGeom prst="rect">
            <a:avLst/>
          </a:prstGeom>
          <a:solidFill>
            <a:srgbClr val="E46C0A">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2564806" y="4678142"/>
            <a:ext cx="2632855" cy="1427630"/>
          </a:xfrm>
          <a:prstGeom prst="rect">
            <a:avLst/>
          </a:prstGeom>
          <a:solidFill>
            <a:schemeClr val="tx2">
              <a:lumMod val="75000"/>
              <a:alpha val="33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charset="-128"/>
              <a:ea typeface="Meiryo" charset="-128"/>
              <a:cs typeface="Meiryo" charset="-128"/>
            </a:endParaRPr>
          </a:p>
        </p:txBody>
      </p:sp>
      <p:sp>
        <p:nvSpPr>
          <p:cNvPr id="9" name="角丸四角形 8"/>
          <p:cNvSpPr/>
          <p:nvPr/>
        </p:nvSpPr>
        <p:spPr>
          <a:xfrm>
            <a:off x="1471740" y="4709730"/>
            <a:ext cx="2823777" cy="1060864"/>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デジタル・ツインの構築</a:t>
            </a:r>
            <a:endParaRPr kumimoji="1" lang="en-US" altLang="ja-JP" sz="1600" b="1" dirty="0" smtClean="0">
              <a:solidFill>
                <a:srgbClr val="FFFFFF"/>
              </a:solidFill>
              <a:latin typeface="Meiryo" charset="-128"/>
              <a:ea typeface="Meiryo" charset="-128"/>
              <a:cs typeface="Meiryo" charset="-128"/>
            </a:endParaRPr>
          </a:p>
          <a:p>
            <a:pPr algn="ctr"/>
            <a:r>
              <a:rPr kumimoji="1" lang="ja-JP" altLang="en-US" sz="1000" dirty="0" smtClean="0">
                <a:solidFill>
                  <a:srgbClr val="FFFFFF"/>
                </a:solidFill>
                <a:latin typeface="Meiryo" charset="-128"/>
                <a:ea typeface="Meiryo" charset="-128"/>
                <a:cs typeface="Meiryo" charset="-128"/>
              </a:rPr>
              <a:t>現実世界のデジタル・データ化</a:t>
            </a:r>
            <a:endParaRPr kumimoji="1" lang="ja-JP" altLang="en-US" sz="1000" dirty="0">
              <a:solidFill>
                <a:srgbClr val="FFFFFF"/>
              </a:solidFill>
              <a:latin typeface="Meiryo" charset="-128"/>
              <a:ea typeface="Meiryo" charset="-128"/>
              <a:cs typeface="Meiryo" charset="-128"/>
            </a:endParaRPr>
          </a:p>
        </p:txBody>
      </p:sp>
      <p:sp>
        <p:nvSpPr>
          <p:cNvPr id="12" name="テキスト ボックス 11"/>
          <p:cNvSpPr txBox="1"/>
          <p:nvPr/>
        </p:nvSpPr>
        <p:spPr>
          <a:xfrm>
            <a:off x="588263" y="5801343"/>
            <a:ext cx="1972271" cy="276999"/>
          </a:xfrm>
          <a:prstGeom prst="rect">
            <a:avLst/>
          </a:prstGeom>
          <a:noFill/>
        </p:spPr>
        <p:txBody>
          <a:bodyPr wrap="none" rtlCol="0">
            <a:spAutoFit/>
          </a:bodyPr>
          <a:lstStyle/>
          <a:p>
            <a:r>
              <a:rPr kumimoji="1" lang="en-US" altLang="ja-JP" sz="1200" dirty="0" err="1" smtClean="0">
                <a:solidFill>
                  <a:schemeClr val="bg1"/>
                </a:solidFill>
                <a:latin typeface="Meiryo" charset="-128"/>
                <a:ea typeface="Meiryo" charset="-128"/>
                <a:cs typeface="Meiryo" charset="-128"/>
              </a:rPr>
              <a:t>IoT</a:t>
            </a:r>
            <a:r>
              <a:rPr kumimoji="1" lang="ja-JP" altLang="en-US" sz="1000" dirty="0" smtClean="0">
                <a:solidFill>
                  <a:schemeClr val="bg1"/>
                </a:solidFill>
                <a:latin typeface="Meiryo" charset="-128"/>
                <a:ea typeface="Meiryo" charset="-128"/>
                <a:cs typeface="Meiryo" charset="-128"/>
              </a:rPr>
              <a:t>（モノのインターネット）</a:t>
            </a:r>
            <a:endParaRPr kumimoji="1" lang="ja-JP" altLang="en-US" sz="1000" dirty="0">
              <a:solidFill>
                <a:schemeClr val="bg1"/>
              </a:solidFill>
              <a:latin typeface="Meiryo" charset="-128"/>
              <a:ea typeface="Meiryo" charset="-128"/>
              <a:cs typeface="Meiryo" charset="-128"/>
            </a:endParaRPr>
          </a:p>
        </p:txBody>
      </p:sp>
      <p:sp>
        <p:nvSpPr>
          <p:cNvPr id="13" name="テキスト ボックス 12"/>
          <p:cNvSpPr txBox="1"/>
          <p:nvPr/>
        </p:nvSpPr>
        <p:spPr>
          <a:xfrm>
            <a:off x="4239282" y="5832351"/>
            <a:ext cx="954107" cy="276999"/>
          </a:xfrm>
          <a:prstGeom prst="rect">
            <a:avLst/>
          </a:prstGeom>
          <a:noFill/>
        </p:spPr>
        <p:txBody>
          <a:bodyPr wrap="none" rtlCol="0">
            <a:spAutoFit/>
          </a:bodyPr>
          <a:lstStyle/>
          <a:p>
            <a:pPr algn="r"/>
            <a:r>
              <a:rPr kumimoji="1" lang="ja-JP" altLang="en-US" sz="1200" dirty="0" smtClean="0">
                <a:solidFill>
                  <a:schemeClr val="bg1"/>
                </a:solidFill>
                <a:latin typeface="Meiryo" charset="-128"/>
                <a:ea typeface="Meiryo" charset="-128"/>
                <a:cs typeface="Meiryo" charset="-128"/>
              </a:rPr>
              <a:t>ソーシャル</a:t>
            </a:r>
            <a:endParaRPr kumimoji="1" lang="ja-JP" altLang="en-US" sz="1200" dirty="0">
              <a:solidFill>
                <a:schemeClr val="bg1"/>
              </a:solidFill>
              <a:latin typeface="Meiryo" charset="-128"/>
              <a:ea typeface="Meiryo" charset="-128"/>
              <a:cs typeface="Meiryo" charset="-128"/>
            </a:endParaRPr>
          </a:p>
        </p:txBody>
      </p:sp>
      <p:sp>
        <p:nvSpPr>
          <p:cNvPr id="14" name="正方形/長方形 13"/>
          <p:cNvSpPr/>
          <p:nvPr/>
        </p:nvSpPr>
        <p:spPr>
          <a:xfrm>
            <a:off x="571845" y="2816868"/>
            <a:ext cx="2108718" cy="1435855"/>
          </a:xfrm>
          <a:prstGeom prst="rect">
            <a:avLst/>
          </a:prstGeom>
          <a:solidFill>
            <a:schemeClr val="accent4">
              <a:lumMod val="20000"/>
              <a:lumOff val="80000"/>
              <a:alpha val="5098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charset="-128"/>
              <a:ea typeface="Meiryo" charset="-128"/>
              <a:cs typeface="Meiryo" charset="-128"/>
            </a:endParaRPr>
          </a:p>
        </p:txBody>
      </p:sp>
      <p:sp>
        <p:nvSpPr>
          <p:cNvPr id="15" name="正方形/長方形 14"/>
          <p:cNvSpPr/>
          <p:nvPr/>
        </p:nvSpPr>
        <p:spPr>
          <a:xfrm>
            <a:off x="3084671" y="2811053"/>
            <a:ext cx="2108718" cy="1435855"/>
          </a:xfrm>
          <a:prstGeom prst="rect">
            <a:avLst/>
          </a:prstGeom>
          <a:solidFill>
            <a:srgbClr val="00B0F0">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charset="-128"/>
              <a:ea typeface="Meiryo" charset="-128"/>
              <a:cs typeface="Meiryo" charset="-128"/>
            </a:endParaRPr>
          </a:p>
        </p:txBody>
      </p:sp>
      <p:sp>
        <p:nvSpPr>
          <p:cNvPr id="7" name="角丸四角形 6"/>
          <p:cNvSpPr/>
          <p:nvPr/>
        </p:nvSpPr>
        <p:spPr>
          <a:xfrm>
            <a:off x="674262" y="3110269"/>
            <a:ext cx="1915886" cy="110101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最適解の発見</a:t>
            </a:r>
            <a:endParaRPr kumimoji="1" lang="en-US" altLang="ja-JP" sz="1600" b="1" dirty="0" smtClean="0">
              <a:solidFill>
                <a:srgbClr val="FFFFFF"/>
              </a:solidFill>
              <a:latin typeface="Meiryo" charset="-128"/>
              <a:ea typeface="Meiryo" charset="-128"/>
              <a:cs typeface="Meiryo" charset="-128"/>
            </a:endParaRPr>
          </a:p>
          <a:p>
            <a:pPr marL="134938" indent="-130175">
              <a:buFont typeface="Wingdings" charset="2"/>
              <a:buChar char="Ø"/>
            </a:pPr>
            <a:r>
              <a:rPr lang="ja-JP" altLang="en-US" sz="1000" dirty="0" smtClean="0">
                <a:solidFill>
                  <a:srgbClr val="FFFFFF"/>
                </a:solidFill>
                <a:latin typeface="Meiryo" charset="-128"/>
                <a:ea typeface="Meiryo" charset="-128"/>
                <a:cs typeface="Meiryo" charset="-128"/>
              </a:rPr>
              <a:t>ヒトに寄り添う</a:t>
            </a:r>
            <a:endParaRPr lang="en-US" altLang="ja-JP" sz="1000" dirty="0" smtClean="0">
              <a:solidFill>
                <a:srgbClr val="FFFFFF"/>
              </a:solidFill>
              <a:latin typeface="Meiryo" charset="-128"/>
              <a:ea typeface="Meiryo" charset="-128"/>
              <a:cs typeface="Meiryo" charset="-128"/>
            </a:endParaRPr>
          </a:p>
          <a:p>
            <a:pPr marL="134938" indent="-130175">
              <a:buFont typeface="Wingdings" charset="2"/>
              <a:buChar char="Ø"/>
            </a:pPr>
            <a:r>
              <a:rPr lang="ja-JP" altLang="en-US" sz="1000" dirty="0" smtClean="0">
                <a:solidFill>
                  <a:srgbClr val="FFFFFF"/>
                </a:solidFill>
                <a:latin typeface="Meiryo" charset="-128"/>
                <a:ea typeface="Meiryo" charset="-128"/>
                <a:cs typeface="Meiryo" charset="-128"/>
              </a:rPr>
              <a:t>自律化</a:t>
            </a:r>
            <a:r>
              <a:rPr lang="ja-JP" altLang="en-US" sz="800" dirty="0" smtClean="0">
                <a:solidFill>
                  <a:srgbClr val="FFFFFF"/>
                </a:solidFill>
                <a:latin typeface="Meiryo" charset="-128"/>
                <a:ea typeface="Meiryo" charset="-128"/>
                <a:cs typeface="Meiryo" charset="-128"/>
              </a:rPr>
              <a:t>・</a:t>
            </a:r>
            <a:r>
              <a:rPr lang="ja-JP" altLang="en-US" sz="1000" dirty="0" smtClean="0">
                <a:solidFill>
                  <a:srgbClr val="FFFFFF"/>
                </a:solidFill>
                <a:latin typeface="Meiryo" charset="-128"/>
                <a:ea typeface="Meiryo" charset="-128"/>
                <a:cs typeface="Meiryo" charset="-128"/>
              </a:rPr>
              <a:t>自動化</a:t>
            </a:r>
            <a:endParaRPr lang="en-US" altLang="ja-JP" sz="1000" dirty="0" smtClean="0">
              <a:solidFill>
                <a:srgbClr val="FFFFFF"/>
              </a:solidFill>
              <a:latin typeface="Meiryo" charset="-128"/>
              <a:ea typeface="Meiryo" charset="-128"/>
              <a:cs typeface="Meiryo" charset="-128"/>
            </a:endParaRPr>
          </a:p>
          <a:p>
            <a:pPr marL="134938" indent="-130175">
              <a:buFont typeface="Wingdings" charset="2"/>
              <a:buChar char="Ø"/>
            </a:pPr>
            <a:r>
              <a:rPr lang="ja-JP" altLang="en-US" sz="1000" dirty="0" smtClean="0">
                <a:solidFill>
                  <a:srgbClr val="FFFFFF"/>
                </a:solidFill>
                <a:latin typeface="Meiryo" charset="-128"/>
                <a:ea typeface="Meiryo" charset="-128"/>
                <a:cs typeface="Meiryo" charset="-128"/>
              </a:rPr>
              <a:t>未来の予測</a:t>
            </a:r>
            <a:endParaRPr lang="en-US" altLang="ja-JP" sz="1000" dirty="0" smtClean="0">
              <a:solidFill>
                <a:srgbClr val="FFFFFF"/>
              </a:solidFill>
              <a:latin typeface="Meiryo" charset="-128"/>
              <a:ea typeface="Meiryo" charset="-128"/>
              <a:cs typeface="Meiryo" charset="-128"/>
            </a:endParaRPr>
          </a:p>
        </p:txBody>
      </p:sp>
      <p:sp>
        <p:nvSpPr>
          <p:cNvPr id="8" name="角丸四角形 7"/>
          <p:cNvSpPr/>
          <p:nvPr/>
        </p:nvSpPr>
        <p:spPr>
          <a:xfrm>
            <a:off x="3181087" y="3110269"/>
            <a:ext cx="1915886" cy="110101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変化への即応</a:t>
            </a:r>
            <a:endParaRPr kumimoji="1" lang="en-US" altLang="ja-JP" sz="1600" b="1" dirty="0" smtClean="0">
              <a:solidFill>
                <a:srgbClr val="FFFFFF"/>
              </a:solidFill>
              <a:latin typeface="Meiryo" charset="-128"/>
              <a:ea typeface="Meiryo" charset="-128"/>
              <a:cs typeface="Meiryo" charset="-128"/>
            </a:endParaRPr>
          </a:p>
          <a:p>
            <a:pPr algn="ctr"/>
            <a:endParaRPr kumimoji="1" lang="en-US" altLang="ja-JP" sz="1000" dirty="0" smtClean="0">
              <a:solidFill>
                <a:srgbClr val="FFFFFF"/>
              </a:solidFill>
              <a:latin typeface="Meiryo" charset="-128"/>
              <a:ea typeface="Meiryo" charset="-128"/>
              <a:cs typeface="Meiryo" charset="-128"/>
            </a:endParaRPr>
          </a:p>
          <a:p>
            <a:pPr algn="ctr"/>
            <a:r>
              <a:rPr kumimoji="1" lang="ja-JP" altLang="en-US" sz="1000" dirty="0" smtClean="0">
                <a:solidFill>
                  <a:srgbClr val="FFFFFF"/>
                </a:solidFill>
                <a:latin typeface="Meiryo" charset="-128"/>
                <a:ea typeface="Meiryo" charset="-128"/>
                <a:cs typeface="Meiryo" charset="-128"/>
              </a:rPr>
              <a:t>ビジネス・スピードの加速</a:t>
            </a:r>
            <a:endParaRPr kumimoji="1" lang="en-US" altLang="ja-JP" sz="1000" dirty="0" smtClean="0">
              <a:solidFill>
                <a:srgbClr val="FFFFFF"/>
              </a:solidFill>
              <a:latin typeface="Meiryo" charset="-128"/>
              <a:ea typeface="Meiryo" charset="-128"/>
              <a:cs typeface="Meiryo" charset="-128"/>
            </a:endParaRPr>
          </a:p>
          <a:p>
            <a:pPr algn="ctr"/>
            <a:r>
              <a:rPr lang="ja-JP" altLang="en-US" sz="1000" dirty="0" smtClean="0">
                <a:solidFill>
                  <a:srgbClr val="FFFFFF"/>
                </a:solidFill>
                <a:latin typeface="Meiryo" charset="-128"/>
                <a:ea typeface="Meiryo" charset="-128"/>
                <a:cs typeface="Meiryo" charset="-128"/>
              </a:rPr>
              <a:t>に対応した</a:t>
            </a:r>
            <a:r>
              <a:rPr kumimoji="1" lang="ja-JP" altLang="en-US" sz="1000" dirty="0" smtClean="0">
                <a:solidFill>
                  <a:srgbClr val="FFFFFF"/>
                </a:solidFill>
                <a:latin typeface="Meiryo" charset="-128"/>
                <a:ea typeface="Meiryo" charset="-128"/>
                <a:cs typeface="Meiryo" charset="-128"/>
              </a:rPr>
              <a:t>サービスの提供</a:t>
            </a:r>
            <a:endParaRPr kumimoji="1" lang="ja-JP" altLang="en-US" sz="1000" dirty="0">
              <a:solidFill>
                <a:srgbClr val="FFFFFF"/>
              </a:solidFill>
              <a:latin typeface="Meiryo" charset="-128"/>
              <a:ea typeface="Meiryo" charset="-128"/>
              <a:cs typeface="Meiryo" charset="-128"/>
            </a:endParaRPr>
          </a:p>
        </p:txBody>
      </p:sp>
      <p:sp>
        <p:nvSpPr>
          <p:cNvPr id="16" name="テキスト ボックス 15"/>
          <p:cNvSpPr txBox="1"/>
          <p:nvPr/>
        </p:nvSpPr>
        <p:spPr>
          <a:xfrm>
            <a:off x="3839023" y="2845574"/>
            <a:ext cx="761747" cy="276999"/>
          </a:xfrm>
          <a:prstGeom prst="rect">
            <a:avLst/>
          </a:prstGeom>
          <a:noFill/>
        </p:spPr>
        <p:txBody>
          <a:bodyPr wrap="none" rtlCol="0">
            <a:spAutoFit/>
          </a:bodyPr>
          <a:lstStyle/>
          <a:p>
            <a:pPr algn="ctr"/>
            <a:r>
              <a:rPr kumimoji="1" lang="en-US" altLang="ja-JP" sz="1200" dirty="0" smtClean="0">
                <a:solidFill>
                  <a:schemeClr val="bg1"/>
                </a:solidFill>
                <a:latin typeface="Meiryo" charset="-128"/>
                <a:ea typeface="Meiryo" charset="-128"/>
                <a:cs typeface="Meiryo" charset="-128"/>
              </a:rPr>
              <a:t>DevOps</a:t>
            </a:r>
            <a:endParaRPr kumimoji="1" lang="ja-JP" altLang="en-US" sz="1200" dirty="0">
              <a:solidFill>
                <a:schemeClr val="bg1"/>
              </a:solidFill>
              <a:latin typeface="Meiryo" charset="-128"/>
              <a:ea typeface="Meiryo" charset="-128"/>
              <a:cs typeface="Meiryo" charset="-128"/>
            </a:endParaRPr>
          </a:p>
        </p:txBody>
      </p:sp>
      <p:sp>
        <p:nvSpPr>
          <p:cNvPr id="17" name="テキスト ボックス 16"/>
          <p:cNvSpPr txBox="1"/>
          <p:nvPr/>
        </p:nvSpPr>
        <p:spPr>
          <a:xfrm>
            <a:off x="764431" y="2848357"/>
            <a:ext cx="1723549" cy="276999"/>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人工知能（機械学習）</a:t>
            </a:r>
            <a:endParaRPr kumimoji="1" lang="ja-JP" altLang="en-US" sz="1200" dirty="0">
              <a:solidFill>
                <a:schemeClr val="bg1"/>
              </a:solidFill>
              <a:latin typeface="Meiryo" charset="-128"/>
              <a:ea typeface="Meiryo" charset="-128"/>
              <a:cs typeface="Meiryo" charset="-128"/>
            </a:endParaRPr>
          </a:p>
        </p:txBody>
      </p:sp>
      <p:sp>
        <p:nvSpPr>
          <p:cNvPr id="18" name="上矢印 17"/>
          <p:cNvSpPr/>
          <p:nvPr/>
        </p:nvSpPr>
        <p:spPr>
          <a:xfrm rot="12915436">
            <a:off x="3222035" y="4142279"/>
            <a:ext cx="583660" cy="678578"/>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1957248" y="4095548"/>
            <a:ext cx="583660" cy="678578"/>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2596064" y="3316452"/>
            <a:ext cx="575128" cy="688646"/>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4665627" y="6257609"/>
            <a:ext cx="697627" cy="215444"/>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800" b="1" dirty="0" smtClean="0">
                <a:solidFill>
                  <a:schemeClr val="bg1"/>
                </a:solidFill>
                <a:latin typeface="メイリオ"/>
                <a:ea typeface="メイリオ"/>
                <a:cs typeface="メイリオ"/>
              </a:rPr>
              <a:t>ヒト・モノ</a:t>
            </a:r>
            <a:endParaRPr kumimoji="1" lang="ja-JP" altLang="en-US" sz="800" b="1" dirty="0">
              <a:solidFill>
                <a:schemeClr val="bg1"/>
              </a:solidFill>
              <a:latin typeface="メイリオ"/>
              <a:ea typeface="メイリオ"/>
              <a:cs typeface="メイリオ"/>
            </a:endParaRPr>
          </a:p>
        </p:txBody>
      </p:sp>
      <p:sp>
        <p:nvSpPr>
          <p:cNvPr id="22" name="テキスト ボックス 21"/>
          <p:cNvSpPr txBox="1"/>
          <p:nvPr/>
        </p:nvSpPr>
        <p:spPr>
          <a:xfrm>
            <a:off x="3742297" y="2464836"/>
            <a:ext cx="1620957" cy="215444"/>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800" b="1" dirty="0" smtClean="0">
                <a:solidFill>
                  <a:srgbClr val="FFFFFF"/>
                </a:solidFill>
                <a:latin typeface="メイリオ"/>
                <a:ea typeface="メイリオ"/>
                <a:cs typeface="メイリオ"/>
              </a:rPr>
              <a:t>クラウド・コンピューティング</a:t>
            </a:r>
            <a:endParaRPr kumimoji="1" lang="ja-JP" altLang="en-US" sz="800" b="1" dirty="0">
              <a:solidFill>
                <a:srgbClr val="FFFFFF"/>
              </a:solidFill>
              <a:latin typeface="メイリオ"/>
              <a:ea typeface="メイリオ"/>
              <a:cs typeface="メイリオ"/>
            </a:endParaRPr>
          </a:p>
        </p:txBody>
      </p:sp>
      <p:sp>
        <p:nvSpPr>
          <p:cNvPr id="23" name="テキスト ボックス 22"/>
          <p:cNvSpPr txBox="1"/>
          <p:nvPr/>
        </p:nvSpPr>
        <p:spPr>
          <a:xfrm>
            <a:off x="741871" y="6187981"/>
            <a:ext cx="1822935" cy="24622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000" b="1" dirty="0" smtClean="0">
                <a:solidFill>
                  <a:schemeClr val="bg1"/>
                </a:solidFill>
                <a:latin typeface="メイリオ"/>
                <a:ea typeface="メイリオ"/>
                <a:cs typeface="メイリオ"/>
              </a:rPr>
              <a:t>現実世界／</a:t>
            </a:r>
            <a:r>
              <a:rPr kumimoji="1" lang="en-US" altLang="ja-JP" sz="1000" b="1" dirty="0" smtClean="0">
                <a:solidFill>
                  <a:schemeClr val="bg1"/>
                </a:solidFill>
                <a:latin typeface="メイリオ"/>
                <a:ea typeface="メイリオ"/>
                <a:cs typeface="メイリオ"/>
              </a:rPr>
              <a:t>Physical World</a:t>
            </a:r>
            <a:endParaRPr kumimoji="1" lang="ja-JP" altLang="en-US" sz="1000" b="1" dirty="0">
              <a:solidFill>
                <a:schemeClr val="bg1"/>
              </a:solidFill>
              <a:latin typeface="メイリオ"/>
              <a:ea typeface="メイリオ"/>
              <a:cs typeface="メイリオ"/>
            </a:endParaRPr>
          </a:p>
        </p:txBody>
      </p:sp>
      <p:grpSp>
        <p:nvGrpSpPr>
          <p:cNvPr id="24" name="図形グループ 23"/>
          <p:cNvGrpSpPr/>
          <p:nvPr/>
        </p:nvGrpSpPr>
        <p:grpSpPr>
          <a:xfrm>
            <a:off x="620025" y="6126547"/>
            <a:ext cx="140847" cy="285806"/>
            <a:chOff x="1305189" y="2570455"/>
            <a:chExt cx="969964" cy="2007872"/>
          </a:xfrm>
          <a:solidFill>
            <a:schemeClr val="bg1">
              <a:lumMod val="85000"/>
            </a:schemeClr>
          </a:solidFill>
        </p:grpSpPr>
        <p:sp>
          <p:nvSpPr>
            <p:cNvPr id="25" name="円/楕円 2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図形グループ 26"/>
          <p:cNvGrpSpPr/>
          <p:nvPr/>
        </p:nvGrpSpPr>
        <p:grpSpPr>
          <a:xfrm>
            <a:off x="523520" y="2520867"/>
            <a:ext cx="435120" cy="221430"/>
            <a:chOff x="896286" y="1234200"/>
            <a:chExt cx="462010" cy="243850"/>
          </a:xfrm>
        </p:grpSpPr>
        <p:grpSp>
          <p:nvGrpSpPr>
            <p:cNvPr id="28" name="図形グループ 27"/>
            <p:cNvGrpSpPr/>
            <p:nvPr/>
          </p:nvGrpSpPr>
          <p:grpSpPr>
            <a:xfrm>
              <a:off x="896286" y="1234200"/>
              <a:ext cx="195054" cy="110026"/>
              <a:chOff x="6769100" y="1390650"/>
              <a:chExt cx="317500" cy="157483"/>
            </a:xfrm>
          </p:grpSpPr>
          <p:sp>
            <p:nvSpPr>
              <p:cNvPr id="34" name="正方形/長方形 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35" name="円/楕円 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cxnSp>
            <p:nvCxnSpPr>
              <p:cNvPr id="36" name="直線コネクタ 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 name="図形グループ 28"/>
            <p:cNvGrpSpPr/>
            <p:nvPr/>
          </p:nvGrpSpPr>
          <p:grpSpPr>
            <a:xfrm>
              <a:off x="902307" y="1368024"/>
              <a:ext cx="195054" cy="110026"/>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cxnSp>
            <p:nvCxnSpPr>
              <p:cNvPr id="33" name="直線コネクタ 3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0" name="フローチャート: 磁気ディスク 2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grpSp>
      <p:sp>
        <p:nvSpPr>
          <p:cNvPr id="37" name="テキスト ボックス 36"/>
          <p:cNvSpPr txBox="1"/>
          <p:nvPr/>
        </p:nvSpPr>
        <p:spPr>
          <a:xfrm>
            <a:off x="958640" y="2521426"/>
            <a:ext cx="1920719" cy="246221"/>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000" b="1" dirty="0" smtClean="0">
                <a:solidFill>
                  <a:srgbClr val="FFFFFF"/>
                </a:solidFill>
                <a:latin typeface="メイリオ"/>
                <a:ea typeface="メイリオ"/>
                <a:cs typeface="メイリオ"/>
              </a:rPr>
              <a:t>サイバー世界／</a:t>
            </a:r>
            <a:r>
              <a:rPr kumimoji="1" lang="en-US" altLang="ja-JP" sz="1000" b="1" dirty="0" smtClean="0">
                <a:solidFill>
                  <a:srgbClr val="FFFFFF"/>
                </a:solidFill>
                <a:latin typeface="メイリオ"/>
                <a:ea typeface="メイリオ"/>
                <a:cs typeface="メイリオ"/>
              </a:rPr>
              <a:t>Cyber World</a:t>
            </a:r>
            <a:endParaRPr kumimoji="1" lang="ja-JP" altLang="en-US" sz="1000" b="1" dirty="0">
              <a:solidFill>
                <a:srgbClr val="FFFFFF"/>
              </a:solidFill>
              <a:latin typeface="メイリオ"/>
              <a:ea typeface="メイリオ"/>
              <a:cs typeface="メイリオ"/>
            </a:endParaRPr>
          </a:p>
        </p:txBody>
      </p:sp>
      <p:sp>
        <p:nvSpPr>
          <p:cNvPr id="38" name="テキスト ボックス 37"/>
          <p:cNvSpPr txBox="1"/>
          <p:nvPr/>
        </p:nvSpPr>
        <p:spPr>
          <a:xfrm>
            <a:off x="312181" y="1936603"/>
            <a:ext cx="5051073"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1400" b="1" dirty="0" smtClean="0">
                <a:solidFill>
                  <a:srgbClr val="0000FF"/>
                </a:solidFill>
                <a:latin typeface="メイリオ"/>
                <a:ea typeface="メイリオ"/>
                <a:cs typeface="メイリオ"/>
              </a:rPr>
              <a:t>Cyber Physical System</a:t>
            </a:r>
            <a:r>
              <a:rPr kumimoji="1" lang="ja-JP" altLang="en-US" sz="1400" b="1" dirty="0" smtClean="0">
                <a:solidFill>
                  <a:srgbClr val="0000FF"/>
                </a:solidFill>
                <a:latin typeface="メイリオ"/>
                <a:ea typeface="メイリオ"/>
                <a:cs typeface="メイリオ"/>
              </a:rPr>
              <a:t>　　</a:t>
            </a:r>
            <a:r>
              <a:rPr kumimoji="1" lang="en-US" altLang="ja-JP" sz="1400" b="1" dirty="0" smtClean="0">
                <a:solidFill>
                  <a:srgbClr val="0000FF"/>
                </a:solidFill>
                <a:latin typeface="メイリオ"/>
                <a:ea typeface="メイリオ"/>
                <a:cs typeface="メイリオ"/>
              </a:rPr>
              <a:t> </a:t>
            </a:r>
            <a:r>
              <a:rPr kumimoji="1" lang="ja-JP" altLang="en-US" sz="1200" b="1" dirty="0" smtClean="0">
                <a:solidFill>
                  <a:srgbClr val="0000FF"/>
                </a:solidFill>
                <a:latin typeface="メイリオ"/>
                <a:ea typeface="メイリオ"/>
                <a:cs typeface="メイリオ"/>
              </a:rPr>
              <a:t>サイバー・フィジカル・システム</a:t>
            </a:r>
            <a:endParaRPr lang="en-US" altLang="ja-JP" sz="1200" dirty="0">
              <a:solidFill>
                <a:srgbClr val="0000FF"/>
              </a:solidFill>
              <a:latin typeface="メイリオ"/>
              <a:ea typeface="メイリオ"/>
              <a:cs typeface="メイリオ"/>
            </a:endParaRPr>
          </a:p>
          <a:p>
            <a:r>
              <a:rPr lang="ja-JP" altLang="en-US" sz="1000" dirty="0">
                <a:solidFill>
                  <a:srgbClr val="0000FF"/>
                </a:solidFill>
                <a:latin typeface="メイリオ"/>
                <a:ea typeface="メイリオ"/>
                <a:cs typeface="メイリオ"/>
              </a:rPr>
              <a:t>現実世界をデータで捉え</a:t>
            </a:r>
            <a:r>
              <a:rPr lang="ja-JP" altLang="en-US" sz="1000" dirty="0" smtClean="0">
                <a:solidFill>
                  <a:srgbClr val="0000FF"/>
                </a:solidFill>
                <a:latin typeface="メイリオ"/>
                <a:ea typeface="メイリオ"/>
                <a:cs typeface="メイリオ"/>
              </a:rPr>
              <a:t>、現実</a:t>
            </a:r>
            <a:r>
              <a:rPr lang="ja-JP" altLang="en-US" sz="1000" dirty="0">
                <a:solidFill>
                  <a:srgbClr val="0000FF"/>
                </a:solidFill>
                <a:latin typeface="メイリオ"/>
                <a:ea typeface="メイリオ"/>
                <a:cs typeface="メイリオ"/>
              </a:rPr>
              <a:t>世界と</a:t>
            </a:r>
            <a:r>
              <a:rPr lang="en-US" altLang="ja-JP" sz="1000" dirty="0">
                <a:solidFill>
                  <a:srgbClr val="0000FF"/>
                </a:solidFill>
                <a:latin typeface="メイリオ"/>
                <a:ea typeface="メイリオ"/>
                <a:cs typeface="メイリオ"/>
              </a:rPr>
              <a:t>IT</a:t>
            </a:r>
            <a:r>
              <a:rPr lang="ja-JP" altLang="en-US" sz="1000" dirty="0">
                <a:solidFill>
                  <a:srgbClr val="0000FF"/>
                </a:solidFill>
                <a:latin typeface="メイリオ"/>
                <a:ea typeface="メイリオ"/>
                <a:cs typeface="メイリオ"/>
              </a:rPr>
              <a:t>が一体となった</a:t>
            </a:r>
            <a:r>
              <a:rPr lang="ja-JP" altLang="en-US" sz="1000" dirty="0" smtClean="0">
                <a:solidFill>
                  <a:srgbClr val="0000FF"/>
                </a:solidFill>
                <a:latin typeface="メイリオ"/>
                <a:ea typeface="メイリオ"/>
                <a:cs typeface="メイリオ"/>
              </a:rPr>
              <a:t>社会変革を</a:t>
            </a:r>
            <a:r>
              <a:rPr lang="ja-JP" altLang="en-US" sz="1000" dirty="0">
                <a:solidFill>
                  <a:srgbClr val="0000FF"/>
                </a:solidFill>
                <a:latin typeface="メイリオ"/>
                <a:ea typeface="メイリオ"/>
                <a:cs typeface="メイリオ"/>
              </a:rPr>
              <a:t>実現する取り組み</a:t>
            </a:r>
          </a:p>
        </p:txBody>
      </p:sp>
      <p:pic>
        <p:nvPicPr>
          <p:cNvPr id="57" name="図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972" y="3522686"/>
            <a:ext cx="577434" cy="577434"/>
          </a:xfrm>
          <a:prstGeom prst="rect">
            <a:avLst/>
          </a:prstGeom>
          <a:effectLst>
            <a:outerShdw blurRad="50800" dist="38100" dir="2700000" algn="tl" rotWithShape="0">
              <a:prstClr val="black">
                <a:alpha val="40000"/>
              </a:prstClr>
            </a:outerShdw>
          </a:effectLst>
        </p:spPr>
      </p:pic>
      <p:pic>
        <p:nvPicPr>
          <p:cNvPr id="58" name="図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850" y="3504064"/>
            <a:ext cx="566136" cy="566136"/>
          </a:xfrm>
          <a:prstGeom prst="rect">
            <a:avLst/>
          </a:prstGeom>
          <a:effectLst>
            <a:outerShdw blurRad="50800" dist="38100" dir="2700000" algn="tl" rotWithShape="0">
              <a:prstClr val="black">
                <a:alpha val="40000"/>
              </a:prstClr>
            </a:outerShdw>
          </a:effectLst>
        </p:spPr>
      </p:pic>
      <p:sp>
        <p:nvSpPr>
          <p:cNvPr id="59" name="右矢印 58"/>
          <p:cNvSpPr/>
          <p:nvPr/>
        </p:nvSpPr>
        <p:spPr>
          <a:xfrm>
            <a:off x="6645064" y="3568089"/>
            <a:ext cx="354739" cy="438085"/>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3" name="図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971" y="4199725"/>
            <a:ext cx="548266" cy="548266"/>
          </a:xfrm>
          <a:prstGeom prst="rect">
            <a:avLst/>
          </a:prstGeom>
          <a:effectLst>
            <a:outerShdw blurRad="50800" dist="38100" dir="2700000" algn="tl" rotWithShape="0">
              <a:prstClr val="black">
                <a:alpha val="40000"/>
              </a:prstClr>
            </a:outerShdw>
          </a:effectLst>
        </p:spPr>
      </p:pic>
      <p:pic>
        <p:nvPicPr>
          <p:cNvPr id="65" name="図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6912" y="4199725"/>
            <a:ext cx="579673" cy="525466"/>
          </a:xfrm>
          <a:prstGeom prst="rect">
            <a:avLst/>
          </a:prstGeom>
          <a:effectLst>
            <a:outerShdw blurRad="50800" dist="38100" dir="2700000" algn="tl" rotWithShape="0">
              <a:prstClr val="black">
                <a:alpha val="40000"/>
              </a:prstClr>
            </a:outerShdw>
          </a:effectLst>
        </p:spPr>
      </p:pic>
      <p:sp>
        <p:nvSpPr>
          <p:cNvPr id="67" name="右矢印 66"/>
          <p:cNvSpPr/>
          <p:nvPr/>
        </p:nvSpPr>
        <p:spPr>
          <a:xfrm>
            <a:off x="6645063" y="4219394"/>
            <a:ext cx="354739" cy="438085"/>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8" name="図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5096" y="4878065"/>
            <a:ext cx="567890" cy="549321"/>
          </a:xfrm>
          <a:prstGeom prst="rect">
            <a:avLst/>
          </a:prstGeom>
          <a:effectLst>
            <a:outerShdw blurRad="50800" dist="38100" dir="2700000" algn="tl" rotWithShape="0">
              <a:prstClr val="black">
                <a:alpha val="40000"/>
              </a:prstClr>
            </a:outerShdw>
          </a:effectLst>
        </p:spPr>
      </p:pic>
      <p:pic>
        <p:nvPicPr>
          <p:cNvPr id="70" name="図 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4018" y="4876168"/>
            <a:ext cx="551219" cy="551219"/>
          </a:xfrm>
          <a:prstGeom prst="rect">
            <a:avLst/>
          </a:prstGeom>
          <a:effectLst>
            <a:outerShdw blurRad="50800" dist="38100" dir="2700000" algn="tl" rotWithShape="0">
              <a:prstClr val="black">
                <a:alpha val="40000"/>
              </a:prstClr>
            </a:outerShdw>
          </a:effectLst>
        </p:spPr>
      </p:pic>
      <p:sp>
        <p:nvSpPr>
          <p:cNvPr id="71" name="右矢印 70"/>
          <p:cNvSpPr/>
          <p:nvPr/>
        </p:nvSpPr>
        <p:spPr>
          <a:xfrm>
            <a:off x="6645063" y="4935232"/>
            <a:ext cx="354739" cy="438085"/>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フローチャート: 磁気ディスク 72"/>
          <p:cNvSpPr/>
          <p:nvPr/>
        </p:nvSpPr>
        <p:spPr>
          <a:xfrm>
            <a:off x="1880316" y="3565234"/>
            <a:ext cx="571436" cy="470821"/>
          </a:xfrm>
          <a:prstGeom prst="flowChartMagneticDisk">
            <a:avLst/>
          </a:prstGeom>
          <a:solidFill>
            <a:srgbClr val="00B0F0"/>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74" name="正方形/長方形 73"/>
          <p:cNvSpPr/>
          <p:nvPr/>
        </p:nvSpPr>
        <p:spPr>
          <a:xfrm>
            <a:off x="1839645" y="3723848"/>
            <a:ext cx="646331" cy="307777"/>
          </a:xfrm>
          <a:prstGeom prst="rect">
            <a:avLst/>
          </a:prstGeom>
        </p:spPr>
        <p:txBody>
          <a:bodyPr wrap="none">
            <a:spAutoFit/>
          </a:bodyPr>
          <a:lstStyle/>
          <a:p>
            <a:pPr algn="ctr"/>
            <a:r>
              <a:rPr lang="ja-JP" altLang="en-US" sz="600" dirty="0" smtClean="0">
                <a:solidFill>
                  <a:schemeClr val="bg1"/>
                </a:solidFill>
                <a:latin typeface="メイリオ"/>
                <a:ea typeface="メイリオ"/>
                <a:cs typeface="メイリオ"/>
              </a:rPr>
              <a:t>ビッグデータ</a:t>
            </a:r>
            <a:endParaRPr lang="en-US" altLang="ja-JP" sz="600" dirty="0" smtClean="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Big Data</a:t>
            </a:r>
          </a:p>
        </p:txBody>
      </p:sp>
    </p:spTree>
    <p:extLst>
      <p:ext uri="{BB962C8B-B14F-4D97-AF65-F5344CB8AC3E}">
        <p14:creationId xmlns:p14="http://schemas.microsoft.com/office/powerpoint/2010/main" val="1777553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2400" dirty="0" smtClean="0">
                <a:solidFill>
                  <a:schemeClr val="tx1">
                    <a:lumMod val="50000"/>
                    <a:lumOff val="50000"/>
                  </a:schemeClr>
                </a:solidFill>
                <a:latin typeface="メイリオ"/>
                <a:ea typeface="メイリオ"/>
                <a:cs typeface="メイリオ"/>
              </a:rPr>
              <a:t>ビジネスの変革を牽引するビジネス・トレンド　</a:t>
            </a:r>
            <a:r>
              <a:rPr kumimoji="1" lang="en-US" altLang="ja-JP" sz="2400" dirty="0" smtClean="0">
                <a:solidFill>
                  <a:schemeClr val="tx1">
                    <a:lumMod val="50000"/>
                    <a:lumOff val="50000"/>
                  </a:schemeClr>
                </a:solidFill>
                <a:latin typeface="メイリオ"/>
                <a:ea typeface="メイリオ"/>
                <a:cs typeface="メイリオ"/>
              </a:rPr>
              <a:t>2016</a:t>
            </a:r>
            <a:endParaRPr kumimoji="1" lang="ja-JP" altLang="en-US" sz="2400" dirty="0">
              <a:solidFill>
                <a:schemeClr val="tx1">
                  <a:lumMod val="50000"/>
                  <a:lumOff val="50000"/>
                </a:schemeClr>
              </a:solidFill>
              <a:latin typeface="メイリオ"/>
              <a:ea typeface="メイリオ"/>
              <a:cs typeface="メイリオ"/>
            </a:endParaRPr>
          </a:p>
        </p:txBody>
      </p:sp>
      <p:sp>
        <p:nvSpPr>
          <p:cNvPr id="2" name="正方形/長方形 1"/>
          <p:cNvSpPr/>
          <p:nvPr/>
        </p:nvSpPr>
        <p:spPr>
          <a:xfrm>
            <a:off x="2217042" y="1478166"/>
            <a:ext cx="4713092" cy="471364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山形 5"/>
          <p:cNvSpPr/>
          <p:nvPr/>
        </p:nvSpPr>
        <p:spPr>
          <a:xfrm rot="16200000">
            <a:off x="1860440" y="1467478"/>
            <a:ext cx="282317" cy="319672"/>
          </a:xfrm>
          <a:prstGeom prst="chevron">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山形 53"/>
          <p:cNvSpPr/>
          <p:nvPr/>
        </p:nvSpPr>
        <p:spPr>
          <a:xfrm>
            <a:off x="6647817" y="6249836"/>
            <a:ext cx="282317" cy="319672"/>
          </a:xfrm>
          <a:prstGeom prst="chevron">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780792" y="1768473"/>
            <a:ext cx="430887" cy="2144177"/>
          </a:xfrm>
          <a:prstGeom prst="rect">
            <a:avLst/>
          </a:prstGeom>
          <a:noFill/>
          <a:effectLst>
            <a:outerShdw blurRad="50800" dist="38100" dir="2700000" algn="tl" rotWithShape="0">
              <a:prstClr val="black">
                <a:alpha val="40000"/>
              </a:prstClr>
            </a:outerShdw>
          </a:effectLst>
        </p:spPr>
        <p:txBody>
          <a:bodyPr vert="eaVert" wrap="none" rtlCol="0">
            <a:spAutoFit/>
          </a:bodyPr>
          <a:lstStyle/>
          <a:p>
            <a:r>
              <a:rPr kumimoji="1" lang="ja-JP" altLang="en-US" sz="1600" dirty="0" smtClean="0">
                <a:solidFill>
                  <a:srgbClr val="FF8000"/>
                </a:solidFill>
                <a:latin typeface="Hiragino Kaku Gothic Pro W6" charset="-128"/>
                <a:ea typeface="Hiragino Kaku Gothic Pro W6" charset="-128"/>
                <a:cs typeface="Hiragino Kaku Gothic Pro W6" charset="-128"/>
              </a:rPr>
              <a:t>クラウド・ネイティブ</a:t>
            </a:r>
            <a:endParaRPr kumimoji="1" lang="ja-JP" altLang="en-US" sz="1600" dirty="0">
              <a:solidFill>
                <a:srgbClr val="FF8000"/>
              </a:solidFill>
              <a:latin typeface="Hiragino Kaku Gothic Pro W6" charset="-128"/>
              <a:ea typeface="Hiragino Kaku Gothic Pro W6" charset="-128"/>
              <a:cs typeface="Hiragino Kaku Gothic Pro W6" charset="-128"/>
            </a:endParaRPr>
          </a:p>
        </p:txBody>
      </p:sp>
      <p:sp>
        <p:nvSpPr>
          <p:cNvPr id="56" name="テキスト ボックス 55"/>
          <p:cNvSpPr txBox="1"/>
          <p:nvPr/>
        </p:nvSpPr>
        <p:spPr>
          <a:xfrm>
            <a:off x="5025257" y="6240395"/>
            <a:ext cx="1622560" cy="338554"/>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kumimoji="1" lang="ja-JP" altLang="en-US" sz="1600" dirty="0" smtClean="0">
                <a:solidFill>
                  <a:srgbClr val="FF8000"/>
                </a:solidFill>
                <a:latin typeface="Hiragino Kaku Gothic Pro W6" charset="-128"/>
                <a:ea typeface="Hiragino Kaku Gothic Pro W6" charset="-128"/>
                <a:cs typeface="Hiragino Kaku Gothic Pro W6" charset="-128"/>
              </a:rPr>
              <a:t>アンビエント</a:t>
            </a:r>
            <a:r>
              <a:rPr kumimoji="1" lang="en-US" altLang="ja-JP" sz="1600" dirty="0" smtClean="0">
                <a:solidFill>
                  <a:srgbClr val="FF8000"/>
                </a:solidFill>
                <a:latin typeface="Hiragino Kaku Gothic Pro W6" charset="-128"/>
                <a:ea typeface="Hiragino Kaku Gothic Pro W6" charset="-128"/>
                <a:cs typeface="Hiragino Kaku Gothic Pro W6" charset="-128"/>
              </a:rPr>
              <a:t>IT</a:t>
            </a:r>
            <a:endParaRPr kumimoji="1" lang="ja-JP" altLang="en-US" sz="1600" dirty="0">
              <a:solidFill>
                <a:srgbClr val="FF8000"/>
              </a:solidFill>
              <a:latin typeface="Hiragino Kaku Gothic Pro W6" charset="-128"/>
              <a:ea typeface="Hiragino Kaku Gothic Pro W6" charset="-128"/>
              <a:cs typeface="Hiragino Kaku Gothic Pro W6" charset="-128"/>
            </a:endParaRPr>
          </a:p>
        </p:txBody>
      </p:sp>
      <p:sp>
        <p:nvSpPr>
          <p:cNvPr id="9" name="右矢印 8"/>
          <p:cNvSpPr/>
          <p:nvPr/>
        </p:nvSpPr>
        <p:spPr>
          <a:xfrm rot="18907108">
            <a:off x="1344074" y="3676879"/>
            <a:ext cx="5993776" cy="735645"/>
          </a:xfrm>
          <a:custGeom>
            <a:avLst/>
            <a:gdLst>
              <a:gd name="connsiteX0" fmla="*/ 0 w 5797208"/>
              <a:gd name="connsiteY0" fmla="*/ 183911 h 735645"/>
              <a:gd name="connsiteX1" fmla="*/ 5429386 w 5797208"/>
              <a:gd name="connsiteY1" fmla="*/ 183911 h 735645"/>
              <a:gd name="connsiteX2" fmla="*/ 5429386 w 5797208"/>
              <a:gd name="connsiteY2" fmla="*/ 0 h 735645"/>
              <a:gd name="connsiteX3" fmla="*/ 5797208 w 5797208"/>
              <a:gd name="connsiteY3" fmla="*/ 367823 h 735645"/>
              <a:gd name="connsiteX4" fmla="*/ 5429386 w 5797208"/>
              <a:gd name="connsiteY4" fmla="*/ 735645 h 735645"/>
              <a:gd name="connsiteX5" fmla="*/ 5429386 w 5797208"/>
              <a:gd name="connsiteY5" fmla="*/ 551734 h 735645"/>
              <a:gd name="connsiteX6" fmla="*/ 0 w 5797208"/>
              <a:gd name="connsiteY6" fmla="*/ 551734 h 735645"/>
              <a:gd name="connsiteX7" fmla="*/ 0 w 5797208"/>
              <a:gd name="connsiteY7" fmla="*/ 183911 h 735645"/>
              <a:gd name="connsiteX0" fmla="*/ 301 w 5797509"/>
              <a:gd name="connsiteY0" fmla="*/ 183911 h 735645"/>
              <a:gd name="connsiteX1" fmla="*/ 5429687 w 5797509"/>
              <a:gd name="connsiteY1" fmla="*/ 183911 h 735645"/>
              <a:gd name="connsiteX2" fmla="*/ 5429687 w 5797509"/>
              <a:gd name="connsiteY2" fmla="*/ 0 h 735645"/>
              <a:gd name="connsiteX3" fmla="*/ 5797509 w 5797509"/>
              <a:gd name="connsiteY3" fmla="*/ 367823 h 735645"/>
              <a:gd name="connsiteX4" fmla="*/ 5429687 w 5797509"/>
              <a:gd name="connsiteY4" fmla="*/ 735645 h 735645"/>
              <a:gd name="connsiteX5" fmla="*/ 5429687 w 5797509"/>
              <a:gd name="connsiteY5" fmla="*/ 551734 h 735645"/>
              <a:gd name="connsiteX6" fmla="*/ 0 w 5797509"/>
              <a:gd name="connsiteY6" fmla="*/ 405890 h 735645"/>
              <a:gd name="connsiteX7" fmla="*/ 301 w 5797509"/>
              <a:gd name="connsiteY7" fmla="*/ 183911 h 735645"/>
              <a:gd name="connsiteX0" fmla="*/ 15358 w 5797509"/>
              <a:gd name="connsiteY0" fmla="*/ 412371 h 735645"/>
              <a:gd name="connsiteX1" fmla="*/ 5429687 w 5797509"/>
              <a:gd name="connsiteY1" fmla="*/ 183911 h 735645"/>
              <a:gd name="connsiteX2" fmla="*/ 5429687 w 5797509"/>
              <a:gd name="connsiteY2" fmla="*/ 0 h 735645"/>
              <a:gd name="connsiteX3" fmla="*/ 5797509 w 5797509"/>
              <a:gd name="connsiteY3" fmla="*/ 367823 h 735645"/>
              <a:gd name="connsiteX4" fmla="*/ 5429687 w 5797509"/>
              <a:gd name="connsiteY4" fmla="*/ 735645 h 735645"/>
              <a:gd name="connsiteX5" fmla="*/ 5429687 w 5797509"/>
              <a:gd name="connsiteY5" fmla="*/ 551734 h 735645"/>
              <a:gd name="connsiteX6" fmla="*/ 0 w 5797509"/>
              <a:gd name="connsiteY6" fmla="*/ 405890 h 735645"/>
              <a:gd name="connsiteX7" fmla="*/ 15358 w 5797509"/>
              <a:gd name="connsiteY7" fmla="*/ 412371 h 73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7509" h="735645">
                <a:moveTo>
                  <a:pt x="15358" y="412371"/>
                </a:moveTo>
                <a:lnTo>
                  <a:pt x="5429687" y="183911"/>
                </a:lnTo>
                <a:lnTo>
                  <a:pt x="5429687" y="0"/>
                </a:lnTo>
                <a:lnTo>
                  <a:pt x="5797509" y="367823"/>
                </a:lnTo>
                <a:lnTo>
                  <a:pt x="5429687" y="735645"/>
                </a:lnTo>
                <a:lnTo>
                  <a:pt x="5429687" y="551734"/>
                </a:lnTo>
                <a:lnTo>
                  <a:pt x="0" y="405890"/>
                </a:lnTo>
                <a:cubicBezTo>
                  <a:pt x="100" y="331897"/>
                  <a:pt x="15258" y="486364"/>
                  <a:pt x="15358" y="412371"/>
                </a:cubicBezTo>
                <a:close/>
              </a:path>
            </a:pathLst>
          </a:cu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2217042" y="4390513"/>
            <a:ext cx="1799431" cy="1801299"/>
          </a:xfrm>
          <a:prstGeom prst="rect">
            <a:avLst/>
          </a:prstGeom>
          <a:solidFill>
            <a:srgbClr val="0070C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0" name="正方形/長方形 79"/>
          <p:cNvSpPr/>
          <p:nvPr/>
        </p:nvSpPr>
        <p:spPr>
          <a:xfrm>
            <a:off x="2217042" y="1486157"/>
            <a:ext cx="1799431" cy="1801299"/>
          </a:xfrm>
          <a:prstGeom prst="rect">
            <a:avLst/>
          </a:prstGeom>
          <a:solidFill>
            <a:srgbClr val="00B050">
              <a:alpha val="53333"/>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1" name="正方形/長方形 80"/>
          <p:cNvSpPr/>
          <p:nvPr/>
        </p:nvSpPr>
        <p:spPr>
          <a:xfrm>
            <a:off x="5130703" y="4390512"/>
            <a:ext cx="1799431" cy="1801299"/>
          </a:xfrm>
          <a:prstGeom prst="rect">
            <a:avLst/>
          </a:prstGeom>
          <a:solidFill>
            <a:srgbClr val="92D05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99" name="正方形/長方形 98"/>
          <p:cNvSpPr/>
          <p:nvPr/>
        </p:nvSpPr>
        <p:spPr>
          <a:xfrm>
            <a:off x="3673872" y="2925975"/>
            <a:ext cx="1799431" cy="1801299"/>
          </a:xfrm>
          <a:prstGeom prst="rect">
            <a:avLst/>
          </a:prstGeom>
          <a:solidFill>
            <a:srgbClr val="558ED5">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100" name="正方形/長方形 99"/>
          <p:cNvSpPr/>
          <p:nvPr/>
        </p:nvSpPr>
        <p:spPr>
          <a:xfrm>
            <a:off x="5141618" y="1457607"/>
            <a:ext cx="1799431" cy="1801299"/>
          </a:xfrm>
          <a:prstGeom prst="rect">
            <a:avLst/>
          </a:prstGeom>
          <a:solidFill>
            <a:srgbClr val="00B0F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64" name="正方形/長方形 63"/>
          <p:cNvSpPr/>
          <p:nvPr/>
        </p:nvSpPr>
        <p:spPr>
          <a:xfrm>
            <a:off x="6508324" y="1249916"/>
            <a:ext cx="1085214" cy="108240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正方形/長方形 68"/>
          <p:cNvSpPr/>
          <p:nvPr/>
        </p:nvSpPr>
        <p:spPr>
          <a:xfrm>
            <a:off x="6060783" y="783437"/>
            <a:ext cx="1085214" cy="10824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デジタル</a:t>
            </a:r>
            <a:endParaRPr kumimoji="1" lang="en-US" altLang="ja-JP" sz="1200" dirty="0" smtClean="0">
              <a:solidFill>
                <a:srgbClr val="FFFFFF"/>
              </a:solidFill>
              <a:latin typeface="Hiragino Kaku Gothic Pro W6" charset="-128"/>
              <a:ea typeface="Hiragino Kaku Gothic Pro W6" charset="-128"/>
              <a:cs typeface="Hiragino Kaku Gothic Pro W6" charset="-128"/>
            </a:endParaRPr>
          </a:p>
          <a:p>
            <a:pPr algn="ctr"/>
            <a:r>
              <a:rPr lang="ja-JP" altLang="en-US" sz="800" dirty="0" smtClean="0">
                <a:solidFill>
                  <a:srgbClr val="FFFFFF"/>
                </a:solidFill>
                <a:latin typeface="Hiragino Kaku Gothic Pro W6" charset="-128"/>
                <a:ea typeface="Hiragino Kaku Gothic Pro W6" charset="-128"/>
                <a:cs typeface="Hiragino Kaku Gothic Pro W6" charset="-128"/>
              </a:rPr>
              <a:t>トランス</a:t>
            </a:r>
            <a:endParaRPr lang="en-US" altLang="ja-JP" sz="800" dirty="0" smtClean="0">
              <a:solidFill>
                <a:srgbClr val="FFFFFF"/>
              </a:solidFill>
              <a:latin typeface="Hiragino Kaku Gothic Pro W6" charset="-128"/>
              <a:ea typeface="Hiragino Kaku Gothic Pro W6" charset="-128"/>
              <a:cs typeface="Hiragino Kaku Gothic Pro W6" charset="-128"/>
            </a:endParaRPr>
          </a:p>
          <a:p>
            <a:pPr algn="ctr"/>
            <a:r>
              <a:rPr lang="ja-JP" altLang="en-US" sz="800" dirty="0" smtClean="0">
                <a:solidFill>
                  <a:srgbClr val="FFFFFF"/>
                </a:solidFill>
                <a:latin typeface="Hiragino Kaku Gothic Pro W6" charset="-128"/>
                <a:ea typeface="Hiragino Kaku Gothic Pro W6" charset="-128"/>
                <a:cs typeface="Hiragino Kaku Gothic Pro W6" charset="-128"/>
              </a:rPr>
              <a:t>フォーメーション</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 name="テキスト ボックス 7"/>
          <p:cNvSpPr txBox="1"/>
          <p:nvPr/>
        </p:nvSpPr>
        <p:spPr>
          <a:xfrm>
            <a:off x="6530928" y="1938614"/>
            <a:ext cx="1005403" cy="338554"/>
          </a:xfrm>
          <a:prstGeom prst="rect">
            <a:avLst/>
          </a:prstGeom>
          <a:noFill/>
        </p:spPr>
        <p:txBody>
          <a:bodyPr wrap="none" rtlCol="0">
            <a:spAutoFit/>
          </a:bodyPr>
          <a:lstStyle/>
          <a:p>
            <a:r>
              <a:rPr kumimoji="1" lang="ja-JP" altLang="en-US" sz="800" dirty="0" smtClean="0">
                <a:solidFill>
                  <a:schemeClr val="bg1"/>
                </a:solidFill>
                <a:latin typeface="Hiragino Kaku Gothic Pro W6" charset="-128"/>
                <a:ea typeface="Hiragino Kaku Gothic Pro W6" charset="-128"/>
                <a:cs typeface="Hiragino Kaku Gothic Pro W6" charset="-128"/>
              </a:rPr>
              <a:t>デジタル</a:t>
            </a:r>
            <a:endParaRPr kumimoji="1" lang="en-US" altLang="ja-JP" sz="800" dirty="0" smtClean="0">
              <a:solidFill>
                <a:schemeClr val="bg1"/>
              </a:solidFill>
              <a:latin typeface="Hiragino Kaku Gothic Pro W6" charset="-128"/>
              <a:ea typeface="Hiragino Kaku Gothic Pro W6" charset="-128"/>
              <a:cs typeface="Hiragino Kaku Gothic Pro W6" charset="-128"/>
            </a:endParaRPr>
          </a:p>
          <a:p>
            <a:r>
              <a:rPr lang="ja-JP" altLang="en-US" sz="800" dirty="0" smtClean="0">
                <a:solidFill>
                  <a:schemeClr val="bg1"/>
                </a:solidFill>
                <a:latin typeface="Hiragino Kaku Gothic Pro W6" charset="-128"/>
                <a:ea typeface="Hiragino Kaku Gothic Pro W6" charset="-128"/>
                <a:cs typeface="Hiragino Kaku Gothic Pro W6" charset="-128"/>
              </a:rPr>
              <a:t>ディスラプション</a:t>
            </a:r>
            <a:endParaRPr kumimoji="1" lang="ja-JP" altLang="en-US" sz="800" dirty="0">
              <a:solidFill>
                <a:schemeClr val="bg1"/>
              </a:solidFill>
              <a:latin typeface="Hiragino Kaku Gothic Pro W6" charset="-128"/>
              <a:ea typeface="Hiragino Kaku Gothic Pro W6" charset="-128"/>
              <a:cs typeface="Hiragino Kaku Gothic Pro W6" charset="-128"/>
            </a:endParaRPr>
          </a:p>
        </p:txBody>
      </p:sp>
      <p:sp>
        <p:nvSpPr>
          <p:cNvPr id="10" name="テキスト ボックス 9"/>
          <p:cNvSpPr txBox="1"/>
          <p:nvPr/>
        </p:nvSpPr>
        <p:spPr>
          <a:xfrm>
            <a:off x="2223657" y="1606452"/>
            <a:ext cx="1792816" cy="338554"/>
          </a:xfrm>
          <a:prstGeom prst="rect">
            <a:avLst/>
          </a:prstGeom>
          <a:noFill/>
        </p:spPr>
        <p:txBody>
          <a:bodyPr wrap="square" rtlCol="0">
            <a:spAutoFit/>
          </a:bodyPr>
          <a:lstStyle/>
          <a:p>
            <a:pPr algn="ctr"/>
            <a:r>
              <a:rPr lang="ja-JP" altLang="en-US" sz="1600" b="1" dirty="0" smtClean="0">
                <a:solidFill>
                  <a:schemeClr val="bg1"/>
                </a:solidFill>
                <a:latin typeface="Meiryo" charset="-128"/>
                <a:ea typeface="Meiryo" charset="-128"/>
                <a:cs typeface="Meiryo" charset="-128"/>
              </a:rPr>
              <a:t>サーバーレス</a:t>
            </a:r>
            <a:endParaRPr kumimoji="1" lang="ja-JP" altLang="en-US" sz="1600" b="1" dirty="0">
              <a:solidFill>
                <a:schemeClr val="bg1"/>
              </a:solidFill>
              <a:latin typeface="Meiryo" charset="-128"/>
              <a:ea typeface="Meiryo" charset="-128"/>
              <a:cs typeface="Meiryo" charset="-128"/>
            </a:endParaRPr>
          </a:p>
        </p:txBody>
      </p:sp>
      <p:sp>
        <p:nvSpPr>
          <p:cNvPr id="101" name="テキスト ボックス 100"/>
          <p:cNvSpPr txBox="1"/>
          <p:nvPr/>
        </p:nvSpPr>
        <p:spPr>
          <a:xfrm>
            <a:off x="5129640" y="2840561"/>
            <a:ext cx="1800493" cy="338554"/>
          </a:xfrm>
          <a:prstGeom prst="rect">
            <a:avLst/>
          </a:prstGeom>
          <a:noFill/>
        </p:spPr>
        <p:txBody>
          <a:bodyPr wrap="square" rtlCol="0">
            <a:spAutoFit/>
          </a:bodyPr>
          <a:lstStyle/>
          <a:p>
            <a:pPr algn="ctr"/>
            <a:r>
              <a:rPr lang="ja-JP" altLang="en-US" sz="1600" b="1" smtClean="0">
                <a:solidFill>
                  <a:schemeClr val="bg1"/>
                </a:solidFill>
                <a:latin typeface="Meiryo" charset="-128"/>
                <a:ea typeface="Meiryo" charset="-128"/>
                <a:cs typeface="Meiryo" charset="-128"/>
              </a:rPr>
              <a:t>自動化・自律化</a:t>
            </a:r>
            <a:endParaRPr kumimoji="1" lang="ja-JP" altLang="en-US" sz="1600" b="1" dirty="0">
              <a:solidFill>
                <a:schemeClr val="bg1"/>
              </a:solidFill>
              <a:latin typeface="Meiryo" charset="-128"/>
              <a:ea typeface="Meiryo" charset="-128"/>
              <a:cs typeface="Meiryo" charset="-128"/>
            </a:endParaRPr>
          </a:p>
        </p:txBody>
      </p:sp>
      <p:sp>
        <p:nvSpPr>
          <p:cNvPr id="102" name="テキスト ボックス 101"/>
          <p:cNvSpPr txBox="1"/>
          <p:nvPr/>
        </p:nvSpPr>
        <p:spPr>
          <a:xfrm>
            <a:off x="5129640" y="4563167"/>
            <a:ext cx="1792816" cy="276999"/>
          </a:xfrm>
          <a:prstGeom prst="rect">
            <a:avLst/>
          </a:prstGeom>
          <a:noFill/>
        </p:spPr>
        <p:txBody>
          <a:bodyPr wrap="square" rtlCol="0">
            <a:spAutoFit/>
          </a:bodyPr>
          <a:lstStyle/>
          <a:p>
            <a:pPr algn="ctr"/>
            <a:r>
              <a:rPr lang="en-US" altLang="ja-JP" sz="1200" b="1" dirty="0" smtClean="0">
                <a:solidFill>
                  <a:schemeClr val="bg1"/>
                </a:solidFill>
                <a:latin typeface="Meiryo" charset="-128"/>
                <a:ea typeface="Meiryo" charset="-128"/>
                <a:cs typeface="Meiryo" charset="-128"/>
              </a:rPr>
              <a:t>Internet of Things</a:t>
            </a:r>
            <a:endParaRPr kumimoji="1" lang="ja-JP" altLang="en-US" sz="1200" b="1" dirty="0">
              <a:solidFill>
                <a:schemeClr val="bg1"/>
              </a:solidFill>
              <a:latin typeface="Meiryo" charset="-128"/>
              <a:ea typeface="Meiryo" charset="-128"/>
              <a:cs typeface="Meiryo" charset="-128"/>
            </a:endParaRPr>
          </a:p>
        </p:txBody>
      </p:sp>
      <p:sp>
        <p:nvSpPr>
          <p:cNvPr id="103" name="テキスト ボックス 102"/>
          <p:cNvSpPr txBox="1"/>
          <p:nvPr/>
        </p:nvSpPr>
        <p:spPr>
          <a:xfrm>
            <a:off x="3673872" y="3076612"/>
            <a:ext cx="1800493" cy="338554"/>
          </a:xfrm>
          <a:prstGeom prst="rect">
            <a:avLst/>
          </a:prstGeom>
          <a:noFill/>
        </p:spPr>
        <p:txBody>
          <a:bodyPr wrap="square" rtlCol="0">
            <a:spAutoFit/>
          </a:bodyPr>
          <a:lstStyle/>
          <a:p>
            <a:pPr algn="ctr"/>
            <a:r>
              <a:rPr lang="en-US" altLang="ja-JP" sz="1600" b="1" dirty="0" err="1" smtClean="0">
                <a:solidFill>
                  <a:schemeClr val="bg1"/>
                </a:solidFill>
                <a:latin typeface="Meiryo" charset="-128"/>
                <a:ea typeface="Meiryo" charset="-128"/>
                <a:cs typeface="Meiryo" charset="-128"/>
              </a:rPr>
              <a:t>DevOps</a:t>
            </a:r>
            <a:endParaRPr kumimoji="1" lang="ja-JP" altLang="en-US" sz="1600" b="1" dirty="0">
              <a:solidFill>
                <a:schemeClr val="bg1"/>
              </a:solidFill>
              <a:latin typeface="Meiryo" charset="-128"/>
              <a:ea typeface="Meiryo" charset="-128"/>
              <a:cs typeface="Meiryo" charset="-128"/>
            </a:endParaRPr>
          </a:p>
        </p:txBody>
      </p:sp>
      <p:sp>
        <p:nvSpPr>
          <p:cNvPr id="104" name="テキスト ボックス 103"/>
          <p:cNvSpPr txBox="1"/>
          <p:nvPr/>
        </p:nvSpPr>
        <p:spPr>
          <a:xfrm>
            <a:off x="2223657" y="5763424"/>
            <a:ext cx="1782963" cy="430887"/>
          </a:xfrm>
          <a:prstGeom prst="rect">
            <a:avLst/>
          </a:prstGeom>
          <a:noFill/>
        </p:spPr>
        <p:txBody>
          <a:bodyPr wrap="square" rtlCol="0">
            <a:spAutoFit/>
          </a:bodyPr>
          <a:lstStyle/>
          <a:p>
            <a:pPr algn="ctr"/>
            <a:r>
              <a:rPr lang="ja-JP" altLang="en-US" sz="1100" b="1" dirty="0" smtClean="0">
                <a:solidFill>
                  <a:schemeClr val="bg1"/>
                </a:solidFill>
                <a:latin typeface="Meiryo" charset="-128"/>
                <a:ea typeface="Meiryo" charset="-128"/>
                <a:cs typeface="Meiryo" charset="-128"/>
              </a:rPr>
              <a:t>サイバー・セキュリティ</a:t>
            </a:r>
            <a:endParaRPr lang="en-US" altLang="ja-JP" sz="1100" b="1" dirty="0" smtClean="0">
              <a:solidFill>
                <a:schemeClr val="bg1"/>
              </a:solidFill>
              <a:latin typeface="Meiryo" charset="-128"/>
              <a:ea typeface="Meiryo" charset="-128"/>
              <a:cs typeface="Meiryo" charset="-128"/>
            </a:endParaRPr>
          </a:p>
          <a:p>
            <a:pPr algn="ctr"/>
            <a:r>
              <a:rPr lang="en-US" altLang="ja-JP" sz="1100" b="1" dirty="0" smtClean="0">
                <a:solidFill>
                  <a:schemeClr val="bg1"/>
                </a:solidFill>
                <a:latin typeface="Meiryo" charset="-128"/>
                <a:ea typeface="Meiryo" charset="-128"/>
                <a:cs typeface="Meiryo" charset="-128"/>
              </a:rPr>
              <a:t>&amp; </a:t>
            </a:r>
            <a:r>
              <a:rPr lang="ja-JP" altLang="en-US" sz="1100" b="1" dirty="0" smtClean="0">
                <a:solidFill>
                  <a:schemeClr val="bg1"/>
                </a:solidFill>
                <a:latin typeface="Meiryo" charset="-128"/>
                <a:ea typeface="Meiryo" charset="-128"/>
                <a:cs typeface="Meiryo" charset="-128"/>
              </a:rPr>
              <a:t>ガバナンス</a:t>
            </a:r>
            <a:endParaRPr kumimoji="1" lang="ja-JP" altLang="en-US" sz="1100" b="1" dirty="0">
              <a:solidFill>
                <a:schemeClr val="bg1"/>
              </a:solidFill>
              <a:latin typeface="Meiryo" charset="-128"/>
              <a:ea typeface="Meiryo" charset="-128"/>
              <a:cs typeface="Meiryo" charset="-128"/>
            </a:endParaRPr>
          </a:p>
        </p:txBody>
      </p:sp>
      <p:sp>
        <p:nvSpPr>
          <p:cNvPr id="112" name="テキスト ボックス 111"/>
          <p:cNvSpPr txBox="1"/>
          <p:nvPr/>
        </p:nvSpPr>
        <p:spPr>
          <a:xfrm>
            <a:off x="5137317" y="5116021"/>
            <a:ext cx="1792816" cy="553998"/>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様々なアクティビティをデジタルで捉え、アナログな現実正解を動かす仕組み</a:t>
            </a:r>
            <a:endParaRPr lang="en-US" altLang="ja-JP" sz="1000" dirty="0" smtClean="0">
              <a:solidFill>
                <a:schemeClr val="bg1"/>
              </a:solidFill>
              <a:latin typeface="Meiryo" charset="-128"/>
              <a:ea typeface="Meiryo" charset="-128"/>
              <a:cs typeface="Meiryo" charset="-128"/>
            </a:endParaRPr>
          </a:p>
        </p:txBody>
      </p:sp>
      <p:sp>
        <p:nvSpPr>
          <p:cNvPr id="113" name="テキスト ボックス 112"/>
          <p:cNvSpPr txBox="1"/>
          <p:nvPr/>
        </p:nvSpPr>
        <p:spPr>
          <a:xfrm>
            <a:off x="5136255" y="2046016"/>
            <a:ext cx="1314862" cy="707886"/>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人工知能やロボットにより、人間の知的</a:t>
            </a:r>
            <a:r>
              <a:rPr lang="ja-JP" altLang="en-US" sz="1000" smtClean="0">
                <a:solidFill>
                  <a:schemeClr val="bg1"/>
                </a:solidFill>
                <a:latin typeface="Meiryo" charset="-128"/>
                <a:ea typeface="Meiryo" charset="-128"/>
                <a:cs typeface="Meiryo" charset="-128"/>
              </a:rPr>
              <a:t>・肉体的労働を代替する仕組み</a:t>
            </a:r>
            <a:endParaRPr lang="en-US" altLang="ja-JP" sz="1000" dirty="0" smtClean="0">
              <a:solidFill>
                <a:schemeClr val="bg1"/>
              </a:solidFill>
              <a:latin typeface="Meiryo" charset="-128"/>
              <a:ea typeface="Meiryo" charset="-128"/>
              <a:cs typeface="Meiryo" charset="-128"/>
            </a:endParaRPr>
          </a:p>
        </p:txBody>
      </p:sp>
      <p:sp>
        <p:nvSpPr>
          <p:cNvPr id="114" name="テキスト ボックス 113"/>
          <p:cNvSpPr txBox="1"/>
          <p:nvPr/>
        </p:nvSpPr>
        <p:spPr>
          <a:xfrm>
            <a:off x="2214365" y="2081909"/>
            <a:ext cx="1789579" cy="553998"/>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コンテナや</a:t>
            </a:r>
            <a:r>
              <a:rPr lang="en-US" altLang="ja-JP" sz="1000" dirty="0" smtClean="0">
                <a:solidFill>
                  <a:schemeClr val="bg1"/>
                </a:solidFill>
                <a:latin typeface="Meiryo" charset="-128"/>
                <a:ea typeface="Meiryo" charset="-128"/>
                <a:cs typeface="Meiryo" charset="-128"/>
              </a:rPr>
              <a:t>API</a:t>
            </a:r>
            <a:r>
              <a:rPr lang="ja-JP" altLang="en-US" sz="1000" dirty="0" smtClean="0">
                <a:solidFill>
                  <a:schemeClr val="bg1"/>
                </a:solidFill>
                <a:latin typeface="Meiryo" charset="-128"/>
                <a:ea typeface="Meiryo" charset="-128"/>
                <a:cs typeface="Meiryo" charset="-128"/>
              </a:rPr>
              <a:t>エコノミーなど、サーバの存在を意識させない開発・実行環境</a:t>
            </a:r>
            <a:endParaRPr lang="en-US" altLang="ja-JP" sz="1000" dirty="0" smtClean="0">
              <a:solidFill>
                <a:schemeClr val="bg1"/>
              </a:solidFill>
              <a:latin typeface="Meiryo" charset="-128"/>
              <a:ea typeface="Meiryo" charset="-128"/>
              <a:cs typeface="Meiryo" charset="-128"/>
            </a:endParaRPr>
          </a:p>
        </p:txBody>
      </p:sp>
      <p:sp>
        <p:nvSpPr>
          <p:cNvPr id="115" name="テキスト ボックス 114"/>
          <p:cNvSpPr txBox="1"/>
          <p:nvPr/>
        </p:nvSpPr>
        <p:spPr>
          <a:xfrm>
            <a:off x="3673872" y="3572702"/>
            <a:ext cx="1799431" cy="707886"/>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運用管理の自動化、</a:t>
            </a:r>
            <a:r>
              <a:rPr lang="en-US" altLang="ja-JP" sz="1000" dirty="0" err="1" smtClean="0">
                <a:solidFill>
                  <a:schemeClr val="bg1"/>
                </a:solidFill>
                <a:latin typeface="Meiryo" charset="-128"/>
                <a:ea typeface="Meiryo" charset="-128"/>
                <a:cs typeface="Meiryo" charset="-128"/>
              </a:rPr>
              <a:t>PaaS</a:t>
            </a:r>
            <a:r>
              <a:rPr lang="ja-JP" altLang="en-US" sz="1000" dirty="0" smtClean="0">
                <a:solidFill>
                  <a:schemeClr val="bg1"/>
                </a:solidFill>
                <a:latin typeface="Meiryo" charset="-128"/>
                <a:ea typeface="Meiryo" charset="-128"/>
                <a:cs typeface="Meiryo" charset="-128"/>
              </a:rPr>
              <a:t>や超高速開発ツールを駆使した開発と運用の新たな関係の構築</a:t>
            </a:r>
            <a:endParaRPr lang="en-US" altLang="ja-JP" sz="1000" dirty="0" smtClean="0">
              <a:solidFill>
                <a:schemeClr val="bg1"/>
              </a:solidFill>
              <a:latin typeface="Meiryo" charset="-128"/>
              <a:ea typeface="Meiryo" charset="-128"/>
              <a:cs typeface="Meiryo" charset="-128"/>
            </a:endParaRPr>
          </a:p>
        </p:txBody>
      </p:sp>
      <p:sp>
        <p:nvSpPr>
          <p:cNvPr id="116" name="テキスト ボックス 115"/>
          <p:cNvSpPr txBox="1"/>
          <p:nvPr/>
        </p:nvSpPr>
        <p:spPr>
          <a:xfrm>
            <a:off x="2214365" y="4559759"/>
            <a:ext cx="1789579" cy="1169551"/>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クラウドや</a:t>
            </a:r>
            <a:r>
              <a:rPr lang="en-US" altLang="ja-JP" sz="1000" dirty="0" err="1" smtClean="0">
                <a:solidFill>
                  <a:schemeClr val="bg1"/>
                </a:solidFill>
                <a:latin typeface="Meiryo" charset="-128"/>
                <a:ea typeface="Meiryo" charset="-128"/>
                <a:cs typeface="Meiryo" charset="-128"/>
              </a:rPr>
              <a:t>IoT</a:t>
            </a:r>
            <a:r>
              <a:rPr lang="ja-JP" altLang="en-US" sz="1000" dirty="0" smtClean="0">
                <a:solidFill>
                  <a:schemeClr val="bg1"/>
                </a:solidFill>
                <a:latin typeface="Meiryo" charset="-128"/>
                <a:ea typeface="Meiryo" charset="-128"/>
                <a:cs typeface="Meiryo" charset="-128"/>
              </a:rPr>
              <a:t>、モバイルやウェアラブルなど、社内外の境界を越えた利用環境を前提とした統合認証基盤や上流から考えるアプリケーション</a:t>
            </a:r>
            <a:r>
              <a:rPr lang="ja-JP" altLang="en-US" sz="1000" dirty="0">
                <a:solidFill>
                  <a:schemeClr val="bg1"/>
                </a:solidFill>
                <a:latin typeface="Meiryo" charset="-128"/>
                <a:ea typeface="Meiryo" charset="-128"/>
                <a:cs typeface="Meiryo" charset="-128"/>
              </a:rPr>
              <a:t>・</a:t>
            </a:r>
            <a:r>
              <a:rPr lang="ja-JP" altLang="en-US" sz="1000" dirty="0" smtClean="0">
                <a:solidFill>
                  <a:schemeClr val="bg1"/>
                </a:solidFill>
                <a:latin typeface="Meiryo" charset="-128"/>
                <a:ea typeface="Meiryo" charset="-128"/>
                <a:cs typeface="Meiryo" charset="-128"/>
              </a:rPr>
              <a:t>セキュリティなどの視点を重視</a:t>
            </a:r>
            <a:endParaRPr lang="en-US" altLang="ja-JP" sz="1000" dirty="0" smtClean="0">
              <a:solidFill>
                <a:schemeClr val="bg1"/>
              </a:solidFill>
              <a:latin typeface="Meiryo" charset="-128"/>
              <a:ea typeface="Meiryo" charset="-128"/>
              <a:cs typeface="Meiryo" charset="-128"/>
            </a:endParaRPr>
          </a:p>
        </p:txBody>
      </p:sp>
      <p:sp>
        <p:nvSpPr>
          <p:cNvPr id="11" name="テキスト ボックス 10"/>
          <p:cNvSpPr txBox="1"/>
          <p:nvPr/>
        </p:nvSpPr>
        <p:spPr>
          <a:xfrm>
            <a:off x="1780792" y="898550"/>
            <a:ext cx="4158959" cy="477054"/>
          </a:xfrm>
          <a:prstGeom prst="rect">
            <a:avLst/>
          </a:prstGeom>
          <a:noFill/>
        </p:spPr>
        <p:txBody>
          <a:bodyPr wrap="square" rtlCol="0">
            <a:spAutoFit/>
          </a:bodyPr>
          <a:lstStyle/>
          <a:p>
            <a:r>
              <a:rPr kumimoji="1" lang="ja-JP" altLang="en-US" sz="1400" b="1" dirty="0" smtClean="0">
                <a:solidFill>
                  <a:schemeClr val="accent6">
                    <a:lumMod val="75000"/>
                  </a:schemeClr>
                </a:solidFill>
                <a:latin typeface="Meiryo" charset="-128"/>
                <a:ea typeface="Meiryo" charset="-128"/>
                <a:cs typeface="Meiryo" charset="-128"/>
              </a:rPr>
              <a:t>テクノロジーで既存のビジネス・プロセスを変革</a:t>
            </a:r>
            <a:endParaRPr kumimoji="1" lang="en-US" altLang="ja-JP" sz="1400" b="1" dirty="0" smtClean="0">
              <a:solidFill>
                <a:schemeClr val="accent6">
                  <a:lumMod val="75000"/>
                </a:schemeClr>
              </a:solidFill>
              <a:latin typeface="Meiryo" charset="-128"/>
              <a:ea typeface="Meiryo" charset="-128"/>
              <a:cs typeface="Meiryo" charset="-128"/>
            </a:endParaRPr>
          </a:p>
          <a:p>
            <a:r>
              <a:rPr kumimoji="1" lang="ja-JP" altLang="en-US" sz="1100" b="1" dirty="0" smtClean="0">
                <a:solidFill>
                  <a:schemeClr val="accent6">
                    <a:lumMod val="75000"/>
                  </a:schemeClr>
                </a:solidFill>
                <a:latin typeface="Meiryo" charset="-128"/>
                <a:ea typeface="Meiryo" charset="-128"/>
                <a:cs typeface="Meiryo" charset="-128"/>
              </a:rPr>
              <a:t>効率化のための</a:t>
            </a:r>
            <a:r>
              <a:rPr lang="en-US" altLang="ja-JP" sz="1100" b="1" dirty="0" smtClean="0">
                <a:solidFill>
                  <a:schemeClr val="accent6">
                    <a:lumMod val="75000"/>
                  </a:schemeClr>
                </a:solidFill>
                <a:latin typeface="Meiryo" charset="-128"/>
                <a:ea typeface="Meiryo" charset="-128"/>
                <a:cs typeface="Meiryo" charset="-128"/>
              </a:rPr>
              <a:t>IT</a:t>
            </a:r>
            <a:r>
              <a:rPr lang="ja-JP" altLang="en-US" sz="1100" dirty="0" smtClean="0">
                <a:solidFill>
                  <a:schemeClr val="accent6">
                    <a:lumMod val="75000"/>
                  </a:schemeClr>
                </a:solidFill>
                <a:latin typeface="Meiryo" charset="-128"/>
                <a:ea typeface="Meiryo" charset="-128"/>
                <a:cs typeface="Meiryo" charset="-128"/>
              </a:rPr>
              <a:t>から</a:t>
            </a:r>
            <a:r>
              <a:rPr lang="ja-JP" altLang="en-US" sz="1100" b="1" dirty="0" smtClean="0">
                <a:solidFill>
                  <a:schemeClr val="accent6">
                    <a:lumMod val="75000"/>
                  </a:schemeClr>
                </a:solidFill>
                <a:latin typeface="Meiryo" charset="-128"/>
                <a:ea typeface="Meiryo" charset="-128"/>
                <a:cs typeface="Meiryo" charset="-128"/>
              </a:rPr>
              <a:t>差別化のための</a:t>
            </a:r>
            <a:r>
              <a:rPr lang="en-US" altLang="ja-JP" sz="1100" b="1" dirty="0" smtClean="0">
                <a:solidFill>
                  <a:schemeClr val="accent6">
                    <a:lumMod val="75000"/>
                  </a:schemeClr>
                </a:solidFill>
                <a:latin typeface="Meiryo" charset="-128"/>
                <a:ea typeface="Meiryo" charset="-128"/>
                <a:cs typeface="Meiryo" charset="-128"/>
              </a:rPr>
              <a:t>IT</a:t>
            </a:r>
            <a:r>
              <a:rPr lang="ja-JP" altLang="en-US" sz="1100" dirty="0" smtClean="0">
                <a:solidFill>
                  <a:schemeClr val="accent6">
                    <a:lumMod val="75000"/>
                  </a:schemeClr>
                </a:solidFill>
                <a:latin typeface="Meiryo" charset="-128"/>
                <a:ea typeface="Meiryo" charset="-128"/>
                <a:cs typeface="Meiryo" charset="-128"/>
              </a:rPr>
              <a:t>へのパラダイムシフト</a:t>
            </a:r>
            <a:endParaRPr kumimoji="1" lang="en-US" altLang="ja-JP" sz="1100" dirty="0" smtClean="0">
              <a:solidFill>
                <a:schemeClr val="accent6">
                  <a:lumMod val="75000"/>
                </a:schemeClr>
              </a:solidFill>
              <a:latin typeface="Meiryo" charset="-128"/>
              <a:ea typeface="Meiryo" charset="-128"/>
              <a:cs typeface="Meiryo" charset="-128"/>
            </a:endParaRPr>
          </a:p>
        </p:txBody>
      </p:sp>
      <p:cxnSp>
        <p:nvCxnSpPr>
          <p:cNvPr id="13" name="直線コネクタ 12"/>
          <p:cNvCxnSpPr>
            <a:stCxn id="7" idx="2"/>
          </p:cNvCxnSpPr>
          <p:nvPr/>
        </p:nvCxnSpPr>
        <p:spPr>
          <a:xfrm>
            <a:off x="1996236" y="3912650"/>
            <a:ext cx="11319" cy="22791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直線コネクタ 116"/>
          <p:cNvCxnSpPr>
            <a:stCxn id="56" idx="1"/>
          </p:cNvCxnSpPr>
          <p:nvPr/>
        </p:nvCxnSpPr>
        <p:spPr>
          <a:xfrm flipH="1">
            <a:off x="2211679" y="6409672"/>
            <a:ext cx="281357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31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3700" y="236538"/>
            <a:ext cx="6985000" cy="416221"/>
          </a:xfrm>
        </p:spPr>
        <p:txBody>
          <a:bodyPr/>
          <a:lstStyle/>
          <a:p>
            <a:r>
              <a:rPr kumimoji="1" lang="en-US" altLang="ja-JP" sz="2000" dirty="0" smtClean="0">
                <a:latin typeface="Meiryo" charset="-128"/>
                <a:ea typeface="Meiryo" charset="-128"/>
                <a:cs typeface="Meiryo" charset="-128"/>
              </a:rPr>
              <a:t>IT</a:t>
            </a:r>
            <a:r>
              <a:rPr kumimoji="1" lang="ja-JP" altLang="en-US" sz="2000" dirty="0" smtClean="0">
                <a:latin typeface="Meiryo" charset="-128"/>
                <a:ea typeface="Meiryo" charset="-128"/>
                <a:cs typeface="Meiryo" charset="-128"/>
              </a:rPr>
              <a:t>ビジネス・プレゼンテーション・ライブラリー</a:t>
            </a:r>
            <a:endParaRPr kumimoji="1" lang="ja-JP" altLang="en-US" sz="2000" b="1" dirty="0">
              <a:solidFill>
                <a:srgbClr val="0432FF"/>
              </a:solidFill>
              <a:latin typeface="Meiryo" charset="-128"/>
              <a:ea typeface="Meiryo" charset="-128"/>
              <a:cs typeface="Meiryo" charset="-128"/>
            </a:endParaRP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74" y="870154"/>
            <a:ext cx="4633422" cy="5670755"/>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5073445" y="870154"/>
            <a:ext cx="3915697" cy="2885405"/>
          </a:xfrm>
          <a:prstGeom prst="rect">
            <a:avLst/>
          </a:prstGeom>
        </p:spPr>
        <p:txBody>
          <a:bodyPr wrap="square">
            <a:spAutoFit/>
          </a:bodyPr>
          <a:lstStyle/>
          <a:p>
            <a:r>
              <a:rPr lang="ja-JP" altLang="en-US" sz="1400" b="1" dirty="0">
                <a:solidFill>
                  <a:srgbClr val="0432FF"/>
                </a:solidFill>
                <a:latin typeface="Meiryo" charset="-128"/>
                <a:ea typeface="Meiryo" charset="-128"/>
                <a:cs typeface="Meiryo" charset="-128"/>
              </a:rPr>
              <a:t>「SI営業のためのセールスガイドと活動チェックシート」を新たに</a:t>
            </a:r>
            <a:r>
              <a:rPr lang="ja-JP" altLang="en-US" sz="1400" b="1" dirty="0" smtClean="0">
                <a:solidFill>
                  <a:srgbClr val="0432FF"/>
                </a:solidFill>
                <a:latin typeface="Meiryo" charset="-128"/>
                <a:ea typeface="Meiryo" charset="-128"/>
                <a:cs typeface="Meiryo" charset="-128"/>
              </a:rPr>
              <a:t>掲載</a:t>
            </a:r>
            <a:endParaRPr lang="en-US" altLang="ja-JP" sz="1400" b="1" dirty="0" smtClean="0">
              <a:solidFill>
                <a:srgbClr val="0432FF"/>
              </a:solidFill>
              <a:latin typeface="Meiryo" charset="-128"/>
              <a:ea typeface="Meiryo" charset="-128"/>
              <a:cs typeface="Meiryo" charset="-128"/>
            </a:endParaRPr>
          </a:p>
          <a:p>
            <a:r>
              <a:rPr lang="ja-JP" altLang="en-US" sz="1050" dirty="0" smtClean="0">
                <a:latin typeface="Meiryo" charset="-128"/>
                <a:ea typeface="Meiryo" charset="-128"/>
                <a:cs typeface="Meiryo" charset="-128"/>
              </a:rPr>
              <a:t>SI</a:t>
            </a:r>
            <a:r>
              <a:rPr lang="ja-JP" altLang="en-US" sz="1050" dirty="0">
                <a:latin typeface="Meiryo" charset="-128"/>
                <a:ea typeface="Meiryo" charset="-128"/>
                <a:cs typeface="Meiryo" charset="-128"/>
              </a:rPr>
              <a:t>営業で確実に受注するための仕事手順とノウハウを、詳細なマニュアルと活動チェックシートと共に公開しました</a:t>
            </a:r>
            <a:r>
              <a:rPr lang="ja-JP" altLang="en-US" sz="1050" dirty="0" smtClean="0">
                <a:latin typeface="Meiryo" charset="-128"/>
                <a:ea typeface="Meiryo" charset="-128"/>
                <a:cs typeface="Meiryo" charset="-128"/>
              </a:rPr>
              <a:t>。</a:t>
            </a:r>
            <a:endParaRPr lang="en-US" altLang="ja-JP" sz="1050" dirty="0" smtClean="0">
              <a:latin typeface="Meiryo" charset="-128"/>
              <a:ea typeface="Meiryo" charset="-128"/>
              <a:cs typeface="Meiryo" charset="-128"/>
            </a:endParaRPr>
          </a:p>
          <a:p>
            <a:endParaRPr lang="en-US" altLang="ja-JP" sz="1200" dirty="0" smtClean="0">
              <a:latin typeface="Meiryo" charset="-128"/>
              <a:ea typeface="Meiryo" charset="-128"/>
              <a:cs typeface="Meiryo" charset="-128"/>
            </a:endParaRPr>
          </a:p>
          <a:p>
            <a:r>
              <a:rPr lang="ja-JP" altLang="en-US" sz="1400" b="1" dirty="0">
                <a:solidFill>
                  <a:srgbClr val="0432FF"/>
                </a:solidFill>
                <a:latin typeface="Meiryo" charset="-128"/>
                <a:ea typeface="Meiryo" charset="-128"/>
                <a:cs typeface="Meiryo" charset="-128"/>
              </a:rPr>
              <a:t>「最新トレンド」、「講演資料」、「研修資料」の３つの</a:t>
            </a:r>
            <a:r>
              <a:rPr lang="ja-JP" altLang="en-US" sz="1400" b="1" dirty="0" smtClean="0">
                <a:solidFill>
                  <a:srgbClr val="0432FF"/>
                </a:solidFill>
                <a:latin typeface="Meiryo" charset="-128"/>
                <a:ea typeface="Meiryo" charset="-128"/>
                <a:cs typeface="Meiryo" charset="-128"/>
              </a:rPr>
              <a:t>カテゴリーでわかりやすく</a:t>
            </a:r>
            <a:endParaRPr lang="en-US" altLang="ja-JP" sz="1400" b="1" dirty="0" smtClean="0">
              <a:solidFill>
                <a:srgbClr val="0432FF"/>
              </a:solidFill>
              <a:latin typeface="Meiryo" charset="-128"/>
              <a:ea typeface="Meiryo" charset="-128"/>
              <a:cs typeface="Meiryo" charset="-128"/>
            </a:endParaRPr>
          </a:p>
          <a:p>
            <a:r>
              <a:rPr lang="ja-JP" altLang="en-US" sz="1050" dirty="0" smtClean="0">
                <a:latin typeface="Meiryo" charset="-128"/>
                <a:ea typeface="Meiryo" charset="-128"/>
                <a:cs typeface="Meiryo" charset="-128"/>
              </a:rPr>
              <a:t>1000ページ</a:t>
            </a:r>
            <a:r>
              <a:rPr lang="ja-JP" altLang="en-US" sz="1050" dirty="0">
                <a:latin typeface="Meiryo" charset="-128"/>
                <a:ea typeface="Meiryo" charset="-128"/>
                <a:cs typeface="Meiryo" charset="-128"/>
              </a:rPr>
              <a:t>を超えるプレゼンテーション、講義のための教科書、セールスガイドやチェックシートなどにすぐにアクセスできるようになりました</a:t>
            </a:r>
            <a:r>
              <a:rPr lang="ja-JP" altLang="en-US" sz="1050" dirty="0" smtClean="0">
                <a:latin typeface="Meiryo" charset="-128"/>
                <a:ea typeface="Meiryo" charset="-128"/>
                <a:cs typeface="Meiryo" charset="-128"/>
              </a:rPr>
              <a:t>。</a:t>
            </a:r>
            <a:endParaRPr lang="en-US" altLang="ja-JP" sz="1050" dirty="0" smtClean="0">
              <a:latin typeface="Meiryo" charset="-128"/>
              <a:ea typeface="Meiryo" charset="-128"/>
              <a:cs typeface="Meiryo" charset="-128"/>
            </a:endParaRPr>
          </a:p>
          <a:p>
            <a:endParaRPr lang="en-US" altLang="ja-JP" sz="1200" dirty="0" smtClean="0">
              <a:latin typeface="Meiryo" charset="-128"/>
              <a:ea typeface="Meiryo" charset="-128"/>
              <a:cs typeface="Meiryo" charset="-128"/>
            </a:endParaRPr>
          </a:p>
          <a:p>
            <a:r>
              <a:rPr lang="ja-JP" altLang="en-US" sz="1400" b="1" dirty="0" smtClean="0">
                <a:solidFill>
                  <a:srgbClr val="0432FF"/>
                </a:solidFill>
                <a:latin typeface="Meiryo" charset="-128"/>
                <a:ea typeface="Meiryo" charset="-128"/>
                <a:cs typeface="Meiryo" charset="-128"/>
              </a:rPr>
              <a:t>IoT</a:t>
            </a:r>
            <a:r>
              <a:rPr lang="ja-JP" altLang="en-US" sz="1400" b="1" dirty="0">
                <a:solidFill>
                  <a:srgbClr val="0432FF"/>
                </a:solidFill>
                <a:latin typeface="Meiryo" charset="-128"/>
                <a:ea typeface="Meiryo" charset="-128"/>
                <a:cs typeface="Meiryo" charset="-128"/>
              </a:rPr>
              <a:t>や人工知能など最新トレンドの解説付きでプレゼンテーション</a:t>
            </a:r>
            <a:r>
              <a:rPr lang="ja-JP" altLang="en-US" sz="1400" b="1" dirty="0" smtClean="0">
                <a:solidFill>
                  <a:srgbClr val="0432FF"/>
                </a:solidFill>
                <a:latin typeface="Meiryo" charset="-128"/>
                <a:ea typeface="Meiryo" charset="-128"/>
                <a:cs typeface="Meiryo" charset="-128"/>
              </a:rPr>
              <a:t>充実</a:t>
            </a:r>
            <a:endParaRPr lang="en-US" altLang="ja-JP" sz="1400" b="1" dirty="0" smtClean="0">
              <a:solidFill>
                <a:srgbClr val="0432FF"/>
              </a:solidFill>
              <a:latin typeface="Meiryo" charset="-128"/>
              <a:ea typeface="Meiryo" charset="-128"/>
              <a:cs typeface="Meiryo" charset="-128"/>
            </a:endParaRPr>
          </a:p>
          <a:p>
            <a:r>
              <a:rPr lang="ja-JP" altLang="en-US" sz="1050" dirty="0" smtClean="0">
                <a:latin typeface="Meiryo" charset="-128"/>
                <a:ea typeface="Meiryo" charset="-128"/>
                <a:cs typeface="Meiryo" charset="-128"/>
              </a:rPr>
              <a:t>最近</a:t>
            </a:r>
            <a:r>
              <a:rPr lang="ja-JP" altLang="en-US" sz="1050" dirty="0">
                <a:latin typeface="Meiryo" charset="-128"/>
                <a:ea typeface="Meiryo" charset="-128"/>
                <a:cs typeface="Meiryo" charset="-128"/>
              </a:rPr>
              <a:t>注目のIoTや人工知能最新の動向については、大幅</a:t>
            </a:r>
            <a:r>
              <a:rPr lang="ja-JP" altLang="en-US" sz="1050" dirty="0" smtClean="0">
                <a:latin typeface="Meiryo" charset="-128"/>
                <a:ea typeface="Meiryo" charset="-128"/>
                <a:cs typeface="Meiryo" charset="-128"/>
              </a:rPr>
              <a:t>に解説付きのプレゼンテーション</a:t>
            </a:r>
            <a:r>
              <a:rPr lang="ja-JP" altLang="en-US" sz="1050" dirty="0">
                <a:latin typeface="Meiryo" charset="-128"/>
                <a:ea typeface="Meiryo" charset="-128"/>
                <a:cs typeface="Meiryo" charset="-128"/>
              </a:rPr>
              <a:t>を拡充しました</a:t>
            </a:r>
            <a:r>
              <a:rPr lang="ja-JP" altLang="en-US" sz="1050" dirty="0" smtClean="0">
                <a:latin typeface="Meiryo" charset="-128"/>
                <a:ea typeface="Meiryo" charset="-128"/>
                <a:cs typeface="Meiryo" charset="-128"/>
              </a:rPr>
              <a:t>。</a:t>
            </a:r>
            <a:endParaRPr lang="ja-JP" altLang="en-US" sz="1050" dirty="0">
              <a:latin typeface="Meiryo" charset="-128"/>
              <a:ea typeface="Meiryo" charset="-128"/>
              <a:cs typeface="Meiryo"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5" y="296408"/>
            <a:ext cx="1370576" cy="239851"/>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200" y="4064724"/>
            <a:ext cx="1370576" cy="239851"/>
          </a:xfrm>
          <a:prstGeom prst="rect">
            <a:avLst/>
          </a:prstGeom>
        </p:spPr>
      </p:pic>
      <p:sp>
        <p:nvSpPr>
          <p:cNvPr id="9" name="テキスト ボックス 8"/>
          <p:cNvSpPr txBox="1"/>
          <p:nvPr/>
        </p:nvSpPr>
        <p:spPr>
          <a:xfrm>
            <a:off x="5003800" y="4592677"/>
            <a:ext cx="4140200" cy="1169551"/>
          </a:xfrm>
          <a:prstGeom prst="rect">
            <a:avLst/>
          </a:prstGeom>
          <a:noFill/>
        </p:spPr>
        <p:txBody>
          <a:bodyPr wrap="square" rtlCol="0">
            <a:spAutoFit/>
          </a:bodyPr>
          <a:lstStyle/>
          <a:p>
            <a:pPr marL="285750" indent="-285750">
              <a:buFont typeface="Wingdings" charset="2"/>
              <a:buChar char="ü"/>
            </a:pPr>
            <a:r>
              <a:rPr kumimoji="1" lang="ja-JP" altLang="en-US" sz="1400" dirty="0" smtClean="0">
                <a:latin typeface="Meiryo" charset="-128"/>
                <a:ea typeface="Meiryo" charset="-128"/>
                <a:cs typeface="Meiryo" charset="-128"/>
              </a:rPr>
              <a:t>全プレゼンテーション・閲覧無料</a:t>
            </a:r>
            <a:endParaRPr kumimoji="1" lang="en-US" altLang="ja-JP" sz="1400" dirty="0" smtClean="0">
              <a:latin typeface="Meiryo" charset="-128"/>
              <a:ea typeface="Meiryo" charset="-128"/>
              <a:cs typeface="Meiryo" charset="-128"/>
            </a:endParaRPr>
          </a:p>
          <a:p>
            <a:pPr marL="285750" indent="-285750">
              <a:buFont typeface="Wingdings" charset="2"/>
              <a:buChar char="ü"/>
            </a:pPr>
            <a:r>
              <a:rPr kumimoji="1" lang="ja-JP" altLang="en-US" sz="1400" dirty="0" smtClean="0">
                <a:latin typeface="Meiryo" charset="-128"/>
                <a:ea typeface="Meiryo" charset="-128"/>
                <a:cs typeface="Meiryo" charset="-128"/>
              </a:rPr>
              <a:t>定期的アップデートで最新資料を入手</a:t>
            </a:r>
            <a:endParaRPr kumimoji="1" lang="en-US" altLang="ja-JP" sz="1400" dirty="0" smtClean="0">
              <a:latin typeface="Meiryo" charset="-128"/>
              <a:ea typeface="Meiryo" charset="-128"/>
              <a:cs typeface="Meiryo" charset="-128"/>
            </a:endParaRPr>
          </a:p>
          <a:p>
            <a:pPr marL="285750" indent="-285750">
              <a:buFont typeface="Wingdings" charset="2"/>
              <a:buChar char="ü"/>
            </a:pPr>
            <a:r>
              <a:rPr lang="ja-JP" altLang="en-US" sz="1400" dirty="0" smtClean="0">
                <a:latin typeface="Meiryo" charset="-128"/>
                <a:ea typeface="Meiryo" charset="-128"/>
                <a:cs typeface="Meiryo" charset="-128"/>
              </a:rPr>
              <a:t>会員</a:t>
            </a:r>
            <a:r>
              <a:rPr lang="ja-JP" altLang="en-US" sz="1400" dirty="0">
                <a:latin typeface="Meiryo" charset="-128"/>
                <a:ea typeface="Meiryo" charset="-128"/>
                <a:cs typeface="Meiryo" charset="-128"/>
              </a:rPr>
              <a:t>（月額</a:t>
            </a:r>
            <a:r>
              <a:rPr lang="en-US" altLang="ja-JP" sz="1400" dirty="0">
                <a:latin typeface="Meiryo" charset="-128"/>
                <a:ea typeface="Meiryo" charset="-128"/>
                <a:cs typeface="Meiryo" charset="-128"/>
              </a:rPr>
              <a:t>500</a:t>
            </a:r>
            <a:r>
              <a:rPr lang="ja-JP" altLang="en-US" sz="1400" dirty="0">
                <a:latin typeface="Meiryo" charset="-128"/>
                <a:ea typeface="Meiryo" charset="-128"/>
                <a:cs typeface="Meiryo" charset="-128"/>
              </a:rPr>
              <a:t>円）でロイヤリティフリーのオリジナルをダウンロード</a:t>
            </a:r>
            <a:endParaRPr lang="en-US" altLang="ja-JP" sz="1400" dirty="0">
              <a:latin typeface="Meiryo" charset="-128"/>
              <a:ea typeface="Meiryo" charset="-128"/>
              <a:cs typeface="Meiryo" charset="-128"/>
            </a:endParaRPr>
          </a:p>
          <a:p>
            <a:pPr marL="285750" indent="-285750">
              <a:buFont typeface="Wingdings" charset="2"/>
              <a:buChar char="ü"/>
            </a:pPr>
            <a:endParaRPr kumimoji="1" lang="ja-JP" altLang="en-US" sz="1400" dirty="0">
              <a:latin typeface="Meiryo" charset="-128"/>
              <a:ea typeface="Meiryo" charset="-128"/>
              <a:cs typeface="Meiryo" charset="-128"/>
            </a:endParaRPr>
          </a:p>
        </p:txBody>
      </p:sp>
      <p:sp>
        <p:nvSpPr>
          <p:cNvPr id="10" name="四角形吹き出し 9"/>
          <p:cNvSpPr/>
          <p:nvPr/>
        </p:nvSpPr>
        <p:spPr>
          <a:xfrm>
            <a:off x="6639642" y="5733140"/>
            <a:ext cx="2184400" cy="309165"/>
          </a:xfrm>
          <a:prstGeom prst="wedgeRectCallout">
            <a:avLst>
              <a:gd name="adj1" fmla="val -33072"/>
              <a:gd name="adj2" fmla="val -135436"/>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生ビール一杯分＼</a:t>
            </a:r>
            <a:r>
              <a:rPr kumimoji="1" lang="en-US" altLang="ja-JP" sz="1200" dirty="0" smtClean="0">
                <a:solidFill>
                  <a:srgbClr val="FFFFFF"/>
                </a:solidFill>
                <a:latin typeface="Meiryo" charset="-128"/>
                <a:ea typeface="Meiryo" charset="-128"/>
                <a:cs typeface="Meiryo" charset="-128"/>
              </a:rPr>
              <a:t>(^o^)</a:t>
            </a:r>
            <a:r>
              <a:rPr kumimoji="1" lang="ja-JP" altLang="en-US" sz="1200" dirty="0" smtClean="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793782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図解</a:t>
            </a:r>
            <a:r>
              <a:rPr lang="en-US" altLang="ja-JP" dirty="0" smtClean="0"/>
              <a:t>】</a:t>
            </a:r>
            <a:r>
              <a:rPr lang="ja-JP" altLang="en-US" dirty="0" smtClean="0"/>
              <a:t>これ１枚でわかる最新</a:t>
            </a:r>
            <a:r>
              <a:rPr lang="en-US" altLang="ja-JP" dirty="0" smtClean="0"/>
              <a:t>IT</a:t>
            </a:r>
            <a:r>
              <a:rPr lang="ja-JP" altLang="en-US" dirty="0" smtClean="0"/>
              <a:t>トレンド・増強改訂版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pic>
        <p:nvPicPr>
          <p:cNvPr id="4" name="図 3"/>
          <p:cNvPicPr>
            <a:picLocks noChangeAspect="1"/>
          </p:cNvPicPr>
          <p:nvPr/>
        </p:nvPicPr>
        <p:blipFill>
          <a:blip r:embed="rId2"/>
          <a:stretch>
            <a:fillRect/>
          </a:stretch>
        </p:blipFill>
        <p:spPr>
          <a:xfrm>
            <a:off x="251520" y="843307"/>
            <a:ext cx="4180232" cy="3358120"/>
          </a:xfrm>
          <a:prstGeom prst="rect">
            <a:avLst/>
          </a:prstGeom>
        </p:spPr>
      </p:pic>
      <p:sp>
        <p:nvSpPr>
          <p:cNvPr id="5" name="正方形/長方形 4"/>
          <p:cNvSpPr/>
          <p:nvPr/>
        </p:nvSpPr>
        <p:spPr>
          <a:xfrm>
            <a:off x="4572000" y="934300"/>
            <a:ext cx="4316712" cy="5416868"/>
          </a:xfrm>
          <a:prstGeom prst="rect">
            <a:avLst/>
          </a:prstGeom>
        </p:spPr>
        <p:txBody>
          <a:bodyPr wrap="square">
            <a:spAutoFit/>
          </a:bodyPr>
          <a:lstStyle/>
          <a:p>
            <a:pPr marL="342900" lvl="0" indent="-342900" algn="just">
              <a:spcAft>
                <a:spcPts val="1200"/>
              </a:spcAft>
              <a:buFont typeface="Wingdings" charset="2"/>
              <a:buChar char=""/>
            </a:pPr>
            <a:r>
              <a:rPr lang="en-US" altLang="ja-JP" b="1" u="sng" kern="100" dirty="0" smtClean="0">
                <a:latin typeface="Meiryo" charset="-128"/>
                <a:ea typeface="Meiryo" charset="-128"/>
                <a:cs typeface="Meiryo" charset="-128"/>
              </a:rPr>
              <a:t>IT</a:t>
            </a:r>
            <a:r>
              <a:rPr lang="ja-JP" altLang="ja-JP" b="1" u="sng" kern="100" dirty="0">
                <a:latin typeface="Meiryo" charset="-128"/>
                <a:ea typeface="Meiryo" charset="-128"/>
                <a:cs typeface="Meiryo" charset="-128"/>
              </a:rPr>
              <a:t>業界の最前線で仕事をする人たち</a:t>
            </a:r>
            <a:r>
              <a:rPr lang="ja-JP" altLang="ja-JP" kern="100" dirty="0">
                <a:latin typeface="Meiryo" charset="-128"/>
                <a:ea typeface="Meiryo" charset="-128"/>
                <a:cs typeface="Meiryo" charset="-128"/>
              </a:rPr>
              <a:t>に即戦力の知識と</a:t>
            </a:r>
            <a:r>
              <a:rPr lang="ja-JP" altLang="ja-JP" kern="100" dirty="0" smtClean="0">
                <a:latin typeface="Meiryo" charset="-128"/>
                <a:ea typeface="Meiryo" charset="-128"/>
                <a:cs typeface="Meiryo" charset="-128"/>
              </a:rPr>
              <a:t>提案の</a:t>
            </a:r>
            <a:r>
              <a:rPr lang="ja-JP" altLang="ja-JP" kern="100" dirty="0">
                <a:latin typeface="Meiryo" charset="-128"/>
                <a:ea typeface="Meiryo" charset="-128"/>
                <a:cs typeface="Meiryo" charset="-128"/>
              </a:rPr>
              <a:t>素材</a:t>
            </a:r>
            <a:r>
              <a:rPr lang="ja-JP" altLang="ja-JP" kern="100" dirty="0" smtClean="0">
                <a:latin typeface="Meiryo" charset="-128"/>
                <a:ea typeface="Meiryo" charset="-128"/>
                <a:cs typeface="Meiryo" charset="-128"/>
              </a:rPr>
              <a:t>を提供</a:t>
            </a:r>
            <a:endParaRPr lang="ja-JP" altLang="ja-JP" kern="100" dirty="0">
              <a:latin typeface="Meiryo" charset="-128"/>
              <a:ea typeface="Meiryo" charset="-128"/>
              <a:cs typeface="Meiryo" charset="-128"/>
            </a:endParaRPr>
          </a:p>
          <a:p>
            <a:pPr marL="342900" lvl="0" indent="-342900" algn="just">
              <a:spcAft>
                <a:spcPts val="1200"/>
              </a:spcAft>
              <a:buFont typeface="Wingdings" charset="2"/>
              <a:buChar char=""/>
            </a:pPr>
            <a:r>
              <a:rPr lang="ja-JP" altLang="ja-JP" b="1" u="sng" kern="100" dirty="0">
                <a:latin typeface="Meiryo" charset="-128"/>
                <a:ea typeface="Meiryo" charset="-128"/>
                <a:cs typeface="Meiryo" charset="-128"/>
              </a:rPr>
              <a:t>自社の経営や事業に</a:t>
            </a:r>
            <a:r>
              <a:rPr lang="en-US" altLang="ja-JP" b="1" u="sng" kern="100" dirty="0">
                <a:latin typeface="Meiryo" charset="-128"/>
                <a:ea typeface="Meiryo" charset="-128"/>
                <a:cs typeface="Meiryo" charset="-128"/>
              </a:rPr>
              <a:t>IT</a:t>
            </a:r>
            <a:r>
              <a:rPr lang="ja-JP" altLang="ja-JP" b="1" u="sng" kern="100" dirty="0">
                <a:latin typeface="Meiryo" charset="-128"/>
                <a:ea typeface="Meiryo" charset="-128"/>
                <a:cs typeface="Meiryo" charset="-128"/>
              </a:rPr>
              <a:t>を活用してゆきたい人たち</a:t>
            </a:r>
            <a:r>
              <a:rPr lang="ja-JP" altLang="ja-JP" kern="100" dirty="0">
                <a:latin typeface="Meiryo" charset="-128"/>
                <a:ea typeface="Meiryo" charset="-128"/>
                <a:cs typeface="Meiryo" charset="-128"/>
              </a:rPr>
              <a:t>に、いまの</a:t>
            </a:r>
            <a:r>
              <a:rPr lang="en-US" altLang="ja-JP" kern="100" dirty="0">
                <a:latin typeface="Meiryo" charset="-128"/>
                <a:ea typeface="Meiryo" charset="-128"/>
                <a:cs typeface="Meiryo" charset="-128"/>
              </a:rPr>
              <a:t>IT</a:t>
            </a:r>
            <a:r>
              <a:rPr lang="ja-JP" altLang="ja-JP" kern="100" dirty="0">
                <a:latin typeface="Meiryo" charset="-128"/>
                <a:ea typeface="Meiryo" charset="-128"/>
                <a:cs typeface="Meiryo" charset="-128"/>
              </a:rPr>
              <a:t>にできることをわかりやすく解説し、企画書を作るための材料を</a:t>
            </a:r>
            <a:r>
              <a:rPr lang="ja-JP" altLang="ja-JP" kern="100" dirty="0" smtClean="0">
                <a:latin typeface="Meiryo" charset="-128"/>
                <a:ea typeface="Meiryo" charset="-128"/>
                <a:cs typeface="Meiryo" charset="-128"/>
              </a:rPr>
              <a:t>提供</a:t>
            </a:r>
            <a:endParaRPr lang="ja-JP" altLang="ja-JP" kern="100" dirty="0">
              <a:latin typeface="Meiryo" charset="-128"/>
              <a:ea typeface="Meiryo" charset="-128"/>
              <a:cs typeface="Meiryo" charset="-128"/>
            </a:endParaRPr>
          </a:p>
          <a:p>
            <a:pPr marL="342900" lvl="0" indent="-342900" algn="just">
              <a:spcAft>
                <a:spcPts val="1200"/>
              </a:spcAft>
              <a:buFont typeface="Wingdings" charset="2"/>
              <a:buChar char=""/>
            </a:pPr>
            <a:r>
              <a:rPr lang="ja-JP" altLang="ja-JP" b="1" u="sng" kern="100" dirty="0">
                <a:latin typeface="Meiryo" charset="-128"/>
                <a:ea typeface="Meiryo" charset="-128"/>
                <a:cs typeface="Meiryo" charset="-128"/>
              </a:rPr>
              <a:t>これからを担う新入社員の皆さん</a:t>
            </a:r>
            <a:r>
              <a:rPr lang="ja-JP" altLang="ja-JP" kern="100" dirty="0">
                <a:latin typeface="Meiryo" charset="-128"/>
                <a:ea typeface="Meiryo" charset="-128"/>
                <a:cs typeface="Meiryo" charset="-128"/>
              </a:rPr>
              <a:t>に、</a:t>
            </a:r>
            <a:r>
              <a:rPr lang="en-US" altLang="ja-JP" kern="100" dirty="0">
                <a:latin typeface="Meiryo" charset="-128"/>
                <a:ea typeface="Meiryo" charset="-128"/>
                <a:cs typeface="Meiryo" charset="-128"/>
              </a:rPr>
              <a:t>IT</a:t>
            </a:r>
            <a:r>
              <a:rPr lang="ja-JP" altLang="ja-JP" kern="100" dirty="0">
                <a:latin typeface="Meiryo" charset="-128"/>
                <a:ea typeface="Meiryo" charset="-128"/>
                <a:cs typeface="Meiryo" charset="-128"/>
              </a:rPr>
              <a:t>の価値と可能性、その活かし方を</a:t>
            </a:r>
            <a:r>
              <a:rPr lang="ja-JP" altLang="ja-JP" kern="100" dirty="0" smtClean="0">
                <a:latin typeface="Meiryo" charset="-128"/>
                <a:ea typeface="Meiryo" charset="-128"/>
                <a:cs typeface="Meiryo" charset="-128"/>
              </a:rPr>
              <a:t>解説</a:t>
            </a:r>
            <a:endParaRPr lang="ja-JP" altLang="ja-JP" kern="100" dirty="0">
              <a:latin typeface="Meiryo" charset="-128"/>
              <a:ea typeface="Meiryo" charset="-128"/>
              <a:cs typeface="Meiryo" charset="-128"/>
            </a:endParaRPr>
          </a:p>
          <a:p>
            <a:pPr marL="342900" lvl="0" indent="-342900" algn="just">
              <a:spcAft>
                <a:spcPts val="1200"/>
              </a:spcAft>
              <a:buFont typeface="Wingdings" charset="2"/>
              <a:buChar char=""/>
            </a:pPr>
            <a:r>
              <a:rPr lang="ja-JP" altLang="ja-JP" b="1" u="sng" kern="100" dirty="0">
                <a:latin typeface="Meiryo" charset="-128"/>
                <a:ea typeface="Meiryo" charset="-128"/>
                <a:cs typeface="Meiryo" charset="-128"/>
              </a:rPr>
              <a:t>就活で忙しい学生の皆さん</a:t>
            </a:r>
            <a:r>
              <a:rPr lang="ja-JP" altLang="ja-JP" kern="100" dirty="0">
                <a:latin typeface="Meiryo" charset="-128"/>
                <a:ea typeface="Meiryo" charset="-128"/>
                <a:cs typeface="Meiryo" charset="-128"/>
              </a:rPr>
              <a:t>に、</a:t>
            </a:r>
            <a:r>
              <a:rPr lang="ja-JP" altLang="ja-JP" kern="100" dirty="0" smtClean="0">
                <a:latin typeface="Meiryo" charset="-128"/>
                <a:ea typeface="Meiryo" charset="-128"/>
                <a:cs typeface="Meiryo" charset="-128"/>
              </a:rPr>
              <a:t>社会常識</a:t>
            </a:r>
            <a:r>
              <a:rPr lang="ja-JP" altLang="ja-JP" kern="100" dirty="0">
                <a:latin typeface="Meiryo" charset="-128"/>
                <a:ea typeface="Meiryo" charset="-128"/>
                <a:cs typeface="Meiryo" charset="-128"/>
              </a:rPr>
              <a:t>としての</a:t>
            </a:r>
            <a:r>
              <a:rPr lang="en-US" altLang="ja-JP" kern="100" dirty="0">
                <a:latin typeface="Meiryo" charset="-128"/>
                <a:ea typeface="Meiryo" charset="-128"/>
                <a:cs typeface="Meiryo" charset="-128"/>
              </a:rPr>
              <a:t>IT</a:t>
            </a:r>
            <a:r>
              <a:rPr lang="ja-JP" altLang="ja-JP" kern="100" dirty="0">
                <a:latin typeface="Meiryo" charset="-128"/>
                <a:ea typeface="Meiryo" charset="-128"/>
                <a:cs typeface="Meiryo" charset="-128"/>
              </a:rPr>
              <a:t>の基礎と最新動向を勉強するための教材を</a:t>
            </a:r>
            <a:r>
              <a:rPr lang="ja-JP" altLang="ja-JP" kern="100" dirty="0" smtClean="0">
                <a:latin typeface="Meiryo" charset="-128"/>
                <a:ea typeface="Meiryo" charset="-128"/>
                <a:cs typeface="Meiryo" charset="-128"/>
              </a:rPr>
              <a:t>提供</a:t>
            </a:r>
            <a:endParaRPr lang="ja-JP" altLang="ja-JP" kern="100" dirty="0">
              <a:latin typeface="Meiryo" charset="-128"/>
              <a:ea typeface="Meiryo" charset="-128"/>
              <a:cs typeface="Meiryo" charset="-128"/>
            </a:endParaRPr>
          </a:p>
          <a:p>
            <a:pPr marL="342900" lvl="0" indent="-342900" algn="just">
              <a:spcAft>
                <a:spcPts val="1200"/>
              </a:spcAft>
              <a:buFont typeface="Wingdings" charset="2"/>
              <a:buChar char=""/>
            </a:pPr>
            <a:r>
              <a:rPr lang="en-US" altLang="ja-JP" b="1" u="sng" kern="100" dirty="0">
                <a:latin typeface="Meiryo" charset="-128"/>
                <a:ea typeface="Meiryo" charset="-128"/>
                <a:cs typeface="Meiryo" charset="-128"/>
              </a:rPr>
              <a:t>IT</a:t>
            </a:r>
            <a:r>
              <a:rPr lang="ja-JP" altLang="ja-JP" b="1" u="sng" kern="100" dirty="0">
                <a:latin typeface="Meiryo" charset="-128"/>
                <a:ea typeface="Meiryo" charset="-128"/>
                <a:cs typeface="Meiryo" charset="-128"/>
              </a:rPr>
              <a:t>に関わる仕事を長年しているけれど最新の動向についてゆけず「まずいなぁ」と感じているベテランの皆さん</a:t>
            </a:r>
            <a:r>
              <a:rPr lang="ja-JP" altLang="ja-JP" kern="100" dirty="0" smtClean="0">
                <a:latin typeface="Meiryo" charset="-128"/>
                <a:ea typeface="Meiryo" charset="-128"/>
                <a:cs typeface="Meiryo" charset="-128"/>
              </a:rPr>
              <a:t>に</a:t>
            </a:r>
            <a:r>
              <a:rPr lang="ja-JP" altLang="en-US" kern="100" dirty="0" smtClean="0">
                <a:latin typeface="Meiryo" charset="-128"/>
                <a:ea typeface="Meiryo" charset="-128"/>
                <a:cs typeface="Meiryo" charset="-128"/>
              </a:rPr>
              <a:t>、</a:t>
            </a:r>
            <a:r>
              <a:rPr lang="en-US" altLang="ja-JP" kern="100" dirty="0" smtClean="0">
                <a:latin typeface="Meiryo" charset="-128"/>
                <a:ea typeface="Meiryo" charset="-128"/>
                <a:cs typeface="Meiryo" charset="-128"/>
              </a:rPr>
              <a:t>IT</a:t>
            </a:r>
            <a:r>
              <a:rPr lang="ja-JP" altLang="ja-JP" kern="100" dirty="0">
                <a:latin typeface="Meiryo" charset="-128"/>
                <a:ea typeface="Meiryo" charset="-128"/>
                <a:cs typeface="Meiryo" charset="-128"/>
              </a:rPr>
              <a:t>の基礎を再確認し</a:t>
            </a:r>
            <a:r>
              <a:rPr lang="ja-JP" altLang="ja-JP" kern="100" dirty="0" smtClean="0">
                <a:latin typeface="Meiryo" charset="-128"/>
                <a:ea typeface="Meiryo" charset="-128"/>
                <a:cs typeface="Meiryo" charset="-128"/>
              </a:rPr>
              <a:t>、即戦力</a:t>
            </a:r>
            <a:r>
              <a:rPr lang="ja-JP" altLang="ja-JP" kern="100" dirty="0">
                <a:latin typeface="Meiryo" charset="-128"/>
                <a:ea typeface="Meiryo" charset="-128"/>
                <a:cs typeface="Meiryo" charset="-128"/>
              </a:rPr>
              <a:t>の知識</a:t>
            </a:r>
            <a:r>
              <a:rPr lang="ja-JP" altLang="ja-JP" kern="100" dirty="0" smtClean="0">
                <a:latin typeface="Meiryo" charset="-128"/>
                <a:ea typeface="Meiryo" charset="-128"/>
                <a:cs typeface="Meiryo" charset="-128"/>
              </a:rPr>
              <a:t>を提供</a:t>
            </a:r>
            <a:endParaRPr lang="ja-JP" altLang="ja-JP" kern="100" dirty="0">
              <a:effectLst/>
              <a:latin typeface="Meiryo" charset="-128"/>
              <a:ea typeface="Meiryo" charset="-128"/>
              <a:cs typeface="Meiryo" charset="-128"/>
            </a:endParaRPr>
          </a:p>
        </p:txBody>
      </p:sp>
      <p:sp>
        <p:nvSpPr>
          <p:cNvPr id="6" name="正方形/長方形 5"/>
          <p:cNvSpPr/>
          <p:nvPr/>
        </p:nvSpPr>
        <p:spPr>
          <a:xfrm>
            <a:off x="251520" y="4319843"/>
            <a:ext cx="4180232" cy="2031325"/>
          </a:xfrm>
          <a:prstGeom prst="rect">
            <a:avLst/>
          </a:prstGeom>
        </p:spPr>
        <p:txBody>
          <a:bodyPr wrap="square">
            <a:spAutoFit/>
          </a:bodyPr>
          <a:lstStyle/>
          <a:p>
            <a:pPr marL="285750" indent="-285750" algn="just">
              <a:spcAft>
                <a:spcPts val="0"/>
              </a:spcAft>
              <a:buFont typeface="Wingdings" charset="2"/>
              <a:buChar char="Ø"/>
            </a:pPr>
            <a:r>
              <a:rPr lang="en-US" altLang="ja-JP" kern="100" dirty="0" smtClean="0">
                <a:latin typeface="Meiryo" charset="-128"/>
                <a:ea typeface="Meiryo" charset="-128"/>
                <a:cs typeface="Meiryo" charset="-128"/>
              </a:rPr>
              <a:t>IT</a:t>
            </a:r>
            <a:r>
              <a:rPr lang="ja-JP" altLang="ja-JP" kern="100" dirty="0" smtClean="0">
                <a:latin typeface="Meiryo" charset="-128"/>
                <a:ea typeface="Meiryo" charset="-128"/>
                <a:cs typeface="Meiryo" charset="-128"/>
              </a:rPr>
              <a:t>のキーワードを体系的</a:t>
            </a:r>
            <a:r>
              <a:rPr lang="ja-JP" altLang="ja-JP" kern="100" dirty="0">
                <a:latin typeface="Meiryo" charset="-128"/>
                <a:ea typeface="Meiryo" charset="-128"/>
                <a:cs typeface="Meiryo" charset="-128"/>
              </a:rPr>
              <a:t>に整理し</a:t>
            </a:r>
            <a:r>
              <a:rPr lang="ja-JP" altLang="ja-JP" kern="100" dirty="0" smtClean="0">
                <a:latin typeface="Meiryo" charset="-128"/>
                <a:ea typeface="Meiryo" charset="-128"/>
                <a:cs typeface="Meiryo" charset="-128"/>
              </a:rPr>
              <a:t>、ビジネスとの</a:t>
            </a:r>
            <a:r>
              <a:rPr lang="ja-JP" altLang="en-US" kern="100" dirty="0" smtClean="0">
                <a:latin typeface="Meiryo" charset="-128"/>
                <a:ea typeface="Meiryo" charset="-128"/>
                <a:cs typeface="Meiryo" charset="-128"/>
              </a:rPr>
              <a:t>関連を</a:t>
            </a:r>
            <a:r>
              <a:rPr lang="ja-JP" altLang="ja-JP" kern="100" dirty="0" smtClean="0">
                <a:latin typeface="Meiryo" charset="-128"/>
                <a:ea typeface="Meiryo" charset="-128"/>
                <a:cs typeface="Meiryo" charset="-128"/>
              </a:rPr>
              <a:t>踏まえ解説</a:t>
            </a:r>
            <a:endParaRPr lang="en-US" altLang="ja-JP" kern="100" dirty="0" smtClean="0">
              <a:latin typeface="Meiryo" charset="-128"/>
              <a:ea typeface="Meiryo" charset="-128"/>
              <a:cs typeface="Meiryo" charset="-128"/>
            </a:endParaRPr>
          </a:p>
          <a:p>
            <a:pPr marL="285750" indent="-285750" algn="just">
              <a:spcAft>
                <a:spcPts val="0"/>
              </a:spcAft>
              <a:buFont typeface="Wingdings" charset="2"/>
              <a:buChar char="Ø"/>
            </a:pPr>
            <a:r>
              <a:rPr lang="ja-JP" altLang="ja-JP" kern="100" dirty="0" smtClean="0">
                <a:latin typeface="Meiryo" charset="-128"/>
                <a:ea typeface="Meiryo" charset="-128"/>
                <a:cs typeface="Meiryo" charset="-128"/>
              </a:rPr>
              <a:t>最新</a:t>
            </a:r>
            <a:r>
              <a:rPr lang="ja-JP" altLang="ja-JP" kern="100" dirty="0">
                <a:latin typeface="Meiryo" charset="-128"/>
                <a:ea typeface="Meiryo" charset="-128"/>
                <a:cs typeface="Meiryo" charset="-128"/>
              </a:rPr>
              <a:t>トレンドを知るため</a:t>
            </a:r>
            <a:r>
              <a:rPr lang="ja-JP" altLang="ja-JP" kern="100" dirty="0" smtClean="0">
                <a:latin typeface="Meiryo" charset="-128"/>
                <a:ea typeface="Meiryo" charset="-128"/>
                <a:cs typeface="Meiryo" charset="-128"/>
              </a:rPr>
              <a:t>に</a:t>
            </a:r>
            <a:r>
              <a:rPr lang="ja-JP" altLang="en-US" kern="100" dirty="0" smtClean="0">
                <a:latin typeface="Meiryo" charset="-128"/>
                <a:ea typeface="Meiryo" charset="-128"/>
                <a:cs typeface="Meiryo" charset="-128"/>
              </a:rPr>
              <a:t>必要な</a:t>
            </a:r>
            <a:r>
              <a:rPr lang="ja-JP" altLang="ja-JP" kern="100" dirty="0" smtClean="0">
                <a:latin typeface="Meiryo" charset="-128"/>
                <a:ea typeface="Meiryo" charset="-128"/>
                <a:cs typeface="Meiryo" charset="-128"/>
              </a:rPr>
              <a:t>基礎</a:t>
            </a:r>
            <a:r>
              <a:rPr lang="ja-JP" altLang="ja-JP" kern="100" dirty="0">
                <a:latin typeface="Meiryo" charset="-128"/>
                <a:ea typeface="Meiryo" charset="-128"/>
                <a:cs typeface="Meiryo" charset="-128"/>
              </a:rPr>
              <a:t>知識</a:t>
            </a:r>
            <a:r>
              <a:rPr lang="ja-JP" altLang="ja-JP" kern="100" dirty="0" smtClean="0">
                <a:latin typeface="Meiryo" charset="-128"/>
                <a:ea typeface="Meiryo" charset="-128"/>
                <a:cs typeface="Meiryo" charset="-128"/>
              </a:rPr>
              <a:t>も掲載</a:t>
            </a:r>
            <a:endParaRPr lang="en-US" altLang="ja-JP" kern="100" dirty="0" smtClean="0">
              <a:latin typeface="Meiryo" charset="-128"/>
              <a:ea typeface="Meiryo" charset="-128"/>
              <a:cs typeface="Meiryo" charset="-128"/>
            </a:endParaRPr>
          </a:p>
          <a:p>
            <a:pPr marL="285750" indent="-285750" algn="just">
              <a:spcAft>
                <a:spcPts val="0"/>
              </a:spcAft>
              <a:buFont typeface="Wingdings" charset="2"/>
              <a:buChar char="Ø"/>
            </a:pPr>
            <a:r>
              <a:rPr lang="ja-JP" altLang="ja-JP" kern="100" dirty="0" smtClean="0">
                <a:latin typeface="Meiryo" charset="-128"/>
                <a:ea typeface="Meiryo" charset="-128"/>
                <a:cs typeface="Meiryo" charset="-128"/>
              </a:rPr>
              <a:t>ロイヤリティ</a:t>
            </a:r>
            <a:r>
              <a:rPr lang="ja-JP" altLang="ja-JP" kern="100" dirty="0">
                <a:latin typeface="Meiryo" charset="-128"/>
                <a:ea typeface="Meiryo" charset="-128"/>
                <a:cs typeface="Meiryo" charset="-128"/>
              </a:rPr>
              <a:t>・フリーのプレゼンテーション</a:t>
            </a:r>
            <a:r>
              <a:rPr lang="ja-JP" altLang="ja-JP" kern="100" dirty="0" smtClean="0">
                <a:latin typeface="Meiryo" charset="-128"/>
                <a:ea typeface="Meiryo" charset="-128"/>
                <a:cs typeface="Meiryo" charset="-128"/>
              </a:rPr>
              <a:t>資料×</a:t>
            </a:r>
            <a:r>
              <a:rPr lang="en-US" altLang="ja-JP" kern="100" dirty="0">
                <a:latin typeface="Meiryo" charset="-128"/>
                <a:ea typeface="Meiryo" charset="-128"/>
                <a:cs typeface="Meiryo" charset="-128"/>
              </a:rPr>
              <a:t>120</a:t>
            </a:r>
            <a:r>
              <a:rPr lang="ja-JP" altLang="ja-JP" kern="100" dirty="0">
                <a:latin typeface="Meiryo" charset="-128"/>
                <a:ea typeface="Meiryo" charset="-128"/>
                <a:cs typeface="Meiryo" charset="-128"/>
              </a:rPr>
              <a:t>枚も</a:t>
            </a:r>
            <a:r>
              <a:rPr lang="ja-JP" altLang="ja-JP" kern="100" dirty="0" smtClean="0">
                <a:latin typeface="Meiryo" charset="-128"/>
                <a:ea typeface="Meiryo" charset="-128"/>
                <a:cs typeface="Meiryo" charset="-128"/>
              </a:rPr>
              <a:t>ダウンロード</a:t>
            </a:r>
            <a:endParaRPr lang="ja-JP" altLang="ja-JP" kern="100" dirty="0">
              <a:latin typeface="Meiryo" charset="-128"/>
              <a:ea typeface="Meiryo" charset="-128"/>
              <a:cs typeface="Meiryo" charset="-128"/>
            </a:endParaRPr>
          </a:p>
        </p:txBody>
      </p:sp>
    </p:spTree>
    <p:extLst>
      <p:ext uri="{BB962C8B-B14F-4D97-AF65-F5344CB8AC3E}">
        <p14:creationId xmlns:p14="http://schemas.microsoft.com/office/powerpoint/2010/main" val="382820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563888" y="1519975"/>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インターネット</a:t>
            </a:r>
            <a:endParaRPr kumimoji="1" lang="ja-JP" altLang="en-US" sz="1200" dirty="0">
              <a:solidFill>
                <a:srgbClr val="FFFFFF"/>
              </a:solidFill>
              <a:latin typeface="Meiryo" charset="-128"/>
              <a:ea typeface="Meiryo" charset="-128"/>
              <a:cs typeface="Meiryo" charset="-128"/>
            </a:endParaRPr>
          </a:p>
        </p:txBody>
      </p:sp>
      <p:sp>
        <p:nvSpPr>
          <p:cNvPr id="8" name="正方形/長方形 7"/>
          <p:cNvSpPr/>
          <p:nvPr/>
        </p:nvSpPr>
        <p:spPr>
          <a:xfrm>
            <a:off x="3563888" y="2011358"/>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クラウド</a:t>
            </a:r>
            <a:endParaRPr kumimoji="1" lang="ja-JP" altLang="en-US" sz="1200" dirty="0">
              <a:solidFill>
                <a:srgbClr val="FFFFFF"/>
              </a:solidFill>
              <a:latin typeface="Meiryo" charset="-128"/>
              <a:ea typeface="Meiryo" charset="-128"/>
              <a:cs typeface="Meiryo" charset="-128"/>
            </a:endParaRPr>
          </a:p>
        </p:txBody>
      </p:sp>
      <p:sp>
        <p:nvSpPr>
          <p:cNvPr id="9" name="正方形/長方形 8"/>
          <p:cNvSpPr/>
          <p:nvPr/>
        </p:nvSpPr>
        <p:spPr>
          <a:xfrm>
            <a:off x="3563888" y="2502741"/>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人工知能</a:t>
            </a:r>
            <a:endParaRPr kumimoji="1" lang="ja-JP" altLang="en-US" sz="1200" dirty="0">
              <a:solidFill>
                <a:srgbClr val="FFFFFF"/>
              </a:solidFill>
              <a:latin typeface="Meiryo" charset="-128"/>
              <a:ea typeface="Meiryo" charset="-128"/>
              <a:cs typeface="Meiryo" charset="-128"/>
            </a:endParaRPr>
          </a:p>
        </p:txBody>
      </p:sp>
      <p:sp>
        <p:nvSpPr>
          <p:cNvPr id="10" name="正方形/長方形 9"/>
          <p:cNvSpPr/>
          <p:nvPr/>
        </p:nvSpPr>
        <p:spPr>
          <a:xfrm>
            <a:off x="3563888" y="4730795"/>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小型・高性能化</a:t>
            </a:r>
            <a:endParaRPr kumimoji="1" lang="en-US" altLang="ja-JP" sz="1200" dirty="0" smtClean="0">
              <a:solidFill>
                <a:srgbClr val="FFFFFF"/>
              </a:solidFill>
              <a:latin typeface="Meiryo" charset="-128"/>
              <a:ea typeface="Meiryo" charset="-128"/>
              <a:cs typeface="Meiryo" charset="-128"/>
            </a:endParaRPr>
          </a:p>
        </p:txBody>
      </p:sp>
      <p:sp>
        <p:nvSpPr>
          <p:cNvPr id="11" name="正方形/長方形 10"/>
          <p:cNvSpPr/>
          <p:nvPr/>
        </p:nvSpPr>
        <p:spPr>
          <a:xfrm>
            <a:off x="3563888" y="5211682"/>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価格破壊</a:t>
            </a:r>
            <a:endParaRPr kumimoji="1" lang="ja-JP" altLang="en-US" sz="1200" dirty="0">
              <a:solidFill>
                <a:srgbClr val="FFFFFF"/>
              </a:solidFill>
              <a:latin typeface="Meiryo" charset="-128"/>
              <a:ea typeface="Meiryo" charset="-128"/>
              <a:cs typeface="Meiryo" charset="-128"/>
            </a:endParaRPr>
          </a:p>
        </p:txBody>
      </p:sp>
      <p:sp>
        <p:nvSpPr>
          <p:cNvPr id="12" name="正方形/長方形 11"/>
          <p:cNvSpPr/>
          <p:nvPr/>
        </p:nvSpPr>
        <p:spPr>
          <a:xfrm>
            <a:off x="3563888" y="5692569"/>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IT</a:t>
            </a:r>
            <a:r>
              <a:rPr kumimoji="1" lang="ja-JP" altLang="en-US" sz="1200" dirty="0" smtClean="0">
                <a:solidFill>
                  <a:srgbClr val="FFFFFF"/>
                </a:solidFill>
                <a:latin typeface="Meiryo" charset="-128"/>
                <a:ea typeface="Meiryo" charset="-128"/>
                <a:cs typeface="Meiryo" charset="-128"/>
              </a:rPr>
              <a:t>リテラシーの向上</a:t>
            </a:r>
            <a:endParaRPr kumimoji="1" lang="ja-JP" altLang="en-US" sz="1200" dirty="0">
              <a:solidFill>
                <a:srgbClr val="FFFFFF"/>
              </a:solidFill>
              <a:latin typeface="Meiryo" charset="-128"/>
              <a:ea typeface="Meiryo" charset="-128"/>
              <a:cs typeface="Meiryo" charset="-128"/>
            </a:endParaRPr>
          </a:p>
        </p:txBody>
      </p:sp>
      <p:sp>
        <p:nvSpPr>
          <p:cNvPr id="15" name="正方形/長方形 14"/>
          <p:cNvSpPr/>
          <p:nvPr/>
        </p:nvSpPr>
        <p:spPr>
          <a:xfrm>
            <a:off x="3570709" y="2994124"/>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
        <p:nvSpPr>
          <p:cNvPr id="16" name="正方形/長方形 15"/>
          <p:cNvSpPr/>
          <p:nvPr/>
        </p:nvSpPr>
        <p:spPr>
          <a:xfrm>
            <a:off x="3564572" y="4249908"/>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ja-JP" altLang="en-US" dirty="0" smtClean="0"/>
              <a:t>常識崩壊の時代</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4" name="正方形/長方形 3"/>
          <p:cNvSpPr/>
          <p:nvPr/>
        </p:nvSpPr>
        <p:spPr>
          <a:xfrm>
            <a:off x="755576" y="1521111"/>
            <a:ext cx="2664296" cy="453650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724128" y="1521111"/>
            <a:ext cx="2664296" cy="453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2192564" y="2193880"/>
            <a:ext cx="4772514" cy="3085467"/>
          </a:xfrm>
          <a:custGeom>
            <a:avLst/>
            <a:gdLst>
              <a:gd name="connsiteX0" fmla="*/ 0 w 3672408"/>
              <a:gd name="connsiteY0" fmla="*/ 558062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674186 h 2232248"/>
              <a:gd name="connsiteX7" fmla="*/ 0 w 3672408"/>
              <a:gd name="connsiteY7" fmla="*/ 558062 h 2232248"/>
              <a:gd name="connsiteX0" fmla="*/ 6137 w 3672408"/>
              <a:gd name="connsiteY0" fmla="*/ 1122658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674186 h 2232248"/>
              <a:gd name="connsiteX7" fmla="*/ 6137 w 3672408"/>
              <a:gd name="connsiteY7" fmla="*/ 1122658 h 2232248"/>
              <a:gd name="connsiteX0" fmla="*/ 6137 w 3672408"/>
              <a:gd name="connsiteY0" fmla="*/ 1122658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134138 h 2232248"/>
              <a:gd name="connsiteX7" fmla="*/ 6137 w 3672408"/>
              <a:gd name="connsiteY7" fmla="*/ 1122658 h 22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2408" h="2232248">
                <a:moveTo>
                  <a:pt x="6137" y="1122658"/>
                </a:moveTo>
                <a:lnTo>
                  <a:pt x="2556284" y="558062"/>
                </a:lnTo>
                <a:lnTo>
                  <a:pt x="2556284" y="0"/>
                </a:lnTo>
                <a:lnTo>
                  <a:pt x="3672408" y="1116124"/>
                </a:lnTo>
                <a:lnTo>
                  <a:pt x="2556284" y="2232248"/>
                </a:lnTo>
                <a:lnTo>
                  <a:pt x="2556284" y="1674186"/>
                </a:lnTo>
                <a:lnTo>
                  <a:pt x="0" y="1134138"/>
                </a:lnTo>
                <a:cubicBezTo>
                  <a:pt x="2046" y="950295"/>
                  <a:pt x="4091" y="1306501"/>
                  <a:pt x="6137" y="1122658"/>
                </a:cubicBezTo>
                <a:close/>
              </a:path>
            </a:pathLst>
          </a:custGeom>
          <a:solidFill>
            <a:srgbClr val="FF6666">
              <a:alpha val="6588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918173" y="3219976"/>
            <a:ext cx="2339102" cy="1138773"/>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これまでの常識</a:t>
            </a:r>
            <a:endParaRPr kumimoji="1" lang="en-US" altLang="ja-JP" sz="2400" b="1" dirty="0" smtClean="0">
              <a:solidFill>
                <a:schemeClr val="bg1"/>
              </a:solidFill>
              <a:latin typeface="Meiryo" charset="-128"/>
              <a:ea typeface="Meiryo" charset="-128"/>
              <a:cs typeface="Meiryo" charset="-128"/>
            </a:endParaRPr>
          </a:p>
          <a:p>
            <a:endParaRPr kumimoji="1" lang="en-US" altLang="ja-JP" sz="8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リアルな人と人のつながり</a:t>
            </a:r>
            <a:endParaRPr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kumimoji="1" lang="ja-JP" altLang="en-US" sz="1200" dirty="0" smtClean="0">
                <a:solidFill>
                  <a:schemeClr val="bg1"/>
                </a:solidFill>
                <a:latin typeface="Meiryo" charset="-128"/>
                <a:ea typeface="Meiryo" charset="-128"/>
                <a:cs typeface="Meiryo" charset="-128"/>
              </a:rPr>
              <a:t>規模や資産による競争力</a:t>
            </a:r>
            <a:endParaRPr kumimoji="1"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地理的距離や時間の制約</a:t>
            </a:r>
            <a:endParaRPr kumimoji="1" lang="ja-JP" altLang="en-US" sz="1200" dirty="0">
              <a:solidFill>
                <a:schemeClr val="bg1"/>
              </a:solidFill>
              <a:latin typeface="Meiryo" charset="-128"/>
              <a:ea typeface="Meiryo" charset="-128"/>
              <a:cs typeface="Meiryo" charset="-128"/>
            </a:endParaRPr>
          </a:p>
        </p:txBody>
      </p:sp>
      <p:sp>
        <p:nvSpPr>
          <p:cNvPr id="14" name="テキスト ボックス 13"/>
          <p:cNvSpPr txBox="1"/>
          <p:nvPr/>
        </p:nvSpPr>
        <p:spPr>
          <a:xfrm>
            <a:off x="5819399" y="3224210"/>
            <a:ext cx="2473754" cy="1138773"/>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これからの常識</a:t>
            </a:r>
            <a:endParaRPr kumimoji="1" lang="en-US" altLang="ja-JP" sz="2400" b="1" dirty="0" smtClean="0">
              <a:solidFill>
                <a:schemeClr val="bg1"/>
              </a:solidFill>
              <a:latin typeface="Meiryo" charset="-128"/>
              <a:ea typeface="Meiryo" charset="-128"/>
              <a:cs typeface="Meiryo" charset="-128"/>
            </a:endParaRPr>
          </a:p>
          <a:p>
            <a:endParaRPr kumimoji="1" lang="en-US" altLang="ja-JP" sz="8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デジタルな人と人のつながり</a:t>
            </a:r>
            <a:endParaRPr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kumimoji="1" lang="ja-JP" altLang="en-US" sz="1200" dirty="0" smtClean="0">
                <a:solidFill>
                  <a:schemeClr val="bg1"/>
                </a:solidFill>
                <a:latin typeface="Meiryo" charset="-128"/>
                <a:ea typeface="Meiryo" charset="-128"/>
                <a:cs typeface="Meiryo" charset="-128"/>
              </a:rPr>
              <a:t>個人資産のオープンな共有</a:t>
            </a:r>
            <a:endParaRPr kumimoji="1"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地域を越えたリアルタイム性</a:t>
            </a:r>
            <a:endParaRPr kumimoji="1" lang="ja-JP" altLang="en-US" sz="1200" dirty="0">
              <a:solidFill>
                <a:schemeClr val="bg1"/>
              </a:solidFill>
              <a:latin typeface="Meiryo" charset="-128"/>
              <a:ea typeface="Meiryo" charset="-128"/>
              <a:cs typeface="Meiryo" charset="-128"/>
            </a:endParaRPr>
          </a:p>
        </p:txBody>
      </p:sp>
      <p:sp>
        <p:nvSpPr>
          <p:cNvPr id="17" name="テキスト ボックス 16"/>
          <p:cNvSpPr txBox="1"/>
          <p:nvPr/>
        </p:nvSpPr>
        <p:spPr>
          <a:xfrm>
            <a:off x="3649521" y="3478246"/>
            <a:ext cx="2074607" cy="630942"/>
          </a:xfrm>
          <a:prstGeom prst="rect">
            <a:avLst/>
          </a:prstGeom>
          <a:noFill/>
        </p:spPr>
        <p:txBody>
          <a:bodyPr wrap="none" rtlCol="0">
            <a:spAutoFit/>
          </a:bodyPr>
          <a:lstStyle/>
          <a:p>
            <a:r>
              <a:rPr kumimoji="1" lang="en-US" altLang="ja-JP" sz="2000" b="1" dirty="0" smtClean="0">
                <a:solidFill>
                  <a:schemeClr val="bg1"/>
                </a:solidFill>
                <a:latin typeface="Meiryo" charset="-128"/>
                <a:ea typeface="Meiryo" charset="-128"/>
                <a:cs typeface="Meiryo" charset="-128"/>
              </a:rPr>
              <a:t>IT</a:t>
            </a:r>
            <a:r>
              <a:rPr kumimoji="1" lang="ja-JP" altLang="en-US" sz="2000" b="1" dirty="0" smtClean="0">
                <a:solidFill>
                  <a:schemeClr val="bg1"/>
                </a:solidFill>
                <a:latin typeface="Meiryo" charset="-128"/>
                <a:ea typeface="Meiryo" charset="-128"/>
                <a:cs typeface="Meiryo" charset="-128"/>
              </a:rPr>
              <a:t>（情報技術</a:t>
            </a:r>
            <a:r>
              <a:rPr kumimoji="1" lang="ja-JP" altLang="en-US" sz="2400" b="1" dirty="0" smtClean="0">
                <a:solidFill>
                  <a:schemeClr val="bg1"/>
                </a:solidFill>
                <a:latin typeface="Meiryo" charset="-128"/>
                <a:ea typeface="Meiryo" charset="-128"/>
                <a:cs typeface="Meiryo" charset="-128"/>
              </a:rPr>
              <a:t>）</a:t>
            </a:r>
            <a:endParaRPr kumimoji="1" lang="en-US" altLang="ja-JP" sz="2400" b="1" dirty="0" smtClean="0">
              <a:solidFill>
                <a:schemeClr val="bg1"/>
              </a:solidFill>
              <a:latin typeface="Meiryo" charset="-128"/>
              <a:ea typeface="Meiryo" charset="-128"/>
              <a:cs typeface="Meiryo" charset="-128"/>
            </a:endParaRPr>
          </a:p>
          <a:p>
            <a:r>
              <a:rPr lang="en-US" altLang="ja-JP" sz="1100" dirty="0" smtClean="0">
                <a:solidFill>
                  <a:schemeClr val="bg1"/>
                </a:solidFill>
                <a:latin typeface="Meiryo" charset="-128"/>
                <a:ea typeface="Meiryo" charset="-128"/>
                <a:cs typeface="Meiryo" charset="-128"/>
              </a:rPr>
              <a:t>Information Technology</a:t>
            </a:r>
            <a:endParaRPr kumimoji="1" lang="en-US" altLang="ja-JP" sz="1100" dirty="0" smtClean="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927726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5"/>
          <p:cNvSpPr/>
          <p:nvPr/>
        </p:nvSpPr>
        <p:spPr>
          <a:xfrm>
            <a:off x="868703" y="1136715"/>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en-US" altLang="ja-JP" dirty="0" smtClean="0"/>
              <a:t>IT</a:t>
            </a:r>
            <a:r>
              <a:rPr kumimoji="1" lang="ja-JP" altLang="en-US" dirty="0" smtClean="0"/>
              <a:t>との正しい付き合い方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3" name="正方形/長方形 2"/>
          <p:cNvSpPr/>
          <p:nvPr/>
        </p:nvSpPr>
        <p:spPr>
          <a:xfrm>
            <a:off x="1943151" y="1124744"/>
            <a:ext cx="6336704" cy="410445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71206" y="2204864"/>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思想としての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ビジネスの変革と創造</a:t>
            </a: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871206" y="3580829"/>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仕組みとしての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業務プロセスの効率化と実践</a:t>
            </a:r>
            <a:endParaRPr kumimoji="1" lang="ja-JP" altLang="en-US" sz="1600" dirty="0">
              <a:solidFill>
                <a:srgbClr val="FFFFFF"/>
              </a:solidFill>
              <a:latin typeface="Meiryo" charset="-128"/>
              <a:ea typeface="Meiryo" charset="-128"/>
              <a:cs typeface="Meiryo" charset="-128"/>
            </a:endParaRPr>
          </a:p>
        </p:txBody>
      </p:sp>
      <p:sp>
        <p:nvSpPr>
          <p:cNvPr id="7" name="正方形/長方形 6"/>
          <p:cNvSpPr/>
          <p:nvPr/>
        </p:nvSpPr>
        <p:spPr>
          <a:xfrm>
            <a:off x="871206" y="4956794"/>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道具としての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利便性の向上と多様性の許容</a:t>
            </a:r>
            <a:endParaRPr kumimoji="1" lang="ja-JP" altLang="en-US" sz="1600" dirty="0">
              <a:solidFill>
                <a:srgbClr val="FFFFFF"/>
              </a:solidFill>
              <a:latin typeface="Meiryo" charset="-128"/>
              <a:ea typeface="Meiryo" charset="-128"/>
              <a:cs typeface="Meiryo" charset="-128"/>
            </a:endParaRPr>
          </a:p>
        </p:txBody>
      </p:sp>
      <p:sp>
        <p:nvSpPr>
          <p:cNvPr id="8" name="正方形/長方形 7"/>
          <p:cNvSpPr/>
          <p:nvPr/>
        </p:nvSpPr>
        <p:spPr>
          <a:xfrm>
            <a:off x="4047609" y="3580828"/>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商品としての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収益拡大とビジネスの成長</a:t>
            </a:r>
            <a:endParaRPr kumimoji="1" lang="ja-JP" altLang="en-US" sz="1600" dirty="0">
              <a:solidFill>
                <a:srgbClr val="FFFFFF"/>
              </a:solidFill>
              <a:latin typeface="Meiryo" charset="-128"/>
              <a:ea typeface="Meiryo" charset="-128"/>
              <a:cs typeface="Meiryo" charset="-128"/>
            </a:endParaRPr>
          </a:p>
        </p:txBody>
      </p:sp>
      <p:sp>
        <p:nvSpPr>
          <p:cNvPr id="9" name="テキスト ボックス 8"/>
          <p:cNvSpPr txBox="1"/>
          <p:nvPr/>
        </p:nvSpPr>
        <p:spPr>
          <a:xfrm>
            <a:off x="4095344" y="1252725"/>
            <a:ext cx="2031325" cy="861774"/>
          </a:xfrm>
          <a:prstGeom prst="rect">
            <a:avLst/>
          </a:prstGeom>
          <a:noFill/>
        </p:spPr>
        <p:txBody>
          <a:bodyPr wrap="none" rtlCol="0">
            <a:spAutoFit/>
          </a:bodyPr>
          <a:lstStyle/>
          <a:p>
            <a:pPr algn="ctr"/>
            <a:r>
              <a:rPr kumimoji="1" lang="ja-JP" altLang="en-US" sz="3600" b="1" dirty="0" smtClean="0">
                <a:solidFill>
                  <a:schemeClr val="bg1"/>
                </a:solidFill>
                <a:latin typeface="Meiryo" charset="-128"/>
                <a:ea typeface="Meiryo" charset="-128"/>
                <a:cs typeface="Meiryo" charset="-128"/>
              </a:rPr>
              <a:t>ビジネス</a:t>
            </a:r>
            <a:endParaRPr kumimoji="1" lang="en-US" altLang="ja-JP" sz="3600" b="1"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経営と業務プロセス</a:t>
            </a:r>
            <a:endParaRPr kumimoji="1" lang="ja-JP" altLang="en-US" sz="1400" dirty="0">
              <a:solidFill>
                <a:schemeClr val="bg1"/>
              </a:solidFill>
              <a:latin typeface="Meiryo" charset="-128"/>
              <a:ea typeface="Meiryo" charset="-128"/>
              <a:cs typeface="Meiryo" charset="-128"/>
            </a:endParaRPr>
          </a:p>
        </p:txBody>
      </p:sp>
      <p:grpSp>
        <p:nvGrpSpPr>
          <p:cNvPr id="10" name="図形グループ 9"/>
          <p:cNvGrpSpPr/>
          <p:nvPr/>
        </p:nvGrpSpPr>
        <p:grpSpPr>
          <a:xfrm>
            <a:off x="871206" y="1123606"/>
            <a:ext cx="370648" cy="790507"/>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 name="テキスト ボックス 12"/>
          <p:cNvSpPr txBox="1"/>
          <p:nvPr/>
        </p:nvSpPr>
        <p:spPr>
          <a:xfrm>
            <a:off x="791023" y="1914113"/>
            <a:ext cx="1107996" cy="338554"/>
          </a:xfrm>
          <a:prstGeom prst="rect">
            <a:avLst/>
          </a:prstGeom>
          <a:noFill/>
        </p:spPr>
        <p:txBody>
          <a:bodyPr wrap="none" rtlCol="0">
            <a:spAutoFit/>
          </a:bodyPr>
          <a:lstStyle/>
          <a:p>
            <a:r>
              <a:rPr kumimoji="1" lang="ja-JP" altLang="en-US" sz="800" b="1" dirty="0" smtClean="0">
                <a:solidFill>
                  <a:srgbClr val="002060"/>
                </a:solidFill>
                <a:latin typeface="Meiryo" charset="-128"/>
                <a:ea typeface="Meiryo" charset="-128"/>
                <a:cs typeface="Meiryo" charset="-128"/>
              </a:rPr>
              <a:t>ビジネス</a:t>
            </a:r>
            <a:endParaRPr lang="en-US" altLang="ja-JP" sz="800" b="1" dirty="0">
              <a:solidFill>
                <a:srgbClr val="002060"/>
              </a:solidFill>
              <a:latin typeface="Meiryo" charset="-128"/>
              <a:ea typeface="Meiryo" charset="-128"/>
              <a:cs typeface="Meiryo" charset="-128"/>
            </a:endParaRPr>
          </a:p>
          <a:p>
            <a:r>
              <a:rPr kumimoji="1" lang="ja-JP" altLang="en-US" sz="800" b="1" dirty="0" smtClean="0">
                <a:solidFill>
                  <a:srgbClr val="002060"/>
                </a:solidFill>
                <a:latin typeface="Meiryo" charset="-128"/>
                <a:ea typeface="Meiryo" charset="-128"/>
                <a:cs typeface="Meiryo" charset="-128"/>
              </a:rPr>
              <a:t>プロフェッショナル</a:t>
            </a:r>
            <a:endParaRPr kumimoji="1" lang="ja-JP" altLang="en-US" sz="800" b="1" dirty="0">
              <a:solidFill>
                <a:srgbClr val="002060"/>
              </a:solidFill>
              <a:latin typeface="Meiryo" charset="-128"/>
              <a:ea typeface="Meiryo" charset="-128"/>
              <a:cs typeface="Meiryo" charset="-128"/>
            </a:endParaRPr>
          </a:p>
        </p:txBody>
      </p:sp>
      <p:sp>
        <p:nvSpPr>
          <p:cNvPr id="18" name="環状矢印 17"/>
          <p:cNvSpPr/>
          <p:nvPr/>
        </p:nvSpPr>
        <p:spPr>
          <a:xfrm>
            <a:off x="33924" y="1129704"/>
            <a:ext cx="2622194" cy="1978136"/>
          </a:xfrm>
          <a:prstGeom prst="circularArrow">
            <a:avLst>
              <a:gd name="adj1" fmla="val 12500"/>
              <a:gd name="adj2" fmla="val 1142319"/>
              <a:gd name="adj3" fmla="val 20457681"/>
              <a:gd name="adj4" fmla="val 16232524"/>
              <a:gd name="adj5" fmla="val 125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7207909" y="1118630"/>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4" name="図形グループ 13"/>
          <p:cNvGrpSpPr/>
          <p:nvPr/>
        </p:nvGrpSpPr>
        <p:grpSpPr>
          <a:xfrm>
            <a:off x="7909207" y="5517232"/>
            <a:ext cx="370648" cy="790507"/>
            <a:chOff x="1946324" y="4125162"/>
            <a:chExt cx="969964" cy="2007872"/>
          </a:xfrm>
        </p:grpSpPr>
        <p:sp>
          <p:nvSpPr>
            <p:cNvPr id="15" name="円/楕円 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フローチャート: 論理積ゲート 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7" name="テキスト ボックス 16"/>
          <p:cNvSpPr txBox="1"/>
          <p:nvPr/>
        </p:nvSpPr>
        <p:spPr>
          <a:xfrm>
            <a:off x="7160203" y="5264129"/>
            <a:ext cx="1228221" cy="215444"/>
          </a:xfrm>
          <a:prstGeom prst="rect">
            <a:avLst/>
          </a:prstGeom>
          <a:noFill/>
        </p:spPr>
        <p:txBody>
          <a:bodyPr wrap="none" rtlCol="0">
            <a:spAutoFit/>
          </a:bodyPr>
          <a:lstStyle/>
          <a:p>
            <a:pPr algn="r"/>
            <a:r>
              <a:rPr kumimoji="1" lang="en-US" altLang="ja-JP" sz="800" b="1" dirty="0" smtClean="0">
                <a:solidFill>
                  <a:srgbClr val="002060"/>
                </a:solidFill>
                <a:latin typeface="Meiryo" charset="-128"/>
                <a:ea typeface="Meiryo" charset="-128"/>
                <a:cs typeface="Meiryo" charset="-128"/>
              </a:rPr>
              <a:t>IT</a:t>
            </a:r>
            <a:r>
              <a:rPr kumimoji="1" lang="ja-JP" altLang="en-US" sz="800" b="1" dirty="0" smtClean="0">
                <a:solidFill>
                  <a:srgbClr val="002060"/>
                </a:solidFill>
                <a:latin typeface="Meiryo" charset="-128"/>
                <a:ea typeface="Meiryo" charset="-128"/>
                <a:cs typeface="Meiryo" charset="-128"/>
              </a:rPr>
              <a:t>プロフェッショナル</a:t>
            </a:r>
            <a:endParaRPr kumimoji="1" lang="ja-JP" altLang="en-US" sz="800" b="1" dirty="0">
              <a:solidFill>
                <a:srgbClr val="002060"/>
              </a:solidFill>
              <a:latin typeface="Meiryo" charset="-128"/>
              <a:ea typeface="Meiryo" charset="-128"/>
              <a:cs typeface="Meiryo" charset="-128"/>
            </a:endParaRPr>
          </a:p>
        </p:txBody>
      </p:sp>
      <p:sp>
        <p:nvSpPr>
          <p:cNvPr id="19" name="環状矢印 18"/>
          <p:cNvSpPr/>
          <p:nvPr/>
        </p:nvSpPr>
        <p:spPr>
          <a:xfrm rot="10800000">
            <a:off x="6468649" y="4330497"/>
            <a:ext cx="2622194" cy="1978136"/>
          </a:xfrm>
          <a:prstGeom prst="circularArrow">
            <a:avLst>
              <a:gd name="adj1" fmla="val 12500"/>
              <a:gd name="adj2" fmla="val 1142319"/>
              <a:gd name="adj3" fmla="val 20457681"/>
              <a:gd name="adj4" fmla="val 16207855"/>
              <a:gd name="adj5" fmla="val 125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561235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ローチャート: 手作業 37"/>
          <p:cNvSpPr/>
          <p:nvPr/>
        </p:nvSpPr>
        <p:spPr>
          <a:xfrm rot="5400000">
            <a:off x="5049796" y="3420850"/>
            <a:ext cx="4127893" cy="6414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405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759 w 10000"/>
              <a:gd name="connsiteY2" fmla="*/ 10000 h 10000"/>
              <a:gd name="connsiteX3" fmla="*/ 3405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6759" y="10000"/>
                </a:lnTo>
                <a:lnTo>
                  <a:pt x="3405" y="10000"/>
                </a:lnTo>
                <a:lnTo>
                  <a:pt x="0" y="0"/>
                </a:lnTo>
                <a:close/>
              </a:path>
            </a:pathLst>
          </a:custGeom>
          <a:gradFill flip="none" rotWithShape="1">
            <a:gsLst>
              <a:gs pos="0">
                <a:schemeClr val="accent6">
                  <a:lumMod val="75000"/>
                </a:schemeClr>
              </a:gs>
              <a:gs pos="50000">
                <a:schemeClr val="accent6">
                  <a:lumMod val="60000"/>
                  <a:lumOff val="40000"/>
                </a:schemeClr>
              </a:gs>
              <a:gs pos="100000">
                <a:schemeClr val="bg1"/>
              </a:gs>
            </a:gsLst>
            <a:lin ang="16200000" scaled="1"/>
            <a:tileRect/>
          </a:gra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ja-JP" altLang="en-US" dirty="0" smtClean="0"/>
              <a:t>商品としての</a:t>
            </a:r>
            <a:r>
              <a:rPr kumimoji="1" lang="en-US" altLang="ja-JP" dirty="0" smtClean="0"/>
              <a:t>IT</a:t>
            </a:r>
            <a:r>
              <a:rPr kumimoji="1" lang="ja-JP" altLang="en-US" dirty="0" smtClean="0"/>
              <a:t>の作り方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5" name="正方形/長方形 4"/>
          <p:cNvSpPr/>
          <p:nvPr/>
        </p:nvSpPr>
        <p:spPr>
          <a:xfrm>
            <a:off x="456324" y="1700808"/>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rgbClr val="FFFFFF"/>
                </a:solidFill>
                <a:latin typeface="Meiryo" charset="-128"/>
                <a:ea typeface="Meiryo" charset="-128"/>
                <a:cs typeface="Meiryo" charset="-128"/>
              </a:rPr>
              <a:t>思想としての</a:t>
            </a:r>
            <a:r>
              <a:rPr kumimoji="1" lang="en-US" altLang="ja-JP" sz="2000" b="1" dirty="0" smtClean="0">
                <a:solidFill>
                  <a:srgbClr val="FFFFFF"/>
                </a:solidFill>
                <a:latin typeface="Meiryo" charset="-128"/>
                <a:ea typeface="Meiryo" charset="-128"/>
                <a:cs typeface="Meiryo" charset="-128"/>
              </a:rPr>
              <a:t>IT</a:t>
            </a:r>
          </a:p>
          <a:p>
            <a:pPr algn="ctr"/>
            <a:r>
              <a:rPr lang="ja-JP" altLang="en-US" sz="1200" dirty="0" smtClean="0">
                <a:solidFill>
                  <a:srgbClr val="FFFFFF"/>
                </a:solidFill>
                <a:latin typeface="Meiryo" charset="-128"/>
                <a:ea typeface="Meiryo" charset="-128"/>
                <a:cs typeface="Meiryo" charset="-128"/>
              </a:rPr>
              <a:t>ビジネスの変革と創造</a:t>
            </a:r>
            <a:endParaRPr lang="en-US" altLang="ja-JP" sz="1200" dirty="0" smtClean="0">
              <a:solidFill>
                <a:srgbClr val="FFFFFF"/>
              </a:solidFill>
              <a:latin typeface="Meiryo" charset="-128"/>
              <a:ea typeface="Meiryo" charset="-128"/>
              <a:cs typeface="Meiryo" charset="-128"/>
            </a:endParaRPr>
          </a:p>
          <a:p>
            <a:pPr algn="ct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456324" y="3076773"/>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smtClean="0">
                <a:solidFill>
                  <a:srgbClr val="FFFFFF"/>
                </a:solidFill>
                <a:latin typeface="Meiryo" charset="-128"/>
                <a:ea typeface="Meiryo" charset="-128"/>
                <a:cs typeface="Meiryo" charset="-128"/>
              </a:rPr>
              <a:t>　仕組みとしての</a:t>
            </a:r>
            <a:r>
              <a:rPr kumimoji="1" lang="en-US" altLang="ja-JP" sz="2000" b="1" dirty="0" smtClean="0">
                <a:solidFill>
                  <a:srgbClr val="FFFFFF"/>
                </a:solidFill>
                <a:latin typeface="Meiryo" charset="-128"/>
                <a:ea typeface="Meiryo" charset="-128"/>
                <a:cs typeface="Meiryo" charset="-128"/>
              </a:rPr>
              <a:t>IT</a:t>
            </a:r>
          </a:p>
          <a:p>
            <a:r>
              <a:rPr lang="ja-JP" altLang="en-US" sz="1200" dirty="0" smtClean="0">
                <a:solidFill>
                  <a:srgbClr val="FFFFFF"/>
                </a:solidFill>
                <a:latin typeface="Meiryo" charset="-128"/>
                <a:ea typeface="Meiryo" charset="-128"/>
                <a:cs typeface="Meiryo" charset="-128"/>
              </a:rPr>
              <a:t>　　業務プロセスの効率化と実践</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456324" y="4452738"/>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400" b="1" dirty="0" smtClean="0">
              <a:solidFill>
                <a:srgbClr val="FFFFFF"/>
              </a:solidFill>
              <a:latin typeface="Meiryo" charset="-128"/>
              <a:ea typeface="Meiryo" charset="-128"/>
              <a:cs typeface="Meiryo" charset="-128"/>
            </a:endParaRPr>
          </a:p>
          <a:p>
            <a:pPr algn="ctr"/>
            <a:r>
              <a:rPr kumimoji="1" lang="ja-JP" altLang="en-US" sz="2000" b="1" dirty="0" smtClean="0">
                <a:solidFill>
                  <a:srgbClr val="FFFFFF"/>
                </a:solidFill>
                <a:latin typeface="Meiryo" charset="-128"/>
                <a:ea typeface="Meiryo" charset="-128"/>
                <a:cs typeface="Meiryo" charset="-128"/>
              </a:rPr>
              <a:t>道具としての</a:t>
            </a:r>
            <a:r>
              <a:rPr kumimoji="1" lang="en-US" altLang="ja-JP" sz="2000" b="1" dirty="0" smtClean="0">
                <a:solidFill>
                  <a:srgbClr val="FFFFFF"/>
                </a:solidFill>
                <a:latin typeface="Meiryo" charset="-128"/>
                <a:ea typeface="Meiryo" charset="-128"/>
                <a:cs typeface="Meiryo" charset="-128"/>
              </a:rPr>
              <a:t>IT</a:t>
            </a:r>
          </a:p>
          <a:p>
            <a:pPr algn="ctr"/>
            <a:r>
              <a:rPr lang="ja-JP" altLang="en-US" sz="1200" dirty="0" smtClean="0">
                <a:solidFill>
                  <a:srgbClr val="FFFFFF"/>
                </a:solidFill>
                <a:latin typeface="Meiryo" charset="-128"/>
                <a:ea typeface="Meiryo" charset="-128"/>
                <a:cs typeface="Meiryo" charset="-128"/>
              </a:rPr>
              <a:t>利便性の向上と多様性の許容</a:t>
            </a:r>
            <a:endParaRPr kumimoji="1" lang="ja-JP" altLang="en-US" sz="1200" dirty="0">
              <a:solidFill>
                <a:srgbClr val="FFFFFF"/>
              </a:solidFill>
              <a:latin typeface="Meiryo" charset="-128"/>
              <a:ea typeface="Meiryo" charset="-128"/>
              <a:cs typeface="Meiryo" charset="-128"/>
            </a:endParaRPr>
          </a:p>
        </p:txBody>
      </p:sp>
      <p:sp>
        <p:nvSpPr>
          <p:cNvPr id="8" name="正方形/長方形 7"/>
          <p:cNvSpPr/>
          <p:nvPr/>
        </p:nvSpPr>
        <p:spPr>
          <a:xfrm>
            <a:off x="3632727" y="3076772"/>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商品としての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400" dirty="0" smtClean="0">
                <a:solidFill>
                  <a:srgbClr val="FFFFFF"/>
                </a:solidFill>
                <a:latin typeface="Meiryo" charset="-128"/>
                <a:ea typeface="Meiryo" charset="-128"/>
                <a:cs typeface="Meiryo" charset="-128"/>
              </a:rPr>
              <a:t>収益拡大とビジネスの成長</a:t>
            </a:r>
            <a:endParaRPr kumimoji="1" lang="ja-JP" altLang="en-US" sz="1400" dirty="0">
              <a:solidFill>
                <a:srgbClr val="FFFFFF"/>
              </a:solidFill>
              <a:latin typeface="Meiryo" charset="-128"/>
              <a:ea typeface="Meiryo" charset="-128"/>
              <a:cs typeface="Meiryo" charset="-128"/>
            </a:endParaRPr>
          </a:p>
        </p:txBody>
      </p:sp>
      <p:sp>
        <p:nvSpPr>
          <p:cNvPr id="4" name="下矢印 3"/>
          <p:cNvSpPr/>
          <p:nvPr/>
        </p:nvSpPr>
        <p:spPr>
          <a:xfrm>
            <a:off x="5007542" y="2940602"/>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p:cNvSpPr/>
          <p:nvPr/>
        </p:nvSpPr>
        <p:spPr>
          <a:xfrm rot="16200000">
            <a:off x="3483178" y="3555201"/>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p:cNvSpPr/>
          <p:nvPr/>
        </p:nvSpPr>
        <p:spPr>
          <a:xfrm rot="10800000">
            <a:off x="5007542" y="4145863"/>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4496939" y="2687125"/>
            <a:ext cx="1415772" cy="276999"/>
          </a:xfrm>
          <a:prstGeom prst="rect">
            <a:avLst/>
          </a:prstGeom>
          <a:noFill/>
        </p:spPr>
        <p:txBody>
          <a:bodyPr wrap="none" rtlCol="0">
            <a:spAutoFit/>
          </a:bodyPr>
          <a:lstStyle/>
          <a:p>
            <a:pPr algn="ctr"/>
            <a:r>
              <a:rPr kumimoji="1" lang="ja-JP" altLang="en-US" sz="1200" b="1" dirty="0" smtClean="0">
                <a:solidFill>
                  <a:schemeClr val="bg1"/>
                </a:solidFill>
                <a:latin typeface="Meiryo" charset="-128"/>
                <a:ea typeface="Meiryo" charset="-128"/>
                <a:cs typeface="Meiryo" charset="-128"/>
              </a:rPr>
              <a:t>ビジネス・モデル</a:t>
            </a:r>
            <a:endParaRPr kumimoji="1" lang="ja-JP" altLang="en-US" sz="1200" b="1" dirty="0">
              <a:solidFill>
                <a:schemeClr val="bg1"/>
              </a:solidFill>
              <a:latin typeface="Meiryo" charset="-128"/>
              <a:ea typeface="Meiryo" charset="-128"/>
              <a:cs typeface="Meiryo" charset="-128"/>
            </a:endParaRPr>
          </a:p>
        </p:txBody>
      </p:sp>
      <p:sp>
        <p:nvSpPr>
          <p:cNvPr id="28" name="テキスト ボックス 27"/>
          <p:cNvSpPr txBox="1"/>
          <p:nvPr/>
        </p:nvSpPr>
        <p:spPr>
          <a:xfrm>
            <a:off x="4274158" y="4609587"/>
            <a:ext cx="1877438" cy="276999"/>
          </a:xfrm>
          <a:prstGeom prst="rect">
            <a:avLst/>
          </a:prstGeom>
          <a:noFill/>
        </p:spPr>
        <p:txBody>
          <a:bodyPr wrap="none" rtlCol="0">
            <a:spAutoFit/>
          </a:bodyPr>
          <a:lstStyle/>
          <a:p>
            <a:pPr algn="ctr"/>
            <a:r>
              <a:rPr kumimoji="1" lang="ja-JP" altLang="en-US" sz="1200" b="1" dirty="0" smtClean="0">
                <a:solidFill>
                  <a:schemeClr val="bg1"/>
                </a:solidFill>
                <a:latin typeface="Meiryo" charset="-128"/>
                <a:ea typeface="Meiryo" charset="-128"/>
                <a:cs typeface="Meiryo" charset="-128"/>
              </a:rPr>
              <a:t>使い勝手や見栄えの良さ</a:t>
            </a:r>
            <a:endParaRPr kumimoji="1" lang="ja-JP" altLang="en-US" sz="1200" b="1" dirty="0">
              <a:solidFill>
                <a:schemeClr val="bg1"/>
              </a:solidFill>
              <a:latin typeface="Meiryo" charset="-128"/>
              <a:ea typeface="Meiryo" charset="-128"/>
              <a:cs typeface="Meiryo" charset="-128"/>
            </a:endParaRPr>
          </a:p>
        </p:txBody>
      </p:sp>
      <p:sp>
        <p:nvSpPr>
          <p:cNvPr id="29" name="テキスト ボックス 28"/>
          <p:cNvSpPr txBox="1"/>
          <p:nvPr/>
        </p:nvSpPr>
        <p:spPr>
          <a:xfrm>
            <a:off x="3204301" y="3101055"/>
            <a:ext cx="346249" cy="1304203"/>
          </a:xfrm>
          <a:prstGeom prst="rect">
            <a:avLst/>
          </a:prstGeom>
          <a:noFill/>
        </p:spPr>
        <p:txBody>
          <a:bodyPr vert="eaVert" wrap="none" rtlCol="0">
            <a:spAutoFit/>
          </a:bodyPr>
          <a:lstStyle/>
          <a:p>
            <a:r>
              <a:rPr kumimoji="1" lang="ja-JP" altLang="en-US" sz="1050" b="1" dirty="0" smtClean="0">
                <a:solidFill>
                  <a:schemeClr val="bg1"/>
                </a:solidFill>
                <a:latin typeface="Meiryo" charset="-128"/>
                <a:ea typeface="Meiryo" charset="-128"/>
                <a:cs typeface="Meiryo" charset="-128"/>
              </a:rPr>
              <a:t>ビジネス・プロセス</a:t>
            </a:r>
            <a:endParaRPr kumimoji="1" lang="ja-JP" altLang="en-US" sz="1050" b="1" dirty="0">
              <a:solidFill>
                <a:schemeClr val="bg1"/>
              </a:solidFill>
              <a:latin typeface="Meiryo" charset="-128"/>
              <a:ea typeface="Meiryo" charset="-128"/>
              <a:cs typeface="Meiryo" charset="-128"/>
            </a:endParaRP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043" y="1797668"/>
            <a:ext cx="994290" cy="207897"/>
          </a:xfrm>
          <a:prstGeom prst="rect">
            <a:avLst/>
          </a:prstGeom>
        </p:spPr>
      </p:pic>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476" y="2273517"/>
            <a:ext cx="994289" cy="311845"/>
          </a:xfrm>
          <a:prstGeom prst="rect">
            <a:avLst/>
          </a:prstGeom>
        </p:spPr>
      </p:pic>
      <p:pic>
        <p:nvPicPr>
          <p:cNvPr id="32" name="図 3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6043" y="3409202"/>
            <a:ext cx="1102547" cy="293339"/>
          </a:xfrm>
          <a:prstGeom prst="rect">
            <a:avLst/>
          </a:prstGeom>
        </p:spPr>
      </p:pic>
      <p:pic>
        <p:nvPicPr>
          <p:cNvPr id="33" name="図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6043" y="2820708"/>
            <a:ext cx="1025403" cy="310825"/>
          </a:xfrm>
          <a:prstGeom prst="rect">
            <a:avLst/>
          </a:prstGeom>
        </p:spPr>
      </p:pic>
      <p:pic>
        <p:nvPicPr>
          <p:cNvPr id="34" name="図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9476" y="3671440"/>
            <a:ext cx="1102547" cy="826911"/>
          </a:xfrm>
          <a:prstGeom prst="rect">
            <a:avLst/>
          </a:prstGeom>
        </p:spPr>
      </p:pic>
      <p:pic>
        <p:nvPicPr>
          <p:cNvPr id="36" name="図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6655" y="4467250"/>
            <a:ext cx="1061935" cy="342985"/>
          </a:xfrm>
          <a:prstGeom prst="rect">
            <a:avLst/>
          </a:prstGeom>
        </p:spPr>
      </p:pic>
      <p:pic>
        <p:nvPicPr>
          <p:cNvPr id="37" name="図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655" y="5038258"/>
            <a:ext cx="1061935" cy="619986"/>
          </a:xfrm>
          <a:prstGeom prst="rect">
            <a:avLst/>
          </a:prstGeom>
        </p:spPr>
      </p:pic>
    </p:spTree>
    <p:extLst>
      <p:ext uri="{BB962C8B-B14F-4D97-AF65-F5344CB8AC3E}">
        <p14:creationId xmlns:p14="http://schemas.microsoft.com/office/powerpoint/2010/main" val="928627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smtClean="0"/>
              <a:t>「道具としての</a:t>
            </a:r>
            <a:r>
              <a:rPr lang="en-US" altLang="ja-JP" dirty="0" smtClean="0"/>
              <a:t>IT</a:t>
            </a:r>
            <a:r>
              <a:rPr lang="ja-JP" altLang="en-US" dirty="0" smtClean="0"/>
              <a:t>」から「思想としての</a:t>
            </a:r>
            <a:r>
              <a:rPr lang="en-US" altLang="ja-JP" dirty="0" smtClean="0"/>
              <a:t>IT</a:t>
            </a:r>
            <a:r>
              <a:rPr lang="ja-JP" altLang="en-US" dirty="0" smtClean="0"/>
              <a:t>」への進化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1960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〜1980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1990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〜2000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2010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2" name="ホームベース 41"/>
          <p:cNvSpPr/>
          <p:nvPr/>
        </p:nvSpPr>
        <p:spPr>
          <a:xfrm>
            <a:off x="309281" y="5379305"/>
            <a:ext cx="8562870" cy="387178"/>
          </a:xfrm>
          <a:prstGeom prst="homePlate">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charset="-128"/>
                <a:ea typeface="Meiryo" charset="-128"/>
                <a:cs typeface="Meiryo" charset="-128"/>
              </a:rPr>
              <a:t>道具としての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3" name="ホームベース 42"/>
          <p:cNvSpPr/>
          <p:nvPr/>
        </p:nvSpPr>
        <p:spPr>
          <a:xfrm>
            <a:off x="2314831" y="5790534"/>
            <a:ext cx="6557319" cy="387178"/>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charset="-128"/>
                <a:ea typeface="Meiryo" charset="-128"/>
                <a:cs typeface="Meiryo" charset="-128"/>
              </a:rPr>
              <a:t>仕組みとしての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4" name="ホームベース 43"/>
          <p:cNvSpPr/>
          <p:nvPr/>
        </p:nvSpPr>
        <p:spPr>
          <a:xfrm>
            <a:off x="6133367" y="6201763"/>
            <a:ext cx="2738783" cy="387178"/>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charset="-128"/>
                <a:ea typeface="Meiryo" charset="-128"/>
                <a:cs typeface="Meiryo" charset="-128"/>
              </a:rPr>
              <a:t>思想としての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smtClean="0">
                <a:solidFill>
                  <a:schemeClr val="bg1"/>
                </a:solidFill>
                <a:latin typeface="Meiryo" charset="-128"/>
                <a:ea typeface="Meiryo" charset="-128"/>
                <a:cs typeface="Meiryo" charset="-128"/>
              </a:rPr>
              <a:t>ビジネス＋</a:t>
            </a:r>
            <a:r>
              <a:rPr kumimoji="1" lang="en-US" altLang="ja-JP" sz="2400" dirty="0" smtClean="0">
                <a:solidFill>
                  <a:schemeClr val="bg1"/>
                </a:solidFill>
                <a:latin typeface="Meiryo" charset="-128"/>
                <a:ea typeface="Meiryo" charset="-128"/>
                <a:cs typeface="Meiryo" charset="-128"/>
              </a:rPr>
              <a:t>IT</a:t>
            </a:r>
          </a:p>
          <a:p>
            <a:pPr algn="ctr"/>
            <a:r>
              <a:rPr lang="ja-JP" altLang="en-US" sz="1200" dirty="0" smtClean="0">
                <a:solidFill>
                  <a:schemeClr val="bg1"/>
                </a:solidFill>
                <a:latin typeface="Meiryo" charset="-128"/>
                <a:ea typeface="Meiryo" charset="-128"/>
                <a:cs typeface="Meiryo" charset="-128"/>
              </a:rPr>
              <a:t>（</a:t>
            </a:r>
            <a:r>
              <a:rPr lang="en-US" altLang="ja-JP" sz="1200" dirty="0" smtClean="0">
                <a:solidFill>
                  <a:schemeClr val="bg1"/>
                </a:solidFill>
                <a:latin typeface="Meiryo" charset="-128"/>
                <a:ea typeface="Meiryo" charset="-128"/>
                <a:cs typeface="Meiryo" charset="-128"/>
              </a:rPr>
              <a:t>IT</a:t>
            </a:r>
            <a:r>
              <a:rPr lang="ja-JP" altLang="en-US" sz="1200" dirty="0" smtClean="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smtClean="0">
                <a:solidFill>
                  <a:schemeClr val="bg1"/>
                </a:solidFill>
                <a:latin typeface="Meiryo" charset="-128"/>
                <a:ea typeface="Meiryo" charset="-128"/>
                <a:cs typeface="Meiryo" charset="-128"/>
              </a:rPr>
              <a:t>商品としての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67047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ppt_w*1.125000"/>
                                          </p:val>
                                        </p:tav>
                                        <p:tav tm="100000">
                                          <p:val>
                                            <p:strVal val="#ppt_x"/>
                                          </p:val>
                                        </p:tav>
                                      </p:tavLst>
                                    </p:anim>
                                    <p:animEffect transition="in" filter="wipe(right)">
                                      <p:cBhvr>
                                        <p:cTn id="8" dur="500"/>
                                        <p:tgtEl>
                                          <p:spTgt spid="4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p:tgtEl>
                                          <p:spTgt spid="43"/>
                                        </p:tgtEl>
                                        <p:attrNameLst>
                                          <p:attrName>ppt_x</p:attrName>
                                        </p:attrNameLst>
                                      </p:cBhvr>
                                      <p:tavLst>
                                        <p:tav tm="0">
                                          <p:val>
                                            <p:strVal val="#ppt_x-#ppt_w*1.125000"/>
                                          </p:val>
                                        </p:tav>
                                        <p:tav tm="100000">
                                          <p:val>
                                            <p:strVal val="#ppt_x"/>
                                          </p:val>
                                        </p:tav>
                                      </p:tavLst>
                                    </p:anim>
                                    <p:animEffect transition="in" filter="wipe(right)">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ppt_x</p:attrName>
                                        </p:attrNameLst>
                                      </p:cBhvr>
                                      <p:tavLst>
                                        <p:tav tm="0">
                                          <p:val>
                                            <p:strVal val="#ppt_x-#ppt_w*1.125000"/>
                                          </p:val>
                                        </p:tav>
                                        <p:tav tm="100000">
                                          <p:val>
                                            <p:strVal val="#ppt_x"/>
                                          </p:val>
                                        </p:tav>
                                      </p:tavLst>
                                    </p:anim>
                                    <p:animEffect transition="in" filter="wipe(right)">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角丸四角形 48"/>
          <p:cNvSpPr/>
          <p:nvPr/>
        </p:nvSpPr>
        <p:spPr>
          <a:xfrm>
            <a:off x="470624" y="4096454"/>
            <a:ext cx="8159603" cy="686871"/>
          </a:xfrm>
          <a:prstGeom prst="roundRect">
            <a:avLst>
              <a:gd name="adj" fmla="val 50000"/>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72" name="正方形/長方形 71"/>
          <p:cNvSpPr/>
          <p:nvPr/>
        </p:nvSpPr>
        <p:spPr>
          <a:xfrm>
            <a:off x="774386" y="1142481"/>
            <a:ext cx="7613964" cy="300811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7" name="正方形/長方形 116"/>
          <p:cNvSpPr/>
          <p:nvPr/>
        </p:nvSpPr>
        <p:spPr>
          <a:xfrm flipH="1">
            <a:off x="946119" y="2148586"/>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118" name="正方形/長方形 117"/>
          <p:cNvSpPr/>
          <p:nvPr/>
        </p:nvSpPr>
        <p:spPr>
          <a:xfrm flipH="1">
            <a:off x="5884665" y="2123194"/>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トレンド（１）</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latin typeface="メイリオ"/>
                <a:ea typeface="メイリオ"/>
                <a:cs typeface="メイリオ"/>
              </a:rPr>
              <a:t>2</a:t>
            </a:fld>
            <a:endParaRPr kumimoji="1" lang="ja-JP" altLang="en-US" dirty="0">
              <a:latin typeface="メイリオ"/>
              <a:ea typeface="メイリオ"/>
              <a:cs typeface="メイリオ"/>
            </a:endParaRPr>
          </a:p>
        </p:txBody>
      </p:sp>
      <p:sp>
        <p:nvSpPr>
          <p:cNvPr id="45" name="正方形/長方形 44"/>
          <p:cNvSpPr/>
          <p:nvPr/>
        </p:nvSpPr>
        <p:spPr>
          <a:xfrm>
            <a:off x="946119" y="1556792"/>
            <a:ext cx="228725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6" name="正方形/長方形 45"/>
          <p:cNvSpPr/>
          <p:nvPr/>
        </p:nvSpPr>
        <p:spPr>
          <a:xfrm>
            <a:off x="3413041" y="1556792"/>
            <a:ext cx="22872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8" name="正方形/長方形 47"/>
          <p:cNvSpPr/>
          <p:nvPr/>
        </p:nvSpPr>
        <p:spPr>
          <a:xfrm>
            <a:off x="5884666" y="1556792"/>
            <a:ext cx="22776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50" name="正方形/長方形 49"/>
          <p:cNvSpPr/>
          <p:nvPr/>
        </p:nvSpPr>
        <p:spPr>
          <a:xfrm>
            <a:off x="792307" y="4681685"/>
            <a:ext cx="7595956" cy="17509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正方形/長方形 50"/>
          <p:cNvSpPr/>
          <p:nvPr/>
        </p:nvSpPr>
        <p:spPr>
          <a:xfrm>
            <a:off x="4572000" y="4833277"/>
            <a:ext cx="3584864" cy="153415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0" name="正方形/長方形 59"/>
          <p:cNvSpPr/>
          <p:nvPr/>
        </p:nvSpPr>
        <p:spPr>
          <a:xfrm>
            <a:off x="1137258"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住宅</a:t>
            </a:r>
            <a:r>
              <a:rPr lang="ja-JP" altLang="en-US" sz="1000" dirty="0" smtClean="0">
                <a:solidFill>
                  <a:srgbClr val="FFFFFF"/>
                </a:solidFill>
                <a:latin typeface="メイリオ"/>
                <a:ea typeface="メイリオ"/>
                <a:cs typeface="メイリオ"/>
              </a:rPr>
              <a:t>・建物</a:t>
            </a:r>
            <a:endParaRPr kumimoji="1" lang="en-US" altLang="ja-JP" sz="1000" dirty="0" smtClean="0">
              <a:solidFill>
                <a:srgbClr val="FFFFFF"/>
              </a:solidFill>
              <a:latin typeface="メイリオ"/>
              <a:ea typeface="メイリオ"/>
              <a:cs typeface="メイリオ"/>
            </a:endParaRPr>
          </a:p>
        </p:txBody>
      </p:sp>
      <p:sp>
        <p:nvSpPr>
          <p:cNvPr id="61" name="正方形/長方形 60"/>
          <p:cNvSpPr/>
          <p:nvPr/>
        </p:nvSpPr>
        <p:spPr>
          <a:xfrm>
            <a:off x="1137258"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家電・設備</a:t>
            </a:r>
            <a:endParaRPr kumimoji="1" lang="ja-JP" altLang="en-US" sz="1000" dirty="0">
              <a:solidFill>
                <a:srgbClr val="FFFFFF"/>
              </a:solidFill>
              <a:latin typeface="メイリオ"/>
              <a:ea typeface="メイリオ"/>
              <a:cs typeface="メイリオ"/>
            </a:endParaRPr>
          </a:p>
        </p:txBody>
      </p:sp>
      <p:sp>
        <p:nvSpPr>
          <p:cNvPr id="62" name="正方形/長方形 61"/>
          <p:cNvSpPr/>
          <p:nvPr/>
        </p:nvSpPr>
        <p:spPr>
          <a:xfrm>
            <a:off x="2205229"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スマートフォン</a:t>
            </a:r>
            <a:endParaRPr kumimoji="1" lang="en-US" altLang="ja-JP" sz="9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ウェアラブル</a:t>
            </a:r>
            <a:endParaRPr kumimoji="1" lang="ja-JP" altLang="en-US" sz="900" dirty="0">
              <a:solidFill>
                <a:srgbClr val="FFFFFF"/>
              </a:solidFill>
              <a:latin typeface="メイリオ"/>
              <a:ea typeface="メイリオ"/>
              <a:cs typeface="メイリオ"/>
            </a:endParaRPr>
          </a:p>
        </p:txBody>
      </p:sp>
      <p:sp>
        <p:nvSpPr>
          <p:cNvPr id="63" name="正方形/長方形 62"/>
          <p:cNvSpPr/>
          <p:nvPr/>
        </p:nvSpPr>
        <p:spPr>
          <a:xfrm>
            <a:off x="2205229"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タブレット・</a:t>
            </a:r>
            <a:r>
              <a:rPr kumimoji="1" lang="en-US" altLang="ja-JP" sz="900" dirty="0" smtClean="0">
                <a:solidFill>
                  <a:srgbClr val="FFFFFF"/>
                </a:solidFill>
                <a:latin typeface="メイリオ"/>
                <a:ea typeface="メイリオ"/>
                <a:cs typeface="メイリオ"/>
              </a:rPr>
              <a:t>PC</a:t>
            </a:r>
            <a:endParaRPr kumimoji="1" lang="ja-JP" altLang="en-US" sz="900" dirty="0">
              <a:solidFill>
                <a:srgbClr val="FFFFFF"/>
              </a:solidFill>
              <a:latin typeface="メイリオ"/>
              <a:ea typeface="メイリオ"/>
              <a:cs typeface="メイリオ"/>
            </a:endParaRPr>
          </a:p>
        </p:txBody>
      </p:sp>
      <p:sp>
        <p:nvSpPr>
          <p:cNvPr id="64" name="正方形/長方形 63"/>
          <p:cNvSpPr/>
          <p:nvPr/>
        </p:nvSpPr>
        <p:spPr>
          <a:xfrm>
            <a:off x="327025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気象・環境</a:t>
            </a:r>
            <a:endParaRPr kumimoji="1" lang="en-US" altLang="ja-JP" sz="10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観測機器</a:t>
            </a:r>
            <a:endParaRPr kumimoji="1" lang="ja-JP" altLang="en-US" sz="1000" dirty="0">
              <a:solidFill>
                <a:srgbClr val="FFFFFF"/>
              </a:solidFill>
              <a:latin typeface="メイリオ"/>
              <a:ea typeface="メイリオ"/>
              <a:cs typeface="メイリオ"/>
            </a:endParaRPr>
          </a:p>
        </p:txBody>
      </p:sp>
      <p:sp>
        <p:nvSpPr>
          <p:cNvPr id="65" name="正方形/長方形 64"/>
          <p:cNvSpPr/>
          <p:nvPr/>
        </p:nvSpPr>
        <p:spPr>
          <a:xfrm>
            <a:off x="327025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交通設備</a:t>
            </a:r>
            <a:endParaRPr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公共設備</a:t>
            </a:r>
            <a:endParaRPr kumimoji="1" lang="ja-JP" altLang="en-US" sz="1000" dirty="0">
              <a:solidFill>
                <a:srgbClr val="FFFFFF"/>
              </a:solidFill>
              <a:latin typeface="メイリオ"/>
              <a:ea typeface="メイリオ"/>
              <a:cs typeface="メイリオ"/>
            </a:endParaRPr>
          </a:p>
        </p:txBody>
      </p:sp>
      <p:sp>
        <p:nvSpPr>
          <p:cNvPr id="66" name="正方形/長方形 65"/>
          <p:cNvSpPr/>
          <p:nvPr/>
        </p:nvSpPr>
        <p:spPr>
          <a:xfrm>
            <a:off x="477407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自動走行車</a:t>
            </a:r>
            <a:endParaRPr kumimoji="1" lang="en-US" altLang="ja-JP" sz="1000" dirty="0" smtClean="0">
              <a:solidFill>
                <a:srgbClr val="FFFFFF"/>
              </a:solidFill>
              <a:latin typeface="メイリオ"/>
              <a:ea typeface="メイリオ"/>
              <a:cs typeface="メイリオ"/>
            </a:endParaRPr>
          </a:p>
        </p:txBody>
      </p:sp>
      <p:sp>
        <p:nvSpPr>
          <p:cNvPr id="67" name="正方形/長方形 66"/>
          <p:cNvSpPr/>
          <p:nvPr/>
        </p:nvSpPr>
        <p:spPr>
          <a:xfrm>
            <a:off x="477407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ドローン</a:t>
            </a:r>
            <a:endParaRPr kumimoji="1" lang="ja-JP" altLang="en-US" sz="1000" dirty="0">
              <a:solidFill>
                <a:srgbClr val="FFFFFF"/>
              </a:solidFill>
              <a:latin typeface="メイリオ"/>
              <a:ea typeface="メイリオ"/>
              <a:cs typeface="メイリオ"/>
            </a:endParaRPr>
          </a:p>
        </p:txBody>
      </p:sp>
      <p:sp>
        <p:nvSpPr>
          <p:cNvPr id="68" name="正方形/長方形 67"/>
          <p:cNvSpPr/>
          <p:nvPr/>
        </p:nvSpPr>
        <p:spPr>
          <a:xfrm>
            <a:off x="5842043"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介護用ロボット</a:t>
            </a:r>
            <a:endParaRPr kumimoji="1" lang="ja-JP" altLang="en-US" sz="900" dirty="0">
              <a:solidFill>
                <a:srgbClr val="FFFFFF"/>
              </a:solidFill>
              <a:latin typeface="メイリオ"/>
              <a:ea typeface="メイリオ"/>
              <a:cs typeface="メイリオ"/>
            </a:endParaRPr>
          </a:p>
        </p:txBody>
      </p:sp>
      <p:sp>
        <p:nvSpPr>
          <p:cNvPr id="69" name="正方形/長方形 68"/>
          <p:cNvSpPr/>
          <p:nvPr/>
        </p:nvSpPr>
        <p:spPr>
          <a:xfrm>
            <a:off x="5842043"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FFFF"/>
                </a:solidFill>
                <a:latin typeface="メイリオ"/>
                <a:ea typeface="メイリオ"/>
                <a:cs typeface="メイリオ"/>
              </a:rPr>
              <a:t>産業用ロボット</a:t>
            </a:r>
          </a:p>
        </p:txBody>
      </p:sp>
      <p:sp>
        <p:nvSpPr>
          <p:cNvPr id="70" name="正方形/長方形 69"/>
          <p:cNvSpPr/>
          <p:nvPr/>
        </p:nvSpPr>
        <p:spPr>
          <a:xfrm>
            <a:off x="6907066"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生活支援</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ロボット</a:t>
            </a:r>
            <a:endParaRPr kumimoji="1" lang="ja-JP" altLang="en-US" sz="1000" dirty="0">
              <a:solidFill>
                <a:srgbClr val="FFFFFF"/>
              </a:solidFill>
              <a:latin typeface="メイリオ"/>
              <a:ea typeface="メイリオ"/>
              <a:cs typeface="メイリオ"/>
            </a:endParaRPr>
          </a:p>
        </p:txBody>
      </p:sp>
      <p:sp>
        <p:nvSpPr>
          <p:cNvPr id="71" name="正方形/長方形 70"/>
          <p:cNvSpPr/>
          <p:nvPr/>
        </p:nvSpPr>
        <p:spPr>
          <a:xfrm>
            <a:off x="6907066"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建設ロボット</a:t>
            </a:r>
            <a:endParaRPr kumimoji="1" lang="ja-JP" altLang="en-US" sz="1000" dirty="0">
              <a:solidFill>
                <a:srgbClr val="FFFFFF"/>
              </a:solidFill>
              <a:latin typeface="メイリオ"/>
              <a:ea typeface="メイリオ"/>
              <a:cs typeface="メイリオ"/>
            </a:endParaRPr>
          </a:p>
        </p:txBody>
      </p:sp>
      <p:sp>
        <p:nvSpPr>
          <p:cNvPr id="75" name="上矢印 74"/>
          <p:cNvSpPr/>
          <p:nvPr/>
        </p:nvSpPr>
        <p:spPr>
          <a:xfrm>
            <a:off x="1402801"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テキスト ボックス 80"/>
          <p:cNvSpPr txBox="1"/>
          <p:nvPr/>
        </p:nvSpPr>
        <p:spPr>
          <a:xfrm>
            <a:off x="1402802" y="4287014"/>
            <a:ext cx="1437408"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社会行動データ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Social Sensing</a:t>
            </a:r>
            <a:endParaRPr kumimoji="1" lang="ja-JP" altLang="en-US" sz="800" dirty="0">
              <a:solidFill>
                <a:schemeClr val="bg1"/>
              </a:solidFill>
              <a:latin typeface="メイリオ"/>
              <a:ea typeface="メイリオ"/>
              <a:cs typeface="メイリオ"/>
            </a:endParaRPr>
          </a:p>
        </p:txBody>
      </p:sp>
      <p:sp>
        <p:nvSpPr>
          <p:cNvPr id="84" name="テキスト ボックス 83"/>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sp>
        <p:nvSpPr>
          <p:cNvPr id="88" name="テキスト ボックス 87"/>
          <p:cNvSpPr txBox="1"/>
          <p:nvPr/>
        </p:nvSpPr>
        <p:spPr>
          <a:xfrm>
            <a:off x="1523391" y="4789820"/>
            <a:ext cx="2414230" cy="307777"/>
          </a:xfrm>
          <a:prstGeom prst="rect">
            <a:avLst/>
          </a:prstGeom>
          <a:noFill/>
        </p:spPr>
        <p:txBody>
          <a:bodyPr wrap="none" rtlCol="0">
            <a:spAutoFit/>
          </a:bodyPr>
          <a:lstStyle/>
          <a:p>
            <a:pPr algn="ctr"/>
            <a:r>
              <a:rPr kumimoji="1" lang="en-US" altLang="ja-JP" sz="1400" dirty="0" err="1" smtClean="0">
                <a:solidFill>
                  <a:srgbClr val="FFFFFF"/>
                </a:solidFill>
                <a:latin typeface="メイリオ"/>
                <a:ea typeface="メイリオ"/>
                <a:cs typeface="メイリオ"/>
              </a:rPr>
              <a:t>IoT</a:t>
            </a:r>
            <a:r>
              <a:rPr kumimoji="1" lang="ja-JP" altLang="en-US" sz="1400" dirty="0" smtClean="0">
                <a:solidFill>
                  <a:srgbClr val="FFFFFF"/>
                </a:solidFill>
                <a:latin typeface="メイリオ"/>
                <a:ea typeface="メイリオ"/>
                <a:cs typeface="メイリオ"/>
              </a:rPr>
              <a:t>（</a:t>
            </a:r>
            <a:r>
              <a:rPr kumimoji="1" lang="en-US" altLang="ja-JP" sz="1400" dirty="0" smtClean="0">
                <a:solidFill>
                  <a:srgbClr val="FFFFFF"/>
                </a:solidFill>
                <a:latin typeface="メイリオ"/>
                <a:ea typeface="メイリオ"/>
                <a:cs typeface="メイリオ"/>
              </a:rPr>
              <a:t>Internet of Things</a:t>
            </a:r>
            <a:r>
              <a:rPr kumimoji="1" lang="ja-JP" altLang="en-US" sz="1400" dirty="0" smtClean="0">
                <a:solidFill>
                  <a:srgbClr val="FFFFFF"/>
                </a:solidFill>
                <a:latin typeface="メイリオ"/>
                <a:ea typeface="メイリオ"/>
                <a:cs typeface="メイリオ"/>
              </a:rPr>
              <a:t>）</a:t>
            </a:r>
            <a:endParaRPr kumimoji="1" lang="ja-JP" altLang="en-US" sz="1400" dirty="0">
              <a:solidFill>
                <a:srgbClr val="FFFFFF"/>
              </a:solidFill>
              <a:latin typeface="メイリオ"/>
              <a:ea typeface="メイリオ"/>
              <a:cs typeface="メイリオ"/>
            </a:endParaRPr>
          </a:p>
        </p:txBody>
      </p:sp>
      <p:sp>
        <p:nvSpPr>
          <p:cNvPr id="89" name="テキスト ボックス 88"/>
          <p:cNvSpPr txBox="1"/>
          <p:nvPr/>
        </p:nvSpPr>
        <p:spPr>
          <a:xfrm>
            <a:off x="5937006" y="4833277"/>
            <a:ext cx="902811"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ロボット</a:t>
            </a:r>
            <a:endParaRPr kumimoji="1" lang="ja-JP" altLang="en-US" sz="1400" dirty="0">
              <a:solidFill>
                <a:srgbClr val="FFFFFF"/>
              </a:solidFill>
              <a:latin typeface="メイリオ"/>
              <a:ea typeface="メイリオ"/>
              <a:cs typeface="メイリオ"/>
            </a:endParaRPr>
          </a:p>
        </p:txBody>
      </p:sp>
      <p:sp>
        <p:nvSpPr>
          <p:cNvPr id="96" name="上矢印 95"/>
          <p:cNvSpPr/>
          <p:nvPr/>
        </p:nvSpPr>
        <p:spPr>
          <a:xfrm>
            <a:off x="3854883"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4006273" y="4287014"/>
            <a:ext cx="1125682"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物理計測データ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Physical Sensing</a:t>
            </a:r>
            <a:endParaRPr kumimoji="1" lang="ja-JP" altLang="en-US" sz="800" dirty="0">
              <a:solidFill>
                <a:schemeClr val="bg1"/>
              </a:solidFill>
              <a:latin typeface="メイリオ"/>
              <a:ea typeface="メイリオ"/>
              <a:cs typeface="メイリオ"/>
            </a:endParaRPr>
          </a:p>
        </p:txBody>
      </p:sp>
      <p:sp>
        <p:nvSpPr>
          <p:cNvPr id="97" name="上矢印 96"/>
          <p:cNvSpPr/>
          <p:nvPr/>
        </p:nvSpPr>
        <p:spPr>
          <a:xfrm flipV="1">
            <a:off x="6168106"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6156176" y="4087093"/>
            <a:ext cx="883664" cy="415498"/>
          </a:xfrm>
          <a:prstGeom prst="rect">
            <a:avLst/>
          </a:prstGeom>
          <a:noFill/>
        </p:spPr>
        <p:txBody>
          <a:bodyPr wrap="square" rtlCol="0">
            <a:spAutoFit/>
          </a:bodyPr>
          <a:lstStyle/>
          <a:p>
            <a:pPr algn="ctr"/>
            <a:endParaRPr kumimoji="1" lang="en-US" altLang="ja-JP" sz="3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情報</a:t>
            </a:r>
            <a:endParaRPr lang="en-US" altLang="ja-JP" sz="1000" dirty="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Information</a:t>
            </a:r>
            <a:endParaRPr kumimoji="1" lang="ja-JP" altLang="en-US" sz="800" dirty="0">
              <a:solidFill>
                <a:schemeClr val="bg1"/>
              </a:solidFill>
              <a:latin typeface="メイリオ"/>
              <a:ea typeface="メイリオ"/>
              <a:cs typeface="メイリオ"/>
            </a:endParaRPr>
          </a:p>
        </p:txBody>
      </p:sp>
      <p:sp>
        <p:nvSpPr>
          <p:cNvPr id="98" name="テキスト ボックス 97"/>
          <p:cNvSpPr txBox="1"/>
          <p:nvPr/>
        </p:nvSpPr>
        <p:spPr>
          <a:xfrm>
            <a:off x="2718890" y="4293096"/>
            <a:ext cx="1261884"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インターネット</a:t>
            </a:r>
            <a:endParaRPr kumimoji="1" lang="ja-JP" altLang="en-US" sz="1200" dirty="0">
              <a:solidFill>
                <a:srgbClr val="FFFFFF"/>
              </a:solidFill>
              <a:latin typeface="メイリオ"/>
              <a:ea typeface="メイリオ"/>
              <a:cs typeface="メイリオ"/>
            </a:endParaRPr>
          </a:p>
        </p:txBody>
      </p:sp>
      <p:grpSp>
        <p:nvGrpSpPr>
          <p:cNvPr id="99" name="図形グループ 98"/>
          <p:cNvGrpSpPr/>
          <p:nvPr/>
        </p:nvGrpSpPr>
        <p:grpSpPr>
          <a:xfrm>
            <a:off x="928414" y="6065849"/>
            <a:ext cx="140847" cy="285806"/>
            <a:chOff x="1305189" y="2570455"/>
            <a:chExt cx="969964" cy="2007872"/>
          </a:xfrm>
          <a:solidFill>
            <a:schemeClr val="bg1">
              <a:lumMod val="85000"/>
            </a:schemeClr>
          </a:solidFill>
        </p:grpSpPr>
        <p:sp>
          <p:nvSpPr>
            <p:cNvPr id="100" name="円/楕円 9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868098" y="1226153"/>
            <a:ext cx="435120" cy="221430"/>
            <a:chOff x="896286" y="1234200"/>
            <a:chExt cx="462010" cy="243850"/>
          </a:xfrm>
        </p:grpSpPr>
        <p:grpSp>
          <p:nvGrpSpPr>
            <p:cNvPr id="103" name="図形グループ 102"/>
            <p:cNvGrpSpPr/>
            <p:nvPr/>
          </p:nvGrpSpPr>
          <p:grpSpPr>
            <a:xfrm>
              <a:off x="896286" y="1234200"/>
              <a:ext cx="195054" cy="110026"/>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902307" y="1368024"/>
              <a:ext cx="195054" cy="110026"/>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12" name="テキスト ボックス 111"/>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121" name="テキスト ボックス 120"/>
          <p:cNvSpPr txBox="1"/>
          <p:nvPr/>
        </p:nvSpPr>
        <p:spPr>
          <a:xfrm>
            <a:off x="774386" y="802571"/>
            <a:ext cx="6909827" cy="307777"/>
          </a:xfrm>
          <a:prstGeom prst="rect">
            <a:avLst/>
          </a:prstGeom>
          <a:noFill/>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a:t>
            </a:r>
            <a:r>
              <a:rPr lang="ja-JP" altLang="en-US" sz="1400" dirty="0">
                <a:solidFill>
                  <a:srgbClr val="0000FF"/>
                </a:solidFill>
                <a:latin typeface="メイリオ"/>
                <a:ea typeface="メイリオ"/>
                <a:cs typeface="メイリオ"/>
              </a:rPr>
              <a:t>に結合されたシステム</a:t>
            </a:r>
            <a:endParaRPr kumimoji="1" lang="ja-JP" altLang="en-US" sz="1400" dirty="0">
              <a:solidFill>
                <a:srgbClr val="0000FF"/>
              </a:solidFill>
              <a:latin typeface="メイリオ"/>
              <a:ea typeface="メイリオ"/>
              <a:cs typeface="メイリオ"/>
            </a:endParaRPr>
          </a:p>
        </p:txBody>
      </p:sp>
      <p:sp>
        <p:nvSpPr>
          <p:cNvPr id="123" name="正方形/長方形 122"/>
          <p:cNvSpPr/>
          <p:nvPr/>
        </p:nvSpPr>
        <p:spPr>
          <a:xfrm>
            <a:off x="4774072" y="5960337"/>
            <a:ext cx="3157651" cy="329046"/>
          </a:xfrm>
          <a:prstGeom prst="rect">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人工知能</a:t>
            </a:r>
            <a:endParaRPr kumimoji="1" lang="ja-JP" altLang="en-US" sz="1000" dirty="0">
              <a:solidFill>
                <a:srgbClr val="FFFFFF"/>
              </a:solidFill>
              <a:latin typeface="メイリオ"/>
              <a:ea typeface="メイリオ"/>
              <a:cs typeface="メイリオ"/>
            </a:endParaRPr>
          </a:p>
        </p:txBody>
      </p:sp>
      <p:sp>
        <p:nvSpPr>
          <p:cNvPr id="124" name="テキスト ボックス 123"/>
          <p:cNvSpPr txBox="1"/>
          <p:nvPr/>
        </p:nvSpPr>
        <p:spPr>
          <a:xfrm>
            <a:off x="5328052" y="4287014"/>
            <a:ext cx="800219" cy="338554"/>
          </a:xfrm>
          <a:prstGeom prst="rect">
            <a:avLst/>
          </a:prstGeom>
          <a:noFill/>
        </p:spPr>
        <p:txBody>
          <a:bodyPr wrap="none" rtlCol="0">
            <a:spAutoFit/>
          </a:bodyPr>
          <a:lstStyle/>
          <a:p>
            <a:pPr algn="ctr"/>
            <a:r>
              <a:rPr kumimoji="1" lang="ja-JP" altLang="en-US" sz="800" dirty="0" smtClean="0">
                <a:solidFill>
                  <a:srgbClr val="FFFFFF"/>
                </a:solidFill>
                <a:latin typeface="メイリオ"/>
                <a:ea typeface="メイリオ"/>
                <a:cs typeface="メイリオ"/>
              </a:rPr>
              <a:t>近接通信</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モバイル通信</a:t>
            </a:r>
            <a:endParaRPr kumimoji="1" lang="ja-JP" altLang="en-US" sz="800" dirty="0">
              <a:solidFill>
                <a:srgbClr val="FFFFFF"/>
              </a:solidFill>
              <a:latin typeface="メイリオ"/>
              <a:ea typeface="メイリオ"/>
              <a:cs typeface="メイリオ"/>
            </a:endParaRPr>
          </a:p>
        </p:txBody>
      </p:sp>
      <p:sp>
        <p:nvSpPr>
          <p:cNvPr id="113" name="上矢印 112"/>
          <p:cNvSpPr/>
          <p:nvPr/>
        </p:nvSpPr>
        <p:spPr>
          <a:xfrm flipV="1">
            <a:off x="7016748"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テキスト ボックス 101"/>
          <p:cNvSpPr txBox="1"/>
          <p:nvPr/>
        </p:nvSpPr>
        <p:spPr>
          <a:xfrm>
            <a:off x="6948263" y="4096454"/>
            <a:ext cx="983459" cy="415498"/>
          </a:xfrm>
          <a:prstGeom prst="rect">
            <a:avLst/>
          </a:prstGeom>
          <a:noFill/>
        </p:spPr>
        <p:txBody>
          <a:bodyPr wrap="square" rtlCol="0">
            <a:spAutoFit/>
          </a:bodyPr>
          <a:lstStyle/>
          <a:p>
            <a:pPr algn="ctr"/>
            <a:r>
              <a:rPr kumimoji="1" lang="ja-JP" altLang="en-US" sz="1000" dirty="0" smtClean="0">
                <a:solidFill>
                  <a:schemeClr val="bg1"/>
                </a:solidFill>
                <a:latin typeface="メイリオ"/>
                <a:ea typeface="メイリオ"/>
                <a:cs typeface="メイリオ"/>
              </a:rPr>
              <a:t>制御</a:t>
            </a:r>
            <a:endParaRPr lang="en-US" altLang="ja-JP" sz="1000" dirty="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Actuation</a:t>
            </a:r>
          </a:p>
          <a:p>
            <a:pPr algn="ctr"/>
            <a:endParaRPr kumimoji="1" lang="en-US" altLang="ja-JP" sz="300" dirty="0" smtClean="0">
              <a:solidFill>
                <a:schemeClr val="bg1"/>
              </a:solidFill>
              <a:latin typeface="メイリオ"/>
              <a:ea typeface="メイリオ"/>
              <a:cs typeface="メイリオ"/>
            </a:endParaRPr>
          </a:p>
        </p:txBody>
      </p:sp>
      <p:sp>
        <p:nvSpPr>
          <p:cNvPr id="115" name="正方形/長方形 114"/>
          <p:cNvSpPr/>
          <p:nvPr/>
        </p:nvSpPr>
        <p:spPr>
          <a:xfrm flipH="1">
            <a:off x="3413040" y="2153305"/>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7" name="正方形/長方形 46"/>
          <p:cNvSpPr/>
          <p:nvPr/>
        </p:nvSpPr>
        <p:spPr>
          <a:xfrm>
            <a:off x="5977659"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正方形/長方形 58"/>
          <p:cNvSpPr/>
          <p:nvPr/>
        </p:nvSpPr>
        <p:spPr>
          <a:xfrm>
            <a:off x="6032500" y="2973350"/>
            <a:ext cx="2014680" cy="71708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bg1"/>
              </a:solidFill>
              <a:latin typeface="メイリオ"/>
              <a:ea typeface="メイリオ"/>
              <a:cs typeface="メイリオ"/>
            </a:endParaRPr>
          </a:p>
        </p:txBody>
      </p:sp>
      <p:sp>
        <p:nvSpPr>
          <p:cNvPr id="39" name="円柱 38"/>
          <p:cNvSpPr/>
          <p:nvPr/>
        </p:nvSpPr>
        <p:spPr>
          <a:xfrm>
            <a:off x="3518478" y="2444255"/>
            <a:ext cx="2089726" cy="14480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正方形/長方形 42"/>
          <p:cNvSpPr/>
          <p:nvPr/>
        </p:nvSpPr>
        <p:spPr>
          <a:xfrm>
            <a:off x="1082386"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4006273" y="2967506"/>
            <a:ext cx="1570182" cy="722928"/>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bg1"/>
                </a:solidFill>
                <a:latin typeface="メイリオ"/>
                <a:ea typeface="メイリオ"/>
                <a:cs typeface="メイリオ"/>
              </a:rPr>
              <a:t>非構造化データ</a:t>
            </a:r>
            <a:endParaRPr kumimoji="1" lang="en-US" altLang="ja-JP" sz="1200" dirty="0" smtClean="0">
              <a:solidFill>
                <a:schemeClr val="bg1"/>
              </a:solidFill>
              <a:latin typeface="メイリオ"/>
              <a:ea typeface="メイリオ"/>
              <a:cs typeface="メイリオ"/>
            </a:endParaRPr>
          </a:p>
          <a:p>
            <a:pPr algn="ctr"/>
            <a:r>
              <a:rPr lang="en-US" altLang="ja-JP" sz="1200" dirty="0" err="1" smtClean="0">
                <a:solidFill>
                  <a:schemeClr val="bg1"/>
                </a:solidFill>
                <a:latin typeface="メイリオ"/>
                <a:ea typeface="メイリオ"/>
                <a:cs typeface="メイリオ"/>
              </a:rPr>
              <a:t>NoSQL</a:t>
            </a:r>
            <a:endParaRPr kumimoji="1" lang="ja-JP" altLang="en-US" sz="1200" dirty="0">
              <a:solidFill>
                <a:schemeClr val="bg1"/>
              </a:solidFill>
              <a:latin typeface="メイリオ"/>
              <a:ea typeface="メイリオ"/>
              <a:cs typeface="メイリオ"/>
            </a:endParaRPr>
          </a:p>
        </p:txBody>
      </p:sp>
      <p:sp>
        <p:nvSpPr>
          <p:cNvPr id="53" name="正方形/長方形 52"/>
          <p:cNvSpPr/>
          <p:nvPr/>
        </p:nvSpPr>
        <p:spPr>
          <a:xfrm>
            <a:off x="3573362" y="2967505"/>
            <a:ext cx="432911" cy="72292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smtClean="0">
                <a:solidFill>
                  <a:srgbClr val="FFFFFF"/>
                </a:solidFill>
                <a:latin typeface="メイリオ"/>
                <a:ea typeface="メイリオ"/>
                <a:cs typeface="メイリオ"/>
              </a:rPr>
              <a:t>構造化</a:t>
            </a:r>
            <a:endParaRPr kumimoji="1" lang="en-US" altLang="ja-JP" sz="600" dirty="0" smtClean="0">
              <a:solidFill>
                <a:srgbClr val="FFFFFF"/>
              </a:solidFill>
              <a:latin typeface="メイリオ"/>
              <a:ea typeface="メイリオ"/>
              <a:cs typeface="メイリオ"/>
            </a:endParaRPr>
          </a:p>
          <a:p>
            <a:pPr algn="ctr"/>
            <a:r>
              <a:rPr lang="ja-JP" altLang="en-US" sz="600" dirty="0" smtClean="0">
                <a:solidFill>
                  <a:srgbClr val="FFFFFF"/>
                </a:solidFill>
                <a:latin typeface="メイリオ"/>
                <a:ea typeface="メイリオ"/>
                <a:cs typeface="メイリオ"/>
              </a:rPr>
              <a:t>データ</a:t>
            </a:r>
            <a:endParaRPr lang="en-US" altLang="ja-JP" sz="600" dirty="0" smtClean="0">
              <a:solidFill>
                <a:srgbClr val="FFFFFF"/>
              </a:solidFill>
              <a:latin typeface="メイリオ"/>
              <a:ea typeface="メイリオ"/>
              <a:cs typeface="メイリオ"/>
            </a:endParaRPr>
          </a:p>
          <a:p>
            <a:pPr algn="ctr"/>
            <a:r>
              <a:rPr kumimoji="1" lang="en-US" altLang="ja-JP" sz="1000" dirty="0" smtClean="0">
                <a:solidFill>
                  <a:srgbClr val="FFFFFF"/>
                </a:solidFill>
                <a:latin typeface="メイリオ"/>
                <a:ea typeface="メイリオ"/>
                <a:cs typeface="メイリオ"/>
              </a:rPr>
              <a:t>SQL</a:t>
            </a:r>
            <a:endParaRPr kumimoji="1" lang="ja-JP" altLang="en-US" sz="1000" dirty="0">
              <a:solidFill>
                <a:srgbClr val="FFFFFF"/>
              </a:solidFill>
              <a:latin typeface="メイリオ"/>
              <a:ea typeface="メイリオ"/>
              <a:cs typeface="メイリオ"/>
            </a:endParaRPr>
          </a:p>
        </p:txBody>
      </p:sp>
      <p:sp>
        <p:nvSpPr>
          <p:cNvPr id="54" name="正方形/長方形 53"/>
          <p:cNvSpPr/>
          <p:nvPr/>
        </p:nvSpPr>
        <p:spPr>
          <a:xfrm>
            <a:off x="114055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latin typeface="メイリオ"/>
                <a:ea typeface="メイリオ"/>
                <a:cs typeface="メイリオ"/>
              </a:rPr>
              <a:t>人と人の繋がり</a:t>
            </a:r>
            <a:endParaRPr kumimoji="1" lang="ja-JP" altLang="en-US" sz="800" dirty="0">
              <a:solidFill>
                <a:srgbClr val="FFFFFF"/>
              </a:solidFill>
              <a:latin typeface="メイリオ"/>
              <a:ea typeface="メイリオ"/>
              <a:cs typeface="メイリオ"/>
            </a:endParaRPr>
          </a:p>
        </p:txBody>
      </p:sp>
      <p:sp>
        <p:nvSpPr>
          <p:cNvPr id="55" name="正方形/長方形 54"/>
          <p:cNvSpPr/>
          <p:nvPr/>
        </p:nvSpPr>
        <p:spPr>
          <a:xfrm>
            <a:off x="1831207" y="2967504"/>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行動</a:t>
            </a:r>
            <a:endParaRPr kumimoji="1" lang="ja-JP" altLang="en-US" sz="1200" dirty="0">
              <a:solidFill>
                <a:srgbClr val="FFFFFF"/>
              </a:solidFill>
              <a:latin typeface="メイリオ"/>
              <a:ea typeface="メイリオ"/>
              <a:cs typeface="メイリオ"/>
            </a:endParaRPr>
          </a:p>
        </p:txBody>
      </p:sp>
      <p:sp>
        <p:nvSpPr>
          <p:cNvPr id="56" name="正方形/長方形 55"/>
          <p:cNvSpPr/>
          <p:nvPr/>
        </p:nvSpPr>
        <p:spPr>
          <a:xfrm>
            <a:off x="252020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文章</a:t>
            </a:r>
            <a:endParaRPr kumimoji="1" lang="ja-JP" altLang="en-US" sz="1200" dirty="0">
              <a:solidFill>
                <a:srgbClr val="FFFFFF"/>
              </a:solidFill>
              <a:latin typeface="メイリオ"/>
              <a:ea typeface="メイリオ"/>
              <a:cs typeface="メイリオ"/>
            </a:endParaRPr>
          </a:p>
        </p:txBody>
      </p:sp>
      <p:sp>
        <p:nvSpPr>
          <p:cNvPr id="57" name="正方形/長方形 56"/>
          <p:cNvSpPr/>
          <p:nvPr/>
        </p:nvSpPr>
        <p:spPr>
          <a:xfrm>
            <a:off x="6078680" y="3185770"/>
            <a:ext cx="949613" cy="432046"/>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左脳型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思考・論理</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統計的アプローチ</a:t>
            </a:r>
            <a:endParaRPr kumimoji="1" lang="ja-JP" altLang="en-US" sz="600" dirty="0">
              <a:solidFill>
                <a:srgbClr val="FFFFFF"/>
              </a:solidFill>
              <a:latin typeface="メイリオ"/>
              <a:ea typeface="メイリオ"/>
              <a:cs typeface="メイリオ"/>
            </a:endParaRPr>
          </a:p>
        </p:txBody>
      </p:sp>
      <p:sp>
        <p:nvSpPr>
          <p:cNvPr id="58" name="正方形/長方形 57"/>
          <p:cNvSpPr/>
          <p:nvPr/>
        </p:nvSpPr>
        <p:spPr>
          <a:xfrm>
            <a:off x="7051385" y="3185772"/>
            <a:ext cx="949613" cy="43204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右脳型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知覚・感性</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ニューラル・ネット</a:t>
            </a:r>
            <a:endParaRPr kumimoji="1" lang="ja-JP" altLang="en-US" sz="600" dirty="0">
              <a:solidFill>
                <a:srgbClr val="FFFFFF"/>
              </a:solidFill>
              <a:latin typeface="メイリオ"/>
              <a:ea typeface="メイリオ"/>
              <a:cs typeface="メイリオ"/>
            </a:endParaRPr>
          </a:p>
        </p:txBody>
      </p:sp>
      <p:sp>
        <p:nvSpPr>
          <p:cNvPr id="82" name="上矢印 81"/>
          <p:cNvSpPr/>
          <p:nvPr/>
        </p:nvSpPr>
        <p:spPr>
          <a:xfrm rot="5400000">
            <a:off x="3125988" y="3195002"/>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上矢印 82"/>
          <p:cNvSpPr/>
          <p:nvPr/>
        </p:nvSpPr>
        <p:spPr>
          <a:xfrm rot="5400000">
            <a:off x="5569274" y="3195003"/>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6313394" y="2576411"/>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
        <p:nvSpPr>
          <p:cNvPr id="86" name="テキスト ボックス 85"/>
          <p:cNvSpPr txBox="1"/>
          <p:nvPr/>
        </p:nvSpPr>
        <p:spPr>
          <a:xfrm>
            <a:off x="6671825" y="2956196"/>
            <a:ext cx="736099" cy="253916"/>
          </a:xfrm>
          <a:prstGeom prst="rect">
            <a:avLst/>
          </a:prstGeom>
          <a:noFill/>
        </p:spPr>
        <p:txBody>
          <a:bodyPr wrap="none" rtlCol="0">
            <a:spAutoFit/>
          </a:bodyPr>
          <a:lstStyle/>
          <a:p>
            <a:pPr algn="ctr"/>
            <a:r>
              <a:rPr kumimoji="1" lang="ja-JP" altLang="en-US" sz="1050" dirty="0" smtClean="0">
                <a:solidFill>
                  <a:srgbClr val="FFFFFF"/>
                </a:solidFill>
                <a:latin typeface="メイリオ"/>
                <a:ea typeface="メイリオ"/>
                <a:cs typeface="メイリオ"/>
              </a:rPr>
              <a:t>人工知能</a:t>
            </a:r>
            <a:endParaRPr kumimoji="1" lang="ja-JP" altLang="en-US" sz="1050" dirty="0">
              <a:solidFill>
                <a:srgbClr val="FFFFFF"/>
              </a:solidFill>
              <a:latin typeface="メイリオ"/>
              <a:ea typeface="メイリオ"/>
              <a:cs typeface="メイリオ"/>
            </a:endParaRPr>
          </a:p>
        </p:txBody>
      </p:sp>
      <p:sp>
        <p:nvSpPr>
          <p:cNvPr id="87" name="テキスト ボックス 86"/>
          <p:cNvSpPr txBox="1"/>
          <p:nvPr/>
        </p:nvSpPr>
        <p:spPr>
          <a:xfrm>
            <a:off x="3865731" y="2494713"/>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ビッグ・データ</a:t>
            </a:r>
            <a:endParaRPr kumimoji="1" lang="ja-JP" altLang="en-US" sz="1400" dirty="0">
              <a:solidFill>
                <a:srgbClr val="FFFFFF"/>
              </a:solidFill>
              <a:latin typeface="メイリオ"/>
              <a:ea typeface="メイリオ"/>
              <a:cs typeface="メイリオ"/>
            </a:endParaRPr>
          </a:p>
        </p:txBody>
      </p:sp>
      <p:sp>
        <p:nvSpPr>
          <p:cNvPr id="122" name="テキスト ボックス 121"/>
          <p:cNvSpPr txBox="1"/>
          <p:nvPr/>
        </p:nvSpPr>
        <p:spPr>
          <a:xfrm>
            <a:off x="1114156" y="2494716"/>
            <a:ext cx="1980029"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ソーシャル・メディア</a:t>
            </a:r>
            <a:endParaRPr kumimoji="1" lang="ja-JP" altLang="en-US" sz="1400" dirty="0">
              <a:solidFill>
                <a:srgbClr val="FFFFFF"/>
              </a:solidFill>
              <a:latin typeface="メイリオ"/>
              <a:ea typeface="メイリオ"/>
              <a:cs typeface="メイリオ"/>
            </a:endParaRPr>
          </a:p>
        </p:txBody>
      </p:sp>
      <p:sp>
        <p:nvSpPr>
          <p:cNvPr id="125" name="正方形/長方形 124"/>
          <p:cNvSpPr/>
          <p:nvPr/>
        </p:nvSpPr>
        <p:spPr>
          <a:xfrm>
            <a:off x="114055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音声</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831207" y="3361113"/>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動画</a:t>
            </a:r>
            <a:endParaRPr kumimoji="1" lang="ja-JP" altLang="en-US" sz="1200" dirty="0">
              <a:solidFill>
                <a:srgbClr val="FFFFFF"/>
              </a:solidFill>
              <a:latin typeface="メイリオ"/>
              <a:ea typeface="メイリオ"/>
              <a:cs typeface="メイリオ"/>
            </a:endParaRPr>
          </a:p>
        </p:txBody>
      </p:sp>
      <p:sp>
        <p:nvSpPr>
          <p:cNvPr id="127" name="正方形/長方形 126"/>
          <p:cNvSpPr/>
          <p:nvPr/>
        </p:nvSpPr>
        <p:spPr>
          <a:xfrm>
            <a:off x="252020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写真</a:t>
            </a:r>
            <a:endParaRPr kumimoji="1" lang="ja-JP" altLang="en-US" sz="1200" dirty="0">
              <a:solidFill>
                <a:srgbClr val="FFFFFF"/>
              </a:solidFill>
              <a:latin typeface="メイリオ"/>
              <a:ea typeface="メイリオ"/>
              <a:cs typeface="メイリオ"/>
            </a:endParaRPr>
          </a:p>
        </p:txBody>
      </p:sp>
      <p:sp>
        <p:nvSpPr>
          <p:cNvPr id="116" name="テキスト ボックス 115"/>
          <p:cNvSpPr txBox="1"/>
          <p:nvPr/>
        </p:nvSpPr>
        <p:spPr>
          <a:xfrm>
            <a:off x="4171457"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8" name="テキスト ボックス 127"/>
          <p:cNvSpPr txBox="1"/>
          <p:nvPr/>
        </p:nvSpPr>
        <p:spPr>
          <a:xfrm>
            <a:off x="1766429"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9" name="テキスト ボックス 128"/>
          <p:cNvSpPr txBox="1"/>
          <p:nvPr/>
        </p:nvSpPr>
        <p:spPr>
          <a:xfrm>
            <a:off x="6628183"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2" name="右カーブ矢印 1"/>
          <p:cNvSpPr/>
          <p:nvPr/>
        </p:nvSpPr>
        <p:spPr>
          <a:xfrm>
            <a:off x="5581408"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右カーブ矢印 129"/>
          <p:cNvSpPr/>
          <p:nvPr/>
        </p:nvSpPr>
        <p:spPr>
          <a:xfrm rot="10800000">
            <a:off x="5794568"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右カーブ矢印 130"/>
          <p:cNvSpPr/>
          <p:nvPr/>
        </p:nvSpPr>
        <p:spPr>
          <a:xfrm>
            <a:off x="3094185"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右カーブ矢印 131"/>
          <p:cNvSpPr/>
          <p:nvPr/>
        </p:nvSpPr>
        <p:spPr>
          <a:xfrm rot="10800000">
            <a:off x="3307345"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888749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smtClean="0"/>
              <a:t>ビジネスのデジタル化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1960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〜1980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1990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〜2000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2010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smtClean="0">
                <a:solidFill>
                  <a:schemeClr val="bg1"/>
                </a:solidFill>
                <a:latin typeface="Meiryo" charset="-128"/>
                <a:ea typeface="Meiryo" charset="-128"/>
                <a:cs typeface="Meiryo" charset="-128"/>
              </a:rPr>
              <a:t>ビジネス＋</a:t>
            </a:r>
            <a:r>
              <a:rPr kumimoji="1" lang="en-US" altLang="ja-JP" sz="2400" dirty="0" smtClean="0">
                <a:solidFill>
                  <a:schemeClr val="bg1"/>
                </a:solidFill>
                <a:latin typeface="Meiryo" charset="-128"/>
                <a:ea typeface="Meiryo" charset="-128"/>
                <a:cs typeface="Meiryo" charset="-128"/>
              </a:rPr>
              <a:t>IT</a:t>
            </a:r>
          </a:p>
          <a:p>
            <a:pPr algn="ctr"/>
            <a:r>
              <a:rPr lang="ja-JP" altLang="en-US" sz="1200" dirty="0" smtClean="0">
                <a:solidFill>
                  <a:schemeClr val="bg1"/>
                </a:solidFill>
                <a:latin typeface="Meiryo" charset="-128"/>
                <a:ea typeface="Meiryo" charset="-128"/>
                <a:cs typeface="Meiryo" charset="-128"/>
              </a:rPr>
              <a:t>（</a:t>
            </a:r>
            <a:r>
              <a:rPr lang="en-US" altLang="ja-JP" sz="1200" dirty="0" smtClean="0">
                <a:solidFill>
                  <a:schemeClr val="bg1"/>
                </a:solidFill>
                <a:latin typeface="Meiryo" charset="-128"/>
                <a:ea typeface="Meiryo" charset="-128"/>
                <a:cs typeface="Meiryo" charset="-128"/>
              </a:rPr>
              <a:t>IT</a:t>
            </a:r>
            <a:r>
              <a:rPr lang="ja-JP" altLang="en-US" sz="1200" dirty="0" smtClean="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smtClean="0">
                <a:solidFill>
                  <a:schemeClr val="bg1"/>
                </a:solidFill>
                <a:latin typeface="Meiryo" charset="-128"/>
                <a:ea typeface="Meiryo" charset="-128"/>
                <a:cs typeface="Meiryo" charset="-128"/>
              </a:rPr>
              <a:t>商品としての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25" name="正方形/長方形 24"/>
          <p:cNvSpPr/>
          <p:nvPr/>
        </p:nvSpPr>
        <p:spPr>
          <a:xfrm>
            <a:off x="309281" y="5413247"/>
            <a:ext cx="5635907" cy="90700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smtClean="0">
                <a:solidFill>
                  <a:srgbClr val="FFFFFF"/>
                </a:solidFill>
                <a:latin typeface="Meiryo" charset="-128"/>
                <a:ea typeface="Meiryo" charset="-128"/>
                <a:cs typeface="Meiryo" charset="-128"/>
              </a:rPr>
              <a:t>SoR</a:t>
            </a:r>
            <a:r>
              <a:rPr lang="en-US" altLang="ja-JP" sz="2400" dirty="0">
                <a:solidFill>
                  <a:srgbClr val="FFFFFF"/>
                </a:solidFill>
                <a:latin typeface="Meiryo" charset="-128"/>
                <a:ea typeface="Meiryo" charset="-128"/>
                <a:cs typeface="Meiryo" charset="-128"/>
              </a:rPr>
              <a:t> </a:t>
            </a:r>
            <a:r>
              <a:rPr lang="en-US" altLang="ja-JP" sz="1100" dirty="0" smtClean="0">
                <a:solidFill>
                  <a:srgbClr val="FFFFFF"/>
                </a:solidFill>
                <a:latin typeface="Meiryo" charset="-128"/>
                <a:ea typeface="Meiryo" charset="-128"/>
                <a:cs typeface="Meiryo" charset="-128"/>
              </a:rPr>
              <a:t>System of Record</a:t>
            </a:r>
          </a:p>
          <a:p>
            <a:pPr algn="ctr"/>
            <a:r>
              <a:rPr kumimoji="1" lang="ja-JP" altLang="en-US" sz="1400" dirty="0" smtClean="0">
                <a:solidFill>
                  <a:srgbClr val="FFFFFF"/>
                </a:solidFill>
                <a:latin typeface="Meiryo" charset="-128"/>
                <a:ea typeface="Meiryo" charset="-128"/>
                <a:cs typeface="Meiryo" charset="-128"/>
              </a:rPr>
              <a:t>結果を処理するシステム</a:t>
            </a:r>
            <a:endParaRPr kumimoji="1" lang="ja-JP" altLang="en-US" sz="1400" dirty="0">
              <a:solidFill>
                <a:srgbClr val="FFFFFF"/>
              </a:solidFill>
              <a:latin typeface="Meiryo" charset="-128"/>
              <a:ea typeface="Meiryo" charset="-128"/>
              <a:cs typeface="Meiryo" charset="-128"/>
            </a:endParaRPr>
          </a:p>
        </p:txBody>
      </p:sp>
      <p:sp>
        <p:nvSpPr>
          <p:cNvPr id="26" name="正方形/長方形 25"/>
          <p:cNvSpPr/>
          <p:nvPr/>
        </p:nvSpPr>
        <p:spPr>
          <a:xfrm>
            <a:off x="6085809" y="5428472"/>
            <a:ext cx="2743199" cy="90700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smtClean="0">
                <a:solidFill>
                  <a:srgbClr val="FFFFFF"/>
                </a:solidFill>
                <a:latin typeface="Meiryo" charset="-128"/>
                <a:ea typeface="Meiryo" charset="-128"/>
                <a:cs typeface="Meiryo" charset="-128"/>
              </a:rPr>
              <a:t>SoE</a:t>
            </a:r>
            <a:r>
              <a:rPr lang="en-US" altLang="ja-JP" sz="2400" dirty="0">
                <a:solidFill>
                  <a:srgbClr val="FFFFFF"/>
                </a:solidFill>
                <a:latin typeface="Meiryo" charset="-128"/>
                <a:ea typeface="Meiryo" charset="-128"/>
                <a:cs typeface="Meiryo" charset="-128"/>
              </a:rPr>
              <a:t> </a:t>
            </a:r>
            <a:r>
              <a:rPr lang="en-US" altLang="ja-JP" sz="1100" dirty="0" smtClean="0">
                <a:solidFill>
                  <a:srgbClr val="FFFFFF"/>
                </a:solidFill>
                <a:latin typeface="Meiryo" charset="-128"/>
                <a:ea typeface="Meiryo" charset="-128"/>
                <a:cs typeface="Meiryo" charset="-128"/>
              </a:rPr>
              <a:t>System of Engagement</a:t>
            </a:r>
          </a:p>
          <a:p>
            <a:pPr algn="ctr"/>
            <a:r>
              <a:rPr kumimoji="1" lang="ja-JP" altLang="en-US" sz="1400" dirty="0" smtClean="0">
                <a:solidFill>
                  <a:srgbClr val="FFFFFF"/>
                </a:solidFill>
                <a:latin typeface="Meiryo" charset="-128"/>
                <a:ea typeface="Meiryo" charset="-128"/>
                <a:cs typeface="Meiryo" charset="-128"/>
              </a:rPr>
              <a:t>結果を創出するシステム</a:t>
            </a:r>
            <a:endParaRPr kumimoji="1" lang="ja-JP" altLang="en-US" sz="1400" dirty="0">
              <a:solidFill>
                <a:srgbClr val="FFFFFF"/>
              </a:solidFill>
              <a:latin typeface="Meiryo" charset="-128"/>
              <a:ea typeface="Meiryo" charset="-128"/>
              <a:cs typeface="Meiryo" charset="-128"/>
            </a:endParaRPr>
          </a:p>
        </p:txBody>
      </p:sp>
      <p:grpSp>
        <p:nvGrpSpPr>
          <p:cNvPr id="6" name="図形グループ 5"/>
          <p:cNvGrpSpPr/>
          <p:nvPr/>
        </p:nvGrpSpPr>
        <p:grpSpPr>
          <a:xfrm>
            <a:off x="5581497" y="5830860"/>
            <a:ext cx="863193" cy="744244"/>
            <a:chOff x="5581497" y="5830860"/>
            <a:chExt cx="863193" cy="744244"/>
          </a:xfrm>
        </p:grpSpPr>
        <p:sp>
          <p:nvSpPr>
            <p:cNvPr id="28" name="星 32 27"/>
            <p:cNvSpPr/>
            <p:nvPr/>
          </p:nvSpPr>
          <p:spPr>
            <a:xfrm>
              <a:off x="5581497" y="5830860"/>
              <a:ext cx="863193" cy="744244"/>
            </a:xfrm>
            <a:prstGeom prst="star32">
              <a:avLst/>
            </a:prstGeom>
            <a:solidFill>
              <a:srgbClr val="FFFF00">
                <a:alpha val="50196"/>
              </a:srgbClr>
            </a:solidFill>
            <a:ln w="3175">
              <a:solidFill>
                <a:srgbClr val="FF0000">
                  <a:alpha val="66275"/>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5741223" y="5932070"/>
              <a:ext cx="543739" cy="523220"/>
            </a:xfrm>
            <a:prstGeom prst="rect">
              <a:avLst/>
            </a:prstGeom>
            <a:noFill/>
          </p:spPr>
          <p:txBody>
            <a:bodyPr wrap="none" rtlCol="0">
              <a:spAutoFit/>
            </a:bodyPr>
            <a:lstStyle/>
            <a:p>
              <a:pPr algn="ctr"/>
              <a:r>
                <a:rPr kumimoji="1" lang="ja-JP" altLang="en-US" sz="1400" dirty="0" smtClean="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文化</a:t>
              </a:r>
              <a:endParaRPr kumimoji="1" lang="en-US" altLang="ja-JP" sz="1400" dirty="0" smtClean="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endParaRPr>
            </a:p>
            <a:p>
              <a:pPr algn="ctr"/>
              <a:r>
                <a:rPr kumimoji="1" lang="ja-JP" altLang="en-US" sz="1400" dirty="0" smtClean="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対立</a:t>
              </a:r>
              <a:endParaRPr kumimoji="1" lang="ja-JP" altLang="en-US"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endParaRPr>
            </a:p>
          </p:txBody>
        </p:sp>
      </p:grpSp>
    </p:spTree>
    <p:extLst>
      <p:ext uri="{BB962C8B-B14F-4D97-AF65-F5344CB8AC3E}">
        <p14:creationId xmlns:p14="http://schemas.microsoft.com/office/powerpoint/2010/main" val="7182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求められるスキルの転換</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77686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ja-JP" altLang="en-US" dirty="0" smtClean="0"/>
              <a:t>ビジネス価値と文化の違い</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sp>
        <p:nvSpPr>
          <p:cNvPr id="4" name="フリーフォーム 3"/>
          <p:cNvSpPr/>
          <p:nvPr/>
        </p:nvSpPr>
        <p:spPr>
          <a:xfrm>
            <a:off x="409905" y="2656934"/>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09905" y="1725281"/>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409905" y="1035169"/>
            <a:ext cx="8327366" cy="6441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HGSSoeiKakugothicUB" charset="-128"/>
                <a:ea typeface="HGSSoeiKakugothicUB" charset="-128"/>
                <a:cs typeface="HGSSoeiKakugothicUB" charset="-128"/>
              </a:rPr>
              <a:t>ユーザー部門の</a:t>
            </a:r>
            <a:r>
              <a:rPr lang="en-US" altLang="ja-JP" sz="1600" dirty="0" smtClean="0">
                <a:solidFill>
                  <a:srgbClr val="FFFFFF"/>
                </a:solidFill>
                <a:latin typeface="HGSSoeiKakugothicUB" charset="-128"/>
                <a:ea typeface="HGSSoeiKakugothicUB" charset="-128"/>
                <a:cs typeface="HGSSoeiKakugothicUB" charset="-128"/>
              </a:rPr>
              <a:t>IT</a:t>
            </a:r>
            <a:r>
              <a:rPr lang="ja-JP" altLang="en-US" sz="1600" dirty="0" smtClean="0">
                <a:solidFill>
                  <a:srgbClr val="FFFFFF"/>
                </a:solidFill>
                <a:latin typeface="HGSSoeiKakugothicUB" charset="-128"/>
                <a:ea typeface="HGSSoeiKakugothicUB" charset="-128"/>
                <a:cs typeface="HGSSoeiKakugothicUB" charset="-128"/>
              </a:rPr>
              <a:t>への</a:t>
            </a:r>
            <a:r>
              <a:rPr kumimoji="1" lang="ja-JP" altLang="en-US" sz="1600" dirty="0" smtClean="0">
                <a:solidFill>
                  <a:srgbClr val="FFFFFF"/>
                </a:solidFill>
                <a:latin typeface="HGSSoeiKakugothicUB" charset="-128"/>
                <a:ea typeface="HGSSoeiKakugothicUB" charset="-128"/>
                <a:cs typeface="HGSSoeiKakugothicUB" charset="-128"/>
              </a:rPr>
              <a:t>期待の変化</a:t>
            </a:r>
            <a:endParaRPr kumimoji="1" lang="ja-JP" altLang="en-US" sz="1600" dirty="0">
              <a:solidFill>
                <a:srgbClr val="FFFFFF"/>
              </a:solidFill>
              <a:latin typeface="HGSSoeiKakugothicUB" charset="-128"/>
              <a:ea typeface="HGSSoeiKakugothicUB" charset="-128"/>
              <a:cs typeface="HGSSoeiKakugothicUB" charset="-128"/>
            </a:endParaRPr>
          </a:p>
        </p:txBody>
      </p:sp>
      <p:sp>
        <p:nvSpPr>
          <p:cNvPr id="7" name="テキスト ボックス 6"/>
          <p:cNvSpPr txBox="1"/>
          <p:nvPr/>
        </p:nvSpPr>
        <p:spPr>
          <a:xfrm>
            <a:off x="409904" y="1758123"/>
            <a:ext cx="5407249" cy="369332"/>
          </a:xfrm>
          <a:prstGeom prst="rect">
            <a:avLst/>
          </a:prstGeom>
          <a:noFill/>
        </p:spPr>
        <p:txBody>
          <a:bodyPr wrap="none" rtlCol="0">
            <a:spAutoFit/>
          </a:bodyPr>
          <a:lstStyle/>
          <a:p>
            <a:r>
              <a:rPr lang="ja-JP" altLang="en-US" sz="1400" dirty="0" smtClean="0">
                <a:solidFill>
                  <a:schemeClr val="bg1"/>
                </a:solidFill>
                <a:latin typeface="Meiryo" charset="-128"/>
                <a:ea typeface="Meiryo" charset="-128"/>
                <a:cs typeface="Meiryo" charset="-128"/>
              </a:rPr>
              <a:t>顧客</a:t>
            </a:r>
            <a:r>
              <a:rPr lang="ja-JP" altLang="en-US" sz="1400" dirty="0">
                <a:solidFill>
                  <a:schemeClr val="bg1"/>
                </a:solidFill>
                <a:latin typeface="Meiryo" charset="-128"/>
                <a:ea typeface="Meiryo" charset="-128"/>
                <a:cs typeface="Meiryo" charset="-128"/>
              </a:rPr>
              <a:t>に製品やサービスを</a:t>
            </a:r>
            <a:r>
              <a:rPr lang="ja-JP" altLang="en-US" b="1" dirty="0">
                <a:solidFill>
                  <a:schemeClr val="bg1"/>
                </a:solidFill>
                <a:latin typeface="Meiryo" charset="-128"/>
                <a:ea typeface="Meiryo" charset="-128"/>
                <a:cs typeface="Meiryo" charset="-128"/>
              </a:rPr>
              <a:t>“いかに買ってもらうか”を</a:t>
            </a:r>
            <a:r>
              <a:rPr lang="ja-JP" altLang="en-US" b="1" dirty="0" smtClean="0">
                <a:solidFill>
                  <a:schemeClr val="bg1"/>
                </a:solidFill>
                <a:latin typeface="Meiryo" charset="-128"/>
                <a:ea typeface="Meiryo" charset="-128"/>
                <a:cs typeface="Meiryo" charset="-128"/>
              </a:rPr>
              <a:t>狙う</a:t>
            </a:r>
            <a:endParaRPr lang="ja-JP" altLang="en-US" dirty="0">
              <a:solidFill>
                <a:schemeClr val="bg1"/>
              </a:solidFill>
              <a:latin typeface="Meiryo" charset="-128"/>
              <a:ea typeface="Meiryo" charset="-128"/>
              <a:cs typeface="Meiryo" charset="-128"/>
            </a:endParaRPr>
          </a:p>
        </p:txBody>
      </p:sp>
      <p:sp>
        <p:nvSpPr>
          <p:cNvPr id="8" name="テキスト ボックス 7"/>
          <p:cNvSpPr txBox="1"/>
          <p:nvPr/>
        </p:nvSpPr>
        <p:spPr>
          <a:xfrm>
            <a:off x="2999233" y="5631452"/>
            <a:ext cx="5695376" cy="369332"/>
          </a:xfrm>
          <a:prstGeom prst="rect">
            <a:avLst/>
          </a:prstGeom>
          <a:noFill/>
        </p:spPr>
        <p:txBody>
          <a:bodyPr wrap="square" rtlCol="0">
            <a:spAutoFit/>
          </a:bodyPr>
          <a:lstStyle/>
          <a:p>
            <a:pPr algn="r"/>
            <a:r>
              <a:rPr lang="ja-JP" altLang="en-US" sz="1400" dirty="0" smtClean="0">
                <a:solidFill>
                  <a:schemeClr val="bg1"/>
                </a:solidFill>
                <a:latin typeface="Meiryo" charset="-128"/>
                <a:ea typeface="Meiryo" charset="-128"/>
                <a:cs typeface="Meiryo" charset="-128"/>
              </a:rPr>
              <a:t>顧客</a:t>
            </a:r>
            <a:r>
              <a:rPr lang="ja-JP" altLang="en-US" sz="1400" dirty="0">
                <a:solidFill>
                  <a:schemeClr val="bg1"/>
                </a:solidFill>
                <a:latin typeface="Meiryo" charset="-128"/>
                <a:ea typeface="Meiryo" charset="-128"/>
                <a:cs typeface="Meiryo" charset="-128"/>
              </a:rPr>
              <a:t>が製品やサービスを</a:t>
            </a:r>
            <a:r>
              <a:rPr lang="ja-JP" altLang="en-US" b="1" dirty="0">
                <a:solidFill>
                  <a:schemeClr val="bg1"/>
                </a:solidFill>
                <a:latin typeface="Meiryo" charset="-128"/>
                <a:ea typeface="Meiryo" charset="-128"/>
                <a:cs typeface="Meiryo" charset="-128"/>
              </a:rPr>
              <a:t>“買ってから”を処理、格納</a:t>
            </a:r>
            <a:r>
              <a:rPr lang="ja-JP" altLang="en-US" b="1" dirty="0" smtClean="0">
                <a:solidFill>
                  <a:schemeClr val="bg1"/>
                </a:solidFill>
                <a:latin typeface="Meiryo" charset="-128"/>
                <a:ea typeface="Meiryo" charset="-128"/>
                <a:cs typeface="Meiryo" charset="-128"/>
              </a:rPr>
              <a:t>する</a:t>
            </a:r>
            <a:endParaRPr kumimoji="1" lang="ja-JP" altLang="en-US" sz="1400" dirty="0">
              <a:solidFill>
                <a:schemeClr val="bg1"/>
              </a:solidFill>
              <a:latin typeface="Meiryo" charset="-128"/>
              <a:ea typeface="Meiryo" charset="-128"/>
              <a:cs typeface="Meiryo" charset="-128"/>
            </a:endParaRPr>
          </a:p>
        </p:txBody>
      </p:sp>
      <p:sp>
        <p:nvSpPr>
          <p:cNvPr id="10" name="テキスト ボックス 9"/>
          <p:cNvSpPr txBox="1"/>
          <p:nvPr/>
        </p:nvSpPr>
        <p:spPr>
          <a:xfrm>
            <a:off x="480595" y="3571797"/>
            <a:ext cx="2518638" cy="523220"/>
          </a:xfrm>
          <a:prstGeom prst="rect">
            <a:avLst/>
          </a:prstGeom>
          <a:noFill/>
        </p:spPr>
        <p:txBody>
          <a:bodyPr wrap="none" rtlCol="0">
            <a:spAutoFit/>
          </a:bodyPr>
          <a:lstStyle/>
          <a:p>
            <a:pPr marL="171450" indent="-171450">
              <a:buFont typeface="Wingdings" charset="2"/>
              <a:buChar char="Ø"/>
            </a:pPr>
            <a:r>
              <a:rPr lang="ja-JP" altLang="en-US" sz="1400" b="1" dirty="0" smtClean="0">
                <a:solidFill>
                  <a:schemeClr val="bg1"/>
                </a:solidFill>
                <a:latin typeface="Meiryo" charset="-128"/>
                <a:ea typeface="Meiryo" charset="-128"/>
                <a:cs typeface="Meiryo" charset="-128"/>
              </a:rPr>
              <a:t>ユーザー部門の要求は明確</a:t>
            </a:r>
            <a:endParaRPr lang="en-US" altLang="ja-JP" sz="1400" b="1" dirty="0" smtClean="0">
              <a:solidFill>
                <a:schemeClr val="bg1"/>
              </a:solidFill>
              <a:latin typeface="Meiryo" charset="-128"/>
              <a:ea typeface="Meiryo" charset="-128"/>
              <a:cs typeface="Meiryo" charset="-128"/>
            </a:endParaRPr>
          </a:p>
          <a:p>
            <a:pPr marL="171450" indent="-171450">
              <a:buFont typeface="Wingdings" charset="2"/>
              <a:buChar char="Ø"/>
            </a:pPr>
            <a:r>
              <a:rPr kumimoji="1" lang="en-US" altLang="ja-JP" sz="1400" b="1" dirty="0" smtClean="0">
                <a:solidFill>
                  <a:schemeClr val="bg1"/>
                </a:solidFill>
                <a:latin typeface="Meiryo" charset="-128"/>
                <a:ea typeface="Meiryo" charset="-128"/>
                <a:cs typeface="Meiryo" charset="-128"/>
              </a:rPr>
              <a:t>IT</a:t>
            </a:r>
            <a:r>
              <a:rPr kumimoji="1" lang="ja-JP" altLang="en-US" sz="1400" b="1" dirty="0" smtClean="0">
                <a:solidFill>
                  <a:schemeClr val="bg1"/>
                </a:solidFill>
                <a:latin typeface="Meiryo" charset="-128"/>
                <a:ea typeface="Meiryo" charset="-128"/>
                <a:cs typeface="Meiryo" charset="-128"/>
              </a:rPr>
              <a:t>部門はその要求に応える</a:t>
            </a:r>
            <a:endParaRPr kumimoji="1" lang="ja-JP" altLang="en-US" sz="1400" b="1" dirty="0">
              <a:solidFill>
                <a:schemeClr val="bg1"/>
              </a:solidFill>
              <a:latin typeface="Meiryo" charset="-128"/>
              <a:ea typeface="Meiryo" charset="-128"/>
              <a:cs typeface="Meiryo" charset="-128"/>
            </a:endParaRPr>
          </a:p>
        </p:txBody>
      </p:sp>
      <p:sp>
        <p:nvSpPr>
          <p:cNvPr id="11" name="テキスト ボックス 10"/>
          <p:cNvSpPr txBox="1"/>
          <p:nvPr/>
        </p:nvSpPr>
        <p:spPr>
          <a:xfrm>
            <a:off x="409905" y="2065604"/>
            <a:ext cx="4097224" cy="369332"/>
          </a:xfrm>
          <a:prstGeom prst="rect">
            <a:avLst/>
          </a:prstGeom>
          <a:noFill/>
        </p:spPr>
        <p:txBody>
          <a:bodyPr wrap="square" rtlCol="0">
            <a:spAutoFit/>
          </a:bodyPr>
          <a:lstStyle/>
          <a:p>
            <a:r>
              <a:rPr lang="ja-JP" altLang="en-US" dirty="0" smtClean="0">
                <a:solidFill>
                  <a:schemeClr val="bg1"/>
                </a:solidFill>
                <a:latin typeface="Meiryo" charset="-128"/>
                <a:ea typeface="Meiryo" charset="-128"/>
                <a:cs typeface="Meiryo" charset="-128"/>
              </a:rPr>
              <a:t>求められる価値</a:t>
            </a:r>
            <a:r>
              <a:rPr lang="ja-JP" altLang="en-US" b="1" dirty="0" smtClean="0">
                <a:solidFill>
                  <a:schemeClr val="bg1"/>
                </a:solidFill>
                <a:latin typeface="Meiryo" charset="-128"/>
                <a:ea typeface="Meiryo" charset="-128"/>
                <a:cs typeface="Meiryo" charset="-128"/>
              </a:rPr>
              <a:t>：スピード</a:t>
            </a:r>
            <a:endParaRPr kumimoji="1" lang="ja-JP" altLang="en-US" sz="1200" b="1" dirty="0">
              <a:solidFill>
                <a:schemeClr val="bg1"/>
              </a:solidFill>
              <a:latin typeface="Meiryo" charset="-128"/>
              <a:ea typeface="Meiryo" charset="-128"/>
              <a:cs typeface="Meiryo" charset="-128"/>
            </a:endParaRPr>
          </a:p>
        </p:txBody>
      </p:sp>
      <p:sp>
        <p:nvSpPr>
          <p:cNvPr id="12" name="テキスト ボックス 11"/>
          <p:cNvSpPr txBox="1"/>
          <p:nvPr/>
        </p:nvSpPr>
        <p:spPr>
          <a:xfrm>
            <a:off x="6005274" y="5313069"/>
            <a:ext cx="2753113" cy="369332"/>
          </a:xfrm>
          <a:prstGeom prst="rect">
            <a:avLst/>
          </a:prstGeom>
          <a:noFill/>
        </p:spPr>
        <p:txBody>
          <a:bodyPr wrap="square" rtlCol="0">
            <a:spAutoFit/>
          </a:bodyPr>
          <a:lstStyle/>
          <a:p>
            <a:r>
              <a:rPr lang="ja-JP" altLang="en-US" dirty="0" smtClean="0">
                <a:solidFill>
                  <a:schemeClr val="bg1"/>
                </a:solidFill>
                <a:latin typeface="Meiryo" charset="-128"/>
                <a:ea typeface="Meiryo" charset="-128"/>
                <a:cs typeface="Meiryo" charset="-128"/>
              </a:rPr>
              <a:t>求められる価値</a:t>
            </a:r>
            <a:r>
              <a:rPr lang="ja-JP" altLang="en-US" b="1" dirty="0" smtClean="0">
                <a:solidFill>
                  <a:schemeClr val="bg1"/>
                </a:solidFill>
                <a:latin typeface="Meiryo" charset="-128"/>
                <a:ea typeface="Meiryo" charset="-128"/>
                <a:cs typeface="Meiryo" charset="-128"/>
              </a:rPr>
              <a:t>：安定性</a:t>
            </a:r>
            <a:endParaRPr kumimoji="1" lang="ja-JP" altLang="en-US" sz="1200" b="1" dirty="0">
              <a:solidFill>
                <a:schemeClr val="bg1"/>
              </a:solidFill>
              <a:latin typeface="Meiryo" charset="-128"/>
              <a:ea typeface="Meiryo" charset="-128"/>
              <a:cs typeface="Meiryo" charset="-128"/>
            </a:endParaRPr>
          </a:p>
        </p:txBody>
      </p:sp>
      <p:sp>
        <p:nvSpPr>
          <p:cNvPr id="13" name="テキスト ボックス 12"/>
          <p:cNvSpPr txBox="1"/>
          <p:nvPr/>
        </p:nvSpPr>
        <p:spPr>
          <a:xfrm>
            <a:off x="4297547" y="2881004"/>
            <a:ext cx="2075292" cy="646331"/>
          </a:xfrm>
          <a:prstGeom prst="rect">
            <a:avLst/>
          </a:prstGeom>
          <a:noFill/>
        </p:spPr>
        <p:txBody>
          <a:bodyPr wrap="square" rtlCol="0">
            <a:spAutoFit/>
          </a:bodyPr>
          <a:lstStyle/>
          <a:p>
            <a:pPr algn="r"/>
            <a:r>
              <a:rPr lang="en-US" altLang="ja-JP" sz="3600" b="1" dirty="0" err="1" smtClean="0">
                <a:solidFill>
                  <a:schemeClr val="bg1"/>
                </a:solidFill>
                <a:latin typeface="Meiryo" charset="-128"/>
                <a:ea typeface="Meiryo" charset="-128"/>
                <a:cs typeface="Meiryo" charset="-128"/>
              </a:rPr>
              <a:t>SoE</a:t>
            </a:r>
            <a:endParaRPr kumimoji="1" lang="ja-JP" altLang="en-US" sz="3600" b="1" dirty="0">
              <a:solidFill>
                <a:schemeClr val="bg1"/>
              </a:solidFill>
              <a:latin typeface="Meiryo" charset="-128"/>
              <a:ea typeface="Meiryo" charset="-128"/>
              <a:cs typeface="Meiryo" charset="-128"/>
            </a:endParaRPr>
          </a:p>
        </p:txBody>
      </p:sp>
      <p:sp>
        <p:nvSpPr>
          <p:cNvPr id="14" name="テキスト ボックス 13"/>
          <p:cNvSpPr txBox="1"/>
          <p:nvPr/>
        </p:nvSpPr>
        <p:spPr>
          <a:xfrm>
            <a:off x="2843833" y="4215048"/>
            <a:ext cx="2075292" cy="646331"/>
          </a:xfrm>
          <a:prstGeom prst="rect">
            <a:avLst/>
          </a:prstGeom>
          <a:noFill/>
        </p:spPr>
        <p:txBody>
          <a:bodyPr wrap="square" rtlCol="0">
            <a:spAutoFit/>
          </a:bodyPr>
          <a:lstStyle/>
          <a:p>
            <a:r>
              <a:rPr lang="en-US" altLang="ja-JP" sz="3600" b="1" dirty="0" err="1" smtClean="0">
                <a:solidFill>
                  <a:schemeClr val="bg1"/>
                </a:solidFill>
                <a:latin typeface="Meiryo" charset="-128"/>
                <a:ea typeface="Meiryo" charset="-128"/>
                <a:cs typeface="Meiryo" charset="-128"/>
              </a:rPr>
              <a:t>SoR</a:t>
            </a:r>
            <a:endParaRPr lang="en-US" altLang="ja-JP" sz="3600" b="1" dirty="0" smtClean="0">
              <a:solidFill>
                <a:schemeClr val="bg1"/>
              </a:solidFill>
              <a:latin typeface="Meiryo" charset="-128"/>
              <a:ea typeface="Meiryo" charset="-128"/>
              <a:cs typeface="Meiryo" charset="-128"/>
            </a:endParaRPr>
          </a:p>
        </p:txBody>
      </p:sp>
      <p:sp>
        <p:nvSpPr>
          <p:cNvPr id="15" name="正方形/長方形 14"/>
          <p:cNvSpPr/>
          <p:nvPr/>
        </p:nvSpPr>
        <p:spPr>
          <a:xfrm>
            <a:off x="3347004" y="2612617"/>
            <a:ext cx="3014864" cy="369332"/>
          </a:xfrm>
          <a:prstGeom prst="rect">
            <a:avLst/>
          </a:prstGeom>
        </p:spPr>
        <p:txBody>
          <a:bodyPr wrap="none">
            <a:spAutoFit/>
          </a:bodyPr>
          <a:lstStyle/>
          <a:p>
            <a:pPr algn="r"/>
            <a:r>
              <a:rPr lang="en-US" altLang="ja-JP" b="1" dirty="0" smtClean="0">
                <a:solidFill>
                  <a:schemeClr val="bg1"/>
                </a:solidFill>
                <a:latin typeface="Meiryo" charset="-128"/>
                <a:ea typeface="Meiryo" charset="-128"/>
                <a:cs typeface="Meiryo" charset="-128"/>
              </a:rPr>
              <a:t>System of Engagement</a:t>
            </a:r>
            <a:endParaRPr lang="ja-JP" altLang="en-US" b="1" dirty="0">
              <a:solidFill>
                <a:schemeClr val="bg1"/>
              </a:solidFill>
              <a:latin typeface="Meiryo" charset="-128"/>
              <a:ea typeface="Meiryo" charset="-128"/>
              <a:cs typeface="Meiryo" charset="-128"/>
            </a:endParaRPr>
          </a:p>
        </p:txBody>
      </p:sp>
      <p:sp>
        <p:nvSpPr>
          <p:cNvPr id="16" name="正方形/長方形 15"/>
          <p:cNvSpPr/>
          <p:nvPr/>
        </p:nvSpPr>
        <p:spPr>
          <a:xfrm>
            <a:off x="2843833" y="4683858"/>
            <a:ext cx="2327625" cy="369332"/>
          </a:xfrm>
          <a:prstGeom prst="rect">
            <a:avLst/>
          </a:prstGeom>
        </p:spPr>
        <p:txBody>
          <a:bodyPr wrap="none">
            <a:spAutoFit/>
          </a:bodyPr>
          <a:lstStyle/>
          <a:p>
            <a:pPr algn="r"/>
            <a:r>
              <a:rPr lang="en-US" altLang="ja-JP" b="1" dirty="0" smtClean="0">
                <a:solidFill>
                  <a:schemeClr val="bg1"/>
                </a:solidFill>
                <a:latin typeface="Meiryo" charset="-128"/>
                <a:ea typeface="Meiryo" charset="-128"/>
                <a:cs typeface="Meiryo" charset="-128"/>
              </a:rPr>
              <a:t>System of Record</a:t>
            </a:r>
            <a:endParaRPr lang="ja-JP" altLang="en-US" b="1" dirty="0">
              <a:solidFill>
                <a:schemeClr val="bg1"/>
              </a:solidFill>
              <a:latin typeface="Meiryo" charset="-128"/>
              <a:ea typeface="Meiryo" charset="-128"/>
              <a:cs typeface="Meiryo" charset="-128"/>
            </a:endParaRPr>
          </a:p>
        </p:txBody>
      </p:sp>
      <p:sp>
        <p:nvSpPr>
          <p:cNvPr id="19" name="テキスト ボックス 18"/>
          <p:cNvSpPr txBox="1"/>
          <p:nvPr/>
        </p:nvSpPr>
        <p:spPr>
          <a:xfrm>
            <a:off x="5822967" y="6104121"/>
            <a:ext cx="2935420" cy="215444"/>
          </a:xfrm>
          <a:prstGeom prst="rect">
            <a:avLst/>
          </a:prstGeom>
          <a:noFill/>
        </p:spPr>
        <p:txBody>
          <a:bodyPr wrap="none" rtlCol="0">
            <a:spAutoFit/>
          </a:bodyPr>
          <a:lstStyle/>
          <a:p>
            <a:pPr algn="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キャズム</a:t>
            </a: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の</a:t>
            </a:r>
            <a:r>
              <a:rPr lang="ja-JP" altLang="en-US" sz="800" dirty="0" smtClean="0">
                <a:solidFill>
                  <a:schemeClr val="tx1">
                    <a:lumMod val="50000"/>
                    <a:lumOff val="50000"/>
                  </a:schemeClr>
                </a:solidFill>
                <a:latin typeface="Meiryo" charset="-128"/>
                <a:ea typeface="Meiryo" charset="-128"/>
                <a:cs typeface="Meiryo" charset="-128"/>
              </a:rPr>
              <a:t>著者</a:t>
            </a:r>
            <a:r>
              <a:rPr lang="en-US" altLang="ja-JP" sz="800" dirty="0">
                <a:solidFill>
                  <a:schemeClr val="tx1">
                    <a:lumMod val="50000"/>
                    <a:lumOff val="50000"/>
                  </a:schemeClr>
                </a:solidFill>
                <a:latin typeface="Meiryo" charset="-128"/>
                <a:ea typeface="Meiryo" charset="-128"/>
                <a:cs typeface="Meiryo" charset="-128"/>
              </a:rPr>
              <a:t>Geoffrey A. </a:t>
            </a:r>
            <a:r>
              <a:rPr lang="en-US" altLang="ja-JP" sz="800" dirty="0" smtClean="0">
                <a:solidFill>
                  <a:schemeClr val="tx1">
                    <a:lumMod val="50000"/>
                    <a:lumOff val="50000"/>
                  </a:schemeClr>
                </a:solidFill>
                <a:latin typeface="Meiryo" charset="-128"/>
                <a:ea typeface="Meiryo" charset="-128"/>
                <a:cs typeface="Meiryo" charset="-128"/>
              </a:rPr>
              <a:t>Moore</a:t>
            </a:r>
            <a:r>
              <a:rPr lang="ja-JP" altLang="en-US" sz="800" dirty="0" smtClean="0">
                <a:solidFill>
                  <a:schemeClr val="tx1">
                    <a:lumMod val="50000"/>
                    <a:lumOff val="50000"/>
                  </a:schemeClr>
                </a:solidFill>
                <a:latin typeface="Meiryo" charset="-128"/>
                <a:ea typeface="Meiryo" charset="-128"/>
                <a:cs typeface="Meiryo" charset="-128"/>
              </a:rPr>
              <a:t>の言葉</a:t>
            </a:r>
            <a:r>
              <a:rPr kumimoji="1" lang="ja-JP" altLang="en-US" sz="800" dirty="0" smtClean="0">
                <a:solidFill>
                  <a:schemeClr val="tx1">
                    <a:lumMod val="50000"/>
                    <a:lumOff val="50000"/>
                  </a:schemeClr>
                </a:solidFill>
                <a:latin typeface="Meiryo" charset="-128"/>
                <a:ea typeface="Meiryo" charset="-128"/>
                <a:cs typeface="Meiryo" charset="-128"/>
              </a:rPr>
              <a:t>を参考に作成</a:t>
            </a:r>
            <a:endParaRPr kumimoji="1" lang="ja-JP" altLang="en-US" sz="800" dirty="0">
              <a:solidFill>
                <a:schemeClr val="tx1">
                  <a:lumMod val="50000"/>
                  <a:lumOff val="50000"/>
                </a:schemeClr>
              </a:solidFill>
              <a:latin typeface="Meiryo" charset="-128"/>
              <a:ea typeface="Meiryo" charset="-128"/>
              <a:cs typeface="Meiryo" charset="-128"/>
            </a:endParaRPr>
          </a:p>
        </p:txBody>
      </p:sp>
      <p:grpSp>
        <p:nvGrpSpPr>
          <p:cNvPr id="20" name="Group 58"/>
          <p:cNvGrpSpPr>
            <a:grpSpLocks/>
          </p:cNvGrpSpPr>
          <p:nvPr/>
        </p:nvGrpSpPr>
        <p:grpSpPr bwMode="auto">
          <a:xfrm flipH="1">
            <a:off x="3869058" y="3200693"/>
            <a:ext cx="1405883" cy="1184571"/>
            <a:chOff x="1888" y="1961"/>
            <a:chExt cx="1728" cy="1610"/>
          </a:xfrm>
        </p:grpSpPr>
        <p:sp>
          <p:nvSpPr>
            <p:cNvPr id="21" name="上カーブ矢印 59"/>
            <p:cNvSpPr>
              <a:spLocks noChangeArrowheads="1"/>
            </p:cNvSpPr>
            <p:nvPr/>
          </p:nvSpPr>
          <p:spPr bwMode="auto">
            <a:xfrm rot="21597792" flipV="1">
              <a:off x="1972" y="1961"/>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rot="10800000" anchor="ctr"/>
            <a:lstStyle/>
            <a:p>
              <a:pPr algn="ctr">
                <a:defRPr/>
              </a:pPr>
              <a:endParaRPr lang="ja-JP" altLang="en-US" dirty="0">
                <a:latin typeface="メイリオ"/>
                <a:ea typeface="メイリオ"/>
                <a:cs typeface="メイリオ"/>
              </a:endParaRPr>
            </a:p>
          </p:txBody>
        </p:sp>
        <p:sp>
          <p:nvSpPr>
            <p:cNvPr id="22" name="上カーブ矢印 59"/>
            <p:cNvSpPr>
              <a:spLocks noChangeArrowheads="1"/>
            </p:cNvSpPr>
            <p:nvPr/>
          </p:nvSpPr>
          <p:spPr bwMode="auto">
            <a:xfrm rot="10797792" flipV="1">
              <a:off x="1888" y="2783"/>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anchor="ctr"/>
            <a:lstStyle/>
            <a:p>
              <a:pPr algn="ctr">
                <a:defRPr/>
              </a:pPr>
              <a:endParaRPr lang="ja-JP" altLang="en-US" dirty="0">
                <a:latin typeface="メイリオ"/>
                <a:ea typeface="メイリオ"/>
                <a:cs typeface="メイリオ"/>
              </a:endParaRPr>
            </a:p>
          </p:txBody>
        </p:sp>
      </p:grpSp>
      <p:sp>
        <p:nvSpPr>
          <p:cNvPr id="23" name="テキスト ボックス 22"/>
          <p:cNvSpPr txBox="1"/>
          <p:nvPr/>
        </p:nvSpPr>
        <p:spPr>
          <a:xfrm>
            <a:off x="5720097" y="3571652"/>
            <a:ext cx="3017173" cy="523220"/>
          </a:xfrm>
          <a:prstGeom prst="rect">
            <a:avLst/>
          </a:prstGeom>
          <a:noFill/>
        </p:spPr>
        <p:txBody>
          <a:bodyPr wrap="none" rtlCol="0">
            <a:spAutoFit/>
          </a:bodyPr>
          <a:lstStyle/>
          <a:p>
            <a:pPr marL="285750" indent="-285750">
              <a:buFont typeface="Wingdings" charset="2"/>
              <a:buChar char="Ø"/>
            </a:pPr>
            <a:r>
              <a:rPr lang="ja-JP" altLang="en-US" sz="1400" b="1" dirty="0" smtClean="0">
                <a:solidFill>
                  <a:schemeClr val="bg1"/>
                </a:solidFill>
                <a:latin typeface="Meiryo" charset="-128"/>
                <a:ea typeface="Meiryo" charset="-128"/>
                <a:cs typeface="Meiryo" charset="-128"/>
              </a:rPr>
              <a:t>ユーザー部門は要求が不明</a:t>
            </a:r>
            <a:endParaRPr lang="en-US" altLang="ja-JP" sz="1400" b="1" dirty="0" smtClean="0">
              <a:solidFill>
                <a:schemeClr val="bg1"/>
              </a:solidFill>
              <a:latin typeface="Meiryo" charset="-128"/>
              <a:ea typeface="Meiryo" charset="-128"/>
              <a:cs typeface="Meiryo" charset="-128"/>
            </a:endParaRPr>
          </a:p>
          <a:p>
            <a:pPr marL="285750" indent="-285750">
              <a:buFont typeface="Wingdings" charset="2"/>
              <a:buChar char="Ø"/>
            </a:pPr>
            <a:r>
              <a:rPr kumimoji="1" lang="en-US" altLang="ja-JP" sz="1400" b="1" dirty="0" smtClean="0">
                <a:solidFill>
                  <a:schemeClr val="bg1"/>
                </a:solidFill>
                <a:latin typeface="Meiryo" charset="-128"/>
                <a:ea typeface="Meiryo" charset="-128"/>
                <a:cs typeface="Meiryo" charset="-128"/>
              </a:rPr>
              <a:t>IT</a:t>
            </a:r>
            <a:r>
              <a:rPr kumimoji="1" lang="ja-JP" altLang="en-US" sz="1400" b="1" dirty="0" smtClean="0">
                <a:solidFill>
                  <a:schemeClr val="bg1"/>
                </a:solidFill>
                <a:latin typeface="Meiryo" charset="-128"/>
                <a:ea typeface="Meiryo" charset="-128"/>
                <a:cs typeface="Meiryo" charset="-128"/>
              </a:rPr>
              <a:t>部門はその要求を一緒に探す</a:t>
            </a:r>
            <a:endParaRPr kumimoji="1" lang="ja-JP" altLang="en-US" sz="1400" b="1" dirty="0">
              <a:solidFill>
                <a:schemeClr val="bg1"/>
              </a:solidFill>
              <a:latin typeface="Meiryo" charset="-128"/>
              <a:ea typeface="Meiryo" charset="-128"/>
              <a:cs typeface="Meiryo" charset="-128"/>
            </a:endParaRPr>
          </a:p>
        </p:txBody>
      </p:sp>
      <p:sp>
        <p:nvSpPr>
          <p:cNvPr id="24" name="テキスト ボックス 23"/>
          <p:cNvSpPr txBox="1"/>
          <p:nvPr/>
        </p:nvSpPr>
        <p:spPr>
          <a:xfrm>
            <a:off x="445970" y="5300905"/>
            <a:ext cx="1293944" cy="646331"/>
          </a:xfrm>
          <a:prstGeom prst="rect">
            <a:avLst/>
          </a:prstGeom>
          <a:noFill/>
        </p:spPr>
        <p:txBody>
          <a:bodyPr wrap="none" rtlCol="0">
            <a:spAutoFit/>
          </a:bodyPr>
          <a:lstStyle/>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ERP</a:t>
            </a:r>
          </a:p>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SCM</a:t>
            </a: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販売管理</a:t>
            </a:r>
            <a:r>
              <a:rPr lang="ja-JP" altLang="en-US" sz="800" dirty="0" smtClean="0">
                <a:solidFill>
                  <a:schemeClr val="bg1"/>
                </a:solidFill>
                <a:latin typeface="Meiryo" charset="-128"/>
                <a:ea typeface="Meiryo" charset="-128"/>
                <a:cs typeface="Meiryo" charset="-128"/>
              </a:rPr>
              <a:t>など</a:t>
            </a:r>
            <a:endParaRPr lang="ja-JP" altLang="en-US" sz="800" dirty="0">
              <a:solidFill>
                <a:schemeClr val="bg1"/>
              </a:solidFill>
              <a:latin typeface="Meiryo" charset="-128"/>
              <a:ea typeface="Meiryo" charset="-128"/>
              <a:cs typeface="Meiryo" charset="-128"/>
            </a:endParaRPr>
          </a:p>
        </p:txBody>
      </p:sp>
      <p:sp>
        <p:nvSpPr>
          <p:cNvPr id="25" name="テキスト ボックス 24"/>
          <p:cNvSpPr txBox="1"/>
          <p:nvPr/>
        </p:nvSpPr>
        <p:spPr>
          <a:xfrm>
            <a:off x="7803514" y="1851411"/>
            <a:ext cx="877163" cy="646331"/>
          </a:xfrm>
          <a:prstGeom prst="rect">
            <a:avLst/>
          </a:prstGeom>
          <a:noFill/>
        </p:spPr>
        <p:txBody>
          <a:bodyPr wrap="none" rtlCol="0">
            <a:spAutoFit/>
          </a:bodyPr>
          <a:lstStyle/>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CRM</a:t>
            </a:r>
          </a:p>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MA</a:t>
            </a:r>
          </a:p>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EC</a:t>
            </a:r>
            <a:r>
              <a:rPr lang="ja-JP" altLang="en-US" sz="800" dirty="0" smtClean="0">
                <a:solidFill>
                  <a:schemeClr val="bg1"/>
                </a:solidFill>
                <a:latin typeface="Meiryo" charset="-128"/>
                <a:ea typeface="Meiryo" charset="-128"/>
                <a:cs typeface="Meiryo" charset="-128"/>
              </a:rPr>
              <a:t>など</a:t>
            </a:r>
            <a:endParaRPr lang="ja-JP" altLang="en-US" sz="800" dirty="0">
              <a:solidFill>
                <a:schemeClr val="bg1"/>
              </a:solidFill>
              <a:latin typeface="Meiryo" charset="-128"/>
              <a:ea typeface="Meiryo" charset="-128"/>
              <a:cs typeface="Meiryo" charset="-128"/>
            </a:endParaRPr>
          </a:p>
        </p:txBody>
      </p:sp>
      <p:sp>
        <p:nvSpPr>
          <p:cNvPr id="3" name="正方形/長方形 2"/>
          <p:cNvSpPr/>
          <p:nvPr/>
        </p:nvSpPr>
        <p:spPr>
          <a:xfrm>
            <a:off x="2879539" y="4993128"/>
            <a:ext cx="2159566" cy="307777"/>
          </a:xfrm>
          <a:prstGeom prst="rect">
            <a:avLst/>
          </a:prstGeom>
        </p:spPr>
        <p:txBody>
          <a:bodyPr wrap="none">
            <a:spAutoFit/>
          </a:bodyPr>
          <a:lstStyle/>
          <a:p>
            <a:pPr algn="ctr"/>
            <a:r>
              <a:rPr lang="ja-JP" altLang="en-US" sz="1400">
                <a:solidFill>
                  <a:srgbClr val="FFFFFF"/>
                </a:solidFill>
                <a:latin typeface="Meiryo" charset="-128"/>
                <a:ea typeface="Meiryo" charset="-128"/>
                <a:cs typeface="Meiryo" charset="-128"/>
              </a:rPr>
              <a:t>結果を処理するシステム</a:t>
            </a:r>
            <a:endParaRPr lang="ja-JP" altLang="en-US" sz="1400" dirty="0">
              <a:solidFill>
                <a:srgbClr val="FFFFFF"/>
              </a:solidFill>
              <a:latin typeface="Meiryo" charset="-128"/>
              <a:ea typeface="Meiryo" charset="-128"/>
              <a:cs typeface="Meiryo" charset="-128"/>
            </a:endParaRPr>
          </a:p>
        </p:txBody>
      </p:sp>
      <p:sp>
        <p:nvSpPr>
          <p:cNvPr id="26" name="正方形/長方形 25"/>
          <p:cNvSpPr/>
          <p:nvPr/>
        </p:nvSpPr>
        <p:spPr>
          <a:xfrm>
            <a:off x="4213273" y="2381657"/>
            <a:ext cx="2159566" cy="307777"/>
          </a:xfrm>
          <a:prstGeom prst="rect">
            <a:avLst/>
          </a:prstGeom>
        </p:spPr>
        <p:txBody>
          <a:bodyPr wrap="none">
            <a:spAutoFit/>
          </a:bodyPr>
          <a:lstStyle/>
          <a:p>
            <a:pPr algn="ctr"/>
            <a:r>
              <a:rPr lang="ja-JP" altLang="en-US" sz="1400" dirty="0">
                <a:solidFill>
                  <a:srgbClr val="FFFFFF"/>
                </a:solidFill>
                <a:latin typeface="Meiryo" charset="-128"/>
                <a:ea typeface="Meiryo" charset="-128"/>
                <a:cs typeface="Meiryo" charset="-128"/>
              </a:rPr>
              <a:t>結果</a:t>
            </a:r>
            <a:r>
              <a:rPr lang="ja-JP" altLang="en-US" sz="1400" dirty="0" smtClean="0">
                <a:solidFill>
                  <a:srgbClr val="FFFFFF"/>
                </a:solidFill>
                <a:latin typeface="Meiryo" charset="-128"/>
                <a:ea typeface="Meiryo" charset="-128"/>
                <a:cs typeface="Meiryo" charset="-128"/>
              </a:rPr>
              <a:t>を創出する</a:t>
            </a:r>
            <a:r>
              <a:rPr lang="ja-JP" altLang="en-US" sz="1400" dirty="0">
                <a:solidFill>
                  <a:srgbClr val="FFFFFF"/>
                </a:solidFill>
                <a:latin typeface="Meiryo" charset="-128"/>
                <a:ea typeface="Meiryo" charset="-128"/>
                <a:cs typeface="Meiryo" charset="-128"/>
              </a:rPr>
              <a:t>システム</a:t>
            </a:r>
          </a:p>
        </p:txBody>
      </p:sp>
    </p:spTree>
    <p:extLst>
      <p:ext uri="{BB962C8B-B14F-4D97-AF65-F5344CB8AC3E}">
        <p14:creationId xmlns:p14="http://schemas.microsoft.com/office/powerpoint/2010/main" val="525727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ja-JP" altLang="en-US" dirty="0" smtClean="0"/>
              <a:t>バイモーダル</a:t>
            </a:r>
            <a:r>
              <a:rPr kumimoji="1" lang="en-US" altLang="ja-JP" dirty="0" smtClean="0"/>
              <a:t>IT</a:t>
            </a:r>
            <a:r>
              <a:rPr kumimoji="1" lang="ja-JP" altLang="en-US" dirty="0" smtClean="0"/>
              <a:t>と人材のあり方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sp>
        <p:nvSpPr>
          <p:cNvPr id="4" name="フリーフォーム 3"/>
          <p:cNvSpPr/>
          <p:nvPr/>
        </p:nvSpPr>
        <p:spPr>
          <a:xfrm>
            <a:off x="409905" y="2656934"/>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09905" y="1725281"/>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409905" y="1035169"/>
            <a:ext cx="8327366" cy="6441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HGSSoeiKakugothicUB" charset="-128"/>
                <a:ea typeface="HGSSoeiKakugothicUB" charset="-128"/>
                <a:cs typeface="HGSSoeiKakugothicUB" charset="-128"/>
              </a:rPr>
              <a:t>ユーザー部門の</a:t>
            </a:r>
            <a:r>
              <a:rPr lang="en-US" altLang="ja-JP" sz="1600" dirty="0" smtClean="0">
                <a:solidFill>
                  <a:srgbClr val="FFFFFF"/>
                </a:solidFill>
                <a:latin typeface="HGSSoeiKakugothicUB" charset="-128"/>
                <a:ea typeface="HGSSoeiKakugothicUB" charset="-128"/>
                <a:cs typeface="HGSSoeiKakugothicUB" charset="-128"/>
              </a:rPr>
              <a:t>IT</a:t>
            </a:r>
            <a:r>
              <a:rPr lang="ja-JP" altLang="en-US" sz="1600" dirty="0" smtClean="0">
                <a:solidFill>
                  <a:srgbClr val="FFFFFF"/>
                </a:solidFill>
                <a:latin typeface="HGSSoeiKakugothicUB" charset="-128"/>
                <a:ea typeface="HGSSoeiKakugothicUB" charset="-128"/>
                <a:cs typeface="HGSSoeiKakugothicUB" charset="-128"/>
              </a:rPr>
              <a:t>への</a:t>
            </a:r>
            <a:r>
              <a:rPr kumimoji="1" lang="ja-JP" altLang="en-US" sz="1600" dirty="0" smtClean="0">
                <a:solidFill>
                  <a:srgbClr val="FFFFFF"/>
                </a:solidFill>
                <a:latin typeface="HGSSoeiKakugothicUB" charset="-128"/>
                <a:ea typeface="HGSSoeiKakugothicUB" charset="-128"/>
                <a:cs typeface="HGSSoeiKakugothicUB" charset="-128"/>
              </a:rPr>
              <a:t>期待の変化</a:t>
            </a:r>
            <a:endParaRPr kumimoji="1" lang="ja-JP" altLang="en-US" sz="1600" dirty="0">
              <a:solidFill>
                <a:srgbClr val="FFFFFF"/>
              </a:solidFill>
              <a:latin typeface="HGSSoeiKakugothicUB" charset="-128"/>
              <a:ea typeface="HGSSoeiKakugothicUB" charset="-128"/>
              <a:cs typeface="HGSSoeiKakugothicUB" charset="-128"/>
            </a:endParaRPr>
          </a:p>
        </p:txBody>
      </p:sp>
      <p:sp>
        <p:nvSpPr>
          <p:cNvPr id="7" name="テキスト ボックス 6"/>
          <p:cNvSpPr txBox="1"/>
          <p:nvPr/>
        </p:nvSpPr>
        <p:spPr>
          <a:xfrm>
            <a:off x="3934353" y="5633379"/>
            <a:ext cx="4802918" cy="369332"/>
          </a:xfrm>
          <a:prstGeom prst="rect">
            <a:avLst/>
          </a:prstGeom>
          <a:noFill/>
        </p:spPr>
        <p:txBody>
          <a:bodyPr wrap="none" rtlCol="0">
            <a:spAutoFit/>
          </a:bodyPr>
          <a:lstStyle/>
          <a:p>
            <a:pPr algn="r"/>
            <a:r>
              <a:rPr lang="ja-JP" altLang="en-US" b="1" u="sng" dirty="0" smtClean="0">
                <a:solidFill>
                  <a:schemeClr val="bg1"/>
                </a:solidFill>
                <a:latin typeface="Meiryo" charset="-128"/>
                <a:ea typeface="Meiryo" charset="-128"/>
                <a:cs typeface="Meiryo" charset="-128"/>
              </a:rPr>
              <a:t>モード</a:t>
            </a:r>
            <a:r>
              <a:rPr lang="en-US" altLang="ja-JP" b="1" u="sng" dirty="0" smtClean="0">
                <a:solidFill>
                  <a:schemeClr val="bg1"/>
                </a:solidFill>
                <a:latin typeface="Meiryo" charset="-128"/>
                <a:ea typeface="Meiryo" charset="-128"/>
                <a:cs typeface="Meiryo" charset="-128"/>
              </a:rPr>
              <a:t>1</a:t>
            </a:r>
            <a:r>
              <a:rPr lang="ja-JP" altLang="en-US" b="1" dirty="0" smtClean="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変化が少なく、確実性・安定性を重視するシステム</a:t>
            </a:r>
            <a:endParaRPr kumimoji="1" lang="ja-JP" altLang="en-US" sz="1200" dirty="0">
              <a:solidFill>
                <a:schemeClr val="bg1"/>
              </a:solidFill>
              <a:latin typeface="Meiryo" charset="-128"/>
              <a:ea typeface="Meiryo" charset="-128"/>
              <a:cs typeface="Meiryo" charset="-128"/>
            </a:endParaRPr>
          </a:p>
        </p:txBody>
      </p:sp>
      <p:sp>
        <p:nvSpPr>
          <p:cNvPr id="8" name="テキスト ボックス 7"/>
          <p:cNvSpPr txBox="1"/>
          <p:nvPr/>
        </p:nvSpPr>
        <p:spPr>
          <a:xfrm>
            <a:off x="409905" y="1725281"/>
            <a:ext cx="4872637" cy="369332"/>
          </a:xfrm>
          <a:prstGeom prst="rect">
            <a:avLst/>
          </a:prstGeom>
          <a:noFill/>
        </p:spPr>
        <p:txBody>
          <a:bodyPr wrap="square" rtlCol="0">
            <a:spAutoFit/>
          </a:bodyPr>
          <a:lstStyle/>
          <a:p>
            <a:r>
              <a:rPr lang="ja-JP" altLang="en-US" b="1" u="sng" dirty="0" smtClean="0">
                <a:solidFill>
                  <a:schemeClr val="bg1"/>
                </a:solidFill>
                <a:latin typeface="Meiryo" charset="-128"/>
                <a:ea typeface="Meiryo" charset="-128"/>
                <a:cs typeface="Meiryo" charset="-128"/>
              </a:rPr>
              <a:t>モード</a:t>
            </a:r>
            <a:r>
              <a:rPr lang="en-US" altLang="ja-JP" b="1" u="sng" dirty="0" smtClean="0">
                <a:solidFill>
                  <a:schemeClr val="bg1"/>
                </a:solidFill>
                <a:latin typeface="Meiryo" charset="-128"/>
                <a:ea typeface="Meiryo" charset="-128"/>
                <a:cs typeface="Meiryo" charset="-128"/>
              </a:rPr>
              <a:t>2</a:t>
            </a:r>
            <a:r>
              <a:rPr lang="ja-JP" altLang="en-US" b="1" dirty="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開発や改善のスピードや利便性を重視するシステム</a:t>
            </a:r>
            <a:endParaRPr kumimoji="1" lang="ja-JP" altLang="en-US" sz="1200" dirty="0">
              <a:solidFill>
                <a:schemeClr val="bg1"/>
              </a:solidFill>
              <a:latin typeface="Meiryo" charset="-128"/>
              <a:ea typeface="Meiryo" charset="-128"/>
              <a:cs typeface="Meiryo" charset="-128"/>
            </a:endParaRPr>
          </a:p>
        </p:txBody>
      </p:sp>
      <p:sp>
        <p:nvSpPr>
          <p:cNvPr id="9" name="テキスト ボックス 8"/>
          <p:cNvSpPr txBox="1"/>
          <p:nvPr/>
        </p:nvSpPr>
        <p:spPr>
          <a:xfrm>
            <a:off x="457200" y="4800521"/>
            <a:ext cx="1588897" cy="1138773"/>
          </a:xfrm>
          <a:prstGeom prst="rect">
            <a:avLst/>
          </a:prstGeom>
          <a:noFill/>
        </p:spPr>
        <p:txBody>
          <a:bodyPr wrap="none" rtlCol="0">
            <a:spAutoFit/>
          </a:bodyPr>
          <a:lstStyle/>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高品質・安定稼働</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着実・正確</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高いコスト</a:t>
            </a:r>
            <a:r>
              <a:rPr kumimoji="1" lang="en-US" altLang="ja-JP" sz="1200" dirty="0" smtClean="0">
                <a:solidFill>
                  <a:schemeClr val="bg1"/>
                </a:solidFill>
                <a:latin typeface="Meiryo" charset="-128"/>
                <a:ea typeface="Meiryo" charset="-128"/>
                <a:cs typeface="Meiryo" charset="-128"/>
              </a:rPr>
              <a:t>/</a:t>
            </a:r>
            <a:r>
              <a:rPr kumimoji="1" lang="ja-JP" altLang="en-US" sz="1200" dirty="0" smtClean="0">
                <a:solidFill>
                  <a:schemeClr val="bg1"/>
                </a:solidFill>
                <a:latin typeface="Meiryo" charset="-128"/>
                <a:ea typeface="Meiryo" charset="-128"/>
                <a:cs typeface="Meiryo" charset="-128"/>
              </a:rPr>
              <a:t>価格</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手厚いサポート</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高い満足</a:t>
            </a:r>
            <a:endParaRPr lang="en-US" altLang="ja-JP" sz="1200" dirty="0" smtClean="0">
              <a:solidFill>
                <a:schemeClr val="bg1"/>
              </a:solidFill>
              <a:latin typeface="Meiryo" charset="-128"/>
              <a:ea typeface="Meiryo" charset="-128"/>
              <a:cs typeface="Meiryo" charset="-128"/>
            </a:endParaRPr>
          </a:p>
          <a:p>
            <a:r>
              <a:rPr kumimoji="1" lang="en-US" altLang="ja-JP" sz="800" dirty="0">
                <a:solidFill>
                  <a:schemeClr val="bg1"/>
                </a:solidFill>
                <a:latin typeface="Meiryo" charset="-128"/>
                <a:ea typeface="Meiryo" charset="-128"/>
                <a:cs typeface="Meiryo" charset="-128"/>
              </a:rPr>
              <a:t> </a:t>
            </a:r>
            <a:r>
              <a:rPr kumimoji="1" lang="en-US" altLang="ja-JP" sz="800" dirty="0" smtClean="0">
                <a:solidFill>
                  <a:schemeClr val="bg1"/>
                </a:solidFill>
                <a:latin typeface="Meiryo" charset="-128"/>
                <a:ea typeface="Meiryo" charset="-128"/>
                <a:cs typeface="Meiryo" charset="-128"/>
              </a:rPr>
              <a:t> </a:t>
            </a:r>
            <a:r>
              <a:rPr kumimoji="1" lang="ja-JP" altLang="en-US" sz="800" dirty="0" smtClean="0">
                <a:solidFill>
                  <a:schemeClr val="bg1"/>
                </a:solidFill>
                <a:latin typeface="Meiryo" charset="-128"/>
                <a:ea typeface="Meiryo" charset="-128"/>
                <a:cs typeface="Meiryo" charset="-128"/>
              </a:rPr>
              <a:t>（安全・安心）</a:t>
            </a:r>
            <a:endParaRPr kumimoji="1" lang="ja-JP" altLang="en-US" sz="800" dirty="0">
              <a:solidFill>
                <a:schemeClr val="bg1"/>
              </a:solidFill>
              <a:latin typeface="Meiryo" charset="-128"/>
              <a:ea typeface="Meiryo" charset="-128"/>
              <a:cs typeface="Meiryo" charset="-128"/>
            </a:endParaRPr>
          </a:p>
        </p:txBody>
      </p:sp>
      <p:sp>
        <p:nvSpPr>
          <p:cNvPr id="10" name="テキスト ボックス 9"/>
          <p:cNvSpPr txBox="1"/>
          <p:nvPr/>
        </p:nvSpPr>
        <p:spPr>
          <a:xfrm>
            <a:off x="6539805" y="1801472"/>
            <a:ext cx="2284600" cy="1138773"/>
          </a:xfrm>
          <a:prstGeom prst="rect">
            <a:avLst/>
          </a:prstGeom>
          <a:noFill/>
        </p:spPr>
        <p:txBody>
          <a:bodyPr wrap="none" rtlCol="0">
            <a:spAutoFit/>
          </a:bodyPr>
          <a:lstStyle/>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そこそこ（</a:t>
            </a:r>
            <a:r>
              <a:rPr lang="en-US" altLang="ja-JP" sz="1200" dirty="0" smtClean="0">
                <a:solidFill>
                  <a:schemeClr val="bg1"/>
                </a:solidFill>
                <a:latin typeface="Meiryo" charset="-128"/>
                <a:ea typeface="Meiryo" charset="-128"/>
                <a:cs typeface="Meiryo" charset="-128"/>
              </a:rPr>
              <a:t>Good Enough</a:t>
            </a:r>
            <a:r>
              <a:rPr lang="ja-JP" altLang="en-US" sz="1200" dirty="0" smtClean="0">
                <a:solidFill>
                  <a:schemeClr val="bg1"/>
                </a:solidFill>
                <a:latin typeface="Meiryo" charset="-128"/>
                <a:ea typeface="Meiryo" charset="-128"/>
                <a:cs typeface="Meiryo" charset="-128"/>
              </a:rPr>
              <a:t>）</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速い・俊敏</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低い</a:t>
            </a:r>
            <a:r>
              <a:rPr kumimoji="1" lang="ja-JP" altLang="en-US" sz="1200" dirty="0" smtClean="0">
                <a:solidFill>
                  <a:schemeClr val="bg1"/>
                </a:solidFill>
                <a:latin typeface="Meiryo" charset="-128"/>
                <a:ea typeface="Meiryo" charset="-128"/>
                <a:cs typeface="Meiryo" charset="-128"/>
              </a:rPr>
              <a:t>コスト</a:t>
            </a:r>
            <a:r>
              <a:rPr kumimoji="1" lang="en-US" altLang="ja-JP" sz="1200" dirty="0" smtClean="0">
                <a:solidFill>
                  <a:schemeClr val="bg1"/>
                </a:solidFill>
                <a:latin typeface="Meiryo" charset="-128"/>
                <a:ea typeface="Meiryo" charset="-128"/>
                <a:cs typeface="Meiryo" charset="-128"/>
              </a:rPr>
              <a:t>/</a:t>
            </a:r>
            <a:r>
              <a:rPr kumimoji="1" lang="ja-JP" altLang="en-US" sz="1200" dirty="0" smtClean="0">
                <a:solidFill>
                  <a:schemeClr val="bg1"/>
                </a:solidFill>
                <a:latin typeface="Meiryo" charset="-128"/>
                <a:ea typeface="Meiryo" charset="-128"/>
                <a:cs typeface="Meiryo" charset="-128"/>
              </a:rPr>
              <a:t>価格</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便利で迅速なサポート</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高い満足</a:t>
            </a:r>
            <a:endParaRPr kumimoji="1" lang="en-US" altLang="ja-JP" sz="800" dirty="0" smtClean="0">
              <a:solidFill>
                <a:schemeClr val="bg1"/>
              </a:solidFill>
              <a:latin typeface="Meiryo" charset="-128"/>
              <a:ea typeface="Meiryo" charset="-128"/>
              <a:cs typeface="Meiryo" charset="-128"/>
            </a:endParaRPr>
          </a:p>
          <a:p>
            <a:r>
              <a:rPr lang="en-US" altLang="ja-JP" sz="800" dirty="0">
                <a:solidFill>
                  <a:schemeClr val="bg1"/>
                </a:solidFill>
                <a:latin typeface="Meiryo" charset="-128"/>
                <a:ea typeface="Meiryo" charset="-128"/>
                <a:cs typeface="Meiryo" charset="-128"/>
              </a:rPr>
              <a:t> </a:t>
            </a:r>
            <a:r>
              <a:rPr lang="en-US" altLang="ja-JP" sz="800" dirty="0" smtClean="0">
                <a:solidFill>
                  <a:schemeClr val="bg1"/>
                </a:solidFill>
                <a:latin typeface="Meiryo" charset="-128"/>
                <a:ea typeface="Meiryo" charset="-128"/>
                <a:cs typeface="Meiryo" charset="-128"/>
              </a:rPr>
              <a:t> </a:t>
            </a:r>
            <a:r>
              <a:rPr kumimoji="1" lang="ja-JP" altLang="en-US" sz="800" dirty="0" smtClean="0">
                <a:solidFill>
                  <a:schemeClr val="bg1"/>
                </a:solidFill>
                <a:latin typeface="Meiryo" charset="-128"/>
                <a:ea typeface="Meiryo" charset="-128"/>
                <a:cs typeface="Meiryo" charset="-128"/>
              </a:rPr>
              <a:t>（わかりやすい、できる、楽しい）</a:t>
            </a:r>
            <a:endParaRPr kumimoji="1" lang="ja-JP" altLang="en-US" sz="800" dirty="0">
              <a:solidFill>
                <a:schemeClr val="bg1"/>
              </a:solidFill>
              <a:latin typeface="Meiryo" charset="-128"/>
              <a:ea typeface="Meiryo" charset="-128"/>
              <a:cs typeface="Meiryo" charset="-128"/>
            </a:endParaRPr>
          </a:p>
        </p:txBody>
      </p:sp>
      <p:sp>
        <p:nvSpPr>
          <p:cNvPr id="11" name="テキスト ボックス 10"/>
          <p:cNvSpPr txBox="1"/>
          <p:nvPr/>
        </p:nvSpPr>
        <p:spPr>
          <a:xfrm>
            <a:off x="1462328" y="2056930"/>
            <a:ext cx="2201023" cy="369332"/>
          </a:xfrm>
          <a:prstGeom prst="rect">
            <a:avLst/>
          </a:prstGeom>
          <a:noFill/>
        </p:spPr>
        <p:txBody>
          <a:bodyPr wrap="square" rtlCol="0">
            <a:spAutoFit/>
          </a:bodyPr>
          <a:lstStyle/>
          <a:p>
            <a:r>
              <a:rPr lang="ja-JP" altLang="en-US" b="1" smtClean="0">
                <a:solidFill>
                  <a:schemeClr val="bg1"/>
                </a:solidFill>
                <a:latin typeface="Meiryo" charset="-128"/>
                <a:ea typeface="Meiryo" charset="-128"/>
                <a:cs typeface="Meiryo" charset="-128"/>
              </a:rPr>
              <a:t>差別化→利益拡大</a:t>
            </a:r>
            <a:endParaRPr kumimoji="1" lang="ja-JP" altLang="en-US" sz="1200" b="1" dirty="0">
              <a:solidFill>
                <a:schemeClr val="bg1"/>
              </a:solidFill>
              <a:latin typeface="Meiryo" charset="-128"/>
              <a:ea typeface="Meiryo" charset="-128"/>
              <a:cs typeface="Meiryo" charset="-128"/>
            </a:endParaRPr>
          </a:p>
        </p:txBody>
      </p:sp>
      <p:sp>
        <p:nvSpPr>
          <p:cNvPr id="12" name="テキスト ボックス 11"/>
          <p:cNvSpPr txBox="1"/>
          <p:nvPr/>
        </p:nvSpPr>
        <p:spPr>
          <a:xfrm>
            <a:off x="5045166" y="5364992"/>
            <a:ext cx="2753113" cy="369332"/>
          </a:xfrm>
          <a:prstGeom prst="rect">
            <a:avLst/>
          </a:prstGeom>
          <a:noFill/>
        </p:spPr>
        <p:txBody>
          <a:bodyPr wrap="square" rtlCol="0">
            <a:spAutoFit/>
          </a:bodyPr>
          <a:lstStyle/>
          <a:p>
            <a:r>
              <a:rPr lang="ja-JP" altLang="en-US" b="1" dirty="0" smtClean="0">
                <a:solidFill>
                  <a:schemeClr val="bg1"/>
                </a:solidFill>
                <a:latin typeface="Meiryo" charset="-128"/>
                <a:ea typeface="Meiryo" charset="-128"/>
                <a:cs typeface="Meiryo" charset="-128"/>
              </a:rPr>
              <a:t>効率化</a:t>
            </a:r>
            <a:r>
              <a:rPr lang="ja-JP" altLang="en-US" b="1" smtClean="0">
                <a:solidFill>
                  <a:schemeClr val="bg1"/>
                </a:solidFill>
                <a:latin typeface="Meiryo" charset="-128"/>
                <a:ea typeface="Meiryo" charset="-128"/>
                <a:cs typeface="Meiryo" charset="-128"/>
              </a:rPr>
              <a:t>→コスト削減</a:t>
            </a:r>
            <a:endParaRPr kumimoji="1" lang="ja-JP" altLang="en-US" sz="1200" b="1" dirty="0">
              <a:solidFill>
                <a:schemeClr val="bg1"/>
              </a:solidFill>
              <a:latin typeface="Meiryo" charset="-128"/>
              <a:ea typeface="Meiryo" charset="-128"/>
              <a:cs typeface="Meiryo" charset="-128"/>
            </a:endParaRPr>
          </a:p>
        </p:txBody>
      </p:sp>
      <p:sp>
        <p:nvSpPr>
          <p:cNvPr id="13" name="テキスト ボックス 12"/>
          <p:cNvSpPr txBox="1"/>
          <p:nvPr/>
        </p:nvSpPr>
        <p:spPr>
          <a:xfrm>
            <a:off x="4385330" y="2836685"/>
            <a:ext cx="2075292" cy="646331"/>
          </a:xfrm>
          <a:prstGeom prst="rect">
            <a:avLst/>
          </a:prstGeom>
          <a:noFill/>
        </p:spPr>
        <p:txBody>
          <a:bodyPr wrap="square" rtlCol="0">
            <a:spAutoFit/>
          </a:bodyPr>
          <a:lstStyle/>
          <a:p>
            <a:pPr algn="r"/>
            <a:r>
              <a:rPr lang="en-US" altLang="ja-JP" sz="3600" b="1" dirty="0" smtClean="0">
                <a:solidFill>
                  <a:schemeClr val="bg1"/>
                </a:solidFill>
                <a:latin typeface="Meiryo" charset="-128"/>
                <a:ea typeface="Meiryo" charset="-128"/>
                <a:cs typeface="Meiryo" charset="-128"/>
              </a:rPr>
              <a:t>DevOps</a:t>
            </a:r>
            <a:endParaRPr kumimoji="1" lang="ja-JP" altLang="en-US" sz="3600" b="1" dirty="0">
              <a:solidFill>
                <a:schemeClr val="bg1"/>
              </a:solidFill>
              <a:latin typeface="Meiryo" charset="-128"/>
              <a:ea typeface="Meiryo" charset="-128"/>
              <a:cs typeface="Meiryo" charset="-128"/>
            </a:endParaRPr>
          </a:p>
        </p:txBody>
      </p:sp>
      <p:sp>
        <p:nvSpPr>
          <p:cNvPr id="14" name="テキスト ボックス 13"/>
          <p:cNvSpPr txBox="1"/>
          <p:nvPr/>
        </p:nvSpPr>
        <p:spPr>
          <a:xfrm>
            <a:off x="2632766" y="4402202"/>
            <a:ext cx="2075292" cy="646331"/>
          </a:xfrm>
          <a:prstGeom prst="rect">
            <a:avLst/>
          </a:prstGeom>
          <a:noFill/>
        </p:spPr>
        <p:txBody>
          <a:bodyPr wrap="square" rtlCol="0">
            <a:spAutoFit/>
          </a:bodyPr>
          <a:lstStyle/>
          <a:p>
            <a:pPr algn="r"/>
            <a:r>
              <a:rPr lang="en-US" altLang="ja-JP" sz="3600" b="1" dirty="0" smtClean="0">
                <a:solidFill>
                  <a:schemeClr val="bg1"/>
                </a:solidFill>
                <a:latin typeface="Meiryo" charset="-128"/>
                <a:ea typeface="Meiryo" charset="-128"/>
                <a:cs typeface="Meiryo" charset="-128"/>
              </a:rPr>
              <a:t>ITIL</a:t>
            </a:r>
          </a:p>
        </p:txBody>
      </p:sp>
      <p:sp>
        <p:nvSpPr>
          <p:cNvPr id="15" name="正方形/長方形 14"/>
          <p:cNvSpPr/>
          <p:nvPr/>
        </p:nvSpPr>
        <p:spPr>
          <a:xfrm>
            <a:off x="3033331" y="2568298"/>
            <a:ext cx="3416320" cy="369332"/>
          </a:xfrm>
          <a:prstGeom prst="rect">
            <a:avLst/>
          </a:prstGeom>
        </p:spPr>
        <p:txBody>
          <a:bodyPr wrap="none">
            <a:spAutoFit/>
          </a:bodyPr>
          <a:lstStyle/>
          <a:p>
            <a:pPr algn="r"/>
            <a:r>
              <a:rPr lang="ja-JP" altLang="en-US" b="1" dirty="0" smtClean="0">
                <a:solidFill>
                  <a:schemeClr val="bg1"/>
                </a:solidFill>
                <a:latin typeface="Meiryo" charset="-128"/>
                <a:ea typeface="Meiryo" charset="-128"/>
                <a:cs typeface="Meiryo" charset="-128"/>
              </a:rPr>
              <a:t>ビジネスの成功に貢献すること</a:t>
            </a:r>
            <a:endParaRPr lang="ja-JP" altLang="en-US" b="1" dirty="0">
              <a:solidFill>
                <a:schemeClr val="bg1"/>
              </a:solidFill>
              <a:latin typeface="Meiryo" charset="-128"/>
              <a:ea typeface="Meiryo" charset="-128"/>
              <a:cs typeface="Meiryo" charset="-128"/>
            </a:endParaRPr>
          </a:p>
        </p:txBody>
      </p:sp>
      <p:sp>
        <p:nvSpPr>
          <p:cNvPr id="16" name="正方形/長方形 15"/>
          <p:cNvSpPr/>
          <p:nvPr/>
        </p:nvSpPr>
        <p:spPr>
          <a:xfrm>
            <a:off x="3454620" y="4942553"/>
            <a:ext cx="3185487" cy="369332"/>
          </a:xfrm>
          <a:prstGeom prst="rect">
            <a:avLst/>
          </a:prstGeom>
        </p:spPr>
        <p:txBody>
          <a:bodyPr wrap="none">
            <a:spAutoFit/>
          </a:bodyPr>
          <a:lstStyle/>
          <a:p>
            <a:pPr algn="r"/>
            <a:r>
              <a:rPr lang="ja-JP" altLang="en-US" b="1" dirty="0">
                <a:solidFill>
                  <a:schemeClr val="bg1"/>
                </a:solidFill>
                <a:latin typeface="Meiryo" charset="-128"/>
                <a:ea typeface="Meiryo" charset="-128"/>
                <a:cs typeface="Meiryo" charset="-128"/>
              </a:rPr>
              <a:t>開発要求</a:t>
            </a:r>
            <a:r>
              <a:rPr lang="ja-JP" altLang="en-US" b="1" dirty="0" smtClean="0">
                <a:solidFill>
                  <a:schemeClr val="bg1"/>
                </a:solidFill>
                <a:latin typeface="Meiryo" charset="-128"/>
                <a:ea typeface="Meiryo" charset="-128"/>
                <a:cs typeface="Meiryo" charset="-128"/>
              </a:rPr>
              <a:t>に確実に</a:t>
            </a:r>
            <a:r>
              <a:rPr lang="ja-JP" altLang="en-US" b="1" dirty="0">
                <a:solidFill>
                  <a:schemeClr val="bg1"/>
                </a:solidFill>
                <a:latin typeface="Meiryo" charset="-128"/>
                <a:ea typeface="Meiryo" charset="-128"/>
                <a:cs typeface="Meiryo" charset="-128"/>
              </a:rPr>
              <a:t>応えること</a:t>
            </a:r>
          </a:p>
        </p:txBody>
      </p:sp>
      <p:sp>
        <p:nvSpPr>
          <p:cNvPr id="17" name="右矢印 16"/>
          <p:cNvSpPr/>
          <p:nvPr/>
        </p:nvSpPr>
        <p:spPr>
          <a:xfrm>
            <a:off x="2502680" y="3439769"/>
            <a:ext cx="4146200" cy="927110"/>
          </a:xfrm>
          <a:custGeom>
            <a:avLst/>
            <a:gdLst>
              <a:gd name="connsiteX0" fmla="*/ 0 w 2342749"/>
              <a:gd name="connsiteY0" fmla="*/ 153937 h 927110"/>
              <a:gd name="connsiteX1" fmla="*/ 1879194 w 2342749"/>
              <a:gd name="connsiteY1" fmla="*/ 153937 h 927110"/>
              <a:gd name="connsiteX2" fmla="*/ 1879194 w 2342749"/>
              <a:gd name="connsiteY2" fmla="*/ 0 h 927110"/>
              <a:gd name="connsiteX3" fmla="*/ 2342749 w 2342749"/>
              <a:gd name="connsiteY3" fmla="*/ 463555 h 927110"/>
              <a:gd name="connsiteX4" fmla="*/ 1879194 w 2342749"/>
              <a:gd name="connsiteY4" fmla="*/ 927110 h 927110"/>
              <a:gd name="connsiteX5" fmla="*/ 1879194 w 2342749"/>
              <a:gd name="connsiteY5" fmla="*/ 773173 h 927110"/>
              <a:gd name="connsiteX6" fmla="*/ 0 w 2342749"/>
              <a:gd name="connsiteY6" fmla="*/ 773173 h 927110"/>
              <a:gd name="connsiteX7" fmla="*/ 0 w 2342749"/>
              <a:gd name="connsiteY7" fmla="*/ 153937 h 927110"/>
              <a:gd name="connsiteX0" fmla="*/ 0 w 2342749"/>
              <a:gd name="connsiteY0" fmla="*/ 470239 h 927110"/>
              <a:gd name="connsiteX1" fmla="*/ 1879194 w 2342749"/>
              <a:gd name="connsiteY1" fmla="*/ 153937 h 927110"/>
              <a:gd name="connsiteX2" fmla="*/ 1879194 w 2342749"/>
              <a:gd name="connsiteY2" fmla="*/ 0 h 927110"/>
              <a:gd name="connsiteX3" fmla="*/ 2342749 w 2342749"/>
              <a:gd name="connsiteY3" fmla="*/ 463555 h 927110"/>
              <a:gd name="connsiteX4" fmla="*/ 1879194 w 2342749"/>
              <a:gd name="connsiteY4" fmla="*/ 927110 h 927110"/>
              <a:gd name="connsiteX5" fmla="*/ 1879194 w 2342749"/>
              <a:gd name="connsiteY5" fmla="*/ 773173 h 927110"/>
              <a:gd name="connsiteX6" fmla="*/ 0 w 2342749"/>
              <a:gd name="connsiteY6" fmla="*/ 773173 h 927110"/>
              <a:gd name="connsiteX7" fmla="*/ 0 w 2342749"/>
              <a:gd name="connsiteY7" fmla="*/ 470239 h 927110"/>
              <a:gd name="connsiteX0" fmla="*/ 17252 w 2360001"/>
              <a:gd name="connsiteY0" fmla="*/ 470239 h 927110"/>
              <a:gd name="connsiteX1" fmla="*/ 1896446 w 2360001"/>
              <a:gd name="connsiteY1" fmla="*/ 153937 h 927110"/>
              <a:gd name="connsiteX2" fmla="*/ 1896446 w 2360001"/>
              <a:gd name="connsiteY2" fmla="*/ 0 h 927110"/>
              <a:gd name="connsiteX3" fmla="*/ 2360001 w 2360001"/>
              <a:gd name="connsiteY3" fmla="*/ 463555 h 927110"/>
              <a:gd name="connsiteX4" fmla="*/ 1896446 w 2360001"/>
              <a:gd name="connsiteY4" fmla="*/ 927110 h 927110"/>
              <a:gd name="connsiteX5" fmla="*/ 1896446 w 2360001"/>
              <a:gd name="connsiteY5" fmla="*/ 773173 h 927110"/>
              <a:gd name="connsiteX6" fmla="*/ 0 w 2360001"/>
              <a:gd name="connsiteY6" fmla="*/ 474124 h 927110"/>
              <a:gd name="connsiteX7" fmla="*/ 17252 w 2360001"/>
              <a:gd name="connsiteY7" fmla="*/ 470239 h 92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01" h="927110">
                <a:moveTo>
                  <a:pt x="17252" y="470239"/>
                </a:moveTo>
                <a:lnTo>
                  <a:pt x="1896446" y="153937"/>
                </a:lnTo>
                <a:lnTo>
                  <a:pt x="1896446" y="0"/>
                </a:lnTo>
                <a:lnTo>
                  <a:pt x="2360001" y="463555"/>
                </a:lnTo>
                <a:lnTo>
                  <a:pt x="1896446" y="927110"/>
                </a:lnTo>
                <a:lnTo>
                  <a:pt x="1896446" y="773173"/>
                </a:lnTo>
                <a:lnTo>
                  <a:pt x="0" y="474124"/>
                </a:lnTo>
                <a:lnTo>
                  <a:pt x="17252" y="470239"/>
                </a:lnTo>
                <a:close/>
              </a:path>
            </a:pathLst>
          </a:cu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HGSSoeiKakugothicUB" charset="-128"/>
                <a:ea typeface="HGSSoeiKakugothicUB" charset="-128"/>
                <a:cs typeface="HGSSoeiKakugothicUB" charset="-128"/>
              </a:rPr>
              <a:t>　　　　　　　　スキルチェンジ・人材の再配置</a:t>
            </a:r>
            <a:endParaRPr kumimoji="1" lang="ja-JP" altLang="en-US" sz="1200" dirty="0">
              <a:solidFill>
                <a:srgbClr val="FFFFFF"/>
              </a:solidFill>
              <a:latin typeface="HGSSoeiKakugothicUB" charset="-128"/>
              <a:ea typeface="HGSSoeiKakugothicUB" charset="-128"/>
              <a:cs typeface="HGSSoeiKakugothicUB" charset="-128"/>
            </a:endParaRPr>
          </a:p>
        </p:txBody>
      </p:sp>
      <p:sp>
        <p:nvSpPr>
          <p:cNvPr id="19" name="テキスト ボックス 18"/>
          <p:cNvSpPr txBox="1"/>
          <p:nvPr/>
        </p:nvSpPr>
        <p:spPr>
          <a:xfrm>
            <a:off x="6932246" y="6104121"/>
            <a:ext cx="1826141" cy="215444"/>
          </a:xfrm>
          <a:prstGeom prst="rect">
            <a:avLst/>
          </a:prstGeom>
          <a:noFill/>
        </p:spPr>
        <p:txBody>
          <a:bodyPr wrap="none" rtlCol="0">
            <a:spAutoFit/>
          </a:bodyPr>
          <a:lstStyle/>
          <a:p>
            <a:pPr algn="r"/>
            <a:r>
              <a:rPr kumimoji="1" lang="ja-JP" altLang="en-US" sz="800" smtClean="0">
                <a:solidFill>
                  <a:schemeClr val="tx1">
                    <a:lumMod val="50000"/>
                    <a:lumOff val="50000"/>
                  </a:schemeClr>
                </a:solidFill>
                <a:latin typeface="Meiryo" charset="-128"/>
                <a:ea typeface="Meiryo" charset="-128"/>
                <a:cs typeface="Meiryo" charset="-128"/>
              </a:rPr>
              <a:t>ガートナーのレポートを参考に作成</a:t>
            </a:r>
            <a:endParaRPr kumimoji="1" lang="ja-JP" altLang="en-US" sz="80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238031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モード</a:t>
            </a:r>
            <a:r>
              <a:rPr kumimoji="1" lang="en-US" altLang="ja-JP" dirty="0" smtClean="0"/>
              <a:t>1</a:t>
            </a:r>
            <a:r>
              <a:rPr kumimoji="1" lang="ja-JP" altLang="en-US" dirty="0" smtClean="0"/>
              <a:t>とモード</a:t>
            </a:r>
            <a:r>
              <a:rPr kumimoji="1" lang="en-US" altLang="ja-JP" dirty="0" smtClean="0"/>
              <a:t>2</a:t>
            </a:r>
            <a:r>
              <a:rPr kumimoji="1" lang="ja-JP" altLang="en-US" dirty="0" smtClean="0"/>
              <a:t>の特性</a:t>
            </a:r>
            <a:endParaRPr kumimoji="1" lang="ja-JP" altLang="en-US" dirty="0"/>
          </a:p>
        </p:txBody>
      </p:sp>
      <p:sp>
        <p:nvSpPr>
          <p:cNvPr id="4" name="正方形/長方形 3"/>
          <p:cNvSpPr/>
          <p:nvPr/>
        </p:nvSpPr>
        <p:spPr>
          <a:xfrm>
            <a:off x="281636" y="965605"/>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82897" y="965604"/>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7" name="ホームベース 6"/>
          <p:cNvSpPr/>
          <p:nvPr/>
        </p:nvSpPr>
        <p:spPr>
          <a:xfrm>
            <a:off x="281636" y="1605291"/>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安定性重視</a:t>
            </a:r>
            <a:endParaRPr kumimoji="1" lang="ja-JP" altLang="en-US" dirty="0">
              <a:solidFill>
                <a:schemeClr val="bg1"/>
              </a:solidFill>
              <a:latin typeface="Meiryo" charset="-128"/>
              <a:ea typeface="Meiryo" charset="-128"/>
              <a:cs typeface="Meiryo" charset="-128"/>
            </a:endParaRPr>
          </a:p>
        </p:txBody>
      </p:sp>
      <p:sp>
        <p:nvSpPr>
          <p:cNvPr id="8" name="ホームベース 7"/>
          <p:cNvSpPr/>
          <p:nvPr/>
        </p:nvSpPr>
        <p:spPr>
          <a:xfrm flipH="1">
            <a:off x="4934103" y="161228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速度</a:t>
            </a:r>
            <a:r>
              <a:rPr lang="ja-JP" altLang="en-US" dirty="0" smtClean="0">
                <a:solidFill>
                  <a:schemeClr val="bg1"/>
                </a:solidFill>
                <a:latin typeface="Meiryo" charset="-128"/>
                <a:ea typeface="Meiryo" charset="-128"/>
                <a:cs typeface="Meiryo" charset="-128"/>
              </a:rPr>
              <a:t>重視</a:t>
            </a:r>
            <a:endParaRPr kumimoji="1" lang="ja-JP" altLang="en-US" dirty="0">
              <a:solidFill>
                <a:schemeClr val="bg1"/>
              </a:solidFill>
              <a:latin typeface="Meiryo" charset="-128"/>
              <a:ea typeface="Meiryo" charset="-128"/>
              <a:cs typeface="Meiryo" charset="-128"/>
            </a:endParaRPr>
          </a:p>
        </p:txBody>
      </p:sp>
      <p:sp>
        <p:nvSpPr>
          <p:cNvPr id="9" name="ホームベース 8"/>
          <p:cNvSpPr/>
          <p:nvPr/>
        </p:nvSpPr>
        <p:spPr>
          <a:xfrm>
            <a:off x="281636" y="203306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ウォーターフォール</a:t>
            </a:r>
            <a:endParaRPr kumimoji="1" lang="ja-JP" altLang="en-US" dirty="0">
              <a:solidFill>
                <a:schemeClr val="bg1"/>
              </a:solidFill>
              <a:latin typeface="Meiryo" charset="-128"/>
              <a:ea typeface="Meiryo" charset="-128"/>
              <a:cs typeface="Meiryo" charset="-128"/>
            </a:endParaRPr>
          </a:p>
        </p:txBody>
      </p:sp>
      <p:sp>
        <p:nvSpPr>
          <p:cNvPr id="10" name="ホームベース 9"/>
          <p:cNvSpPr/>
          <p:nvPr/>
        </p:nvSpPr>
        <p:spPr>
          <a:xfrm flipH="1">
            <a:off x="4934103" y="2032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アジャイル</a:t>
            </a:r>
            <a:endParaRPr kumimoji="1" lang="ja-JP" altLang="en-US" dirty="0">
              <a:solidFill>
                <a:schemeClr val="bg1"/>
              </a:solidFill>
              <a:latin typeface="Meiryo" charset="-128"/>
              <a:ea typeface="Meiryo" charset="-128"/>
              <a:cs typeface="Meiryo" charset="-128"/>
            </a:endParaRPr>
          </a:p>
        </p:txBody>
      </p:sp>
      <p:sp>
        <p:nvSpPr>
          <p:cNvPr id="11" name="ホームベース 10"/>
          <p:cNvSpPr/>
          <p:nvPr/>
        </p:nvSpPr>
        <p:spPr>
          <a:xfrm>
            <a:off x="281636" y="24518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IT</a:t>
            </a:r>
            <a:r>
              <a:rPr lang="ja-JP" altLang="en-US" dirty="0">
                <a:solidFill>
                  <a:schemeClr val="bg1"/>
                </a:solidFill>
                <a:latin typeface="Meiryo" charset="-128"/>
                <a:ea typeface="Meiryo" charset="-128"/>
                <a:cs typeface="Meiryo" charset="-128"/>
              </a:rPr>
              <a:t>部門が集中管理</a:t>
            </a:r>
            <a:endParaRPr kumimoji="1" lang="ja-JP" altLang="en-US" dirty="0">
              <a:solidFill>
                <a:schemeClr val="bg1"/>
              </a:solidFill>
              <a:latin typeface="Meiryo" charset="-128"/>
              <a:ea typeface="Meiryo" charset="-128"/>
              <a:cs typeface="Meiryo" charset="-128"/>
            </a:endParaRPr>
          </a:p>
        </p:txBody>
      </p:sp>
      <p:sp>
        <p:nvSpPr>
          <p:cNvPr id="12" name="ホームベース 11"/>
          <p:cNvSpPr/>
          <p:nvPr/>
        </p:nvSpPr>
        <p:spPr>
          <a:xfrm flipH="1">
            <a:off x="4934103" y="24518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ユーザー部門が分散</a:t>
            </a:r>
            <a:r>
              <a:rPr lang="ja-JP" altLang="en-US" dirty="0" smtClean="0">
                <a:solidFill>
                  <a:schemeClr val="bg1"/>
                </a:solidFill>
                <a:latin typeface="Meiryo" charset="-128"/>
                <a:ea typeface="Meiryo" charset="-128"/>
                <a:cs typeface="Meiryo" charset="-128"/>
              </a:rPr>
              <a:t>管理</a:t>
            </a:r>
            <a:endParaRPr kumimoji="1" lang="ja-JP" altLang="en-US" dirty="0">
              <a:solidFill>
                <a:schemeClr val="bg1"/>
              </a:solidFill>
              <a:latin typeface="Meiryo" charset="-128"/>
              <a:ea typeface="Meiryo" charset="-128"/>
              <a:cs typeface="Meiryo" charset="-128"/>
            </a:endParaRPr>
          </a:p>
        </p:txBody>
      </p:sp>
      <p:sp>
        <p:nvSpPr>
          <p:cNvPr id="13" name="ホームベース 12"/>
          <p:cNvSpPr/>
          <p:nvPr/>
        </p:nvSpPr>
        <p:spPr>
          <a:xfrm>
            <a:off x="281636" y="2880138"/>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予測可能業務</a:t>
            </a:r>
            <a:endParaRPr kumimoji="1" lang="ja-JP" altLang="en-US" dirty="0">
              <a:solidFill>
                <a:schemeClr val="bg1"/>
              </a:solidFill>
              <a:latin typeface="Meiryo" charset="-128"/>
              <a:ea typeface="Meiryo" charset="-128"/>
              <a:cs typeface="Meiryo" charset="-128"/>
            </a:endParaRPr>
          </a:p>
        </p:txBody>
      </p:sp>
      <p:sp>
        <p:nvSpPr>
          <p:cNvPr id="14" name="ホームベース 13"/>
          <p:cNvSpPr/>
          <p:nvPr/>
        </p:nvSpPr>
        <p:spPr>
          <a:xfrm flipH="1">
            <a:off x="4934103" y="288013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探索型業務</a:t>
            </a:r>
            <a:endParaRPr kumimoji="1" lang="ja-JP" altLang="en-US" dirty="0">
              <a:solidFill>
                <a:schemeClr val="bg1"/>
              </a:solidFill>
              <a:latin typeface="Meiryo" charset="-128"/>
              <a:ea typeface="Meiryo" charset="-128"/>
              <a:cs typeface="Meiryo" charset="-128"/>
            </a:endParaRPr>
          </a:p>
        </p:txBody>
      </p:sp>
      <p:sp>
        <p:nvSpPr>
          <p:cNvPr id="15" name="ホームベース 14"/>
          <p:cNvSpPr/>
          <p:nvPr/>
        </p:nvSpPr>
        <p:spPr>
          <a:xfrm>
            <a:off x="281636" y="3304086"/>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武士</a:t>
            </a:r>
            <a:r>
              <a:rPr lang="ja-JP" altLang="en-US" dirty="0">
                <a:solidFill>
                  <a:schemeClr val="bg1"/>
                </a:solidFill>
                <a:latin typeface="Meiryo" charset="-128"/>
                <a:ea typeface="Meiryo" charset="-128"/>
                <a:cs typeface="Meiryo" charset="-128"/>
              </a:rPr>
              <a:t>:領地や報酬を死守</a:t>
            </a:r>
            <a:endParaRPr kumimoji="1" lang="ja-JP" altLang="en-US" dirty="0">
              <a:solidFill>
                <a:schemeClr val="bg1"/>
              </a:solidFill>
              <a:latin typeface="Meiryo" charset="-128"/>
              <a:ea typeface="Meiryo" charset="-128"/>
              <a:cs typeface="Meiryo" charset="-128"/>
            </a:endParaRPr>
          </a:p>
        </p:txBody>
      </p:sp>
      <p:sp>
        <p:nvSpPr>
          <p:cNvPr id="16" name="ホームベース 15"/>
          <p:cNvSpPr/>
          <p:nvPr/>
        </p:nvSpPr>
        <p:spPr>
          <a:xfrm flipH="1">
            <a:off x="4934103" y="3304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忍者:何が有効なのかを探る</a:t>
            </a:r>
            <a:endParaRPr lang="en-US" altLang="ja-JP" dirty="0">
              <a:solidFill>
                <a:schemeClr val="bg1"/>
              </a:solidFill>
              <a:latin typeface="Meiryo" charset="-128"/>
              <a:ea typeface="Meiryo" charset="-128"/>
              <a:cs typeface="Meiryo" charset="-128"/>
            </a:endParaRPr>
          </a:p>
        </p:txBody>
      </p:sp>
      <p:sp>
        <p:nvSpPr>
          <p:cNvPr id="17" name="ホームベース 16"/>
          <p:cNvSpPr/>
          <p:nvPr/>
        </p:nvSpPr>
        <p:spPr>
          <a:xfrm>
            <a:off x="281636" y="3733835"/>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運用者(オペレーター</a:t>
            </a:r>
            <a:r>
              <a:rPr lang="ja-JP" altLang="en-US" dirty="0" smtClean="0">
                <a:solidFill>
                  <a:schemeClr val="bg1"/>
                </a:solidFill>
                <a:latin typeface="Meiryo" charset="-128"/>
                <a:ea typeface="Meiryo" charset="-128"/>
                <a:cs typeface="Meiryo" charset="-128"/>
              </a:rPr>
              <a:t>)</a:t>
            </a:r>
            <a:endParaRPr kumimoji="1" lang="ja-JP" altLang="en-US" dirty="0">
              <a:solidFill>
                <a:schemeClr val="bg1"/>
              </a:solidFill>
              <a:latin typeface="Meiryo" charset="-128"/>
              <a:ea typeface="Meiryo" charset="-128"/>
              <a:cs typeface="Meiryo" charset="-128"/>
            </a:endParaRPr>
          </a:p>
        </p:txBody>
      </p:sp>
      <p:sp>
        <p:nvSpPr>
          <p:cNvPr id="18" name="ホームベース 17"/>
          <p:cNvSpPr/>
          <p:nvPr/>
        </p:nvSpPr>
        <p:spPr>
          <a:xfrm flipH="1">
            <a:off x="4934103" y="3733835"/>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革新者(イノベーター</a:t>
            </a:r>
            <a:r>
              <a:rPr lang="ja-JP" altLang="en-US" dirty="0" smtClean="0">
                <a:solidFill>
                  <a:schemeClr val="bg1"/>
                </a:solidFill>
                <a:latin typeface="Meiryo" charset="-128"/>
                <a:ea typeface="Meiryo" charset="-128"/>
                <a:cs typeface="Meiryo" charset="-128"/>
              </a:rPr>
              <a:t>)</a:t>
            </a:r>
            <a:endParaRPr lang="en-US" altLang="ja-JP" dirty="0">
              <a:solidFill>
                <a:schemeClr val="bg1"/>
              </a:solidFill>
              <a:latin typeface="Meiryo" charset="-128"/>
              <a:ea typeface="Meiryo" charset="-128"/>
              <a:cs typeface="Meiryo" charset="-128"/>
            </a:endParaRPr>
          </a:p>
        </p:txBody>
      </p:sp>
      <p:sp>
        <p:nvSpPr>
          <p:cNvPr id="21" name="ホームベース 20"/>
          <p:cNvSpPr/>
          <p:nvPr/>
        </p:nvSpPr>
        <p:spPr>
          <a:xfrm>
            <a:off x="281636" y="41635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効率性や</a:t>
            </a:r>
            <a:r>
              <a:rPr lang="en-US" altLang="ja-JP" dirty="0" smtClean="0">
                <a:solidFill>
                  <a:schemeClr val="bg1"/>
                </a:solidFill>
                <a:latin typeface="Meiryo" charset="-128"/>
                <a:ea typeface="Meiryo" charset="-128"/>
                <a:cs typeface="Meiryo" charset="-128"/>
              </a:rPr>
              <a:t>ROI</a:t>
            </a:r>
            <a:endParaRPr kumimoji="1" lang="ja-JP" altLang="en-US" dirty="0">
              <a:solidFill>
                <a:schemeClr val="bg1"/>
              </a:solidFill>
              <a:latin typeface="Meiryo" charset="-128"/>
              <a:ea typeface="Meiryo" charset="-128"/>
              <a:cs typeface="Meiryo" charset="-128"/>
            </a:endParaRPr>
          </a:p>
        </p:txBody>
      </p:sp>
      <p:sp>
        <p:nvSpPr>
          <p:cNvPr id="22" name="ホームベース 21"/>
          <p:cNvSpPr/>
          <p:nvPr/>
        </p:nvSpPr>
        <p:spPr>
          <a:xfrm flipH="1">
            <a:off x="4934103" y="41635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新規性や大きなリターン</a:t>
            </a:r>
            <a:endParaRPr lang="en-US" altLang="ja-JP" dirty="0">
              <a:solidFill>
                <a:schemeClr val="bg1"/>
              </a:solidFill>
              <a:latin typeface="Meiryo" charset="-128"/>
              <a:ea typeface="Meiryo" charset="-128"/>
              <a:cs typeface="Meiryo" charset="-128"/>
            </a:endParaRPr>
          </a:p>
        </p:txBody>
      </p:sp>
      <p:sp>
        <p:nvSpPr>
          <p:cNvPr id="23" name="ホームベース 22"/>
          <p:cNvSpPr/>
          <p:nvPr/>
        </p:nvSpPr>
        <p:spPr>
          <a:xfrm>
            <a:off x="281636" y="459751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統率力や実行力</a:t>
            </a:r>
            <a:endParaRPr kumimoji="1" lang="ja-JP" altLang="en-US" dirty="0">
              <a:solidFill>
                <a:schemeClr val="bg1"/>
              </a:solidFill>
              <a:latin typeface="Meiryo" charset="-128"/>
              <a:ea typeface="Meiryo" charset="-128"/>
              <a:cs typeface="Meiryo" charset="-128"/>
            </a:endParaRPr>
          </a:p>
        </p:txBody>
      </p:sp>
      <p:sp>
        <p:nvSpPr>
          <p:cNvPr id="24" name="ホームベース 23"/>
          <p:cNvSpPr/>
          <p:nvPr/>
        </p:nvSpPr>
        <p:spPr>
          <a:xfrm flipH="1">
            <a:off x="4934103" y="459751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機動力や柔軟性</a:t>
            </a:r>
            <a:endParaRPr lang="en-US" altLang="ja-JP" dirty="0">
              <a:solidFill>
                <a:schemeClr val="bg1"/>
              </a:solidFill>
              <a:latin typeface="Meiryo" charset="-128"/>
              <a:ea typeface="Meiryo" charset="-128"/>
              <a:cs typeface="Meiryo" charset="-128"/>
            </a:endParaRPr>
          </a:p>
        </p:txBody>
      </p:sp>
      <p:sp>
        <p:nvSpPr>
          <p:cNvPr id="25" name="ホームベース 24"/>
          <p:cNvSpPr/>
          <p:nvPr/>
        </p:nvSpPr>
        <p:spPr>
          <a:xfrm>
            <a:off x="281636" y="502218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月次</a:t>
            </a:r>
            <a:r>
              <a:rPr lang="en-US" altLang="ja-JP" dirty="0" smtClean="0">
                <a:solidFill>
                  <a:schemeClr val="bg1"/>
                </a:solidFill>
                <a:latin typeface="Meiryo" charset="-128"/>
                <a:ea typeface="Meiryo" charset="-128"/>
                <a:cs typeface="Meiryo" charset="-128"/>
              </a:rPr>
              <a:t>〜</a:t>
            </a:r>
            <a:r>
              <a:rPr lang="ja-JP" altLang="en-US" dirty="0" smtClean="0">
                <a:solidFill>
                  <a:schemeClr val="bg1"/>
                </a:solidFill>
                <a:latin typeface="Meiryo" charset="-128"/>
                <a:ea typeface="Meiryo" charset="-128"/>
                <a:cs typeface="Meiryo" charset="-128"/>
              </a:rPr>
              <a:t>年次</a:t>
            </a:r>
            <a:endParaRPr kumimoji="1" lang="ja-JP" altLang="en-US" dirty="0">
              <a:solidFill>
                <a:schemeClr val="bg1"/>
              </a:solidFill>
              <a:latin typeface="Meiryo" charset="-128"/>
              <a:ea typeface="Meiryo" charset="-128"/>
              <a:cs typeface="Meiryo" charset="-128"/>
            </a:endParaRPr>
          </a:p>
        </p:txBody>
      </p:sp>
      <p:sp>
        <p:nvSpPr>
          <p:cNvPr id="26" name="ホームベース 25"/>
          <p:cNvSpPr/>
          <p:nvPr/>
        </p:nvSpPr>
        <p:spPr>
          <a:xfrm flipH="1">
            <a:off x="4934103" y="502218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日次</a:t>
            </a:r>
            <a:r>
              <a:rPr lang="en-US" altLang="ja-JP" dirty="0" smtClean="0">
                <a:solidFill>
                  <a:schemeClr val="bg1"/>
                </a:solidFill>
                <a:latin typeface="Meiryo" charset="-128"/>
                <a:ea typeface="Meiryo" charset="-128"/>
                <a:cs typeface="Meiryo" charset="-128"/>
              </a:rPr>
              <a:t>(or </a:t>
            </a:r>
            <a:r>
              <a:rPr lang="ja-JP" altLang="en-US" dirty="0" smtClean="0">
                <a:solidFill>
                  <a:schemeClr val="bg1"/>
                </a:solidFill>
                <a:latin typeface="Meiryo" charset="-128"/>
                <a:ea typeface="Meiryo" charset="-128"/>
                <a:cs typeface="Meiryo" charset="-128"/>
              </a:rPr>
              <a:t>時次</a:t>
            </a:r>
            <a:r>
              <a:rPr lang="en-US" altLang="ja-JP" dirty="0" smtClean="0">
                <a:solidFill>
                  <a:schemeClr val="bg1"/>
                </a:solidFill>
                <a:latin typeface="Meiryo" charset="-128"/>
                <a:ea typeface="Meiryo" charset="-128"/>
                <a:cs typeface="Meiryo" charset="-128"/>
              </a:rPr>
              <a:t>)〜</a:t>
            </a:r>
            <a:r>
              <a:rPr lang="ja-JP" altLang="en-US" dirty="0" smtClean="0">
                <a:solidFill>
                  <a:schemeClr val="bg1"/>
                </a:solidFill>
                <a:latin typeface="Meiryo" charset="-128"/>
                <a:ea typeface="Meiryo" charset="-128"/>
                <a:cs typeface="Meiryo" charset="-128"/>
              </a:rPr>
              <a:t>週次</a:t>
            </a:r>
            <a:endParaRPr lang="en-US" altLang="ja-JP" dirty="0">
              <a:solidFill>
                <a:schemeClr val="bg1"/>
              </a:solidFill>
              <a:latin typeface="Meiryo" charset="-128"/>
              <a:ea typeface="Meiryo" charset="-128"/>
              <a:cs typeface="Meiryo" charset="-128"/>
            </a:endParaRPr>
          </a:p>
        </p:txBody>
      </p:sp>
      <p:sp>
        <p:nvSpPr>
          <p:cNvPr id="27" name="六角形 26"/>
          <p:cNvSpPr/>
          <p:nvPr/>
        </p:nvSpPr>
        <p:spPr>
          <a:xfrm>
            <a:off x="4228186" y="1593923"/>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性向</a:t>
            </a:r>
            <a:endParaRPr kumimoji="1" lang="ja-JP" altLang="en-US" sz="1200" dirty="0">
              <a:solidFill>
                <a:srgbClr val="FFFFFF"/>
              </a:solidFill>
              <a:latin typeface="ＭＳ Ｐゴシック"/>
              <a:ea typeface="ＭＳ Ｐゴシック"/>
              <a:cs typeface="ＭＳ Ｐゴシック"/>
            </a:endParaRPr>
          </a:p>
        </p:txBody>
      </p:sp>
      <p:sp>
        <p:nvSpPr>
          <p:cNvPr id="28" name="六角形 27"/>
          <p:cNvSpPr/>
          <p:nvPr/>
        </p:nvSpPr>
        <p:spPr>
          <a:xfrm>
            <a:off x="4228186" y="2044487"/>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手法</a:t>
            </a:r>
            <a:endParaRPr kumimoji="1" lang="ja-JP" altLang="en-US" sz="1200" dirty="0">
              <a:solidFill>
                <a:srgbClr val="FFFFFF"/>
              </a:solidFill>
              <a:latin typeface="ＭＳ Ｐゴシック"/>
              <a:ea typeface="ＭＳ Ｐゴシック"/>
              <a:cs typeface="ＭＳ Ｐゴシック"/>
            </a:endParaRPr>
          </a:p>
        </p:txBody>
      </p:sp>
      <p:sp>
        <p:nvSpPr>
          <p:cNvPr id="29" name="六角形 28"/>
          <p:cNvSpPr/>
          <p:nvPr/>
        </p:nvSpPr>
        <p:spPr>
          <a:xfrm>
            <a:off x="4228186" y="2460844"/>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30" name="六角形 29"/>
          <p:cNvSpPr/>
          <p:nvPr/>
        </p:nvSpPr>
        <p:spPr>
          <a:xfrm>
            <a:off x="4238244" y="2876476"/>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業務</a:t>
            </a:r>
            <a:endParaRPr kumimoji="1" lang="ja-JP" altLang="en-US" sz="1200" dirty="0">
              <a:solidFill>
                <a:srgbClr val="FFFFFF"/>
              </a:solidFill>
              <a:latin typeface="ＭＳ Ｐゴシック"/>
              <a:ea typeface="ＭＳ Ｐゴシック"/>
              <a:cs typeface="ＭＳ Ｐゴシック"/>
            </a:endParaRPr>
          </a:p>
        </p:txBody>
      </p:sp>
      <p:sp>
        <p:nvSpPr>
          <p:cNvPr id="31" name="六角形 30"/>
          <p:cNvSpPr/>
          <p:nvPr/>
        </p:nvSpPr>
        <p:spPr>
          <a:xfrm>
            <a:off x="4238244" y="3327040"/>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例え</a:t>
            </a:r>
            <a:endParaRPr kumimoji="1" lang="ja-JP" altLang="en-US" sz="1200" dirty="0">
              <a:solidFill>
                <a:srgbClr val="FFFFFF"/>
              </a:solidFill>
              <a:latin typeface="ＭＳ Ｐゴシック"/>
              <a:ea typeface="ＭＳ Ｐゴシック"/>
              <a:cs typeface="ＭＳ Ｐゴシック"/>
            </a:endParaRPr>
          </a:p>
        </p:txBody>
      </p:sp>
      <p:sp>
        <p:nvSpPr>
          <p:cNvPr id="32" name="六角形 31"/>
          <p:cNvSpPr/>
          <p:nvPr/>
        </p:nvSpPr>
        <p:spPr>
          <a:xfrm>
            <a:off x="4238244" y="3743397"/>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対象</a:t>
            </a:r>
            <a:endParaRPr kumimoji="1" lang="ja-JP" altLang="en-US" sz="1200" dirty="0">
              <a:solidFill>
                <a:srgbClr val="FFFFFF"/>
              </a:solidFill>
              <a:latin typeface="ＭＳ Ｐゴシック"/>
              <a:ea typeface="ＭＳ Ｐゴシック"/>
              <a:cs typeface="ＭＳ Ｐゴシック"/>
            </a:endParaRPr>
          </a:p>
        </p:txBody>
      </p:sp>
      <p:sp>
        <p:nvSpPr>
          <p:cNvPr id="33" name="六角形 32"/>
          <p:cNvSpPr/>
          <p:nvPr/>
        </p:nvSpPr>
        <p:spPr>
          <a:xfrm>
            <a:off x="4228186" y="4158505"/>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期待</a:t>
            </a:r>
            <a:endParaRPr kumimoji="1" lang="ja-JP" altLang="en-US" sz="1200" dirty="0">
              <a:solidFill>
                <a:srgbClr val="FFFFFF"/>
              </a:solidFill>
              <a:latin typeface="ＭＳ Ｐゴシック"/>
              <a:ea typeface="ＭＳ Ｐゴシック"/>
              <a:cs typeface="ＭＳ Ｐゴシック"/>
            </a:endParaRPr>
          </a:p>
        </p:txBody>
      </p:sp>
      <p:sp>
        <p:nvSpPr>
          <p:cNvPr id="34" name="六角形 33"/>
          <p:cNvSpPr/>
          <p:nvPr/>
        </p:nvSpPr>
        <p:spPr>
          <a:xfrm>
            <a:off x="4228186" y="4609069"/>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実践</a:t>
            </a:r>
            <a:endParaRPr kumimoji="1" lang="ja-JP" altLang="en-US" sz="1200" dirty="0">
              <a:solidFill>
                <a:srgbClr val="FFFFFF"/>
              </a:solidFill>
              <a:latin typeface="ＭＳ Ｐゴシック"/>
              <a:ea typeface="ＭＳ Ｐゴシック"/>
              <a:cs typeface="ＭＳ Ｐゴシック"/>
            </a:endParaRPr>
          </a:p>
        </p:txBody>
      </p:sp>
      <p:sp>
        <p:nvSpPr>
          <p:cNvPr id="35" name="六角形 34"/>
          <p:cNvSpPr/>
          <p:nvPr/>
        </p:nvSpPr>
        <p:spPr>
          <a:xfrm>
            <a:off x="4228186" y="5025426"/>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期間</a:t>
            </a:r>
            <a:endParaRPr kumimoji="1" lang="ja-JP" altLang="en-US" sz="1200" dirty="0">
              <a:solidFill>
                <a:srgbClr val="FFFFFF"/>
              </a:solidFill>
              <a:latin typeface="ＭＳ Ｐゴシック"/>
              <a:ea typeface="ＭＳ Ｐゴシック"/>
              <a:cs typeface="ＭＳ Ｐゴシック"/>
            </a:endParaRPr>
          </a:p>
        </p:txBody>
      </p:sp>
      <p:sp>
        <p:nvSpPr>
          <p:cNvPr id="36" name="ホームベース 35"/>
          <p:cNvSpPr/>
          <p:nvPr/>
        </p:nvSpPr>
        <p:spPr>
          <a:xfrm>
            <a:off x="281636" y="544612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トップダウン</a:t>
            </a:r>
            <a:endParaRPr kumimoji="1" lang="ja-JP" altLang="en-US" dirty="0">
              <a:solidFill>
                <a:schemeClr val="bg1"/>
              </a:solidFill>
              <a:latin typeface="Meiryo" charset="-128"/>
              <a:ea typeface="Meiryo" charset="-128"/>
              <a:cs typeface="Meiryo" charset="-128"/>
            </a:endParaRPr>
          </a:p>
        </p:txBody>
      </p:sp>
      <p:sp>
        <p:nvSpPr>
          <p:cNvPr id="37" name="ホームベース 36"/>
          <p:cNvSpPr/>
          <p:nvPr/>
        </p:nvSpPr>
        <p:spPr>
          <a:xfrm flipH="1">
            <a:off x="4934103" y="5446127"/>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ボトムアップ</a:t>
            </a:r>
            <a:endParaRPr lang="en-US" altLang="ja-JP" dirty="0">
              <a:solidFill>
                <a:schemeClr val="bg1"/>
              </a:solidFill>
              <a:latin typeface="Meiryo" charset="-128"/>
              <a:ea typeface="Meiryo" charset="-128"/>
              <a:cs typeface="Meiryo" charset="-128"/>
            </a:endParaRPr>
          </a:p>
        </p:txBody>
      </p:sp>
      <p:sp>
        <p:nvSpPr>
          <p:cNvPr id="38" name="六角形 37"/>
          <p:cNvSpPr/>
          <p:nvPr/>
        </p:nvSpPr>
        <p:spPr>
          <a:xfrm>
            <a:off x="4228186" y="5449373"/>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経営</a:t>
            </a:r>
            <a:endParaRPr kumimoji="1" lang="ja-JP" altLang="en-US" sz="1200" dirty="0">
              <a:solidFill>
                <a:srgbClr val="FFFFFF"/>
              </a:solidFill>
              <a:latin typeface="ＭＳ Ｐゴシック"/>
              <a:ea typeface="ＭＳ Ｐゴシック"/>
              <a:cs typeface="ＭＳ Ｐゴシック"/>
            </a:endParaRPr>
          </a:p>
        </p:txBody>
      </p:sp>
      <p:sp>
        <p:nvSpPr>
          <p:cNvPr id="39" name="ホームベース 38"/>
          <p:cNvSpPr/>
          <p:nvPr/>
        </p:nvSpPr>
        <p:spPr>
          <a:xfrm>
            <a:off x="281636" y="5879600"/>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a:t>
            </a:r>
            <a:r>
              <a:rPr lang="ja-JP" altLang="en-US" sz="1400" dirty="0" smtClean="0">
                <a:solidFill>
                  <a:schemeClr val="bg1"/>
                </a:solidFill>
                <a:latin typeface="Meiryo" charset="-128"/>
                <a:ea typeface="Meiryo" charset="-128"/>
                <a:cs typeface="Meiryo" charset="-128"/>
              </a:rPr>
              <a:t>力</a:t>
            </a:r>
            <a:endParaRPr kumimoji="1" lang="ja-JP" altLang="en-US" sz="1400" dirty="0">
              <a:solidFill>
                <a:schemeClr val="bg1"/>
              </a:solidFill>
              <a:latin typeface="Meiryo" charset="-128"/>
              <a:ea typeface="Meiryo" charset="-128"/>
              <a:cs typeface="Meiryo" charset="-128"/>
            </a:endParaRPr>
          </a:p>
        </p:txBody>
      </p:sp>
      <p:sp>
        <p:nvSpPr>
          <p:cNvPr id="40" name="ホームベース 39"/>
          <p:cNvSpPr/>
          <p:nvPr/>
        </p:nvSpPr>
        <p:spPr>
          <a:xfrm flipH="1">
            <a:off x="4579314" y="5879601"/>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a:t>
            </a:r>
            <a:r>
              <a:rPr lang="ja-JP" altLang="en-US" sz="1400" dirty="0" smtClean="0">
                <a:solidFill>
                  <a:schemeClr val="bg1"/>
                </a:solidFill>
                <a:latin typeface="Meiryo" charset="-128"/>
                <a:ea typeface="Meiryo" charset="-128"/>
                <a:cs typeface="Meiryo" charset="-128"/>
              </a:rPr>
              <a:t>機動力</a:t>
            </a:r>
            <a:endParaRPr lang="en-US" altLang="ja-JP"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353678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モード</a:t>
            </a:r>
            <a:r>
              <a:rPr kumimoji="1" lang="en-US" altLang="ja-JP" dirty="0" smtClean="0"/>
              <a:t>1</a:t>
            </a:r>
            <a:r>
              <a:rPr kumimoji="1" lang="ja-JP" altLang="en-US" dirty="0" smtClean="0"/>
              <a:t>とモード</a:t>
            </a:r>
            <a:r>
              <a:rPr kumimoji="1" lang="en-US" altLang="ja-JP" dirty="0" smtClean="0"/>
              <a:t>2</a:t>
            </a:r>
            <a:r>
              <a:rPr kumimoji="1" lang="ja-JP" altLang="en-US" dirty="0" smtClean="0"/>
              <a:t>を取り持つガーディアン</a:t>
            </a:r>
            <a:endParaRPr kumimoji="1" lang="ja-JP" altLang="en-US" dirty="0"/>
          </a:p>
        </p:txBody>
      </p:sp>
      <p:sp>
        <p:nvSpPr>
          <p:cNvPr id="4" name="正方形/長方形 3"/>
          <p:cNvSpPr/>
          <p:nvPr/>
        </p:nvSpPr>
        <p:spPr>
          <a:xfrm>
            <a:off x="274320" y="1016812"/>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75581" y="1016811"/>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39" name="ホームベース 38"/>
          <p:cNvSpPr/>
          <p:nvPr/>
        </p:nvSpPr>
        <p:spPr>
          <a:xfrm>
            <a:off x="274320" y="2339126"/>
            <a:ext cx="5102352" cy="829863"/>
          </a:xfrm>
          <a:prstGeom prst="homePlat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schemeClr val="bg1"/>
                </a:solidFill>
                <a:latin typeface="Meiryo" charset="-128"/>
                <a:ea typeface="Meiryo" charset="-128"/>
                <a:cs typeface="Meiryo" charset="-128"/>
              </a:rPr>
              <a:t>　　　落ち着き</a:t>
            </a:r>
            <a:r>
              <a:rPr lang="ja-JP" altLang="en-US" dirty="0">
                <a:solidFill>
                  <a:schemeClr val="bg1"/>
                </a:solidFill>
                <a:latin typeface="Meiryo" charset="-128"/>
                <a:ea typeface="Meiryo" charset="-128"/>
                <a:cs typeface="Meiryo" charset="-128"/>
              </a:rPr>
              <a:t>なくチャラチャラ</a:t>
            </a:r>
            <a:r>
              <a:rPr lang="ja-JP" altLang="en-US" dirty="0" smtClean="0">
                <a:solidFill>
                  <a:schemeClr val="bg1"/>
                </a:solidFill>
                <a:latin typeface="Meiryo" charset="-128"/>
                <a:ea typeface="Meiryo" charset="-128"/>
                <a:cs typeface="Meiryo" charset="-128"/>
              </a:rPr>
              <a:t>した</a:t>
            </a:r>
            <a:endParaRPr lang="en-US" altLang="ja-JP" dirty="0" smtClean="0">
              <a:solidFill>
                <a:schemeClr val="bg1"/>
              </a:solidFill>
              <a:latin typeface="Meiryo" charset="-128"/>
              <a:ea typeface="Meiryo" charset="-128"/>
              <a:cs typeface="Meiryo" charset="-128"/>
            </a:endParaRPr>
          </a:p>
          <a:p>
            <a:r>
              <a:rPr lang="ja-JP" altLang="en-US" dirty="0" smtClean="0">
                <a:solidFill>
                  <a:schemeClr val="bg1"/>
                </a:solidFill>
                <a:latin typeface="Meiryo" charset="-128"/>
                <a:ea typeface="Meiryo" charset="-128"/>
                <a:cs typeface="Meiryo" charset="-128"/>
              </a:rPr>
              <a:t>　　　無責任</a:t>
            </a:r>
            <a:r>
              <a:rPr lang="ja-JP" altLang="en-US" dirty="0">
                <a:solidFill>
                  <a:schemeClr val="bg1"/>
                </a:solidFill>
                <a:latin typeface="Meiryo" charset="-128"/>
                <a:ea typeface="Meiryo" charset="-128"/>
                <a:cs typeface="Meiryo" charset="-128"/>
              </a:rPr>
              <a:t>で軽い存在だ</a:t>
            </a:r>
            <a:r>
              <a:rPr lang="ja-JP" altLang="en-US" dirty="0" smtClean="0">
                <a:solidFill>
                  <a:schemeClr val="bg1"/>
                </a:solidFill>
                <a:latin typeface="Meiryo" charset="-128"/>
                <a:ea typeface="Meiryo" charset="-128"/>
                <a:cs typeface="Meiryo" charset="-128"/>
              </a:rPr>
              <a:t>と煙たがる</a:t>
            </a:r>
            <a:endParaRPr kumimoji="1" lang="ja-JP" altLang="en-US" dirty="0">
              <a:solidFill>
                <a:schemeClr val="bg1"/>
              </a:solidFill>
              <a:latin typeface="Meiryo" charset="-128"/>
              <a:ea typeface="Meiryo" charset="-128"/>
              <a:cs typeface="Meiryo" charset="-128"/>
            </a:endParaRPr>
          </a:p>
        </p:txBody>
      </p:sp>
      <p:sp>
        <p:nvSpPr>
          <p:cNvPr id="40" name="ホームベース 39"/>
          <p:cNvSpPr/>
          <p:nvPr/>
        </p:nvSpPr>
        <p:spPr>
          <a:xfrm flipH="1">
            <a:off x="3723438" y="3323980"/>
            <a:ext cx="5149900" cy="829861"/>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schemeClr val="bg1"/>
                </a:solidFill>
                <a:latin typeface="Meiryo" charset="-128"/>
                <a:ea typeface="Meiryo" charset="-128"/>
                <a:cs typeface="Meiryo" charset="-128"/>
              </a:rPr>
              <a:t>　　　　古臭く</a:t>
            </a:r>
            <a:r>
              <a:rPr lang="ja-JP" altLang="en-US" dirty="0">
                <a:solidFill>
                  <a:schemeClr val="bg1"/>
                </a:solidFill>
                <a:latin typeface="Meiryo" charset="-128"/>
                <a:ea typeface="Meiryo" charset="-128"/>
                <a:cs typeface="Meiryo" charset="-128"/>
              </a:rPr>
              <a:t>動きが遅い足手まとい</a:t>
            </a:r>
            <a:r>
              <a:rPr lang="ja-JP" altLang="en-US" dirty="0" smtClean="0">
                <a:solidFill>
                  <a:schemeClr val="bg1"/>
                </a:solidFill>
                <a:latin typeface="Meiryo" charset="-128"/>
                <a:ea typeface="Meiryo" charset="-128"/>
                <a:cs typeface="Meiryo" charset="-128"/>
              </a:rPr>
              <a:t>の</a:t>
            </a:r>
            <a:endParaRPr lang="en-US" altLang="ja-JP" dirty="0">
              <a:solidFill>
                <a:schemeClr val="bg1"/>
              </a:solidFill>
              <a:latin typeface="Meiryo" charset="-128"/>
              <a:ea typeface="Meiryo" charset="-128"/>
              <a:cs typeface="Meiryo" charset="-128"/>
            </a:endParaRPr>
          </a:p>
          <a:p>
            <a:r>
              <a:rPr lang="ja-JP" altLang="en-US" dirty="0" smtClean="0">
                <a:solidFill>
                  <a:schemeClr val="bg1"/>
                </a:solidFill>
                <a:latin typeface="Meiryo" charset="-128"/>
                <a:ea typeface="Meiryo" charset="-128"/>
                <a:cs typeface="Meiryo" charset="-128"/>
              </a:rPr>
              <a:t>　　　　恐竜</a:t>
            </a:r>
            <a:r>
              <a:rPr lang="ja-JP" altLang="en-US" dirty="0">
                <a:solidFill>
                  <a:schemeClr val="bg1"/>
                </a:solidFill>
                <a:latin typeface="Meiryo" charset="-128"/>
                <a:ea typeface="Meiryo" charset="-128"/>
                <a:cs typeface="Meiryo" charset="-128"/>
              </a:rPr>
              <a:t>の化石のよう</a:t>
            </a:r>
            <a:r>
              <a:rPr lang="ja-JP" altLang="en-US" dirty="0" smtClean="0">
                <a:solidFill>
                  <a:schemeClr val="bg1"/>
                </a:solidFill>
                <a:latin typeface="Meiryo" charset="-128"/>
                <a:ea typeface="Meiryo" charset="-128"/>
                <a:cs typeface="Meiryo" charset="-128"/>
              </a:rPr>
              <a:t>に感じる</a:t>
            </a:r>
            <a:endParaRPr lang="en-US" altLang="ja-JP" dirty="0">
              <a:solidFill>
                <a:schemeClr val="bg1"/>
              </a:solidFill>
              <a:latin typeface="Meiryo" charset="-128"/>
              <a:ea typeface="Meiryo" charset="-128"/>
              <a:cs typeface="Meiryo" charset="-128"/>
            </a:endParaRPr>
          </a:p>
        </p:txBody>
      </p:sp>
      <p:grpSp>
        <p:nvGrpSpPr>
          <p:cNvPr id="44" name="図形グループ 43"/>
          <p:cNvGrpSpPr/>
          <p:nvPr/>
        </p:nvGrpSpPr>
        <p:grpSpPr>
          <a:xfrm>
            <a:off x="5723182" y="2334163"/>
            <a:ext cx="387782" cy="829863"/>
            <a:chOff x="626312" y="838875"/>
            <a:chExt cx="603657" cy="1238713"/>
          </a:xfrm>
          <a:solidFill>
            <a:schemeClr val="tx1">
              <a:lumMod val="75000"/>
              <a:lumOff val="25000"/>
            </a:schemeClr>
          </a:solidFill>
        </p:grpSpPr>
        <p:sp>
          <p:nvSpPr>
            <p:cNvPr id="45" name="円/楕円 4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6" name="フローチャート: 論理積ゲート 4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47" name="図形グループ 46"/>
          <p:cNvGrpSpPr/>
          <p:nvPr/>
        </p:nvGrpSpPr>
        <p:grpSpPr>
          <a:xfrm>
            <a:off x="6232475" y="2339126"/>
            <a:ext cx="387782" cy="829863"/>
            <a:chOff x="626312" y="838875"/>
            <a:chExt cx="603657" cy="1238713"/>
          </a:xfrm>
          <a:solidFill>
            <a:schemeClr val="tx1">
              <a:lumMod val="75000"/>
              <a:lumOff val="25000"/>
            </a:schemeClr>
          </a:solidFill>
        </p:grpSpPr>
        <p:sp>
          <p:nvSpPr>
            <p:cNvPr id="48" name="円/楕円 47"/>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9" name="フローチャート: 論理積ゲート 48"/>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0" name="図形グループ 49"/>
          <p:cNvGrpSpPr/>
          <p:nvPr/>
        </p:nvGrpSpPr>
        <p:grpSpPr>
          <a:xfrm>
            <a:off x="7251056" y="2334163"/>
            <a:ext cx="387782" cy="829863"/>
            <a:chOff x="626312" y="838875"/>
            <a:chExt cx="603657" cy="1238713"/>
          </a:xfrm>
          <a:solidFill>
            <a:schemeClr val="tx1">
              <a:lumMod val="75000"/>
              <a:lumOff val="25000"/>
            </a:schemeClr>
          </a:solidFill>
        </p:grpSpPr>
        <p:sp>
          <p:nvSpPr>
            <p:cNvPr id="51" name="円/楕円 50"/>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2" name="フローチャート: 論理積ゲート 51"/>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3" name="図形グループ 52"/>
          <p:cNvGrpSpPr/>
          <p:nvPr/>
        </p:nvGrpSpPr>
        <p:grpSpPr>
          <a:xfrm>
            <a:off x="7760345" y="2334163"/>
            <a:ext cx="387782" cy="829863"/>
            <a:chOff x="626312" y="838875"/>
            <a:chExt cx="603657" cy="1238713"/>
          </a:xfrm>
          <a:solidFill>
            <a:schemeClr val="tx1">
              <a:lumMod val="75000"/>
              <a:lumOff val="25000"/>
            </a:schemeClr>
          </a:solidFill>
        </p:grpSpPr>
        <p:sp>
          <p:nvSpPr>
            <p:cNvPr id="54" name="円/楕円 53"/>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5" name="フローチャート: 論理積ゲート 54"/>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6" name="図形グループ 55"/>
          <p:cNvGrpSpPr/>
          <p:nvPr/>
        </p:nvGrpSpPr>
        <p:grpSpPr>
          <a:xfrm>
            <a:off x="6741766" y="2334163"/>
            <a:ext cx="387782" cy="829863"/>
            <a:chOff x="626312" y="838875"/>
            <a:chExt cx="603657" cy="1238713"/>
          </a:xfrm>
          <a:solidFill>
            <a:schemeClr val="tx1">
              <a:lumMod val="75000"/>
              <a:lumOff val="25000"/>
            </a:schemeClr>
          </a:solidFill>
        </p:grpSpPr>
        <p:sp>
          <p:nvSpPr>
            <p:cNvPr id="57" name="円/楕円 56"/>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8" name="フローチャート: 論理積ゲート 57"/>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9" name="図形グループ 58"/>
          <p:cNvGrpSpPr/>
          <p:nvPr/>
        </p:nvGrpSpPr>
        <p:grpSpPr>
          <a:xfrm>
            <a:off x="1012195" y="3323980"/>
            <a:ext cx="387782" cy="829863"/>
            <a:chOff x="626312" y="838875"/>
            <a:chExt cx="603657" cy="1238713"/>
          </a:xfrm>
          <a:solidFill>
            <a:schemeClr val="tx1">
              <a:lumMod val="50000"/>
              <a:lumOff val="50000"/>
            </a:schemeClr>
          </a:solidFill>
        </p:grpSpPr>
        <p:sp>
          <p:nvSpPr>
            <p:cNvPr id="60" name="円/楕円 59"/>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1" name="フローチャート: 論理積ゲート 60"/>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2" name="図形グループ 61"/>
          <p:cNvGrpSpPr/>
          <p:nvPr/>
        </p:nvGrpSpPr>
        <p:grpSpPr>
          <a:xfrm>
            <a:off x="1521488" y="3328943"/>
            <a:ext cx="387782" cy="829863"/>
            <a:chOff x="626312" y="838875"/>
            <a:chExt cx="603657" cy="1238713"/>
          </a:xfrm>
          <a:solidFill>
            <a:schemeClr val="tx1">
              <a:lumMod val="50000"/>
              <a:lumOff val="50000"/>
            </a:schemeClr>
          </a:solidFill>
        </p:grpSpPr>
        <p:sp>
          <p:nvSpPr>
            <p:cNvPr id="63" name="円/楕円 62"/>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4" name="フローチャート: 論理積ゲート 63"/>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5" name="図形グループ 64"/>
          <p:cNvGrpSpPr/>
          <p:nvPr/>
        </p:nvGrpSpPr>
        <p:grpSpPr>
          <a:xfrm>
            <a:off x="2540069" y="3323980"/>
            <a:ext cx="387782" cy="829863"/>
            <a:chOff x="626312" y="838875"/>
            <a:chExt cx="603657" cy="1238713"/>
          </a:xfrm>
          <a:solidFill>
            <a:schemeClr val="tx1">
              <a:lumMod val="50000"/>
              <a:lumOff val="50000"/>
            </a:schemeClr>
          </a:solidFill>
        </p:grpSpPr>
        <p:sp>
          <p:nvSpPr>
            <p:cNvPr id="66" name="円/楕円 65"/>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7" name="フローチャート: 論理積ゲート 66"/>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8" name="図形グループ 67"/>
          <p:cNvGrpSpPr/>
          <p:nvPr/>
        </p:nvGrpSpPr>
        <p:grpSpPr>
          <a:xfrm>
            <a:off x="3049358" y="3323980"/>
            <a:ext cx="387782" cy="829863"/>
            <a:chOff x="626312" y="838875"/>
            <a:chExt cx="603657" cy="1238713"/>
          </a:xfrm>
          <a:solidFill>
            <a:schemeClr val="tx1">
              <a:lumMod val="50000"/>
              <a:lumOff val="50000"/>
            </a:schemeClr>
          </a:solidFill>
        </p:grpSpPr>
        <p:sp>
          <p:nvSpPr>
            <p:cNvPr id="69" name="円/楕円 68"/>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0" name="フローチャート: 論理積ゲート 69"/>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1" name="図形グループ 70"/>
          <p:cNvGrpSpPr/>
          <p:nvPr/>
        </p:nvGrpSpPr>
        <p:grpSpPr>
          <a:xfrm>
            <a:off x="2030779" y="3323980"/>
            <a:ext cx="387782" cy="829863"/>
            <a:chOff x="626312" y="838875"/>
            <a:chExt cx="603657" cy="1238713"/>
          </a:xfrm>
          <a:solidFill>
            <a:schemeClr val="tx1">
              <a:lumMod val="50000"/>
              <a:lumOff val="50000"/>
            </a:schemeClr>
          </a:solidFill>
        </p:grpSpPr>
        <p:sp>
          <p:nvSpPr>
            <p:cNvPr id="72" name="円/楕円 71"/>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3" name="フローチャート: 論理積ゲート 72"/>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4" name="図形グループ 73"/>
          <p:cNvGrpSpPr/>
          <p:nvPr/>
        </p:nvGrpSpPr>
        <p:grpSpPr>
          <a:xfrm>
            <a:off x="4378107" y="4501091"/>
            <a:ext cx="387782" cy="829863"/>
            <a:chOff x="626312" y="838875"/>
            <a:chExt cx="603657" cy="1238713"/>
          </a:xfrm>
          <a:solidFill>
            <a:schemeClr val="accent6">
              <a:lumMod val="50000"/>
            </a:schemeClr>
          </a:solidFill>
        </p:grpSpPr>
        <p:sp>
          <p:nvSpPr>
            <p:cNvPr id="75" name="円/楕円 7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6" name="フローチャート: 論理積ゲート 7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3" name="正方形/長方形 2"/>
          <p:cNvSpPr/>
          <p:nvPr/>
        </p:nvSpPr>
        <p:spPr>
          <a:xfrm>
            <a:off x="1252672" y="5738455"/>
            <a:ext cx="6616426" cy="646331"/>
          </a:xfrm>
          <a:prstGeom prst="rect">
            <a:avLst/>
          </a:prstGeom>
        </p:spPr>
        <p:txBody>
          <a:bodyPr wrap="square">
            <a:spAutoFit/>
          </a:bodyPr>
          <a:lstStyle/>
          <a:p>
            <a:pPr algn="ctr"/>
            <a:r>
              <a:rPr lang="ja-JP" altLang="en-US" sz="1200" b="1" dirty="0">
                <a:solidFill>
                  <a:schemeClr val="accent6">
                    <a:lumMod val="75000"/>
                  </a:schemeClr>
                </a:solidFill>
                <a:latin typeface="Meiryo" charset="-128"/>
                <a:ea typeface="Meiryo" charset="-128"/>
                <a:cs typeface="Meiryo" charset="-128"/>
              </a:rPr>
              <a:t>それぞれの強み</a:t>
            </a:r>
            <a:r>
              <a:rPr lang="ja-JP" altLang="en-US" sz="1200" dirty="0">
                <a:solidFill>
                  <a:schemeClr val="accent6">
                    <a:lumMod val="75000"/>
                  </a:schemeClr>
                </a:solidFill>
                <a:latin typeface="Meiryo" charset="-128"/>
                <a:ea typeface="Meiryo" charset="-128"/>
                <a:cs typeface="Meiryo" charset="-128"/>
              </a:rPr>
              <a:t>がありながら</a:t>
            </a:r>
            <a:r>
              <a:rPr lang="ja-JP" altLang="en-US" sz="1200" dirty="0" smtClean="0">
                <a:solidFill>
                  <a:schemeClr val="accent6">
                    <a:lumMod val="75000"/>
                  </a:schemeClr>
                </a:solidFill>
                <a:latin typeface="Meiryo" charset="-128"/>
                <a:ea typeface="Meiryo" charset="-128"/>
                <a:cs typeface="Meiryo" charset="-128"/>
              </a:rPr>
              <a:t>も</a:t>
            </a:r>
            <a:endParaRPr lang="en-US" altLang="ja-JP" sz="1200" dirty="0" smtClean="0">
              <a:solidFill>
                <a:schemeClr val="accent6">
                  <a:lumMod val="75000"/>
                </a:schemeClr>
              </a:solidFill>
              <a:latin typeface="Meiryo" charset="-128"/>
              <a:ea typeface="Meiryo" charset="-128"/>
              <a:cs typeface="Meiryo" charset="-128"/>
            </a:endParaRPr>
          </a:p>
          <a:p>
            <a:pPr algn="ctr"/>
            <a:r>
              <a:rPr lang="ja-JP" altLang="en-US" sz="1200" b="1" dirty="0" smtClean="0">
                <a:solidFill>
                  <a:schemeClr val="accent6">
                    <a:lumMod val="75000"/>
                  </a:schemeClr>
                </a:solidFill>
                <a:latin typeface="Meiryo" charset="-128"/>
                <a:ea typeface="Meiryo" charset="-128"/>
                <a:cs typeface="Meiryo" charset="-128"/>
              </a:rPr>
              <a:t>文化的</a:t>
            </a:r>
            <a:r>
              <a:rPr lang="ja-JP" altLang="en-US" sz="1200" b="1" dirty="0">
                <a:solidFill>
                  <a:schemeClr val="accent6">
                    <a:lumMod val="75000"/>
                  </a:schemeClr>
                </a:solidFill>
                <a:latin typeface="Meiryo" charset="-128"/>
                <a:ea typeface="Meiryo" charset="-128"/>
                <a:cs typeface="Meiryo" charset="-128"/>
              </a:rPr>
              <a:t>対立</a:t>
            </a:r>
            <a:r>
              <a:rPr lang="ja-JP" altLang="en-US" sz="1200" dirty="0">
                <a:solidFill>
                  <a:schemeClr val="accent6">
                    <a:lumMod val="75000"/>
                  </a:schemeClr>
                </a:solidFill>
                <a:latin typeface="Meiryo" charset="-128"/>
                <a:ea typeface="Meiryo" charset="-128"/>
                <a:cs typeface="Meiryo" charset="-128"/>
              </a:rPr>
              <a:t>が起きやすい</a:t>
            </a:r>
            <a:r>
              <a:rPr lang="ja-JP" altLang="en-US" sz="1200" b="1" dirty="0">
                <a:solidFill>
                  <a:schemeClr val="accent6">
                    <a:lumMod val="75000"/>
                  </a:schemeClr>
                </a:solidFill>
                <a:latin typeface="Meiryo" charset="-128"/>
                <a:ea typeface="Meiryo" charset="-128"/>
                <a:cs typeface="Meiryo" charset="-128"/>
              </a:rPr>
              <a:t>両者を共存</a:t>
            </a:r>
            <a:r>
              <a:rPr lang="ja-JP" altLang="en-US" sz="1200" dirty="0" smtClean="0">
                <a:solidFill>
                  <a:schemeClr val="accent6">
                    <a:lumMod val="75000"/>
                  </a:schemeClr>
                </a:solidFill>
                <a:latin typeface="Meiryo" charset="-128"/>
                <a:ea typeface="Meiryo" charset="-128"/>
                <a:cs typeface="Meiryo" charset="-128"/>
              </a:rPr>
              <a:t>させるために</a:t>
            </a:r>
            <a:endParaRPr lang="en-US" altLang="ja-JP" sz="1200" dirty="0" smtClean="0">
              <a:solidFill>
                <a:schemeClr val="accent6">
                  <a:lumMod val="75000"/>
                </a:schemeClr>
              </a:solidFill>
              <a:latin typeface="Meiryo" charset="-128"/>
              <a:ea typeface="Meiryo" charset="-128"/>
              <a:cs typeface="Meiryo" charset="-128"/>
            </a:endParaRPr>
          </a:p>
          <a:p>
            <a:pPr algn="ctr"/>
            <a:r>
              <a:rPr lang="ja-JP" altLang="en-US" sz="1200" b="1" dirty="0" smtClean="0">
                <a:solidFill>
                  <a:schemeClr val="accent6">
                    <a:lumMod val="75000"/>
                  </a:schemeClr>
                </a:solidFill>
                <a:latin typeface="Meiryo" charset="-128"/>
                <a:ea typeface="Meiryo" charset="-128"/>
                <a:cs typeface="Meiryo" charset="-128"/>
              </a:rPr>
              <a:t>双方</a:t>
            </a:r>
            <a:r>
              <a:rPr lang="ja-JP" altLang="en-US" sz="1200" b="1" dirty="0">
                <a:solidFill>
                  <a:schemeClr val="accent6">
                    <a:lumMod val="75000"/>
                  </a:schemeClr>
                </a:solidFill>
                <a:latin typeface="Meiryo" charset="-128"/>
                <a:ea typeface="Meiryo" charset="-128"/>
                <a:cs typeface="Meiryo" charset="-128"/>
              </a:rPr>
              <a:t>に敬意を</a:t>
            </a:r>
            <a:r>
              <a:rPr lang="ja-JP" altLang="en-US" sz="1200" b="1" dirty="0" smtClean="0">
                <a:solidFill>
                  <a:schemeClr val="accent6">
                    <a:lumMod val="75000"/>
                  </a:schemeClr>
                </a:solidFill>
                <a:latin typeface="Meiryo" charset="-128"/>
                <a:ea typeface="Meiryo" charset="-128"/>
                <a:cs typeface="Meiryo" charset="-128"/>
              </a:rPr>
              <a:t>払いつつ間</a:t>
            </a:r>
            <a:r>
              <a:rPr lang="ja-JP" altLang="en-US" sz="1200" b="1" dirty="0">
                <a:solidFill>
                  <a:schemeClr val="accent6">
                    <a:lumMod val="75000"/>
                  </a:schemeClr>
                </a:solidFill>
                <a:latin typeface="Meiryo" charset="-128"/>
                <a:ea typeface="Meiryo" charset="-128"/>
                <a:cs typeface="Meiryo" charset="-128"/>
              </a:rPr>
              <a:t>を取り持ち調整</a:t>
            </a:r>
            <a:r>
              <a:rPr lang="ja-JP" altLang="en-US" sz="1200" dirty="0">
                <a:solidFill>
                  <a:schemeClr val="accent6">
                    <a:lumMod val="75000"/>
                  </a:schemeClr>
                </a:solidFill>
                <a:latin typeface="Meiryo" charset="-128"/>
                <a:ea typeface="Meiryo" charset="-128"/>
                <a:cs typeface="Meiryo" charset="-128"/>
              </a:rPr>
              <a:t>を</a:t>
            </a:r>
            <a:r>
              <a:rPr lang="ja-JP" altLang="en-US" sz="1200" dirty="0" smtClean="0">
                <a:solidFill>
                  <a:schemeClr val="accent6">
                    <a:lumMod val="75000"/>
                  </a:schemeClr>
                </a:solidFill>
                <a:latin typeface="Meiryo" charset="-128"/>
                <a:ea typeface="Meiryo" charset="-128"/>
                <a:cs typeface="Meiryo" charset="-128"/>
              </a:rPr>
              <a:t>行う</a:t>
            </a:r>
            <a:endParaRPr lang="ja-JP" altLang="en-US" sz="1200" dirty="0">
              <a:solidFill>
                <a:schemeClr val="accent6">
                  <a:lumMod val="75000"/>
                </a:schemeClr>
              </a:solidFill>
              <a:latin typeface="Meiryo" charset="-128"/>
              <a:ea typeface="Meiryo" charset="-128"/>
              <a:cs typeface="Meiryo" charset="-128"/>
            </a:endParaRPr>
          </a:p>
        </p:txBody>
      </p:sp>
      <p:sp>
        <p:nvSpPr>
          <p:cNvPr id="77" name="ホームベース 76"/>
          <p:cNvSpPr/>
          <p:nvPr/>
        </p:nvSpPr>
        <p:spPr>
          <a:xfrm>
            <a:off x="274320" y="1613532"/>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a:t>
            </a:r>
            <a:r>
              <a:rPr lang="ja-JP" altLang="en-US" sz="1400" dirty="0" smtClean="0">
                <a:solidFill>
                  <a:schemeClr val="bg1"/>
                </a:solidFill>
                <a:latin typeface="Meiryo" charset="-128"/>
                <a:ea typeface="Meiryo" charset="-128"/>
                <a:cs typeface="Meiryo" charset="-128"/>
              </a:rPr>
              <a:t>力</a:t>
            </a:r>
            <a:endParaRPr kumimoji="1" lang="ja-JP" altLang="en-US" sz="1400" dirty="0">
              <a:solidFill>
                <a:schemeClr val="bg1"/>
              </a:solidFill>
              <a:latin typeface="Meiryo" charset="-128"/>
              <a:ea typeface="Meiryo" charset="-128"/>
              <a:cs typeface="Meiryo" charset="-128"/>
            </a:endParaRPr>
          </a:p>
        </p:txBody>
      </p:sp>
      <p:sp>
        <p:nvSpPr>
          <p:cNvPr id="78" name="ホームベース 77"/>
          <p:cNvSpPr/>
          <p:nvPr/>
        </p:nvSpPr>
        <p:spPr>
          <a:xfrm flipH="1">
            <a:off x="4571998" y="1613533"/>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a:t>
            </a:r>
            <a:r>
              <a:rPr lang="ja-JP" altLang="en-US" sz="1400" dirty="0" smtClean="0">
                <a:solidFill>
                  <a:schemeClr val="bg1"/>
                </a:solidFill>
                <a:latin typeface="Meiryo" charset="-128"/>
                <a:ea typeface="Meiryo" charset="-128"/>
                <a:cs typeface="Meiryo" charset="-128"/>
              </a:rPr>
              <a:t>機動力</a:t>
            </a:r>
            <a:endParaRPr lang="en-US" altLang="ja-JP" sz="1400" dirty="0">
              <a:solidFill>
                <a:schemeClr val="bg1"/>
              </a:solidFill>
              <a:latin typeface="Meiryo" charset="-128"/>
              <a:ea typeface="Meiryo" charset="-128"/>
              <a:cs typeface="Meiryo" charset="-128"/>
            </a:endParaRPr>
          </a:p>
        </p:txBody>
      </p:sp>
      <p:sp>
        <p:nvSpPr>
          <p:cNvPr id="79" name="正方形/長方形 78"/>
          <p:cNvSpPr/>
          <p:nvPr/>
        </p:nvSpPr>
        <p:spPr>
          <a:xfrm>
            <a:off x="3080236" y="5415308"/>
            <a:ext cx="2983522" cy="400110"/>
          </a:xfrm>
          <a:prstGeom prst="rect">
            <a:avLst/>
          </a:prstGeom>
        </p:spPr>
        <p:txBody>
          <a:bodyPr wrap="square">
            <a:spAutoFit/>
          </a:bodyPr>
          <a:lstStyle/>
          <a:p>
            <a:pPr algn="ctr"/>
            <a:r>
              <a:rPr lang="ja-JP" altLang="en-US" sz="2000" b="1" dirty="0" smtClean="0">
                <a:solidFill>
                  <a:schemeClr val="accent6">
                    <a:lumMod val="75000"/>
                  </a:schemeClr>
                </a:solidFill>
                <a:latin typeface="Meiryo" charset="-128"/>
                <a:ea typeface="Meiryo" charset="-128"/>
                <a:cs typeface="Meiryo" charset="-128"/>
              </a:rPr>
              <a:t>ガーディアン</a:t>
            </a:r>
            <a:endParaRPr lang="ja-JP" altLang="en-US" sz="2000" b="1" dirty="0">
              <a:solidFill>
                <a:schemeClr val="accent6">
                  <a:lumMod val="75000"/>
                </a:schemeClr>
              </a:solidFill>
              <a:latin typeface="Meiryo" charset="-128"/>
              <a:ea typeface="Meiryo" charset="-128"/>
              <a:cs typeface="Meiryo" charset="-128"/>
            </a:endParaRPr>
          </a:p>
        </p:txBody>
      </p:sp>
      <p:sp>
        <p:nvSpPr>
          <p:cNvPr id="19" name="環状矢印 18"/>
          <p:cNvSpPr/>
          <p:nvPr/>
        </p:nvSpPr>
        <p:spPr>
          <a:xfrm rot="10800000">
            <a:off x="2958725" y="3164026"/>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環状矢印 79"/>
          <p:cNvSpPr/>
          <p:nvPr/>
        </p:nvSpPr>
        <p:spPr>
          <a:xfrm rot="10800000" flipH="1">
            <a:off x="3912934" y="3171589"/>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025025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6044859"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リーフォーム 30"/>
          <p:cNvSpPr/>
          <p:nvPr/>
        </p:nvSpPr>
        <p:spPr>
          <a:xfrm>
            <a:off x="6042351" y="1897381"/>
            <a:ext cx="2581132" cy="2528408"/>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3099 w 2565787"/>
              <a:gd name="connsiteY3" fmla="*/ 2509997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95300 w 2565787"/>
              <a:gd name="connsiteY3" fmla="*/ 2516134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2528408"/>
              <a:gd name="connsiteX1" fmla="*/ 594 w 2565787"/>
              <a:gd name="connsiteY1" fmla="*/ 1098506 h 2528408"/>
              <a:gd name="connsiteX2" fmla="*/ 1289273 w 2565787"/>
              <a:gd name="connsiteY2" fmla="*/ 1098507 h 2528408"/>
              <a:gd name="connsiteX3" fmla="*/ 1295300 w 2565787"/>
              <a:gd name="connsiteY3" fmla="*/ 2516134 h 2528408"/>
              <a:gd name="connsiteX4" fmla="*/ 2559686 w 2565787"/>
              <a:gd name="connsiteY4" fmla="*/ 2528408 h 2528408"/>
              <a:gd name="connsiteX5" fmla="*/ 2565787 w 2565787"/>
              <a:gd name="connsiteY5" fmla="*/ 6137 h 2528408"/>
              <a:gd name="connsiteX6" fmla="*/ 557 w 2565787"/>
              <a:gd name="connsiteY6" fmla="*/ 0 h 2528408"/>
              <a:gd name="connsiteX0" fmla="*/ 557 w 2565787"/>
              <a:gd name="connsiteY0" fmla="*/ 0 h 2528408"/>
              <a:gd name="connsiteX1" fmla="*/ 594 w 2565787"/>
              <a:gd name="connsiteY1" fmla="*/ 1098506 h 2528408"/>
              <a:gd name="connsiteX2" fmla="*/ 1289273 w 2565787"/>
              <a:gd name="connsiteY2" fmla="*/ 1098507 h 2528408"/>
              <a:gd name="connsiteX3" fmla="*/ 1283099 w 2565787"/>
              <a:gd name="connsiteY3" fmla="*/ 2522271 h 2528408"/>
              <a:gd name="connsiteX4" fmla="*/ 2559686 w 2565787"/>
              <a:gd name="connsiteY4" fmla="*/ 2528408 h 2528408"/>
              <a:gd name="connsiteX5" fmla="*/ 2565787 w 2565787"/>
              <a:gd name="connsiteY5" fmla="*/ 6137 h 2528408"/>
              <a:gd name="connsiteX6" fmla="*/ 557 w 2565787"/>
              <a:gd name="connsiteY6" fmla="*/ 0 h 252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2528408">
                <a:moveTo>
                  <a:pt x="557" y="0"/>
                </a:moveTo>
                <a:cubicBezTo>
                  <a:pt x="2603" y="362078"/>
                  <a:pt x="-1452" y="736428"/>
                  <a:pt x="594" y="1098506"/>
                </a:cubicBezTo>
                <a:lnTo>
                  <a:pt x="1289273" y="1098507"/>
                </a:lnTo>
                <a:cubicBezTo>
                  <a:pt x="1285182" y="1814480"/>
                  <a:pt x="1287190" y="1806298"/>
                  <a:pt x="1283099" y="2522271"/>
                </a:cubicBezTo>
                <a:lnTo>
                  <a:pt x="2559686" y="2528408"/>
                </a:lnTo>
                <a:cubicBezTo>
                  <a:pt x="2561720" y="1687651"/>
                  <a:pt x="2563753" y="846894"/>
                  <a:pt x="2565787" y="6137"/>
                </a:cubicBez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3280180" y="3142098"/>
            <a:ext cx="1192865"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リーフォーム 16"/>
          <p:cNvSpPr/>
          <p:nvPr/>
        </p:nvSpPr>
        <p:spPr>
          <a:xfrm>
            <a:off x="3280180" y="1897381"/>
            <a:ext cx="2581132" cy="3234153"/>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3234153">
                <a:moveTo>
                  <a:pt x="557" y="0"/>
                </a:moveTo>
                <a:cubicBezTo>
                  <a:pt x="2603" y="362078"/>
                  <a:pt x="-1452" y="736428"/>
                  <a:pt x="594" y="1098506"/>
                </a:cubicBezTo>
                <a:lnTo>
                  <a:pt x="1289273" y="1098507"/>
                </a:lnTo>
                <a:cubicBezTo>
                  <a:pt x="1285182" y="1814480"/>
                  <a:pt x="1293291" y="2518180"/>
                  <a:pt x="1289200" y="3234153"/>
                </a:cubicBezTo>
                <a:lnTo>
                  <a:pt x="2565787" y="3234153"/>
                </a:lnTo>
                <a:lnTo>
                  <a:pt x="2565787" y="6137"/>
                </a:ln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３つの</a:t>
            </a:r>
            <a:r>
              <a:rPr kumimoji="1" lang="en-US" altLang="ja-JP" dirty="0" smtClean="0"/>
              <a:t>IT</a:t>
            </a:r>
            <a:r>
              <a:rPr kumimoji="1" lang="ja-JP" altLang="en-US" dirty="0" smtClean="0"/>
              <a:t>：従来の</a:t>
            </a:r>
            <a:r>
              <a:rPr kumimoji="1" lang="en-US" altLang="ja-JP" dirty="0" smtClean="0"/>
              <a:t>IT</a:t>
            </a:r>
            <a:r>
              <a:rPr kumimoji="1" lang="ja-JP" altLang="en-US" dirty="0" smtClean="0"/>
              <a:t>／シャドー</a:t>
            </a:r>
            <a:r>
              <a:rPr kumimoji="1" lang="en-US" altLang="ja-JP" dirty="0" smtClean="0"/>
              <a:t>IT</a:t>
            </a:r>
            <a:r>
              <a:rPr kumimoji="1" lang="ja-JP" altLang="en-US" dirty="0" smtClean="0"/>
              <a:t>／バイモーダル</a:t>
            </a:r>
            <a:r>
              <a:rPr kumimoji="1" lang="en-US" altLang="ja-JP" dirty="0" smtClean="0"/>
              <a:t>IT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sp>
        <p:nvSpPr>
          <p:cNvPr id="4" name="正方形/長方形 3"/>
          <p:cNvSpPr/>
          <p:nvPr/>
        </p:nvSpPr>
        <p:spPr>
          <a:xfrm>
            <a:off x="515501"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smtClean="0">
                <a:solidFill>
                  <a:srgbClr val="FFFFFF"/>
                </a:solidFill>
                <a:latin typeface="Meiryo" charset="-128"/>
                <a:ea typeface="Meiryo" charset="-128"/>
                <a:cs typeface="Meiryo" charset="-128"/>
              </a:rPr>
              <a:t>SIer</a:t>
            </a:r>
            <a:r>
              <a:rPr kumimoji="1" lang="ja-JP" altLang="en-US" dirty="0" smtClean="0">
                <a:solidFill>
                  <a:srgbClr val="FFFFFF"/>
                </a:solidFill>
                <a:latin typeface="Meiryo" charset="-128"/>
                <a:ea typeface="Meiryo" charset="-128"/>
                <a:cs typeface="Meiryo" charset="-128"/>
              </a:rPr>
              <a:t>／</a:t>
            </a:r>
            <a:r>
              <a:rPr kumimoji="1" lang="en-US" altLang="ja-JP" dirty="0" smtClean="0">
                <a:solidFill>
                  <a:srgbClr val="FFFFFF"/>
                </a:solidFill>
                <a:latin typeface="Meiryo" charset="-128"/>
                <a:ea typeface="Meiryo" charset="-128"/>
                <a:cs typeface="Meiryo" charset="-128"/>
              </a:rPr>
              <a:t>IT</a:t>
            </a:r>
            <a:r>
              <a:rPr kumimoji="1" lang="ja-JP" altLang="en-US" dirty="0" smtClean="0">
                <a:solidFill>
                  <a:srgbClr val="FFFFFF"/>
                </a:solidFill>
                <a:latin typeface="Meiryo" charset="-128"/>
                <a:ea typeface="Meiryo" charset="-128"/>
                <a:cs typeface="Meiryo" charset="-128"/>
              </a:rPr>
              <a:t>ベンダー</a:t>
            </a:r>
            <a:endParaRPr kumimoji="1" lang="ja-JP" altLang="en-US" dirty="0">
              <a:solidFill>
                <a:srgbClr val="FFFFFF"/>
              </a:solidFill>
              <a:latin typeface="Meiryo" charset="-128"/>
              <a:ea typeface="Meiryo" charset="-128"/>
              <a:cs typeface="Meiryo" charset="-128"/>
            </a:endParaRPr>
          </a:p>
        </p:txBody>
      </p:sp>
      <p:sp>
        <p:nvSpPr>
          <p:cNvPr id="5" name="正方形/長方形 4"/>
          <p:cNvSpPr/>
          <p:nvPr/>
        </p:nvSpPr>
        <p:spPr>
          <a:xfrm>
            <a:off x="3280180"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6" name="正方形/長方形 5"/>
          <p:cNvSpPr/>
          <p:nvPr/>
        </p:nvSpPr>
        <p:spPr>
          <a:xfrm>
            <a:off x="6044859"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7" name="正方形/長方形 6"/>
          <p:cNvSpPr/>
          <p:nvPr/>
        </p:nvSpPr>
        <p:spPr>
          <a:xfrm>
            <a:off x="515501" y="1897381"/>
            <a:ext cx="2583640" cy="108009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a:solidFill>
                  <a:sysClr val="windowText" lastClr="000000"/>
                </a:solidFill>
              </a:ln>
              <a:solidFill>
                <a:srgbClr val="FFFFFF"/>
              </a:solidFill>
              <a:latin typeface="ＭＳ Ｐゴシック"/>
              <a:ea typeface="ＭＳ Ｐゴシック"/>
              <a:cs typeface="ＭＳ Ｐゴシック"/>
            </a:endParaRPr>
          </a:p>
        </p:txBody>
      </p:sp>
      <p:sp>
        <p:nvSpPr>
          <p:cNvPr id="10" name="正方形/長方形 9"/>
          <p:cNvSpPr/>
          <p:nvPr/>
        </p:nvSpPr>
        <p:spPr>
          <a:xfrm>
            <a:off x="512993"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576870" y="3262238"/>
            <a:ext cx="2460902"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モード</a:t>
            </a:r>
            <a:r>
              <a:rPr kumimoji="1" lang="en-US" altLang="ja-JP" dirty="0" smtClean="0">
                <a:solidFill>
                  <a:srgbClr val="FFFFFF"/>
                </a:solidFill>
                <a:latin typeface="Meiryo" charset="-128"/>
                <a:ea typeface="Meiryo" charset="-128"/>
                <a:cs typeface="Meiryo" charset="-128"/>
              </a:rPr>
              <a:t>1</a:t>
            </a:r>
          </a:p>
          <a:p>
            <a:pPr algn="ctr"/>
            <a:r>
              <a:rPr kumimoji="1" lang="en-US" altLang="ja-JP" dirty="0" err="1" smtClean="0">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4" name="正方形/長方形 13"/>
          <p:cNvSpPr/>
          <p:nvPr/>
        </p:nvSpPr>
        <p:spPr>
          <a:xfrm>
            <a:off x="3341549" y="3262238"/>
            <a:ext cx="1095999"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モード</a:t>
            </a:r>
            <a:r>
              <a:rPr kumimoji="1" lang="en-US" altLang="ja-JP" dirty="0" smtClean="0">
                <a:solidFill>
                  <a:srgbClr val="FFFFFF"/>
                </a:solidFill>
                <a:latin typeface="Meiryo" charset="-128"/>
                <a:ea typeface="Meiryo" charset="-128"/>
                <a:cs typeface="Meiryo" charset="-128"/>
              </a:rPr>
              <a:t>1</a:t>
            </a:r>
          </a:p>
          <a:p>
            <a:pPr algn="ctr"/>
            <a:r>
              <a:rPr lang="en-US" altLang="ja-JP" dirty="0" err="1" smtClean="0">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5" name="正方形/長方形 14"/>
          <p:cNvSpPr/>
          <p:nvPr/>
        </p:nvSpPr>
        <p:spPr>
          <a:xfrm>
            <a:off x="4621095"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モード</a:t>
            </a:r>
            <a:r>
              <a:rPr kumimoji="1" lang="en-US" altLang="ja-JP" dirty="0" smtClean="0">
                <a:solidFill>
                  <a:srgbClr val="FFFFFF"/>
                </a:solidFill>
                <a:latin typeface="Meiryo" charset="-128"/>
                <a:ea typeface="Meiryo" charset="-128"/>
                <a:cs typeface="Meiryo" charset="-128"/>
              </a:rPr>
              <a:t>2</a:t>
            </a:r>
          </a:p>
          <a:p>
            <a:pPr algn="ctr"/>
            <a:r>
              <a:rPr lang="en-US" altLang="ja-JP" dirty="0" err="1" smtClean="0">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18" name="テキスト ボックス 17"/>
          <p:cNvSpPr txBox="1"/>
          <p:nvPr/>
        </p:nvSpPr>
        <p:spPr>
          <a:xfrm>
            <a:off x="994334" y="4660966"/>
            <a:ext cx="1620957" cy="307777"/>
          </a:xfrm>
          <a:prstGeom prst="rect">
            <a:avLst/>
          </a:prstGeom>
          <a:noFill/>
        </p:spPr>
        <p:txBody>
          <a:bodyPr wrap="none" rtlCol="0">
            <a:spAutoFit/>
          </a:bodyPr>
          <a:lstStyle/>
          <a:p>
            <a:pPr algn="ctr"/>
            <a:r>
              <a:rPr kumimoji="1" lang="ja-JP" altLang="en-US" sz="1400" dirty="0" smtClean="0">
                <a:solidFill>
                  <a:schemeClr val="accent3">
                    <a:lumMod val="50000"/>
                  </a:schemeClr>
                </a:solidFill>
                <a:latin typeface="Meiryo" charset="-128"/>
                <a:ea typeface="Meiryo" charset="-128"/>
                <a:cs typeface="Meiryo" charset="-128"/>
              </a:rPr>
              <a:t>情報システム部門</a:t>
            </a:r>
            <a:endParaRPr kumimoji="1" lang="ja-JP" altLang="en-US" sz="1400" dirty="0">
              <a:solidFill>
                <a:schemeClr val="accent3">
                  <a:lumMod val="50000"/>
                </a:schemeClr>
              </a:solidFill>
              <a:latin typeface="Meiryo" charset="-128"/>
              <a:ea typeface="Meiryo" charset="-128"/>
              <a:cs typeface="Meiryo" charset="-128"/>
            </a:endParaRPr>
          </a:p>
        </p:txBody>
      </p:sp>
      <p:sp>
        <p:nvSpPr>
          <p:cNvPr id="19" name="テキスト ボックス 18"/>
          <p:cNvSpPr txBox="1"/>
          <p:nvPr/>
        </p:nvSpPr>
        <p:spPr>
          <a:xfrm>
            <a:off x="3217374" y="4660964"/>
            <a:ext cx="1318475" cy="246221"/>
          </a:xfrm>
          <a:prstGeom prst="rect">
            <a:avLst/>
          </a:prstGeom>
          <a:noFill/>
        </p:spPr>
        <p:txBody>
          <a:bodyPr wrap="square" rtlCol="0">
            <a:spAutoFit/>
          </a:bodyPr>
          <a:lstStyle/>
          <a:p>
            <a:pPr algn="ctr"/>
            <a:r>
              <a:rPr kumimoji="1" lang="ja-JP" altLang="en-US" sz="1000" smtClean="0">
                <a:solidFill>
                  <a:schemeClr val="accent3">
                    <a:lumMod val="50000"/>
                  </a:schemeClr>
                </a:solidFill>
                <a:latin typeface="Meiryo" charset="-128"/>
                <a:ea typeface="Meiryo" charset="-128"/>
                <a:cs typeface="Meiryo" charset="-128"/>
              </a:rPr>
              <a:t>情報システム部門</a:t>
            </a:r>
            <a:endParaRPr kumimoji="1" lang="ja-JP" altLang="en-US" sz="1000" dirty="0">
              <a:solidFill>
                <a:schemeClr val="accent3">
                  <a:lumMod val="50000"/>
                </a:schemeClr>
              </a:solidFill>
              <a:latin typeface="Meiryo" charset="-128"/>
              <a:ea typeface="Meiryo" charset="-128"/>
              <a:cs typeface="Meiryo" charset="-128"/>
            </a:endParaRPr>
          </a:p>
        </p:txBody>
      </p:sp>
      <p:sp>
        <p:nvSpPr>
          <p:cNvPr id="20" name="テキスト ボックス 19"/>
          <p:cNvSpPr txBox="1"/>
          <p:nvPr/>
        </p:nvSpPr>
        <p:spPr>
          <a:xfrm>
            <a:off x="1250814" y="1924370"/>
            <a:ext cx="1107996" cy="369332"/>
          </a:xfrm>
          <a:prstGeom prst="rect">
            <a:avLst/>
          </a:prstGeom>
          <a:noFill/>
        </p:spPr>
        <p:txBody>
          <a:bodyPr wrap="none" rtlCol="0">
            <a:spAutoFit/>
          </a:bodyPr>
          <a:lstStyle/>
          <a:p>
            <a:pPr algn="ctr"/>
            <a:r>
              <a:rPr kumimoji="1" lang="ja-JP" altLang="en-US" smtClean="0">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1" name="テキスト ボックス 20"/>
          <p:cNvSpPr txBox="1"/>
          <p:nvPr/>
        </p:nvSpPr>
        <p:spPr>
          <a:xfrm>
            <a:off x="4018002" y="1924370"/>
            <a:ext cx="1107996" cy="369332"/>
          </a:xfrm>
          <a:prstGeom prst="rect">
            <a:avLst/>
          </a:prstGeom>
          <a:noFill/>
        </p:spPr>
        <p:txBody>
          <a:bodyPr wrap="none" rtlCol="0">
            <a:spAutoFit/>
          </a:bodyPr>
          <a:lstStyle/>
          <a:p>
            <a:pPr algn="ctr"/>
            <a:r>
              <a:rPr kumimoji="1" lang="ja-JP" altLang="en-US" smtClean="0">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2" name="テキスト ボックス 21"/>
          <p:cNvSpPr txBox="1"/>
          <p:nvPr/>
        </p:nvSpPr>
        <p:spPr>
          <a:xfrm>
            <a:off x="6782681" y="1924370"/>
            <a:ext cx="1107996" cy="369332"/>
          </a:xfrm>
          <a:prstGeom prst="rect">
            <a:avLst/>
          </a:prstGeom>
          <a:noFill/>
        </p:spPr>
        <p:txBody>
          <a:bodyPr wrap="none" rtlCol="0">
            <a:spAutoFit/>
          </a:bodyPr>
          <a:lstStyle/>
          <a:p>
            <a:pPr algn="ctr"/>
            <a:r>
              <a:rPr kumimoji="1" lang="ja-JP" altLang="en-US" smtClean="0">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3" name="正方形/長方形 22"/>
          <p:cNvSpPr/>
          <p:nvPr/>
        </p:nvSpPr>
        <p:spPr>
          <a:xfrm>
            <a:off x="6100091" y="3262238"/>
            <a:ext cx="1181356"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モード</a:t>
            </a:r>
            <a:r>
              <a:rPr kumimoji="1" lang="en-US" altLang="ja-JP" dirty="0" smtClean="0">
                <a:solidFill>
                  <a:srgbClr val="FFFFFF"/>
                </a:solidFill>
                <a:latin typeface="Meiryo" charset="-128"/>
                <a:ea typeface="Meiryo" charset="-128"/>
                <a:cs typeface="Meiryo" charset="-128"/>
              </a:rPr>
              <a:t>1</a:t>
            </a:r>
          </a:p>
          <a:p>
            <a:pPr algn="ctr"/>
            <a:r>
              <a:rPr lang="en-US" altLang="ja-JP" dirty="0" err="1" smtClean="0">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24" name="正方形/長方形 23"/>
          <p:cNvSpPr/>
          <p:nvPr/>
        </p:nvSpPr>
        <p:spPr>
          <a:xfrm>
            <a:off x="7379637"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モード</a:t>
            </a:r>
            <a:r>
              <a:rPr kumimoji="1" lang="en-US" altLang="ja-JP" dirty="0" smtClean="0">
                <a:solidFill>
                  <a:srgbClr val="FFFFFF"/>
                </a:solidFill>
                <a:latin typeface="Meiryo" charset="-128"/>
                <a:ea typeface="Meiryo" charset="-128"/>
                <a:cs typeface="Meiryo" charset="-128"/>
              </a:rPr>
              <a:t>2</a:t>
            </a:r>
          </a:p>
          <a:p>
            <a:pPr algn="ctr"/>
            <a:r>
              <a:rPr lang="en-US" altLang="ja-JP" dirty="0" err="1" smtClean="0">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25" name="テキスト ボックス 24"/>
          <p:cNvSpPr txBox="1"/>
          <p:nvPr/>
        </p:nvSpPr>
        <p:spPr>
          <a:xfrm>
            <a:off x="1472028" y="2244458"/>
            <a:ext cx="665567" cy="707886"/>
          </a:xfrm>
          <a:prstGeom prst="rect">
            <a:avLst/>
          </a:prstGeom>
          <a:noFill/>
        </p:spPr>
        <p:txBody>
          <a:bodyPr wrap="none" rtlCol="0">
            <a:spAutoFit/>
          </a:bodyPr>
          <a:lstStyle/>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堅牢性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安定性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正確性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安全性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599265" y="224891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迅速性</a:t>
            </a:r>
            <a:endParaRPr kumimoji="1"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0070C0"/>
                </a:solidFill>
                <a:latin typeface="Meiryo" charset="-128"/>
                <a:ea typeface="Meiryo" charset="-128"/>
                <a:cs typeface="Meiryo" charset="-128"/>
              </a:rPr>
              <a:t>柔軟性</a:t>
            </a:r>
            <a:endParaRPr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スケーラビリティ</a:t>
            </a:r>
            <a:endParaRPr kumimoji="1"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0070C0"/>
                </a:solidFill>
                <a:latin typeface="Meiryo" charset="-128"/>
                <a:ea typeface="Meiryo" charset="-128"/>
                <a:cs typeface="Meiryo" charset="-128"/>
              </a:rPr>
              <a:t>低コスト</a:t>
            </a:r>
            <a:endParaRPr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そこそこ</a:t>
            </a:r>
            <a:r>
              <a:rPr kumimoji="1" lang="en-US" altLang="ja-JP" sz="800" dirty="0" smtClean="0">
                <a:solidFill>
                  <a:srgbClr val="0070C0"/>
                </a:solidFill>
                <a:latin typeface="Meiryo" charset="-128"/>
                <a:ea typeface="Meiryo" charset="-128"/>
                <a:cs typeface="Meiryo" charset="-128"/>
              </a:rPr>
              <a:t>/</a:t>
            </a:r>
            <a:r>
              <a:rPr kumimoji="1" lang="ja-JP" altLang="en-US" sz="800" dirty="0" smtClean="0">
                <a:solidFill>
                  <a:srgbClr val="0070C0"/>
                </a:solidFill>
                <a:latin typeface="Meiryo" charset="-128"/>
                <a:ea typeface="Meiryo" charset="-128"/>
                <a:cs typeface="Meiryo" charset="-128"/>
              </a:rPr>
              <a:t>使える</a:t>
            </a:r>
            <a:endParaRPr kumimoji="1" lang="ja-JP" altLang="en-US" sz="800" dirty="0">
              <a:solidFill>
                <a:srgbClr val="0070C0"/>
              </a:solidFill>
              <a:latin typeface="Meiryo" charset="-128"/>
              <a:ea typeface="Meiryo" charset="-128"/>
              <a:cs typeface="Meiryo" charset="-128"/>
            </a:endParaRPr>
          </a:p>
        </p:txBody>
      </p:sp>
      <p:sp>
        <p:nvSpPr>
          <p:cNvPr id="27" name="テキスト ボックス 26"/>
          <p:cNvSpPr txBox="1"/>
          <p:nvPr/>
        </p:nvSpPr>
        <p:spPr>
          <a:xfrm>
            <a:off x="3580482" y="2259007"/>
            <a:ext cx="665567" cy="707886"/>
          </a:xfrm>
          <a:prstGeom prst="rect">
            <a:avLst/>
          </a:prstGeom>
          <a:noFill/>
        </p:spPr>
        <p:txBody>
          <a:bodyPr wrap="none" rtlCol="0">
            <a:spAutoFit/>
          </a:bodyPr>
          <a:lstStyle/>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堅牢性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安定性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正確性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安全性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8" name="テキスト ボックス 27"/>
          <p:cNvSpPr txBox="1"/>
          <p:nvPr/>
        </p:nvSpPr>
        <p:spPr>
          <a:xfrm>
            <a:off x="6042351" y="4660964"/>
            <a:ext cx="1620957" cy="307777"/>
          </a:xfrm>
          <a:prstGeom prst="rect">
            <a:avLst/>
          </a:prstGeom>
          <a:noFill/>
        </p:spPr>
        <p:txBody>
          <a:bodyPr wrap="non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情報システム部門</a:t>
            </a:r>
            <a:endParaRPr kumimoji="1" lang="ja-JP" altLang="en-US" sz="1400" dirty="0">
              <a:solidFill>
                <a:schemeClr val="accent3">
                  <a:lumMod val="50000"/>
                </a:schemeClr>
              </a:solidFill>
              <a:latin typeface="Meiryo" charset="-128"/>
              <a:ea typeface="Meiryo" charset="-128"/>
              <a:cs typeface="Meiryo" charset="-128"/>
            </a:endParaRPr>
          </a:p>
        </p:txBody>
      </p:sp>
      <p:sp>
        <p:nvSpPr>
          <p:cNvPr id="29" name="テキスト ボックス 28"/>
          <p:cNvSpPr txBox="1"/>
          <p:nvPr/>
        </p:nvSpPr>
        <p:spPr>
          <a:xfrm>
            <a:off x="7335978" y="223829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迅速性</a:t>
            </a:r>
            <a:endParaRPr kumimoji="1"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0070C0"/>
                </a:solidFill>
                <a:latin typeface="Meiryo" charset="-128"/>
                <a:ea typeface="Meiryo" charset="-128"/>
                <a:cs typeface="Meiryo" charset="-128"/>
              </a:rPr>
              <a:t>柔軟性</a:t>
            </a:r>
            <a:endParaRPr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スケーラビリティ</a:t>
            </a:r>
            <a:endParaRPr kumimoji="1"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0070C0"/>
                </a:solidFill>
                <a:latin typeface="Meiryo" charset="-128"/>
                <a:ea typeface="Meiryo" charset="-128"/>
                <a:cs typeface="Meiryo" charset="-128"/>
              </a:rPr>
              <a:t>低コスト</a:t>
            </a:r>
            <a:endParaRPr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そこそこ</a:t>
            </a:r>
            <a:r>
              <a:rPr kumimoji="1" lang="en-US" altLang="ja-JP" sz="800" dirty="0" smtClean="0">
                <a:solidFill>
                  <a:srgbClr val="0070C0"/>
                </a:solidFill>
                <a:latin typeface="Meiryo" charset="-128"/>
                <a:ea typeface="Meiryo" charset="-128"/>
                <a:cs typeface="Meiryo" charset="-128"/>
              </a:rPr>
              <a:t>/</a:t>
            </a:r>
            <a:r>
              <a:rPr kumimoji="1" lang="ja-JP" altLang="en-US" sz="800" dirty="0" smtClean="0">
                <a:solidFill>
                  <a:srgbClr val="0070C0"/>
                </a:solidFill>
                <a:latin typeface="Meiryo" charset="-128"/>
                <a:ea typeface="Meiryo" charset="-128"/>
                <a:cs typeface="Meiryo" charset="-128"/>
              </a:rPr>
              <a:t>使える</a:t>
            </a:r>
            <a:endParaRPr kumimoji="1" lang="ja-JP" altLang="en-US" sz="800" dirty="0">
              <a:solidFill>
                <a:srgbClr val="0070C0"/>
              </a:solidFill>
              <a:latin typeface="Meiryo" charset="-128"/>
              <a:ea typeface="Meiryo" charset="-128"/>
              <a:cs typeface="Meiryo" charset="-128"/>
            </a:endParaRPr>
          </a:p>
        </p:txBody>
      </p:sp>
      <p:sp>
        <p:nvSpPr>
          <p:cNvPr id="30" name="テキスト ボックス 29"/>
          <p:cNvSpPr txBox="1"/>
          <p:nvPr/>
        </p:nvSpPr>
        <p:spPr>
          <a:xfrm>
            <a:off x="6317195" y="2248387"/>
            <a:ext cx="665567" cy="707886"/>
          </a:xfrm>
          <a:prstGeom prst="rect">
            <a:avLst/>
          </a:prstGeom>
          <a:noFill/>
        </p:spPr>
        <p:txBody>
          <a:bodyPr wrap="none" rtlCol="0">
            <a:spAutoFit/>
          </a:bodyPr>
          <a:lstStyle/>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堅牢性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安定性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正確性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安全性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32" name="上下矢印 31"/>
          <p:cNvSpPr/>
          <p:nvPr/>
        </p:nvSpPr>
        <p:spPr>
          <a:xfrm>
            <a:off x="1611498"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上下矢印 32"/>
          <p:cNvSpPr/>
          <p:nvPr/>
        </p:nvSpPr>
        <p:spPr>
          <a:xfrm>
            <a:off x="3732777"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上下矢印 33"/>
          <p:cNvSpPr/>
          <p:nvPr/>
        </p:nvSpPr>
        <p:spPr>
          <a:xfrm>
            <a:off x="6519538" y="5018768"/>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上下矢印 34"/>
          <p:cNvSpPr/>
          <p:nvPr/>
        </p:nvSpPr>
        <p:spPr>
          <a:xfrm>
            <a:off x="5012323" y="5027728"/>
            <a:ext cx="386626" cy="500778"/>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上下矢印 35"/>
          <p:cNvSpPr/>
          <p:nvPr/>
        </p:nvSpPr>
        <p:spPr>
          <a:xfrm>
            <a:off x="7811358" y="4336198"/>
            <a:ext cx="386626" cy="1187997"/>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テキスト ボックス 36"/>
          <p:cNvSpPr txBox="1"/>
          <p:nvPr/>
        </p:nvSpPr>
        <p:spPr>
          <a:xfrm>
            <a:off x="1177876" y="1332650"/>
            <a:ext cx="1253869" cy="400110"/>
          </a:xfrm>
          <a:prstGeom prst="rect">
            <a:avLst/>
          </a:prstGeom>
          <a:noFill/>
        </p:spPr>
        <p:txBody>
          <a:bodyPr wrap="none" rtlCol="0">
            <a:spAutoFit/>
          </a:bodyPr>
          <a:lstStyle/>
          <a:p>
            <a:pPr algn="ctr"/>
            <a:r>
              <a:rPr kumimoji="1" lang="ja-JP" altLang="en-US" sz="2000" b="1" dirty="0" smtClean="0">
                <a:solidFill>
                  <a:schemeClr val="bg1">
                    <a:lumMod val="50000"/>
                  </a:schemeClr>
                </a:solidFill>
                <a:latin typeface="Meiryo" charset="-128"/>
                <a:ea typeface="Meiryo" charset="-128"/>
                <a:cs typeface="Meiryo" charset="-128"/>
              </a:rPr>
              <a:t>従来の</a:t>
            </a:r>
            <a:r>
              <a:rPr kumimoji="1" lang="en-US" altLang="ja-JP" sz="2000" b="1" dirty="0" smtClean="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8" name="テキスト ボックス 37"/>
          <p:cNvSpPr txBox="1"/>
          <p:nvPr/>
        </p:nvSpPr>
        <p:spPr>
          <a:xfrm>
            <a:off x="3816825" y="1332650"/>
            <a:ext cx="1510350" cy="400110"/>
          </a:xfrm>
          <a:prstGeom prst="rect">
            <a:avLst/>
          </a:prstGeom>
          <a:noFill/>
        </p:spPr>
        <p:txBody>
          <a:bodyPr wrap="none" rtlCol="0">
            <a:spAutoFit/>
          </a:bodyPr>
          <a:lstStyle/>
          <a:p>
            <a:pPr algn="ctr"/>
            <a:r>
              <a:rPr kumimoji="1" lang="ja-JP" altLang="en-US" sz="2000" b="1" smtClean="0">
                <a:solidFill>
                  <a:schemeClr val="bg1">
                    <a:lumMod val="50000"/>
                  </a:schemeClr>
                </a:solidFill>
                <a:latin typeface="Meiryo" charset="-128"/>
                <a:ea typeface="Meiryo" charset="-128"/>
                <a:cs typeface="Meiryo" charset="-128"/>
              </a:rPr>
              <a:t>シャドー</a:t>
            </a:r>
            <a:r>
              <a:rPr kumimoji="1" lang="en-US" altLang="ja-JP" sz="2000" b="1" dirty="0" smtClean="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9" name="テキスト ボックス 38"/>
          <p:cNvSpPr txBox="1"/>
          <p:nvPr/>
        </p:nvSpPr>
        <p:spPr>
          <a:xfrm>
            <a:off x="6321261" y="1338435"/>
            <a:ext cx="2023311" cy="400110"/>
          </a:xfrm>
          <a:prstGeom prst="rect">
            <a:avLst/>
          </a:prstGeom>
          <a:noFill/>
        </p:spPr>
        <p:txBody>
          <a:bodyPr wrap="none" rtlCol="0">
            <a:spAutoFit/>
          </a:bodyPr>
          <a:lstStyle/>
          <a:p>
            <a:pPr algn="ctr"/>
            <a:r>
              <a:rPr kumimoji="1" lang="ja-JP" altLang="en-US" sz="2000" b="1" dirty="0" smtClean="0">
                <a:solidFill>
                  <a:schemeClr val="bg1">
                    <a:lumMod val="50000"/>
                  </a:schemeClr>
                </a:solidFill>
                <a:latin typeface="Meiryo" charset="-128"/>
                <a:ea typeface="Meiryo" charset="-128"/>
                <a:cs typeface="Meiryo" charset="-128"/>
              </a:rPr>
              <a:t>バイモーダル</a:t>
            </a:r>
            <a:r>
              <a:rPr kumimoji="1" lang="en-US" altLang="ja-JP" sz="2000" b="1" dirty="0" smtClean="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519501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いま起こりつつある情報サービス産業の構造変化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27</a:t>
            </a:fld>
            <a:endParaRPr kumimoji="1" lang="ja-JP" altLang="en-US"/>
          </a:p>
        </p:txBody>
      </p:sp>
      <p:sp>
        <p:nvSpPr>
          <p:cNvPr id="4" name="フリーフォーム 3"/>
          <p:cNvSpPr/>
          <p:nvPr/>
        </p:nvSpPr>
        <p:spPr>
          <a:xfrm>
            <a:off x="4690992" y="2674876"/>
            <a:ext cx="4164903" cy="27760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690993" y="1889417"/>
            <a:ext cx="4164903" cy="27760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68" y="1307676"/>
            <a:ext cx="3620240" cy="4727208"/>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a:xfrm>
            <a:off x="225468" y="6114271"/>
            <a:ext cx="3620240" cy="215444"/>
          </a:xfrm>
          <a:prstGeom prst="rect">
            <a:avLst/>
          </a:prstGeom>
        </p:spPr>
        <p:txBody>
          <a:bodyPr wrap="square">
            <a:spAutoFit/>
          </a:bodyPr>
          <a:lstStyle/>
          <a:p>
            <a:pPr algn="ctr"/>
            <a:r>
              <a:rPr lang="ja-JP" altLang="en-US" sz="800" u="sng" dirty="0">
                <a:solidFill>
                  <a:srgbClr val="001E5A"/>
                </a:solidFill>
                <a:latin typeface="Meiryo" charset="-128"/>
                <a:ea typeface="Meiryo" charset="-128"/>
                <a:cs typeface="Meiryo" charset="-128"/>
                <a:hlinkClick r:id="rId4"/>
              </a:rPr>
              <a:t>情報サービス産業協会（</a:t>
            </a:r>
            <a:r>
              <a:rPr lang="en-US" altLang="ja-JP" sz="800" u="sng" dirty="0">
                <a:solidFill>
                  <a:srgbClr val="001E5A"/>
                </a:solidFill>
                <a:latin typeface="Meiryo" charset="-128"/>
                <a:ea typeface="Meiryo" charset="-128"/>
                <a:cs typeface="Meiryo" charset="-128"/>
                <a:hlinkClick r:id="rId4"/>
              </a:rPr>
              <a:t>JISA</a:t>
            </a:r>
            <a:r>
              <a:rPr lang="ja-JP" altLang="en-US" sz="800" u="sng" dirty="0">
                <a:solidFill>
                  <a:srgbClr val="001E5A"/>
                </a:solidFill>
                <a:latin typeface="Meiryo" charset="-128"/>
                <a:ea typeface="Meiryo" charset="-128"/>
                <a:cs typeface="Meiryo" charset="-128"/>
                <a:hlinkClick r:id="rId4"/>
              </a:rPr>
              <a:t>）情報サービス産業の</a:t>
            </a:r>
            <a:r>
              <a:rPr lang="en-US" altLang="ja-JP" sz="800" u="sng" dirty="0">
                <a:solidFill>
                  <a:srgbClr val="001E5A"/>
                </a:solidFill>
                <a:latin typeface="Meiryo" charset="-128"/>
                <a:ea typeface="Meiryo" charset="-128"/>
                <a:cs typeface="Meiryo" charset="-128"/>
                <a:hlinkClick r:id="rId4"/>
              </a:rPr>
              <a:t>30</a:t>
            </a:r>
            <a:r>
              <a:rPr lang="ja-JP" altLang="en-US" sz="800" u="sng" dirty="0">
                <a:solidFill>
                  <a:srgbClr val="001E5A"/>
                </a:solidFill>
                <a:latin typeface="Meiryo" charset="-128"/>
                <a:ea typeface="Meiryo" charset="-128"/>
                <a:cs typeface="Meiryo" charset="-128"/>
                <a:hlinkClick r:id="rId4"/>
              </a:rPr>
              <a:t>年より</a:t>
            </a:r>
            <a:endParaRPr lang="ja-JP" altLang="en-US" sz="800" dirty="0">
              <a:latin typeface="Meiryo" charset="-128"/>
              <a:ea typeface="Meiryo" charset="-128"/>
              <a:cs typeface="Meiryo" charset="-128"/>
            </a:endParaRPr>
          </a:p>
        </p:txBody>
      </p:sp>
      <p:sp>
        <p:nvSpPr>
          <p:cNvPr id="8" name="正方形/長方形 7"/>
          <p:cNvSpPr/>
          <p:nvPr/>
        </p:nvSpPr>
        <p:spPr>
          <a:xfrm>
            <a:off x="4690994" y="1367774"/>
            <a:ext cx="4164903" cy="307777"/>
          </a:xfrm>
          <a:prstGeom prst="rect">
            <a:avLst/>
          </a:prstGeom>
        </p:spPr>
        <p:txBody>
          <a:bodyPr wrap="square">
            <a:spAutoFit/>
          </a:bodyPr>
          <a:lstStyle/>
          <a:p>
            <a:pPr algn="ctr"/>
            <a:r>
              <a:rPr lang="ja-JP" altLang="en-US" sz="1400" dirty="0" smtClean="0">
                <a:solidFill>
                  <a:srgbClr val="002060"/>
                </a:solidFill>
                <a:latin typeface="Meiryo" charset="-128"/>
                <a:ea typeface="Meiryo" charset="-128"/>
                <a:cs typeface="Meiryo" charset="-128"/>
              </a:rPr>
              <a:t>売上</a:t>
            </a:r>
            <a:r>
              <a:rPr lang="ja-JP" altLang="en-US" sz="1400" dirty="0">
                <a:solidFill>
                  <a:srgbClr val="002060"/>
                </a:solidFill>
                <a:latin typeface="Meiryo" charset="-128"/>
                <a:ea typeface="Meiryo" charset="-128"/>
                <a:cs typeface="Meiryo" charset="-128"/>
              </a:rPr>
              <a:t>規模</a:t>
            </a:r>
            <a:r>
              <a:rPr lang="en-US" altLang="ja-JP" sz="1400" b="1" dirty="0">
                <a:solidFill>
                  <a:srgbClr val="002060"/>
                </a:solidFill>
                <a:latin typeface="Meiryo" charset="-128"/>
                <a:ea typeface="Meiryo" charset="-128"/>
                <a:cs typeface="Meiryo" charset="-128"/>
              </a:rPr>
              <a:t>20</a:t>
            </a:r>
            <a:r>
              <a:rPr lang="ja-JP" altLang="en-US" sz="1400" b="1" dirty="0">
                <a:solidFill>
                  <a:srgbClr val="002060"/>
                </a:solidFill>
                <a:latin typeface="Meiryo" charset="-128"/>
                <a:ea typeface="Meiryo" charset="-128"/>
                <a:cs typeface="Meiryo" charset="-128"/>
              </a:rPr>
              <a:t>兆円</a:t>
            </a:r>
            <a:r>
              <a:rPr lang="ja-JP" altLang="en-US" sz="1400" dirty="0">
                <a:solidFill>
                  <a:srgbClr val="002060"/>
                </a:solidFill>
                <a:latin typeface="Meiryo" charset="-128"/>
                <a:ea typeface="Meiryo" charset="-128"/>
                <a:cs typeface="Meiryo" charset="-128"/>
              </a:rPr>
              <a:t>、従業員数</a:t>
            </a:r>
            <a:r>
              <a:rPr lang="en-US" altLang="ja-JP" sz="1400" b="1" dirty="0">
                <a:solidFill>
                  <a:srgbClr val="002060"/>
                </a:solidFill>
                <a:latin typeface="Meiryo" charset="-128"/>
                <a:ea typeface="Meiryo" charset="-128"/>
                <a:cs typeface="Meiryo" charset="-128"/>
              </a:rPr>
              <a:t>100</a:t>
            </a:r>
            <a:r>
              <a:rPr lang="ja-JP" altLang="en-US" sz="1400" b="1" dirty="0">
                <a:solidFill>
                  <a:srgbClr val="002060"/>
                </a:solidFill>
                <a:latin typeface="Meiryo" charset="-128"/>
                <a:ea typeface="Meiryo" charset="-128"/>
                <a:cs typeface="Meiryo" charset="-128"/>
              </a:rPr>
              <a:t>万人</a:t>
            </a:r>
            <a:r>
              <a:rPr lang="ja-JP" altLang="en-US" sz="1400" dirty="0">
                <a:solidFill>
                  <a:srgbClr val="002060"/>
                </a:solidFill>
                <a:latin typeface="Meiryo" charset="-128"/>
                <a:ea typeface="Meiryo" charset="-128"/>
                <a:cs typeface="Meiryo" charset="-128"/>
              </a:rPr>
              <a:t>前後を維持</a:t>
            </a:r>
          </a:p>
        </p:txBody>
      </p:sp>
      <p:sp>
        <p:nvSpPr>
          <p:cNvPr id="9" name="ストライプ矢印 8"/>
          <p:cNvSpPr/>
          <p:nvPr/>
        </p:nvSpPr>
        <p:spPr>
          <a:xfrm>
            <a:off x="5724390" y="2958435"/>
            <a:ext cx="2098110" cy="1205192"/>
          </a:xfrm>
          <a:prstGeom prst="striped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flipH="1">
            <a:off x="6069797" y="3403656"/>
            <a:ext cx="1407296" cy="369332"/>
          </a:xfrm>
          <a:prstGeom prst="rect">
            <a:avLst/>
          </a:prstGeom>
          <a:noFill/>
        </p:spPr>
        <p:txBody>
          <a:bodyPr wrap="square" rtlCol="0">
            <a:spAutoFit/>
          </a:bodyPr>
          <a:lstStyle/>
          <a:p>
            <a:r>
              <a:rPr kumimoji="1" lang="ja-JP" altLang="en-US" smtClean="0">
                <a:solidFill>
                  <a:schemeClr val="bg1"/>
                </a:solidFill>
                <a:latin typeface="Meiryo" charset="-128"/>
                <a:ea typeface="Meiryo" charset="-128"/>
                <a:cs typeface="Meiryo" charset="-128"/>
              </a:rPr>
              <a:t>民族大移動</a:t>
            </a:r>
            <a:endParaRPr kumimoji="1" lang="ja-JP" altLang="en-US" dirty="0">
              <a:solidFill>
                <a:schemeClr val="bg1"/>
              </a:solidFill>
              <a:latin typeface="Meiryo" charset="-128"/>
              <a:ea typeface="Meiryo" charset="-128"/>
              <a:cs typeface="Meiryo" charset="-128"/>
            </a:endParaRPr>
          </a:p>
        </p:txBody>
      </p:sp>
      <p:sp>
        <p:nvSpPr>
          <p:cNvPr id="11" name="テキスト ボックス 10"/>
          <p:cNvSpPr txBox="1"/>
          <p:nvPr/>
        </p:nvSpPr>
        <p:spPr>
          <a:xfrm flipH="1">
            <a:off x="6418236" y="2157154"/>
            <a:ext cx="2437659" cy="584775"/>
          </a:xfrm>
          <a:prstGeom prst="rect">
            <a:avLst/>
          </a:prstGeom>
          <a:noFill/>
        </p:spPr>
        <p:txBody>
          <a:bodyPr wrap="square" rtlCol="0">
            <a:spAutoFit/>
          </a:bodyPr>
          <a:lstStyle/>
          <a:p>
            <a:pPr algn="ctr"/>
            <a:r>
              <a:rPr kumimoji="1" lang="ja-JP" altLang="en-US" sz="3200" b="1" dirty="0" smtClean="0">
                <a:solidFill>
                  <a:schemeClr val="bg1"/>
                </a:solidFill>
                <a:latin typeface="Meiryo" charset="-128"/>
                <a:ea typeface="Meiryo" charset="-128"/>
                <a:cs typeface="Meiryo" charset="-128"/>
              </a:rPr>
              <a:t>モード</a:t>
            </a:r>
            <a:r>
              <a:rPr kumimoji="1" lang="en-US" altLang="ja-JP" sz="3200" b="1" dirty="0" smtClean="0">
                <a:solidFill>
                  <a:schemeClr val="bg1"/>
                </a:solidFill>
                <a:latin typeface="Meiryo" charset="-128"/>
                <a:ea typeface="Meiryo" charset="-128"/>
                <a:cs typeface="Meiryo" charset="-128"/>
              </a:rPr>
              <a:t>2</a:t>
            </a:r>
            <a:endParaRPr kumimoji="1" lang="ja-JP" altLang="en-US" sz="3200" b="1" dirty="0">
              <a:solidFill>
                <a:schemeClr val="bg1"/>
              </a:solidFill>
              <a:latin typeface="Meiryo" charset="-128"/>
              <a:ea typeface="Meiryo" charset="-128"/>
              <a:cs typeface="Meiryo" charset="-128"/>
            </a:endParaRPr>
          </a:p>
        </p:txBody>
      </p:sp>
      <p:sp>
        <p:nvSpPr>
          <p:cNvPr id="12" name="テキスト ボックス 11"/>
          <p:cNvSpPr txBox="1"/>
          <p:nvPr/>
        </p:nvSpPr>
        <p:spPr>
          <a:xfrm flipH="1">
            <a:off x="4709330" y="4531585"/>
            <a:ext cx="2437659" cy="584775"/>
          </a:xfrm>
          <a:prstGeom prst="rect">
            <a:avLst/>
          </a:prstGeom>
          <a:noFill/>
        </p:spPr>
        <p:txBody>
          <a:bodyPr wrap="square" rtlCol="0">
            <a:spAutoFit/>
          </a:bodyPr>
          <a:lstStyle/>
          <a:p>
            <a:pPr algn="ctr"/>
            <a:r>
              <a:rPr kumimoji="1" lang="ja-JP" altLang="en-US" sz="3200" b="1" dirty="0" smtClean="0">
                <a:solidFill>
                  <a:schemeClr val="bg1"/>
                </a:solidFill>
                <a:latin typeface="Meiryo" charset="-128"/>
                <a:ea typeface="Meiryo" charset="-128"/>
                <a:cs typeface="Meiryo" charset="-128"/>
              </a:rPr>
              <a:t>モード</a:t>
            </a:r>
            <a:r>
              <a:rPr lang="en-US" altLang="ja-JP" sz="3200" b="1" dirty="0">
                <a:solidFill>
                  <a:schemeClr val="bg1"/>
                </a:solidFill>
                <a:latin typeface="Meiryo" charset="-128"/>
                <a:ea typeface="Meiryo" charset="-128"/>
                <a:cs typeface="Meiryo" charset="-128"/>
              </a:rPr>
              <a:t>1</a:t>
            </a:r>
            <a:endParaRPr kumimoji="1" lang="ja-JP" altLang="en-US" sz="3200" b="1" dirty="0">
              <a:solidFill>
                <a:schemeClr val="bg1"/>
              </a:solidFill>
              <a:latin typeface="Meiryo" charset="-128"/>
              <a:ea typeface="Meiryo" charset="-128"/>
              <a:cs typeface="Meiryo" charset="-128"/>
            </a:endParaRPr>
          </a:p>
        </p:txBody>
      </p:sp>
      <p:sp>
        <p:nvSpPr>
          <p:cNvPr id="18" name="正方形/長方形 17"/>
          <p:cNvSpPr/>
          <p:nvPr/>
        </p:nvSpPr>
        <p:spPr>
          <a:xfrm>
            <a:off x="4690992" y="5652802"/>
            <a:ext cx="4164903" cy="338554"/>
          </a:xfrm>
          <a:prstGeom prst="rect">
            <a:avLst/>
          </a:prstGeom>
        </p:spPr>
        <p:txBody>
          <a:bodyPr wrap="square">
            <a:spAutoFit/>
          </a:bodyPr>
          <a:lstStyle/>
          <a:p>
            <a:pPr algn="ctr"/>
            <a:r>
              <a:rPr lang="ja-JP" altLang="en-US" sz="1600" dirty="0" smtClean="0">
                <a:solidFill>
                  <a:schemeClr val="accent6">
                    <a:lumMod val="75000"/>
                  </a:schemeClr>
                </a:solidFill>
                <a:latin typeface="Meiryo" charset="-128"/>
                <a:ea typeface="Meiryo" charset="-128"/>
                <a:cs typeface="Meiryo" charset="-128"/>
              </a:rPr>
              <a:t>売上や利益、社員の</a:t>
            </a:r>
            <a:r>
              <a:rPr lang="ja-JP" altLang="en-US" sz="1600" b="1" dirty="0" smtClean="0">
                <a:solidFill>
                  <a:schemeClr val="accent6">
                    <a:lumMod val="75000"/>
                  </a:schemeClr>
                </a:solidFill>
                <a:latin typeface="Meiryo" charset="-128"/>
                <a:ea typeface="Meiryo" charset="-128"/>
                <a:cs typeface="Meiryo" charset="-128"/>
              </a:rPr>
              <a:t>モード</a:t>
            </a:r>
            <a:r>
              <a:rPr lang="en-US" altLang="ja-JP" sz="1600" b="1" dirty="0" smtClean="0">
                <a:solidFill>
                  <a:schemeClr val="accent6">
                    <a:lumMod val="75000"/>
                  </a:schemeClr>
                </a:solidFill>
                <a:latin typeface="Meiryo" charset="-128"/>
                <a:ea typeface="Meiryo" charset="-128"/>
                <a:cs typeface="Meiryo" charset="-128"/>
              </a:rPr>
              <a:t>2</a:t>
            </a:r>
            <a:r>
              <a:rPr lang="ja-JP" altLang="en-US" sz="1600" b="1" dirty="0" smtClean="0">
                <a:solidFill>
                  <a:schemeClr val="accent6">
                    <a:lumMod val="75000"/>
                  </a:schemeClr>
                </a:solidFill>
                <a:latin typeface="Meiryo" charset="-128"/>
                <a:ea typeface="Meiryo" charset="-128"/>
                <a:cs typeface="Meiryo" charset="-128"/>
              </a:rPr>
              <a:t>へのシフト</a:t>
            </a:r>
            <a:endParaRPr lang="ja-JP" altLang="en-US" sz="1600" b="1" dirty="0">
              <a:solidFill>
                <a:schemeClr val="accent6">
                  <a:lumMod val="75000"/>
                </a:schemeClr>
              </a:solidFill>
              <a:latin typeface="Meiryo" charset="-128"/>
              <a:ea typeface="Meiryo" charset="-128"/>
              <a:cs typeface="Meiryo" charset="-128"/>
            </a:endParaRPr>
          </a:p>
        </p:txBody>
      </p:sp>
      <p:sp>
        <p:nvSpPr>
          <p:cNvPr id="19" name="台形 18"/>
          <p:cNvSpPr/>
          <p:nvPr/>
        </p:nvSpPr>
        <p:spPr>
          <a:xfrm rot="5400000">
            <a:off x="1906519" y="3250411"/>
            <a:ext cx="4723662" cy="845284"/>
          </a:xfrm>
          <a:prstGeom prst="trapezoid">
            <a:avLst>
              <a:gd name="adj" fmla="val 672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531817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ビジネスの現実と課題</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745380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3588" y="1427815"/>
            <a:ext cx="3893391" cy="461623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92145" y="1427815"/>
            <a:ext cx="3877336" cy="46162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リーフォーム 24"/>
          <p:cNvSpPr/>
          <p:nvPr/>
        </p:nvSpPr>
        <p:spPr>
          <a:xfrm>
            <a:off x="682062" y="1425039"/>
            <a:ext cx="7747525" cy="4595222"/>
          </a:xfrm>
          <a:custGeom>
            <a:avLst/>
            <a:gdLst>
              <a:gd name="connsiteX0" fmla="*/ 0 w 7774836"/>
              <a:gd name="connsiteY0" fmla="*/ 2902786 h 2902786"/>
              <a:gd name="connsiteX1" fmla="*/ 3897498 w 7774836"/>
              <a:gd name="connsiteY1" fmla="*/ 0 h 2902786"/>
              <a:gd name="connsiteX2" fmla="*/ 7774836 w 7774836"/>
              <a:gd name="connsiteY2" fmla="*/ 2896066 h 2902786"/>
              <a:gd name="connsiteX0" fmla="*/ 0 w 7747525"/>
              <a:gd name="connsiteY0" fmla="*/ 4595222 h 4595222"/>
              <a:gd name="connsiteX1" fmla="*/ 3897498 w 7747525"/>
              <a:gd name="connsiteY1" fmla="*/ 1692436 h 4595222"/>
              <a:gd name="connsiteX2" fmla="*/ 7747525 w 7747525"/>
              <a:gd name="connsiteY2" fmla="*/ 0 h 4595222"/>
              <a:gd name="connsiteX0" fmla="*/ 0 w 7747525"/>
              <a:gd name="connsiteY0" fmla="*/ 4595222 h 4595222"/>
              <a:gd name="connsiteX1" fmla="*/ 2968931 w 7747525"/>
              <a:gd name="connsiteY1" fmla="*/ 1883624 h 4595222"/>
              <a:gd name="connsiteX2" fmla="*/ 7747525 w 7747525"/>
              <a:gd name="connsiteY2" fmla="*/ 0 h 4595222"/>
            </a:gdLst>
            <a:ahLst/>
            <a:cxnLst>
              <a:cxn ang="0">
                <a:pos x="connsiteX0" y="connsiteY0"/>
              </a:cxn>
              <a:cxn ang="0">
                <a:pos x="connsiteX1" y="connsiteY1"/>
              </a:cxn>
              <a:cxn ang="0">
                <a:pos x="connsiteX2" y="connsiteY2"/>
              </a:cxn>
            </a:cxnLst>
            <a:rect l="l" t="t" r="r" b="b"/>
            <a:pathLst>
              <a:path w="7747525" h="4595222">
                <a:moveTo>
                  <a:pt x="0" y="4595222"/>
                </a:moveTo>
                <a:cubicBezTo>
                  <a:pt x="1300846" y="3144389"/>
                  <a:pt x="1677677" y="2649494"/>
                  <a:pt x="2968931" y="1883624"/>
                </a:cubicBezTo>
                <a:cubicBezTo>
                  <a:pt x="4260185" y="1117754"/>
                  <a:pt x="7747525" y="0"/>
                  <a:pt x="7747525" y="0"/>
                </a:cubicBezTo>
              </a:path>
            </a:pathLst>
          </a:custGeom>
          <a:noFill/>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3" name="タイトル 2"/>
          <p:cNvSpPr>
            <a:spLocks noGrp="1"/>
          </p:cNvSpPr>
          <p:nvPr>
            <p:ph type="title"/>
          </p:nvPr>
        </p:nvSpPr>
        <p:spPr/>
        <p:txBody>
          <a:bodyPr/>
          <a:lstStyle/>
          <a:p>
            <a:r>
              <a:rPr kumimoji="1" lang="ja-JP" altLang="en-US" dirty="0" smtClean="0"/>
              <a:t>工数の喪失：</a:t>
            </a:r>
            <a:r>
              <a:rPr kumimoji="1" lang="en-US" altLang="ja-JP" dirty="0" smtClean="0"/>
              <a:t>IT</a:t>
            </a:r>
            <a:r>
              <a:rPr kumimoji="1" lang="ja-JP" altLang="en-US" dirty="0" smtClean="0"/>
              <a:t>に求められる価値のパラダイムシフト</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sp>
        <p:nvSpPr>
          <p:cNvPr id="10" name="フリーフォーム 9"/>
          <p:cNvSpPr/>
          <p:nvPr/>
        </p:nvSpPr>
        <p:spPr>
          <a:xfrm>
            <a:off x="682062" y="3057606"/>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16" name="上矢印 15"/>
          <p:cNvSpPr/>
          <p:nvPr/>
        </p:nvSpPr>
        <p:spPr>
          <a:xfrm>
            <a:off x="6557173" y="4525859"/>
            <a:ext cx="1334173" cy="104489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上矢印 16"/>
          <p:cNvSpPr/>
          <p:nvPr/>
        </p:nvSpPr>
        <p:spPr>
          <a:xfrm flipV="1">
            <a:off x="6350233" y="3234324"/>
            <a:ext cx="1750925" cy="1291535"/>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968295" y="3133533"/>
            <a:ext cx="1210588" cy="523220"/>
          </a:xfrm>
          <a:prstGeom prst="rect">
            <a:avLst/>
          </a:prstGeom>
          <a:noFill/>
        </p:spPr>
        <p:txBody>
          <a:bodyPr wrap="none" rtlCol="0">
            <a:spAutoFit/>
          </a:bodyPr>
          <a:lstStyle/>
          <a:p>
            <a:pPr algn="ctr"/>
            <a:r>
              <a:rPr lang="ja-JP" altLang="en-US" sz="2000" dirty="0" smtClean="0">
                <a:solidFill>
                  <a:srgbClr val="008000"/>
                </a:solidFill>
                <a:latin typeface="メイリオ"/>
                <a:ea typeface="メイリオ"/>
                <a:cs typeface="メイリオ"/>
              </a:rPr>
              <a:t>工数需要</a:t>
            </a:r>
            <a:endParaRPr lang="en-US" altLang="ja-JP" sz="2000" dirty="0" smtClean="0">
              <a:solidFill>
                <a:srgbClr val="008000"/>
              </a:solidFill>
              <a:latin typeface="メイリオ"/>
              <a:ea typeface="メイリオ"/>
              <a:cs typeface="メイリオ"/>
            </a:endParaRPr>
          </a:p>
          <a:p>
            <a:pPr algn="ctr"/>
            <a:r>
              <a:rPr kumimoji="1" lang="en-US" altLang="ja-JP" sz="800" dirty="0" smtClean="0">
                <a:solidFill>
                  <a:srgbClr val="008000"/>
                </a:solidFill>
                <a:latin typeface="メイリオ"/>
                <a:ea typeface="メイリオ"/>
                <a:cs typeface="メイリオ"/>
              </a:rPr>
              <a:t>&lt;</a:t>
            </a:r>
            <a:r>
              <a:rPr kumimoji="1" lang="ja-JP" altLang="en-US" sz="800" dirty="0" smtClean="0">
                <a:solidFill>
                  <a:srgbClr val="008000"/>
                </a:solidFill>
                <a:latin typeface="メイリオ"/>
                <a:ea typeface="メイリオ"/>
                <a:cs typeface="メイリオ"/>
              </a:rPr>
              <a:t>人月積算</a:t>
            </a:r>
            <a:r>
              <a:rPr kumimoji="1" lang="en-US" altLang="ja-JP" sz="800" dirty="0" smtClean="0">
                <a:solidFill>
                  <a:srgbClr val="008000"/>
                </a:solidFill>
                <a:latin typeface="メイリオ"/>
                <a:ea typeface="メイリオ"/>
                <a:cs typeface="メイリオ"/>
              </a:rPr>
              <a:t>&gt;</a:t>
            </a:r>
            <a:endParaRPr kumimoji="1" lang="ja-JP" altLang="en-US" sz="800" dirty="0">
              <a:solidFill>
                <a:srgbClr val="008000"/>
              </a:solidFill>
              <a:latin typeface="メイリオ"/>
              <a:ea typeface="メイリオ"/>
              <a:cs typeface="メイリオ"/>
            </a:endParaRPr>
          </a:p>
        </p:txBody>
      </p:sp>
      <p:sp>
        <p:nvSpPr>
          <p:cNvPr id="19" name="テキスト ボックス 18"/>
          <p:cNvSpPr txBox="1"/>
          <p:nvPr/>
        </p:nvSpPr>
        <p:spPr>
          <a:xfrm>
            <a:off x="746724" y="4512855"/>
            <a:ext cx="1826141"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作る工数の削減</a:t>
            </a:r>
            <a:endParaRPr kumimoji="1" lang="en-US" altLang="ja-JP" sz="1000" dirty="0" smtClean="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ミドルウェア、パッケージ、ツール</a:t>
            </a:r>
            <a:endParaRPr kumimoji="1" lang="en-US" altLang="ja-JP" sz="800" dirty="0" smtClean="0">
              <a:solidFill>
                <a:srgbClr val="CC0000"/>
              </a:solidFill>
              <a:latin typeface="メイリオ"/>
              <a:ea typeface="メイリオ"/>
              <a:cs typeface="メイリオ"/>
            </a:endParaRPr>
          </a:p>
        </p:txBody>
      </p:sp>
      <p:sp>
        <p:nvSpPr>
          <p:cNvPr id="20" name="テキスト ボックス 19"/>
          <p:cNvSpPr txBox="1"/>
          <p:nvPr/>
        </p:nvSpPr>
        <p:spPr>
          <a:xfrm>
            <a:off x="851781" y="5570755"/>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endParaRPr lang="en-US" altLang="ja-JP" sz="1400" u="sng" dirty="0" smtClean="0">
              <a:solidFill>
                <a:srgbClr val="0000FF"/>
              </a:solidFill>
              <a:latin typeface="メイリオ"/>
              <a:ea typeface="メイリオ"/>
              <a:cs typeface="メイリオ"/>
            </a:endParaRPr>
          </a:p>
          <a:p>
            <a:pPr algn="ctr"/>
            <a:r>
              <a:rPr lang="ja-JP" altLang="en-US" sz="800" dirty="0" smtClean="0">
                <a:solidFill>
                  <a:srgbClr val="0000FF"/>
                </a:solidFill>
                <a:latin typeface="メイリオ"/>
                <a:ea typeface="メイリオ"/>
                <a:cs typeface="メイリオ"/>
              </a:rPr>
              <a:t>コスト：生産性・期間・利便性</a:t>
            </a:r>
            <a:endParaRPr lang="en-US" altLang="ja-JP" sz="800" dirty="0" smtClean="0">
              <a:solidFill>
                <a:srgbClr val="0000FF"/>
              </a:solidFill>
              <a:latin typeface="メイリオ"/>
              <a:ea typeface="メイリオ"/>
              <a:cs typeface="メイリオ"/>
            </a:endParaRPr>
          </a:p>
        </p:txBody>
      </p:sp>
      <p:sp>
        <p:nvSpPr>
          <p:cNvPr id="23" name="テキスト ボックス 22"/>
          <p:cNvSpPr txBox="1"/>
          <p:nvPr/>
        </p:nvSpPr>
        <p:spPr>
          <a:xfrm>
            <a:off x="6444927" y="5573730"/>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p>
          <a:p>
            <a:pPr algn="ctr"/>
            <a:r>
              <a:rPr lang="ja-JP" altLang="en-US" sz="800" dirty="0" smtClean="0">
                <a:solidFill>
                  <a:srgbClr val="0000FF"/>
                </a:solidFill>
                <a:latin typeface="メイリオ"/>
                <a:ea typeface="メイリオ"/>
                <a:cs typeface="メイリオ"/>
              </a:rPr>
              <a:t>投資：スピード・変革・差別化</a:t>
            </a:r>
            <a:endParaRPr lang="en-US" altLang="ja-JP" sz="800" dirty="0" smtClean="0">
              <a:solidFill>
                <a:srgbClr val="0000FF"/>
              </a:solidFill>
              <a:latin typeface="メイリオ"/>
              <a:ea typeface="メイリオ"/>
              <a:cs typeface="メイリオ"/>
            </a:endParaRPr>
          </a:p>
        </p:txBody>
      </p:sp>
      <p:sp>
        <p:nvSpPr>
          <p:cNvPr id="24" name="テキスト ボックス 23"/>
          <p:cNvSpPr txBox="1"/>
          <p:nvPr/>
        </p:nvSpPr>
        <p:spPr>
          <a:xfrm>
            <a:off x="6322175" y="2662051"/>
            <a:ext cx="1800493"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作らない手段の充実</a:t>
            </a:r>
            <a:endParaRPr kumimoji="1" lang="en-US" altLang="ja-JP" sz="1000" dirty="0" smtClean="0">
              <a:solidFill>
                <a:srgbClr val="CC0000"/>
              </a:solidFill>
              <a:latin typeface="メイリオ"/>
              <a:ea typeface="メイリオ"/>
              <a:cs typeface="メイリオ"/>
            </a:endParaRPr>
          </a:p>
          <a:p>
            <a:pPr algn="ctr"/>
            <a:r>
              <a:rPr lang="ja-JP" altLang="en-US" sz="800" dirty="0" smtClean="0">
                <a:solidFill>
                  <a:srgbClr val="CC0000"/>
                </a:solidFill>
                <a:latin typeface="メイリオ"/>
                <a:ea typeface="メイリオ"/>
                <a:cs typeface="メイリオ"/>
              </a:rPr>
              <a:t>自動化・自律化・サービス化</a:t>
            </a:r>
            <a:endParaRPr kumimoji="1" lang="ja-JP" altLang="en-US" sz="800" dirty="0" smtClean="0">
              <a:solidFill>
                <a:srgbClr val="CC0000"/>
              </a:solidFill>
              <a:latin typeface="メイリオ"/>
              <a:ea typeface="メイリオ"/>
              <a:cs typeface="メイリオ"/>
            </a:endParaRPr>
          </a:p>
        </p:txBody>
      </p:sp>
      <p:sp>
        <p:nvSpPr>
          <p:cNvPr id="26" name="テキスト ボックス 25"/>
          <p:cNvSpPr txBox="1"/>
          <p:nvPr/>
        </p:nvSpPr>
        <p:spPr>
          <a:xfrm>
            <a:off x="4899568" y="1476387"/>
            <a:ext cx="1785865" cy="523220"/>
          </a:xfrm>
          <a:prstGeom prst="rect">
            <a:avLst/>
          </a:prstGeom>
          <a:noFill/>
        </p:spPr>
        <p:txBody>
          <a:bodyPr wrap="none" rtlCol="0">
            <a:spAutoFit/>
          </a:bodyPr>
          <a:lstStyle/>
          <a:p>
            <a:pPr algn="ctr"/>
            <a:r>
              <a:rPr kumimoji="1" lang="ja-JP" altLang="en-US" sz="2000" dirty="0" smtClean="0">
                <a:solidFill>
                  <a:srgbClr val="0000FF"/>
                </a:solidFill>
                <a:latin typeface="メイリオ"/>
                <a:ea typeface="メイリオ"/>
                <a:cs typeface="メイリオ"/>
              </a:rPr>
              <a:t>価値実現需要</a:t>
            </a:r>
            <a:endParaRPr kumimoji="1" lang="en-US" altLang="ja-JP" sz="2000" dirty="0" smtClean="0">
              <a:solidFill>
                <a:srgbClr val="0000FF"/>
              </a:solidFill>
              <a:latin typeface="メイリオ"/>
              <a:ea typeface="メイリオ"/>
              <a:cs typeface="メイリオ"/>
            </a:endParaRPr>
          </a:p>
          <a:p>
            <a:pPr algn="ctr"/>
            <a:r>
              <a:rPr lang="en-US" altLang="ja-JP" sz="800" dirty="0" smtClean="0">
                <a:solidFill>
                  <a:srgbClr val="0000FF"/>
                </a:solidFill>
                <a:latin typeface="メイリオ"/>
                <a:ea typeface="メイリオ"/>
                <a:cs typeface="メイリオ"/>
              </a:rPr>
              <a:t>&lt;</a:t>
            </a:r>
            <a:r>
              <a:rPr lang="ja-JP" altLang="en-US" sz="800" dirty="0" smtClean="0">
                <a:solidFill>
                  <a:srgbClr val="0000FF"/>
                </a:solidFill>
                <a:latin typeface="メイリオ"/>
                <a:ea typeface="メイリオ"/>
                <a:cs typeface="メイリオ"/>
              </a:rPr>
              <a:t>成果報酬やサブスクリプション</a:t>
            </a:r>
            <a:r>
              <a:rPr lang="en-US" altLang="ja-JP" sz="800" dirty="0" smtClean="0">
                <a:solidFill>
                  <a:srgbClr val="0000FF"/>
                </a:solidFill>
                <a:latin typeface="メイリオ"/>
                <a:ea typeface="メイリオ"/>
                <a:cs typeface="メイリオ"/>
              </a:rPr>
              <a:t>&gt;</a:t>
            </a:r>
            <a:endParaRPr kumimoji="1" lang="ja-JP" altLang="en-US" sz="800" dirty="0">
              <a:solidFill>
                <a:srgbClr val="0000FF"/>
              </a:solidFill>
              <a:latin typeface="メイリオ"/>
              <a:ea typeface="メイリオ"/>
              <a:cs typeface="メイリオ"/>
            </a:endParaRPr>
          </a:p>
        </p:txBody>
      </p:sp>
      <p:sp>
        <p:nvSpPr>
          <p:cNvPr id="28" name="テキスト ボックス 27"/>
          <p:cNvSpPr txBox="1"/>
          <p:nvPr/>
        </p:nvSpPr>
        <p:spPr>
          <a:xfrm>
            <a:off x="1389184" y="1982422"/>
            <a:ext cx="2502007" cy="677108"/>
          </a:xfrm>
          <a:prstGeom prst="rect">
            <a:avLst/>
          </a:prstGeom>
          <a:noFill/>
        </p:spPr>
        <p:txBody>
          <a:bodyPr wrap="none" rtlCol="0">
            <a:spAutoFit/>
          </a:bodyPr>
          <a:lstStyle/>
          <a:p>
            <a:pPr algn="r"/>
            <a:r>
              <a:rPr kumimoji="1" lang="en-US" altLang="ja-JP" dirty="0" smtClean="0">
                <a:solidFill>
                  <a:srgbClr val="FF6666"/>
                </a:solidFill>
                <a:latin typeface="メイリオ"/>
                <a:ea typeface="メイリオ"/>
                <a:cs typeface="メイリオ"/>
              </a:rPr>
              <a:t>IT</a:t>
            </a:r>
            <a:r>
              <a:rPr kumimoji="1" lang="ja-JP" altLang="en-US" dirty="0" smtClean="0">
                <a:solidFill>
                  <a:srgbClr val="FF6666"/>
                </a:solidFill>
                <a:latin typeface="メイリオ"/>
                <a:ea typeface="メイリオ"/>
                <a:cs typeface="メイリオ"/>
              </a:rPr>
              <a:t>に求められる価値の</a:t>
            </a:r>
            <a:endParaRPr kumimoji="1" lang="en-US" altLang="ja-JP" dirty="0" smtClean="0">
              <a:solidFill>
                <a:srgbClr val="FF6666"/>
              </a:solidFill>
              <a:latin typeface="メイリオ"/>
              <a:ea typeface="メイリオ"/>
              <a:cs typeface="メイリオ"/>
            </a:endParaRPr>
          </a:p>
          <a:p>
            <a:pPr algn="r"/>
            <a:r>
              <a:rPr lang="ja-JP" altLang="en-US" sz="2000" b="1" dirty="0" smtClean="0">
                <a:solidFill>
                  <a:srgbClr val="FF6666"/>
                </a:solidFill>
                <a:latin typeface="メイリオ"/>
                <a:ea typeface="メイリオ"/>
                <a:cs typeface="メイリオ"/>
              </a:rPr>
              <a:t>パラダイム・シフト</a:t>
            </a:r>
            <a:endParaRPr kumimoji="1" lang="ja-JP" altLang="en-US" sz="2000" b="1" dirty="0">
              <a:solidFill>
                <a:srgbClr val="FF6666"/>
              </a:solidFill>
              <a:latin typeface="メイリオ"/>
              <a:ea typeface="メイリオ"/>
              <a:cs typeface="メイリオ"/>
            </a:endParaRPr>
          </a:p>
        </p:txBody>
      </p:sp>
      <p:sp>
        <p:nvSpPr>
          <p:cNvPr id="32" name="環状矢印 31"/>
          <p:cNvSpPr/>
          <p:nvPr/>
        </p:nvSpPr>
        <p:spPr>
          <a:xfrm rot="16005517">
            <a:off x="3651817" y="1970829"/>
            <a:ext cx="1578193" cy="823374"/>
          </a:xfrm>
          <a:custGeom>
            <a:avLst/>
            <a:gdLst>
              <a:gd name="connsiteX0" fmla="*/ 297623 w 1363603"/>
              <a:gd name="connsiteY0" fmla="*/ 232877 h 1427330"/>
              <a:gd name="connsiteX1" fmla="*/ 870360 w 1363603"/>
              <a:gd name="connsiteY1" fmla="*/ 117441 h 1427330"/>
              <a:gd name="connsiteX2" fmla="*/ 1256711 w 1363603"/>
              <a:gd name="connsiteY2" fmla="*/ 545839 h 1427330"/>
              <a:gd name="connsiteX3" fmla="*/ 1338587 w 1363603"/>
              <a:gd name="connsiteY3" fmla="*/ 545839 h 1427330"/>
              <a:gd name="connsiteX4" fmla="*/ 1193153 w 1363603"/>
              <a:gd name="connsiteY4" fmla="*/ 713665 h 1427330"/>
              <a:gd name="connsiteX5" fmla="*/ 997686 w 1363603"/>
              <a:gd name="connsiteY5" fmla="*/ 545839 h 1427330"/>
              <a:gd name="connsiteX6" fmla="*/ 1078287 w 1363603"/>
              <a:gd name="connsiteY6" fmla="*/ 545839 h 1427330"/>
              <a:gd name="connsiteX7" fmla="*/ 793747 w 1363603"/>
              <a:gd name="connsiteY7" fmla="*/ 271762 h 1427330"/>
              <a:gd name="connsiteX8" fmla="*/ 404172 w 1363603"/>
              <a:gd name="connsiteY8" fmla="*/ 366220 h 1427330"/>
              <a:gd name="connsiteX9" fmla="*/ 297623 w 1363603"/>
              <a:gd name="connsiteY9" fmla="*/ 232877 h 1427330"/>
              <a:gd name="connsiteX0" fmla="*/ 0 w 946887"/>
              <a:gd name="connsiteY0" fmla="*/ 253890 h 600290"/>
              <a:gd name="connsiteX1" fmla="*/ 478660 w 946887"/>
              <a:gd name="connsiteY1" fmla="*/ 4066 h 600290"/>
              <a:gd name="connsiteX2" fmla="*/ 865011 w 946887"/>
              <a:gd name="connsiteY2" fmla="*/ 432464 h 600290"/>
              <a:gd name="connsiteX3" fmla="*/ 946887 w 946887"/>
              <a:gd name="connsiteY3" fmla="*/ 432464 h 600290"/>
              <a:gd name="connsiteX4" fmla="*/ 801453 w 946887"/>
              <a:gd name="connsiteY4" fmla="*/ 600290 h 600290"/>
              <a:gd name="connsiteX5" fmla="*/ 605986 w 946887"/>
              <a:gd name="connsiteY5" fmla="*/ 432464 h 600290"/>
              <a:gd name="connsiteX6" fmla="*/ 686587 w 946887"/>
              <a:gd name="connsiteY6" fmla="*/ 432464 h 600290"/>
              <a:gd name="connsiteX7" fmla="*/ 402047 w 946887"/>
              <a:gd name="connsiteY7" fmla="*/ 158387 h 600290"/>
              <a:gd name="connsiteX8" fmla="*/ 12472 w 946887"/>
              <a:gd name="connsiteY8" fmla="*/ 252845 h 600290"/>
              <a:gd name="connsiteX9" fmla="*/ 0 w 946887"/>
              <a:gd name="connsiteY9" fmla="*/ 253890 h 600290"/>
              <a:gd name="connsiteX0" fmla="*/ 0 w 946887"/>
              <a:gd name="connsiteY0" fmla="*/ 236375 h 582775"/>
              <a:gd name="connsiteX1" fmla="*/ 477748 w 946887"/>
              <a:gd name="connsiteY1" fmla="*/ 4549 h 582775"/>
              <a:gd name="connsiteX2" fmla="*/ 865011 w 946887"/>
              <a:gd name="connsiteY2" fmla="*/ 414949 h 582775"/>
              <a:gd name="connsiteX3" fmla="*/ 946887 w 946887"/>
              <a:gd name="connsiteY3" fmla="*/ 414949 h 582775"/>
              <a:gd name="connsiteX4" fmla="*/ 801453 w 946887"/>
              <a:gd name="connsiteY4" fmla="*/ 582775 h 582775"/>
              <a:gd name="connsiteX5" fmla="*/ 605986 w 946887"/>
              <a:gd name="connsiteY5" fmla="*/ 414949 h 582775"/>
              <a:gd name="connsiteX6" fmla="*/ 686587 w 946887"/>
              <a:gd name="connsiteY6" fmla="*/ 414949 h 582775"/>
              <a:gd name="connsiteX7" fmla="*/ 402047 w 946887"/>
              <a:gd name="connsiteY7" fmla="*/ 140872 h 582775"/>
              <a:gd name="connsiteX8" fmla="*/ 12472 w 946887"/>
              <a:gd name="connsiteY8" fmla="*/ 235330 h 582775"/>
              <a:gd name="connsiteX9" fmla="*/ 0 w 946887"/>
              <a:gd name="connsiteY9" fmla="*/ 236375 h 582775"/>
              <a:gd name="connsiteX0" fmla="*/ 0 w 946887"/>
              <a:gd name="connsiteY0" fmla="*/ 205808 h 552208"/>
              <a:gd name="connsiteX1" fmla="*/ 480178 w 946887"/>
              <a:gd name="connsiteY1" fmla="*/ 5734 h 552208"/>
              <a:gd name="connsiteX2" fmla="*/ 865011 w 946887"/>
              <a:gd name="connsiteY2" fmla="*/ 384382 h 552208"/>
              <a:gd name="connsiteX3" fmla="*/ 946887 w 946887"/>
              <a:gd name="connsiteY3" fmla="*/ 384382 h 552208"/>
              <a:gd name="connsiteX4" fmla="*/ 801453 w 946887"/>
              <a:gd name="connsiteY4" fmla="*/ 552208 h 552208"/>
              <a:gd name="connsiteX5" fmla="*/ 605986 w 946887"/>
              <a:gd name="connsiteY5" fmla="*/ 384382 h 552208"/>
              <a:gd name="connsiteX6" fmla="*/ 686587 w 946887"/>
              <a:gd name="connsiteY6" fmla="*/ 384382 h 552208"/>
              <a:gd name="connsiteX7" fmla="*/ 402047 w 946887"/>
              <a:gd name="connsiteY7" fmla="*/ 110305 h 552208"/>
              <a:gd name="connsiteX8" fmla="*/ 12472 w 946887"/>
              <a:gd name="connsiteY8" fmla="*/ 204763 h 552208"/>
              <a:gd name="connsiteX9" fmla="*/ 0 w 946887"/>
              <a:gd name="connsiteY9" fmla="*/ 205808 h 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887" h="552208">
                <a:moveTo>
                  <a:pt x="0" y="205808"/>
                </a:moveTo>
                <a:cubicBezTo>
                  <a:pt x="158838" y="64967"/>
                  <a:pt x="336010" y="-24028"/>
                  <a:pt x="480178" y="5734"/>
                </a:cubicBezTo>
                <a:cubicBezTo>
                  <a:pt x="624347" y="35496"/>
                  <a:pt x="811964" y="182732"/>
                  <a:pt x="865011" y="384382"/>
                </a:cubicBezTo>
                <a:lnTo>
                  <a:pt x="946887" y="384382"/>
                </a:lnTo>
                <a:lnTo>
                  <a:pt x="801453" y="552208"/>
                </a:lnTo>
                <a:lnTo>
                  <a:pt x="605986" y="384382"/>
                </a:lnTo>
                <a:lnTo>
                  <a:pt x="686587" y="384382"/>
                </a:lnTo>
                <a:cubicBezTo>
                  <a:pt x="637301" y="249879"/>
                  <a:pt x="531824" y="148281"/>
                  <a:pt x="402047" y="110305"/>
                </a:cubicBezTo>
                <a:cubicBezTo>
                  <a:pt x="265650" y="70392"/>
                  <a:pt x="119714" y="105776"/>
                  <a:pt x="12472" y="204763"/>
                </a:cubicBezTo>
                <a:cubicBezTo>
                  <a:pt x="-23044" y="160315"/>
                  <a:pt x="35516" y="250256"/>
                  <a:pt x="0" y="205808"/>
                </a:cubicBez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3608338" y="4840383"/>
            <a:ext cx="2237512" cy="276999"/>
          </a:xfrm>
          <a:prstGeom prst="rect">
            <a:avLst/>
          </a:prstGeom>
          <a:noFill/>
        </p:spPr>
        <p:txBody>
          <a:bodyPr wrap="none" rtlCol="0">
            <a:spAutoFit/>
          </a:bodyPr>
          <a:lstStyle/>
          <a:p>
            <a:pPr algn="ctr"/>
            <a:r>
              <a:rPr kumimoji="1" lang="ja-JP" altLang="en-US" sz="1200" dirty="0" smtClean="0">
                <a:solidFill>
                  <a:srgbClr val="FF0000"/>
                </a:solidFill>
                <a:latin typeface="メイリオ"/>
                <a:ea typeface="メイリオ"/>
                <a:cs typeface="メイリオ"/>
              </a:rPr>
              <a:t>工数削減</a:t>
            </a:r>
            <a:r>
              <a:rPr kumimoji="1" lang="ja-JP" altLang="en-US" sz="1200" dirty="0" smtClean="0">
                <a:solidFill>
                  <a:srgbClr val="800000"/>
                </a:solidFill>
                <a:latin typeface="メイリオ"/>
                <a:ea typeface="メイリオ"/>
                <a:cs typeface="メイリオ"/>
              </a:rPr>
              <a:t>と</a:t>
            </a:r>
            <a:r>
              <a:rPr lang="ja-JP" altLang="ja-JP" sz="1200" dirty="0">
                <a:solidFill>
                  <a:srgbClr val="800000"/>
                </a:solidFill>
                <a:latin typeface="メイリオ"/>
                <a:ea typeface="メイリオ"/>
                <a:cs typeface="メイリオ"/>
              </a:rPr>
              <a:t>　</a:t>
            </a:r>
            <a:r>
              <a:rPr lang="en-US" altLang="ja-JP" sz="1200" dirty="0">
                <a:solidFill>
                  <a:srgbClr val="800000"/>
                </a:solidFill>
                <a:latin typeface="メイリオ"/>
                <a:ea typeface="メイリオ"/>
                <a:cs typeface="メイリオ"/>
              </a:rPr>
              <a:t> </a:t>
            </a:r>
            <a:r>
              <a:rPr kumimoji="1" lang="ja-JP" altLang="en-US" sz="1200" dirty="0" smtClean="0">
                <a:solidFill>
                  <a:srgbClr val="0000FF"/>
                </a:solidFill>
                <a:latin typeface="メイリオ"/>
                <a:ea typeface="メイリオ"/>
                <a:cs typeface="メイリオ"/>
              </a:rPr>
              <a:t>需要拡大</a:t>
            </a:r>
            <a:r>
              <a:rPr kumimoji="1" lang="ja-JP" altLang="en-US" sz="1200" dirty="0" smtClean="0">
                <a:solidFill>
                  <a:srgbClr val="800000"/>
                </a:solidFill>
                <a:latin typeface="メイリオ"/>
                <a:ea typeface="メイリオ"/>
                <a:cs typeface="メイリオ"/>
              </a:rPr>
              <a:t>の均衡</a:t>
            </a:r>
            <a:endParaRPr lang="en-US" altLang="ja-JP" sz="1200" dirty="0">
              <a:solidFill>
                <a:srgbClr val="800000"/>
              </a:solidFill>
              <a:latin typeface="メイリオ"/>
              <a:ea typeface="メイリオ"/>
              <a:cs typeface="メイリオ"/>
            </a:endParaRPr>
          </a:p>
        </p:txBody>
      </p:sp>
      <p:sp>
        <p:nvSpPr>
          <p:cNvPr id="27" name="上矢印 26"/>
          <p:cNvSpPr/>
          <p:nvPr/>
        </p:nvSpPr>
        <p:spPr>
          <a:xfrm>
            <a:off x="1299201" y="5274741"/>
            <a:ext cx="716746" cy="296013"/>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上矢印 28"/>
          <p:cNvSpPr/>
          <p:nvPr/>
        </p:nvSpPr>
        <p:spPr>
          <a:xfrm flipV="1">
            <a:off x="1489903" y="5106757"/>
            <a:ext cx="337889" cy="167984"/>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上矢印 29"/>
          <p:cNvSpPr/>
          <p:nvPr/>
        </p:nvSpPr>
        <p:spPr>
          <a:xfrm>
            <a:off x="4098537" y="4978883"/>
            <a:ext cx="941887" cy="59171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上矢印 30"/>
          <p:cNvSpPr/>
          <p:nvPr/>
        </p:nvSpPr>
        <p:spPr>
          <a:xfrm flipV="1">
            <a:off x="4098537" y="4348724"/>
            <a:ext cx="941887" cy="630159"/>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070832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コレ一枚でわかる最新の</a:t>
            </a:r>
            <a:r>
              <a:rPr lang="en-US" altLang="ja-JP" dirty="0">
                <a:solidFill>
                  <a:schemeClr val="tx1">
                    <a:lumMod val="50000"/>
                    <a:lumOff val="50000"/>
                  </a:schemeClr>
                </a:solidFill>
              </a:rPr>
              <a:t>IT</a:t>
            </a:r>
            <a:r>
              <a:rPr lang="ja-JP" altLang="en-US" dirty="0">
                <a:solidFill>
                  <a:schemeClr val="tx1">
                    <a:lumMod val="50000"/>
                    <a:lumOff val="50000"/>
                  </a:schemeClr>
                </a:solidFill>
              </a:rPr>
              <a:t>トレンド</a:t>
            </a:r>
            <a:r>
              <a:rPr lang="ja-JP" altLang="en-US" dirty="0" smtClean="0">
                <a:solidFill>
                  <a:schemeClr val="tx1">
                    <a:lumMod val="50000"/>
                    <a:lumOff val="50000"/>
                  </a:schemeClr>
                </a:solidFill>
              </a:rPr>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データ収集</a:t>
            </a:r>
          </a:p>
          <a:p>
            <a:pPr algn="ctr"/>
            <a:r>
              <a:rPr lang="ja-JP" altLang="en-US" sz="1200" b="1" dirty="0" smtClean="0">
                <a:solidFill>
                  <a:schemeClr val="bg1"/>
                </a:solidFill>
                <a:latin typeface="Meiryo" charset="-128"/>
                <a:ea typeface="Meiryo" charset="-128"/>
                <a:cs typeface="Meiryo" charset="-128"/>
              </a:rPr>
              <a:t>モニタリング</a:t>
            </a:r>
            <a:endParaRPr kumimoji="1" lang="ja-JP" altLang="en-US" sz="1200" b="1" dirty="0" smtClean="0">
              <a:solidFill>
                <a:schemeClr val="bg1"/>
              </a:solidFill>
              <a:latin typeface="Meiryo" charset="-128"/>
              <a:ea typeface="Meiryo"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データ解析</a:t>
            </a:r>
            <a:endParaRPr kumimoji="1" lang="en-US" altLang="ja-JP" sz="20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原因解明・発見</a:t>
            </a:r>
            <a:r>
              <a:rPr kumimoji="1" lang="en-US" altLang="ja-JP" sz="1200" b="1" dirty="0" smtClean="0">
                <a:solidFill>
                  <a:schemeClr val="bg1"/>
                </a:solidFill>
                <a:latin typeface="Meiryo" charset="-128"/>
                <a:ea typeface="Meiryo" charset="-128"/>
                <a:cs typeface="Meiryo" charset="-128"/>
              </a:rPr>
              <a:t>/</a:t>
            </a:r>
            <a:r>
              <a:rPr kumimoji="1" lang="ja-JP" altLang="en-US" sz="1200" b="1" dirty="0" smtClean="0">
                <a:solidFill>
                  <a:schemeClr val="bg1"/>
                </a:solidFill>
                <a:latin typeface="Meiryo" charset="-128"/>
                <a:ea typeface="Meiryo" charset="-128"/>
                <a:cs typeface="Meiryo" charset="-128"/>
              </a:rPr>
              <a:t>洞察</a:t>
            </a:r>
          </a:p>
          <a:p>
            <a:pPr algn="ctr"/>
            <a:r>
              <a:rPr kumimoji="1" lang="ja-JP" altLang="en-US" sz="1200" b="1" dirty="0" smtClean="0">
                <a:solidFill>
                  <a:schemeClr val="bg1"/>
                </a:solidFill>
                <a:latin typeface="Meiryo" charset="-128"/>
                <a:ea typeface="Meiryo" charset="-128"/>
                <a:cs typeface="Meiryo" charset="-128"/>
              </a:rPr>
              <a:t>計画の最適化</a:t>
            </a:r>
            <a:endParaRPr kumimoji="1" lang="ja-JP" altLang="en-US" sz="12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データ活用</a:t>
            </a:r>
          </a:p>
          <a:p>
            <a:pPr algn="ctr"/>
            <a:r>
              <a:rPr kumimoji="1" lang="ja-JP" altLang="en-US" sz="1200" b="1" dirty="0" smtClean="0">
                <a:solidFill>
                  <a:schemeClr val="bg1"/>
                </a:solidFill>
                <a:latin typeface="Meiryo" charset="-128"/>
                <a:ea typeface="Meiryo" charset="-128"/>
                <a:cs typeface="Meiryo" charset="-128"/>
              </a:rPr>
              <a:t>業務処理・情報提供</a:t>
            </a:r>
          </a:p>
          <a:p>
            <a:pPr algn="ctr"/>
            <a:r>
              <a:rPr kumimoji="1" lang="ja-JP" altLang="en-US" sz="1200" b="1" dirty="0" smtClean="0">
                <a:solidFill>
                  <a:schemeClr val="bg1"/>
                </a:solidFill>
                <a:latin typeface="Meiryo" charset="-128"/>
                <a:ea typeface="Meiryo" charset="-128"/>
                <a:cs typeface="Meiryo" charset="-128"/>
              </a:rPr>
              <a:t>機器制御</a:t>
            </a:r>
            <a:endParaRPr kumimoji="1" lang="ja-JP" altLang="en-US" sz="1200" b="1"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chemeClr val="bg1"/>
                </a:solidFill>
                <a:latin typeface="メイリオ"/>
                <a:ea typeface="メイリオ"/>
                <a:cs typeface="メイリオ"/>
              </a:rPr>
              <a:t>ヒト・モノ</a:t>
            </a:r>
            <a:endParaRPr kumimoji="1" lang="ja-JP" altLang="en-US" sz="1400" b="1" dirty="0">
              <a:solidFill>
                <a:schemeClr val="bg1"/>
              </a:solidFill>
              <a:latin typeface="メイリオ"/>
              <a:ea typeface="メイリオ"/>
              <a:cs typeface="メイリオ"/>
            </a:endParaRP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smtClean="0">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smtClean="0">
                <a:solidFill>
                  <a:srgbClr val="FFFFFF"/>
                </a:solidFill>
                <a:latin typeface="メイリオ"/>
                <a:ea typeface="メイリオ"/>
                <a:cs typeface="メイリオ"/>
              </a:rPr>
              <a:t>環境変化・産業活動</a:t>
            </a:r>
            <a:endParaRPr kumimoji="1" lang="ja-JP" altLang="en-US" b="1" dirty="0">
              <a:solidFill>
                <a:srgbClr val="FFFFFF"/>
              </a:solidFill>
              <a:latin typeface="メイリオ"/>
              <a:ea typeface="メイリオ"/>
              <a:cs typeface="メイリオ"/>
            </a:endParaRP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244578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85800" y="990600"/>
            <a:ext cx="7772400" cy="4572000"/>
          </a:xfrm>
          <a:prstGeom prst="rect">
            <a:avLst/>
          </a:prstGeom>
          <a:solidFill>
            <a:srgbClr val="FFFBD2">
              <a:alpha val="46000"/>
            </a:srgbClr>
          </a:solidFill>
          <a:ln>
            <a:solidFill>
              <a:srgbClr val="E6D6AF"/>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BD2"/>
              </a:solidFill>
              <a:effectLst/>
              <a:latin typeface="Arial" charset="0"/>
              <a:ea typeface="HG丸ｺﾞｼｯｸM-PRO" pitchFamily="50" charset="-128"/>
            </a:endParaRPr>
          </a:p>
        </p:txBody>
      </p:sp>
      <p:sp>
        <p:nvSpPr>
          <p:cNvPr id="4" name="タイトル 21"/>
          <p:cNvSpPr txBox="1">
            <a:spLocks/>
          </p:cNvSpPr>
          <p:nvPr/>
        </p:nvSpPr>
        <p:spPr>
          <a:xfrm>
            <a:off x="419100" y="152400"/>
            <a:ext cx="8915400" cy="53340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r>
              <a:rPr kumimoji="1" lang="ja-JP" altLang="en-US" sz="2800" dirty="0" smtClean="0">
                <a:solidFill>
                  <a:schemeClr val="bg1">
                    <a:lumMod val="50000"/>
                  </a:schemeClr>
                </a:solidFill>
              </a:rPr>
              <a:t>労働力の喪失：生産年齢人口の減少</a:t>
            </a:r>
            <a:endParaRPr kumimoji="1" lang="ja-JP" altLang="en-US" sz="2800" dirty="0">
              <a:solidFill>
                <a:schemeClr val="bg1">
                  <a:lumMod val="50000"/>
                </a:schemeClr>
              </a:solidFill>
            </a:endParaRPr>
          </a:p>
        </p:txBody>
      </p:sp>
      <p:sp>
        <p:nvSpPr>
          <p:cNvPr id="10" name="フリーフォーム 9"/>
          <p:cNvSpPr/>
          <p:nvPr/>
        </p:nvSpPr>
        <p:spPr>
          <a:xfrm>
            <a:off x="990600" y="2209800"/>
            <a:ext cx="4495800" cy="2590800"/>
          </a:xfrm>
          <a:custGeom>
            <a:avLst/>
            <a:gdLst>
              <a:gd name="connsiteX0" fmla="*/ 0 w 3594100"/>
              <a:gd name="connsiteY0" fmla="*/ 1177950 h 1718124"/>
              <a:gd name="connsiteX1" fmla="*/ 495300 w 3594100"/>
              <a:gd name="connsiteY1" fmla="*/ 1660550 h 1718124"/>
              <a:gd name="connsiteX2" fmla="*/ 2381250 w 3594100"/>
              <a:gd name="connsiteY2" fmla="*/ 3200 h 1718124"/>
              <a:gd name="connsiteX3" fmla="*/ 3162300 w 3594100"/>
              <a:gd name="connsiteY3" fmla="*/ 1241450 h 1718124"/>
              <a:gd name="connsiteX4" fmla="*/ 3594100 w 3594100"/>
              <a:gd name="connsiteY4" fmla="*/ 1285900 h 1718124"/>
              <a:gd name="connsiteX0" fmla="*/ 0 w 3594100"/>
              <a:gd name="connsiteY0" fmla="*/ 1176493 h 1617591"/>
              <a:gd name="connsiteX1" fmla="*/ 774700 w 3594100"/>
              <a:gd name="connsiteY1" fmla="*/ 1544793 h 1617591"/>
              <a:gd name="connsiteX2" fmla="*/ 2381250 w 3594100"/>
              <a:gd name="connsiteY2" fmla="*/ 1743 h 1617591"/>
              <a:gd name="connsiteX3" fmla="*/ 3162300 w 3594100"/>
              <a:gd name="connsiteY3" fmla="*/ 1239993 h 1617591"/>
              <a:gd name="connsiteX4" fmla="*/ 3594100 w 3594100"/>
              <a:gd name="connsiteY4" fmla="*/ 1284443 h 1617591"/>
              <a:gd name="connsiteX0" fmla="*/ 0 w 3911600"/>
              <a:gd name="connsiteY0" fmla="*/ 1125693 h 1606569"/>
              <a:gd name="connsiteX1" fmla="*/ 1092200 w 3911600"/>
              <a:gd name="connsiteY1" fmla="*/ 1544793 h 1606569"/>
              <a:gd name="connsiteX2" fmla="*/ 2698750 w 3911600"/>
              <a:gd name="connsiteY2" fmla="*/ 1743 h 1606569"/>
              <a:gd name="connsiteX3" fmla="*/ 3479800 w 3911600"/>
              <a:gd name="connsiteY3" fmla="*/ 1239993 h 1606569"/>
              <a:gd name="connsiteX4" fmla="*/ 3911600 w 3911600"/>
              <a:gd name="connsiteY4" fmla="*/ 1284443 h 1606569"/>
              <a:gd name="connsiteX0" fmla="*/ 0 w 3911600"/>
              <a:gd name="connsiteY0" fmla="*/ 1124941 h 1605817"/>
              <a:gd name="connsiteX1" fmla="*/ 1092200 w 3911600"/>
              <a:gd name="connsiteY1" fmla="*/ 1544041 h 1605817"/>
              <a:gd name="connsiteX2" fmla="*/ 2698750 w 3911600"/>
              <a:gd name="connsiteY2" fmla="*/ 991 h 1605817"/>
              <a:gd name="connsiteX3" fmla="*/ 3479800 w 3911600"/>
              <a:gd name="connsiteY3" fmla="*/ 1309091 h 1605817"/>
              <a:gd name="connsiteX4" fmla="*/ 3911600 w 3911600"/>
              <a:gd name="connsiteY4" fmla="*/ 1283691 h 1605817"/>
              <a:gd name="connsiteX0" fmla="*/ 0 w 3911600"/>
              <a:gd name="connsiteY0" fmla="*/ 1004385 h 1477118"/>
              <a:gd name="connsiteX1" fmla="*/ 1092200 w 3911600"/>
              <a:gd name="connsiteY1" fmla="*/ 1423485 h 1477118"/>
              <a:gd name="connsiteX2" fmla="*/ 2698750 w 3911600"/>
              <a:gd name="connsiteY2" fmla="*/ 1085 h 1477118"/>
              <a:gd name="connsiteX3" fmla="*/ 3479800 w 3911600"/>
              <a:gd name="connsiteY3" fmla="*/ 1188535 h 1477118"/>
              <a:gd name="connsiteX4" fmla="*/ 3911600 w 3911600"/>
              <a:gd name="connsiteY4" fmla="*/ 1163135 h 1477118"/>
              <a:gd name="connsiteX0" fmla="*/ 0 w 3911600"/>
              <a:gd name="connsiteY0" fmla="*/ 1003301 h 1476034"/>
              <a:gd name="connsiteX1" fmla="*/ 1092200 w 3911600"/>
              <a:gd name="connsiteY1" fmla="*/ 1422401 h 1476034"/>
              <a:gd name="connsiteX2" fmla="*/ 2698750 w 3911600"/>
              <a:gd name="connsiteY2" fmla="*/ 1 h 1476034"/>
              <a:gd name="connsiteX3" fmla="*/ 3479800 w 3911600"/>
              <a:gd name="connsiteY3" fmla="*/ 1187451 h 1476034"/>
              <a:gd name="connsiteX4" fmla="*/ 3911600 w 3911600"/>
              <a:gd name="connsiteY4" fmla="*/ 1162051 h 1476034"/>
              <a:gd name="connsiteX0" fmla="*/ 0 w 3911600"/>
              <a:gd name="connsiteY0" fmla="*/ 1003770 h 1476503"/>
              <a:gd name="connsiteX1" fmla="*/ 1092200 w 3911600"/>
              <a:gd name="connsiteY1" fmla="*/ 1422870 h 1476503"/>
              <a:gd name="connsiteX2" fmla="*/ 2698750 w 3911600"/>
              <a:gd name="connsiteY2" fmla="*/ 470 h 1476503"/>
              <a:gd name="connsiteX3" fmla="*/ 3670300 w 3911600"/>
              <a:gd name="connsiteY3" fmla="*/ 1264120 h 1476503"/>
              <a:gd name="connsiteX4" fmla="*/ 3911600 w 3911600"/>
              <a:gd name="connsiteY4" fmla="*/ 1162520 h 1476503"/>
              <a:gd name="connsiteX0" fmla="*/ 0 w 3800908"/>
              <a:gd name="connsiteY0" fmla="*/ 1003783 h 1476516"/>
              <a:gd name="connsiteX1" fmla="*/ 1092200 w 3800908"/>
              <a:gd name="connsiteY1" fmla="*/ 1422883 h 1476516"/>
              <a:gd name="connsiteX2" fmla="*/ 2698750 w 3800908"/>
              <a:gd name="connsiteY2" fmla="*/ 483 h 1476516"/>
              <a:gd name="connsiteX3" fmla="*/ 3670300 w 3800908"/>
              <a:gd name="connsiteY3" fmla="*/ 1264133 h 1476516"/>
              <a:gd name="connsiteX4" fmla="*/ 3790950 w 3800908"/>
              <a:gd name="connsiteY4" fmla="*/ 1340333 h 1476516"/>
              <a:gd name="connsiteX0" fmla="*/ 0 w 3805396"/>
              <a:gd name="connsiteY0" fmla="*/ 1003795 h 1493134"/>
              <a:gd name="connsiteX1" fmla="*/ 1092200 w 3805396"/>
              <a:gd name="connsiteY1" fmla="*/ 1422895 h 1493134"/>
              <a:gd name="connsiteX2" fmla="*/ 2698750 w 3805396"/>
              <a:gd name="connsiteY2" fmla="*/ 495 h 1493134"/>
              <a:gd name="connsiteX3" fmla="*/ 3670300 w 3805396"/>
              <a:gd name="connsiteY3" fmla="*/ 1264145 h 1493134"/>
              <a:gd name="connsiteX4" fmla="*/ 3797300 w 3805396"/>
              <a:gd name="connsiteY4" fmla="*/ 1492745 h 1493134"/>
              <a:gd name="connsiteX0" fmla="*/ 0 w 3751361"/>
              <a:gd name="connsiteY0" fmla="*/ 1003800 h 1562600"/>
              <a:gd name="connsiteX1" fmla="*/ 1092200 w 3751361"/>
              <a:gd name="connsiteY1" fmla="*/ 1422900 h 1562600"/>
              <a:gd name="connsiteX2" fmla="*/ 2698750 w 3751361"/>
              <a:gd name="connsiteY2" fmla="*/ 500 h 1562600"/>
              <a:gd name="connsiteX3" fmla="*/ 3670300 w 3751361"/>
              <a:gd name="connsiteY3" fmla="*/ 1264150 h 1562600"/>
              <a:gd name="connsiteX4" fmla="*/ 3695700 w 3751361"/>
              <a:gd name="connsiteY4" fmla="*/ 1562600 h 1562600"/>
              <a:gd name="connsiteX0" fmla="*/ 0 w 3720013"/>
              <a:gd name="connsiteY0" fmla="*/ 1003721 h 1562521"/>
              <a:gd name="connsiteX1" fmla="*/ 1092200 w 3720013"/>
              <a:gd name="connsiteY1" fmla="*/ 1422821 h 1562521"/>
              <a:gd name="connsiteX2" fmla="*/ 2698750 w 3720013"/>
              <a:gd name="connsiteY2" fmla="*/ 421 h 1562521"/>
              <a:gd name="connsiteX3" fmla="*/ 3619500 w 3720013"/>
              <a:gd name="connsiteY3" fmla="*/ 1276771 h 1562521"/>
              <a:gd name="connsiteX4" fmla="*/ 3695700 w 3720013"/>
              <a:gd name="connsiteY4" fmla="*/ 1562521 h 1562521"/>
              <a:gd name="connsiteX0" fmla="*/ 0 w 3767748"/>
              <a:gd name="connsiteY0" fmla="*/ 1003717 h 1511954"/>
              <a:gd name="connsiteX1" fmla="*/ 1092200 w 3767748"/>
              <a:gd name="connsiteY1" fmla="*/ 1422817 h 1511954"/>
              <a:gd name="connsiteX2" fmla="*/ 2698750 w 3767748"/>
              <a:gd name="connsiteY2" fmla="*/ 417 h 1511954"/>
              <a:gd name="connsiteX3" fmla="*/ 3619500 w 3767748"/>
              <a:gd name="connsiteY3" fmla="*/ 1276767 h 1511954"/>
              <a:gd name="connsiteX4" fmla="*/ 3765550 w 3767748"/>
              <a:gd name="connsiteY4" fmla="*/ 1511717 h 1511954"/>
              <a:gd name="connsiteX0" fmla="*/ 0 w 3892550"/>
              <a:gd name="connsiteY0" fmla="*/ 1003715 h 1476448"/>
              <a:gd name="connsiteX1" fmla="*/ 1092200 w 3892550"/>
              <a:gd name="connsiteY1" fmla="*/ 1422815 h 1476448"/>
              <a:gd name="connsiteX2" fmla="*/ 2698750 w 3892550"/>
              <a:gd name="connsiteY2" fmla="*/ 415 h 1476448"/>
              <a:gd name="connsiteX3" fmla="*/ 3619500 w 3892550"/>
              <a:gd name="connsiteY3" fmla="*/ 1276765 h 1476448"/>
              <a:gd name="connsiteX4" fmla="*/ 3892550 w 3892550"/>
              <a:gd name="connsiteY4" fmla="*/ 1467265 h 1476448"/>
              <a:gd name="connsiteX0" fmla="*/ 0 w 3892550"/>
              <a:gd name="connsiteY0" fmla="*/ 1006512 h 1479245"/>
              <a:gd name="connsiteX1" fmla="*/ 1092200 w 3892550"/>
              <a:gd name="connsiteY1" fmla="*/ 1425612 h 1479245"/>
              <a:gd name="connsiteX2" fmla="*/ 2698750 w 3892550"/>
              <a:gd name="connsiteY2" fmla="*/ 3212 h 1479245"/>
              <a:gd name="connsiteX3" fmla="*/ 3556000 w 3892550"/>
              <a:gd name="connsiteY3" fmla="*/ 1050962 h 1479245"/>
              <a:gd name="connsiteX4" fmla="*/ 3892550 w 3892550"/>
              <a:gd name="connsiteY4" fmla="*/ 1470062 h 1479245"/>
              <a:gd name="connsiteX0" fmla="*/ 0 w 3892550"/>
              <a:gd name="connsiteY0" fmla="*/ 1006409 h 1479142"/>
              <a:gd name="connsiteX1" fmla="*/ 1092200 w 3892550"/>
              <a:gd name="connsiteY1" fmla="*/ 1425509 h 1479142"/>
              <a:gd name="connsiteX2" fmla="*/ 2698750 w 3892550"/>
              <a:gd name="connsiteY2" fmla="*/ 3109 h 1479142"/>
              <a:gd name="connsiteX3" fmla="*/ 3556000 w 3892550"/>
              <a:gd name="connsiteY3" fmla="*/ 1050859 h 1479142"/>
              <a:gd name="connsiteX4" fmla="*/ 3892550 w 3892550"/>
              <a:gd name="connsiteY4" fmla="*/ 1285809 h 1479142"/>
              <a:gd name="connsiteX0" fmla="*/ 0 w 3943350"/>
              <a:gd name="connsiteY0" fmla="*/ 1139759 h 1511508"/>
              <a:gd name="connsiteX1" fmla="*/ 1143000 w 3943350"/>
              <a:gd name="connsiteY1" fmla="*/ 1425509 h 1511508"/>
              <a:gd name="connsiteX2" fmla="*/ 2749550 w 3943350"/>
              <a:gd name="connsiteY2" fmla="*/ 3109 h 1511508"/>
              <a:gd name="connsiteX3" fmla="*/ 3606800 w 3943350"/>
              <a:gd name="connsiteY3" fmla="*/ 1050859 h 1511508"/>
              <a:gd name="connsiteX4" fmla="*/ 3943350 w 3943350"/>
              <a:gd name="connsiteY4" fmla="*/ 1285809 h 1511508"/>
              <a:gd name="connsiteX0" fmla="*/ 0 w 3943350"/>
              <a:gd name="connsiteY0" fmla="*/ 1139759 h 1489030"/>
              <a:gd name="connsiteX1" fmla="*/ 1143000 w 3943350"/>
              <a:gd name="connsiteY1" fmla="*/ 1425509 h 1489030"/>
              <a:gd name="connsiteX2" fmla="*/ 2749550 w 3943350"/>
              <a:gd name="connsiteY2" fmla="*/ 3109 h 1489030"/>
              <a:gd name="connsiteX3" fmla="*/ 3606800 w 3943350"/>
              <a:gd name="connsiteY3" fmla="*/ 1050859 h 1489030"/>
              <a:gd name="connsiteX4" fmla="*/ 3943350 w 3943350"/>
              <a:gd name="connsiteY4" fmla="*/ 1285809 h 148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350" h="1489030">
                <a:moveTo>
                  <a:pt x="0" y="1139759"/>
                </a:moveTo>
                <a:cubicBezTo>
                  <a:pt x="227012" y="1339255"/>
                  <a:pt x="684742" y="1614951"/>
                  <a:pt x="1143000" y="1425509"/>
                </a:cubicBezTo>
                <a:cubicBezTo>
                  <a:pt x="1601258" y="1236067"/>
                  <a:pt x="2338917" y="65551"/>
                  <a:pt x="2749550" y="3109"/>
                </a:cubicBezTo>
                <a:cubicBezTo>
                  <a:pt x="3160183" y="-59333"/>
                  <a:pt x="3407833" y="837076"/>
                  <a:pt x="3606800" y="1050859"/>
                </a:cubicBezTo>
                <a:cubicBezTo>
                  <a:pt x="3805767" y="1264642"/>
                  <a:pt x="3943350" y="1285809"/>
                  <a:pt x="3943350" y="1285809"/>
                </a:cubicBezTo>
              </a:path>
            </a:pathLst>
          </a:custGeom>
          <a:ln w="76200" cmpd="sng">
            <a:solidFill>
              <a:srgbClr val="008040"/>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フリーフォーム 12"/>
          <p:cNvSpPr/>
          <p:nvPr/>
        </p:nvSpPr>
        <p:spPr>
          <a:xfrm>
            <a:off x="4419600" y="2209800"/>
            <a:ext cx="3404552" cy="2160963"/>
          </a:xfrm>
          <a:custGeom>
            <a:avLst/>
            <a:gdLst>
              <a:gd name="connsiteX0" fmla="*/ 0 w 3099035"/>
              <a:gd name="connsiteY0" fmla="*/ 1568492 h 1684117"/>
              <a:gd name="connsiteX1" fmla="*/ 1670050 w 3099035"/>
              <a:gd name="connsiteY1" fmla="*/ 42 h 1684117"/>
              <a:gd name="connsiteX2" fmla="*/ 2914650 w 3099035"/>
              <a:gd name="connsiteY2" fmla="*/ 1517692 h 1684117"/>
              <a:gd name="connsiteX3" fmla="*/ 3092450 w 3099035"/>
              <a:gd name="connsiteY3" fmla="*/ 1644692 h 1684117"/>
              <a:gd name="connsiteX4" fmla="*/ 3092450 w 3099035"/>
              <a:gd name="connsiteY4" fmla="*/ 1644692 h 1684117"/>
              <a:gd name="connsiteX0" fmla="*/ 0 w 3094801"/>
              <a:gd name="connsiteY0" fmla="*/ 1568492 h 1677371"/>
              <a:gd name="connsiteX1" fmla="*/ 1670050 w 3094801"/>
              <a:gd name="connsiteY1" fmla="*/ 42 h 1677371"/>
              <a:gd name="connsiteX2" fmla="*/ 2914650 w 3094801"/>
              <a:gd name="connsiteY2" fmla="*/ 1517692 h 1677371"/>
              <a:gd name="connsiteX3" fmla="*/ 3092450 w 3094801"/>
              <a:gd name="connsiteY3" fmla="*/ 1644692 h 1677371"/>
              <a:gd name="connsiteX4" fmla="*/ 2971800 w 3094801"/>
              <a:gd name="connsiteY4" fmla="*/ 1631992 h 1677371"/>
              <a:gd name="connsiteX0" fmla="*/ 0 w 3094801"/>
              <a:gd name="connsiteY0" fmla="*/ 1568492 h 1694832"/>
              <a:gd name="connsiteX1" fmla="*/ 1670050 w 3094801"/>
              <a:gd name="connsiteY1" fmla="*/ 42 h 1694832"/>
              <a:gd name="connsiteX2" fmla="*/ 2914650 w 3094801"/>
              <a:gd name="connsiteY2" fmla="*/ 1517692 h 1694832"/>
              <a:gd name="connsiteX3" fmla="*/ 3092450 w 3094801"/>
              <a:gd name="connsiteY3" fmla="*/ 1676442 h 1694832"/>
              <a:gd name="connsiteX4" fmla="*/ 2971800 w 3094801"/>
              <a:gd name="connsiteY4" fmla="*/ 1631992 h 1694832"/>
              <a:gd name="connsiteX0" fmla="*/ 0 w 3332550"/>
              <a:gd name="connsiteY0" fmla="*/ 1568492 h 1709563"/>
              <a:gd name="connsiteX1" fmla="*/ 1670050 w 3332550"/>
              <a:gd name="connsiteY1" fmla="*/ 42 h 1709563"/>
              <a:gd name="connsiteX2" fmla="*/ 2914650 w 3332550"/>
              <a:gd name="connsiteY2" fmla="*/ 1517692 h 1709563"/>
              <a:gd name="connsiteX3" fmla="*/ 3092450 w 3332550"/>
              <a:gd name="connsiteY3" fmla="*/ 1676442 h 1709563"/>
              <a:gd name="connsiteX4" fmla="*/ 3327400 w 3332550"/>
              <a:gd name="connsiteY4" fmla="*/ 1708192 h 1709563"/>
              <a:gd name="connsiteX0" fmla="*/ 0 w 3332691"/>
              <a:gd name="connsiteY0" fmla="*/ 1568492 h 1708341"/>
              <a:gd name="connsiteX1" fmla="*/ 1670050 w 3332691"/>
              <a:gd name="connsiteY1" fmla="*/ 42 h 1708341"/>
              <a:gd name="connsiteX2" fmla="*/ 2914650 w 3332691"/>
              <a:gd name="connsiteY2" fmla="*/ 1517692 h 1708341"/>
              <a:gd name="connsiteX3" fmla="*/ 3098800 w 3332691"/>
              <a:gd name="connsiteY3" fmla="*/ 1593892 h 1708341"/>
              <a:gd name="connsiteX4" fmla="*/ 3327400 w 3332691"/>
              <a:gd name="connsiteY4" fmla="*/ 1708192 h 1708341"/>
              <a:gd name="connsiteX0" fmla="*/ 0 w 3332691"/>
              <a:gd name="connsiteY0" fmla="*/ 1568788 h 1708666"/>
              <a:gd name="connsiteX1" fmla="*/ 1670050 w 3332691"/>
              <a:gd name="connsiteY1" fmla="*/ 338 h 1708666"/>
              <a:gd name="connsiteX2" fmla="*/ 2914650 w 3332691"/>
              <a:gd name="connsiteY2" fmla="*/ 1429088 h 1708666"/>
              <a:gd name="connsiteX3" fmla="*/ 3098800 w 3332691"/>
              <a:gd name="connsiteY3" fmla="*/ 1594188 h 1708666"/>
              <a:gd name="connsiteX4" fmla="*/ 3327400 w 3332691"/>
              <a:gd name="connsiteY4" fmla="*/ 1708488 h 1708666"/>
              <a:gd name="connsiteX0" fmla="*/ 0 w 3333315"/>
              <a:gd name="connsiteY0" fmla="*/ 1571063 h 1711104"/>
              <a:gd name="connsiteX1" fmla="*/ 1670050 w 3333315"/>
              <a:gd name="connsiteY1" fmla="*/ 2613 h 1711104"/>
              <a:gd name="connsiteX2" fmla="*/ 2762250 w 3333315"/>
              <a:gd name="connsiteY2" fmla="*/ 1209113 h 1711104"/>
              <a:gd name="connsiteX3" fmla="*/ 3098800 w 3333315"/>
              <a:gd name="connsiteY3" fmla="*/ 1596463 h 1711104"/>
              <a:gd name="connsiteX4" fmla="*/ 3327400 w 3333315"/>
              <a:gd name="connsiteY4" fmla="*/ 1710763 h 1711104"/>
              <a:gd name="connsiteX0" fmla="*/ 0 w 3333697"/>
              <a:gd name="connsiteY0" fmla="*/ 1571051 h 1710941"/>
              <a:gd name="connsiteX1" fmla="*/ 1670050 w 3333697"/>
              <a:gd name="connsiteY1" fmla="*/ 2601 h 1710941"/>
              <a:gd name="connsiteX2" fmla="*/ 2762250 w 3333697"/>
              <a:gd name="connsiteY2" fmla="*/ 1209101 h 1710941"/>
              <a:gd name="connsiteX3" fmla="*/ 3111500 w 3333697"/>
              <a:gd name="connsiteY3" fmla="*/ 1564701 h 1710941"/>
              <a:gd name="connsiteX4" fmla="*/ 3327400 w 3333697"/>
              <a:gd name="connsiteY4" fmla="*/ 1710751 h 1710941"/>
              <a:gd name="connsiteX0" fmla="*/ 0 w 3333697"/>
              <a:gd name="connsiteY0" fmla="*/ 1571114 h 1711004"/>
              <a:gd name="connsiteX1" fmla="*/ 1670050 w 3333697"/>
              <a:gd name="connsiteY1" fmla="*/ 2664 h 1711004"/>
              <a:gd name="connsiteX2" fmla="*/ 2762250 w 3333697"/>
              <a:gd name="connsiteY2" fmla="*/ 1209164 h 1711004"/>
              <a:gd name="connsiteX3" fmla="*/ 3111500 w 3333697"/>
              <a:gd name="connsiteY3" fmla="*/ 1564764 h 1711004"/>
              <a:gd name="connsiteX4" fmla="*/ 3327400 w 3333697"/>
              <a:gd name="connsiteY4" fmla="*/ 1710814 h 1711004"/>
              <a:gd name="connsiteX0" fmla="*/ 0 w 3352273"/>
              <a:gd name="connsiteY0" fmla="*/ 1571114 h 1692009"/>
              <a:gd name="connsiteX1" fmla="*/ 1670050 w 3352273"/>
              <a:gd name="connsiteY1" fmla="*/ 2664 h 1692009"/>
              <a:gd name="connsiteX2" fmla="*/ 2762250 w 3352273"/>
              <a:gd name="connsiteY2" fmla="*/ 1209164 h 1692009"/>
              <a:gd name="connsiteX3" fmla="*/ 3111500 w 3352273"/>
              <a:gd name="connsiteY3" fmla="*/ 1564764 h 1692009"/>
              <a:gd name="connsiteX4" fmla="*/ 3346450 w 3352273"/>
              <a:gd name="connsiteY4" fmla="*/ 1691764 h 1692009"/>
              <a:gd name="connsiteX0" fmla="*/ 0 w 3398139"/>
              <a:gd name="connsiteY0" fmla="*/ 1571114 h 1702683"/>
              <a:gd name="connsiteX1" fmla="*/ 1670050 w 3398139"/>
              <a:gd name="connsiteY1" fmla="*/ 2664 h 1702683"/>
              <a:gd name="connsiteX2" fmla="*/ 2762250 w 3398139"/>
              <a:gd name="connsiteY2" fmla="*/ 1209164 h 1702683"/>
              <a:gd name="connsiteX3" fmla="*/ 3111500 w 3398139"/>
              <a:gd name="connsiteY3" fmla="*/ 1564764 h 1702683"/>
              <a:gd name="connsiteX4" fmla="*/ 3346450 w 3398139"/>
              <a:gd name="connsiteY4" fmla="*/ 1691764 h 1702683"/>
              <a:gd name="connsiteX0" fmla="*/ 0 w 3401435"/>
              <a:gd name="connsiteY0" fmla="*/ 1579624 h 1716604"/>
              <a:gd name="connsiteX1" fmla="*/ 1670050 w 3401435"/>
              <a:gd name="connsiteY1" fmla="*/ 11174 h 1716604"/>
              <a:gd name="connsiteX2" fmla="*/ 2584450 w 3401435"/>
              <a:gd name="connsiteY2" fmla="*/ 919224 h 1716604"/>
              <a:gd name="connsiteX3" fmla="*/ 3111500 w 3401435"/>
              <a:gd name="connsiteY3" fmla="*/ 1573274 h 1716604"/>
              <a:gd name="connsiteX4" fmla="*/ 3346450 w 3401435"/>
              <a:gd name="connsiteY4" fmla="*/ 1700274 h 1716604"/>
              <a:gd name="connsiteX0" fmla="*/ 0 w 3401435"/>
              <a:gd name="connsiteY0" fmla="*/ 1579972 h 1716952"/>
              <a:gd name="connsiteX1" fmla="*/ 1670050 w 3401435"/>
              <a:gd name="connsiteY1" fmla="*/ 11522 h 1716952"/>
              <a:gd name="connsiteX2" fmla="*/ 2584450 w 3401435"/>
              <a:gd name="connsiteY2" fmla="*/ 919572 h 1716952"/>
              <a:gd name="connsiteX3" fmla="*/ 3111500 w 3401435"/>
              <a:gd name="connsiteY3" fmla="*/ 1573622 h 1716952"/>
              <a:gd name="connsiteX4" fmla="*/ 3346450 w 3401435"/>
              <a:gd name="connsiteY4" fmla="*/ 1700622 h 1716952"/>
              <a:gd name="connsiteX0" fmla="*/ 0 w 3404552"/>
              <a:gd name="connsiteY0" fmla="*/ 1579972 h 1716059"/>
              <a:gd name="connsiteX1" fmla="*/ 1670050 w 3404552"/>
              <a:gd name="connsiteY1" fmla="*/ 11522 h 1716059"/>
              <a:gd name="connsiteX2" fmla="*/ 2584450 w 3404552"/>
              <a:gd name="connsiteY2" fmla="*/ 919572 h 1716059"/>
              <a:gd name="connsiteX3" fmla="*/ 3111500 w 3404552"/>
              <a:gd name="connsiteY3" fmla="*/ 1573622 h 1716059"/>
              <a:gd name="connsiteX4" fmla="*/ 3346450 w 3404552"/>
              <a:gd name="connsiteY4" fmla="*/ 1700622 h 171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552" h="1716059">
                <a:moveTo>
                  <a:pt x="0" y="1579972"/>
                </a:moveTo>
                <a:cubicBezTo>
                  <a:pt x="592137" y="799980"/>
                  <a:pt x="1239308" y="121589"/>
                  <a:pt x="1670050" y="11522"/>
                </a:cubicBezTo>
                <a:cubicBezTo>
                  <a:pt x="2100792" y="-98545"/>
                  <a:pt x="2395008" y="608422"/>
                  <a:pt x="2584450" y="919572"/>
                </a:cubicBezTo>
                <a:cubicBezTo>
                  <a:pt x="2773892" y="1230722"/>
                  <a:pt x="2970353" y="1458940"/>
                  <a:pt x="3111500" y="1573622"/>
                </a:cubicBezTo>
                <a:cubicBezTo>
                  <a:pt x="3263900" y="1697447"/>
                  <a:pt x="3520017" y="1742955"/>
                  <a:pt x="3346450" y="1700622"/>
                </a:cubicBezTo>
              </a:path>
            </a:pathLst>
          </a:custGeom>
          <a:ln w="76200" cmpd="sng">
            <a:solidFill>
              <a:srgbClr val="008040"/>
            </a:solidFill>
            <a:prstDash val="sysDash"/>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5" name="直線矢印コネクタ 14"/>
          <p:cNvCxnSpPr/>
          <p:nvPr/>
        </p:nvCxnSpPr>
        <p:spPr bwMode="auto">
          <a:xfrm>
            <a:off x="990600" y="2514600"/>
            <a:ext cx="6858000" cy="990600"/>
          </a:xfrm>
          <a:prstGeom prst="straightConnector1">
            <a:avLst/>
          </a:prstGeom>
          <a:solidFill>
            <a:schemeClr val="bg1"/>
          </a:solidFill>
          <a:ln w="76200" cap="flat" cmpd="sng" algn="ctr">
            <a:solidFill>
              <a:srgbClr val="0000FF">
                <a:alpha val="65000"/>
              </a:srgbClr>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a:off x="990600" y="2514600"/>
            <a:ext cx="6858000" cy="1752600"/>
          </a:xfrm>
          <a:prstGeom prst="straightConnector1">
            <a:avLst/>
          </a:prstGeom>
          <a:solidFill>
            <a:schemeClr val="bg1"/>
          </a:solidFill>
          <a:ln w="76200" cap="flat" cmpd="sng" algn="ctr">
            <a:solidFill>
              <a:srgbClr val="FF6600">
                <a:alpha val="65000"/>
              </a:srgbClr>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 name="星 16 22"/>
          <p:cNvSpPr/>
          <p:nvPr/>
        </p:nvSpPr>
        <p:spPr>
          <a:xfrm>
            <a:off x="1219200" y="38100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4" name="テキスト ボックス 23"/>
          <p:cNvSpPr txBox="1"/>
          <p:nvPr/>
        </p:nvSpPr>
        <p:spPr>
          <a:xfrm>
            <a:off x="1447800" y="3962400"/>
            <a:ext cx="914400" cy="461665"/>
          </a:xfrm>
          <a:prstGeom prst="rect">
            <a:avLst/>
          </a:prstGeom>
          <a:noFill/>
        </p:spPr>
        <p:txBody>
          <a:bodyPr wrap="square" rtlCol="0">
            <a:spAutoFit/>
          </a:bodyPr>
          <a:lstStyle/>
          <a:p>
            <a:pPr algn="ctr"/>
            <a:r>
              <a:rPr kumimoji="1" lang="ja-JP" altLang="en-US" sz="1200" dirty="0" smtClean="0">
                <a:solidFill>
                  <a:srgbClr val="FF0000"/>
                </a:solidFill>
                <a:latin typeface="Arial Black"/>
                <a:ea typeface="HGP創英角ｺﾞｼｯｸUB"/>
                <a:cs typeface="Arial Black"/>
              </a:rPr>
              <a:t>リーマン</a:t>
            </a:r>
            <a:endParaRPr kumimoji="1" lang="en-US" altLang="ja-JP" sz="1200" dirty="0" smtClean="0">
              <a:solidFill>
                <a:srgbClr val="FF0000"/>
              </a:solidFill>
              <a:latin typeface="Arial Black"/>
              <a:ea typeface="HGP創英角ｺﾞｼｯｸUB"/>
              <a:cs typeface="Arial Black"/>
            </a:endParaRPr>
          </a:p>
          <a:p>
            <a:pPr algn="ctr"/>
            <a:r>
              <a:rPr kumimoji="1" lang="ja-JP" altLang="en-US" sz="1200" dirty="0" smtClean="0">
                <a:solidFill>
                  <a:srgbClr val="FF0000"/>
                </a:solidFill>
                <a:latin typeface="Arial Black"/>
                <a:ea typeface="HGP創英角ｺﾞｼｯｸUB"/>
                <a:cs typeface="Arial Black"/>
              </a:rPr>
              <a:t>ショック</a:t>
            </a:r>
            <a:endParaRPr kumimoji="1" lang="ja-JP" altLang="en-US" sz="1200" dirty="0">
              <a:solidFill>
                <a:srgbClr val="FF0000"/>
              </a:solidFill>
              <a:latin typeface="Arial Black"/>
              <a:ea typeface="HGP創英角ｺﾞｼｯｸUB"/>
              <a:cs typeface="Arial Black"/>
            </a:endParaRPr>
          </a:p>
        </p:txBody>
      </p:sp>
      <p:sp>
        <p:nvSpPr>
          <p:cNvPr id="25" name="星 16 24"/>
          <p:cNvSpPr/>
          <p:nvPr/>
        </p:nvSpPr>
        <p:spPr>
          <a:xfrm>
            <a:off x="3505200" y="13716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6" name="テキスト ボックス 25"/>
          <p:cNvSpPr txBox="1"/>
          <p:nvPr/>
        </p:nvSpPr>
        <p:spPr>
          <a:xfrm>
            <a:off x="3733800" y="1524000"/>
            <a:ext cx="914400" cy="523220"/>
          </a:xfrm>
          <a:prstGeom prst="rect">
            <a:avLst/>
          </a:prstGeom>
          <a:noFill/>
        </p:spPr>
        <p:txBody>
          <a:bodyPr wrap="square" rtlCol="0">
            <a:spAutoFit/>
          </a:bodyPr>
          <a:lstStyle/>
          <a:p>
            <a:pPr algn="ctr"/>
            <a:r>
              <a:rPr kumimoji="1" lang="en-US" altLang="ja-JP" sz="1400" dirty="0" smtClean="0">
                <a:solidFill>
                  <a:srgbClr val="FF0000"/>
                </a:solidFill>
                <a:latin typeface="Arial Black"/>
                <a:ea typeface="HGP創英角ｺﾞｼｯｸUB"/>
                <a:cs typeface="Arial Black"/>
              </a:rPr>
              <a:t>2015</a:t>
            </a:r>
            <a:r>
              <a:rPr kumimoji="1" lang="ja-JP" altLang="en-US" sz="1400" dirty="0" smtClean="0">
                <a:solidFill>
                  <a:srgbClr val="FF0000"/>
                </a:solidFill>
                <a:latin typeface="Arial Black"/>
                <a:ea typeface="HGP創英角ｺﾞｼｯｸUB"/>
                <a:cs typeface="Arial Black"/>
              </a:rPr>
              <a:t>年</a:t>
            </a:r>
            <a:endParaRPr kumimoji="1" lang="en-US" altLang="ja-JP" sz="1400" dirty="0" smtClean="0">
              <a:solidFill>
                <a:srgbClr val="FF0000"/>
              </a:solidFill>
              <a:latin typeface="Arial Black"/>
              <a:ea typeface="HGP創英角ｺﾞｼｯｸUB"/>
              <a:cs typeface="Arial Black"/>
            </a:endParaRPr>
          </a:p>
          <a:p>
            <a:pPr algn="ctr"/>
            <a:r>
              <a:rPr lang="ja-JP" altLang="en-US" sz="1400" dirty="0" smtClean="0">
                <a:solidFill>
                  <a:srgbClr val="FF0000"/>
                </a:solidFill>
                <a:latin typeface="Arial Black"/>
                <a:ea typeface="HGP創英角ｺﾞｼｯｸUB"/>
                <a:cs typeface="Arial Black"/>
              </a:rPr>
              <a:t>問題</a:t>
            </a:r>
            <a:endParaRPr kumimoji="1" lang="ja-JP" altLang="en-US" sz="1400" dirty="0">
              <a:solidFill>
                <a:srgbClr val="FF0000"/>
              </a:solidFill>
              <a:latin typeface="Arial Black"/>
              <a:ea typeface="HGP創英角ｺﾞｼｯｸUB"/>
              <a:cs typeface="Arial Black"/>
            </a:endParaRPr>
          </a:p>
        </p:txBody>
      </p:sp>
      <p:sp>
        <p:nvSpPr>
          <p:cNvPr id="28" name="上矢印 27"/>
          <p:cNvSpPr/>
          <p:nvPr/>
        </p:nvSpPr>
        <p:spPr>
          <a:xfrm>
            <a:off x="5562600" y="1371600"/>
            <a:ext cx="1219200" cy="762000"/>
          </a:xfrm>
          <a:prstGeom prst="upArrow">
            <a:avLst>
              <a:gd name="adj1" fmla="val 67708"/>
              <a:gd name="adj2" fmla="val 50000"/>
            </a:avLst>
          </a:prstGeom>
          <a:solidFill>
            <a:srgbClr val="3366FF"/>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テキスト ボックス 28"/>
          <p:cNvSpPr txBox="1"/>
          <p:nvPr/>
        </p:nvSpPr>
        <p:spPr>
          <a:xfrm>
            <a:off x="5715000" y="1524000"/>
            <a:ext cx="914400" cy="646331"/>
          </a:xfrm>
          <a:prstGeom prst="rect">
            <a:avLst/>
          </a:prstGeom>
          <a:noFill/>
        </p:spPr>
        <p:txBody>
          <a:bodyPr wrap="square" rtlCol="0">
            <a:spAutoFit/>
          </a:bodyPr>
          <a:lstStyle/>
          <a:p>
            <a:pPr algn="ctr"/>
            <a:r>
              <a:rPr kumimoji="1" lang="en-US" altLang="ja-JP" sz="1400" dirty="0" smtClean="0">
                <a:solidFill>
                  <a:schemeClr val="bg1"/>
                </a:solidFill>
                <a:latin typeface="Arial Black"/>
                <a:ea typeface="HGP創英角ｺﾞｼｯｸUB"/>
                <a:cs typeface="Arial Black"/>
              </a:rPr>
              <a:t>2020</a:t>
            </a:r>
            <a:r>
              <a:rPr kumimoji="1" lang="ja-JP" altLang="en-US" sz="1400" dirty="0" smtClean="0">
                <a:solidFill>
                  <a:schemeClr val="bg1"/>
                </a:solidFill>
                <a:latin typeface="Arial Black"/>
                <a:ea typeface="HGP創英角ｺﾞｼｯｸUB"/>
                <a:cs typeface="Arial Black"/>
              </a:rPr>
              <a:t>年</a:t>
            </a:r>
            <a:endParaRPr kumimoji="1" lang="en-US" altLang="ja-JP" sz="1400" dirty="0" smtClean="0">
              <a:solidFill>
                <a:schemeClr val="bg1"/>
              </a:solidFill>
              <a:latin typeface="Arial Black"/>
              <a:ea typeface="HGP創英角ｺﾞｼｯｸUB"/>
              <a:cs typeface="Arial Black"/>
            </a:endParaRPr>
          </a:p>
          <a:p>
            <a:pPr algn="ctr"/>
            <a:r>
              <a:rPr lang="ja-JP" altLang="en-US" sz="800" dirty="0" smtClean="0">
                <a:solidFill>
                  <a:schemeClr val="bg1"/>
                </a:solidFill>
                <a:latin typeface="Arial Black"/>
                <a:ea typeface="HGP創英角ｺﾞｼｯｸUB"/>
                <a:cs typeface="Arial Black"/>
              </a:rPr>
              <a:t>オリンピック</a:t>
            </a:r>
            <a:endParaRPr lang="en-US" altLang="ja-JP" sz="800" dirty="0" smtClean="0">
              <a:solidFill>
                <a:schemeClr val="bg1"/>
              </a:solidFill>
              <a:latin typeface="Arial Black"/>
              <a:ea typeface="HGP創英角ｺﾞｼｯｸUB"/>
              <a:cs typeface="Arial Black"/>
            </a:endParaRPr>
          </a:p>
          <a:p>
            <a:pPr algn="ctr"/>
            <a:r>
              <a:rPr lang="ja-JP" altLang="en-US" sz="1400" dirty="0" smtClean="0">
                <a:solidFill>
                  <a:schemeClr val="bg1"/>
                </a:solidFill>
                <a:latin typeface="Arial Black"/>
                <a:ea typeface="HGP創英角ｺﾞｼｯｸUB"/>
                <a:cs typeface="Arial Black"/>
              </a:rPr>
              <a:t>特需</a:t>
            </a:r>
            <a:endParaRPr lang="en-US" altLang="ja-JP" sz="1400" dirty="0" smtClean="0">
              <a:solidFill>
                <a:schemeClr val="bg1"/>
              </a:solidFill>
              <a:latin typeface="Arial Black"/>
              <a:ea typeface="HGP創英角ｺﾞｼｯｸUB"/>
              <a:cs typeface="Arial Black"/>
            </a:endParaRPr>
          </a:p>
        </p:txBody>
      </p:sp>
      <p:sp>
        <p:nvSpPr>
          <p:cNvPr id="34" name="角丸四角形 33"/>
          <p:cNvSpPr/>
          <p:nvPr/>
        </p:nvSpPr>
        <p:spPr>
          <a:xfrm>
            <a:off x="3505200" y="2362200"/>
            <a:ext cx="1371600" cy="4572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7682</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a:t>
            </a:r>
          </a:p>
        </p:txBody>
      </p:sp>
      <p:sp>
        <p:nvSpPr>
          <p:cNvPr id="35" name="角丸四角形 34"/>
          <p:cNvSpPr/>
          <p:nvPr/>
        </p:nvSpPr>
        <p:spPr>
          <a:xfrm>
            <a:off x="5486400" y="2514600"/>
            <a:ext cx="1371600" cy="6096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7341</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　</a:t>
            </a:r>
            <a:endParaRPr kumimoji="0" lang="en-US" altLang="ja-JP"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charset="0"/>
                <a:ea typeface="HG丸ｺﾞｼｯｸM-PRO" pitchFamily="50" charset="-128"/>
              </a:rPr>
              <a:t>▲341</a:t>
            </a:r>
            <a:r>
              <a:rPr kumimoji="0" lang="ja-JP" altLang="en-US" dirty="0" smtClean="0">
                <a:solidFill>
                  <a:srgbClr val="FFFFFF"/>
                </a:solidFill>
                <a:latin typeface="Arial" charset="0"/>
                <a:ea typeface="HG丸ｺﾞｼｯｸM-PRO" pitchFamily="50" charset="-128"/>
              </a:rPr>
              <a:t>万人</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6" name="テキスト ボックス 35"/>
          <p:cNvSpPr txBox="1"/>
          <p:nvPr/>
        </p:nvSpPr>
        <p:spPr>
          <a:xfrm rot="459898">
            <a:off x="1465419" y="2312832"/>
            <a:ext cx="1569660" cy="369332"/>
          </a:xfrm>
          <a:prstGeom prst="rect">
            <a:avLst/>
          </a:prstGeom>
          <a:noFill/>
        </p:spPr>
        <p:txBody>
          <a:bodyPr wrap="none" rtlCol="0">
            <a:spAutoFit/>
          </a:bodyPr>
          <a:lstStyle/>
          <a:p>
            <a:r>
              <a:rPr kumimoji="1" lang="ja-JP" altLang="en-US" sz="1800" dirty="0" smtClean="0">
                <a:solidFill>
                  <a:srgbClr val="0000FF"/>
                </a:solidFill>
                <a:latin typeface="+mn-ea"/>
                <a:cs typeface="ＤＦＰ太丸ゴシック体"/>
              </a:rPr>
              <a:t>生産年齢人口</a:t>
            </a:r>
            <a:endParaRPr kumimoji="1" lang="ja-JP" altLang="en-US" sz="1800" dirty="0">
              <a:solidFill>
                <a:srgbClr val="0000FF"/>
              </a:solidFill>
              <a:latin typeface="+mn-ea"/>
              <a:cs typeface="ＤＦＰ太丸ゴシック体"/>
            </a:endParaRPr>
          </a:p>
        </p:txBody>
      </p:sp>
      <p:sp>
        <p:nvSpPr>
          <p:cNvPr id="37" name="角丸四角形吹き出し 36"/>
          <p:cNvSpPr/>
          <p:nvPr/>
        </p:nvSpPr>
        <p:spPr>
          <a:xfrm>
            <a:off x="4724400" y="4572000"/>
            <a:ext cx="3278187" cy="838200"/>
          </a:xfrm>
          <a:prstGeom prst="wedgeRoundRectCallout">
            <a:avLst>
              <a:gd name="adj1" fmla="val 19126"/>
              <a:gd name="adj2" fmla="val -106942"/>
              <a:gd name="adj3" fmla="val 166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Aft>
                <a:spcPct val="0"/>
              </a:spcAf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IT</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業界の“</a:t>
            </a:r>
            <a:r>
              <a:rPr kumimoji="0" lang="en-US" altLang="ja-JP" sz="2000" dirty="0" smtClean="0">
                <a:solidFill>
                  <a:schemeClr val="bg1"/>
                </a:solidFill>
                <a:latin typeface="Arial Black"/>
                <a:ea typeface="HGP創英角ｺﾞｼｯｸUB"/>
                <a:cs typeface="Arial Black"/>
              </a:rPr>
              <a:t>7K</a:t>
            </a:r>
            <a:r>
              <a:rPr kumimoji="0" lang="ja-JP" altLang="en-US" sz="2000" dirty="0" smtClean="0">
                <a:solidFill>
                  <a:schemeClr val="bg1"/>
                </a:solidFill>
                <a:latin typeface="Arial Black"/>
                <a:ea typeface="HGP創英角ｺﾞｼｯｸUB"/>
                <a:cs typeface="Arial Black"/>
              </a:rPr>
              <a:t>”</a:t>
            </a:r>
            <a:endParaRPr kumimoji="0" lang="en-US" altLang="ja-JP" sz="2000" b="0" i="0" u="none" strike="noStrike" cap="none" normalizeH="0" baseline="0" dirty="0" smtClean="0">
              <a:ln>
                <a:noFill/>
              </a:ln>
              <a:solidFill>
                <a:schemeClr val="bg1"/>
              </a:solidFill>
              <a:effectLst/>
              <a:latin typeface="Arial Black"/>
              <a:ea typeface="HGP創英角ｺﾞｼｯｸUB"/>
              <a:cs typeface="Arial Black"/>
            </a:endParaRPr>
          </a:p>
          <a:p>
            <a:pPr>
              <a:spcBef>
                <a:spcPts val="0"/>
              </a:spcBef>
            </a:pPr>
            <a:r>
              <a:rPr lang="ja-JP" altLang="en-US" sz="1200" dirty="0" smtClean="0">
                <a:solidFill>
                  <a:srgbClr val="FFFFFF"/>
                </a:solidFill>
                <a:latin typeface="ＭＳ Ｐゴシック"/>
                <a:ea typeface="ＭＳ Ｐゴシック"/>
                <a:cs typeface="ＭＳ Ｐゴシック"/>
              </a:rPr>
              <a:t>きつい</a:t>
            </a:r>
            <a:r>
              <a:rPr lang="ja-JP" altLang="en-US" sz="1200" dirty="0">
                <a:solidFill>
                  <a:srgbClr val="FFFFFF"/>
                </a:solidFill>
                <a:latin typeface="ＭＳ Ｐゴシック"/>
                <a:ea typeface="ＭＳ Ｐゴシック"/>
                <a:cs typeface="ＭＳ Ｐゴシック"/>
              </a:rPr>
              <a:t>、厳しい、</a:t>
            </a:r>
            <a:r>
              <a:rPr lang="ja-JP" altLang="en-US" sz="1200" dirty="0" smtClean="0">
                <a:solidFill>
                  <a:srgbClr val="FFFFFF"/>
                </a:solidFill>
                <a:latin typeface="ＭＳ Ｐゴシック"/>
                <a:ea typeface="ＭＳ Ｐゴシック"/>
                <a:cs typeface="ＭＳ Ｐゴシック"/>
              </a:rPr>
              <a:t>帰れない、規則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厳しい、休暇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とれない、化粧</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のらない、結婚できない</a:t>
            </a:r>
            <a:endParaRPr kumimoji="0" lang="ja-JP" altLang="en-US" sz="1200" b="0" i="0" u="none" strike="noStrike" cap="none" normalizeH="0" baseline="0" dirty="0" smtClean="0">
              <a:ln>
                <a:noFill/>
              </a:ln>
              <a:solidFill>
                <a:srgbClr val="484848"/>
              </a:solidFill>
              <a:effectLst/>
              <a:latin typeface="ＭＳ Ｐゴシック"/>
              <a:ea typeface="ＭＳ Ｐゴシック"/>
              <a:cs typeface="ＭＳ Ｐゴシック"/>
            </a:endParaRPr>
          </a:p>
        </p:txBody>
      </p:sp>
      <p:sp>
        <p:nvSpPr>
          <p:cNvPr id="39" name="テキスト ボックス 38"/>
          <p:cNvSpPr txBox="1"/>
          <p:nvPr/>
        </p:nvSpPr>
        <p:spPr>
          <a:xfrm>
            <a:off x="793777" y="5734050"/>
            <a:ext cx="7553270" cy="646331"/>
          </a:xfrm>
          <a:prstGeom prst="rect">
            <a:avLst/>
          </a:prstGeom>
          <a:noFill/>
        </p:spPr>
        <p:txBody>
          <a:bodyPr wrap="none" rtlCol="0">
            <a:spAutoFit/>
          </a:bodyPr>
          <a:lstStyle/>
          <a:p>
            <a:pPr algn="ctr"/>
            <a:r>
              <a:rPr kumimoji="1" lang="ja-JP" altLang="en-US" sz="3600" dirty="0" smtClean="0">
                <a:solidFill>
                  <a:srgbClr val="FF6600"/>
                </a:solidFill>
                <a:latin typeface="HGP創英角ｺﾞｼｯｸUB"/>
                <a:ea typeface="HGP創英角ｺﾞｼｯｸUB"/>
                <a:cs typeface="HGP創英角ｺﾞｼｯｸUB"/>
              </a:rPr>
              <a:t>需要があっても人手不足は深刻化する</a:t>
            </a:r>
            <a:endParaRPr kumimoji="1" lang="en-US" altLang="ja-JP" sz="3600" dirty="0" smtClean="0">
              <a:solidFill>
                <a:srgbClr val="FF6600"/>
              </a:solidFill>
              <a:latin typeface="HGP創英角ｺﾞｼｯｸUB"/>
              <a:ea typeface="HGP創英角ｺﾞｼｯｸUB"/>
              <a:cs typeface="HGP創英角ｺﾞｼｯｸUB"/>
            </a:endParaRPr>
          </a:p>
        </p:txBody>
      </p:sp>
      <p:sp>
        <p:nvSpPr>
          <p:cNvPr id="2" name="テキスト ボックス 1"/>
          <p:cNvSpPr txBox="1"/>
          <p:nvPr/>
        </p:nvSpPr>
        <p:spPr>
          <a:xfrm rot="18093434">
            <a:off x="2343820" y="3384034"/>
            <a:ext cx="1107996" cy="369332"/>
          </a:xfrm>
          <a:prstGeom prst="rect">
            <a:avLst/>
          </a:prstGeom>
          <a:noFill/>
        </p:spPr>
        <p:txBody>
          <a:bodyPr wrap="none" rtlCol="0">
            <a:spAutoFit/>
          </a:bodyPr>
          <a:lstStyle/>
          <a:p>
            <a:r>
              <a:rPr kumimoji="1" lang="ja-JP" altLang="en-US" dirty="0" smtClean="0">
                <a:solidFill>
                  <a:srgbClr val="008000"/>
                </a:solidFill>
              </a:rPr>
              <a:t>開発需要</a:t>
            </a:r>
            <a:endParaRPr kumimoji="1" lang="ja-JP" altLang="en-US" dirty="0">
              <a:solidFill>
                <a:srgbClr val="008000"/>
              </a:solidFill>
            </a:endParaRPr>
          </a:p>
        </p:txBody>
      </p:sp>
    </p:spTree>
    <p:extLst>
      <p:ext uri="{BB962C8B-B14F-4D97-AF65-F5344CB8AC3E}">
        <p14:creationId xmlns:p14="http://schemas.microsoft.com/office/powerpoint/2010/main" val="21846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down)">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ポスト</a:t>
            </a: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ビジネスの可能性</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6325248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2540000" y="5169713"/>
            <a:ext cx="1828800" cy="1066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最適化された</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組合せの実現</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1" name="角丸四角形 10"/>
          <p:cNvSpPr/>
          <p:nvPr/>
        </p:nvSpPr>
        <p:spPr bwMode="auto">
          <a:xfrm>
            <a:off x="2540000" y="1766114"/>
            <a:ext cx="1828800" cy="1066800"/>
          </a:xfrm>
          <a:prstGeom prst="roundRect">
            <a:avLst>
              <a:gd name="adj" fmla="val 0"/>
            </a:avLst>
          </a:prstGeom>
          <a:ln>
            <a:no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人月単価の積算</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Arial Black"/>
                <a:ea typeface="HGP創英角ｺﾞｼｯｸUB"/>
                <a:cs typeface="Arial Black"/>
              </a:rPr>
              <a:t>+</a:t>
            </a: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　完成責任</a:t>
            </a:r>
          </a:p>
        </p:txBody>
      </p:sp>
      <p:sp>
        <p:nvSpPr>
          <p:cNvPr id="2" name="タイトル 1"/>
          <p:cNvSpPr>
            <a:spLocks noGrp="1"/>
          </p:cNvSpPr>
          <p:nvPr>
            <p:ph type="title"/>
          </p:nvPr>
        </p:nvSpPr>
        <p:spPr/>
        <p:txBody>
          <a:bodyPr/>
          <a:lstStyle/>
          <a:p>
            <a:r>
              <a:rPr lang="ja-JP" altLang="en-US" dirty="0" smtClean="0">
                <a:latin typeface="Arial Black"/>
                <a:ea typeface="HGP創英角ｺﾞｼｯｸUB"/>
                <a:cs typeface="Arial Black"/>
              </a:rPr>
              <a:t>従来型</a:t>
            </a:r>
            <a:r>
              <a:rPr lang="en-US" altLang="ja-JP" dirty="0" smtClean="0">
                <a:solidFill>
                  <a:srgbClr val="000000"/>
                </a:solidFill>
                <a:latin typeface="Arial Black"/>
                <a:ea typeface="HGP創英角ｺﾞｼｯｸUB"/>
                <a:cs typeface="Arial Black"/>
              </a:rPr>
              <a:t>SI</a:t>
            </a:r>
            <a:r>
              <a:rPr lang="ja-JP" altLang="en-US" dirty="0" smtClean="0">
                <a:solidFill>
                  <a:srgbClr val="000000"/>
                </a:solidFill>
                <a:latin typeface="HGP創英角ｺﾞｼｯｸUB"/>
                <a:ea typeface="HGP創英角ｺﾞｼｯｸUB"/>
                <a:cs typeface="HGP創英角ｺﾞｼｯｸUB"/>
              </a:rPr>
              <a:t>ビジネス</a:t>
            </a:r>
            <a:r>
              <a:rPr lang="ja-JP" altLang="en-US" dirty="0" smtClean="0"/>
              <a:t>の因数分解</a:t>
            </a:r>
            <a:endParaRPr kumimoji="1" lang="ja-JP" altLang="en-US" dirty="0"/>
          </a:p>
        </p:txBody>
      </p:sp>
      <p:sp>
        <p:nvSpPr>
          <p:cNvPr id="5" name="角丸四角形 4"/>
          <p:cNvSpPr/>
          <p:nvPr/>
        </p:nvSpPr>
        <p:spPr bwMode="auto">
          <a:xfrm>
            <a:off x="463550" y="3061514"/>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8" name="角丸四角形 7"/>
          <p:cNvSpPr/>
          <p:nvPr/>
        </p:nvSpPr>
        <p:spPr bwMode="auto">
          <a:xfrm>
            <a:off x="2387600" y="987832"/>
            <a:ext cx="1828800" cy="10668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Black"/>
                <a:ea typeface="HGP創英角ｺﾞｼｯｸUB"/>
                <a:cs typeface="Arial Black"/>
              </a:rPr>
              <a:t>収益モデルとしての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9" name="角丸四角形 8"/>
          <p:cNvSpPr/>
          <p:nvPr/>
        </p:nvSpPr>
        <p:spPr bwMode="auto">
          <a:xfrm>
            <a:off x="2387600" y="4407713"/>
            <a:ext cx="1828800" cy="1066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Black"/>
                <a:ea typeface="HGP創英角ｺﾞｼｯｸUB"/>
                <a:cs typeface="Arial Black"/>
              </a:rPr>
              <a:t>顧客価値としての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21" name="右矢印 20"/>
          <p:cNvSpPr/>
          <p:nvPr/>
        </p:nvSpPr>
        <p:spPr bwMode="auto">
          <a:xfrm rot="19031430">
            <a:off x="1442256" y="2252175"/>
            <a:ext cx="973277" cy="533400"/>
          </a:xfrm>
          <a:prstGeom prst="rightArrow">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sp>
        <p:nvSpPr>
          <p:cNvPr id="23" name="右矢印 22"/>
          <p:cNvSpPr/>
          <p:nvPr/>
        </p:nvSpPr>
        <p:spPr bwMode="auto">
          <a:xfrm rot="2568570" flipV="1">
            <a:off x="1442254" y="4360373"/>
            <a:ext cx="973277" cy="533400"/>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nvGrpSpPr>
          <p:cNvPr id="7" name="図形グループ 6"/>
          <p:cNvGrpSpPr/>
          <p:nvPr/>
        </p:nvGrpSpPr>
        <p:grpSpPr>
          <a:xfrm>
            <a:off x="6000750" y="976515"/>
            <a:ext cx="2660650" cy="1941716"/>
            <a:chOff x="6000750" y="976515"/>
            <a:chExt cx="2660650" cy="1941716"/>
          </a:xfrm>
        </p:grpSpPr>
        <p:sp>
          <p:nvSpPr>
            <p:cNvPr id="15" name="角丸四角形 14"/>
            <p:cNvSpPr/>
            <p:nvPr/>
          </p:nvSpPr>
          <p:spPr bwMode="auto">
            <a:xfrm>
              <a:off x="6000750" y="976515"/>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effectLst/>
                  <a:latin typeface="Arial Black"/>
                  <a:ea typeface="HGP創英角ｺﾞｼｯｸUB"/>
                  <a:cs typeface="Arial Black"/>
                </a:rPr>
                <a:t>イノベーション</a:t>
              </a:r>
              <a:endParaRPr kumimoji="0" lang="en-US" altLang="ja-JP" sz="2400" dirty="0" smtClean="0">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ビジネス</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テクノロジー</a:t>
              </a:r>
              <a:endParaRPr kumimoji="0" lang="ja-JP" altLang="en-US" sz="16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3" name="下矢印 2"/>
            <p:cNvSpPr/>
            <p:nvPr/>
          </p:nvSpPr>
          <p:spPr bwMode="auto">
            <a:xfrm>
              <a:off x="6924674" y="2166043"/>
              <a:ext cx="809625" cy="752188"/>
            </a:xfrm>
            <a:prstGeom prst="down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grpSp>
        <p:nvGrpSpPr>
          <p:cNvPr id="4" name="図形グループ 3"/>
          <p:cNvGrpSpPr/>
          <p:nvPr/>
        </p:nvGrpSpPr>
        <p:grpSpPr>
          <a:xfrm>
            <a:off x="4368799" y="987832"/>
            <a:ext cx="1523999" cy="1845082"/>
            <a:chOff x="4486274" y="987832"/>
            <a:chExt cx="1463676" cy="1615668"/>
          </a:xfrm>
        </p:grpSpPr>
        <p:sp>
          <p:nvSpPr>
            <p:cNvPr id="29" name="爆発 2 28"/>
            <p:cNvSpPr/>
            <p:nvPr/>
          </p:nvSpPr>
          <p:spPr bwMode="auto">
            <a:xfrm>
              <a:off x="4486274" y="987832"/>
              <a:ext cx="1463676" cy="1615668"/>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35" name="テキスト ボックス 34"/>
            <p:cNvSpPr txBox="1"/>
            <p:nvPr/>
          </p:nvSpPr>
          <p:spPr>
            <a:xfrm>
              <a:off x="4710655" y="1625573"/>
              <a:ext cx="867076" cy="458164"/>
            </a:xfrm>
            <a:prstGeom prst="rect">
              <a:avLst/>
            </a:prstGeom>
            <a:noFill/>
          </p:spPr>
          <p:txBody>
            <a:bodyPr wrap="none" rtlCol="0">
              <a:spAutoFit/>
            </a:bodyPr>
            <a:lstStyle/>
            <a:p>
              <a:pPr algn="ctr"/>
              <a:r>
                <a:rPr kumimoji="1" lang="ja-JP" altLang="en-US" sz="2800" dirty="0" smtClean="0">
                  <a:solidFill>
                    <a:schemeClr val="bg1"/>
                  </a:solidFill>
                </a:rPr>
                <a:t>崩壊</a:t>
              </a:r>
              <a:endParaRPr kumimoji="1" lang="ja-JP" altLang="en-US" sz="2800" dirty="0">
                <a:solidFill>
                  <a:schemeClr val="bg1"/>
                </a:solidFill>
              </a:endParaRPr>
            </a:p>
          </p:txBody>
        </p:sp>
      </p:grpSp>
      <p:grpSp>
        <p:nvGrpSpPr>
          <p:cNvPr id="6" name="図形グループ 5"/>
          <p:cNvGrpSpPr/>
          <p:nvPr/>
        </p:nvGrpSpPr>
        <p:grpSpPr>
          <a:xfrm>
            <a:off x="4486274" y="3033915"/>
            <a:ext cx="4175126" cy="3186316"/>
            <a:chOff x="4486274" y="3033915"/>
            <a:chExt cx="4175126" cy="3186316"/>
          </a:xfrm>
        </p:grpSpPr>
        <p:sp>
          <p:nvSpPr>
            <p:cNvPr id="13" name="角丸四角形 12"/>
            <p:cNvSpPr/>
            <p:nvPr/>
          </p:nvSpPr>
          <p:spPr bwMode="auto">
            <a:xfrm>
              <a:off x="6000750" y="5153430"/>
              <a:ext cx="2660650" cy="10668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テクノロジー</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latin typeface="Arial Black"/>
                  <a:ea typeface="HGP創英角ｺﾞｼｯｸUB"/>
                  <a:cs typeface="Arial Black"/>
                </a:rPr>
                <a:t>新たな収益モデル</a:t>
              </a:r>
              <a:endParaRPr kumimoji="0" lang="ja-JP" altLang="en-US"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4" name="角丸四角形 13"/>
            <p:cNvSpPr/>
            <p:nvPr/>
          </p:nvSpPr>
          <p:spPr bwMode="auto">
            <a:xfrm>
              <a:off x="6000750" y="3033915"/>
              <a:ext cx="2660650" cy="1066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ポスト</a:t>
              </a:r>
              <a:r>
                <a:rPr kumimoji="0" lang="en-US" altLang="ja-JP" sz="2400" dirty="0" smtClean="0">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5" name="右矢印 24"/>
            <p:cNvSpPr/>
            <p:nvPr/>
          </p:nvSpPr>
          <p:spPr bwMode="auto">
            <a:xfrm>
              <a:off x="4486274" y="5153430"/>
              <a:ext cx="1406525" cy="1066801"/>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拡大</a:t>
              </a:r>
            </a:p>
          </p:txBody>
        </p:sp>
        <p:sp>
          <p:nvSpPr>
            <p:cNvPr id="36" name="下矢印 35"/>
            <p:cNvSpPr/>
            <p:nvPr/>
          </p:nvSpPr>
          <p:spPr bwMode="auto">
            <a:xfrm flipV="1">
              <a:off x="6924674" y="4274243"/>
              <a:ext cx="809625" cy="752188"/>
            </a:xfrm>
            <a:prstGeom prst="downArrow">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spTree>
    <p:extLst>
      <p:ext uri="{BB962C8B-B14F-4D97-AF65-F5344CB8AC3E}">
        <p14:creationId xmlns:p14="http://schemas.microsoft.com/office/powerpoint/2010/main" val="4874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ppt_x</p:attrName>
                                        </p:attrNameLst>
                                      </p:cBhvr>
                                      <p:tavLst>
                                        <p:tav tm="0">
                                          <p:val>
                                            <p:strVal val="#ppt_x-#ppt_w*1.125000"/>
                                          </p:val>
                                        </p:tav>
                                        <p:tav tm="100000">
                                          <p:val>
                                            <p:strVal val="#ppt_x"/>
                                          </p:val>
                                        </p:tav>
                                      </p:tavLst>
                                    </p:anim>
                                    <p:animEffect transition="in" filter="wipe(righ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P spid="21"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57259" y="4602052"/>
            <a:ext cx="8066027" cy="1035313"/>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702022" y="3627639"/>
            <a:ext cx="5845906" cy="2009726"/>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548038" y="2732398"/>
            <a:ext cx="3929551" cy="290496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ビジネス価値のシフト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sp>
        <p:nvSpPr>
          <p:cNvPr id="8" name="テキスト ボックス 7"/>
          <p:cNvSpPr txBox="1"/>
          <p:nvPr/>
        </p:nvSpPr>
        <p:spPr>
          <a:xfrm>
            <a:off x="557260" y="4765765"/>
            <a:ext cx="2144762" cy="707886"/>
          </a:xfrm>
          <a:prstGeom prst="rect">
            <a:avLst/>
          </a:prstGeom>
          <a:noFill/>
        </p:spPr>
        <p:txBody>
          <a:bodyPr wrap="square" rtlCol="0">
            <a:spAutoFit/>
          </a:bodyPr>
          <a:lstStyle/>
          <a:p>
            <a:pPr algn="ctr"/>
            <a:r>
              <a:rPr kumimoji="1" lang="ja-JP" altLang="en-US" sz="2000" dirty="0" smtClean="0">
                <a:solidFill>
                  <a:schemeClr val="bg1"/>
                </a:solidFill>
                <a:latin typeface="Meiryo" charset="-128"/>
                <a:ea typeface="Meiryo" charset="-128"/>
                <a:cs typeface="Meiryo" charset="-128"/>
              </a:rPr>
              <a:t>いいモノを</a:t>
            </a:r>
            <a:endParaRPr kumimoji="1" lang="en-US" altLang="ja-JP" sz="2000" dirty="0" smtClean="0">
              <a:solidFill>
                <a:schemeClr val="bg1"/>
              </a:solidFill>
              <a:latin typeface="Meiryo" charset="-128"/>
              <a:ea typeface="Meiryo" charset="-128"/>
              <a:cs typeface="Meiryo" charset="-128"/>
            </a:endParaRPr>
          </a:p>
          <a:p>
            <a:pPr algn="ctr"/>
            <a:r>
              <a:rPr kumimoji="1" lang="ja-JP" altLang="en-US" sz="2000" dirty="0" smtClean="0">
                <a:solidFill>
                  <a:schemeClr val="bg1"/>
                </a:solidFill>
                <a:latin typeface="Meiryo" charset="-128"/>
                <a:ea typeface="Meiryo" charset="-128"/>
                <a:cs typeface="Meiryo" charset="-128"/>
              </a:rPr>
              <a:t>作って売る</a:t>
            </a:r>
            <a:endParaRPr kumimoji="1" lang="ja-JP" altLang="en-US" sz="2000" dirty="0">
              <a:solidFill>
                <a:schemeClr val="bg1"/>
              </a:solidFill>
              <a:latin typeface="Meiryo" charset="-128"/>
              <a:ea typeface="Meiryo" charset="-128"/>
              <a:cs typeface="Meiryo" charset="-128"/>
            </a:endParaRPr>
          </a:p>
        </p:txBody>
      </p:sp>
      <p:sp>
        <p:nvSpPr>
          <p:cNvPr id="9" name="テキスト ボックス 8"/>
          <p:cNvSpPr txBox="1"/>
          <p:nvPr/>
        </p:nvSpPr>
        <p:spPr>
          <a:xfrm>
            <a:off x="2871352" y="4278559"/>
            <a:ext cx="1467068" cy="707886"/>
          </a:xfrm>
          <a:prstGeom prst="rect">
            <a:avLst/>
          </a:prstGeom>
          <a:noFill/>
        </p:spPr>
        <p:txBody>
          <a:bodyPr wrap="none" rtlCol="0">
            <a:spAutoFit/>
          </a:bodyPr>
          <a:lstStyle/>
          <a:p>
            <a:r>
              <a:rPr kumimoji="1" lang="ja-JP" altLang="en-US" sz="2000" smtClean="0">
                <a:solidFill>
                  <a:schemeClr val="bg1"/>
                </a:solidFill>
                <a:latin typeface="Meiryo" charset="-128"/>
                <a:ea typeface="Meiryo" charset="-128"/>
                <a:cs typeface="Meiryo" charset="-128"/>
              </a:rPr>
              <a:t>安く</a:t>
            </a:r>
            <a:endParaRPr kumimoji="1" lang="en-US" altLang="ja-JP" sz="2000" dirty="0" smtClean="0">
              <a:solidFill>
                <a:schemeClr val="bg1"/>
              </a:solidFill>
              <a:latin typeface="Meiryo" charset="-128"/>
              <a:ea typeface="Meiryo" charset="-128"/>
              <a:cs typeface="Meiryo" charset="-128"/>
            </a:endParaRPr>
          </a:p>
          <a:p>
            <a:r>
              <a:rPr kumimoji="1" lang="ja-JP" altLang="en-US" sz="2000" dirty="0" smtClean="0">
                <a:solidFill>
                  <a:schemeClr val="bg1"/>
                </a:solidFill>
                <a:latin typeface="Meiryo" charset="-128"/>
                <a:ea typeface="Meiryo" charset="-128"/>
                <a:cs typeface="Meiryo" charset="-128"/>
              </a:rPr>
              <a:t>作って売る</a:t>
            </a:r>
            <a:endParaRPr kumimoji="1" lang="ja-JP" altLang="en-US" sz="2000" dirty="0">
              <a:solidFill>
                <a:schemeClr val="bg1"/>
              </a:solidFill>
              <a:latin typeface="Meiryo" charset="-128"/>
              <a:ea typeface="Meiryo" charset="-128"/>
              <a:cs typeface="Meiryo" charset="-128"/>
            </a:endParaRPr>
          </a:p>
        </p:txBody>
      </p:sp>
      <p:sp>
        <p:nvSpPr>
          <p:cNvPr id="10" name="テキスト ボックス 9"/>
          <p:cNvSpPr txBox="1"/>
          <p:nvPr/>
        </p:nvSpPr>
        <p:spPr>
          <a:xfrm>
            <a:off x="4670714" y="3913810"/>
            <a:ext cx="1569660" cy="58477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インテグレーション</a:t>
            </a:r>
            <a:endParaRPr kumimoji="1" lang="en-US" altLang="ja-JP" sz="1200" dirty="0" smtClean="0">
              <a:solidFill>
                <a:schemeClr val="bg1"/>
              </a:solidFill>
              <a:latin typeface="Meiryo" charset="-128"/>
              <a:ea typeface="Meiryo" charset="-128"/>
              <a:cs typeface="Meiryo" charset="-128"/>
            </a:endParaRPr>
          </a:p>
          <a:p>
            <a:pPr algn="r"/>
            <a:r>
              <a:rPr kumimoji="1" lang="ja-JP" altLang="en-US" sz="2000" dirty="0" smtClean="0">
                <a:solidFill>
                  <a:schemeClr val="bg1"/>
                </a:solidFill>
                <a:latin typeface="Meiryo" charset="-128"/>
                <a:ea typeface="Meiryo" charset="-128"/>
                <a:cs typeface="Meiryo" charset="-128"/>
              </a:rPr>
              <a:t>して売る</a:t>
            </a:r>
            <a:endParaRPr kumimoji="1" lang="ja-JP" altLang="en-US" sz="2000" dirty="0">
              <a:solidFill>
                <a:schemeClr val="bg1"/>
              </a:solidFill>
              <a:latin typeface="Meiryo" charset="-128"/>
              <a:ea typeface="Meiryo" charset="-128"/>
              <a:cs typeface="Meiryo" charset="-128"/>
            </a:endParaRPr>
          </a:p>
        </p:txBody>
      </p:sp>
      <p:sp>
        <p:nvSpPr>
          <p:cNvPr id="12" name="テキスト ボックス 11"/>
          <p:cNvSpPr txBox="1"/>
          <p:nvPr/>
        </p:nvSpPr>
        <p:spPr>
          <a:xfrm>
            <a:off x="557259" y="4206197"/>
            <a:ext cx="2108269" cy="415498"/>
          </a:xfrm>
          <a:prstGeom prst="rect">
            <a:avLst/>
          </a:prstGeom>
          <a:noFill/>
        </p:spPr>
        <p:txBody>
          <a:bodyPr wrap="none" rtlCol="0">
            <a:spAutoFit/>
          </a:bodyPr>
          <a:lstStyle/>
          <a:p>
            <a:pPr marL="171450" indent="-171450">
              <a:buFont typeface="Wingdings" charset="2"/>
              <a:buChar char="ü"/>
            </a:pPr>
            <a:r>
              <a:rPr kumimoji="1" lang="ja-JP" altLang="en-US" sz="1050" dirty="0" smtClean="0">
                <a:solidFill>
                  <a:srgbClr val="33ACBD"/>
                </a:solidFill>
                <a:latin typeface="Meiryo" charset="-128"/>
                <a:ea typeface="Meiryo" charset="-128"/>
                <a:cs typeface="Meiryo" charset="-128"/>
              </a:rPr>
              <a:t>分業による効率化</a:t>
            </a:r>
            <a:endParaRPr kumimoji="1" lang="en-US" altLang="ja-JP" sz="1050" dirty="0" smtClean="0">
              <a:solidFill>
                <a:srgbClr val="33ACBD"/>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33ACBD"/>
                </a:solidFill>
                <a:latin typeface="Meiryo" charset="-128"/>
                <a:ea typeface="Meiryo" charset="-128"/>
                <a:cs typeface="Meiryo" charset="-128"/>
              </a:rPr>
              <a:t>人間力による品質の作り込み</a:t>
            </a:r>
            <a:endParaRPr kumimoji="1" lang="ja-JP" altLang="en-US" sz="1050" dirty="0">
              <a:solidFill>
                <a:srgbClr val="33ACBD"/>
              </a:solidFill>
              <a:latin typeface="Meiryo" charset="-128"/>
              <a:ea typeface="Meiryo" charset="-128"/>
              <a:cs typeface="Meiryo" charset="-128"/>
            </a:endParaRPr>
          </a:p>
        </p:txBody>
      </p:sp>
      <p:sp>
        <p:nvSpPr>
          <p:cNvPr id="13" name="テキスト ボックス 12"/>
          <p:cNvSpPr txBox="1"/>
          <p:nvPr/>
        </p:nvSpPr>
        <p:spPr>
          <a:xfrm>
            <a:off x="2871352" y="3212141"/>
            <a:ext cx="1435008" cy="415498"/>
          </a:xfrm>
          <a:prstGeom prst="rect">
            <a:avLst/>
          </a:prstGeom>
          <a:noFill/>
        </p:spPr>
        <p:txBody>
          <a:bodyPr wrap="none" rtlCol="0">
            <a:spAutoFit/>
          </a:bodyPr>
          <a:lstStyle/>
          <a:p>
            <a:pPr marL="171450" indent="-171450">
              <a:buFont typeface="Wingdings" charset="2"/>
              <a:buChar char="ü"/>
            </a:pPr>
            <a:r>
              <a:rPr lang="ja-JP" altLang="en-US" sz="1050" dirty="0" smtClean="0">
                <a:solidFill>
                  <a:schemeClr val="accent5">
                    <a:lumMod val="75000"/>
                  </a:schemeClr>
                </a:solidFill>
                <a:latin typeface="Meiryo" charset="-128"/>
                <a:ea typeface="Meiryo" charset="-128"/>
                <a:cs typeface="Meiryo" charset="-128"/>
              </a:rPr>
              <a:t>安い労働力の確保</a:t>
            </a:r>
            <a:endParaRPr lang="en-US" altLang="ja-JP" sz="1050" dirty="0" smtClean="0">
              <a:solidFill>
                <a:schemeClr val="accent5">
                  <a:lumMod val="75000"/>
                </a:schemeClr>
              </a:solidFill>
              <a:latin typeface="Meiryo" charset="-128"/>
              <a:ea typeface="Meiryo" charset="-128"/>
              <a:cs typeface="Meiryo" charset="-128"/>
            </a:endParaRPr>
          </a:p>
          <a:p>
            <a:pPr marL="171450" indent="-171450">
              <a:buFont typeface="Wingdings" charset="2"/>
              <a:buChar char="ü"/>
            </a:pPr>
            <a:r>
              <a:rPr lang="ja-JP" altLang="en-US" sz="1050" dirty="0" smtClean="0">
                <a:solidFill>
                  <a:schemeClr val="accent5">
                    <a:lumMod val="75000"/>
                  </a:schemeClr>
                </a:solidFill>
                <a:latin typeface="Meiryo" charset="-128"/>
                <a:ea typeface="Meiryo" charset="-128"/>
                <a:cs typeface="Meiryo" charset="-128"/>
              </a:rPr>
              <a:t>自動化の推進</a:t>
            </a:r>
            <a:endParaRPr kumimoji="1" lang="ja-JP" altLang="en-US" sz="1050" dirty="0">
              <a:solidFill>
                <a:schemeClr val="accent5">
                  <a:lumMod val="75000"/>
                </a:schemeClr>
              </a:solidFill>
              <a:latin typeface="Meiryo" charset="-128"/>
              <a:ea typeface="Meiryo" charset="-128"/>
              <a:cs typeface="Meiryo" charset="-128"/>
            </a:endParaRPr>
          </a:p>
        </p:txBody>
      </p:sp>
      <p:sp>
        <p:nvSpPr>
          <p:cNvPr id="14" name="テキスト ボックス 13"/>
          <p:cNvSpPr txBox="1"/>
          <p:nvPr/>
        </p:nvSpPr>
        <p:spPr>
          <a:xfrm>
            <a:off x="4670714" y="2316900"/>
            <a:ext cx="1569660" cy="415498"/>
          </a:xfrm>
          <a:prstGeom prst="rect">
            <a:avLst/>
          </a:prstGeom>
          <a:noFill/>
        </p:spPr>
        <p:txBody>
          <a:bodyPr wrap="none" rtlCol="0">
            <a:spAutoFit/>
          </a:bodyPr>
          <a:lstStyle/>
          <a:p>
            <a:pPr marL="171450" indent="-171450">
              <a:buFont typeface="Wingdings" charset="2"/>
              <a:buChar char="ü"/>
            </a:pPr>
            <a:r>
              <a:rPr lang="ja-JP" altLang="en-US" sz="1050" dirty="0" smtClean="0">
                <a:solidFill>
                  <a:srgbClr val="0070C0"/>
                </a:solidFill>
                <a:latin typeface="Meiryo" charset="-128"/>
                <a:ea typeface="Meiryo" charset="-128"/>
                <a:cs typeface="Meiryo" charset="-128"/>
              </a:rPr>
              <a:t>顧客課題を起点</a:t>
            </a:r>
            <a:endParaRPr lang="en-US" altLang="ja-JP" sz="1050" dirty="0" smtClean="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0070C0"/>
                </a:solidFill>
                <a:latin typeface="Meiryo" charset="-128"/>
                <a:ea typeface="Meiryo" charset="-128"/>
                <a:cs typeface="Meiryo" charset="-128"/>
              </a:rPr>
              <a:t>最適な</a:t>
            </a:r>
            <a:r>
              <a:rPr kumimoji="1" lang="ja-JP" altLang="en-US" sz="1050" dirty="0" smtClean="0">
                <a:solidFill>
                  <a:srgbClr val="0070C0"/>
                </a:solidFill>
                <a:latin typeface="Meiryo" charset="-128"/>
                <a:ea typeface="Meiryo" charset="-128"/>
                <a:cs typeface="Meiryo" charset="-128"/>
              </a:rPr>
              <a:t>組合せの創出</a:t>
            </a:r>
            <a:endParaRPr kumimoji="1" lang="ja-JP" altLang="en-US" sz="1050" dirty="0">
              <a:solidFill>
                <a:srgbClr val="0070C0"/>
              </a:solidFill>
              <a:latin typeface="Meiryo" charset="-128"/>
              <a:ea typeface="Meiryo" charset="-128"/>
              <a:cs typeface="Meiryo" charset="-128"/>
            </a:endParaRPr>
          </a:p>
        </p:txBody>
      </p:sp>
      <p:sp>
        <p:nvSpPr>
          <p:cNvPr id="16" name="ホームベース 15"/>
          <p:cNvSpPr/>
          <p:nvPr/>
        </p:nvSpPr>
        <p:spPr>
          <a:xfrm>
            <a:off x="457200" y="1379843"/>
            <a:ext cx="5873251" cy="833590"/>
          </a:xfrm>
          <a:prstGeom prst="homePlate">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Meiryo" charset="-128"/>
                <a:ea typeface="Meiryo" charset="-128"/>
                <a:cs typeface="Meiryo" charset="-128"/>
              </a:rPr>
              <a:t>　「顧客価値」を実現する手段の提供から</a:t>
            </a:r>
            <a:endParaRPr kumimoji="1" lang="en-US" altLang="ja-JP" sz="2000" dirty="0" smtClean="0">
              <a:solidFill>
                <a:srgbClr val="FFFFFF"/>
              </a:solidFill>
              <a:latin typeface="Meiryo" charset="-128"/>
              <a:ea typeface="Meiryo" charset="-128"/>
              <a:cs typeface="Meiryo" charset="-128"/>
            </a:endParaRPr>
          </a:p>
          <a:p>
            <a:r>
              <a:rPr lang="ja-JP" altLang="en-US" sz="2000" dirty="0" smtClean="0">
                <a:solidFill>
                  <a:srgbClr val="FFFFFF"/>
                </a:solidFill>
                <a:latin typeface="Meiryo" charset="-128"/>
                <a:ea typeface="Meiryo" charset="-128"/>
                <a:cs typeface="Meiryo" charset="-128"/>
              </a:rPr>
              <a:t>　「顧客価値」そのものを提供することへ</a:t>
            </a:r>
            <a:endParaRPr kumimoji="1" lang="ja-JP" altLang="en-US" sz="2000" dirty="0">
              <a:solidFill>
                <a:srgbClr val="FFFFFF"/>
              </a:solidFill>
              <a:latin typeface="Meiryo" charset="-128"/>
              <a:ea typeface="Meiryo" charset="-128"/>
              <a:cs typeface="Meiryo" charset="-128"/>
            </a:endParaRPr>
          </a:p>
        </p:txBody>
      </p:sp>
      <p:sp>
        <p:nvSpPr>
          <p:cNvPr id="17" name="テキスト ボックス 16"/>
          <p:cNvSpPr txBox="1"/>
          <p:nvPr/>
        </p:nvSpPr>
        <p:spPr>
          <a:xfrm>
            <a:off x="1715855" y="580107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〜1990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8" name="テキスト ボックス 17"/>
          <p:cNvSpPr txBox="1"/>
          <p:nvPr/>
        </p:nvSpPr>
        <p:spPr>
          <a:xfrm>
            <a:off x="3554066" y="580107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〜2000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9" name="テキスト ボックス 18"/>
          <p:cNvSpPr txBox="1"/>
          <p:nvPr/>
        </p:nvSpPr>
        <p:spPr>
          <a:xfrm>
            <a:off x="5412529" y="580541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〜2010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20" name="雲 19"/>
          <p:cNvSpPr/>
          <p:nvPr/>
        </p:nvSpPr>
        <p:spPr>
          <a:xfrm>
            <a:off x="6514217" y="3255026"/>
            <a:ext cx="1870919" cy="1444223"/>
          </a:xfrm>
          <a:prstGeom prst="cloud">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smtClean="0">
                <a:solidFill>
                  <a:srgbClr val="0070C0"/>
                </a:solidFill>
                <a:latin typeface="Meiryo" charset="-128"/>
                <a:ea typeface="Meiryo" charset="-128"/>
                <a:cs typeface="Meiryo" charset="-128"/>
              </a:rPr>
              <a:t>クラウド</a:t>
            </a:r>
            <a:endParaRPr kumimoji="1" lang="ja-JP" altLang="en-US" sz="2000" b="1" dirty="0">
              <a:solidFill>
                <a:srgbClr val="0070C0"/>
              </a:solidFill>
              <a:latin typeface="Meiryo" charset="-128"/>
              <a:ea typeface="Meiryo" charset="-128"/>
              <a:cs typeface="Meiryo" charset="-128"/>
            </a:endParaRPr>
          </a:p>
        </p:txBody>
      </p:sp>
      <p:grpSp>
        <p:nvGrpSpPr>
          <p:cNvPr id="21" name="図形グループ 20"/>
          <p:cNvGrpSpPr/>
          <p:nvPr/>
        </p:nvGrpSpPr>
        <p:grpSpPr>
          <a:xfrm>
            <a:off x="6444122" y="1379843"/>
            <a:ext cx="1977293" cy="4257522"/>
            <a:chOff x="6398696" y="1379843"/>
            <a:chExt cx="1977293" cy="4257522"/>
          </a:xfrm>
        </p:grpSpPr>
        <p:sp>
          <p:nvSpPr>
            <p:cNvPr id="4" name="正方形/長方形 3"/>
            <p:cNvSpPr/>
            <p:nvPr/>
          </p:nvSpPr>
          <p:spPr>
            <a:xfrm>
              <a:off x="6398696" y="1940688"/>
              <a:ext cx="1977293" cy="369667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6782846" y="3498614"/>
              <a:ext cx="1210588" cy="707886"/>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成果を</a:t>
              </a:r>
              <a:endParaRPr kumimoji="1" lang="en-US" altLang="ja-JP" sz="2000" dirty="0" smtClean="0">
                <a:solidFill>
                  <a:schemeClr val="bg1"/>
                </a:solidFill>
                <a:latin typeface="Meiryo" charset="-128"/>
                <a:ea typeface="Meiryo" charset="-128"/>
                <a:cs typeface="Meiryo" charset="-128"/>
              </a:endParaRPr>
            </a:p>
            <a:p>
              <a:r>
                <a:rPr lang="ja-JP" altLang="en-US" sz="2000" dirty="0" smtClean="0">
                  <a:solidFill>
                    <a:schemeClr val="bg1"/>
                  </a:solidFill>
                  <a:latin typeface="Meiryo" charset="-128"/>
                  <a:ea typeface="Meiryo" charset="-128"/>
                  <a:cs typeface="Meiryo" charset="-128"/>
                </a:rPr>
                <a:t>直接</a:t>
              </a:r>
              <a:r>
                <a:rPr kumimoji="1" lang="ja-JP" altLang="en-US" sz="2000" dirty="0" smtClean="0">
                  <a:solidFill>
                    <a:schemeClr val="bg1"/>
                  </a:solidFill>
                  <a:latin typeface="Meiryo" charset="-128"/>
                  <a:ea typeface="Meiryo" charset="-128"/>
                  <a:cs typeface="Meiryo" charset="-128"/>
                </a:rPr>
                <a:t>売る</a:t>
              </a:r>
              <a:endParaRPr kumimoji="1" lang="ja-JP" altLang="en-US" sz="2000" dirty="0">
                <a:solidFill>
                  <a:schemeClr val="bg1"/>
                </a:solidFill>
                <a:latin typeface="Meiryo" charset="-128"/>
                <a:ea typeface="Meiryo" charset="-128"/>
                <a:cs typeface="Meiryo" charset="-128"/>
              </a:endParaRPr>
            </a:p>
          </p:txBody>
        </p:sp>
        <p:sp>
          <p:nvSpPr>
            <p:cNvPr id="15" name="テキスト ボックス 14"/>
            <p:cNvSpPr txBox="1"/>
            <p:nvPr/>
          </p:nvSpPr>
          <p:spPr>
            <a:xfrm>
              <a:off x="6535185" y="1379843"/>
              <a:ext cx="1704313" cy="577081"/>
            </a:xfrm>
            <a:prstGeom prst="rect">
              <a:avLst/>
            </a:prstGeom>
            <a:noFill/>
          </p:spPr>
          <p:txBody>
            <a:bodyPr wrap="none" rtlCol="0">
              <a:spAutoFit/>
            </a:bodyPr>
            <a:lstStyle/>
            <a:p>
              <a:pPr marL="171450" indent="-171450">
                <a:buFont typeface="Wingdings" charset="2"/>
                <a:buChar char="ü"/>
              </a:pPr>
              <a:r>
                <a:rPr lang="ja-JP" altLang="en-US" sz="1050" dirty="0" smtClean="0">
                  <a:solidFill>
                    <a:srgbClr val="00B050"/>
                  </a:solidFill>
                  <a:latin typeface="Meiryo" charset="-128"/>
                  <a:ea typeface="Meiryo" charset="-128"/>
                  <a:cs typeface="Meiryo" charset="-128"/>
                </a:rPr>
                <a:t>サービスの重視</a:t>
              </a:r>
              <a:endParaRPr lang="en-US" altLang="ja-JP" sz="1050" dirty="0" smtClean="0">
                <a:solidFill>
                  <a:srgbClr val="00B050"/>
                </a:solidFill>
                <a:latin typeface="Meiryo" charset="-128"/>
                <a:ea typeface="Meiryo" charset="-128"/>
                <a:cs typeface="Meiryo" charset="-128"/>
              </a:endParaRPr>
            </a:p>
            <a:p>
              <a:pPr marL="171450" indent="-171450">
                <a:buFont typeface="Wingdings" charset="2"/>
                <a:buChar char="ü"/>
              </a:pPr>
              <a:r>
                <a:rPr kumimoji="1" lang="ja-JP" altLang="en-US" sz="1050" dirty="0" smtClean="0">
                  <a:solidFill>
                    <a:srgbClr val="00B050"/>
                  </a:solidFill>
                  <a:latin typeface="Meiryo" charset="-128"/>
                  <a:ea typeface="Meiryo" charset="-128"/>
                  <a:cs typeface="Meiryo" charset="-128"/>
                </a:rPr>
                <a:t>ソフトウエアの重視</a:t>
              </a:r>
              <a:endParaRPr kumimoji="1" lang="en-US" altLang="ja-JP" sz="1050" dirty="0" smtClean="0">
                <a:solidFill>
                  <a:srgbClr val="00B050"/>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00B050"/>
                  </a:solidFill>
                  <a:latin typeface="Meiryo" charset="-128"/>
                  <a:ea typeface="Meiryo" charset="-128"/>
                  <a:cs typeface="Meiryo" charset="-128"/>
                </a:rPr>
                <a:t>ビジネスのデジタル化</a:t>
              </a:r>
              <a:endParaRPr kumimoji="1" lang="ja-JP" altLang="en-US" sz="1050" dirty="0">
                <a:solidFill>
                  <a:srgbClr val="00B050"/>
                </a:solidFill>
                <a:latin typeface="Meiryo" charset="-128"/>
                <a:ea typeface="Meiryo" charset="-128"/>
                <a:cs typeface="Meiryo" charset="-128"/>
              </a:endParaRPr>
            </a:p>
          </p:txBody>
        </p:sp>
      </p:grpSp>
    </p:spTree>
    <p:extLst>
      <p:ext uri="{BB962C8B-B14F-4D97-AF65-F5344CB8AC3E}">
        <p14:creationId xmlns:p14="http://schemas.microsoft.com/office/powerpoint/2010/main" val="3512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収益源のシフト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sp>
        <p:nvSpPr>
          <p:cNvPr id="7" name="正方形/長方形 6"/>
          <p:cNvSpPr/>
          <p:nvPr/>
        </p:nvSpPr>
        <p:spPr>
          <a:xfrm>
            <a:off x="179512" y="3297748"/>
            <a:ext cx="4073624" cy="307008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43328" y="3703540"/>
            <a:ext cx="1944216" cy="260368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251359" y="3703540"/>
            <a:ext cx="1944216" cy="260368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243329" y="3814594"/>
            <a:ext cx="1944216" cy="307777"/>
          </a:xfrm>
          <a:prstGeom prst="rect">
            <a:avLst/>
          </a:prstGeom>
          <a:noFill/>
        </p:spPr>
        <p:txBody>
          <a:bodyPr wrap="square" rtlCol="0">
            <a:spAutoFit/>
          </a:bodyPr>
          <a:lstStyle/>
          <a:p>
            <a:pPr algn="ctr"/>
            <a:r>
              <a:rPr kumimoji="1" lang="ja-JP" altLang="en-US" sz="1400" b="1" dirty="0" smtClean="0">
                <a:solidFill>
                  <a:schemeClr val="accent6">
                    <a:lumMod val="50000"/>
                  </a:schemeClr>
                </a:solidFill>
                <a:latin typeface="Meiryo" charset="-128"/>
                <a:ea typeface="Meiryo" charset="-128"/>
                <a:cs typeface="Meiryo" charset="-128"/>
              </a:rPr>
              <a:t>価値を実現する手段</a:t>
            </a:r>
            <a:endParaRPr kumimoji="1" lang="ja-JP" altLang="en-US" sz="1400" b="1" dirty="0">
              <a:solidFill>
                <a:schemeClr val="accent6">
                  <a:lumMod val="50000"/>
                </a:schemeClr>
              </a:solidFill>
              <a:latin typeface="Meiryo" charset="-128"/>
              <a:ea typeface="Meiryo" charset="-128"/>
              <a:cs typeface="Meiryo" charset="-128"/>
            </a:endParaRPr>
          </a:p>
        </p:txBody>
      </p:sp>
      <p:sp>
        <p:nvSpPr>
          <p:cNvPr id="14" name="正方形/長方形 13"/>
          <p:cNvSpPr/>
          <p:nvPr/>
        </p:nvSpPr>
        <p:spPr>
          <a:xfrm>
            <a:off x="364704" y="4207595"/>
            <a:ext cx="1712196" cy="201622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271187" y="5395354"/>
            <a:ext cx="1888497" cy="53422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rgbClr val="FFFFFF"/>
                </a:solidFill>
                <a:latin typeface="Meiryo" charset="-128"/>
                <a:ea typeface="Meiryo" charset="-128"/>
                <a:cs typeface="Meiryo" charset="-128"/>
              </a:rPr>
              <a:t>インフラストラクチャー</a:t>
            </a:r>
            <a:endParaRPr kumimoji="1" lang="en-US" altLang="ja-JP" sz="1200" b="1"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サーバー、ストレージ</a:t>
            </a:r>
            <a:endParaRPr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ネットワーク、データセンターなど</a:t>
            </a:r>
            <a:endParaRPr kumimoji="1" lang="ja-JP" altLang="en-US" sz="800" dirty="0">
              <a:solidFill>
                <a:srgbClr val="FFFFFF"/>
              </a:solidFill>
              <a:latin typeface="Meiryo" charset="-128"/>
              <a:ea typeface="Meiryo" charset="-128"/>
              <a:cs typeface="Meiryo" charset="-128"/>
            </a:endParaRPr>
          </a:p>
        </p:txBody>
      </p:sp>
      <p:sp>
        <p:nvSpPr>
          <p:cNvPr id="12" name="正方形/長方形 11"/>
          <p:cNvSpPr/>
          <p:nvPr/>
        </p:nvSpPr>
        <p:spPr>
          <a:xfrm>
            <a:off x="276407" y="4832792"/>
            <a:ext cx="1888497" cy="53325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プラットフォーム</a:t>
            </a:r>
            <a:endParaRPr lang="en-US" altLang="ja-JP" sz="1200" b="1" dirty="0" smtClean="0">
              <a:solidFill>
                <a:srgbClr val="FFFFFF"/>
              </a:solidFill>
              <a:latin typeface="Meiryo" charset="-128"/>
              <a:ea typeface="Meiryo" charset="-128"/>
              <a:cs typeface="Meiryo" charset="-128"/>
            </a:endParaRPr>
          </a:p>
          <a:p>
            <a:pPr algn="ctr"/>
            <a:r>
              <a:rPr kumimoji="1" lang="en-US" altLang="ja-JP" sz="800" dirty="0" smtClean="0">
                <a:solidFill>
                  <a:srgbClr val="FFFFFF"/>
                </a:solidFill>
                <a:latin typeface="Meiryo" charset="-128"/>
                <a:ea typeface="Meiryo" charset="-128"/>
                <a:cs typeface="Meiryo" charset="-128"/>
              </a:rPr>
              <a:t>OS</a:t>
            </a:r>
            <a:r>
              <a:rPr kumimoji="1" lang="ja-JP" altLang="en-US" sz="800" dirty="0" smtClean="0">
                <a:solidFill>
                  <a:srgbClr val="FFFFFF"/>
                </a:solidFill>
                <a:latin typeface="Meiryo" charset="-128"/>
                <a:ea typeface="Meiryo" charset="-128"/>
                <a:cs typeface="Meiryo" charset="-128"/>
              </a:rPr>
              <a:t>、データベース、開発ツール</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実行環境など</a:t>
            </a:r>
            <a:endParaRPr kumimoji="1" lang="ja-JP" altLang="en-US" sz="800" dirty="0">
              <a:solidFill>
                <a:srgbClr val="FFFFFF"/>
              </a:solidFill>
              <a:latin typeface="Meiryo" charset="-128"/>
              <a:ea typeface="Meiryo" charset="-128"/>
              <a:cs typeface="Meiryo" charset="-128"/>
            </a:endParaRPr>
          </a:p>
        </p:txBody>
      </p:sp>
      <p:sp>
        <p:nvSpPr>
          <p:cNvPr id="13" name="正方形/長方形 12"/>
          <p:cNvSpPr/>
          <p:nvPr/>
        </p:nvSpPr>
        <p:spPr>
          <a:xfrm>
            <a:off x="276810" y="4266156"/>
            <a:ext cx="1888497" cy="53732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rgbClr val="FFFFFF"/>
                </a:solidFill>
                <a:latin typeface="Meiryo" charset="-128"/>
                <a:ea typeface="Meiryo" charset="-128"/>
                <a:cs typeface="Meiryo" charset="-128"/>
              </a:rPr>
              <a:t>アプリケーション</a:t>
            </a:r>
            <a:endParaRPr kumimoji="1" lang="en-US" altLang="ja-JP" sz="1200" b="1"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生産管理、販売管理、会計管理</a:t>
            </a:r>
            <a:endParaRPr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人事管理など</a:t>
            </a:r>
            <a:endParaRPr kumimoji="1" lang="ja-JP" altLang="en-US" sz="800" dirty="0">
              <a:solidFill>
                <a:srgbClr val="FFFFFF"/>
              </a:solidFill>
              <a:latin typeface="Meiryo" charset="-128"/>
              <a:ea typeface="Meiryo" charset="-128"/>
              <a:cs typeface="Meiryo" charset="-128"/>
            </a:endParaRPr>
          </a:p>
        </p:txBody>
      </p:sp>
      <p:sp>
        <p:nvSpPr>
          <p:cNvPr id="15" name="テキスト ボックス 14"/>
          <p:cNvSpPr txBox="1"/>
          <p:nvPr/>
        </p:nvSpPr>
        <p:spPr>
          <a:xfrm>
            <a:off x="776543" y="5976129"/>
            <a:ext cx="800219" cy="276999"/>
          </a:xfrm>
          <a:prstGeom prst="rect">
            <a:avLst/>
          </a:prstGeom>
          <a:noFill/>
        </p:spPr>
        <p:txBody>
          <a:bodyPr wrap="none" rtlCol="0">
            <a:spAutoFit/>
          </a:bodyPr>
          <a:lstStyle/>
          <a:p>
            <a:pPr algn="ctr"/>
            <a:r>
              <a:rPr kumimoji="1" lang="ja-JP" altLang="en-US" sz="1200" b="1" smtClean="0">
                <a:solidFill>
                  <a:schemeClr val="bg1"/>
                </a:solidFill>
                <a:latin typeface="Meiryo" charset="-128"/>
                <a:ea typeface="Meiryo" charset="-128"/>
                <a:cs typeface="Meiryo" charset="-128"/>
              </a:rPr>
              <a:t>運用管理</a:t>
            </a:r>
            <a:endParaRPr kumimoji="1" lang="ja-JP" altLang="en-US" sz="1200" b="1" dirty="0">
              <a:solidFill>
                <a:schemeClr val="bg1"/>
              </a:solidFill>
              <a:latin typeface="Meiryo" charset="-128"/>
              <a:ea typeface="Meiryo" charset="-128"/>
              <a:cs typeface="Meiryo" charset="-128"/>
            </a:endParaRPr>
          </a:p>
        </p:txBody>
      </p:sp>
      <p:sp>
        <p:nvSpPr>
          <p:cNvPr id="16" name="テキスト ボックス 15"/>
          <p:cNvSpPr txBox="1"/>
          <p:nvPr/>
        </p:nvSpPr>
        <p:spPr>
          <a:xfrm>
            <a:off x="2247237" y="3814594"/>
            <a:ext cx="1944216" cy="307777"/>
          </a:xfrm>
          <a:prstGeom prst="rect">
            <a:avLst/>
          </a:prstGeom>
          <a:noFill/>
        </p:spPr>
        <p:txBody>
          <a:bodyPr wrap="square" rtlCol="0">
            <a:spAutoFit/>
          </a:bodyPr>
          <a:lstStyle/>
          <a:p>
            <a:pPr algn="ctr"/>
            <a:r>
              <a:rPr kumimoji="1" lang="ja-JP" altLang="en-US" sz="1400" b="1" smtClean="0">
                <a:solidFill>
                  <a:schemeClr val="accent6">
                    <a:lumMod val="50000"/>
                  </a:schemeClr>
                </a:solidFill>
                <a:latin typeface="Meiryo" charset="-128"/>
                <a:ea typeface="Meiryo" charset="-128"/>
                <a:cs typeface="Meiryo" charset="-128"/>
              </a:rPr>
              <a:t>ビジネス環境</a:t>
            </a:r>
            <a:endParaRPr kumimoji="1" lang="ja-JP" altLang="en-US" sz="1400" b="1" dirty="0">
              <a:solidFill>
                <a:schemeClr val="accent6">
                  <a:lumMod val="50000"/>
                </a:schemeClr>
              </a:solidFill>
              <a:latin typeface="Meiryo" charset="-128"/>
              <a:ea typeface="Meiryo" charset="-128"/>
              <a:cs typeface="Meiryo" charset="-128"/>
            </a:endParaRPr>
          </a:p>
        </p:txBody>
      </p:sp>
      <p:sp>
        <p:nvSpPr>
          <p:cNvPr id="17" name="テキスト ボックス 16"/>
          <p:cNvSpPr txBox="1"/>
          <p:nvPr/>
        </p:nvSpPr>
        <p:spPr>
          <a:xfrm>
            <a:off x="2323355" y="4207595"/>
            <a:ext cx="1791979" cy="577081"/>
          </a:xfrm>
          <a:prstGeom prst="rect">
            <a:avLst/>
          </a:prstGeom>
          <a:noFill/>
        </p:spPr>
        <p:txBody>
          <a:bodyPr wrap="square" rtlCol="0">
            <a:spAutoFit/>
          </a:bodyPr>
          <a:lstStyle/>
          <a:p>
            <a:r>
              <a:rPr kumimoji="1" lang="ja-JP" altLang="en-US" sz="1050" dirty="0" smtClean="0">
                <a:solidFill>
                  <a:schemeClr val="accent6">
                    <a:lumMod val="50000"/>
                  </a:schemeClr>
                </a:solidFill>
                <a:latin typeface="Meiryo" charset="-128"/>
                <a:ea typeface="Meiryo" charset="-128"/>
                <a:cs typeface="Meiryo" charset="-128"/>
              </a:rPr>
              <a:t>変化が緩やかで、要件や仕様を、時間をかけて決めることができる。</a:t>
            </a:r>
            <a:endParaRPr kumimoji="1" lang="ja-JP" altLang="en-US" sz="1050" dirty="0">
              <a:solidFill>
                <a:schemeClr val="accent6">
                  <a:lumMod val="50000"/>
                </a:schemeClr>
              </a:solidFill>
              <a:latin typeface="Meiryo" charset="-128"/>
              <a:ea typeface="Meiryo" charset="-128"/>
              <a:cs typeface="Meiryo" charset="-128"/>
            </a:endParaRPr>
          </a:p>
        </p:txBody>
      </p:sp>
      <p:sp>
        <p:nvSpPr>
          <p:cNvPr id="18" name="正方形/長方形 17"/>
          <p:cNvSpPr/>
          <p:nvPr/>
        </p:nvSpPr>
        <p:spPr>
          <a:xfrm>
            <a:off x="2275095" y="4836797"/>
            <a:ext cx="1888497" cy="64739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ウオータフォール開発</a:t>
            </a:r>
            <a:endParaRPr kumimoji="1" lang="ja-JP" altLang="en-US" sz="800" dirty="0">
              <a:solidFill>
                <a:srgbClr val="FFFFFF"/>
              </a:solidFill>
              <a:latin typeface="Meiryo" charset="-128"/>
              <a:ea typeface="Meiryo" charset="-128"/>
              <a:cs typeface="Meiryo" charset="-128"/>
            </a:endParaRPr>
          </a:p>
        </p:txBody>
      </p:sp>
      <p:sp>
        <p:nvSpPr>
          <p:cNvPr id="19" name="正方形/長方形 18"/>
          <p:cNvSpPr/>
          <p:nvPr/>
        </p:nvSpPr>
        <p:spPr>
          <a:xfrm>
            <a:off x="2275095" y="5576430"/>
            <a:ext cx="1888497" cy="64739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開発と運用</a:t>
            </a:r>
            <a:endParaRPr lang="en-US" altLang="ja-JP" sz="1200" b="1" dirty="0" smtClean="0">
              <a:solidFill>
                <a:srgbClr val="FFFFFF"/>
              </a:solidFill>
              <a:latin typeface="Meiryo" charset="-128"/>
              <a:ea typeface="Meiryo" charset="-128"/>
              <a:cs typeface="Meiryo" charset="-128"/>
            </a:endParaRPr>
          </a:p>
          <a:p>
            <a:pPr algn="ctr"/>
            <a:r>
              <a:rPr lang="ja-JP" altLang="en-US" sz="1200" b="1" dirty="0" smtClean="0">
                <a:solidFill>
                  <a:srgbClr val="FFFFFF"/>
                </a:solidFill>
                <a:latin typeface="Meiryo" charset="-128"/>
                <a:ea typeface="Meiryo" charset="-128"/>
                <a:cs typeface="Meiryo" charset="-128"/>
              </a:rPr>
              <a:t>の</a:t>
            </a:r>
            <a:r>
              <a:rPr kumimoji="1" lang="ja-JP" altLang="en-US" sz="1200" b="1" dirty="0" smtClean="0">
                <a:solidFill>
                  <a:srgbClr val="FFFFFF"/>
                </a:solidFill>
                <a:latin typeface="Meiryo" charset="-128"/>
                <a:ea typeface="Meiryo" charset="-128"/>
                <a:cs typeface="Meiryo" charset="-128"/>
              </a:rPr>
              <a:t>分離独立</a:t>
            </a:r>
            <a:endParaRPr kumimoji="1" lang="ja-JP" altLang="en-US" sz="800" dirty="0">
              <a:solidFill>
                <a:srgbClr val="FFFFFF"/>
              </a:solidFill>
              <a:latin typeface="Meiryo" charset="-128"/>
              <a:ea typeface="Meiryo" charset="-128"/>
              <a:cs typeface="Meiryo" charset="-128"/>
            </a:endParaRPr>
          </a:p>
        </p:txBody>
      </p:sp>
      <p:sp>
        <p:nvSpPr>
          <p:cNvPr id="20" name="テキスト ボックス 19"/>
          <p:cNvSpPr txBox="1"/>
          <p:nvPr/>
        </p:nvSpPr>
        <p:spPr>
          <a:xfrm>
            <a:off x="1248051" y="3346756"/>
            <a:ext cx="1944216" cy="307777"/>
          </a:xfrm>
          <a:prstGeom prst="rect">
            <a:avLst/>
          </a:prstGeom>
          <a:noFill/>
        </p:spPr>
        <p:txBody>
          <a:bodyPr wrap="square" rtlCol="0">
            <a:spAutoFit/>
          </a:bodyPr>
          <a:lstStyle/>
          <a:p>
            <a:pPr algn="ctr"/>
            <a:r>
              <a:rPr kumimoji="1" lang="ja-JP" altLang="en-US" sz="1400" b="1" smtClean="0">
                <a:solidFill>
                  <a:schemeClr val="tx1">
                    <a:lumMod val="65000"/>
                    <a:lumOff val="35000"/>
                  </a:schemeClr>
                </a:solidFill>
                <a:latin typeface="Meiryo" charset="-128"/>
                <a:ea typeface="Meiryo" charset="-128"/>
                <a:cs typeface="Meiryo" charset="-128"/>
              </a:rPr>
              <a:t>従来のアプローチ</a:t>
            </a:r>
            <a:endParaRPr kumimoji="1" lang="ja-JP" altLang="en-US" sz="1400" b="1" dirty="0">
              <a:solidFill>
                <a:schemeClr val="tx1">
                  <a:lumMod val="65000"/>
                  <a:lumOff val="35000"/>
                </a:schemeClr>
              </a:solidFill>
              <a:latin typeface="Meiryo" charset="-128"/>
              <a:ea typeface="Meiryo" charset="-128"/>
              <a:cs typeface="Meiryo" charset="-128"/>
            </a:endParaRPr>
          </a:p>
        </p:txBody>
      </p:sp>
      <p:sp>
        <p:nvSpPr>
          <p:cNvPr id="21" name="正方形/長方形 20"/>
          <p:cNvSpPr/>
          <p:nvPr/>
        </p:nvSpPr>
        <p:spPr>
          <a:xfrm>
            <a:off x="4876149" y="3297748"/>
            <a:ext cx="4073624" cy="307008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939965" y="3703540"/>
            <a:ext cx="1944216" cy="260368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6947996" y="3703540"/>
            <a:ext cx="1944216" cy="260368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テキスト ボックス 23"/>
          <p:cNvSpPr txBox="1"/>
          <p:nvPr/>
        </p:nvSpPr>
        <p:spPr>
          <a:xfrm>
            <a:off x="4939966" y="3814594"/>
            <a:ext cx="1944216" cy="307777"/>
          </a:xfrm>
          <a:prstGeom prst="rect">
            <a:avLst/>
          </a:prstGeom>
          <a:noFill/>
        </p:spPr>
        <p:txBody>
          <a:bodyPr wrap="square" rtlCol="0">
            <a:spAutoFit/>
          </a:bodyPr>
          <a:lstStyle/>
          <a:p>
            <a:pPr algn="ctr"/>
            <a:r>
              <a:rPr kumimoji="1" lang="ja-JP" altLang="en-US" sz="1400" b="1" dirty="0" smtClean="0">
                <a:solidFill>
                  <a:schemeClr val="bg1"/>
                </a:solidFill>
                <a:latin typeface="Meiryo" charset="-128"/>
                <a:ea typeface="Meiryo" charset="-128"/>
                <a:cs typeface="Meiryo" charset="-128"/>
              </a:rPr>
              <a:t>価値を実現する手段</a:t>
            </a:r>
            <a:endParaRPr kumimoji="1" lang="ja-JP" altLang="en-US" sz="1400" b="1" dirty="0">
              <a:solidFill>
                <a:schemeClr val="bg1"/>
              </a:solidFill>
              <a:latin typeface="Meiryo" charset="-128"/>
              <a:ea typeface="Meiryo" charset="-128"/>
              <a:cs typeface="Meiryo" charset="-128"/>
            </a:endParaRPr>
          </a:p>
        </p:txBody>
      </p:sp>
      <p:sp>
        <p:nvSpPr>
          <p:cNvPr id="25" name="正方形/長方形 24"/>
          <p:cNvSpPr/>
          <p:nvPr/>
        </p:nvSpPr>
        <p:spPr>
          <a:xfrm>
            <a:off x="5061341" y="4207595"/>
            <a:ext cx="1712196" cy="201622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4967824" y="5395354"/>
            <a:ext cx="1888497" cy="53422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dirty="0" smtClean="0">
                <a:solidFill>
                  <a:srgbClr val="FFFFFF"/>
                </a:solidFill>
                <a:latin typeface="Meiryo" charset="-128"/>
                <a:ea typeface="Meiryo" charset="-128"/>
                <a:cs typeface="Meiryo" charset="-128"/>
              </a:rPr>
              <a:t>IaaS</a:t>
            </a:r>
            <a:endParaRPr kumimoji="1" lang="ja-JP" altLang="en-US" sz="800" dirty="0">
              <a:solidFill>
                <a:srgbClr val="FFFFFF"/>
              </a:solidFill>
              <a:latin typeface="Meiryo" charset="-128"/>
              <a:ea typeface="Meiryo" charset="-128"/>
              <a:cs typeface="Meiryo" charset="-128"/>
            </a:endParaRPr>
          </a:p>
        </p:txBody>
      </p:sp>
      <p:sp>
        <p:nvSpPr>
          <p:cNvPr id="27" name="正方形/長方形 26"/>
          <p:cNvSpPr/>
          <p:nvPr/>
        </p:nvSpPr>
        <p:spPr>
          <a:xfrm>
            <a:off x="4973044" y="4832792"/>
            <a:ext cx="1888497" cy="53325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smtClean="0">
                <a:solidFill>
                  <a:srgbClr val="FFFFFF"/>
                </a:solidFill>
                <a:latin typeface="Meiryo" charset="-128"/>
                <a:ea typeface="Meiryo" charset="-128"/>
                <a:cs typeface="Meiryo" charset="-128"/>
              </a:rPr>
              <a:t>PaaS</a:t>
            </a:r>
            <a:endParaRPr kumimoji="1" lang="ja-JP" altLang="en-US" sz="800" dirty="0">
              <a:solidFill>
                <a:srgbClr val="FFFFFF"/>
              </a:solidFill>
              <a:latin typeface="Meiryo" charset="-128"/>
              <a:ea typeface="Meiryo" charset="-128"/>
              <a:cs typeface="Meiryo" charset="-128"/>
            </a:endParaRPr>
          </a:p>
        </p:txBody>
      </p:sp>
      <p:sp>
        <p:nvSpPr>
          <p:cNvPr id="28" name="正方形/長方形 27"/>
          <p:cNvSpPr/>
          <p:nvPr/>
        </p:nvSpPr>
        <p:spPr>
          <a:xfrm>
            <a:off x="4973447" y="4266156"/>
            <a:ext cx="1888497" cy="53732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dirty="0" smtClean="0">
                <a:solidFill>
                  <a:srgbClr val="FFFFFF"/>
                </a:solidFill>
                <a:latin typeface="Meiryo" charset="-128"/>
                <a:ea typeface="Meiryo" charset="-128"/>
                <a:cs typeface="Meiryo" charset="-128"/>
              </a:rPr>
              <a:t>SaaS</a:t>
            </a:r>
            <a:endParaRPr kumimoji="1" lang="ja-JP" altLang="en-US" sz="800" dirty="0">
              <a:solidFill>
                <a:srgbClr val="FFFFFF"/>
              </a:solidFill>
              <a:latin typeface="Meiryo" charset="-128"/>
              <a:ea typeface="Meiryo" charset="-128"/>
              <a:cs typeface="Meiryo" charset="-128"/>
            </a:endParaRPr>
          </a:p>
        </p:txBody>
      </p:sp>
      <p:sp>
        <p:nvSpPr>
          <p:cNvPr id="29" name="テキスト ボックス 28"/>
          <p:cNvSpPr txBox="1"/>
          <p:nvPr/>
        </p:nvSpPr>
        <p:spPr>
          <a:xfrm>
            <a:off x="5088460" y="5976129"/>
            <a:ext cx="1569660" cy="276999"/>
          </a:xfrm>
          <a:prstGeom prst="rect">
            <a:avLst/>
          </a:prstGeom>
          <a:noFill/>
        </p:spPr>
        <p:txBody>
          <a:bodyPr wrap="none" rtlCol="0">
            <a:spAutoFit/>
          </a:bodyPr>
          <a:lstStyle/>
          <a:p>
            <a:pPr algn="ctr"/>
            <a:r>
              <a:rPr kumimoji="1" lang="ja-JP" altLang="en-US" sz="1200" b="1" dirty="0" smtClean="0">
                <a:solidFill>
                  <a:schemeClr val="bg1"/>
                </a:solidFill>
                <a:latin typeface="Meiryo" charset="-128"/>
                <a:ea typeface="Meiryo" charset="-128"/>
                <a:cs typeface="Meiryo" charset="-128"/>
              </a:rPr>
              <a:t>マネージドサービス</a:t>
            </a:r>
            <a:endParaRPr kumimoji="1" lang="ja-JP" altLang="en-US" sz="1200" b="1" dirty="0">
              <a:solidFill>
                <a:schemeClr val="bg1"/>
              </a:solidFill>
              <a:latin typeface="Meiryo" charset="-128"/>
              <a:ea typeface="Meiryo" charset="-128"/>
              <a:cs typeface="Meiryo" charset="-128"/>
            </a:endParaRPr>
          </a:p>
        </p:txBody>
      </p:sp>
      <p:sp>
        <p:nvSpPr>
          <p:cNvPr id="30" name="テキスト ボックス 29"/>
          <p:cNvSpPr txBox="1"/>
          <p:nvPr/>
        </p:nvSpPr>
        <p:spPr>
          <a:xfrm>
            <a:off x="6943874" y="3814594"/>
            <a:ext cx="1944216" cy="307777"/>
          </a:xfrm>
          <a:prstGeom prst="rect">
            <a:avLst/>
          </a:prstGeom>
          <a:noFill/>
        </p:spPr>
        <p:txBody>
          <a:bodyPr wrap="square" rtlCol="0">
            <a:spAutoFit/>
          </a:bodyPr>
          <a:lstStyle/>
          <a:p>
            <a:pPr algn="ctr"/>
            <a:r>
              <a:rPr kumimoji="1" lang="ja-JP" altLang="en-US" sz="1400" b="1" smtClean="0">
                <a:solidFill>
                  <a:schemeClr val="bg1"/>
                </a:solidFill>
                <a:latin typeface="Meiryo" charset="-128"/>
                <a:ea typeface="Meiryo" charset="-128"/>
                <a:cs typeface="Meiryo" charset="-128"/>
              </a:rPr>
              <a:t>ビジネス環境</a:t>
            </a:r>
            <a:endParaRPr kumimoji="1" lang="ja-JP" altLang="en-US" sz="1400" b="1" dirty="0">
              <a:solidFill>
                <a:schemeClr val="bg1"/>
              </a:solidFill>
              <a:latin typeface="Meiryo" charset="-128"/>
              <a:ea typeface="Meiryo" charset="-128"/>
              <a:cs typeface="Meiryo" charset="-128"/>
            </a:endParaRPr>
          </a:p>
        </p:txBody>
      </p:sp>
      <p:sp>
        <p:nvSpPr>
          <p:cNvPr id="31" name="テキスト ボックス 30"/>
          <p:cNvSpPr txBox="1"/>
          <p:nvPr/>
        </p:nvSpPr>
        <p:spPr>
          <a:xfrm>
            <a:off x="7019992" y="4207595"/>
            <a:ext cx="1791979" cy="646331"/>
          </a:xfrm>
          <a:prstGeom prst="rect">
            <a:avLst/>
          </a:prstGeom>
          <a:noFill/>
        </p:spPr>
        <p:txBody>
          <a:bodyPr wrap="square" rtlCol="0">
            <a:spAutoFit/>
          </a:bodyPr>
          <a:lstStyle/>
          <a:p>
            <a:r>
              <a:rPr kumimoji="1" lang="ja-JP" altLang="en-US" sz="900" dirty="0" smtClean="0">
                <a:solidFill>
                  <a:schemeClr val="bg1"/>
                </a:solidFill>
                <a:latin typeface="Meiryo" charset="-128"/>
                <a:ea typeface="Meiryo" charset="-128"/>
                <a:cs typeface="Meiryo" charset="-128"/>
              </a:rPr>
              <a:t>変化が急速で、予め要件が決められないことも多く、リーンスタート</a:t>
            </a:r>
            <a:r>
              <a:rPr kumimoji="1" lang="en-US" altLang="ja-JP" sz="900" dirty="0" smtClean="0">
                <a:solidFill>
                  <a:schemeClr val="bg1"/>
                </a:solidFill>
                <a:latin typeface="Meiryo" charset="-128"/>
                <a:ea typeface="Meiryo" charset="-128"/>
                <a:cs typeface="Meiryo" charset="-128"/>
              </a:rPr>
              <a:t>&amp;</a:t>
            </a:r>
            <a:r>
              <a:rPr kumimoji="1" lang="ja-JP" altLang="en-US" sz="900" dirty="0" smtClean="0">
                <a:solidFill>
                  <a:schemeClr val="bg1"/>
                </a:solidFill>
                <a:latin typeface="Meiryo" charset="-128"/>
                <a:ea typeface="Meiryo" charset="-128"/>
                <a:cs typeface="Meiryo" charset="-128"/>
              </a:rPr>
              <a:t>トライアンドエラーによる対応が必要。</a:t>
            </a:r>
            <a:endParaRPr kumimoji="1" lang="ja-JP" altLang="en-US" sz="900" dirty="0">
              <a:solidFill>
                <a:schemeClr val="bg1"/>
              </a:solidFill>
              <a:latin typeface="Meiryo" charset="-128"/>
              <a:ea typeface="Meiryo" charset="-128"/>
              <a:cs typeface="Meiryo" charset="-128"/>
            </a:endParaRPr>
          </a:p>
        </p:txBody>
      </p:sp>
      <p:sp>
        <p:nvSpPr>
          <p:cNvPr id="32" name="正方形/長方形 31"/>
          <p:cNvSpPr/>
          <p:nvPr/>
        </p:nvSpPr>
        <p:spPr>
          <a:xfrm>
            <a:off x="6971732" y="4836797"/>
            <a:ext cx="1888497" cy="64739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アジャイル開発</a:t>
            </a:r>
            <a:endParaRPr kumimoji="1" lang="ja-JP" altLang="en-US" sz="800" dirty="0">
              <a:solidFill>
                <a:srgbClr val="FFFFFF"/>
              </a:solidFill>
              <a:latin typeface="Meiryo" charset="-128"/>
              <a:ea typeface="Meiryo" charset="-128"/>
              <a:cs typeface="Meiryo" charset="-128"/>
            </a:endParaRPr>
          </a:p>
        </p:txBody>
      </p:sp>
      <p:sp>
        <p:nvSpPr>
          <p:cNvPr id="33" name="正方形/長方形 32"/>
          <p:cNvSpPr/>
          <p:nvPr/>
        </p:nvSpPr>
        <p:spPr>
          <a:xfrm>
            <a:off x="6971732" y="5576430"/>
            <a:ext cx="1888497" cy="64739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smtClean="0">
                <a:solidFill>
                  <a:srgbClr val="FFFFFF"/>
                </a:solidFill>
                <a:latin typeface="Meiryo" charset="-128"/>
                <a:ea typeface="Meiryo" charset="-128"/>
                <a:cs typeface="Meiryo" charset="-128"/>
              </a:rPr>
              <a:t>DevOps</a:t>
            </a:r>
            <a:endParaRPr kumimoji="1" lang="ja-JP" altLang="en-US" sz="800" dirty="0">
              <a:solidFill>
                <a:srgbClr val="FFFFFF"/>
              </a:solidFill>
              <a:latin typeface="Meiryo" charset="-128"/>
              <a:ea typeface="Meiryo" charset="-128"/>
              <a:cs typeface="Meiryo" charset="-128"/>
            </a:endParaRPr>
          </a:p>
        </p:txBody>
      </p:sp>
      <p:sp>
        <p:nvSpPr>
          <p:cNvPr id="34" name="テキスト ボックス 33"/>
          <p:cNvSpPr txBox="1"/>
          <p:nvPr/>
        </p:nvSpPr>
        <p:spPr>
          <a:xfrm>
            <a:off x="5679199" y="3346755"/>
            <a:ext cx="2467523" cy="307777"/>
          </a:xfrm>
          <a:prstGeom prst="rect">
            <a:avLst/>
          </a:prstGeom>
          <a:noFill/>
        </p:spPr>
        <p:txBody>
          <a:bodyPr wrap="square" rtlCol="0">
            <a:spAutoFit/>
          </a:bodyPr>
          <a:lstStyle/>
          <a:p>
            <a:pPr algn="ctr"/>
            <a:r>
              <a:rPr kumimoji="1" lang="ja-JP" altLang="en-US" sz="1400" b="1" smtClean="0">
                <a:solidFill>
                  <a:srgbClr val="0432FF"/>
                </a:solidFill>
                <a:latin typeface="Meiryo" charset="-128"/>
                <a:ea typeface="Meiryo" charset="-128"/>
                <a:cs typeface="Meiryo" charset="-128"/>
              </a:rPr>
              <a:t>これからの</a:t>
            </a:r>
            <a:r>
              <a:rPr kumimoji="1" lang="ja-JP" altLang="en-US" sz="1400" b="1" dirty="0" smtClean="0">
                <a:solidFill>
                  <a:srgbClr val="0432FF"/>
                </a:solidFill>
                <a:latin typeface="Meiryo" charset="-128"/>
                <a:ea typeface="Meiryo" charset="-128"/>
                <a:cs typeface="Meiryo" charset="-128"/>
              </a:rPr>
              <a:t>アプローチ</a:t>
            </a:r>
            <a:endParaRPr kumimoji="1" lang="ja-JP" altLang="en-US" sz="1400" b="1" dirty="0">
              <a:solidFill>
                <a:srgbClr val="0432FF"/>
              </a:solidFill>
              <a:latin typeface="Meiryo" charset="-128"/>
              <a:ea typeface="Meiryo" charset="-128"/>
              <a:cs typeface="Meiryo" charset="-128"/>
            </a:endParaRPr>
          </a:p>
        </p:txBody>
      </p:sp>
      <p:sp>
        <p:nvSpPr>
          <p:cNvPr id="36" name="右矢印 35"/>
          <p:cNvSpPr/>
          <p:nvPr/>
        </p:nvSpPr>
        <p:spPr>
          <a:xfrm>
            <a:off x="4324520" y="4397836"/>
            <a:ext cx="551628" cy="869911"/>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上矢印 36"/>
          <p:cNvSpPr/>
          <p:nvPr/>
        </p:nvSpPr>
        <p:spPr>
          <a:xfrm>
            <a:off x="5484512" y="857296"/>
            <a:ext cx="2856895" cy="2296667"/>
          </a:xfrm>
          <a:prstGeom prst="upArrow">
            <a:avLst>
              <a:gd name="adj1" fmla="val 50000"/>
              <a:gd name="adj2" fmla="val 27493"/>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テキスト ボックス 37"/>
          <p:cNvSpPr txBox="1"/>
          <p:nvPr/>
        </p:nvSpPr>
        <p:spPr>
          <a:xfrm>
            <a:off x="6243544" y="1181969"/>
            <a:ext cx="1338829" cy="369332"/>
          </a:xfrm>
          <a:prstGeom prst="rect">
            <a:avLst/>
          </a:prstGeom>
          <a:noFill/>
        </p:spPr>
        <p:txBody>
          <a:bodyPr wrap="none" rtlCol="0">
            <a:spAutoFit/>
          </a:bodyPr>
          <a:lstStyle/>
          <a:p>
            <a:pPr algn="ctr"/>
            <a:r>
              <a:rPr kumimoji="1" lang="ja-JP" altLang="en-US" b="1" dirty="0" smtClean="0">
                <a:solidFill>
                  <a:schemeClr val="bg1"/>
                </a:solidFill>
                <a:latin typeface="Meiryo" charset="-128"/>
                <a:ea typeface="Meiryo" charset="-128"/>
                <a:cs typeface="Meiryo" charset="-128"/>
              </a:rPr>
              <a:t>収益の源泉</a:t>
            </a:r>
            <a:endParaRPr kumimoji="1" lang="ja-JP" altLang="en-US" b="1" dirty="0">
              <a:solidFill>
                <a:schemeClr val="bg1"/>
              </a:solidFill>
              <a:latin typeface="Meiryo" charset="-128"/>
              <a:ea typeface="Meiryo" charset="-128"/>
              <a:cs typeface="Meiryo" charset="-128"/>
            </a:endParaRPr>
          </a:p>
        </p:txBody>
      </p:sp>
      <p:sp>
        <p:nvSpPr>
          <p:cNvPr id="40" name="上矢印 39"/>
          <p:cNvSpPr/>
          <p:nvPr/>
        </p:nvSpPr>
        <p:spPr>
          <a:xfrm rot="10800000">
            <a:off x="787876" y="976577"/>
            <a:ext cx="2856895" cy="2296667"/>
          </a:xfrm>
          <a:prstGeom prst="upArrow">
            <a:avLst>
              <a:gd name="adj1" fmla="val 50000"/>
              <a:gd name="adj2" fmla="val 27493"/>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1546908" y="2658140"/>
            <a:ext cx="1338829" cy="369332"/>
          </a:xfrm>
          <a:prstGeom prst="rect">
            <a:avLst/>
          </a:prstGeom>
          <a:noFill/>
        </p:spPr>
        <p:txBody>
          <a:bodyPr wrap="none" rtlCol="0">
            <a:spAutoFit/>
          </a:bodyPr>
          <a:lstStyle/>
          <a:p>
            <a:pPr algn="ctr"/>
            <a:r>
              <a:rPr kumimoji="1" lang="ja-JP" altLang="en-US" b="1" dirty="0" smtClean="0">
                <a:solidFill>
                  <a:schemeClr val="bg1"/>
                </a:solidFill>
                <a:latin typeface="Meiryo" charset="-128"/>
                <a:ea typeface="Meiryo" charset="-128"/>
                <a:cs typeface="Meiryo" charset="-128"/>
              </a:rPr>
              <a:t>収益の源泉</a:t>
            </a:r>
            <a:endParaRPr kumimoji="1" lang="ja-JP" altLang="en-US" b="1" dirty="0">
              <a:solidFill>
                <a:schemeClr val="bg1"/>
              </a:solidFill>
              <a:latin typeface="Meiryo" charset="-128"/>
              <a:ea typeface="Meiryo" charset="-128"/>
              <a:cs typeface="Meiryo" charset="-128"/>
            </a:endParaRPr>
          </a:p>
        </p:txBody>
      </p:sp>
      <p:sp>
        <p:nvSpPr>
          <p:cNvPr id="4" name="正方形/長方形 3"/>
          <p:cNvSpPr/>
          <p:nvPr/>
        </p:nvSpPr>
        <p:spPr>
          <a:xfrm>
            <a:off x="179512" y="1567746"/>
            <a:ext cx="8784976" cy="10010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695155" y="1695086"/>
            <a:ext cx="4801314" cy="400110"/>
          </a:xfrm>
          <a:prstGeom prst="rect">
            <a:avLst/>
          </a:prstGeom>
          <a:noFill/>
        </p:spPr>
        <p:txBody>
          <a:bodyPr wrap="none" rtlCol="0">
            <a:spAutoFit/>
          </a:bodyPr>
          <a:lstStyle/>
          <a:p>
            <a:pPr algn="ctr"/>
            <a:r>
              <a:rPr kumimoji="1" lang="ja-JP" altLang="en-US" sz="2000" b="1" dirty="0" smtClean="0">
                <a:solidFill>
                  <a:schemeClr val="bg1"/>
                </a:solidFill>
                <a:latin typeface="Meiryo" charset="-128"/>
                <a:ea typeface="Meiryo" charset="-128"/>
                <a:cs typeface="Meiryo" charset="-128"/>
              </a:rPr>
              <a:t>ユーザーが求める価値</a:t>
            </a:r>
            <a:r>
              <a:rPr kumimoji="1" lang="ja-JP" altLang="en-US" sz="2000" dirty="0" smtClean="0">
                <a:solidFill>
                  <a:schemeClr val="bg1"/>
                </a:solidFill>
                <a:latin typeface="Meiryo" charset="-128"/>
                <a:ea typeface="Meiryo" charset="-128"/>
                <a:cs typeface="Meiryo" charset="-128"/>
              </a:rPr>
              <a:t>＝</a:t>
            </a:r>
            <a:r>
              <a:rPr lang="ja-JP" altLang="en-US" sz="2000" b="1" dirty="0" smtClean="0">
                <a:solidFill>
                  <a:schemeClr val="bg1"/>
                </a:solidFill>
                <a:latin typeface="Meiryo" charset="-128"/>
                <a:ea typeface="Meiryo" charset="-128"/>
                <a:cs typeface="Meiryo" charset="-128"/>
              </a:rPr>
              <a:t>ビジネス</a:t>
            </a:r>
            <a:r>
              <a:rPr lang="ja-JP" altLang="en-US" sz="2000" b="1" dirty="0">
                <a:solidFill>
                  <a:schemeClr val="bg1"/>
                </a:solidFill>
                <a:latin typeface="Meiryo" charset="-128"/>
                <a:ea typeface="Meiryo" charset="-128"/>
                <a:cs typeface="Meiryo" charset="-128"/>
              </a:rPr>
              <a:t>の</a:t>
            </a:r>
            <a:r>
              <a:rPr lang="ja-JP" altLang="en-US" sz="2000" b="1" dirty="0" smtClean="0">
                <a:solidFill>
                  <a:schemeClr val="bg1"/>
                </a:solidFill>
                <a:latin typeface="Meiryo" charset="-128"/>
                <a:ea typeface="Meiryo" charset="-128"/>
                <a:cs typeface="Meiryo" charset="-128"/>
              </a:rPr>
              <a:t>成果</a:t>
            </a:r>
            <a:endParaRPr kumimoji="1" lang="ja-JP" altLang="en-US" sz="2000" b="1" dirty="0">
              <a:solidFill>
                <a:schemeClr val="bg1"/>
              </a:solidFill>
              <a:latin typeface="Meiryo" charset="-128"/>
              <a:ea typeface="Meiryo" charset="-128"/>
              <a:cs typeface="Meiryo" charset="-128"/>
            </a:endParaRPr>
          </a:p>
        </p:txBody>
      </p:sp>
      <p:sp>
        <p:nvSpPr>
          <p:cNvPr id="6" name="テキスト ボックス 5"/>
          <p:cNvSpPr txBox="1"/>
          <p:nvPr/>
        </p:nvSpPr>
        <p:spPr>
          <a:xfrm>
            <a:off x="2028551" y="2102699"/>
            <a:ext cx="4493538"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コスト削減、売上拡大、顧客満足度の向上など</a:t>
            </a:r>
            <a:endParaRPr kumimoji="1" lang="ja-JP" altLang="en-US" sz="1600" dirty="0">
              <a:solidFill>
                <a:schemeClr val="bg1"/>
              </a:solidFill>
              <a:latin typeface="Meiryo" charset="-128"/>
              <a:ea typeface="Meiryo" charset="-128"/>
              <a:cs typeface="Meiryo" charset="-128"/>
            </a:endParaRPr>
          </a:p>
        </p:txBody>
      </p:sp>
      <p:sp>
        <p:nvSpPr>
          <p:cNvPr id="42" name="正方形/長方形 41"/>
          <p:cNvSpPr/>
          <p:nvPr/>
        </p:nvSpPr>
        <p:spPr>
          <a:xfrm>
            <a:off x="6784940" y="1689840"/>
            <a:ext cx="1955650" cy="783677"/>
          </a:xfrm>
          <a:prstGeom prst="rect">
            <a:avLst/>
          </a:prstGeom>
          <a:solidFill>
            <a:srgbClr val="0432FF"/>
          </a:solid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err="1" smtClean="0">
                <a:solidFill>
                  <a:srgbClr val="FFFFFF"/>
                </a:solidFill>
                <a:latin typeface="Meiryo" charset="-128"/>
                <a:ea typeface="Meiryo" charset="-128"/>
                <a:cs typeface="Meiryo" charset="-128"/>
              </a:rPr>
              <a:t>IoT</a:t>
            </a:r>
            <a:r>
              <a:rPr lang="ja-JP" altLang="en-US" sz="1050" dirty="0" smtClean="0">
                <a:solidFill>
                  <a:srgbClr val="FFFFFF"/>
                </a:solidFill>
                <a:latin typeface="Meiryo" charset="-128"/>
                <a:ea typeface="Meiryo" charset="-128"/>
                <a:cs typeface="Meiryo" charset="-128"/>
              </a:rPr>
              <a:t>、</a:t>
            </a:r>
            <a:r>
              <a:rPr lang="en-US" altLang="ja-JP" sz="1050" dirty="0" err="1" smtClean="0">
                <a:solidFill>
                  <a:srgbClr val="FFFFFF"/>
                </a:solidFill>
                <a:latin typeface="Meiryo" charset="-128"/>
                <a:ea typeface="Meiryo" charset="-128"/>
                <a:cs typeface="Meiryo" charset="-128"/>
              </a:rPr>
              <a:t>FinTech</a:t>
            </a:r>
            <a:r>
              <a:rPr lang="ja-JP" altLang="en-US" sz="1050" dirty="0" smtClean="0">
                <a:solidFill>
                  <a:srgbClr val="FFFFFF"/>
                </a:solidFill>
                <a:latin typeface="Meiryo" charset="-128"/>
                <a:ea typeface="Meiryo" charset="-128"/>
                <a:cs typeface="Meiryo" charset="-128"/>
              </a:rPr>
              <a:t>など</a:t>
            </a:r>
            <a:endParaRPr lang="en-US" altLang="ja-JP" sz="1050" dirty="0" smtClean="0">
              <a:solidFill>
                <a:srgbClr val="FFFFFF"/>
              </a:solidFill>
              <a:latin typeface="Meiryo" charset="-128"/>
              <a:ea typeface="Meiryo" charset="-128"/>
              <a:cs typeface="Meiryo" charset="-128"/>
            </a:endParaRPr>
          </a:p>
          <a:p>
            <a:pPr algn="ctr"/>
            <a:r>
              <a:rPr kumimoji="1" lang="en-US" altLang="ja-JP" sz="1050" dirty="0" smtClean="0">
                <a:solidFill>
                  <a:srgbClr val="FFFFFF"/>
                </a:solidFill>
                <a:latin typeface="Meiryo" charset="-128"/>
                <a:ea typeface="Meiryo" charset="-128"/>
                <a:cs typeface="Meiryo" charset="-128"/>
              </a:rPr>
              <a:t>IT</a:t>
            </a:r>
            <a:r>
              <a:rPr kumimoji="1" lang="ja-JP" altLang="en-US" sz="1050" dirty="0" smtClean="0">
                <a:solidFill>
                  <a:srgbClr val="FFFFFF"/>
                </a:solidFill>
                <a:latin typeface="Meiryo" charset="-128"/>
                <a:ea typeface="Meiryo" charset="-128"/>
                <a:cs typeface="Meiryo" charset="-128"/>
              </a:rPr>
              <a:t>でビジネス・モデルを変革</a:t>
            </a:r>
            <a:endParaRPr kumimoji="1" lang="en-US" altLang="ja-JP" sz="1050" dirty="0" smtClean="0">
              <a:solidFill>
                <a:srgbClr val="FFFFFF"/>
              </a:solidFill>
              <a:latin typeface="Meiryo" charset="-128"/>
              <a:ea typeface="Meiryo" charset="-128"/>
              <a:cs typeface="Meiryo" charset="-128"/>
            </a:endParaRPr>
          </a:p>
          <a:p>
            <a:pPr algn="ctr"/>
            <a:r>
              <a:rPr lang="ja-JP" altLang="en-US" sz="1050" dirty="0" smtClean="0">
                <a:solidFill>
                  <a:srgbClr val="FFFFFF"/>
                </a:solidFill>
                <a:latin typeface="Meiryo" charset="-128"/>
                <a:ea typeface="Meiryo" charset="-128"/>
                <a:cs typeface="Meiryo" charset="-128"/>
              </a:rPr>
              <a:t>新たな競争優位を創出</a:t>
            </a:r>
          </a:p>
        </p:txBody>
      </p:sp>
      <p:sp>
        <p:nvSpPr>
          <p:cNvPr id="43" name="テキスト ボックス 42"/>
          <p:cNvSpPr txBox="1"/>
          <p:nvPr/>
        </p:nvSpPr>
        <p:spPr>
          <a:xfrm>
            <a:off x="6243544" y="2661069"/>
            <a:ext cx="1338829" cy="461665"/>
          </a:xfrm>
          <a:prstGeom prst="rect">
            <a:avLst/>
          </a:prstGeom>
          <a:noFill/>
        </p:spPr>
        <p:txBody>
          <a:bodyPr wrap="square" rtlCol="0">
            <a:spAutoFit/>
          </a:bodyPr>
          <a:lstStyle/>
          <a:p>
            <a:pPr algn="ctr"/>
            <a:r>
              <a:rPr kumimoji="1" lang="ja-JP" altLang="en-US" sz="1200" b="1" dirty="0" smtClean="0">
                <a:solidFill>
                  <a:schemeClr val="bg1"/>
                </a:solidFill>
                <a:latin typeface="Meiryo" charset="-128"/>
                <a:ea typeface="Meiryo" charset="-128"/>
                <a:cs typeface="Meiryo" charset="-128"/>
              </a:rPr>
              <a:t>顧客価値の創出に直接関与</a:t>
            </a:r>
            <a:endParaRPr kumimoji="1" lang="ja-JP" altLang="en-US" sz="1200" b="1" dirty="0">
              <a:solidFill>
                <a:schemeClr val="bg1"/>
              </a:solidFill>
              <a:latin typeface="Meiryo" charset="-128"/>
              <a:ea typeface="Meiryo" charset="-128"/>
              <a:cs typeface="Meiryo" charset="-128"/>
            </a:endParaRPr>
          </a:p>
        </p:txBody>
      </p:sp>
      <p:sp>
        <p:nvSpPr>
          <p:cNvPr id="44" name="テキスト ボックス 43"/>
          <p:cNvSpPr txBox="1"/>
          <p:nvPr/>
        </p:nvSpPr>
        <p:spPr>
          <a:xfrm>
            <a:off x="1546907" y="1045473"/>
            <a:ext cx="1338829" cy="461665"/>
          </a:xfrm>
          <a:prstGeom prst="rect">
            <a:avLst/>
          </a:prstGeom>
          <a:noFill/>
        </p:spPr>
        <p:txBody>
          <a:bodyPr wrap="square" rtlCol="0">
            <a:spAutoFit/>
          </a:bodyPr>
          <a:lstStyle/>
          <a:p>
            <a:pPr algn="ctr"/>
            <a:r>
              <a:rPr kumimoji="1" lang="ja-JP" altLang="en-US" sz="1200" b="1" dirty="0" smtClean="0">
                <a:solidFill>
                  <a:schemeClr val="bg1"/>
                </a:solidFill>
                <a:latin typeface="Meiryo" charset="-128"/>
                <a:ea typeface="Meiryo" charset="-128"/>
                <a:cs typeface="Meiryo" charset="-128"/>
              </a:rPr>
              <a:t>顧客価値の創出</a:t>
            </a:r>
            <a:endParaRPr kumimoji="1" lang="en-US" altLang="ja-JP" sz="12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する手段に関与</a:t>
            </a:r>
            <a:endParaRPr kumimoji="1" lang="ja-JP" altLang="en-US" sz="12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472897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ビジネスの位置付け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sp>
        <p:nvSpPr>
          <p:cNvPr id="4" name="正方形/長方形 3"/>
          <p:cNvSpPr/>
          <p:nvPr/>
        </p:nvSpPr>
        <p:spPr>
          <a:xfrm>
            <a:off x="457200" y="1151922"/>
            <a:ext cx="3943142" cy="385880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754178" y="1151923"/>
            <a:ext cx="3943141" cy="385880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754178" y="5242090"/>
            <a:ext cx="3943141" cy="113715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国内</a:t>
            </a:r>
            <a:r>
              <a:rPr kumimoji="1" lang="en-US" altLang="ja-JP" sz="1600" dirty="0" smtClean="0">
                <a:solidFill>
                  <a:srgbClr val="FFFFFF"/>
                </a:solidFill>
                <a:latin typeface="ＭＳ Ｐゴシック"/>
                <a:ea typeface="ＭＳ Ｐゴシック"/>
                <a:cs typeface="ＭＳ Ｐゴシック"/>
              </a:rPr>
              <a:t>SI</a:t>
            </a:r>
            <a:r>
              <a:rPr kumimoji="1" lang="ja-JP" altLang="en-US" sz="1600" dirty="0" smtClean="0">
                <a:solidFill>
                  <a:srgbClr val="FFFFFF"/>
                </a:solidFill>
                <a:latin typeface="ＭＳ Ｐゴシック"/>
                <a:ea typeface="ＭＳ Ｐゴシック"/>
                <a:cs typeface="ＭＳ Ｐゴシック"/>
              </a:rPr>
              <a:t>事業者が取り組むには難しい領域</a:t>
            </a:r>
            <a:endParaRPr kumimoji="1" lang="en-US" altLang="ja-JP" sz="1600" dirty="0" smtClean="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AWS</a:t>
            </a:r>
            <a:r>
              <a:rPr kumimoji="1" lang="ja-JP" altLang="en-US" sz="1400" dirty="0" smtClean="0">
                <a:solidFill>
                  <a:srgbClr val="FFFFFF"/>
                </a:solidFill>
                <a:latin typeface="ＭＳ Ｐゴシック"/>
                <a:ea typeface="ＭＳ Ｐゴシック"/>
                <a:cs typeface="ＭＳ Ｐゴシック"/>
              </a:rPr>
              <a:t>や</a:t>
            </a:r>
            <a:r>
              <a:rPr kumimoji="1" lang="en-US" altLang="ja-JP" sz="1400" dirty="0" smtClean="0">
                <a:solidFill>
                  <a:srgbClr val="FFFFFF"/>
                </a:solidFill>
                <a:latin typeface="ＭＳ Ｐゴシック"/>
                <a:ea typeface="ＭＳ Ｐゴシック"/>
                <a:cs typeface="ＭＳ Ｐゴシック"/>
              </a:rPr>
              <a:t>Windows Azure Platform</a:t>
            </a:r>
            <a:r>
              <a:rPr kumimoji="1" lang="ja-JP" altLang="en-US" sz="1400" dirty="0" smtClean="0">
                <a:solidFill>
                  <a:srgbClr val="FFFFFF"/>
                </a:solidFill>
                <a:latin typeface="ＭＳ Ｐゴシック"/>
                <a:ea typeface="ＭＳ Ｐゴシック"/>
                <a:cs typeface="ＭＳ Ｐゴシック"/>
              </a:rPr>
              <a:t>などの</a:t>
            </a:r>
            <a:r>
              <a:rPr kumimoji="1" lang="en-US" altLang="ja-JP" sz="1400" dirty="0" err="1" smtClean="0">
                <a:solidFill>
                  <a:srgbClr val="FFFFFF"/>
                </a:solidFill>
                <a:latin typeface="ＭＳ Ｐゴシック"/>
                <a:ea typeface="ＭＳ Ｐゴシック"/>
                <a:cs typeface="ＭＳ Ｐゴシック"/>
              </a:rPr>
              <a:t>IaaS</a:t>
            </a:r>
            <a:r>
              <a:rPr kumimoji="1" lang="ja-JP" altLang="en-US" sz="1400" dirty="0" smtClean="0">
                <a:solidFill>
                  <a:srgbClr val="FFFFFF"/>
                </a:solidFill>
                <a:latin typeface="ＭＳ Ｐゴシック"/>
                <a:ea typeface="ＭＳ Ｐゴシック"/>
                <a:cs typeface="ＭＳ Ｐゴシック"/>
              </a:rPr>
              <a:t>、</a:t>
            </a:r>
            <a:r>
              <a:rPr kumimoji="1" lang="en-US" altLang="ja-JP" sz="1400" dirty="0" err="1" smtClean="0">
                <a:solidFill>
                  <a:srgbClr val="FFFFFF"/>
                </a:solidFill>
                <a:latin typeface="ＭＳ Ｐゴシック"/>
                <a:ea typeface="ＭＳ Ｐゴシック"/>
                <a:cs typeface="ＭＳ Ｐゴシック"/>
              </a:rPr>
              <a:t>Salesforce.com</a:t>
            </a:r>
            <a:r>
              <a:rPr kumimoji="1" lang="ja-JP" altLang="en-US" sz="1400" dirty="0" smtClean="0">
                <a:solidFill>
                  <a:srgbClr val="FFFFFF"/>
                </a:solidFill>
                <a:latin typeface="ＭＳ Ｐゴシック"/>
                <a:ea typeface="ＭＳ Ｐゴシック"/>
                <a:cs typeface="ＭＳ Ｐゴシック"/>
              </a:rPr>
              <a:t>や</a:t>
            </a:r>
            <a:r>
              <a:rPr lang="en-US" altLang="ja-JP" sz="1400" dirty="0" err="1" smtClean="0">
                <a:solidFill>
                  <a:srgbClr val="FFFFFF"/>
                </a:solidFill>
                <a:latin typeface="ＭＳ Ｐゴシック"/>
                <a:ea typeface="ＭＳ Ｐゴシック"/>
                <a:cs typeface="ＭＳ Ｐゴシック"/>
              </a:rPr>
              <a:t>Bluemix</a:t>
            </a:r>
            <a:r>
              <a:rPr lang="ja-JP" altLang="en-US" sz="1400" dirty="0" smtClean="0">
                <a:solidFill>
                  <a:srgbClr val="FFFFFF"/>
                </a:solidFill>
                <a:latin typeface="ＭＳ Ｐゴシック"/>
                <a:ea typeface="ＭＳ Ｐゴシック"/>
                <a:cs typeface="ＭＳ Ｐゴシック"/>
              </a:rPr>
              <a:t>などの汎用</a:t>
            </a:r>
            <a:r>
              <a:rPr lang="en-US" altLang="ja-JP" sz="1400" dirty="0" err="1" smtClean="0">
                <a:solidFill>
                  <a:srgbClr val="FFFFFF"/>
                </a:solidFill>
                <a:latin typeface="ＭＳ Ｐゴシック"/>
                <a:ea typeface="ＭＳ Ｐゴシック"/>
                <a:cs typeface="ＭＳ Ｐゴシック"/>
              </a:rPr>
              <a:t>PaaS</a:t>
            </a:r>
            <a:endParaRPr lang="en-US" altLang="ja-JP" sz="1400" dirty="0">
              <a:solidFill>
                <a:srgbClr val="FFFFFF"/>
              </a:solidFill>
              <a:latin typeface="ＭＳ Ｐゴシック"/>
              <a:ea typeface="ＭＳ Ｐゴシック"/>
              <a:cs typeface="ＭＳ Ｐゴシック"/>
            </a:endParaRPr>
          </a:p>
        </p:txBody>
      </p:sp>
      <p:sp>
        <p:nvSpPr>
          <p:cNvPr id="7" name="正方形/長方形 6"/>
          <p:cNvSpPr/>
          <p:nvPr/>
        </p:nvSpPr>
        <p:spPr>
          <a:xfrm>
            <a:off x="2424545" y="3464204"/>
            <a:ext cx="6161343" cy="127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ＭＳ Ｐゴシック"/>
                <a:ea typeface="ＭＳ Ｐゴシック"/>
                <a:cs typeface="ＭＳ Ｐゴシック"/>
              </a:rPr>
              <a:t>　　減少傾向にはあるが、今後とも存続する業務領域</a:t>
            </a:r>
            <a:endParaRPr kumimoji="1" lang="en-US" altLang="ja-JP" sz="20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既存システムの保守や周辺機能の追加開発</a:t>
            </a:r>
            <a:endParaRPr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kumimoji="1" lang="ja-JP" altLang="en-US" sz="1600" dirty="0" smtClean="0">
                <a:solidFill>
                  <a:srgbClr val="FFFFFF"/>
                </a:solidFill>
                <a:latin typeface="ＭＳ Ｐゴシック"/>
                <a:ea typeface="ＭＳ Ｐゴシック"/>
                <a:cs typeface="ＭＳ Ｐゴシック"/>
              </a:rPr>
              <a:t>ユーザー企業の独自システムに関する運用管理</a:t>
            </a:r>
            <a:endParaRPr kumimoji="1"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特定業務・技術スキルを持つ個人に依存した業務</a:t>
            </a:r>
            <a:endParaRPr kumimoji="1" lang="ja-JP" altLang="en-US" sz="16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457200" y="1264113"/>
            <a:ext cx="3943142" cy="584776"/>
          </a:xfrm>
          <a:prstGeom prst="rect">
            <a:avLst/>
          </a:prstGeom>
          <a:noFill/>
        </p:spPr>
        <p:txBody>
          <a:bodyPr wrap="square" rtlCol="0">
            <a:spAutoFit/>
          </a:bodyPr>
          <a:lstStyle/>
          <a:p>
            <a:pPr algn="ctr"/>
            <a:r>
              <a:rPr kumimoji="1" lang="ja-JP" altLang="en-US" sz="3200" smtClean="0">
                <a:solidFill>
                  <a:schemeClr val="bg1"/>
                </a:solidFill>
                <a:latin typeface="メイリオ"/>
                <a:ea typeface="メイリオ"/>
                <a:cs typeface="メイリオ"/>
              </a:rPr>
              <a:t>従来型</a:t>
            </a:r>
            <a:r>
              <a:rPr kumimoji="1" lang="en-US" altLang="ja-JP" sz="320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9" name="テキスト ボックス 8"/>
          <p:cNvSpPr txBox="1"/>
          <p:nvPr/>
        </p:nvSpPr>
        <p:spPr>
          <a:xfrm>
            <a:off x="4754178" y="1240530"/>
            <a:ext cx="3943141" cy="584776"/>
          </a:xfrm>
          <a:prstGeom prst="rect">
            <a:avLst/>
          </a:prstGeom>
          <a:noFill/>
        </p:spPr>
        <p:txBody>
          <a:bodyPr wrap="square" rtlCol="0">
            <a:spAutoFit/>
          </a:bodyPr>
          <a:lstStyle/>
          <a:p>
            <a:pPr algn="ctr"/>
            <a:r>
              <a:rPr kumimoji="1" lang="ja-JP" altLang="en-US" sz="3200" dirty="0" smtClean="0">
                <a:solidFill>
                  <a:schemeClr val="bg1"/>
                </a:solidFill>
                <a:latin typeface="メイリオ"/>
                <a:ea typeface="メイリオ"/>
                <a:cs typeface="メイリオ"/>
              </a:rPr>
              <a:t>ポスト</a:t>
            </a:r>
            <a:r>
              <a:rPr kumimoji="1" lang="en-US" altLang="ja-JP" sz="3200" dirty="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10" name="テキスト ボックス 9"/>
          <p:cNvSpPr txBox="1"/>
          <p:nvPr/>
        </p:nvSpPr>
        <p:spPr>
          <a:xfrm>
            <a:off x="611560" y="1972991"/>
            <a:ext cx="275971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受託開発・保守、運用管理業務派遣などの工数積算を前提したビジネス・モデル</a:t>
            </a:r>
            <a:endParaRPr kumimoji="1" lang="ja-JP" altLang="en-US" sz="2000" dirty="0">
              <a:solidFill>
                <a:schemeClr val="bg1"/>
              </a:solidFill>
              <a:latin typeface="メイリオ"/>
              <a:ea typeface="メイリオ"/>
              <a:cs typeface="メイリオ"/>
            </a:endParaRPr>
          </a:p>
        </p:txBody>
      </p:sp>
      <p:sp>
        <p:nvSpPr>
          <p:cNvPr id="11" name="テキスト ボックス 10"/>
          <p:cNvSpPr txBox="1"/>
          <p:nvPr/>
        </p:nvSpPr>
        <p:spPr>
          <a:xfrm>
            <a:off x="4858095" y="1972991"/>
            <a:ext cx="372779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新しいテクノロジーや開発手法を駆使し、工数積算にこだわらず、収益構造も工夫したビジネス・モデル</a:t>
            </a:r>
            <a:endParaRPr kumimoji="1" lang="ja-JP" altLang="en-US" sz="2000" dirty="0">
              <a:solidFill>
                <a:schemeClr val="bg1"/>
              </a:solidFill>
              <a:latin typeface="メイリオ"/>
              <a:ea typeface="メイリオ"/>
              <a:cs typeface="メイリオ"/>
            </a:endParaRPr>
          </a:p>
        </p:txBody>
      </p:sp>
      <p:sp>
        <p:nvSpPr>
          <p:cNvPr id="12" name="右矢印 11"/>
          <p:cNvSpPr/>
          <p:nvPr/>
        </p:nvSpPr>
        <p:spPr>
          <a:xfrm>
            <a:off x="3371273" y="1972991"/>
            <a:ext cx="1510783" cy="1276400"/>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メイリオ"/>
                <a:ea typeface="メイリオ"/>
                <a:cs typeface="メイリオ"/>
              </a:rPr>
              <a:t>シフト</a:t>
            </a:r>
            <a:endParaRPr lang="ja-JP" altLang="en-US" sz="2400" dirty="0">
              <a:solidFill>
                <a:srgbClr val="FFFFFF"/>
              </a:solidFill>
              <a:latin typeface="メイリオ"/>
              <a:ea typeface="メイリオ"/>
              <a:cs typeface="メイリオ"/>
            </a:endParaRPr>
          </a:p>
        </p:txBody>
      </p:sp>
      <p:sp>
        <p:nvSpPr>
          <p:cNvPr id="16" name="屈折矢印 15"/>
          <p:cNvSpPr/>
          <p:nvPr/>
        </p:nvSpPr>
        <p:spPr>
          <a:xfrm rot="5400000">
            <a:off x="1197937" y="3322310"/>
            <a:ext cx="1260178" cy="1346969"/>
          </a:xfrm>
          <a:prstGeom prst="bentUpArrow">
            <a:avLst>
              <a:gd name="adj1" fmla="val 50000"/>
              <a:gd name="adj2" fmla="val 41329"/>
              <a:gd name="adj3" fmla="val 25883"/>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ja-JP" altLang="en-US" sz="2000" dirty="0">
              <a:solidFill>
                <a:srgbClr val="FFFFFF"/>
              </a:solidFill>
              <a:latin typeface="ＭＳ Ｐゴシック"/>
              <a:ea typeface="ＭＳ Ｐゴシック"/>
              <a:cs typeface="ＭＳ Ｐゴシック"/>
            </a:endParaRPr>
          </a:p>
        </p:txBody>
      </p:sp>
      <p:sp>
        <p:nvSpPr>
          <p:cNvPr id="17" name="正方形/長方形 16"/>
          <p:cNvSpPr/>
          <p:nvPr/>
        </p:nvSpPr>
        <p:spPr>
          <a:xfrm>
            <a:off x="1349995" y="3840865"/>
            <a:ext cx="800219" cy="461665"/>
          </a:xfrm>
          <a:prstGeom prst="rect">
            <a:avLst/>
          </a:prstGeom>
        </p:spPr>
        <p:txBody>
          <a:bodyPr wrap="none">
            <a:spAutoFit/>
          </a:bodyPr>
          <a:lstStyle/>
          <a:p>
            <a:pPr lvl="0" algn="ctr"/>
            <a:r>
              <a:rPr lang="ja-JP" altLang="en-US" sz="2400" dirty="0" smtClean="0">
                <a:solidFill>
                  <a:srgbClr val="FFFFFF"/>
                </a:solidFill>
                <a:latin typeface="メイリオ"/>
                <a:ea typeface="メイリオ"/>
                <a:cs typeface="メイリオ"/>
              </a:rPr>
              <a:t>継続</a:t>
            </a:r>
            <a:endParaRPr lang="ja-JP" altLang="en-US" sz="2400" dirty="0">
              <a:solidFill>
                <a:srgbClr val="FFFFFF"/>
              </a:solidFill>
              <a:latin typeface="メイリオ"/>
              <a:ea typeface="メイリオ"/>
              <a:cs typeface="メイリオ"/>
            </a:endParaRPr>
          </a:p>
        </p:txBody>
      </p:sp>
      <p:sp>
        <p:nvSpPr>
          <p:cNvPr id="18" name="正方形/長方形 17"/>
          <p:cNvSpPr/>
          <p:nvPr/>
        </p:nvSpPr>
        <p:spPr>
          <a:xfrm>
            <a:off x="457200" y="5242090"/>
            <a:ext cx="3943142" cy="1137154"/>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インフラ・プラットフォーム</a:t>
            </a:r>
            <a:endParaRPr kumimoji="1" lang="en-US" altLang="ja-JP" sz="2000" dirty="0" smtClean="0">
              <a:solidFill>
                <a:srgbClr val="FFFFFF"/>
              </a:solidFill>
              <a:latin typeface="メイリオ"/>
              <a:ea typeface="メイリオ"/>
              <a:cs typeface="メイリオ"/>
            </a:endParaRPr>
          </a:p>
          <a:p>
            <a:pPr algn="ctr"/>
            <a:r>
              <a:rPr kumimoji="1" lang="ja-JP" altLang="en-US" sz="2000" dirty="0" smtClean="0">
                <a:solidFill>
                  <a:srgbClr val="FFFFFF"/>
                </a:solidFill>
                <a:latin typeface="メイリオ"/>
                <a:ea typeface="メイリオ"/>
                <a:cs typeface="メイリオ"/>
              </a:rPr>
              <a:t>の</a:t>
            </a:r>
            <a:r>
              <a:rPr lang="ja-JP" altLang="en-US" sz="2000" dirty="0" smtClean="0">
                <a:solidFill>
                  <a:srgbClr val="FFFFFF"/>
                </a:solidFill>
                <a:latin typeface="メイリオ"/>
                <a:ea typeface="メイリオ"/>
                <a:cs typeface="メイリオ"/>
              </a:rPr>
              <a:t>構築・運用管理</a:t>
            </a:r>
            <a:endParaRPr kumimoji="1" lang="ja-JP" altLang="en-US" sz="2000" dirty="0">
              <a:solidFill>
                <a:srgbClr val="FFFFFF"/>
              </a:solidFill>
              <a:latin typeface="メイリオ"/>
              <a:ea typeface="メイリオ"/>
              <a:cs typeface="メイリオ"/>
            </a:endParaRPr>
          </a:p>
        </p:txBody>
      </p:sp>
      <p:sp>
        <p:nvSpPr>
          <p:cNvPr id="19" name="右矢印 18"/>
          <p:cNvSpPr/>
          <p:nvPr/>
        </p:nvSpPr>
        <p:spPr>
          <a:xfrm>
            <a:off x="4225636" y="5511030"/>
            <a:ext cx="656420" cy="646546"/>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938888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ポスト</a:t>
            </a:r>
            <a:r>
              <a:rPr lang="en-US" altLang="ja-JP" dirty="0" smtClean="0"/>
              <a:t>SI</a:t>
            </a:r>
            <a:r>
              <a:rPr lang="ja-JP" altLang="en-US" dirty="0" smtClean="0"/>
              <a:t>の４つの戦略と９つのシナリオ</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cxnSp>
        <p:nvCxnSpPr>
          <p:cNvPr id="5" name="直線矢印コネクタ 4"/>
          <p:cNvCxnSpPr/>
          <p:nvPr/>
        </p:nvCxnSpPr>
        <p:spPr>
          <a:xfrm flipH="1">
            <a:off x="4603483" y="1100683"/>
            <a:ext cx="1" cy="5161994"/>
          </a:xfrm>
          <a:prstGeom prst="straightConnector1">
            <a:avLst/>
          </a:prstGeom>
          <a:ln>
            <a:solidFill>
              <a:srgbClr val="008000"/>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366715" y="3681680"/>
            <a:ext cx="6466926" cy="23302"/>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1654033"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特化型</a:t>
            </a:r>
            <a:endParaRPr kumimoji="1"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11" name="正方形/長方形 10"/>
          <p:cNvSpPr/>
          <p:nvPr/>
        </p:nvSpPr>
        <p:spPr>
          <a:xfrm>
            <a:off x="1654033"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ビジネス</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サービス</a:t>
            </a:r>
            <a:endParaRPr kumimoji="1" lang="ja-JP" altLang="en-US" dirty="0">
              <a:solidFill>
                <a:srgbClr val="FFFFFF"/>
              </a:solidFill>
              <a:latin typeface="メイリオ"/>
              <a:ea typeface="メイリオ"/>
              <a:cs typeface="メイリオ"/>
            </a:endParaRPr>
          </a:p>
        </p:txBody>
      </p:sp>
      <p:sp>
        <p:nvSpPr>
          <p:cNvPr id="12" name="正方形/長方形 11"/>
          <p:cNvSpPr/>
          <p:nvPr/>
        </p:nvSpPr>
        <p:spPr>
          <a:xfrm>
            <a:off x="1654033"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業種・業務特化</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インテグレーション</a:t>
            </a:r>
            <a:endParaRPr kumimoji="1" lang="ja-JP" altLang="en-US" dirty="0">
              <a:solidFill>
                <a:srgbClr val="FFFFFF"/>
              </a:solidFill>
              <a:latin typeface="メイリオ"/>
              <a:ea typeface="メイリオ"/>
              <a:cs typeface="メイリオ"/>
            </a:endParaRPr>
          </a:p>
        </p:txBody>
      </p:sp>
      <p:sp>
        <p:nvSpPr>
          <p:cNvPr id="13" name="テキスト ボックス 12"/>
          <p:cNvSpPr txBox="1"/>
          <p:nvPr/>
        </p:nvSpPr>
        <p:spPr>
          <a:xfrm>
            <a:off x="3812642" y="820605"/>
            <a:ext cx="1581683" cy="338554"/>
          </a:xfrm>
          <a:prstGeom prst="rect">
            <a:avLst/>
          </a:prstGeom>
          <a:noFill/>
        </p:spPr>
        <p:txBody>
          <a:bodyPr wrap="none" rtlCol="0">
            <a:spAutoFit/>
          </a:bodyPr>
          <a:lstStyle/>
          <a:p>
            <a:pPr algn="ctr"/>
            <a:r>
              <a:rPr kumimoji="1" lang="ja-JP" altLang="en-US" sz="1600" dirty="0" smtClean="0">
                <a:solidFill>
                  <a:srgbClr val="008000"/>
                </a:solidFill>
              </a:rPr>
              <a:t>アプリケーション</a:t>
            </a:r>
            <a:endParaRPr kumimoji="1" lang="ja-JP" altLang="en-US" sz="1600" dirty="0">
              <a:solidFill>
                <a:srgbClr val="008000"/>
              </a:solidFill>
            </a:endParaRPr>
          </a:p>
        </p:txBody>
      </p:sp>
      <p:sp>
        <p:nvSpPr>
          <p:cNvPr id="14" name="正方形/長方形 13"/>
          <p:cNvSpPr/>
          <p:nvPr/>
        </p:nvSpPr>
        <p:spPr>
          <a:xfrm>
            <a:off x="1654033" y="3841197"/>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コンサルテーション</a:t>
            </a:r>
            <a:endParaRPr kumimoji="1" lang="ja-JP" altLang="en-US" dirty="0">
              <a:solidFill>
                <a:srgbClr val="FFFFFF"/>
              </a:solidFill>
              <a:latin typeface="メイリオ"/>
              <a:ea typeface="メイリオ"/>
              <a:cs typeface="メイリオ"/>
            </a:endParaRPr>
          </a:p>
        </p:txBody>
      </p:sp>
      <p:sp>
        <p:nvSpPr>
          <p:cNvPr id="15" name="正方形/長方形 14"/>
          <p:cNvSpPr/>
          <p:nvPr/>
        </p:nvSpPr>
        <p:spPr>
          <a:xfrm>
            <a:off x="1654033"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インフラ構築</a:t>
            </a:r>
            <a:endParaRPr kumimoji="1" lang="ja-JP" altLang="en-US" dirty="0">
              <a:solidFill>
                <a:srgbClr val="FFFFFF"/>
              </a:solidFill>
              <a:latin typeface="メイリオ"/>
              <a:ea typeface="メイリオ"/>
              <a:cs typeface="メイリオ"/>
            </a:endParaRPr>
          </a:p>
        </p:txBody>
      </p:sp>
      <p:sp>
        <p:nvSpPr>
          <p:cNvPr id="16" name="正方形/長方形 15"/>
          <p:cNvSpPr/>
          <p:nvPr/>
        </p:nvSpPr>
        <p:spPr>
          <a:xfrm>
            <a:off x="1654033" y="5186694"/>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クラウド運用管理</a:t>
            </a:r>
            <a:endParaRPr kumimoji="1" lang="ja-JP" altLang="en-US" dirty="0">
              <a:solidFill>
                <a:srgbClr val="FFFFFF"/>
              </a:solidFill>
              <a:latin typeface="メイリオ"/>
              <a:ea typeface="メイリオ"/>
              <a:cs typeface="メイリオ"/>
            </a:endParaRPr>
          </a:p>
        </p:txBody>
      </p:sp>
      <p:sp>
        <p:nvSpPr>
          <p:cNvPr id="17" name="正方形/長方形 16"/>
          <p:cNvSpPr/>
          <p:nvPr/>
        </p:nvSpPr>
        <p:spPr>
          <a:xfrm>
            <a:off x="4893515"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内製化支援</a:t>
            </a:r>
            <a:endParaRPr kumimoji="1" lang="ja-JP" altLang="en-US" dirty="0">
              <a:solidFill>
                <a:srgbClr val="FFFFFF"/>
              </a:solidFill>
              <a:latin typeface="メイリオ"/>
              <a:ea typeface="メイリオ"/>
              <a:cs typeface="メイリオ"/>
            </a:endParaRPr>
          </a:p>
        </p:txBody>
      </p:sp>
      <p:sp>
        <p:nvSpPr>
          <p:cNvPr id="18" name="正方形/長方形 17"/>
          <p:cNvSpPr/>
          <p:nvPr/>
        </p:nvSpPr>
        <p:spPr>
          <a:xfrm>
            <a:off x="4893515"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シチズン</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デベロッパー支援</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4893515"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アジャイル型</a:t>
            </a:r>
            <a:endParaRPr lang="en-US" altLang="ja-JP"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受託</a:t>
            </a:r>
            <a:r>
              <a:rPr lang="ja-JP" altLang="en-US" dirty="0">
                <a:solidFill>
                  <a:srgbClr val="FFFFFF"/>
                </a:solidFill>
                <a:latin typeface="メイリオ"/>
                <a:ea typeface="メイリオ"/>
                <a:cs typeface="メイリオ"/>
              </a:rPr>
              <a:t>開発</a:t>
            </a:r>
          </a:p>
        </p:txBody>
      </p:sp>
      <p:sp>
        <p:nvSpPr>
          <p:cNvPr id="20" name="正方形/長方形 19"/>
          <p:cNvSpPr/>
          <p:nvPr/>
        </p:nvSpPr>
        <p:spPr>
          <a:xfrm>
            <a:off x="4893515" y="3841197"/>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汎用型</a:t>
            </a:r>
            <a:endParaRPr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smtClean="0">
                <a:solidFill>
                  <a:srgbClr val="FFFFFF"/>
                </a:solidFill>
                <a:latin typeface="メイリオ"/>
                <a:ea typeface="メイリオ"/>
                <a:cs typeface="メイリオ"/>
              </a:rPr>
              <a:t>/</a:t>
            </a:r>
            <a:r>
              <a:rPr kumimoji="1"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4893515" y="5186694"/>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データセンター</a:t>
            </a:r>
            <a:endParaRPr kumimoji="1" lang="ja-JP" altLang="en-US" dirty="0">
              <a:solidFill>
                <a:srgbClr val="FFFFFF"/>
              </a:solidFill>
              <a:latin typeface="メイリオ"/>
              <a:ea typeface="メイリオ"/>
              <a:cs typeface="メイリオ"/>
            </a:endParaRPr>
          </a:p>
        </p:txBody>
      </p:sp>
      <p:sp>
        <p:nvSpPr>
          <p:cNvPr id="23" name="テキスト ボックス 22"/>
          <p:cNvSpPr txBox="1"/>
          <p:nvPr/>
        </p:nvSpPr>
        <p:spPr>
          <a:xfrm>
            <a:off x="4100782" y="6262677"/>
            <a:ext cx="1005403" cy="338554"/>
          </a:xfrm>
          <a:prstGeom prst="rect">
            <a:avLst/>
          </a:prstGeom>
          <a:noFill/>
        </p:spPr>
        <p:txBody>
          <a:bodyPr wrap="none" rtlCol="0">
            <a:spAutoFit/>
          </a:bodyPr>
          <a:lstStyle/>
          <a:p>
            <a:pPr algn="ctr"/>
            <a:r>
              <a:rPr lang="ja-JP" altLang="en-US" sz="1600" dirty="0" smtClean="0">
                <a:solidFill>
                  <a:srgbClr val="008000"/>
                </a:solidFill>
                <a:latin typeface="メイリオ"/>
                <a:ea typeface="メイリオ"/>
                <a:cs typeface="メイリオ"/>
              </a:rPr>
              <a:t>インフラ</a:t>
            </a:r>
            <a:endParaRPr kumimoji="1" lang="en-US" altLang="ja-JP" sz="1600" dirty="0" smtClean="0">
              <a:solidFill>
                <a:srgbClr val="008000"/>
              </a:solidFill>
              <a:latin typeface="メイリオ"/>
              <a:ea typeface="メイリオ"/>
              <a:cs typeface="メイリオ"/>
            </a:endParaRPr>
          </a:p>
        </p:txBody>
      </p:sp>
      <p:sp>
        <p:nvSpPr>
          <p:cNvPr id="24" name="テキスト ボックス 23"/>
          <p:cNvSpPr txBox="1"/>
          <p:nvPr/>
        </p:nvSpPr>
        <p:spPr>
          <a:xfrm>
            <a:off x="893464" y="3248447"/>
            <a:ext cx="430887" cy="913070"/>
          </a:xfrm>
          <a:prstGeom prst="rect">
            <a:avLst/>
          </a:prstGeom>
          <a:noFill/>
        </p:spPr>
        <p:txBody>
          <a:bodyPr vert="eaVert" wrap="none" rtlCol="0">
            <a:spAutoFit/>
          </a:bodyPr>
          <a:lstStyle/>
          <a:p>
            <a:pPr algn="ctr"/>
            <a:r>
              <a:rPr kumimoji="1" lang="ja-JP" altLang="en-US" sz="1600" dirty="0" smtClean="0">
                <a:solidFill>
                  <a:srgbClr val="000090"/>
                </a:solidFill>
                <a:latin typeface="メイリオ"/>
                <a:ea typeface="メイリオ"/>
                <a:cs typeface="メイリオ"/>
              </a:rPr>
              <a:t>専門特化</a:t>
            </a:r>
            <a:endParaRPr kumimoji="1" lang="ja-JP" altLang="en-US" sz="1600" dirty="0">
              <a:solidFill>
                <a:srgbClr val="000090"/>
              </a:solidFill>
              <a:latin typeface="メイリオ"/>
              <a:ea typeface="メイリオ"/>
              <a:cs typeface="メイリオ"/>
            </a:endParaRPr>
          </a:p>
        </p:txBody>
      </p:sp>
      <p:sp>
        <p:nvSpPr>
          <p:cNvPr id="25" name="テキスト ボックス 24"/>
          <p:cNvSpPr txBox="1"/>
          <p:nvPr/>
        </p:nvSpPr>
        <p:spPr>
          <a:xfrm>
            <a:off x="7813891" y="3205888"/>
            <a:ext cx="430887" cy="998188"/>
          </a:xfrm>
          <a:prstGeom prst="rect">
            <a:avLst/>
          </a:prstGeom>
          <a:noFill/>
        </p:spPr>
        <p:txBody>
          <a:bodyPr vert="eaVert" wrap="square" rtlCol="0">
            <a:spAutoFit/>
          </a:bodyPr>
          <a:lstStyle/>
          <a:p>
            <a:pPr algn="ctr"/>
            <a:r>
              <a:rPr kumimoji="1" lang="ja-JP" altLang="en-US" sz="1600" dirty="0" smtClean="0">
                <a:solidFill>
                  <a:srgbClr val="000090"/>
                </a:solidFill>
                <a:latin typeface="メイリオ"/>
                <a:ea typeface="メイリオ"/>
                <a:cs typeface="メイリオ"/>
              </a:rPr>
              <a:t>スピード</a:t>
            </a:r>
            <a:endParaRPr kumimoji="1" lang="ja-JP" altLang="en-US" sz="1600" dirty="0">
              <a:solidFill>
                <a:srgbClr val="000090"/>
              </a:solidFill>
              <a:latin typeface="メイリオ"/>
              <a:ea typeface="メイリオ"/>
              <a:cs typeface="メイリオ"/>
            </a:endParaRPr>
          </a:p>
        </p:txBody>
      </p:sp>
      <p:sp>
        <p:nvSpPr>
          <p:cNvPr id="6" name="正方形/長方形 5"/>
          <p:cNvSpPr/>
          <p:nvPr/>
        </p:nvSpPr>
        <p:spPr>
          <a:xfrm>
            <a:off x="4716016"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6" name="正方形/長方形 25"/>
          <p:cNvSpPr/>
          <p:nvPr/>
        </p:nvSpPr>
        <p:spPr>
          <a:xfrm>
            <a:off x="1457389"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アプリケーション</a:t>
            </a:r>
            <a:endParaRPr kumimoji="1" lang="en-US" altLang="ja-JP" sz="1000" dirty="0" smtClean="0">
              <a:solidFill>
                <a:srgbClr val="FF6600"/>
              </a:solidFill>
              <a:latin typeface="メイリオ"/>
              <a:ea typeface="メイリオ"/>
              <a:cs typeface="メイリオ"/>
            </a:endParaRPr>
          </a:p>
          <a:p>
            <a:r>
              <a:rPr kumimoji="1" lang="ja-JP" altLang="en-US" sz="1000" dirty="0" smtClean="0">
                <a:solidFill>
                  <a:srgbClr val="FF6600"/>
                </a:solidFill>
                <a:latin typeface="メイリオ"/>
                <a:ea typeface="メイリオ"/>
                <a:cs typeface="メイリオ"/>
              </a:rPr>
              <a:t>　　　　　プロフェッショナル</a:t>
            </a:r>
            <a:endParaRPr kumimoji="1" lang="ja-JP" altLang="en-US" sz="1000" dirty="0">
              <a:solidFill>
                <a:srgbClr val="FF6600"/>
              </a:solidFill>
              <a:latin typeface="メイリオ"/>
              <a:ea typeface="メイリオ"/>
              <a:cs typeface="メイリオ"/>
            </a:endParaRPr>
          </a:p>
        </p:txBody>
      </p:sp>
      <p:sp>
        <p:nvSpPr>
          <p:cNvPr id="7" name="正方形/長方形 6"/>
          <p:cNvSpPr/>
          <p:nvPr/>
        </p:nvSpPr>
        <p:spPr>
          <a:xfrm>
            <a:off x="3301166" y="1232558"/>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10" name="正方形/長方形 9"/>
          <p:cNvSpPr/>
          <p:nvPr/>
        </p:nvSpPr>
        <p:spPr>
          <a:xfrm>
            <a:off x="5224316" y="1239722"/>
            <a:ext cx="203132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ビジネス同期化戦略</a:t>
            </a:r>
          </a:p>
        </p:txBody>
      </p:sp>
      <p:sp>
        <p:nvSpPr>
          <p:cNvPr id="27" name="正方形/長方形 26"/>
          <p:cNvSpPr/>
          <p:nvPr/>
        </p:nvSpPr>
        <p:spPr>
          <a:xfrm>
            <a:off x="4711200"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8" name="正方形/長方形 27"/>
          <p:cNvSpPr/>
          <p:nvPr/>
        </p:nvSpPr>
        <p:spPr>
          <a:xfrm>
            <a:off x="1452573"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a:t>
            </a:r>
            <a:endParaRPr kumimoji="1" lang="ja-JP" altLang="en-US" sz="1000" dirty="0">
              <a:solidFill>
                <a:srgbClr val="FF6600"/>
              </a:solidFill>
              <a:latin typeface="メイリオ"/>
              <a:ea typeface="メイリオ"/>
              <a:cs typeface="メイリオ"/>
            </a:endParaRPr>
          </a:p>
        </p:txBody>
      </p:sp>
      <p:sp>
        <p:nvSpPr>
          <p:cNvPr id="29" name="正方形/長方形 28"/>
          <p:cNvSpPr/>
          <p:nvPr/>
        </p:nvSpPr>
        <p:spPr>
          <a:xfrm>
            <a:off x="2020400" y="5778756"/>
            <a:ext cx="2286000" cy="400110"/>
          </a:xfrm>
          <a:prstGeom prst="rect">
            <a:avLst/>
          </a:prstGeom>
        </p:spPr>
        <p:txBody>
          <a:bodyPr>
            <a:spAutoFit/>
          </a:bodyPr>
          <a:lstStyle/>
          <a:p>
            <a:pPr lvl="0"/>
            <a:r>
              <a:rPr lang="ja-JP" altLang="en-US" sz="1000" dirty="0" smtClean="0">
                <a:solidFill>
                  <a:srgbClr val="FF6600"/>
                </a:solidFill>
                <a:latin typeface="メイリオ"/>
                <a:ea typeface="メイリオ"/>
                <a:cs typeface="メイリオ"/>
              </a:rPr>
              <a:t>クラウド</a:t>
            </a:r>
            <a:endParaRPr lang="en-US" altLang="ja-JP" sz="1000" dirty="0">
              <a:solidFill>
                <a:srgbClr val="FF6600"/>
              </a:solidFill>
              <a:latin typeface="メイリオ"/>
              <a:ea typeface="メイリオ"/>
              <a:cs typeface="メイリオ"/>
            </a:endParaRPr>
          </a:p>
          <a:p>
            <a:pPr lvl="0"/>
            <a:r>
              <a:rPr lang="ja-JP" altLang="en-US" sz="1000" dirty="0" smtClean="0">
                <a:solidFill>
                  <a:srgbClr val="FF6600"/>
                </a:solidFill>
                <a:latin typeface="メイリオ"/>
                <a:ea typeface="メイリオ"/>
                <a:cs typeface="メイリオ"/>
              </a:rPr>
              <a:t>プロフェッショナル</a:t>
            </a:r>
            <a:endParaRPr lang="ja-JP" altLang="en-US" sz="1000" dirty="0">
              <a:solidFill>
                <a:srgbClr val="FF6600"/>
              </a:solidFill>
              <a:latin typeface="メイリオ"/>
              <a:ea typeface="メイリオ"/>
              <a:cs typeface="メイリオ"/>
            </a:endParaRPr>
          </a:p>
        </p:txBody>
      </p:sp>
      <p:sp>
        <p:nvSpPr>
          <p:cNvPr id="30" name="正方形/長方形 29"/>
          <p:cNvSpPr/>
          <p:nvPr/>
        </p:nvSpPr>
        <p:spPr>
          <a:xfrm>
            <a:off x="3217607" y="5807164"/>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31" name="正方形/長方形 30"/>
          <p:cNvSpPr/>
          <p:nvPr/>
        </p:nvSpPr>
        <p:spPr>
          <a:xfrm>
            <a:off x="5326909" y="5807164"/>
            <a:ext cx="1826141" cy="338554"/>
          </a:xfrm>
          <a:prstGeom prst="rect">
            <a:avLst/>
          </a:prstGeom>
        </p:spPr>
        <p:txBody>
          <a:bodyPr wrap="none">
            <a:spAutoFit/>
          </a:bodyPr>
          <a:lstStyle/>
          <a:p>
            <a:pPr lvl="0" algn="ctr"/>
            <a:r>
              <a:rPr lang="ja-JP" altLang="en-US" sz="1600" dirty="0" smtClean="0">
                <a:solidFill>
                  <a:srgbClr val="FF6600"/>
                </a:solidFill>
                <a:latin typeface="メイリオ"/>
                <a:ea typeface="メイリオ"/>
                <a:cs typeface="メイリオ"/>
              </a:rPr>
              <a:t>インフラ提供戦略</a:t>
            </a:r>
            <a:endParaRPr lang="ja-JP" altLang="en-US" sz="1600" dirty="0">
              <a:solidFill>
                <a:srgbClr val="FF6600"/>
              </a:solidFill>
              <a:latin typeface="メイリオ"/>
              <a:ea typeface="メイリオ"/>
              <a:cs typeface="メイリオ"/>
            </a:endParaRPr>
          </a:p>
        </p:txBody>
      </p:sp>
      <p:sp>
        <p:nvSpPr>
          <p:cNvPr id="32" name="正方形/長方形 31"/>
          <p:cNvSpPr/>
          <p:nvPr/>
        </p:nvSpPr>
        <p:spPr>
          <a:xfrm>
            <a:off x="4893515" y="4511415"/>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smtClean="0">
                <a:solidFill>
                  <a:srgbClr val="FFFFFF"/>
                </a:solidFill>
                <a:latin typeface="メイリオ"/>
                <a:ea typeface="メイリオ"/>
                <a:cs typeface="メイリオ"/>
              </a:rPr>
              <a:t>IaaS</a:t>
            </a:r>
            <a:endParaRPr kumimoji="1" lang="ja-JP" altLang="en-US"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070414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詳細はこちらをご覧下さい　</a:t>
            </a:r>
            <a:r>
              <a:rPr lang="en-US" altLang="ja-JP" dirty="0" smtClean="0"/>
              <a:t>m(_ _)m</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93128"/>
            <a:ext cx="3386282" cy="4756304"/>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238539" y="2822085"/>
            <a:ext cx="4333461" cy="1200329"/>
          </a:xfrm>
          <a:prstGeom prst="rect">
            <a:avLst/>
          </a:prstGeom>
        </p:spPr>
        <p:txBody>
          <a:bodyPr wrap="square">
            <a:spAutoFit/>
          </a:bodyPr>
          <a:lstStyle/>
          <a:p>
            <a:pPr marL="171450" indent="-171450">
              <a:buFont typeface="Wingdings" charset="2"/>
              <a:buChar char="l"/>
            </a:pPr>
            <a:r>
              <a:rPr lang="ja-JP" altLang="en-US" sz="1200" dirty="0">
                <a:solidFill>
                  <a:srgbClr val="0070C0"/>
                </a:solidFill>
                <a:latin typeface="Meiryo" charset="-128"/>
                <a:ea typeface="Meiryo" charset="-128"/>
                <a:cs typeface="Meiryo" charset="-128"/>
              </a:rPr>
              <a:t>歴史的事実や数字的裏付けに基づき現状を整理し、その具体的</a:t>
            </a:r>
            <a:r>
              <a:rPr lang="ja-JP" altLang="en-US" sz="1200" dirty="0" smtClean="0">
                <a:solidFill>
                  <a:srgbClr val="0070C0"/>
                </a:solidFill>
                <a:latin typeface="Meiryo" charset="-128"/>
                <a:ea typeface="Meiryo" charset="-128"/>
                <a:cs typeface="Meiryo" charset="-128"/>
              </a:rPr>
              <a:t>な対策</a:t>
            </a:r>
            <a:r>
              <a:rPr lang="ja-JP" altLang="en-US" sz="1200" dirty="0">
                <a:solidFill>
                  <a:srgbClr val="0070C0"/>
                </a:solidFill>
                <a:latin typeface="Meiryo" charset="-128"/>
                <a:ea typeface="Meiryo" charset="-128"/>
                <a:cs typeface="Meiryo" charset="-128"/>
              </a:rPr>
              <a:t>を示すこと。</a:t>
            </a:r>
          </a:p>
          <a:p>
            <a:pPr marL="171450" indent="-171450">
              <a:buFont typeface="Wingdings" charset="2"/>
              <a:buChar char="l"/>
            </a:pPr>
            <a:r>
              <a:rPr lang="ja-JP" altLang="en-US" sz="1200" dirty="0" smtClean="0">
                <a:solidFill>
                  <a:srgbClr val="0070C0"/>
                </a:solidFill>
                <a:latin typeface="Meiryo" charset="-128"/>
                <a:ea typeface="Meiryo" charset="-128"/>
                <a:cs typeface="Meiryo" charset="-128"/>
              </a:rPr>
              <a:t>身</a:t>
            </a:r>
            <a:r>
              <a:rPr lang="ja-JP" altLang="en-US" sz="1200" dirty="0">
                <a:solidFill>
                  <a:srgbClr val="0070C0"/>
                </a:solidFill>
                <a:latin typeface="Meiryo" charset="-128"/>
                <a:ea typeface="Meiryo" charset="-128"/>
                <a:cs typeface="Meiryo" charset="-128"/>
              </a:rPr>
              <a:t>の丈に合った事例を紹介し、具体的なビジネスのイメージを</a:t>
            </a:r>
            <a:r>
              <a:rPr lang="ja-JP" altLang="en-US" sz="1200" dirty="0" smtClean="0">
                <a:solidFill>
                  <a:srgbClr val="0070C0"/>
                </a:solidFill>
                <a:latin typeface="Meiryo" charset="-128"/>
                <a:ea typeface="Meiryo" charset="-128"/>
                <a:cs typeface="Meiryo" charset="-128"/>
              </a:rPr>
              <a:t>描きやすく</a:t>
            </a:r>
            <a:r>
              <a:rPr lang="ja-JP" altLang="en-US" sz="1200" dirty="0">
                <a:solidFill>
                  <a:srgbClr val="0070C0"/>
                </a:solidFill>
                <a:latin typeface="Meiryo" charset="-128"/>
                <a:ea typeface="Meiryo" charset="-128"/>
                <a:cs typeface="Meiryo" charset="-128"/>
              </a:rPr>
              <a:t>すること。</a:t>
            </a:r>
          </a:p>
          <a:p>
            <a:pPr marL="171450" indent="-171450">
              <a:buFont typeface="Wingdings" charset="2"/>
              <a:buChar char="l"/>
            </a:pPr>
            <a:r>
              <a:rPr lang="ja-JP" altLang="en-US" sz="1200" dirty="0" smtClean="0">
                <a:solidFill>
                  <a:srgbClr val="0070C0"/>
                </a:solidFill>
                <a:latin typeface="Meiryo" charset="-128"/>
                <a:ea typeface="Meiryo" charset="-128"/>
                <a:cs typeface="Meiryo" charset="-128"/>
              </a:rPr>
              <a:t>新規</a:t>
            </a:r>
            <a:r>
              <a:rPr lang="ja-JP" altLang="en-US" sz="1200" dirty="0">
                <a:solidFill>
                  <a:srgbClr val="0070C0"/>
                </a:solidFill>
                <a:latin typeface="Meiryo" charset="-128"/>
                <a:ea typeface="Meiryo" charset="-128"/>
                <a:cs typeface="Meiryo" charset="-128"/>
              </a:rPr>
              <a:t>事業を立ち上げるための課題や成功させるための実践的な</a:t>
            </a:r>
            <a:r>
              <a:rPr lang="ja-JP" altLang="en-US" sz="1200" dirty="0" smtClean="0">
                <a:solidFill>
                  <a:srgbClr val="0070C0"/>
                </a:solidFill>
                <a:latin typeface="Meiryo" charset="-128"/>
                <a:ea typeface="Meiryo" charset="-128"/>
                <a:cs typeface="Meiryo" charset="-128"/>
              </a:rPr>
              <a:t>ノウハウ</a:t>
            </a:r>
            <a:r>
              <a:rPr lang="ja-JP" altLang="en-US" sz="1200" dirty="0">
                <a:solidFill>
                  <a:srgbClr val="0070C0"/>
                </a:solidFill>
                <a:latin typeface="Meiryo" charset="-128"/>
                <a:ea typeface="Meiryo" charset="-128"/>
                <a:cs typeface="Meiryo" charset="-128"/>
              </a:rPr>
              <a:t>を解説すること。</a:t>
            </a:r>
          </a:p>
        </p:txBody>
      </p:sp>
      <p:sp>
        <p:nvSpPr>
          <p:cNvPr id="9" name="テキスト ボックス 8"/>
          <p:cNvSpPr txBox="1"/>
          <p:nvPr/>
        </p:nvSpPr>
        <p:spPr>
          <a:xfrm>
            <a:off x="238539" y="1293128"/>
            <a:ext cx="4333461" cy="1446550"/>
          </a:xfrm>
          <a:prstGeom prst="rect">
            <a:avLst/>
          </a:prstGeom>
          <a:noFill/>
        </p:spPr>
        <p:txBody>
          <a:bodyPr wrap="square" rtlCol="0">
            <a:spAutoFit/>
          </a:bodyPr>
          <a:lstStyle/>
          <a:p>
            <a:pPr algn="dist"/>
            <a:r>
              <a:rPr lang="ja-JP" altLang="en-US" sz="1400" b="1" dirty="0" smtClean="0">
                <a:latin typeface="Meiryo" charset="-128"/>
                <a:ea typeface="Meiryo" charset="-128"/>
                <a:cs typeface="Meiryo" charset="-128"/>
              </a:rPr>
              <a:t>新しいステージに立つためにどうすればいいのか</a:t>
            </a:r>
            <a:endParaRPr lang="en-US" altLang="ja-JP" sz="1400" b="1" dirty="0" smtClean="0">
              <a:latin typeface="Meiryo" charset="-128"/>
              <a:ea typeface="Meiryo" charset="-128"/>
              <a:cs typeface="Meiryo" charset="-128"/>
            </a:endParaRPr>
          </a:p>
          <a:p>
            <a:endParaRPr kumimoji="1" lang="ja-JP" altLang="en-US" sz="1400" dirty="0" smtClean="0">
              <a:latin typeface="Meiryo" charset="-128"/>
              <a:ea typeface="Meiryo" charset="-128"/>
              <a:cs typeface="Meiryo" charset="-128"/>
            </a:endParaRPr>
          </a:p>
          <a:p>
            <a:r>
              <a:rPr kumimoji="1" lang="ja-JP" altLang="en-US" sz="1200" dirty="0" smtClean="0">
                <a:latin typeface="Meiryo" charset="-128"/>
                <a:ea typeface="Meiryo" charset="-128"/>
                <a:cs typeface="Meiryo" charset="-128"/>
              </a:rPr>
              <a:t>これまでと同じやり方では、収益を維持・拡大することは難しくなるでしょう。しかし、工夫次第では、</a:t>
            </a:r>
            <a:r>
              <a:rPr kumimoji="1" lang="en-US" altLang="ja-JP" sz="1200" dirty="0" smtClean="0">
                <a:latin typeface="Meiryo" charset="-128"/>
                <a:ea typeface="Meiryo" charset="-128"/>
                <a:cs typeface="Meiryo" charset="-128"/>
              </a:rPr>
              <a:t>SI</a:t>
            </a:r>
            <a:r>
              <a:rPr kumimoji="1" lang="ja-JP" altLang="en-US" sz="1200" dirty="0" smtClean="0">
                <a:latin typeface="Meiryo" charset="-128"/>
                <a:ea typeface="Meiryo" charset="-128"/>
                <a:cs typeface="Meiryo" charset="-128"/>
              </a:rPr>
              <a:t>を魅力的なビジネスに再生させることができます。</a:t>
            </a:r>
          </a:p>
          <a:p>
            <a:endParaRPr lang="ja-JP" altLang="en-US" sz="1200" dirty="0">
              <a:latin typeface="Meiryo" charset="-128"/>
              <a:ea typeface="Meiryo" charset="-128"/>
              <a:cs typeface="Meiryo" charset="-128"/>
            </a:endParaRPr>
          </a:p>
          <a:p>
            <a:r>
              <a:rPr kumimoji="1" lang="ja-JP" altLang="en-US" sz="1200" dirty="0" smtClean="0">
                <a:latin typeface="Meiryo" charset="-128"/>
                <a:ea typeface="Meiryo" charset="-128"/>
                <a:cs typeface="Meiryo" charset="-128"/>
              </a:rPr>
              <a:t>その戦略とシナリオを一冊の本にまとめました。</a:t>
            </a:r>
          </a:p>
        </p:txBody>
      </p:sp>
      <p:sp>
        <p:nvSpPr>
          <p:cNvPr id="10" name="正方形/長方形 9"/>
          <p:cNvSpPr/>
          <p:nvPr/>
        </p:nvSpPr>
        <p:spPr>
          <a:xfrm>
            <a:off x="238539" y="4104821"/>
            <a:ext cx="4333461" cy="646331"/>
          </a:xfrm>
          <a:prstGeom prst="rect">
            <a:avLst/>
          </a:prstGeom>
        </p:spPr>
        <p:txBody>
          <a:bodyPr wrap="square">
            <a:spAutoFit/>
          </a:bodyPr>
          <a:lstStyle/>
          <a:p>
            <a:r>
              <a:rPr lang="ja-JP" altLang="en-US" sz="1200" dirty="0" smtClean="0">
                <a:solidFill>
                  <a:schemeClr val="accent6">
                    <a:lumMod val="75000"/>
                  </a:schemeClr>
                </a:solidFill>
                <a:latin typeface="Meiryo" charset="-128"/>
                <a:ea typeface="Meiryo" charset="-128"/>
                <a:cs typeface="Meiryo" charset="-128"/>
              </a:rPr>
              <a:t>本書に掲載している全</a:t>
            </a:r>
            <a:r>
              <a:rPr lang="en-US" altLang="ja-JP" sz="1200" dirty="0" smtClean="0">
                <a:solidFill>
                  <a:schemeClr val="accent6">
                    <a:lumMod val="75000"/>
                  </a:schemeClr>
                </a:solidFill>
                <a:latin typeface="Meiryo" charset="-128"/>
                <a:ea typeface="Meiryo" charset="-128"/>
                <a:cs typeface="Meiryo" charset="-128"/>
              </a:rPr>
              <a:t>60</a:t>
            </a:r>
            <a:r>
              <a:rPr lang="ja-JP" altLang="en-US" sz="1200" dirty="0" smtClean="0">
                <a:solidFill>
                  <a:schemeClr val="accent6">
                    <a:lumMod val="75000"/>
                  </a:schemeClr>
                </a:solidFill>
                <a:latin typeface="Meiryo" charset="-128"/>
                <a:ea typeface="Meiryo" charset="-128"/>
                <a:cs typeface="Meiryo" charset="-128"/>
              </a:rPr>
              <a:t>枚の図表</a:t>
            </a:r>
            <a:r>
              <a:rPr lang="ja-JP" altLang="en-US" sz="1200" dirty="0">
                <a:solidFill>
                  <a:schemeClr val="accent6">
                    <a:lumMod val="75000"/>
                  </a:schemeClr>
                </a:solidFill>
                <a:latin typeface="Meiryo" charset="-128"/>
                <a:ea typeface="Meiryo" charset="-128"/>
                <a:cs typeface="Meiryo" charset="-128"/>
              </a:rPr>
              <a:t>は、ロイヤリティ・フリーのパワーポイントでダウンロードできます</a:t>
            </a:r>
            <a:r>
              <a:rPr lang="ja-JP" altLang="en-US" sz="1200" dirty="0" smtClean="0">
                <a:solidFill>
                  <a:schemeClr val="accent6">
                    <a:lumMod val="75000"/>
                  </a:schemeClr>
                </a:solidFill>
                <a:latin typeface="Meiryo" charset="-128"/>
                <a:ea typeface="Meiryo" charset="-128"/>
                <a:cs typeface="Meiryo" charset="-128"/>
              </a:rPr>
              <a:t>。経営会議や企画書の資料として、</a:t>
            </a:r>
            <a:r>
              <a:rPr lang="ja-JP" altLang="en-US" sz="1200" dirty="0">
                <a:solidFill>
                  <a:schemeClr val="accent6">
                    <a:lumMod val="75000"/>
                  </a:schemeClr>
                </a:solidFill>
                <a:latin typeface="Meiryo" charset="-128"/>
                <a:ea typeface="Meiryo" charset="-128"/>
                <a:cs typeface="Meiryo" charset="-128"/>
              </a:rPr>
              <a:t>ご使用下さい。</a:t>
            </a:r>
          </a:p>
        </p:txBody>
      </p:sp>
      <p:sp>
        <p:nvSpPr>
          <p:cNvPr id="11" name="正方形/長方形 10"/>
          <p:cNvSpPr/>
          <p:nvPr/>
        </p:nvSpPr>
        <p:spPr>
          <a:xfrm>
            <a:off x="238538" y="4833559"/>
            <a:ext cx="4333462" cy="1015663"/>
          </a:xfrm>
          <a:prstGeom prst="rect">
            <a:avLst/>
          </a:prstGeom>
        </p:spPr>
        <p:txBody>
          <a:bodyPr wrap="square">
            <a:spAutoFit/>
          </a:bodyPr>
          <a:lstStyle/>
          <a:p>
            <a:r>
              <a:rPr lang="ja-JP" altLang="en-US" sz="1200" dirty="0" smtClean="0">
                <a:latin typeface="Meiryo" charset="-128"/>
                <a:ea typeface="Meiryo" charset="-128"/>
                <a:cs typeface="Meiryo" charset="-128"/>
              </a:rPr>
              <a:t>発売日：</a:t>
            </a:r>
            <a:r>
              <a:rPr lang="en-US" altLang="ja-JP" sz="1200" dirty="0" smtClean="0">
                <a:latin typeface="Meiryo" charset="-128"/>
                <a:ea typeface="Meiryo" charset="-128"/>
                <a:cs typeface="Meiryo" charset="-128"/>
              </a:rPr>
              <a:t>2016</a:t>
            </a:r>
            <a:r>
              <a:rPr lang="ja-JP" altLang="en-US" sz="1200" dirty="0" smtClean="0">
                <a:latin typeface="Meiryo" charset="-128"/>
                <a:ea typeface="Meiryo" charset="-128"/>
                <a:cs typeface="Meiryo" charset="-128"/>
              </a:rPr>
              <a:t>年</a:t>
            </a:r>
            <a:r>
              <a:rPr lang="en-US" altLang="ja-JP" sz="1200" dirty="0" smtClean="0">
                <a:latin typeface="Meiryo" charset="-128"/>
                <a:ea typeface="Meiryo" charset="-128"/>
                <a:cs typeface="Meiryo" charset="-128"/>
              </a:rPr>
              <a:t>1</a:t>
            </a:r>
            <a:r>
              <a:rPr lang="ja-JP" altLang="en-US" sz="1200" dirty="0" smtClean="0">
                <a:latin typeface="Meiryo" charset="-128"/>
                <a:ea typeface="Meiryo" charset="-128"/>
                <a:cs typeface="Meiryo" charset="-128"/>
              </a:rPr>
              <a:t>月</a:t>
            </a:r>
            <a:r>
              <a:rPr lang="en-US" altLang="ja-JP" sz="1200" dirty="0" smtClean="0">
                <a:latin typeface="Meiryo" charset="-128"/>
                <a:ea typeface="Meiryo" charset="-128"/>
                <a:cs typeface="Meiryo" charset="-128"/>
              </a:rPr>
              <a:t>25</a:t>
            </a:r>
            <a:r>
              <a:rPr lang="ja-JP" altLang="en-US" sz="1200" dirty="0" smtClean="0">
                <a:latin typeface="Meiryo" charset="-128"/>
                <a:ea typeface="Meiryo" charset="-128"/>
                <a:cs typeface="Meiryo" charset="-128"/>
              </a:rPr>
              <a:t>日</a:t>
            </a:r>
          </a:p>
          <a:p>
            <a:r>
              <a:rPr lang="ja-JP" altLang="en-US" sz="1200" dirty="0" smtClean="0">
                <a:latin typeface="Meiryo" charset="-128"/>
                <a:ea typeface="Meiryo" charset="-128"/>
                <a:cs typeface="Meiryo" charset="-128"/>
              </a:rPr>
              <a:t>著書：斎藤</a:t>
            </a:r>
            <a:r>
              <a:rPr lang="en-US" altLang="ja-JP" sz="1200" dirty="0" smtClean="0">
                <a:latin typeface="Meiryo" charset="-128"/>
                <a:ea typeface="Meiryo" charset="-128"/>
                <a:cs typeface="Meiryo" charset="-128"/>
              </a:rPr>
              <a:t> </a:t>
            </a:r>
            <a:r>
              <a:rPr lang="ja-JP" altLang="en-US" sz="1200" dirty="0" smtClean="0">
                <a:latin typeface="Meiryo" charset="-128"/>
                <a:ea typeface="Meiryo" charset="-128"/>
                <a:cs typeface="Meiryo" charset="-128"/>
              </a:rPr>
              <a:t>昌義＋後藤</a:t>
            </a:r>
            <a:r>
              <a:rPr lang="en-US" altLang="ja-JP" sz="1200" dirty="0" smtClean="0">
                <a:latin typeface="Meiryo" charset="-128"/>
                <a:ea typeface="Meiryo" charset="-128"/>
                <a:cs typeface="Meiryo" charset="-128"/>
              </a:rPr>
              <a:t> </a:t>
            </a:r>
            <a:r>
              <a:rPr lang="ja-JP" altLang="en-US" sz="1200" dirty="0" smtClean="0">
                <a:latin typeface="Meiryo" charset="-128"/>
                <a:ea typeface="Meiryo" charset="-128"/>
                <a:cs typeface="Meiryo" charset="-128"/>
              </a:rPr>
              <a:t>晃</a:t>
            </a:r>
          </a:p>
          <a:p>
            <a:r>
              <a:rPr lang="ja-JP" altLang="en-US" sz="1200" dirty="0" smtClean="0">
                <a:latin typeface="Meiryo" charset="-128"/>
                <a:ea typeface="Meiryo" charset="-128"/>
                <a:cs typeface="Meiryo" charset="-128"/>
              </a:rPr>
              <a:t>体裁：A5判</a:t>
            </a:r>
            <a:r>
              <a:rPr lang="ja-JP" altLang="en-US" sz="1200" dirty="0">
                <a:latin typeface="Meiryo" charset="-128"/>
                <a:ea typeface="Meiryo" charset="-128"/>
                <a:cs typeface="Meiryo" charset="-128"/>
              </a:rPr>
              <a:t>／本文2色／</a:t>
            </a:r>
            <a:r>
              <a:rPr lang="ja-JP" altLang="en-US" sz="1200" dirty="0" smtClean="0">
                <a:latin typeface="Meiryo" charset="-128"/>
                <a:ea typeface="Meiryo" charset="-128"/>
                <a:cs typeface="Meiryo" charset="-128"/>
              </a:rPr>
              <a:t>240ページ</a:t>
            </a:r>
          </a:p>
          <a:p>
            <a:r>
              <a:rPr lang="ja-JP" altLang="en-US" sz="1200" dirty="0" smtClean="0">
                <a:latin typeface="Meiryo" charset="-128"/>
                <a:ea typeface="Meiryo" charset="-128"/>
                <a:cs typeface="Meiryo" charset="-128"/>
              </a:rPr>
              <a:t>ISBN：978-4-7741-7872-1</a:t>
            </a:r>
          </a:p>
          <a:p>
            <a:r>
              <a:rPr lang="ja-JP" altLang="en-US" sz="1200" dirty="0" smtClean="0">
                <a:latin typeface="Meiryo" charset="-128"/>
                <a:ea typeface="Meiryo" charset="-128"/>
                <a:cs typeface="Meiryo" charset="-128"/>
              </a:rPr>
              <a:t>価格：1,880円</a:t>
            </a:r>
            <a:r>
              <a:rPr lang="ja-JP" altLang="en-US" sz="1200" dirty="0">
                <a:latin typeface="Meiryo" charset="-128"/>
                <a:ea typeface="Meiryo" charset="-128"/>
                <a:cs typeface="Meiryo" charset="-128"/>
              </a:rPr>
              <a:t>（＋税）</a:t>
            </a:r>
          </a:p>
        </p:txBody>
      </p:sp>
      <p:sp>
        <p:nvSpPr>
          <p:cNvPr id="5" name="正方形/長方形 4"/>
          <p:cNvSpPr/>
          <p:nvPr/>
        </p:nvSpPr>
        <p:spPr>
          <a:xfrm>
            <a:off x="238538" y="5900851"/>
            <a:ext cx="2012218" cy="307777"/>
          </a:xfrm>
          <a:prstGeom prst="rect">
            <a:avLst/>
          </a:prstGeom>
        </p:spPr>
        <p:txBody>
          <a:bodyPr wrap="none">
            <a:spAutoFit/>
          </a:bodyPr>
          <a:lstStyle/>
          <a:p>
            <a:r>
              <a:rPr lang="en-US" altLang="ja-JP" sz="1400" dirty="0">
                <a:solidFill>
                  <a:srgbClr val="DCA10D"/>
                </a:solidFill>
                <a:latin typeface="Helvetica" charset="0"/>
                <a:hlinkClick r:id="rId3"/>
              </a:rPr>
              <a:t>http://amzn.to/1QViFJ1</a:t>
            </a:r>
            <a:endParaRPr lang="ja-JP" altLang="en-US" sz="1400" dirty="0"/>
          </a:p>
        </p:txBody>
      </p:sp>
    </p:spTree>
    <p:extLst>
      <p:ext uri="{BB962C8B-B14F-4D97-AF65-F5344CB8AC3E}">
        <p14:creationId xmlns:p14="http://schemas.microsoft.com/office/powerpoint/2010/main" val="983603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06464" y="3103618"/>
            <a:ext cx="2334248" cy="30394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46" name="円/楕円 45"/>
          <p:cNvSpPr/>
          <p:nvPr/>
        </p:nvSpPr>
        <p:spPr>
          <a:xfrm>
            <a:off x="3797045" y="4423378"/>
            <a:ext cx="1553086" cy="1216515"/>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2" name="タイトル 1"/>
          <p:cNvSpPr>
            <a:spLocks noGrp="1"/>
          </p:cNvSpPr>
          <p:nvPr>
            <p:ph type="title"/>
          </p:nvPr>
        </p:nvSpPr>
        <p:spPr/>
        <p:txBody>
          <a:bodyPr/>
          <a:lstStyle/>
          <a:p>
            <a:r>
              <a:rPr kumimoji="1" lang="ja-JP" altLang="en-US" dirty="0" smtClean="0"/>
              <a:t>「共創」の３タイプ</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sp>
        <p:nvSpPr>
          <p:cNvPr id="4" name="正方形/長方形 3"/>
          <p:cNvSpPr/>
          <p:nvPr/>
        </p:nvSpPr>
        <p:spPr>
          <a:xfrm>
            <a:off x="1028780" y="1177293"/>
            <a:ext cx="7089615" cy="1405353"/>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400" b="1" dirty="0" smtClean="0">
                <a:solidFill>
                  <a:srgbClr val="FFFFFF"/>
                </a:solidFill>
                <a:latin typeface="Meiryo" charset="-128"/>
                <a:ea typeface="Meiryo" charset="-128"/>
                <a:cs typeface="Meiryo" charset="-128"/>
              </a:rPr>
              <a:t>共創</a:t>
            </a:r>
            <a:endParaRPr kumimoji="1" lang="en-US" altLang="ja-JP" sz="5400" b="1" dirty="0" smtClean="0">
              <a:solidFill>
                <a:srgbClr val="FFFFFF"/>
              </a:solidFill>
              <a:latin typeface="Meiryo" charset="-128"/>
              <a:ea typeface="Meiryo" charset="-128"/>
              <a:cs typeface="Meiryo" charset="-128"/>
            </a:endParaRPr>
          </a:p>
          <a:p>
            <a:pPr algn="ctr"/>
            <a:r>
              <a:rPr kumimoji="1" lang="en-US" altLang="ja-JP" sz="2000" dirty="0" smtClean="0">
                <a:solidFill>
                  <a:srgbClr val="FFFFFF"/>
                </a:solidFill>
                <a:latin typeface="Meiryo" charset="-128"/>
                <a:ea typeface="Meiryo" charset="-128"/>
                <a:cs typeface="Meiryo" charset="-128"/>
              </a:rPr>
              <a:t>Co-Creation</a:t>
            </a:r>
            <a:endParaRPr kumimoji="1" lang="ja-JP" altLang="en-US" sz="2000" dirty="0">
              <a:solidFill>
                <a:srgbClr val="FFFFFF"/>
              </a:solidFill>
              <a:latin typeface="Meiryo" charset="-128"/>
              <a:ea typeface="Meiryo" charset="-128"/>
              <a:cs typeface="Meiryo" charset="-128"/>
            </a:endParaRPr>
          </a:p>
        </p:txBody>
      </p:sp>
      <p:sp>
        <p:nvSpPr>
          <p:cNvPr id="5" name="正方形/長方形 4"/>
          <p:cNvSpPr/>
          <p:nvPr/>
        </p:nvSpPr>
        <p:spPr>
          <a:xfrm>
            <a:off x="1028781" y="3103618"/>
            <a:ext cx="2334248" cy="3039434"/>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7" name="正方形/長方形 6"/>
          <p:cNvSpPr/>
          <p:nvPr/>
        </p:nvSpPr>
        <p:spPr>
          <a:xfrm>
            <a:off x="5784887" y="3119434"/>
            <a:ext cx="2334248" cy="303943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grpSp>
        <p:nvGrpSpPr>
          <p:cNvPr id="8" name="図形グループ 7"/>
          <p:cNvGrpSpPr/>
          <p:nvPr/>
        </p:nvGrpSpPr>
        <p:grpSpPr>
          <a:xfrm>
            <a:off x="2638596" y="4658998"/>
            <a:ext cx="366685" cy="687691"/>
            <a:chOff x="626312" y="838875"/>
            <a:chExt cx="603656" cy="1238713"/>
          </a:xfrm>
        </p:grpSpPr>
        <p:sp>
          <p:nvSpPr>
            <p:cNvPr id="9" name="円/楕円 8"/>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 name="図形グループ 10"/>
          <p:cNvGrpSpPr/>
          <p:nvPr/>
        </p:nvGrpSpPr>
        <p:grpSpPr>
          <a:xfrm>
            <a:off x="1379132" y="4658998"/>
            <a:ext cx="366685" cy="687691"/>
            <a:chOff x="626312" y="838875"/>
            <a:chExt cx="603656" cy="1238713"/>
          </a:xfrm>
        </p:grpSpPr>
        <p:sp>
          <p:nvSpPr>
            <p:cNvPr id="12" name="円/楕円 1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フローチャート: 論理積ゲート 1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 name="テキスト ボックス 15"/>
          <p:cNvSpPr txBox="1"/>
          <p:nvPr/>
        </p:nvSpPr>
        <p:spPr>
          <a:xfrm>
            <a:off x="1162364" y="5443842"/>
            <a:ext cx="800219" cy="338554"/>
          </a:xfrm>
          <a:prstGeom prst="rect">
            <a:avLst/>
          </a:prstGeom>
          <a:noFill/>
        </p:spPr>
        <p:txBody>
          <a:bodyPr wrap="none" rtlCol="0">
            <a:spAutoFit/>
          </a:bodyPr>
          <a:lstStyle/>
          <a:p>
            <a:r>
              <a:rPr lang="ja-JP" altLang="en-US" sz="1600" smtClean="0">
                <a:latin typeface="Meiryo" charset="-128"/>
                <a:ea typeface="Meiryo" charset="-128"/>
                <a:cs typeface="Meiryo" charset="-128"/>
              </a:rPr>
              <a:t>提供者</a:t>
            </a:r>
            <a:endParaRPr kumimoji="1" lang="ja-JP" altLang="en-US" sz="1600" dirty="0">
              <a:latin typeface="Meiryo" charset="-128"/>
              <a:ea typeface="Meiryo" charset="-128"/>
              <a:cs typeface="Meiryo" charset="-128"/>
            </a:endParaRPr>
          </a:p>
        </p:txBody>
      </p:sp>
      <p:sp>
        <p:nvSpPr>
          <p:cNvPr id="17" name="テキスト ボックス 16"/>
          <p:cNvSpPr txBox="1"/>
          <p:nvPr/>
        </p:nvSpPr>
        <p:spPr>
          <a:xfrm>
            <a:off x="2524420" y="5455755"/>
            <a:ext cx="595035" cy="338554"/>
          </a:xfrm>
          <a:prstGeom prst="rect">
            <a:avLst/>
          </a:prstGeom>
          <a:noFill/>
        </p:spPr>
        <p:txBody>
          <a:bodyPr wrap="none" rtlCol="0">
            <a:spAutoFit/>
          </a:bodyPr>
          <a:lstStyle/>
          <a:p>
            <a:r>
              <a:rPr lang="ja-JP" altLang="en-US" sz="1600" smtClean="0">
                <a:latin typeface="Meiryo" charset="-128"/>
                <a:ea typeface="Meiryo" charset="-128"/>
                <a:cs typeface="Meiryo" charset="-128"/>
              </a:rPr>
              <a:t>顧客</a:t>
            </a:r>
            <a:endParaRPr kumimoji="1" lang="ja-JP" altLang="en-US" sz="1600" dirty="0">
              <a:latin typeface="Meiryo" charset="-128"/>
              <a:ea typeface="Meiryo" charset="-128"/>
              <a:cs typeface="Meiryo" charset="-128"/>
            </a:endParaRPr>
          </a:p>
        </p:txBody>
      </p:sp>
      <p:sp>
        <p:nvSpPr>
          <p:cNvPr id="18" name="円/楕円 17"/>
          <p:cNvSpPr/>
          <p:nvPr/>
        </p:nvSpPr>
        <p:spPr>
          <a:xfrm>
            <a:off x="1898178" y="4385905"/>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19" name="右矢印 18"/>
          <p:cNvSpPr/>
          <p:nvPr/>
        </p:nvSpPr>
        <p:spPr>
          <a:xfrm rot="19063755">
            <a:off x="1718633" y="4837565"/>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右矢印 19"/>
          <p:cNvSpPr/>
          <p:nvPr/>
        </p:nvSpPr>
        <p:spPr>
          <a:xfrm rot="2536245" flipH="1">
            <a:off x="2385518" y="4837566"/>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左右矢印 20"/>
          <p:cNvSpPr/>
          <p:nvPr/>
        </p:nvSpPr>
        <p:spPr>
          <a:xfrm>
            <a:off x="1789252" y="5076031"/>
            <a:ext cx="8051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 name="図形グループ 21"/>
          <p:cNvGrpSpPr/>
          <p:nvPr/>
        </p:nvGrpSpPr>
        <p:grpSpPr>
          <a:xfrm>
            <a:off x="5040792" y="4808302"/>
            <a:ext cx="227371" cy="484816"/>
            <a:chOff x="626312" y="838875"/>
            <a:chExt cx="603656" cy="1238713"/>
          </a:xfrm>
        </p:grpSpPr>
        <p:sp>
          <p:nvSpPr>
            <p:cNvPr id="23" name="円/楕円 22"/>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ローチャート: 論理積ゲート 23"/>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3883819" y="4808302"/>
            <a:ext cx="227371" cy="484816"/>
            <a:chOff x="626312" y="838875"/>
            <a:chExt cx="603656" cy="1238713"/>
          </a:xfrm>
        </p:grpSpPr>
        <p:sp>
          <p:nvSpPr>
            <p:cNvPr id="26" name="円/楕円 2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 name="円/楕円 29"/>
          <p:cNvSpPr/>
          <p:nvPr/>
        </p:nvSpPr>
        <p:spPr>
          <a:xfrm>
            <a:off x="4280567" y="474693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grpSp>
        <p:nvGrpSpPr>
          <p:cNvPr id="34" name="図形グループ 33"/>
          <p:cNvGrpSpPr/>
          <p:nvPr/>
        </p:nvGrpSpPr>
        <p:grpSpPr>
          <a:xfrm>
            <a:off x="4231062" y="4173961"/>
            <a:ext cx="227371" cy="484816"/>
            <a:chOff x="626312" y="838875"/>
            <a:chExt cx="603656" cy="1238713"/>
          </a:xfrm>
        </p:grpSpPr>
        <p:sp>
          <p:nvSpPr>
            <p:cNvPr id="35" name="円/楕円 3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4686914" y="4173962"/>
            <a:ext cx="227371" cy="484816"/>
            <a:chOff x="626312" y="838875"/>
            <a:chExt cx="603656" cy="1238713"/>
          </a:xfrm>
        </p:grpSpPr>
        <p:sp>
          <p:nvSpPr>
            <p:cNvPr id="38" name="円/楕円 3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4231062" y="5350587"/>
            <a:ext cx="227371" cy="484816"/>
            <a:chOff x="626312" y="838875"/>
            <a:chExt cx="603656" cy="1238713"/>
          </a:xfrm>
        </p:grpSpPr>
        <p:sp>
          <p:nvSpPr>
            <p:cNvPr id="41" name="円/楕円 40"/>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a:off x="4686914" y="5350588"/>
            <a:ext cx="227371" cy="484816"/>
            <a:chOff x="626312" y="838875"/>
            <a:chExt cx="603656" cy="1238713"/>
          </a:xfrm>
        </p:grpSpPr>
        <p:sp>
          <p:nvSpPr>
            <p:cNvPr id="44" name="円/楕円 43"/>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円形吹き出し 46"/>
          <p:cNvSpPr/>
          <p:nvPr/>
        </p:nvSpPr>
        <p:spPr>
          <a:xfrm>
            <a:off x="1364557" y="4346019"/>
            <a:ext cx="395831" cy="242409"/>
          </a:xfrm>
          <a:prstGeom prst="wedgeEllipseCallout">
            <a:avLst>
              <a:gd name="adj1" fmla="val 14826"/>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形吹き出し 47"/>
          <p:cNvSpPr/>
          <p:nvPr/>
        </p:nvSpPr>
        <p:spPr>
          <a:xfrm>
            <a:off x="2622497" y="4390044"/>
            <a:ext cx="395831" cy="242409"/>
          </a:xfrm>
          <a:prstGeom prst="wedgeEllipseCallout">
            <a:avLst>
              <a:gd name="adj1" fmla="val -36337"/>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形吹き出し 48"/>
          <p:cNvSpPr/>
          <p:nvPr/>
        </p:nvSpPr>
        <p:spPr>
          <a:xfrm>
            <a:off x="3876729" y="4194518"/>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形吹き出し 49"/>
          <p:cNvSpPr/>
          <p:nvPr/>
        </p:nvSpPr>
        <p:spPr>
          <a:xfrm>
            <a:off x="4986244" y="4179744"/>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円形吹き出し 50"/>
          <p:cNvSpPr/>
          <p:nvPr/>
        </p:nvSpPr>
        <p:spPr>
          <a:xfrm>
            <a:off x="3887820" y="5594431"/>
            <a:ext cx="281919" cy="182881"/>
          </a:xfrm>
          <a:prstGeom prst="wedgeEllipseCallout">
            <a:avLst>
              <a:gd name="adj1" fmla="val 73772"/>
              <a:gd name="adj2" fmla="val -6837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形吹き出し 51"/>
          <p:cNvSpPr/>
          <p:nvPr/>
        </p:nvSpPr>
        <p:spPr>
          <a:xfrm>
            <a:off x="4981053" y="5589097"/>
            <a:ext cx="281919" cy="182881"/>
          </a:xfrm>
          <a:prstGeom prst="wedgeEllipseCallout">
            <a:avLst>
              <a:gd name="adj1" fmla="val -67722"/>
              <a:gd name="adj2" fmla="val -7172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形吹き出し 52"/>
          <p:cNvSpPr/>
          <p:nvPr/>
        </p:nvSpPr>
        <p:spPr>
          <a:xfrm>
            <a:off x="3571727" y="4671849"/>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形吹き出し 53"/>
          <p:cNvSpPr/>
          <p:nvPr/>
        </p:nvSpPr>
        <p:spPr>
          <a:xfrm>
            <a:off x="5263502" y="4652560"/>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7610451" y="4874906"/>
            <a:ext cx="227371" cy="484816"/>
            <a:chOff x="626312" y="838875"/>
            <a:chExt cx="603656" cy="1238713"/>
          </a:xfrm>
        </p:grpSpPr>
        <p:sp>
          <p:nvSpPr>
            <p:cNvPr id="56" name="円/楕円 5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論理積ゲート 5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1" name="図形グループ 60"/>
          <p:cNvGrpSpPr/>
          <p:nvPr/>
        </p:nvGrpSpPr>
        <p:grpSpPr>
          <a:xfrm>
            <a:off x="6967499" y="4173962"/>
            <a:ext cx="227371" cy="484816"/>
            <a:chOff x="626312" y="838875"/>
            <a:chExt cx="603656" cy="1238713"/>
          </a:xfrm>
        </p:grpSpPr>
        <p:sp>
          <p:nvSpPr>
            <p:cNvPr id="62" name="円/楕円 6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フローチャート: 論理積ゲート 6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4" name="図形グループ 63"/>
          <p:cNvGrpSpPr/>
          <p:nvPr/>
        </p:nvGrpSpPr>
        <p:grpSpPr>
          <a:xfrm>
            <a:off x="6967499" y="5346689"/>
            <a:ext cx="227371" cy="484816"/>
            <a:chOff x="626312" y="838875"/>
            <a:chExt cx="603656" cy="1238713"/>
          </a:xfrm>
        </p:grpSpPr>
        <p:sp>
          <p:nvSpPr>
            <p:cNvPr id="65" name="円/楕円 6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6086391" y="4687789"/>
            <a:ext cx="366685" cy="687691"/>
            <a:chOff x="626312" y="838875"/>
            <a:chExt cx="603656" cy="1238713"/>
          </a:xfrm>
        </p:grpSpPr>
        <p:sp>
          <p:nvSpPr>
            <p:cNvPr id="68" name="円/楕円 6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フローチャート: 論理積ゲート 6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1" name="左右矢印 70"/>
          <p:cNvSpPr/>
          <p:nvPr/>
        </p:nvSpPr>
        <p:spPr>
          <a:xfrm rot="18950861">
            <a:off x="6466815" y="4661740"/>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左右矢印 71"/>
          <p:cNvSpPr/>
          <p:nvPr/>
        </p:nvSpPr>
        <p:spPr>
          <a:xfrm rot="2146722">
            <a:off x="6478352" y="5343855"/>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左右矢印 72"/>
          <p:cNvSpPr/>
          <p:nvPr/>
        </p:nvSpPr>
        <p:spPr>
          <a:xfrm>
            <a:off x="6518820" y="5019327"/>
            <a:ext cx="1068556"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794860" y="475009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74" name="テキスト ボックス 73"/>
          <p:cNvSpPr txBox="1"/>
          <p:nvPr/>
        </p:nvSpPr>
        <p:spPr>
          <a:xfrm>
            <a:off x="1028781" y="3237317"/>
            <a:ext cx="2333508" cy="461665"/>
          </a:xfrm>
          <a:prstGeom prst="rect">
            <a:avLst/>
          </a:prstGeom>
          <a:noFill/>
        </p:spPr>
        <p:txBody>
          <a:bodyPr wrap="square" rtlCol="0">
            <a:spAutoFit/>
          </a:bodyPr>
          <a:lstStyle/>
          <a:p>
            <a:pPr algn="ct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双方向</a:t>
            </a:r>
            <a:r>
              <a:rPr lang="ja-JP" altLang="en-US" sz="1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5" name="テキスト ボックス 74"/>
          <p:cNvSpPr txBox="1"/>
          <p:nvPr/>
        </p:nvSpPr>
        <p:spPr>
          <a:xfrm>
            <a:off x="3450639" y="3237317"/>
            <a:ext cx="2333508" cy="461665"/>
          </a:xfrm>
          <a:prstGeom prst="rect">
            <a:avLst/>
          </a:prstGeom>
          <a:noFill/>
        </p:spPr>
        <p:txBody>
          <a:bodyPr wrap="square" rtlCol="0">
            <a:spAutoFit/>
          </a:bodyPr>
          <a:lstStyle/>
          <a:p>
            <a:pPr algn="ct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オープン</a:t>
            </a:r>
            <a:r>
              <a:rPr lang="ja-JP" altLang="en-US" sz="1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6" name="テキスト ボックス 75"/>
          <p:cNvSpPr txBox="1"/>
          <p:nvPr/>
        </p:nvSpPr>
        <p:spPr>
          <a:xfrm>
            <a:off x="5765492" y="3242266"/>
            <a:ext cx="2333508" cy="461665"/>
          </a:xfrm>
          <a:prstGeom prst="rect">
            <a:avLst/>
          </a:prstGeom>
          <a:noFill/>
        </p:spPr>
        <p:txBody>
          <a:bodyPr wrap="square" rtlCol="0">
            <a:spAutoFit/>
          </a:bodyPr>
          <a:lstStyle/>
          <a:p>
            <a:pPr algn="ct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連携</a:t>
            </a:r>
            <a:r>
              <a:rPr lang="ja-JP" altLang="en-US" sz="1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cxnSp>
        <p:nvCxnSpPr>
          <p:cNvPr id="78" name="カギ線コネクタ 77"/>
          <p:cNvCxnSpPr>
            <a:stCxn id="4" idx="2"/>
            <a:endCxn id="5" idx="0"/>
          </p:cNvCxnSpPr>
          <p:nvPr/>
        </p:nvCxnSpPr>
        <p:spPr>
          <a:xfrm rot="5400000">
            <a:off x="3124261" y="1654291"/>
            <a:ext cx="520972" cy="2377683"/>
          </a:xfrm>
          <a:prstGeom prst="bentConnector3">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79" name="カギ線コネクタ 78"/>
          <p:cNvCxnSpPr>
            <a:stCxn id="4" idx="2"/>
            <a:endCxn id="7" idx="0"/>
          </p:cNvCxnSpPr>
          <p:nvPr/>
        </p:nvCxnSpPr>
        <p:spPr>
          <a:xfrm rot="16200000" flipH="1">
            <a:off x="5494405" y="1661828"/>
            <a:ext cx="536788" cy="2378423"/>
          </a:xfrm>
          <a:prstGeom prst="bentConnector3">
            <a:avLst>
              <a:gd name="adj1" fmla="val 50000"/>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a:stCxn id="4" idx="2"/>
            <a:endCxn id="6" idx="0"/>
          </p:cNvCxnSpPr>
          <p:nvPr/>
        </p:nvCxnSpPr>
        <p:spPr>
          <a:xfrm>
            <a:off x="4573588" y="2582646"/>
            <a:ext cx="0" cy="520972"/>
          </a:xfrm>
          <a:prstGeom prst="line">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94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a:t>
            </a:r>
            <a:r>
              <a:rPr kumimoji="1" lang="en-US" altLang="ja-JP" dirty="0" smtClean="0"/>
              <a:t>3</a:t>
            </a:r>
            <a:r>
              <a:rPr kumimoji="1" lang="ja-JP" altLang="en-US" dirty="0" smtClean="0"/>
              <a:t>つのステップ</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39</a:t>
            </a:fld>
            <a:endParaRPr kumimoji="1" lang="ja-JP" altLang="en-US"/>
          </a:p>
        </p:txBody>
      </p:sp>
      <p:cxnSp>
        <p:nvCxnSpPr>
          <p:cNvPr id="12" name="直線矢印コネクタ 11"/>
          <p:cNvCxnSpPr/>
          <p:nvPr/>
        </p:nvCxnSpPr>
        <p:spPr>
          <a:xfrm>
            <a:off x="1619250" y="3734119"/>
            <a:ext cx="6121400" cy="399"/>
          </a:xfrm>
          <a:prstGeom prst="straightConnector1">
            <a:avLst/>
          </a:prstGeom>
          <a:ln w="762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1619250" y="1167221"/>
            <a:ext cx="6121400" cy="4955548"/>
          </a:xfrm>
          <a:prstGeom prst="straightConnector1">
            <a:avLst/>
          </a:prstGeom>
          <a:ln w="76200">
            <a:solidFill>
              <a:srgbClr val="FF8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flipV="1">
            <a:off x="4575174" y="1156983"/>
            <a:ext cx="1" cy="4965786"/>
          </a:xfrm>
          <a:prstGeom prst="straightConnector1">
            <a:avLst/>
          </a:prstGeom>
          <a:ln w="762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2022468" y="3451136"/>
            <a:ext cx="2878913" cy="2378275"/>
          </a:xfrm>
          <a:prstGeom prst="rect">
            <a:avLst/>
          </a:prstGeom>
          <a:solidFill>
            <a:schemeClr val="tx2">
              <a:lumMod val="40000"/>
              <a:lumOff val="60000"/>
              <a:alpha val="7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3135717" y="2560444"/>
            <a:ext cx="2878913" cy="2378275"/>
          </a:xfrm>
          <a:prstGeom prst="rect">
            <a:avLst/>
          </a:prstGeom>
          <a:solidFill>
            <a:srgbClr val="0070C0">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248968" y="1669752"/>
            <a:ext cx="2878913" cy="2378275"/>
          </a:xfrm>
          <a:prstGeom prst="rect">
            <a:avLst/>
          </a:prstGeom>
          <a:solidFill>
            <a:srgbClr val="0052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3944232" y="6217370"/>
            <a:ext cx="1261884" cy="307777"/>
          </a:xfrm>
          <a:prstGeom prst="rect">
            <a:avLst/>
          </a:prstGeom>
          <a:noFill/>
        </p:spPr>
        <p:txBody>
          <a:bodyPr wrap="non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生産性の向上</a:t>
            </a:r>
            <a:endParaRPr kumimoji="1" lang="ja-JP" altLang="en-US" sz="1400" dirty="0">
              <a:solidFill>
                <a:schemeClr val="accent3">
                  <a:lumMod val="50000"/>
                </a:schemeClr>
              </a:solidFill>
              <a:latin typeface="Meiryo" charset="-128"/>
              <a:ea typeface="Meiryo" charset="-128"/>
              <a:cs typeface="Meiryo" charset="-128"/>
            </a:endParaRPr>
          </a:p>
        </p:txBody>
      </p:sp>
      <p:sp>
        <p:nvSpPr>
          <p:cNvPr id="32" name="テキスト ボックス 31"/>
          <p:cNvSpPr txBox="1"/>
          <p:nvPr/>
        </p:nvSpPr>
        <p:spPr>
          <a:xfrm>
            <a:off x="3764697" y="892124"/>
            <a:ext cx="1620957" cy="307777"/>
          </a:xfrm>
          <a:prstGeom prst="rect">
            <a:avLst/>
          </a:prstGeom>
          <a:noFill/>
        </p:spPr>
        <p:txBody>
          <a:bodyPr wrap="non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ビジネスの差別化</a:t>
            </a:r>
            <a:endParaRPr kumimoji="1" lang="ja-JP" altLang="en-US" sz="1400" dirty="0">
              <a:solidFill>
                <a:schemeClr val="accent3">
                  <a:lumMod val="50000"/>
                </a:schemeClr>
              </a:solidFill>
              <a:latin typeface="Meiryo" charset="-128"/>
              <a:ea typeface="Meiryo" charset="-128"/>
              <a:cs typeface="Meiryo" charset="-128"/>
            </a:endParaRPr>
          </a:p>
        </p:txBody>
      </p:sp>
      <p:sp>
        <p:nvSpPr>
          <p:cNvPr id="33" name="テキスト ボックス 32"/>
          <p:cNvSpPr txBox="1"/>
          <p:nvPr/>
        </p:nvSpPr>
        <p:spPr>
          <a:xfrm>
            <a:off x="1296152" y="3149343"/>
            <a:ext cx="400110" cy="1169551"/>
          </a:xfrm>
          <a:prstGeom prst="rect">
            <a:avLst/>
          </a:prstGeom>
          <a:noFill/>
        </p:spPr>
        <p:txBody>
          <a:bodyPr vert="eaVert" wrap="none" rtlCol="0">
            <a:spAutoFit/>
          </a:bodyPr>
          <a:lstStyle/>
          <a:p>
            <a:pPr algn="ctr"/>
            <a:r>
              <a:rPr kumimoji="1" lang="ja-JP" altLang="en-US" sz="1400" smtClean="0">
                <a:solidFill>
                  <a:schemeClr val="accent2">
                    <a:lumMod val="75000"/>
                  </a:schemeClr>
                </a:solidFill>
                <a:latin typeface="Meiryo" charset="-128"/>
                <a:ea typeface="Meiryo" charset="-128"/>
                <a:cs typeface="Meiryo" charset="-128"/>
              </a:rPr>
              <a:t>オンプレミス</a:t>
            </a:r>
            <a:endParaRPr kumimoji="1" lang="ja-JP" altLang="en-US" sz="1400" dirty="0">
              <a:solidFill>
                <a:schemeClr val="accent2">
                  <a:lumMod val="75000"/>
                </a:schemeClr>
              </a:solidFill>
              <a:latin typeface="Meiryo" charset="-128"/>
              <a:ea typeface="Meiryo" charset="-128"/>
              <a:cs typeface="Meiryo" charset="-128"/>
            </a:endParaRPr>
          </a:p>
        </p:txBody>
      </p:sp>
      <p:sp>
        <p:nvSpPr>
          <p:cNvPr id="34" name="テキスト ボックス 33"/>
          <p:cNvSpPr txBox="1"/>
          <p:nvPr/>
        </p:nvSpPr>
        <p:spPr>
          <a:xfrm>
            <a:off x="7697110" y="3328879"/>
            <a:ext cx="400110" cy="810478"/>
          </a:xfrm>
          <a:prstGeom prst="rect">
            <a:avLst/>
          </a:prstGeom>
          <a:noFill/>
        </p:spPr>
        <p:txBody>
          <a:bodyPr vert="eaVert" wrap="none" rtlCol="0">
            <a:spAutoFit/>
          </a:bodyPr>
          <a:lstStyle/>
          <a:p>
            <a:pPr algn="ctr"/>
            <a:r>
              <a:rPr kumimoji="1" lang="ja-JP" altLang="en-US" sz="1400" dirty="0" smtClean="0">
                <a:solidFill>
                  <a:schemeClr val="accent2">
                    <a:lumMod val="75000"/>
                  </a:schemeClr>
                </a:solidFill>
                <a:latin typeface="Meiryo" charset="-128"/>
                <a:ea typeface="Meiryo" charset="-128"/>
                <a:cs typeface="Meiryo" charset="-128"/>
              </a:rPr>
              <a:t>クラウド</a:t>
            </a:r>
            <a:endParaRPr kumimoji="1" lang="ja-JP" altLang="en-US" sz="1400" dirty="0">
              <a:solidFill>
                <a:schemeClr val="accent2">
                  <a:lumMod val="75000"/>
                </a:schemeClr>
              </a:solidFill>
              <a:latin typeface="Meiryo" charset="-128"/>
              <a:ea typeface="Meiryo" charset="-128"/>
              <a:cs typeface="Meiryo" charset="-128"/>
            </a:endParaRPr>
          </a:p>
        </p:txBody>
      </p:sp>
      <p:sp>
        <p:nvSpPr>
          <p:cNvPr id="35" name="テキスト ボックス 34"/>
          <p:cNvSpPr txBox="1"/>
          <p:nvPr/>
        </p:nvSpPr>
        <p:spPr>
          <a:xfrm>
            <a:off x="5578582" y="885966"/>
            <a:ext cx="2518638" cy="307777"/>
          </a:xfrm>
          <a:prstGeom prst="rect">
            <a:avLst/>
          </a:prstGeom>
          <a:noFill/>
        </p:spPr>
        <p:txBody>
          <a:bodyPr wrap="none" rtlCol="0">
            <a:spAutoFit/>
          </a:bodyPr>
          <a:lstStyle/>
          <a:p>
            <a:pPr algn="ctr"/>
            <a:r>
              <a:rPr lang="ja-JP" altLang="en-US" sz="1400" dirty="0" smtClean="0">
                <a:solidFill>
                  <a:schemeClr val="accent6">
                    <a:lumMod val="75000"/>
                  </a:schemeClr>
                </a:solidFill>
                <a:latin typeface="Meiryo" charset="-128"/>
                <a:ea typeface="Meiryo" charset="-128"/>
                <a:cs typeface="Meiryo" charset="-128"/>
              </a:rPr>
              <a:t>ビジネス</a:t>
            </a:r>
            <a:r>
              <a:rPr lang="ja-JP" altLang="en-US" sz="1400" smtClean="0">
                <a:solidFill>
                  <a:schemeClr val="accent6">
                    <a:lumMod val="75000"/>
                  </a:schemeClr>
                </a:solidFill>
                <a:latin typeface="Meiryo" charset="-128"/>
                <a:ea typeface="Meiryo" charset="-128"/>
                <a:cs typeface="Meiryo" charset="-128"/>
              </a:rPr>
              <a:t>・スピードへの対応</a:t>
            </a:r>
            <a:endParaRPr kumimoji="1" lang="ja-JP" altLang="en-US" sz="1400" dirty="0">
              <a:solidFill>
                <a:schemeClr val="accent6">
                  <a:lumMod val="75000"/>
                </a:schemeClr>
              </a:solidFill>
              <a:latin typeface="Meiryo" charset="-128"/>
              <a:ea typeface="Meiryo" charset="-128"/>
              <a:cs typeface="Meiryo" charset="-128"/>
            </a:endParaRPr>
          </a:p>
        </p:txBody>
      </p:sp>
      <p:sp>
        <p:nvSpPr>
          <p:cNvPr id="36" name="テキスト ボックス 35"/>
          <p:cNvSpPr txBox="1"/>
          <p:nvPr/>
        </p:nvSpPr>
        <p:spPr>
          <a:xfrm>
            <a:off x="1296152" y="6217370"/>
            <a:ext cx="1980029" cy="307777"/>
          </a:xfrm>
          <a:prstGeom prst="rect">
            <a:avLst/>
          </a:prstGeom>
          <a:noFill/>
        </p:spPr>
        <p:txBody>
          <a:bodyPr wrap="none" rtlCol="0">
            <a:spAutoFit/>
          </a:bodyPr>
          <a:lstStyle/>
          <a:p>
            <a:pPr algn="ctr"/>
            <a:r>
              <a:rPr lang="ja-JP" altLang="en-US" sz="1400" dirty="0" smtClean="0">
                <a:solidFill>
                  <a:schemeClr val="accent6">
                    <a:lumMod val="75000"/>
                  </a:schemeClr>
                </a:solidFill>
                <a:latin typeface="Meiryo" charset="-128"/>
                <a:ea typeface="Meiryo" charset="-128"/>
                <a:cs typeface="Meiryo" charset="-128"/>
              </a:rPr>
              <a:t>ビジネス安定への対応</a:t>
            </a:r>
            <a:endParaRPr kumimoji="1" lang="ja-JP" altLang="en-US" sz="1400" dirty="0">
              <a:solidFill>
                <a:schemeClr val="accent6">
                  <a:lumMod val="75000"/>
                </a:schemeClr>
              </a:solidFill>
              <a:latin typeface="Meiryo" charset="-128"/>
              <a:ea typeface="Meiryo" charset="-128"/>
              <a:cs typeface="Meiryo" charset="-128"/>
            </a:endParaRPr>
          </a:p>
        </p:txBody>
      </p:sp>
      <p:sp>
        <p:nvSpPr>
          <p:cNvPr id="38" name="曲折矢印 37"/>
          <p:cNvSpPr/>
          <p:nvPr/>
        </p:nvSpPr>
        <p:spPr>
          <a:xfrm>
            <a:off x="2345694" y="2712046"/>
            <a:ext cx="751518" cy="692585"/>
          </a:xfrm>
          <a:prstGeom prst="ben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曲折矢印 38"/>
          <p:cNvSpPr/>
          <p:nvPr/>
        </p:nvSpPr>
        <p:spPr>
          <a:xfrm>
            <a:off x="3497450" y="1825421"/>
            <a:ext cx="751518" cy="692585"/>
          </a:xfrm>
          <a:prstGeom prst="bentArrow">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1569444" y="2560600"/>
            <a:ext cx="1415772" cy="553998"/>
          </a:xfrm>
          <a:prstGeom prst="rect">
            <a:avLst/>
          </a:prstGeom>
          <a:noFill/>
        </p:spPr>
        <p:txBody>
          <a:bodyPr wrap="none" rtlCol="0">
            <a:spAutoFit/>
          </a:bodyPr>
          <a:lstStyle/>
          <a:p>
            <a:r>
              <a:rPr kumimoji="1" lang="ja-JP" altLang="en-US" sz="1200" b="1" dirty="0" smtClean="0">
                <a:solidFill>
                  <a:schemeClr val="tx2">
                    <a:lumMod val="60000"/>
                    <a:lumOff val="40000"/>
                  </a:schemeClr>
                </a:solidFill>
                <a:latin typeface="Meiryo" charset="-128"/>
                <a:ea typeface="Meiryo" charset="-128"/>
                <a:cs typeface="Meiryo" charset="-128"/>
              </a:rPr>
              <a:t>収益モデルの転換</a:t>
            </a:r>
            <a:endParaRPr kumimoji="1" lang="en-US" altLang="ja-JP" sz="1200" b="1" dirty="0" smtClean="0">
              <a:solidFill>
                <a:schemeClr val="tx2">
                  <a:lumMod val="60000"/>
                  <a:lumOff val="40000"/>
                </a:schemeClr>
              </a:solidFill>
              <a:latin typeface="Meiryo" charset="-128"/>
              <a:ea typeface="Meiryo" charset="-128"/>
              <a:cs typeface="Meiryo" charset="-128"/>
            </a:endParaRPr>
          </a:p>
          <a:p>
            <a:r>
              <a:rPr kumimoji="1" lang="ja-JP" altLang="en-US" sz="900" dirty="0" smtClean="0">
                <a:solidFill>
                  <a:schemeClr val="tx2">
                    <a:lumMod val="60000"/>
                    <a:lumOff val="40000"/>
                  </a:schemeClr>
                </a:solidFill>
                <a:latin typeface="Meiryo" charset="-128"/>
                <a:ea typeface="Meiryo" charset="-128"/>
                <a:cs typeface="Meiryo" charset="-128"/>
              </a:rPr>
              <a:t>フローから</a:t>
            </a:r>
            <a:endParaRPr kumimoji="1" lang="en-US" altLang="ja-JP" sz="900" dirty="0" smtClean="0">
              <a:solidFill>
                <a:schemeClr val="tx2">
                  <a:lumMod val="60000"/>
                  <a:lumOff val="40000"/>
                </a:schemeClr>
              </a:solidFill>
              <a:latin typeface="Meiryo" charset="-128"/>
              <a:ea typeface="Meiryo" charset="-128"/>
              <a:cs typeface="Meiryo" charset="-128"/>
            </a:endParaRPr>
          </a:p>
          <a:p>
            <a:r>
              <a:rPr kumimoji="1" lang="ja-JP" altLang="en-US" sz="900" dirty="0" smtClean="0">
                <a:solidFill>
                  <a:schemeClr val="tx2">
                    <a:lumMod val="60000"/>
                    <a:lumOff val="40000"/>
                  </a:schemeClr>
                </a:solidFill>
                <a:latin typeface="Meiryo" charset="-128"/>
                <a:ea typeface="Meiryo" charset="-128"/>
                <a:cs typeface="Meiryo" charset="-128"/>
              </a:rPr>
              <a:t>ストックへ</a:t>
            </a:r>
            <a:endParaRPr kumimoji="1" lang="ja-JP" altLang="en-US" sz="900" dirty="0">
              <a:solidFill>
                <a:schemeClr val="tx2">
                  <a:lumMod val="60000"/>
                  <a:lumOff val="40000"/>
                </a:schemeClr>
              </a:solidFill>
              <a:latin typeface="Meiryo" charset="-128"/>
              <a:ea typeface="Meiryo" charset="-128"/>
              <a:cs typeface="Meiryo" charset="-128"/>
            </a:endParaRPr>
          </a:p>
        </p:txBody>
      </p:sp>
      <p:sp>
        <p:nvSpPr>
          <p:cNvPr id="41" name="テキスト ボックス 40"/>
          <p:cNvSpPr txBox="1"/>
          <p:nvPr/>
        </p:nvSpPr>
        <p:spPr>
          <a:xfrm>
            <a:off x="2537960" y="1667308"/>
            <a:ext cx="1261884" cy="553998"/>
          </a:xfrm>
          <a:prstGeom prst="rect">
            <a:avLst/>
          </a:prstGeom>
          <a:noFill/>
        </p:spPr>
        <p:txBody>
          <a:bodyPr wrap="none" rtlCol="0">
            <a:spAutoFit/>
          </a:bodyPr>
          <a:lstStyle/>
          <a:p>
            <a:r>
              <a:rPr kumimoji="1" lang="ja-JP" altLang="en-US" sz="1200" b="1" dirty="0" smtClean="0">
                <a:solidFill>
                  <a:srgbClr val="0052FF"/>
                </a:solidFill>
                <a:latin typeface="Meiryo" charset="-128"/>
                <a:ea typeface="Meiryo" charset="-128"/>
                <a:cs typeface="Meiryo" charset="-128"/>
              </a:rPr>
              <a:t>提供価値の転換</a:t>
            </a:r>
            <a:endParaRPr kumimoji="1" lang="en-US" altLang="ja-JP" sz="1200" b="1" dirty="0" smtClean="0">
              <a:solidFill>
                <a:srgbClr val="0052FF"/>
              </a:solidFill>
              <a:latin typeface="Meiryo" charset="-128"/>
              <a:ea typeface="Meiryo" charset="-128"/>
              <a:cs typeface="Meiryo" charset="-128"/>
            </a:endParaRPr>
          </a:p>
          <a:p>
            <a:r>
              <a:rPr kumimoji="1" lang="ja-JP" altLang="en-US" sz="900" dirty="0" smtClean="0">
                <a:solidFill>
                  <a:srgbClr val="0052FF"/>
                </a:solidFill>
                <a:latin typeface="Meiryo" charset="-128"/>
                <a:ea typeface="Meiryo" charset="-128"/>
                <a:cs typeface="Meiryo" charset="-128"/>
              </a:rPr>
              <a:t>構築能力から</a:t>
            </a:r>
            <a:endParaRPr kumimoji="1" lang="en-US" altLang="ja-JP" sz="900" dirty="0" smtClean="0">
              <a:solidFill>
                <a:srgbClr val="0052FF"/>
              </a:solidFill>
              <a:latin typeface="Meiryo" charset="-128"/>
              <a:ea typeface="Meiryo" charset="-128"/>
              <a:cs typeface="Meiryo" charset="-128"/>
            </a:endParaRPr>
          </a:p>
          <a:p>
            <a:r>
              <a:rPr kumimoji="1" lang="ja-JP" altLang="en-US" sz="900" dirty="0" smtClean="0">
                <a:solidFill>
                  <a:srgbClr val="0052FF"/>
                </a:solidFill>
                <a:latin typeface="Meiryo" charset="-128"/>
                <a:ea typeface="Meiryo" charset="-128"/>
                <a:cs typeface="Meiryo" charset="-128"/>
              </a:rPr>
              <a:t>戦略策定能力へ</a:t>
            </a:r>
            <a:endParaRPr kumimoji="1" lang="ja-JP" altLang="en-US" sz="900" dirty="0">
              <a:solidFill>
                <a:srgbClr val="0052FF"/>
              </a:solidFill>
              <a:latin typeface="Meiryo" charset="-128"/>
              <a:ea typeface="Meiryo" charset="-128"/>
              <a:cs typeface="Meiryo" charset="-128"/>
            </a:endParaRPr>
          </a:p>
        </p:txBody>
      </p:sp>
      <p:sp>
        <p:nvSpPr>
          <p:cNvPr id="42" name="曲折矢印 41"/>
          <p:cNvSpPr/>
          <p:nvPr/>
        </p:nvSpPr>
        <p:spPr>
          <a:xfrm rot="5400000" flipH="1">
            <a:off x="4930861" y="4988018"/>
            <a:ext cx="751518" cy="692585"/>
          </a:xfrm>
          <a:prstGeom prst="ben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曲折矢印 42"/>
          <p:cNvSpPr/>
          <p:nvPr/>
        </p:nvSpPr>
        <p:spPr>
          <a:xfrm rot="5400000" flipH="1">
            <a:off x="6013713" y="4092223"/>
            <a:ext cx="751518" cy="692585"/>
          </a:xfrm>
          <a:prstGeom prst="bentArrow">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5537034" y="5464889"/>
            <a:ext cx="954107" cy="276999"/>
          </a:xfrm>
          <a:prstGeom prst="rect">
            <a:avLst/>
          </a:prstGeom>
          <a:noFill/>
        </p:spPr>
        <p:txBody>
          <a:bodyPr wrap="none" rtlCol="0">
            <a:spAutoFit/>
          </a:bodyPr>
          <a:lstStyle/>
          <a:p>
            <a:r>
              <a:rPr kumimoji="1" lang="ja-JP" altLang="en-US" sz="1200" b="1" dirty="0" smtClean="0">
                <a:solidFill>
                  <a:schemeClr val="tx2">
                    <a:lumMod val="60000"/>
                    <a:lumOff val="40000"/>
                  </a:schemeClr>
                </a:solidFill>
                <a:latin typeface="Meiryo" charset="-128"/>
                <a:ea typeface="Meiryo" charset="-128"/>
                <a:cs typeface="Meiryo" charset="-128"/>
              </a:rPr>
              <a:t>商材の転換</a:t>
            </a:r>
            <a:endParaRPr kumimoji="1" lang="ja-JP" altLang="en-US" sz="900" dirty="0">
              <a:solidFill>
                <a:schemeClr val="tx2">
                  <a:lumMod val="60000"/>
                  <a:lumOff val="40000"/>
                </a:schemeClr>
              </a:solidFill>
              <a:latin typeface="Meiryo" charset="-128"/>
              <a:ea typeface="Meiryo" charset="-128"/>
              <a:cs typeface="Meiryo" charset="-128"/>
            </a:endParaRPr>
          </a:p>
        </p:txBody>
      </p:sp>
      <p:sp>
        <p:nvSpPr>
          <p:cNvPr id="45" name="テキスト ボックス 44"/>
          <p:cNvSpPr txBox="1"/>
          <p:nvPr/>
        </p:nvSpPr>
        <p:spPr>
          <a:xfrm>
            <a:off x="6598059" y="4568951"/>
            <a:ext cx="954107" cy="276999"/>
          </a:xfrm>
          <a:prstGeom prst="rect">
            <a:avLst/>
          </a:prstGeom>
          <a:noFill/>
        </p:spPr>
        <p:txBody>
          <a:bodyPr wrap="none" rtlCol="0">
            <a:spAutoFit/>
          </a:bodyPr>
          <a:lstStyle/>
          <a:p>
            <a:r>
              <a:rPr kumimoji="1" lang="ja-JP" altLang="en-US" sz="1200" b="1" dirty="0" smtClean="0">
                <a:solidFill>
                  <a:srgbClr val="0052FF"/>
                </a:solidFill>
                <a:latin typeface="Meiryo" charset="-128"/>
                <a:ea typeface="Meiryo" charset="-128"/>
                <a:cs typeface="Meiryo" charset="-128"/>
              </a:rPr>
              <a:t>役割の転換</a:t>
            </a:r>
            <a:endParaRPr kumimoji="1" lang="ja-JP" altLang="en-US" sz="1200" b="1" dirty="0">
              <a:solidFill>
                <a:srgbClr val="0052FF"/>
              </a:solidFill>
              <a:latin typeface="Meiryo" charset="-128"/>
              <a:ea typeface="Meiryo" charset="-128"/>
              <a:cs typeface="Meiryo" charset="-128"/>
            </a:endParaRPr>
          </a:p>
        </p:txBody>
      </p:sp>
      <p:sp>
        <p:nvSpPr>
          <p:cNvPr id="46" name="テキスト ボックス 45"/>
          <p:cNvSpPr txBox="1"/>
          <p:nvPr/>
        </p:nvSpPr>
        <p:spPr>
          <a:xfrm>
            <a:off x="5152313" y="5706066"/>
            <a:ext cx="1338828" cy="230832"/>
          </a:xfrm>
          <a:prstGeom prst="rect">
            <a:avLst/>
          </a:prstGeom>
          <a:noFill/>
        </p:spPr>
        <p:txBody>
          <a:bodyPr wrap="none" rtlCol="0">
            <a:spAutoFit/>
          </a:bodyPr>
          <a:lstStyle/>
          <a:p>
            <a:r>
              <a:rPr kumimoji="1" lang="ja-JP" altLang="en-US" sz="900" dirty="0" smtClean="0">
                <a:solidFill>
                  <a:schemeClr val="tx2">
                    <a:lumMod val="60000"/>
                    <a:lumOff val="40000"/>
                  </a:schemeClr>
                </a:solidFill>
                <a:latin typeface="Meiryo" charset="-128"/>
                <a:ea typeface="Meiryo" charset="-128"/>
                <a:cs typeface="Meiryo" charset="-128"/>
              </a:rPr>
              <a:t>労働力</a:t>
            </a:r>
            <a:r>
              <a:rPr kumimoji="1" lang="ja-JP" altLang="en-US" sz="900" smtClean="0">
                <a:solidFill>
                  <a:schemeClr val="tx2">
                    <a:lumMod val="60000"/>
                    <a:lumOff val="40000"/>
                  </a:schemeClr>
                </a:solidFill>
                <a:latin typeface="Meiryo" charset="-128"/>
                <a:ea typeface="Meiryo" charset="-128"/>
                <a:cs typeface="Meiryo" charset="-128"/>
              </a:rPr>
              <a:t>からサービスへ</a:t>
            </a:r>
            <a:endParaRPr kumimoji="1" lang="ja-JP" altLang="en-US" sz="900" dirty="0">
              <a:solidFill>
                <a:schemeClr val="tx2">
                  <a:lumMod val="60000"/>
                  <a:lumOff val="40000"/>
                </a:schemeClr>
              </a:solidFill>
              <a:latin typeface="Meiryo" charset="-128"/>
              <a:ea typeface="Meiryo" charset="-128"/>
              <a:cs typeface="Meiryo" charset="-128"/>
            </a:endParaRPr>
          </a:p>
        </p:txBody>
      </p:sp>
      <p:sp>
        <p:nvSpPr>
          <p:cNvPr id="47" name="テキスト ボックス 46"/>
          <p:cNvSpPr txBox="1"/>
          <p:nvPr/>
        </p:nvSpPr>
        <p:spPr>
          <a:xfrm>
            <a:off x="6320540" y="4814115"/>
            <a:ext cx="1223412" cy="230832"/>
          </a:xfrm>
          <a:prstGeom prst="rect">
            <a:avLst/>
          </a:prstGeom>
          <a:noFill/>
        </p:spPr>
        <p:txBody>
          <a:bodyPr wrap="none" rtlCol="0">
            <a:spAutoFit/>
          </a:bodyPr>
          <a:lstStyle/>
          <a:p>
            <a:r>
              <a:rPr lang="ja-JP" altLang="en-US" sz="900" dirty="0" smtClean="0">
                <a:solidFill>
                  <a:srgbClr val="0052FF"/>
                </a:solidFill>
                <a:latin typeface="Meiryo" charset="-128"/>
                <a:ea typeface="Meiryo" charset="-128"/>
                <a:cs typeface="Meiryo" charset="-128"/>
              </a:rPr>
              <a:t>要求</a:t>
            </a:r>
            <a:r>
              <a:rPr lang="ja-JP" altLang="en-US" sz="900" smtClean="0">
                <a:solidFill>
                  <a:srgbClr val="0052FF"/>
                </a:solidFill>
                <a:latin typeface="Meiryo" charset="-128"/>
                <a:ea typeface="Meiryo" charset="-128"/>
                <a:cs typeface="Meiryo" charset="-128"/>
              </a:rPr>
              <a:t>対応から共創へ</a:t>
            </a:r>
            <a:endParaRPr kumimoji="1" lang="ja-JP" altLang="en-US" sz="900" dirty="0">
              <a:solidFill>
                <a:srgbClr val="0052FF"/>
              </a:solidFill>
              <a:latin typeface="Meiryo" charset="-128"/>
              <a:ea typeface="Meiryo" charset="-128"/>
              <a:cs typeface="Meiryo" charset="-128"/>
            </a:endParaRPr>
          </a:p>
        </p:txBody>
      </p:sp>
      <p:sp>
        <p:nvSpPr>
          <p:cNvPr id="48" name="テキスト ボックス 47"/>
          <p:cNvSpPr txBox="1"/>
          <p:nvPr/>
        </p:nvSpPr>
        <p:spPr>
          <a:xfrm>
            <a:off x="2027721" y="3863619"/>
            <a:ext cx="1107996" cy="46166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情報システム</a:t>
            </a:r>
            <a:endParaRPr kumimoji="1" lang="en-US" altLang="ja-JP" sz="1200" dirty="0" smtClean="0">
              <a:solidFill>
                <a:schemeClr val="bg1"/>
              </a:solidFill>
              <a:latin typeface="Meiryo" charset="-128"/>
              <a:ea typeface="Meiryo" charset="-128"/>
              <a:cs typeface="Meiryo" charset="-128"/>
            </a:endParaRPr>
          </a:p>
          <a:p>
            <a:r>
              <a:rPr kumimoji="1" lang="ja-JP" altLang="en-US" sz="1200" dirty="0" smtClean="0">
                <a:solidFill>
                  <a:schemeClr val="bg1"/>
                </a:solidFill>
                <a:latin typeface="Meiryo" charset="-128"/>
                <a:ea typeface="Meiryo" charset="-128"/>
                <a:cs typeface="Meiryo" charset="-128"/>
              </a:rPr>
              <a:t>の構築と運用</a:t>
            </a:r>
            <a:endParaRPr kumimoji="1" lang="ja-JP" altLang="en-US" sz="1200" dirty="0">
              <a:solidFill>
                <a:schemeClr val="bg1"/>
              </a:solidFill>
              <a:latin typeface="Meiryo" charset="-128"/>
              <a:ea typeface="Meiryo" charset="-128"/>
              <a:cs typeface="Meiryo" charset="-128"/>
            </a:endParaRPr>
          </a:p>
        </p:txBody>
      </p:sp>
      <p:sp>
        <p:nvSpPr>
          <p:cNvPr id="49" name="テキスト ボックス 48"/>
          <p:cNvSpPr txBox="1"/>
          <p:nvPr/>
        </p:nvSpPr>
        <p:spPr>
          <a:xfrm>
            <a:off x="3263546" y="2837599"/>
            <a:ext cx="960519" cy="461665"/>
          </a:xfrm>
          <a:prstGeom prst="rect">
            <a:avLst/>
          </a:prstGeom>
          <a:noFill/>
        </p:spPr>
        <p:txBody>
          <a:bodyPr wrap="none" rtlCol="0">
            <a:spAutoFit/>
          </a:bodyPr>
          <a:lstStyle/>
          <a:p>
            <a:r>
              <a:rPr kumimoji="1" lang="en-US" altLang="ja-JP" sz="1200" dirty="0" smtClean="0">
                <a:solidFill>
                  <a:schemeClr val="bg1"/>
                </a:solidFill>
                <a:latin typeface="Meiryo" charset="-128"/>
                <a:ea typeface="Meiryo" charset="-128"/>
                <a:cs typeface="Meiryo" charset="-128"/>
              </a:rPr>
              <a:t>IT</a:t>
            </a:r>
            <a:r>
              <a:rPr kumimoji="1" lang="ja-JP" altLang="en-US" sz="1200" dirty="0" smtClean="0">
                <a:solidFill>
                  <a:schemeClr val="bg1"/>
                </a:solidFill>
                <a:latin typeface="Meiryo" charset="-128"/>
                <a:ea typeface="Meiryo" charset="-128"/>
                <a:cs typeface="Meiryo" charset="-128"/>
              </a:rPr>
              <a:t>サービス</a:t>
            </a:r>
            <a:endParaRPr kumimoji="1" lang="en-US" altLang="ja-JP" sz="1200" dirty="0" smtClean="0">
              <a:solidFill>
                <a:schemeClr val="bg1"/>
              </a:solidFill>
              <a:latin typeface="Meiryo" charset="-128"/>
              <a:ea typeface="Meiryo" charset="-128"/>
              <a:cs typeface="Meiryo" charset="-128"/>
            </a:endParaRPr>
          </a:p>
          <a:p>
            <a:r>
              <a:rPr lang="ja-JP" altLang="en-US" sz="1200" dirty="0" smtClean="0">
                <a:solidFill>
                  <a:schemeClr val="bg1"/>
                </a:solidFill>
                <a:latin typeface="Meiryo" charset="-128"/>
                <a:ea typeface="Meiryo" charset="-128"/>
                <a:cs typeface="Meiryo" charset="-128"/>
              </a:rPr>
              <a:t>の提供</a:t>
            </a:r>
            <a:endParaRPr kumimoji="1" lang="ja-JP" altLang="en-US" sz="1200" dirty="0">
              <a:solidFill>
                <a:schemeClr val="bg1"/>
              </a:solidFill>
              <a:latin typeface="Meiryo" charset="-128"/>
              <a:ea typeface="Meiryo" charset="-128"/>
              <a:cs typeface="Meiryo" charset="-128"/>
            </a:endParaRPr>
          </a:p>
        </p:txBody>
      </p:sp>
      <p:sp>
        <p:nvSpPr>
          <p:cNvPr id="50" name="テキスト ボックス 49"/>
          <p:cNvSpPr txBox="1"/>
          <p:nvPr/>
        </p:nvSpPr>
        <p:spPr>
          <a:xfrm>
            <a:off x="4650945" y="1920689"/>
            <a:ext cx="1723549" cy="461665"/>
          </a:xfrm>
          <a:prstGeom prst="rect">
            <a:avLst/>
          </a:prstGeom>
          <a:noFill/>
        </p:spPr>
        <p:txBody>
          <a:bodyPr wrap="none" rtlCol="0">
            <a:spAutoFit/>
          </a:bodyPr>
          <a:lstStyle/>
          <a:p>
            <a:r>
              <a:rPr kumimoji="1" lang="en-US" altLang="ja-JP" sz="1200" dirty="0" smtClean="0">
                <a:solidFill>
                  <a:schemeClr val="bg1"/>
                </a:solidFill>
                <a:latin typeface="Meiryo" charset="-128"/>
                <a:ea typeface="Meiryo" charset="-128"/>
                <a:cs typeface="Meiryo" charset="-128"/>
              </a:rPr>
              <a:t>IT</a:t>
            </a:r>
            <a:r>
              <a:rPr kumimoji="1" lang="ja-JP" altLang="en-US" sz="1200" dirty="0" smtClean="0">
                <a:solidFill>
                  <a:schemeClr val="bg1"/>
                </a:solidFill>
                <a:latin typeface="Meiryo" charset="-128"/>
                <a:ea typeface="Meiryo" charset="-128"/>
                <a:cs typeface="Meiryo" charset="-128"/>
              </a:rPr>
              <a:t>による</a:t>
            </a:r>
            <a:endParaRPr kumimoji="1" lang="en-US" altLang="ja-JP" sz="1200" dirty="0" smtClean="0">
              <a:solidFill>
                <a:schemeClr val="bg1"/>
              </a:solidFill>
              <a:latin typeface="Meiryo" charset="-128"/>
              <a:ea typeface="Meiryo" charset="-128"/>
              <a:cs typeface="Meiryo" charset="-128"/>
            </a:endParaRPr>
          </a:p>
          <a:p>
            <a:r>
              <a:rPr kumimoji="1" lang="ja-JP" altLang="en-US" sz="1200" dirty="0" smtClean="0">
                <a:solidFill>
                  <a:schemeClr val="bg1"/>
                </a:solidFill>
                <a:latin typeface="Meiryo" charset="-128"/>
                <a:ea typeface="Meiryo" charset="-128"/>
                <a:cs typeface="Meiryo" charset="-128"/>
              </a:rPr>
              <a:t>イノベーション</a:t>
            </a:r>
            <a:r>
              <a:rPr lang="ja-JP" altLang="en-US" sz="1200" dirty="0" smtClean="0">
                <a:solidFill>
                  <a:schemeClr val="bg1"/>
                </a:solidFill>
                <a:latin typeface="Meiryo" charset="-128"/>
                <a:ea typeface="Meiryo" charset="-128"/>
                <a:cs typeface="Meiryo" charset="-128"/>
              </a:rPr>
              <a:t>の創出</a:t>
            </a:r>
            <a:endParaRPr kumimoji="1" lang="en-US" altLang="ja-JP" sz="1200" dirty="0" smtClean="0">
              <a:solidFill>
                <a:schemeClr val="bg1"/>
              </a:solidFill>
              <a:latin typeface="Meiryo" charset="-128"/>
              <a:ea typeface="Meiryo" charset="-128"/>
              <a:cs typeface="Meiryo" charset="-128"/>
            </a:endParaRPr>
          </a:p>
        </p:txBody>
      </p:sp>
      <p:sp>
        <p:nvSpPr>
          <p:cNvPr id="52" name="テキスト ボックス 51"/>
          <p:cNvSpPr txBox="1"/>
          <p:nvPr/>
        </p:nvSpPr>
        <p:spPr>
          <a:xfrm>
            <a:off x="2493518" y="5030013"/>
            <a:ext cx="1936812" cy="800219"/>
          </a:xfrm>
          <a:prstGeom prst="rect">
            <a:avLst/>
          </a:prstGeom>
          <a:noFill/>
        </p:spPr>
        <p:txBody>
          <a:bodyPr wrap="none" rtlCol="0">
            <a:spAutoFit/>
          </a:bodyPr>
          <a:lstStyle/>
          <a:p>
            <a:pPr algn="ctr"/>
            <a:r>
              <a:rPr kumimoji="1" lang="en-US" altLang="ja-JP" sz="3200" b="1" dirty="0" smtClean="0">
                <a:solidFill>
                  <a:schemeClr val="bg1"/>
                </a:solidFill>
                <a:latin typeface="Meiryo" charset="-128"/>
                <a:ea typeface="Meiryo" charset="-128"/>
                <a:cs typeface="Meiryo" charset="-128"/>
              </a:rPr>
              <a:t>SI 1.0</a:t>
            </a:r>
          </a:p>
          <a:p>
            <a:pPr algn="ctr"/>
            <a:r>
              <a:rPr kumimoji="1" lang="en-US" altLang="ja-JP" sz="1400" b="1" dirty="0" smtClean="0">
                <a:solidFill>
                  <a:schemeClr val="bg1"/>
                </a:solidFill>
                <a:latin typeface="Meiryo" charset="-128"/>
                <a:ea typeface="Meiryo" charset="-128"/>
                <a:cs typeface="Meiryo" charset="-128"/>
              </a:rPr>
              <a:t>System Integrator</a:t>
            </a:r>
            <a:endParaRPr kumimoji="1" lang="ja-JP" altLang="en-US" sz="1400" dirty="0">
              <a:solidFill>
                <a:schemeClr val="bg1"/>
              </a:solidFill>
              <a:latin typeface="Meiryo" charset="-128"/>
              <a:ea typeface="Meiryo" charset="-128"/>
              <a:cs typeface="Meiryo" charset="-128"/>
            </a:endParaRPr>
          </a:p>
        </p:txBody>
      </p:sp>
      <p:sp>
        <p:nvSpPr>
          <p:cNvPr id="53" name="テキスト ボックス 52"/>
          <p:cNvSpPr txBox="1"/>
          <p:nvPr/>
        </p:nvSpPr>
        <p:spPr>
          <a:xfrm>
            <a:off x="3610420" y="4113096"/>
            <a:ext cx="1929503" cy="800219"/>
          </a:xfrm>
          <a:prstGeom prst="rect">
            <a:avLst/>
          </a:prstGeom>
          <a:noFill/>
        </p:spPr>
        <p:txBody>
          <a:bodyPr wrap="none" rtlCol="0">
            <a:spAutoFit/>
          </a:bodyPr>
          <a:lstStyle/>
          <a:p>
            <a:pPr algn="ctr"/>
            <a:r>
              <a:rPr kumimoji="1" lang="en-US" altLang="ja-JP" sz="3200" b="1" dirty="0" smtClean="0">
                <a:solidFill>
                  <a:schemeClr val="bg1"/>
                </a:solidFill>
                <a:latin typeface="Meiryo" charset="-128"/>
                <a:ea typeface="Meiryo" charset="-128"/>
                <a:cs typeface="Meiryo" charset="-128"/>
              </a:rPr>
              <a:t>SI 2.0</a:t>
            </a:r>
          </a:p>
          <a:p>
            <a:pPr algn="ctr"/>
            <a:r>
              <a:rPr kumimoji="1" lang="en-US" altLang="ja-JP" sz="1400" b="1" dirty="0" smtClean="0">
                <a:solidFill>
                  <a:schemeClr val="bg1"/>
                </a:solidFill>
                <a:latin typeface="Meiryo" charset="-128"/>
                <a:ea typeface="Meiryo" charset="-128"/>
                <a:cs typeface="Meiryo" charset="-128"/>
              </a:rPr>
              <a:t>Service Integrator</a:t>
            </a:r>
            <a:endParaRPr kumimoji="1" lang="ja-JP" altLang="en-US" sz="1400" dirty="0">
              <a:solidFill>
                <a:schemeClr val="bg1"/>
              </a:solidFill>
              <a:latin typeface="Meiryo" charset="-128"/>
              <a:ea typeface="Meiryo" charset="-128"/>
              <a:cs typeface="Meiryo" charset="-128"/>
            </a:endParaRPr>
          </a:p>
        </p:txBody>
      </p:sp>
      <p:sp>
        <p:nvSpPr>
          <p:cNvPr id="54" name="テキスト ボックス 53"/>
          <p:cNvSpPr txBox="1"/>
          <p:nvPr/>
        </p:nvSpPr>
        <p:spPr>
          <a:xfrm>
            <a:off x="4758942" y="3212074"/>
            <a:ext cx="1976823" cy="800219"/>
          </a:xfrm>
          <a:prstGeom prst="rect">
            <a:avLst/>
          </a:prstGeom>
          <a:noFill/>
        </p:spPr>
        <p:txBody>
          <a:bodyPr wrap="none" rtlCol="0">
            <a:spAutoFit/>
          </a:bodyPr>
          <a:lstStyle/>
          <a:p>
            <a:pPr algn="ctr"/>
            <a:r>
              <a:rPr kumimoji="1" lang="en-US" altLang="ja-JP" sz="3200" b="1" dirty="0" smtClean="0">
                <a:solidFill>
                  <a:schemeClr val="bg1"/>
                </a:solidFill>
                <a:latin typeface="Meiryo" charset="-128"/>
                <a:ea typeface="Meiryo" charset="-128"/>
                <a:cs typeface="Meiryo" charset="-128"/>
              </a:rPr>
              <a:t>SI 3.0</a:t>
            </a:r>
          </a:p>
          <a:p>
            <a:pPr algn="ctr"/>
            <a:r>
              <a:rPr kumimoji="1" lang="en-US" altLang="ja-JP" sz="1400" b="1" dirty="0" smtClean="0">
                <a:solidFill>
                  <a:schemeClr val="bg1"/>
                </a:solidFill>
                <a:latin typeface="Meiryo" charset="-128"/>
                <a:ea typeface="Meiryo" charset="-128"/>
                <a:cs typeface="Meiryo" charset="-128"/>
              </a:rPr>
              <a:t>Solution Innovator</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98398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6313851" y="2065624"/>
            <a:ext cx="2599959" cy="394938"/>
          </a:xfrm>
          <a:prstGeom prst="rect">
            <a:avLst/>
          </a:prstGeom>
          <a:solidFill>
            <a:schemeClr val="tx2">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b="1" dirty="0">
              <a:solidFill>
                <a:srgbClr val="FFFFFF"/>
              </a:solidFill>
              <a:latin typeface="Meiryo" charset="-128"/>
              <a:ea typeface="Meiryo" charset="-128"/>
              <a:cs typeface="Meiryo" charset="-128"/>
            </a:endParaRPr>
          </a:p>
        </p:txBody>
      </p:sp>
      <p:cxnSp>
        <p:nvCxnSpPr>
          <p:cNvPr id="67" name="直線矢印コネクタ 66"/>
          <p:cNvCxnSpPr/>
          <p:nvPr/>
        </p:nvCxnSpPr>
        <p:spPr>
          <a:xfrm>
            <a:off x="5615069" y="4084743"/>
            <a:ext cx="7002" cy="1182787"/>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正方形/長方形 74"/>
          <p:cNvSpPr/>
          <p:nvPr/>
        </p:nvSpPr>
        <p:spPr>
          <a:xfrm>
            <a:off x="5803322" y="4347818"/>
            <a:ext cx="301416" cy="282544"/>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5800453" y="4863721"/>
            <a:ext cx="301416" cy="177492"/>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7052877" y="5744269"/>
            <a:ext cx="1846841" cy="655881"/>
          </a:xfrm>
          <a:prstGeom prst="rect">
            <a:avLst/>
          </a:prstGeom>
          <a:solidFill>
            <a:schemeClr val="accent3">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リーフォーム 23"/>
          <p:cNvSpPr/>
          <p:nvPr/>
        </p:nvSpPr>
        <p:spPr>
          <a:xfrm>
            <a:off x="6074996" y="5733256"/>
            <a:ext cx="2838814" cy="666894"/>
          </a:xfrm>
          <a:custGeom>
            <a:avLst/>
            <a:gdLst>
              <a:gd name="connsiteX0" fmla="*/ 0 w 3403218"/>
              <a:gd name="connsiteY0" fmla="*/ 0 h 666894"/>
              <a:gd name="connsiteX1" fmla="*/ 0 w 3403218"/>
              <a:gd name="connsiteY1" fmla="*/ 653143 h 666894"/>
              <a:gd name="connsiteX2" fmla="*/ 3403218 w 3403218"/>
              <a:gd name="connsiteY2" fmla="*/ 666894 h 666894"/>
              <a:gd name="connsiteX3" fmla="*/ 2261936 w 3403218"/>
              <a:gd name="connsiteY3" fmla="*/ 0 h 666894"/>
              <a:gd name="connsiteX4" fmla="*/ 0 w 3403218"/>
              <a:gd name="connsiteY4" fmla="*/ 0 h 666894"/>
              <a:gd name="connsiteX0" fmla="*/ 0 w 3403218"/>
              <a:gd name="connsiteY0" fmla="*/ 0 h 666894"/>
              <a:gd name="connsiteX1" fmla="*/ 0 w 3403218"/>
              <a:gd name="connsiteY1" fmla="*/ 653143 h 666894"/>
              <a:gd name="connsiteX2" fmla="*/ 3403218 w 3403218"/>
              <a:gd name="connsiteY2" fmla="*/ 666894 h 666894"/>
              <a:gd name="connsiteX3" fmla="*/ 1151054 w 3403218"/>
              <a:gd name="connsiteY3" fmla="*/ 6875 h 666894"/>
              <a:gd name="connsiteX4" fmla="*/ 0 w 3403218"/>
              <a:gd name="connsiteY4" fmla="*/ 0 h 6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218" h="666894">
                <a:moveTo>
                  <a:pt x="0" y="0"/>
                </a:moveTo>
                <a:lnTo>
                  <a:pt x="0" y="653143"/>
                </a:lnTo>
                <a:lnTo>
                  <a:pt x="3403218" y="666894"/>
                </a:lnTo>
                <a:lnTo>
                  <a:pt x="1151054" y="6875"/>
                </a:lnTo>
                <a:lnTo>
                  <a:pt x="0" y="0"/>
                </a:lnTo>
                <a:close/>
              </a:path>
            </a:pathLst>
          </a:custGeom>
          <a:solidFill>
            <a:srgbClr val="00B05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リーフォーム 22"/>
          <p:cNvSpPr/>
          <p:nvPr/>
        </p:nvSpPr>
        <p:spPr>
          <a:xfrm>
            <a:off x="3075534" y="5733256"/>
            <a:ext cx="4520802" cy="666894"/>
          </a:xfrm>
          <a:custGeom>
            <a:avLst/>
            <a:gdLst>
              <a:gd name="connsiteX0" fmla="*/ 0 w 3403218"/>
              <a:gd name="connsiteY0" fmla="*/ 0 h 666894"/>
              <a:gd name="connsiteX1" fmla="*/ 0 w 3403218"/>
              <a:gd name="connsiteY1" fmla="*/ 653143 h 666894"/>
              <a:gd name="connsiteX2" fmla="*/ 3403218 w 3403218"/>
              <a:gd name="connsiteY2" fmla="*/ 666894 h 666894"/>
              <a:gd name="connsiteX3" fmla="*/ 2261936 w 3403218"/>
              <a:gd name="connsiteY3" fmla="*/ 0 h 666894"/>
              <a:gd name="connsiteX4" fmla="*/ 0 w 3403218"/>
              <a:gd name="connsiteY4" fmla="*/ 0 h 6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218" h="666894">
                <a:moveTo>
                  <a:pt x="0" y="0"/>
                </a:moveTo>
                <a:lnTo>
                  <a:pt x="0" y="653143"/>
                </a:lnTo>
                <a:lnTo>
                  <a:pt x="3403218" y="666894"/>
                </a:lnTo>
                <a:lnTo>
                  <a:pt x="2261936" y="0"/>
                </a:lnTo>
                <a:lnTo>
                  <a:pt x="0" y="0"/>
                </a:lnTo>
                <a:close/>
              </a:path>
            </a:pathLst>
          </a:custGeom>
          <a:solidFill>
            <a:schemeClr val="accent3">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第</a:t>
            </a:r>
            <a:r>
              <a:rPr kumimoji="1" lang="en-US" altLang="ja-JP" dirty="0" smtClean="0"/>
              <a:t>3</a:t>
            </a:r>
            <a:r>
              <a:rPr lang="ja-JP" altLang="en-US" dirty="0" smtClean="0"/>
              <a:t>次</a:t>
            </a:r>
            <a:r>
              <a:rPr lang="en-US" altLang="ja-JP" dirty="0" smtClean="0"/>
              <a:t>AI</a:t>
            </a:r>
            <a:r>
              <a:rPr lang="ja-JP" altLang="en-US" dirty="0" smtClean="0"/>
              <a:t>ブームの背景とこれから</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4" name="テキスト ボックス 3"/>
          <p:cNvSpPr txBox="1"/>
          <p:nvPr/>
        </p:nvSpPr>
        <p:spPr>
          <a:xfrm>
            <a:off x="558021" y="5452553"/>
            <a:ext cx="569387" cy="276999"/>
          </a:xfrm>
          <a:prstGeom prst="rect">
            <a:avLst/>
          </a:prstGeom>
          <a:noFill/>
        </p:spPr>
        <p:txBody>
          <a:bodyPr wrap="none" rtlCol="0">
            <a:spAutoFit/>
          </a:bodyPr>
          <a:lstStyle/>
          <a:p>
            <a:r>
              <a:rPr kumimoji="1" lang="en-US" altLang="ja-JP" sz="1200" smtClean="0">
                <a:latin typeface="Meiryo" charset="-128"/>
                <a:ea typeface="Meiryo" charset="-128"/>
                <a:cs typeface="Meiryo" charset="-128"/>
              </a:rPr>
              <a:t>1960</a:t>
            </a:r>
            <a:endParaRPr kumimoji="1" lang="ja-JP" altLang="en-US" sz="1200" dirty="0">
              <a:latin typeface="Meiryo" charset="-128"/>
              <a:ea typeface="Meiryo" charset="-128"/>
              <a:cs typeface="Meiryo" charset="-128"/>
            </a:endParaRPr>
          </a:p>
        </p:txBody>
      </p:sp>
      <p:sp>
        <p:nvSpPr>
          <p:cNvPr id="5" name="テキスト ボックス 4"/>
          <p:cNvSpPr txBox="1"/>
          <p:nvPr/>
        </p:nvSpPr>
        <p:spPr>
          <a:xfrm>
            <a:off x="1665732" y="5452552"/>
            <a:ext cx="569387" cy="276999"/>
          </a:xfrm>
          <a:prstGeom prst="rect">
            <a:avLst/>
          </a:prstGeom>
          <a:noFill/>
        </p:spPr>
        <p:txBody>
          <a:bodyPr wrap="none" rtlCol="0">
            <a:spAutoFit/>
          </a:bodyPr>
          <a:lstStyle/>
          <a:p>
            <a:r>
              <a:rPr kumimoji="1" lang="en-US" altLang="ja-JP" sz="1200" smtClean="0">
                <a:latin typeface="Meiryo" charset="-128"/>
                <a:ea typeface="Meiryo" charset="-128"/>
                <a:cs typeface="Meiryo" charset="-128"/>
              </a:rPr>
              <a:t>1970</a:t>
            </a:r>
            <a:endParaRPr kumimoji="1" lang="ja-JP" altLang="en-US" sz="1200" dirty="0">
              <a:latin typeface="Meiryo" charset="-128"/>
              <a:ea typeface="Meiryo" charset="-128"/>
              <a:cs typeface="Meiryo" charset="-128"/>
            </a:endParaRPr>
          </a:p>
        </p:txBody>
      </p:sp>
      <p:sp>
        <p:nvSpPr>
          <p:cNvPr id="6" name="テキスト ボックス 5"/>
          <p:cNvSpPr txBox="1"/>
          <p:nvPr/>
        </p:nvSpPr>
        <p:spPr>
          <a:xfrm>
            <a:off x="2768048" y="5453790"/>
            <a:ext cx="569387" cy="276999"/>
          </a:xfrm>
          <a:prstGeom prst="rect">
            <a:avLst/>
          </a:prstGeom>
          <a:noFill/>
        </p:spPr>
        <p:txBody>
          <a:bodyPr wrap="none" rtlCol="0">
            <a:spAutoFit/>
          </a:bodyPr>
          <a:lstStyle/>
          <a:p>
            <a:r>
              <a:rPr kumimoji="1" lang="en-US" altLang="ja-JP" sz="1200" dirty="0" smtClean="0">
                <a:latin typeface="Meiryo" charset="-128"/>
                <a:ea typeface="Meiryo" charset="-128"/>
                <a:cs typeface="Meiryo" charset="-128"/>
              </a:rPr>
              <a:t>1980</a:t>
            </a:r>
            <a:endParaRPr kumimoji="1" lang="ja-JP" altLang="en-US" sz="1200" dirty="0">
              <a:latin typeface="Meiryo" charset="-128"/>
              <a:ea typeface="Meiryo" charset="-128"/>
              <a:cs typeface="Meiryo" charset="-128"/>
            </a:endParaRPr>
          </a:p>
        </p:txBody>
      </p:sp>
      <p:sp>
        <p:nvSpPr>
          <p:cNvPr id="7" name="テキスト ボックス 6"/>
          <p:cNvSpPr txBox="1"/>
          <p:nvPr/>
        </p:nvSpPr>
        <p:spPr>
          <a:xfrm>
            <a:off x="3870364" y="5452552"/>
            <a:ext cx="569387" cy="276999"/>
          </a:xfrm>
          <a:prstGeom prst="rect">
            <a:avLst/>
          </a:prstGeom>
          <a:noFill/>
        </p:spPr>
        <p:txBody>
          <a:bodyPr wrap="none" rtlCol="0">
            <a:spAutoFit/>
          </a:bodyPr>
          <a:lstStyle/>
          <a:p>
            <a:r>
              <a:rPr kumimoji="1" lang="en-US" altLang="ja-JP" sz="1200" smtClean="0">
                <a:latin typeface="Meiryo" charset="-128"/>
                <a:ea typeface="Meiryo" charset="-128"/>
                <a:cs typeface="Meiryo" charset="-128"/>
              </a:rPr>
              <a:t>1990</a:t>
            </a:r>
            <a:endParaRPr kumimoji="1" lang="ja-JP" altLang="en-US" sz="1200" dirty="0">
              <a:latin typeface="Meiryo" charset="-128"/>
              <a:ea typeface="Meiryo" charset="-128"/>
              <a:cs typeface="Meiryo" charset="-128"/>
            </a:endParaRPr>
          </a:p>
        </p:txBody>
      </p:sp>
      <p:sp>
        <p:nvSpPr>
          <p:cNvPr id="8" name="テキスト ボックス 7"/>
          <p:cNvSpPr txBox="1"/>
          <p:nvPr/>
        </p:nvSpPr>
        <p:spPr>
          <a:xfrm>
            <a:off x="4972680" y="5456257"/>
            <a:ext cx="569387" cy="276999"/>
          </a:xfrm>
          <a:prstGeom prst="rect">
            <a:avLst/>
          </a:prstGeom>
          <a:noFill/>
        </p:spPr>
        <p:txBody>
          <a:bodyPr wrap="none" rtlCol="0">
            <a:spAutoFit/>
          </a:bodyPr>
          <a:lstStyle/>
          <a:p>
            <a:r>
              <a:rPr kumimoji="1" lang="en-US" altLang="ja-JP" sz="1200" dirty="0" smtClean="0">
                <a:latin typeface="Meiryo" charset="-128"/>
                <a:ea typeface="Meiryo" charset="-128"/>
                <a:cs typeface="Meiryo" charset="-128"/>
              </a:rPr>
              <a:t>2000</a:t>
            </a:r>
            <a:endParaRPr kumimoji="1" lang="ja-JP" altLang="en-US" sz="1200" dirty="0">
              <a:latin typeface="Meiryo" charset="-128"/>
              <a:ea typeface="Meiryo" charset="-128"/>
              <a:cs typeface="Meiryo" charset="-128"/>
            </a:endParaRPr>
          </a:p>
        </p:txBody>
      </p:sp>
      <p:sp>
        <p:nvSpPr>
          <p:cNvPr id="9" name="テキスト ボックス 8"/>
          <p:cNvSpPr txBox="1"/>
          <p:nvPr/>
        </p:nvSpPr>
        <p:spPr>
          <a:xfrm>
            <a:off x="6074996" y="5452552"/>
            <a:ext cx="569387" cy="276999"/>
          </a:xfrm>
          <a:prstGeom prst="rect">
            <a:avLst/>
          </a:prstGeom>
          <a:noFill/>
        </p:spPr>
        <p:txBody>
          <a:bodyPr wrap="none" rtlCol="0">
            <a:spAutoFit/>
          </a:bodyPr>
          <a:lstStyle/>
          <a:p>
            <a:r>
              <a:rPr kumimoji="1" lang="en-US" altLang="ja-JP" sz="1200" smtClean="0">
                <a:latin typeface="Meiryo" charset="-128"/>
                <a:ea typeface="Meiryo" charset="-128"/>
                <a:cs typeface="Meiryo" charset="-128"/>
              </a:rPr>
              <a:t>2010</a:t>
            </a:r>
            <a:endParaRPr kumimoji="1" lang="ja-JP" altLang="en-US" sz="1200" dirty="0">
              <a:latin typeface="Meiryo" charset="-128"/>
              <a:ea typeface="Meiryo" charset="-128"/>
              <a:cs typeface="Meiryo" charset="-128"/>
            </a:endParaRPr>
          </a:p>
        </p:txBody>
      </p:sp>
      <p:sp>
        <p:nvSpPr>
          <p:cNvPr id="10" name="テキスト ボックス 9"/>
          <p:cNvSpPr txBox="1"/>
          <p:nvPr/>
        </p:nvSpPr>
        <p:spPr>
          <a:xfrm>
            <a:off x="7177312" y="5452552"/>
            <a:ext cx="569387" cy="276999"/>
          </a:xfrm>
          <a:prstGeom prst="rect">
            <a:avLst/>
          </a:prstGeom>
          <a:noFill/>
        </p:spPr>
        <p:txBody>
          <a:bodyPr wrap="none" rtlCol="0">
            <a:spAutoFit/>
          </a:bodyPr>
          <a:lstStyle/>
          <a:p>
            <a:r>
              <a:rPr kumimoji="1" lang="en-US" altLang="ja-JP" sz="1200" smtClean="0">
                <a:latin typeface="Meiryo" charset="-128"/>
                <a:ea typeface="Meiryo" charset="-128"/>
                <a:cs typeface="Meiryo" charset="-128"/>
              </a:rPr>
              <a:t>2020</a:t>
            </a:r>
            <a:endParaRPr kumimoji="1" lang="ja-JP" altLang="en-US" sz="1200" dirty="0">
              <a:latin typeface="Meiryo" charset="-128"/>
              <a:ea typeface="Meiryo" charset="-128"/>
              <a:cs typeface="Meiryo" charset="-128"/>
            </a:endParaRPr>
          </a:p>
        </p:txBody>
      </p:sp>
      <p:sp>
        <p:nvSpPr>
          <p:cNvPr id="11" name="テキスト ボックス 10"/>
          <p:cNvSpPr txBox="1"/>
          <p:nvPr/>
        </p:nvSpPr>
        <p:spPr>
          <a:xfrm>
            <a:off x="8273810" y="5452551"/>
            <a:ext cx="569387" cy="276999"/>
          </a:xfrm>
          <a:prstGeom prst="rect">
            <a:avLst/>
          </a:prstGeom>
          <a:noFill/>
        </p:spPr>
        <p:txBody>
          <a:bodyPr wrap="none" rtlCol="0">
            <a:spAutoFit/>
          </a:bodyPr>
          <a:lstStyle/>
          <a:p>
            <a:r>
              <a:rPr kumimoji="1" lang="en-US" altLang="ja-JP" sz="1200" dirty="0" smtClean="0">
                <a:latin typeface="Meiryo" charset="-128"/>
                <a:ea typeface="Meiryo" charset="-128"/>
                <a:cs typeface="Meiryo" charset="-128"/>
              </a:rPr>
              <a:t>2030</a:t>
            </a:r>
            <a:endParaRPr kumimoji="1" lang="ja-JP" altLang="en-US" sz="1200" dirty="0">
              <a:latin typeface="Meiryo" charset="-128"/>
              <a:ea typeface="Meiryo" charset="-128"/>
              <a:cs typeface="Meiryo" charset="-128"/>
            </a:endParaRPr>
          </a:p>
        </p:txBody>
      </p:sp>
      <p:sp>
        <p:nvSpPr>
          <p:cNvPr id="12" name="フリーフォーム 11"/>
          <p:cNvSpPr/>
          <p:nvPr/>
        </p:nvSpPr>
        <p:spPr>
          <a:xfrm>
            <a:off x="545807" y="987571"/>
            <a:ext cx="8353911" cy="4323838"/>
          </a:xfrm>
          <a:custGeom>
            <a:avLst/>
            <a:gdLst>
              <a:gd name="connsiteX0" fmla="*/ 0 w 7335825"/>
              <a:gd name="connsiteY0" fmla="*/ 4310743 h 4316150"/>
              <a:gd name="connsiteX1" fmla="*/ 3313840 w 7335825"/>
              <a:gd name="connsiteY1" fmla="*/ 4283242 h 4316150"/>
              <a:gd name="connsiteX2" fmla="*/ 5348896 w 7335825"/>
              <a:gd name="connsiteY2" fmla="*/ 4221366 h 4316150"/>
              <a:gd name="connsiteX3" fmla="*/ 6428300 w 7335825"/>
              <a:gd name="connsiteY3" fmla="*/ 3210713 h 4316150"/>
              <a:gd name="connsiteX4" fmla="*/ 7040192 w 7335825"/>
              <a:gd name="connsiteY4" fmla="*/ 1821925 h 4316150"/>
              <a:gd name="connsiteX5" fmla="*/ 7335825 w 7335825"/>
              <a:gd name="connsiteY5" fmla="*/ 0 h 4316150"/>
              <a:gd name="connsiteX0" fmla="*/ 0 w 7335825"/>
              <a:gd name="connsiteY0" fmla="*/ 4310743 h 4310743"/>
              <a:gd name="connsiteX1" fmla="*/ 3313840 w 7335825"/>
              <a:gd name="connsiteY1" fmla="*/ 4283242 h 4310743"/>
              <a:gd name="connsiteX2" fmla="*/ 5348896 w 7335825"/>
              <a:gd name="connsiteY2" fmla="*/ 4200740 h 4310743"/>
              <a:gd name="connsiteX3" fmla="*/ 6428300 w 7335825"/>
              <a:gd name="connsiteY3" fmla="*/ 3210713 h 4310743"/>
              <a:gd name="connsiteX4" fmla="*/ 7040192 w 7335825"/>
              <a:gd name="connsiteY4" fmla="*/ 1821925 h 4310743"/>
              <a:gd name="connsiteX5" fmla="*/ 7335825 w 7335825"/>
              <a:gd name="connsiteY5" fmla="*/ 0 h 4310743"/>
              <a:gd name="connsiteX0" fmla="*/ 0 w 7335825"/>
              <a:gd name="connsiteY0" fmla="*/ 4310743 h 4310743"/>
              <a:gd name="connsiteX1" fmla="*/ 3313840 w 7335825"/>
              <a:gd name="connsiteY1" fmla="*/ 4283242 h 4310743"/>
              <a:gd name="connsiteX2" fmla="*/ 5348896 w 7335825"/>
              <a:gd name="connsiteY2" fmla="*/ 4200740 h 4310743"/>
              <a:gd name="connsiteX3" fmla="*/ 6428300 w 7335825"/>
              <a:gd name="connsiteY3" fmla="*/ 3210713 h 4310743"/>
              <a:gd name="connsiteX4" fmla="*/ 7040192 w 7335825"/>
              <a:gd name="connsiteY4" fmla="*/ 1821925 h 4310743"/>
              <a:gd name="connsiteX5" fmla="*/ 7335825 w 7335825"/>
              <a:gd name="connsiteY5" fmla="*/ 0 h 4310743"/>
              <a:gd name="connsiteX0" fmla="*/ 0 w 7335825"/>
              <a:gd name="connsiteY0" fmla="*/ 4310743 h 4310743"/>
              <a:gd name="connsiteX1" fmla="*/ 3307468 w 7335825"/>
              <a:gd name="connsiteY1" fmla="*/ 4296993 h 4310743"/>
              <a:gd name="connsiteX2" fmla="*/ 5348896 w 7335825"/>
              <a:gd name="connsiteY2" fmla="*/ 4200740 h 4310743"/>
              <a:gd name="connsiteX3" fmla="*/ 6428300 w 7335825"/>
              <a:gd name="connsiteY3" fmla="*/ 3210713 h 4310743"/>
              <a:gd name="connsiteX4" fmla="*/ 7040192 w 7335825"/>
              <a:gd name="connsiteY4" fmla="*/ 1821925 h 4310743"/>
              <a:gd name="connsiteX5" fmla="*/ 7335825 w 7335825"/>
              <a:gd name="connsiteY5" fmla="*/ 0 h 4310743"/>
              <a:gd name="connsiteX0" fmla="*/ 0 w 7335825"/>
              <a:gd name="connsiteY0" fmla="*/ 4310743 h 4310743"/>
              <a:gd name="connsiteX1" fmla="*/ 3307468 w 7335825"/>
              <a:gd name="connsiteY1" fmla="*/ 4296993 h 4310743"/>
              <a:gd name="connsiteX2" fmla="*/ 5361638 w 7335825"/>
              <a:gd name="connsiteY2" fmla="*/ 4131988 h 4310743"/>
              <a:gd name="connsiteX3" fmla="*/ 6428300 w 7335825"/>
              <a:gd name="connsiteY3" fmla="*/ 3210713 h 4310743"/>
              <a:gd name="connsiteX4" fmla="*/ 7040192 w 7335825"/>
              <a:gd name="connsiteY4" fmla="*/ 1821925 h 4310743"/>
              <a:gd name="connsiteX5" fmla="*/ 7335825 w 7335825"/>
              <a:gd name="connsiteY5" fmla="*/ 0 h 4310743"/>
              <a:gd name="connsiteX0" fmla="*/ 0 w 7335825"/>
              <a:gd name="connsiteY0" fmla="*/ 4310743 h 4310743"/>
              <a:gd name="connsiteX1" fmla="*/ 3307468 w 7335825"/>
              <a:gd name="connsiteY1" fmla="*/ 4296993 h 4310743"/>
              <a:gd name="connsiteX2" fmla="*/ 5361638 w 7335825"/>
              <a:gd name="connsiteY2" fmla="*/ 4131988 h 4310743"/>
              <a:gd name="connsiteX3" fmla="*/ 6428300 w 7335825"/>
              <a:gd name="connsiteY3" fmla="*/ 3210713 h 4310743"/>
              <a:gd name="connsiteX4" fmla="*/ 7040192 w 7335825"/>
              <a:gd name="connsiteY4" fmla="*/ 1821925 h 4310743"/>
              <a:gd name="connsiteX5" fmla="*/ 7335825 w 7335825"/>
              <a:gd name="connsiteY5" fmla="*/ 0 h 4310743"/>
              <a:gd name="connsiteX0" fmla="*/ 0 w 7335825"/>
              <a:gd name="connsiteY0" fmla="*/ 4310743 h 4310743"/>
              <a:gd name="connsiteX1" fmla="*/ 3307468 w 7335825"/>
              <a:gd name="connsiteY1" fmla="*/ 4296993 h 4310743"/>
              <a:gd name="connsiteX2" fmla="*/ 5361638 w 7335825"/>
              <a:gd name="connsiteY2" fmla="*/ 4131988 h 4310743"/>
              <a:gd name="connsiteX3" fmla="*/ 6504750 w 7335825"/>
              <a:gd name="connsiteY3" fmla="*/ 3217588 h 4310743"/>
              <a:gd name="connsiteX4" fmla="*/ 7040192 w 7335825"/>
              <a:gd name="connsiteY4" fmla="*/ 1821925 h 4310743"/>
              <a:gd name="connsiteX5" fmla="*/ 7335825 w 7335825"/>
              <a:gd name="connsiteY5" fmla="*/ 0 h 4310743"/>
              <a:gd name="connsiteX0" fmla="*/ 0 w 7335825"/>
              <a:gd name="connsiteY0" fmla="*/ 4310743 h 4310743"/>
              <a:gd name="connsiteX1" fmla="*/ 3307468 w 7335825"/>
              <a:gd name="connsiteY1" fmla="*/ 4296993 h 4310743"/>
              <a:gd name="connsiteX2" fmla="*/ 5361638 w 7335825"/>
              <a:gd name="connsiteY2" fmla="*/ 4131988 h 4310743"/>
              <a:gd name="connsiteX3" fmla="*/ 6504750 w 7335825"/>
              <a:gd name="connsiteY3" fmla="*/ 3217588 h 4310743"/>
              <a:gd name="connsiteX4" fmla="*/ 7078417 w 7335825"/>
              <a:gd name="connsiteY4" fmla="*/ 1828800 h 4310743"/>
              <a:gd name="connsiteX5" fmla="*/ 7335825 w 7335825"/>
              <a:gd name="connsiteY5" fmla="*/ 0 h 4310743"/>
              <a:gd name="connsiteX0" fmla="*/ 0 w 7475983"/>
              <a:gd name="connsiteY0" fmla="*/ 4290117 h 4290117"/>
              <a:gd name="connsiteX1" fmla="*/ 3307468 w 7475983"/>
              <a:gd name="connsiteY1" fmla="*/ 4276367 h 4290117"/>
              <a:gd name="connsiteX2" fmla="*/ 5361638 w 7475983"/>
              <a:gd name="connsiteY2" fmla="*/ 4111362 h 4290117"/>
              <a:gd name="connsiteX3" fmla="*/ 6504750 w 7475983"/>
              <a:gd name="connsiteY3" fmla="*/ 3196962 h 4290117"/>
              <a:gd name="connsiteX4" fmla="*/ 7078417 w 7475983"/>
              <a:gd name="connsiteY4" fmla="*/ 1808174 h 4290117"/>
              <a:gd name="connsiteX5" fmla="*/ 7475983 w 7475983"/>
              <a:gd name="connsiteY5" fmla="*/ 0 h 4290117"/>
              <a:gd name="connsiteX0" fmla="*/ 0 w 7475983"/>
              <a:gd name="connsiteY0" fmla="*/ 4290117 h 4290117"/>
              <a:gd name="connsiteX1" fmla="*/ 3307468 w 7475983"/>
              <a:gd name="connsiteY1" fmla="*/ 4276367 h 4290117"/>
              <a:gd name="connsiteX2" fmla="*/ 5412606 w 7475983"/>
              <a:gd name="connsiteY2" fmla="*/ 4118238 h 4290117"/>
              <a:gd name="connsiteX3" fmla="*/ 6504750 w 7475983"/>
              <a:gd name="connsiteY3" fmla="*/ 3196962 h 4290117"/>
              <a:gd name="connsiteX4" fmla="*/ 7078417 w 7475983"/>
              <a:gd name="connsiteY4" fmla="*/ 1808174 h 4290117"/>
              <a:gd name="connsiteX5" fmla="*/ 7475983 w 7475983"/>
              <a:gd name="connsiteY5" fmla="*/ 0 h 4290117"/>
              <a:gd name="connsiteX0" fmla="*/ 0 w 7475983"/>
              <a:gd name="connsiteY0" fmla="*/ 4290117 h 4322379"/>
              <a:gd name="connsiteX1" fmla="*/ 3307468 w 7475983"/>
              <a:gd name="connsiteY1" fmla="*/ 4276367 h 4322379"/>
              <a:gd name="connsiteX2" fmla="*/ 5412606 w 7475983"/>
              <a:gd name="connsiteY2" fmla="*/ 4118238 h 4322379"/>
              <a:gd name="connsiteX3" fmla="*/ 6504750 w 7475983"/>
              <a:gd name="connsiteY3" fmla="*/ 3196962 h 4322379"/>
              <a:gd name="connsiteX4" fmla="*/ 7078417 w 7475983"/>
              <a:gd name="connsiteY4" fmla="*/ 1808174 h 4322379"/>
              <a:gd name="connsiteX5" fmla="*/ 7475983 w 7475983"/>
              <a:gd name="connsiteY5" fmla="*/ 0 h 4322379"/>
              <a:gd name="connsiteX0" fmla="*/ 0 w 7475983"/>
              <a:gd name="connsiteY0" fmla="*/ 4290117 h 4290117"/>
              <a:gd name="connsiteX1" fmla="*/ 3307468 w 7475983"/>
              <a:gd name="connsiteY1" fmla="*/ 4276367 h 4290117"/>
              <a:gd name="connsiteX2" fmla="*/ 5412606 w 7475983"/>
              <a:gd name="connsiteY2" fmla="*/ 4118238 h 4290117"/>
              <a:gd name="connsiteX3" fmla="*/ 6504750 w 7475983"/>
              <a:gd name="connsiteY3" fmla="*/ 3196962 h 4290117"/>
              <a:gd name="connsiteX4" fmla="*/ 7078417 w 7475983"/>
              <a:gd name="connsiteY4" fmla="*/ 1808174 h 4290117"/>
              <a:gd name="connsiteX5" fmla="*/ 7475983 w 7475983"/>
              <a:gd name="connsiteY5" fmla="*/ 0 h 4290117"/>
              <a:gd name="connsiteX0" fmla="*/ 0 w 7475983"/>
              <a:gd name="connsiteY0" fmla="*/ 4290117 h 4336028"/>
              <a:gd name="connsiteX1" fmla="*/ 3307468 w 7475983"/>
              <a:gd name="connsiteY1" fmla="*/ 4276367 h 4336028"/>
              <a:gd name="connsiteX2" fmla="*/ 4947535 w 7475983"/>
              <a:gd name="connsiteY2" fmla="*/ 4221366 h 4336028"/>
              <a:gd name="connsiteX3" fmla="*/ 6504750 w 7475983"/>
              <a:gd name="connsiteY3" fmla="*/ 3196962 h 4336028"/>
              <a:gd name="connsiteX4" fmla="*/ 7078417 w 7475983"/>
              <a:gd name="connsiteY4" fmla="*/ 1808174 h 4336028"/>
              <a:gd name="connsiteX5" fmla="*/ 7475983 w 7475983"/>
              <a:gd name="connsiteY5" fmla="*/ 0 h 4336028"/>
              <a:gd name="connsiteX0" fmla="*/ 0 w 7475983"/>
              <a:gd name="connsiteY0" fmla="*/ 4290117 h 4303403"/>
              <a:gd name="connsiteX1" fmla="*/ 3307468 w 7475983"/>
              <a:gd name="connsiteY1" fmla="*/ 4276367 h 4303403"/>
              <a:gd name="connsiteX2" fmla="*/ 4947535 w 7475983"/>
              <a:gd name="connsiteY2" fmla="*/ 4221366 h 4303403"/>
              <a:gd name="connsiteX3" fmla="*/ 6504750 w 7475983"/>
              <a:gd name="connsiteY3" fmla="*/ 3196962 h 4303403"/>
              <a:gd name="connsiteX4" fmla="*/ 7078417 w 7475983"/>
              <a:gd name="connsiteY4" fmla="*/ 1808174 h 4303403"/>
              <a:gd name="connsiteX5" fmla="*/ 7475983 w 7475983"/>
              <a:gd name="connsiteY5" fmla="*/ 0 h 4303403"/>
              <a:gd name="connsiteX0" fmla="*/ 0 w 7475983"/>
              <a:gd name="connsiteY0" fmla="*/ 4290117 h 4290117"/>
              <a:gd name="connsiteX1" fmla="*/ 3307468 w 7475983"/>
              <a:gd name="connsiteY1" fmla="*/ 4276367 h 4290117"/>
              <a:gd name="connsiteX2" fmla="*/ 4928422 w 7475983"/>
              <a:gd name="connsiteY2" fmla="*/ 4186990 h 4290117"/>
              <a:gd name="connsiteX3" fmla="*/ 6504750 w 7475983"/>
              <a:gd name="connsiteY3" fmla="*/ 3196962 h 4290117"/>
              <a:gd name="connsiteX4" fmla="*/ 7078417 w 7475983"/>
              <a:gd name="connsiteY4" fmla="*/ 1808174 h 4290117"/>
              <a:gd name="connsiteX5" fmla="*/ 7475983 w 7475983"/>
              <a:gd name="connsiteY5" fmla="*/ 0 h 4290117"/>
              <a:gd name="connsiteX0" fmla="*/ 0 w 7475983"/>
              <a:gd name="connsiteY0" fmla="*/ 4290117 h 4296980"/>
              <a:gd name="connsiteX1" fmla="*/ 3307468 w 7475983"/>
              <a:gd name="connsiteY1" fmla="*/ 4276367 h 4296980"/>
              <a:gd name="connsiteX2" fmla="*/ 4928422 w 7475983"/>
              <a:gd name="connsiteY2" fmla="*/ 4186990 h 4296980"/>
              <a:gd name="connsiteX3" fmla="*/ 6383704 w 7475983"/>
              <a:gd name="connsiteY3" fmla="*/ 3135086 h 4296980"/>
              <a:gd name="connsiteX4" fmla="*/ 7078417 w 7475983"/>
              <a:gd name="connsiteY4" fmla="*/ 1808174 h 4296980"/>
              <a:gd name="connsiteX5" fmla="*/ 7475983 w 7475983"/>
              <a:gd name="connsiteY5" fmla="*/ 0 h 4296980"/>
              <a:gd name="connsiteX0" fmla="*/ 0 w 7475983"/>
              <a:gd name="connsiteY0" fmla="*/ 4290117 h 4290117"/>
              <a:gd name="connsiteX1" fmla="*/ 3307468 w 7475983"/>
              <a:gd name="connsiteY1" fmla="*/ 4276367 h 4290117"/>
              <a:gd name="connsiteX2" fmla="*/ 4941163 w 7475983"/>
              <a:gd name="connsiteY2" fmla="*/ 4152614 h 4290117"/>
              <a:gd name="connsiteX3" fmla="*/ 6383704 w 7475983"/>
              <a:gd name="connsiteY3" fmla="*/ 3135086 h 4290117"/>
              <a:gd name="connsiteX4" fmla="*/ 7078417 w 7475983"/>
              <a:gd name="connsiteY4" fmla="*/ 1808174 h 4290117"/>
              <a:gd name="connsiteX5" fmla="*/ 7475983 w 7475983"/>
              <a:gd name="connsiteY5" fmla="*/ 0 h 4290117"/>
              <a:gd name="connsiteX0" fmla="*/ 0 w 7475983"/>
              <a:gd name="connsiteY0" fmla="*/ 4290117 h 4290117"/>
              <a:gd name="connsiteX1" fmla="*/ 3307468 w 7475983"/>
              <a:gd name="connsiteY1" fmla="*/ 4276367 h 4290117"/>
              <a:gd name="connsiteX2" fmla="*/ 5055838 w 7475983"/>
              <a:gd name="connsiteY2" fmla="*/ 4125113 h 4290117"/>
              <a:gd name="connsiteX3" fmla="*/ 6383704 w 7475983"/>
              <a:gd name="connsiteY3" fmla="*/ 3135086 h 4290117"/>
              <a:gd name="connsiteX4" fmla="*/ 7078417 w 7475983"/>
              <a:gd name="connsiteY4" fmla="*/ 1808174 h 4290117"/>
              <a:gd name="connsiteX5" fmla="*/ 7475983 w 7475983"/>
              <a:gd name="connsiteY5" fmla="*/ 0 h 42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5983" h="4290117">
                <a:moveTo>
                  <a:pt x="0" y="4290117"/>
                </a:moveTo>
                <a:lnTo>
                  <a:pt x="3307468" y="4276367"/>
                </a:lnTo>
                <a:cubicBezTo>
                  <a:pt x="4150108" y="4248866"/>
                  <a:pt x="4543132" y="4315326"/>
                  <a:pt x="5055838" y="4125113"/>
                </a:cubicBezTo>
                <a:cubicBezTo>
                  <a:pt x="5568544" y="3934900"/>
                  <a:pt x="6046608" y="3521243"/>
                  <a:pt x="6383704" y="3135086"/>
                </a:cubicBezTo>
                <a:cubicBezTo>
                  <a:pt x="6720801" y="2748930"/>
                  <a:pt x="6896371" y="2330688"/>
                  <a:pt x="7078417" y="1808174"/>
                </a:cubicBezTo>
                <a:cubicBezTo>
                  <a:pt x="7260463" y="1285660"/>
                  <a:pt x="7426711" y="246361"/>
                  <a:pt x="7475983" y="0"/>
                </a:cubicBezTo>
              </a:path>
            </a:pathLst>
          </a:custGeom>
          <a:noFill/>
          <a:ln w="38100">
            <a:solidFill>
              <a:schemeClr val="accent6"/>
            </a:solidFill>
            <a:headEnd type="none" w="med" len="med"/>
            <a:tailEnd type="arrow" w="med" len="med"/>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ホームベース 12"/>
          <p:cNvSpPr/>
          <p:nvPr/>
        </p:nvSpPr>
        <p:spPr>
          <a:xfrm>
            <a:off x="845992" y="987571"/>
            <a:ext cx="1277736" cy="910130"/>
          </a:xfrm>
          <a:prstGeom prst="homePlate">
            <a:avLst>
              <a:gd name="adj" fmla="val 28093"/>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ホームベース 13"/>
          <p:cNvSpPr/>
          <p:nvPr/>
        </p:nvSpPr>
        <p:spPr>
          <a:xfrm>
            <a:off x="3052742" y="983022"/>
            <a:ext cx="1519258" cy="910130"/>
          </a:xfrm>
          <a:prstGeom prst="homePlate">
            <a:avLst>
              <a:gd name="adj" fmla="val 28093"/>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ホームベース 15"/>
          <p:cNvSpPr/>
          <p:nvPr/>
        </p:nvSpPr>
        <p:spPr>
          <a:xfrm>
            <a:off x="7462005" y="980728"/>
            <a:ext cx="1451805" cy="910130"/>
          </a:xfrm>
          <a:prstGeom prst="homePlate">
            <a:avLst/>
          </a:prstGeom>
          <a:solidFill>
            <a:srgbClr val="3366FF">
              <a:alpha val="52549"/>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ホームベース 14"/>
          <p:cNvSpPr/>
          <p:nvPr/>
        </p:nvSpPr>
        <p:spPr>
          <a:xfrm>
            <a:off x="6479788" y="980728"/>
            <a:ext cx="1266911" cy="910130"/>
          </a:xfrm>
          <a:prstGeom prst="homePlate">
            <a:avLst>
              <a:gd name="adj" fmla="val 29604"/>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p:cNvSpPr txBox="1"/>
          <p:nvPr/>
        </p:nvSpPr>
        <p:spPr>
          <a:xfrm>
            <a:off x="824260" y="1004298"/>
            <a:ext cx="1210588" cy="900246"/>
          </a:xfrm>
          <a:prstGeom prst="rect">
            <a:avLst/>
          </a:prstGeom>
          <a:noFill/>
        </p:spPr>
        <p:txBody>
          <a:bodyPr wrap="none" rtlCol="0">
            <a:spAutoFit/>
          </a:bodyPr>
          <a:lstStyle/>
          <a:p>
            <a:r>
              <a:rPr kumimoji="1" lang="ja-JP" altLang="en-US" sz="1050" b="1" dirty="0" smtClean="0">
                <a:solidFill>
                  <a:schemeClr val="bg1"/>
                </a:solidFill>
                <a:latin typeface="Meiryo" charset="-128"/>
                <a:ea typeface="Meiryo" charset="-128"/>
                <a:cs typeface="Meiryo" charset="-128"/>
              </a:rPr>
              <a:t>第</a:t>
            </a:r>
            <a:r>
              <a:rPr kumimoji="1" lang="en-US" altLang="ja-JP" sz="1050" b="1" dirty="0" smtClean="0">
                <a:solidFill>
                  <a:schemeClr val="bg1"/>
                </a:solidFill>
                <a:latin typeface="Meiryo" charset="-128"/>
                <a:ea typeface="Meiryo" charset="-128"/>
                <a:cs typeface="Meiryo" charset="-128"/>
              </a:rPr>
              <a:t>1</a:t>
            </a:r>
            <a:r>
              <a:rPr kumimoji="1" lang="ja-JP" altLang="en-US" sz="1050" b="1" dirty="0" smtClean="0">
                <a:solidFill>
                  <a:schemeClr val="bg1"/>
                </a:solidFill>
                <a:latin typeface="Meiryo" charset="-128"/>
                <a:ea typeface="Meiryo" charset="-128"/>
                <a:cs typeface="Meiryo" charset="-128"/>
              </a:rPr>
              <a:t>次</a:t>
            </a:r>
            <a:r>
              <a:rPr kumimoji="1" lang="en-US" altLang="ja-JP" sz="1050" b="1" dirty="0" smtClean="0">
                <a:solidFill>
                  <a:schemeClr val="bg1"/>
                </a:solidFill>
                <a:latin typeface="Meiryo" charset="-128"/>
                <a:ea typeface="Meiryo" charset="-128"/>
                <a:cs typeface="Meiryo" charset="-128"/>
              </a:rPr>
              <a:t>AI</a:t>
            </a:r>
            <a:r>
              <a:rPr kumimoji="1" lang="ja-JP" altLang="en-US" sz="1050" b="1" dirty="0" smtClean="0">
                <a:solidFill>
                  <a:schemeClr val="bg1"/>
                </a:solidFill>
                <a:latin typeface="Meiryo" charset="-128"/>
                <a:ea typeface="Meiryo" charset="-128"/>
                <a:cs typeface="Meiryo" charset="-128"/>
              </a:rPr>
              <a:t>ブーム</a:t>
            </a:r>
            <a:endParaRPr kumimoji="1" lang="en-US" altLang="ja-JP" sz="1050" b="1" dirty="0" smtClean="0">
              <a:solidFill>
                <a:schemeClr val="bg1"/>
              </a:solidFill>
              <a:latin typeface="Meiryo" charset="-128"/>
              <a:ea typeface="Meiryo" charset="-128"/>
              <a:cs typeface="Meiryo" charset="-128"/>
            </a:endParaRPr>
          </a:p>
          <a:p>
            <a:r>
              <a:rPr lang="ja-JP" altLang="en-US" sz="1000" dirty="0" smtClean="0">
                <a:solidFill>
                  <a:schemeClr val="bg1"/>
                </a:solidFill>
                <a:latin typeface="Meiryo" charset="-128"/>
                <a:ea typeface="Meiryo" charset="-128"/>
                <a:cs typeface="Meiryo" charset="-128"/>
              </a:rPr>
              <a:t>推論・探査など</a:t>
            </a:r>
            <a:endParaRPr lang="en-US" altLang="ja-JP" sz="1000" dirty="0" smtClean="0">
              <a:solidFill>
                <a:schemeClr val="bg1"/>
              </a:solidFill>
              <a:latin typeface="Meiryo" charset="-128"/>
              <a:ea typeface="Meiryo" charset="-128"/>
              <a:cs typeface="Meiryo" charset="-128"/>
            </a:endParaRPr>
          </a:p>
          <a:p>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ゲームや迷路などに</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用途は限られ実用性は</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無かった</a:t>
            </a:r>
            <a:endParaRPr lang="en-US" altLang="ja-JP" sz="800" dirty="0" smtClean="0">
              <a:solidFill>
                <a:schemeClr val="bg1"/>
              </a:solidFill>
              <a:latin typeface="Meiryo" charset="-128"/>
              <a:ea typeface="Meiryo" charset="-128"/>
              <a:cs typeface="Meiryo" charset="-128"/>
            </a:endParaRPr>
          </a:p>
        </p:txBody>
      </p:sp>
      <p:sp>
        <p:nvSpPr>
          <p:cNvPr id="18" name="テキスト ボックス 17"/>
          <p:cNvSpPr txBox="1"/>
          <p:nvPr/>
        </p:nvSpPr>
        <p:spPr>
          <a:xfrm>
            <a:off x="3032095" y="985670"/>
            <a:ext cx="1312477" cy="900246"/>
          </a:xfrm>
          <a:prstGeom prst="rect">
            <a:avLst/>
          </a:prstGeom>
          <a:noFill/>
        </p:spPr>
        <p:txBody>
          <a:bodyPr wrap="square" rtlCol="0">
            <a:spAutoFit/>
          </a:bodyPr>
          <a:lstStyle/>
          <a:p>
            <a:r>
              <a:rPr kumimoji="1" lang="ja-JP" altLang="en-US" sz="1050" b="1" dirty="0" smtClean="0">
                <a:solidFill>
                  <a:schemeClr val="bg1"/>
                </a:solidFill>
                <a:latin typeface="Meiryo" charset="-128"/>
                <a:ea typeface="Meiryo" charset="-128"/>
                <a:cs typeface="Meiryo" charset="-128"/>
              </a:rPr>
              <a:t>第</a:t>
            </a:r>
            <a:r>
              <a:rPr kumimoji="1" lang="en-US" altLang="ja-JP" sz="1050" b="1" dirty="0" smtClean="0">
                <a:solidFill>
                  <a:schemeClr val="bg1"/>
                </a:solidFill>
                <a:latin typeface="Meiryo" charset="-128"/>
                <a:ea typeface="Meiryo" charset="-128"/>
                <a:cs typeface="Meiryo" charset="-128"/>
              </a:rPr>
              <a:t>2</a:t>
            </a:r>
            <a:r>
              <a:rPr kumimoji="1" lang="ja-JP" altLang="en-US" sz="1050" b="1" dirty="0" smtClean="0">
                <a:solidFill>
                  <a:schemeClr val="bg1"/>
                </a:solidFill>
                <a:latin typeface="Meiryo" charset="-128"/>
                <a:ea typeface="Meiryo" charset="-128"/>
                <a:cs typeface="Meiryo" charset="-128"/>
              </a:rPr>
              <a:t>次</a:t>
            </a:r>
            <a:r>
              <a:rPr kumimoji="1" lang="en-US" altLang="ja-JP" sz="1050" b="1" dirty="0" smtClean="0">
                <a:solidFill>
                  <a:schemeClr val="bg1"/>
                </a:solidFill>
                <a:latin typeface="Meiryo" charset="-128"/>
                <a:ea typeface="Meiryo" charset="-128"/>
                <a:cs typeface="Meiryo" charset="-128"/>
              </a:rPr>
              <a:t>AI</a:t>
            </a:r>
            <a:r>
              <a:rPr kumimoji="1" lang="ja-JP" altLang="en-US" sz="1050" b="1" dirty="0" smtClean="0">
                <a:solidFill>
                  <a:schemeClr val="bg1"/>
                </a:solidFill>
                <a:latin typeface="Meiryo" charset="-128"/>
                <a:ea typeface="Meiryo" charset="-128"/>
                <a:cs typeface="Meiryo" charset="-128"/>
              </a:rPr>
              <a:t>ブーム</a:t>
            </a:r>
            <a:endParaRPr kumimoji="1" lang="en-US" altLang="ja-JP" sz="1050" b="1" dirty="0" smtClean="0">
              <a:solidFill>
                <a:schemeClr val="bg1"/>
              </a:solidFill>
              <a:latin typeface="Meiryo" charset="-128"/>
              <a:ea typeface="Meiryo" charset="-128"/>
              <a:cs typeface="Meiryo" charset="-128"/>
            </a:endParaRPr>
          </a:p>
          <a:p>
            <a:r>
              <a:rPr lang="ja-JP" altLang="en-US" sz="1000" dirty="0" smtClean="0">
                <a:solidFill>
                  <a:schemeClr val="bg1"/>
                </a:solidFill>
                <a:latin typeface="Meiryo" charset="-128"/>
                <a:ea typeface="Meiryo" charset="-128"/>
                <a:cs typeface="Meiryo" charset="-128"/>
              </a:rPr>
              <a:t>ルールベースなど</a:t>
            </a:r>
            <a:endParaRPr lang="en-US" altLang="ja-JP" sz="1000" dirty="0" smtClean="0">
              <a:solidFill>
                <a:schemeClr val="bg1"/>
              </a:solidFill>
              <a:latin typeface="Meiryo" charset="-128"/>
              <a:ea typeface="Meiryo" charset="-128"/>
              <a:cs typeface="Meiryo" charset="-128"/>
            </a:endParaRPr>
          </a:p>
          <a:p>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エキスバーとシステムとして実用化されたが汎用性が無かった</a:t>
            </a:r>
            <a:endParaRPr lang="en-US" altLang="ja-JP" sz="800" dirty="0" smtClean="0">
              <a:solidFill>
                <a:schemeClr val="bg1"/>
              </a:solidFill>
              <a:latin typeface="Meiryo" charset="-128"/>
              <a:ea typeface="Meiryo" charset="-128"/>
              <a:cs typeface="Meiryo" charset="-128"/>
            </a:endParaRPr>
          </a:p>
        </p:txBody>
      </p:sp>
      <p:sp>
        <p:nvSpPr>
          <p:cNvPr id="19" name="テキスト ボックス 18"/>
          <p:cNvSpPr txBox="1"/>
          <p:nvPr/>
        </p:nvSpPr>
        <p:spPr>
          <a:xfrm>
            <a:off x="6479787" y="992513"/>
            <a:ext cx="2220845" cy="777136"/>
          </a:xfrm>
          <a:prstGeom prst="rect">
            <a:avLst/>
          </a:prstGeom>
          <a:noFill/>
        </p:spPr>
        <p:txBody>
          <a:bodyPr wrap="square" rtlCol="0">
            <a:spAutoFit/>
          </a:bodyPr>
          <a:lstStyle/>
          <a:p>
            <a:r>
              <a:rPr kumimoji="1" lang="ja-JP" altLang="en-US" sz="1050" b="1" dirty="0" smtClean="0">
                <a:solidFill>
                  <a:schemeClr val="bg1"/>
                </a:solidFill>
                <a:latin typeface="Meiryo" charset="-128"/>
                <a:ea typeface="Meiryo" charset="-128"/>
                <a:cs typeface="Meiryo" charset="-128"/>
              </a:rPr>
              <a:t>第</a:t>
            </a:r>
            <a:r>
              <a:rPr kumimoji="1" lang="en-US" altLang="ja-JP" sz="1050" b="1" dirty="0" smtClean="0">
                <a:solidFill>
                  <a:schemeClr val="bg1"/>
                </a:solidFill>
                <a:latin typeface="Meiryo" charset="-128"/>
                <a:ea typeface="Meiryo" charset="-128"/>
                <a:cs typeface="Meiryo" charset="-128"/>
              </a:rPr>
              <a:t>3</a:t>
            </a:r>
            <a:r>
              <a:rPr kumimoji="1" lang="ja-JP" altLang="en-US" sz="1050" b="1" dirty="0" smtClean="0">
                <a:solidFill>
                  <a:schemeClr val="bg1"/>
                </a:solidFill>
                <a:latin typeface="Meiryo" charset="-128"/>
                <a:ea typeface="Meiryo" charset="-128"/>
                <a:cs typeface="Meiryo" charset="-128"/>
              </a:rPr>
              <a:t>次</a:t>
            </a:r>
            <a:r>
              <a:rPr kumimoji="1" lang="en-US" altLang="ja-JP" sz="1050" b="1" dirty="0" smtClean="0">
                <a:solidFill>
                  <a:schemeClr val="bg1"/>
                </a:solidFill>
                <a:latin typeface="Meiryo" charset="-128"/>
                <a:ea typeface="Meiryo" charset="-128"/>
                <a:cs typeface="Meiryo" charset="-128"/>
              </a:rPr>
              <a:t>AI</a:t>
            </a:r>
            <a:r>
              <a:rPr kumimoji="1" lang="ja-JP" altLang="en-US" sz="1050" b="1" dirty="0" smtClean="0">
                <a:solidFill>
                  <a:schemeClr val="bg1"/>
                </a:solidFill>
                <a:latin typeface="Meiryo" charset="-128"/>
                <a:ea typeface="Meiryo" charset="-128"/>
                <a:cs typeface="Meiryo" charset="-128"/>
              </a:rPr>
              <a:t>ブーム</a:t>
            </a:r>
            <a:endParaRPr kumimoji="1" lang="en-US" altLang="ja-JP" sz="1050" b="1" dirty="0" smtClean="0">
              <a:solidFill>
                <a:schemeClr val="bg1"/>
              </a:solidFill>
              <a:latin typeface="Meiryo" charset="-128"/>
              <a:ea typeface="Meiryo" charset="-128"/>
              <a:cs typeface="Meiryo" charset="-128"/>
            </a:endParaRPr>
          </a:p>
          <a:p>
            <a:r>
              <a:rPr lang="ja-JP" altLang="en-US" sz="1000" dirty="0" smtClean="0">
                <a:solidFill>
                  <a:schemeClr val="bg1"/>
                </a:solidFill>
                <a:latin typeface="Meiryo" charset="-128"/>
                <a:ea typeface="Meiryo" charset="-128"/>
                <a:cs typeface="Meiryo" charset="-128"/>
              </a:rPr>
              <a:t>機械学習</a:t>
            </a:r>
            <a:r>
              <a:rPr lang="ja-JP" altLang="en-US" sz="800" dirty="0" smtClean="0">
                <a:solidFill>
                  <a:schemeClr val="bg1"/>
                </a:solidFill>
                <a:latin typeface="Meiryo" charset="-128"/>
                <a:ea typeface="Meiryo" charset="-128"/>
                <a:cs typeface="Meiryo" charset="-128"/>
              </a:rPr>
              <a:t>（</a:t>
            </a:r>
            <a:r>
              <a:rPr lang="ja-JP" altLang="en-US" sz="800" dirty="0">
                <a:solidFill>
                  <a:schemeClr val="bg1"/>
                </a:solidFill>
                <a:latin typeface="Meiryo" charset="-128"/>
                <a:ea typeface="Meiryo" charset="-128"/>
                <a:cs typeface="Meiryo" charset="-128"/>
              </a:rPr>
              <a:t>統計確率論や深層学習など）</a:t>
            </a:r>
            <a:endParaRPr lang="en-US" altLang="ja-JP" sz="800" dirty="0" smtClean="0">
              <a:solidFill>
                <a:schemeClr val="bg1"/>
              </a:solidFill>
              <a:latin typeface="Meiryo" charset="-128"/>
              <a:ea typeface="Meiryo" charset="-128"/>
              <a:cs typeface="Meiryo" charset="-128"/>
            </a:endParaRPr>
          </a:p>
          <a:p>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汎用性、実用性が高まり、様々な分野の適用が期待されている</a:t>
            </a:r>
            <a:endParaRPr lang="en-US" altLang="ja-JP" sz="800" dirty="0" smtClean="0">
              <a:solidFill>
                <a:schemeClr val="bg1"/>
              </a:solidFill>
              <a:latin typeface="Meiryo" charset="-128"/>
              <a:ea typeface="Meiryo" charset="-128"/>
              <a:cs typeface="Meiryo" charset="-128"/>
            </a:endParaRPr>
          </a:p>
        </p:txBody>
      </p:sp>
      <p:sp>
        <p:nvSpPr>
          <p:cNvPr id="22" name="フリーフォーム 21"/>
          <p:cNvSpPr/>
          <p:nvPr/>
        </p:nvSpPr>
        <p:spPr>
          <a:xfrm>
            <a:off x="825023" y="5735662"/>
            <a:ext cx="3403218" cy="666894"/>
          </a:xfrm>
          <a:custGeom>
            <a:avLst/>
            <a:gdLst>
              <a:gd name="connsiteX0" fmla="*/ 0 w 3403218"/>
              <a:gd name="connsiteY0" fmla="*/ 0 h 666894"/>
              <a:gd name="connsiteX1" fmla="*/ 0 w 3403218"/>
              <a:gd name="connsiteY1" fmla="*/ 653143 h 666894"/>
              <a:gd name="connsiteX2" fmla="*/ 3403218 w 3403218"/>
              <a:gd name="connsiteY2" fmla="*/ 666894 h 666894"/>
              <a:gd name="connsiteX3" fmla="*/ 2261936 w 3403218"/>
              <a:gd name="connsiteY3" fmla="*/ 0 h 666894"/>
              <a:gd name="connsiteX4" fmla="*/ 0 w 3403218"/>
              <a:gd name="connsiteY4" fmla="*/ 0 h 6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218" h="666894">
                <a:moveTo>
                  <a:pt x="0" y="0"/>
                </a:moveTo>
                <a:lnTo>
                  <a:pt x="0" y="653143"/>
                </a:lnTo>
                <a:lnTo>
                  <a:pt x="3403218" y="666894"/>
                </a:lnTo>
                <a:lnTo>
                  <a:pt x="2261936" y="0"/>
                </a:lnTo>
                <a:lnTo>
                  <a:pt x="0" y="0"/>
                </a:lnTo>
                <a:close/>
              </a:path>
            </a:pathLst>
          </a:custGeom>
          <a:solidFill>
            <a:schemeClr val="accent3">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1172097" y="5835870"/>
            <a:ext cx="1569660" cy="46166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大型コンピューター</a:t>
            </a:r>
            <a:endParaRPr kumimoji="1" lang="en-US" altLang="ja-JP" sz="1200" dirty="0" smtClean="0">
              <a:solidFill>
                <a:schemeClr val="bg1"/>
              </a:solidFill>
              <a:latin typeface="Meiryo" charset="-128"/>
              <a:ea typeface="Meiryo" charset="-128"/>
              <a:cs typeface="Meiryo" charset="-128"/>
            </a:endParaRPr>
          </a:p>
          <a:p>
            <a:r>
              <a:rPr lang="ja-JP" altLang="en-US" sz="1200" dirty="0" smtClean="0">
                <a:solidFill>
                  <a:schemeClr val="bg1"/>
                </a:solidFill>
                <a:latin typeface="Meiryo" charset="-128"/>
                <a:ea typeface="Meiryo" charset="-128"/>
                <a:cs typeface="Meiryo" charset="-128"/>
              </a:rPr>
              <a:t>メインフレーム</a:t>
            </a:r>
            <a:endParaRPr kumimoji="1" lang="ja-JP" altLang="en-US" sz="1200" dirty="0">
              <a:solidFill>
                <a:schemeClr val="bg1"/>
              </a:solidFill>
              <a:latin typeface="Meiryo" charset="-128"/>
              <a:ea typeface="Meiryo" charset="-128"/>
              <a:cs typeface="Meiryo" charset="-128"/>
            </a:endParaRPr>
          </a:p>
        </p:txBody>
      </p:sp>
      <p:sp>
        <p:nvSpPr>
          <p:cNvPr id="27" name="テキスト ボックス 26"/>
          <p:cNvSpPr txBox="1"/>
          <p:nvPr/>
        </p:nvSpPr>
        <p:spPr>
          <a:xfrm>
            <a:off x="4191834" y="5928202"/>
            <a:ext cx="2185214" cy="276999"/>
          </a:xfrm>
          <a:prstGeom prst="rect">
            <a:avLst/>
          </a:prstGeom>
          <a:noFill/>
        </p:spPr>
        <p:txBody>
          <a:bodyPr wrap="none" rtlCol="0">
            <a:spAutoFit/>
          </a:bodyPr>
          <a:lstStyle/>
          <a:p>
            <a:r>
              <a:rPr kumimoji="1" lang="ja-JP" altLang="en-US" sz="1200" smtClean="0">
                <a:solidFill>
                  <a:schemeClr val="bg1"/>
                </a:solidFill>
                <a:latin typeface="Meiryo" charset="-128"/>
                <a:ea typeface="Meiryo" charset="-128"/>
                <a:cs typeface="Meiryo" charset="-128"/>
              </a:rPr>
              <a:t>パーソナル・コンピューター</a:t>
            </a:r>
            <a:endParaRPr kumimoji="1" lang="ja-JP" altLang="en-US" sz="1200" dirty="0">
              <a:solidFill>
                <a:schemeClr val="bg1"/>
              </a:solidFill>
              <a:latin typeface="Meiryo" charset="-128"/>
              <a:ea typeface="Meiryo" charset="-128"/>
              <a:cs typeface="Meiryo" charset="-128"/>
            </a:endParaRPr>
          </a:p>
        </p:txBody>
      </p:sp>
      <p:sp>
        <p:nvSpPr>
          <p:cNvPr id="28" name="テキスト ボックス 27"/>
          <p:cNvSpPr txBox="1"/>
          <p:nvPr/>
        </p:nvSpPr>
        <p:spPr>
          <a:xfrm>
            <a:off x="6673705" y="5834824"/>
            <a:ext cx="1107996" cy="46166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スマート</a:t>
            </a:r>
            <a:endParaRPr kumimoji="1" lang="en-US" altLang="ja-JP" sz="1200" dirty="0" smtClean="0">
              <a:solidFill>
                <a:schemeClr val="bg1"/>
              </a:solidFill>
              <a:latin typeface="Meiryo" charset="-128"/>
              <a:ea typeface="Meiryo" charset="-128"/>
              <a:cs typeface="Meiryo" charset="-128"/>
            </a:endParaRPr>
          </a:p>
          <a:p>
            <a:r>
              <a:rPr kumimoji="1" lang="ja-JP" altLang="en-US" sz="1200" dirty="0" smtClean="0">
                <a:solidFill>
                  <a:schemeClr val="bg1"/>
                </a:solidFill>
                <a:latin typeface="Meiryo" charset="-128"/>
                <a:ea typeface="Meiryo" charset="-128"/>
                <a:cs typeface="Meiryo" charset="-128"/>
              </a:rPr>
              <a:t>　　　フォン</a:t>
            </a:r>
            <a:endParaRPr kumimoji="1" lang="ja-JP" altLang="en-US" sz="1200" dirty="0">
              <a:solidFill>
                <a:schemeClr val="bg1"/>
              </a:solidFill>
              <a:latin typeface="Meiryo" charset="-128"/>
              <a:ea typeface="Meiryo" charset="-128"/>
              <a:cs typeface="Meiryo" charset="-128"/>
            </a:endParaRPr>
          </a:p>
        </p:txBody>
      </p:sp>
      <p:sp>
        <p:nvSpPr>
          <p:cNvPr id="29" name="テキスト ボックス 28"/>
          <p:cNvSpPr txBox="1"/>
          <p:nvPr/>
        </p:nvSpPr>
        <p:spPr>
          <a:xfrm>
            <a:off x="8256452" y="5927156"/>
            <a:ext cx="433388" cy="276999"/>
          </a:xfrm>
          <a:prstGeom prst="rect">
            <a:avLst/>
          </a:prstGeom>
          <a:noFill/>
        </p:spPr>
        <p:txBody>
          <a:bodyPr wrap="none" rtlCol="0">
            <a:spAutoFit/>
          </a:bodyPr>
          <a:lstStyle/>
          <a:p>
            <a:r>
              <a:rPr kumimoji="1" lang="en-US" altLang="ja-JP" sz="1200" smtClean="0">
                <a:solidFill>
                  <a:schemeClr val="bg1"/>
                </a:solidFill>
                <a:latin typeface="Meiryo" charset="-128"/>
                <a:ea typeface="Meiryo" charset="-128"/>
                <a:cs typeface="Meiryo" charset="-128"/>
              </a:rPr>
              <a:t>IoT</a:t>
            </a:r>
            <a:endParaRPr kumimoji="1" lang="ja-JP" altLang="en-US" sz="1200" dirty="0">
              <a:solidFill>
                <a:schemeClr val="bg1"/>
              </a:solidFill>
              <a:latin typeface="Meiryo" charset="-128"/>
              <a:ea typeface="Meiryo" charset="-128"/>
              <a:cs typeface="Meiryo" charset="-128"/>
            </a:endParaRPr>
          </a:p>
        </p:txBody>
      </p:sp>
      <p:sp>
        <p:nvSpPr>
          <p:cNvPr id="31" name="テキスト ボックス 30"/>
          <p:cNvSpPr txBox="1"/>
          <p:nvPr/>
        </p:nvSpPr>
        <p:spPr>
          <a:xfrm>
            <a:off x="6458023" y="5050792"/>
            <a:ext cx="2441695" cy="338554"/>
          </a:xfrm>
          <a:prstGeom prst="rect">
            <a:avLst/>
          </a:prstGeom>
          <a:noFill/>
        </p:spPr>
        <p:txBody>
          <a:bodyPr wrap="none" rtlCol="0">
            <a:spAutoFit/>
          </a:bodyPr>
          <a:lstStyle/>
          <a:p>
            <a:pPr algn="r"/>
            <a:r>
              <a:rPr kumimoji="1" lang="ja-JP" altLang="en-US" sz="1600" b="1" smtClean="0">
                <a:solidFill>
                  <a:schemeClr val="accent6">
                    <a:lumMod val="75000"/>
                  </a:schemeClr>
                </a:solidFill>
                <a:latin typeface="Meiryo" charset="-128"/>
                <a:ea typeface="Meiryo" charset="-128"/>
                <a:cs typeface="Meiryo" charset="-128"/>
              </a:rPr>
              <a:t>ビッグデータ</a:t>
            </a:r>
            <a:r>
              <a:rPr lang="ja-JP" altLang="en-US" sz="1600" b="1" smtClean="0">
                <a:solidFill>
                  <a:schemeClr val="accent6">
                    <a:lumMod val="75000"/>
                  </a:schemeClr>
                </a:solidFill>
                <a:latin typeface="Meiryo" charset="-128"/>
                <a:ea typeface="Meiryo" charset="-128"/>
                <a:cs typeface="Meiryo" charset="-128"/>
              </a:rPr>
              <a:t>時代</a:t>
            </a:r>
            <a:r>
              <a:rPr lang="ja-JP" altLang="en-US" sz="1600" b="1" dirty="0" smtClean="0">
                <a:solidFill>
                  <a:schemeClr val="accent6">
                    <a:lumMod val="75000"/>
                  </a:schemeClr>
                </a:solidFill>
                <a:latin typeface="Meiryo" charset="-128"/>
                <a:ea typeface="Meiryo" charset="-128"/>
                <a:cs typeface="Meiryo" charset="-128"/>
              </a:rPr>
              <a:t>の到来</a:t>
            </a:r>
            <a:endParaRPr kumimoji="1" lang="ja-JP" altLang="en-US" sz="1600" b="1" dirty="0">
              <a:solidFill>
                <a:schemeClr val="accent6">
                  <a:lumMod val="75000"/>
                </a:schemeClr>
              </a:solidFill>
              <a:latin typeface="Meiryo" charset="-128"/>
              <a:ea typeface="Meiryo" charset="-128"/>
              <a:cs typeface="Meiryo" charset="-128"/>
            </a:endParaRPr>
          </a:p>
        </p:txBody>
      </p:sp>
      <p:cxnSp>
        <p:nvCxnSpPr>
          <p:cNvPr id="33" name="直線矢印コネクタ 32"/>
          <p:cNvCxnSpPr/>
          <p:nvPr/>
        </p:nvCxnSpPr>
        <p:spPr>
          <a:xfrm>
            <a:off x="1973669" y="2907119"/>
            <a:ext cx="0" cy="2378718"/>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1943103" y="2912282"/>
            <a:ext cx="615874" cy="215444"/>
          </a:xfrm>
          <a:prstGeom prst="rect">
            <a:avLst/>
          </a:prstGeom>
          <a:noFill/>
        </p:spPr>
        <p:txBody>
          <a:bodyPr wrap="none" rtlCol="0">
            <a:spAutoFit/>
          </a:bodyPr>
          <a:lstStyle/>
          <a:p>
            <a:r>
              <a:rPr lang="en-US" altLang="ja-JP" sz="800" dirty="0" err="1" smtClean="0">
                <a:solidFill>
                  <a:srgbClr val="3366FF"/>
                </a:solidFill>
                <a:latin typeface="Meiryo" charset="-128"/>
                <a:ea typeface="Meiryo" charset="-128"/>
                <a:cs typeface="Meiryo" charset="-128"/>
              </a:rPr>
              <a:t>ARPAnet</a:t>
            </a:r>
            <a:endParaRPr kumimoji="1" lang="ja-JP" altLang="en-US" sz="800" dirty="0">
              <a:solidFill>
                <a:srgbClr val="3366FF"/>
              </a:solidFill>
              <a:latin typeface="Meiryo" charset="-128"/>
              <a:ea typeface="Meiryo" charset="-128"/>
              <a:cs typeface="Meiryo" charset="-128"/>
            </a:endParaRPr>
          </a:p>
        </p:txBody>
      </p:sp>
      <p:cxnSp>
        <p:nvCxnSpPr>
          <p:cNvPr id="35" name="直線矢印コネクタ 34"/>
          <p:cNvCxnSpPr/>
          <p:nvPr/>
        </p:nvCxnSpPr>
        <p:spPr>
          <a:xfrm>
            <a:off x="4165579" y="2898970"/>
            <a:ext cx="0" cy="2378718"/>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2981246" y="2912440"/>
            <a:ext cx="1210588" cy="338554"/>
          </a:xfrm>
          <a:prstGeom prst="rect">
            <a:avLst/>
          </a:prstGeom>
          <a:noFill/>
        </p:spPr>
        <p:txBody>
          <a:bodyPr wrap="none" rtlCol="0">
            <a:spAutoFit/>
          </a:bodyPr>
          <a:lstStyle/>
          <a:p>
            <a:pPr algn="r"/>
            <a:r>
              <a:rPr lang="ja-JP" altLang="en-US" sz="800" dirty="0" smtClean="0">
                <a:solidFill>
                  <a:srgbClr val="3366FF"/>
                </a:solidFill>
                <a:latin typeface="Meiryo" charset="-128"/>
                <a:ea typeface="Meiryo" charset="-128"/>
                <a:cs typeface="Meiryo" charset="-128"/>
              </a:rPr>
              <a:t>米国・インターネット</a:t>
            </a:r>
            <a:endParaRPr lang="en-US" altLang="ja-JP" sz="800" dirty="0" smtClean="0">
              <a:solidFill>
                <a:srgbClr val="3366FF"/>
              </a:solidFill>
              <a:latin typeface="Meiryo" charset="-128"/>
              <a:ea typeface="Meiryo" charset="-128"/>
              <a:cs typeface="Meiryo" charset="-128"/>
            </a:endParaRPr>
          </a:p>
          <a:p>
            <a:pPr algn="r"/>
            <a:r>
              <a:rPr lang="ja-JP" altLang="en-US" sz="800" dirty="0" smtClean="0">
                <a:solidFill>
                  <a:srgbClr val="3366FF"/>
                </a:solidFill>
                <a:latin typeface="Meiryo" charset="-128"/>
                <a:ea typeface="Meiryo" charset="-128"/>
                <a:cs typeface="Meiryo" charset="-128"/>
              </a:rPr>
              <a:t>商用利用開始</a:t>
            </a:r>
            <a:endParaRPr kumimoji="1" lang="ja-JP" altLang="en-US" sz="800" dirty="0">
              <a:solidFill>
                <a:srgbClr val="3366FF"/>
              </a:solidFill>
              <a:latin typeface="Meiryo" charset="-128"/>
              <a:ea typeface="Meiryo" charset="-128"/>
              <a:cs typeface="Meiryo" charset="-128"/>
            </a:endParaRPr>
          </a:p>
        </p:txBody>
      </p:sp>
      <p:cxnSp>
        <p:nvCxnSpPr>
          <p:cNvPr id="37" name="直線矢印コネクタ 36"/>
          <p:cNvCxnSpPr/>
          <p:nvPr/>
        </p:nvCxnSpPr>
        <p:spPr>
          <a:xfrm>
            <a:off x="4439751" y="2898970"/>
            <a:ext cx="0" cy="2378718"/>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427984" y="2908697"/>
            <a:ext cx="1210588" cy="338554"/>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日本・インターネット</a:t>
            </a:r>
            <a:endParaRPr lang="en-US" altLang="ja-JP" sz="800" dirty="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商用利用開始（</a:t>
            </a:r>
            <a:r>
              <a:rPr lang="en-US" altLang="ja-JP" sz="800" dirty="0" smtClean="0">
                <a:solidFill>
                  <a:srgbClr val="3366FF"/>
                </a:solidFill>
                <a:latin typeface="Meiryo" charset="-128"/>
                <a:ea typeface="Meiryo" charset="-128"/>
                <a:cs typeface="Meiryo" charset="-128"/>
              </a:rPr>
              <a:t>IIJ</a:t>
            </a:r>
            <a:r>
              <a:rPr lang="ja-JP" altLang="en-US" sz="800" dirty="0" smtClean="0">
                <a:solidFill>
                  <a:srgbClr val="3366FF"/>
                </a:solidFill>
                <a:latin typeface="Meiryo" charset="-128"/>
                <a:ea typeface="Meiryo" charset="-128"/>
                <a:cs typeface="Meiryo" charset="-128"/>
              </a:rPr>
              <a:t>）</a:t>
            </a:r>
            <a:endParaRPr kumimoji="1" lang="ja-JP" altLang="en-US" sz="800" dirty="0">
              <a:solidFill>
                <a:srgbClr val="3366FF"/>
              </a:solidFill>
              <a:latin typeface="Meiryo" charset="-128"/>
              <a:ea typeface="Meiryo" charset="-128"/>
              <a:cs typeface="Meiryo" charset="-128"/>
            </a:endParaRPr>
          </a:p>
        </p:txBody>
      </p:sp>
      <p:sp>
        <p:nvSpPr>
          <p:cNvPr id="39" name="テキスト ボックス 38"/>
          <p:cNvSpPr txBox="1"/>
          <p:nvPr/>
        </p:nvSpPr>
        <p:spPr>
          <a:xfrm>
            <a:off x="3208436" y="3276809"/>
            <a:ext cx="1023037"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World Wide Web</a:t>
            </a:r>
          </a:p>
          <a:p>
            <a:r>
              <a:rPr lang="ja-JP" altLang="en-US" sz="800" dirty="0" smtClean="0">
                <a:solidFill>
                  <a:srgbClr val="3366FF"/>
                </a:solidFill>
                <a:latin typeface="Meiryo" charset="-128"/>
                <a:ea typeface="Meiryo" charset="-128"/>
                <a:cs typeface="Meiryo" charset="-128"/>
              </a:rPr>
              <a:t>が開発され公開</a:t>
            </a:r>
            <a:endParaRPr kumimoji="1" lang="ja-JP" altLang="en-US" sz="800" dirty="0">
              <a:solidFill>
                <a:srgbClr val="3366FF"/>
              </a:solidFill>
              <a:latin typeface="Meiryo" charset="-128"/>
              <a:ea typeface="Meiryo" charset="-128"/>
              <a:cs typeface="Meiryo" charset="-128"/>
            </a:endParaRPr>
          </a:p>
        </p:txBody>
      </p:sp>
      <p:sp>
        <p:nvSpPr>
          <p:cNvPr id="40" name="テキスト ボックス 39"/>
          <p:cNvSpPr txBox="1"/>
          <p:nvPr/>
        </p:nvSpPr>
        <p:spPr>
          <a:xfrm>
            <a:off x="4427984" y="3270514"/>
            <a:ext cx="1620957" cy="338554"/>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画像が扱える</a:t>
            </a:r>
            <a:r>
              <a:rPr lang="en-US" altLang="ja-JP" sz="800" dirty="0" smtClean="0">
                <a:solidFill>
                  <a:srgbClr val="3366FF"/>
                </a:solidFill>
                <a:latin typeface="Meiryo" charset="-128"/>
                <a:ea typeface="Meiryo" charset="-128"/>
                <a:cs typeface="Meiryo" charset="-128"/>
              </a:rPr>
              <a:t>WWW</a:t>
            </a:r>
            <a:r>
              <a:rPr lang="ja-JP" altLang="en-US" sz="800" dirty="0" smtClean="0">
                <a:solidFill>
                  <a:srgbClr val="3366FF"/>
                </a:solidFill>
                <a:latin typeface="Meiryo" charset="-128"/>
                <a:ea typeface="Meiryo" charset="-128"/>
                <a:cs typeface="Meiryo" charset="-128"/>
              </a:rPr>
              <a:t>ブラウザー</a:t>
            </a:r>
            <a:endParaRPr lang="en-US" altLang="ja-JP" sz="800" dirty="0" smtClean="0">
              <a:solidFill>
                <a:srgbClr val="3366FF"/>
              </a:solidFill>
              <a:latin typeface="Meiryo" charset="-128"/>
              <a:ea typeface="Meiryo" charset="-128"/>
              <a:cs typeface="Meiryo" charset="-128"/>
            </a:endParaRPr>
          </a:p>
          <a:p>
            <a:r>
              <a:rPr lang="en-US" altLang="ja-JP" sz="800" dirty="0" err="1" smtClean="0">
                <a:solidFill>
                  <a:srgbClr val="3366FF"/>
                </a:solidFill>
                <a:latin typeface="Meiryo" charset="-128"/>
                <a:ea typeface="Meiryo" charset="-128"/>
                <a:cs typeface="Meiryo" charset="-128"/>
              </a:rPr>
              <a:t>Mozaic</a:t>
            </a:r>
            <a:r>
              <a:rPr lang="ja-JP" altLang="en-US" sz="800" dirty="0" smtClean="0">
                <a:solidFill>
                  <a:srgbClr val="3366FF"/>
                </a:solidFill>
                <a:latin typeface="Meiryo" charset="-128"/>
                <a:ea typeface="Meiryo" charset="-128"/>
                <a:cs typeface="Meiryo" charset="-128"/>
              </a:rPr>
              <a:t>が開発され公開</a:t>
            </a:r>
            <a:endParaRPr kumimoji="1" lang="ja-JP" altLang="en-US" sz="800" dirty="0">
              <a:solidFill>
                <a:srgbClr val="3366FF"/>
              </a:solidFill>
              <a:latin typeface="Meiryo" charset="-128"/>
              <a:ea typeface="Meiryo" charset="-128"/>
              <a:cs typeface="Meiryo" charset="-128"/>
            </a:endParaRPr>
          </a:p>
        </p:txBody>
      </p:sp>
      <p:cxnSp>
        <p:nvCxnSpPr>
          <p:cNvPr id="41" name="直線矢印コネクタ 40"/>
          <p:cNvCxnSpPr/>
          <p:nvPr/>
        </p:nvCxnSpPr>
        <p:spPr>
          <a:xfrm>
            <a:off x="4675838" y="4230489"/>
            <a:ext cx="0" cy="1037041"/>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テキスト ボックス 42"/>
          <p:cNvSpPr txBox="1"/>
          <p:nvPr/>
        </p:nvSpPr>
        <p:spPr>
          <a:xfrm>
            <a:off x="4675838" y="4212545"/>
            <a:ext cx="1521570" cy="461665"/>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Windows95</a:t>
            </a:r>
            <a:r>
              <a:rPr lang="ja-JP" altLang="en-US" sz="800" dirty="0" smtClean="0">
                <a:solidFill>
                  <a:srgbClr val="3366FF"/>
                </a:solidFill>
                <a:latin typeface="Meiryo" charset="-128"/>
                <a:ea typeface="Meiryo" charset="-128"/>
                <a:cs typeface="Meiryo" charset="-128"/>
              </a:rPr>
              <a:t>発売</a:t>
            </a:r>
            <a:endParaRPr lang="en-US" altLang="ja-JP" sz="800" dirty="0" smtClean="0">
              <a:solidFill>
                <a:srgbClr val="3366FF"/>
              </a:solidFill>
              <a:latin typeface="Meiryo" charset="-128"/>
              <a:ea typeface="Meiryo" charset="-128"/>
              <a:cs typeface="Meiryo" charset="-128"/>
            </a:endParaRPr>
          </a:p>
          <a:p>
            <a:r>
              <a:rPr kumimoji="1" lang="en-US" altLang="ja-JP" sz="800" dirty="0" smtClean="0">
                <a:solidFill>
                  <a:srgbClr val="3366FF"/>
                </a:solidFill>
                <a:latin typeface="Meiryo" charset="-128"/>
                <a:ea typeface="Meiryo" charset="-128"/>
                <a:cs typeface="Meiryo" charset="-128"/>
              </a:rPr>
              <a:t>IE</a:t>
            </a:r>
            <a:r>
              <a:rPr lang="ja-JP" altLang="en-US" sz="800" dirty="0" smtClean="0">
                <a:solidFill>
                  <a:srgbClr val="3366FF"/>
                </a:solidFill>
                <a:latin typeface="Meiryo" charset="-128"/>
                <a:ea typeface="Meiryo" charset="-128"/>
                <a:cs typeface="Meiryo" charset="-128"/>
              </a:rPr>
              <a:t>が付属し、ブラウザーでの</a:t>
            </a:r>
            <a:endParaRPr lang="en-US" altLang="ja-JP" sz="800" dirty="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インターネット利用者が拡大</a:t>
            </a:r>
            <a:endParaRPr kumimoji="1" lang="ja-JP" altLang="en-US" sz="800" dirty="0">
              <a:solidFill>
                <a:srgbClr val="3366FF"/>
              </a:solidFill>
              <a:latin typeface="Meiryo" charset="-128"/>
              <a:ea typeface="Meiryo" charset="-128"/>
              <a:cs typeface="Meiryo" charset="-128"/>
            </a:endParaRPr>
          </a:p>
        </p:txBody>
      </p:sp>
      <p:cxnSp>
        <p:nvCxnSpPr>
          <p:cNvPr id="44" name="直線矢印コネクタ 43"/>
          <p:cNvCxnSpPr/>
          <p:nvPr/>
        </p:nvCxnSpPr>
        <p:spPr>
          <a:xfrm>
            <a:off x="6574541" y="2919632"/>
            <a:ext cx="13683" cy="2024491"/>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6571081" y="2917838"/>
            <a:ext cx="1313180"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ISLVRC</a:t>
            </a:r>
            <a:r>
              <a:rPr lang="ja-JP" altLang="en-US" sz="800" dirty="0" smtClean="0">
                <a:solidFill>
                  <a:srgbClr val="3366FF"/>
                </a:solidFill>
                <a:latin typeface="Meiryo" charset="-128"/>
                <a:ea typeface="Meiryo" charset="-128"/>
                <a:cs typeface="Meiryo" charset="-128"/>
              </a:rPr>
              <a:t>にて</a:t>
            </a:r>
            <a:endParaRPr lang="en-US" altLang="ja-JP" sz="800" dirty="0" smtClean="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ディープラーニング圧勝</a:t>
            </a:r>
            <a:endParaRPr lang="en-US" altLang="ja-JP" sz="800" dirty="0" smtClean="0">
              <a:solidFill>
                <a:srgbClr val="3366FF"/>
              </a:solidFill>
              <a:latin typeface="Meiryo" charset="-128"/>
              <a:ea typeface="Meiryo" charset="-128"/>
              <a:cs typeface="Meiryo" charset="-128"/>
            </a:endParaRPr>
          </a:p>
        </p:txBody>
      </p:sp>
      <p:sp>
        <p:nvSpPr>
          <p:cNvPr id="49" name="テキスト ボックス 48"/>
          <p:cNvSpPr txBox="1"/>
          <p:nvPr/>
        </p:nvSpPr>
        <p:spPr>
          <a:xfrm>
            <a:off x="1686604" y="2642633"/>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1969</a:t>
            </a:r>
            <a:endParaRPr kumimoji="1" lang="ja-JP" altLang="en-US" sz="1200" dirty="0">
              <a:solidFill>
                <a:schemeClr val="bg1">
                  <a:lumMod val="50000"/>
                </a:schemeClr>
              </a:solidFill>
              <a:latin typeface="Meiryo" charset="-128"/>
              <a:ea typeface="Meiryo" charset="-128"/>
              <a:cs typeface="Meiryo" charset="-128"/>
            </a:endParaRPr>
          </a:p>
        </p:txBody>
      </p:sp>
      <p:sp>
        <p:nvSpPr>
          <p:cNvPr id="50" name="テキスト ボックス 49"/>
          <p:cNvSpPr txBox="1"/>
          <p:nvPr/>
        </p:nvSpPr>
        <p:spPr>
          <a:xfrm>
            <a:off x="3786589" y="2633959"/>
            <a:ext cx="569387" cy="276999"/>
          </a:xfrm>
          <a:prstGeom prst="rect">
            <a:avLst/>
          </a:prstGeom>
          <a:noFill/>
        </p:spPr>
        <p:txBody>
          <a:bodyPr wrap="none" rtlCol="0">
            <a:spAutoFit/>
          </a:bodyPr>
          <a:lstStyle/>
          <a:p>
            <a:r>
              <a:rPr kumimoji="1" lang="en-US" altLang="ja-JP" sz="1200" smtClean="0">
                <a:solidFill>
                  <a:schemeClr val="bg1">
                    <a:lumMod val="50000"/>
                  </a:schemeClr>
                </a:solidFill>
                <a:latin typeface="Meiryo" charset="-128"/>
                <a:ea typeface="Meiryo" charset="-128"/>
                <a:cs typeface="Meiryo" charset="-128"/>
              </a:rPr>
              <a:t>1990</a:t>
            </a:r>
            <a:endParaRPr kumimoji="1" lang="ja-JP" altLang="en-US" sz="1200" dirty="0">
              <a:solidFill>
                <a:schemeClr val="bg1">
                  <a:lumMod val="50000"/>
                </a:schemeClr>
              </a:solidFill>
              <a:latin typeface="Meiryo" charset="-128"/>
              <a:ea typeface="Meiryo" charset="-128"/>
              <a:cs typeface="Meiryo" charset="-128"/>
            </a:endParaRPr>
          </a:p>
        </p:txBody>
      </p:sp>
      <p:sp>
        <p:nvSpPr>
          <p:cNvPr id="51" name="テキスト ボックス 50"/>
          <p:cNvSpPr txBox="1"/>
          <p:nvPr/>
        </p:nvSpPr>
        <p:spPr>
          <a:xfrm>
            <a:off x="4270497" y="2629292"/>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1993</a:t>
            </a:r>
            <a:endParaRPr kumimoji="1" lang="ja-JP" altLang="en-US" sz="1200" dirty="0">
              <a:solidFill>
                <a:schemeClr val="bg1">
                  <a:lumMod val="50000"/>
                </a:schemeClr>
              </a:solidFill>
              <a:latin typeface="Meiryo" charset="-128"/>
              <a:ea typeface="Meiryo" charset="-128"/>
              <a:cs typeface="Meiryo" charset="-128"/>
            </a:endParaRPr>
          </a:p>
        </p:txBody>
      </p:sp>
      <p:sp>
        <p:nvSpPr>
          <p:cNvPr id="52" name="テキスト ボックス 51"/>
          <p:cNvSpPr txBox="1"/>
          <p:nvPr/>
        </p:nvSpPr>
        <p:spPr>
          <a:xfrm>
            <a:off x="4539253" y="3953490"/>
            <a:ext cx="569387" cy="276999"/>
          </a:xfrm>
          <a:prstGeom prst="rect">
            <a:avLst/>
          </a:prstGeom>
          <a:noFill/>
        </p:spPr>
        <p:txBody>
          <a:bodyPr wrap="none" rtlCol="0">
            <a:spAutoFit/>
          </a:bodyPr>
          <a:lstStyle/>
          <a:p>
            <a:r>
              <a:rPr kumimoji="1" lang="en-US" altLang="ja-JP" sz="1200" smtClean="0">
                <a:solidFill>
                  <a:schemeClr val="bg1">
                    <a:lumMod val="50000"/>
                  </a:schemeClr>
                </a:solidFill>
                <a:latin typeface="Meiryo" charset="-128"/>
                <a:ea typeface="Meiryo" charset="-128"/>
                <a:cs typeface="Meiryo" charset="-128"/>
              </a:rPr>
              <a:t>1995</a:t>
            </a:r>
            <a:endParaRPr kumimoji="1" lang="ja-JP" altLang="en-US" sz="1200" dirty="0">
              <a:solidFill>
                <a:schemeClr val="bg1">
                  <a:lumMod val="50000"/>
                </a:schemeClr>
              </a:solidFill>
              <a:latin typeface="Meiryo" charset="-128"/>
              <a:ea typeface="Meiryo" charset="-128"/>
              <a:cs typeface="Meiryo" charset="-128"/>
            </a:endParaRPr>
          </a:p>
        </p:txBody>
      </p:sp>
      <p:sp>
        <p:nvSpPr>
          <p:cNvPr id="53" name="テキスト ボックス 52"/>
          <p:cNvSpPr txBox="1"/>
          <p:nvPr/>
        </p:nvSpPr>
        <p:spPr>
          <a:xfrm>
            <a:off x="6485180" y="2642634"/>
            <a:ext cx="569387" cy="276999"/>
          </a:xfrm>
          <a:prstGeom prst="rect">
            <a:avLst/>
          </a:prstGeom>
          <a:noFill/>
        </p:spPr>
        <p:txBody>
          <a:bodyPr wrap="none" rtlCol="0">
            <a:spAutoFit/>
          </a:bodyPr>
          <a:lstStyle/>
          <a:p>
            <a:r>
              <a:rPr lang="en-US" altLang="ja-JP" sz="1200" dirty="0" smtClean="0">
                <a:solidFill>
                  <a:schemeClr val="bg1">
                    <a:lumMod val="50000"/>
                  </a:schemeClr>
                </a:solidFill>
                <a:latin typeface="Meiryo" charset="-128"/>
                <a:ea typeface="Meiryo" charset="-128"/>
                <a:cs typeface="Meiryo" charset="-128"/>
              </a:rPr>
              <a:t>2012</a:t>
            </a:r>
            <a:endParaRPr kumimoji="1" lang="ja-JP" altLang="en-US" sz="1200" dirty="0">
              <a:solidFill>
                <a:schemeClr val="bg1">
                  <a:lumMod val="50000"/>
                </a:schemeClr>
              </a:solidFill>
              <a:latin typeface="Meiryo" charset="-128"/>
              <a:ea typeface="Meiryo" charset="-128"/>
              <a:cs typeface="Meiryo" charset="-128"/>
            </a:endParaRPr>
          </a:p>
        </p:txBody>
      </p:sp>
      <p:sp>
        <p:nvSpPr>
          <p:cNvPr id="54" name="テキスト ボックス 53"/>
          <p:cNvSpPr txBox="1"/>
          <p:nvPr/>
        </p:nvSpPr>
        <p:spPr>
          <a:xfrm>
            <a:off x="6565637" y="3252845"/>
            <a:ext cx="837089"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Google</a:t>
            </a:r>
            <a:r>
              <a:rPr lang="ja-JP" altLang="en-US" sz="800" dirty="0" smtClean="0">
                <a:solidFill>
                  <a:srgbClr val="3366FF"/>
                </a:solidFill>
                <a:latin typeface="Meiryo" charset="-128"/>
                <a:ea typeface="Meiryo" charset="-128"/>
                <a:cs typeface="Meiryo" charset="-128"/>
              </a:rPr>
              <a:t>による</a:t>
            </a:r>
            <a:endParaRPr lang="en-US" altLang="ja-JP" sz="800" dirty="0" smtClean="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猫認識</a:t>
            </a:r>
            <a:endParaRPr lang="en-US" altLang="ja-JP" sz="800" dirty="0" smtClean="0">
              <a:solidFill>
                <a:srgbClr val="3366FF"/>
              </a:solidFill>
              <a:latin typeface="Meiryo" charset="-128"/>
              <a:ea typeface="Meiryo" charset="-128"/>
              <a:cs typeface="Meiryo" charset="-128"/>
            </a:endParaRPr>
          </a:p>
        </p:txBody>
      </p:sp>
      <p:cxnSp>
        <p:nvCxnSpPr>
          <p:cNvPr id="56" name="直線矢印コネクタ 55"/>
          <p:cNvCxnSpPr/>
          <p:nvPr/>
        </p:nvCxnSpPr>
        <p:spPr>
          <a:xfrm>
            <a:off x="6458023" y="2919632"/>
            <a:ext cx="21764" cy="2093544"/>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6005154" y="2635709"/>
            <a:ext cx="569387" cy="276999"/>
          </a:xfrm>
          <a:prstGeom prst="rect">
            <a:avLst/>
          </a:prstGeom>
          <a:noFill/>
        </p:spPr>
        <p:txBody>
          <a:bodyPr wrap="none" rtlCol="0">
            <a:spAutoFit/>
          </a:bodyPr>
          <a:lstStyle/>
          <a:p>
            <a:r>
              <a:rPr lang="en-US" altLang="ja-JP" sz="1200" dirty="0" smtClean="0">
                <a:solidFill>
                  <a:schemeClr val="bg1">
                    <a:lumMod val="50000"/>
                  </a:schemeClr>
                </a:solidFill>
                <a:latin typeface="Meiryo" charset="-128"/>
                <a:ea typeface="Meiryo" charset="-128"/>
                <a:cs typeface="Meiryo" charset="-128"/>
              </a:rPr>
              <a:t>2011</a:t>
            </a:r>
            <a:endParaRPr kumimoji="1" lang="ja-JP" altLang="en-US" sz="1200" dirty="0">
              <a:solidFill>
                <a:schemeClr val="bg1">
                  <a:lumMod val="50000"/>
                </a:schemeClr>
              </a:solidFill>
              <a:latin typeface="Meiryo" charset="-128"/>
              <a:ea typeface="Meiryo" charset="-128"/>
              <a:cs typeface="Meiryo" charset="-128"/>
            </a:endParaRPr>
          </a:p>
        </p:txBody>
      </p:sp>
      <p:sp>
        <p:nvSpPr>
          <p:cNvPr id="59" name="テキスト ボックス 58"/>
          <p:cNvSpPr txBox="1"/>
          <p:nvPr/>
        </p:nvSpPr>
        <p:spPr>
          <a:xfrm>
            <a:off x="5508104" y="2898970"/>
            <a:ext cx="997389" cy="338554"/>
          </a:xfrm>
          <a:prstGeom prst="rect">
            <a:avLst/>
          </a:prstGeom>
          <a:noFill/>
        </p:spPr>
        <p:txBody>
          <a:bodyPr wrap="none" rtlCol="0">
            <a:spAutoFit/>
          </a:bodyPr>
          <a:lstStyle/>
          <a:p>
            <a:pPr algn="r"/>
            <a:r>
              <a:rPr lang="en-US" altLang="ja-JP" sz="800" dirty="0" smtClean="0">
                <a:solidFill>
                  <a:srgbClr val="3366FF"/>
                </a:solidFill>
                <a:latin typeface="Meiryo" charset="-128"/>
                <a:ea typeface="Meiryo" charset="-128"/>
                <a:cs typeface="Meiryo" charset="-128"/>
              </a:rPr>
              <a:t>Jeopardy</a:t>
            </a:r>
            <a:r>
              <a:rPr lang="ja-JP" altLang="en-US" sz="800" dirty="0" smtClean="0">
                <a:solidFill>
                  <a:srgbClr val="3366FF"/>
                </a:solidFill>
                <a:latin typeface="Meiryo" charset="-128"/>
                <a:ea typeface="Meiryo" charset="-128"/>
                <a:cs typeface="Meiryo" charset="-128"/>
              </a:rPr>
              <a:t>にて</a:t>
            </a:r>
            <a:endParaRPr lang="en-US" altLang="ja-JP" sz="800" dirty="0" smtClean="0">
              <a:solidFill>
                <a:srgbClr val="3366FF"/>
              </a:solidFill>
              <a:latin typeface="Meiryo" charset="-128"/>
              <a:ea typeface="Meiryo" charset="-128"/>
              <a:cs typeface="Meiryo" charset="-128"/>
            </a:endParaRPr>
          </a:p>
          <a:p>
            <a:pPr algn="r"/>
            <a:r>
              <a:rPr lang="en-US" altLang="ja-JP" sz="800" dirty="0" smtClean="0">
                <a:solidFill>
                  <a:srgbClr val="3366FF"/>
                </a:solidFill>
                <a:latin typeface="Meiryo" charset="-128"/>
                <a:ea typeface="Meiryo" charset="-128"/>
                <a:cs typeface="Meiryo" charset="-128"/>
              </a:rPr>
              <a:t>IBM Watson</a:t>
            </a:r>
            <a:r>
              <a:rPr lang="ja-JP" altLang="en-US" sz="800" dirty="0" smtClean="0">
                <a:solidFill>
                  <a:srgbClr val="3366FF"/>
                </a:solidFill>
                <a:latin typeface="Meiryo" charset="-128"/>
                <a:ea typeface="Meiryo" charset="-128"/>
                <a:cs typeface="Meiryo" charset="-128"/>
              </a:rPr>
              <a:t>勝利</a:t>
            </a:r>
            <a:endParaRPr lang="en-US" altLang="ja-JP" sz="800" dirty="0" smtClean="0">
              <a:solidFill>
                <a:srgbClr val="3366FF"/>
              </a:solidFill>
              <a:latin typeface="Meiryo" charset="-128"/>
              <a:ea typeface="Meiryo" charset="-128"/>
              <a:cs typeface="Meiryo" charset="-128"/>
            </a:endParaRPr>
          </a:p>
        </p:txBody>
      </p:sp>
      <p:sp>
        <p:nvSpPr>
          <p:cNvPr id="60" name="テキスト ボックス 59"/>
          <p:cNvSpPr txBox="1"/>
          <p:nvPr/>
        </p:nvSpPr>
        <p:spPr>
          <a:xfrm>
            <a:off x="6581416" y="3698097"/>
            <a:ext cx="732893" cy="338554"/>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電脳将棋</a:t>
            </a:r>
            <a:endParaRPr lang="en-US" altLang="ja-JP" sz="800" dirty="0" smtClean="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竜王戦</a:t>
            </a:r>
            <a:r>
              <a:rPr lang="en-US" altLang="ja-JP" sz="800" dirty="0" smtClean="0">
                <a:solidFill>
                  <a:srgbClr val="3366FF"/>
                </a:solidFill>
                <a:latin typeface="Meiryo" charset="-128"/>
                <a:ea typeface="Meiryo" charset="-128"/>
                <a:cs typeface="Meiryo" charset="-128"/>
              </a:rPr>
              <a:t> </a:t>
            </a:r>
            <a:r>
              <a:rPr lang="ja-JP" altLang="en-US" sz="800" dirty="0" smtClean="0">
                <a:solidFill>
                  <a:srgbClr val="3366FF"/>
                </a:solidFill>
                <a:latin typeface="Meiryo" charset="-128"/>
                <a:ea typeface="Meiryo" charset="-128"/>
                <a:cs typeface="Meiryo" charset="-128"/>
              </a:rPr>
              <a:t>開始</a:t>
            </a:r>
            <a:endParaRPr lang="en-US" altLang="ja-JP" sz="800" dirty="0" smtClean="0">
              <a:solidFill>
                <a:srgbClr val="3366FF"/>
              </a:solidFill>
              <a:latin typeface="Meiryo" charset="-128"/>
              <a:ea typeface="Meiryo" charset="-128"/>
              <a:cs typeface="Meiryo" charset="-128"/>
            </a:endParaRPr>
          </a:p>
        </p:txBody>
      </p:sp>
      <p:cxnSp>
        <p:nvCxnSpPr>
          <p:cNvPr id="61" name="直線矢印コネクタ 60"/>
          <p:cNvCxnSpPr/>
          <p:nvPr/>
        </p:nvCxnSpPr>
        <p:spPr>
          <a:xfrm flipH="1">
            <a:off x="4838391" y="4866750"/>
            <a:ext cx="1493" cy="382836"/>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4720643" y="4640237"/>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1997</a:t>
            </a:r>
            <a:endParaRPr kumimoji="1" lang="ja-JP" altLang="en-US" sz="1200" dirty="0">
              <a:solidFill>
                <a:schemeClr val="bg1">
                  <a:lumMod val="50000"/>
                </a:schemeClr>
              </a:solidFill>
              <a:latin typeface="Meiryo" charset="-128"/>
              <a:ea typeface="Meiryo" charset="-128"/>
              <a:cs typeface="Meiryo" charset="-128"/>
            </a:endParaRPr>
          </a:p>
        </p:txBody>
      </p:sp>
      <p:sp>
        <p:nvSpPr>
          <p:cNvPr id="66" name="テキスト ボックス 65"/>
          <p:cNvSpPr txBox="1"/>
          <p:nvPr/>
        </p:nvSpPr>
        <p:spPr>
          <a:xfrm>
            <a:off x="4795487" y="4866127"/>
            <a:ext cx="1518364" cy="338554"/>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チェス・チャンピオンに勝利</a:t>
            </a:r>
            <a:endParaRPr lang="en-US" altLang="ja-JP" sz="800" dirty="0" smtClean="0">
              <a:solidFill>
                <a:srgbClr val="3366FF"/>
              </a:solidFill>
              <a:latin typeface="Meiryo" charset="-128"/>
              <a:ea typeface="Meiryo" charset="-128"/>
              <a:cs typeface="Meiryo" charset="-128"/>
            </a:endParaRPr>
          </a:p>
          <a:p>
            <a:r>
              <a:rPr lang="en-US" altLang="ja-JP" sz="800" dirty="0" smtClean="0">
                <a:solidFill>
                  <a:srgbClr val="3366FF"/>
                </a:solidFill>
                <a:latin typeface="Meiryo" charset="-128"/>
                <a:ea typeface="Meiryo" charset="-128"/>
                <a:cs typeface="Meiryo" charset="-128"/>
              </a:rPr>
              <a:t>IBM Deep Blue</a:t>
            </a:r>
          </a:p>
        </p:txBody>
      </p:sp>
      <p:sp>
        <p:nvSpPr>
          <p:cNvPr id="72" name="テキスト ボックス 71"/>
          <p:cNvSpPr txBox="1"/>
          <p:nvPr/>
        </p:nvSpPr>
        <p:spPr>
          <a:xfrm>
            <a:off x="5811031" y="3576863"/>
            <a:ext cx="569387" cy="276999"/>
          </a:xfrm>
          <a:prstGeom prst="rect">
            <a:avLst/>
          </a:prstGeom>
          <a:noFill/>
        </p:spPr>
        <p:txBody>
          <a:bodyPr wrap="none" rtlCol="0">
            <a:spAutoFit/>
          </a:bodyPr>
          <a:lstStyle/>
          <a:p>
            <a:r>
              <a:rPr kumimoji="1" lang="en-US" altLang="ja-JP" sz="1200" smtClean="0">
                <a:solidFill>
                  <a:schemeClr val="bg1">
                    <a:lumMod val="50000"/>
                  </a:schemeClr>
                </a:solidFill>
                <a:latin typeface="Meiryo" charset="-128"/>
                <a:ea typeface="Meiryo" charset="-128"/>
                <a:cs typeface="Meiryo" charset="-128"/>
              </a:rPr>
              <a:t>2007</a:t>
            </a:r>
            <a:endParaRPr kumimoji="1" lang="ja-JP" altLang="en-US" sz="1200" dirty="0">
              <a:solidFill>
                <a:schemeClr val="bg1">
                  <a:lumMod val="50000"/>
                </a:schemeClr>
              </a:solidFill>
              <a:latin typeface="Meiryo" charset="-128"/>
              <a:ea typeface="Meiryo" charset="-128"/>
              <a:cs typeface="Meiryo" charset="-128"/>
            </a:endParaRPr>
          </a:p>
        </p:txBody>
      </p:sp>
      <p:sp>
        <p:nvSpPr>
          <p:cNvPr id="74" name="テキスト ボックス 73"/>
          <p:cNvSpPr txBox="1"/>
          <p:nvPr/>
        </p:nvSpPr>
        <p:spPr>
          <a:xfrm>
            <a:off x="5927833" y="3738518"/>
            <a:ext cx="519694"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iPhone</a:t>
            </a:r>
          </a:p>
          <a:p>
            <a:r>
              <a:rPr lang="ja-JP" altLang="en-US" sz="800" dirty="0" smtClean="0">
                <a:solidFill>
                  <a:srgbClr val="3366FF"/>
                </a:solidFill>
                <a:latin typeface="Meiryo" charset="-128"/>
                <a:ea typeface="Meiryo" charset="-128"/>
                <a:cs typeface="Meiryo" charset="-128"/>
              </a:rPr>
              <a:t>発売</a:t>
            </a:r>
            <a:endParaRPr lang="en-US" altLang="ja-JP" sz="800" dirty="0" smtClean="0">
              <a:solidFill>
                <a:srgbClr val="3366FF"/>
              </a:solidFill>
              <a:latin typeface="Meiryo" charset="-128"/>
              <a:ea typeface="Meiryo" charset="-128"/>
              <a:cs typeface="Meiryo" charset="-128"/>
            </a:endParaRPr>
          </a:p>
        </p:txBody>
      </p:sp>
      <p:cxnSp>
        <p:nvCxnSpPr>
          <p:cNvPr id="77" name="直線矢印コネクタ 76"/>
          <p:cNvCxnSpPr/>
          <p:nvPr/>
        </p:nvCxnSpPr>
        <p:spPr>
          <a:xfrm>
            <a:off x="3075534" y="3921546"/>
            <a:ext cx="3226" cy="1372869"/>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テキスト ボックス 78"/>
          <p:cNvSpPr txBox="1"/>
          <p:nvPr/>
        </p:nvSpPr>
        <p:spPr>
          <a:xfrm>
            <a:off x="2936392" y="3702659"/>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1981</a:t>
            </a:r>
            <a:endParaRPr kumimoji="1" lang="ja-JP" altLang="en-US" sz="1200" dirty="0">
              <a:solidFill>
                <a:schemeClr val="bg1">
                  <a:lumMod val="50000"/>
                </a:schemeClr>
              </a:solidFill>
              <a:latin typeface="Meiryo" charset="-128"/>
              <a:ea typeface="Meiryo" charset="-128"/>
              <a:cs typeface="Meiryo" charset="-128"/>
            </a:endParaRPr>
          </a:p>
        </p:txBody>
      </p:sp>
      <p:sp>
        <p:nvSpPr>
          <p:cNvPr id="80" name="テキスト ボックス 79"/>
          <p:cNvSpPr txBox="1"/>
          <p:nvPr/>
        </p:nvSpPr>
        <p:spPr>
          <a:xfrm>
            <a:off x="3066075" y="3888945"/>
            <a:ext cx="837089"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IBM PC 5150</a:t>
            </a:r>
          </a:p>
          <a:p>
            <a:r>
              <a:rPr kumimoji="1" lang="ja-JP" altLang="en-US" sz="800" dirty="0" smtClean="0">
                <a:solidFill>
                  <a:srgbClr val="3366FF"/>
                </a:solidFill>
                <a:latin typeface="Meiryo" charset="-128"/>
                <a:ea typeface="Meiryo" charset="-128"/>
                <a:cs typeface="Meiryo" charset="-128"/>
              </a:rPr>
              <a:t>発売</a:t>
            </a:r>
            <a:endParaRPr kumimoji="1" lang="ja-JP" altLang="en-US" sz="800" dirty="0">
              <a:solidFill>
                <a:srgbClr val="3366FF"/>
              </a:solidFill>
              <a:latin typeface="Meiryo" charset="-128"/>
              <a:ea typeface="Meiryo" charset="-128"/>
              <a:cs typeface="Meiryo" charset="-128"/>
            </a:endParaRPr>
          </a:p>
        </p:txBody>
      </p:sp>
      <p:sp>
        <p:nvSpPr>
          <p:cNvPr id="63" name="テキスト ボックス 62"/>
          <p:cNvSpPr txBox="1"/>
          <p:nvPr/>
        </p:nvSpPr>
        <p:spPr>
          <a:xfrm>
            <a:off x="7401561" y="4367514"/>
            <a:ext cx="1499395" cy="553998"/>
          </a:xfrm>
          <a:prstGeom prst="rect">
            <a:avLst/>
          </a:prstGeom>
          <a:noFill/>
        </p:spPr>
        <p:txBody>
          <a:bodyPr wrap="square" rtlCol="0">
            <a:spAutoFit/>
          </a:bodyPr>
          <a:lstStyle/>
          <a:p>
            <a:pPr algn="r"/>
            <a:r>
              <a:rPr kumimoji="1" lang="ja-JP" altLang="en-US" sz="1200" b="1" dirty="0" smtClean="0">
                <a:solidFill>
                  <a:srgbClr val="3366FF"/>
                </a:solidFill>
                <a:latin typeface="Meiryo" charset="-128"/>
                <a:ea typeface="Meiryo" charset="-128"/>
                <a:cs typeface="Meiryo" charset="-128"/>
              </a:rPr>
              <a:t>汎用人工知能</a:t>
            </a:r>
            <a:endParaRPr kumimoji="1" lang="en-US" altLang="ja-JP" sz="1200" b="1" dirty="0" smtClean="0">
              <a:solidFill>
                <a:srgbClr val="3366FF"/>
              </a:solidFill>
              <a:latin typeface="Meiryo" charset="-128"/>
              <a:ea typeface="Meiryo" charset="-128"/>
              <a:cs typeface="Meiryo" charset="-128"/>
            </a:endParaRPr>
          </a:p>
          <a:p>
            <a:pPr algn="r"/>
            <a:r>
              <a:rPr lang="en-US" altLang="ja-JP" sz="600" b="1" dirty="0" smtClean="0">
                <a:solidFill>
                  <a:srgbClr val="3366FF"/>
                </a:solidFill>
                <a:latin typeface="Meiryo" charset="-128"/>
                <a:ea typeface="Meiryo" charset="-128"/>
                <a:cs typeface="Meiryo" charset="-128"/>
              </a:rPr>
              <a:t>Artificial</a:t>
            </a:r>
            <a:r>
              <a:rPr lang="ja-JP" altLang="en-US" sz="600" b="1" dirty="0" smtClean="0">
                <a:solidFill>
                  <a:srgbClr val="3366FF"/>
                </a:solidFill>
                <a:latin typeface="Meiryo" charset="-128"/>
                <a:ea typeface="Meiryo" charset="-128"/>
                <a:cs typeface="Meiryo" charset="-128"/>
              </a:rPr>
              <a:t> </a:t>
            </a:r>
            <a:r>
              <a:rPr lang="en-US" altLang="ja-JP" sz="600" b="1" dirty="0" smtClean="0">
                <a:solidFill>
                  <a:srgbClr val="3366FF"/>
                </a:solidFill>
                <a:latin typeface="Meiryo" charset="-128"/>
                <a:ea typeface="Meiryo" charset="-128"/>
                <a:cs typeface="Meiryo" charset="-128"/>
              </a:rPr>
              <a:t>General</a:t>
            </a:r>
            <a:r>
              <a:rPr lang="ja-JP" altLang="en-US" sz="600" b="1" dirty="0" smtClean="0">
                <a:solidFill>
                  <a:srgbClr val="3366FF"/>
                </a:solidFill>
                <a:latin typeface="Meiryo" charset="-128"/>
                <a:ea typeface="Meiryo" charset="-128"/>
                <a:cs typeface="Meiryo" charset="-128"/>
              </a:rPr>
              <a:t> </a:t>
            </a:r>
            <a:r>
              <a:rPr lang="en-US" altLang="ja-JP" sz="600" b="1" dirty="0" smtClean="0">
                <a:solidFill>
                  <a:srgbClr val="3366FF"/>
                </a:solidFill>
                <a:latin typeface="Meiryo" charset="-128"/>
                <a:ea typeface="Meiryo" charset="-128"/>
                <a:cs typeface="Meiryo" charset="-128"/>
              </a:rPr>
              <a:t>Intelligence</a:t>
            </a:r>
          </a:p>
          <a:p>
            <a:pPr algn="r"/>
            <a:r>
              <a:rPr lang="ja-JP" altLang="en-US" sz="1200" b="1" dirty="0" smtClean="0">
                <a:solidFill>
                  <a:srgbClr val="3366FF"/>
                </a:solidFill>
                <a:latin typeface="Meiryo" charset="-128"/>
                <a:ea typeface="Meiryo" charset="-128"/>
                <a:cs typeface="Meiryo" charset="-128"/>
              </a:rPr>
              <a:t>登場の可能性</a:t>
            </a:r>
            <a:endParaRPr lang="en-US" altLang="ja-JP" sz="1200" dirty="0" smtClean="0">
              <a:solidFill>
                <a:srgbClr val="3366FF"/>
              </a:solidFill>
              <a:latin typeface="Meiryo" charset="-128"/>
              <a:ea typeface="Meiryo" charset="-128"/>
              <a:cs typeface="Meiryo" charset="-128"/>
            </a:endParaRPr>
          </a:p>
        </p:txBody>
      </p:sp>
      <p:sp>
        <p:nvSpPr>
          <p:cNvPr id="64" name="フリーフォーム 63"/>
          <p:cNvSpPr/>
          <p:nvPr/>
        </p:nvSpPr>
        <p:spPr>
          <a:xfrm>
            <a:off x="1547664" y="2065624"/>
            <a:ext cx="5399142" cy="394938"/>
          </a:xfrm>
          <a:custGeom>
            <a:avLst/>
            <a:gdLst>
              <a:gd name="connsiteX0" fmla="*/ 0 w 3403218"/>
              <a:gd name="connsiteY0" fmla="*/ 0 h 666894"/>
              <a:gd name="connsiteX1" fmla="*/ 0 w 3403218"/>
              <a:gd name="connsiteY1" fmla="*/ 653143 h 666894"/>
              <a:gd name="connsiteX2" fmla="*/ 3403218 w 3403218"/>
              <a:gd name="connsiteY2" fmla="*/ 666894 h 666894"/>
              <a:gd name="connsiteX3" fmla="*/ 2261936 w 3403218"/>
              <a:gd name="connsiteY3" fmla="*/ 0 h 666894"/>
              <a:gd name="connsiteX4" fmla="*/ 0 w 3403218"/>
              <a:gd name="connsiteY4" fmla="*/ 0 h 666894"/>
              <a:gd name="connsiteX0" fmla="*/ 0 w 3403218"/>
              <a:gd name="connsiteY0" fmla="*/ 0 h 666894"/>
              <a:gd name="connsiteX1" fmla="*/ 0 w 3403218"/>
              <a:gd name="connsiteY1" fmla="*/ 653143 h 666894"/>
              <a:gd name="connsiteX2" fmla="*/ 3403218 w 3403218"/>
              <a:gd name="connsiteY2" fmla="*/ 666894 h 666894"/>
              <a:gd name="connsiteX3" fmla="*/ 3001155 w 3403218"/>
              <a:gd name="connsiteY3" fmla="*/ 0 h 666894"/>
              <a:gd name="connsiteX4" fmla="*/ 0 w 3403218"/>
              <a:gd name="connsiteY4" fmla="*/ 0 h 6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218" h="666894">
                <a:moveTo>
                  <a:pt x="0" y="0"/>
                </a:moveTo>
                <a:lnTo>
                  <a:pt x="0" y="653143"/>
                </a:lnTo>
                <a:lnTo>
                  <a:pt x="3403218" y="666894"/>
                </a:lnTo>
                <a:lnTo>
                  <a:pt x="3001155" y="0"/>
                </a:lnTo>
                <a:lnTo>
                  <a:pt x="0" y="0"/>
                </a:lnTo>
                <a:close/>
              </a:path>
            </a:pathLst>
          </a:custGeom>
          <a:solidFill>
            <a:schemeClr val="accent2">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dirty="0" smtClean="0">
                <a:solidFill>
                  <a:srgbClr val="FFFFFF"/>
                </a:solidFill>
                <a:latin typeface="Meiryo" charset="-128"/>
                <a:ea typeface="Meiryo" charset="-128"/>
                <a:cs typeface="Meiryo" charset="-128"/>
              </a:rPr>
              <a:t>ムーアの法則</a:t>
            </a:r>
            <a:r>
              <a:rPr lang="ja-JP" altLang="en-US" sz="1000" b="1" dirty="0" smtClean="0">
                <a:solidFill>
                  <a:srgbClr val="FFFFFF"/>
                </a:solidFill>
                <a:latin typeface="Meiryo" charset="-128"/>
                <a:ea typeface="Meiryo" charset="-128"/>
                <a:cs typeface="Meiryo" charset="-128"/>
              </a:rPr>
              <a:t>／コンピュータ性能</a:t>
            </a:r>
            <a:r>
              <a:rPr lang="ja-JP" altLang="en-US" sz="1000" b="1" smtClean="0">
                <a:solidFill>
                  <a:srgbClr val="FFFFFF"/>
                </a:solidFill>
                <a:latin typeface="Meiryo" charset="-128"/>
                <a:ea typeface="Meiryo" charset="-128"/>
                <a:cs typeface="Meiryo" charset="-128"/>
              </a:rPr>
              <a:t>の加速度的向上</a:t>
            </a:r>
            <a:endParaRPr kumimoji="1" lang="ja-JP" altLang="en-US" sz="1000" b="1" dirty="0">
              <a:solidFill>
                <a:srgbClr val="FFFFFF"/>
              </a:solidFill>
              <a:latin typeface="Meiryo" charset="-128"/>
              <a:ea typeface="Meiryo" charset="-128"/>
              <a:cs typeface="Meiryo" charset="-128"/>
            </a:endParaRPr>
          </a:p>
        </p:txBody>
      </p:sp>
      <p:sp>
        <p:nvSpPr>
          <p:cNvPr id="68" name="テキスト ボックス 67"/>
          <p:cNvSpPr txBox="1"/>
          <p:nvPr/>
        </p:nvSpPr>
        <p:spPr>
          <a:xfrm>
            <a:off x="1560449" y="2145258"/>
            <a:ext cx="723275" cy="276999"/>
          </a:xfrm>
          <a:prstGeom prst="rect">
            <a:avLst/>
          </a:prstGeom>
          <a:noFill/>
        </p:spPr>
        <p:txBody>
          <a:bodyPr wrap="none" rtlCol="0">
            <a:spAutoFit/>
          </a:bodyPr>
          <a:lstStyle/>
          <a:p>
            <a:r>
              <a:rPr kumimoji="1" lang="en-US" altLang="ja-JP" sz="1200" smtClean="0">
                <a:solidFill>
                  <a:schemeClr val="bg1"/>
                </a:solidFill>
                <a:latin typeface="Meiryo" charset="-128"/>
                <a:ea typeface="Meiryo" charset="-128"/>
                <a:cs typeface="Meiryo" charset="-128"/>
              </a:rPr>
              <a:t>1965〜</a:t>
            </a:r>
            <a:endParaRPr kumimoji="1" lang="ja-JP" altLang="en-US" sz="1200" dirty="0">
              <a:solidFill>
                <a:schemeClr val="bg1"/>
              </a:solidFill>
              <a:latin typeface="Meiryo" charset="-128"/>
              <a:ea typeface="Meiryo" charset="-128"/>
              <a:cs typeface="Meiryo" charset="-128"/>
            </a:endParaRPr>
          </a:p>
        </p:txBody>
      </p:sp>
      <p:sp>
        <p:nvSpPr>
          <p:cNvPr id="21" name="テキスト ボックス 20"/>
          <p:cNvSpPr txBox="1"/>
          <p:nvPr/>
        </p:nvSpPr>
        <p:spPr>
          <a:xfrm>
            <a:off x="6620966" y="2033126"/>
            <a:ext cx="2101857" cy="461665"/>
          </a:xfrm>
          <a:prstGeom prst="rect">
            <a:avLst/>
          </a:prstGeom>
          <a:noFill/>
        </p:spPr>
        <p:txBody>
          <a:bodyPr wrap="none" rtlCol="0">
            <a:spAutoFit/>
          </a:bodyPr>
          <a:lstStyle/>
          <a:p>
            <a:r>
              <a:rPr kumimoji="1" lang="ja-JP" altLang="en-US" sz="800" b="1" dirty="0" smtClean="0">
                <a:solidFill>
                  <a:schemeClr val="bg1"/>
                </a:solidFill>
              </a:rPr>
              <a:t>ムーアの法則の限界／新たな選択肢の登場</a:t>
            </a:r>
            <a:endParaRPr kumimoji="1" lang="en-US" altLang="ja-JP" sz="800" b="1" dirty="0" smtClean="0">
              <a:solidFill>
                <a:schemeClr val="bg1"/>
              </a:solidFill>
            </a:endParaRPr>
          </a:p>
          <a:p>
            <a:r>
              <a:rPr lang="ja-JP" altLang="en-US" sz="800" b="1" dirty="0" smtClean="0">
                <a:solidFill>
                  <a:schemeClr val="bg1"/>
                </a:solidFill>
              </a:rPr>
              <a:t>　　　</a:t>
            </a:r>
            <a:r>
              <a:rPr lang="en-US" altLang="ja-JP" sz="800" b="1" dirty="0" smtClean="0">
                <a:solidFill>
                  <a:schemeClr val="bg1"/>
                </a:solidFill>
              </a:rPr>
              <a:t>GPGPU</a:t>
            </a:r>
            <a:r>
              <a:rPr lang="ja-JP" altLang="en-US" sz="800" b="1" dirty="0" smtClean="0">
                <a:solidFill>
                  <a:schemeClr val="bg1"/>
                </a:solidFill>
              </a:rPr>
              <a:t>、ニューロモーフィング・チップ</a:t>
            </a:r>
            <a:endParaRPr lang="en-US" altLang="ja-JP" sz="800" b="1" dirty="0" smtClean="0">
              <a:solidFill>
                <a:schemeClr val="bg1"/>
              </a:solidFill>
            </a:endParaRPr>
          </a:p>
          <a:p>
            <a:r>
              <a:rPr lang="ja-JP" altLang="en-US" sz="800" b="1" dirty="0" smtClean="0">
                <a:solidFill>
                  <a:schemeClr val="bg1"/>
                </a:solidFill>
              </a:rPr>
              <a:t>　　　　　　　　　　　　　　量子コンピュータ等</a:t>
            </a:r>
            <a:endParaRPr kumimoji="1" lang="ja-JP" altLang="en-US" sz="800" b="1" dirty="0">
              <a:solidFill>
                <a:schemeClr val="bg1"/>
              </a:solidFill>
            </a:endParaRPr>
          </a:p>
        </p:txBody>
      </p:sp>
      <p:cxnSp>
        <p:nvCxnSpPr>
          <p:cNvPr id="70" name="直線矢印コネクタ 69"/>
          <p:cNvCxnSpPr/>
          <p:nvPr/>
        </p:nvCxnSpPr>
        <p:spPr>
          <a:xfrm>
            <a:off x="1306098" y="2907119"/>
            <a:ext cx="0" cy="2378718"/>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テキスト ボックス 70"/>
          <p:cNvSpPr txBox="1"/>
          <p:nvPr/>
        </p:nvSpPr>
        <p:spPr>
          <a:xfrm>
            <a:off x="470288" y="2903822"/>
            <a:ext cx="902811" cy="338554"/>
          </a:xfrm>
          <a:prstGeom prst="rect">
            <a:avLst/>
          </a:prstGeom>
          <a:noFill/>
        </p:spPr>
        <p:txBody>
          <a:bodyPr wrap="none" rtlCol="0">
            <a:spAutoFit/>
          </a:bodyPr>
          <a:lstStyle/>
          <a:p>
            <a:pPr algn="r"/>
            <a:r>
              <a:rPr lang="en-US" altLang="ja-JP" sz="800" dirty="0" smtClean="0">
                <a:solidFill>
                  <a:srgbClr val="3366FF"/>
                </a:solidFill>
                <a:latin typeface="Meiryo" charset="-128"/>
                <a:ea typeface="Meiryo" charset="-128"/>
                <a:cs typeface="Meiryo" charset="-128"/>
              </a:rPr>
              <a:t>IBM</a:t>
            </a:r>
            <a:r>
              <a:rPr lang="ja-JP" altLang="en-US" sz="800" dirty="0" smtClean="0">
                <a:solidFill>
                  <a:srgbClr val="3366FF"/>
                </a:solidFill>
                <a:latin typeface="Meiryo" charset="-128"/>
                <a:ea typeface="Meiryo" charset="-128"/>
                <a:cs typeface="Meiryo" charset="-128"/>
              </a:rPr>
              <a:t> </a:t>
            </a:r>
            <a:r>
              <a:rPr lang="en-US" altLang="ja-JP" sz="800" dirty="0" smtClean="0">
                <a:solidFill>
                  <a:srgbClr val="3366FF"/>
                </a:solidFill>
                <a:latin typeface="Meiryo" charset="-128"/>
                <a:ea typeface="Meiryo" charset="-128"/>
                <a:cs typeface="Meiryo" charset="-128"/>
              </a:rPr>
              <a:t>S/360</a:t>
            </a:r>
          </a:p>
          <a:p>
            <a:pPr algn="r"/>
            <a:r>
              <a:rPr kumimoji="1" lang="ja-JP" altLang="en-US" sz="800" dirty="0" smtClean="0">
                <a:solidFill>
                  <a:srgbClr val="3366FF"/>
                </a:solidFill>
                <a:latin typeface="Meiryo" charset="-128"/>
                <a:ea typeface="Meiryo" charset="-128"/>
                <a:cs typeface="Meiryo" charset="-128"/>
              </a:rPr>
              <a:t>メインフレーム</a:t>
            </a:r>
            <a:endParaRPr kumimoji="1" lang="ja-JP" altLang="en-US" sz="800" dirty="0">
              <a:solidFill>
                <a:srgbClr val="3366FF"/>
              </a:solidFill>
              <a:latin typeface="Meiryo" charset="-128"/>
              <a:ea typeface="Meiryo" charset="-128"/>
              <a:cs typeface="Meiryo" charset="-128"/>
            </a:endParaRPr>
          </a:p>
        </p:txBody>
      </p:sp>
      <p:sp>
        <p:nvSpPr>
          <p:cNvPr id="73" name="テキスト ボックス 72"/>
          <p:cNvSpPr txBox="1"/>
          <p:nvPr/>
        </p:nvSpPr>
        <p:spPr>
          <a:xfrm>
            <a:off x="1021404" y="2639847"/>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1964</a:t>
            </a:r>
            <a:endParaRPr kumimoji="1" lang="ja-JP" altLang="en-US" sz="1200" dirty="0">
              <a:solidFill>
                <a:schemeClr val="bg1">
                  <a:lumMod val="50000"/>
                </a:schemeClr>
              </a:solidFill>
              <a:latin typeface="Meiryo" charset="-128"/>
              <a:ea typeface="Meiryo" charset="-128"/>
              <a:cs typeface="Meiryo" charset="-128"/>
            </a:endParaRPr>
          </a:p>
        </p:txBody>
      </p:sp>
      <p:sp>
        <p:nvSpPr>
          <p:cNvPr id="78" name="テキスト ボックス 77"/>
          <p:cNvSpPr txBox="1"/>
          <p:nvPr/>
        </p:nvSpPr>
        <p:spPr>
          <a:xfrm>
            <a:off x="574626" y="4254311"/>
            <a:ext cx="800284" cy="461665"/>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ニューラル</a:t>
            </a:r>
            <a:endParaRPr lang="en-US" altLang="ja-JP" sz="800" dirty="0" smtClean="0">
              <a:solidFill>
                <a:srgbClr val="3366FF"/>
              </a:solidFill>
              <a:latin typeface="Meiryo" charset="-128"/>
              <a:ea typeface="Meiryo" charset="-128"/>
              <a:cs typeface="Meiryo" charset="-128"/>
            </a:endParaRPr>
          </a:p>
          <a:p>
            <a:r>
              <a:rPr kumimoji="1" lang="ja-JP" altLang="en-US" sz="800" dirty="0" smtClean="0">
                <a:solidFill>
                  <a:srgbClr val="3366FF"/>
                </a:solidFill>
                <a:latin typeface="Meiryo" charset="-128"/>
                <a:ea typeface="Meiryo" charset="-128"/>
                <a:cs typeface="Meiryo" charset="-128"/>
              </a:rPr>
              <a:t>ネットワーク</a:t>
            </a:r>
            <a:endParaRPr kumimoji="1" lang="en-US" altLang="ja-JP" sz="800" dirty="0" smtClean="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考案</a:t>
            </a:r>
            <a:endParaRPr kumimoji="1" lang="ja-JP" altLang="en-US" sz="800" dirty="0">
              <a:solidFill>
                <a:srgbClr val="3366FF"/>
              </a:solidFill>
              <a:latin typeface="Meiryo" charset="-128"/>
              <a:ea typeface="Meiryo" charset="-128"/>
              <a:cs typeface="Meiryo" charset="-128"/>
            </a:endParaRPr>
          </a:p>
        </p:txBody>
      </p:sp>
      <p:cxnSp>
        <p:nvCxnSpPr>
          <p:cNvPr id="81" name="直線矢印コネクタ 80"/>
          <p:cNvCxnSpPr/>
          <p:nvPr/>
        </p:nvCxnSpPr>
        <p:spPr>
          <a:xfrm flipH="1">
            <a:off x="2055554" y="4227499"/>
            <a:ext cx="1891" cy="1066916"/>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82" name="テキスト ボックス 81"/>
          <p:cNvSpPr txBox="1"/>
          <p:nvPr/>
        </p:nvSpPr>
        <p:spPr>
          <a:xfrm>
            <a:off x="2025366" y="4234342"/>
            <a:ext cx="1107996"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Intel</a:t>
            </a:r>
            <a:r>
              <a:rPr lang="ja-JP" altLang="en-US" sz="800" dirty="0" smtClean="0">
                <a:solidFill>
                  <a:srgbClr val="3366FF"/>
                </a:solidFill>
                <a:latin typeface="Meiryo" charset="-128"/>
                <a:ea typeface="Meiryo" charset="-128"/>
                <a:cs typeface="Meiryo" charset="-128"/>
              </a:rPr>
              <a:t> </a:t>
            </a:r>
            <a:r>
              <a:rPr lang="en-US" altLang="ja-JP" sz="800" dirty="0" smtClean="0">
                <a:solidFill>
                  <a:srgbClr val="3366FF"/>
                </a:solidFill>
                <a:latin typeface="Meiryo" charset="-128"/>
                <a:ea typeface="Meiryo" charset="-128"/>
                <a:cs typeface="Meiryo" charset="-128"/>
              </a:rPr>
              <a:t>404</a:t>
            </a:r>
          </a:p>
          <a:p>
            <a:r>
              <a:rPr kumimoji="1" lang="ja-JP" altLang="en-US" sz="800" dirty="0" smtClean="0">
                <a:solidFill>
                  <a:srgbClr val="3366FF"/>
                </a:solidFill>
                <a:latin typeface="Meiryo" charset="-128"/>
                <a:ea typeface="Meiryo" charset="-128"/>
                <a:cs typeface="Meiryo" charset="-128"/>
              </a:rPr>
              <a:t>マイクロプロセッサ</a:t>
            </a:r>
            <a:endParaRPr kumimoji="1" lang="ja-JP" altLang="en-US" sz="800" dirty="0">
              <a:solidFill>
                <a:srgbClr val="3366FF"/>
              </a:solidFill>
              <a:latin typeface="Meiryo" charset="-128"/>
              <a:ea typeface="Meiryo" charset="-128"/>
              <a:cs typeface="Meiryo" charset="-128"/>
            </a:endParaRPr>
          </a:p>
        </p:txBody>
      </p:sp>
      <p:sp>
        <p:nvSpPr>
          <p:cNvPr id="83" name="テキスト ボックス 82"/>
          <p:cNvSpPr txBox="1"/>
          <p:nvPr/>
        </p:nvSpPr>
        <p:spPr>
          <a:xfrm>
            <a:off x="1951050" y="3950500"/>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1971</a:t>
            </a:r>
            <a:endParaRPr kumimoji="1" lang="ja-JP" altLang="en-US" sz="1200" dirty="0">
              <a:solidFill>
                <a:schemeClr val="bg1">
                  <a:lumMod val="50000"/>
                </a:schemeClr>
              </a:solidFill>
              <a:latin typeface="Meiryo" charset="-128"/>
              <a:ea typeface="Meiryo" charset="-128"/>
              <a:cs typeface="Meiryo" charset="-128"/>
            </a:endParaRPr>
          </a:p>
        </p:txBody>
      </p:sp>
      <p:sp>
        <p:nvSpPr>
          <p:cNvPr id="84" name="テキスト ボックス 83"/>
          <p:cNvSpPr txBox="1"/>
          <p:nvPr/>
        </p:nvSpPr>
        <p:spPr>
          <a:xfrm>
            <a:off x="456553" y="5318669"/>
            <a:ext cx="800219" cy="215444"/>
          </a:xfrm>
          <a:prstGeom prst="rect">
            <a:avLst/>
          </a:prstGeom>
          <a:noFill/>
        </p:spPr>
        <p:txBody>
          <a:bodyPr wrap="none" rtlCol="0">
            <a:spAutoFit/>
          </a:bodyPr>
          <a:lstStyle/>
          <a:p>
            <a:r>
              <a:rPr kumimoji="1" lang="ja-JP" altLang="en-US" sz="800" smtClean="0">
                <a:solidFill>
                  <a:schemeClr val="accent6">
                    <a:lumMod val="75000"/>
                  </a:schemeClr>
                </a:solidFill>
                <a:latin typeface="Meiryo" charset="-128"/>
                <a:ea typeface="Meiryo" charset="-128"/>
                <a:cs typeface="Meiryo" charset="-128"/>
              </a:rPr>
              <a:t>データ流通量</a:t>
            </a:r>
            <a:endParaRPr kumimoji="1" lang="ja-JP" altLang="en-US" sz="800" dirty="0">
              <a:solidFill>
                <a:schemeClr val="accent6">
                  <a:lumMod val="75000"/>
                </a:schemeClr>
              </a:solidFill>
              <a:latin typeface="Meiryo" charset="-128"/>
              <a:ea typeface="Meiryo" charset="-128"/>
              <a:cs typeface="Meiryo" charset="-128"/>
            </a:endParaRPr>
          </a:p>
        </p:txBody>
      </p:sp>
      <p:sp>
        <p:nvSpPr>
          <p:cNvPr id="85" name="テキスト ボックス 84"/>
          <p:cNvSpPr txBox="1"/>
          <p:nvPr/>
        </p:nvSpPr>
        <p:spPr>
          <a:xfrm rot="19272460">
            <a:off x="6492759" y="4281085"/>
            <a:ext cx="1415772" cy="215444"/>
          </a:xfrm>
          <a:prstGeom prst="rect">
            <a:avLst/>
          </a:prstGeom>
          <a:noFill/>
        </p:spPr>
        <p:txBody>
          <a:bodyPr wrap="none" rtlCol="0">
            <a:spAutoFit/>
          </a:bodyPr>
          <a:lstStyle/>
          <a:p>
            <a:r>
              <a:rPr kumimoji="1" lang="ja-JP" altLang="en-US" sz="800" b="1" dirty="0" smtClean="0">
                <a:solidFill>
                  <a:schemeClr val="accent6">
                    <a:lumMod val="75000"/>
                  </a:schemeClr>
                </a:solidFill>
                <a:latin typeface="Meiryo" charset="-128"/>
                <a:ea typeface="Meiryo" charset="-128"/>
                <a:cs typeface="Meiryo" charset="-128"/>
              </a:rPr>
              <a:t>データ</a:t>
            </a:r>
            <a:r>
              <a:rPr kumimoji="1" lang="ja-JP" altLang="en-US" sz="800" b="1" smtClean="0">
                <a:solidFill>
                  <a:schemeClr val="accent6">
                    <a:lumMod val="75000"/>
                  </a:schemeClr>
                </a:solidFill>
                <a:latin typeface="Meiryo" charset="-128"/>
                <a:ea typeface="Meiryo" charset="-128"/>
                <a:cs typeface="Meiryo" charset="-128"/>
              </a:rPr>
              <a:t>流通量の爆発的</a:t>
            </a:r>
            <a:r>
              <a:rPr kumimoji="1" lang="ja-JP" altLang="en-US" sz="800" b="1" dirty="0" smtClean="0">
                <a:solidFill>
                  <a:schemeClr val="accent6">
                    <a:lumMod val="75000"/>
                  </a:schemeClr>
                </a:solidFill>
                <a:latin typeface="Meiryo" charset="-128"/>
                <a:ea typeface="Meiryo" charset="-128"/>
                <a:cs typeface="Meiryo" charset="-128"/>
              </a:rPr>
              <a:t>拡大</a:t>
            </a:r>
            <a:endParaRPr kumimoji="1" lang="ja-JP" altLang="en-US" sz="800" b="1" dirty="0">
              <a:solidFill>
                <a:schemeClr val="accent6">
                  <a:lumMod val="75000"/>
                </a:schemeClr>
              </a:solidFill>
              <a:latin typeface="Meiryo" charset="-128"/>
              <a:ea typeface="Meiryo" charset="-128"/>
              <a:cs typeface="Meiryo" charset="-128"/>
            </a:endParaRPr>
          </a:p>
        </p:txBody>
      </p:sp>
      <p:cxnSp>
        <p:nvCxnSpPr>
          <p:cNvPr id="86" name="直線矢印コネクタ 85"/>
          <p:cNvCxnSpPr/>
          <p:nvPr/>
        </p:nvCxnSpPr>
        <p:spPr>
          <a:xfrm>
            <a:off x="611560" y="4236667"/>
            <a:ext cx="1239" cy="1048580"/>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テキスト ボックス 86"/>
          <p:cNvSpPr txBox="1"/>
          <p:nvPr/>
        </p:nvSpPr>
        <p:spPr>
          <a:xfrm>
            <a:off x="506383" y="3950500"/>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1957</a:t>
            </a:r>
            <a:endParaRPr kumimoji="1" lang="ja-JP" altLang="en-US" sz="1200" dirty="0">
              <a:solidFill>
                <a:schemeClr val="bg1">
                  <a:lumMod val="50000"/>
                </a:schemeClr>
              </a:solidFill>
              <a:latin typeface="Meiryo" charset="-128"/>
              <a:ea typeface="Meiryo" charset="-128"/>
              <a:cs typeface="Meiryo" charset="-128"/>
            </a:endParaRPr>
          </a:p>
        </p:txBody>
      </p:sp>
      <p:cxnSp>
        <p:nvCxnSpPr>
          <p:cNvPr id="88" name="直線矢印コネクタ 87"/>
          <p:cNvCxnSpPr/>
          <p:nvPr/>
        </p:nvCxnSpPr>
        <p:spPr>
          <a:xfrm flipH="1">
            <a:off x="545916" y="3568544"/>
            <a:ext cx="3727" cy="1716703"/>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89" name="テキスト ボックス 88"/>
          <p:cNvSpPr txBox="1"/>
          <p:nvPr/>
        </p:nvSpPr>
        <p:spPr>
          <a:xfrm>
            <a:off x="426164" y="3328625"/>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1956</a:t>
            </a:r>
            <a:endParaRPr kumimoji="1" lang="ja-JP" altLang="en-US" sz="1200" dirty="0">
              <a:solidFill>
                <a:schemeClr val="bg1">
                  <a:lumMod val="50000"/>
                </a:schemeClr>
              </a:solidFill>
              <a:latin typeface="Meiryo" charset="-128"/>
              <a:ea typeface="Meiryo" charset="-128"/>
              <a:cs typeface="Meiryo" charset="-128"/>
            </a:endParaRPr>
          </a:p>
        </p:txBody>
      </p:sp>
      <p:sp>
        <p:nvSpPr>
          <p:cNvPr id="90" name="テキスト ボックス 89"/>
          <p:cNvSpPr txBox="1"/>
          <p:nvPr/>
        </p:nvSpPr>
        <p:spPr>
          <a:xfrm>
            <a:off x="516254" y="3542521"/>
            <a:ext cx="697627" cy="338554"/>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ダートマス</a:t>
            </a:r>
            <a:endParaRPr lang="en-US" altLang="ja-JP" sz="800" dirty="0" smtClean="0">
              <a:solidFill>
                <a:srgbClr val="3366FF"/>
              </a:solidFill>
              <a:latin typeface="Meiryo" charset="-128"/>
              <a:ea typeface="Meiryo" charset="-128"/>
              <a:cs typeface="Meiryo" charset="-128"/>
            </a:endParaRPr>
          </a:p>
          <a:p>
            <a:r>
              <a:rPr kumimoji="1" lang="ja-JP" altLang="en-US" sz="800" dirty="0" smtClean="0">
                <a:solidFill>
                  <a:srgbClr val="3366FF"/>
                </a:solidFill>
                <a:latin typeface="Meiryo" charset="-128"/>
                <a:ea typeface="Meiryo" charset="-128"/>
                <a:cs typeface="Meiryo" charset="-128"/>
              </a:rPr>
              <a:t>会議</a:t>
            </a:r>
            <a:endParaRPr kumimoji="1" lang="ja-JP" altLang="en-US" sz="800" dirty="0">
              <a:solidFill>
                <a:srgbClr val="3366FF"/>
              </a:solidFill>
              <a:latin typeface="Meiryo" charset="-128"/>
              <a:ea typeface="Meiryo" charset="-128"/>
              <a:cs typeface="Meiryo" charset="-128"/>
            </a:endParaRPr>
          </a:p>
        </p:txBody>
      </p:sp>
      <p:cxnSp>
        <p:nvCxnSpPr>
          <p:cNvPr id="91" name="直線矢印コネクタ 90"/>
          <p:cNvCxnSpPr/>
          <p:nvPr/>
        </p:nvCxnSpPr>
        <p:spPr>
          <a:xfrm flipH="1">
            <a:off x="3131840" y="4863721"/>
            <a:ext cx="1522" cy="430694"/>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92" name="テキスト ボックス 91"/>
          <p:cNvSpPr txBox="1"/>
          <p:nvPr/>
        </p:nvSpPr>
        <p:spPr>
          <a:xfrm>
            <a:off x="3027411" y="4643208"/>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1982</a:t>
            </a:r>
            <a:endParaRPr kumimoji="1" lang="ja-JP" altLang="en-US" sz="1200" dirty="0">
              <a:solidFill>
                <a:schemeClr val="bg1">
                  <a:lumMod val="50000"/>
                </a:schemeClr>
              </a:solidFill>
              <a:latin typeface="Meiryo" charset="-128"/>
              <a:ea typeface="Meiryo" charset="-128"/>
              <a:cs typeface="Meiryo" charset="-128"/>
            </a:endParaRPr>
          </a:p>
        </p:txBody>
      </p:sp>
      <p:sp>
        <p:nvSpPr>
          <p:cNvPr id="93" name="テキスト ボックス 92"/>
          <p:cNvSpPr txBox="1"/>
          <p:nvPr/>
        </p:nvSpPr>
        <p:spPr>
          <a:xfrm>
            <a:off x="3087169" y="4831038"/>
            <a:ext cx="800219" cy="461665"/>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第５世代</a:t>
            </a:r>
            <a:endParaRPr lang="en-US" altLang="ja-JP" sz="800" dirty="0" smtClean="0">
              <a:solidFill>
                <a:srgbClr val="3366FF"/>
              </a:solidFill>
              <a:latin typeface="Meiryo" charset="-128"/>
              <a:ea typeface="Meiryo" charset="-128"/>
              <a:cs typeface="Meiryo" charset="-128"/>
            </a:endParaRPr>
          </a:p>
          <a:p>
            <a:r>
              <a:rPr kumimoji="1" lang="ja-JP" altLang="en-US" sz="800" dirty="0" smtClean="0">
                <a:solidFill>
                  <a:srgbClr val="3366FF"/>
                </a:solidFill>
                <a:latin typeface="Meiryo" charset="-128"/>
                <a:ea typeface="Meiryo" charset="-128"/>
                <a:cs typeface="Meiryo" charset="-128"/>
              </a:rPr>
              <a:t>コンピュータ</a:t>
            </a:r>
            <a:endParaRPr kumimoji="1" lang="en-US" altLang="ja-JP" sz="800" dirty="0" smtClean="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プロジェクト</a:t>
            </a:r>
            <a:endParaRPr kumimoji="1" lang="ja-JP" altLang="en-US" sz="800" dirty="0">
              <a:solidFill>
                <a:srgbClr val="3366FF"/>
              </a:solidFill>
              <a:latin typeface="Meiryo" charset="-128"/>
              <a:ea typeface="Meiryo" charset="-128"/>
              <a:cs typeface="Meiryo" charset="-128"/>
            </a:endParaRPr>
          </a:p>
        </p:txBody>
      </p:sp>
      <p:sp>
        <p:nvSpPr>
          <p:cNvPr id="94" name="テキスト ボックス 93"/>
          <p:cNvSpPr txBox="1"/>
          <p:nvPr/>
        </p:nvSpPr>
        <p:spPr>
          <a:xfrm>
            <a:off x="5186266" y="3879050"/>
            <a:ext cx="569387" cy="276999"/>
          </a:xfrm>
          <a:prstGeom prst="rect">
            <a:avLst/>
          </a:prstGeom>
          <a:noFill/>
        </p:spPr>
        <p:txBody>
          <a:bodyPr wrap="none" rtlCol="0">
            <a:spAutoFit/>
          </a:bodyPr>
          <a:lstStyle/>
          <a:p>
            <a:r>
              <a:rPr lang="en-US" altLang="ja-JP" sz="1200" dirty="0" smtClean="0">
                <a:solidFill>
                  <a:schemeClr val="bg1">
                    <a:lumMod val="50000"/>
                  </a:schemeClr>
                </a:solidFill>
                <a:latin typeface="Meiryo" charset="-128"/>
                <a:ea typeface="Meiryo" charset="-128"/>
                <a:cs typeface="Meiryo" charset="-128"/>
              </a:rPr>
              <a:t>2004</a:t>
            </a:r>
            <a:endParaRPr kumimoji="1" lang="ja-JP" altLang="en-US" sz="1200" dirty="0">
              <a:solidFill>
                <a:schemeClr val="bg1">
                  <a:lumMod val="50000"/>
                </a:schemeClr>
              </a:solidFill>
              <a:latin typeface="Meiryo" charset="-128"/>
              <a:ea typeface="Meiryo" charset="-128"/>
              <a:cs typeface="Meiryo" charset="-128"/>
            </a:endParaRPr>
          </a:p>
        </p:txBody>
      </p:sp>
      <p:cxnSp>
        <p:nvCxnSpPr>
          <p:cNvPr id="95" name="直線矢印コネクタ 94"/>
          <p:cNvCxnSpPr/>
          <p:nvPr/>
        </p:nvCxnSpPr>
        <p:spPr>
          <a:xfrm>
            <a:off x="5928310" y="3793495"/>
            <a:ext cx="8103" cy="1426574"/>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96" name="テキスト ボックス 95"/>
          <p:cNvSpPr txBox="1"/>
          <p:nvPr/>
        </p:nvSpPr>
        <p:spPr>
          <a:xfrm>
            <a:off x="5004048" y="4041806"/>
            <a:ext cx="654346" cy="21544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Facebook</a:t>
            </a:r>
            <a:endParaRPr kumimoji="1" lang="ja-JP" altLang="en-US" sz="800" dirty="0">
              <a:solidFill>
                <a:srgbClr val="3366FF"/>
              </a:solidFill>
              <a:latin typeface="Meiryo" charset="-128"/>
              <a:ea typeface="Meiryo" charset="-128"/>
              <a:cs typeface="Meiryo" charset="-128"/>
            </a:endParaRPr>
          </a:p>
        </p:txBody>
      </p:sp>
      <p:sp>
        <p:nvSpPr>
          <p:cNvPr id="97" name="テキスト ボックス 96"/>
          <p:cNvSpPr txBox="1"/>
          <p:nvPr/>
        </p:nvSpPr>
        <p:spPr>
          <a:xfrm>
            <a:off x="5396030" y="3583457"/>
            <a:ext cx="569387" cy="276999"/>
          </a:xfrm>
          <a:prstGeom prst="rect">
            <a:avLst/>
          </a:prstGeom>
          <a:noFill/>
        </p:spPr>
        <p:txBody>
          <a:bodyPr wrap="none" rtlCol="0">
            <a:spAutoFit/>
          </a:bodyPr>
          <a:lstStyle/>
          <a:p>
            <a:r>
              <a:rPr lang="en-US" altLang="ja-JP" sz="1200" dirty="0" smtClean="0">
                <a:solidFill>
                  <a:schemeClr val="bg1">
                    <a:lumMod val="50000"/>
                  </a:schemeClr>
                </a:solidFill>
                <a:latin typeface="Meiryo" charset="-128"/>
                <a:ea typeface="Meiryo" charset="-128"/>
                <a:cs typeface="Meiryo" charset="-128"/>
              </a:rPr>
              <a:t>200</a:t>
            </a:r>
            <a:r>
              <a:rPr kumimoji="1" lang="en-US" altLang="ja-JP" sz="1200" dirty="0" smtClean="0">
                <a:solidFill>
                  <a:schemeClr val="bg1">
                    <a:lumMod val="50000"/>
                  </a:schemeClr>
                </a:solidFill>
                <a:latin typeface="Meiryo" charset="-128"/>
                <a:ea typeface="Meiryo" charset="-128"/>
                <a:cs typeface="Meiryo" charset="-128"/>
              </a:rPr>
              <a:t>6</a:t>
            </a:r>
            <a:endParaRPr kumimoji="1" lang="ja-JP" altLang="en-US" sz="1200" dirty="0">
              <a:solidFill>
                <a:schemeClr val="bg1">
                  <a:lumMod val="50000"/>
                </a:schemeClr>
              </a:solidFill>
              <a:latin typeface="Meiryo" charset="-128"/>
              <a:ea typeface="Meiryo" charset="-128"/>
              <a:cs typeface="Meiryo" charset="-128"/>
            </a:endParaRPr>
          </a:p>
        </p:txBody>
      </p:sp>
      <p:cxnSp>
        <p:nvCxnSpPr>
          <p:cNvPr id="98" name="直線矢印コネクタ 97"/>
          <p:cNvCxnSpPr/>
          <p:nvPr/>
        </p:nvCxnSpPr>
        <p:spPr>
          <a:xfrm>
            <a:off x="5855154" y="3801608"/>
            <a:ext cx="0" cy="1447978"/>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99" name="テキスト ボックス 98"/>
          <p:cNvSpPr txBox="1"/>
          <p:nvPr/>
        </p:nvSpPr>
        <p:spPr>
          <a:xfrm>
            <a:off x="5364088" y="3759328"/>
            <a:ext cx="538930" cy="215444"/>
          </a:xfrm>
          <a:prstGeom prst="rect">
            <a:avLst/>
          </a:prstGeom>
          <a:noFill/>
        </p:spPr>
        <p:txBody>
          <a:bodyPr wrap="none" rtlCol="0">
            <a:spAutoFit/>
          </a:bodyPr>
          <a:lstStyle/>
          <a:p>
            <a:pPr algn="r"/>
            <a:r>
              <a:rPr lang="en-US" altLang="ja-JP" sz="800" dirty="0" smtClean="0">
                <a:solidFill>
                  <a:srgbClr val="3366FF"/>
                </a:solidFill>
                <a:latin typeface="Meiryo" charset="-128"/>
                <a:ea typeface="Meiryo" charset="-128"/>
                <a:cs typeface="Meiryo" charset="-128"/>
              </a:rPr>
              <a:t>Twitter</a:t>
            </a:r>
            <a:endParaRPr kumimoji="1" lang="ja-JP" altLang="en-US" sz="800" dirty="0">
              <a:solidFill>
                <a:srgbClr val="3366FF"/>
              </a:solidFill>
              <a:latin typeface="Meiryo" charset="-128"/>
              <a:ea typeface="Meiryo" charset="-128"/>
              <a:cs typeface="Meiryo" charset="-128"/>
            </a:endParaRPr>
          </a:p>
        </p:txBody>
      </p:sp>
    </p:spTree>
    <p:extLst>
      <p:ext uri="{BB962C8B-B14F-4D97-AF65-F5344CB8AC3E}">
        <p14:creationId xmlns:p14="http://schemas.microsoft.com/office/powerpoint/2010/main" val="1437803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何ができるか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grpSp>
        <p:nvGrpSpPr>
          <p:cNvPr id="7" name="図形グループ 6"/>
          <p:cNvGrpSpPr/>
          <p:nvPr/>
        </p:nvGrpSpPr>
        <p:grpSpPr>
          <a:xfrm>
            <a:off x="4048683" y="2080381"/>
            <a:ext cx="4292357" cy="4393185"/>
            <a:chOff x="4048683" y="2080381"/>
            <a:chExt cx="4292357" cy="4393185"/>
          </a:xfrm>
        </p:grpSpPr>
        <p:sp>
          <p:nvSpPr>
            <p:cNvPr id="23" name="上矢印 22"/>
            <p:cNvSpPr/>
            <p:nvPr/>
          </p:nvSpPr>
          <p:spPr>
            <a:xfrm flipV="1">
              <a:off x="6615152" y="2080381"/>
              <a:ext cx="840092" cy="3294802"/>
            </a:xfrm>
            <a:prstGeom prst="upArrow">
              <a:avLst>
                <a:gd name="adj1" fmla="val 50000"/>
                <a:gd name="adj2" fmla="val 33593"/>
              </a:avLst>
            </a:prstGeom>
            <a:solidFill>
              <a:srgbClr val="C3D6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何ができないか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sp>
          <p:nvSpPr>
            <p:cNvPr id="24" name="加算記号 23"/>
            <p:cNvSpPr/>
            <p:nvPr/>
          </p:nvSpPr>
          <p:spPr>
            <a:xfrm>
              <a:off x="4048683" y="5450701"/>
              <a:ext cx="1043460" cy="1022865"/>
            </a:xfrm>
            <a:prstGeom prst="mathPlus">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grpSp>
      <p:grpSp>
        <p:nvGrpSpPr>
          <p:cNvPr id="2" name="図形グループ 1"/>
          <p:cNvGrpSpPr/>
          <p:nvPr/>
        </p:nvGrpSpPr>
        <p:grpSpPr>
          <a:xfrm>
            <a:off x="1643021" y="878700"/>
            <a:ext cx="3979532" cy="4496485"/>
            <a:chOff x="1643021" y="878700"/>
            <a:chExt cx="3979532" cy="4496485"/>
          </a:xfrm>
        </p:grpSpPr>
        <p:sp>
          <p:nvSpPr>
            <p:cNvPr id="22" name="上矢印 21"/>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21" y="878700"/>
              <a:ext cx="1145950" cy="1119300"/>
            </a:xfrm>
            <a:prstGeom prst="rect">
              <a:avLst/>
            </a:prstGeom>
            <a:ln>
              <a:noFill/>
            </a:ln>
          </p:spPr>
        </p:pic>
      </p:grpSp>
      <p:sp>
        <p:nvSpPr>
          <p:cNvPr id="4" name="テキスト ボックス 3"/>
          <p:cNvSpPr txBox="1"/>
          <p:nvPr/>
        </p:nvSpPr>
        <p:spPr>
          <a:xfrm>
            <a:off x="171622" y="157891"/>
            <a:ext cx="3416320" cy="523220"/>
          </a:xfrm>
          <a:prstGeom prst="rect">
            <a:avLst/>
          </a:prstGeom>
          <a:noFill/>
        </p:spPr>
        <p:txBody>
          <a:bodyPr wrap="none" rtlCol="0">
            <a:spAutoFit/>
          </a:bodyPr>
          <a:lstStyle/>
          <a:p>
            <a:r>
              <a:rPr kumimoji="1" lang="ja-JP" altLang="en-US" sz="2800" dirty="0" smtClean="0">
                <a:solidFill>
                  <a:srgbClr val="7F7F7F"/>
                </a:solidFill>
                <a:latin typeface="メイリオ"/>
                <a:ea typeface="メイリオ"/>
                <a:cs typeface="メイリオ"/>
              </a:rPr>
              <a:t>「お客様」は誰か？</a:t>
            </a:r>
            <a:endParaRPr kumimoji="1" lang="ja-JP" altLang="en-US" sz="2800" dirty="0">
              <a:solidFill>
                <a:srgbClr val="7F7F7F"/>
              </a:solidFill>
              <a:latin typeface="メイリオ"/>
              <a:ea typeface="メイリオ"/>
              <a:cs typeface="メイリオ"/>
            </a:endParaRPr>
          </a:p>
        </p:txBody>
      </p:sp>
      <p:sp>
        <p:nvSpPr>
          <p:cNvPr id="6" name="正方形/長方形 5"/>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a:t>
            </a:r>
            <a:r>
              <a:rPr kumimoji="1" lang="ja-JP" altLang="en-US" sz="2000" b="1" dirty="0" smtClean="0">
                <a:solidFill>
                  <a:srgbClr val="FFFFFF"/>
                </a:solidFill>
                <a:latin typeface="メイリオ"/>
                <a:ea typeface="メイリオ"/>
                <a:cs typeface="メイリオ"/>
              </a:rPr>
              <a:t>できること</a:t>
            </a:r>
            <a:r>
              <a:rPr kumimoji="1" lang="ja-JP" altLang="en-US" sz="1200" dirty="0" smtClean="0">
                <a:solidFill>
                  <a:srgbClr val="FFFFFF"/>
                </a:solidFill>
                <a:latin typeface="メイリオ"/>
                <a:ea typeface="メイリオ"/>
                <a:cs typeface="メイリオ"/>
              </a:rPr>
              <a:t>に都合が良い</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市場</a:t>
            </a:r>
            <a:r>
              <a:rPr lang="ja-JP" altLang="en-US" sz="2000" b="1" dirty="0" smtClean="0">
                <a:solidFill>
                  <a:srgbClr val="FFFFFF"/>
                </a:solidFill>
                <a:latin typeface="メイリオ"/>
                <a:ea typeface="メイリオ"/>
                <a:cs typeface="メイリオ"/>
              </a:rPr>
              <a:t>・顧客・</a:t>
            </a:r>
            <a:r>
              <a:rPr kumimoji="1" lang="ja-JP" altLang="en-US" sz="2000" b="1" dirty="0" smtClean="0">
                <a:solidFill>
                  <a:srgbClr val="FFFFFF"/>
                </a:solidFill>
                <a:latin typeface="メイリオ"/>
                <a:ea typeface="メイリオ"/>
                <a:cs typeface="メイリオ"/>
              </a:rPr>
              <a:t>計画</a:t>
            </a:r>
            <a:endParaRPr kumimoji="1" lang="ja-JP" altLang="en-US" sz="2000" b="1" dirty="0">
              <a:solidFill>
                <a:srgbClr val="FFFFFF"/>
              </a:solidFill>
              <a:latin typeface="メイリオ"/>
              <a:ea typeface="メイリオ"/>
              <a:cs typeface="メイリオ"/>
            </a:endParaRPr>
          </a:p>
        </p:txBody>
      </p:sp>
      <p:sp>
        <p:nvSpPr>
          <p:cNvPr id="8" name="六角形 7"/>
          <p:cNvSpPr/>
          <p:nvPr/>
        </p:nvSpPr>
        <p:spPr>
          <a:xfrm>
            <a:off x="3528768" y="2495377"/>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お客様の</a:t>
            </a:r>
            <a:endParaRPr lang="en-US" altLang="ja-JP" sz="1600" dirty="0" smtClean="0">
              <a:solidFill>
                <a:srgbClr val="FFFFFF"/>
              </a:solidFill>
              <a:latin typeface="メイリオ"/>
              <a:ea typeface="メイリオ"/>
              <a:cs typeface="メイリオ"/>
            </a:endParaRPr>
          </a:p>
          <a:p>
            <a:pPr algn="ctr"/>
            <a:r>
              <a:rPr lang="ja-JP" altLang="en-US" sz="1600" dirty="0" smtClean="0">
                <a:solidFill>
                  <a:srgbClr val="FFFFFF"/>
                </a:solidFill>
                <a:latin typeface="メイリオ"/>
                <a:ea typeface="メイリオ"/>
                <a:cs typeface="メイリオ"/>
              </a:rPr>
              <a:t>あるべき姿？</a:t>
            </a:r>
            <a:endParaRPr kumimoji="1" lang="ja-JP" altLang="en-US" sz="1600" dirty="0">
              <a:solidFill>
                <a:srgbClr val="FFFFFF"/>
              </a:solidFill>
              <a:latin typeface="メイリオ"/>
              <a:ea typeface="メイリオ"/>
              <a:cs typeface="メイリオ"/>
            </a:endParaRPr>
          </a:p>
        </p:txBody>
      </p:sp>
      <p:sp>
        <p:nvSpPr>
          <p:cNvPr id="10" name="正方形/長方形 9"/>
          <p:cNvSpPr/>
          <p:nvPr/>
        </p:nvSpPr>
        <p:spPr>
          <a:xfrm>
            <a:off x="803192" y="2495377"/>
            <a:ext cx="2711620"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自分たちのできることに都合が良い</a:t>
            </a: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sp>
        <p:nvSpPr>
          <p:cNvPr id="15" name="正方形/長方形 14"/>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お客様の</a:t>
            </a:r>
            <a:r>
              <a:rPr kumimoji="1" lang="ja-JP" altLang="en-US" sz="2000" b="1" dirty="0" smtClean="0">
                <a:solidFill>
                  <a:srgbClr val="FFFFFF"/>
                </a:solidFill>
                <a:latin typeface="メイリオ"/>
                <a:ea typeface="メイリオ"/>
                <a:cs typeface="メイリオ"/>
              </a:rPr>
              <a:t>あるべき姿</a:t>
            </a:r>
            <a:r>
              <a:rPr kumimoji="1" lang="ja-JP" altLang="en-US" sz="1200" dirty="0" smtClean="0">
                <a:solidFill>
                  <a:srgbClr val="FFFFFF"/>
                </a:solidFill>
                <a:latin typeface="メイリオ"/>
                <a:ea typeface="メイリオ"/>
                <a:cs typeface="メイリオ"/>
              </a:rPr>
              <a:t>を実現するために</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何をすべきか</a:t>
            </a:r>
            <a:r>
              <a:rPr kumimoji="1" lang="ja-JP" altLang="en-US" sz="2000" dirty="0" smtClean="0">
                <a:solidFill>
                  <a:srgbClr val="FFFFFF"/>
                </a:solidFill>
                <a:latin typeface="メイリオ"/>
                <a:ea typeface="メイリオ"/>
                <a:cs typeface="メイリオ"/>
              </a:rPr>
              <a:t>？</a:t>
            </a:r>
            <a:endParaRPr kumimoji="1" lang="ja-JP" altLang="en-US" sz="2000" dirty="0">
              <a:solidFill>
                <a:srgbClr val="FFFFFF"/>
              </a:solidFill>
              <a:latin typeface="メイリオ"/>
              <a:ea typeface="メイリオ"/>
              <a:cs typeface="メイリオ"/>
            </a:endParaRPr>
          </a:p>
        </p:txBody>
      </p:sp>
      <p:sp>
        <p:nvSpPr>
          <p:cNvPr id="16" name="正方形/長方形 15"/>
          <p:cNvSpPr/>
          <p:nvPr/>
        </p:nvSpPr>
        <p:spPr>
          <a:xfrm>
            <a:off x="5629420" y="2495377"/>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具体的にイメージできる</a:t>
            </a:r>
            <a:endParaRPr lang="en-US" altLang="ja-JP" sz="1200" dirty="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grpSp>
        <p:nvGrpSpPr>
          <p:cNvPr id="3" name="図形グループ 2"/>
          <p:cNvGrpSpPr/>
          <p:nvPr/>
        </p:nvGrpSpPr>
        <p:grpSpPr>
          <a:xfrm>
            <a:off x="5629420" y="975135"/>
            <a:ext cx="2711620" cy="1022865"/>
            <a:chOff x="5629420" y="975135"/>
            <a:chExt cx="2711620" cy="1022865"/>
          </a:xfrm>
        </p:grpSpPr>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smtClean="0">
                <a:solidFill>
                  <a:srgbClr val="FFFFFF"/>
                </a:solidFill>
                <a:latin typeface="メイリオ"/>
                <a:ea typeface="メイリオ"/>
                <a:cs typeface="メイリオ"/>
              </a:endParaRPr>
            </a:p>
          </p:txBody>
        </p:sp>
        <p:sp>
          <p:nvSpPr>
            <p:cNvPr id="21" name="正方形/長方形 20"/>
            <p:cNvSpPr/>
            <p:nvPr/>
          </p:nvSpPr>
          <p:spPr>
            <a:xfrm>
              <a:off x="5900025" y="1157175"/>
              <a:ext cx="1906874" cy="707886"/>
            </a:xfrm>
            <a:prstGeom prst="rect">
              <a:avLst/>
            </a:prstGeom>
            <a:ln>
              <a:noFill/>
            </a:ln>
          </p:spPr>
          <p:txBody>
            <a:bodyPr wrap="square">
              <a:spAutoFit/>
            </a:bodyPr>
            <a:lstStyle/>
            <a:p>
              <a:r>
                <a:rPr lang="en-US" altLang="ja-JP" sz="1000" dirty="0" smtClean="0">
                  <a:solidFill>
                    <a:srgbClr val="FFFFFF"/>
                  </a:solidFill>
                  <a:latin typeface="メイリオ"/>
                  <a:ea typeface="メイリオ"/>
                  <a:cs typeface="メイリオ"/>
                </a:rPr>
                <a:t>〇</a:t>
              </a:r>
              <a:r>
                <a:rPr lang="ja-JP" altLang="en-US" sz="1000" dirty="0" smtClean="0">
                  <a:solidFill>
                    <a:srgbClr val="FFFFFF"/>
                  </a:solidFill>
                  <a:latin typeface="メイリオ"/>
                  <a:ea typeface="メイリオ"/>
                  <a:cs typeface="メイリオ"/>
                </a:rPr>
                <a:t>山　</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男</a:t>
              </a:r>
              <a:r>
                <a:rPr lang="ja-JP" altLang="en-US" sz="1000" dirty="0">
                  <a:solidFill>
                    <a:srgbClr val="FFFFFF"/>
                  </a:solidFill>
                  <a:latin typeface="メイリオ"/>
                  <a:ea typeface="メイリオ"/>
                  <a:cs typeface="メイリオ"/>
                </a:rPr>
                <a:t>　</a:t>
              </a:r>
              <a:r>
                <a:rPr lang="en-US" altLang="ja-JP" sz="1000" dirty="0" smtClean="0">
                  <a:solidFill>
                    <a:srgbClr val="FFFFFF"/>
                  </a:solidFill>
                  <a:latin typeface="メイリオ"/>
                  <a:ea typeface="メイリオ"/>
                  <a:cs typeface="メイリオ"/>
                </a:rPr>
                <a:t>39</a:t>
              </a:r>
              <a:r>
                <a:rPr lang="ja-JP" altLang="en-US" sz="1000" dirty="0" smtClean="0">
                  <a:solidFill>
                    <a:srgbClr val="FFFFFF"/>
                  </a:solidFill>
                  <a:latin typeface="メイリオ"/>
                  <a:ea typeface="メイリオ"/>
                  <a:cs typeface="メイリオ"/>
                </a:rPr>
                <a:t>歳</a:t>
              </a:r>
              <a:endParaRPr lang="en-US" altLang="ja-JP" sz="1000" dirty="0" smtClean="0">
                <a:solidFill>
                  <a:srgbClr val="FFFFFF"/>
                </a:solidFill>
                <a:latin typeface="メイリオ"/>
                <a:ea typeface="メイリオ"/>
                <a:cs typeface="メイリオ"/>
              </a:endParaRPr>
            </a:p>
            <a:p>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株式会社　</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西日本営業部</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営業業務課</a:t>
              </a:r>
              <a:endParaRPr lang="ja-JP" altLang="en-US" sz="1000" dirty="0">
                <a:solidFill>
                  <a:srgbClr val="FFFFFF"/>
                </a:solidFill>
                <a:latin typeface="メイリオ"/>
                <a:ea typeface="メイリオ"/>
                <a:cs typeface="メイリオ"/>
              </a:endParaRPr>
            </a:p>
          </p:txBody>
        </p:sp>
      </p:grpSp>
      <p:sp>
        <p:nvSpPr>
          <p:cNvPr id="9" name="円/楕円 8"/>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5916943" y="1994862"/>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smtClean="0">
                <a:solidFill>
                  <a:srgbClr val="FF8000"/>
                </a:solidFill>
                <a:latin typeface="メイリオ"/>
                <a:ea typeface="メイリオ"/>
                <a:cs typeface="メイリオ"/>
              </a:rPr>
              <a:t>ニーズ起点</a:t>
            </a:r>
            <a:endParaRPr kumimoji="1" lang="ja-JP" altLang="en-US" sz="3200" b="1" dirty="0">
              <a:solidFill>
                <a:srgbClr val="FF8000"/>
              </a:solidFill>
              <a:latin typeface="メイリオ"/>
              <a:ea typeface="メイリオ"/>
              <a:cs typeface="メイリオ"/>
            </a:endParaRPr>
          </a:p>
        </p:txBody>
      </p:sp>
      <p:sp>
        <p:nvSpPr>
          <p:cNvPr id="26" name="テキスト ボックス 25"/>
          <p:cNvSpPr txBox="1"/>
          <p:nvPr/>
        </p:nvSpPr>
        <p:spPr>
          <a:xfrm>
            <a:off x="1070347" y="4963296"/>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smtClean="0">
                <a:solidFill>
                  <a:srgbClr val="FF8000"/>
                </a:solidFill>
                <a:latin typeface="メイリオ"/>
                <a:ea typeface="メイリオ"/>
                <a:cs typeface="メイリオ"/>
              </a:rPr>
              <a:t>シーズ起点</a:t>
            </a:r>
            <a:endParaRPr kumimoji="1" lang="ja-JP" altLang="en-US" sz="3200" b="1" dirty="0">
              <a:solidFill>
                <a:srgbClr val="FF8000"/>
              </a:solidFill>
              <a:latin typeface="メイリオ"/>
              <a:ea typeface="メイリオ"/>
              <a:cs typeface="メイリオ"/>
            </a:endParaRPr>
          </a:p>
        </p:txBody>
      </p:sp>
    </p:spTree>
    <p:extLst>
      <p:ext uri="{BB962C8B-B14F-4D97-AF65-F5344CB8AC3E}">
        <p14:creationId xmlns:p14="http://schemas.microsoft.com/office/powerpoint/2010/main" val="10940447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6" grpId="0" animBg="1"/>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人材の育成</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8546570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三角形 10"/>
          <p:cNvSpPr/>
          <p:nvPr/>
        </p:nvSpPr>
        <p:spPr>
          <a:xfrm>
            <a:off x="867105" y="1562863"/>
            <a:ext cx="7412966" cy="1778436"/>
          </a:xfrm>
          <a:prstGeom prst="triangle">
            <a:avLst/>
          </a:prstGeom>
          <a:gradFill flip="none" rotWithShape="1">
            <a:gsLst>
              <a:gs pos="0">
                <a:srgbClr val="00B0F0"/>
              </a:gs>
              <a:gs pos="100000">
                <a:schemeClr val="bg1"/>
              </a:gs>
              <a:gs pos="62000">
                <a:schemeClr val="accent5">
                  <a:lumMod val="40000"/>
                  <a:lumOff val="60000"/>
                </a:schemeClr>
              </a:gs>
              <a:gs pos="100000">
                <a:schemeClr val="bg1"/>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求められるスキルの転換</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sp>
        <p:nvSpPr>
          <p:cNvPr id="4" name="ホームベース 3"/>
          <p:cNvSpPr/>
          <p:nvPr/>
        </p:nvSpPr>
        <p:spPr>
          <a:xfrm>
            <a:off x="867105" y="3341298"/>
            <a:ext cx="7412966" cy="1472241"/>
          </a:xfrm>
          <a:prstGeom prst="homePlate">
            <a:avLst>
              <a:gd name="adj" fmla="val 0"/>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243533" y="3656207"/>
            <a:ext cx="943154" cy="852533"/>
          </a:xfrm>
          <a:prstGeom prst="rect">
            <a:avLst/>
          </a:prstGeom>
          <a:solidFill>
            <a:schemeClr val="bg1"/>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001996" y="3224886"/>
            <a:ext cx="943154" cy="85253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7" name="図形グループ 6"/>
          <p:cNvGrpSpPr/>
          <p:nvPr/>
        </p:nvGrpSpPr>
        <p:grpSpPr>
          <a:xfrm>
            <a:off x="2846713" y="3531891"/>
            <a:ext cx="310566" cy="608027"/>
            <a:chOff x="626312" y="838875"/>
            <a:chExt cx="603656" cy="1238713"/>
          </a:xfrm>
          <a:solidFill>
            <a:schemeClr val="bg1">
              <a:lumMod val="65000"/>
            </a:schemeClr>
          </a:solidFill>
        </p:grpSpPr>
        <p:sp>
          <p:nvSpPr>
            <p:cNvPr id="8" name="円/楕円 7"/>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9" name="フローチャート: 論理積ゲート 8"/>
            <p:cNvSpPr/>
            <p:nvPr/>
          </p:nvSpPr>
          <p:spPr>
            <a:xfrm rot="16200000">
              <a:off x="594943"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12" name="図形グループ 11"/>
          <p:cNvGrpSpPr/>
          <p:nvPr/>
        </p:nvGrpSpPr>
        <p:grpSpPr>
          <a:xfrm>
            <a:off x="4418305" y="1199121"/>
            <a:ext cx="310566" cy="608027"/>
            <a:chOff x="626312" y="838875"/>
            <a:chExt cx="603656" cy="1238713"/>
          </a:xfrm>
          <a:solidFill>
            <a:schemeClr val="tx1">
              <a:lumMod val="75000"/>
              <a:lumOff val="25000"/>
            </a:schemeClr>
          </a:solidFill>
        </p:grpSpPr>
        <p:sp>
          <p:nvSpPr>
            <p:cNvPr id="13" name="円/楕円 12"/>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14" name="フローチャート: 論理積ゲート 13"/>
            <p:cNvSpPr/>
            <p:nvPr/>
          </p:nvSpPr>
          <p:spPr>
            <a:xfrm rot="16200000">
              <a:off x="594943"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18" name="テキスト ボックス 17"/>
          <p:cNvSpPr txBox="1"/>
          <p:nvPr/>
        </p:nvSpPr>
        <p:spPr>
          <a:xfrm>
            <a:off x="5395676" y="3564252"/>
            <a:ext cx="1826141" cy="1077218"/>
          </a:xfrm>
          <a:prstGeom prst="rect">
            <a:avLst/>
          </a:prstGeom>
          <a:noFill/>
        </p:spPr>
        <p:txBody>
          <a:bodyPr wrap="none" rtlCol="0">
            <a:spAutoFit/>
          </a:bodyPr>
          <a:lstStyle/>
          <a:p>
            <a:r>
              <a:rPr kumimoji="1" lang="ja-JP" altLang="en-US" sz="3200" b="1" dirty="0" smtClean="0">
                <a:solidFill>
                  <a:schemeClr val="bg1"/>
                </a:solidFill>
                <a:latin typeface="Meiryo" charset="-128"/>
                <a:ea typeface="Meiryo" charset="-128"/>
                <a:cs typeface="Meiryo" charset="-128"/>
              </a:rPr>
              <a:t>ビジネス</a:t>
            </a:r>
            <a:endParaRPr kumimoji="1" lang="en-US" altLang="ja-JP" sz="3200" b="1" dirty="0" smtClean="0">
              <a:solidFill>
                <a:schemeClr val="bg1"/>
              </a:solidFill>
              <a:latin typeface="Meiryo" charset="-128"/>
              <a:ea typeface="Meiryo" charset="-128"/>
              <a:cs typeface="Meiryo" charset="-128"/>
            </a:endParaRPr>
          </a:p>
          <a:p>
            <a:r>
              <a:rPr lang="ja-JP" altLang="en-US" sz="3200" b="1" dirty="0" smtClean="0">
                <a:solidFill>
                  <a:schemeClr val="bg1"/>
                </a:solidFill>
                <a:latin typeface="Meiryo" charset="-128"/>
                <a:ea typeface="Meiryo" charset="-128"/>
                <a:cs typeface="Meiryo" charset="-128"/>
              </a:rPr>
              <a:t>プロセス</a:t>
            </a:r>
            <a:endParaRPr kumimoji="1" lang="ja-JP" altLang="en-US" sz="3200" b="1" dirty="0">
              <a:solidFill>
                <a:schemeClr val="bg1"/>
              </a:solidFill>
              <a:latin typeface="Meiryo" charset="-128"/>
              <a:ea typeface="Meiryo" charset="-128"/>
              <a:cs typeface="Meiryo" charset="-128"/>
            </a:endParaRPr>
          </a:p>
        </p:txBody>
      </p:sp>
      <p:sp>
        <p:nvSpPr>
          <p:cNvPr id="19" name="テキスト ボックス 18"/>
          <p:cNvSpPr txBox="1"/>
          <p:nvPr/>
        </p:nvSpPr>
        <p:spPr>
          <a:xfrm>
            <a:off x="1289138" y="5128447"/>
            <a:ext cx="2031325" cy="1015663"/>
          </a:xfrm>
          <a:prstGeom prst="rect">
            <a:avLst/>
          </a:prstGeom>
          <a:noFill/>
        </p:spPr>
        <p:txBody>
          <a:bodyPr wrap="none" rtlCol="0">
            <a:spAutoFit/>
          </a:bodyPr>
          <a:lstStyle/>
          <a:p>
            <a:r>
              <a:rPr kumimoji="1" lang="ja-JP" altLang="en-US" b="1" dirty="0" smtClean="0">
                <a:solidFill>
                  <a:srgbClr val="00B050"/>
                </a:solidFill>
                <a:latin typeface="Meiryo" charset="-128"/>
                <a:ea typeface="Meiryo" charset="-128"/>
                <a:cs typeface="Meiryo" charset="-128"/>
              </a:rPr>
              <a:t>知的力仕事の領域</a:t>
            </a:r>
            <a:endParaRPr kumimoji="1" lang="en-US" altLang="ja-JP" b="1" dirty="0" smtClean="0">
              <a:solidFill>
                <a:srgbClr val="00B050"/>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B050"/>
                </a:solidFill>
                <a:latin typeface="Meiryo" charset="-128"/>
                <a:ea typeface="Meiryo" charset="-128"/>
                <a:cs typeface="Meiryo" charset="-128"/>
              </a:rPr>
              <a:t>コーディング</a:t>
            </a:r>
            <a:endParaRPr lang="en-US" altLang="ja-JP" sz="1400" dirty="0" smtClean="0">
              <a:solidFill>
                <a:srgbClr val="00B050"/>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B050"/>
                </a:solidFill>
                <a:latin typeface="Meiryo" charset="-128"/>
                <a:ea typeface="Meiryo" charset="-128"/>
                <a:cs typeface="Meiryo" charset="-128"/>
              </a:rPr>
              <a:t>運用管理</a:t>
            </a:r>
            <a:endParaRPr lang="en-US" altLang="ja-JP" sz="1400" dirty="0" smtClean="0">
              <a:solidFill>
                <a:srgbClr val="00B050"/>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0B050"/>
                </a:solidFill>
                <a:latin typeface="Meiryo" charset="-128"/>
                <a:ea typeface="Meiryo" charset="-128"/>
                <a:cs typeface="Meiryo" charset="-128"/>
              </a:rPr>
              <a:t>不正検知</a:t>
            </a:r>
            <a:r>
              <a:rPr kumimoji="1" lang="ja-JP" altLang="en-US" sz="1000" dirty="0" smtClean="0">
                <a:solidFill>
                  <a:srgbClr val="00B050"/>
                </a:solidFill>
                <a:latin typeface="Meiryo" charset="-128"/>
                <a:ea typeface="Meiryo" charset="-128"/>
                <a:cs typeface="Meiryo" charset="-128"/>
              </a:rPr>
              <a:t>　など</a:t>
            </a:r>
            <a:endParaRPr kumimoji="1" lang="ja-JP" altLang="en-US" sz="1000" dirty="0">
              <a:solidFill>
                <a:srgbClr val="00B050"/>
              </a:solidFill>
              <a:latin typeface="Meiryo" charset="-128"/>
              <a:ea typeface="Meiryo" charset="-128"/>
              <a:cs typeface="Meiryo" charset="-128"/>
            </a:endParaRPr>
          </a:p>
        </p:txBody>
      </p:sp>
      <p:sp>
        <p:nvSpPr>
          <p:cNvPr id="20" name="右矢印 19"/>
          <p:cNvSpPr/>
          <p:nvPr/>
        </p:nvSpPr>
        <p:spPr>
          <a:xfrm>
            <a:off x="3320463" y="5176202"/>
            <a:ext cx="1893476" cy="920151"/>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HGSSoeiKakugothicUB" charset="-128"/>
                <a:ea typeface="HGSSoeiKakugothicUB" charset="-128"/>
                <a:cs typeface="HGSSoeiKakugothicUB" charset="-128"/>
              </a:rPr>
              <a:t>デジタル・トランスフォーメーション</a:t>
            </a:r>
            <a:endParaRPr kumimoji="1" lang="ja-JP" altLang="en-US" sz="1200" dirty="0">
              <a:solidFill>
                <a:srgbClr val="FFFFFF"/>
              </a:solidFill>
              <a:latin typeface="HGSSoeiKakugothicUB" charset="-128"/>
              <a:ea typeface="HGSSoeiKakugothicUB" charset="-128"/>
              <a:cs typeface="HGSSoeiKakugothicUB" charset="-128"/>
            </a:endParaRPr>
          </a:p>
        </p:txBody>
      </p:sp>
      <p:sp>
        <p:nvSpPr>
          <p:cNvPr id="21" name="テキスト ボックス 20"/>
          <p:cNvSpPr txBox="1"/>
          <p:nvPr/>
        </p:nvSpPr>
        <p:spPr>
          <a:xfrm>
            <a:off x="5213939" y="5128447"/>
            <a:ext cx="3191899" cy="1015663"/>
          </a:xfrm>
          <a:prstGeom prst="rect">
            <a:avLst/>
          </a:prstGeom>
          <a:noFill/>
        </p:spPr>
        <p:txBody>
          <a:bodyPr wrap="none" rtlCol="0">
            <a:spAutoFit/>
          </a:bodyPr>
          <a:lstStyle/>
          <a:p>
            <a:r>
              <a:rPr lang="ja-JP" altLang="en-US" b="1" dirty="0" smtClean="0">
                <a:solidFill>
                  <a:srgbClr val="0052FF"/>
                </a:solidFill>
                <a:latin typeface="Meiryo" charset="-128"/>
                <a:ea typeface="Meiryo" charset="-128"/>
                <a:cs typeface="Meiryo" charset="-128"/>
              </a:rPr>
              <a:t>代替手段への移行</a:t>
            </a:r>
            <a:endParaRPr kumimoji="1" lang="en-US" altLang="ja-JP" b="1" dirty="0" smtClean="0">
              <a:solidFill>
                <a:srgbClr val="005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52FF"/>
                </a:solidFill>
                <a:latin typeface="Meiryo" charset="-128"/>
                <a:ea typeface="Meiryo" charset="-128"/>
                <a:cs typeface="Meiryo" charset="-128"/>
              </a:rPr>
              <a:t>クラウド・サービス</a:t>
            </a:r>
            <a:endParaRPr lang="en-US" altLang="ja-JP" sz="1400" dirty="0" smtClean="0">
              <a:solidFill>
                <a:srgbClr val="0052FF"/>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052FF"/>
                </a:solidFill>
                <a:latin typeface="Meiryo" charset="-128"/>
                <a:ea typeface="Meiryo" charset="-128"/>
                <a:cs typeface="Meiryo" charset="-128"/>
              </a:rPr>
              <a:t>人工知能</a:t>
            </a:r>
            <a:endParaRPr kumimoji="1" lang="en-US" altLang="ja-JP" sz="1400" dirty="0" smtClean="0">
              <a:solidFill>
                <a:srgbClr val="005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52FF"/>
                </a:solidFill>
                <a:latin typeface="Meiryo" charset="-128"/>
                <a:ea typeface="Meiryo" charset="-128"/>
                <a:cs typeface="Meiryo" charset="-128"/>
              </a:rPr>
              <a:t>シチズン・デベロップメント</a:t>
            </a:r>
            <a:r>
              <a:rPr kumimoji="1" lang="ja-JP" altLang="en-US" sz="1000" dirty="0" smtClean="0">
                <a:solidFill>
                  <a:srgbClr val="0052FF"/>
                </a:solidFill>
                <a:latin typeface="Meiryo" charset="-128"/>
                <a:ea typeface="Meiryo" charset="-128"/>
                <a:cs typeface="Meiryo" charset="-128"/>
              </a:rPr>
              <a:t>　など</a:t>
            </a:r>
            <a:endParaRPr kumimoji="1" lang="ja-JP" altLang="en-US" sz="1000" dirty="0">
              <a:solidFill>
                <a:srgbClr val="0052FF"/>
              </a:solidFill>
              <a:latin typeface="Meiryo" charset="-128"/>
              <a:ea typeface="Meiryo" charset="-128"/>
              <a:cs typeface="Meiryo" charset="-128"/>
            </a:endParaRPr>
          </a:p>
        </p:txBody>
      </p:sp>
      <p:sp>
        <p:nvSpPr>
          <p:cNvPr id="22" name="テキスト ボックス 21"/>
          <p:cNvSpPr txBox="1"/>
          <p:nvPr/>
        </p:nvSpPr>
        <p:spPr>
          <a:xfrm>
            <a:off x="1010880" y="3976366"/>
            <a:ext cx="2339102" cy="46166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特定領域での経験の蓄積</a:t>
            </a:r>
            <a:endParaRPr kumimoji="1" lang="en-US" altLang="ja-JP" sz="1200" dirty="0" smtClean="0">
              <a:solidFill>
                <a:schemeClr val="bg1"/>
              </a:solidFill>
              <a:latin typeface="Meiryo" charset="-128"/>
              <a:ea typeface="Meiryo" charset="-128"/>
              <a:cs typeface="Meiryo" charset="-128"/>
            </a:endParaRPr>
          </a:p>
          <a:p>
            <a:r>
              <a:rPr kumimoji="1" lang="ja-JP" altLang="en-US" sz="1200" dirty="0" smtClean="0">
                <a:solidFill>
                  <a:schemeClr val="bg1"/>
                </a:solidFill>
                <a:latin typeface="Meiryo" charset="-128"/>
                <a:ea typeface="Meiryo" charset="-128"/>
                <a:cs typeface="Meiryo" charset="-128"/>
              </a:rPr>
              <a:t>に依存した仕事しかできない人</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3320463" y="2377000"/>
            <a:ext cx="2492990" cy="646331"/>
          </a:xfrm>
          <a:prstGeom prst="rect">
            <a:avLst/>
          </a:prstGeom>
          <a:noFill/>
        </p:spPr>
        <p:txBody>
          <a:bodyPr wrap="none" rtlCol="0">
            <a:spAutoFit/>
          </a:bodyPr>
          <a:lstStyle/>
          <a:p>
            <a:pPr algn="ctr"/>
            <a:r>
              <a:rPr kumimoji="1" lang="ja-JP" altLang="en-US" sz="1200" b="1"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ビジネス・プロセス全体を見渡し</a:t>
            </a:r>
            <a:endParaRPr kumimoji="1" lang="en-US" altLang="ja-JP" sz="1200" b="1"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endParaRPr>
          </a:p>
          <a:p>
            <a:pPr algn="ctr"/>
            <a:r>
              <a:rPr kumimoji="1" lang="ja-JP" altLang="en-US" sz="1200" b="1"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ビジネスの成功に貢献</a:t>
            </a:r>
            <a:r>
              <a:rPr kumimoji="1" lang="ja-JP" altLang="en-US" sz="1200"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できる</a:t>
            </a:r>
            <a:endParaRPr kumimoji="1" lang="en-US" altLang="ja-JP" sz="1200"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endParaRPr>
          </a:p>
          <a:p>
            <a:pPr algn="ctr"/>
            <a:r>
              <a:rPr kumimoji="1" lang="ja-JP" altLang="en-US" sz="1200"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仕組みの設計ができる人</a:t>
            </a:r>
            <a:endParaRPr kumimoji="1" lang="ja-JP" altLang="en-US" sz="1200" dirty="0">
              <a:solidFill>
                <a:srgbClr val="0052FF"/>
              </a:solidFill>
              <a:effectLst>
                <a:outerShdw blurRad="50800" dist="38100" dir="2700000" algn="tl" rotWithShape="0">
                  <a:prstClr val="black">
                    <a:alpha val="40000"/>
                  </a:prstClr>
                </a:outerShdw>
              </a:effectLst>
              <a:latin typeface="Meiryo" charset="-128"/>
              <a:ea typeface="Meiryo" charset="-128"/>
              <a:cs typeface="Meiryo" charset="-128"/>
            </a:endParaRPr>
          </a:p>
        </p:txBody>
      </p:sp>
    </p:spTree>
    <p:extLst>
      <p:ext uri="{BB962C8B-B14F-4D97-AF65-F5344CB8AC3E}">
        <p14:creationId xmlns:p14="http://schemas.microsoft.com/office/powerpoint/2010/main" val="1422891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736430" y="3007086"/>
            <a:ext cx="8131409" cy="321406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399214" y="4517343"/>
            <a:ext cx="2491587" cy="159502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19" name="正方形/長方形 18"/>
          <p:cNvSpPr/>
          <p:nvPr/>
        </p:nvSpPr>
        <p:spPr>
          <a:xfrm>
            <a:off x="1399215" y="3327787"/>
            <a:ext cx="2491587" cy="105012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17" name="正方形/長方形 16"/>
          <p:cNvSpPr/>
          <p:nvPr/>
        </p:nvSpPr>
        <p:spPr>
          <a:xfrm>
            <a:off x="736430" y="895988"/>
            <a:ext cx="8131409" cy="202819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人間の役割のシフト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43</a:t>
            </a:fld>
            <a:endParaRPr kumimoji="1" lang="ja-JP" altLang="en-US"/>
          </a:p>
        </p:txBody>
      </p:sp>
      <p:sp>
        <p:nvSpPr>
          <p:cNvPr id="4" name="正方形/長方形 3"/>
          <p:cNvSpPr/>
          <p:nvPr/>
        </p:nvSpPr>
        <p:spPr>
          <a:xfrm>
            <a:off x="1399216" y="957358"/>
            <a:ext cx="2491587" cy="1582037"/>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ビジネス</a:t>
            </a: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5" name="正方形/長方形 4"/>
          <p:cNvSpPr/>
          <p:nvPr/>
        </p:nvSpPr>
        <p:spPr>
          <a:xfrm>
            <a:off x="1399216" y="2681186"/>
            <a:ext cx="2491587" cy="50716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アプリケーション</a:t>
            </a: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6" name="正方形/長方形 5"/>
          <p:cNvSpPr/>
          <p:nvPr/>
        </p:nvSpPr>
        <p:spPr>
          <a:xfrm>
            <a:off x="1503544" y="3701444"/>
            <a:ext cx="2301342" cy="26677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0070C0"/>
                </a:solidFill>
                <a:latin typeface="HGPSoeiKakugothicUB" charset="-128"/>
                <a:ea typeface="HGPSoeiKakugothicUB" charset="-128"/>
                <a:cs typeface="HGPSoeiKakugothicUB" charset="-128"/>
              </a:rPr>
              <a:t>ミドルウェア</a:t>
            </a:r>
            <a:endParaRPr kumimoji="1" lang="ja-JP" altLang="en-US" sz="1050" dirty="0">
              <a:solidFill>
                <a:srgbClr val="0070C0"/>
              </a:solidFill>
              <a:latin typeface="HGPSoeiKakugothicUB" charset="-128"/>
              <a:ea typeface="HGPSoeiKakugothicUB" charset="-128"/>
              <a:cs typeface="HGPSoeiKakugothicUB" charset="-128"/>
            </a:endParaRPr>
          </a:p>
        </p:txBody>
      </p:sp>
      <p:sp>
        <p:nvSpPr>
          <p:cNvPr id="7" name="正方形/長方形 6"/>
          <p:cNvSpPr/>
          <p:nvPr/>
        </p:nvSpPr>
        <p:spPr>
          <a:xfrm>
            <a:off x="1503544" y="4028235"/>
            <a:ext cx="2301342" cy="26677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0070C0"/>
                </a:solidFill>
                <a:latin typeface="HGPSoeiKakugothicUB" charset="-128"/>
                <a:ea typeface="HGPSoeiKakugothicUB" charset="-128"/>
                <a:cs typeface="HGPSoeiKakugothicUB" charset="-128"/>
              </a:rPr>
              <a:t>オペレーティング・システム</a:t>
            </a:r>
            <a:endParaRPr kumimoji="1" lang="ja-JP" altLang="en-US" sz="1050" dirty="0">
              <a:solidFill>
                <a:srgbClr val="0070C0"/>
              </a:solidFill>
              <a:latin typeface="HGPSoeiKakugothicUB" charset="-128"/>
              <a:ea typeface="HGPSoeiKakugothicUB" charset="-128"/>
              <a:cs typeface="HGPSoeiKakugothicUB" charset="-128"/>
            </a:endParaRPr>
          </a:p>
        </p:txBody>
      </p:sp>
      <p:sp>
        <p:nvSpPr>
          <p:cNvPr id="8" name="正方形/長方形 7"/>
          <p:cNvSpPr/>
          <p:nvPr/>
        </p:nvSpPr>
        <p:spPr>
          <a:xfrm>
            <a:off x="1503544" y="5068648"/>
            <a:ext cx="2301342" cy="27008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accent5">
                    <a:lumMod val="75000"/>
                  </a:schemeClr>
                </a:solidFill>
                <a:latin typeface="HGPSoeiKakugothicUB" charset="-128"/>
                <a:ea typeface="HGPSoeiKakugothicUB" charset="-128"/>
                <a:cs typeface="HGPSoeiKakugothicUB" charset="-128"/>
              </a:rPr>
              <a:t>ハードウェア</a:t>
            </a:r>
            <a:endParaRPr kumimoji="1" lang="ja-JP" altLang="en-US" sz="1050" dirty="0">
              <a:solidFill>
                <a:schemeClr val="accent5">
                  <a:lumMod val="75000"/>
                </a:schemeClr>
              </a:solidFill>
              <a:latin typeface="HGPSoeiKakugothicUB" charset="-128"/>
              <a:ea typeface="HGPSoeiKakugothicUB" charset="-128"/>
              <a:cs typeface="HGPSoeiKakugothicUB" charset="-128"/>
            </a:endParaRPr>
          </a:p>
        </p:txBody>
      </p:sp>
      <p:sp>
        <p:nvSpPr>
          <p:cNvPr id="9" name="正方形/長方形 8"/>
          <p:cNvSpPr/>
          <p:nvPr/>
        </p:nvSpPr>
        <p:spPr>
          <a:xfrm>
            <a:off x="1503544" y="5381351"/>
            <a:ext cx="2301342" cy="27008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accent5">
                    <a:lumMod val="75000"/>
                  </a:schemeClr>
                </a:solidFill>
                <a:latin typeface="HGPSoeiKakugothicUB" charset="-128"/>
                <a:ea typeface="HGPSoeiKakugothicUB" charset="-128"/>
                <a:cs typeface="HGPSoeiKakugothicUB" charset="-128"/>
              </a:rPr>
              <a:t>ネットワーク</a:t>
            </a:r>
            <a:endParaRPr kumimoji="1" lang="ja-JP" altLang="en-US" sz="1050" dirty="0">
              <a:solidFill>
                <a:schemeClr val="accent5">
                  <a:lumMod val="75000"/>
                </a:schemeClr>
              </a:solidFill>
              <a:latin typeface="HGPSoeiKakugothicUB" charset="-128"/>
              <a:ea typeface="HGPSoeiKakugothicUB" charset="-128"/>
              <a:cs typeface="HGPSoeiKakugothicUB" charset="-128"/>
            </a:endParaRPr>
          </a:p>
        </p:txBody>
      </p:sp>
      <p:sp>
        <p:nvSpPr>
          <p:cNvPr id="10" name="正方形/長方形 9"/>
          <p:cNvSpPr/>
          <p:nvPr/>
        </p:nvSpPr>
        <p:spPr>
          <a:xfrm>
            <a:off x="1503545" y="5695861"/>
            <a:ext cx="2301342" cy="27008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accent5">
                    <a:lumMod val="75000"/>
                  </a:schemeClr>
                </a:solidFill>
                <a:latin typeface="HGPSoeiKakugothicUB" charset="-128"/>
                <a:ea typeface="HGPSoeiKakugothicUB" charset="-128"/>
                <a:cs typeface="HGPSoeiKakugothicUB" charset="-128"/>
              </a:rPr>
              <a:t>データセンター</a:t>
            </a:r>
            <a:endParaRPr kumimoji="1" lang="ja-JP" altLang="en-US" sz="1050" dirty="0">
              <a:solidFill>
                <a:schemeClr val="accent5">
                  <a:lumMod val="75000"/>
                </a:schemeClr>
              </a:solidFill>
              <a:latin typeface="HGPSoeiKakugothicUB" charset="-128"/>
              <a:ea typeface="HGPSoeiKakugothicUB" charset="-128"/>
              <a:cs typeface="HGPSoeiKakugothicUB" charset="-128"/>
            </a:endParaRPr>
          </a:p>
        </p:txBody>
      </p:sp>
      <p:sp>
        <p:nvSpPr>
          <p:cNvPr id="11" name="正方形/長方形 10"/>
          <p:cNvSpPr/>
          <p:nvPr/>
        </p:nvSpPr>
        <p:spPr>
          <a:xfrm>
            <a:off x="859167" y="957357"/>
            <a:ext cx="447995" cy="158203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HGPSoeiKakugothicUB" charset="-128"/>
                <a:ea typeface="HGPSoeiKakugothicUB" charset="-128"/>
                <a:cs typeface="HGPSoeiKakugothicUB" charset="-128"/>
              </a:rPr>
              <a:t>ビジネス</a:t>
            </a:r>
            <a:r>
              <a:rPr lang="ja-JP" altLang="en-US" sz="1200" dirty="0" smtClean="0">
                <a:solidFill>
                  <a:srgbClr val="FFFFFF"/>
                </a:solidFill>
                <a:latin typeface="HGPSoeiKakugothicUB" charset="-128"/>
                <a:ea typeface="HGPSoeiKakugothicUB" charset="-128"/>
                <a:cs typeface="HGPSoeiKakugothicUB" charset="-128"/>
              </a:rPr>
              <a:t>価値</a:t>
            </a:r>
            <a:r>
              <a:rPr kumimoji="1" lang="ja-JP" altLang="en-US" sz="1200" dirty="0" smtClean="0">
                <a:solidFill>
                  <a:srgbClr val="FFFFFF"/>
                </a:solidFill>
                <a:latin typeface="HGPSoeiKakugothicUB" charset="-128"/>
                <a:ea typeface="HGPSoeiKakugothicUB" charset="-128"/>
                <a:cs typeface="HGPSoeiKakugothicUB" charset="-128"/>
              </a:rPr>
              <a:t>の創出</a:t>
            </a:r>
            <a:endParaRPr kumimoji="1" lang="ja-JP" altLang="en-US" sz="1200" dirty="0">
              <a:solidFill>
                <a:srgbClr val="FFFFFF"/>
              </a:solidFill>
              <a:latin typeface="HGPSoeiKakugothicUB" charset="-128"/>
              <a:ea typeface="HGPSoeiKakugothicUB" charset="-128"/>
              <a:cs typeface="HGPSoeiKakugothicUB" charset="-128"/>
            </a:endParaRPr>
          </a:p>
        </p:txBody>
      </p:sp>
      <p:sp>
        <p:nvSpPr>
          <p:cNvPr id="12" name="正方形/長方形 11"/>
          <p:cNvSpPr/>
          <p:nvPr/>
        </p:nvSpPr>
        <p:spPr>
          <a:xfrm>
            <a:off x="859167" y="2683411"/>
            <a:ext cx="447996" cy="342895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HGPSoeiKakugothicUB" charset="-128"/>
                <a:ea typeface="HGPSoeiKakugothicUB" charset="-128"/>
                <a:cs typeface="HGPSoeiKakugothicUB" charset="-128"/>
              </a:rPr>
              <a:t>手段の提供</a:t>
            </a:r>
            <a:endParaRPr kumimoji="1" lang="ja-JP" altLang="en-US" sz="1200" dirty="0">
              <a:solidFill>
                <a:srgbClr val="FFFFFF"/>
              </a:solidFill>
              <a:latin typeface="HGPSoeiKakugothicUB" charset="-128"/>
              <a:ea typeface="HGPSoeiKakugothicUB" charset="-128"/>
              <a:cs typeface="HGPSoeiKakugothicUB" charset="-128"/>
            </a:endParaRPr>
          </a:p>
        </p:txBody>
      </p:sp>
      <p:sp>
        <p:nvSpPr>
          <p:cNvPr id="13" name="正方形/長方形 12"/>
          <p:cNvSpPr/>
          <p:nvPr/>
        </p:nvSpPr>
        <p:spPr>
          <a:xfrm>
            <a:off x="3982857" y="957357"/>
            <a:ext cx="1239656" cy="1582037"/>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サービス</a:t>
            </a: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kumimoji="1" lang="ja-JP" altLang="en-US" sz="800" dirty="0" smtClean="0">
                <a:solidFill>
                  <a:srgbClr val="FFFFFF"/>
                </a:solidFill>
                <a:latin typeface="HGPSoeiKakugothicUB" charset="-128"/>
                <a:ea typeface="HGPSoeiKakugothicUB" charset="-128"/>
                <a:cs typeface="HGPSoeiKakugothicUB" charset="-128"/>
              </a:rPr>
              <a:t>として</a:t>
            </a:r>
            <a:r>
              <a:rPr kumimoji="1" lang="ja-JP" altLang="en-US" sz="1400" dirty="0" smtClean="0">
                <a:solidFill>
                  <a:srgbClr val="FFFFFF"/>
                </a:solidFill>
                <a:latin typeface="HGPSoeiKakugothicUB" charset="-128"/>
                <a:ea typeface="HGPSoeiKakugothicUB" charset="-128"/>
                <a:cs typeface="HGPSoeiKakugothicUB" charset="-128"/>
              </a:rPr>
              <a:t>利用</a:t>
            </a: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14" name="正方形/長方形 13"/>
          <p:cNvSpPr/>
          <p:nvPr/>
        </p:nvSpPr>
        <p:spPr>
          <a:xfrm>
            <a:off x="3982858" y="2683410"/>
            <a:ext cx="576867" cy="34289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保守</a:t>
            </a:r>
            <a:endParaRPr kumimoji="1" lang="en-US" altLang="ja-JP" sz="1400" dirty="0" smtClean="0">
              <a:solidFill>
                <a:srgbClr val="FFFFFF"/>
              </a:solidFill>
              <a:latin typeface="HGPSoeiKakugothicUB" charset="-128"/>
              <a:ea typeface="HGPSoeiKakugothicUB" charset="-128"/>
              <a:cs typeface="HGPSoeiKakugothicUB" charset="-128"/>
            </a:endParaRPr>
          </a:p>
          <a:p>
            <a:pPr algn="ct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kumimoji="1" lang="ja-JP" altLang="en-US" sz="1400" dirty="0" smtClean="0">
                <a:solidFill>
                  <a:srgbClr val="FFFFFF"/>
                </a:solidFill>
                <a:latin typeface="HGPSoeiKakugothicUB" charset="-128"/>
                <a:ea typeface="HGPSoeiKakugothicUB" charset="-128"/>
                <a:cs typeface="HGPSoeiKakugothicUB" charset="-128"/>
              </a:rPr>
              <a:t>運用</a:t>
            </a:r>
            <a:endParaRPr kumimoji="1" lang="en-US" altLang="ja-JP" sz="1400" dirty="0" smtClean="0">
              <a:solidFill>
                <a:srgbClr val="FFFFFF"/>
              </a:solidFill>
              <a:latin typeface="HGPSoeiKakugothicUB" charset="-128"/>
              <a:ea typeface="HGPSoeiKakugothicUB" charset="-128"/>
              <a:cs typeface="HGPSoeiKakugothicUB" charset="-128"/>
            </a:endParaRPr>
          </a:p>
        </p:txBody>
      </p:sp>
      <p:sp>
        <p:nvSpPr>
          <p:cNvPr id="15" name="正方形/長方形 14"/>
          <p:cNvSpPr/>
          <p:nvPr/>
        </p:nvSpPr>
        <p:spPr>
          <a:xfrm>
            <a:off x="4645646" y="2681185"/>
            <a:ext cx="576867" cy="507169"/>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開発</a:t>
            </a:r>
            <a:endParaRPr kumimoji="1" lang="en-US" altLang="ja-JP" sz="1400" dirty="0" smtClean="0">
              <a:solidFill>
                <a:srgbClr val="FFFFFF"/>
              </a:solidFill>
              <a:latin typeface="HGPSoeiKakugothicUB" charset="-128"/>
              <a:ea typeface="HGPSoeiKakugothicUB" charset="-128"/>
              <a:cs typeface="HGPSoeiKakugothicUB" charset="-128"/>
            </a:endParaRPr>
          </a:p>
        </p:txBody>
      </p:sp>
      <p:sp>
        <p:nvSpPr>
          <p:cNvPr id="16" name="正方形/長方形 15"/>
          <p:cNvSpPr/>
          <p:nvPr/>
        </p:nvSpPr>
        <p:spPr>
          <a:xfrm>
            <a:off x="4645646" y="3327785"/>
            <a:ext cx="576867" cy="2784579"/>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導入</a:t>
            </a:r>
            <a:endParaRPr kumimoji="1" lang="en-US" altLang="ja-JP" sz="1400" dirty="0" smtClean="0">
              <a:solidFill>
                <a:srgbClr val="FFFFFF"/>
              </a:solidFill>
              <a:latin typeface="HGPSoeiKakugothicUB" charset="-128"/>
              <a:ea typeface="HGPSoeiKakugothicUB" charset="-128"/>
              <a:cs typeface="HGPSoeiKakugothicUB" charset="-128"/>
            </a:endParaRPr>
          </a:p>
          <a:p>
            <a:pPr algn="ct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lang="ja-JP" altLang="en-US" sz="1400" dirty="0" smtClean="0">
                <a:solidFill>
                  <a:srgbClr val="FFFFFF"/>
                </a:solidFill>
                <a:latin typeface="HGPSoeiKakugothicUB" charset="-128"/>
                <a:ea typeface="HGPSoeiKakugothicUB" charset="-128"/>
                <a:cs typeface="HGPSoeiKakugothicUB" charset="-128"/>
              </a:rPr>
              <a:t>構築</a:t>
            </a:r>
            <a:endParaRPr kumimoji="1" lang="en-US" altLang="ja-JP" sz="1400" dirty="0" smtClean="0">
              <a:solidFill>
                <a:srgbClr val="FFFFFF"/>
              </a:solidFill>
              <a:latin typeface="HGPSoeiKakugothicUB" charset="-128"/>
              <a:ea typeface="HGPSoeiKakugothicUB" charset="-128"/>
              <a:cs typeface="HGPSoeiKakugothicUB" charset="-128"/>
            </a:endParaRPr>
          </a:p>
        </p:txBody>
      </p:sp>
      <p:sp>
        <p:nvSpPr>
          <p:cNvPr id="20" name="正方形/長方形 19"/>
          <p:cNvSpPr/>
          <p:nvPr/>
        </p:nvSpPr>
        <p:spPr>
          <a:xfrm>
            <a:off x="1996022" y="3343488"/>
            <a:ext cx="1316386" cy="307777"/>
          </a:xfrm>
          <a:prstGeom prst="rect">
            <a:avLst/>
          </a:prstGeom>
        </p:spPr>
        <p:txBody>
          <a:bodyPr wrap="none">
            <a:spAutoFit/>
          </a:bodyPr>
          <a:lstStyle/>
          <a:p>
            <a:pPr algn="ctr"/>
            <a:r>
              <a:rPr lang="ja-JP" altLang="en-US" sz="1400" smtClean="0">
                <a:solidFill>
                  <a:srgbClr val="FFFFFF"/>
                </a:solidFill>
                <a:latin typeface="HGPSoeiKakugothicUB" charset="-128"/>
                <a:ea typeface="HGPSoeiKakugothicUB" charset="-128"/>
                <a:cs typeface="HGPSoeiKakugothicUB" charset="-128"/>
              </a:rPr>
              <a:t>プラットフォーム</a:t>
            </a:r>
            <a:endParaRPr lang="ja-JP" altLang="en-US" sz="1400" dirty="0">
              <a:solidFill>
                <a:srgbClr val="FFFFFF"/>
              </a:solidFill>
              <a:latin typeface="HGPSoeiKakugothicUB" charset="-128"/>
              <a:ea typeface="HGPSoeiKakugothicUB" charset="-128"/>
              <a:cs typeface="HGPSoeiKakugothicUB" charset="-128"/>
            </a:endParaRPr>
          </a:p>
        </p:txBody>
      </p:sp>
      <p:sp>
        <p:nvSpPr>
          <p:cNvPr id="22" name="正方形/長方形 21"/>
          <p:cNvSpPr/>
          <p:nvPr/>
        </p:nvSpPr>
        <p:spPr>
          <a:xfrm>
            <a:off x="1737940" y="4639447"/>
            <a:ext cx="1832553" cy="307777"/>
          </a:xfrm>
          <a:prstGeom prst="rect">
            <a:avLst/>
          </a:prstGeom>
        </p:spPr>
        <p:txBody>
          <a:bodyPr wrap="none">
            <a:spAutoFit/>
          </a:bodyPr>
          <a:lstStyle/>
          <a:p>
            <a:pPr algn="ctr"/>
            <a:r>
              <a:rPr lang="ja-JP" altLang="en-US" sz="1400" dirty="0" smtClean="0">
                <a:solidFill>
                  <a:srgbClr val="FFFFFF"/>
                </a:solidFill>
                <a:latin typeface="HGPSoeiKakugothicUB" charset="-128"/>
                <a:ea typeface="HGPSoeiKakugothicUB" charset="-128"/>
                <a:cs typeface="HGPSoeiKakugothicUB" charset="-128"/>
              </a:rPr>
              <a:t>インフラストラクチャー</a:t>
            </a:r>
            <a:endParaRPr lang="ja-JP" altLang="en-US" sz="1400" dirty="0">
              <a:solidFill>
                <a:srgbClr val="FFFFFF"/>
              </a:solidFill>
              <a:latin typeface="HGPSoeiKakugothicUB" charset="-128"/>
              <a:ea typeface="HGPSoeiKakugothicUB" charset="-128"/>
              <a:cs typeface="HGPSoeiKakugothicUB" charset="-128"/>
            </a:endParaRPr>
          </a:p>
        </p:txBody>
      </p:sp>
      <p:sp>
        <p:nvSpPr>
          <p:cNvPr id="23" name="正方形/長方形 22"/>
          <p:cNvSpPr/>
          <p:nvPr/>
        </p:nvSpPr>
        <p:spPr>
          <a:xfrm>
            <a:off x="5414115" y="979043"/>
            <a:ext cx="2954656" cy="369332"/>
          </a:xfrm>
          <a:prstGeom prst="rect">
            <a:avLst/>
          </a:prstGeom>
        </p:spPr>
        <p:txBody>
          <a:bodyPr wrap="none">
            <a:spAutoFit/>
          </a:bodyPr>
          <a:lstStyle/>
          <a:p>
            <a:pPr algn="ctr"/>
            <a:r>
              <a:rPr lang="ja-JP" altLang="en-US" b="1" dirty="0" smtClean="0">
                <a:solidFill>
                  <a:schemeClr val="accent6">
                    <a:lumMod val="75000"/>
                  </a:schemeClr>
                </a:solidFill>
                <a:latin typeface="Meiryo" charset="-128"/>
                <a:ea typeface="Meiryo" charset="-128"/>
                <a:cs typeface="Meiryo" charset="-128"/>
              </a:rPr>
              <a:t>人間の役割が拡大する領域</a:t>
            </a:r>
            <a:endParaRPr lang="ja-JP" altLang="en-US" b="1" dirty="0">
              <a:solidFill>
                <a:schemeClr val="accent6">
                  <a:lumMod val="75000"/>
                </a:schemeClr>
              </a:solidFill>
              <a:latin typeface="Meiryo" charset="-128"/>
              <a:ea typeface="Meiryo" charset="-128"/>
              <a:cs typeface="Meiryo" charset="-128"/>
            </a:endParaRPr>
          </a:p>
        </p:txBody>
      </p:sp>
      <p:sp>
        <p:nvSpPr>
          <p:cNvPr id="24" name="正方形/長方形 23"/>
          <p:cNvSpPr/>
          <p:nvPr/>
        </p:nvSpPr>
        <p:spPr>
          <a:xfrm>
            <a:off x="5414115" y="3068455"/>
            <a:ext cx="2954655" cy="369332"/>
          </a:xfrm>
          <a:prstGeom prst="rect">
            <a:avLst/>
          </a:prstGeom>
        </p:spPr>
        <p:txBody>
          <a:bodyPr wrap="none">
            <a:spAutoFit/>
          </a:bodyPr>
          <a:lstStyle/>
          <a:p>
            <a:pPr algn="ctr"/>
            <a:r>
              <a:rPr lang="ja-JP" altLang="en-US" b="1" dirty="0" smtClean="0">
                <a:solidFill>
                  <a:srgbClr val="0432FF"/>
                </a:solidFill>
                <a:latin typeface="Meiryo" charset="-128"/>
                <a:ea typeface="Meiryo" charset="-128"/>
                <a:cs typeface="Meiryo" charset="-128"/>
              </a:rPr>
              <a:t>機械の役割が拡大する領域</a:t>
            </a:r>
            <a:endParaRPr lang="ja-JP" altLang="en-US" b="1" dirty="0">
              <a:solidFill>
                <a:srgbClr val="0432FF"/>
              </a:solidFill>
              <a:latin typeface="Meiryo" charset="-128"/>
              <a:ea typeface="Meiryo" charset="-128"/>
              <a:cs typeface="Meiryo" charset="-128"/>
            </a:endParaRPr>
          </a:p>
        </p:txBody>
      </p:sp>
      <p:sp>
        <p:nvSpPr>
          <p:cNvPr id="25" name="正方形/長方形 24"/>
          <p:cNvSpPr/>
          <p:nvPr/>
        </p:nvSpPr>
        <p:spPr>
          <a:xfrm>
            <a:off x="5407703" y="1379043"/>
            <a:ext cx="3352200" cy="738664"/>
          </a:xfrm>
          <a:prstGeom prst="rect">
            <a:avLst/>
          </a:prstGeom>
        </p:spPr>
        <p:txBody>
          <a:bodyPr wrap="none">
            <a:spAutoFit/>
          </a:bodyPr>
          <a:lstStyle/>
          <a:p>
            <a:pPr marL="285750" indent="-285750">
              <a:buFont typeface="Wingdings" charset="2"/>
              <a:buChar char="Ø"/>
            </a:pPr>
            <a:r>
              <a:rPr lang="en-US" altLang="ja-JP" sz="1400" dirty="0" smtClean="0">
                <a:solidFill>
                  <a:schemeClr val="accent6">
                    <a:lumMod val="75000"/>
                  </a:schemeClr>
                </a:solidFill>
                <a:latin typeface="Meiryo" charset="-128"/>
                <a:ea typeface="Meiryo" charset="-128"/>
                <a:cs typeface="Meiryo" charset="-128"/>
              </a:rPr>
              <a:t>IT</a:t>
            </a:r>
            <a:r>
              <a:rPr lang="ja-JP" altLang="en-US" sz="1400" dirty="0" smtClean="0">
                <a:solidFill>
                  <a:schemeClr val="accent6">
                    <a:lumMod val="75000"/>
                  </a:schemeClr>
                </a:solidFill>
                <a:latin typeface="Meiryo" charset="-128"/>
                <a:ea typeface="Meiryo" charset="-128"/>
                <a:cs typeface="Meiryo" charset="-128"/>
              </a:rPr>
              <a:t>を活かした経営・事業戦略の策定</a:t>
            </a:r>
            <a:endParaRPr lang="en-US" altLang="ja-JP" sz="1400" dirty="0" smtClean="0">
              <a:solidFill>
                <a:schemeClr val="accent6">
                  <a:lumMod val="75000"/>
                </a:schemeClr>
              </a:solidFill>
              <a:latin typeface="Meiryo" charset="-128"/>
              <a:ea typeface="Meiryo" charset="-128"/>
              <a:cs typeface="Meiryo" charset="-128"/>
            </a:endParaRPr>
          </a:p>
          <a:p>
            <a:pPr marL="285750" indent="-285750">
              <a:buFont typeface="Wingdings" charset="2"/>
              <a:buChar char="Ø"/>
            </a:pPr>
            <a:r>
              <a:rPr lang="en-US" altLang="ja-JP" sz="1400" dirty="0" smtClean="0">
                <a:solidFill>
                  <a:schemeClr val="accent6">
                    <a:lumMod val="75000"/>
                  </a:schemeClr>
                </a:solidFill>
                <a:latin typeface="Meiryo" charset="-128"/>
                <a:ea typeface="Meiryo" charset="-128"/>
                <a:cs typeface="Meiryo" charset="-128"/>
              </a:rPr>
              <a:t>IT</a:t>
            </a:r>
            <a:r>
              <a:rPr lang="ja-JP" altLang="en-US" sz="1400" dirty="0" smtClean="0">
                <a:solidFill>
                  <a:schemeClr val="accent6">
                    <a:lumMod val="75000"/>
                  </a:schemeClr>
                </a:solidFill>
                <a:latin typeface="Meiryo" charset="-128"/>
                <a:ea typeface="Meiryo" charset="-128"/>
                <a:cs typeface="Meiryo" charset="-128"/>
              </a:rPr>
              <a:t>を活かしたビジネスの開発</a:t>
            </a:r>
            <a:endParaRPr lang="en-US" altLang="ja-JP" sz="1400" dirty="0" smtClean="0">
              <a:solidFill>
                <a:schemeClr val="accent6">
                  <a:lumMod val="75000"/>
                </a:schemeClr>
              </a:solidFill>
              <a:latin typeface="Meiryo" charset="-128"/>
              <a:ea typeface="Meiryo" charset="-128"/>
              <a:cs typeface="Meiryo" charset="-128"/>
            </a:endParaRPr>
          </a:p>
          <a:p>
            <a:pPr marL="285750" indent="-285750">
              <a:buFont typeface="Wingdings" charset="2"/>
              <a:buChar char="Ø"/>
            </a:pPr>
            <a:r>
              <a:rPr lang="ja-JP" altLang="en-US" sz="1400" dirty="0" smtClean="0">
                <a:solidFill>
                  <a:schemeClr val="accent6">
                    <a:lumMod val="75000"/>
                  </a:schemeClr>
                </a:solidFill>
                <a:latin typeface="Meiryo" charset="-128"/>
                <a:ea typeface="Meiryo" charset="-128"/>
                <a:cs typeface="Meiryo" charset="-128"/>
              </a:rPr>
              <a:t>システム全体の企画・設計</a:t>
            </a:r>
            <a:endParaRPr lang="en-US" altLang="ja-JP" sz="1400" dirty="0" smtClean="0">
              <a:solidFill>
                <a:schemeClr val="accent6">
                  <a:lumMod val="75000"/>
                </a:schemeClr>
              </a:solidFill>
              <a:latin typeface="Meiryo" charset="-128"/>
              <a:ea typeface="Meiryo" charset="-128"/>
              <a:cs typeface="Meiryo" charset="-128"/>
            </a:endParaRPr>
          </a:p>
        </p:txBody>
      </p:sp>
      <p:sp>
        <p:nvSpPr>
          <p:cNvPr id="26" name="正方形/長方形 25"/>
          <p:cNvSpPr/>
          <p:nvPr/>
        </p:nvSpPr>
        <p:spPr>
          <a:xfrm>
            <a:off x="5414115" y="3635561"/>
            <a:ext cx="3345788" cy="738664"/>
          </a:xfrm>
          <a:prstGeom prst="rect">
            <a:avLst/>
          </a:prstGeom>
        </p:spPr>
        <p:txBody>
          <a:bodyPr wrap="none">
            <a:spAutoFit/>
          </a:bodyPr>
          <a:lstStyle/>
          <a:p>
            <a:pPr marL="285750" indent="-285750">
              <a:buFont typeface="Wingdings" charset="2"/>
              <a:buChar char="Ø"/>
            </a:pPr>
            <a:r>
              <a:rPr lang="ja-JP" altLang="en-US" sz="1400" dirty="0" smtClean="0">
                <a:solidFill>
                  <a:srgbClr val="0432FF"/>
                </a:solidFill>
                <a:latin typeface="Meiryo" charset="-128"/>
                <a:ea typeface="Meiryo" charset="-128"/>
                <a:cs typeface="Meiryo" charset="-128"/>
              </a:rPr>
              <a:t>クラウド・コンピューティング</a:t>
            </a:r>
            <a:endParaRPr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432FF"/>
                </a:solidFill>
                <a:latin typeface="Meiryo" charset="-128"/>
                <a:ea typeface="Meiryo" charset="-128"/>
                <a:cs typeface="Meiryo" charset="-128"/>
              </a:rPr>
              <a:t>サーバーレス・アーキテクチャ</a:t>
            </a:r>
            <a:endParaRPr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432FF"/>
                </a:solidFill>
                <a:latin typeface="Meiryo" charset="-128"/>
                <a:ea typeface="Meiryo" charset="-128"/>
                <a:cs typeface="Meiryo" charset="-128"/>
              </a:rPr>
              <a:t>人工知能を活かした自動化・自律化</a:t>
            </a:r>
            <a:endParaRPr lang="en-US" altLang="ja-JP" sz="1400" dirty="0" smtClean="0">
              <a:solidFill>
                <a:srgbClr val="0432FF"/>
              </a:solidFill>
              <a:latin typeface="Meiryo" charset="-128"/>
              <a:ea typeface="Meiryo" charset="-128"/>
              <a:cs typeface="Meiryo" charset="-128"/>
            </a:endParaRPr>
          </a:p>
        </p:txBody>
      </p:sp>
      <p:sp>
        <p:nvSpPr>
          <p:cNvPr id="27" name="正方形/長方形 26"/>
          <p:cNvSpPr/>
          <p:nvPr/>
        </p:nvSpPr>
        <p:spPr>
          <a:xfrm>
            <a:off x="5388211" y="4713148"/>
            <a:ext cx="3350754" cy="139921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5458998" y="5120367"/>
            <a:ext cx="3095719" cy="615553"/>
          </a:xfrm>
          <a:prstGeom prst="rect">
            <a:avLst/>
          </a:prstGeom>
          <a:noFill/>
        </p:spPr>
        <p:txBody>
          <a:bodyPr wrap="none" rtlCol="0">
            <a:spAutoFit/>
          </a:bodyPr>
          <a:lstStyle/>
          <a:p>
            <a:r>
              <a:rPr kumimoji="1" lang="ja-JP" altLang="en-US" sz="1400" b="1" dirty="0" smtClean="0">
                <a:solidFill>
                  <a:srgbClr val="FF6666"/>
                </a:solidFill>
                <a:latin typeface="Meiryo" charset="-128"/>
                <a:ea typeface="Meiryo" charset="-128"/>
                <a:cs typeface="Meiryo" charset="-128"/>
              </a:rPr>
              <a:t>運用技術者</a:t>
            </a:r>
            <a:r>
              <a:rPr kumimoji="1" lang="ja-JP" altLang="en-US" sz="1000" dirty="0" smtClean="0">
                <a:solidFill>
                  <a:srgbClr val="FF6666"/>
                </a:solidFill>
                <a:latin typeface="Meiryo" charset="-128"/>
                <a:ea typeface="Meiryo" charset="-128"/>
                <a:cs typeface="Meiryo" charset="-128"/>
              </a:rPr>
              <a:t>から</a:t>
            </a:r>
            <a:endParaRPr kumimoji="1" lang="en-US" altLang="ja-JP" sz="1000" dirty="0" smtClean="0">
              <a:solidFill>
                <a:srgbClr val="FF6666"/>
              </a:solidFill>
              <a:latin typeface="Meiryo" charset="-128"/>
              <a:ea typeface="Meiryo" charset="-128"/>
              <a:cs typeface="Meiryo" charset="-128"/>
            </a:endParaRPr>
          </a:p>
          <a:p>
            <a:endParaRPr kumimoji="1" lang="en-US" altLang="ja-JP" sz="800" dirty="0" smtClean="0">
              <a:solidFill>
                <a:srgbClr val="FF6666"/>
              </a:solidFill>
              <a:latin typeface="Meiryo" charset="-128"/>
              <a:ea typeface="Meiryo" charset="-128"/>
              <a:cs typeface="Meiryo" charset="-128"/>
            </a:endParaRPr>
          </a:p>
          <a:p>
            <a:r>
              <a:rPr lang="en-US" altLang="ja-JP" sz="1200" b="1" dirty="0" smtClean="0">
                <a:solidFill>
                  <a:srgbClr val="FF6666"/>
                </a:solidFill>
                <a:latin typeface="Meiryo" charset="-128"/>
                <a:ea typeface="Meiryo" charset="-128"/>
                <a:cs typeface="Meiryo" charset="-128"/>
              </a:rPr>
              <a:t>  </a:t>
            </a:r>
            <a:r>
              <a:rPr lang="ja-JP" altLang="en-US" sz="1200" b="1" dirty="0" smtClean="0">
                <a:solidFill>
                  <a:srgbClr val="FF6666"/>
                </a:solidFill>
                <a:latin typeface="Meiryo" charset="-128"/>
                <a:ea typeface="Meiryo" charset="-128"/>
                <a:cs typeface="Meiryo" charset="-128"/>
              </a:rPr>
              <a:t>　システム・アーキテクト</a:t>
            </a:r>
            <a:r>
              <a:rPr lang="ja-JP" altLang="en-US" sz="1000" dirty="0" smtClean="0">
                <a:solidFill>
                  <a:srgbClr val="FF6666"/>
                </a:solidFill>
                <a:latin typeface="Meiryo" charset="-128"/>
                <a:ea typeface="Meiryo" charset="-128"/>
                <a:cs typeface="Meiryo" charset="-128"/>
              </a:rPr>
              <a:t>や</a:t>
            </a:r>
            <a:r>
              <a:rPr lang="en-US" altLang="ja-JP" sz="1200" b="1" dirty="0" smtClean="0">
                <a:solidFill>
                  <a:srgbClr val="FF6666"/>
                </a:solidFill>
                <a:latin typeface="Meiryo" charset="-128"/>
                <a:ea typeface="Meiryo" charset="-128"/>
                <a:cs typeface="Meiryo" charset="-128"/>
              </a:rPr>
              <a:t>SRE</a:t>
            </a:r>
            <a:r>
              <a:rPr lang="ja-JP" altLang="en-US" sz="1000" dirty="0" smtClean="0">
                <a:solidFill>
                  <a:srgbClr val="FF6666"/>
                </a:solidFill>
                <a:latin typeface="Meiryo" charset="-128"/>
                <a:ea typeface="Meiryo" charset="-128"/>
                <a:cs typeface="Meiryo" charset="-128"/>
              </a:rPr>
              <a:t>への転換</a:t>
            </a:r>
            <a:endParaRPr kumimoji="1" lang="ja-JP" altLang="en-US" sz="1000" dirty="0">
              <a:solidFill>
                <a:srgbClr val="FF6666"/>
              </a:solidFill>
              <a:latin typeface="Meiryo" charset="-128"/>
              <a:ea typeface="Meiryo" charset="-128"/>
              <a:cs typeface="Meiryo" charset="-128"/>
            </a:endParaRPr>
          </a:p>
        </p:txBody>
      </p:sp>
      <p:sp>
        <p:nvSpPr>
          <p:cNvPr id="29" name="テキスト ボックス 28"/>
          <p:cNvSpPr txBox="1"/>
          <p:nvPr/>
        </p:nvSpPr>
        <p:spPr>
          <a:xfrm>
            <a:off x="5470844" y="2164242"/>
            <a:ext cx="3185487" cy="615553"/>
          </a:xfrm>
          <a:prstGeom prst="rect">
            <a:avLst/>
          </a:prstGeom>
          <a:noFill/>
        </p:spPr>
        <p:txBody>
          <a:bodyPr wrap="none" rtlCol="0">
            <a:spAutoFit/>
          </a:bodyPr>
          <a:lstStyle/>
          <a:p>
            <a:r>
              <a:rPr kumimoji="1" lang="ja-JP" altLang="en-US" sz="1400" b="1" dirty="0" smtClean="0">
                <a:solidFill>
                  <a:srgbClr val="FF6666"/>
                </a:solidFill>
                <a:latin typeface="Meiryo" charset="-128"/>
                <a:ea typeface="Meiryo" charset="-128"/>
                <a:cs typeface="Meiryo" charset="-128"/>
              </a:rPr>
              <a:t>アプリケーション開発者</a:t>
            </a:r>
            <a:r>
              <a:rPr kumimoji="1" lang="ja-JP" altLang="en-US" sz="1000" dirty="0" smtClean="0">
                <a:solidFill>
                  <a:srgbClr val="FF6666"/>
                </a:solidFill>
                <a:latin typeface="Meiryo" charset="-128"/>
                <a:ea typeface="Meiryo" charset="-128"/>
                <a:cs typeface="Meiryo" charset="-128"/>
              </a:rPr>
              <a:t>から</a:t>
            </a:r>
            <a:endParaRPr kumimoji="1" lang="en-US" altLang="ja-JP" sz="1000" dirty="0" smtClean="0">
              <a:solidFill>
                <a:srgbClr val="FF6666"/>
              </a:solidFill>
              <a:latin typeface="Meiryo" charset="-128"/>
              <a:ea typeface="Meiryo" charset="-128"/>
              <a:cs typeface="Meiryo" charset="-128"/>
            </a:endParaRPr>
          </a:p>
          <a:p>
            <a:endParaRPr kumimoji="1" lang="en-US" altLang="ja-JP" sz="800" dirty="0" smtClean="0">
              <a:solidFill>
                <a:srgbClr val="FF6666"/>
              </a:solidFill>
              <a:latin typeface="Meiryo" charset="-128"/>
              <a:ea typeface="Meiryo" charset="-128"/>
              <a:cs typeface="Meiryo" charset="-128"/>
            </a:endParaRPr>
          </a:p>
          <a:p>
            <a:r>
              <a:rPr lang="en-US" altLang="ja-JP" sz="1200" b="1" dirty="0" smtClean="0">
                <a:solidFill>
                  <a:srgbClr val="FF6666"/>
                </a:solidFill>
                <a:latin typeface="Meiryo" charset="-128"/>
                <a:ea typeface="Meiryo" charset="-128"/>
                <a:cs typeface="Meiryo" charset="-128"/>
              </a:rPr>
              <a:t> </a:t>
            </a:r>
            <a:r>
              <a:rPr lang="ja-JP" altLang="en-US" sz="1200" b="1" dirty="0" smtClean="0">
                <a:solidFill>
                  <a:srgbClr val="FF6666"/>
                </a:solidFill>
                <a:latin typeface="Meiryo" charset="-128"/>
                <a:ea typeface="Meiryo" charset="-128"/>
                <a:cs typeface="Meiryo" charset="-128"/>
              </a:rPr>
              <a:t>ビジネス・アーキテクト</a:t>
            </a:r>
            <a:r>
              <a:rPr lang="ja-JP" altLang="en-US" sz="1000" dirty="0" smtClean="0">
                <a:solidFill>
                  <a:srgbClr val="FF6666"/>
                </a:solidFill>
                <a:latin typeface="Meiryo" charset="-128"/>
                <a:ea typeface="Meiryo" charset="-128"/>
                <a:cs typeface="Meiryo" charset="-128"/>
              </a:rPr>
              <a:t>や</a:t>
            </a:r>
            <a:r>
              <a:rPr lang="ja-JP" altLang="en-US" sz="1200" b="1" dirty="0" smtClean="0">
                <a:solidFill>
                  <a:srgbClr val="FF6666"/>
                </a:solidFill>
                <a:latin typeface="Meiryo" charset="-128"/>
                <a:ea typeface="Meiryo" charset="-128"/>
                <a:cs typeface="Meiryo" charset="-128"/>
              </a:rPr>
              <a:t>コンサル</a:t>
            </a:r>
            <a:r>
              <a:rPr lang="ja-JP" altLang="en-US" sz="1000" dirty="0" smtClean="0">
                <a:solidFill>
                  <a:srgbClr val="FF6666"/>
                </a:solidFill>
                <a:latin typeface="Meiryo" charset="-128"/>
                <a:ea typeface="Meiryo" charset="-128"/>
                <a:cs typeface="Meiryo" charset="-128"/>
              </a:rPr>
              <a:t>への転換</a:t>
            </a:r>
            <a:endParaRPr kumimoji="1" lang="ja-JP" altLang="en-US" sz="1000" dirty="0">
              <a:solidFill>
                <a:srgbClr val="FF6666"/>
              </a:solidFill>
              <a:latin typeface="Meiryo" charset="-128"/>
              <a:ea typeface="Meiryo" charset="-128"/>
              <a:cs typeface="Meiryo" charset="-128"/>
            </a:endParaRPr>
          </a:p>
        </p:txBody>
      </p:sp>
    </p:spTree>
    <p:extLst>
      <p:ext uri="{BB962C8B-B14F-4D97-AF65-F5344CB8AC3E}">
        <p14:creationId xmlns:p14="http://schemas.microsoft.com/office/powerpoint/2010/main" val="3120394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6912"/>
            <a:ext cx="8686800" cy="416221"/>
          </a:xfrm>
        </p:spPr>
        <p:txBody>
          <a:bodyPr/>
          <a:lstStyle/>
          <a:p>
            <a:r>
              <a:rPr kumimoji="1" lang="ja-JP" altLang="en-US" dirty="0" smtClean="0"/>
              <a:t>運用技術者から</a:t>
            </a:r>
            <a:r>
              <a:rPr kumimoji="1" lang="en-US" altLang="ja-JP" dirty="0" smtClean="0">
                <a:latin typeface="Meiryo" charset="-128"/>
                <a:ea typeface="Meiryo" charset="-128"/>
                <a:cs typeface="Meiryo" charset="-128"/>
              </a:rPr>
              <a:t>SRE</a:t>
            </a:r>
            <a:r>
              <a:rPr kumimoji="1" lang="ja-JP" altLang="en-US" dirty="0" smtClean="0"/>
              <a:t>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sp>
        <p:nvSpPr>
          <p:cNvPr id="5" name="正方形/長方形 4"/>
          <p:cNvSpPr/>
          <p:nvPr/>
        </p:nvSpPr>
        <p:spPr>
          <a:xfrm>
            <a:off x="464522" y="1638622"/>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の実務上の利用方法について問い合わせを受けて対応する窓口業務</a:t>
            </a:r>
          </a:p>
        </p:txBody>
      </p:sp>
      <p:sp>
        <p:nvSpPr>
          <p:cNvPr id="6" name="正方形/長方形 5"/>
          <p:cNvSpPr/>
          <p:nvPr/>
        </p:nvSpPr>
        <p:spPr>
          <a:xfrm>
            <a:off x="464522" y="2286694"/>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a:solidFill>
                  <a:schemeClr val="bg1"/>
                </a:solidFill>
                <a:latin typeface="Meiryo" charset="-128"/>
                <a:ea typeface="Meiryo" charset="-128"/>
                <a:cs typeface="Meiryo" charset="-128"/>
              </a:rPr>
              <a:t>定められたオペレーションを繰り返し実施する定常業務</a:t>
            </a:r>
            <a:endParaRPr lang="en-US" altLang="ja-JP" sz="1200" dirty="0">
              <a:solidFill>
                <a:schemeClr val="bg1"/>
              </a:solidFill>
              <a:latin typeface="Meiryo" charset="-128"/>
              <a:ea typeface="Meiryo" charset="-128"/>
              <a:cs typeface="Meiryo" charset="-128"/>
            </a:endParaRPr>
          </a:p>
        </p:txBody>
      </p:sp>
      <p:sp>
        <p:nvSpPr>
          <p:cNvPr id="7" name="正方形/長方形 6"/>
          <p:cNvSpPr/>
          <p:nvPr/>
        </p:nvSpPr>
        <p:spPr>
          <a:xfrm>
            <a:off x="464522" y="2934766"/>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に関するトラブルに対応する障害対応業務</a:t>
            </a:r>
          </a:p>
        </p:txBody>
      </p:sp>
      <p:sp>
        <p:nvSpPr>
          <p:cNvPr id="8" name="正方形/長方形 7"/>
          <p:cNvSpPr/>
          <p:nvPr/>
        </p:nvSpPr>
        <p:spPr>
          <a:xfrm>
            <a:off x="464522" y="3582838"/>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chemeClr val="bg1"/>
                </a:solidFill>
                <a:latin typeface="Meiryo" charset="-128"/>
                <a:ea typeface="Meiryo" charset="-128"/>
                <a:cs typeface="Meiryo" charset="-128"/>
              </a:rPr>
              <a:t>インフラ（ネットワークや</a:t>
            </a:r>
            <a:r>
              <a:rPr lang="en-US" altLang="ja-JP" sz="1200" dirty="0">
                <a:solidFill>
                  <a:schemeClr val="bg1"/>
                </a:solidFill>
                <a:latin typeface="Meiryo" charset="-128"/>
                <a:ea typeface="Meiryo" charset="-128"/>
                <a:cs typeface="Meiryo" charset="-128"/>
              </a:rPr>
              <a:t>OS</a:t>
            </a:r>
            <a:r>
              <a:rPr lang="ja-JP" altLang="en-US" sz="1200" dirty="0">
                <a:solidFill>
                  <a:schemeClr val="bg1"/>
                </a:solidFill>
                <a:latin typeface="Meiryo" charset="-128"/>
                <a:ea typeface="Meiryo" charset="-128"/>
                <a:cs typeface="Meiryo" charset="-128"/>
              </a:rPr>
              <a:t>・ハードなどの基盤部分）に関する管理業務（構成管理やキャパシティ管理など）</a:t>
            </a:r>
          </a:p>
        </p:txBody>
      </p:sp>
      <p:sp>
        <p:nvSpPr>
          <p:cNvPr id="9" name="右矢印 8"/>
          <p:cNvSpPr/>
          <p:nvPr/>
        </p:nvSpPr>
        <p:spPr>
          <a:xfrm>
            <a:off x="4981128" y="1674626"/>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右矢印 9"/>
          <p:cNvSpPr/>
          <p:nvPr/>
        </p:nvSpPr>
        <p:spPr>
          <a:xfrm>
            <a:off x="4981128" y="2322698"/>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右矢印 10"/>
          <p:cNvSpPr/>
          <p:nvPr/>
        </p:nvSpPr>
        <p:spPr>
          <a:xfrm>
            <a:off x="4975820" y="2972607"/>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右矢印 11"/>
          <p:cNvSpPr/>
          <p:nvPr/>
        </p:nvSpPr>
        <p:spPr>
          <a:xfrm>
            <a:off x="4975820" y="3618842"/>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5537294" y="802430"/>
            <a:ext cx="3116242" cy="335647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chemeClr val="bg1"/>
                </a:solidFill>
                <a:latin typeface="Meiryo" charset="-128"/>
                <a:ea typeface="Meiryo" charset="-128"/>
                <a:cs typeface="Meiryo" charset="-128"/>
              </a:rPr>
              <a:t>積極的にソフトウェアで置き換えて</a:t>
            </a:r>
            <a:r>
              <a:rPr lang="ja-JP" altLang="en-US" sz="2000" dirty="0" smtClean="0">
                <a:solidFill>
                  <a:schemeClr val="bg1"/>
                </a:solidFill>
                <a:latin typeface="Meiryo" charset="-128"/>
                <a:ea typeface="Meiryo" charset="-128"/>
                <a:cs typeface="Meiryo" charset="-128"/>
              </a:rPr>
              <a:t>いく</a:t>
            </a:r>
            <a:endParaRPr lang="en-US" altLang="ja-JP" sz="2000" dirty="0" smtClean="0">
              <a:solidFill>
                <a:schemeClr val="bg1"/>
              </a:solidFill>
              <a:latin typeface="Meiryo" charset="-128"/>
              <a:ea typeface="Meiryo" charset="-128"/>
              <a:cs typeface="Meiryo" charset="-128"/>
            </a:endParaRPr>
          </a:p>
          <a:p>
            <a:pPr marL="742950" lvl="1" indent="-285750">
              <a:buFont typeface="Wingdings" charset="2"/>
              <a:buChar char="Ø"/>
            </a:pPr>
            <a:r>
              <a:rPr lang="ja-JP" altLang="en-US" sz="1400" dirty="0" smtClean="0">
                <a:solidFill>
                  <a:schemeClr val="bg1"/>
                </a:solidFill>
                <a:latin typeface="Meiryo" charset="-128"/>
                <a:ea typeface="Meiryo" charset="-128"/>
                <a:cs typeface="Meiryo" charset="-128"/>
              </a:rPr>
              <a:t>クラウド・サービス</a:t>
            </a:r>
            <a:endParaRPr lang="en-US" altLang="ja-JP" sz="1400" dirty="0" smtClean="0">
              <a:solidFill>
                <a:schemeClr val="bg1"/>
              </a:solidFill>
              <a:latin typeface="Meiryo" charset="-128"/>
              <a:ea typeface="Meiryo" charset="-128"/>
              <a:cs typeface="Meiryo" charset="-128"/>
            </a:endParaRPr>
          </a:p>
          <a:p>
            <a:pPr marL="742950" lvl="1" indent="-285750">
              <a:buFont typeface="Wingdings" charset="2"/>
              <a:buChar char="Ø"/>
            </a:pPr>
            <a:r>
              <a:rPr lang="ja-JP" altLang="en-US" sz="1400" dirty="0" smtClean="0">
                <a:solidFill>
                  <a:schemeClr val="bg1"/>
                </a:solidFill>
                <a:latin typeface="Meiryo" charset="-128"/>
                <a:ea typeface="Meiryo" charset="-128"/>
                <a:cs typeface="Meiryo" charset="-128"/>
              </a:rPr>
              <a:t>自動化</a:t>
            </a:r>
            <a:r>
              <a:rPr lang="en-US" altLang="ja-JP" sz="1400" dirty="0" smtClean="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自律化ツール</a:t>
            </a:r>
            <a:endParaRPr lang="en-US" altLang="ja-JP" sz="1400" dirty="0" smtClean="0">
              <a:solidFill>
                <a:schemeClr val="bg1"/>
              </a:solidFill>
              <a:latin typeface="Meiryo" charset="-128"/>
              <a:ea typeface="Meiryo" charset="-128"/>
              <a:cs typeface="Meiryo" charset="-128"/>
            </a:endParaRPr>
          </a:p>
          <a:p>
            <a:pPr marL="742950" lvl="1" indent="-285750">
              <a:buFont typeface="Wingdings" charset="2"/>
              <a:buChar char="Ø"/>
            </a:pPr>
            <a:endParaRPr lang="en-US" altLang="ja-JP" sz="1400" dirty="0" smtClean="0">
              <a:solidFill>
                <a:schemeClr val="bg1"/>
              </a:solidFill>
              <a:latin typeface="Meiryo" charset="-128"/>
              <a:ea typeface="Meiryo" charset="-128"/>
              <a:cs typeface="Meiryo" charset="-128"/>
            </a:endParaRPr>
          </a:p>
          <a:p>
            <a:r>
              <a:rPr lang="ja-JP" altLang="en-US" sz="1400" dirty="0">
                <a:solidFill>
                  <a:schemeClr val="bg1"/>
                </a:solidFill>
                <a:latin typeface="Meiryo" charset="-128"/>
                <a:ea typeface="Meiryo" charset="-128"/>
                <a:cs typeface="Meiryo" charset="-128"/>
              </a:rPr>
              <a:t>ビジネスもアプリも要件がどんどん変わっていくので、継続的に改善、手作業をソフトウェアに置き換えて</a:t>
            </a:r>
            <a:r>
              <a:rPr lang="ja-JP" altLang="en-US" sz="1400" dirty="0" smtClean="0">
                <a:solidFill>
                  <a:schemeClr val="bg1"/>
                </a:solidFill>
                <a:latin typeface="Meiryo" charset="-128"/>
                <a:ea typeface="Meiryo" charset="-128"/>
                <a:cs typeface="Meiryo" charset="-128"/>
              </a:rPr>
              <a:t>いく必要がある</a:t>
            </a:r>
            <a:endParaRPr lang="en-US" altLang="ja-JP" sz="1400" dirty="0" smtClean="0">
              <a:solidFill>
                <a:schemeClr val="bg1"/>
              </a:solidFill>
              <a:latin typeface="Meiryo" charset="-128"/>
              <a:ea typeface="Meiryo" charset="-128"/>
              <a:cs typeface="Meiryo" charset="-128"/>
            </a:endParaRPr>
          </a:p>
        </p:txBody>
      </p:sp>
      <p:sp>
        <p:nvSpPr>
          <p:cNvPr id="14" name="正方形/長方形 13"/>
          <p:cNvSpPr/>
          <p:nvPr/>
        </p:nvSpPr>
        <p:spPr>
          <a:xfrm>
            <a:off x="464522" y="4301080"/>
            <a:ext cx="8221334" cy="12259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447675" indent="-166688">
              <a:buFont typeface="Wingdings" charset="2"/>
              <a:buChar char="l"/>
            </a:pP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変更への即応性や信頼性の高いシステム基盤を設計</a:t>
            </a: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運用管理の自動化</a:t>
            </a:r>
            <a:r>
              <a:rPr lang="en-US" altLang="ja-JP" sz="1400" dirty="0" smtClean="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自律化の仕組みを設計・構築</a:t>
            </a: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開発者が利用しやすい標準化されたポリシーやルールの整備</a:t>
            </a:r>
            <a:endParaRPr lang="ja-JP" altLang="en-US" sz="1400" dirty="0">
              <a:solidFill>
                <a:schemeClr val="bg1"/>
              </a:solidFill>
              <a:latin typeface="Meiryo" charset="-128"/>
              <a:ea typeface="Meiryo" charset="-128"/>
              <a:cs typeface="Meiryo" charset="-128"/>
            </a:endParaRPr>
          </a:p>
        </p:txBody>
      </p:sp>
      <p:sp>
        <p:nvSpPr>
          <p:cNvPr id="15" name="左右矢印 14"/>
          <p:cNvSpPr/>
          <p:nvPr/>
        </p:nvSpPr>
        <p:spPr>
          <a:xfrm>
            <a:off x="464522" y="808693"/>
            <a:ext cx="4392488" cy="793925"/>
          </a:xfrm>
          <a:prstGeom prst="leftRightArrow">
            <a:avLst>
              <a:gd name="adj1" fmla="val 71643"/>
              <a:gd name="adj2" fmla="val 5000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chemeClr val="bg1"/>
                </a:solidFill>
                <a:latin typeface="Meiryo" charset="-128"/>
                <a:ea typeface="Meiryo" charset="-128"/>
                <a:cs typeface="Meiryo" charset="-128"/>
              </a:rPr>
              <a:t>運用技術者</a:t>
            </a:r>
            <a:endParaRPr lang="en-US" altLang="ja-JP" sz="2000" dirty="0" smtClean="0">
              <a:solidFill>
                <a:schemeClr val="bg1"/>
              </a:solidFill>
              <a:latin typeface="Meiryo" charset="-128"/>
              <a:ea typeface="Meiryo" charset="-128"/>
              <a:cs typeface="Meiryo" charset="-128"/>
            </a:endParaRPr>
          </a:p>
          <a:p>
            <a:pPr algn="ctr"/>
            <a:r>
              <a:rPr lang="en-US" altLang="ja-JP" sz="1000" dirty="0" smtClean="0">
                <a:solidFill>
                  <a:schemeClr val="bg1"/>
                </a:solidFill>
                <a:latin typeface="Meiryo" charset="-128"/>
                <a:ea typeface="Meiryo" charset="-128"/>
                <a:cs typeface="Meiryo" charset="-128"/>
              </a:rPr>
              <a:t>Operator / Operation Engineer</a:t>
            </a:r>
            <a:endParaRPr lang="ja-JP" altLang="en-US" sz="1000" dirty="0">
              <a:solidFill>
                <a:schemeClr val="bg1"/>
              </a:solidFill>
              <a:latin typeface="Meiryo" charset="-128"/>
              <a:ea typeface="Meiryo" charset="-128"/>
              <a:cs typeface="Meiryo" charset="-128"/>
            </a:endParaRPr>
          </a:p>
        </p:txBody>
      </p:sp>
      <p:sp>
        <p:nvSpPr>
          <p:cNvPr id="16" name="左右矢印 15"/>
          <p:cNvSpPr/>
          <p:nvPr/>
        </p:nvSpPr>
        <p:spPr>
          <a:xfrm>
            <a:off x="457200" y="5557546"/>
            <a:ext cx="8228656" cy="793925"/>
          </a:xfrm>
          <a:prstGeom prst="leftRightArrow">
            <a:avLst>
              <a:gd name="adj1" fmla="val 71643"/>
              <a:gd name="adj2" fmla="val 5000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chemeClr val="bg1"/>
                </a:solidFill>
                <a:latin typeface="Meiryo" charset="-128"/>
                <a:ea typeface="Meiryo" charset="-128"/>
                <a:cs typeface="Meiryo" charset="-128"/>
              </a:rPr>
              <a:t>SRE</a:t>
            </a:r>
          </a:p>
          <a:p>
            <a:pPr algn="ctr"/>
            <a:r>
              <a:rPr lang="en-US" altLang="ja-JP" sz="1000" dirty="0" smtClean="0">
                <a:solidFill>
                  <a:schemeClr val="bg1"/>
                </a:solidFill>
                <a:latin typeface="Meiryo" charset="-128"/>
                <a:ea typeface="Meiryo" charset="-128"/>
                <a:cs typeface="Meiryo" charset="-128"/>
              </a:rPr>
              <a:t>Site Reliability Engineer</a:t>
            </a:r>
            <a:endParaRPr lang="ja-JP" altLang="en-US" sz="1000" dirty="0">
              <a:solidFill>
                <a:schemeClr val="bg1"/>
              </a:solidFill>
              <a:latin typeface="Meiryo" charset="-128"/>
              <a:ea typeface="Meiryo" charset="-128"/>
              <a:cs typeface="Meiryo" charset="-128"/>
            </a:endParaRPr>
          </a:p>
        </p:txBody>
      </p:sp>
      <p:sp>
        <p:nvSpPr>
          <p:cNvPr id="17" name="テキスト ボックス 16"/>
          <p:cNvSpPr txBox="1"/>
          <p:nvPr/>
        </p:nvSpPr>
        <p:spPr>
          <a:xfrm>
            <a:off x="716461" y="4356390"/>
            <a:ext cx="6215785" cy="338554"/>
          </a:xfrm>
          <a:prstGeom prst="rect">
            <a:avLst/>
          </a:prstGeom>
          <a:noFill/>
        </p:spPr>
        <p:txBody>
          <a:bodyPr wrap="square" rtlCol="0">
            <a:spAutoFit/>
          </a:bodyPr>
          <a:lstStyle/>
          <a:p>
            <a:r>
              <a:rPr kumimoji="1" lang="ja-JP" altLang="en-US" sz="1600" b="1" dirty="0" smtClean="0">
                <a:solidFill>
                  <a:schemeClr val="bg1"/>
                </a:solidFill>
                <a:latin typeface="Meiryo" charset="-128"/>
                <a:ea typeface="Meiryo" charset="-128"/>
                <a:cs typeface="Meiryo" charset="-128"/>
              </a:rPr>
              <a:t>組織</a:t>
            </a:r>
            <a:r>
              <a:rPr kumimoji="1" lang="ja-JP" altLang="en-US" sz="1600" b="1" smtClean="0">
                <a:solidFill>
                  <a:schemeClr val="bg1"/>
                </a:solidFill>
                <a:latin typeface="Meiryo" charset="-128"/>
                <a:ea typeface="Meiryo" charset="-128"/>
                <a:cs typeface="Meiryo" charset="-128"/>
              </a:rPr>
              <a:t>横断的なインフラ</a:t>
            </a:r>
            <a:r>
              <a:rPr kumimoji="1" lang="ja-JP" altLang="en-US" sz="1600" b="1" dirty="0" smtClean="0">
                <a:solidFill>
                  <a:schemeClr val="bg1"/>
                </a:solidFill>
                <a:latin typeface="Meiryo" charset="-128"/>
                <a:ea typeface="Meiryo" charset="-128"/>
                <a:cs typeface="Meiryo" charset="-128"/>
              </a:rPr>
              <a:t>整備</a:t>
            </a:r>
            <a:endParaRPr kumimoji="1" lang="ja-JP" altLang="en-US" sz="1600" b="1" dirty="0">
              <a:solidFill>
                <a:schemeClr val="bg1"/>
              </a:solidFill>
              <a:latin typeface="Meiryo" charset="-128"/>
              <a:ea typeface="Meiryo" charset="-128"/>
              <a:cs typeface="Meiryo" charset="-128"/>
            </a:endParaRPr>
          </a:p>
        </p:txBody>
      </p:sp>
      <p:sp>
        <p:nvSpPr>
          <p:cNvPr id="4" name="正方形/長方形 3"/>
          <p:cNvSpPr/>
          <p:nvPr/>
        </p:nvSpPr>
        <p:spPr>
          <a:xfrm>
            <a:off x="5844532" y="4498568"/>
            <a:ext cx="2681764" cy="830997"/>
          </a:xfrm>
          <a:prstGeom prst="rect">
            <a:avLst/>
          </a:prstGeom>
        </p:spPr>
        <p:txBody>
          <a:bodyPr wrap="square">
            <a:spAutoFit/>
          </a:bodyPr>
          <a:lstStyle/>
          <a:p>
            <a:pPr algn="r"/>
            <a:r>
              <a:rPr lang="ja-JP" altLang="en-US" sz="1600" b="1" dirty="0" smtClean="0">
                <a:solidFill>
                  <a:schemeClr val="bg1"/>
                </a:solidFill>
                <a:latin typeface="Meiryo" charset="-128"/>
                <a:ea typeface="Meiryo" charset="-128"/>
                <a:cs typeface="Meiryo" charset="-128"/>
              </a:rPr>
              <a:t>作</a:t>
            </a:r>
            <a:r>
              <a:rPr lang="ja-JP" altLang="en-US" sz="1600" b="1" dirty="0">
                <a:solidFill>
                  <a:schemeClr val="bg1"/>
                </a:solidFill>
                <a:latin typeface="Meiryo" charset="-128"/>
                <a:ea typeface="Meiryo" charset="-128"/>
                <a:cs typeface="Meiryo" charset="-128"/>
              </a:rPr>
              <a:t>業者</a:t>
            </a:r>
            <a:r>
              <a:rPr lang="ja-JP" altLang="en-US" sz="1200" dirty="0" smtClean="0">
                <a:solidFill>
                  <a:schemeClr val="bg1"/>
                </a:solidFill>
                <a:latin typeface="Meiryo" charset="-128"/>
                <a:ea typeface="Meiryo" charset="-128"/>
                <a:cs typeface="Meiryo" charset="-128"/>
              </a:rPr>
              <a:t>から</a:t>
            </a:r>
            <a:endParaRPr lang="en-US" altLang="ja-JP" sz="1200" dirty="0" smtClean="0">
              <a:solidFill>
                <a:schemeClr val="bg1"/>
              </a:solidFill>
              <a:latin typeface="Meiryo" charset="-128"/>
              <a:ea typeface="Meiryo" charset="-128"/>
              <a:cs typeface="Meiryo" charset="-128"/>
            </a:endParaRPr>
          </a:p>
          <a:p>
            <a:pPr algn="r"/>
            <a:r>
              <a:rPr lang="ja-JP" altLang="en-US" sz="1600" b="1" dirty="0" smtClean="0">
                <a:solidFill>
                  <a:schemeClr val="bg1"/>
                </a:solidFill>
                <a:latin typeface="Meiryo" charset="-128"/>
                <a:ea typeface="Meiryo" charset="-128"/>
                <a:cs typeface="Meiryo" charset="-128"/>
              </a:rPr>
              <a:t>ソフトウェアエンジニア</a:t>
            </a:r>
            <a:endParaRPr lang="en-US" altLang="ja-JP" sz="1600" b="1" dirty="0" smtClean="0">
              <a:solidFill>
                <a:schemeClr val="bg1"/>
              </a:solidFill>
              <a:latin typeface="Meiryo" charset="-128"/>
              <a:ea typeface="Meiryo" charset="-128"/>
              <a:cs typeface="Meiryo" charset="-128"/>
            </a:endParaRPr>
          </a:p>
          <a:p>
            <a:pPr algn="r"/>
            <a:r>
              <a:rPr lang="ja-JP" altLang="en-US" sz="1200" dirty="0" smtClean="0">
                <a:solidFill>
                  <a:schemeClr val="bg1"/>
                </a:solidFill>
                <a:latin typeface="Meiryo" charset="-128"/>
                <a:ea typeface="Meiryo" charset="-128"/>
                <a:cs typeface="Meiryo" charset="-128"/>
              </a:rPr>
              <a:t>への</a:t>
            </a:r>
            <a:r>
              <a:rPr lang="ja-JP" altLang="en-US" sz="1600" b="1" dirty="0" smtClean="0">
                <a:solidFill>
                  <a:schemeClr val="bg1"/>
                </a:solidFill>
                <a:latin typeface="Meiryo" charset="-128"/>
                <a:ea typeface="Meiryo" charset="-128"/>
                <a:cs typeface="Meiryo" charset="-128"/>
              </a:rPr>
              <a:t>変身！</a:t>
            </a:r>
            <a:r>
              <a:rPr lang="ja-JP" altLang="en-US" sz="1600" b="1" dirty="0">
                <a:solidFill>
                  <a:schemeClr val="bg1"/>
                </a:solidFill>
                <a:latin typeface="Meiryo" charset="-128"/>
                <a:ea typeface="Meiryo" charset="-128"/>
                <a:cs typeface="Meiryo" charset="-128"/>
              </a:rPr>
              <a:t>　</a:t>
            </a:r>
          </a:p>
        </p:txBody>
      </p:sp>
      <p:sp>
        <p:nvSpPr>
          <p:cNvPr id="18" name="正方形/長方形 17"/>
          <p:cNvSpPr/>
          <p:nvPr/>
        </p:nvSpPr>
        <p:spPr>
          <a:xfrm>
            <a:off x="5537294" y="6312164"/>
            <a:ext cx="3429390" cy="338554"/>
          </a:xfrm>
          <a:prstGeom prst="rect">
            <a:avLst/>
          </a:prstGeom>
        </p:spPr>
        <p:txBody>
          <a:bodyPr wrap="square">
            <a:spAutoFit/>
          </a:bodyPr>
          <a:lstStyle/>
          <a:p>
            <a:r>
              <a:rPr lang="en-US" altLang="ja-JP" sz="800" dirty="0"/>
              <a:t>http://</a:t>
            </a:r>
            <a:r>
              <a:rPr lang="en-US" altLang="ja-JP" sz="800" dirty="0" err="1"/>
              <a:t>japan.zdnet.com</a:t>
            </a:r>
            <a:r>
              <a:rPr lang="en-US" altLang="ja-JP" sz="800" dirty="0"/>
              <a:t>/article/35090649/</a:t>
            </a:r>
          </a:p>
          <a:p>
            <a:r>
              <a:rPr lang="ja-JP" altLang="en-US" sz="800" dirty="0" smtClean="0"/>
              <a:t>http</a:t>
            </a:r>
            <a:r>
              <a:rPr lang="ja-JP" altLang="en-US" sz="800" dirty="0"/>
              <a:t>://torumakabe.github.io/post/bookreview_site_reliability_engineering/</a:t>
            </a:r>
          </a:p>
        </p:txBody>
      </p:sp>
      <p:sp>
        <p:nvSpPr>
          <p:cNvPr id="19" name="テキスト ボックス 18"/>
          <p:cNvSpPr txBox="1"/>
          <p:nvPr/>
        </p:nvSpPr>
        <p:spPr>
          <a:xfrm>
            <a:off x="4689142" y="6351471"/>
            <a:ext cx="1005403" cy="215444"/>
          </a:xfrm>
          <a:prstGeom prst="rect">
            <a:avLst/>
          </a:prstGeom>
          <a:noFill/>
        </p:spPr>
        <p:txBody>
          <a:bodyPr wrap="none" rtlCol="0">
            <a:spAutoFit/>
          </a:bodyPr>
          <a:lstStyle/>
          <a:p>
            <a:r>
              <a:rPr kumimoji="1" lang="ja-JP" altLang="en-US" sz="800" dirty="0" smtClean="0">
                <a:latin typeface="Meiryo" charset="-128"/>
                <a:ea typeface="Meiryo" charset="-128"/>
                <a:cs typeface="Meiryo" charset="-128"/>
              </a:rPr>
              <a:t>参考に</a:t>
            </a:r>
            <a:r>
              <a:rPr kumimoji="1" lang="ja-JP" altLang="en-US" sz="800" smtClean="0">
                <a:latin typeface="Meiryo" charset="-128"/>
                <a:ea typeface="Meiryo" charset="-128"/>
                <a:cs typeface="Meiryo" charset="-128"/>
              </a:rPr>
              <a:t>なる記事：</a:t>
            </a:r>
            <a:endParaRPr kumimoji="1" lang="ja-JP" altLang="en-US" sz="800" dirty="0">
              <a:latin typeface="Meiryo" charset="-128"/>
              <a:ea typeface="Meiryo" charset="-128"/>
              <a:cs typeface="Meiryo" charset="-128"/>
            </a:endParaRPr>
          </a:p>
        </p:txBody>
      </p:sp>
    </p:spTree>
    <p:extLst>
      <p:ext uri="{BB962C8B-B14F-4D97-AF65-F5344CB8AC3E}">
        <p14:creationId xmlns:p14="http://schemas.microsoft.com/office/powerpoint/2010/main" val="291331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参考資料</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459734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：エンジニア（１）</a:t>
            </a:r>
            <a:endParaRPr kumimoji="1" lang="ja-JP" altLang="en-US" dirty="0"/>
          </a:p>
        </p:txBody>
      </p:sp>
      <p:sp>
        <p:nvSpPr>
          <p:cNvPr id="5" name="正方形/長方形 4"/>
          <p:cNvSpPr/>
          <p:nvPr/>
        </p:nvSpPr>
        <p:spPr>
          <a:xfrm>
            <a:off x="4592934" y="892432"/>
            <a:ext cx="4221893" cy="50113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テクノロジーのコモディティ化</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336151" y="892432"/>
            <a:ext cx="4221893" cy="50113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IT</a:t>
            </a:r>
            <a:r>
              <a:rPr lang="ja-JP" altLang="en-US" sz="2000" dirty="0" smtClean="0">
                <a:solidFill>
                  <a:srgbClr val="FFFFFF"/>
                </a:solidFill>
                <a:latin typeface="ＭＳ Ｐゴシック"/>
                <a:ea typeface="ＭＳ Ｐゴシック"/>
                <a:cs typeface="ＭＳ Ｐゴシック"/>
              </a:rPr>
              <a:t>利用</a:t>
            </a:r>
            <a:r>
              <a:rPr kumimoji="1" lang="ja-JP" altLang="en-US" sz="2000" dirty="0" smtClean="0">
                <a:solidFill>
                  <a:srgbClr val="FFFFFF"/>
                </a:solidFill>
                <a:latin typeface="ＭＳ Ｐゴシック"/>
                <a:ea typeface="ＭＳ Ｐゴシック"/>
                <a:cs typeface="ＭＳ Ｐゴシック"/>
              </a:rPr>
              <a:t>シーンの変化</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336151" y="1513507"/>
            <a:ext cx="4221893" cy="7930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en-US" altLang="ja-JP" sz="1400" dirty="0" smtClean="0">
                <a:solidFill>
                  <a:srgbClr val="FFFFFF"/>
                </a:solidFill>
                <a:latin typeface="ＭＳ Ｐゴシック"/>
                <a:ea typeface="ＭＳ Ｐゴシック"/>
                <a:cs typeface="ＭＳ Ｐゴシック"/>
              </a:rPr>
              <a:t>IT</a:t>
            </a:r>
            <a:r>
              <a:rPr kumimoji="1" lang="ja-JP" altLang="en-US" sz="1400" dirty="0" smtClean="0">
                <a:solidFill>
                  <a:srgbClr val="FFFFFF"/>
                </a:solidFill>
                <a:latin typeface="ＭＳ Ｐゴシック"/>
                <a:ea typeface="ＭＳ Ｐゴシック"/>
                <a:cs typeface="ＭＳ Ｐゴシック"/>
              </a:rPr>
              <a:t>を前提としたビジネスの拡大</a:t>
            </a:r>
            <a:endParaRPr kumimoji="1"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ビジネスの加速と不確実性の増大</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グローバル化やクラウド化による競争の多様化</a:t>
            </a:r>
            <a:endParaRPr lang="en-US" altLang="ja-JP" sz="1400" dirty="0" smtClean="0">
              <a:solidFill>
                <a:srgbClr val="FFFFFF"/>
              </a:solidFill>
              <a:latin typeface="ＭＳ Ｐゴシック"/>
              <a:ea typeface="ＭＳ Ｐゴシック"/>
              <a:cs typeface="ＭＳ Ｐゴシック"/>
            </a:endParaRPr>
          </a:p>
        </p:txBody>
      </p:sp>
      <p:sp>
        <p:nvSpPr>
          <p:cNvPr id="10" name="正方形/長方形 9"/>
          <p:cNvSpPr/>
          <p:nvPr/>
        </p:nvSpPr>
        <p:spPr>
          <a:xfrm>
            <a:off x="4592934" y="1513507"/>
            <a:ext cx="4221893" cy="79308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ハードウェア支配からソフトウェア支配への移行</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en-US" altLang="ja-JP" sz="1400" dirty="0" smtClean="0">
                <a:solidFill>
                  <a:srgbClr val="FFFFFF"/>
                </a:solidFill>
                <a:latin typeface="ＭＳ Ｐゴシック"/>
                <a:ea typeface="ＭＳ Ｐゴシック"/>
                <a:cs typeface="ＭＳ Ｐゴシック"/>
              </a:rPr>
              <a:t>OSS</a:t>
            </a:r>
            <a:r>
              <a:rPr lang="ja-JP" altLang="en-US" sz="1400" dirty="0" smtClean="0">
                <a:solidFill>
                  <a:srgbClr val="FFFFFF"/>
                </a:solidFill>
                <a:latin typeface="ＭＳ Ｐゴシック"/>
                <a:ea typeface="ＭＳ Ｐゴシック"/>
                <a:cs typeface="ＭＳ Ｐゴシック"/>
              </a:rPr>
              <a:t>の普及</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学習コストの低下</a:t>
            </a:r>
            <a:endParaRPr lang="en-US" altLang="ja-JP" sz="1400" dirty="0" smtClean="0">
              <a:solidFill>
                <a:srgbClr val="FFFFFF"/>
              </a:solidFill>
              <a:latin typeface="ＭＳ Ｐゴシック"/>
              <a:ea typeface="ＭＳ Ｐゴシック"/>
              <a:cs typeface="ＭＳ Ｐゴシック"/>
            </a:endParaRPr>
          </a:p>
        </p:txBody>
      </p:sp>
      <p:grpSp>
        <p:nvGrpSpPr>
          <p:cNvPr id="17" name="図形グループ 16"/>
          <p:cNvGrpSpPr/>
          <p:nvPr/>
        </p:nvGrpSpPr>
        <p:grpSpPr>
          <a:xfrm>
            <a:off x="336151" y="2453992"/>
            <a:ext cx="4221893" cy="2351413"/>
            <a:chOff x="336151" y="2453992"/>
            <a:chExt cx="4221893" cy="2351413"/>
          </a:xfrm>
        </p:grpSpPr>
        <p:sp>
          <p:nvSpPr>
            <p:cNvPr id="11" name="正方形/長方形 10"/>
            <p:cNvSpPr/>
            <p:nvPr/>
          </p:nvSpPr>
          <p:spPr>
            <a:xfrm>
              <a:off x="2505221" y="2453992"/>
              <a:ext cx="2052823" cy="23514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企画・設計・開発・保守・運用が分離・分業できない。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cs typeface="ＭＳ Ｐゴシック"/>
                </a:rPr>
                <a:t>アーキテクチャ選定、インフラ</a:t>
              </a:r>
              <a:r>
                <a:rPr lang="ja-JP" altLang="en-US" sz="1200" dirty="0">
                  <a:solidFill>
                    <a:srgbClr val="FFFFFF"/>
                  </a:solidFill>
                  <a:latin typeface="ＭＳ Ｐゴシック"/>
                  <a:cs typeface="ＭＳ Ｐゴシック"/>
                </a:rPr>
                <a:t>構築、設計、開発、</a:t>
              </a:r>
              <a:r>
                <a:rPr lang="ja-JP" altLang="en-US" sz="1200" dirty="0" smtClean="0">
                  <a:solidFill>
                    <a:srgbClr val="FFFFFF"/>
                  </a:solidFill>
                  <a:latin typeface="ＭＳ Ｐゴシック"/>
                  <a:cs typeface="ＭＳ Ｐゴシック"/>
                </a:rPr>
                <a:t>運用を短サイクルで回しながら完成度を高め、変化に即応できなくてはならない。</a:t>
              </a:r>
              <a:endParaRPr lang="en-US" altLang="ja-JP" sz="1200" dirty="0" smtClean="0">
                <a:solidFill>
                  <a:srgbClr val="FFFFFF"/>
                </a:solidFill>
                <a:latin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従来型</a:t>
              </a: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は不要。</a:t>
              </a:r>
              <a:endParaRPr lang="en-US" altLang="ja-JP" sz="1200" dirty="0" smtClean="0">
                <a:solidFill>
                  <a:srgbClr val="FFFFFF"/>
                </a:solidFill>
                <a:latin typeface="ＭＳ Ｐゴシック"/>
                <a:ea typeface="ＭＳ Ｐゴシック"/>
                <a:cs typeface="ＭＳ Ｐゴシック"/>
              </a:endParaRPr>
            </a:p>
          </p:txBody>
        </p:sp>
        <p:sp>
          <p:nvSpPr>
            <p:cNvPr id="12" name="正方形/長方形 11"/>
            <p:cNvSpPr/>
            <p:nvPr/>
          </p:nvSpPr>
          <p:spPr>
            <a:xfrm>
              <a:off x="336151" y="2453992"/>
              <a:ext cx="2052823" cy="235141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企画・設計・開発・保守・運用が分離・分業できる。</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生産性向上や効率化のための</a:t>
              </a: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は既存システムが前提。計画が立てやすく投資対効果も計測しやすい。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の存在が重要。</a:t>
              </a:r>
              <a:endParaRPr lang="en-US" altLang="ja-JP" sz="1200" dirty="0" smtClean="0">
                <a:solidFill>
                  <a:srgbClr val="FFFFFF"/>
                </a:solidFill>
                <a:latin typeface="ＭＳ Ｐゴシック"/>
                <a:ea typeface="ＭＳ Ｐゴシック"/>
                <a:cs typeface="ＭＳ Ｐゴシック"/>
              </a:endParaRPr>
            </a:p>
          </p:txBody>
        </p:sp>
        <p:sp>
          <p:nvSpPr>
            <p:cNvPr id="6" name="二等辺三角形 5"/>
            <p:cNvSpPr/>
            <p:nvPr/>
          </p:nvSpPr>
          <p:spPr>
            <a:xfrm rot="5400000">
              <a:off x="2188518"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4592934" y="2453992"/>
            <a:ext cx="4221893" cy="2351413"/>
            <a:chOff x="4592934" y="2453992"/>
            <a:chExt cx="4221893" cy="2351413"/>
          </a:xfrm>
        </p:grpSpPr>
        <p:sp>
          <p:nvSpPr>
            <p:cNvPr id="13" name="正方形/長方形 12"/>
            <p:cNvSpPr/>
            <p:nvPr/>
          </p:nvSpPr>
          <p:spPr>
            <a:xfrm>
              <a:off x="6762004" y="2453992"/>
              <a:ext cx="2052823" cy="235141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自分で探し、コミュニティに参加・貢献できる知識やスキルが重要。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4" name="正方形/長方形 13"/>
            <p:cNvSpPr/>
            <p:nvPr/>
          </p:nvSpPr>
          <p:spPr>
            <a:xfrm>
              <a:off x="4592934" y="2453992"/>
              <a:ext cx="2052823" cy="235141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ベンダーが提供するテクノロジーに対応する知識やスキルが重要。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8" name="二等辺三角形 17"/>
            <p:cNvSpPr/>
            <p:nvPr/>
          </p:nvSpPr>
          <p:spPr>
            <a:xfrm rot="5400000">
              <a:off x="6445303"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353596" y="5703332"/>
            <a:ext cx="8478676" cy="825160"/>
            <a:chOff x="353596" y="5703332"/>
            <a:chExt cx="8478676" cy="825160"/>
          </a:xfrm>
        </p:grpSpPr>
        <p:grpSp>
          <p:nvGrpSpPr>
            <p:cNvPr id="26" name="図形グループ 25"/>
            <p:cNvGrpSpPr/>
            <p:nvPr/>
          </p:nvGrpSpPr>
          <p:grpSpPr>
            <a:xfrm>
              <a:off x="353596" y="6027356"/>
              <a:ext cx="8478676" cy="501136"/>
              <a:chOff x="336151" y="4928977"/>
              <a:chExt cx="8478676" cy="501136"/>
            </a:xfrm>
          </p:grpSpPr>
          <p:sp>
            <p:nvSpPr>
              <p:cNvPr id="15" name="正方形/長方形 14"/>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7" name="右矢印 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二等辺三角形 20"/>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353596" y="4935842"/>
            <a:ext cx="8478676" cy="700218"/>
            <a:chOff x="353596" y="5842004"/>
            <a:chExt cx="8478676" cy="700218"/>
          </a:xfrm>
        </p:grpSpPr>
        <p:sp>
          <p:nvSpPr>
            <p:cNvPr id="16" name="正方形/長方形 15"/>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23" name="正方形/長方形 22"/>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24" name="正方形/長方形 23"/>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02889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：エンジニア（２）</a:t>
            </a:r>
            <a:endParaRPr kumimoji="1" lang="ja-JP" altLang="en-US" dirty="0"/>
          </a:p>
        </p:txBody>
      </p:sp>
      <p:sp>
        <p:nvSpPr>
          <p:cNvPr id="16" name="正方形/長方形 15"/>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sp>
        <p:nvSpPr>
          <p:cNvPr id="17" name="正方形/長方形 16"/>
          <p:cNvSpPr/>
          <p:nvPr/>
        </p:nvSpPr>
        <p:spPr>
          <a:xfrm>
            <a:off x="336151" y="892431"/>
            <a:ext cx="4221893" cy="334319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kumimoji="1" lang="ja-JP" altLang="en-US" sz="2000" u="sng" dirty="0" smtClean="0">
                <a:solidFill>
                  <a:srgbClr val="FFFFFF"/>
                </a:solidFill>
                <a:latin typeface="ＭＳ Ｐゴシック"/>
                <a:ea typeface="ＭＳ Ｐゴシック"/>
                <a:cs typeface="ＭＳ Ｐゴシック"/>
              </a:rPr>
              <a:t>オフショアとの差別化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業務の現場に近く、日本語やビジネス文化や常識がわかる。</a:t>
            </a:r>
            <a:endParaRPr kumimoji="1" lang="en-US" altLang="ja-JP" sz="1600" dirty="0" smtClean="0">
              <a:solidFill>
                <a:srgbClr val="FFFFFF"/>
              </a:solidFill>
              <a:latin typeface="ＭＳ Ｐゴシック"/>
              <a:ea typeface="ＭＳ Ｐゴシック"/>
              <a:cs typeface="ＭＳ Ｐゴシック"/>
            </a:endParaRPr>
          </a:p>
          <a:p>
            <a:pPr>
              <a:spcBef>
                <a:spcPts val="600"/>
              </a:spcBef>
            </a:pPr>
            <a:r>
              <a:rPr lang="ja-JP" altLang="en-US" sz="2000" u="sng" dirty="0" smtClean="0">
                <a:solidFill>
                  <a:srgbClr val="FFFFFF"/>
                </a:solidFill>
                <a:latin typeface="ＭＳ Ｐゴシック"/>
                <a:ea typeface="ＭＳ Ｐゴシック"/>
                <a:cs typeface="ＭＳ Ｐゴシック"/>
              </a:rPr>
              <a:t>クラウドとの差別化</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クリエイティブ</a:t>
            </a:r>
            <a:r>
              <a:rPr lang="ja-JP" altLang="en-US" sz="1600" dirty="0" smtClean="0">
                <a:solidFill>
                  <a:srgbClr val="FFFFFF"/>
                </a:solidFill>
                <a:latin typeface="ＭＳ Ｐゴシック"/>
                <a:ea typeface="ＭＳ Ｐゴシック"/>
                <a:cs typeface="ＭＳ Ｐゴシック"/>
              </a:rPr>
              <a:t>で、</a:t>
            </a:r>
            <a:r>
              <a:rPr lang="ja-JP" altLang="en-US" sz="1600" dirty="0">
                <a:solidFill>
                  <a:srgbClr val="FFFFFF"/>
                </a:solidFill>
                <a:latin typeface="ＭＳ Ｐゴシック"/>
                <a:ea typeface="ＭＳ Ｐゴシック"/>
                <a:cs typeface="ＭＳ Ｐゴシック"/>
              </a:rPr>
              <a:t>企画やデザインなどのビジネスの最上流に関与できる</a:t>
            </a:r>
            <a:r>
              <a:rPr lang="ja-JP" altLang="en-US" sz="1600" dirty="0" smtClean="0">
                <a:solidFill>
                  <a:srgbClr val="FFFFFF"/>
                </a:solidFill>
                <a:latin typeface="ＭＳ Ｐゴシック"/>
                <a:ea typeface="ＭＳ Ｐゴシック"/>
                <a:cs typeface="ＭＳ Ｐゴシック"/>
              </a:rPr>
              <a:t>。</a:t>
            </a:r>
            <a:endParaRPr lang="en-US" altLang="ja-JP" sz="1600" dirty="0">
              <a:solidFill>
                <a:srgbClr val="FFFFFF"/>
              </a:solidFill>
              <a:latin typeface="ＭＳ Ｐゴシック"/>
              <a:ea typeface="ＭＳ Ｐゴシック"/>
              <a:cs typeface="ＭＳ Ｐゴシック"/>
            </a:endParaRPr>
          </a:p>
          <a:p>
            <a:pPr>
              <a:spcBef>
                <a:spcPts val="600"/>
              </a:spcBef>
            </a:pPr>
            <a:r>
              <a:rPr kumimoji="1" lang="ja-JP" altLang="en-US" sz="2000" u="sng" dirty="0" smtClean="0">
                <a:solidFill>
                  <a:srgbClr val="FFFFFF"/>
                </a:solidFill>
                <a:latin typeface="ＭＳ Ｐゴシック"/>
                <a:ea typeface="ＭＳ Ｐゴシック"/>
                <a:cs typeface="ＭＳ Ｐゴシック"/>
              </a:rPr>
              <a:t>人工知能との差別化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相手の事情への洞察、感情や感性への対応ができる。</a:t>
            </a:r>
          </a:p>
        </p:txBody>
      </p:sp>
      <p:grpSp>
        <p:nvGrpSpPr>
          <p:cNvPr id="3" name="図形グループ 2"/>
          <p:cNvGrpSpPr/>
          <p:nvPr/>
        </p:nvGrpSpPr>
        <p:grpSpPr>
          <a:xfrm>
            <a:off x="4482755" y="892431"/>
            <a:ext cx="4332072" cy="3343191"/>
            <a:chOff x="4482755" y="892431"/>
            <a:chExt cx="4332072" cy="3343191"/>
          </a:xfrm>
        </p:grpSpPr>
        <p:sp>
          <p:nvSpPr>
            <p:cNvPr id="24" name="正方形/長方形 23"/>
            <p:cNvSpPr/>
            <p:nvPr/>
          </p:nvSpPr>
          <p:spPr>
            <a:xfrm>
              <a:off x="4592934" y="892431"/>
              <a:ext cx="4221893" cy="334319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indent="-192087">
                <a:spcBef>
                  <a:spcPts val="600"/>
                </a:spcBef>
              </a:pPr>
              <a:r>
                <a:rPr lang="ja-JP" altLang="en-US" sz="2000" u="sng" dirty="0" smtClean="0">
                  <a:solidFill>
                    <a:srgbClr val="FFFFFF"/>
                  </a:solidFill>
                  <a:latin typeface="ＭＳ Ｐゴシック"/>
                  <a:ea typeface="ＭＳ Ｐゴシック"/>
                  <a:cs typeface="ＭＳ Ｐゴシック"/>
                </a:rPr>
                <a:t>原理原則の追求</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テクノロジーの原理原則を追求し、手段の変化に対応できる。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トレンドの把握</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ビジネスやテクノロジーの動向に明るく、お客様をリードし、未来を約束できる。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応対力・交渉力の獲得</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「テクノロジーの専門家として、お客様のビジネスの相談にのる」ことができる。</a:t>
              </a:r>
              <a:endParaRPr lang="en-US" altLang="ja-JP" sz="1600" dirty="0" smtClean="0">
                <a:solidFill>
                  <a:srgbClr val="FFFFFF"/>
                </a:solidFill>
                <a:latin typeface="ＭＳ Ｐゴシック"/>
                <a:ea typeface="ＭＳ Ｐゴシック"/>
                <a:cs typeface="ＭＳ Ｐゴシック"/>
              </a:endParaRPr>
            </a:p>
          </p:txBody>
        </p:sp>
        <p:sp>
          <p:nvSpPr>
            <p:cNvPr id="25" name="二等辺三角形 24"/>
            <p:cNvSpPr/>
            <p:nvPr/>
          </p:nvSpPr>
          <p:spPr>
            <a:xfrm rot="5400000">
              <a:off x="4114686" y="2275134"/>
              <a:ext cx="941856" cy="20571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353596" y="5703332"/>
            <a:ext cx="8478676" cy="825160"/>
            <a:chOff x="353596" y="5703332"/>
            <a:chExt cx="8478676" cy="825160"/>
          </a:xfrm>
        </p:grpSpPr>
        <p:grpSp>
          <p:nvGrpSpPr>
            <p:cNvPr id="34" name="図形グループ 33"/>
            <p:cNvGrpSpPr/>
            <p:nvPr/>
          </p:nvGrpSpPr>
          <p:grpSpPr>
            <a:xfrm>
              <a:off x="353596" y="6027356"/>
              <a:ext cx="8478676" cy="501136"/>
              <a:chOff x="336151" y="4928977"/>
              <a:chExt cx="8478676" cy="501136"/>
            </a:xfrm>
          </p:grpSpPr>
          <p:sp>
            <p:nvSpPr>
              <p:cNvPr id="36" name="正方形/長方形 35"/>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37" name="右矢印 3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二等辺三角形 34"/>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 name="図形グループ 37"/>
          <p:cNvGrpSpPr/>
          <p:nvPr/>
        </p:nvGrpSpPr>
        <p:grpSpPr>
          <a:xfrm>
            <a:off x="353596" y="4935842"/>
            <a:ext cx="8478676" cy="700218"/>
            <a:chOff x="353596" y="5842004"/>
            <a:chExt cx="8478676" cy="700218"/>
          </a:xfrm>
        </p:grpSpPr>
        <p:sp>
          <p:nvSpPr>
            <p:cNvPr id="39" name="正方形/長方形 38"/>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40" name="正方形/長方形 39"/>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41" name="正方形/長方形 40"/>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42" name="正方形/長方形 41"/>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0629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273160" y="981660"/>
            <a:ext cx="5410200" cy="541913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2587360" y="2285991"/>
            <a:ext cx="4114800" cy="41148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2130160" y="3809991"/>
            <a:ext cx="2590800" cy="25908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人材育成：営業（１）</a:t>
            </a:r>
            <a:endParaRPr kumimoji="1" lang="ja-JP" altLang="en-US" dirty="0"/>
          </a:p>
        </p:txBody>
      </p:sp>
      <p:sp>
        <p:nvSpPr>
          <p:cNvPr id="3" name="テキスト ボックス 2"/>
          <p:cNvSpPr txBox="1"/>
          <p:nvPr/>
        </p:nvSpPr>
        <p:spPr>
          <a:xfrm>
            <a:off x="4082844" y="2914516"/>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kumimoji="1" lang="en-US" altLang="ja-JP" sz="3600" dirty="0" smtClean="0">
                <a:solidFill>
                  <a:srgbClr val="FFFFFF"/>
                </a:solidFill>
                <a:latin typeface="メイリオ"/>
                <a:ea typeface="メイリオ"/>
                <a:cs typeface="メイリオ"/>
              </a:rPr>
              <a:t>2.0</a:t>
            </a:r>
          </a:p>
          <a:p>
            <a:pPr algn="ctr"/>
            <a:r>
              <a:rPr lang="ja-JP" altLang="en-US" sz="1800" dirty="0" smtClean="0">
                <a:solidFill>
                  <a:srgbClr val="FFFFFF"/>
                </a:solidFill>
                <a:latin typeface="メイリオ"/>
                <a:ea typeface="メイリオ"/>
                <a:cs typeface="メイリオ"/>
              </a:rPr>
              <a:t>ソリューション営業</a:t>
            </a:r>
            <a:endParaRPr kumimoji="1" lang="ja-JP" altLang="en-US" sz="1800" dirty="0">
              <a:solidFill>
                <a:srgbClr val="FFFFFF"/>
              </a:solidFill>
              <a:latin typeface="メイリオ"/>
              <a:ea typeface="メイリオ"/>
              <a:cs typeface="メイリオ"/>
            </a:endParaRPr>
          </a:p>
        </p:txBody>
      </p:sp>
      <p:sp>
        <p:nvSpPr>
          <p:cNvPr id="7" name="テキスト ボックス 6"/>
          <p:cNvSpPr txBox="1"/>
          <p:nvPr/>
        </p:nvSpPr>
        <p:spPr>
          <a:xfrm>
            <a:off x="6345002" y="1394981"/>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lang="en-US" altLang="ja-JP" sz="3600" dirty="0" smtClean="0">
                <a:solidFill>
                  <a:srgbClr val="FFFFFF"/>
                </a:solidFill>
                <a:latin typeface="メイリオ"/>
                <a:ea typeface="メイリオ"/>
                <a:cs typeface="メイリオ"/>
              </a:rPr>
              <a:t>3</a:t>
            </a:r>
            <a:r>
              <a:rPr kumimoji="1" lang="en-US" altLang="ja-JP" sz="3600" dirty="0" smtClean="0">
                <a:solidFill>
                  <a:srgbClr val="FFFFFF"/>
                </a:solidFill>
                <a:latin typeface="メイリオ"/>
                <a:ea typeface="メイリオ"/>
                <a:cs typeface="メイリオ"/>
              </a:rPr>
              <a:t>.0</a:t>
            </a:r>
          </a:p>
          <a:p>
            <a:pPr algn="ctr"/>
            <a:r>
              <a:rPr lang="ja-JP" altLang="en-US" sz="1800" dirty="0" smtClean="0">
                <a:solidFill>
                  <a:srgbClr val="FFFFFF"/>
                </a:solidFill>
                <a:latin typeface="メイリオ"/>
                <a:ea typeface="メイリオ"/>
                <a:cs typeface="メイリオ"/>
              </a:rPr>
              <a:t>イノベーション営業</a:t>
            </a:r>
            <a:endParaRPr kumimoji="1" lang="ja-JP" altLang="en-US" sz="1800" dirty="0">
              <a:solidFill>
                <a:srgbClr val="FFFFFF"/>
              </a:solidFill>
              <a:latin typeface="メイリオ"/>
              <a:ea typeface="メイリオ"/>
              <a:cs typeface="メイリオ"/>
            </a:endParaRPr>
          </a:p>
        </p:txBody>
      </p:sp>
      <p:sp>
        <p:nvSpPr>
          <p:cNvPr id="8" name="フリーフォーム 7"/>
          <p:cNvSpPr/>
          <p:nvPr/>
        </p:nvSpPr>
        <p:spPr>
          <a:xfrm>
            <a:off x="350897" y="1015991"/>
            <a:ext cx="1329266" cy="5384800"/>
          </a:xfrm>
          <a:custGeom>
            <a:avLst/>
            <a:gdLst>
              <a:gd name="connsiteX0" fmla="*/ 677333 w 1329266"/>
              <a:gd name="connsiteY0" fmla="*/ 0 h 5384800"/>
              <a:gd name="connsiteX1" fmla="*/ 0 w 1329266"/>
              <a:gd name="connsiteY1" fmla="*/ 660400 h 5384800"/>
              <a:gd name="connsiteX2" fmla="*/ 330200 w 1329266"/>
              <a:gd name="connsiteY2" fmla="*/ 660400 h 5384800"/>
              <a:gd name="connsiteX3" fmla="*/ 668866 w 1329266"/>
              <a:gd name="connsiteY3" fmla="*/ 5384800 h 5384800"/>
              <a:gd name="connsiteX4" fmla="*/ 1007533 w 1329266"/>
              <a:gd name="connsiteY4" fmla="*/ 668867 h 5384800"/>
              <a:gd name="connsiteX5" fmla="*/ 1329266 w 1329266"/>
              <a:gd name="connsiteY5" fmla="*/ 660400 h 5384800"/>
              <a:gd name="connsiteX6" fmla="*/ 677333 w 1329266"/>
              <a:gd name="connsiteY6" fmla="*/ 0 h 53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266" h="5384800">
                <a:moveTo>
                  <a:pt x="677333" y="0"/>
                </a:moveTo>
                <a:lnTo>
                  <a:pt x="0" y="660400"/>
                </a:lnTo>
                <a:lnTo>
                  <a:pt x="330200" y="660400"/>
                </a:lnTo>
                <a:lnTo>
                  <a:pt x="668866" y="5384800"/>
                </a:lnTo>
                <a:lnTo>
                  <a:pt x="1007533" y="668867"/>
                </a:lnTo>
                <a:lnTo>
                  <a:pt x="1329266" y="660400"/>
                </a:lnTo>
                <a:lnTo>
                  <a:pt x="677333" y="0"/>
                </a:lnTo>
                <a:close/>
              </a:path>
            </a:pathLst>
          </a:custGeom>
          <a:gradFill>
            <a:gsLst>
              <a:gs pos="0">
                <a:srgbClr val="000090"/>
              </a:gs>
              <a:gs pos="35000">
                <a:srgbClr val="0000FF"/>
              </a:gs>
              <a:gs pos="100000">
                <a:schemeClr val="accent5">
                  <a:lumMod val="60000"/>
                  <a:lumOff val="40000"/>
                </a:schemeClr>
              </a:gs>
            </a:gsLst>
          </a:gradFill>
          <a:ln>
            <a:no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1652203" y="981660"/>
            <a:ext cx="1620957" cy="954107"/>
          </a:xfrm>
          <a:prstGeom prst="rect">
            <a:avLst/>
          </a:prstGeom>
          <a:noFill/>
        </p:spPr>
        <p:txBody>
          <a:bodyPr wrap="none" rtlCol="0">
            <a:spAutoFit/>
          </a:bodyPr>
          <a:lstStyle/>
          <a:p>
            <a:r>
              <a:rPr kumimoji="1" lang="ja-JP" altLang="en-US" sz="2800" dirty="0" smtClean="0">
                <a:solidFill>
                  <a:srgbClr val="0000FF"/>
                </a:solidFill>
                <a:effectLst/>
                <a:latin typeface="メイリオ"/>
                <a:ea typeface="メイリオ"/>
                <a:cs typeface="メイリオ"/>
              </a:rPr>
              <a:t>競争優位</a:t>
            </a:r>
            <a:endParaRPr kumimoji="1" lang="en-US" altLang="ja-JP" sz="2800" dirty="0" smtClean="0">
              <a:solidFill>
                <a:srgbClr val="0000FF"/>
              </a:solidFill>
              <a:effectLst/>
              <a:latin typeface="メイリオ"/>
              <a:ea typeface="メイリオ"/>
              <a:cs typeface="メイリオ"/>
            </a:endParaRPr>
          </a:p>
          <a:p>
            <a:r>
              <a:rPr kumimoji="1" lang="ja-JP" altLang="en-US" sz="2800" dirty="0" smtClean="0">
                <a:solidFill>
                  <a:srgbClr val="0000FF"/>
                </a:solidFill>
                <a:effectLst/>
                <a:latin typeface="メイリオ"/>
                <a:ea typeface="メイリオ"/>
                <a:cs typeface="メイリオ"/>
              </a:rPr>
              <a:t>のシフト</a:t>
            </a:r>
            <a:endParaRPr kumimoji="1" lang="ja-JP" altLang="en-US" sz="2800" dirty="0">
              <a:solidFill>
                <a:srgbClr val="0000FF"/>
              </a:solidFill>
              <a:effectLst/>
              <a:latin typeface="メイリオ"/>
              <a:ea typeface="メイリオ"/>
              <a:cs typeface="メイリオ"/>
            </a:endParaRPr>
          </a:p>
        </p:txBody>
      </p:sp>
      <p:sp>
        <p:nvSpPr>
          <p:cNvPr id="6" name="角丸四角形 5"/>
          <p:cNvSpPr/>
          <p:nvPr/>
        </p:nvSpPr>
        <p:spPr bwMode="auto">
          <a:xfrm>
            <a:off x="2968360" y="57911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1" name="角丸四角形 10"/>
          <p:cNvSpPr/>
          <p:nvPr/>
        </p:nvSpPr>
        <p:spPr bwMode="auto">
          <a:xfrm>
            <a:off x="4191501" y="384749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2" name="テキスト ボックス 11"/>
          <p:cNvSpPr txBox="1"/>
          <p:nvPr/>
        </p:nvSpPr>
        <p:spPr>
          <a:xfrm>
            <a:off x="4191500" y="3892668"/>
            <a:ext cx="2205859" cy="276999"/>
          </a:xfrm>
          <a:prstGeom prst="rect">
            <a:avLst/>
          </a:prstGeom>
          <a:noFill/>
        </p:spPr>
        <p:txBody>
          <a:bodyPr wrap="square" rtlCol="0">
            <a:spAutoFit/>
          </a:bodyPr>
          <a:lstStyle/>
          <a:p>
            <a:pPr algn="ctr"/>
            <a:r>
              <a:rPr kumimoji="1" lang="ja-JP" altLang="en-US" sz="1200" dirty="0" smtClean="0">
                <a:solidFill>
                  <a:srgbClr val="FFFFFF"/>
                </a:solidFill>
                <a:latin typeface="メイリオ"/>
                <a:ea typeface="メイリオ"/>
                <a:cs typeface="メイリオ"/>
              </a:rPr>
              <a:t>組み合わせ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5" name="角丸四角形 14"/>
          <p:cNvSpPr/>
          <p:nvPr/>
        </p:nvSpPr>
        <p:spPr bwMode="auto">
          <a:xfrm>
            <a:off x="4801101" y="42030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3" name="角丸四角形 12"/>
          <p:cNvSpPr/>
          <p:nvPr/>
        </p:nvSpPr>
        <p:spPr bwMode="auto">
          <a:xfrm>
            <a:off x="6397360" y="2318311"/>
            <a:ext cx="2209800" cy="1057870"/>
          </a:xfrm>
          <a:prstGeom prst="roundRect">
            <a:avLst>
              <a:gd name="adj" fmla="val 0"/>
            </a:avLst>
          </a:prstGeom>
          <a:solidFill>
            <a:schemeClr val="accent2">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6" name="角丸四角形 15"/>
          <p:cNvSpPr/>
          <p:nvPr/>
        </p:nvSpPr>
        <p:spPr bwMode="auto">
          <a:xfrm>
            <a:off x="6473560" y="261418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a:latin typeface="メイリオ"/>
              <a:ea typeface="メイリオ"/>
              <a:cs typeface="メイリオ"/>
            </a:endParaRPr>
          </a:p>
        </p:txBody>
      </p:sp>
      <p:sp>
        <p:nvSpPr>
          <p:cNvPr id="17" name="テキスト ボックス 16"/>
          <p:cNvSpPr txBox="1"/>
          <p:nvPr/>
        </p:nvSpPr>
        <p:spPr>
          <a:xfrm>
            <a:off x="6394098" y="2664981"/>
            <a:ext cx="2262158" cy="276999"/>
          </a:xfrm>
          <a:prstGeom prst="rect">
            <a:avLst/>
          </a:prstGeom>
          <a:noFill/>
        </p:spPr>
        <p:txBody>
          <a:bodyPr wrap="square" rtlCol="0">
            <a:spAutoFit/>
          </a:bodyPr>
          <a:lstStyle/>
          <a:p>
            <a:r>
              <a:rPr kumimoji="1" lang="ja-JP" altLang="en-US" sz="1200" dirty="0" smtClean="0">
                <a:solidFill>
                  <a:srgbClr val="FFFFFF"/>
                </a:solidFill>
                <a:latin typeface="メイリオ"/>
                <a:ea typeface="メイリオ"/>
                <a:cs typeface="メイリオ"/>
              </a:rPr>
              <a:t>組み合わせ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8" name="角丸四角形 17"/>
          <p:cNvSpPr/>
          <p:nvPr/>
        </p:nvSpPr>
        <p:spPr bwMode="auto">
          <a:xfrm>
            <a:off x="7083160" y="296978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000" dirty="0">
                <a:solidFill>
                  <a:srgbClr val="FFFFFF"/>
                </a:solidFill>
                <a:latin typeface="メイリオ"/>
                <a:ea typeface="メイリオ"/>
                <a:cs typeface="メイリオ"/>
              </a:rPr>
              <a:t>プロダクト</a:t>
            </a:r>
          </a:p>
        </p:txBody>
      </p:sp>
      <p:sp>
        <p:nvSpPr>
          <p:cNvPr id="20" name="テキスト ボックス 19"/>
          <p:cNvSpPr txBox="1"/>
          <p:nvPr/>
        </p:nvSpPr>
        <p:spPr>
          <a:xfrm>
            <a:off x="7128329" y="2346112"/>
            <a:ext cx="902811" cy="307777"/>
          </a:xfrm>
          <a:prstGeom prst="rect">
            <a:avLst/>
          </a:prstGeom>
          <a:noFill/>
        </p:spPr>
        <p:txBody>
          <a:bodyPr wrap="none" rtlCol="0">
            <a:spAutoFit/>
          </a:bodyPr>
          <a:lstStyle/>
          <a:p>
            <a:r>
              <a:rPr lang="ja-JP" altLang="en-US" sz="1400" dirty="0" smtClean="0">
                <a:solidFill>
                  <a:schemeClr val="bg1"/>
                </a:solidFill>
                <a:latin typeface="メイリオ"/>
                <a:ea typeface="メイリオ"/>
                <a:cs typeface="メイリオ"/>
              </a:rPr>
              <a:t>デザイン</a:t>
            </a:r>
            <a:endParaRPr kumimoji="1" lang="ja-JP" altLang="en-US" sz="1400" dirty="0">
              <a:solidFill>
                <a:schemeClr val="bg1"/>
              </a:solidFill>
              <a:latin typeface="メイリオ"/>
              <a:ea typeface="メイリオ"/>
              <a:cs typeface="メイリオ"/>
            </a:endParaRPr>
          </a:p>
        </p:txBody>
      </p:sp>
      <p:sp>
        <p:nvSpPr>
          <p:cNvPr id="21" name="正方形/長方形 20"/>
          <p:cNvSpPr/>
          <p:nvPr/>
        </p:nvSpPr>
        <p:spPr>
          <a:xfrm>
            <a:off x="2127026" y="4609545"/>
            <a:ext cx="2592388" cy="978730"/>
          </a:xfrm>
          <a:prstGeom prst="rect">
            <a:avLst/>
          </a:prstGeom>
        </p:spPr>
        <p:txBody>
          <a:bodyPr wrap="square">
            <a:spAutoFit/>
          </a:bodyPr>
          <a:lstStyle/>
          <a:p>
            <a:pPr algn="ctr" defTabSz="914400" fontAlgn="base">
              <a:spcBef>
                <a:spcPct val="20000"/>
              </a:spcBef>
              <a:spcAft>
                <a:spcPct val="0"/>
              </a:spcAft>
            </a:pPr>
            <a:r>
              <a:rPr kumimoji="0" lang="ja-JP" altLang="en-US" sz="3600" dirty="0">
                <a:solidFill>
                  <a:schemeClr val="bg1"/>
                </a:solidFill>
                <a:latin typeface="メイリオ"/>
                <a:ea typeface="メイリオ"/>
                <a:cs typeface="メイリオ"/>
              </a:rPr>
              <a:t>営業</a:t>
            </a:r>
            <a:r>
              <a:rPr kumimoji="0" lang="en-US" altLang="ja-JP" sz="3600" dirty="0">
                <a:solidFill>
                  <a:schemeClr val="bg1"/>
                </a:solidFill>
                <a:latin typeface="メイリオ"/>
                <a:ea typeface="メイリオ"/>
                <a:cs typeface="メイリオ"/>
              </a:rPr>
              <a:t>1.0</a:t>
            </a:r>
          </a:p>
          <a:p>
            <a:pPr algn="ctr" defTabSz="914400" fontAlgn="base">
              <a:spcBef>
                <a:spcPct val="20000"/>
              </a:spcBef>
              <a:spcAft>
                <a:spcPct val="0"/>
              </a:spcAft>
            </a:pPr>
            <a:r>
              <a:rPr kumimoji="0" lang="ja-JP" altLang="en-US" dirty="0">
                <a:solidFill>
                  <a:schemeClr val="bg1"/>
                </a:solidFill>
                <a:latin typeface="メイリオ"/>
                <a:ea typeface="メイリオ"/>
                <a:cs typeface="メイリオ"/>
              </a:rPr>
              <a:t>プロダクト営業</a:t>
            </a:r>
          </a:p>
        </p:txBody>
      </p:sp>
    </p:spTree>
    <p:extLst>
      <p:ext uri="{BB962C8B-B14F-4D97-AF65-F5344CB8AC3E}">
        <p14:creationId xmlns:p14="http://schemas.microsoft.com/office/powerpoint/2010/main" val="161880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人材育成：営業</a:t>
            </a:r>
            <a:r>
              <a:rPr lang="ja-JP" altLang="en-US" dirty="0" smtClean="0"/>
              <a:t>（２）</a:t>
            </a:r>
            <a:endParaRPr kumimoji="1" lang="ja-JP" altLang="en-US" dirty="0"/>
          </a:p>
        </p:txBody>
      </p:sp>
      <p:sp>
        <p:nvSpPr>
          <p:cNvPr id="8" name="角丸四角形 7"/>
          <p:cNvSpPr/>
          <p:nvPr/>
        </p:nvSpPr>
        <p:spPr>
          <a:xfrm>
            <a:off x="1143000" y="1558073"/>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プロダクト営業</a:t>
            </a:r>
            <a:endParaRPr kumimoji="1" lang="ja-JP" altLang="en-US" sz="1600" dirty="0">
              <a:solidFill>
                <a:srgbClr val="FFFFFF"/>
              </a:solidFill>
            </a:endParaRPr>
          </a:p>
        </p:txBody>
      </p:sp>
      <p:sp>
        <p:nvSpPr>
          <p:cNvPr id="9" name="角丸四角形 8"/>
          <p:cNvSpPr/>
          <p:nvPr/>
        </p:nvSpPr>
        <p:spPr>
          <a:xfrm>
            <a:off x="6384074" y="1558073"/>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イノベーション営業</a:t>
            </a:r>
            <a:endParaRPr kumimoji="1" lang="ja-JP" altLang="en-US" sz="1600" dirty="0">
              <a:solidFill>
                <a:srgbClr val="FFFFFF"/>
              </a:solidFill>
            </a:endParaRPr>
          </a:p>
        </p:txBody>
      </p:sp>
      <p:sp>
        <p:nvSpPr>
          <p:cNvPr id="10" name="角丸四角形 9"/>
          <p:cNvSpPr/>
          <p:nvPr/>
        </p:nvSpPr>
        <p:spPr>
          <a:xfrm>
            <a:off x="3754244" y="1558073"/>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ソリューション営業</a:t>
            </a:r>
            <a:endParaRPr kumimoji="1" lang="ja-JP" altLang="en-US" sz="1600" dirty="0">
              <a:solidFill>
                <a:srgbClr val="FFFFFF"/>
              </a:solidFill>
            </a:endParaRPr>
          </a:p>
        </p:txBody>
      </p:sp>
      <p:sp>
        <p:nvSpPr>
          <p:cNvPr id="11" name="角丸四角形 10"/>
          <p:cNvSpPr/>
          <p:nvPr/>
        </p:nvSpPr>
        <p:spPr>
          <a:xfrm>
            <a:off x="1143000" y="1979344"/>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rgbClr val="FFFFFF"/>
                </a:solidFill>
              </a:rPr>
              <a:t>自分たちの</a:t>
            </a:r>
            <a:r>
              <a:rPr kumimoji="1" lang="ja-JP" altLang="en-US" sz="1400" dirty="0" smtClean="0">
                <a:solidFill>
                  <a:srgbClr val="FFFFFF"/>
                </a:solidFill>
              </a:rPr>
              <a:t>製品やサービス</a:t>
            </a:r>
            <a:endParaRPr kumimoji="1" lang="ja-JP" altLang="en-US" sz="1400" dirty="0">
              <a:solidFill>
                <a:srgbClr val="FFFFFF"/>
              </a:solidFill>
            </a:endParaRPr>
          </a:p>
        </p:txBody>
      </p:sp>
      <p:sp>
        <p:nvSpPr>
          <p:cNvPr id="12" name="角丸四角形 11"/>
          <p:cNvSpPr/>
          <p:nvPr/>
        </p:nvSpPr>
        <p:spPr>
          <a:xfrm>
            <a:off x="6384074" y="1979344"/>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お客様の変化</a:t>
            </a:r>
            <a:endParaRPr kumimoji="1" lang="ja-JP" altLang="en-US" sz="1400" dirty="0">
              <a:solidFill>
                <a:srgbClr val="FFFFFF"/>
              </a:solidFill>
            </a:endParaRPr>
          </a:p>
        </p:txBody>
      </p:sp>
      <p:sp>
        <p:nvSpPr>
          <p:cNvPr id="13" name="角丸四角形 12"/>
          <p:cNvSpPr/>
          <p:nvPr/>
        </p:nvSpPr>
        <p:spPr>
          <a:xfrm>
            <a:off x="3754244" y="1979344"/>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顧客の課題やニーズ</a:t>
            </a:r>
            <a:endParaRPr kumimoji="1" lang="ja-JP" altLang="en-US" sz="1400" dirty="0">
              <a:solidFill>
                <a:srgbClr val="FFFFFF"/>
              </a:solidFill>
            </a:endParaRPr>
          </a:p>
        </p:txBody>
      </p:sp>
      <p:sp>
        <p:nvSpPr>
          <p:cNvPr id="14" name="角丸四角形 13"/>
          <p:cNvSpPr/>
          <p:nvPr/>
        </p:nvSpPr>
        <p:spPr>
          <a:xfrm>
            <a:off x="1143000" y="2400612"/>
            <a:ext cx="2533805" cy="685179"/>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smtClean="0">
                <a:solidFill>
                  <a:srgbClr val="FFFFFF"/>
                </a:solidFill>
              </a:rPr>
              <a:t>製品やサービスの性能や機能の優位性、あるいはコストパフォーマンスの高さ</a:t>
            </a:r>
            <a:endParaRPr kumimoji="1" lang="ja-JP" altLang="en-US" sz="1200" dirty="0">
              <a:solidFill>
                <a:srgbClr val="FFFFFF"/>
              </a:solidFill>
            </a:endParaRPr>
          </a:p>
        </p:txBody>
      </p:sp>
      <p:sp>
        <p:nvSpPr>
          <p:cNvPr id="15" name="角丸四角形 14"/>
          <p:cNvSpPr/>
          <p:nvPr/>
        </p:nvSpPr>
        <p:spPr>
          <a:xfrm>
            <a:off x="6384074" y="2400612"/>
            <a:ext cx="2533805" cy="685179"/>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顧客に新しい気づきやビジョンを与えられること</a:t>
            </a:r>
            <a:endParaRPr kumimoji="1" lang="ja-JP" altLang="en-US" sz="1200" dirty="0">
              <a:solidFill>
                <a:srgbClr val="FFFFFF"/>
              </a:solidFill>
            </a:endParaRPr>
          </a:p>
        </p:txBody>
      </p:sp>
      <p:sp>
        <p:nvSpPr>
          <p:cNvPr id="16" name="角丸四角形 15"/>
          <p:cNvSpPr/>
          <p:nvPr/>
        </p:nvSpPr>
        <p:spPr>
          <a:xfrm>
            <a:off x="3754244" y="2400612"/>
            <a:ext cx="2533805" cy="685179"/>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課題解決やニーズを満たすためのテクノロジーやプロセスの組み合わせの適応性や優位性</a:t>
            </a:r>
            <a:endParaRPr kumimoji="1" lang="ja-JP" altLang="en-US" sz="1200" dirty="0">
              <a:solidFill>
                <a:srgbClr val="FFFFFF"/>
              </a:solidFill>
            </a:endParaRPr>
          </a:p>
        </p:txBody>
      </p:sp>
      <p:sp>
        <p:nvSpPr>
          <p:cNvPr id="17" name="角丸四角形 16"/>
          <p:cNvSpPr/>
          <p:nvPr/>
        </p:nvSpPr>
        <p:spPr>
          <a:xfrm>
            <a:off x="1143000" y="3142788"/>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購買担当や責任者</a:t>
            </a:r>
            <a:endParaRPr kumimoji="1" lang="ja-JP" altLang="en-US" sz="1400" dirty="0">
              <a:solidFill>
                <a:srgbClr val="FFFFFF"/>
              </a:solidFill>
            </a:endParaRPr>
          </a:p>
        </p:txBody>
      </p:sp>
      <p:sp>
        <p:nvSpPr>
          <p:cNvPr id="18" name="角丸四角形 17"/>
          <p:cNvSpPr/>
          <p:nvPr/>
        </p:nvSpPr>
        <p:spPr>
          <a:xfrm>
            <a:off x="6384074" y="3142788"/>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変革推進者</a:t>
            </a:r>
            <a:endParaRPr kumimoji="1" lang="ja-JP" altLang="en-US" sz="1400" dirty="0">
              <a:solidFill>
                <a:srgbClr val="FFFFFF"/>
              </a:solidFill>
            </a:endParaRPr>
          </a:p>
        </p:txBody>
      </p:sp>
      <p:sp>
        <p:nvSpPr>
          <p:cNvPr id="19" name="角丸四角形 18"/>
          <p:cNvSpPr/>
          <p:nvPr/>
        </p:nvSpPr>
        <p:spPr>
          <a:xfrm>
            <a:off x="3754244" y="3142788"/>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プロセス責任者</a:t>
            </a:r>
            <a:endParaRPr kumimoji="1" lang="ja-JP" altLang="en-US" sz="1400" dirty="0">
              <a:solidFill>
                <a:srgbClr val="FFFFFF"/>
              </a:solidFill>
            </a:endParaRPr>
          </a:p>
        </p:txBody>
      </p:sp>
      <p:sp>
        <p:nvSpPr>
          <p:cNvPr id="20" name="角丸四角形 19"/>
          <p:cNvSpPr/>
          <p:nvPr/>
        </p:nvSpPr>
        <p:spPr>
          <a:xfrm>
            <a:off x="1143000" y="3551665"/>
            <a:ext cx="2533805" cy="1439126"/>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購買担当者や責任者の発見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要求仕様の明確化</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競合優位な条件の設定と交渉</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調達とデリバリー</a:t>
            </a:r>
            <a:endParaRPr kumimoji="1" lang="ja-JP" altLang="en-US" sz="1200" dirty="0">
              <a:solidFill>
                <a:srgbClr val="FFFFFF"/>
              </a:solidFill>
            </a:endParaRPr>
          </a:p>
        </p:txBody>
      </p:sp>
      <p:sp>
        <p:nvSpPr>
          <p:cNvPr id="21" name="角丸四角形 20"/>
          <p:cNvSpPr/>
          <p:nvPr/>
        </p:nvSpPr>
        <p:spPr>
          <a:xfrm>
            <a:off x="6384074" y="3551665"/>
            <a:ext cx="2533805" cy="1439126"/>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変革推進者の発見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徹底した顧客理解と深い考察</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ビジョンと変革プロセスの提示</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プロジェクトへの貢献とプロデュース</a:t>
            </a:r>
            <a:endParaRPr kumimoji="1" lang="ja-JP" altLang="en-US" sz="1200" dirty="0">
              <a:solidFill>
                <a:srgbClr val="FFFFFF"/>
              </a:solidFill>
            </a:endParaRPr>
          </a:p>
        </p:txBody>
      </p:sp>
      <p:sp>
        <p:nvSpPr>
          <p:cNvPr id="22" name="角丸四角形 21"/>
          <p:cNvSpPr/>
          <p:nvPr/>
        </p:nvSpPr>
        <p:spPr>
          <a:xfrm>
            <a:off x="3754244" y="3551665"/>
            <a:ext cx="2533805" cy="1439126"/>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プロセス責任者の発見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ニーズや課題の収集と分析</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最適な組み合わせの設計と提案</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プロジェクト管理とプロデュース</a:t>
            </a:r>
            <a:endParaRPr kumimoji="1" lang="en-US" altLang="ja-JP" sz="1200" dirty="0" smtClean="0">
              <a:solidFill>
                <a:srgbClr val="FFFFFF"/>
              </a:solidFill>
            </a:endParaRPr>
          </a:p>
        </p:txBody>
      </p:sp>
      <p:sp>
        <p:nvSpPr>
          <p:cNvPr id="23" name="角丸四角形 22"/>
          <p:cNvSpPr/>
          <p:nvPr/>
        </p:nvSpPr>
        <p:spPr>
          <a:xfrm>
            <a:off x="1143000" y="5075665"/>
            <a:ext cx="2533805" cy="1430454"/>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lang="ja-JP" altLang="en-US" sz="1200" dirty="0" smtClean="0">
                <a:solidFill>
                  <a:srgbClr val="FFFFFF"/>
                </a:solidFill>
              </a:rPr>
              <a:t>自分たちの製品やサービスについての知識</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競合の製品やサービスについての知識と差別化についての見解</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調達や購買の知識や有利な条件を引き出すことができる交渉力</a:t>
            </a:r>
            <a:endParaRPr kumimoji="1" lang="en-US" altLang="ja-JP" sz="1200" dirty="0" smtClean="0">
              <a:solidFill>
                <a:srgbClr val="FFFFFF"/>
              </a:solidFill>
            </a:endParaRPr>
          </a:p>
        </p:txBody>
      </p:sp>
      <p:sp>
        <p:nvSpPr>
          <p:cNvPr id="24" name="角丸四角形 23"/>
          <p:cNvSpPr/>
          <p:nvPr/>
        </p:nvSpPr>
        <p:spPr>
          <a:xfrm>
            <a:off x="6384074" y="5075665"/>
            <a:ext cx="2533805" cy="1430454"/>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経営やビジネスについての広範な知識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経営の課題やビジョンについての分析力・考察力</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共感を引き出すコミュニケーション能力</a:t>
            </a:r>
            <a:endParaRPr kumimoji="1" lang="ja-JP" altLang="en-US" sz="1200" dirty="0">
              <a:solidFill>
                <a:srgbClr val="FFFFFF"/>
              </a:solidFill>
            </a:endParaRPr>
          </a:p>
        </p:txBody>
      </p:sp>
      <p:sp>
        <p:nvSpPr>
          <p:cNvPr id="25" name="角丸四角形 24"/>
          <p:cNvSpPr/>
          <p:nvPr/>
        </p:nvSpPr>
        <p:spPr>
          <a:xfrm>
            <a:off x="3754244" y="5075665"/>
            <a:ext cx="2533805" cy="1430454"/>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テクノロジーやビジネスプロセスについての知識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意志決定プロセスの理解とプロセスを遂行・管理できる能力</a:t>
            </a:r>
          </a:p>
          <a:p>
            <a:pPr marL="171450" indent="-171450">
              <a:buFont typeface="Wingdings" charset="2"/>
              <a:buChar char="v"/>
            </a:pPr>
            <a:r>
              <a:rPr lang="ja-JP" altLang="en-US" sz="1200" dirty="0" smtClean="0">
                <a:solidFill>
                  <a:srgbClr val="FFFFFF"/>
                </a:solidFill>
              </a:rPr>
              <a:t>納得を引き出すドキュメンテーションやプレゼンのスキル</a:t>
            </a:r>
            <a:endParaRPr lang="en-US" altLang="ja-JP" sz="1200" dirty="0" smtClean="0">
              <a:solidFill>
                <a:srgbClr val="FFFFFF"/>
              </a:solidFill>
            </a:endParaRPr>
          </a:p>
        </p:txBody>
      </p:sp>
      <p:sp>
        <p:nvSpPr>
          <p:cNvPr id="26" name="角丸四角形 25"/>
          <p:cNvSpPr/>
          <p:nvPr/>
        </p:nvSpPr>
        <p:spPr>
          <a:xfrm>
            <a:off x="1143000" y="1143000"/>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lang="ja-JP" altLang="en-US" sz="2000" dirty="0" smtClean="0">
                <a:solidFill>
                  <a:srgbClr val="FFFFFF"/>
                </a:solidFill>
              </a:rPr>
              <a:t>１</a:t>
            </a:r>
            <a:r>
              <a:rPr lang="en-US" altLang="ja-JP" sz="2000" dirty="0" smtClean="0">
                <a:solidFill>
                  <a:srgbClr val="FFFFFF"/>
                </a:solidFill>
              </a:rPr>
              <a:t>.</a:t>
            </a:r>
            <a:r>
              <a:rPr lang="ja-JP" altLang="en-US" sz="2000" dirty="0" smtClean="0">
                <a:solidFill>
                  <a:srgbClr val="FFFFFF"/>
                </a:solidFill>
              </a:rPr>
              <a:t>０</a:t>
            </a:r>
            <a:endParaRPr kumimoji="1" lang="ja-JP" altLang="en-US" sz="2000" dirty="0">
              <a:solidFill>
                <a:srgbClr val="FFFFFF"/>
              </a:solidFill>
            </a:endParaRPr>
          </a:p>
        </p:txBody>
      </p:sp>
      <p:sp>
        <p:nvSpPr>
          <p:cNvPr id="27" name="角丸四角形 26"/>
          <p:cNvSpPr/>
          <p:nvPr/>
        </p:nvSpPr>
        <p:spPr>
          <a:xfrm>
            <a:off x="6384074" y="1143000"/>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３</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8" name="角丸四角形 27"/>
          <p:cNvSpPr/>
          <p:nvPr/>
        </p:nvSpPr>
        <p:spPr>
          <a:xfrm>
            <a:off x="3754244" y="1143000"/>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２</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9" name="ホームベース 28"/>
          <p:cNvSpPr/>
          <p:nvPr/>
        </p:nvSpPr>
        <p:spPr>
          <a:xfrm>
            <a:off x="269489" y="11430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バージョン</a:t>
            </a:r>
            <a:endParaRPr kumimoji="1" lang="ja-JP" altLang="en-US" sz="900" dirty="0">
              <a:solidFill>
                <a:srgbClr val="FFFFFF"/>
              </a:solidFill>
            </a:endParaRPr>
          </a:p>
        </p:txBody>
      </p:sp>
      <p:sp>
        <p:nvSpPr>
          <p:cNvPr id="30" name="ホームベース 29"/>
          <p:cNvSpPr/>
          <p:nvPr/>
        </p:nvSpPr>
        <p:spPr>
          <a:xfrm>
            <a:off x="269489" y="1558073"/>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スタイル</a:t>
            </a:r>
            <a:endParaRPr kumimoji="1" lang="ja-JP" altLang="en-US" sz="1000" dirty="0">
              <a:solidFill>
                <a:srgbClr val="FFFFFF"/>
              </a:solidFill>
            </a:endParaRPr>
          </a:p>
        </p:txBody>
      </p:sp>
      <p:sp>
        <p:nvSpPr>
          <p:cNvPr id="31" name="ホームベース 30"/>
          <p:cNvSpPr/>
          <p:nvPr/>
        </p:nvSpPr>
        <p:spPr>
          <a:xfrm>
            <a:off x="269489" y="1979344"/>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活動起点</a:t>
            </a:r>
            <a:endParaRPr kumimoji="1" lang="ja-JP" altLang="en-US" sz="1000" dirty="0">
              <a:solidFill>
                <a:srgbClr val="FFFFFF"/>
              </a:solidFill>
            </a:endParaRPr>
          </a:p>
        </p:txBody>
      </p:sp>
      <p:sp>
        <p:nvSpPr>
          <p:cNvPr id="32" name="ホームベース 31"/>
          <p:cNvSpPr/>
          <p:nvPr/>
        </p:nvSpPr>
        <p:spPr>
          <a:xfrm>
            <a:off x="269489" y="40386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営業活動</a:t>
            </a:r>
            <a:endParaRPr kumimoji="1" lang="en-US" altLang="ja-JP" sz="1000" dirty="0" smtClean="0">
              <a:solidFill>
                <a:srgbClr val="FFFFFF"/>
              </a:solidFill>
            </a:endParaRPr>
          </a:p>
          <a:p>
            <a:pPr algn="ctr"/>
            <a:r>
              <a:rPr lang="ja-JP" altLang="en-US" sz="1000" dirty="0" smtClean="0">
                <a:solidFill>
                  <a:srgbClr val="FFFFFF"/>
                </a:solidFill>
              </a:rPr>
              <a:t>プロセス</a:t>
            </a:r>
            <a:endParaRPr kumimoji="1" lang="ja-JP" altLang="en-US" sz="1000" dirty="0">
              <a:solidFill>
                <a:srgbClr val="FFFFFF"/>
              </a:solidFill>
            </a:endParaRPr>
          </a:p>
        </p:txBody>
      </p:sp>
      <p:sp>
        <p:nvSpPr>
          <p:cNvPr id="33" name="ホームベース 32"/>
          <p:cNvSpPr/>
          <p:nvPr/>
        </p:nvSpPr>
        <p:spPr>
          <a:xfrm>
            <a:off x="269489" y="3142788"/>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800" dirty="0" smtClean="0">
                <a:solidFill>
                  <a:srgbClr val="FFFFFF"/>
                </a:solidFill>
              </a:rPr>
              <a:t>カウンターパート</a:t>
            </a:r>
            <a:endParaRPr kumimoji="1" lang="ja-JP" altLang="en-US" sz="800" dirty="0">
              <a:solidFill>
                <a:srgbClr val="FFFFFF"/>
              </a:solidFill>
            </a:endParaRPr>
          </a:p>
        </p:txBody>
      </p:sp>
      <p:sp>
        <p:nvSpPr>
          <p:cNvPr id="34" name="ホームベース 33"/>
          <p:cNvSpPr/>
          <p:nvPr/>
        </p:nvSpPr>
        <p:spPr>
          <a:xfrm>
            <a:off x="269489" y="5584282"/>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求められる</a:t>
            </a:r>
            <a:r>
              <a:rPr kumimoji="1" lang="ja-JP" altLang="en-US" sz="1000" dirty="0" smtClean="0">
                <a:solidFill>
                  <a:srgbClr val="FFFFFF"/>
                </a:solidFill>
              </a:rPr>
              <a:t>能力</a:t>
            </a:r>
            <a:endParaRPr kumimoji="1" lang="ja-JP" altLang="en-US" sz="1000" dirty="0">
              <a:solidFill>
                <a:srgbClr val="FFFFFF"/>
              </a:solidFill>
            </a:endParaRPr>
          </a:p>
        </p:txBody>
      </p:sp>
      <p:sp>
        <p:nvSpPr>
          <p:cNvPr id="35" name="ホームベース 34"/>
          <p:cNvSpPr/>
          <p:nvPr/>
        </p:nvSpPr>
        <p:spPr>
          <a:xfrm>
            <a:off x="269489" y="25908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提供価値</a:t>
            </a:r>
            <a:endParaRPr kumimoji="1" lang="ja-JP" altLang="en-US" sz="1000" dirty="0">
              <a:solidFill>
                <a:srgbClr val="FFFFFF"/>
              </a:solidFill>
            </a:endParaRPr>
          </a:p>
        </p:txBody>
      </p:sp>
    </p:spTree>
    <p:extLst>
      <p:ext uri="{BB962C8B-B14F-4D97-AF65-F5344CB8AC3E}">
        <p14:creationId xmlns:p14="http://schemas.microsoft.com/office/powerpoint/2010/main" val="81890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right)">
                                      <p:cBhvr>
                                        <p:cTn id="24" dur="500"/>
                                        <p:tgtEl>
                                          <p:spTgt spid="21"/>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right)">
                                      <p:cBhvr>
                                        <p:cTn id="28" dur="500"/>
                                        <p:tgtEl>
                                          <p:spTgt spid="24"/>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1" grpId="0" animBg="1"/>
      <p:bldP spid="24"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15279" y="1771207"/>
            <a:ext cx="3896179" cy="1936189"/>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149" name="片側の 2 つの角を切り取った四角形 148"/>
          <p:cNvSpPr/>
          <p:nvPr/>
        </p:nvSpPr>
        <p:spPr>
          <a:xfrm>
            <a:off x="6464300" y="492981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0" name="片側の 2 つの角を切り取った四角形 149"/>
          <p:cNvSpPr/>
          <p:nvPr/>
        </p:nvSpPr>
        <p:spPr>
          <a:xfrm>
            <a:off x="4990768" y="490920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0" name="片側の 2 つの角を切り取った四角形 139"/>
          <p:cNvSpPr/>
          <p:nvPr/>
        </p:nvSpPr>
        <p:spPr>
          <a:xfrm flipV="1">
            <a:off x="5936030" y="586931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1" name="右大かっこ 140"/>
          <p:cNvSpPr/>
          <p:nvPr/>
        </p:nvSpPr>
        <p:spPr>
          <a:xfrm>
            <a:off x="6321090" y="593449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メイリオ"/>
              <a:ea typeface="メイリオ"/>
              <a:cs typeface="メイリオ"/>
            </a:endParaRPr>
          </a:p>
        </p:txBody>
      </p:sp>
      <p:sp>
        <p:nvSpPr>
          <p:cNvPr id="4" name="正方形/長方形 3"/>
          <p:cNvSpPr/>
          <p:nvPr/>
        </p:nvSpPr>
        <p:spPr>
          <a:xfrm>
            <a:off x="345488" y="3637570"/>
            <a:ext cx="3911600" cy="2526818"/>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これからのオフィス・インフラ</a:t>
            </a:r>
            <a:endParaRPr kumimoji="1" lang="ja-JP" altLang="en-US" dirty="0"/>
          </a:p>
        </p:txBody>
      </p:sp>
      <p:grpSp>
        <p:nvGrpSpPr>
          <p:cNvPr id="5" name="図形グループ 4"/>
          <p:cNvGrpSpPr/>
          <p:nvPr/>
        </p:nvGrpSpPr>
        <p:grpSpPr>
          <a:xfrm>
            <a:off x="7900325" y="513250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510319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507602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825258" y="4241576"/>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6" name="図 1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268920" y="425644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530595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8" name="図形グループ 37"/>
          <p:cNvGrpSpPr/>
          <p:nvPr/>
        </p:nvGrpSpPr>
        <p:grpSpPr>
          <a:xfrm>
            <a:off x="4914294" y="4459422"/>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4" name="図形グループ 43"/>
          <p:cNvGrpSpPr/>
          <p:nvPr/>
        </p:nvGrpSpPr>
        <p:grpSpPr>
          <a:xfrm>
            <a:off x="8443873" y="444223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7" name="図形グループ 46"/>
          <p:cNvGrpSpPr/>
          <p:nvPr/>
        </p:nvGrpSpPr>
        <p:grpSpPr>
          <a:xfrm>
            <a:off x="7939688" y="531743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0" name="図形グループ 49"/>
          <p:cNvGrpSpPr/>
          <p:nvPr/>
        </p:nvGrpSpPr>
        <p:grpSpPr>
          <a:xfrm>
            <a:off x="8309461" y="532103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 name="スライド番号プレースホルダー 2"/>
          <p:cNvSpPr>
            <a:spLocks noGrp="1"/>
          </p:cNvSpPr>
          <p:nvPr>
            <p:ph type="sldNum" sz="quarter" idx="12"/>
          </p:nvPr>
        </p:nvSpPr>
        <p:spPr>
          <a:xfrm>
            <a:off x="6957020" y="6640200"/>
            <a:ext cx="2133600" cy="217800"/>
          </a:xfrm>
        </p:spPr>
        <p:txBody>
          <a:bodyPr/>
          <a:lstStyle/>
          <a:p>
            <a:fld id="{8FF8CC5D-A65D-5946-99B5-645367A967AD}" type="slidenum">
              <a:rPr kumimoji="1" lang="ja-JP" altLang="en-US" smtClean="0"/>
              <a:t>5</a:t>
            </a:fld>
            <a:endParaRPr kumimoji="1" lang="ja-JP" altLang="en-US"/>
          </a:p>
        </p:txBody>
      </p:sp>
      <p:grpSp>
        <p:nvGrpSpPr>
          <p:cNvPr id="143" name="図形グループ 142"/>
          <p:cNvGrpSpPr/>
          <p:nvPr/>
        </p:nvGrpSpPr>
        <p:grpSpPr>
          <a:xfrm>
            <a:off x="6560122" y="507602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5" name="図 14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530595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1" name="図形グループ 150"/>
          <p:cNvGrpSpPr/>
          <p:nvPr/>
        </p:nvGrpSpPr>
        <p:grpSpPr>
          <a:xfrm>
            <a:off x="5807719" y="512102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53" name="図 15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530595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58" name="テキスト ボックス 157"/>
          <p:cNvSpPr txBox="1"/>
          <p:nvPr/>
        </p:nvSpPr>
        <p:spPr>
          <a:xfrm>
            <a:off x="4990768" y="5887389"/>
            <a:ext cx="754746"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自宅</a:t>
            </a:r>
            <a:endParaRPr kumimoji="1" lang="ja-JP" altLang="en-US" sz="1200" dirty="0">
              <a:solidFill>
                <a:schemeClr val="bg1"/>
              </a:solidFill>
              <a:latin typeface="メイリオ"/>
              <a:ea typeface="メイリオ"/>
              <a:cs typeface="メイリオ"/>
            </a:endParaRPr>
          </a:p>
        </p:txBody>
      </p:sp>
      <p:sp>
        <p:nvSpPr>
          <p:cNvPr id="159" name="テキスト ボックス 158"/>
          <p:cNvSpPr txBox="1"/>
          <p:nvPr/>
        </p:nvSpPr>
        <p:spPr>
          <a:xfrm>
            <a:off x="5669780" y="5887389"/>
            <a:ext cx="754746" cy="276999"/>
          </a:xfrm>
          <a:prstGeom prst="rect">
            <a:avLst/>
          </a:prstGeom>
          <a:noFill/>
        </p:spPr>
        <p:txBody>
          <a:bodyPr wrap="square" rtlCol="0">
            <a:spAutoFit/>
          </a:bodyPr>
          <a:lstStyle/>
          <a:p>
            <a:pPr algn="ctr"/>
            <a:r>
              <a:rPr kumimoji="1" lang="ja-JP" altLang="en-US" sz="1200" dirty="0" smtClean="0">
                <a:solidFill>
                  <a:schemeClr val="tx1">
                    <a:lumMod val="95000"/>
                    <a:lumOff val="5000"/>
                  </a:schemeClr>
                </a:solidFill>
                <a:latin typeface="メイリオ"/>
                <a:ea typeface="メイリオ"/>
                <a:cs typeface="メイリオ"/>
              </a:rPr>
              <a:t>カフェ</a:t>
            </a:r>
            <a:endParaRPr kumimoji="1" lang="ja-JP" altLang="en-US" sz="1200" dirty="0">
              <a:solidFill>
                <a:schemeClr val="tx1">
                  <a:lumMod val="95000"/>
                  <a:lumOff val="5000"/>
                </a:schemeClr>
              </a:solidFill>
              <a:latin typeface="メイリオ"/>
              <a:ea typeface="メイリオ"/>
              <a:cs typeface="メイリオ"/>
            </a:endParaRPr>
          </a:p>
        </p:txBody>
      </p:sp>
      <p:sp>
        <p:nvSpPr>
          <p:cNvPr id="160" name="テキスト ボックス 159"/>
          <p:cNvSpPr txBox="1"/>
          <p:nvPr/>
        </p:nvSpPr>
        <p:spPr>
          <a:xfrm>
            <a:off x="6464300" y="5887389"/>
            <a:ext cx="1274724"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66" name="正方形/長方形 165"/>
          <p:cNvSpPr/>
          <p:nvPr/>
        </p:nvSpPr>
        <p:spPr>
          <a:xfrm>
            <a:off x="6223035" y="2269428"/>
            <a:ext cx="1112146" cy="61103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メイリオ"/>
                <a:ea typeface="メイリオ"/>
                <a:cs typeface="メイリオ"/>
              </a:rPr>
              <a:t>仮想</a:t>
            </a:r>
            <a:endParaRPr lang="en-US" altLang="ja-JP" sz="1000"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データセンター</a:t>
            </a:r>
            <a:endParaRPr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a:t>
            </a:r>
            <a:r>
              <a:rPr lang="en-US" altLang="ja-JP" sz="800" dirty="0" smtClean="0">
                <a:solidFill>
                  <a:srgbClr val="FFFFFF"/>
                </a:solidFill>
                <a:latin typeface="メイリオ"/>
                <a:ea typeface="メイリオ"/>
                <a:cs typeface="メイリオ"/>
              </a:rPr>
              <a:t>NPO</a:t>
            </a:r>
            <a:r>
              <a:rPr lang="ja-JP" altLang="en-US" sz="800" dirty="0" smtClean="0">
                <a:solidFill>
                  <a:srgbClr val="FFFFFF"/>
                </a:solidFill>
                <a:latin typeface="メイリオ"/>
                <a:ea typeface="メイリオ"/>
                <a:cs typeface="メイリオ"/>
              </a:rPr>
              <a:t>やコミュニティ）</a:t>
            </a:r>
            <a:endParaRPr lang="en-US" altLang="ja-JP" sz="800" dirty="0">
              <a:solidFill>
                <a:srgbClr val="FFFFFF"/>
              </a:solidFill>
              <a:latin typeface="メイリオ"/>
              <a:ea typeface="メイリオ"/>
              <a:cs typeface="メイリオ"/>
            </a:endParaRPr>
          </a:p>
        </p:txBody>
      </p:sp>
      <p:sp>
        <p:nvSpPr>
          <p:cNvPr id="170" name="テキスト ボックス 169"/>
          <p:cNvSpPr txBox="1"/>
          <p:nvPr/>
        </p:nvSpPr>
        <p:spPr>
          <a:xfrm>
            <a:off x="379103" y="1115795"/>
            <a:ext cx="3877985" cy="461665"/>
          </a:xfrm>
          <a:prstGeom prst="rect">
            <a:avLst/>
          </a:prstGeom>
          <a:noFill/>
        </p:spPr>
        <p:txBody>
          <a:bodyPr wrap="none" rtlCol="0">
            <a:spAutoFit/>
          </a:bodyPr>
          <a:lstStyle/>
          <a:p>
            <a:pPr algn="ctr"/>
            <a:r>
              <a:rPr kumimoji="1" lang="ja-JP" altLang="en-US" sz="2400" dirty="0" smtClean="0">
                <a:solidFill>
                  <a:schemeClr val="tx1">
                    <a:lumMod val="50000"/>
                    <a:lumOff val="50000"/>
                  </a:schemeClr>
                </a:solidFill>
                <a:latin typeface="メイリオ"/>
                <a:ea typeface="メイリオ"/>
                <a:cs typeface="メイリオ"/>
              </a:rPr>
              <a:t>従来のオフィス・インフラ</a:t>
            </a:r>
            <a:endParaRPr kumimoji="1" lang="ja-JP" altLang="en-US" sz="2400" dirty="0">
              <a:solidFill>
                <a:schemeClr val="tx1">
                  <a:lumMod val="50000"/>
                  <a:lumOff val="50000"/>
                </a:schemeClr>
              </a:solidFill>
              <a:latin typeface="メイリオ"/>
              <a:ea typeface="メイリオ"/>
              <a:cs typeface="メイリオ"/>
            </a:endParaRPr>
          </a:p>
        </p:txBody>
      </p:sp>
      <p:sp>
        <p:nvSpPr>
          <p:cNvPr id="171" name="テキスト ボックス 170"/>
          <p:cNvSpPr txBox="1"/>
          <p:nvPr/>
        </p:nvSpPr>
        <p:spPr>
          <a:xfrm>
            <a:off x="4833473" y="1115795"/>
            <a:ext cx="3877985" cy="461665"/>
          </a:xfrm>
          <a:prstGeom prst="rect">
            <a:avLst/>
          </a:prstGeom>
          <a:noFill/>
        </p:spPr>
        <p:txBody>
          <a:bodyPr wrap="none" rtlCol="0">
            <a:spAutoFit/>
          </a:bodyPr>
          <a:lstStyle/>
          <a:p>
            <a:pPr algn="ctr"/>
            <a:r>
              <a:rPr kumimoji="1" lang="ja-JP" altLang="en-US" sz="2400" dirty="0" smtClean="0">
                <a:solidFill>
                  <a:srgbClr val="0000FF"/>
                </a:solidFill>
                <a:latin typeface="メイリオ"/>
                <a:ea typeface="メイリオ"/>
                <a:cs typeface="メイリオ"/>
              </a:rPr>
              <a:t>新しいオフィス・インフラ</a:t>
            </a:r>
            <a:endParaRPr kumimoji="1" lang="ja-JP" altLang="en-US" sz="2400" dirty="0">
              <a:solidFill>
                <a:srgbClr val="0000FF"/>
              </a:solidFill>
              <a:latin typeface="メイリオ"/>
              <a:ea typeface="メイリオ"/>
              <a:cs typeface="メイリオ"/>
            </a:endParaRPr>
          </a:p>
        </p:txBody>
      </p:sp>
      <p:grpSp>
        <p:nvGrpSpPr>
          <p:cNvPr id="172" name="図形グループ 171"/>
          <p:cNvGrpSpPr/>
          <p:nvPr/>
        </p:nvGrpSpPr>
        <p:grpSpPr>
          <a:xfrm>
            <a:off x="7101036" y="508395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4" name="図 17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530180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7" name="太陽 136"/>
          <p:cNvSpPr/>
          <p:nvPr/>
        </p:nvSpPr>
        <p:spPr>
          <a:xfrm>
            <a:off x="8315738" y="570024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1" name="テキスト ボックス 160"/>
          <p:cNvSpPr txBox="1"/>
          <p:nvPr/>
        </p:nvSpPr>
        <p:spPr>
          <a:xfrm>
            <a:off x="7774800" y="5898890"/>
            <a:ext cx="754746" cy="276999"/>
          </a:xfrm>
          <a:prstGeom prst="rect">
            <a:avLst/>
          </a:prstGeom>
          <a:noFill/>
        </p:spPr>
        <p:txBody>
          <a:bodyPr wrap="square" rtlCol="0">
            <a:spAutoFit/>
          </a:bodyPr>
          <a:lstStyle/>
          <a:p>
            <a:pPr algn="ctr"/>
            <a:r>
              <a:rPr kumimoji="1" lang="ja-JP" altLang="en-US" sz="1200" dirty="0" smtClean="0">
                <a:solidFill>
                  <a:srgbClr val="0000FF"/>
                </a:solidFill>
                <a:latin typeface="メイリオ"/>
                <a:ea typeface="メイリオ"/>
                <a:cs typeface="メイリオ"/>
              </a:rPr>
              <a:t>外出先</a:t>
            </a:r>
            <a:endParaRPr kumimoji="1" lang="ja-JP" altLang="en-US" sz="1200" dirty="0">
              <a:solidFill>
                <a:srgbClr val="0000FF"/>
              </a:solidFill>
              <a:latin typeface="メイリオ"/>
              <a:ea typeface="メイリオ"/>
              <a:cs typeface="メイリオ"/>
            </a:endParaRPr>
          </a:p>
        </p:txBody>
      </p:sp>
      <p:pic>
        <p:nvPicPr>
          <p:cNvPr id="157" name="図 156" descr="radio-45967_6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492" y="3941549"/>
            <a:ext cx="811580" cy="908061"/>
          </a:xfrm>
          <a:prstGeom prst="rect">
            <a:avLst/>
          </a:prstGeom>
        </p:spPr>
      </p:pic>
      <p:sp>
        <p:nvSpPr>
          <p:cNvPr id="17" name="テキスト ボックス 16"/>
          <p:cNvSpPr txBox="1"/>
          <p:nvPr/>
        </p:nvSpPr>
        <p:spPr>
          <a:xfrm>
            <a:off x="5847082" y="3713633"/>
            <a:ext cx="1881081" cy="369332"/>
          </a:xfrm>
          <a:prstGeom prst="rect">
            <a:avLst/>
          </a:prstGeom>
          <a:noFill/>
        </p:spPr>
        <p:txBody>
          <a:bodyPr wrap="none" rtlCol="0">
            <a:spAutoFit/>
          </a:bodyPr>
          <a:lstStyle/>
          <a:p>
            <a:r>
              <a:rPr lang="en-US" altLang="ja-JP" dirty="0" smtClean="0">
                <a:solidFill>
                  <a:srgbClr val="0000FF"/>
                </a:solidFill>
                <a:latin typeface="メイリオ"/>
                <a:ea typeface="メイリオ"/>
                <a:cs typeface="メイリオ"/>
              </a:rPr>
              <a:t>5G</a:t>
            </a:r>
            <a:r>
              <a:rPr lang="ja-JP" altLang="en-US" dirty="0" smtClean="0">
                <a:solidFill>
                  <a:srgbClr val="0000FF"/>
                </a:solidFill>
                <a:latin typeface="メイリオ"/>
                <a:ea typeface="メイリオ"/>
                <a:cs typeface="メイリオ"/>
              </a:rPr>
              <a:t>ネットワーク</a:t>
            </a:r>
            <a:endParaRPr kumimoji="1" lang="ja-JP" altLang="en-US" dirty="0">
              <a:solidFill>
                <a:srgbClr val="0000FF"/>
              </a:solidFill>
              <a:latin typeface="メイリオ"/>
              <a:ea typeface="メイリオ"/>
              <a:cs typeface="メイリオ"/>
            </a:endParaRPr>
          </a:p>
        </p:txBody>
      </p:sp>
      <p:sp>
        <p:nvSpPr>
          <p:cNvPr id="179" name="正方形/長方形 178"/>
          <p:cNvSpPr/>
          <p:nvPr/>
        </p:nvSpPr>
        <p:spPr>
          <a:xfrm>
            <a:off x="5009170" y="2269428"/>
            <a:ext cx="1112146" cy="611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仮想</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データセンター</a:t>
            </a:r>
            <a:endParaRPr kumimoji="1"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（所属する企業）</a:t>
            </a:r>
            <a:endParaRPr kumimoji="1" lang="en-US" altLang="ja-JP" sz="800" dirty="0" smtClean="0">
              <a:solidFill>
                <a:srgbClr val="FFFFFF"/>
              </a:solidFill>
              <a:latin typeface="メイリオ"/>
              <a:ea typeface="メイリオ"/>
              <a:cs typeface="メイリオ"/>
            </a:endParaRPr>
          </a:p>
        </p:txBody>
      </p:sp>
      <p:sp>
        <p:nvSpPr>
          <p:cNvPr id="184" name="正方形/長方形 183"/>
          <p:cNvSpPr/>
          <p:nvPr/>
        </p:nvSpPr>
        <p:spPr>
          <a:xfrm>
            <a:off x="7426799" y="2269428"/>
            <a:ext cx="1112146" cy="611033"/>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85" name="正方形/長方形 184"/>
          <p:cNvSpPr/>
          <p:nvPr/>
        </p:nvSpPr>
        <p:spPr>
          <a:xfrm>
            <a:off x="5000889" y="2964476"/>
            <a:ext cx="3575372" cy="5803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kumimoji="1" lang="ja-JP" altLang="en-US" sz="1400" dirty="0" smtClean="0">
                <a:solidFill>
                  <a:srgbClr val="FFFFFF"/>
                </a:solidFill>
                <a:latin typeface="メイリオ"/>
                <a:ea typeface="メイリオ"/>
                <a:cs typeface="メイリオ"/>
              </a:rPr>
              <a:t>パーソナル・デスクトップ</a:t>
            </a:r>
            <a:endParaRPr kumimoji="1" lang="en-US" altLang="ja-JP" sz="1400" dirty="0" smtClean="0">
              <a:solidFill>
                <a:srgbClr val="FFFFFF"/>
              </a:solidFill>
              <a:latin typeface="メイリオ"/>
              <a:ea typeface="メイリオ"/>
              <a:cs typeface="メイリオ"/>
            </a:endParaRPr>
          </a:p>
        </p:txBody>
      </p:sp>
      <p:sp>
        <p:nvSpPr>
          <p:cNvPr id="186" name="円柱 185"/>
          <p:cNvSpPr/>
          <p:nvPr/>
        </p:nvSpPr>
        <p:spPr>
          <a:xfrm>
            <a:off x="7426799" y="3017791"/>
            <a:ext cx="1093443" cy="456574"/>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パーソナル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199" name="図形グループ 198"/>
          <p:cNvGrpSpPr/>
          <p:nvPr/>
        </p:nvGrpSpPr>
        <p:grpSpPr>
          <a:xfrm>
            <a:off x="1223822" y="5032403"/>
            <a:ext cx="517785" cy="587435"/>
            <a:chOff x="2667295" y="1059799"/>
            <a:chExt cx="681672" cy="722281"/>
          </a:xfrm>
        </p:grpSpPr>
        <p:sp>
          <p:nvSpPr>
            <p:cNvPr id="200" name="角丸四角形 1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1" name="図 200"/>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2" name="図形グループ 201"/>
          <p:cNvGrpSpPr/>
          <p:nvPr/>
        </p:nvGrpSpPr>
        <p:grpSpPr>
          <a:xfrm>
            <a:off x="1405253" y="5262332"/>
            <a:ext cx="265954" cy="577851"/>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5" name="図形グループ 204"/>
          <p:cNvGrpSpPr/>
          <p:nvPr/>
        </p:nvGrpSpPr>
        <p:grpSpPr>
          <a:xfrm>
            <a:off x="1764736" y="5040330"/>
            <a:ext cx="517785" cy="58743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1853772" y="5258176"/>
            <a:ext cx="265954" cy="577851"/>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5" name="角丸四角形 224"/>
          <p:cNvSpPr/>
          <p:nvPr/>
        </p:nvSpPr>
        <p:spPr>
          <a:xfrm>
            <a:off x="345488" y="1783520"/>
            <a:ext cx="3911600" cy="1234271"/>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226" name="円柱 225"/>
          <p:cNvSpPr/>
          <p:nvPr/>
        </p:nvSpPr>
        <p:spPr>
          <a:xfrm>
            <a:off x="2994069" y="3781805"/>
            <a:ext cx="1093443" cy="589845"/>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228" name="図形グループ 227"/>
          <p:cNvGrpSpPr/>
          <p:nvPr/>
        </p:nvGrpSpPr>
        <p:grpSpPr>
          <a:xfrm>
            <a:off x="1957272" y="378587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a:stCxn id="230" idx="6"/>
              <a:endCxn id="2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1957272" y="3979336"/>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a:stCxn id="234" idx="6"/>
              <a:endCxn id="2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1957272" y="416092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a:stCxn id="238" idx="6"/>
              <a:endCxn id="2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8" name="フローチャート: 磁気ディスク 247"/>
          <p:cNvSpPr/>
          <p:nvPr/>
        </p:nvSpPr>
        <p:spPr>
          <a:xfrm>
            <a:off x="2387974" y="4063994"/>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フローチャート: 磁気ディスク 248"/>
          <p:cNvSpPr/>
          <p:nvPr/>
        </p:nvSpPr>
        <p:spPr>
          <a:xfrm>
            <a:off x="2387974" y="3797300"/>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50" name="図形グループ 249"/>
          <p:cNvGrpSpPr/>
          <p:nvPr/>
        </p:nvGrpSpPr>
        <p:grpSpPr>
          <a:xfrm>
            <a:off x="633724" y="5027320"/>
            <a:ext cx="517785" cy="587435"/>
            <a:chOff x="2667295" y="1059799"/>
            <a:chExt cx="681672" cy="722281"/>
          </a:xfrm>
        </p:grpSpPr>
        <p:sp>
          <p:nvSpPr>
            <p:cNvPr id="251" name="角丸四角形 2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52" name="図 25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3" name="図形グループ 252"/>
          <p:cNvGrpSpPr/>
          <p:nvPr/>
        </p:nvGrpSpPr>
        <p:grpSpPr>
          <a:xfrm>
            <a:off x="722760" y="5245166"/>
            <a:ext cx="265954" cy="577851"/>
            <a:chOff x="1946324" y="4125162"/>
            <a:chExt cx="969964" cy="2007872"/>
          </a:xfrm>
        </p:grpSpPr>
        <p:sp>
          <p:nvSpPr>
            <p:cNvPr id="254" name="円/楕円 2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5" name="フローチャート: 論理積ゲート 2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2" name="テキスト ボックス 261"/>
          <p:cNvSpPr txBox="1"/>
          <p:nvPr/>
        </p:nvSpPr>
        <p:spPr>
          <a:xfrm>
            <a:off x="482190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3" name="テキスト ボックス 262"/>
          <p:cNvSpPr txBox="1"/>
          <p:nvPr/>
        </p:nvSpPr>
        <p:spPr>
          <a:xfrm>
            <a:off x="35211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4" name="正方形/長方形 263"/>
          <p:cNvSpPr/>
          <p:nvPr/>
        </p:nvSpPr>
        <p:spPr>
          <a:xfrm>
            <a:off x="559060" y="2269428"/>
            <a:ext cx="1112146" cy="6110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メイリオ"/>
                <a:ea typeface="メイリオ"/>
                <a:cs typeface="メイリオ"/>
              </a:rPr>
              <a:t>SaaS</a:t>
            </a:r>
            <a:endParaRPr kumimoji="1" lang="en-US" altLang="ja-JP" sz="10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コミュニケーション</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コラボレーション</a:t>
            </a:r>
            <a:endParaRPr kumimoji="1" lang="en-US" altLang="ja-JP" sz="800" dirty="0" smtClean="0">
              <a:solidFill>
                <a:srgbClr val="FFFFFF"/>
              </a:solidFill>
              <a:latin typeface="メイリオ"/>
              <a:ea typeface="メイリオ"/>
              <a:cs typeface="メイリオ"/>
            </a:endParaRPr>
          </a:p>
        </p:txBody>
      </p:sp>
      <p:sp>
        <p:nvSpPr>
          <p:cNvPr id="265" name="正方形/長方形 264"/>
          <p:cNvSpPr/>
          <p:nvPr/>
        </p:nvSpPr>
        <p:spPr>
          <a:xfrm>
            <a:off x="1777568" y="2269428"/>
            <a:ext cx="1112146" cy="6110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266" name="円柱 265"/>
          <p:cNvSpPr/>
          <p:nvPr/>
        </p:nvSpPr>
        <p:spPr>
          <a:xfrm>
            <a:off x="2998812" y="2269428"/>
            <a:ext cx="1093443" cy="5898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cxnSp>
        <p:nvCxnSpPr>
          <p:cNvPr id="26" name="直線コネクタ 25"/>
          <p:cNvCxnSpPr/>
          <p:nvPr/>
        </p:nvCxnSpPr>
        <p:spPr>
          <a:xfrm>
            <a:off x="951633" y="3493439"/>
            <a:ext cx="1" cy="103384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59060" y="3817624"/>
            <a:ext cx="771529" cy="500788"/>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18" name="角丸四角形 17"/>
          <p:cNvSpPr/>
          <p:nvPr/>
        </p:nvSpPr>
        <p:spPr>
          <a:xfrm>
            <a:off x="611841" y="4527283"/>
            <a:ext cx="3485636" cy="359882"/>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LAN</a:t>
            </a:r>
            <a:endParaRPr kumimoji="1" lang="ja-JP" altLang="en-US" sz="2000" dirty="0">
              <a:solidFill>
                <a:srgbClr val="FFFFFF"/>
              </a:solidFill>
              <a:latin typeface="メイリオ"/>
              <a:ea typeface="メイリオ"/>
              <a:cs typeface="メイリオ"/>
            </a:endParaRPr>
          </a:p>
        </p:txBody>
      </p:sp>
      <p:sp>
        <p:nvSpPr>
          <p:cNvPr id="267" name="角丸四角形 266"/>
          <p:cNvSpPr/>
          <p:nvPr/>
        </p:nvSpPr>
        <p:spPr>
          <a:xfrm>
            <a:off x="577683" y="3151338"/>
            <a:ext cx="3485636" cy="359882"/>
          </a:xfrm>
          <a:prstGeom prst="round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インターネット</a:t>
            </a:r>
            <a:r>
              <a:rPr lang="ja-JP" altLang="en-US" dirty="0" smtClean="0">
                <a:solidFill>
                  <a:srgbClr val="FFFFFF"/>
                </a:solidFill>
                <a:latin typeface="メイリオ"/>
                <a:ea typeface="メイリオ"/>
                <a:cs typeface="メイリオ"/>
              </a:rPr>
              <a:t>／専用線</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2610393" y="5213492"/>
            <a:ext cx="1481862" cy="85136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391429" y="5301802"/>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391429" y="5546857"/>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391429" y="5788880"/>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379103" y="5895281"/>
            <a:ext cx="800219" cy="276999"/>
          </a:xfrm>
          <a:prstGeom prst="rect">
            <a:avLst/>
          </a:prstGeom>
          <a:noFill/>
        </p:spPr>
        <p:txBody>
          <a:bodyPr wrap="none" rtlCol="0">
            <a:spAutoFit/>
          </a:bodyPr>
          <a:lstStyle/>
          <a:p>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39" name="円柱 138"/>
          <p:cNvSpPr/>
          <p:nvPr/>
        </p:nvSpPr>
        <p:spPr>
          <a:xfrm>
            <a:off x="2762626" y="5301803"/>
            <a:ext cx="557429" cy="678536"/>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メイリオ"/>
              <a:ea typeface="メイリオ"/>
              <a:cs typeface="メイリオ"/>
            </a:endParaRPr>
          </a:p>
        </p:txBody>
      </p:sp>
      <p:grpSp>
        <p:nvGrpSpPr>
          <p:cNvPr id="213" name="図形グループ 212"/>
          <p:cNvGrpSpPr/>
          <p:nvPr/>
        </p:nvGrpSpPr>
        <p:grpSpPr>
          <a:xfrm>
            <a:off x="2428962" y="5032403"/>
            <a:ext cx="517785" cy="587435"/>
            <a:chOff x="2667295" y="1059799"/>
            <a:chExt cx="681672" cy="722281"/>
          </a:xfrm>
        </p:grpSpPr>
        <p:sp>
          <p:nvSpPr>
            <p:cNvPr id="214" name="角丸四角形 21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5" name="図 21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6" name="図形グループ 215"/>
          <p:cNvGrpSpPr/>
          <p:nvPr/>
        </p:nvGrpSpPr>
        <p:grpSpPr>
          <a:xfrm>
            <a:off x="2610393" y="5262332"/>
            <a:ext cx="265954" cy="577851"/>
            <a:chOff x="1946324" y="4125162"/>
            <a:chExt cx="969964" cy="2007872"/>
          </a:xfrm>
        </p:grpSpPr>
        <p:sp>
          <p:nvSpPr>
            <p:cNvPr id="217" name="円/楕円 2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8" name="フローチャート: 論理積ゲート 2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3" name="テキスト ボックス 22"/>
          <p:cNvSpPr txBox="1"/>
          <p:nvPr/>
        </p:nvSpPr>
        <p:spPr>
          <a:xfrm>
            <a:off x="7101036" y="4468153"/>
            <a:ext cx="1075685" cy="461665"/>
          </a:xfrm>
          <a:prstGeom prst="rect">
            <a:avLst/>
          </a:prstGeom>
          <a:noFill/>
        </p:spPr>
        <p:txBody>
          <a:bodyPr wrap="none" rtlCol="0">
            <a:spAutoFit/>
          </a:bodyPr>
          <a:lstStyle/>
          <a:p>
            <a:r>
              <a:rPr kumimoji="1" lang="ja-JP" altLang="en-US" sz="800" dirty="0" smtClean="0">
                <a:latin typeface="メイリオ"/>
                <a:ea typeface="メイリオ"/>
                <a:cs typeface="メイリオ"/>
              </a:rPr>
              <a:t>通信速度：</a:t>
            </a:r>
            <a:r>
              <a:rPr kumimoji="1" lang="en-US" altLang="ja-JP" sz="800" dirty="0" smtClean="0">
                <a:latin typeface="メイリオ"/>
                <a:ea typeface="メイリオ"/>
                <a:cs typeface="メイリオ"/>
              </a:rPr>
              <a:t>10Gbps</a:t>
            </a:r>
          </a:p>
          <a:p>
            <a:r>
              <a:rPr lang="ja-JP" altLang="en-US" sz="800" dirty="0" smtClean="0">
                <a:latin typeface="メイリオ"/>
                <a:ea typeface="メイリオ"/>
                <a:cs typeface="メイリオ"/>
              </a:rPr>
              <a:t>遅延時間：</a:t>
            </a:r>
            <a:r>
              <a:rPr lang="en-US" altLang="ja-JP" sz="800" dirty="0" smtClean="0">
                <a:latin typeface="メイリオ"/>
                <a:ea typeface="メイリオ"/>
                <a:cs typeface="メイリオ"/>
              </a:rPr>
              <a:t>5ms</a:t>
            </a:r>
          </a:p>
          <a:p>
            <a:r>
              <a:rPr kumimoji="1" lang="ja-JP" altLang="en-US" sz="800" dirty="0" smtClean="0">
                <a:latin typeface="メイリオ"/>
                <a:ea typeface="メイリオ"/>
                <a:cs typeface="メイリオ"/>
              </a:rPr>
              <a:t>信頼性：</a:t>
            </a:r>
            <a:r>
              <a:rPr kumimoji="1" lang="en-US" altLang="ja-JP" sz="800" dirty="0" smtClean="0">
                <a:latin typeface="メイリオ"/>
                <a:ea typeface="メイリオ"/>
                <a:cs typeface="メイリオ"/>
              </a:rPr>
              <a:t>99.999%</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1668536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a:t>
            </a:r>
            <a:r>
              <a:rPr lang="ja-JP" altLang="en-US" dirty="0" smtClean="0"/>
              <a:t>：営業（３）　</a:t>
            </a:r>
            <a:r>
              <a:rPr lang="ja-JP" altLang="en-US" sz="2800" dirty="0" smtClean="0">
                <a:ea typeface="ＭＳ Ｐゴシック" charset="-128"/>
              </a:rPr>
              <a:t>営業力の構成区分構造</a:t>
            </a:r>
          </a:p>
        </p:txBody>
      </p:sp>
      <p:sp>
        <p:nvSpPr>
          <p:cNvPr id="2" name="角丸四角形 1"/>
          <p:cNvSpPr/>
          <p:nvPr/>
        </p:nvSpPr>
        <p:spPr bwMode="auto">
          <a:xfrm>
            <a:off x="1014248" y="4168823"/>
            <a:ext cx="7123385" cy="2350817"/>
          </a:xfrm>
          <a:prstGeom prst="roundRect">
            <a:avLst>
              <a:gd name="adj" fmla="val 0"/>
            </a:avLst>
          </a:prstGeom>
          <a:solidFill>
            <a:schemeClr val="accent3">
              <a:lumMod val="50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人間力</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8" name="正方形/長方形 27"/>
          <p:cNvSpPr/>
          <p:nvPr/>
        </p:nvSpPr>
        <p:spPr>
          <a:xfrm>
            <a:off x="1136753" y="4546281"/>
            <a:ext cx="6883234" cy="1892826"/>
          </a:xfrm>
          <a:prstGeom prst="rect">
            <a:avLst/>
          </a:prstGeom>
        </p:spPr>
        <p:txBody>
          <a:bodyPr wrap="square">
            <a:spAutoFit/>
          </a:bodyPr>
          <a:lstStyle/>
          <a:p>
            <a:pPr marL="285750" indent="-285750">
              <a:buFont typeface="Wingdings" pitchFamily="2" charset="2"/>
              <a:buChar char="l"/>
            </a:pPr>
            <a:r>
              <a:rPr lang="ja-JP" altLang="en-US" sz="1400" dirty="0" smtClean="0">
                <a:solidFill>
                  <a:schemeClr val="bg1"/>
                </a:solidFill>
                <a:latin typeface="メイリオ"/>
                <a:ea typeface="メイリオ"/>
                <a:cs typeface="メイリオ"/>
              </a:rPr>
              <a:t>お客</a:t>
            </a:r>
            <a:r>
              <a:rPr lang="ja-JP" altLang="en-US" sz="1400" dirty="0">
                <a:solidFill>
                  <a:schemeClr val="bg1"/>
                </a:solidFill>
                <a:latin typeface="メイリオ"/>
                <a:ea typeface="メイリオ"/>
                <a:cs typeface="メイリオ"/>
              </a:rPr>
              <a:t>様のあるべき姿の実現と、営業目標</a:t>
            </a:r>
            <a:r>
              <a:rPr lang="ja-JP" altLang="en-US" sz="1400" dirty="0" smtClean="0">
                <a:solidFill>
                  <a:schemeClr val="bg1"/>
                </a:solidFill>
                <a:latin typeface="メイリオ"/>
                <a:ea typeface="メイリオ"/>
                <a:cs typeface="メイリオ"/>
              </a:rPr>
              <a:t>達成の</a:t>
            </a:r>
            <a:r>
              <a:rPr lang="ja-JP" altLang="en-US" sz="1400" dirty="0">
                <a:solidFill>
                  <a:schemeClr val="bg1"/>
                </a:solidFill>
                <a:latin typeface="メイリオ"/>
                <a:ea typeface="メイリオ"/>
                <a:cs typeface="メイリオ"/>
              </a:rPr>
              <a:t>両立を行う自立的行</a:t>
            </a:r>
            <a:r>
              <a:rPr lang="ja-JP" altLang="en-US" sz="1400" dirty="0" smtClean="0">
                <a:solidFill>
                  <a:schemeClr val="bg1"/>
                </a:solidFill>
                <a:latin typeface="メイリオ"/>
                <a:ea typeface="メイリオ"/>
                <a:cs typeface="メイリオ"/>
              </a:rPr>
              <a:t>動力</a:t>
            </a:r>
            <a:endParaRPr lang="ja-JP" altLang="en-US" sz="1400" dirty="0">
              <a:solidFill>
                <a:schemeClr val="bg1"/>
              </a:solidFill>
              <a:latin typeface="メイリオ"/>
              <a:ea typeface="メイリオ"/>
              <a:cs typeface="メイリオ"/>
            </a:endParaRPr>
          </a:p>
          <a:p>
            <a:pPr marL="285750" indent="-285750">
              <a:buFont typeface="Wingdings" pitchFamily="2" charset="2"/>
              <a:buChar char="l"/>
            </a:pPr>
            <a:r>
              <a:rPr lang="ja-JP" altLang="en-US" sz="1400" dirty="0" smtClean="0">
                <a:solidFill>
                  <a:schemeClr val="bg1"/>
                </a:solidFill>
                <a:latin typeface="メイリオ"/>
                <a:ea typeface="メイリオ"/>
                <a:cs typeface="メイリオ"/>
              </a:rPr>
              <a:t>目標</a:t>
            </a:r>
            <a:r>
              <a:rPr lang="ja-JP" altLang="en-US" sz="1400" dirty="0">
                <a:solidFill>
                  <a:schemeClr val="bg1"/>
                </a:solidFill>
                <a:latin typeface="メイリオ"/>
                <a:ea typeface="メイリオ"/>
                <a:cs typeface="メイリオ"/>
              </a:rPr>
              <a:t>達成の</a:t>
            </a:r>
            <a:r>
              <a:rPr lang="ja-JP" altLang="en-US" sz="1400" dirty="0" smtClean="0">
                <a:solidFill>
                  <a:schemeClr val="bg1"/>
                </a:solidFill>
                <a:latin typeface="メイリオ"/>
                <a:ea typeface="メイリオ"/>
                <a:cs typeface="メイリオ"/>
              </a:rPr>
              <a:t>為に自ら</a:t>
            </a:r>
            <a:r>
              <a:rPr lang="ja-JP" altLang="en-US" sz="1400" dirty="0">
                <a:solidFill>
                  <a:schemeClr val="bg1"/>
                </a:solidFill>
                <a:latin typeface="メイリオ"/>
                <a:ea typeface="メイリオ"/>
                <a:cs typeface="メイリオ"/>
              </a:rPr>
              <a:t>立てた活動プロセス</a:t>
            </a:r>
            <a:r>
              <a:rPr lang="ja-JP" altLang="en-US" sz="1400" dirty="0" smtClean="0">
                <a:solidFill>
                  <a:schemeClr val="bg1"/>
                </a:solidFill>
                <a:latin typeface="メイリオ"/>
                <a:ea typeface="メイリオ"/>
                <a:cs typeface="メイリオ"/>
              </a:rPr>
              <a:t>計画に沿って活動</a:t>
            </a:r>
            <a:r>
              <a:rPr lang="ja-JP" altLang="en-US" sz="1400" dirty="0">
                <a:solidFill>
                  <a:schemeClr val="bg1"/>
                </a:solidFill>
                <a:latin typeface="メイリオ"/>
                <a:ea typeface="メイリオ"/>
                <a:cs typeface="メイリオ"/>
              </a:rPr>
              <a:t>を遂行する能力</a:t>
            </a:r>
          </a:p>
          <a:p>
            <a:endParaRPr lang="ja-JP" altLang="en-US" sz="500" dirty="0">
              <a:solidFill>
                <a:schemeClr val="bg1"/>
              </a:solidFill>
              <a:latin typeface="メイリオ"/>
              <a:ea typeface="メイリオ"/>
              <a:cs typeface="メイリオ"/>
            </a:endParaRP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様に好かれる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目標</a:t>
            </a:r>
            <a:r>
              <a:rPr lang="ja-JP" altLang="en-US" sz="1200" dirty="0">
                <a:solidFill>
                  <a:schemeClr val="bg1"/>
                </a:solidFill>
                <a:latin typeface="メイリオ"/>
                <a:ea typeface="メイリオ"/>
                <a:cs typeface="メイリオ"/>
              </a:rPr>
              <a:t>達成に強い意欲を持つ</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目標</a:t>
            </a:r>
            <a:r>
              <a:rPr lang="ja-JP" altLang="en-US" sz="1200" dirty="0">
                <a:solidFill>
                  <a:schemeClr val="bg1"/>
                </a:solidFill>
                <a:latin typeface="メイリオ"/>
                <a:ea typeface="メイリオ"/>
                <a:cs typeface="メイリオ"/>
              </a:rPr>
              <a:t>意識を持って積極的に行動する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自分</a:t>
            </a:r>
            <a:r>
              <a:rPr lang="ja-JP" altLang="en-US" sz="1200" dirty="0">
                <a:solidFill>
                  <a:schemeClr val="bg1"/>
                </a:solidFill>
                <a:latin typeface="メイリオ"/>
                <a:ea typeface="メイリオ"/>
                <a:cs typeface="メイリオ"/>
              </a:rPr>
              <a:t>の役割を認識して責任を持って行動する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案件</a:t>
            </a:r>
            <a:r>
              <a:rPr lang="ja-JP" altLang="en-US" sz="1200" dirty="0">
                <a:solidFill>
                  <a:schemeClr val="bg1"/>
                </a:solidFill>
                <a:latin typeface="メイリオ"/>
                <a:ea typeface="メイリオ"/>
                <a:cs typeface="メイリオ"/>
              </a:rPr>
              <a:t>毎に行動計画を立案し、活動プロセス</a:t>
            </a:r>
            <a:r>
              <a:rPr lang="ja-JP" altLang="en-US" sz="1200" dirty="0" smtClean="0">
                <a:solidFill>
                  <a:schemeClr val="bg1"/>
                </a:solidFill>
                <a:latin typeface="メイリオ"/>
                <a:ea typeface="メイリオ"/>
                <a:cs typeface="メイリオ"/>
              </a:rPr>
              <a:t>に応じた</a:t>
            </a:r>
            <a:r>
              <a:rPr lang="ja-JP" altLang="en-US" sz="1200" dirty="0">
                <a:solidFill>
                  <a:schemeClr val="bg1"/>
                </a:solidFill>
                <a:latin typeface="メイリオ"/>
                <a:ea typeface="メイリオ"/>
                <a:cs typeface="メイリオ"/>
              </a:rPr>
              <a:t>行動ができる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活動</a:t>
            </a:r>
            <a:r>
              <a:rPr lang="ja-JP" altLang="en-US" sz="1200" dirty="0">
                <a:solidFill>
                  <a:schemeClr val="bg1"/>
                </a:solidFill>
                <a:latin typeface="メイリオ"/>
                <a:ea typeface="メイリオ"/>
                <a:cs typeface="メイリオ"/>
              </a:rPr>
              <a:t>プロセスの段階に応じた業務が遂行</a:t>
            </a:r>
            <a:r>
              <a:rPr lang="ja-JP" altLang="en-US" sz="1200" dirty="0" smtClean="0">
                <a:solidFill>
                  <a:schemeClr val="bg1"/>
                </a:solidFill>
                <a:latin typeface="メイリオ"/>
                <a:ea typeface="メイリオ"/>
                <a:cs typeface="メイリオ"/>
              </a:rPr>
              <a:t>出来進捗</a:t>
            </a:r>
            <a:r>
              <a:rPr lang="ja-JP" altLang="en-US" sz="1200" dirty="0">
                <a:solidFill>
                  <a:schemeClr val="bg1"/>
                </a:solidFill>
                <a:latin typeface="メイリオ"/>
                <a:ea typeface="メイリオ"/>
                <a:cs typeface="メイリオ"/>
              </a:rPr>
              <a:t>や結果を把握し、報告が出来る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a:t>
            </a:r>
            <a:r>
              <a:rPr lang="en-US" altLang="ja-JP" sz="1200" dirty="0">
                <a:solidFill>
                  <a:schemeClr val="bg1"/>
                </a:solidFill>
                <a:latin typeface="メイリオ"/>
                <a:ea typeface="メイリオ"/>
                <a:cs typeface="メイリオ"/>
              </a:rPr>
              <a:t>/</a:t>
            </a:r>
            <a:r>
              <a:rPr lang="ja-JP" altLang="en-US" sz="1200" dirty="0">
                <a:solidFill>
                  <a:schemeClr val="bg1"/>
                </a:solidFill>
                <a:latin typeface="メイリオ"/>
                <a:ea typeface="メイリオ"/>
                <a:cs typeface="メイリオ"/>
              </a:rPr>
              <a:t>同僚との信頼関係を構築・維持できる</a:t>
            </a:r>
          </a:p>
        </p:txBody>
      </p:sp>
      <p:sp>
        <p:nvSpPr>
          <p:cNvPr id="23" name="角丸四角形 22"/>
          <p:cNvSpPr/>
          <p:nvPr/>
        </p:nvSpPr>
        <p:spPr bwMode="auto">
          <a:xfrm>
            <a:off x="1006366" y="2241057"/>
            <a:ext cx="3489433" cy="1905000"/>
          </a:xfrm>
          <a:prstGeom prst="roundRect">
            <a:avLst>
              <a:gd name="adj" fmla="val 0"/>
            </a:avLst>
          </a:prstGeom>
          <a:solidFill>
            <a:srgbClr val="0000FF"/>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知　識</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4" name="角丸四角形 23"/>
          <p:cNvSpPr/>
          <p:nvPr/>
        </p:nvSpPr>
        <p:spPr bwMode="auto">
          <a:xfrm>
            <a:off x="4648200" y="2239439"/>
            <a:ext cx="3489433" cy="187584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スキル</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5" name="正方形/長方形 24"/>
          <p:cNvSpPr/>
          <p:nvPr/>
        </p:nvSpPr>
        <p:spPr>
          <a:xfrm>
            <a:off x="1014249" y="2778489"/>
            <a:ext cx="3489432" cy="1292662"/>
          </a:xfrm>
          <a:prstGeom prst="rect">
            <a:avLst/>
          </a:prstGeom>
        </p:spPr>
        <p:txBody>
          <a:bodyPr wrap="square">
            <a:spAutoFit/>
          </a:bodyPr>
          <a:lstStyle/>
          <a:p>
            <a:r>
              <a:rPr lang="ja-JP" altLang="en-US" sz="1400" dirty="0" smtClean="0">
                <a:solidFill>
                  <a:schemeClr val="bg1"/>
                </a:solidFill>
                <a:latin typeface="メイリオ"/>
                <a:ea typeface="メイリオ"/>
                <a:cs typeface="メイリオ"/>
              </a:rPr>
              <a:t>円滑な営業活動のための社会や顧客、自社や他社、</a:t>
            </a:r>
            <a:r>
              <a:rPr lang="en-US" altLang="ja-JP" sz="1400" dirty="0" smtClean="0">
                <a:solidFill>
                  <a:schemeClr val="bg1"/>
                </a:solidFill>
                <a:latin typeface="メイリオ"/>
                <a:ea typeface="メイリオ"/>
                <a:cs typeface="メイリオ"/>
              </a:rPr>
              <a:t>IT</a:t>
            </a:r>
            <a:r>
              <a:rPr lang="ja-JP" altLang="en-US" sz="1400" dirty="0" smtClean="0">
                <a:solidFill>
                  <a:schemeClr val="bg1"/>
                </a:solidFill>
                <a:latin typeface="メイリオ"/>
                <a:ea typeface="メイリオ"/>
                <a:cs typeface="メイリオ"/>
              </a:rPr>
              <a:t>や業務に</a:t>
            </a:r>
            <a:r>
              <a:rPr lang="ja-JP" altLang="en-US" sz="1400" dirty="0">
                <a:solidFill>
                  <a:schemeClr val="bg1"/>
                </a:solidFill>
                <a:latin typeface="メイリオ"/>
                <a:ea typeface="メイリオ"/>
                <a:cs typeface="メイリオ"/>
              </a:rPr>
              <a:t>ついての</a:t>
            </a:r>
            <a:r>
              <a:rPr lang="ja-JP" altLang="en-US" sz="1400" dirty="0" smtClean="0">
                <a:solidFill>
                  <a:schemeClr val="bg1"/>
                </a:solidFill>
                <a:latin typeface="メイリオ"/>
                <a:ea typeface="メイリオ"/>
                <a:cs typeface="メイリオ"/>
              </a:rPr>
              <a:t>知識 </a:t>
            </a:r>
            <a:endParaRPr lang="en-US" altLang="ja-JP" sz="1400" dirty="0" smtClean="0">
              <a:solidFill>
                <a:schemeClr val="bg1"/>
              </a:solidFill>
              <a:latin typeface="メイリオ"/>
              <a:ea typeface="メイリオ"/>
              <a:cs typeface="メイリオ"/>
            </a:endParaRPr>
          </a:p>
          <a:p>
            <a:r>
              <a:rPr lang="ja-JP" altLang="en-US" sz="1400" dirty="0" smtClean="0">
                <a:solidFill>
                  <a:schemeClr val="bg1"/>
                </a:solidFill>
                <a:latin typeface="メイリオ"/>
                <a:ea typeface="メイリオ"/>
                <a:cs typeface="メイリオ"/>
              </a:rPr>
              <a:t>  </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様との会話を深める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戦略</a:t>
            </a:r>
            <a:r>
              <a:rPr lang="ja-JP" altLang="en-US" sz="1200" dirty="0">
                <a:solidFill>
                  <a:schemeClr val="bg1"/>
                </a:solidFill>
                <a:latin typeface="メイリオ"/>
                <a:ea typeface="メイリオ"/>
                <a:cs typeface="メイリオ"/>
              </a:rPr>
              <a:t>立案や提案策定の基盤とする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取引上</a:t>
            </a:r>
            <a:r>
              <a:rPr lang="ja-JP" altLang="en-US" sz="1200" dirty="0">
                <a:solidFill>
                  <a:schemeClr val="bg1"/>
                </a:solidFill>
                <a:latin typeface="メイリオ"/>
                <a:ea typeface="メイリオ"/>
                <a:cs typeface="メイリオ"/>
              </a:rPr>
              <a:t>の契約や手続きを円滑に進める</a:t>
            </a:r>
          </a:p>
        </p:txBody>
      </p:sp>
      <p:sp>
        <p:nvSpPr>
          <p:cNvPr id="26" name="正方形/長方形 25"/>
          <p:cNvSpPr/>
          <p:nvPr/>
        </p:nvSpPr>
        <p:spPr>
          <a:xfrm>
            <a:off x="4663968" y="2778489"/>
            <a:ext cx="3489433" cy="1261884"/>
          </a:xfrm>
          <a:prstGeom prst="rect">
            <a:avLst/>
          </a:prstGeom>
        </p:spPr>
        <p:txBody>
          <a:bodyPr wrap="square">
            <a:spAutoFit/>
          </a:bodyPr>
          <a:lstStyle/>
          <a:p>
            <a:r>
              <a:rPr lang="ja-JP" altLang="en-US" sz="1400" dirty="0">
                <a:solidFill>
                  <a:schemeClr val="bg1"/>
                </a:solidFill>
                <a:latin typeface="メイリオ"/>
                <a:ea typeface="メイリオ"/>
                <a:cs typeface="メイリオ"/>
              </a:rPr>
              <a:t>営業活動の効率向上や顧客満足度</a:t>
            </a:r>
            <a:r>
              <a:rPr lang="ja-JP" altLang="en-US" sz="1400" dirty="0" smtClean="0">
                <a:solidFill>
                  <a:schemeClr val="bg1"/>
                </a:solidFill>
                <a:latin typeface="メイリオ"/>
                <a:ea typeface="メイリオ"/>
                <a:cs typeface="メイリオ"/>
              </a:rPr>
              <a:t>を高めるためるための技能</a:t>
            </a:r>
            <a:endParaRPr lang="ja-JP" altLang="en-US" sz="1200" dirty="0" smtClean="0">
              <a:solidFill>
                <a:schemeClr val="bg1"/>
              </a:solidFill>
              <a:latin typeface="メイリオ"/>
              <a:ea typeface="メイリオ"/>
              <a:cs typeface="メイリオ"/>
            </a:endParaRPr>
          </a:p>
          <a:p>
            <a:endParaRPr lang="ja-JP" altLang="en-US" sz="1200" dirty="0">
              <a:solidFill>
                <a:schemeClr val="bg1"/>
              </a:solidFill>
              <a:latin typeface="メイリオ"/>
              <a:ea typeface="メイリオ"/>
              <a:cs typeface="メイリオ"/>
            </a:endParaRP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様との交渉を効率よく進める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様との良好な関係を構築・維持する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様の課題を発掘し、提案を策定する</a:t>
            </a:r>
          </a:p>
        </p:txBody>
      </p:sp>
      <p:sp>
        <p:nvSpPr>
          <p:cNvPr id="5" name="上矢印 4"/>
          <p:cNvSpPr/>
          <p:nvPr/>
        </p:nvSpPr>
        <p:spPr bwMode="auto">
          <a:xfrm>
            <a:off x="2209800" y="4071151"/>
            <a:ext cx="1295400" cy="444044"/>
          </a:xfrm>
          <a:prstGeom prst="upArrow">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32" name="上矢印 31"/>
          <p:cNvSpPr/>
          <p:nvPr/>
        </p:nvSpPr>
        <p:spPr bwMode="auto">
          <a:xfrm>
            <a:off x="5760984" y="4071151"/>
            <a:ext cx="1295400" cy="444044"/>
          </a:xfrm>
          <a:prstGeom prst="upArrow">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16" name="AutoShape 18"/>
          <p:cNvSpPr>
            <a:spLocks noChangeArrowheads="1"/>
          </p:cNvSpPr>
          <p:nvPr/>
        </p:nvSpPr>
        <p:spPr bwMode="auto">
          <a:xfrm>
            <a:off x="1014249" y="804641"/>
            <a:ext cx="7139152" cy="1371600"/>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marL="269875" indent="-269875" algn="ctr"/>
            <a:r>
              <a:rPr lang="ja-JP" altLang="en-US" sz="2000" b="1" dirty="0">
                <a:solidFill>
                  <a:schemeClr val="bg1"/>
                </a:solidFill>
                <a:latin typeface="メイリオ"/>
                <a:ea typeface="メイリオ"/>
                <a:cs typeface="メイリオ"/>
              </a:rPr>
              <a:t>活動</a:t>
            </a:r>
            <a:r>
              <a:rPr lang="ja-JP" altLang="en-US" sz="2000" b="1" dirty="0" smtClean="0">
                <a:solidFill>
                  <a:schemeClr val="bg1"/>
                </a:solidFill>
                <a:latin typeface="メイリオ"/>
                <a:ea typeface="メイリオ"/>
                <a:cs typeface="メイリオ"/>
              </a:rPr>
              <a:t>プロセス遂行力</a:t>
            </a:r>
          </a:p>
          <a:p>
            <a:pPr marL="269875" indent="-269875"/>
            <a:endParaRPr lang="ja-JP" altLang="en-US" sz="2000" dirty="0" smtClean="0">
              <a:solidFill>
                <a:schemeClr val="bg1"/>
              </a:solidFill>
              <a:latin typeface="メイリオ"/>
              <a:ea typeface="メイリオ"/>
              <a:cs typeface="メイリオ"/>
            </a:endParaRPr>
          </a:p>
          <a:p>
            <a:pPr marL="269875" indent="-269875"/>
            <a:endParaRPr lang="ja-JP" altLang="en-US" sz="2000" dirty="0">
              <a:solidFill>
                <a:schemeClr val="bg1"/>
              </a:solidFill>
              <a:latin typeface="メイリオ"/>
              <a:ea typeface="メイリオ"/>
              <a:cs typeface="メイリオ"/>
            </a:endParaRPr>
          </a:p>
          <a:p>
            <a:pPr marL="269875" indent="-269875"/>
            <a:endParaRPr lang="ja-JP" altLang="en-US" sz="2000" dirty="0">
              <a:solidFill>
                <a:schemeClr val="bg1"/>
              </a:solidFill>
              <a:latin typeface="メイリオ"/>
              <a:ea typeface="メイリオ"/>
              <a:cs typeface="メイリオ"/>
            </a:endParaRPr>
          </a:p>
        </p:txBody>
      </p:sp>
      <p:sp>
        <p:nvSpPr>
          <p:cNvPr id="6" name="正方形/長方形 5"/>
          <p:cNvSpPr/>
          <p:nvPr/>
        </p:nvSpPr>
        <p:spPr>
          <a:xfrm>
            <a:off x="2743200" y="1303377"/>
            <a:ext cx="3954929" cy="307777"/>
          </a:xfrm>
          <a:prstGeom prst="rect">
            <a:avLst/>
          </a:prstGeom>
        </p:spPr>
        <p:txBody>
          <a:bodyPr wrap="none">
            <a:spAutoFit/>
          </a:bodyPr>
          <a:lstStyle/>
          <a:p>
            <a:r>
              <a:rPr lang="ja-JP" altLang="en-US" sz="1400" dirty="0">
                <a:solidFill>
                  <a:schemeClr val="bg1"/>
                </a:solidFill>
                <a:latin typeface="メイリオ"/>
                <a:ea typeface="メイリオ"/>
                <a:cs typeface="メイリオ"/>
              </a:rPr>
              <a:t>活動プロセスに沿って営業活動を遂行する能力</a:t>
            </a:r>
          </a:p>
        </p:txBody>
      </p:sp>
      <p:sp>
        <p:nvSpPr>
          <p:cNvPr id="7" name="正方形/長方形 6"/>
          <p:cNvSpPr/>
          <p:nvPr/>
        </p:nvSpPr>
        <p:spPr>
          <a:xfrm>
            <a:off x="2758878" y="1563469"/>
            <a:ext cx="3982553" cy="646331"/>
          </a:xfrm>
          <a:prstGeom prst="rect">
            <a:avLst/>
          </a:prstGeom>
        </p:spPr>
        <p:txBody>
          <a:bodyPr wrap="square">
            <a:spAutoFit/>
          </a:bodyPr>
          <a:lstStyle/>
          <a:p>
            <a:pPr marL="269875" indent="-269875">
              <a:buFont typeface="Wingdings" pitchFamily="2" charset="2"/>
              <a:buChar char="Ø"/>
            </a:pPr>
            <a:r>
              <a:rPr lang="ja-JP" altLang="en-US" sz="1200" dirty="0">
                <a:solidFill>
                  <a:schemeClr val="bg1"/>
                </a:solidFill>
                <a:latin typeface="メイリオ"/>
                <a:ea typeface="メイリオ"/>
                <a:cs typeface="メイリオ"/>
              </a:rPr>
              <a:t>案件ごとに活動プロセスに応じた行動を計画</a:t>
            </a:r>
          </a:p>
          <a:p>
            <a:pPr marL="269875" indent="-269875">
              <a:buFont typeface="Wingdings" pitchFamily="2" charset="2"/>
              <a:buChar char="Ø"/>
            </a:pPr>
            <a:r>
              <a:rPr lang="ja-JP" altLang="en-US" sz="1200" dirty="0">
                <a:solidFill>
                  <a:schemeClr val="bg1"/>
                </a:solidFill>
                <a:latin typeface="メイリオ"/>
                <a:ea typeface="メイリオ"/>
                <a:cs typeface="メイリオ"/>
              </a:rPr>
              <a:t>活動プロセスの段階に応じた業務を遂行</a:t>
            </a:r>
          </a:p>
          <a:p>
            <a:pPr marL="269875" indent="-269875">
              <a:buFont typeface="Wingdings" pitchFamily="2" charset="2"/>
              <a:buChar char="Ø"/>
            </a:pPr>
            <a:r>
              <a:rPr lang="ja-JP" altLang="en-US" sz="1200" dirty="0">
                <a:solidFill>
                  <a:schemeClr val="bg1"/>
                </a:solidFill>
                <a:latin typeface="メイリオ"/>
                <a:ea typeface="メイリオ"/>
                <a:cs typeface="メイリオ"/>
              </a:rPr>
              <a:t>活動プロセスの段階に応じた進捗や結果を把握</a:t>
            </a:r>
          </a:p>
        </p:txBody>
      </p:sp>
      <p:sp>
        <p:nvSpPr>
          <p:cNvPr id="9" name="四角形吹き出し 8"/>
          <p:cNvSpPr/>
          <p:nvPr/>
        </p:nvSpPr>
        <p:spPr>
          <a:xfrm>
            <a:off x="6083587" y="5158689"/>
            <a:ext cx="2298413" cy="776156"/>
          </a:xfrm>
          <a:prstGeom prst="wedgeRectCallout">
            <a:avLst>
              <a:gd name="adj1" fmla="val 7193"/>
              <a:gd name="adj2" fmla="val -66792"/>
            </a:avLst>
          </a:prstGeom>
          <a:solidFill>
            <a:schemeClr val="accent5">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spcBef>
                <a:spcPts val="0"/>
              </a:spcBef>
            </a:pPr>
            <a:r>
              <a:rPr kumimoji="0" lang="ja-JP" altLang="en-US" sz="1200" dirty="0">
                <a:solidFill>
                  <a:srgbClr val="FFFFFF"/>
                </a:solidFill>
                <a:latin typeface="メイリオ"/>
                <a:ea typeface="メイリオ"/>
                <a:cs typeface="メイリオ"/>
              </a:rPr>
              <a:t>人間力が基盤となり</a:t>
            </a:r>
            <a:r>
              <a:rPr kumimoji="0" lang="ja-JP" altLang="en-US" sz="1200" dirty="0" smtClean="0">
                <a:solidFill>
                  <a:srgbClr val="FFFFFF"/>
                </a:solidFill>
                <a:latin typeface="メイリオ"/>
                <a:ea typeface="メイリオ"/>
                <a:cs typeface="メイリオ"/>
              </a:rPr>
              <a:t>、知識</a:t>
            </a:r>
            <a:r>
              <a:rPr kumimoji="0" lang="ja-JP" altLang="en-US" sz="1200" dirty="0">
                <a:solidFill>
                  <a:srgbClr val="FFFFFF"/>
                </a:solidFill>
                <a:latin typeface="メイリオ"/>
                <a:ea typeface="メイリオ"/>
                <a:cs typeface="メイリオ"/>
              </a:rPr>
              <a:t>とスキル、活動プロセス遂行力を支える</a:t>
            </a:r>
          </a:p>
        </p:txBody>
      </p:sp>
    </p:spTree>
    <p:extLst>
      <p:ext uri="{BB962C8B-B14F-4D97-AF65-F5344CB8AC3E}">
        <p14:creationId xmlns:p14="http://schemas.microsoft.com/office/powerpoint/2010/main" val="169944827"/>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500" name="Rectangle 4"/>
          <p:cNvSpPr>
            <a:spLocks noGrp="1" noChangeArrowheads="1"/>
          </p:cNvSpPr>
          <p:nvPr>
            <p:ph type="title"/>
          </p:nvPr>
        </p:nvSpPr>
        <p:spPr/>
        <p:txBody>
          <a:bodyPr/>
          <a:lstStyle/>
          <a:p>
            <a:r>
              <a:rPr lang="ja-JP" altLang="en-US" dirty="0"/>
              <a:t>人材育成：営業</a:t>
            </a:r>
            <a:r>
              <a:rPr lang="ja-JP" altLang="en-US" dirty="0" smtClean="0"/>
              <a:t>（４）</a:t>
            </a:r>
            <a:r>
              <a:rPr lang="ja-JP" altLang="en-US" dirty="0"/>
              <a:t>　</a:t>
            </a:r>
            <a:r>
              <a:rPr lang="ja-JP" altLang="en-US" sz="2800" dirty="0" smtClean="0"/>
              <a:t>営業活動</a:t>
            </a:r>
            <a:r>
              <a:rPr lang="ja-JP" altLang="en-US" sz="2800" dirty="0"/>
              <a:t>プロセス遂行力</a:t>
            </a:r>
          </a:p>
        </p:txBody>
      </p:sp>
      <p:sp>
        <p:nvSpPr>
          <p:cNvPr id="1002529" name="AutoShape 33"/>
          <p:cNvSpPr>
            <a:spLocks noChangeArrowheads="1"/>
          </p:cNvSpPr>
          <p:nvPr/>
        </p:nvSpPr>
        <p:spPr bwMode="auto">
          <a:xfrm>
            <a:off x="927100" y="1830164"/>
            <a:ext cx="719138" cy="4230688"/>
          </a:xfrm>
          <a:prstGeom prst="roundRect">
            <a:avLst>
              <a:gd name="adj" fmla="val 0"/>
            </a:avLst>
          </a:prstGeom>
          <a:solidFill>
            <a:schemeClr val="accent3">
              <a:lumMod val="50000"/>
            </a:schemeClr>
          </a:solidFill>
          <a:ln>
            <a:noFill/>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r>
              <a:rPr lang="ja-JP" altLang="en-US" sz="1600" dirty="0" smtClean="0">
                <a:latin typeface="メイリオ"/>
                <a:ea typeface="メイリオ"/>
                <a:cs typeface="メイリオ"/>
              </a:rPr>
              <a:t>　　　　　　　　　　　　　　　　管理者</a:t>
            </a:r>
            <a:r>
              <a:rPr lang="ja-JP" altLang="en-US" sz="1600" dirty="0">
                <a:latin typeface="メイリオ"/>
                <a:ea typeface="メイリオ"/>
                <a:cs typeface="メイリオ"/>
              </a:rPr>
              <a:t>　　</a:t>
            </a:r>
            <a:r>
              <a:rPr lang="ja-JP" altLang="en-US" sz="1600" dirty="0" smtClean="0">
                <a:latin typeface="メイリオ"/>
                <a:ea typeface="メイリオ"/>
                <a:cs typeface="メイリオ"/>
              </a:rPr>
              <a:t>　　</a:t>
            </a:r>
            <a:endParaRPr lang="ja-JP" altLang="en-US" sz="1600" dirty="0">
              <a:latin typeface="メイリオ"/>
              <a:ea typeface="メイリオ"/>
              <a:cs typeface="メイリオ"/>
            </a:endParaRPr>
          </a:p>
        </p:txBody>
      </p:sp>
      <p:sp>
        <p:nvSpPr>
          <p:cNvPr id="1002517" name="AutoShape 21"/>
          <p:cNvSpPr>
            <a:spLocks noChangeArrowheads="1"/>
          </p:cNvSpPr>
          <p:nvPr/>
        </p:nvSpPr>
        <p:spPr bwMode="auto">
          <a:xfrm>
            <a:off x="4030663" y="4721002"/>
            <a:ext cx="4276725" cy="1339850"/>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2" name="Text Box 16"/>
          <p:cNvSpPr txBox="1">
            <a:spLocks noChangeArrowheads="1"/>
          </p:cNvSpPr>
          <p:nvPr/>
        </p:nvSpPr>
        <p:spPr bwMode="auto">
          <a:xfrm>
            <a:off x="4302125" y="4803552"/>
            <a:ext cx="2097048" cy="1200329"/>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88900" indent="-88900" algn="l">
              <a:defRPr kumimoji="1" sz="2400">
                <a:solidFill>
                  <a:schemeClr val="tx1"/>
                </a:solidFill>
                <a:latin typeface="Times New Roman" pitchFamily="18" charset="0"/>
                <a:ea typeface="ＭＳ Ｐゴシック" charset="-128"/>
              </a:defRPr>
            </a:lvl1pPr>
            <a:lvl2pPr marL="365125" indent="-96838"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組織運営</a:t>
            </a:r>
          </a:p>
          <a:p>
            <a:pPr lvl="1">
              <a:buFontTx/>
              <a:buChar char="•"/>
            </a:pPr>
            <a:r>
              <a:rPr lang="ja-JP" altLang="en-US" sz="1200" dirty="0">
                <a:solidFill>
                  <a:schemeClr val="bg1"/>
                </a:solidFill>
                <a:latin typeface="メイリオ"/>
                <a:ea typeface="メイリオ"/>
                <a:cs typeface="メイリオ"/>
              </a:rPr>
              <a:t>組織戦略の策定</a:t>
            </a:r>
          </a:p>
          <a:p>
            <a:pPr lvl="1">
              <a:buFontTx/>
              <a:buChar char="•"/>
            </a:pPr>
            <a:r>
              <a:rPr lang="ja-JP" altLang="en-US" sz="1200" dirty="0">
                <a:solidFill>
                  <a:schemeClr val="bg1"/>
                </a:solidFill>
                <a:latin typeface="メイリオ"/>
                <a:ea typeface="メイリオ"/>
                <a:cs typeface="メイリオ"/>
              </a:rPr>
              <a:t>目標の設定と管理</a:t>
            </a:r>
          </a:p>
          <a:p>
            <a:pPr lvl="1">
              <a:buFontTx/>
              <a:buChar char="•"/>
            </a:pPr>
            <a:r>
              <a:rPr lang="ja-JP" altLang="en-US" sz="1200" dirty="0">
                <a:solidFill>
                  <a:schemeClr val="bg1"/>
                </a:solidFill>
                <a:latin typeface="メイリオ"/>
                <a:ea typeface="メイリオ"/>
                <a:cs typeface="メイリオ"/>
              </a:rPr>
              <a:t>進捗管理</a:t>
            </a:r>
          </a:p>
          <a:p>
            <a:pPr lvl="1">
              <a:buFontTx/>
              <a:buChar char="•"/>
            </a:pPr>
            <a:r>
              <a:rPr lang="ja-JP" altLang="en-US" sz="1200" dirty="0">
                <a:solidFill>
                  <a:schemeClr val="bg1"/>
                </a:solidFill>
                <a:latin typeface="メイリオ"/>
                <a:ea typeface="メイリオ"/>
                <a:cs typeface="メイリオ"/>
              </a:rPr>
              <a:t>パフォーマンス管理</a:t>
            </a:r>
          </a:p>
          <a:p>
            <a:pPr lvl="1">
              <a:buFontTx/>
              <a:buChar char="•"/>
            </a:pPr>
            <a:r>
              <a:rPr lang="ja-JP" altLang="en-US" sz="1200" dirty="0">
                <a:solidFill>
                  <a:schemeClr val="bg1"/>
                </a:solidFill>
                <a:latin typeface="メイリオ"/>
                <a:ea typeface="メイリオ"/>
                <a:cs typeface="メイリオ"/>
              </a:rPr>
              <a:t>リソースの調達と調整</a:t>
            </a:r>
          </a:p>
        </p:txBody>
      </p:sp>
      <p:sp>
        <p:nvSpPr>
          <p:cNvPr id="1002521" name="Text Box 25"/>
          <p:cNvSpPr txBox="1">
            <a:spLocks noChangeArrowheads="1"/>
          </p:cNvSpPr>
          <p:nvPr/>
        </p:nvSpPr>
        <p:spPr bwMode="auto">
          <a:xfrm>
            <a:off x="6281738" y="4800377"/>
            <a:ext cx="1675139" cy="830997"/>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88900" indent="-88900" algn="l">
              <a:defRPr kumimoji="1" sz="2400">
                <a:solidFill>
                  <a:schemeClr val="tx1"/>
                </a:solidFill>
                <a:latin typeface="Times New Roman" pitchFamily="18" charset="0"/>
                <a:ea typeface="ＭＳ Ｐゴシック" charset="-128"/>
              </a:defRPr>
            </a:lvl1pPr>
            <a:lvl2pPr marL="365125" indent="-96838"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個人育成</a:t>
            </a:r>
          </a:p>
          <a:p>
            <a:pPr lvl="1">
              <a:buFontTx/>
              <a:buChar char="•"/>
            </a:pPr>
            <a:r>
              <a:rPr lang="ja-JP" altLang="en-US" sz="1200" dirty="0">
                <a:solidFill>
                  <a:schemeClr val="bg1"/>
                </a:solidFill>
                <a:latin typeface="メイリオ"/>
                <a:ea typeface="メイリオ"/>
                <a:cs typeface="メイリオ"/>
              </a:rPr>
              <a:t>育成目標の設定</a:t>
            </a:r>
          </a:p>
          <a:p>
            <a:pPr lvl="1">
              <a:buFontTx/>
              <a:buChar char="•"/>
            </a:pPr>
            <a:r>
              <a:rPr lang="ja-JP" altLang="en-US" sz="1200" dirty="0">
                <a:solidFill>
                  <a:schemeClr val="bg1"/>
                </a:solidFill>
                <a:latin typeface="メイリオ"/>
                <a:ea typeface="メイリオ"/>
                <a:cs typeface="メイリオ"/>
              </a:rPr>
              <a:t>実行支援</a:t>
            </a:r>
          </a:p>
          <a:p>
            <a:pPr lvl="1">
              <a:buFontTx/>
              <a:buChar char="•"/>
            </a:pPr>
            <a:r>
              <a:rPr lang="ja-JP" altLang="en-US" sz="1200" dirty="0">
                <a:solidFill>
                  <a:schemeClr val="bg1"/>
                </a:solidFill>
                <a:latin typeface="メイリオ"/>
                <a:ea typeface="メイリオ"/>
                <a:cs typeface="メイリオ"/>
              </a:rPr>
              <a:t>実行環境の整備</a:t>
            </a:r>
          </a:p>
        </p:txBody>
      </p:sp>
      <p:sp>
        <p:nvSpPr>
          <p:cNvPr id="1002522" name="AutoShape 26"/>
          <p:cNvSpPr>
            <a:spLocks noChangeArrowheads="1"/>
          </p:cNvSpPr>
          <p:nvPr/>
        </p:nvSpPr>
        <p:spPr bwMode="auto">
          <a:xfrm>
            <a:off x="1781175" y="4721002"/>
            <a:ext cx="2103438" cy="1339850"/>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活動プロセスの管理</a:t>
            </a:r>
          </a:p>
        </p:txBody>
      </p:sp>
      <p:sp>
        <p:nvSpPr>
          <p:cNvPr id="1002513" name="AutoShape 17"/>
          <p:cNvSpPr>
            <a:spLocks noChangeArrowheads="1"/>
          </p:cNvSpPr>
          <p:nvPr/>
        </p:nvSpPr>
        <p:spPr bwMode="auto">
          <a:xfrm>
            <a:off x="4030663" y="1838102"/>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4" name="AutoShape 18"/>
          <p:cNvSpPr>
            <a:spLocks noChangeArrowheads="1"/>
          </p:cNvSpPr>
          <p:nvPr/>
        </p:nvSpPr>
        <p:spPr bwMode="auto">
          <a:xfrm>
            <a:off x="4030663" y="2557239"/>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5" name="AutoShape 19"/>
          <p:cNvSpPr>
            <a:spLocks noChangeArrowheads="1"/>
          </p:cNvSpPr>
          <p:nvPr/>
        </p:nvSpPr>
        <p:spPr bwMode="auto">
          <a:xfrm>
            <a:off x="4030663" y="3277964"/>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6" name="AutoShape 20"/>
          <p:cNvSpPr>
            <a:spLocks noChangeArrowheads="1"/>
          </p:cNvSpPr>
          <p:nvPr/>
        </p:nvSpPr>
        <p:spPr bwMode="auto">
          <a:xfrm>
            <a:off x="4030663" y="3998689"/>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08" name="Text Box 12"/>
          <p:cNvSpPr txBox="1">
            <a:spLocks noChangeArrowheads="1"/>
          </p:cNvSpPr>
          <p:nvPr/>
        </p:nvSpPr>
        <p:spPr bwMode="auto">
          <a:xfrm>
            <a:off x="4302125" y="1830164"/>
            <a:ext cx="2055691"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課題の発掘</a:t>
            </a:r>
          </a:p>
          <a:p>
            <a:pPr>
              <a:buFont typeface="Wingdings" pitchFamily="2" charset="2"/>
              <a:buChar char="Ø"/>
            </a:pPr>
            <a:r>
              <a:rPr lang="ja-JP" altLang="en-US" sz="1200" dirty="0">
                <a:solidFill>
                  <a:schemeClr val="bg1"/>
                </a:solidFill>
                <a:latin typeface="メイリオ"/>
                <a:ea typeface="メイリオ"/>
                <a:cs typeface="メイリオ"/>
              </a:rPr>
              <a:t>ニーズの明確化</a:t>
            </a:r>
          </a:p>
          <a:p>
            <a:pPr>
              <a:buFont typeface="Wingdings" pitchFamily="2" charset="2"/>
              <a:buChar char="Ø"/>
            </a:pPr>
            <a:r>
              <a:rPr lang="ja-JP" altLang="en-US" sz="1200" dirty="0" smtClean="0">
                <a:solidFill>
                  <a:schemeClr val="bg1"/>
                </a:solidFill>
                <a:latin typeface="メイリオ"/>
                <a:ea typeface="メイリオ"/>
                <a:cs typeface="メイリオ"/>
              </a:rPr>
              <a:t>ビジネススコープ</a:t>
            </a:r>
            <a:r>
              <a:rPr lang="ja-JP" altLang="en-US" sz="1200" dirty="0">
                <a:solidFill>
                  <a:schemeClr val="bg1"/>
                </a:solidFill>
                <a:latin typeface="メイリオ"/>
                <a:ea typeface="メイリオ"/>
                <a:cs typeface="メイリオ"/>
              </a:rPr>
              <a:t>の確立</a:t>
            </a:r>
          </a:p>
        </p:txBody>
      </p:sp>
      <p:sp>
        <p:nvSpPr>
          <p:cNvPr id="1002509" name="Text Box 13"/>
          <p:cNvSpPr txBox="1">
            <a:spLocks noChangeArrowheads="1"/>
          </p:cNvSpPr>
          <p:nvPr/>
        </p:nvSpPr>
        <p:spPr bwMode="auto">
          <a:xfrm>
            <a:off x="4302125" y="2547714"/>
            <a:ext cx="2980303"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プロジェクト要件の定義</a:t>
            </a:r>
          </a:p>
          <a:p>
            <a:pPr>
              <a:buFont typeface="Wingdings" pitchFamily="2" charset="2"/>
              <a:buChar char="Ø"/>
            </a:pPr>
            <a:r>
              <a:rPr lang="ja-JP" altLang="en-US" sz="1200" dirty="0">
                <a:solidFill>
                  <a:schemeClr val="bg1"/>
                </a:solidFill>
                <a:latin typeface="メイリオ"/>
                <a:ea typeface="メイリオ"/>
                <a:cs typeface="メイリオ"/>
              </a:rPr>
              <a:t>プロジェクト内容の具体化</a:t>
            </a:r>
          </a:p>
          <a:p>
            <a:pPr>
              <a:buFont typeface="Wingdings" pitchFamily="2" charset="2"/>
              <a:buChar char="Ø"/>
            </a:pPr>
            <a:r>
              <a:rPr lang="ja-JP" altLang="en-US" sz="1200" dirty="0">
                <a:solidFill>
                  <a:schemeClr val="bg1"/>
                </a:solidFill>
                <a:latin typeface="メイリオ"/>
                <a:ea typeface="メイリオ"/>
                <a:cs typeface="メイリオ"/>
              </a:rPr>
              <a:t>プロジェクト実施・採用条件の明確化</a:t>
            </a:r>
          </a:p>
        </p:txBody>
      </p:sp>
      <p:sp>
        <p:nvSpPr>
          <p:cNvPr id="1002510" name="Text Box 14"/>
          <p:cNvSpPr txBox="1">
            <a:spLocks noChangeArrowheads="1"/>
          </p:cNvSpPr>
          <p:nvPr/>
        </p:nvSpPr>
        <p:spPr bwMode="auto">
          <a:xfrm>
            <a:off x="4302125" y="3268439"/>
            <a:ext cx="3440685"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smtClean="0">
                <a:solidFill>
                  <a:schemeClr val="bg1"/>
                </a:solidFill>
                <a:latin typeface="メイリオ"/>
                <a:ea typeface="メイリオ"/>
                <a:cs typeface="メイリオ"/>
              </a:rPr>
              <a:t>ステークホルダー</a:t>
            </a:r>
            <a:r>
              <a:rPr lang="ja-JP" altLang="en-US" sz="1200" dirty="0">
                <a:solidFill>
                  <a:schemeClr val="bg1"/>
                </a:solidFill>
                <a:latin typeface="メイリオ"/>
                <a:ea typeface="メイリオ"/>
                <a:cs typeface="メイリオ"/>
              </a:rPr>
              <a:t>と意思決定プロセスの把握</a:t>
            </a:r>
          </a:p>
          <a:p>
            <a:pPr>
              <a:buFont typeface="Wingdings" pitchFamily="2" charset="2"/>
              <a:buChar char="Ø"/>
            </a:pPr>
            <a:r>
              <a:rPr lang="ja-JP" altLang="en-US" sz="1200" dirty="0" smtClean="0">
                <a:solidFill>
                  <a:schemeClr val="bg1"/>
                </a:solidFill>
                <a:latin typeface="メイリオ"/>
                <a:ea typeface="メイリオ"/>
                <a:cs typeface="メイリオ"/>
              </a:rPr>
              <a:t>ステークホルダー</a:t>
            </a:r>
            <a:r>
              <a:rPr lang="ja-JP" altLang="en-US" sz="1200" dirty="0">
                <a:solidFill>
                  <a:schemeClr val="bg1"/>
                </a:solidFill>
                <a:latin typeface="メイリオ"/>
                <a:ea typeface="メイリオ"/>
                <a:cs typeface="メイリオ"/>
              </a:rPr>
              <a:t>の採用基準の明確化</a:t>
            </a:r>
          </a:p>
          <a:p>
            <a:pPr>
              <a:buFont typeface="Wingdings" pitchFamily="2" charset="2"/>
              <a:buChar char="Ø"/>
            </a:pPr>
            <a:r>
              <a:rPr lang="ja-JP" altLang="en-US" sz="1200" dirty="0">
                <a:solidFill>
                  <a:schemeClr val="bg1"/>
                </a:solidFill>
                <a:latin typeface="メイリオ"/>
                <a:ea typeface="メイリオ"/>
                <a:cs typeface="メイリオ"/>
              </a:rPr>
              <a:t>交渉と合意形成プロセスの実行</a:t>
            </a:r>
          </a:p>
        </p:txBody>
      </p:sp>
      <p:sp>
        <p:nvSpPr>
          <p:cNvPr id="1002511" name="Text Box 15"/>
          <p:cNvSpPr txBox="1">
            <a:spLocks noChangeArrowheads="1"/>
          </p:cNvSpPr>
          <p:nvPr/>
        </p:nvSpPr>
        <p:spPr bwMode="auto">
          <a:xfrm>
            <a:off x="4302125" y="3990752"/>
            <a:ext cx="2056973"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デリバリー管理者の支援</a:t>
            </a:r>
          </a:p>
          <a:p>
            <a:pPr>
              <a:buFont typeface="Wingdings" pitchFamily="2" charset="2"/>
              <a:buChar char="Ø"/>
            </a:pPr>
            <a:r>
              <a:rPr lang="ja-JP" altLang="en-US" sz="1200" dirty="0">
                <a:solidFill>
                  <a:schemeClr val="bg1"/>
                </a:solidFill>
                <a:latin typeface="メイリオ"/>
                <a:ea typeface="メイリオ"/>
                <a:cs typeface="メイリオ"/>
              </a:rPr>
              <a:t>関係者との利害調整</a:t>
            </a:r>
          </a:p>
          <a:p>
            <a:pPr>
              <a:buFont typeface="Wingdings" pitchFamily="2" charset="2"/>
              <a:buChar char="Ø"/>
            </a:pPr>
            <a:r>
              <a:rPr lang="ja-JP" altLang="en-US" sz="1200" dirty="0">
                <a:solidFill>
                  <a:schemeClr val="bg1"/>
                </a:solidFill>
                <a:latin typeface="メイリオ"/>
                <a:ea typeface="メイリオ"/>
                <a:cs typeface="メイリオ"/>
              </a:rPr>
              <a:t>リソースや障害への対応</a:t>
            </a:r>
          </a:p>
        </p:txBody>
      </p:sp>
      <p:sp>
        <p:nvSpPr>
          <p:cNvPr id="1002523" name="AutoShape 27"/>
          <p:cNvSpPr>
            <a:spLocks noChangeArrowheads="1"/>
          </p:cNvSpPr>
          <p:nvPr/>
        </p:nvSpPr>
        <p:spPr bwMode="auto">
          <a:xfrm>
            <a:off x="1781175" y="1838102"/>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解決策の発見</a:t>
            </a:r>
          </a:p>
        </p:txBody>
      </p:sp>
      <p:sp>
        <p:nvSpPr>
          <p:cNvPr id="1002524" name="AutoShape 28"/>
          <p:cNvSpPr>
            <a:spLocks noChangeArrowheads="1"/>
          </p:cNvSpPr>
          <p:nvPr/>
        </p:nvSpPr>
        <p:spPr bwMode="auto">
          <a:xfrm>
            <a:off x="1781175" y="2557239"/>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解決策の具体化</a:t>
            </a:r>
          </a:p>
        </p:txBody>
      </p:sp>
      <p:sp>
        <p:nvSpPr>
          <p:cNvPr id="1002525" name="AutoShape 29"/>
          <p:cNvSpPr>
            <a:spLocks noChangeArrowheads="1"/>
          </p:cNvSpPr>
          <p:nvPr/>
        </p:nvSpPr>
        <p:spPr bwMode="auto">
          <a:xfrm>
            <a:off x="1781175" y="3277964"/>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解決策の採用</a:t>
            </a:r>
          </a:p>
        </p:txBody>
      </p:sp>
      <p:sp>
        <p:nvSpPr>
          <p:cNvPr id="1002526" name="AutoShape 30"/>
          <p:cNvSpPr>
            <a:spLocks noChangeArrowheads="1"/>
          </p:cNvSpPr>
          <p:nvPr/>
        </p:nvSpPr>
        <p:spPr bwMode="auto">
          <a:xfrm>
            <a:off x="1781175" y="3998689"/>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デリバリーの成功</a:t>
            </a:r>
          </a:p>
        </p:txBody>
      </p:sp>
      <p:sp>
        <p:nvSpPr>
          <p:cNvPr id="1002527" name="Text Box 31"/>
          <p:cNvSpPr txBox="1">
            <a:spLocks noChangeArrowheads="1"/>
          </p:cNvSpPr>
          <p:nvPr/>
        </p:nvSpPr>
        <p:spPr bwMode="auto">
          <a:xfrm>
            <a:off x="6278563" y="4000277"/>
            <a:ext cx="1749197"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課題の把握</a:t>
            </a:r>
          </a:p>
          <a:p>
            <a:pPr>
              <a:buFont typeface="Wingdings" pitchFamily="2" charset="2"/>
              <a:buChar char="Ø"/>
            </a:pPr>
            <a:r>
              <a:rPr lang="ja-JP" altLang="en-US" sz="1200" dirty="0">
                <a:solidFill>
                  <a:schemeClr val="bg1"/>
                </a:solidFill>
                <a:latin typeface="メイリオ"/>
                <a:ea typeface="メイリオ"/>
                <a:cs typeface="メイリオ"/>
              </a:rPr>
              <a:t>対策の必要性を合意</a:t>
            </a:r>
          </a:p>
          <a:p>
            <a:pPr>
              <a:buFont typeface="Wingdings" pitchFamily="2" charset="2"/>
              <a:buChar char="Ø"/>
            </a:pPr>
            <a:r>
              <a:rPr lang="ja-JP" altLang="en-US" sz="1200" dirty="0">
                <a:solidFill>
                  <a:schemeClr val="bg1"/>
                </a:solidFill>
                <a:latin typeface="メイリオ"/>
                <a:ea typeface="メイリオ"/>
                <a:cs typeface="メイリオ"/>
              </a:rPr>
              <a:t>対策についての提案</a:t>
            </a:r>
          </a:p>
        </p:txBody>
      </p:sp>
      <p:sp>
        <p:nvSpPr>
          <p:cNvPr id="1002528" name="AutoShape 32"/>
          <p:cNvSpPr>
            <a:spLocks noChangeArrowheads="1"/>
          </p:cNvSpPr>
          <p:nvPr/>
        </p:nvSpPr>
        <p:spPr bwMode="auto">
          <a:xfrm>
            <a:off x="1285875" y="1830164"/>
            <a:ext cx="360363" cy="2881313"/>
          </a:xfrm>
          <a:prstGeom prst="roundRect">
            <a:avLst>
              <a:gd name="adj" fmla="val 0"/>
            </a:avLst>
          </a:prstGeom>
          <a:solidFill>
            <a:schemeClr val="accent3">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pPr algn="ctr"/>
            <a:r>
              <a:rPr lang="ja-JP" altLang="en-US" sz="1600" dirty="0">
                <a:latin typeface="メイリオ"/>
                <a:ea typeface="メイリオ"/>
                <a:cs typeface="メイリオ"/>
              </a:rPr>
              <a:t>担当者</a:t>
            </a:r>
          </a:p>
        </p:txBody>
      </p:sp>
      <p:sp>
        <p:nvSpPr>
          <p:cNvPr id="1002530" name="AutoShape 34"/>
          <p:cNvSpPr>
            <a:spLocks noChangeArrowheads="1"/>
          </p:cNvSpPr>
          <p:nvPr/>
        </p:nvSpPr>
        <p:spPr bwMode="auto">
          <a:xfrm>
            <a:off x="927100" y="1185640"/>
            <a:ext cx="7380288" cy="523684"/>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ja-JP" altLang="en-US" sz="2000" dirty="0">
                <a:latin typeface="メイリオ"/>
                <a:ea typeface="メイリオ"/>
                <a:cs typeface="メイリオ"/>
              </a:rPr>
              <a:t>活動プロセスに沿って営業活動を遂行する能力</a:t>
            </a:r>
          </a:p>
        </p:txBody>
      </p:sp>
    </p:spTree>
    <p:extLst>
      <p:ext uri="{BB962C8B-B14F-4D97-AF65-F5344CB8AC3E}">
        <p14:creationId xmlns:p14="http://schemas.microsoft.com/office/powerpoint/2010/main" val="139576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人材育成：営業</a:t>
            </a:r>
            <a:r>
              <a:rPr lang="ja-JP" altLang="en-US" dirty="0" smtClean="0"/>
              <a:t>（５）</a:t>
            </a:r>
            <a:r>
              <a:rPr lang="ja-JP" altLang="en-US" dirty="0"/>
              <a:t>　</a:t>
            </a:r>
            <a:r>
              <a:rPr lang="ja-JP" altLang="en-US" sz="2800" dirty="0" smtClean="0">
                <a:ea typeface="ＭＳ Ｐゴシック" charset="-128"/>
              </a:rPr>
              <a:t>能力特性の定義</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26240"/>
            <a:ext cx="799738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角丸四角形 7"/>
          <p:cNvSpPr/>
          <p:nvPr/>
        </p:nvSpPr>
        <p:spPr bwMode="auto">
          <a:xfrm>
            <a:off x="914400" y="1259640"/>
            <a:ext cx="2133600" cy="5334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latin typeface="メイリオ"/>
                <a:ea typeface="メイリオ"/>
                <a:cs typeface="メイリオ"/>
              </a:rPr>
              <a:t>テストやインタビューなど</a:t>
            </a:r>
            <a:endParaRPr kumimoji="0" lang="en-US" altLang="ja-JP" sz="11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latin typeface="メイリオ"/>
                <a:ea typeface="メイリオ"/>
                <a:cs typeface="メイリオ"/>
              </a:rPr>
              <a:t>による客観評価</a:t>
            </a:r>
          </a:p>
        </p:txBody>
      </p:sp>
      <p:sp>
        <p:nvSpPr>
          <p:cNvPr id="14" name="角丸四角形 13"/>
          <p:cNvSpPr/>
          <p:nvPr/>
        </p:nvSpPr>
        <p:spPr bwMode="auto">
          <a:xfrm>
            <a:off x="917028" y="2378992"/>
            <a:ext cx="2133600" cy="533400"/>
          </a:xfrm>
          <a:prstGeom prst="roundRect">
            <a:avLst>
              <a:gd name="adj" fmla="val 0"/>
            </a:avLst>
          </a:prstGeom>
          <a:solidFill>
            <a:srgbClr val="008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a:solidFill>
                  <a:schemeClr val="bg1"/>
                </a:solidFill>
                <a:latin typeface="メイリオ"/>
                <a:ea typeface="メイリオ"/>
                <a:cs typeface="メイリオ"/>
              </a:rPr>
              <a:t>上司や同僚の評価＋自己</a:t>
            </a:r>
            <a:r>
              <a:rPr kumimoji="0" lang="ja-JP" altLang="en-US" sz="1100" dirty="0" smtClean="0">
                <a:solidFill>
                  <a:schemeClr val="bg1"/>
                </a:solidFill>
                <a:latin typeface="メイリオ"/>
                <a:ea typeface="メイリオ"/>
                <a:cs typeface="メイリオ"/>
              </a:rPr>
              <a:t>評価</a:t>
            </a:r>
            <a:endParaRPr kumimoji="0" lang="en-US" altLang="ja-JP" sz="1100" dirty="0" smtClean="0">
              <a:solidFill>
                <a:schemeClr val="bg1"/>
              </a:solidFill>
              <a:latin typeface="メイリオ"/>
              <a:ea typeface="メイリオ"/>
              <a:cs typeface="メイリオ"/>
            </a:endParaRPr>
          </a:p>
          <a:p>
            <a:pPr algn="ctr">
              <a:spcBef>
                <a:spcPct val="20000"/>
              </a:spcBef>
            </a:pPr>
            <a:r>
              <a:rPr kumimoji="0" lang="ja-JP" altLang="en-US" sz="1100" dirty="0" smtClean="0">
                <a:solidFill>
                  <a:schemeClr val="bg1"/>
                </a:solidFill>
                <a:latin typeface="メイリオ"/>
                <a:ea typeface="メイリオ"/>
                <a:cs typeface="メイリオ"/>
              </a:rPr>
              <a:t>による客観化</a:t>
            </a:r>
            <a:endParaRPr kumimoji="0" lang="ja-JP" altLang="en-US" sz="1100" b="0" i="0" u="none" strike="noStrike" cap="none" normalizeH="0" baseline="0" dirty="0" smtClean="0">
              <a:ln>
                <a:noFill/>
              </a:ln>
              <a:solidFill>
                <a:schemeClr val="bg1"/>
              </a:solidFill>
              <a:effectLst/>
              <a:latin typeface="メイリオ"/>
              <a:ea typeface="メイリオ"/>
              <a:cs typeface="メイリオ"/>
            </a:endParaRPr>
          </a:p>
        </p:txBody>
      </p:sp>
      <p:sp>
        <p:nvSpPr>
          <p:cNvPr id="15" name="角丸四角形 14"/>
          <p:cNvSpPr/>
          <p:nvPr/>
        </p:nvSpPr>
        <p:spPr bwMode="auto">
          <a:xfrm>
            <a:off x="917028" y="4363480"/>
            <a:ext cx="2133600" cy="533400"/>
          </a:xfrm>
          <a:prstGeom prst="roundRect">
            <a:avLst>
              <a:gd name="adj" fmla="val 0"/>
            </a:avLst>
          </a:prstGeom>
          <a:solidFill>
            <a:srgbClr val="FF8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smtClean="0">
                <a:solidFill>
                  <a:schemeClr val="bg1"/>
                </a:solidFill>
                <a:latin typeface="メイリオ"/>
                <a:ea typeface="メイリオ"/>
                <a:cs typeface="メイリオ"/>
              </a:rPr>
              <a:t>お客様の評価</a:t>
            </a:r>
            <a:r>
              <a:rPr kumimoji="0" lang="ja-JP" altLang="en-US" sz="1100" dirty="0">
                <a:solidFill>
                  <a:schemeClr val="bg1"/>
                </a:solidFill>
                <a:latin typeface="メイリオ"/>
                <a:ea typeface="メイリオ"/>
                <a:cs typeface="メイリオ"/>
              </a:rPr>
              <a:t>＋自己</a:t>
            </a:r>
            <a:r>
              <a:rPr kumimoji="0" lang="ja-JP" altLang="en-US" sz="1100" dirty="0" smtClean="0">
                <a:solidFill>
                  <a:schemeClr val="bg1"/>
                </a:solidFill>
                <a:latin typeface="メイリオ"/>
                <a:ea typeface="メイリオ"/>
                <a:cs typeface="メイリオ"/>
              </a:rPr>
              <a:t>評価</a:t>
            </a:r>
            <a:endParaRPr kumimoji="0" lang="en-US" altLang="ja-JP" sz="1100" dirty="0" smtClean="0">
              <a:solidFill>
                <a:schemeClr val="bg1"/>
              </a:solidFill>
              <a:latin typeface="メイリオ"/>
              <a:ea typeface="メイリオ"/>
              <a:cs typeface="メイリオ"/>
            </a:endParaRPr>
          </a:p>
          <a:p>
            <a:pPr algn="ctr">
              <a:spcBef>
                <a:spcPct val="20000"/>
              </a:spcBef>
            </a:pPr>
            <a:r>
              <a:rPr kumimoji="0" lang="ja-JP" altLang="en-US" sz="1100" dirty="0" smtClean="0">
                <a:solidFill>
                  <a:schemeClr val="bg1"/>
                </a:solidFill>
                <a:latin typeface="メイリオ"/>
                <a:ea typeface="メイリオ"/>
                <a:cs typeface="メイリオ"/>
              </a:rPr>
              <a:t>による客観化</a:t>
            </a:r>
            <a:endParaRPr kumimoji="0" lang="ja-JP" altLang="en-US" sz="1100" b="0" i="0" u="none" strike="noStrike" cap="none" normalizeH="0" baseline="0" dirty="0" smtClean="0">
              <a:ln>
                <a:noFill/>
              </a:ln>
              <a:solidFill>
                <a:schemeClr val="bg1"/>
              </a:solidFill>
              <a:effectLst/>
              <a:latin typeface="メイリオ"/>
              <a:ea typeface="メイリオ"/>
              <a:cs typeface="メイリオ"/>
            </a:endParaRPr>
          </a:p>
        </p:txBody>
      </p:sp>
      <p:sp>
        <p:nvSpPr>
          <p:cNvPr id="16" name="Text Box 22"/>
          <p:cNvSpPr txBox="1">
            <a:spLocks noChangeArrowheads="1"/>
          </p:cNvSpPr>
          <p:nvPr/>
        </p:nvSpPr>
        <p:spPr bwMode="auto">
          <a:xfrm>
            <a:off x="846685" y="4898745"/>
            <a:ext cx="2281345"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お客様に頼られる</a:t>
            </a:r>
            <a:endParaRPr lang="ja-JP" altLang="en-US" sz="900" dirty="0">
              <a:solidFill>
                <a:srgbClr val="C00000"/>
              </a:solidFill>
              <a:latin typeface="メイリオ"/>
              <a:ea typeface="メイリオ"/>
              <a:cs typeface="メイリオ"/>
            </a:endParaRPr>
          </a:p>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お客様に好かれる</a:t>
            </a:r>
          </a:p>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お客様に安心感</a:t>
            </a:r>
            <a:r>
              <a:rPr lang="ja-JP" altLang="en-US" sz="900" dirty="0">
                <a:solidFill>
                  <a:srgbClr val="C00000"/>
                </a:solidFill>
                <a:latin typeface="メイリオ"/>
                <a:ea typeface="メイリオ"/>
                <a:cs typeface="メイリオ"/>
              </a:rPr>
              <a:t>を与える</a:t>
            </a:r>
          </a:p>
        </p:txBody>
      </p:sp>
      <p:sp>
        <p:nvSpPr>
          <p:cNvPr id="18" name="Text Box 22"/>
          <p:cNvSpPr txBox="1">
            <a:spLocks noChangeArrowheads="1"/>
          </p:cNvSpPr>
          <p:nvPr/>
        </p:nvSpPr>
        <p:spPr bwMode="auto">
          <a:xfrm>
            <a:off x="846685" y="2936040"/>
            <a:ext cx="2281345" cy="705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自分で判断し、結果を報告できる</a:t>
            </a:r>
          </a:p>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指示やアドバイスを受けて行動し、結果を報告できる</a:t>
            </a:r>
          </a:p>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個々に指示を受けて行動できる</a:t>
            </a:r>
            <a:endParaRPr lang="ja-JP" altLang="en-US" sz="900" dirty="0">
              <a:solidFill>
                <a:srgbClr val="008000"/>
              </a:solidFill>
              <a:latin typeface="メイリオ"/>
              <a:ea typeface="メイリオ"/>
              <a:cs typeface="メイリオ"/>
            </a:endParaRPr>
          </a:p>
        </p:txBody>
      </p:sp>
    </p:spTree>
    <p:extLst>
      <p:ext uri="{BB962C8B-B14F-4D97-AF65-F5344CB8AC3E}">
        <p14:creationId xmlns:p14="http://schemas.microsoft.com/office/powerpoint/2010/main" val="694190767"/>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人材育成：営業</a:t>
            </a:r>
            <a:r>
              <a:rPr lang="ja-JP" altLang="en-US" dirty="0" smtClean="0"/>
              <a:t>（６）</a:t>
            </a:r>
            <a:r>
              <a:rPr lang="ja-JP" altLang="en-US" dirty="0"/>
              <a:t>　</a:t>
            </a:r>
            <a:r>
              <a:rPr lang="ja-JP" altLang="en-US" sz="2800" dirty="0" smtClean="0">
                <a:ea typeface="ＭＳ Ｐゴシック" charset="-128"/>
              </a:rPr>
              <a:t>能力特性と育成手段</a:t>
            </a:r>
          </a:p>
        </p:txBody>
      </p:sp>
      <p:cxnSp>
        <p:nvCxnSpPr>
          <p:cNvPr id="3" name="直線矢印コネクタ 2"/>
          <p:cNvCxnSpPr/>
          <p:nvPr/>
        </p:nvCxnSpPr>
        <p:spPr bwMode="auto">
          <a:xfrm flipV="1">
            <a:off x="4572000" y="1156480"/>
            <a:ext cx="0" cy="5105400"/>
          </a:xfrm>
          <a:prstGeom prst="straightConnector1">
            <a:avLst/>
          </a:prstGeom>
          <a:solidFill>
            <a:schemeClr val="bg1"/>
          </a:solidFill>
          <a:ln w="1905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直線矢印コネクタ 10"/>
          <p:cNvCxnSpPr/>
          <p:nvPr/>
        </p:nvCxnSpPr>
        <p:spPr bwMode="auto">
          <a:xfrm>
            <a:off x="952500" y="3709180"/>
            <a:ext cx="7239000" cy="0"/>
          </a:xfrm>
          <a:prstGeom prst="straightConnector1">
            <a:avLst/>
          </a:prstGeom>
          <a:solidFill>
            <a:schemeClr val="bg1"/>
          </a:solidFill>
          <a:ln w="1905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4267200" y="2918809"/>
            <a:ext cx="369332" cy="707886"/>
          </a:xfrm>
          <a:prstGeom prst="rect">
            <a:avLst/>
          </a:prstGeom>
          <a:noFill/>
        </p:spPr>
        <p:txBody>
          <a:bodyPr vert="eaVert" wrap="none" rtlCol="0">
            <a:spAutoFit/>
          </a:bodyPr>
          <a:lstStyle/>
          <a:p>
            <a:r>
              <a:rPr kumimoji="1" lang="ja-JP" altLang="en-US" sz="1200" dirty="0" smtClean="0">
                <a:solidFill>
                  <a:srgbClr val="3333CC"/>
                </a:solidFill>
                <a:latin typeface="メイリオ"/>
                <a:ea typeface="メイリオ"/>
                <a:cs typeface="メイリオ"/>
              </a:rPr>
              <a:t>教育効果</a:t>
            </a:r>
            <a:endParaRPr kumimoji="1" lang="ja-JP" altLang="en-US" sz="1200" dirty="0">
              <a:solidFill>
                <a:srgbClr val="3333CC"/>
              </a:solidFill>
              <a:latin typeface="メイリオ"/>
              <a:ea typeface="メイリオ"/>
              <a:cs typeface="メイリオ"/>
            </a:endParaRPr>
          </a:p>
        </p:txBody>
      </p:sp>
      <p:sp>
        <p:nvSpPr>
          <p:cNvPr id="16" name="テキスト ボックス 15"/>
          <p:cNvSpPr txBox="1"/>
          <p:nvPr/>
        </p:nvSpPr>
        <p:spPr>
          <a:xfrm>
            <a:off x="3594538" y="3709175"/>
            <a:ext cx="914400" cy="276999"/>
          </a:xfrm>
          <a:prstGeom prst="rect">
            <a:avLst/>
          </a:prstGeom>
          <a:noFill/>
        </p:spPr>
        <p:txBody>
          <a:bodyPr wrap="square" rtlCol="0">
            <a:spAutoFit/>
          </a:bodyPr>
          <a:lstStyle/>
          <a:p>
            <a:pPr algn="ctr"/>
            <a:r>
              <a:rPr kumimoji="1" lang="ja-JP" altLang="en-US" sz="1200" dirty="0" smtClean="0">
                <a:solidFill>
                  <a:srgbClr val="3333CC"/>
                </a:solidFill>
                <a:latin typeface="メイリオ"/>
                <a:ea typeface="メイリオ"/>
                <a:cs typeface="メイリオ"/>
              </a:rPr>
              <a:t>環境効果</a:t>
            </a:r>
            <a:endParaRPr kumimoji="1" lang="ja-JP" altLang="en-US" sz="1200" dirty="0">
              <a:solidFill>
                <a:srgbClr val="3333CC"/>
              </a:solidFill>
              <a:latin typeface="メイリオ"/>
              <a:ea typeface="メイリオ"/>
              <a:cs typeface="メイリオ"/>
            </a:endParaRPr>
          </a:p>
        </p:txBody>
      </p:sp>
      <p:sp>
        <p:nvSpPr>
          <p:cNvPr id="17" name="テキスト ボックス 16"/>
          <p:cNvSpPr txBox="1"/>
          <p:nvPr/>
        </p:nvSpPr>
        <p:spPr>
          <a:xfrm>
            <a:off x="3326938" y="879481"/>
            <a:ext cx="2492990" cy="276999"/>
          </a:xfrm>
          <a:prstGeom prst="rect">
            <a:avLst/>
          </a:prstGeom>
          <a:noFill/>
        </p:spPr>
        <p:txBody>
          <a:bodyPr wrap="none" rtlCol="0">
            <a:spAutoFit/>
          </a:bodyPr>
          <a:lstStyle/>
          <a:p>
            <a:pPr algn="ctr"/>
            <a:r>
              <a:rPr kumimoji="1" lang="ja-JP" altLang="en-US" sz="1200" dirty="0" smtClean="0">
                <a:solidFill>
                  <a:srgbClr val="3333CC"/>
                </a:solidFill>
                <a:latin typeface="メイリオ"/>
                <a:ea typeface="メイリオ"/>
                <a:cs typeface="メイリオ"/>
              </a:rPr>
              <a:t>訓練や研修によって変化しやすい</a:t>
            </a:r>
            <a:endParaRPr kumimoji="1" lang="ja-JP" altLang="en-US" sz="1200" dirty="0">
              <a:solidFill>
                <a:srgbClr val="3333CC"/>
              </a:solidFill>
              <a:latin typeface="メイリオ"/>
              <a:ea typeface="メイリオ"/>
              <a:cs typeface="メイリオ"/>
            </a:endParaRPr>
          </a:p>
        </p:txBody>
      </p:sp>
      <p:sp>
        <p:nvSpPr>
          <p:cNvPr id="20" name="テキスト ボックス 19"/>
          <p:cNvSpPr txBox="1"/>
          <p:nvPr/>
        </p:nvSpPr>
        <p:spPr>
          <a:xfrm>
            <a:off x="2865273" y="6256625"/>
            <a:ext cx="3416320" cy="276999"/>
          </a:xfrm>
          <a:prstGeom prst="rect">
            <a:avLst/>
          </a:prstGeom>
          <a:noFill/>
        </p:spPr>
        <p:txBody>
          <a:bodyPr wrap="none" rtlCol="0">
            <a:spAutoFit/>
          </a:bodyPr>
          <a:lstStyle/>
          <a:p>
            <a:pPr algn="ctr"/>
            <a:r>
              <a:rPr kumimoji="1" lang="ja-JP" altLang="en-US" sz="1200" dirty="0" smtClean="0">
                <a:solidFill>
                  <a:srgbClr val="3333CC"/>
                </a:solidFill>
                <a:latin typeface="メイリオ"/>
                <a:ea typeface="メイリオ"/>
                <a:cs typeface="メイリオ"/>
              </a:rPr>
              <a:t>生得的な性格や生活環境に依存し変化しにくい</a:t>
            </a:r>
            <a:endParaRPr kumimoji="1" lang="ja-JP" altLang="en-US" sz="1200" dirty="0">
              <a:solidFill>
                <a:srgbClr val="3333CC"/>
              </a:solidFill>
              <a:latin typeface="メイリオ"/>
              <a:ea typeface="メイリオ"/>
              <a:cs typeface="メイリオ"/>
            </a:endParaRPr>
          </a:p>
        </p:txBody>
      </p:sp>
      <p:sp>
        <p:nvSpPr>
          <p:cNvPr id="21" name="テキスト ボックス 20"/>
          <p:cNvSpPr txBox="1"/>
          <p:nvPr/>
        </p:nvSpPr>
        <p:spPr>
          <a:xfrm>
            <a:off x="605436" y="2508851"/>
            <a:ext cx="369332" cy="2400657"/>
          </a:xfrm>
          <a:prstGeom prst="rect">
            <a:avLst/>
          </a:prstGeom>
          <a:noFill/>
        </p:spPr>
        <p:txBody>
          <a:bodyPr vert="eaVert" wrap="none" rtlCol="0">
            <a:spAutoFit/>
          </a:bodyPr>
          <a:lstStyle/>
          <a:p>
            <a:pPr algn="ctr"/>
            <a:r>
              <a:rPr kumimoji="1" lang="ja-JP" altLang="en-US" sz="1200" dirty="0" smtClean="0">
                <a:solidFill>
                  <a:srgbClr val="3333CC"/>
                </a:solidFill>
                <a:latin typeface="メイリオ"/>
                <a:ea typeface="メイリオ"/>
                <a:cs typeface="メイリオ"/>
              </a:rPr>
              <a:t>指示や命令などの強制力が効果的</a:t>
            </a:r>
            <a:endParaRPr kumimoji="1" lang="ja-JP" altLang="en-US" sz="1200" dirty="0">
              <a:solidFill>
                <a:srgbClr val="3333CC"/>
              </a:solidFill>
              <a:latin typeface="メイリオ"/>
              <a:ea typeface="メイリオ"/>
              <a:cs typeface="メイリオ"/>
            </a:endParaRPr>
          </a:p>
        </p:txBody>
      </p:sp>
      <p:sp>
        <p:nvSpPr>
          <p:cNvPr id="22" name="テキスト ボックス 21"/>
          <p:cNvSpPr txBox="1"/>
          <p:nvPr/>
        </p:nvSpPr>
        <p:spPr>
          <a:xfrm>
            <a:off x="8194061" y="2124126"/>
            <a:ext cx="369332" cy="3170099"/>
          </a:xfrm>
          <a:prstGeom prst="rect">
            <a:avLst/>
          </a:prstGeom>
          <a:noFill/>
        </p:spPr>
        <p:txBody>
          <a:bodyPr vert="eaVert" wrap="none" rtlCol="0">
            <a:spAutoFit/>
          </a:bodyPr>
          <a:lstStyle/>
          <a:p>
            <a:pPr algn="ctr"/>
            <a:r>
              <a:rPr kumimoji="1" lang="ja-JP" altLang="en-US" sz="1200" dirty="0" smtClean="0">
                <a:solidFill>
                  <a:srgbClr val="3333CC"/>
                </a:solidFill>
                <a:latin typeface="メイリオ"/>
                <a:ea typeface="メイリオ"/>
                <a:cs typeface="メイリオ"/>
              </a:rPr>
              <a:t>自主的判断や自発的行動を促すことが効果的</a:t>
            </a:r>
            <a:endParaRPr kumimoji="1" lang="ja-JP" altLang="en-US" sz="1200" dirty="0">
              <a:solidFill>
                <a:srgbClr val="3333CC"/>
              </a:solidFill>
              <a:latin typeface="メイリオ"/>
              <a:ea typeface="メイリオ"/>
              <a:cs typeface="メイリオ"/>
            </a:endParaRPr>
          </a:p>
        </p:txBody>
      </p:sp>
      <p:sp>
        <p:nvSpPr>
          <p:cNvPr id="18" name="角丸四角形 17"/>
          <p:cNvSpPr/>
          <p:nvPr/>
        </p:nvSpPr>
        <p:spPr bwMode="auto">
          <a:xfrm>
            <a:off x="22098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製品・商品</a:t>
            </a:r>
          </a:p>
        </p:txBody>
      </p:sp>
      <p:sp>
        <p:nvSpPr>
          <p:cNvPr id="24" name="角丸四角形 23"/>
          <p:cNvSpPr/>
          <p:nvPr/>
        </p:nvSpPr>
        <p:spPr bwMode="auto">
          <a:xfrm>
            <a:off x="11430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自社</a:t>
            </a:r>
          </a:p>
        </p:txBody>
      </p:sp>
      <p:sp>
        <p:nvSpPr>
          <p:cNvPr id="25" name="角丸四角形 24"/>
          <p:cNvSpPr/>
          <p:nvPr/>
        </p:nvSpPr>
        <p:spPr bwMode="auto">
          <a:xfrm>
            <a:off x="4689828"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環境・動向</a:t>
            </a:r>
          </a:p>
        </p:txBody>
      </p:sp>
      <p:sp>
        <p:nvSpPr>
          <p:cNvPr id="26" name="角丸四角形 25"/>
          <p:cNvSpPr/>
          <p:nvPr/>
        </p:nvSpPr>
        <p:spPr bwMode="auto">
          <a:xfrm>
            <a:off x="57150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顧客</a:t>
            </a:r>
          </a:p>
        </p:txBody>
      </p:sp>
      <p:sp>
        <p:nvSpPr>
          <p:cNvPr id="27" name="角丸四角形 26"/>
          <p:cNvSpPr/>
          <p:nvPr/>
        </p:nvSpPr>
        <p:spPr bwMode="auto">
          <a:xfrm>
            <a:off x="6943792" y="5712715"/>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向上心</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目的意識</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28" name="角丸四角形 27"/>
          <p:cNvSpPr/>
          <p:nvPr/>
        </p:nvSpPr>
        <p:spPr bwMode="auto">
          <a:xfrm>
            <a:off x="6931113" y="5290508"/>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探求心</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好奇心</a:t>
            </a:r>
          </a:p>
        </p:txBody>
      </p:sp>
      <p:sp>
        <p:nvSpPr>
          <p:cNvPr id="29" name="角丸四角形 28"/>
          <p:cNvSpPr/>
          <p:nvPr/>
        </p:nvSpPr>
        <p:spPr bwMode="auto">
          <a:xfrm>
            <a:off x="5888421" y="32138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自立</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遂行力</a:t>
            </a:r>
          </a:p>
        </p:txBody>
      </p:sp>
      <p:sp>
        <p:nvSpPr>
          <p:cNvPr id="30" name="角丸四角形 29"/>
          <p:cNvSpPr/>
          <p:nvPr/>
        </p:nvSpPr>
        <p:spPr bwMode="auto">
          <a:xfrm>
            <a:off x="6931113" y="2803922"/>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ストレス</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耐性</a:t>
            </a:r>
          </a:p>
        </p:txBody>
      </p:sp>
      <p:sp>
        <p:nvSpPr>
          <p:cNvPr id="31" name="角丸四角形 30"/>
          <p:cNvSpPr/>
          <p:nvPr/>
        </p:nvSpPr>
        <p:spPr bwMode="auto">
          <a:xfrm>
            <a:off x="6943792" y="32138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志向性</a:t>
            </a:r>
          </a:p>
        </p:txBody>
      </p:sp>
      <p:sp>
        <p:nvSpPr>
          <p:cNvPr id="32" name="角丸四角形 31"/>
          <p:cNvSpPr/>
          <p:nvPr/>
        </p:nvSpPr>
        <p:spPr bwMode="auto">
          <a:xfrm>
            <a:off x="4648200" y="38234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責任感</a:t>
            </a:r>
          </a:p>
        </p:txBody>
      </p:sp>
      <p:sp>
        <p:nvSpPr>
          <p:cNvPr id="33" name="角丸四角形 32"/>
          <p:cNvSpPr/>
          <p:nvPr/>
        </p:nvSpPr>
        <p:spPr bwMode="auto">
          <a:xfrm>
            <a:off x="5888421" y="5712715"/>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信頼性</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誠実さ</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4" name="角丸四角形 33"/>
          <p:cNvSpPr/>
          <p:nvPr/>
        </p:nvSpPr>
        <p:spPr bwMode="auto">
          <a:xfrm>
            <a:off x="5888421" y="5290508"/>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柔軟性</a:t>
            </a:r>
          </a:p>
        </p:txBody>
      </p:sp>
      <p:sp>
        <p:nvSpPr>
          <p:cNvPr id="35" name="角丸四角形 34"/>
          <p:cNvSpPr/>
          <p:nvPr/>
        </p:nvSpPr>
        <p:spPr bwMode="auto">
          <a:xfrm>
            <a:off x="4648200" y="4252256"/>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決断力</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6" name="角丸四角形 35"/>
          <p:cNvSpPr/>
          <p:nvPr/>
        </p:nvSpPr>
        <p:spPr bwMode="auto">
          <a:xfrm>
            <a:off x="2406759" y="2309207"/>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ビジネス</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マナー</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7" name="角丸四角形 36"/>
          <p:cNvSpPr/>
          <p:nvPr/>
        </p:nvSpPr>
        <p:spPr bwMode="auto">
          <a:xfrm>
            <a:off x="2406759" y="1842280"/>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問題</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解決力</a:t>
            </a:r>
          </a:p>
        </p:txBody>
      </p:sp>
      <p:sp>
        <p:nvSpPr>
          <p:cNvPr id="38" name="角丸四角形 37"/>
          <p:cNvSpPr/>
          <p:nvPr/>
        </p:nvSpPr>
        <p:spPr bwMode="auto">
          <a:xfrm>
            <a:off x="3518338" y="184801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交渉力</a:t>
            </a:r>
          </a:p>
        </p:txBody>
      </p:sp>
      <p:sp>
        <p:nvSpPr>
          <p:cNvPr id="39" name="角丸四角形 38"/>
          <p:cNvSpPr/>
          <p:nvPr/>
        </p:nvSpPr>
        <p:spPr bwMode="auto">
          <a:xfrm>
            <a:off x="4648200" y="1842280"/>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メイリオ"/>
                <a:ea typeface="メイリオ"/>
                <a:cs typeface="メイリオ"/>
              </a:rPr>
              <a:t>コミュニ</a:t>
            </a:r>
            <a:endParaRPr kumimoji="0" lang="en-US" altLang="ja-JP" sz="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メイリオ"/>
                <a:ea typeface="メイリオ"/>
                <a:cs typeface="メイリオ"/>
              </a:rPr>
              <a:t>ケーション力</a:t>
            </a:r>
          </a:p>
        </p:txBody>
      </p:sp>
      <p:sp>
        <p:nvSpPr>
          <p:cNvPr id="40" name="角丸四角形 39"/>
          <p:cNvSpPr/>
          <p:nvPr/>
        </p:nvSpPr>
        <p:spPr bwMode="auto">
          <a:xfrm>
            <a:off x="5715000" y="184801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リーダー</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シップ力</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41" name="角丸四角形 40"/>
          <p:cNvSpPr/>
          <p:nvPr/>
        </p:nvSpPr>
        <p:spPr bwMode="auto">
          <a:xfrm>
            <a:off x="4078133" y="237123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企画力</a:t>
            </a:r>
          </a:p>
        </p:txBody>
      </p:sp>
      <p:sp>
        <p:nvSpPr>
          <p:cNvPr id="42" name="角丸四角形 41"/>
          <p:cNvSpPr/>
          <p:nvPr/>
        </p:nvSpPr>
        <p:spPr bwMode="auto">
          <a:xfrm>
            <a:off x="5715000" y="2318351"/>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創造力</a:t>
            </a:r>
          </a:p>
        </p:txBody>
      </p:sp>
      <p:sp>
        <p:nvSpPr>
          <p:cNvPr id="44" name="テキスト ボックス 43"/>
          <p:cNvSpPr txBox="1"/>
          <p:nvPr/>
        </p:nvSpPr>
        <p:spPr>
          <a:xfrm>
            <a:off x="5888421" y="4276941"/>
            <a:ext cx="1807779" cy="276999"/>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コーチング</a:t>
            </a:r>
            <a:endParaRPr kumimoji="1" lang="ja-JP" altLang="en-US" sz="1200" dirty="0">
              <a:solidFill>
                <a:srgbClr val="0066FF"/>
              </a:solidFill>
              <a:latin typeface="メイリオ"/>
              <a:ea typeface="メイリオ"/>
              <a:cs typeface="メイリオ"/>
            </a:endParaRPr>
          </a:p>
        </p:txBody>
      </p:sp>
      <p:sp>
        <p:nvSpPr>
          <p:cNvPr id="45" name="テキスト ボックス 44"/>
          <p:cNvSpPr txBox="1"/>
          <p:nvPr/>
        </p:nvSpPr>
        <p:spPr>
          <a:xfrm>
            <a:off x="1015052" y="1862516"/>
            <a:ext cx="1246495" cy="276999"/>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研修</a:t>
            </a:r>
            <a:endParaRPr kumimoji="1" lang="ja-JP" altLang="en-US" sz="1200" dirty="0">
              <a:solidFill>
                <a:srgbClr val="0066FF"/>
              </a:solidFill>
              <a:latin typeface="メイリオ"/>
              <a:ea typeface="メイリオ"/>
              <a:cs typeface="メイリオ"/>
            </a:endParaRPr>
          </a:p>
        </p:txBody>
      </p:sp>
      <p:sp>
        <p:nvSpPr>
          <p:cNvPr id="46" name="テキスト ボックス 45"/>
          <p:cNvSpPr txBox="1"/>
          <p:nvPr/>
        </p:nvSpPr>
        <p:spPr>
          <a:xfrm>
            <a:off x="6803165" y="1392183"/>
            <a:ext cx="1246495" cy="830997"/>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ＯＪＴ</a:t>
            </a:r>
            <a:endParaRPr kumimoji="1" lang="en-US" altLang="ja-JP" sz="1200" dirty="0" smtClean="0">
              <a:solidFill>
                <a:srgbClr val="0066FF"/>
              </a:solidFill>
              <a:latin typeface="メイリオ"/>
              <a:ea typeface="メイリオ"/>
              <a:cs typeface="メイリオ"/>
            </a:endParaRPr>
          </a:p>
          <a:p>
            <a:pPr algn="ctr"/>
            <a:endParaRPr lang="en-US" altLang="ja-JP" sz="1200" dirty="0" smtClean="0">
              <a:solidFill>
                <a:srgbClr val="0066FF"/>
              </a:solidFill>
              <a:latin typeface="メイリオ"/>
              <a:ea typeface="メイリオ"/>
              <a:cs typeface="メイリオ"/>
            </a:endParaRPr>
          </a:p>
          <a:p>
            <a:pPr algn="ctr"/>
            <a:r>
              <a:rPr lang="ja-JP" altLang="en-US" sz="1200" dirty="0" smtClean="0">
                <a:solidFill>
                  <a:srgbClr val="0066FF"/>
                </a:solidFill>
                <a:latin typeface="メイリオ"/>
                <a:ea typeface="メイリオ"/>
                <a:cs typeface="メイリオ"/>
              </a:rPr>
              <a:t>マネージメント</a:t>
            </a:r>
            <a:endParaRPr lang="en-US" altLang="ja-JP" sz="1200" dirty="0" smtClean="0">
              <a:solidFill>
                <a:srgbClr val="0066FF"/>
              </a:solidFill>
              <a:latin typeface="メイリオ"/>
              <a:ea typeface="メイリオ"/>
              <a:cs typeface="メイリオ"/>
            </a:endParaRPr>
          </a:p>
          <a:p>
            <a:pPr algn="ctr"/>
            <a:r>
              <a:rPr lang="ja-JP" altLang="en-US" sz="1200" dirty="0" smtClean="0">
                <a:solidFill>
                  <a:srgbClr val="0066FF"/>
                </a:solidFill>
                <a:latin typeface="メイリオ"/>
                <a:ea typeface="メイリオ"/>
                <a:cs typeface="メイリオ"/>
              </a:rPr>
              <a:t>スタイル</a:t>
            </a:r>
            <a:endParaRPr kumimoji="1" lang="ja-JP" altLang="en-US" sz="1200" dirty="0">
              <a:solidFill>
                <a:srgbClr val="0066FF"/>
              </a:solidFill>
              <a:latin typeface="メイリオ"/>
              <a:ea typeface="メイリオ"/>
              <a:cs typeface="メイリオ"/>
            </a:endParaRPr>
          </a:p>
        </p:txBody>
      </p:sp>
      <p:sp>
        <p:nvSpPr>
          <p:cNvPr id="23" name="角丸四角形 22"/>
          <p:cNvSpPr/>
          <p:nvPr/>
        </p:nvSpPr>
        <p:spPr bwMode="auto">
          <a:xfrm>
            <a:off x="1229710" y="4412821"/>
            <a:ext cx="2858933" cy="1395260"/>
          </a:xfrm>
          <a:prstGeom prst="roundRect">
            <a:avLst>
              <a:gd name="adj" fmla="val 0"/>
            </a:avLst>
          </a:prstGeom>
          <a:solidFill>
            <a:schemeClr val="bg1"/>
          </a:solidFill>
          <a:ln w="38100" cap="flat" cmpd="sng" algn="ctr">
            <a:solidFill>
              <a:srgbClr val="FF6600"/>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6600"/>
                </a:solidFill>
                <a:effectLst/>
                <a:latin typeface="メイリオ"/>
                <a:ea typeface="メイリオ"/>
                <a:cs typeface="メイリオ"/>
              </a:rPr>
              <a:t>生得的な性格や生活環境に依存する</a:t>
            </a:r>
            <a:r>
              <a:rPr kumimoji="0" lang="ja-JP" altLang="en-US" sz="1200" dirty="0" smtClean="0">
                <a:solidFill>
                  <a:srgbClr val="FF6600"/>
                </a:solidFill>
                <a:latin typeface="メイリオ"/>
                <a:ea typeface="メイリオ"/>
                <a:cs typeface="メイリオ"/>
              </a:rPr>
              <a:t>ライフスタイルや価値観は、外的な強制力や指示・命令により、変化させることは困難</a:t>
            </a:r>
            <a:endParaRPr kumimoji="0" lang="ja-JP" altLang="en-US" sz="1200"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871622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animEffect transition="in" filter="fade">
                                      <p:cBhvr>
                                        <p:cTn id="56" dur="500"/>
                                        <p:tgtEl>
                                          <p:spTgt spid="40"/>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animEffect transition="in" filter="fade">
                                      <p:cBhvr>
                                        <p:cTn id="88" dur="500"/>
                                        <p:tgtEl>
                                          <p:spTgt spid="3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500" fill="hold"/>
                                        <p:tgtEl>
                                          <p:spTgt spid="28"/>
                                        </p:tgtEl>
                                        <p:attrNameLst>
                                          <p:attrName>ppt_w</p:attrName>
                                        </p:attrNameLst>
                                      </p:cBhvr>
                                      <p:tavLst>
                                        <p:tav tm="0">
                                          <p:val>
                                            <p:fltVal val="0"/>
                                          </p:val>
                                        </p:tav>
                                        <p:tav tm="100000">
                                          <p:val>
                                            <p:strVal val="#ppt_w"/>
                                          </p:val>
                                        </p:tav>
                                      </p:tavLst>
                                    </p:anim>
                                    <p:anim calcmode="lin" valueType="num">
                                      <p:cBhvr>
                                        <p:cTn id="102" dur="500" fill="hold"/>
                                        <p:tgtEl>
                                          <p:spTgt spid="28"/>
                                        </p:tgtEl>
                                        <p:attrNameLst>
                                          <p:attrName>ppt_h</p:attrName>
                                        </p:attrNameLst>
                                      </p:cBhvr>
                                      <p:tavLst>
                                        <p:tav tm="0">
                                          <p:val>
                                            <p:fltVal val="0"/>
                                          </p:val>
                                        </p:tav>
                                        <p:tav tm="100000">
                                          <p:val>
                                            <p:strVal val="#ppt_h"/>
                                          </p:val>
                                        </p:tav>
                                      </p:tavLst>
                                    </p:anim>
                                    <p:animEffect transition="in" filter="fade">
                                      <p:cBhvr>
                                        <p:cTn id="103" dur="500"/>
                                        <p:tgtEl>
                                          <p:spTgt spid="28"/>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500" fill="hold"/>
                                        <p:tgtEl>
                                          <p:spTgt spid="27"/>
                                        </p:tgtEl>
                                        <p:attrNameLst>
                                          <p:attrName>ppt_w</p:attrName>
                                        </p:attrNameLst>
                                      </p:cBhvr>
                                      <p:tavLst>
                                        <p:tav tm="0">
                                          <p:val>
                                            <p:fltVal val="0"/>
                                          </p:val>
                                        </p:tav>
                                        <p:tav tm="100000">
                                          <p:val>
                                            <p:strVal val="#ppt_w"/>
                                          </p:val>
                                        </p:tav>
                                      </p:tavLst>
                                    </p:anim>
                                    <p:anim calcmode="lin" valueType="num">
                                      <p:cBhvr>
                                        <p:cTn id="107" dur="500" fill="hold"/>
                                        <p:tgtEl>
                                          <p:spTgt spid="27"/>
                                        </p:tgtEl>
                                        <p:attrNameLst>
                                          <p:attrName>ppt_h</p:attrName>
                                        </p:attrNameLst>
                                      </p:cBhvr>
                                      <p:tavLst>
                                        <p:tav tm="0">
                                          <p:val>
                                            <p:fltVal val="0"/>
                                          </p:val>
                                        </p:tav>
                                        <p:tav tm="100000">
                                          <p:val>
                                            <p:strVal val="#ppt_h"/>
                                          </p:val>
                                        </p:tav>
                                      </p:tavLst>
                                    </p:anim>
                                    <p:animEffect transition="in" filter="fade">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ppt_w</p:attrName>
                                        </p:attrNameLst>
                                      </p:cBhvr>
                                      <p:tavLst>
                                        <p:tav tm="0">
                                          <p:val>
                                            <p:fltVal val="0"/>
                                          </p:val>
                                        </p:tav>
                                        <p:tav tm="100000">
                                          <p:val>
                                            <p:strVal val="#ppt_w"/>
                                          </p:val>
                                        </p:tav>
                                      </p:tavLst>
                                    </p:anim>
                                    <p:anim calcmode="lin" valueType="num">
                                      <p:cBhvr>
                                        <p:cTn id="114" dur="500" fill="hold"/>
                                        <p:tgtEl>
                                          <p:spTgt spid="23"/>
                                        </p:tgtEl>
                                        <p:attrNameLst>
                                          <p:attrName>ppt_h</p:attrName>
                                        </p:attrNameLst>
                                      </p:cBhvr>
                                      <p:tavLst>
                                        <p:tav tm="0">
                                          <p:val>
                                            <p:fltVal val="0"/>
                                          </p:val>
                                        </p:tav>
                                        <p:tav tm="100000">
                                          <p:val>
                                            <p:strVal val="#ppt_h"/>
                                          </p:val>
                                        </p:tav>
                                      </p:tavLst>
                                    </p:anim>
                                    <p:animEffect transition="in" filter="fade">
                                      <p:cBhvr>
                                        <p:cTn id="1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人材育成：営業</a:t>
            </a:r>
            <a:r>
              <a:rPr lang="ja-JP" altLang="en-US" dirty="0" smtClean="0"/>
              <a:t>（７）</a:t>
            </a:r>
            <a:r>
              <a:rPr lang="ja-JP" altLang="en-US" dirty="0"/>
              <a:t>　生き残れない</a:t>
            </a:r>
            <a:r>
              <a:rPr kumimoji="1" lang="ja-JP" altLang="en-US" dirty="0" smtClean="0"/>
              <a:t>営業</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54</a:t>
            </a:fld>
            <a:endParaRPr kumimoji="1" lang="ja-JP" altLang="en-US"/>
          </a:p>
        </p:txBody>
      </p:sp>
      <p:sp>
        <p:nvSpPr>
          <p:cNvPr id="4" name="正方形/長方形 3"/>
          <p:cNvSpPr/>
          <p:nvPr/>
        </p:nvSpPr>
        <p:spPr>
          <a:xfrm>
            <a:off x="457200" y="803921"/>
            <a:ext cx="8461312" cy="5747728"/>
          </a:xfrm>
          <a:prstGeom prst="rect">
            <a:avLst/>
          </a:prstGeom>
        </p:spPr>
        <p:txBody>
          <a:bodyPr wrap="square">
            <a:spAutoFit/>
          </a:bodyPr>
          <a:lstStyle/>
          <a:p>
            <a:pPr marL="342900" indent="-342900">
              <a:spcBef>
                <a:spcPts val="300"/>
              </a:spcBef>
              <a:buFont typeface="+mj-lt"/>
              <a:buAutoNum type="arabicPeriod"/>
            </a:pPr>
            <a:r>
              <a:rPr lang="ja-JP" altLang="en-US" sz="1600" dirty="0">
                <a:solidFill>
                  <a:schemeClr val="tx1">
                    <a:lumMod val="50000"/>
                    <a:lumOff val="50000"/>
                  </a:schemeClr>
                </a:solidFill>
              </a:rPr>
              <a:t>お客様とお客様の経営や業務について会話できない営業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自分がお客様の社長だったらと想像できない営業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お客様のビジネスに興味がない営業</a:t>
            </a:r>
          </a:p>
          <a:p>
            <a:pPr marL="342900" indent="-342900">
              <a:spcBef>
                <a:spcPts val="300"/>
              </a:spcBef>
              <a:buFont typeface="+mj-lt"/>
              <a:buAutoNum type="arabicPeriod"/>
            </a:pPr>
            <a:r>
              <a:rPr lang="en-US" altLang="ja-JP" sz="1600" dirty="0">
                <a:solidFill>
                  <a:schemeClr val="tx1">
                    <a:lumMod val="50000"/>
                    <a:lumOff val="50000"/>
                  </a:schemeClr>
                </a:solidFill>
              </a:rPr>
              <a:t>1</a:t>
            </a:r>
            <a:r>
              <a:rPr lang="ja-JP" altLang="en-US" sz="1600" dirty="0" err="1" smtClean="0">
                <a:solidFill>
                  <a:schemeClr val="tx1">
                    <a:lumMod val="50000"/>
                    <a:lumOff val="50000"/>
                  </a:schemeClr>
                </a:solidFill>
              </a:rPr>
              <a:t>つの</a:t>
            </a:r>
            <a:r>
              <a:rPr lang="ja-JP" altLang="en-US" sz="1600" dirty="0">
                <a:solidFill>
                  <a:schemeClr val="tx1">
                    <a:lumMod val="50000"/>
                    <a:lumOff val="50000"/>
                  </a:schemeClr>
                </a:solidFill>
              </a:rPr>
              <a:t>商材に固執し</a:t>
            </a:r>
            <a:r>
              <a:rPr lang="ja-JP" altLang="en-US" sz="1600" dirty="0" smtClean="0">
                <a:solidFill>
                  <a:schemeClr val="tx1">
                    <a:lumMod val="50000"/>
                    <a:lumOff val="50000"/>
                  </a:schemeClr>
                </a:solidFill>
              </a:rPr>
              <a:t>、それ以外の選択肢を説明しない営業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カタログ</a:t>
            </a:r>
            <a:r>
              <a:rPr lang="ja-JP" altLang="en-US" sz="1600" dirty="0">
                <a:solidFill>
                  <a:schemeClr val="tx1">
                    <a:lumMod val="50000"/>
                    <a:lumOff val="50000"/>
                  </a:schemeClr>
                </a:solidFill>
              </a:rPr>
              <a:t>通りの</a:t>
            </a:r>
            <a:r>
              <a:rPr lang="ja-JP" altLang="en-US" sz="1600" dirty="0" smtClean="0">
                <a:solidFill>
                  <a:schemeClr val="tx1">
                    <a:lumMod val="50000"/>
                    <a:lumOff val="50000"/>
                  </a:schemeClr>
                </a:solidFill>
              </a:rPr>
              <a:t>説明しか</a:t>
            </a:r>
            <a:r>
              <a:rPr lang="ja-JP" altLang="en-US" sz="1600" dirty="0">
                <a:solidFill>
                  <a:schemeClr val="tx1">
                    <a:lumMod val="50000"/>
                    <a:lumOff val="50000"/>
                  </a:schemeClr>
                </a:solidFill>
              </a:rPr>
              <a:t>できない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お客様の役に立つ話ができない営業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夢を語れない営業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テクノロジーを俯瞰し、自分たちの商材をその中に位置づけて説明できない営業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a:t>
            </a:r>
            <a:r>
              <a:rPr lang="ja-JP" altLang="en-US" sz="1600" dirty="0" smtClean="0">
                <a:solidFill>
                  <a:schemeClr val="tx1">
                    <a:lumMod val="50000"/>
                    <a:lumOff val="50000"/>
                  </a:schemeClr>
                </a:solidFill>
              </a:rPr>
              <a:t>知っていることが正解だと思って、押しつけがましい話をする営業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やたら難しい言葉を駆使し、お客様</a:t>
            </a:r>
            <a:r>
              <a:rPr lang="ja-JP" altLang="en-US" sz="1600" dirty="0" smtClean="0">
                <a:solidFill>
                  <a:schemeClr val="tx1">
                    <a:lumMod val="50000"/>
                    <a:lumOff val="50000"/>
                  </a:schemeClr>
                </a:solidFill>
              </a:rPr>
              <a:t>にわかる</a:t>
            </a:r>
            <a:r>
              <a:rPr lang="ja-JP" altLang="en-US" sz="1600" dirty="0">
                <a:solidFill>
                  <a:schemeClr val="tx1">
                    <a:lumMod val="50000"/>
                    <a:lumOff val="50000"/>
                  </a:schemeClr>
                </a:solidFill>
              </a:rPr>
              <a:t>言葉で説明しない営業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の話ばかりして、</a:t>
            </a:r>
            <a:r>
              <a:rPr lang="ja-JP" altLang="en-US" sz="1600" dirty="0" smtClean="0">
                <a:solidFill>
                  <a:schemeClr val="tx1">
                    <a:lumMod val="50000"/>
                    <a:lumOff val="50000"/>
                  </a:schemeClr>
                </a:solidFill>
              </a:rPr>
              <a:t>相手に話をさせない営業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相手の話を引き出そうとしない、あるいは引き出せない営業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商品</a:t>
            </a:r>
            <a:r>
              <a:rPr lang="ja-JP" altLang="en-US" sz="1600" dirty="0">
                <a:solidFill>
                  <a:schemeClr val="tx1">
                    <a:lumMod val="50000"/>
                    <a:lumOff val="50000"/>
                  </a:schemeClr>
                </a:solidFill>
              </a:rPr>
              <a:t>を購入させようとするが、お客様の目的を達成する気がない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お客様のために</a:t>
            </a:r>
            <a:r>
              <a:rPr lang="en-US" altLang="ja-JP" sz="1600" dirty="0" smtClean="0">
                <a:solidFill>
                  <a:schemeClr val="tx1">
                    <a:lumMod val="50000"/>
                    <a:lumOff val="50000"/>
                  </a:schemeClr>
                </a:solidFill>
              </a:rPr>
              <a:t>No</a:t>
            </a:r>
            <a:r>
              <a:rPr lang="ja-JP" altLang="en-US" sz="1600" dirty="0" smtClean="0">
                <a:solidFill>
                  <a:schemeClr val="tx1">
                    <a:lumMod val="50000"/>
                    <a:lumOff val="50000"/>
                  </a:schemeClr>
                </a:solidFill>
              </a:rPr>
              <a:t>を</a:t>
            </a:r>
            <a:r>
              <a:rPr lang="ja-JP" altLang="en-US" sz="1600" dirty="0">
                <a:solidFill>
                  <a:schemeClr val="tx1">
                    <a:lumMod val="50000"/>
                    <a:lumOff val="50000"/>
                  </a:schemeClr>
                </a:solidFill>
              </a:rPr>
              <a:t>言えない営業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社内</a:t>
            </a:r>
            <a:r>
              <a:rPr lang="ja-JP" altLang="en-US" sz="1600" dirty="0">
                <a:solidFill>
                  <a:schemeClr val="tx1">
                    <a:lumMod val="50000"/>
                    <a:lumOff val="50000"/>
                  </a:schemeClr>
                </a:solidFill>
              </a:rPr>
              <a:t>や仕事関係者</a:t>
            </a:r>
            <a:r>
              <a:rPr lang="ja-JP" altLang="en-US" sz="1600" dirty="0" smtClean="0">
                <a:solidFill>
                  <a:schemeClr val="tx1">
                    <a:lumMod val="50000"/>
                    <a:lumOff val="50000"/>
                  </a:schemeClr>
                </a:solidFill>
              </a:rPr>
              <a:t>以外に付き合い</a:t>
            </a:r>
            <a:r>
              <a:rPr lang="ja-JP" altLang="en-US" sz="1600" dirty="0">
                <a:solidFill>
                  <a:schemeClr val="tx1">
                    <a:lumMod val="50000"/>
                    <a:lumOff val="50000"/>
                  </a:schemeClr>
                </a:solidFill>
              </a:rPr>
              <a:t>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a:t>
            </a:r>
            <a:r>
              <a:rPr lang="ja-JP" altLang="en-US" sz="1600" dirty="0">
                <a:solidFill>
                  <a:schemeClr val="tx1">
                    <a:lumMod val="50000"/>
                    <a:lumOff val="50000"/>
                  </a:schemeClr>
                </a:solidFill>
              </a:rPr>
              <a:t>の立場や</a:t>
            </a:r>
            <a:r>
              <a:rPr lang="ja-JP" altLang="en-US" sz="1600" dirty="0" smtClean="0">
                <a:solidFill>
                  <a:schemeClr val="tx1">
                    <a:lumMod val="50000"/>
                    <a:lumOff val="50000"/>
                  </a:schemeClr>
                </a:solidFill>
              </a:rPr>
              <a:t>状況について想像できず気</a:t>
            </a:r>
            <a:r>
              <a:rPr lang="ja-JP" altLang="en-US" sz="1600" dirty="0">
                <a:solidFill>
                  <a:schemeClr val="tx1">
                    <a:lumMod val="50000"/>
                    <a:lumOff val="50000"/>
                  </a:schemeClr>
                </a:solidFill>
              </a:rPr>
              <a:t>が回らない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新しい技術やツールで自分のワークスタイルを進化させられない営業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スケジュール</a:t>
            </a:r>
            <a:r>
              <a:rPr lang="ja-JP" altLang="en-US" sz="1600" dirty="0">
                <a:solidFill>
                  <a:schemeClr val="tx1">
                    <a:lumMod val="50000"/>
                    <a:lumOff val="50000"/>
                  </a:schemeClr>
                </a:solidFill>
              </a:rPr>
              <a:t>調整や段取りが下手な</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作成</a:t>
            </a:r>
            <a:r>
              <a:rPr lang="ja-JP" altLang="en-US" sz="1600" dirty="0">
                <a:solidFill>
                  <a:schemeClr val="tx1">
                    <a:lumMod val="50000"/>
                    <a:lumOff val="50000"/>
                  </a:schemeClr>
                </a:solidFill>
              </a:rPr>
              <a:t>資料が汚い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電車の中で漫画やゲームに没頭している</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p:txBody>
      </p:sp>
    </p:spTree>
    <p:extLst>
      <p:ext uri="{BB962C8B-B14F-4D97-AF65-F5344CB8AC3E}">
        <p14:creationId xmlns:p14="http://schemas.microsoft.com/office/powerpoint/2010/main" val="1856693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55</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ビジネス</a:t>
            </a:r>
            <a:r>
              <a:rPr lang="ja-JP" altLang="en-US" dirty="0" smtClean="0"/>
              <a:t>が直面する課題と対応</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4" name="テキスト ボックス 3"/>
          <p:cNvSpPr txBox="1"/>
          <p:nvPr/>
        </p:nvSpPr>
        <p:spPr>
          <a:xfrm>
            <a:off x="509448" y="1045027"/>
            <a:ext cx="7609776" cy="1015663"/>
          </a:xfrm>
          <a:prstGeom prst="rect">
            <a:avLst/>
          </a:prstGeom>
          <a:noFill/>
        </p:spPr>
        <p:txBody>
          <a:bodyPr wrap="none" rtlCol="0">
            <a:spAutoFit/>
          </a:bodyPr>
          <a:lstStyle/>
          <a:p>
            <a:r>
              <a:rPr kumimoji="1" lang="en-US" altLang="ja-JP" b="1" u="sng" dirty="0" smtClean="0">
                <a:solidFill>
                  <a:srgbClr val="0000FF"/>
                </a:solidFill>
                <a:latin typeface="メイリオ"/>
                <a:ea typeface="メイリオ"/>
                <a:cs typeface="メイリオ"/>
              </a:rPr>
              <a:t>IT</a:t>
            </a:r>
            <a:r>
              <a:rPr kumimoji="1" lang="ja-JP" altLang="en-US" b="1" u="sng" dirty="0" smtClean="0">
                <a:solidFill>
                  <a:srgbClr val="0000FF"/>
                </a:solidFill>
                <a:latin typeface="メイリオ"/>
                <a:ea typeface="メイリオ"/>
                <a:cs typeface="メイリオ"/>
              </a:rPr>
              <a:t>インフラ</a:t>
            </a:r>
            <a:r>
              <a:rPr lang="ja-JP" altLang="en-US" b="1" u="sng" dirty="0" smtClean="0">
                <a:solidFill>
                  <a:srgbClr val="0000FF"/>
                </a:solidFill>
                <a:latin typeface="メイリオ"/>
                <a:ea typeface="メイリオ"/>
                <a:cs typeface="メイリオ"/>
              </a:rPr>
              <a:t>の</a:t>
            </a:r>
            <a:r>
              <a:rPr kumimoji="1" lang="ja-JP" altLang="en-US" b="1" u="sng" dirty="0" smtClean="0">
                <a:solidFill>
                  <a:srgbClr val="0000FF"/>
                </a:solidFill>
                <a:latin typeface="メイリオ"/>
                <a:ea typeface="メイリオ"/>
                <a:cs typeface="メイリオ"/>
              </a:rPr>
              <a:t>構築と運用は、クラウドや自動化ツールに代替されてゆく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クラウド・サービスによるインフラの代替</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自動化ツールの普及</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人工知能の活用</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5" name="テキスト ボックス 4"/>
          <p:cNvSpPr txBox="1"/>
          <p:nvPr/>
        </p:nvSpPr>
        <p:spPr>
          <a:xfrm>
            <a:off x="509448" y="3079966"/>
            <a:ext cx="793678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ビジネスは競争力</a:t>
            </a:r>
            <a:r>
              <a:rPr lang="ja-JP" altLang="en-US" b="1" u="sng" dirty="0" smtClean="0">
                <a:solidFill>
                  <a:srgbClr val="0000FF"/>
                </a:solidFill>
                <a:latin typeface="メイリオ"/>
                <a:ea typeface="メイリオ"/>
                <a:cs typeface="メイリオ"/>
              </a:rPr>
              <a:t>の強化のために</a:t>
            </a:r>
            <a:r>
              <a:rPr kumimoji="1" lang="ja-JP" altLang="en-US" b="1" u="sng" dirty="0" smtClean="0">
                <a:solidFill>
                  <a:srgbClr val="0000FF"/>
                </a:solidFill>
                <a:latin typeface="メイリオ"/>
                <a:ea typeface="メイリオ"/>
                <a:cs typeface="メイリオ"/>
              </a:rPr>
              <a:t>、テクノロジーへの依存を高めてゆく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効率化やコスト削減のための</a:t>
            </a:r>
            <a:r>
              <a:rPr lang="en-US" altLang="ja-JP" sz="1400" dirty="0" smtClean="0">
                <a:solidFill>
                  <a:schemeClr val="tx1">
                    <a:lumMod val="50000"/>
                    <a:lumOff val="50000"/>
                  </a:schemeClr>
                </a:solidFill>
                <a:latin typeface="メイリオ"/>
                <a:ea typeface="メイリオ"/>
                <a:cs typeface="メイリオ"/>
              </a:rPr>
              <a:t>IT</a:t>
            </a:r>
            <a:r>
              <a:rPr lang="ja-JP" altLang="en-US" sz="1400" dirty="0" smtClean="0">
                <a:solidFill>
                  <a:schemeClr val="tx1">
                    <a:lumMod val="50000"/>
                    <a:lumOff val="50000"/>
                  </a:schemeClr>
                </a:solidFill>
                <a:latin typeface="メイリオ"/>
                <a:ea typeface="メイリオ"/>
                <a:cs typeface="メイリオ"/>
              </a:rPr>
              <a:t>から、ビジネスを差別化するための</a:t>
            </a:r>
            <a:r>
              <a:rPr lang="en-US" altLang="ja-JP" sz="1400" dirty="0" smtClean="0">
                <a:solidFill>
                  <a:schemeClr val="tx1">
                    <a:lumMod val="50000"/>
                    <a:lumOff val="50000"/>
                  </a:schemeClr>
                </a:solidFill>
                <a:latin typeface="メイリオ"/>
                <a:ea typeface="メイリオ"/>
                <a:cs typeface="メイリオ"/>
              </a:rPr>
              <a:t>IT</a:t>
            </a:r>
            <a:r>
              <a:rPr lang="ja-JP" altLang="en-US" sz="1400" dirty="0" smtClean="0">
                <a:solidFill>
                  <a:schemeClr val="tx1">
                    <a:lumMod val="50000"/>
                    <a:lumOff val="50000"/>
                  </a:schemeClr>
                </a:solidFill>
                <a:latin typeface="メイリオ"/>
                <a:ea typeface="メイリオ"/>
                <a:cs typeface="メイリオ"/>
              </a:rPr>
              <a:t>へと役割が拡大</a:t>
            </a:r>
            <a:endParaRPr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人工知能や</a:t>
            </a:r>
            <a:r>
              <a:rPr kumimoji="1" lang="en-US" altLang="ja-JP" sz="1400" dirty="0" err="1" smtClean="0">
                <a:solidFill>
                  <a:schemeClr val="tx1">
                    <a:lumMod val="50000"/>
                    <a:lumOff val="50000"/>
                  </a:schemeClr>
                </a:solidFill>
                <a:latin typeface="メイリオ"/>
                <a:ea typeface="メイリオ"/>
                <a:cs typeface="メイリオ"/>
              </a:rPr>
              <a:t>IoT</a:t>
            </a:r>
            <a:r>
              <a:rPr kumimoji="1" lang="ja-JP" altLang="en-US" sz="1400" dirty="0" smtClean="0">
                <a:solidFill>
                  <a:schemeClr val="tx1">
                    <a:lumMod val="50000"/>
                    <a:lumOff val="50000"/>
                  </a:schemeClr>
                </a:solidFill>
                <a:latin typeface="メイリオ"/>
                <a:ea typeface="メイリオ"/>
                <a:cs typeface="メイリオ"/>
              </a:rPr>
              <a:t>など、先端テクノロジーをサービスとして利用する動きが加速</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機能や性能から、それらを含むサービスやビジネスモデルにビジネス価値の重心が移動</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6" name="テキスト ボックス 5"/>
          <p:cNvSpPr txBox="1"/>
          <p:nvPr/>
        </p:nvSpPr>
        <p:spPr>
          <a:xfrm>
            <a:off x="509448" y="2064076"/>
            <a:ext cx="803296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アプリケーションの開発と運用は、ビジネス・スピードとの同期化を求める</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ビジネスと</a:t>
            </a:r>
            <a:r>
              <a:rPr lang="en-US" altLang="ja-JP" sz="1400" dirty="0" smtClean="0">
                <a:solidFill>
                  <a:schemeClr val="tx1">
                    <a:lumMod val="50000"/>
                    <a:lumOff val="50000"/>
                  </a:schemeClr>
                </a:solidFill>
                <a:latin typeface="メイリオ"/>
                <a:ea typeface="メイリオ"/>
                <a:cs typeface="メイリオ"/>
              </a:rPr>
              <a:t>IT</a:t>
            </a:r>
            <a:r>
              <a:rPr lang="ja-JP" altLang="en-US" sz="1400" dirty="0" smtClean="0">
                <a:solidFill>
                  <a:schemeClr val="tx1">
                    <a:lumMod val="50000"/>
                    <a:lumOff val="50000"/>
                  </a:schemeClr>
                </a:solidFill>
                <a:latin typeface="メイリオ"/>
                <a:ea typeface="メイリオ"/>
                <a:cs typeface="メイリオ"/>
              </a:rPr>
              <a:t>との一体化</a:t>
            </a:r>
            <a:endParaRPr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環境の変化に</a:t>
            </a:r>
            <a:r>
              <a:rPr lang="ja-JP" altLang="en-US" sz="1400" dirty="0" smtClean="0">
                <a:solidFill>
                  <a:schemeClr val="tx1">
                    <a:lumMod val="50000"/>
                    <a:lumOff val="50000"/>
                  </a:schemeClr>
                </a:solidFill>
                <a:latin typeface="メイリオ"/>
                <a:ea typeface="メイリオ"/>
                <a:cs typeface="メイリオ"/>
              </a:rPr>
              <a:t>ビジネスは即応しなければならず、</a:t>
            </a:r>
            <a:r>
              <a:rPr kumimoji="1" lang="en-US" altLang="ja-JP" sz="1400" dirty="0" smtClean="0">
                <a:solidFill>
                  <a:schemeClr val="tx1">
                    <a:lumMod val="50000"/>
                    <a:lumOff val="50000"/>
                  </a:schemeClr>
                </a:solidFill>
                <a:latin typeface="メイリオ"/>
                <a:ea typeface="メイリオ"/>
                <a:cs typeface="メイリオ"/>
              </a:rPr>
              <a:t>IT</a:t>
            </a:r>
            <a:r>
              <a:rPr kumimoji="1" lang="ja-JP" altLang="en-US" sz="1400" dirty="0" smtClean="0">
                <a:solidFill>
                  <a:schemeClr val="tx1">
                    <a:lumMod val="50000"/>
                    <a:lumOff val="50000"/>
                  </a:schemeClr>
                </a:solidFill>
                <a:latin typeface="メイリオ"/>
                <a:ea typeface="メイリオ"/>
                <a:cs typeface="メイリオ"/>
              </a:rPr>
              <a:t>にもまた同じスピードが必要</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en-US" altLang="ja-JP" sz="1400" dirty="0" smtClean="0">
                <a:solidFill>
                  <a:schemeClr val="tx1">
                    <a:lumMod val="50000"/>
                    <a:lumOff val="50000"/>
                  </a:schemeClr>
                </a:solidFill>
                <a:latin typeface="メイリオ"/>
                <a:ea typeface="メイリオ"/>
                <a:cs typeface="メイリオ"/>
              </a:rPr>
              <a:t>SaaS</a:t>
            </a:r>
            <a:r>
              <a:rPr lang="ja-JP" altLang="en-US" sz="1400" dirty="0" smtClean="0">
                <a:solidFill>
                  <a:schemeClr val="tx1">
                    <a:lumMod val="50000"/>
                    <a:lumOff val="50000"/>
                  </a:schemeClr>
                </a:solidFill>
                <a:latin typeface="メイリオ"/>
                <a:ea typeface="メイリオ"/>
                <a:cs typeface="メイリオ"/>
              </a:rPr>
              <a:t>や</a:t>
            </a:r>
            <a:r>
              <a:rPr lang="en-US" altLang="ja-JP" sz="1400" dirty="0" smtClean="0">
                <a:solidFill>
                  <a:schemeClr val="tx1">
                    <a:lumMod val="50000"/>
                    <a:lumOff val="50000"/>
                  </a:schemeClr>
                </a:solidFill>
                <a:latin typeface="メイリオ"/>
                <a:ea typeface="メイリオ"/>
                <a:cs typeface="メイリオ"/>
              </a:rPr>
              <a:t>PaaS</a:t>
            </a:r>
            <a:r>
              <a:rPr lang="ja-JP" altLang="en-US" sz="1400" dirty="0" smtClean="0">
                <a:solidFill>
                  <a:schemeClr val="tx1">
                    <a:lumMod val="50000"/>
                    <a:lumOff val="50000"/>
                  </a:schemeClr>
                </a:solidFill>
                <a:latin typeface="メイリオ"/>
                <a:ea typeface="メイリオ"/>
                <a:cs typeface="メイリオ"/>
              </a:rPr>
              <a:t>、</a:t>
            </a:r>
            <a:r>
              <a:rPr lang="en-US" altLang="ja-JP" sz="1400" dirty="0" err="1" smtClean="0">
                <a:solidFill>
                  <a:schemeClr val="tx1">
                    <a:lumMod val="50000"/>
                    <a:lumOff val="50000"/>
                  </a:schemeClr>
                </a:solidFill>
                <a:latin typeface="メイリオ"/>
                <a:ea typeface="メイリオ"/>
                <a:cs typeface="メイリオ"/>
              </a:rPr>
              <a:t>FaaS</a:t>
            </a:r>
            <a:r>
              <a:rPr lang="ja-JP" altLang="en-US" sz="1400" dirty="0" smtClean="0">
                <a:solidFill>
                  <a:schemeClr val="tx1">
                    <a:lumMod val="50000"/>
                    <a:lumOff val="50000"/>
                  </a:schemeClr>
                </a:solidFill>
                <a:latin typeface="メイリオ"/>
                <a:ea typeface="メイリオ"/>
                <a:cs typeface="メイリオ"/>
              </a:rPr>
              <a:t>の適用拡大、</a:t>
            </a:r>
            <a:r>
              <a:rPr lang="en-US" altLang="ja-JP" sz="1400" dirty="0" smtClean="0">
                <a:solidFill>
                  <a:schemeClr val="tx1">
                    <a:lumMod val="50000"/>
                    <a:lumOff val="50000"/>
                  </a:schemeClr>
                </a:solidFill>
                <a:latin typeface="メイリオ"/>
                <a:ea typeface="メイリオ"/>
                <a:cs typeface="メイリオ"/>
              </a:rPr>
              <a:t>DevOps</a:t>
            </a:r>
            <a:r>
              <a:rPr lang="ja-JP" altLang="en-US" sz="1400" dirty="0" smtClean="0">
                <a:solidFill>
                  <a:schemeClr val="tx1">
                    <a:lumMod val="50000"/>
                    <a:lumOff val="50000"/>
                  </a:schemeClr>
                </a:solidFill>
                <a:latin typeface="メイリオ"/>
                <a:ea typeface="メイリオ"/>
                <a:cs typeface="メイリオ"/>
              </a:rPr>
              <a:t>への対応が急務</a:t>
            </a:r>
            <a:endParaRPr kumimoji="1" lang="en-US" altLang="ja-JP" sz="1400" dirty="0" smtClean="0">
              <a:solidFill>
                <a:schemeClr val="tx1">
                  <a:lumMod val="50000"/>
                  <a:lumOff val="50000"/>
                </a:schemeClr>
              </a:solidFill>
              <a:latin typeface="メイリオ"/>
              <a:ea typeface="メイリオ"/>
              <a:cs typeface="メイリオ"/>
            </a:endParaRPr>
          </a:p>
        </p:txBody>
      </p:sp>
      <p:grpSp>
        <p:nvGrpSpPr>
          <p:cNvPr id="9" name="図形グループ 8"/>
          <p:cNvGrpSpPr/>
          <p:nvPr/>
        </p:nvGrpSpPr>
        <p:grpSpPr>
          <a:xfrm>
            <a:off x="509448" y="4172303"/>
            <a:ext cx="8184488" cy="2402725"/>
            <a:chOff x="509447" y="4202019"/>
            <a:chExt cx="8184488" cy="2402725"/>
          </a:xfrm>
        </p:grpSpPr>
        <p:sp>
          <p:nvSpPr>
            <p:cNvPr id="7" name="テキスト ボックス 6"/>
            <p:cNvSpPr txBox="1"/>
            <p:nvPr/>
          </p:nvSpPr>
          <p:spPr>
            <a:xfrm>
              <a:off x="509447" y="4973528"/>
              <a:ext cx="8184488" cy="1631216"/>
            </a:xfrm>
            <a:prstGeom prst="rect">
              <a:avLst/>
            </a:prstGeom>
            <a:noFill/>
          </p:spPr>
          <p:txBody>
            <a:bodyPr wrap="square" rtlCol="0">
              <a:spAutoFit/>
            </a:bodyPr>
            <a:lstStyle/>
            <a:p>
              <a:pPr algn="ctr"/>
              <a:r>
                <a:rPr kumimoji="1" lang="en-US" altLang="ja-JP" sz="2800" dirty="0" smtClean="0">
                  <a:solidFill>
                    <a:srgbClr val="0000FF"/>
                  </a:solidFill>
                  <a:latin typeface="メイリオ"/>
                  <a:ea typeface="メイリオ"/>
                  <a:cs typeface="メイリオ"/>
                </a:rPr>
                <a:t>IT</a:t>
              </a:r>
              <a:r>
                <a:rPr kumimoji="1" lang="ja-JP" altLang="en-US" sz="2800" dirty="0" smtClean="0">
                  <a:solidFill>
                    <a:srgbClr val="0000FF"/>
                  </a:solidFill>
                  <a:latin typeface="メイリオ"/>
                  <a:ea typeface="メイリオ"/>
                  <a:cs typeface="メイリオ"/>
                </a:rPr>
                <a:t>ビジネスの収益は、</a:t>
              </a:r>
              <a:r>
                <a:rPr kumimoji="1" lang="ja-JP" altLang="en-US" sz="2800" b="1" u="sng" dirty="0" smtClean="0">
                  <a:solidFill>
                    <a:srgbClr val="0000FF"/>
                  </a:solidFill>
                  <a:latin typeface="メイリオ"/>
                  <a:ea typeface="メイリオ"/>
                  <a:cs typeface="メイリオ"/>
                </a:rPr>
                <a:t>工数提供の対価</a:t>
              </a:r>
              <a:r>
                <a:rPr kumimoji="1" lang="ja-JP" altLang="en-US" sz="2800" dirty="0" smtClean="0">
                  <a:solidFill>
                    <a:srgbClr val="0000FF"/>
                  </a:solidFill>
                  <a:latin typeface="メイリオ"/>
                  <a:ea typeface="メイリオ"/>
                  <a:cs typeface="メイリオ"/>
                </a:rPr>
                <a:t>から</a:t>
              </a:r>
              <a:endParaRPr kumimoji="1" lang="en-US" altLang="ja-JP" sz="2800" dirty="0" smtClean="0">
                <a:solidFill>
                  <a:srgbClr val="0000FF"/>
                </a:solidFill>
                <a:latin typeface="メイリオ"/>
                <a:ea typeface="メイリオ"/>
                <a:cs typeface="メイリオ"/>
              </a:endParaRPr>
            </a:p>
            <a:p>
              <a:pPr algn="ctr"/>
              <a:r>
                <a:rPr kumimoji="1" lang="ja-JP" altLang="en-US" sz="2800" b="1" u="sng" dirty="0" smtClean="0">
                  <a:solidFill>
                    <a:srgbClr val="0000FF"/>
                  </a:solidFill>
                  <a:latin typeface="メイリオ"/>
                  <a:ea typeface="メイリオ"/>
                  <a:cs typeface="メイリオ"/>
                </a:rPr>
                <a:t>ビジネス価値の対価</a:t>
              </a:r>
              <a:r>
                <a:rPr kumimoji="1" lang="ja-JP" altLang="en-US" sz="2800" dirty="0" smtClean="0">
                  <a:solidFill>
                    <a:srgbClr val="0000FF"/>
                  </a:solidFill>
                  <a:latin typeface="メイリオ"/>
                  <a:ea typeface="メイリオ"/>
                  <a:cs typeface="メイリオ"/>
                </a:rPr>
                <a:t>へとシフトする</a:t>
              </a:r>
              <a:endParaRPr kumimoji="1" lang="en-US" altLang="ja-JP" sz="2800" dirty="0" smtClean="0">
                <a:solidFill>
                  <a:srgbClr val="0000FF"/>
                </a:solidFill>
                <a:latin typeface="メイリオ"/>
                <a:ea typeface="メイリオ"/>
                <a:cs typeface="メイリオ"/>
              </a:endParaRPr>
            </a:p>
            <a:p>
              <a:pPr algn="ctr"/>
              <a:endParaRPr lang="en-US" altLang="ja-JP" sz="2000" dirty="0" smtClean="0">
                <a:solidFill>
                  <a:schemeClr val="tx1">
                    <a:lumMod val="50000"/>
                    <a:lumOff val="50000"/>
                  </a:schemeClr>
                </a:solidFill>
                <a:latin typeface="メイリオ"/>
                <a:ea typeface="メイリオ"/>
                <a:cs typeface="メイリオ"/>
              </a:endParaRPr>
            </a:p>
            <a:p>
              <a:pPr algn="ctr"/>
              <a:r>
                <a:rPr lang="ja-JP" altLang="en-US" sz="2400" dirty="0" smtClean="0">
                  <a:solidFill>
                    <a:schemeClr val="tx1">
                      <a:lumMod val="50000"/>
                      <a:lumOff val="50000"/>
                    </a:schemeClr>
                  </a:solidFill>
                  <a:latin typeface="メイリオ"/>
                  <a:ea typeface="メイリオ"/>
                  <a:cs typeface="メイリオ"/>
                </a:rPr>
                <a:t>（</a:t>
              </a:r>
              <a:r>
                <a:rPr lang="ja-JP" altLang="en-US" sz="2400" b="1" dirty="0" smtClean="0">
                  <a:solidFill>
                    <a:srgbClr val="0000FF"/>
                  </a:solidFill>
                  <a:latin typeface="メイリオ"/>
                  <a:ea typeface="メイリオ"/>
                  <a:cs typeface="メイリオ"/>
                </a:rPr>
                <a:t>ビジネス価値</a:t>
              </a:r>
              <a:r>
                <a:rPr lang="ja-JP" altLang="en-US" sz="2400" dirty="0" smtClean="0">
                  <a:solidFill>
                    <a:schemeClr val="tx1">
                      <a:lumMod val="50000"/>
                      <a:lumOff val="50000"/>
                    </a:schemeClr>
                  </a:solidFill>
                  <a:latin typeface="メイリオ"/>
                  <a:ea typeface="メイリオ"/>
                  <a:cs typeface="メイリオ"/>
                </a:rPr>
                <a:t>＝</a:t>
              </a:r>
              <a:r>
                <a:rPr lang="ja-JP" altLang="en-US" sz="2400" dirty="0" smtClean="0">
                  <a:solidFill>
                    <a:srgbClr val="0000FF"/>
                  </a:solidFill>
                  <a:latin typeface="メイリオ"/>
                  <a:ea typeface="メイリオ"/>
                  <a:cs typeface="メイリオ"/>
                </a:rPr>
                <a:t>スピード</a:t>
              </a:r>
              <a:r>
                <a:rPr lang="ja-JP" altLang="en-US" sz="2400" dirty="0">
                  <a:solidFill>
                    <a:srgbClr val="0000FF"/>
                  </a:solidFill>
                  <a:latin typeface="メイリオ"/>
                  <a:ea typeface="メイリオ"/>
                  <a:cs typeface="メイリオ"/>
                </a:rPr>
                <a:t>・変革・</a:t>
              </a:r>
              <a:r>
                <a:rPr lang="ja-JP" altLang="en-US" sz="2400" dirty="0" smtClean="0">
                  <a:solidFill>
                    <a:srgbClr val="0000FF"/>
                  </a:solidFill>
                  <a:latin typeface="メイリオ"/>
                  <a:ea typeface="メイリオ"/>
                  <a:cs typeface="メイリオ"/>
                </a:rPr>
                <a:t>差別化</a:t>
              </a:r>
              <a:r>
                <a:rPr lang="ja-JP" altLang="en-US" sz="2400" dirty="0" smtClean="0">
                  <a:solidFill>
                    <a:schemeClr val="tx1">
                      <a:lumMod val="50000"/>
                      <a:lumOff val="50000"/>
                    </a:schemeClr>
                  </a:solidFill>
                  <a:latin typeface="メイリオ"/>
                  <a:ea typeface="メイリオ"/>
                  <a:cs typeface="メイリオ"/>
                </a:rPr>
                <a:t>）</a:t>
              </a:r>
              <a:endParaRPr kumimoji="1" lang="ja-JP" altLang="en-US" sz="2400" dirty="0">
                <a:solidFill>
                  <a:schemeClr val="tx1">
                    <a:lumMod val="50000"/>
                    <a:lumOff val="50000"/>
                  </a:schemeClr>
                </a:solidFill>
                <a:latin typeface="メイリオ"/>
                <a:ea typeface="メイリオ"/>
                <a:cs typeface="メイリオ"/>
              </a:endParaRPr>
            </a:p>
          </p:txBody>
        </p:sp>
        <p:sp>
          <p:nvSpPr>
            <p:cNvPr id="8" name="下矢印 7"/>
            <p:cNvSpPr/>
            <p:nvPr/>
          </p:nvSpPr>
          <p:spPr>
            <a:xfrm>
              <a:off x="3317838" y="4202019"/>
              <a:ext cx="2526610" cy="658288"/>
            </a:xfrm>
            <a:prstGeom prst="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2241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図形グループ 21"/>
          <p:cNvGrpSpPr/>
          <p:nvPr/>
        </p:nvGrpSpPr>
        <p:grpSpPr>
          <a:xfrm>
            <a:off x="1457693" y="2134576"/>
            <a:ext cx="6225436" cy="3600407"/>
            <a:chOff x="1457693" y="2134576"/>
            <a:chExt cx="6225436" cy="3600407"/>
          </a:xfrm>
        </p:grpSpPr>
        <p:sp>
          <p:nvSpPr>
            <p:cNvPr id="17" name="二等辺三角形 16"/>
            <p:cNvSpPr/>
            <p:nvPr/>
          </p:nvSpPr>
          <p:spPr>
            <a:xfrm>
              <a:off x="1457693" y="2134576"/>
              <a:ext cx="6225436" cy="3600407"/>
            </a:xfrm>
            <a:prstGeom prst="triangl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2400584" y="5010501"/>
              <a:ext cx="4339650" cy="646331"/>
            </a:xfrm>
            <a:prstGeom prst="rect">
              <a:avLst/>
            </a:prstGeom>
            <a:noFill/>
          </p:spPr>
          <p:txBody>
            <a:bodyPr wrap="none" rtlCol="0">
              <a:spAutoFit/>
            </a:bodyPr>
            <a:lstStyle/>
            <a:p>
              <a:pPr algn="ctr"/>
              <a:r>
                <a:rPr kumimoji="1" lang="ja-JP" altLang="en-US" sz="3600" dirty="0" smtClean="0">
                  <a:solidFill>
                    <a:srgbClr val="0000FF"/>
                  </a:solidFill>
                  <a:latin typeface="メイリオ"/>
                  <a:ea typeface="メイリオ"/>
                  <a:cs typeface="メイリオ"/>
                </a:rPr>
                <a:t>新しい組合せを創る</a:t>
              </a:r>
              <a:endParaRPr kumimoji="1" lang="ja-JP" altLang="en-US" sz="3600" dirty="0">
                <a:solidFill>
                  <a:srgbClr val="0000FF"/>
                </a:solidFill>
                <a:latin typeface="メイリオ"/>
                <a:ea typeface="メイリオ"/>
                <a:cs typeface="メイリオ"/>
              </a:endParaRPr>
            </a:p>
          </p:txBody>
        </p:sp>
      </p:grpSp>
      <p:sp>
        <p:nvSpPr>
          <p:cNvPr id="9" name="正方形/長方形 8"/>
          <p:cNvSpPr/>
          <p:nvPr/>
        </p:nvSpPr>
        <p:spPr>
          <a:xfrm>
            <a:off x="5955226"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a:t>
            </a:r>
            <a:endParaRPr kumimoji="1" lang="ja-JP" altLang="en-US" sz="1200" dirty="0">
              <a:solidFill>
                <a:srgbClr val="FFFFFF"/>
              </a:solidFill>
              <a:latin typeface="メイリオ"/>
              <a:ea typeface="メイリオ"/>
              <a:cs typeface="メイリオ"/>
            </a:endParaRPr>
          </a:p>
        </p:txBody>
      </p:sp>
      <p:sp>
        <p:nvSpPr>
          <p:cNvPr id="7" name="正方形/長方形 6"/>
          <p:cNvSpPr/>
          <p:nvPr/>
        </p:nvSpPr>
        <p:spPr>
          <a:xfrm>
            <a:off x="457040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モバイル</a:t>
            </a: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3185594"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クラウド</a:t>
            </a:r>
            <a:endParaRPr kumimoji="1" lang="ja-JP" altLang="en-US" sz="1200" dirty="0">
              <a:solidFill>
                <a:srgbClr val="FFFFFF"/>
              </a:solidFill>
              <a:latin typeface="メイリオ"/>
              <a:ea typeface="メイリオ"/>
              <a:cs typeface="メイリオ"/>
            </a:endParaRPr>
          </a:p>
        </p:txBody>
      </p:sp>
      <p:sp>
        <p:nvSpPr>
          <p:cNvPr id="12" name="正方形/長方形 11"/>
          <p:cNvSpPr/>
          <p:nvPr/>
        </p:nvSpPr>
        <p:spPr>
          <a:xfrm>
            <a:off x="180077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ウェアラブル</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526281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オープン</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3878002"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ソーシャル</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249318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ビッグデータ</a:t>
            </a: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en-US" altLang="ja-JP" dirty="0"/>
              <a:t>IT</a:t>
            </a:r>
            <a:r>
              <a:rPr lang="ja-JP" altLang="en-US" dirty="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5" name="テキスト ボックス 4"/>
          <p:cNvSpPr txBox="1"/>
          <p:nvPr/>
        </p:nvSpPr>
        <p:spPr>
          <a:xfrm>
            <a:off x="457200" y="1089029"/>
            <a:ext cx="5109091" cy="584776"/>
          </a:xfrm>
          <a:prstGeom prst="rect">
            <a:avLst/>
          </a:prstGeom>
          <a:noFill/>
        </p:spPr>
        <p:txBody>
          <a:bodyPr wrap="none" rtlCol="0">
            <a:spAutoFit/>
          </a:bodyPr>
          <a:lstStyle/>
          <a:p>
            <a:r>
              <a:rPr kumimoji="1" lang="ja-JP" altLang="en-US" sz="3200" b="1" dirty="0" smtClean="0">
                <a:solidFill>
                  <a:srgbClr val="0000FF"/>
                </a:solidFill>
                <a:latin typeface="メイリオ"/>
                <a:ea typeface="メイリオ"/>
                <a:cs typeface="メイリオ"/>
              </a:rPr>
              <a:t>ビジネス価値</a:t>
            </a:r>
            <a:r>
              <a:rPr kumimoji="1" lang="ja-JP" altLang="en-US" sz="3200" dirty="0" smtClean="0">
                <a:solidFill>
                  <a:schemeClr val="tx1">
                    <a:lumMod val="50000"/>
                    <a:lumOff val="50000"/>
                  </a:schemeClr>
                </a:solidFill>
                <a:latin typeface="メイリオ"/>
                <a:ea typeface="メイリオ"/>
                <a:cs typeface="メイリオ"/>
              </a:rPr>
              <a:t>を生みだす！</a:t>
            </a:r>
            <a:endParaRPr kumimoji="1" lang="ja-JP" altLang="en-US" sz="3200" dirty="0">
              <a:solidFill>
                <a:schemeClr val="tx1">
                  <a:lumMod val="50000"/>
                  <a:lumOff val="50000"/>
                </a:schemeClr>
              </a:solidFill>
              <a:latin typeface="メイリオ"/>
              <a:ea typeface="メイリオ"/>
              <a:cs typeface="メイリオ"/>
            </a:endParaRPr>
          </a:p>
        </p:txBody>
      </p:sp>
      <p:sp>
        <p:nvSpPr>
          <p:cNvPr id="10" name="正方形/長方形 9"/>
          <p:cNvSpPr/>
          <p:nvPr/>
        </p:nvSpPr>
        <p:spPr>
          <a:xfrm>
            <a:off x="4570410"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ロボット</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3185595"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メイリオ"/>
                <a:ea typeface="メイリオ"/>
                <a:cs typeface="メイリオ"/>
              </a:rPr>
              <a:t>IoT</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3878001" y="3476049"/>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
        <p:nvSpPr>
          <p:cNvPr id="21" name="正方形/長方形 20"/>
          <p:cNvSpPr/>
          <p:nvPr/>
        </p:nvSpPr>
        <p:spPr>
          <a:xfrm>
            <a:off x="1800779" y="2289942"/>
            <a:ext cx="5539262" cy="96596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4800" dirty="0" smtClean="0">
                <a:solidFill>
                  <a:srgbClr val="FFFFFF"/>
                </a:solidFill>
                <a:latin typeface="Charter Black"/>
                <a:ea typeface="メイリオ"/>
                <a:cs typeface="Charter Black"/>
              </a:rPr>
              <a:t>innovation</a:t>
            </a:r>
            <a:endParaRPr kumimoji="1" lang="ja-JP" altLang="en-US" sz="4800" dirty="0">
              <a:solidFill>
                <a:srgbClr val="FFFFFF"/>
              </a:solidFill>
              <a:latin typeface="Charter Black"/>
              <a:ea typeface="メイリオ"/>
              <a:cs typeface="Charter Black"/>
            </a:endParaRPr>
          </a:p>
        </p:txBody>
      </p:sp>
    </p:spTree>
    <p:extLst>
      <p:ext uri="{BB962C8B-B14F-4D97-AF65-F5344CB8AC3E}">
        <p14:creationId xmlns:p14="http://schemas.microsoft.com/office/powerpoint/2010/main" val="42355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800" fill="hold"/>
                                        <p:tgtEl>
                                          <p:spTgt spid="8"/>
                                        </p:tgtEl>
                                        <p:attrNameLst>
                                          <p:attrName>ppt_x</p:attrName>
                                        </p:attrNameLst>
                                      </p:cBhvr>
                                      <p:tavLst>
                                        <p:tav tm="0">
                                          <p:val>
                                            <p:strVal val="0-#ppt_w/2"/>
                                          </p:val>
                                        </p:tav>
                                        <p:tav tm="100000">
                                          <p:val>
                                            <p:strVal val="#ppt_x"/>
                                          </p:val>
                                        </p:tav>
                                      </p:tavLst>
                                    </p:anim>
                                    <p:anim calcmode="lin" valueType="num">
                                      <p:cBhvr additive="base">
                                        <p:cTn id="32" dur="8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00" fill="hold"/>
                                        <p:tgtEl>
                                          <p:spTgt spid="10"/>
                                        </p:tgtEl>
                                        <p:attrNameLst>
                                          <p:attrName>ppt_x</p:attrName>
                                        </p:attrNameLst>
                                      </p:cBhvr>
                                      <p:tavLst>
                                        <p:tav tm="0">
                                          <p:val>
                                            <p:strVal val="1+#ppt_w/2"/>
                                          </p:val>
                                        </p:tav>
                                        <p:tav tm="100000">
                                          <p:val>
                                            <p:strVal val="#ppt_x"/>
                                          </p:val>
                                        </p:tav>
                                      </p:tavLst>
                                    </p:anim>
                                    <p:anim calcmode="lin" valueType="num">
                                      <p:cBhvr additive="base">
                                        <p:cTn id="36" dur="7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00" fill="hold"/>
                                        <p:tgtEl>
                                          <p:spTgt spid="11"/>
                                        </p:tgtEl>
                                        <p:attrNameLst>
                                          <p:attrName>ppt_x</p:attrName>
                                        </p:attrNameLst>
                                      </p:cBhvr>
                                      <p:tavLst>
                                        <p:tav tm="0">
                                          <p:val>
                                            <p:strVal val="0-#ppt_w/2"/>
                                          </p:val>
                                        </p:tav>
                                        <p:tav tm="100000">
                                          <p:val>
                                            <p:strVal val="#ppt_x"/>
                                          </p:val>
                                        </p:tav>
                                      </p:tavLst>
                                    </p:anim>
                                    <p:anim calcmode="lin" valueType="num">
                                      <p:cBhvr additive="base">
                                        <p:cTn id="40" dur="70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100" fill="hold"/>
                                        <p:tgtEl>
                                          <p:spTgt spid="19"/>
                                        </p:tgtEl>
                                        <p:attrNameLst>
                                          <p:attrName>ppt_x</p:attrName>
                                        </p:attrNameLst>
                                      </p:cBhvr>
                                      <p:tavLst>
                                        <p:tav tm="0">
                                          <p:val>
                                            <p:strVal val="#ppt_x"/>
                                          </p:val>
                                        </p:tav>
                                        <p:tav tm="100000">
                                          <p:val>
                                            <p:strVal val="#ppt_x"/>
                                          </p:val>
                                        </p:tav>
                                      </p:tavLst>
                                    </p:anim>
                                    <p:anim calcmode="lin" valueType="num">
                                      <p:cBhvr additive="base">
                                        <p:cTn id="44" dur="11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12" grpId="0" animBg="1"/>
      <p:bldP spid="14" grpId="0" animBg="1"/>
      <p:bldP spid="13" grpId="0" animBg="1"/>
      <p:bldP spid="8" grpId="0" animBg="1"/>
      <p:bldP spid="10" grpId="0" animBg="1"/>
      <p:bldP spid="11"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55650" y="1065653"/>
            <a:ext cx="7246449" cy="546961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デジタル・トランスフォーメーション</a:t>
            </a:r>
            <a:endParaRPr kumimoji="1" lang="ja-JP" altLang="en-US" dirty="0"/>
          </a:p>
        </p:txBody>
      </p:sp>
      <p:sp>
        <p:nvSpPr>
          <p:cNvPr id="3" name="スライド番号プレースホルダー 2"/>
          <p:cNvSpPr>
            <a:spLocks noGrp="1"/>
          </p:cNvSpPr>
          <p:nvPr>
            <p:ph type="sldNum" sz="quarter" idx="12"/>
          </p:nvPr>
        </p:nvSpPr>
        <p:spPr>
          <a:xfrm>
            <a:off x="6945387" y="6669505"/>
            <a:ext cx="2133600" cy="217800"/>
          </a:xfrm>
        </p:spPr>
        <p:txBody>
          <a:bodyPr/>
          <a:lstStyle/>
          <a:p>
            <a:fld id="{8FF8CC5D-A65D-5946-99B5-645367A967AD}" type="slidenum">
              <a:rPr kumimoji="1" lang="ja-JP" altLang="en-US" smtClean="0"/>
              <a:t>8</a:t>
            </a:fld>
            <a:endParaRPr kumimoji="1" lang="ja-JP" altLang="en-US" dirty="0"/>
          </a:p>
        </p:txBody>
      </p:sp>
      <p:sp>
        <p:nvSpPr>
          <p:cNvPr id="4" name="正方形/長方形 3"/>
          <p:cNvSpPr/>
          <p:nvPr/>
        </p:nvSpPr>
        <p:spPr>
          <a:xfrm>
            <a:off x="1040666" y="1145511"/>
            <a:ext cx="7065844" cy="498451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円/楕円 4"/>
          <p:cNvSpPr/>
          <p:nvPr/>
        </p:nvSpPr>
        <p:spPr>
          <a:xfrm>
            <a:off x="3186023" y="2237961"/>
            <a:ext cx="2775129" cy="2792927"/>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ホームベース 5"/>
          <p:cNvSpPr/>
          <p:nvPr/>
        </p:nvSpPr>
        <p:spPr>
          <a:xfrm>
            <a:off x="1387205" y="2757743"/>
            <a:ext cx="2304201" cy="1760048"/>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ホームベース 6"/>
          <p:cNvSpPr/>
          <p:nvPr/>
        </p:nvSpPr>
        <p:spPr>
          <a:xfrm flipH="1">
            <a:off x="5496735" y="2757743"/>
            <a:ext cx="2263233" cy="1760048"/>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ホームベース 7"/>
          <p:cNvSpPr/>
          <p:nvPr/>
        </p:nvSpPr>
        <p:spPr>
          <a:xfrm rot="5400000" flipH="1">
            <a:off x="3904333" y="4388382"/>
            <a:ext cx="1343119" cy="1738239"/>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rot="16200000" flipH="1" flipV="1">
            <a:off x="3869273" y="1178431"/>
            <a:ext cx="1397871" cy="1753607"/>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3404037" y="2735850"/>
            <a:ext cx="2339102" cy="800219"/>
          </a:xfrm>
          <a:prstGeom prst="rect">
            <a:avLst/>
          </a:prstGeom>
          <a:noFill/>
        </p:spPr>
        <p:txBody>
          <a:bodyPr wrap="none" rtlCol="0">
            <a:spAutoFit/>
          </a:bodyPr>
          <a:lstStyle/>
          <a:p>
            <a:pPr algn="ctr"/>
            <a:r>
              <a:rPr kumimoji="1" lang="ja-JP" altLang="en-US" sz="3200" dirty="0" smtClean="0">
                <a:solidFill>
                  <a:schemeClr val="bg1"/>
                </a:solidFill>
                <a:latin typeface="Hiragino Kaku Gothic Pro W6" charset="-128"/>
                <a:ea typeface="Hiragino Kaku Gothic Pro W6" charset="-128"/>
                <a:cs typeface="Hiragino Kaku Gothic Pro W6" charset="-128"/>
              </a:rPr>
              <a:t>デジタル</a:t>
            </a:r>
            <a:endParaRPr kumimoji="1" lang="en-US" altLang="ja-JP" sz="3200" dirty="0" smtClean="0">
              <a:solidFill>
                <a:schemeClr val="bg1"/>
              </a:solidFill>
              <a:latin typeface="Hiragino Kaku Gothic Pro W6" charset="-128"/>
              <a:ea typeface="Hiragino Kaku Gothic Pro W6" charset="-128"/>
              <a:cs typeface="Hiragino Kaku Gothic Pro W6" charset="-128"/>
            </a:endParaRPr>
          </a:p>
          <a:p>
            <a:pPr algn="ctr"/>
            <a:r>
              <a:rPr lang="ja-JP" altLang="en-US" sz="1400" dirty="0" smtClean="0">
                <a:solidFill>
                  <a:schemeClr val="bg1"/>
                </a:solidFill>
                <a:latin typeface="Hiragino Kaku Gothic Pro W6" charset="-128"/>
                <a:ea typeface="Hiragino Kaku Gothic Pro W6" charset="-128"/>
                <a:cs typeface="Hiragino Kaku Gothic Pro W6" charset="-128"/>
              </a:rPr>
              <a:t>トランスフォーメイション</a:t>
            </a:r>
            <a:endParaRPr kumimoji="1" lang="ja-JP" altLang="en-US" sz="1400" dirty="0">
              <a:solidFill>
                <a:schemeClr val="bg1"/>
              </a:solidFill>
              <a:latin typeface="Hiragino Kaku Gothic Pro W6" charset="-128"/>
              <a:ea typeface="Hiragino Kaku Gothic Pro W6" charset="-128"/>
              <a:cs typeface="Hiragino Kaku Gothic Pro W6" charset="-128"/>
            </a:endParaRPr>
          </a:p>
        </p:txBody>
      </p:sp>
      <p:sp>
        <p:nvSpPr>
          <p:cNvPr id="11" name="テキスト ボックス 10"/>
          <p:cNvSpPr txBox="1"/>
          <p:nvPr/>
        </p:nvSpPr>
        <p:spPr>
          <a:xfrm>
            <a:off x="3711813" y="1628065"/>
            <a:ext cx="1723550" cy="461665"/>
          </a:xfrm>
          <a:prstGeom prst="rect">
            <a:avLst/>
          </a:prstGeom>
          <a:noFill/>
        </p:spPr>
        <p:txBody>
          <a:bodyPr wrap="none" rtlCol="0">
            <a:spAutoFit/>
          </a:bodyPr>
          <a:lstStyle/>
          <a:p>
            <a:pPr algn="ctr"/>
            <a:r>
              <a:rPr kumimoji="1" lang="ja-JP" altLang="en-US" sz="2400" dirty="0" smtClean="0">
                <a:solidFill>
                  <a:schemeClr val="bg1"/>
                </a:solidFill>
                <a:latin typeface="Hiragino Kaku Gothic Pro W6" charset="-128"/>
                <a:ea typeface="Hiragino Kaku Gothic Pro W6" charset="-128"/>
                <a:cs typeface="Hiragino Kaku Gothic Pro W6" charset="-128"/>
              </a:rPr>
              <a:t>サービス化</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12" name="テキスト ボックス 11"/>
          <p:cNvSpPr txBox="1"/>
          <p:nvPr/>
        </p:nvSpPr>
        <p:spPr>
          <a:xfrm>
            <a:off x="3721800" y="5238902"/>
            <a:ext cx="1723549" cy="461665"/>
          </a:xfrm>
          <a:prstGeom prst="rect">
            <a:avLst/>
          </a:prstGeom>
          <a:noFill/>
        </p:spPr>
        <p:txBody>
          <a:bodyPr wrap="none" rtlCol="0">
            <a:spAutoFit/>
          </a:bodyPr>
          <a:lstStyle/>
          <a:p>
            <a:pPr algn="ctr"/>
            <a:r>
              <a:rPr kumimoji="1" lang="ja-JP" altLang="en-US" sz="2400" smtClean="0">
                <a:solidFill>
                  <a:schemeClr val="bg1"/>
                </a:solidFill>
                <a:latin typeface="Hiragino Kaku Gothic Pro W6" charset="-128"/>
                <a:ea typeface="Hiragino Kaku Gothic Pro W6" charset="-128"/>
                <a:cs typeface="Hiragino Kaku Gothic Pro W6" charset="-128"/>
              </a:rPr>
              <a:t>スマート化</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15" name="テキスト ボックス 14"/>
          <p:cNvSpPr txBox="1"/>
          <p:nvPr/>
        </p:nvSpPr>
        <p:spPr>
          <a:xfrm>
            <a:off x="1090349" y="1452006"/>
            <a:ext cx="1800493" cy="954107"/>
          </a:xfrm>
          <a:prstGeom prst="rect">
            <a:avLst/>
          </a:prstGeom>
          <a:noFill/>
        </p:spPr>
        <p:txBody>
          <a:bodyPr wrap="none" rtlCol="0">
            <a:spAutoFit/>
          </a:bodyPr>
          <a:lstStyle/>
          <a:p>
            <a:r>
              <a:rPr lang="ja-JP" altLang="en-US" sz="1400" dirty="0" smtClean="0">
                <a:solidFill>
                  <a:srgbClr val="0070C0"/>
                </a:solidFill>
                <a:latin typeface="Meiryo" charset="-128"/>
                <a:ea typeface="Meiryo" charset="-128"/>
                <a:cs typeface="Meiryo" charset="-128"/>
              </a:rPr>
              <a:t>所有を前提とした</a:t>
            </a:r>
            <a:endParaRPr lang="en-US" altLang="ja-JP" sz="1400" dirty="0" smtClean="0">
              <a:solidFill>
                <a:srgbClr val="0070C0"/>
              </a:solidFill>
              <a:latin typeface="Meiryo" charset="-128"/>
              <a:ea typeface="Meiryo" charset="-128"/>
              <a:cs typeface="Meiryo" charset="-128"/>
            </a:endParaRPr>
          </a:p>
          <a:p>
            <a:r>
              <a:rPr lang="ja-JP" altLang="en-US" sz="1400" dirty="0" smtClean="0">
                <a:solidFill>
                  <a:srgbClr val="0070C0"/>
                </a:solidFill>
                <a:latin typeface="Meiryo" charset="-128"/>
                <a:ea typeface="Meiryo" charset="-128"/>
                <a:cs typeface="Meiryo" charset="-128"/>
              </a:rPr>
              <a:t>経済システムから</a:t>
            </a:r>
            <a:endParaRPr lang="en-US" altLang="ja-JP" sz="1400" dirty="0" smtClean="0">
              <a:solidFill>
                <a:srgbClr val="0070C0"/>
              </a:solidFill>
              <a:latin typeface="Meiryo" charset="-128"/>
              <a:ea typeface="Meiryo" charset="-128"/>
              <a:cs typeface="Meiryo" charset="-128"/>
            </a:endParaRPr>
          </a:p>
          <a:p>
            <a:r>
              <a:rPr kumimoji="1" lang="ja-JP" altLang="en-US" sz="1400" b="1" dirty="0" smtClean="0">
                <a:solidFill>
                  <a:srgbClr val="0070C0"/>
                </a:solidFill>
                <a:latin typeface="Meiryo" charset="-128"/>
                <a:ea typeface="Meiryo" charset="-128"/>
                <a:cs typeface="Meiryo" charset="-128"/>
              </a:rPr>
              <a:t>所有を前提としない</a:t>
            </a:r>
            <a:endParaRPr kumimoji="1" lang="en-US" altLang="ja-JP" sz="1400" b="1" dirty="0" smtClean="0">
              <a:solidFill>
                <a:srgbClr val="0070C0"/>
              </a:solidFill>
              <a:latin typeface="Meiryo" charset="-128"/>
              <a:ea typeface="Meiryo" charset="-128"/>
              <a:cs typeface="Meiryo" charset="-128"/>
            </a:endParaRPr>
          </a:p>
          <a:p>
            <a:r>
              <a:rPr kumimoji="1" lang="ja-JP" altLang="en-US" sz="1400" b="1" dirty="0" smtClean="0">
                <a:solidFill>
                  <a:srgbClr val="0070C0"/>
                </a:solidFill>
                <a:latin typeface="Meiryo" charset="-128"/>
                <a:ea typeface="Meiryo" charset="-128"/>
                <a:cs typeface="Meiryo" charset="-128"/>
              </a:rPr>
              <a:t>経済システム</a:t>
            </a:r>
            <a:r>
              <a:rPr kumimoji="1"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6" name="テキスト ボックス 15"/>
          <p:cNvSpPr txBox="1"/>
          <p:nvPr/>
        </p:nvSpPr>
        <p:spPr>
          <a:xfrm>
            <a:off x="5701292" y="1456062"/>
            <a:ext cx="2339102" cy="954107"/>
          </a:xfrm>
          <a:prstGeom prst="rect">
            <a:avLst/>
          </a:prstGeom>
          <a:noFill/>
        </p:spPr>
        <p:txBody>
          <a:bodyPr wrap="none" rtlCol="0">
            <a:spAutoFit/>
          </a:bodyPr>
          <a:lstStyle/>
          <a:p>
            <a:pPr algn="r"/>
            <a:r>
              <a:rPr kumimoji="1" lang="ja-JP" altLang="en-US" sz="1400" dirty="0" smtClean="0">
                <a:solidFill>
                  <a:srgbClr val="0070C0"/>
                </a:solidFill>
                <a:latin typeface="Meiryo" charset="-128"/>
                <a:ea typeface="Meiryo" charset="-128"/>
                <a:cs typeface="Meiryo" charset="-128"/>
              </a:rPr>
              <a:t>顧客価値を実現する手段を</a:t>
            </a:r>
            <a:endParaRPr kumimoji="1" lang="en-US" altLang="ja-JP" sz="1400" dirty="0" smtClean="0">
              <a:solidFill>
                <a:srgbClr val="0070C0"/>
              </a:solidFill>
              <a:latin typeface="Meiryo" charset="-128"/>
              <a:ea typeface="Meiryo" charset="-128"/>
              <a:cs typeface="Meiryo" charset="-128"/>
            </a:endParaRPr>
          </a:p>
          <a:p>
            <a:pPr algn="r"/>
            <a:r>
              <a:rPr kumimoji="1" lang="ja-JP" altLang="en-US" sz="1400" dirty="0" smtClean="0">
                <a:solidFill>
                  <a:srgbClr val="0070C0"/>
                </a:solidFill>
                <a:latin typeface="Meiryo" charset="-128"/>
                <a:ea typeface="Meiryo" charset="-128"/>
                <a:cs typeface="Meiryo" charset="-128"/>
              </a:rPr>
              <a:t>提供するビジネスから</a:t>
            </a:r>
            <a:endParaRPr kumimoji="1" lang="en-US" altLang="ja-JP" sz="1400"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顧客価値を直接提供する</a:t>
            </a:r>
            <a:endParaRPr lang="en-US" altLang="ja-JP" sz="1400" b="1"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ビジネス</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7" name="テキスト ボックス 16"/>
          <p:cNvSpPr txBox="1"/>
          <p:nvPr/>
        </p:nvSpPr>
        <p:spPr>
          <a:xfrm>
            <a:off x="1090349" y="5144757"/>
            <a:ext cx="2518638" cy="738664"/>
          </a:xfrm>
          <a:prstGeom prst="rect">
            <a:avLst/>
          </a:prstGeom>
          <a:noFill/>
        </p:spPr>
        <p:txBody>
          <a:bodyPr wrap="none" rtlCol="0">
            <a:spAutoFit/>
          </a:bodyPr>
          <a:lstStyle/>
          <a:p>
            <a:r>
              <a:rPr lang="ja-JP" altLang="en-US" sz="1400" dirty="0" smtClean="0">
                <a:solidFill>
                  <a:srgbClr val="0070C0"/>
                </a:solidFill>
                <a:latin typeface="Meiryo" charset="-128"/>
                <a:ea typeface="Meiryo" charset="-128"/>
                <a:cs typeface="Meiryo" charset="-128"/>
              </a:rPr>
              <a:t>機械との共生が進み</a:t>
            </a:r>
            <a:endParaRPr lang="en-US" altLang="ja-JP" sz="1400" dirty="0" smtClean="0">
              <a:solidFill>
                <a:srgbClr val="0070C0"/>
              </a:solidFill>
              <a:latin typeface="Meiryo" charset="-128"/>
              <a:ea typeface="Meiryo" charset="-128"/>
              <a:cs typeface="Meiryo" charset="-128"/>
            </a:endParaRPr>
          </a:p>
          <a:p>
            <a:r>
              <a:rPr lang="ja-JP" altLang="en-US" sz="1400" dirty="0" smtClean="0">
                <a:solidFill>
                  <a:srgbClr val="0070C0"/>
                </a:solidFill>
                <a:latin typeface="Meiryo" charset="-128"/>
                <a:ea typeface="Meiryo" charset="-128"/>
                <a:cs typeface="Meiryo" charset="-128"/>
              </a:rPr>
              <a:t>求められる人間の能力が</a:t>
            </a:r>
            <a:endParaRPr lang="en-US" altLang="ja-JP" sz="1400" dirty="0" smtClean="0">
              <a:solidFill>
                <a:srgbClr val="0070C0"/>
              </a:solidFill>
              <a:latin typeface="Meiryo" charset="-128"/>
              <a:ea typeface="Meiryo" charset="-128"/>
              <a:cs typeface="Meiryo" charset="-128"/>
            </a:endParaRPr>
          </a:p>
          <a:p>
            <a:r>
              <a:rPr lang="ja-JP" altLang="en-US" sz="1400" b="1" dirty="0" smtClean="0">
                <a:solidFill>
                  <a:srgbClr val="0070C0"/>
                </a:solidFill>
                <a:latin typeface="Meiryo" charset="-128"/>
                <a:ea typeface="Meiryo" charset="-128"/>
                <a:cs typeface="Meiryo" charset="-128"/>
              </a:rPr>
              <a:t>感性</a:t>
            </a:r>
            <a:r>
              <a:rPr lang="en-US" altLang="ja-JP" sz="1400" b="1" dirty="0" smtClean="0">
                <a:solidFill>
                  <a:srgbClr val="0070C0"/>
                </a:solidFill>
                <a:latin typeface="Meiryo" charset="-128"/>
                <a:ea typeface="Meiryo" charset="-128"/>
                <a:cs typeface="Meiryo" charset="-128"/>
              </a:rPr>
              <a:t>､</a:t>
            </a:r>
            <a:r>
              <a:rPr lang="ja-JP" altLang="en-US" sz="1400" b="1" dirty="0" smtClean="0">
                <a:solidFill>
                  <a:srgbClr val="0070C0"/>
                </a:solidFill>
                <a:latin typeface="Meiryo" charset="-128"/>
                <a:ea typeface="Meiryo" charset="-128"/>
                <a:cs typeface="Meiryo" charset="-128"/>
              </a:rPr>
              <a:t>協調性</a:t>
            </a:r>
            <a:r>
              <a:rPr lang="en-US" altLang="ja-JP" sz="1400" b="1" dirty="0" smtClean="0">
                <a:solidFill>
                  <a:srgbClr val="0070C0"/>
                </a:solidFill>
                <a:latin typeface="Meiryo" charset="-128"/>
                <a:ea typeface="Meiryo" charset="-128"/>
                <a:cs typeface="Meiryo" charset="-128"/>
              </a:rPr>
              <a:t>､</a:t>
            </a:r>
            <a:r>
              <a:rPr lang="ja-JP" altLang="en-US" sz="1400" b="1" dirty="0" smtClean="0">
                <a:solidFill>
                  <a:srgbClr val="0070C0"/>
                </a:solidFill>
                <a:latin typeface="Meiryo" charset="-128"/>
                <a:ea typeface="Meiryo" charset="-128"/>
                <a:cs typeface="Meiryo" charset="-128"/>
              </a:rPr>
              <a:t>創造性の重視</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8" name="テキスト ボックス 17"/>
          <p:cNvSpPr txBox="1"/>
          <p:nvPr/>
        </p:nvSpPr>
        <p:spPr>
          <a:xfrm>
            <a:off x="6418730" y="5144757"/>
            <a:ext cx="1620957" cy="738664"/>
          </a:xfrm>
          <a:prstGeom prst="rect">
            <a:avLst/>
          </a:prstGeom>
          <a:noFill/>
        </p:spPr>
        <p:txBody>
          <a:bodyPr wrap="none" rtlCol="0">
            <a:spAutoFit/>
          </a:bodyPr>
          <a:lstStyle/>
          <a:p>
            <a:pPr algn="r"/>
            <a:r>
              <a:rPr lang="ja-JP" altLang="en-US" sz="1400" dirty="0" smtClean="0">
                <a:solidFill>
                  <a:srgbClr val="0070C0"/>
                </a:solidFill>
                <a:latin typeface="Meiryo" charset="-128"/>
                <a:ea typeface="Meiryo" charset="-128"/>
                <a:cs typeface="Meiryo" charset="-128"/>
              </a:rPr>
              <a:t>企業の組織形態や</a:t>
            </a:r>
            <a:endParaRPr lang="en-US" altLang="ja-JP" sz="1400" dirty="0" smtClean="0">
              <a:solidFill>
                <a:srgbClr val="0070C0"/>
              </a:solidFill>
              <a:latin typeface="Meiryo" charset="-128"/>
              <a:ea typeface="Meiryo" charset="-128"/>
              <a:cs typeface="Meiryo" charset="-128"/>
            </a:endParaRPr>
          </a:p>
          <a:p>
            <a:pPr algn="r"/>
            <a:r>
              <a:rPr lang="ja-JP" altLang="en-US" sz="1400" dirty="0" smtClean="0">
                <a:solidFill>
                  <a:srgbClr val="0070C0"/>
                </a:solidFill>
                <a:latin typeface="Meiryo" charset="-128"/>
                <a:ea typeface="Meiryo" charset="-128"/>
                <a:cs typeface="Meiryo" charset="-128"/>
              </a:rPr>
              <a:t>労働のあり方が</a:t>
            </a:r>
            <a:endParaRPr lang="en-US" altLang="ja-JP" sz="1400"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多様化</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9" name="正方形/長方形 18"/>
          <p:cNvSpPr/>
          <p:nvPr/>
        </p:nvSpPr>
        <p:spPr>
          <a:xfrm>
            <a:off x="3691407" y="831899"/>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Hiragino Kaku Gothic Pro W6" charset="-128"/>
                <a:ea typeface="Hiragino Kaku Gothic Pro W6" charset="-128"/>
                <a:cs typeface="Hiragino Kaku Gothic Pro W6" charset="-128"/>
              </a:rPr>
              <a:t>クラウド</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0" name="正方形/長方形 19"/>
          <p:cNvSpPr/>
          <p:nvPr/>
        </p:nvSpPr>
        <p:spPr>
          <a:xfrm>
            <a:off x="3706773" y="5997762"/>
            <a:ext cx="1753607"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スマートマシン</a:t>
            </a:r>
            <a:endParaRPr kumimoji="1" lang="en-US" altLang="ja-JP" sz="1000" dirty="0" smtClean="0">
              <a:solidFill>
                <a:srgbClr val="FFFFFF"/>
              </a:solidFill>
              <a:latin typeface="Hiragino Kaku Gothic Pro W6" charset="-128"/>
              <a:ea typeface="Hiragino Kaku Gothic Pro W6" charset="-128"/>
              <a:cs typeface="Hiragino Kaku Gothic Pro W6" charset="-128"/>
            </a:endParaRPr>
          </a:p>
          <a:p>
            <a:pPr algn="ctr"/>
            <a:r>
              <a:rPr lang="ja-JP" altLang="en-US" sz="1000" dirty="0" smtClean="0">
                <a:solidFill>
                  <a:srgbClr val="FFFFFF"/>
                </a:solidFill>
                <a:latin typeface="Hiragino Kaku Gothic Pro W6" charset="-128"/>
                <a:ea typeface="Hiragino Kaku Gothic Pro W6" charset="-128"/>
                <a:cs typeface="Hiragino Kaku Gothic Pro W6" charset="-128"/>
              </a:rPr>
              <a:t>（人工知能とロボット）</a:t>
            </a:r>
            <a:endParaRPr kumimoji="1" lang="ja-JP" altLang="en-US" sz="1000" dirty="0">
              <a:solidFill>
                <a:srgbClr val="FFFFFF"/>
              </a:solidFill>
              <a:latin typeface="Hiragino Kaku Gothic Pro W6" charset="-128"/>
              <a:ea typeface="Hiragino Kaku Gothic Pro W6" charset="-128"/>
              <a:cs typeface="Hiragino Kaku Gothic Pro W6" charset="-128"/>
            </a:endParaRPr>
          </a:p>
        </p:txBody>
      </p:sp>
      <p:sp>
        <p:nvSpPr>
          <p:cNvPr id="21" name="正方形/長方形 20"/>
          <p:cNvSpPr/>
          <p:nvPr/>
        </p:nvSpPr>
        <p:spPr>
          <a:xfrm>
            <a:off x="804043" y="829688"/>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Hiragino Kaku Gothic Pro W6" charset="-128"/>
                <a:ea typeface="Hiragino Kaku Gothic Pro W6" charset="-128"/>
                <a:cs typeface="Hiragino Kaku Gothic Pro W6" charset="-128"/>
              </a:rPr>
              <a:t>IoT</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2" name="正方形/長方形 21"/>
          <p:cNvSpPr/>
          <p:nvPr/>
        </p:nvSpPr>
        <p:spPr>
          <a:xfrm>
            <a:off x="6578768" y="837314"/>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Hiragino Kaku Gothic Pro W6" charset="-128"/>
                <a:ea typeface="Hiragino Kaku Gothic Pro W6" charset="-128"/>
                <a:cs typeface="Hiragino Kaku Gothic Pro W6" charset="-128"/>
              </a:rPr>
              <a:t>API/</a:t>
            </a:r>
            <a:r>
              <a:rPr kumimoji="1" lang="en-US" altLang="ja-JP" sz="1200" dirty="0" err="1" smtClean="0">
                <a:solidFill>
                  <a:srgbClr val="FFFFFF"/>
                </a:solidFill>
                <a:latin typeface="Hiragino Kaku Gothic Pro W6" charset="-128"/>
                <a:ea typeface="Hiragino Kaku Gothic Pro W6" charset="-128"/>
                <a:cs typeface="Hiragino Kaku Gothic Pro W6" charset="-128"/>
              </a:rPr>
              <a:t>PaaS</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3" name="正方形/長方形 22"/>
          <p:cNvSpPr/>
          <p:nvPr/>
        </p:nvSpPr>
        <p:spPr>
          <a:xfrm>
            <a:off x="799667" y="2757280"/>
            <a:ext cx="515835" cy="176051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ピア・ツー・ピア通信</a:t>
            </a:r>
            <a:endParaRPr kumimoji="1" lang="en-US" altLang="ja-JP" sz="1200" dirty="0" smtClean="0">
              <a:solidFill>
                <a:srgbClr val="FFFFFF"/>
              </a:solidFill>
              <a:latin typeface="Hiragino Kaku Gothic Pro W6" charset="-128"/>
              <a:ea typeface="Hiragino Kaku Gothic Pro W6" charset="-128"/>
              <a:cs typeface="Hiragino Kaku Gothic Pro W6" charset="-128"/>
            </a:endParaRPr>
          </a:p>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ソーシャル・メディア</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4" name="正方形/長方形 23"/>
          <p:cNvSpPr/>
          <p:nvPr/>
        </p:nvSpPr>
        <p:spPr>
          <a:xfrm>
            <a:off x="7816539" y="2754170"/>
            <a:ext cx="515835" cy="176051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200" dirty="0" smtClean="0">
                <a:solidFill>
                  <a:srgbClr val="FFFFFF"/>
                </a:solidFill>
                <a:latin typeface="Hiragino Kaku Gothic Pro W6" charset="-128"/>
                <a:ea typeface="Hiragino Kaku Gothic Pro W6" charset="-128"/>
                <a:cs typeface="Hiragino Kaku Gothic Pro W6" charset="-128"/>
              </a:rPr>
              <a:t>オープン・ソース</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5" name="テキスト ボックス 24"/>
          <p:cNvSpPr txBox="1"/>
          <p:nvPr/>
        </p:nvSpPr>
        <p:spPr>
          <a:xfrm>
            <a:off x="3474412" y="3811860"/>
            <a:ext cx="2187591" cy="646331"/>
          </a:xfrm>
          <a:prstGeom prst="rect">
            <a:avLst/>
          </a:prstGeom>
          <a:noFill/>
        </p:spPr>
        <p:txBody>
          <a:bodyPr wrap="square" rtlCol="0">
            <a:spAutoFit/>
          </a:bodyPr>
          <a:lstStyle/>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ビジネスや社会システムの</a:t>
            </a:r>
            <a:endParaRPr kumimoji="1" lang="en-US" altLang="ja-JP" sz="1200" dirty="0" smtClean="0">
              <a:solidFill>
                <a:schemeClr val="bg1"/>
              </a:solidFill>
              <a:latin typeface="Hiragino Kaku Gothic Pro W6" charset="-128"/>
              <a:ea typeface="Hiragino Kaku Gothic Pro W6" charset="-128"/>
              <a:cs typeface="Hiragino Kaku Gothic Pro W6" charset="-128"/>
            </a:endParaRPr>
          </a:p>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基盤をデジタルを前提とした</a:t>
            </a:r>
            <a:endParaRPr kumimoji="1" lang="en-US" altLang="ja-JP" sz="1200" dirty="0" smtClean="0">
              <a:solidFill>
                <a:schemeClr val="bg1"/>
              </a:solidFill>
              <a:latin typeface="Hiragino Kaku Gothic Pro W6" charset="-128"/>
              <a:ea typeface="Hiragino Kaku Gothic Pro W6" charset="-128"/>
              <a:cs typeface="Hiragino Kaku Gothic Pro W6" charset="-128"/>
            </a:endParaRPr>
          </a:p>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仕組みに作り替える取り組み</a:t>
            </a:r>
            <a:endParaRPr kumimoji="1" lang="ja-JP" altLang="en-US" sz="1200" dirty="0">
              <a:solidFill>
                <a:schemeClr val="bg1"/>
              </a:solidFill>
              <a:latin typeface="Hiragino Kaku Gothic Pro W6" charset="-128"/>
              <a:ea typeface="Hiragino Kaku Gothic Pro W6" charset="-128"/>
              <a:cs typeface="Hiragino Kaku Gothic Pro W6" charset="-128"/>
            </a:endParaRPr>
          </a:p>
        </p:txBody>
      </p:sp>
      <p:sp>
        <p:nvSpPr>
          <p:cNvPr id="27" name="テキスト ボックス 26"/>
          <p:cNvSpPr txBox="1"/>
          <p:nvPr/>
        </p:nvSpPr>
        <p:spPr>
          <a:xfrm>
            <a:off x="6485553" y="6176085"/>
            <a:ext cx="1620957" cy="338554"/>
          </a:xfrm>
          <a:prstGeom prst="rect">
            <a:avLst/>
          </a:prstGeom>
          <a:noFill/>
        </p:spPr>
        <p:txBody>
          <a:bodyPr wrap="none" rtlCol="0">
            <a:spAutoFit/>
          </a:bodyPr>
          <a:lstStyle/>
          <a:p>
            <a:pPr algn="ctr"/>
            <a:r>
              <a:rPr kumimoji="1" lang="ja-JP" altLang="en-US" sz="1600" smtClean="0">
                <a:solidFill>
                  <a:schemeClr val="bg1"/>
                </a:solidFill>
                <a:latin typeface="Hiragino Kaku Gothic Pro W6" charset="-128"/>
                <a:ea typeface="Hiragino Kaku Gothic Pro W6" charset="-128"/>
                <a:cs typeface="Hiragino Kaku Gothic Pro W6" charset="-128"/>
              </a:rPr>
              <a:t>インターネット</a:t>
            </a:r>
            <a:endParaRPr kumimoji="1" lang="ja-JP" altLang="en-US" sz="1600" dirty="0">
              <a:solidFill>
                <a:schemeClr val="bg1"/>
              </a:solidFill>
              <a:latin typeface="Hiragino Kaku Gothic Pro W6" charset="-128"/>
              <a:ea typeface="Hiragino Kaku Gothic Pro W6" charset="-128"/>
              <a:cs typeface="Hiragino Kaku Gothic Pro W6" charset="-128"/>
            </a:endParaRPr>
          </a:p>
        </p:txBody>
      </p:sp>
      <p:sp>
        <p:nvSpPr>
          <p:cNvPr id="28" name="テキスト ボックス 27"/>
          <p:cNvSpPr txBox="1"/>
          <p:nvPr/>
        </p:nvSpPr>
        <p:spPr>
          <a:xfrm rot="5400000">
            <a:off x="1433071" y="3455524"/>
            <a:ext cx="1515158" cy="400110"/>
          </a:xfrm>
          <a:prstGeom prst="rect">
            <a:avLst/>
          </a:prstGeom>
          <a:noFill/>
        </p:spPr>
        <p:txBody>
          <a:bodyPr wrap="none" rtlCol="0">
            <a:spAutoFit/>
          </a:bodyPr>
          <a:lstStyle/>
          <a:p>
            <a:r>
              <a:rPr kumimoji="1" lang="ja-JP" altLang="en-US" sz="2000" smtClean="0">
                <a:solidFill>
                  <a:schemeClr val="bg1"/>
                </a:solidFill>
                <a:latin typeface="HGPSoeiKakugothicUB" charset="-128"/>
                <a:ea typeface="HGPSoeiKakugothicUB" charset="-128"/>
                <a:cs typeface="HGPSoeiKakugothicUB" charset="-128"/>
              </a:rPr>
              <a:t>ソーシャル化</a:t>
            </a:r>
            <a:endParaRPr kumimoji="1" lang="ja-JP" altLang="en-US" sz="2000" dirty="0">
              <a:solidFill>
                <a:schemeClr val="bg1"/>
              </a:solidFill>
              <a:latin typeface="HGPSoeiKakugothicUB" charset="-128"/>
              <a:ea typeface="HGPSoeiKakugothicUB" charset="-128"/>
              <a:cs typeface="HGPSoeiKakugothicUB" charset="-128"/>
            </a:endParaRPr>
          </a:p>
        </p:txBody>
      </p:sp>
      <p:sp>
        <p:nvSpPr>
          <p:cNvPr id="29" name="テキスト ボックス 28"/>
          <p:cNvSpPr txBox="1"/>
          <p:nvPr/>
        </p:nvSpPr>
        <p:spPr>
          <a:xfrm rot="5400000">
            <a:off x="6301951" y="3434369"/>
            <a:ext cx="1340432" cy="400110"/>
          </a:xfrm>
          <a:prstGeom prst="rect">
            <a:avLst/>
          </a:prstGeom>
          <a:noFill/>
        </p:spPr>
        <p:txBody>
          <a:bodyPr wrap="none" rtlCol="0">
            <a:spAutoFit/>
          </a:bodyPr>
          <a:lstStyle/>
          <a:p>
            <a:r>
              <a:rPr kumimoji="1" lang="ja-JP" altLang="en-US" sz="2000" dirty="0" smtClean="0">
                <a:solidFill>
                  <a:schemeClr val="bg1"/>
                </a:solidFill>
                <a:latin typeface="HGPSoeiKakugothicUB" charset="-128"/>
                <a:ea typeface="HGPSoeiKakugothicUB" charset="-128"/>
                <a:cs typeface="HGPSoeiKakugothicUB" charset="-128"/>
              </a:rPr>
              <a:t>オープン化</a:t>
            </a:r>
            <a:endParaRPr kumimoji="1" lang="ja-JP" altLang="en-US" sz="2000" dirty="0">
              <a:solidFill>
                <a:schemeClr val="bg1"/>
              </a:solidFill>
              <a:latin typeface="HGPSoeiKakugothicUB" charset="-128"/>
              <a:ea typeface="HGPSoeiKakugothicUB" charset="-128"/>
              <a:cs typeface="HGPSoeiKakugothicUB" charset="-128"/>
            </a:endParaRPr>
          </a:p>
        </p:txBody>
      </p:sp>
    </p:spTree>
    <p:extLst>
      <p:ext uri="{BB962C8B-B14F-4D97-AF65-F5344CB8AC3E}">
        <p14:creationId xmlns:p14="http://schemas.microsoft.com/office/powerpoint/2010/main" val="1799303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2107096" y="794957"/>
            <a:ext cx="4931954" cy="269036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デジタル・トランスフォーメーションの意味</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grpSp>
        <p:nvGrpSpPr>
          <p:cNvPr id="7" name="図形グループ 6"/>
          <p:cNvGrpSpPr/>
          <p:nvPr/>
        </p:nvGrpSpPr>
        <p:grpSpPr>
          <a:xfrm>
            <a:off x="3093307" y="1299839"/>
            <a:ext cx="300949" cy="662297"/>
            <a:chOff x="1946324" y="4125162"/>
            <a:chExt cx="969964" cy="2007872"/>
          </a:xfrm>
        </p:grpSpPr>
        <p:sp>
          <p:nvSpPr>
            <p:cNvPr id="8" name="円/楕円 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 name="フローチャート: 論理積ゲート 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0" name="図形グループ 9"/>
          <p:cNvGrpSpPr/>
          <p:nvPr/>
        </p:nvGrpSpPr>
        <p:grpSpPr>
          <a:xfrm>
            <a:off x="3093308" y="2019727"/>
            <a:ext cx="300949" cy="662297"/>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3" name="図形グループ 12"/>
          <p:cNvGrpSpPr/>
          <p:nvPr/>
        </p:nvGrpSpPr>
        <p:grpSpPr>
          <a:xfrm>
            <a:off x="3093306" y="2742327"/>
            <a:ext cx="300949" cy="662297"/>
            <a:chOff x="1946324" y="4125162"/>
            <a:chExt cx="969964" cy="2007872"/>
          </a:xfrm>
        </p:grpSpPr>
        <p:sp>
          <p:nvSpPr>
            <p:cNvPr id="14" name="円/楕円 1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フローチャート: 論理積ゲート 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6" name="図形グループ 15"/>
          <p:cNvGrpSpPr/>
          <p:nvPr/>
        </p:nvGrpSpPr>
        <p:grpSpPr>
          <a:xfrm>
            <a:off x="4426227" y="1299839"/>
            <a:ext cx="300949" cy="662297"/>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9" name="図形グループ 18"/>
          <p:cNvGrpSpPr/>
          <p:nvPr/>
        </p:nvGrpSpPr>
        <p:grpSpPr>
          <a:xfrm>
            <a:off x="4426228" y="2019727"/>
            <a:ext cx="300949" cy="662297"/>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2" name="図形グループ 21"/>
          <p:cNvGrpSpPr/>
          <p:nvPr/>
        </p:nvGrpSpPr>
        <p:grpSpPr>
          <a:xfrm>
            <a:off x="4426226" y="2742327"/>
            <a:ext cx="300949" cy="662297"/>
            <a:chOff x="1946324" y="4125162"/>
            <a:chExt cx="969964" cy="2007872"/>
          </a:xfrm>
        </p:grpSpPr>
        <p:sp>
          <p:nvSpPr>
            <p:cNvPr id="23" name="円/楕円 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4" name="フローチャート: 論理積ゲート 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5" name="図形グループ 24"/>
          <p:cNvGrpSpPr/>
          <p:nvPr/>
        </p:nvGrpSpPr>
        <p:grpSpPr>
          <a:xfrm>
            <a:off x="5755295" y="1306843"/>
            <a:ext cx="300949" cy="662297"/>
            <a:chOff x="1946324" y="4125162"/>
            <a:chExt cx="969964" cy="2007872"/>
          </a:xfrm>
        </p:grpSpPr>
        <p:sp>
          <p:nvSpPr>
            <p:cNvPr id="26" name="円/楕円 2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7" name="フローチャート: 論理積ゲート 2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8" name="図形グループ 27"/>
          <p:cNvGrpSpPr/>
          <p:nvPr/>
        </p:nvGrpSpPr>
        <p:grpSpPr>
          <a:xfrm>
            <a:off x="5755296" y="2026731"/>
            <a:ext cx="300949" cy="662297"/>
            <a:chOff x="1946324" y="4125162"/>
            <a:chExt cx="969964" cy="2007872"/>
          </a:xfrm>
        </p:grpSpPr>
        <p:sp>
          <p:nvSpPr>
            <p:cNvPr id="29" name="円/楕円 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0" name="フローチャート: 論理積ゲート 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1" name="図形グループ 30"/>
          <p:cNvGrpSpPr/>
          <p:nvPr/>
        </p:nvGrpSpPr>
        <p:grpSpPr>
          <a:xfrm>
            <a:off x="5755294" y="2749331"/>
            <a:ext cx="300949" cy="662297"/>
            <a:chOff x="1946324" y="4125162"/>
            <a:chExt cx="969964" cy="2007872"/>
          </a:xfrm>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9" name="テキスト ボックス 38"/>
          <p:cNvSpPr txBox="1"/>
          <p:nvPr/>
        </p:nvSpPr>
        <p:spPr>
          <a:xfrm>
            <a:off x="2171342" y="874272"/>
            <a:ext cx="4801315" cy="369332"/>
          </a:xfrm>
          <a:prstGeom prst="rect">
            <a:avLst/>
          </a:prstGeom>
          <a:noFill/>
        </p:spPr>
        <p:txBody>
          <a:bodyPr wrap="none" rtlCol="0">
            <a:spAutoFit/>
          </a:bodyPr>
          <a:lstStyle/>
          <a:p>
            <a:pPr algn="ctr"/>
            <a:r>
              <a:rPr kumimoji="1" lang="ja-JP" altLang="en-US" b="1" u="sng" dirty="0" smtClean="0">
                <a:latin typeface="Meiryo" charset="-128"/>
                <a:ea typeface="Meiryo" charset="-128"/>
                <a:cs typeface="Meiryo" charset="-128"/>
              </a:rPr>
              <a:t>人間</a:t>
            </a:r>
            <a:r>
              <a:rPr kumimoji="1" lang="ja-JP" altLang="en-US" dirty="0" smtClean="0">
                <a:latin typeface="Meiryo" charset="-128"/>
                <a:ea typeface="Meiryo" charset="-128"/>
                <a:cs typeface="Meiryo" charset="-128"/>
              </a:rPr>
              <a:t>を前提に最適化したビジネス・プロセス</a:t>
            </a:r>
            <a:endParaRPr kumimoji="1" lang="ja-JP" altLang="en-US" dirty="0">
              <a:latin typeface="Meiryo" charset="-128"/>
              <a:ea typeface="Meiryo" charset="-128"/>
              <a:cs typeface="Meiryo" charset="-128"/>
            </a:endParaRPr>
          </a:p>
        </p:txBody>
      </p:sp>
      <p:sp>
        <p:nvSpPr>
          <p:cNvPr id="41" name="角丸四角形 40"/>
          <p:cNvSpPr/>
          <p:nvPr/>
        </p:nvSpPr>
        <p:spPr>
          <a:xfrm>
            <a:off x="708771" y="2171582"/>
            <a:ext cx="1166635" cy="640506"/>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IN</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sp>
        <p:nvSpPr>
          <p:cNvPr id="42" name="角丸四角形 41"/>
          <p:cNvSpPr/>
          <p:nvPr/>
        </p:nvSpPr>
        <p:spPr>
          <a:xfrm>
            <a:off x="7280368" y="2171582"/>
            <a:ext cx="1166635" cy="640506"/>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OUT</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cxnSp>
        <p:nvCxnSpPr>
          <p:cNvPr id="45" name="直線矢印コネクタ 44"/>
          <p:cNvCxnSpPr>
            <a:stCxn id="41" idx="3"/>
            <a:endCxn id="12" idx="0"/>
          </p:cNvCxnSpPr>
          <p:nvPr/>
        </p:nvCxnSpPr>
        <p:spPr>
          <a:xfrm>
            <a:off x="1875406" y="2491835"/>
            <a:ext cx="1217902" cy="108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41" idx="3"/>
            <a:endCxn id="15" idx="0"/>
          </p:cNvCxnSpPr>
          <p:nvPr/>
        </p:nvCxnSpPr>
        <p:spPr>
          <a:xfrm>
            <a:off x="1875406" y="2491835"/>
            <a:ext cx="1217900" cy="7334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9" idx="2"/>
            <a:endCxn id="18" idx="0"/>
          </p:cNvCxnSpPr>
          <p:nvPr/>
        </p:nvCxnSpPr>
        <p:spPr>
          <a:xfrm>
            <a:off x="3394256" y="1782842"/>
            <a:ext cx="10319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9" idx="2"/>
            <a:endCxn id="21" idx="0"/>
          </p:cNvCxnSpPr>
          <p:nvPr/>
        </p:nvCxnSpPr>
        <p:spPr>
          <a:xfrm>
            <a:off x="3394256" y="1782842"/>
            <a:ext cx="1031972" cy="719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12" idx="2"/>
            <a:endCxn id="21" idx="0"/>
          </p:cNvCxnSpPr>
          <p:nvPr/>
        </p:nvCxnSpPr>
        <p:spPr>
          <a:xfrm>
            <a:off x="3394257" y="2502730"/>
            <a:ext cx="10319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15" idx="2"/>
            <a:endCxn id="24" idx="0"/>
          </p:cNvCxnSpPr>
          <p:nvPr/>
        </p:nvCxnSpPr>
        <p:spPr>
          <a:xfrm>
            <a:off x="3394255" y="3225330"/>
            <a:ext cx="10319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24" idx="2"/>
            <a:endCxn id="33" idx="0"/>
          </p:cNvCxnSpPr>
          <p:nvPr/>
        </p:nvCxnSpPr>
        <p:spPr>
          <a:xfrm>
            <a:off x="4727175" y="3225330"/>
            <a:ext cx="1028119" cy="7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21" idx="2"/>
            <a:endCxn id="30" idx="0"/>
          </p:cNvCxnSpPr>
          <p:nvPr/>
        </p:nvCxnSpPr>
        <p:spPr>
          <a:xfrm>
            <a:off x="4727177" y="2502730"/>
            <a:ext cx="1028119" cy="7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18" idx="2"/>
            <a:endCxn id="27" idx="0"/>
          </p:cNvCxnSpPr>
          <p:nvPr/>
        </p:nvCxnSpPr>
        <p:spPr>
          <a:xfrm>
            <a:off x="4727176" y="1782842"/>
            <a:ext cx="1028119" cy="7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a:stCxn id="24" idx="2"/>
            <a:endCxn id="30" idx="0"/>
          </p:cNvCxnSpPr>
          <p:nvPr/>
        </p:nvCxnSpPr>
        <p:spPr>
          <a:xfrm flipV="1">
            <a:off x="4727175" y="2509734"/>
            <a:ext cx="1028121" cy="7155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33" idx="2"/>
            <a:endCxn id="42" idx="1"/>
          </p:cNvCxnSpPr>
          <p:nvPr/>
        </p:nvCxnSpPr>
        <p:spPr>
          <a:xfrm flipV="1">
            <a:off x="6056243" y="2491835"/>
            <a:ext cx="1224125" cy="7404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30" idx="2"/>
            <a:endCxn id="42" idx="1"/>
          </p:cNvCxnSpPr>
          <p:nvPr/>
        </p:nvCxnSpPr>
        <p:spPr>
          <a:xfrm flipV="1">
            <a:off x="6056245" y="2491835"/>
            <a:ext cx="1224123" cy="178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27" idx="2"/>
            <a:endCxn id="42" idx="1"/>
          </p:cNvCxnSpPr>
          <p:nvPr/>
        </p:nvCxnSpPr>
        <p:spPr>
          <a:xfrm>
            <a:off x="6056244" y="1789846"/>
            <a:ext cx="1224124" cy="7019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 name="図形グループ 3"/>
          <p:cNvGrpSpPr/>
          <p:nvPr/>
        </p:nvGrpSpPr>
        <p:grpSpPr>
          <a:xfrm>
            <a:off x="685891" y="3582339"/>
            <a:ext cx="7761112" cy="2985968"/>
            <a:chOff x="685891" y="3582339"/>
            <a:chExt cx="7761112" cy="2985968"/>
          </a:xfrm>
        </p:grpSpPr>
        <p:sp>
          <p:nvSpPr>
            <p:cNvPr id="38" name="正方形/長方形 37"/>
            <p:cNvSpPr/>
            <p:nvPr/>
          </p:nvSpPr>
          <p:spPr>
            <a:xfrm>
              <a:off x="2100470" y="3877941"/>
              <a:ext cx="4931954" cy="269036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2171342" y="5797815"/>
              <a:ext cx="4760904" cy="67259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100470" y="3962442"/>
              <a:ext cx="4938580" cy="369332"/>
            </a:xfrm>
            <a:prstGeom prst="rect">
              <a:avLst/>
            </a:prstGeom>
            <a:noFill/>
          </p:spPr>
          <p:txBody>
            <a:bodyPr wrap="square" rtlCol="0">
              <a:spAutoFit/>
            </a:bodyPr>
            <a:lstStyle/>
            <a:p>
              <a:pPr algn="ctr"/>
              <a:r>
                <a:rPr kumimoji="1" lang="ja-JP" altLang="en-US" b="1" u="sng" dirty="0" smtClean="0">
                  <a:solidFill>
                    <a:srgbClr val="0432FF"/>
                  </a:solidFill>
                  <a:latin typeface="Meiryo" charset="-128"/>
                  <a:ea typeface="Meiryo" charset="-128"/>
                  <a:cs typeface="Meiryo" charset="-128"/>
                </a:rPr>
                <a:t>機械</a:t>
              </a:r>
              <a:r>
                <a:rPr kumimoji="1" lang="ja-JP" altLang="en-US" dirty="0" smtClean="0">
                  <a:solidFill>
                    <a:srgbClr val="0432FF"/>
                  </a:solidFill>
                  <a:latin typeface="Meiryo" charset="-128"/>
                  <a:ea typeface="Meiryo" charset="-128"/>
                  <a:cs typeface="Meiryo" charset="-128"/>
                </a:rPr>
                <a:t>を前提に最適化したビジネス・プロセス</a:t>
              </a:r>
              <a:endParaRPr kumimoji="1" lang="ja-JP" altLang="en-US" dirty="0">
                <a:solidFill>
                  <a:srgbClr val="0432FF"/>
                </a:solidFill>
                <a:latin typeface="Meiryo" charset="-128"/>
                <a:ea typeface="Meiryo" charset="-128"/>
                <a:cs typeface="Meiryo" charset="-128"/>
              </a:endParaRPr>
            </a:p>
          </p:txBody>
        </p:sp>
        <p:cxnSp>
          <p:nvCxnSpPr>
            <p:cNvPr id="44" name="直線矢印コネクタ 43"/>
            <p:cNvCxnSpPr>
              <a:stCxn id="91" idx="3"/>
              <a:endCxn id="93" idx="1"/>
            </p:cNvCxnSpPr>
            <p:nvPr/>
          </p:nvCxnSpPr>
          <p:spPr>
            <a:xfrm flipV="1">
              <a:off x="1852526" y="5008584"/>
              <a:ext cx="318815" cy="576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1" name="角丸四角形 90"/>
            <p:cNvSpPr/>
            <p:nvPr/>
          </p:nvSpPr>
          <p:spPr>
            <a:xfrm>
              <a:off x="685891" y="5265243"/>
              <a:ext cx="1166635" cy="640506"/>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IN</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sp>
          <p:nvSpPr>
            <p:cNvPr id="92" name="角丸四角形 91"/>
            <p:cNvSpPr/>
            <p:nvPr/>
          </p:nvSpPr>
          <p:spPr>
            <a:xfrm>
              <a:off x="7280368" y="5265243"/>
              <a:ext cx="1166635" cy="640506"/>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OUT</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sp>
          <p:nvSpPr>
            <p:cNvPr id="93" name="正方形/長方形 92"/>
            <p:cNvSpPr/>
            <p:nvPr/>
          </p:nvSpPr>
          <p:spPr>
            <a:xfrm>
              <a:off x="2171341" y="4422151"/>
              <a:ext cx="4760905" cy="1172865"/>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4727175" y="5905749"/>
              <a:ext cx="2071190" cy="46854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HGPSoeiKakugothicUB" charset="-128"/>
                  <a:ea typeface="HGPSoeiKakugothicUB" charset="-128"/>
                  <a:cs typeface="HGPSoeiKakugothicUB" charset="-128"/>
                </a:rPr>
                <a:t>ロボット</a:t>
              </a:r>
              <a:endParaRPr kumimoji="1" lang="ja-JP" altLang="en-US" dirty="0">
                <a:solidFill>
                  <a:srgbClr val="FFFFFF"/>
                </a:solidFill>
                <a:latin typeface="HGPSoeiKakugothicUB" charset="-128"/>
                <a:ea typeface="HGPSoeiKakugothicUB" charset="-128"/>
                <a:cs typeface="HGPSoeiKakugothicUB" charset="-128"/>
              </a:endParaRPr>
            </a:p>
          </p:txBody>
        </p:sp>
        <p:sp>
          <p:nvSpPr>
            <p:cNvPr id="96" name="正方形/長方形 95"/>
            <p:cNvSpPr/>
            <p:nvPr/>
          </p:nvSpPr>
          <p:spPr>
            <a:xfrm>
              <a:off x="4727174" y="4930431"/>
              <a:ext cx="2071190" cy="56124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アプリケーション</a:t>
              </a: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lang="ja-JP" altLang="en-US" dirty="0" smtClean="0">
                  <a:solidFill>
                    <a:srgbClr val="FFFFFF"/>
                  </a:solidFill>
                  <a:latin typeface="HGPSoeiKakugothicUB" charset="-128"/>
                  <a:ea typeface="HGPSoeiKakugothicUB" charset="-128"/>
                  <a:cs typeface="HGPSoeiKakugothicUB" charset="-128"/>
                </a:rPr>
                <a:t>サービス</a:t>
              </a:r>
              <a:endParaRPr kumimoji="1" lang="ja-JP" altLang="en-US" dirty="0">
                <a:solidFill>
                  <a:srgbClr val="FFFFFF"/>
                </a:solidFill>
                <a:latin typeface="HGPSoeiKakugothicUB" charset="-128"/>
                <a:ea typeface="HGPSoeiKakugothicUB" charset="-128"/>
                <a:cs typeface="HGPSoeiKakugothicUB" charset="-128"/>
              </a:endParaRPr>
            </a:p>
          </p:txBody>
        </p:sp>
        <p:sp>
          <p:nvSpPr>
            <p:cNvPr id="97" name="正方形/長方形 96"/>
            <p:cNvSpPr/>
            <p:nvPr/>
          </p:nvSpPr>
          <p:spPr>
            <a:xfrm>
              <a:off x="2355036" y="4930431"/>
              <a:ext cx="2071190" cy="56124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HGPSoeiKakugothicUB" charset="-128"/>
                  <a:ea typeface="HGPSoeiKakugothicUB" charset="-128"/>
                  <a:cs typeface="HGPSoeiKakugothicUB" charset="-128"/>
                </a:rPr>
                <a:t>人工知能</a:t>
              </a:r>
              <a:endParaRPr kumimoji="1" lang="ja-JP" altLang="en-US" dirty="0">
                <a:solidFill>
                  <a:srgbClr val="FFFFFF"/>
                </a:solidFill>
                <a:latin typeface="HGPSoeiKakugothicUB" charset="-128"/>
                <a:ea typeface="HGPSoeiKakugothicUB" charset="-128"/>
                <a:cs typeface="HGPSoeiKakugothicUB" charset="-128"/>
              </a:endParaRPr>
            </a:p>
          </p:txBody>
        </p:sp>
        <p:sp>
          <p:nvSpPr>
            <p:cNvPr id="98" name="テキスト ボックス 97"/>
            <p:cNvSpPr txBox="1"/>
            <p:nvPr/>
          </p:nvSpPr>
          <p:spPr>
            <a:xfrm>
              <a:off x="3086701" y="5905749"/>
              <a:ext cx="607859" cy="369332"/>
            </a:xfrm>
            <a:prstGeom prst="rect">
              <a:avLst/>
            </a:prstGeom>
            <a:noFill/>
          </p:spPr>
          <p:txBody>
            <a:bodyPr wrap="none" rtlCol="0">
              <a:spAutoFit/>
            </a:bodyPr>
            <a:lstStyle/>
            <a:p>
              <a:pPr algn="ctr"/>
              <a:r>
                <a:rPr kumimoji="1" lang="en-US" altLang="ja-JP" b="1" dirty="0" err="1" smtClean="0">
                  <a:solidFill>
                    <a:schemeClr val="bg1"/>
                  </a:solidFill>
                  <a:latin typeface="Hiragino Kaku Gothic Std W8" charset="-128"/>
                  <a:ea typeface="Hiragino Kaku Gothic Std W8" charset="-128"/>
                  <a:cs typeface="Hiragino Kaku Gothic Std W8" charset="-128"/>
                </a:rPr>
                <a:t>IoT</a:t>
              </a:r>
              <a:endParaRPr kumimoji="1" lang="ja-JP" altLang="en-US" b="1" dirty="0">
                <a:solidFill>
                  <a:schemeClr val="bg1"/>
                </a:solidFill>
                <a:latin typeface="Hiragino Kaku Gothic Std W8" charset="-128"/>
                <a:ea typeface="Hiragino Kaku Gothic Std W8" charset="-128"/>
                <a:cs typeface="Hiragino Kaku Gothic Std W8" charset="-128"/>
              </a:endParaRPr>
            </a:p>
          </p:txBody>
        </p:sp>
        <p:sp>
          <p:nvSpPr>
            <p:cNvPr id="99" name="テキスト ボックス 98"/>
            <p:cNvSpPr txBox="1"/>
            <p:nvPr/>
          </p:nvSpPr>
          <p:spPr>
            <a:xfrm>
              <a:off x="2864914" y="4477511"/>
              <a:ext cx="3416320" cy="369332"/>
            </a:xfrm>
            <a:prstGeom prst="rect">
              <a:avLst/>
            </a:prstGeom>
            <a:noFill/>
          </p:spPr>
          <p:txBody>
            <a:bodyPr wrap="none" rtlCol="0">
              <a:spAutoFit/>
            </a:bodyPr>
            <a:lstStyle/>
            <a:p>
              <a:pPr algn="ctr"/>
              <a:r>
                <a:rPr kumimoji="1" lang="ja-JP" altLang="en-US" b="1" dirty="0" smtClean="0">
                  <a:solidFill>
                    <a:schemeClr val="bg1"/>
                  </a:solidFill>
                  <a:latin typeface="Hiragino Kaku Gothic Std W8" charset="-128"/>
                  <a:ea typeface="Hiragino Kaku Gothic Std W8" charset="-128"/>
                  <a:cs typeface="Hiragino Kaku Gothic Std W8" charset="-128"/>
                </a:rPr>
                <a:t>クラウド・コンピューティング</a:t>
              </a:r>
              <a:endParaRPr kumimoji="1" lang="ja-JP" altLang="en-US" b="1" dirty="0">
                <a:solidFill>
                  <a:schemeClr val="bg1"/>
                </a:solidFill>
                <a:latin typeface="Hiragino Kaku Gothic Std W8" charset="-128"/>
                <a:ea typeface="Hiragino Kaku Gothic Std W8" charset="-128"/>
                <a:cs typeface="Hiragino Kaku Gothic Std W8" charset="-128"/>
              </a:endParaRPr>
            </a:p>
          </p:txBody>
        </p:sp>
        <p:cxnSp>
          <p:nvCxnSpPr>
            <p:cNvPr id="102" name="直線矢印コネクタ 101"/>
            <p:cNvCxnSpPr>
              <a:stCxn id="91" idx="3"/>
              <a:endCxn id="95" idx="1"/>
            </p:cNvCxnSpPr>
            <p:nvPr/>
          </p:nvCxnSpPr>
          <p:spPr>
            <a:xfrm>
              <a:off x="1852526" y="5585496"/>
              <a:ext cx="318816" cy="5486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a:stCxn id="93" idx="3"/>
              <a:endCxn id="92" idx="1"/>
            </p:cNvCxnSpPr>
            <p:nvPr/>
          </p:nvCxnSpPr>
          <p:spPr>
            <a:xfrm>
              <a:off x="6932246" y="5008584"/>
              <a:ext cx="348122" cy="576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3" name="直線矢印コネクタ 112"/>
            <p:cNvCxnSpPr>
              <a:stCxn id="94" idx="3"/>
              <a:endCxn id="92" idx="1"/>
            </p:cNvCxnSpPr>
            <p:nvPr/>
          </p:nvCxnSpPr>
          <p:spPr>
            <a:xfrm flipV="1">
              <a:off x="6798365" y="5585496"/>
              <a:ext cx="482003" cy="5545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6" name="下矢印 115"/>
            <p:cNvSpPr/>
            <p:nvPr/>
          </p:nvSpPr>
          <p:spPr>
            <a:xfrm>
              <a:off x="3974895" y="3582339"/>
              <a:ext cx="1173169" cy="365590"/>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4" name="直線矢印コネクタ 63"/>
          <p:cNvCxnSpPr>
            <a:stCxn id="41" idx="3"/>
            <a:endCxn id="9" idx="0"/>
          </p:cNvCxnSpPr>
          <p:nvPr/>
        </p:nvCxnSpPr>
        <p:spPr>
          <a:xfrm flipV="1">
            <a:off x="1875406" y="1782842"/>
            <a:ext cx="1217901" cy="7089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01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26559</TotalTime>
  <Words>16974</Words>
  <Application>Microsoft Macintosh PowerPoint</Application>
  <PresentationFormat>画面に合わせる (4:3)</PresentationFormat>
  <Paragraphs>1733</Paragraphs>
  <Slides>55</Slides>
  <Notes>30</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55</vt:i4>
      </vt:variant>
    </vt:vector>
  </HeadingPairs>
  <TitlesOfParts>
    <vt:vector size="75" baseType="lpstr">
      <vt:lpstr>American Typewriter</vt:lpstr>
      <vt:lpstr>Arial Black</vt:lpstr>
      <vt:lpstr>Calibri</vt:lpstr>
      <vt:lpstr>Charter Black</vt:lpstr>
      <vt:lpstr>ＤＦＰ太丸ゴシック体</vt:lpstr>
      <vt:lpstr>Helvetica</vt:lpstr>
      <vt:lpstr>HGPSoeiKakugothicUB</vt:lpstr>
      <vt:lpstr>HGP創英角ｺﾞｼｯｸUB</vt:lpstr>
      <vt:lpstr>HGSoeiKakugothicUB</vt:lpstr>
      <vt:lpstr>HGSSoeiKakugothicUB</vt:lpstr>
      <vt:lpstr>HG丸ｺﾞｼｯｸM-PRO</vt:lpstr>
      <vt:lpstr>Hiragino Kaku Gothic Pro W6</vt:lpstr>
      <vt:lpstr>Hiragino Kaku Gothic Std W8</vt:lpstr>
      <vt:lpstr>Hiragino Kaku Gothic StdN W8</vt:lpstr>
      <vt:lpstr>Meiryo</vt:lpstr>
      <vt:lpstr>ＭＳ Ｐゴシック</vt:lpstr>
      <vt:lpstr>Wingdings</vt:lpstr>
      <vt:lpstr>メイリオ</vt:lpstr>
      <vt:lpstr>Arial</vt:lpstr>
      <vt:lpstr>NC標準テンプレート</vt:lpstr>
      <vt:lpstr>これからのビジネス戦略</vt:lpstr>
      <vt:lpstr>コレ一枚でわかる最新のITトレンド（１）</vt:lpstr>
      <vt:lpstr>コレ一枚でわかる最新のITトレンド（２）</vt:lpstr>
      <vt:lpstr>第3次AIブームの背景とこれから</vt:lpstr>
      <vt:lpstr>これからのオフィス・インフラ</vt:lpstr>
      <vt:lpstr>ITビジネスが直面する課題と対応</vt:lpstr>
      <vt:lpstr>ITビジネスはどこへ向かうのか</vt:lpstr>
      <vt:lpstr>デジタル・トランスフォーメーション</vt:lpstr>
      <vt:lpstr>デジタル・トランスフォーメーションの意味</vt:lpstr>
      <vt:lpstr>UBERとTaxi</vt:lpstr>
      <vt:lpstr>ビジネス・プロセスのデジタル化による変化</vt:lpstr>
      <vt:lpstr>【図解】コレ１枚でわかる最新のITトレンド</vt:lpstr>
      <vt:lpstr>ビジネスの変革を牽引するビジネス・トレンド　2016</vt:lpstr>
      <vt:lpstr>ITビジネス・プレゼンテーション・ライブラリー</vt:lpstr>
      <vt:lpstr>【図解】これ１枚でわかる最新ITトレンド・増強改訂版</vt:lpstr>
      <vt:lpstr>常識崩壊の時代</vt:lpstr>
      <vt:lpstr>ITとの正しい付き合い方</vt:lpstr>
      <vt:lpstr>商品としてのITの作り方</vt:lpstr>
      <vt:lpstr>「道具としてのIT」から「思想としてのIT」への進化</vt:lpstr>
      <vt:lpstr>ビジネスのデジタル化</vt:lpstr>
      <vt:lpstr>PowerPoint プレゼンテーション</vt:lpstr>
      <vt:lpstr>ビジネス価値と文化の違い</vt:lpstr>
      <vt:lpstr>バイモーダルITと人材のあり方</vt:lpstr>
      <vt:lpstr>モード1とモード2の特性</vt:lpstr>
      <vt:lpstr>モード1とモード2を取り持つガーディアン</vt:lpstr>
      <vt:lpstr>３つのIT：従来のIT／シャドーIT／バイモーダルIT</vt:lpstr>
      <vt:lpstr>いま起こりつつある情報サービス産業の構造変化</vt:lpstr>
      <vt:lpstr>PowerPoint プレゼンテーション</vt:lpstr>
      <vt:lpstr>工数の喪失：ITに求められる価値のパラダイムシフト</vt:lpstr>
      <vt:lpstr>PowerPoint プレゼンテーション</vt:lpstr>
      <vt:lpstr>PowerPoint プレゼンテーション</vt:lpstr>
      <vt:lpstr>従来型SIビジネスの因数分解</vt:lpstr>
      <vt:lpstr>ビジネス価値のシフト</vt:lpstr>
      <vt:lpstr>収益源のシフト</vt:lpstr>
      <vt:lpstr>ポストSIビジネスの位置付け</vt:lpstr>
      <vt:lpstr>ポストSIの４つの戦略と９つのシナリオ</vt:lpstr>
      <vt:lpstr>詳細はこちらをご覧下さい　m(_ _)m</vt:lpstr>
      <vt:lpstr>「共創」の３タイプ</vt:lpstr>
      <vt:lpstr>ポストSIビジネスの3つのステップ</vt:lpstr>
      <vt:lpstr>PowerPoint プレゼンテーション</vt:lpstr>
      <vt:lpstr>PowerPoint プレゼンテーション</vt:lpstr>
      <vt:lpstr>求められるスキルの転換</vt:lpstr>
      <vt:lpstr>人間の役割のシフト</vt:lpstr>
      <vt:lpstr>運用技術者からSREへ</vt:lpstr>
      <vt:lpstr>PowerPoint プレゼンテーション</vt:lpstr>
      <vt:lpstr>人材育成：エンジニア（１）</vt:lpstr>
      <vt:lpstr>人材育成：エンジニア（２）</vt:lpstr>
      <vt:lpstr>人材育成：営業（１）</vt:lpstr>
      <vt:lpstr>人材育成：営業（２）</vt:lpstr>
      <vt:lpstr>人材育成：営業（３）　営業力の構成区分構造</vt:lpstr>
      <vt:lpstr>人材育成：営業（４）　営業活動プロセス遂行力</vt:lpstr>
      <vt:lpstr>人材育成：営業（５）　能力特性の定義</vt:lpstr>
      <vt:lpstr>人材育成：営業（６）　能力特性と育成手段</vt:lpstr>
      <vt:lpstr>人材育成：営業（７）　生き残れない営業</vt:lpstr>
      <vt:lpstr>PowerPoint プレゼンテーション</vt:lpstr>
    </vt:vector>
  </TitlesOfParts>
  <Company>NetCommerce</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852</cp:revision>
  <cp:lastPrinted>2016-03-03T01:04:41Z</cp:lastPrinted>
  <dcterms:created xsi:type="dcterms:W3CDTF">2014-04-30T01:58:06Z</dcterms:created>
  <dcterms:modified xsi:type="dcterms:W3CDTF">2017-07-21T02:33:30Z</dcterms:modified>
</cp:coreProperties>
</file>