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jpeg" ContentType="image/jpeg"/>
  <Default Extension="vml" ContentType="application/vnd.openxmlformats-officedocument.vmlDrawing"/>
  <Default Extension="gif" ContentType="image/gif"/>
  <Default Extension="rels" ContentType="application/vnd.openxmlformats-package.relationships+xm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handoutMasterIdLst>
    <p:handoutMasterId r:id="rId78"/>
  </p:handoutMasterIdLst>
  <p:sldIdLst>
    <p:sldId id="1201" r:id="rId2"/>
    <p:sldId id="1202" r:id="rId3"/>
    <p:sldId id="1208" r:id="rId4"/>
    <p:sldId id="1207" r:id="rId5"/>
    <p:sldId id="1315" r:id="rId6"/>
    <p:sldId id="1309" r:id="rId7"/>
    <p:sldId id="1212" r:id="rId8"/>
    <p:sldId id="1213" r:id="rId9"/>
    <p:sldId id="1293" r:id="rId10"/>
    <p:sldId id="1297" r:id="rId11"/>
    <p:sldId id="1215" r:id="rId12"/>
    <p:sldId id="1217" r:id="rId13"/>
    <p:sldId id="1220" r:id="rId14"/>
    <p:sldId id="1227" r:id="rId15"/>
    <p:sldId id="1307" r:id="rId16"/>
    <p:sldId id="1231" r:id="rId17"/>
    <p:sldId id="1306" r:id="rId18"/>
    <p:sldId id="1235" r:id="rId19"/>
    <p:sldId id="1237" r:id="rId20"/>
    <p:sldId id="1238" r:id="rId21"/>
    <p:sldId id="1310" r:id="rId22"/>
    <p:sldId id="1240" r:id="rId23"/>
    <p:sldId id="1243" r:id="rId24"/>
    <p:sldId id="1311" r:id="rId25"/>
    <p:sldId id="1313" r:id="rId26"/>
    <p:sldId id="1312" r:id="rId27"/>
    <p:sldId id="1296" r:id="rId28"/>
    <p:sldId id="1314" r:id="rId29"/>
    <p:sldId id="1300" r:id="rId30"/>
    <p:sldId id="1318" r:id="rId31"/>
    <p:sldId id="1319" r:id="rId32"/>
    <p:sldId id="1320" r:id="rId33"/>
    <p:sldId id="1321" r:id="rId34"/>
    <p:sldId id="1322" r:id="rId35"/>
    <p:sldId id="1323" r:id="rId36"/>
    <p:sldId id="1324" r:id="rId37"/>
    <p:sldId id="1301" r:id="rId38"/>
    <p:sldId id="1302" r:id="rId39"/>
    <p:sldId id="1303" r:id="rId40"/>
    <p:sldId id="1304" r:id="rId41"/>
    <p:sldId id="1305" r:id="rId42"/>
    <p:sldId id="1250" r:id="rId43"/>
    <p:sldId id="1316" r:id="rId44"/>
    <p:sldId id="1317" r:id="rId45"/>
    <p:sldId id="1251" r:id="rId46"/>
    <p:sldId id="1252" r:id="rId47"/>
    <p:sldId id="1253" r:id="rId48"/>
    <p:sldId id="1259" r:id="rId49"/>
    <p:sldId id="1260" r:id="rId50"/>
    <p:sldId id="1261" r:id="rId51"/>
    <p:sldId id="1262" r:id="rId52"/>
    <p:sldId id="1263" r:id="rId53"/>
    <p:sldId id="1264" r:id="rId54"/>
    <p:sldId id="1265" r:id="rId55"/>
    <p:sldId id="1271" r:id="rId56"/>
    <p:sldId id="1272" r:id="rId57"/>
    <p:sldId id="1273" r:id="rId58"/>
    <p:sldId id="1274" r:id="rId59"/>
    <p:sldId id="1276" r:id="rId60"/>
    <p:sldId id="1277" r:id="rId61"/>
    <p:sldId id="1278" r:id="rId62"/>
    <p:sldId id="1279" r:id="rId63"/>
    <p:sldId id="1280" r:id="rId64"/>
    <p:sldId id="1281" r:id="rId65"/>
    <p:sldId id="1282" r:id="rId66"/>
    <p:sldId id="1283" r:id="rId67"/>
    <p:sldId id="1284" r:id="rId68"/>
    <p:sldId id="1285" r:id="rId69"/>
    <p:sldId id="1286" r:id="rId70"/>
    <p:sldId id="1287" r:id="rId71"/>
    <p:sldId id="1288" r:id="rId72"/>
    <p:sldId id="1289" r:id="rId73"/>
    <p:sldId id="1290" r:id="rId74"/>
    <p:sldId id="1291" r:id="rId75"/>
    <p:sldId id="715" r:id="rId7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66FFCC"/>
    <a:srgbClr val="66CC00"/>
    <a:srgbClr val="009051"/>
    <a:srgbClr val="FF6666"/>
    <a:srgbClr val="FF66FF"/>
    <a:srgbClr val="FFFBD2"/>
    <a:srgbClr val="80FF00"/>
    <a:srgbClr val="FFFF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073"/>
    <p:restoredTop sz="94181" autoAdjust="0"/>
  </p:normalViewPr>
  <p:slideViewPr>
    <p:cSldViewPr snapToObjects="1" showGuides="1">
      <p:cViewPr varScale="1">
        <p:scale>
          <a:sx n="78" d="100"/>
          <a:sy n="78" d="100"/>
        </p:scale>
        <p:origin x="2104" y="176"/>
      </p:cViewPr>
      <p:guideLst>
        <p:guide orient="horz" pos="527"/>
        <p:guide pos="2880"/>
      </p:guideLst>
    </p:cSldViewPr>
  </p:slideViewPr>
  <p:notesTextViewPr>
    <p:cViewPr>
      <p:scale>
        <a:sx n="100" d="100"/>
        <a:sy n="100" d="100"/>
      </p:scale>
      <p:origin x="0" y="0"/>
    </p:cViewPr>
  </p:notesTextViewPr>
  <p:sorterViewPr>
    <p:cViewPr>
      <p:scale>
        <a:sx n="84" d="100"/>
        <a:sy n="84"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2017/10/26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2017/10/26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76810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と「モノのサービス化」</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smtClean="0">
                <a:solidFill>
                  <a:schemeClr val="tx1"/>
                </a:solidFill>
                <a:effectLst/>
                <a:latin typeface="+mn-lt"/>
                <a:ea typeface="+mn-ea"/>
                <a:cs typeface="+mn-cs"/>
              </a:rPr>
              <a:t>モノのサービス化の前提として、「モノの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化」がある。</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smtClean="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smtClean="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smtClean="0">
                <a:solidFill>
                  <a:schemeClr val="tx1"/>
                </a:solidFill>
                <a:effectLst/>
                <a:latin typeface="+mn-lt"/>
                <a:ea typeface="+mn-ea"/>
                <a:cs typeface="+mn-cs"/>
              </a:rPr>
              <a:t>PBL</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Performance Based Logistics</a:t>
            </a:r>
            <a:r>
              <a:rPr kumimoji="1" lang="ja-JP" altLang="ja-JP" sz="1200" kern="1200" dirty="0" smtClean="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smtClean="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88611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smtClean="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smtClean="0">
                <a:solidFill>
                  <a:schemeClr val="tx1"/>
                </a:solidFill>
                <a:effectLst/>
                <a:latin typeface="+mn-lt"/>
                <a:ea typeface="+mn-ea"/>
                <a:cs typeface="+mn-cs"/>
              </a:rPr>
              <a:t>Power by the Hour</a:t>
            </a:r>
            <a:r>
              <a:rPr kumimoji="1" lang="ja-JP" altLang="ja-JP" sz="1200" kern="1200" dirty="0" smtClean="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smtClean="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smtClean="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87600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30672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の機能や役割には、その特性に応じた</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つの段階があります。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監視】センサーを使い、モノやその周囲についての状態や変化を監視することができます。遠隔地からの機器の監視、マーケティングや製品設計のためのデータの収集などに役立ちます。例えば、医療機器の状況を常に監視し、消耗品がなくなればすぐに補充したり、建設機械の稼働状況などを監視し、故障や不具合が生じたら直ちにサービス員を急行させたりすることができます。</a:t>
            </a:r>
          </a:p>
          <a:p>
            <a:r>
              <a:rPr kumimoji="1" lang="ja-JP" altLang="ja-JP" sz="1200" kern="1200" dirty="0" smtClean="0">
                <a:solidFill>
                  <a:schemeClr val="tx1"/>
                </a:solidFill>
                <a:effectLst/>
                <a:latin typeface="+mn-lt"/>
                <a:ea typeface="+mn-ea"/>
                <a:cs typeface="+mn-cs"/>
              </a:rPr>
              <a:t>【制御】通信を介して外部から制御できます。ソフトウェアによってモノの状況や周囲の環境が変化すれば、それに応じて遠隔から制御できます。例えば、人が玄関に近づくとその動きを感知し監視カメラを起動、その映像をスマートフォンに送り、それを見て玄関の鍵を開いたり、不在であれば遠隔地から音声で応対したりといったことができるようになります。また、家に帰る前にスマートフォンからエアコンのスイッチを入れておくこともできます。</a:t>
            </a:r>
          </a:p>
          <a:p>
            <a:r>
              <a:rPr kumimoji="1" lang="ja-JP" altLang="ja-JP" sz="1200" kern="1200" dirty="0" smtClean="0">
                <a:solidFill>
                  <a:schemeClr val="tx1"/>
                </a:solidFill>
                <a:effectLst/>
                <a:latin typeface="+mn-lt"/>
                <a:ea typeface="+mn-ea"/>
                <a:cs typeface="+mn-cs"/>
              </a:rPr>
              <a:t>【最適化】監視と制御の機能を組み合わせ、モノの状態や動きを最適に保つことができます。それには、取得・蓄積されたデータを解析し最適な状態を見つけ、その状態になるように制御します。例えば風力発電で、風力や風向きに応じて最も発電効果が高まるように、風車のブレード確度を調節することができます。</a:t>
            </a:r>
          </a:p>
          <a:p>
            <a:r>
              <a:rPr kumimoji="1" lang="ja-JP" altLang="ja-JP" sz="1200" kern="1200" dirty="0" smtClean="0">
                <a:solidFill>
                  <a:schemeClr val="tx1"/>
                </a:solidFill>
                <a:effectLst/>
                <a:latin typeface="+mn-lt"/>
                <a:ea typeface="+mn-ea"/>
                <a:cs typeface="+mn-cs"/>
              </a:rPr>
              <a:t>【自律化】モノ自身や周囲の状況や変化を継続的に監視し、その時々の最適な状態をリアルタイムで判断し、モノを自動で制御することができます。また、お互いを通信機能で連係させ、それぞれの状況を共有し全体として最適な動作をさせるように協調制御できます。例えば、部屋の形状や家具の配置、床の汚れ具合を探りながら部屋を清掃するロボット、周囲の道路状況や走行車両、人の動きや標識などをリアルタイムで捉え自動運転する自動車などがあります。さらにその自動運転自動車が他の自動車や信号機と状況を共有することで、スピードを協調して制御することで渋滞を解消し、信号待ちを無くすことができます。</a:t>
            </a:r>
          </a:p>
          <a:p>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71108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の三層構造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a:t>
            </a:r>
            <a:r>
              <a:rPr kumimoji="1" lang="ja-JP" altLang="ja-JP" sz="1200" b="1" kern="1200" dirty="0" smtClean="0">
                <a:solidFill>
                  <a:schemeClr val="tx1"/>
                </a:solidFill>
                <a:effectLst/>
                <a:latin typeface="+mn-lt"/>
                <a:ea typeface="+mn-ea"/>
                <a:cs typeface="+mn-cs"/>
              </a:rPr>
              <a:t>デバイス（＝モノ）層</a:t>
            </a:r>
            <a:r>
              <a:rPr kumimoji="1" lang="ja-JP" altLang="ja-JP" sz="1200" kern="1200" dirty="0" smtClean="0">
                <a:solidFill>
                  <a:schemeClr val="tx1"/>
                </a:solidFill>
                <a:effectLst/>
                <a:latin typeface="+mn-lt"/>
                <a:ea typeface="+mn-ea"/>
                <a:cs typeface="+mn-cs"/>
              </a:rPr>
              <a:t>」、そのデータを収拾・集約しクラウドにデータを送ったり、すぐに結果を返さなければならない処理を行ったりする「</a:t>
            </a:r>
            <a:r>
              <a:rPr kumimoji="1" lang="ja-JP" altLang="ja-JP" sz="1200" b="1" kern="1200" dirty="0" smtClean="0">
                <a:solidFill>
                  <a:schemeClr val="tx1"/>
                </a:solidFill>
                <a:effectLst/>
                <a:latin typeface="+mn-lt"/>
                <a:ea typeface="+mn-ea"/>
                <a:cs typeface="+mn-cs"/>
              </a:rPr>
              <a:t>エッジ・コンピューティング／フォグ・コンピューティング層</a:t>
            </a:r>
            <a:r>
              <a:rPr kumimoji="1" lang="ja-JP" altLang="ja-JP" sz="1200" kern="1200" dirty="0" smtClean="0">
                <a:solidFill>
                  <a:schemeClr val="tx1"/>
                </a:solidFill>
                <a:effectLst/>
                <a:latin typeface="+mn-lt"/>
                <a:ea typeface="+mn-ea"/>
                <a:cs typeface="+mn-cs"/>
              </a:rPr>
              <a:t>」、集められた膨大データを解析し、アプリケーションを実行、再びモノへとフィードバックする「</a:t>
            </a:r>
            <a:r>
              <a:rPr kumimoji="1" lang="ja-JP" altLang="ja-JP" sz="1200" b="1" kern="1200" dirty="0" smtClean="0">
                <a:solidFill>
                  <a:schemeClr val="tx1"/>
                </a:solidFill>
                <a:effectLst/>
                <a:latin typeface="+mn-lt"/>
                <a:ea typeface="+mn-ea"/>
                <a:cs typeface="+mn-cs"/>
              </a:rPr>
              <a:t>クラウド・コンピューティング層</a:t>
            </a:r>
            <a:r>
              <a:rPr kumimoji="1" lang="ja-JP" altLang="ja-JP" sz="1200" kern="1200" dirty="0" smtClean="0">
                <a:solidFill>
                  <a:schemeClr val="tx1"/>
                </a:solidFill>
                <a:effectLst/>
                <a:latin typeface="+mn-lt"/>
                <a:ea typeface="+mn-ea"/>
                <a:cs typeface="+mn-cs"/>
              </a:rPr>
              <a:t>」に大別することができます。</a:t>
            </a:r>
          </a:p>
          <a:p>
            <a:r>
              <a:rPr kumimoji="1" lang="ja-JP" altLang="ja-JP" sz="1200"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デバイス層</a:t>
            </a:r>
            <a:r>
              <a:rPr kumimoji="1" lang="ja-JP" altLang="ja-JP" sz="1200" kern="1200" dirty="0" smtClean="0">
                <a:solidFill>
                  <a:schemeClr val="tx1"/>
                </a:solidFill>
                <a:effectLst/>
                <a:latin typeface="+mn-lt"/>
                <a:ea typeface="+mn-ea"/>
                <a:cs typeface="+mn-cs"/>
              </a:rPr>
              <a:t>」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r>
              <a:rPr kumimoji="1" lang="ja-JP" altLang="ja-JP" sz="1200" b="1" kern="1200" dirty="0" smtClean="0">
                <a:solidFill>
                  <a:schemeClr val="tx1"/>
                </a:solidFill>
                <a:effectLst/>
                <a:latin typeface="+mn-lt"/>
                <a:ea typeface="+mn-ea"/>
                <a:cs typeface="+mn-cs"/>
              </a:rPr>
              <a:t>エッジ・コンピューティング層</a:t>
            </a:r>
            <a:r>
              <a:rPr kumimoji="1" lang="ja-JP" altLang="ja-JP" sz="1200" kern="1200" dirty="0" smtClean="0">
                <a:solidFill>
                  <a:schemeClr val="tx1"/>
                </a:solidFill>
                <a:effectLst/>
                <a:latin typeface="+mn-lt"/>
                <a:ea typeface="+mn-ea"/>
                <a:cs typeface="+mn-cs"/>
              </a:rPr>
              <a:t>」と呼ばれています。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smtClean="0">
                <a:solidFill>
                  <a:schemeClr val="tx1"/>
                </a:solidFill>
                <a:effectLst/>
                <a:latin typeface="+mn-lt"/>
                <a:ea typeface="+mn-ea"/>
                <a:cs typeface="+mn-cs"/>
              </a:rPr>
              <a:t>【通信料の増大】個々のモノに対する回線確保の費用や使用料が高額になってしまう</a:t>
            </a:r>
          </a:p>
          <a:p>
            <a:r>
              <a:rPr kumimoji="1" lang="ja-JP" altLang="ja-JP" sz="1200" kern="1200" dirty="0" smtClean="0">
                <a:solidFill>
                  <a:schemeClr val="tx1"/>
                </a:solidFill>
                <a:effectLst/>
                <a:latin typeface="+mn-lt"/>
                <a:ea typeface="+mn-ea"/>
                <a:cs typeface="+mn-cs"/>
              </a:rPr>
              <a:t>【ネットワーク負荷の増大】送り出されるデータが膨大になりネットワークの負荷が高まり、スループットが低下してしまう</a:t>
            </a:r>
          </a:p>
          <a:p>
            <a:r>
              <a:rPr kumimoji="1" lang="ja-JP" altLang="ja-JP" sz="1200" kern="1200" dirty="0" smtClean="0">
                <a:solidFill>
                  <a:schemeClr val="tx1"/>
                </a:solidFill>
                <a:effectLst/>
                <a:latin typeface="+mn-lt"/>
                <a:ea typeface="+mn-ea"/>
                <a:cs typeface="+mn-cs"/>
              </a:rPr>
              <a:t>【セキュリティ困難】機密性の高いデータが公開のネットワークに流れてしまう</a:t>
            </a:r>
          </a:p>
          <a:p>
            <a:r>
              <a:rPr kumimoji="1" lang="ja-JP" altLang="ja-JP" sz="1200" kern="1200" dirty="0" smtClean="0">
                <a:solidFill>
                  <a:schemeClr val="tx1"/>
                </a:solidFill>
                <a:effectLst/>
                <a:latin typeface="+mn-lt"/>
                <a:ea typeface="+mn-ea"/>
                <a:cs typeface="+mn-cs"/>
              </a:rPr>
              <a:t>【高遅延】モノとクラウドの間に地理的距離が存在するためネットワーク遅延が大きい</a:t>
            </a:r>
          </a:p>
          <a:p>
            <a:r>
              <a:rPr kumimoji="1" lang="ja-JP" altLang="ja-JP" sz="1200" kern="1200" dirty="0" smtClean="0">
                <a:solidFill>
                  <a:schemeClr val="tx1"/>
                </a:solidFill>
                <a:effectLst/>
                <a:latin typeface="+mn-lt"/>
                <a:ea typeface="+mn-ea"/>
                <a:cs typeface="+mn-cs"/>
              </a:rPr>
              <a:t>特にネットワーク負荷の増大や高遅延は、自動運転や医療、製造現場などの即応性が求められる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アプリケーションを実現するうえで大きな障害となります。例えば、このようなアプリケーションの場合、モノやその周辺の変化に即応してモノを制御したり、管理者や利用者にすぐに情報を提供したりといった対応が必要になります。それらを全てインターネットを介してクラウドにデータを送り、そのフィードバックを受け取ろうとすると、負荷の高さや遅延によってスループットが低下してタイミングを逸し、事故を引き起こす可能性もあります。そこで、モノの置かれている周辺で分散処理をさせ、直ちに処理させる必要があるのです。</a:t>
            </a:r>
          </a:p>
          <a:p>
            <a:r>
              <a:rPr kumimoji="1" lang="ja-JP" altLang="ja-JP" sz="1200" kern="1200" dirty="0" smtClean="0">
                <a:solidFill>
                  <a:schemeClr val="tx1"/>
                </a:solidFill>
                <a:effectLst/>
                <a:latin typeface="+mn-lt"/>
                <a:ea typeface="+mn-ea"/>
                <a:cs typeface="+mn-cs"/>
              </a:rPr>
              <a:t>このような目的のためにモノの周辺に置かれるコンピューターでの処理は、クラウド（雲）よりも地面に近いところで行われることから「</a:t>
            </a:r>
            <a:r>
              <a:rPr kumimoji="1" lang="ja-JP" altLang="ja-JP" sz="1200" b="1" kern="1200" dirty="0" smtClean="0">
                <a:solidFill>
                  <a:schemeClr val="tx1"/>
                </a:solidFill>
                <a:effectLst/>
                <a:latin typeface="+mn-lt"/>
                <a:ea typeface="+mn-ea"/>
                <a:cs typeface="+mn-cs"/>
              </a:rPr>
              <a:t>フォグ（霧）コンピューティング</a:t>
            </a:r>
            <a:r>
              <a:rPr kumimoji="1" lang="ja-JP" altLang="ja-JP" sz="1200" kern="1200" dirty="0" smtClean="0">
                <a:solidFill>
                  <a:schemeClr val="tx1"/>
                </a:solidFill>
                <a:effectLst/>
                <a:latin typeface="+mn-lt"/>
                <a:ea typeface="+mn-ea"/>
                <a:cs typeface="+mn-cs"/>
              </a:rPr>
              <a:t>」と呼ばれることもあります。</a:t>
            </a:r>
          </a:p>
          <a:p>
            <a:r>
              <a:rPr kumimoji="1" lang="ja-JP" altLang="ja-JP" sz="1200"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クラウド・コンピューティング層</a:t>
            </a:r>
            <a:r>
              <a:rPr kumimoji="1" lang="ja-JP" altLang="ja-JP" sz="1200" kern="1200" dirty="0" smtClean="0">
                <a:solidFill>
                  <a:schemeClr val="tx1"/>
                </a:solidFill>
                <a:effectLst/>
                <a:latin typeface="+mn-lt"/>
                <a:ea typeface="+mn-ea"/>
                <a:cs typeface="+mn-cs"/>
              </a:rPr>
              <a:t>」は、これらデバイス層やエッジ・コンピューティング／フォグ・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の様々なアプリケーションは、このような三層構造によって構築されてゆくと考えられています。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161439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デバイス層」、そのデータを収拾・集約しクラウドにデータを送り、結果を即座に返す処理を行う「エッジ・コンピューティング層」、集められたデータを解析し、アプリケーションを実行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デバイス層」は、センサーや外部機器をつなぐためのインターフェイス、ネットワークにデータを送り出す通信機能、それを制御するための処理機能が組み込まれています。ここで、モノ自身から生みだされるデータや周辺のデータ、接続された外部機器からのデータを受け取り、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ネットワークに送る仕組みが「エッジ・コンピューティング層」です。これが必要なのは、モノの数が莫大になると次の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上記に加え、モノやその周辺の変化に即応してモノを制御したり、管理者や利用者にすぐに情報を提供したりといった対応も必要になりますが、クラウドにデータを送り、そのフィードバックを待つには、距離が離れているため、大きな遅延が生じてタイミングを逸する可能性があります。そこで、モノの置かれている周辺で分散処理をさせ、これらの問題を解決しようというわけです。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「クラウド・コンピューティング層」は、これらデバイス層やエッジ・コンピューティング層から送られてきたデータを分析し、アプリケーションで利用します。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は、このような三層構造によって構築されてゆくと考えられています。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861139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利用はパソコン（クライアント）を使う「クライアント・サーバ方式」が登場します。</a:t>
            </a:r>
          </a:p>
          <a:p>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年代インターネットが登場し、</a:t>
            </a:r>
            <a:r>
              <a:rPr kumimoji="1" lang="en-US" altLang="ja-JP" sz="1200" kern="1200" dirty="0" smtClean="0">
                <a:solidFill>
                  <a:schemeClr val="tx1"/>
                </a:solidFill>
                <a:effectLst/>
                <a:latin typeface="+mn-lt"/>
                <a:ea typeface="+mn-ea"/>
                <a:cs typeface="+mn-cs"/>
              </a:rPr>
              <a:t>2000</a:t>
            </a:r>
            <a:r>
              <a:rPr kumimoji="1" lang="ja-JP" altLang="ja-JP" sz="1200" kern="1200" dirty="0" smtClean="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smtClean="0">
                <a:solidFill>
                  <a:schemeClr val="tx1"/>
                </a:solidFill>
                <a:effectLst/>
                <a:latin typeface="+mn-lt"/>
                <a:ea typeface="+mn-ea"/>
                <a:cs typeface="+mn-cs"/>
              </a:rPr>
              <a:t>昨今は、インターネットにつながるデバイスは、自動車や家電製品、ビルの設備や日用品にまで拡がり、そこに組み込まれたセンサーが大量のデータを送り出すようになりました。そのため大量のデータが通信回線に送り出されるようになり回線の帯域を圧迫してしまう可能性が出てきました。そこで、デバイスの周辺や通信経路上にサーバーを配置し中間処理して必要なデータのみを回線に送り出す「エッジ・コンピューティング」が普及の兆しを見せ始めています。</a:t>
            </a:r>
          </a:p>
          <a:p>
            <a:r>
              <a:rPr kumimoji="1" lang="en-US" altLang="ja-JP" sz="1200" kern="1200" dirty="0" err="1" smtClean="0">
                <a:solidFill>
                  <a:schemeClr val="tx1"/>
                </a:solidFill>
                <a:effectLst/>
                <a:latin typeface="+mn-lt"/>
                <a:ea typeface="+mn-ea"/>
                <a:cs typeface="+mn-cs"/>
              </a:rPr>
              <a:t>IoT</a:t>
            </a:r>
            <a:r>
              <a:rPr kumimoji="1" lang="ja-JP" altLang="ja-JP" sz="1200" kern="1200" smtClean="0">
                <a:solidFill>
                  <a:schemeClr val="tx1"/>
                </a:solidFill>
                <a:effectLst/>
                <a:latin typeface="+mn-lt"/>
                <a:ea typeface="+mn-ea"/>
                <a:cs typeface="+mn-cs"/>
              </a:rPr>
              <a:t>は、そんな超分散コンピューティングを生みだそうとしているのです。</a:t>
            </a:r>
            <a:r>
              <a:rPr lang="ja-JP" altLang="ja-JP"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770902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634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枚で分かる</a:t>
            </a:r>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と主要</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方式の比較</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が本格的に普及するとデバイス数は爆発的に増加するとみられており、その数は数年のうちには数百億個にも達すると言われています。これらデバイスに求められる無線通信として期待されているのが</a:t>
            </a:r>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Low Power, Wide Area</a:t>
            </a:r>
            <a:r>
              <a:rPr kumimoji="1" lang="ja-JP" altLang="ja-JP" sz="1200" kern="1200" dirty="0" smtClean="0">
                <a:solidFill>
                  <a:schemeClr val="tx1"/>
                </a:solidFill>
                <a:effectLst/>
                <a:latin typeface="+mn-lt"/>
                <a:ea typeface="+mn-ea"/>
                <a:cs typeface="+mn-cs"/>
              </a:rPr>
              <a:t>：省電力広域無線ネットワーク）」です。</a:t>
            </a:r>
          </a:p>
          <a:p>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とは、低滞域ですが低消費電力で半径数キロ～数十キロの通信が可能な無線通信技術の総称です。</a:t>
            </a:r>
          </a:p>
          <a:p>
            <a:r>
              <a:rPr kumimoji="1" lang="ja-JP" altLang="ja-JP" sz="1200" kern="1200" dirty="0" smtClean="0">
                <a:solidFill>
                  <a:schemeClr val="tx1"/>
                </a:solidFill>
                <a:effectLst/>
                <a:latin typeface="+mn-lt"/>
                <a:ea typeface="+mn-ea"/>
                <a:cs typeface="+mn-cs"/>
              </a:rPr>
              <a:t>低消費電力の無線ネットワークには、</a:t>
            </a:r>
            <a:r>
              <a:rPr kumimoji="1" lang="en-US" altLang="ja-JP" sz="1200" kern="1200" dirty="0" smtClean="0">
                <a:solidFill>
                  <a:schemeClr val="tx1"/>
                </a:solidFill>
                <a:effectLst/>
                <a:latin typeface="+mn-lt"/>
                <a:ea typeface="+mn-ea"/>
                <a:cs typeface="+mn-cs"/>
              </a:rPr>
              <a:t>Bluetooth</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ZigBee</a:t>
            </a:r>
            <a:r>
              <a:rPr kumimoji="1" lang="ja-JP" altLang="ja-JP" sz="1200" kern="1200" dirty="0" smtClean="0">
                <a:solidFill>
                  <a:schemeClr val="tx1"/>
                </a:solidFill>
                <a:effectLst/>
                <a:latin typeface="+mn-lt"/>
                <a:ea typeface="+mn-ea"/>
                <a:cs typeface="+mn-cs"/>
              </a:rPr>
              <a:t>などがありますが、これらは電波を遠くまで飛ばすことはできず、</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つの中継器でカバーできる範囲は限られてしまいます。広域に大量のモノを配置し、センサーデータを取得しなければならない場合には、多数の中継器を設置する必要があり、</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用途には向きません。</a:t>
            </a:r>
          </a:p>
          <a:p>
            <a:r>
              <a:rPr kumimoji="1" lang="ja-JP" altLang="ja-JP" sz="1200" kern="1200" dirty="0" smtClean="0">
                <a:solidFill>
                  <a:schemeClr val="tx1"/>
                </a:solidFill>
                <a:effectLst/>
                <a:latin typeface="+mn-lt"/>
                <a:ea typeface="+mn-ea"/>
                <a:cs typeface="+mn-cs"/>
              </a:rPr>
              <a:t>また、広域をカバーできる</a:t>
            </a:r>
            <a:r>
              <a:rPr kumimoji="1" lang="en-US" altLang="ja-JP" sz="1200" kern="1200" dirty="0" smtClean="0">
                <a:solidFill>
                  <a:schemeClr val="tx1"/>
                </a:solidFill>
                <a:effectLst/>
                <a:latin typeface="+mn-lt"/>
                <a:ea typeface="+mn-ea"/>
                <a:cs typeface="+mn-cs"/>
              </a:rPr>
              <a:t>3G/LTE</a:t>
            </a:r>
            <a:r>
              <a:rPr kumimoji="1" lang="ja-JP" altLang="ja-JP" sz="1200" kern="1200" dirty="0" smtClean="0">
                <a:solidFill>
                  <a:schemeClr val="tx1"/>
                </a:solidFill>
                <a:effectLst/>
                <a:latin typeface="+mn-lt"/>
                <a:ea typeface="+mn-ea"/>
                <a:cs typeface="+mn-cs"/>
              </a:rPr>
              <a:t>の携帯電話のネットワークでは、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回線あたり月々数百円〜数千円の通信料金が必要となることに加えて、モノに組み込む通信モジュールも高額になり、消費電力も大きいことから、これもまた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用途には向きません。</a:t>
            </a:r>
          </a:p>
          <a:p>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は、こうした課題を解決する通信手段として登場しました。通信速度は</a:t>
            </a:r>
            <a:r>
              <a:rPr kumimoji="1" lang="en-US" altLang="ja-JP" sz="1200" kern="1200" dirty="0" smtClean="0">
                <a:solidFill>
                  <a:schemeClr val="tx1"/>
                </a:solidFill>
                <a:effectLst/>
                <a:latin typeface="+mn-lt"/>
                <a:ea typeface="+mn-ea"/>
                <a:cs typeface="+mn-cs"/>
              </a:rPr>
              <a:t>100bps</a:t>
            </a:r>
            <a:r>
              <a:rPr kumimoji="1" lang="ja-JP" altLang="ja-JP" sz="1200" kern="1200" dirty="0" smtClean="0">
                <a:solidFill>
                  <a:schemeClr val="tx1"/>
                </a:solidFill>
                <a:effectLst/>
                <a:latin typeface="+mn-lt"/>
                <a:ea typeface="+mn-ea"/>
                <a:cs typeface="+mn-cs"/>
              </a:rPr>
              <a:t>～数十</a:t>
            </a:r>
            <a:r>
              <a:rPr kumimoji="1" lang="en-US" altLang="ja-JP" sz="1200" kern="1200" dirty="0" smtClean="0">
                <a:solidFill>
                  <a:schemeClr val="tx1"/>
                </a:solidFill>
                <a:effectLst/>
                <a:latin typeface="+mn-lt"/>
                <a:ea typeface="+mn-ea"/>
                <a:cs typeface="+mn-cs"/>
              </a:rPr>
              <a:t>kbps</a:t>
            </a:r>
            <a:r>
              <a:rPr kumimoji="1" lang="ja-JP" altLang="ja-JP" sz="1200" kern="1200" dirty="0" smtClean="0">
                <a:solidFill>
                  <a:schemeClr val="tx1"/>
                </a:solidFill>
                <a:effectLst/>
                <a:latin typeface="+mn-lt"/>
                <a:ea typeface="+mn-ea"/>
                <a:cs typeface="+mn-cs"/>
              </a:rPr>
              <a:t>程度であり、</a:t>
            </a:r>
            <a:r>
              <a:rPr kumimoji="1" lang="en-US" altLang="ja-JP" sz="1200" kern="1200" dirty="0" smtClean="0">
                <a:solidFill>
                  <a:schemeClr val="tx1"/>
                </a:solidFill>
                <a:effectLst/>
                <a:latin typeface="+mn-lt"/>
                <a:ea typeface="+mn-ea"/>
                <a:cs typeface="+mn-cs"/>
              </a:rPr>
              <a:t>3G</a:t>
            </a:r>
            <a:r>
              <a:rPr kumimoji="1" lang="ja-JP" altLang="ja-JP" sz="1200" kern="1200" dirty="0" smtClean="0">
                <a:solidFill>
                  <a:schemeClr val="tx1"/>
                </a:solidFill>
                <a:effectLst/>
                <a:latin typeface="+mn-lt"/>
                <a:ea typeface="+mn-ea"/>
                <a:cs typeface="+mn-cs"/>
              </a:rPr>
              <a:t>（下り最大</a:t>
            </a:r>
            <a:r>
              <a:rPr kumimoji="1" lang="en-US" altLang="ja-JP" sz="1200" kern="1200" dirty="0" smtClean="0">
                <a:solidFill>
                  <a:schemeClr val="tx1"/>
                </a:solidFill>
                <a:effectLst/>
                <a:latin typeface="+mn-lt"/>
                <a:ea typeface="+mn-ea"/>
                <a:cs typeface="+mn-cs"/>
              </a:rPr>
              <a:t>14.4Mbps</a:t>
            </a:r>
            <a:r>
              <a:rPr kumimoji="1" lang="ja-JP" altLang="ja-JP" sz="1200" kern="1200" dirty="0" smtClean="0">
                <a:solidFill>
                  <a:schemeClr val="tx1"/>
                </a:solidFill>
                <a:effectLst/>
                <a:latin typeface="+mn-lt"/>
                <a:ea typeface="+mn-ea"/>
                <a:cs typeface="+mn-cs"/>
              </a:rPr>
              <a:t>／上り最大</a:t>
            </a:r>
            <a:r>
              <a:rPr kumimoji="1" lang="en-US" altLang="ja-JP" sz="1200" kern="1200" dirty="0" smtClean="0">
                <a:solidFill>
                  <a:schemeClr val="tx1"/>
                </a:solidFill>
                <a:effectLst/>
                <a:latin typeface="+mn-lt"/>
                <a:ea typeface="+mn-ea"/>
                <a:cs typeface="+mn-cs"/>
              </a:rPr>
              <a:t>5.76Mbps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（下り最大</a:t>
            </a:r>
            <a:r>
              <a:rPr kumimoji="1" lang="en-US" altLang="ja-JP" sz="1200" kern="1200" dirty="0" smtClean="0">
                <a:solidFill>
                  <a:schemeClr val="tx1"/>
                </a:solidFill>
                <a:effectLst/>
                <a:latin typeface="+mn-lt"/>
                <a:ea typeface="+mn-ea"/>
                <a:cs typeface="+mn-cs"/>
              </a:rPr>
              <a:t>150Mbps</a:t>
            </a:r>
            <a:r>
              <a:rPr kumimoji="1" lang="ja-JP" altLang="ja-JP" sz="1200" kern="1200" dirty="0" smtClean="0">
                <a:solidFill>
                  <a:schemeClr val="tx1"/>
                </a:solidFill>
                <a:effectLst/>
                <a:latin typeface="+mn-lt"/>
                <a:ea typeface="+mn-ea"/>
                <a:cs typeface="+mn-cs"/>
              </a:rPr>
              <a:t>／上り最大</a:t>
            </a:r>
            <a:r>
              <a:rPr kumimoji="1" lang="en-US" altLang="ja-JP" sz="1200" kern="1200" dirty="0" smtClean="0">
                <a:solidFill>
                  <a:schemeClr val="tx1"/>
                </a:solidFill>
                <a:effectLst/>
                <a:latin typeface="+mn-lt"/>
                <a:ea typeface="+mn-ea"/>
                <a:cs typeface="+mn-cs"/>
              </a:rPr>
              <a:t>50Mbps</a:t>
            </a:r>
            <a:r>
              <a:rPr kumimoji="1" lang="ja-JP" altLang="ja-JP" sz="1200" kern="1200" dirty="0" smtClean="0">
                <a:solidFill>
                  <a:schemeClr val="tx1"/>
                </a:solidFill>
                <a:effectLst/>
                <a:latin typeface="+mn-lt"/>
                <a:ea typeface="+mn-ea"/>
                <a:cs typeface="+mn-cs"/>
              </a:rPr>
              <a:t>）と比較すると桁違いに遅い通信速度ですが、用途を絞り込めば圧倒的な低消費電力で広域での通信を可能にし、通信モジュールが低価格であることからも、</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のための無線ネットワークとして期待されています。</a:t>
            </a:r>
          </a:p>
          <a:p>
            <a:r>
              <a:rPr kumimoji="1" lang="ja-JP" altLang="ja-JP" sz="1200" kern="1200" dirty="0" smtClean="0">
                <a:solidFill>
                  <a:schemeClr val="tx1"/>
                </a:solidFill>
                <a:effectLst/>
                <a:latin typeface="+mn-lt"/>
                <a:ea typeface="+mn-ea"/>
                <a:cs typeface="+mn-cs"/>
              </a:rPr>
              <a:t>主要な方式として、「</a:t>
            </a:r>
            <a:r>
              <a:rPr kumimoji="1" lang="en-US" altLang="ja-JP" sz="1200" kern="1200" dirty="0" err="1" smtClean="0">
                <a:solidFill>
                  <a:schemeClr val="tx1"/>
                </a:solidFill>
                <a:effectLst/>
                <a:latin typeface="+mn-lt"/>
                <a:ea typeface="+mn-ea"/>
                <a:cs typeface="+mn-cs"/>
              </a:rPr>
              <a:t>LoRaWAN</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NB-</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SIGFOX</a:t>
            </a:r>
            <a:r>
              <a:rPr kumimoji="1" lang="ja-JP" altLang="ja-JP" sz="1200" kern="1200" dirty="0" smtClean="0">
                <a:solidFill>
                  <a:schemeClr val="tx1"/>
                </a:solidFill>
                <a:effectLst/>
                <a:latin typeface="+mn-lt"/>
                <a:ea typeface="+mn-ea"/>
                <a:cs typeface="+mn-cs"/>
              </a:rPr>
              <a:t>」があります。</a:t>
            </a:r>
          </a:p>
          <a:p>
            <a:r>
              <a:rPr kumimoji="1" lang="en-US" altLang="ja-JP" sz="1200" kern="1200" dirty="0" err="1" smtClean="0">
                <a:solidFill>
                  <a:schemeClr val="tx1"/>
                </a:solidFill>
                <a:effectLst/>
                <a:latin typeface="+mn-lt"/>
                <a:ea typeface="+mn-ea"/>
                <a:cs typeface="+mn-cs"/>
              </a:rPr>
              <a:t>LoRaWAN</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ゲートウェイを</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台設置すれば、半径数キロ～数十キロの範囲でネットワークを自由に構築することができます。これは他の</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つと大きく異なる点で、</a:t>
            </a:r>
            <a:r>
              <a:rPr kumimoji="1" lang="en-US" altLang="ja-JP" sz="1200" kern="1200" dirty="0" smtClean="0">
                <a:solidFill>
                  <a:schemeClr val="tx1"/>
                </a:solidFill>
                <a:effectLst/>
                <a:latin typeface="+mn-lt"/>
                <a:ea typeface="+mn-ea"/>
                <a:cs typeface="+mn-cs"/>
              </a:rPr>
              <a:t>NB-</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SIGFOX</a:t>
            </a:r>
            <a:r>
              <a:rPr kumimoji="1" lang="ja-JP" altLang="ja-JP" sz="1200" kern="1200" dirty="0" smtClean="0">
                <a:solidFill>
                  <a:schemeClr val="tx1"/>
                </a:solidFill>
                <a:effectLst/>
                <a:latin typeface="+mn-lt"/>
                <a:ea typeface="+mn-ea"/>
                <a:cs typeface="+mn-cs"/>
              </a:rPr>
              <a:t>がカバーしていない山奥などでもネットワークを構築することができます。</a:t>
            </a:r>
          </a:p>
          <a:p>
            <a:r>
              <a:rPr kumimoji="1" lang="en-US" altLang="ja-JP" sz="1200" kern="1200" dirty="0" err="1" smtClean="0">
                <a:solidFill>
                  <a:schemeClr val="tx1"/>
                </a:solidFill>
                <a:effectLst/>
                <a:latin typeface="+mn-lt"/>
                <a:ea typeface="+mn-ea"/>
                <a:cs typeface="+mn-cs"/>
              </a:rPr>
              <a:t>LoRaWAN</a:t>
            </a:r>
            <a:r>
              <a:rPr kumimoji="1" lang="ja-JP" altLang="ja-JP" sz="1200" kern="1200" dirty="0" smtClean="0">
                <a:solidFill>
                  <a:schemeClr val="tx1"/>
                </a:solidFill>
                <a:effectLst/>
                <a:latin typeface="+mn-lt"/>
                <a:ea typeface="+mn-ea"/>
                <a:cs typeface="+mn-cs"/>
              </a:rPr>
              <a:t>の仕様は、約</a:t>
            </a:r>
            <a:r>
              <a:rPr kumimoji="1" lang="en-US" altLang="ja-JP" sz="1200" kern="1200" dirty="0" smtClean="0">
                <a:solidFill>
                  <a:schemeClr val="tx1"/>
                </a:solidFill>
                <a:effectLst/>
                <a:latin typeface="+mn-lt"/>
                <a:ea typeface="+mn-ea"/>
                <a:cs typeface="+mn-cs"/>
              </a:rPr>
              <a:t>400</a:t>
            </a:r>
            <a:r>
              <a:rPr kumimoji="1" lang="ja-JP" altLang="ja-JP" sz="1200" kern="1200" dirty="0" smtClean="0">
                <a:solidFill>
                  <a:schemeClr val="tx1"/>
                </a:solidFill>
                <a:effectLst/>
                <a:latin typeface="+mn-lt"/>
                <a:ea typeface="+mn-ea"/>
                <a:cs typeface="+mn-cs"/>
              </a:rPr>
              <a:t>社が参加する</a:t>
            </a:r>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の標準化推進団体「</a:t>
            </a:r>
            <a:r>
              <a:rPr kumimoji="1" lang="en-US" altLang="ja-JP" sz="1200" kern="1200" dirty="0" err="1" smtClean="0">
                <a:solidFill>
                  <a:schemeClr val="tx1"/>
                </a:solidFill>
                <a:effectLst/>
                <a:latin typeface="+mn-lt"/>
                <a:ea typeface="+mn-ea"/>
                <a:cs typeface="+mn-cs"/>
              </a:rPr>
              <a:t>LoRa</a:t>
            </a:r>
            <a:r>
              <a:rPr kumimoji="1" lang="en-US" altLang="ja-JP" sz="1200" kern="1200" dirty="0" smtClean="0">
                <a:solidFill>
                  <a:schemeClr val="tx1"/>
                </a:solidFill>
                <a:effectLst/>
                <a:latin typeface="+mn-lt"/>
                <a:ea typeface="+mn-ea"/>
                <a:cs typeface="+mn-cs"/>
              </a:rPr>
              <a:t> Alliance</a:t>
            </a:r>
            <a:r>
              <a:rPr kumimoji="1" lang="ja-JP" altLang="ja-JP" sz="1200" kern="1200" dirty="0" smtClean="0">
                <a:solidFill>
                  <a:schemeClr val="tx1"/>
                </a:solidFill>
                <a:effectLst/>
                <a:latin typeface="+mn-lt"/>
                <a:ea typeface="+mn-ea"/>
                <a:cs typeface="+mn-cs"/>
              </a:rPr>
              <a:t>」でオープンに策定されており、各企業が得意分野を生かしてサービスの差別化を進めています。</a:t>
            </a:r>
          </a:p>
          <a:p>
            <a:r>
              <a:rPr kumimoji="1" lang="en-US" altLang="ja-JP" sz="1200" kern="1200" dirty="0" err="1" smtClean="0">
                <a:solidFill>
                  <a:schemeClr val="tx1"/>
                </a:solidFill>
                <a:effectLst/>
                <a:latin typeface="+mn-lt"/>
                <a:ea typeface="+mn-ea"/>
                <a:cs typeface="+mn-cs"/>
              </a:rPr>
              <a:t>LoRaWAN</a:t>
            </a:r>
            <a:r>
              <a:rPr kumimoji="1" lang="ja-JP" altLang="ja-JP" sz="1200" kern="1200" dirty="0" smtClean="0">
                <a:solidFill>
                  <a:schemeClr val="tx1"/>
                </a:solidFill>
                <a:effectLst/>
                <a:latin typeface="+mn-lt"/>
                <a:ea typeface="+mn-ea"/>
                <a:cs typeface="+mn-cs"/>
              </a:rPr>
              <a:t>に対応したゲートウェイ</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台の価格は数万円～数十万円で、</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台で半径数キロ～数十キロの範囲をカバーできることから、トータルで考えれば低コストでの利用が可能になります。例えば、「</a:t>
            </a:r>
            <a:r>
              <a:rPr kumimoji="1" lang="en-US" altLang="ja-JP" sz="1200" kern="1200" dirty="0" smtClean="0">
                <a:solidFill>
                  <a:schemeClr val="tx1"/>
                </a:solidFill>
                <a:effectLst/>
                <a:latin typeface="+mn-lt"/>
                <a:ea typeface="+mn-ea"/>
                <a:cs typeface="+mn-cs"/>
              </a:rPr>
              <a:t>SORACOM Air for </a:t>
            </a:r>
            <a:r>
              <a:rPr kumimoji="1" lang="en-US" altLang="ja-JP" sz="1200" kern="1200" dirty="0" err="1" smtClean="0">
                <a:solidFill>
                  <a:schemeClr val="tx1"/>
                </a:solidFill>
                <a:effectLst/>
                <a:latin typeface="+mn-lt"/>
                <a:ea typeface="+mn-ea"/>
                <a:cs typeface="+mn-cs"/>
              </a:rPr>
              <a:t>LoRaWAN</a:t>
            </a:r>
            <a:r>
              <a:rPr kumimoji="1" lang="ja-JP" altLang="ja-JP" sz="1200" kern="1200" dirty="0" smtClean="0">
                <a:solidFill>
                  <a:schemeClr val="tx1"/>
                </a:solidFill>
                <a:effectLst/>
                <a:latin typeface="+mn-lt"/>
                <a:ea typeface="+mn-ea"/>
                <a:cs typeface="+mn-cs"/>
              </a:rPr>
              <a:t>」の場合、ゲートウェイ</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台、デバイス</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万台の場合、月額</a:t>
            </a:r>
            <a:r>
              <a:rPr kumimoji="1" lang="en-US" altLang="ja-JP" sz="1200" kern="1200" dirty="0" smtClean="0">
                <a:solidFill>
                  <a:schemeClr val="tx1"/>
                </a:solidFill>
                <a:effectLst/>
                <a:latin typeface="+mn-lt"/>
                <a:ea typeface="+mn-ea"/>
                <a:cs typeface="+mn-cs"/>
              </a:rPr>
              <a:t>7.6</a:t>
            </a:r>
            <a:r>
              <a:rPr kumimoji="1" lang="ja-JP" altLang="ja-JP" sz="1200" kern="1200" dirty="0" smtClean="0">
                <a:solidFill>
                  <a:schemeClr val="tx1"/>
                </a:solidFill>
                <a:effectLst/>
                <a:latin typeface="+mn-lt"/>
                <a:ea typeface="+mn-ea"/>
                <a:cs typeface="+mn-cs"/>
              </a:rPr>
              <a:t>円ほどで利用できます。</a:t>
            </a:r>
          </a:p>
          <a:p>
            <a:r>
              <a:rPr kumimoji="1" lang="en-US" altLang="ja-JP" sz="1200" kern="1200" dirty="0" smtClean="0">
                <a:solidFill>
                  <a:schemeClr val="tx1"/>
                </a:solidFill>
                <a:effectLst/>
                <a:latin typeface="+mn-lt"/>
                <a:ea typeface="+mn-ea"/>
                <a:cs typeface="+mn-cs"/>
              </a:rPr>
              <a:t>NB-</a:t>
            </a:r>
            <a:r>
              <a:rPr kumimoji="1" lang="en-US" altLang="ja-JP" sz="1200" kern="1200" dirty="0" err="1" smtClean="0">
                <a:solidFill>
                  <a:schemeClr val="tx1"/>
                </a:solidFill>
                <a:effectLst/>
                <a:latin typeface="+mn-lt"/>
                <a:ea typeface="+mn-ea"/>
                <a:cs typeface="+mn-cs"/>
              </a:rPr>
              <a:t>IoT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通信事業者が既に保有している</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の基地局をそのまま利用できることから、携帯電話事業者が積極的に取り組んでおり、早期に全国規模をカバーできると期待されています。</a:t>
            </a:r>
          </a:p>
          <a:p>
            <a:r>
              <a:rPr kumimoji="1" lang="ja-JP" altLang="ja-JP" sz="1200" kern="1200" dirty="0" smtClean="0">
                <a:solidFill>
                  <a:schemeClr val="tx1"/>
                </a:solidFill>
                <a:effectLst/>
                <a:latin typeface="+mn-lt"/>
                <a:ea typeface="+mn-ea"/>
                <a:cs typeface="+mn-cs"/>
              </a:rPr>
              <a:t>これまでの</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回線の基地局をそのまま使えることから、通信品質や災害時の対応などでも安心感が高く、双方向通信が可能で、速度は比較的速く、</a:t>
            </a:r>
            <a:r>
              <a:rPr kumimoji="1" lang="en-US" altLang="ja-JP" sz="1200" kern="1200" dirty="0" err="1" smtClean="0">
                <a:solidFill>
                  <a:schemeClr val="tx1"/>
                </a:solidFill>
                <a:effectLst/>
                <a:latin typeface="+mn-lt"/>
                <a:ea typeface="+mn-ea"/>
                <a:cs typeface="+mn-cs"/>
              </a:rPr>
              <a:t>LoRaWAN</a:t>
            </a:r>
            <a:r>
              <a:rPr kumimoji="1" lang="ja-JP" altLang="ja-JP" sz="1200" kern="1200" dirty="0" smtClean="0">
                <a:solidFill>
                  <a:schemeClr val="tx1"/>
                </a:solidFill>
                <a:effectLst/>
                <a:latin typeface="+mn-lt"/>
                <a:ea typeface="+mn-ea"/>
                <a:cs typeface="+mn-cs"/>
              </a:rPr>
              <a:t>のようにゲートウェイを設置する必要がない、といったメリットがあります。</a:t>
            </a:r>
          </a:p>
          <a:p>
            <a:r>
              <a:rPr kumimoji="1" lang="ja-JP" altLang="ja-JP" sz="1200" kern="1200" dirty="0" smtClean="0">
                <a:solidFill>
                  <a:schemeClr val="tx1"/>
                </a:solidFill>
                <a:effectLst/>
                <a:latin typeface="+mn-lt"/>
                <a:ea typeface="+mn-ea"/>
                <a:cs typeface="+mn-cs"/>
              </a:rPr>
              <a:t>ただし、具体的なサービスはまだ始まっていないことから、料金が未定であり、実績もこれからといった懸念もあります。</a:t>
            </a:r>
          </a:p>
          <a:p>
            <a:r>
              <a:rPr kumimoji="1" lang="en-US" altLang="ja-JP" sz="1200" kern="1200" dirty="0" smtClean="0">
                <a:solidFill>
                  <a:schemeClr val="tx1"/>
                </a:solidFill>
                <a:effectLst/>
                <a:latin typeface="+mn-lt"/>
                <a:ea typeface="+mn-ea"/>
                <a:cs typeface="+mn-cs"/>
              </a:rPr>
              <a:t>SIGFOX</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仏</a:t>
            </a:r>
            <a:r>
              <a:rPr kumimoji="1" lang="en-US" altLang="ja-JP" sz="1200" kern="1200" dirty="0" smtClean="0">
                <a:solidFill>
                  <a:schemeClr val="tx1"/>
                </a:solidFill>
                <a:effectLst/>
                <a:latin typeface="+mn-lt"/>
                <a:ea typeface="+mn-ea"/>
                <a:cs typeface="+mn-cs"/>
              </a:rPr>
              <a:t>SIGFOX</a:t>
            </a:r>
            <a:r>
              <a:rPr kumimoji="1" lang="ja-JP" altLang="ja-JP" sz="1200" kern="1200" dirty="0" smtClean="0">
                <a:solidFill>
                  <a:schemeClr val="tx1"/>
                </a:solidFill>
                <a:effectLst/>
                <a:latin typeface="+mn-lt"/>
                <a:ea typeface="+mn-ea"/>
                <a:cs typeface="+mn-cs"/>
              </a:rPr>
              <a:t>社の独自規格ですが、破格の安さが特徴で、その金額は、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日</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回通信するデバイスが</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万台以上あれば、</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回線あたりの通信料金は年</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円となり、月額換算すると、</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円以下になります。</a:t>
            </a:r>
          </a:p>
          <a:p>
            <a:r>
              <a:rPr kumimoji="1" lang="ja-JP" altLang="ja-JP" sz="1200" kern="1200" dirty="0" smtClean="0">
                <a:solidFill>
                  <a:schemeClr val="tx1"/>
                </a:solidFill>
                <a:effectLst/>
                <a:latin typeface="+mn-lt"/>
                <a:ea typeface="+mn-ea"/>
                <a:cs typeface="+mn-cs"/>
              </a:rPr>
              <a:t>また、日本を含む</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カ国の主要都市で既に実績があり、同一のネットワークとクラウドを利用できることで、グローバルにデバイスを展開する場合などに向いています。</a:t>
            </a:r>
          </a:p>
          <a:p>
            <a:r>
              <a:rPr kumimoji="1" lang="ja-JP" altLang="ja-JP" sz="1200" kern="1200" dirty="0" smtClean="0">
                <a:solidFill>
                  <a:schemeClr val="tx1"/>
                </a:solidFill>
                <a:effectLst/>
                <a:latin typeface="+mn-lt"/>
                <a:ea typeface="+mn-ea"/>
                <a:cs typeface="+mn-cs"/>
              </a:rPr>
              <a:t>日本でのサービス開始当初（</a:t>
            </a:r>
            <a:r>
              <a:rPr kumimoji="1" lang="en-US" altLang="ja-JP" sz="1200" kern="1200" dirty="0" smtClean="0">
                <a:solidFill>
                  <a:schemeClr val="tx1"/>
                </a:solidFill>
                <a:effectLst/>
                <a:latin typeface="+mn-lt"/>
                <a:ea typeface="+mn-ea"/>
                <a:cs typeface="+mn-cs"/>
              </a:rPr>
              <a:t>2016</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月）、通信速度はデバイスからクラウドへの上りだけでしたが、</a:t>
            </a:r>
            <a:r>
              <a:rPr kumimoji="1" lang="en-US" altLang="ja-JP" sz="1200" kern="1200" dirty="0" smtClean="0">
                <a:solidFill>
                  <a:schemeClr val="tx1"/>
                </a:solidFill>
                <a:effectLst/>
                <a:latin typeface="+mn-lt"/>
                <a:ea typeface="+mn-ea"/>
                <a:cs typeface="+mn-cs"/>
              </a:rPr>
              <a:t>2017</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11</a:t>
            </a:r>
            <a:r>
              <a:rPr kumimoji="1" lang="ja-JP" altLang="ja-JP" sz="1200" kern="1200" dirty="0" smtClean="0">
                <a:solidFill>
                  <a:schemeClr val="tx1"/>
                </a:solidFill>
                <a:effectLst/>
                <a:latin typeface="+mn-lt"/>
                <a:ea typeface="+mn-ea"/>
                <a:cs typeface="+mn-cs"/>
              </a:rPr>
              <a:t>月から通信に関わる制度改正に伴いこの制約もなくなり、下り</a:t>
            </a:r>
            <a:r>
              <a:rPr kumimoji="1" lang="en-US" altLang="ja-JP" sz="1200" kern="1200" dirty="0" smtClean="0">
                <a:solidFill>
                  <a:schemeClr val="tx1"/>
                </a:solidFill>
                <a:effectLst/>
                <a:latin typeface="+mn-lt"/>
                <a:ea typeface="+mn-ea"/>
                <a:cs typeface="+mn-cs"/>
              </a:rPr>
              <a:t>600bps</a:t>
            </a:r>
            <a:r>
              <a:rPr kumimoji="1" lang="ja-JP" altLang="ja-JP" sz="1200" kern="1200" dirty="0" smtClean="0">
                <a:solidFill>
                  <a:schemeClr val="tx1"/>
                </a:solidFill>
                <a:effectLst/>
                <a:latin typeface="+mn-lt"/>
                <a:ea typeface="+mn-ea"/>
                <a:cs typeface="+mn-cs"/>
              </a:rPr>
              <a:t>のサービスが提供される予定です。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79780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世代移動体通信方式」すなわち</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は現在の</a:t>
            </a:r>
            <a:r>
              <a:rPr kumimoji="1" lang="en-US" altLang="ja-JP" sz="1200" kern="1200" dirty="0" smtClean="0">
                <a:solidFill>
                  <a:schemeClr val="tx1"/>
                </a:solidFill>
                <a:effectLst/>
                <a:latin typeface="+mn-lt"/>
                <a:ea typeface="+mn-ea"/>
                <a:cs typeface="+mn-cs"/>
              </a:rPr>
              <a:t>4G</a:t>
            </a:r>
            <a:r>
              <a:rPr kumimoji="1" lang="ja-JP" altLang="ja-JP" sz="1200" kern="1200" dirty="0" smtClean="0">
                <a:solidFill>
                  <a:schemeClr val="tx1"/>
                </a:solidFill>
                <a:effectLst/>
                <a:latin typeface="+mn-lt"/>
                <a:ea typeface="+mn-ea"/>
                <a:cs typeface="+mn-cs"/>
              </a:rPr>
              <a:t>に続く次世代のモバイル通信として、</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年頃の利用開始を目指し開発が進められています。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年代までの「</a:t>
            </a:r>
            <a:r>
              <a:rPr kumimoji="1" lang="en-US" altLang="ja-JP" sz="1200" kern="1200" dirty="0" smtClean="0">
                <a:solidFill>
                  <a:schemeClr val="tx1"/>
                </a:solidFill>
                <a:effectLst/>
                <a:latin typeface="+mn-lt"/>
                <a:ea typeface="+mn-ea"/>
                <a:cs typeface="+mn-cs"/>
              </a:rPr>
              <a:t>1G</a:t>
            </a:r>
            <a:r>
              <a:rPr kumimoji="1" lang="ja-JP" altLang="ja-JP" sz="1200" kern="1200" dirty="0" smtClean="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年代の「</a:t>
            </a:r>
            <a:r>
              <a:rPr kumimoji="1" lang="en-US" altLang="ja-JP" sz="1200" kern="1200" dirty="0" smtClean="0">
                <a:solidFill>
                  <a:schemeClr val="tx1"/>
                </a:solidFill>
                <a:effectLst/>
                <a:latin typeface="+mn-lt"/>
                <a:ea typeface="+mn-ea"/>
                <a:cs typeface="+mn-cs"/>
              </a:rPr>
              <a:t>2G</a:t>
            </a:r>
            <a:r>
              <a:rPr kumimoji="1" lang="ja-JP" altLang="ja-JP" sz="1200" kern="1200" dirty="0" smtClean="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smtClean="0">
                <a:solidFill>
                  <a:schemeClr val="tx1"/>
                </a:solidFill>
                <a:effectLst/>
                <a:latin typeface="+mn-lt"/>
                <a:ea typeface="+mn-ea"/>
                <a:cs typeface="+mn-cs"/>
              </a:rPr>
              <a:t>2000</a:t>
            </a:r>
            <a:r>
              <a:rPr kumimoji="1" lang="ja-JP" altLang="ja-JP" sz="1200" kern="1200" dirty="0" smtClean="0">
                <a:solidFill>
                  <a:schemeClr val="tx1"/>
                </a:solidFill>
                <a:effectLst/>
                <a:latin typeface="+mn-lt"/>
                <a:ea typeface="+mn-ea"/>
                <a:cs typeface="+mn-cs"/>
              </a:rPr>
              <a:t>年代には「</a:t>
            </a:r>
            <a:r>
              <a:rPr kumimoji="1" lang="en-US" altLang="ja-JP" sz="1200" kern="1200" dirty="0" smtClean="0">
                <a:solidFill>
                  <a:schemeClr val="tx1"/>
                </a:solidFill>
                <a:effectLst/>
                <a:latin typeface="+mn-lt"/>
                <a:ea typeface="+mn-ea"/>
                <a:cs typeface="+mn-cs"/>
              </a:rPr>
              <a:t>3G</a:t>
            </a:r>
            <a:r>
              <a:rPr kumimoji="1" lang="ja-JP" altLang="ja-JP" sz="1200" kern="1200" dirty="0" smtClean="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smtClean="0">
                <a:solidFill>
                  <a:schemeClr val="tx1"/>
                </a:solidFill>
                <a:effectLst/>
                <a:latin typeface="+mn-lt"/>
                <a:ea typeface="+mn-ea"/>
                <a:cs typeface="+mn-cs"/>
              </a:rPr>
              <a:t>2010</a:t>
            </a:r>
            <a:r>
              <a:rPr kumimoji="1" lang="ja-JP" altLang="ja-JP" sz="1200" kern="1200" dirty="0" smtClean="0">
                <a:solidFill>
                  <a:schemeClr val="tx1"/>
                </a:solidFill>
                <a:effectLst/>
                <a:latin typeface="+mn-lt"/>
                <a:ea typeface="+mn-ea"/>
                <a:cs typeface="+mn-cs"/>
              </a:rPr>
              <a:t>年代には「</a:t>
            </a:r>
            <a:r>
              <a:rPr kumimoji="1" lang="en-US" altLang="ja-JP" sz="1200" kern="1200" dirty="0" smtClean="0">
                <a:solidFill>
                  <a:schemeClr val="tx1"/>
                </a:solidFill>
                <a:effectLst/>
                <a:latin typeface="+mn-lt"/>
                <a:ea typeface="+mn-ea"/>
                <a:cs typeface="+mn-cs"/>
              </a:rPr>
              <a:t>4G</a:t>
            </a:r>
            <a:r>
              <a:rPr kumimoji="1" lang="ja-JP" altLang="ja-JP" sz="1200" kern="1200" dirty="0" smtClean="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」では、</a:t>
            </a:r>
            <a:r>
              <a:rPr kumimoji="1" lang="en-US" altLang="ja-JP" sz="1200" kern="1200" dirty="0" smtClean="0">
                <a:solidFill>
                  <a:schemeClr val="tx1"/>
                </a:solidFill>
                <a:effectLst/>
                <a:latin typeface="+mn-lt"/>
                <a:ea typeface="+mn-ea"/>
                <a:cs typeface="+mn-cs"/>
              </a:rPr>
              <a:t>4G</a:t>
            </a:r>
            <a:r>
              <a:rPr kumimoji="1" lang="ja-JP" altLang="ja-JP" sz="1200" kern="1200" dirty="0" smtClean="0">
                <a:solidFill>
                  <a:schemeClr val="tx1"/>
                </a:solidFill>
                <a:effectLst/>
                <a:latin typeface="+mn-lt"/>
                <a:ea typeface="+mn-ea"/>
                <a:cs typeface="+mn-cs"/>
              </a:rPr>
              <a:t>までの機能や性能をさらに高めることに加え、新たに「</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」への対応が期待されています。</a:t>
            </a:r>
          </a:p>
          <a:p>
            <a:r>
              <a:rPr kumimoji="1" lang="ja-JP" altLang="ja-JP" sz="1200" kern="1200" dirty="0" smtClean="0">
                <a:solidFill>
                  <a:schemeClr val="tx1"/>
                </a:solidFill>
                <a:effectLst/>
                <a:latin typeface="+mn-lt"/>
                <a:ea typeface="+mn-ea"/>
                <a:cs typeface="+mn-cs"/>
              </a:rPr>
              <a:t>このような需要に応えるため、</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smtClean="0">
                <a:solidFill>
                  <a:schemeClr val="tx1"/>
                </a:solidFill>
                <a:effectLst/>
                <a:latin typeface="+mn-lt"/>
                <a:ea typeface="+mn-ea"/>
                <a:cs typeface="+mn-cs"/>
              </a:rPr>
              <a:t>「高速・大容量データ通信」とは、現在の</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倍の高速化・大容量化したデータ通信で、</a:t>
            </a:r>
            <a:r>
              <a:rPr kumimoji="1" lang="en-US" altLang="ja-JP" sz="1200" kern="1200" dirty="0" smtClean="0">
                <a:solidFill>
                  <a:schemeClr val="tx1"/>
                </a:solidFill>
                <a:effectLst/>
                <a:latin typeface="+mn-lt"/>
                <a:ea typeface="+mn-ea"/>
                <a:cs typeface="+mn-cs"/>
              </a:rPr>
              <a:t>10G</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20Gbps</a:t>
            </a:r>
            <a:r>
              <a:rPr kumimoji="1" lang="ja-JP" altLang="ja-JP" sz="1200" kern="1200" dirty="0" smtClean="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smtClean="0">
                <a:solidFill>
                  <a:schemeClr val="tx1"/>
                </a:solidFill>
                <a:effectLst/>
                <a:latin typeface="+mn-lt"/>
                <a:ea typeface="+mn-ea"/>
                <a:cs typeface="+mn-cs"/>
              </a:rPr>
              <a:t>100Mbps</a:t>
            </a:r>
            <a:r>
              <a:rPr kumimoji="1" lang="ja-JP" altLang="ja-JP" sz="1200" kern="1200" dirty="0" smtClean="0">
                <a:solidFill>
                  <a:schemeClr val="tx1"/>
                </a:solidFill>
                <a:effectLst/>
                <a:latin typeface="+mn-lt"/>
                <a:ea typeface="+mn-ea"/>
                <a:cs typeface="+mn-cs"/>
              </a:rPr>
              <a:t>程度の高速通信が可能となります。</a:t>
            </a:r>
          </a:p>
          <a:p>
            <a:r>
              <a:rPr kumimoji="1" lang="ja-JP" altLang="ja-JP" sz="1200" kern="1200" dirty="0" smtClean="0">
                <a:solidFill>
                  <a:schemeClr val="tx1"/>
                </a:solidFill>
                <a:effectLst/>
                <a:latin typeface="+mn-lt"/>
                <a:ea typeface="+mn-ea"/>
                <a:cs typeface="+mn-cs"/>
              </a:rPr>
              <a:t>「大量端末の接続」とは、現在の</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倍といった端末数への対応や省電力性能の実現をめざします。</a:t>
            </a:r>
          </a:p>
          <a:p>
            <a:r>
              <a:rPr kumimoji="1" lang="ja-JP" altLang="ja-JP" sz="1200" kern="1200" dirty="0" smtClean="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は、こうした異なる要件をすべて</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の中核的技術の１つとして位置付けられています。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さらに企業や組織が独自のネットワークを</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55528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モノにセンサーを組み込み、データを収集するという仕組みは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という言葉が登場する前からありました。</a:t>
            </a:r>
            <a:r>
              <a:rPr kumimoji="1" lang="en-US" altLang="ja-JP" sz="1200" kern="1200" dirty="0" smtClean="0">
                <a:solidFill>
                  <a:schemeClr val="tx1"/>
                </a:solidFill>
                <a:effectLst/>
                <a:latin typeface="+mn-lt"/>
                <a:ea typeface="+mn-ea"/>
                <a:cs typeface="+mn-cs"/>
              </a:rPr>
              <a:t>1964</a:t>
            </a:r>
            <a:r>
              <a:rPr kumimoji="1" lang="ja-JP" altLang="ja-JP" sz="1200" kern="1200" dirty="0" smtClean="0">
                <a:solidFill>
                  <a:schemeClr val="tx1"/>
                </a:solidFill>
                <a:effectLst/>
                <a:latin typeface="+mn-lt"/>
                <a:ea typeface="+mn-ea"/>
                <a:cs typeface="+mn-cs"/>
              </a:rPr>
              <a:t>年に開通した新幹線、</a:t>
            </a:r>
            <a:r>
              <a:rPr kumimoji="1" lang="en-US" altLang="ja-JP" sz="1200" kern="1200" dirty="0" smtClean="0">
                <a:solidFill>
                  <a:schemeClr val="tx1"/>
                </a:solidFill>
                <a:effectLst/>
                <a:latin typeface="+mn-lt"/>
                <a:ea typeface="+mn-ea"/>
                <a:cs typeface="+mn-cs"/>
              </a:rPr>
              <a:t>1974</a:t>
            </a:r>
            <a:r>
              <a:rPr kumimoji="1" lang="ja-JP" altLang="ja-JP" sz="1200" kern="1200" dirty="0" smtClean="0">
                <a:solidFill>
                  <a:schemeClr val="tx1"/>
                </a:solidFill>
                <a:effectLst/>
                <a:latin typeface="+mn-lt"/>
                <a:ea typeface="+mn-ea"/>
                <a:cs typeface="+mn-cs"/>
              </a:rPr>
              <a:t>年に運用が始まった「地域気象観測システム：アメダス」、</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始まった生産設備の自動化などでも、同様の仕組みが使われていました。しかし、それらはどれも特定の業務目的に特化し、アプリケーションもネットワークもその業務に特化した専用の仕組みで、業務の効率化や品質の向上、安全管理の目的で使われていました。そのため、そこで得られたデータを他のサービスで再利用することは想定されていませんでした。このような仕組みは、</a:t>
            </a:r>
            <a:r>
              <a:rPr kumimoji="1" lang="en-US" altLang="ja-JP" sz="1200" kern="1200" dirty="0" smtClean="0">
                <a:solidFill>
                  <a:schemeClr val="tx1"/>
                </a:solidFill>
                <a:effectLst/>
                <a:latin typeface="+mn-lt"/>
                <a:ea typeface="+mn-ea"/>
                <a:cs typeface="+mn-cs"/>
              </a:rPr>
              <a:t>M2M (</a:t>
            </a:r>
            <a:r>
              <a:rPr kumimoji="1" lang="ja-JP" altLang="ja-JP" sz="1200" kern="1200" dirty="0" smtClean="0">
                <a:solidFill>
                  <a:schemeClr val="tx1"/>
                </a:solidFill>
                <a:effectLst/>
                <a:latin typeface="+mn-lt"/>
                <a:ea typeface="+mn-ea"/>
                <a:cs typeface="+mn-cs"/>
              </a:rPr>
              <a:t>エム・ツー・エム：</a:t>
            </a:r>
            <a:r>
              <a:rPr kumimoji="1" lang="en-US" altLang="ja-JP" sz="1200" kern="1200" dirty="0" smtClean="0">
                <a:solidFill>
                  <a:schemeClr val="tx1"/>
                </a:solidFill>
                <a:effectLst/>
                <a:latin typeface="+mn-lt"/>
                <a:ea typeface="+mn-ea"/>
                <a:cs typeface="+mn-cs"/>
              </a:rPr>
              <a:t>Machine to Machine)</a:t>
            </a:r>
            <a:r>
              <a:rPr kumimoji="1" lang="ja-JP" altLang="ja-JP" sz="1200" kern="1200" dirty="0" smtClean="0">
                <a:solidFill>
                  <a:schemeClr val="tx1"/>
                </a:solidFill>
                <a:effectLst/>
                <a:latin typeface="+mn-lt"/>
                <a:ea typeface="+mn-ea"/>
                <a:cs typeface="+mn-cs"/>
              </a:rPr>
              <a:t>と呼ばれるようになります。</a:t>
            </a:r>
          </a:p>
          <a:p>
            <a:r>
              <a:rPr kumimoji="1" lang="ja-JP" altLang="ja-JP" sz="1200" kern="1200" dirty="0" smtClean="0">
                <a:solidFill>
                  <a:schemeClr val="tx1"/>
                </a:solidFill>
                <a:effectLst/>
                <a:latin typeface="+mn-lt"/>
                <a:ea typeface="+mn-ea"/>
                <a:cs typeface="+mn-cs"/>
              </a:rPr>
              <a:t>その後、携帯電話やスマートフォンの普及と共に、センサーやコンピュータの小型・高性能化、低価格化が進み、通信も高速になり料金が大幅に下がりました。これにより、情報の精度や粒度が大幅に高まりました。また、インターネットやクラウドの普及とともに、様々な「モノ」がインターネットに接続され、データが広範かつリアルタイムに収集できるようになりました。さらに、モノ同士がお互いにつながるようになり、そのデータがクラウドで処理される仕組みが登場します。そ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という用語が</a:t>
            </a:r>
            <a:r>
              <a:rPr kumimoji="1" lang="en-US" altLang="ja-JP" sz="1200" kern="1200" dirty="0" smtClean="0">
                <a:solidFill>
                  <a:schemeClr val="tx1"/>
                </a:solidFill>
                <a:effectLst/>
                <a:latin typeface="+mn-lt"/>
                <a:ea typeface="+mn-ea"/>
                <a:cs typeface="+mn-cs"/>
              </a:rPr>
              <a:t>M2M</a:t>
            </a:r>
            <a:r>
              <a:rPr kumimoji="1" lang="ja-JP" altLang="ja-JP" sz="1200" kern="1200" dirty="0" smtClean="0">
                <a:solidFill>
                  <a:schemeClr val="tx1"/>
                </a:solidFill>
                <a:effectLst/>
                <a:latin typeface="+mn-lt"/>
                <a:ea typeface="+mn-ea"/>
                <a:cs typeface="+mn-cs"/>
              </a:rPr>
              <a:t>に置き換わるように使われるようになりました。</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がかつての</a:t>
            </a:r>
            <a:r>
              <a:rPr kumimoji="1" lang="en-US" altLang="ja-JP" sz="1200" kern="1200" dirty="0" smtClean="0">
                <a:solidFill>
                  <a:schemeClr val="tx1"/>
                </a:solidFill>
                <a:effectLst/>
                <a:latin typeface="+mn-lt"/>
                <a:ea typeface="+mn-ea"/>
                <a:cs typeface="+mn-cs"/>
              </a:rPr>
              <a:t>M2M</a:t>
            </a:r>
            <a:r>
              <a:rPr kumimoji="1" lang="ja-JP" altLang="ja-JP" sz="1200" kern="1200" dirty="0" smtClean="0">
                <a:solidFill>
                  <a:schemeClr val="tx1"/>
                </a:solidFill>
                <a:effectLst/>
                <a:latin typeface="+mn-lt"/>
                <a:ea typeface="+mn-ea"/>
                <a:cs typeface="+mn-cs"/>
              </a:rPr>
              <a:t>と本質的に違うのは、センサーを搭載した機械やモノの数が桁違いに多いこと、インターネットやクラウドというオープンな仕組みの上でモノだけではなく人、データ、プロセスがつながり、新たな組合せを生みだすことができることです。例えば、</a:t>
            </a:r>
          </a:p>
          <a:p>
            <a:r>
              <a:rPr kumimoji="1" lang="ja-JP" altLang="ja-JP" sz="1200" kern="1200" dirty="0" smtClean="0">
                <a:solidFill>
                  <a:schemeClr val="tx1"/>
                </a:solidFill>
                <a:effectLst/>
                <a:latin typeface="+mn-lt"/>
                <a:ea typeface="+mn-ea"/>
                <a:cs typeface="+mn-cs"/>
              </a:rPr>
              <a:t>スマートフォンの</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で自分の位置が分かります。そのデータを大量に集め、解析すれば、地図上に「道路の渋滞状況」を表示させることができます。</a:t>
            </a:r>
          </a:p>
          <a:p>
            <a:r>
              <a:rPr kumimoji="1" lang="ja-JP" altLang="ja-JP" sz="1200" kern="1200" dirty="0" smtClean="0">
                <a:solidFill>
                  <a:schemeClr val="tx1"/>
                </a:solidFill>
                <a:effectLst/>
                <a:latin typeface="+mn-lt"/>
                <a:ea typeface="+mn-ea"/>
                <a:cs typeface="+mn-cs"/>
              </a:rPr>
              <a:t>自動車に組み込まれたセンサーで、運転手の運転の仕方を分析し、安全運転をしている運転手の保険料を割り引く自動車保険が登場しています。</a:t>
            </a:r>
          </a:p>
          <a:p>
            <a:r>
              <a:rPr kumimoji="1" lang="ja-JP" altLang="ja-JP" sz="1200" kern="1200" dirty="0" smtClean="0">
                <a:solidFill>
                  <a:schemeClr val="tx1"/>
                </a:solidFill>
                <a:effectLst/>
                <a:latin typeface="+mn-lt"/>
                <a:ea typeface="+mn-ea"/>
                <a:cs typeface="+mn-cs"/>
              </a:rPr>
              <a:t>損保会社は、気象情報企業が提供する気象データを使い、将来の住宅や設備の損害請求を予測し、悪天候や災害が起こるリスクや影響を地域ごとに定量化することができます。このリスク情報に基づいて、契約者個別の保険を組むことや財務上のリスクを減らすことができます。</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モノ・人・データ・プロセスをネットワークでつなぎ、これまでには無かったサービスや社会システムを登場させる基盤となるのです。そして、これまでのビジネスの限界をブレークスルーし、イノベーションを生みだす環境を提供しよ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248316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smtClean="0">
                <a:solidFill>
                  <a:schemeClr val="tx1"/>
                </a:solidFill>
                <a:effectLst/>
                <a:latin typeface="+mn-lt"/>
                <a:ea typeface="+mn-ea"/>
                <a:cs typeface="+mn-cs"/>
              </a:rPr>
              <a:t>UGV (unmanned ground vehicle)</a:t>
            </a:r>
            <a:r>
              <a:rPr kumimoji="1" lang="ja-JP" altLang="en-US" sz="1200" b="0" i="0" kern="1200" dirty="0" smtClean="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smtClean="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0】</a:t>
            </a:r>
            <a:r>
              <a:rPr kumimoji="1" lang="ja-JP" altLang="en-US" sz="1200" b="0" i="0" kern="1200" dirty="0" smtClean="0">
                <a:solidFill>
                  <a:schemeClr val="tx1"/>
                </a:solidFill>
                <a:effectLst/>
                <a:latin typeface="+mn-lt"/>
                <a:ea typeface="+mn-ea"/>
                <a:cs typeface="+mn-cs"/>
              </a:rPr>
              <a:t>ドライバーが常にすべての操作（加速・操舵・制動）を行う。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加速・操舵・制動のいずれかをシステムが行う。</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smtClean="0">
                <a:solidFill>
                  <a:schemeClr val="tx1"/>
                </a:solidFill>
                <a:effectLst/>
                <a:latin typeface="+mn-lt"/>
                <a:ea typeface="+mn-ea"/>
                <a:cs typeface="+mn-cs"/>
              </a:rPr>
              <a:t>事故責任はレベル</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までは運転者、レベル</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は自動車になると考えられています。</a:t>
            </a:r>
          </a:p>
          <a:p>
            <a:r>
              <a:rPr kumimoji="1" lang="ja-JP" altLang="en-US" sz="1200" b="0" i="0" kern="1200" dirty="0" smtClean="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smtClean="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smtClean="0">
                <a:solidFill>
                  <a:schemeClr val="tx1"/>
                </a:solidFill>
                <a:effectLst/>
                <a:latin typeface="+mn-lt"/>
                <a:ea typeface="+mn-ea"/>
                <a:cs typeface="+mn-cs"/>
              </a:rPr>
              <a:t>相互に速度を確認しながら走行するので渋滞が解消される。</a:t>
            </a:r>
          </a:p>
          <a:p>
            <a:r>
              <a:rPr kumimoji="1" lang="ja-JP" altLang="en-US" sz="1200" b="0" i="0" kern="1200" dirty="0" smtClean="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smtClean="0">
                <a:solidFill>
                  <a:schemeClr val="tx1"/>
                </a:solidFill>
                <a:effectLst/>
                <a:latin typeface="+mn-lt"/>
                <a:ea typeface="+mn-ea"/>
                <a:cs typeface="+mn-cs"/>
              </a:rPr>
              <a:t>過疎地域で、公共交通機関に代わる輸送手段を低コストで提供できる。</a:t>
            </a:r>
          </a:p>
          <a:p>
            <a:r>
              <a:rPr kumimoji="1" lang="ja-JP" altLang="en-US" sz="1200" b="0" i="0" kern="1200" smtClean="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584987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361530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32928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DBEB26-E353-4E6E-BA96-B210A3E47C53}" type="slidenum">
              <a:rPr lang="ja-JP" altLang="en-US" smtClean="0"/>
              <a:pPr>
                <a:defRPr/>
              </a:pPr>
              <a:t>51</a:t>
            </a:fld>
            <a:endParaRPr lang="ja-JP" altLang="en-US"/>
          </a:p>
        </p:txBody>
      </p:sp>
    </p:spTree>
    <p:extLst>
      <p:ext uri="{BB962C8B-B14F-4D97-AF65-F5344CB8AC3E}">
        <p14:creationId xmlns:p14="http://schemas.microsoft.com/office/powerpoint/2010/main" val="185006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2929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【図解】コレ１枚で分かるインダストリー</a:t>
            </a:r>
            <a:r>
              <a:rPr kumimoji="1" lang="en-US" altLang="ja-JP" sz="1200" kern="1200" dirty="0" smtClean="0">
                <a:solidFill>
                  <a:schemeClr val="tx1"/>
                </a:solidFill>
                <a:effectLst/>
                <a:latin typeface="+mn-lt"/>
                <a:ea typeface="+mn-ea"/>
                <a:cs typeface="+mn-cs"/>
              </a:rPr>
              <a:t>4.0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）」。仰々しい名前だが、もの作りの常識を大きく変えようというドイツの産業政策だ。</a:t>
            </a:r>
          </a:p>
          <a:p>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世紀後半から</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にかけて、それまでは手作業で行われていた紡績を、水力や蒸気機関を使った機械による大量生産に置き換える動きが始まった。その後、その他の産業にも広がり工業化の時代へと向かってゆく。これが、第１次産業革命だ。</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世紀初頭、もの作りに電力が使われるようになる。加えて、統計的手法を使った操業管理やベルトコンベアーによる大量生産などが普及し、近代的なもの作りへと飛躍した時期を第</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次産業革命と呼んでいる。</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年代に入り、コンピューターの普及と共に生産の自動化が推し進められた。これが、第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次産業革命だ。我が国は、この波に乗り、「メイド・イン・ジャパン」の時代を築いてきた。いまは、この第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次産業革命の延長線上にある。このパラダイムを大きく変えようという取り組みが、第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だ。我が国は、この新たなパラダイムシフトの中で、存在感を示せていない。この流れに呑み込まれるのか、それとも新たな輝きを取り戻せるのか、そんな岐路に立たせているように思う。</a:t>
            </a:r>
          </a:p>
          <a:p>
            <a:r>
              <a:rPr kumimoji="1" lang="ja-JP" altLang="ja-JP" sz="1200" kern="1200" dirty="0" smtClean="0">
                <a:solidFill>
                  <a:schemeClr val="tx1"/>
                </a:solidFill>
                <a:effectLst/>
                <a:latin typeface="+mn-lt"/>
                <a:ea typeface="+mn-ea"/>
                <a:cs typeface="+mn-cs"/>
              </a:rPr>
              <a:t>では、インダストリー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とは何か。これを１枚のチャートにまとめてみた。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顧客ごとに異なる個別仕様の注文、これを量産品と同じように低コストと短納期で提供できるもの作りの仕組みを作ろうという取り組みだ。</a:t>
            </a:r>
          </a:p>
          <a:p>
            <a:r>
              <a:rPr kumimoji="1" lang="ja-JP" altLang="ja-JP" sz="1200" kern="1200" dirty="0" smtClean="0">
                <a:solidFill>
                  <a:schemeClr val="tx1"/>
                </a:solidFill>
                <a:effectLst/>
                <a:latin typeface="+mn-lt"/>
                <a:ea typeface="+mn-ea"/>
                <a:cs typeface="+mn-cs"/>
              </a:rPr>
              <a:t>これを支えるのが、３つの「インターネット」だ。ひとつは、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）。製造機械や工場設備にセンサーが組み込まれ、操業に関わるデータをリアルタイムで収集する。また、素材や材料には、</a:t>
            </a:r>
            <a:r>
              <a:rPr kumimoji="1" lang="en-US" altLang="ja-JP" sz="1200" kern="1200" dirty="0" smtClean="0">
                <a:solidFill>
                  <a:schemeClr val="tx1"/>
                </a:solidFill>
                <a:effectLst/>
                <a:latin typeface="+mn-lt"/>
                <a:ea typeface="+mn-ea"/>
                <a:cs typeface="+mn-cs"/>
              </a:rPr>
              <a:t>IC</a:t>
            </a:r>
            <a:r>
              <a:rPr kumimoji="1" lang="ja-JP" altLang="ja-JP" sz="1200" kern="1200" dirty="0" smtClean="0">
                <a:solidFill>
                  <a:schemeClr val="tx1"/>
                </a:solidFill>
                <a:effectLst/>
                <a:latin typeface="+mn-lt"/>
                <a:ea typeface="+mn-ea"/>
                <a:cs typeface="+mn-cs"/>
              </a:rPr>
              <a:t>タグ（</a:t>
            </a:r>
            <a:r>
              <a:rPr kumimoji="1" lang="en-US" altLang="ja-JP" sz="1200" kern="1200" dirty="0" smtClean="0">
                <a:solidFill>
                  <a:schemeClr val="tx1"/>
                </a:solidFill>
                <a:effectLst/>
                <a:latin typeface="+mn-lt"/>
                <a:ea typeface="+mn-ea"/>
                <a:cs typeface="+mn-cs"/>
              </a:rPr>
              <a:t>RFID</a:t>
            </a:r>
            <a:r>
              <a:rPr kumimoji="1" lang="ja-JP" altLang="ja-JP" sz="1200" kern="1200" dirty="0" smtClean="0">
                <a:solidFill>
                  <a:schemeClr val="tx1"/>
                </a:solidFill>
                <a:effectLst/>
                <a:latin typeface="+mn-lt"/>
                <a:ea typeface="+mn-ea"/>
                <a:cs typeface="+mn-cs"/>
              </a:rPr>
              <a:t>）が付けられ、その流れがリアルタイムで把握される。また、工場で働く人もネットに繋がり、その行動がリアルタイムで把握され、その人の作業状況に従い、最適な作業工程に配置される。さらに、その人のスキルや作業経験、習熟度合い応じ適切なガイドや指示が出される。これが、</a:t>
            </a:r>
            <a:r>
              <a:rPr kumimoji="1" lang="en-US" altLang="ja-JP" sz="1200" kern="1200" dirty="0" err="1" smtClean="0">
                <a:solidFill>
                  <a:schemeClr val="tx1"/>
                </a:solidFill>
                <a:effectLst/>
                <a:latin typeface="+mn-lt"/>
                <a:ea typeface="+mn-ea"/>
                <a:cs typeface="+mn-cs"/>
              </a:rPr>
              <a:t>IoP</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People</a:t>
            </a:r>
            <a:r>
              <a:rPr kumimoji="1" lang="ja-JP" altLang="ja-JP" sz="1200" kern="1200" dirty="0" smtClean="0">
                <a:solidFill>
                  <a:schemeClr val="tx1"/>
                </a:solidFill>
                <a:effectLst/>
                <a:latin typeface="+mn-lt"/>
                <a:ea typeface="+mn-ea"/>
                <a:cs typeface="+mn-cs"/>
              </a:rPr>
              <a:t>）だ。また、お客様からの注文やサポートなどの情報もリアルタイムで集められる。これが、</a:t>
            </a:r>
            <a:r>
              <a:rPr kumimoji="1" lang="en-US" altLang="ja-JP" sz="1200" kern="1200" dirty="0" err="1" smtClean="0">
                <a:solidFill>
                  <a:schemeClr val="tx1"/>
                </a:solidFill>
                <a:effectLst/>
                <a:latin typeface="+mn-lt"/>
                <a:ea typeface="+mn-ea"/>
                <a:cs typeface="+mn-cs"/>
              </a:rPr>
              <a:t>IoS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Service</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このように、もの作りに関わるあらゆるデータが、リアルタイムで収集されデータとして集められる。つまり、もの作りの現場である現実の世界（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）が、コンピューター世界（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にデジタルなコピーとして再現される。このデジタルなコピーで、様々な作業工程や段取りを再現し、最適な方法や手順を見つけてゆく。コンピューター上のシミュレーションなら、何度やっても実作業に影響を及ぼすことはない。そして、最適解を見つけて、もの作り現場に指示を出すと共に、機器の制御や手配を行う。そして、再び、そのデータは、コンピューター世界にフィードバックされる。言うなれば、現実世界とコンピューター世界の間で、「カイゼン活動」を行っているようなものだ。「自ら考える工場」とは、そういう意味である。</a:t>
            </a:r>
          </a:p>
          <a:p>
            <a:r>
              <a:rPr kumimoji="1" lang="ja-JP" altLang="ja-JP" sz="1200" kern="1200" dirty="0" smtClean="0">
                <a:solidFill>
                  <a:schemeClr val="tx1"/>
                </a:solidFill>
                <a:effectLst/>
                <a:latin typeface="+mn-lt"/>
                <a:ea typeface="+mn-ea"/>
                <a:cs typeface="+mn-cs"/>
              </a:rPr>
              <a:t>現実世界とコンピューター世界が密接に連携して実現するこのような仕組みを</a:t>
            </a:r>
            <a:r>
              <a:rPr kumimoji="1" lang="en-US" altLang="ja-JP" sz="1200" kern="1200" dirty="0" smtClean="0">
                <a:solidFill>
                  <a:schemeClr val="tx1"/>
                </a:solidFill>
                <a:effectLst/>
                <a:latin typeface="+mn-lt"/>
                <a:ea typeface="+mn-ea"/>
                <a:cs typeface="+mn-cs"/>
              </a:rPr>
              <a:t>Cyber-Physical Systems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）と言う。このような仕組みを関連する工場がそれぞれに実装し、連携しながらもの作りを行おうというのが、インダストリー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だ。これを人工知能やロボットのテクノロジーが支える。</a:t>
            </a:r>
          </a:p>
          <a:p>
            <a:r>
              <a:rPr kumimoji="1" lang="ja-JP" altLang="ja-JP" sz="1200" kern="1200" dirty="0" smtClean="0">
                <a:solidFill>
                  <a:schemeClr val="tx1"/>
                </a:solidFill>
                <a:effectLst/>
                <a:latin typeface="+mn-lt"/>
                <a:ea typeface="+mn-ea"/>
                <a:cs typeface="+mn-cs"/>
              </a:rPr>
              <a:t>ドイツでは、産学官をあげてインダストリー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に取り組んでいる。その背景には、ドイツの労働単価の高さがある。高い労働単価であっても、世界で通用するコストと品質、そして、サービスを提供することで、競争力を維持し続けたいという想いがあるからだ。</a:t>
            </a:r>
          </a:p>
          <a:p>
            <a:r>
              <a:rPr kumimoji="1" lang="ja-JP" altLang="ja-JP" sz="1200" kern="1200" dirty="0" smtClean="0">
                <a:solidFill>
                  <a:schemeClr val="tx1"/>
                </a:solidFill>
                <a:effectLst/>
                <a:latin typeface="+mn-lt"/>
                <a:ea typeface="+mn-ea"/>
                <a:cs typeface="+mn-cs"/>
              </a:rPr>
              <a:t>このような仕組みが実現されれば、労働者はいらなくなり、むしろ就労需要を減らすのではないかという批判もあるようだ。しかし、今のドイツは、近隣諸国からの多くの出稼ぎ労働者によって産業を維持している。また、このような仕組みを実現することで、新たなビジネス機会を創出し、世界におけるもの作りのイニシアティブもとれるはずだとの思惑もある。</a:t>
            </a:r>
          </a:p>
          <a:p>
            <a:r>
              <a:rPr kumimoji="1" lang="ja-JP" altLang="ja-JP" sz="1200" kern="1200" dirty="0" smtClean="0">
                <a:solidFill>
                  <a:schemeClr val="tx1"/>
                </a:solidFill>
                <a:effectLst/>
                <a:latin typeface="+mn-lt"/>
                <a:ea typeface="+mn-ea"/>
                <a:cs typeface="+mn-cs"/>
              </a:rPr>
              <a:t>少子高齢化が進む我が国も、このような取り組みをすすめてゆく必要があるだろう。未だドイツのような大がかりな組織的取り組みには至っていないが、大いに期待したいところだ。</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1345910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【図解】コレ１枚で分かる産業革命の区分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ドイツの産業政策である「インダストリー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（第４次産業革命）」に対して、アメリカでは「第３次産業革命」が提唱されている。両者にどのような区分の違いがあるのだろうか。</a:t>
            </a:r>
          </a:p>
          <a:p>
            <a:r>
              <a:rPr kumimoji="1" lang="ja-JP" altLang="ja-JP" sz="1200" kern="1200" dirty="0" smtClean="0">
                <a:solidFill>
                  <a:schemeClr val="tx1"/>
                </a:solidFill>
                <a:effectLst/>
                <a:latin typeface="+mn-lt"/>
                <a:ea typeface="+mn-ea"/>
                <a:cs typeface="+mn-cs"/>
              </a:rPr>
              <a:t>まず、インダストリー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（第４次産業革命）について見てゆくことにしよう。</a:t>
            </a:r>
          </a:p>
          <a:p>
            <a:r>
              <a:rPr kumimoji="1" lang="ja-JP" altLang="ja-JP" sz="1200" kern="1200" dirty="0" smtClean="0">
                <a:solidFill>
                  <a:schemeClr val="tx1"/>
                </a:solidFill>
                <a:effectLst/>
                <a:latin typeface="+mn-lt"/>
                <a:ea typeface="+mn-ea"/>
                <a:cs typeface="+mn-cs"/>
              </a:rPr>
              <a:t>産業革命以前、もの作りは手作業が主体で、水車や馬力などの自然力が一部で使われていた。生産者は、それぞれに仕様を決め、注文生産でもの作りを行っていた。</a:t>
            </a:r>
          </a:p>
          <a:p>
            <a:r>
              <a:rPr kumimoji="1" lang="en-US" altLang="ja-JP" sz="1200" kern="1200" dirty="0" smtClean="0">
                <a:solidFill>
                  <a:schemeClr val="tx1"/>
                </a:solidFill>
                <a:effectLst/>
                <a:latin typeface="+mn-lt"/>
                <a:ea typeface="+mn-ea"/>
                <a:cs typeface="+mn-cs"/>
              </a:rPr>
              <a:t>1764</a:t>
            </a:r>
            <a:r>
              <a:rPr kumimoji="1" lang="ja-JP" altLang="ja-JP" sz="1200" kern="1200" dirty="0" smtClean="0">
                <a:solidFill>
                  <a:schemeClr val="tx1"/>
                </a:solidFill>
                <a:effectLst/>
                <a:latin typeface="+mn-lt"/>
                <a:ea typeface="+mn-ea"/>
                <a:cs typeface="+mn-cs"/>
              </a:rPr>
              <a:t>年、イギリスでジェニー紡績機が発明され紡績の生産性が飛躍的向上する。同時期、ジェームズワットによって蒸気機関に改良が加えられ、高効率な動力源としての普及が始まる。このイギリスに端を発する大量生産の時代を第１次産業革命と呼ぶ。</a:t>
            </a:r>
          </a:p>
          <a:p>
            <a:r>
              <a:rPr kumimoji="1" lang="ja-JP" altLang="ja-JP" sz="1200" kern="1200" dirty="0" smtClean="0">
                <a:solidFill>
                  <a:schemeClr val="tx1"/>
                </a:solidFill>
                <a:effectLst/>
                <a:latin typeface="+mn-lt"/>
                <a:ea typeface="+mn-ea"/>
                <a:cs typeface="+mn-cs"/>
              </a:rPr>
              <a:t>大量生産は、その効率を追求する過程で標準化や規格化を推し進めた。これによって工業化が進み、農業を中心とする社会から工業を中心とする社会へと変貌を遂げてゆく。この需要を満たすために、労働力は田園地帯から都市部へと移動し、企業化による生産資本の集中、資本家と労働者という役割区分の明確化がすすんでゆく。</a:t>
            </a:r>
          </a:p>
          <a:p>
            <a:r>
              <a:rPr kumimoji="1" lang="ja-JP" altLang="ja-JP" sz="1200" kern="1200" dirty="0" smtClean="0">
                <a:solidFill>
                  <a:schemeClr val="tx1"/>
                </a:solidFill>
                <a:effectLst/>
                <a:latin typeface="+mn-lt"/>
                <a:ea typeface="+mn-ea"/>
                <a:cs typeface="+mn-cs"/>
              </a:rPr>
              <a:t>その後、</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後半より、石油の普及もあり、内燃機関（エンジン）も動力源として使われるようになった。さらに、電力が普及し大量生産を支える動力源として広く使われるようになってゆく。また、標準化や規格化と共に、統計的手法を用いた科学的な管理手法も定着し、生産性や品質の向上に貢献するようになった。</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型フォードに代表される効率化を追求した量産システムの登場や化学産業の台頭など、軽工業から重工業へ大量生産への取り組みが広がりはじめた時代でもある。これを第２次産業革命と呼んでいる。</a:t>
            </a:r>
          </a:p>
          <a:p>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年代から</a:t>
            </a:r>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年代にかけて、商用コンピューターの普及が始まる。当初は、事務作業を機械化することが主な用途だったが、</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もの作りの現場にコンピューターが使われるようになった。産業用ロボットの普及と相まって生産の自動化がすすめられてゆく。この時代を第３次産業革命と呼ぶ。その後、コンピューターの利用技術の発展と共に他品種少量生産に対応したフレキシブル・マニファクチャリング・システム（</a:t>
            </a:r>
            <a:r>
              <a:rPr kumimoji="1" lang="en-US" altLang="ja-JP" sz="1200" kern="1200" dirty="0" smtClean="0">
                <a:solidFill>
                  <a:schemeClr val="tx1"/>
                </a:solidFill>
                <a:effectLst/>
                <a:latin typeface="+mn-lt"/>
                <a:ea typeface="+mn-ea"/>
                <a:cs typeface="+mn-cs"/>
              </a:rPr>
              <a:t>FMS</a:t>
            </a:r>
            <a:r>
              <a:rPr kumimoji="1" lang="ja-JP" altLang="ja-JP" sz="1200" kern="1200" dirty="0" smtClean="0">
                <a:solidFill>
                  <a:schemeClr val="tx1"/>
                </a:solidFill>
                <a:effectLst/>
                <a:latin typeface="+mn-lt"/>
                <a:ea typeface="+mn-ea"/>
                <a:cs typeface="+mn-cs"/>
              </a:rPr>
              <a:t>）へと適用が拡がってゆく。</a:t>
            </a:r>
          </a:p>
          <a:p>
            <a:r>
              <a:rPr kumimoji="1" lang="ja-JP" altLang="ja-JP" sz="1200" kern="1200" dirty="0" smtClean="0">
                <a:solidFill>
                  <a:schemeClr val="tx1"/>
                </a:solidFill>
                <a:effectLst/>
                <a:latin typeface="+mn-lt"/>
                <a:ea typeface="+mn-ea"/>
                <a:cs typeface="+mn-cs"/>
              </a:rPr>
              <a:t>さらに、インターネットの普及によりネットワーク接続が、低コストで容易になった。その結果、地域や企業を越える情報の共有と調整と生産に関わるモノの流れの全体最適をめざす、</a:t>
            </a:r>
            <a:r>
              <a:rPr kumimoji="1" lang="en-US" altLang="ja-JP" sz="1200" kern="1200" dirty="0" smtClean="0">
                <a:solidFill>
                  <a:schemeClr val="tx1"/>
                </a:solidFill>
                <a:effectLst/>
                <a:latin typeface="+mn-lt"/>
                <a:ea typeface="+mn-ea"/>
                <a:cs typeface="+mn-cs"/>
              </a:rPr>
              <a:t>SCM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Supply Chain Management</a:t>
            </a:r>
            <a:r>
              <a:rPr kumimoji="1" lang="ja-JP" altLang="ja-JP" sz="1200" kern="1200" dirty="0" smtClean="0">
                <a:solidFill>
                  <a:schemeClr val="tx1"/>
                </a:solidFill>
                <a:effectLst/>
                <a:latin typeface="+mn-lt"/>
                <a:ea typeface="+mn-ea"/>
                <a:cs typeface="+mn-cs"/>
              </a:rPr>
              <a:t>）の適用が拡大する。</a:t>
            </a:r>
          </a:p>
          <a:p>
            <a:r>
              <a:rPr kumimoji="1" lang="ja-JP" altLang="ja-JP" sz="1200" kern="1200" dirty="0" smtClean="0">
                <a:solidFill>
                  <a:schemeClr val="tx1"/>
                </a:solidFill>
                <a:effectLst/>
                <a:latin typeface="+mn-lt"/>
                <a:ea typeface="+mn-ea"/>
                <a:cs typeface="+mn-cs"/>
              </a:rPr>
              <a:t>その後、自動化や自律化技術の進展を背景に、顧客ごとに異なる個別仕様の注文を量産品と同様のコストと短納期で提供できるもの作りを実現し、競争力を高めようという取り組みが始まった。これが、第４次産業革命、すなわちインダリ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れに対し、米国で提唱される第３次産業革命は、上記の第２次と第３次をひとまとめにして、第２次産業革命と区分しているようだ。第３次産業革命は、時間軸で見れば、ドイツの第４次産業革命と重なってい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同様に標準化・大量生産から個別仕様・個別生産に対応する取り組みである。これに加えて、消費者自らが、もの作りに関わる「もの作りの民主化」をすすめようという「デジタル・ファブリケーション」を含め第３次産業革命と位置付けているようだ。個人やコミュニティが、消費の現場で設計し、</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プリンターを使って「もの作りの個人化・個別化」を実現する。</a:t>
            </a:r>
          </a:p>
          <a:p>
            <a:r>
              <a:rPr kumimoji="1" lang="ja-JP" altLang="ja-JP" sz="1200" kern="1200" dirty="0" smtClean="0">
                <a:solidFill>
                  <a:schemeClr val="tx1"/>
                </a:solidFill>
                <a:effectLst/>
                <a:latin typeface="+mn-lt"/>
                <a:ea typeface="+mn-ea"/>
                <a:cs typeface="+mn-cs"/>
              </a:rPr>
              <a:t>区分の仕方や定義の違いはあるが、デジタル技術を活かし、低コスト、短納期で、もの作りの個人化や個別化に対応し、もの作りの変革を進めようという取り組みであることに変わりはない。これは、第１次産業革命以前の個別仕様・個別生産という個人に最適化されたもの作りへの回帰とも言えるだろ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1509346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Predix</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”FIELD system”</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smtClean="0">
                <a:solidFill>
                  <a:schemeClr val="tx1"/>
                </a:solidFill>
                <a:effectLst/>
                <a:latin typeface="+mn-lt"/>
                <a:ea typeface="+mn-ea"/>
                <a:cs typeface="+mn-cs"/>
              </a:rPr>
              <a:t>Industrial Internet</a:t>
            </a:r>
            <a:r>
              <a:rPr kumimoji="1" lang="ja-JP" altLang="ja-JP" sz="1200" kern="1200" dirty="0" smtClean="0">
                <a:solidFill>
                  <a:schemeClr val="tx1"/>
                </a:solidFill>
                <a:effectLst/>
                <a:latin typeface="+mn-lt"/>
                <a:ea typeface="+mn-ea"/>
                <a:cs typeface="+mn-cs"/>
              </a:rPr>
              <a:t>（産業のインターネット）」、そしてドイツでは「インダストリー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次産業革命）」という取り組みがすすんでいます。</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Industrial Internet</a:t>
            </a:r>
            <a:r>
              <a:rPr kumimoji="1" lang="ja-JP" altLang="ja-JP" sz="1200" kern="1200" dirty="0" smtClean="0">
                <a:solidFill>
                  <a:schemeClr val="tx1"/>
                </a:solidFill>
                <a:effectLst/>
                <a:latin typeface="+mn-lt"/>
                <a:ea typeface="+mn-ea"/>
                <a:cs typeface="+mn-cs"/>
              </a:rPr>
              <a:t>」では、ゼネラル・エレクトリック（</a:t>
            </a:r>
            <a:r>
              <a:rPr kumimoji="1" lang="en-US" altLang="ja-JP" sz="1200" kern="1200" dirty="0" smtClean="0">
                <a:solidFill>
                  <a:schemeClr val="tx1"/>
                </a:solidFill>
                <a:effectLst/>
                <a:latin typeface="+mn-lt"/>
                <a:ea typeface="+mn-ea"/>
                <a:cs typeface="+mn-cs"/>
              </a:rPr>
              <a:t>GE</a:t>
            </a:r>
            <a:r>
              <a:rPr kumimoji="1" lang="ja-JP" altLang="ja-JP" sz="1200" kern="1200" dirty="0" smtClean="0">
                <a:solidFill>
                  <a:schemeClr val="tx1"/>
                </a:solidFill>
                <a:effectLst/>
                <a:latin typeface="+mn-lt"/>
                <a:ea typeface="+mn-ea"/>
                <a:cs typeface="+mn-cs"/>
              </a:rPr>
              <a:t>）を中心にインテル、シスコシステムズ、</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社が中核となって産業界での連係組織「</a:t>
            </a:r>
            <a:r>
              <a:rPr kumimoji="1" lang="en-US" altLang="ja-JP" sz="1200" kern="1200" dirty="0" smtClean="0">
                <a:solidFill>
                  <a:schemeClr val="tx1"/>
                </a:solidFill>
                <a:effectLst/>
                <a:latin typeface="+mn-lt"/>
                <a:ea typeface="+mn-ea"/>
                <a:cs typeface="+mn-cs"/>
              </a:rPr>
              <a:t>Industrial Internet Consortium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IIC</a:t>
            </a:r>
            <a:r>
              <a:rPr kumimoji="1" lang="ja-JP" altLang="ja-JP" sz="1200" kern="1200" dirty="0" smtClean="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つの領域としています。</a:t>
            </a:r>
          </a:p>
          <a:p>
            <a:r>
              <a:rPr kumimoji="1" lang="ja-JP" altLang="ja-JP" sz="1200" kern="1200" dirty="0" smtClean="0">
                <a:solidFill>
                  <a:schemeClr val="tx1"/>
                </a:solidFill>
                <a:effectLst/>
                <a:latin typeface="+mn-lt"/>
                <a:ea typeface="+mn-ea"/>
                <a:cs typeface="+mn-cs"/>
              </a:rPr>
              <a:t>一方、「インダストリー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smtClean="0">
                <a:solidFill>
                  <a:schemeClr val="tx1"/>
                </a:solidFill>
                <a:effectLst/>
                <a:latin typeface="+mn-lt"/>
                <a:ea typeface="+mn-ea"/>
                <a:cs typeface="+mn-cs"/>
              </a:rPr>
              <a:t>さて、</a:t>
            </a:r>
            <a:r>
              <a:rPr kumimoji="1" lang="en-US" altLang="ja-JP" sz="1200" kern="1200" dirty="0" smtClean="0">
                <a:solidFill>
                  <a:schemeClr val="tx1"/>
                </a:solidFill>
                <a:effectLst/>
                <a:latin typeface="+mn-lt"/>
                <a:ea typeface="+mn-ea"/>
                <a:cs typeface="+mn-cs"/>
              </a:rPr>
              <a:t>Industrial Internet</a:t>
            </a:r>
            <a:r>
              <a:rPr kumimoji="1" lang="ja-JP" altLang="ja-JP" sz="1200" kern="1200" dirty="0" smtClean="0">
                <a:solidFill>
                  <a:schemeClr val="tx1"/>
                </a:solidFill>
                <a:effectLst/>
                <a:latin typeface="+mn-lt"/>
                <a:ea typeface="+mn-ea"/>
                <a:cs typeface="+mn-cs"/>
              </a:rPr>
              <a:t>を先導する</a:t>
            </a:r>
            <a:r>
              <a:rPr kumimoji="1" lang="en-US" altLang="ja-JP" sz="1200" kern="1200" dirty="0" smtClean="0">
                <a:solidFill>
                  <a:schemeClr val="tx1"/>
                </a:solidFill>
                <a:effectLst/>
                <a:latin typeface="+mn-lt"/>
                <a:ea typeface="+mn-ea"/>
                <a:cs typeface="+mn-cs"/>
              </a:rPr>
              <a:t>GE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CEO</a:t>
            </a:r>
            <a:r>
              <a:rPr kumimoji="1" lang="ja-JP" altLang="ja-JP" sz="1200" kern="1200" dirty="0" smtClean="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」というソフトウェア基盤を開発、ひろく提供をはじめています。</a:t>
            </a:r>
          </a:p>
          <a:p>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smtClean="0">
                <a:solidFill>
                  <a:schemeClr val="tx1"/>
                </a:solidFill>
                <a:effectLst/>
                <a:latin typeface="+mn-lt"/>
                <a:ea typeface="+mn-ea"/>
                <a:cs typeface="+mn-cs"/>
              </a:rPr>
              <a:t>オープンソースソフトウェア（</a:t>
            </a:r>
            <a:r>
              <a:rPr kumimoji="1" lang="en-US" altLang="ja-JP" sz="1200" kern="1200" dirty="0" smtClean="0">
                <a:solidFill>
                  <a:schemeClr val="tx1"/>
                </a:solidFill>
                <a:effectLst/>
                <a:latin typeface="+mn-lt"/>
                <a:ea typeface="+mn-ea"/>
                <a:cs typeface="+mn-cs"/>
              </a:rPr>
              <a:t>OSS</a:t>
            </a:r>
            <a:r>
              <a:rPr kumimoji="1" lang="ja-JP" altLang="ja-JP" sz="1200" kern="1200" dirty="0" smtClean="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smtClean="0">
                <a:solidFill>
                  <a:schemeClr val="tx1"/>
                </a:solidFill>
                <a:effectLst/>
                <a:latin typeface="+mn-lt"/>
                <a:ea typeface="+mn-ea"/>
                <a:cs typeface="+mn-cs"/>
              </a:rPr>
              <a:t>Industrial Internet</a:t>
            </a:r>
            <a:r>
              <a:rPr kumimoji="1" lang="ja-JP" altLang="ja-JP" sz="1200" kern="1200" dirty="0" smtClean="0">
                <a:solidFill>
                  <a:schemeClr val="tx1"/>
                </a:solidFill>
                <a:effectLst/>
                <a:latin typeface="+mn-lt"/>
                <a:ea typeface="+mn-ea"/>
                <a:cs typeface="+mn-cs"/>
              </a:rPr>
              <a:t>の普及を支えています。</a:t>
            </a:r>
          </a:p>
          <a:p>
            <a:r>
              <a:rPr kumimoji="1" lang="ja-JP" altLang="ja-JP" sz="1200" kern="1200" dirty="0" smtClean="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smtClean="0">
                <a:solidFill>
                  <a:schemeClr val="tx1"/>
                </a:solidFill>
                <a:effectLst/>
                <a:latin typeface="+mn-lt"/>
                <a:ea typeface="+mn-ea"/>
                <a:cs typeface="+mn-cs"/>
              </a:rPr>
              <a:t>FIELD system</a:t>
            </a:r>
            <a:r>
              <a:rPr kumimoji="1" lang="ja-JP" altLang="ja-JP" sz="1200" kern="1200" dirty="0" smtClean="0">
                <a:solidFill>
                  <a:schemeClr val="tx1"/>
                </a:solidFill>
                <a:effectLst/>
                <a:latin typeface="+mn-lt"/>
                <a:ea typeface="+mn-ea"/>
                <a:cs typeface="+mn-cs"/>
              </a:rPr>
              <a:t>」を発表しています。</a:t>
            </a:r>
          </a:p>
          <a:p>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と異なり工場内に特化したソフトウェア基盤として作られています。</a:t>
            </a:r>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smtClean="0">
                <a:solidFill>
                  <a:schemeClr val="tx1"/>
                </a:solidFill>
                <a:effectLst/>
                <a:latin typeface="+mn-lt"/>
                <a:ea typeface="+mn-ea"/>
                <a:cs typeface="+mn-cs"/>
              </a:rPr>
              <a:t>FIELD system</a:t>
            </a:r>
            <a:r>
              <a:rPr kumimoji="1" lang="ja-JP" altLang="ja-JP" sz="1200" kern="1200" dirty="0" smtClean="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smtClean="0">
                <a:solidFill>
                  <a:schemeClr val="tx1"/>
                </a:solidFill>
                <a:effectLst/>
                <a:latin typeface="+mn-lt"/>
                <a:ea typeface="+mn-ea"/>
                <a:cs typeface="+mn-cs"/>
              </a:rPr>
              <a:t>FIELD system</a:t>
            </a:r>
            <a:r>
              <a:rPr kumimoji="1" lang="ja-JP" altLang="ja-JP" sz="1200" kern="1200" dirty="0" smtClean="0">
                <a:solidFill>
                  <a:schemeClr val="tx1"/>
                </a:solidFill>
                <a:effectLst/>
                <a:latin typeface="+mn-lt"/>
                <a:ea typeface="+mn-ea"/>
                <a:cs typeface="+mn-cs"/>
              </a:rPr>
              <a:t>ミドルウェア」を中核に、ファナックとシスコが開発した故障予知システム「</a:t>
            </a:r>
            <a:r>
              <a:rPr kumimoji="1" lang="en-US" altLang="ja-JP" sz="1200" kern="1200" dirty="0" smtClean="0">
                <a:solidFill>
                  <a:schemeClr val="tx1"/>
                </a:solidFill>
                <a:effectLst/>
                <a:latin typeface="+mn-lt"/>
                <a:ea typeface="+mn-ea"/>
                <a:cs typeface="+mn-cs"/>
              </a:rPr>
              <a:t>ZDT</a:t>
            </a:r>
            <a:r>
              <a:rPr kumimoji="1" lang="ja-JP" altLang="ja-JP" sz="1200" kern="1200" dirty="0" smtClean="0">
                <a:solidFill>
                  <a:schemeClr val="tx1"/>
                </a:solidFill>
                <a:effectLst/>
                <a:latin typeface="+mn-lt"/>
                <a:ea typeface="+mn-ea"/>
                <a:cs typeface="+mn-cs"/>
              </a:rPr>
              <a:t>」、ファナックが開発した品質情報管理システム「</a:t>
            </a:r>
            <a:r>
              <a:rPr kumimoji="1" lang="en-US" altLang="ja-JP" sz="1200" kern="1200" dirty="0" err="1" smtClean="0">
                <a:solidFill>
                  <a:schemeClr val="tx1"/>
                </a:solidFill>
                <a:effectLst/>
                <a:latin typeface="+mn-lt"/>
                <a:ea typeface="+mn-ea"/>
                <a:cs typeface="+mn-cs"/>
              </a:rPr>
              <a:t>LINKi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Preferred Networks</a:t>
            </a:r>
            <a:r>
              <a:rPr kumimoji="1" lang="ja-JP" altLang="ja-JP" sz="1200" kern="1200" dirty="0" smtClean="0">
                <a:solidFill>
                  <a:schemeClr val="tx1"/>
                </a:solidFill>
                <a:effectLst/>
                <a:latin typeface="+mn-lt"/>
                <a:ea typeface="+mn-ea"/>
                <a:cs typeface="+mn-cs"/>
              </a:rPr>
              <a:t>が開発した機械学習を使ったアプリケーション基盤「</a:t>
            </a:r>
            <a:r>
              <a:rPr kumimoji="1" lang="en-US" altLang="ja-JP" sz="1200" kern="1200" dirty="0" err="1" smtClean="0">
                <a:solidFill>
                  <a:schemeClr val="tx1"/>
                </a:solidFill>
                <a:effectLst/>
                <a:latin typeface="+mn-lt"/>
                <a:ea typeface="+mn-ea"/>
                <a:cs typeface="+mn-cs"/>
              </a:rPr>
              <a:t>DIMo</a:t>
            </a:r>
            <a:r>
              <a:rPr kumimoji="1" lang="ja-JP" altLang="ja-JP" sz="1200" kern="1200" dirty="0" smtClean="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749815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Predix</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”FIELD system”</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smtClean="0">
                <a:solidFill>
                  <a:schemeClr val="tx1"/>
                </a:solidFill>
                <a:effectLst/>
                <a:latin typeface="+mn-lt"/>
                <a:ea typeface="+mn-ea"/>
                <a:cs typeface="+mn-cs"/>
              </a:rPr>
              <a:t>Industrial Internet</a:t>
            </a:r>
            <a:r>
              <a:rPr kumimoji="1" lang="ja-JP" altLang="ja-JP" sz="1200" kern="1200" dirty="0" smtClean="0">
                <a:solidFill>
                  <a:schemeClr val="tx1"/>
                </a:solidFill>
                <a:effectLst/>
                <a:latin typeface="+mn-lt"/>
                <a:ea typeface="+mn-ea"/>
                <a:cs typeface="+mn-cs"/>
              </a:rPr>
              <a:t>（産業のインターネット）」、そしてドイツでは「インダストリー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次産業革命）」という取り組みがすすんでいます。</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Industrial Internet</a:t>
            </a:r>
            <a:r>
              <a:rPr kumimoji="1" lang="ja-JP" altLang="ja-JP" sz="1200" kern="1200" dirty="0" smtClean="0">
                <a:solidFill>
                  <a:schemeClr val="tx1"/>
                </a:solidFill>
                <a:effectLst/>
                <a:latin typeface="+mn-lt"/>
                <a:ea typeface="+mn-ea"/>
                <a:cs typeface="+mn-cs"/>
              </a:rPr>
              <a:t>」では、ゼネラル・エレクトリック（</a:t>
            </a:r>
            <a:r>
              <a:rPr kumimoji="1" lang="en-US" altLang="ja-JP" sz="1200" kern="1200" dirty="0" smtClean="0">
                <a:solidFill>
                  <a:schemeClr val="tx1"/>
                </a:solidFill>
                <a:effectLst/>
                <a:latin typeface="+mn-lt"/>
                <a:ea typeface="+mn-ea"/>
                <a:cs typeface="+mn-cs"/>
              </a:rPr>
              <a:t>GE</a:t>
            </a:r>
            <a:r>
              <a:rPr kumimoji="1" lang="ja-JP" altLang="ja-JP" sz="1200" kern="1200" dirty="0" smtClean="0">
                <a:solidFill>
                  <a:schemeClr val="tx1"/>
                </a:solidFill>
                <a:effectLst/>
                <a:latin typeface="+mn-lt"/>
                <a:ea typeface="+mn-ea"/>
                <a:cs typeface="+mn-cs"/>
              </a:rPr>
              <a:t>）を中心にインテル、シスコシステムズ、</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社が中核となって産業界での連係組織「</a:t>
            </a:r>
            <a:r>
              <a:rPr kumimoji="1" lang="en-US" altLang="ja-JP" sz="1200" kern="1200" dirty="0" smtClean="0">
                <a:solidFill>
                  <a:schemeClr val="tx1"/>
                </a:solidFill>
                <a:effectLst/>
                <a:latin typeface="+mn-lt"/>
                <a:ea typeface="+mn-ea"/>
                <a:cs typeface="+mn-cs"/>
              </a:rPr>
              <a:t>Industrial Internet Consortium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IIC</a:t>
            </a:r>
            <a:r>
              <a:rPr kumimoji="1" lang="ja-JP" altLang="ja-JP" sz="1200" kern="1200" dirty="0" smtClean="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つの領域としています。</a:t>
            </a:r>
          </a:p>
          <a:p>
            <a:r>
              <a:rPr kumimoji="1" lang="ja-JP" altLang="ja-JP" sz="1200" kern="1200" dirty="0" smtClean="0">
                <a:solidFill>
                  <a:schemeClr val="tx1"/>
                </a:solidFill>
                <a:effectLst/>
                <a:latin typeface="+mn-lt"/>
                <a:ea typeface="+mn-ea"/>
                <a:cs typeface="+mn-cs"/>
              </a:rPr>
              <a:t>一方、「インダストリー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smtClean="0">
                <a:solidFill>
                  <a:schemeClr val="tx1"/>
                </a:solidFill>
                <a:effectLst/>
                <a:latin typeface="+mn-lt"/>
                <a:ea typeface="+mn-ea"/>
                <a:cs typeface="+mn-cs"/>
              </a:rPr>
              <a:t>さて、</a:t>
            </a:r>
            <a:r>
              <a:rPr kumimoji="1" lang="en-US" altLang="ja-JP" sz="1200" kern="1200" dirty="0" smtClean="0">
                <a:solidFill>
                  <a:schemeClr val="tx1"/>
                </a:solidFill>
                <a:effectLst/>
                <a:latin typeface="+mn-lt"/>
                <a:ea typeface="+mn-ea"/>
                <a:cs typeface="+mn-cs"/>
              </a:rPr>
              <a:t>Industrial Internet</a:t>
            </a:r>
            <a:r>
              <a:rPr kumimoji="1" lang="ja-JP" altLang="ja-JP" sz="1200" kern="1200" dirty="0" smtClean="0">
                <a:solidFill>
                  <a:schemeClr val="tx1"/>
                </a:solidFill>
                <a:effectLst/>
                <a:latin typeface="+mn-lt"/>
                <a:ea typeface="+mn-ea"/>
                <a:cs typeface="+mn-cs"/>
              </a:rPr>
              <a:t>を先導する</a:t>
            </a:r>
            <a:r>
              <a:rPr kumimoji="1" lang="en-US" altLang="ja-JP" sz="1200" kern="1200" dirty="0" smtClean="0">
                <a:solidFill>
                  <a:schemeClr val="tx1"/>
                </a:solidFill>
                <a:effectLst/>
                <a:latin typeface="+mn-lt"/>
                <a:ea typeface="+mn-ea"/>
                <a:cs typeface="+mn-cs"/>
              </a:rPr>
              <a:t>GE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CEO</a:t>
            </a:r>
            <a:r>
              <a:rPr kumimoji="1" lang="ja-JP" altLang="ja-JP" sz="1200" kern="1200" dirty="0" smtClean="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」というソフトウェア基盤を開発、ひろく提供をはじめています。</a:t>
            </a:r>
          </a:p>
          <a:p>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smtClean="0">
                <a:solidFill>
                  <a:schemeClr val="tx1"/>
                </a:solidFill>
                <a:effectLst/>
                <a:latin typeface="+mn-lt"/>
                <a:ea typeface="+mn-ea"/>
                <a:cs typeface="+mn-cs"/>
              </a:rPr>
              <a:t>オープンソースソフトウェア（</a:t>
            </a:r>
            <a:r>
              <a:rPr kumimoji="1" lang="en-US" altLang="ja-JP" sz="1200" kern="1200" dirty="0" smtClean="0">
                <a:solidFill>
                  <a:schemeClr val="tx1"/>
                </a:solidFill>
                <a:effectLst/>
                <a:latin typeface="+mn-lt"/>
                <a:ea typeface="+mn-ea"/>
                <a:cs typeface="+mn-cs"/>
              </a:rPr>
              <a:t>OSS</a:t>
            </a:r>
            <a:r>
              <a:rPr kumimoji="1" lang="ja-JP" altLang="ja-JP" sz="1200" kern="1200" dirty="0" smtClean="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smtClean="0">
                <a:solidFill>
                  <a:schemeClr val="tx1"/>
                </a:solidFill>
                <a:effectLst/>
                <a:latin typeface="+mn-lt"/>
                <a:ea typeface="+mn-ea"/>
                <a:cs typeface="+mn-cs"/>
              </a:rPr>
              <a:t>Industrial Internet</a:t>
            </a:r>
            <a:r>
              <a:rPr kumimoji="1" lang="ja-JP" altLang="ja-JP" sz="1200" kern="1200" dirty="0" smtClean="0">
                <a:solidFill>
                  <a:schemeClr val="tx1"/>
                </a:solidFill>
                <a:effectLst/>
                <a:latin typeface="+mn-lt"/>
                <a:ea typeface="+mn-ea"/>
                <a:cs typeface="+mn-cs"/>
              </a:rPr>
              <a:t>の普及を支えています。</a:t>
            </a:r>
          </a:p>
          <a:p>
            <a:r>
              <a:rPr kumimoji="1" lang="ja-JP" altLang="ja-JP" sz="1200" kern="1200" dirty="0" smtClean="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smtClean="0">
                <a:solidFill>
                  <a:schemeClr val="tx1"/>
                </a:solidFill>
                <a:effectLst/>
                <a:latin typeface="+mn-lt"/>
                <a:ea typeface="+mn-ea"/>
                <a:cs typeface="+mn-cs"/>
              </a:rPr>
              <a:t>FIELD system</a:t>
            </a:r>
            <a:r>
              <a:rPr kumimoji="1" lang="ja-JP" altLang="ja-JP" sz="1200" kern="1200" dirty="0" smtClean="0">
                <a:solidFill>
                  <a:schemeClr val="tx1"/>
                </a:solidFill>
                <a:effectLst/>
                <a:latin typeface="+mn-lt"/>
                <a:ea typeface="+mn-ea"/>
                <a:cs typeface="+mn-cs"/>
              </a:rPr>
              <a:t>」を発表しています。</a:t>
            </a:r>
          </a:p>
          <a:p>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と異なり工場内に特化したソフトウェア基盤として作られています。</a:t>
            </a:r>
            <a:r>
              <a:rPr kumimoji="1" lang="en-US" altLang="ja-JP" sz="1200" kern="1200" dirty="0" err="1" smtClean="0">
                <a:solidFill>
                  <a:schemeClr val="tx1"/>
                </a:solidFill>
                <a:effectLst/>
                <a:latin typeface="+mn-lt"/>
                <a:ea typeface="+mn-ea"/>
                <a:cs typeface="+mn-cs"/>
              </a:rPr>
              <a:t>Predix</a:t>
            </a:r>
            <a:r>
              <a:rPr kumimoji="1" lang="ja-JP" altLang="ja-JP" sz="1200" kern="1200" dirty="0" smtClean="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smtClean="0">
                <a:solidFill>
                  <a:schemeClr val="tx1"/>
                </a:solidFill>
                <a:effectLst/>
                <a:latin typeface="+mn-lt"/>
                <a:ea typeface="+mn-ea"/>
                <a:cs typeface="+mn-cs"/>
              </a:rPr>
              <a:t>FIELD system</a:t>
            </a:r>
            <a:r>
              <a:rPr kumimoji="1" lang="ja-JP" altLang="ja-JP" sz="1200" kern="1200" dirty="0" smtClean="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smtClean="0">
                <a:solidFill>
                  <a:schemeClr val="tx1"/>
                </a:solidFill>
                <a:effectLst/>
                <a:latin typeface="+mn-lt"/>
                <a:ea typeface="+mn-ea"/>
                <a:cs typeface="+mn-cs"/>
              </a:rPr>
              <a:t>FIELD system</a:t>
            </a:r>
            <a:r>
              <a:rPr kumimoji="1" lang="ja-JP" altLang="ja-JP" sz="1200" kern="1200" dirty="0" smtClean="0">
                <a:solidFill>
                  <a:schemeClr val="tx1"/>
                </a:solidFill>
                <a:effectLst/>
                <a:latin typeface="+mn-lt"/>
                <a:ea typeface="+mn-ea"/>
                <a:cs typeface="+mn-cs"/>
              </a:rPr>
              <a:t>ミドルウェア」を中核に、ファナックとシスコが開発した故障予知システム「</a:t>
            </a:r>
            <a:r>
              <a:rPr kumimoji="1" lang="en-US" altLang="ja-JP" sz="1200" kern="1200" dirty="0" smtClean="0">
                <a:solidFill>
                  <a:schemeClr val="tx1"/>
                </a:solidFill>
                <a:effectLst/>
                <a:latin typeface="+mn-lt"/>
                <a:ea typeface="+mn-ea"/>
                <a:cs typeface="+mn-cs"/>
              </a:rPr>
              <a:t>ZDT</a:t>
            </a:r>
            <a:r>
              <a:rPr kumimoji="1" lang="ja-JP" altLang="ja-JP" sz="1200" kern="1200" dirty="0" smtClean="0">
                <a:solidFill>
                  <a:schemeClr val="tx1"/>
                </a:solidFill>
                <a:effectLst/>
                <a:latin typeface="+mn-lt"/>
                <a:ea typeface="+mn-ea"/>
                <a:cs typeface="+mn-cs"/>
              </a:rPr>
              <a:t>」、ファナックが開発した品質情報管理システム「</a:t>
            </a:r>
            <a:r>
              <a:rPr kumimoji="1" lang="en-US" altLang="ja-JP" sz="1200" kern="1200" dirty="0" err="1" smtClean="0">
                <a:solidFill>
                  <a:schemeClr val="tx1"/>
                </a:solidFill>
                <a:effectLst/>
                <a:latin typeface="+mn-lt"/>
                <a:ea typeface="+mn-ea"/>
                <a:cs typeface="+mn-cs"/>
              </a:rPr>
              <a:t>LINKi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Preferred Networks</a:t>
            </a:r>
            <a:r>
              <a:rPr kumimoji="1" lang="ja-JP" altLang="ja-JP" sz="1200" kern="1200" dirty="0" smtClean="0">
                <a:solidFill>
                  <a:schemeClr val="tx1"/>
                </a:solidFill>
                <a:effectLst/>
                <a:latin typeface="+mn-lt"/>
                <a:ea typeface="+mn-ea"/>
                <a:cs typeface="+mn-cs"/>
              </a:rPr>
              <a:t>が開発した機械学習を使ったアプリケーション基盤「</a:t>
            </a:r>
            <a:r>
              <a:rPr kumimoji="1" lang="en-US" altLang="ja-JP" sz="1200" kern="1200" dirty="0" err="1" smtClean="0">
                <a:solidFill>
                  <a:schemeClr val="tx1"/>
                </a:solidFill>
                <a:effectLst/>
                <a:latin typeface="+mn-lt"/>
                <a:ea typeface="+mn-ea"/>
                <a:cs typeface="+mn-cs"/>
              </a:rPr>
              <a:t>DIMo</a:t>
            </a:r>
            <a:r>
              <a:rPr kumimoji="1" lang="ja-JP" altLang="ja-JP" sz="1200" kern="1200" dirty="0" smtClean="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58224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07311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についての定義は、必ずしも定まったものはなく、その定義が曖昧なままに使われていることもあるようです。</a:t>
            </a:r>
          </a:p>
          <a:p>
            <a:r>
              <a:rPr kumimoji="1" lang="ja-JP" altLang="ja-JP" sz="1200" kern="1200" dirty="0" smtClean="0">
                <a:solidFill>
                  <a:schemeClr val="tx1"/>
                </a:solidFill>
                <a:effectLst/>
                <a:latin typeface="+mn-lt"/>
                <a:ea typeface="+mn-ea"/>
                <a:cs typeface="+mn-cs"/>
              </a:rPr>
              <a:t>そもそも</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という言葉を最初に使ったのは、</a:t>
            </a:r>
            <a:r>
              <a:rPr kumimoji="1" lang="en-US" altLang="ja-JP" sz="1200" kern="1200" dirty="0" smtClean="0">
                <a:solidFill>
                  <a:schemeClr val="tx1"/>
                </a:solidFill>
                <a:effectLst/>
                <a:latin typeface="+mn-lt"/>
                <a:ea typeface="+mn-ea"/>
                <a:cs typeface="+mn-cs"/>
              </a:rPr>
              <a:t>1999</a:t>
            </a:r>
            <a:r>
              <a:rPr kumimoji="1" lang="ja-JP" altLang="ja-JP" sz="1200" kern="1200" dirty="0" smtClean="0">
                <a:solidFill>
                  <a:schemeClr val="tx1"/>
                </a:solidFill>
                <a:effectLst/>
                <a:latin typeface="+mn-lt"/>
                <a:ea typeface="+mn-ea"/>
                <a:cs typeface="+mn-cs"/>
              </a:rPr>
              <a:t>年、商品や荷物に付ける無線タグの標準化団体「</a:t>
            </a:r>
            <a:r>
              <a:rPr kumimoji="1" lang="en-US" altLang="ja-JP" sz="1200" kern="1200" dirty="0" smtClean="0">
                <a:solidFill>
                  <a:schemeClr val="tx1"/>
                </a:solidFill>
                <a:effectLst/>
                <a:latin typeface="+mn-lt"/>
                <a:ea typeface="+mn-ea"/>
                <a:cs typeface="+mn-cs"/>
              </a:rPr>
              <a:t>Auto-ID</a:t>
            </a:r>
            <a:r>
              <a:rPr kumimoji="1" lang="ja-JP" altLang="ja-JP" sz="1200" kern="1200" dirty="0" smtClean="0">
                <a:solidFill>
                  <a:schemeClr val="tx1"/>
                </a:solidFill>
                <a:effectLst/>
                <a:latin typeface="+mn-lt"/>
                <a:ea typeface="+mn-ea"/>
                <a:cs typeface="+mn-cs"/>
              </a:rPr>
              <a:t>」の創設者の一人である</a:t>
            </a:r>
            <a:r>
              <a:rPr kumimoji="1" lang="en-US" altLang="ja-JP" sz="1200" kern="1200" dirty="0" smtClean="0">
                <a:solidFill>
                  <a:schemeClr val="tx1"/>
                </a:solidFill>
                <a:effectLst/>
                <a:latin typeface="+mn-lt"/>
                <a:ea typeface="+mn-ea"/>
                <a:cs typeface="+mn-cs"/>
              </a:rPr>
              <a:t>Kevin Ashton</a:t>
            </a:r>
            <a:r>
              <a:rPr kumimoji="1" lang="ja-JP" altLang="ja-JP" sz="1200" kern="1200" dirty="0" smtClean="0">
                <a:solidFill>
                  <a:schemeClr val="tx1"/>
                </a:solidFill>
                <a:effectLst/>
                <a:latin typeface="+mn-lt"/>
                <a:ea typeface="+mn-ea"/>
                <a:cs typeface="+mn-cs"/>
              </a:rPr>
              <a:t>氏だとされています。彼は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smtClean="0">
                <a:solidFill>
                  <a:schemeClr val="tx1"/>
                </a:solidFill>
                <a:effectLst/>
                <a:latin typeface="+mn-lt"/>
                <a:ea typeface="+mn-ea"/>
                <a:cs typeface="+mn-cs"/>
              </a:rPr>
              <a:t>ひとつは、「現実世界の出来事をデジタル・データに変換しネットに送り出す機器や仕組み」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smtClean="0">
                <a:solidFill>
                  <a:schemeClr val="tx1"/>
                </a:solidFill>
                <a:effectLst/>
                <a:latin typeface="+mn-lt"/>
                <a:ea typeface="+mn-ea"/>
                <a:cs typeface="+mn-cs"/>
              </a:rPr>
              <a:t>もうひとつは、「デジタル・データで現実世界を捉え、アナログな現実世界を動かす仕組み」です。モノ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smtClean="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前者は、手段に重点を置いた解釈で、後者はデータの使われ方やデータを使って価値を生みだす全体の仕組みに重点を置いた解釈です。先に紹介した</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（サイバー・フィジカル・システム）と同じ意味といってもいいでしょう。</a:t>
            </a:r>
          </a:p>
          <a:p>
            <a:r>
              <a:rPr kumimoji="1" lang="ja-JP" altLang="ja-JP" sz="1200" kern="1200" dirty="0" smtClean="0">
                <a:solidFill>
                  <a:schemeClr val="tx1"/>
                </a:solidFill>
                <a:effectLst/>
                <a:latin typeface="+mn-lt"/>
                <a:ea typeface="+mn-ea"/>
                <a:cs typeface="+mn-cs"/>
              </a:rPr>
              <a:t>いずれかひとつが正しいというのではなく、このようないくつかの解釈があるということです。また、モノだけではなく人を含むあらゆる出来事がインターネットに接続しデータを生みだす仕組みと言う意味から、</a:t>
            </a:r>
            <a:r>
              <a:rPr kumimoji="1" lang="en-US" altLang="ja-JP" sz="1200" kern="1200" dirty="0" smtClean="0">
                <a:solidFill>
                  <a:schemeClr val="tx1"/>
                </a:solidFill>
                <a:effectLst/>
                <a:latin typeface="+mn-lt"/>
                <a:ea typeface="+mn-ea"/>
                <a:cs typeface="+mn-cs"/>
              </a:rPr>
              <a:t>IoE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Everything</a:t>
            </a:r>
            <a:r>
              <a:rPr kumimoji="1" lang="ja-JP" altLang="ja-JP" sz="1200" kern="1200" dirty="0" smtClean="0">
                <a:solidFill>
                  <a:schemeClr val="tx1"/>
                </a:solidFill>
                <a:effectLst/>
                <a:latin typeface="+mn-lt"/>
                <a:ea typeface="+mn-ea"/>
                <a:cs typeface="+mn-cs"/>
              </a:rPr>
              <a:t>）という言葉が使われることもあります。元々</a:t>
            </a:r>
            <a:r>
              <a:rPr kumimoji="1" lang="en-US" altLang="ja-JP" sz="1200" kern="1200" dirty="0" smtClean="0">
                <a:solidFill>
                  <a:schemeClr val="tx1"/>
                </a:solidFill>
                <a:effectLst/>
                <a:latin typeface="+mn-lt"/>
                <a:ea typeface="+mn-ea"/>
                <a:cs typeface="+mn-cs"/>
              </a:rPr>
              <a:t>Cisco Systems</a:t>
            </a:r>
            <a:r>
              <a:rPr kumimoji="1" lang="ja-JP" altLang="ja-JP" sz="1200" kern="1200" dirty="0" smtClean="0">
                <a:solidFill>
                  <a:schemeClr val="tx1"/>
                </a:solidFill>
                <a:effectLst/>
                <a:latin typeface="+mn-lt"/>
                <a:ea typeface="+mn-ea"/>
                <a:cs typeface="+mn-cs"/>
              </a:rPr>
              <a:t>が提唱した概念ですが、これもまた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のひとつの解釈と言えるかもしれません。</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55869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がビジネス・フレームワークであること</a:t>
            </a:r>
          </a:p>
          <a:p>
            <a:r>
              <a:rPr kumimoji="1" lang="ja-JP" altLang="ja-JP" sz="1200" kern="1200" dirty="0" smtClean="0">
                <a:solidFill>
                  <a:schemeClr val="tx1"/>
                </a:solidFill>
                <a:effectLst/>
                <a:latin typeface="+mn-lt"/>
                <a:ea typeface="+mn-ea"/>
                <a:cs typeface="+mn-cs"/>
              </a:rPr>
              <a:t>「うちも</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で何かできないのか？」</a:t>
            </a:r>
          </a:p>
          <a:p>
            <a:r>
              <a:rPr kumimoji="1" lang="ja-JP" altLang="ja-JP" sz="1200" kern="1200" dirty="0" smtClean="0">
                <a:solidFill>
                  <a:schemeClr val="tx1"/>
                </a:solidFill>
                <a:effectLst/>
                <a:latin typeface="+mn-lt"/>
                <a:ea typeface="+mn-ea"/>
                <a:cs typeface="+mn-cs"/>
              </a:rPr>
              <a:t>そんな社長のひと言に、さてどうしたものかと頭を抱えてはいないでしょうか。そこで、</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とは何かを調べてはみたものの、はっきりとした定義は見つかりません。そもそも何が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なのかがよく分かりません。それも当然のことで、</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というテクノロジーはないからです。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b="1" kern="1200" dirty="0" err="1" smtClean="0">
                <a:solidFill>
                  <a:schemeClr val="tx1"/>
                </a:solidFill>
                <a:effectLst/>
                <a:latin typeface="+mn-lt"/>
                <a:ea typeface="+mn-ea"/>
                <a:cs typeface="+mn-cs"/>
              </a:rPr>
              <a:t>IoT</a:t>
            </a:r>
            <a:r>
              <a:rPr kumimoji="1" lang="ja-JP" altLang="ja-JP" sz="1200" b="1" kern="1200" dirty="0" smtClean="0">
                <a:solidFill>
                  <a:schemeClr val="tx1"/>
                </a:solidFill>
                <a:effectLst/>
                <a:latin typeface="+mn-lt"/>
                <a:ea typeface="+mn-ea"/>
                <a:cs typeface="+mn-cs"/>
              </a:rPr>
              <a:t>とは、デジタル・データを活用したビジネス課題を解決するためのフレームワーク</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このように捉えてみては如何でしょう。</a:t>
            </a:r>
          </a:p>
          <a:p>
            <a:r>
              <a:rPr kumimoji="1" lang="ja-JP" altLang="ja-JP" sz="1200" kern="1200" dirty="0" smtClean="0">
                <a:solidFill>
                  <a:schemeClr val="tx1"/>
                </a:solidFill>
                <a:effectLst/>
                <a:latin typeface="+mn-lt"/>
                <a:ea typeface="+mn-ea"/>
                <a:cs typeface="+mn-cs"/>
              </a:rPr>
              <a:t>これまでは、人間の知見に頼り判断していたところを、センサーで集めたデータでリアルタイムに「事実」を捉え、機械学習や統計的な分析で最適解を求めるやり方に置き換えようというのです。そして、そこで得られた最適解でアプリケーションを動かし、現実世界にサービスを提供します。その結果生じた変化が再びセンサーによってデジタル・データとして集められます。言うなれば、現実世界とサイバー世界が一体となって、リアルタイムで改善活動を繰り返している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なのです。このような仕組みは、サイバー・フィジカル・システム（</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）とも呼ばれています。</a:t>
            </a:r>
          </a:p>
          <a:p>
            <a:r>
              <a:rPr kumimoji="1" lang="ja-JP" altLang="ja-JP" sz="1200" kern="1200" dirty="0" smtClean="0">
                <a:solidFill>
                  <a:schemeClr val="tx1"/>
                </a:solidFill>
                <a:effectLst/>
                <a:latin typeface="+mn-lt"/>
                <a:ea typeface="+mn-ea"/>
                <a:cs typeface="+mn-cs"/>
              </a:rPr>
              <a:t>このように捉えると、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が様々なテクノロジーの組合せによって実現することが分かります。また、どのようなビジネス課題を解決するかによって、使われるテクノロジーの組合せがまるで違ったものになってしまいます。</a:t>
            </a:r>
          </a:p>
          <a:p>
            <a:r>
              <a:rPr kumimoji="1" lang="ja-JP" altLang="ja-JP" sz="1200" kern="1200" dirty="0" smtClean="0">
                <a:solidFill>
                  <a:schemeClr val="tx1"/>
                </a:solidFill>
                <a:effectLst/>
                <a:latin typeface="+mn-lt"/>
                <a:ea typeface="+mn-ea"/>
                <a:cs typeface="+mn-cs"/>
              </a:rPr>
              <a:t>例えば、土木工事の自動化サービスを考えれば、次のような組合せになるでしょう。</a:t>
            </a:r>
          </a:p>
          <a:p>
            <a:r>
              <a:rPr kumimoji="1" lang="ja-JP" altLang="ja-JP" sz="1200" b="1" u="sng" kern="1200" dirty="0" smtClean="0">
                <a:solidFill>
                  <a:schemeClr val="tx1"/>
                </a:solidFill>
                <a:effectLst/>
                <a:latin typeface="+mn-lt"/>
                <a:ea typeface="+mn-ea"/>
                <a:cs typeface="+mn-cs"/>
              </a:rPr>
              <a:t>解決したいビジネス課題</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土木工事需要の拡大</a:t>
            </a:r>
          </a:p>
          <a:p>
            <a:pPr lvl="0"/>
            <a:r>
              <a:rPr kumimoji="1" lang="ja-JP" altLang="ja-JP" sz="1200" kern="1200" dirty="0" smtClean="0">
                <a:solidFill>
                  <a:schemeClr val="tx1"/>
                </a:solidFill>
                <a:effectLst/>
                <a:latin typeface="+mn-lt"/>
                <a:ea typeface="+mn-ea"/>
                <a:cs typeface="+mn-cs"/>
              </a:rPr>
              <a:t>熟練作業員の高齢化</a:t>
            </a:r>
          </a:p>
          <a:p>
            <a:pPr lvl="0"/>
            <a:r>
              <a:rPr kumimoji="1" lang="ja-JP" altLang="ja-JP" sz="1200" kern="1200" dirty="0" smtClean="0">
                <a:solidFill>
                  <a:schemeClr val="tx1"/>
                </a:solidFill>
                <a:effectLst/>
                <a:latin typeface="+mn-lt"/>
                <a:ea typeface="+mn-ea"/>
                <a:cs typeface="+mn-cs"/>
              </a:rPr>
              <a:t>困難を極める若者人材確保</a:t>
            </a:r>
          </a:p>
          <a:p>
            <a:r>
              <a:rPr kumimoji="1" lang="ja-JP" altLang="ja-JP" sz="1200" b="1" u="sng" kern="1200" dirty="0" smtClean="0">
                <a:solidFill>
                  <a:schemeClr val="tx1"/>
                </a:solidFill>
                <a:effectLst/>
                <a:latin typeface="+mn-lt"/>
                <a:ea typeface="+mn-ea"/>
                <a:cs typeface="+mn-cs"/>
              </a:rPr>
              <a:t>データ収集</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ドローンによる工事現場の空中撮影（カメラ）</a:t>
            </a:r>
          </a:p>
          <a:p>
            <a:pPr lvl="0"/>
            <a:r>
              <a:rPr kumimoji="1" lang="ja-JP" altLang="ja-JP" sz="1200" kern="1200" dirty="0" smtClean="0">
                <a:solidFill>
                  <a:schemeClr val="tx1"/>
                </a:solidFill>
                <a:effectLst/>
                <a:latin typeface="+mn-lt"/>
                <a:ea typeface="+mn-ea"/>
                <a:cs typeface="+mn-cs"/>
              </a:rPr>
              <a:t>建設機械の高精度位置情報（</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a:t>
            </a:r>
          </a:p>
          <a:p>
            <a:pPr lvl="0"/>
            <a:r>
              <a:rPr kumimoji="1" lang="ja-JP" altLang="ja-JP" sz="1200" kern="1200" dirty="0" smtClean="0">
                <a:solidFill>
                  <a:schemeClr val="tx1"/>
                </a:solidFill>
                <a:effectLst/>
                <a:latin typeface="+mn-lt"/>
                <a:ea typeface="+mn-ea"/>
                <a:cs typeface="+mn-cs"/>
              </a:rPr>
              <a:t>デジタル化された施工情報（３次元</a:t>
            </a:r>
            <a:r>
              <a:rPr kumimoji="1" lang="en-US" altLang="ja-JP" sz="1200" kern="1200" dirty="0" smtClean="0">
                <a:solidFill>
                  <a:schemeClr val="tx1"/>
                </a:solidFill>
                <a:effectLst/>
                <a:latin typeface="+mn-lt"/>
                <a:ea typeface="+mn-ea"/>
                <a:cs typeface="+mn-cs"/>
              </a:rPr>
              <a:t>CAD</a:t>
            </a:r>
            <a:r>
              <a:rPr kumimoji="1" lang="ja-JP" altLang="ja-JP" sz="1200" kern="1200" dirty="0" smtClean="0">
                <a:solidFill>
                  <a:schemeClr val="tx1"/>
                </a:solidFill>
                <a:effectLst/>
                <a:latin typeface="+mn-lt"/>
                <a:ea typeface="+mn-ea"/>
                <a:cs typeface="+mn-cs"/>
              </a:rPr>
              <a:t>等）</a:t>
            </a:r>
          </a:p>
          <a:p>
            <a:r>
              <a:rPr kumimoji="1" lang="ja-JP" altLang="ja-JP" sz="1200" b="1" u="sng" kern="1200" dirty="0" smtClean="0">
                <a:solidFill>
                  <a:schemeClr val="tx1"/>
                </a:solidFill>
                <a:effectLst/>
                <a:latin typeface="+mn-lt"/>
                <a:ea typeface="+mn-ea"/>
                <a:cs typeface="+mn-cs"/>
              </a:rPr>
              <a:t>データ解析</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高精度３次元立体図面</a:t>
            </a:r>
          </a:p>
          <a:p>
            <a:pPr lvl="0"/>
            <a:r>
              <a:rPr kumimoji="1" lang="ja-JP" altLang="ja-JP" sz="1200" kern="1200" dirty="0" smtClean="0">
                <a:solidFill>
                  <a:schemeClr val="tx1"/>
                </a:solidFill>
                <a:effectLst/>
                <a:latin typeface="+mn-lt"/>
                <a:ea typeface="+mn-ea"/>
                <a:cs typeface="+mn-cs"/>
              </a:rPr>
              <a:t>土量分析・作業分析</a:t>
            </a:r>
          </a:p>
          <a:p>
            <a:pPr lvl="0"/>
            <a:r>
              <a:rPr kumimoji="1" lang="ja-JP" altLang="ja-JP" sz="1200" kern="1200" dirty="0" smtClean="0">
                <a:solidFill>
                  <a:schemeClr val="tx1"/>
                </a:solidFill>
                <a:effectLst/>
                <a:latin typeface="+mn-lt"/>
                <a:ea typeface="+mn-ea"/>
                <a:cs typeface="+mn-cs"/>
              </a:rPr>
              <a:t>工程・工期シミュレーション</a:t>
            </a:r>
          </a:p>
          <a:p>
            <a:r>
              <a:rPr kumimoji="1" lang="ja-JP" altLang="ja-JP" sz="1200" b="1" u="sng" kern="1200" dirty="0" smtClean="0">
                <a:solidFill>
                  <a:schemeClr val="tx1"/>
                </a:solidFill>
                <a:effectLst/>
                <a:latin typeface="+mn-lt"/>
                <a:ea typeface="+mn-ea"/>
                <a:cs typeface="+mn-cs"/>
              </a:rPr>
              <a:t>データ活用</a:t>
            </a:r>
            <a:endParaRPr kumimoji="1" lang="ja-JP"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建設機械の自動制御・作業支援</a:t>
            </a:r>
          </a:p>
          <a:p>
            <a:pPr lvl="0"/>
            <a:r>
              <a:rPr kumimoji="1" lang="ja-JP" altLang="ja-JP" sz="1200" kern="1200" dirty="0" smtClean="0">
                <a:solidFill>
                  <a:schemeClr val="tx1"/>
                </a:solidFill>
                <a:effectLst/>
                <a:latin typeface="+mn-lt"/>
                <a:ea typeface="+mn-ea"/>
                <a:cs typeface="+mn-cs"/>
              </a:rPr>
              <a:t>工程変更支援</a:t>
            </a:r>
          </a:p>
          <a:p>
            <a:pPr lvl="0"/>
            <a:r>
              <a:rPr kumimoji="1" lang="ja-JP" altLang="ja-JP" sz="1200" kern="1200" dirty="0" smtClean="0">
                <a:solidFill>
                  <a:schemeClr val="tx1"/>
                </a:solidFill>
                <a:effectLst/>
                <a:latin typeface="+mn-lt"/>
                <a:ea typeface="+mn-ea"/>
                <a:cs typeface="+mn-cs"/>
              </a:rPr>
              <a:t>ドロー測量により進捗把握</a:t>
            </a:r>
          </a:p>
          <a:p>
            <a:r>
              <a:rPr kumimoji="1" lang="ja-JP" altLang="ja-JP" sz="1200" kern="1200" dirty="0" smtClean="0">
                <a:solidFill>
                  <a:schemeClr val="tx1"/>
                </a:solidFill>
                <a:effectLst/>
                <a:latin typeface="+mn-lt"/>
                <a:ea typeface="+mn-ea"/>
                <a:cs typeface="+mn-cs"/>
              </a:rPr>
              <a:t>ビル設備管理サービスになれば、この組合せは変わり、自律走行車になれば、それもまた違うものになります。どのようなデータを集めた以下により、センサーは方法も変わります。何を知りたいかにより解析のためのアルゴリズも変わります。当然、アプリケーション・サービスも様々です。</a:t>
            </a:r>
          </a:p>
          <a:p>
            <a:r>
              <a:rPr kumimoji="1" lang="ja-JP" altLang="ja-JP" sz="1200" kern="1200" dirty="0" smtClean="0">
                <a:solidFill>
                  <a:schemeClr val="tx1"/>
                </a:solidFill>
                <a:effectLst/>
                <a:latin typeface="+mn-lt"/>
                <a:ea typeface="+mn-ea"/>
                <a:cs typeface="+mn-cs"/>
              </a:rPr>
              <a:t>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＝テクノロジー」と捉えることには違和感を感じざるを得ません。「</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＝テクノロジーを活かしたビジネス・フレームワーク」と言い換えてみてはどうでしょう。</a:t>
            </a:r>
          </a:p>
          <a:p>
            <a:r>
              <a:rPr kumimoji="1" lang="ja-JP" altLang="ja-JP" sz="1200" kern="1200" dirty="0" smtClean="0">
                <a:solidFill>
                  <a:schemeClr val="tx1"/>
                </a:solidFill>
                <a:effectLst/>
                <a:latin typeface="+mn-lt"/>
                <a:ea typeface="+mn-ea"/>
                <a:cs typeface="+mn-cs"/>
              </a:rPr>
              <a:t>この視点に立つと、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には</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つのビジネスの可能性が見えてきます。１つは、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というビジネス・フレームワークを実現するためのプラットフォームや部品となるソフトウェア／ハードウェアを提供するビジネス。もうひとつは、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というビジネス・フレームワークに基づくアプリケーション・サービスの提供です。</a:t>
            </a:r>
          </a:p>
          <a:p>
            <a:r>
              <a:rPr kumimoji="1" lang="ja-JP" altLang="ja-JP" sz="1200" kern="1200" dirty="0" smtClean="0">
                <a:solidFill>
                  <a:schemeClr val="tx1"/>
                </a:solidFill>
                <a:effectLst/>
                <a:latin typeface="+mn-lt"/>
                <a:ea typeface="+mn-ea"/>
                <a:cs typeface="+mn-cs"/>
              </a:rPr>
              <a:t>前者はデバイスの認証やデータの管理・保管、分析サービスの提供などのフラットフォーム、</a:t>
            </a:r>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などの通信回線、センサーや組み込みモジュールなどのハードウェアとなります。この場合は、アプリケーション開発やサーズ提供者が顧客となります。後者は、土木工事の自動化サービスやビル設備管理サービス、ジェットエンジンのレンタルサービスなどとなります。この場合は、自らがサービス事業者となり、顧客はそのサービスの利用者となります。</a:t>
            </a:r>
          </a:p>
          <a:p>
            <a:r>
              <a:rPr kumimoji="1" lang="ja-JP" altLang="ja-JP" sz="1200" kern="1200" dirty="0" smtClean="0">
                <a:solidFill>
                  <a:schemeClr val="tx1"/>
                </a:solidFill>
                <a:effectLst/>
                <a:latin typeface="+mn-lt"/>
                <a:ea typeface="+mn-ea"/>
                <a:cs typeface="+mn-cs"/>
              </a:rPr>
              <a:t>サービスを開発するビジネス、つまり従来からのシステム・インテグレーションもビジネスにはなります。しかし、次の点で従来のシステム・インテグレーションとは異なります。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のフレームワークでビジネスを開発するお客様、つまり事業部門が顧客となること</a:t>
            </a:r>
          </a:p>
          <a:p>
            <a:r>
              <a:rPr kumimoji="1" lang="ja-JP" altLang="ja-JP" sz="1200" kern="1200" dirty="0" smtClean="0">
                <a:solidFill>
                  <a:schemeClr val="tx1"/>
                </a:solidFill>
                <a:effectLst/>
                <a:latin typeface="+mn-lt"/>
                <a:ea typeface="+mn-ea"/>
                <a:cs typeface="+mn-cs"/>
              </a:rPr>
              <a:t>これまでにはないビジネスの仕組みを作るわけですから、お客様の要求通りにシステムを作ることはできず、お客様と一緒になって、何をするかを考えなければならないこと</a:t>
            </a:r>
          </a:p>
          <a:p>
            <a:r>
              <a:rPr kumimoji="1" lang="ja-JP" altLang="ja-JP" sz="1200" kern="1200" dirty="0" smtClean="0">
                <a:solidFill>
                  <a:schemeClr val="tx1"/>
                </a:solidFill>
                <a:effectLst/>
                <a:latin typeface="+mn-lt"/>
                <a:ea typeface="+mn-ea"/>
                <a:cs typeface="+mn-cs"/>
              </a:rPr>
              <a:t>サービスの提供期間を通じて事業環境の変化に臨機応変に対応し、お客様の事業の成果に直接貢献するための取り組みが必要になること</a:t>
            </a:r>
          </a:p>
          <a:p>
            <a:r>
              <a:rPr kumimoji="1" lang="ja-JP" altLang="ja-JP" sz="1200" kern="1200" dirty="0" smtClean="0">
                <a:solidFill>
                  <a:schemeClr val="tx1"/>
                </a:solidFill>
                <a:effectLst/>
                <a:latin typeface="+mn-lt"/>
                <a:ea typeface="+mn-ea"/>
                <a:cs typeface="+mn-cs"/>
              </a:rPr>
              <a:t>「うちも</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で何かできないのか？」</a:t>
            </a:r>
          </a:p>
          <a:p>
            <a:r>
              <a:rPr kumimoji="1" lang="ja-JP" altLang="ja-JP" sz="1200" kern="1200" dirty="0" smtClean="0">
                <a:solidFill>
                  <a:schemeClr val="tx1"/>
                </a:solidFill>
                <a:effectLst/>
                <a:latin typeface="+mn-lt"/>
                <a:ea typeface="+mn-ea"/>
                <a:cs typeface="+mn-cs"/>
              </a:rPr>
              <a:t>という天の声に、どのように応えようというのでしょうか。そのあたりから考えてみる必要がありそうです。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69566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モノが直接インターネットにつながり、モノ同士が、あるいはモノとクラウドが、さらにはモノとヒトとがデータをやり取りする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：モノのインターネット）が、様々なところで使われ始めています。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■現実世界のデジタル・コピーを生みだす</a:t>
            </a:r>
            <a:r>
              <a:rPr kumimoji="1" lang="en-US" altLang="ja-JP" sz="1200" kern="1200" dirty="0" err="1" smtClean="0">
                <a:solidFill>
                  <a:schemeClr val="tx1"/>
                </a:solidFill>
                <a:effectLst/>
                <a:latin typeface="+mn-lt"/>
                <a:ea typeface="+mn-ea"/>
                <a:cs typeface="+mn-cs"/>
              </a:rPr>
              <a:t>IoT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年、インターネットにつながっていたモノは</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億個あったとされていますが、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億個に、そして</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億個に達するであろうという予測もあります。</a:t>
            </a:r>
          </a:p>
          <a:p>
            <a:r>
              <a:rPr kumimoji="1" lang="ja-JP" altLang="ja-JP" sz="1200" kern="1200" dirty="0" smtClean="0">
                <a:solidFill>
                  <a:schemeClr val="tx1"/>
                </a:solidFill>
                <a:effectLst/>
                <a:latin typeface="+mn-lt"/>
                <a:ea typeface="+mn-ea"/>
                <a:cs typeface="+mn-cs"/>
              </a:rPr>
              <a:t>モノは私たちの日常生活や社会活動の様々な活動を、あるいはモノの周囲の環境や変化をセンサーで捉え、それをデジタル・データとしてインターネットを介して送り出します。それは、私たちの現実世界のデジタル・コピーがサイバー世界、すなわちクラウドの中に作られると言うことです。インターネットにつながるモノの数が増えれば、ますます精緻な現実世界のデジタル・コピーが出来あがることになり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■デジタル・コピーを分析して役立つ情報を見つけ出す</a:t>
            </a:r>
          </a:p>
          <a:p>
            <a:r>
              <a:rPr kumimoji="1" lang="ja-JP" altLang="ja-JP" sz="1200" kern="1200" dirty="0" smtClean="0">
                <a:solidFill>
                  <a:schemeClr val="tx1"/>
                </a:solidFill>
                <a:effectLst/>
                <a:latin typeface="+mn-lt"/>
                <a:ea typeface="+mn-ea"/>
                <a:cs typeface="+mn-cs"/>
              </a:rPr>
              <a:t>膨大な数のモノから送り出されるデータもまた膨大となります。しかし、データをただ溜め込んでいても仕方がありません。そこで、この膨大なデータを分析し、出来事の因果関係を明らかにしたり、規則性を見つけたり、データを使っての模擬実験（シミュレーション）を繰り返したりして、私たちの社会活動や生活を快適で安心なものにするための情報を探し、最適な答えを見つけることなどに役立てます。その手段として、従来からある統計解析に加え、人工知能の技術である「機械学習」が活躍しています。</a:t>
            </a:r>
          </a:p>
          <a:p>
            <a:r>
              <a:rPr kumimoji="1" lang="ja-JP" altLang="ja-JP" sz="1200" kern="1200" dirty="0" smtClean="0">
                <a:solidFill>
                  <a:schemeClr val="tx1"/>
                </a:solidFill>
                <a:effectLst/>
                <a:latin typeface="+mn-lt"/>
                <a:ea typeface="+mn-ea"/>
                <a:cs typeface="+mn-cs"/>
              </a:rPr>
              <a:t>こうして得られた情報を使って機器を最適に制御し、交通システムを安全に管制し、健康のためのアドバイスを提供するといった価値が生みだすのです。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が生みだす３つの価値</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「現実世界をデータで捉え、現実世界と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が一体となった社会を実現する」</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を定義すれば、このような表現になるかも知れません。では、どのような価値が生みだされるのでしょうか。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■■モノ同士がつながり全体で協調・連携する</a:t>
            </a:r>
          </a:p>
          <a:p>
            <a:r>
              <a:rPr kumimoji="1" lang="ja-JP" altLang="ja-JP" sz="1200" kern="1200" dirty="0" smtClean="0">
                <a:solidFill>
                  <a:schemeClr val="tx1"/>
                </a:solidFill>
                <a:effectLst/>
                <a:latin typeface="+mn-lt"/>
                <a:ea typeface="+mn-ea"/>
                <a:cs typeface="+mn-cs"/>
              </a:rPr>
              <a:t>前を走っている自動車がスピードを落とせば、後方の自動車もそれにあわせてスピードを落とします。自動車と信号機がつながり、通行量に応じて信号機の点灯を制御すれば信号待ちがなくなりスムーズな走行が実現します。その結果、渋滞は解消され、無駄なガソリンの消費も抑えられ、環境にやさしい輸送が実現します。このように、モノ同士がつながることでモノがお互いに協調・連携しながら、全体最適を実現してく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■■クラウドにつながりモノ自身が賢くなる</a:t>
            </a:r>
          </a:p>
          <a:p>
            <a:pPr lvl="0"/>
            <a:r>
              <a:rPr kumimoji="1" lang="ja-JP" altLang="ja-JP" sz="1200" kern="1200" dirty="0" smtClean="0">
                <a:solidFill>
                  <a:schemeClr val="tx1"/>
                </a:solidFill>
                <a:effectLst/>
                <a:latin typeface="+mn-lt"/>
                <a:ea typeface="+mn-ea"/>
                <a:cs typeface="+mn-cs"/>
              </a:rPr>
              <a:t>電子レンジはクラウド・サービスからいま話題の料理のレシピを手に入れ最適な調理時間や調理法を設定してくれます。</a:t>
            </a:r>
          </a:p>
          <a:p>
            <a:pPr lvl="0"/>
            <a:r>
              <a:rPr kumimoji="1" lang="ja-JP" altLang="ja-JP" sz="1200" kern="1200" dirty="0" smtClean="0">
                <a:solidFill>
                  <a:schemeClr val="tx1"/>
                </a:solidFill>
                <a:effectLst/>
                <a:latin typeface="+mn-lt"/>
                <a:ea typeface="+mn-ea"/>
                <a:cs typeface="+mn-cs"/>
              </a:rPr>
              <a:t>冷蔵庫は少なくなった常備食材を検知して自動で発注してくれます。</a:t>
            </a:r>
          </a:p>
          <a:p>
            <a:pPr lvl="0"/>
            <a:r>
              <a:rPr kumimoji="1" lang="ja-JP" altLang="ja-JP" sz="1200" kern="1200" dirty="0" smtClean="0">
                <a:solidFill>
                  <a:schemeClr val="tx1"/>
                </a:solidFill>
                <a:effectLst/>
                <a:latin typeface="+mn-lt"/>
                <a:ea typeface="+mn-ea"/>
                <a:cs typeface="+mn-cs"/>
              </a:rPr>
              <a:t>自動車にこれから食べたい料理について話しかけると、おすすめのレストランを紹介し予約しくれます。そして渋滞のない快適なルートに沿って自動車を走らせてくれるでしょう。</a:t>
            </a:r>
          </a:p>
          <a:p>
            <a:r>
              <a:rPr kumimoji="1" lang="ja-JP" altLang="ja-JP" sz="1200" kern="1200" dirty="0" smtClean="0">
                <a:solidFill>
                  <a:schemeClr val="tx1"/>
                </a:solidFill>
                <a:effectLst/>
                <a:latin typeface="+mn-lt"/>
                <a:ea typeface="+mn-ea"/>
                <a:cs typeface="+mn-cs"/>
              </a:rPr>
              <a:t>モノに大きなデータや頭脳を持たせることはできませんが、モノにつながったインターネットの先には、ほぼ無尽蔵のデータ格納場所と計算能力を持った頭脳であるクラウドがあります。モノは、このクラウドとの組合せで、モノ単体ではなしえない強力な頭脳を持つことができるのです。</a:t>
            </a:r>
          </a:p>
          <a:p>
            <a:r>
              <a:rPr kumimoji="1" lang="ja-JP" altLang="ja-JP" sz="1200" kern="1200" dirty="0" smtClean="0">
                <a:solidFill>
                  <a:schemeClr val="tx1"/>
                </a:solidFill>
                <a:effectLst/>
                <a:latin typeface="+mn-lt"/>
                <a:ea typeface="+mn-ea"/>
                <a:cs typeface="+mn-cs"/>
              </a:rPr>
              <a:t>■■モノがリアルタイムでつながり“いま”の事実を教えてくれる</a:t>
            </a:r>
          </a:p>
          <a:p>
            <a:pPr lvl="0"/>
            <a:r>
              <a:rPr kumimoji="1" lang="ja-JP" altLang="ja-JP" sz="1200" kern="1200" dirty="0" smtClean="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て次のフライトを欠航させないといった対応ができます。</a:t>
            </a:r>
          </a:p>
          <a:p>
            <a:pPr lvl="0"/>
            <a:r>
              <a:rPr kumimoji="1" lang="ja-JP" altLang="ja-JP" sz="1200" kern="1200" dirty="0" smtClean="0">
                <a:solidFill>
                  <a:schemeClr val="tx1"/>
                </a:solidFill>
                <a:effectLst/>
                <a:latin typeface="+mn-lt"/>
                <a:ea typeface="+mn-ea"/>
                <a:cs typeface="+mn-cs"/>
              </a:rPr>
              <a:t>いま現在の道路の混み具合や今後の渋滞予測に応じて、自分の乗っている自動車を最適なルートに誘導してくれます。</a:t>
            </a:r>
          </a:p>
          <a:p>
            <a:pPr lvl="0"/>
            <a:r>
              <a:rPr kumimoji="1" lang="ja-JP" altLang="ja-JP" sz="1200" kern="1200" dirty="0" smtClean="0">
                <a:solidFill>
                  <a:schemeClr val="tx1"/>
                </a:solidFill>
                <a:effectLst/>
                <a:latin typeface="+mn-lt"/>
                <a:ea typeface="+mn-ea"/>
                <a:cs typeface="+mn-cs"/>
              </a:rPr>
              <a:t>災害が起きたとき、スマートフォンやウェアラブルを持っている人の動きをリアルタイムで捉えながら、安全な避難経路へと誘導してくれます。</a:t>
            </a:r>
          </a:p>
          <a:p>
            <a:r>
              <a:rPr kumimoji="1" lang="ja-JP" altLang="ja-JP" sz="1200" kern="1200" dirty="0" smtClean="0">
                <a:solidFill>
                  <a:schemeClr val="tx1"/>
                </a:solidFill>
                <a:effectLst/>
                <a:latin typeface="+mn-lt"/>
                <a:ea typeface="+mn-ea"/>
                <a:cs typeface="+mn-cs"/>
              </a:rPr>
              <a:t>このようにモノがリアルタイムにつながることで、その時々の最適なモノやヒトの動きを実現したり、モノを販売からサービスへ転換したりといったビジネス・モデルの変革が可能になるのです。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は単一のテクノロジーではなく「ソリューション」</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は単一のテクノロジーではなく、多様なテクノロジーの組合せによって実現される「ソリューション」だとういうことです。例えば、</a:t>
            </a:r>
          </a:p>
          <a:p>
            <a:pPr lvl="0"/>
            <a:r>
              <a:rPr kumimoji="1" lang="ja-JP" altLang="ja-JP" sz="1200" kern="1200" dirty="0" smtClean="0">
                <a:solidFill>
                  <a:schemeClr val="tx1"/>
                </a:solidFill>
                <a:effectLst/>
                <a:latin typeface="+mn-lt"/>
                <a:ea typeface="+mn-ea"/>
                <a:cs typeface="+mn-cs"/>
              </a:rPr>
              <a:t>現実世界のアナログな出来事をデジタル・データとして読み取るセンサー</a:t>
            </a:r>
          </a:p>
          <a:p>
            <a:pPr lvl="0"/>
            <a:r>
              <a:rPr kumimoji="1" lang="ja-JP" altLang="ja-JP" sz="1200" kern="1200" dirty="0" smtClean="0">
                <a:solidFill>
                  <a:schemeClr val="tx1"/>
                </a:solidFill>
                <a:effectLst/>
                <a:latin typeface="+mn-lt"/>
                <a:ea typeface="+mn-ea"/>
                <a:cs typeface="+mn-cs"/>
              </a:rPr>
              <a:t>低消費電力で広域な通信（</a:t>
            </a:r>
            <a:r>
              <a:rPr kumimoji="1" lang="en-US" altLang="ja-JP" sz="1200" kern="1200" dirty="0" smtClean="0">
                <a:solidFill>
                  <a:schemeClr val="tx1"/>
                </a:solidFill>
                <a:effectLst/>
                <a:latin typeface="+mn-lt"/>
                <a:ea typeface="+mn-ea"/>
                <a:cs typeface="+mn-cs"/>
              </a:rPr>
              <a:t>LPWA</a:t>
            </a:r>
            <a:r>
              <a:rPr kumimoji="1" lang="ja-JP" altLang="ja-JP" sz="1200" kern="1200" dirty="0" smtClean="0">
                <a:solidFill>
                  <a:schemeClr val="tx1"/>
                </a:solidFill>
                <a:effectLst/>
                <a:latin typeface="+mn-lt"/>
                <a:ea typeface="+mn-ea"/>
                <a:cs typeface="+mn-cs"/>
              </a:rPr>
              <a:t>ネットワーク）</a:t>
            </a:r>
          </a:p>
          <a:p>
            <a:pPr lvl="0"/>
            <a:r>
              <a:rPr kumimoji="1" lang="ja-JP" altLang="ja-JP" sz="1200" kern="1200" dirty="0" smtClean="0">
                <a:solidFill>
                  <a:schemeClr val="tx1"/>
                </a:solidFill>
                <a:effectLst/>
                <a:latin typeface="+mn-lt"/>
                <a:ea typeface="+mn-ea"/>
                <a:cs typeface="+mn-cs"/>
              </a:rPr>
              <a:t>膨大なデバイスを認証しログを管理する認証・デバイス管理基盤</a:t>
            </a:r>
          </a:p>
          <a:p>
            <a:pPr lvl="0"/>
            <a:r>
              <a:rPr kumimoji="1" lang="ja-JP" altLang="ja-JP" sz="1200" kern="1200" dirty="0" smtClean="0">
                <a:solidFill>
                  <a:schemeClr val="tx1"/>
                </a:solidFill>
                <a:effectLst/>
                <a:latin typeface="+mn-lt"/>
                <a:ea typeface="+mn-ea"/>
                <a:cs typeface="+mn-cs"/>
              </a:rPr>
              <a:t>多様な形式のビッグデータを維持管理するデータベース</a:t>
            </a:r>
          </a:p>
          <a:p>
            <a:pPr lvl="0"/>
            <a:r>
              <a:rPr kumimoji="1" lang="ja-JP" altLang="ja-JP" sz="1200" kern="1200" dirty="0" smtClean="0">
                <a:solidFill>
                  <a:schemeClr val="tx1"/>
                </a:solidFill>
                <a:effectLst/>
                <a:latin typeface="+mn-lt"/>
                <a:ea typeface="+mn-ea"/>
                <a:cs typeface="+mn-cs"/>
              </a:rPr>
              <a:t>それらを解析し価値ある規則性や関係性を見つけ出す機械学習など</a:t>
            </a:r>
          </a:p>
          <a:p>
            <a:r>
              <a:rPr kumimoji="1" lang="ja-JP" altLang="ja-JP" sz="1200" kern="1200" dirty="0" smtClean="0">
                <a:solidFill>
                  <a:schemeClr val="tx1"/>
                </a:solidFill>
                <a:effectLst/>
                <a:latin typeface="+mn-lt"/>
                <a:ea typeface="+mn-ea"/>
                <a:cs typeface="+mn-cs"/>
              </a:rPr>
              <a:t>これらを組合せることによって、ビジネス・プロセスを変革し、課題を解決するための取り組みだということです。まずは、解決すべき課題が前提です。そして、その課題に対してどのよう解決するかにより、必要とされるテクノロジーの組合せが変わることも理解しておく必要があるでしょう。</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31630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は、２つのパラダイムシフト（常識の転換）をもたらそうとしています。</a:t>
            </a:r>
          </a:p>
          <a:p>
            <a:r>
              <a:rPr kumimoji="1" lang="ja-JP" altLang="ja-JP" sz="1200" kern="1200" dirty="0" smtClean="0">
                <a:solidFill>
                  <a:schemeClr val="tx1"/>
                </a:solidFill>
                <a:effectLst/>
                <a:latin typeface="+mn-lt"/>
                <a:ea typeface="+mn-ea"/>
                <a:cs typeface="+mn-cs"/>
              </a:rPr>
              <a:t>ひとつは、サイバー・フィジカル・システム社会の実現です。</a:t>
            </a:r>
          </a:p>
          <a:p>
            <a:r>
              <a:rPr kumimoji="1" lang="ja-JP" altLang="ja-JP" sz="1200" kern="1200" dirty="0" smtClean="0">
                <a:solidFill>
                  <a:schemeClr val="tx1"/>
                </a:solidFill>
                <a:effectLst/>
                <a:latin typeface="+mn-lt"/>
                <a:ea typeface="+mn-ea"/>
                <a:cs typeface="+mn-cs"/>
              </a:rPr>
              <a:t>現実世界の様々な出来事をきめ細かく、そしてリアルタイムにデジタル・データに置き換え、</a:t>
            </a:r>
          </a:p>
          <a:p>
            <a:pPr lvl="0"/>
            <a:r>
              <a:rPr kumimoji="1" lang="ja-JP" altLang="ja-JP" sz="1200" kern="1200" dirty="0" smtClean="0">
                <a:solidFill>
                  <a:schemeClr val="tx1"/>
                </a:solidFill>
                <a:effectLst/>
                <a:latin typeface="+mn-lt"/>
                <a:ea typeface="+mn-ea"/>
                <a:cs typeface="+mn-cs"/>
              </a:rPr>
              <a:t>過去の事実からその原因や因果関係を発見する</a:t>
            </a:r>
          </a:p>
          <a:p>
            <a:pPr lvl="0"/>
            <a:r>
              <a:rPr kumimoji="1" lang="ja-JP" altLang="ja-JP" sz="1200" kern="1200" dirty="0" smtClean="0">
                <a:solidFill>
                  <a:schemeClr val="tx1"/>
                </a:solidFill>
                <a:effectLst/>
                <a:latin typeface="+mn-lt"/>
                <a:ea typeface="+mn-ea"/>
                <a:cs typeface="+mn-cs"/>
              </a:rPr>
              <a:t>現在の事実から最適な答えを見つけ出す</a:t>
            </a:r>
          </a:p>
          <a:p>
            <a:pPr lvl="0"/>
            <a:r>
              <a:rPr kumimoji="1" lang="ja-JP" altLang="ja-JP" sz="1200" kern="1200" dirty="0" smtClean="0">
                <a:solidFill>
                  <a:schemeClr val="tx1"/>
                </a:solidFill>
                <a:effectLst/>
                <a:latin typeface="+mn-lt"/>
                <a:ea typeface="+mn-ea"/>
                <a:cs typeface="+mn-cs"/>
              </a:rPr>
              <a:t>過去から現在の事実を分析し未来の出来事が高い精度で予測する</a:t>
            </a:r>
          </a:p>
          <a:p>
            <a:r>
              <a:rPr kumimoji="1" lang="ja-JP" altLang="ja-JP" sz="1200" kern="1200" dirty="0" smtClean="0">
                <a:solidFill>
                  <a:schemeClr val="tx1"/>
                </a:solidFill>
                <a:effectLst/>
                <a:latin typeface="+mn-lt"/>
                <a:ea typeface="+mn-ea"/>
                <a:cs typeface="+mn-cs"/>
              </a:rPr>
              <a:t>といったことをできるようにし、全体が協調、連携して、全体最適な社会基盤を造りあげようという動きです。</a:t>
            </a:r>
          </a:p>
          <a:p>
            <a:r>
              <a:rPr kumimoji="1" lang="ja-JP" altLang="ja-JP" sz="1200" kern="1200" dirty="0" smtClean="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smtClean="0">
                <a:solidFill>
                  <a:schemeClr val="tx1"/>
                </a:solidFill>
                <a:effectLst/>
                <a:latin typeface="+mn-lt"/>
                <a:ea typeface="+mn-ea"/>
                <a:cs typeface="+mn-cs"/>
              </a:rPr>
              <a:t>モノをインターネットにつなぎ、クラウドと一体化することで、モノ単体ではできなかった価値を生みだそうという取り組みです。</a:t>
            </a:r>
          </a:p>
          <a:p>
            <a:r>
              <a:rPr kumimoji="1" lang="ja-JP" altLang="ja-JP" sz="1200" kern="1200" dirty="0" smtClean="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変えることにより、モノそのものの魅力だけではなく、ものを売った後にもサービスという魅力を提供し続け、モノの価値の本質を変えようというのです。そうなれば、製造業は、売ってしまった後の魅力まで考えてものづくりをすることが必要になります。そして、製造業はサービス業へと自らの役割を変えてゆかなくてはなりません。</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こんな２つのパラダイムシフトが、いま起ころうとしています。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78836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smtClean="0">
                <a:solidFill>
                  <a:schemeClr val="tx1"/>
                </a:solidFill>
                <a:effectLst/>
                <a:latin typeface="+mn-lt"/>
                <a:ea typeface="+mn-ea"/>
                <a:cs typeface="+mn-cs"/>
              </a:rPr>
              <a:t>■道路の渋滞緩和</a:t>
            </a:r>
          </a:p>
          <a:p>
            <a:r>
              <a:rPr kumimoji="1" lang="ja-JP" altLang="ja-JP" sz="1200" kern="1200" dirty="0" smtClean="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smtClean="0">
                <a:solidFill>
                  <a:schemeClr val="tx1"/>
                </a:solidFill>
                <a:effectLst/>
                <a:latin typeface="+mn-lt"/>
                <a:ea typeface="+mn-ea"/>
                <a:cs typeface="+mn-cs"/>
              </a:rPr>
              <a:t>■災害に強い都市計画</a:t>
            </a:r>
          </a:p>
          <a:p>
            <a:r>
              <a:rPr kumimoji="1" lang="ja-JP" altLang="ja-JP" sz="1200" kern="1200" dirty="0" smtClean="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smtClean="0">
                <a:solidFill>
                  <a:schemeClr val="tx1"/>
                </a:solidFill>
                <a:effectLst/>
                <a:latin typeface="+mn-lt"/>
                <a:ea typeface="+mn-ea"/>
                <a:cs typeface="+mn-cs"/>
              </a:rPr>
              <a:t>■健康へのアドバイス</a:t>
            </a:r>
          </a:p>
          <a:p>
            <a:r>
              <a:rPr kumimoji="1" lang="ja-JP" altLang="ja-JP" sz="1200" kern="1200" dirty="0" smtClean="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smtClean="0">
                <a:solidFill>
                  <a:schemeClr val="tx1"/>
                </a:solidFill>
                <a:effectLst/>
                <a:latin typeface="+mn-lt"/>
                <a:ea typeface="+mn-ea"/>
                <a:cs typeface="+mn-cs"/>
              </a:rPr>
              <a:t>■仕事の生産性や柔軟性の向上</a:t>
            </a:r>
          </a:p>
          <a:p>
            <a:r>
              <a:rPr kumimoji="1" lang="ja-JP" altLang="ja-JP" sz="1200" kern="1200" dirty="0" smtClean="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812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smtClean="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smtClean="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smtClean="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smtClean="0">
                <a:solidFill>
                  <a:schemeClr val="tx1"/>
                </a:solidFill>
                <a:effectLst/>
                <a:latin typeface="+mn-lt"/>
                <a:ea typeface="+mn-ea"/>
                <a:cs typeface="+mn-cs"/>
              </a:rPr>
              <a:t>米国の電気自動車テスラのモデル</a:t>
            </a:r>
            <a:r>
              <a:rPr kumimoji="1" lang="en-US" altLang="ja-JP" sz="1200" kern="1200" dirty="0" smtClean="0">
                <a:solidFill>
                  <a:schemeClr val="tx1"/>
                </a:solidFill>
                <a:effectLst/>
                <a:latin typeface="+mn-lt"/>
                <a:ea typeface="+mn-ea"/>
                <a:cs typeface="+mn-cs"/>
              </a:rPr>
              <a:t>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
            </a:r>
            <a:r>
              <a:rPr kumimoji="1" lang="ja-JP" altLang="ja-JP" sz="1200" kern="1200" dirty="0" smtClean="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iPod</a:t>
            </a:r>
            <a:r>
              <a:rPr kumimoji="1" lang="ja-JP" altLang="ja-JP" sz="1200" kern="1200" dirty="0" smtClean="0">
                <a:solidFill>
                  <a:schemeClr val="tx1"/>
                </a:solidFill>
                <a:effectLst/>
                <a:latin typeface="+mn-lt"/>
                <a:ea typeface="+mn-ea"/>
                <a:cs typeface="+mn-cs"/>
              </a:rPr>
              <a:t>というハードウェアは、楽曲ダウンロード・サービスの</a:t>
            </a:r>
            <a:r>
              <a:rPr kumimoji="1" lang="en-US" altLang="ja-JP" sz="1200" kern="1200" dirty="0" smtClean="0">
                <a:solidFill>
                  <a:schemeClr val="tx1"/>
                </a:solidFill>
                <a:effectLst/>
                <a:latin typeface="+mn-lt"/>
                <a:ea typeface="+mn-ea"/>
                <a:cs typeface="+mn-cs"/>
              </a:rPr>
              <a:t>iTunes Music Store</a:t>
            </a:r>
            <a:r>
              <a:rPr kumimoji="1" lang="ja-JP" altLang="ja-JP" sz="1200" kern="1200" dirty="0" smtClean="0">
                <a:solidFill>
                  <a:schemeClr val="tx1"/>
                </a:solidFill>
                <a:effectLst/>
                <a:latin typeface="+mn-lt"/>
                <a:ea typeface="+mn-ea"/>
                <a:cs typeface="+mn-cs"/>
              </a:rPr>
              <a:t>や定額聴き放題サービスの</a:t>
            </a:r>
            <a:r>
              <a:rPr kumimoji="1" lang="en-US" altLang="ja-JP" sz="1200" kern="1200" dirty="0" smtClean="0">
                <a:solidFill>
                  <a:schemeClr val="tx1"/>
                </a:solidFill>
                <a:effectLst/>
                <a:latin typeface="+mn-lt"/>
                <a:ea typeface="+mn-ea"/>
                <a:cs typeface="+mn-cs"/>
              </a:rPr>
              <a:t>Apple Music</a:t>
            </a:r>
            <a:r>
              <a:rPr kumimoji="1" lang="ja-JP" altLang="ja-JP" sz="1200" kern="1200" dirty="0" smtClean="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smtClean="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smtClean="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90506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f"/><Relationship Id="rId3"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6.jpg"/><Relationship Id="rId7"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6.jpg"/><Relationship Id="rId7"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tif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20.tiff"/><Relationship Id="rId7" Type="http://schemas.openxmlformats.org/officeDocument/2006/relationships/image" Target="../media/image21.tiff"/><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g"/><Relationship Id="rId7" Type="http://schemas.openxmlformats.org/officeDocument/2006/relationships/image" Target="../media/image29.tiff"/><Relationship Id="rId8"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2.tiff"/><Relationship Id="rId5" Type="http://schemas.openxmlformats.org/officeDocument/2006/relationships/image" Target="../media/image33.tiff"/><Relationship Id="rId6" Type="http://schemas.openxmlformats.org/officeDocument/2006/relationships/image" Target="../media/image34.tif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tiff"/><Relationship Id="rId9" Type="http://schemas.openxmlformats.org/officeDocument/2006/relationships/image" Target="../media/image39.jp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41.tiff"/><Relationship Id="rId5" Type="http://schemas.openxmlformats.org/officeDocument/2006/relationships/image" Target="../media/image42.tiff"/><Relationship Id="rId6" Type="http://schemas.openxmlformats.org/officeDocument/2006/relationships/image" Target="../media/image43.tiff"/><Relationship Id="rId7" Type="http://schemas.openxmlformats.org/officeDocument/2006/relationships/image" Target="../media/image44.tiff"/><Relationship Id="rId8" Type="http://schemas.openxmlformats.org/officeDocument/2006/relationships/image" Target="../media/image45.tiff"/><Relationship Id="rId9" Type="http://schemas.openxmlformats.org/officeDocument/2006/relationships/image" Target="../media/image46.tif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tiff"/><Relationship Id="rId3" Type="http://schemas.openxmlformats.org/officeDocument/2006/relationships/image" Target="../media/image48.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1.png"/><Relationship Id="rId5" Type="http://schemas.openxmlformats.org/officeDocument/2006/relationships/image" Target="../media/image50.tiff"/><Relationship Id="rId6" Type="http://schemas.openxmlformats.org/officeDocument/2006/relationships/image" Target="../media/image8.tiff"/><Relationship Id="rId7" Type="http://schemas.openxmlformats.org/officeDocument/2006/relationships/image" Target="../media/image51.tiff"/><Relationship Id="rId8" Type="http://schemas.openxmlformats.org/officeDocument/2006/relationships/image" Target="../media/image44.tiff"/><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5" Type="http://schemas.openxmlformats.org/officeDocument/2006/relationships/image" Target="../media/image55.tiff"/><Relationship Id="rId6" Type="http://schemas.openxmlformats.org/officeDocument/2006/relationships/image" Target="../media/image56.tiff"/><Relationship Id="rId1" Type="http://schemas.openxmlformats.org/officeDocument/2006/relationships/slideLayout" Target="../slideLayouts/slideLayout6.xml"/><Relationship Id="rId2" Type="http://schemas.openxmlformats.org/officeDocument/2006/relationships/image" Target="../media/image51.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Excel_______1.xlsx"/><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Excel_______2.xlsx"/><Relationship Id="rId5" Type="http://schemas.openxmlformats.org/officeDocument/2006/relationships/image" Target="../media/image58.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FuyzLF5Vew" TargetMode="Externa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hyperlink" Target="https://youtu.be/dq_qW12IPjs" TargetMode="External"/><Relationship Id="rId4" Type="http://schemas.openxmlformats.org/officeDocument/2006/relationships/image" Target="../media/image62.tiff"/><Relationship Id="rId5" Type="http://schemas.openxmlformats.org/officeDocument/2006/relationships/hyperlink" Target="https://youtu.be/QJXeerRmkFU" TargetMode="External"/><Relationship Id="rId6" Type="http://schemas.openxmlformats.org/officeDocument/2006/relationships/image" Target="../media/image63.png"/><Relationship Id="rId7" Type="http://schemas.openxmlformats.org/officeDocument/2006/relationships/image" Target="../media/image64.tiff"/><Relationship Id="rId8"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L1unGW2Ae1M" TargetMode="External"/><Relationship Id="rId3"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Q3ur8wzzhBU" TargetMode="External"/><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Sg3WhdY0Jb0" TargetMode="External"/><Relationship Id="rId3"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hyperlink" Target="https://www.youtube.com/watch?v=VyHGk-qO31U" TargetMode="External"/><Relationship Id="rId5" Type="http://schemas.openxmlformats.org/officeDocument/2006/relationships/image" Target="../media/image70.gif"/><Relationship Id="rId6" Type="http://schemas.openxmlformats.org/officeDocument/2006/relationships/image" Target="../media/image71.gif"/><Relationship Id="rId7"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hyperlink" Target="https://www.youtube.com/watch?v=ey2mKeMWxD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g"/><Relationship Id="rId3" Type="http://schemas.openxmlformats.org/officeDocument/2006/relationships/image" Target="../media/image8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g"/><Relationship Id="rId3" Type="http://schemas.openxmlformats.org/officeDocument/2006/relationships/image" Target="../media/image8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g"/><Relationship Id="rId3" Type="http://schemas.openxmlformats.org/officeDocument/2006/relationships/image" Target="../media/image85.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hyperlink" Target="http://www.netcommerce.co.j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err="1" smtClean="0">
                <a:latin typeface="Hiragino Kaku Gothic StdN W8" charset="-128"/>
                <a:ea typeface="Hiragino Kaku Gothic StdN W8" charset="-128"/>
                <a:cs typeface="Hiragino Kaku Gothic StdN W8" charset="-128"/>
              </a:rPr>
              <a:t>IoT</a:t>
            </a:r>
            <a:r>
              <a:rPr lang="ja-JP" altLang="en-US" sz="2800" dirty="0" smtClean="0">
                <a:latin typeface="Hiragino Kaku Gothic StdN W8" charset="-128"/>
                <a:ea typeface="Hiragino Kaku Gothic StdN W8" charset="-128"/>
                <a:cs typeface="Hiragino Kaku Gothic StdN W8" charset="-128"/>
              </a:rPr>
              <a:t>／モノのインターネット</a:t>
            </a:r>
            <a:r>
              <a:rPr lang="en-US" altLang="ja-JP" sz="2800" dirty="0" smtClean="0">
                <a:latin typeface="Hiragino Kaku Gothic StdN W8" charset="-128"/>
                <a:ea typeface="Hiragino Kaku Gothic StdN W8" charset="-128"/>
                <a:cs typeface="Hiragino Kaku Gothic StdN W8" charset="-128"/>
              </a:rPr>
              <a:t> </a:t>
            </a:r>
            <a:br>
              <a:rPr lang="en-US" altLang="ja-JP" sz="2800" dirty="0" smtClean="0">
                <a:latin typeface="Hiragino Kaku Gothic StdN W8" charset="-128"/>
                <a:ea typeface="Hiragino Kaku Gothic StdN W8" charset="-128"/>
                <a:cs typeface="Hiragino Kaku Gothic StdN W8" charset="-128"/>
              </a:rPr>
            </a:br>
            <a:r>
              <a:rPr lang="en-US" altLang="ja-JP" sz="1200" dirty="0" smtClean="0">
                <a:latin typeface="Hiragino Kaku Gothic Std W8" charset="-128"/>
                <a:ea typeface="Hiragino Kaku Gothic Std W8" charset="-128"/>
                <a:cs typeface="Hiragino Kaku Gothic Std W8" charset="-128"/>
              </a:rPr>
              <a:t>Internet of Things</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a:t>
            </a:r>
            <a:r>
              <a:rPr lang="ja-JP" altLang="ja-JP" sz="1400" dirty="0" smtClean="0">
                <a:solidFill>
                  <a:schemeClr val="bg1">
                    <a:lumMod val="50000"/>
                  </a:schemeClr>
                </a:solidFill>
                <a:latin typeface="Meiryo" charset="-128"/>
                <a:ea typeface="Meiryo" charset="-128"/>
                <a:cs typeface="Meiryo" charset="-128"/>
              </a:rPr>
              <a:t>塾</a:t>
            </a:r>
            <a:r>
              <a:rPr lang="ja-JP" altLang="en-US" sz="1400" dirty="0" smtClean="0">
                <a:solidFill>
                  <a:schemeClr val="bg1">
                    <a:lumMod val="50000"/>
                  </a:schemeClr>
                </a:solidFill>
                <a:latin typeface="Meiryo" charset="-128"/>
                <a:ea typeface="Meiryo" charset="-128"/>
                <a:cs typeface="Meiryo" charset="-128"/>
              </a:rPr>
              <a:t>・第</a:t>
            </a:r>
            <a:r>
              <a:rPr lang="en-US" altLang="ja-JP" sz="1400" dirty="0" smtClean="0">
                <a:solidFill>
                  <a:schemeClr val="bg1">
                    <a:lumMod val="50000"/>
                  </a:schemeClr>
                </a:solidFill>
                <a:latin typeface="Meiryo" charset="-128"/>
                <a:ea typeface="Meiryo" charset="-128"/>
                <a:cs typeface="Meiryo" charset="-128"/>
              </a:rPr>
              <a:t>26</a:t>
            </a:r>
            <a:r>
              <a:rPr lang="ja-JP" altLang="en-US" sz="1400" dirty="0" smtClean="0">
                <a:solidFill>
                  <a:schemeClr val="bg1">
                    <a:lumMod val="50000"/>
                  </a:schemeClr>
                </a:solidFill>
                <a:latin typeface="Meiryo" charset="-128"/>
                <a:ea typeface="Meiryo" charset="-128"/>
                <a:cs typeface="Meiryo" charset="-128"/>
              </a:rPr>
              <a:t>期</a:t>
            </a:r>
            <a:endParaRPr lang="en-US" altLang="ja-JP" sz="1400" dirty="0" smtClean="0">
              <a:solidFill>
                <a:schemeClr val="bg1">
                  <a:lumMod val="50000"/>
                </a:schemeClr>
              </a:solidFill>
              <a:latin typeface="Meiryo" charset="-128"/>
              <a:ea typeface="Meiryo" charset="-128"/>
              <a:cs typeface="Meiryo" charset="-128"/>
            </a:endParaRPr>
          </a:p>
          <a:p>
            <a:endParaRPr kumimoji="1" lang="en-US" altLang="ja-JP" dirty="0" smtClean="0">
              <a:latin typeface="Meiryo" charset="-128"/>
              <a:ea typeface="Meiryo" charset="-128"/>
              <a:cs typeface="Meiryo" charset="-128"/>
            </a:endParaRPr>
          </a:p>
          <a:p>
            <a:r>
              <a:rPr kumimoji="1" lang="en-US" altLang="ja-JP" dirty="0" smtClean="0">
                <a:latin typeface="Meiryo" charset="-128"/>
                <a:ea typeface="Meiryo" charset="-128"/>
                <a:cs typeface="Meiryo" charset="-128"/>
              </a:rPr>
              <a:t>2017</a:t>
            </a:r>
            <a:r>
              <a:rPr kumimoji="1" lang="ja-JP" altLang="en-US" dirty="0" smtClean="0">
                <a:latin typeface="Meiryo" charset="-128"/>
                <a:ea typeface="Meiryo" charset="-128"/>
                <a:cs typeface="Meiryo" charset="-128"/>
              </a:rPr>
              <a:t>年</a:t>
            </a:r>
            <a:r>
              <a:rPr lang="en-US" altLang="ja-JP" dirty="0" smtClean="0">
                <a:latin typeface="Meiryo" charset="-128"/>
                <a:ea typeface="Meiryo" charset="-128"/>
                <a:cs typeface="Meiryo" charset="-128"/>
              </a:rPr>
              <a:t>10</a:t>
            </a:r>
            <a:r>
              <a:rPr kumimoji="1"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26</a:t>
            </a:r>
            <a:r>
              <a:rPr lang="ja-JP" altLang="en-US" dirty="0" smtClean="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従来のやり方と</a:t>
            </a:r>
            <a:r>
              <a:rPr kumimoji="1" lang="en-US" altLang="ja-JP" dirty="0" err="1" smtClean="0"/>
              <a:t>IoT</a:t>
            </a:r>
            <a:r>
              <a:rPr kumimoji="1" lang="ja-JP" altLang="en-US" dirty="0" smtClean="0"/>
              <a:t>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5" name="ホームベース 4"/>
          <p:cNvSpPr/>
          <p:nvPr/>
        </p:nvSpPr>
        <p:spPr>
          <a:xfrm>
            <a:off x="5530562" y="1921691"/>
            <a:ext cx="213778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　業務アプリケーション</a:t>
            </a:r>
            <a:endParaRPr kumimoji="1"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業務サービスへの適用</a:t>
            </a:r>
            <a:endParaRPr kumimoji="1" lang="en-US" altLang="ja-JP" sz="1200" dirty="0" smtClean="0">
              <a:solidFill>
                <a:srgbClr val="FFFFFF"/>
              </a:solidFill>
              <a:latin typeface="Meiryo" charset="-128"/>
              <a:ea typeface="Meiryo" charset="-128"/>
              <a:cs typeface="Meiryo" charset="-128"/>
            </a:endParaRPr>
          </a:p>
        </p:txBody>
      </p:sp>
      <p:sp>
        <p:nvSpPr>
          <p:cNvPr id="6" name="ホームベース 5"/>
          <p:cNvSpPr/>
          <p:nvPr/>
        </p:nvSpPr>
        <p:spPr>
          <a:xfrm>
            <a:off x="3765693" y="1921691"/>
            <a:ext cx="2044662"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　分析・最適化</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（経験や知見）</a:t>
            </a:r>
            <a:endParaRPr kumimoji="1" lang="en-US" altLang="ja-JP" sz="800" dirty="0" smtClean="0">
              <a:solidFill>
                <a:srgbClr val="FFFFFF"/>
              </a:solidFill>
              <a:latin typeface="Meiryo" charset="-128"/>
              <a:ea typeface="Meiryo" charset="-128"/>
              <a:cs typeface="Meiryo" charset="-128"/>
            </a:endParaRPr>
          </a:p>
        </p:txBody>
      </p:sp>
      <p:sp>
        <p:nvSpPr>
          <p:cNvPr id="7" name="ホームベース 6"/>
          <p:cNvSpPr/>
          <p:nvPr/>
        </p:nvSpPr>
        <p:spPr>
          <a:xfrm>
            <a:off x="2279857" y="1921691"/>
            <a:ext cx="1773867" cy="864096"/>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　データの取得</a:t>
            </a:r>
            <a:endParaRPr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（体験・実測）</a:t>
            </a:r>
            <a:endParaRPr kumimoji="1" lang="ja-JP" altLang="en-US" sz="800" dirty="0">
              <a:solidFill>
                <a:srgbClr val="FFFFFF"/>
              </a:solidFill>
              <a:latin typeface="Meiryo" charset="-128"/>
              <a:ea typeface="Meiryo" charset="-128"/>
              <a:cs typeface="Meiryo" charset="-128"/>
            </a:endParaRPr>
          </a:p>
        </p:txBody>
      </p:sp>
      <p:sp>
        <p:nvSpPr>
          <p:cNvPr id="8" name="ホームベース 7"/>
          <p:cNvSpPr/>
          <p:nvPr/>
        </p:nvSpPr>
        <p:spPr>
          <a:xfrm>
            <a:off x="803020" y="1921691"/>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sp>
        <p:nvSpPr>
          <p:cNvPr id="10" name="ホームベース 9"/>
          <p:cNvSpPr/>
          <p:nvPr/>
        </p:nvSpPr>
        <p:spPr>
          <a:xfrm>
            <a:off x="5530562" y="4452496"/>
            <a:ext cx="2137782" cy="864096"/>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a:solidFill>
                  <a:srgbClr val="FFFFFF"/>
                </a:solidFill>
                <a:latin typeface="Meiryo" charset="-128"/>
                <a:ea typeface="Meiryo" charset="-128"/>
                <a:cs typeface="Meiryo" charset="-128"/>
              </a:rPr>
              <a:t>業務アプリケーション</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業務サービスへの適用</a:t>
            </a:r>
            <a:endParaRPr lang="en-US" altLang="ja-JP" sz="1200" dirty="0">
              <a:solidFill>
                <a:srgbClr val="FFFFFF"/>
              </a:solidFill>
              <a:latin typeface="Meiryo" charset="-128"/>
              <a:ea typeface="Meiryo" charset="-128"/>
              <a:cs typeface="Meiryo" charset="-128"/>
            </a:endParaRPr>
          </a:p>
        </p:txBody>
      </p:sp>
      <p:sp>
        <p:nvSpPr>
          <p:cNvPr id="11" name="ホームベース 10"/>
          <p:cNvSpPr/>
          <p:nvPr/>
        </p:nvSpPr>
        <p:spPr>
          <a:xfrm>
            <a:off x="3765693" y="4452496"/>
            <a:ext cx="2044662"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分析・最適化</a:t>
            </a:r>
            <a:endParaRPr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（機械学習やシミュレーション）</a:t>
            </a:r>
            <a:endParaRPr kumimoji="1" lang="en-US" altLang="ja-JP" sz="800" dirty="0" smtClean="0">
              <a:solidFill>
                <a:srgbClr val="FFFFFF"/>
              </a:solidFill>
              <a:latin typeface="Meiryo" charset="-128"/>
              <a:ea typeface="Meiryo" charset="-128"/>
              <a:cs typeface="Meiryo" charset="-128"/>
            </a:endParaRPr>
          </a:p>
        </p:txBody>
      </p:sp>
      <p:sp>
        <p:nvSpPr>
          <p:cNvPr id="12" name="ホームベース 11"/>
          <p:cNvSpPr/>
          <p:nvPr/>
        </p:nvSpPr>
        <p:spPr>
          <a:xfrm>
            <a:off x="2279857" y="4452496"/>
            <a:ext cx="1773867" cy="864096"/>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データの取得</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（ビッグ・データ）</a:t>
            </a:r>
            <a:endParaRPr kumimoji="1" lang="en-US" altLang="ja-JP" sz="800" dirty="0" smtClean="0">
              <a:solidFill>
                <a:srgbClr val="FFFFFF"/>
              </a:solidFill>
              <a:latin typeface="Meiryo" charset="-128"/>
              <a:ea typeface="Meiryo" charset="-128"/>
              <a:cs typeface="Meiryo" charset="-128"/>
            </a:endParaRPr>
          </a:p>
        </p:txBody>
      </p:sp>
      <p:sp>
        <p:nvSpPr>
          <p:cNvPr id="13" name="ホームベース 12"/>
          <p:cNvSpPr/>
          <p:nvPr/>
        </p:nvSpPr>
        <p:spPr>
          <a:xfrm>
            <a:off x="803020" y="4452496"/>
            <a:ext cx="1760199" cy="86409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事業課題の発見</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仮説の設定</a:t>
            </a:r>
            <a:endParaRPr kumimoji="1" lang="ja-JP" altLang="en-US" sz="1200" dirty="0">
              <a:solidFill>
                <a:srgbClr val="FFFFFF"/>
              </a:solidFill>
              <a:latin typeface="Meiryo" charset="-128"/>
              <a:ea typeface="Meiryo" charset="-128"/>
              <a:cs typeface="Meiryo" charset="-128"/>
            </a:endParaRPr>
          </a:p>
        </p:txBody>
      </p:sp>
      <p:grpSp>
        <p:nvGrpSpPr>
          <p:cNvPr id="14" name="図形グループ 13"/>
          <p:cNvGrpSpPr/>
          <p:nvPr/>
        </p:nvGrpSpPr>
        <p:grpSpPr>
          <a:xfrm>
            <a:off x="7740352" y="4682022"/>
            <a:ext cx="240103" cy="519552"/>
            <a:chOff x="1946324" y="4125162"/>
            <a:chExt cx="969964" cy="2007872"/>
          </a:xfrm>
          <a:solidFill>
            <a:schemeClr val="tx2">
              <a:lumMod val="75000"/>
            </a:schemeClr>
          </a:solidFill>
        </p:grpSpPr>
        <p:sp>
          <p:nvSpPr>
            <p:cNvPr id="15" name="円/楕円 14"/>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3" name="曲線コネクタ 22"/>
          <p:cNvCxnSpPr>
            <a:stCxn id="5" idx="2"/>
            <a:endCxn id="94" idx="3"/>
          </p:cNvCxnSpPr>
          <p:nvPr/>
        </p:nvCxnSpPr>
        <p:spPr>
          <a:xfrm rot="5400000">
            <a:off x="4884140" y="1358270"/>
            <a:ext cx="71773" cy="2926807"/>
          </a:xfrm>
          <a:prstGeom prst="curvedConnector3">
            <a:avLst>
              <a:gd name="adj1" fmla="val 881046"/>
            </a:avLst>
          </a:prstGeom>
          <a:ln>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 name="曲線コネクタ 25"/>
          <p:cNvCxnSpPr>
            <a:stCxn id="7" idx="0"/>
            <a:endCxn id="8" idx="0"/>
          </p:cNvCxnSpPr>
          <p:nvPr/>
        </p:nvCxnSpPr>
        <p:spPr>
          <a:xfrm rot="16200000" flipV="1">
            <a:off x="2208932" y="1179855"/>
            <a:ext cx="12700" cy="1483671"/>
          </a:xfrm>
          <a:prstGeom prst="curvedConnector3">
            <a:avLst>
              <a:gd name="adj1" fmla="val 1800000"/>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4" name="曲線コネクタ 33"/>
          <p:cNvCxnSpPr>
            <a:stCxn id="10" idx="0"/>
            <a:endCxn id="30" idx="1"/>
          </p:cNvCxnSpPr>
          <p:nvPr/>
        </p:nvCxnSpPr>
        <p:spPr>
          <a:xfrm rot="16200000" flipV="1">
            <a:off x="4774120" y="2843186"/>
            <a:ext cx="209741" cy="3008879"/>
          </a:xfrm>
          <a:prstGeom prst="curvedConnector3">
            <a:avLst>
              <a:gd name="adj1" fmla="val 386711"/>
            </a:avLst>
          </a:prstGeom>
          <a:ln w="76200">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5" name="曲線コネクタ 34"/>
          <p:cNvCxnSpPr>
            <a:stCxn id="12" idx="2"/>
            <a:endCxn id="13" idx="2"/>
          </p:cNvCxnSpPr>
          <p:nvPr/>
        </p:nvCxnSpPr>
        <p:spPr>
          <a:xfrm rot="5400000">
            <a:off x="2208932" y="4574757"/>
            <a:ext cx="12700" cy="1483671"/>
          </a:xfrm>
          <a:prstGeom prst="curvedConnector3">
            <a:avLst>
              <a:gd name="adj1" fmla="val 180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57" name="テキスト ボックス 56"/>
          <p:cNvSpPr txBox="1"/>
          <p:nvPr/>
        </p:nvSpPr>
        <p:spPr>
          <a:xfrm>
            <a:off x="667456" y="5728584"/>
            <a:ext cx="598177" cy="369332"/>
          </a:xfrm>
          <a:prstGeom prst="rect">
            <a:avLst/>
          </a:prstGeom>
          <a:noFill/>
        </p:spPr>
        <p:txBody>
          <a:bodyPr wrap="none" rtlCol="0">
            <a:spAutoFit/>
          </a:bodyPr>
          <a:lstStyle/>
          <a:p>
            <a:r>
              <a:rPr kumimoji="1" lang="en-US" altLang="ja-JP" b="1" dirty="0" err="1" smtClean="0">
                <a:solidFill>
                  <a:srgbClr val="00B050"/>
                </a:solidFill>
                <a:latin typeface="Meiryo" charset="-128"/>
                <a:ea typeface="Meiryo" charset="-128"/>
                <a:cs typeface="Meiryo" charset="-128"/>
              </a:rPr>
              <a:t>IoT</a:t>
            </a:r>
            <a:endParaRPr kumimoji="1" lang="ja-JP" altLang="en-US" dirty="0">
              <a:solidFill>
                <a:srgbClr val="00B050"/>
              </a:solidFill>
              <a:latin typeface="Meiryo" charset="-128"/>
              <a:ea typeface="Meiryo" charset="-128"/>
              <a:cs typeface="Meiryo" charset="-128"/>
            </a:endParaRPr>
          </a:p>
        </p:txBody>
      </p:sp>
      <p:sp>
        <p:nvSpPr>
          <p:cNvPr id="58" name="テキスト ボックス 57"/>
          <p:cNvSpPr txBox="1"/>
          <p:nvPr/>
        </p:nvSpPr>
        <p:spPr>
          <a:xfrm>
            <a:off x="667455" y="1260379"/>
            <a:ext cx="1569660" cy="369332"/>
          </a:xfrm>
          <a:prstGeom prst="rect">
            <a:avLst/>
          </a:prstGeom>
          <a:noFill/>
        </p:spPr>
        <p:txBody>
          <a:bodyPr wrap="none" rtlCol="0">
            <a:spAutoFit/>
          </a:bodyPr>
          <a:lstStyle/>
          <a:p>
            <a:r>
              <a:rPr kumimoji="1" lang="ja-JP" altLang="en-US" b="1" dirty="0" smtClean="0">
                <a:solidFill>
                  <a:srgbClr val="3366FF"/>
                </a:solidFill>
                <a:latin typeface="Meiryo" charset="-128"/>
                <a:ea typeface="Meiryo" charset="-128"/>
                <a:cs typeface="Meiryo" charset="-128"/>
              </a:rPr>
              <a:t>従来のやり方</a:t>
            </a:r>
            <a:endParaRPr kumimoji="1" lang="ja-JP" altLang="en-US" dirty="0">
              <a:solidFill>
                <a:srgbClr val="3366FF"/>
              </a:solidFill>
              <a:latin typeface="Meiryo" charset="-128"/>
              <a:ea typeface="Meiryo" charset="-128"/>
              <a:cs typeface="Meiryo" charset="-128"/>
            </a:endParaRPr>
          </a:p>
        </p:txBody>
      </p:sp>
      <p:grpSp>
        <p:nvGrpSpPr>
          <p:cNvPr id="43" name="図形グループ 42"/>
          <p:cNvGrpSpPr/>
          <p:nvPr/>
        </p:nvGrpSpPr>
        <p:grpSpPr>
          <a:xfrm>
            <a:off x="7740352" y="2151217"/>
            <a:ext cx="240103" cy="519552"/>
            <a:chOff x="1946324" y="4125162"/>
            <a:chExt cx="969964" cy="2007872"/>
          </a:xfrm>
          <a:solidFill>
            <a:schemeClr val="tx2">
              <a:lumMod val="75000"/>
            </a:schemeClr>
          </a:solidFill>
        </p:grpSpPr>
        <p:sp>
          <p:nvSpPr>
            <p:cNvPr id="44" name="円/楕円 43"/>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1940328" y="2543615"/>
            <a:ext cx="142580" cy="310577"/>
            <a:chOff x="1946324" y="4125162"/>
            <a:chExt cx="969964" cy="2007872"/>
          </a:xfrm>
          <a:solidFill>
            <a:schemeClr val="tx2">
              <a:lumMod val="75000"/>
            </a:schemeClr>
          </a:solidFill>
        </p:grpSpPr>
        <p:sp>
          <p:nvSpPr>
            <p:cNvPr id="47" name="円/楕円 46"/>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5184908" y="2543615"/>
            <a:ext cx="142580" cy="310577"/>
            <a:chOff x="1946324" y="4125162"/>
            <a:chExt cx="969964" cy="2007872"/>
          </a:xfrm>
          <a:solidFill>
            <a:schemeClr val="tx2">
              <a:lumMod val="75000"/>
            </a:schemeClr>
          </a:solidFill>
        </p:grpSpPr>
        <p:sp>
          <p:nvSpPr>
            <p:cNvPr id="53" name="円/楕円 5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5" name="図形グループ 54"/>
          <p:cNvGrpSpPr/>
          <p:nvPr/>
        </p:nvGrpSpPr>
        <p:grpSpPr>
          <a:xfrm flipH="1">
            <a:off x="7055774" y="2543615"/>
            <a:ext cx="142580" cy="310577"/>
            <a:chOff x="1946324" y="4125162"/>
            <a:chExt cx="969964" cy="2007872"/>
          </a:xfrm>
          <a:solidFill>
            <a:schemeClr val="tx2">
              <a:lumMod val="75000"/>
            </a:schemeClr>
          </a:solidFill>
        </p:grpSpPr>
        <p:sp>
          <p:nvSpPr>
            <p:cNvPr id="56" name="円/楕円 5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フローチャート: 論理積ゲート 7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flipH="1">
            <a:off x="1940328" y="5077402"/>
            <a:ext cx="142580" cy="310577"/>
            <a:chOff x="1946324" y="4125162"/>
            <a:chExt cx="969964" cy="2007872"/>
          </a:xfrm>
          <a:solidFill>
            <a:schemeClr val="tx2">
              <a:lumMod val="75000"/>
            </a:schemeClr>
          </a:solidFill>
        </p:grpSpPr>
        <p:sp>
          <p:nvSpPr>
            <p:cNvPr id="73" name="円/楕円 7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5" name="図 74"/>
          <p:cNvPicPr>
            <a:picLocks noChangeAspect="1"/>
          </p:cNvPicPr>
          <p:nvPr/>
        </p:nvPicPr>
        <p:blipFill>
          <a:blip r:embed="rId2">
            <a:duotone>
              <a:schemeClr val="accent5">
                <a:shade val="45000"/>
                <a:satMod val="135000"/>
              </a:schemeClr>
              <a:prstClr val="white"/>
            </a:duotone>
          </a:blip>
          <a:stretch>
            <a:fillRect/>
          </a:stretch>
        </p:blipFill>
        <p:spPr>
          <a:xfrm>
            <a:off x="4898806" y="5105412"/>
            <a:ext cx="580557" cy="411820"/>
          </a:xfrm>
          <a:prstGeom prst="rect">
            <a:avLst/>
          </a:prstGeom>
          <a:effectLst>
            <a:outerShdw blurRad="50800" dist="38100" dir="2700000" algn="tl" rotWithShape="0">
              <a:prstClr val="black">
                <a:alpha val="40000"/>
              </a:prstClr>
            </a:outerShdw>
          </a:effectLst>
        </p:spPr>
      </p:pic>
      <p:sp>
        <p:nvSpPr>
          <p:cNvPr id="27" name="テキスト ボックス 26"/>
          <p:cNvSpPr txBox="1"/>
          <p:nvPr/>
        </p:nvSpPr>
        <p:spPr>
          <a:xfrm>
            <a:off x="4421752" y="3003209"/>
            <a:ext cx="954107" cy="400110"/>
          </a:xfrm>
          <a:prstGeom prst="rect">
            <a:avLst/>
          </a:prstGeom>
          <a:noFill/>
        </p:spPr>
        <p:txBody>
          <a:bodyPr wrap="none" rtlCol="0">
            <a:spAutoFit/>
          </a:bodyPr>
          <a:lstStyle/>
          <a:p>
            <a:pPr algn="ctr"/>
            <a:r>
              <a:rPr lang="ja-JP" altLang="en-US" sz="1000" dirty="0" smtClean="0">
                <a:solidFill>
                  <a:schemeClr val="accent6">
                    <a:lumMod val="75000"/>
                  </a:schemeClr>
                </a:solidFill>
                <a:latin typeface="Meiryo" charset="-128"/>
                <a:ea typeface="Meiryo" charset="-128"/>
                <a:cs typeface="Meiryo" charset="-128"/>
              </a:rPr>
              <a:t>ログ・データ</a:t>
            </a:r>
            <a:endParaRPr lang="en-US" altLang="ja-JP" sz="1000" dirty="0" smtClean="0">
              <a:solidFill>
                <a:schemeClr val="accent6">
                  <a:lumMod val="75000"/>
                </a:schemeClr>
              </a:solidFill>
              <a:latin typeface="Meiryo" charset="-128"/>
              <a:ea typeface="Meiryo" charset="-128"/>
              <a:cs typeface="Meiryo" charset="-128"/>
            </a:endParaRPr>
          </a:p>
          <a:p>
            <a:pPr algn="ctr"/>
            <a:r>
              <a:rPr kumimoji="1" lang="ja-JP" altLang="en-US" sz="1000" dirty="0" smtClean="0">
                <a:solidFill>
                  <a:schemeClr val="accent6">
                    <a:lumMod val="75000"/>
                  </a:schemeClr>
                </a:solidFill>
                <a:latin typeface="Meiryo" charset="-128"/>
                <a:ea typeface="Meiryo" charset="-128"/>
                <a:cs typeface="Meiryo" charset="-128"/>
              </a:rPr>
              <a:t>人間の知見</a:t>
            </a:r>
            <a:endParaRPr kumimoji="1" lang="ja-JP" altLang="en-US" sz="1000" dirty="0">
              <a:solidFill>
                <a:schemeClr val="accent6">
                  <a:lumMod val="75000"/>
                </a:schemeClr>
              </a:solidFill>
              <a:latin typeface="Meiryo" charset="-128"/>
              <a:ea typeface="Meiryo" charset="-128"/>
              <a:cs typeface="Meiryo" charset="-128"/>
            </a:endParaRPr>
          </a:p>
        </p:txBody>
      </p:sp>
      <p:sp>
        <p:nvSpPr>
          <p:cNvPr id="86" name="テキスト ボックス 85"/>
          <p:cNvSpPr txBox="1"/>
          <p:nvPr/>
        </p:nvSpPr>
        <p:spPr>
          <a:xfrm>
            <a:off x="3809530" y="3848993"/>
            <a:ext cx="954107" cy="400110"/>
          </a:xfrm>
          <a:prstGeom prst="rect">
            <a:avLst/>
          </a:prstGeom>
          <a:noFill/>
        </p:spPr>
        <p:txBody>
          <a:bodyPr wrap="none" rtlCol="0">
            <a:spAutoFit/>
          </a:bodyPr>
          <a:lstStyle/>
          <a:p>
            <a:pPr algn="ctr"/>
            <a:r>
              <a:rPr lang="ja-JP" altLang="en-US" sz="1000" dirty="0" smtClean="0">
                <a:solidFill>
                  <a:schemeClr val="accent6">
                    <a:lumMod val="75000"/>
                  </a:schemeClr>
                </a:solidFill>
                <a:latin typeface="Meiryo" charset="-128"/>
                <a:ea typeface="Meiryo" charset="-128"/>
                <a:cs typeface="Meiryo" charset="-128"/>
              </a:rPr>
              <a:t>ログ・データ</a:t>
            </a:r>
            <a:endParaRPr lang="en-US" altLang="ja-JP" sz="1000" dirty="0" smtClean="0">
              <a:solidFill>
                <a:schemeClr val="accent6">
                  <a:lumMod val="75000"/>
                </a:schemeClr>
              </a:solidFill>
              <a:latin typeface="Meiryo" charset="-128"/>
              <a:ea typeface="Meiryo" charset="-128"/>
              <a:cs typeface="Meiryo" charset="-128"/>
            </a:endParaRPr>
          </a:p>
          <a:p>
            <a:pPr algn="ctr"/>
            <a:r>
              <a:rPr kumimoji="1" lang="ja-JP" altLang="en-US" sz="1000" dirty="0" smtClean="0">
                <a:solidFill>
                  <a:schemeClr val="accent6">
                    <a:lumMod val="75000"/>
                  </a:schemeClr>
                </a:solidFill>
                <a:latin typeface="Meiryo" charset="-128"/>
                <a:ea typeface="Meiryo" charset="-128"/>
                <a:cs typeface="Meiryo" charset="-128"/>
              </a:rPr>
              <a:t>人間の知見</a:t>
            </a:r>
            <a:endParaRPr kumimoji="1" lang="ja-JP" altLang="en-US" sz="1000" dirty="0">
              <a:solidFill>
                <a:schemeClr val="accent6">
                  <a:lumMod val="75000"/>
                </a:schemeClr>
              </a:solidFill>
              <a:latin typeface="Meiryo" charset="-128"/>
              <a:ea typeface="Meiryo" charset="-128"/>
              <a:cs typeface="Meiryo" charset="-128"/>
            </a:endParaRPr>
          </a:p>
        </p:txBody>
      </p:sp>
      <p:sp>
        <p:nvSpPr>
          <p:cNvPr id="87" name="テキスト ボックス 86"/>
          <p:cNvSpPr txBox="1"/>
          <p:nvPr/>
        </p:nvSpPr>
        <p:spPr>
          <a:xfrm>
            <a:off x="4938189" y="3924760"/>
            <a:ext cx="1082348" cy="246221"/>
          </a:xfrm>
          <a:prstGeom prst="rect">
            <a:avLst/>
          </a:prstGeom>
          <a:noFill/>
        </p:spPr>
        <p:txBody>
          <a:bodyPr wrap="none" rtlCol="0">
            <a:spAutoFit/>
          </a:bodyPr>
          <a:lstStyle/>
          <a:p>
            <a:pPr algn="ctr"/>
            <a:r>
              <a:rPr lang="ja-JP" altLang="en-US" sz="1000" b="1" smtClean="0">
                <a:solidFill>
                  <a:schemeClr val="accent6">
                    <a:lumMod val="75000"/>
                  </a:schemeClr>
                </a:solidFill>
                <a:latin typeface="Meiryo" charset="-128"/>
                <a:ea typeface="Meiryo" charset="-128"/>
                <a:cs typeface="Meiryo" charset="-128"/>
              </a:rPr>
              <a:t>センサ・データ</a:t>
            </a:r>
            <a:endParaRPr kumimoji="1" lang="ja-JP" altLang="en-US" sz="1000" b="1" dirty="0">
              <a:solidFill>
                <a:schemeClr val="accent6">
                  <a:lumMod val="75000"/>
                </a:schemeClr>
              </a:solidFill>
              <a:latin typeface="Meiryo" charset="-128"/>
              <a:ea typeface="Meiryo" charset="-128"/>
              <a:cs typeface="Meiryo" charset="-128"/>
            </a:endParaRPr>
          </a:p>
        </p:txBody>
      </p:sp>
      <p:sp>
        <p:nvSpPr>
          <p:cNvPr id="88" name="テキスト ボックス 87"/>
          <p:cNvSpPr txBox="1"/>
          <p:nvPr/>
        </p:nvSpPr>
        <p:spPr>
          <a:xfrm>
            <a:off x="4720147" y="3932134"/>
            <a:ext cx="292068" cy="246221"/>
          </a:xfrm>
          <a:prstGeom prst="rect">
            <a:avLst/>
          </a:prstGeom>
          <a:noFill/>
        </p:spPr>
        <p:txBody>
          <a:bodyPr wrap="none" rtlCol="0">
            <a:spAutoFit/>
          </a:bodyPr>
          <a:lstStyle/>
          <a:p>
            <a:pPr algn="ctr"/>
            <a:r>
              <a:rPr lang="en-US" altLang="ja-JP" sz="1000" b="1" smtClean="0">
                <a:solidFill>
                  <a:schemeClr val="accent6">
                    <a:lumMod val="75000"/>
                  </a:schemeClr>
                </a:solidFill>
                <a:latin typeface="Meiryo" charset="-128"/>
                <a:ea typeface="Meiryo" charset="-128"/>
                <a:cs typeface="Meiryo" charset="-128"/>
              </a:rPr>
              <a:t>+</a:t>
            </a:r>
            <a:endParaRPr kumimoji="1" lang="ja-JP" altLang="en-US" sz="1000" b="1" dirty="0">
              <a:solidFill>
                <a:schemeClr val="accent6">
                  <a:lumMod val="75000"/>
                </a:schemeClr>
              </a:solidFill>
              <a:latin typeface="Meiryo" charset="-128"/>
              <a:ea typeface="Meiryo" charset="-128"/>
              <a:cs typeface="Meiryo" charset="-128"/>
            </a:endParaRPr>
          </a:p>
        </p:txBody>
      </p:sp>
      <p:grpSp>
        <p:nvGrpSpPr>
          <p:cNvPr id="89" name="図形グループ 88"/>
          <p:cNvGrpSpPr/>
          <p:nvPr/>
        </p:nvGrpSpPr>
        <p:grpSpPr>
          <a:xfrm flipH="1">
            <a:off x="7057896" y="5077402"/>
            <a:ext cx="142580" cy="310577"/>
            <a:chOff x="1946324" y="4125162"/>
            <a:chExt cx="969964" cy="2007872"/>
          </a:xfrm>
          <a:solidFill>
            <a:schemeClr val="tx2">
              <a:lumMod val="75000"/>
            </a:schemeClr>
          </a:solidFill>
        </p:grpSpPr>
        <p:sp>
          <p:nvSpPr>
            <p:cNvPr id="90" name="円/楕円 8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2" name="円/楕円 91"/>
          <p:cNvSpPr/>
          <p:nvPr/>
        </p:nvSpPr>
        <p:spPr>
          <a:xfrm>
            <a:off x="6375289" y="5192284"/>
            <a:ext cx="216024" cy="215305"/>
          </a:xfrm>
          <a:prstGeom prst="ellipse">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図 92"/>
          <p:cNvPicPr>
            <a:picLocks noChangeAspect="1"/>
          </p:cNvPicPr>
          <p:nvPr/>
        </p:nvPicPr>
        <p:blipFill>
          <a:blip r:embed="rId3">
            <a:clrChange>
              <a:clrFrom>
                <a:srgbClr val="000000">
                  <a:alpha val="0"/>
                </a:srgbClr>
              </a:clrFrom>
              <a:clrTo>
                <a:srgbClr val="000000">
                  <a:alpha val="0"/>
                </a:srgbClr>
              </a:clrTo>
            </a:clrChange>
            <a:duotone>
              <a:schemeClr val="accent5">
                <a:shade val="45000"/>
                <a:satMod val="135000"/>
              </a:schemeClr>
              <a:prstClr val="white"/>
            </a:duotone>
          </a:blip>
          <a:stretch>
            <a:fillRect/>
          </a:stretch>
        </p:blipFill>
        <p:spPr>
          <a:xfrm rot="5400000">
            <a:off x="6543189" y="5131947"/>
            <a:ext cx="368491" cy="335977"/>
          </a:xfrm>
          <a:prstGeom prst="rect">
            <a:avLst/>
          </a:prstGeom>
          <a:ln>
            <a:noFill/>
          </a:ln>
          <a:effectLst>
            <a:outerShdw blurRad="50800" dist="38100" dir="2700000" algn="tl" rotWithShape="0">
              <a:prstClr val="black">
                <a:alpha val="40000"/>
              </a:prstClr>
            </a:outerShdw>
          </a:effectLst>
        </p:spPr>
      </p:pic>
      <p:sp>
        <p:nvSpPr>
          <p:cNvPr id="30" name="円柱 29"/>
          <p:cNvSpPr/>
          <p:nvPr/>
        </p:nvSpPr>
        <p:spPr>
          <a:xfrm>
            <a:off x="2978506" y="4242755"/>
            <a:ext cx="792088" cy="406779"/>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柱 93"/>
          <p:cNvSpPr/>
          <p:nvPr/>
        </p:nvSpPr>
        <p:spPr>
          <a:xfrm>
            <a:off x="3291670" y="2543615"/>
            <a:ext cx="329903" cy="3139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5" name="図形グループ 94"/>
          <p:cNvGrpSpPr/>
          <p:nvPr/>
        </p:nvGrpSpPr>
        <p:grpSpPr>
          <a:xfrm>
            <a:off x="7887581" y="4596138"/>
            <a:ext cx="240103" cy="519552"/>
            <a:chOff x="1946324" y="4125162"/>
            <a:chExt cx="969964" cy="2007872"/>
          </a:xfrm>
          <a:solidFill>
            <a:schemeClr val="tx2">
              <a:lumMod val="75000"/>
            </a:schemeClr>
          </a:solidFill>
        </p:grpSpPr>
        <p:sp>
          <p:nvSpPr>
            <p:cNvPr id="96" name="円/楕円 95"/>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フローチャート: 論理積ゲート 9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8" name="図形グループ 97"/>
          <p:cNvGrpSpPr/>
          <p:nvPr/>
        </p:nvGrpSpPr>
        <p:grpSpPr>
          <a:xfrm>
            <a:off x="7887581" y="2065333"/>
            <a:ext cx="240103" cy="519552"/>
            <a:chOff x="1946324" y="4125162"/>
            <a:chExt cx="969964" cy="2007872"/>
          </a:xfrm>
          <a:solidFill>
            <a:schemeClr val="tx2">
              <a:lumMod val="75000"/>
            </a:schemeClr>
          </a:solidFill>
        </p:grpSpPr>
        <p:sp>
          <p:nvSpPr>
            <p:cNvPr id="99" name="円/楕円 98"/>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8076313" y="4735669"/>
            <a:ext cx="240103" cy="519552"/>
            <a:chOff x="1946324" y="4125162"/>
            <a:chExt cx="969964" cy="2007872"/>
          </a:xfrm>
          <a:solidFill>
            <a:schemeClr val="tx2">
              <a:lumMod val="75000"/>
            </a:schemeClr>
          </a:solidFill>
        </p:grpSpPr>
        <p:sp>
          <p:nvSpPr>
            <p:cNvPr id="102" name="円/楕円 101"/>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8076313" y="2204864"/>
            <a:ext cx="240103" cy="519552"/>
            <a:chOff x="1946324" y="4125162"/>
            <a:chExt cx="969964" cy="2007872"/>
          </a:xfrm>
          <a:solidFill>
            <a:schemeClr val="tx2">
              <a:lumMod val="75000"/>
            </a:schemeClr>
          </a:solidFill>
        </p:grpSpPr>
        <p:sp>
          <p:nvSpPr>
            <p:cNvPr id="105" name="円/楕円 104"/>
            <p:cNvSpPr/>
            <p:nvPr/>
          </p:nvSpPr>
          <p:spPr>
            <a:xfrm>
              <a:off x="1946324" y="4125162"/>
              <a:ext cx="969962" cy="92075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74922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ja-JP" altLang="en-US" dirty="0" smtClean="0"/>
              <a:t>コレ１枚で分かるモノのインターネット（</a:t>
            </a:r>
            <a:r>
              <a:rPr kumimoji="1" lang="en-US" altLang="ja-JP" dirty="0" err="1" smtClean="0"/>
              <a:t>IoT</a:t>
            </a:r>
            <a:r>
              <a:rPr kumimoji="1" lang="ja-JP" altLang="en-US" dirty="0" smtClean="0"/>
              <a:t>）</a:t>
            </a:r>
            <a:endParaRPr kumimoji="1" lang="ja-JP" altLang="en-US" dirty="0"/>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クラウドにつながり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モノ</a:t>
            </a:r>
            <a:r>
              <a:rPr kumimoji="1" lang="ja-JP" altLang="en-US" sz="1400" dirty="0" smtClean="0">
                <a:solidFill>
                  <a:srgbClr val="FFFFFF"/>
                </a:solidFill>
                <a:latin typeface="Meiryo" charset="-128"/>
                <a:ea typeface="Meiryo" charset="-128"/>
                <a:cs typeface="Meiryo" charset="-128"/>
              </a:rPr>
              <a:t>同士がにつながり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74468" y="5722015"/>
            <a:ext cx="2851447" cy="620194"/>
          </a:xfrm>
          <a:prstGeom prst="wedgeRectCallout">
            <a:avLst>
              <a:gd name="adj1" fmla="val 4313"/>
              <a:gd name="adj2" fmla="val -11621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モノがリアルタイムでつながり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928313" y="5408100"/>
            <a:ext cx="4442280" cy="923330"/>
          </a:xfrm>
          <a:prstGeom prst="rect">
            <a:avLst/>
          </a:prstGeom>
          <a:noFill/>
        </p:spPr>
        <p:txBody>
          <a:bodyPr wrap="square" rtlCol="0">
            <a:spAutoFit/>
          </a:bodyPr>
          <a:lstStyle/>
          <a:p>
            <a:r>
              <a:rPr lang="ja-JP" altLang="en-US" dirty="0">
                <a:solidFill>
                  <a:srgbClr val="0070C0"/>
                </a:solidFill>
                <a:latin typeface="Meiryo" charset="-128"/>
                <a:ea typeface="Meiryo" charset="-128"/>
                <a:cs typeface="Meiryo" charset="-128"/>
              </a:rPr>
              <a:t>現実世界をデータで捉え</a:t>
            </a:r>
            <a:r>
              <a:rPr lang="ja-JP" altLang="en-US" dirty="0" smtClean="0">
                <a:solidFill>
                  <a:srgbClr val="0070C0"/>
                </a:solidFill>
                <a:latin typeface="Meiryo" charset="-128"/>
                <a:ea typeface="Meiryo" charset="-128"/>
                <a:cs typeface="Meiryo" charset="-128"/>
              </a:rPr>
              <a:t>、</a:t>
            </a:r>
            <a:endParaRPr lang="en-US" altLang="ja-JP" dirty="0" smtClean="0">
              <a:solidFill>
                <a:srgbClr val="0070C0"/>
              </a:solidFill>
              <a:latin typeface="Meiryo" charset="-128"/>
              <a:ea typeface="Meiryo" charset="-128"/>
              <a:cs typeface="Meiryo" charset="-128"/>
            </a:endParaRPr>
          </a:p>
          <a:p>
            <a:r>
              <a:rPr lang="ja-JP" altLang="en-US" dirty="0" smtClean="0">
                <a:solidFill>
                  <a:srgbClr val="0070C0"/>
                </a:solidFill>
                <a:latin typeface="Meiryo" charset="-128"/>
                <a:ea typeface="Meiryo" charset="-128"/>
                <a:cs typeface="Meiryo" charset="-128"/>
              </a:rPr>
              <a:t>現実</a:t>
            </a:r>
            <a:r>
              <a:rPr lang="ja-JP" altLang="en-US" dirty="0">
                <a:solidFill>
                  <a:srgbClr val="0070C0"/>
                </a:solidFill>
                <a:latin typeface="Meiryo" charset="-128"/>
                <a:ea typeface="Meiryo" charset="-128"/>
                <a:cs typeface="Meiryo" charset="-128"/>
              </a:rPr>
              <a:t>世界と</a:t>
            </a:r>
            <a:r>
              <a:rPr lang="en-US" altLang="ja-JP" dirty="0">
                <a:solidFill>
                  <a:srgbClr val="0070C0"/>
                </a:solidFill>
                <a:latin typeface="Meiryo" charset="-128"/>
                <a:ea typeface="Meiryo" charset="-128"/>
                <a:cs typeface="Meiryo" charset="-128"/>
              </a:rPr>
              <a:t>IT</a:t>
            </a:r>
            <a:r>
              <a:rPr lang="ja-JP" altLang="en-US" dirty="0">
                <a:solidFill>
                  <a:srgbClr val="0070C0"/>
                </a:solidFill>
                <a:latin typeface="Meiryo" charset="-128"/>
                <a:ea typeface="Meiryo" charset="-128"/>
                <a:cs typeface="Meiryo" charset="-128"/>
              </a:rPr>
              <a:t>が一体と</a:t>
            </a:r>
            <a:r>
              <a:rPr lang="ja-JP" altLang="en-US" dirty="0" smtClean="0">
                <a:solidFill>
                  <a:srgbClr val="0070C0"/>
                </a:solidFill>
                <a:latin typeface="Meiryo" charset="-128"/>
                <a:ea typeface="Meiryo" charset="-128"/>
                <a:cs typeface="Meiryo" charset="-128"/>
              </a:rPr>
              <a:t>なった社会変革</a:t>
            </a:r>
            <a:endParaRPr lang="en-US" altLang="ja-JP" dirty="0" smtClean="0">
              <a:solidFill>
                <a:srgbClr val="0070C0"/>
              </a:solidFill>
              <a:latin typeface="Meiryo" charset="-128"/>
              <a:ea typeface="Meiryo" charset="-128"/>
              <a:cs typeface="Meiryo" charset="-128"/>
            </a:endParaRPr>
          </a:p>
          <a:p>
            <a:r>
              <a:rPr lang="ja-JP" altLang="en-US" dirty="0" smtClean="0">
                <a:solidFill>
                  <a:srgbClr val="0070C0"/>
                </a:solidFill>
                <a:latin typeface="Meiryo" charset="-128"/>
                <a:ea typeface="Meiryo" charset="-128"/>
                <a:cs typeface="Meiryo" charset="-128"/>
              </a:rPr>
              <a:t>を実現する取り組み</a:t>
            </a:r>
            <a:endParaRPr kumimoji="1" lang="ja-JP" altLang="en-US"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現実世界の</a:t>
            </a:r>
            <a:endParaRPr lang="en-US" altLang="ja-JP" sz="9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smtClean="0">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37664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smtClean="0"/>
              <a:t>IoT</a:t>
            </a:r>
            <a:r>
              <a:rPr lang="ja-JP" altLang="en-US" dirty="0" smtClean="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現実世界のデジタル・データ化</a:t>
            </a:r>
            <a:endParaRPr kumimoji="1" lang="en-US" altLang="ja-JP" sz="1400" dirty="0" smtClean="0">
              <a:solidFill>
                <a:srgbClr val="800000"/>
              </a:solidFill>
              <a:latin typeface="メイリオ"/>
              <a:ea typeface="メイリオ"/>
              <a:cs typeface="メイリオ"/>
            </a:endParaRPr>
          </a:p>
          <a:p>
            <a:pPr marL="271463" indent="-271463">
              <a:buFont typeface="+mj-lt"/>
              <a:buAutoNum type="arabicPeriod"/>
            </a:pPr>
            <a:r>
              <a:rPr lang="ja-JP" altLang="en-US" sz="1400" dirty="0" smtClean="0">
                <a:solidFill>
                  <a:srgbClr val="800000"/>
                </a:solidFill>
                <a:latin typeface="メイリオ"/>
                <a:ea typeface="メイリオ"/>
                <a:cs typeface="メイリオ"/>
              </a:rPr>
              <a:t>ビッグデータを使ったシミュレーション</a:t>
            </a:r>
            <a:endParaRPr lang="en-US" altLang="ja-JP" sz="1400" dirty="0" smtClean="0">
              <a:solidFill>
                <a:srgbClr val="800000"/>
              </a:solidFill>
              <a:latin typeface="メイリオ"/>
              <a:ea typeface="メイリオ"/>
              <a:cs typeface="メイリオ"/>
            </a:endParaRPr>
          </a:p>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現実世界へのフィードバック</a:t>
            </a:r>
            <a:endParaRPr kumimoji="1" lang="ja-JP" altLang="en-US" sz="1400" dirty="0">
              <a:solidFill>
                <a:srgbClr val="800000"/>
              </a:solidFill>
              <a:latin typeface="メイリオ"/>
              <a:ea typeface="メイリオ"/>
              <a:cs typeface="メイリオ"/>
            </a:endParaRP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smtClean="0">
                <a:solidFill>
                  <a:srgbClr val="0000FF"/>
                </a:solidFill>
                <a:latin typeface="メイリオ"/>
                <a:ea typeface="メイリオ"/>
                <a:cs typeface="メイリオ"/>
              </a:rPr>
              <a:t>「ハード＋ソフト」がネットワーク接続</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lang="ja-JP" altLang="en-US" sz="1400" dirty="0" smtClean="0">
                <a:solidFill>
                  <a:srgbClr val="0000FF"/>
                </a:solidFill>
                <a:latin typeface="メイリオ"/>
                <a:ea typeface="メイリオ"/>
                <a:cs typeface="メイリオ"/>
              </a:rPr>
              <a:t>モノとクラウド・サービスが一体化</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kumimoji="1" lang="ja-JP" altLang="en-US" sz="1400" dirty="0" smtClean="0">
                <a:solidFill>
                  <a:srgbClr val="0000FF"/>
                </a:solidFill>
                <a:latin typeface="メイリオ"/>
                <a:ea typeface="メイリオ"/>
                <a:cs typeface="メイリオ"/>
              </a:rPr>
              <a:t>システム全体で価値を生成</a:t>
            </a:r>
            <a:endParaRPr kumimoji="1" lang="en-US" altLang="ja-JP" sz="1400" dirty="0" smtClean="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ソフトウェア</a:t>
            </a: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smtClean="0">
                <a:solidFill>
                  <a:srgbClr val="0000FF"/>
                </a:solidFill>
                <a:latin typeface="メイリオ"/>
                <a:ea typeface="メイリオ"/>
                <a:cs typeface="メイリオ"/>
              </a:rPr>
              <a:t>モノの価値は、</a:t>
            </a:r>
            <a:endParaRPr lang="en-US" altLang="ja-JP" sz="1200" dirty="0" smtClean="0">
              <a:solidFill>
                <a:srgbClr val="0000FF"/>
              </a:solidFill>
              <a:latin typeface="メイリオ"/>
              <a:ea typeface="メイリオ"/>
              <a:cs typeface="メイリオ"/>
            </a:endParaRPr>
          </a:p>
          <a:p>
            <a:r>
              <a:rPr lang="ja-JP" altLang="ja-JP" sz="1200" b="1" dirty="0" smtClean="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smtClean="0">
                <a:solidFill>
                  <a:srgbClr val="0000FF"/>
                </a:solidFill>
                <a:latin typeface="メイリオ"/>
                <a:ea typeface="メイリオ"/>
                <a:cs typeface="メイリオ"/>
              </a:rPr>
              <a:t>へ</a:t>
            </a:r>
            <a:endParaRPr lang="en-US" altLang="ja-JP" sz="1200" dirty="0" smtClean="0">
              <a:solidFill>
                <a:srgbClr val="0000FF"/>
              </a:solidFill>
              <a:latin typeface="メイリオ"/>
              <a:ea typeface="メイリオ"/>
              <a:cs typeface="メイリオ"/>
            </a:endParaRPr>
          </a:p>
          <a:p>
            <a:r>
              <a:rPr lang="ja-JP" altLang="ja-JP" sz="1200" dirty="0" smtClean="0">
                <a:solidFill>
                  <a:srgbClr val="0000FF"/>
                </a:solidFill>
                <a:latin typeface="メイリオ"/>
                <a:ea typeface="メイリオ"/>
                <a:cs typeface="メイリオ"/>
              </a:rPr>
              <a:t>そして</a:t>
            </a:r>
            <a:r>
              <a:rPr lang="ja-JP" altLang="ja-JP" sz="1200" b="1" dirty="0" smtClean="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a:t>
            </a:r>
            <a:r>
              <a:rPr lang="ja-JP" altLang="ja-JP" sz="1200" dirty="0" smtClean="0">
                <a:solidFill>
                  <a:srgbClr val="0000FF"/>
                </a:solidFill>
                <a:latin typeface="メイリオ"/>
                <a:ea typeface="メイリオ"/>
                <a:cs typeface="メイリオ"/>
              </a:rPr>
              <a:t>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smtClean="0">
                <a:solidFill>
                  <a:srgbClr val="FFFFFF"/>
                </a:solidFill>
                <a:latin typeface="メイリオ"/>
                <a:ea typeface="メイリオ"/>
                <a:cs typeface="メイリオ"/>
              </a:rPr>
              <a:t>アナリティクス</a:t>
            </a:r>
            <a:endParaRPr lang="en-US" altLang="ja-JP" sz="14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人工知能＋シミュレーション</a:t>
            </a:r>
            <a:endParaRPr kumimoji="1" lang="ja-JP" altLang="en-US" sz="800" dirty="0">
              <a:solidFill>
                <a:srgbClr val="FFFFFF"/>
              </a:solidFill>
              <a:latin typeface="メイリオ"/>
              <a:ea typeface="メイリオ"/>
              <a:cs typeface="メイリオ"/>
            </a:endParaRP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アプリケーション</a:t>
            </a:r>
          </a:p>
          <a:p>
            <a:pPr algn="ctr"/>
            <a:r>
              <a:rPr kumimoji="1" lang="ja-JP" altLang="en-US" sz="800" dirty="0" smtClean="0">
                <a:solidFill>
                  <a:srgbClr val="FFFFFF"/>
                </a:solidFill>
                <a:latin typeface="メイリオ"/>
                <a:ea typeface="メイリオ"/>
                <a:cs typeface="メイリオ"/>
              </a:rPr>
              <a:t>クラウド・サービス</a:t>
            </a:r>
            <a:endParaRPr kumimoji="1" lang="en-US" altLang="ja-JP" sz="800" dirty="0" smtClean="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en-US" altLang="ja-JP" sz="14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smtClean="0">
                <a:solidFill>
                  <a:srgbClr val="FFFFFF"/>
                </a:solidFill>
                <a:latin typeface="メイリオ"/>
                <a:ea typeface="メイリオ"/>
                <a:cs typeface="メイリオ"/>
              </a:rPr>
              <a:t>現実世界のデジタルデータ化</a:t>
            </a:r>
            <a:endParaRPr lang="en-US" altLang="ja-JP" sz="800" dirty="0" smtClean="0">
              <a:solidFill>
                <a:srgbClr val="FFFFFF"/>
              </a:solidFill>
              <a:latin typeface="メイリオ"/>
              <a:ea typeface="メイリオ"/>
              <a:cs typeface="メイリオ"/>
            </a:endParaRPr>
          </a:p>
          <a:p>
            <a:pPr algn="ctr"/>
            <a:r>
              <a:rPr lang="en-US" altLang="ja-JP" sz="14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smtClean="0">
                <a:solidFill>
                  <a:srgbClr val="800000"/>
                </a:solidFill>
                <a:latin typeface="メイリオ"/>
                <a:ea typeface="メイリオ"/>
                <a:cs typeface="メイリオ"/>
              </a:rPr>
              <a:t>CPS</a:t>
            </a:r>
            <a:r>
              <a:rPr lang="ja-JP" altLang="en-US" sz="2400" dirty="0" smtClean="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smtClean="0">
                <a:solidFill>
                  <a:srgbClr val="0000FF"/>
                </a:solidFill>
                <a:latin typeface="メイリオ"/>
                <a:ea typeface="メイリオ"/>
                <a:cs typeface="メイリオ"/>
              </a:rPr>
              <a:t>「モノ」のサービス化</a:t>
            </a:r>
            <a:endParaRPr kumimoji="1" lang="ja-JP" altLang="en-US" sz="2400" dirty="0">
              <a:solidFill>
                <a:srgbClr val="0000FF"/>
              </a:solidFill>
              <a:latin typeface="メイリオ"/>
              <a:ea typeface="メイリオ"/>
              <a:cs typeface="メイリオ"/>
            </a:endParaRP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クラウド・サービス</a:t>
            </a:r>
            <a:endParaRPr kumimoji="1" lang="ja-JP" altLang="en-US" sz="800" dirty="0">
              <a:solidFill>
                <a:schemeClr val="bg1"/>
              </a:solidFill>
              <a:latin typeface="メイリオ"/>
              <a:ea typeface="メイリオ"/>
              <a:cs typeface="メイリオ"/>
            </a:endParaRP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smtClean="0">
                <a:solidFill>
                  <a:srgbClr val="800000"/>
                </a:solidFill>
                <a:latin typeface="メイリオ"/>
                <a:ea typeface="メイリオ"/>
                <a:cs typeface="メイリオ"/>
              </a:rPr>
              <a:t>CPS</a:t>
            </a:r>
            <a:r>
              <a:rPr lang="ja-JP" altLang="en-US" sz="800" dirty="0" smtClean="0">
                <a:solidFill>
                  <a:srgbClr val="800000"/>
                </a:solidFill>
                <a:latin typeface="メイリオ"/>
                <a:ea typeface="メイリオ"/>
                <a:cs typeface="メイリオ"/>
              </a:rPr>
              <a:t>：</a:t>
            </a:r>
            <a:r>
              <a:rPr lang="en-US" altLang="ja-JP" sz="800" dirty="0" smtClean="0">
                <a:solidFill>
                  <a:srgbClr val="800000"/>
                </a:solidFill>
                <a:latin typeface="メイリオ"/>
                <a:ea typeface="メイリオ"/>
                <a:cs typeface="メイリオ"/>
              </a:rPr>
              <a:t>Cyber</a:t>
            </a:r>
            <a:r>
              <a:rPr lang="en-US" altLang="ja-JP" sz="800" dirty="0">
                <a:solidFill>
                  <a:srgbClr val="800000"/>
                </a:solidFill>
                <a:latin typeface="メイリオ"/>
                <a:ea typeface="メイリオ"/>
                <a:cs typeface="メイリオ"/>
              </a:rPr>
              <a:t>-Physical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6715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lang="ja-JP" altLang="en-US" dirty="0" smtClean="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13</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smtClean="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smtClean="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データ</a:t>
            </a:r>
            <a:endParaRPr kumimoji="1" lang="ja-JP" altLang="en-US" sz="1400" b="1" dirty="0">
              <a:solidFill>
                <a:schemeClr val="bg1"/>
              </a:solidFill>
              <a:latin typeface="Meiryo" charset="-128"/>
              <a:ea typeface="Meiryo" charset="-128"/>
              <a:cs typeface="Meiryo" charset="-128"/>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最適解</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054082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14</a:t>
            </a:fld>
            <a:endParaRPr kumimoji="1" lang="ja-JP" altLang="en-US" dirty="0"/>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smtClean="0">
                <a:solidFill>
                  <a:srgbClr val="3366FF"/>
                </a:solidFill>
                <a:latin typeface="メイリオ"/>
                <a:ea typeface="メイリオ"/>
                <a:cs typeface="メイリオ"/>
              </a:rPr>
              <a:t>モノの価値は、</a:t>
            </a:r>
            <a:endParaRPr lang="en-US" altLang="ja-JP" sz="2000" dirty="0" smtClean="0">
              <a:solidFill>
                <a:srgbClr val="3366FF"/>
              </a:solidFill>
              <a:latin typeface="メイリオ"/>
              <a:ea typeface="メイリオ"/>
              <a:cs typeface="メイリオ"/>
            </a:endParaRPr>
          </a:p>
          <a:p>
            <a:r>
              <a:rPr lang="ja-JP" altLang="ja-JP" sz="2000" b="1" dirty="0" smtClean="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smtClean="0">
                <a:solidFill>
                  <a:srgbClr val="3366FF"/>
                </a:solidFill>
                <a:latin typeface="メイリオ"/>
                <a:ea typeface="メイリオ"/>
                <a:cs typeface="メイリオ"/>
              </a:rPr>
              <a:t>へ</a:t>
            </a:r>
            <a:r>
              <a:rPr lang="ja-JP" altLang="en-US" sz="2000" dirty="0" smtClean="0">
                <a:solidFill>
                  <a:srgbClr val="3366FF"/>
                </a:solidFill>
                <a:latin typeface="メイリオ"/>
                <a:ea typeface="メイリオ"/>
                <a:cs typeface="メイリオ"/>
              </a:rPr>
              <a:t>、</a:t>
            </a:r>
            <a:endParaRPr lang="en-US" altLang="ja-JP" sz="2000" dirty="0" smtClean="0">
              <a:solidFill>
                <a:srgbClr val="3366FF"/>
              </a:solidFill>
              <a:latin typeface="メイリオ"/>
              <a:ea typeface="メイリオ"/>
              <a:cs typeface="メイリオ"/>
            </a:endParaRPr>
          </a:p>
          <a:p>
            <a:r>
              <a:rPr lang="ja-JP" altLang="ja-JP" sz="2000" dirty="0" smtClean="0">
                <a:solidFill>
                  <a:srgbClr val="3366FF"/>
                </a:solidFill>
                <a:latin typeface="メイリオ"/>
                <a:ea typeface="メイリオ"/>
                <a:cs typeface="メイリオ"/>
              </a:rPr>
              <a:t>そして</a:t>
            </a:r>
            <a:r>
              <a:rPr lang="ja-JP" altLang="ja-JP" sz="2000" b="1" dirty="0" smtClean="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a:t>
            </a:r>
            <a:r>
              <a:rPr lang="ja-JP" altLang="ja-JP" sz="2000" dirty="0" smtClean="0">
                <a:solidFill>
                  <a:srgbClr val="3366FF"/>
                </a:solidFill>
                <a:latin typeface="メイリオ"/>
                <a:ea typeface="メイリオ"/>
                <a:cs typeface="メイリオ"/>
              </a:rPr>
              <a:t>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85" y="2962258"/>
            <a:ext cx="2099280" cy="1574460"/>
          </a:xfrm>
          <a:prstGeom prst="rect">
            <a:avLst/>
          </a:prstGeom>
          <a:ln>
            <a:noFill/>
          </a:ln>
          <a:effectLst>
            <a:softEdge rad="112500"/>
          </a:effectLst>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597" y="2177564"/>
            <a:ext cx="1653215" cy="1239911"/>
          </a:xfrm>
          <a:prstGeom prst="rect">
            <a:avLst/>
          </a:prstGeom>
        </p:spPr>
      </p:pic>
      <p:pic>
        <p:nvPicPr>
          <p:cNvPr id="19" name="図 18"/>
          <p:cNvPicPr>
            <a:picLocks noChangeAspect="1"/>
          </p:cNvPicPr>
          <p:nvPr/>
        </p:nvPicPr>
        <p:blipFill>
          <a:blip r:embed="rId5"/>
          <a:stretch>
            <a:fillRect/>
          </a:stretch>
        </p:blipFill>
        <p:spPr>
          <a:xfrm>
            <a:off x="6159490" y="818595"/>
            <a:ext cx="1956220" cy="1349347"/>
          </a:xfrm>
          <a:prstGeom prst="rect">
            <a:avLst/>
          </a:prstGeom>
          <a:ln>
            <a:noFill/>
          </a:ln>
          <a:effectLst>
            <a:softEdge rad="112500"/>
          </a:effectLst>
        </p:spPr>
      </p:pic>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ハードウェア</a:t>
            </a:r>
            <a:endParaRPr kumimoji="1" lang="ja-JP" altLang="en-US" sz="3600" dirty="0">
              <a:solidFill>
                <a:schemeClr val="bg1"/>
              </a:solidFill>
              <a:latin typeface="メイリオ"/>
              <a:ea typeface="メイリオ"/>
              <a:cs typeface="メイリオ"/>
            </a:endParaRP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ソフトウェア</a:t>
            </a:r>
            <a:endParaRPr kumimoji="1" lang="ja-JP" altLang="en-US" sz="3600" dirty="0">
              <a:solidFill>
                <a:schemeClr val="bg1"/>
              </a:solidFill>
              <a:latin typeface="メイリオ"/>
              <a:ea typeface="メイリオ"/>
              <a:cs typeface="メイリオ"/>
            </a:endParaRP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サービス</a:t>
            </a:r>
            <a:endParaRPr kumimoji="1" lang="ja-JP" altLang="en-US" sz="3600" dirty="0">
              <a:solidFill>
                <a:schemeClr val="bg1"/>
              </a:solidFill>
              <a:latin typeface="メイリオ"/>
              <a:ea typeface="メイリオ"/>
              <a:cs typeface="メイリオ"/>
            </a:endParaRP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機能・性能を随時更新可能</a:t>
            </a:r>
            <a:endParaRPr kumimoji="1" lang="ja-JP" altLang="en-US" sz="1400" b="1" dirty="0">
              <a:solidFill>
                <a:schemeClr val="bg1"/>
              </a:solidFill>
              <a:latin typeface="Meiryo" charset="-128"/>
              <a:ea typeface="Meiryo" charset="-128"/>
              <a:cs typeface="Meiryo" charset="-128"/>
            </a:endParaRP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機能・性能の固定化</a:t>
            </a:r>
            <a:endParaRPr kumimoji="1" lang="ja-JP" altLang="en-US" sz="1400" b="1" dirty="0">
              <a:solidFill>
                <a:schemeClr val="bg1"/>
              </a:solidFill>
              <a:latin typeface="Meiryo" charset="-128"/>
              <a:ea typeface="Meiryo" charset="-128"/>
              <a:cs typeface="Meiryo" charset="-128"/>
            </a:endParaRP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機能・性能を継続的更新可能</a:t>
            </a:r>
            <a:endParaRPr kumimoji="1" lang="ja-JP" altLang="en-US" sz="1400" b="1" dirty="0">
              <a:solidFill>
                <a:schemeClr val="bg1"/>
              </a:solidFill>
              <a:latin typeface="Meiryo" charset="-128"/>
              <a:ea typeface="Meiryo" charset="-128"/>
              <a:cs typeface="Meiryo" charset="-128"/>
            </a:endParaRP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smtClean="0">
                <a:solidFill>
                  <a:schemeClr val="bg1"/>
                </a:solidFill>
                <a:latin typeface="メイリオ"/>
                <a:ea typeface="メイリオ"/>
                <a:cs typeface="メイリオ"/>
              </a:rPr>
              <a:t>モノの価値を評価する基準</a:t>
            </a:r>
            <a:r>
              <a:rPr kumimoji="1" lang="ja-JP" altLang="en-US" sz="2000" smtClean="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1888492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058619" y="980728"/>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5482484" y="978767"/>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34754" y="978768"/>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ソフトウェア化するモノ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4" name="図 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7487" y="5321509"/>
            <a:ext cx="1254512" cy="861031"/>
          </a:xfrm>
          <a:prstGeom prst="rect">
            <a:avLst/>
          </a:prstGeom>
          <a:effectLst>
            <a:outerShdw blurRad="50800" dist="76200" dir="2700000" algn="tl" rotWithShape="0">
              <a:prstClr val="black">
                <a:alpha val="40000"/>
              </a:prstClr>
            </a:outerShdw>
          </a:effectLst>
        </p:spPr>
      </p:pic>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906390" y="4908376"/>
            <a:ext cx="1688976" cy="1688976"/>
          </a:xfrm>
          <a:prstGeom prst="rect">
            <a:avLst/>
          </a:prstGeom>
          <a:effectLst>
            <a:outerShdw blurRad="50800" dist="38100" dir="2700000" algn="tl" rotWithShape="0">
              <a:prstClr val="black">
                <a:alpha val="40000"/>
              </a:prstClr>
            </a:outerShdw>
          </a:effectLst>
        </p:spPr>
      </p:pic>
      <p:pic>
        <p:nvPicPr>
          <p:cNvPr id="6" name="図 5"/>
          <p:cNvPicPr>
            <a:picLocks noChangeAspect="1"/>
          </p:cNvPicPr>
          <p:nvPr/>
        </p:nvPicPr>
        <p:blipFill>
          <a:blip r:embed="rId4">
            <a:clrChange>
              <a:clrFrom>
                <a:srgbClr val="FFFFFF"/>
              </a:clrFrom>
              <a:clrTo>
                <a:srgbClr val="FFFFFF">
                  <a:alpha val="0"/>
                </a:srgbClr>
              </a:clrTo>
            </a:clrChange>
          </a:blip>
          <a:stretch>
            <a:fillRect/>
          </a:stretch>
        </p:blipFill>
        <p:spPr>
          <a:xfrm>
            <a:off x="6088115" y="5253125"/>
            <a:ext cx="1015503" cy="1015503"/>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p:nvPicPr>
        <p:blipFill>
          <a:blip r:embed="rId5"/>
          <a:stretch>
            <a:fillRect/>
          </a:stretch>
        </p:blipFill>
        <p:spPr>
          <a:xfrm>
            <a:off x="1274815" y="1052737"/>
            <a:ext cx="952127" cy="1171848"/>
          </a:xfrm>
          <a:prstGeom prst="rect">
            <a:avLst/>
          </a:prstGeom>
        </p:spPr>
      </p:pic>
      <p:pic>
        <p:nvPicPr>
          <p:cNvPr id="8" name="図 7"/>
          <p:cNvPicPr>
            <a:picLocks noChangeAspect="1"/>
          </p:cNvPicPr>
          <p:nvPr/>
        </p:nvPicPr>
        <p:blipFill>
          <a:blip r:embed="rId6"/>
          <a:stretch>
            <a:fillRect/>
          </a:stretch>
        </p:blipFill>
        <p:spPr>
          <a:xfrm>
            <a:off x="3644528" y="1102186"/>
            <a:ext cx="1060430" cy="1060430"/>
          </a:xfrm>
          <a:prstGeom prst="rect">
            <a:avLst/>
          </a:prstGeom>
        </p:spPr>
      </p:pic>
      <p:pic>
        <p:nvPicPr>
          <p:cNvPr id="9" name="図 8"/>
          <p:cNvPicPr>
            <a:picLocks noChangeAspect="1"/>
          </p:cNvPicPr>
          <p:nvPr/>
        </p:nvPicPr>
        <p:blipFill>
          <a:blip r:embed="rId7"/>
          <a:stretch>
            <a:fillRect/>
          </a:stretch>
        </p:blipFill>
        <p:spPr>
          <a:xfrm>
            <a:off x="5876776" y="980728"/>
            <a:ext cx="1440160" cy="1303345"/>
          </a:xfrm>
          <a:prstGeom prst="rect">
            <a:avLst/>
          </a:prstGeom>
        </p:spPr>
      </p:pic>
      <p:sp>
        <p:nvSpPr>
          <p:cNvPr id="13" name="正方形/長方形 12"/>
          <p:cNvSpPr/>
          <p:nvPr/>
        </p:nvSpPr>
        <p:spPr>
          <a:xfrm>
            <a:off x="214302" y="3749283"/>
            <a:ext cx="8710815" cy="1302960"/>
          </a:xfrm>
          <a:prstGeom prst="rect">
            <a:avLst/>
          </a:prstGeom>
          <a:solidFill>
            <a:srgbClr val="0070C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214302" y="2342762"/>
            <a:ext cx="8710815" cy="1302960"/>
          </a:xfrm>
          <a:prstGeom prst="rect">
            <a:avLst/>
          </a:prstGeom>
          <a:solidFill>
            <a:schemeClr val="accent3">
              <a:lumMod val="75000"/>
              <a:alpha val="43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658669" y="3830108"/>
            <a:ext cx="5032147" cy="369332"/>
          </a:xfrm>
          <a:prstGeom prst="rect">
            <a:avLst/>
          </a:prstGeom>
          <a:noFill/>
        </p:spPr>
        <p:txBody>
          <a:bodyPr wrap="none" rtlCol="0">
            <a:spAutoFit/>
          </a:bodyPr>
          <a:lstStyle/>
          <a:p>
            <a:pPr algn="ctr"/>
            <a:r>
              <a:rPr lang="ja-JP" altLang="en-US" dirty="0" smtClean="0">
                <a:solidFill>
                  <a:schemeClr val="bg1"/>
                </a:solidFill>
                <a:latin typeface="Meiryo" charset="-128"/>
                <a:ea typeface="Meiryo" charset="-128"/>
                <a:cs typeface="Meiryo" charset="-128"/>
              </a:rPr>
              <a:t>物理的・物質的なモノでしか実現できない部分</a:t>
            </a:r>
            <a:endParaRPr kumimoji="1" lang="ja-JP" altLang="en-US" dirty="0">
              <a:solidFill>
                <a:schemeClr val="bg1"/>
              </a:solidFill>
              <a:latin typeface="Meiryo" charset="-128"/>
              <a:ea typeface="Meiryo" charset="-128"/>
              <a:cs typeface="Meiryo" charset="-128"/>
            </a:endParaRPr>
          </a:p>
        </p:txBody>
      </p:sp>
      <p:sp>
        <p:nvSpPr>
          <p:cNvPr id="16" name="テキスト ボックス 15"/>
          <p:cNvSpPr txBox="1"/>
          <p:nvPr/>
        </p:nvSpPr>
        <p:spPr>
          <a:xfrm>
            <a:off x="1633722" y="2440377"/>
            <a:ext cx="5032147" cy="369332"/>
          </a:xfrm>
          <a:prstGeom prst="rect">
            <a:avLst/>
          </a:prstGeom>
          <a:noFill/>
        </p:spPr>
        <p:txBody>
          <a:bodyPr wrap="none" rtlCol="0">
            <a:spAutoFit/>
          </a:bodyPr>
          <a:lstStyle/>
          <a:p>
            <a:pPr algn="ctr"/>
            <a:r>
              <a:rPr lang="ja-JP" altLang="en-US" dirty="0" smtClean="0">
                <a:solidFill>
                  <a:schemeClr val="bg1"/>
                </a:solidFill>
                <a:latin typeface="Meiryo" charset="-128"/>
                <a:ea typeface="Meiryo" charset="-128"/>
                <a:cs typeface="Meiryo" charset="-128"/>
              </a:rPr>
              <a:t>プログラムで制御または実現できる機能・性能</a:t>
            </a:r>
            <a:endParaRPr kumimoji="1" lang="ja-JP" altLang="en-US" dirty="0">
              <a:solidFill>
                <a:schemeClr val="bg1"/>
              </a:solidFill>
              <a:latin typeface="Meiryo" charset="-128"/>
              <a:ea typeface="Meiryo" charset="-128"/>
              <a:cs typeface="Meiryo" charset="-128"/>
            </a:endParaRPr>
          </a:p>
        </p:txBody>
      </p:sp>
      <p:sp>
        <p:nvSpPr>
          <p:cNvPr id="17" name="テキスト ボックス 16"/>
          <p:cNvSpPr txBox="1"/>
          <p:nvPr/>
        </p:nvSpPr>
        <p:spPr>
          <a:xfrm>
            <a:off x="1069961" y="4199440"/>
            <a:ext cx="1370888"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レンズ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シャッター</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ボディ</a:t>
            </a:r>
            <a:r>
              <a:rPr kumimoji="1" lang="ja-JP" altLang="en-US" sz="1400" dirty="0" smtClean="0">
                <a:solidFill>
                  <a:schemeClr val="bg1"/>
                </a:solidFill>
                <a:latin typeface="Meiryo" charset="-128"/>
                <a:ea typeface="Meiryo" charset="-128"/>
                <a:cs typeface="Meiryo" charset="-128"/>
              </a:rPr>
              <a:t>など</a:t>
            </a:r>
            <a:endParaRPr kumimoji="1" lang="ja-JP" altLang="en-US" sz="1400" dirty="0">
              <a:solidFill>
                <a:schemeClr val="bg1"/>
              </a:solidFill>
              <a:latin typeface="Meiryo" charset="-128"/>
              <a:ea typeface="Meiryo" charset="-128"/>
              <a:cs typeface="Meiryo" charset="-128"/>
            </a:endParaRPr>
          </a:p>
        </p:txBody>
      </p:sp>
      <p:sp>
        <p:nvSpPr>
          <p:cNvPr id="18" name="テキスト ボックス 17"/>
          <p:cNvSpPr txBox="1"/>
          <p:nvPr/>
        </p:nvSpPr>
        <p:spPr>
          <a:xfrm>
            <a:off x="3580005" y="4199440"/>
            <a:ext cx="1191352"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タイヤ</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エンジン</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車体など</a:t>
            </a:r>
            <a:endParaRPr kumimoji="1" lang="ja-JP" altLang="en-US" sz="1400" dirty="0">
              <a:solidFill>
                <a:schemeClr val="bg1"/>
              </a:solidFill>
              <a:latin typeface="Meiryo" charset="-128"/>
              <a:ea typeface="Meiryo" charset="-128"/>
              <a:cs typeface="Meiryo" charset="-128"/>
            </a:endParaRPr>
          </a:p>
        </p:txBody>
      </p:sp>
      <p:sp>
        <p:nvSpPr>
          <p:cNvPr id="19" name="テキスト ボックス 18"/>
          <p:cNvSpPr txBox="1"/>
          <p:nvPr/>
        </p:nvSpPr>
        <p:spPr>
          <a:xfrm>
            <a:off x="5552339" y="4199440"/>
            <a:ext cx="2089033" cy="738664"/>
          </a:xfrm>
          <a:prstGeom prst="rect">
            <a:avLst/>
          </a:prstGeom>
          <a:noFill/>
        </p:spPr>
        <p:txBody>
          <a:bodyPr wrap="none" rtlCol="0">
            <a:spAutoFit/>
          </a:bodyPr>
          <a:lstStyle/>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機体・翼</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ジェット・エンジン</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燃料タンクなど</a:t>
            </a:r>
            <a:endParaRPr kumimoji="1" lang="ja-JP" altLang="en-US" sz="1400" dirty="0">
              <a:solidFill>
                <a:schemeClr val="bg1"/>
              </a:solidFill>
              <a:latin typeface="Meiryo" charset="-128"/>
              <a:ea typeface="Meiryo" charset="-128"/>
              <a:cs typeface="Meiryo" charset="-128"/>
            </a:endParaRPr>
          </a:p>
        </p:txBody>
      </p:sp>
      <p:sp>
        <p:nvSpPr>
          <p:cNvPr id="20" name="テキスト ボックス 19"/>
          <p:cNvSpPr txBox="1"/>
          <p:nvPr/>
        </p:nvSpPr>
        <p:spPr>
          <a:xfrm>
            <a:off x="706361" y="2781058"/>
            <a:ext cx="2089033"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シャッタースピード</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発色・感度</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フォーカス</a:t>
            </a:r>
            <a:r>
              <a:rPr kumimoji="1" lang="ja-JP" altLang="en-US" sz="1400" dirty="0" smtClean="0">
                <a:solidFill>
                  <a:schemeClr val="bg1"/>
                </a:solidFill>
                <a:latin typeface="Meiryo" charset="-128"/>
                <a:ea typeface="Meiryo" charset="-128"/>
                <a:cs typeface="Meiryo" charset="-128"/>
              </a:rPr>
              <a:t>など</a:t>
            </a:r>
            <a:endParaRPr kumimoji="1" lang="ja-JP" altLang="en-US" sz="1400" dirty="0">
              <a:solidFill>
                <a:schemeClr val="bg1"/>
              </a:solidFill>
              <a:latin typeface="Meiryo" charset="-128"/>
              <a:ea typeface="Meiryo" charset="-128"/>
              <a:cs typeface="Meiryo" charset="-128"/>
            </a:endParaRPr>
          </a:p>
        </p:txBody>
      </p:sp>
      <p:sp>
        <p:nvSpPr>
          <p:cNvPr id="21" name="テキスト ボックス 20"/>
          <p:cNvSpPr txBox="1"/>
          <p:nvPr/>
        </p:nvSpPr>
        <p:spPr>
          <a:xfrm>
            <a:off x="2994066" y="2787946"/>
            <a:ext cx="2348720"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ブレーキ・タイミング</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エンジン制御</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機器のオンオフ</a:t>
            </a:r>
            <a:r>
              <a:rPr kumimoji="1" lang="ja-JP" altLang="en-US" sz="1400" dirty="0" smtClean="0">
                <a:solidFill>
                  <a:schemeClr val="bg1"/>
                </a:solidFill>
                <a:latin typeface="Meiryo" charset="-128"/>
                <a:ea typeface="Meiryo" charset="-128"/>
                <a:cs typeface="Meiryo" charset="-128"/>
              </a:rPr>
              <a:t>など</a:t>
            </a:r>
            <a:endParaRPr kumimoji="1" lang="ja-JP" altLang="en-US" sz="1400" dirty="0">
              <a:solidFill>
                <a:schemeClr val="bg1"/>
              </a:solidFill>
              <a:latin typeface="Meiryo" charset="-128"/>
              <a:ea typeface="Meiryo" charset="-128"/>
              <a:cs typeface="Meiryo" charset="-128"/>
            </a:endParaRPr>
          </a:p>
        </p:txBody>
      </p:sp>
      <p:sp>
        <p:nvSpPr>
          <p:cNvPr id="22" name="テキスト ボックス 21"/>
          <p:cNvSpPr txBox="1"/>
          <p:nvPr/>
        </p:nvSpPr>
        <p:spPr>
          <a:xfrm>
            <a:off x="5551351" y="2796022"/>
            <a:ext cx="2089033" cy="738664"/>
          </a:xfrm>
          <a:prstGeom prst="rect">
            <a:avLst/>
          </a:prstGeom>
          <a:noFill/>
        </p:spPr>
        <p:txBody>
          <a:bodyPr wrap="none" rtlCol="0">
            <a:spAutoFit/>
          </a:bodyPr>
          <a:lstStyle/>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姿勢や方向の制御</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エンジンの制御</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機内環境の制御など</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273321" y="2388768"/>
            <a:ext cx="400110" cy="1169551"/>
          </a:xfrm>
          <a:prstGeom prst="rect">
            <a:avLst/>
          </a:prstGeom>
          <a:noFill/>
        </p:spPr>
        <p:txBody>
          <a:bodyPr vert="eaVert" wrap="none" rtlCol="0">
            <a:spAutoFit/>
          </a:bodyPr>
          <a:lstStyle/>
          <a:p>
            <a:pPr algn="ctr"/>
            <a:r>
              <a:rPr kumimoji="1" lang="ja-JP" altLang="en-US" sz="1400" b="1" dirty="0" smtClean="0">
                <a:solidFill>
                  <a:schemeClr val="bg1"/>
                </a:solidFill>
                <a:latin typeface="Meiryo" charset="-128"/>
                <a:ea typeface="Meiryo" charset="-128"/>
                <a:cs typeface="Meiryo" charset="-128"/>
              </a:rPr>
              <a:t>ソフトウェア</a:t>
            </a:r>
            <a:endParaRPr kumimoji="1" lang="ja-JP" altLang="en-US" sz="1400" b="1" dirty="0">
              <a:solidFill>
                <a:schemeClr val="bg1"/>
              </a:solidFill>
              <a:latin typeface="Meiryo" charset="-128"/>
              <a:ea typeface="Meiryo" charset="-128"/>
              <a:cs typeface="Meiryo" charset="-128"/>
            </a:endParaRPr>
          </a:p>
        </p:txBody>
      </p:sp>
      <p:sp>
        <p:nvSpPr>
          <p:cNvPr id="24" name="テキスト ボックス 23"/>
          <p:cNvSpPr txBox="1"/>
          <p:nvPr/>
        </p:nvSpPr>
        <p:spPr>
          <a:xfrm>
            <a:off x="274227" y="3795950"/>
            <a:ext cx="400110" cy="1169551"/>
          </a:xfrm>
          <a:prstGeom prst="rect">
            <a:avLst/>
          </a:prstGeom>
          <a:noFill/>
        </p:spPr>
        <p:txBody>
          <a:bodyPr vert="eaVert" wrap="none" rtlCol="0">
            <a:spAutoFit/>
          </a:bodyPr>
          <a:lstStyle/>
          <a:p>
            <a:pPr algn="ctr"/>
            <a:r>
              <a:rPr kumimoji="1" lang="ja-JP" altLang="en-US" sz="1400" b="1" smtClean="0">
                <a:solidFill>
                  <a:schemeClr val="bg1"/>
                </a:solidFill>
                <a:latin typeface="Meiryo" charset="-128"/>
                <a:ea typeface="Meiryo" charset="-128"/>
                <a:cs typeface="Meiryo" charset="-128"/>
              </a:rPr>
              <a:t>ハードウェア</a:t>
            </a:r>
            <a:endParaRPr kumimoji="1" lang="ja-JP" altLang="en-US" sz="1400" b="1" dirty="0">
              <a:solidFill>
                <a:schemeClr val="bg1"/>
              </a:solidFill>
              <a:latin typeface="Meiryo" charset="-128"/>
              <a:ea typeface="Meiryo" charset="-128"/>
              <a:cs typeface="Meiryo" charset="-128"/>
            </a:endParaRPr>
          </a:p>
        </p:txBody>
      </p:sp>
      <p:sp>
        <p:nvSpPr>
          <p:cNvPr id="25" name="テキスト ボックス 24"/>
          <p:cNvSpPr txBox="1"/>
          <p:nvPr/>
        </p:nvSpPr>
        <p:spPr>
          <a:xfrm>
            <a:off x="7750488" y="4424183"/>
            <a:ext cx="1178528" cy="461665"/>
          </a:xfrm>
          <a:prstGeom prst="rect">
            <a:avLst/>
          </a:prstGeom>
          <a:noFill/>
        </p:spPr>
        <p:txBody>
          <a:bodyPr wrap="none" rtlCol="0">
            <a:spAutoFit/>
          </a:bodyPr>
          <a:lstStyle/>
          <a:p>
            <a:pPr marL="171450" indent="-171450">
              <a:buFont typeface="Wingdings" charset="2"/>
              <a:buChar char="Ø"/>
            </a:pPr>
            <a:r>
              <a:rPr kumimoji="1" lang="ja-JP" altLang="en-US" sz="800" dirty="0" smtClean="0">
                <a:solidFill>
                  <a:schemeClr val="bg1"/>
                </a:solidFill>
              </a:rPr>
              <a:t>製造コストの低減</a:t>
            </a:r>
            <a:endParaRPr kumimoji="1" lang="en-US" altLang="ja-JP" sz="800" dirty="0" smtClean="0">
              <a:solidFill>
                <a:schemeClr val="bg1"/>
              </a:solidFill>
            </a:endParaRPr>
          </a:p>
          <a:p>
            <a:pPr marL="171450" indent="-171450">
              <a:buFont typeface="Wingdings" charset="2"/>
              <a:buChar char="Ø"/>
            </a:pPr>
            <a:r>
              <a:rPr kumimoji="1" lang="ja-JP" altLang="en-US" sz="800" dirty="0" smtClean="0">
                <a:solidFill>
                  <a:schemeClr val="bg1"/>
                </a:solidFill>
              </a:rPr>
              <a:t>故障要因の低減</a:t>
            </a:r>
            <a:endParaRPr kumimoji="1" lang="en-US" altLang="ja-JP" sz="800" dirty="0" smtClean="0">
              <a:solidFill>
                <a:schemeClr val="bg1"/>
              </a:solidFill>
            </a:endParaRPr>
          </a:p>
          <a:p>
            <a:pPr marL="171450" indent="-171450">
              <a:buFont typeface="Wingdings" charset="2"/>
              <a:buChar char="Ø"/>
            </a:pPr>
            <a:r>
              <a:rPr lang="ja-JP" altLang="en-US" sz="800" dirty="0" smtClean="0">
                <a:solidFill>
                  <a:schemeClr val="bg1"/>
                </a:solidFill>
              </a:rPr>
              <a:t>保守容易性の実現</a:t>
            </a:r>
            <a:endParaRPr kumimoji="1" lang="ja-JP" altLang="en-US" sz="800" dirty="0">
              <a:solidFill>
                <a:schemeClr val="bg1"/>
              </a:solidFill>
            </a:endParaRPr>
          </a:p>
        </p:txBody>
      </p:sp>
      <p:sp>
        <p:nvSpPr>
          <p:cNvPr id="26" name="テキスト ボックス 25"/>
          <p:cNvSpPr txBox="1"/>
          <p:nvPr/>
        </p:nvSpPr>
        <p:spPr>
          <a:xfrm>
            <a:off x="7793761" y="3857505"/>
            <a:ext cx="1082348"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できるだけ</a:t>
            </a:r>
            <a:endParaRPr kumimoji="1" lang="en-US" altLang="ja-JP" sz="1400" dirty="0" smtClean="0">
              <a:solidFill>
                <a:schemeClr val="bg1"/>
              </a:solidFill>
              <a:latin typeface="Meiryo" charset="-128"/>
              <a:ea typeface="Meiryo" charset="-128"/>
              <a:cs typeface="Meiryo" charset="-128"/>
            </a:endParaRPr>
          </a:p>
          <a:p>
            <a:r>
              <a:rPr lang="ja-JP" altLang="en-US" sz="1400" b="1" dirty="0" smtClean="0">
                <a:solidFill>
                  <a:schemeClr val="bg1"/>
                </a:solidFill>
                <a:latin typeface="Meiryo" charset="-128"/>
                <a:ea typeface="Meiryo" charset="-128"/>
                <a:cs typeface="Meiryo" charset="-128"/>
              </a:rPr>
              <a:t>シンプル</a:t>
            </a:r>
            <a:r>
              <a:rPr lang="ja-JP" altLang="en-US" sz="1400" dirty="0" smtClean="0">
                <a:solidFill>
                  <a:schemeClr val="bg1"/>
                </a:solidFill>
                <a:latin typeface="Meiryo" charset="-128"/>
                <a:ea typeface="Meiryo" charset="-128"/>
                <a:cs typeface="Meiryo" charset="-128"/>
              </a:rPr>
              <a:t>に</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7734664" y="3040012"/>
            <a:ext cx="1229824" cy="461665"/>
          </a:xfrm>
          <a:prstGeom prst="rect">
            <a:avLst/>
          </a:prstGeom>
          <a:noFill/>
        </p:spPr>
        <p:txBody>
          <a:bodyPr wrap="none" rtlCol="0">
            <a:spAutoFit/>
          </a:bodyPr>
          <a:lstStyle/>
          <a:p>
            <a:pPr marL="171450" indent="-171450">
              <a:buFont typeface="Wingdings" charset="2"/>
              <a:buChar char="Ø"/>
            </a:pPr>
            <a:r>
              <a:rPr lang="ja-JP" altLang="en-US" sz="800" dirty="0" smtClean="0">
                <a:solidFill>
                  <a:schemeClr val="bg1"/>
                </a:solidFill>
              </a:rPr>
              <a:t>開発コストの低減</a:t>
            </a:r>
            <a:endParaRPr kumimoji="1" lang="en-US" altLang="ja-JP" sz="800" dirty="0" smtClean="0">
              <a:solidFill>
                <a:schemeClr val="bg1"/>
              </a:solidFill>
            </a:endParaRPr>
          </a:p>
          <a:p>
            <a:pPr marL="171450" indent="-171450">
              <a:buFont typeface="Wingdings" charset="2"/>
              <a:buChar char="Ø"/>
            </a:pPr>
            <a:r>
              <a:rPr lang="ja-JP" altLang="en-US" sz="800" dirty="0" smtClean="0">
                <a:solidFill>
                  <a:schemeClr val="bg1"/>
                </a:solidFill>
              </a:rPr>
              <a:t>高機能化のしやすさ</a:t>
            </a:r>
            <a:endParaRPr kumimoji="1" lang="en-US" altLang="ja-JP" sz="800" dirty="0" smtClean="0">
              <a:solidFill>
                <a:schemeClr val="bg1"/>
              </a:solidFill>
            </a:endParaRPr>
          </a:p>
          <a:p>
            <a:pPr marL="171450" indent="-171450">
              <a:buFont typeface="Wingdings" charset="2"/>
              <a:buChar char="Ø"/>
            </a:pPr>
            <a:r>
              <a:rPr lang="ja-JP" altLang="en-US" sz="800" dirty="0" smtClean="0">
                <a:solidFill>
                  <a:schemeClr val="bg1"/>
                </a:solidFill>
              </a:rPr>
              <a:t>保守容易性の実現</a:t>
            </a:r>
            <a:endParaRPr kumimoji="1" lang="ja-JP" altLang="en-US" sz="800" dirty="0">
              <a:solidFill>
                <a:schemeClr val="bg1"/>
              </a:solidFill>
            </a:endParaRPr>
          </a:p>
        </p:txBody>
      </p:sp>
      <p:sp>
        <p:nvSpPr>
          <p:cNvPr id="28" name="テキスト ボックス 27"/>
          <p:cNvSpPr txBox="1"/>
          <p:nvPr/>
        </p:nvSpPr>
        <p:spPr>
          <a:xfrm>
            <a:off x="7777937" y="2473334"/>
            <a:ext cx="1082348"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できるだけ</a:t>
            </a:r>
            <a:endParaRPr kumimoji="1" lang="en-US" altLang="ja-JP" sz="1400" dirty="0" smtClean="0">
              <a:solidFill>
                <a:schemeClr val="bg1"/>
              </a:solidFill>
              <a:latin typeface="Meiryo" charset="-128"/>
              <a:ea typeface="Meiryo" charset="-128"/>
              <a:cs typeface="Meiryo" charset="-128"/>
            </a:endParaRPr>
          </a:p>
          <a:p>
            <a:r>
              <a:rPr lang="ja-JP" altLang="en-US" sz="1400" b="1" dirty="0" smtClean="0">
                <a:solidFill>
                  <a:schemeClr val="bg1"/>
                </a:solidFill>
                <a:latin typeface="Meiryo" charset="-128"/>
                <a:ea typeface="Meiryo" charset="-128"/>
                <a:cs typeface="Meiryo" charset="-128"/>
              </a:rPr>
              <a:t>多機能</a:t>
            </a:r>
            <a:r>
              <a:rPr lang="ja-JP" altLang="en-US" sz="1400" dirty="0" smtClean="0">
                <a:solidFill>
                  <a:schemeClr val="bg1"/>
                </a:solidFill>
                <a:latin typeface="Meiryo" charset="-128"/>
                <a:ea typeface="Meiryo" charset="-128"/>
                <a:cs typeface="Meiryo" charset="-128"/>
              </a:rPr>
              <a:t>に</a:t>
            </a:r>
            <a:endParaRPr kumimoji="1" lang="ja-JP" altLang="en-US" sz="1400" dirty="0">
              <a:solidFill>
                <a:schemeClr val="bg1"/>
              </a:solidFill>
              <a:latin typeface="Meiryo" charset="-128"/>
              <a:ea typeface="Meiryo" charset="-128"/>
              <a:cs typeface="Meiryo" charset="-128"/>
            </a:endParaRPr>
          </a:p>
        </p:txBody>
      </p:sp>
      <p:sp>
        <p:nvSpPr>
          <p:cNvPr id="29" name="四角形吹き出し 28"/>
          <p:cNvSpPr/>
          <p:nvPr/>
        </p:nvSpPr>
        <p:spPr>
          <a:xfrm>
            <a:off x="7793761" y="959046"/>
            <a:ext cx="1131356" cy="1245818"/>
          </a:xfrm>
          <a:prstGeom prst="wedgeRectCallout">
            <a:avLst>
              <a:gd name="adj1" fmla="val -87010"/>
              <a:gd name="adj2" fmla="val 7185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smtClean="0">
                <a:solidFill>
                  <a:srgbClr val="FFFFFF"/>
                </a:solidFill>
                <a:latin typeface="Meiryo" charset="-128"/>
                <a:ea typeface="Meiryo" charset="-128"/>
                <a:cs typeface="Meiryo" charset="-128"/>
              </a:rPr>
              <a:t>IoT</a:t>
            </a:r>
            <a:r>
              <a:rPr kumimoji="1" lang="ja-JP" altLang="en-US" b="1" dirty="0" smtClean="0">
                <a:solidFill>
                  <a:srgbClr val="FFFFFF"/>
                </a:solidFill>
                <a:latin typeface="Meiryo" charset="-128"/>
                <a:ea typeface="Meiryo" charset="-128"/>
                <a:cs typeface="Meiryo" charset="-128"/>
              </a:rPr>
              <a:t>化</a:t>
            </a:r>
            <a:endParaRPr kumimoji="1" lang="en-US" altLang="ja-JP" b="1" dirty="0" smtClean="0">
              <a:solidFill>
                <a:srgbClr val="FFFFFF"/>
              </a:solidFill>
              <a:latin typeface="Meiryo" charset="-128"/>
              <a:ea typeface="Meiryo" charset="-128"/>
              <a:cs typeface="Meiryo" charset="-128"/>
            </a:endParaRPr>
          </a:p>
          <a:p>
            <a:endParaRPr kumimoji="1" lang="en-US" altLang="ja-JP" sz="800"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通信機能を組み込みインターネットにつなげることでモノをサービス化する</a:t>
            </a:r>
            <a:endParaRPr kumimoji="1" lang="ja-JP" altLang="en-US" sz="800" dirty="0">
              <a:solidFill>
                <a:srgbClr val="FFFFFF"/>
              </a:solidFill>
              <a:latin typeface="Meiryo" charset="-128"/>
              <a:ea typeface="Meiryo" charset="-128"/>
              <a:cs typeface="Meiryo" charset="-128"/>
            </a:endParaRPr>
          </a:p>
        </p:txBody>
      </p:sp>
      <p:sp>
        <p:nvSpPr>
          <p:cNvPr id="30" name="四角形吹き出し 29"/>
          <p:cNvSpPr/>
          <p:nvPr/>
        </p:nvSpPr>
        <p:spPr>
          <a:xfrm>
            <a:off x="7799674" y="5181117"/>
            <a:ext cx="1131356" cy="1245818"/>
          </a:xfrm>
          <a:prstGeom prst="wedgeRectCallout">
            <a:avLst>
              <a:gd name="adj1" fmla="val -94604"/>
              <a:gd name="adj2" fmla="val -76414"/>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モジュラー化</a:t>
            </a:r>
            <a:endParaRPr kumimoji="1" lang="en-US" altLang="ja-JP" sz="1200" b="1" dirty="0" smtClean="0">
              <a:solidFill>
                <a:srgbClr val="FFFFFF"/>
              </a:solidFill>
              <a:latin typeface="Meiryo" charset="-128"/>
              <a:ea typeface="Meiryo" charset="-128"/>
              <a:cs typeface="Meiryo" charset="-128"/>
            </a:endParaRPr>
          </a:p>
          <a:p>
            <a:endParaRPr kumimoji="1" lang="en-US" altLang="ja-JP" sz="800"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機能を標準化・部品化することで、生産コストの低減と保守性を向上させる</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688888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自動車メーカー</a:t>
            </a:r>
            <a:endParaRPr kumimoji="1" lang="ja-JP" altLang="en-US" dirty="0">
              <a:solidFill>
                <a:srgbClr val="0000FF"/>
              </a:solidFill>
              <a:latin typeface="メイリオ"/>
              <a:ea typeface="メイリオ"/>
              <a:cs typeface="メイリオ"/>
            </a:endParaRP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航空機メーカー</a:t>
            </a:r>
            <a:endParaRPr kumimoji="1" lang="ja-JP" altLang="en-US" dirty="0">
              <a:solidFill>
                <a:srgbClr val="0000FF"/>
              </a:solidFill>
              <a:latin typeface="メイリオ"/>
              <a:ea typeface="メイリオ"/>
              <a:cs typeface="メイリオ"/>
            </a:endParaRP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工作機械メーカー</a:t>
            </a:r>
            <a:endParaRPr kumimoji="1" lang="ja-JP" altLang="en-US" dirty="0">
              <a:solidFill>
                <a:srgbClr val="0000FF"/>
              </a:solidFill>
              <a:latin typeface="メイリオ"/>
              <a:ea typeface="メイリオ"/>
              <a:cs typeface="メイリオ"/>
            </a:endParaRP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制御</a:t>
            </a:r>
            <a:r>
              <a:rPr kumimoji="1" lang="ja-JP" altLang="en-US" sz="1200" dirty="0" smtClean="0">
                <a:solidFill>
                  <a:srgbClr val="FFFFFF"/>
                </a:solidFill>
                <a:latin typeface="ＭＳ Ｐゴシック"/>
                <a:ea typeface="ＭＳ Ｐゴシック"/>
                <a:cs typeface="ＭＳ Ｐゴシック"/>
              </a:rPr>
              <a:t>ソフトウェア</a:t>
            </a: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smtClean="0">
                <a:solidFill>
                  <a:srgbClr val="0000FF"/>
                </a:solidFill>
                <a:latin typeface="メイリオ"/>
                <a:ea typeface="メイリオ"/>
                <a:cs typeface="メイリオ"/>
              </a:rPr>
              <a:t>走行</a:t>
            </a:r>
            <a:r>
              <a:rPr lang="ja-JP" altLang="en-US" sz="800" b="1" dirty="0" smtClean="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a:t>
            </a:r>
            <a:r>
              <a:rPr lang="ja-JP" altLang="en-US" sz="1000" dirty="0" smtClean="0">
                <a:solidFill>
                  <a:srgbClr val="800000"/>
                </a:solidFill>
                <a:latin typeface="メイリオ"/>
                <a:ea typeface="メイリオ"/>
                <a:cs typeface="メイリオ"/>
              </a:rPr>
              <a:t>点検・修理</a:t>
            </a:r>
            <a:r>
              <a:rPr lang="ja-JP" altLang="en-US" sz="1000" dirty="0">
                <a:solidFill>
                  <a:srgbClr val="800000"/>
                </a:solidFill>
                <a:latin typeface="メイリオ"/>
                <a:ea typeface="メイリオ"/>
                <a:cs typeface="メイリオ"/>
              </a:rPr>
              <a:t>、自律化機能による自己点検や</a:t>
            </a:r>
            <a:r>
              <a:rPr lang="ja-JP" altLang="en-US" sz="1000" dirty="0" smtClean="0">
                <a:solidFill>
                  <a:srgbClr val="800000"/>
                </a:solidFill>
                <a:latin typeface="メイリオ"/>
                <a:ea typeface="メイリオ"/>
                <a:cs typeface="メイリオ"/>
              </a:rPr>
              <a:t>修復、ソフトウェア</a:t>
            </a:r>
            <a:r>
              <a:rPr lang="ja-JP" altLang="en-US" sz="1000" dirty="0">
                <a:solidFill>
                  <a:srgbClr val="800000"/>
                </a:solidFill>
                <a:latin typeface="メイリオ"/>
                <a:ea typeface="メイリオ"/>
                <a:cs typeface="メイリオ"/>
              </a:rPr>
              <a:t>更新による機能・性能・操作性の</a:t>
            </a:r>
            <a:r>
              <a:rPr lang="ja-JP" altLang="en-US" sz="1000" dirty="0" smtClean="0">
                <a:solidFill>
                  <a:srgbClr val="800000"/>
                </a:solidFill>
                <a:latin typeface="メイリオ"/>
                <a:ea typeface="メイリオ"/>
                <a:cs typeface="メイリオ"/>
              </a:rPr>
              <a:t>改善</a:t>
            </a:r>
            <a:endParaRPr lang="ja-JP" altLang="en-US" sz="1000" dirty="0">
              <a:solidFill>
                <a:srgbClr val="800000"/>
              </a:solidFill>
              <a:latin typeface="メイリオ"/>
              <a:ea typeface="メイリオ"/>
              <a:cs typeface="メイリオ"/>
            </a:endParaRP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インターネット</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19137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smtClean="0">
                <a:solidFill>
                  <a:schemeClr val="accent3">
                    <a:lumMod val="50000"/>
                  </a:schemeClr>
                </a:solidFill>
                <a:latin typeface="Meiryo" charset="-128"/>
                <a:ea typeface="Meiryo" charset="-128"/>
                <a:cs typeface="Meiryo" charset="-128"/>
              </a:rPr>
              <a:t>使　用</a:t>
            </a:r>
            <a:endParaRPr kumimoji="1" lang="en-US" altLang="ja-JP" sz="2800" dirty="0" smtClean="0">
              <a:solidFill>
                <a:schemeClr val="accent3">
                  <a:lumMod val="50000"/>
                </a:schemeClr>
              </a:solidFill>
              <a:latin typeface="Meiryo" charset="-128"/>
              <a:ea typeface="Meiryo" charset="-128"/>
              <a:cs typeface="Meiryo" charset="-128"/>
            </a:endParaRPr>
          </a:p>
          <a:p>
            <a:pPr algn="ctr"/>
            <a:r>
              <a:rPr kumimoji="1" lang="ja-JP" altLang="en-US" sz="2000" dirty="0" smtClean="0">
                <a:solidFill>
                  <a:schemeClr val="accent3">
                    <a:lumMod val="50000"/>
                  </a:schemeClr>
                </a:solidFill>
                <a:latin typeface="Meiryo" charset="-128"/>
                <a:ea typeface="Meiryo" charset="-128"/>
                <a:cs typeface="Meiryo" charset="-128"/>
              </a:rPr>
              <a:t>の</a:t>
            </a:r>
            <a:r>
              <a:rPr kumimoji="1" lang="ja-JP" altLang="en-US" sz="2800" dirty="0" smtClean="0">
                <a:solidFill>
                  <a:schemeClr val="accent3">
                    <a:lumMod val="50000"/>
                  </a:schemeClr>
                </a:solidFill>
                <a:latin typeface="Meiryo" charset="-128"/>
                <a:ea typeface="Meiryo" charset="-128"/>
                <a:cs typeface="Meiryo" charset="-128"/>
              </a:rPr>
              <a:t>現場</a:t>
            </a:r>
            <a:endParaRPr kumimoji="1" lang="ja-JP" altLang="en-US" sz="2800" dirty="0">
              <a:solidFill>
                <a:schemeClr val="accent3">
                  <a:lumMod val="50000"/>
                </a:schemeClr>
              </a:solidFill>
              <a:latin typeface="Meiryo" charset="-128"/>
              <a:ea typeface="Meiryo" charset="-128"/>
              <a:cs typeface="Meiryo" charset="-128"/>
            </a:endParaRP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センサー</a:t>
            </a:r>
            <a:endParaRPr kumimoji="1" lang="ja-JP" altLang="en-US" sz="1400" dirty="0">
              <a:solidFill>
                <a:srgbClr val="FFFFFF"/>
              </a:solidFill>
              <a:latin typeface="Meiryo" charset="-128"/>
              <a:ea typeface="Meiryo" charset="-128"/>
              <a:cs typeface="Meiryo" charset="-128"/>
            </a:endParaRP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ソフトウエア</a:t>
            </a:r>
            <a:endParaRPr kumimoji="1" lang="ja-JP" altLang="en-US" sz="1400" dirty="0">
              <a:solidFill>
                <a:srgbClr val="FFFFFF"/>
              </a:solidFill>
              <a:latin typeface="Meiryo" charset="-128"/>
              <a:ea typeface="Meiryo" charset="-128"/>
              <a:cs typeface="Meiryo" charset="-128"/>
            </a:endParaRP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モノ・製品</a:t>
            </a:r>
            <a:endParaRPr kumimoji="1" lang="ja-JP" altLang="en-US" sz="2000" dirty="0">
              <a:solidFill>
                <a:schemeClr val="bg1"/>
              </a:solidFill>
              <a:latin typeface="Meiryo" charset="-128"/>
              <a:ea typeface="Meiryo" charset="-128"/>
              <a:cs typeface="Meiryo" charset="-128"/>
            </a:endParaRP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モノのサービス化の本質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smtClean="0">
                <a:solidFill>
                  <a:schemeClr val="accent6">
                    <a:lumMod val="50000"/>
                  </a:schemeClr>
                </a:solidFill>
                <a:latin typeface="Meiryo" charset="-128"/>
                <a:ea typeface="Meiryo" charset="-128"/>
                <a:cs typeface="Meiryo" charset="-128"/>
              </a:rPr>
              <a:t>ものづくり</a:t>
            </a:r>
            <a:endParaRPr kumimoji="1" lang="en-US" altLang="ja-JP" sz="2000" dirty="0" smtClean="0">
              <a:solidFill>
                <a:schemeClr val="accent6">
                  <a:lumMod val="50000"/>
                </a:schemeClr>
              </a:solidFill>
              <a:latin typeface="Meiryo" charset="-128"/>
              <a:ea typeface="Meiryo" charset="-128"/>
              <a:cs typeface="Meiryo" charset="-128"/>
            </a:endParaRPr>
          </a:p>
          <a:p>
            <a:pPr algn="ctr"/>
            <a:r>
              <a:rPr kumimoji="1" lang="ja-JP" altLang="en-US" sz="2000" dirty="0" smtClean="0">
                <a:solidFill>
                  <a:schemeClr val="accent6">
                    <a:lumMod val="50000"/>
                  </a:schemeClr>
                </a:solidFill>
                <a:latin typeface="Meiryo" charset="-128"/>
                <a:ea typeface="Meiryo" charset="-128"/>
                <a:cs typeface="Meiryo" charset="-128"/>
              </a:rPr>
              <a:t>の</a:t>
            </a:r>
            <a:r>
              <a:rPr kumimoji="1" lang="ja-JP" altLang="en-US" sz="2800" dirty="0" smtClean="0">
                <a:solidFill>
                  <a:schemeClr val="accent6">
                    <a:lumMod val="50000"/>
                  </a:schemeClr>
                </a:solidFill>
                <a:latin typeface="Meiryo" charset="-128"/>
                <a:ea typeface="Meiryo" charset="-128"/>
                <a:cs typeface="Meiryo" charset="-128"/>
              </a:rPr>
              <a:t>現場</a:t>
            </a:r>
            <a:endParaRPr kumimoji="1" lang="ja-JP" altLang="en-US" sz="2800" dirty="0">
              <a:solidFill>
                <a:schemeClr val="accent6">
                  <a:lumMod val="50000"/>
                </a:schemeClr>
              </a:solidFill>
              <a:latin typeface="Meiryo" charset="-128"/>
              <a:ea typeface="Meiryo" charset="-128"/>
              <a:cs typeface="Meiryo" charset="-128"/>
            </a:endParaRP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開　発</a:t>
            </a:r>
            <a:endParaRPr kumimoji="1"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製　造</a:t>
            </a:r>
            <a:endParaRPr kumimoji="1" lang="ja-JP" altLang="en-US" dirty="0">
              <a:solidFill>
                <a:srgbClr val="FFFFFF"/>
              </a:solidFill>
              <a:latin typeface="Meiryo" charset="-128"/>
              <a:ea typeface="Meiryo" charset="-128"/>
              <a:cs typeface="Meiryo" charset="-128"/>
            </a:endParaRP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Meiryo" charset="-128"/>
                <a:ea typeface="Meiryo" charset="-128"/>
                <a:cs typeface="Meiryo" charset="-128"/>
              </a:rPr>
              <a:t>保守</a:t>
            </a:r>
            <a:endParaRPr lang="en-US" altLang="ja-JP" dirty="0" smtClean="0">
              <a:solidFill>
                <a:srgbClr val="FFFFFF"/>
              </a:solidFill>
              <a:latin typeface="Meiryo" charset="-128"/>
              <a:ea typeface="Meiryo" charset="-128"/>
              <a:cs typeface="Meiryo" charset="-128"/>
            </a:endParaRPr>
          </a:p>
          <a:p>
            <a:pPr algn="ctr"/>
            <a:r>
              <a:rPr lang="ja-JP" altLang="en-US" dirty="0" smtClean="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ソフトウェア</a:t>
            </a:r>
            <a:endParaRPr kumimoji="1"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改修・更新</a:t>
            </a:r>
            <a:endParaRPr kumimoji="1" lang="ja-JP" altLang="en-US" dirty="0">
              <a:solidFill>
                <a:srgbClr val="FFFFFF"/>
              </a:solidFill>
              <a:latin typeface="Meiryo" charset="-128"/>
              <a:ea typeface="Meiryo" charset="-128"/>
              <a:cs typeface="Meiryo" charset="-128"/>
            </a:endParaRP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smtClean="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374612" y="2515000"/>
            <a:ext cx="677108" cy="2144177"/>
          </a:xfrm>
          <a:prstGeom prst="rect">
            <a:avLst/>
          </a:prstGeom>
          <a:noFill/>
        </p:spPr>
        <p:txBody>
          <a:bodyPr vert="eaVert" wrap="none" rtlCol="0">
            <a:spAutoFit/>
          </a:bodyPr>
          <a:lstStyle/>
          <a:p>
            <a:pPr algn="ctr"/>
            <a:r>
              <a:rPr kumimoji="1" lang="ja-JP" altLang="en-US" sz="3200" b="1" smtClean="0">
                <a:solidFill>
                  <a:schemeClr val="bg1"/>
                </a:solidFill>
                <a:latin typeface="Meiryo" charset="-128"/>
                <a:ea typeface="Meiryo" charset="-128"/>
                <a:cs typeface="Meiryo" charset="-128"/>
              </a:rPr>
              <a:t>直結</a:t>
            </a:r>
            <a:r>
              <a:rPr lang="ja-JP" altLang="en-US" sz="3200" b="1" smtClean="0">
                <a:solidFill>
                  <a:schemeClr val="bg1"/>
                </a:solidFill>
                <a:latin typeface="Meiryo" charset="-128"/>
                <a:ea typeface="Meiryo" charset="-128"/>
                <a:cs typeface="Meiryo" charset="-128"/>
              </a:rPr>
              <a:t>・</a:t>
            </a:r>
            <a:r>
              <a:rPr kumimoji="1" lang="ja-JP" altLang="en-US" sz="3200" b="1" smtClean="0">
                <a:solidFill>
                  <a:schemeClr val="bg1"/>
                </a:solidFill>
                <a:latin typeface="Meiryo" charset="-128"/>
                <a:ea typeface="Meiryo" charset="-128"/>
                <a:cs typeface="Meiryo" charset="-128"/>
              </a:rPr>
              <a:t>連係</a:t>
            </a:r>
            <a:endParaRPr kumimoji="1" lang="en-US" altLang="ja-JP" sz="3200" b="1"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86390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ビジネス価値の進化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コア・ビジネス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既存ビジネス</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蓄積されたノウハウ</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確実な顧客ベース</a:t>
            </a:r>
            <a:endParaRPr kumimoji="1" lang="en-US" altLang="ja-JP" sz="1400" dirty="0" smtClean="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付加価値ビジネス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収益構造の多様化</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既存ノウハウの活用</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顧客ベースの囲い込み</a:t>
            </a:r>
            <a:endParaRPr kumimoji="1" lang="en-US" altLang="ja-JP" sz="1400" dirty="0" smtClean="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新規ビジネス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顧客価値の拡大</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ノウハウの創出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顧客ベースの拡大</a:t>
            </a:r>
            <a:endParaRPr kumimoji="1" lang="en-US" altLang="ja-JP" sz="1400" dirty="0" smtClean="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走行距離に応じた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出力</a:t>
            </a:r>
            <a:r>
              <a:rPr lang="en-US" altLang="ja-JP" sz="1600" dirty="0" smtClean="0">
                <a:solidFill>
                  <a:schemeClr val="bg1"/>
                </a:solidFill>
                <a:latin typeface="Meiryo" charset="-128"/>
                <a:ea typeface="Meiryo" charset="-128"/>
                <a:cs typeface="Meiryo" charset="-128"/>
              </a:rPr>
              <a:t>×</a:t>
            </a:r>
            <a:r>
              <a:rPr lang="ja-JP" altLang="en-US" sz="1600" dirty="0" smtClean="0">
                <a:solidFill>
                  <a:schemeClr val="bg1"/>
                </a:solidFill>
                <a:latin typeface="Meiryo" charset="-128"/>
                <a:ea typeface="Meiryo" charset="-128"/>
                <a:cs typeface="Meiryo" charset="-128"/>
              </a:rPr>
              <a:t>時間に応じた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工事施工</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自動化</a:t>
            </a:r>
            <a:r>
              <a:rPr kumimoji="1" lang="ja-JP" altLang="en-US" sz="1600" dirty="0" smtClean="0">
                <a:solidFill>
                  <a:schemeClr val="bg1"/>
                </a:solidFill>
                <a:latin typeface="Meiryo" charset="-128"/>
                <a:ea typeface="Meiryo" charset="-128"/>
                <a:cs typeface="Meiryo" charset="-128"/>
              </a:rPr>
              <a:t>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a:t>
            </a:r>
            <a:r>
              <a:rPr lang="ja-JP" altLang="en-US" sz="1600" dirty="0" smtClean="0">
                <a:solidFill>
                  <a:schemeClr val="bg1"/>
                </a:solidFill>
                <a:latin typeface="Meiryo" charset="-128"/>
                <a:ea typeface="Meiryo" charset="-128"/>
                <a:cs typeface="Meiryo" charset="-128"/>
              </a:rPr>
              <a:t>機械</a:t>
            </a:r>
            <a:endParaRPr lang="en-US" altLang="ja-JP" sz="1600" dirty="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遠隔確認サービス</a:t>
            </a:r>
            <a:endParaRPr lang="en-US" altLang="ja-JP" sz="1600" dirty="0" smtClean="0">
              <a:solidFill>
                <a:schemeClr val="bg1"/>
              </a:solidFill>
              <a:latin typeface="Meiryo" charset="-128"/>
              <a:ea typeface="Meiryo" charset="-128"/>
              <a:cs typeface="Meiryo" charset="-128"/>
            </a:endParaRPr>
          </a:p>
          <a:p>
            <a:pPr algn="ctr"/>
            <a:r>
              <a:rPr lang="en-US" altLang="ja-JP" sz="1600" dirty="0" smtClean="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安全・省エネ</a:t>
            </a:r>
            <a:r>
              <a:rPr kumimoji="1" lang="ja-JP" altLang="en-US" sz="1600" dirty="0" smtClean="0">
                <a:solidFill>
                  <a:schemeClr val="bg1"/>
                </a:solidFill>
                <a:latin typeface="Meiryo" charset="-128"/>
                <a:ea typeface="Meiryo" charset="-128"/>
                <a:cs typeface="Meiryo" charset="-128"/>
              </a:rPr>
              <a:t>運転</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燃料費節約</a:t>
            </a:r>
            <a:endParaRPr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06708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40611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22336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の機能と役割の</a:t>
            </a:r>
            <a:r>
              <a:rPr kumimoji="1" lang="en-US" altLang="ja-JP" dirty="0" smtClean="0"/>
              <a:t>4</a:t>
            </a:r>
            <a:r>
              <a:rPr kumimoji="1" lang="ja-JP" altLang="en-US" smtClean="0"/>
              <a:t>段階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モニタリング</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制御</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最適化</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smtClean="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センサーと外部データ</a:t>
            </a:r>
            <a:endParaRPr kumimoji="1" lang="ja-JP" altLang="en-US" sz="1200" dirty="0">
              <a:solidFill>
                <a:srgbClr val="FFFFFF"/>
              </a:solidFill>
              <a:latin typeface="メイリオ"/>
              <a:ea typeface="メイリオ"/>
              <a:cs typeface="メイリオ"/>
            </a:endParaRP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FFFFFF"/>
                </a:solidFill>
                <a:latin typeface="メイリオ"/>
                <a:ea typeface="メイリオ"/>
                <a:cs typeface="メイリオ"/>
              </a:rPr>
              <a:t>アナリティクス</a:t>
            </a:r>
            <a:endParaRPr lang="ja-JP" altLang="en-US" sz="1200" dirty="0">
              <a:solidFill>
                <a:srgbClr val="FFFFFF"/>
              </a:solidFill>
              <a:latin typeface="メイリオ"/>
              <a:ea typeface="メイリオ"/>
              <a:cs typeface="メイリオ"/>
            </a:endParaRP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FFFFFF"/>
                </a:solidFill>
                <a:latin typeface="メイリオ"/>
                <a:ea typeface="メイリオ"/>
                <a:cs typeface="メイリオ"/>
              </a:rPr>
              <a:t>人工</a:t>
            </a:r>
            <a:r>
              <a:rPr lang="ja-JP" altLang="en-US" sz="1200" smtClean="0">
                <a:solidFill>
                  <a:srgbClr val="FFFFFF"/>
                </a:solidFill>
                <a:latin typeface="メイリオ"/>
                <a:ea typeface="メイリオ"/>
                <a:cs typeface="メイリオ"/>
              </a:rPr>
              <a:t>知能（機械学習）</a:t>
            </a:r>
            <a:endParaRPr lang="ja-JP" altLang="en-US" sz="1200" dirty="0">
              <a:solidFill>
                <a:srgbClr val="FFFFFF"/>
              </a:solidFill>
              <a:latin typeface="メイリオ"/>
              <a:ea typeface="メイリオ"/>
              <a:cs typeface="メイリオ"/>
            </a:endParaRP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smtClean="0">
                <a:solidFill>
                  <a:srgbClr val="FFFFFF"/>
                </a:solidFill>
                <a:latin typeface="メイリオ"/>
                <a:ea typeface="メイリオ"/>
                <a:cs typeface="メイリオ"/>
              </a:rPr>
              <a:t>センサー、</a:t>
            </a:r>
            <a:r>
              <a:rPr kumimoji="1" lang="en-US" altLang="ja-JP" sz="1000" dirty="0" smtClean="0">
                <a:solidFill>
                  <a:srgbClr val="FFFFFF"/>
                </a:solidFill>
                <a:latin typeface="メイリオ"/>
                <a:ea typeface="メイリオ"/>
                <a:cs typeface="メイリオ"/>
              </a:rPr>
              <a:t>CPU</a:t>
            </a:r>
            <a:r>
              <a:rPr kumimoji="1" lang="ja-JP" altLang="en-US" sz="1000" dirty="0" smtClean="0">
                <a:solidFill>
                  <a:srgbClr val="FFFFFF"/>
                </a:solidFill>
                <a:latin typeface="メイリオ"/>
                <a:ea typeface="メイリオ"/>
                <a:cs typeface="メイリオ"/>
              </a:rPr>
              <a:t>、メモリーなどの小型化・低コスト化</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ソフトウェアやクラウドの進化とネットワークの低コスト化</a:t>
            </a:r>
            <a:endParaRPr lang="ja-JP" altLang="en-US" sz="1000" dirty="0">
              <a:solidFill>
                <a:srgbClr val="FFFFFF"/>
              </a:solidFill>
              <a:latin typeface="メイリオ"/>
              <a:ea typeface="メイリオ"/>
              <a:cs typeface="メイリオ"/>
            </a:endParaRP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モデリングやシミュレーションのアルゴリズムの進化とビッグデータ</a:t>
            </a:r>
            <a:endParaRPr lang="ja-JP" altLang="en-US" sz="1000" dirty="0">
              <a:solidFill>
                <a:srgbClr val="FFFFFF"/>
              </a:solidFill>
              <a:latin typeface="メイリオ"/>
              <a:ea typeface="メイリオ"/>
              <a:cs typeface="メイリオ"/>
            </a:endParaRP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a:t>
            </a:r>
            <a:r>
              <a:rPr lang="ja-JP" altLang="en-US" sz="1000" dirty="0" smtClean="0">
                <a:solidFill>
                  <a:srgbClr val="FFFFFF"/>
                </a:solidFill>
                <a:latin typeface="メイリオ"/>
                <a:ea typeface="メイリオ"/>
                <a:cs typeface="メイリオ"/>
              </a:rPr>
              <a:t>知能アルゴリズムの進化</a:t>
            </a:r>
            <a:endParaRPr lang="ja-JP" altLang="en-US" sz="1000" dirty="0">
              <a:solidFill>
                <a:srgbClr val="FFFFFF"/>
              </a:solidFill>
              <a:latin typeface="メイリオ"/>
              <a:ea typeface="メイリオ"/>
              <a:cs typeface="メイリオ"/>
            </a:endParaRP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smtClean="0">
                <a:solidFill>
                  <a:srgbClr val="0000FF"/>
                </a:solidFill>
                <a:latin typeface="メイリオ"/>
                <a:ea typeface="メイリオ"/>
                <a:cs typeface="メイリオ"/>
              </a:rPr>
              <a:t>製品への組み込み</a:t>
            </a:r>
            <a:endParaRPr kumimoji="1" lang="ja-JP" altLang="en-US" sz="2400" dirty="0">
              <a:solidFill>
                <a:srgbClr val="0000FF"/>
              </a:solidFill>
              <a:latin typeface="メイリオ"/>
              <a:ea typeface="メイリオ"/>
              <a:cs typeface="メイリオ"/>
            </a:endParaRPr>
          </a:p>
        </p:txBody>
      </p:sp>
      <p:pic>
        <p:nvPicPr>
          <p:cNvPr id="65" name="図 64" descr="radio-45967_640.png"/>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1936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644008" y="3068960"/>
            <a:ext cx="3990492" cy="324036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4" name="図 3"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620688"/>
            <a:ext cx="2304256" cy="2000442"/>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929199" y="1484784"/>
            <a:ext cx="1107996"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6" name="図 5"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620688"/>
            <a:ext cx="2304256" cy="20004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6101632" y="1484784"/>
            <a:ext cx="1107996" cy="369332"/>
          </a:xfrm>
          <a:prstGeom prst="rect">
            <a:avLst/>
          </a:prstGeom>
          <a:noFill/>
        </p:spPr>
        <p:txBody>
          <a:bodyPr wrap="none" rtlCol="0">
            <a:spAutoFit/>
          </a:bodyPr>
          <a:lstStyle/>
          <a:p>
            <a:pPr algn="ctr"/>
            <a:r>
              <a:rPr kumimoji="1" lang="ja-JP" altLang="en-US" b="1" smtClean="0">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a:clrChange>
              <a:clrFrom>
                <a:srgbClr val="FFFFFF"/>
              </a:clrFrom>
              <a:clrTo>
                <a:srgbClr val="FFFFFF">
                  <a:alpha val="0"/>
                </a:srgbClr>
              </a:clrTo>
            </a:clrChange>
          </a:blip>
          <a:stretch>
            <a:fillRect/>
          </a:stretch>
        </p:blipFill>
        <p:spPr>
          <a:xfrm>
            <a:off x="785090" y="5021114"/>
            <a:ext cx="1135959" cy="1135959"/>
          </a:xfrm>
          <a:prstGeom prst="rect">
            <a:avLst/>
          </a:prstGeom>
        </p:spPr>
      </p:pic>
      <p:pic>
        <p:nvPicPr>
          <p:cNvPr id="11" name="図 10"/>
          <p:cNvPicPr>
            <a:picLocks noChangeAspect="1"/>
          </p:cNvPicPr>
          <p:nvPr/>
        </p:nvPicPr>
        <p:blipFill>
          <a:blip r:embed="rId4">
            <a:clrChange>
              <a:clrFrom>
                <a:srgbClr val="FFFFFF"/>
              </a:clrFrom>
              <a:clrTo>
                <a:srgbClr val="FFFFFF">
                  <a:alpha val="0"/>
                </a:srgbClr>
              </a:clrTo>
            </a:clrChange>
          </a:blip>
          <a:stretch>
            <a:fillRect/>
          </a:stretch>
        </p:blipFill>
        <p:spPr>
          <a:xfrm>
            <a:off x="1915218" y="5021116"/>
            <a:ext cx="1135959" cy="1135959"/>
          </a:xfrm>
          <a:prstGeom prst="rect">
            <a:avLst/>
          </a:prstGeom>
        </p:spPr>
      </p:pic>
      <p:pic>
        <p:nvPicPr>
          <p:cNvPr id="12" name="図 11"/>
          <p:cNvPicPr>
            <a:picLocks noChangeAspect="1"/>
          </p:cNvPicPr>
          <p:nvPr/>
        </p:nvPicPr>
        <p:blipFill>
          <a:blip r:embed="rId4">
            <a:clrChange>
              <a:clrFrom>
                <a:srgbClr val="FFFFFF"/>
              </a:clrFrom>
              <a:clrTo>
                <a:srgbClr val="FFFFFF">
                  <a:alpha val="0"/>
                </a:srgbClr>
              </a:clrTo>
            </a:clrChange>
          </a:blip>
          <a:stretch>
            <a:fillRect/>
          </a:stretch>
        </p:blipFill>
        <p:spPr>
          <a:xfrm>
            <a:off x="3051177" y="5021115"/>
            <a:ext cx="1135959" cy="1135959"/>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187163" y="3610434"/>
            <a:ext cx="936929" cy="936929"/>
          </a:xfrm>
          <a:prstGeom prst="rect">
            <a:avLst/>
          </a:prstGeom>
        </p:spPr>
      </p:pic>
      <p:pic>
        <p:nvPicPr>
          <p:cNvPr id="14" name="図 13"/>
          <p:cNvPicPr>
            <a:picLocks noChangeAspect="1"/>
          </p:cNvPicPr>
          <p:nvPr/>
        </p:nvPicPr>
        <p:blipFill>
          <a:blip r:embed="rId4">
            <a:clrChange>
              <a:clrFrom>
                <a:srgbClr val="FFFFFF"/>
              </a:clrFrom>
              <a:clrTo>
                <a:srgbClr val="FFFFFF">
                  <a:alpha val="0"/>
                </a:srgbClr>
              </a:clrTo>
            </a:clrChange>
          </a:blip>
          <a:stretch>
            <a:fillRect/>
          </a:stretch>
        </p:blipFill>
        <p:spPr>
          <a:xfrm>
            <a:off x="4937710" y="5021111"/>
            <a:ext cx="1135959" cy="1135959"/>
          </a:xfrm>
          <a:prstGeom prst="rect">
            <a:avLst/>
          </a:prstGeom>
        </p:spPr>
      </p:pic>
      <p:pic>
        <p:nvPicPr>
          <p:cNvPr id="15" name="図 14"/>
          <p:cNvPicPr>
            <a:picLocks noChangeAspect="1"/>
          </p:cNvPicPr>
          <p:nvPr/>
        </p:nvPicPr>
        <p:blipFill>
          <a:blip r:embed="rId4">
            <a:clrChange>
              <a:clrFrom>
                <a:srgbClr val="FFFFFF"/>
              </a:clrFrom>
              <a:clrTo>
                <a:srgbClr val="FFFFFF">
                  <a:alpha val="0"/>
                </a:srgbClr>
              </a:clrTo>
            </a:clrChange>
          </a:blip>
          <a:stretch>
            <a:fillRect/>
          </a:stretch>
        </p:blipFill>
        <p:spPr>
          <a:xfrm>
            <a:off x="6087649" y="5021110"/>
            <a:ext cx="1135959" cy="1135959"/>
          </a:xfrm>
          <a:prstGeom prst="rect">
            <a:avLst/>
          </a:prstGeom>
        </p:spPr>
      </p:pic>
      <p:pic>
        <p:nvPicPr>
          <p:cNvPr id="16" name="図 15"/>
          <p:cNvPicPr>
            <a:picLocks noChangeAspect="1"/>
          </p:cNvPicPr>
          <p:nvPr/>
        </p:nvPicPr>
        <p:blipFill>
          <a:blip r:embed="rId4">
            <a:clrChange>
              <a:clrFrom>
                <a:srgbClr val="FFFFFF"/>
              </a:clrFrom>
              <a:clrTo>
                <a:srgbClr val="FFFFFF">
                  <a:alpha val="0"/>
                </a:srgbClr>
              </a:clrTo>
            </a:clrChange>
          </a:blip>
          <a:stretch>
            <a:fillRect/>
          </a:stretch>
        </p:blipFill>
        <p:spPr>
          <a:xfrm>
            <a:off x="7230591" y="5021111"/>
            <a:ext cx="1135959" cy="1135959"/>
          </a:xfrm>
          <a:prstGeom prst="rect">
            <a:avLst/>
          </a:prstGeom>
        </p:spPr>
      </p:pic>
      <p:pic>
        <p:nvPicPr>
          <p:cNvPr id="17" name="図 16"/>
          <p:cNvPicPr>
            <a:picLocks noChangeAspect="1"/>
          </p:cNvPicPr>
          <p:nvPr/>
        </p:nvPicPr>
        <p:blipFill>
          <a:blip r:embed="rId6">
            <a:clrChange>
              <a:clrFrom>
                <a:srgbClr val="FFFFFF"/>
              </a:clrFrom>
              <a:clrTo>
                <a:srgbClr val="FFFFFF">
                  <a:alpha val="0"/>
                </a:srgbClr>
              </a:clrTo>
            </a:clrChange>
          </a:blip>
          <a:stretch>
            <a:fillRect/>
          </a:stretch>
        </p:blipFill>
        <p:spPr>
          <a:xfrm>
            <a:off x="6312547" y="2585280"/>
            <a:ext cx="686166" cy="686166"/>
          </a:xfrm>
          <a:prstGeom prst="rect">
            <a:avLst/>
          </a:prstGeom>
        </p:spPr>
      </p:pic>
      <p:cxnSp>
        <p:nvCxnSpPr>
          <p:cNvPr id="20" name="直線矢印コネクタ 19"/>
          <p:cNvCxnSpPr>
            <a:stCxn id="10" idx="0"/>
          </p:cNvCxnSpPr>
          <p:nvPr/>
        </p:nvCxnSpPr>
        <p:spPr>
          <a:xfrm flipV="1">
            <a:off x="1353070" y="2178804"/>
            <a:ext cx="931807" cy="284231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0"/>
          </p:cNvCxnSpPr>
          <p:nvPr/>
        </p:nvCxnSpPr>
        <p:spPr>
          <a:xfrm flipV="1">
            <a:off x="2483198" y="2178804"/>
            <a:ext cx="21429" cy="2842312"/>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12" idx="0"/>
          </p:cNvCxnSpPr>
          <p:nvPr/>
        </p:nvCxnSpPr>
        <p:spPr>
          <a:xfrm flipH="1" flipV="1">
            <a:off x="2687349" y="2196635"/>
            <a:ext cx="931808" cy="282448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6655627" y="2124323"/>
            <a:ext cx="0" cy="593889"/>
          </a:xfrm>
          <a:prstGeom prst="straightConnector1">
            <a:avLst/>
          </a:prstGeom>
          <a:ln w="5715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3" idx="0"/>
          </p:cNvCxnSpPr>
          <p:nvPr/>
        </p:nvCxnSpPr>
        <p:spPr>
          <a:xfrm flipH="1" flipV="1">
            <a:off x="6655627" y="3128180"/>
            <a:ext cx="1" cy="482254"/>
          </a:xfrm>
          <a:prstGeom prst="straightConnector1">
            <a:avLst/>
          </a:prstGeom>
          <a:ln w="57150">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4" idx="0"/>
            <a:endCxn id="13" idx="2"/>
          </p:cNvCxnSpPr>
          <p:nvPr/>
        </p:nvCxnSpPr>
        <p:spPr>
          <a:xfrm flipV="1">
            <a:off x="5505690" y="4547363"/>
            <a:ext cx="1149938"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5" idx="0"/>
            <a:endCxn id="13" idx="2"/>
          </p:cNvCxnSpPr>
          <p:nvPr/>
        </p:nvCxnSpPr>
        <p:spPr>
          <a:xfrm flipH="1" flipV="1">
            <a:off x="6655628" y="4547363"/>
            <a:ext cx="1" cy="473747"/>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6" idx="0"/>
            <a:endCxn id="13" idx="2"/>
          </p:cNvCxnSpPr>
          <p:nvPr/>
        </p:nvCxnSpPr>
        <p:spPr>
          <a:xfrm flipH="1" flipV="1">
            <a:off x="6655628" y="4547363"/>
            <a:ext cx="1142943"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7124092" y="3610433"/>
            <a:ext cx="1261884" cy="415498"/>
          </a:xfrm>
          <a:prstGeom prst="rect">
            <a:avLst/>
          </a:prstGeom>
          <a:noFill/>
        </p:spPr>
        <p:txBody>
          <a:bodyPr wrap="none" rtlCol="0">
            <a:spAutoFit/>
          </a:bodyPr>
          <a:lstStyle/>
          <a:p>
            <a:r>
              <a:rPr kumimoji="1" lang="ja-JP" altLang="en-US" sz="1050" dirty="0" smtClean="0">
                <a:latin typeface="Meiryo" charset="-128"/>
                <a:ea typeface="Meiryo" charset="-128"/>
                <a:cs typeface="Meiryo" charset="-128"/>
              </a:rPr>
              <a:t>エッジ・サーバー</a:t>
            </a:r>
            <a:endParaRPr kumimoji="1"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フォグ・サーバー</a:t>
            </a:r>
            <a:endParaRPr kumimoji="1" lang="ja-JP" altLang="en-US" sz="1050" dirty="0">
              <a:latin typeface="Meiryo" charset="-128"/>
              <a:ea typeface="Meiryo" charset="-128"/>
              <a:cs typeface="Meiryo" charset="-128"/>
            </a:endParaRPr>
          </a:p>
        </p:txBody>
      </p:sp>
      <p:sp>
        <p:nvSpPr>
          <p:cNvPr id="48" name="テキスト ボックス 47"/>
          <p:cNvSpPr txBox="1"/>
          <p:nvPr/>
        </p:nvSpPr>
        <p:spPr>
          <a:xfrm>
            <a:off x="7023213" y="2803017"/>
            <a:ext cx="992579" cy="253916"/>
          </a:xfrm>
          <a:prstGeom prst="rect">
            <a:avLst/>
          </a:prstGeom>
          <a:noFill/>
        </p:spPr>
        <p:txBody>
          <a:bodyPr wrap="none" rtlCol="0">
            <a:spAutoFit/>
          </a:bodyPr>
          <a:lstStyle/>
          <a:p>
            <a:r>
              <a:rPr kumimoji="1" lang="ja-JP" altLang="en-US" sz="1050" smtClean="0">
                <a:latin typeface="Meiryo" charset="-128"/>
                <a:ea typeface="Meiryo" charset="-128"/>
                <a:cs typeface="Meiryo" charset="-128"/>
              </a:rPr>
              <a:t>ゲートウェイ</a:t>
            </a:r>
            <a:endParaRPr kumimoji="1" lang="ja-JP" altLang="en-US" sz="1050" dirty="0">
              <a:latin typeface="Meiryo" charset="-128"/>
              <a:ea typeface="Meiryo" charset="-128"/>
              <a:cs typeface="Meiryo" charset="-128"/>
            </a:endParaRPr>
          </a:p>
        </p:txBody>
      </p:sp>
      <p:sp>
        <p:nvSpPr>
          <p:cNvPr id="49" name="テキスト ボックス 48"/>
          <p:cNvSpPr txBox="1"/>
          <p:nvPr/>
        </p:nvSpPr>
        <p:spPr>
          <a:xfrm>
            <a:off x="6128881" y="6055404"/>
            <a:ext cx="1053495" cy="253916"/>
          </a:xfrm>
          <a:prstGeom prst="rect">
            <a:avLst/>
          </a:prstGeom>
          <a:noFill/>
        </p:spPr>
        <p:txBody>
          <a:bodyPr wrap="none" rtlCol="0">
            <a:spAutoFit/>
          </a:bodyPr>
          <a:lstStyle/>
          <a:p>
            <a:pPr algn="ctr"/>
            <a:r>
              <a:rPr kumimoji="1" lang="ja-JP" altLang="en-US" sz="1050" dirty="0" smtClean="0">
                <a:latin typeface="Meiryo" charset="-128"/>
                <a:ea typeface="Meiryo" charset="-128"/>
                <a:cs typeface="Meiryo" charset="-128"/>
              </a:rPr>
              <a:t>センサー</a:t>
            </a:r>
            <a:r>
              <a:rPr lang="en-US" altLang="ja-JP" sz="1050" dirty="0" smtClean="0">
                <a:latin typeface="Meiryo" charset="-128"/>
                <a:ea typeface="Meiryo" charset="-128"/>
                <a:cs typeface="Meiryo" charset="-128"/>
              </a:rPr>
              <a:t>/</a:t>
            </a:r>
            <a:r>
              <a:rPr lang="ja-JP" altLang="en-US" sz="1050" dirty="0" smtClean="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0" name="テキスト ボックス 49"/>
          <p:cNvSpPr txBox="1"/>
          <p:nvPr/>
        </p:nvSpPr>
        <p:spPr>
          <a:xfrm>
            <a:off x="1967165" y="6055404"/>
            <a:ext cx="1053495" cy="253916"/>
          </a:xfrm>
          <a:prstGeom prst="rect">
            <a:avLst/>
          </a:prstGeom>
          <a:noFill/>
        </p:spPr>
        <p:txBody>
          <a:bodyPr wrap="none" rtlCol="0">
            <a:spAutoFit/>
          </a:bodyPr>
          <a:lstStyle/>
          <a:p>
            <a:pPr algn="ctr"/>
            <a:r>
              <a:rPr kumimoji="1" lang="ja-JP" altLang="en-US" sz="1050" dirty="0" smtClean="0">
                <a:latin typeface="Meiryo" charset="-128"/>
                <a:ea typeface="Meiryo" charset="-128"/>
                <a:cs typeface="Meiryo" charset="-128"/>
              </a:rPr>
              <a:t>センサー</a:t>
            </a:r>
            <a:r>
              <a:rPr kumimoji="1" lang="en-US" altLang="ja-JP" sz="1050" dirty="0" smtClean="0">
                <a:latin typeface="Meiryo" charset="-128"/>
                <a:ea typeface="Meiryo" charset="-128"/>
                <a:cs typeface="Meiryo" charset="-128"/>
              </a:rPr>
              <a:t>/</a:t>
            </a:r>
            <a:r>
              <a:rPr kumimoji="1" lang="ja-JP" altLang="en-US" sz="1050" dirty="0" smtClean="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1" name="四角形吹き出し 50"/>
          <p:cNvSpPr/>
          <p:nvPr/>
        </p:nvSpPr>
        <p:spPr>
          <a:xfrm>
            <a:off x="4717153" y="2160947"/>
            <a:ext cx="1249453" cy="381750"/>
          </a:xfrm>
          <a:prstGeom prst="wedgeRectCallout">
            <a:avLst>
              <a:gd name="adj1" fmla="val 75801"/>
              <a:gd name="adj2" fmla="val 35886"/>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smtClean="0">
                <a:solidFill>
                  <a:srgbClr val="FFFFFF"/>
                </a:solidFill>
                <a:latin typeface="Meiryo" charset="-128"/>
                <a:ea typeface="Meiryo" charset="-128"/>
                <a:cs typeface="Meiryo" charset="-128"/>
              </a:rPr>
              <a:t>通信料の削減</a:t>
            </a:r>
            <a:endParaRPr kumimoji="1" lang="en-US" altLang="ja-JP" sz="1050" b="1" dirty="0" smtClean="0">
              <a:solidFill>
                <a:srgbClr val="FFFFFF"/>
              </a:solidFill>
              <a:latin typeface="Meiryo" charset="-128"/>
              <a:ea typeface="Meiryo" charset="-128"/>
              <a:cs typeface="Meiryo" charset="-128"/>
            </a:endParaRPr>
          </a:p>
          <a:p>
            <a:pPr algn="ctr"/>
            <a:r>
              <a:rPr lang="ja-JP" altLang="en-US" sz="600" dirty="0" smtClean="0">
                <a:solidFill>
                  <a:srgbClr val="FFFFFF"/>
                </a:solidFill>
                <a:latin typeface="Meiryo" charset="-128"/>
                <a:ea typeface="Meiryo" charset="-128"/>
                <a:cs typeface="Meiryo" charset="-128"/>
              </a:rPr>
              <a:t>最低限のデータを送受信</a:t>
            </a:r>
            <a:endParaRPr kumimoji="1" lang="ja-JP" altLang="en-US" sz="600" dirty="0">
              <a:solidFill>
                <a:srgbClr val="FFFFFF"/>
              </a:solidFill>
              <a:latin typeface="Meiryo" charset="-128"/>
              <a:ea typeface="Meiryo" charset="-128"/>
              <a:cs typeface="Meiryo" charset="-128"/>
            </a:endParaRPr>
          </a:p>
        </p:txBody>
      </p:sp>
      <p:sp>
        <p:nvSpPr>
          <p:cNvPr id="52" name="四角形吹き出し 51"/>
          <p:cNvSpPr/>
          <p:nvPr/>
        </p:nvSpPr>
        <p:spPr>
          <a:xfrm>
            <a:off x="4716016" y="3429000"/>
            <a:ext cx="1250443" cy="381750"/>
          </a:xfrm>
          <a:prstGeom prst="wedgeRectCallout">
            <a:avLst>
              <a:gd name="adj1" fmla="val 73168"/>
              <a:gd name="adj2" fmla="val 31791"/>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smtClean="0">
                <a:solidFill>
                  <a:srgbClr val="FFFFFF"/>
                </a:solidFill>
                <a:latin typeface="Meiryo" charset="-128"/>
                <a:ea typeface="Meiryo" charset="-128"/>
                <a:cs typeface="Meiryo" charset="-128"/>
              </a:rPr>
              <a:t>セキュリティ確保</a:t>
            </a:r>
            <a:endParaRPr kumimoji="1" lang="en-US" altLang="ja-JP" sz="1050" b="1" dirty="0" smtClean="0">
              <a:solidFill>
                <a:srgbClr val="FFFFFF"/>
              </a:solidFill>
              <a:latin typeface="Meiryo" charset="-128"/>
              <a:ea typeface="Meiryo" charset="-128"/>
              <a:cs typeface="Meiryo" charset="-128"/>
            </a:endParaRPr>
          </a:p>
          <a:p>
            <a:pPr algn="ctr"/>
            <a:r>
              <a:rPr lang="ja-JP" altLang="en-US" sz="600" dirty="0" smtClean="0">
                <a:solidFill>
                  <a:srgbClr val="FFFFFF"/>
                </a:solidFill>
                <a:latin typeface="Meiryo" charset="-128"/>
                <a:ea typeface="Meiryo" charset="-128"/>
                <a:cs typeface="Meiryo" charset="-128"/>
              </a:rPr>
              <a:t>機密データをローカルに保持</a:t>
            </a:r>
            <a:endParaRPr kumimoji="1" lang="ja-JP" altLang="en-US" sz="600" dirty="0">
              <a:solidFill>
                <a:srgbClr val="FFFFFF"/>
              </a:solidFill>
              <a:latin typeface="Meiryo" charset="-128"/>
              <a:ea typeface="Meiryo" charset="-128"/>
              <a:cs typeface="Meiryo" charset="-128"/>
            </a:endParaRPr>
          </a:p>
        </p:txBody>
      </p:sp>
      <p:sp>
        <p:nvSpPr>
          <p:cNvPr id="53" name="四角形吹き出し 52"/>
          <p:cNvSpPr/>
          <p:nvPr/>
        </p:nvSpPr>
        <p:spPr>
          <a:xfrm>
            <a:off x="4716016" y="4348259"/>
            <a:ext cx="1250443" cy="381750"/>
          </a:xfrm>
          <a:prstGeom prst="wedgeRectCallout">
            <a:avLst>
              <a:gd name="adj1" fmla="val 71839"/>
              <a:gd name="adj2" fmla="val 33839"/>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smtClean="0">
                <a:solidFill>
                  <a:srgbClr val="FFFFFF"/>
                </a:solidFill>
                <a:latin typeface="Meiryo" charset="-128"/>
                <a:ea typeface="Meiryo" charset="-128"/>
                <a:cs typeface="Meiryo" charset="-128"/>
              </a:rPr>
              <a:t>低遅延</a:t>
            </a:r>
            <a:endParaRPr kumimoji="1" lang="en-US" altLang="ja-JP" sz="1050" b="1" dirty="0" smtClean="0">
              <a:solidFill>
                <a:srgbClr val="FFFFFF"/>
              </a:solidFill>
              <a:latin typeface="Meiryo" charset="-128"/>
              <a:ea typeface="Meiryo" charset="-128"/>
              <a:cs typeface="Meiryo" charset="-128"/>
            </a:endParaRPr>
          </a:p>
          <a:p>
            <a:pPr algn="ctr"/>
            <a:r>
              <a:rPr lang="ja-JP" altLang="en-US" sz="600" dirty="0" smtClean="0">
                <a:solidFill>
                  <a:srgbClr val="FFFFFF"/>
                </a:solidFill>
                <a:latin typeface="Meiryo" charset="-128"/>
                <a:ea typeface="Meiryo" charset="-128"/>
                <a:cs typeface="Meiryo" charset="-128"/>
              </a:rPr>
              <a:t>機器をリアルタイム制御</a:t>
            </a:r>
            <a:endParaRPr kumimoji="1" lang="ja-JP" altLang="en-US" sz="600" dirty="0">
              <a:solidFill>
                <a:srgbClr val="FFFFFF"/>
              </a:solidFill>
              <a:latin typeface="Meiryo" charset="-128"/>
              <a:ea typeface="Meiryo" charset="-128"/>
              <a:cs typeface="Meiryo" charset="-128"/>
            </a:endParaRPr>
          </a:p>
        </p:txBody>
      </p:sp>
      <p:sp>
        <p:nvSpPr>
          <p:cNvPr id="54" name="テキスト ボックス 53"/>
          <p:cNvSpPr txBox="1"/>
          <p:nvPr/>
        </p:nvSpPr>
        <p:spPr>
          <a:xfrm>
            <a:off x="7248581" y="3122620"/>
            <a:ext cx="1261884" cy="276999"/>
          </a:xfrm>
          <a:prstGeom prst="rect">
            <a:avLst/>
          </a:prstGeom>
          <a:noFill/>
        </p:spPr>
        <p:txBody>
          <a:bodyPr wrap="none" rtlCol="0">
            <a:spAutoFit/>
          </a:bodyPr>
          <a:lstStyle/>
          <a:p>
            <a:r>
              <a:rPr kumimoji="1" lang="ja-JP" altLang="en-US" sz="1200" b="1" dirty="0" smtClean="0">
                <a:solidFill>
                  <a:schemeClr val="accent6">
                    <a:lumMod val="75000"/>
                  </a:schemeClr>
                </a:solidFill>
                <a:latin typeface="Meiryo" charset="-128"/>
                <a:ea typeface="Meiryo" charset="-128"/>
                <a:cs typeface="Meiryo" charset="-128"/>
              </a:rPr>
              <a:t>拠点内／</a:t>
            </a:r>
            <a:r>
              <a:rPr kumimoji="1" lang="ja-JP" altLang="en-US" sz="1200" b="1" smtClean="0">
                <a:solidFill>
                  <a:schemeClr val="accent6">
                    <a:lumMod val="75000"/>
                  </a:schemeClr>
                </a:solidFill>
                <a:latin typeface="Meiryo" charset="-128"/>
                <a:ea typeface="Meiryo" charset="-128"/>
                <a:cs typeface="Meiryo" charset="-128"/>
              </a:rPr>
              <a:t>地域内</a:t>
            </a:r>
            <a:endParaRPr kumimoji="1" lang="ja-JP" altLang="en-US" sz="1200" b="1" dirty="0">
              <a:solidFill>
                <a:schemeClr val="accent6">
                  <a:lumMod val="75000"/>
                </a:schemeClr>
              </a:solidFill>
              <a:latin typeface="Meiryo" charset="-128"/>
              <a:ea typeface="Meiryo" charset="-128"/>
              <a:cs typeface="Meiryo" charset="-128"/>
            </a:endParaRPr>
          </a:p>
        </p:txBody>
      </p:sp>
      <p:sp>
        <p:nvSpPr>
          <p:cNvPr id="55" name="テキスト ボックス 54"/>
          <p:cNvSpPr txBox="1"/>
          <p:nvPr/>
        </p:nvSpPr>
        <p:spPr>
          <a:xfrm>
            <a:off x="6655627" y="2297898"/>
            <a:ext cx="723275" cy="253916"/>
          </a:xfrm>
          <a:prstGeom prst="rect">
            <a:avLst/>
          </a:prstGeom>
          <a:noFill/>
        </p:spPr>
        <p:txBody>
          <a:bodyPr wrap="none" rtlCol="0">
            <a:spAutoFit/>
          </a:bodyPr>
          <a:lstStyle/>
          <a:p>
            <a:r>
              <a:rPr kumimoji="1" lang="ja-JP" altLang="en-US" sz="1050" smtClean="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6" name="テキスト ボックス 55"/>
          <p:cNvSpPr txBox="1"/>
          <p:nvPr/>
        </p:nvSpPr>
        <p:spPr>
          <a:xfrm>
            <a:off x="1397978" y="2294309"/>
            <a:ext cx="723275" cy="253916"/>
          </a:xfrm>
          <a:prstGeom prst="rect">
            <a:avLst/>
          </a:prstGeom>
          <a:noFill/>
        </p:spPr>
        <p:txBody>
          <a:bodyPr wrap="none" rtlCol="0">
            <a:spAutoFit/>
          </a:bodyPr>
          <a:lstStyle/>
          <a:p>
            <a:r>
              <a:rPr kumimoji="1" lang="ja-JP" altLang="en-US" sz="1050" smtClean="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7" name="テキスト ボックス 56"/>
          <p:cNvSpPr txBox="1"/>
          <p:nvPr/>
        </p:nvSpPr>
        <p:spPr>
          <a:xfrm>
            <a:off x="7868242" y="1479799"/>
            <a:ext cx="825867" cy="400110"/>
          </a:xfrm>
          <a:prstGeom prst="rect">
            <a:avLst/>
          </a:prstGeom>
          <a:noFill/>
        </p:spPr>
        <p:txBody>
          <a:bodyPr wrap="none" rtlCol="0">
            <a:spAutoFit/>
          </a:bodyPr>
          <a:lstStyle/>
          <a:p>
            <a:r>
              <a:rPr kumimoji="1" lang="ja-JP" altLang="en-US" sz="1000" b="1" dirty="0" smtClean="0">
                <a:solidFill>
                  <a:srgbClr val="0432FF"/>
                </a:solidFill>
                <a:latin typeface="メイリオ"/>
                <a:ea typeface="メイリオ"/>
                <a:cs typeface="メイリオ"/>
              </a:rPr>
              <a:t>データ活用</a:t>
            </a:r>
            <a:endParaRPr kumimoji="1" lang="en-US" altLang="ja-JP" sz="1000" b="1" dirty="0" smtClean="0">
              <a:solidFill>
                <a:srgbClr val="0432FF"/>
              </a:solidFill>
              <a:latin typeface="メイリオ"/>
              <a:ea typeface="メイリオ"/>
              <a:cs typeface="メイリオ"/>
            </a:endParaRPr>
          </a:p>
          <a:p>
            <a:r>
              <a:rPr kumimoji="1" lang="ja-JP" altLang="en-US" sz="1000" b="1" dirty="0" smtClean="0">
                <a:solidFill>
                  <a:srgbClr val="0432FF"/>
                </a:solidFill>
                <a:latin typeface="メイリオ"/>
                <a:ea typeface="メイリオ"/>
                <a:cs typeface="メイリオ"/>
              </a:rPr>
              <a:t>と</a:t>
            </a:r>
            <a:r>
              <a:rPr lang="ja-JP" altLang="en-US" sz="1000" b="1" dirty="0" smtClean="0">
                <a:solidFill>
                  <a:srgbClr val="0432FF"/>
                </a:solidFill>
                <a:latin typeface="メイリオ"/>
                <a:ea typeface="メイリオ"/>
                <a:cs typeface="メイリオ"/>
              </a:rPr>
              <a:t>機能</a:t>
            </a:r>
            <a:r>
              <a:rPr kumimoji="1" lang="ja-JP" altLang="en-US" sz="1000" b="1" dirty="0" smtClean="0">
                <a:solidFill>
                  <a:srgbClr val="0432FF"/>
                </a:solidFill>
                <a:latin typeface="メイリオ"/>
                <a:ea typeface="メイリオ"/>
                <a:cs typeface="メイリオ"/>
              </a:rPr>
              <a:t>連携</a:t>
            </a:r>
          </a:p>
        </p:txBody>
      </p:sp>
      <p:sp>
        <p:nvSpPr>
          <p:cNvPr id="58" name="テキスト ボックス 57"/>
          <p:cNvSpPr txBox="1"/>
          <p:nvPr/>
        </p:nvSpPr>
        <p:spPr>
          <a:xfrm>
            <a:off x="7094996" y="4068412"/>
            <a:ext cx="825867" cy="400110"/>
          </a:xfrm>
          <a:prstGeom prst="rect">
            <a:avLst/>
          </a:prstGeom>
          <a:noFill/>
        </p:spPr>
        <p:txBody>
          <a:bodyPr wrap="none" rtlCol="0">
            <a:spAutoFit/>
          </a:bodyPr>
          <a:lstStyle/>
          <a:p>
            <a:r>
              <a:rPr lang="ja-JP" altLang="en-US" sz="1000" b="1" dirty="0" smtClean="0">
                <a:solidFill>
                  <a:schemeClr val="accent3">
                    <a:lumMod val="50000"/>
                  </a:schemeClr>
                </a:solidFill>
                <a:latin typeface="メイリオ"/>
                <a:ea typeface="メイリオ"/>
                <a:cs typeface="メイリオ"/>
              </a:rPr>
              <a:t>データ集約</a:t>
            </a:r>
            <a:endParaRPr lang="en-US" altLang="ja-JP" sz="1000" b="1" dirty="0" smtClean="0">
              <a:solidFill>
                <a:schemeClr val="accent3">
                  <a:lumMod val="50000"/>
                </a:schemeClr>
              </a:solidFill>
              <a:latin typeface="メイリオ"/>
              <a:ea typeface="メイリオ"/>
              <a:cs typeface="メイリオ"/>
            </a:endParaRPr>
          </a:p>
          <a:p>
            <a:r>
              <a:rPr lang="ja-JP" altLang="en-US" sz="1000" b="1" dirty="0" smtClean="0">
                <a:solidFill>
                  <a:schemeClr val="accent3">
                    <a:lumMod val="50000"/>
                  </a:schemeClr>
                </a:solidFill>
                <a:latin typeface="メイリオ"/>
                <a:ea typeface="メイリオ"/>
                <a:cs typeface="メイリオ"/>
              </a:rPr>
              <a:t>と高速応答</a:t>
            </a:r>
            <a:endParaRPr kumimoji="1" lang="ja-JP" altLang="en-US" sz="1000" b="1" dirty="0" smtClean="0">
              <a:solidFill>
                <a:schemeClr val="accent3">
                  <a:lumMod val="50000"/>
                </a:schemeClr>
              </a:solidFill>
              <a:latin typeface="メイリオ"/>
              <a:ea typeface="メイリオ"/>
              <a:cs typeface="メイリオ"/>
            </a:endParaRPr>
          </a:p>
        </p:txBody>
      </p:sp>
      <p:sp>
        <p:nvSpPr>
          <p:cNvPr id="59" name="テキスト ボックス 58"/>
          <p:cNvSpPr txBox="1"/>
          <p:nvPr/>
        </p:nvSpPr>
        <p:spPr>
          <a:xfrm>
            <a:off x="5762357" y="4855742"/>
            <a:ext cx="825867" cy="400110"/>
          </a:xfrm>
          <a:prstGeom prst="rect">
            <a:avLst/>
          </a:prstGeom>
          <a:noFill/>
        </p:spPr>
        <p:txBody>
          <a:bodyPr wrap="none" rtlCol="0">
            <a:spAutoFit/>
          </a:bodyPr>
          <a:lstStyle/>
          <a:p>
            <a:r>
              <a:rPr lang="ja-JP" altLang="en-US" sz="1000" b="1" dirty="0" smtClean="0">
                <a:solidFill>
                  <a:schemeClr val="accent3">
                    <a:lumMod val="50000"/>
                  </a:schemeClr>
                </a:solidFill>
                <a:latin typeface="メイリオ"/>
                <a:ea typeface="メイリオ"/>
                <a:cs typeface="メイリオ"/>
              </a:rPr>
              <a:t>データ収集</a:t>
            </a:r>
            <a:endParaRPr lang="en-US" altLang="ja-JP" sz="1000" b="1" dirty="0" smtClean="0">
              <a:solidFill>
                <a:schemeClr val="accent3">
                  <a:lumMod val="50000"/>
                </a:schemeClr>
              </a:solidFill>
              <a:latin typeface="メイリオ"/>
              <a:ea typeface="メイリオ"/>
              <a:cs typeface="メイリオ"/>
            </a:endParaRPr>
          </a:p>
          <a:p>
            <a:r>
              <a:rPr lang="ja-JP" altLang="en-US" sz="1000" b="1" dirty="0" smtClean="0">
                <a:solidFill>
                  <a:schemeClr val="accent3">
                    <a:lumMod val="50000"/>
                  </a:schemeClr>
                </a:solidFill>
                <a:latin typeface="メイリオ"/>
                <a:ea typeface="メイリオ"/>
                <a:cs typeface="メイリオ"/>
              </a:rPr>
              <a:t>と遠隔送信</a:t>
            </a:r>
            <a:endParaRPr kumimoji="1" lang="ja-JP" altLang="en-US" sz="1000" b="1" dirty="0" smtClean="0">
              <a:solidFill>
                <a:schemeClr val="accent3">
                  <a:lumMod val="50000"/>
                </a:schemeClr>
              </a:solidFill>
              <a:latin typeface="メイリオ"/>
              <a:ea typeface="メイリオ"/>
              <a:cs typeface="メイリオ"/>
            </a:endParaRPr>
          </a:p>
        </p:txBody>
      </p:sp>
      <p:sp>
        <p:nvSpPr>
          <p:cNvPr id="60" name="テキスト ボックス 59"/>
          <p:cNvSpPr txBox="1"/>
          <p:nvPr/>
        </p:nvSpPr>
        <p:spPr>
          <a:xfrm>
            <a:off x="6732240" y="4853229"/>
            <a:ext cx="825867" cy="400110"/>
          </a:xfrm>
          <a:prstGeom prst="rect">
            <a:avLst/>
          </a:prstGeom>
          <a:noFill/>
        </p:spPr>
        <p:txBody>
          <a:bodyPr wrap="none" rtlCol="0">
            <a:spAutoFit/>
          </a:bodyPr>
          <a:lstStyle/>
          <a:p>
            <a:r>
              <a:rPr lang="ja-JP" altLang="en-US" sz="1000" b="1" dirty="0" smtClean="0">
                <a:solidFill>
                  <a:schemeClr val="accent3">
                    <a:lumMod val="50000"/>
                  </a:schemeClr>
                </a:solidFill>
                <a:latin typeface="メイリオ"/>
                <a:ea typeface="メイリオ"/>
                <a:cs typeface="メイリオ"/>
              </a:rPr>
              <a:t>データ受信</a:t>
            </a:r>
            <a:endParaRPr lang="en-US" altLang="ja-JP" sz="1000" b="1" dirty="0" smtClean="0">
              <a:solidFill>
                <a:schemeClr val="accent3">
                  <a:lumMod val="50000"/>
                </a:schemeClr>
              </a:solidFill>
              <a:latin typeface="メイリオ"/>
              <a:ea typeface="メイリオ"/>
              <a:cs typeface="メイリオ"/>
            </a:endParaRPr>
          </a:p>
          <a:p>
            <a:r>
              <a:rPr lang="ja-JP" altLang="en-US" sz="1000" b="1" dirty="0" smtClean="0">
                <a:solidFill>
                  <a:schemeClr val="accent3">
                    <a:lumMod val="50000"/>
                  </a:schemeClr>
                </a:solidFill>
                <a:latin typeface="メイリオ"/>
                <a:ea typeface="メイリオ"/>
                <a:cs typeface="メイリオ"/>
              </a:rPr>
              <a:t>と遠隔制御</a:t>
            </a:r>
            <a:endParaRPr kumimoji="1" lang="ja-JP" altLang="en-US" sz="1000" b="1" dirty="0" smtClean="0">
              <a:solidFill>
                <a:schemeClr val="accent3">
                  <a:lumMod val="50000"/>
                </a:schemeClr>
              </a:solidFill>
              <a:latin typeface="メイリオ"/>
              <a:ea typeface="メイリオ"/>
              <a:cs typeface="メイリオ"/>
            </a:endParaRPr>
          </a:p>
        </p:txBody>
      </p:sp>
      <p:sp>
        <p:nvSpPr>
          <p:cNvPr id="63" name="四角形吹き出し 62"/>
          <p:cNvSpPr/>
          <p:nvPr/>
        </p:nvSpPr>
        <p:spPr>
          <a:xfrm>
            <a:off x="3170575" y="2160947"/>
            <a:ext cx="1249453" cy="381750"/>
          </a:xfrm>
          <a:prstGeom prst="wedgeRectCallout">
            <a:avLst>
              <a:gd name="adj1" fmla="val -76197"/>
              <a:gd name="adj2" fmla="val 3588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smtClean="0">
                <a:solidFill>
                  <a:srgbClr val="FFFFFF"/>
                </a:solidFill>
                <a:latin typeface="Meiryo" charset="-128"/>
                <a:ea typeface="Meiryo" charset="-128"/>
                <a:cs typeface="Meiryo" charset="-128"/>
              </a:rPr>
              <a:t>通信料の増大</a:t>
            </a:r>
            <a:endParaRPr kumimoji="1" lang="en-US" altLang="ja-JP" sz="1050" b="1" dirty="0" smtClean="0">
              <a:solidFill>
                <a:srgbClr val="FFFFFF"/>
              </a:solidFill>
              <a:latin typeface="Meiryo" charset="-128"/>
              <a:ea typeface="Meiryo" charset="-128"/>
              <a:cs typeface="Meiryo" charset="-128"/>
            </a:endParaRPr>
          </a:p>
          <a:p>
            <a:pPr algn="ctr"/>
            <a:r>
              <a:rPr lang="ja-JP" altLang="en-US" sz="600" dirty="0" smtClean="0">
                <a:solidFill>
                  <a:srgbClr val="FFFFFF"/>
                </a:solidFill>
                <a:latin typeface="Meiryo" charset="-128"/>
                <a:ea typeface="Meiryo" charset="-128"/>
                <a:cs typeface="Meiryo" charset="-128"/>
              </a:rPr>
              <a:t>全データを送受信</a:t>
            </a:r>
            <a:endParaRPr kumimoji="1" lang="ja-JP" altLang="en-US" sz="600" dirty="0">
              <a:solidFill>
                <a:srgbClr val="FFFFFF"/>
              </a:solidFill>
              <a:latin typeface="Meiryo" charset="-128"/>
              <a:ea typeface="Meiryo" charset="-128"/>
              <a:cs typeface="Meiryo" charset="-128"/>
            </a:endParaRPr>
          </a:p>
        </p:txBody>
      </p:sp>
      <p:sp>
        <p:nvSpPr>
          <p:cNvPr id="64" name="四角形吹き出し 63"/>
          <p:cNvSpPr/>
          <p:nvPr/>
        </p:nvSpPr>
        <p:spPr>
          <a:xfrm>
            <a:off x="3169438" y="3432853"/>
            <a:ext cx="1250443" cy="381750"/>
          </a:xfrm>
          <a:prstGeom prst="wedgeRectCallout">
            <a:avLst>
              <a:gd name="adj1" fmla="val -73084"/>
              <a:gd name="adj2" fmla="val 39980"/>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smtClean="0">
                <a:solidFill>
                  <a:srgbClr val="FFFFFF"/>
                </a:solidFill>
                <a:latin typeface="Meiryo" charset="-128"/>
                <a:ea typeface="Meiryo" charset="-128"/>
                <a:cs typeface="Meiryo" charset="-128"/>
              </a:rPr>
              <a:t>セキュリティ困難</a:t>
            </a:r>
            <a:endParaRPr kumimoji="1" lang="en-US" altLang="ja-JP" sz="1050" b="1" dirty="0" smtClean="0">
              <a:solidFill>
                <a:srgbClr val="FFFFFF"/>
              </a:solidFill>
              <a:latin typeface="Meiryo" charset="-128"/>
              <a:ea typeface="Meiryo" charset="-128"/>
              <a:cs typeface="Meiryo" charset="-128"/>
            </a:endParaRPr>
          </a:p>
          <a:p>
            <a:pPr algn="ctr"/>
            <a:r>
              <a:rPr lang="ja-JP" altLang="en-US" sz="600" dirty="0" smtClean="0">
                <a:solidFill>
                  <a:srgbClr val="FFFFFF"/>
                </a:solidFill>
                <a:latin typeface="Meiryo" charset="-128"/>
                <a:ea typeface="Meiryo" charset="-128"/>
                <a:cs typeface="Meiryo" charset="-128"/>
              </a:rPr>
              <a:t>機密データを送受信</a:t>
            </a:r>
            <a:endParaRPr kumimoji="1" lang="ja-JP" altLang="en-US" sz="600" dirty="0">
              <a:solidFill>
                <a:srgbClr val="FFFFFF"/>
              </a:solidFill>
              <a:latin typeface="Meiryo" charset="-128"/>
              <a:ea typeface="Meiryo" charset="-128"/>
              <a:cs typeface="Meiryo" charset="-128"/>
            </a:endParaRPr>
          </a:p>
        </p:txBody>
      </p:sp>
      <p:sp>
        <p:nvSpPr>
          <p:cNvPr id="65" name="四角形吹き出し 64"/>
          <p:cNvSpPr/>
          <p:nvPr/>
        </p:nvSpPr>
        <p:spPr>
          <a:xfrm>
            <a:off x="3169438" y="4348259"/>
            <a:ext cx="1250443" cy="381750"/>
          </a:xfrm>
          <a:prstGeom prst="wedgeRectCallout">
            <a:avLst>
              <a:gd name="adj1" fmla="val -70663"/>
              <a:gd name="adj2" fmla="val 37934"/>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smtClean="0">
                <a:solidFill>
                  <a:srgbClr val="FFFFFF"/>
                </a:solidFill>
                <a:latin typeface="Meiryo" charset="-128"/>
                <a:ea typeface="Meiryo" charset="-128"/>
                <a:cs typeface="Meiryo" charset="-128"/>
              </a:rPr>
              <a:t>高遅延</a:t>
            </a:r>
            <a:endParaRPr kumimoji="1" lang="en-US" altLang="ja-JP" sz="1050" b="1" dirty="0" smtClean="0">
              <a:solidFill>
                <a:srgbClr val="FFFFFF"/>
              </a:solidFill>
              <a:latin typeface="Meiryo" charset="-128"/>
              <a:ea typeface="Meiryo" charset="-128"/>
              <a:cs typeface="Meiryo" charset="-128"/>
            </a:endParaRPr>
          </a:p>
          <a:p>
            <a:pPr algn="ctr"/>
            <a:r>
              <a:rPr lang="ja-JP" altLang="en-US" sz="600" dirty="0" smtClean="0">
                <a:solidFill>
                  <a:srgbClr val="FFFFFF"/>
                </a:solidFill>
                <a:latin typeface="Meiryo" charset="-128"/>
                <a:ea typeface="Meiryo" charset="-128"/>
                <a:cs typeface="Meiryo" charset="-128"/>
              </a:rPr>
              <a:t>機器を遠隔制御</a:t>
            </a:r>
            <a:endParaRPr kumimoji="1" lang="ja-JP" altLang="en-US" sz="600" dirty="0">
              <a:solidFill>
                <a:srgbClr val="FFFFFF"/>
              </a:solidFill>
              <a:latin typeface="Meiryo" charset="-128"/>
              <a:ea typeface="Meiryo" charset="-128"/>
              <a:cs typeface="Meiryo" charset="-128"/>
            </a:endParaRPr>
          </a:p>
        </p:txBody>
      </p:sp>
      <p:sp>
        <p:nvSpPr>
          <p:cNvPr id="42" name="四角形吹き出し 41"/>
          <p:cNvSpPr/>
          <p:nvPr/>
        </p:nvSpPr>
        <p:spPr>
          <a:xfrm>
            <a:off x="4711397" y="2611349"/>
            <a:ext cx="1250443" cy="381750"/>
          </a:xfrm>
          <a:prstGeom prst="wedgeRectCallout">
            <a:avLst>
              <a:gd name="adj1" fmla="val 75418"/>
              <a:gd name="adj2" fmla="val -41910"/>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ネットワーク負荷低減</a:t>
            </a:r>
            <a:endParaRPr lang="en-US" altLang="ja-JP" sz="600" dirty="0">
              <a:solidFill>
                <a:srgbClr val="FFFFFF"/>
              </a:solidFill>
              <a:latin typeface="Meiryo" charset="-128"/>
              <a:ea typeface="Meiryo" charset="-128"/>
              <a:cs typeface="Meiryo" charset="-128"/>
            </a:endParaRPr>
          </a:p>
          <a:p>
            <a:pPr algn="ctr"/>
            <a:r>
              <a:rPr kumimoji="1" lang="ja-JP" altLang="en-US" sz="600" dirty="0" smtClean="0">
                <a:solidFill>
                  <a:srgbClr val="FFFFFF"/>
                </a:solidFill>
                <a:latin typeface="Meiryo" charset="-128"/>
                <a:ea typeface="Meiryo" charset="-128"/>
                <a:cs typeface="Meiryo" charset="-128"/>
              </a:rPr>
              <a:t>スループット安定</a:t>
            </a:r>
            <a:endParaRPr kumimoji="1" lang="ja-JP" altLang="en-US" sz="600" dirty="0">
              <a:solidFill>
                <a:srgbClr val="FFFFFF"/>
              </a:solidFill>
              <a:latin typeface="Meiryo" charset="-128"/>
              <a:ea typeface="Meiryo" charset="-128"/>
              <a:cs typeface="Meiryo" charset="-128"/>
            </a:endParaRPr>
          </a:p>
        </p:txBody>
      </p:sp>
      <p:sp>
        <p:nvSpPr>
          <p:cNvPr id="44" name="四角形吹き出し 43"/>
          <p:cNvSpPr/>
          <p:nvPr/>
        </p:nvSpPr>
        <p:spPr>
          <a:xfrm>
            <a:off x="3164819" y="2615202"/>
            <a:ext cx="1250443" cy="381750"/>
          </a:xfrm>
          <a:prstGeom prst="wedgeRectCallout">
            <a:avLst>
              <a:gd name="adj1" fmla="val -75334"/>
              <a:gd name="adj2" fmla="val -4477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ネットワーク負荷増大</a:t>
            </a:r>
            <a:r>
              <a:rPr lang="ja-JP" altLang="en-US" sz="600" dirty="0" smtClean="0">
                <a:solidFill>
                  <a:srgbClr val="FFFFFF"/>
                </a:solidFill>
                <a:latin typeface="Meiryo" charset="-128"/>
                <a:ea typeface="Meiryo" charset="-128"/>
                <a:cs typeface="Meiryo" charset="-128"/>
              </a:rPr>
              <a:t>スループット低下</a:t>
            </a:r>
            <a:endParaRPr kumimoji="1" lang="ja-JP" altLang="en-US" sz="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132294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697627"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smtClean="0">
                <a:solidFill>
                  <a:schemeClr val="accent6">
                    <a:lumMod val="75000"/>
                  </a:schemeClr>
                </a:solidFill>
                <a:latin typeface="Meiryo" charset="-128"/>
                <a:ea typeface="Meiryo" charset="-128"/>
                <a:cs typeface="Meiryo" charset="-128"/>
              </a:rPr>
              <a:t>数</a:t>
            </a:r>
            <a:r>
              <a:rPr kumimoji="1" lang="en-US" altLang="ja-JP" sz="1400" dirty="0" err="1" smtClean="0">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smtClean="0">
                <a:solidFill>
                  <a:srgbClr val="C00000"/>
                </a:solidFill>
                <a:latin typeface="Meiryo" charset="-128"/>
                <a:ea typeface="Meiryo" charset="-128"/>
                <a:cs typeface="Meiryo" charset="-128"/>
              </a:rPr>
              <a:t>デバイス数の増大</a:t>
            </a:r>
          </a:p>
          <a:p>
            <a:pPr algn="r"/>
            <a:r>
              <a:rPr kumimoji="1" lang="ja-JP" altLang="en-US" sz="1400" dirty="0" smtClean="0">
                <a:solidFill>
                  <a:srgbClr val="C00000"/>
                </a:solidFill>
                <a:latin typeface="Meiryo" charset="-128"/>
                <a:ea typeface="Meiryo" charset="-128"/>
                <a:cs typeface="Meiryo" charset="-128"/>
              </a:rPr>
              <a:t>トラフィックの増大</a:t>
            </a:r>
            <a:endParaRPr kumimoji="1" lang="ja-JP" altLang="en-US" sz="1400" dirty="0">
              <a:solidFill>
                <a:srgbClr val="C00000"/>
              </a:solidFill>
              <a:latin typeface="Meiryo" charset="-128"/>
              <a:ea typeface="Meiryo" charset="-128"/>
              <a:cs typeface="Meiryo" charset="-128"/>
            </a:endParaRP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エッジサーバー</a:t>
            </a:r>
          </a:p>
          <a:p>
            <a:r>
              <a:rPr kumimoji="1" lang="ja-JP" altLang="en-US" sz="800" dirty="0" smtClean="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1780314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クラウド</a:t>
            </a:r>
            <a:r>
              <a:rPr lang="ja-JP" altLang="en-US" dirty="0" smtClean="0"/>
              <a:t>から超分散へ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a:clrChange>
              <a:clrFrom>
                <a:srgbClr val="FFFFFF"/>
              </a:clrFrom>
              <a:clrTo>
                <a:srgbClr val="FFFFFF">
                  <a:alpha val="0"/>
                </a:srgbClr>
              </a:clrTo>
            </a:clrChange>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a:clrChange>
              <a:clrFrom>
                <a:srgbClr val="FFFFFF"/>
              </a:clrFrom>
              <a:clrTo>
                <a:srgbClr val="FFFFFF">
                  <a:alpha val="0"/>
                </a:srgbClr>
              </a:clrTo>
            </a:clrChange>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a:clrChange>
              <a:clrFrom>
                <a:srgbClr val="FFFFFF"/>
              </a:clrFrom>
              <a:clrTo>
                <a:srgbClr val="FFFFFF">
                  <a:alpha val="0"/>
                </a:srgbClr>
              </a:clrTo>
            </a:clrChange>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5">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3">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5">
              <a:clrChange>
                <a:clrFrom>
                  <a:srgbClr val="FFFFFF"/>
                </a:clrFrom>
                <a:clrTo>
                  <a:srgbClr val="FFFFFF">
                    <a:alpha val="0"/>
                  </a:srgbClr>
                </a:clrTo>
              </a:clrChange>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5">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3">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8">
            <a:clrChange>
              <a:clrFrom>
                <a:srgbClr val="FFFFFF"/>
              </a:clrFrom>
              <a:clrTo>
                <a:srgbClr val="FFFFFF">
                  <a:alpha val="0"/>
                </a:srgbClr>
              </a:clrTo>
            </a:clrChange>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インターネット</a:t>
            </a:r>
            <a:endParaRPr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インターネット</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smtClean="0">
                <a:solidFill>
                  <a:schemeClr val="accent6">
                    <a:lumMod val="50000"/>
                  </a:schemeClr>
                </a:solidFill>
                <a:latin typeface="Meiryo" charset="-128"/>
                <a:ea typeface="Meiryo" charset="-128"/>
                <a:cs typeface="Meiryo" charset="-128"/>
              </a:rPr>
              <a:t>テキスト</a:t>
            </a:r>
            <a:endParaRPr kumimoji="1" lang="ja-JP" altLang="en-US" sz="800" dirty="0">
              <a:solidFill>
                <a:schemeClr val="accent6">
                  <a:lumMod val="50000"/>
                </a:schemeClr>
              </a:solidFill>
              <a:latin typeface="Meiryo" charset="-128"/>
              <a:ea typeface="Meiryo" charset="-128"/>
              <a:cs typeface="Meiryo" charset="-128"/>
            </a:endParaRP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smtClean="0">
                <a:solidFill>
                  <a:srgbClr val="953735"/>
                </a:solidFill>
                <a:latin typeface="Meiryo" charset="-128"/>
                <a:ea typeface="Meiryo" charset="-128"/>
                <a:cs typeface="Meiryo" charset="-128"/>
              </a:rPr>
              <a:t>テキスト</a:t>
            </a:r>
            <a:r>
              <a:rPr kumimoji="1" lang="en-US" altLang="ja-JP" sz="800" dirty="0" smtClean="0">
                <a:solidFill>
                  <a:srgbClr val="953735"/>
                </a:solidFill>
                <a:latin typeface="Meiryo" charset="-128"/>
                <a:ea typeface="Meiryo" charset="-128"/>
                <a:cs typeface="Meiryo" charset="-128"/>
              </a:rPr>
              <a:t>+ </a:t>
            </a:r>
            <a:r>
              <a:rPr kumimoji="1" lang="ja-JP" altLang="en-US" sz="800" dirty="0" smtClean="0">
                <a:solidFill>
                  <a:srgbClr val="953735"/>
                </a:solidFill>
                <a:latin typeface="Meiryo" charset="-128"/>
                <a:ea typeface="Meiryo" charset="-128"/>
                <a:cs typeface="Meiryo" charset="-128"/>
              </a:rPr>
              <a:t>画像</a:t>
            </a:r>
            <a:endParaRPr kumimoji="1" lang="ja-JP" altLang="en-US" sz="800" dirty="0">
              <a:solidFill>
                <a:srgbClr val="953735"/>
              </a:solidFill>
              <a:latin typeface="Meiryo" charset="-128"/>
              <a:ea typeface="Meiryo" charset="-128"/>
              <a:cs typeface="Meiryo" charset="-128"/>
            </a:endParaRPr>
          </a:p>
        </p:txBody>
      </p:sp>
      <p:sp>
        <p:nvSpPr>
          <p:cNvPr id="249" name="テキスト ボックス 248"/>
          <p:cNvSpPr txBox="1"/>
          <p:nvPr/>
        </p:nvSpPr>
        <p:spPr>
          <a:xfrm>
            <a:off x="4556226" y="5632833"/>
            <a:ext cx="902811" cy="215444"/>
          </a:xfrm>
          <a:prstGeom prst="rect">
            <a:avLst/>
          </a:prstGeom>
          <a:noFill/>
        </p:spPr>
        <p:txBody>
          <a:bodyPr wrap="none" rtlCol="0">
            <a:spAutoFit/>
          </a:bodyPr>
          <a:lstStyle/>
          <a:p>
            <a:r>
              <a:rPr kumimoji="1" lang="ja-JP" altLang="en-US" sz="800" dirty="0" smtClean="0">
                <a:solidFill>
                  <a:srgbClr val="009051"/>
                </a:solidFill>
                <a:latin typeface="Meiryo" charset="-128"/>
                <a:ea typeface="Meiryo" charset="-128"/>
                <a:cs typeface="Meiryo" charset="-128"/>
              </a:rPr>
              <a:t>マルチメディア</a:t>
            </a:r>
            <a:endParaRPr kumimoji="1" lang="ja-JP" altLang="en-US" sz="800" dirty="0">
              <a:solidFill>
                <a:srgbClr val="009051"/>
              </a:solidFill>
              <a:latin typeface="Meiryo" charset="-128"/>
              <a:ea typeface="Meiryo" charset="-128"/>
              <a:cs typeface="Meiryo" charset="-128"/>
            </a:endParaRP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smtClean="0">
                <a:solidFill>
                  <a:srgbClr val="0432FF"/>
                </a:solidFill>
                <a:latin typeface="Meiryo" charset="-128"/>
                <a:ea typeface="Meiryo" charset="-128"/>
                <a:cs typeface="Meiryo" charset="-128"/>
              </a:rPr>
              <a:t>マルチメディア　</a:t>
            </a:r>
            <a:r>
              <a:rPr kumimoji="1" lang="en-US" altLang="ja-JP" sz="800" dirty="0" smtClean="0">
                <a:solidFill>
                  <a:srgbClr val="0432FF"/>
                </a:solidFill>
                <a:latin typeface="Meiryo" charset="-128"/>
                <a:ea typeface="Meiryo" charset="-128"/>
                <a:cs typeface="Meiryo" charset="-128"/>
              </a:rPr>
              <a:t>+ </a:t>
            </a:r>
            <a:r>
              <a:rPr kumimoji="1" lang="ja-JP" altLang="en-US" sz="800" dirty="0" smtClean="0">
                <a:solidFill>
                  <a:srgbClr val="0432FF"/>
                </a:solidFill>
                <a:latin typeface="Meiryo" charset="-128"/>
                <a:ea typeface="Meiryo" charset="-128"/>
                <a:cs typeface="Meiryo" charset="-128"/>
              </a:rPr>
              <a:t>センサー</a:t>
            </a:r>
            <a:endParaRPr kumimoji="1" lang="ja-JP" altLang="en-US" sz="800" dirty="0">
              <a:solidFill>
                <a:srgbClr val="0432FF"/>
              </a:solidFill>
              <a:latin typeface="Meiryo" charset="-128"/>
              <a:ea typeface="Meiryo" charset="-128"/>
              <a:cs typeface="Meiryo" charset="-128"/>
            </a:endParaRP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smtClean="0">
                <a:solidFill>
                  <a:schemeClr val="accent6">
                    <a:lumMod val="50000"/>
                  </a:schemeClr>
                </a:solidFill>
                <a:latin typeface="Meiryo" charset="-128"/>
                <a:ea typeface="Meiryo" charset="-128"/>
                <a:cs typeface="Meiryo" charset="-128"/>
              </a:rPr>
              <a:t>全てのデータ保管・処理は集中</a:t>
            </a:r>
            <a:endParaRPr kumimoji="1" lang="ja-JP" altLang="en-US" sz="1000" dirty="0">
              <a:solidFill>
                <a:schemeClr val="accent6">
                  <a:lumMod val="50000"/>
                </a:schemeClr>
              </a:solidFill>
              <a:latin typeface="Meiryo" charset="-128"/>
              <a:ea typeface="Meiryo" charset="-128"/>
              <a:cs typeface="Meiryo" charset="-128"/>
            </a:endParaRP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smtClean="0">
                <a:solidFill>
                  <a:srgbClr val="953735"/>
                </a:solidFill>
                <a:latin typeface="Meiryo" charset="-128"/>
                <a:ea typeface="Meiryo" charset="-128"/>
                <a:cs typeface="Meiryo" charset="-128"/>
              </a:rPr>
              <a:t>大規模なデータ保管・処理は集中</a:t>
            </a:r>
            <a:endParaRPr kumimoji="1" lang="en-US" altLang="ja-JP" sz="1000" dirty="0" smtClean="0">
              <a:solidFill>
                <a:srgbClr val="953735"/>
              </a:solidFill>
              <a:latin typeface="Meiryo" charset="-128"/>
              <a:ea typeface="Meiryo" charset="-128"/>
              <a:cs typeface="Meiryo" charset="-128"/>
            </a:endParaRPr>
          </a:p>
          <a:p>
            <a:pPr algn="ctr"/>
            <a:r>
              <a:rPr lang="ja-JP" altLang="en-US" sz="1000" dirty="0" smtClean="0">
                <a:solidFill>
                  <a:srgbClr val="953735"/>
                </a:solidFill>
                <a:latin typeface="Meiryo" charset="-128"/>
                <a:ea typeface="Meiryo" charset="-128"/>
                <a:cs typeface="Meiryo" charset="-128"/>
              </a:rPr>
              <a:t>小規模な</a:t>
            </a:r>
            <a:r>
              <a:rPr lang="ja-JP" altLang="en-US" sz="1000" dirty="0">
                <a:solidFill>
                  <a:srgbClr val="953735"/>
                </a:solidFill>
                <a:latin typeface="Meiryo" charset="-128"/>
                <a:ea typeface="Meiryo" charset="-128"/>
                <a:cs typeface="Meiryo" charset="-128"/>
              </a:rPr>
              <a:t>データ保管・処理</a:t>
            </a:r>
            <a:r>
              <a:rPr lang="ja-JP" altLang="en-US" sz="1000" dirty="0" smtClean="0">
                <a:solidFill>
                  <a:srgbClr val="953735"/>
                </a:solidFill>
                <a:latin typeface="Meiryo" charset="-128"/>
                <a:ea typeface="Meiryo" charset="-128"/>
                <a:cs typeface="Meiryo" charset="-128"/>
              </a:rPr>
              <a:t>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smtClean="0">
                <a:solidFill>
                  <a:srgbClr val="009051"/>
                </a:solidFill>
                <a:latin typeface="Meiryo" charset="-128"/>
                <a:ea typeface="Meiryo" charset="-128"/>
                <a:cs typeface="Meiryo" charset="-128"/>
              </a:rPr>
              <a:t>大規模なデータ保管・処理は集中</a:t>
            </a:r>
            <a:endParaRPr kumimoji="1" lang="en-US" altLang="ja-JP" sz="1000" dirty="0" smtClean="0">
              <a:solidFill>
                <a:srgbClr val="009051"/>
              </a:solidFill>
              <a:latin typeface="Meiryo" charset="-128"/>
              <a:ea typeface="Meiryo" charset="-128"/>
              <a:cs typeface="Meiryo" charset="-128"/>
            </a:endParaRPr>
          </a:p>
          <a:p>
            <a:pPr algn="ctr"/>
            <a:r>
              <a:rPr lang="ja-JP" altLang="en-US" sz="1000" dirty="0" smtClean="0">
                <a:solidFill>
                  <a:srgbClr val="009051"/>
                </a:solidFill>
                <a:latin typeface="Meiryo" charset="-128"/>
                <a:ea typeface="Meiryo" charset="-128"/>
                <a:cs typeface="Meiryo" charset="-128"/>
              </a:rPr>
              <a:t>小規模な</a:t>
            </a:r>
            <a:r>
              <a:rPr lang="ja-JP" altLang="en-US" sz="1000" dirty="0">
                <a:solidFill>
                  <a:srgbClr val="009051"/>
                </a:solidFill>
                <a:latin typeface="Meiryo" charset="-128"/>
                <a:ea typeface="Meiryo" charset="-128"/>
                <a:cs typeface="Meiryo" charset="-128"/>
              </a:rPr>
              <a:t>データ保管・処理</a:t>
            </a:r>
            <a:r>
              <a:rPr lang="ja-JP" altLang="en-US" sz="1000" dirty="0" smtClean="0">
                <a:solidFill>
                  <a:srgbClr val="009051"/>
                </a:solidFill>
                <a:latin typeface="Meiryo" charset="-128"/>
                <a:ea typeface="Meiryo" charset="-128"/>
                <a:cs typeface="Meiryo" charset="-128"/>
              </a:rPr>
              <a:t>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smtClean="0">
                <a:solidFill>
                  <a:srgbClr val="0432FF"/>
                </a:solidFill>
                <a:latin typeface="Meiryo" charset="-128"/>
                <a:ea typeface="Meiryo" charset="-128"/>
                <a:cs typeface="Meiryo" charset="-128"/>
              </a:rPr>
              <a:t>大規模なデータ保管・処理は集中</a:t>
            </a:r>
            <a:endParaRPr kumimoji="1"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小規模な</a:t>
            </a:r>
            <a:r>
              <a:rPr lang="ja-JP" altLang="en-US" sz="1000" dirty="0">
                <a:solidFill>
                  <a:srgbClr val="0432FF"/>
                </a:solidFill>
                <a:latin typeface="Meiryo" charset="-128"/>
                <a:ea typeface="Meiryo" charset="-128"/>
                <a:cs typeface="Meiryo" charset="-128"/>
              </a:rPr>
              <a:t>データ保管・処理</a:t>
            </a:r>
            <a:r>
              <a:rPr lang="ja-JP" altLang="en-US" sz="1000" dirty="0" smtClean="0">
                <a:solidFill>
                  <a:srgbClr val="0432FF"/>
                </a:solidFill>
                <a:latin typeface="Meiryo" charset="-128"/>
                <a:ea typeface="Meiryo" charset="-128"/>
                <a:cs typeface="Meiryo" charset="-128"/>
              </a:rPr>
              <a:t>は分散</a:t>
            </a:r>
            <a:endParaRPr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smtClean="0">
                <a:solidFill>
                  <a:schemeClr val="accent6">
                    <a:lumMod val="50000"/>
                  </a:schemeClr>
                </a:solidFill>
                <a:latin typeface="Meiryo" charset="-128"/>
                <a:ea typeface="Meiryo" charset="-128"/>
                <a:cs typeface="Meiryo" charset="-128"/>
              </a:rPr>
              <a:t>集中コンピューティング</a:t>
            </a:r>
            <a:endParaRPr kumimoji="1" lang="ja-JP" altLang="en-US" sz="1050" b="1" dirty="0">
              <a:solidFill>
                <a:schemeClr val="accent6">
                  <a:lumMod val="50000"/>
                </a:schemeClr>
              </a:solidFill>
              <a:latin typeface="Meiryo" charset="-128"/>
              <a:ea typeface="Meiryo" charset="-128"/>
              <a:cs typeface="Meiryo" charset="-128"/>
            </a:endParaRP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smtClean="0">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smtClean="0">
                <a:solidFill>
                  <a:srgbClr val="009051"/>
                </a:solidFill>
                <a:latin typeface="Meiryo" charset="-128"/>
                <a:ea typeface="Meiryo" charset="-128"/>
                <a:cs typeface="Meiryo" charset="-128"/>
              </a:rPr>
              <a:t>クラウド・コンピューティング</a:t>
            </a:r>
            <a:endParaRPr kumimoji="1" lang="ja-JP" altLang="en-US" sz="1050" b="1" dirty="0">
              <a:solidFill>
                <a:srgbClr val="009051"/>
              </a:solidFill>
              <a:latin typeface="Meiryo" charset="-128"/>
              <a:ea typeface="Meiryo" charset="-128"/>
              <a:cs typeface="Meiryo" charset="-128"/>
            </a:endParaRP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smtClean="0">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smtClean="0">
                <a:solidFill>
                  <a:srgbClr val="0432FF"/>
                </a:solidFill>
                <a:latin typeface="Meiryo" charset="-128"/>
                <a:ea typeface="Meiryo" charset="-128"/>
                <a:cs typeface="Meiryo" charset="-128"/>
              </a:rPr>
              <a:t>通信経</a:t>
            </a:r>
            <a:r>
              <a:rPr kumimoji="1" lang="ja-JP" altLang="en-US" sz="800" dirty="0" smtClean="0">
                <a:solidFill>
                  <a:srgbClr val="0432FF"/>
                </a:solidFill>
                <a:latin typeface="Meiryo" charset="-128"/>
                <a:ea typeface="Meiryo" charset="-128"/>
                <a:cs typeface="Meiryo" charset="-128"/>
              </a:rPr>
              <a:t>路上の</a:t>
            </a:r>
            <a:endParaRPr kumimoji="1" lang="en-US" altLang="ja-JP" sz="800" dirty="0" smtClean="0">
              <a:solidFill>
                <a:srgbClr val="0432FF"/>
              </a:solidFill>
              <a:latin typeface="Meiryo" charset="-128"/>
              <a:ea typeface="Meiryo" charset="-128"/>
              <a:cs typeface="Meiryo" charset="-128"/>
            </a:endParaRPr>
          </a:p>
          <a:p>
            <a:r>
              <a:rPr kumimoji="1" lang="ja-JP" altLang="en-US" sz="800" dirty="0" smtClean="0">
                <a:solidFill>
                  <a:srgbClr val="0432FF"/>
                </a:solidFill>
                <a:latin typeface="Meiryo" charset="-128"/>
                <a:ea typeface="Meiryo" charset="-128"/>
                <a:cs typeface="Meiryo" charset="-128"/>
              </a:rPr>
              <a:t>エッジサーバー</a:t>
            </a:r>
            <a:endParaRPr kumimoji="1" lang="ja-JP" altLang="en-US" sz="800" dirty="0">
              <a:solidFill>
                <a:srgbClr val="0432FF"/>
              </a:solidFill>
              <a:latin typeface="Meiryo" charset="-128"/>
              <a:ea typeface="Meiryo" charset="-128"/>
              <a:cs typeface="Meiryo" charset="-128"/>
            </a:endParaRP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smtClean="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smtClean="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smtClean="0">
                <a:solidFill>
                  <a:srgbClr val="0432FF"/>
                </a:solidFill>
                <a:latin typeface="Meiryo" charset="-128"/>
                <a:ea typeface="Meiryo" charset="-128"/>
                <a:cs typeface="Meiryo" charset="-128"/>
              </a:rPr>
              <a:t>ローカル</a:t>
            </a:r>
            <a:endParaRPr kumimoji="1" lang="en-US" altLang="ja-JP" sz="800" dirty="0" smtClean="0">
              <a:solidFill>
                <a:srgbClr val="0432FF"/>
              </a:solidFill>
              <a:latin typeface="Meiryo" charset="-128"/>
              <a:ea typeface="Meiryo" charset="-128"/>
              <a:cs typeface="Meiryo" charset="-128"/>
            </a:endParaRPr>
          </a:p>
          <a:p>
            <a:r>
              <a:rPr kumimoji="1" lang="ja-JP" altLang="en-US" sz="800" dirty="0" smtClean="0">
                <a:solidFill>
                  <a:srgbClr val="0432FF"/>
                </a:solidFill>
                <a:latin typeface="Meiryo" charset="-128"/>
                <a:ea typeface="Meiryo" charset="-128"/>
                <a:cs typeface="Meiryo" charset="-128"/>
              </a:rPr>
              <a:t>エッジサーバー</a:t>
            </a:r>
            <a:endParaRPr kumimoji="1" lang="ja-JP" altLang="en-US" sz="800" dirty="0">
              <a:solidFill>
                <a:srgbClr val="0432FF"/>
              </a:solidFill>
              <a:latin typeface="Meiryo" charset="-128"/>
              <a:ea typeface="Meiryo" charset="-128"/>
              <a:cs typeface="Meiryo" charset="-128"/>
            </a:endParaRP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smtClean="0">
                <a:solidFill>
                  <a:schemeClr val="accent6">
                    <a:lumMod val="50000"/>
                  </a:schemeClr>
                </a:solidFill>
                <a:latin typeface="Meiryo" charset="-128"/>
                <a:ea typeface="Meiryo" charset="-128"/>
                <a:cs typeface="Meiryo" charset="-128"/>
              </a:rPr>
              <a:t>1960</a:t>
            </a:r>
            <a:r>
              <a:rPr kumimoji="1" lang="ja-JP" altLang="en-US" sz="1200" dirty="0" smtClean="0">
                <a:solidFill>
                  <a:schemeClr val="accent6">
                    <a:lumMod val="50000"/>
                  </a:schemeClr>
                </a:solidFill>
                <a:latin typeface="Meiryo" charset="-128"/>
                <a:ea typeface="Meiryo" charset="-128"/>
                <a:cs typeface="Meiryo" charset="-128"/>
              </a:rPr>
              <a:t>年代</a:t>
            </a:r>
            <a:r>
              <a:rPr kumimoji="1" lang="en-US" altLang="ja-JP" sz="1200" dirty="0" smtClean="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smtClean="0">
                <a:solidFill>
                  <a:srgbClr val="953735"/>
                </a:solidFill>
                <a:latin typeface="Meiryo" charset="-128"/>
                <a:ea typeface="Meiryo" charset="-128"/>
                <a:cs typeface="Meiryo" charset="-128"/>
              </a:rPr>
              <a:t>1980</a:t>
            </a:r>
            <a:r>
              <a:rPr kumimoji="1" lang="ja-JP" altLang="en-US" sz="1200" dirty="0" smtClean="0">
                <a:solidFill>
                  <a:srgbClr val="953735"/>
                </a:solidFill>
                <a:latin typeface="Meiryo" charset="-128"/>
                <a:ea typeface="Meiryo" charset="-128"/>
                <a:cs typeface="Meiryo" charset="-128"/>
              </a:rPr>
              <a:t>年代</a:t>
            </a:r>
            <a:r>
              <a:rPr kumimoji="1" lang="en-US" altLang="ja-JP" sz="1200" dirty="0" smtClean="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smtClean="0">
                <a:solidFill>
                  <a:srgbClr val="009051"/>
                </a:solidFill>
                <a:latin typeface="Meiryo" charset="-128"/>
                <a:ea typeface="Meiryo" charset="-128"/>
                <a:cs typeface="Meiryo" charset="-128"/>
              </a:rPr>
              <a:t>2000</a:t>
            </a:r>
            <a:r>
              <a:rPr kumimoji="1" lang="ja-JP" altLang="en-US" sz="1200" dirty="0" smtClean="0">
                <a:solidFill>
                  <a:srgbClr val="009051"/>
                </a:solidFill>
                <a:latin typeface="Meiryo" charset="-128"/>
                <a:ea typeface="Meiryo" charset="-128"/>
                <a:cs typeface="Meiryo" charset="-128"/>
              </a:rPr>
              <a:t>年代</a:t>
            </a:r>
            <a:r>
              <a:rPr kumimoji="1" lang="en-US" altLang="ja-JP" sz="1200" dirty="0" smtClean="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smtClean="0">
                <a:solidFill>
                  <a:srgbClr val="0432FF"/>
                </a:solidFill>
                <a:latin typeface="Meiryo" charset="-128"/>
                <a:ea typeface="Meiryo" charset="-128"/>
                <a:cs typeface="Meiryo" charset="-128"/>
              </a:rPr>
              <a:t>2015</a:t>
            </a:r>
            <a:r>
              <a:rPr kumimoji="1" lang="ja-JP" altLang="en-US" sz="1200" dirty="0" smtClean="0">
                <a:solidFill>
                  <a:srgbClr val="0432FF"/>
                </a:solidFill>
                <a:latin typeface="Meiryo" charset="-128"/>
                <a:ea typeface="Meiryo" charset="-128"/>
                <a:cs typeface="Meiryo" charset="-128"/>
              </a:rPr>
              <a:t>年</a:t>
            </a:r>
            <a:r>
              <a:rPr kumimoji="1" lang="en-US" altLang="ja-JP" sz="1200" dirty="0" smtClean="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smtClean="0"/>
              <a:t>組み込みコンピューター</a:t>
            </a:r>
            <a:endParaRPr lang="ja-JP" altLang="en-US" dirty="0"/>
          </a:p>
        </p:txBody>
      </p:sp>
    </p:spTree>
    <p:extLst>
      <p:ext uri="{BB962C8B-B14F-4D97-AF65-F5344CB8AC3E}">
        <p14:creationId xmlns:p14="http://schemas.microsoft.com/office/powerpoint/2010/main" val="261341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en-US" altLang="ja-JP" dirty="0" smtClean="0"/>
              <a:t> World Forum</a:t>
            </a:r>
            <a:r>
              <a:rPr kumimoji="1" lang="ja-JP" altLang="en-US" dirty="0" smtClean="0"/>
              <a:t>のリファレンス･モデル</a:t>
            </a:r>
            <a:endParaRPr kumimoji="1" lang="ja-JP" altLang="en-US" dirty="0"/>
          </a:p>
        </p:txBody>
      </p:sp>
      <p:sp>
        <p:nvSpPr>
          <p:cNvPr id="3" name="スライド番号プレースホルダー 2"/>
          <p:cNvSpPr>
            <a:spLocks noGrp="1"/>
          </p:cNvSpPr>
          <p:nvPr>
            <p:ph type="sldNum" sz="quarter" idx="12"/>
          </p:nvPr>
        </p:nvSpPr>
        <p:spPr>
          <a:xfrm>
            <a:off x="6946745" y="6349385"/>
            <a:ext cx="2133600" cy="168363"/>
          </a:xfrm>
        </p:spPr>
        <p:txBody>
          <a:bodyPr/>
          <a:lstStyle/>
          <a:p>
            <a:fld id="{8FF8CC5D-A65D-5946-99B5-645367A967AD}" type="slidenum">
              <a:rPr kumimoji="1" lang="ja-JP" altLang="en-US" smtClean="0"/>
              <a:t>24</a:t>
            </a:fld>
            <a:endParaRPr kumimoji="1" lang="ja-JP" altLang="en-US"/>
          </a:p>
        </p:txBody>
      </p:sp>
      <p:sp>
        <p:nvSpPr>
          <p:cNvPr id="4" name="台形 3"/>
          <p:cNvSpPr/>
          <p:nvPr/>
        </p:nvSpPr>
        <p:spPr>
          <a:xfrm>
            <a:off x="1562163" y="5355233"/>
            <a:ext cx="6048672" cy="980936"/>
          </a:xfrm>
          <a:prstGeom prst="trapezoid">
            <a:avLst>
              <a:gd name="adj" fmla="val 69466"/>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台形 4"/>
          <p:cNvSpPr/>
          <p:nvPr/>
        </p:nvSpPr>
        <p:spPr>
          <a:xfrm>
            <a:off x="1545570" y="4631538"/>
            <a:ext cx="6048672" cy="980936"/>
          </a:xfrm>
          <a:prstGeom prst="trapezoid">
            <a:avLst>
              <a:gd name="adj" fmla="val 6946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1545570" y="3880969"/>
            <a:ext cx="6048672" cy="980936"/>
          </a:xfrm>
          <a:prstGeom prst="trapezoid">
            <a:avLst>
              <a:gd name="adj" fmla="val 694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台形 6"/>
          <p:cNvSpPr/>
          <p:nvPr/>
        </p:nvSpPr>
        <p:spPr>
          <a:xfrm>
            <a:off x="1555180" y="3157274"/>
            <a:ext cx="6048672" cy="980936"/>
          </a:xfrm>
          <a:prstGeom prst="trapezoid">
            <a:avLst>
              <a:gd name="adj" fmla="val 69466"/>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台形 7"/>
          <p:cNvSpPr/>
          <p:nvPr/>
        </p:nvSpPr>
        <p:spPr>
          <a:xfrm>
            <a:off x="1555180" y="2401858"/>
            <a:ext cx="6048672" cy="980936"/>
          </a:xfrm>
          <a:prstGeom prst="trapezoid">
            <a:avLst>
              <a:gd name="adj" fmla="val 69466"/>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台形 8"/>
          <p:cNvSpPr/>
          <p:nvPr/>
        </p:nvSpPr>
        <p:spPr>
          <a:xfrm>
            <a:off x="1545570" y="1682363"/>
            <a:ext cx="6048672" cy="980936"/>
          </a:xfrm>
          <a:prstGeom prst="trapezoid">
            <a:avLst>
              <a:gd name="adj" fmla="val 69466"/>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台形 9"/>
          <p:cNvSpPr/>
          <p:nvPr/>
        </p:nvSpPr>
        <p:spPr>
          <a:xfrm>
            <a:off x="1547664" y="980728"/>
            <a:ext cx="6048672" cy="980936"/>
          </a:xfrm>
          <a:prstGeom prst="trapezoid">
            <a:avLst>
              <a:gd name="adj" fmla="val 69466"/>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2784800" y="5641549"/>
            <a:ext cx="3570208" cy="707886"/>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物理的なデバイスとコントロー</a:t>
            </a:r>
            <a:endParaRPr lang="en-US" altLang="ja-JP" b="1" dirty="0">
              <a:solidFill>
                <a:schemeClr val="bg1"/>
              </a:solidFill>
              <a:latin typeface="Meiryo" charset="-128"/>
              <a:ea typeface="Meiryo" charset="-128"/>
              <a:cs typeface="Meiryo" charset="-128"/>
            </a:endParaRPr>
          </a:p>
          <a:p>
            <a:pPr algn="ctr"/>
            <a:r>
              <a:rPr kumimoji="1" lang="en-US" altLang="ja-JP" sz="1000" b="1" dirty="0" smtClean="0">
                <a:solidFill>
                  <a:schemeClr val="bg1"/>
                </a:solidFill>
                <a:latin typeface="Meiryo" charset="-128"/>
                <a:ea typeface="Meiryo" charset="-128"/>
                <a:cs typeface="Meiryo" charset="-128"/>
              </a:rPr>
              <a:t>Physical Devices &amp;controllers</a:t>
            </a:r>
          </a:p>
          <a:p>
            <a:pPr algn="ctr"/>
            <a:r>
              <a:rPr lang="ja-JP" altLang="en-US" sz="1200" dirty="0" smtClean="0">
                <a:solidFill>
                  <a:schemeClr val="bg1"/>
                </a:solidFill>
                <a:latin typeface="Meiryo" charset="-128"/>
                <a:ea typeface="Meiryo" charset="-128"/>
                <a:cs typeface="Meiryo" charset="-128"/>
              </a:rPr>
              <a:t>モノと設備・モノの周辺に配置される制御機器類</a:t>
            </a:r>
            <a:endParaRPr kumimoji="1" lang="ja-JP" altLang="en-US" sz="1200" dirty="0">
              <a:solidFill>
                <a:schemeClr val="bg1"/>
              </a:solidFill>
              <a:latin typeface="Meiryo" charset="-128"/>
              <a:ea typeface="Meiryo" charset="-128"/>
              <a:cs typeface="Meiryo" charset="-128"/>
            </a:endParaRPr>
          </a:p>
        </p:txBody>
      </p:sp>
      <p:sp>
        <p:nvSpPr>
          <p:cNvPr id="13" name="テキスト ボックス 12"/>
          <p:cNvSpPr txBox="1"/>
          <p:nvPr/>
        </p:nvSpPr>
        <p:spPr>
          <a:xfrm>
            <a:off x="3477297" y="4885189"/>
            <a:ext cx="2185214" cy="707886"/>
          </a:xfrm>
          <a:prstGeom prst="rect">
            <a:avLst/>
          </a:prstGeom>
          <a:noFill/>
        </p:spPr>
        <p:txBody>
          <a:bodyPr wrap="none" rtlCol="0">
            <a:spAutoFit/>
          </a:bodyPr>
          <a:lstStyle/>
          <a:p>
            <a:pPr algn="ctr"/>
            <a:r>
              <a:rPr lang="ja-JP" altLang="en-US" b="1" dirty="0" smtClean="0">
                <a:solidFill>
                  <a:schemeClr val="bg1"/>
                </a:solidFill>
                <a:latin typeface="Meiryo" charset="-128"/>
                <a:ea typeface="Meiryo" charset="-128"/>
                <a:cs typeface="Meiryo" charset="-128"/>
              </a:rPr>
              <a:t>接続</a:t>
            </a:r>
            <a:endParaRPr kumimoji="1" lang="en-US" altLang="ja-JP" b="1" dirty="0" smtClean="0">
              <a:solidFill>
                <a:schemeClr val="bg1"/>
              </a:solidFill>
              <a:latin typeface="Meiryo" charset="-128"/>
              <a:ea typeface="Meiryo" charset="-128"/>
              <a:cs typeface="Meiryo" charset="-128"/>
            </a:endParaRPr>
          </a:p>
          <a:p>
            <a:pPr algn="ctr"/>
            <a:r>
              <a:rPr lang="en-US" altLang="ja-JP" sz="1000" b="1" dirty="0" smtClean="0">
                <a:solidFill>
                  <a:schemeClr val="bg1"/>
                </a:solidFill>
                <a:latin typeface="Meiryo" charset="-128"/>
                <a:ea typeface="Meiryo" charset="-128"/>
                <a:cs typeface="Meiryo" charset="-128"/>
              </a:rPr>
              <a:t>Connectivity</a:t>
            </a:r>
            <a:endParaRPr kumimoji="1" lang="en-US" altLang="ja-JP" sz="1000" b="1" dirty="0" smtClean="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ネットワークや機器との通信</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3092577" y="4152722"/>
            <a:ext cx="2954655" cy="707886"/>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エッジコンピューティング</a:t>
            </a:r>
            <a:endParaRPr kumimoji="1" lang="en-US" altLang="ja-JP" b="1" dirty="0" smtClean="0">
              <a:solidFill>
                <a:schemeClr val="bg1"/>
              </a:solidFill>
              <a:latin typeface="Meiryo" charset="-128"/>
              <a:ea typeface="Meiryo" charset="-128"/>
              <a:cs typeface="Meiryo" charset="-128"/>
            </a:endParaRPr>
          </a:p>
          <a:p>
            <a:pPr algn="ctr"/>
            <a:r>
              <a:rPr lang="en-US" altLang="ja-JP" sz="1000" b="1" dirty="0" smtClean="0">
                <a:solidFill>
                  <a:schemeClr val="bg1"/>
                </a:solidFill>
                <a:latin typeface="Meiryo" charset="-128"/>
                <a:ea typeface="Meiryo" charset="-128"/>
                <a:cs typeface="Meiryo" charset="-128"/>
              </a:rPr>
              <a:t>Edge Computing</a:t>
            </a:r>
            <a:endParaRPr kumimoji="1" lang="en-US" altLang="ja-JP" sz="1000" b="1" dirty="0" smtClean="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モノの周辺でのデータ分析や変換処理</a:t>
            </a:r>
            <a:endParaRPr kumimoji="1" lang="ja-JP" altLang="en-US" sz="1200" dirty="0">
              <a:solidFill>
                <a:schemeClr val="bg1"/>
              </a:solidFill>
              <a:latin typeface="Meiryo" charset="-128"/>
              <a:ea typeface="Meiryo" charset="-128"/>
              <a:cs typeface="Meiryo" charset="-128"/>
            </a:endParaRPr>
          </a:p>
        </p:txBody>
      </p:sp>
      <p:sp>
        <p:nvSpPr>
          <p:cNvPr id="15" name="テキスト ボックス 14"/>
          <p:cNvSpPr txBox="1"/>
          <p:nvPr/>
        </p:nvSpPr>
        <p:spPr>
          <a:xfrm>
            <a:off x="3708131" y="2696781"/>
            <a:ext cx="1723549" cy="707886"/>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データ抽象化</a:t>
            </a:r>
            <a:endParaRPr kumimoji="1" lang="en-US" altLang="ja-JP" b="1" dirty="0" smtClean="0">
              <a:solidFill>
                <a:schemeClr val="bg1"/>
              </a:solidFill>
              <a:latin typeface="Meiryo" charset="-128"/>
              <a:ea typeface="Meiryo" charset="-128"/>
              <a:cs typeface="Meiryo" charset="-128"/>
            </a:endParaRPr>
          </a:p>
          <a:p>
            <a:pPr algn="ctr"/>
            <a:r>
              <a:rPr lang="en-US" altLang="ja-JP" sz="1000" b="1" dirty="0" smtClean="0">
                <a:solidFill>
                  <a:schemeClr val="bg1"/>
                </a:solidFill>
                <a:latin typeface="Meiryo" charset="-128"/>
                <a:ea typeface="Meiryo" charset="-128"/>
                <a:cs typeface="Meiryo" charset="-128"/>
              </a:rPr>
              <a:t>Data Abstraction</a:t>
            </a:r>
            <a:endParaRPr kumimoji="1" lang="en-US" altLang="ja-JP" sz="1000" b="1" dirty="0" smtClean="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データ集約とアクセス</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015634" y="1995146"/>
            <a:ext cx="3108544" cy="707886"/>
          </a:xfrm>
          <a:prstGeom prst="rect">
            <a:avLst/>
          </a:prstGeom>
          <a:noFill/>
        </p:spPr>
        <p:txBody>
          <a:bodyPr wrap="none" rtlCol="0">
            <a:spAutoFit/>
          </a:bodyPr>
          <a:lstStyle/>
          <a:p>
            <a:pPr algn="ctr"/>
            <a:r>
              <a:rPr kumimoji="1" lang="ja-JP" altLang="en-US" b="1" dirty="0" smtClean="0">
                <a:solidFill>
                  <a:srgbClr val="0070C0"/>
                </a:solidFill>
                <a:latin typeface="Meiryo" charset="-128"/>
                <a:ea typeface="Meiryo" charset="-128"/>
                <a:cs typeface="Meiryo" charset="-128"/>
              </a:rPr>
              <a:t>アプリケーション</a:t>
            </a:r>
            <a:endParaRPr kumimoji="1" lang="en-US" altLang="ja-JP" sz="800" dirty="0" smtClean="0">
              <a:solidFill>
                <a:srgbClr val="0070C0"/>
              </a:solidFill>
              <a:latin typeface="Meiryo" charset="-128"/>
              <a:ea typeface="Meiryo" charset="-128"/>
              <a:cs typeface="Meiryo" charset="-128"/>
            </a:endParaRPr>
          </a:p>
          <a:p>
            <a:pPr algn="ctr"/>
            <a:r>
              <a:rPr lang="en-US" altLang="ja-JP" sz="900" b="1" dirty="0" smtClean="0">
                <a:solidFill>
                  <a:srgbClr val="0070C0"/>
                </a:solidFill>
                <a:latin typeface="Meiryo" charset="-128"/>
                <a:ea typeface="Meiryo" charset="-128"/>
                <a:cs typeface="Meiryo" charset="-128"/>
              </a:rPr>
              <a:t>Application</a:t>
            </a:r>
            <a:endParaRPr kumimoji="1" lang="en-US" altLang="ja-JP" sz="900" b="1" dirty="0" smtClean="0">
              <a:solidFill>
                <a:srgbClr val="0070C0"/>
              </a:solidFill>
              <a:latin typeface="Meiryo" charset="-128"/>
              <a:ea typeface="Meiryo" charset="-128"/>
              <a:cs typeface="Meiryo" charset="-128"/>
            </a:endParaRPr>
          </a:p>
          <a:p>
            <a:pPr algn="ctr"/>
            <a:r>
              <a:rPr lang="ja-JP" altLang="en-US" sz="1200" dirty="0" smtClean="0">
                <a:solidFill>
                  <a:srgbClr val="0070C0"/>
                </a:solidFill>
                <a:latin typeface="Meiryo" charset="-128"/>
                <a:ea typeface="Meiryo" charset="-128"/>
                <a:cs typeface="Meiryo" charset="-128"/>
              </a:rPr>
              <a:t>データ活用（業務処理・分析・レポート）</a:t>
            </a:r>
            <a:endParaRPr kumimoji="1" lang="ja-JP" altLang="en-US" sz="1200" dirty="0">
              <a:solidFill>
                <a:srgbClr val="0070C0"/>
              </a:solidFill>
              <a:latin typeface="Meiryo" charset="-128"/>
              <a:ea typeface="Meiryo" charset="-128"/>
              <a:cs typeface="Meiryo" charset="-128"/>
            </a:endParaRPr>
          </a:p>
        </p:txBody>
      </p:sp>
      <p:sp>
        <p:nvSpPr>
          <p:cNvPr id="17" name="テキスト ボックス 16"/>
          <p:cNvSpPr txBox="1"/>
          <p:nvPr/>
        </p:nvSpPr>
        <p:spPr>
          <a:xfrm>
            <a:off x="3569473" y="1116884"/>
            <a:ext cx="2000869" cy="707886"/>
          </a:xfrm>
          <a:prstGeom prst="rect">
            <a:avLst/>
          </a:prstGeom>
          <a:noFill/>
        </p:spPr>
        <p:txBody>
          <a:bodyPr wrap="none" rtlCol="0">
            <a:spAutoFit/>
          </a:bodyPr>
          <a:lstStyle/>
          <a:p>
            <a:pPr algn="ctr"/>
            <a:r>
              <a:rPr kumimoji="1" lang="ja-JP" altLang="en-US" b="1" dirty="0" smtClean="0">
                <a:solidFill>
                  <a:srgbClr val="0070C0"/>
                </a:solidFill>
                <a:latin typeface="Meiryo" charset="-128"/>
                <a:ea typeface="Meiryo" charset="-128"/>
                <a:cs typeface="Meiryo" charset="-128"/>
              </a:rPr>
              <a:t>協働とプロセス</a:t>
            </a:r>
            <a:endParaRPr kumimoji="1" lang="en-US" altLang="ja-JP" b="1" dirty="0" smtClean="0">
              <a:solidFill>
                <a:srgbClr val="0070C0"/>
              </a:solidFill>
              <a:latin typeface="Meiryo" charset="-128"/>
              <a:ea typeface="Meiryo" charset="-128"/>
              <a:cs typeface="Meiryo" charset="-128"/>
            </a:endParaRPr>
          </a:p>
          <a:p>
            <a:pPr algn="ctr"/>
            <a:r>
              <a:rPr lang="en-US" altLang="ja-JP" sz="1000" b="1" dirty="0" smtClean="0">
                <a:solidFill>
                  <a:srgbClr val="0070C0"/>
                </a:solidFill>
                <a:latin typeface="Meiryo" charset="-128"/>
                <a:ea typeface="Meiryo" charset="-128"/>
                <a:cs typeface="Meiryo" charset="-128"/>
              </a:rPr>
              <a:t>Corroboration &amp; Processes</a:t>
            </a:r>
            <a:endParaRPr kumimoji="1" lang="en-US" altLang="ja-JP" sz="1000" b="1" dirty="0" smtClean="0">
              <a:solidFill>
                <a:srgbClr val="0070C0"/>
              </a:solidFill>
              <a:latin typeface="Meiryo" charset="-128"/>
              <a:ea typeface="Meiryo" charset="-128"/>
              <a:cs typeface="Meiryo" charset="-128"/>
            </a:endParaRPr>
          </a:p>
          <a:p>
            <a:pPr algn="ctr"/>
            <a:r>
              <a:rPr lang="ja-JP" altLang="en-US" sz="1200" dirty="0" smtClean="0">
                <a:solidFill>
                  <a:srgbClr val="0070C0"/>
                </a:solidFill>
                <a:latin typeface="Meiryo" charset="-128"/>
                <a:ea typeface="Meiryo" charset="-128"/>
                <a:cs typeface="Meiryo" charset="-128"/>
              </a:rPr>
              <a:t>人と業務プロセス</a:t>
            </a:r>
            <a:endParaRPr kumimoji="1" lang="ja-JP" altLang="en-US" sz="1200" dirty="0">
              <a:solidFill>
                <a:srgbClr val="0070C0"/>
              </a:solidFill>
              <a:latin typeface="Meiryo" charset="-128"/>
              <a:ea typeface="Meiryo" charset="-128"/>
              <a:cs typeface="Meiryo" charset="-128"/>
            </a:endParaRPr>
          </a:p>
        </p:txBody>
      </p:sp>
      <p:sp>
        <p:nvSpPr>
          <p:cNvPr id="18" name="テキスト ボックス 17"/>
          <p:cNvSpPr txBox="1"/>
          <p:nvPr/>
        </p:nvSpPr>
        <p:spPr>
          <a:xfrm>
            <a:off x="3785075" y="3438151"/>
            <a:ext cx="1569660" cy="707886"/>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データの蓄積</a:t>
            </a:r>
            <a:endParaRPr kumimoji="1" lang="en-US" altLang="ja-JP" b="1" dirty="0" smtClean="0">
              <a:solidFill>
                <a:schemeClr val="bg1"/>
              </a:solidFill>
              <a:latin typeface="Meiryo" charset="-128"/>
              <a:ea typeface="Meiryo" charset="-128"/>
              <a:cs typeface="Meiryo" charset="-128"/>
            </a:endParaRPr>
          </a:p>
          <a:p>
            <a:pPr algn="ctr"/>
            <a:r>
              <a:rPr lang="en-US" altLang="ja-JP" sz="1000" b="1" dirty="0" smtClean="0">
                <a:solidFill>
                  <a:schemeClr val="bg1"/>
                </a:solidFill>
                <a:latin typeface="Meiryo" charset="-128"/>
                <a:ea typeface="Meiryo" charset="-128"/>
                <a:cs typeface="Meiryo" charset="-128"/>
              </a:rPr>
              <a:t>Data Accumulation</a:t>
            </a:r>
            <a:endParaRPr kumimoji="1" lang="en-US" altLang="ja-JP" sz="1000" b="1" dirty="0" smtClean="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データの蓄積と管理</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22144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IoT</a:t>
            </a:r>
            <a:r>
              <a:rPr lang="ja-JP" altLang="en-US" dirty="0" smtClean="0"/>
              <a:t>それ自体は目的ではない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110" name="図 10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52736"/>
            <a:ext cx="8791905" cy="5112568"/>
          </a:xfrm>
          <a:prstGeom prst="rect">
            <a:avLst/>
          </a:prstGeom>
          <a:effectLst>
            <a:outerShdw blurRad="50800" dist="76200" dir="2700000" algn="tl" rotWithShape="0">
              <a:prstClr val="black">
                <a:alpha val="40000"/>
              </a:prstClr>
            </a:outerShdw>
          </a:effectLst>
        </p:spPr>
      </p:pic>
      <p:sp>
        <p:nvSpPr>
          <p:cNvPr id="112" name="テキスト ボックス 111"/>
          <p:cNvSpPr txBox="1"/>
          <p:nvPr/>
        </p:nvSpPr>
        <p:spPr>
          <a:xfrm>
            <a:off x="6267728" y="6226425"/>
            <a:ext cx="2703689" cy="369332"/>
          </a:xfrm>
          <a:prstGeom prst="rect">
            <a:avLst/>
          </a:prstGeom>
          <a:noFill/>
        </p:spPr>
        <p:txBody>
          <a:bodyPr wrap="none" rtlCol="0">
            <a:spAutoFit/>
          </a:bodyPr>
          <a:lstStyle/>
          <a:p>
            <a:pPr algn="r"/>
            <a:r>
              <a:rPr kumimoji="1" lang="en-US" altLang="ja-JP" dirty="0" smtClean="0">
                <a:solidFill>
                  <a:schemeClr val="tx1">
                    <a:lumMod val="50000"/>
                    <a:lumOff val="50000"/>
                  </a:schemeClr>
                </a:solidFill>
                <a:latin typeface="Meiryo" charset="-128"/>
                <a:ea typeface="Meiryo" charset="-128"/>
                <a:cs typeface="Meiryo" charset="-128"/>
              </a:rPr>
              <a:t>SAP</a:t>
            </a:r>
            <a:r>
              <a:rPr kumimoji="1" lang="ja-JP" altLang="en-US" dirty="0" smtClean="0">
                <a:solidFill>
                  <a:schemeClr val="tx1">
                    <a:lumMod val="50000"/>
                    <a:lumOff val="50000"/>
                  </a:schemeClr>
                </a:solidFill>
                <a:latin typeface="Meiryo" charset="-128"/>
                <a:ea typeface="Meiryo" charset="-128"/>
                <a:cs typeface="Meiryo" charset="-128"/>
              </a:rPr>
              <a:t>ジャパンの資料から</a:t>
            </a:r>
            <a:endParaRPr kumimoji="1" lang="ja-JP" altLang="en-US"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5116040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角丸四角形 210"/>
          <p:cNvSpPr/>
          <p:nvPr/>
        </p:nvSpPr>
        <p:spPr bwMode="auto">
          <a:xfrm>
            <a:off x="2195736" y="3390427"/>
            <a:ext cx="6192688" cy="1345173"/>
          </a:xfrm>
          <a:prstGeom prst="roundRect">
            <a:avLst>
              <a:gd name="adj" fmla="val 0"/>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a:t>
            </a:r>
            <a:r>
              <a:rPr lang="ja-JP" altLang="en-US" dirty="0" smtClean="0"/>
              <a:t>レイヤ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9" name="フローチャート: 磁気ディスク 8"/>
          <p:cNvSpPr/>
          <p:nvPr/>
        </p:nvSpPr>
        <p:spPr bwMode="auto">
          <a:xfrm>
            <a:off x="2605970" y="3493318"/>
            <a:ext cx="792088" cy="1100468"/>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effectLst/>
                <a:latin typeface="Meiryo" charset="-128"/>
                <a:ea typeface="Meiryo" charset="-128"/>
                <a:cs typeface="Meiryo" charset="-128"/>
              </a:rPr>
              <a:t>Log</a:t>
            </a:r>
            <a:endParaRPr kumimoji="0" lang="ja-JP" altLang="en-US" sz="800" b="0" i="0" u="none" strike="noStrike" cap="none" normalizeH="0" dirty="0" smtClean="0">
              <a:ln>
                <a:noFill/>
              </a:ln>
              <a:effectLst/>
              <a:latin typeface="Meiryo" charset="-128"/>
              <a:ea typeface="Meiryo" charset="-128"/>
              <a:cs typeface="Meiryo" charset="-128"/>
            </a:endParaRPr>
          </a:p>
        </p:txBody>
      </p:sp>
      <p:sp>
        <p:nvSpPr>
          <p:cNvPr id="10" name="フローチャート: 磁気ディスク 9"/>
          <p:cNvSpPr/>
          <p:nvPr/>
        </p:nvSpPr>
        <p:spPr bwMode="auto">
          <a:xfrm>
            <a:off x="7242597" y="3493318"/>
            <a:ext cx="792088" cy="1100468"/>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effectLst/>
                <a:latin typeface="Meiryo" charset="-128"/>
                <a:ea typeface="Meiryo" charset="-128"/>
                <a:cs typeface="Meiryo" charset="-128"/>
              </a:rPr>
              <a:t>機器データ</a:t>
            </a:r>
          </a:p>
        </p:txBody>
      </p:sp>
      <p:sp>
        <p:nvSpPr>
          <p:cNvPr id="15" name="角丸四角形 14"/>
          <p:cNvSpPr/>
          <p:nvPr/>
        </p:nvSpPr>
        <p:spPr bwMode="auto">
          <a:xfrm>
            <a:off x="3714204" y="4017722"/>
            <a:ext cx="1017148" cy="57606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eiryo" charset="-128"/>
                <a:ea typeface="Meiryo" charset="-128"/>
                <a:cs typeface="Meiryo" charset="-128"/>
              </a:rPr>
              <a:t>ワークフロー</a:t>
            </a:r>
          </a:p>
        </p:txBody>
      </p:sp>
      <p:sp>
        <p:nvSpPr>
          <p:cNvPr id="16" name="角丸四角形 15"/>
          <p:cNvSpPr/>
          <p:nvPr/>
        </p:nvSpPr>
        <p:spPr bwMode="auto">
          <a:xfrm>
            <a:off x="4788024" y="4017734"/>
            <a:ext cx="1086420" cy="57606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eiryo" charset="-128"/>
                <a:ea typeface="Meiryo" charset="-128"/>
                <a:cs typeface="Meiryo" charset="-128"/>
              </a:rPr>
              <a:t>自動化</a:t>
            </a:r>
            <a:r>
              <a:rPr kumimoji="0" lang="ja-JP" altLang="en-US" sz="1000" dirty="0" smtClean="0">
                <a:solidFill>
                  <a:srgbClr val="FFFFFF"/>
                </a:solidFill>
                <a:latin typeface="Meiryo" charset="-128"/>
                <a:ea typeface="Meiryo" charset="-128"/>
                <a:cs typeface="Meiryo" charset="-128"/>
              </a:rPr>
              <a:t>・</a:t>
            </a:r>
            <a:r>
              <a:rPr kumimoji="0" lang="ja-JP" altLang="en-US" sz="1000" b="0" i="0" u="none" strike="noStrike" cap="none" normalizeH="0" dirty="0" smtClean="0">
                <a:ln>
                  <a:noFill/>
                </a:ln>
                <a:solidFill>
                  <a:srgbClr val="FFFFFF"/>
                </a:solidFill>
                <a:effectLst/>
                <a:latin typeface="Meiryo" charset="-128"/>
                <a:ea typeface="Meiryo" charset="-128"/>
                <a:cs typeface="Meiryo" charset="-128"/>
              </a:rPr>
              <a:t>制御</a:t>
            </a:r>
          </a:p>
        </p:txBody>
      </p:sp>
      <p:sp>
        <p:nvSpPr>
          <p:cNvPr id="18" name="角丸四角形 17"/>
          <p:cNvSpPr/>
          <p:nvPr/>
        </p:nvSpPr>
        <p:spPr bwMode="auto">
          <a:xfrm>
            <a:off x="2195736" y="1610650"/>
            <a:ext cx="6192688" cy="1028328"/>
          </a:xfrm>
          <a:prstGeom prst="roundRect">
            <a:avLst>
              <a:gd name="adj" fmla="val 0"/>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19" name="角丸四角形 18"/>
          <p:cNvSpPr/>
          <p:nvPr/>
        </p:nvSpPr>
        <p:spPr bwMode="auto">
          <a:xfrm>
            <a:off x="4824028" y="2278938"/>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スマートフォン</a:t>
            </a:r>
          </a:p>
        </p:txBody>
      </p:sp>
      <p:sp>
        <p:nvSpPr>
          <p:cNvPr id="20" name="角丸四角形 19"/>
          <p:cNvSpPr/>
          <p:nvPr/>
        </p:nvSpPr>
        <p:spPr bwMode="auto">
          <a:xfrm>
            <a:off x="2555776" y="2278938"/>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自動車</a:t>
            </a:r>
          </a:p>
        </p:txBody>
      </p:sp>
      <p:sp>
        <p:nvSpPr>
          <p:cNvPr id="21" name="角丸四角形 20"/>
          <p:cNvSpPr/>
          <p:nvPr/>
        </p:nvSpPr>
        <p:spPr bwMode="auto">
          <a:xfrm>
            <a:off x="5940152" y="2278938"/>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ウェアラブル</a:t>
            </a:r>
          </a:p>
        </p:txBody>
      </p:sp>
      <p:sp>
        <p:nvSpPr>
          <p:cNvPr id="22" name="角丸四角形 21"/>
          <p:cNvSpPr/>
          <p:nvPr/>
        </p:nvSpPr>
        <p:spPr bwMode="auto">
          <a:xfrm>
            <a:off x="7092280" y="2278938"/>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家電</a:t>
            </a:r>
          </a:p>
        </p:txBody>
      </p:sp>
      <p:sp>
        <p:nvSpPr>
          <p:cNvPr id="23" name="角丸四角形 22"/>
          <p:cNvSpPr/>
          <p:nvPr/>
        </p:nvSpPr>
        <p:spPr bwMode="auto">
          <a:xfrm>
            <a:off x="3707904" y="2278938"/>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600" b="0" i="0" u="none" strike="noStrike" cap="none" normalizeH="0" dirty="0" smtClean="0">
                <a:ln>
                  <a:noFill/>
                </a:ln>
                <a:solidFill>
                  <a:srgbClr val="FFFFFF"/>
                </a:solidFill>
                <a:effectLst/>
                <a:latin typeface="Meiryo" charset="-128"/>
                <a:ea typeface="Meiryo" charset="-128"/>
                <a:cs typeface="Meiryo" charset="-128"/>
              </a:rPr>
              <a:t>スマートメーター</a:t>
            </a:r>
          </a:p>
        </p:txBody>
      </p:sp>
      <p:sp>
        <p:nvSpPr>
          <p:cNvPr id="24" name="角丸四角形 23"/>
          <p:cNvSpPr/>
          <p:nvPr/>
        </p:nvSpPr>
        <p:spPr bwMode="auto">
          <a:xfrm>
            <a:off x="2195736" y="4874825"/>
            <a:ext cx="6192688" cy="851942"/>
          </a:xfrm>
          <a:prstGeom prst="roundRect">
            <a:avLst>
              <a:gd name="adj" fmla="val 0"/>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25" name="角丸四角形 24"/>
          <p:cNvSpPr/>
          <p:nvPr/>
        </p:nvSpPr>
        <p:spPr bwMode="auto">
          <a:xfrm>
            <a:off x="4824028" y="4989820"/>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物流</a:t>
            </a:r>
          </a:p>
        </p:txBody>
      </p:sp>
      <p:sp>
        <p:nvSpPr>
          <p:cNvPr id="26" name="角丸四角形 25"/>
          <p:cNvSpPr/>
          <p:nvPr/>
        </p:nvSpPr>
        <p:spPr bwMode="auto">
          <a:xfrm>
            <a:off x="2555776" y="4989820"/>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農業</a:t>
            </a:r>
          </a:p>
        </p:txBody>
      </p:sp>
      <p:sp>
        <p:nvSpPr>
          <p:cNvPr id="27" name="角丸四角形 26"/>
          <p:cNvSpPr/>
          <p:nvPr/>
        </p:nvSpPr>
        <p:spPr bwMode="auto">
          <a:xfrm>
            <a:off x="5940152" y="4989820"/>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eiryo" charset="-128"/>
                <a:ea typeface="Meiryo" charset="-128"/>
                <a:cs typeface="Meiryo" charset="-128"/>
              </a:rPr>
              <a:t>交通</a:t>
            </a:r>
            <a:endParaRPr kumimoji="0" lang="ja-JP" altLang="en-US" sz="800" b="0" i="0" u="none" strike="noStrike" cap="none" normalizeH="0" dirty="0" smtClean="0">
              <a:ln>
                <a:noFill/>
              </a:ln>
              <a:solidFill>
                <a:srgbClr val="FFFFFF"/>
              </a:solidFill>
              <a:effectLst/>
              <a:latin typeface="Meiryo" charset="-128"/>
              <a:ea typeface="Meiryo" charset="-128"/>
              <a:cs typeface="Meiryo" charset="-128"/>
            </a:endParaRPr>
          </a:p>
        </p:txBody>
      </p:sp>
      <p:sp>
        <p:nvSpPr>
          <p:cNvPr id="28" name="角丸四角形 27"/>
          <p:cNvSpPr/>
          <p:nvPr/>
        </p:nvSpPr>
        <p:spPr bwMode="auto">
          <a:xfrm>
            <a:off x="7092280" y="4989820"/>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エネルギー</a:t>
            </a:r>
          </a:p>
        </p:txBody>
      </p:sp>
      <p:sp>
        <p:nvSpPr>
          <p:cNvPr id="29" name="角丸四角形 28"/>
          <p:cNvSpPr/>
          <p:nvPr/>
        </p:nvSpPr>
        <p:spPr bwMode="auto">
          <a:xfrm>
            <a:off x="3707904" y="4989820"/>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製造</a:t>
            </a:r>
          </a:p>
        </p:txBody>
      </p:sp>
      <p:sp>
        <p:nvSpPr>
          <p:cNvPr id="30" name="角丸四角形 29"/>
          <p:cNvSpPr/>
          <p:nvPr/>
        </p:nvSpPr>
        <p:spPr bwMode="auto">
          <a:xfrm>
            <a:off x="4824028" y="5367483"/>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教育</a:t>
            </a:r>
          </a:p>
        </p:txBody>
      </p:sp>
      <p:sp>
        <p:nvSpPr>
          <p:cNvPr id="31" name="角丸四角形 30"/>
          <p:cNvSpPr/>
          <p:nvPr/>
        </p:nvSpPr>
        <p:spPr bwMode="auto">
          <a:xfrm>
            <a:off x="2555776" y="5367483"/>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医療</a:t>
            </a:r>
          </a:p>
        </p:txBody>
      </p:sp>
      <p:sp>
        <p:nvSpPr>
          <p:cNvPr id="32" name="角丸四角形 31"/>
          <p:cNvSpPr/>
          <p:nvPr/>
        </p:nvSpPr>
        <p:spPr bwMode="auto">
          <a:xfrm>
            <a:off x="5940152" y="5367483"/>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eiryo" charset="-128"/>
                <a:ea typeface="Meiryo" charset="-128"/>
                <a:cs typeface="Meiryo" charset="-128"/>
              </a:rPr>
              <a:t>住宅</a:t>
            </a:r>
            <a:endParaRPr kumimoji="0" lang="ja-JP" altLang="en-US" sz="800" b="0" i="0" u="none" strike="noStrike" cap="none" normalizeH="0" dirty="0" smtClean="0">
              <a:ln>
                <a:noFill/>
              </a:ln>
              <a:solidFill>
                <a:srgbClr val="FFFFFF"/>
              </a:solidFill>
              <a:effectLst/>
              <a:latin typeface="Meiryo" charset="-128"/>
              <a:ea typeface="Meiryo" charset="-128"/>
              <a:cs typeface="Meiryo" charset="-128"/>
            </a:endParaRPr>
          </a:p>
        </p:txBody>
      </p:sp>
      <p:sp>
        <p:nvSpPr>
          <p:cNvPr id="33" name="角丸四角形 32"/>
          <p:cNvSpPr/>
          <p:nvPr/>
        </p:nvSpPr>
        <p:spPr bwMode="auto">
          <a:xfrm>
            <a:off x="7092280" y="5367483"/>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a:t>
            </a:r>
          </a:p>
        </p:txBody>
      </p:sp>
      <p:sp>
        <p:nvSpPr>
          <p:cNvPr id="34" name="角丸四角形 33"/>
          <p:cNvSpPr/>
          <p:nvPr/>
        </p:nvSpPr>
        <p:spPr bwMode="auto">
          <a:xfrm>
            <a:off x="3707904" y="5367483"/>
            <a:ext cx="936104" cy="28727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行政</a:t>
            </a:r>
          </a:p>
        </p:txBody>
      </p:sp>
      <p:sp>
        <p:nvSpPr>
          <p:cNvPr id="35" name="ホームベース 34"/>
          <p:cNvSpPr/>
          <p:nvPr/>
        </p:nvSpPr>
        <p:spPr bwMode="auto">
          <a:xfrm>
            <a:off x="768178" y="4874825"/>
            <a:ext cx="1355550" cy="851942"/>
          </a:xfrm>
          <a:prstGeom prst="homePlate">
            <a:avLst>
              <a:gd name="adj" fmla="val 11089"/>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Meiryo" charset="-128"/>
                <a:ea typeface="Meiryo" charset="-128"/>
                <a:cs typeface="Meiryo" charset="-128"/>
              </a:rPr>
              <a:t>アプリケーション</a:t>
            </a:r>
          </a:p>
        </p:txBody>
      </p:sp>
      <p:sp>
        <p:nvSpPr>
          <p:cNvPr id="36" name="ホームベース 35"/>
          <p:cNvSpPr/>
          <p:nvPr/>
        </p:nvSpPr>
        <p:spPr bwMode="auto">
          <a:xfrm>
            <a:off x="768178" y="1610650"/>
            <a:ext cx="1355550" cy="1028328"/>
          </a:xfrm>
          <a:prstGeom prst="homePlate">
            <a:avLst>
              <a:gd name="adj" fmla="val 8024"/>
            </a:avLst>
          </a:prstGeom>
          <a:solidFill>
            <a:srgbClr val="FDEADA"/>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eiryo" charset="-128"/>
                <a:ea typeface="Meiryo" charset="-128"/>
                <a:cs typeface="Meiryo" charset="-128"/>
              </a:rPr>
              <a:t>デバイス</a:t>
            </a:r>
          </a:p>
        </p:txBody>
      </p:sp>
      <p:sp>
        <p:nvSpPr>
          <p:cNvPr id="40" name="角丸四角形 39"/>
          <p:cNvSpPr/>
          <p:nvPr/>
        </p:nvSpPr>
        <p:spPr bwMode="auto">
          <a:xfrm>
            <a:off x="2195736" y="2812665"/>
            <a:ext cx="6192688" cy="504056"/>
          </a:xfrm>
          <a:prstGeom prst="roundRect">
            <a:avLst>
              <a:gd name="adj" fmla="val 0"/>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eiryo" charset="-128"/>
              <a:ea typeface="Meiryo" charset="-128"/>
              <a:cs typeface="Meiryo" charset="-128"/>
            </a:endParaRPr>
          </a:p>
        </p:txBody>
      </p:sp>
      <p:sp>
        <p:nvSpPr>
          <p:cNvPr id="41" name="角丸四角形 40"/>
          <p:cNvSpPr/>
          <p:nvPr/>
        </p:nvSpPr>
        <p:spPr bwMode="auto">
          <a:xfrm>
            <a:off x="4824028" y="2956681"/>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eiryo" charset="-128"/>
                <a:ea typeface="Meiryo" charset="-128"/>
                <a:cs typeface="Meiryo" charset="-128"/>
              </a:rPr>
              <a:t>3G</a:t>
            </a:r>
            <a:endParaRPr kumimoji="0" lang="ja-JP" altLang="en-US" sz="1200" b="0" i="0" u="none" strike="noStrike" cap="none" normalizeH="0" dirty="0" smtClean="0">
              <a:ln>
                <a:noFill/>
              </a:ln>
              <a:solidFill>
                <a:srgbClr val="FFFFFF"/>
              </a:solidFill>
              <a:effectLst/>
              <a:latin typeface="Meiryo" charset="-128"/>
              <a:ea typeface="Meiryo" charset="-128"/>
              <a:cs typeface="Meiryo" charset="-128"/>
            </a:endParaRPr>
          </a:p>
        </p:txBody>
      </p:sp>
      <p:sp>
        <p:nvSpPr>
          <p:cNvPr id="42" name="角丸四角形 41"/>
          <p:cNvSpPr/>
          <p:nvPr/>
        </p:nvSpPr>
        <p:spPr bwMode="auto">
          <a:xfrm>
            <a:off x="2555776" y="2956681"/>
            <a:ext cx="936104" cy="216024"/>
          </a:xfrm>
          <a:prstGeom prst="roundRect">
            <a:avLst>
              <a:gd name="adj" fmla="val 50000"/>
            </a:avLst>
          </a:prstGeom>
          <a:solidFill>
            <a:schemeClr val="accent4">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eiryo" charset="-128"/>
                <a:ea typeface="Meiryo" charset="-128"/>
                <a:cs typeface="Meiryo" charset="-128"/>
              </a:rPr>
              <a:t>Wired</a:t>
            </a:r>
            <a:endParaRPr kumimoji="0" lang="ja-JP" altLang="en-US" sz="1200" b="0" i="0" u="none" strike="noStrike" cap="none" normalizeH="0" dirty="0" smtClean="0">
              <a:ln>
                <a:noFill/>
              </a:ln>
              <a:solidFill>
                <a:srgbClr val="FFFFFF"/>
              </a:solidFill>
              <a:effectLst/>
              <a:latin typeface="Meiryo" charset="-128"/>
              <a:ea typeface="Meiryo" charset="-128"/>
              <a:cs typeface="Meiryo" charset="-128"/>
            </a:endParaRPr>
          </a:p>
        </p:txBody>
      </p:sp>
      <p:sp>
        <p:nvSpPr>
          <p:cNvPr id="43" name="角丸四角形 42"/>
          <p:cNvSpPr/>
          <p:nvPr/>
        </p:nvSpPr>
        <p:spPr bwMode="auto">
          <a:xfrm>
            <a:off x="5940152" y="2956681"/>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smtClean="0">
                <a:ln>
                  <a:noFill/>
                </a:ln>
                <a:solidFill>
                  <a:srgbClr val="FFFFFF"/>
                </a:solidFill>
                <a:effectLst/>
                <a:latin typeface="Meiryo" charset="-128"/>
                <a:ea typeface="Meiryo" charset="-128"/>
                <a:cs typeface="Meiryo" charset="-128"/>
              </a:rPr>
              <a:t>4G/LTE</a:t>
            </a:r>
            <a:endParaRPr kumimoji="0" lang="ja-JP" altLang="en-US" sz="1200" b="0" i="0" u="none" strike="noStrike" cap="none" normalizeH="0" dirty="0" smtClean="0">
              <a:ln>
                <a:noFill/>
              </a:ln>
              <a:solidFill>
                <a:srgbClr val="FFFFFF"/>
              </a:solidFill>
              <a:effectLst/>
              <a:latin typeface="Meiryo" charset="-128"/>
              <a:ea typeface="Meiryo" charset="-128"/>
              <a:cs typeface="Meiryo" charset="-128"/>
            </a:endParaRPr>
          </a:p>
        </p:txBody>
      </p:sp>
      <p:sp>
        <p:nvSpPr>
          <p:cNvPr id="44" name="角丸四角形 43"/>
          <p:cNvSpPr/>
          <p:nvPr/>
        </p:nvSpPr>
        <p:spPr bwMode="auto">
          <a:xfrm>
            <a:off x="7092280" y="2956681"/>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err="1" smtClean="0">
                <a:ln>
                  <a:noFill/>
                </a:ln>
                <a:solidFill>
                  <a:srgbClr val="FFFFFF"/>
                </a:solidFill>
                <a:effectLst/>
                <a:latin typeface="Meiryo" charset="-128"/>
                <a:ea typeface="Meiryo" charset="-128"/>
                <a:cs typeface="Meiryo" charset="-128"/>
              </a:rPr>
              <a:t>WiFi</a:t>
            </a:r>
            <a:endParaRPr kumimoji="0" lang="ja-JP" altLang="en-US" sz="1200" b="0" i="0" u="none" strike="noStrike" cap="none" normalizeH="0" dirty="0" smtClean="0">
              <a:ln>
                <a:noFill/>
              </a:ln>
              <a:solidFill>
                <a:srgbClr val="FFFFFF"/>
              </a:solidFill>
              <a:effectLst/>
              <a:latin typeface="Meiryo" charset="-128"/>
              <a:ea typeface="Meiryo" charset="-128"/>
              <a:cs typeface="Meiryo" charset="-128"/>
            </a:endParaRPr>
          </a:p>
        </p:txBody>
      </p:sp>
      <p:sp>
        <p:nvSpPr>
          <p:cNvPr id="45" name="角丸四角形 44"/>
          <p:cNvSpPr/>
          <p:nvPr/>
        </p:nvSpPr>
        <p:spPr bwMode="auto">
          <a:xfrm>
            <a:off x="3707904" y="2956681"/>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00" dirty="0" smtClean="0">
                <a:solidFill>
                  <a:srgbClr val="FFFFFF"/>
                </a:solidFill>
                <a:latin typeface="Meiryo" charset="-128"/>
                <a:ea typeface="Meiryo" charset="-128"/>
                <a:cs typeface="Meiryo" charset="-128"/>
              </a:rPr>
              <a:t>Bluetooth</a:t>
            </a:r>
            <a:endParaRPr kumimoji="0" lang="ja-JP" altLang="en-US" sz="1000" b="0" i="0" u="none" strike="noStrike" cap="none" normalizeH="0" dirty="0" smtClean="0">
              <a:ln>
                <a:noFill/>
              </a:ln>
              <a:solidFill>
                <a:srgbClr val="FFFFFF"/>
              </a:solidFill>
              <a:effectLst/>
              <a:latin typeface="Meiryo" charset="-128"/>
              <a:ea typeface="Meiryo" charset="-128"/>
              <a:cs typeface="Meiryo" charset="-128"/>
            </a:endParaRPr>
          </a:p>
        </p:txBody>
      </p:sp>
      <p:sp>
        <p:nvSpPr>
          <p:cNvPr id="48" name="角丸四角形 47"/>
          <p:cNvSpPr/>
          <p:nvPr/>
        </p:nvSpPr>
        <p:spPr bwMode="auto">
          <a:xfrm>
            <a:off x="5940152" y="4019072"/>
            <a:ext cx="936104" cy="57606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eiryo" charset="-128"/>
                <a:ea typeface="Meiryo" charset="-128"/>
                <a:cs typeface="Meiryo" charset="-128"/>
              </a:rPr>
              <a:t>アナリティクス</a:t>
            </a:r>
            <a:endParaRPr kumimoji="0" lang="en-US" altLang="ja-JP" sz="800" b="0" i="0" u="none" strike="noStrike" cap="none" normalizeH="0" dirty="0" smtClean="0">
              <a:ln>
                <a:noFill/>
              </a:ln>
              <a:solidFill>
                <a:srgbClr val="FFFFFF"/>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eiryo" charset="-128"/>
                <a:ea typeface="Meiryo" charset="-128"/>
                <a:cs typeface="Meiryo" charset="-128"/>
              </a:rPr>
              <a:t>機械学習</a:t>
            </a:r>
            <a:endParaRPr kumimoji="0" lang="ja-JP" altLang="en-US" sz="800" b="0" i="0" u="none" strike="noStrike" cap="none" normalizeH="0" dirty="0" smtClean="0">
              <a:ln>
                <a:noFill/>
              </a:ln>
              <a:solidFill>
                <a:srgbClr val="FFFFFF"/>
              </a:solidFill>
              <a:effectLst/>
              <a:latin typeface="Meiryo" charset="-128"/>
              <a:ea typeface="Meiryo" charset="-128"/>
              <a:cs typeface="Meiryo" charset="-128"/>
            </a:endParaRPr>
          </a:p>
        </p:txBody>
      </p:sp>
      <p:grpSp>
        <p:nvGrpSpPr>
          <p:cNvPr id="93" name="図形グループ 92"/>
          <p:cNvGrpSpPr/>
          <p:nvPr/>
        </p:nvGrpSpPr>
        <p:grpSpPr>
          <a:xfrm>
            <a:off x="6054669" y="1822679"/>
            <a:ext cx="161020" cy="300733"/>
            <a:chOff x="5118100" y="4941610"/>
            <a:chExt cx="190500" cy="405090"/>
          </a:xfrm>
        </p:grpSpPr>
        <p:sp>
          <p:nvSpPr>
            <p:cNvPr id="94" name="正方形/長方形 93"/>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6" name="角丸四角形 9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97" name="図形グループ 96"/>
          <p:cNvGrpSpPr/>
          <p:nvPr/>
        </p:nvGrpSpPr>
        <p:grpSpPr>
          <a:xfrm>
            <a:off x="6320380" y="1904068"/>
            <a:ext cx="441102" cy="177800"/>
            <a:chOff x="4715098" y="3962400"/>
            <a:chExt cx="441102" cy="177800"/>
          </a:xfrm>
        </p:grpSpPr>
        <p:sp>
          <p:nvSpPr>
            <p:cNvPr id="98" name="角丸四角形 9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9" name="角丸四角形 9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0" name="角丸四角形 9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01" name="図形グループ 100"/>
          <p:cNvGrpSpPr/>
          <p:nvPr/>
        </p:nvGrpSpPr>
        <p:grpSpPr>
          <a:xfrm>
            <a:off x="4910708" y="1609455"/>
            <a:ext cx="679541" cy="593816"/>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103" name="図 10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4" name="図形グループ 103"/>
          <p:cNvGrpSpPr/>
          <p:nvPr/>
        </p:nvGrpSpPr>
        <p:grpSpPr>
          <a:xfrm>
            <a:off x="5397726" y="1728472"/>
            <a:ext cx="341289" cy="550466"/>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106" name="図 10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07" name="図 106"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5626" y="1675314"/>
            <a:ext cx="792088" cy="543647"/>
          </a:xfrm>
          <a:prstGeom prst="rect">
            <a:avLst/>
          </a:prstGeom>
        </p:spPr>
      </p:pic>
      <p:grpSp>
        <p:nvGrpSpPr>
          <p:cNvPr id="111" name="図形グループ 110"/>
          <p:cNvGrpSpPr/>
          <p:nvPr/>
        </p:nvGrpSpPr>
        <p:grpSpPr>
          <a:xfrm>
            <a:off x="3926198" y="1675314"/>
            <a:ext cx="574196" cy="545661"/>
            <a:chOff x="3962078" y="1182650"/>
            <a:chExt cx="574196" cy="545661"/>
          </a:xfrm>
        </p:grpSpPr>
        <p:sp>
          <p:nvSpPr>
            <p:cNvPr id="108" name="角丸四角形 107"/>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9" name="正方形/長方形 108"/>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smtClean="0">
                  <a:solidFill>
                    <a:srgbClr val="FFFFFF"/>
                  </a:solidFill>
                  <a:latin typeface="Meiryo" charset="-128"/>
                  <a:ea typeface="Meiryo" charset="-128"/>
                  <a:cs typeface="Meiryo" charset="-128"/>
                </a:rPr>
                <a:t>263</a:t>
              </a:r>
            </a:p>
            <a:p>
              <a:pPr algn="ctr"/>
              <a:r>
                <a:rPr kumimoji="1" lang="en-US" altLang="ja-JP" sz="600" dirty="0" smtClean="0">
                  <a:solidFill>
                    <a:srgbClr val="FFFFFF"/>
                  </a:solidFill>
                  <a:latin typeface="Meiryo" charset="-128"/>
                  <a:ea typeface="Meiryo" charset="-128"/>
                  <a:cs typeface="Meiryo" charset="-128"/>
                </a:rPr>
                <a:t>Kw</a:t>
              </a:r>
              <a:endParaRPr kumimoji="1" lang="ja-JP" altLang="en-US" sz="600" dirty="0">
                <a:solidFill>
                  <a:srgbClr val="FFFFFF"/>
                </a:solidFill>
                <a:latin typeface="Meiryo" charset="-128"/>
                <a:ea typeface="Meiryo" charset="-128"/>
                <a:cs typeface="Meiryo" charset="-128"/>
              </a:endParaRPr>
            </a:p>
          </p:txBody>
        </p:sp>
        <p:sp>
          <p:nvSpPr>
            <p:cNvPr id="110" name="テキスト ボックス 109"/>
            <p:cNvSpPr txBox="1"/>
            <p:nvPr/>
          </p:nvSpPr>
          <p:spPr>
            <a:xfrm>
              <a:off x="3962078" y="1511573"/>
              <a:ext cx="574196" cy="215444"/>
            </a:xfrm>
            <a:prstGeom prst="rect">
              <a:avLst/>
            </a:prstGeom>
            <a:noFill/>
          </p:spPr>
          <p:txBody>
            <a:bodyPr wrap="none" rtlCol="0">
              <a:spAutoFit/>
            </a:bodyPr>
            <a:lstStyle/>
            <a:p>
              <a:pPr algn="ctr"/>
              <a:r>
                <a:rPr kumimoji="1" lang="en-US" altLang="ja-JP" sz="800" dirty="0" smtClean="0">
                  <a:solidFill>
                    <a:schemeClr val="bg1"/>
                  </a:solidFill>
                  <a:latin typeface="Meiryo" charset="-128"/>
                  <a:ea typeface="Meiryo" charset="-128"/>
                  <a:cs typeface="Meiryo" charset="-128"/>
                </a:rPr>
                <a:t>○×</a:t>
              </a:r>
              <a:r>
                <a:rPr kumimoji="1" lang="ja-JP" altLang="en-US" sz="800" dirty="0" smtClean="0">
                  <a:solidFill>
                    <a:schemeClr val="bg1"/>
                  </a:solidFill>
                  <a:latin typeface="Meiryo" charset="-128"/>
                  <a:ea typeface="Meiryo" charset="-128"/>
                  <a:cs typeface="Meiryo" charset="-128"/>
                </a:rPr>
                <a:t>電力</a:t>
              </a:r>
              <a:endParaRPr kumimoji="1" lang="ja-JP" altLang="en-US" sz="800" dirty="0">
                <a:solidFill>
                  <a:schemeClr val="bg1"/>
                </a:solidFill>
                <a:latin typeface="Meiryo" charset="-128"/>
                <a:ea typeface="Meiryo" charset="-128"/>
                <a:cs typeface="Meiryo" charset="-128"/>
              </a:endParaRPr>
            </a:p>
          </p:txBody>
        </p:sp>
      </p:grpSp>
      <p:sp>
        <p:nvSpPr>
          <p:cNvPr id="113" name="角丸四角形 112"/>
          <p:cNvSpPr/>
          <p:nvPr/>
        </p:nvSpPr>
        <p:spPr>
          <a:xfrm>
            <a:off x="7092280" y="1675314"/>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6" name="円/楕円 115"/>
          <p:cNvSpPr/>
          <p:nvPr/>
        </p:nvSpPr>
        <p:spPr>
          <a:xfrm>
            <a:off x="7179816" y="1735946"/>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7" name="角丸四角形 116"/>
          <p:cNvSpPr/>
          <p:nvPr/>
        </p:nvSpPr>
        <p:spPr>
          <a:xfrm>
            <a:off x="7236296" y="1803629"/>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0" name="台形 119"/>
          <p:cNvSpPr/>
          <p:nvPr/>
        </p:nvSpPr>
        <p:spPr>
          <a:xfrm>
            <a:off x="7663780" y="2085349"/>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8" name="角丸四角形 117"/>
          <p:cNvSpPr/>
          <p:nvPr/>
        </p:nvSpPr>
        <p:spPr>
          <a:xfrm>
            <a:off x="7524080" y="1738814"/>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9" name="角丸四角形 118"/>
          <p:cNvSpPr/>
          <p:nvPr/>
        </p:nvSpPr>
        <p:spPr>
          <a:xfrm>
            <a:off x="7574880" y="1784363"/>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16" name="角丸四角形 215"/>
          <p:cNvSpPr/>
          <p:nvPr/>
        </p:nvSpPr>
        <p:spPr bwMode="auto">
          <a:xfrm>
            <a:off x="3707904" y="3493318"/>
            <a:ext cx="1023448"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eiryo" charset="-128"/>
                <a:ea typeface="Meiryo" charset="-128"/>
                <a:cs typeface="Meiryo" charset="-128"/>
              </a:rPr>
              <a:t>データ蓄積</a:t>
            </a:r>
          </a:p>
        </p:txBody>
      </p:sp>
      <p:sp>
        <p:nvSpPr>
          <p:cNvPr id="217" name="角丸四角形 216"/>
          <p:cNvSpPr/>
          <p:nvPr/>
        </p:nvSpPr>
        <p:spPr bwMode="auto">
          <a:xfrm>
            <a:off x="4788023" y="3493318"/>
            <a:ext cx="1086421"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eiryo" charset="-128"/>
                <a:ea typeface="Meiryo" charset="-128"/>
                <a:cs typeface="Meiryo" charset="-128"/>
              </a:rPr>
              <a:t>データ検索</a:t>
            </a:r>
          </a:p>
        </p:txBody>
      </p:sp>
      <p:sp>
        <p:nvSpPr>
          <p:cNvPr id="218" name="角丸四角形 217"/>
          <p:cNvSpPr/>
          <p:nvPr/>
        </p:nvSpPr>
        <p:spPr bwMode="auto">
          <a:xfrm>
            <a:off x="5940152" y="3493318"/>
            <a:ext cx="936104"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eiryo" charset="-128"/>
                <a:ea typeface="Meiryo" charset="-128"/>
                <a:cs typeface="Meiryo" charset="-128"/>
              </a:rPr>
              <a:t>認証</a:t>
            </a:r>
            <a:endParaRPr kumimoji="0" lang="en-US" altLang="ja-JP" sz="1000" dirty="0" smtClean="0">
              <a:solidFill>
                <a:srgbClr val="FFFFFF"/>
              </a:solidFill>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800" dirty="0" smtClean="0">
                <a:solidFill>
                  <a:srgbClr val="FFFFFF"/>
                </a:solidFill>
                <a:latin typeface="Meiryo" charset="-128"/>
                <a:ea typeface="Meiryo" charset="-128"/>
                <a:cs typeface="Meiryo" charset="-128"/>
              </a:rPr>
              <a:t>セキュリティ</a:t>
            </a:r>
            <a:endParaRPr kumimoji="0" lang="ja-JP" altLang="en-US" sz="800" b="0" i="0" u="none" strike="noStrike" cap="none" normalizeH="0" dirty="0" smtClean="0">
              <a:ln>
                <a:noFill/>
              </a:ln>
              <a:solidFill>
                <a:srgbClr val="FFFFFF"/>
              </a:solidFill>
              <a:effectLst/>
              <a:latin typeface="Meiryo" charset="-128"/>
              <a:ea typeface="Meiryo" charset="-128"/>
              <a:cs typeface="Meiryo" charset="-128"/>
            </a:endParaRPr>
          </a:p>
        </p:txBody>
      </p:sp>
      <p:sp>
        <p:nvSpPr>
          <p:cNvPr id="219" name="ホームベース 218"/>
          <p:cNvSpPr/>
          <p:nvPr/>
        </p:nvSpPr>
        <p:spPr bwMode="auto">
          <a:xfrm>
            <a:off x="768178" y="3390427"/>
            <a:ext cx="1355550" cy="1345173"/>
          </a:xfrm>
          <a:prstGeom prst="homePlate">
            <a:avLst>
              <a:gd name="adj" fmla="val 8457"/>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eiryo" charset="-128"/>
                <a:ea typeface="Meiryo" charset="-128"/>
                <a:cs typeface="Meiryo" charset="-128"/>
              </a:rPr>
              <a:t>プラットフォーム</a:t>
            </a:r>
          </a:p>
        </p:txBody>
      </p:sp>
      <p:sp>
        <p:nvSpPr>
          <p:cNvPr id="4" name="正方形/長方形 3"/>
          <p:cNvSpPr/>
          <p:nvPr/>
        </p:nvSpPr>
        <p:spPr>
          <a:xfrm>
            <a:off x="683568" y="2727136"/>
            <a:ext cx="7776864" cy="2073983"/>
          </a:xfrm>
          <a:prstGeom prst="rect">
            <a:avLst/>
          </a:prstGeom>
          <a:noFill/>
          <a:ln w="38100">
            <a:solidFill>
              <a:schemeClr val="accent6">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330870" y="1115142"/>
            <a:ext cx="228599" cy="443927"/>
            <a:chOff x="1946324" y="4125162"/>
            <a:chExt cx="969964" cy="2007872"/>
          </a:xfrm>
        </p:grpSpPr>
        <p:sp>
          <p:nvSpPr>
            <p:cNvPr id="179" name="円/楕円 1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フローチャート: 論理積ゲート 1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1" name="図形グループ 180"/>
          <p:cNvGrpSpPr/>
          <p:nvPr/>
        </p:nvGrpSpPr>
        <p:grpSpPr>
          <a:xfrm>
            <a:off x="2877877" y="1115142"/>
            <a:ext cx="228599" cy="443927"/>
            <a:chOff x="1946324" y="4125162"/>
            <a:chExt cx="969964" cy="2007872"/>
          </a:xfrm>
        </p:grpSpPr>
        <p:sp>
          <p:nvSpPr>
            <p:cNvPr id="182" name="円/楕円 1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フローチャート: 論理積ゲート 1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4" name="図形グループ 183"/>
          <p:cNvGrpSpPr/>
          <p:nvPr/>
        </p:nvGrpSpPr>
        <p:grpSpPr>
          <a:xfrm>
            <a:off x="3900224" y="1115142"/>
            <a:ext cx="228599" cy="443927"/>
            <a:chOff x="1946324" y="4125162"/>
            <a:chExt cx="969964" cy="2007872"/>
          </a:xfrm>
        </p:grpSpPr>
        <p:sp>
          <p:nvSpPr>
            <p:cNvPr id="185" name="円/楕円 1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フローチャート: 論理積ゲート 1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7" name="図形グループ 186"/>
          <p:cNvGrpSpPr/>
          <p:nvPr/>
        </p:nvGrpSpPr>
        <p:grpSpPr>
          <a:xfrm>
            <a:off x="4916162" y="1115142"/>
            <a:ext cx="228599" cy="443927"/>
            <a:chOff x="1946324" y="4125162"/>
            <a:chExt cx="969964" cy="2007872"/>
          </a:xfrm>
        </p:grpSpPr>
        <p:sp>
          <p:nvSpPr>
            <p:cNvPr id="188" name="円/楕円 1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0" name="図形グループ 189"/>
          <p:cNvGrpSpPr/>
          <p:nvPr/>
        </p:nvGrpSpPr>
        <p:grpSpPr>
          <a:xfrm>
            <a:off x="4395524" y="1115142"/>
            <a:ext cx="228599" cy="443927"/>
            <a:chOff x="1946324" y="4125162"/>
            <a:chExt cx="969964" cy="2007872"/>
          </a:xfrm>
        </p:grpSpPr>
        <p:sp>
          <p:nvSpPr>
            <p:cNvPr id="191" name="円/楕円 1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フローチャート: 論理積ゲート 1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3" name="図形グループ 192"/>
          <p:cNvGrpSpPr/>
          <p:nvPr/>
        </p:nvGrpSpPr>
        <p:grpSpPr>
          <a:xfrm>
            <a:off x="5881280" y="1115142"/>
            <a:ext cx="228599" cy="443927"/>
            <a:chOff x="1946324" y="4125162"/>
            <a:chExt cx="969964" cy="2007872"/>
          </a:xfrm>
        </p:grpSpPr>
        <p:sp>
          <p:nvSpPr>
            <p:cNvPr id="194" name="円/楕円 19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フローチャート: 論理積ゲート 19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6" name="図形グループ 195"/>
          <p:cNvGrpSpPr/>
          <p:nvPr/>
        </p:nvGrpSpPr>
        <p:grpSpPr>
          <a:xfrm>
            <a:off x="6982781" y="1115142"/>
            <a:ext cx="228599" cy="443927"/>
            <a:chOff x="1946324" y="4125162"/>
            <a:chExt cx="969964" cy="2007872"/>
          </a:xfrm>
        </p:grpSpPr>
        <p:sp>
          <p:nvSpPr>
            <p:cNvPr id="197" name="円/楕円 1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フローチャート: 論理積ゲート 1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9" name="図形グループ 198"/>
          <p:cNvGrpSpPr/>
          <p:nvPr/>
        </p:nvGrpSpPr>
        <p:grpSpPr>
          <a:xfrm>
            <a:off x="6402856" y="1115142"/>
            <a:ext cx="228599" cy="443927"/>
            <a:chOff x="1946324" y="4125162"/>
            <a:chExt cx="969964" cy="2007872"/>
          </a:xfrm>
        </p:grpSpPr>
        <p:sp>
          <p:nvSpPr>
            <p:cNvPr id="200" name="円/楕円 19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フローチャート: 論理積ゲート 20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5" name="図形グループ 204"/>
          <p:cNvGrpSpPr/>
          <p:nvPr/>
        </p:nvGrpSpPr>
        <p:grpSpPr>
          <a:xfrm>
            <a:off x="7493439" y="1115142"/>
            <a:ext cx="228599" cy="443927"/>
            <a:chOff x="1946324" y="4125162"/>
            <a:chExt cx="969964" cy="2007872"/>
          </a:xfrm>
        </p:grpSpPr>
        <p:sp>
          <p:nvSpPr>
            <p:cNvPr id="206" name="円/楕円 2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フローチャート: 論理積ゲート 2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2" name="図形グループ 211"/>
          <p:cNvGrpSpPr/>
          <p:nvPr/>
        </p:nvGrpSpPr>
        <p:grpSpPr>
          <a:xfrm>
            <a:off x="6163339" y="1045292"/>
            <a:ext cx="228599" cy="443927"/>
            <a:chOff x="1946324" y="4125162"/>
            <a:chExt cx="969964" cy="2007872"/>
          </a:xfrm>
        </p:grpSpPr>
        <p:sp>
          <p:nvSpPr>
            <p:cNvPr id="213" name="円/楕円 2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フローチャート: 論理積ゲート 2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5" name="図形グループ 214"/>
          <p:cNvGrpSpPr/>
          <p:nvPr/>
        </p:nvGrpSpPr>
        <p:grpSpPr>
          <a:xfrm>
            <a:off x="7264840" y="1045292"/>
            <a:ext cx="228599" cy="443927"/>
            <a:chOff x="1946324" y="4125162"/>
            <a:chExt cx="969964" cy="2007872"/>
          </a:xfrm>
        </p:grpSpPr>
        <p:sp>
          <p:nvSpPr>
            <p:cNvPr id="220" name="円/楕円 2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フローチャート: 論理積ゲート 2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2" name="図形グループ 221"/>
          <p:cNvGrpSpPr/>
          <p:nvPr/>
        </p:nvGrpSpPr>
        <p:grpSpPr>
          <a:xfrm>
            <a:off x="6684915" y="1045292"/>
            <a:ext cx="228599" cy="443927"/>
            <a:chOff x="1946324" y="4125162"/>
            <a:chExt cx="969964" cy="2007872"/>
          </a:xfrm>
        </p:grpSpPr>
        <p:sp>
          <p:nvSpPr>
            <p:cNvPr id="223" name="円/楕円 2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フローチャート: 論理積ゲート 2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5" name="図形グループ 224"/>
          <p:cNvGrpSpPr/>
          <p:nvPr/>
        </p:nvGrpSpPr>
        <p:grpSpPr>
          <a:xfrm>
            <a:off x="7738465" y="1045292"/>
            <a:ext cx="228599" cy="443927"/>
            <a:chOff x="1946324" y="4125162"/>
            <a:chExt cx="969964" cy="2007872"/>
          </a:xfrm>
        </p:grpSpPr>
        <p:sp>
          <p:nvSpPr>
            <p:cNvPr id="226" name="円/楕円 2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フローチャート: 論理積ゲート 2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8" name="図形グループ 227"/>
          <p:cNvGrpSpPr/>
          <p:nvPr/>
        </p:nvGrpSpPr>
        <p:grpSpPr>
          <a:xfrm>
            <a:off x="3603604" y="1045292"/>
            <a:ext cx="228599" cy="443927"/>
            <a:chOff x="1946324" y="4125162"/>
            <a:chExt cx="969964" cy="2007872"/>
          </a:xfrm>
        </p:grpSpPr>
        <p:sp>
          <p:nvSpPr>
            <p:cNvPr id="229" name="円/楕円 2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フローチャート: 論理積ゲート 2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1" name="図形グループ 230"/>
          <p:cNvGrpSpPr/>
          <p:nvPr/>
        </p:nvGrpSpPr>
        <p:grpSpPr>
          <a:xfrm>
            <a:off x="4705105" y="1045292"/>
            <a:ext cx="228599" cy="443927"/>
            <a:chOff x="1946324" y="4125162"/>
            <a:chExt cx="969964" cy="2007872"/>
          </a:xfrm>
        </p:grpSpPr>
        <p:sp>
          <p:nvSpPr>
            <p:cNvPr id="232" name="円/楕円 2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フローチャート: 論理積ゲート 2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4" name="図形グループ 233"/>
          <p:cNvGrpSpPr/>
          <p:nvPr/>
        </p:nvGrpSpPr>
        <p:grpSpPr>
          <a:xfrm>
            <a:off x="4125180" y="1045292"/>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5178730" y="1045292"/>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3106476" y="1045292"/>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5418223" y="1115142"/>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5661890" y="1045293"/>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2579723" y="1115142"/>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線吹き出し 3 (枠付き) 6"/>
          <p:cNvSpPr/>
          <p:nvPr/>
        </p:nvSpPr>
        <p:spPr>
          <a:xfrm>
            <a:off x="683568" y="5979133"/>
            <a:ext cx="7776864" cy="445795"/>
          </a:xfrm>
          <a:prstGeom prst="borderCallout3">
            <a:avLst>
              <a:gd name="adj1" fmla="val 50925"/>
              <a:gd name="adj2" fmla="val 100255"/>
              <a:gd name="adj3" fmla="val 17410"/>
              <a:gd name="adj4" fmla="val 102373"/>
              <a:gd name="adj5" fmla="val -13954"/>
              <a:gd name="adj6" fmla="val 104140"/>
              <a:gd name="adj7" fmla="val -265095"/>
              <a:gd name="adj8" fmla="val 100179"/>
            </a:avLst>
          </a:prstGeom>
          <a:solidFill>
            <a:schemeClr val="accent6">
              <a:lumMod val="75000"/>
            </a:schemeClr>
          </a:solidFill>
          <a:ln>
            <a:solidFill>
              <a:schemeClr val="accent6">
                <a:lumMod val="75000"/>
              </a:schemeClr>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smtClean="0">
                <a:solidFill>
                  <a:srgbClr val="FFFFFF"/>
                </a:solidFill>
                <a:latin typeface="Meiryo" charset="-128"/>
                <a:ea typeface="Meiryo" charset="-128"/>
                <a:cs typeface="Meiryo" charset="-128"/>
              </a:rPr>
              <a:t>クラウド事業者・通信キャリアは、インフラやネットワークだけでは</a:t>
            </a:r>
            <a:r>
              <a:rPr lang="ja-JP" altLang="en-US" sz="1050" smtClean="0">
                <a:solidFill>
                  <a:srgbClr val="FFFFFF"/>
                </a:solidFill>
                <a:latin typeface="Meiryo" charset="-128"/>
                <a:ea typeface="Meiryo" charset="-128"/>
                <a:cs typeface="Meiryo" charset="-128"/>
              </a:rPr>
              <a:t>付加価値を出しにくい</a:t>
            </a:r>
            <a:r>
              <a:rPr lang="ja-JP" altLang="en-US" sz="1050" dirty="0" smtClean="0">
                <a:solidFill>
                  <a:srgbClr val="FFFFFF"/>
                </a:solidFill>
                <a:latin typeface="Meiryo" charset="-128"/>
                <a:ea typeface="Meiryo" charset="-128"/>
                <a:cs typeface="Meiryo" charset="-128"/>
              </a:rPr>
              <a:t>。</a:t>
            </a: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プラットフォームに隠蔽して「</a:t>
            </a:r>
            <a:r>
              <a:rPr lang="en-US" altLang="ja-JP" sz="1050" dirty="0" err="1" smtClean="0">
                <a:solidFill>
                  <a:srgbClr val="FFFFFF"/>
                </a:solidFill>
                <a:latin typeface="Meiryo" charset="-128"/>
                <a:ea typeface="Meiryo" charset="-128"/>
                <a:cs typeface="Meiryo" charset="-128"/>
              </a:rPr>
              <a:t>IoT</a:t>
            </a:r>
            <a:r>
              <a:rPr lang="ja-JP" altLang="en-US" sz="1050" dirty="0" smtClean="0">
                <a:solidFill>
                  <a:srgbClr val="FFFFFF"/>
                </a:solidFill>
                <a:latin typeface="Meiryo" charset="-128"/>
                <a:ea typeface="Meiryo" charset="-128"/>
                <a:cs typeface="Meiryo" charset="-128"/>
              </a:rPr>
              <a:t>プラットフォーム・サービス」としての展開を図ろうとしている。</a:t>
            </a:r>
            <a:endParaRPr kumimoji="1" lang="ja-JP" altLang="en-US" sz="1050" dirty="0">
              <a:solidFill>
                <a:srgbClr val="FFFFFF"/>
              </a:solidFill>
              <a:latin typeface="Meiryo" charset="-128"/>
              <a:ea typeface="Meiryo" charset="-128"/>
              <a:cs typeface="Meiryo" charset="-128"/>
            </a:endParaRPr>
          </a:p>
        </p:txBody>
      </p:sp>
      <p:sp>
        <p:nvSpPr>
          <p:cNvPr id="46" name="ホームベース 45"/>
          <p:cNvSpPr/>
          <p:nvPr/>
        </p:nvSpPr>
        <p:spPr bwMode="auto">
          <a:xfrm>
            <a:off x="768178" y="2812665"/>
            <a:ext cx="1355550" cy="504056"/>
          </a:xfrm>
          <a:prstGeom prst="homePlate">
            <a:avLst>
              <a:gd name="adj" fmla="val 22565"/>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8000"/>
                </a:solidFill>
                <a:effectLst/>
                <a:latin typeface="Meiryo" charset="-128"/>
                <a:ea typeface="Meiryo" charset="-128"/>
                <a:cs typeface="Meiryo" charset="-128"/>
              </a:rPr>
              <a:t>ネットワーク</a:t>
            </a:r>
          </a:p>
        </p:txBody>
      </p:sp>
    </p:spTree>
    <p:extLst>
      <p:ext uri="{BB962C8B-B14F-4D97-AF65-F5344CB8AC3E}">
        <p14:creationId xmlns:p14="http://schemas.microsoft.com/office/powerpoint/2010/main" val="693169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への取り組みを成功させる３つの要件</a:t>
            </a:r>
            <a:endParaRPr kumimoji="1" lang="ja-JP" altLang="en-US" dirty="0"/>
          </a:p>
        </p:txBody>
      </p:sp>
      <p:sp>
        <p:nvSpPr>
          <p:cNvPr id="3" name="スライド番号プレースホルダー 2"/>
          <p:cNvSpPr>
            <a:spLocks noGrp="1"/>
          </p:cNvSpPr>
          <p:nvPr>
            <p:ph type="sldNum" sz="quarter" idx="12"/>
          </p:nvPr>
        </p:nvSpPr>
        <p:spPr>
          <a:xfrm>
            <a:off x="6948264" y="6658783"/>
            <a:ext cx="2133600" cy="217800"/>
          </a:xfrm>
        </p:spPr>
        <p:txBody>
          <a:bodyPr/>
          <a:lstStyle/>
          <a:p>
            <a:fld id="{8FF8CC5D-A65D-5946-99B5-645367A967AD}" type="slidenum">
              <a:rPr kumimoji="1" lang="ja-JP" altLang="en-US" smtClean="0"/>
              <a:t>27</a:t>
            </a:fld>
            <a:endParaRPr kumimoji="1" lang="ja-JP" altLang="en-US" dirty="0"/>
          </a:p>
        </p:txBody>
      </p:sp>
      <p:sp>
        <p:nvSpPr>
          <p:cNvPr id="4" name="正方形/長方形 3"/>
          <p:cNvSpPr/>
          <p:nvPr/>
        </p:nvSpPr>
        <p:spPr>
          <a:xfrm>
            <a:off x="179512" y="1340768"/>
            <a:ext cx="2736304" cy="122413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若者・未経験者を</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即戦力化したい</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180136" y="2636912"/>
            <a:ext cx="2732354" cy="122413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減り続ける人材（人口）</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に対処し</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事業を維持・継続したい</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180136" y="3933056"/>
            <a:ext cx="2732354" cy="12241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ビジネス環境の</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急激な変化に即応したい</a:t>
            </a:r>
            <a:endParaRPr lang="en-US" altLang="ja-JP" sz="1600" dirty="0" smtClean="0">
              <a:solidFill>
                <a:srgbClr val="FFFFFF"/>
              </a:solidFill>
              <a:latin typeface="Meiryo" charset="-128"/>
              <a:ea typeface="Meiryo" charset="-128"/>
              <a:cs typeface="Meiryo" charset="-128"/>
            </a:endParaRPr>
          </a:p>
        </p:txBody>
      </p:sp>
      <p:sp>
        <p:nvSpPr>
          <p:cNvPr id="7" name="正方形/長方形 6"/>
          <p:cNvSpPr/>
          <p:nvPr/>
        </p:nvSpPr>
        <p:spPr>
          <a:xfrm>
            <a:off x="2987823" y="1340768"/>
            <a:ext cx="1076795" cy="57514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個人化</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177849" y="5589240"/>
            <a:ext cx="2732978"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切迫する課題に</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ごまかすことなく</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真摯に向き合う態度</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2986161" y="5589240"/>
            <a:ext cx="5976664"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「過去の常識や方法論にこだわらない</a:t>
            </a:r>
            <a:r>
              <a:rPr lang="ja-JP" altLang="en-US" sz="1600" dirty="0" smtClean="0">
                <a:solidFill>
                  <a:srgbClr val="FFFFFF"/>
                </a:solidFill>
                <a:latin typeface="Meiryo" charset="-128"/>
                <a:ea typeface="Meiryo" charset="-128"/>
                <a:cs typeface="Meiryo" charset="-128"/>
              </a:rPr>
              <a:t>」</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「テクノロジーがもたらす新しい常識」</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から現実や課題を捉え直す態度</a:t>
            </a: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2987823" y="1990082"/>
            <a:ext cx="1076795" cy="57514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仕組化</a:t>
            </a:r>
            <a:endParaRPr kumimoji="1" lang="ja-JP" altLang="en-US" sz="1400" dirty="0">
              <a:solidFill>
                <a:srgbClr val="FFFFFF"/>
              </a:solidFill>
              <a:latin typeface="Meiryo" charset="-128"/>
              <a:ea typeface="Meiryo" charset="-128"/>
              <a:cs typeface="Meiryo" charset="-128"/>
            </a:endParaRPr>
          </a:p>
        </p:txBody>
      </p:sp>
      <p:sp>
        <p:nvSpPr>
          <p:cNvPr id="17" name="正方形/長方形 16"/>
          <p:cNvSpPr/>
          <p:nvPr/>
        </p:nvSpPr>
        <p:spPr>
          <a:xfrm>
            <a:off x="2986160" y="2645923"/>
            <a:ext cx="1076795" cy="5751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人間前提</a:t>
            </a:r>
            <a:endParaRPr kumimoji="1" lang="ja-JP" altLang="en-US" sz="1400" dirty="0">
              <a:solidFill>
                <a:srgbClr val="FFFFFF"/>
              </a:solidFill>
              <a:latin typeface="Meiryo" charset="-128"/>
              <a:ea typeface="Meiryo" charset="-128"/>
              <a:cs typeface="Meiryo" charset="-128"/>
            </a:endParaRPr>
          </a:p>
        </p:txBody>
      </p:sp>
      <p:sp>
        <p:nvSpPr>
          <p:cNvPr id="18" name="正方形/長方形 17"/>
          <p:cNvSpPr/>
          <p:nvPr/>
        </p:nvSpPr>
        <p:spPr>
          <a:xfrm>
            <a:off x="2986160" y="3295237"/>
            <a:ext cx="1076795" cy="57514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機械前提</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2987823" y="3933056"/>
            <a:ext cx="1076795" cy="575145"/>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リスク回避</a:t>
            </a:r>
            <a:endParaRPr kumimoji="1" lang="ja-JP" altLang="en-US" sz="1400" dirty="0">
              <a:solidFill>
                <a:srgbClr val="FFFFFF"/>
              </a:solidFill>
              <a:latin typeface="Meiryo" charset="-128"/>
              <a:ea typeface="Meiryo" charset="-128"/>
              <a:cs typeface="Meiryo" charset="-128"/>
            </a:endParaRPr>
          </a:p>
        </p:txBody>
      </p:sp>
      <p:sp>
        <p:nvSpPr>
          <p:cNvPr id="22" name="正方形/長方形 21"/>
          <p:cNvSpPr/>
          <p:nvPr/>
        </p:nvSpPr>
        <p:spPr>
          <a:xfrm>
            <a:off x="2987823" y="4582370"/>
            <a:ext cx="1076795" cy="57514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試行錯誤</a:t>
            </a:r>
            <a:endParaRPr kumimoji="1" lang="ja-JP" altLang="en-US" sz="1400" dirty="0">
              <a:solidFill>
                <a:srgbClr val="FFFFFF"/>
              </a:solidFill>
              <a:latin typeface="Meiryo" charset="-128"/>
              <a:ea typeface="Meiryo" charset="-128"/>
              <a:cs typeface="Meiryo" charset="-128"/>
            </a:endParaRPr>
          </a:p>
        </p:txBody>
      </p:sp>
      <p:sp>
        <p:nvSpPr>
          <p:cNvPr id="23" name="正方形/長方形 22"/>
          <p:cNvSpPr/>
          <p:nvPr/>
        </p:nvSpPr>
        <p:spPr>
          <a:xfrm>
            <a:off x="7380312" y="1343524"/>
            <a:ext cx="1584176" cy="12213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ノウハウを個人に埋没させず、最適化された仕組みを標準化し、共有する</a:t>
            </a:r>
            <a:endParaRPr kumimoji="1" lang="ja-JP" altLang="en-US" sz="1100" dirty="0">
              <a:solidFill>
                <a:srgbClr val="FFFFFF"/>
              </a:solidFill>
              <a:latin typeface="Meiryo" charset="-128"/>
              <a:ea typeface="Meiryo" charset="-128"/>
              <a:cs typeface="Meiryo" charset="-128"/>
            </a:endParaRPr>
          </a:p>
        </p:txBody>
      </p:sp>
      <p:sp>
        <p:nvSpPr>
          <p:cNvPr id="24" name="正方形/長方形 23"/>
          <p:cNvSpPr/>
          <p:nvPr/>
        </p:nvSpPr>
        <p:spPr>
          <a:xfrm>
            <a:off x="7378649" y="2651946"/>
            <a:ext cx="1584176" cy="122138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人間が行うことを前提として作られた仕組みを、機械（ロボットや人工知能）を前提</a:t>
            </a:r>
            <a:r>
              <a:rPr kumimoji="1" lang="ja-JP" altLang="en-US" sz="1100" smtClean="0">
                <a:solidFill>
                  <a:srgbClr val="FFFFFF"/>
                </a:solidFill>
                <a:latin typeface="Meiryo" charset="-128"/>
                <a:ea typeface="Meiryo" charset="-128"/>
                <a:cs typeface="Meiryo" charset="-128"/>
              </a:rPr>
              <a:t>とした仕組みに作り直す</a:t>
            </a:r>
            <a:endParaRPr kumimoji="1" lang="ja-JP" altLang="en-US" sz="1100" dirty="0">
              <a:solidFill>
                <a:srgbClr val="FFFFFF"/>
              </a:solidFill>
              <a:latin typeface="Meiryo" charset="-128"/>
              <a:ea typeface="Meiryo" charset="-128"/>
              <a:cs typeface="Meiryo" charset="-128"/>
            </a:endParaRPr>
          </a:p>
        </p:txBody>
      </p:sp>
      <p:sp>
        <p:nvSpPr>
          <p:cNvPr id="25" name="正方形/長方形 24"/>
          <p:cNvSpPr/>
          <p:nvPr/>
        </p:nvSpPr>
        <p:spPr>
          <a:xfrm>
            <a:off x="7380312" y="3935812"/>
            <a:ext cx="1584176" cy="122138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見通せない未来を保証させるのではなく、自らが未来を創り出してゆく発見的取り組みを継続する</a:t>
            </a:r>
            <a:endParaRPr kumimoji="1" lang="ja-JP" altLang="en-US" sz="1100" dirty="0">
              <a:solidFill>
                <a:srgbClr val="FFFFFF"/>
              </a:solidFill>
              <a:latin typeface="Meiryo" charset="-128"/>
              <a:ea typeface="Meiryo" charset="-128"/>
              <a:cs typeface="Meiryo" charset="-128"/>
            </a:endParaRPr>
          </a:p>
        </p:txBody>
      </p:sp>
      <p:sp>
        <p:nvSpPr>
          <p:cNvPr id="26" name="正方形/長方形 25"/>
          <p:cNvSpPr/>
          <p:nvPr/>
        </p:nvSpPr>
        <p:spPr>
          <a:xfrm>
            <a:off x="179512" y="908720"/>
            <a:ext cx="2736304"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課題</a:t>
            </a:r>
            <a:endParaRPr kumimoji="1" lang="ja-JP" altLang="en-US" sz="1600" dirty="0">
              <a:solidFill>
                <a:srgbClr val="FFFFFF"/>
              </a:solidFill>
              <a:latin typeface="Meiryo" charset="-128"/>
              <a:ea typeface="Meiryo" charset="-128"/>
              <a:cs typeface="Meiryo" charset="-128"/>
            </a:endParaRPr>
          </a:p>
        </p:txBody>
      </p:sp>
      <p:sp>
        <p:nvSpPr>
          <p:cNvPr id="27" name="正方形/長方形 26"/>
          <p:cNvSpPr/>
          <p:nvPr/>
        </p:nvSpPr>
        <p:spPr>
          <a:xfrm>
            <a:off x="2986161" y="908720"/>
            <a:ext cx="4320480"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取り組み</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7376985" y="908720"/>
            <a:ext cx="1585839"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2" name="正方形/長方形 11"/>
          <p:cNvSpPr/>
          <p:nvPr/>
        </p:nvSpPr>
        <p:spPr>
          <a:xfrm>
            <a:off x="4138289" y="1340768"/>
            <a:ext cx="3168352" cy="57790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体験→経験→ノウハウ</a:t>
            </a:r>
            <a:endParaRPr kumimoji="1" lang="ja-JP" altLang="en-US" sz="1400" dirty="0">
              <a:solidFill>
                <a:srgbClr val="FFFFFF"/>
              </a:solidFill>
              <a:latin typeface="Meiryo" charset="-128"/>
              <a:ea typeface="Meiryo" charset="-128"/>
              <a:cs typeface="Meiryo" charset="-128"/>
            </a:endParaRPr>
          </a:p>
        </p:txBody>
      </p:sp>
      <p:sp>
        <p:nvSpPr>
          <p:cNvPr id="13" name="正方形/長方形 12"/>
          <p:cNvSpPr/>
          <p:nvPr/>
        </p:nvSpPr>
        <p:spPr>
          <a:xfrm>
            <a:off x="4138289" y="1989758"/>
            <a:ext cx="3168352" cy="5779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データ化→見える化→最適化</a:t>
            </a:r>
            <a:endParaRPr kumimoji="1" lang="ja-JP" altLang="en-US" sz="1400" dirty="0">
              <a:solidFill>
                <a:srgbClr val="FFFFFF"/>
              </a:solidFill>
              <a:latin typeface="Meiryo" charset="-128"/>
              <a:ea typeface="Meiryo" charset="-128"/>
              <a:cs typeface="Meiryo" charset="-128"/>
            </a:endParaRPr>
          </a:p>
        </p:txBody>
      </p:sp>
      <p:sp>
        <p:nvSpPr>
          <p:cNvPr id="14" name="正方形/長方形 13"/>
          <p:cNvSpPr/>
          <p:nvPr/>
        </p:nvSpPr>
        <p:spPr>
          <a:xfrm>
            <a:off x="4138289" y="2648679"/>
            <a:ext cx="3168352" cy="577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5" name="正方形/長方形 14"/>
          <p:cNvSpPr/>
          <p:nvPr/>
        </p:nvSpPr>
        <p:spPr>
          <a:xfrm>
            <a:off x="4138289" y="3297669"/>
            <a:ext cx="3168352" cy="577901"/>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9" name="正方形/長方形 18"/>
          <p:cNvSpPr/>
          <p:nvPr/>
        </p:nvSpPr>
        <p:spPr>
          <a:xfrm>
            <a:off x="4139952" y="3935812"/>
            <a:ext cx="3168352" cy="577901"/>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実績を求め、数字を保証させる</a:t>
            </a:r>
            <a:endParaRPr kumimoji="1" lang="ja-JP" altLang="en-US" sz="1400" dirty="0">
              <a:solidFill>
                <a:srgbClr val="FFFFFF"/>
              </a:solidFill>
              <a:latin typeface="Meiryo" charset="-128"/>
              <a:ea typeface="Meiryo" charset="-128"/>
              <a:cs typeface="Meiryo" charset="-128"/>
            </a:endParaRPr>
          </a:p>
        </p:txBody>
      </p:sp>
      <p:sp>
        <p:nvSpPr>
          <p:cNvPr id="20" name="正方形/長方形 19"/>
          <p:cNvSpPr/>
          <p:nvPr/>
        </p:nvSpPr>
        <p:spPr>
          <a:xfrm>
            <a:off x="4139952" y="4584802"/>
            <a:ext cx="3168352" cy="5779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まずはやってみる、直ちに修正する</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（リーン</a:t>
            </a:r>
            <a:r>
              <a:rPr lang="en-US" altLang="ja-JP" sz="1400" dirty="0" smtClean="0">
                <a:solidFill>
                  <a:srgbClr val="FFFFFF"/>
                </a:solidFill>
                <a:latin typeface="Meiryo" charset="-128"/>
                <a:ea typeface="Meiryo" charset="-128"/>
                <a:cs typeface="Meiryo" charset="-128"/>
              </a:rPr>
              <a:t>&amp;</a:t>
            </a:r>
            <a:r>
              <a:rPr lang="ja-JP" altLang="en-US" sz="1400" dirty="0" smtClean="0">
                <a:solidFill>
                  <a:srgbClr val="FFFFFF"/>
                </a:solidFill>
                <a:latin typeface="Meiryo" charset="-128"/>
                <a:ea typeface="Meiryo" charset="-128"/>
                <a:cs typeface="Meiryo" charset="-128"/>
              </a:rPr>
              <a:t>アジャイルなアプローチ）</a:t>
            </a:r>
            <a:endParaRPr kumimoji="1" lang="ja-JP" altLang="en-US" sz="1400" dirty="0">
              <a:solidFill>
                <a:srgbClr val="FFFFFF"/>
              </a:solidFill>
              <a:latin typeface="Meiryo" charset="-128"/>
              <a:ea typeface="Meiryo" charset="-128"/>
              <a:cs typeface="Meiryo" charset="-128"/>
            </a:endParaRPr>
          </a:p>
        </p:txBody>
      </p:sp>
      <p:sp>
        <p:nvSpPr>
          <p:cNvPr id="29" name="下矢印 28"/>
          <p:cNvSpPr/>
          <p:nvPr/>
        </p:nvSpPr>
        <p:spPr>
          <a:xfrm>
            <a:off x="3344537" y="1853376"/>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p:cNvSpPr/>
          <p:nvPr/>
        </p:nvSpPr>
        <p:spPr>
          <a:xfrm>
            <a:off x="3345369" y="3150141"/>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p:cNvSpPr/>
          <p:nvPr/>
        </p:nvSpPr>
        <p:spPr>
          <a:xfrm>
            <a:off x="3344537" y="4437274"/>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a:off x="1040282" y="5229200"/>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5364088" y="5223275"/>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964284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の開発や実行環境</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p:cNvSpPr/>
          <p:nvPr/>
        </p:nvSpPr>
        <p:spPr>
          <a:xfrm>
            <a:off x="1943708" y="3039634"/>
            <a:ext cx="6336704" cy="30243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971600" y="1412776"/>
            <a:ext cx="6336704"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008873" y="1658257"/>
            <a:ext cx="2262158"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変化する</a:t>
            </a:r>
            <a:endParaRPr kumimoji="1" lang="en-US" altLang="ja-JP" dirty="0" smtClean="0">
              <a:solidFill>
                <a:schemeClr val="bg1"/>
              </a:solidFill>
              <a:latin typeface="Meiryo" charset="-128"/>
              <a:ea typeface="Meiryo" charset="-128"/>
              <a:cs typeface="Meiryo" charset="-128"/>
            </a:endParaRPr>
          </a:p>
          <a:p>
            <a:r>
              <a:rPr kumimoji="1" lang="ja-JP" altLang="en-US" b="1" dirty="0" smtClean="0">
                <a:solidFill>
                  <a:schemeClr val="bg1"/>
                </a:solidFill>
                <a:latin typeface="Meiryo" charset="-128"/>
                <a:ea typeface="Meiryo" charset="-128"/>
                <a:cs typeface="Meiryo" charset="-128"/>
              </a:rPr>
              <a:t>現場のニーズや課題</a:t>
            </a:r>
            <a:endParaRPr kumimoji="1" lang="ja-JP" altLang="en-US" b="1" dirty="0">
              <a:solidFill>
                <a:schemeClr val="bg1"/>
              </a:solidFill>
              <a:latin typeface="Meiryo" charset="-128"/>
              <a:ea typeface="Meiryo" charset="-128"/>
              <a:cs typeface="Meiryo" charset="-128"/>
            </a:endParaRPr>
          </a:p>
        </p:txBody>
      </p:sp>
      <p:sp>
        <p:nvSpPr>
          <p:cNvPr id="7" name="テキスト ボックス 6"/>
          <p:cNvSpPr txBox="1"/>
          <p:nvPr/>
        </p:nvSpPr>
        <p:spPr>
          <a:xfrm>
            <a:off x="5271031" y="2601778"/>
            <a:ext cx="1569660"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試行錯誤での</a:t>
            </a:r>
            <a:endParaRPr kumimoji="1" lang="en-US" altLang="ja-JP" dirty="0" smtClean="0">
              <a:solidFill>
                <a:schemeClr val="bg1"/>
              </a:solidFill>
              <a:latin typeface="Meiryo" charset="-128"/>
              <a:ea typeface="Meiryo" charset="-128"/>
              <a:cs typeface="Meiryo" charset="-128"/>
            </a:endParaRPr>
          </a:p>
          <a:p>
            <a:r>
              <a:rPr lang="ja-JP" altLang="en-US" b="1" dirty="0" smtClean="0">
                <a:solidFill>
                  <a:schemeClr val="bg1"/>
                </a:solidFill>
                <a:latin typeface="Meiryo" charset="-128"/>
                <a:ea typeface="Meiryo" charset="-128"/>
                <a:cs typeface="Meiryo" charset="-128"/>
              </a:rPr>
              <a:t>解決策の発見</a:t>
            </a:r>
            <a:endParaRPr kumimoji="1" lang="ja-JP" altLang="en-US" b="1" dirty="0">
              <a:solidFill>
                <a:schemeClr val="bg1"/>
              </a:solidFill>
              <a:latin typeface="Meiryo" charset="-128"/>
              <a:ea typeface="Meiryo" charset="-128"/>
              <a:cs typeface="Meiryo" charset="-128"/>
            </a:endParaRPr>
          </a:p>
        </p:txBody>
      </p:sp>
      <p:sp>
        <p:nvSpPr>
          <p:cNvPr id="8" name="テキスト ボックス 7"/>
          <p:cNvSpPr txBox="1"/>
          <p:nvPr/>
        </p:nvSpPr>
        <p:spPr>
          <a:xfrm>
            <a:off x="1417293" y="3544529"/>
            <a:ext cx="2492990"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変化に柔軟な</a:t>
            </a:r>
            <a:endParaRPr kumimoji="1" lang="en-US" altLang="ja-JP" dirty="0" smtClean="0">
              <a:solidFill>
                <a:schemeClr val="bg1"/>
              </a:solidFill>
              <a:latin typeface="Meiryo" charset="-128"/>
              <a:ea typeface="Meiryo" charset="-128"/>
              <a:cs typeface="Meiryo" charset="-128"/>
            </a:endParaRPr>
          </a:p>
          <a:p>
            <a:r>
              <a:rPr lang="ja-JP" altLang="en-US" b="1" dirty="0" smtClean="0">
                <a:solidFill>
                  <a:schemeClr val="bg1"/>
                </a:solidFill>
                <a:latin typeface="Meiryo" charset="-128"/>
                <a:ea typeface="Meiryo" charset="-128"/>
                <a:cs typeface="Meiryo" charset="-128"/>
              </a:rPr>
              <a:t>アプリケーション開発</a:t>
            </a:r>
            <a:endParaRPr kumimoji="1" lang="ja-JP" altLang="en-US" b="1" dirty="0">
              <a:solidFill>
                <a:schemeClr val="bg1"/>
              </a:solidFill>
              <a:latin typeface="Meiryo" charset="-128"/>
              <a:ea typeface="Meiryo" charset="-128"/>
              <a:cs typeface="Meiryo" charset="-128"/>
            </a:endParaRPr>
          </a:p>
        </p:txBody>
      </p:sp>
      <p:sp>
        <p:nvSpPr>
          <p:cNvPr id="10" name="曲折矢印 9"/>
          <p:cNvSpPr/>
          <p:nvPr/>
        </p:nvSpPr>
        <p:spPr>
          <a:xfrm rot="5400000">
            <a:off x="5540512" y="1733219"/>
            <a:ext cx="670217" cy="84914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a:off x="4067944" y="3320115"/>
            <a:ext cx="2088232" cy="612939"/>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a:off x="2142563" y="1822680"/>
            <a:ext cx="722728" cy="160465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2667848" y="2694110"/>
            <a:ext cx="2339102" cy="461665"/>
          </a:xfrm>
          <a:prstGeom prst="rect">
            <a:avLst/>
          </a:prstGeom>
          <a:noFill/>
        </p:spPr>
        <p:txBody>
          <a:bodyPr wrap="none" rtlCol="0">
            <a:spAutoFit/>
          </a:bodyPr>
          <a:lstStyle/>
          <a:p>
            <a:r>
              <a:rPr kumimoji="1" lang="ja-JP" altLang="en-US" sz="2400" b="1" smtClean="0">
                <a:solidFill>
                  <a:schemeClr val="bg1"/>
                </a:solidFill>
                <a:latin typeface="Meiryo" charset="-128"/>
                <a:ea typeface="Meiryo" charset="-128"/>
                <a:cs typeface="Meiryo" charset="-128"/>
              </a:rPr>
              <a:t>アジャイル開発</a:t>
            </a:r>
            <a:endParaRPr kumimoji="1" lang="ja-JP" altLang="en-US" sz="2400" b="1" dirty="0">
              <a:solidFill>
                <a:schemeClr val="bg1"/>
              </a:solidFill>
              <a:latin typeface="Meiryo" charset="-128"/>
              <a:ea typeface="Meiryo" charset="-128"/>
              <a:cs typeface="Meiryo" charset="-128"/>
            </a:endParaRPr>
          </a:p>
        </p:txBody>
      </p:sp>
      <p:sp>
        <p:nvSpPr>
          <p:cNvPr id="14" name="テキスト ボックス 13"/>
          <p:cNvSpPr txBox="1"/>
          <p:nvPr/>
        </p:nvSpPr>
        <p:spPr>
          <a:xfrm>
            <a:off x="2272180" y="4638061"/>
            <a:ext cx="5679760" cy="738664"/>
          </a:xfrm>
          <a:prstGeom prst="rect">
            <a:avLst/>
          </a:prstGeom>
          <a:noFill/>
        </p:spPr>
        <p:txBody>
          <a:bodyPr wrap="none" rtlCol="0">
            <a:spAutoFit/>
          </a:bodyPr>
          <a:lstStyle/>
          <a:p>
            <a:pPr marL="285750" indent="-285750">
              <a:buFont typeface="Wingdings" charset="2"/>
              <a:buChar char="n"/>
            </a:pPr>
            <a:r>
              <a:rPr kumimoji="1" lang="ja-JP" altLang="en-US" sz="1400" dirty="0" smtClean="0">
                <a:solidFill>
                  <a:schemeClr val="bg1"/>
                </a:solidFill>
                <a:latin typeface="Meiryo" charset="-128"/>
                <a:ea typeface="Meiryo" charset="-128"/>
                <a:cs typeface="Meiryo" charset="-128"/>
              </a:rPr>
              <a:t>データ量や処理能力の大きな変化に対応できるスケーラビリティ</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n"/>
            </a:pPr>
            <a:r>
              <a:rPr lang="ja-JP" altLang="en-US" sz="1400" dirty="0" smtClean="0">
                <a:solidFill>
                  <a:schemeClr val="bg1"/>
                </a:solidFill>
                <a:latin typeface="Meiryo" charset="-128"/>
                <a:ea typeface="Meiryo" charset="-128"/>
                <a:cs typeface="Meiryo" charset="-128"/>
              </a:rPr>
              <a:t>開発・実行環境の先進性や</a:t>
            </a:r>
            <a:r>
              <a:rPr kumimoji="1" lang="ja-JP" altLang="en-US" sz="1400" dirty="0" smtClean="0">
                <a:solidFill>
                  <a:schemeClr val="bg1"/>
                </a:solidFill>
                <a:latin typeface="Meiryo" charset="-128"/>
                <a:ea typeface="Meiryo" charset="-128"/>
                <a:cs typeface="Meiryo" charset="-128"/>
              </a:rPr>
              <a:t>柔軟性、およびオープン性</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n"/>
            </a:pPr>
            <a:r>
              <a:rPr lang="ja-JP" altLang="en-US" sz="1400" dirty="0" smtClean="0">
                <a:solidFill>
                  <a:schemeClr val="bg1"/>
                </a:solidFill>
                <a:latin typeface="Meiryo" charset="-128"/>
                <a:ea typeface="Meiryo" charset="-128"/>
                <a:cs typeface="Meiryo" charset="-128"/>
              </a:rPr>
              <a:t>プラットフォームやアプリケーションの相互連携の容易さ</a:t>
            </a:r>
            <a:endParaRPr kumimoji="1" lang="ja-JP" altLang="en-US" sz="1400" dirty="0">
              <a:solidFill>
                <a:schemeClr val="bg1"/>
              </a:solidFill>
              <a:latin typeface="Meiryo" charset="-128"/>
              <a:ea typeface="Meiryo" charset="-128"/>
              <a:cs typeface="Meiryo" charset="-128"/>
            </a:endParaRPr>
          </a:p>
        </p:txBody>
      </p:sp>
      <p:sp>
        <p:nvSpPr>
          <p:cNvPr id="15" name="テキスト ボックス 14"/>
          <p:cNvSpPr txBox="1"/>
          <p:nvPr/>
        </p:nvSpPr>
        <p:spPr>
          <a:xfrm>
            <a:off x="2865291" y="5485108"/>
            <a:ext cx="4493538" cy="461665"/>
          </a:xfrm>
          <a:prstGeom prst="rect">
            <a:avLst/>
          </a:prstGeom>
          <a:noFill/>
        </p:spPr>
        <p:txBody>
          <a:bodyPr wrap="none" rtlCol="0">
            <a:spAutoFit/>
          </a:bodyPr>
          <a:lstStyle/>
          <a:p>
            <a:r>
              <a:rPr kumimoji="1" lang="ja-JP" altLang="en-US" sz="2400" b="1" smtClean="0">
                <a:solidFill>
                  <a:schemeClr val="bg1"/>
                </a:solidFill>
                <a:latin typeface="Meiryo" charset="-128"/>
                <a:ea typeface="Meiryo" charset="-128"/>
                <a:cs typeface="Meiryo" charset="-128"/>
              </a:rPr>
              <a:t>クラウド･コンピューティング</a:t>
            </a:r>
            <a:endParaRPr kumimoji="1" lang="ja-JP" altLang="en-US" sz="2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905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err="1" smtClean="0">
                <a:solidFill>
                  <a:srgbClr val="FFFFFF"/>
                </a:solidFill>
                <a:latin typeface="Arial"/>
                <a:ea typeface="HGP創英角ｺﾞｼｯｸUB" pitchFamily="50" charset="-128"/>
                <a:cs typeface="Arial"/>
              </a:rPr>
              <a:t>IoT</a:t>
            </a:r>
            <a:r>
              <a:rPr lang="ja-JP" altLang="en-US" sz="2800" dirty="0" smtClean="0">
                <a:solidFill>
                  <a:srgbClr val="FFFFFF"/>
                </a:solidFill>
                <a:latin typeface="Arial"/>
                <a:ea typeface="HGP創英角ｺﾞｼｯｸUB" pitchFamily="50" charset="-128"/>
                <a:cs typeface="Arial"/>
              </a:rPr>
              <a:t>と通信</a:t>
            </a:r>
            <a:endParaRPr lang="en-US" altLang="ja-JP" sz="2800" dirty="0" smtClean="0">
              <a:solidFill>
                <a:srgbClr val="FFFFFF"/>
              </a:solidFill>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9739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20736354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smtClean="0"/>
              <a:t>ネットワークとは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5004048" y="1484784"/>
            <a:ext cx="3240360" cy="46085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dirty="0" smtClean="0">
                <a:solidFill>
                  <a:srgbClr val="FFFFFF"/>
                </a:solidFill>
                <a:latin typeface="Meiryo" charset="-128"/>
                <a:ea typeface="Meiryo" charset="-128"/>
                <a:cs typeface="Meiryo" charset="-128"/>
              </a:rPr>
              <a:t>低　速</a:t>
            </a:r>
            <a:endParaRPr lang="en-US" altLang="ja-JP" sz="4800"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最大数十キロ</a:t>
            </a:r>
            <a:r>
              <a:rPr kumimoji="1" lang="en-US" altLang="ja-JP" dirty="0" smtClean="0">
                <a:solidFill>
                  <a:srgbClr val="FFFFFF"/>
                </a:solidFill>
                <a:latin typeface="Meiryo" charset="-128"/>
                <a:ea typeface="Meiryo" charset="-128"/>
                <a:cs typeface="Meiryo" charset="-128"/>
              </a:rPr>
              <a:t>bps</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899592" y="1484784"/>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低消費電力</a:t>
            </a:r>
            <a:endParaRPr kumimoji="1" lang="en-US" altLang="ja-JP" sz="3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規定の電池容量で数ヶ月から数年使用可</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899592" y="3068960"/>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広域通信</a:t>
            </a:r>
            <a:endParaRPr kumimoji="1" lang="en-US" altLang="ja-JP" sz="3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基地局から数キロから数十キロをカバー</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899592" y="4653136"/>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低コスト</a:t>
            </a:r>
            <a:endParaRPr kumimoji="1" lang="en-US" altLang="ja-JP" sz="3200" dirty="0" smtClean="0">
              <a:solidFill>
                <a:srgbClr val="FFFFFF"/>
              </a:solidFill>
              <a:latin typeface="Meiryo" charset="-128"/>
              <a:ea typeface="Meiryo" charset="-128"/>
              <a:cs typeface="Meiryo" charset="-128"/>
            </a:endParaRPr>
          </a:p>
          <a:p>
            <a:pPr algn="ctr"/>
            <a:r>
              <a:rPr lang="en-US" altLang="ja-JP" sz="1200" dirty="0" smtClean="0">
                <a:solidFill>
                  <a:srgbClr val="FFFFFF"/>
                </a:solidFill>
                <a:latin typeface="Meiryo" charset="-128"/>
                <a:ea typeface="Meiryo" charset="-128"/>
                <a:cs typeface="Meiryo" charset="-128"/>
              </a:rPr>
              <a:t>@10</a:t>
            </a:r>
            <a:r>
              <a:rPr lang="ja-JP" altLang="en-US" sz="1200" dirty="0" smtClean="0">
                <a:solidFill>
                  <a:srgbClr val="FFFFFF"/>
                </a:solidFill>
                <a:latin typeface="Meiryo" charset="-128"/>
                <a:ea typeface="Meiryo" charset="-128"/>
                <a:cs typeface="Meiryo" charset="-128"/>
              </a:rPr>
              <a:t>円</a:t>
            </a:r>
            <a:r>
              <a:rPr lang="en-US" altLang="ja-JP" sz="1200" dirty="0" smtClean="0">
                <a:solidFill>
                  <a:srgbClr val="FFFFFF"/>
                </a:solidFill>
                <a:latin typeface="Meiryo" charset="-128"/>
                <a:ea typeface="Meiryo" charset="-128"/>
                <a:cs typeface="Meiryo" charset="-128"/>
              </a:rPr>
              <a:t>/</a:t>
            </a:r>
            <a:r>
              <a:rPr lang="ja-JP" altLang="en-US" sz="1200" dirty="0" smtClean="0">
                <a:solidFill>
                  <a:srgbClr val="FFFFFF"/>
                </a:solidFill>
                <a:latin typeface="Meiryo" charset="-128"/>
                <a:ea typeface="Meiryo" charset="-128"/>
                <a:cs typeface="Meiryo" charset="-128"/>
              </a:rPr>
              <a:t>月程度からの使用料</a:t>
            </a:r>
            <a:endParaRPr kumimoji="1" lang="ja-JP" altLang="en-US" sz="1200" dirty="0">
              <a:solidFill>
                <a:srgbClr val="FFFFFF"/>
              </a:solidFill>
              <a:latin typeface="Meiryo" charset="-128"/>
              <a:ea typeface="Meiryo" charset="-128"/>
              <a:cs typeface="Meiryo" charset="-128"/>
            </a:endParaRPr>
          </a:p>
        </p:txBody>
      </p:sp>
      <p:sp>
        <p:nvSpPr>
          <p:cNvPr id="8" name="左右矢印 7"/>
          <p:cNvSpPr/>
          <p:nvPr/>
        </p:nvSpPr>
        <p:spPr>
          <a:xfrm>
            <a:off x="4031940" y="1871401"/>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9" name="左右矢印 8"/>
          <p:cNvSpPr/>
          <p:nvPr/>
        </p:nvSpPr>
        <p:spPr>
          <a:xfrm>
            <a:off x="4031940" y="3455577"/>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0" name="左右矢印 9"/>
          <p:cNvSpPr/>
          <p:nvPr/>
        </p:nvSpPr>
        <p:spPr>
          <a:xfrm>
            <a:off x="3965679" y="5039753"/>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1" name="テキスト ボックス 10"/>
          <p:cNvSpPr txBox="1"/>
          <p:nvPr/>
        </p:nvSpPr>
        <p:spPr>
          <a:xfrm>
            <a:off x="2068366" y="1005370"/>
            <a:ext cx="902811" cy="523220"/>
          </a:xfrm>
          <a:prstGeom prst="rect">
            <a:avLst/>
          </a:prstGeom>
          <a:noFill/>
        </p:spPr>
        <p:txBody>
          <a:bodyPr wrap="none" rtlCol="0">
            <a:spAutoFit/>
          </a:bodyPr>
          <a:lstStyle/>
          <a:p>
            <a:pPr algn="ctr"/>
            <a:r>
              <a:rPr kumimoji="1" lang="ja-JP" altLang="en-US" sz="2800" dirty="0" smtClean="0">
                <a:solidFill>
                  <a:srgbClr val="0070C0"/>
                </a:solidFill>
                <a:latin typeface="Meiryo" charset="-128"/>
                <a:ea typeface="Meiryo" charset="-128"/>
                <a:cs typeface="Meiryo" charset="-128"/>
              </a:rPr>
              <a:t>利点</a:t>
            </a:r>
            <a:endParaRPr kumimoji="1" lang="ja-JP" altLang="en-US" sz="2800" dirty="0">
              <a:solidFill>
                <a:srgbClr val="0070C0"/>
              </a:solidFill>
              <a:latin typeface="Meiryo" charset="-128"/>
              <a:ea typeface="Meiryo" charset="-128"/>
              <a:cs typeface="Meiryo" charset="-128"/>
            </a:endParaRPr>
          </a:p>
        </p:txBody>
      </p:sp>
      <p:sp>
        <p:nvSpPr>
          <p:cNvPr id="12" name="テキスト ボックス 11"/>
          <p:cNvSpPr txBox="1"/>
          <p:nvPr/>
        </p:nvSpPr>
        <p:spPr>
          <a:xfrm>
            <a:off x="6172822" y="1003575"/>
            <a:ext cx="902811" cy="523220"/>
          </a:xfrm>
          <a:prstGeom prst="rect">
            <a:avLst/>
          </a:prstGeom>
          <a:noFill/>
        </p:spPr>
        <p:txBody>
          <a:bodyPr wrap="none" rtlCol="0">
            <a:spAutoFit/>
          </a:bodyPr>
          <a:lstStyle/>
          <a:p>
            <a:pPr algn="ctr"/>
            <a:r>
              <a:rPr kumimoji="1" lang="ja-JP" altLang="en-US" sz="2800" dirty="0" smtClean="0">
                <a:solidFill>
                  <a:srgbClr val="C00000"/>
                </a:solidFill>
                <a:latin typeface="Meiryo" charset="-128"/>
                <a:ea typeface="Meiryo" charset="-128"/>
                <a:cs typeface="Meiryo" charset="-128"/>
              </a:rPr>
              <a:t>制約</a:t>
            </a:r>
            <a:endParaRPr kumimoji="1" lang="ja-JP" altLang="en-US" sz="28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17852740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smtClean="0"/>
              <a:t>ネットワークの位置付け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5" name="正方形/長方形 4"/>
          <p:cNvSpPr/>
          <p:nvPr/>
        </p:nvSpPr>
        <p:spPr>
          <a:xfrm>
            <a:off x="4523207" y="6381328"/>
            <a:ext cx="4572000" cy="215444"/>
          </a:xfrm>
          <a:prstGeom prst="rect">
            <a:avLst/>
          </a:prstGeom>
        </p:spPr>
        <p:txBody>
          <a:bodyPr>
            <a:spAutoFit/>
          </a:bodyPr>
          <a:lstStyle/>
          <a:p>
            <a:pPr algn="r"/>
            <a:r>
              <a:rPr lang="ja-JP" altLang="en-US" sz="800" dirty="0"/>
              <a:t>http://itpro.nikkeibp.co.jp/atcl/column/16/071500148/072000003/</a:t>
            </a:r>
          </a:p>
        </p:txBody>
      </p:sp>
      <p:cxnSp>
        <p:nvCxnSpPr>
          <p:cNvPr id="8" name="直線矢印コネクタ 7"/>
          <p:cNvCxnSpPr/>
          <p:nvPr/>
        </p:nvCxnSpPr>
        <p:spPr>
          <a:xfrm flipV="1">
            <a:off x="1070191" y="1303192"/>
            <a:ext cx="0" cy="460851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a:off x="1070191" y="5911704"/>
            <a:ext cx="6768752"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7910951" y="5173783"/>
            <a:ext cx="400110" cy="810478"/>
          </a:xfrm>
          <a:prstGeom prst="rect">
            <a:avLst/>
          </a:prstGeom>
          <a:noFill/>
        </p:spPr>
        <p:txBody>
          <a:bodyPr vert="eaVert" wrap="none" rtlCol="0">
            <a:spAutoFit/>
          </a:bodyPr>
          <a:lstStyle/>
          <a:p>
            <a:r>
              <a:rPr kumimoji="1" lang="ja-JP" altLang="en-US" sz="1400" smtClean="0">
                <a:solidFill>
                  <a:schemeClr val="tx1">
                    <a:lumMod val="50000"/>
                    <a:lumOff val="50000"/>
                  </a:schemeClr>
                </a:solidFill>
                <a:latin typeface="Meiryo" charset="-128"/>
                <a:ea typeface="Meiryo" charset="-128"/>
                <a:cs typeface="Meiryo" charset="-128"/>
              </a:rPr>
              <a:t>到達範囲</a:t>
            </a:r>
            <a:endParaRPr kumimoji="1" lang="ja-JP" altLang="en-US" sz="1400">
              <a:solidFill>
                <a:schemeClr val="tx1">
                  <a:lumMod val="50000"/>
                  <a:lumOff val="50000"/>
                </a:schemeClr>
              </a:solidFill>
              <a:latin typeface="Meiryo" charset="-128"/>
              <a:ea typeface="Meiryo" charset="-128"/>
              <a:cs typeface="Meiryo" charset="-128"/>
            </a:endParaRPr>
          </a:p>
        </p:txBody>
      </p:sp>
      <p:sp>
        <p:nvSpPr>
          <p:cNvPr id="17" name="テキスト ボックス 16"/>
          <p:cNvSpPr txBox="1"/>
          <p:nvPr/>
        </p:nvSpPr>
        <p:spPr>
          <a:xfrm>
            <a:off x="1214207" y="5999681"/>
            <a:ext cx="468398"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r>
              <a:rPr lang="en-US" altLang="ja-JP" smtClean="0">
                <a:solidFill>
                  <a:schemeClr val="tx1">
                    <a:lumMod val="50000"/>
                    <a:lumOff val="50000"/>
                  </a:schemeClr>
                </a:solidFill>
              </a:rPr>
              <a:t>1m</a:t>
            </a:r>
            <a:endParaRPr lang="ja-JP" altLang="en-US" dirty="0">
              <a:solidFill>
                <a:schemeClr val="tx1">
                  <a:lumMod val="50000"/>
                  <a:lumOff val="50000"/>
                </a:schemeClr>
              </a:solidFill>
            </a:endParaRPr>
          </a:p>
        </p:txBody>
      </p:sp>
      <p:sp>
        <p:nvSpPr>
          <p:cNvPr id="19" name="テキスト ボックス 18"/>
          <p:cNvSpPr txBox="1"/>
          <p:nvPr/>
        </p:nvSpPr>
        <p:spPr>
          <a:xfrm>
            <a:off x="4252174" y="6001543"/>
            <a:ext cx="692818"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pPr algn="ctr"/>
            <a:r>
              <a:rPr lang="en-US" altLang="ja-JP" smtClean="0">
                <a:solidFill>
                  <a:schemeClr val="tx1">
                    <a:lumMod val="50000"/>
                    <a:lumOff val="50000"/>
                  </a:schemeClr>
                </a:solidFill>
              </a:rPr>
              <a:t>100m</a:t>
            </a:r>
            <a:endParaRPr lang="ja-JP" altLang="en-US" dirty="0">
              <a:solidFill>
                <a:schemeClr val="tx1">
                  <a:lumMod val="50000"/>
                  <a:lumOff val="50000"/>
                </a:schemeClr>
              </a:solidFill>
            </a:endParaRPr>
          </a:p>
        </p:txBody>
      </p:sp>
      <p:sp>
        <p:nvSpPr>
          <p:cNvPr id="20" name="テキスト ボックス 19"/>
          <p:cNvSpPr txBox="1"/>
          <p:nvPr/>
        </p:nvSpPr>
        <p:spPr>
          <a:xfrm>
            <a:off x="7152537" y="5999681"/>
            <a:ext cx="679994"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pPr algn="ctr"/>
            <a:r>
              <a:rPr lang="en-US" altLang="ja-JP" dirty="0" smtClean="0">
                <a:solidFill>
                  <a:schemeClr val="tx1">
                    <a:lumMod val="50000"/>
                    <a:lumOff val="50000"/>
                  </a:schemeClr>
                </a:solidFill>
              </a:rPr>
              <a:t>10km</a:t>
            </a:r>
            <a:endParaRPr lang="ja-JP" altLang="en-US" dirty="0">
              <a:solidFill>
                <a:schemeClr val="tx1">
                  <a:lumMod val="50000"/>
                  <a:lumOff val="50000"/>
                </a:schemeClr>
              </a:solidFill>
            </a:endParaRPr>
          </a:p>
        </p:txBody>
      </p:sp>
      <p:sp>
        <p:nvSpPr>
          <p:cNvPr id="21" name="正方形/長方形 20"/>
          <p:cNvSpPr/>
          <p:nvPr/>
        </p:nvSpPr>
        <p:spPr>
          <a:xfrm>
            <a:off x="4310551" y="3499943"/>
            <a:ext cx="3528392" cy="2294507"/>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LPWA</a:t>
            </a:r>
          </a:p>
          <a:p>
            <a:pPr algn="ctr"/>
            <a:endParaRPr kumimoji="1" lang="ja-JP" altLang="en-US" sz="2000" dirty="0">
              <a:solidFill>
                <a:srgbClr val="FFFFFF"/>
              </a:solidFill>
              <a:latin typeface="Meiryo" charset="-128"/>
              <a:ea typeface="Meiryo" charset="-128"/>
              <a:cs typeface="Meiryo" charset="-128"/>
            </a:endParaRPr>
          </a:p>
        </p:txBody>
      </p:sp>
      <p:sp>
        <p:nvSpPr>
          <p:cNvPr id="22" name="正方形/長方形 21"/>
          <p:cNvSpPr/>
          <p:nvPr/>
        </p:nvSpPr>
        <p:spPr>
          <a:xfrm>
            <a:off x="1286215" y="3698756"/>
            <a:ext cx="3168352" cy="1944216"/>
          </a:xfrm>
          <a:prstGeom prst="rect">
            <a:avLst/>
          </a:prstGeom>
          <a:solidFill>
            <a:schemeClr val="accent4">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BLE</a:t>
            </a:r>
          </a:p>
          <a:p>
            <a:pPr algn="ctr"/>
            <a:r>
              <a:rPr kumimoji="1" lang="en-US" altLang="ja-JP" sz="800" dirty="0" smtClean="0">
                <a:solidFill>
                  <a:srgbClr val="FFFFFF"/>
                </a:solidFill>
                <a:latin typeface="Meiryo" charset="-128"/>
                <a:ea typeface="Meiryo" charset="-128"/>
                <a:cs typeface="Meiryo" charset="-128"/>
              </a:rPr>
              <a:t>(Bluetooth Low Energy)</a:t>
            </a:r>
          </a:p>
          <a:p>
            <a:pPr algn="ctr"/>
            <a:r>
              <a:rPr lang="en-US" altLang="ja-JP" sz="2000" dirty="0" smtClean="0">
                <a:solidFill>
                  <a:srgbClr val="FFFFFF"/>
                </a:solidFill>
                <a:latin typeface="Meiryo" charset="-128"/>
                <a:ea typeface="Meiryo" charset="-128"/>
                <a:cs typeface="Meiryo" charset="-128"/>
              </a:rPr>
              <a:t>ZigBee</a:t>
            </a:r>
            <a:endParaRPr kumimoji="1" lang="ja-JP" altLang="en-US" sz="2000" dirty="0">
              <a:solidFill>
                <a:srgbClr val="FFFFFF"/>
              </a:solidFill>
              <a:latin typeface="Meiryo" charset="-128"/>
              <a:ea typeface="Meiryo" charset="-128"/>
              <a:cs typeface="Meiryo" charset="-128"/>
            </a:endParaRPr>
          </a:p>
        </p:txBody>
      </p:sp>
      <p:sp>
        <p:nvSpPr>
          <p:cNvPr id="23" name="正方形/長方形 22"/>
          <p:cNvSpPr/>
          <p:nvPr/>
        </p:nvSpPr>
        <p:spPr>
          <a:xfrm>
            <a:off x="1514161" y="1828385"/>
            <a:ext cx="2592289" cy="1995091"/>
          </a:xfrm>
          <a:prstGeom prst="rect">
            <a:avLst/>
          </a:prstGeom>
          <a:solidFill>
            <a:schemeClr val="accent6">
              <a:lumMod val="50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無線</a:t>
            </a:r>
            <a:r>
              <a:rPr kumimoji="1" lang="en-US" altLang="ja-JP" sz="2000" dirty="0" smtClean="0">
                <a:solidFill>
                  <a:srgbClr val="FFFFFF"/>
                </a:solidFill>
                <a:latin typeface="Meiryo" charset="-128"/>
                <a:ea typeface="Meiryo" charset="-128"/>
                <a:cs typeface="Meiryo" charset="-128"/>
              </a:rPr>
              <a:t>LAN(</a:t>
            </a:r>
            <a:r>
              <a:rPr kumimoji="1" lang="en-US" altLang="ja-JP" sz="2000" dirty="0" err="1" smtClean="0">
                <a:solidFill>
                  <a:srgbClr val="FFFFFF"/>
                </a:solidFill>
                <a:latin typeface="Meiryo" charset="-128"/>
                <a:ea typeface="Meiryo" charset="-128"/>
                <a:cs typeface="Meiryo" charset="-128"/>
              </a:rPr>
              <a:t>WiFi</a:t>
            </a:r>
            <a:r>
              <a:rPr kumimoji="1" lang="en-US" altLang="ja-JP" sz="2000" dirty="0" smtClean="0">
                <a:solidFill>
                  <a:srgbClr val="FFFFFF"/>
                </a:solidFill>
                <a:latin typeface="Meiryo" charset="-128"/>
                <a:ea typeface="Meiryo" charset="-128"/>
                <a:cs typeface="Meiryo" charset="-128"/>
              </a:rPr>
              <a:t>)</a:t>
            </a:r>
            <a:endParaRPr kumimoji="1" lang="ja-JP" altLang="en-US" sz="2000" dirty="0">
              <a:solidFill>
                <a:srgbClr val="FFFFFF"/>
              </a:solidFill>
              <a:latin typeface="Meiryo" charset="-128"/>
              <a:ea typeface="Meiryo" charset="-128"/>
              <a:cs typeface="Meiryo" charset="-128"/>
            </a:endParaRPr>
          </a:p>
        </p:txBody>
      </p:sp>
      <p:sp>
        <p:nvSpPr>
          <p:cNvPr id="24" name="テキスト ボックス 23"/>
          <p:cNvSpPr txBox="1"/>
          <p:nvPr/>
        </p:nvSpPr>
        <p:spPr>
          <a:xfrm>
            <a:off x="899592" y="1006176"/>
            <a:ext cx="902811" cy="307777"/>
          </a:xfrm>
          <a:prstGeom prst="rect">
            <a:avLst/>
          </a:prstGeom>
          <a:noFill/>
        </p:spPr>
        <p:txBody>
          <a:bodyPr wrap="none" rtlCol="0">
            <a:spAutoFit/>
          </a:bodyPr>
          <a:lstStyle/>
          <a:p>
            <a:r>
              <a:rPr kumimoji="1" lang="ja-JP" altLang="en-US" sz="1400" smtClean="0">
                <a:solidFill>
                  <a:schemeClr val="tx1">
                    <a:lumMod val="50000"/>
                    <a:lumOff val="50000"/>
                  </a:schemeClr>
                </a:solidFill>
                <a:latin typeface="Meiryo" charset="-128"/>
                <a:ea typeface="Meiryo" charset="-128"/>
                <a:cs typeface="Meiryo" charset="-128"/>
              </a:rPr>
              <a:t>消費電力</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25" name="正方形/長方形 24"/>
          <p:cNvSpPr/>
          <p:nvPr/>
        </p:nvSpPr>
        <p:spPr>
          <a:xfrm>
            <a:off x="3933071" y="2707979"/>
            <a:ext cx="2439129" cy="964020"/>
          </a:xfrm>
          <a:prstGeom prst="rect">
            <a:avLst/>
          </a:prstGeom>
          <a:solidFill>
            <a:schemeClr val="accent3">
              <a:lumMod val="50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GSM</a:t>
            </a:r>
            <a:endParaRPr kumimoji="1" lang="ja-JP" altLang="en-US" sz="2000" dirty="0">
              <a:solidFill>
                <a:srgbClr val="FFFFFF"/>
              </a:solidFill>
              <a:latin typeface="Meiryo" charset="-128"/>
              <a:ea typeface="Meiryo" charset="-128"/>
              <a:cs typeface="Meiryo" charset="-128"/>
            </a:endParaRPr>
          </a:p>
        </p:txBody>
      </p:sp>
      <p:sp>
        <p:nvSpPr>
          <p:cNvPr id="26" name="正方形/長方形 25"/>
          <p:cNvSpPr/>
          <p:nvPr/>
        </p:nvSpPr>
        <p:spPr>
          <a:xfrm>
            <a:off x="3933071" y="1480630"/>
            <a:ext cx="2439129" cy="1198301"/>
          </a:xfrm>
          <a:prstGeom prst="rect">
            <a:avLst/>
          </a:prstGeom>
          <a:solidFill>
            <a:srgbClr val="00B05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solidFill>
                  <a:srgbClr val="FFFFFF"/>
                </a:solidFill>
                <a:latin typeface="Meiryo" charset="-128"/>
                <a:ea typeface="Meiryo" charset="-128"/>
                <a:cs typeface="Meiryo" charset="-128"/>
              </a:rPr>
              <a:t>3G</a:t>
            </a:r>
          </a:p>
          <a:p>
            <a:pPr algn="ctr"/>
            <a:r>
              <a:rPr lang="en-US" altLang="ja-JP" sz="2000" dirty="0" smtClean="0">
                <a:solidFill>
                  <a:srgbClr val="FFFFFF"/>
                </a:solidFill>
                <a:latin typeface="Meiryo" charset="-128"/>
                <a:ea typeface="Meiryo" charset="-128"/>
                <a:cs typeface="Meiryo" charset="-128"/>
              </a:rPr>
              <a:t>4G/LTE</a:t>
            </a:r>
            <a:endParaRPr kumimoji="1" lang="ja-JP" altLang="en-US" sz="800" dirty="0">
              <a:solidFill>
                <a:srgbClr val="FFFFFF"/>
              </a:solidFill>
              <a:latin typeface="Meiryo" charset="-128"/>
              <a:ea typeface="Meiryo" charset="-128"/>
              <a:cs typeface="Meiryo" charset="-128"/>
            </a:endParaRPr>
          </a:p>
        </p:txBody>
      </p:sp>
      <p:cxnSp>
        <p:nvCxnSpPr>
          <p:cNvPr id="28" name="カギ線コネクタ 27"/>
          <p:cNvCxnSpPr>
            <a:stCxn id="26" idx="3"/>
          </p:cNvCxnSpPr>
          <p:nvPr/>
        </p:nvCxnSpPr>
        <p:spPr>
          <a:xfrm>
            <a:off x="6372200" y="2079781"/>
            <a:ext cx="974609" cy="2175739"/>
          </a:xfrm>
          <a:prstGeom prst="bent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69985" y="5642972"/>
            <a:ext cx="364202" cy="307777"/>
          </a:xfrm>
          <a:prstGeom prst="rect">
            <a:avLst/>
          </a:prstGeom>
          <a:noFill/>
        </p:spPr>
        <p:txBody>
          <a:bodyPr wrap="none" rtlCol="0">
            <a:spAutoFit/>
          </a:bodyPr>
          <a:lstStyle/>
          <a:p>
            <a:r>
              <a:rPr kumimoji="1" lang="ja-JP" altLang="en-US" sz="1400" smtClean="0">
                <a:solidFill>
                  <a:schemeClr val="tx1">
                    <a:lumMod val="50000"/>
                    <a:lumOff val="50000"/>
                  </a:schemeClr>
                </a:solidFill>
                <a:latin typeface="Meiryo" charset="-128"/>
                <a:ea typeface="Meiryo" charset="-128"/>
                <a:cs typeface="Meiryo" charset="-128"/>
              </a:rPr>
              <a:t>低</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30" name="テキスト ボックス 29"/>
          <p:cNvSpPr txBox="1"/>
          <p:nvPr/>
        </p:nvSpPr>
        <p:spPr>
          <a:xfrm>
            <a:off x="669985" y="1326741"/>
            <a:ext cx="364202" cy="307777"/>
          </a:xfrm>
          <a:prstGeom prst="rect">
            <a:avLst/>
          </a:prstGeom>
          <a:noFill/>
        </p:spPr>
        <p:txBody>
          <a:bodyPr wrap="none" rtlCol="0">
            <a:spAutoFit/>
          </a:bodyPr>
          <a:lstStyle/>
          <a:p>
            <a:r>
              <a:rPr kumimoji="1" lang="ja-JP" altLang="en-US" sz="1400" dirty="0" smtClean="0">
                <a:solidFill>
                  <a:schemeClr val="tx1">
                    <a:lumMod val="50000"/>
                    <a:lumOff val="50000"/>
                  </a:schemeClr>
                </a:solidFill>
                <a:latin typeface="Meiryo" charset="-128"/>
                <a:ea typeface="Meiryo" charset="-128"/>
                <a:cs typeface="Meiryo" charset="-128"/>
              </a:rPr>
              <a:t>高</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31" name="テキスト ボックス 30"/>
          <p:cNvSpPr txBox="1"/>
          <p:nvPr/>
        </p:nvSpPr>
        <p:spPr>
          <a:xfrm>
            <a:off x="6404615" y="2600303"/>
            <a:ext cx="1824538" cy="415498"/>
          </a:xfrm>
          <a:prstGeom prst="rect">
            <a:avLst/>
          </a:prstGeom>
          <a:solidFill>
            <a:srgbClr val="FFFFFF">
              <a:alpha val="53725"/>
            </a:srgbClr>
          </a:solidFill>
        </p:spPr>
        <p:txBody>
          <a:bodyPr wrap="none" rtlCol="0">
            <a:spAutoFit/>
          </a:bodyPr>
          <a:lstStyle/>
          <a:p>
            <a:r>
              <a:rPr kumimoji="1" lang="ja-JP" altLang="en-US" sz="1050" dirty="0" smtClean="0">
                <a:solidFill>
                  <a:schemeClr val="accent6">
                    <a:lumMod val="75000"/>
                  </a:schemeClr>
                </a:solidFill>
                <a:latin typeface="Meiryo" charset="-128"/>
                <a:ea typeface="Meiryo" charset="-128"/>
                <a:cs typeface="Meiryo" charset="-128"/>
              </a:rPr>
              <a:t>通信キャリアが参入を急ぐ</a:t>
            </a:r>
            <a:endParaRPr kumimoji="1" lang="en-US" altLang="ja-JP" sz="1050" dirty="0" smtClean="0">
              <a:solidFill>
                <a:schemeClr val="accent6">
                  <a:lumMod val="75000"/>
                </a:schemeClr>
              </a:solidFill>
              <a:latin typeface="Meiryo" charset="-128"/>
              <a:ea typeface="Meiryo" charset="-128"/>
              <a:cs typeface="Meiryo" charset="-128"/>
            </a:endParaRPr>
          </a:p>
          <a:p>
            <a:r>
              <a:rPr kumimoji="1" lang="en-US" altLang="ja-JP" sz="1050" dirty="0" smtClean="0">
                <a:solidFill>
                  <a:schemeClr val="accent6">
                    <a:lumMod val="75000"/>
                  </a:schemeClr>
                </a:solidFill>
                <a:latin typeface="Meiryo" charset="-128"/>
                <a:ea typeface="Meiryo" charset="-128"/>
                <a:cs typeface="Meiryo" charset="-128"/>
              </a:rPr>
              <a:t>NB-</a:t>
            </a:r>
            <a:r>
              <a:rPr kumimoji="1" lang="en-US" altLang="ja-JP" sz="1050" dirty="0" err="1" smtClean="0">
                <a:solidFill>
                  <a:schemeClr val="accent6">
                    <a:lumMod val="75000"/>
                  </a:schemeClr>
                </a:solidFill>
                <a:latin typeface="Meiryo" charset="-128"/>
                <a:ea typeface="Meiryo" charset="-128"/>
                <a:cs typeface="Meiryo" charset="-128"/>
              </a:rPr>
              <a:t>IoT</a:t>
            </a:r>
            <a:r>
              <a:rPr kumimoji="1" lang="ja-JP" altLang="en-US" sz="1050" dirty="0" smtClean="0">
                <a:solidFill>
                  <a:schemeClr val="accent6">
                    <a:lumMod val="75000"/>
                  </a:schemeClr>
                </a:solidFill>
                <a:latin typeface="Meiryo" charset="-128"/>
                <a:ea typeface="Meiryo" charset="-128"/>
                <a:cs typeface="Meiryo" charset="-128"/>
              </a:rPr>
              <a:t>　</a:t>
            </a:r>
            <a:r>
              <a:rPr kumimoji="1" lang="en-US" altLang="ja-JP" sz="1050" dirty="0" smtClean="0">
                <a:solidFill>
                  <a:schemeClr val="accent6">
                    <a:lumMod val="75000"/>
                  </a:schemeClr>
                </a:solidFill>
                <a:latin typeface="Meiryo" charset="-128"/>
                <a:ea typeface="Meiryo" charset="-128"/>
                <a:cs typeface="Meiryo" charset="-128"/>
              </a:rPr>
              <a:t>(LTE</a:t>
            </a:r>
            <a:r>
              <a:rPr kumimoji="1" lang="ja-JP" altLang="en-US" sz="1050" dirty="0" smtClean="0">
                <a:solidFill>
                  <a:schemeClr val="accent6">
                    <a:lumMod val="75000"/>
                  </a:schemeClr>
                </a:solidFill>
                <a:latin typeface="Meiryo" charset="-128"/>
                <a:ea typeface="Meiryo" charset="-128"/>
                <a:cs typeface="Meiryo" charset="-128"/>
              </a:rPr>
              <a:t>帯域を使用</a:t>
            </a:r>
            <a:r>
              <a:rPr kumimoji="1" lang="en-US" altLang="ja-JP" sz="1050" dirty="0" smtClean="0">
                <a:solidFill>
                  <a:schemeClr val="accent6">
                    <a:lumMod val="75000"/>
                  </a:schemeClr>
                </a:solidFill>
                <a:latin typeface="Meiryo" charset="-128"/>
                <a:ea typeface="Meiryo" charset="-128"/>
                <a:cs typeface="Meiryo" charset="-128"/>
              </a:rPr>
              <a:t>)</a:t>
            </a:r>
            <a:endParaRPr kumimoji="1" lang="ja-JP" altLang="en-US" sz="1050" dirty="0">
              <a:solidFill>
                <a:schemeClr val="accent6">
                  <a:lumMod val="75000"/>
                </a:schemeClr>
              </a:solidFill>
              <a:latin typeface="Meiryo" charset="-128"/>
              <a:ea typeface="Meiryo" charset="-128"/>
              <a:cs typeface="Meiryo" charset="-128"/>
            </a:endParaRPr>
          </a:p>
        </p:txBody>
      </p:sp>
      <p:sp>
        <p:nvSpPr>
          <p:cNvPr id="35" name="左右矢印 34"/>
          <p:cNvSpPr/>
          <p:nvPr/>
        </p:nvSpPr>
        <p:spPr>
          <a:xfrm>
            <a:off x="4606489" y="4806320"/>
            <a:ext cx="3031931" cy="808792"/>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chemeClr val="bg1"/>
                </a:solidFill>
                <a:latin typeface="Meiryo" charset="-128"/>
                <a:ea typeface="Meiryo" charset="-128"/>
                <a:cs typeface="Meiryo" charset="-128"/>
              </a:rPr>
              <a:t>各種規格が群雄割拠</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595601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a:xfrm>
            <a:off x="6948264" y="6647983"/>
            <a:ext cx="2133600" cy="217800"/>
          </a:xfrm>
        </p:spPr>
        <p:txBody>
          <a:bodyPr/>
          <a:lstStyle/>
          <a:p>
            <a:fld id="{8FF8CC5D-A65D-5946-99B5-645367A967AD}" type="slidenum">
              <a:rPr kumimoji="1" lang="ja-JP" altLang="en-US" sz="1200" smtClean="0">
                <a:latin typeface="Meiryo" charset="-128"/>
                <a:ea typeface="Meiryo" charset="-128"/>
                <a:cs typeface="Meiryo" charset="-128"/>
              </a:rPr>
              <a:t>32</a:t>
            </a:fld>
            <a:endParaRPr kumimoji="1" lang="ja-JP" altLang="en-US" sz="1200" dirty="0">
              <a:latin typeface="Meiryo" charset="-128"/>
              <a:ea typeface="Meiryo" charset="-128"/>
              <a:cs typeface="Meiryo" charset="-128"/>
            </a:endParaRPr>
          </a:p>
        </p:txBody>
      </p:sp>
      <p:sp>
        <p:nvSpPr>
          <p:cNvPr id="5" name="正方形/長方形 4"/>
          <p:cNvSpPr/>
          <p:nvPr/>
        </p:nvSpPr>
        <p:spPr>
          <a:xfrm>
            <a:off x="874828" y="872101"/>
            <a:ext cx="7992888" cy="5184576"/>
          </a:xfrm>
          <a:prstGeom prst="rect">
            <a:avLst/>
          </a:prstGeom>
          <a:gradFill flip="none" rotWithShape="1">
            <a:gsLst>
              <a:gs pos="0">
                <a:schemeClr val="accent5">
                  <a:lumMod val="20000"/>
                  <a:lumOff val="80000"/>
                </a:schemeClr>
              </a:gs>
              <a:gs pos="100000">
                <a:schemeClr val="accent6">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010023" y="6099343"/>
            <a:ext cx="527709" cy="276999"/>
          </a:xfrm>
          <a:prstGeom prst="rect">
            <a:avLst/>
          </a:prstGeom>
          <a:noFill/>
        </p:spPr>
        <p:txBody>
          <a:bodyPr wrap="none" rtlCol="0">
            <a:spAutoFit/>
          </a:bodyPr>
          <a:lstStyle/>
          <a:p>
            <a:r>
              <a:rPr kumimoji="1" lang="en-US" altLang="ja-JP" sz="1200" smtClean="0">
                <a:solidFill>
                  <a:srgbClr val="3366FF"/>
                </a:solidFill>
                <a:latin typeface="Meiryo" charset="-128"/>
                <a:ea typeface="Meiryo" charset="-128"/>
                <a:cs typeface="Meiryo" charset="-128"/>
              </a:rPr>
              <a:t>0.01</a:t>
            </a:r>
            <a:endParaRPr kumimoji="1" lang="ja-JP" altLang="en-US" sz="1200" dirty="0">
              <a:solidFill>
                <a:srgbClr val="3366FF"/>
              </a:solidFill>
              <a:latin typeface="Meiryo" charset="-128"/>
              <a:ea typeface="Meiryo" charset="-128"/>
              <a:cs typeface="Meiryo" charset="-128"/>
            </a:endParaRPr>
          </a:p>
        </p:txBody>
      </p:sp>
      <p:sp>
        <p:nvSpPr>
          <p:cNvPr id="7" name="テキスト ボックス 6"/>
          <p:cNvSpPr txBox="1"/>
          <p:nvPr/>
        </p:nvSpPr>
        <p:spPr>
          <a:xfrm>
            <a:off x="3057506" y="6099343"/>
            <a:ext cx="280846" cy="276999"/>
          </a:xfrm>
          <a:prstGeom prst="rect">
            <a:avLst/>
          </a:prstGeom>
          <a:noFill/>
        </p:spPr>
        <p:txBody>
          <a:bodyPr wrap="none" rtlCol="0">
            <a:spAutoFit/>
          </a:bodyPr>
          <a:lstStyle/>
          <a:p>
            <a:r>
              <a:rPr kumimoji="1" lang="en-US" altLang="ja-JP" sz="1200" smtClean="0">
                <a:solidFill>
                  <a:srgbClr val="3366FF"/>
                </a:solidFill>
                <a:latin typeface="Meiryo" charset="-128"/>
                <a:ea typeface="Meiryo" charset="-128"/>
                <a:cs typeface="Meiryo" charset="-128"/>
              </a:rPr>
              <a:t>1</a:t>
            </a:r>
            <a:endParaRPr kumimoji="1" lang="ja-JP" altLang="en-US" sz="1200" dirty="0">
              <a:solidFill>
                <a:srgbClr val="3366FF"/>
              </a:solidFill>
              <a:latin typeface="Meiryo" charset="-128"/>
              <a:ea typeface="Meiryo" charset="-128"/>
              <a:cs typeface="Meiryo" charset="-128"/>
            </a:endParaRPr>
          </a:p>
        </p:txBody>
      </p:sp>
      <p:sp>
        <p:nvSpPr>
          <p:cNvPr id="8" name="テキスト ボックス 7"/>
          <p:cNvSpPr txBox="1"/>
          <p:nvPr/>
        </p:nvSpPr>
        <p:spPr>
          <a:xfrm>
            <a:off x="5202024" y="6092469"/>
            <a:ext cx="377026" cy="276999"/>
          </a:xfrm>
          <a:prstGeom prst="rect">
            <a:avLst/>
          </a:prstGeom>
          <a:noFill/>
        </p:spPr>
        <p:txBody>
          <a:bodyPr wrap="none" rtlCol="0">
            <a:spAutoFit/>
          </a:bodyPr>
          <a:lstStyle/>
          <a:p>
            <a:r>
              <a:rPr kumimoji="1" lang="en-US" altLang="ja-JP" sz="1200" smtClean="0">
                <a:solidFill>
                  <a:srgbClr val="3366FF"/>
                </a:solidFill>
                <a:latin typeface="Meiryo" charset="-128"/>
                <a:ea typeface="Meiryo" charset="-128"/>
                <a:cs typeface="Meiryo" charset="-128"/>
              </a:rPr>
              <a:t>10</a:t>
            </a:r>
            <a:endParaRPr kumimoji="1" lang="ja-JP" altLang="en-US" sz="1200" dirty="0">
              <a:solidFill>
                <a:srgbClr val="3366FF"/>
              </a:solidFill>
              <a:latin typeface="Meiryo" charset="-128"/>
              <a:ea typeface="Meiryo" charset="-128"/>
              <a:cs typeface="Meiryo" charset="-128"/>
            </a:endParaRPr>
          </a:p>
        </p:txBody>
      </p:sp>
      <p:sp>
        <p:nvSpPr>
          <p:cNvPr id="9" name="テキスト ボックス 8"/>
          <p:cNvSpPr txBox="1"/>
          <p:nvPr/>
        </p:nvSpPr>
        <p:spPr>
          <a:xfrm>
            <a:off x="7463560" y="6089032"/>
            <a:ext cx="473206" cy="276999"/>
          </a:xfrm>
          <a:prstGeom prst="rect">
            <a:avLst/>
          </a:prstGeom>
          <a:noFill/>
        </p:spPr>
        <p:txBody>
          <a:bodyPr wrap="none" rtlCol="0">
            <a:spAutoFit/>
          </a:bodyPr>
          <a:lstStyle/>
          <a:p>
            <a:r>
              <a:rPr kumimoji="1" lang="en-US" altLang="ja-JP" sz="1200" dirty="0" smtClean="0">
                <a:solidFill>
                  <a:srgbClr val="3366FF"/>
                </a:solidFill>
                <a:latin typeface="Meiryo" charset="-128"/>
                <a:ea typeface="Meiryo" charset="-128"/>
                <a:cs typeface="Meiryo" charset="-128"/>
              </a:rPr>
              <a:t>100</a:t>
            </a:r>
            <a:endParaRPr kumimoji="1" lang="ja-JP" altLang="en-US" sz="1200" dirty="0">
              <a:solidFill>
                <a:srgbClr val="3366FF"/>
              </a:solidFill>
              <a:latin typeface="Meiryo" charset="-128"/>
              <a:ea typeface="Meiryo" charset="-128"/>
              <a:cs typeface="Meiryo" charset="-128"/>
            </a:endParaRPr>
          </a:p>
        </p:txBody>
      </p:sp>
      <p:sp>
        <p:nvSpPr>
          <p:cNvPr id="10" name="テキスト ボックス 9"/>
          <p:cNvSpPr txBox="1"/>
          <p:nvPr/>
        </p:nvSpPr>
        <p:spPr>
          <a:xfrm>
            <a:off x="8298318" y="6084050"/>
            <a:ext cx="575799" cy="276999"/>
          </a:xfrm>
          <a:prstGeom prst="rect">
            <a:avLst/>
          </a:prstGeom>
          <a:noFill/>
        </p:spPr>
        <p:txBody>
          <a:bodyPr wrap="none" rtlCol="0">
            <a:spAutoFit/>
          </a:bodyPr>
          <a:lstStyle/>
          <a:p>
            <a:r>
              <a:rPr kumimoji="1" lang="en-US" altLang="ja-JP" sz="1200" smtClean="0">
                <a:solidFill>
                  <a:srgbClr val="3366FF"/>
                </a:solidFill>
                <a:latin typeface="Meiryo" charset="-128"/>
                <a:ea typeface="Meiryo" charset="-128"/>
                <a:cs typeface="Meiryo" charset="-128"/>
              </a:rPr>
              <a:t>Mbps</a:t>
            </a:r>
            <a:endParaRPr kumimoji="1" lang="ja-JP" altLang="en-US" sz="1200" dirty="0">
              <a:solidFill>
                <a:srgbClr val="3366FF"/>
              </a:solidFill>
              <a:latin typeface="Meiryo" charset="-128"/>
              <a:ea typeface="Meiryo" charset="-128"/>
              <a:cs typeface="Meiryo" charset="-128"/>
            </a:endParaRPr>
          </a:p>
        </p:txBody>
      </p:sp>
      <p:sp>
        <p:nvSpPr>
          <p:cNvPr id="11" name="テキスト ボックス 10"/>
          <p:cNvSpPr txBox="1"/>
          <p:nvPr/>
        </p:nvSpPr>
        <p:spPr>
          <a:xfrm>
            <a:off x="133990" y="1038349"/>
            <a:ext cx="740908" cy="276999"/>
          </a:xfrm>
          <a:prstGeom prst="rect">
            <a:avLst/>
          </a:prstGeom>
          <a:noFill/>
        </p:spPr>
        <p:txBody>
          <a:bodyPr wrap="none" rtlCol="0">
            <a:spAutoFit/>
          </a:bodyPr>
          <a:lstStyle/>
          <a:p>
            <a:pPr algn="r"/>
            <a:r>
              <a:rPr kumimoji="1" lang="en-US" altLang="ja-JP" sz="1200" dirty="0" smtClean="0">
                <a:solidFill>
                  <a:schemeClr val="accent3">
                    <a:lumMod val="50000"/>
                  </a:schemeClr>
                </a:solidFill>
                <a:latin typeface="Meiryo" charset="-128"/>
                <a:ea typeface="Meiryo" charset="-128"/>
                <a:cs typeface="Meiryo" charset="-128"/>
              </a:rPr>
              <a:t>km</a:t>
            </a:r>
            <a:r>
              <a:rPr lang="ja-JP" altLang="en-US" sz="1200" dirty="0" smtClean="0">
                <a:solidFill>
                  <a:schemeClr val="accent3">
                    <a:lumMod val="50000"/>
                  </a:schemeClr>
                </a:solidFill>
                <a:latin typeface="Meiryo" charset="-128"/>
                <a:ea typeface="Meiryo" charset="-128"/>
                <a:cs typeface="Meiryo" charset="-128"/>
              </a:rPr>
              <a:t>以上</a:t>
            </a:r>
            <a:endParaRPr kumimoji="1" lang="ja-JP" altLang="en-US" sz="1200" dirty="0">
              <a:solidFill>
                <a:schemeClr val="accent3">
                  <a:lumMod val="50000"/>
                </a:schemeClr>
              </a:solidFill>
              <a:latin typeface="Meiryo" charset="-128"/>
              <a:ea typeface="Meiryo" charset="-128"/>
              <a:cs typeface="Meiryo" charset="-128"/>
            </a:endParaRPr>
          </a:p>
        </p:txBody>
      </p:sp>
      <p:sp>
        <p:nvSpPr>
          <p:cNvPr id="12" name="テキスト ボックス 11"/>
          <p:cNvSpPr txBox="1"/>
          <p:nvPr/>
        </p:nvSpPr>
        <p:spPr>
          <a:xfrm>
            <a:off x="257968" y="2647556"/>
            <a:ext cx="620683" cy="276999"/>
          </a:xfrm>
          <a:prstGeom prst="rect">
            <a:avLst/>
          </a:prstGeom>
          <a:noFill/>
        </p:spPr>
        <p:txBody>
          <a:bodyPr wrap="none" rtlCol="0">
            <a:spAutoFit/>
          </a:bodyPr>
          <a:lstStyle/>
          <a:p>
            <a:pPr algn="r"/>
            <a:r>
              <a:rPr kumimoji="1" lang="en-US" altLang="ja-JP" sz="1200" smtClean="0">
                <a:solidFill>
                  <a:schemeClr val="accent3">
                    <a:lumMod val="50000"/>
                  </a:schemeClr>
                </a:solidFill>
                <a:latin typeface="Meiryo" charset="-128"/>
                <a:ea typeface="Meiryo" charset="-128"/>
                <a:cs typeface="Meiryo" charset="-128"/>
              </a:rPr>
              <a:t>100m</a:t>
            </a:r>
            <a:endParaRPr kumimoji="1" lang="ja-JP" altLang="en-US" sz="1200" dirty="0">
              <a:solidFill>
                <a:schemeClr val="accent3">
                  <a:lumMod val="50000"/>
                </a:schemeClr>
              </a:solidFill>
              <a:latin typeface="Meiryo" charset="-128"/>
              <a:ea typeface="Meiryo" charset="-128"/>
              <a:cs typeface="Meiryo" charset="-128"/>
            </a:endParaRPr>
          </a:p>
        </p:txBody>
      </p:sp>
      <p:sp>
        <p:nvSpPr>
          <p:cNvPr id="13" name="テキスト ボックス 12"/>
          <p:cNvSpPr txBox="1"/>
          <p:nvPr/>
        </p:nvSpPr>
        <p:spPr>
          <a:xfrm>
            <a:off x="446506" y="5577066"/>
            <a:ext cx="428322" cy="276999"/>
          </a:xfrm>
          <a:prstGeom prst="rect">
            <a:avLst/>
          </a:prstGeom>
          <a:noFill/>
        </p:spPr>
        <p:txBody>
          <a:bodyPr wrap="none" rtlCol="0">
            <a:spAutoFit/>
          </a:bodyPr>
          <a:lstStyle/>
          <a:p>
            <a:pPr algn="r"/>
            <a:r>
              <a:rPr kumimoji="1" lang="en-US" altLang="ja-JP" sz="1200" dirty="0" smtClean="0">
                <a:solidFill>
                  <a:schemeClr val="accent3">
                    <a:lumMod val="50000"/>
                  </a:schemeClr>
                </a:solidFill>
                <a:latin typeface="Meiryo" charset="-128"/>
                <a:ea typeface="Meiryo" charset="-128"/>
                <a:cs typeface="Meiryo" charset="-128"/>
              </a:rPr>
              <a:t>1m</a:t>
            </a:r>
            <a:endParaRPr kumimoji="1" lang="ja-JP" altLang="en-US" sz="1200" dirty="0">
              <a:solidFill>
                <a:schemeClr val="accent3">
                  <a:lumMod val="50000"/>
                </a:schemeClr>
              </a:solidFill>
              <a:latin typeface="Meiryo" charset="-128"/>
              <a:ea typeface="Meiryo" charset="-128"/>
              <a:cs typeface="Meiryo" charset="-128"/>
            </a:endParaRPr>
          </a:p>
        </p:txBody>
      </p:sp>
      <p:sp>
        <p:nvSpPr>
          <p:cNvPr id="14" name="テキスト ボックス 13"/>
          <p:cNvSpPr txBox="1"/>
          <p:nvPr/>
        </p:nvSpPr>
        <p:spPr>
          <a:xfrm>
            <a:off x="355116" y="4208914"/>
            <a:ext cx="524503" cy="276999"/>
          </a:xfrm>
          <a:prstGeom prst="rect">
            <a:avLst/>
          </a:prstGeom>
          <a:noFill/>
        </p:spPr>
        <p:txBody>
          <a:bodyPr wrap="none" rtlCol="0">
            <a:spAutoFit/>
          </a:bodyPr>
          <a:lstStyle/>
          <a:p>
            <a:pPr algn="r"/>
            <a:r>
              <a:rPr kumimoji="1" lang="en-US" altLang="ja-JP" sz="1200" smtClean="0">
                <a:solidFill>
                  <a:schemeClr val="accent3">
                    <a:lumMod val="50000"/>
                  </a:schemeClr>
                </a:solidFill>
                <a:latin typeface="Meiryo" charset="-128"/>
                <a:ea typeface="Meiryo" charset="-128"/>
                <a:cs typeface="Meiryo" charset="-128"/>
              </a:rPr>
              <a:t>10m</a:t>
            </a:r>
            <a:endParaRPr kumimoji="1" lang="ja-JP" altLang="en-US" sz="1200" dirty="0">
              <a:solidFill>
                <a:schemeClr val="accent3">
                  <a:lumMod val="50000"/>
                </a:schemeClr>
              </a:solidFill>
              <a:latin typeface="Meiryo" charset="-128"/>
              <a:ea typeface="Meiryo" charset="-128"/>
              <a:cs typeface="Meiryo" charset="-128"/>
            </a:endParaRPr>
          </a:p>
        </p:txBody>
      </p:sp>
      <p:sp>
        <p:nvSpPr>
          <p:cNvPr id="15" name="正方形/長方形 14"/>
          <p:cNvSpPr/>
          <p:nvPr/>
        </p:nvSpPr>
        <p:spPr>
          <a:xfrm>
            <a:off x="971405" y="974076"/>
            <a:ext cx="1338791" cy="1524341"/>
          </a:xfrm>
          <a:prstGeom prst="rect">
            <a:avLst/>
          </a:prstGeom>
          <a:solidFill>
            <a:srgbClr val="FF6666">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smtClean="0">
              <a:solidFill>
                <a:srgbClr val="FFFFFF"/>
              </a:solidFill>
              <a:latin typeface="Meiryo" charset="-128"/>
              <a:ea typeface="Meiryo" charset="-128"/>
              <a:cs typeface="Meiryo" charset="-128"/>
            </a:endParaRPr>
          </a:p>
          <a:p>
            <a:pPr algn="ctr"/>
            <a:r>
              <a:rPr kumimoji="1" lang="en-US" altLang="ja-JP" sz="2400" dirty="0" smtClean="0">
                <a:solidFill>
                  <a:srgbClr val="FFFFFF"/>
                </a:solidFill>
                <a:latin typeface="Meiryo" charset="-128"/>
                <a:ea typeface="Meiryo" charset="-128"/>
                <a:cs typeface="Meiryo" charset="-128"/>
              </a:rPr>
              <a:t>LPWA</a:t>
            </a:r>
          </a:p>
          <a:p>
            <a:pPr algn="ctr"/>
            <a:endParaRPr lang="en-US" altLang="ja-JP" sz="1000" dirty="0">
              <a:solidFill>
                <a:srgbClr val="FFFFFF"/>
              </a:solidFill>
              <a:latin typeface="Meiryo" charset="-128"/>
              <a:ea typeface="Meiryo" charset="-128"/>
              <a:cs typeface="Meiryo" charset="-128"/>
            </a:endParaRPr>
          </a:p>
          <a:p>
            <a:pPr algn="ctr"/>
            <a:r>
              <a:rPr lang="en-US" altLang="ja-JP" sz="1600" dirty="0" smtClean="0">
                <a:solidFill>
                  <a:srgbClr val="FFFFFF"/>
                </a:solidFill>
                <a:latin typeface="Meiryo" charset="-128"/>
                <a:ea typeface="Meiryo" charset="-128"/>
                <a:cs typeface="Meiryo" charset="-128"/>
              </a:rPr>
              <a:t>SIGFOX</a:t>
            </a:r>
          </a:p>
          <a:p>
            <a:pPr algn="ctr"/>
            <a:r>
              <a:rPr kumimoji="1" lang="en-US" altLang="ja-JP" sz="1600" dirty="0" err="1" smtClean="0">
                <a:solidFill>
                  <a:srgbClr val="FFFFFF"/>
                </a:solidFill>
                <a:latin typeface="Meiryo" charset="-128"/>
                <a:ea typeface="Meiryo" charset="-128"/>
                <a:cs typeface="Meiryo" charset="-128"/>
              </a:rPr>
              <a:t>LoRaWAN</a:t>
            </a:r>
            <a:endParaRPr kumimoji="1" lang="en-US" altLang="ja-JP" sz="1600" dirty="0" smtClean="0">
              <a:solidFill>
                <a:srgbClr val="FFFFFF"/>
              </a:solidFill>
              <a:latin typeface="Meiryo" charset="-128"/>
              <a:ea typeface="Meiryo" charset="-128"/>
              <a:cs typeface="Meiryo" charset="-128"/>
            </a:endParaRPr>
          </a:p>
          <a:p>
            <a:pPr algn="ctr"/>
            <a:r>
              <a:rPr lang="en-US" altLang="ja-JP" sz="1600" dirty="0" smtClean="0">
                <a:solidFill>
                  <a:srgbClr val="FFFFFF"/>
                </a:solidFill>
                <a:latin typeface="Meiryo" charset="-128"/>
                <a:ea typeface="Meiryo" charset="-128"/>
                <a:cs typeface="Meiryo" charset="-128"/>
              </a:rPr>
              <a:t>NB-</a:t>
            </a:r>
            <a:r>
              <a:rPr lang="en-US" altLang="ja-JP" sz="1600" dirty="0" err="1" smtClean="0">
                <a:solidFill>
                  <a:srgbClr val="FFFFFF"/>
                </a:solidFill>
                <a:latin typeface="Meiryo" charset="-128"/>
                <a:ea typeface="Meiryo" charset="-128"/>
                <a:cs typeface="Meiryo" charset="-128"/>
              </a:rPr>
              <a:t>IoT</a:t>
            </a:r>
            <a:endParaRPr kumimoji="1"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4259205" y="2708199"/>
            <a:ext cx="4500500" cy="1716740"/>
          </a:xfrm>
          <a:prstGeom prst="rect">
            <a:avLst/>
          </a:prstGeom>
          <a:solidFill>
            <a:schemeClr val="accent5">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無線</a:t>
            </a:r>
            <a:r>
              <a:rPr kumimoji="1" lang="en-US" altLang="ja-JP" sz="1600" dirty="0" smtClean="0">
                <a:solidFill>
                  <a:srgbClr val="FFFFFF"/>
                </a:solidFill>
                <a:latin typeface="Meiryo" charset="-128"/>
                <a:ea typeface="Meiryo" charset="-128"/>
                <a:cs typeface="Meiryo" charset="-128"/>
              </a:rPr>
              <a:t>LAN(Wi-Fi)</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3707904" y="4470053"/>
            <a:ext cx="1410604" cy="1541510"/>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Meiryo" charset="-128"/>
                <a:ea typeface="Meiryo" charset="-128"/>
                <a:cs typeface="Meiryo" charset="-128"/>
              </a:rPr>
              <a:t>Bluetooth</a:t>
            </a:r>
            <a:endParaRPr kumimoji="1" lang="ja-JP" altLang="en-US" sz="1600" dirty="0">
              <a:solidFill>
                <a:srgbClr val="FFFFFF"/>
              </a:solidFill>
              <a:latin typeface="Meiryo" charset="-128"/>
              <a:ea typeface="Meiryo" charset="-128"/>
              <a:cs typeface="Meiryo" charset="-128"/>
            </a:endParaRPr>
          </a:p>
        </p:txBody>
      </p:sp>
      <p:sp>
        <p:nvSpPr>
          <p:cNvPr id="18" name="正方形/長方形 17"/>
          <p:cNvSpPr/>
          <p:nvPr/>
        </p:nvSpPr>
        <p:spPr>
          <a:xfrm>
            <a:off x="2386996" y="2984779"/>
            <a:ext cx="1296144" cy="3024336"/>
          </a:xfrm>
          <a:prstGeom prst="rect">
            <a:avLst/>
          </a:prstGeom>
          <a:solidFill>
            <a:schemeClr val="accent4">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Meiryo" charset="-128"/>
                <a:ea typeface="Meiryo" charset="-128"/>
                <a:cs typeface="Meiryo" charset="-128"/>
              </a:rPr>
              <a:t>Wi-SUN</a:t>
            </a:r>
            <a:endParaRPr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r>
              <a:rPr lang="en-US" altLang="ja-JP" sz="1600" dirty="0" smtClean="0">
                <a:solidFill>
                  <a:srgbClr val="FFFFFF"/>
                </a:solidFill>
                <a:latin typeface="Meiryo" charset="-128"/>
                <a:ea typeface="Meiryo" charset="-128"/>
                <a:cs typeface="Meiryo" charset="-128"/>
              </a:rPr>
              <a:t>ZigBee</a:t>
            </a:r>
          </a:p>
          <a:p>
            <a:pPr algn="ctr"/>
            <a:endParaRPr kumimoji="1" lang="en-US" altLang="ja-JP" sz="1600" dirty="0" smtClean="0">
              <a:solidFill>
                <a:srgbClr val="FFFFFF"/>
              </a:solidFill>
              <a:latin typeface="Meiryo" charset="-128"/>
              <a:ea typeface="Meiryo" charset="-128"/>
              <a:cs typeface="Meiryo" charset="-128"/>
            </a:endParaRPr>
          </a:p>
          <a:p>
            <a:pPr algn="ctr"/>
            <a:r>
              <a:rPr kumimoji="1" lang="en-US" altLang="ja-JP" sz="1600" dirty="0" smtClean="0">
                <a:solidFill>
                  <a:srgbClr val="FFFFFF"/>
                </a:solidFill>
                <a:latin typeface="Meiryo" charset="-128"/>
                <a:ea typeface="Meiryo" charset="-128"/>
                <a:cs typeface="Meiryo" charset="-128"/>
              </a:rPr>
              <a:t>Z-Wave</a:t>
            </a:r>
            <a:endParaRPr kumimoji="1" lang="ja-JP" altLang="en-US" sz="1600" dirty="0">
              <a:solidFill>
                <a:srgbClr val="FFFFFF"/>
              </a:solidFill>
              <a:latin typeface="Meiryo" charset="-128"/>
              <a:ea typeface="Meiryo" charset="-128"/>
              <a:cs typeface="Meiryo" charset="-128"/>
            </a:endParaRPr>
          </a:p>
        </p:txBody>
      </p:sp>
      <p:sp>
        <p:nvSpPr>
          <p:cNvPr id="19" name="正方形/長方形 18"/>
          <p:cNvSpPr/>
          <p:nvPr/>
        </p:nvSpPr>
        <p:spPr>
          <a:xfrm>
            <a:off x="976197" y="5649074"/>
            <a:ext cx="1333999" cy="360039"/>
          </a:xfrm>
          <a:prstGeom prst="rect">
            <a:avLst/>
          </a:prstGeom>
          <a:solidFill>
            <a:srgbClr val="D87B41">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Meiryo" charset="-128"/>
                <a:ea typeface="Meiryo" charset="-128"/>
                <a:cs typeface="Meiryo" charset="-128"/>
              </a:rPr>
              <a:t>NFC</a:t>
            </a:r>
            <a:endParaRPr kumimoji="1" lang="ja-JP" altLang="en-US" sz="1600" dirty="0">
              <a:solidFill>
                <a:srgbClr val="FFFFFF"/>
              </a:solidFill>
              <a:latin typeface="Meiryo" charset="-128"/>
              <a:ea typeface="Meiryo" charset="-128"/>
              <a:cs typeface="Meiryo" charset="-128"/>
            </a:endParaRPr>
          </a:p>
        </p:txBody>
      </p:sp>
      <p:sp>
        <p:nvSpPr>
          <p:cNvPr id="21" name="正方形/長方形 20"/>
          <p:cNvSpPr/>
          <p:nvPr/>
        </p:nvSpPr>
        <p:spPr>
          <a:xfrm>
            <a:off x="3707904" y="968555"/>
            <a:ext cx="5051801" cy="2088231"/>
          </a:xfrm>
          <a:prstGeom prst="rect">
            <a:avLst/>
          </a:prstGeom>
          <a:solidFill>
            <a:srgbClr val="00B05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smtClean="0">
                <a:solidFill>
                  <a:srgbClr val="FFFFFF"/>
                </a:solidFill>
                <a:latin typeface="Meiryo" charset="-128"/>
                <a:ea typeface="Meiryo" charset="-128"/>
                <a:cs typeface="Meiryo" charset="-128"/>
              </a:rPr>
              <a:t>4G/LTE</a:t>
            </a:r>
            <a:endParaRPr kumimoji="1" lang="ja-JP" altLang="en-US" sz="1600" dirty="0">
              <a:solidFill>
                <a:srgbClr val="FFFFFF"/>
              </a:solidFill>
              <a:latin typeface="Meiryo" charset="-128"/>
              <a:ea typeface="Meiryo" charset="-128"/>
              <a:cs typeface="Meiryo" charset="-128"/>
            </a:endParaRPr>
          </a:p>
        </p:txBody>
      </p:sp>
      <p:sp>
        <p:nvSpPr>
          <p:cNvPr id="22" name="右矢印 21"/>
          <p:cNvSpPr/>
          <p:nvPr/>
        </p:nvSpPr>
        <p:spPr>
          <a:xfrm>
            <a:off x="7603592" y="4770088"/>
            <a:ext cx="1188133" cy="6102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高消費電力</a:t>
            </a:r>
            <a:endParaRPr kumimoji="1" lang="ja-JP" altLang="en-US" sz="1200" dirty="0">
              <a:solidFill>
                <a:srgbClr val="FFFFFF"/>
              </a:solidFill>
              <a:latin typeface="Meiryo" charset="-128"/>
              <a:ea typeface="Meiryo" charset="-128"/>
              <a:cs typeface="Meiryo" charset="-128"/>
            </a:endParaRPr>
          </a:p>
        </p:txBody>
      </p:sp>
      <p:sp>
        <p:nvSpPr>
          <p:cNvPr id="23" name="右矢印 22"/>
          <p:cNvSpPr/>
          <p:nvPr/>
        </p:nvSpPr>
        <p:spPr>
          <a:xfrm flipH="1">
            <a:off x="972179" y="4770087"/>
            <a:ext cx="1188133" cy="610247"/>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smtClean="0">
                <a:solidFill>
                  <a:srgbClr val="FFFFFF"/>
                </a:solidFill>
                <a:latin typeface="Meiryo" charset="-128"/>
                <a:ea typeface="Meiryo" charset="-128"/>
                <a:cs typeface="Meiryo" charset="-128"/>
              </a:rPr>
              <a:t>低消費</a:t>
            </a:r>
            <a:r>
              <a:rPr kumimoji="1" lang="ja-JP" altLang="en-US" sz="1200" dirty="0" smtClean="0">
                <a:solidFill>
                  <a:srgbClr val="FFFFFF"/>
                </a:solidFill>
                <a:latin typeface="Meiryo" charset="-128"/>
                <a:ea typeface="Meiryo" charset="-128"/>
                <a:cs typeface="Meiryo" charset="-128"/>
              </a:rPr>
              <a:t>電力</a:t>
            </a:r>
            <a:endParaRPr kumimoji="1" lang="ja-JP" altLang="en-US" sz="1200" dirty="0">
              <a:solidFill>
                <a:srgbClr val="FFFFFF"/>
              </a:solidFill>
              <a:latin typeface="Meiryo" charset="-128"/>
              <a:ea typeface="Meiryo" charset="-128"/>
              <a:cs typeface="Meiryo" charset="-128"/>
            </a:endParaRPr>
          </a:p>
        </p:txBody>
      </p:sp>
      <p:sp>
        <p:nvSpPr>
          <p:cNvPr id="24" name="テキスト ボックス 23"/>
          <p:cNvSpPr txBox="1"/>
          <p:nvPr/>
        </p:nvSpPr>
        <p:spPr>
          <a:xfrm>
            <a:off x="7787596" y="6271428"/>
            <a:ext cx="1127232" cy="253916"/>
          </a:xfrm>
          <a:prstGeom prst="rect">
            <a:avLst/>
          </a:prstGeom>
          <a:noFill/>
        </p:spPr>
        <p:txBody>
          <a:bodyPr wrap="none" rtlCol="0">
            <a:spAutoFit/>
          </a:bodyPr>
          <a:lstStyle/>
          <a:p>
            <a:pPr algn="r"/>
            <a:r>
              <a:rPr kumimoji="1" lang="ja-JP" altLang="en-US" sz="1050" dirty="0" smtClean="0">
                <a:solidFill>
                  <a:srgbClr val="3366FF"/>
                </a:solidFill>
                <a:latin typeface="Meiryo" charset="-128"/>
                <a:ea typeface="Meiryo" charset="-128"/>
                <a:cs typeface="Meiryo" charset="-128"/>
              </a:rPr>
              <a:t>データ転送速度</a:t>
            </a:r>
            <a:endParaRPr kumimoji="1" lang="ja-JP" altLang="en-US" sz="1050" dirty="0">
              <a:solidFill>
                <a:srgbClr val="3366FF"/>
              </a:solidFill>
              <a:latin typeface="Meiryo" charset="-128"/>
              <a:ea typeface="Meiryo" charset="-128"/>
              <a:cs typeface="Meiryo" charset="-128"/>
            </a:endParaRPr>
          </a:p>
        </p:txBody>
      </p:sp>
      <p:sp>
        <p:nvSpPr>
          <p:cNvPr id="25" name="テキスト ボックス 24"/>
          <p:cNvSpPr txBox="1"/>
          <p:nvPr/>
        </p:nvSpPr>
        <p:spPr>
          <a:xfrm>
            <a:off x="151553" y="846461"/>
            <a:ext cx="723275" cy="253916"/>
          </a:xfrm>
          <a:prstGeom prst="rect">
            <a:avLst/>
          </a:prstGeom>
          <a:noFill/>
        </p:spPr>
        <p:txBody>
          <a:bodyPr wrap="none" rtlCol="0">
            <a:spAutoFit/>
          </a:bodyPr>
          <a:lstStyle/>
          <a:p>
            <a:pPr algn="r"/>
            <a:r>
              <a:rPr kumimoji="1" lang="ja-JP" altLang="en-US" sz="1050" smtClean="0">
                <a:solidFill>
                  <a:schemeClr val="accent3">
                    <a:lumMod val="50000"/>
                  </a:schemeClr>
                </a:solidFill>
                <a:latin typeface="Meiryo" charset="-128"/>
                <a:ea typeface="Meiryo" charset="-128"/>
                <a:cs typeface="Meiryo" charset="-128"/>
              </a:rPr>
              <a:t>通信距離</a:t>
            </a:r>
            <a:endParaRPr kumimoji="1" lang="ja-JP" altLang="en-US" sz="1050" dirty="0">
              <a:solidFill>
                <a:schemeClr val="accent3">
                  <a:lumMod val="50000"/>
                </a:schemeClr>
              </a:solidFill>
              <a:latin typeface="Meiryo" charset="-128"/>
              <a:ea typeface="Meiryo" charset="-128"/>
              <a:cs typeface="Meiryo" charset="-128"/>
            </a:endParaRPr>
          </a:p>
        </p:txBody>
      </p:sp>
      <p:sp>
        <p:nvSpPr>
          <p:cNvPr id="26" name="正方形/長方形 25"/>
          <p:cNvSpPr/>
          <p:nvPr/>
        </p:nvSpPr>
        <p:spPr>
          <a:xfrm>
            <a:off x="4342828" y="6481022"/>
            <a:ext cx="4572000" cy="215444"/>
          </a:xfrm>
          <a:prstGeom prst="rect">
            <a:avLst/>
          </a:prstGeom>
        </p:spPr>
        <p:txBody>
          <a:bodyPr>
            <a:spAutoFit/>
          </a:bodyPr>
          <a:lstStyle/>
          <a:p>
            <a:pPr algn="r"/>
            <a:r>
              <a:rPr lang="ja-JP" altLang="en-US" sz="800" dirty="0"/>
              <a:t>http://businessnetwork.jp/Detail/tabid/65/artid/5106/Default.aspx</a:t>
            </a:r>
          </a:p>
        </p:txBody>
      </p:sp>
    </p:spTree>
    <p:extLst>
      <p:ext uri="{BB962C8B-B14F-4D97-AF65-F5344CB8AC3E}">
        <p14:creationId xmlns:p14="http://schemas.microsoft.com/office/powerpoint/2010/main" val="1475658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575556" y="1061042"/>
            <a:ext cx="7992888" cy="518457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2800" y="4437112"/>
            <a:ext cx="2581048" cy="1728192"/>
          </a:xfrm>
          <a:prstGeom prst="rect">
            <a:avLst/>
          </a:prstGeom>
          <a:solidFill>
            <a:srgbClr val="00B0F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smtClean="0">
                <a:solidFill>
                  <a:srgbClr val="FFFFFF"/>
                </a:solidFill>
                <a:latin typeface="Meiryo" charset="-128"/>
                <a:ea typeface="Meiryo" charset="-128"/>
                <a:cs typeface="Meiryo" charset="-128"/>
              </a:rPr>
              <a:t>SIGFOX</a:t>
            </a:r>
          </a:p>
          <a:p>
            <a:pPr algn="ctr"/>
            <a:endParaRPr lang="en-US" altLang="ja-JP" sz="1400" dirty="0" smtClean="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smtClean="0">
                <a:solidFill>
                  <a:srgbClr val="FFFFFF"/>
                </a:solidFill>
                <a:latin typeface="Meiryo" charset="-128"/>
                <a:ea typeface="Meiryo" charset="-128"/>
                <a:cs typeface="Meiryo" charset="-128"/>
              </a:rPr>
              <a:t>上り：</a:t>
            </a:r>
            <a:r>
              <a:rPr lang="en-US" altLang="ja-JP" sz="1400" dirty="0" smtClean="0">
                <a:solidFill>
                  <a:srgbClr val="FFFFFF"/>
                </a:solidFill>
                <a:latin typeface="Meiryo" charset="-128"/>
                <a:ea typeface="Meiryo" charset="-128"/>
                <a:cs typeface="Meiryo" charset="-128"/>
              </a:rPr>
              <a:t>100bps</a:t>
            </a:r>
          </a:p>
          <a:p>
            <a:pPr marL="493713" indent="-177800">
              <a:buFont typeface="Wingdings" charset="2"/>
              <a:buChar char="Ø"/>
            </a:pPr>
            <a:r>
              <a:rPr kumimoji="1" lang="ja-JP" altLang="en-US" sz="1400" dirty="0" smtClean="0">
                <a:solidFill>
                  <a:srgbClr val="FFFFFF"/>
                </a:solidFill>
                <a:latin typeface="Meiryo" charset="-128"/>
                <a:ea typeface="Meiryo" charset="-128"/>
                <a:cs typeface="Meiryo" charset="-128"/>
              </a:rPr>
              <a:t>下り：</a:t>
            </a:r>
            <a:r>
              <a:rPr lang="en-US" altLang="ja-JP" sz="1400" dirty="0" smtClean="0">
                <a:solidFill>
                  <a:srgbClr val="FFFFFF"/>
                </a:solidFill>
                <a:latin typeface="Meiryo" charset="-128"/>
                <a:ea typeface="Meiryo" charset="-128"/>
                <a:cs typeface="Meiryo" charset="-128"/>
              </a:rPr>
              <a:t>600bps</a:t>
            </a:r>
          </a:p>
          <a:p>
            <a:pPr marL="493713" indent="-177800">
              <a:buFont typeface="Wingdings" charset="2"/>
              <a:buChar char="Ø"/>
            </a:pPr>
            <a:r>
              <a:rPr kumimoji="1" lang="ja-JP" altLang="en-US" sz="1400" dirty="0" smtClean="0">
                <a:solidFill>
                  <a:srgbClr val="FFFFFF"/>
                </a:solidFill>
                <a:latin typeface="Meiryo" charset="-128"/>
                <a:ea typeface="Meiryo" charset="-128"/>
                <a:cs typeface="Meiryo" charset="-128"/>
              </a:rPr>
              <a:t>料金：</a:t>
            </a:r>
            <a:r>
              <a:rPr kumimoji="1" lang="en-US" altLang="ja-JP" sz="1400" dirty="0" smtClean="0">
                <a:solidFill>
                  <a:srgbClr val="FFFFFF"/>
                </a:solidFill>
                <a:latin typeface="Meiryo" charset="-128"/>
                <a:ea typeface="Meiryo" charset="-128"/>
                <a:cs typeface="Meiryo" charset="-128"/>
              </a:rPr>
              <a:t>100</a:t>
            </a:r>
            <a:r>
              <a:rPr kumimoji="1" lang="ja-JP" altLang="en-US" sz="1400" dirty="0" smtClean="0">
                <a:solidFill>
                  <a:srgbClr val="FFFFFF"/>
                </a:solidFill>
                <a:latin typeface="Meiryo" charset="-128"/>
                <a:ea typeface="Meiryo" charset="-128"/>
                <a:cs typeface="Meiryo" charset="-128"/>
              </a:rPr>
              <a:t>円</a:t>
            </a:r>
            <a:r>
              <a:rPr kumimoji="1" lang="en-US" altLang="ja-JP" sz="1400" dirty="0" smtClean="0">
                <a:solidFill>
                  <a:srgbClr val="FFFFFF"/>
                </a:solidFill>
                <a:latin typeface="Meiryo" charset="-128"/>
                <a:ea typeface="Meiryo" charset="-128"/>
                <a:cs typeface="Meiryo" charset="-128"/>
              </a:rPr>
              <a:t>〜/</a:t>
            </a:r>
            <a:r>
              <a:rPr kumimoji="1" lang="ja-JP" altLang="en-US" sz="1400" dirty="0" smtClean="0">
                <a:solidFill>
                  <a:srgbClr val="FFFFFF"/>
                </a:solidFill>
                <a:latin typeface="Meiryo" charset="-128"/>
                <a:ea typeface="Meiryo" charset="-128"/>
                <a:cs typeface="Meiryo" charset="-128"/>
              </a:rPr>
              <a:t>年</a:t>
            </a:r>
            <a:endParaRPr kumimoji="1" lang="ja-JP" altLang="en-US" sz="1400" dirty="0">
              <a:solidFill>
                <a:srgbClr val="FFFFFF"/>
              </a:solidFill>
              <a:latin typeface="Meiryo" charset="-128"/>
              <a:ea typeface="Meiryo" charset="-128"/>
              <a:cs typeface="Meiryo" charset="-128"/>
            </a:endParaRPr>
          </a:p>
        </p:txBody>
      </p:sp>
      <p:sp>
        <p:nvSpPr>
          <p:cNvPr id="7" name="正方形/長方形 6"/>
          <p:cNvSpPr/>
          <p:nvPr/>
        </p:nvSpPr>
        <p:spPr>
          <a:xfrm>
            <a:off x="3281476" y="2820256"/>
            <a:ext cx="2581048" cy="1728192"/>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err="1" smtClean="0">
                <a:solidFill>
                  <a:srgbClr val="FFFFFF"/>
                </a:solidFill>
                <a:latin typeface="Meiryo" charset="-128"/>
                <a:ea typeface="Meiryo" charset="-128"/>
                <a:cs typeface="Meiryo" charset="-128"/>
              </a:rPr>
              <a:t>LoRaWAN</a:t>
            </a:r>
            <a:endParaRPr kumimoji="1" lang="en-US" altLang="ja-JP" sz="3200" dirty="0" smtClean="0">
              <a:solidFill>
                <a:srgbClr val="FFFFFF"/>
              </a:solidFill>
              <a:latin typeface="Meiryo" charset="-128"/>
              <a:ea typeface="Meiryo" charset="-128"/>
              <a:cs typeface="Meiryo" charset="-128"/>
            </a:endParaRPr>
          </a:p>
          <a:p>
            <a:pPr algn="ctr"/>
            <a:endParaRPr lang="en-US" altLang="ja-JP" sz="1400" dirty="0" smtClean="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smtClean="0">
                <a:solidFill>
                  <a:srgbClr val="FFFFFF"/>
                </a:solidFill>
                <a:latin typeface="Meiryo" charset="-128"/>
                <a:ea typeface="Meiryo" charset="-128"/>
                <a:cs typeface="Meiryo" charset="-128"/>
              </a:rPr>
              <a:t>上り：</a:t>
            </a:r>
            <a:r>
              <a:rPr lang="en-US" altLang="ja-JP" sz="1400" dirty="0" smtClean="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smtClean="0">
                <a:solidFill>
                  <a:srgbClr val="FFFFFF"/>
                </a:solidFill>
                <a:latin typeface="Meiryo" charset="-128"/>
                <a:ea typeface="Meiryo" charset="-128"/>
                <a:cs typeface="Meiryo" charset="-128"/>
              </a:rPr>
              <a:t>下り：</a:t>
            </a:r>
            <a:r>
              <a:rPr lang="en-US" altLang="ja-JP" sz="1400" dirty="0" smtClean="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smtClean="0">
                <a:solidFill>
                  <a:srgbClr val="FFFFFF"/>
                </a:solidFill>
                <a:latin typeface="Meiryo" charset="-128"/>
                <a:ea typeface="Meiryo" charset="-128"/>
                <a:cs typeface="Meiryo" charset="-128"/>
              </a:rPr>
              <a:t>料金：</a:t>
            </a:r>
            <a:r>
              <a:rPr kumimoji="1" lang="en-US" altLang="ja-JP" sz="1400" dirty="0" smtClean="0">
                <a:solidFill>
                  <a:srgbClr val="FFFFFF"/>
                </a:solidFill>
                <a:latin typeface="Meiryo" charset="-128"/>
                <a:ea typeface="Meiryo" charset="-128"/>
                <a:cs typeface="Meiryo" charset="-128"/>
              </a:rPr>
              <a:t>360</a:t>
            </a:r>
            <a:r>
              <a:rPr kumimoji="1" lang="ja-JP" altLang="en-US" sz="1400" dirty="0" smtClean="0">
                <a:solidFill>
                  <a:srgbClr val="FFFFFF"/>
                </a:solidFill>
                <a:latin typeface="Meiryo" charset="-128"/>
                <a:ea typeface="Meiryo" charset="-128"/>
                <a:cs typeface="Meiryo" charset="-128"/>
              </a:rPr>
              <a:t>円</a:t>
            </a:r>
            <a:r>
              <a:rPr kumimoji="1" lang="en-US" altLang="ja-JP" sz="1400" dirty="0" smtClean="0">
                <a:solidFill>
                  <a:srgbClr val="FFFFFF"/>
                </a:solidFill>
                <a:latin typeface="Meiryo" charset="-128"/>
                <a:ea typeface="Meiryo" charset="-128"/>
                <a:cs typeface="Meiryo" charset="-128"/>
              </a:rPr>
              <a:t>〜/</a:t>
            </a:r>
            <a:r>
              <a:rPr kumimoji="1" lang="ja-JP" altLang="en-US" sz="1400" dirty="0" smtClean="0">
                <a:solidFill>
                  <a:srgbClr val="FFFFFF"/>
                </a:solidFill>
                <a:latin typeface="Meiryo" charset="-128"/>
                <a:ea typeface="Meiryo" charset="-128"/>
                <a:cs typeface="Meiryo" charset="-128"/>
              </a:rPr>
              <a:t>年</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5924960" y="1196752"/>
            <a:ext cx="2581048" cy="1728192"/>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smtClean="0">
                <a:solidFill>
                  <a:srgbClr val="FFFFFF"/>
                </a:solidFill>
                <a:latin typeface="Meiryo" charset="-128"/>
                <a:ea typeface="Meiryo" charset="-128"/>
                <a:cs typeface="Meiryo" charset="-128"/>
              </a:rPr>
              <a:t>NB-</a:t>
            </a:r>
            <a:r>
              <a:rPr kumimoji="1" lang="en-US" altLang="ja-JP" sz="3200" dirty="0" err="1" smtClean="0">
                <a:solidFill>
                  <a:srgbClr val="FFFFFF"/>
                </a:solidFill>
                <a:latin typeface="Meiryo" charset="-128"/>
                <a:ea typeface="Meiryo" charset="-128"/>
                <a:cs typeface="Meiryo" charset="-128"/>
              </a:rPr>
              <a:t>IoT</a:t>
            </a:r>
            <a:endParaRPr kumimoji="1" lang="en-US" altLang="ja-JP" sz="3200" dirty="0" smtClean="0">
              <a:solidFill>
                <a:srgbClr val="FFFFFF"/>
              </a:solidFill>
              <a:latin typeface="Meiryo" charset="-128"/>
              <a:ea typeface="Meiryo" charset="-128"/>
              <a:cs typeface="Meiryo" charset="-128"/>
            </a:endParaRPr>
          </a:p>
          <a:p>
            <a:pPr algn="ctr"/>
            <a:endParaRPr lang="en-US" altLang="ja-JP" sz="1400" dirty="0" smtClean="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smtClean="0">
                <a:solidFill>
                  <a:srgbClr val="FFFFFF"/>
                </a:solidFill>
                <a:latin typeface="Meiryo" charset="-128"/>
                <a:ea typeface="Meiryo" charset="-128"/>
                <a:cs typeface="Meiryo" charset="-128"/>
              </a:rPr>
              <a:t>上り：</a:t>
            </a:r>
            <a:r>
              <a:rPr lang="en-US" altLang="ja-JP" sz="1400" dirty="0" smtClean="0">
                <a:solidFill>
                  <a:srgbClr val="FFFFFF"/>
                </a:solidFill>
                <a:latin typeface="Meiryo" charset="-128"/>
                <a:ea typeface="Meiryo" charset="-128"/>
                <a:cs typeface="Meiryo" charset="-128"/>
              </a:rPr>
              <a:t>62kbps</a:t>
            </a:r>
          </a:p>
          <a:p>
            <a:pPr marL="493713" indent="-177800">
              <a:buFont typeface="Wingdings" charset="2"/>
              <a:buChar char="Ø"/>
            </a:pPr>
            <a:r>
              <a:rPr kumimoji="1" lang="ja-JP" altLang="en-US" sz="1400" dirty="0" smtClean="0">
                <a:solidFill>
                  <a:srgbClr val="FFFFFF"/>
                </a:solidFill>
                <a:latin typeface="Meiryo" charset="-128"/>
                <a:ea typeface="Meiryo" charset="-128"/>
                <a:cs typeface="Meiryo" charset="-128"/>
              </a:rPr>
              <a:t>下り：</a:t>
            </a:r>
            <a:r>
              <a:rPr lang="en-US" altLang="ja-JP" sz="1400" dirty="0" smtClean="0">
                <a:solidFill>
                  <a:srgbClr val="FFFFFF"/>
                </a:solidFill>
                <a:latin typeface="Meiryo" charset="-128"/>
                <a:ea typeface="Meiryo" charset="-128"/>
                <a:cs typeface="Meiryo" charset="-128"/>
              </a:rPr>
              <a:t>26kbps</a:t>
            </a:r>
          </a:p>
          <a:p>
            <a:pPr marL="493713" indent="-177800">
              <a:buFont typeface="Wingdings" charset="2"/>
              <a:buChar char="Ø"/>
            </a:pPr>
            <a:r>
              <a:rPr kumimoji="1" lang="ja-JP" altLang="en-US" sz="1400" dirty="0" smtClean="0">
                <a:solidFill>
                  <a:srgbClr val="FFFFFF"/>
                </a:solidFill>
                <a:latin typeface="Meiryo" charset="-128"/>
                <a:ea typeface="Meiryo" charset="-128"/>
                <a:cs typeface="Meiryo" charset="-128"/>
              </a:rPr>
              <a:t>料金：未定</a:t>
            </a:r>
            <a:endParaRPr kumimoji="1" lang="ja-JP" altLang="en-US" sz="1400" dirty="0">
              <a:solidFill>
                <a:srgbClr val="FFFFFF"/>
              </a:solidFill>
              <a:latin typeface="Meiryo" charset="-128"/>
              <a:ea typeface="Meiryo" charset="-128"/>
              <a:cs typeface="Meiryo" charset="-128"/>
            </a:endParaRPr>
          </a:p>
        </p:txBody>
      </p:sp>
      <p:sp>
        <p:nvSpPr>
          <p:cNvPr id="9" name="上矢印 8"/>
          <p:cNvSpPr/>
          <p:nvPr/>
        </p:nvSpPr>
        <p:spPr>
          <a:xfrm>
            <a:off x="748680" y="1127693"/>
            <a:ext cx="720080" cy="1077171"/>
          </a:xfrm>
          <a:prstGeom prst="up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smtClean="0">
                <a:solidFill>
                  <a:srgbClr val="FFFFFF"/>
                </a:solidFill>
                <a:latin typeface="MS PGothic" charset="-128"/>
                <a:ea typeface="MS PGothic" charset="-128"/>
                <a:cs typeface="MS PGothic" charset="-128"/>
              </a:rPr>
              <a:t>通信</a:t>
            </a:r>
            <a:r>
              <a:rPr lang="ja-JP" altLang="en-US" sz="1200" dirty="0" smtClean="0">
                <a:solidFill>
                  <a:srgbClr val="FFFFFF"/>
                </a:solidFill>
                <a:latin typeface="MS PGothic" charset="-128"/>
                <a:ea typeface="MS PGothic" charset="-128"/>
                <a:cs typeface="MS PGothic" charset="-128"/>
              </a:rPr>
              <a:t>料金</a:t>
            </a:r>
            <a:endParaRPr kumimoji="1" lang="en-US" altLang="ja-JP" sz="1200" dirty="0" smtClean="0">
              <a:solidFill>
                <a:srgbClr val="FFFFFF"/>
              </a:solidFill>
              <a:latin typeface="MS PGothic" charset="-128"/>
              <a:ea typeface="MS PGothic" charset="-128"/>
              <a:cs typeface="MS PGothic" charset="-128"/>
            </a:endParaRPr>
          </a:p>
        </p:txBody>
      </p:sp>
      <p:sp>
        <p:nvSpPr>
          <p:cNvPr id="10" name="右矢印 9"/>
          <p:cNvSpPr/>
          <p:nvPr/>
        </p:nvSpPr>
        <p:spPr>
          <a:xfrm>
            <a:off x="7250641" y="5584564"/>
            <a:ext cx="1224136" cy="576064"/>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回線速度</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342828" y="6481022"/>
            <a:ext cx="4572000" cy="215444"/>
          </a:xfrm>
          <a:prstGeom prst="rect">
            <a:avLst/>
          </a:prstGeom>
        </p:spPr>
        <p:txBody>
          <a:bodyPr>
            <a:spAutoFit/>
          </a:bodyPr>
          <a:lstStyle/>
          <a:p>
            <a:pPr algn="r"/>
            <a:r>
              <a:rPr lang="ja-JP" altLang="en-US" sz="800"/>
              <a:t>http://businessnetwork.jp/Detail/tabid/65/artid/5106/Default.aspx</a:t>
            </a:r>
          </a:p>
        </p:txBody>
      </p:sp>
    </p:spTree>
    <p:extLst>
      <p:ext uri="{BB962C8B-B14F-4D97-AF65-F5344CB8AC3E}">
        <p14:creationId xmlns:p14="http://schemas.microsoft.com/office/powerpoint/2010/main" val="98610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79512" y="3214537"/>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79512" y="4713031"/>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79512" y="1704289"/>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477260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6" name="正方形/長方形 65"/>
          <p:cNvSpPr/>
          <p:nvPr/>
        </p:nvSpPr>
        <p:spPr>
          <a:xfrm>
            <a:off x="5773312"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7" name="正方形/長方形 66"/>
          <p:cNvSpPr/>
          <p:nvPr/>
        </p:nvSpPr>
        <p:spPr>
          <a:xfrm>
            <a:off x="677575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8" name="正方形/長方形 67"/>
          <p:cNvSpPr/>
          <p:nvPr/>
        </p:nvSpPr>
        <p:spPr>
          <a:xfrm>
            <a:off x="7762110"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LPWA</a:t>
            </a:r>
            <a:r>
              <a:rPr kumimoji="1" lang="ja-JP" altLang="en-US" dirty="0" smtClean="0"/>
              <a:t>主要</a:t>
            </a:r>
            <a:r>
              <a:rPr kumimoji="1" lang="en-US" altLang="ja-JP" dirty="0" smtClean="0"/>
              <a:t>3</a:t>
            </a:r>
            <a:r>
              <a:rPr kumimoji="1" lang="ja-JP" altLang="en-US" dirty="0" smtClean="0"/>
              <a:t>方式の比較</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円/楕円 3"/>
          <p:cNvSpPr/>
          <p:nvPr/>
        </p:nvSpPr>
        <p:spPr>
          <a:xfrm>
            <a:off x="400303" y="196926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68204" y="2572809"/>
            <a:ext cx="368491" cy="335977"/>
          </a:xfrm>
          <a:prstGeom prst="rect">
            <a:avLst/>
          </a:prstGeom>
          <a:ln>
            <a:noFill/>
          </a:ln>
          <a:effectLst>
            <a:outerShdw blurRad="50800" dist="38100" dir="2700000" algn="tl" rotWithShape="0">
              <a:prstClr val="black">
                <a:alpha val="40000"/>
              </a:prstClr>
            </a:outerShdw>
          </a:effectLst>
        </p:spPr>
      </p:pic>
      <p:sp>
        <p:nvSpPr>
          <p:cNvPr id="11" name="円/楕円 10"/>
          <p:cNvSpPr/>
          <p:nvPr/>
        </p:nvSpPr>
        <p:spPr>
          <a:xfrm>
            <a:off x="400303" y="263314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68203" y="1908931"/>
            <a:ext cx="368491" cy="335977"/>
          </a:xfrm>
          <a:prstGeom prst="rect">
            <a:avLst/>
          </a:prstGeom>
          <a:ln>
            <a:noFill/>
          </a:ln>
          <a:effectLst>
            <a:outerShdw blurRad="50800" dist="38100" dir="2700000" algn="tl" rotWithShape="0">
              <a:prstClr val="black">
                <a:alpha val="40000"/>
              </a:prstClr>
            </a:outerShdw>
          </a:effectLst>
        </p:spPr>
      </p:pic>
      <p:sp>
        <p:nvSpPr>
          <p:cNvPr id="14" name="円/楕円 13"/>
          <p:cNvSpPr/>
          <p:nvPr/>
        </p:nvSpPr>
        <p:spPr>
          <a:xfrm>
            <a:off x="400303" y="229946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68203" y="2239126"/>
            <a:ext cx="368491" cy="335977"/>
          </a:xfrm>
          <a:prstGeom prst="rect">
            <a:avLst/>
          </a:prstGeom>
          <a:ln>
            <a:noFill/>
          </a:ln>
          <a:effectLst>
            <a:outerShdw blurRad="50800" dist="38100" dir="2700000" algn="tl" rotWithShape="0">
              <a:prstClr val="black">
                <a:alpha val="40000"/>
              </a:prstClr>
            </a:outerShdw>
          </a:effectLst>
        </p:spPr>
      </p:pic>
      <p:pic>
        <p:nvPicPr>
          <p:cNvPr id="16" name="図 15"/>
          <p:cNvPicPr>
            <a:picLocks noChangeAspect="1"/>
          </p:cNvPicPr>
          <p:nvPr/>
        </p:nvPicPr>
        <p:blipFill>
          <a:blip r:embed="rId4"/>
          <a:stretch>
            <a:fillRect/>
          </a:stretch>
        </p:blipFill>
        <p:spPr>
          <a:xfrm>
            <a:off x="1247963" y="2043574"/>
            <a:ext cx="631385" cy="720785"/>
          </a:xfrm>
          <a:prstGeom prst="rect">
            <a:avLst/>
          </a:prstGeom>
          <a:effectLst>
            <a:outerShdw blurRad="50800" dist="38100" dir="2700000" algn="tl" rotWithShape="0">
              <a:prstClr val="black">
                <a:alpha val="40000"/>
              </a:prstClr>
            </a:outerShdw>
          </a:effectLst>
        </p:spPr>
      </p:pic>
      <p:sp>
        <p:nvSpPr>
          <p:cNvPr id="17" name="円/楕円 16"/>
          <p:cNvSpPr/>
          <p:nvPr/>
        </p:nvSpPr>
        <p:spPr>
          <a:xfrm>
            <a:off x="395536" y="3466579"/>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図 17"/>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63437" y="4070120"/>
            <a:ext cx="368491" cy="335977"/>
          </a:xfrm>
          <a:prstGeom prst="rect">
            <a:avLst/>
          </a:prstGeom>
          <a:ln>
            <a:noFill/>
          </a:ln>
          <a:effectLst>
            <a:outerShdw blurRad="50800" dist="38100" dir="2700000" algn="tl" rotWithShape="0">
              <a:prstClr val="black">
                <a:alpha val="40000"/>
              </a:prstClr>
            </a:outerShdw>
          </a:effectLst>
        </p:spPr>
      </p:pic>
      <p:sp>
        <p:nvSpPr>
          <p:cNvPr id="19" name="円/楕円 18"/>
          <p:cNvSpPr/>
          <p:nvPr/>
        </p:nvSpPr>
        <p:spPr>
          <a:xfrm>
            <a:off x="395536" y="4130457"/>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63436" y="3406242"/>
            <a:ext cx="368491" cy="335977"/>
          </a:xfrm>
          <a:prstGeom prst="rect">
            <a:avLst/>
          </a:prstGeom>
          <a:ln>
            <a:noFill/>
          </a:ln>
          <a:effectLst>
            <a:outerShdw blurRad="50800" dist="38100" dir="2700000" algn="tl" rotWithShape="0">
              <a:prstClr val="black">
                <a:alpha val="40000"/>
              </a:prstClr>
            </a:outerShdw>
          </a:effectLst>
        </p:spPr>
      </p:pic>
      <p:sp>
        <p:nvSpPr>
          <p:cNvPr id="21" name="円/楕円 20"/>
          <p:cNvSpPr/>
          <p:nvPr/>
        </p:nvSpPr>
        <p:spPr>
          <a:xfrm>
            <a:off x="395536" y="3796774"/>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63436" y="3736437"/>
            <a:ext cx="368491" cy="335977"/>
          </a:xfrm>
          <a:prstGeom prst="rect">
            <a:avLst/>
          </a:prstGeom>
          <a:ln>
            <a:noFill/>
          </a:ln>
          <a:effectLst>
            <a:outerShdw blurRad="50800" dist="38100" dir="2700000" algn="tl" rotWithShape="0">
              <a:prstClr val="black">
                <a:alpha val="40000"/>
              </a:prstClr>
            </a:outerShdw>
          </a:effectLst>
        </p:spPr>
      </p:pic>
      <p:pic>
        <p:nvPicPr>
          <p:cNvPr id="23" name="図 22"/>
          <p:cNvPicPr>
            <a:picLocks noChangeAspect="1"/>
          </p:cNvPicPr>
          <p:nvPr/>
        </p:nvPicPr>
        <p:blipFill>
          <a:blip r:embed="rId5"/>
          <a:stretch>
            <a:fillRect/>
          </a:stretch>
        </p:blipFill>
        <p:spPr>
          <a:xfrm>
            <a:off x="1135288" y="3389985"/>
            <a:ext cx="460257" cy="50686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5"/>
          <a:stretch>
            <a:fillRect/>
          </a:stretch>
        </p:blipFill>
        <p:spPr>
          <a:xfrm>
            <a:off x="1520187" y="3681884"/>
            <a:ext cx="460257" cy="506865"/>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5"/>
          <a:stretch>
            <a:fillRect/>
          </a:stretch>
        </p:blipFill>
        <p:spPr>
          <a:xfrm>
            <a:off x="1115616" y="3915489"/>
            <a:ext cx="460257" cy="506865"/>
          </a:xfrm>
          <a:prstGeom prst="rect">
            <a:avLst/>
          </a:prstGeom>
          <a:effectLst>
            <a:outerShdw blurRad="50800" dist="38100" dir="2700000" algn="tl" rotWithShape="0">
              <a:prstClr val="black">
                <a:alpha val="40000"/>
              </a:prstClr>
            </a:outerShdw>
          </a:effectLst>
        </p:spPr>
      </p:pic>
      <p:sp>
        <p:nvSpPr>
          <p:cNvPr id="27" name="円/楕円 26"/>
          <p:cNvSpPr/>
          <p:nvPr/>
        </p:nvSpPr>
        <p:spPr>
          <a:xfrm>
            <a:off x="415931" y="496863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83832" y="5572179"/>
            <a:ext cx="368491" cy="335977"/>
          </a:xfrm>
          <a:prstGeom prst="rect">
            <a:avLst/>
          </a:prstGeom>
          <a:ln>
            <a:noFill/>
          </a:ln>
          <a:effectLst>
            <a:outerShdw blurRad="50800" dist="38100" dir="2700000" algn="tl" rotWithShape="0">
              <a:prstClr val="black">
                <a:alpha val="40000"/>
              </a:prstClr>
            </a:outerShdw>
          </a:effectLst>
        </p:spPr>
      </p:pic>
      <p:sp>
        <p:nvSpPr>
          <p:cNvPr id="29" name="円/楕円 28"/>
          <p:cNvSpPr/>
          <p:nvPr/>
        </p:nvSpPr>
        <p:spPr>
          <a:xfrm>
            <a:off x="415931" y="563251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83831" y="4908301"/>
            <a:ext cx="368491" cy="335977"/>
          </a:xfrm>
          <a:prstGeom prst="rect">
            <a:avLst/>
          </a:prstGeom>
          <a:ln>
            <a:noFill/>
          </a:ln>
          <a:effectLst>
            <a:outerShdw blurRad="50800" dist="38100" dir="2700000" algn="tl" rotWithShape="0">
              <a:prstClr val="black">
                <a:alpha val="40000"/>
              </a:prstClr>
            </a:outerShdw>
          </a:effectLst>
        </p:spPr>
      </p:pic>
      <p:sp>
        <p:nvSpPr>
          <p:cNvPr id="31" name="円/楕円 30"/>
          <p:cNvSpPr/>
          <p:nvPr/>
        </p:nvSpPr>
        <p:spPr>
          <a:xfrm>
            <a:off x="415931" y="529883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3">
            <a:clrChange>
              <a:clrFrom>
                <a:srgbClr val="000000">
                  <a:alpha val="0"/>
                </a:srgbClr>
              </a:clrFrom>
              <a:clrTo>
                <a:srgbClr val="000000">
                  <a:alpha val="0"/>
                </a:srgbClr>
              </a:clrTo>
            </a:clrChange>
          </a:blip>
          <a:stretch>
            <a:fillRect/>
          </a:stretch>
        </p:blipFill>
        <p:spPr>
          <a:xfrm rot="5400000">
            <a:off x="583831" y="5238496"/>
            <a:ext cx="368491" cy="335977"/>
          </a:xfrm>
          <a:prstGeom prst="rect">
            <a:avLst/>
          </a:prstGeom>
          <a:ln>
            <a:no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6"/>
          <a:stretch>
            <a:fillRect/>
          </a:stretch>
        </p:blipFill>
        <p:spPr>
          <a:xfrm>
            <a:off x="1382392" y="5153051"/>
            <a:ext cx="386961" cy="506865"/>
          </a:xfrm>
          <a:prstGeom prst="rect">
            <a:avLst/>
          </a:prstGeom>
          <a:effectLst>
            <a:outerShdw blurRad="50800" dist="38100" dir="2700000" algn="tl" rotWithShape="0">
              <a:prstClr val="black">
                <a:alpha val="40000"/>
              </a:prstClr>
            </a:outerShdw>
          </a:effectLst>
        </p:spPr>
      </p:pic>
      <p:sp>
        <p:nvSpPr>
          <p:cNvPr id="35" name="テキスト ボックス 34"/>
          <p:cNvSpPr txBox="1"/>
          <p:nvPr/>
        </p:nvSpPr>
        <p:spPr>
          <a:xfrm>
            <a:off x="4777372" y="2171236"/>
            <a:ext cx="937099" cy="415498"/>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920MHz</a:t>
            </a:r>
            <a:r>
              <a:rPr lang="ja-JP" altLang="en-US" sz="1000" dirty="0" smtClean="0">
                <a:solidFill>
                  <a:srgbClr val="0070C0"/>
                </a:solidFill>
                <a:latin typeface="Meiryo" charset="-128"/>
                <a:ea typeface="Meiryo" charset="-128"/>
                <a:cs typeface="Meiryo" charset="-128"/>
              </a:rPr>
              <a:t>帯</a:t>
            </a:r>
            <a:endParaRPr lang="en-US" altLang="ja-JP" sz="1000" dirty="0" smtClean="0">
              <a:solidFill>
                <a:srgbClr val="0070C0"/>
              </a:solidFill>
              <a:latin typeface="Meiryo" charset="-128"/>
              <a:ea typeface="Meiryo" charset="-128"/>
              <a:cs typeface="Meiryo" charset="-128"/>
            </a:endParaRPr>
          </a:p>
          <a:p>
            <a:pPr algn="ctr"/>
            <a:r>
              <a:rPr kumimoji="1" lang="en-US" altLang="ja-JP" sz="1000" dirty="0" smtClean="0">
                <a:solidFill>
                  <a:srgbClr val="0070C0"/>
                </a:solidFill>
                <a:latin typeface="Meiryo" charset="-128"/>
                <a:ea typeface="Meiryo" charset="-128"/>
                <a:cs typeface="Meiryo" charset="-128"/>
              </a:rPr>
              <a:t>125kHz</a:t>
            </a:r>
            <a:endParaRPr kumimoji="1" lang="ja-JP" altLang="en-US" sz="1000" dirty="0">
              <a:solidFill>
                <a:srgbClr val="0070C0"/>
              </a:solidFill>
              <a:latin typeface="Meiryo" charset="-128"/>
              <a:ea typeface="Meiryo" charset="-128"/>
              <a:cs typeface="Meiryo" charset="-128"/>
            </a:endParaRPr>
          </a:p>
        </p:txBody>
      </p:sp>
      <p:pic>
        <p:nvPicPr>
          <p:cNvPr id="36" name="図 35"/>
          <p:cNvPicPr>
            <a:picLocks noChangeAspect="1"/>
          </p:cNvPicPr>
          <p:nvPr/>
        </p:nvPicPr>
        <p:blipFill>
          <a:blip r:embed="rId7"/>
          <a:stretch>
            <a:fillRect/>
          </a:stretch>
        </p:blipFill>
        <p:spPr>
          <a:xfrm>
            <a:off x="3932010" y="3544032"/>
            <a:ext cx="720785" cy="720785"/>
          </a:xfrm>
          <a:prstGeom prst="rect">
            <a:avLst/>
          </a:prstGeom>
          <a:effectLst>
            <a:outerShdw blurRad="50800" dist="38100" dir="2700000" algn="tl" rotWithShape="0">
              <a:prstClr val="black">
                <a:alpha val="40000"/>
              </a:prstClr>
            </a:outerShdw>
          </a:effectLst>
        </p:spPr>
      </p:pic>
      <p:pic>
        <p:nvPicPr>
          <p:cNvPr id="37" name="図 36"/>
          <p:cNvPicPr>
            <a:picLocks noChangeAspect="1"/>
          </p:cNvPicPr>
          <p:nvPr/>
        </p:nvPicPr>
        <p:blipFill>
          <a:blip r:embed="rId7"/>
          <a:stretch>
            <a:fillRect/>
          </a:stretch>
        </p:blipFill>
        <p:spPr>
          <a:xfrm>
            <a:off x="3932010" y="2043574"/>
            <a:ext cx="720785" cy="720785"/>
          </a:xfrm>
          <a:prstGeom prst="rect">
            <a:avLst/>
          </a:prstGeom>
          <a:effectLst>
            <a:outerShdw blurRad="50800" dist="38100" dir="2700000" algn="tl" rotWithShape="0">
              <a:prstClr val="black">
                <a:alpha val="40000"/>
              </a:prstClr>
            </a:outerShdw>
          </a:effectLst>
        </p:spPr>
      </p:pic>
      <p:pic>
        <p:nvPicPr>
          <p:cNvPr id="38" name="図 37"/>
          <p:cNvPicPr>
            <a:picLocks noChangeAspect="1"/>
          </p:cNvPicPr>
          <p:nvPr/>
        </p:nvPicPr>
        <p:blipFill>
          <a:blip r:embed="rId7"/>
          <a:stretch>
            <a:fillRect/>
          </a:stretch>
        </p:blipFill>
        <p:spPr>
          <a:xfrm>
            <a:off x="3932009" y="5046090"/>
            <a:ext cx="720785" cy="720785"/>
          </a:xfrm>
          <a:prstGeom prst="rect">
            <a:avLst/>
          </a:prstGeom>
          <a:effectLst>
            <a:outerShdw blurRad="50800" dist="38100" dir="2700000" algn="tl" rotWithShape="0">
              <a:prstClr val="black">
                <a:alpha val="40000"/>
              </a:prstClr>
            </a:outerShdw>
          </a:effectLst>
        </p:spPr>
      </p:pic>
      <p:sp>
        <p:nvSpPr>
          <p:cNvPr id="39" name="角丸四角形 38"/>
          <p:cNvSpPr/>
          <p:nvPr/>
        </p:nvSpPr>
        <p:spPr>
          <a:xfrm>
            <a:off x="2312768" y="3671694"/>
            <a:ext cx="1440160" cy="457544"/>
          </a:xfrm>
          <a:prstGeom prst="roundRect">
            <a:avLst>
              <a:gd name="adj" fmla="val 5000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キャリア事業者</a:t>
            </a:r>
            <a:endParaRPr kumimoji="1" lang="en-US" altLang="ja-JP" sz="1050" dirty="0" smtClean="0">
              <a:solidFill>
                <a:srgbClr val="FFFFFF"/>
              </a:solidFill>
              <a:latin typeface="Meiryo" charset="-128"/>
              <a:ea typeface="Meiryo" charset="-128"/>
              <a:cs typeface="Meiryo" charset="-128"/>
            </a:endParaRPr>
          </a:p>
          <a:p>
            <a:pPr algn="ctr"/>
            <a:r>
              <a:rPr kumimoji="1" lang="ja-JP" altLang="en-US" sz="1050" dirty="0" smtClean="0">
                <a:solidFill>
                  <a:srgbClr val="FFFFFF"/>
                </a:solidFill>
                <a:latin typeface="Meiryo" charset="-128"/>
                <a:ea typeface="Meiryo" charset="-128"/>
                <a:cs typeface="Meiryo" charset="-128"/>
              </a:rPr>
              <a:t>の通信網</a:t>
            </a:r>
            <a:endParaRPr kumimoji="1" lang="ja-JP" altLang="en-US" sz="1050" dirty="0">
              <a:solidFill>
                <a:srgbClr val="FFFFFF"/>
              </a:solidFill>
              <a:latin typeface="Meiryo" charset="-128"/>
              <a:ea typeface="Meiryo" charset="-128"/>
              <a:cs typeface="Meiryo" charset="-128"/>
            </a:endParaRPr>
          </a:p>
        </p:txBody>
      </p:sp>
      <p:pic>
        <p:nvPicPr>
          <p:cNvPr id="41" name="図 40"/>
          <p:cNvPicPr>
            <a:picLocks noChangeAspect="1"/>
          </p:cNvPicPr>
          <p:nvPr/>
        </p:nvPicPr>
        <p:blipFill>
          <a:blip r:embed="rId8"/>
          <a:stretch>
            <a:fillRect/>
          </a:stretch>
        </p:blipFill>
        <p:spPr>
          <a:xfrm>
            <a:off x="2652920" y="4959257"/>
            <a:ext cx="830691" cy="830691"/>
          </a:xfrm>
          <a:prstGeom prst="rect">
            <a:avLst/>
          </a:prstGeom>
          <a:effectLst>
            <a:outerShdw blurRad="50800" dist="38100" dir="2700000" algn="tl" rotWithShape="0">
              <a:prstClr val="black">
                <a:alpha val="40000"/>
              </a:prstClr>
            </a:outerShdw>
          </a:effectLst>
        </p:spPr>
      </p:pic>
      <p:cxnSp>
        <p:nvCxnSpPr>
          <p:cNvPr id="43" name="直線コネクタ 42"/>
          <p:cNvCxnSpPr/>
          <p:nvPr/>
        </p:nvCxnSpPr>
        <p:spPr>
          <a:xfrm>
            <a:off x="1769353" y="540648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1750315" y="255655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980444" y="3904424"/>
            <a:ext cx="332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4772605" y="3671694"/>
            <a:ext cx="949115" cy="400110"/>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LTE</a:t>
            </a:r>
            <a:r>
              <a:rPr kumimoji="1" lang="ja-JP" altLang="en-US" sz="1000" dirty="0" smtClean="0">
                <a:solidFill>
                  <a:srgbClr val="0070C0"/>
                </a:solidFill>
                <a:latin typeface="Meiryo" charset="-128"/>
                <a:ea typeface="Meiryo" charset="-128"/>
                <a:cs typeface="Meiryo" charset="-128"/>
              </a:rPr>
              <a:t>と同帯域</a:t>
            </a:r>
            <a:endParaRPr kumimoji="1" lang="en-US" altLang="ja-JP" sz="1000" dirty="0" smtClean="0">
              <a:solidFill>
                <a:srgbClr val="0070C0"/>
              </a:solidFill>
              <a:latin typeface="Meiryo" charset="-128"/>
              <a:ea typeface="Meiryo" charset="-128"/>
              <a:cs typeface="Meiryo" charset="-128"/>
            </a:endParaRPr>
          </a:p>
          <a:p>
            <a:pPr algn="ctr"/>
            <a:r>
              <a:rPr lang="en-US" altLang="ja-JP" sz="1000" dirty="0" smtClean="0">
                <a:solidFill>
                  <a:srgbClr val="0070C0"/>
                </a:solidFill>
                <a:latin typeface="Meiryo" charset="-128"/>
                <a:ea typeface="Meiryo" charset="-128"/>
                <a:cs typeface="Meiryo" charset="-128"/>
              </a:rPr>
              <a:t>200kHz</a:t>
            </a:r>
            <a:endParaRPr kumimoji="1" lang="ja-JP" altLang="en-US" sz="1000" dirty="0">
              <a:solidFill>
                <a:srgbClr val="0070C0"/>
              </a:solidFill>
              <a:latin typeface="Meiryo" charset="-128"/>
              <a:ea typeface="Meiryo" charset="-128"/>
              <a:cs typeface="Meiryo" charset="-128"/>
            </a:endParaRPr>
          </a:p>
        </p:txBody>
      </p:sp>
      <p:sp>
        <p:nvSpPr>
          <p:cNvPr id="52" name="テキスト ボックス 51"/>
          <p:cNvSpPr txBox="1"/>
          <p:nvPr/>
        </p:nvSpPr>
        <p:spPr>
          <a:xfrm>
            <a:off x="4788233" y="5175232"/>
            <a:ext cx="933487" cy="415498"/>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920MHz</a:t>
            </a:r>
            <a:r>
              <a:rPr lang="ja-JP" altLang="en-US" sz="1000" dirty="0" smtClean="0">
                <a:solidFill>
                  <a:srgbClr val="0070C0"/>
                </a:solidFill>
                <a:latin typeface="Meiryo" charset="-128"/>
                <a:ea typeface="Meiryo" charset="-128"/>
                <a:cs typeface="Meiryo" charset="-128"/>
              </a:rPr>
              <a:t>帯</a:t>
            </a:r>
            <a:endParaRPr lang="en-US" altLang="ja-JP" sz="1000" dirty="0" smtClean="0">
              <a:solidFill>
                <a:srgbClr val="0070C0"/>
              </a:solidFill>
              <a:latin typeface="Meiryo" charset="-128"/>
              <a:ea typeface="Meiryo" charset="-128"/>
              <a:cs typeface="Meiryo" charset="-128"/>
            </a:endParaRPr>
          </a:p>
          <a:p>
            <a:pPr algn="ctr"/>
            <a:r>
              <a:rPr lang="en-US" altLang="ja-JP" sz="1000" dirty="0" smtClean="0">
                <a:solidFill>
                  <a:srgbClr val="0070C0"/>
                </a:solidFill>
                <a:latin typeface="Meiryo" charset="-128"/>
                <a:ea typeface="Meiryo" charset="-128"/>
                <a:cs typeface="Meiryo" charset="-128"/>
              </a:rPr>
              <a:t>100Hz</a:t>
            </a:r>
            <a:endParaRPr kumimoji="1" lang="ja-JP" altLang="en-US" sz="1000" dirty="0">
              <a:solidFill>
                <a:srgbClr val="0070C0"/>
              </a:solidFill>
              <a:latin typeface="Meiryo" charset="-128"/>
              <a:ea typeface="Meiryo" charset="-128"/>
              <a:cs typeface="Meiryo" charset="-128"/>
            </a:endParaRPr>
          </a:p>
        </p:txBody>
      </p:sp>
      <p:sp>
        <p:nvSpPr>
          <p:cNvPr id="53" name="テキスト ボックス 52"/>
          <p:cNvSpPr txBox="1"/>
          <p:nvPr/>
        </p:nvSpPr>
        <p:spPr>
          <a:xfrm>
            <a:off x="5754762" y="2178930"/>
            <a:ext cx="980632" cy="400110"/>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オープン仕様</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免許不要</a:t>
            </a:r>
            <a:endParaRPr kumimoji="1" lang="en-US" altLang="ja-JP" sz="1000" dirty="0" smtClean="0">
              <a:solidFill>
                <a:srgbClr val="0070C0"/>
              </a:solidFill>
              <a:latin typeface="Meiryo" charset="-128"/>
              <a:ea typeface="Meiryo" charset="-128"/>
              <a:cs typeface="Meiryo" charset="-128"/>
            </a:endParaRPr>
          </a:p>
        </p:txBody>
      </p:sp>
      <p:sp>
        <p:nvSpPr>
          <p:cNvPr id="54" name="テキスト ボックス 53"/>
          <p:cNvSpPr txBox="1"/>
          <p:nvPr/>
        </p:nvSpPr>
        <p:spPr>
          <a:xfrm>
            <a:off x="5780561" y="3594750"/>
            <a:ext cx="936354" cy="553998"/>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携帯電話</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国際標準</a:t>
            </a:r>
            <a:endParaRPr lang="en-US" altLang="ja-JP" sz="1000" dirty="0" smtClean="0">
              <a:solidFill>
                <a:srgbClr val="0070C0"/>
              </a:solidFill>
              <a:latin typeface="Meiryo" charset="-128"/>
              <a:ea typeface="Meiryo" charset="-128"/>
              <a:cs typeface="Meiryo" charset="-128"/>
            </a:endParaRPr>
          </a:p>
          <a:p>
            <a:pPr algn="ctr"/>
            <a:r>
              <a:rPr kumimoji="1" lang="ja-JP" altLang="en-US" sz="1000" dirty="0" smtClean="0">
                <a:solidFill>
                  <a:srgbClr val="0070C0"/>
                </a:solidFill>
                <a:latin typeface="Meiryo" charset="-128"/>
                <a:ea typeface="Meiryo" charset="-128"/>
                <a:cs typeface="Meiryo" charset="-128"/>
              </a:rPr>
              <a:t>免許要</a:t>
            </a:r>
            <a:endParaRPr kumimoji="1" lang="en-US" altLang="ja-JP" sz="1000" dirty="0" smtClean="0">
              <a:solidFill>
                <a:srgbClr val="0070C0"/>
              </a:solidFill>
              <a:latin typeface="Meiryo" charset="-128"/>
              <a:ea typeface="Meiryo" charset="-128"/>
              <a:cs typeface="Meiryo" charset="-128"/>
            </a:endParaRPr>
          </a:p>
        </p:txBody>
      </p:sp>
      <p:sp>
        <p:nvSpPr>
          <p:cNvPr id="55" name="テキスト ボックス 54"/>
          <p:cNvSpPr txBox="1"/>
          <p:nvPr/>
        </p:nvSpPr>
        <p:spPr>
          <a:xfrm>
            <a:off x="5771457" y="5097603"/>
            <a:ext cx="949050" cy="553998"/>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仏</a:t>
            </a:r>
            <a:r>
              <a:rPr kumimoji="1" lang="en-US" altLang="ja-JP" sz="1000" dirty="0" smtClean="0">
                <a:solidFill>
                  <a:srgbClr val="0070C0"/>
                </a:solidFill>
                <a:latin typeface="Meiryo" charset="-128"/>
                <a:ea typeface="Meiryo" charset="-128"/>
                <a:cs typeface="Meiryo" charset="-128"/>
              </a:rPr>
              <a:t>SIGFOX</a:t>
            </a:r>
            <a:r>
              <a:rPr kumimoji="1" lang="ja-JP" altLang="en-US" sz="1000" dirty="0" smtClean="0">
                <a:solidFill>
                  <a:srgbClr val="0070C0"/>
                </a:solidFill>
                <a:latin typeface="Meiryo" charset="-128"/>
                <a:ea typeface="Meiryo" charset="-128"/>
                <a:cs typeface="Meiryo" charset="-128"/>
              </a:rPr>
              <a:t>社</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独自仕様</a:t>
            </a:r>
            <a:endParaRPr lang="en-US" altLang="ja-JP" sz="1000" dirty="0" smtClean="0">
              <a:solidFill>
                <a:srgbClr val="0070C0"/>
              </a:solidFill>
              <a:latin typeface="Meiryo" charset="-128"/>
              <a:ea typeface="Meiryo" charset="-128"/>
              <a:cs typeface="Meiryo" charset="-128"/>
            </a:endParaRPr>
          </a:p>
          <a:p>
            <a:pPr algn="ctr"/>
            <a:r>
              <a:rPr kumimoji="1" lang="ja-JP" altLang="en-US" sz="1000" dirty="0" smtClean="0">
                <a:solidFill>
                  <a:srgbClr val="0070C0"/>
                </a:solidFill>
                <a:latin typeface="Meiryo" charset="-128"/>
                <a:ea typeface="Meiryo" charset="-128"/>
                <a:cs typeface="Meiryo" charset="-128"/>
              </a:rPr>
              <a:t>免許不要</a:t>
            </a:r>
            <a:endParaRPr kumimoji="1" lang="en-US" altLang="ja-JP" sz="1000" dirty="0" smtClean="0">
              <a:solidFill>
                <a:srgbClr val="0070C0"/>
              </a:solidFill>
              <a:latin typeface="Meiryo" charset="-128"/>
              <a:ea typeface="Meiryo" charset="-128"/>
              <a:cs typeface="Meiryo" charset="-128"/>
            </a:endParaRPr>
          </a:p>
        </p:txBody>
      </p:sp>
      <p:sp>
        <p:nvSpPr>
          <p:cNvPr id="56" name="テキスト ボックス 55"/>
          <p:cNvSpPr txBox="1"/>
          <p:nvPr/>
        </p:nvSpPr>
        <p:spPr>
          <a:xfrm>
            <a:off x="6753944" y="2189584"/>
            <a:ext cx="988093" cy="400110"/>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0.3〜50kbps</a:t>
            </a:r>
          </a:p>
          <a:p>
            <a:pPr algn="ctr"/>
            <a:r>
              <a:rPr lang="en-US" altLang="ja-JP" sz="1000" dirty="0" smtClean="0">
                <a:solidFill>
                  <a:srgbClr val="0070C0"/>
                </a:solidFill>
                <a:latin typeface="Meiryo" charset="-128"/>
                <a:ea typeface="Meiryo" charset="-128"/>
                <a:cs typeface="Meiryo" charset="-128"/>
              </a:rPr>
              <a:t>0.3〜50kbps</a:t>
            </a:r>
            <a:endParaRPr lang="en-US" altLang="ja-JP" sz="1000" dirty="0">
              <a:solidFill>
                <a:srgbClr val="0070C0"/>
              </a:solidFill>
              <a:latin typeface="Meiryo" charset="-128"/>
              <a:ea typeface="Meiryo" charset="-128"/>
              <a:cs typeface="Meiryo" charset="-128"/>
            </a:endParaRPr>
          </a:p>
        </p:txBody>
      </p:sp>
      <p:sp>
        <p:nvSpPr>
          <p:cNvPr id="57" name="テキスト ボックス 56"/>
          <p:cNvSpPr txBox="1"/>
          <p:nvPr/>
        </p:nvSpPr>
        <p:spPr>
          <a:xfrm>
            <a:off x="6781267" y="3678267"/>
            <a:ext cx="938091" cy="415498"/>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21.25kbps</a:t>
            </a:r>
          </a:p>
          <a:p>
            <a:pPr algn="ctr"/>
            <a:r>
              <a:rPr lang="en-US" altLang="ja-JP" sz="1000" dirty="0" smtClean="0">
                <a:solidFill>
                  <a:srgbClr val="0070C0"/>
                </a:solidFill>
                <a:latin typeface="Meiryo" charset="-128"/>
                <a:ea typeface="Meiryo" charset="-128"/>
                <a:cs typeface="Meiryo" charset="-128"/>
              </a:rPr>
              <a:t>62.50kbps</a:t>
            </a:r>
            <a:endParaRPr kumimoji="1" lang="en-US" altLang="ja-JP" sz="1000" dirty="0" smtClean="0">
              <a:solidFill>
                <a:srgbClr val="0070C0"/>
              </a:solidFill>
              <a:latin typeface="Meiryo" charset="-128"/>
              <a:ea typeface="Meiryo" charset="-128"/>
              <a:cs typeface="Meiryo" charset="-128"/>
            </a:endParaRPr>
          </a:p>
        </p:txBody>
      </p:sp>
      <p:sp>
        <p:nvSpPr>
          <p:cNvPr id="58" name="テキスト ボックス 57"/>
          <p:cNvSpPr txBox="1"/>
          <p:nvPr/>
        </p:nvSpPr>
        <p:spPr>
          <a:xfrm>
            <a:off x="6800752" y="5181121"/>
            <a:ext cx="918606" cy="415498"/>
          </a:xfrm>
          <a:prstGeom prst="rect">
            <a:avLst/>
          </a:prstGeom>
          <a:noFill/>
        </p:spPr>
        <p:txBody>
          <a:bodyPr wrap="square" rtlCol="0">
            <a:spAutoFit/>
          </a:bodyPr>
          <a:lstStyle/>
          <a:p>
            <a:pPr algn="ctr"/>
            <a:r>
              <a:rPr kumimoji="1" lang="en-US" altLang="ja-JP" sz="1000" dirty="0" smtClean="0">
                <a:solidFill>
                  <a:srgbClr val="0070C0"/>
                </a:solidFill>
                <a:latin typeface="Meiryo" charset="-128"/>
                <a:ea typeface="Meiryo" charset="-128"/>
                <a:cs typeface="Meiryo" charset="-128"/>
              </a:rPr>
              <a:t>100bps</a:t>
            </a:r>
          </a:p>
          <a:p>
            <a:pPr algn="ctr"/>
            <a:r>
              <a:rPr lang="en-US" altLang="ja-JP" sz="1000" dirty="0" smtClean="0">
                <a:solidFill>
                  <a:srgbClr val="0070C0"/>
                </a:solidFill>
                <a:latin typeface="Meiryo" charset="-128"/>
                <a:ea typeface="Meiryo" charset="-128"/>
                <a:cs typeface="Meiryo" charset="-128"/>
              </a:rPr>
              <a:t>600bps</a:t>
            </a:r>
            <a:endParaRPr kumimoji="1" lang="en-US" altLang="ja-JP" sz="1000" dirty="0" smtClean="0">
              <a:solidFill>
                <a:srgbClr val="0070C0"/>
              </a:solidFill>
              <a:latin typeface="Meiryo" charset="-128"/>
              <a:ea typeface="Meiryo" charset="-128"/>
              <a:cs typeface="Meiryo" charset="-128"/>
            </a:endParaRPr>
          </a:p>
        </p:txBody>
      </p:sp>
      <p:sp>
        <p:nvSpPr>
          <p:cNvPr id="59" name="テキスト ボックス 58"/>
          <p:cNvSpPr txBox="1"/>
          <p:nvPr/>
        </p:nvSpPr>
        <p:spPr>
          <a:xfrm>
            <a:off x="7819213" y="2178841"/>
            <a:ext cx="929251" cy="415498"/>
          </a:xfrm>
          <a:prstGeom prst="rect">
            <a:avLst/>
          </a:prstGeom>
          <a:noFill/>
        </p:spPr>
        <p:txBody>
          <a:bodyPr wrap="square" rtlCol="0">
            <a:spAutoFit/>
          </a:bodyPr>
          <a:lstStyle/>
          <a:p>
            <a:r>
              <a:rPr kumimoji="1" lang="ja-JP" altLang="en-US" sz="1000" dirty="0" smtClean="0">
                <a:solidFill>
                  <a:srgbClr val="0070C0"/>
                </a:solidFill>
                <a:latin typeface="Meiryo" charset="-128"/>
                <a:ea typeface="Meiryo" charset="-128"/>
                <a:cs typeface="Meiryo" charset="-128"/>
              </a:rPr>
              <a:t>数</a:t>
            </a:r>
            <a:r>
              <a:rPr kumimoji="1" lang="en-US" altLang="ja-JP" sz="1000" dirty="0" smtClean="0">
                <a:solidFill>
                  <a:srgbClr val="0070C0"/>
                </a:solidFill>
                <a:latin typeface="Meiryo" charset="-128"/>
                <a:ea typeface="Meiryo" charset="-128"/>
                <a:cs typeface="Meiryo" charset="-128"/>
              </a:rPr>
              <a:t>km</a:t>
            </a:r>
          </a:p>
          <a:p>
            <a:pPr algn="ctr"/>
            <a:r>
              <a:rPr kumimoji="1" lang="en-US" altLang="ja-JP" sz="1000" dirty="0" smtClean="0">
                <a:solidFill>
                  <a:srgbClr val="0070C0"/>
                </a:solidFill>
                <a:latin typeface="Meiryo" charset="-128"/>
                <a:ea typeface="Meiryo" charset="-128"/>
                <a:cs typeface="Meiryo" charset="-128"/>
              </a:rPr>
              <a:t>〜</a:t>
            </a:r>
            <a:r>
              <a:rPr kumimoji="1" lang="ja-JP" altLang="en-US" sz="1000" dirty="0" smtClean="0">
                <a:solidFill>
                  <a:srgbClr val="0070C0"/>
                </a:solidFill>
                <a:latin typeface="Meiryo" charset="-128"/>
                <a:ea typeface="Meiryo" charset="-128"/>
                <a:cs typeface="Meiryo" charset="-128"/>
              </a:rPr>
              <a:t>数十</a:t>
            </a:r>
            <a:r>
              <a:rPr kumimoji="1" lang="en-US" altLang="ja-JP" sz="1000" dirty="0" smtClean="0">
                <a:solidFill>
                  <a:srgbClr val="0070C0"/>
                </a:solidFill>
                <a:latin typeface="Meiryo" charset="-128"/>
                <a:ea typeface="Meiryo" charset="-128"/>
                <a:cs typeface="Meiryo" charset="-128"/>
              </a:rPr>
              <a:t>km</a:t>
            </a:r>
          </a:p>
        </p:txBody>
      </p:sp>
      <p:sp>
        <p:nvSpPr>
          <p:cNvPr id="60" name="テキスト ボックス 59"/>
          <p:cNvSpPr txBox="1"/>
          <p:nvPr/>
        </p:nvSpPr>
        <p:spPr>
          <a:xfrm>
            <a:off x="7796535" y="3744791"/>
            <a:ext cx="929251" cy="253916"/>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最大</a:t>
            </a:r>
            <a:r>
              <a:rPr kumimoji="1" lang="en-US" altLang="ja-JP" sz="1000" dirty="0" smtClean="0">
                <a:solidFill>
                  <a:srgbClr val="0070C0"/>
                </a:solidFill>
                <a:latin typeface="Meiryo" charset="-128"/>
                <a:ea typeface="Meiryo" charset="-128"/>
                <a:cs typeface="Meiryo" charset="-128"/>
              </a:rPr>
              <a:t>40km</a:t>
            </a:r>
          </a:p>
        </p:txBody>
      </p:sp>
      <p:sp>
        <p:nvSpPr>
          <p:cNvPr id="61" name="テキスト ボックス 60"/>
          <p:cNvSpPr txBox="1"/>
          <p:nvPr/>
        </p:nvSpPr>
        <p:spPr>
          <a:xfrm>
            <a:off x="7762110" y="5279524"/>
            <a:ext cx="943603" cy="253916"/>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最大数十</a:t>
            </a:r>
            <a:r>
              <a:rPr kumimoji="1" lang="en-US" altLang="ja-JP" sz="1000" dirty="0" smtClean="0">
                <a:solidFill>
                  <a:srgbClr val="0070C0"/>
                </a:solidFill>
                <a:latin typeface="Meiryo" charset="-128"/>
                <a:ea typeface="Meiryo" charset="-128"/>
                <a:cs typeface="Meiryo" charset="-128"/>
              </a:rPr>
              <a:t>km</a:t>
            </a:r>
          </a:p>
        </p:txBody>
      </p:sp>
      <p:sp>
        <p:nvSpPr>
          <p:cNvPr id="69" name="テキスト ボックス 68"/>
          <p:cNvSpPr txBox="1"/>
          <p:nvPr/>
        </p:nvSpPr>
        <p:spPr>
          <a:xfrm>
            <a:off x="4793462" y="1226489"/>
            <a:ext cx="937099" cy="400110"/>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周波数帯</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周波数幅</a:t>
            </a:r>
            <a:endParaRPr kumimoji="1" lang="ja-JP" altLang="en-US" sz="1000" dirty="0">
              <a:solidFill>
                <a:srgbClr val="0070C0"/>
              </a:solidFill>
              <a:latin typeface="Meiryo" charset="-128"/>
              <a:ea typeface="Meiryo" charset="-128"/>
              <a:cs typeface="Meiryo" charset="-128"/>
            </a:endParaRPr>
          </a:p>
        </p:txBody>
      </p:sp>
      <p:sp>
        <p:nvSpPr>
          <p:cNvPr id="70" name="テキスト ボックス 69"/>
          <p:cNvSpPr txBox="1"/>
          <p:nvPr/>
        </p:nvSpPr>
        <p:spPr>
          <a:xfrm>
            <a:off x="5776528" y="1221185"/>
            <a:ext cx="937099" cy="400110"/>
          </a:xfrm>
          <a:prstGeom prst="rect">
            <a:avLst/>
          </a:prstGeom>
          <a:noFill/>
        </p:spPr>
        <p:txBody>
          <a:bodyPr wrap="square" rtlCol="0">
            <a:spAutoFit/>
          </a:bodyPr>
          <a:lstStyle/>
          <a:p>
            <a:pPr algn="ctr"/>
            <a:r>
              <a:rPr kumimoji="1" lang="ja-JP" altLang="en-US" sz="1000" dirty="0" smtClean="0">
                <a:solidFill>
                  <a:srgbClr val="0070C0"/>
                </a:solidFill>
                <a:latin typeface="Meiryo" charset="-128"/>
                <a:ea typeface="Meiryo" charset="-128"/>
                <a:cs typeface="Meiryo" charset="-128"/>
              </a:rPr>
              <a:t>仕</a:t>
            </a:r>
            <a:r>
              <a:rPr kumimoji="1" lang="en-US" altLang="ja-JP" sz="1000" dirty="0" smtClean="0">
                <a:solidFill>
                  <a:srgbClr val="0070C0"/>
                </a:solidFill>
                <a:latin typeface="Meiryo" charset="-128"/>
                <a:ea typeface="Meiryo" charset="-128"/>
                <a:cs typeface="Meiryo" charset="-128"/>
              </a:rPr>
              <a:t> </a:t>
            </a:r>
            <a:r>
              <a:rPr kumimoji="1" lang="ja-JP" altLang="en-US" sz="1000" dirty="0" smtClean="0">
                <a:solidFill>
                  <a:srgbClr val="0070C0"/>
                </a:solidFill>
                <a:latin typeface="Meiryo" charset="-128"/>
                <a:ea typeface="Meiryo" charset="-128"/>
                <a:cs typeface="Meiryo" charset="-128"/>
              </a:rPr>
              <a:t>様</a:t>
            </a:r>
            <a:endParaRPr kumimoji="1" lang="en-US" altLang="ja-JP" sz="1000" dirty="0" smtClean="0">
              <a:solidFill>
                <a:srgbClr val="0070C0"/>
              </a:solidFill>
              <a:latin typeface="Meiryo" charset="-128"/>
              <a:ea typeface="Meiryo" charset="-128"/>
              <a:cs typeface="Meiryo" charset="-128"/>
            </a:endParaRPr>
          </a:p>
          <a:p>
            <a:pPr algn="ctr"/>
            <a:r>
              <a:rPr lang="ja-JP" altLang="en-US" sz="1000" dirty="0" smtClean="0">
                <a:solidFill>
                  <a:srgbClr val="0070C0"/>
                </a:solidFill>
                <a:latin typeface="Meiryo" charset="-128"/>
                <a:ea typeface="Meiryo" charset="-128"/>
                <a:cs typeface="Meiryo" charset="-128"/>
              </a:rPr>
              <a:t>免</a:t>
            </a:r>
            <a:r>
              <a:rPr lang="en-US" altLang="ja-JP" sz="1000" dirty="0" smtClean="0">
                <a:solidFill>
                  <a:srgbClr val="0070C0"/>
                </a:solidFill>
                <a:latin typeface="Meiryo" charset="-128"/>
                <a:ea typeface="Meiryo" charset="-128"/>
                <a:cs typeface="Meiryo" charset="-128"/>
              </a:rPr>
              <a:t> </a:t>
            </a:r>
            <a:r>
              <a:rPr lang="ja-JP" altLang="en-US" sz="1000" dirty="0" smtClean="0">
                <a:solidFill>
                  <a:srgbClr val="0070C0"/>
                </a:solidFill>
                <a:latin typeface="Meiryo" charset="-128"/>
                <a:ea typeface="Meiryo" charset="-128"/>
                <a:cs typeface="Meiryo" charset="-128"/>
              </a:rPr>
              <a:t>許</a:t>
            </a:r>
            <a:endParaRPr kumimoji="1" lang="ja-JP" altLang="en-US" sz="1000" dirty="0">
              <a:solidFill>
                <a:srgbClr val="0070C0"/>
              </a:solidFill>
              <a:latin typeface="Meiryo" charset="-128"/>
              <a:ea typeface="Meiryo" charset="-128"/>
              <a:cs typeface="Meiryo" charset="-128"/>
            </a:endParaRPr>
          </a:p>
        </p:txBody>
      </p:sp>
      <p:sp>
        <p:nvSpPr>
          <p:cNvPr id="71" name="テキスト ボックス 70"/>
          <p:cNvSpPr txBox="1"/>
          <p:nvPr/>
        </p:nvSpPr>
        <p:spPr>
          <a:xfrm>
            <a:off x="6770959" y="1226489"/>
            <a:ext cx="1102372" cy="400110"/>
          </a:xfrm>
          <a:prstGeom prst="rect">
            <a:avLst/>
          </a:prstGeom>
          <a:noFill/>
        </p:spPr>
        <p:txBody>
          <a:bodyPr wrap="square" rtlCol="0">
            <a:spAutoFit/>
          </a:bodyPr>
          <a:lstStyle/>
          <a:p>
            <a:pPr algn="ctr"/>
            <a:r>
              <a:rPr lang="ja-JP" altLang="en-US" sz="1000" dirty="0" smtClean="0">
                <a:solidFill>
                  <a:srgbClr val="0070C0"/>
                </a:solidFill>
                <a:latin typeface="Meiryo" charset="-128"/>
                <a:ea typeface="Meiryo" charset="-128"/>
                <a:cs typeface="Meiryo" charset="-128"/>
              </a:rPr>
              <a:t>通信速度（上）</a:t>
            </a:r>
            <a:endParaRPr lang="en-US" altLang="ja-JP" sz="1000" dirty="0" smtClean="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通信速度</a:t>
            </a:r>
            <a:r>
              <a:rPr lang="ja-JP" altLang="en-US" sz="1000" dirty="0" smtClean="0">
                <a:solidFill>
                  <a:srgbClr val="0070C0"/>
                </a:solidFill>
                <a:latin typeface="Meiryo" charset="-128"/>
                <a:ea typeface="Meiryo" charset="-128"/>
                <a:cs typeface="Meiryo" charset="-128"/>
              </a:rPr>
              <a:t>（下）</a:t>
            </a:r>
            <a:endParaRPr kumimoji="1" lang="ja-JP" altLang="en-US" sz="1000" dirty="0">
              <a:solidFill>
                <a:srgbClr val="0070C0"/>
              </a:solidFill>
              <a:latin typeface="Meiryo" charset="-128"/>
              <a:ea typeface="Meiryo" charset="-128"/>
              <a:cs typeface="Meiryo" charset="-128"/>
            </a:endParaRPr>
          </a:p>
        </p:txBody>
      </p:sp>
      <p:sp>
        <p:nvSpPr>
          <p:cNvPr id="72" name="テキスト ボックス 71"/>
          <p:cNvSpPr txBox="1"/>
          <p:nvPr/>
        </p:nvSpPr>
        <p:spPr>
          <a:xfrm>
            <a:off x="7773209" y="1220988"/>
            <a:ext cx="952577" cy="400110"/>
          </a:xfrm>
          <a:prstGeom prst="rect">
            <a:avLst/>
          </a:prstGeom>
          <a:noFill/>
        </p:spPr>
        <p:txBody>
          <a:bodyPr wrap="square" rtlCol="0">
            <a:spAutoFit/>
          </a:bodyPr>
          <a:lstStyle/>
          <a:p>
            <a:pPr algn="ctr"/>
            <a:r>
              <a:rPr lang="ja-JP" altLang="en-US" sz="1000" dirty="0" smtClean="0">
                <a:solidFill>
                  <a:srgbClr val="0070C0"/>
                </a:solidFill>
                <a:latin typeface="Meiryo" charset="-128"/>
                <a:ea typeface="Meiryo" charset="-128"/>
                <a:cs typeface="Meiryo" charset="-128"/>
              </a:rPr>
              <a:t>通信距離</a:t>
            </a:r>
            <a:endParaRPr lang="en-US" altLang="ja-JP" sz="1000" dirty="0" smtClean="0">
              <a:solidFill>
                <a:srgbClr val="0070C0"/>
              </a:solidFill>
              <a:latin typeface="Meiryo" charset="-128"/>
              <a:ea typeface="Meiryo" charset="-128"/>
              <a:cs typeface="Meiryo" charset="-128"/>
            </a:endParaRPr>
          </a:p>
          <a:p>
            <a:pPr algn="ctr"/>
            <a:r>
              <a:rPr kumimoji="1" lang="ja-JP" altLang="en-US" sz="1000" dirty="0" smtClean="0">
                <a:solidFill>
                  <a:srgbClr val="0070C0"/>
                </a:solidFill>
                <a:latin typeface="Meiryo" charset="-128"/>
                <a:ea typeface="Meiryo" charset="-128"/>
                <a:cs typeface="Meiryo" charset="-128"/>
              </a:rPr>
              <a:t>（半径）</a:t>
            </a:r>
            <a:endParaRPr kumimoji="1" lang="ja-JP" altLang="en-US" sz="1000" dirty="0">
              <a:solidFill>
                <a:srgbClr val="0070C0"/>
              </a:solidFill>
              <a:latin typeface="Meiryo" charset="-128"/>
              <a:ea typeface="Meiryo" charset="-128"/>
              <a:cs typeface="Meiryo" charset="-128"/>
            </a:endParaRPr>
          </a:p>
        </p:txBody>
      </p:sp>
      <p:sp>
        <p:nvSpPr>
          <p:cNvPr id="73" name="テキスト ボックス 72"/>
          <p:cNvSpPr txBox="1"/>
          <p:nvPr/>
        </p:nvSpPr>
        <p:spPr>
          <a:xfrm>
            <a:off x="1748153" y="1703819"/>
            <a:ext cx="1251625" cy="338554"/>
          </a:xfrm>
          <a:prstGeom prst="rect">
            <a:avLst/>
          </a:prstGeom>
          <a:noFill/>
        </p:spPr>
        <p:txBody>
          <a:bodyPr wrap="none" rtlCol="0">
            <a:spAutoFit/>
          </a:bodyPr>
          <a:lstStyle/>
          <a:p>
            <a:pPr algn="ctr"/>
            <a:r>
              <a:rPr kumimoji="1" lang="en-US" altLang="ja-JP" sz="1600" b="1" dirty="0" err="1" smtClean="0">
                <a:solidFill>
                  <a:srgbClr val="0070C0"/>
                </a:solidFill>
                <a:latin typeface="Meiryo" charset="-128"/>
                <a:ea typeface="Meiryo" charset="-128"/>
                <a:cs typeface="Meiryo" charset="-128"/>
              </a:rPr>
              <a:t>LoRaWAN</a:t>
            </a:r>
            <a:endParaRPr kumimoji="1" lang="ja-JP" altLang="en-US" sz="1600" b="1" dirty="0">
              <a:solidFill>
                <a:srgbClr val="0070C0"/>
              </a:solidFill>
              <a:latin typeface="Meiryo" charset="-128"/>
              <a:ea typeface="Meiryo" charset="-128"/>
              <a:cs typeface="Meiryo" charset="-128"/>
            </a:endParaRPr>
          </a:p>
        </p:txBody>
      </p:sp>
      <p:sp>
        <p:nvSpPr>
          <p:cNvPr id="74" name="テキスト ボックス 73"/>
          <p:cNvSpPr txBox="1"/>
          <p:nvPr/>
        </p:nvSpPr>
        <p:spPr>
          <a:xfrm>
            <a:off x="1836799" y="3220347"/>
            <a:ext cx="1074333" cy="461665"/>
          </a:xfrm>
          <a:prstGeom prst="rect">
            <a:avLst/>
          </a:prstGeom>
          <a:noFill/>
        </p:spPr>
        <p:txBody>
          <a:bodyPr wrap="none" rtlCol="0">
            <a:spAutoFit/>
          </a:bodyPr>
          <a:lstStyle/>
          <a:p>
            <a:pPr algn="ctr"/>
            <a:r>
              <a:rPr kumimoji="1" lang="en-US" altLang="ja-JP" sz="1600" b="1" dirty="0" smtClean="0">
                <a:solidFill>
                  <a:srgbClr val="0070C0"/>
                </a:solidFill>
                <a:latin typeface="Meiryo" charset="-128"/>
                <a:ea typeface="Meiryo" charset="-128"/>
                <a:cs typeface="Meiryo" charset="-128"/>
              </a:rPr>
              <a:t>NB-</a:t>
            </a:r>
            <a:r>
              <a:rPr kumimoji="1" lang="en-US" altLang="ja-JP" sz="1600" b="1" dirty="0" err="1" smtClean="0">
                <a:solidFill>
                  <a:srgbClr val="0070C0"/>
                </a:solidFill>
                <a:latin typeface="Meiryo" charset="-128"/>
                <a:ea typeface="Meiryo" charset="-128"/>
                <a:cs typeface="Meiryo" charset="-128"/>
              </a:rPr>
              <a:t>IoT</a:t>
            </a:r>
            <a:endParaRPr kumimoji="1" lang="en-US" altLang="ja-JP" sz="800" b="1" dirty="0" smtClean="0">
              <a:solidFill>
                <a:srgbClr val="0070C0"/>
              </a:solidFill>
              <a:latin typeface="Meiryo" charset="-128"/>
              <a:ea typeface="Meiryo" charset="-128"/>
              <a:cs typeface="Meiryo" charset="-128"/>
            </a:endParaRPr>
          </a:p>
          <a:p>
            <a:pPr algn="ctr"/>
            <a:r>
              <a:rPr kumimoji="1" lang="ja-JP" altLang="en-US" sz="800" b="1" dirty="0" smtClean="0">
                <a:solidFill>
                  <a:srgbClr val="0070C0"/>
                </a:solidFill>
                <a:latin typeface="Meiryo" charset="-128"/>
                <a:ea typeface="Meiryo" charset="-128"/>
                <a:cs typeface="Meiryo" charset="-128"/>
              </a:rPr>
              <a:t>（</a:t>
            </a:r>
            <a:r>
              <a:rPr kumimoji="1" lang="en-US" altLang="ja-JP" sz="800" b="1" dirty="0" smtClean="0">
                <a:solidFill>
                  <a:srgbClr val="0070C0"/>
                </a:solidFill>
                <a:latin typeface="Meiryo" charset="-128"/>
                <a:ea typeface="Meiryo" charset="-128"/>
                <a:cs typeface="Meiryo" charset="-128"/>
              </a:rPr>
              <a:t>LTE Cat-NB1</a:t>
            </a:r>
            <a:r>
              <a:rPr kumimoji="1" lang="ja-JP" altLang="en-US" sz="800" b="1" dirty="0" smtClean="0">
                <a:solidFill>
                  <a:srgbClr val="0070C0"/>
                </a:solidFill>
                <a:latin typeface="Meiryo" charset="-128"/>
                <a:ea typeface="Meiryo" charset="-128"/>
                <a:cs typeface="Meiryo" charset="-128"/>
              </a:rPr>
              <a:t>）</a:t>
            </a:r>
            <a:endParaRPr kumimoji="1" lang="ja-JP" altLang="en-US" sz="800" b="1" dirty="0">
              <a:solidFill>
                <a:srgbClr val="0070C0"/>
              </a:solidFill>
              <a:latin typeface="Meiryo" charset="-128"/>
              <a:ea typeface="Meiryo" charset="-128"/>
              <a:cs typeface="Meiryo" charset="-128"/>
            </a:endParaRPr>
          </a:p>
        </p:txBody>
      </p:sp>
      <p:sp>
        <p:nvSpPr>
          <p:cNvPr id="75" name="テキスト ボックス 74"/>
          <p:cNvSpPr txBox="1"/>
          <p:nvPr/>
        </p:nvSpPr>
        <p:spPr>
          <a:xfrm>
            <a:off x="1866251" y="4713031"/>
            <a:ext cx="1021691" cy="338554"/>
          </a:xfrm>
          <a:prstGeom prst="rect">
            <a:avLst/>
          </a:prstGeom>
          <a:noFill/>
        </p:spPr>
        <p:txBody>
          <a:bodyPr wrap="none" rtlCol="0">
            <a:spAutoFit/>
          </a:bodyPr>
          <a:lstStyle/>
          <a:p>
            <a:pPr algn="ctr"/>
            <a:r>
              <a:rPr kumimoji="1" lang="en-US" altLang="ja-JP" sz="1600" b="1" smtClean="0">
                <a:solidFill>
                  <a:srgbClr val="0070C0"/>
                </a:solidFill>
                <a:latin typeface="Meiryo" charset="-128"/>
                <a:ea typeface="Meiryo" charset="-128"/>
                <a:cs typeface="Meiryo" charset="-128"/>
              </a:rPr>
              <a:t>SIGFOX</a:t>
            </a:r>
            <a:endParaRPr kumimoji="1" lang="ja-JP" altLang="en-US" sz="1600" b="1" dirty="0">
              <a:solidFill>
                <a:srgbClr val="0070C0"/>
              </a:solidFill>
              <a:latin typeface="Meiryo" charset="-128"/>
              <a:ea typeface="Meiryo" charset="-128"/>
              <a:cs typeface="Meiryo" charset="-128"/>
            </a:endParaRPr>
          </a:p>
        </p:txBody>
      </p:sp>
      <p:sp>
        <p:nvSpPr>
          <p:cNvPr id="76" name="テキスト ボックス 75"/>
          <p:cNvSpPr txBox="1"/>
          <p:nvPr/>
        </p:nvSpPr>
        <p:spPr>
          <a:xfrm>
            <a:off x="1163801" y="2612110"/>
            <a:ext cx="800219"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ゲートウェイ</a:t>
            </a:r>
            <a:endParaRPr kumimoji="1" lang="ja-JP" altLang="en-US" sz="800">
              <a:latin typeface="Meiryo" charset="-128"/>
              <a:ea typeface="Meiryo" charset="-128"/>
              <a:cs typeface="Meiryo" charset="-128"/>
            </a:endParaRPr>
          </a:p>
        </p:txBody>
      </p:sp>
      <p:sp>
        <p:nvSpPr>
          <p:cNvPr id="77" name="テキスト ボックス 76"/>
          <p:cNvSpPr txBox="1"/>
          <p:nvPr/>
        </p:nvSpPr>
        <p:spPr>
          <a:xfrm>
            <a:off x="1501931" y="4236152"/>
            <a:ext cx="49244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基地局</a:t>
            </a:r>
            <a:endParaRPr kumimoji="1" lang="ja-JP" altLang="en-US" sz="800">
              <a:latin typeface="Meiryo" charset="-128"/>
              <a:ea typeface="Meiryo" charset="-128"/>
              <a:cs typeface="Meiryo" charset="-128"/>
            </a:endParaRPr>
          </a:p>
        </p:txBody>
      </p:sp>
      <p:sp>
        <p:nvSpPr>
          <p:cNvPr id="78" name="テキスト ボックス 77"/>
          <p:cNvSpPr txBox="1"/>
          <p:nvPr/>
        </p:nvSpPr>
        <p:spPr>
          <a:xfrm>
            <a:off x="1317433" y="5671981"/>
            <a:ext cx="49244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基地局</a:t>
            </a:r>
            <a:endParaRPr kumimoji="1" lang="ja-JP" altLang="en-US" sz="800">
              <a:latin typeface="Meiryo" charset="-128"/>
              <a:ea typeface="Meiryo" charset="-128"/>
              <a:cs typeface="Meiryo" charset="-128"/>
            </a:endParaRPr>
          </a:p>
        </p:txBody>
      </p:sp>
      <p:cxnSp>
        <p:nvCxnSpPr>
          <p:cNvPr id="79" name="直線コネクタ 78"/>
          <p:cNvCxnSpPr/>
          <p:nvPr/>
        </p:nvCxnSpPr>
        <p:spPr>
          <a:xfrm>
            <a:off x="3347864" y="2556552"/>
            <a:ext cx="66004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3347864" y="5413983"/>
            <a:ext cx="665520" cy="8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テキスト ボックス 89"/>
          <p:cNvSpPr txBox="1"/>
          <p:nvPr/>
        </p:nvSpPr>
        <p:spPr>
          <a:xfrm>
            <a:off x="2465288" y="2696915"/>
            <a:ext cx="1210589"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ネットワークサーバー</a:t>
            </a:r>
            <a:endParaRPr kumimoji="1" lang="ja-JP" altLang="en-US" sz="800">
              <a:latin typeface="Meiryo" charset="-128"/>
              <a:ea typeface="Meiryo" charset="-128"/>
              <a:cs typeface="Meiryo" charset="-128"/>
            </a:endParaRPr>
          </a:p>
        </p:txBody>
      </p:sp>
      <p:sp>
        <p:nvSpPr>
          <p:cNvPr id="91" name="テキスト ボックス 90"/>
          <p:cNvSpPr txBox="1"/>
          <p:nvPr/>
        </p:nvSpPr>
        <p:spPr>
          <a:xfrm>
            <a:off x="2538855" y="5669115"/>
            <a:ext cx="1107997" cy="215444"/>
          </a:xfrm>
          <a:prstGeom prst="rect">
            <a:avLst/>
          </a:prstGeom>
          <a:noFill/>
        </p:spPr>
        <p:txBody>
          <a:bodyPr wrap="none" rtlCol="0">
            <a:spAutoFit/>
          </a:bodyPr>
          <a:lstStyle/>
          <a:p>
            <a:pPr algn="ctr"/>
            <a:r>
              <a:rPr kumimoji="1" lang="ja-JP" altLang="en-US" sz="800" dirty="0" smtClean="0">
                <a:latin typeface="Meiryo" charset="-128"/>
                <a:ea typeface="Meiryo" charset="-128"/>
                <a:cs typeface="Meiryo" charset="-128"/>
              </a:rPr>
              <a:t>クラウド・サービス</a:t>
            </a:r>
            <a:endParaRPr kumimoji="1" lang="ja-JP" altLang="en-US" sz="800" dirty="0">
              <a:latin typeface="Meiryo" charset="-128"/>
              <a:ea typeface="Meiryo" charset="-128"/>
              <a:cs typeface="Meiryo" charset="-128"/>
            </a:endParaRPr>
          </a:p>
        </p:txBody>
      </p:sp>
      <p:sp>
        <p:nvSpPr>
          <p:cNvPr id="92" name="テキスト ボックス 91"/>
          <p:cNvSpPr txBox="1"/>
          <p:nvPr/>
        </p:nvSpPr>
        <p:spPr>
          <a:xfrm>
            <a:off x="3787590" y="2696915"/>
            <a:ext cx="100540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3" name="テキスト ボックス 92"/>
          <p:cNvSpPr txBox="1"/>
          <p:nvPr/>
        </p:nvSpPr>
        <p:spPr>
          <a:xfrm>
            <a:off x="3789699" y="4207208"/>
            <a:ext cx="100540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4" name="テキスト ボックス 93"/>
          <p:cNvSpPr txBox="1"/>
          <p:nvPr/>
        </p:nvSpPr>
        <p:spPr>
          <a:xfrm>
            <a:off x="3795197" y="5671700"/>
            <a:ext cx="1005403" cy="215444"/>
          </a:xfrm>
          <a:prstGeom prst="rect">
            <a:avLst/>
          </a:prstGeom>
          <a:noFill/>
        </p:spPr>
        <p:txBody>
          <a:bodyPr wrap="none" rtlCol="0">
            <a:spAutoFit/>
          </a:bodyPr>
          <a:lstStyle/>
          <a:p>
            <a:pPr algn="ctr"/>
            <a:r>
              <a:rPr kumimoji="1" lang="ja-JP" altLang="en-US" sz="800" smtClean="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cxnSp>
        <p:nvCxnSpPr>
          <p:cNvPr id="95" name="直線コネクタ 94"/>
          <p:cNvCxnSpPr/>
          <p:nvPr/>
        </p:nvCxnSpPr>
        <p:spPr>
          <a:xfrm>
            <a:off x="3752928" y="3906459"/>
            <a:ext cx="295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テキスト ボックス 101"/>
          <p:cNvSpPr txBox="1"/>
          <p:nvPr/>
        </p:nvSpPr>
        <p:spPr>
          <a:xfrm>
            <a:off x="220983" y="2893915"/>
            <a:ext cx="846707" cy="215444"/>
          </a:xfrm>
          <a:prstGeom prst="rect">
            <a:avLst/>
          </a:prstGeom>
          <a:noFill/>
        </p:spPr>
        <p:txBody>
          <a:bodyPr wrap="none" rtlCol="0">
            <a:spAutoFit/>
          </a:bodyPr>
          <a:lstStyle/>
          <a:p>
            <a:pPr algn="ctr"/>
            <a:r>
              <a:rPr kumimoji="1" lang="ja-JP" altLang="en-US" sz="800" dirty="0" smtClean="0">
                <a:latin typeface="Meiryo" charset="-128"/>
                <a:ea typeface="Meiryo" charset="-128"/>
                <a:cs typeface="Meiryo" charset="-128"/>
              </a:rPr>
              <a:t>モノ</a:t>
            </a:r>
            <a:r>
              <a:rPr kumimoji="1" lang="en-US" altLang="ja-JP" sz="800" dirty="0" smtClean="0">
                <a:latin typeface="Meiryo" charset="-128"/>
                <a:ea typeface="Meiryo" charset="-128"/>
                <a:cs typeface="Meiryo" charset="-128"/>
              </a:rPr>
              <a:t>/</a:t>
            </a:r>
            <a:r>
              <a:rPr kumimoji="1" lang="ja-JP" altLang="en-US" sz="800" dirty="0" smtClean="0">
                <a:latin typeface="Meiryo" charset="-128"/>
                <a:ea typeface="Meiryo" charset="-128"/>
                <a:cs typeface="Meiryo" charset="-128"/>
              </a:rPr>
              <a:t>デバイス</a:t>
            </a:r>
            <a:endParaRPr kumimoji="1" lang="ja-JP" altLang="en-US" sz="800" dirty="0">
              <a:latin typeface="Meiryo" charset="-128"/>
              <a:ea typeface="Meiryo" charset="-128"/>
              <a:cs typeface="Meiryo" charset="-128"/>
            </a:endParaRPr>
          </a:p>
        </p:txBody>
      </p:sp>
      <p:sp>
        <p:nvSpPr>
          <p:cNvPr id="103" name="テキスト ボックス 102"/>
          <p:cNvSpPr txBox="1"/>
          <p:nvPr/>
        </p:nvSpPr>
        <p:spPr>
          <a:xfrm>
            <a:off x="225466" y="4402526"/>
            <a:ext cx="846707" cy="215444"/>
          </a:xfrm>
          <a:prstGeom prst="rect">
            <a:avLst/>
          </a:prstGeom>
          <a:noFill/>
        </p:spPr>
        <p:txBody>
          <a:bodyPr wrap="none" rtlCol="0">
            <a:spAutoFit/>
          </a:bodyPr>
          <a:lstStyle/>
          <a:p>
            <a:pPr algn="ctr"/>
            <a:r>
              <a:rPr kumimoji="1" lang="ja-JP" altLang="en-US" sz="800" dirty="0" smtClean="0">
                <a:latin typeface="Meiryo" charset="-128"/>
                <a:ea typeface="Meiryo" charset="-128"/>
                <a:cs typeface="Meiryo" charset="-128"/>
              </a:rPr>
              <a:t>モノ</a:t>
            </a:r>
            <a:r>
              <a:rPr kumimoji="1" lang="en-US" altLang="ja-JP" sz="800" dirty="0" smtClean="0">
                <a:latin typeface="Meiryo" charset="-128"/>
                <a:ea typeface="Meiryo" charset="-128"/>
                <a:cs typeface="Meiryo" charset="-128"/>
              </a:rPr>
              <a:t>/</a:t>
            </a:r>
            <a:r>
              <a:rPr kumimoji="1" lang="ja-JP" altLang="en-US" sz="800" dirty="0" smtClean="0">
                <a:latin typeface="Meiryo" charset="-128"/>
                <a:ea typeface="Meiryo" charset="-128"/>
                <a:cs typeface="Meiryo" charset="-128"/>
              </a:rPr>
              <a:t>デバイス</a:t>
            </a:r>
            <a:endParaRPr kumimoji="1" lang="ja-JP" altLang="en-US" sz="800" dirty="0">
              <a:latin typeface="Meiryo" charset="-128"/>
              <a:ea typeface="Meiryo" charset="-128"/>
              <a:cs typeface="Meiryo" charset="-128"/>
            </a:endParaRPr>
          </a:p>
        </p:txBody>
      </p:sp>
      <p:sp>
        <p:nvSpPr>
          <p:cNvPr id="104" name="テキスト ボックス 103"/>
          <p:cNvSpPr txBox="1"/>
          <p:nvPr/>
        </p:nvSpPr>
        <p:spPr>
          <a:xfrm>
            <a:off x="220983" y="5899491"/>
            <a:ext cx="846707" cy="215444"/>
          </a:xfrm>
          <a:prstGeom prst="rect">
            <a:avLst/>
          </a:prstGeom>
          <a:noFill/>
        </p:spPr>
        <p:txBody>
          <a:bodyPr wrap="none" rtlCol="0">
            <a:spAutoFit/>
          </a:bodyPr>
          <a:lstStyle/>
          <a:p>
            <a:pPr algn="ctr"/>
            <a:r>
              <a:rPr kumimoji="1" lang="ja-JP" altLang="en-US" sz="800" dirty="0" smtClean="0">
                <a:latin typeface="Meiryo" charset="-128"/>
                <a:ea typeface="Meiryo" charset="-128"/>
                <a:cs typeface="Meiryo" charset="-128"/>
              </a:rPr>
              <a:t>モノ</a:t>
            </a:r>
            <a:r>
              <a:rPr kumimoji="1" lang="en-US" altLang="ja-JP" sz="800" dirty="0" smtClean="0">
                <a:latin typeface="Meiryo" charset="-128"/>
                <a:ea typeface="Meiryo" charset="-128"/>
                <a:cs typeface="Meiryo" charset="-128"/>
              </a:rPr>
              <a:t>/</a:t>
            </a:r>
            <a:r>
              <a:rPr kumimoji="1" lang="ja-JP" altLang="en-US" sz="800" dirty="0" smtClean="0">
                <a:latin typeface="Meiryo" charset="-128"/>
                <a:ea typeface="Meiryo" charset="-128"/>
                <a:cs typeface="Meiryo" charset="-128"/>
              </a:rPr>
              <a:t>デバイス</a:t>
            </a:r>
            <a:endParaRPr kumimoji="1" lang="ja-JP" altLang="en-US" sz="800" dirty="0">
              <a:latin typeface="Meiryo" charset="-128"/>
              <a:ea typeface="Meiryo" charset="-128"/>
              <a:cs typeface="Meiryo" charset="-128"/>
            </a:endParaRPr>
          </a:p>
        </p:txBody>
      </p:sp>
      <p:sp>
        <p:nvSpPr>
          <p:cNvPr id="5" name="正方形/長方形 4"/>
          <p:cNvSpPr/>
          <p:nvPr/>
        </p:nvSpPr>
        <p:spPr>
          <a:xfrm>
            <a:off x="696543" y="1180658"/>
            <a:ext cx="3200139" cy="415498"/>
          </a:xfrm>
          <a:prstGeom prst="rect">
            <a:avLst/>
          </a:prstGeom>
        </p:spPr>
        <p:txBody>
          <a:bodyPr wrap="square">
            <a:spAutoFit/>
          </a:bodyPr>
          <a:lstStyle/>
          <a:p>
            <a:pPr>
              <a:tabLst>
                <a:tab pos="350838" algn="l"/>
              </a:tabLst>
            </a:pPr>
            <a:r>
              <a:rPr lang="en-US" altLang="ja-JP" sz="1050" dirty="0" smtClean="0">
                <a:solidFill>
                  <a:schemeClr val="tx1">
                    <a:lumMod val="50000"/>
                    <a:lumOff val="50000"/>
                  </a:schemeClr>
                </a:solidFill>
                <a:latin typeface="Meiryo" charset="-128"/>
                <a:ea typeface="Meiryo" charset="-128"/>
                <a:cs typeface="Meiryo" charset="-128"/>
              </a:rPr>
              <a:t>3G	</a:t>
            </a:r>
            <a:r>
              <a:rPr lang="ja-JP" altLang="en-US" sz="1050" dirty="0" smtClean="0">
                <a:solidFill>
                  <a:schemeClr val="tx1">
                    <a:lumMod val="50000"/>
                    <a:lumOff val="50000"/>
                  </a:schemeClr>
                </a:solidFill>
                <a:latin typeface="Meiryo" charset="-128"/>
                <a:ea typeface="Meiryo" charset="-128"/>
                <a:cs typeface="Meiryo" charset="-128"/>
              </a:rPr>
              <a:t>：</a:t>
            </a:r>
            <a:r>
              <a:rPr lang="ja-JP" altLang="ja-JP" sz="1050" dirty="0" smtClean="0">
                <a:solidFill>
                  <a:schemeClr val="tx1">
                    <a:lumMod val="50000"/>
                    <a:lumOff val="50000"/>
                  </a:schemeClr>
                </a:solidFill>
                <a:latin typeface="Meiryo" charset="-128"/>
                <a:ea typeface="Meiryo" charset="-128"/>
                <a:cs typeface="Meiryo" charset="-128"/>
              </a:rPr>
              <a:t>下り</a:t>
            </a:r>
            <a:r>
              <a:rPr lang="ja-JP" altLang="ja-JP" sz="1050" dirty="0">
                <a:solidFill>
                  <a:schemeClr val="tx1">
                    <a:lumMod val="50000"/>
                    <a:lumOff val="50000"/>
                  </a:schemeClr>
                </a:solidFill>
                <a:latin typeface="Meiryo" charset="-128"/>
                <a:ea typeface="Meiryo" charset="-128"/>
                <a:cs typeface="Meiryo" charset="-128"/>
              </a:rPr>
              <a:t>最大</a:t>
            </a:r>
            <a:r>
              <a:rPr lang="en-US" altLang="ja-JP" sz="1050" dirty="0" smtClean="0">
                <a:solidFill>
                  <a:schemeClr val="tx1">
                    <a:lumMod val="50000"/>
                    <a:lumOff val="50000"/>
                  </a:schemeClr>
                </a:solidFill>
                <a:latin typeface="Meiryo" charset="-128"/>
                <a:ea typeface="Meiryo" charset="-128"/>
                <a:cs typeface="Meiryo" charset="-128"/>
              </a:rPr>
              <a:t>14.4Mbps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smtClean="0">
                <a:solidFill>
                  <a:schemeClr val="tx1">
                    <a:lumMod val="50000"/>
                    <a:lumOff val="50000"/>
                  </a:schemeClr>
                </a:solidFill>
                <a:latin typeface="Meiryo" charset="-128"/>
                <a:ea typeface="Meiryo" charset="-128"/>
                <a:cs typeface="Meiryo" charset="-128"/>
              </a:rPr>
              <a:t>5.76Mbps</a:t>
            </a:r>
          </a:p>
          <a:p>
            <a:pPr>
              <a:tabLst>
                <a:tab pos="350838" algn="l"/>
              </a:tabLst>
            </a:pPr>
            <a:r>
              <a:rPr lang="en-US" altLang="ja-JP" sz="1050" dirty="0" smtClean="0">
                <a:solidFill>
                  <a:schemeClr val="tx1">
                    <a:lumMod val="50000"/>
                    <a:lumOff val="50000"/>
                  </a:schemeClr>
                </a:solidFill>
                <a:latin typeface="Meiryo" charset="-128"/>
                <a:ea typeface="Meiryo" charset="-128"/>
                <a:cs typeface="Meiryo" charset="-128"/>
              </a:rPr>
              <a:t>LTE	</a:t>
            </a:r>
            <a:r>
              <a:rPr lang="ja-JP" altLang="en-US" sz="1050" dirty="0" smtClean="0">
                <a:solidFill>
                  <a:schemeClr val="tx1">
                    <a:lumMod val="50000"/>
                    <a:lumOff val="50000"/>
                  </a:schemeClr>
                </a:solidFill>
                <a:latin typeface="Meiryo" charset="-128"/>
                <a:ea typeface="Meiryo" charset="-128"/>
                <a:cs typeface="Meiryo" charset="-128"/>
              </a:rPr>
              <a:t>：</a:t>
            </a:r>
            <a:r>
              <a:rPr lang="ja-JP" altLang="ja-JP" sz="1050" dirty="0" smtClean="0">
                <a:solidFill>
                  <a:schemeClr val="tx1">
                    <a:lumMod val="50000"/>
                    <a:lumOff val="50000"/>
                  </a:schemeClr>
                </a:solidFill>
                <a:latin typeface="Meiryo" charset="-128"/>
                <a:ea typeface="Meiryo" charset="-128"/>
                <a:cs typeface="Meiryo" charset="-128"/>
              </a:rPr>
              <a:t>下り最大</a:t>
            </a:r>
            <a:r>
              <a:rPr lang="en-US" altLang="ja-JP" sz="1050" dirty="0" smtClean="0">
                <a:solidFill>
                  <a:schemeClr val="tx1">
                    <a:lumMod val="50000"/>
                    <a:lumOff val="50000"/>
                  </a:schemeClr>
                </a:solidFill>
                <a:latin typeface="Meiryo" charset="-128"/>
                <a:ea typeface="Meiryo" charset="-128"/>
                <a:cs typeface="Meiryo" charset="-128"/>
              </a:rPr>
              <a:t>  150Mbps /</a:t>
            </a:r>
            <a:r>
              <a:rPr lang="ja-JP" altLang="ja-JP" sz="1050" dirty="0">
                <a:solidFill>
                  <a:schemeClr val="tx1">
                    <a:lumMod val="50000"/>
                    <a:lumOff val="50000"/>
                  </a:schemeClr>
                </a:solidFill>
                <a:latin typeface="Meiryo" charset="-128"/>
                <a:ea typeface="Meiryo" charset="-128"/>
                <a:cs typeface="Meiryo" charset="-128"/>
              </a:rPr>
              <a:t>上り</a:t>
            </a:r>
            <a:r>
              <a:rPr lang="ja-JP" altLang="ja-JP" sz="1050" dirty="0" smtClean="0">
                <a:solidFill>
                  <a:schemeClr val="tx1">
                    <a:lumMod val="50000"/>
                    <a:lumOff val="50000"/>
                  </a:schemeClr>
                </a:solidFill>
                <a:latin typeface="Meiryo" charset="-128"/>
                <a:ea typeface="Meiryo" charset="-128"/>
                <a:cs typeface="Meiryo" charset="-128"/>
              </a:rPr>
              <a:t>最大</a:t>
            </a:r>
            <a:r>
              <a:rPr lang="en-US" altLang="ja-JP" sz="1050" dirty="0" smtClean="0">
                <a:solidFill>
                  <a:schemeClr val="tx1">
                    <a:lumMod val="50000"/>
                    <a:lumOff val="50000"/>
                  </a:schemeClr>
                </a:solidFill>
                <a:latin typeface="Meiryo" charset="-128"/>
                <a:ea typeface="Meiryo" charset="-128"/>
                <a:cs typeface="Meiryo" charset="-128"/>
              </a:rPr>
              <a:t>  50Mbps</a:t>
            </a:r>
            <a:r>
              <a:rPr lang="ja-JP" altLang="ja-JP" sz="1050" dirty="0" smtClean="0">
                <a:solidFill>
                  <a:schemeClr val="tx1">
                    <a:lumMod val="50000"/>
                    <a:lumOff val="50000"/>
                  </a:schemeClr>
                </a:solidFill>
                <a:latin typeface="Meiryo" charset="-128"/>
                <a:ea typeface="Meiryo" charset="-128"/>
                <a:cs typeface="Meiryo" charset="-128"/>
              </a:rPr>
              <a:t> </a:t>
            </a:r>
            <a:endParaRPr lang="ja-JP" altLang="en-US" sz="1050" dirty="0">
              <a:solidFill>
                <a:schemeClr val="tx1">
                  <a:lumMod val="50000"/>
                  <a:lumOff val="50000"/>
                </a:schemeClr>
              </a:solidFill>
              <a:latin typeface="Meiryo" charset="-128"/>
              <a:ea typeface="Meiryo" charset="-128"/>
              <a:cs typeface="Meiryo" charset="-128"/>
            </a:endParaRPr>
          </a:p>
        </p:txBody>
      </p:sp>
      <p:pic>
        <p:nvPicPr>
          <p:cNvPr id="6" name="図 5"/>
          <p:cNvPicPr>
            <a:picLocks noChangeAspect="1"/>
          </p:cNvPicPr>
          <p:nvPr/>
        </p:nvPicPr>
        <p:blipFill>
          <a:blip r:embed="rId9"/>
          <a:stretch>
            <a:fillRect/>
          </a:stretch>
        </p:blipFill>
        <p:spPr>
          <a:xfrm>
            <a:off x="288643" y="1180658"/>
            <a:ext cx="397426" cy="3974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75883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Wi-SUN</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pic>
        <p:nvPicPr>
          <p:cNvPr id="4" name="図 3"/>
          <p:cNvPicPr>
            <a:picLocks noChangeAspect="1"/>
          </p:cNvPicPr>
          <p:nvPr/>
        </p:nvPicPr>
        <p:blipFill>
          <a:blip r:embed="rId2"/>
          <a:stretch>
            <a:fillRect/>
          </a:stretch>
        </p:blipFill>
        <p:spPr>
          <a:xfrm>
            <a:off x="635000" y="2076474"/>
            <a:ext cx="7874000" cy="4445000"/>
          </a:xfrm>
          <a:prstGeom prst="rect">
            <a:avLst/>
          </a:prstGeom>
        </p:spPr>
      </p:pic>
      <p:pic>
        <p:nvPicPr>
          <p:cNvPr id="5" name="図 4"/>
          <p:cNvPicPr>
            <a:picLocks noChangeAspect="1"/>
          </p:cNvPicPr>
          <p:nvPr/>
        </p:nvPicPr>
        <p:blipFill>
          <a:blip r:embed="rId3"/>
          <a:stretch>
            <a:fillRect/>
          </a:stretch>
        </p:blipFill>
        <p:spPr>
          <a:xfrm>
            <a:off x="454079" y="925969"/>
            <a:ext cx="1535857" cy="1080219"/>
          </a:xfrm>
          <a:prstGeom prst="rect">
            <a:avLst/>
          </a:prstGeom>
        </p:spPr>
      </p:pic>
      <p:sp>
        <p:nvSpPr>
          <p:cNvPr id="6" name="正方形/長方形 5"/>
          <p:cNvSpPr/>
          <p:nvPr/>
        </p:nvSpPr>
        <p:spPr>
          <a:xfrm>
            <a:off x="1993057" y="855682"/>
            <a:ext cx="6827415" cy="1384995"/>
          </a:xfrm>
          <a:prstGeom prst="rect">
            <a:avLst/>
          </a:prstGeom>
        </p:spPr>
        <p:txBody>
          <a:bodyPr wrap="square">
            <a:spAutoFit/>
          </a:bodyPr>
          <a:lstStyle/>
          <a:p>
            <a:pPr marL="171450" indent="-171450">
              <a:buFont typeface="Wingdings" charset="2"/>
              <a:buChar char="l"/>
            </a:pPr>
            <a:r>
              <a:rPr lang="en-US" altLang="ja-JP" sz="1200" dirty="0">
                <a:solidFill>
                  <a:srgbClr val="333333"/>
                </a:solidFill>
                <a:latin typeface="Meiryo" charset="-128"/>
                <a:ea typeface="Meiryo" charset="-128"/>
                <a:cs typeface="Meiryo" charset="-128"/>
              </a:rPr>
              <a:t>Wireless Smart Utility Network</a:t>
            </a:r>
            <a:r>
              <a:rPr lang="ja-JP" altLang="en-US" sz="1200" dirty="0">
                <a:solidFill>
                  <a:srgbClr val="333333"/>
                </a:solidFill>
                <a:latin typeface="Meiryo" charset="-128"/>
                <a:ea typeface="Meiryo" charset="-128"/>
                <a:cs typeface="Meiryo" charset="-128"/>
              </a:rPr>
              <a:t>の略で</a:t>
            </a:r>
            <a:r>
              <a:rPr lang="ja-JP" altLang="en-US" sz="1200" dirty="0" smtClean="0">
                <a:solidFill>
                  <a:srgbClr val="333333"/>
                </a:solidFill>
                <a:latin typeface="Meiryo" charset="-128"/>
                <a:ea typeface="Meiryo" charset="-128"/>
                <a:cs typeface="Meiryo" charset="-128"/>
              </a:rPr>
              <a:t>、「</a:t>
            </a:r>
            <a:r>
              <a:rPr lang="en-US" altLang="ja-JP" sz="1200" dirty="0">
                <a:solidFill>
                  <a:srgbClr val="333333"/>
                </a:solidFill>
                <a:latin typeface="Meiryo" charset="-128"/>
                <a:ea typeface="Meiryo" charset="-128"/>
                <a:cs typeface="Meiryo" charset="-128"/>
              </a:rPr>
              <a:t>Smart Utility Network</a:t>
            </a:r>
            <a:r>
              <a:rPr lang="ja-JP" altLang="en-US" sz="1200" dirty="0">
                <a:solidFill>
                  <a:srgbClr val="333333"/>
                </a:solidFill>
                <a:latin typeface="Meiryo" charset="-128"/>
                <a:ea typeface="Meiryo" charset="-128"/>
                <a:cs typeface="Meiryo" charset="-128"/>
              </a:rPr>
              <a:t>」とは、ガスや電気、水道のメーターに端末機を搭載し無線通信を使って、効率的に検針データを収集する無線通信</a:t>
            </a:r>
            <a:r>
              <a:rPr lang="ja-JP" altLang="en-US" sz="1200" dirty="0" smtClean="0">
                <a:solidFill>
                  <a:srgbClr val="333333"/>
                </a:solidFill>
                <a:latin typeface="Meiryo" charset="-128"/>
                <a:ea typeface="Meiryo" charset="-128"/>
                <a:cs typeface="Meiryo" charset="-128"/>
              </a:rPr>
              <a:t>システム</a:t>
            </a:r>
            <a:endParaRPr lang="en-US" altLang="ja-JP" sz="1200" dirty="0" smtClean="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333333"/>
                </a:solidFill>
                <a:latin typeface="Meiryo" charset="-128"/>
                <a:ea typeface="Meiryo" charset="-128"/>
                <a:cs typeface="Meiryo" charset="-128"/>
              </a:rPr>
              <a:t>サブギガヘルツ帯</a:t>
            </a:r>
            <a:r>
              <a:rPr lang="ja-JP" altLang="en-US" sz="1200" dirty="0">
                <a:solidFill>
                  <a:srgbClr val="333333"/>
                </a:solidFill>
                <a:latin typeface="Meiryo" charset="-128"/>
                <a:ea typeface="Meiryo" charset="-128"/>
                <a:cs typeface="Meiryo" charset="-128"/>
              </a:rPr>
              <a:t>と呼ばれる</a:t>
            </a:r>
            <a:r>
              <a:rPr lang="en-US" altLang="ja-JP" sz="1200" dirty="0">
                <a:solidFill>
                  <a:srgbClr val="333333"/>
                </a:solidFill>
                <a:latin typeface="Meiryo" charset="-128"/>
                <a:ea typeface="Meiryo" charset="-128"/>
                <a:cs typeface="Meiryo" charset="-128"/>
              </a:rPr>
              <a:t>900MHz</a:t>
            </a:r>
            <a:r>
              <a:rPr lang="ja-JP" altLang="en-US" sz="1200" dirty="0">
                <a:solidFill>
                  <a:srgbClr val="333333"/>
                </a:solidFill>
                <a:latin typeface="Meiryo" charset="-128"/>
                <a:ea typeface="Meiryo" charset="-128"/>
                <a:cs typeface="Meiryo" charset="-128"/>
              </a:rPr>
              <a:t>前後の周波数帯の電波で</a:t>
            </a:r>
            <a:r>
              <a:rPr lang="ja-JP" altLang="en-US" sz="1200" dirty="0" smtClean="0">
                <a:solidFill>
                  <a:srgbClr val="333333"/>
                </a:solidFill>
                <a:latin typeface="Meiryo" charset="-128"/>
                <a:ea typeface="Meiryo" charset="-128"/>
                <a:cs typeface="Meiryo" charset="-128"/>
              </a:rPr>
              <a:t>通信。</a:t>
            </a:r>
            <a:r>
              <a:rPr lang="ja-JP" altLang="en-US" sz="1200" dirty="0">
                <a:solidFill>
                  <a:srgbClr val="333333"/>
                </a:solidFill>
                <a:latin typeface="Meiryo" charset="-128"/>
                <a:ea typeface="Meiryo" charset="-128"/>
                <a:cs typeface="Meiryo" charset="-128"/>
              </a:rPr>
              <a:t>日本では</a:t>
            </a:r>
            <a:r>
              <a:rPr lang="en-US" altLang="ja-JP" sz="1200" dirty="0">
                <a:solidFill>
                  <a:srgbClr val="333333"/>
                </a:solidFill>
                <a:latin typeface="Meiryo" charset="-128"/>
                <a:ea typeface="Meiryo" charset="-128"/>
                <a:cs typeface="Meiryo" charset="-128"/>
              </a:rPr>
              <a:t>2012</a:t>
            </a:r>
            <a:r>
              <a:rPr lang="ja-JP" altLang="en-US" sz="1200" dirty="0">
                <a:solidFill>
                  <a:srgbClr val="333333"/>
                </a:solidFill>
                <a:latin typeface="Meiryo" charset="-128"/>
                <a:ea typeface="Meiryo" charset="-128"/>
                <a:cs typeface="Meiryo" charset="-128"/>
              </a:rPr>
              <a:t>年、</a:t>
            </a:r>
            <a:r>
              <a:rPr lang="en-US" altLang="ja-JP" sz="1200" dirty="0">
                <a:solidFill>
                  <a:srgbClr val="333333"/>
                </a:solidFill>
                <a:latin typeface="Meiryo" charset="-128"/>
                <a:ea typeface="Meiryo" charset="-128"/>
                <a:cs typeface="Meiryo" charset="-128"/>
              </a:rPr>
              <a:t>920MHz</a:t>
            </a:r>
            <a:r>
              <a:rPr lang="ja-JP" altLang="en-US" sz="1200" dirty="0">
                <a:solidFill>
                  <a:srgbClr val="333333"/>
                </a:solidFill>
                <a:latin typeface="Meiryo" charset="-128"/>
                <a:ea typeface="Meiryo" charset="-128"/>
                <a:cs typeface="Meiryo" charset="-128"/>
              </a:rPr>
              <a:t>帯が免許不要で利用できる帯域として</a:t>
            </a:r>
            <a:r>
              <a:rPr lang="ja-JP" altLang="en-US" sz="1200" dirty="0" smtClean="0">
                <a:solidFill>
                  <a:srgbClr val="333333"/>
                </a:solidFill>
                <a:latin typeface="Meiryo" charset="-128"/>
                <a:ea typeface="Meiryo" charset="-128"/>
                <a:cs typeface="Meiryo" charset="-128"/>
              </a:rPr>
              <a:t>割り当てられている。</a:t>
            </a:r>
            <a:endParaRPr lang="en-US" altLang="ja-JP" sz="1200" dirty="0" smtClean="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333333"/>
                </a:solidFill>
                <a:latin typeface="Meiryo" charset="-128"/>
                <a:ea typeface="Meiryo" charset="-128"/>
                <a:cs typeface="Meiryo" charset="-128"/>
              </a:rPr>
              <a:t>無線</a:t>
            </a:r>
            <a:r>
              <a:rPr lang="en-US" altLang="ja-JP" sz="1200" dirty="0">
                <a:solidFill>
                  <a:srgbClr val="333333"/>
                </a:solidFill>
                <a:latin typeface="Meiryo" charset="-128"/>
                <a:ea typeface="Meiryo" charset="-128"/>
                <a:cs typeface="Meiryo" charset="-128"/>
              </a:rPr>
              <a:t>LAN</a:t>
            </a:r>
            <a:r>
              <a:rPr lang="ja-JP" altLang="en-US" sz="1200" dirty="0">
                <a:solidFill>
                  <a:srgbClr val="333333"/>
                </a:solidFill>
                <a:latin typeface="Meiryo" charset="-128"/>
                <a:ea typeface="Meiryo" charset="-128"/>
                <a:cs typeface="Meiryo" charset="-128"/>
              </a:rPr>
              <a:t>などで利用される</a:t>
            </a:r>
            <a:r>
              <a:rPr lang="en-US" altLang="ja-JP" sz="1200" dirty="0">
                <a:solidFill>
                  <a:srgbClr val="333333"/>
                </a:solidFill>
                <a:latin typeface="Meiryo" charset="-128"/>
                <a:ea typeface="Meiryo" charset="-128"/>
                <a:cs typeface="Meiryo" charset="-128"/>
              </a:rPr>
              <a:t>2.4GHz</a:t>
            </a:r>
            <a:r>
              <a:rPr lang="ja-JP" altLang="en-US" sz="1200" dirty="0">
                <a:solidFill>
                  <a:srgbClr val="333333"/>
                </a:solidFill>
                <a:latin typeface="Meiryo" charset="-128"/>
                <a:ea typeface="Meiryo" charset="-128"/>
                <a:cs typeface="Meiryo" charset="-128"/>
              </a:rPr>
              <a:t>帯と比べ、障害物などがあっても電波が届きやすく、他の機器などからの干渉も少ない</a:t>
            </a:r>
            <a:r>
              <a:rPr lang="ja-JP" altLang="en-US" sz="1200" dirty="0" smtClean="0">
                <a:solidFill>
                  <a:srgbClr val="333333"/>
                </a:solidFill>
                <a:latin typeface="Meiryo" charset="-128"/>
                <a:ea typeface="Meiryo" charset="-128"/>
                <a:cs typeface="Meiryo" charset="-128"/>
              </a:rPr>
              <a:t>周波数帯。</a:t>
            </a:r>
            <a:endParaRPr lang="ja-JP" altLang="en-US" sz="1200" b="0" i="0" dirty="0">
              <a:solidFill>
                <a:srgbClr val="333333"/>
              </a:solidFill>
              <a:effectLst/>
              <a:latin typeface="Meiryo" charset="-128"/>
              <a:ea typeface="Meiryo" charset="-128"/>
              <a:cs typeface="Meiryo" charset="-128"/>
            </a:endParaRPr>
          </a:p>
        </p:txBody>
      </p:sp>
    </p:spTree>
    <p:extLst>
      <p:ext uri="{BB962C8B-B14F-4D97-AF65-F5344CB8AC3E}">
        <p14:creationId xmlns:p14="http://schemas.microsoft.com/office/powerpoint/2010/main" val="19184948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LPWA(Low Power Wide Area)</a:t>
            </a:r>
            <a:r>
              <a:rPr kumimoji="1" lang="ja-JP" altLang="en-US" dirty="0" smtClean="0"/>
              <a:t>ネットワーク　通信規格一覧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32" y="1772816"/>
            <a:ext cx="8424936" cy="3203231"/>
          </a:xfrm>
          <a:prstGeom prst="rect">
            <a:avLst/>
          </a:prstGeom>
        </p:spPr>
      </p:pic>
      <p:sp>
        <p:nvSpPr>
          <p:cNvPr id="5" name="正方形/長方形 4"/>
          <p:cNvSpPr/>
          <p:nvPr/>
        </p:nvSpPr>
        <p:spPr>
          <a:xfrm>
            <a:off x="4523207" y="6381328"/>
            <a:ext cx="4572000" cy="215444"/>
          </a:xfrm>
          <a:prstGeom prst="rect">
            <a:avLst/>
          </a:prstGeom>
        </p:spPr>
        <p:txBody>
          <a:bodyPr>
            <a:spAutoFit/>
          </a:bodyPr>
          <a:lstStyle/>
          <a:p>
            <a:pPr algn="r"/>
            <a:r>
              <a:rPr lang="ja-JP" altLang="en-US" sz="800"/>
              <a:t>http://itpro.nikkeibp.co.jp/atcl/column/16/071500148/072000003/</a:t>
            </a:r>
          </a:p>
        </p:txBody>
      </p:sp>
    </p:spTree>
    <p:extLst>
      <p:ext uri="{BB962C8B-B14F-4D97-AF65-F5344CB8AC3E}">
        <p14:creationId xmlns:p14="http://schemas.microsoft.com/office/powerpoint/2010/main" val="18237368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コレ１枚でわかる</a:t>
            </a:r>
            <a:r>
              <a:rPr lang="ja-JP" altLang="en-US" dirty="0" smtClean="0"/>
              <a:t>第５世代通信</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920537" y="922648"/>
            <a:ext cx="1405352" cy="5497267"/>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393397" y="922647"/>
            <a:ext cx="1405352" cy="549726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866257" y="922647"/>
            <a:ext cx="1405352" cy="54972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39117" y="922647"/>
            <a:ext cx="1405352" cy="54972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811977" y="922646"/>
            <a:ext cx="1405352" cy="549726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85434" y="5644548"/>
            <a:ext cx="1270340" cy="67506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      </a:t>
            </a:r>
          </a:p>
          <a:p>
            <a:pPr algn="ctr"/>
            <a:r>
              <a:rPr kumimoji="1" lang="en-US" altLang="ja-JP" sz="2400" b="1" dirty="0" smtClean="0">
                <a:solidFill>
                  <a:srgbClr val="FFFFFF"/>
                </a:solidFill>
                <a:latin typeface="Meiryo" charset="-128"/>
                <a:ea typeface="Meiryo" charset="-128"/>
                <a:cs typeface="Meiryo" charset="-128"/>
              </a:rPr>
              <a:t>1G</a:t>
            </a:r>
          </a:p>
        </p:txBody>
      </p:sp>
      <p:sp>
        <p:nvSpPr>
          <p:cNvPr id="10" name="正方形/長方形 9"/>
          <p:cNvSpPr/>
          <p:nvPr/>
        </p:nvSpPr>
        <p:spPr>
          <a:xfrm>
            <a:off x="985434" y="4900577"/>
            <a:ext cx="2749335" cy="67506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2G</a:t>
            </a:r>
            <a:endParaRPr kumimoji="1" lang="ja-JP" altLang="en-US" sz="2400" b="1" dirty="0">
              <a:solidFill>
                <a:srgbClr val="FFFFFF"/>
              </a:solidFill>
              <a:latin typeface="Meiryo" charset="-128"/>
              <a:ea typeface="Meiryo" charset="-128"/>
              <a:cs typeface="Meiryo" charset="-128"/>
            </a:endParaRPr>
          </a:p>
        </p:txBody>
      </p:sp>
      <p:sp>
        <p:nvSpPr>
          <p:cNvPr id="11" name="正方形/長方形 10"/>
          <p:cNvSpPr/>
          <p:nvPr/>
        </p:nvSpPr>
        <p:spPr>
          <a:xfrm>
            <a:off x="985434" y="4156606"/>
            <a:ext cx="4216058" cy="6750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3G</a:t>
            </a:r>
            <a:endParaRPr kumimoji="1" lang="ja-JP" altLang="en-US" sz="2400" b="1" dirty="0">
              <a:solidFill>
                <a:srgbClr val="FFFFFF"/>
              </a:solidFill>
              <a:latin typeface="Meiryo" charset="-128"/>
              <a:ea typeface="Meiryo" charset="-128"/>
              <a:cs typeface="Meiryo" charset="-128"/>
            </a:endParaRPr>
          </a:p>
        </p:txBody>
      </p:sp>
      <p:sp>
        <p:nvSpPr>
          <p:cNvPr id="12" name="正方形/長方形 11"/>
          <p:cNvSpPr/>
          <p:nvPr/>
        </p:nvSpPr>
        <p:spPr>
          <a:xfrm>
            <a:off x="985434" y="3412635"/>
            <a:ext cx="5688918" cy="675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4G</a:t>
            </a:r>
            <a:endParaRPr kumimoji="1" lang="ja-JP" altLang="en-US" sz="2400" b="1" dirty="0">
              <a:solidFill>
                <a:srgbClr val="FFFFFF"/>
              </a:solidFill>
              <a:latin typeface="Meiryo" charset="-128"/>
              <a:ea typeface="Meiryo" charset="-128"/>
              <a:cs typeface="Meiryo" charset="-128"/>
            </a:endParaRPr>
          </a:p>
        </p:txBody>
      </p:sp>
      <p:sp>
        <p:nvSpPr>
          <p:cNvPr id="13" name="正方形/長方形 12"/>
          <p:cNvSpPr/>
          <p:nvPr/>
        </p:nvSpPr>
        <p:spPr>
          <a:xfrm>
            <a:off x="981907" y="1372766"/>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41929"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高速・大容量データ通信</a:t>
            </a:r>
            <a:endParaRPr lang="en-US" altLang="ja-JP" sz="800" b="1" dirty="0" smtClean="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smtClean="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smtClean="0">
                <a:solidFill>
                  <a:schemeClr val="bg1"/>
                </a:solidFill>
                <a:latin typeface="Meiryo" charset="-128"/>
                <a:ea typeface="Meiryo" charset="-128"/>
                <a:cs typeface="Meiryo" charset="-128"/>
              </a:rPr>
              <a:t>20Gbps</a:t>
            </a:r>
            <a:r>
              <a:rPr lang="ja-JP" altLang="en-US" sz="1000" dirty="0" smtClean="0">
                <a:solidFill>
                  <a:schemeClr val="bg1"/>
                </a:solidFill>
                <a:latin typeface="Meiryo" charset="-128"/>
                <a:ea typeface="Meiryo" charset="-128"/>
                <a:cs typeface="Meiryo" charset="-128"/>
              </a:rPr>
              <a:t>のピークレート</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smtClean="0">
                <a:solidFill>
                  <a:schemeClr val="bg1"/>
                </a:solidFill>
                <a:latin typeface="Meiryo" charset="-128"/>
                <a:ea typeface="Meiryo" charset="-128"/>
                <a:cs typeface="Meiryo" charset="-128"/>
              </a:rPr>
              <a:t>どこでも</a:t>
            </a:r>
            <a:r>
              <a:rPr lang="en-US" altLang="ja-JP" sz="1000" dirty="0" smtClean="0">
                <a:solidFill>
                  <a:schemeClr val="bg1"/>
                </a:solidFill>
                <a:latin typeface="Meiryo" charset="-128"/>
                <a:ea typeface="Meiryo" charset="-128"/>
                <a:cs typeface="Meiryo" charset="-128"/>
              </a:rPr>
              <a:t>100Mbps</a:t>
            </a:r>
            <a:r>
              <a:rPr lang="ja-JP" altLang="en-US" sz="1000" dirty="0" smtClean="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3503045"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大量端末</a:t>
            </a:r>
            <a:r>
              <a:rPr lang="ja-JP" altLang="en-US" sz="1200" b="1" dirty="0">
                <a:solidFill>
                  <a:schemeClr val="bg1"/>
                </a:solidFill>
                <a:latin typeface="Meiryo" charset="-128"/>
                <a:ea typeface="Meiryo" charset="-128"/>
                <a:cs typeface="Meiryo" charset="-128"/>
              </a:rPr>
              <a:t>の</a:t>
            </a:r>
            <a:r>
              <a:rPr lang="ja-JP" altLang="en-US" sz="1200" b="1" dirty="0" smtClean="0">
                <a:solidFill>
                  <a:schemeClr val="bg1"/>
                </a:solidFill>
                <a:latin typeface="Meiryo" charset="-128"/>
                <a:ea typeface="Meiryo" charset="-128"/>
                <a:cs typeface="Meiryo" charset="-128"/>
              </a:rPr>
              <a:t>接続</a:t>
            </a:r>
            <a:endParaRPr lang="en-US" altLang="ja-JP" sz="800" b="1"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smtClean="0">
                <a:solidFill>
                  <a:schemeClr val="bg1"/>
                </a:solidFill>
                <a:latin typeface="Meiryo" charset="-128"/>
                <a:ea typeface="Meiryo" charset="-128"/>
                <a:cs typeface="Meiryo" charset="-128"/>
              </a:rPr>
              <a:t>現在</a:t>
            </a:r>
            <a:r>
              <a:rPr lang="ja-JP" altLang="en-US" sz="1000" dirty="0">
                <a:solidFill>
                  <a:schemeClr val="bg1"/>
                </a:solidFill>
                <a:latin typeface="Meiryo" charset="-128"/>
                <a:ea typeface="Meiryo" charset="-128"/>
                <a:cs typeface="Meiryo" charset="-128"/>
              </a:rPr>
              <a:t>の</a:t>
            </a:r>
            <a:r>
              <a:rPr lang="en-US" altLang="ja-JP" sz="1000" dirty="0">
                <a:solidFill>
                  <a:schemeClr val="bg1"/>
                </a:solidFill>
                <a:latin typeface="Meiryo" charset="-128"/>
                <a:ea typeface="Meiryo" charset="-128"/>
                <a:cs typeface="Meiryo" charset="-128"/>
              </a:rPr>
              <a:t>100</a:t>
            </a:r>
            <a:r>
              <a:rPr lang="ja-JP" altLang="en-US" sz="1000" dirty="0" smtClean="0">
                <a:solidFill>
                  <a:schemeClr val="bg1"/>
                </a:solidFill>
                <a:latin typeface="Meiryo" charset="-128"/>
                <a:ea typeface="Meiryo" charset="-128"/>
                <a:cs typeface="Meiryo" charset="-128"/>
              </a:rPr>
              <a:t>倍ｋ端末数</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smtClean="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5861889"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a:t>
            </a:r>
            <a:r>
              <a:rPr lang="ja-JP" altLang="en-US" sz="1200" b="1" dirty="0" smtClean="0">
                <a:solidFill>
                  <a:schemeClr val="bg1"/>
                </a:solidFill>
                <a:latin typeface="Meiryo" charset="-128"/>
                <a:ea typeface="Meiryo" charset="-128"/>
                <a:cs typeface="Meiryo" charset="-128"/>
              </a:rPr>
              <a:t>信頼性</a:t>
            </a:r>
            <a:endParaRPr lang="en-US" altLang="ja-JP" sz="800" b="1" dirty="0" smtClean="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smtClean="0">
                <a:solidFill>
                  <a:schemeClr val="bg1"/>
                </a:solidFill>
                <a:latin typeface="Meiryo" charset="-128"/>
                <a:ea typeface="Meiryo" charset="-128"/>
                <a:cs typeface="Meiryo" charset="-128"/>
              </a:rPr>
              <a:t>1m</a:t>
            </a:r>
            <a:r>
              <a:rPr lang="ja-JP" altLang="en-US" sz="1000" dirty="0" smtClean="0">
                <a:solidFill>
                  <a:schemeClr val="bg1"/>
                </a:solidFill>
                <a:latin typeface="Meiryo" charset="-128"/>
                <a:ea typeface="Meiryo" charset="-128"/>
                <a:cs typeface="Meiryo" charset="-128"/>
              </a:rPr>
              <a:t>秒以下</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smtClean="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385950"/>
            <a:ext cx="779381" cy="584775"/>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68263" y="972655"/>
            <a:ext cx="697627" cy="400110"/>
          </a:xfrm>
          <a:prstGeom prst="rect">
            <a:avLst/>
          </a:prstGeom>
          <a:noFill/>
        </p:spPr>
        <p:txBody>
          <a:bodyPr wrap="none" rtlCol="0">
            <a:spAutoFit/>
          </a:bodyPr>
          <a:lstStyle/>
          <a:p>
            <a:pPr algn="ctr"/>
            <a:r>
              <a:rPr kumimoji="1" lang="ja-JP" altLang="en-US" sz="2000" b="1" smtClean="0">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2484641" y="979910"/>
            <a:ext cx="1210588" cy="400110"/>
          </a:xfrm>
          <a:prstGeom prst="rect">
            <a:avLst/>
          </a:prstGeom>
          <a:noFill/>
        </p:spPr>
        <p:txBody>
          <a:bodyPr wrap="none" rtlCol="0">
            <a:spAutoFit/>
          </a:bodyPr>
          <a:lstStyle/>
          <a:p>
            <a:pPr algn="ctr"/>
            <a:r>
              <a:rPr kumimoji="1" lang="ja-JP" altLang="en-US" sz="2000" b="1" dirty="0" smtClean="0">
                <a:solidFill>
                  <a:schemeClr val="accent3">
                    <a:lumMod val="50000"/>
                  </a:schemeClr>
                </a:solidFill>
                <a:latin typeface="Meiryo" charset="-128"/>
                <a:ea typeface="Meiryo" charset="-128"/>
                <a:cs typeface="Meiryo" charset="-128"/>
              </a:rPr>
              <a:t>テキスト</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1" name="テキスト ボックス 20"/>
          <p:cNvSpPr txBox="1"/>
          <p:nvPr/>
        </p:nvSpPr>
        <p:spPr>
          <a:xfrm>
            <a:off x="4093284" y="972655"/>
            <a:ext cx="954107"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データ</a:t>
            </a:r>
            <a:endParaRPr kumimoji="1" lang="ja-JP" altLang="en-US" sz="2000" b="1" dirty="0">
              <a:solidFill>
                <a:schemeClr val="bg1"/>
              </a:solidFill>
              <a:latin typeface="Meiryo" charset="-128"/>
              <a:ea typeface="Meiryo" charset="-128"/>
              <a:cs typeface="Meiryo" charset="-128"/>
            </a:endParaRPr>
          </a:p>
        </p:txBody>
      </p:sp>
      <p:sp>
        <p:nvSpPr>
          <p:cNvPr id="22" name="テキスト ボックス 21"/>
          <p:cNvSpPr txBox="1"/>
          <p:nvPr/>
        </p:nvSpPr>
        <p:spPr>
          <a:xfrm>
            <a:off x="5694383" y="979910"/>
            <a:ext cx="697627"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動画</a:t>
            </a:r>
            <a:endParaRPr kumimoji="1" lang="ja-JP" altLang="en-US"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7204557" y="987190"/>
            <a:ext cx="643959" cy="400110"/>
          </a:xfrm>
          <a:prstGeom prst="rect">
            <a:avLst/>
          </a:prstGeom>
          <a:noFill/>
        </p:spPr>
        <p:txBody>
          <a:bodyPr wrap="none" rtlCol="0">
            <a:spAutoFit/>
          </a:bodyPr>
          <a:lstStyle/>
          <a:p>
            <a:pPr algn="ctr"/>
            <a:r>
              <a:rPr kumimoji="1" lang="en-US" altLang="ja-JP" sz="2000" b="1" dirty="0" err="1" smtClean="0">
                <a:solidFill>
                  <a:schemeClr val="bg1"/>
                </a:solidFill>
                <a:latin typeface="Meiryo" charset="-128"/>
                <a:ea typeface="Meiryo" charset="-128"/>
                <a:cs typeface="Meiryo" charset="-128"/>
              </a:rPr>
              <a:t>IoT</a:t>
            </a:r>
            <a:endParaRPr kumimoji="1" lang="ja-JP" altLang="en-US" sz="2000" b="1" dirty="0">
              <a:solidFill>
                <a:schemeClr val="bg1"/>
              </a:solidFill>
              <a:latin typeface="Meiryo" charset="-128"/>
              <a:ea typeface="Meiryo" charset="-128"/>
              <a:cs typeface="Meiryo" charset="-128"/>
            </a:endParaRPr>
          </a:p>
        </p:txBody>
      </p:sp>
      <p:sp>
        <p:nvSpPr>
          <p:cNvPr id="27" name="正方形/長方形 26"/>
          <p:cNvSpPr/>
          <p:nvPr/>
        </p:nvSpPr>
        <p:spPr>
          <a:xfrm>
            <a:off x="1141929" y="2564118"/>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多様なサービスへの適用を可能にする</a:t>
            </a:r>
            <a:endParaRPr lang="en-US" altLang="ja-JP" sz="2000" dirty="0" smtClean="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smtClean="0">
                <a:solidFill>
                  <a:schemeClr val="bg1"/>
                </a:solidFill>
                <a:latin typeface="Meiryo" charset="-128"/>
                <a:ea typeface="Meiryo" charset="-128"/>
                <a:cs typeface="Meiryo" charset="-128"/>
              </a:rPr>
              <a:t>異なる</a:t>
            </a:r>
            <a:r>
              <a:rPr lang="ja-JP" altLang="en-US" sz="1000" dirty="0">
                <a:solidFill>
                  <a:schemeClr val="bg1"/>
                </a:solidFill>
                <a:latin typeface="Meiryo" charset="-128"/>
                <a:ea typeface="Meiryo" charset="-128"/>
                <a:cs typeface="Meiryo" charset="-128"/>
              </a:rPr>
              <a:t>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a:t>
            </a:r>
            <a:r>
              <a:rPr lang="ja-JP" altLang="en-US" sz="1000" dirty="0" smtClean="0">
                <a:solidFill>
                  <a:schemeClr val="bg1"/>
                </a:solidFill>
                <a:latin typeface="Meiryo" charset="-128"/>
                <a:ea typeface="Meiryo" charset="-128"/>
                <a:cs typeface="Meiryo" charset="-128"/>
              </a:rPr>
              <a:t>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a:t>
            </a:r>
            <a:r>
              <a:rPr lang="ja-JP" altLang="en-US" sz="1000" dirty="0" smtClean="0">
                <a:solidFill>
                  <a:schemeClr val="bg1"/>
                </a:solidFill>
                <a:latin typeface="Meiryo" charset="-128"/>
                <a:ea typeface="Meiryo" charset="-128"/>
                <a:cs typeface="Meiryo" charset="-128"/>
              </a:rPr>
              <a:t>提供する（ネットワーク・スライシング</a:t>
            </a:r>
            <a:r>
              <a:rPr lang="ja-JP" altLang="en-US" sz="1000" dirty="0">
                <a:solidFill>
                  <a:schemeClr val="bg1"/>
                </a:solidFill>
                <a:latin typeface="Meiryo" charset="-128"/>
                <a:ea typeface="Meiryo" charset="-128"/>
                <a:cs typeface="Meiryo" charset="-128"/>
              </a:rPr>
              <a:t>）。</a:t>
            </a:r>
          </a:p>
        </p:txBody>
      </p:sp>
      <p:sp>
        <p:nvSpPr>
          <p:cNvPr id="29" name="テキスト ボックス 28"/>
          <p:cNvSpPr txBox="1"/>
          <p:nvPr/>
        </p:nvSpPr>
        <p:spPr>
          <a:xfrm>
            <a:off x="972020" y="5702332"/>
            <a:ext cx="1031051" cy="276999"/>
          </a:xfrm>
          <a:prstGeom prst="rect">
            <a:avLst/>
          </a:prstGeom>
          <a:noFill/>
        </p:spPr>
        <p:txBody>
          <a:bodyPr wrap="none" rtlCol="0">
            <a:spAutoFit/>
          </a:bodyPr>
          <a:lstStyle/>
          <a:p>
            <a:r>
              <a:rPr kumimoji="1" lang="en-US" altLang="ja-JP" sz="1200" dirty="0" smtClean="0">
                <a:solidFill>
                  <a:schemeClr val="bg1"/>
                </a:solidFill>
                <a:latin typeface="Meiryo" charset="-128"/>
                <a:ea typeface="Meiryo" charset="-128"/>
                <a:cs typeface="Meiryo" charset="-128"/>
              </a:rPr>
              <a:t>1980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0" name="テキスト ボックス 29"/>
          <p:cNvSpPr txBox="1"/>
          <p:nvPr/>
        </p:nvSpPr>
        <p:spPr>
          <a:xfrm>
            <a:off x="972021" y="4891393"/>
            <a:ext cx="1031051" cy="276999"/>
          </a:xfrm>
          <a:prstGeom prst="rect">
            <a:avLst/>
          </a:prstGeom>
          <a:noFill/>
        </p:spPr>
        <p:txBody>
          <a:bodyPr wrap="none" rtlCol="0">
            <a:spAutoFit/>
          </a:bodyPr>
          <a:lstStyle/>
          <a:p>
            <a:r>
              <a:rPr kumimoji="1" lang="en-US" altLang="ja-JP" sz="1200" dirty="0" smtClean="0">
                <a:solidFill>
                  <a:schemeClr val="bg1"/>
                </a:solidFill>
                <a:latin typeface="Meiryo" charset="-128"/>
                <a:ea typeface="Meiryo" charset="-128"/>
                <a:cs typeface="Meiryo" charset="-128"/>
              </a:rPr>
              <a:t>1990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972019" y="4144646"/>
            <a:ext cx="1031051" cy="276999"/>
          </a:xfrm>
          <a:prstGeom prst="rect">
            <a:avLst/>
          </a:prstGeom>
          <a:noFill/>
        </p:spPr>
        <p:txBody>
          <a:bodyPr wrap="none" rtlCol="0">
            <a:spAutoFit/>
          </a:bodyPr>
          <a:lstStyle/>
          <a:p>
            <a:r>
              <a:rPr lang="en-US" altLang="ja-JP" sz="1200" dirty="0" smtClean="0">
                <a:solidFill>
                  <a:schemeClr val="bg1"/>
                </a:solidFill>
                <a:latin typeface="Meiryo" charset="-128"/>
                <a:ea typeface="Meiryo" charset="-128"/>
                <a:cs typeface="Meiryo" charset="-128"/>
              </a:rPr>
              <a:t>2000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972019" y="3429028"/>
            <a:ext cx="1031051" cy="276999"/>
          </a:xfrm>
          <a:prstGeom prst="rect">
            <a:avLst/>
          </a:prstGeom>
          <a:noFill/>
        </p:spPr>
        <p:txBody>
          <a:bodyPr wrap="none" rtlCol="0">
            <a:spAutoFit/>
          </a:bodyPr>
          <a:lstStyle/>
          <a:p>
            <a:r>
              <a:rPr lang="en-US" altLang="ja-JP" sz="1200" dirty="0" smtClean="0">
                <a:solidFill>
                  <a:schemeClr val="bg1"/>
                </a:solidFill>
                <a:latin typeface="Meiryo" charset="-128"/>
                <a:ea typeface="Meiryo" charset="-128"/>
                <a:cs typeface="Meiryo" charset="-128"/>
              </a:rPr>
              <a:t>2010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972018" y="1399821"/>
            <a:ext cx="1031051" cy="276999"/>
          </a:xfrm>
          <a:prstGeom prst="rect">
            <a:avLst/>
          </a:prstGeom>
          <a:noFill/>
        </p:spPr>
        <p:txBody>
          <a:bodyPr wrap="none" rtlCol="0">
            <a:spAutoFit/>
          </a:bodyPr>
          <a:lstStyle/>
          <a:p>
            <a:r>
              <a:rPr lang="en-US" altLang="ja-JP" sz="1200" dirty="0" smtClean="0">
                <a:solidFill>
                  <a:schemeClr val="bg1"/>
                </a:solidFill>
                <a:latin typeface="Meiryo" charset="-128"/>
                <a:ea typeface="Meiryo" charset="-128"/>
                <a:cs typeface="Meiryo" charset="-128"/>
              </a:rPr>
              <a:t>2020</a:t>
            </a:r>
            <a:r>
              <a:rPr kumimoji="1" lang="ja-JP" altLang="en-US" sz="1200" dirty="0" smtClean="0">
                <a:solidFill>
                  <a:schemeClr val="bg1"/>
                </a:solidFill>
                <a:latin typeface="Meiryo" charset="-128"/>
                <a:ea typeface="Meiryo" charset="-128"/>
                <a:cs typeface="Meiryo" charset="-128"/>
              </a:rPr>
              <a:t>年代</a:t>
            </a:r>
            <a:r>
              <a:rPr kumimoji="1" lang="en-US" altLang="ja-JP"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1194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第５世代通信におけるネットワーク・スライス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大量端末</a:t>
            </a:r>
            <a:r>
              <a:rPr lang="ja-JP" altLang="en-US" sz="1200" b="1" dirty="0">
                <a:solidFill>
                  <a:schemeClr val="bg1"/>
                </a:solidFill>
                <a:latin typeface="Meiryo" charset="-128"/>
                <a:ea typeface="Meiryo" charset="-128"/>
                <a:cs typeface="Meiryo" charset="-128"/>
              </a:rPr>
              <a:t>の</a:t>
            </a:r>
            <a:r>
              <a:rPr lang="ja-JP" altLang="en-US" sz="1200" b="1" dirty="0" smtClean="0">
                <a:solidFill>
                  <a:schemeClr val="bg1"/>
                </a:solidFill>
                <a:latin typeface="Meiryo" charset="-128"/>
                <a:ea typeface="Meiryo" charset="-128"/>
                <a:cs typeface="Meiryo" charset="-128"/>
              </a:rPr>
              <a:t>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a:t>
            </a:r>
            <a:r>
              <a:rPr lang="ja-JP" altLang="en-US" sz="1200" b="1" dirty="0" smtClean="0">
                <a:solidFill>
                  <a:schemeClr val="bg1"/>
                </a:solidFill>
                <a:latin typeface="Meiryo" charset="-128"/>
                <a:ea typeface="Meiryo" charset="-128"/>
                <a:cs typeface="Meiryo" charset="-128"/>
              </a:rPr>
              <a:t>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ネットワーク・スライシング</a:t>
            </a:r>
            <a:endParaRPr lang="ja-JP" altLang="en-US" dirty="0">
              <a:solidFill>
                <a:schemeClr val="bg1"/>
              </a:solidFill>
              <a:latin typeface="Meiryo" charset="-128"/>
              <a:ea typeface="Meiryo" charset="-128"/>
              <a:cs typeface="Meiryo" charset="-128"/>
            </a:endParaRP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88043" y="4157168"/>
            <a:ext cx="1381938" cy="584775"/>
          </a:xfrm>
          <a:prstGeom prst="rect">
            <a:avLst/>
          </a:prstGeom>
          <a:noFill/>
        </p:spPr>
        <p:txBody>
          <a:bodyPr wrap="square" rtlCol="0">
            <a:spAutoFit/>
          </a:bodyPr>
          <a:lstStyle/>
          <a:p>
            <a:pPr algn="ctr"/>
            <a:r>
              <a:rPr kumimoji="1" lang="ja-JP" altLang="en-US" sz="2400" dirty="0" smtClean="0">
                <a:solidFill>
                  <a:schemeClr val="accent4">
                    <a:lumMod val="75000"/>
                  </a:schemeClr>
                </a:solidFill>
                <a:latin typeface="Meiryo" charset="-128"/>
                <a:ea typeface="Meiryo" charset="-128"/>
                <a:cs typeface="Meiryo" charset="-128"/>
              </a:rPr>
              <a:t>高効率</a:t>
            </a:r>
            <a:endParaRPr kumimoji="1" lang="en-US" altLang="ja-JP" sz="24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1127" y="4157168"/>
            <a:ext cx="1381938" cy="584775"/>
          </a:xfrm>
          <a:prstGeom prst="rect">
            <a:avLst/>
          </a:prstGeom>
          <a:noFill/>
        </p:spPr>
        <p:txBody>
          <a:bodyPr wrap="square" rtlCol="0">
            <a:spAutoFit/>
          </a:bodyPr>
          <a:lstStyle/>
          <a:p>
            <a:pPr algn="ctr"/>
            <a:r>
              <a:rPr kumimoji="1" lang="ja-JP" altLang="en-US" sz="2400" dirty="0" smtClean="0">
                <a:solidFill>
                  <a:schemeClr val="accent4">
                    <a:lumMod val="75000"/>
                  </a:schemeClr>
                </a:solidFill>
                <a:latin typeface="Meiryo" charset="-128"/>
                <a:ea typeface="Meiryo" charset="-128"/>
                <a:cs typeface="Meiryo" charset="-128"/>
              </a:rPr>
              <a:t>低遅延</a:t>
            </a:r>
            <a:endParaRPr kumimoji="1" lang="en-US" altLang="ja-JP" sz="24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1029" y="4157168"/>
            <a:ext cx="1381938" cy="584775"/>
          </a:xfrm>
          <a:prstGeom prst="rect">
            <a:avLst/>
          </a:prstGeom>
          <a:noFill/>
        </p:spPr>
        <p:txBody>
          <a:bodyPr wrap="square" rtlCol="0">
            <a:spAutoFit/>
          </a:bodyPr>
          <a:lstStyle/>
          <a:p>
            <a:pPr algn="ctr"/>
            <a:r>
              <a:rPr lang="ja-JP" altLang="en-US" sz="2400" smtClean="0">
                <a:solidFill>
                  <a:schemeClr val="accent4">
                    <a:lumMod val="75000"/>
                  </a:schemeClr>
                </a:solidFill>
                <a:latin typeface="Meiryo" charset="-128"/>
                <a:ea typeface="Meiryo" charset="-128"/>
                <a:cs typeface="Meiryo" charset="-128"/>
              </a:rPr>
              <a:t>高信頼</a:t>
            </a:r>
            <a:endParaRPr kumimoji="1" lang="en-US" altLang="ja-JP" sz="24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327522" y="4157167"/>
            <a:ext cx="1381938" cy="523220"/>
          </a:xfrm>
          <a:prstGeom prst="rect">
            <a:avLst/>
          </a:prstGeom>
          <a:noFill/>
        </p:spPr>
        <p:txBody>
          <a:bodyPr wrap="square" rtlCol="0">
            <a:spAutoFit/>
          </a:bodyPr>
          <a:lstStyle/>
          <a:p>
            <a:pPr algn="ctr"/>
            <a:r>
              <a:rPr lang="ja-JP" altLang="en-US" sz="2000" dirty="0" smtClean="0">
                <a:solidFill>
                  <a:schemeClr val="accent4">
                    <a:lumMod val="75000"/>
                  </a:schemeClr>
                </a:solidFill>
                <a:latin typeface="Meiryo" charset="-128"/>
                <a:ea typeface="Meiryo" charset="-128"/>
                <a:cs typeface="Meiryo" charset="-128"/>
              </a:rPr>
              <a:t>セキュア</a:t>
            </a:r>
            <a:endParaRPr lang="en-US" altLang="ja-JP" sz="20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3" y="4157167"/>
            <a:ext cx="1381938" cy="523220"/>
          </a:xfrm>
          <a:prstGeom prst="rect">
            <a:avLst/>
          </a:prstGeom>
          <a:noFill/>
        </p:spPr>
        <p:txBody>
          <a:bodyPr wrap="square" rtlCol="0">
            <a:spAutoFit/>
          </a:bodyPr>
          <a:lstStyle/>
          <a:p>
            <a:pPr algn="ctr"/>
            <a:r>
              <a:rPr lang="ja-JP" altLang="en-US" sz="2000" dirty="0" smtClean="0">
                <a:solidFill>
                  <a:schemeClr val="accent4">
                    <a:lumMod val="75000"/>
                  </a:schemeClr>
                </a:solidFill>
                <a:latin typeface="Meiryo" charset="-128"/>
                <a:ea typeface="Meiryo" charset="-128"/>
                <a:cs typeface="Meiryo" charset="-128"/>
              </a:rPr>
              <a:t>企業別</a:t>
            </a:r>
            <a:endParaRPr lang="en-US" altLang="ja-JP" sz="2000" dirty="0" smtClean="0">
              <a:solidFill>
                <a:schemeClr val="accent4">
                  <a:lumMod val="75000"/>
                </a:schemeClr>
              </a:solidFill>
              <a:latin typeface="Meiryo" charset="-128"/>
              <a:ea typeface="Meiryo" charset="-128"/>
              <a:cs typeface="Meiryo" charset="-128"/>
            </a:endParaRPr>
          </a:p>
          <a:p>
            <a:pPr algn="ctr"/>
            <a:r>
              <a:rPr lang="ja-JP" altLang="en-US" sz="800" dirty="0" smtClean="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エネルギー関連機器の監視や制御</a:t>
            </a:r>
            <a:endParaRPr kumimoji="1" lang="ja-JP" altLang="en-US" sz="1200" dirty="0">
              <a:solidFill>
                <a:srgbClr val="FFFFFF"/>
              </a:solidFill>
              <a:latin typeface="Meiryo" charset="-128"/>
              <a:ea typeface="Meiryo" charset="-128"/>
              <a:cs typeface="Meiryo" charset="-128"/>
            </a:endParaRP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農業設備や機器の監視や制御</a:t>
            </a:r>
            <a:endParaRPr kumimoji="1" lang="ja-JP" altLang="en-US" sz="1200" dirty="0">
              <a:solidFill>
                <a:srgbClr val="FFFFFF"/>
              </a:solidFill>
              <a:latin typeface="Meiryo" charset="-128"/>
              <a:ea typeface="Meiryo" charset="-128"/>
              <a:cs typeface="Meiryo" charset="-128"/>
            </a:endParaRP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物流トレーサビリティ</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遠隔医療</a:t>
            </a: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各種設備機器の監視と制御</a:t>
            </a: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ゲーム</a:t>
            </a: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災害対応</a:t>
            </a:r>
            <a:endParaRPr kumimoji="1" lang="ja-JP" altLang="en-US" sz="1200" dirty="0">
              <a:solidFill>
                <a:srgbClr val="FFFFFF"/>
              </a:solidFill>
              <a:latin typeface="Meiryo" charset="-128"/>
              <a:ea typeface="Meiryo" charset="-128"/>
              <a:cs typeface="Meiryo" charset="-128"/>
            </a:endParaRP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自動車</a:t>
            </a:r>
            <a:endParaRPr lang="en-US" altLang="ja-JP" sz="1200" dirty="0" smtClean="0">
              <a:solidFill>
                <a:srgbClr val="FFFFFF"/>
              </a:solidFill>
              <a:latin typeface="Meiryo" charset="-128"/>
              <a:ea typeface="Meiryo" charset="-128"/>
              <a:cs typeface="Meiryo" charset="-128"/>
            </a:endParaRPr>
          </a:p>
          <a:p>
            <a:pPr algn="ctr"/>
            <a:r>
              <a:rPr kumimoji="1" lang="en-US" altLang="ja-JP" sz="1000" dirty="0" smtClean="0">
                <a:solidFill>
                  <a:srgbClr val="FFFFFF"/>
                </a:solidFill>
                <a:latin typeface="Meiryo" charset="-128"/>
                <a:ea typeface="Meiryo" charset="-128"/>
                <a:cs typeface="Meiryo" charset="-128"/>
              </a:rPr>
              <a:t>TIS</a:t>
            </a:r>
            <a:r>
              <a:rPr kumimoji="1" lang="ja-JP" altLang="en-US" sz="1000" dirty="0" smtClean="0">
                <a:solidFill>
                  <a:srgbClr val="FFFFFF"/>
                </a:solidFill>
                <a:latin typeface="Meiryo" charset="-128"/>
                <a:ea typeface="Meiryo" charset="-128"/>
                <a:cs typeface="Meiryo" charset="-128"/>
              </a:rPr>
              <a:t>や自動運転</a:t>
            </a:r>
            <a:endParaRPr kumimoji="1" lang="ja-JP" altLang="en-US" sz="1000" dirty="0">
              <a:solidFill>
                <a:srgbClr val="FFFFFF"/>
              </a:solidFill>
              <a:latin typeface="Meiryo" charset="-128"/>
              <a:ea typeface="Meiryo" charset="-128"/>
              <a:cs typeface="Meiryo" charset="-128"/>
            </a:endParaRP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公共交通</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機関</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医療</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自治体</a:t>
            </a:r>
            <a:endParaRPr lang="en-US" altLang="ja-JP" sz="12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行政</a:t>
            </a:r>
            <a:r>
              <a:rPr kumimoji="1" lang="ja-JP" altLang="en-US" sz="1000" dirty="0" smtClean="0">
                <a:solidFill>
                  <a:srgbClr val="FFFFFF"/>
                </a:solidFill>
                <a:latin typeface="Meiryo" charset="-128"/>
                <a:ea typeface="Meiryo" charset="-128"/>
                <a:cs typeface="Meiryo" charset="-128"/>
              </a:rPr>
              <a:t>サービス</a:t>
            </a:r>
            <a:endParaRPr kumimoji="1" lang="ja-JP" altLang="en-US" sz="1000" dirty="0">
              <a:solidFill>
                <a:srgbClr val="FFFFFF"/>
              </a:solidFill>
              <a:latin typeface="Meiryo" charset="-128"/>
              <a:ea typeface="Meiryo" charset="-128"/>
              <a:cs typeface="Meiryo" charset="-128"/>
            </a:endParaRP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金融</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サービス</a:t>
            </a:r>
            <a:endParaRPr kumimoji="1" lang="ja-JP" altLang="en-US" sz="1200" dirty="0">
              <a:solidFill>
                <a:srgbClr val="FFFFFF"/>
              </a:solidFill>
              <a:latin typeface="Meiryo" charset="-128"/>
              <a:ea typeface="Meiryo" charset="-128"/>
              <a:cs typeface="Meiryo" charset="-128"/>
            </a:endParaRP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企業内</a:t>
            </a:r>
            <a:endParaRPr lang="en-US" altLang="ja-JP" sz="120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各種クラウド</a:t>
            </a:r>
            <a:endParaRPr kumimoji="1" lang="en-US" altLang="ja-JP" sz="1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サービス</a:t>
            </a:r>
            <a:endParaRPr kumimoji="1" lang="ja-JP" altLang="en-US" sz="1000" dirty="0">
              <a:solidFill>
                <a:srgbClr val="FFFFFF"/>
              </a:solidFill>
              <a:latin typeface="Meiryo" charset="-128"/>
              <a:ea typeface="Meiryo" charset="-128"/>
              <a:cs typeface="Meiryo" charset="-128"/>
            </a:endParaRP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357736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第５世代通信におけるネットワーク・スライス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chemeClr val="bg1"/>
                </a:solidFill>
                <a:latin typeface="Meiryo" charset="-128"/>
                <a:ea typeface="Meiryo" charset="-128"/>
                <a:cs typeface="Meiryo" charset="-128"/>
              </a:rPr>
              <a:t>大量端末</a:t>
            </a:r>
            <a:r>
              <a:rPr lang="ja-JP" altLang="en-US" sz="1200" b="1" dirty="0">
                <a:solidFill>
                  <a:schemeClr val="bg1"/>
                </a:solidFill>
                <a:latin typeface="Meiryo" charset="-128"/>
                <a:ea typeface="Meiryo" charset="-128"/>
                <a:cs typeface="Meiryo" charset="-128"/>
              </a:rPr>
              <a:t>の</a:t>
            </a:r>
            <a:r>
              <a:rPr lang="ja-JP" altLang="en-US" sz="1200" b="1" dirty="0" smtClean="0">
                <a:solidFill>
                  <a:schemeClr val="bg1"/>
                </a:solidFill>
                <a:latin typeface="Meiryo" charset="-128"/>
                <a:ea typeface="Meiryo" charset="-128"/>
                <a:cs typeface="Meiryo" charset="-128"/>
              </a:rPr>
              <a:t>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a:t>
            </a:r>
            <a:r>
              <a:rPr lang="ja-JP" altLang="en-US" sz="1200" b="1" dirty="0" smtClean="0">
                <a:solidFill>
                  <a:schemeClr val="bg1"/>
                </a:solidFill>
                <a:latin typeface="Meiryo" charset="-128"/>
                <a:ea typeface="Meiryo" charset="-128"/>
                <a:cs typeface="Meiryo" charset="-128"/>
              </a:rPr>
              <a:t>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ネットワーク・スライシング</a:t>
            </a:r>
            <a:endParaRPr lang="ja-JP" altLang="en-US" dirty="0">
              <a:solidFill>
                <a:schemeClr val="bg1"/>
              </a:solidFill>
              <a:latin typeface="Meiryo" charset="-128"/>
              <a:ea typeface="Meiryo" charset="-128"/>
              <a:cs typeface="Meiryo" charset="-128"/>
            </a:endParaRP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a:clrChange>
              <a:clrFrom>
                <a:srgbClr val="000000">
                  <a:alpha val="0"/>
                </a:srgbClr>
              </a:clrFrom>
              <a:clrTo>
                <a:srgbClr val="000000">
                  <a:alpha val="0"/>
                </a:srgbClr>
              </a:clrTo>
            </a:clrChange>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a:clrChange>
              <a:clrFrom>
                <a:srgbClr val="000000">
                  <a:alpha val="0"/>
                </a:srgbClr>
              </a:clrFrom>
              <a:clrTo>
                <a:srgbClr val="000000">
                  <a:alpha val="0"/>
                </a:srgbClr>
              </a:clrTo>
            </a:clrChange>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a:clrChange>
              <a:clrFrom>
                <a:srgbClr val="000000">
                  <a:alpha val="0"/>
                </a:srgbClr>
              </a:clrFrom>
              <a:clrTo>
                <a:srgbClr val="000000">
                  <a:alpha val="0"/>
                </a:srgbClr>
              </a:clrTo>
            </a:clrChange>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a:stretch>
            <a:fillRect/>
          </a:stretch>
        </p:blipFill>
        <p:spPr>
          <a:xfrm>
            <a:off x="6766822" y="3216420"/>
            <a:ext cx="1475062" cy="1475062"/>
          </a:xfrm>
          <a:prstGeom prst="rect">
            <a:avLst/>
          </a:prstGeom>
        </p:spPr>
      </p:pic>
      <p:pic>
        <p:nvPicPr>
          <p:cNvPr id="75" name="図 74"/>
          <p:cNvPicPr>
            <a:picLocks noChangeAspect="1"/>
          </p:cNvPicPr>
          <p:nvPr/>
        </p:nvPicPr>
        <p:blipFill>
          <a:blip r:embed="rId8"/>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smtClean="0">
                <a:solidFill>
                  <a:srgbClr val="FFFFFF"/>
                </a:solidFill>
                <a:latin typeface="Meiryo" charset="-128"/>
                <a:ea typeface="Meiryo" charset="-128"/>
                <a:cs typeface="Meiryo" charset="-128"/>
              </a:rPr>
              <a:t>閉域網</a:t>
            </a:r>
            <a:endParaRPr kumimoji="1" lang="ja-JP" altLang="en-US" sz="2800" b="1" dirty="0">
              <a:solidFill>
                <a:srgbClr val="FFFFFF"/>
              </a:solidFill>
              <a:latin typeface="Meiryo" charset="-128"/>
              <a:ea typeface="Meiryo" charset="-128"/>
              <a:cs typeface="Meiryo" charset="-128"/>
            </a:endParaRP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smtClean="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smtClean="0">
                <a:solidFill>
                  <a:schemeClr val="tx1">
                    <a:lumMod val="65000"/>
                    <a:lumOff val="35000"/>
                  </a:schemeClr>
                </a:solidFill>
                <a:latin typeface="Meiryo" charset="-128"/>
                <a:ea typeface="Meiryo" charset="-128"/>
                <a:cs typeface="Meiryo" charset="-128"/>
              </a:rPr>
              <a:t>SIM(</a:t>
            </a:r>
            <a:r>
              <a:rPr lang="en-US" altLang="ja-JP" sz="800" dirty="0">
                <a:solidFill>
                  <a:schemeClr val="tx1">
                    <a:lumMod val="65000"/>
                    <a:lumOff val="35000"/>
                  </a:schemeClr>
                </a:solidFill>
                <a:latin typeface="Meiryo" charset="-128"/>
                <a:ea typeface="Meiryo" charset="-128"/>
                <a:cs typeface="Meiryo" charset="-128"/>
              </a:rPr>
              <a:t>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a:t>
            </a:r>
            <a:r>
              <a:rPr lang="en-US" altLang="ja-JP" sz="800" dirty="0" smtClean="0">
                <a:solidFill>
                  <a:schemeClr val="tx1">
                    <a:lumMod val="65000"/>
                    <a:lumOff val="35000"/>
                  </a:schemeClr>
                </a:solidFill>
                <a:latin typeface="Meiryo" charset="-128"/>
                <a:ea typeface="Meiryo" charset="-128"/>
                <a:cs typeface="Meiryo" charset="-128"/>
              </a:rPr>
              <a:t>module/</a:t>
            </a:r>
            <a:r>
              <a:rPr lang="ja-JP" altLang="en-US" sz="800" dirty="0" smtClean="0">
                <a:solidFill>
                  <a:schemeClr val="tx1">
                    <a:lumMod val="65000"/>
                    <a:lumOff val="35000"/>
                  </a:schemeClr>
                </a:solidFill>
                <a:latin typeface="Meiryo" charset="-128"/>
                <a:ea typeface="Meiryo" charset="-128"/>
                <a:cs typeface="Meiryo" charset="-128"/>
              </a:rPr>
              <a:t>SIMカード</a:t>
            </a:r>
            <a:r>
              <a:rPr lang="en-US" altLang="ja-JP" sz="800" dirty="0" smtClean="0">
                <a:solidFill>
                  <a:schemeClr val="tx1">
                    <a:lumMod val="65000"/>
                    <a:lumOff val="35000"/>
                  </a:schemeClr>
                </a:solidFill>
                <a:latin typeface="Meiryo" charset="-128"/>
                <a:ea typeface="Meiryo" charset="-128"/>
                <a:cs typeface="Meiryo" charset="-128"/>
              </a:rPr>
              <a:t>)</a:t>
            </a:r>
            <a:r>
              <a:rPr lang="ja-JP" altLang="en-US" sz="800" dirty="0" smtClean="0">
                <a:solidFill>
                  <a:schemeClr val="tx1">
                    <a:lumMod val="65000"/>
                    <a:lumOff val="35000"/>
                  </a:schemeClr>
                </a:solidFill>
                <a:latin typeface="Meiryo" charset="-128"/>
                <a:ea typeface="Meiryo" charset="-128"/>
                <a:cs typeface="Meiryo" charset="-128"/>
              </a:rPr>
              <a:t>と</a:t>
            </a:r>
            <a:r>
              <a:rPr lang="ja-JP" altLang="en-US" sz="800" dirty="0">
                <a:solidFill>
                  <a:schemeClr val="tx1">
                    <a:lumMod val="65000"/>
                    <a:lumOff val="35000"/>
                  </a:schemeClr>
                </a:solidFill>
                <a:latin typeface="Meiryo" charset="-128"/>
                <a:ea typeface="Meiryo" charset="-128"/>
                <a:cs typeface="Meiryo" charset="-128"/>
              </a:rPr>
              <a:t>は、電話番号を特定するための固有のID番号が記録された、携帯やスマートフォンが通信するために必要なICカードの</a:t>
            </a:r>
            <a:r>
              <a:rPr lang="ja-JP" altLang="en-US" sz="800" dirty="0" smtClean="0">
                <a:solidFill>
                  <a:schemeClr val="tx1">
                    <a:lumMod val="65000"/>
                    <a:lumOff val="35000"/>
                  </a:schemeClr>
                </a:solidFill>
                <a:latin typeface="Meiryo" charset="-128"/>
                <a:ea typeface="Meiryo" charset="-128"/>
                <a:cs typeface="Meiryo" charset="-128"/>
              </a:rPr>
              <a:t>こと。</a:t>
            </a:r>
            <a:endParaRPr lang="ja-JP" altLang="en-US" sz="800" dirty="0">
              <a:solidFill>
                <a:schemeClr val="tx1">
                  <a:lumMod val="65000"/>
                  <a:lumOff val="35000"/>
                </a:schemeClr>
              </a:solidFill>
              <a:latin typeface="Meiryo" charset="-128"/>
              <a:ea typeface="Meiryo" charset="-128"/>
              <a:cs typeface="Meiryo" charset="-128"/>
            </a:endParaRPr>
          </a:p>
        </p:txBody>
      </p:sp>
    </p:spTree>
    <p:extLst>
      <p:ext uri="{BB962C8B-B14F-4D97-AF65-F5344CB8AC3E}">
        <p14:creationId xmlns:p14="http://schemas.microsoft.com/office/powerpoint/2010/main" val="1129037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860032" y="908720"/>
            <a:ext cx="3815656" cy="5616624"/>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に期待される経済価値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正方形/長方形 3"/>
          <p:cNvSpPr/>
          <p:nvPr/>
        </p:nvSpPr>
        <p:spPr>
          <a:xfrm>
            <a:off x="457200" y="908720"/>
            <a:ext cx="3538736"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smtClean="0">
                <a:solidFill>
                  <a:srgbClr val="FFFFFF"/>
                </a:solidFill>
                <a:latin typeface="HGSSoeiKakugothicUB" charset="-128"/>
                <a:ea typeface="HGSSoeiKakugothicUB" charset="-128"/>
                <a:cs typeface="HGSSoeiKakugothicUB" charset="-128"/>
              </a:rPr>
              <a:t>14.4</a:t>
            </a:r>
            <a:r>
              <a:rPr kumimoji="1" lang="ja-JP" altLang="en-US" sz="2800" dirty="0" smtClean="0">
                <a:solidFill>
                  <a:srgbClr val="FFFFFF"/>
                </a:solidFill>
                <a:latin typeface="HGSSoeiKakugothicUB" charset="-128"/>
                <a:ea typeface="HGSSoeiKakugothicUB" charset="-128"/>
                <a:cs typeface="HGSSoeiKakugothicUB" charset="-128"/>
              </a:rPr>
              <a:t>兆ドル</a:t>
            </a:r>
            <a:endParaRPr kumimoji="1" lang="ja-JP" altLang="en-US" sz="2800" dirty="0">
              <a:solidFill>
                <a:srgbClr val="FFFFFF"/>
              </a:solidFill>
              <a:latin typeface="HGSSoeiKakugothicUB" charset="-128"/>
              <a:ea typeface="HGSSoeiKakugothicUB" charset="-128"/>
              <a:cs typeface="HGSSoeiKakugothicUB" charset="-128"/>
            </a:endParaRPr>
          </a:p>
        </p:txBody>
      </p:sp>
      <p:sp>
        <p:nvSpPr>
          <p:cNvPr id="5" name="正方形/長方形 4"/>
          <p:cNvSpPr/>
          <p:nvPr/>
        </p:nvSpPr>
        <p:spPr>
          <a:xfrm>
            <a:off x="2267744" y="2636912"/>
            <a:ext cx="1728192" cy="21602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HGSSoeiKakugothicUB" charset="-128"/>
                <a:ea typeface="HGSSoeiKakugothicUB" charset="-128"/>
                <a:cs typeface="HGSSoeiKakugothicUB" charset="-128"/>
              </a:rPr>
              <a:t>9.5</a:t>
            </a:r>
            <a:r>
              <a:rPr kumimoji="1" lang="ja-JP" altLang="en-US" dirty="0" smtClean="0">
                <a:solidFill>
                  <a:srgbClr val="FFFFFF"/>
                </a:solidFill>
                <a:latin typeface="HGSSoeiKakugothicUB" charset="-128"/>
                <a:ea typeface="HGSSoeiKakugothicUB" charset="-128"/>
                <a:cs typeface="HGSSoeiKakugothicUB" charset="-128"/>
              </a:rPr>
              <a:t>兆ドル</a:t>
            </a:r>
            <a:endParaRPr kumimoji="1" lang="en-US" altLang="ja-JP" dirty="0" smtClean="0">
              <a:solidFill>
                <a:srgbClr val="FFFFFF"/>
              </a:solidFill>
              <a:latin typeface="HGSSoeiKakugothicUB" charset="-128"/>
              <a:ea typeface="HGSSoeiKakugothicUB" charset="-128"/>
              <a:cs typeface="HGSSoeiKakugothicUB" charset="-128"/>
            </a:endParaRPr>
          </a:p>
          <a:p>
            <a:pPr algn="ctr"/>
            <a:r>
              <a:rPr lang="ja-JP" altLang="en-US" dirty="0" smtClean="0">
                <a:solidFill>
                  <a:srgbClr val="FFFFFF"/>
                </a:solidFill>
                <a:latin typeface="HGSSoeiKakugothicUB" charset="-128"/>
                <a:ea typeface="HGSSoeiKakugothicUB" charset="-128"/>
                <a:cs typeface="HGSSoeiKakugothicUB" charset="-128"/>
              </a:rPr>
              <a:t>（</a:t>
            </a:r>
            <a:r>
              <a:rPr lang="en-US" altLang="ja-JP" dirty="0" smtClean="0">
                <a:solidFill>
                  <a:srgbClr val="FFFFFF"/>
                </a:solidFill>
                <a:latin typeface="HGSSoeiKakugothicUB" charset="-128"/>
                <a:ea typeface="HGSSoeiKakugothicUB" charset="-128"/>
                <a:cs typeface="HGSSoeiKakugothicUB" charset="-128"/>
              </a:rPr>
              <a:t>66%</a:t>
            </a:r>
            <a:r>
              <a:rPr lang="ja-JP" altLang="en-US" dirty="0" smtClean="0">
                <a:solidFill>
                  <a:srgbClr val="FFFFFF"/>
                </a:solidFill>
                <a:latin typeface="HGSSoeiKakugothicUB" charset="-128"/>
                <a:ea typeface="HGSSoeiKakugothicUB" charset="-128"/>
                <a:cs typeface="HGSSoeiKakugothicUB" charset="-128"/>
              </a:rPr>
              <a:t>）</a:t>
            </a:r>
            <a:endParaRPr kumimoji="1" lang="en-US" altLang="ja-JP"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業界固有の案件の</a:t>
            </a:r>
            <a:endParaRPr lang="en-US" altLang="ja-JP" sz="1200"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改革より生みだされる</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6" name="正方形/長方形 5"/>
          <p:cNvSpPr/>
          <p:nvPr/>
        </p:nvSpPr>
        <p:spPr>
          <a:xfrm>
            <a:off x="457200" y="2636912"/>
            <a:ext cx="1728192" cy="21602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HGSSoeiKakugothicUB" charset="-128"/>
                <a:ea typeface="HGSSoeiKakugothicUB" charset="-128"/>
                <a:cs typeface="HGSSoeiKakugothicUB" charset="-128"/>
              </a:rPr>
              <a:t>4.9</a:t>
            </a:r>
            <a:r>
              <a:rPr kumimoji="1" lang="ja-JP" altLang="en-US" dirty="0" smtClean="0">
                <a:solidFill>
                  <a:srgbClr val="FFFFFF"/>
                </a:solidFill>
                <a:latin typeface="HGSSoeiKakugothicUB" charset="-128"/>
                <a:ea typeface="HGSSoeiKakugothicUB" charset="-128"/>
                <a:cs typeface="HGSSoeiKakugothicUB" charset="-128"/>
              </a:rPr>
              <a:t>兆ドル</a:t>
            </a:r>
            <a:endParaRPr kumimoji="1" lang="en-US" altLang="ja-JP" dirty="0" smtClean="0">
              <a:solidFill>
                <a:srgbClr val="FFFFFF"/>
              </a:solidFill>
              <a:latin typeface="HGSSoeiKakugothicUB" charset="-128"/>
              <a:ea typeface="HGSSoeiKakugothicUB" charset="-128"/>
              <a:cs typeface="HGSSoeiKakugothicUB" charset="-128"/>
            </a:endParaRPr>
          </a:p>
          <a:p>
            <a:pPr algn="ctr"/>
            <a:r>
              <a:rPr lang="ja-JP" altLang="en-US" dirty="0" smtClean="0">
                <a:solidFill>
                  <a:srgbClr val="FFFFFF"/>
                </a:solidFill>
                <a:latin typeface="HGSSoeiKakugothicUB" charset="-128"/>
                <a:ea typeface="HGSSoeiKakugothicUB" charset="-128"/>
                <a:cs typeface="HGSSoeiKakugothicUB" charset="-128"/>
              </a:rPr>
              <a:t>（</a:t>
            </a:r>
            <a:r>
              <a:rPr lang="en-US" altLang="ja-JP" dirty="0" smtClean="0">
                <a:solidFill>
                  <a:srgbClr val="FFFFFF"/>
                </a:solidFill>
                <a:latin typeface="HGSSoeiKakugothicUB" charset="-128"/>
                <a:ea typeface="HGSSoeiKakugothicUB" charset="-128"/>
                <a:cs typeface="HGSSoeiKakugothicUB" charset="-128"/>
              </a:rPr>
              <a:t>34%</a:t>
            </a:r>
            <a:r>
              <a:rPr lang="ja-JP" altLang="en-US" dirty="0" smtClean="0">
                <a:solidFill>
                  <a:srgbClr val="FFFFFF"/>
                </a:solidFill>
                <a:latin typeface="HGSSoeiKakugothicUB" charset="-128"/>
                <a:ea typeface="HGSSoeiKakugothicUB" charset="-128"/>
                <a:cs typeface="HGSSoeiKakugothicUB" charset="-128"/>
              </a:rPr>
              <a:t>）</a:t>
            </a:r>
            <a:endParaRPr kumimoji="1" lang="en-US" altLang="ja-JP"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業界横断的な案件より</a:t>
            </a:r>
            <a:endParaRPr lang="en-US" altLang="ja-JP" sz="1200"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生みだされる</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7" name="正方形/長方形 6"/>
          <p:cNvSpPr/>
          <p:nvPr/>
        </p:nvSpPr>
        <p:spPr>
          <a:xfrm>
            <a:off x="4988755" y="1037180"/>
            <a:ext cx="1728192" cy="2236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1.95</a:t>
            </a:r>
            <a:r>
              <a:rPr kumimoji="1" lang="ja-JP" altLang="en-US" sz="1600" dirty="0" smtClean="0">
                <a:solidFill>
                  <a:srgbClr val="FFFFFF"/>
                </a:solidFill>
                <a:latin typeface="HGSSoeiKakugothicUB" charset="-128"/>
                <a:ea typeface="HGSSoeiKakugothicUB" charset="-128"/>
                <a:cs typeface="HGSSoeiKakugothicUB" charset="-128"/>
              </a:rPr>
              <a:t>兆ドル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1200" dirty="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スマートファクトリー</a:t>
            </a:r>
          </a:p>
        </p:txBody>
      </p:sp>
      <p:sp>
        <p:nvSpPr>
          <p:cNvPr id="8" name="正方形/長方形 7"/>
          <p:cNvSpPr/>
          <p:nvPr/>
        </p:nvSpPr>
        <p:spPr>
          <a:xfrm>
            <a:off x="4988755" y="3330046"/>
            <a:ext cx="3545366" cy="12433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7570</a:t>
            </a:r>
            <a:r>
              <a:rPr lang="ja-JP" altLang="en-US" sz="1600" dirty="0" smtClean="0">
                <a:solidFill>
                  <a:srgbClr val="FFFFFF"/>
                </a:solidFill>
                <a:latin typeface="HGSSoeiKakugothicUB" charset="-128"/>
                <a:ea typeface="HGSSoeiKakugothicUB" charset="-128"/>
                <a:cs typeface="HGSSoeiKakugothicUB" charset="-128"/>
              </a:rPr>
              <a:t>億ドル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400" dirty="0" smtClean="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スマートグリッド</a:t>
            </a:r>
          </a:p>
        </p:txBody>
      </p:sp>
      <p:sp>
        <p:nvSpPr>
          <p:cNvPr id="9" name="正方形/長方形 8"/>
          <p:cNvSpPr/>
          <p:nvPr/>
        </p:nvSpPr>
        <p:spPr>
          <a:xfrm>
            <a:off x="4988755" y="4636066"/>
            <a:ext cx="1728192" cy="10251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3490</a:t>
            </a:r>
            <a:r>
              <a:rPr lang="ja-JP" altLang="en-US" sz="1600" dirty="0" smtClean="0">
                <a:solidFill>
                  <a:srgbClr val="FFFFFF"/>
                </a:solidFill>
                <a:latin typeface="HGSSoeiKakugothicUB" charset="-128"/>
                <a:ea typeface="HGSSoeiKakugothicUB" charset="-128"/>
                <a:cs typeface="HGSSoeiKakugothicUB" charset="-128"/>
              </a:rPr>
              <a:t>億ドル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400" dirty="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スマートビルディング</a:t>
            </a:r>
          </a:p>
        </p:txBody>
      </p:sp>
      <p:sp>
        <p:nvSpPr>
          <p:cNvPr id="10" name="正方形/長方形 9"/>
          <p:cNvSpPr/>
          <p:nvPr/>
        </p:nvSpPr>
        <p:spPr>
          <a:xfrm>
            <a:off x="4988755" y="5753394"/>
            <a:ext cx="2247541" cy="5578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1060</a:t>
            </a:r>
            <a:r>
              <a:rPr lang="ja-JP" altLang="en-US" sz="1600" dirty="0" smtClean="0">
                <a:solidFill>
                  <a:srgbClr val="FFFFFF"/>
                </a:solidFill>
                <a:latin typeface="HGSSoeiKakugothicUB" charset="-128"/>
                <a:ea typeface="HGSSoeiKakugothicUB" charset="-128"/>
                <a:cs typeface="HGSSoeiKakugothicUB" charset="-128"/>
              </a:rPr>
              <a:t>億ドル</a:t>
            </a:r>
            <a:endParaRPr lang="en-US" altLang="ja-JP" sz="400" dirty="0" smtClean="0">
              <a:solidFill>
                <a:srgbClr val="FFFFFF"/>
              </a:solidFill>
              <a:latin typeface="HGSSoeiKakugothicUB" charset="-128"/>
              <a:ea typeface="HGSSoeiKakugothicUB" charset="-128"/>
              <a:cs typeface="HGSSoeiKakugothicUB" charset="-128"/>
            </a:endParaRPr>
          </a:p>
          <a:p>
            <a:pPr algn="ctr"/>
            <a:r>
              <a:rPr lang="ja-JP" altLang="en-US" sz="800" dirty="0" smtClean="0">
                <a:solidFill>
                  <a:srgbClr val="FFFFFF"/>
                </a:solidFill>
                <a:latin typeface="HGSSoeiKakugothicUB" charset="-128"/>
                <a:ea typeface="HGSSoeiKakugothicUB" charset="-128"/>
                <a:cs typeface="HGSSoeiKakugothicUB" charset="-128"/>
              </a:rPr>
              <a:t>ヘルスケア・患者モニタ</a:t>
            </a:r>
          </a:p>
        </p:txBody>
      </p:sp>
      <p:sp>
        <p:nvSpPr>
          <p:cNvPr id="11" name="正方形/長方形 10"/>
          <p:cNvSpPr/>
          <p:nvPr/>
        </p:nvSpPr>
        <p:spPr>
          <a:xfrm>
            <a:off x="6805929" y="4635304"/>
            <a:ext cx="1728192" cy="10251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3470</a:t>
            </a:r>
            <a:r>
              <a:rPr lang="ja-JP" altLang="en-US" sz="1600" dirty="0" smtClean="0">
                <a:solidFill>
                  <a:srgbClr val="FFFFFF"/>
                </a:solidFill>
                <a:latin typeface="HGSSoeiKakugothicUB" charset="-128"/>
                <a:ea typeface="HGSSoeiKakugothicUB" charset="-128"/>
                <a:cs typeface="HGSSoeiKakugothicUB" charset="-128"/>
              </a:rPr>
              <a:t>億ドル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400" dirty="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商用車</a:t>
            </a:r>
          </a:p>
        </p:txBody>
      </p:sp>
      <p:sp>
        <p:nvSpPr>
          <p:cNvPr id="12" name="正方形/長方形 11"/>
          <p:cNvSpPr/>
          <p:nvPr/>
        </p:nvSpPr>
        <p:spPr>
          <a:xfrm>
            <a:off x="6805929" y="1031367"/>
            <a:ext cx="1728192" cy="2236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1.95</a:t>
            </a:r>
            <a:r>
              <a:rPr kumimoji="1" lang="ja-JP" altLang="en-US" sz="1600" dirty="0" smtClean="0">
                <a:solidFill>
                  <a:srgbClr val="FFFFFF"/>
                </a:solidFill>
                <a:latin typeface="HGSSoeiKakugothicUB" charset="-128"/>
                <a:ea typeface="HGSSoeiKakugothicUB" charset="-128"/>
                <a:cs typeface="HGSSoeiKakugothicUB" charset="-128"/>
              </a:rPr>
              <a:t>兆ドル</a:t>
            </a:r>
            <a:endParaRPr kumimoji="1" lang="en-US" altLang="ja-JP" sz="1600" dirty="0" smtClean="0">
              <a:solidFill>
                <a:srgbClr val="FFFFFF"/>
              </a:solidFill>
              <a:latin typeface="HGSSoeiKakugothicUB" charset="-128"/>
              <a:ea typeface="HGSSoeiKakugothicUB" charset="-128"/>
              <a:cs typeface="HGSSoeiKakugothicUB" charset="-128"/>
            </a:endParaRPr>
          </a:p>
          <a:p>
            <a:pPr algn="ctr"/>
            <a:endParaRPr lang="en-US" altLang="ja-JP" sz="1200" dirty="0">
              <a:solidFill>
                <a:srgbClr val="FFFFFF"/>
              </a:solidFill>
              <a:latin typeface="HGSSoeiKakugothicUB" charset="-128"/>
              <a:ea typeface="HGSSoeiKakugothicUB" charset="-128"/>
              <a:cs typeface="HGSSoeiKakugothicUB" charset="-128"/>
            </a:endParaRPr>
          </a:p>
          <a:p>
            <a:pPr algn="ctr"/>
            <a:r>
              <a:rPr lang="ja-JP" altLang="en-US" sz="1200" dirty="0" smtClean="0">
                <a:solidFill>
                  <a:srgbClr val="FFFFFF"/>
                </a:solidFill>
                <a:latin typeface="HGSSoeiKakugothicUB" charset="-128"/>
                <a:ea typeface="HGSSoeiKakugothicUB" charset="-128"/>
                <a:cs typeface="HGSSoeiKakugothicUB" charset="-128"/>
              </a:rPr>
              <a:t>マーケティング・広告</a:t>
            </a:r>
            <a:endParaRPr lang="en-US" altLang="ja-JP" sz="1200" dirty="0" smtClean="0">
              <a:solidFill>
                <a:srgbClr val="FFFFFF"/>
              </a:solidFill>
              <a:latin typeface="HGSSoeiKakugothicUB" charset="-128"/>
              <a:ea typeface="HGSSoeiKakugothicUB" charset="-128"/>
              <a:cs typeface="HGSSoeiKakugothicUB" charset="-128"/>
            </a:endParaRPr>
          </a:p>
        </p:txBody>
      </p:sp>
      <p:sp>
        <p:nvSpPr>
          <p:cNvPr id="13" name="正方形/長方形 12"/>
          <p:cNvSpPr/>
          <p:nvPr/>
        </p:nvSpPr>
        <p:spPr>
          <a:xfrm>
            <a:off x="7308304" y="5750417"/>
            <a:ext cx="1225817" cy="5589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780</a:t>
            </a:r>
            <a:r>
              <a:rPr lang="ja-JP" altLang="en-US" sz="1600" dirty="0" smtClean="0">
                <a:solidFill>
                  <a:srgbClr val="FFFFFF"/>
                </a:solidFill>
                <a:latin typeface="HGSSoeiKakugothicUB" charset="-128"/>
                <a:ea typeface="HGSSoeiKakugothicUB" charset="-128"/>
                <a:cs typeface="HGSSoeiKakugothicUB" charset="-128"/>
              </a:rPr>
              <a:t>億ドル</a:t>
            </a:r>
            <a:endParaRPr lang="en-US" altLang="ja-JP" sz="400" dirty="0">
              <a:solidFill>
                <a:srgbClr val="FFFFFF"/>
              </a:solidFill>
              <a:latin typeface="HGSSoeiKakugothicUB" charset="-128"/>
              <a:ea typeface="HGSSoeiKakugothicUB" charset="-128"/>
              <a:cs typeface="HGSSoeiKakugothicUB" charset="-128"/>
            </a:endParaRPr>
          </a:p>
          <a:p>
            <a:pPr algn="ctr"/>
            <a:r>
              <a:rPr lang="ja-JP" altLang="en-US" sz="800" dirty="0" smtClean="0">
                <a:solidFill>
                  <a:srgbClr val="FFFFFF"/>
                </a:solidFill>
                <a:latin typeface="HGSSoeiKakugothicUB" charset="-128"/>
                <a:ea typeface="HGSSoeiKakugothicUB" charset="-128"/>
                <a:cs typeface="HGSSoeiKakugothicUB" charset="-128"/>
              </a:rPr>
              <a:t>カレッジ教育</a:t>
            </a:r>
          </a:p>
        </p:txBody>
      </p:sp>
      <p:cxnSp>
        <p:nvCxnSpPr>
          <p:cNvPr id="16" name="直線矢印コネクタ 15"/>
          <p:cNvCxnSpPr>
            <a:stCxn id="5" idx="3"/>
            <a:endCxn id="14" idx="1"/>
          </p:cNvCxnSpPr>
          <p:nvPr/>
        </p:nvCxnSpPr>
        <p:spPr>
          <a:xfrm>
            <a:off x="3995936" y="3717032"/>
            <a:ext cx="864096" cy="0"/>
          </a:xfrm>
          <a:prstGeom prst="straightConnector1">
            <a:avLst/>
          </a:prstGeom>
          <a:ln w="5715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 idx="2"/>
            <a:endCxn id="6" idx="0"/>
          </p:cNvCxnSpPr>
          <p:nvPr/>
        </p:nvCxnSpPr>
        <p:spPr>
          <a:xfrm rot="5400000">
            <a:off x="1269876" y="1680220"/>
            <a:ext cx="1008112" cy="905272"/>
          </a:xfrm>
          <a:prstGeom prst="bentConnector3">
            <a:avLst/>
          </a:prstGeom>
          <a:ln w="5715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カギ線コネクタ 20"/>
          <p:cNvCxnSpPr>
            <a:stCxn id="4" idx="2"/>
            <a:endCxn id="5" idx="0"/>
          </p:cNvCxnSpPr>
          <p:nvPr/>
        </p:nvCxnSpPr>
        <p:spPr>
          <a:xfrm rot="16200000" flipH="1">
            <a:off x="2175148" y="1680220"/>
            <a:ext cx="1008112" cy="905272"/>
          </a:xfrm>
          <a:prstGeom prst="bentConnector3">
            <a:avLst/>
          </a:prstGeom>
          <a:ln w="5715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532386" y="5589240"/>
            <a:ext cx="3388363" cy="592470"/>
          </a:xfrm>
          <a:prstGeom prst="rect">
            <a:avLst/>
          </a:prstGeom>
        </p:spPr>
        <p:txBody>
          <a:bodyPr wrap="none">
            <a:spAutoFit/>
          </a:bodyPr>
          <a:lstStyle/>
          <a:p>
            <a:pPr algn="ctr"/>
            <a:r>
              <a:rPr lang="en-US" altLang="ja-JP" sz="1600" dirty="0" err="1" smtClean="0">
                <a:solidFill>
                  <a:schemeClr val="tx1">
                    <a:lumMod val="50000"/>
                    <a:lumOff val="50000"/>
                  </a:schemeClr>
                </a:solidFill>
                <a:latin typeface="Meiryo" charset="-128"/>
                <a:ea typeface="Meiryo" charset="-128"/>
                <a:cs typeface="Meiryo" charset="-128"/>
              </a:rPr>
              <a:t>IoT</a:t>
            </a:r>
            <a:r>
              <a:rPr lang="ja-JP" altLang="en-US" sz="1600" dirty="0" smtClean="0">
                <a:solidFill>
                  <a:schemeClr val="tx1">
                    <a:lumMod val="50000"/>
                    <a:lumOff val="50000"/>
                  </a:schemeClr>
                </a:solidFill>
                <a:latin typeface="Meiryo" charset="-128"/>
                <a:ea typeface="Meiryo" charset="-128"/>
                <a:cs typeface="Meiryo" charset="-128"/>
              </a:rPr>
              <a:t>が</a:t>
            </a:r>
            <a:r>
              <a:rPr lang="ja-JP" altLang="en-US" sz="1600" dirty="0">
                <a:solidFill>
                  <a:schemeClr val="tx1">
                    <a:lumMod val="50000"/>
                    <a:lumOff val="50000"/>
                  </a:schemeClr>
                </a:solidFill>
                <a:latin typeface="Meiryo" charset="-128"/>
                <a:ea typeface="Meiryo" charset="-128"/>
                <a:cs typeface="Meiryo" charset="-128"/>
              </a:rPr>
              <a:t>もたらす経済的</a:t>
            </a:r>
            <a:r>
              <a:rPr lang="ja-JP" altLang="en-US" sz="1600" dirty="0" smtClean="0">
                <a:solidFill>
                  <a:schemeClr val="tx1">
                    <a:lumMod val="50000"/>
                    <a:lumOff val="50000"/>
                  </a:schemeClr>
                </a:solidFill>
                <a:latin typeface="Meiryo" charset="-128"/>
                <a:ea typeface="Meiryo" charset="-128"/>
                <a:cs typeface="Meiryo" charset="-128"/>
              </a:rPr>
              <a:t>効果・総務省</a:t>
            </a:r>
            <a:endParaRPr lang="en-US" altLang="ja-JP" sz="1600" dirty="0" smtClean="0">
              <a:solidFill>
                <a:schemeClr val="tx1">
                  <a:lumMod val="50000"/>
                  <a:lumOff val="50000"/>
                </a:schemeClr>
              </a:solidFill>
              <a:latin typeface="Meiryo" charset="-128"/>
              <a:ea typeface="Meiryo" charset="-128"/>
              <a:cs typeface="Meiryo" charset="-128"/>
            </a:endParaRPr>
          </a:p>
          <a:p>
            <a:pPr algn="ctr"/>
            <a:r>
              <a:rPr lang="en-US" altLang="ja-JP" sz="1050" dirty="0" smtClean="0">
                <a:solidFill>
                  <a:schemeClr val="tx1">
                    <a:lumMod val="50000"/>
                    <a:lumOff val="50000"/>
                  </a:schemeClr>
                </a:solidFill>
                <a:latin typeface="Meiryo" charset="-128"/>
                <a:ea typeface="Meiryo" charset="-128"/>
                <a:cs typeface="Meiryo" charset="-128"/>
              </a:rPr>
              <a:t>2013</a:t>
            </a:r>
            <a:r>
              <a:rPr lang="ja-JP" altLang="en-US" sz="1050" dirty="0" smtClean="0">
                <a:solidFill>
                  <a:schemeClr val="tx1">
                    <a:lumMod val="50000"/>
                    <a:lumOff val="50000"/>
                  </a:schemeClr>
                </a:solidFill>
                <a:latin typeface="Meiryo" charset="-128"/>
                <a:ea typeface="Meiryo" charset="-128"/>
                <a:cs typeface="Meiryo" charset="-128"/>
              </a:rPr>
              <a:t>年から</a:t>
            </a:r>
            <a:r>
              <a:rPr lang="en-US" altLang="ja-JP" sz="1050" dirty="0" smtClean="0">
                <a:solidFill>
                  <a:schemeClr val="tx1">
                    <a:lumMod val="50000"/>
                    <a:lumOff val="50000"/>
                  </a:schemeClr>
                </a:solidFill>
                <a:latin typeface="Meiryo" charset="-128"/>
                <a:ea typeface="Meiryo" charset="-128"/>
                <a:cs typeface="Meiryo" charset="-128"/>
              </a:rPr>
              <a:t>2023</a:t>
            </a:r>
            <a:r>
              <a:rPr lang="ja-JP" altLang="en-US" sz="1050" dirty="0" smtClean="0">
                <a:solidFill>
                  <a:schemeClr val="tx1">
                    <a:lumMod val="50000"/>
                    <a:lumOff val="50000"/>
                  </a:schemeClr>
                </a:solidFill>
                <a:latin typeface="Meiryo" charset="-128"/>
                <a:ea typeface="Meiryo" charset="-128"/>
                <a:cs typeface="Meiryo" charset="-128"/>
              </a:rPr>
              <a:t>年の</a:t>
            </a:r>
            <a:r>
              <a:rPr lang="en-US" altLang="ja-JP" sz="1050" dirty="0" smtClean="0">
                <a:solidFill>
                  <a:schemeClr val="tx1">
                    <a:lumMod val="50000"/>
                    <a:lumOff val="50000"/>
                  </a:schemeClr>
                </a:solidFill>
                <a:latin typeface="Meiryo" charset="-128"/>
                <a:ea typeface="Meiryo" charset="-128"/>
                <a:cs typeface="Meiryo" charset="-128"/>
              </a:rPr>
              <a:t>10</a:t>
            </a:r>
            <a:r>
              <a:rPr lang="ja-JP" altLang="en-US" sz="1050" dirty="0" smtClean="0">
                <a:solidFill>
                  <a:schemeClr val="tx1">
                    <a:lumMod val="50000"/>
                    <a:lumOff val="50000"/>
                  </a:schemeClr>
                </a:solidFill>
                <a:latin typeface="Meiryo" charset="-128"/>
                <a:ea typeface="Meiryo" charset="-128"/>
                <a:cs typeface="Meiryo" charset="-128"/>
              </a:rPr>
              <a:t>年間で期待される経済価値</a:t>
            </a:r>
            <a:endParaRPr lang="en-US" altLang="ja-JP" sz="1050" dirty="0" smtClean="0">
              <a:solidFill>
                <a:schemeClr val="tx1">
                  <a:lumMod val="50000"/>
                  <a:lumOff val="50000"/>
                </a:schemeClr>
              </a:solidFill>
              <a:latin typeface="Meiryo" charset="-128"/>
              <a:ea typeface="Meiryo" charset="-128"/>
              <a:cs typeface="Meiryo" charset="-128"/>
            </a:endParaRPr>
          </a:p>
          <a:p>
            <a:pPr algn="ctr"/>
            <a:r>
              <a:rPr lang="en-US" altLang="ja-JP" sz="600" dirty="0">
                <a:solidFill>
                  <a:schemeClr val="tx1">
                    <a:lumMod val="50000"/>
                    <a:lumOff val="50000"/>
                  </a:schemeClr>
                </a:solidFill>
                <a:latin typeface="Meiryo" charset="-128"/>
                <a:ea typeface="Meiryo" charset="-128"/>
                <a:cs typeface="Meiryo" charset="-128"/>
              </a:rPr>
              <a:t>http://</a:t>
            </a:r>
            <a:r>
              <a:rPr lang="en-US" altLang="ja-JP" sz="600" dirty="0" err="1">
                <a:solidFill>
                  <a:schemeClr val="tx1">
                    <a:lumMod val="50000"/>
                    <a:lumOff val="50000"/>
                  </a:schemeClr>
                </a:solidFill>
                <a:latin typeface="Meiryo" charset="-128"/>
                <a:ea typeface="Meiryo" charset="-128"/>
                <a:cs typeface="Meiryo" charset="-128"/>
              </a:rPr>
              <a:t>www.soumu.go.jp</a:t>
            </a:r>
            <a:r>
              <a:rPr lang="en-US" altLang="ja-JP" sz="600" dirty="0">
                <a:solidFill>
                  <a:schemeClr val="tx1">
                    <a:lumMod val="50000"/>
                    <a:lumOff val="50000"/>
                  </a:schemeClr>
                </a:solidFill>
                <a:latin typeface="Meiryo" charset="-128"/>
                <a:ea typeface="Meiryo" charset="-128"/>
                <a:cs typeface="Meiryo" charset="-128"/>
              </a:rPr>
              <a:t>/</a:t>
            </a:r>
            <a:r>
              <a:rPr lang="en-US" altLang="ja-JP" sz="600" dirty="0" err="1">
                <a:solidFill>
                  <a:schemeClr val="tx1">
                    <a:lumMod val="50000"/>
                    <a:lumOff val="50000"/>
                  </a:schemeClr>
                </a:solidFill>
                <a:latin typeface="Meiryo" charset="-128"/>
                <a:ea typeface="Meiryo" charset="-128"/>
                <a:cs typeface="Meiryo" charset="-128"/>
              </a:rPr>
              <a:t>johotsusintokei</a:t>
            </a:r>
            <a:r>
              <a:rPr lang="en-US" altLang="ja-JP" sz="600" dirty="0">
                <a:solidFill>
                  <a:schemeClr val="tx1">
                    <a:lumMod val="50000"/>
                    <a:lumOff val="50000"/>
                  </a:schemeClr>
                </a:solidFill>
                <a:latin typeface="Meiryo" charset="-128"/>
                <a:ea typeface="Meiryo" charset="-128"/>
                <a:cs typeface="Meiryo" charset="-128"/>
              </a:rPr>
              <a:t>/whitepaper/ja/h27/html/nc254120.html</a:t>
            </a:r>
            <a:endParaRPr lang="ja-JP" altLang="en-US" sz="6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348069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自律走行できる自動車</a:t>
            </a:r>
            <a:endParaRPr kumimoji="1" lang="ja-JP" altLang="en-US" dirty="0"/>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40</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1013615"/>
            <a:ext cx="1678665" cy="461665"/>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レベル</a:t>
            </a:r>
            <a:r>
              <a:rPr kumimoji="1" lang="en-US" altLang="ja-JP" sz="2400" b="1" dirty="0" smtClean="0">
                <a:solidFill>
                  <a:schemeClr val="bg1"/>
                </a:solidFill>
                <a:latin typeface="Meiryo" charset="-128"/>
                <a:ea typeface="Meiryo" charset="-128"/>
                <a:cs typeface="Meiryo" charset="-128"/>
              </a:rPr>
              <a:t>4</a:t>
            </a:r>
            <a:r>
              <a:rPr kumimoji="1" lang="ja-JP" altLang="en-US" sz="2400" b="1" dirty="0" smtClean="0">
                <a:solidFill>
                  <a:schemeClr val="bg1"/>
                </a:solidFill>
                <a:latin typeface="Meiryo" charset="-128"/>
                <a:ea typeface="Meiryo" charset="-128"/>
                <a:cs typeface="Meiryo" charset="-128"/>
              </a:rPr>
              <a:t>･</a:t>
            </a:r>
            <a:r>
              <a:rPr kumimoji="1" lang="en-US" altLang="ja-JP" sz="2400" b="1" dirty="0" smtClean="0">
                <a:solidFill>
                  <a:schemeClr val="bg1"/>
                </a:solidFill>
                <a:latin typeface="Meiryo" charset="-128"/>
                <a:ea typeface="Meiryo" charset="-128"/>
                <a:cs typeface="Meiryo" charset="-128"/>
              </a:rPr>
              <a:t>5</a:t>
            </a:r>
            <a:endParaRPr kumimoji="1" lang="ja-JP" altLang="en-US" sz="24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117866"/>
            <a:ext cx="1316386" cy="461665"/>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レベル</a:t>
            </a:r>
            <a:r>
              <a:rPr kumimoji="1" lang="en-US" altLang="ja-JP" sz="2400" b="1" dirty="0" smtClean="0">
                <a:solidFill>
                  <a:schemeClr val="bg1"/>
                </a:solidFill>
                <a:latin typeface="Meiryo" charset="-128"/>
                <a:ea typeface="Meiryo" charset="-128"/>
                <a:cs typeface="Meiryo" charset="-128"/>
              </a:rPr>
              <a:t>3</a:t>
            </a:r>
            <a:endParaRPr kumimoji="1" lang="ja-JP" altLang="en-US" sz="24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214694"/>
            <a:ext cx="1316386" cy="461665"/>
          </a:xfrm>
          <a:prstGeom prst="rect">
            <a:avLst/>
          </a:prstGeom>
          <a:noFill/>
        </p:spPr>
        <p:txBody>
          <a:bodyPr wrap="none" rtlCol="0">
            <a:spAutoFit/>
          </a:bodyPr>
          <a:lstStyle/>
          <a:p>
            <a:r>
              <a:rPr kumimoji="1" lang="ja-JP" altLang="en-US" sz="2400" b="1" dirty="0" smtClean="0">
                <a:solidFill>
                  <a:srgbClr val="0070C0"/>
                </a:solidFill>
                <a:latin typeface="Meiryo" charset="-128"/>
                <a:ea typeface="Meiryo" charset="-128"/>
                <a:cs typeface="Meiryo" charset="-128"/>
              </a:rPr>
              <a:t>レベル</a:t>
            </a:r>
            <a:r>
              <a:rPr lang="en-US" altLang="ja-JP" sz="2400" b="1" dirty="0">
                <a:solidFill>
                  <a:srgbClr val="0070C0"/>
                </a:solidFill>
                <a:latin typeface="Meiryo" charset="-128"/>
                <a:ea typeface="Meiryo" charset="-128"/>
                <a:cs typeface="Meiryo" charset="-128"/>
              </a:rPr>
              <a:t>2</a:t>
            </a:r>
            <a:endParaRPr kumimoji="1" lang="ja-JP" altLang="en-US" sz="24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348120"/>
            <a:ext cx="1316386" cy="461665"/>
          </a:xfrm>
          <a:prstGeom prst="rect">
            <a:avLst/>
          </a:prstGeom>
          <a:noFill/>
        </p:spPr>
        <p:txBody>
          <a:bodyPr wrap="none" rtlCol="0">
            <a:spAutoFit/>
          </a:bodyPr>
          <a:lstStyle/>
          <a:p>
            <a:r>
              <a:rPr kumimoji="1" lang="ja-JP" altLang="en-US" sz="2400" b="1" dirty="0" smtClean="0">
                <a:solidFill>
                  <a:srgbClr val="00B0F0"/>
                </a:solidFill>
                <a:latin typeface="Meiryo" charset="-128"/>
                <a:ea typeface="Meiryo" charset="-128"/>
                <a:cs typeface="Meiryo" charset="-128"/>
              </a:rPr>
              <a:t>レベル</a:t>
            </a:r>
            <a:r>
              <a:rPr kumimoji="1" lang="en-US" altLang="ja-JP" sz="2400" b="1" dirty="0" smtClean="0">
                <a:solidFill>
                  <a:srgbClr val="00B0F0"/>
                </a:solidFill>
                <a:latin typeface="Meiryo" charset="-128"/>
                <a:ea typeface="Meiryo" charset="-128"/>
                <a:cs typeface="Meiryo" charset="-128"/>
              </a:rPr>
              <a:t>1</a:t>
            </a:r>
            <a:endParaRPr kumimoji="1" lang="ja-JP" altLang="en-US" sz="24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87615"/>
            <a:ext cx="1316386" cy="461665"/>
          </a:xfrm>
          <a:prstGeom prst="rect">
            <a:avLst/>
          </a:prstGeom>
          <a:noFill/>
        </p:spPr>
        <p:txBody>
          <a:bodyPr wrap="none" rtlCol="0">
            <a:spAutoFit/>
          </a:bodyPr>
          <a:lstStyle/>
          <a:p>
            <a:r>
              <a:rPr kumimoji="1" lang="ja-JP" altLang="en-US" sz="2400" b="1" dirty="0" smtClean="0">
                <a:solidFill>
                  <a:schemeClr val="tx1">
                    <a:lumMod val="50000"/>
                    <a:lumOff val="50000"/>
                  </a:schemeClr>
                </a:solidFill>
                <a:latin typeface="Meiryo" charset="-128"/>
                <a:ea typeface="Meiryo" charset="-128"/>
                <a:cs typeface="Meiryo" charset="-128"/>
              </a:rPr>
              <a:t>レベル</a:t>
            </a:r>
            <a:r>
              <a:rPr kumimoji="1" lang="en-US" altLang="ja-JP" sz="2400" b="1" dirty="0" smtClean="0">
                <a:solidFill>
                  <a:schemeClr val="tx1">
                    <a:lumMod val="50000"/>
                    <a:lumOff val="50000"/>
                  </a:schemeClr>
                </a:solidFill>
                <a:latin typeface="Meiryo" charset="-128"/>
                <a:ea typeface="Meiryo" charset="-128"/>
                <a:cs typeface="Meiryo" charset="-128"/>
              </a:rPr>
              <a:t>0</a:t>
            </a:r>
            <a:endParaRPr kumimoji="1" lang="ja-JP" altLang="en-US" sz="24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smtClean="0">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準</a:t>
            </a:r>
            <a:r>
              <a:rPr kumimoji="1" lang="ja-JP" altLang="en-US" sz="2000" b="1" smtClean="0">
                <a:solidFill>
                  <a:schemeClr val="bg1"/>
                </a:solidFill>
                <a:latin typeface="Meiryo" charset="-128"/>
                <a:ea typeface="Meiryo" charset="-128"/>
                <a:cs typeface="Meiryo" charset="-128"/>
              </a:rPr>
              <a:t>自動</a:t>
            </a:r>
            <a:r>
              <a:rPr kumimoji="1" lang="ja-JP" altLang="en-US" sz="2000" b="1" dirty="0" smtClean="0">
                <a:solidFill>
                  <a:schemeClr val="bg1"/>
                </a:solidFill>
                <a:latin typeface="Meiryo" charset="-128"/>
                <a:ea typeface="Meiryo" charset="-128"/>
                <a:cs typeface="Meiryo" charset="-128"/>
              </a:rPr>
              <a:t>走行</a:t>
            </a:r>
            <a:endParaRPr kumimoji="1" lang="ja-JP" altLang="en-US" sz="2000" b="1" dirty="0">
              <a:solidFill>
                <a:schemeClr val="bg1"/>
              </a:solidFill>
              <a:latin typeface="Meiryo" charset="-128"/>
              <a:ea typeface="Meiryo" charset="-128"/>
              <a:cs typeface="Meiryo" charset="-128"/>
            </a:endParaRP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smtClean="0">
                <a:solidFill>
                  <a:srgbClr val="0070C0"/>
                </a:solidFill>
                <a:latin typeface="Meiryo" charset="-128"/>
                <a:ea typeface="Meiryo" charset="-128"/>
                <a:cs typeface="Meiryo" charset="-128"/>
              </a:rPr>
              <a:t>準</a:t>
            </a:r>
            <a:r>
              <a:rPr kumimoji="1" lang="ja-JP" altLang="en-US" sz="2000" b="1" dirty="0" smtClean="0">
                <a:solidFill>
                  <a:srgbClr val="0070C0"/>
                </a:solidFill>
                <a:latin typeface="Meiryo" charset="-128"/>
                <a:ea typeface="Meiryo" charset="-128"/>
                <a:cs typeface="Meiryo" charset="-128"/>
              </a:rPr>
              <a:t>自動走行</a:t>
            </a:r>
            <a:endParaRPr kumimoji="1" lang="ja-JP" altLang="en-US" sz="2000" b="1" dirty="0">
              <a:solidFill>
                <a:srgbClr val="0070C0"/>
              </a:solidFill>
              <a:latin typeface="Meiryo" charset="-128"/>
              <a:ea typeface="Meiryo" charset="-128"/>
              <a:cs typeface="Meiryo" charset="-128"/>
            </a:endParaRP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smtClean="0">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smtClean="0">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a:t>
            </a:r>
            <a:r>
              <a:rPr lang="ja-JP" altLang="en-US" sz="1600" dirty="0" smtClean="0">
                <a:solidFill>
                  <a:srgbClr val="0070C0"/>
                </a:solidFill>
                <a:latin typeface="Meiryo" charset="-128"/>
                <a:ea typeface="Meiryo" charset="-128"/>
                <a:cs typeface="Meiryo" charset="-128"/>
              </a:rPr>
              <a:t>行う</a:t>
            </a:r>
            <a:r>
              <a:rPr lang="ja-JP" altLang="ja-JP" sz="1600" dirty="0" smtClean="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a:t>
            </a:r>
            <a:r>
              <a:rPr lang="ja-JP" altLang="ja-JP" sz="1600" dirty="0" smtClean="0">
                <a:solidFill>
                  <a:schemeClr val="bg1"/>
                </a:solidFill>
                <a:latin typeface="Meiryo" charset="-128"/>
                <a:ea typeface="Meiryo" charset="-128"/>
                <a:cs typeface="Meiryo" charset="-128"/>
              </a:rPr>
              <a:t>を</a:t>
            </a:r>
            <a:r>
              <a:rPr lang="ja-JP" altLang="en-US" sz="1600" dirty="0" smtClean="0">
                <a:solidFill>
                  <a:schemeClr val="bg1"/>
                </a:solidFill>
                <a:latin typeface="Meiryo" charset="-128"/>
                <a:ea typeface="Meiryo" charset="-128"/>
                <a:cs typeface="Meiryo" charset="-128"/>
              </a:rPr>
              <a:t>全て</a:t>
            </a:r>
            <a:r>
              <a:rPr lang="ja-JP" altLang="ja-JP" sz="1600" dirty="0" smtClean="0">
                <a:solidFill>
                  <a:schemeClr val="bg1"/>
                </a:solidFill>
                <a:latin typeface="Meiryo" charset="-128"/>
                <a:ea typeface="Meiryo" charset="-128"/>
                <a:cs typeface="Meiryo" charset="-128"/>
              </a:rPr>
              <a:t>システム</a:t>
            </a:r>
            <a:r>
              <a:rPr lang="ja-JP" altLang="ja-JP" sz="1600" dirty="0">
                <a:solidFill>
                  <a:schemeClr val="bg1"/>
                </a:solidFill>
                <a:latin typeface="Meiryo" charset="-128"/>
                <a:ea typeface="Meiryo" charset="-128"/>
                <a:cs typeface="Meiryo" charset="-128"/>
              </a:rPr>
              <a:t>が</a:t>
            </a:r>
            <a:r>
              <a:rPr lang="ja-JP" altLang="ja-JP" sz="1600" dirty="0" smtClean="0">
                <a:solidFill>
                  <a:schemeClr val="bg1"/>
                </a:solidFill>
                <a:latin typeface="Meiryo" charset="-128"/>
                <a:ea typeface="Meiryo" charset="-128"/>
                <a:cs typeface="Meiryo" charset="-128"/>
              </a:rPr>
              <a:t>行うが</a:t>
            </a:r>
            <a:r>
              <a:rPr lang="ja-JP" altLang="ja-JP" sz="1600" dirty="0">
                <a:solidFill>
                  <a:schemeClr val="bg1"/>
                </a:solidFill>
                <a:latin typeface="Meiryo" charset="-128"/>
                <a:ea typeface="Meiryo" charset="-128"/>
                <a:cs typeface="Meiryo" charset="-128"/>
              </a:rPr>
              <a:t>、システムから要請があればドライバーはこれに</a:t>
            </a:r>
            <a:r>
              <a:rPr lang="ja-JP" altLang="ja-JP" sz="1600" dirty="0" smtClean="0">
                <a:solidFill>
                  <a:schemeClr val="bg1"/>
                </a:solidFill>
                <a:latin typeface="Meiryo" charset="-128"/>
                <a:ea typeface="Meiryo" charset="-128"/>
                <a:cs typeface="Meiryo" charset="-128"/>
              </a:rPr>
              <a:t>応じる</a:t>
            </a:r>
            <a:r>
              <a:rPr lang="ja-JP" altLang="en-US" sz="1600" dirty="0" smtClean="0">
                <a:solidFill>
                  <a:schemeClr val="bg1"/>
                </a:solidFill>
                <a:latin typeface="Meiryo" charset="-128"/>
                <a:ea typeface="Meiryo" charset="-128"/>
                <a:cs typeface="Meiryo" charset="-128"/>
              </a:rPr>
              <a:t>。</a:t>
            </a:r>
            <a:endParaRPr lang="ja-JP" altLang="en-US" sz="1600" dirty="0">
              <a:solidFill>
                <a:schemeClr val="bg1"/>
              </a:solidFill>
              <a:latin typeface="Meiryo" charset="-128"/>
              <a:ea typeface="Meiryo" charset="-128"/>
              <a:cs typeface="Meiryo" charset="-128"/>
            </a:endParaRPr>
          </a:p>
        </p:txBody>
      </p:sp>
      <p:sp>
        <p:nvSpPr>
          <p:cNvPr id="57" name="正方形/長方形 56"/>
          <p:cNvSpPr/>
          <p:nvPr/>
        </p:nvSpPr>
        <p:spPr>
          <a:xfrm>
            <a:off x="2493659" y="978174"/>
            <a:ext cx="3360360" cy="907941"/>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a:t>
            </a:r>
            <a:r>
              <a:rPr lang="ja-JP" altLang="ja-JP" sz="1600" dirty="0" smtClean="0">
                <a:solidFill>
                  <a:schemeClr val="bg1"/>
                </a:solidFill>
                <a:latin typeface="Meiryo" charset="-128"/>
                <a:ea typeface="Meiryo" charset="-128"/>
                <a:cs typeface="Meiryo" charset="-128"/>
              </a:rPr>
              <a:t>、ドライバーは関与しない</a:t>
            </a:r>
            <a:r>
              <a:rPr lang="ja-JP" altLang="en-US" sz="1600" dirty="0" smtClean="0">
                <a:solidFill>
                  <a:schemeClr val="bg1"/>
                </a:solidFill>
                <a:latin typeface="Meiryo" charset="-128"/>
                <a:ea typeface="Meiryo" charset="-128"/>
                <a:cs typeface="Meiryo" charset="-128"/>
              </a:rPr>
              <a:t>。</a:t>
            </a:r>
            <a:endParaRPr lang="en-US" altLang="ja-JP" sz="1600" dirty="0" smtClean="0">
              <a:solidFill>
                <a:schemeClr val="bg1"/>
              </a:solidFill>
              <a:latin typeface="Meiryo" charset="-128"/>
              <a:ea typeface="Meiryo" charset="-128"/>
              <a:cs typeface="Meiryo" charset="-128"/>
            </a:endParaRPr>
          </a:p>
          <a:p>
            <a:endParaRPr lang="en-US" altLang="ja-JP" sz="105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＊レベル</a:t>
            </a:r>
            <a:r>
              <a:rPr lang="en-US" altLang="ja-JP" sz="1050" dirty="0" smtClean="0">
                <a:solidFill>
                  <a:schemeClr val="bg1"/>
                </a:solidFill>
                <a:latin typeface="Meiryo" charset="-128"/>
                <a:ea typeface="Meiryo" charset="-128"/>
                <a:cs typeface="Meiryo" charset="-128"/>
              </a:rPr>
              <a:t>4</a:t>
            </a:r>
            <a:r>
              <a:rPr lang="ja-JP" altLang="en-US" sz="1050" dirty="0" smtClean="0">
                <a:solidFill>
                  <a:schemeClr val="bg1"/>
                </a:solidFill>
                <a:latin typeface="Meiryo" charset="-128"/>
                <a:ea typeface="Meiryo" charset="-128"/>
                <a:cs typeface="Meiryo" charset="-128"/>
              </a:rPr>
              <a:t>は気象や道路の環境によっては制約がある。</a:t>
            </a:r>
            <a:r>
              <a:rPr lang="ja-JP" altLang="ja-JP" sz="1050" dirty="0" smtClean="0">
                <a:solidFill>
                  <a:schemeClr val="bg1"/>
                </a:solidFill>
                <a:latin typeface="Meiryo" charset="-128"/>
                <a:ea typeface="Meiryo" charset="-128"/>
                <a:cs typeface="Meiryo" charset="-128"/>
              </a:rPr>
              <a:t> </a:t>
            </a:r>
            <a:endParaRPr lang="ja-JP" altLang="en-US" sz="105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41225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755576" y="1390558"/>
            <a:ext cx="3240357" cy="468401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040315" y="1390558"/>
            <a:ext cx="1488433" cy="468401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573131" y="1392708"/>
            <a:ext cx="2743286" cy="468401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自動運転のためのプラットフォーム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pic>
        <p:nvPicPr>
          <p:cNvPr id="6" name="図 5"/>
          <p:cNvPicPr>
            <a:picLocks noChangeAspect="1"/>
          </p:cNvPicPr>
          <p:nvPr/>
        </p:nvPicPr>
        <p:blipFill>
          <a:blip r:embed="rId2"/>
          <a:stretch>
            <a:fillRect/>
          </a:stretch>
        </p:blipFill>
        <p:spPr>
          <a:xfrm>
            <a:off x="4655064" y="1225565"/>
            <a:ext cx="3744416" cy="3744416"/>
          </a:xfrm>
          <a:prstGeom prst="rect">
            <a:avLst/>
          </a:prstGeom>
        </p:spPr>
      </p:pic>
      <p:pic>
        <p:nvPicPr>
          <p:cNvPr id="7" name="図 6"/>
          <p:cNvPicPr>
            <a:picLocks noChangeAspect="1"/>
          </p:cNvPicPr>
          <p:nvPr/>
        </p:nvPicPr>
        <p:blipFill>
          <a:blip r:embed="rId3"/>
          <a:stretch>
            <a:fillRect/>
          </a:stretch>
        </p:blipFill>
        <p:spPr>
          <a:xfrm>
            <a:off x="5012144" y="1973029"/>
            <a:ext cx="1124744" cy="1124744"/>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4">
            <a:duotone>
              <a:schemeClr val="accent1">
                <a:shade val="45000"/>
                <a:satMod val="135000"/>
              </a:schemeClr>
              <a:prstClr val="white"/>
            </a:duotone>
          </a:blip>
          <a:stretch>
            <a:fillRect/>
          </a:stretch>
        </p:blipFill>
        <p:spPr>
          <a:xfrm>
            <a:off x="5804511" y="3030497"/>
            <a:ext cx="894885" cy="894885"/>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5"/>
          <a:stretch>
            <a:fillRect/>
          </a:stretch>
        </p:blipFill>
        <p:spPr>
          <a:xfrm>
            <a:off x="893174" y="2906220"/>
            <a:ext cx="2924692" cy="2924692"/>
          </a:xfrm>
          <a:prstGeom prst="rect">
            <a:avLst/>
          </a:prstGeom>
          <a:effectLst>
            <a:outerShdw blurRad="50800" dist="38100" dir="2700000" algn="tl" rotWithShape="0">
              <a:prstClr val="black">
                <a:alpha val="40000"/>
              </a:prstClr>
            </a:outerShdw>
          </a:effectLst>
        </p:spPr>
      </p:pic>
      <p:sp>
        <p:nvSpPr>
          <p:cNvPr id="13" name="曲折矢印 12"/>
          <p:cNvSpPr/>
          <p:nvPr/>
        </p:nvSpPr>
        <p:spPr>
          <a:xfrm rot="16200000" flipH="1">
            <a:off x="2715188" y="1162635"/>
            <a:ext cx="1224138" cy="3271147"/>
          </a:xfrm>
          <a:prstGeom prst="bentArrow">
            <a:avLst>
              <a:gd name="adj1" fmla="val 19185"/>
              <a:gd name="adj2" fmla="val 25000"/>
              <a:gd name="adj3" fmla="val 29026"/>
              <a:gd name="adj4" fmla="val 3614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p:cNvSpPr/>
          <p:nvPr/>
        </p:nvSpPr>
        <p:spPr>
          <a:xfrm rot="5400000" flipH="1">
            <a:off x="4133155" y="2806771"/>
            <a:ext cx="1124686" cy="1666500"/>
          </a:xfrm>
          <a:prstGeom prst="bentArrow">
            <a:avLst>
              <a:gd name="adj1" fmla="val 2127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3174600" y="2181892"/>
            <a:ext cx="646331"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参　照</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995933" y="3959337"/>
            <a:ext cx="1107996"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アップデート</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016914" y="2554308"/>
            <a:ext cx="954107" cy="276999"/>
          </a:xfrm>
          <a:prstGeom prst="rect">
            <a:avLst/>
          </a:prstGeom>
          <a:noFill/>
        </p:spPr>
        <p:txBody>
          <a:bodyPr wrap="none" rtlCol="0">
            <a:spAutoFit/>
          </a:bodyPr>
          <a:lstStyle/>
          <a:p>
            <a:r>
              <a:rPr kumimoji="1" lang="ja-JP" altLang="en-US" sz="1200" smtClean="0">
                <a:latin typeface="Meiryo" charset="-128"/>
                <a:ea typeface="Meiryo" charset="-128"/>
                <a:cs typeface="Meiryo" charset="-128"/>
              </a:rPr>
              <a:t>３次元地図</a:t>
            </a:r>
            <a:endParaRPr kumimoji="1" lang="ja-JP" altLang="en-US" sz="1200" dirty="0">
              <a:latin typeface="Meiryo" charset="-128"/>
              <a:ea typeface="Meiryo" charset="-128"/>
              <a:cs typeface="Meiryo" charset="-128"/>
            </a:endParaRPr>
          </a:p>
        </p:txBody>
      </p:sp>
      <p:sp>
        <p:nvSpPr>
          <p:cNvPr id="18" name="テキスト ボックス 17"/>
          <p:cNvSpPr txBox="1"/>
          <p:nvPr/>
        </p:nvSpPr>
        <p:spPr>
          <a:xfrm>
            <a:off x="6669532" y="3266260"/>
            <a:ext cx="1415772"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走行アルゴリズム</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教科学習</a:t>
            </a:r>
            <a:endParaRPr kumimoji="1" lang="ja-JP" altLang="en-US" sz="1200" dirty="0">
              <a:latin typeface="Meiryo" charset="-128"/>
              <a:ea typeface="Meiryo" charset="-128"/>
              <a:cs typeface="Meiryo" charset="-128"/>
            </a:endParaRPr>
          </a:p>
        </p:txBody>
      </p:sp>
      <p:sp>
        <p:nvSpPr>
          <p:cNvPr id="19" name="曲折矢印 18"/>
          <p:cNvSpPr/>
          <p:nvPr/>
        </p:nvSpPr>
        <p:spPr>
          <a:xfrm rot="10800000">
            <a:off x="3862249" y="3986071"/>
            <a:ext cx="2509950" cy="824095"/>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4655064" y="4494008"/>
            <a:ext cx="1107996"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アップデート</a:t>
            </a:r>
            <a:endParaRPr kumimoji="1" lang="ja-JP" altLang="en-US" sz="1200" dirty="0">
              <a:solidFill>
                <a:schemeClr val="bg1"/>
              </a:solidFill>
              <a:latin typeface="Meiryo" charset="-128"/>
              <a:ea typeface="Meiryo" charset="-128"/>
              <a:cs typeface="Meiryo" charset="-128"/>
            </a:endParaRPr>
          </a:p>
        </p:txBody>
      </p:sp>
      <p:sp>
        <p:nvSpPr>
          <p:cNvPr id="24" name="テキスト ボックス 23"/>
          <p:cNvSpPr txBox="1"/>
          <p:nvPr/>
        </p:nvSpPr>
        <p:spPr>
          <a:xfrm>
            <a:off x="1744812" y="1471489"/>
            <a:ext cx="1261885" cy="523220"/>
          </a:xfrm>
          <a:prstGeom prst="rect">
            <a:avLst/>
          </a:prstGeom>
          <a:noFill/>
        </p:spPr>
        <p:txBody>
          <a:bodyPr wrap="none" rtlCol="0">
            <a:spAutoFit/>
          </a:bodyPr>
          <a:lstStyle/>
          <a:p>
            <a:pPr algn="ctr"/>
            <a:r>
              <a:rPr kumimoji="1" lang="ja-JP" altLang="en-US" sz="2800" b="1" smtClean="0">
                <a:solidFill>
                  <a:srgbClr val="3366FF"/>
                </a:solidFill>
                <a:latin typeface="Meiryo" charset="-128"/>
                <a:ea typeface="Meiryo" charset="-128"/>
                <a:cs typeface="Meiryo" charset="-128"/>
              </a:rPr>
              <a:t>自動車</a:t>
            </a:r>
            <a:endParaRPr kumimoji="1" lang="ja-JP" altLang="en-US" sz="2800" b="1" dirty="0">
              <a:solidFill>
                <a:srgbClr val="3366FF"/>
              </a:solidFill>
              <a:latin typeface="Meiryo" charset="-128"/>
              <a:ea typeface="Meiryo" charset="-128"/>
              <a:cs typeface="Meiryo" charset="-128"/>
            </a:endParaRPr>
          </a:p>
        </p:txBody>
      </p:sp>
      <p:sp>
        <p:nvSpPr>
          <p:cNvPr id="25" name="テキスト ボックス 24"/>
          <p:cNvSpPr txBox="1"/>
          <p:nvPr/>
        </p:nvSpPr>
        <p:spPr>
          <a:xfrm>
            <a:off x="4374970" y="1469263"/>
            <a:ext cx="707245" cy="523220"/>
          </a:xfrm>
          <a:prstGeom prst="rect">
            <a:avLst/>
          </a:prstGeom>
          <a:noFill/>
        </p:spPr>
        <p:txBody>
          <a:bodyPr wrap="none" rtlCol="0">
            <a:spAutoFit/>
          </a:bodyPr>
          <a:lstStyle/>
          <a:p>
            <a:pPr algn="ctr"/>
            <a:r>
              <a:rPr kumimoji="1" lang="en-US" altLang="ja-JP" sz="2800" b="1" smtClean="0">
                <a:solidFill>
                  <a:schemeClr val="accent6">
                    <a:lumMod val="75000"/>
                  </a:schemeClr>
                </a:solidFill>
                <a:latin typeface="Meiryo" charset="-128"/>
                <a:ea typeface="Meiryo" charset="-128"/>
                <a:cs typeface="Meiryo" charset="-128"/>
              </a:rPr>
              <a:t>5G</a:t>
            </a:r>
            <a:endParaRPr kumimoji="1" lang="ja-JP" altLang="en-US" sz="2800" b="1" dirty="0">
              <a:solidFill>
                <a:schemeClr val="accent6">
                  <a:lumMod val="75000"/>
                </a:schemeClr>
              </a:solidFill>
              <a:latin typeface="Meiryo" charset="-128"/>
              <a:ea typeface="Meiryo" charset="-128"/>
              <a:cs typeface="Meiryo" charset="-128"/>
            </a:endParaRPr>
          </a:p>
        </p:txBody>
      </p:sp>
      <p:sp>
        <p:nvSpPr>
          <p:cNvPr id="26" name="テキスト ボックス 25"/>
          <p:cNvSpPr txBox="1"/>
          <p:nvPr/>
        </p:nvSpPr>
        <p:spPr>
          <a:xfrm>
            <a:off x="6134296" y="1471489"/>
            <a:ext cx="1620957" cy="523220"/>
          </a:xfrm>
          <a:prstGeom prst="rect">
            <a:avLst/>
          </a:prstGeom>
          <a:noFill/>
        </p:spPr>
        <p:txBody>
          <a:bodyPr wrap="none" rtlCol="0">
            <a:spAutoFit/>
          </a:bodyPr>
          <a:lstStyle/>
          <a:p>
            <a:pPr algn="ctr"/>
            <a:r>
              <a:rPr kumimoji="1" lang="ja-JP" altLang="en-US" sz="2800" b="1" smtClean="0">
                <a:solidFill>
                  <a:srgbClr val="00B050"/>
                </a:solidFill>
                <a:latin typeface="Meiryo" charset="-128"/>
                <a:ea typeface="Meiryo" charset="-128"/>
                <a:cs typeface="Meiryo" charset="-128"/>
              </a:rPr>
              <a:t>クラウド</a:t>
            </a:r>
            <a:endParaRPr kumimoji="1" lang="ja-JP" altLang="en-US" sz="2800" b="1" dirty="0">
              <a:solidFill>
                <a:srgbClr val="00B050"/>
              </a:solidFill>
              <a:latin typeface="Meiryo" charset="-128"/>
              <a:ea typeface="Meiryo" charset="-128"/>
              <a:cs typeface="Meiryo" charset="-128"/>
            </a:endParaRPr>
          </a:p>
        </p:txBody>
      </p:sp>
      <p:pic>
        <p:nvPicPr>
          <p:cNvPr id="27" name="図 26"/>
          <p:cNvPicPr>
            <a:picLocks noChangeAspect="1"/>
          </p:cNvPicPr>
          <p:nvPr/>
        </p:nvPicPr>
        <p:blipFill>
          <a:blip r:embed="rId4">
            <a:lum bright="70000" contrast="-70000"/>
          </a:blip>
          <a:stretch>
            <a:fillRect/>
          </a:stretch>
        </p:blipFill>
        <p:spPr>
          <a:xfrm>
            <a:off x="2123729" y="4284282"/>
            <a:ext cx="474464" cy="474464"/>
          </a:xfrm>
          <a:prstGeom prst="rect">
            <a:avLst/>
          </a:prstGeom>
          <a:effectLst>
            <a:outerShdw blurRad="50800" dist="38100" dir="2700000" algn="tl" rotWithShape="0">
              <a:prstClr val="black">
                <a:alpha val="40000"/>
              </a:prstClr>
            </a:outerShdw>
          </a:effectLst>
        </p:spPr>
      </p:pic>
      <p:pic>
        <p:nvPicPr>
          <p:cNvPr id="28" name="図 27"/>
          <p:cNvPicPr>
            <a:picLocks noChangeAspect="1"/>
          </p:cNvPicPr>
          <p:nvPr/>
        </p:nvPicPr>
        <p:blipFill>
          <a:blip r:embed="rId6"/>
          <a:stretch>
            <a:fillRect/>
          </a:stretch>
        </p:blipFill>
        <p:spPr>
          <a:xfrm rot="5400000">
            <a:off x="2967956" y="3556210"/>
            <a:ext cx="638324" cy="421294"/>
          </a:xfrm>
          <a:prstGeom prst="rect">
            <a:avLst/>
          </a:prstGeom>
          <a:effectLst>
            <a:outerShdw blurRad="50800" dist="38100" dir="2700000" algn="tl" rotWithShape="0">
              <a:prstClr val="black">
                <a:alpha val="40000"/>
              </a:prstClr>
            </a:outerShdw>
          </a:effectLst>
        </p:spPr>
      </p:pic>
      <p:pic>
        <p:nvPicPr>
          <p:cNvPr id="29" name="図 28"/>
          <p:cNvPicPr>
            <a:picLocks noChangeAspect="1"/>
          </p:cNvPicPr>
          <p:nvPr/>
        </p:nvPicPr>
        <p:blipFill>
          <a:blip r:embed="rId6"/>
          <a:stretch>
            <a:fillRect/>
          </a:stretch>
        </p:blipFill>
        <p:spPr>
          <a:xfrm rot="16200000" flipH="1">
            <a:off x="801475" y="3561361"/>
            <a:ext cx="638324" cy="421294"/>
          </a:xfrm>
          <a:prstGeom prst="rect">
            <a:avLst/>
          </a:prstGeom>
          <a:effectLst>
            <a:outerShdw blurRad="50800" dist="38100" dir="2700000" algn="tl" rotWithShape="0">
              <a:prstClr val="black">
                <a:alpha val="40000"/>
              </a:prstClr>
            </a:outerShdw>
          </a:effectLst>
        </p:spPr>
      </p:pic>
      <p:sp>
        <p:nvSpPr>
          <p:cNvPr id="30" name="テキスト ボックス 29"/>
          <p:cNvSpPr txBox="1"/>
          <p:nvPr/>
        </p:nvSpPr>
        <p:spPr>
          <a:xfrm>
            <a:off x="968762" y="5385960"/>
            <a:ext cx="2773515" cy="338554"/>
          </a:xfrm>
          <a:prstGeom prst="rect">
            <a:avLst/>
          </a:prstGeom>
          <a:noFill/>
        </p:spPr>
        <p:txBody>
          <a:bodyPr wrap="none" rtlCol="0">
            <a:spAutoFit/>
          </a:bodyPr>
          <a:lstStyle/>
          <a:p>
            <a:pPr algn="ctr"/>
            <a:r>
              <a:rPr kumimoji="1" lang="en-US" altLang="ja-JP" sz="1600" dirty="0" smtClean="0">
                <a:latin typeface="Meiryo" charset="-128"/>
                <a:ea typeface="Meiryo" charset="-128"/>
                <a:cs typeface="Meiryo" charset="-128"/>
              </a:rPr>
              <a:t>GPU</a:t>
            </a:r>
            <a:r>
              <a:rPr kumimoji="1" lang="ja-JP" altLang="en-US" sz="1600" dirty="0" smtClean="0">
                <a:latin typeface="Meiryo" charset="-128"/>
                <a:ea typeface="Meiryo" charset="-128"/>
                <a:cs typeface="Meiryo" charset="-128"/>
              </a:rPr>
              <a:t>、</a:t>
            </a:r>
            <a:r>
              <a:rPr kumimoji="1" lang="en-US" altLang="ja-JP" sz="1600" dirty="0" smtClean="0">
                <a:latin typeface="Meiryo" charset="-128"/>
                <a:ea typeface="Meiryo" charset="-128"/>
                <a:cs typeface="Meiryo" charset="-128"/>
              </a:rPr>
              <a:t>FPGA</a:t>
            </a:r>
            <a:r>
              <a:rPr kumimoji="1" lang="ja-JP" altLang="en-US" sz="1600" dirty="0" smtClean="0">
                <a:latin typeface="Meiryo" charset="-128"/>
                <a:ea typeface="Meiryo" charset="-128"/>
                <a:cs typeface="Meiryo" charset="-128"/>
              </a:rPr>
              <a:t>、センサーなど</a:t>
            </a:r>
            <a:endParaRPr kumimoji="1" lang="ja-JP" altLang="en-US" sz="1600" dirty="0">
              <a:latin typeface="Meiryo" charset="-128"/>
              <a:ea typeface="Meiryo" charset="-128"/>
              <a:cs typeface="Meiryo" charset="-128"/>
            </a:endParaRPr>
          </a:p>
        </p:txBody>
      </p:sp>
      <p:sp>
        <p:nvSpPr>
          <p:cNvPr id="31" name="テキスト ボックス 30"/>
          <p:cNvSpPr txBox="1"/>
          <p:nvPr/>
        </p:nvSpPr>
        <p:spPr>
          <a:xfrm>
            <a:off x="4263365" y="5290842"/>
            <a:ext cx="954107" cy="523220"/>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高信頼</a:t>
            </a:r>
            <a:endParaRPr kumimoji="1" lang="en-US" altLang="ja-JP" dirty="0" smtClean="0">
              <a:latin typeface="Meiryo" charset="-128"/>
              <a:ea typeface="Meiryo" charset="-128"/>
              <a:cs typeface="Meiryo" charset="-128"/>
            </a:endParaRPr>
          </a:p>
          <a:p>
            <a:pPr algn="ctr"/>
            <a:r>
              <a:rPr kumimoji="1" lang="ja-JP" altLang="en-US" sz="1000" dirty="0" smtClean="0">
                <a:latin typeface="Meiryo" charset="-128"/>
                <a:ea typeface="Meiryo" charset="-128"/>
                <a:cs typeface="Meiryo" charset="-128"/>
              </a:rPr>
              <a:t>ネットワーク</a:t>
            </a:r>
            <a:endParaRPr kumimoji="1" lang="ja-JP" altLang="en-US" sz="1000" dirty="0">
              <a:latin typeface="Meiryo" charset="-128"/>
              <a:ea typeface="Meiryo" charset="-128"/>
              <a:cs typeface="Meiryo" charset="-128"/>
            </a:endParaRPr>
          </a:p>
        </p:txBody>
      </p:sp>
      <p:sp>
        <p:nvSpPr>
          <p:cNvPr id="32" name="テキスト ボックス 31"/>
          <p:cNvSpPr txBox="1"/>
          <p:nvPr/>
        </p:nvSpPr>
        <p:spPr>
          <a:xfrm>
            <a:off x="5714195" y="5248749"/>
            <a:ext cx="2441694" cy="584775"/>
          </a:xfrm>
          <a:prstGeom prst="rect">
            <a:avLst/>
          </a:prstGeom>
          <a:noFill/>
        </p:spPr>
        <p:txBody>
          <a:bodyPr wrap="none" rtlCol="0">
            <a:spAutoFit/>
          </a:bodyPr>
          <a:lstStyle/>
          <a:p>
            <a:pPr algn="ctr"/>
            <a:r>
              <a:rPr lang="en-US" altLang="ja-JP" sz="1600" dirty="0" smtClean="0">
                <a:latin typeface="Meiryo" charset="-128"/>
                <a:ea typeface="Meiryo" charset="-128"/>
                <a:cs typeface="Meiryo" charset="-128"/>
              </a:rPr>
              <a:t>3</a:t>
            </a:r>
            <a:r>
              <a:rPr lang="ja-JP" altLang="en-US" sz="1600" dirty="0" smtClean="0">
                <a:latin typeface="Meiryo" charset="-128"/>
                <a:ea typeface="Meiryo" charset="-128"/>
                <a:cs typeface="Meiryo" charset="-128"/>
              </a:rPr>
              <a:t>次元地図データベース</a:t>
            </a:r>
            <a:endParaRPr lang="en-US" altLang="ja-JP" sz="1600" dirty="0" smtClean="0">
              <a:latin typeface="Meiryo" charset="-128"/>
              <a:ea typeface="Meiryo" charset="-128"/>
              <a:cs typeface="Meiryo" charset="-128"/>
            </a:endParaRPr>
          </a:p>
          <a:p>
            <a:pPr algn="ctr"/>
            <a:r>
              <a:rPr kumimoji="1" lang="ja-JP" altLang="en-US" sz="1600" dirty="0" smtClean="0">
                <a:latin typeface="Meiryo" charset="-128"/>
                <a:ea typeface="Meiryo" charset="-128"/>
                <a:cs typeface="Meiryo" charset="-128"/>
              </a:rPr>
              <a:t>ディープラーニングなど</a:t>
            </a:r>
            <a:endParaRPr kumimoji="1" lang="ja-JP" altLang="en-US" sz="1600" dirty="0">
              <a:latin typeface="Meiryo" charset="-128"/>
              <a:ea typeface="Meiryo" charset="-128"/>
              <a:cs typeface="Meiryo" charset="-128"/>
            </a:endParaRPr>
          </a:p>
        </p:txBody>
      </p:sp>
    </p:spTree>
    <p:extLst>
      <p:ext uri="{BB962C8B-B14F-4D97-AF65-F5344CB8AC3E}">
        <p14:creationId xmlns:p14="http://schemas.microsoft.com/office/powerpoint/2010/main" val="1494797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セキュリティ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20319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err="1" smtClean="0"/>
              <a:t>IoT</a:t>
            </a:r>
            <a:r>
              <a:rPr lang="en-US" altLang="ja-JP" dirty="0" smtClean="0"/>
              <a:t> </a:t>
            </a:r>
            <a:r>
              <a:rPr lang="ja-JP" altLang="en-US" dirty="0" smtClean="0"/>
              <a:t>機器の</a:t>
            </a:r>
            <a:r>
              <a:rPr lang="en-US" altLang="ja-JP" dirty="0" smtClean="0"/>
              <a:t>6</a:t>
            </a:r>
            <a:r>
              <a:rPr lang="ja-JP" altLang="en-US" dirty="0" smtClean="0"/>
              <a:t>つの性質</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453413729"/>
              </p:ext>
            </p:extLst>
          </p:nvPr>
        </p:nvGraphicFramePr>
        <p:xfrm>
          <a:off x="377239" y="2060848"/>
          <a:ext cx="8389522" cy="2736304"/>
        </p:xfrm>
        <a:graphic>
          <a:graphicData uri="http://schemas.openxmlformats.org/presentationml/2006/ole">
            <mc:AlternateContent xmlns:mc="http://schemas.openxmlformats.org/markup-compatibility/2006">
              <mc:Choice xmlns:v="urn:schemas-microsoft-com:vml" Requires="v">
                <p:oleObj spid="_x0000_s1029" name="シート" r:id="rId4" imgW="11722100" imgH="3822700" progId="Excel.Sheet.12">
                  <p:embed/>
                </p:oleObj>
              </mc:Choice>
              <mc:Fallback>
                <p:oleObj name="シート" r:id="rId4" imgW="11722100" imgH="3822700" progId="Excel.Sheet.12">
                  <p:embed/>
                  <p:pic>
                    <p:nvPicPr>
                      <p:cNvPr id="0" name=""/>
                      <p:cNvPicPr/>
                      <p:nvPr/>
                    </p:nvPicPr>
                    <p:blipFill>
                      <a:blip r:embed="rId5"/>
                      <a:stretch>
                        <a:fillRect/>
                      </a:stretch>
                    </p:blipFill>
                    <p:spPr>
                      <a:xfrm>
                        <a:off x="377239" y="2060848"/>
                        <a:ext cx="8389522" cy="2736304"/>
                      </a:xfrm>
                      <a:prstGeom prst="rect">
                        <a:avLst/>
                      </a:prstGeom>
                    </p:spPr>
                  </p:pic>
                </p:oleObj>
              </mc:Fallback>
            </mc:AlternateContent>
          </a:graphicData>
        </a:graphic>
      </p:graphicFrame>
      <p:sp>
        <p:nvSpPr>
          <p:cNvPr id="7" name="正方形/長方形 6"/>
          <p:cNvSpPr/>
          <p:nvPr/>
        </p:nvSpPr>
        <p:spPr>
          <a:xfrm>
            <a:off x="6084168" y="807929"/>
            <a:ext cx="2764668" cy="276999"/>
          </a:xfrm>
          <a:prstGeom prst="rect">
            <a:avLst/>
          </a:prstGeom>
        </p:spPr>
        <p:txBody>
          <a:bodyPr wrap="none">
            <a:spAutoFit/>
          </a:bodyPr>
          <a:lstStyle/>
          <a:p>
            <a:pPr algn="r"/>
            <a:r>
              <a:rPr lang="en-US" altLang="ja-JP" sz="1200" dirty="0" err="1">
                <a:latin typeface="Meiryo" charset="-128"/>
                <a:ea typeface="Meiryo" charset="-128"/>
                <a:cs typeface="Meiryo" charset="-128"/>
              </a:rPr>
              <a:t>IoT</a:t>
            </a:r>
            <a:r>
              <a:rPr lang="ja-JP" altLang="en-US" sz="1200" dirty="0">
                <a:latin typeface="Meiryo" charset="-128"/>
                <a:ea typeface="Meiryo" charset="-128"/>
                <a:cs typeface="Meiryo" charset="-128"/>
              </a:rPr>
              <a:t>セキュリティガイドライン</a:t>
            </a:r>
            <a:r>
              <a:rPr lang="en-US" altLang="ja-JP" sz="1200" dirty="0" smtClean="0">
                <a:latin typeface="Meiryo" charset="-128"/>
                <a:ea typeface="Meiryo" charset="-128"/>
                <a:cs typeface="Meiryo" charset="-128"/>
              </a:rPr>
              <a:t>ver1.0</a:t>
            </a:r>
            <a:endParaRPr lang="ja-JP" altLang="en-US" sz="1200" dirty="0">
              <a:latin typeface="Meiryo" charset="-128"/>
              <a:ea typeface="Meiryo" charset="-128"/>
              <a:cs typeface="Meiryo" charset="-128"/>
            </a:endParaRPr>
          </a:p>
        </p:txBody>
      </p:sp>
      <p:sp>
        <p:nvSpPr>
          <p:cNvPr id="8" name="正方形/長方形 7"/>
          <p:cNvSpPr/>
          <p:nvPr/>
        </p:nvSpPr>
        <p:spPr>
          <a:xfrm>
            <a:off x="4276836" y="967718"/>
            <a:ext cx="4572000" cy="215444"/>
          </a:xfrm>
          <a:prstGeom prst="rect">
            <a:avLst/>
          </a:prstGeom>
        </p:spPr>
        <p:txBody>
          <a:bodyPr>
            <a:spAutoFit/>
          </a:bodyPr>
          <a:lstStyle/>
          <a:p>
            <a:pPr algn="r"/>
            <a:r>
              <a:rPr lang="ja-JP" altLang="en-US" sz="800"/>
              <a:t>http://www.meti.go.jp/press/2016/07/20160705002/20160705002.html</a:t>
            </a:r>
          </a:p>
        </p:txBody>
      </p:sp>
    </p:spTree>
    <p:extLst>
      <p:ext uri="{BB962C8B-B14F-4D97-AF65-F5344CB8AC3E}">
        <p14:creationId xmlns:p14="http://schemas.microsoft.com/office/powerpoint/2010/main" val="6987365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err="1" smtClean="0"/>
              <a:t>IoT</a:t>
            </a:r>
            <a:r>
              <a:rPr lang="en-US" altLang="ja-JP" dirty="0" smtClean="0"/>
              <a:t> </a:t>
            </a:r>
            <a:r>
              <a:rPr lang="ja-JP" altLang="en-US" dirty="0"/>
              <a:t>セキュリティ対策の </a:t>
            </a:r>
            <a:r>
              <a:rPr lang="en-US" altLang="ja-JP" dirty="0"/>
              <a:t>5 </a:t>
            </a:r>
            <a:r>
              <a:rPr lang="ja-JP" altLang="en-US" dirty="0"/>
              <a:t>つの</a:t>
            </a:r>
            <a:r>
              <a:rPr lang="ja-JP" altLang="en-US" dirty="0" smtClean="0"/>
              <a:t>指針</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862140575"/>
              </p:ext>
            </p:extLst>
          </p:nvPr>
        </p:nvGraphicFramePr>
        <p:xfrm>
          <a:off x="1774032" y="1317596"/>
          <a:ext cx="5659661" cy="5119693"/>
        </p:xfrm>
        <a:graphic>
          <a:graphicData uri="http://schemas.openxmlformats.org/presentationml/2006/ole">
            <mc:AlternateContent xmlns:mc="http://schemas.openxmlformats.org/markup-compatibility/2006">
              <mc:Choice xmlns:v="urn:schemas-microsoft-com:vml" Requires="v">
                <p:oleObj spid="_x0000_s2053" name="シート" r:id="rId4" imgW="10248900" imgH="9271000" progId="Excel.Sheet.12">
                  <p:embed/>
                </p:oleObj>
              </mc:Choice>
              <mc:Fallback>
                <p:oleObj name="シート" r:id="rId4" imgW="10248900" imgH="9271000" progId="Excel.Sheet.12">
                  <p:embed/>
                  <p:pic>
                    <p:nvPicPr>
                      <p:cNvPr id="0" name=""/>
                      <p:cNvPicPr/>
                      <p:nvPr/>
                    </p:nvPicPr>
                    <p:blipFill>
                      <a:blip r:embed="rId5"/>
                      <a:stretch>
                        <a:fillRect/>
                      </a:stretch>
                    </p:blipFill>
                    <p:spPr>
                      <a:xfrm>
                        <a:off x="1774032" y="1317596"/>
                        <a:ext cx="5659661" cy="5119693"/>
                      </a:xfrm>
                      <a:prstGeom prst="rect">
                        <a:avLst/>
                      </a:prstGeom>
                    </p:spPr>
                  </p:pic>
                </p:oleObj>
              </mc:Fallback>
            </mc:AlternateContent>
          </a:graphicData>
        </a:graphic>
      </p:graphicFrame>
      <p:sp>
        <p:nvSpPr>
          <p:cNvPr id="6" name="正方形/長方形 5"/>
          <p:cNvSpPr/>
          <p:nvPr/>
        </p:nvSpPr>
        <p:spPr>
          <a:xfrm>
            <a:off x="6084168" y="807929"/>
            <a:ext cx="2764668" cy="276999"/>
          </a:xfrm>
          <a:prstGeom prst="rect">
            <a:avLst/>
          </a:prstGeom>
        </p:spPr>
        <p:txBody>
          <a:bodyPr wrap="none">
            <a:spAutoFit/>
          </a:bodyPr>
          <a:lstStyle/>
          <a:p>
            <a:pPr algn="r"/>
            <a:r>
              <a:rPr lang="en-US" altLang="ja-JP" sz="1200" dirty="0" err="1">
                <a:latin typeface="Meiryo" charset="-128"/>
                <a:ea typeface="Meiryo" charset="-128"/>
                <a:cs typeface="Meiryo" charset="-128"/>
              </a:rPr>
              <a:t>IoT</a:t>
            </a:r>
            <a:r>
              <a:rPr lang="ja-JP" altLang="en-US" sz="1200" dirty="0">
                <a:latin typeface="Meiryo" charset="-128"/>
                <a:ea typeface="Meiryo" charset="-128"/>
                <a:cs typeface="Meiryo" charset="-128"/>
              </a:rPr>
              <a:t>セキュリティガイドライン</a:t>
            </a:r>
            <a:r>
              <a:rPr lang="en-US" altLang="ja-JP" sz="1200" dirty="0" smtClean="0">
                <a:latin typeface="Meiryo" charset="-128"/>
                <a:ea typeface="Meiryo" charset="-128"/>
                <a:cs typeface="Meiryo" charset="-128"/>
              </a:rPr>
              <a:t>ver1.0</a:t>
            </a:r>
            <a:endParaRPr lang="ja-JP" altLang="en-US" sz="1200" dirty="0">
              <a:latin typeface="Meiryo" charset="-128"/>
              <a:ea typeface="Meiryo" charset="-128"/>
              <a:cs typeface="Meiryo" charset="-128"/>
            </a:endParaRPr>
          </a:p>
        </p:txBody>
      </p:sp>
      <p:sp>
        <p:nvSpPr>
          <p:cNvPr id="7" name="正方形/長方形 6"/>
          <p:cNvSpPr/>
          <p:nvPr/>
        </p:nvSpPr>
        <p:spPr>
          <a:xfrm>
            <a:off x="4276836" y="967718"/>
            <a:ext cx="4572000" cy="215444"/>
          </a:xfrm>
          <a:prstGeom prst="rect">
            <a:avLst/>
          </a:prstGeom>
        </p:spPr>
        <p:txBody>
          <a:bodyPr>
            <a:spAutoFit/>
          </a:bodyPr>
          <a:lstStyle/>
          <a:p>
            <a:pPr algn="r"/>
            <a:r>
              <a:rPr lang="ja-JP" altLang="en-US" sz="800"/>
              <a:t>http://www.meti.go.jp/press/2016/07/20160705002/20160705002.html</a:t>
            </a:r>
          </a:p>
        </p:txBody>
      </p:sp>
    </p:spTree>
    <p:extLst>
      <p:ext uri="{BB962C8B-B14F-4D97-AF65-F5344CB8AC3E}">
        <p14:creationId xmlns:p14="http://schemas.microsoft.com/office/powerpoint/2010/main" val="1435450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セキュリティの特徴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3916"/>
            <a:ext cx="8486129" cy="3129260"/>
          </a:xfrm>
          <a:prstGeom prst="rect">
            <a:avLst/>
          </a:prstGeom>
        </p:spPr>
      </p:pic>
      <p:sp>
        <p:nvSpPr>
          <p:cNvPr id="5" name="正方形/長方形 4"/>
          <p:cNvSpPr/>
          <p:nvPr/>
        </p:nvSpPr>
        <p:spPr>
          <a:xfrm>
            <a:off x="1722784" y="5013176"/>
            <a:ext cx="7092280" cy="246221"/>
          </a:xfrm>
          <a:prstGeom prst="rect">
            <a:avLst/>
          </a:prstGeom>
        </p:spPr>
        <p:txBody>
          <a:bodyPr wrap="square">
            <a:spAutoFit/>
          </a:bodyPr>
          <a:lstStyle/>
          <a:p>
            <a:pPr algn="r"/>
            <a:r>
              <a:rPr lang="ja-JP" altLang="en-US" sz="1000"/>
              <a:t>http://itpro.nikkeibp.co.jp/atcl/column/15/112700271/112700001/?ST=iot&amp;P=3</a:t>
            </a:r>
          </a:p>
        </p:txBody>
      </p:sp>
    </p:spTree>
    <p:extLst>
      <p:ext uri="{BB962C8B-B14F-4D97-AF65-F5344CB8AC3E}">
        <p14:creationId xmlns:p14="http://schemas.microsoft.com/office/powerpoint/2010/main" val="10096408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におけるセキュリティの留意点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p:cNvSpPr/>
          <p:nvPr/>
        </p:nvSpPr>
        <p:spPr>
          <a:xfrm>
            <a:off x="395536" y="1268760"/>
            <a:ext cx="8352928" cy="4647426"/>
          </a:xfrm>
          <a:prstGeom prst="rect">
            <a:avLst/>
          </a:prstGeom>
        </p:spPr>
        <p:txBody>
          <a:bodyPr wrap="square">
            <a:spAutoFit/>
          </a:bodyPr>
          <a:lstStyle/>
          <a:p>
            <a:pPr marL="285750" indent="-285750">
              <a:buFont typeface="ZapfDingbatsITC" charset="0"/>
              <a:buChar char="❖"/>
            </a:pPr>
            <a:r>
              <a:rPr lang="ja-JP" altLang="en-US" sz="2000" dirty="0" smtClean="0">
                <a:latin typeface="Meiryo" charset="-128"/>
                <a:ea typeface="Meiryo" charset="-128"/>
                <a:cs typeface="Meiryo" charset="-128"/>
              </a:rPr>
              <a:t>デバイス層</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自体が侵害されるケースをどう防ぐ</a:t>
            </a:r>
            <a:r>
              <a:rPr lang="ja-JP" altLang="en-US" sz="1600" dirty="0" smtClean="0">
                <a:latin typeface="Meiryo" charset="-128"/>
                <a:ea typeface="Meiryo" charset="-128"/>
                <a:cs typeface="Meiryo" charset="-128"/>
              </a:rPr>
              <a:t>か</a:t>
            </a:r>
          </a:p>
          <a:p>
            <a:pPr marL="742950" lvl="1" indent="-285750">
              <a:buFont typeface="Wingdings" charset="2"/>
              <a:buChar char="Ø"/>
            </a:pPr>
            <a:r>
              <a:rPr lang="ja-JP" altLang="en-US" sz="1600" dirty="0" smtClean="0">
                <a:latin typeface="Meiryo" charset="-128"/>
                <a:ea typeface="Meiryo" charset="-128"/>
                <a:cs typeface="Meiryo" charset="-128"/>
              </a:rPr>
              <a:t>「</a:t>
            </a:r>
            <a:r>
              <a:rPr lang="ja-JP" altLang="en-US" sz="1600" dirty="0">
                <a:latin typeface="Meiryo" charset="-128"/>
                <a:ea typeface="Meiryo" charset="-128"/>
                <a:cs typeface="Meiryo" charset="-128"/>
              </a:rPr>
              <a:t>閉じた世界」という誤解は排除しなくてはいけない（現代において閉じたＩＴはありえない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は利用者にとっては、たんなる「モノ」であることを意識する必要がある（利用者に要求できることはほとんどない</a:t>
            </a:r>
            <a:r>
              <a:rPr lang="ja-JP" altLang="en-US" sz="1600" dirty="0" smtClean="0">
                <a:latin typeface="Meiryo" charset="-128"/>
                <a:ea typeface="Meiryo" charset="-128"/>
                <a:cs typeface="Meiryo" charset="-128"/>
              </a:rPr>
              <a:t>）</a:t>
            </a:r>
          </a:p>
          <a:p>
            <a:pPr marL="742950" lvl="1" indent="-285750">
              <a:buFont typeface="Wingdings" charset="2"/>
              <a:buChar char="Ø"/>
            </a:pPr>
            <a:endParaRPr lang="ja-JP" altLang="en-US" sz="1600" dirty="0" smtClean="0">
              <a:latin typeface="Meiryo" charset="-128"/>
              <a:ea typeface="Meiryo" charset="-128"/>
              <a:cs typeface="Meiryo" charset="-128"/>
            </a:endParaRPr>
          </a:p>
          <a:p>
            <a:pPr marL="285750" indent="-285750">
              <a:buFont typeface="ZapfDingbatsITC" charset="0"/>
              <a:buChar char="❖"/>
            </a:pPr>
            <a:r>
              <a:rPr lang="ja-JP" altLang="en-US" sz="2000" dirty="0" smtClean="0">
                <a:latin typeface="Meiryo" charset="-128"/>
                <a:ea typeface="Meiryo" charset="-128"/>
                <a:cs typeface="Meiryo" charset="-128"/>
              </a:rPr>
              <a:t>サービス層</a:t>
            </a:r>
          </a:p>
          <a:p>
            <a:pPr marL="742950" lvl="1" indent="-285750">
              <a:buFont typeface="Wingdings" charset="2"/>
              <a:buChar char="Ø"/>
            </a:pPr>
            <a:r>
              <a:rPr lang="ja-JP" altLang="en-US" sz="1600" dirty="0" smtClean="0">
                <a:latin typeface="Meiryo" charset="-128"/>
                <a:ea typeface="Meiryo" charset="-128"/>
                <a:cs typeface="Meiryo" charset="-128"/>
              </a:rPr>
              <a:t>攻撃者</a:t>
            </a:r>
            <a:r>
              <a:rPr lang="ja-JP" altLang="en-US" sz="1600" dirty="0">
                <a:latin typeface="Meiryo" charset="-128"/>
                <a:ea typeface="Meiryo" charset="-128"/>
                <a:cs typeface="Meiryo" charset="-128"/>
              </a:rPr>
              <a:t>にとっては、個々のデバイスを狙うより、サービスを狙う方が遙かに効率が</a:t>
            </a:r>
            <a:r>
              <a:rPr lang="ja-JP" altLang="en-US" sz="1600" dirty="0" smtClean="0">
                <a:latin typeface="Meiryo" charset="-128"/>
                <a:ea typeface="Meiryo" charset="-128"/>
                <a:cs typeface="Meiryo" charset="-128"/>
              </a:rPr>
              <a:t>いい（</a:t>
            </a:r>
            <a:r>
              <a:rPr lang="ja-JP" altLang="en-US" sz="1600" dirty="0">
                <a:latin typeface="Meiryo" charset="-128"/>
                <a:ea typeface="Meiryo" charset="-128"/>
                <a:cs typeface="Meiryo" charset="-128"/>
              </a:rPr>
              <a:t>攻撃が成功すれば多数のデバイスの制御やその情報を手中に収められる</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サービス</a:t>
            </a:r>
            <a:r>
              <a:rPr lang="ja-JP" altLang="en-US" sz="1600" dirty="0">
                <a:latin typeface="Meiryo" charset="-128"/>
                <a:ea typeface="Meiryo" charset="-128"/>
                <a:cs typeface="Meiryo" charset="-128"/>
              </a:rPr>
              <a:t>が止まると、モノは単にモノでしかなくなる（モノですらなくなるかもしれない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標的</a:t>
            </a:r>
            <a:r>
              <a:rPr lang="ja-JP" altLang="en-US" sz="1600" dirty="0">
                <a:latin typeface="Meiryo" charset="-128"/>
                <a:ea typeface="Meiryo" charset="-128"/>
                <a:cs typeface="Meiryo" charset="-128"/>
              </a:rPr>
              <a:t>となりうる可能性を真剣に検討する必要がある（長期間にわたり、高度かつ執拗な攻撃を受ける可能性が高い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データ</a:t>
            </a:r>
            <a:r>
              <a:rPr lang="ja-JP" altLang="en-US" sz="1600" dirty="0">
                <a:latin typeface="Meiryo" charset="-128"/>
                <a:ea typeface="Meiryo" charset="-128"/>
                <a:cs typeface="Meiryo" charset="-128"/>
              </a:rPr>
              <a:t>の利活用を考えれば、様々な他のサービスとの連携や相互接続が必要になり、セキュリティ上でもサプライチェインの複雑化が懸念される（ここでも「閉じた世界」はありえない）</a:t>
            </a:r>
          </a:p>
        </p:txBody>
      </p:sp>
      <p:sp>
        <p:nvSpPr>
          <p:cNvPr id="5" name="正方形/長方形 4"/>
          <p:cNvSpPr/>
          <p:nvPr/>
        </p:nvSpPr>
        <p:spPr>
          <a:xfrm>
            <a:off x="4067944" y="6068500"/>
            <a:ext cx="4572000" cy="215444"/>
          </a:xfrm>
          <a:prstGeom prst="rect">
            <a:avLst/>
          </a:prstGeom>
        </p:spPr>
        <p:txBody>
          <a:bodyPr>
            <a:spAutoFit/>
          </a:bodyPr>
          <a:lstStyle/>
          <a:p>
            <a:pPr algn="r"/>
            <a:r>
              <a:rPr lang="ja-JP" altLang="en-US" sz="800" dirty="0" smtClean="0"/>
              <a:t>出典　https</a:t>
            </a:r>
            <a:r>
              <a:rPr lang="ja-JP" altLang="en-US" sz="800" dirty="0"/>
              <a:t>://www.altairsecurity.com/documents/Internet-of-Things.pdf</a:t>
            </a:r>
          </a:p>
        </p:txBody>
      </p:sp>
    </p:spTree>
    <p:extLst>
      <p:ext uri="{BB962C8B-B14F-4D97-AF65-F5344CB8AC3E}">
        <p14:creationId xmlns:p14="http://schemas.microsoft.com/office/powerpoint/2010/main" val="17647314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The OWASP Internet of Things Top 10</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5" name="正方形/長方形 4"/>
          <p:cNvSpPr/>
          <p:nvPr/>
        </p:nvSpPr>
        <p:spPr>
          <a:xfrm>
            <a:off x="179512" y="769808"/>
            <a:ext cx="4238384" cy="5740031"/>
          </a:xfrm>
          <a:prstGeom prst="rect">
            <a:avLst/>
          </a:prstGeom>
        </p:spPr>
        <p:txBody>
          <a:bodyPr wrap="square">
            <a:spAutoFit/>
          </a:bodyPr>
          <a:lstStyle/>
          <a:p>
            <a:r>
              <a:rPr lang="en-US" altLang="ja-JP" sz="1400" dirty="0" smtClean="0">
                <a:latin typeface="メイリオ"/>
                <a:ea typeface="メイリオ"/>
                <a:cs typeface="メイリオ"/>
              </a:rPr>
              <a:t>1.</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でないウェブインターフェース</a:t>
            </a:r>
          </a:p>
          <a:p>
            <a:r>
              <a:rPr lang="ja-JP" altLang="en-US" sz="900" dirty="0">
                <a:latin typeface="メイリオ"/>
                <a:ea typeface="メイリオ"/>
                <a:cs typeface="メイリオ"/>
              </a:rPr>
              <a:t>アカウントリストの漏洩、ロックアウト機構の欠如、ユーザの</a:t>
            </a:r>
            <a:r>
              <a:rPr lang="ja-JP" altLang="en-US" sz="900" dirty="0" smtClean="0">
                <a:latin typeface="メイリオ"/>
                <a:ea typeface="メイリオ"/>
                <a:cs typeface="メイリオ"/>
              </a:rPr>
              <a:t>クレデンシャル情報</a:t>
            </a:r>
            <a:r>
              <a:rPr lang="ja-JP" altLang="en-US" sz="900" dirty="0">
                <a:latin typeface="メイリオ"/>
                <a:ea typeface="メイリオ"/>
                <a:cs typeface="メイリオ"/>
              </a:rPr>
              <a:t>が弱い場合、ウェブインターフェースは安全とは言えません</a:t>
            </a:r>
            <a:r>
              <a:rPr lang="ja-JP" altLang="en-US" sz="900" dirty="0" smtClean="0">
                <a:latin typeface="メイリオ"/>
                <a:ea typeface="メイリオ"/>
                <a:cs typeface="メイリオ"/>
              </a:rPr>
              <a:t>。特</a:t>
            </a:r>
            <a:r>
              <a:rPr lang="ja-JP" altLang="en-US" sz="900" dirty="0">
                <a:latin typeface="メイリオ"/>
                <a:ea typeface="メイリオ"/>
                <a:cs typeface="メイリオ"/>
              </a:rPr>
              <a:t>に、内部ネットワークのユーザのみが使用すると考えられて</a:t>
            </a:r>
            <a:r>
              <a:rPr lang="ja-JP" altLang="en-US" sz="900" dirty="0" smtClean="0">
                <a:latin typeface="メイリオ"/>
                <a:ea typeface="メイリオ"/>
                <a:cs typeface="メイリオ"/>
              </a:rPr>
              <a:t>いるウェブインターフェース</a:t>
            </a:r>
            <a:r>
              <a:rPr lang="ja-JP" altLang="en-US" sz="900" dirty="0">
                <a:latin typeface="メイリオ"/>
                <a:ea typeface="メイリオ"/>
                <a:cs typeface="メイリオ"/>
              </a:rPr>
              <a:t>の多くは安全性が低くなっています。 しかし</a:t>
            </a:r>
            <a:r>
              <a:rPr lang="ja-JP" altLang="en-US" sz="900" dirty="0" smtClean="0">
                <a:latin typeface="メイリオ"/>
                <a:ea typeface="メイリオ"/>
                <a:cs typeface="メイリオ"/>
              </a:rPr>
              <a:t>、内部</a:t>
            </a:r>
            <a:r>
              <a:rPr lang="ja-JP" altLang="en-US" sz="900" dirty="0">
                <a:latin typeface="メイリオ"/>
                <a:ea typeface="メイリオ"/>
                <a:cs typeface="メイリオ"/>
              </a:rPr>
              <a:t>ユーザからの脅威は外部ユーザからの脅威に相当する危険性</a:t>
            </a:r>
            <a:r>
              <a:rPr lang="ja-JP" altLang="en-US" sz="900" dirty="0" smtClean="0">
                <a:latin typeface="メイリオ"/>
                <a:ea typeface="メイリオ"/>
                <a:cs typeface="メイリオ"/>
              </a:rPr>
              <a:t>があります</a:t>
            </a:r>
            <a:r>
              <a:rPr lang="ja-JP" altLang="en-US" sz="900" dirty="0">
                <a:latin typeface="メイリオ"/>
                <a:ea typeface="メイリオ"/>
                <a:cs typeface="メイリオ"/>
              </a:rPr>
              <a:t>。ウェブインターフェースの問題は、</a:t>
            </a:r>
            <a:r>
              <a:rPr lang="en-US" altLang="ja-JP" sz="900" dirty="0">
                <a:latin typeface="メイリオ"/>
                <a:ea typeface="メイリオ"/>
                <a:cs typeface="メイリオ"/>
              </a:rPr>
              <a:t>XSS</a:t>
            </a:r>
            <a:r>
              <a:rPr lang="ja-JP" altLang="en-US" sz="900" dirty="0">
                <a:latin typeface="メイリオ"/>
                <a:ea typeface="メイリオ"/>
                <a:cs typeface="メイリオ"/>
              </a:rPr>
              <a:t>などの脆弱性</a:t>
            </a:r>
            <a:r>
              <a:rPr lang="ja-JP" altLang="en-US" sz="900" dirty="0" smtClean="0">
                <a:latin typeface="メイリオ"/>
                <a:ea typeface="メイリオ"/>
                <a:cs typeface="メイリオ"/>
              </a:rPr>
              <a:t>を特定</a:t>
            </a:r>
            <a:r>
              <a:rPr lang="ja-JP" altLang="en-US" sz="900" dirty="0">
                <a:latin typeface="メイリオ"/>
                <a:ea typeface="メイリオ"/>
                <a:cs typeface="メイリオ"/>
              </a:rPr>
              <a:t>できる自動テストツールを活用しながら手作業で確かめていくこと</a:t>
            </a:r>
            <a:r>
              <a:rPr lang="ja-JP" altLang="en-US" sz="900" dirty="0" smtClean="0">
                <a:latin typeface="メイリオ"/>
                <a:ea typeface="メイリオ"/>
                <a:cs typeface="メイリオ"/>
              </a:rPr>
              <a:t>で容易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2.</a:t>
            </a:r>
            <a:r>
              <a:rPr lang="ja-JP" altLang="en-US" sz="1400" dirty="0" smtClean="0">
                <a:latin typeface="メイリオ"/>
                <a:ea typeface="メイリオ"/>
                <a:cs typeface="メイリオ"/>
              </a:rPr>
              <a:t>欠陥</a:t>
            </a:r>
            <a:r>
              <a:rPr lang="ja-JP" altLang="en-US" sz="1400" dirty="0">
                <a:latin typeface="メイリオ"/>
                <a:ea typeface="メイリオ"/>
                <a:cs typeface="メイリオ"/>
              </a:rPr>
              <a:t>のある認証・認可機構 </a:t>
            </a:r>
            <a:endParaRPr lang="en-US" altLang="ja-JP" sz="1400" dirty="0" smtClean="0">
              <a:latin typeface="メイリオ"/>
              <a:ea typeface="メイリオ"/>
              <a:cs typeface="メイリオ"/>
            </a:endParaRPr>
          </a:p>
          <a:p>
            <a:r>
              <a:rPr lang="ja-JP" altLang="en-US" sz="900" dirty="0" smtClean="0">
                <a:latin typeface="メイリオ"/>
                <a:ea typeface="メイリオ"/>
                <a:cs typeface="メイリオ"/>
              </a:rPr>
              <a:t>パスワード</a:t>
            </a:r>
            <a:r>
              <a:rPr lang="ja-JP" altLang="en-US" sz="900" dirty="0">
                <a:latin typeface="メイリオ"/>
                <a:ea typeface="メイリオ"/>
                <a:cs typeface="メイリオ"/>
              </a:rPr>
              <a:t>が脆弱で、しかもその保護が不十分である場合、認証・</a:t>
            </a:r>
            <a:r>
              <a:rPr lang="ja-JP" altLang="en-US" sz="900" dirty="0" smtClean="0">
                <a:latin typeface="メイリオ"/>
                <a:ea typeface="メイリオ"/>
                <a:cs typeface="メイリオ"/>
              </a:rPr>
              <a:t>認可機構</a:t>
            </a:r>
            <a:r>
              <a:rPr lang="ja-JP" altLang="en-US" sz="900" dirty="0">
                <a:latin typeface="メイリオ"/>
                <a:ea typeface="メイリオ"/>
                <a:cs typeface="メイリオ"/>
              </a:rPr>
              <a:t>に欠陥が生じます。内部ネットワークのユーザのみが使用し</a:t>
            </a:r>
            <a:r>
              <a:rPr lang="ja-JP" altLang="en-US" sz="900" dirty="0" smtClean="0">
                <a:latin typeface="メイリオ"/>
                <a:ea typeface="メイリオ"/>
                <a:cs typeface="メイリオ"/>
              </a:rPr>
              <a:t>、外部</a:t>
            </a:r>
            <a:r>
              <a:rPr lang="ja-JP" altLang="en-US" sz="900" dirty="0">
                <a:latin typeface="メイリオ"/>
                <a:ea typeface="メイリオ"/>
                <a:cs typeface="メイリオ"/>
              </a:rPr>
              <a:t>ネットワークのユーザからはアクセスされないことを前提と</a:t>
            </a:r>
            <a:r>
              <a:rPr lang="ja-JP" altLang="en-US" sz="900" dirty="0" smtClean="0">
                <a:latin typeface="メイリオ"/>
                <a:ea typeface="メイリオ"/>
                <a:cs typeface="メイリオ"/>
              </a:rPr>
              <a:t>している</a:t>
            </a:r>
            <a:r>
              <a:rPr lang="ja-JP" altLang="en-US" sz="900" dirty="0">
                <a:latin typeface="メイリオ"/>
                <a:ea typeface="メイリオ"/>
                <a:cs typeface="メイリオ"/>
              </a:rPr>
              <a:t>場合、ほとんどのインターフェースにこのような欠陥が見られます</a:t>
            </a:r>
            <a:r>
              <a:rPr lang="ja-JP" altLang="en-US" sz="900" dirty="0" smtClean="0">
                <a:latin typeface="メイリオ"/>
                <a:ea typeface="メイリオ"/>
                <a:cs typeface="メイリオ"/>
              </a:rPr>
              <a:t>。認証</a:t>
            </a:r>
            <a:r>
              <a:rPr lang="ja-JP" altLang="en-US" sz="900" dirty="0">
                <a:latin typeface="メイリオ"/>
                <a:ea typeface="メイリオ"/>
                <a:cs typeface="メイリオ"/>
              </a:rPr>
              <a:t>・認可機構の問題の多くは、自動テストツールでも、手作業</a:t>
            </a:r>
            <a:r>
              <a:rPr lang="ja-JP" altLang="en-US" sz="900" dirty="0" smtClean="0">
                <a:latin typeface="メイリオ"/>
                <a:ea typeface="メイリオ"/>
                <a:cs typeface="メイリオ"/>
              </a:rPr>
              <a:t>でも容易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3.</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でないネットワークサービス</a:t>
            </a:r>
          </a:p>
          <a:p>
            <a:r>
              <a:rPr lang="ja-JP" altLang="en-US" sz="900" dirty="0">
                <a:latin typeface="メイリオ"/>
                <a:ea typeface="メイリオ"/>
                <a:cs typeface="メイリオ"/>
              </a:rPr>
              <a:t>安全でないネットワークサービスは、バッファオーバーフロー攻撃や</a:t>
            </a:r>
            <a:r>
              <a:rPr lang="ja-JP" altLang="en-US" sz="900" dirty="0" smtClean="0">
                <a:latin typeface="メイリオ"/>
                <a:ea typeface="メイリオ"/>
                <a:cs typeface="メイリオ"/>
              </a:rPr>
              <a:t>、ユーザ</a:t>
            </a:r>
            <a:r>
              <a:rPr lang="ja-JP" altLang="en-US" sz="900" dirty="0">
                <a:latin typeface="メイリオ"/>
                <a:ea typeface="メイリオ"/>
                <a:cs typeface="メイリオ"/>
              </a:rPr>
              <a:t>がデバイスを使えなくするサービス妨害</a:t>
            </a:r>
            <a:r>
              <a:rPr lang="en-US" altLang="ja-JP" sz="900" dirty="0">
                <a:latin typeface="メイリオ"/>
                <a:ea typeface="メイリオ"/>
                <a:cs typeface="メイリオ"/>
              </a:rPr>
              <a:t>(</a:t>
            </a:r>
            <a:r>
              <a:rPr lang="en-US" altLang="ja-JP" sz="900" dirty="0" err="1">
                <a:latin typeface="メイリオ"/>
                <a:ea typeface="メイリオ"/>
                <a:cs typeface="メイリオ"/>
              </a:rPr>
              <a:t>DoS</a:t>
            </a:r>
            <a:r>
              <a:rPr lang="en-US" altLang="ja-JP" sz="900" dirty="0">
                <a:latin typeface="メイリオ"/>
                <a:ea typeface="メイリオ"/>
                <a:cs typeface="メイリオ"/>
              </a:rPr>
              <a:t>)</a:t>
            </a:r>
            <a:r>
              <a:rPr lang="ja-JP" altLang="en-US" sz="900" dirty="0">
                <a:latin typeface="メイリオ"/>
                <a:ea typeface="メイリオ"/>
                <a:cs typeface="メイリオ"/>
              </a:rPr>
              <a:t>攻撃の影響</a:t>
            </a:r>
            <a:r>
              <a:rPr lang="ja-JP" altLang="en-US" sz="900" dirty="0" smtClean="0">
                <a:latin typeface="メイリオ"/>
                <a:ea typeface="メイリオ"/>
                <a:cs typeface="メイリオ"/>
              </a:rPr>
              <a:t>を受けやすく</a:t>
            </a:r>
            <a:r>
              <a:rPr lang="ja-JP" altLang="en-US" sz="900" dirty="0">
                <a:latin typeface="メイリオ"/>
                <a:ea typeface="メイリオ"/>
                <a:cs typeface="メイリオ"/>
              </a:rPr>
              <a:t>なります。また、他ユーザに対する</a:t>
            </a:r>
            <a:r>
              <a:rPr lang="en-US" altLang="ja-JP" sz="900" dirty="0" err="1">
                <a:latin typeface="メイリオ"/>
                <a:ea typeface="メイリオ"/>
                <a:cs typeface="メイリオ"/>
              </a:rPr>
              <a:t>DoS</a:t>
            </a:r>
            <a:r>
              <a:rPr lang="ja-JP" altLang="en-US" sz="900" dirty="0">
                <a:latin typeface="メイリオ"/>
                <a:ea typeface="メイリオ"/>
                <a:cs typeface="メイリオ"/>
              </a:rPr>
              <a:t>攻撃では、安全で</a:t>
            </a:r>
            <a:r>
              <a:rPr lang="ja-JP" altLang="en-US" sz="900" dirty="0" smtClean="0">
                <a:latin typeface="メイリオ"/>
                <a:ea typeface="メイリオ"/>
                <a:cs typeface="メイリオ"/>
              </a:rPr>
              <a:t>ないネットワークサービス</a:t>
            </a:r>
            <a:r>
              <a:rPr lang="ja-JP" altLang="en-US" sz="900" dirty="0">
                <a:latin typeface="メイリオ"/>
                <a:ea typeface="メイリオ"/>
                <a:cs typeface="メイリオ"/>
              </a:rPr>
              <a:t>を悪用されることがあります。ポートスキャン</a:t>
            </a:r>
            <a:r>
              <a:rPr lang="ja-JP" altLang="en-US" sz="900" dirty="0" smtClean="0">
                <a:latin typeface="メイリオ"/>
                <a:ea typeface="メイリオ"/>
                <a:cs typeface="メイリオ"/>
              </a:rPr>
              <a:t>やファジングツール</a:t>
            </a:r>
            <a:r>
              <a:rPr lang="ja-JP" altLang="en-US" sz="900" dirty="0">
                <a:latin typeface="メイリオ"/>
                <a:ea typeface="メイリオ"/>
                <a:cs typeface="メイリオ"/>
              </a:rPr>
              <a:t>で検知することで、安全性を確認できます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4.</a:t>
            </a:r>
            <a:r>
              <a:rPr lang="ja-JP" altLang="en-US" sz="1400" dirty="0" smtClean="0">
                <a:latin typeface="メイリオ"/>
                <a:ea typeface="メイリオ"/>
                <a:cs typeface="メイリオ"/>
              </a:rPr>
              <a:t>通信</a:t>
            </a:r>
            <a:r>
              <a:rPr lang="ja-JP" altLang="en-US" sz="1400" dirty="0">
                <a:latin typeface="メイリオ"/>
                <a:ea typeface="メイリオ"/>
                <a:cs typeface="メイリオ"/>
              </a:rPr>
              <a:t>路の暗号化の欠如</a:t>
            </a:r>
          </a:p>
          <a:p>
            <a:r>
              <a:rPr lang="ja-JP" altLang="en-US" sz="900" dirty="0">
                <a:latin typeface="メイリオ"/>
                <a:ea typeface="メイリオ"/>
                <a:cs typeface="メイリオ"/>
              </a:rPr>
              <a:t>通信の暗号化を行わないと、</a:t>
            </a:r>
            <a:r>
              <a:rPr lang="en-US" altLang="ja-JP" sz="900" dirty="0">
                <a:latin typeface="メイリオ"/>
                <a:ea typeface="メイリオ"/>
                <a:cs typeface="メイリオ"/>
              </a:rPr>
              <a:t>LAN</a:t>
            </a:r>
            <a:r>
              <a:rPr lang="ja-JP" altLang="en-US" sz="900" dirty="0">
                <a:latin typeface="メイリオ"/>
                <a:ea typeface="メイリオ"/>
                <a:cs typeface="メイリオ"/>
              </a:rPr>
              <a:t>やインターネットで通信されるデータ</a:t>
            </a:r>
            <a:r>
              <a:rPr lang="ja-JP" altLang="en-US" sz="900" dirty="0" smtClean="0">
                <a:latin typeface="メイリオ"/>
                <a:ea typeface="メイリオ"/>
                <a:cs typeface="メイリオ"/>
              </a:rPr>
              <a:t>を誰</a:t>
            </a:r>
            <a:r>
              <a:rPr lang="ja-JP" altLang="en-US" sz="900" dirty="0">
                <a:latin typeface="メイリオ"/>
                <a:ea typeface="メイリオ"/>
                <a:cs typeface="メイリオ"/>
              </a:rPr>
              <a:t>からでも見られるようになります。</a:t>
            </a:r>
            <a:r>
              <a:rPr lang="en-US" altLang="ja-JP" sz="900" dirty="0">
                <a:latin typeface="メイリオ"/>
                <a:ea typeface="メイリオ"/>
                <a:cs typeface="メイリオ"/>
              </a:rPr>
              <a:t>LAN</a:t>
            </a:r>
            <a:r>
              <a:rPr lang="ja-JP" altLang="en-US" sz="900" dirty="0">
                <a:latin typeface="メイリオ"/>
                <a:ea typeface="メイリオ"/>
                <a:cs typeface="メイリオ"/>
              </a:rPr>
              <a:t>のトラフィックは内部の</a:t>
            </a:r>
            <a:r>
              <a:rPr lang="ja-JP" altLang="en-US" sz="900" dirty="0" smtClean="0">
                <a:latin typeface="メイリオ"/>
                <a:ea typeface="メイリオ"/>
                <a:cs typeface="メイリオ"/>
              </a:rPr>
              <a:t>限られた人</a:t>
            </a:r>
            <a:r>
              <a:rPr lang="ja-JP" altLang="en-US" sz="900" dirty="0">
                <a:latin typeface="メイリオ"/>
                <a:ea typeface="メイリオ"/>
                <a:cs typeface="メイリオ"/>
              </a:rPr>
              <a:t>にしか見られないため通信路の暗号化が不要だと考える人</a:t>
            </a:r>
            <a:r>
              <a:rPr lang="ja-JP" altLang="en-US" sz="900" dirty="0" smtClean="0">
                <a:latin typeface="メイリオ"/>
                <a:ea typeface="メイリオ"/>
                <a:cs typeface="メイリオ"/>
              </a:rPr>
              <a:t>もいる</a:t>
            </a:r>
            <a:r>
              <a:rPr lang="ja-JP" altLang="en-US" sz="900" dirty="0">
                <a:latin typeface="メイリオ"/>
                <a:ea typeface="メイリオ"/>
                <a:cs typeface="メイリオ"/>
              </a:rPr>
              <a:t>でしょうが、ワイヤレスネットワークでは、設定の不備が</a:t>
            </a:r>
            <a:r>
              <a:rPr lang="ja-JP" altLang="en-US" sz="900" dirty="0" smtClean="0">
                <a:latin typeface="メイリオ"/>
                <a:ea typeface="メイリオ"/>
                <a:cs typeface="メイリオ"/>
              </a:rPr>
              <a:t>あれば誰</a:t>
            </a:r>
            <a:r>
              <a:rPr lang="ja-JP" altLang="en-US" sz="900" dirty="0">
                <a:latin typeface="メイリオ"/>
                <a:ea typeface="メイリオ"/>
                <a:cs typeface="メイリオ"/>
              </a:rPr>
              <a:t>にでもトラフィックを見られるようになります。この問題の多くは</a:t>
            </a:r>
            <a:r>
              <a:rPr lang="ja-JP" altLang="en-US" sz="900" dirty="0" smtClean="0">
                <a:latin typeface="メイリオ"/>
                <a:ea typeface="メイリオ"/>
                <a:cs typeface="メイリオ"/>
              </a:rPr>
              <a:t>、ネットワークトラフィック上</a:t>
            </a:r>
            <a:r>
              <a:rPr lang="ja-JP" altLang="en-US" sz="900" dirty="0">
                <a:latin typeface="メイリオ"/>
                <a:ea typeface="メイリオ"/>
                <a:cs typeface="メイリオ"/>
              </a:rPr>
              <a:t>で、実際に読めるデータを調べることで容易</a:t>
            </a:r>
            <a:r>
              <a:rPr lang="ja-JP" altLang="en-US" sz="900" dirty="0" smtClean="0">
                <a:latin typeface="メイリオ"/>
                <a:ea typeface="メイリオ"/>
                <a:cs typeface="メイリオ"/>
              </a:rPr>
              <a:t>に見つける</a:t>
            </a:r>
            <a:r>
              <a:rPr lang="ja-JP" altLang="en-US" sz="900" dirty="0">
                <a:latin typeface="メイリオ"/>
                <a:ea typeface="メイリオ"/>
                <a:cs typeface="メイリオ"/>
              </a:rPr>
              <a:t>ことができます。また自動化ツールで</a:t>
            </a:r>
            <a:r>
              <a:rPr lang="en-US" altLang="ja-JP" sz="900" dirty="0">
                <a:latin typeface="メイリオ"/>
                <a:ea typeface="メイリオ"/>
                <a:cs typeface="メイリオ"/>
              </a:rPr>
              <a:t>SSL</a:t>
            </a:r>
            <a:r>
              <a:rPr lang="ja-JP" altLang="en-US" sz="900" dirty="0">
                <a:latin typeface="メイリオ"/>
                <a:ea typeface="メイリオ"/>
                <a:cs typeface="メイリオ"/>
              </a:rPr>
              <a:t>や</a:t>
            </a:r>
            <a:r>
              <a:rPr lang="en-US" altLang="ja-JP" sz="900" dirty="0">
                <a:latin typeface="メイリオ"/>
                <a:ea typeface="メイリオ"/>
                <a:cs typeface="メイリオ"/>
              </a:rPr>
              <a:t>TLS</a:t>
            </a:r>
            <a:r>
              <a:rPr lang="ja-JP" altLang="en-US" sz="900" dirty="0" smtClean="0">
                <a:latin typeface="メイリオ"/>
                <a:ea typeface="メイリオ"/>
                <a:cs typeface="メイリオ"/>
              </a:rPr>
              <a:t>のような常識的</a:t>
            </a:r>
            <a:r>
              <a:rPr lang="ja-JP" altLang="en-US" sz="900" dirty="0">
                <a:latin typeface="メイリオ"/>
                <a:ea typeface="メイリオ"/>
                <a:cs typeface="メイリオ"/>
              </a:rPr>
              <a:t>な暗号化通信が適切に実装されているかを調べることができます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5.</a:t>
            </a:r>
            <a:r>
              <a:rPr lang="ja-JP" altLang="en-US" sz="1400" dirty="0" smtClean="0">
                <a:latin typeface="メイリオ"/>
                <a:ea typeface="メイリオ"/>
                <a:cs typeface="メイリオ"/>
              </a:rPr>
              <a:t>プライバシー</a:t>
            </a:r>
            <a:endParaRPr lang="ja-JP" altLang="en-US" sz="1400" dirty="0">
              <a:latin typeface="メイリオ"/>
              <a:ea typeface="メイリオ"/>
              <a:cs typeface="メイリオ"/>
            </a:endParaRPr>
          </a:p>
          <a:p>
            <a:r>
              <a:rPr lang="ja-JP" altLang="en-US" sz="900" dirty="0">
                <a:latin typeface="メイリオ"/>
                <a:ea typeface="メイリオ"/>
                <a:cs typeface="メイリオ"/>
              </a:rPr>
              <a:t>プライバシーの問題は、収集した個人情報の保護が適切でない場合</a:t>
            </a:r>
            <a:r>
              <a:rPr lang="ja-JP" altLang="en-US" sz="900" dirty="0" smtClean="0">
                <a:latin typeface="メイリオ"/>
                <a:ea typeface="メイリオ"/>
                <a:cs typeface="メイリオ"/>
              </a:rPr>
              <a:t>に発生</a:t>
            </a:r>
            <a:r>
              <a:rPr lang="ja-JP" altLang="en-US" sz="900" dirty="0">
                <a:latin typeface="メイリオ"/>
                <a:ea typeface="メイリオ"/>
                <a:cs typeface="メイリオ"/>
              </a:rPr>
              <a:t>します。デバイスのセットアップ時にユーザから収集するデータ</a:t>
            </a:r>
            <a:r>
              <a:rPr lang="ja-JP" altLang="en-US" sz="900" dirty="0" smtClean="0">
                <a:latin typeface="メイリオ"/>
                <a:ea typeface="メイリオ"/>
                <a:cs typeface="メイリオ"/>
              </a:rPr>
              <a:t>を分析</a:t>
            </a:r>
            <a:r>
              <a:rPr lang="ja-JP" altLang="en-US" sz="900" dirty="0">
                <a:latin typeface="メイリオ"/>
                <a:ea typeface="メイリオ"/>
                <a:cs typeface="メイリオ"/>
              </a:rPr>
              <a:t>することで、プライバシーの問題を検知できます。また、</a:t>
            </a:r>
            <a:r>
              <a:rPr lang="ja-JP" altLang="en-US" sz="900" dirty="0" smtClean="0">
                <a:latin typeface="メイリオ"/>
                <a:ea typeface="メイリオ"/>
                <a:cs typeface="メイリオ"/>
              </a:rPr>
              <a:t>自動化ツール</a:t>
            </a:r>
            <a:r>
              <a:rPr lang="ja-JP" altLang="en-US" sz="900" dirty="0">
                <a:latin typeface="メイリオ"/>
                <a:ea typeface="メイリオ"/>
                <a:cs typeface="メイリオ"/>
              </a:rPr>
              <a:t>でパターンを特定して検索することで、個人情報や機微情報</a:t>
            </a:r>
            <a:r>
              <a:rPr lang="ja-JP" altLang="en-US" sz="900" dirty="0" smtClean="0">
                <a:latin typeface="メイリオ"/>
                <a:ea typeface="メイリオ"/>
                <a:cs typeface="メイリオ"/>
              </a:rPr>
              <a:t>の収集</a:t>
            </a:r>
            <a:r>
              <a:rPr lang="ja-JP" altLang="en-US" sz="900" dirty="0">
                <a:latin typeface="メイリオ"/>
                <a:ea typeface="メイリオ"/>
                <a:cs typeface="メイリオ"/>
              </a:rPr>
              <a:t>状況を確認できます</a:t>
            </a:r>
            <a:r>
              <a:rPr lang="ja-JP" altLang="en-US" sz="900" dirty="0" smtClean="0">
                <a:latin typeface="メイリオ"/>
                <a:ea typeface="メイリオ"/>
                <a:cs typeface="メイリオ"/>
              </a:rPr>
              <a:t>。</a:t>
            </a:r>
            <a:endParaRPr lang="ja-JP" altLang="en-US" sz="900" dirty="0">
              <a:latin typeface="メイリオ"/>
              <a:ea typeface="メイリオ"/>
              <a:cs typeface="メイリオ"/>
            </a:endParaRPr>
          </a:p>
        </p:txBody>
      </p:sp>
      <p:sp>
        <p:nvSpPr>
          <p:cNvPr id="6" name="正方形/長方形 5"/>
          <p:cNvSpPr/>
          <p:nvPr/>
        </p:nvSpPr>
        <p:spPr>
          <a:xfrm>
            <a:off x="4738425" y="785313"/>
            <a:ext cx="4226063" cy="5740031"/>
          </a:xfrm>
          <a:prstGeom prst="rect">
            <a:avLst/>
          </a:prstGeom>
        </p:spPr>
        <p:txBody>
          <a:bodyPr wrap="square">
            <a:spAutoFit/>
          </a:bodyPr>
          <a:lstStyle/>
          <a:p>
            <a:r>
              <a:rPr lang="en-US" altLang="ja-JP" sz="1400" dirty="0" smtClean="0">
                <a:latin typeface="メイリオ"/>
                <a:ea typeface="メイリオ"/>
                <a:cs typeface="メイリオ"/>
              </a:rPr>
              <a:t>6.</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でないクラウドインターフェース</a:t>
            </a:r>
          </a:p>
          <a:p>
            <a:r>
              <a:rPr lang="ja-JP" altLang="en-US" sz="900" dirty="0">
                <a:latin typeface="メイリオ"/>
                <a:ea typeface="メイリオ"/>
                <a:cs typeface="メイリオ"/>
              </a:rPr>
              <a:t>ユーザの認証情報やアカウントリストを推測しやすい場合、</a:t>
            </a:r>
            <a:r>
              <a:rPr lang="ja-JP" altLang="en-US" sz="900" dirty="0" smtClean="0">
                <a:latin typeface="メイリオ"/>
                <a:ea typeface="メイリオ"/>
                <a:cs typeface="メイリオ"/>
              </a:rPr>
              <a:t>クラウドインターフェース</a:t>
            </a:r>
            <a:r>
              <a:rPr lang="ja-JP" altLang="en-US" sz="900" dirty="0">
                <a:latin typeface="メイリオ"/>
                <a:ea typeface="メイリオ"/>
                <a:cs typeface="メイリオ"/>
              </a:rPr>
              <a:t>は安全とはいえません。クラウドインターフェースへ</a:t>
            </a:r>
            <a:r>
              <a:rPr lang="ja-JP" altLang="en-US" sz="900" dirty="0" smtClean="0">
                <a:latin typeface="メイリオ"/>
                <a:ea typeface="メイリオ"/>
                <a:cs typeface="メイリオ"/>
              </a:rPr>
              <a:t>の接続</a:t>
            </a:r>
            <a:r>
              <a:rPr lang="ja-JP" altLang="en-US" sz="900" dirty="0">
                <a:latin typeface="メイリオ"/>
                <a:ea typeface="メイリオ"/>
                <a:cs typeface="メイリオ"/>
              </a:rPr>
              <a:t>内容をレビューし、その通信が</a:t>
            </a:r>
            <a:r>
              <a:rPr lang="en-US" altLang="ja-JP" sz="900" dirty="0">
                <a:latin typeface="メイリオ"/>
                <a:ea typeface="メイリオ"/>
                <a:cs typeface="メイリオ"/>
              </a:rPr>
              <a:t>SSL</a:t>
            </a:r>
            <a:r>
              <a:rPr lang="ja-JP" altLang="en-US" sz="900" dirty="0">
                <a:latin typeface="メイリオ"/>
                <a:ea typeface="メイリオ"/>
                <a:cs typeface="メイリオ"/>
              </a:rPr>
              <a:t>接続を用いているかどうか</a:t>
            </a:r>
            <a:r>
              <a:rPr lang="ja-JP" altLang="en-US" sz="900" dirty="0" smtClean="0">
                <a:latin typeface="メイリオ"/>
                <a:ea typeface="メイリオ"/>
                <a:cs typeface="メイリオ"/>
              </a:rPr>
              <a:t>、さらに</a:t>
            </a:r>
            <a:r>
              <a:rPr lang="ja-JP" altLang="en-US" sz="900" dirty="0">
                <a:latin typeface="メイリオ"/>
                <a:ea typeface="メイリオ"/>
                <a:cs typeface="メイリオ"/>
              </a:rPr>
              <a:t>パスワードリセット機構がアカウントの有効性を</a:t>
            </a:r>
            <a:r>
              <a:rPr lang="ja-JP" altLang="en-US" sz="900" dirty="0" smtClean="0">
                <a:latin typeface="メイリオ"/>
                <a:ea typeface="メイリオ"/>
                <a:cs typeface="メイリオ"/>
              </a:rPr>
              <a:t>見せて結果的</a:t>
            </a:r>
            <a:r>
              <a:rPr lang="ja-JP" altLang="en-US" sz="900" dirty="0">
                <a:latin typeface="メイリオ"/>
                <a:ea typeface="メイリオ"/>
                <a:cs typeface="メイリオ"/>
              </a:rPr>
              <a:t>にアカウントのリスト化につながってしまうものと</a:t>
            </a:r>
            <a:r>
              <a:rPr lang="ja-JP" altLang="en-US" sz="900" dirty="0" smtClean="0">
                <a:latin typeface="メイリオ"/>
                <a:ea typeface="メイリオ"/>
                <a:cs typeface="メイリオ"/>
              </a:rPr>
              <a:t>なっていない</a:t>
            </a:r>
            <a:r>
              <a:rPr lang="ja-JP" altLang="en-US" sz="900" dirty="0">
                <a:latin typeface="メイリオ"/>
                <a:ea typeface="メイリオ"/>
                <a:cs typeface="メイリオ"/>
              </a:rPr>
              <a:t>かなどを確認することにより、安全性を確認することができます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7.</a:t>
            </a:r>
            <a:r>
              <a:rPr lang="ja-JP" altLang="en-US" sz="1400" dirty="0" smtClean="0">
                <a:latin typeface="メイリオ"/>
                <a:ea typeface="メイリオ"/>
                <a:cs typeface="メイリオ"/>
              </a:rPr>
              <a:t>弱い</a:t>
            </a:r>
            <a:r>
              <a:rPr lang="ja-JP" altLang="en-US" sz="1400" dirty="0">
                <a:latin typeface="メイリオ"/>
                <a:ea typeface="メイリオ"/>
                <a:cs typeface="メイリオ"/>
              </a:rPr>
              <a:t>モバイルインターフェース</a:t>
            </a:r>
          </a:p>
          <a:p>
            <a:r>
              <a:rPr lang="ja-JP" altLang="en-US" sz="900" dirty="0">
                <a:latin typeface="メイリオ"/>
                <a:ea typeface="メイリオ"/>
                <a:cs typeface="メイリオ"/>
              </a:rPr>
              <a:t>推測しやすいユーザ認証情報やアカウントリストを取得可能で</a:t>
            </a:r>
            <a:r>
              <a:rPr lang="ja-JP" altLang="en-US" sz="900" dirty="0" smtClean="0">
                <a:latin typeface="メイリオ"/>
                <a:ea typeface="メイリオ"/>
                <a:cs typeface="メイリオ"/>
              </a:rPr>
              <a:t>ある場合</a:t>
            </a:r>
            <a:r>
              <a:rPr lang="ja-JP" altLang="en-US" sz="900" dirty="0">
                <a:latin typeface="メイリオ"/>
                <a:ea typeface="メイリオ"/>
                <a:cs typeface="メイリオ"/>
              </a:rPr>
              <a:t>、モバイルインターフェースは安全とはいえません。</a:t>
            </a:r>
            <a:r>
              <a:rPr lang="ja-JP" altLang="en-US" sz="900" dirty="0" smtClean="0">
                <a:latin typeface="メイリオ"/>
                <a:ea typeface="メイリオ"/>
                <a:cs typeface="メイリオ"/>
              </a:rPr>
              <a:t>ワイヤレスネットワーク</a:t>
            </a:r>
            <a:r>
              <a:rPr lang="ja-JP" altLang="en-US" sz="900" dirty="0">
                <a:latin typeface="メイリオ"/>
                <a:ea typeface="メイリオ"/>
                <a:cs typeface="メイリオ"/>
              </a:rPr>
              <a:t>への接続や</a:t>
            </a:r>
            <a:r>
              <a:rPr lang="en-US" altLang="ja-JP" sz="900" dirty="0">
                <a:latin typeface="メイリオ"/>
                <a:ea typeface="メイリオ"/>
                <a:cs typeface="メイリオ"/>
              </a:rPr>
              <a:t>SSL</a:t>
            </a:r>
            <a:r>
              <a:rPr lang="ja-JP" altLang="en-US" sz="900" dirty="0">
                <a:latin typeface="メイリオ"/>
                <a:ea typeface="メイリオ"/>
                <a:cs typeface="メイリオ"/>
              </a:rPr>
              <a:t>接続の有無、パスワードリセット機構</a:t>
            </a:r>
            <a:r>
              <a:rPr lang="ja-JP" altLang="en-US" sz="900" dirty="0" smtClean="0">
                <a:latin typeface="メイリオ"/>
                <a:ea typeface="メイリオ"/>
                <a:cs typeface="メイリオ"/>
              </a:rPr>
              <a:t>がアカウントリスト</a:t>
            </a:r>
            <a:r>
              <a:rPr lang="ja-JP" altLang="en-US" sz="900" dirty="0">
                <a:latin typeface="メイリオ"/>
                <a:ea typeface="メイリオ"/>
                <a:cs typeface="メイリオ"/>
              </a:rPr>
              <a:t>作成につながるかどうかなどを確認すること</a:t>
            </a:r>
            <a:r>
              <a:rPr lang="ja-JP" altLang="en-US" sz="900" dirty="0" smtClean="0">
                <a:latin typeface="メイリオ"/>
                <a:ea typeface="メイリオ"/>
                <a:cs typeface="メイリオ"/>
              </a:rPr>
              <a:t>でモバイルインターフェース</a:t>
            </a:r>
            <a:r>
              <a:rPr lang="ja-JP" altLang="en-US" sz="900" dirty="0">
                <a:latin typeface="メイリオ"/>
                <a:ea typeface="メイリオ"/>
                <a:cs typeface="メイリオ"/>
              </a:rPr>
              <a:t>の安全性を確認できます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smtClean="0">
              <a:latin typeface="メイリオ"/>
              <a:ea typeface="メイリオ"/>
              <a:cs typeface="メイリオ"/>
            </a:endParaRPr>
          </a:p>
          <a:p>
            <a:r>
              <a:rPr lang="en-US" altLang="ja-JP" sz="1400" dirty="0" smtClean="0">
                <a:latin typeface="メイリオ"/>
                <a:ea typeface="メイリオ"/>
                <a:cs typeface="メイリオ"/>
              </a:rPr>
              <a:t>8.</a:t>
            </a:r>
            <a:r>
              <a:rPr lang="ja-JP" altLang="en-US" sz="1400" dirty="0" smtClean="0">
                <a:latin typeface="メイリオ"/>
                <a:ea typeface="メイリオ"/>
                <a:cs typeface="メイリオ"/>
              </a:rPr>
              <a:t>セキュリティ設定の不備</a:t>
            </a:r>
            <a:endParaRPr lang="en-US" altLang="ja-JP" sz="1400" dirty="0">
              <a:latin typeface="メイリオ"/>
              <a:ea typeface="メイリオ"/>
              <a:cs typeface="メイリオ"/>
            </a:endParaRPr>
          </a:p>
          <a:p>
            <a:r>
              <a:rPr lang="ja-JP" altLang="en-US" sz="900" dirty="0">
                <a:latin typeface="メイリオ"/>
                <a:ea typeface="メイリオ"/>
                <a:cs typeface="メイリオ"/>
              </a:rPr>
              <a:t>セキュリティ設定の不備は、ユーザにデバイスのセキュリティ設定に</a:t>
            </a:r>
          </a:p>
          <a:p>
            <a:r>
              <a:rPr lang="ja-JP" altLang="en-US" sz="900" dirty="0">
                <a:latin typeface="メイリオ"/>
                <a:ea typeface="メイリオ"/>
                <a:cs typeface="メイリオ"/>
              </a:rPr>
              <a:t>ついてのスキルがないか、不足している場合に生じます。</a:t>
            </a:r>
          </a:p>
          <a:p>
            <a:r>
              <a:rPr lang="ja-JP" altLang="en-US" sz="900" dirty="0">
                <a:latin typeface="メイリオ"/>
                <a:ea typeface="メイリオ"/>
                <a:cs typeface="メイリオ"/>
              </a:rPr>
              <a:t>また、ウェブインターフェースの設定画面で、緻密なアクセス権限の</a:t>
            </a:r>
          </a:p>
          <a:p>
            <a:r>
              <a:rPr lang="ja-JP" altLang="en-US" sz="900" dirty="0">
                <a:latin typeface="メイリオ"/>
                <a:ea typeface="メイリオ"/>
                <a:cs typeface="メイリオ"/>
              </a:rPr>
              <a:t>設定ができない場合、たとえば強力なパスワードの使用を必須に</a:t>
            </a:r>
          </a:p>
          <a:p>
            <a:r>
              <a:rPr lang="ja-JP" altLang="en-US" sz="900" dirty="0">
                <a:latin typeface="メイリオ"/>
                <a:ea typeface="メイリオ"/>
                <a:cs typeface="メイリオ"/>
              </a:rPr>
              <a:t>することができない場合などにも生じます。手動で設定画面を</a:t>
            </a:r>
          </a:p>
          <a:p>
            <a:r>
              <a:rPr lang="ja-JP" altLang="en-US" sz="900" dirty="0">
                <a:latin typeface="メイリオ"/>
                <a:ea typeface="メイリオ"/>
                <a:cs typeface="メイリオ"/>
              </a:rPr>
              <a:t>レビューし、これらのオプションの存在を調べることで確認できます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9.</a:t>
            </a:r>
            <a:r>
              <a:rPr lang="ja-JP" altLang="en-US" sz="1400" dirty="0" smtClean="0">
                <a:latin typeface="メイリオ"/>
                <a:ea typeface="メイリオ"/>
                <a:cs typeface="メイリオ"/>
              </a:rPr>
              <a:t>ソフトウェア</a:t>
            </a:r>
            <a:r>
              <a:rPr lang="ja-JP" altLang="en-US" sz="1400" dirty="0">
                <a:latin typeface="メイリオ"/>
                <a:ea typeface="メイリオ"/>
                <a:cs typeface="メイリオ"/>
              </a:rPr>
              <a:t>・ファームウェアの問題</a:t>
            </a:r>
          </a:p>
          <a:p>
            <a:r>
              <a:rPr lang="ja-JP" altLang="en-US" sz="900" dirty="0">
                <a:latin typeface="メイリオ"/>
                <a:ea typeface="メイリオ"/>
                <a:cs typeface="メイリオ"/>
              </a:rPr>
              <a:t>更新できないデバイスは、それ自体がセキュリティ欠陥です。</a:t>
            </a:r>
            <a:r>
              <a:rPr lang="ja-JP" altLang="en-US" sz="900" dirty="0" smtClean="0">
                <a:latin typeface="メイリオ"/>
                <a:ea typeface="メイリオ"/>
                <a:cs typeface="メイリオ"/>
              </a:rPr>
              <a:t>デバイスに</a:t>
            </a:r>
            <a:r>
              <a:rPr lang="ja-JP" altLang="en-US" sz="900" dirty="0">
                <a:latin typeface="メイリオ"/>
                <a:ea typeface="メイリオ"/>
                <a:cs typeface="メイリオ"/>
              </a:rPr>
              <a:t>脆弱性が発見されたら、そのデバイスは更新できなければなりません</a:t>
            </a:r>
            <a:r>
              <a:rPr lang="ja-JP" altLang="en-US" sz="900" dirty="0" smtClean="0">
                <a:latin typeface="メイリオ"/>
                <a:ea typeface="メイリオ"/>
                <a:cs typeface="メイリオ"/>
              </a:rPr>
              <a:t>。また</a:t>
            </a:r>
            <a:r>
              <a:rPr lang="ja-JP" altLang="en-US" sz="900" dirty="0">
                <a:latin typeface="メイリオ"/>
                <a:ea typeface="メイリオ"/>
                <a:cs typeface="メイリオ"/>
              </a:rPr>
              <a:t>、肝心のソフトウェアやファームウェアのアップデートの配信</a:t>
            </a:r>
            <a:r>
              <a:rPr lang="ja-JP" altLang="en-US" sz="900" dirty="0" smtClean="0">
                <a:latin typeface="メイリオ"/>
                <a:ea typeface="メイリオ"/>
                <a:cs typeface="メイリオ"/>
              </a:rPr>
              <a:t>において</a:t>
            </a:r>
            <a:r>
              <a:rPr lang="ja-JP" altLang="en-US" sz="900" dirty="0">
                <a:latin typeface="メイリオ"/>
                <a:ea typeface="メイリオ"/>
                <a:cs typeface="メイリオ"/>
              </a:rPr>
              <a:t>、ネットワーク接続が保護されていない場合も安全とは</a:t>
            </a:r>
            <a:r>
              <a:rPr lang="ja-JP" altLang="en-US" sz="900" dirty="0" smtClean="0">
                <a:latin typeface="メイリオ"/>
                <a:ea typeface="メイリオ"/>
                <a:cs typeface="メイリオ"/>
              </a:rPr>
              <a:t>言えません</a:t>
            </a:r>
            <a:r>
              <a:rPr lang="ja-JP" altLang="en-US" sz="900" dirty="0">
                <a:latin typeface="メイリオ"/>
                <a:ea typeface="メイリオ"/>
                <a:cs typeface="メイリオ"/>
              </a:rPr>
              <a:t>。また、ソフトウェアやファームウェアに認証情報など機微</a:t>
            </a:r>
            <a:r>
              <a:rPr lang="ja-JP" altLang="en-US" sz="900" dirty="0" smtClean="0">
                <a:latin typeface="メイリオ"/>
                <a:ea typeface="メイリオ"/>
                <a:cs typeface="メイリオ"/>
              </a:rPr>
              <a:t>情報が</a:t>
            </a:r>
            <a:r>
              <a:rPr lang="ja-JP" altLang="en-US" sz="900" dirty="0">
                <a:latin typeface="メイリオ"/>
                <a:ea typeface="メイリオ"/>
                <a:cs typeface="メイリオ"/>
              </a:rPr>
              <a:t>ハードコーディングされている場合も安全ではありません。</a:t>
            </a:r>
            <a:r>
              <a:rPr lang="ja-JP" altLang="en-US" sz="900" dirty="0" smtClean="0">
                <a:latin typeface="メイリオ"/>
                <a:ea typeface="メイリオ"/>
                <a:cs typeface="メイリオ"/>
              </a:rPr>
              <a:t>この問題</a:t>
            </a:r>
            <a:r>
              <a:rPr lang="ja-JP" altLang="en-US" sz="900" dirty="0">
                <a:latin typeface="メイリオ"/>
                <a:ea typeface="メイリオ"/>
                <a:cs typeface="メイリオ"/>
              </a:rPr>
              <a:t>を発見するには、アップデート時のトラッフィックを</a:t>
            </a:r>
            <a:r>
              <a:rPr lang="ja-JP" altLang="en-US" sz="900" dirty="0" smtClean="0">
                <a:latin typeface="メイリオ"/>
                <a:ea typeface="メイリオ"/>
                <a:cs typeface="メイリオ"/>
              </a:rPr>
              <a:t>チェックしたり</a:t>
            </a:r>
            <a:r>
              <a:rPr lang="ja-JP" altLang="en-US" sz="900" dirty="0">
                <a:latin typeface="メイリオ"/>
                <a:ea typeface="メイリオ"/>
                <a:cs typeface="メイリオ"/>
              </a:rPr>
              <a:t>、バイナリエディタなどを使いアップデートファイルそのもの</a:t>
            </a:r>
            <a:r>
              <a:rPr lang="ja-JP" altLang="en-US" sz="900" dirty="0" smtClean="0">
                <a:latin typeface="メイリオ"/>
                <a:ea typeface="メイリオ"/>
                <a:cs typeface="メイリオ"/>
              </a:rPr>
              <a:t>に関心</a:t>
            </a:r>
            <a:r>
              <a:rPr lang="ja-JP" altLang="en-US" sz="900" dirty="0">
                <a:latin typeface="メイリオ"/>
                <a:ea typeface="メイリオ"/>
                <a:cs typeface="メイリオ"/>
              </a:rPr>
              <a:t>を誘う情報が含まれていないかを分析します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10.</a:t>
            </a:r>
            <a:r>
              <a:rPr lang="ja-JP" altLang="en-US" sz="1400" dirty="0" smtClean="0">
                <a:latin typeface="メイリオ"/>
                <a:ea typeface="メイリオ"/>
                <a:cs typeface="メイリオ"/>
              </a:rPr>
              <a:t>物理的</a:t>
            </a:r>
            <a:r>
              <a:rPr lang="ja-JP" altLang="en-US" sz="1400" dirty="0">
                <a:latin typeface="メイリオ"/>
                <a:ea typeface="メイリオ"/>
                <a:cs typeface="メイリオ"/>
              </a:rPr>
              <a:t>な問題</a:t>
            </a:r>
          </a:p>
          <a:p>
            <a:r>
              <a:rPr lang="ja-JP" altLang="en-US" sz="900" dirty="0">
                <a:latin typeface="メイリオ"/>
                <a:ea typeface="メイリオ"/>
                <a:cs typeface="メイリオ"/>
              </a:rPr>
              <a:t>攻撃者がデバイスを取り外すことで、記録媒体や、そこに保存</a:t>
            </a:r>
            <a:r>
              <a:rPr lang="ja-JP" altLang="en-US" sz="900" dirty="0" smtClean="0">
                <a:latin typeface="メイリオ"/>
                <a:ea typeface="メイリオ"/>
                <a:cs typeface="メイリオ"/>
              </a:rPr>
              <a:t>されている</a:t>
            </a:r>
            <a:r>
              <a:rPr lang="ja-JP" altLang="en-US" sz="900" dirty="0">
                <a:latin typeface="メイリオ"/>
                <a:ea typeface="メイリオ"/>
                <a:cs typeface="メイリオ"/>
              </a:rPr>
              <a:t>データにアクセスできる場合、物理的な脆弱性が存在する</a:t>
            </a:r>
            <a:r>
              <a:rPr lang="ja-JP" altLang="en-US" sz="900" dirty="0" smtClean="0">
                <a:latin typeface="メイリオ"/>
                <a:ea typeface="メイリオ"/>
                <a:cs typeface="メイリオ"/>
              </a:rPr>
              <a:t>と言えます</a:t>
            </a:r>
            <a:r>
              <a:rPr lang="ja-JP" altLang="en-US" sz="900" dirty="0">
                <a:latin typeface="メイリオ"/>
                <a:ea typeface="メイリオ"/>
                <a:cs typeface="メイリオ"/>
              </a:rPr>
              <a:t>。また、</a:t>
            </a:r>
            <a:r>
              <a:rPr lang="en-US" altLang="ja-JP" sz="900" dirty="0">
                <a:latin typeface="メイリオ"/>
                <a:ea typeface="メイリオ"/>
                <a:cs typeface="メイリオ"/>
              </a:rPr>
              <a:t>USB</a:t>
            </a:r>
            <a:r>
              <a:rPr lang="ja-JP" altLang="en-US" sz="900" dirty="0">
                <a:latin typeface="メイリオ"/>
                <a:ea typeface="メイリオ"/>
                <a:cs typeface="メイリオ"/>
              </a:rPr>
              <a:t>など外部ポートが設定やメンテナンス用</a:t>
            </a:r>
            <a:r>
              <a:rPr lang="ja-JP" altLang="en-US" sz="900" dirty="0" smtClean="0">
                <a:latin typeface="メイリオ"/>
                <a:ea typeface="メイリオ"/>
                <a:cs typeface="メイリオ"/>
              </a:rPr>
              <a:t>の機能</a:t>
            </a:r>
            <a:r>
              <a:rPr lang="ja-JP" altLang="en-US" sz="900" dirty="0">
                <a:latin typeface="メイリオ"/>
                <a:ea typeface="メイリオ"/>
                <a:cs typeface="メイリオ"/>
              </a:rPr>
              <a:t>としてアクセスできる場合にも、物理的なセキュリティの問題</a:t>
            </a:r>
            <a:r>
              <a:rPr lang="ja-JP" altLang="en-US" sz="900" dirty="0" smtClean="0">
                <a:latin typeface="メイリオ"/>
                <a:ea typeface="メイリオ"/>
                <a:cs typeface="メイリオ"/>
              </a:rPr>
              <a:t>になります</a:t>
            </a:r>
            <a:r>
              <a:rPr lang="ja-JP" altLang="en-US" sz="900" dirty="0">
                <a:latin typeface="メイリオ"/>
                <a:ea typeface="メイリオ"/>
                <a:cs typeface="メイリオ"/>
              </a:rPr>
              <a:t>。</a:t>
            </a:r>
          </a:p>
        </p:txBody>
      </p:sp>
      <p:sp>
        <p:nvSpPr>
          <p:cNvPr id="7" name="正方形/長方形 6"/>
          <p:cNvSpPr/>
          <p:nvPr/>
        </p:nvSpPr>
        <p:spPr>
          <a:xfrm>
            <a:off x="4464496" y="6453336"/>
            <a:ext cx="4572000" cy="215444"/>
          </a:xfrm>
          <a:prstGeom prst="rect">
            <a:avLst/>
          </a:prstGeom>
        </p:spPr>
        <p:txBody>
          <a:bodyPr>
            <a:spAutoFit/>
          </a:bodyPr>
          <a:lstStyle/>
          <a:p>
            <a:pPr algn="r"/>
            <a:r>
              <a:rPr lang="en-US" altLang="ja-JP" sz="800" dirty="0"/>
              <a:t>https://</a:t>
            </a:r>
            <a:r>
              <a:rPr lang="en-US" altLang="ja-JP" sz="800" dirty="0" err="1"/>
              <a:t>www.owasp.org</a:t>
            </a:r>
            <a:r>
              <a:rPr lang="en-US" altLang="ja-JP" sz="800" dirty="0"/>
              <a:t>/</a:t>
            </a:r>
            <a:r>
              <a:rPr lang="en-US" altLang="ja-JP" sz="800" dirty="0" err="1"/>
              <a:t>index.php</a:t>
            </a:r>
            <a:r>
              <a:rPr lang="en-US" altLang="ja-JP" sz="800" dirty="0"/>
              <a:t>/</a:t>
            </a:r>
            <a:r>
              <a:rPr lang="en-US" altLang="ja-JP" sz="800" dirty="0" err="1"/>
              <a:t>OWASP_Internet_of_Things_Top_Ten_Project</a:t>
            </a:r>
            <a:endParaRPr lang="ja-JP" altLang="en-US" sz="800" dirty="0"/>
          </a:p>
        </p:txBody>
      </p:sp>
    </p:spTree>
    <p:extLst>
      <p:ext uri="{BB962C8B-B14F-4D97-AF65-F5344CB8AC3E}">
        <p14:creationId xmlns:p14="http://schemas.microsoft.com/office/powerpoint/2010/main" val="9455877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の実際</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88442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 Maps</a:t>
            </a:r>
            <a:r>
              <a:rPr kumimoji="1" lang="ja-JP" altLang="en-US" dirty="0" smtClean="0"/>
              <a:t>の渋滞表示</a:t>
            </a:r>
            <a:endParaRPr kumimoji="1" lang="ja-JP" altLang="en-US" dirty="0"/>
          </a:p>
        </p:txBody>
      </p:sp>
      <p:pic>
        <p:nvPicPr>
          <p:cNvPr id="2050" name="Picture 2" descr="http://k-tai.impress.co.jp/img/ktw/docs/497/120/g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381250" cy="42291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角丸四角形 2"/>
          <p:cNvSpPr/>
          <p:nvPr/>
        </p:nvSpPr>
        <p:spPr bwMode="auto">
          <a:xfrm>
            <a:off x="3923928" y="1484784"/>
            <a:ext cx="4392488" cy="1224136"/>
          </a:xfrm>
          <a:prstGeom prst="roundRect">
            <a:avLst>
              <a:gd name="adj" fmla="val 0"/>
            </a:avLst>
          </a:prstGeom>
          <a:solidFill>
            <a:srgbClr val="4269A8"/>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スマホの</a:t>
            </a:r>
            <a:r>
              <a:rPr kumimoji="0" lang="en-US" altLang="ja-JP" sz="2000" b="0" i="0" u="none" strike="noStrike" cap="none" normalizeH="0" smtClean="0">
                <a:ln>
                  <a:noFill/>
                </a:ln>
                <a:solidFill>
                  <a:schemeClr val="bg1"/>
                </a:solidFill>
                <a:effectLst/>
                <a:latin typeface="+mn-lt"/>
                <a:ea typeface="+mn-ea"/>
              </a:rPr>
              <a:t>Google Map</a:t>
            </a:r>
            <a:r>
              <a:rPr kumimoji="0" lang="ja-JP" altLang="en-US" sz="2000" b="0" i="0" u="none" strike="noStrike" cap="none" normalizeH="0" smtClean="0">
                <a:ln>
                  <a:noFill/>
                </a:ln>
                <a:solidFill>
                  <a:schemeClr val="bg1"/>
                </a:solidFill>
                <a:effectLst/>
                <a:latin typeface="+mn-lt"/>
                <a:ea typeface="+mn-ea"/>
              </a:rPr>
              <a:t>アプリから匿名で送信される位置情報・速度データを基に渋滞状況を計算し、表示</a:t>
            </a:r>
          </a:p>
        </p:txBody>
      </p:sp>
      <p:sp>
        <p:nvSpPr>
          <p:cNvPr id="5" name="角丸四角形 4"/>
          <p:cNvSpPr/>
          <p:nvPr/>
        </p:nvSpPr>
        <p:spPr bwMode="auto">
          <a:xfrm>
            <a:off x="3923928" y="2780928"/>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n-lt"/>
                <a:ea typeface="+mn-ea"/>
              </a:rPr>
              <a:t>車センサーやカメラなどの設備投資が不要</a:t>
            </a:r>
          </a:p>
        </p:txBody>
      </p:sp>
      <p:sp>
        <p:nvSpPr>
          <p:cNvPr id="6" name="角丸四角形 5"/>
          <p:cNvSpPr/>
          <p:nvPr/>
        </p:nvSpPr>
        <p:spPr bwMode="auto">
          <a:xfrm>
            <a:off x="3923928" y="3789040"/>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ネットワーク接続が前提で台数の多いスマホをセンサーとして利用</a:t>
            </a:r>
          </a:p>
        </p:txBody>
      </p:sp>
      <p:sp>
        <p:nvSpPr>
          <p:cNvPr id="7" name="角丸四角形 6"/>
          <p:cNvSpPr/>
          <p:nvPr/>
        </p:nvSpPr>
        <p:spPr bwMode="auto">
          <a:xfrm>
            <a:off x="3923928" y="4797152"/>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都市部では精度が上がるが、車が少ない地方部では精度が落ちる</a:t>
            </a:r>
          </a:p>
        </p:txBody>
      </p:sp>
    </p:spTree>
    <p:extLst>
      <p:ext uri="{BB962C8B-B14F-4D97-AF65-F5344CB8AC3E}">
        <p14:creationId xmlns:p14="http://schemas.microsoft.com/office/powerpoint/2010/main" val="11554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円/楕円 38"/>
          <p:cNvSpPr/>
          <p:nvPr/>
        </p:nvSpPr>
        <p:spPr>
          <a:xfrm>
            <a:off x="5514993" y="1178784"/>
            <a:ext cx="288032" cy="267193"/>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M2M</a:t>
            </a:r>
            <a:r>
              <a:rPr kumimoji="1" lang="ja-JP" altLang="en-US" dirty="0" smtClean="0"/>
              <a:t>と</a:t>
            </a:r>
            <a:r>
              <a:rPr kumimoji="1" lang="en-US" altLang="ja-JP" dirty="0" err="1" smtClean="0"/>
              <a:t>IoT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grpSp>
        <p:nvGrpSpPr>
          <p:cNvPr id="16" name="図形グループ 15"/>
          <p:cNvGrpSpPr/>
          <p:nvPr/>
        </p:nvGrpSpPr>
        <p:grpSpPr>
          <a:xfrm>
            <a:off x="919156" y="1118740"/>
            <a:ext cx="451432" cy="406662"/>
            <a:chOff x="563405" y="1080792"/>
            <a:chExt cx="451432" cy="406662"/>
          </a:xfrm>
          <a:solidFill>
            <a:schemeClr val="tx1">
              <a:lumMod val="50000"/>
              <a:lumOff val="50000"/>
            </a:schemeClr>
          </a:solidFill>
        </p:grpSpPr>
        <p:sp>
          <p:nvSpPr>
            <p:cNvPr id="4" name="円/楕円 3"/>
            <p:cNvSpPr/>
            <p:nvPr/>
          </p:nvSpPr>
          <p:spPr>
            <a:xfrm>
              <a:off x="848060" y="1080792"/>
              <a:ext cx="166777" cy="1647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705732" y="1322737"/>
              <a:ext cx="166777" cy="1647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563405" y="1080793"/>
              <a:ext cx="166777" cy="1647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 name="直線コネクタ 6"/>
            <p:cNvCxnSpPr/>
            <p:nvPr/>
          </p:nvCxnSpPr>
          <p:spPr>
            <a:xfrm>
              <a:off x="730182" y="1163152"/>
              <a:ext cx="117878" cy="5132"/>
            </a:xfrm>
            <a:prstGeom prst="line">
              <a:avLst/>
            </a:prstGeom>
            <a:grp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a:stCxn id="5" idx="7"/>
              <a:endCxn id="4" idx="4"/>
            </p:cNvCxnSpPr>
            <p:nvPr/>
          </p:nvCxnSpPr>
          <p:spPr>
            <a:xfrm flipV="1">
              <a:off x="848085" y="1245509"/>
              <a:ext cx="83364" cy="101350"/>
            </a:xfrm>
            <a:prstGeom prst="line">
              <a:avLst/>
            </a:prstGeom>
            <a:grp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a:stCxn id="5" idx="1"/>
              <a:endCxn id="6" idx="4"/>
            </p:cNvCxnSpPr>
            <p:nvPr/>
          </p:nvCxnSpPr>
          <p:spPr>
            <a:xfrm flipH="1" flipV="1">
              <a:off x="646794" y="1245510"/>
              <a:ext cx="83362" cy="101349"/>
            </a:xfrm>
            <a:prstGeom prst="line">
              <a:avLst/>
            </a:prstGeom>
            <a:grp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17" name="正方形/長方形 16"/>
          <p:cNvSpPr/>
          <p:nvPr/>
        </p:nvSpPr>
        <p:spPr>
          <a:xfrm>
            <a:off x="5220072" y="1667460"/>
            <a:ext cx="3024336" cy="5669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モノ・人・データ・プロセスの相互連係</a:t>
            </a:r>
            <a:endParaRPr kumimoji="1" lang="ja-JP" altLang="en-US" sz="1200" dirty="0">
              <a:solidFill>
                <a:srgbClr val="FFFFFF"/>
              </a:solidFill>
              <a:latin typeface="Meiryo" charset="-128"/>
              <a:ea typeface="Meiryo" charset="-128"/>
              <a:cs typeface="Meiryo" charset="-128"/>
            </a:endParaRPr>
          </a:p>
        </p:txBody>
      </p:sp>
      <p:sp>
        <p:nvSpPr>
          <p:cNvPr id="18" name="正方形/長方形 17"/>
          <p:cNvSpPr/>
          <p:nvPr/>
        </p:nvSpPr>
        <p:spPr>
          <a:xfrm>
            <a:off x="919156" y="1667460"/>
            <a:ext cx="3024336" cy="56693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モノとモノとの連係</a:t>
            </a: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5220072" y="2390566"/>
            <a:ext cx="3024336" cy="5669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クローズドな独自ネットワーク</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オープンなインターネット</a:t>
            </a: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919156" y="2390566"/>
            <a:ext cx="3024336" cy="56693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クローズドな独自ネットワーク</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5220072" y="3113672"/>
            <a:ext cx="3024336" cy="5669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膨大なデバイス数</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高いスケーラビリティ</a:t>
            </a:r>
            <a:endParaRPr kumimoji="1" lang="ja-JP" altLang="en-US" sz="1200" dirty="0">
              <a:solidFill>
                <a:srgbClr val="FFFFFF"/>
              </a:solidFill>
              <a:latin typeface="Meiryo" charset="-128"/>
              <a:ea typeface="Meiryo" charset="-128"/>
              <a:cs typeface="Meiryo" charset="-128"/>
            </a:endParaRPr>
          </a:p>
        </p:txBody>
      </p:sp>
      <p:sp>
        <p:nvSpPr>
          <p:cNvPr id="22" name="正方形/長方形 21"/>
          <p:cNvSpPr/>
          <p:nvPr/>
        </p:nvSpPr>
        <p:spPr>
          <a:xfrm>
            <a:off x="919156" y="3113672"/>
            <a:ext cx="3024336" cy="56693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限られたデバイス数</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増大は限定的</a:t>
            </a:r>
            <a:endParaRPr kumimoji="1" lang="ja-JP" altLang="en-US" sz="1200" dirty="0">
              <a:solidFill>
                <a:srgbClr val="FFFFFF"/>
              </a:solidFill>
              <a:latin typeface="Meiryo" charset="-128"/>
              <a:ea typeface="Meiryo" charset="-128"/>
              <a:cs typeface="Meiryo" charset="-128"/>
            </a:endParaRPr>
          </a:p>
        </p:txBody>
      </p:sp>
      <p:sp>
        <p:nvSpPr>
          <p:cNvPr id="23" name="正方形/長方形 22"/>
          <p:cNvSpPr/>
          <p:nvPr/>
        </p:nvSpPr>
        <p:spPr>
          <a:xfrm>
            <a:off x="5220072" y="3839710"/>
            <a:ext cx="3024336" cy="5669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業務を超えたデータ活用</a:t>
            </a: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919156" y="3839710"/>
            <a:ext cx="3024336" cy="56693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業務に特化したデータ活用</a:t>
            </a:r>
            <a:endParaRPr kumimoji="1" lang="ja-JP" altLang="en-US" sz="1200" dirty="0">
              <a:solidFill>
                <a:srgbClr val="FFFFFF"/>
              </a:solidFill>
              <a:latin typeface="Meiryo" charset="-128"/>
              <a:ea typeface="Meiryo" charset="-128"/>
              <a:cs typeface="Meiryo" charset="-128"/>
            </a:endParaRPr>
          </a:p>
        </p:txBody>
      </p:sp>
      <p:sp>
        <p:nvSpPr>
          <p:cNvPr id="25" name="正方形/長方形 24"/>
          <p:cNvSpPr/>
          <p:nvPr/>
        </p:nvSpPr>
        <p:spPr>
          <a:xfrm>
            <a:off x="5220072" y="4565748"/>
            <a:ext cx="3024336" cy="5669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既存ビジネスの限界をブレークスルー</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イノベーションの創出</a:t>
            </a:r>
            <a:endParaRPr kumimoji="1" lang="ja-JP" altLang="en-US" sz="1200" dirty="0">
              <a:solidFill>
                <a:srgbClr val="FFFFFF"/>
              </a:solidFill>
              <a:latin typeface="Meiryo" charset="-128"/>
              <a:ea typeface="Meiryo" charset="-128"/>
              <a:cs typeface="Meiryo" charset="-128"/>
            </a:endParaRPr>
          </a:p>
        </p:txBody>
      </p:sp>
      <p:sp>
        <p:nvSpPr>
          <p:cNvPr id="26" name="正方形/長方形 25"/>
          <p:cNvSpPr/>
          <p:nvPr/>
        </p:nvSpPr>
        <p:spPr>
          <a:xfrm>
            <a:off x="919156" y="4565748"/>
            <a:ext cx="3024336" cy="56693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特定業務の</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効率化・品質の向上・安全管理</a:t>
            </a:r>
            <a:endParaRPr kumimoji="1" lang="ja-JP" altLang="en-US" sz="1200" dirty="0">
              <a:solidFill>
                <a:srgbClr val="FFFFFF"/>
              </a:solidFill>
              <a:latin typeface="Meiryo" charset="-128"/>
              <a:ea typeface="Meiryo" charset="-128"/>
              <a:cs typeface="Meiryo" charset="-128"/>
            </a:endParaRPr>
          </a:p>
        </p:txBody>
      </p:sp>
      <p:sp>
        <p:nvSpPr>
          <p:cNvPr id="27" name="フローチャート: 準備 26"/>
          <p:cNvSpPr/>
          <p:nvPr/>
        </p:nvSpPr>
        <p:spPr>
          <a:xfrm>
            <a:off x="3871349" y="1667460"/>
            <a:ext cx="1420867" cy="551161"/>
          </a:xfrm>
          <a:prstGeom prst="flowChartPreparati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連係</a:t>
            </a:r>
            <a:endParaRPr kumimoji="1" lang="ja-JP" altLang="en-US" sz="1600" dirty="0">
              <a:solidFill>
                <a:srgbClr val="FFFFFF"/>
              </a:solidFill>
              <a:latin typeface="Meiryo" charset="-128"/>
              <a:ea typeface="Meiryo" charset="-128"/>
              <a:cs typeface="Meiryo" charset="-128"/>
            </a:endParaRPr>
          </a:p>
        </p:txBody>
      </p:sp>
      <p:sp>
        <p:nvSpPr>
          <p:cNvPr id="28" name="フローチャート: 準備 27"/>
          <p:cNvSpPr/>
          <p:nvPr/>
        </p:nvSpPr>
        <p:spPr>
          <a:xfrm>
            <a:off x="3871348" y="3121559"/>
            <a:ext cx="1420867" cy="551161"/>
          </a:xfrm>
          <a:prstGeom prst="flowChartPreparati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デバイス数</a:t>
            </a:r>
            <a:endParaRPr kumimoji="1" lang="ja-JP" altLang="en-US" sz="1200" dirty="0">
              <a:solidFill>
                <a:srgbClr val="FFFFFF"/>
              </a:solidFill>
              <a:latin typeface="Meiryo" charset="-128"/>
              <a:ea typeface="Meiryo" charset="-128"/>
              <a:cs typeface="Meiryo" charset="-128"/>
            </a:endParaRPr>
          </a:p>
        </p:txBody>
      </p:sp>
      <p:sp>
        <p:nvSpPr>
          <p:cNvPr id="29" name="フローチャート: 準備 28"/>
          <p:cNvSpPr/>
          <p:nvPr/>
        </p:nvSpPr>
        <p:spPr>
          <a:xfrm>
            <a:off x="3871348" y="2398453"/>
            <a:ext cx="1420867" cy="551161"/>
          </a:xfrm>
          <a:prstGeom prst="flowChartPreparati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ネットワーク</a:t>
            </a:r>
            <a:endParaRPr kumimoji="1" lang="ja-JP" altLang="en-US" sz="1600" dirty="0">
              <a:solidFill>
                <a:srgbClr val="FFFFFF"/>
              </a:solidFill>
              <a:latin typeface="Meiryo" charset="-128"/>
              <a:ea typeface="Meiryo" charset="-128"/>
              <a:cs typeface="Meiryo" charset="-128"/>
            </a:endParaRPr>
          </a:p>
        </p:txBody>
      </p:sp>
      <p:sp>
        <p:nvSpPr>
          <p:cNvPr id="30" name="フローチャート: 準備 29"/>
          <p:cNvSpPr/>
          <p:nvPr/>
        </p:nvSpPr>
        <p:spPr>
          <a:xfrm>
            <a:off x="3871347" y="3851541"/>
            <a:ext cx="1420867" cy="551161"/>
          </a:xfrm>
          <a:prstGeom prst="flowChartPreparati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データ活用</a:t>
            </a:r>
            <a:endParaRPr kumimoji="1" lang="ja-JP" altLang="en-US" sz="1600" dirty="0">
              <a:solidFill>
                <a:srgbClr val="FFFFFF"/>
              </a:solidFill>
              <a:latin typeface="Meiryo" charset="-128"/>
              <a:ea typeface="Meiryo" charset="-128"/>
              <a:cs typeface="Meiryo" charset="-128"/>
            </a:endParaRPr>
          </a:p>
        </p:txBody>
      </p:sp>
      <p:sp>
        <p:nvSpPr>
          <p:cNvPr id="31" name="フローチャート: 準備 30"/>
          <p:cNvSpPr/>
          <p:nvPr/>
        </p:nvSpPr>
        <p:spPr>
          <a:xfrm>
            <a:off x="3874396" y="4581523"/>
            <a:ext cx="1420867" cy="551161"/>
          </a:xfrm>
          <a:prstGeom prst="flowChartPreparati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狙い</a:t>
            </a:r>
            <a:endParaRPr kumimoji="1" lang="ja-JP" altLang="en-US" sz="1600" dirty="0">
              <a:solidFill>
                <a:srgbClr val="FFFFFF"/>
              </a:solidFill>
              <a:latin typeface="Meiryo" charset="-128"/>
              <a:ea typeface="Meiryo" charset="-128"/>
              <a:cs typeface="Meiryo" charset="-128"/>
            </a:endParaRPr>
          </a:p>
        </p:txBody>
      </p:sp>
      <p:sp>
        <p:nvSpPr>
          <p:cNvPr id="32" name="テキスト ボックス 31"/>
          <p:cNvSpPr txBox="1"/>
          <p:nvPr/>
        </p:nvSpPr>
        <p:spPr>
          <a:xfrm>
            <a:off x="1514151" y="1092419"/>
            <a:ext cx="2489784" cy="584775"/>
          </a:xfrm>
          <a:prstGeom prst="rect">
            <a:avLst/>
          </a:prstGeom>
          <a:noFill/>
        </p:spPr>
        <p:txBody>
          <a:bodyPr wrap="none" rtlCol="0">
            <a:spAutoFit/>
          </a:bodyPr>
          <a:lstStyle/>
          <a:p>
            <a:r>
              <a:rPr kumimoji="1" lang="en-US" altLang="ja-JP" sz="3200" b="1" dirty="0" smtClean="0">
                <a:solidFill>
                  <a:schemeClr val="tx1">
                    <a:lumMod val="50000"/>
                    <a:lumOff val="50000"/>
                  </a:schemeClr>
                </a:solidFill>
                <a:latin typeface="Meiryo" charset="-128"/>
                <a:ea typeface="Meiryo" charset="-128"/>
                <a:cs typeface="Meiryo" charset="-128"/>
              </a:rPr>
              <a:t>M2M</a:t>
            </a:r>
            <a:r>
              <a:rPr kumimoji="1" lang="ja-JP" altLang="en-US" sz="800" b="1" dirty="0" smtClean="0">
                <a:solidFill>
                  <a:schemeClr val="tx1">
                    <a:lumMod val="50000"/>
                    <a:lumOff val="50000"/>
                  </a:schemeClr>
                </a:solidFill>
                <a:latin typeface="Meiryo" charset="-128"/>
                <a:ea typeface="Meiryo" charset="-128"/>
                <a:cs typeface="Meiryo" charset="-128"/>
              </a:rPr>
              <a:t>（</a:t>
            </a:r>
            <a:r>
              <a:rPr kumimoji="1" lang="en-US" altLang="ja-JP" sz="800" b="1" dirty="0" smtClean="0">
                <a:solidFill>
                  <a:schemeClr val="tx1">
                    <a:lumMod val="50000"/>
                    <a:lumOff val="50000"/>
                  </a:schemeClr>
                </a:solidFill>
                <a:latin typeface="Meiryo" charset="-128"/>
                <a:ea typeface="Meiryo" charset="-128"/>
                <a:cs typeface="Meiryo" charset="-128"/>
              </a:rPr>
              <a:t>Machine to Machine</a:t>
            </a:r>
            <a:r>
              <a:rPr kumimoji="1" lang="ja-JP" altLang="en-US" sz="800" b="1" dirty="0" smtClean="0">
                <a:solidFill>
                  <a:schemeClr val="tx1">
                    <a:lumMod val="50000"/>
                    <a:lumOff val="50000"/>
                  </a:schemeClr>
                </a:solidFill>
                <a:latin typeface="Meiryo" charset="-128"/>
                <a:ea typeface="Meiryo" charset="-128"/>
                <a:cs typeface="Meiryo" charset="-128"/>
              </a:rPr>
              <a:t>）</a:t>
            </a:r>
            <a:endParaRPr kumimoji="1" lang="ja-JP" altLang="en-US" sz="800" b="1" dirty="0">
              <a:solidFill>
                <a:schemeClr val="tx1">
                  <a:lumMod val="50000"/>
                  <a:lumOff val="50000"/>
                </a:schemeClr>
              </a:solidFill>
              <a:latin typeface="Meiryo" charset="-128"/>
              <a:ea typeface="Meiryo" charset="-128"/>
              <a:cs typeface="Meiryo" charset="-128"/>
            </a:endParaRPr>
          </a:p>
        </p:txBody>
      </p:sp>
      <p:grpSp>
        <p:nvGrpSpPr>
          <p:cNvPr id="33" name="図形グループ 32"/>
          <p:cNvGrpSpPr/>
          <p:nvPr/>
        </p:nvGrpSpPr>
        <p:grpSpPr>
          <a:xfrm>
            <a:off x="5447950" y="1278885"/>
            <a:ext cx="132162" cy="246518"/>
            <a:chOff x="1946324" y="4125162"/>
            <a:chExt cx="969964" cy="2007872"/>
          </a:xfrm>
          <a:solidFill>
            <a:schemeClr val="accent3">
              <a:lumMod val="50000"/>
            </a:schemeClr>
          </a:solidFill>
        </p:grpSpPr>
        <p:sp>
          <p:nvSpPr>
            <p:cNvPr id="34" name="円/楕円 3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descr="imgres.jpg"/>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93805" y="1113850"/>
            <a:ext cx="240453" cy="165034"/>
          </a:xfrm>
          <a:prstGeom prst="rect">
            <a:avLst/>
          </a:prstGeom>
          <a:effectLst>
            <a:outerShdw blurRad="50800" dist="38100" dir="2700000" algn="tl" rotWithShape="0">
              <a:prstClr val="black">
                <a:alpha val="40000"/>
              </a:prstClr>
            </a:outerShdw>
          </a:effectLst>
        </p:spPr>
      </p:pic>
      <p:sp>
        <p:nvSpPr>
          <p:cNvPr id="37" name="円柱 36"/>
          <p:cNvSpPr/>
          <p:nvPr/>
        </p:nvSpPr>
        <p:spPr>
          <a:xfrm>
            <a:off x="5713155" y="1096883"/>
            <a:ext cx="132660" cy="189182"/>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レーム 37"/>
          <p:cNvSpPr/>
          <p:nvPr/>
        </p:nvSpPr>
        <p:spPr>
          <a:xfrm>
            <a:off x="5713155" y="1350903"/>
            <a:ext cx="144016" cy="174499"/>
          </a:xfrm>
          <a:prstGeom prst="fram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5998670" y="1121463"/>
            <a:ext cx="2120837" cy="584775"/>
          </a:xfrm>
          <a:prstGeom prst="rect">
            <a:avLst/>
          </a:prstGeom>
          <a:noFill/>
        </p:spPr>
        <p:txBody>
          <a:bodyPr wrap="none" rtlCol="0">
            <a:spAutoFit/>
          </a:bodyPr>
          <a:lstStyle/>
          <a:p>
            <a:r>
              <a:rPr kumimoji="1" lang="en-US" altLang="ja-JP" sz="3200" b="1" dirty="0" err="1" smtClean="0">
                <a:solidFill>
                  <a:schemeClr val="accent3">
                    <a:lumMod val="50000"/>
                  </a:schemeClr>
                </a:solidFill>
                <a:latin typeface="Meiryo" charset="-128"/>
                <a:ea typeface="Meiryo" charset="-128"/>
                <a:cs typeface="Meiryo" charset="-128"/>
              </a:rPr>
              <a:t>IoT</a:t>
            </a:r>
            <a:r>
              <a:rPr kumimoji="1" lang="ja-JP" altLang="en-US" sz="800" b="1" dirty="0" smtClean="0">
                <a:solidFill>
                  <a:schemeClr val="accent3">
                    <a:lumMod val="50000"/>
                  </a:schemeClr>
                </a:solidFill>
                <a:latin typeface="Meiryo" charset="-128"/>
                <a:ea typeface="Meiryo" charset="-128"/>
                <a:cs typeface="Meiryo" charset="-128"/>
              </a:rPr>
              <a:t>（</a:t>
            </a:r>
            <a:r>
              <a:rPr kumimoji="1" lang="en-US" altLang="ja-JP" sz="800" b="1" dirty="0" smtClean="0">
                <a:solidFill>
                  <a:schemeClr val="accent3">
                    <a:lumMod val="50000"/>
                  </a:schemeClr>
                </a:solidFill>
                <a:latin typeface="Meiryo" charset="-128"/>
                <a:ea typeface="Meiryo" charset="-128"/>
                <a:cs typeface="Meiryo" charset="-128"/>
              </a:rPr>
              <a:t>Internet of Things</a:t>
            </a:r>
            <a:r>
              <a:rPr kumimoji="1" lang="ja-JP" altLang="en-US" sz="800" b="1" dirty="0" smtClean="0">
                <a:solidFill>
                  <a:schemeClr val="accent3">
                    <a:lumMod val="50000"/>
                  </a:schemeClr>
                </a:solidFill>
                <a:latin typeface="Meiryo" charset="-128"/>
                <a:ea typeface="Meiryo" charset="-128"/>
                <a:cs typeface="Meiryo" charset="-128"/>
              </a:rPr>
              <a:t>）</a:t>
            </a:r>
            <a:endParaRPr kumimoji="1" lang="ja-JP" altLang="en-US" sz="800" b="1" dirty="0">
              <a:solidFill>
                <a:schemeClr val="accent3">
                  <a:lumMod val="50000"/>
                </a:schemeClr>
              </a:solidFill>
              <a:latin typeface="Meiryo" charset="-128"/>
              <a:ea typeface="Meiryo" charset="-128"/>
              <a:cs typeface="Meiryo" charset="-128"/>
            </a:endParaRPr>
          </a:p>
        </p:txBody>
      </p:sp>
      <p:sp>
        <p:nvSpPr>
          <p:cNvPr id="41" name="正方形/長方形 40"/>
          <p:cNvSpPr/>
          <p:nvPr/>
        </p:nvSpPr>
        <p:spPr>
          <a:xfrm>
            <a:off x="4572000" y="5206190"/>
            <a:ext cx="3672408" cy="11031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　　</a:t>
            </a:r>
            <a:endParaRPr lang="en-US" altLang="ja-JP" sz="1400" dirty="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個人</a:t>
            </a:r>
            <a:r>
              <a:rPr lang="ja-JP" altLang="en-US" sz="1400" dirty="0">
                <a:solidFill>
                  <a:srgbClr val="FFFFFF"/>
                </a:solidFill>
                <a:latin typeface="Meiryo" charset="-128"/>
                <a:ea typeface="Meiryo" charset="-128"/>
                <a:cs typeface="Meiryo" charset="-128"/>
              </a:rPr>
              <a:t>・生活</a:t>
            </a:r>
            <a:r>
              <a:rPr lang="ja-JP" altLang="en-US" sz="1400" dirty="0" smtClean="0">
                <a:solidFill>
                  <a:srgbClr val="FFFFFF"/>
                </a:solidFill>
                <a:latin typeface="Meiryo" charset="-128"/>
                <a:ea typeface="Meiryo" charset="-128"/>
                <a:cs typeface="Meiryo" charset="-128"/>
              </a:rPr>
              <a:t>全般や広範なビジネス分野へ</a:t>
            </a:r>
            <a:endParaRPr kumimoji="1" lang="ja-JP" altLang="en-US" sz="1400" dirty="0">
              <a:solidFill>
                <a:srgbClr val="FFFFFF"/>
              </a:solidFill>
              <a:latin typeface="Meiryo" charset="-128"/>
              <a:ea typeface="Meiryo" charset="-128"/>
              <a:cs typeface="Meiryo" charset="-128"/>
            </a:endParaRPr>
          </a:p>
        </p:txBody>
      </p:sp>
      <p:sp>
        <p:nvSpPr>
          <p:cNvPr id="42" name="正方形/長方形 41"/>
          <p:cNvSpPr/>
          <p:nvPr/>
        </p:nvSpPr>
        <p:spPr>
          <a:xfrm>
            <a:off x="919156" y="5291786"/>
            <a:ext cx="7253244" cy="4157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軍事</a:t>
            </a:r>
            <a:r>
              <a:rPr lang="ja-JP" altLang="en-US" sz="1200" dirty="0" smtClean="0">
                <a:solidFill>
                  <a:srgbClr val="FFFFFF"/>
                </a:solidFill>
                <a:latin typeface="Meiryo" charset="-128"/>
                <a:ea typeface="Meiryo" charset="-128"/>
                <a:cs typeface="Meiryo" charset="-128"/>
              </a:rPr>
              <a:t>・製造設備・</a:t>
            </a:r>
            <a:r>
              <a:rPr kumimoji="1" lang="ja-JP" altLang="en-US" sz="1200" dirty="0" smtClean="0">
                <a:solidFill>
                  <a:srgbClr val="FFFFFF"/>
                </a:solidFill>
                <a:latin typeface="Meiryo" charset="-128"/>
                <a:ea typeface="Meiryo" charset="-128"/>
                <a:cs typeface="Meiryo" charset="-128"/>
              </a:rPr>
              <a:t>社会公共インフラなど</a:t>
            </a:r>
            <a:endParaRPr kumimoji="1" lang="ja-JP" altLang="en-US" sz="1200" dirty="0">
              <a:solidFill>
                <a:srgbClr val="FFFFFF"/>
              </a:solidFill>
              <a:latin typeface="Meiryo" charset="-128"/>
              <a:ea typeface="Meiryo" charset="-128"/>
              <a:cs typeface="Meiryo" charset="-128"/>
            </a:endParaRPr>
          </a:p>
        </p:txBody>
      </p:sp>
      <p:sp>
        <p:nvSpPr>
          <p:cNvPr id="43" name="正方形/長方形 42"/>
          <p:cNvSpPr/>
          <p:nvPr/>
        </p:nvSpPr>
        <p:spPr>
          <a:xfrm>
            <a:off x="6486078" y="5539540"/>
            <a:ext cx="1603291" cy="35265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データの精度や粒度、</a:t>
            </a:r>
            <a:endParaRPr lang="en-US" altLang="ja-JP" sz="1000" dirty="0" smtClean="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リアルタイム性の向上</a:t>
            </a:r>
            <a:endParaRPr kumimoji="1" lang="ja-JP" altLang="en-US" sz="1000" dirty="0">
              <a:solidFill>
                <a:srgbClr val="FFFFFF"/>
              </a:solidFill>
              <a:latin typeface="Meiryo" charset="-128"/>
              <a:ea typeface="Meiryo" charset="-128"/>
              <a:cs typeface="Meiryo" charset="-128"/>
            </a:endParaRPr>
          </a:p>
        </p:txBody>
      </p:sp>
      <p:sp>
        <p:nvSpPr>
          <p:cNvPr id="44" name="曲折矢印 43"/>
          <p:cNvSpPr/>
          <p:nvPr/>
        </p:nvSpPr>
        <p:spPr>
          <a:xfrm flipV="1">
            <a:off x="2762527" y="5568221"/>
            <a:ext cx="1819520" cy="728023"/>
          </a:xfrm>
          <a:prstGeom prst="bentArrow">
            <a:avLst>
              <a:gd name="adj1" fmla="val 46307"/>
              <a:gd name="adj2" fmla="val 37831"/>
              <a:gd name="adj3" fmla="val 37296"/>
              <a:gd name="adj4" fmla="val 51165"/>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3041345" y="5869951"/>
            <a:ext cx="1261884" cy="276999"/>
          </a:xfrm>
          <a:prstGeom prst="rect">
            <a:avLst/>
          </a:prstGeom>
        </p:spPr>
        <p:txBody>
          <a:bodyPr wrap="none">
            <a:spAutoFit/>
          </a:bodyPr>
          <a:lstStyle/>
          <a:p>
            <a:pPr algn="ctr"/>
            <a:r>
              <a:rPr lang="ja-JP" altLang="en-US" sz="1200" smtClean="0">
                <a:solidFill>
                  <a:srgbClr val="FFFFFF"/>
                </a:solidFill>
                <a:latin typeface="Meiryo" charset="-128"/>
                <a:ea typeface="Meiryo" charset="-128"/>
                <a:cs typeface="Meiryo" charset="-128"/>
              </a:rPr>
              <a:t>適用範囲の</a:t>
            </a:r>
            <a:r>
              <a:rPr lang="ja-JP" altLang="en-US" sz="1200" dirty="0">
                <a:solidFill>
                  <a:srgbClr val="FFFFFF"/>
                </a:solidFill>
                <a:latin typeface="Meiryo" charset="-128"/>
                <a:ea typeface="Meiryo" charset="-128"/>
                <a:cs typeface="Meiryo" charset="-128"/>
              </a:rPr>
              <a:t>拡大</a:t>
            </a:r>
            <a:endParaRPr lang="en-US" altLang="ja-JP"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533556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4" name="図 3" descr="スクリーンショット 2015-04-06 16.27.03.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138" y="1343142"/>
            <a:ext cx="6732900" cy="378725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207138" y="5417780"/>
            <a:ext cx="6732900" cy="646331"/>
          </a:xfrm>
          <a:prstGeom prst="rect">
            <a:avLst/>
          </a:prstGeom>
        </p:spPr>
        <p:txBody>
          <a:bodyPr wrap="square">
            <a:spAutoFit/>
          </a:bodyPr>
          <a:lstStyle/>
          <a:p>
            <a:pPr algn="ctr"/>
            <a:r>
              <a:rPr lang="ja-JP" altLang="en-US" dirty="0">
                <a:latin typeface="メイリオ"/>
                <a:ea typeface="メイリオ"/>
                <a:cs typeface="メイリオ"/>
              </a:rPr>
              <a:t>オーストリアの衛生用品メーカー「</a:t>
            </a:r>
            <a:r>
              <a:rPr lang="en-US" altLang="ja-JP" dirty="0" err="1">
                <a:latin typeface="メイリオ"/>
                <a:ea typeface="メイリオ"/>
                <a:cs typeface="メイリオ"/>
              </a:rPr>
              <a:t>Hagleitner</a:t>
            </a:r>
            <a:r>
              <a:rPr lang="ja-JP" altLang="en-US" dirty="0">
                <a:latin typeface="メイリオ"/>
                <a:ea typeface="メイリオ"/>
                <a:cs typeface="メイリオ"/>
              </a:rPr>
              <a:t>」</a:t>
            </a:r>
            <a:r>
              <a:rPr lang="ja-JP" altLang="en-US" dirty="0" smtClean="0">
                <a:latin typeface="メイリオ"/>
                <a:ea typeface="メイリオ"/>
                <a:cs typeface="メイリオ"/>
              </a:rPr>
              <a:t>社の事例</a:t>
            </a:r>
            <a:endParaRPr lang="en-US" altLang="ja-JP" dirty="0" smtClean="0">
              <a:latin typeface="メイリオ"/>
              <a:ea typeface="メイリオ"/>
              <a:cs typeface="メイリオ"/>
            </a:endParaRPr>
          </a:p>
          <a:p>
            <a:pPr algn="ctr"/>
            <a:r>
              <a:rPr lang="ja-JP" altLang="en-US" sz="1200" dirty="0" smtClean="0">
                <a:latin typeface="メイリオ"/>
                <a:ea typeface="メイリオ"/>
                <a:cs typeface="メイリオ"/>
              </a:rPr>
              <a:t>（プレゼンテーション・モードで画像をクリックすると動画が再生されます）</a:t>
            </a:r>
            <a:r>
              <a:rPr lang="ja-JP" altLang="en-US" dirty="0" smtClean="0">
                <a:latin typeface="メイリオ"/>
                <a:ea typeface="メイリオ"/>
                <a:cs typeface="メイリオ"/>
              </a:rPr>
              <a:t>　</a:t>
            </a:r>
            <a:endParaRPr lang="ja-JP" altLang="en-US" dirty="0">
              <a:latin typeface="メイリオ"/>
              <a:ea typeface="メイリオ"/>
              <a:cs typeface="メイリオ"/>
            </a:endParaRPr>
          </a:p>
        </p:txBody>
      </p:sp>
    </p:spTree>
    <p:extLst>
      <p:ext uri="{BB962C8B-B14F-4D97-AF65-F5344CB8AC3E}">
        <p14:creationId xmlns:p14="http://schemas.microsoft.com/office/powerpoint/2010/main" val="6365834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3167844" y="5517232"/>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稼働状況のモニタリング</a:t>
            </a:r>
          </a:p>
        </p:txBody>
      </p:sp>
      <p:sp>
        <p:nvSpPr>
          <p:cNvPr id="7" name="正方形/長方形 6"/>
          <p:cNvSpPr/>
          <p:nvPr/>
        </p:nvSpPr>
        <p:spPr bwMode="auto">
          <a:xfrm>
            <a:off x="3167844" y="6055899"/>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メンテナンス時期の通知</a:t>
            </a:r>
          </a:p>
        </p:txBody>
      </p:sp>
      <p:sp>
        <p:nvSpPr>
          <p:cNvPr id="8" name="正方形/長方形 7"/>
          <p:cNvSpPr/>
          <p:nvPr/>
        </p:nvSpPr>
        <p:spPr bwMode="auto">
          <a:xfrm>
            <a:off x="258179" y="6055899"/>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盗難防止</a:t>
            </a:r>
          </a:p>
        </p:txBody>
      </p:sp>
      <p:sp>
        <p:nvSpPr>
          <p:cNvPr id="9" name="正方形/長方形 8"/>
          <p:cNvSpPr/>
          <p:nvPr/>
        </p:nvSpPr>
        <p:spPr bwMode="auto">
          <a:xfrm>
            <a:off x="258179" y="5517232"/>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車両位置の特定</a:t>
            </a:r>
          </a:p>
        </p:txBody>
      </p:sp>
      <p:sp>
        <p:nvSpPr>
          <p:cNvPr id="10" name="正方形/長方形 9"/>
          <p:cNvSpPr/>
          <p:nvPr/>
        </p:nvSpPr>
        <p:spPr bwMode="auto">
          <a:xfrm>
            <a:off x="6084168" y="5517232"/>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ドローンによる測量</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sp>
        <p:nvSpPr>
          <p:cNvPr id="11" name="正方形/長方形 10"/>
          <p:cNvSpPr/>
          <p:nvPr/>
        </p:nvSpPr>
        <p:spPr bwMode="auto">
          <a:xfrm>
            <a:off x="6084168" y="6055899"/>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自動運転・自動工事</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pic>
        <p:nvPicPr>
          <p:cNvPr id="4" name="図 3">
            <a:hlinkClick r:id="rId3"/>
          </p:cNvPr>
          <p:cNvPicPr>
            <a:picLocks noChangeAspect="1"/>
          </p:cNvPicPr>
          <p:nvPr/>
        </p:nvPicPr>
        <p:blipFill>
          <a:blip r:embed="rId4"/>
          <a:stretch>
            <a:fillRect/>
          </a:stretch>
        </p:blipFill>
        <p:spPr>
          <a:xfrm>
            <a:off x="261379" y="1624691"/>
            <a:ext cx="4112453" cy="3172462"/>
          </a:xfrm>
          <a:prstGeom prst="rect">
            <a:avLst/>
          </a:prstGeom>
          <a:ln>
            <a:noFill/>
          </a:ln>
          <a:effectLst>
            <a:outerShdw blurRad="292100" dist="139700" dir="2700000" algn="tl" rotWithShape="0">
              <a:srgbClr val="333333">
                <a:alpha val="65000"/>
              </a:srgbClr>
            </a:outerShdw>
          </a:effectLst>
        </p:spPr>
      </p:pic>
      <p:pic>
        <p:nvPicPr>
          <p:cNvPr id="5" name="図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446" y="1641211"/>
            <a:ext cx="3645723" cy="3196084"/>
          </a:xfrm>
          <a:prstGeom prst="rect">
            <a:avLst/>
          </a:prstGeom>
          <a:ln>
            <a:noFill/>
          </a:ln>
          <a:effectLst>
            <a:outerShdw blurRad="292100" dist="139700" dir="2700000" algn="tl" rotWithShape="0">
              <a:srgbClr val="333333">
                <a:alpha val="65000"/>
              </a:srgbClr>
            </a:outerShdw>
          </a:effectLst>
        </p:spPr>
      </p:pic>
      <p:sp>
        <p:nvSpPr>
          <p:cNvPr id="13" name="右矢印 12"/>
          <p:cNvSpPr/>
          <p:nvPr/>
        </p:nvSpPr>
        <p:spPr>
          <a:xfrm>
            <a:off x="4499992" y="2852936"/>
            <a:ext cx="648072" cy="6480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p:cNvPicPr>
            <a:picLocks noChangeAspect="1"/>
          </p:cNvPicPr>
          <p:nvPr/>
        </p:nvPicPr>
        <p:blipFill>
          <a:blip r:embed="rId7"/>
          <a:stretch>
            <a:fillRect/>
          </a:stretch>
        </p:blipFill>
        <p:spPr>
          <a:xfrm>
            <a:off x="258179" y="1080023"/>
            <a:ext cx="2169204" cy="470676"/>
          </a:xfrm>
          <a:prstGeom prst="rect">
            <a:avLst/>
          </a:prstGeom>
        </p:spPr>
      </p:pic>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5445" y="1080023"/>
            <a:ext cx="2647007" cy="404761"/>
          </a:xfrm>
          <a:prstGeom prst="rect">
            <a:avLst/>
          </a:prstGeom>
        </p:spPr>
      </p:pic>
      <p:sp>
        <p:nvSpPr>
          <p:cNvPr id="16" name="タイトル 15"/>
          <p:cNvSpPr>
            <a:spLocks noGrp="1"/>
          </p:cNvSpPr>
          <p:nvPr>
            <p:ph type="title"/>
          </p:nvPr>
        </p:nvSpPr>
        <p:spPr/>
        <p:txBody>
          <a:bodyPr/>
          <a:lstStyle/>
          <a:p>
            <a:r>
              <a:rPr lang="ja-JP" altLang="en-US" dirty="0" smtClean="0"/>
              <a:t>コマツの取り組み事例</a:t>
            </a:r>
            <a:endParaRPr kumimoji="1" lang="ja-JP" altLang="en-US" dirty="0"/>
          </a:p>
        </p:txBody>
      </p:sp>
      <p:sp>
        <p:nvSpPr>
          <p:cNvPr id="18" name="テキスト ボックス 17"/>
          <p:cNvSpPr txBox="1"/>
          <p:nvPr/>
        </p:nvSpPr>
        <p:spPr>
          <a:xfrm>
            <a:off x="5238289" y="4982882"/>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
        <p:nvSpPr>
          <p:cNvPr id="17" name="テキスト ボックス 16"/>
          <p:cNvSpPr txBox="1"/>
          <p:nvPr/>
        </p:nvSpPr>
        <p:spPr>
          <a:xfrm>
            <a:off x="258179" y="4982881"/>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2947837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Internet of Things by IBM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sp>
        <p:nvSpPr>
          <p:cNvPr id="4" name="正方形/長方形 3"/>
          <p:cNvSpPr/>
          <p:nvPr/>
        </p:nvSpPr>
        <p:spPr>
          <a:xfrm>
            <a:off x="4234160" y="5937456"/>
            <a:ext cx="4572000" cy="276999"/>
          </a:xfrm>
          <a:prstGeom prst="rect">
            <a:avLst/>
          </a:prstGeom>
        </p:spPr>
        <p:txBody>
          <a:bodyPr>
            <a:spAutoFit/>
          </a:bodyPr>
          <a:lstStyle/>
          <a:p>
            <a:pPr algn="r"/>
            <a:r>
              <a:rPr lang="ja-JP" altLang="en-US" sz="1200" dirty="0"/>
              <a:t>https://www.youtube.com/watch?v=L1unGW2Ae1M</a:t>
            </a:r>
          </a:p>
        </p:txBody>
      </p:sp>
      <p:pic>
        <p:nvPicPr>
          <p:cNvPr id="5" name="図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28" y="1215783"/>
            <a:ext cx="8460432" cy="4196749"/>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9992234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What is </a:t>
            </a:r>
            <a:r>
              <a:rPr lang="en-US" altLang="ja-JP" dirty="0" err="1" smtClean="0"/>
              <a:t>IoT</a:t>
            </a:r>
            <a:r>
              <a:rPr lang="en-US" altLang="ja-JP" dirty="0" smtClean="0"/>
              <a:t> ? by Intel</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5" name="図 4">
            <a:hlinkClick r:id="rId2"/>
          </p:cNvPr>
          <p:cNvPicPr>
            <a:picLocks noChangeAspect="1"/>
          </p:cNvPicPr>
          <p:nvPr/>
        </p:nvPicPr>
        <p:blipFill>
          <a:blip r:embed="rId3"/>
          <a:stretch>
            <a:fillRect/>
          </a:stretch>
        </p:blipFill>
        <p:spPr>
          <a:xfrm>
            <a:off x="1041359" y="1399378"/>
            <a:ext cx="7061281" cy="3989732"/>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3851920" y="5891470"/>
            <a:ext cx="4572000" cy="276999"/>
          </a:xfrm>
          <a:prstGeom prst="rect">
            <a:avLst/>
          </a:prstGeom>
        </p:spPr>
        <p:txBody>
          <a:bodyPr>
            <a:spAutoFit/>
          </a:bodyPr>
          <a:lstStyle/>
          <a:p>
            <a:pPr algn="r"/>
            <a:r>
              <a:rPr lang="ja-JP" altLang="en-US" sz="1200"/>
              <a:t>https://www.youtube.com/watch?v=Q3ur8wzzhBU</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4198873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Predix</a:t>
            </a:r>
            <a:r>
              <a:rPr kumimoji="1" lang="en-US" altLang="ja-JP" dirty="0" smtClean="0"/>
              <a:t> </a:t>
            </a:r>
            <a:r>
              <a:rPr kumimoji="1" lang="en-US" altLang="ja-JP" dirty="0" err="1" smtClean="0"/>
              <a:t>IoT</a:t>
            </a:r>
            <a:r>
              <a:rPr kumimoji="1" lang="en-US" altLang="ja-JP" dirty="0" smtClean="0"/>
              <a:t> </a:t>
            </a:r>
            <a:r>
              <a:rPr kumimoji="1" lang="en-US" altLang="ja-JP" dirty="0" err="1" smtClean="0"/>
              <a:t>pratform</a:t>
            </a:r>
            <a:r>
              <a:rPr kumimoji="1" lang="en-US" altLang="ja-JP" dirty="0" smtClean="0"/>
              <a:t> by GE</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4" y="1196752"/>
            <a:ext cx="8003931" cy="438812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283968" y="5915469"/>
            <a:ext cx="4572000" cy="276999"/>
          </a:xfrm>
          <a:prstGeom prst="rect">
            <a:avLst/>
          </a:prstGeom>
        </p:spPr>
        <p:txBody>
          <a:bodyPr>
            <a:spAutoFit/>
          </a:bodyPr>
          <a:lstStyle/>
          <a:p>
            <a:pPr algn="r"/>
            <a:r>
              <a:rPr lang="ja-JP" altLang="en-US" sz="1200"/>
              <a:t>https://www.youtube.com/watch?v=Sg3WhdY0Jb0</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2092127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建設業での事例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pic>
        <p:nvPicPr>
          <p:cNvPr id="5" name="図 4" descr="スクリーンショット 2015-02-23 13.52.47.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92" y="1147436"/>
            <a:ext cx="3781433" cy="2217900"/>
          </a:xfrm>
          <a:prstGeom prst="rect">
            <a:avLst/>
          </a:prstGeom>
          <a:ln>
            <a:noFill/>
          </a:ln>
          <a:effectLst>
            <a:outerShdw blurRad="292100" dist="139700" dir="2700000" algn="tl" rotWithShape="0">
              <a:srgbClr val="333333">
                <a:alpha val="65000"/>
              </a:srgbClr>
            </a:outerShdw>
          </a:effectLst>
        </p:spPr>
      </p:pic>
      <p:pic>
        <p:nvPicPr>
          <p:cNvPr id="6" name="図 5" descr="us__en_us__buildings__smarter_buildings_eco_chart__940x430.gif">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279" y="3977800"/>
            <a:ext cx="5659800" cy="2589058"/>
          </a:xfrm>
          <a:prstGeom prst="rect">
            <a:avLst/>
          </a:prstGeom>
          <a:ln>
            <a:noFill/>
          </a:ln>
          <a:effectLst>
            <a:outerShdw blurRad="292100" dist="139700" dir="2700000" algn="tl" rotWithShape="0">
              <a:srgbClr val="333333">
                <a:alpha val="65000"/>
              </a:srgbClr>
            </a:outerShdw>
          </a:effectLst>
        </p:spPr>
      </p:pic>
      <p:sp>
        <p:nvSpPr>
          <p:cNvPr id="7" name="テキスト ボックス 6">
            <a:hlinkClick r:id="rId2"/>
          </p:cNvPr>
          <p:cNvSpPr txBox="1"/>
          <p:nvPr/>
        </p:nvSpPr>
        <p:spPr>
          <a:xfrm>
            <a:off x="457200" y="745738"/>
            <a:ext cx="3512801" cy="369332"/>
          </a:xfrm>
          <a:prstGeom prst="rect">
            <a:avLst/>
          </a:prstGeom>
          <a:noFill/>
        </p:spPr>
        <p:txBody>
          <a:bodyPr wrap="none" rtlCol="0">
            <a:spAutoFit/>
          </a:bodyPr>
          <a:lstStyle>
            <a:defPPr>
              <a:defRPr lang="ja-JP"/>
            </a:defPPr>
            <a:lvl1pPr>
              <a:defRPr/>
            </a:lvl1pPr>
          </a:lstStyle>
          <a:p>
            <a:r>
              <a:rPr lang="ja-JP" altLang="en-US" dirty="0"/>
              <a:t>竹中工務店とマイクロソフトの事例</a:t>
            </a:r>
            <a:endParaRPr lang="en-US" altLang="ja-JP" dirty="0"/>
          </a:p>
        </p:txBody>
      </p:sp>
      <p:sp>
        <p:nvSpPr>
          <p:cNvPr id="8" name="テキスト ボックス 7">
            <a:hlinkClick r:id="rId4"/>
          </p:cNvPr>
          <p:cNvSpPr txBox="1"/>
          <p:nvPr/>
        </p:nvSpPr>
        <p:spPr>
          <a:xfrm>
            <a:off x="419092" y="3608468"/>
            <a:ext cx="1661295" cy="369332"/>
          </a:xfrm>
          <a:prstGeom prst="rect">
            <a:avLst/>
          </a:prstGeom>
          <a:noFill/>
        </p:spPr>
        <p:txBody>
          <a:bodyPr wrap="none" rtlCol="0">
            <a:spAutoFit/>
          </a:bodyPr>
          <a:lstStyle/>
          <a:p>
            <a:r>
              <a:rPr kumimoji="1" lang="en-US" altLang="ja-JP" dirty="0" smtClean="0"/>
              <a:t>IBM</a:t>
            </a:r>
            <a:r>
              <a:rPr kumimoji="1" lang="ja-JP" altLang="en-US" dirty="0" smtClean="0"/>
              <a:t>の取り組み</a:t>
            </a:r>
            <a:endParaRPr kumimoji="1" lang="ja-JP" altLang="en-US" dirty="0"/>
          </a:p>
        </p:txBody>
      </p:sp>
      <p:pic>
        <p:nvPicPr>
          <p:cNvPr id="9" name="図 8" descr="us__en_us__buildings__smarter_buildings_investment_chart__556x55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092" y="3977801"/>
            <a:ext cx="2617406" cy="2589160"/>
          </a:xfrm>
          <a:prstGeom prst="rect">
            <a:avLst/>
          </a:prstGeom>
          <a:ln>
            <a:noFill/>
          </a:ln>
          <a:effectLst>
            <a:outerShdw blurRad="292100" dist="139700" dir="2700000" algn="tl" rotWithShape="0">
              <a:srgbClr val="333333">
                <a:alpha val="65000"/>
              </a:srgbClr>
            </a:outerShdw>
          </a:effectLst>
        </p:spPr>
      </p:pic>
      <p:pic>
        <p:nvPicPr>
          <p:cNvPr id="10" name="図 9" descr="スクリーンショット 2015-02-23 14.04.53.png">
            <a:hlinkClick r:id="rId2"/>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8483" y="1147436"/>
            <a:ext cx="2315123" cy="2217900"/>
          </a:xfrm>
          <a:prstGeom prst="rect">
            <a:avLst/>
          </a:prstGeom>
          <a:ln>
            <a:noFill/>
          </a:ln>
          <a:effectLst>
            <a:outerShdw blurRad="292100" dist="139700" dir="2700000" algn="tl" rotWithShape="0">
              <a:srgbClr val="333333">
                <a:alpha val="65000"/>
              </a:srgbClr>
            </a:outerShdw>
          </a:effectLst>
        </p:spPr>
      </p:pic>
      <p:sp>
        <p:nvSpPr>
          <p:cNvPr id="11" name="正方形/長方形 10"/>
          <p:cNvSpPr/>
          <p:nvPr/>
        </p:nvSpPr>
        <p:spPr>
          <a:xfrm>
            <a:off x="7549219" y="1914760"/>
            <a:ext cx="1288860" cy="689829"/>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クリックすれば</a:t>
            </a:r>
            <a:endParaRPr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動画が再生</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されます</a:t>
            </a: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rot="5400000">
            <a:off x="7604950" y="3093460"/>
            <a:ext cx="1248447" cy="39872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p:cNvSpPr/>
          <p:nvPr/>
        </p:nvSpPr>
        <p:spPr>
          <a:xfrm rot="10800000">
            <a:off x="6966585" y="2036152"/>
            <a:ext cx="481906" cy="39872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176166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 </a:t>
            </a:r>
            <a:r>
              <a:rPr kumimoji="1" lang="ja-JP" altLang="en-US" dirty="0" smtClean="0"/>
              <a:t>社会全体が</a:t>
            </a:r>
            <a:r>
              <a:rPr kumimoji="1" lang="en-US" altLang="ja-JP" dirty="0" smtClean="0"/>
              <a:t>CPS</a:t>
            </a:r>
            <a:r>
              <a:rPr kumimoji="1" lang="ja-JP" altLang="en-US" dirty="0" smtClean="0"/>
              <a:t>によって変革される</a:t>
            </a:r>
            <a:r>
              <a:rPr lang="ja-JP" altLang="en-US" dirty="0" smtClean="0"/>
              <a:t>「</a:t>
            </a:r>
            <a:r>
              <a:rPr kumimoji="1" lang="ja-JP" altLang="en-US" dirty="0" smtClean="0"/>
              <a:t>データ駆動型社会」</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pic>
        <p:nvPicPr>
          <p:cNvPr id="4" name="図 3" descr="スクリーンショット 2015-04-20 16.35.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93" y="927237"/>
            <a:ext cx="8813800" cy="5507429"/>
          </a:xfrm>
          <a:prstGeom prst="rect">
            <a:avLst/>
          </a:prstGeom>
        </p:spPr>
      </p:pic>
      <p:sp>
        <p:nvSpPr>
          <p:cNvPr id="5" name="正方形/長方形 4"/>
          <p:cNvSpPr/>
          <p:nvPr/>
        </p:nvSpPr>
        <p:spPr>
          <a:xfrm>
            <a:off x="2436020" y="6436258"/>
            <a:ext cx="6469373" cy="215444"/>
          </a:xfrm>
          <a:prstGeom prst="rect">
            <a:avLst/>
          </a:prstGeom>
        </p:spPr>
        <p:txBody>
          <a:bodyPr wrap="square">
            <a:spAutoFit/>
          </a:bodyPr>
          <a:lstStyle/>
          <a:p>
            <a:pPr algn="r"/>
            <a:r>
              <a:rPr lang="ja-JP" altLang="en-US" sz="800" dirty="0">
                <a:solidFill>
                  <a:schemeClr val="tx1">
                    <a:lumMod val="50000"/>
                    <a:lumOff val="50000"/>
                  </a:schemeClr>
                </a:solidFill>
              </a:rPr>
              <a:t>産業構造審</a:t>
            </a:r>
            <a:r>
              <a:rPr lang="ja-JP" altLang="en-US" sz="800" dirty="0" smtClean="0">
                <a:solidFill>
                  <a:schemeClr val="tx1">
                    <a:lumMod val="50000"/>
                    <a:lumOff val="50000"/>
                  </a:schemeClr>
                </a:solidFill>
              </a:rPr>
              <a:t>議会商務</a:t>
            </a:r>
            <a:r>
              <a:rPr lang="ja-JP" altLang="en-US" sz="800" dirty="0">
                <a:solidFill>
                  <a:schemeClr val="tx1">
                    <a:lumMod val="50000"/>
                    <a:lumOff val="50000"/>
                  </a:schemeClr>
                </a:solidFill>
              </a:rPr>
              <a:t>流通情報</a:t>
            </a:r>
            <a:r>
              <a:rPr lang="ja-JP" altLang="en-US" sz="800" dirty="0" smtClean="0">
                <a:solidFill>
                  <a:schemeClr val="tx1">
                    <a:lumMod val="50000"/>
                    <a:lumOff val="50000"/>
                  </a:schemeClr>
                </a:solidFill>
              </a:rPr>
              <a:t>分科会　情報</a:t>
            </a:r>
            <a:r>
              <a:rPr lang="ja-JP" altLang="en-US" sz="800" dirty="0">
                <a:solidFill>
                  <a:schemeClr val="tx1">
                    <a:lumMod val="50000"/>
                    <a:lumOff val="50000"/>
                  </a:schemeClr>
                </a:solidFill>
              </a:rPr>
              <a:t>経済</a:t>
            </a:r>
            <a:r>
              <a:rPr lang="ja-JP" altLang="en-US" sz="800" dirty="0" smtClean="0">
                <a:solidFill>
                  <a:schemeClr val="tx1">
                    <a:lumMod val="50000"/>
                    <a:lumOff val="50000"/>
                  </a:schemeClr>
                </a:solidFill>
              </a:rPr>
              <a:t>小委員会　中間取りまとめ　～</a:t>
            </a:r>
            <a:r>
              <a:rPr lang="ja-JP" altLang="en-US" sz="800" dirty="0">
                <a:solidFill>
                  <a:schemeClr val="tx1">
                    <a:lumMod val="50000"/>
                    <a:lumOff val="50000"/>
                  </a:schemeClr>
                </a:solidFill>
              </a:rPr>
              <a:t>ＣＰＳによるデータ駆動型社会の到来を見据えた変革～</a:t>
            </a:r>
          </a:p>
        </p:txBody>
      </p:sp>
    </p:spTree>
    <p:extLst>
      <p:ext uri="{BB962C8B-B14F-4D97-AF65-F5344CB8AC3E}">
        <p14:creationId xmlns:p14="http://schemas.microsoft.com/office/powerpoint/2010/main" val="9194754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データ駆動型社会の課題と可能性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pic>
        <p:nvPicPr>
          <p:cNvPr id="4" name="図 3" descr="スクリーンショット 2015-04-20 16.3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51" y="758331"/>
            <a:ext cx="8882303" cy="5766869"/>
          </a:xfrm>
          <a:prstGeom prst="rect">
            <a:avLst/>
          </a:prstGeom>
        </p:spPr>
      </p:pic>
      <p:sp>
        <p:nvSpPr>
          <p:cNvPr id="5" name="正方形/長方形 4"/>
          <p:cNvSpPr/>
          <p:nvPr/>
        </p:nvSpPr>
        <p:spPr>
          <a:xfrm>
            <a:off x="2436020" y="6426731"/>
            <a:ext cx="6469373" cy="215444"/>
          </a:xfrm>
          <a:prstGeom prst="rect">
            <a:avLst/>
          </a:prstGeom>
        </p:spPr>
        <p:txBody>
          <a:bodyPr wrap="square">
            <a:spAutoFit/>
          </a:bodyPr>
          <a:lstStyle/>
          <a:p>
            <a:pPr algn="r"/>
            <a:r>
              <a:rPr lang="ja-JP" altLang="en-US" sz="800" dirty="0">
                <a:solidFill>
                  <a:schemeClr val="tx1">
                    <a:lumMod val="50000"/>
                    <a:lumOff val="50000"/>
                  </a:schemeClr>
                </a:solidFill>
              </a:rPr>
              <a:t>産業構造審</a:t>
            </a:r>
            <a:r>
              <a:rPr lang="ja-JP" altLang="en-US" sz="800" dirty="0" smtClean="0">
                <a:solidFill>
                  <a:schemeClr val="tx1">
                    <a:lumMod val="50000"/>
                    <a:lumOff val="50000"/>
                  </a:schemeClr>
                </a:solidFill>
              </a:rPr>
              <a:t>議会商務</a:t>
            </a:r>
            <a:r>
              <a:rPr lang="ja-JP" altLang="en-US" sz="800" dirty="0">
                <a:solidFill>
                  <a:schemeClr val="tx1">
                    <a:lumMod val="50000"/>
                    <a:lumOff val="50000"/>
                  </a:schemeClr>
                </a:solidFill>
              </a:rPr>
              <a:t>流通情報</a:t>
            </a:r>
            <a:r>
              <a:rPr lang="ja-JP" altLang="en-US" sz="800" dirty="0" smtClean="0">
                <a:solidFill>
                  <a:schemeClr val="tx1">
                    <a:lumMod val="50000"/>
                    <a:lumOff val="50000"/>
                  </a:schemeClr>
                </a:solidFill>
              </a:rPr>
              <a:t>分科会　情報</a:t>
            </a:r>
            <a:r>
              <a:rPr lang="ja-JP" altLang="en-US" sz="800" dirty="0">
                <a:solidFill>
                  <a:schemeClr val="tx1">
                    <a:lumMod val="50000"/>
                    <a:lumOff val="50000"/>
                  </a:schemeClr>
                </a:solidFill>
              </a:rPr>
              <a:t>経済</a:t>
            </a:r>
            <a:r>
              <a:rPr lang="ja-JP" altLang="en-US" sz="800" dirty="0" smtClean="0">
                <a:solidFill>
                  <a:schemeClr val="tx1">
                    <a:lumMod val="50000"/>
                    <a:lumOff val="50000"/>
                  </a:schemeClr>
                </a:solidFill>
              </a:rPr>
              <a:t>小委員会　中間取りまとめ　～</a:t>
            </a:r>
            <a:r>
              <a:rPr lang="ja-JP" altLang="en-US" sz="800" dirty="0">
                <a:solidFill>
                  <a:schemeClr val="tx1">
                    <a:lumMod val="50000"/>
                    <a:lumOff val="50000"/>
                  </a:schemeClr>
                </a:solidFill>
              </a:rPr>
              <a:t>ＣＰＳによるデータ駆動型社会の到来を見据えた変革～</a:t>
            </a:r>
          </a:p>
        </p:txBody>
      </p:sp>
    </p:spTree>
    <p:extLst>
      <p:ext uri="{BB962C8B-B14F-4D97-AF65-F5344CB8AC3E}">
        <p14:creationId xmlns:p14="http://schemas.microsoft.com/office/powerpoint/2010/main" val="3309256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 </a:t>
            </a:r>
            <a:r>
              <a:rPr kumimoji="1" lang="ja-JP" altLang="en-US" dirty="0" smtClean="0"/>
              <a:t>データ駆動型社会の分野別の取り組み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pic>
        <p:nvPicPr>
          <p:cNvPr id="5" name="図 4" descr="スクリーンショット 2015-04-20 16.36.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8" y="783224"/>
            <a:ext cx="8997758" cy="5881980"/>
          </a:xfrm>
          <a:prstGeom prst="rect">
            <a:avLst/>
          </a:prstGeom>
        </p:spPr>
      </p:pic>
      <p:sp>
        <p:nvSpPr>
          <p:cNvPr id="6" name="正方形/長方形 5"/>
          <p:cNvSpPr/>
          <p:nvPr/>
        </p:nvSpPr>
        <p:spPr>
          <a:xfrm>
            <a:off x="2436020" y="6440569"/>
            <a:ext cx="6469373" cy="215444"/>
          </a:xfrm>
          <a:prstGeom prst="rect">
            <a:avLst/>
          </a:prstGeom>
        </p:spPr>
        <p:txBody>
          <a:bodyPr wrap="square">
            <a:spAutoFit/>
          </a:bodyPr>
          <a:lstStyle/>
          <a:p>
            <a:pPr algn="r"/>
            <a:r>
              <a:rPr lang="ja-JP" altLang="en-US" sz="800" dirty="0">
                <a:solidFill>
                  <a:schemeClr val="tx1">
                    <a:lumMod val="50000"/>
                    <a:lumOff val="50000"/>
                  </a:schemeClr>
                </a:solidFill>
              </a:rPr>
              <a:t>産業構造審</a:t>
            </a:r>
            <a:r>
              <a:rPr lang="ja-JP" altLang="en-US" sz="800" dirty="0" smtClean="0">
                <a:solidFill>
                  <a:schemeClr val="tx1">
                    <a:lumMod val="50000"/>
                    <a:lumOff val="50000"/>
                  </a:schemeClr>
                </a:solidFill>
              </a:rPr>
              <a:t>議会商務</a:t>
            </a:r>
            <a:r>
              <a:rPr lang="ja-JP" altLang="en-US" sz="800" dirty="0">
                <a:solidFill>
                  <a:schemeClr val="tx1">
                    <a:lumMod val="50000"/>
                    <a:lumOff val="50000"/>
                  </a:schemeClr>
                </a:solidFill>
              </a:rPr>
              <a:t>流通情報</a:t>
            </a:r>
            <a:r>
              <a:rPr lang="ja-JP" altLang="en-US" sz="800" dirty="0" smtClean="0">
                <a:solidFill>
                  <a:schemeClr val="tx1">
                    <a:lumMod val="50000"/>
                    <a:lumOff val="50000"/>
                  </a:schemeClr>
                </a:solidFill>
              </a:rPr>
              <a:t>分科会　情報</a:t>
            </a:r>
            <a:r>
              <a:rPr lang="ja-JP" altLang="en-US" sz="800" dirty="0">
                <a:solidFill>
                  <a:schemeClr val="tx1">
                    <a:lumMod val="50000"/>
                    <a:lumOff val="50000"/>
                  </a:schemeClr>
                </a:solidFill>
              </a:rPr>
              <a:t>経済</a:t>
            </a:r>
            <a:r>
              <a:rPr lang="ja-JP" altLang="en-US" sz="800" dirty="0" smtClean="0">
                <a:solidFill>
                  <a:schemeClr val="tx1">
                    <a:lumMod val="50000"/>
                    <a:lumOff val="50000"/>
                  </a:schemeClr>
                </a:solidFill>
              </a:rPr>
              <a:t>小委員会　中間取りまとめ　～</a:t>
            </a:r>
            <a:r>
              <a:rPr lang="ja-JP" altLang="en-US" sz="800" dirty="0">
                <a:solidFill>
                  <a:schemeClr val="tx1">
                    <a:lumMod val="50000"/>
                    <a:lumOff val="50000"/>
                  </a:schemeClr>
                </a:solidFill>
              </a:rPr>
              <a:t>ＣＰＳによるデータ駆動型社会の到来を見据えた変革～</a:t>
            </a:r>
          </a:p>
        </p:txBody>
      </p:sp>
    </p:spTree>
    <p:extLst>
      <p:ext uri="{BB962C8B-B14F-4D97-AF65-F5344CB8AC3E}">
        <p14:creationId xmlns:p14="http://schemas.microsoft.com/office/powerpoint/2010/main" val="20326072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インダストリー</a:t>
            </a:r>
            <a:r>
              <a:rPr lang="en-US" altLang="ja-JP" sz="2400" dirty="0" smtClean="0">
                <a:solidFill>
                  <a:srgbClr val="FFFFFF"/>
                </a:solidFill>
                <a:effectLst/>
                <a:latin typeface="Arial"/>
                <a:ea typeface="HGP創英角ｺﾞｼｯｸUB" pitchFamily="50" charset="-128"/>
                <a:cs typeface="Arial"/>
              </a:rPr>
              <a:t>4.0</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9595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と関連テクノロジー</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4" name="円/楕円 3"/>
          <p:cNvSpPr/>
          <p:nvPr/>
        </p:nvSpPr>
        <p:spPr>
          <a:xfrm>
            <a:off x="3851920" y="3070797"/>
            <a:ext cx="1440160" cy="144016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4019573" y="3502845"/>
            <a:ext cx="1104853" cy="707886"/>
          </a:xfrm>
          <a:prstGeom prst="rect">
            <a:avLst/>
          </a:prstGeom>
          <a:noFill/>
        </p:spPr>
        <p:txBody>
          <a:bodyPr wrap="none" rtlCol="0">
            <a:spAutoFit/>
          </a:bodyPr>
          <a:lstStyle/>
          <a:p>
            <a:pPr algn="ctr"/>
            <a:r>
              <a:rPr lang="en-US" altLang="ja-JP" sz="4000" b="1" smtClean="0">
                <a:solidFill>
                  <a:schemeClr val="bg1"/>
                </a:solidFill>
                <a:latin typeface="Meiryo" charset="-128"/>
                <a:ea typeface="Meiryo" charset="-128"/>
                <a:cs typeface="Meiryo" charset="-128"/>
              </a:rPr>
              <a:t>IoT</a:t>
            </a:r>
            <a:endParaRPr kumimoji="1" lang="ja-JP" altLang="en-US" sz="4000" b="1" dirty="0">
              <a:solidFill>
                <a:schemeClr val="bg1"/>
              </a:solidFill>
              <a:latin typeface="Meiryo" charset="-128"/>
              <a:ea typeface="Meiryo" charset="-128"/>
              <a:cs typeface="Meiryo" charset="-128"/>
            </a:endParaRPr>
          </a:p>
        </p:txBody>
      </p:sp>
      <p:sp>
        <p:nvSpPr>
          <p:cNvPr id="6" name="正方形/長方形 5"/>
          <p:cNvSpPr/>
          <p:nvPr/>
        </p:nvSpPr>
        <p:spPr>
          <a:xfrm>
            <a:off x="3275856" y="1196752"/>
            <a:ext cx="2592288" cy="1294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インターネット</a:t>
            </a:r>
            <a:endParaRPr kumimoji="1" lang="en-US" altLang="ja-JP" sz="2000" b="1" dirty="0" smtClean="0">
              <a:solidFill>
                <a:srgbClr val="FFFFFF"/>
              </a:solidFill>
              <a:latin typeface="Meiryo" charset="-128"/>
              <a:ea typeface="Meiryo" charset="-128"/>
              <a:cs typeface="Meiryo" charset="-128"/>
            </a:endParaRPr>
          </a:p>
          <a:p>
            <a:pPr algn="ctr"/>
            <a:endParaRPr lang="en-US" altLang="ja-JP" sz="120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スケーラブルで柔軟な構成を実現</a:t>
            </a: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多様なアプリケーションとの連係</a:t>
            </a:r>
            <a:endParaRPr lang="en-US" altLang="ja-JP" sz="1050" dirty="0" smtClean="0">
              <a:solidFill>
                <a:srgbClr val="FFFFFF"/>
              </a:solidFill>
              <a:latin typeface="Meiryo" charset="-128"/>
              <a:ea typeface="Meiryo" charset="-128"/>
              <a:cs typeface="Meiryo" charset="-128"/>
            </a:endParaRPr>
          </a:p>
        </p:txBody>
      </p:sp>
      <p:sp>
        <p:nvSpPr>
          <p:cNvPr id="7" name="正方形/長方形 6"/>
          <p:cNvSpPr/>
          <p:nvPr/>
        </p:nvSpPr>
        <p:spPr>
          <a:xfrm>
            <a:off x="671375" y="3143565"/>
            <a:ext cx="2592288" cy="1294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スマートフォン</a:t>
            </a:r>
            <a:endParaRPr lang="en-US" altLang="ja-JP" sz="1200" dirty="0" smtClean="0">
              <a:solidFill>
                <a:srgbClr val="FFFFFF"/>
              </a:solidFill>
              <a:latin typeface="Meiryo" charset="-128"/>
              <a:ea typeface="Meiryo" charset="-128"/>
              <a:cs typeface="Meiryo" charset="-128"/>
            </a:endParaRPr>
          </a:p>
          <a:p>
            <a:pPr algn="ctr"/>
            <a:endParaRPr lang="en-US" altLang="ja-JP" sz="120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センサーの小型・高性能化とコスト低減</a:t>
            </a: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無線通信インフラの充実とコスト低減</a:t>
            </a:r>
            <a:endParaRPr lang="en-US" altLang="ja-JP" sz="1050" dirty="0" smtClean="0">
              <a:solidFill>
                <a:srgbClr val="FFFFFF"/>
              </a:solidFill>
              <a:latin typeface="Meiryo" charset="-128"/>
              <a:ea typeface="Meiryo" charset="-128"/>
              <a:cs typeface="Meiryo" charset="-128"/>
            </a:endParaRPr>
          </a:p>
        </p:txBody>
      </p:sp>
      <p:sp>
        <p:nvSpPr>
          <p:cNvPr id="8" name="正方形/長方形 7"/>
          <p:cNvSpPr/>
          <p:nvPr/>
        </p:nvSpPr>
        <p:spPr>
          <a:xfrm>
            <a:off x="5868144" y="3143565"/>
            <a:ext cx="2592288" cy="1294623"/>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lang="en-US" altLang="ja-JP" sz="1200" dirty="0" smtClean="0">
              <a:solidFill>
                <a:srgbClr val="FFFFFF"/>
              </a:solidFill>
              <a:latin typeface="Meiryo" charset="-128"/>
              <a:ea typeface="Meiryo" charset="-128"/>
              <a:cs typeface="Meiryo" charset="-128"/>
            </a:endParaRPr>
          </a:p>
          <a:p>
            <a:pPr algn="ct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スケーラブルで柔軟なインフラ環境</a:t>
            </a: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容易なアプリケーション連係</a:t>
            </a:r>
            <a:endParaRPr lang="en-US" altLang="ja-JP" sz="1050" dirty="0" smtClean="0">
              <a:solidFill>
                <a:srgbClr val="FFFFFF"/>
              </a:solidFill>
              <a:latin typeface="Meiryo" charset="-128"/>
              <a:ea typeface="Meiryo" charset="-128"/>
              <a:cs typeface="Meiryo" charset="-128"/>
            </a:endParaRPr>
          </a:p>
        </p:txBody>
      </p:sp>
      <p:sp>
        <p:nvSpPr>
          <p:cNvPr id="9" name="正方形/長方形 8"/>
          <p:cNvSpPr/>
          <p:nvPr/>
        </p:nvSpPr>
        <p:spPr>
          <a:xfrm>
            <a:off x="3275856" y="5088543"/>
            <a:ext cx="2592288" cy="129462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人工知能</a:t>
            </a:r>
            <a:endParaRPr lang="en-US" altLang="ja-JP" sz="1200" dirty="0" smtClean="0">
              <a:solidFill>
                <a:srgbClr val="FFFFFF"/>
              </a:solidFill>
              <a:latin typeface="Meiryo" charset="-128"/>
              <a:ea typeface="Meiryo" charset="-128"/>
              <a:cs typeface="Meiryo" charset="-128"/>
            </a:endParaRPr>
          </a:p>
          <a:p>
            <a:pPr algn="ct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アナリティクス手段の充実</a:t>
            </a:r>
            <a:endParaRPr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データ活用範囲の拡大</a:t>
            </a:r>
            <a:endParaRPr lang="en-US" altLang="ja-JP" sz="105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（原因分析⇒現状見える化⇒未来予測）</a:t>
            </a:r>
            <a:endParaRPr lang="en-US" altLang="ja-JP" sz="800" dirty="0" smtClean="0">
              <a:solidFill>
                <a:srgbClr val="FFFFFF"/>
              </a:solidFill>
              <a:latin typeface="Meiryo" charset="-128"/>
              <a:ea typeface="Meiryo" charset="-128"/>
              <a:cs typeface="Meiryo" charset="-128"/>
            </a:endParaRPr>
          </a:p>
        </p:txBody>
      </p:sp>
      <p:sp>
        <p:nvSpPr>
          <p:cNvPr id="10" name="曲折矢印 9"/>
          <p:cNvSpPr/>
          <p:nvPr/>
        </p:nvSpPr>
        <p:spPr>
          <a:xfrm rot="10800000">
            <a:off x="6228184" y="4748574"/>
            <a:ext cx="844110" cy="841742"/>
          </a:xfrm>
          <a:prstGeom prst="bentArrow">
            <a:avLst>
              <a:gd name="adj1" fmla="val 2905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flipH="1">
            <a:off x="2071707" y="4748574"/>
            <a:ext cx="844110" cy="841742"/>
          </a:xfrm>
          <a:prstGeom prst="bentArrow">
            <a:avLst>
              <a:gd name="adj1" fmla="val 2905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rot="5400000">
            <a:off x="6229368" y="1990252"/>
            <a:ext cx="844110" cy="841742"/>
          </a:xfrm>
          <a:prstGeom prst="bentArrow">
            <a:avLst>
              <a:gd name="adj1" fmla="val 2905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曲折矢印 12"/>
          <p:cNvSpPr/>
          <p:nvPr/>
        </p:nvSpPr>
        <p:spPr>
          <a:xfrm rot="16200000" flipH="1">
            <a:off x="2071707" y="1990253"/>
            <a:ext cx="844110" cy="841742"/>
          </a:xfrm>
          <a:prstGeom prst="bentArrow">
            <a:avLst>
              <a:gd name="adj1" fmla="val 2905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5995076" y="5280426"/>
            <a:ext cx="2185214" cy="646331"/>
          </a:xfrm>
          <a:prstGeom prst="rect">
            <a:avLst/>
          </a:prstGeom>
          <a:noFill/>
        </p:spPr>
        <p:txBody>
          <a:bodyPr wrap="none" rtlCol="0">
            <a:spAutoFit/>
          </a:bodyPr>
          <a:lstStyle/>
          <a:p>
            <a:pPr algn="r"/>
            <a:r>
              <a:rPr kumimoji="1" lang="ja-JP" altLang="en-US" sz="1200" dirty="0" smtClean="0">
                <a:solidFill>
                  <a:schemeClr val="accent6">
                    <a:lumMod val="75000"/>
                  </a:schemeClr>
                </a:solidFill>
                <a:latin typeface="Meiryo" charset="-128"/>
                <a:ea typeface="Meiryo" charset="-128"/>
                <a:cs typeface="Meiryo" charset="-128"/>
              </a:rPr>
              <a:t>ビックデータ</a:t>
            </a:r>
            <a:endParaRPr kumimoji="1" lang="en-US" altLang="ja-JP" sz="1200" dirty="0" smtClean="0">
              <a:solidFill>
                <a:schemeClr val="accent6">
                  <a:lumMod val="75000"/>
                </a:schemeClr>
              </a:solidFill>
              <a:latin typeface="Meiryo" charset="-128"/>
              <a:ea typeface="Meiryo" charset="-128"/>
              <a:cs typeface="Meiryo" charset="-128"/>
            </a:endParaRPr>
          </a:p>
          <a:p>
            <a:pPr algn="r"/>
            <a:r>
              <a:rPr lang="ja-JP" altLang="en-US" sz="1200" dirty="0" smtClean="0">
                <a:solidFill>
                  <a:schemeClr val="accent6">
                    <a:lumMod val="75000"/>
                  </a:schemeClr>
                </a:solidFill>
                <a:latin typeface="Meiryo" charset="-128"/>
                <a:ea typeface="Meiryo" charset="-128"/>
                <a:cs typeface="Meiryo" charset="-128"/>
              </a:rPr>
              <a:t>大規模計算資源</a:t>
            </a:r>
            <a:endParaRPr lang="en-US" altLang="ja-JP" sz="1200" dirty="0" smtClean="0">
              <a:solidFill>
                <a:schemeClr val="accent6">
                  <a:lumMod val="75000"/>
                </a:schemeClr>
              </a:solidFill>
              <a:latin typeface="Meiryo" charset="-128"/>
              <a:ea typeface="Meiryo" charset="-128"/>
              <a:cs typeface="Meiryo" charset="-128"/>
            </a:endParaRPr>
          </a:p>
          <a:p>
            <a:pPr algn="r"/>
            <a:r>
              <a:rPr kumimoji="1" lang="ja-JP" altLang="en-US" sz="1200" dirty="0" smtClean="0">
                <a:solidFill>
                  <a:schemeClr val="accent6">
                    <a:lumMod val="75000"/>
                  </a:schemeClr>
                </a:solidFill>
                <a:latin typeface="Meiryo" charset="-128"/>
                <a:ea typeface="Meiryo" charset="-128"/>
                <a:cs typeface="Meiryo" charset="-128"/>
              </a:rPr>
              <a:t>オープン・プラットフォーム</a:t>
            </a:r>
            <a:endParaRPr kumimoji="1" lang="ja-JP" altLang="en-US" sz="1200"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963710" y="5280426"/>
            <a:ext cx="2031325" cy="646331"/>
          </a:xfrm>
          <a:prstGeom prst="rect">
            <a:avLst/>
          </a:prstGeom>
          <a:noFill/>
        </p:spPr>
        <p:txBody>
          <a:bodyPr wrap="none" rtlCol="0">
            <a:spAutoFit/>
          </a:bodyPr>
          <a:lstStyle/>
          <a:p>
            <a:r>
              <a:rPr kumimoji="1" lang="ja-JP" altLang="en-US" sz="1200" dirty="0" smtClean="0">
                <a:solidFill>
                  <a:schemeClr val="accent6">
                    <a:lumMod val="75000"/>
                  </a:schemeClr>
                </a:solidFill>
                <a:latin typeface="Meiryo" charset="-128"/>
                <a:ea typeface="Meiryo" charset="-128"/>
                <a:cs typeface="Meiryo" charset="-128"/>
              </a:rPr>
              <a:t>ビックデータ</a:t>
            </a:r>
            <a:endParaRPr kumimoji="1" lang="en-US" altLang="ja-JP" sz="1200" dirty="0" smtClean="0">
              <a:solidFill>
                <a:schemeClr val="accent6">
                  <a:lumMod val="75000"/>
                </a:schemeClr>
              </a:solidFill>
              <a:latin typeface="Meiryo" charset="-128"/>
              <a:ea typeface="Meiryo" charset="-128"/>
              <a:cs typeface="Meiryo" charset="-128"/>
            </a:endParaRPr>
          </a:p>
          <a:p>
            <a:r>
              <a:rPr lang="ja-JP" altLang="en-US" sz="1200" dirty="0" smtClean="0">
                <a:solidFill>
                  <a:schemeClr val="accent6">
                    <a:lumMod val="75000"/>
                  </a:schemeClr>
                </a:solidFill>
                <a:latin typeface="Meiryo" charset="-128"/>
                <a:ea typeface="Meiryo" charset="-128"/>
                <a:cs typeface="Meiryo" charset="-128"/>
              </a:rPr>
              <a:t>アプリの多様性</a:t>
            </a:r>
            <a:endParaRPr lang="en-US" altLang="ja-JP" sz="1200" dirty="0" smtClean="0">
              <a:solidFill>
                <a:schemeClr val="accent6">
                  <a:lumMod val="75000"/>
                </a:schemeClr>
              </a:solidFill>
              <a:latin typeface="Meiryo" charset="-128"/>
              <a:ea typeface="Meiryo" charset="-128"/>
              <a:cs typeface="Meiryo" charset="-128"/>
            </a:endParaRPr>
          </a:p>
          <a:p>
            <a:r>
              <a:rPr kumimoji="1" lang="ja-JP" altLang="en-US" sz="1200" dirty="0" smtClean="0">
                <a:solidFill>
                  <a:schemeClr val="accent6">
                    <a:lumMod val="75000"/>
                  </a:schemeClr>
                </a:solidFill>
                <a:latin typeface="Meiryo" charset="-128"/>
                <a:ea typeface="Meiryo" charset="-128"/>
                <a:cs typeface="Meiryo" charset="-128"/>
              </a:rPr>
              <a:t>利用環境の拡張性・多様性</a:t>
            </a:r>
            <a:endParaRPr kumimoji="1" lang="ja-JP" altLang="en-US" sz="1200" dirty="0">
              <a:solidFill>
                <a:schemeClr val="accent6">
                  <a:lumMod val="75000"/>
                </a:schemeClr>
              </a:solidFill>
              <a:latin typeface="Meiryo" charset="-128"/>
              <a:ea typeface="Meiryo" charset="-128"/>
              <a:cs typeface="Meiryo" charset="-128"/>
            </a:endParaRPr>
          </a:p>
        </p:txBody>
      </p:sp>
      <p:sp>
        <p:nvSpPr>
          <p:cNvPr id="16" name="テキスト ボックス 15"/>
          <p:cNvSpPr txBox="1"/>
          <p:nvPr/>
        </p:nvSpPr>
        <p:spPr>
          <a:xfrm>
            <a:off x="970739" y="1705563"/>
            <a:ext cx="1723549" cy="276999"/>
          </a:xfrm>
          <a:prstGeom prst="rect">
            <a:avLst/>
          </a:prstGeom>
          <a:noFill/>
        </p:spPr>
        <p:txBody>
          <a:bodyPr wrap="none" rtlCol="0">
            <a:spAutoFit/>
          </a:bodyPr>
          <a:lstStyle/>
          <a:p>
            <a:r>
              <a:rPr lang="ja-JP" altLang="en-US" sz="1200" dirty="0" smtClean="0">
                <a:solidFill>
                  <a:schemeClr val="accent6">
                    <a:lumMod val="75000"/>
                  </a:schemeClr>
                </a:solidFill>
                <a:latin typeface="Meiryo" charset="-128"/>
                <a:ea typeface="Meiryo" charset="-128"/>
                <a:cs typeface="Meiryo" charset="-128"/>
              </a:rPr>
              <a:t>多様で広範な接続環境</a:t>
            </a:r>
            <a:endParaRPr kumimoji="1" lang="ja-JP" altLang="en-US" sz="1200" dirty="0">
              <a:solidFill>
                <a:schemeClr val="accent6">
                  <a:lumMod val="75000"/>
                </a:schemeClr>
              </a:solidFill>
              <a:latin typeface="Meiryo" charset="-128"/>
              <a:ea typeface="Meiryo" charset="-128"/>
              <a:cs typeface="Meiryo" charset="-128"/>
            </a:endParaRPr>
          </a:p>
        </p:txBody>
      </p:sp>
      <p:sp>
        <p:nvSpPr>
          <p:cNvPr id="17" name="テキスト ボックス 16"/>
          <p:cNvSpPr txBox="1"/>
          <p:nvPr/>
        </p:nvSpPr>
        <p:spPr>
          <a:xfrm>
            <a:off x="6449712" y="1705562"/>
            <a:ext cx="1723549" cy="276999"/>
          </a:xfrm>
          <a:prstGeom prst="rect">
            <a:avLst/>
          </a:prstGeom>
          <a:noFill/>
        </p:spPr>
        <p:txBody>
          <a:bodyPr wrap="none" rtlCol="0">
            <a:spAutoFit/>
          </a:bodyPr>
          <a:lstStyle/>
          <a:p>
            <a:r>
              <a:rPr lang="ja-JP" altLang="en-US" sz="1200" smtClean="0">
                <a:solidFill>
                  <a:schemeClr val="accent6">
                    <a:lumMod val="75000"/>
                  </a:schemeClr>
                </a:solidFill>
                <a:latin typeface="Meiryo" charset="-128"/>
                <a:ea typeface="Meiryo" charset="-128"/>
                <a:cs typeface="Meiryo" charset="-128"/>
              </a:rPr>
              <a:t>多様で広範な接続環境</a:t>
            </a:r>
            <a:endParaRPr kumimoji="1" lang="ja-JP" altLang="en-US" sz="1200" dirty="0">
              <a:solidFill>
                <a:schemeClr val="accent6">
                  <a:lumMod val="75000"/>
                </a:schemeClr>
              </a:solidFill>
              <a:latin typeface="Meiryo" charset="-128"/>
              <a:ea typeface="Meiryo" charset="-128"/>
              <a:cs typeface="Meiryo" charset="-128"/>
            </a:endParaRPr>
          </a:p>
        </p:txBody>
      </p:sp>
      <p:sp>
        <p:nvSpPr>
          <p:cNvPr id="18" name="下矢印 17"/>
          <p:cNvSpPr/>
          <p:nvPr/>
        </p:nvSpPr>
        <p:spPr>
          <a:xfrm>
            <a:off x="4355975" y="2565062"/>
            <a:ext cx="432048" cy="43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p:cNvSpPr/>
          <p:nvPr/>
        </p:nvSpPr>
        <p:spPr>
          <a:xfrm flipV="1">
            <a:off x="4355975" y="4583726"/>
            <a:ext cx="432048" cy="43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下矢印 19"/>
          <p:cNvSpPr/>
          <p:nvPr/>
        </p:nvSpPr>
        <p:spPr>
          <a:xfrm rot="16200000">
            <a:off x="3368952" y="3574852"/>
            <a:ext cx="432048" cy="43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p:cNvSpPr/>
          <p:nvPr/>
        </p:nvSpPr>
        <p:spPr>
          <a:xfrm rot="5400000">
            <a:off x="5343000" y="3574852"/>
            <a:ext cx="432048" cy="43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599793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インダストリー</a:t>
            </a:r>
            <a:r>
              <a:rPr kumimoji="1" lang="en-US" altLang="ja-JP" dirty="0" smtClean="0"/>
              <a:t>4.0</a:t>
            </a:r>
            <a:r>
              <a:rPr kumimoji="1" lang="ja-JP" altLang="en-US" dirty="0" smtClean="0"/>
              <a:t>がやろうとしていること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sp>
        <p:nvSpPr>
          <p:cNvPr id="4" name="正方形/長方形 3"/>
          <p:cNvSpPr/>
          <p:nvPr/>
        </p:nvSpPr>
        <p:spPr>
          <a:xfrm>
            <a:off x="5618672" y="2185362"/>
            <a:ext cx="3252160" cy="1815882"/>
          </a:xfrm>
          <a:prstGeom prst="rect">
            <a:avLst/>
          </a:prstGeom>
        </p:spPr>
        <p:txBody>
          <a:bodyPr wrap="square">
            <a:spAutoFit/>
          </a:bodyPr>
          <a:lstStyle/>
          <a:p>
            <a:pPr marL="285750" indent="-285750">
              <a:buFont typeface="Wingdings" charset="2"/>
              <a:buChar char="Ø"/>
            </a:pPr>
            <a:r>
              <a:rPr lang="ja-JP" altLang="en-US" sz="1400" b="1" u="sng" dirty="0" smtClean="0">
                <a:latin typeface="Meiryo" charset="-128"/>
                <a:ea typeface="Meiryo" charset="-128"/>
                <a:cs typeface="Meiryo" charset="-128"/>
              </a:rPr>
              <a:t>標準化</a:t>
            </a:r>
            <a:endParaRPr lang="en-US" altLang="ja-JP" sz="1400" b="1" u="sng" dirty="0" smtClean="0">
              <a:latin typeface="Meiryo" charset="-128"/>
              <a:ea typeface="Meiryo" charset="-128"/>
              <a:cs typeface="Meiryo" charset="-128"/>
            </a:endParaRPr>
          </a:p>
          <a:p>
            <a:pPr marL="285750" indent="-285750">
              <a:buFont typeface="Wingdings" charset="2"/>
              <a:buChar char="Ø"/>
            </a:pPr>
            <a:r>
              <a:rPr lang="ja-JP" altLang="en-US" sz="1400" dirty="0" smtClean="0">
                <a:latin typeface="Meiryo" charset="-128"/>
                <a:ea typeface="Meiryo" charset="-128"/>
                <a:cs typeface="Meiryo" charset="-128"/>
              </a:rPr>
              <a:t>複雑</a:t>
            </a:r>
            <a:r>
              <a:rPr lang="ja-JP" altLang="en-US" sz="1400" dirty="0">
                <a:latin typeface="Meiryo" charset="-128"/>
                <a:ea typeface="Meiryo" charset="-128"/>
                <a:cs typeface="Meiryo" charset="-128"/>
              </a:rPr>
              <a:t>なシステムの</a:t>
            </a:r>
            <a:r>
              <a:rPr lang="ja-JP" altLang="en-US" sz="1400" dirty="0" smtClean="0">
                <a:latin typeface="Meiryo" charset="-128"/>
                <a:ea typeface="Meiryo" charset="-128"/>
                <a:cs typeface="Meiryo" charset="-128"/>
              </a:rPr>
              <a:t>管理</a:t>
            </a:r>
            <a:endParaRPr lang="en-US" altLang="ja-JP" sz="1400" dirty="0" smtClean="0">
              <a:latin typeface="Meiryo" charset="-128"/>
              <a:ea typeface="Meiryo" charset="-128"/>
              <a:cs typeface="Meiryo" charset="-128"/>
            </a:endParaRPr>
          </a:p>
          <a:p>
            <a:pPr marL="285750" indent="-285750">
              <a:buFont typeface="Wingdings" charset="2"/>
              <a:buChar char="Ø"/>
            </a:pPr>
            <a:r>
              <a:rPr lang="ja-JP" altLang="en-US" sz="1400" dirty="0" smtClean="0">
                <a:latin typeface="Meiryo" charset="-128"/>
                <a:ea typeface="Meiryo" charset="-128"/>
                <a:cs typeface="Meiryo" charset="-128"/>
              </a:rPr>
              <a:t>通信</a:t>
            </a:r>
            <a:r>
              <a:rPr lang="ja-JP" altLang="en-US" sz="1400" dirty="0">
                <a:latin typeface="Meiryo" charset="-128"/>
                <a:ea typeface="Meiryo" charset="-128"/>
                <a:cs typeface="Meiryo" charset="-128"/>
              </a:rPr>
              <a:t>インフラの</a:t>
            </a:r>
            <a:r>
              <a:rPr lang="ja-JP" altLang="en-US" sz="1400" dirty="0" smtClean="0">
                <a:latin typeface="Meiryo" charset="-128"/>
                <a:ea typeface="Meiryo" charset="-128"/>
                <a:cs typeface="Meiryo" charset="-128"/>
              </a:rPr>
              <a:t>高度化</a:t>
            </a:r>
            <a:endParaRPr lang="en-US" altLang="ja-JP" sz="1400" dirty="0" smtClean="0">
              <a:latin typeface="Meiryo" charset="-128"/>
              <a:ea typeface="Meiryo" charset="-128"/>
              <a:cs typeface="Meiryo" charset="-128"/>
            </a:endParaRPr>
          </a:p>
          <a:p>
            <a:pPr marL="285750" indent="-285750">
              <a:buFont typeface="Wingdings" charset="2"/>
              <a:buChar char="Ø"/>
            </a:pPr>
            <a:r>
              <a:rPr lang="ja-JP" altLang="en-US" sz="1400" dirty="0" smtClean="0">
                <a:latin typeface="Meiryo" charset="-128"/>
                <a:ea typeface="Meiryo" charset="-128"/>
                <a:cs typeface="Meiryo" charset="-128"/>
              </a:rPr>
              <a:t>安全</a:t>
            </a:r>
            <a:r>
              <a:rPr lang="ja-JP" altLang="en-US" sz="1400" dirty="0">
                <a:latin typeface="Meiryo" charset="-128"/>
                <a:ea typeface="Meiryo" charset="-128"/>
                <a:cs typeface="Meiryo" charset="-128"/>
              </a:rPr>
              <a:t>と情報</a:t>
            </a:r>
            <a:r>
              <a:rPr lang="ja-JP" altLang="en-US" sz="1400" dirty="0" smtClean="0">
                <a:latin typeface="Meiryo" charset="-128"/>
                <a:ea typeface="Meiryo" charset="-128"/>
                <a:cs typeface="Meiryo" charset="-128"/>
              </a:rPr>
              <a:t>セキュリティ</a:t>
            </a:r>
            <a:endParaRPr lang="en-US" altLang="ja-JP" sz="1400" dirty="0" smtClean="0">
              <a:latin typeface="Meiryo" charset="-128"/>
              <a:ea typeface="Meiryo" charset="-128"/>
              <a:cs typeface="Meiryo" charset="-128"/>
            </a:endParaRPr>
          </a:p>
          <a:p>
            <a:pPr marL="285750" indent="-285750">
              <a:buFont typeface="Wingdings" charset="2"/>
              <a:buChar char="Ø"/>
            </a:pPr>
            <a:r>
              <a:rPr lang="ja-JP" altLang="en-US" sz="1400" dirty="0" smtClean="0">
                <a:latin typeface="Meiryo" charset="-128"/>
                <a:ea typeface="Meiryo" charset="-128"/>
                <a:cs typeface="Meiryo" charset="-128"/>
              </a:rPr>
              <a:t>労働</a:t>
            </a:r>
            <a:r>
              <a:rPr lang="ja-JP" altLang="en-US" sz="1400" dirty="0">
                <a:latin typeface="Meiryo" charset="-128"/>
                <a:ea typeface="Meiryo" charset="-128"/>
                <a:cs typeface="Meiryo" charset="-128"/>
              </a:rPr>
              <a:t>組織とワークライフバランス </a:t>
            </a:r>
            <a:endParaRPr lang="en-US" altLang="ja-JP" sz="1400" dirty="0" smtClean="0">
              <a:latin typeface="Meiryo" charset="-128"/>
              <a:ea typeface="Meiryo" charset="-128"/>
              <a:cs typeface="Meiryo" charset="-128"/>
            </a:endParaRPr>
          </a:p>
          <a:p>
            <a:pPr marL="285750" indent="-285750">
              <a:buFont typeface="Wingdings" charset="2"/>
              <a:buChar char="Ø"/>
            </a:pPr>
            <a:r>
              <a:rPr lang="ja-JP" altLang="en-US" sz="1400" dirty="0" smtClean="0">
                <a:latin typeface="Meiryo" charset="-128"/>
                <a:ea typeface="Meiryo" charset="-128"/>
                <a:cs typeface="Meiryo" charset="-128"/>
              </a:rPr>
              <a:t>人材</a:t>
            </a:r>
            <a:r>
              <a:rPr lang="ja-JP" altLang="en-US" sz="1400" dirty="0">
                <a:latin typeface="Meiryo" charset="-128"/>
                <a:ea typeface="Meiryo" charset="-128"/>
                <a:cs typeface="Meiryo" charset="-128"/>
              </a:rPr>
              <a:t>育成、専門能力の</a:t>
            </a:r>
            <a:r>
              <a:rPr lang="ja-JP" altLang="en-US" sz="1400" dirty="0" smtClean="0">
                <a:latin typeface="Meiryo" charset="-128"/>
                <a:ea typeface="Meiryo" charset="-128"/>
                <a:cs typeface="Meiryo" charset="-128"/>
              </a:rPr>
              <a:t>開発</a:t>
            </a:r>
            <a:endParaRPr lang="en-US" altLang="ja-JP" sz="1400" dirty="0" smtClean="0">
              <a:latin typeface="Meiryo" charset="-128"/>
              <a:ea typeface="Meiryo" charset="-128"/>
              <a:cs typeface="Meiryo" charset="-128"/>
            </a:endParaRPr>
          </a:p>
          <a:p>
            <a:pPr marL="285750" indent="-285750">
              <a:buFont typeface="Wingdings" charset="2"/>
              <a:buChar char="Ø"/>
            </a:pPr>
            <a:r>
              <a:rPr lang="ja-JP" altLang="en-US" sz="1400" dirty="0" smtClean="0">
                <a:latin typeface="Meiryo" charset="-128"/>
                <a:ea typeface="Meiryo" charset="-128"/>
                <a:cs typeface="Meiryo" charset="-128"/>
              </a:rPr>
              <a:t>規制</a:t>
            </a:r>
            <a:r>
              <a:rPr lang="ja-JP" altLang="en-US" sz="1400" dirty="0">
                <a:latin typeface="Meiryo" charset="-128"/>
                <a:ea typeface="Meiryo" charset="-128"/>
                <a:cs typeface="Meiryo" charset="-128"/>
              </a:rPr>
              <a:t>の</a:t>
            </a:r>
            <a:r>
              <a:rPr lang="ja-JP" altLang="en-US" sz="1400" dirty="0" smtClean="0">
                <a:latin typeface="Meiryo" charset="-128"/>
                <a:ea typeface="Meiryo" charset="-128"/>
                <a:cs typeface="Meiryo" charset="-128"/>
              </a:rPr>
              <a:t>枠組</a:t>
            </a:r>
            <a:endParaRPr lang="en-US" altLang="ja-JP" sz="1400" dirty="0" smtClean="0">
              <a:latin typeface="Meiryo" charset="-128"/>
              <a:ea typeface="Meiryo" charset="-128"/>
              <a:cs typeface="Meiryo" charset="-128"/>
            </a:endParaRPr>
          </a:p>
          <a:p>
            <a:pPr marL="285750" indent="-285750">
              <a:buFont typeface="Wingdings" charset="2"/>
              <a:buChar char="Ø"/>
            </a:pPr>
            <a:r>
              <a:rPr lang="ja-JP" altLang="en-US" sz="1400" dirty="0" smtClean="0">
                <a:latin typeface="Meiryo" charset="-128"/>
                <a:ea typeface="Meiryo" charset="-128"/>
                <a:cs typeface="Meiryo" charset="-128"/>
              </a:rPr>
              <a:t>エネルギー</a:t>
            </a:r>
            <a:r>
              <a:rPr lang="ja-JP" altLang="en-US" sz="1400" dirty="0">
                <a:latin typeface="Meiryo" charset="-128"/>
                <a:ea typeface="Meiryo" charset="-128"/>
                <a:cs typeface="Meiryo" charset="-128"/>
              </a:rPr>
              <a:t>効率 </a:t>
            </a:r>
            <a:endParaRPr lang="ja-JP" altLang="en-US" sz="1400" dirty="0">
              <a:effectLst/>
              <a:latin typeface="Meiryo" charset="-128"/>
              <a:ea typeface="Meiryo" charset="-128"/>
              <a:cs typeface="Meiryo" charset="-128"/>
            </a:endParaRPr>
          </a:p>
        </p:txBody>
      </p:sp>
      <p:pic>
        <p:nvPicPr>
          <p:cNvPr id="5" name="図 4"/>
          <p:cNvPicPr>
            <a:picLocks noChangeAspect="1"/>
          </p:cNvPicPr>
          <p:nvPr/>
        </p:nvPicPr>
        <p:blipFill>
          <a:blip r:embed="rId2"/>
          <a:stretch>
            <a:fillRect/>
          </a:stretch>
        </p:blipFill>
        <p:spPr>
          <a:xfrm>
            <a:off x="389694" y="963200"/>
            <a:ext cx="5142714" cy="3038044"/>
          </a:xfrm>
          <a:prstGeom prst="rect">
            <a:avLst/>
          </a:prstGeom>
        </p:spPr>
      </p:pic>
      <p:sp>
        <p:nvSpPr>
          <p:cNvPr id="6" name="正方形/長方形 5"/>
          <p:cNvSpPr/>
          <p:nvPr/>
        </p:nvSpPr>
        <p:spPr>
          <a:xfrm>
            <a:off x="238665" y="4294192"/>
            <a:ext cx="8632167" cy="830997"/>
          </a:xfrm>
          <a:prstGeom prst="rect">
            <a:avLst/>
          </a:prstGeom>
        </p:spPr>
        <p:txBody>
          <a:bodyPr wrap="square">
            <a:spAutoFit/>
          </a:bodyPr>
          <a:lstStyle/>
          <a:p>
            <a:pPr marL="285750" indent="-285750">
              <a:buFont typeface="Wingdings" charset="2"/>
              <a:buChar char="l"/>
            </a:pPr>
            <a:r>
              <a:rPr lang="ja-JP" altLang="en-US" sz="1600" dirty="0" smtClean="0">
                <a:latin typeface="Meiryo" charset="-128"/>
                <a:ea typeface="Meiryo" charset="-128"/>
                <a:cs typeface="Meiryo" charset="-128"/>
              </a:rPr>
              <a:t>通信</a:t>
            </a:r>
            <a:r>
              <a:rPr lang="ja-JP" altLang="en-US" sz="1600" dirty="0">
                <a:latin typeface="Meiryo" charset="-128"/>
                <a:ea typeface="Meiryo" charset="-128"/>
                <a:cs typeface="Meiryo" charset="-128"/>
              </a:rPr>
              <a:t>規格の国際標準化 </a:t>
            </a:r>
            <a:endParaRPr lang="en-US" altLang="ja-JP" sz="1600" dirty="0" smtClean="0">
              <a:latin typeface="Meiryo" charset="-128"/>
              <a:ea typeface="Meiryo" charset="-128"/>
              <a:cs typeface="Meiryo" charset="-128"/>
            </a:endParaRPr>
          </a:p>
          <a:p>
            <a:pPr marL="285750" indent="-285750">
              <a:buFont typeface="Wingdings" charset="2"/>
              <a:buChar char="l"/>
            </a:pPr>
            <a:r>
              <a:rPr lang="ja-JP" altLang="en-US" sz="1600" dirty="0" smtClean="0">
                <a:latin typeface="Meiryo" charset="-128"/>
                <a:ea typeface="Meiryo" charset="-128"/>
                <a:cs typeface="Meiryo" charset="-128"/>
              </a:rPr>
              <a:t>サプライチェーン</a:t>
            </a:r>
            <a:r>
              <a:rPr lang="ja-JP" altLang="en-US" sz="1600" dirty="0">
                <a:latin typeface="Meiryo" charset="-128"/>
                <a:ea typeface="Meiryo" charset="-128"/>
                <a:cs typeface="Meiryo" charset="-128"/>
              </a:rPr>
              <a:t>や顧客との間</a:t>
            </a:r>
            <a:r>
              <a:rPr lang="ja-JP" altLang="en-US" sz="1600" dirty="0" smtClean="0">
                <a:latin typeface="Meiryo" charset="-128"/>
                <a:ea typeface="Meiryo" charset="-128"/>
                <a:cs typeface="Meiryo" charset="-128"/>
              </a:rPr>
              <a:t>でリアルタイム</a:t>
            </a:r>
            <a:r>
              <a:rPr lang="ja-JP" altLang="en-US" sz="1600" dirty="0">
                <a:latin typeface="Meiryo" charset="-128"/>
                <a:ea typeface="Meiryo" charset="-128"/>
                <a:cs typeface="Meiryo" charset="-128"/>
              </a:rPr>
              <a:t>にデータを共有・分析 </a:t>
            </a:r>
            <a:endParaRPr lang="en-US" altLang="ja-JP" sz="1600" dirty="0" smtClean="0">
              <a:latin typeface="Meiryo" charset="-128"/>
              <a:ea typeface="Meiryo" charset="-128"/>
              <a:cs typeface="Meiryo" charset="-128"/>
            </a:endParaRPr>
          </a:p>
          <a:p>
            <a:pPr marL="285750" indent="-285750">
              <a:buFont typeface="Wingdings" charset="2"/>
              <a:buChar char="l"/>
            </a:pPr>
            <a:r>
              <a:rPr lang="ja-JP" altLang="en-US" sz="1600" dirty="0" smtClean="0">
                <a:latin typeface="Meiryo" charset="-128"/>
                <a:ea typeface="Meiryo" charset="-128"/>
                <a:cs typeface="Meiryo" charset="-128"/>
              </a:rPr>
              <a:t>設備</a:t>
            </a:r>
            <a:r>
              <a:rPr lang="ja-JP" altLang="en-US" sz="1600" dirty="0">
                <a:latin typeface="Meiryo" charset="-128"/>
                <a:ea typeface="Meiryo" charset="-128"/>
                <a:cs typeface="Meiryo" charset="-128"/>
              </a:rPr>
              <a:t>稼働率平準化、多品種変量生産、 異常の早期発見、需要予測などが可能に </a:t>
            </a:r>
            <a:endParaRPr lang="ja-JP" altLang="en-US" sz="1600" dirty="0">
              <a:effectLst/>
              <a:latin typeface="Meiryo" charset="-128"/>
              <a:ea typeface="Meiryo" charset="-128"/>
              <a:cs typeface="Meiryo" charset="-128"/>
            </a:endParaRPr>
          </a:p>
        </p:txBody>
      </p:sp>
      <p:sp>
        <p:nvSpPr>
          <p:cNvPr id="7" name="正方形/長方形 6"/>
          <p:cNvSpPr/>
          <p:nvPr/>
        </p:nvSpPr>
        <p:spPr>
          <a:xfrm>
            <a:off x="5618672" y="1056106"/>
            <a:ext cx="3525328" cy="861774"/>
          </a:xfrm>
          <a:prstGeom prst="rect">
            <a:avLst/>
          </a:prstGeom>
        </p:spPr>
        <p:txBody>
          <a:bodyPr wrap="square">
            <a:spAutoFit/>
          </a:bodyPr>
          <a:lstStyle/>
          <a:p>
            <a:r>
              <a:rPr lang="ja-JP" altLang="en-US" dirty="0">
                <a:latin typeface="Meiryo" charset="-128"/>
                <a:ea typeface="Meiryo" charset="-128"/>
                <a:cs typeface="Meiryo" charset="-128"/>
              </a:rPr>
              <a:t>ドイツの２つの</a:t>
            </a:r>
            <a:r>
              <a:rPr lang="ja-JP" altLang="en-US" dirty="0" smtClean="0">
                <a:latin typeface="Meiryo" charset="-128"/>
                <a:ea typeface="Meiryo" charset="-128"/>
                <a:cs typeface="Meiryo" charset="-128"/>
              </a:rPr>
              <a:t>狙い</a:t>
            </a:r>
            <a:endParaRPr lang="en-US" altLang="ja-JP" dirty="0" smtClean="0">
              <a:latin typeface="Meiryo" charset="-128"/>
              <a:ea typeface="Meiryo" charset="-128"/>
              <a:cs typeface="Meiryo" charset="-128"/>
            </a:endParaRPr>
          </a:p>
          <a:p>
            <a:pPr marL="285750" indent="-285750">
              <a:buFont typeface="Wingdings" charset="2"/>
              <a:buChar char="l"/>
            </a:pPr>
            <a:r>
              <a:rPr lang="ja-JP" altLang="en-US" sz="1400" dirty="0" smtClean="0">
                <a:latin typeface="Meiryo" charset="-128"/>
                <a:ea typeface="Meiryo" charset="-128"/>
                <a:cs typeface="Meiryo" charset="-128"/>
              </a:rPr>
              <a:t>国内</a:t>
            </a:r>
            <a:r>
              <a:rPr lang="ja-JP" altLang="en-US" sz="1400" dirty="0">
                <a:latin typeface="Meiryo" charset="-128"/>
                <a:ea typeface="Meiryo" charset="-128"/>
                <a:cs typeface="Meiryo" charset="-128"/>
              </a:rPr>
              <a:t>製造業の輸出競争力</a:t>
            </a:r>
            <a:r>
              <a:rPr lang="ja-JP" altLang="en-US" sz="1400" dirty="0" smtClean="0">
                <a:latin typeface="Meiryo" charset="-128"/>
                <a:ea typeface="Meiryo" charset="-128"/>
                <a:cs typeface="Meiryo" charset="-128"/>
              </a:rPr>
              <a:t>強化</a:t>
            </a:r>
            <a:endParaRPr lang="en-US" altLang="ja-JP" sz="1400" dirty="0" smtClean="0">
              <a:latin typeface="Meiryo" charset="-128"/>
              <a:ea typeface="Meiryo" charset="-128"/>
              <a:cs typeface="Meiryo" charset="-128"/>
            </a:endParaRPr>
          </a:p>
          <a:p>
            <a:pPr marL="285750" indent="-285750">
              <a:buFont typeface="Wingdings" charset="2"/>
              <a:buChar char="l"/>
            </a:pPr>
            <a:r>
              <a:rPr lang="ja-JP" altLang="en-US" sz="1400" dirty="0" smtClean="0">
                <a:latin typeface="Meiryo" charset="-128"/>
                <a:ea typeface="Meiryo" charset="-128"/>
                <a:cs typeface="Meiryo" charset="-128"/>
              </a:rPr>
              <a:t>ドイツ</a:t>
            </a:r>
            <a:r>
              <a:rPr lang="ja-JP" altLang="en-US" sz="1400" dirty="0">
                <a:latin typeface="Meiryo" charset="-128"/>
                <a:ea typeface="Meiryo" charset="-128"/>
                <a:cs typeface="Meiryo" charset="-128"/>
              </a:rPr>
              <a:t>生産技術で世界の工場を席巻</a:t>
            </a:r>
            <a:r>
              <a:rPr lang="ja-JP" altLang="en-US" dirty="0">
                <a:latin typeface="Meiryo" charset="-128"/>
                <a:ea typeface="Meiryo" charset="-128"/>
                <a:cs typeface="Meiryo" charset="-128"/>
              </a:rPr>
              <a:t> </a:t>
            </a:r>
            <a:endParaRPr lang="ja-JP" altLang="en-US" dirty="0">
              <a:effectLst/>
              <a:latin typeface="Meiryo" charset="-128"/>
              <a:ea typeface="Meiryo" charset="-128"/>
              <a:cs typeface="Meiryo" charset="-128"/>
            </a:endParaRPr>
          </a:p>
        </p:txBody>
      </p:sp>
      <p:sp>
        <p:nvSpPr>
          <p:cNvPr id="8" name="正方形/長方形 7"/>
          <p:cNvSpPr/>
          <p:nvPr/>
        </p:nvSpPr>
        <p:spPr>
          <a:xfrm>
            <a:off x="200597" y="5349836"/>
            <a:ext cx="8742805" cy="1077218"/>
          </a:xfrm>
          <a:prstGeom prst="rect">
            <a:avLst/>
          </a:prstGeom>
        </p:spPr>
        <p:txBody>
          <a:bodyPr wrap="square">
            <a:spAutoFit/>
          </a:bodyPr>
          <a:lstStyle/>
          <a:p>
            <a:pPr marL="285750" indent="-285750">
              <a:buFont typeface="Wingdings" charset="2"/>
              <a:buChar char="ü"/>
            </a:pPr>
            <a:r>
              <a:rPr lang="ja-JP" altLang="en-US" sz="1600" smtClean="0">
                <a:solidFill>
                  <a:srgbClr val="FF0000"/>
                </a:solidFill>
                <a:latin typeface="Meiryo" charset="-128"/>
                <a:ea typeface="Meiryo" charset="-128"/>
                <a:cs typeface="Meiryo" charset="-128"/>
              </a:rPr>
              <a:t>インダストリー</a:t>
            </a:r>
            <a:r>
              <a:rPr lang="en-US" altLang="ja-JP" sz="1600" dirty="0">
                <a:solidFill>
                  <a:srgbClr val="FF0000"/>
                </a:solidFill>
                <a:latin typeface="Meiryo" charset="-128"/>
                <a:ea typeface="Meiryo" charset="-128"/>
                <a:cs typeface="Meiryo" charset="-128"/>
              </a:rPr>
              <a:t>4.0</a:t>
            </a:r>
            <a:r>
              <a:rPr lang="ja-JP" altLang="en-US" sz="1600" dirty="0">
                <a:solidFill>
                  <a:srgbClr val="FF0000"/>
                </a:solidFill>
                <a:latin typeface="Meiryo" charset="-128"/>
                <a:ea typeface="Meiryo" charset="-128"/>
                <a:cs typeface="Meiryo" charset="-128"/>
              </a:rPr>
              <a:t>仕様の生産システムがコスト競争上優位となり、我が国企業の海外生産における競争力劣位が発生するおそれあり。 </a:t>
            </a:r>
          </a:p>
          <a:p>
            <a:pPr marL="285750" indent="-285750">
              <a:buFont typeface="Wingdings" charset="2"/>
              <a:buChar char="ü"/>
            </a:pPr>
            <a:r>
              <a:rPr lang="ja-JP" altLang="en-US" sz="1600" dirty="0">
                <a:solidFill>
                  <a:srgbClr val="FF0000"/>
                </a:solidFill>
                <a:latin typeface="Meiryo" charset="-128"/>
                <a:ea typeface="Meiryo" charset="-128"/>
                <a:cs typeface="Meiryo" charset="-128"/>
              </a:rPr>
              <a:t>インダストリー</a:t>
            </a:r>
            <a:r>
              <a:rPr lang="en-US" altLang="ja-JP" sz="1600" dirty="0">
                <a:solidFill>
                  <a:srgbClr val="FF0000"/>
                </a:solidFill>
                <a:latin typeface="Meiryo" charset="-128"/>
                <a:ea typeface="Meiryo" charset="-128"/>
                <a:cs typeface="Meiryo" charset="-128"/>
              </a:rPr>
              <a:t>4.0</a:t>
            </a:r>
            <a:r>
              <a:rPr lang="ja-JP" altLang="en-US" sz="1600" dirty="0">
                <a:solidFill>
                  <a:srgbClr val="FF0000"/>
                </a:solidFill>
                <a:latin typeface="Meiryo" charset="-128"/>
                <a:ea typeface="Meiryo" charset="-128"/>
                <a:cs typeface="Meiryo" charset="-128"/>
              </a:rPr>
              <a:t>仕様の標準化が進むと、我が国のＦＡ関連機器が海外市場において参入できなくなるおそれあり。 </a:t>
            </a:r>
            <a:endParaRPr lang="ja-JP" altLang="en-US" sz="1600" dirty="0">
              <a:solidFill>
                <a:srgbClr val="FF0000"/>
              </a:solidFill>
              <a:effectLst/>
              <a:latin typeface="Meiryo" charset="-128"/>
              <a:ea typeface="Meiryo" charset="-128"/>
              <a:cs typeface="Meiryo" charset="-128"/>
            </a:endParaRPr>
          </a:p>
        </p:txBody>
      </p:sp>
    </p:spTree>
    <p:extLst>
      <p:ext uri="{BB962C8B-B14F-4D97-AF65-F5344CB8AC3E}">
        <p14:creationId xmlns:p14="http://schemas.microsoft.com/office/powerpoint/2010/main" val="18816176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570413" y="892020"/>
            <a:ext cx="3835150" cy="56232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735263" y="892020"/>
            <a:ext cx="3835150" cy="56232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コレ１枚で分かるインダストリー</a:t>
            </a:r>
            <a:r>
              <a:rPr kumimoji="1" lang="en-US" altLang="ja-JP" dirty="0" smtClean="0"/>
              <a:t>4.0</a:t>
            </a:r>
            <a:endParaRPr kumimoji="1" lang="ja-JP" altLang="en-US" dirty="0"/>
          </a:p>
        </p:txBody>
      </p:sp>
      <p:sp>
        <p:nvSpPr>
          <p:cNvPr id="3" name="スライド番号プレースホルダー 2"/>
          <p:cNvSpPr>
            <a:spLocks noGrp="1"/>
          </p:cNvSpPr>
          <p:nvPr>
            <p:ph type="sldNum" sz="quarter" idx="12"/>
          </p:nvPr>
        </p:nvSpPr>
        <p:spPr>
          <a:xfrm>
            <a:off x="6932246" y="6640200"/>
            <a:ext cx="2133600" cy="217800"/>
          </a:xfrm>
        </p:spPr>
        <p:txBody>
          <a:bodyPr/>
          <a:lstStyle/>
          <a:p>
            <a:fld id="{8FF8CC5D-A65D-5946-99B5-645367A967AD}" type="slidenum">
              <a:rPr kumimoji="1" lang="ja-JP" altLang="en-US" smtClean="0"/>
              <a:t>61</a:t>
            </a:fld>
            <a:endParaRPr kumimoji="1" lang="ja-JP" altLang="en-US"/>
          </a:p>
        </p:txBody>
      </p:sp>
      <p:sp>
        <p:nvSpPr>
          <p:cNvPr id="4" name="円/楕円 3"/>
          <p:cNvSpPr/>
          <p:nvPr/>
        </p:nvSpPr>
        <p:spPr>
          <a:xfrm>
            <a:off x="1879225" y="1007034"/>
            <a:ext cx="5382376" cy="5368333"/>
          </a:xfrm>
          <a:prstGeom prst="ellips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円/楕円 4"/>
          <p:cNvSpPr/>
          <p:nvPr/>
        </p:nvSpPr>
        <p:spPr>
          <a:xfrm>
            <a:off x="2575970" y="1709333"/>
            <a:ext cx="3988886" cy="3963736"/>
          </a:xfrm>
          <a:prstGeom prst="ellips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3313300" y="2449441"/>
            <a:ext cx="2514225" cy="2499895"/>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テキスト ボックス 6"/>
          <p:cNvSpPr txBox="1"/>
          <p:nvPr/>
        </p:nvSpPr>
        <p:spPr>
          <a:xfrm>
            <a:off x="3362303" y="3164652"/>
            <a:ext cx="2416221" cy="1077218"/>
          </a:xfrm>
          <a:prstGeom prst="rect">
            <a:avLst/>
          </a:prstGeom>
          <a:noFill/>
        </p:spPr>
        <p:txBody>
          <a:bodyPr wrap="none" rtlCol="0">
            <a:spAutoFit/>
          </a:bodyPr>
          <a:lstStyle/>
          <a:p>
            <a:pPr algn="ctr"/>
            <a:r>
              <a:rPr lang="ja-JP" altLang="en-US" sz="2000" b="1" dirty="0" smtClean="0">
                <a:solidFill>
                  <a:srgbClr val="FFFFFF"/>
                </a:solidFill>
                <a:latin typeface="メイリオ"/>
                <a:ea typeface="メイリオ"/>
                <a:cs typeface="メイリオ"/>
              </a:rPr>
              <a:t>インダストリー</a:t>
            </a:r>
            <a:r>
              <a:rPr lang="en-US" altLang="ja-JP" sz="2000" b="1" dirty="0" smtClean="0">
                <a:solidFill>
                  <a:srgbClr val="FFFFFF"/>
                </a:solidFill>
                <a:latin typeface="メイリオ"/>
                <a:ea typeface="メイリオ"/>
                <a:cs typeface="メイリオ"/>
              </a:rPr>
              <a:t>4.0</a:t>
            </a:r>
          </a:p>
          <a:p>
            <a:pPr algn="ctr"/>
            <a:r>
              <a:rPr lang="en-US" altLang="ja-JP" sz="2000" dirty="0" smtClean="0">
                <a:solidFill>
                  <a:srgbClr val="FFFFFF"/>
                </a:solidFill>
                <a:latin typeface="メイリオ"/>
                <a:ea typeface="メイリオ"/>
                <a:cs typeface="メイリオ"/>
              </a:rPr>
              <a:t>Industry 4.0</a:t>
            </a:r>
          </a:p>
          <a:p>
            <a:pPr algn="ctr"/>
            <a:r>
              <a:rPr kumimoji="1" lang="ja-JP" altLang="en-US" sz="2400" b="1" dirty="0" smtClean="0">
                <a:solidFill>
                  <a:srgbClr val="FFFFFF"/>
                </a:solidFill>
                <a:latin typeface="メイリオ"/>
                <a:ea typeface="メイリオ"/>
                <a:cs typeface="メイリオ"/>
              </a:rPr>
              <a:t>自ら考える工場</a:t>
            </a:r>
            <a:endParaRPr kumimoji="1" lang="ja-JP" altLang="en-US" sz="2400" b="1" dirty="0">
              <a:solidFill>
                <a:srgbClr val="FFFFFF"/>
              </a:solidFill>
              <a:latin typeface="メイリオ"/>
              <a:ea typeface="メイリオ"/>
              <a:cs typeface="メイリオ"/>
            </a:endParaRPr>
          </a:p>
        </p:txBody>
      </p:sp>
      <p:sp>
        <p:nvSpPr>
          <p:cNvPr id="8" name="正方形/長方形 7"/>
          <p:cNvSpPr/>
          <p:nvPr/>
        </p:nvSpPr>
        <p:spPr>
          <a:xfrm>
            <a:off x="537665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製造コストの極小化</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量産品と同じコストで対応</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168538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カスタマイズ対応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お客様毎に異なる</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個別仕様のオーダーに対応</a:t>
            </a:r>
            <a:endParaRPr kumimoji="1" lang="ja-JP" altLang="en-US" sz="1200" dirty="0">
              <a:solidFill>
                <a:srgbClr val="FFFFFF"/>
              </a:solidFill>
              <a:latin typeface="メイリオ"/>
              <a:ea typeface="メイリオ"/>
              <a:cs typeface="メイリオ"/>
            </a:endParaRPr>
          </a:p>
        </p:txBody>
      </p:sp>
      <p:sp>
        <p:nvSpPr>
          <p:cNvPr id="10" name="正方形/長方形 9"/>
          <p:cNvSpPr/>
          <p:nvPr/>
        </p:nvSpPr>
        <p:spPr>
          <a:xfrm>
            <a:off x="3537702" y="4949336"/>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短納期対応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短納期で対応</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1685383" y="3387350"/>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IoT</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Things</a:t>
            </a:r>
            <a:endParaRPr kumimoji="1" lang="en-US" altLang="ja-JP" sz="800" dirty="0" smtClean="0">
              <a:solidFill>
                <a:srgbClr val="FFFFFF"/>
              </a:solidFill>
              <a:latin typeface="メイリオ"/>
              <a:ea typeface="メイリオ"/>
              <a:cs typeface="メイリオ"/>
            </a:endParaRPr>
          </a:p>
          <a:p>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工場内外の設備、機器、部材からの情報を収集</a:t>
            </a:r>
            <a:endParaRPr kumimoji="1" lang="ja-JP" altLang="en-US" sz="1000" dirty="0">
              <a:solidFill>
                <a:srgbClr val="FFFFFF"/>
              </a:solidFill>
              <a:latin typeface="メイリオ"/>
              <a:ea typeface="メイリオ"/>
              <a:cs typeface="メイリオ"/>
            </a:endParaRPr>
          </a:p>
        </p:txBody>
      </p:sp>
      <p:sp>
        <p:nvSpPr>
          <p:cNvPr id="12" name="ホームベース 11"/>
          <p:cNvSpPr/>
          <p:nvPr/>
        </p:nvSpPr>
        <p:spPr>
          <a:xfrm flipH="1">
            <a:off x="5710070" y="3466501"/>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IoP</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People</a:t>
            </a:r>
          </a:p>
          <a:p>
            <a:pPr algn="ctr"/>
            <a:endParaRPr kumimoji="1" lang="en-US" altLang="ja-JP" sz="800" dirty="0" smtClean="0">
              <a:solidFill>
                <a:srgbClr val="FFFFFF"/>
              </a:solidFill>
              <a:latin typeface="メイリオ"/>
              <a:ea typeface="メイリオ"/>
              <a:cs typeface="メイリオ"/>
            </a:endParaRPr>
          </a:p>
          <a:p>
            <a:pPr algn="r"/>
            <a:r>
              <a:rPr lang="ja-JP" altLang="en-US" sz="1000" dirty="0" smtClean="0">
                <a:solidFill>
                  <a:srgbClr val="FFFFFF"/>
                </a:solidFill>
                <a:latin typeface="メイリオ"/>
                <a:ea typeface="メイリオ"/>
                <a:cs typeface="メイリオ"/>
              </a:rPr>
              <a:t>工場や関係事業所で働く人々の情報を収集</a:t>
            </a:r>
            <a:endParaRPr lang="en-US" altLang="ja-JP" sz="1000" dirty="0" smtClean="0">
              <a:solidFill>
                <a:srgbClr val="FFFFFF"/>
              </a:solidFill>
              <a:latin typeface="メイリオ"/>
              <a:ea typeface="メイリオ"/>
              <a:cs typeface="メイリオ"/>
            </a:endParaRPr>
          </a:p>
        </p:txBody>
      </p:sp>
      <p:sp>
        <p:nvSpPr>
          <p:cNvPr id="13" name="ホームベース 12"/>
          <p:cNvSpPr/>
          <p:nvPr/>
        </p:nvSpPr>
        <p:spPr>
          <a:xfrm rot="16200000" flipH="1">
            <a:off x="3704411" y="1263463"/>
            <a:ext cx="1732003" cy="1156369"/>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メイリオ"/>
              <a:ea typeface="メイリオ"/>
              <a:cs typeface="メイリオ"/>
            </a:endParaRPr>
          </a:p>
        </p:txBody>
      </p:sp>
      <p:sp>
        <p:nvSpPr>
          <p:cNvPr id="14" name="テキスト ボックス 13"/>
          <p:cNvSpPr txBox="1"/>
          <p:nvPr/>
        </p:nvSpPr>
        <p:spPr>
          <a:xfrm>
            <a:off x="3992228" y="1089277"/>
            <a:ext cx="1156369" cy="1261884"/>
          </a:xfrm>
          <a:prstGeom prst="rect">
            <a:avLst/>
          </a:prstGeom>
          <a:noFill/>
        </p:spPr>
        <p:txBody>
          <a:bodyPr wrap="square" rtlCol="0">
            <a:spAutoFit/>
          </a:bodyPr>
          <a:lstStyle/>
          <a:p>
            <a:pPr algn="ctr"/>
            <a:r>
              <a:rPr kumimoji="1" lang="en-US" altLang="ja-JP" sz="2000" dirty="0" err="1" smtClean="0">
                <a:solidFill>
                  <a:srgbClr val="FFFFFF"/>
                </a:solidFill>
                <a:latin typeface="メイリオ"/>
                <a:ea typeface="メイリオ"/>
                <a:cs typeface="メイリオ"/>
              </a:rPr>
              <a:t>IoS</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Service</a:t>
            </a:r>
          </a:p>
          <a:p>
            <a:pPr algn="ctr"/>
            <a:endParaRPr kumimoji="1" lang="en-US" altLang="ja-JP" sz="8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EC</a:t>
            </a:r>
            <a:r>
              <a:rPr lang="ja-JP" altLang="en-US" sz="1000" dirty="0" smtClean="0">
                <a:solidFill>
                  <a:srgbClr val="FFFFFF"/>
                </a:solidFill>
                <a:latin typeface="メイリオ"/>
                <a:ea typeface="メイリオ"/>
                <a:cs typeface="メイリオ"/>
              </a:rPr>
              <a:t>サイト、店舗、サポート拠点などからのサービス情報を収集</a:t>
            </a:r>
            <a:endParaRPr lang="en-US" altLang="ja-JP" sz="1000" dirty="0" smtClean="0">
              <a:solidFill>
                <a:srgbClr val="FFFFFF"/>
              </a:solidFill>
              <a:latin typeface="メイリオ"/>
              <a:ea typeface="メイリオ"/>
              <a:cs typeface="メイリオ"/>
            </a:endParaRPr>
          </a:p>
        </p:txBody>
      </p:sp>
      <p:sp>
        <p:nvSpPr>
          <p:cNvPr id="15" name="テキスト ボックス 14"/>
          <p:cNvSpPr txBox="1"/>
          <p:nvPr/>
        </p:nvSpPr>
        <p:spPr>
          <a:xfrm>
            <a:off x="2994425" y="4501494"/>
            <a:ext cx="3151975" cy="400110"/>
          </a:xfrm>
          <a:prstGeom prst="rect">
            <a:avLst/>
          </a:prstGeom>
          <a:noFill/>
        </p:spPr>
        <p:txBody>
          <a:bodyPr wrap="none" rtlCol="0">
            <a:spAutoFit/>
          </a:bodyPr>
          <a:lstStyle/>
          <a:p>
            <a:pPr algn="ctr"/>
            <a:r>
              <a:rPr kumimoji="1" lang="en-US" altLang="ja-JP" sz="2000" dirty="0" smtClean="0">
                <a:solidFill>
                  <a:srgbClr val="FFFFFF"/>
                </a:solidFill>
                <a:latin typeface="メイリオ"/>
                <a:ea typeface="メイリオ"/>
                <a:cs typeface="メイリオ"/>
              </a:rPr>
              <a:t>Cyber-Physical Systems</a:t>
            </a:r>
            <a:endParaRPr kumimoji="1" lang="ja-JP" altLang="en-US" sz="2000" dirty="0">
              <a:solidFill>
                <a:srgbClr val="FFFFFF"/>
              </a:solidFill>
              <a:latin typeface="メイリオ"/>
              <a:ea typeface="メイリオ"/>
              <a:cs typeface="メイリオ"/>
            </a:endParaRPr>
          </a:p>
        </p:txBody>
      </p:sp>
      <p:sp>
        <p:nvSpPr>
          <p:cNvPr id="16" name="円/楕円 15"/>
          <p:cNvSpPr/>
          <p:nvPr/>
        </p:nvSpPr>
        <p:spPr>
          <a:xfrm>
            <a:off x="2418407"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7" name="円/楕円 16"/>
          <p:cNvSpPr/>
          <p:nvPr/>
        </p:nvSpPr>
        <p:spPr>
          <a:xfrm>
            <a:off x="5827525"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8" name="円/楕円 17"/>
          <p:cNvSpPr/>
          <p:nvPr/>
        </p:nvSpPr>
        <p:spPr>
          <a:xfrm>
            <a:off x="2418407" y="543371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9" name="円/楕円 18"/>
          <p:cNvSpPr/>
          <p:nvPr/>
        </p:nvSpPr>
        <p:spPr>
          <a:xfrm>
            <a:off x="5827525" y="544152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23" name="テキスト ボックス 22"/>
          <p:cNvSpPr txBox="1"/>
          <p:nvPr/>
        </p:nvSpPr>
        <p:spPr>
          <a:xfrm>
            <a:off x="3965119" y="5891019"/>
            <a:ext cx="1210588" cy="400110"/>
          </a:xfrm>
          <a:prstGeom prst="rect">
            <a:avLst/>
          </a:prstGeom>
          <a:noFill/>
        </p:spPr>
        <p:txBody>
          <a:bodyPr wrap="none" rtlCol="0">
            <a:spAutoFit/>
          </a:bodyPr>
          <a:lstStyle/>
          <a:p>
            <a:r>
              <a:rPr lang="en-US" altLang="ja-JP" sz="2000" dirty="0" smtClean="0">
                <a:solidFill>
                  <a:schemeClr val="bg1"/>
                </a:solidFill>
                <a:latin typeface="メイリオ"/>
                <a:ea typeface="メイリオ"/>
                <a:cs typeface="メイリオ"/>
              </a:rPr>
              <a:t>Internet</a:t>
            </a:r>
            <a:endParaRPr kumimoji="1" lang="ja-JP" altLang="en-US" sz="2000" dirty="0">
              <a:solidFill>
                <a:schemeClr val="bg1"/>
              </a:solidFill>
              <a:latin typeface="メイリオ"/>
              <a:ea typeface="メイリオ"/>
              <a:cs typeface="メイリオ"/>
            </a:endParaRPr>
          </a:p>
        </p:txBody>
      </p:sp>
      <p:sp>
        <p:nvSpPr>
          <p:cNvPr id="24" name="テキスト ボックス 23"/>
          <p:cNvSpPr txBox="1"/>
          <p:nvPr/>
        </p:nvSpPr>
        <p:spPr>
          <a:xfrm>
            <a:off x="773776" y="945493"/>
            <a:ext cx="1415772" cy="461665"/>
          </a:xfrm>
          <a:prstGeom prst="rect">
            <a:avLst/>
          </a:prstGeom>
          <a:noFill/>
        </p:spPr>
        <p:txBody>
          <a:bodyPr wrap="none" rtlCol="0">
            <a:spAutoFit/>
          </a:bodyPr>
          <a:lstStyle/>
          <a:p>
            <a:r>
              <a:rPr kumimoji="1" lang="ja-JP" altLang="en-US" sz="2400" b="1" dirty="0" smtClean="0">
                <a:solidFill>
                  <a:srgbClr val="000090"/>
                </a:solidFill>
                <a:latin typeface="メイリオ"/>
                <a:ea typeface="メイリオ"/>
                <a:cs typeface="メイリオ"/>
              </a:rPr>
              <a:t>人工知能</a:t>
            </a:r>
            <a:endParaRPr kumimoji="1" lang="ja-JP" altLang="en-US" sz="2400" b="1" dirty="0">
              <a:solidFill>
                <a:srgbClr val="000090"/>
              </a:solidFill>
              <a:latin typeface="メイリオ"/>
              <a:ea typeface="メイリオ"/>
              <a:cs typeface="メイリオ"/>
            </a:endParaRPr>
          </a:p>
        </p:txBody>
      </p:sp>
      <p:sp>
        <p:nvSpPr>
          <p:cNvPr id="25" name="テキスト ボックス 24"/>
          <p:cNvSpPr txBox="1"/>
          <p:nvPr/>
        </p:nvSpPr>
        <p:spPr>
          <a:xfrm>
            <a:off x="6989791" y="6037095"/>
            <a:ext cx="1415772" cy="461665"/>
          </a:xfrm>
          <a:prstGeom prst="rect">
            <a:avLst/>
          </a:prstGeom>
          <a:noFill/>
        </p:spPr>
        <p:txBody>
          <a:bodyPr wrap="none" rtlCol="0">
            <a:spAutoFit/>
          </a:bodyPr>
          <a:lstStyle/>
          <a:p>
            <a:r>
              <a:rPr lang="ja-JP" altLang="en-US" sz="2400" b="1" dirty="0" smtClean="0">
                <a:solidFill>
                  <a:srgbClr val="000090"/>
                </a:solidFill>
                <a:latin typeface="メイリオ"/>
                <a:ea typeface="メイリオ"/>
                <a:cs typeface="メイリオ"/>
              </a:rPr>
              <a:t>ロボット</a:t>
            </a:r>
            <a:endParaRPr kumimoji="1" lang="ja-JP" altLang="en-US" sz="2400" b="1" dirty="0">
              <a:solidFill>
                <a:srgbClr val="000090"/>
              </a:solidFill>
              <a:latin typeface="メイリオ"/>
              <a:ea typeface="メイリオ"/>
              <a:cs typeface="メイリオ"/>
            </a:endParaRPr>
          </a:p>
        </p:txBody>
      </p:sp>
    </p:spTree>
    <p:extLst>
      <p:ext uri="{BB962C8B-B14F-4D97-AF65-F5344CB8AC3E}">
        <p14:creationId xmlns:p14="http://schemas.microsoft.com/office/powerpoint/2010/main" val="5041452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60021" y="798618"/>
            <a:ext cx="1713250" cy="579083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産業革命の区分</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4" name="正方形/長方形 3"/>
          <p:cNvSpPr/>
          <p:nvPr/>
        </p:nvSpPr>
        <p:spPr>
          <a:xfrm>
            <a:off x="421745" y="798618"/>
            <a:ext cx="1497059" cy="5790830"/>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918804" y="798618"/>
            <a:ext cx="1525588" cy="5790830"/>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6" name="正方形/長方形 5"/>
          <p:cNvSpPr/>
          <p:nvPr/>
        </p:nvSpPr>
        <p:spPr>
          <a:xfrm>
            <a:off x="3444393" y="798618"/>
            <a:ext cx="1525589" cy="5790830"/>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673272" y="798618"/>
            <a:ext cx="2074334" cy="5790830"/>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a:off x="3444391" y="1585455"/>
            <a:ext cx="5303213" cy="42333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電力</a:t>
            </a:r>
            <a:endParaRPr kumimoji="1" lang="ja-JP" altLang="en-US" sz="1200" dirty="0">
              <a:solidFill>
                <a:srgbClr val="FFFFFF"/>
              </a:solidFill>
              <a:latin typeface="メイリオ"/>
              <a:ea typeface="メイリオ"/>
              <a:cs typeface="メイリオ"/>
            </a:endParaRPr>
          </a:p>
        </p:txBody>
      </p:sp>
      <p:sp>
        <p:nvSpPr>
          <p:cNvPr id="9" name="ホームベース 8"/>
          <p:cNvSpPr/>
          <p:nvPr/>
        </p:nvSpPr>
        <p:spPr>
          <a:xfrm>
            <a:off x="2001212" y="1585455"/>
            <a:ext cx="162406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蒸気</a:t>
            </a:r>
            <a:r>
              <a:rPr lang="ja-JP" altLang="en-US" sz="1200" dirty="0" smtClean="0">
                <a:solidFill>
                  <a:srgbClr val="FFFFFF"/>
                </a:solidFill>
                <a:latin typeface="メイリオ"/>
                <a:ea typeface="メイリオ"/>
                <a:cs typeface="メイリオ"/>
              </a:rPr>
              <a:t>機関</a:t>
            </a:r>
            <a:endParaRPr kumimoji="1" lang="ja-JP" altLang="en-US" sz="1200" dirty="0">
              <a:solidFill>
                <a:srgbClr val="FFFFFF"/>
              </a:solidFill>
              <a:latin typeface="メイリオ"/>
              <a:ea typeface="メイリオ"/>
              <a:cs typeface="メイリオ"/>
            </a:endParaRPr>
          </a:p>
        </p:txBody>
      </p:sp>
      <p:sp>
        <p:nvSpPr>
          <p:cNvPr id="10" name="ホームベース 9"/>
          <p:cNvSpPr/>
          <p:nvPr/>
        </p:nvSpPr>
        <p:spPr>
          <a:xfrm>
            <a:off x="421745" y="1585455"/>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人力・自然力</a:t>
            </a:r>
            <a:endParaRPr kumimoji="1" lang="ja-JP" altLang="en-US" sz="1200" dirty="0">
              <a:solidFill>
                <a:srgbClr val="FFFFFF"/>
              </a:solidFill>
              <a:latin typeface="メイリオ"/>
              <a:ea typeface="メイリオ"/>
              <a:cs typeface="メイリオ"/>
            </a:endParaRPr>
          </a:p>
        </p:txBody>
      </p:sp>
      <p:sp>
        <p:nvSpPr>
          <p:cNvPr id="12" name="ホームベース 11"/>
          <p:cNvSpPr/>
          <p:nvPr/>
        </p:nvSpPr>
        <p:spPr>
          <a:xfrm>
            <a:off x="1947336" y="4095910"/>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大量生産</a:t>
            </a:r>
            <a:endParaRPr kumimoji="1" lang="ja-JP" altLang="en-US" sz="1200" dirty="0">
              <a:solidFill>
                <a:srgbClr val="FFFFFF"/>
              </a:solidFill>
              <a:latin typeface="メイリオ"/>
              <a:ea typeface="メイリオ"/>
              <a:cs typeface="メイリオ"/>
            </a:endParaRPr>
          </a:p>
        </p:txBody>
      </p:sp>
      <p:sp>
        <p:nvSpPr>
          <p:cNvPr id="13" name="ホームベース 12"/>
          <p:cNvSpPr/>
          <p:nvPr/>
        </p:nvSpPr>
        <p:spPr>
          <a:xfrm>
            <a:off x="421748" y="4095910"/>
            <a:ext cx="1779587" cy="42333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注文生産</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5842002" y="4388395"/>
            <a:ext cx="2905604" cy="261697"/>
          </a:xfrm>
          <a:prstGeom prst="homePlat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多品種化</a:t>
            </a:r>
            <a:endParaRPr kumimoji="1" lang="ja-JP" altLang="en-US" sz="1200" dirty="0">
              <a:solidFill>
                <a:srgbClr val="FFFFFF"/>
              </a:solidFill>
              <a:latin typeface="メイリオ"/>
              <a:ea typeface="メイリオ"/>
              <a:cs typeface="メイリオ"/>
            </a:endParaRPr>
          </a:p>
        </p:txBody>
      </p:sp>
      <p:sp>
        <p:nvSpPr>
          <p:cNvPr id="17" name="ホームベース 16"/>
          <p:cNvSpPr/>
          <p:nvPr/>
        </p:nvSpPr>
        <p:spPr>
          <a:xfrm>
            <a:off x="6673274" y="4742171"/>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カスタマイズ生産</a:t>
            </a:r>
            <a:endParaRPr kumimoji="1" lang="ja-JP" altLang="en-US" sz="1200" dirty="0">
              <a:solidFill>
                <a:srgbClr val="FFFFFF"/>
              </a:solidFill>
              <a:latin typeface="メイリオ"/>
              <a:ea typeface="メイリオ"/>
              <a:cs typeface="メイリオ"/>
            </a:endParaRPr>
          </a:p>
        </p:txBody>
      </p:sp>
      <p:sp>
        <p:nvSpPr>
          <p:cNvPr id="18" name="ホームベース 17"/>
          <p:cNvSpPr/>
          <p:nvPr/>
        </p:nvSpPr>
        <p:spPr>
          <a:xfrm>
            <a:off x="6673274" y="5073140"/>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個人生産</a:t>
            </a:r>
            <a:endParaRPr kumimoji="1" lang="ja-JP" altLang="en-US" sz="1200" dirty="0">
              <a:solidFill>
                <a:srgbClr val="FFFFFF"/>
              </a:solidFill>
              <a:latin typeface="メイリオ"/>
              <a:ea typeface="メイリオ"/>
              <a:cs typeface="メイリオ"/>
            </a:endParaRPr>
          </a:p>
        </p:txBody>
      </p:sp>
      <p:sp>
        <p:nvSpPr>
          <p:cNvPr id="20" name="ホームベース 19"/>
          <p:cNvSpPr/>
          <p:nvPr/>
        </p:nvSpPr>
        <p:spPr>
          <a:xfrm>
            <a:off x="1982787" y="2089462"/>
            <a:ext cx="680027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機械生産</a:t>
            </a:r>
            <a:endParaRPr kumimoji="1" lang="ja-JP" altLang="en-US" sz="1200" dirty="0">
              <a:solidFill>
                <a:srgbClr val="FFFFFF"/>
              </a:solidFill>
              <a:latin typeface="メイリオ"/>
              <a:ea typeface="メイリオ"/>
              <a:cs typeface="メイリオ"/>
            </a:endParaRPr>
          </a:p>
        </p:txBody>
      </p:sp>
      <p:sp>
        <p:nvSpPr>
          <p:cNvPr id="21" name="ホームベース 20"/>
          <p:cNvSpPr/>
          <p:nvPr/>
        </p:nvSpPr>
        <p:spPr>
          <a:xfrm>
            <a:off x="421745" y="2089462"/>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手作り</a:t>
            </a:r>
            <a:endParaRPr kumimoji="1" lang="ja-JP" altLang="en-US" sz="1200" dirty="0">
              <a:solidFill>
                <a:srgbClr val="FFFFFF"/>
              </a:solidFill>
              <a:latin typeface="メイリオ"/>
              <a:ea typeface="メイリオ"/>
              <a:cs typeface="メイリオ"/>
            </a:endParaRPr>
          </a:p>
        </p:txBody>
      </p:sp>
      <p:sp>
        <p:nvSpPr>
          <p:cNvPr id="24" name="ホームベース 23"/>
          <p:cNvSpPr/>
          <p:nvPr/>
        </p:nvSpPr>
        <p:spPr>
          <a:xfrm>
            <a:off x="5005437" y="2381947"/>
            <a:ext cx="3777621" cy="26169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コンピューターによる自動化</a:t>
            </a:r>
            <a:endParaRPr kumimoji="1" lang="ja-JP" altLang="en-US" sz="1200" dirty="0">
              <a:solidFill>
                <a:srgbClr val="FFFFFF"/>
              </a:solidFill>
              <a:latin typeface="メイリオ"/>
              <a:ea typeface="メイリオ"/>
              <a:cs typeface="メイリオ"/>
            </a:endParaRPr>
          </a:p>
        </p:txBody>
      </p:sp>
      <p:sp>
        <p:nvSpPr>
          <p:cNvPr id="25" name="ホームベース 24"/>
          <p:cNvSpPr/>
          <p:nvPr/>
        </p:nvSpPr>
        <p:spPr>
          <a:xfrm>
            <a:off x="1947336" y="3453213"/>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標準化・規格化</a:t>
            </a:r>
            <a:endParaRPr kumimoji="1" lang="ja-JP" altLang="en-US" sz="1200" dirty="0">
              <a:solidFill>
                <a:srgbClr val="FFFFFF"/>
              </a:solidFill>
              <a:latin typeface="メイリオ"/>
              <a:ea typeface="メイリオ"/>
              <a:cs typeface="メイリオ"/>
            </a:endParaRPr>
          </a:p>
        </p:txBody>
      </p:sp>
      <p:sp>
        <p:nvSpPr>
          <p:cNvPr id="26" name="ホームベース 25"/>
          <p:cNvSpPr/>
          <p:nvPr/>
        </p:nvSpPr>
        <p:spPr>
          <a:xfrm>
            <a:off x="421748" y="3453213"/>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7" name="ホームベース 26"/>
          <p:cNvSpPr/>
          <p:nvPr/>
        </p:nvSpPr>
        <p:spPr>
          <a:xfrm>
            <a:off x="6673274" y="3745698"/>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8" name="ホームベース 27"/>
          <p:cNvSpPr/>
          <p:nvPr/>
        </p:nvSpPr>
        <p:spPr>
          <a:xfrm>
            <a:off x="6673270" y="2718797"/>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コンピューターによる自律制御</a:t>
            </a:r>
            <a:endParaRPr kumimoji="1" lang="ja-JP" altLang="en-US" sz="1000" dirty="0">
              <a:solidFill>
                <a:srgbClr val="FFFFFF"/>
              </a:solidFill>
              <a:latin typeface="メイリオ"/>
              <a:ea typeface="メイリオ"/>
              <a:cs typeface="メイリオ"/>
            </a:endParaRPr>
          </a:p>
        </p:txBody>
      </p:sp>
      <p:sp>
        <p:nvSpPr>
          <p:cNvPr id="30" name="ホームベース 29"/>
          <p:cNvSpPr/>
          <p:nvPr/>
        </p:nvSpPr>
        <p:spPr>
          <a:xfrm>
            <a:off x="6673270" y="3086005"/>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メイリオ"/>
                <a:ea typeface="メイリオ"/>
                <a:cs typeface="メイリオ"/>
              </a:rPr>
              <a:t>工場・機器</a:t>
            </a:r>
            <a:r>
              <a:rPr kumimoji="1" lang="ja-JP" altLang="en-US" sz="1000" dirty="0" smtClean="0">
                <a:solidFill>
                  <a:srgbClr val="FFFFFF"/>
                </a:solidFill>
                <a:latin typeface="メイリオ"/>
                <a:ea typeface="メイリオ"/>
                <a:cs typeface="メイリオ"/>
              </a:rPr>
              <a:t>・人間の自律連携</a:t>
            </a:r>
            <a:endParaRPr kumimoji="1" lang="ja-JP" altLang="en-US" sz="1000" dirty="0">
              <a:solidFill>
                <a:srgbClr val="FFFFFF"/>
              </a:solidFill>
              <a:latin typeface="メイリオ"/>
              <a:ea typeface="メイリオ"/>
              <a:cs typeface="メイリオ"/>
            </a:endParaRPr>
          </a:p>
        </p:txBody>
      </p:sp>
      <p:sp>
        <p:nvSpPr>
          <p:cNvPr id="31" name="テキスト ボックス 30"/>
          <p:cNvSpPr txBox="1"/>
          <p:nvPr/>
        </p:nvSpPr>
        <p:spPr>
          <a:xfrm>
            <a:off x="393216" y="6124431"/>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32" name="テキスト ボックス 31"/>
          <p:cNvSpPr txBox="1"/>
          <p:nvPr/>
        </p:nvSpPr>
        <p:spPr>
          <a:xfrm>
            <a:off x="1918804" y="1048484"/>
            <a:ext cx="1500909"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33" name="テキスト ボックス 32"/>
          <p:cNvSpPr txBox="1"/>
          <p:nvPr/>
        </p:nvSpPr>
        <p:spPr>
          <a:xfrm>
            <a:off x="3444393" y="1050174"/>
            <a:ext cx="1525589"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34" name="テキスト ボックス 33"/>
          <p:cNvSpPr txBox="1"/>
          <p:nvPr/>
        </p:nvSpPr>
        <p:spPr>
          <a:xfrm>
            <a:off x="6673272" y="1048484"/>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第４次産業革命</a:t>
            </a:r>
            <a:endParaRPr kumimoji="1" lang="ja-JP" altLang="en-US" sz="1400" b="1" dirty="0">
              <a:solidFill>
                <a:srgbClr val="FF6600"/>
              </a:solidFill>
              <a:latin typeface="メイリオ"/>
              <a:ea typeface="メイリオ"/>
              <a:cs typeface="メイリオ"/>
            </a:endParaRPr>
          </a:p>
        </p:txBody>
      </p:sp>
      <p:sp>
        <p:nvSpPr>
          <p:cNvPr id="36" name="テキスト ボックス 35"/>
          <p:cNvSpPr txBox="1"/>
          <p:nvPr/>
        </p:nvSpPr>
        <p:spPr>
          <a:xfrm>
            <a:off x="4969982" y="1050174"/>
            <a:ext cx="1703289" cy="307777"/>
          </a:xfrm>
          <a:prstGeom prst="rect">
            <a:avLst/>
          </a:prstGeom>
          <a:noFill/>
        </p:spPr>
        <p:txBody>
          <a:bodyPr wrap="square" rtlCol="0">
            <a:spAutoFit/>
          </a:bodyPr>
          <a:lstStyle/>
          <a:p>
            <a:pPr algn="ctr"/>
            <a:r>
              <a:rPr kumimoji="1" lang="ja-JP" altLang="en-US" sz="1400" b="1" dirty="0" smtClean="0">
                <a:solidFill>
                  <a:schemeClr val="tx2">
                    <a:lumMod val="50000"/>
                  </a:schemeClr>
                </a:solidFill>
                <a:latin typeface="メイリオ"/>
                <a:ea typeface="メイリオ"/>
                <a:cs typeface="メイリオ"/>
              </a:rPr>
              <a:t>第３次産業革命</a:t>
            </a:r>
            <a:endParaRPr kumimoji="1" lang="ja-JP" altLang="en-US" sz="1400" b="1" dirty="0">
              <a:solidFill>
                <a:schemeClr val="tx2">
                  <a:lumMod val="50000"/>
                </a:schemeClr>
              </a:solidFill>
              <a:latin typeface="メイリオ"/>
              <a:ea typeface="メイリオ"/>
              <a:cs typeface="メイリオ"/>
            </a:endParaRPr>
          </a:p>
        </p:txBody>
      </p:sp>
      <p:sp>
        <p:nvSpPr>
          <p:cNvPr id="37" name="テキスト ボックス 36"/>
          <p:cNvSpPr txBox="1"/>
          <p:nvPr/>
        </p:nvSpPr>
        <p:spPr>
          <a:xfrm>
            <a:off x="577272" y="5410940"/>
            <a:ext cx="774571" cy="461665"/>
          </a:xfrm>
          <a:prstGeom prst="rect">
            <a:avLst/>
          </a:prstGeom>
          <a:noFill/>
        </p:spPr>
        <p:txBody>
          <a:bodyPr wrap="none" rtlCol="0">
            <a:spAutoFit/>
          </a:bodyPr>
          <a:lstStyle/>
          <a:p>
            <a:pPr marL="285750" indent="-285750">
              <a:buFont typeface="Wingdings" charset="2"/>
              <a:buChar char="Ø"/>
            </a:pPr>
            <a:r>
              <a:rPr kumimoji="1" lang="ja-JP" altLang="en-US" sz="1200" dirty="0" smtClean="0">
                <a:solidFill>
                  <a:schemeClr val="tx1">
                    <a:lumMod val="50000"/>
                    <a:lumOff val="50000"/>
                  </a:schemeClr>
                </a:solidFill>
                <a:latin typeface="メイリオ"/>
                <a:ea typeface="メイリオ"/>
                <a:cs typeface="メイリオ"/>
              </a:rPr>
              <a:t>水力</a:t>
            </a:r>
            <a:endParaRPr kumimoji="1" lang="en-US" altLang="ja-JP" sz="1200" dirty="0" smtClean="0">
              <a:solidFill>
                <a:schemeClr val="tx1">
                  <a:lumMod val="50000"/>
                  <a:lumOff val="50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1">
                    <a:lumMod val="50000"/>
                    <a:lumOff val="50000"/>
                  </a:schemeClr>
                </a:solidFill>
                <a:latin typeface="メイリオ"/>
                <a:ea typeface="メイリオ"/>
                <a:cs typeface="メイリオ"/>
              </a:rPr>
              <a:t>馬力</a:t>
            </a:r>
            <a:endParaRPr kumimoji="1" lang="ja-JP" altLang="en-US" sz="1200" dirty="0">
              <a:solidFill>
                <a:schemeClr val="tx1">
                  <a:lumMod val="50000"/>
                  <a:lumOff val="50000"/>
                </a:schemeClr>
              </a:solidFill>
              <a:latin typeface="メイリオ"/>
              <a:ea typeface="メイリオ"/>
              <a:cs typeface="メイリオ"/>
            </a:endParaRPr>
          </a:p>
        </p:txBody>
      </p:sp>
      <p:sp>
        <p:nvSpPr>
          <p:cNvPr id="38" name="テキスト ボックス 37"/>
          <p:cNvSpPr txBox="1"/>
          <p:nvPr/>
        </p:nvSpPr>
        <p:spPr>
          <a:xfrm>
            <a:off x="2001212" y="5410940"/>
            <a:ext cx="1082348"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蒸気機関</a:t>
            </a:r>
          </a:p>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鉄道</a:t>
            </a:r>
            <a:endParaRPr lang="en-US" altLang="ja-JP" sz="1200" dirty="0" smtClean="0">
              <a:solidFill>
                <a:schemeClr val="accent5">
                  <a:lumMod val="75000"/>
                </a:schemeClr>
              </a:solidFill>
              <a:latin typeface="メイリオ"/>
              <a:ea typeface="メイリオ"/>
              <a:cs typeface="メイリオ"/>
            </a:endParaRPr>
          </a:p>
        </p:txBody>
      </p:sp>
      <p:sp>
        <p:nvSpPr>
          <p:cNvPr id="39" name="テキスト ボックス 38"/>
          <p:cNvSpPr txBox="1"/>
          <p:nvPr/>
        </p:nvSpPr>
        <p:spPr>
          <a:xfrm>
            <a:off x="3540606" y="5410940"/>
            <a:ext cx="1249060"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化学産業</a:t>
            </a:r>
            <a:endParaRPr lang="en-US" altLang="ja-JP" sz="1200" dirty="0" smtClean="0">
              <a:solidFill>
                <a:schemeClr val="tx2">
                  <a:lumMod val="75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科学的管理</a:t>
            </a:r>
            <a:endParaRPr lang="en-US" altLang="ja-JP" sz="1200" dirty="0" smtClean="0">
              <a:solidFill>
                <a:schemeClr val="tx2">
                  <a:lumMod val="75000"/>
                </a:schemeClr>
              </a:solidFill>
              <a:latin typeface="メイリオ"/>
              <a:ea typeface="メイリオ"/>
              <a:cs typeface="メイリオ"/>
            </a:endParaRPr>
          </a:p>
        </p:txBody>
      </p:sp>
      <p:sp>
        <p:nvSpPr>
          <p:cNvPr id="40" name="テキスト ボックス 39"/>
          <p:cNvSpPr txBox="1"/>
          <p:nvPr/>
        </p:nvSpPr>
        <p:spPr>
          <a:xfrm>
            <a:off x="4960021" y="5418744"/>
            <a:ext cx="1713251" cy="461665"/>
          </a:xfrm>
          <a:prstGeom prst="rect">
            <a:avLst/>
          </a:prstGeom>
          <a:noFill/>
        </p:spPr>
        <p:txBody>
          <a:bodyPr wrap="square" rtlCol="0">
            <a:spAutoFit/>
          </a:bodyPr>
          <a:lstStyle>
            <a:defPPr>
              <a:defRPr lang="ja-JP"/>
            </a:defPPr>
            <a:lvl1pPr algn="ctr">
              <a:defRPr sz="1400">
                <a:solidFill>
                  <a:schemeClr val="tx2">
                    <a:lumMod val="50000"/>
                  </a:schemeClr>
                </a:solidFill>
                <a:latin typeface="メイリオ"/>
                <a:ea typeface="メイリオ"/>
                <a:cs typeface="メイリオ"/>
              </a:defRPr>
            </a:lvl1pPr>
          </a:lstStyle>
          <a:p>
            <a:pPr marL="285750" indent="-285750" algn="l">
              <a:buFont typeface="Wingdings" charset="2"/>
              <a:buChar char="Ø"/>
            </a:pPr>
            <a:r>
              <a:rPr lang="ja-JP" altLang="en-US" sz="1200" dirty="0"/>
              <a:t>コンピューター</a:t>
            </a:r>
          </a:p>
          <a:p>
            <a:pPr marL="285750" indent="-285750" algn="l">
              <a:buFont typeface="Wingdings" charset="2"/>
              <a:buChar char="Ø"/>
            </a:pPr>
            <a:r>
              <a:rPr lang="ja-JP" altLang="en-US" sz="1200" dirty="0"/>
              <a:t>インターネット</a:t>
            </a:r>
            <a:endParaRPr lang="en-US" altLang="ja-JP" sz="1200" dirty="0"/>
          </a:p>
        </p:txBody>
      </p:sp>
      <p:sp>
        <p:nvSpPr>
          <p:cNvPr id="41" name="テキスト ボックス 40"/>
          <p:cNvSpPr txBox="1"/>
          <p:nvPr/>
        </p:nvSpPr>
        <p:spPr>
          <a:xfrm>
            <a:off x="6740285" y="5418744"/>
            <a:ext cx="1849533" cy="461665"/>
          </a:xfrm>
          <a:prstGeom prst="rect">
            <a:avLst/>
          </a:prstGeom>
          <a:noFill/>
        </p:spPr>
        <p:txBody>
          <a:bodyPr wrap="square" rtlCol="0">
            <a:spAutoFit/>
          </a:bodyPr>
          <a:lstStyle/>
          <a:p>
            <a:pPr marL="285750" indent="-285750">
              <a:buFont typeface="Wingdings" charset="2"/>
              <a:buChar char="Ø"/>
            </a:pPr>
            <a:r>
              <a:rPr lang="en-US" altLang="ja-JP" sz="1200" dirty="0" err="1" smtClean="0">
                <a:solidFill>
                  <a:srgbClr val="FF6600"/>
                </a:solidFill>
                <a:latin typeface="メイリオ"/>
                <a:ea typeface="メイリオ"/>
                <a:cs typeface="メイリオ"/>
              </a:rPr>
              <a:t>IoT</a:t>
            </a:r>
            <a:r>
              <a:rPr lang="en-US" altLang="ja-JP" sz="1200" dirty="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ビッグデータ</a:t>
            </a:r>
          </a:p>
          <a:p>
            <a:pPr marL="285750" indent="-285750">
              <a:buFont typeface="Wingdings" charset="2"/>
              <a:buChar char="Ø"/>
            </a:pPr>
            <a:r>
              <a:rPr lang="ja-JP" altLang="en-US" sz="1200" dirty="0" smtClean="0">
                <a:solidFill>
                  <a:srgbClr val="FF6600"/>
                </a:solidFill>
                <a:latin typeface="メイリオ"/>
                <a:ea typeface="メイリオ"/>
                <a:cs typeface="メイリオ"/>
              </a:rPr>
              <a:t>人工知能</a:t>
            </a:r>
            <a:r>
              <a:rPr lang="en-US" altLang="ja-JP" sz="1200" dirty="0" smtClean="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クラウド</a:t>
            </a:r>
          </a:p>
        </p:txBody>
      </p:sp>
      <p:sp>
        <p:nvSpPr>
          <p:cNvPr id="45" name="テキスト ボックス 44"/>
          <p:cNvSpPr txBox="1"/>
          <p:nvPr/>
        </p:nvSpPr>
        <p:spPr>
          <a:xfrm>
            <a:off x="1908845" y="6124431"/>
            <a:ext cx="3051176"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46" name="テキスト ボックス 45"/>
          <p:cNvSpPr txBox="1"/>
          <p:nvPr/>
        </p:nvSpPr>
        <p:spPr>
          <a:xfrm>
            <a:off x="4969982" y="6126121"/>
            <a:ext cx="1703292"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47" name="テキスト ボックス 46"/>
          <p:cNvSpPr txBox="1"/>
          <p:nvPr/>
        </p:nvSpPr>
        <p:spPr>
          <a:xfrm>
            <a:off x="6673274" y="6127802"/>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第３次産業革命</a:t>
            </a:r>
            <a:endParaRPr kumimoji="1" lang="ja-JP" altLang="en-US" sz="1400" b="1" dirty="0">
              <a:solidFill>
                <a:srgbClr val="FF6600"/>
              </a:solidFill>
              <a:latin typeface="メイリオ"/>
              <a:ea typeface="メイリオ"/>
              <a:cs typeface="メイリオ"/>
            </a:endParaRPr>
          </a:p>
        </p:txBody>
      </p:sp>
      <p:sp>
        <p:nvSpPr>
          <p:cNvPr id="48" name="テキスト ボックス 47"/>
          <p:cNvSpPr txBox="1"/>
          <p:nvPr/>
        </p:nvSpPr>
        <p:spPr>
          <a:xfrm>
            <a:off x="7212054" y="6374003"/>
            <a:ext cx="1535550" cy="215444"/>
          </a:xfrm>
          <a:prstGeom prst="rect">
            <a:avLst/>
          </a:prstGeom>
          <a:noFill/>
        </p:spPr>
        <p:txBody>
          <a:bodyPr wrap="square" rtlCol="0">
            <a:spAutoFit/>
          </a:bodyPr>
          <a:lstStyle/>
          <a:p>
            <a:pPr algn="r"/>
            <a:r>
              <a:rPr kumimoji="1" lang="ja-JP" altLang="en-US" sz="800" dirty="0" smtClean="0">
                <a:solidFill>
                  <a:srgbClr val="C0504D"/>
                </a:solidFill>
                <a:latin typeface="メイリオ"/>
                <a:ea typeface="メイリオ"/>
                <a:cs typeface="メイリオ"/>
              </a:rPr>
              <a:t>米国での一般的理解</a:t>
            </a:r>
            <a:endParaRPr kumimoji="1" lang="ja-JP" altLang="en-US" sz="800" dirty="0">
              <a:solidFill>
                <a:srgbClr val="C0504D"/>
              </a:solidFill>
              <a:latin typeface="メイリオ"/>
              <a:ea typeface="メイリオ"/>
              <a:cs typeface="メイリオ"/>
            </a:endParaRPr>
          </a:p>
        </p:txBody>
      </p:sp>
      <p:sp>
        <p:nvSpPr>
          <p:cNvPr id="49" name="テキスト ボックス 48"/>
          <p:cNvSpPr txBox="1"/>
          <p:nvPr/>
        </p:nvSpPr>
        <p:spPr>
          <a:xfrm>
            <a:off x="7212054" y="1311821"/>
            <a:ext cx="1535550" cy="215444"/>
          </a:xfrm>
          <a:prstGeom prst="rect">
            <a:avLst/>
          </a:prstGeom>
          <a:noFill/>
        </p:spPr>
        <p:txBody>
          <a:bodyPr wrap="square" rtlCol="0">
            <a:spAutoFit/>
          </a:bodyPr>
          <a:lstStyle/>
          <a:p>
            <a:pPr algn="r"/>
            <a:r>
              <a:rPr kumimoji="1" lang="ja-JP" altLang="en-US" sz="800" dirty="0" smtClean="0">
                <a:solidFill>
                  <a:schemeClr val="accent2"/>
                </a:solidFill>
                <a:latin typeface="メイリオ"/>
                <a:ea typeface="メイリオ"/>
                <a:cs typeface="メイリオ"/>
              </a:rPr>
              <a:t>ドイツでの一般的理解</a:t>
            </a:r>
            <a:endParaRPr kumimoji="1" lang="ja-JP" altLang="en-US" sz="800" dirty="0">
              <a:solidFill>
                <a:schemeClr val="accent2"/>
              </a:solidFill>
              <a:latin typeface="メイリオ"/>
              <a:ea typeface="メイリオ"/>
              <a:cs typeface="メイリオ"/>
            </a:endParaRPr>
          </a:p>
        </p:txBody>
      </p:sp>
      <p:cxnSp>
        <p:nvCxnSpPr>
          <p:cNvPr id="51" name="直線コネクタ 50"/>
          <p:cNvCxnSpPr/>
          <p:nvPr/>
        </p:nvCxnSpPr>
        <p:spPr>
          <a:xfrm>
            <a:off x="421752" y="5893446"/>
            <a:ext cx="8325856" cy="0"/>
          </a:xfrm>
          <a:prstGeom prst="line">
            <a:avLst/>
          </a:prstGeom>
          <a:ln>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421745" y="1048484"/>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55" name="テキスト ボックス 54"/>
          <p:cNvSpPr txBox="1"/>
          <p:nvPr/>
        </p:nvSpPr>
        <p:spPr>
          <a:xfrm>
            <a:off x="1918804" y="800178"/>
            <a:ext cx="1500909" cy="246221"/>
          </a:xfrm>
          <a:prstGeom prst="rect">
            <a:avLst/>
          </a:prstGeom>
          <a:noFill/>
        </p:spPr>
        <p:txBody>
          <a:bodyPr wrap="square" rtlCol="0">
            <a:spAutoFit/>
          </a:bodyPr>
          <a:lstStyle/>
          <a:p>
            <a:r>
              <a:rPr kumimoji="1" lang="en-US" altLang="ja-JP" sz="1000" dirty="0" smtClean="0">
                <a:solidFill>
                  <a:schemeClr val="accent5">
                    <a:lumMod val="75000"/>
                  </a:schemeClr>
                </a:solidFill>
                <a:latin typeface="メイリオ"/>
                <a:ea typeface="メイリオ"/>
                <a:cs typeface="メイリオ"/>
              </a:rPr>
              <a:t>18</a:t>
            </a:r>
            <a:r>
              <a:rPr kumimoji="1" lang="ja-JP" altLang="en-US" sz="1000" dirty="0" smtClean="0">
                <a:solidFill>
                  <a:schemeClr val="accent5">
                    <a:lumMod val="75000"/>
                  </a:schemeClr>
                </a:solidFill>
                <a:latin typeface="メイリオ"/>
                <a:ea typeface="メイリオ"/>
                <a:cs typeface="メイリオ"/>
              </a:rPr>
              <a:t>世紀中</a:t>
            </a:r>
            <a:r>
              <a:rPr kumimoji="1" lang="en-US" altLang="ja-JP" sz="1000" dirty="0" smtClean="0">
                <a:solidFill>
                  <a:schemeClr val="accent5">
                    <a:lumMod val="75000"/>
                  </a:schemeClr>
                </a:solidFill>
                <a:latin typeface="メイリオ"/>
                <a:ea typeface="メイリオ"/>
                <a:cs typeface="メイリオ"/>
              </a:rPr>
              <a:t>〜</a:t>
            </a:r>
            <a:endParaRPr kumimoji="1" lang="ja-JP" altLang="en-US" sz="1000" dirty="0">
              <a:solidFill>
                <a:schemeClr val="accent5">
                  <a:lumMod val="75000"/>
                </a:schemeClr>
              </a:solidFill>
              <a:latin typeface="メイリオ"/>
              <a:ea typeface="メイリオ"/>
              <a:cs typeface="メイリオ"/>
            </a:endParaRPr>
          </a:p>
        </p:txBody>
      </p:sp>
      <p:sp>
        <p:nvSpPr>
          <p:cNvPr id="56" name="テキスト ボックス 55"/>
          <p:cNvSpPr txBox="1"/>
          <p:nvPr/>
        </p:nvSpPr>
        <p:spPr>
          <a:xfrm>
            <a:off x="3444393" y="801868"/>
            <a:ext cx="1525589" cy="246221"/>
          </a:xfrm>
          <a:prstGeom prst="rect">
            <a:avLst/>
          </a:prstGeom>
          <a:noFill/>
        </p:spPr>
        <p:txBody>
          <a:bodyPr wrap="square" rtlCol="0">
            <a:spAutoFit/>
          </a:bodyPr>
          <a:lstStyle/>
          <a:p>
            <a:r>
              <a:rPr kumimoji="1" lang="en-US" altLang="ja-JP" sz="1000" dirty="0" smtClean="0">
                <a:solidFill>
                  <a:schemeClr val="tx2">
                    <a:lumMod val="75000"/>
                  </a:schemeClr>
                </a:solidFill>
                <a:latin typeface="メイリオ"/>
                <a:ea typeface="メイリオ"/>
                <a:cs typeface="メイリオ"/>
              </a:rPr>
              <a:t>20</a:t>
            </a:r>
            <a:r>
              <a:rPr kumimoji="1" lang="ja-JP" altLang="en-US" sz="1000" dirty="0" smtClean="0">
                <a:solidFill>
                  <a:schemeClr val="tx2">
                    <a:lumMod val="75000"/>
                  </a:schemeClr>
                </a:solidFill>
                <a:latin typeface="メイリオ"/>
                <a:ea typeface="メイリオ"/>
                <a:cs typeface="メイリオ"/>
              </a:rPr>
              <a:t>世紀初</a:t>
            </a:r>
            <a:r>
              <a:rPr kumimoji="1" lang="en-US" altLang="ja-JP" sz="1000" dirty="0" smtClean="0">
                <a:solidFill>
                  <a:schemeClr val="tx2">
                    <a:lumMod val="75000"/>
                  </a:schemeClr>
                </a:solidFill>
                <a:latin typeface="メイリオ"/>
                <a:ea typeface="メイリオ"/>
                <a:cs typeface="メイリオ"/>
              </a:rPr>
              <a:t>〜</a:t>
            </a:r>
            <a:endParaRPr kumimoji="1" lang="ja-JP" altLang="en-US" sz="1000" dirty="0">
              <a:solidFill>
                <a:schemeClr val="tx2">
                  <a:lumMod val="75000"/>
                </a:schemeClr>
              </a:solidFill>
              <a:latin typeface="メイリオ"/>
              <a:ea typeface="メイリオ"/>
              <a:cs typeface="メイリオ"/>
            </a:endParaRPr>
          </a:p>
        </p:txBody>
      </p:sp>
      <p:sp>
        <p:nvSpPr>
          <p:cNvPr id="57" name="テキスト ボックス 56"/>
          <p:cNvSpPr txBox="1"/>
          <p:nvPr/>
        </p:nvSpPr>
        <p:spPr>
          <a:xfrm>
            <a:off x="6673272" y="800178"/>
            <a:ext cx="2074334" cy="246221"/>
          </a:xfrm>
          <a:prstGeom prst="rect">
            <a:avLst/>
          </a:prstGeom>
          <a:noFill/>
        </p:spPr>
        <p:txBody>
          <a:bodyPr wrap="square" rtlCol="0">
            <a:spAutoFit/>
          </a:bodyPr>
          <a:lstStyle/>
          <a:p>
            <a:r>
              <a:rPr kumimoji="1" lang="en-US" altLang="ja-JP" sz="1000" dirty="0" smtClean="0">
                <a:solidFill>
                  <a:srgbClr val="FF6600"/>
                </a:solidFill>
                <a:latin typeface="メイリオ"/>
                <a:ea typeface="メイリオ"/>
                <a:cs typeface="メイリオ"/>
              </a:rPr>
              <a:t>2010</a:t>
            </a:r>
            <a:r>
              <a:rPr kumimoji="1" lang="ja-JP" altLang="en-US" sz="1000" dirty="0" smtClean="0">
                <a:solidFill>
                  <a:srgbClr val="FF6600"/>
                </a:solidFill>
                <a:latin typeface="メイリオ"/>
                <a:ea typeface="メイリオ"/>
                <a:cs typeface="メイリオ"/>
              </a:rPr>
              <a:t>年代</a:t>
            </a:r>
            <a:r>
              <a:rPr kumimoji="1" lang="en-US" altLang="ja-JP" sz="1000" dirty="0" smtClean="0">
                <a:solidFill>
                  <a:srgbClr val="FF6600"/>
                </a:solidFill>
                <a:latin typeface="メイリオ"/>
                <a:ea typeface="メイリオ"/>
                <a:cs typeface="メイリオ"/>
              </a:rPr>
              <a:t>〜</a:t>
            </a:r>
            <a:endParaRPr kumimoji="1" lang="ja-JP" altLang="en-US" sz="1000" dirty="0">
              <a:solidFill>
                <a:srgbClr val="FF6600"/>
              </a:solidFill>
              <a:latin typeface="メイリオ"/>
              <a:ea typeface="メイリオ"/>
              <a:cs typeface="メイリオ"/>
            </a:endParaRPr>
          </a:p>
        </p:txBody>
      </p:sp>
      <p:sp>
        <p:nvSpPr>
          <p:cNvPr id="58" name="テキスト ボックス 57"/>
          <p:cNvSpPr txBox="1"/>
          <p:nvPr/>
        </p:nvSpPr>
        <p:spPr>
          <a:xfrm>
            <a:off x="4969982" y="801868"/>
            <a:ext cx="1703289" cy="246221"/>
          </a:xfrm>
          <a:prstGeom prst="rect">
            <a:avLst/>
          </a:prstGeom>
          <a:noFill/>
        </p:spPr>
        <p:txBody>
          <a:bodyPr wrap="square" rtlCol="0">
            <a:spAutoFit/>
          </a:bodyPr>
          <a:lstStyle/>
          <a:p>
            <a:r>
              <a:rPr kumimoji="1" lang="en-US" altLang="ja-JP" sz="1000" dirty="0" smtClean="0">
                <a:solidFill>
                  <a:schemeClr val="tx2">
                    <a:lumMod val="50000"/>
                  </a:schemeClr>
                </a:solidFill>
                <a:latin typeface="メイリオ"/>
                <a:ea typeface="メイリオ"/>
                <a:cs typeface="メイリオ"/>
              </a:rPr>
              <a:t>1970</a:t>
            </a:r>
            <a:r>
              <a:rPr kumimoji="1" lang="ja-JP" altLang="en-US" sz="1000" dirty="0" smtClean="0">
                <a:solidFill>
                  <a:schemeClr val="tx2">
                    <a:lumMod val="50000"/>
                  </a:schemeClr>
                </a:solidFill>
                <a:latin typeface="メイリオ"/>
                <a:ea typeface="メイリオ"/>
                <a:cs typeface="メイリオ"/>
              </a:rPr>
              <a:t>年代</a:t>
            </a:r>
            <a:r>
              <a:rPr kumimoji="1" lang="en-US" altLang="ja-JP" sz="1000" dirty="0" smtClean="0">
                <a:solidFill>
                  <a:schemeClr val="tx2">
                    <a:lumMod val="50000"/>
                  </a:schemeClr>
                </a:solidFill>
                <a:latin typeface="メイリオ"/>
                <a:ea typeface="メイリオ"/>
                <a:cs typeface="メイリオ"/>
              </a:rPr>
              <a:t>〜</a:t>
            </a:r>
            <a:endParaRPr kumimoji="1" lang="ja-JP" altLang="en-US" sz="1000" dirty="0">
              <a:solidFill>
                <a:schemeClr val="tx2">
                  <a:lumMod val="50000"/>
                </a:schemeClr>
              </a:solidFill>
              <a:latin typeface="メイリオ"/>
              <a:ea typeface="メイリオ"/>
              <a:cs typeface="メイリオ"/>
            </a:endParaRPr>
          </a:p>
        </p:txBody>
      </p:sp>
      <p:sp>
        <p:nvSpPr>
          <p:cNvPr id="60" name="テキスト ボックス 59"/>
          <p:cNvSpPr txBox="1"/>
          <p:nvPr/>
        </p:nvSpPr>
        <p:spPr>
          <a:xfrm>
            <a:off x="6673274" y="5937124"/>
            <a:ext cx="2074334" cy="215444"/>
          </a:xfrm>
          <a:prstGeom prst="rect">
            <a:avLst/>
          </a:prstGeom>
          <a:noFill/>
        </p:spPr>
        <p:txBody>
          <a:bodyPr wrap="square" rtlCol="0">
            <a:spAutoFit/>
          </a:bodyPr>
          <a:lstStyle/>
          <a:p>
            <a:pPr algn="ctr"/>
            <a:r>
              <a:rPr kumimoji="1" lang="ja-JP" altLang="en-US" sz="800" b="1" dirty="0" smtClean="0">
                <a:solidFill>
                  <a:srgbClr val="C0504D"/>
                </a:solidFill>
                <a:latin typeface="メイリオ"/>
                <a:ea typeface="メイリオ"/>
                <a:cs typeface="メイリオ"/>
              </a:rPr>
              <a:t>デジタル・ファブリケーション時代</a:t>
            </a:r>
            <a:endParaRPr kumimoji="1" lang="ja-JP" altLang="en-US" sz="800" b="1" dirty="0">
              <a:solidFill>
                <a:srgbClr val="C0504D"/>
              </a:solidFill>
              <a:latin typeface="メイリオ"/>
              <a:ea typeface="メイリオ"/>
              <a:cs typeface="メイリオ"/>
            </a:endParaRPr>
          </a:p>
        </p:txBody>
      </p:sp>
      <p:sp>
        <p:nvSpPr>
          <p:cNvPr id="14" name="正方形/長方形 13"/>
          <p:cNvSpPr/>
          <p:nvPr/>
        </p:nvSpPr>
        <p:spPr>
          <a:xfrm>
            <a:off x="1351843" y="4735311"/>
            <a:ext cx="2781430" cy="58384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000" dirty="0" smtClean="0">
                <a:solidFill>
                  <a:srgbClr val="FFFFFF"/>
                </a:solidFill>
                <a:latin typeface="メイリオ"/>
                <a:ea typeface="メイリオ"/>
                <a:cs typeface="メイリオ"/>
              </a:rPr>
              <a:t>農業社会から工業社会への</a:t>
            </a:r>
            <a:r>
              <a:rPr lang="ja-JP" altLang="en-US" sz="1000" dirty="0" smtClean="0">
                <a:solidFill>
                  <a:srgbClr val="FFFFFF"/>
                </a:solidFill>
                <a:latin typeface="メイリオ"/>
                <a:ea typeface="メイリオ"/>
                <a:cs typeface="メイリオ"/>
              </a:rPr>
              <a:t>転換</a:t>
            </a:r>
            <a:endParaRPr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smtClean="0">
                <a:solidFill>
                  <a:srgbClr val="FFFFFF"/>
                </a:solidFill>
                <a:latin typeface="メイリオ"/>
                <a:ea typeface="メイリオ"/>
                <a:cs typeface="メイリオ"/>
              </a:rPr>
              <a:t>労働力</a:t>
            </a:r>
            <a:r>
              <a:rPr lang="ja-JP" altLang="en-US" sz="1000">
                <a:solidFill>
                  <a:srgbClr val="FFFFFF"/>
                </a:solidFill>
                <a:latin typeface="メイリオ"/>
                <a:ea typeface="メイリオ"/>
                <a:cs typeface="メイリオ"/>
              </a:rPr>
              <a:t>の田園地帯から都市部への</a:t>
            </a:r>
            <a:r>
              <a:rPr lang="ja-JP" altLang="en-US" sz="1000" smtClean="0">
                <a:solidFill>
                  <a:srgbClr val="FFFFFF"/>
                </a:solidFill>
                <a:latin typeface="メイリオ"/>
                <a:ea typeface="メイリオ"/>
                <a:cs typeface="メイリオ"/>
              </a:rPr>
              <a:t>移動</a:t>
            </a:r>
            <a:endParaRPr kumimoji="1"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dirty="0" smtClean="0">
                <a:solidFill>
                  <a:srgbClr val="FFFFFF"/>
                </a:solidFill>
                <a:latin typeface="メイリオ"/>
                <a:ea typeface="メイリオ"/>
                <a:cs typeface="メイリオ"/>
              </a:rPr>
              <a:t>資本家や企業の台頭と労働者との役割分離</a:t>
            </a:r>
            <a:endParaRPr lang="en-US" altLang="ja-JP" sz="1000" dirty="0" smtClean="0">
              <a:solidFill>
                <a:srgbClr val="FFFFFF"/>
              </a:solidFill>
              <a:latin typeface="メイリオ"/>
              <a:ea typeface="メイリオ"/>
              <a:cs typeface="メイリオ"/>
            </a:endParaRPr>
          </a:p>
        </p:txBody>
      </p:sp>
      <p:sp>
        <p:nvSpPr>
          <p:cNvPr id="50" name="ホームベース 49"/>
          <p:cNvSpPr/>
          <p:nvPr/>
        </p:nvSpPr>
        <p:spPr>
          <a:xfrm>
            <a:off x="3083560" y="1826865"/>
            <a:ext cx="1049713" cy="211667"/>
          </a:xfrm>
          <a:prstGeom prst="homePlate">
            <a:avLst/>
          </a:prstGeom>
          <a:solidFill>
            <a:srgbClr val="66FFCC">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内燃機関</a:t>
            </a:r>
            <a:endParaRPr kumimoji="1" lang="ja-JP" altLang="en-US" sz="8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2641497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ドイツでインダストリー</a:t>
            </a:r>
            <a:r>
              <a:rPr kumimoji="1" lang="en-US" altLang="ja-JP" dirty="0" smtClean="0"/>
              <a:t>4.0</a:t>
            </a:r>
            <a:r>
              <a:rPr lang="ja-JP" altLang="en-US" dirty="0" smtClean="0"/>
              <a:t>の取り組みが始まった背景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sp>
        <p:nvSpPr>
          <p:cNvPr id="4" name="正方形/長方形 3"/>
          <p:cNvSpPr/>
          <p:nvPr/>
        </p:nvSpPr>
        <p:spPr>
          <a:xfrm>
            <a:off x="314605" y="853145"/>
            <a:ext cx="8502254" cy="4247317"/>
          </a:xfrm>
          <a:prstGeom prst="rect">
            <a:avLst/>
          </a:prstGeom>
        </p:spPr>
        <p:txBody>
          <a:bodyPr wrap="square">
            <a:spAutoFit/>
          </a:bodyPr>
          <a:lstStyle/>
          <a:p>
            <a:r>
              <a:rPr lang="ja-JP" altLang="en-US" dirty="0" smtClean="0">
                <a:latin typeface="Meiryo" charset="-128"/>
                <a:ea typeface="Meiryo" charset="-128"/>
                <a:cs typeface="Meiryo" charset="-128"/>
              </a:rPr>
              <a:t>経緯：</a:t>
            </a:r>
            <a:endParaRPr lang="en-US" altLang="ja-JP" dirty="0" smtClean="0">
              <a:latin typeface="Meiryo" charset="-128"/>
              <a:ea typeface="Meiryo" charset="-128"/>
              <a:cs typeface="Meiryo" charset="-128"/>
            </a:endParaRPr>
          </a:p>
          <a:p>
            <a:pPr marL="285750" indent="-285750">
              <a:buFont typeface="Wingdings" charset="2"/>
              <a:buChar char="l"/>
            </a:pPr>
            <a:r>
              <a:rPr lang="ja-JP" altLang="en-US" dirty="0" smtClean="0">
                <a:latin typeface="Meiryo" charset="-128"/>
                <a:ea typeface="Meiryo" charset="-128"/>
                <a:cs typeface="Meiryo" charset="-128"/>
              </a:rPr>
              <a:t>少子</a:t>
            </a:r>
            <a:r>
              <a:rPr lang="ja-JP" altLang="en-US" dirty="0">
                <a:latin typeface="Meiryo" charset="-128"/>
                <a:ea typeface="Meiryo" charset="-128"/>
                <a:cs typeface="Meiryo" charset="-128"/>
              </a:rPr>
              <a:t>高齢化による労働人口減少</a:t>
            </a:r>
            <a:r>
              <a:rPr lang="ja-JP" altLang="en-US" dirty="0" smtClean="0">
                <a:latin typeface="Meiryo" charset="-128"/>
                <a:ea typeface="Meiryo" charset="-128"/>
                <a:cs typeface="Meiryo" charset="-128"/>
              </a:rPr>
              <a:t>や原発</a:t>
            </a:r>
            <a:r>
              <a:rPr lang="ja-JP" altLang="en-US" dirty="0">
                <a:latin typeface="Meiryo" charset="-128"/>
                <a:ea typeface="Meiryo" charset="-128"/>
                <a:cs typeface="Meiryo" charset="-128"/>
              </a:rPr>
              <a:t>の停止等に起因する国内立地環境の悪化 </a:t>
            </a:r>
            <a:endParaRPr lang="en-US" altLang="ja-JP" dirty="0" smtClean="0">
              <a:latin typeface="Meiryo" charset="-128"/>
              <a:ea typeface="Meiryo" charset="-128"/>
              <a:cs typeface="Meiryo" charset="-128"/>
            </a:endParaRPr>
          </a:p>
          <a:p>
            <a:pPr marL="285750" indent="-285750">
              <a:buFont typeface="Wingdings" charset="2"/>
              <a:buChar char="l"/>
            </a:pPr>
            <a:r>
              <a:rPr lang="ja-JP" altLang="en-US" dirty="0" smtClean="0">
                <a:latin typeface="Meiryo" charset="-128"/>
                <a:ea typeface="Meiryo" charset="-128"/>
                <a:cs typeface="Meiryo" charset="-128"/>
              </a:rPr>
              <a:t>ドイツ</a:t>
            </a:r>
            <a:r>
              <a:rPr lang="ja-JP" altLang="en-US" dirty="0">
                <a:latin typeface="Meiryo" charset="-128"/>
                <a:ea typeface="Meiryo" charset="-128"/>
                <a:cs typeface="Meiryo" charset="-128"/>
              </a:rPr>
              <a:t>国内で</a:t>
            </a:r>
            <a:r>
              <a:rPr lang="en-US" altLang="ja-JP" dirty="0">
                <a:latin typeface="Meiryo" charset="-128"/>
                <a:ea typeface="Meiryo" charset="-128"/>
                <a:cs typeface="Meiryo" charset="-128"/>
              </a:rPr>
              <a:t>GDP</a:t>
            </a:r>
            <a:r>
              <a:rPr lang="ja-JP" altLang="en-US" dirty="0">
                <a:latin typeface="Meiryo" charset="-128"/>
                <a:ea typeface="Meiryo" charset="-128"/>
                <a:cs typeface="Meiryo" charset="-128"/>
              </a:rPr>
              <a:t>の約</a:t>
            </a:r>
            <a:r>
              <a:rPr lang="en-US" altLang="ja-JP" dirty="0">
                <a:latin typeface="Meiryo" charset="-128"/>
                <a:ea typeface="Meiryo" charset="-128"/>
                <a:cs typeface="Meiryo" charset="-128"/>
              </a:rPr>
              <a:t>25%</a:t>
            </a:r>
            <a:r>
              <a:rPr lang="ja-JP" altLang="en-US" dirty="0">
                <a:latin typeface="Meiryo" charset="-128"/>
                <a:ea typeface="Meiryo" charset="-128"/>
                <a:cs typeface="Meiryo" charset="-128"/>
              </a:rPr>
              <a:t>・輸出額の約</a:t>
            </a:r>
            <a:r>
              <a:rPr lang="en-US" altLang="ja-JP" dirty="0">
                <a:latin typeface="Meiryo" charset="-128"/>
                <a:ea typeface="Meiryo" charset="-128"/>
                <a:cs typeface="Meiryo" charset="-128"/>
              </a:rPr>
              <a:t>60%</a:t>
            </a:r>
            <a:r>
              <a:rPr lang="ja-JP" altLang="en-US" dirty="0">
                <a:latin typeface="Meiryo" charset="-128"/>
                <a:ea typeface="Meiryo" charset="-128"/>
                <a:cs typeface="Meiryo" charset="-128"/>
              </a:rPr>
              <a:t>を占める製造業の存在感が低下 </a:t>
            </a:r>
            <a:endParaRPr lang="en-US" altLang="ja-JP" dirty="0" smtClean="0">
              <a:latin typeface="Meiryo" charset="-128"/>
              <a:ea typeface="Meiryo" charset="-128"/>
              <a:cs typeface="Meiryo" charset="-128"/>
            </a:endParaRPr>
          </a:p>
          <a:p>
            <a:pPr marL="285750" indent="-285750">
              <a:buFont typeface="Wingdings" charset="2"/>
              <a:buChar char="l"/>
            </a:pPr>
            <a:r>
              <a:rPr lang="ja-JP" altLang="en-US" dirty="0" smtClean="0">
                <a:latin typeface="Meiryo" charset="-128"/>
                <a:ea typeface="Meiryo" charset="-128"/>
                <a:cs typeface="Meiryo" charset="-128"/>
              </a:rPr>
              <a:t>ＥＵ</a:t>
            </a:r>
            <a:r>
              <a:rPr lang="ja-JP" altLang="en-US" dirty="0">
                <a:latin typeface="Meiryo" charset="-128"/>
                <a:ea typeface="Meiryo" charset="-128"/>
                <a:cs typeface="Meiryo" charset="-128"/>
              </a:rPr>
              <a:t>全域でアジアへの製造業流出の</a:t>
            </a:r>
            <a:r>
              <a:rPr lang="ja-JP" altLang="en-US" dirty="0" smtClean="0">
                <a:latin typeface="Meiryo" charset="-128"/>
                <a:ea typeface="Meiryo" charset="-128"/>
                <a:cs typeface="Meiryo" charset="-128"/>
              </a:rPr>
              <a:t>懸念 </a:t>
            </a:r>
            <a:endParaRPr lang="en-US" altLang="ja-JP" dirty="0" smtClean="0">
              <a:latin typeface="Meiryo" charset="-128"/>
              <a:ea typeface="Meiryo" charset="-128"/>
              <a:cs typeface="Meiryo" charset="-128"/>
            </a:endParaRPr>
          </a:p>
          <a:p>
            <a:endParaRPr lang="en-US" altLang="ja-JP" dirty="0" smtClean="0">
              <a:latin typeface="Meiryo" charset="-128"/>
              <a:ea typeface="Meiryo" charset="-128"/>
              <a:cs typeface="Meiryo" charset="-128"/>
            </a:endParaRPr>
          </a:p>
          <a:p>
            <a:endParaRPr lang="en-US" altLang="ja-JP" dirty="0">
              <a:latin typeface="Meiryo" charset="-128"/>
              <a:ea typeface="Meiryo" charset="-128"/>
              <a:cs typeface="Meiryo" charset="-128"/>
            </a:endParaRPr>
          </a:p>
          <a:p>
            <a:r>
              <a:rPr lang="en-US" altLang="ja-JP" dirty="0" smtClean="0">
                <a:latin typeface="Meiryo" charset="-128"/>
                <a:ea typeface="Meiryo" charset="-128"/>
                <a:cs typeface="Meiryo" charset="-128"/>
              </a:rPr>
              <a:t>2011</a:t>
            </a:r>
            <a:r>
              <a:rPr lang="ja-JP" altLang="en-US" dirty="0">
                <a:latin typeface="Meiryo" charset="-128"/>
                <a:ea typeface="Meiryo" charset="-128"/>
                <a:cs typeface="Meiryo" charset="-128"/>
              </a:rPr>
              <a:t>年</a:t>
            </a:r>
            <a:r>
              <a:rPr lang="en-US" altLang="ja-JP" dirty="0">
                <a:latin typeface="Meiryo" charset="-128"/>
                <a:ea typeface="Meiryo" charset="-128"/>
                <a:cs typeface="Meiryo" charset="-128"/>
              </a:rPr>
              <a:t>11</a:t>
            </a:r>
            <a:r>
              <a:rPr lang="ja-JP" altLang="en-US" dirty="0">
                <a:latin typeface="Meiryo" charset="-128"/>
                <a:ea typeface="Meiryo" charset="-128"/>
                <a:cs typeface="Meiryo" charset="-128"/>
              </a:rPr>
              <a:t>月、独政府は“</a:t>
            </a:r>
            <a:r>
              <a:rPr lang="en-US" altLang="ja-JP" dirty="0">
                <a:latin typeface="Meiryo" charset="-128"/>
                <a:ea typeface="Meiryo" charset="-128"/>
                <a:cs typeface="Meiryo" charset="-128"/>
              </a:rPr>
              <a:t>High-Tech Strategy 2020 Action Plan” </a:t>
            </a:r>
            <a:r>
              <a:rPr lang="ja-JP" altLang="en-US" dirty="0">
                <a:latin typeface="Meiryo" charset="-128"/>
                <a:ea typeface="Meiryo" charset="-128"/>
                <a:cs typeface="Meiryo" charset="-128"/>
              </a:rPr>
              <a:t>のプロジェクトの</a:t>
            </a:r>
            <a:r>
              <a:rPr lang="en-US" altLang="ja-JP" dirty="0">
                <a:latin typeface="Meiryo" charset="-128"/>
                <a:ea typeface="Meiryo" charset="-128"/>
                <a:cs typeface="Meiryo" charset="-128"/>
              </a:rPr>
              <a:t>1</a:t>
            </a:r>
            <a:r>
              <a:rPr lang="ja-JP" altLang="en-US" dirty="0">
                <a:latin typeface="Meiryo" charset="-128"/>
                <a:ea typeface="Meiryo" charset="-128"/>
                <a:cs typeface="Meiryo" charset="-128"/>
              </a:rPr>
              <a:t>つとして、 独製造業の競争力強化のための構想である</a:t>
            </a:r>
            <a:r>
              <a:rPr lang="en-US" altLang="ja-JP" dirty="0">
                <a:latin typeface="Meiryo" charset="-128"/>
                <a:ea typeface="Meiryo" charset="-128"/>
                <a:cs typeface="Meiryo" charset="-128"/>
              </a:rPr>
              <a:t>Industry4.0</a:t>
            </a:r>
            <a:r>
              <a:rPr lang="ja-JP" altLang="en-US" dirty="0">
                <a:latin typeface="Meiryo" charset="-128"/>
                <a:ea typeface="Meiryo" charset="-128"/>
                <a:cs typeface="Meiryo" charset="-128"/>
              </a:rPr>
              <a:t>を提示 連邦教育研究省（</a:t>
            </a:r>
            <a:r>
              <a:rPr lang="en-US" altLang="ja-JP" dirty="0">
                <a:latin typeface="Meiryo" charset="-128"/>
                <a:ea typeface="Meiryo" charset="-128"/>
                <a:cs typeface="Meiryo" charset="-128"/>
              </a:rPr>
              <a:t>BMBF</a:t>
            </a:r>
            <a:r>
              <a:rPr lang="ja-JP" altLang="en-US" dirty="0">
                <a:latin typeface="Meiryo" charset="-128"/>
                <a:ea typeface="Meiryo" charset="-128"/>
                <a:cs typeface="Meiryo" charset="-128"/>
              </a:rPr>
              <a:t>）、連邦経済エネルギー省（</a:t>
            </a:r>
            <a:r>
              <a:rPr lang="en-US" altLang="ja-JP" dirty="0" err="1">
                <a:latin typeface="Meiryo" charset="-128"/>
                <a:ea typeface="Meiryo" charset="-128"/>
                <a:cs typeface="Meiryo" charset="-128"/>
              </a:rPr>
              <a:t>BMWi</a:t>
            </a:r>
            <a:r>
              <a:rPr lang="ja-JP" altLang="en-US" dirty="0">
                <a:latin typeface="Meiryo" charset="-128"/>
                <a:ea typeface="Meiryo" charset="-128"/>
                <a:cs typeface="Meiryo" charset="-128"/>
              </a:rPr>
              <a:t>）が所管 </a:t>
            </a:r>
          </a:p>
          <a:p>
            <a:r>
              <a:rPr lang="ja-JP" altLang="en-US" dirty="0">
                <a:latin typeface="Meiryo" charset="-128"/>
                <a:ea typeface="Meiryo" charset="-128"/>
                <a:cs typeface="Meiryo" charset="-128"/>
              </a:rPr>
              <a:t/>
            </a:r>
            <a:br>
              <a:rPr lang="ja-JP" altLang="en-US" dirty="0">
                <a:latin typeface="Meiryo" charset="-128"/>
                <a:ea typeface="Meiryo" charset="-128"/>
                <a:cs typeface="Meiryo" charset="-128"/>
              </a:rPr>
            </a:br>
            <a:endParaRPr lang="en-US" altLang="ja-JP" dirty="0" smtClean="0">
              <a:latin typeface="Meiryo" charset="-128"/>
              <a:ea typeface="Meiryo" charset="-128"/>
              <a:cs typeface="Meiryo" charset="-128"/>
            </a:endParaRPr>
          </a:p>
          <a:p>
            <a:r>
              <a:rPr lang="ja-JP" altLang="en-US" dirty="0" smtClean="0">
                <a:latin typeface="Meiryo" charset="-128"/>
                <a:ea typeface="Meiryo" charset="-128"/>
                <a:cs typeface="Meiryo" charset="-128"/>
              </a:rPr>
              <a:t>実施主体：</a:t>
            </a:r>
            <a:endParaRPr lang="en-US" altLang="ja-JP" dirty="0" smtClean="0">
              <a:latin typeface="Meiryo" charset="-128"/>
              <a:ea typeface="Meiryo" charset="-128"/>
              <a:cs typeface="Meiryo" charset="-128"/>
            </a:endParaRPr>
          </a:p>
          <a:p>
            <a:r>
              <a:rPr lang="ja-JP" altLang="en-US" dirty="0" smtClean="0">
                <a:latin typeface="Meiryo" charset="-128"/>
                <a:ea typeface="Meiryo" charset="-128"/>
                <a:cs typeface="Meiryo" charset="-128"/>
              </a:rPr>
              <a:t>ドイツ</a:t>
            </a:r>
            <a:r>
              <a:rPr lang="ja-JP" altLang="en-US" dirty="0">
                <a:latin typeface="Meiryo" charset="-128"/>
                <a:ea typeface="Meiryo" charset="-128"/>
                <a:cs typeface="Meiryo" charset="-128"/>
              </a:rPr>
              <a:t>機械工業連盟（</a:t>
            </a:r>
            <a:r>
              <a:rPr lang="en-US" altLang="ja-JP" dirty="0">
                <a:latin typeface="Meiryo" charset="-128"/>
                <a:ea typeface="Meiryo" charset="-128"/>
                <a:cs typeface="Meiryo" charset="-128"/>
              </a:rPr>
              <a:t>VDMA</a:t>
            </a:r>
            <a:r>
              <a:rPr lang="ja-JP" altLang="en-US" dirty="0">
                <a:latin typeface="Meiryo" charset="-128"/>
                <a:ea typeface="Meiryo" charset="-128"/>
                <a:cs typeface="Meiryo" charset="-128"/>
              </a:rPr>
              <a:t>）、ドイツ情報技術・通信・ニューメディア産業連合会（</a:t>
            </a:r>
            <a:r>
              <a:rPr lang="en-US" altLang="ja-JP" dirty="0">
                <a:latin typeface="Meiryo" charset="-128"/>
                <a:ea typeface="Meiryo" charset="-128"/>
                <a:cs typeface="Meiryo" charset="-128"/>
              </a:rPr>
              <a:t>BITKOM</a:t>
            </a:r>
            <a:r>
              <a:rPr lang="ja-JP" altLang="en-US" dirty="0">
                <a:latin typeface="Meiryo" charset="-128"/>
                <a:ea typeface="Meiryo" charset="-128"/>
                <a:cs typeface="Meiryo" charset="-128"/>
              </a:rPr>
              <a:t>）、ドイツ電気電子工業連盟（</a:t>
            </a:r>
            <a:r>
              <a:rPr lang="en-US" altLang="ja-JP" dirty="0">
                <a:latin typeface="Meiryo" charset="-128"/>
                <a:ea typeface="Meiryo" charset="-128"/>
                <a:cs typeface="Meiryo" charset="-128"/>
              </a:rPr>
              <a:t>ZVEI</a:t>
            </a:r>
            <a:r>
              <a:rPr lang="ja-JP" altLang="en-US" dirty="0">
                <a:latin typeface="Meiryo" charset="-128"/>
                <a:ea typeface="Meiryo" charset="-128"/>
                <a:cs typeface="Meiryo" charset="-128"/>
              </a:rPr>
              <a:t>）を事務局とする、産学連携プラットフォーム </a:t>
            </a:r>
            <a:endParaRPr lang="ja-JP" altLang="en-US" dirty="0">
              <a:effectLst/>
              <a:latin typeface="Meiryo" charset="-128"/>
              <a:ea typeface="Meiryo" charset="-128"/>
              <a:cs typeface="Meiryo" charset="-128"/>
            </a:endParaRPr>
          </a:p>
        </p:txBody>
      </p:sp>
      <p:sp>
        <p:nvSpPr>
          <p:cNvPr id="5" name="下矢印 4"/>
          <p:cNvSpPr/>
          <p:nvPr/>
        </p:nvSpPr>
        <p:spPr>
          <a:xfrm>
            <a:off x="3773797" y="2041584"/>
            <a:ext cx="1621766" cy="494582"/>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24" y="5171284"/>
            <a:ext cx="8540151" cy="1211326"/>
          </a:xfrm>
          <a:prstGeom prst="rect">
            <a:avLst/>
          </a:prstGeom>
        </p:spPr>
      </p:pic>
    </p:spTree>
    <p:extLst>
      <p:ext uri="{BB962C8B-B14F-4D97-AF65-F5344CB8AC3E}">
        <p14:creationId xmlns:p14="http://schemas.microsoft.com/office/powerpoint/2010/main" val="15176864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4</a:t>
            </a:r>
            <a:r>
              <a:rPr kumimoji="1" lang="ja-JP" altLang="en-US" dirty="0" smtClean="0"/>
              <a:t>次産業革命（インダストリー</a:t>
            </a:r>
            <a:r>
              <a:rPr kumimoji="1" lang="en-US" altLang="ja-JP" dirty="0" smtClean="0"/>
              <a:t>4.0</a:t>
            </a:r>
            <a:r>
              <a:rPr kumimoji="1" lang="ja-JP" altLang="en-US" dirty="0" smtClean="0"/>
              <a:t>）と</a:t>
            </a:r>
            <a:r>
              <a:rPr kumimoji="1" lang="en-US" altLang="ja-JP" dirty="0" err="1" smtClean="0"/>
              <a:t>IoT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pic>
        <p:nvPicPr>
          <p:cNvPr id="4" name="図 3" descr="96958A9C93819499E0E1E2E0958DE0E1E2E3E0E2E3E6E2E2E2E2E2E2-DSXZZO6575000023012014000000-PB1-1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250" y="1222039"/>
            <a:ext cx="7340888" cy="5478138"/>
          </a:xfrm>
          <a:prstGeom prst="rect">
            <a:avLst/>
          </a:prstGeom>
        </p:spPr>
      </p:pic>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sp>
        <p:nvSpPr>
          <p:cNvPr id="6" name="テキスト ボックス 5"/>
          <p:cNvSpPr txBox="1"/>
          <p:nvPr/>
        </p:nvSpPr>
        <p:spPr>
          <a:xfrm>
            <a:off x="1142855"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第１次：機械化</a:t>
            </a:r>
            <a:r>
              <a:rPr lang="en-US" altLang="ja-JP" sz="1600" dirty="0" smtClean="0">
                <a:solidFill>
                  <a:srgbClr val="008000"/>
                </a:solidFill>
              </a:rPr>
              <a:t>】</a:t>
            </a:r>
            <a:endParaRPr lang="ja-JP" altLang="en-US" sz="1600" dirty="0">
              <a:solidFill>
                <a:srgbClr val="008000"/>
              </a:solidFill>
            </a:endParaRPr>
          </a:p>
        </p:txBody>
      </p:sp>
      <p:sp>
        <p:nvSpPr>
          <p:cNvPr id="7" name="テキスト ボックス 6"/>
          <p:cNvSpPr txBox="1"/>
          <p:nvPr/>
        </p:nvSpPr>
        <p:spPr>
          <a:xfrm>
            <a:off x="2738953" y="777880"/>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第２次：電力活用</a:t>
            </a:r>
            <a:r>
              <a:rPr lang="en-US" altLang="ja-JP" sz="1600" dirty="0" smtClean="0">
                <a:solidFill>
                  <a:srgbClr val="008000"/>
                </a:solidFill>
              </a:rPr>
              <a:t>】</a:t>
            </a:r>
            <a:endParaRPr lang="ja-JP" altLang="en-US" sz="1600" dirty="0">
              <a:solidFill>
                <a:srgbClr val="008000"/>
              </a:solidFill>
            </a:endParaRPr>
          </a:p>
        </p:txBody>
      </p:sp>
      <p:sp>
        <p:nvSpPr>
          <p:cNvPr id="8" name="テキスト ボックス 7"/>
          <p:cNvSpPr txBox="1"/>
          <p:nvPr/>
        </p:nvSpPr>
        <p:spPr>
          <a:xfrm>
            <a:off x="4534907"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第３次：自動化</a:t>
            </a:r>
            <a:r>
              <a:rPr lang="en-US" altLang="ja-JP" sz="1600" dirty="0" smtClean="0">
                <a:solidFill>
                  <a:srgbClr val="008000"/>
                </a:solidFill>
              </a:rPr>
              <a:t>】</a:t>
            </a:r>
            <a:endParaRPr lang="ja-JP" altLang="en-US" sz="1600" dirty="0">
              <a:solidFill>
                <a:srgbClr val="008000"/>
              </a:solidFill>
            </a:endParaRPr>
          </a:p>
        </p:txBody>
      </p:sp>
      <p:sp>
        <p:nvSpPr>
          <p:cNvPr id="9" name="テキスト ボックス 8"/>
          <p:cNvSpPr txBox="1"/>
          <p:nvPr/>
        </p:nvSpPr>
        <p:spPr>
          <a:xfrm>
            <a:off x="6141599" y="775265"/>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第４次：自律連携</a:t>
            </a:r>
            <a:r>
              <a:rPr lang="en-US" altLang="ja-JP" sz="1600" dirty="0" smtClean="0">
                <a:solidFill>
                  <a:srgbClr val="008000"/>
                </a:solidFill>
              </a:rPr>
              <a:t>】</a:t>
            </a:r>
            <a:endParaRPr lang="ja-JP" altLang="en-US" sz="1600" dirty="0">
              <a:solidFill>
                <a:srgbClr val="008000"/>
              </a:solidFill>
            </a:endParaRPr>
          </a:p>
        </p:txBody>
      </p:sp>
      <p:sp>
        <p:nvSpPr>
          <p:cNvPr id="10" name="テキスト ボックス 9"/>
          <p:cNvSpPr txBox="1"/>
          <p:nvPr/>
        </p:nvSpPr>
        <p:spPr>
          <a:xfrm>
            <a:off x="6141599" y="1010597"/>
            <a:ext cx="1818458" cy="276999"/>
          </a:xfrm>
          <a:prstGeom prst="rect">
            <a:avLst/>
          </a:prstGeom>
          <a:noFill/>
        </p:spPr>
        <p:txBody>
          <a:bodyPr wrap="square" rtlCol="0">
            <a:spAutoFit/>
          </a:bodyPr>
          <a:lstStyle/>
          <a:p>
            <a:pPr algn="ctr"/>
            <a:r>
              <a:rPr lang="en-US" altLang="ja-JP" sz="1200" dirty="0" smtClean="0">
                <a:solidFill>
                  <a:srgbClr val="008000"/>
                </a:solidFill>
              </a:rPr>
              <a:t>Cyber-Physical System </a:t>
            </a:r>
            <a:endParaRPr kumimoji="1" lang="ja-JP" altLang="en-US" sz="1200" dirty="0">
              <a:solidFill>
                <a:srgbClr val="008000"/>
              </a:solidFill>
            </a:endParaRPr>
          </a:p>
        </p:txBody>
      </p:sp>
      <p:sp>
        <p:nvSpPr>
          <p:cNvPr id="11" name="正方形/長方形 10"/>
          <p:cNvSpPr/>
          <p:nvPr/>
        </p:nvSpPr>
        <p:spPr>
          <a:xfrm>
            <a:off x="1201949"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蒸気機関</a:t>
            </a:r>
            <a:endParaRPr kumimoji="1"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大量生産</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移動手段の革新</a:t>
            </a:r>
            <a:endParaRPr kumimoji="1" lang="ja-JP" altLang="en-US" sz="1050" dirty="0">
              <a:solidFill>
                <a:srgbClr val="FFFFFF"/>
              </a:solidFill>
              <a:latin typeface="ＭＳ Ｐゴシック"/>
              <a:ea typeface="ＭＳ Ｐゴシック"/>
              <a:cs typeface="ＭＳ Ｐゴシック"/>
            </a:endParaRPr>
          </a:p>
        </p:txBody>
      </p:sp>
      <p:sp>
        <p:nvSpPr>
          <p:cNvPr id="12" name="正方形/長方形 11"/>
          <p:cNvSpPr/>
          <p:nvPr/>
        </p:nvSpPr>
        <p:spPr>
          <a:xfrm>
            <a:off x="2888730"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電力</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科学的管理</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化学産業の発展</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4608060" y="4217794"/>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コンピュータ</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自動制御</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大量生産と品質安定</a:t>
            </a:r>
            <a:endParaRPr kumimoji="1" lang="ja-JP" altLang="en-US" sz="1050" dirty="0">
              <a:solidFill>
                <a:srgbClr val="FFFFFF"/>
              </a:solidFill>
              <a:latin typeface="ＭＳ Ｐゴシック"/>
              <a:ea typeface="ＭＳ Ｐゴシック"/>
              <a:cs typeface="ＭＳ Ｐゴシック"/>
            </a:endParaRPr>
          </a:p>
        </p:txBody>
      </p:sp>
      <p:sp>
        <p:nvSpPr>
          <p:cNvPr id="14" name="正方形/長方形 13"/>
          <p:cNvSpPr/>
          <p:nvPr/>
        </p:nvSpPr>
        <p:spPr>
          <a:xfrm>
            <a:off x="6232247" y="314164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en-US" altLang="ja-JP" sz="1050" dirty="0" err="1" smtClean="0">
                <a:solidFill>
                  <a:srgbClr val="FFFFFF"/>
                </a:solidFill>
                <a:latin typeface="ＭＳ Ｐゴシック"/>
                <a:ea typeface="ＭＳ Ｐゴシック"/>
                <a:cs typeface="ＭＳ Ｐゴシック"/>
              </a:rPr>
              <a:t>IoT</a:t>
            </a:r>
            <a:r>
              <a:rPr lang="en-US" altLang="ja-JP" sz="1050" dirty="0" smtClean="0">
                <a:solidFill>
                  <a:srgbClr val="FFFFFF"/>
                </a:solidFill>
                <a:latin typeface="ＭＳ Ｐゴシック"/>
                <a:ea typeface="ＭＳ Ｐゴシック"/>
                <a:cs typeface="ＭＳ Ｐゴシック"/>
              </a:rPr>
              <a:t>/M2M</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自律制御</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つながる工場</a:t>
            </a:r>
            <a:endParaRPr lang="en-US" altLang="ja-JP" sz="105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924863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インダストリー</a:t>
            </a:r>
            <a:r>
              <a:rPr kumimoji="1" lang="en-US" altLang="ja-JP" dirty="0" smtClean="0"/>
              <a:t>4.0</a:t>
            </a:r>
            <a:r>
              <a:rPr kumimoji="1" lang="ja-JP" altLang="en-US" dirty="0" smtClean="0"/>
              <a:t>を支える繋がり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pic>
        <p:nvPicPr>
          <p:cNvPr id="12" name="図 11" descr="スクリーンショット 2015-01-11 16.5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685" y="957851"/>
            <a:ext cx="6712588" cy="5370070"/>
          </a:xfrm>
          <a:prstGeom prst="rect">
            <a:avLst/>
          </a:prstGeom>
        </p:spPr>
      </p:pic>
    </p:spTree>
    <p:extLst>
      <p:ext uri="{BB962C8B-B14F-4D97-AF65-F5344CB8AC3E}">
        <p14:creationId xmlns:p14="http://schemas.microsoft.com/office/powerpoint/2010/main" val="12260996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従来の工場とインダストリー</a:t>
            </a:r>
            <a:r>
              <a:rPr kumimoji="1" lang="en-US" altLang="ja-JP" dirty="0" smtClean="0"/>
              <a:t>4.0</a:t>
            </a:r>
            <a:r>
              <a:rPr kumimoji="1" lang="ja-JP" altLang="en-US" dirty="0" smtClean="0"/>
              <a:t>がめざす工場の違い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pic>
        <p:nvPicPr>
          <p:cNvPr id="12" name="図 11" descr="8fa39d9f-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493" y="642384"/>
            <a:ext cx="3979071" cy="3572874"/>
          </a:xfrm>
          <a:prstGeom prst="rect">
            <a:avLst/>
          </a:prstGeom>
        </p:spPr>
      </p:pic>
      <p:pic>
        <p:nvPicPr>
          <p:cNvPr id="13" name="図 12" descr="5a7dae1d-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5427" y="642384"/>
            <a:ext cx="3809798" cy="3968540"/>
          </a:xfrm>
          <a:prstGeom prst="rect">
            <a:avLst/>
          </a:prstGeom>
        </p:spPr>
      </p:pic>
      <p:sp>
        <p:nvSpPr>
          <p:cNvPr id="14" name="二等辺三角形 13"/>
          <p:cNvSpPr/>
          <p:nvPr/>
        </p:nvSpPr>
        <p:spPr>
          <a:xfrm rot="5400000">
            <a:off x="4061846" y="2543403"/>
            <a:ext cx="1163297" cy="339325"/>
          </a:xfrm>
          <a:prstGeom prs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8494" y="4396442"/>
            <a:ext cx="4337754" cy="2123658"/>
          </a:xfrm>
          <a:prstGeom prst="rect">
            <a:avLst/>
          </a:prstGeom>
        </p:spPr>
        <p:txBody>
          <a:bodyPr wrap="square">
            <a:spAutoFit/>
          </a:bodyPr>
          <a:lstStyle/>
          <a:p>
            <a:pPr marL="171450" indent="-171450">
              <a:buFont typeface="Wingdings" charset="2"/>
              <a:buChar char="l"/>
            </a:pPr>
            <a:r>
              <a:rPr lang="ja-JP" altLang="en-US" sz="1200" dirty="0" smtClean="0"/>
              <a:t>決められた</a:t>
            </a:r>
            <a:r>
              <a:rPr lang="ja-JP" altLang="en-US" sz="1200" dirty="0"/>
              <a:t>工程に従って進められるライン生産方式</a:t>
            </a:r>
            <a:r>
              <a:rPr lang="ja-JP" altLang="en-US" sz="1200" dirty="0" smtClean="0"/>
              <a:t>が主流。</a:t>
            </a:r>
            <a:endParaRPr lang="en-US" altLang="ja-JP" sz="1200" dirty="0" smtClean="0"/>
          </a:p>
          <a:p>
            <a:pPr marL="171450" indent="-171450">
              <a:buFont typeface="Wingdings" charset="2"/>
              <a:buChar char="l"/>
            </a:pPr>
            <a:r>
              <a:rPr lang="ja-JP" altLang="en-US" sz="1200" dirty="0" smtClean="0"/>
              <a:t>混流生産もあるが、多くの製造</a:t>
            </a:r>
            <a:r>
              <a:rPr lang="ja-JP" altLang="en-US" sz="1200" dirty="0"/>
              <a:t>機械によるラインを組まないといけないので</a:t>
            </a:r>
            <a:r>
              <a:rPr lang="ja-JP" altLang="en-US" sz="1200" dirty="0" smtClean="0"/>
              <a:t>、製品</a:t>
            </a:r>
            <a:r>
              <a:rPr lang="ja-JP" altLang="en-US" sz="1200" dirty="0"/>
              <a:t>の仕様を多様化すること</a:t>
            </a:r>
            <a:r>
              <a:rPr lang="ja-JP" altLang="en-US" sz="1200" dirty="0" smtClean="0"/>
              <a:t>は簡単で</a:t>
            </a:r>
            <a:r>
              <a:rPr lang="ja-JP" altLang="en-US" sz="1200" dirty="0"/>
              <a:t>はない。</a:t>
            </a:r>
          </a:p>
          <a:p>
            <a:pPr marL="171450" indent="-171450">
              <a:buFont typeface="Wingdings" charset="2"/>
              <a:buChar char="l"/>
            </a:pPr>
            <a:r>
              <a:rPr lang="ja-JP" altLang="en-US" sz="1200" dirty="0" smtClean="0"/>
              <a:t>製造</a:t>
            </a:r>
            <a:r>
              <a:rPr lang="ja-JP" altLang="en-US" sz="1200" dirty="0"/>
              <a:t>実行</a:t>
            </a:r>
            <a:r>
              <a:rPr lang="ja-JP" altLang="en-US" sz="1200" dirty="0" smtClean="0"/>
              <a:t>システムは、本来</a:t>
            </a:r>
            <a:r>
              <a:rPr lang="ja-JP" altLang="en-US" sz="1200" dirty="0"/>
              <a:t>は生産ラインに柔軟性をもたらすはずだが</a:t>
            </a:r>
            <a:r>
              <a:rPr lang="ja-JP" altLang="en-US" sz="1200" dirty="0" smtClean="0"/>
              <a:t>、生産</a:t>
            </a:r>
            <a:r>
              <a:rPr lang="ja-JP" altLang="en-US" sz="1200" dirty="0"/>
              <a:t>ラインを構成するハードウェアの制約によって活用できる機能が</a:t>
            </a:r>
            <a:r>
              <a:rPr lang="ja-JP" altLang="en-US" sz="1200" dirty="0" smtClean="0"/>
              <a:t>限定的。</a:t>
            </a:r>
            <a:endParaRPr lang="ja-JP" altLang="en-US" sz="1200" dirty="0"/>
          </a:p>
          <a:p>
            <a:pPr marL="171450" indent="-171450">
              <a:buFont typeface="Wingdings" charset="2"/>
              <a:buChar char="l"/>
            </a:pPr>
            <a:r>
              <a:rPr lang="ja-JP" altLang="en-US" sz="1200" dirty="0" smtClean="0"/>
              <a:t>生産</a:t>
            </a:r>
            <a:r>
              <a:rPr lang="ja-JP" altLang="en-US" sz="1200" dirty="0"/>
              <a:t>ラインで働く人々も個々の現場で全体像が</a:t>
            </a:r>
            <a:r>
              <a:rPr lang="ja-JP" altLang="en-US" sz="1200" dirty="0" smtClean="0"/>
              <a:t>把握できず、定められた</a:t>
            </a:r>
            <a:r>
              <a:rPr lang="ja-JP" altLang="en-US" sz="1200" dirty="0"/>
              <a:t>役割を果たすための作業を</a:t>
            </a:r>
            <a:r>
              <a:rPr lang="ja-JP" altLang="en-US" sz="1200" dirty="0" smtClean="0"/>
              <a:t>行う。</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としてリアルタイムで顧客ごとの個別の要望に応えること</a:t>
            </a:r>
            <a:r>
              <a:rPr lang="ja-JP" altLang="en-US" sz="1200" dirty="0" smtClean="0"/>
              <a:t>は難しく、要望が</a:t>
            </a:r>
            <a:r>
              <a:rPr lang="ja-JP" altLang="en-US" sz="1200" dirty="0"/>
              <a:t>あったとしても</a:t>
            </a:r>
            <a:r>
              <a:rPr lang="ja-JP" altLang="en-US" sz="1200" dirty="0" smtClean="0"/>
              <a:t>、生産</a:t>
            </a:r>
            <a:r>
              <a:rPr lang="ja-JP" altLang="en-US" sz="1200" dirty="0"/>
              <a:t>現場で動的に実現すること</a:t>
            </a:r>
            <a:r>
              <a:rPr lang="ja-JP" altLang="en-US" sz="1200" dirty="0" smtClean="0"/>
              <a:t>は困難。</a:t>
            </a:r>
            <a:endParaRPr lang="ja-JP" altLang="en-US" sz="1200" dirty="0"/>
          </a:p>
        </p:txBody>
      </p:sp>
      <p:sp>
        <p:nvSpPr>
          <p:cNvPr id="16" name="正方形/長方形 15"/>
          <p:cNvSpPr/>
          <p:nvPr/>
        </p:nvSpPr>
        <p:spPr>
          <a:xfrm>
            <a:off x="4763369" y="4729254"/>
            <a:ext cx="4337754" cy="1569660"/>
          </a:xfrm>
          <a:prstGeom prst="rect">
            <a:avLst/>
          </a:prstGeom>
        </p:spPr>
        <p:txBody>
          <a:bodyPr wrap="square">
            <a:spAutoFit/>
          </a:bodyPr>
          <a:lstStyle/>
          <a:p>
            <a:pPr marL="171450" indent="-171450">
              <a:buFont typeface="Wingdings" charset="2"/>
              <a:buChar char="l"/>
            </a:pPr>
            <a:r>
              <a:rPr lang="ja-JP" altLang="en-US" sz="1200" dirty="0" smtClean="0"/>
              <a:t>製品個々の仕様ごとに工程の組み替えがダイナミックに行われる（ダイナミックセル・システム）。</a:t>
            </a:r>
            <a:endParaRPr lang="en-US" altLang="ja-JP" sz="1200" dirty="0" smtClean="0"/>
          </a:p>
          <a:p>
            <a:pPr marL="171450" indent="-171450">
              <a:buFont typeface="Wingdings" charset="2"/>
              <a:buChar char="l"/>
            </a:pPr>
            <a:r>
              <a:rPr lang="ja-JP" altLang="en-US" sz="1200" dirty="0" smtClean="0"/>
              <a:t>顧客、機械、設備、部材、製品、作業者の情報が全て収集連携され、製品毎に個別最適化された工程を自動的に作る。</a:t>
            </a:r>
            <a:endParaRPr lang="en-US" altLang="ja-JP" sz="1200" dirty="0" smtClean="0"/>
          </a:p>
          <a:p>
            <a:pPr marL="171450" indent="-171450">
              <a:buFont typeface="Wingdings" charset="2"/>
              <a:buChar char="l"/>
            </a:pPr>
            <a:r>
              <a:rPr lang="ja-JP" altLang="en-US" sz="1200" dirty="0" smtClean="0"/>
              <a:t>生産工程は、コンピューター上で構築・検証され、それに合わせた実際の工程が実行される（</a:t>
            </a:r>
            <a:r>
              <a:rPr lang="en-US" altLang="ja-JP" sz="1200" dirty="0" smtClean="0"/>
              <a:t>Cyber-Physical System</a:t>
            </a:r>
            <a:r>
              <a:rPr lang="ja-JP" altLang="en-US" sz="1200" dirty="0" smtClean="0"/>
              <a:t>）。</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a:t>
            </a:r>
            <a:r>
              <a:rPr lang="ja-JP" altLang="en-US" sz="1200" dirty="0" smtClean="0"/>
              <a:t>ことができ、要望があれば、生産</a:t>
            </a:r>
            <a:r>
              <a:rPr lang="ja-JP" altLang="en-US" sz="1200" dirty="0"/>
              <a:t>現場で動的に実現</a:t>
            </a:r>
            <a:r>
              <a:rPr lang="ja-JP" altLang="en-US" sz="1200" dirty="0" smtClean="0"/>
              <a:t>する。</a:t>
            </a:r>
            <a:endParaRPr lang="ja-JP" altLang="en-US" sz="1200" dirty="0"/>
          </a:p>
        </p:txBody>
      </p:sp>
      <p:sp>
        <p:nvSpPr>
          <p:cNvPr id="17" name="正方形/長方形 16"/>
          <p:cNvSpPr/>
          <p:nvPr/>
        </p:nvSpPr>
        <p:spPr>
          <a:xfrm>
            <a:off x="4493846" y="6366701"/>
            <a:ext cx="4572000" cy="246221"/>
          </a:xfrm>
          <a:prstGeom prst="rect">
            <a:avLst/>
          </a:prstGeom>
        </p:spPr>
        <p:txBody>
          <a:bodyPr>
            <a:spAutoFit/>
          </a:bodyPr>
          <a:lstStyle/>
          <a:p>
            <a:pPr algn="r"/>
            <a:r>
              <a:rPr lang="en-US" altLang="ja-JP" sz="1000" dirty="0"/>
              <a:t>http://</a:t>
            </a:r>
            <a:r>
              <a:rPr lang="en-US" altLang="ja-JP" sz="1000" dirty="0" err="1"/>
              <a:t>blog.livedoor.jp</a:t>
            </a:r>
            <a:r>
              <a:rPr lang="en-US" altLang="ja-JP" sz="1000" dirty="0"/>
              <a:t>/ail01u9j10taw/archives/4075532.html</a:t>
            </a:r>
            <a:endParaRPr lang="ja-JP" altLang="en-US" sz="1000" dirty="0"/>
          </a:p>
        </p:txBody>
      </p:sp>
    </p:spTree>
    <p:extLst>
      <p:ext uri="{BB962C8B-B14F-4D97-AF65-F5344CB8AC3E}">
        <p14:creationId xmlns:p14="http://schemas.microsoft.com/office/powerpoint/2010/main" val="19515439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インターストリー</a:t>
            </a:r>
            <a:r>
              <a:rPr kumimoji="1" lang="en-US" altLang="ja-JP" dirty="0" smtClean="0"/>
              <a:t>4.0</a:t>
            </a:r>
            <a:r>
              <a:rPr kumimoji="1" lang="ja-JP" altLang="en-US" dirty="0" smtClean="0"/>
              <a:t>を支える</a:t>
            </a:r>
            <a:r>
              <a:rPr lang="en-US" altLang="ja-JP" dirty="0" smtClean="0"/>
              <a:t>CPS</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67</a:t>
            </a:fld>
            <a:endParaRPr kumimoji="1" lang="ja-JP" altLang="en-US"/>
          </a:p>
        </p:txBody>
      </p:sp>
      <p:pic>
        <p:nvPicPr>
          <p:cNvPr id="14" name="図 13" descr="acatech-Smart-Fact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567" y="996478"/>
            <a:ext cx="5994403" cy="4616926"/>
          </a:xfrm>
          <a:prstGeom prst="rect">
            <a:avLst/>
          </a:prstGeom>
        </p:spPr>
      </p:pic>
      <p:pic>
        <p:nvPicPr>
          <p:cNvPr id="17" name="図 16" descr="T3-Industry-4.0-03-BB-140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0" y="787038"/>
            <a:ext cx="7580611" cy="5378982"/>
          </a:xfrm>
          <a:prstGeom prst="rect">
            <a:avLst/>
          </a:prstGeom>
        </p:spPr>
      </p:pic>
      <p:sp>
        <p:nvSpPr>
          <p:cNvPr id="16" name="テキスト ボックス 15"/>
          <p:cNvSpPr txBox="1"/>
          <p:nvPr/>
        </p:nvSpPr>
        <p:spPr>
          <a:xfrm>
            <a:off x="2409790" y="5920101"/>
            <a:ext cx="4067540" cy="584776"/>
          </a:xfrm>
          <a:prstGeom prst="rect">
            <a:avLst/>
          </a:prstGeom>
          <a:noFill/>
        </p:spPr>
        <p:txBody>
          <a:bodyPr wrap="none" rtlCol="0">
            <a:spAutoFit/>
          </a:bodyPr>
          <a:lstStyle/>
          <a:p>
            <a:pPr algn="ctr"/>
            <a:r>
              <a:rPr lang="en-US" altLang="ja-JP" sz="3200" dirty="0" smtClean="0">
                <a:solidFill>
                  <a:schemeClr val="tx1">
                    <a:lumMod val="50000"/>
                    <a:lumOff val="50000"/>
                  </a:schemeClr>
                </a:solidFill>
              </a:rPr>
              <a:t>Cyber-Physical Systems </a:t>
            </a:r>
            <a:endParaRPr kumimoji="1" lang="ja-JP" altLang="en-US" sz="3200" dirty="0">
              <a:solidFill>
                <a:schemeClr val="tx1">
                  <a:lumMod val="50000"/>
                  <a:lumOff val="50000"/>
                </a:schemeClr>
              </a:solidFill>
            </a:endParaRPr>
          </a:p>
        </p:txBody>
      </p:sp>
    </p:spTree>
    <p:extLst>
      <p:ext uri="{BB962C8B-B14F-4D97-AF65-F5344CB8AC3E}">
        <p14:creationId xmlns:p14="http://schemas.microsoft.com/office/powerpoint/2010/main" val="10808891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68</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087" y="1875218"/>
            <a:ext cx="5286913" cy="3090687"/>
          </a:xfrm>
          <a:prstGeom prst="rect">
            <a:avLst/>
          </a:prstGeom>
        </p:spPr>
      </p:pic>
      <p:pic>
        <p:nvPicPr>
          <p:cNvPr id="7" name="図 6"/>
          <p:cNvPicPr>
            <a:picLocks noChangeAspect="1"/>
          </p:cNvPicPr>
          <p:nvPr/>
        </p:nvPicPr>
        <p:blipFill>
          <a:blip r:embed="rId3"/>
          <a:stretch>
            <a:fillRect/>
          </a:stretch>
        </p:blipFill>
        <p:spPr>
          <a:xfrm>
            <a:off x="1131612" y="1875218"/>
            <a:ext cx="3168352" cy="3194810"/>
          </a:xfrm>
          <a:prstGeom prst="rect">
            <a:avLst/>
          </a:prstGeom>
        </p:spPr>
      </p:pic>
      <p:sp>
        <p:nvSpPr>
          <p:cNvPr id="8" name="テキスト ボックス 7"/>
          <p:cNvSpPr txBox="1"/>
          <p:nvPr/>
        </p:nvSpPr>
        <p:spPr>
          <a:xfrm>
            <a:off x="4907799" y="5340247"/>
            <a:ext cx="3185487" cy="369332"/>
          </a:xfrm>
          <a:prstGeom prst="rect">
            <a:avLst/>
          </a:prstGeom>
          <a:noFill/>
        </p:spPr>
        <p:txBody>
          <a:bodyPr wrap="none" rtlCol="0">
            <a:spAutoFit/>
          </a:bodyPr>
          <a:lstStyle/>
          <a:p>
            <a:pPr algn="ctr"/>
            <a:r>
              <a:rPr kumimoji="1" lang="ja-JP" altLang="en-US" smtClean="0">
                <a:solidFill>
                  <a:srgbClr val="00B0F0"/>
                </a:solidFill>
                <a:latin typeface="Meiryo" charset="-128"/>
                <a:ea typeface="Meiryo" charset="-128"/>
                <a:cs typeface="Meiryo" charset="-128"/>
              </a:rPr>
              <a:t>製造業とそれに関連する産業</a:t>
            </a:r>
            <a:endParaRPr kumimoji="1" lang="ja-JP" altLang="en-US" dirty="0">
              <a:solidFill>
                <a:srgbClr val="00B0F0"/>
              </a:solidFill>
              <a:latin typeface="Meiryo" charset="-128"/>
              <a:ea typeface="Meiryo" charset="-128"/>
              <a:cs typeface="Meiryo" charset="-128"/>
            </a:endParaRPr>
          </a:p>
        </p:txBody>
      </p:sp>
      <p:sp>
        <p:nvSpPr>
          <p:cNvPr id="9" name="テキスト ボックス 8"/>
          <p:cNvSpPr txBox="1"/>
          <p:nvPr/>
        </p:nvSpPr>
        <p:spPr>
          <a:xfrm>
            <a:off x="1238459" y="5333611"/>
            <a:ext cx="2954655" cy="369332"/>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製造業に限らず広範な産業</a:t>
            </a:r>
            <a:endParaRPr kumimoji="1" lang="ja-JP" altLang="en-US" dirty="0">
              <a:solidFill>
                <a:srgbClr val="0432FF"/>
              </a:solidFill>
              <a:latin typeface="Meiryo" charset="-128"/>
              <a:ea typeface="Meiryo" charset="-128"/>
              <a:cs typeface="Meiryo" charset="-128"/>
            </a:endParaRPr>
          </a:p>
        </p:txBody>
      </p:sp>
      <p:sp>
        <p:nvSpPr>
          <p:cNvPr id="10" name="タイトル 1"/>
          <p:cNvSpPr>
            <a:spLocks noGrp="1"/>
          </p:cNvSpPr>
          <p:nvPr>
            <p:ph type="title"/>
          </p:nvPr>
        </p:nvSpPr>
        <p:spPr/>
        <p:txBody>
          <a:bodyPr/>
          <a:lstStyle/>
          <a:p>
            <a:r>
              <a:rPr kumimoji="1" lang="en-US" altLang="ja-JP" dirty="0" smtClean="0"/>
              <a:t>Industrial Internet </a:t>
            </a:r>
            <a:r>
              <a:rPr kumimoji="1" lang="ja-JP" altLang="en-US" dirty="0" smtClean="0"/>
              <a:t>と</a:t>
            </a:r>
            <a:r>
              <a:rPr kumimoji="1" lang="en-US" altLang="ja-JP" dirty="0" smtClean="0"/>
              <a:t> Industry4.0</a:t>
            </a:r>
            <a:endParaRPr kumimoji="1" lang="ja-JP" altLang="en-US" dirty="0"/>
          </a:p>
        </p:txBody>
      </p:sp>
      <p:sp>
        <p:nvSpPr>
          <p:cNvPr id="11" name="正方形/長方形 10"/>
          <p:cNvSpPr/>
          <p:nvPr/>
        </p:nvSpPr>
        <p:spPr>
          <a:xfrm>
            <a:off x="1650111" y="1507512"/>
            <a:ext cx="2131353" cy="400110"/>
          </a:xfrm>
          <a:prstGeom prst="rect">
            <a:avLst/>
          </a:prstGeom>
        </p:spPr>
        <p:txBody>
          <a:bodyPr wrap="none">
            <a:spAutoFit/>
          </a:bodyPr>
          <a:lstStyle/>
          <a:p>
            <a:pPr algn="ctr"/>
            <a:r>
              <a:rPr lang="en-US" altLang="ja-JP" sz="2000" dirty="0">
                <a:solidFill>
                  <a:srgbClr val="0432FF"/>
                </a:solidFill>
              </a:rPr>
              <a:t>Industrial Internet </a:t>
            </a:r>
            <a:endParaRPr lang="ja-JP" altLang="en-US" sz="2000" dirty="0">
              <a:solidFill>
                <a:srgbClr val="0432FF"/>
              </a:solidFill>
            </a:endParaRPr>
          </a:p>
        </p:txBody>
      </p:sp>
      <p:sp>
        <p:nvSpPr>
          <p:cNvPr id="12" name="正方形/長方形 11"/>
          <p:cNvSpPr/>
          <p:nvPr/>
        </p:nvSpPr>
        <p:spPr>
          <a:xfrm>
            <a:off x="5803615" y="1514148"/>
            <a:ext cx="1425198" cy="400110"/>
          </a:xfrm>
          <a:prstGeom prst="rect">
            <a:avLst/>
          </a:prstGeom>
        </p:spPr>
        <p:txBody>
          <a:bodyPr wrap="none">
            <a:spAutoFit/>
          </a:bodyPr>
          <a:lstStyle/>
          <a:p>
            <a:pPr algn="ctr"/>
            <a:r>
              <a:rPr lang="en-US" altLang="ja-JP" sz="2000" dirty="0" smtClean="0">
                <a:solidFill>
                  <a:srgbClr val="00B0F0"/>
                </a:solidFill>
              </a:rPr>
              <a:t>Industry 4.0</a:t>
            </a:r>
            <a:endParaRPr lang="ja-JP" altLang="en-US" sz="2000" dirty="0">
              <a:solidFill>
                <a:srgbClr val="00B0F0"/>
              </a:solidFill>
            </a:endParaRPr>
          </a:p>
        </p:txBody>
      </p:sp>
    </p:spTree>
    <p:extLst>
      <p:ext uri="{BB962C8B-B14F-4D97-AF65-F5344CB8AC3E}">
        <p14:creationId xmlns:p14="http://schemas.microsoft.com/office/powerpoint/2010/main" val="9405303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アメリカとドイツの取り組みの違い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721" y="1135651"/>
            <a:ext cx="7976558" cy="5071258"/>
          </a:xfrm>
          <a:prstGeom prst="rect">
            <a:avLst/>
          </a:prstGeom>
        </p:spPr>
      </p:pic>
    </p:spTree>
    <p:extLst>
      <p:ext uri="{BB962C8B-B14F-4D97-AF65-F5344CB8AC3E}">
        <p14:creationId xmlns:p14="http://schemas.microsoft.com/office/powerpoint/2010/main" val="2014656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6250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Industrial Internet </a:t>
            </a:r>
            <a:r>
              <a:rPr kumimoji="1" lang="ja-JP" altLang="en-US" dirty="0" smtClean="0"/>
              <a:t>と</a:t>
            </a:r>
            <a:r>
              <a:rPr kumimoji="1" lang="en-US" altLang="ja-JP" dirty="0" smtClean="0"/>
              <a:t> Industry4.0</a:t>
            </a:r>
            <a:r>
              <a:rPr kumimoji="1" lang="ja-JP" altLang="en-US" dirty="0" smtClean="0"/>
              <a:t>おける標準化の取り組み</a:t>
            </a:r>
            <a:endParaRPr kumimoji="1" lang="ja-JP" altLang="en-US" dirty="0"/>
          </a:p>
        </p:txBody>
      </p:sp>
      <p:sp>
        <p:nvSpPr>
          <p:cNvPr id="3" name="スライド番号プレースホルダー 2"/>
          <p:cNvSpPr>
            <a:spLocks noGrp="1"/>
          </p:cNvSpPr>
          <p:nvPr>
            <p:ph type="sldNum" sz="quarter" idx="12"/>
          </p:nvPr>
        </p:nvSpPr>
        <p:spPr>
          <a:xfrm>
            <a:off x="6927577" y="6394803"/>
            <a:ext cx="2133600" cy="217800"/>
          </a:xfrm>
        </p:spPr>
        <p:txBody>
          <a:bodyPr/>
          <a:lstStyle/>
          <a:p>
            <a:fld id="{8FF8CC5D-A65D-5946-99B5-645367A967AD}" type="slidenum">
              <a:rPr kumimoji="1" lang="ja-JP" altLang="en-US" smtClean="0"/>
              <a:t>70</a:t>
            </a:fld>
            <a:endParaRPr kumimoji="1" lang="ja-JP" altLang="en-US"/>
          </a:p>
        </p:txBody>
      </p:sp>
      <p:pic>
        <p:nvPicPr>
          <p:cNvPr id="8" name="図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592" y="1196752"/>
            <a:ext cx="7632848" cy="4292451"/>
          </a:xfrm>
          <a:prstGeom prst="rect">
            <a:avLst/>
          </a:prstGeom>
        </p:spPr>
      </p:pic>
      <p:sp>
        <p:nvSpPr>
          <p:cNvPr id="9" name="正方形/長方形 8"/>
          <p:cNvSpPr/>
          <p:nvPr/>
        </p:nvSpPr>
        <p:spPr>
          <a:xfrm>
            <a:off x="1691680" y="1052736"/>
            <a:ext cx="1510349" cy="523220"/>
          </a:xfrm>
          <a:prstGeom prst="rect">
            <a:avLst/>
          </a:prstGeom>
        </p:spPr>
        <p:txBody>
          <a:bodyPr wrap="none">
            <a:spAutoFit/>
          </a:bodyPr>
          <a:lstStyle/>
          <a:p>
            <a:pPr algn="ctr"/>
            <a:r>
              <a:rPr lang="en-US" altLang="ja-JP" sz="2000" dirty="0" smtClean="0">
                <a:solidFill>
                  <a:srgbClr val="333333"/>
                </a:solidFill>
                <a:latin typeface="Meiryo" charset="-128"/>
              </a:rPr>
              <a:t>IIRA</a:t>
            </a:r>
            <a:endParaRPr lang="en-US" altLang="ja-JP" sz="2000" dirty="0">
              <a:solidFill>
                <a:srgbClr val="333333"/>
              </a:solidFill>
              <a:latin typeface="Meiryo" charset="-128"/>
            </a:endParaRPr>
          </a:p>
          <a:p>
            <a:pPr algn="ctr"/>
            <a:r>
              <a:rPr lang="en-US" altLang="ja-JP" sz="800" dirty="0" smtClean="0">
                <a:solidFill>
                  <a:srgbClr val="333333"/>
                </a:solidFill>
                <a:latin typeface="Meiryo" charset="-128"/>
              </a:rPr>
              <a:t>IIC </a:t>
            </a:r>
            <a:r>
              <a:rPr lang="en-US" altLang="ja-JP" sz="800" dirty="0">
                <a:solidFill>
                  <a:srgbClr val="333333"/>
                </a:solidFill>
                <a:latin typeface="Meiryo" charset="-128"/>
              </a:rPr>
              <a:t>Reference </a:t>
            </a:r>
            <a:r>
              <a:rPr lang="en-US" altLang="ja-JP" sz="800" dirty="0" smtClean="0">
                <a:solidFill>
                  <a:srgbClr val="333333"/>
                </a:solidFill>
                <a:latin typeface="Meiryo" charset="-128"/>
              </a:rPr>
              <a:t>Architecture</a:t>
            </a:r>
            <a:endParaRPr lang="ja-JP" altLang="en-US" sz="800" dirty="0"/>
          </a:p>
        </p:txBody>
      </p:sp>
      <p:sp>
        <p:nvSpPr>
          <p:cNvPr id="10" name="正方形/長方形 9"/>
          <p:cNvSpPr/>
          <p:nvPr/>
        </p:nvSpPr>
        <p:spPr>
          <a:xfrm>
            <a:off x="4896036" y="1052736"/>
            <a:ext cx="3168352" cy="523220"/>
          </a:xfrm>
          <a:prstGeom prst="rect">
            <a:avLst/>
          </a:prstGeom>
        </p:spPr>
        <p:txBody>
          <a:bodyPr wrap="square">
            <a:spAutoFit/>
          </a:bodyPr>
          <a:lstStyle/>
          <a:p>
            <a:pPr algn="ctr"/>
            <a:r>
              <a:rPr lang="it-IT" altLang="ja-JP" sz="2000" dirty="0" smtClean="0">
                <a:solidFill>
                  <a:srgbClr val="333333"/>
                </a:solidFill>
                <a:latin typeface="Meiryo" charset="-128"/>
              </a:rPr>
              <a:t>RAMI4.0</a:t>
            </a:r>
          </a:p>
          <a:p>
            <a:pPr algn="ctr"/>
            <a:r>
              <a:rPr lang="it-IT" altLang="ja-JP" sz="800" dirty="0" smtClean="0">
                <a:solidFill>
                  <a:srgbClr val="333333"/>
                </a:solidFill>
                <a:latin typeface="Meiryo" charset="-128"/>
              </a:rPr>
              <a:t>Reference </a:t>
            </a:r>
            <a:r>
              <a:rPr lang="it-IT" altLang="ja-JP" sz="800" dirty="0">
                <a:solidFill>
                  <a:srgbClr val="333333"/>
                </a:solidFill>
                <a:latin typeface="Meiryo" charset="-128"/>
              </a:rPr>
              <a:t>Architecture Model Industrie </a:t>
            </a:r>
            <a:r>
              <a:rPr lang="it-IT" altLang="ja-JP" sz="800" dirty="0" smtClean="0">
                <a:solidFill>
                  <a:srgbClr val="333333"/>
                </a:solidFill>
                <a:latin typeface="Meiryo" charset="-128"/>
              </a:rPr>
              <a:t>4.0</a:t>
            </a:r>
            <a:endParaRPr lang="ja-JP" altLang="en-US" sz="800" dirty="0"/>
          </a:p>
        </p:txBody>
      </p:sp>
      <p:sp>
        <p:nvSpPr>
          <p:cNvPr id="15" name="フリーフォーム 14"/>
          <p:cNvSpPr/>
          <p:nvPr/>
        </p:nvSpPr>
        <p:spPr>
          <a:xfrm>
            <a:off x="912900" y="5435464"/>
            <a:ext cx="7338719" cy="844577"/>
          </a:xfrm>
          <a:custGeom>
            <a:avLst/>
            <a:gdLst>
              <a:gd name="connsiteX0" fmla="*/ 0 w 7422776"/>
              <a:gd name="connsiteY0" fmla="*/ 0 h 729130"/>
              <a:gd name="connsiteX1" fmla="*/ 11953 w 7422776"/>
              <a:gd name="connsiteY1" fmla="*/ 717177 h 729130"/>
              <a:gd name="connsiteX2" fmla="*/ 7422776 w 7422776"/>
              <a:gd name="connsiteY2" fmla="*/ 729130 h 729130"/>
              <a:gd name="connsiteX3" fmla="*/ 7422776 w 7422776"/>
              <a:gd name="connsiteY3" fmla="*/ 729130 h 729130"/>
              <a:gd name="connsiteX4" fmla="*/ 7422776 w 7422776"/>
              <a:gd name="connsiteY4" fmla="*/ 406400 h 729130"/>
              <a:gd name="connsiteX5" fmla="*/ 0 w 7422776"/>
              <a:gd name="connsiteY5" fmla="*/ 0 h 72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2776" h="729130">
                <a:moveTo>
                  <a:pt x="0" y="0"/>
                </a:moveTo>
                <a:lnTo>
                  <a:pt x="11953" y="717177"/>
                </a:lnTo>
                <a:lnTo>
                  <a:pt x="7422776" y="729130"/>
                </a:lnTo>
                <a:lnTo>
                  <a:pt x="7422776" y="729130"/>
                </a:lnTo>
                <a:lnTo>
                  <a:pt x="7422776" y="406400"/>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リーフォーム 15"/>
          <p:cNvSpPr/>
          <p:nvPr/>
        </p:nvSpPr>
        <p:spPr>
          <a:xfrm flipH="1" flipV="1">
            <a:off x="906246" y="5013176"/>
            <a:ext cx="7338719" cy="844577"/>
          </a:xfrm>
          <a:custGeom>
            <a:avLst/>
            <a:gdLst>
              <a:gd name="connsiteX0" fmla="*/ 0 w 7422776"/>
              <a:gd name="connsiteY0" fmla="*/ 0 h 729130"/>
              <a:gd name="connsiteX1" fmla="*/ 11953 w 7422776"/>
              <a:gd name="connsiteY1" fmla="*/ 717177 h 729130"/>
              <a:gd name="connsiteX2" fmla="*/ 7422776 w 7422776"/>
              <a:gd name="connsiteY2" fmla="*/ 729130 h 729130"/>
              <a:gd name="connsiteX3" fmla="*/ 7422776 w 7422776"/>
              <a:gd name="connsiteY3" fmla="*/ 729130 h 729130"/>
              <a:gd name="connsiteX4" fmla="*/ 7422776 w 7422776"/>
              <a:gd name="connsiteY4" fmla="*/ 406400 h 729130"/>
              <a:gd name="connsiteX5" fmla="*/ 0 w 7422776"/>
              <a:gd name="connsiteY5" fmla="*/ 0 h 72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2776" h="729130">
                <a:moveTo>
                  <a:pt x="0" y="0"/>
                </a:moveTo>
                <a:lnTo>
                  <a:pt x="11953" y="717177"/>
                </a:lnTo>
                <a:lnTo>
                  <a:pt x="7422776" y="729130"/>
                </a:lnTo>
                <a:lnTo>
                  <a:pt x="7422776" y="729130"/>
                </a:lnTo>
                <a:lnTo>
                  <a:pt x="7422776" y="406400"/>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6590085" y="5189243"/>
            <a:ext cx="1646605" cy="492443"/>
          </a:xfrm>
          <a:prstGeom prst="rect">
            <a:avLst/>
          </a:prstGeom>
          <a:noFill/>
        </p:spPr>
        <p:txBody>
          <a:bodyPr wrap="none" rtlCol="0">
            <a:spAutoFit/>
          </a:bodyPr>
          <a:lstStyle/>
          <a:p>
            <a:pPr algn="r"/>
            <a:r>
              <a:rPr kumimoji="1" lang="ja-JP" altLang="en-US" dirty="0" smtClean="0">
                <a:solidFill>
                  <a:schemeClr val="bg1"/>
                </a:solidFill>
                <a:latin typeface="Meiryo" charset="-128"/>
                <a:ea typeface="Meiryo" charset="-128"/>
                <a:cs typeface="Meiryo" charset="-128"/>
              </a:rPr>
              <a:t>デジュール</a:t>
            </a:r>
            <a:r>
              <a:rPr kumimoji="1" lang="ja-JP" altLang="en-US" sz="1200" dirty="0" smtClean="0">
                <a:solidFill>
                  <a:schemeClr val="bg1"/>
                </a:solidFill>
                <a:latin typeface="Meiryo" charset="-128"/>
                <a:ea typeface="Meiryo" charset="-128"/>
                <a:cs typeface="Meiryo" charset="-128"/>
              </a:rPr>
              <a:t>寄り</a:t>
            </a:r>
            <a:endParaRPr kumimoji="1" lang="en-US" altLang="ja-JP" sz="1200" dirty="0" smtClean="0">
              <a:solidFill>
                <a:schemeClr val="bg1"/>
              </a:solidFill>
              <a:latin typeface="Meiryo" charset="-128"/>
              <a:ea typeface="Meiryo" charset="-128"/>
              <a:cs typeface="Meiryo" charset="-128"/>
            </a:endParaRPr>
          </a:p>
          <a:p>
            <a:pPr algn="r"/>
            <a:r>
              <a:rPr lang="ja-JP" altLang="en-US" sz="800" dirty="0" smtClean="0">
                <a:solidFill>
                  <a:schemeClr val="bg1"/>
                </a:solidFill>
                <a:latin typeface="Meiryo" charset="-128"/>
                <a:ea typeface="Meiryo" charset="-128"/>
                <a:cs typeface="Meiryo" charset="-128"/>
              </a:rPr>
              <a:t>国際</a:t>
            </a:r>
            <a:r>
              <a:rPr lang="ja-JP" altLang="en-US" sz="800" dirty="0">
                <a:solidFill>
                  <a:schemeClr val="bg1"/>
                </a:solidFill>
                <a:latin typeface="Meiryo" charset="-128"/>
                <a:ea typeface="Meiryo" charset="-128"/>
                <a:cs typeface="Meiryo" charset="-128"/>
              </a:rPr>
              <a:t>標準化組織による</a:t>
            </a:r>
            <a:r>
              <a:rPr lang="ja-JP" altLang="en-US" sz="800" dirty="0" smtClean="0">
                <a:solidFill>
                  <a:schemeClr val="bg1"/>
                </a:solidFill>
                <a:latin typeface="Meiryo" charset="-128"/>
                <a:ea typeface="Meiryo" charset="-128"/>
                <a:cs typeface="Meiryo" charset="-128"/>
              </a:rPr>
              <a:t>標準</a:t>
            </a:r>
            <a:endParaRPr kumimoji="1" lang="ja-JP" altLang="en-US" sz="800" dirty="0">
              <a:solidFill>
                <a:schemeClr val="bg1"/>
              </a:solidFill>
              <a:latin typeface="Meiryo" charset="-128"/>
              <a:ea typeface="Meiryo" charset="-128"/>
              <a:cs typeface="Meiryo" charset="-128"/>
            </a:endParaRPr>
          </a:p>
        </p:txBody>
      </p:sp>
      <p:sp>
        <p:nvSpPr>
          <p:cNvPr id="12" name="正方形/長方形 11"/>
          <p:cNvSpPr/>
          <p:nvPr/>
        </p:nvSpPr>
        <p:spPr>
          <a:xfrm>
            <a:off x="906246" y="5668569"/>
            <a:ext cx="2088232" cy="492443"/>
          </a:xfrm>
          <a:prstGeom prst="rect">
            <a:avLst/>
          </a:prstGeom>
        </p:spPr>
        <p:txBody>
          <a:bodyPr wrap="square">
            <a:spAutoFit/>
          </a:bodyPr>
          <a:lstStyle/>
          <a:p>
            <a:r>
              <a:rPr lang="ja-JP" altLang="en-US" dirty="0" smtClean="0">
                <a:solidFill>
                  <a:schemeClr val="bg1"/>
                </a:solidFill>
                <a:latin typeface="Meiryo" charset="-128"/>
                <a:ea typeface="Meiryo" charset="-128"/>
                <a:cs typeface="Meiryo" charset="-128"/>
              </a:rPr>
              <a:t>デファクト</a:t>
            </a:r>
            <a:r>
              <a:rPr lang="ja-JP" altLang="en-US" sz="1200" dirty="0" smtClean="0">
                <a:solidFill>
                  <a:schemeClr val="bg1"/>
                </a:solidFill>
                <a:latin typeface="Meiryo" charset="-128"/>
                <a:ea typeface="Meiryo" charset="-128"/>
                <a:cs typeface="Meiryo" charset="-128"/>
              </a:rPr>
              <a:t>寄り</a:t>
            </a:r>
            <a:endParaRPr lang="en-US" altLang="ja-JP" sz="1200" dirty="0" smtClean="0">
              <a:solidFill>
                <a:schemeClr val="bg1"/>
              </a:solidFill>
              <a:latin typeface="Meiryo" charset="-128"/>
              <a:ea typeface="Meiryo" charset="-128"/>
              <a:cs typeface="Meiryo" charset="-128"/>
            </a:endParaRPr>
          </a:p>
          <a:p>
            <a:r>
              <a:rPr lang="ja-JP" altLang="en-US" sz="800" dirty="0" smtClean="0">
                <a:solidFill>
                  <a:schemeClr val="bg1"/>
                </a:solidFill>
                <a:latin typeface="Meiryo" charset="-128"/>
                <a:ea typeface="Meiryo" charset="-128"/>
                <a:cs typeface="Meiryo" charset="-128"/>
              </a:rPr>
              <a:t>市場</a:t>
            </a:r>
            <a:r>
              <a:rPr lang="ja-JP" altLang="en-US" sz="800" dirty="0">
                <a:solidFill>
                  <a:schemeClr val="bg1"/>
                </a:solidFill>
                <a:latin typeface="Meiryo" charset="-128"/>
                <a:ea typeface="Meiryo" charset="-128"/>
                <a:cs typeface="Meiryo" charset="-128"/>
              </a:rPr>
              <a:t>の要請などによる事実上の</a:t>
            </a:r>
            <a:r>
              <a:rPr lang="ja-JP" altLang="en-US" sz="800" dirty="0" smtClean="0">
                <a:solidFill>
                  <a:schemeClr val="bg1"/>
                </a:solidFill>
                <a:latin typeface="Meiryo" charset="-128"/>
                <a:ea typeface="Meiryo" charset="-128"/>
                <a:cs typeface="Meiryo" charset="-128"/>
              </a:rPr>
              <a:t>標準</a:t>
            </a:r>
            <a:endParaRPr lang="ja-JP" altLang="en-US" sz="800" dirty="0">
              <a:solidFill>
                <a:schemeClr val="bg1"/>
              </a:solidFill>
              <a:latin typeface="Meiryo" charset="-128"/>
              <a:ea typeface="Meiryo" charset="-128"/>
              <a:cs typeface="Meiryo" charset="-128"/>
            </a:endParaRPr>
          </a:p>
        </p:txBody>
      </p:sp>
      <p:sp>
        <p:nvSpPr>
          <p:cNvPr id="4" name="左右矢印 3"/>
          <p:cNvSpPr/>
          <p:nvPr/>
        </p:nvSpPr>
        <p:spPr>
          <a:xfrm>
            <a:off x="2859245" y="5275976"/>
            <a:ext cx="3425509" cy="729713"/>
          </a:xfrm>
          <a:prstGeom prst="leftRightArrow">
            <a:avLst/>
          </a:prstGeom>
          <a:solidFill>
            <a:srgbClr val="FF800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マッピングの比較・分析リーダー</a:t>
            </a:r>
            <a:r>
              <a:rPr kumimoji="1" lang="en-US" altLang="ja-JP" sz="1050" dirty="0" smtClean="0">
                <a:solidFill>
                  <a:srgbClr val="FFFFFF"/>
                </a:solidFill>
                <a:latin typeface="Meiryo" charset="-128"/>
                <a:ea typeface="Meiryo" charset="-128"/>
                <a:cs typeface="Meiryo" charset="-128"/>
              </a:rPr>
              <a:t> </a:t>
            </a:r>
            <a:r>
              <a:rPr lang="en-US" altLang="ja-JP" sz="1050" dirty="0" smtClean="0">
                <a:solidFill>
                  <a:srgbClr val="FFFFFF"/>
                </a:solidFill>
                <a:latin typeface="Meiryo" charset="-128"/>
                <a:ea typeface="Meiryo" charset="-128"/>
                <a:cs typeface="Meiryo" charset="-128"/>
              </a:rPr>
              <a:t>by </a:t>
            </a:r>
            <a:r>
              <a:rPr lang="ja-JP" altLang="en-US" sz="1050" dirty="0" smtClean="0">
                <a:solidFill>
                  <a:srgbClr val="FFFFFF"/>
                </a:solidFill>
                <a:latin typeface="Meiryo" charset="-128"/>
                <a:ea typeface="Meiryo" charset="-128"/>
                <a:cs typeface="Meiryo" charset="-128"/>
              </a:rPr>
              <a:t>日本</a:t>
            </a:r>
            <a:endParaRPr kumimoji="1" lang="ja-JP" altLang="en-US" sz="105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558559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インダストリー・インターネットのモデルベース開発</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71</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79" y="3038415"/>
            <a:ext cx="7873042" cy="3447639"/>
          </a:xfrm>
          <a:prstGeom prst="rect">
            <a:avLst/>
          </a:prstGeom>
        </p:spPr>
      </p:pic>
      <p:sp>
        <p:nvSpPr>
          <p:cNvPr id="5" name="正方形/長方形 4"/>
          <p:cNvSpPr/>
          <p:nvPr/>
        </p:nvSpPr>
        <p:spPr>
          <a:xfrm>
            <a:off x="316301" y="889844"/>
            <a:ext cx="8591909" cy="2031325"/>
          </a:xfrm>
          <a:prstGeom prst="rect">
            <a:avLst/>
          </a:prstGeom>
        </p:spPr>
        <p:txBody>
          <a:bodyPr wrap="square">
            <a:spAutoFit/>
          </a:bodyPr>
          <a:lstStyle/>
          <a:p>
            <a:pPr marL="285750" indent="-285750">
              <a:buFont typeface="Wingdings" charset="2"/>
              <a:buChar char="l"/>
            </a:pPr>
            <a:r>
              <a:rPr lang="ja-JP" altLang="en-US" sz="1400" smtClean="0">
                <a:latin typeface="Meiryo" charset="-128"/>
                <a:ea typeface="Meiryo" charset="-128"/>
                <a:cs typeface="Meiryo" charset="-128"/>
              </a:rPr>
              <a:t>自動車</a:t>
            </a:r>
            <a:r>
              <a:rPr lang="ja-JP" altLang="en-US" sz="1400" dirty="0">
                <a:latin typeface="Meiryo" charset="-128"/>
                <a:ea typeface="Meiryo" charset="-128"/>
                <a:cs typeface="Meiryo" charset="-128"/>
              </a:rPr>
              <a:t>の高機能化（電子制御、安全運転支援システム、快適性、ネットワーク化）、パワートレイン方式の多様化等により、設計開発業務は複雑化。一方で、製品の開発サイクルは短縮化。 </a:t>
            </a:r>
          </a:p>
          <a:p>
            <a:pPr marL="285750" indent="-285750">
              <a:buFont typeface="Wingdings" charset="2"/>
              <a:buChar char="l"/>
            </a:pPr>
            <a:r>
              <a:rPr lang="ja-JP" altLang="en-US" sz="1400" dirty="0">
                <a:latin typeface="Meiryo" charset="-128"/>
                <a:ea typeface="Meiryo" charset="-128"/>
                <a:cs typeface="Meiryo" charset="-128"/>
              </a:rPr>
              <a:t>こうした状況に対応するため、モデルベース開発（モデル化、シミュレーションを活用し開発を進める手法）がエンジン開発を中心に進展。 </a:t>
            </a:r>
          </a:p>
          <a:p>
            <a:pPr marL="285750" indent="-285750">
              <a:buFont typeface="Wingdings" charset="2"/>
              <a:buChar char="l"/>
            </a:pPr>
            <a:r>
              <a:rPr lang="ja-JP" altLang="en-US" sz="1400" dirty="0">
                <a:latin typeface="Meiryo" charset="-128"/>
                <a:ea typeface="Meiryo" charset="-128"/>
                <a:cs typeface="Meiryo" charset="-128"/>
              </a:rPr>
              <a:t>開発環境の変化に対応できない中小サプライヤーが、欧州メガサプライヤー等に淘汰される可能性も存在。 </a:t>
            </a:r>
          </a:p>
          <a:p>
            <a:pPr marL="285750" indent="-285750">
              <a:buFont typeface="Wingdings" charset="2"/>
              <a:buChar char="l"/>
            </a:pPr>
            <a:r>
              <a:rPr lang="ja-JP" altLang="en-US" sz="1400" dirty="0">
                <a:latin typeface="Meiryo" charset="-128"/>
                <a:ea typeface="Meiryo" charset="-128"/>
                <a:cs typeface="Meiryo" charset="-128"/>
              </a:rPr>
              <a:t>航空機分野は、安全性要求の高さ等から自動車に比べモデルベース開発が先行。重工各社は、モデルベース開発を踏まえたエンジン部品開発を、エンジンメーカー（</a:t>
            </a:r>
            <a:r>
              <a:rPr lang="en-US" altLang="ja-JP" sz="1400" dirty="0">
                <a:latin typeface="Meiryo" charset="-128"/>
                <a:ea typeface="Meiryo" charset="-128"/>
                <a:cs typeface="Meiryo" charset="-128"/>
              </a:rPr>
              <a:t>GE</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P&amp;W</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R&amp;R)</a:t>
            </a:r>
            <a:r>
              <a:rPr lang="ja-JP" altLang="en-US" sz="1400" dirty="0">
                <a:latin typeface="Meiryo" charset="-128"/>
                <a:ea typeface="Meiryo" charset="-128"/>
                <a:cs typeface="Meiryo" charset="-128"/>
              </a:rPr>
              <a:t>に提案し付加価値を獲得。 </a:t>
            </a:r>
            <a:endParaRPr lang="ja-JP" altLang="en-US" sz="1400" dirty="0">
              <a:effectLst/>
              <a:latin typeface="Meiryo" charset="-128"/>
              <a:ea typeface="Meiryo" charset="-128"/>
              <a:cs typeface="Meiryo" charset="-128"/>
            </a:endParaRPr>
          </a:p>
        </p:txBody>
      </p:sp>
    </p:spTree>
    <p:extLst>
      <p:ext uri="{BB962C8B-B14F-4D97-AF65-F5344CB8AC3E}">
        <p14:creationId xmlns:p14="http://schemas.microsoft.com/office/powerpoint/2010/main" val="18927510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日本産業システムが抱える課題</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72</a:t>
            </a:fld>
            <a:endParaRPr kumimoji="1" lang="ja-JP" altLang="en-US"/>
          </a:p>
        </p:txBody>
      </p:sp>
      <p:sp>
        <p:nvSpPr>
          <p:cNvPr id="4" name="正方形/長方形 3"/>
          <p:cNvSpPr/>
          <p:nvPr/>
        </p:nvSpPr>
        <p:spPr>
          <a:xfrm>
            <a:off x="273169" y="914278"/>
            <a:ext cx="8597661" cy="1169551"/>
          </a:xfrm>
          <a:prstGeom prst="rect">
            <a:avLst/>
          </a:prstGeom>
        </p:spPr>
        <p:txBody>
          <a:bodyPr wrap="square">
            <a:spAutoFit/>
          </a:bodyPr>
          <a:lstStyle/>
          <a:p>
            <a:pPr marL="285750" indent="-285750">
              <a:buFont typeface="Wingdings" charset="2"/>
              <a:buChar char="l"/>
            </a:pPr>
            <a:r>
              <a:rPr lang="ja-JP" altLang="en-US" sz="1400" dirty="0" smtClean="0">
                <a:latin typeface="Meiryo" charset="-128"/>
                <a:ea typeface="Meiryo" charset="-128"/>
                <a:cs typeface="Meiryo" charset="-128"/>
              </a:rPr>
              <a:t>製造</a:t>
            </a:r>
            <a:r>
              <a:rPr lang="ja-JP" altLang="en-US" sz="1400" dirty="0">
                <a:latin typeface="Meiryo" charset="-128"/>
                <a:ea typeface="Meiryo" charset="-128"/>
                <a:cs typeface="Meiryo" charset="-128"/>
              </a:rPr>
              <a:t>プロセスのデータ収集・活用によるカイゼン活動（暗黙知の形式知化、不可視知の可視知化）には多く</a:t>
            </a:r>
            <a:r>
              <a:rPr lang="ja-JP" altLang="en-US" sz="1400" dirty="0" smtClean="0">
                <a:latin typeface="Meiryo" charset="-128"/>
                <a:ea typeface="Meiryo" charset="-128"/>
                <a:cs typeface="Meiryo" charset="-128"/>
              </a:rPr>
              <a:t>の日本</a:t>
            </a:r>
            <a:r>
              <a:rPr lang="ja-JP" altLang="en-US" sz="1400" dirty="0">
                <a:latin typeface="Meiryo" charset="-128"/>
                <a:ea typeface="Meiryo" charset="-128"/>
                <a:cs typeface="Meiryo" charset="-128"/>
              </a:rPr>
              <a:t>企業が取り組んでいるが、カイゼン以上の付加価値提供にまでは至って</a:t>
            </a:r>
            <a:r>
              <a:rPr lang="ja-JP" altLang="en-US" sz="1400" dirty="0" smtClean="0">
                <a:latin typeface="Meiryo" charset="-128"/>
                <a:ea typeface="Meiryo" charset="-128"/>
                <a:cs typeface="Meiryo" charset="-128"/>
              </a:rPr>
              <a:t>いない。</a:t>
            </a:r>
            <a:r>
              <a:rPr lang="ja-JP" altLang="en-US" sz="1400" dirty="0">
                <a:latin typeface="Meiryo" charset="-128"/>
                <a:ea typeface="Meiryo" charset="-128"/>
                <a:cs typeface="Meiryo" charset="-128"/>
              </a:rPr>
              <a:t> </a:t>
            </a:r>
          </a:p>
          <a:p>
            <a:pPr marL="285750" indent="-285750">
              <a:buFont typeface="Wingdings" charset="2"/>
              <a:buChar char="l"/>
            </a:pPr>
            <a:r>
              <a:rPr lang="ja-JP" altLang="en-US" sz="1400" dirty="0">
                <a:latin typeface="Meiryo" charset="-128"/>
                <a:ea typeface="Meiryo" charset="-128"/>
                <a:cs typeface="Meiryo" charset="-128"/>
              </a:rPr>
              <a:t>他方ＧＥは、データ解析ツールの外販により、様々な分野で他社製の機器も含めたデータプラットフォーマー</a:t>
            </a:r>
            <a:r>
              <a:rPr lang="ja-JP" altLang="en-US" sz="1400" dirty="0" smtClean="0">
                <a:latin typeface="Meiryo" charset="-128"/>
                <a:ea typeface="Meiryo" charset="-128"/>
                <a:cs typeface="Meiryo" charset="-128"/>
              </a:rPr>
              <a:t>となる</a:t>
            </a:r>
            <a:r>
              <a:rPr lang="ja-JP" altLang="en-US" sz="1400" dirty="0">
                <a:latin typeface="Meiryo" charset="-128"/>
                <a:ea typeface="Meiryo" charset="-128"/>
                <a:cs typeface="Meiryo" charset="-128"/>
              </a:rPr>
              <a:t>動き</a:t>
            </a:r>
            <a:r>
              <a:rPr lang="ja-JP" altLang="en-US" sz="1400" dirty="0" smtClean="0">
                <a:latin typeface="Meiryo" charset="-128"/>
                <a:ea typeface="Meiryo" charset="-128"/>
                <a:cs typeface="Meiryo" charset="-128"/>
              </a:rPr>
              <a:t>。</a:t>
            </a:r>
            <a:endParaRPr lang="en-US" altLang="ja-JP" sz="1400" dirty="0" smtClean="0">
              <a:latin typeface="Meiryo" charset="-128"/>
              <a:ea typeface="Meiryo" charset="-128"/>
              <a:cs typeface="Meiryo" charset="-128"/>
            </a:endParaRPr>
          </a:p>
          <a:p>
            <a:pPr marL="285750" indent="-285750">
              <a:buFont typeface="Wingdings" charset="2"/>
              <a:buChar char="l"/>
            </a:pPr>
            <a:r>
              <a:rPr lang="ja-JP" altLang="en-US" sz="1400" dirty="0" smtClean="0">
                <a:latin typeface="Meiryo" charset="-128"/>
                <a:ea typeface="Meiryo" charset="-128"/>
                <a:cs typeface="Meiryo" charset="-128"/>
              </a:rPr>
              <a:t>今後</a:t>
            </a:r>
            <a:r>
              <a:rPr lang="ja-JP" altLang="en-US" sz="1400" dirty="0">
                <a:latin typeface="Meiryo" charset="-128"/>
                <a:ea typeface="Meiryo" charset="-128"/>
                <a:cs typeface="Meiryo" charset="-128"/>
              </a:rPr>
              <a:t>、付加価値獲得競争が激化する中でビジネスモデルの構築が課題。 </a:t>
            </a:r>
            <a:endParaRPr lang="ja-JP" altLang="en-US" sz="1400" dirty="0">
              <a:effectLst/>
              <a:latin typeface="Meiryo" charset="-128"/>
              <a:ea typeface="Meiryo" charset="-128"/>
              <a:cs typeface="Meiryo" charset="-128"/>
            </a:endParaRPr>
          </a:p>
        </p:txBody>
      </p:sp>
      <p:sp>
        <p:nvSpPr>
          <p:cNvPr id="5" name="正方形/長方形 4"/>
          <p:cNvSpPr/>
          <p:nvPr/>
        </p:nvSpPr>
        <p:spPr>
          <a:xfrm>
            <a:off x="273169" y="2461282"/>
            <a:ext cx="8597661" cy="1546577"/>
          </a:xfrm>
          <a:prstGeom prst="rect">
            <a:avLst/>
          </a:prstGeom>
        </p:spPr>
        <p:txBody>
          <a:bodyPr wrap="square">
            <a:spAutoFit/>
          </a:bodyPr>
          <a:lstStyle/>
          <a:p>
            <a:pPr marL="285750" indent="-285750">
              <a:buFont typeface="Wingdings" charset="2"/>
              <a:buChar char="l"/>
            </a:pPr>
            <a:r>
              <a:rPr lang="en-US" altLang="ja-JP" sz="1400" dirty="0" smtClean="0">
                <a:latin typeface="Meiryo" charset="-128"/>
                <a:ea typeface="Meiryo" charset="-128"/>
                <a:cs typeface="Meiryo" charset="-128"/>
              </a:rPr>
              <a:t>IT</a:t>
            </a:r>
            <a:r>
              <a:rPr lang="ja-JP" altLang="en-US" sz="1400" dirty="0">
                <a:latin typeface="Meiryo" charset="-128"/>
                <a:ea typeface="Meiryo" charset="-128"/>
                <a:cs typeface="Meiryo" charset="-128"/>
              </a:rPr>
              <a:t>を活用した生産自動化により、工場内の生産性向上の分野では世界をリード。必要に応じて、混流生産（一つのラインで複数の製品を生産）も実施</a:t>
            </a:r>
            <a:r>
              <a:rPr lang="ja-JP" altLang="en-US" sz="1400" dirty="0" smtClean="0">
                <a:latin typeface="Meiryo" charset="-128"/>
                <a:ea typeface="Meiryo" charset="-128"/>
                <a:cs typeface="Meiryo" charset="-128"/>
              </a:rPr>
              <a:t>。</a:t>
            </a:r>
            <a:endParaRPr lang="en-US" altLang="ja-JP" sz="1400" dirty="0">
              <a:latin typeface="Meiryo" charset="-128"/>
              <a:ea typeface="Meiryo" charset="-128"/>
              <a:cs typeface="Meiryo" charset="-128"/>
            </a:endParaRPr>
          </a:p>
          <a:p>
            <a:r>
              <a:rPr lang="ja-JP" altLang="en-US" sz="1050" dirty="0" smtClean="0">
                <a:solidFill>
                  <a:srgbClr val="FF0000"/>
                </a:solidFill>
                <a:latin typeface="Meiryo" charset="-128"/>
                <a:ea typeface="Meiryo" charset="-128"/>
                <a:cs typeface="Meiryo" charset="-128"/>
              </a:rPr>
              <a:t>　　→ </a:t>
            </a:r>
            <a:r>
              <a:rPr lang="ja-JP" altLang="en-US" sz="1050" dirty="0">
                <a:solidFill>
                  <a:srgbClr val="FF0000"/>
                </a:solidFill>
                <a:latin typeface="Meiryo" charset="-128"/>
                <a:ea typeface="Meiryo" charset="-128"/>
                <a:cs typeface="Meiryo" charset="-128"/>
              </a:rPr>
              <a:t>大量生産を念頭に置いたもの</a:t>
            </a:r>
            <a:r>
              <a:rPr lang="ja-JP" altLang="en-US" sz="1050" dirty="0" smtClean="0">
                <a:solidFill>
                  <a:srgbClr val="FF0000"/>
                </a:solidFill>
                <a:latin typeface="Meiryo" charset="-128"/>
                <a:ea typeface="Meiryo" charset="-128"/>
                <a:cs typeface="Meiryo" charset="-128"/>
              </a:rPr>
              <a:t>で、</a:t>
            </a:r>
            <a:r>
              <a:rPr lang="ja-JP" altLang="en-US" sz="1050" dirty="0">
                <a:solidFill>
                  <a:srgbClr val="FF0000"/>
                </a:solidFill>
                <a:latin typeface="Meiryo" charset="-128"/>
                <a:ea typeface="Meiryo" charset="-128"/>
                <a:cs typeface="Meiryo" charset="-128"/>
              </a:rPr>
              <a:t>機械どうしを</a:t>
            </a:r>
            <a:r>
              <a:rPr lang="ja-JP" altLang="en-US" sz="1050" dirty="0" smtClean="0">
                <a:solidFill>
                  <a:srgbClr val="FF0000"/>
                </a:solidFill>
                <a:latin typeface="Meiryo" charset="-128"/>
                <a:ea typeface="Meiryo" charset="-128"/>
                <a:cs typeface="Meiryo" charset="-128"/>
              </a:rPr>
              <a:t>繋ぎ自律的</a:t>
            </a:r>
            <a:r>
              <a:rPr lang="ja-JP" altLang="en-US" sz="1050" dirty="0">
                <a:solidFill>
                  <a:srgbClr val="FF0000"/>
                </a:solidFill>
                <a:latin typeface="Meiryo" charset="-128"/>
                <a:ea typeface="Meiryo" charset="-128"/>
                <a:cs typeface="Meiryo" charset="-128"/>
              </a:rPr>
              <a:t>に生産ラインを変えて </a:t>
            </a:r>
            <a:r>
              <a:rPr lang="ja-JP" altLang="en-US" sz="1050" dirty="0" smtClean="0">
                <a:solidFill>
                  <a:srgbClr val="FF0000"/>
                </a:solidFill>
                <a:latin typeface="Meiryo" charset="-128"/>
                <a:ea typeface="Meiryo" charset="-128"/>
                <a:cs typeface="Meiryo" charset="-128"/>
              </a:rPr>
              <a:t>変種変量生産を実現する動きには至っていない。 </a:t>
            </a:r>
          </a:p>
          <a:p>
            <a:pPr marL="285750" indent="-285750">
              <a:buFont typeface="Wingdings" charset="2"/>
              <a:buChar char="l"/>
            </a:pPr>
            <a:endParaRPr lang="en-US" altLang="ja-JP" sz="1400" dirty="0" smtClean="0">
              <a:latin typeface="Meiryo" charset="-128"/>
              <a:ea typeface="Meiryo" charset="-128"/>
              <a:cs typeface="Meiryo" charset="-128"/>
            </a:endParaRPr>
          </a:p>
          <a:p>
            <a:pPr marL="285750" indent="-285750">
              <a:buFont typeface="Wingdings" charset="2"/>
              <a:buChar char="l"/>
            </a:pPr>
            <a:r>
              <a:rPr lang="ja-JP" altLang="en-US" sz="1400" dirty="0" smtClean="0">
                <a:latin typeface="Meiryo" charset="-128"/>
                <a:ea typeface="Meiryo" charset="-128"/>
                <a:cs typeface="Meiryo" charset="-128"/>
              </a:rPr>
              <a:t>我が国</a:t>
            </a:r>
            <a:r>
              <a:rPr lang="ja-JP" altLang="en-US" sz="1400" dirty="0">
                <a:latin typeface="Meiryo" charset="-128"/>
                <a:ea typeface="Meiryo" charset="-128"/>
                <a:cs typeface="Meiryo" charset="-128"/>
              </a:rPr>
              <a:t>にも、製造物や生産ラインに取り付けたセンサーからデータを取得し、製品の保守や生産ライン効率化に活用する先進的な動きがある。 </a:t>
            </a:r>
            <a:endParaRPr lang="en-US" altLang="ja-JP" sz="1400" dirty="0">
              <a:latin typeface="Meiryo" charset="-128"/>
              <a:ea typeface="Meiryo" charset="-128"/>
              <a:cs typeface="Meiryo" charset="-128"/>
            </a:endParaRPr>
          </a:p>
          <a:p>
            <a:r>
              <a:rPr lang="ja-JP" altLang="en-US" sz="1050" dirty="0" smtClean="0">
                <a:solidFill>
                  <a:srgbClr val="FF0000"/>
                </a:solidFill>
                <a:latin typeface="Meiryo" charset="-128"/>
                <a:ea typeface="Meiryo" charset="-128"/>
                <a:cs typeface="Meiryo" charset="-128"/>
              </a:rPr>
              <a:t>　　→ </a:t>
            </a:r>
            <a:r>
              <a:rPr lang="ja-JP" altLang="en-US" sz="1050" dirty="0">
                <a:solidFill>
                  <a:srgbClr val="FF0000"/>
                </a:solidFill>
                <a:latin typeface="Meiryo" charset="-128"/>
                <a:ea typeface="Meiryo" charset="-128"/>
                <a:cs typeface="Meiryo" charset="-128"/>
              </a:rPr>
              <a:t>自社で閉じたシステム</a:t>
            </a:r>
            <a:r>
              <a:rPr lang="ja-JP" altLang="en-US" sz="1050" dirty="0" smtClean="0">
                <a:solidFill>
                  <a:srgbClr val="FF0000"/>
                </a:solidFill>
                <a:latin typeface="Meiryo" charset="-128"/>
                <a:ea typeface="Meiryo" charset="-128"/>
                <a:cs typeface="Meiryo" charset="-128"/>
              </a:rPr>
              <a:t>で、ＧＥ</a:t>
            </a:r>
            <a:r>
              <a:rPr lang="ja-JP" altLang="en-US" sz="1050" dirty="0">
                <a:solidFill>
                  <a:srgbClr val="FF0000"/>
                </a:solidFill>
                <a:latin typeface="Meiryo" charset="-128"/>
                <a:ea typeface="Meiryo" charset="-128"/>
                <a:cs typeface="Meiryo" charset="-128"/>
              </a:rPr>
              <a:t>のように競合他社へのシステム提供を</a:t>
            </a:r>
            <a:r>
              <a:rPr lang="ja-JP" altLang="en-US" sz="1050" dirty="0" smtClean="0">
                <a:solidFill>
                  <a:srgbClr val="FF0000"/>
                </a:solidFill>
                <a:latin typeface="Meiryo" charset="-128"/>
                <a:ea typeface="Meiryo" charset="-128"/>
                <a:cs typeface="Meiryo" charset="-128"/>
              </a:rPr>
              <a:t>通じ付加</a:t>
            </a:r>
            <a:r>
              <a:rPr lang="ja-JP" altLang="en-US" sz="1050" dirty="0">
                <a:solidFill>
                  <a:srgbClr val="FF0000"/>
                </a:solidFill>
                <a:latin typeface="Meiryo" charset="-128"/>
                <a:ea typeface="Meiryo" charset="-128"/>
                <a:cs typeface="Meiryo" charset="-128"/>
              </a:rPr>
              <a:t>価値 を獲得しようとする動きにまで至っていない。</a:t>
            </a:r>
            <a:r>
              <a:rPr lang="ja-JP" altLang="en-US" sz="1400" dirty="0">
                <a:latin typeface="Meiryo" charset="-128"/>
                <a:ea typeface="Meiryo" charset="-128"/>
                <a:cs typeface="Meiryo" charset="-128"/>
              </a:rPr>
              <a:t> </a:t>
            </a:r>
            <a:endParaRPr lang="ja-JP" altLang="en-US" sz="1400" dirty="0">
              <a:effectLst/>
              <a:latin typeface="Meiryo" charset="-128"/>
              <a:ea typeface="Meiryo" charset="-128"/>
              <a:cs typeface="Meiryo" charset="-128"/>
            </a:endParaRPr>
          </a:p>
        </p:txBody>
      </p:sp>
      <p:sp>
        <p:nvSpPr>
          <p:cNvPr id="6" name="正方形/長方形 5"/>
          <p:cNvSpPr/>
          <p:nvPr/>
        </p:nvSpPr>
        <p:spPr>
          <a:xfrm>
            <a:off x="273169" y="4373327"/>
            <a:ext cx="8597661" cy="2123658"/>
          </a:xfrm>
          <a:prstGeom prst="rect">
            <a:avLst/>
          </a:prstGeom>
        </p:spPr>
        <p:txBody>
          <a:bodyPr wrap="square">
            <a:spAutoFit/>
          </a:bodyPr>
          <a:lstStyle/>
          <a:p>
            <a:pPr marL="285750" indent="-285750">
              <a:buFont typeface="Wingdings" charset="2"/>
              <a:buChar char="Ø"/>
            </a:pPr>
            <a:r>
              <a:rPr lang="ja-JP" altLang="en-US" sz="1600" dirty="0">
                <a:latin typeface="Meiryo" charset="-128"/>
                <a:ea typeface="Meiryo" charset="-128"/>
                <a:cs typeface="Meiryo" charset="-128"/>
              </a:rPr>
              <a:t>製造業のデジタル化による「つながり（</a:t>
            </a:r>
            <a:r>
              <a:rPr lang="en-US" altLang="ja-JP" sz="1600" dirty="0">
                <a:latin typeface="Meiryo" charset="-128"/>
                <a:ea typeface="Meiryo" charset="-128"/>
                <a:cs typeface="Meiryo" charset="-128"/>
              </a:rPr>
              <a:t>Connectivity)</a:t>
            </a:r>
            <a:r>
              <a:rPr lang="ja-JP" altLang="en-US" sz="1600" dirty="0">
                <a:latin typeface="Meiryo" charset="-128"/>
                <a:ea typeface="Meiryo" charset="-128"/>
                <a:cs typeface="Meiryo" charset="-128"/>
              </a:rPr>
              <a:t>」（工場内の機械や製品などのモノのデジ タルなつながり）が、消費者の多様な需要に対応した変種変量生産ラインの構築に不可欠。 </a:t>
            </a:r>
            <a:endParaRPr lang="en-US" altLang="ja-JP" sz="1600" dirty="0" smtClean="0">
              <a:latin typeface="Meiryo" charset="-128"/>
              <a:ea typeface="Meiryo" charset="-128"/>
              <a:cs typeface="Meiryo" charset="-128"/>
            </a:endParaRPr>
          </a:p>
          <a:p>
            <a:r>
              <a:rPr lang="ja-JP" altLang="en-US" sz="1200" dirty="0" smtClean="0">
                <a:solidFill>
                  <a:srgbClr val="FF0000"/>
                </a:solidFill>
                <a:latin typeface="Meiryo" charset="-128"/>
                <a:ea typeface="Meiryo" charset="-128"/>
                <a:cs typeface="Meiryo" charset="-128"/>
              </a:rPr>
              <a:t>　　→ </a:t>
            </a:r>
            <a:r>
              <a:rPr lang="ja-JP" altLang="en-US" sz="1200" dirty="0">
                <a:solidFill>
                  <a:srgbClr val="FF0000"/>
                </a:solidFill>
                <a:latin typeface="Meiryo" charset="-128"/>
                <a:ea typeface="Meiryo" charset="-128"/>
                <a:cs typeface="Meiryo" charset="-128"/>
              </a:rPr>
              <a:t>デジタルものづくりのプラットフォームとなるツールやそれを工場内に導入する</a:t>
            </a:r>
            <a:r>
              <a:rPr lang="en-US" altLang="ja-JP" sz="1200" dirty="0">
                <a:solidFill>
                  <a:srgbClr val="FF0000"/>
                </a:solidFill>
                <a:latin typeface="Meiryo" charset="-128"/>
                <a:ea typeface="Meiryo" charset="-128"/>
                <a:cs typeface="Meiryo" charset="-128"/>
              </a:rPr>
              <a:t>S</a:t>
            </a:r>
            <a:r>
              <a:rPr lang="ja-JP" altLang="en-US" sz="1200" dirty="0">
                <a:solidFill>
                  <a:srgbClr val="FF0000"/>
                </a:solidFill>
                <a:latin typeface="Meiryo" charset="-128"/>
                <a:ea typeface="Meiryo" charset="-128"/>
                <a:cs typeface="Meiryo" charset="-128"/>
              </a:rPr>
              <a:t>Ｉ</a:t>
            </a:r>
            <a:r>
              <a:rPr lang="en-US" altLang="ja-JP" sz="1200" dirty="0" err="1">
                <a:solidFill>
                  <a:srgbClr val="FF0000"/>
                </a:solidFill>
                <a:latin typeface="Meiryo" charset="-128"/>
                <a:ea typeface="Meiryo" charset="-128"/>
                <a:cs typeface="Meiryo" charset="-128"/>
              </a:rPr>
              <a:t>er</a:t>
            </a:r>
            <a:r>
              <a:rPr lang="ja-JP" altLang="en-US" sz="1200" dirty="0" smtClean="0">
                <a:solidFill>
                  <a:srgbClr val="FF0000"/>
                </a:solidFill>
                <a:latin typeface="Meiryo" charset="-128"/>
                <a:ea typeface="Meiryo" charset="-128"/>
                <a:cs typeface="Meiryo" charset="-128"/>
              </a:rPr>
              <a:t>不足</a:t>
            </a:r>
            <a:endParaRPr lang="en-US" altLang="ja-JP" sz="1200" dirty="0" smtClean="0">
              <a:solidFill>
                <a:srgbClr val="FF0000"/>
              </a:solidFill>
              <a:latin typeface="Meiryo" charset="-128"/>
              <a:ea typeface="Meiryo" charset="-128"/>
              <a:cs typeface="Meiryo" charset="-128"/>
            </a:endParaRPr>
          </a:p>
          <a:p>
            <a:pPr marL="285750" indent="-285750">
              <a:buFont typeface="Wingdings" charset="2"/>
              <a:buChar char="Ø"/>
            </a:pPr>
            <a:r>
              <a:rPr lang="ja-JP" altLang="en-US" sz="1600" dirty="0" smtClean="0">
                <a:latin typeface="Meiryo" charset="-128"/>
                <a:ea typeface="Meiryo" charset="-128"/>
                <a:cs typeface="Meiryo" charset="-128"/>
              </a:rPr>
              <a:t>データ</a:t>
            </a:r>
            <a:r>
              <a:rPr lang="ja-JP" altLang="en-US" sz="1600" dirty="0">
                <a:latin typeface="Meiryo" charset="-128"/>
                <a:ea typeface="Meiryo" charset="-128"/>
                <a:cs typeface="Meiryo" charset="-128"/>
              </a:rPr>
              <a:t>の蓄積・解析による付加価値づけが、競争力の源泉へ。 </a:t>
            </a:r>
            <a:endParaRPr lang="en-US" altLang="ja-JP" sz="1600" dirty="0" smtClean="0">
              <a:latin typeface="Meiryo" charset="-128"/>
              <a:ea typeface="Meiryo" charset="-128"/>
              <a:cs typeface="Meiryo" charset="-128"/>
            </a:endParaRPr>
          </a:p>
          <a:p>
            <a:r>
              <a:rPr lang="ja-JP" altLang="en-US" sz="1200" dirty="0" smtClean="0">
                <a:solidFill>
                  <a:srgbClr val="FF0000"/>
                </a:solidFill>
                <a:latin typeface="Meiryo" charset="-128"/>
                <a:ea typeface="Meiryo" charset="-128"/>
                <a:cs typeface="Meiryo" charset="-128"/>
              </a:rPr>
              <a:t>　　→ </a:t>
            </a:r>
            <a:r>
              <a:rPr lang="ja-JP" altLang="en-US" sz="1200" dirty="0">
                <a:solidFill>
                  <a:srgbClr val="FF0000"/>
                </a:solidFill>
                <a:latin typeface="Meiryo" charset="-128"/>
                <a:ea typeface="Meiryo" charset="-128"/>
                <a:cs typeface="Meiryo" charset="-128"/>
              </a:rPr>
              <a:t>データ蓄積のためのプラットフォーム作りを率先して行うことが必要。</a:t>
            </a:r>
            <a:r>
              <a:rPr lang="ja-JP" altLang="en-US" sz="1600" dirty="0">
                <a:latin typeface="Meiryo" charset="-128"/>
                <a:ea typeface="Meiryo" charset="-128"/>
                <a:cs typeface="Meiryo" charset="-128"/>
              </a:rPr>
              <a:t> </a:t>
            </a:r>
            <a:endParaRPr lang="en-US" altLang="ja-JP" sz="1600" dirty="0" smtClean="0">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a:t>
            </a:r>
            <a:r>
              <a:rPr lang="ja-JP" altLang="en-US" sz="1200" dirty="0" smtClean="0">
                <a:solidFill>
                  <a:srgbClr val="FF0000"/>
                </a:solidFill>
                <a:latin typeface="Meiryo" charset="-128"/>
                <a:ea typeface="Meiryo" charset="-128"/>
                <a:cs typeface="Meiryo" charset="-128"/>
              </a:rPr>
              <a:t>　→ </a:t>
            </a:r>
            <a:r>
              <a:rPr lang="ja-JP" altLang="en-US" sz="1200" dirty="0">
                <a:solidFill>
                  <a:srgbClr val="FF0000"/>
                </a:solidFill>
                <a:latin typeface="Meiryo" charset="-128"/>
                <a:ea typeface="Meiryo" charset="-128"/>
                <a:cs typeface="Meiryo" charset="-128"/>
              </a:rPr>
              <a:t>データの解析を通じた予測モデル等の付加価値づけにむけた人材が不足</a:t>
            </a:r>
            <a:r>
              <a:rPr lang="ja-JP" altLang="en-US" sz="1200" dirty="0" smtClean="0">
                <a:solidFill>
                  <a:srgbClr val="FF0000"/>
                </a:solidFill>
                <a:latin typeface="Meiryo" charset="-128"/>
                <a:ea typeface="Meiryo" charset="-128"/>
                <a:cs typeface="Meiryo" charset="-128"/>
              </a:rPr>
              <a:t>。</a:t>
            </a:r>
            <a:endParaRPr lang="en-US" altLang="ja-JP" sz="1200" dirty="0" smtClean="0">
              <a:solidFill>
                <a:srgbClr val="FF0000"/>
              </a:solidFill>
              <a:latin typeface="Meiryo" charset="-128"/>
              <a:ea typeface="Meiryo" charset="-128"/>
              <a:cs typeface="Meiryo" charset="-128"/>
            </a:endParaRPr>
          </a:p>
          <a:p>
            <a:pPr marL="285750" indent="-285750">
              <a:buFont typeface="Wingdings" charset="2"/>
              <a:buChar char="Ø"/>
            </a:pPr>
            <a:r>
              <a:rPr lang="ja-JP" altLang="en-US" sz="1600" dirty="0" smtClean="0">
                <a:latin typeface="Meiryo" charset="-128"/>
                <a:ea typeface="Meiryo" charset="-128"/>
                <a:cs typeface="Meiryo" charset="-128"/>
              </a:rPr>
              <a:t>国際</a:t>
            </a:r>
            <a:r>
              <a:rPr lang="ja-JP" altLang="en-US" sz="1600" dirty="0">
                <a:latin typeface="Meiryo" charset="-128"/>
                <a:ea typeface="Meiryo" charset="-128"/>
                <a:cs typeface="Meiryo" charset="-128"/>
              </a:rPr>
              <a:t>標準化、サイバーセキュリティへの対応。 </a:t>
            </a:r>
            <a:endParaRPr lang="en-US" altLang="ja-JP" sz="1600" dirty="0" smtClean="0">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a:t>
            </a:r>
            <a:r>
              <a:rPr lang="ja-JP" altLang="en-US" sz="1200" dirty="0" smtClean="0">
                <a:solidFill>
                  <a:srgbClr val="FF0000"/>
                </a:solidFill>
                <a:latin typeface="Meiryo" charset="-128"/>
                <a:ea typeface="Meiryo" charset="-128"/>
                <a:cs typeface="Meiryo" charset="-128"/>
              </a:rPr>
              <a:t>　→ </a:t>
            </a:r>
            <a:r>
              <a:rPr lang="en-US" altLang="ja-JP" sz="1200" dirty="0">
                <a:solidFill>
                  <a:srgbClr val="FF0000"/>
                </a:solidFill>
                <a:latin typeface="Meiryo" charset="-128"/>
                <a:ea typeface="Meiryo" charset="-128"/>
                <a:cs typeface="Meiryo" charset="-128"/>
              </a:rPr>
              <a:t>IEC</a:t>
            </a:r>
            <a:r>
              <a:rPr lang="ja-JP" altLang="en-US" sz="1200" dirty="0">
                <a:solidFill>
                  <a:srgbClr val="FF0000"/>
                </a:solidFill>
                <a:latin typeface="Meiryo" charset="-128"/>
                <a:ea typeface="Meiryo" charset="-128"/>
                <a:cs typeface="Meiryo" charset="-128"/>
              </a:rPr>
              <a:t>（国際電気標準会議）で始まっている国際標準化活動に積極的に参画することが必要。 </a:t>
            </a:r>
            <a:endParaRPr lang="ja-JP" altLang="en-US" sz="1200" dirty="0">
              <a:solidFill>
                <a:srgbClr val="FF0000"/>
              </a:solidFill>
              <a:effectLst/>
              <a:latin typeface="Meiryo" charset="-128"/>
              <a:ea typeface="Meiryo" charset="-128"/>
              <a:cs typeface="Meiryo" charset="-128"/>
            </a:endParaRPr>
          </a:p>
        </p:txBody>
      </p:sp>
      <p:sp>
        <p:nvSpPr>
          <p:cNvPr id="7" name="下矢印 6"/>
          <p:cNvSpPr/>
          <p:nvPr/>
        </p:nvSpPr>
        <p:spPr>
          <a:xfrm>
            <a:off x="4077418" y="4007859"/>
            <a:ext cx="989162" cy="32260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920209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1520" y="4709804"/>
            <a:ext cx="8640960" cy="137177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51520" y="816872"/>
            <a:ext cx="8640960" cy="376899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539552" y="2521733"/>
            <a:ext cx="8064896" cy="84972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lang="en-US" altLang="ja-JP" sz="2400" dirty="0" smtClean="0"/>
              <a:t>GE</a:t>
            </a:r>
            <a:r>
              <a:rPr kumimoji="1" lang="ja-JP" altLang="en-US" sz="2400" dirty="0" smtClean="0"/>
              <a:t>が推進する産業用</a:t>
            </a:r>
            <a:r>
              <a:rPr kumimoji="1" lang="en-US" altLang="ja-JP" sz="2400" dirty="0" err="1" smtClean="0"/>
              <a:t>IoT</a:t>
            </a:r>
            <a:r>
              <a:rPr kumimoji="1" lang="ja-JP" altLang="en-US" sz="2400" dirty="0" smtClean="0"/>
              <a:t>プラットフォーム</a:t>
            </a:r>
            <a:r>
              <a:rPr kumimoji="1" lang="en-US" altLang="ja-JP" dirty="0" smtClean="0"/>
              <a:t>“</a:t>
            </a:r>
            <a:r>
              <a:rPr kumimoji="1" lang="en-US" altLang="ja-JP" b="1" dirty="0" err="1" smtClean="0"/>
              <a:t>Predix</a:t>
            </a:r>
            <a:r>
              <a:rPr kumimoji="1" lang="en-US" altLang="ja-JP" dirty="0" smtClean="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73</a:t>
            </a:fld>
            <a:endParaRPr kumimoji="1" lang="ja-JP" altLang="en-US"/>
          </a:p>
        </p:txBody>
      </p:sp>
      <p:sp>
        <p:nvSpPr>
          <p:cNvPr id="24" name="正方形/長方形 23"/>
          <p:cNvSpPr/>
          <p:nvPr/>
        </p:nvSpPr>
        <p:spPr>
          <a:xfrm>
            <a:off x="539552" y="3399807"/>
            <a:ext cx="8064896" cy="84972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64666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発電設備</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224929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機関車</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航空機エンジン</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5456278"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工作機械</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他の産業機械</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539552" y="4375546"/>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smtClean="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17" name="正方形/長方形 16"/>
          <p:cNvSpPr/>
          <p:nvPr/>
        </p:nvSpPr>
        <p:spPr>
          <a:xfrm>
            <a:off x="646661"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68021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smtClean="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21" name="正方形/長方形 20"/>
          <p:cNvSpPr/>
          <p:nvPr/>
        </p:nvSpPr>
        <p:spPr>
          <a:xfrm>
            <a:off x="113797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22" name="正方形/長方形 21"/>
          <p:cNvSpPr/>
          <p:nvPr/>
        </p:nvSpPr>
        <p:spPr>
          <a:xfrm>
            <a:off x="1601594"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682114"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26" name="正方形/長方形 25"/>
          <p:cNvSpPr/>
          <p:nvPr/>
        </p:nvSpPr>
        <p:spPr>
          <a:xfrm>
            <a:off x="6466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通知</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1968431"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Meiryo" charset="-128"/>
                <a:ea typeface="Meiryo" charset="-128"/>
                <a:cs typeface="Meiryo" charset="-128"/>
              </a:rPr>
              <a:t>Redis</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キャッシュ</a:t>
            </a:r>
            <a:endParaRPr kumimoji="1"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330872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BLOB</a:t>
            </a:r>
          </a:p>
          <a:p>
            <a:pPr algn="ctr"/>
            <a:r>
              <a:rPr lang="ja-JP" altLang="en-US" sz="800" dirty="0" smtClean="0">
                <a:solidFill>
                  <a:srgbClr val="FFFFFF"/>
                </a:solidFill>
                <a:latin typeface="Meiryo" charset="-128"/>
                <a:ea typeface="Meiryo" charset="-128"/>
                <a:cs typeface="Meiryo" charset="-128"/>
              </a:rPr>
              <a:t>ストレージ</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4649009"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Postgres</a:t>
            </a:r>
          </a:p>
          <a:p>
            <a:pPr algn="ctr"/>
            <a:r>
              <a:rPr lang="en-US" altLang="ja-JP" sz="800" dirty="0" smtClean="0">
                <a:solidFill>
                  <a:srgbClr val="FFFFFF"/>
                </a:solidFill>
                <a:latin typeface="Meiryo" charset="-128"/>
                <a:ea typeface="Meiryo" charset="-128"/>
                <a:cs typeface="Meiryo" charset="-128"/>
              </a:rPr>
              <a:t>RDB</a:t>
            </a:r>
            <a:endParaRPr kumimoji="1" lang="ja-JP" altLang="en-US" sz="800" dirty="0">
              <a:solidFill>
                <a:srgbClr val="FFFFFF"/>
              </a:solidFill>
              <a:latin typeface="Meiryo" charset="-128"/>
              <a:ea typeface="Meiryo" charset="-128"/>
              <a:cs typeface="Meiryo" charset="-128"/>
            </a:endParaRPr>
          </a:p>
        </p:txBody>
      </p:sp>
      <p:sp>
        <p:nvSpPr>
          <p:cNvPr id="30" name="正方形/長方形 29"/>
          <p:cNvSpPr/>
          <p:nvPr/>
        </p:nvSpPr>
        <p:spPr>
          <a:xfrm>
            <a:off x="5971471" y="3719381"/>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Meiryo" charset="-128"/>
                <a:ea typeface="Meiryo" charset="-128"/>
                <a:cs typeface="Meiryo" charset="-128"/>
              </a:rPr>
              <a:t>NewRelic</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監視</a:t>
            </a:r>
            <a:endParaRPr kumimoji="1" lang="ja-JP" altLang="en-US" sz="800" dirty="0">
              <a:solidFill>
                <a:srgbClr val="FFFFFF"/>
              </a:solidFill>
              <a:latin typeface="Meiryo" charset="-128"/>
              <a:ea typeface="Meiryo" charset="-128"/>
              <a:cs typeface="Meiryo" charset="-128"/>
            </a:endParaRPr>
          </a:p>
        </p:txBody>
      </p:sp>
      <p:sp>
        <p:nvSpPr>
          <p:cNvPr id="31" name="正方形/長方形 30"/>
          <p:cNvSpPr/>
          <p:nvPr/>
        </p:nvSpPr>
        <p:spPr>
          <a:xfrm>
            <a:off x="73117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Meiryo" charset="-128"/>
                <a:ea typeface="Meiryo" charset="-128"/>
                <a:cs typeface="Meiryo" charset="-128"/>
              </a:rPr>
              <a:t>RabittMQ</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キューイング</a:t>
            </a:r>
            <a:endParaRPr kumimoji="1" lang="ja-JP" altLang="en-US" sz="800" dirty="0">
              <a:solidFill>
                <a:srgbClr val="FFFFFF"/>
              </a:solidFill>
              <a:latin typeface="Meiryo" charset="-128"/>
              <a:ea typeface="Meiryo" charset="-128"/>
              <a:cs typeface="Meiryo" charset="-128"/>
            </a:endParaRPr>
          </a:p>
        </p:txBody>
      </p:sp>
      <p:sp>
        <p:nvSpPr>
          <p:cNvPr id="33" name="正方形/長方形 32"/>
          <p:cNvSpPr/>
          <p:nvPr/>
        </p:nvSpPr>
        <p:spPr>
          <a:xfrm>
            <a:off x="64666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Spark</a:t>
            </a:r>
          </a:p>
          <a:p>
            <a:pPr algn="ctr"/>
            <a:r>
              <a:rPr lang="ja-JP" altLang="en-US" sz="800" dirty="0" smtClean="0">
                <a:solidFill>
                  <a:srgbClr val="FFFFFF"/>
                </a:solidFill>
                <a:latin typeface="Meiryo" charset="-128"/>
                <a:ea typeface="Meiryo" charset="-128"/>
                <a:cs typeface="Meiryo" charset="-128"/>
              </a:rPr>
              <a:t>分散処理</a:t>
            </a:r>
            <a:endParaRPr kumimoji="1" lang="ja-JP" altLang="en-US" sz="800" dirty="0">
              <a:solidFill>
                <a:srgbClr val="FFFFFF"/>
              </a:solidFill>
              <a:latin typeface="Meiryo" charset="-128"/>
              <a:ea typeface="Meiryo" charset="-128"/>
              <a:cs typeface="Meiryo" charset="-128"/>
            </a:endParaRPr>
          </a:p>
        </p:txBody>
      </p:sp>
      <p:sp>
        <p:nvSpPr>
          <p:cNvPr id="34" name="正方形/長方形 33"/>
          <p:cNvSpPr/>
          <p:nvPr/>
        </p:nvSpPr>
        <p:spPr>
          <a:xfrm>
            <a:off x="224929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Storm</a:t>
            </a:r>
          </a:p>
          <a:p>
            <a:pPr algn="ctr"/>
            <a:r>
              <a:rPr lang="ja-JP" altLang="en-US" sz="800" dirty="0" smtClean="0">
                <a:solidFill>
                  <a:srgbClr val="FFFFFF"/>
                </a:solidFill>
                <a:latin typeface="Meiryo" charset="-128"/>
                <a:ea typeface="Meiryo" charset="-128"/>
                <a:cs typeface="Meiryo" charset="-128"/>
              </a:rPr>
              <a:t>ストリーミング処理</a:t>
            </a:r>
            <a:endParaRPr kumimoji="1" lang="ja-JP" altLang="en-US" sz="800" dirty="0">
              <a:solidFill>
                <a:srgbClr val="FFFFFF"/>
              </a:solidFill>
              <a:latin typeface="Meiryo" charset="-128"/>
              <a:ea typeface="Meiryo" charset="-128"/>
              <a:cs typeface="Meiryo" charset="-128"/>
            </a:endParaRPr>
          </a:p>
        </p:txBody>
      </p:sp>
      <p:sp>
        <p:nvSpPr>
          <p:cNvPr id="35" name="正方形/長方形 34"/>
          <p:cNvSpPr/>
          <p:nvPr/>
        </p:nvSpPr>
        <p:spPr>
          <a:xfrm>
            <a:off x="383663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Kafka</a:t>
            </a:r>
          </a:p>
          <a:p>
            <a:pPr algn="ctr"/>
            <a:r>
              <a:rPr lang="ja-JP" altLang="en-US" sz="800" dirty="0" smtClean="0">
                <a:solidFill>
                  <a:srgbClr val="FFFFFF"/>
                </a:solidFill>
                <a:latin typeface="Meiryo" charset="-128"/>
                <a:ea typeface="Meiryo" charset="-128"/>
                <a:cs typeface="Meiryo" charset="-128"/>
              </a:rPr>
              <a:t>分散メッセージング処理</a:t>
            </a:r>
            <a:endParaRPr kumimoji="1" lang="ja-JP" altLang="en-US" sz="800" dirty="0">
              <a:solidFill>
                <a:srgbClr val="FFFFFF"/>
              </a:solidFill>
              <a:latin typeface="Meiryo" charset="-128"/>
              <a:ea typeface="Meiryo" charset="-128"/>
              <a:cs typeface="Meiryo" charset="-128"/>
            </a:endParaRPr>
          </a:p>
        </p:txBody>
      </p:sp>
      <p:sp>
        <p:nvSpPr>
          <p:cNvPr id="36" name="正方形/長方形 35"/>
          <p:cNvSpPr/>
          <p:nvPr/>
        </p:nvSpPr>
        <p:spPr>
          <a:xfrm>
            <a:off x="543349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Meiryo" charset="-128"/>
                <a:ea typeface="Meiryo" charset="-128"/>
                <a:cs typeface="Meiryo" charset="-128"/>
              </a:rPr>
              <a:t>Taitan</a:t>
            </a:r>
            <a:endParaRPr kumimoji="1" lang="en-US" altLang="ja-JP" sz="12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グラフ</a:t>
            </a:r>
            <a:r>
              <a:rPr lang="en-US" altLang="ja-JP" sz="800" dirty="0" smtClean="0">
                <a:solidFill>
                  <a:srgbClr val="FFFFFF"/>
                </a:solidFill>
                <a:latin typeface="Meiryo" charset="-128"/>
                <a:ea typeface="Meiryo" charset="-128"/>
                <a:cs typeface="Meiryo" charset="-128"/>
              </a:rPr>
              <a:t>DB</a:t>
            </a:r>
            <a:endParaRPr kumimoji="1" lang="ja-JP" altLang="en-US" sz="800" dirty="0">
              <a:solidFill>
                <a:srgbClr val="FFFFFF"/>
              </a:solidFill>
              <a:latin typeface="Meiryo" charset="-128"/>
              <a:ea typeface="Meiryo" charset="-128"/>
              <a:cs typeface="Meiryo" charset="-128"/>
            </a:endParaRPr>
          </a:p>
        </p:txBody>
      </p:sp>
      <p:sp>
        <p:nvSpPr>
          <p:cNvPr id="37" name="正方形/長方形 36"/>
          <p:cNvSpPr/>
          <p:nvPr/>
        </p:nvSpPr>
        <p:spPr>
          <a:xfrm>
            <a:off x="7030353" y="2843850"/>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Kasandra</a:t>
            </a:r>
          </a:p>
          <a:p>
            <a:pPr algn="ctr"/>
            <a:r>
              <a:rPr lang="en-US" altLang="ja-JP" sz="800" dirty="0" smtClean="0">
                <a:solidFill>
                  <a:srgbClr val="FFFFFF"/>
                </a:solidFill>
                <a:latin typeface="Meiryo" charset="-128"/>
                <a:ea typeface="Meiryo" charset="-128"/>
                <a:cs typeface="Meiryo" charset="-128"/>
              </a:rPr>
              <a:t>KVS</a:t>
            </a:r>
            <a:endParaRPr kumimoji="1" lang="ja-JP" altLang="en-US" sz="800" dirty="0">
              <a:solidFill>
                <a:srgbClr val="FFFFFF"/>
              </a:solidFill>
              <a:latin typeface="Meiryo" charset="-128"/>
              <a:ea typeface="Meiryo" charset="-128"/>
              <a:cs typeface="Meiryo" charset="-128"/>
            </a:endParaRPr>
          </a:p>
        </p:txBody>
      </p:sp>
      <p:sp>
        <p:nvSpPr>
          <p:cNvPr id="39" name="テキスト ボックス 38"/>
          <p:cNvSpPr txBox="1"/>
          <p:nvPr/>
        </p:nvSpPr>
        <p:spPr>
          <a:xfrm>
            <a:off x="3873640" y="3399332"/>
            <a:ext cx="1635961" cy="338554"/>
          </a:xfrm>
          <a:prstGeom prst="rect">
            <a:avLst/>
          </a:prstGeom>
          <a:noFill/>
        </p:spPr>
        <p:txBody>
          <a:bodyPr wrap="none" rtlCol="0">
            <a:spAutoFit/>
          </a:bodyPr>
          <a:lstStyle/>
          <a:p>
            <a:r>
              <a:rPr kumimoji="1" lang="en-US" altLang="ja-JP" sz="1600" smtClean="0">
                <a:latin typeface="Meiryo" charset="-128"/>
                <a:ea typeface="Meiryo" charset="-128"/>
                <a:cs typeface="Meiryo" charset="-128"/>
              </a:rPr>
              <a:t>Cloud Foundry</a:t>
            </a:r>
            <a:endParaRPr kumimoji="1" lang="ja-JP" altLang="en-US" sz="1600" dirty="0">
              <a:latin typeface="Meiryo" charset="-128"/>
              <a:ea typeface="Meiryo" charset="-128"/>
              <a:cs typeface="Meiryo" charset="-128"/>
            </a:endParaRPr>
          </a:p>
        </p:txBody>
      </p:sp>
      <p:sp>
        <p:nvSpPr>
          <p:cNvPr id="41" name="テキスト ボックス 40"/>
          <p:cNvSpPr txBox="1"/>
          <p:nvPr/>
        </p:nvSpPr>
        <p:spPr>
          <a:xfrm>
            <a:off x="3043376" y="2545159"/>
            <a:ext cx="3057248" cy="307777"/>
          </a:xfrm>
          <a:prstGeom prst="rect">
            <a:avLst/>
          </a:prstGeom>
          <a:noFill/>
        </p:spPr>
        <p:txBody>
          <a:bodyPr wrap="none" rtlCol="0">
            <a:spAutoFit/>
          </a:bodyPr>
          <a:lstStyle/>
          <a:p>
            <a:pPr algn="ctr"/>
            <a:r>
              <a:rPr kumimoji="1" lang="ja-JP" altLang="en-US" sz="1400" smtClean="0">
                <a:latin typeface="Meiryo" charset="-128"/>
                <a:ea typeface="Meiryo" charset="-128"/>
                <a:cs typeface="Meiryo" charset="-128"/>
              </a:rPr>
              <a:t>オープンソースを駆使した独自基盤</a:t>
            </a:r>
            <a:endParaRPr kumimoji="1" lang="ja-JP" altLang="en-US" sz="1400" dirty="0">
              <a:latin typeface="Meiryo" charset="-128"/>
              <a:ea typeface="Meiryo" charset="-128"/>
              <a:cs typeface="Meiryo" charset="-128"/>
            </a:endParaRPr>
          </a:p>
        </p:txBody>
      </p:sp>
      <p:sp>
        <p:nvSpPr>
          <p:cNvPr id="42" name="正方形/長方形 41"/>
          <p:cNvSpPr/>
          <p:nvPr/>
        </p:nvSpPr>
        <p:spPr>
          <a:xfrm>
            <a:off x="539552" y="1174941"/>
            <a:ext cx="8064896" cy="13255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76505"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Asset Performance Management</a:t>
            </a:r>
          </a:p>
          <a:p>
            <a:pPr algn="ctr"/>
            <a:r>
              <a:rPr lang="ja-JP" altLang="en-US" sz="1200" dirty="0" smtClean="0">
                <a:solidFill>
                  <a:srgbClr val="FFFFFF"/>
                </a:solidFill>
                <a:latin typeface="Meiryo" charset="-128"/>
                <a:ea typeface="Meiryo" charset="-128"/>
                <a:cs typeface="Meiryo" charset="-128"/>
              </a:rPr>
              <a:t>産業機器性能管理</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a:t>
            </a:r>
            <a:r>
              <a:rPr lang="en-US" altLang="ja-JP" sz="1200" dirty="0" smtClean="0">
                <a:solidFill>
                  <a:srgbClr val="FFFFFF"/>
                </a:solidFill>
                <a:latin typeface="Meiryo" charset="-128"/>
                <a:ea typeface="Meiryo" charset="-128"/>
                <a:cs typeface="Meiryo" charset="-128"/>
              </a:rPr>
              <a:t>APM</a:t>
            </a:r>
            <a:r>
              <a:rPr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2712904"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Operation Optimization</a:t>
            </a:r>
          </a:p>
          <a:p>
            <a:pPr algn="ctr"/>
            <a:r>
              <a:rPr lang="ja-JP" altLang="en-US" sz="1200" dirty="0" smtClean="0">
                <a:solidFill>
                  <a:srgbClr val="FFFFFF"/>
                </a:solidFill>
                <a:latin typeface="Meiryo" charset="-128"/>
                <a:ea typeface="Meiryo" charset="-128"/>
                <a:cs typeface="Meiryo" charset="-128"/>
              </a:rPr>
              <a:t>オペレーション最適化</a:t>
            </a:r>
            <a:endParaRPr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a:t>
            </a:r>
            <a:r>
              <a:rPr kumimoji="1" lang="en-US" altLang="ja-JP" sz="1200" dirty="0" smtClean="0">
                <a:solidFill>
                  <a:srgbClr val="FFFFFF"/>
                </a:solidFill>
                <a:latin typeface="Meiryo" charset="-128"/>
                <a:ea typeface="Meiryo" charset="-128"/>
                <a:cs typeface="Meiryo" charset="-128"/>
              </a:rPr>
              <a:t>OO</a:t>
            </a: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4749303"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Brilliant Manufacturing</a:t>
            </a:r>
          </a:p>
          <a:p>
            <a:pPr algn="ctr"/>
            <a:r>
              <a:rPr lang="ja-JP" altLang="en-US" sz="1200" dirty="0" smtClean="0">
                <a:solidFill>
                  <a:srgbClr val="FFFFFF"/>
                </a:solidFill>
                <a:latin typeface="Meiryo" charset="-128"/>
                <a:ea typeface="Meiryo" charset="-128"/>
                <a:cs typeface="Meiryo" charset="-128"/>
              </a:rPr>
              <a:t>製造現場最適化</a:t>
            </a:r>
            <a:endParaRPr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a:t>
            </a:r>
            <a:r>
              <a:rPr kumimoji="1" lang="en-US" altLang="ja-JP" sz="1200" dirty="0" smtClean="0">
                <a:solidFill>
                  <a:srgbClr val="FFFFFF"/>
                </a:solidFill>
                <a:latin typeface="Meiryo" charset="-128"/>
                <a:ea typeface="Meiryo" charset="-128"/>
                <a:cs typeface="Meiryo" charset="-128"/>
              </a:rPr>
              <a:t>BM</a:t>
            </a: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7027130" y="162300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72259" y="154149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708777" y="145998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サードパーティ</a:t>
            </a:r>
            <a:endParaRPr kumimoji="1" lang="en-US" altLang="ja-JP" sz="1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61375" y="1179606"/>
            <a:ext cx="1620957" cy="307777"/>
          </a:xfrm>
          <a:prstGeom prst="rect">
            <a:avLst/>
          </a:prstGeom>
          <a:noFill/>
        </p:spPr>
        <p:txBody>
          <a:bodyPr wrap="none" rtlCol="0">
            <a:spAutoFit/>
          </a:bodyPr>
          <a:lstStyle/>
          <a:p>
            <a:pPr algn="ctr"/>
            <a:r>
              <a:rPr kumimoji="1" lang="ja-JP" altLang="en-US" sz="1400" dirty="0" smtClean="0">
                <a:latin typeface="Meiryo" charset="-128"/>
                <a:ea typeface="Meiryo" charset="-128"/>
                <a:cs typeface="Meiryo" charset="-128"/>
              </a:rPr>
              <a:t>アプリケーション</a:t>
            </a:r>
            <a:endParaRPr kumimoji="1" lang="ja-JP" altLang="en-US" sz="1400" dirty="0">
              <a:latin typeface="Meiryo" charset="-128"/>
              <a:ea typeface="Meiryo" charset="-128"/>
              <a:cs typeface="Meiryo" charset="-128"/>
            </a:endParaRPr>
          </a:p>
        </p:txBody>
      </p:sp>
      <p:sp>
        <p:nvSpPr>
          <p:cNvPr id="45" name="テキスト ボックス 44"/>
          <p:cNvSpPr txBox="1"/>
          <p:nvPr/>
        </p:nvSpPr>
        <p:spPr>
          <a:xfrm>
            <a:off x="3312536" y="4941168"/>
            <a:ext cx="2518639" cy="307777"/>
          </a:xfrm>
          <a:prstGeom prst="rect">
            <a:avLst/>
          </a:prstGeom>
          <a:noFill/>
        </p:spPr>
        <p:txBody>
          <a:bodyPr wrap="none" rtlCol="0">
            <a:spAutoFit/>
          </a:bodyPr>
          <a:lstStyle/>
          <a:p>
            <a:pPr algn="ctr"/>
            <a:r>
              <a:rPr kumimoji="1" lang="ja-JP" altLang="en-US" sz="1400" b="1" dirty="0" smtClean="0">
                <a:solidFill>
                  <a:srgbClr val="C00000"/>
                </a:solidFill>
                <a:latin typeface="Meiryo" charset="-128"/>
                <a:ea typeface="Meiryo" charset="-128"/>
                <a:cs typeface="Meiryo" charset="-128"/>
              </a:rPr>
              <a:t>エッジ・コンピューティング</a:t>
            </a:r>
            <a:endParaRPr kumimoji="1" lang="ja-JP" altLang="en-US" sz="1400" b="1" dirty="0">
              <a:solidFill>
                <a:srgbClr val="C00000"/>
              </a:solidFill>
              <a:latin typeface="Meiryo" charset="-128"/>
              <a:ea typeface="Meiryo" charset="-128"/>
              <a:cs typeface="Meiryo" charset="-128"/>
            </a:endParaRPr>
          </a:p>
        </p:txBody>
      </p:sp>
      <p:sp>
        <p:nvSpPr>
          <p:cNvPr id="46" name="テキスト ボックス 45"/>
          <p:cNvSpPr txBox="1"/>
          <p:nvPr/>
        </p:nvSpPr>
        <p:spPr>
          <a:xfrm>
            <a:off x="3218952" y="840583"/>
            <a:ext cx="2698175" cy="307777"/>
          </a:xfrm>
          <a:prstGeom prst="rect">
            <a:avLst/>
          </a:prstGeom>
          <a:noFill/>
        </p:spPr>
        <p:txBody>
          <a:bodyPr wrap="none" rtlCol="0">
            <a:spAutoFit/>
          </a:bodyPr>
          <a:lstStyle/>
          <a:p>
            <a:pPr algn="ctr"/>
            <a:r>
              <a:rPr kumimoji="1" lang="ja-JP" altLang="en-US" sz="1400" b="1" dirty="0" smtClean="0">
                <a:solidFill>
                  <a:srgbClr val="0432FF"/>
                </a:solidFill>
                <a:latin typeface="Meiryo" charset="-128"/>
                <a:ea typeface="Meiryo" charset="-128"/>
                <a:cs typeface="Meiryo" charset="-128"/>
              </a:rPr>
              <a:t>クラウド・コンピューティング</a:t>
            </a:r>
            <a:endParaRPr kumimoji="1" lang="ja-JP" altLang="en-US" sz="1400" b="1" dirty="0">
              <a:solidFill>
                <a:srgbClr val="0432FF"/>
              </a:solidFill>
              <a:latin typeface="Meiryo" charset="-128"/>
              <a:ea typeface="Meiryo" charset="-128"/>
              <a:cs typeface="Meiryo" charset="-128"/>
            </a:endParaRPr>
          </a:p>
        </p:txBody>
      </p:sp>
      <p:sp>
        <p:nvSpPr>
          <p:cNvPr id="47" name="正方形/長方形 46"/>
          <p:cNvSpPr/>
          <p:nvPr/>
        </p:nvSpPr>
        <p:spPr>
          <a:xfrm>
            <a:off x="228106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8" name="正方形/長方形 47"/>
          <p:cNvSpPr/>
          <p:nvPr/>
        </p:nvSpPr>
        <p:spPr>
          <a:xfrm>
            <a:off x="231462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smtClean="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49" name="正方形/長方形 48"/>
          <p:cNvSpPr/>
          <p:nvPr/>
        </p:nvSpPr>
        <p:spPr>
          <a:xfrm>
            <a:off x="277237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0" name="正方形/長方形 49"/>
          <p:cNvSpPr/>
          <p:nvPr/>
        </p:nvSpPr>
        <p:spPr>
          <a:xfrm>
            <a:off x="323600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1" name="正方形/長方形 50"/>
          <p:cNvSpPr/>
          <p:nvPr/>
        </p:nvSpPr>
        <p:spPr>
          <a:xfrm>
            <a:off x="231652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52" name="正方形/長方形 51"/>
          <p:cNvSpPr/>
          <p:nvPr/>
        </p:nvSpPr>
        <p:spPr>
          <a:xfrm>
            <a:off x="385188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3" name="正方形/長方形 52"/>
          <p:cNvSpPr/>
          <p:nvPr/>
        </p:nvSpPr>
        <p:spPr>
          <a:xfrm>
            <a:off x="388544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smtClean="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4" name="正方形/長方形 53"/>
          <p:cNvSpPr/>
          <p:nvPr/>
        </p:nvSpPr>
        <p:spPr>
          <a:xfrm>
            <a:off x="434319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5" name="正方形/長方形 54"/>
          <p:cNvSpPr/>
          <p:nvPr/>
        </p:nvSpPr>
        <p:spPr>
          <a:xfrm>
            <a:off x="480682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388734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57" name="正方形/長方形 56"/>
          <p:cNvSpPr/>
          <p:nvPr/>
        </p:nvSpPr>
        <p:spPr>
          <a:xfrm>
            <a:off x="5486297"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551984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smtClean="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9" name="正方形/長方形 58"/>
          <p:cNvSpPr/>
          <p:nvPr/>
        </p:nvSpPr>
        <p:spPr>
          <a:xfrm>
            <a:off x="5977606"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0" name="正方形/長方形 59"/>
          <p:cNvSpPr/>
          <p:nvPr/>
        </p:nvSpPr>
        <p:spPr>
          <a:xfrm>
            <a:off x="644123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1" name="正方形/長方形 60"/>
          <p:cNvSpPr/>
          <p:nvPr/>
        </p:nvSpPr>
        <p:spPr>
          <a:xfrm>
            <a:off x="5521750"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2" name="正方形/長方形 61"/>
          <p:cNvSpPr/>
          <p:nvPr/>
        </p:nvSpPr>
        <p:spPr>
          <a:xfrm>
            <a:off x="7042808" y="5239608"/>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正方形/長方形 62"/>
          <p:cNvSpPr/>
          <p:nvPr/>
        </p:nvSpPr>
        <p:spPr>
          <a:xfrm>
            <a:off x="7076359"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smtClean="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64" name="正方形/長方形 63"/>
          <p:cNvSpPr/>
          <p:nvPr/>
        </p:nvSpPr>
        <p:spPr>
          <a:xfrm>
            <a:off x="7534117"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5" name="正方形/長方形 64"/>
          <p:cNvSpPr/>
          <p:nvPr/>
        </p:nvSpPr>
        <p:spPr>
          <a:xfrm>
            <a:off x="7997741"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6" name="正方形/長方形 65"/>
          <p:cNvSpPr/>
          <p:nvPr/>
        </p:nvSpPr>
        <p:spPr>
          <a:xfrm>
            <a:off x="7078261" y="5683973"/>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7" name="上下矢印 66"/>
          <p:cNvSpPr/>
          <p:nvPr/>
        </p:nvSpPr>
        <p:spPr>
          <a:xfrm>
            <a:off x="125254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916221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9090" y="2412174"/>
            <a:ext cx="8625820" cy="337481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43950" y="1052736"/>
            <a:ext cx="8640960" cy="120527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ja-JP" altLang="en-US" sz="2400" smtClean="0"/>
              <a:t>ファナックが</a:t>
            </a:r>
            <a:r>
              <a:rPr kumimoji="1" lang="ja-JP" altLang="en-US" sz="2400" dirty="0" smtClean="0"/>
              <a:t>推進する産業用</a:t>
            </a:r>
            <a:r>
              <a:rPr kumimoji="1" lang="en-US" altLang="ja-JP" sz="2400" dirty="0" err="1" smtClean="0"/>
              <a:t>IoT</a:t>
            </a:r>
            <a:r>
              <a:rPr kumimoji="1" lang="ja-JP" altLang="en-US" sz="2400" dirty="0" smtClean="0"/>
              <a:t>プラットフォーム</a:t>
            </a:r>
            <a:r>
              <a:rPr kumimoji="1" lang="en-US" altLang="ja-JP" dirty="0" smtClean="0"/>
              <a:t>“</a:t>
            </a:r>
            <a:r>
              <a:rPr kumimoji="1" lang="en-US" altLang="ja-JP" b="1" dirty="0" smtClean="0"/>
              <a:t>FIELD system</a:t>
            </a:r>
            <a:r>
              <a:rPr kumimoji="1" lang="en-US" altLang="ja-JP" dirty="0" smtClean="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74</a:t>
            </a:fld>
            <a:endParaRPr kumimoji="1" lang="ja-JP" altLang="en-US"/>
          </a:p>
        </p:txBody>
      </p:sp>
      <p:sp>
        <p:nvSpPr>
          <p:cNvPr id="42" name="正方形/長方形 41"/>
          <p:cNvSpPr/>
          <p:nvPr/>
        </p:nvSpPr>
        <p:spPr>
          <a:xfrm>
            <a:off x="538327" y="3014036"/>
            <a:ext cx="8064896" cy="13255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6497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故障予知</a:t>
            </a:r>
            <a:endParaRPr lang="en-US" altLang="ja-JP" sz="1200" dirty="0" smtClean="0">
              <a:solidFill>
                <a:srgbClr val="FFFFFF"/>
              </a:solidFill>
              <a:latin typeface="Meiryo" charset="-128"/>
              <a:ea typeface="Meiryo" charset="-128"/>
              <a:cs typeface="Meiryo" charset="-128"/>
            </a:endParaRPr>
          </a:p>
          <a:p>
            <a:pPr algn="ctr"/>
            <a:r>
              <a:rPr lang="en-US" altLang="ja-JP" sz="2000" dirty="0" smtClean="0">
                <a:solidFill>
                  <a:srgbClr val="FFFFFF"/>
                </a:solidFill>
                <a:latin typeface="Meiryo" charset="-128"/>
                <a:ea typeface="Meiryo" charset="-128"/>
                <a:cs typeface="Meiryo" charset="-128"/>
              </a:rPr>
              <a:t>ZDT</a:t>
            </a:r>
            <a:endParaRPr lang="en-US" altLang="ja-JP" sz="2000" dirty="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ファナック</a:t>
            </a:r>
            <a:r>
              <a:rPr kumimoji="1" lang="en-US" altLang="ja-JP" sz="1000" dirty="0" smtClean="0">
                <a:solidFill>
                  <a:srgbClr val="FFFFFF"/>
                </a:solidFill>
                <a:latin typeface="Meiryo" charset="-128"/>
                <a:ea typeface="Meiryo" charset="-128"/>
                <a:cs typeface="Meiryo" charset="-128"/>
              </a:rPr>
              <a:t>+</a:t>
            </a:r>
            <a:r>
              <a:rPr kumimoji="1" lang="ja-JP" altLang="en-US" sz="1000" dirty="0" smtClean="0">
                <a:solidFill>
                  <a:srgbClr val="FFFFFF"/>
                </a:solidFill>
                <a:latin typeface="Meiryo" charset="-128"/>
                <a:ea typeface="Meiryo" charset="-128"/>
                <a:cs typeface="Meiryo" charset="-128"/>
              </a:rPr>
              <a:t>シスコ</a:t>
            </a:r>
            <a:endParaRPr kumimoji="1" lang="ja-JP" altLang="en-US" sz="1000" dirty="0">
              <a:solidFill>
                <a:srgbClr val="FFFFFF"/>
              </a:solidFill>
              <a:latin typeface="Meiryo" charset="-128"/>
              <a:ea typeface="Meiryo" charset="-128"/>
              <a:cs typeface="Meiryo" charset="-128"/>
            </a:endParaRPr>
          </a:p>
        </p:txBody>
      </p:sp>
      <p:sp>
        <p:nvSpPr>
          <p:cNvPr id="11" name="正方形/長方形 10"/>
          <p:cNvSpPr/>
          <p:nvPr/>
        </p:nvSpPr>
        <p:spPr>
          <a:xfrm>
            <a:off x="2684538" y="3321813"/>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品質情報管理</a:t>
            </a:r>
            <a:endParaRPr lang="en-US" altLang="ja-JP" sz="1200" dirty="0" smtClean="0">
              <a:solidFill>
                <a:srgbClr val="FFFFFF"/>
              </a:solidFill>
              <a:latin typeface="Meiryo" charset="-128"/>
              <a:ea typeface="Meiryo" charset="-128"/>
              <a:cs typeface="Meiryo" charset="-128"/>
            </a:endParaRPr>
          </a:p>
          <a:p>
            <a:pPr algn="ctr"/>
            <a:r>
              <a:rPr kumimoji="1" lang="en-US" altLang="ja-JP" sz="2000" dirty="0" err="1" smtClean="0">
                <a:solidFill>
                  <a:srgbClr val="FFFFFF"/>
                </a:solidFill>
                <a:latin typeface="Meiryo" charset="-128"/>
                <a:ea typeface="Meiryo" charset="-128"/>
                <a:cs typeface="Meiryo" charset="-128"/>
              </a:rPr>
              <a:t>LINKi</a:t>
            </a:r>
            <a:endParaRPr lang="en-US" altLang="ja-JP" sz="2000" dirty="0">
              <a:solidFill>
                <a:srgbClr val="FFFFFF"/>
              </a:solidFill>
              <a:latin typeface="Meiryo" charset="-128"/>
              <a:ea typeface="Meiryo" charset="-128"/>
              <a:cs typeface="Meiryo" charset="-128"/>
            </a:endParaRPr>
          </a:p>
          <a:p>
            <a:pPr algn="ctr"/>
            <a:r>
              <a:rPr kumimoji="1" lang="ja-JP" altLang="en-US" sz="1000" dirty="0" smtClean="0">
                <a:solidFill>
                  <a:srgbClr val="FFFFFF"/>
                </a:solidFill>
                <a:latin typeface="Meiryo" charset="-128"/>
                <a:ea typeface="Meiryo" charset="-128"/>
                <a:cs typeface="Meiryo" charset="-128"/>
              </a:rPr>
              <a:t>ファナック</a:t>
            </a:r>
            <a:endParaRPr kumimoji="1" lang="ja-JP" altLang="en-US" sz="1000" dirty="0">
              <a:solidFill>
                <a:srgbClr val="FFFFFF"/>
              </a:solidFill>
              <a:latin typeface="Meiryo" charset="-128"/>
              <a:ea typeface="Meiryo" charset="-128"/>
              <a:cs typeface="Meiryo" charset="-128"/>
            </a:endParaRPr>
          </a:p>
        </p:txBody>
      </p:sp>
      <p:sp>
        <p:nvSpPr>
          <p:cNvPr id="12" name="正方形/長方形 11"/>
          <p:cNvSpPr/>
          <p:nvPr/>
        </p:nvSpPr>
        <p:spPr>
          <a:xfrm>
            <a:off x="468311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機械学習</a:t>
            </a:r>
            <a:endParaRPr lang="en-US" altLang="ja-JP" sz="1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アプリケーション基盤</a:t>
            </a:r>
            <a:r>
              <a:rPr kumimoji="1" lang="en-US" altLang="ja-JP" sz="2000" dirty="0" err="1" smtClean="0">
                <a:solidFill>
                  <a:srgbClr val="FFFFFF"/>
                </a:solidFill>
                <a:latin typeface="Meiryo" charset="-128"/>
                <a:ea typeface="Meiryo" charset="-128"/>
                <a:cs typeface="Meiryo" charset="-128"/>
              </a:rPr>
              <a:t>DIMo</a:t>
            </a:r>
            <a:endParaRPr lang="en-US" altLang="ja-JP" sz="2000" dirty="0">
              <a:solidFill>
                <a:srgbClr val="FFFFFF"/>
              </a:solidFill>
              <a:latin typeface="Meiryo" charset="-128"/>
              <a:ea typeface="Meiryo" charset="-128"/>
              <a:cs typeface="Meiryo" charset="-128"/>
            </a:endParaRPr>
          </a:p>
          <a:p>
            <a:pPr algn="ctr"/>
            <a:r>
              <a:rPr kumimoji="1" lang="en-US" altLang="ja-JP" sz="1000" dirty="0" smtClean="0">
                <a:solidFill>
                  <a:srgbClr val="FFFFFF"/>
                </a:solidFill>
                <a:latin typeface="Meiryo" charset="-128"/>
                <a:ea typeface="Meiryo" charset="-128"/>
                <a:cs typeface="Meiryo" charset="-128"/>
              </a:rPr>
              <a:t>PFN</a:t>
            </a:r>
            <a:endParaRPr kumimoji="1" lang="ja-JP" altLang="en-US" sz="1000" dirty="0">
              <a:solidFill>
                <a:srgbClr val="FFFFFF"/>
              </a:solidFill>
              <a:latin typeface="Meiryo" charset="-128"/>
              <a:ea typeface="Meiryo" charset="-128"/>
              <a:cs typeface="Meiryo" charset="-128"/>
            </a:endParaRPr>
          </a:p>
        </p:txBody>
      </p:sp>
      <p:sp>
        <p:nvSpPr>
          <p:cNvPr id="15" name="正方形/長方形 14"/>
          <p:cNvSpPr/>
          <p:nvPr/>
        </p:nvSpPr>
        <p:spPr>
          <a:xfrm>
            <a:off x="7015598" y="345743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60727" y="337592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697245" y="329441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サードパーティ</a:t>
            </a:r>
            <a:endParaRPr kumimoji="1" lang="en-US" altLang="ja-JP" sz="1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49843" y="3014036"/>
            <a:ext cx="1620957" cy="307777"/>
          </a:xfrm>
          <a:prstGeom prst="rect">
            <a:avLst/>
          </a:prstGeom>
          <a:noFill/>
        </p:spPr>
        <p:txBody>
          <a:bodyPr wrap="none" rtlCol="0">
            <a:spAutoFit/>
          </a:bodyPr>
          <a:lstStyle/>
          <a:p>
            <a:pPr algn="ctr"/>
            <a:r>
              <a:rPr kumimoji="1" lang="ja-JP" altLang="en-US" sz="1400" dirty="0" smtClean="0">
                <a:solidFill>
                  <a:schemeClr val="accent6">
                    <a:lumMod val="50000"/>
                  </a:schemeClr>
                </a:solidFill>
                <a:latin typeface="Meiryo" charset="-128"/>
                <a:ea typeface="Meiryo" charset="-128"/>
                <a:cs typeface="Meiryo" charset="-128"/>
              </a:rPr>
              <a:t>アプリケーション</a:t>
            </a:r>
            <a:endParaRPr kumimoji="1" lang="ja-JP" altLang="en-US" sz="1400" dirty="0">
              <a:solidFill>
                <a:schemeClr val="accent6">
                  <a:lumMod val="50000"/>
                </a:schemeClr>
              </a:solidFill>
              <a:latin typeface="Meiryo" charset="-128"/>
              <a:ea typeface="Meiryo" charset="-128"/>
              <a:cs typeface="Meiryo" charset="-128"/>
            </a:endParaRPr>
          </a:p>
        </p:txBody>
      </p:sp>
      <p:sp>
        <p:nvSpPr>
          <p:cNvPr id="45" name="テキスト ボックス 44"/>
          <p:cNvSpPr txBox="1"/>
          <p:nvPr/>
        </p:nvSpPr>
        <p:spPr>
          <a:xfrm>
            <a:off x="3301001" y="2672138"/>
            <a:ext cx="2518639" cy="307777"/>
          </a:xfrm>
          <a:prstGeom prst="rect">
            <a:avLst/>
          </a:prstGeom>
          <a:noFill/>
        </p:spPr>
        <p:txBody>
          <a:bodyPr wrap="none" rtlCol="0">
            <a:spAutoFit/>
          </a:bodyPr>
          <a:lstStyle/>
          <a:p>
            <a:pPr algn="ctr"/>
            <a:r>
              <a:rPr kumimoji="1" lang="ja-JP" altLang="en-US" sz="1400" b="1" dirty="0" smtClean="0">
                <a:solidFill>
                  <a:srgbClr val="C00000"/>
                </a:solidFill>
                <a:latin typeface="Meiryo" charset="-128"/>
                <a:ea typeface="Meiryo" charset="-128"/>
                <a:cs typeface="Meiryo" charset="-128"/>
              </a:rPr>
              <a:t>エッジ・コンピューティング</a:t>
            </a:r>
            <a:endParaRPr kumimoji="1" lang="ja-JP" altLang="en-US" sz="1400" b="1" dirty="0">
              <a:solidFill>
                <a:srgbClr val="C00000"/>
              </a:solidFill>
              <a:latin typeface="Meiryo" charset="-128"/>
              <a:ea typeface="Meiryo" charset="-128"/>
              <a:cs typeface="Meiryo" charset="-128"/>
            </a:endParaRPr>
          </a:p>
        </p:txBody>
      </p:sp>
      <p:sp>
        <p:nvSpPr>
          <p:cNvPr id="46" name="テキスト ボックス 45"/>
          <p:cNvSpPr txBox="1"/>
          <p:nvPr/>
        </p:nvSpPr>
        <p:spPr>
          <a:xfrm>
            <a:off x="3211382" y="1076446"/>
            <a:ext cx="2698175" cy="307777"/>
          </a:xfrm>
          <a:prstGeom prst="rect">
            <a:avLst/>
          </a:prstGeom>
          <a:noFill/>
        </p:spPr>
        <p:txBody>
          <a:bodyPr wrap="none" rtlCol="0">
            <a:spAutoFit/>
          </a:bodyPr>
          <a:lstStyle/>
          <a:p>
            <a:pPr algn="ctr"/>
            <a:r>
              <a:rPr kumimoji="1" lang="ja-JP" altLang="en-US" sz="1400" b="1" dirty="0" smtClean="0">
                <a:solidFill>
                  <a:srgbClr val="0432FF"/>
                </a:solidFill>
                <a:latin typeface="Meiryo" charset="-128"/>
                <a:ea typeface="Meiryo" charset="-128"/>
                <a:cs typeface="Meiryo" charset="-128"/>
              </a:rPr>
              <a:t>クラウド・コンピューティング</a:t>
            </a:r>
            <a:endParaRPr kumimoji="1" lang="ja-JP" altLang="en-US" sz="1400" b="1" dirty="0">
              <a:solidFill>
                <a:srgbClr val="0432FF"/>
              </a:solidFill>
              <a:latin typeface="Meiryo" charset="-128"/>
              <a:ea typeface="Meiryo" charset="-128"/>
              <a:cs typeface="Meiryo" charset="-128"/>
            </a:endParaRPr>
          </a:p>
        </p:txBody>
      </p:sp>
      <p:sp>
        <p:nvSpPr>
          <p:cNvPr id="72" name="角丸四角形 71"/>
          <p:cNvSpPr/>
          <p:nvPr/>
        </p:nvSpPr>
        <p:spPr>
          <a:xfrm>
            <a:off x="547122" y="2080687"/>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smtClean="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73" name="正方形/長方形 72"/>
          <p:cNvSpPr/>
          <p:nvPr/>
        </p:nvSpPr>
        <p:spPr>
          <a:xfrm>
            <a:off x="538328" y="4439574"/>
            <a:ext cx="8073690" cy="107765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FIELD system </a:t>
            </a:r>
            <a:r>
              <a:rPr lang="ja-JP" altLang="en-US" dirty="0" smtClean="0">
                <a:solidFill>
                  <a:srgbClr val="FFFFFF"/>
                </a:solidFill>
                <a:latin typeface="Meiryo" charset="-128"/>
                <a:ea typeface="Meiryo" charset="-128"/>
                <a:cs typeface="Meiryo" charset="-128"/>
              </a:rPr>
              <a:t>ミドルウェア</a:t>
            </a:r>
            <a:endParaRPr kumimoji="1" lang="ja-JP" altLang="en-US" dirty="0">
              <a:solidFill>
                <a:srgbClr val="FFFFFF"/>
              </a:solidFill>
              <a:latin typeface="Meiryo" charset="-128"/>
              <a:ea typeface="Meiryo" charset="-128"/>
              <a:cs typeface="Meiryo" charset="-128"/>
            </a:endParaRPr>
          </a:p>
        </p:txBody>
      </p:sp>
      <p:sp>
        <p:nvSpPr>
          <p:cNvPr id="74" name="正方形/長方形 73"/>
          <p:cNvSpPr/>
          <p:nvPr/>
        </p:nvSpPr>
        <p:spPr>
          <a:xfrm>
            <a:off x="683567" y="4394182"/>
            <a:ext cx="7777725" cy="31363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フィールド</a:t>
            </a:r>
            <a:r>
              <a:rPr lang="en-US" altLang="ja-JP" sz="1200" dirty="0" smtClean="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83568" y="5259404"/>
            <a:ext cx="7777724" cy="3136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コンバータ</a:t>
            </a:r>
            <a:r>
              <a:rPr kumimoji="1" lang="en-US" altLang="ja-JP" sz="1200" dirty="0" smtClean="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3263054"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mtClean="0">
                <a:solidFill>
                  <a:srgbClr val="FFFFFF"/>
                </a:solidFill>
                <a:latin typeface="Meiryo" charset="-128"/>
                <a:ea typeface="Meiryo" charset="-128"/>
                <a:cs typeface="Meiryo" charset="-128"/>
              </a:rPr>
              <a:t>PLM</a:t>
            </a:r>
            <a:endParaRPr kumimoji="1" lang="ja-JP" altLang="en-US" dirty="0">
              <a:solidFill>
                <a:srgbClr val="FFFFFF"/>
              </a:solidFill>
              <a:latin typeface="Meiryo" charset="-128"/>
              <a:ea typeface="Meiryo" charset="-128"/>
              <a:cs typeface="Meiryo" charset="-128"/>
            </a:endParaRPr>
          </a:p>
        </p:txBody>
      </p:sp>
      <p:sp>
        <p:nvSpPr>
          <p:cNvPr id="78" name="正方形/長方形 77"/>
          <p:cNvSpPr/>
          <p:nvPr/>
        </p:nvSpPr>
        <p:spPr>
          <a:xfrm>
            <a:off x="531982" y="1374028"/>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mtClean="0">
                <a:solidFill>
                  <a:srgbClr val="FFFFFF"/>
                </a:solidFill>
                <a:latin typeface="Meiryo" charset="-128"/>
                <a:ea typeface="Meiryo" charset="-128"/>
                <a:cs typeface="Meiryo" charset="-128"/>
              </a:rPr>
              <a:t>SCM</a:t>
            </a:r>
            <a:endParaRPr kumimoji="1" lang="ja-JP" altLang="en-US" dirty="0">
              <a:solidFill>
                <a:srgbClr val="FFFFFF"/>
              </a:solidFill>
              <a:latin typeface="Meiryo" charset="-128"/>
              <a:ea typeface="Meiryo" charset="-128"/>
              <a:cs typeface="Meiryo" charset="-128"/>
            </a:endParaRPr>
          </a:p>
        </p:txBody>
      </p:sp>
      <p:sp>
        <p:nvSpPr>
          <p:cNvPr id="79" name="正方形/長方形 78"/>
          <p:cNvSpPr/>
          <p:nvPr/>
        </p:nvSpPr>
        <p:spPr>
          <a:xfrm>
            <a:off x="5981436"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Meiryo" charset="-128"/>
                <a:ea typeface="Meiryo" charset="-128"/>
                <a:cs typeface="Meiryo" charset="-128"/>
              </a:rPr>
              <a:t>ERP</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64666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ロボット</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224929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CNC/MC</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ECM</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5456278"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PLC</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他社機器</a:t>
            </a:r>
            <a:endParaRPr kumimoji="1" lang="en-US" altLang="ja-JP" sz="1200" dirty="0" smtClean="0">
              <a:solidFill>
                <a:srgbClr val="FFFFFF"/>
              </a:solidFill>
              <a:latin typeface="Meiryo" charset="-128"/>
              <a:ea typeface="Meiryo" charset="-128"/>
              <a:cs typeface="Meiryo" charset="-128"/>
            </a:endParaRPr>
          </a:p>
        </p:txBody>
      </p:sp>
      <p:sp>
        <p:nvSpPr>
          <p:cNvPr id="67" name="上下矢印 66"/>
          <p:cNvSpPr/>
          <p:nvPr/>
        </p:nvSpPr>
        <p:spPr>
          <a:xfrm>
            <a:off x="125254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p:cNvSpPr/>
          <p:nvPr/>
        </p:nvSpPr>
        <p:spPr>
          <a:xfrm>
            <a:off x="144539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上下矢印 80"/>
          <p:cNvSpPr/>
          <p:nvPr/>
        </p:nvSpPr>
        <p:spPr>
          <a:xfrm>
            <a:off x="3464965"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下矢印 81"/>
          <p:cNvSpPr/>
          <p:nvPr/>
        </p:nvSpPr>
        <p:spPr>
          <a:xfrm>
            <a:off x="546353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下矢印 82"/>
          <p:cNvSpPr/>
          <p:nvPr/>
        </p:nvSpPr>
        <p:spPr>
          <a:xfrm>
            <a:off x="7430665" y="4082952"/>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457200" y="2657746"/>
            <a:ext cx="1424814" cy="369332"/>
          </a:xfrm>
          <a:prstGeom prst="rect">
            <a:avLst/>
          </a:prstGeom>
        </p:spPr>
        <p:txBody>
          <a:bodyPr wrap="none">
            <a:spAutoFit/>
          </a:bodyPr>
          <a:lstStyle/>
          <a:p>
            <a:r>
              <a:rPr lang="en-US" altLang="ja-JP" b="1" dirty="0"/>
              <a:t>FIELD system</a:t>
            </a:r>
            <a:endParaRPr lang="ja-JP" altLang="en-US" dirty="0"/>
          </a:p>
        </p:txBody>
      </p:sp>
      <p:sp>
        <p:nvSpPr>
          <p:cNvPr id="16" name="四角形吹き出し 15"/>
          <p:cNvSpPr/>
          <p:nvPr/>
        </p:nvSpPr>
        <p:spPr>
          <a:xfrm>
            <a:off x="597884" y="4592255"/>
            <a:ext cx="1375722" cy="556726"/>
          </a:xfrm>
          <a:prstGeom prst="wedgeRectCallout">
            <a:avLst>
              <a:gd name="adj1" fmla="val 78004"/>
              <a:gd name="adj2" fmla="val -4841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機器</a:t>
            </a:r>
            <a:r>
              <a:rPr lang="ja-JP" altLang="en-US" sz="1000" dirty="0">
                <a:solidFill>
                  <a:srgbClr val="FFFFFF"/>
                </a:solidFill>
                <a:latin typeface="Meiryo" charset="-128"/>
                <a:ea typeface="Meiryo" charset="-128"/>
                <a:cs typeface="Meiryo" charset="-128"/>
              </a:rPr>
              <a:t>の制御</a:t>
            </a:r>
            <a:r>
              <a:rPr lang="ja-JP" altLang="en-US" sz="1000" dirty="0" smtClean="0">
                <a:solidFill>
                  <a:srgbClr val="FFFFFF"/>
                </a:solidFill>
                <a:latin typeface="Meiryo" charset="-128"/>
                <a:ea typeface="Meiryo" charset="-128"/>
                <a:cs typeface="Meiryo" charset="-128"/>
              </a:rPr>
              <a:t>や</a:t>
            </a:r>
            <a:endParaRPr lang="en-US" altLang="ja-JP" sz="10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データ</a:t>
            </a:r>
            <a:r>
              <a:rPr lang="ja-JP" altLang="en-US" sz="1000" dirty="0">
                <a:solidFill>
                  <a:srgbClr val="FFFFFF"/>
                </a:solidFill>
                <a:latin typeface="Meiryo" charset="-128"/>
                <a:ea typeface="Meiryo" charset="-128"/>
                <a:cs typeface="Meiryo" charset="-128"/>
              </a:rPr>
              <a:t>の</a:t>
            </a:r>
            <a:r>
              <a:rPr lang="ja-JP" altLang="en-US" sz="1000" dirty="0" smtClean="0">
                <a:solidFill>
                  <a:srgbClr val="FFFFFF"/>
                </a:solidFill>
                <a:latin typeface="Meiryo" charset="-128"/>
                <a:ea typeface="Meiryo" charset="-128"/>
                <a:cs typeface="Meiryo" charset="-128"/>
              </a:rPr>
              <a:t>読み出し</a:t>
            </a:r>
            <a:r>
              <a:rPr lang="en-US" altLang="ja-JP" sz="1000" dirty="0" smtClean="0">
                <a:solidFill>
                  <a:srgbClr val="FFFFFF"/>
                </a:solidFill>
                <a:latin typeface="Meiryo" charset="-128"/>
                <a:ea typeface="Meiryo" charset="-128"/>
                <a:cs typeface="Meiryo" charset="-128"/>
              </a:rPr>
              <a:t> </a:t>
            </a:r>
          </a:p>
          <a:p>
            <a:pPr algn="ctr"/>
            <a:r>
              <a:rPr lang="ja-JP" altLang="en-US" sz="1000" dirty="0" smtClean="0">
                <a:solidFill>
                  <a:srgbClr val="FFFFFF"/>
                </a:solidFill>
                <a:latin typeface="Meiryo" charset="-128"/>
                <a:ea typeface="Meiryo" charset="-128"/>
                <a:cs typeface="Meiryo" charset="-128"/>
              </a:rPr>
              <a:t>＊仕様公開＊</a:t>
            </a:r>
            <a:endParaRPr lang="ja-JP" altLang="en-US" sz="1000" dirty="0">
              <a:solidFill>
                <a:srgbClr val="FFFFFF"/>
              </a:solidFill>
              <a:latin typeface="Meiryo" charset="-128"/>
              <a:ea typeface="Meiryo" charset="-128"/>
              <a:cs typeface="Meiryo" charset="-128"/>
            </a:endParaRPr>
          </a:p>
        </p:txBody>
      </p:sp>
      <p:sp>
        <p:nvSpPr>
          <p:cNvPr id="39" name="四角形吹き出し 38"/>
          <p:cNvSpPr/>
          <p:nvPr/>
        </p:nvSpPr>
        <p:spPr>
          <a:xfrm>
            <a:off x="6948327" y="4832778"/>
            <a:ext cx="1603300" cy="556726"/>
          </a:xfrm>
          <a:prstGeom prst="wedgeRectCallout">
            <a:avLst>
              <a:gd name="adj1" fmla="val -73819"/>
              <a:gd name="adj2" fmla="val 5183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機器</a:t>
            </a:r>
            <a:r>
              <a:rPr lang="ja-JP" altLang="en-US" sz="1000" dirty="0">
                <a:solidFill>
                  <a:srgbClr val="FFFFFF"/>
                </a:solidFill>
                <a:latin typeface="Meiryo" charset="-128"/>
                <a:ea typeface="Meiryo" charset="-128"/>
                <a:cs typeface="Meiryo" charset="-128"/>
              </a:rPr>
              <a:t>固有のデータ形式を共通データ形式に</a:t>
            </a:r>
            <a:r>
              <a:rPr lang="ja-JP" altLang="en-US" sz="1000" dirty="0" smtClean="0">
                <a:solidFill>
                  <a:srgbClr val="FFFFFF"/>
                </a:solidFill>
                <a:latin typeface="Meiryo" charset="-128"/>
                <a:ea typeface="Meiryo" charset="-128"/>
                <a:cs typeface="Meiryo" charset="-128"/>
              </a:rPr>
              <a:t>変換</a:t>
            </a:r>
            <a:endParaRPr lang="en-US" altLang="ja-JP" sz="1000" dirty="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＊仕様公開＊</a:t>
            </a:r>
            <a:endParaRPr lang="ja-JP" altLang="en-US" sz="1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08025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75</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smtClean="0">
                <a:solidFill>
                  <a:schemeClr val="tx1">
                    <a:lumMod val="50000"/>
                    <a:lumOff val="50000"/>
                  </a:schemeClr>
                </a:solidFill>
              </a:rPr>
              <a:t>IoT</a:t>
            </a:r>
            <a:r>
              <a:rPr lang="ja-JP" altLang="en-US" dirty="0" smtClean="0">
                <a:solidFill>
                  <a:schemeClr val="tx1">
                    <a:lumMod val="50000"/>
                    <a:lumOff val="50000"/>
                  </a:schemeClr>
                </a:solidFill>
              </a:rPr>
              <a:t>の２つの意味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現実世界をデジタル・データに変換</a:t>
            </a:r>
            <a:endParaRPr kumimoji="1" lang="en-US" altLang="ja-JP" sz="1100" dirty="0" smtClean="0">
              <a:solidFill>
                <a:srgbClr val="FFFFFF"/>
              </a:solidFill>
              <a:latin typeface="Meiryo" charset="-128"/>
              <a:ea typeface="Meiryo" charset="-128"/>
              <a:cs typeface="Meiryo" charset="-128"/>
            </a:endParaRPr>
          </a:p>
          <a:p>
            <a:pPr algn="ctr"/>
            <a:r>
              <a:rPr lang="ja-JP" altLang="en-US" sz="600" dirty="0" smtClean="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smtClean="0">
                <a:solidFill>
                  <a:schemeClr val="bg1"/>
                </a:solidFill>
                <a:latin typeface="メイリオ"/>
                <a:ea typeface="メイリオ"/>
                <a:cs typeface="メイリオ"/>
              </a:rPr>
              <a:t>広義の</a:t>
            </a:r>
            <a:r>
              <a:rPr lang="en-US" altLang="ja-JP" sz="1400" b="1" dirty="0" err="1" smtClean="0">
                <a:solidFill>
                  <a:schemeClr val="bg1"/>
                </a:solidFill>
                <a:latin typeface="メイリオ"/>
                <a:ea typeface="メイリオ"/>
                <a:cs typeface="メイリオ"/>
              </a:rPr>
              <a:t>IoT</a:t>
            </a:r>
            <a:r>
              <a:rPr lang="ja-JP" altLang="en-US" sz="1400" b="1" dirty="0" smtClean="0">
                <a:solidFill>
                  <a:schemeClr val="bg1"/>
                </a:solidFill>
                <a:latin typeface="メイリオ"/>
                <a:ea typeface="メイリオ"/>
                <a:cs typeface="メイリオ"/>
              </a:rPr>
              <a:t>＝</a:t>
            </a:r>
            <a:r>
              <a:rPr lang="en-US" altLang="ja-JP" sz="1400" b="1" dirty="0" smtClean="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a:t>
            </a:r>
            <a:r>
              <a:rPr lang="ja-JP" altLang="en-US" sz="1200" dirty="0" smtClean="0">
                <a:solidFill>
                  <a:schemeClr val="bg1"/>
                </a:solidFill>
                <a:latin typeface="Meiryo" charset="-128"/>
                <a:ea typeface="Meiryo" charset="-128"/>
                <a:cs typeface="Meiryo" charset="-128"/>
              </a:rPr>
              <a:t>捉え、アナログ</a:t>
            </a:r>
            <a:r>
              <a:rPr lang="ja-JP" altLang="en-US" sz="1200" dirty="0">
                <a:solidFill>
                  <a:schemeClr val="bg1"/>
                </a:solidFill>
                <a:latin typeface="Meiryo" charset="-128"/>
                <a:ea typeface="Meiryo" charset="-128"/>
                <a:cs typeface="Meiryo" charset="-128"/>
              </a:rPr>
              <a:t>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smtClean="0">
                <a:solidFill>
                  <a:schemeClr val="bg1"/>
                </a:solidFill>
                <a:latin typeface="メイリオ"/>
                <a:ea typeface="メイリオ"/>
                <a:cs typeface="メイリオ"/>
              </a:rPr>
              <a:t>狭義の</a:t>
            </a:r>
            <a:r>
              <a:rPr lang="en-US" altLang="ja-JP" sz="1400" b="1" dirty="0" err="1" smtClean="0">
                <a:solidFill>
                  <a:schemeClr val="bg1"/>
                </a:solidFill>
                <a:latin typeface="メイリオ"/>
                <a:ea typeface="メイリオ"/>
                <a:cs typeface="メイリオ"/>
              </a:rPr>
              <a:t>IoT</a:t>
            </a:r>
            <a:endParaRPr lang="en-US" altLang="ja-JP" sz="1400" b="1" dirty="0" smtClean="0">
              <a:solidFill>
                <a:schemeClr val="bg1"/>
              </a:solidFill>
              <a:latin typeface="メイリオ"/>
              <a:ea typeface="メイリオ"/>
              <a:cs typeface="メイリオ"/>
            </a:endParaRPr>
          </a:p>
          <a:p>
            <a:r>
              <a:rPr lang="ja-JP" altLang="en-US" sz="1200" dirty="0" smtClean="0">
                <a:solidFill>
                  <a:schemeClr val="bg1"/>
                </a:solidFill>
                <a:latin typeface="メイリオ"/>
                <a:ea typeface="メイリオ"/>
                <a:cs typeface="メイリオ"/>
              </a:rPr>
              <a:t>現実</a:t>
            </a:r>
            <a:r>
              <a:rPr lang="ja-JP" altLang="en-US" sz="1200" dirty="0">
                <a:solidFill>
                  <a:schemeClr val="bg1"/>
                </a:solidFill>
                <a:latin typeface="メイリオ"/>
                <a:ea typeface="メイリオ"/>
                <a:cs typeface="メイリオ"/>
              </a:rPr>
              <a:t>世界の出来事をデジタル・データに変換しネットに送り出す仕組み</a:t>
            </a:r>
          </a:p>
        </p:txBody>
      </p:sp>
    </p:spTree>
    <p:extLst>
      <p:ext uri="{BB962C8B-B14F-4D97-AF65-F5344CB8AC3E}">
        <p14:creationId xmlns:p14="http://schemas.microsoft.com/office/powerpoint/2010/main" val="214157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51520" y="858033"/>
            <a:ext cx="8640960" cy="55924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56745" y="3083470"/>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3" name="テキスト ボックス 22"/>
          <p:cNvSpPr txBox="1"/>
          <p:nvPr/>
        </p:nvSpPr>
        <p:spPr>
          <a:xfrm>
            <a:off x="1449295" y="5597603"/>
            <a:ext cx="2031326" cy="369332"/>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その他のビジネス</a:t>
            </a:r>
            <a:endParaRPr kumimoji="1" lang="ja-JP" altLang="en-US" dirty="0">
              <a:solidFill>
                <a:srgbClr val="0432FF"/>
              </a:solidFill>
              <a:latin typeface="Meiryo" charset="-128"/>
              <a:ea typeface="Meiryo" charset="-128"/>
              <a:cs typeface="Meiryo" charset="-128"/>
            </a:endParaRPr>
          </a:p>
        </p:txBody>
      </p:sp>
      <p:sp>
        <p:nvSpPr>
          <p:cNvPr id="20" name="正方形/長方形 19"/>
          <p:cNvSpPr/>
          <p:nvPr/>
        </p:nvSpPr>
        <p:spPr>
          <a:xfrm>
            <a:off x="479007" y="2647041"/>
            <a:ext cx="8224272"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テキスト ボックス 20"/>
          <p:cNvSpPr txBox="1"/>
          <p:nvPr/>
        </p:nvSpPr>
        <p:spPr>
          <a:xfrm>
            <a:off x="1486972" y="5161174"/>
            <a:ext cx="1800493" cy="369332"/>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自律走行自動車</a:t>
            </a:r>
            <a:endParaRPr kumimoji="1" lang="ja-JP" altLang="en-US" dirty="0">
              <a:solidFill>
                <a:srgbClr val="0432FF"/>
              </a:solidFill>
              <a:latin typeface="Meiryo" charset="-128"/>
              <a:ea typeface="Meiryo" charset="-128"/>
              <a:cs typeface="Meiryo" charset="-128"/>
            </a:endParaRPr>
          </a:p>
        </p:txBody>
      </p:sp>
      <p:sp>
        <p:nvSpPr>
          <p:cNvPr id="18" name="正方形/長方形 17"/>
          <p:cNvSpPr/>
          <p:nvPr/>
        </p:nvSpPr>
        <p:spPr>
          <a:xfrm>
            <a:off x="401267" y="2212291"/>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テキスト ボックス 18"/>
          <p:cNvSpPr txBox="1"/>
          <p:nvPr/>
        </p:nvSpPr>
        <p:spPr>
          <a:xfrm>
            <a:off x="1062984" y="4726424"/>
            <a:ext cx="2492990" cy="369332"/>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ビル設備管理サービス</a:t>
            </a:r>
            <a:endParaRPr kumimoji="1" lang="ja-JP" altLang="en-US" dirty="0">
              <a:solidFill>
                <a:srgbClr val="0432FF"/>
              </a:solidFill>
              <a:latin typeface="Meiryo" charset="-128"/>
              <a:ea typeface="Meiryo" charset="-128"/>
              <a:cs typeface="Meiryo" charset="-128"/>
            </a:endParaRPr>
          </a:p>
        </p:txBody>
      </p:sp>
      <p:sp>
        <p:nvSpPr>
          <p:cNvPr id="16" name="正方形/長方形 15"/>
          <p:cNvSpPr/>
          <p:nvPr/>
        </p:nvSpPr>
        <p:spPr>
          <a:xfrm>
            <a:off x="323528" y="1715318"/>
            <a:ext cx="8233484" cy="29512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はテクノロジーではなくビジネス・フレームワーク</a:t>
            </a:r>
            <a:endParaRPr kumimoji="1" lang="ja-JP" altLang="en-US" dirty="0"/>
          </a:p>
        </p:txBody>
      </p:sp>
      <p:sp>
        <p:nvSpPr>
          <p:cNvPr id="3" name="スライド番号プレースホルダー 2"/>
          <p:cNvSpPr>
            <a:spLocks noGrp="1"/>
          </p:cNvSpPr>
          <p:nvPr>
            <p:ph type="sldNum" sz="quarter" idx="12"/>
          </p:nvPr>
        </p:nvSpPr>
        <p:spPr>
          <a:xfrm>
            <a:off x="7006006" y="6653625"/>
            <a:ext cx="2133600" cy="217800"/>
          </a:xfrm>
        </p:spPr>
        <p:txBody>
          <a:bodyPr/>
          <a:lstStyle/>
          <a:p>
            <a:fld id="{8FF8CC5D-A65D-5946-99B5-645367A967AD}" type="slidenum">
              <a:rPr kumimoji="1" lang="ja-JP" altLang="en-US" smtClean="0"/>
              <a:t>9</a:t>
            </a:fld>
            <a:endParaRPr kumimoji="1" lang="ja-JP" altLang="en-US" dirty="0"/>
          </a:p>
        </p:txBody>
      </p:sp>
      <p:grpSp>
        <p:nvGrpSpPr>
          <p:cNvPr id="15" name="図形グループ 14"/>
          <p:cNvGrpSpPr/>
          <p:nvPr/>
        </p:nvGrpSpPr>
        <p:grpSpPr>
          <a:xfrm>
            <a:off x="392057" y="1843880"/>
            <a:ext cx="3663266" cy="2390659"/>
            <a:chOff x="756111" y="1110348"/>
            <a:chExt cx="7613853" cy="5339157"/>
          </a:xfrm>
        </p:grpSpPr>
        <p:sp>
          <p:nvSpPr>
            <p:cNvPr id="4" name="正方形/長方形 3"/>
            <p:cNvSpPr/>
            <p:nvPr/>
          </p:nvSpPr>
          <p:spPr>
            <a:xfrm>
              <a:off x="756111" y="1110348"/>
              <a:ext cx="7613853"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上矢印 8"/>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上矢印 9"/>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上矢印 10"/>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3604851" y="5151557"/>
              <a:ext cx="1898455" cy="515527"/>
            </a:xfrm>
            <a:prstGeom prst="rect">
              <a:avLst/>
            </a:prstGeom>
            <a:noFill/>
          </p:spPr>
          <p:txBody>
            <a:bodyPr wrap="square" rtlCol="0" anchor="ctr">
              <a:spAutoFit/>
            </a:bodyPr>
            <a:lstStyle/>
            <a:p>
              <a:pPr algn="ctr"/>
              <a:r>
                <a:rPr kumimoji="1" lang="ja-JP" altLang="en-US" sz="900" b="1" dirty="0" smtClean="0">
                  <a:solidFill>
                    <a:schemeClr val="bg1"/>
                  </a:solidFill>
                  <a:latin typeface="Meiryo" charset="-128"/>
                  <a:ea typeface="Meiryo" charset="-128"/>
                  <a:cs typeface="Meiryo" charset="-128"/>
                </a:rPr>
                <a:t>データ収集</a:t>
              </a:r>
            </a:p>
          </p:txBody>
        </p:sp>
        <p:sp>
          <p:nvSpPr>
            <p:cNvPr id="13" name="テキスト ボックス 12"/>
            <p:cNvSpPr txBox="1"/>
            <p:nvPr/>
          </p:nvSpPr>
          <p:spPr>
            <a:xfrm>
              <a:off x="1886708" y="2187153"/>
              <a:ext cx="1898455" cy="515527"/>
            </a:xfrm>
            <a:prstGeom prst="rect">
              <a:avLst/>
            </a:prstGeom>
            <a:noFill/>
          </p:spPr>
          <p:txBody>
            <a:bodyPr wrap="square" rtlCol="0" anchor="ctr">
              <a:spAutoFit/>
            </a:bodyPr>
            <a:lstStyle/>
            <a:p>
              <a:pPr algn="ctr"/>
              <a:r>
                <a:rPr kumimoji="1" lang="ja-JP" altLang="en-US" sz="900" b="1" dirty="0" smtClean="0">
                  <a:solidFill>
                    <a:schemeClr val="bg1"/>
                  </a:solidFill>
                  <a:latin typeface="Meiryo" charset="-128"/>
                  <a:ea typeface="Meiryo" charset="-128"/>
                  <a:cs typeface="Meiryo" charset="-128"/>
                </a:rPr>
                <a:t>データ解析</a:t>
              </a:r>
              <a:endParaRPr kumimoji="1" lang="en-US" altLang="ja-JP" sz="900" b="1" dirty="0" smtClean="0">
                <a:solidFill>
                  <a:schemeClr val="bg1"/>
                </a:solidFill>
                <a:latin typeface="Meiryo" charset="-128"/>
                <a:ea typeface="Meiryo" charset="-128"/>
                <a:cs typeface="Meiryo" charset="-128"/>
              </a:endParaRPr>
            </a:p>
          </p:txBody>
        </p:sp>
        <p:sp>
          <p:nvSpPr>
            <p:cNvPr id="14" name="テキスト ボックス 13"/>
            <p:cNvSpPr txBox="1"/>
            <p:nvPr/>
          </p:nvSpPr>
          <p:spPr>
            <a:xfrm>
              <a:off x="5340912" y="2198016"/>
              <a:ext cx="1898455" cy="515527"/>
            </a:xfrm>
            <a:prstGeom prst="rect">
              <a:avLst/>
            </a:prstGeom>
            <a:noFill/>
          </p:spPr>
          <p:txBody>
            <a:bodyPr wrap="square" rtlCol="0" anchor="ctr">
              <a:spAutoFit/>
            </a:bodyPr>
            <a:lstStyle/>
            <a:p>
              <a:pPr algn="ctr"/>
              <a:r>
                <a:rPr kumimoji="1" lang="ja-JP" altLang="en-US" sz="900" b="1" dirty="0" smtClean="0">
                  <a:solidFill>
                    <a:schemeClr val="bg1"/>
                  </a:solidFill>
                  <a:latin typeface="Meiryo" charset="-128"/>
                  <a:ea typeface="Meiryo" charset="-128"/>
                  <a:cs typeface="Meiryo" charset="-128"/>
                </a:rPr>
                <a:t>データ活用</a:t>
              </a:r>
            </a:p>
          </p:txBody>
        </p:sp>
      </p:grpSp>
      <p:sp>
        <p:nvSpPr>
          <p:cNvPr id="17" name="テキスト ボックス 16"/>
          <p:cNvSpPr txBox="1"/>
          <p:nvPr/>
        </p:nvSpPr>
        <p:spPr>
          <a:xfrm>
            <a:off x="869829" y="4298563"/>
            <a:ext cx="2723823" cy="369332"/>
          </a:xfrm>
          <a:prstGeom prst="rect">
            <a:avLst/>
          </a:prstGeom>
          <a:noFill/>
        </p:spPr>
        <p:txBody>
          <a:bodyPr wrap="none" rtlCol="0">
            <a:spAutoFit/>
          </a:bodyPr>
          <a:lstStyle/>
          <a:p>
            <a:pPr algn="ctr"/>
            <a:r>
              <a:rPr kumimoji="1" lang="ja-JP" altLang="en-US" smtClean="0">
                <a:solidFill>
                  <a:srgbClr val="0432FF"/>
                </a:solidFill>
                <a:latin typeface="Meiryo" charset="-128"/>
                <a:ea typeface="Meiryo" charset="-128"/>
                <a:cs typeface="Meiryo" charset="-128"/>
              </a:rPr>
              <a:t>土木工事自動化サービス</a:t>
            </a:r>
            <a:endParaRPr kumimoji="1" lang="ja-JP" altLang="en-US" dirty="0">
              <a:solidFill>
                <a:srgbClr val="0432FF"/>
              </a:solidFill>
              <a:latin typeface="Meiryo" charset="-128"/>
              <a:ea typeface="Meiryo" charset="-128"/>
              <a:cs typeface="Meiryo" charset="-128"/>
            </a:endParaRPr>
          </a:p>
        </p:txBody>
      </p:sp>
      <p:sp>
        <p:nvSpPr>
          <p:cNvPr id="24" name="テキスト ボックス 23"/>
          <p:cNvSpPr txBox="1"/>
          <p:nvPr/>
        </p:nvSpPr>
        <p:spPr>
          <a:xfrm>
            <a:off x="4577259" y="1812236"/>
            <a:ext cx="3762568" cy="2839239"/>
          </a:xfrm>
          <a:prstGeom prst="rect">
            <a:avLst/>
          </a:prstGeom>
          <a:noFill/>
        </p:spPr>
        <p:txBody>
          <a:bodyPr wrap="none" rtlCol="0">
            <a:spAutoFit/>
          </a:bodyPr>
          <a:lstStyle/>
          <a:p>
            <a:r>
              <a:rPr kumimoji="1" lang="ja-JP" altLang="en-US" sz="1050" b="1" dirty="0" smtClean="0">
                <a:solidFill>
                  <a:srgbClr val="7030A0"/>
                </a:solidFill>
                <a:latin typeface="Meiryo" charset="-128"/>
                <a:ea typeface="Meiryo" charset="-128"/>
                <a:cs typeface="Meiryo" charset="-128"/>
              </a:rPr>
              <a:t>解決したいビジネス課題</a:t>
            </a:r>
            <a:endParaRPr kumimoji="1" lang="en-US" altLang="ja-JP" sz="1050" b="1" dirty="0" smtClean="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smtClean="0">
                <a:solidFill>
                  <a:srgbClr val="7030A0"/>
                </a:solidFill>
                <a:latin typeface="Meiryo" charset="-128"/>
                <a:ea typeface="Meiryo" charset="-128"/>
                <a:cs typeface="Meiryo" charset="-128"/>
              </a:rPr>
              <a:t>土木工事需要の拡大</a:t>
            </a:r>
            <a:endParaRPr lang="en-US" altLang="ja-JP" sz="1050" dirty="0" smtClean="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smtClean="0">
                <a:solidFill>
                  <a:srgbClr val="7030A0"/>
                </a:solidFill>
                <a:latin typeface="Meiryo" charset="-128"/>
                <a:ea typeface="Meiryo" charset="-128"/>
                <a:cs typeface="Meiryo" charset="-128"/>
              </a:rPr>
              <a:t>熟練作業員の高齢化</a:t>
            </a:r>
            <a:endParaRPr lang="en-US" altLang="ja-JP" sz="1050" dirty="0" smtClean="0">
              <a:solidFill>
                <a:srgbClr val="7030A0"/>
              </a:solidFill>
              <a:latin typeface="Meiryo" charset="-128"/>
              <a:ea typeface="Meiryo" charset="-128"/>
              <a:cs typeface="Meiryo" charset="-128"/>
            </a:endParaRPr>
          </a:p>
          <a:p>
            <a:pPr marL="742950" lvl="1" indent="-285750">
              <a:buFont typeface="Wingdings" charset="2"/>
              <a:buChar char="Ø"/>
            </a:pPr>
            <a:r>
              <a:rPr kumimoji="1" lang="ja-JP" altLang="en-US" sz="1050" dirty="0" smtClean="0">
                <a:solidFill>
                  <a:srgbClr val="7030A0"/>
                </a:solidFill>
                <a:latin typeface="Meiryo" charset="-128"/>
                <a:ea typeface="Meiryo" charset="-128"/>
                <a:cs typeface="Meiryo" charset="-128"/>
              </a:rPr>
              <a:t>困難を極める若者人材確保</a:t>
            </a:r>
            <a:endParaRPr kumimoji="1" lang="en-US" altLang="ja-JP" sz="800" dirty="0" smtClean="0">
              <a:solidFill>
                <a:srgbClr val="7030A0"/>
              </a:solidFill>
              <a:latin typeface="Meiryo" charset="-128"/>
              <a:ea typeface="Meiryo" charset="-128"/>
              <a:cs typeface="Meiryo" charset="-128"/>
            </a:endParaRPr>
          </a:p>
          <a:p>
            <a:endParaRPr lang="en-US" altLang="ja-JP" sz="800" b="1" dirty="0" smtClean="0">
              <a:solidFill>
                <a:srgbClr val="0432FF"/>
              </a:solidFill>
              <a:latin typeface="Meiryo" charset="-128"/>
              <a:ea typeface="Meiryo" charset="-128"/>
              <a:cs typeface="Meiryo" charset="-128"/>
            </a:endParaRPr>
          </a:p>
          <a:p>
            <a:r>
              <a:rPr lang="ja-JP" altLang="en-US" sz="1050" b="1" dirty="0" smtClean="0">
                <a:solidFill>
                  <a:srgbClr val="0432FF"/>
                </a:solidFill>
                <a:latin typeface="Meiryo" charset="-128"/>
                <a:ea typeface="Meiryo" charset="-128"/>
                <a:cs typeface="Meiryo" charset="-128"/>
              </a:rPr>
              <a:t>データ収集</a:t>
            </a:r>
            <a:endParaRPr lang="en-US" altLang="ja-JP" sz="1050" b="1"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ドローンによる工事現場の空中撮影（カメラ）</a:t>
            </a:r>
            <a:endParaRPr lang="en-US" altLang="ja-JP" sz="1050"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建設機械の高精度位置情報（</a:t>
            </a:r>
            <a:r>
              <a:rPr lang="en-US" altLang="ja-JP" sz="1050" dirty="0" smtClean="0">
                <a:solidFill>
                  <a:srgbClr val="0432FF"/>
                </a:solidFill>
                <a:latin typeface="Meiryo" charset="-128"/>
                <a:ea typeface="Meiryo" charset="-128"/>
                <a:cs typeface="Meiryo" charset="-128"/>
              </a:rPr>
              <a:t>GPS</a:t>
            </a:r>
            <a:r>
              <a:rPr lang="ja-JP" altLang="en-US" sz="1050" dirty="0" smtClean="0">
                <a:solidFill>
                  <a:srgbClr val="0432FF"/>
                </a:solidFill>
                <a:latin typeface="Meiryo" charset="-128"/>
                <a:ea typeface="Meiryo" charset="-128"/>
                <a:cs typeface="Meiryo" charset="-128"/>
              </a:rPr>
              <a:t>）</a:t>
            </a:r>
            <a:endParaRPr lang="en-US" altLang="ja-JP" sz="1050"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デジタル化された施工情報（３次元</a:t>
            </a:r>
            <a:r>
              <a:rPr lang="en-US" altLang="ja-JP" sz="1050" dirty="0" smtClean="0">
                <a:solidFill>
                  <a:srgbClr val="0432FF"/>
                </a:solidFill>
                <a:latin typeface="Meiryo" charset="-128"/>
                <a:ea typeface="Meiryo" charset="-128"/>
                <a:cs typeface="Meiryo" charset="-128"/>
              </a:rPr>
              <a:t>CAD</a:t>
            </a:r>
            <a:r>
              <a:rPr lang="ja-JP" altLang="en-US" sz="1050" dirty="0" smtClean="0">
                <a:solidFill>
                  <a:srgbClr val="0432FF"/>
                </a:solidFill>
                <a:latin typeface="Meiryo" charset="-128"/>
                <a:ea typeface="Meiryo" charset="-128"/>
                <a:cs typeface="Meiryo" charset="-128"/>
              </a:rPr>
              <a:t>等）</a:t>
            </a:r>
            <a:endParaRPr lang="en-US" altLang="ja-JP" sz="1050" dirty="0" smtClean="0">
              <a:solidFill>
                <a:srgbClr val="0432FF"/>
              </a:solidFill>
              <a:latin typeface="Meiryo" charset="-128"/>
              <a:ea typeface="Meiryo" charset="-128"/>
              <a:cs typeface="Meiryo" charset="-128"/>
            </a:endParaRPr>
          </a:p>
          <a:p>
            <a:r>
              <a:rPr kumimoji="1" lang="ja-JP" altLang="en-US" sz="1050" b="1" dirty="0" smtClean="0">
                <a:solidFill>
                  <a:srgbClr val="0432FF"/>
                </a:solidFill>
                <a:latin typeface="Meiryo" charset="-128"/>
                <a:ea typeface="Meiryo" charset="-128"/>
                <a:cs typeface="Meiryo" charset="-128"/>
              </a:rPr>
              <a:t>データ解析</a:t>
            </a:r>
            <a:endParaRPr kumimoji="1" lang="en-US" altLang="ja-JP" sz="1050" b="1" dirty="0" smtClean="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smtClean="0">
                <a:solidFill>
                  <a:srgbClr val="0432FF"/>
                </a:solidFill>
                <a:latin typeface="Meiryo" charset="-128"/>
                <a:ea typeface="Meiryo" charset="-128"/>
                <a:cs typeface="Meiryo" charset="-128"/>
              </a:rPr>
              <a:t>高精度３次元立体図面</a:t>
            </a:r>
            <a:endParaRPr lang="en-US" altLang="ja-JP" sz="1050" dirty="0" smtClean="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smtClean="0">
                <a:solidFill>
                  <a:srgbClr val="0432FF"/>
                </a:solidFill>
                <a:latin typeface="Meiryo" charset="-128"/>
                <a:ea typeface="Meiryo" charset="-128"/>
                <a:cs typeface="Meiryo" charset="-128"/>
              </a:rPr>
              <a:t>土量分析・作業分析</a:t>
            </a:r>
            <a:endParaRPr lang="en-US" altLang="ja-JP" sz="1050" dirty="0" smtClean="0">
              <a:solidFill>
                <a:srgbClr val="0432FF"/>
              </a:solidFill>
              <a:latin typeface="Meiryo" charset="-128"/>
              <a:ea typeface="Meiryo" charset="-128"/>
              <a:cs typeface="Meiryo" charset="-128"/>
            </a:endParaRPr>
          </a:p>
          <a:p>
            <a:pPr marL="628650" lvl="1" indent="-171450">
              <a:buFont typeface="Wingdings" charset="2"/>
              <a:buChar char="ü"/>
            </a:pPr>
            <a:r>
              <a:rPr kumimoji="1" lang="ja-JP" altLang="en-US" sz="1050" dirty="0" smtClean="0">
                <a:solidFill>
                  <a:srgbClr val="0432FF"/>
                </a:solidFill>
                <a:latin typeface="Meiryo" charset="-128"/>
                <a:ea typeface="Meiryo" charset="-128"/>
                <a:cs typeface="Meiryo" charset="-128"/>
              </a:rPr>
              <a:t>工程・工期シミュレーション</a:t>
            </a:r>
            <a:endParaRPr kumimoji="1" lang="en-US" altLang="ja-JP" sz="1050" dirty="0" smtClean="0">
              <a:solidFill>
                <a:srgbClr val="0432FF"/>
              </a:solidFill>
              <a:latin typeface="Meiryo" charset="-128"/>
              <a:ea typeface="Meiryo" charset="-128"/>
              <a:cs typeface="Meiryo" charset="-128"/>
            </a:endParaRPr>
          </a:p>
          <a:p>
            <a:r>
              <a:rPr lang="ja-JP" altLang="en-US" sz="1050" b="1" dirty="0" smtClean="0">
                <a:solidFill>
                  <a:srgbClr val="0432FF"/>
                </a:solidFill>
                <a:latin typeface="Meiryo" charset="-128"/>
                <a:ea typeface="Meiryo" charset="-128"/>
                <a:cs typeface="Meiryo" charset="-128"/>
              </a:rPr>
              <a:t>データ活用</a:t>
            </a:r>
            <a:endParaRPr lang="en-US" altLang="ja-JP" sz="1050" b="1"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建設機械の自動制御・作業支援</a:t>
            </a:r>
            <a:endParaRPr lang="en-US" altLang="ja-JP" sz="1050" dirty="0" smtClean="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050" dirty="0" smtClean="0">
                <a:solidFill>
                  <a:srgbClr val="0432FF"/>
                </a:solidFill>
                <a:latin typeface="Meiryo" charset="-128"/>
                <a:ea typeface="Meiryo" charset="-128"/>
                <a:cs typeface="Meiryo" charset="-128"/>
              </a:rPr>
              <a:t>工程変更支援</a:t>
            </a:r>
            <a:endParaRPr kumimoji="1" lang="en-US" altLang="ja-JP" sz="1050" dirty="0" smtClean="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smtClean="0">
                <a:solidFill>
                  <a:srgbClr val="0432FF"/>
                </a:solidFill>
                <a:latin typeface="Meiryo" charset="-128"/>
                <a:ea typeface="Meiryo" charset="-128"/>
                <a:cs typeface="Meiryo" charset="-128"/>
              </a:rPr>
              <a:t>ドロー測量により進捗把握</a:t>
            </a:r>
            <a:endParaRPr kumimoji="1" lang="ja-JP" altLang="en-US" sz="1050" dirty="0">
              <a:solidFill>
                <a:srgbClr val="0432FF"/>
              </a:solidFill>
              <a:latin typeface="Meiryo" charset="-128"/>
              <a:ea typeface="Meiryo" charset="-128"/>
              <a:cs typeface="Meiryo" charset="-128"/>
            </a:endParaRPr>
          </a:p>
        </p:txBody>
      </p:sp>
      <p:sp>
        <p:nvSpPr>
          <p:cNvPr id="25" name="テキスト ボックス 24"/>
          <p:cNvSpPr txBox="1"/>
          <p:nvPr/>
        </p:nvSpPr>
        <p:spPr>
          <a:xfrm>
            <a:off x="555516" y="6039249"/>
            <a:ext cx="8032968" cy="369332"/>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解決したいビジネス課題</a:t>
            </a:r>
            <a:r>
              <a:rPr kumimoji="1" lang="ja-JP" altLang="en-US" smtClean="0">
                <a:solidFill>
                  <a:schemeClr val="bg1"/>
                </a:solidFill>
                <a:latin typeface="Meiryo" charset="-128"/>
                <a:ea typeface="Meiryo" charset="-128"/>
                <a:cs typeface="Meiryo" charset="-128"/>
              </a:rPr>
              <a:t>によって、使われるテクノロジーの組合せは</a:t>
            </a:r>
            <a:r>
              <a:rPr kumimoji="1" lang="ja-JP" altLang="en-US" dirty="0" smtClean="0">
                <a:solidFill>
                  <a:schemeClr val="bg1"/>
                </a:solidFill>
                <a:latin typeface="Meiryo" charset="-128"/>
                <a:ea typeface="Meiryo" charset="-128"/>
                <a:cs typeface="Meiryo" charset="-128"/>
              </a:rPr>
              <a:t>異なる</a:t>
            </a:r>
            <a:endParaRPr kumimoji="1" lang="ja-JP" altLang="en-US" dirty="0">
              <a:solidFill>
                <a:schemeClr val="bg1"/>
              </a:solidFill>
              <a:latin typeface="Meiryo" charset="-128"/>
              <a:ea typeface="Meiryo" charset="-128"/>
              <a:cs typeface="Meiryo" charset="-128"/>
            </a:endParaRPr>
          </a:p>
        </p:txBody>
      </p:sp>
      <p:sp>
        <p:nvSpPr>
          <p:cNvPr id="27" name="テキスト ボックス 26"/>
          <p:cNvSpPr txBox="1"/>
          <p:nvPr/>
        </p:nvSpPr>
        <p:spPr>
          <a:xfrm>
            <a:off x="2741632" y="958736"/>
            <a:ext cx="5570756" cy="707886"/>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デジタル・データを活用した</a:t>
            </a:r>
            <a:endParaRPr kumimoji="1" lang="en-US" altLang="ja-JP" sz="2000" dirty="0" smtClean="0">
              <a:solidFill>
                <a:schemeClr val="bg1"/>
              </a:solidFill>
              <a:latin typeface="Meiryo" charset="-128"/>
              <a:ea typeface="Meiryo" charset="-128"/>
              <a:cs typeface="Meiryo" charset="-128"/>
            </a:endParaRPr>
          </a:p>
          <a:p>
            <a:r>
              <a:rPr lang="ja-JP" altLang="en-US" sz="2000" dirty="0" smtClean="0">
                <a:solidFill>
                  <a:schemeClr val="bg1"/>
                </a:solidFill>
                <a:latin typeface="Meiryo" charset="-128"/>
                <a:ea typeface="Meiryo" charset="-128"/>
                <a:cs typeface="Meiryo" charset="-128"/>
              </a:rPr>
              <a:t>ビジネス課題を解決するための</a:t>
            </a:r>
            <a:r>
              <a:rPr kumimoji="1" lang="ja-JP" altLang="en-US" sz="2000" dirty="0" smtClean="0">
                <a:solidFill>
                  <a:schemeClr val="bg1"/>
                </a:solidFill>
                <a:latin typeface="Meiryo" charset="-128"/>
                <a:ea typeface="Meiryo" charset="-128"/>
                <a:cs typeface="Meiryo" charset="-128"/>
              </a:rPr>
              <a:t>フレームワーク</a:t>
            </a:r>
            <a:endParaRPr kumimoji="1" lang="ja-JP" altLang="en-US" sz="2000" dirty="0">
              <a:solidFill>
                <a:schemeClr val="bg1"/>
              </a:solidFill>
              <a:latin typeface="Meiryo" charset="-128"/>
              <a:ea typeface="Meiryo" charset="-128"/>
              <a:cs typeface="Meiryo" charset="-128"/>
            </a:endParaRPr>
          </a:p>
        </p:txBody>
      </p:sp>
      <p:sp>
        <p:nvSpPr>
          <p:cNvPr id="28" name="テキスト ボックス 27"/>
          <p:cNvSpPr txBox="1"/>
          <p:nvPr/>
        </p:nvSpPr>
        <p:spPr>
          <a:xfrm>
            <a:off x="751432" y="957920"/>
            <a:ext cx="1799275" cy="830997"/>
          </a:xfrm>
          <a:prstGeom prst="rect">
            <a:avLst/>
          </a:prstGeom>
          <a:noFill/>
        </p:spPr>
        <p:txBody>
          <a:bodyPr wrap="none" rtlCol="0">
            <a:spAutoFit/>
          </a:bodyPr>
          <a:lstStyle/>
          <a:p>
            <a:r>
              <a:rPr kumimoji="1" lang="en-US" altLang="ja-JP" sz="4800" b="1" dirty="0" err="1" smtClean="0">
                <a:solidFill>
                  <a:schemeClr val="bg1"/>
                </a:solidFill>
                <a:latin typeface="Meiryo" charset="-128"/>
                <a:ea typeface="Meiryo" charset="-128"/>
                <a:cs typeface="Meiryo" charset="-128"/>
              </a:rPr>
              <a:t>IoT</a:t>
            </a:r>
            <a:r>
              <a:rPr kumimoji="1" lang="ja-JP" altLang="en-US" sz="2000" dirty="0" smtClean="0">
                <a:solidFill>
                  <a:schemeClr val="bg1"/>
                </a:solidFill>
                <a:latin typeface="Meiryo" charset="-128"/>
                <a:ea typeface="Meiryo" charset="-128"/>
                <a:cs typeface="Meiryo" charset="-128"/>
              </a:rPr>
              <a:t>とは</a:t>
            </a:r>
            <a:endParaRPr kumimoji="1" lang="ja-JP" altLang="en-US" sz="2000" dirty="0">
              <a:solidFill>
                <a:schemeClr val="bg1"/>
              </a:solidFill>
              <a:latin typeface="Meiryo" charset="-128"/>
              <a:ea typeface="Meiryo" charset="-128"/>
              <a:cs typeface="Meiryo" charset="-128"/>
            </a:endParaRPr>
          </a:p>
        </p:txBody>
      </p:sp>
      <p:sp>
        <p:nvSpPr>
          <p:cNvPr id="29" name="テキスト ボックス 28"/>
          <p:cNvSpPr txBox="1"/>
          <p:nvPr/>
        </p:nvSpPr>
        <p:spPr>
          <a:xfrm>
            <a:off x="397639" y="3984753"/>
            <a:ext cx="723275" cy="253916"/>
          </a:xfrm>
          <a:prstGeom prst="rect">
            <a:avLst/>
          </a:prstGeom>
          <a:noFill/>
        </p:spPr>
        <p:txBody>
          <a:bodyPr wrap="none" rtlCol="0">
            <a:spAutoFit/>
          </a:bodyPr>
          <a:lstStyle/>
          <a:p>
            <a:pPr algn="ctr"/>
            <a:r>
              <a:rPr kumimoji="1" lang="ja-JP" altLang="en-US" sz="1050" smtClean="0">
                <a:solidFill>
                  <a:schemeClr val="bg1"/>
                </a:solidFill>
                <a:latin typeface="Meiryo" charset="-128"/>
                <a:ea typeface="Meiryo" charset="-128"/>
                <a:cs typeface="Meiryo" charset="-128"/>
              </a:rPr>
              <a:t>現実世界</a:t>
            </a:r>
            <a:endParaRPr kumimoji="1" lang="ja-JP" altLang="en-US" sz="1050" dirty="0">
              <a:solidFill>
                <a:schemeClr val="bg1"/>
              </a:solidFill>
              <a:latin typeface="Meiryo" charset="-128"/>
              <a:ea typeface="Meiryo" charset="-128"/>
              <a:cs typeface="Meiryo" charset="-128"/>
            </a:endParaRPr>
          </a:p>
        </p:txBody>
      </p:sp>
      <p:sp>
        <p:nvSpPr>
          <p:cNvPr id="30" name="テキスト ボックス 29"/>
          <p:cNvSpPr txBox="1"/>
          <p:nvPr/>
        </p:nvSpPr>
        <p:spPr>
          <a:xfrm>
            <a:off x="3131273" y="1847456"/>
            <a:ext cx="992579" cy="253916"/>
          </a:xfrm>
          <a:prstGeom prst="rect">
            <a:avLst/>
          </a:prstGeom>
          <a:noFill/>
        </p:spPr>
        <p:txBody>
          <a:bodyPr wrap="none" rtlCol="0">
            <a:spAutoFit/>
          </a:bodyPr>
          <a:lstStyle/>
          <a:p>
            <a:pPr algn="ctr"/>
            <a:r>
              <a:rPr kumimoji="1" lang="ja-JP" altLang="en-US" sz="1050" dirty="0" smtClean="0">
                <a:solidFill>
                  <a:schemeClr val="bg1"/>
                </a:solidFill>
                <a:latin typeface="Meiryo" charset="-128"/>
                <a:ea typeface="Meiryo" charset="-128"/>
                <a:cs typeface="Meiryo" charset="-128"/>
              </a:rPr>
              <a:t>サイバー世界</a:t>
            </a:r>
            <a:endParaRPr kumimoji="1" lang="ja-JP" altLang="en-US" sz="105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46226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25922</TotalTime>
  <Words>12504</Words>
  <Application>Microsoft Macintosh PowerPoint</Application>
  <PresentationFormat>画面に合わせる (4:3)</PresentationFormat>
  <Paragraphs>1627</Paragraphs>
  <Slides>75</Slides>
  <Notes>28</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75</vt:i4>
      </vt:variant>
    </vt:vector>
  </HeadingPairs>
  <TitlesOfParts>
    <vt:vector size="91" baseType="lpstr">
      <vt:lpstr>American Typewriter</vt:lpstr>
      <vt:lpstr>Calibri</vt:lpstr>
      <vt:lpstr>HGP創英角ｺﾞｼｯｸUB</vt:lpstr>
      <vt:lpstr>HGSSoeiKakugothicUB</vt:lpstr>
      <vt:lpstr>Hiragino Kaku Gothic Pro W6</vt:lpstr>
      <vt:lpstr>Hiragino Kaku Gothic Std W8</vt:lpstr>
      <vt:lpstr>Hiragino Kaku Gothic StdN W8</vt:lpstr>
      <vt:lpstr>Meiryo</vt:lpstr>
      <vt:lpstr>MS PGothic</vt:lpstr>
      <vt:lpstr>ＭＳ Ｐゴシック</vt:lpstr>
      <vt:lpstr>Wingdings</vt:lpstr>
      <vt:lpstr>ZapfDingbatsITC</vt:lpstr>
      <vt:lpstr>メイリオ</vt:lpstr>
      <vt:lpstr>Arial</vt:lpstr>
      <vt:lpstr>NC標準テンプレート</vt:lpstr>
      <vt:lpstr>シート</vt:lpstr>
      <vt:lpstr>IoT／モノのインターネット  Internet of Things</vt:lpstr>
      <vt:lpstr>PowerPoint プレゼンテーション</vt:lpstr>
      <vt:lpstr>インターネットに接されるデバイス数の推移</vt:lpstr>
      <vt:lpstr>IoTに期待される経済価値</vt:lpstr>
      <vt:lpstr>M2MとIoT</vt:lpstr>
      <vt:lpstr>IoTと関連テクノロジー</vt:lpstr>
      <vt:lpstr>PowerPoint プレゼンテーション</vt:lpstr>
      <vt:lpstr>IoTの２つの意味</vt:lpstr>
      <vt:lpstr>IoTはテクノロジーではなくビジネス・フレームワーク</vt:lpstr>
      <vt:lpstr>従来のやり方とIoTの違い</vt:lpstr>
      <vt:lpstr>コレ１枚で分かるモノのインターネット（IoT）</vt:lpstr>
      <vt:lpstr>IoTがもたらす２つのパラダイムシフト</vt:lpstr>
      <vt:lpstr>デジタル・コピー／デジタルツイン</vt:lpstr>
      <vt:lpstr>「モノ」のサービス化</vt:lpstr>
      <vt:lpstr>ソフトウェア化するモノ</vt:lpstr>
      <vt:lpstr>「モノ」のサービス化</vt:lpstr>
      <vt:lpstr>モノのサービス化の本質</vt:lpstr>
      <vt:lpstr>ビジネス価値の進化</vt:lpstr>
      <vt:lpstr>PowerPoint プレゼンテーション</vt:lpstr>
      <vt:lpstr>IoTの機能と役割の4段階</vt:lpstr>
      <vt:lpstr>IoTの三層構造</vt:lpstr>
      <vt:lpstr>IoTの三層構造</vt:lpstr>
      <vt:lpstr>クラウドから超分散へ</vt:lpstr>
      <vt:lpstr>IoT World Forumのリファレンス･モデル</vt:lpstr>
      <vt:lpstr>IoTそれ自体は目的ではない</vt:lpstr>
      <vt:lpstr>IoTのビジネス・レイヤ</vt:lpstr>
      <vt:lpstr>IoTへの取り組みを成功させる３つの要件</vt:lpstr>
      <vt:lpstr>IoTの開発や実行環境</vt:lpstr>
      <vt:lpstr>PowerPoint プレゼンテーション</vt:lpstr>
      <vt:lpstr>LPWA(Low Power Wide Area)ネットワークとは</vt:lpstr>
      <vt:lpstr>LPWA(Low Power Wide Area)ネットワークの位置付け</vt:lpstr>
      <vt:lpstr>LPWA(Low Power Wide Area)ネットワークの位置付け</vt:lpstr>
      <vt:lpstr>LPWA(Low Power Wide Area)ネットワークの位置付け</vt:lpstr>
      <vt:lpstr>LPWA主要3方式の比較</vt:lpstr>
      <vt:lpstr>Wi-SUN</vt:lpstr>
      <vt:lpstr>LPWA(Low Power Wide Area)ネットワーク　通信規格一覧</vt:lpstr>
      <vt:lpstr>コレ１枚でわかる第５世代通信</vt:lpstr>
      <vt:lpstr>第５世代通信におけるネットワーク・スライス</vt:lpstr>
      <vt:lpstr>第５世代通信におけるネットワーク・スライス</vt:lpstr>
      <vt:lpstr>自律走行できる自動車</vt:lpstr>
      <vt:lpstr>自動運転のためのプラットフォーム</vt:lpstr>
      <vt:lpstr>PowerPoint プレゼンテーション</vt:lpstr>
      <vt:lpstr>IoT 機器の6つの性質</vt:lpstr>
      <vt:lpstr>IoT セキュリティ対策の 5 つの指針</vt:lpstr>
      <vt:lpstr>IoTセキュリティの特徴</vt:lpstr>
      <vt:lpstr>IoTにおけるセキュリティの留意点</vt:lpstr>
      <vt:lpstr>The OWASP Internet of Things Top 10</vt:lpstr>
      <vt:lpstr>PowerPoint プレゼンテーション</vt:lpstr>
      <vt:lpstr>Google Mapsの渋滞表示</vt:lpstr>
      <vt:lpstr>IoTのビジネス事例</vt:lpstr>
      <vt:lpstr>コマツの取り組み事例</vt:lpstr>
      <vt:lpstr>The Internet of Things by IBM</vt:lpstr>
      <vt:lpstr>What is IoT ? by Intel</vt:lpstr>
      <vt:lpstr>Predix IoT pratform by GE</vt:lpstr>
      <vt:lpstr>建設業での事例</vt:lpstr>
      <vt:lpstr> 社会全体がCPSによって変革される「データ駆動型社会」</vt:lpstr>
      <vt:lpstr>データ駆動型社会の課題と可能性</vt:lpstr>
      <vt:lpstr> データ駆動型社会の分野別の取り組み</vt:lpstr>
      <vt:lpstr>PowerPoint プレゼンテーション</vt:lpstr>
      <vt:lpstr>インダストリー4.0がやろうとしていること</vt:lpstr>
      <vt:lpstr>コレ１枚で分かるインダストリー4.0</vt:lpstr>
      <vt:lpstr>産業革命の区分</vt:lpstr>
      <vt:lpstr>ドイツでインダストリー4.0の取り組みが始まった背景</vt:lpstr>
      <vt:lpstr>第4次産業革命（インダストリー4.0）とIoT</vt:lpstr>
      <vt:lpstr>インダストリー4.0を支える繋がり</vt:lpstr>
      <vt:lpstr>従来の工場とインダストリー4.0がめざす工場の違い</vt:lpstr>
      <vt:lpstr>インターストリー4.0を支えるCPS</vt:lpstr>
      <vt:lpstr>Industrial Internet と Industry4.0</vt:lpstr>
      <vt:lpstr>アメリカとドイツの取り組みの違い</vt:lpstr>
      <vt:lpstr>Industrial Internet と Industry4.0おける標準化の取り組み</vt:lpstr>
      <vt:lpstr>インダストリー・インターネットのモデルベース開発</vt:lpstr>
      <vt:lpstr>日本産業システムが抱える課題</vt:lpstr>
      <vt:lpstr>GEが推進する産業用IoTプラットフォーム“Predix”</vt:lpstr>
      <vt:lpstr>ファナックが推進する産業用IoTプラットフォーム“FIELD system”</vt:lpstr>
      <vt:lpstr>PowerPoint プレゼンテーション</vt:lpstr>
    </vt:vector>
  </TitlesOfParts>
  <Company>NetCommerce</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907</cp:revision>
  <cp:lastPrinted>2016-03-03T01:04:41Z</cp:lastPrinted>
  <dcterms:created xsi:type="dcterms:W3CDTF">2014-04-30T01:58:06Z</dcterms:created>
  <dcterms:modified xsi:type="dcterms:W3CDTF">2017-10-26T11:00:53Z</dcterms:modified>
</cp:coreProperties>
</file>