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503" r:id="rId2"/>
    <p:sldId id="584" r:id="rId3"/>
    <p:sldId id="539" r:id="rId4"/>
    <p:sldId id="558" r:id="rId5"/>
    <p:sldId id="542" r:id="rId6"/>
    <p:sldId id="522" r:id="rId7"/>
    <p:sldId id="562" r:id="rId8"/>
    <p:sldId id="603" r:id="rId9"/>
    <p:sldId id="544" r:id="rId10"/>
    <p:sldId id="553" r:id="rId11"/>
    <p:sldId id="541" r:id="rId12"/>
    <p:sldId id="601" r:id="rId13"/>
    <p:sldId id="586" r:id="rId14"/>
    <p:sldId id="600" r:id="rId15"/>
    <p:sldId id="585" r:id="rId16"/>
    <p:sldId id="594" r:id="rId17"/>
    <p:sldId id="587" r:id="rId18"/>
    <p:sldId id="588" r:id="rId19"/>
    <p:sldId id="591" r:id="rId20"/>
    <p:sldId id="593" r:id="rId21"/>
    <p:sldId id="592" r:id="rId22"/>
    <p:sldId id="595" r:id="rId23"/>
    <p:sldId id="604" r:id="rId24"/>
    <p:sldId id="602" r:id="rId25"/>
    <p:sldId id="597" r:id="rId26"/>
    <p:sldId id="598" r:id="rId27"/>
    <p:sldId id="596" r:id="rId2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FFFBD2"/>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24"/>
    <p:restoredTop sz="79089" autoAdjust="0"/>
  </p:normalViewPr>
  <p:slideViewPr>
    <p:cSldViewPr snapToGrid="0" snapToObjects="1" showGuides="1">
      <p:cViewPr>
        <p:scale>
          <a:sx n="77" d="100"/>
          <a:sy n="77" d="100"/>
        </p:scale>
        <p:origin x="1120" y="224"/>
      </p:cViewPr>
      <p:guideLst>
        <p:guide orient="horz"/>
        <p:guide pos="5759"/>
      </p:guideLst>
    </p:cSldViewPr>
  </p:slideViewPr>
  <p:notesTextViewPr>
    <p:cViewPr>
      <p:scale>
        <a:sx n="3" d="2"/>
        <a:sy n="3" d="2"/>
      </p:scale>
      <p:origin x="0" y="0"/>
    </p:cViewPr>
  </p:notesTextViewPr>
  <p:sorterViewPr>
    <p:cViewPr varScale="1">
      <p:scale>
        <a:sx n="1" d="1"/>
        <a:sy n="1" d="1"/>
      </p:scale>
      <p:origin x="0" y="-1398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72"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2017/11/15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2017/11/15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92865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2613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smtClean="0">
                <a:solidFill>
                  <a:schemeClr val="tx1"/>
                </a:solidFill>
                <a:effectLst/>
                <a:latin typeface="+mn-lt"/>
                <a:ea typeface="+mn-ea"/>
                <a:cs typeface="+mn-cs"/>
              </a:rPr>
              <a:t>ハードウェア性能の劇的な向上やクラウドの普及に比べ、アプリケーション開発は、それに見合う生産性の向上を果たしてきたとは言えません。この課題を解決する手段として「超高速開発ツール」が注目されています。</a:t>
            </a:r>
          </a:p>
          <a:p>
            <a:r>
              <a:rPr kumimoji="1" lang="ja-JP" altLang="en-US" sz="1200" b="0" i="0" kern="1200" dirty="0" smtClean="0">
                <a:solidFill>
                  <a:schemeClr val="tx1"/>
                </a:solidFill>
                <a:effectLst/>
                <a:latin typeface="+mn-lt"/>
                <a:ea typeface="+mn-ea"/>
                <a:cs typeface="+mn-cs"/>
              </a:rPr>
              <a:t>超高速開発ツールは、業務の手順や帳票の書式、画面のレイアウトを入力すれば、プログラムやデータベースを自動で生成してくれます。プログラミングのスキルがなくてもアプリケーションを開発ができるので、現場のアイデアをすぐに形にする、あるいはニーズの変化に即応して、日々の継続的な改修や改善が容易になります。また、業務手順を入力すれば自動でプログラミングされるので、業務プロセスが可視化され、プログラマーによる属人化も排除できます。</a:t>
            </a:r>
          </a:p>
          <a:p>
            <a:r>
              <a:rPr kumimoji="1" lang="ja-JP" altLang="en-US" sz="1200" b="0" i="0" kern="1200" dirty="0" smtClean="0">
                <a:solidFill>
                  <a:schemeClr val="tx1"/>
                </a:solidFill>
                <a:effectLst/>
                <a:latin typeface="+mn-lt"/>
                <a:ea typeface="+mn-ea"/>
                <a:cs typeface="+mn-cs"/>
              </a:rPr>
              <a:t>ただ、アプリケーション開発の全工程をカバーするものではありません。例えば、ビジネス・ゴールの設定や業務分析、さらには、ユーザーを巻き込んで業務要件を明確にするための議論、品質管理を含めたプロジェクト管理、ユーザーの使い勝手や非機能要件への対応などはこれまでと変わりません。また、画面設計や操作性の自由度も下がります。一方で、概要設計・詳細設計・コーディング・テストなどの人手のかかる工程は大幅に工数を減らすことができます。</a:t>
            </a:r>
          </a:p>
          <a:p>
            <a:r>
              <a:rPr kumimoji="1" lang="ja-JP" altLang="en-US" sz="1200" b="0" i="0" kern="1200" dirty="0" smtClean="0">
                <a:solidFill>
                  <a:schemeClr val="tx1"/>
                </a:solidFill>
                <a:effectLst/>
                <a:latin typeface="+mn-lt"/>
                <a:ea typeface="+mn-ea"/>
                <a:cs typeface="+mn-cs"/>
              </a:rPr>
              <a:t>このような特徴から、新たなアプリケーションを開発する場合には、工数削減の効果は限定的ですが、一度作ったアプリケーションの保守・改修の生産性は大幅に向上することが期待できます。また、予め仕様が厳格に定められた大規模システムを納期通りに開発するといった用途となると使い勝手が悪いかもしれません。一方で、小規模で変更が頻繁に求められる、あるいは要件を詰めながら開発も並行して進めなくてはならない場合には効果的で、アジャイル開発と組み合わせることで、さらにその真価を引き出すことができるでしょう。</a:t>
            </a:r>
          </a:p>
          <a:p>
            <a:r>
              <a:rPr kumimoji="1" lang="ja-JP" altLang="en-US" sz="1200" b="0" i="0" kern="1200" dirty="0" smtClean="0">
                <a:solidFill>
                  <a:schemeClr val="tx1"/>
                </a:solidFill>
                <a:effectLst/>
                <a:latin typeface="+mn-lt"/>
                <a:ea typeface="+mn-ea"/>
                <a:cs typeface="+mn-cs"/>
              </a:rPr>
              <a:t>ある</a:t>
            </a:r>
            <a:r>
              <a:rPr kumimoji="1" lang="en-US" altLang="ja-JP" sz="1200" b="0" i="0" kern="1200" dirty="0" smtClean="0">
                <a:solidFill>
                  <a:schemeClr val="tx1"/>
                </a:solidFill>
                <a:effectLst/>
                <a:latin typeface="+mn-lt"/>
                <a:ea typeface="+mn-ea"/>
                <a:cs typeface="+mn-cs"/>
              </a:rPr>
              <a:t>SI</a:t>
            </a:r>
            <a:r>
              <a:rPr kumimoji="1" lang="ja-JP" altLang="en-US" sz="1200" b="0" i="0" kern="1200" dirty="0" smtClean="0">
                <a:solidFill>
                  <a:schemeClr val="tx1"/>
                </a:solidFill>
                <a:effectLst/>
                <a:latin typeface="+mn-lt"/>
                <a:ea typeface="+mn-ea"/>
                <a:cs typeface="+mn-cs"/>
              </a:rPr>
              <a:t>事業者では、超高速開発ツールを受託開発に使ったことで、最新の開発環境に限界を感じているが、業務に精通しファシリテーション能力に秀でたシニアのエンジニアに、さらなる活躍の場を与えられたとのことで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1542228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a:t>
            </a:r>
            <a:r>
              <a:rPr kumimoji="1" lang="en-US" altLang="ja-JP" dirty="0" err="1"/>
              <a:t>itpro.nikkeibp.co.jp</a:t>
            </a:r>
            <a:r>
              <a:rPr kumimoji="1" lang="en-US" altLang="ja-JP" dirty="0"/>
              <a:t>/</a:t>
            </a:r>
            <a:r>
              <a:rPr kumimoji="1" lang="en-US" altLang="ja-JP" dirty="0" err="1"/>
              <a:t>atclact</a:t>
            </a:r>
            <a:r>
              <a:rPr kumimoji="1" lang="en-US" altLang="ja-JP" dirty="0"/>
              <a:t>/active/15/121700150/121700002/</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3198285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07069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1980</a:t>
            </a:r>
            <a:r>
              <a:rPr lang="ja-JP" altLang="en-US" dirty="0"/>
              <a:t>年代の人工知能研究において、実用化が期待されたのが、ルールと推論エンジンを使うエキスパートシステムでした。これは例えば医師が患者を診察する際に、まずは患者の外見のチェックや体温を測ることによって初期の診断を行う事から、それらの判断基準を「ルール」として蓄えれば、医師の代わりになるシステムを構築できるのではないか、という考えから開発が進められたもので、様々な分野の専門家（＝エキスパート）の知識（ナレッジ）を集積することから、エキスパートシステムと呼ばれました。日本でも第</a:t>
            </a:r>
            <a:r>
              <a:rPr lang="en-US" altLang="ja-JP" dirty="0"/>
              <a:t>5</a:t>
            </a:r>
            <a:r>
              <a:rPr lang="ja-JP" altLang="en-US" dirty="0"/>
              <a:t>世代コンピュータとして研究が進められました。</a:t>
            </a:r>
            <a:endParaRPr lang="en-US" altLang="ja-JP" dirty="0"/>
          </a:p>
          <a:p>
            <a:r>
              <a:rPr lang="ja-JP" altLang="en-US" dirty="0"/>
              <a:t>しかし、このシステムは、この当時はうまくいきませんでした。エキスパートの知識は定型化できないことも多く、ルール化することが難しかったことに加え、大量のルールを処理するためのコンピュータの処理能力も不足していたからです。</a:t>
            </a:r>
            <a:endParaRPr lang="en-US" altLang="ja-JP" dirty="0"/>
          </a:p>
          <a:p>
            <a:r>
              <a:rPr lang="ja-JP" altLang="en-US" dirty="0"/>
              <a:t>（ただ、このアプローチは現代では一部で実用化されています。特定の業務に特化してルールベースで業務プロセスを管理する</a:t>
            </a:r>
            <a:r>
              <a:rPr lang="en-US" altLang="ja-JP" dirty="0"/>
              <a:t>BRMS</a:t>
            </a:r>
            <a:r>
              <a:rPr lang="ja-JP" altLang="en-US" dirty="0"/>
              <a:t>というシステムです）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1663314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3424003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84233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枚でわかる</a:t>
            </a:r>
            <a:r>
              <a:rPr kumimoji="1" lang="en-US" altLang="ja-JP" sz="1200" kern="1200" dirty="0" smtClean="0">
                <a:solidFill>
                  <a:schemeClr val="tx1"/>
                </a:solidFill>
                <a:effectLst/>
                <a:latin typeface="+mn-lt"/>
                <a:ea typeface="+mn-ea"/>
                <a:cs typeface="+mn-cs"/>
              </a:rPr>
              <a:t>RPA</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RPA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Robotic Process Automation</a:t>
            </a:r>
            <a:r>
              <a:rPr kumimoji="1" lang="ja-JP" altLang="ja-JP" sz="1200" kern="1200" dirty="0" smtClean="0">
                <a:solidFill>
                  <a:schemeClr val="tx1"/>
                </a:solidFill>
                <a:effectLst/>
                <a:latin typeface="+mn-lt"/>
                <a:ea typeface="+mn-ea"/>
                <a:cs typeface="+mn-cs"/>
              </a:rPr>
              <a:t>）とは、人間の手作業による複数のアプリケーションにまたがる操作手順を登録しておけば、その手順に従って人間に代わって自動で操作してくれるプログラムのことです。</a:t>
            </a:r>
          </a:p>
          <a:p>
            <a:r>
              <a:rPr kumimoji="1" lang="ja-JP" altLang="ja-JP" sz="1200" kern="1200" dirty="0" smtClean="0">
                <a:solidFill>
                  <a:schemeClr val="tx1"/>
                </a:solidFill>
                <a:effectLst/>
                <a:latin typeface="+mn-lt"/>
                <a:ea typeface="+mn-ea"/>
                <a:cs typeface="+mn-cs"/>
              </a:rPr>
              <a:t>一般的に、複数のアプリケーションを連係して処理する場合は、各アプリケーションが提供する</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Application Programming Interface</a:t>
            </a:r>
            <a:r>
              <a:rPr kumimoji="1" lang="ja-JP" altLang="ja-JP" sz="1200" kern="1200" dirty="0" smtClean="0">
                <a:solidFill>
                  <a:schemeClr val="tx1"/>
                </a:solidFill>
                <a:effectLst/>
                <a:latin typeface="+mn-lt"/>
                <a:ea typeface="+mn-ea"/>
                <a:cs typeface="+mn-cs"/>
              </a:rPr>
              <a:t>）を介し、それらを連係させるためのプログラムを組む必要があります。しかし、このやり方では専門的なプログラミング知識が必要なことに加え、対象となるアプリケーションの</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を作成・公開してもらう必要がありました。</a:t>
            </a:r>
          </a:p>
          <a:p>
            <a:r>
              <a:rPr kumimoji="1" lang="ja-JP" altLang="ja-JP" sz="1200" kern="1200" dirty="0" smtClean="0">
                <a:solidFill>
                  <a:schemeClr val="tx1"/>
                </a:solidFill>
                <a:effectLst/>
                <a:latin typeface="+mn-lt"/>
                <a:ea typeface="+mn-ea"/>
                <a:cs typeface="+mn-cs"/>
              </a:rPr>
              <a:t>それに対し</a:t>
            </a:r>
            <a:r>
              <a:rPr kumimoji="1" lang="en-US" altLang="ja-JP" sz="1200" kern="1200" dirty="0" smtClean="0">
                <a:solidFill>
                  <a:schemeClr val="tx1"/>
                </a:solidFill>
                <a:effectLst/>
                <a:latin typeface="+mn-lt"/>
                <a:ea typeface="+mn-ea"/>
                <a:cs typeface="+mn-cs"/>
              </a:rPr>
              <a:t>RPA </a:t>
            </a:r>
            <a:r>
              <a:rPr kumimoji="1" lang="ja-JP" altLang="ja-JP" sz="1200" kern="1200" dirty="0" smtClean="0">
                <a:solidFill>
                  <a:schemeClr val="tx1"/>
                </a:solidFill>
                <a:effectLst/>
                <a:latin typeface="+mn-lt"/>
                <a:ea typeface="+mn-ea"/>
                <a:cs typeface="+mn-cs"/>
              </a:rPr>
              <a:t>は、既に使用しているアプリケーションのユーザーインターフェイスで人間がおこなっている操作手順を登録すれば、そのまま同じように自動で操作をしてくれます。たとえば、申請書登録画面に表示された項目毎のデータを読み取り、それを他のアプリケーションに転記、拾い出したキーワードから他のアプリケーションで情報を検索して必要な項目をチェックすると言った、これまで人間がおこなっていた操作の手順をそのまま実行してくれるのです。このように人間に代わって作業をしてくれる労働者という意味で、「</a:t>
            </a:r>
            <a:r>
              <a:rPr kumimoji="1" lang="en-US" altLang="ja-JP" sz="1200" kern="1200" dirty="0" smtClean="0">
                <a:solidFill>
                  <a:schemeClr val="tx1"/>
                </a:solidFill>
                <a:effectLst/>
                <a:latin typeface="+mn-lt"/>
                <a:ea typeface="+mn-ea"/>
                <a:cs typeface="+mn-cs"/>
              </a:rPr>
              <a:t>Digital Labor</a:t>
            </a:r>
            <a:r>
              <a:rPr kumimoji="1" lang="ja-JP" altLang="ja-JP" sz="1200" kern="1200" dirty="0" smtClean="0">
                <a:solidFill>
                  <a:schemeClr val="tx1"/>
                </a:solidFill>
                <a:effectLst/>
                <a:latin typeface="+mn-lt"/>
                <a:ea typeface="+mn-ea"/>
                <a:cs typeface="+mn-cs"/>
              </a:rPr>
              <a:t>」とも呼ばれています。</a:t>
            </a:r>
          </a:p>
          <a:p>
            <a:r>
              <a:rPr kumimoji="1" lang="en-US" altLang="ja-JP" sz="1200" kern="1200" dirty="0" smtClean="0">
                <a:solidFill>
                  <a:schemeClr val="tx1"/>
                </a:solidFill>
                <a:effectLst/>
                <a:latin typeface="+mn-lt"/>
                <a:ea typeface="+mn-ea"/>
                <a:cs typeface="+mn-cs"/>
              </a:rPr>
              <a:t>RPA </a:t>
            </a:r>
            <a:r>
              <a:rPr kumimoji="1" lang="ja-JP" altLang="ja-JP" sz="1200" kern="1200" dirty="0" smtClean="0">
                <a:solidFill>
                  <a:schemeClr val="tx1"/>
                </a:solidFill>
                <a:effectLst/>
                <a:latin typeface="+mn-lt"/>
                <a:ea typeface="+mn-ea"/>
                <a:cs typeface="+mn-cs"/>
              </a:rPr>
              <a:t>は、事務処理や書類関係の作業が多い金融業界や人事・採用に関わる部署など、人間の手作業に頼る単純だけど手間のかかる業務が多く残る業種・職種での生産性を大幅に向上させることができます。</a:t>
            </a:r>
          </a:p>
          <a:p>
            <a:r>
              <a:rPr kumimoji="1" lang="ja-JP" altLang="ja-JP" sz="1200" kern="1200" dirty="0" smtClean="0">
                <a:solidFill>
                  <a:schemeClr val="tx1"/>
                </a:solidFill>
                <a:effectLst/>
                <a:latin typeface="+mn-lt"/>
                <a:ea typeface="+mn-ea"/>
                <a:cs typeface="+mn-cs"/>
              </a:rPr>
              <a:t>これまで、事務処理の合理化をすすめコスト削減を図るために、海外でのシェアード・サービスや</a:t>
            </a:r>
            <a:r>
              <a:rPr kumimoji="1" lang="en-US" altLang="ja-JP" sz="1200" kern="1200" dirty="0" smtClean="0">
                <a:solidFill>
                  <a:schemeClr val="tx1"/>
                </a:solidFill>
                <a:effectLst/>
                <a:latin typeface="+mn-lt"/>
                <a:ea typeface="+mn-ea"/>
                <a:cs typeface="+mn-cs"/>
              </a:rPr>
              <a:t>BPO</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Business Process Outsourcing</a:t>
            </a:r>
            <a:r>
              <a:rPr kumimoji="1" lang="ja-JP" altLang="ja-JP" sz="1200" kern="1200" dirty="0" smtClean="0">
                <a:solidFill>
                  <a:schemeClr val="tx1"/>
                </a:solidFill>
                <a:effectLst/>
                <a:latin typeface="+mn-lt"/>
                <a:ea typeface="+mn-ea"/>
                <a:cs typeface="+mn-cs"/>
              </a:rPr>
              <a:t>）が使われてきましたが、現地での労働単価の上昇に加え、人材の流動性が高くノウハウが定着しないという問題を抱えています。また高齢化が避けられない我が国に於いて、業務の生産性向上は喫緊の課題です。このような課題の解決策としても</a:t>
            </a:r>
            <a:r>
              <a:rPr kumimoji="1" lang="en-US" altLang="ja-JP" sz="1200" kern="1200" dirty="0" smtClean="0">
                <a:solidFill>
                  <a:schemeClr val="tx1"/>
                </a:solidFill>
                <a:effectLst/>
                <a:latin typeface="+mn-lt"/>
                <a:ea typeface="+mn-ea"/>
                <a:cs typeface="+mn-cs"/>
              </a:rPr>
              <a:t>RPA</a:t>
            </a:r>
            <a:r>
              <a:rPr kumimoji="1" lang="ja-JP" altLang="ja-JP" sz="1200" kern="1200" dirty="0" smtClean="0">
                <a:solidFill>
                  <a:schemeClr val="tx1"/>
                </a:solidFill>
                <a:effectLst/>
                <a:latin typeface="+mn-lt"/>
                <a:ea typeface="+mn-ea"/>
                <a:cs typeface="+mn-cs"/>
              </a:rPr>
              <a:t>は注目を集めています。</a:t>
            </a:r>
          </a:p>
          <a:p>
            <a:r>
              <a:rPr kumimoji="1" lang="en-US" altLang="ja-JP" sz="1200" kern="1200" dirty="0" smtClean="0">
                <a:solidFill>
                  <a:schemeClr val="tx1"/>
                </a:solidFill>
                <a:effectLst/>
                <a:latin typeface="+mn-lt"/>
                <a:ea typeface="+mn-ea"/>
                <a:cs typeface="+mn-cs"/>
              </a:rPr>
              <a:t>RPA</a:t>
            </a:r>
            <a:r>
              <a:rPr kumimoji="1" lang="ja-JP" altLang="ja-JP" sz="1200" kern="1200" dirty="0" smtClean="0">
                <a:solidFill>
                  <a:schemeClr val="tx1"/>
                </a:solidFill>
                <a:effectLst/>
                <a:latin typeface="+mn-lt"/>
                <a:ea typeface="+mn-ea"/>
                <a:cs typeface="+mn-cs"/>
              </a:rPr>
              <a:t>は、カバーする機能の範囲によって、</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つのクラスに分けられています。</a:t>
            </a:r>
          </a:p>
          <a:p>
            <a:r>
              <a:rPr kumimoji="1" lang="ja-JP" altLang="ja-JP" sz="1200" kern="1200" dirty="0" smtClean="0">
                <a:solidFill>
                  <a:schemeClr val="tx1"/>
                </a:solidFill>
                <a:effectLst/>
                <a:latin typeface="+mn-lt"/>
                <a:ea typeface="+mn-ea"/>
                <a:cs typeface="+mn-cs"/>
              </a:rPr>
              <a:t>クラス</a:t>
            </a:r>
            <a:r>
              <a:rPr kumimoji="1" lang="en-US" altLang="ja-JP" sz="1200" kern="1200" dirty="0" smtClean="0">
                <a:solidFill>
                  <a:schemeClr val="tx1"/>
                </a:solidFill>
                <a:effectLst/>
                <a:latin typeface="+mn-lt"/>
                <a:ea typeface="+mn-ea"/>
                <a:cs typeface="+mn-cs"/>
              </a:rPr>
              <a:t>1:</a:t>
            </a:r>
            <a:r>
              <a:rPr kumimoji="1" lang="en-US" altLang="ja-JP" sz="1200" b="1" kern="1200" dirty="0" smtClean="0">
                <a:solidFill>
                  <a:schemeClr val="tx1"/>
                </a:solidFill>
                <a:effectLst/>
                <a:latin typeface="+mn-lt"/>
                <a:ea typeface="+mn-ea"/>
                <a:cs typeface="+mn-cs"/>
              </a:rPr>
              <a:t>R</a:t>
            </a:r>
            <a:r>
              <a:rPr kumimoji="1" lang="en-US" altLang="ja-JP" sz="1200" kern="1200" dirty="0" smtClean="0">
                <a:solidFill>
                  <a:schemeClr val="tx1"/>
                </a:solidFill>
                <a:effectLst/>
                <a:latin typeface="+mn-lt"/>
                <a:ea typeface="+mn-ea"/>
                <a:cs typeface="+mn-cs"/>
              </a:rPr>
              <a:t>obotic </a:t>
            </a:r>
            <a:r>
              <a:rPr kumimoji="1" lang="en-US" altLang="ja-JP" sz="1200" b="1" kern="1200" dirty="0" smtClean="0">
                <a:solidFill>
                  <a:schemeClr val="tx1"/>
                </a:solidFill>
                <a:effectLst/>
                <a:latin typeface="+mn-lt"/>
                <a:ea typeface="+mn-ea"/>
                <a:cs typeface="+mn-cs"/>
              </a:rPr>
              <a:t>P</a:t>
            </a:r>
            <a:r>
              <a:rPr kumimoji="1" lang="en-US" altLang="ja-JP" sz="1200" kern="1200" dirty="0" smtClean="0">
                <a:solidFill>
                  <a:schemeClr val="tx1"/>
                </a:solidFill>
                <a:effectLst/>
                <a:latin typeface="+mn-lt"/>
                <a:ea typeface="+mn-ea"/>
                <a:cs typeface="+mn-cs"/>
              </a:rPr>
              <a:t>rocess </a:t>
            </a:r>
            <a:r>
              <a:rPr kumimoji="1" lang="en-US" altLang="ja-JP" sz="1200" b="1" kern="1200" dirty="0" smtClean="0">
                <a:solidFill>
                  <a:schemeClr val="tx1"/>
                </a:solidFill>
                <a:effectLst/>
                <a:latin typeface="+mn-lt"/>
                <a:ea typeface="+mn-ea"/>
                <a:cs typeface="+mn-cs"/>
              </a:rPr>
              <a:t>A</a:t>
            </a:r>
            <a:r>
              <a:rPr kumimoji="1" lang="en-US" altLang="ja-JP" sz="1200" kern="1200" dirty="0" smtClean="0">
                <a:solidFill>
                  <a:schemeClr val="tx1"/>
                </a:solidFill>
                <a:effectLst/>
                <a:latin typeface="+mn-lt"/>
                <a:ea typeface="+mn-ea"/>
                <a:cs typeface="+mn-cs"/>
              </a:rPr>
              <a:t>utomation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ルール処理エンジン・スクリーン収集・ワークフローの機能を搭載し、データ入力や複数アプリケーションの連携が必要な単純作業の定型業務をこなす。例えば、人事・経理・総務などの間接部門の事務・管理業務、販売管理や経費処理など</a:t>
            </a:r>
          </a:p>
          <a:p>
            <a:r>
              <a:rPr kumimoji="1" lang="ja-JP" altLang="ja-JP" sz="1200" kern="1200" dirty="0" smtClean="0">
                <a:solidFill>
                  <a:schemeClr val="tx1"/>
                </a:solidFill>
                <a:effectLst/>
                <a:latin typeface="+mn-lt"/>
                <a:ea typeface="+mn-ea"/>
                <a:cs typeface="+mn-cs"/>
              </a:rPr>
              <a:t>クラス</a:t>
            </a:r>
            <a:r>
              <a:rPr kumimoji="1" lang="en-US" altLang="ja-JP" sz="1200" kern="1200" dirty="0" smtClean="0">
                <a:solidFill>
                  <a:schemeClr val="tx1"/>
                </a:solidFill>
                <a:effectLst/>
                <a:latin typeface="+mn-lt"/>
                <a:ea typeface="+mn-ea"/>
                <a:cs typeface="+mn-cs"/>
              </a:rPr>
              <a:t>2:Enhanced Process Automation</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構造化されていないデータや知識の処理する機能を搭載し、非構造化データの収集や分析などの非定型業務をこなす。例えば、ログの分析、様々な要因を加味した売上予測、</a:t>
            </a:r>
            <a:r>
              <a:rPr kumimoji="1" lang="en-US" altLang="ja-JP" sz="1200" kern="1200" dirty="0" smtClean="0">
                <a:solidFill>
                  <a:schemeClr val="tx1"/>
                </a:solidFill>
                <a:effectLst/>
                <a:latin typeface="+mn-lt"/>
                <a:ea typeface="+mn-ea"/>
                <a:cs typeface="+mn-cs"/>
              </a:rPr>
              <a:t>Web </a:t>
            </a:r>
            <a:r>
              <a:rPr kumimoji="1" lang="ja-JP" altLang="ja-JP" sz="1200" kern="1200" dirty="0" smtClean="0">
                <a:solidFill>
                  <a:schemeClr val="tx1"/>
                </a:solidFill>
                <a:effectLst/>
                <a:latin typeface="+mn-lt"/>
                <a:ea typeface="+mn-ea"/>
                <a:cs typeface="+mn-cs"/>
              </a:rPr>
              <a:t>のレコメンド広告などの分析処理など</a:t>
            </a:r>
          </a:p>
          <a:p>
            <a:r>
              <a:rPr kumimoji="1" lang="ja-JP" altLang="ja-JP" sz="1200" kern="1200" dirty="0" smtClean="0">
                <a:solidFill>
                  <a:schemeClr val="tx1"/>
                </a:solidFill>
                <a:effectLst/>
                <a:latin typeface="+mn-lt"/>
                <a:ea typeface="+mn-ea"/>
                <a:cs typeface="+mn-cs"/>
              </a:rPr>
              <a:t>クラス</a:t>
            </a:r>
            <a:r>
              <a:rPr kumimoji="1" lang="en-US" altLang="ja-JP" sz="1200" kern="1200" dirty="0" smtClean="0">
                <a:solidFill>
                  <a:schemeClr val="tx1"/>
                </a:solidFill>
                <a:effectLst/>
                <a:latin typeface="+mn-lt"/>
                <a:ea typeface="+mn-ea"/>
                <a:cs typeface="+mn-cs"/>
              </a:rPr>
              <a:t>2:Cognitive Automation</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自然言語処理・ビッグデータ分析・機械学習などを駆使し、大量データを学習して最適判断が必要な個別最適化された業務をこなす。例えば、ヘルプデスクや天候に左右される仕入れ管理、経済情勢を加味した経営判断など</a:t>
            </a:r>
          </a:p>
          <a:p>
            <a:r>
              <a:rPr kumimoji="1" lang="ja-JP" altLang="ja-JP" sz="1200" kern="1200" dirty="0" smtClean="0">
                <a:solidFill>
                  <a:schemeClr val="tx1"/>
                </a:solidFill>
                <a:effectLst/>
                <a:latin typeface="+mn-lt"/>
                <a:ea typeface="+mn-ea"/>
                <a:cs typeface="+mn-cs"/>
              </a:rPr>
              <a:t>クラス</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3</a:t>
            </a:r>
            <a:r>
              <a:rPr kumimoji="1" lang="ja-JP" altLang="ja-JP" sz="1200" kern="1200" smtClean="0">
                <a:solidFill>
                  <a:schemeClr val="tx1"/>
                </a:solidFill>
                <a:effectLst/>
                <a:latin typeface="+mn-lt"/>
                <a:ea typeface="+mn-ea"/>
                <a:cs typeface="+mn-cs"/>
              </a:rPr>
              <a:t>については、人工知能の技術が使われ、今後、広範なホワイトカラーの業務を置き換えてゆくことになると考えられています。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97717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29662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クラウドサービスを組み合わせてシステムをつくるのが、マッシュアップです。</a:t>
            </a:r>
            <a:endParaRPr kumimoji="1" lang="en-US" altLang="ja-JP" dirty="0"/>
          </a:p>
          <a:p>
            <a:r>
              <a:rPr kumimoji="1" lang="ja-JP" altLang="en-US" dirty="0"/>
              <a:t>このとき大事なのが、</a:t>
            </a:r>
            <a:r>
              <a:rPr kumimoji="1" lang="en-US" altLang="ja-JP" dirty="0"/>
              <a:t>Web</a:t>
            </a:r>
            <a:r>
              <a:rPr kumimoji="1" lang="ja-JP" altLang="en-US" dirty="0"/>
              <a:t>サービスが提供する</a:t>
            </a:r>
            <a:r>
              <a:rPr kumimoji="1" lang="en-US" altLang="ja-JP" dirty="0"/>
              <a:t>API</a:t>
            </a:r>
            <a:r>
              <a:rPr kumimoji="1" lang="ja-JP" altLang="en-US" dirty="0"/>
              <a:t>です。</a:t>
            </a:r>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a:t>API</a:t>
            </a:r>
            <a:r>
              <a:rPr kumimoji="1" lang="ja-JP" altLang="en-US" dirty="0"/>
              <a:t>はもともとプログラミングの用語で、</a:t>
            </a:r>
            <a:r>
              <a:rPr kumimoji="0" lang="ja-JP" altLang="en-US" sz="1200" b="0" i="0" u="none" strike="noStrike" cap="none" normalizeH="0" dirty="0">
                <a:ln>
                  <a:noFill/>
                </a:ln>
                <a:solidFill>
                  <a:schemeClr val="bg1"/>
                </a:solidFill>
                <a:effectLst/>
                <a:latin typeface="+mn-lt"/>
                <a:ea typeface="+mn-ea"/>
              </a:rPr>
              <a:t>外部からプログラムの機能やデータにアクセスするための手順やデータ形式のことです。</a:t>
            </a:r>
            <a:endParaRPr kumimoji="0" lang="en-US" altLang="ja-JP" sz="1200" b="0" i="0" u="none" strike="noStrike" cap="none" normalizeH="0" dirty="0">
              <a:ln>
                <a:noFill/>
              </a:ln>
              <a:solidFill>
                <a:schemeClr val="bg1"/>
              </a:solidFill>
              <a:effectLst/>
              <a:latin typeface="+mn-lt"/>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cap="none" normalizeH="0" dirty="0">
                <a:ln>
                  <a:noFill/>
                </a:ln>
                <a:solidFill>
                  <a:schemeClr val="bg1"/>
                </a:solidFill>
                <a:effectLst/>
                <a:latin typeface="+mn-lt"/>
                <a:ea typeface="+mn-ea"/>
              </a:rPr>
              <a:t>Windows</a:t>
            </a:r>
            <a:r>
              <a:rPr kumimoji="0" lang="ja-JP" altLang="en-US" sz="1200" b="0" i="0" u="none" strike="noStrike" cap="none" normalizeH="0" dirty="0">
                <a:ln>
                  <a:noFill/>
                </a:ln>
                <a:solidFill>
                  <a:schemeClr val="bg1"/>
                </a:solidFill>
                <a:effectLst/>
                <a:latin typeface="+mn-lt"/>
                <a:ea typeface="+mn-ea"/>
              </a:rPr>
              <a:t>用のアプリケーションを開発する際には、</a:t>
            </a:r>
            <a:r>
              <a:rPr kumimoji="0" lang="en-US" altLang="ja-JP" sz="1200" b="0" i="0" u="none" strike="noStrike" cap="none" normalizeH="0" dirty="0">
                <a:ln>
                  <a:noFill/>
                </a:ln>
                <a:solidFill>
                  <a:schemeClr val="bg1"/>
                </a:solidFill>
                <a:effectLst/>
                <a:latin typeface="+mn-lt"/>
                <a:ea typeface="+mn-ea"/>
              </a:rPr>
              <a:t>Windows API</a:t>
            </a:r>
            <a:r>
              <a:rPr kumimoji="0" lang="ja-JP" altLang="en-US" sz="1200" b="0" i="0" u="none" strike="noStrike" cap="none" normalizeH="0" dirty="0">
                <a:ln>
                  <a:noFill/>
                </a:ln>
                <a:solidFill>
                  <a:schemeClr val="bg1"/>
                </a:solidFill>
                <a:effectLst/>
                <a:latin typeface="+mn-lt"/>
                <a:ea typeface="+mn-ea"/>
              </a:rPr>
              <a:t>に従ってプログラムを作らなければなりません。</a:t>
            </a:r>
            <a:endParaRPr kumimoji="0" lang="en-US" altLang="ja-JP" sz="1200" b="0" i="0" u="none" strike="noStrike" cap="none" normalizeH="0" dirty="0">
              <a:ln>
                <a:noFill/>
              </a:ln>
              <a:solidFill>
                <a:schemeClr val="bg1"/>
              </a:solidFill>
              <a:effectLst/>
              <a:latin typeface="+mn-lt"/>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dirty="0">
                <a:ln>
                  <a:noFill/>
                </a:ln>
                <a:solidFill>
                  <a:schemeClr val="bg1"/>
                </a:solidFill>
                <a:effectLst/>
                <a:latin typeface="+mn-lt"/>
                <a:ea typeface="+mn-ea"/>
              </a:rPr>
              <a:t>逆に、</a:t>
            </a:r>
            <a:r>
              <a:rPr kumimoji="0" lang="en-US" altLang="ja-JP" sz="1200" b="0" i="0" u="none" strike="noStrike" cap="none" normalizeH="0" dirty="0">
                <a:ln>
                  <a:noFill/>
                </a:ln>
                <a:solidFill>
                  <a:schemeClr val="bg1"/>
                </a:solidFill>
                <a:effectLst/>
                <a:latin typeface="+mn-lt"/>
                <a:ea typeface="+mn-ea"/>
              </a:rPr>
              <a:t>API</a:t>
            </a:r>
            <a:r>
              <a:rPr kumimoji="0" lang="ja-JP" altLang="en-US" sz="1200" b="0" i="0" u="none" strike="noStrike" cap="none" normalizeH="0" dirty="0">
                <a:ln>
                  <a:noFill/>
                </a:ln>
                <a:solidFill>
                  <a:schemeClr val="bg1"/>
                </a:solidFill>
                <a:effectLst/>
                <a:latin typeface="+mn-lt"/>
                <a:ea typeface="+mn-ea"/>
              </a:rPr>
              <a:t>を使うことによって、自分で全てを作らなくても、</a:t>
            </a:r>
            <a:r>
              <a:rPr kumimoji="0" lang="en-US" altLang="ja-JP" sz="1200" b="0" i="0" u="none" strike="noStrike" cap="none" normalizeH="0" dirty="0">
                <a:ln>
                  <a:noFill/>
                </a:ln>
                <a:solidFill>
                  <a:schemeClr val="bg1"/>
                </a:solidFill>
                <a:effectLst/>
                <a:latin typeface="+mn-lt"/>
                <a:ea typeface="+mn-ea"/>
              </a:rPr>
              <a:t>Windows</a:t>
            </a:r>
            <a:r>
              <a:rPr kumimoji="0" lang="ja-JP" altLang="en-US" sz="1200" b="0" i="0" u="none" strike="noStrike" cap="none" normalizeH="0" dirty="0">
                <a:ln>
                  <a:noFill/>
                </a:ln>
                <a:solidFill>
                  <a:schemeClr val="bg1"/>
                </a:solidFill>
                <a:effectLst/>
                <a:latin typeface="+mn-lt"/>
                <a:ea typeface="+mn-ea"/>
              </a:rPr>
              <a:t>があらかじめ備えている機能を利用することができます。</a:t>
            </a:r>
            <a:endParaRPr kumimoji="0" lang="en-US" altLang="ja-JP" sz="1200" b="0" i="0" u="none" strike="noStrike" cap="none" normalizeH="0" dirty="0">
              <a:ln>
                <a:noFill/>
              </a:ln>
              <a:solidFill>
                <a:schemeClr val="bg1"/>
              </a:solidFill>
              <a:effectLst/>
              <a:latin typeface="+mn-lt"/>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cap="none" normalizeH="0" dirty="0">
              <a:ln>
                <a:noFill/>
              </a:ln>
              <a:solidFill>
                <a:schemeClr val="bg1"/>
              </a:solidFill>
              <a:effectLst/>
              <a:latin typeface="+mn-lt"/>
              <a:ea typeface="+mn-ea"/>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cap="none" normalizeH="0" dirty="0">
                <a:ln>
                  <a:noFill/>
                </a:ln>
                <a:solidFill>
                  <a:schemeClr val="bg1"/>
                </a:solidFill>
                <a:effectLst/>
                <a:latin typeface="+mn-lt"/>
                <a:ea typeface="+mn-ea"/>
              </a:rPr>
              <a:t>Web</a:t>
            </a:r>
            <a:r>
              <a:rPr kumimoji="0" lang="ja-JP" altLang="en-US" sz="1200" b="0" i="0" u="none" strike="noStrike" cap="none" normalizeH="0" dirty="0">
                <a:ln>
                  <a:noFill/>
                </a:ln>
                <a:solidFill>
                  <a:schemeClr val="bg1"/>
                </a:solidFill>
                <a:effectLst/>
                <a:latin typeface="+mn-lt"/>
                <a:ea typeface="+mn-ea"/>
              </a:rPr>
              <a:t>サービスを組み合わせるときにも、</a:t>
            </a:r>
            <a:r>
              <a:rPr kumimoji="0" lang="en-US" altLang="ja-JP" sz="1200" b="0" i="0" u="none" strike="noStrike" cap="none" normalizeH="0" dirty="0">
                <a:ln>
                  <a:noFill/>
                </a:ln>
                <a:solidFill>
                  <a:schemeClr val="bg1"/>
                </a:solidFill>
                <a:effectLst/>
                <a:latin typeface="+mn-lt"/>
                <a:ea typeface="+mn-ea"/>
              </a:rPr>
              <a:t>API</a:t>
            </a:r>
            <a:r>
              <a:rPr kumimoji="0" lang="ja-JP" altLang="en-US" sz="1200" b="0" i="0" u="none" strike="noStrike" cap="none" normalizeH="0" dirty="0">
                <a:ln>
                  <a:noFill/>
                </a:ln>
                <a:solidFill>
                  <a:schemeClr val="bg1"/>
                </a:solidFill>
                <a:effectLst/>
                <a:latin typeface="+mn-lt"/>
                <a:ea typeface="+mn-ea"/>
              </a:rPr>
              <a:t>が公開されていることが必要です。これを使うことで、その</a:t>
            </a:r>
            <a:r>
              <a:rPr kumimoji="0" lang="en-US" altLang="ja-JP" sz="1200" b="0" i="0" u="none" strike="noStrike" cap="none" normalizeH="0" dirty="0">
                <a:ln>
                  <a:noFill/>
                </a:ln>
                <a:solidFill>
                  <a:schemeClr val="bg1"/>
                </a:solidFill>
                <a:effectLst/>
                <a:latin typeface="+mn-lt"/>
                <a:ea typeface="+mn-ea"/>
              </a:rPr>
              <a:t>Web</a:t>
            </a:r>
            <a:r>
              <a:rPr kumimoji="0" lang="ja-JP" altLang="en-US" sz="1200" b="0" i="0" u="none" strike="noStrike" cap="none" normalizeH="0" dirty="0">
                <a:ln>
                  <a:noFill/>
                </a:ln>
                <a:solidFill>
                  <a:schemeClr val="bg1"/>
                </a:solidFill>
                <a:effectLst/>
                <a:latin typeface="+mn-lt"/>
                <a:ea typeface="+mn-ea"/>
              </a:rPr>
              <a:t>サービスが備えている機能や、持っているデータを使うことができるのです。</a:t>
            </a:r>
            <a:r>
              <a:rPr kumimoji="0" lang="en-US" altLang="ja-JP" sz="1200" b="0" i="0" u="none" strike="noStrike" cap="none" normalizeH="0" dirty="0">
                <a:ln>
                  <a:noFill/>
                </a:ln>
                <a:solidFill>
                  <a:schemeClr val="bg1"/>
                </a:solidFill>
                <a:effectLst/>
                <a:latin typeface="+mn-lt"/>
                <a:ea typeface="+mn-ea"/>
              </a:rPr>
              <a:t>Web</a:t>
            </a:r>
            <a:r>
              <a:rPr kumimoji="0" lang="ja-JP" altLang="en-US" sz="1200" b="0" i="0" u="none" strike="noStrike" cap="none" normalizeH="0" dirty="0">
                <a:ln>
                  <a:noFill/>
                </a:ln>
                <a:solidFill>
                  <a:schemeClr val="bg1"/>
                </a:solidFill>
                <a:effectLst/>
                <a:latin typeface="+mn-lt"/>
                <a:ea typeface="+mn-ea"/>
              </a:rPr>
              <a:t>サービスの</a:t>
            </a:r>
            <a:r>
              <a:rPr kumimoji="0" lang="en-US" altLang="ja-JP" sz="1200" b="0" i="0" u="none" strike="noStrike" cap="none" normalizeH="0" dirty="0">
                <a:ln>
                  <a:noFill/>
                </a:ln>
                <a:solidFill>
                  <a:schemeClr val="bg1"/>
                </a:solidFill>
                <a:effectLst/>
                <a:latin typeface="+mn-lt"/>
                <a:ea typeface="+mn-ea"/>
              </a:rPr>
              <a:t>API</a:t>
            </a:r>
            <a:r>
              <a:rPr kumimoji="0" lang="ja-JP" altLang="en-US" sz="1200" b="0" i="0" u="none" strike="noStrike" cap="none" normalizeH="0" dirty="0">
                <a:ln>
                  <a:noFill/>
                </a:ln>
                <a:solidFill>
                  <a:schemeClr val="bg1"/>
                </a:solidFill>
                <a:effectLst/>
                <a:latin typeface="+mn-lt"/>
                <a:ea typeface="+mn-ea"/>
              </a:rPr>
              <a:t>を</a:t>
            </a:r>
            <a:r>
              <a:rPr kumimoji="0" lang="en-US" altLang="ja-JP" sz="1200" b="0" i="0" u="none" strike="noStrike" cap="none" normalizeH="0" dirty="0" err="1">
                <a:ln>
                  <a:noFill/>
                </a:ln>
                <a:solidFill>
                  <a:schemeClr val="bg1"/>
                </a:solidFill>
                <a:effectLst/>
                <a:latin typeface="+mn-lt"/>
                <a:ea typeface="+mn-ea"/>
              </a:rPr>
              <a:t>WebAPI</a:t>
            </a:r>
            <a:r>
              <a:rPr kumimoji="0" lang="ja-JP" altLang="en-US" sz="1200" b="0" i="0" u="none" strike="noStrike" cap="none" normalizeH="0" dirty="0">
                <a:ln>
                  <a:noFill/>
                </a:ln>
                <a:solidFill>
                  <a:schemeClr val="bg1"/>
                </a:solidFill>
                <a:effectLst/>
                <a:latin typeface="+mn-lt"/>
                <a:ea typeface="+mn-ea"/>
              </a:rPr>
              <a:t>と言うこともあります。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324504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簡単なマッシュアップの例です。自社のサイトに</a:t>
            </a:r>
            <a:r>
              <a:rPr kumimoji="1" lang="en-US" altLang="ja-JP" dirty="0"/>
              <a:t>Google Maps</a:t>
            </a:r>
            <a:r>
              <a:rPr kumimoji="1" lang="ja-JP" altLang="en-US" dirty="0"/>
              <a:t>の画面を貼っています。</a:t>
            </a:r>
            <a:endParaRPr kumimoji="1" lang="en-US" altLang="ja-JP" dirty="0"/>
          </a:p>
          <a:p>
            <a:r>
              <a:rPr kumimoji="1" lang="en-US" altLang="ja-JP" dirty="0"/>
              <a:t>Google Maps</a:t>
            </a:r>
            <a:r>
              <a:rPr kumimoji="1" lang="ja-JP" altLang="en-US" dirty="0"/>
              <a:t>の</a:t>
            </a:r>
            <a:r>
              <a:rPr kumimoji="1" lang="en-US" altLang="ja-JP" dirty="0"/>
              <a:t>API</a:t>
            </a:r>
            <a:r>
              <a:rPr kumimoji="1" lang="ja-JP" altLang="en-US" dirty="0"/>
              <a:t>を使うことにより、自分で地図を作らなくても、</a:t>
            </a:r>
            <a:r>
              <a:rPr kumimoji="1" lang="en-US" altLang="ja-JP" dirty="0"/>
              <a:t>Google Maps</a:t>
            </a:r>
            <a:r>
              <a:rPr kumimoji="1" lang="ja-JP" altLang="en-US" dirty="0"/>
              <a:t>の機能を利用することができるわけです。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27770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http://hoomey.net/ifttt_study_1/</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361224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66903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http://toyokeizai.net/articles/-/107473?page=2</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186172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API</a:t>
            </a:r>
            <a:r>
              <a:rPr lang="ja-JP" altLang="en-US" dirty="0"/>
              <a:t>が整備されれば、様々な</a:t>
            </a:r>
            <a:r>
              <a:rPr lang="en-US" altLang="ja-JP" dirty="0"/>
              <a:t>Web</a:t>
            </a:r>
            <a:r>
              <a:rPr lang="ja-JP" altLang="en-US" dirty="0"/>
              <a:t>サービスを組み合わせるだけで、自分ではプログラムを書かなくても相当高度な処理を行えるよう</a:t>
            </a:r>
            <a:r>
              <a:rPr lang="ja-JP" altLang="en-US"/>
              <a:t>になっていくことが期待されます。</a:t>
            </a:r>
            <a:endParaRPr lang="ja-JP" altLang="en-US" dirty="0"/>
          </a:p>
        </p:txBody>
      </p:sp>
      <p:sp>
        <p:nvSpPr>
          <p:cNvPr id="727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9A8759DA-CD6B-4D89-A09F-27FB1DE1A676}" type="slidenum">
              <a:rPr lang="ja-JP" altLang="en-US" smtClean="0"/>
              <a:pPr eaLnBrk="1" hangingPunct="1"/>
              <a:t>11</a:t>
            </a:fld>
            <a:endParaRPr lang="ja-JP" altLang="en-US"/>
          </a:p>
        </p:txBody>
      </p:sp>
    </p:spTree>
    <p:extLst>
      <p:ext uri="{BB962C8B-B14F-4D97-AF65-F5344CB8AC3E}">
        <p14:creationId xmlns:p14="http://schemas.microsoft.com/office/powerpoint/2010/main" val="4018540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https://aws.amazon.com/jp/api-gateway/</a:t>
            </a:r>
          </a:p>
          <a:p>
            <a:endParaRPr kumimoji="1" lang="en-US" altLang="ja-JP" dirty="0"/>
          </a:p>
          <a:p>
            <a:r>
              <a:rPr kumimoji="1" lang="ja-JP" altLang="en-US" dirty="0"/>
              <a:t>もちろん</a:t>
            </a:r>
            <a:r>
              <a:rPr kumimoji="1" lang="en-US" altLang="ja-JP" dirty="0"/>
              <a:t>Amazon</a:t>
            </a:r>
            <a:r>
              <a:rPr kumimoji="1" lang="ja-JP" altLang="en-US" dirty="0"/>
              <a:t>も、</a:t>
            </a:r>
            <a:r>
              <a:rPr kumimoji="1" lang="en-US" altLang="ja-JP" dirty="0"/>
              <a:t>API</a:t>
            </a:r>
            <a:r>
              <a:rPr kumimoji="1" lang="ja-JP" altLang="en-US" dirty="0"/>
              <a:t>に注目しています。</a:t>
            </a:r>
            <a:r>
              <a:rPr kumimoji="1" lang="en-US" altLang="ja-JP" dirty="0"/>
              <a:t>IBM</a:t>
            </a:r>
            <a:r>
              <a:rPr kumimoji="1" lang="ja-JP" altLang="en-US" dirty="0"/>
              <a:t>とよく似たサービスの提供を始めました。</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169217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tif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tiff"/></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9.tiff"/><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Black" panose="020B0A04020102020204" pitchFamily="34" charset="0"/>
                <a:ea typeface="HGP創英角ｺﾞｼｯｸUB" pitchFamily="50" charset="-128"/>
                <a:cs typeface="Arial"/>
              </a:rPr>
              <a:t>開発の</a:t>
            </a:r>
            <a:r>
              <a:rPr lang="ja-JP" altLang="en-US" sz="2800" dirty="0" smtClean="0">
                <a:solidFill>
                  <a:srgbClr val="FFFFFF"/>
                </a:solidFill>
                <a:effectLst/>
                <a:latin typeface="Arial Black" panose="020B0A04020102020204" pitchFamily="34" charset="0"/>
                <a:ea typeface="HGP創英角ｺﾞｼｯｸUB" pitchFamily="50" charset="-128"/>
                <a:cs typeface="Arial"/>
              </a:rPr>
              <a:t>高速化</a:t>
            </a:r>
            <a:endParaRPr lang="en-US" altLang="ja-JP" sz="2800" dirty="0">
              <a:solidFill>
                <a:srgbClr val="FFFFFF"/>
              </a:solidFill>
              <a:latin typeface="Arial Black" panose="020B0A04020102020204" pitchFamily="34" charset="0"/>
              <a:ea typeface="HGP創英角ｺﾞｼｯｸUB" pitchFamily="50" charset="-128"/>
              <a:cs typeface="Arial"/>
            </a:endParaRPr>
          </a:p>
          <a:p>
            <a:pPr algn="ctr"/>
            <a:r>
              <a:rPr lang="ja-JP" altLang="en-US" sz="2800" dirty="0" smtClean="0">
                <a:solidFill>
                  <a:srgbClr val="FFFFFF"/>
                </a:solidFill>
                <a:effectLst/>
                <a:latin typeface="Arial Black" panose="020B0A04020102020204" pitchFamily="34" charset="0"/>
                <a:ea typeface="HGP創英角ｺﾞｼｯｸUB" pitchFamily="50" charset="-128"/>
                <a:cs typeface="Arial"/>
              </a:rPr>
              <a:t>マッシュアップ</a:t>
            </a:r>
            <a:r>
              <a:rPr lang="en-US" altLang="ja-JP" sz="2800" dirty="0" smtClean="0">
                <a:solidFill>
                  <a:srgbClr val="FFFFFF"/>
                </a:solidFill>
                <a:effectLst/>
                <a:latin typeface="Arial Black" panose="020B0A04020102020204" pitchFamily="34" charset="0"/>
                <a:ea typeface="HGP創英角ｺﾞｼｯｸUB" pitchFamily="50" charset="-128"/>
                <a:cs typeface="Arial"/>
              </a:rPr>
              <a:t>/API</a:t>
            </a:r>
            <a:r>
              <a:rPr lang="en-US" altLang="ja-JP" sz="2800" dirty="0">
                <a:solidFill>
                  <a:srgbClr val="FFFFFF"/>
                </a:solidFill>
                <a:effectLst/>
                <a:latin typeface="Arial Black" panose="020B0A04020102020204" pitchFamily="34" charset="0"/>
                <a:ea typeface="HGP創英角ｺﾞｼｯｸUB" pitchFamily="50" charset="-128"/>
                <a:cs typeface="Arial"/>
              </a:rPr>
              <a:t>/</a:t>
            </a:r>
            <a:r>
              <a:rPr lang="ja-JP" altLang="en-US" sz="2800" dirty="0">
                <a:solidFill>
                  <a:srgbClr val="FFFFFF"/>
                </a:solidFill>
                <a:effectLst/>
                <a:latin typeface="Arial Black" panose="020B0A04020102020204" pitchFamily="34" charset="0"/>
                <a:ea typeface="HGP創英角ｺﾞｼｯｸUB" pitchFamily="50" charset="-128"/>
                <a:cs typeface="Arial"/>
              </a:rPr>
              <a:t>超高速開発</a:t>
            </a:r>
            <a:r>
              <a:rPr lang="en-US" altLang="ja-JP" sz="2800" smtClean="0">
                <a:solidFill>
                  <a:srgbClr val="FFFFFF"/>
                </a:solidFill>
                <a:effectLst/>
                <a:latin typeface="Arial Black" panose="020B0A04020102020204" pitchFamily="34" charset="0"/>
                <a:ea typeface="HGP創英角ｺﾞｼｯｸUB" pitchFamily="50" charset="-128"/>
                <a:cs typeface="Arial"/>
              </a:rPr>
              <a:t>/BRMS/RPA</a:t>
            </a:r>
            <a:endParaRPr lang="en-US" altLang="ja-JP" sz="2800" dirty="0">
              <a:solidFill>
                <a:srgbClr val="FFFFFF"/>
              </a:solidFill>
              <a:effectLst/>
              <a:latin typeface="Arial Black" panose="020B0A04020102020204" pitchFamily="34" charset="0"/>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71999" y="1351722"/>
            <a:ext cx="3896139" cy="1643270"/>
          </a:xfrm>
          <a:prstGeom prst="rect">
            <a:avLst/>
          </a:prstGeom>
          <a:solidFill>
            <a:schemeClr val="accent3">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　　　　</a:t>
            </a:r>
            <a:r>
              <a:rPr kumimoji="1" lang="en-US" altLang="ja-JP" sz="2000" dirty="0">
                <a:solidFill>
                  <a:srgbClr val="FFFFFF"/>
                </a:solidFill>
                <a:latin typeface="Meiryo" charset="-128"/>
                <a:ea typeface="Meiryo" charset="-128"/>
                <a:cs typeface="Meiryo" charset="-128"/>
              </a:rPr>
              <a:t>   </a:t>
            </a:r>
            <a:r>
              <a:rPr kumimoji="1" lang="ja-JP" altLang="en-US" sz="2000" dirty="0">
                <a:solidFill>
                  <a:srgbClr val="FFFFFF"/>
                </a:solidFill>
                <a:latin typeface="Meiryo" charset="-128"/>
                <a:ea typeface="Meiryo" charset="-128"/>
                <a:cs typeface="Meiryo" charset="-128"/>
              </a:rPr>
              <a:t>アプリケーション</a:t>
            </a:r>
            <a:r>
              <a:rPr kumimoji="1" lang="en-US" altLang="ja-JP" sz="2000" dirty="0">
                <a:solidFill>
                  <a:srgbClr val="FFFFFF"/>
                </a:solidFill>
                <a:latin typeface="Meiryo" charset="-128"/>
                <a:ea typeface="Meiryo" charset="-128"/>
                <a:cs typeface="Meiryo" charset="-128"/>
              </a:rPr>
              <a:t>             </a:t>
            </a:r>
          </a:p>
          <a:p>
            <a:pPr algn="ctr"/>
            <a:r>
              <a:rPr lang="ja-JP" altLang="en-US" sz="2000" dirty="0">
                <a:solidFill>
                  <a:srgbClr val="FFFFFF"/>
                </a:solidFill>
                <a:latin typeface="Meiryo" charset="-128"/>
                <a:ea typeface="Meiryo" charset="-128"/>
                <a:cs typeface="Meiryo" charset="-128"/>
              </a:rPr>
              <a:t>　　　　</a:t>
            </a:r>
            <a:r>
              <a:rPr kumimoji="1" lang="ja-JP" altLang="en-US" sz="2000" dirty="0">
                <a:solidFill>
                  <a:srgbClr val="FFFFFF"/>
                </a:solidFill>
                <a:latin typeface="Meiryo" charset="-128"/>
                <a:ea typeface="Meiryo" charset="-128"/>
                <a:cs typeface="Meiryo" charset="-128"/>
              </a:rPr>
              <a:t>プログラム　</a:t>
            </a:r>
            <a:r>
              <a:rPr lang="en-US" altLang="ja-JP" sz="2000" dirty="0">
                <a:solidFill>
                  <a:srgbClr val="FFFFFF"/>
                </a:solidFill>
                <a:latin typeface="Meiryo" charset="-128"/>
                <a:ea typeface="Meiryo" charset="-128"/>
                <a:cs typeface="Meiryo" charset="-128"/>
              </a:rPr>
              <a:t>B</a:t>
            </a:r>
            <a:endParaRPr kumimoji="1" lang="ja-JP" altLang="en-US" sz="20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a:t>API</a:t>
            </a:r>
            <a:r>
              <a:rPr kumimoji="1" lang="ja-JP" altLang="en-US"/>
              <a:t>エコノミー </a:t>
            </a:r>
            <a:r>
              <a:rPr kumimoji="1" lang="en-US" altLang="ja-JP"/>
              <a:t>= </a:t>
            </a:r>
            <a:r>
              <a:rPr kumimoji="1" lang="ja-JP" altLang="en-US"/>
              <a:t>企業間でサービスを連携</a:t>
            </a:r>
            <a:endParaRPr kumimoji="1" lang="ja-JP" altLang="en-US" dirty="0"/>
          </a:p>
        </p:txBody>
      </p:sp>
      <p:sp>
        <p:nvSpPr>
          <p:cNvPr id="5" name="正方形/長方形 4"/>
          <p:cNvSpPr/>
          <p:nvPr/>
        </p:nvSpPr>
        <p:spPr>
          <a:xfrm>
            <a:off x="675861" y="1351722"/>
            <a:ext cx="2468915" cy="1643270"/>
          </a:xfrm>
          <a:prstGeom prst="rect">
            <a:avLst/>
          </a:prstGeom>
          <a:solidFill>
            <a:schemeClr val="tx2">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アプリケーション</a:t>
            </a: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プログラム</a:t>
            </a:r>
            <a:r>
              <a:rPr kumimoji="1" lang="en-US" altLang="ja-JP" sz="2000" dirty="0">
                <a:solidFill>
                  <a:srgbClr val="FFFFFF"/>
                </a:solidFill>
                <a:latin typeface="Meiryo" charset="-128"/>
                <a:ea typeface="Meiryo" charset="-128"/>
                <a:cs typeface="Meiryo" charset="-128"/>
              </a:rPr>
              <a:t> A</a:t>
            </a:r>
            <a:endParaRPr kumimoji="1" lang="ja-JP" altLang="en-US" sz="2000" dirty="0">
              <a:solidFill>
                <a:srgbClr val="FFFFFF"/>
              </a:solidFill>
              <a:latin typeface="Meiryo" charset="-128"/>
              <a:ea typeface="Meiryo" charset="-128"/>
              <a:cs typeface="Meiryo" charset="-128"/>
            </a:endParaRPr>
          </a:p>
        </p:txBody>
      </p:sp>
      <p:sp>
        <p:nvSpPr>
          <p:cNvPr id="6" name="正方形/長方形 5"/>
          <p:cNvSpPr/>
          <p:nvPr/>
        </p:nvSpPr>
        <p:spPr>
          <a:xfrm>
            <a:off x="4572000" y="1467333"/>
            <a:ext cx="1114264" cy="1404730"/>
          </a:xfrm>
          <a:prstGeom prst="rect">
            <a:avLst/>
          </a:prstGeom>
          <a:solidFill>
            <a:schemeClr val="accent3">
              <a:lumMod val="7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API</a:t>
            </a:r>
          </a:p>
          <a:p>
            <a:pPr algn="ctr"/>
            <a:r>
              <a:rPr lang="en-US" altLang="ja-JP" sz="1200" dirty="0">
                <a:solidFill>
                  <a:srgbClr val="FFFFFF"/>
                </a:solidFill>
                <a:latin typeface="Meiryo" charset="-128"/>
                <a:ea typeface="Meiryo" charset="-128"/>
                <a:cs typeface="Meiryo" charset="-128"/>
              </a:rPr>
              <a:t>Application</a:t>
            </a:r>
          </a:p>
          <a:p>
            <a:pPr algn="ctr"/>
            <a:r>
              <a:rPr kumimoji="1" lang="en-US" altLang="ja-JP" sz="1200" dirty="0">
                <a:solidFill>
                  <a:srgbClr val="FFFFFF"/>
                </a:solidFill>
                <a:latin typeface="Meiryo" charset="-128"/>
                <a:ea typeface="Meiryo" charset="-128"/>
                <a:cs typeface="Meiryo" charset="-128"/>
              </a:rPr>
              <a:t>Program</a:t>
            </a:r>
          </a:p>
          <a:p>
            <a:pPr algn="ctr"/>
            <a:r>
              <a:rPr lang="en-US" altLang="ja-JP" sz="1200" dirty="0">
                <a:solidFill>
                  <a:srgbClr val="FFFFFF"/>
                </a:solidFill>
                <a:latin typeface="Meiryo" charset="-128"/>
                <a:ea typeface="Meiryo" charset="-128"/>
                <a:cs typeface="Meiryo" charset="-128"/>
              </a:rPr>
              <a:t>Interface</a:t>
            </a:r>
            <a:endParaRPr kumimoji="1" lang="ja-JP" altLang="en-US" sz="1200" dirty="0">
              <a:solidFill>
                <a:srgbClr val="FFFFFF"/>
              </a:solidFill>
              <a:latin typeface="Meiryo" charset="-128"/>
              <a:ea typeface="Meiryo" charset="-128"/>
              <a:cs typeface="Meiryo" charset="-128"/>
            </a:endParaRPr>
          </a:p>
        </p:txBody>
      </p:sp>
      <p:sp>
        <p:nvSpPr>
          <p:cNvPr id="9" name="右矢印 8"/>
          <p:cNvSpPr/>
          <p:nvPr/>
        </p:nvSpPr>
        <p:spPr>
          <a:xfrm>
            <a:off x="3008243" y="1717410"/>
            <a:ext cx="1683027" cy="285414"/>
          </a:xfrm>
          <a:prstGeom prst="rightArrow">
            <a:avLst/>
          </a:prstGeom>
          <a:solidFill>
            <a:schemeClr val="accent4">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右矢印 9"/>
          <p:cNvSpPr/>
          <p:nvPr/>
        </p:nvSpPr>
        <p:spPr>
          <a:xfrm rot="10800000">
            <a:off x="3008243" y="2378273"/>
            <a:ext cx="1683027" cy="285414"/>
          </a:xfrm>
          <a:prstGeom prst="rightArrow">
            <a:avLst/>
          </a:prstGeom>
          <a:solidFill>
            <a:srgbClr val="92D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3157900" y="1495514"/>
            <a:ext cx="1383712" cy="307777"/>
          </a:xfrm>
          <a:prstGeom prst="rect">
            <a:avLst/>
          </a:prstGeom>
          <a:noFill/>
        </p:spPr>
        <p:txBody>
          <a:bodyPr wrap="none" rtlCol="0">
            <a:spAutoFit/>
          </a:bodyPr>
          <a:lstStyle/>
          <a:p>
            <a:pPr algn="ctr"/>
            <a:r>
              <a:rPr kumimoji="1" lang="en-US" altLang="ja-JP" sz="1400">
                <a:solidFill>
                  <a:srgbClr val="7030A0"/>
                </a:solidFill>
                <a:latin typeface="Meiryo" charset="-128"/>
                <a:ea typeface="Meiryo" charset="-128"/>
                <a:cs typeface="Meiryo" charset="-128"/>
              </a:rPr>
              <a:t>API</a:t>
            </a:r>
            <a:r>
              <a:rPr kumimoji="1" lang="ja-JP" altLang="en-US" sz="1400" dirty="0">
                <a:solidFill>
                  <a:srgbClr val="7030A0"/>
                </a:solidFill>
                <a:latin typeface="Meiryo" charset="-128"/>
                <a:ea typeface="Meiryo" charset="-128"/>
                <a:cs typeface="Meiryo" charset="-128"/>
              </a:rPr>
              <a:t>の呼び出し</a:t>
            </a:r>
          </a:p>
        </p:txBody>
      </p:sp>
      <p:sp>
        <p:nvSpPr>
          <p:cNvPr id="12" name="テキスト ボックス 11"/>
          <p:cNvSpPr txBox="1"/>
          <p:nvPr/>
        </p:nvSpPr>
        <p:spPr>
          <a:xfrm>
            <a:off x="3218813" y="2675451"/>
            <a:ext cx="1261884" cy="307777"/>
          </a:xfrm>
          <a:prstGeom prst="rect">
            <a:avLst/>
          </a:prstGeom>
          <a:noFill/>
        </p:spPr>
        <p:txBody>
          <a:bodyPr wrap="none" rtlCol="0">
            <a:spAutoFit/>
          </a:bodyPr>
          <a:lstStyle/>
          <a:p>
            <a:pPr algn="ctr"/>
            <a:r>
              <a:rPr lang="ja-JP" altLang="en-US" sz="1400" dirty="0">
                <a:solidFill>
                  <a:srgbClr val="00B050"/>
                </a:solidFill>
                <a:latin typeface="Meiryo" charset="-128"/>
                <a:ea typeface="Meiryo" charset="-128"/>
                <a:cs typeface="Meiryo" charset="-128"/>
              </a:rPr>
              <a:t>戻り値の返信</a:t>
            </a:r>
            <a:endParaRPr kumimoji="1" lang="ja-JP" altLang="en-US" sz="1400" dirty="0">
              <a:solidFill>
                <a:srgbClr val="00B050"/>
              </a:solidFill>
              <a:latin typeface="Meiryo" charset="-128"/>
              <a:ea typeface="Meiryo" charset="-128"/>
              <a:cs typeface="Meiryo" charset="-128"/>
            </a:endParaRPr>
          </a:p>
        </p:txBody>
      </p:sp>
      <p:sp>
        <p:nvSpPr>
          <p:cNvPr id="13" name="正方形/長方形 12"/>
          <p:cNvSpPr/>
          <p:nvPr/>
        </p:nvSpPr>
        <p:spPr>
          <a:xfrm>
            <a:off x="4571999" y="3860305"/>
            <a:ext cx="3896139" cy="1643270"/>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Meiryo" charset="-128"/>
                <a:ea typeface="Meiryo" charset="-128"/>
                <a:cs typeface="Meiryo" charset="-128"/>
              </a:rPr>
              <a:t>                </a:t>
            </a:r>
            <a:r>
              <a:rPr kumimoji="1" lang="ja-JP" altLang="en-US" sz="2000">
                <a:solidFill>
                  <a:srgbClr val="FFFFFF"/>
                </a:solidFill>
                <a:latin typeface="Meiryo" charset="-128"/>
                <a:ea typeface="Meiryo" charset="-128"/>
                <a:cs typeface="Meiryo" charset="-128"/>
              </a:rPr>
              <a:t>企業 </a:t>
            </a:r>
            <a:r>
              <a:rPr lang="en-US" altLang="ja-JP" sz="2000">
                <a:solidFill>
                  <a:srgbClr val="FFFFFF"/>
                </a:solidFill>
                <a:latin typeface="Meiryo" charset="-128"/>
                <a:ea typeface="Meiryo" charset="-128"/>
                <a:cs typeface="Meiryo" charset="-128"/>
              </a:rPr>
              <a:t>B</a:t>
            </a:r>
          </a:p>
          <a:p>
            <a:pPr algn="ctr"/>
            <a:endParaRPr kumimoji="1" lang="en-US" altLang="ja-JP" sz="2000">
              <a:solidFill>
                <a:srgbClr val="FFFFFF"/>
              </a:solidFill>
              <a:latin typeface="Meiryo" charset="-128"/>
              <a:ea typeface="Meiryo" charset="-128"/>
              <a:cs typeface="Meiryo" charset="-128"/>
            </a:endParaRPr>
          </a:p>
          <a:p>
            <a:pPr algn="ctr"/>
            <a:endParaRPr kumimoji="1" lang="ja-JP" altLang="en-US" sz="2000" dirty="0">
              <a:solidFill>
                <a:srgbClr val="FFFFFF"/>
              </a:solidFill>
              <a:latin typeface="Meiryo" charset="-128"/>
              <a:ea typeface="Meiryo" charset="-128"/>
              <a:cs typeface="Meiryo" charset="-128"/>
            </a:endParaRPr>
          </a:p>
        </p:txBody>
      </p:sp>
      <p:sp>
        <p:nvSpPr>
          <p:cNvPr id="14" name="正方形/長方形 13"/>
          <p:cNvSpPr/>
          <p:nvPr/>
        </p:nvSpPr>
        <p:spPr>
          <a:xfrm>
            <a:off x="675861" y="3860305"/>
            <a:ext cx="2468915" cy="1643270"/>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charset="-128"/>
                <a:ea typeface="Meiryo" charset="-128"/>
                <a:cs typeface="Meiryo" charset="-128"/>
              </a:rPr>
              <a:t>企業 </a:t>
            </a:r>
            <a:r>
              <a:rPr kumimoji="1" lang="en-US" altLang="ja-JP" sz="2000">
                <a:solidFill>
                  <a:srgbClr val="FFFFFF"/>
                </a:solidFill>
                <a:latin typeface="Meiryo" charset="-128"/>
                <a:ea typeface="Meiryo" charset="-128"/>
                <a:cs typeface="Meiryo" charset="-128"/>
              </a:rPr>
              <a:t>A</a:t>
            </a:r>
          </a:p>
          <a:p>
            <a:pPr algn="ctr"/>
            <a:endParaRPr lang="en-US" altLang="ja-JP" sz="2000">
              <a:solidFill>
                <a:srgbClr val="FFFFFF"/>
              </a:solidFill>
              <a:latin typeface="Meiryo" charset="-128"/>
              <a:ea typeface="Meiryo" charset="-128"/>
              <a:cs typeface="Meiryo" charset="-128"/>
            </a:endParaRPr>
          </a:p>
          <a:p>
            <a:pPr algn="ctr"/>
            <a:endParaRPr kumimoji="1" lang="ja-JP" altLang="en-US" sz="2000" dirty="0">
              <a:solidFill>
                <a:srgbClr val="FFFFFF"/>
              </a:solidFill>
              <a:latin typeface="Meiryo" charset="-128"/>
              <a:ea typeface="Meiryo" charset="-128"/>
              <a:cs typeface="Meiryo" charset="-128"/>
            </a:endParaRPr>
          </a:p>
        </p:txBody>
      </p:sp>
      <p:sp>
        <p:nvSpPr>
          <p:cNvPr id="15" name="正方形/長方形 14"/>
          <p:cNvSpPr/>
          <p:nvPr/>
        </p:nvSpPr>
        <p:spPr>
          <a:xfrm>
            <a:off x="4572000" y="3975916"/>
            <a:ext cx="1114264" cy="1404730"/>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eiryo" charset="-128"/>
                <a:ea typeface="Meiryo" charset="-128"/>
                <a:cs typeface="Meiryo" charset="-128"/>
              </a:rPr>
              <a:t>API</a:t>
            </a:r>
          </a:p>
          <a:p>
            <a:pPr algn="ctr"/>
            <a:r>
              <a:rPr lang="en-US" altLang="ja-JP" sz="1200" dirty="0">
                <a:solidFill>
                  <a:srgbClr val="FFFFFF"/>
                </a:solidFill>
                <a:latin typeface="Meiryo" charset="-128"/>
                <a:ea typeface="Meiryo" charset="-128"/>
                <a:cs typeface="Meiryo" charset="-128"/>
              </a:rPr>
              <a:t>Application</a:t>
            </a:r>
          </a:p>
          <a:p>
            <a:pPr algn="ctr"/>
            <a:r>
              <a:rPr kumimoji="1" lang="en-US" altLang="ja-JP" sz="1200" dirty="0">
                <a:solidFill>
                  <a:srgbClr val="FFFFFF"/>
                </a:solidFill>
                <a:latin typeface="Meiryo" charset="-128"/>
                <a:ea typeface="Meiryo" charset="-128"/>
                <a:cs typeface="Meiryo" charset="-128"/>
              </a:rPr>
              <a:t>Program</a:t>
            </a:r>
          </a:p>
          <a:p>
            <a:pPr algn="ctr"/>
            <a:r>
              <a:rPr lang="en-US" altLang="ja-JP" sz="1200" dirty="0">
                <a:solidFill>
                  <a:srgbClr val="FFFFFF"/>
                </a:solidFill>
                <a:latin typeface="Meiryo" charset="-128"/>
                <a:ea typeface="Meiryo" charset="-128"/>
                <a:cs typeface="Meiryo" charset="-128"/>
              </a:rPr>
              <a:t>Interface</a:t>
            </a:r>
            <a:endParaRPr kumimoji="1" lang="ja-JP" altLang="en-US" sz="1200" dirty="0">
              <a:solidFill>
                <a:srgbClr val="FFFFFF"/>
              </a:solidFill>
              <a:latin typeface="Meiryo" charset="-128"/>
              <a:ea typeface="Meiryo" charset="-128"/>
              <a:cs typeface="Meiryo" charset="-128"/>
            </a:endParaRPr>
          </a:p>
        </p:txBody>
      </p:sp>
      <p:sp>
        <p:nvSpPr>
          <p:cNvPr id="16" name="右矢印 15"/>
          <p:cNvSpPr/>
          <p:nvPr/>
        </p:nvSpPr>
        <p:spPr>
          <a:xfrm>
            <a:off x="3008243" y="4225993"/>
            <a:ext cx="1683027" cy="285414"/>
          </a:xfrm>
          <a:prstGeom prst="rightArrow">
            <a:avLst/>
          </a:prstGeom>
          <a:solidFill>
            <a:schemeClr val="accent4">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rot="10800000">
            <a:off x="3008243" y="4886856"/>
            <a:ext cx="1683027" cy="285414"/>
          </a:xfrm>
          <a:prstGeom prst="rightArrow">
            <a:avLst/>
          </a:prstGeom>
          <a:solidFill>
            <a:srgbClr val="92D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3157900" y="4004097"/>
            <a:ext cx="1383712" cy="307777"/>
          </a:xfrm>
          <a:prstGeom prst="rect">
            <a:avLst/>
          </a:prstGeom>
          <a:noFill/>
        </p:spPr>
        <p:txBody>
          <a:bodyPr wrap="none" rtlCol="0">
            <a:spAutoFit/>
          </a:bodyPr>
          <a:lstStyle/>
          <a:p>
            <a:pPr algn="ctr"/>
            <a:r>
              <a:rPr kumimoji="1" lang="en-US" altLang="ja-JP" sz="1400">
                <a:solidFill>
                  <a:srgbClr val="7030A0"/>
                </a:solidFill>
                <a:latin typeface="Meiryo" charset="-128"/>
                <a:ea typeface="Meiryo" charset="-128"/>
                <a:cs typeface="Meiryo" charset="-128"/>
              </a:rPr>
              <a:t>API</a:t>
            </a:r>
            <a:r>
              <a:rPr kumimoji="1" lang="ja-JP" altLang="en-US" sz="1400" dirty="0">
                <a:solidFill>
                  <a:srgbClr val="7030A0"/>
                </a:solidFill>
                <a:latin typeface="Meiryo" charset="-128"/>
                <a:ea typeface="Meiryo" charset="-128"/>
                <a:cs typeface="Meiryo" charset="-128"/>
              </a:rPr>
              <a:t>の呼び出し</a:t>
            </a:r>
          </a:p>
        </p:txBody>
      </p:sp>
      <p:sp>
        <p:nvSpPr>
          <p:cNvPr id="19" name="テキスト ボックス 18"/>
          <p:cNvSpPr txBox="1"/>
          <p:nvPr/>
        </p:nvSpPr>
        <p:spPr>
          <a:xfrm>
            <a:off x="3218813" y="5184034"/>
            <a:ext cx="1261884" cy="307777"/>
          </a:xfrm>
          <a:prstGeom prst="rect">
            <a:avLst/>
          </a:prstGeom>
          <a:noFill/>
        </p:spPr>
        <p:txBody>
          <a:bodyPr wrap="none" rtlCol="0">
            <a:spAutoFit/>
          </a:bodyPr>
          <a:lstStyle/>
          <a:p>
            <a:pPr algn="ctr"/>
            <a:r>
              <a:rPr lang="ja-JP" altLang="en-US" sz="1400" dirty="0">
                <a:solidFill>
                  <a:srgbClr val="00B050"/>
                </a:solidFill>
                <a:latin typeface="Meiryo" charset="-128"/>
                <a:ea typeface="Meiryo" charset="-128"/>
                <a:cs typeface="Meiryo" charset="-128"/>
              </a:rPr>
              <a:t>戻り値の返信</a:t>
            </a:r>
            <a:endParaRPr kumimoji="1" lang="ja-JP" altLang="en-US" sz="1400" dirty="0">
              <a:solidFill>
                <a:srgbClr val="00B050"/>
              </a:solidFill>
              <a:latin typeface="Meiryo" charset="-128"/>
              <a:ea typeface="Meiryo" charset="-128"/>
              <a:cs typeface="Meiryo" charset="-128"/>
            </a:endParaRPr>
          </a:p>
        </p:txBody>
      </p:sp>
      <p:sp>
        <p:nvSpPr>
          <p:cNvPr id="20" name="テキスト ボックス 19"/>
          <p:cNvSpPr txBox="1"/>
          <p:nvPr/>
        </p:nvSpPr>
        <p:spPr>
          <a:xfrm>
            <a:off x="662737" y="982390"/>
            <a:ext cx="7816563" cy="307777"/>
          </a:xfrm>
          <a:prstGeom prst="rect">
            <a:avLst/>
          </a:prstGeom>
          <a:noFill/>
        </p:spPr>
        <p:txBody>
          <a:bodyPr wrap="none" rtlCol="0">
            <a:spAutoFit/>
          </a:bodyPr>
          <a:lstStyle/>
          <a:p>
            <a:r>
              <a:rPr kumimoji="1" lang="en-US" altLang="ja-JP" sz="1400">
                <a:solidFill>
                  <a:schemeClr val="tx2">
                    <a:lumMod val="75000"/>
                  </a:schemeClr>
                </a:solidFill>
                <a:latin typeface="Meiryo" charset="-128"/>
                <a:ea typeface="Meiryo" charset="-128"/>
                <a:cs typeface="Meiryo" charset="-128"/>
              </a:rPr>
              <a:t>API = </a:t>
            </a:r>
            <a:r>
              <a:rPr kumimoji="1" lang="ja-JP" altLang="en-US" sz="1400">
                <a:solidFill>
                  <a:schemeClr val="tx2">
                    <a:lumMod val="75000"/>
                  </a:schemeClr>
                </a:solidFill>
                <a:latin typeface="Meiryo" charset="-128"/>
                <a:ea typeface="Meiryo" charset="-128"/>
                <a:cs typeface="Meiryo" charset="-128"/>
              </a:rPr>
              <a:t>プログラム</a:t>
            </a:r>
            <a:r>
              <a:rPr kumimoji="1" lang="en-US" altLang="ja-JP" sz="1400">
                <a:solidFill>
                  <a:schemeClr val="tx2">
                    <a:lumMod val="75000"/>
                  </a:schemeClr>
                </a:solidFill>
                <a:latin typeface="Meiryo" charset="-128"/>
                <a:ea typeface="Meiryo" charset="-128"/>
                <a:cs typeface="Meiryo" charset="-128"/>
              </a:rPr>
              <a:t>A</a:t>
            </a:r>
            <a:r>
              <a:rPr kumimoji="1" lang="ja-JP" altLang="en-US" sz="1400">
                <a:solidFill>
                  <a:schemeClr val="tx2">
                    <a:lumMod val="75000"/>
                  </a:schemeClr>
                </a:solidFill>
                <a:latin typeface="Meiryo" charset="-128"/>
                <a:ea typeface="Meiryo" charset="-128"/>
                <a:cs typeface="Meiryo" charset="-128"/>
              </a:rPr>
              <a:t>からプログラム</a:t>
            </a:r>
            <a:r>
              <a:rPr kumimoji="1" lang="en-US" altLang="ja-JP" sz="1400" dirty="0">
                <a:solidFill>
                  <a:schemeClr val="tx2">
                    <a:lumMod val="75000"/>
                  </a:schemeClr>
                </a:solidFill>
                <a:latin typeface="Meiryo" charset="-128"/>
                <a:ea typeface="Meiryo" charset="-128"/>
                <a:cs typeface="Meiryo" charset="-128"/>
              </a:rPr>
              <a:t>B</a:t>
            </a:r>
            <a:r>
              <a:rPr kumimoji="1" lang="ja-JP" altLang="en-US" sz="1400" dirty="0">
                <a:solidFill>
                  <a:schemeClr val="tx2">
                    <a:lumMod val="75000"/>
                  </a:schemeClr>
                </a:solidFill>
                <a:latin typeface="Meiryo" charset="-128"/>
                <a:ea typeface="Meiryo" charset="-128"/>
                <a:cs typeface="Meiryo" charset="-128"/>
              </a:rPr>
              <a:t>の機能を呼び出し、その実行結果を戻り値として受け取る</a:t>
            </a:r>
          </a:p>
        </p:txBody>
      </p:sp>
      <p:sp>
        <p:nvSpPr>
          <p:cNvPr id="21" name="テキスト ボックス 20"/>
          <p:cNvSpPr txBox="1"/>
          <p:nvPr/>
        </p:nvSpPr>
        <p:spPr>
          <a:xfrm>
            <a:off x="675861" y="3509727"/>
            <a:ext cx="8355172" cy="307777"/>
          </a:xfrm>
          <a:prstGeom prst="rect">
            <a:avLst/>
          </a:prstGeom>
          <a:noFill/>
        </p:spPr>
        <p:txBody>
          <a:bodyPr wrap="none" rtlCol="0">
            <a:spAutoFit/>
          </a:bodyPr>
          <a:lstStyle/>
          <a:p>
            <a:r>
              <a:rPr kumimoji="1" lang="en-US" altLang="ja-JP" sz="1400">
                <a:solidFill>
                  <a:schemeClr val="tx2">
                    <a:lumMod val="75000"/>
                  </a:schemeClr>
                </a:solidFill>
                <a:latin typeface="Meiryo" charset="-128"/>
                <a:ea typeface="Meiryo" charset="-128"/>
                <a:cs typeface="Meiryo" charset="-128"/>
              </a:rPr>
              <a:t>API</a:t>
            </a:r>
            <a:r>
              <a:rPr kumimoji="1" lang="ja-JP" altLang="en-US" sz="1400">
                <a:solidFill>
                  <a:schemeClr val="tx2">
                    <a:lumMod val="75000"/>
                  </a:schemeClr>
                </a:solidFill>
                <a:latin typeface="Meiryo" charset="-128"/>
                <a:ea typeface="Meiryo" charset="-128"/>
                <a:cs typeface="Meiryo" charset="-128"/>
              </a:rPr>
              <a:t>エコノミー </a:t>
            </a:r>
            <a:r>
              <a:rPr kumimoji="1" lang="en-US" altLang="ja-JP" sz="1400">
                <a:solidFill>
                  <a:schemeClr val="tx2">
                    <a:lumMod val="75000"/>
                  </a:schemeClr>
                </a:solidFill>
                <a:latin typeface="Meiryo" charset="-128"/>
                <a:ea typeface="Meiryo" charset="-128"/>
                <a:cs typeface="Meiryo" charset="-128"/>
              </a:rPr>
              <a:t>= </a:t>
            </a:r>
            <a:r>
              <a:rPr kumimoji="1" lang="ja-JP" altLang="en-US" sz="1400">
                <a:solidFill>
                  <a:schemeClr val="tx2">
                    <a:lumMod val="75000"/>
                  </a:schemeClr>
                </a:solidFill>
                <a:latin typeface="Meiryo" charset="-128"/>
                <a:ea typeface="Meiryo" charset="-128"/>
                <a:cs typeface="Meiryo" charset="-128"/>
              </a:rPr>
              <a:t>サービス</a:t>
            </a:r>
            <a:r>
              <a:rPr kumimoji="1" lang="en-US" altLang="ja-JP" sz="1400">
                <a:solidFill>
                  <a:schemeClr val="tx2">
                    <a:lumMod val="75000"/>
                  </a:schemeClr>
                </a:solidFill>
                <a:latin typeface="Meiryo" charset="-128"/>
                <a:ea typeface="Meiryo" charset="-128"/>
                <a:cs typeface="Meiryo" charset="-128"/>
              </a:rPr>
              <a:t>A</a:t>
            </a:r>
            <a:r>
              <a:rPr kumimoji="1" lang="ja-JP" altLang="en-US" sz="1400">
                <a:solidFill>
                  <a:schemeClr val="tx2">
                    <a:lumMod val="75000"/>
                  </a:schemeClr>
                </a:solidFill>
                <a:latin typeface="Meiryo" charset="-128"/>
                <a:ea typeface="Meiryo" charset="-128"/>
                <a:cs typeface="Meiryo" charset="-128"/>
              </a:rPr>
              <a:t>からサービス</a:t>
            </a:r>
            <a:r>
              <a:rPr kumimoji="1" lang="en-US" altLang="ja-JP" sz="1400" dirty="0">
                <a:solidFill>
                  <a:schemeClr val="tx2">
                    <a:lumMod val="75000"/>
                  </a:schemeClr>
                </a:solidFill>
                <a:latin typeface="Meiryo" charset="-128"/>
                <a:ea typeface="Meiryo" charset="-128"/>
                <a:cs typeface="Meiryo" charset="-128"/>
              </a:rPr>
              <a:t>B</a:t>
            </a:r>
            <a:r>
              <a:rPr kumimoji="1" lang="ja-JP" altLang="en-US" sz="1400" dirty="0">
                <a:solidFill>
                  <a:schemeClr val="tx2">
                    <a:lumMod val="75000"/>
                  </a:schemeClr>
                </a:solidFill>
                <a:latin typeface="Meiryo" charset="-128"/>
                <a:ea typeface="Meiryo" charset="-128"/>
                <a:cs typeface="Meiryo" charset="-128"/>
              </a:rPr>
              <a:t>の機能を呼び出し、その実行結果を戻り値として受け取る</a:t>
            </a:r>
          </a:p>
        </p:txBody>
      </p:sp>
      <p:sp>
        <p:nvSpPr>
          <p:cNvPr id="22" name="四角形吹き出し 21"/>
          <p:cNvSpPr/>
          <p:nvPr/>
        </p:nvSpPr>
        <p:spPr>
          <a:xfrm>
            <a:off x="675860" y="5947029"/>
            <a:ext cx="7803439" cy="503582"/>
          </a:xfrm>
          <a:prstGeom prst="wedgeRectCallout">
            <a:avLst>
              <a:gd name="adj1" fmla="val -12128"/>
              <a:gd name="adj2" fmla="val -122445"/>
            </a:avLst>
          </a:prstGeom>
          <a:solidFill>
            <a:schemeClr val="accent6">
              <a:lumMod val="7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charset="-128"/>
                <a:ea typeface="Meiryo" charset="-128"/>
                <a:cs typeface="Meiryo" charset="-128"/>
              </a:rPr>
              <a:t>「</a:t>
            </a:r>
            <a:r>
              <a:rPr kumimoji="1" lang="en-US" altLang="ja-JP" sz="1400">
                <a:solidFill>
                  <a:srgbClr val="FFFFFF"/>
                </a:solidFill>
                <a:latin typeface="Meiryo" charset="-128"/>
                <a:ea typeface="Meiryo" charset="-128"/>
                <a:cs typeface="Meiryo" charset="-128"/>
              </a:rPr>
              <a:t>Instagram</a:t>
            </a:r>
            <a:r>
              <a:rPr lang="ja-JP" altLang="en-US" sz="1400" dirty="0">
                <a:solidFill>
                  <a:srgbClr val="FFFFFF"/>
                </a:solidFill>
                <a:latin typeface="Meiryo" charset="-128"/>
                <a:ea typeface="Meiryo" charset="-128"/>
                <a:cs typeface="Meiryo" charset="-128"/>
              </a:rPr>
              <a:t>で取得した位置情報を</a:t>
            </a:r>
            <a:r>
              <a:rPr lang="en-US" altLang="ja-JP" sz="1400" dirty="0" err="1">
                <a:solidFill>
                  <a:srgbClr val="FFFFFF"/>
                </a:solidFill>
                <a:latin typeface="Meiryo" charset="-128"/>
                <a:ea typeface="Meiryo" charset="-128"/>
                <a:cs typeface="Meiryo" charset="-128"/>
              </a:rPr>
              <a:t>Uber</a:t>
            </a:r>
            <a:r>
              <a:rPr lang="ja-JP" altLang="en-US" sz="1400" dirty="0">
                <a:solidFill>
                  <a:srgbClr val="FFFFFF"/>
                </a:solidFill>
                <a:latin typeface="Meiryo" charset="-128"/>
                <a:ea typeface="Meiryo" charset="-128"/>
                <a:cs typeface="Meiryo" charset="-128"/>
              </a:rPr>
              <a:t>に送りタクシーを配車</a:t>
            </a:r>
            <a:r>
              <a:rPr lang="ja-JP" altLang="en-US" sz="1400">
                <a:solidFill>
                  <a:srgbClr val="FFFFFF"/>
                </a:solidFill>
                <a:latin typeface="Meiryo" charset="-128"/>
                <a:ea typeface="Meiryo" charset="-128"/>
                <a:cs typeface="Meiryo" charset="-128"/>
              </a:rPr>
              <a:t>してもらう」など</a:t>
            </a:r>
            <a:endParaRPr kumimoji="1" lang="ja-JP" altLang="en-US" sz="1400" dirty="0">
              <a:solidFill>
                <a:srgbClr val="FFFFFF"/>
              </a:solidFill>
              <a:latin typeface="Meiryo" charset="-128"/>
              <a:ea typeface="Meiryo" charset="-128"/>
              <a:cs typeface="Meiryo" charset="-128"/>
            </a:endParaRPr>
          </a:p>
        </p:txBody>
      </p:sp>
      <p:sp>
        <p:nvSpPr>
          <p:cNvPr id="4" name="正方形/長方形 3"/>
          <p:cNvSpPr/>
          <p:nvPr/>
        </p:nvSpPr>
        <p:spPr bwMode="auto">
          <a:xfrm>
            <a:off x="929664" y="4782353"/>
            <a:ext cx="2004541" cy="486177"/>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chemeClr val="bg1"/>
                </a:solidFill>
                <a:effectLst/>
                <a:latin typeface="+mn-lt"/>
                <a:ea typeface="+mn-ea"/>
              </a:rPr>
              <a:t>サービス </a:t>
            </a:r>
            <a:r>
              <a:rPr kumimoji="0" lang="en-US" altLang="ja-JP" sz="1400" b="0" i="0" u="none" strike="noStrike" cap="none" normalizeH="0">
                <a:ln>
                  <a:noFill/>
                </a:ln>
                <a:solidFill>
                  <a:schemeClr val="bg1"/>
                </a:solidFill>
                <a:effectLst/>
                <a:latin typeface="+mn-lt"/>
                <a:ea typeface="+mn-ea"/>
              </a:rPr>
              <a:t>A</a:t>
            </a:r>
            <a:endParaRPr kumimoji="0" lang="ja-JP" altLang="en-US" sz="1400" b="0" i="0" u="none" strike="noStrike" cap="none" normalizeH="0" dirty="0">
              <a:ln>
                <a:noFill/>
              </a:ln>
              <a:solidFill>
                <a:schemeClr val="bg1"/>
              </a:solidFill>
              <a:effectLst/>
              <a:latin typeface="+mn-lt"/>
              <a:ea typeface="+mn-ea"/>
            </a:endParaRPr>
          </a:p>
        </p:txBody>
      </p:sp>
      <p:sp>
        <p:nvSpPr>
          <p:cNvPr id="23" name="正方形/長方形 22"/>
          <p:cNvSpPr/>
          <p:nvPr/>
        </p:nvSpPr>
        <p:spPr bwMode="auto">
          <a:xfrm>
            <a:off x="6074930" y="4786474"/>
            <a:ext cx="2004541" cy="486177"/>
          </a:xfrm>
          <a:prstGeom prst="rect">
            <a:avLst/>
          </a:prstGeom>
          <a:solidFill>
            <a:schemeClr val="accent3">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chemeClr val="bg1"/>
                </a:solidFill>
                <a:effectLst/>
                <a:latin typeface="+mn-lt"/>
                <a:ea typeface="+mn-ea"/>
              </a:rPr>
              <a:t>サービス </a:t>
            </a:r>
            <a:r>
              <a:rPr kumimoji="0" lang="en-US" altLang="ja-JP" sz="1400" b="0" i="0" u="none" strike="noStrike" cap="none" normalizeH="0">
                <a:ln>
                  <a:noFill/>
                </a:ln>
                <a:solidFill>
                  <a:schemeClr val="bg1"/>
                </a:solidFill>
                <a:effectLst/>
                <a:latin typeface="+mn-lt"/>
                <a:ea typeface="+mn-ea"/>
              </a:rPr>
              <a:t>B</a:t>
            </a:r>
            <a:endParaRPr kumimoji="0" lang="ja-JP" altLang="en-US" sz="14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203176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9" grpId="0" animBg="1"/>
      <p:bldP spid="10" grpId="0" animBg="1"/>
      <p:bldP spid="11" grpId="0"/>
      <p:bldP spid="12" grpId="0"/>
      <p:bldP spid="13" grpId="0" animBg="1"/>
      <p:bldP spid="14" grpId="0" animBg="1"/>
      <p:bldP spid="15" grpId="0" animBg="1"/>
      <p:bldP spid="16" grpId="0" animBg="1"/>
      <p:bldP spid="17" grpId="0" animBg="1"/>
      <p:bldP spid="18" grpId="0"/>
      <p:bldP spid="19" grpId="0"/>
      <p:bldP spid="20" grpId="0"/>
      <p:bldP spid="21" grpId="0"/>
      <p:bldP spid="22" grpId="0" animBg="1"/>
      <p:bldP spid="4"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フリーフォーム 22"/>
          <p:cNvSpPr/>
          <p:nvPr/>
        </p:nvSpPr>
        <p:spPr bwMode="auto">
          <a:xfrm>
            <a:off x="5617497" y="1712656"/>
            <a:ext cx="2216426" cy="1789044"/>
          </a:xfrm>
          <a:custGeom>
            <a:avLst/>
            <a:gdLst>
              <a:gd name="connsiteX0" fmla="*/ 626165 w 2216426"/>
              <a:gd name="connsiteY0" fmla="*/ 0 h 1789044"/>
              <a:gd name="connsiteX1" fmla="*/ 2047461 w 2216426"/>
              <a:gd name="connsiteY1" fmla="*/ 0 h 1789044"/>
              <a:gd name="connsiteX2" fmla="*/ 2216426 w 2216426"/>
              <a:gd name="connsiteY2" fmla="*/ 1779105 h 1789044"/>
              <a:gd name="connsiteX3" fmla="*/ 0 w 2216426"/>
              <a:gd name="connsiteY3" fmla="*/ 1789044 h 1789044"/>
              <a:gd name="connsiteX4" fmla="*/ 626165 w 2216426"/>
              <a:gd name="connsiteY4" fmla="*/ 0 h 1789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426" h="1789044">
                <a:moveTo>
                  <a:pt x="626165" y="0"/>
                </a:moveTo>
                <a:lnTo>
                  <a:pt x="2047461" y="0"/>
                </a:lnTo>
                <a:lnTo>
                  <a:pt x="2216426" y="1779105"/>
                </a:lnTo>
                <a:lnTo>
                  <a:pt x="0" y="1789044"/>
                </a:lnTo>
                <a:lnTo>
                  <a:pt x="626165"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err="1">
                <a:solidFill>
                  <a:schemeClr val="bg1"/>
                </a:solidFill>
                <a:latin typeface="+mn-lt"/>
                <a:ea typeface="+mn-ea"/>
              </a:rPr>
              <a:t>IaaS</a:t>
            </a:r>
            <a:endParaRPr kumimoji="0" lang="ja-JP" altLang="en-US" sz="1400" dirty="0">
              <a:solidFill>
                <a:schemeClr val="bg1"/>
              </a:solidFill>
              <a:latin typeface="+mn-lt"/>
              <a:ea typeface="+mn-ea"/>
            </a:endParaRPr>
          </a:p>
        </p:txBody>
      </p:sp>
      <p:sp>
        <p:nvSpPr>
          <p:cNvPr id="29701" name="タイトル 1"/>
          <p:cNvSpPr>
            <a:spLocks noGrp="1"/>
          </p:cNvSpPr>
          <p:nvPr>
            <p:ph type="title"/>
          </p:nvPr>
        </p:nvSpPr>
        <p:spPr/>
        <p:txBody>
          <a:bodyPr/>
          <a:lstStyle/>
          <a:p>
            <a:r>
              <a:rPr lang="en-US" altLang="ja-JP"/>
              <a:t>Web</a:t>
            </a:r>
            <a:r>
              <a:rPr lang="ja-JP" altLang="en-US"/>
              <a:t>上のサービス</a:t>
            </a:r>
            <a:r>
              <a:rPr lang="ja-JP" altLang="en-US" dirty="0"/>
              <a:t>を組み合わせてシステムを構築</a:t>
            </a:r>
          </a:p>
        </p:txBody>
      </p:sp>
      <p:grpSp>
        <p:nvGrpSpPr>
          <p:cNvPr id="2" name="グループ化 43"/>
          <p:cNvGrpSpPr>
            <a:grpSpLocks/>
          </p:cNvGrpSpPr>
          <p:nvPr/>
        </p:nvGrpSpPr>
        <p:grpSpPr bwMode="auto">
          <a:xfrm>
            <a:off x="3071813" y="1119188"/>
            <a:ext cx="2943225" cy="2382837"/>
            <a:chOff x="3071810" y="1119426"/>
            <a:chExt cx="2943252" cy="2382274"/>
          </a:xfrm>
        </p:grpSpPr>
        <p:sp>
          <p:nvSpPr>
            <p:cNvPr id="17" name="フリーフォーム 16"/>
            <p:cNvSpPr/>
            <p:nvPr/>
          </p:nvSpPr>
          <p:spPr bwMode="auto">
            <a:xfrm>
              <a:off x="3073080" y="1702717"/>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25" name="フリーフォーム 24"/>
            <p:cNvSpPr/>
            <p:nvPr/>
          </p:nvSpPr>
          <p:spPr bwMode="auto">
            <a:xfrm>
              <a:off x="3073080" y="1416965"/>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34" name="フリーフォーム 33"/>
            <p:cNvSpPr/>
            <p:nvPr/>
          </p:nvSpPr>
          <p:spPr bwMode="auto">
            <a:xfrm>
              <a:off x="3071810" y="1119426"/>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ja-JP" altLang="en-US" sz="2800" dirty="0">
                  <a:solidFill>
                    <a:schemeClr val="bg1"/>
                  </a:solidFill>
                  <a:effectLst>
                    <a:outerShdw blurRad="38100" dist="38100" dir="2700000" algn="tl">
                      <a:srgbClr val="000000">
                        <a:alpha val="43137"/>
                      </a:srgbClr>
                    </a:outerShdw>
                  </a:effectLst>
                  <a:latin typeface="+mn-lt"/>
                  <a:ea typeface="+mn-ea"/>
                </a:rPr>
                <a:t>　</a:t>
              </a:r>
              <a:r>
                <a:rPr kumimoji="0" lang="en-US" altLang="ja-JP" sz="2800" dirty="0" err="1">
                  <a:solidFill>
                    <a:schemeClr val="bg1"/>
                  </a:solidFill>
                  <a:effectLst>
                    <a:outerShdw blurRad="38100" dist="38100" dir="2700000" algn="tl">
                      <a:srgbClr val="000000">
                        <a:alpha val="43137"/>
                      </a:srgbClr>
                    </a:outerShdw>
                  </a:effectLst>
                  <a:latin typeface="+mn-lt"/>
                  <a:ea typeface="+mn-ea"/>
                </a:rPr>
                <a:t>SoftLayer</a:t>
              </a:r>
              <a:endParaRPr kumimoji="0" lang="ja-JP" altLang="en-US" sz="1200" dirty="0">
                <a:solidFill>
                  <a:schemeClr val="bg1"/>
                </a:solidFill>
                <a:effectLst>
                  <a:outerShdw blurRad="38100" dist="38100" dir="2700000" algn="tl">
                    <a:srgbClr val="000000">
                      <a:alpha val="43137"/>
                    </a:srgbClr>
                  </a:outerShdw>
                </a:effectLst>
                <a:latin typeface="+mn-lt"/>
                <a:ea typeface="+mn-ea"/>
              </a:endParaRPr>
            </a:p>
          </p:txBody>
        </p:sp>
      </p:grpSp>
      <p:grpSp>
        <p:nvGrpSpPr>
          <p:cNvPr id="3" name="グループ化 42"/>
          <p:cNvGrpSpPr>
            <a:grpSpLocks/>
          </p:cNvGrpSpPr>
          <p:nvPr/>
        </p:nvGrpSpPr>
        <p:grpSpPr bwMode="auto">
          <a:xfrm>
            <a:off x="4659313" y="3417092"/>
            <a:ext cx="3413125" cy="2797971"/>
            <a:chOff x="4659991" y="3417092"/>
            <a:chExt cx="3412471" cy="2797990"/>
          </a:xfrm>
        </p:grpSpPr>
        <p:sp>
          <p:nvSpPr>
            <p:cNvPr id="24" name="フリーフォーム 23"/>
            <p:cNvSpPr/>
            <p:nvPr/>
          </p:nvSpPr>
          <p:spPr bwMode="auto">
            <a:xfrm>
              <a:off x="4663340" y="3988717"/>
              <a:ext cx="3409122" cy="2226365"/>
            </a:xfrm>
            <a:custGeom>
              <a:avLst/>
              <a:gdLst>
                <a:gd name="connsiteX0" fmla="*/ 765313 w 3409122"/>
                <a:gd name="connsiteY0" fmla="*/ 0 h 2226365"/>
                <a:gd name="connsiteX1" fmla="*/ 3210340 w 3409122"/>
                <a:gd name="connsiteY1" fmla="*/ 9939 h 2226365"/>
                <a:gd name="connsiteX2" fmla="*/ 3409122 w 3409122"/>
                <a:gd name="connsiteY2" fmla="*/ 2226365 h 2226365"/>
                <a:gd name="connsiteX3" fmla="*/ 0 w 3409122"/>
                <a:gd name="connsiteY3" fmla="*/ 2216426 h 2226365"/>
                <a:gd name="connsiteX4" fmla="*/ 765313 w 3409122"/>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122" h="2226365">
                  <a:moveTo>
                    <a:pt x="765313" y="0"/>
                  </a:moveTo>
                  <a:lnTo>
                    <a:pt x="3210340" y="9939"/>
                  </a:lnTo>
                  <a:lnTo>
                    <a:pt x="3409122" y="2226365"/>
                  </a:lnTo>
                  <a:lnTo>
                    <a:pt x="0" y="2216426"/>
                  </a:lnTo>
                  <a:lnTo>
                    <a:pt x="765313"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33" name="フリーフォーム 32"/>
            <p:cNvSpPr/>
            <p:nvPr/>
          </p:nvSpPr>
          <p:spPr bwMode="auto">
            <a:xfrm>
              <a:off x="4663340" y="3702965"/>
              <a:ext cx="3409122" cy="2226365"/>
            </a:xfrm>
            <a:custGeom>
              <a:avLst/>
              <a:gdLst>
                <a:gd name="connsiteX0" fmla="*/ 765313 w 3409122"/>
                <a:gd name="connsiteY0" fmla="*/ 0 h 2226365"/>
                <a:gd name="connsiteX1" fmla="*/ 3210340 w 3409122"/>
                <a:gd name="connsiteY1" fmla="*/ 9939 h 2226365"/>
                <a:gd name="connsiteX2" fmla="*/ 3409122 w 3409122"/>
                <a:gd name="connsiteY2" fmla="*/ 2226365 h 2226365"/>
                <a:gd name="connsiteX3" fmla="*/ 0 w 3409122"/>
                <a:gd name="connsiteY3" fmla="*/ 2216426 h 2226365"/>
                <a:gd name="connsiteX4" fmla="*/ 765313 w 3409122"/>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122" h="2226365">
                  <a:moveTo>
                    <a:pt x="765313" y="0"/>
                  </a:moveTo>
                  <a:lnTo>
                    <a:pt x="3210340" y="9939"/>
                  </a:lnTo>
                  <a:lnTo>
                    <a:pt x="3409122" y="2226365"/>
                  </a:lnTo>
                  <a:lnTo>
                    <a:pt x="0" y="2216426"/>
                  </a:lnTo>
                  <a:lnTo>
                    <a:pt x="765313"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51" name="フリーフォーム 50"/>
            <p:cNvSpPr/>
            <p:nvPr/>
          </p:nvSpPr>
          <p:spPr bwMode="auto">
            <a:xfrm>
              <a:off x="5188226" y="3420182"/>
              <a:ext cx="1064029" cy="714895"/>
            </a:xfrm>
            <a:custGeom>
              <a:avLst/>
              <a:gdLst>
                <a:gd name="connsiteX0" fmla="*/ 254924 w 1064029"/>
                <a:gd name="connsiteY0" fmla="*/ 0 h 714895"/>
                <a:gd name="connsiteX1" fmla="*/ 1064029 w 1064029"/>
                <a:gd name="connsiteY1" fmla="*/ 0 h 714895"/>
                <a:gd name="connsiteX2" fmla="*/ 919942 w 1064029"/>
                <a:gd name="connsiteY2" fmla="*/ 709353 h 714895"/>
                <a:gd name="connsiteX3" fmla="*/ 0 w 1064029"/>
                <a:gd name="connsiteY3" fmla="*/ 714895 h 714895"/>
                <a:gd name="connsiteX4" fmla="*/ 254924 w 1064029"/>
                <a:gd name="connsiteY4" fmla="*/ 0 h 71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029" h="714895">
                  <a:moveTo>
                    <a:pt x="254924" y="0"/>
                  </a:moveTo>
                  <a:lnTo>
                    <a:pt x="1064029" y="0"/>
                  </a:lnTo>
                  <a:lnTo>
                    <a:pt x="919942" y="709353"/>
                  </a:lnTo>
                  <a:lnTo>
                    <a:pt x="0" y="714895"/>
                  </a:lnTo>
                  <a:lnTo>
                    <a:pt x="254924"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52" name="フリーフォーム 51"/>
            <p:cNvSpPr/>
            <p:nvPr/>
          </p:nvSpPr>
          <p:spPr bwMode="auto">
            <a:xfrm>
              <a:off x="6160113" y="3417092"/>
              <a:ext cx="910186" cy="716350"/>
            </a:xfrm>
            <a:custGeom>
              <a:avLst/>
              <a:gdLst>
                <a:gd name="connsiteX0" fmla="*/ 134842 w 910186"/>
                <a:gd name="connsiteY0" fmla="*/ 0 h 716350"/>
                <a:gd name="connsiteX1" fmla="*/ 910186 w 910186"/>
                <a:gd name="connsiteY1" fmla="*/ 4214 h 716350"/>
                <a:gd name="connsiteX2" fmla="*/ 868048 w 910186"/>
                <a:gd name="connsiteY2" fmla="*/ 712136 h 716350"/>
                <a:gd name="connsiteX3" fmla="*/ 0 w 910186"/>
                <a:gd name="connsiteY3" fmla="*/ 716350 h 716350"/>
                <a:gd name="connsiteX4" fmla="*/ 134842 w 910186"/>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186" h="716350">
                  <a:moveTo>
                    <a:pt x="134842" y="0"/>
                  </a:moveTo>
                  <a:lnTo>
                    <a:pt x="910186" y="4214"/>
                  </a:lnTo>
                  <a:lnTo>
                    <a:pt x="868048" y="712136"/>
                  </a:lnTo>
                  <a:lnTo>
                    <a:pt x="0" y="716350"/>
                  </a:lnTo>
                  <a:lnTo>
                    <a:pt x="134842"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3" name="フリーフォーム 52"/>
            <p:cNvSpPr/>
            <p:nvPr/>
          </p:nvSpPr>
          <p:spPr bwMode="auto">
            <a:xfrm>
              <a:off x="7087154" y="3417092"/>
              <a:ext cx="846979" cy="720564"/>
            </a:xfrm>
            <a:custGeom>
              <a:avLst/>
              <a:gdLst>
                <a:gd name="connsiteX0" fmla="*/ 29497 w 846979"/>
                <a:gd name="connsiteY0" fmla="*/ 0 h 720564"/>
                <a:gd name="connsiteX1" fmla="*/ 783772 w 846979"/>
                <a:gd name="connsiteY1" fmla="*/ 4214 h 720564"/>
                <a:gd name="connsiteX2" fmla="*/ 846979 w 846979"/>
                <a:gd name="connsiteY2" fmla="*/ 720564 h 720564"/>
                <a:gd name="connsiteX3" fmla="*/ 0 w 846979"/>
                <a:gd name="connsiteY3" fmla="*/ 716350 h 720564"/>
                <a:gd name="connsiteX4" fmla="*/ 29497 w 846979"/>
                <a:gd name="connsiteY4" fmla="*/ 0 h 720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979" h="720564">
                  <a:moveTo>
                    <a:pt x="29497" y="0"/>
                  </a:moveTo>
                  <a:lnTo>
                    <a:pt x="783772" y="4214"/>
                  </a:lnTo>
                  <a:lnTo>
                    <a:pt x="846979" y="720564"/>
                  </a:lnTo>
                  <a:lnTo>
                    <a:pt x="0" y="716350"/>
                  </a:lnTo>
                  <a:lnTo>
                    <a:pt x="29497"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4" name="フリーフォーム 53"/>
            <p:cNvSpPr/>
            <p:nvPr/>
          </p:nvSpPr>
          <p:spPr bwMode="auto">
            <a:xfrm>
              <a:off x="4912821" y="4205077"/>
              <a:ext cx="1188298" cy="716350"/>
            </a:xfrm>
            <a:custGeom>
              <a:avLst/>
              <a:gdLst>
                <a:gd name="connsiteX0" fmla="*/ 248615 w 1188298"/>
                <a:gd name="connsiteY0" fmla="*/ 0 h 716350"/>
                <a:gd name="connsiteX1" fmla="*/ 1188298 w 1188298"/>
                <a:gd name="connsiteY1" fmla="*/ 4214 h 716350"/>
                <a:gd name="connsiteX2" fmla="*/ 1040814 w 1188298"/>
                <a:gd name="connsiteY2" fmla="*/ 716350 h 716350"/>
                <a:gd name="connsiteX3" fmla="*/ 0 w 1188298"/>
                <a:gd name="connsiteY3" fmla="*/ 712137 h 716350"/>
                <a:gd name="connsiteX4" fmla="*/ 248615 w 1188298"/>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98" h="716350">
                  <a:moveTo>
                    <a:pt x="248615" y="0"/>
                  </a:moveTo>
                  <a:lnTo>
                    <a:pt x="1188298" y="4214"/>
                  </a:lnTo>
                  <a:lnTo>
                    <a:pt x="1040814" y="716350"/>
                  </a:lnTo>
                  <a:lnTo>
                    <a:pt x="0" y="712137"/>
                  </a:lnTo>
                  <a:lnTo>
                    <a:pt x="248615"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55" name="フリーフォーム 54"/>
            <p:cNvSpPr/>
            <p:nvPr/>
          </p:nvSpPr>
          <p:spPr bwMode="auto">
            <a:xfrm>
              <a:off x="6012629" y="4205077"/>
              <a:ext cx="1019745" cy="716350"/>
            </a:xfrm>
            <a:custGeom>
              <a:avLst/>
              <a:gdLst>
                <a:gd name="connsiteX0" fmla="*/ 134842 w 1019745"/>
                <a:gd name="connsiteY0" fmla="*/ 0 h 716350"/>
                <a:gd name="connsiteX1" fmla="*/ 1019745 w 1019745"/>
                <a:gd name="connsiteY1" fmla="*/ 4214 h 716350"/>
                <a:gd name="connsiteX2" fmla="*/ 977607 w 1019745"/>
                <a:gd name="connsiteY2" fmla="*/ 716350 h 716350"/>
                <a:gd name="connsiteX3" fmla="*/ 0 w 1019745"/>
                <a:gd name="connsiteY3" fmla="*/ 712137 h 716350"/>
                <a:gd name="connsiteX4" fmla="*/ 134842 w 1019745"/>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745" h="716350">
                  <a:moveTo>
                    <a:pt x="134842" y="0"/>
                  </a:moveTo>
                  <a:lnTo>
                    <a:pt x="1019745" y="4214"/>
                  </a:lnTo>
                  <a:lnTo>
                    <a:pt x="977607" y="716350"/>
                  </a:lnTo>
                  <a:lnTo>
                    <a:pt x="0" y="712137"/>
                  </a:lnTo>
                  <a:lnTo>
                    <a:pt x="134842"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6" name="フリーフォーム 55"/>
            <p:cNvSpPr/>
            <p:nvPr/>
          </p:nvSpPr>
          <p:spPr bwMode="auto">
            <a:xfrm>
              <a:off x="7049230" y="4205077"/>
              <a:ext cx="956538" cy="716350"/>
            </a:xfrm>
            <a:custGeom>
              <a:avLst/>
              <a:gdLst>
                <a:gd name="connsiteX0" fmla="*/ 33710 w 956538"/>
                <a:gd name="connsiteY0" fmla="*/ 0 h 716350"/>
                <a:gd name="connsiteX1" fmla="*/ 889117 w 956538"/>
                <a:gd name="connsiteY1" fmla="*/ 0 h 716350"/>
                <a:gd name="connsiteX2" fmla="*/ 956538 w 956538"/>
                <a:gd name="connsiteY2" fmla="*/ 716350 h 716350"/>
                <a:gd name="connsiteX3" fmla="*/ 0 w 956538"/>
                <a:gd name="connsiteY3" fmla="*/ 716350 h 716350"/>
                <a:gd name="connsiteX4" fmla="*/ 33710 w 956538"/>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538" h="716350">
                  <a:moveTo>
                    <a:pt x="33710" y="0"/>
                  </a:moveTo>
                  <a:lnTo>
                    <a:pt x="889117" y="0"/>
                  </a:lnTo>
                  <a:lnTo>
                    <a:pt x="956538" y="716350"/>
                  </a:lnTo>
                  <a:lnTo>
                    <a:pt x="0" y="716350"/>
                  </a:lnTo>
                  <a:lnTo>
                    <a:pt x="33710"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7" name="フリーフォーム 56"/>
            <p:cNvSpPr/>
            <p:nvPr/>
          </p:nvSpPr>
          <p:spPr bwMode="auto">
            <a:xfrm>
              <a:off x="4659991" y="4993062"/>
              <a:ext cx="1281003" cy="644716"/>
            </a:xfrm>
            <a:custGeom>
              <a:avLst/>
              <a:gdLst>
                <a:gd name="connsiteX0" fmla="*/ 223333 w 1281003"/>
                <a:gd name="connsiteY0" fmla="*/ 0 h 644716"/>
                <a:gd name="connsiteX1" fmla="*/ 1281003 w 1281003"/>
                <a:gd name="connsiteY1" fmla="*/ 0 h 644716"/>
                <a:gd name="connsiteX2" fmla="*/ 1150374 w 1281003"/>
                <a:gd name="connsiteY2" fmla="*/ 640502 h 644716"/>
                <a:gd name="connsiteX3" fmla="*/ 0 w 1281003"/>
                <a:gd name="connsiteY3" fmla="*/ 644716 h 644716"/>
                <a:gd name="connsiteX4" fmla="*/ 223333 w 1281003"/>
                <a:gd name="connsiteY4" fmla="*/ 0 h 64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003" h="644716">
                  <a:moveTo>
                    <a:pt x="223333" y="0"/>
                  </a:moveTo>
                  <a:lnTo>
                    <a:pt x="1281003" y="0"/>
                  </a:lnTo>
                  <a:lnTo>
                    <a:pt x="1150374" y="640502"/>
                  </a:lnTo>
                  <a:lnTo>
                    <a:pt x="0" y="644716"/>
                  </a:lnTo>
                  <a:lnTo>
                    <a:pt x="223333"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Gmail</a:t>
              </a:r>
              <a:endParaRPr kumimoji="0" lang="ja-JP" altLang="en-US" sz="1400" dirty="0">
                <a:solidFill>
                  <a:schemeClr val="bg1"/>
                </a:solidFill>
                <a:latin typeface="+mn-lt"/>
                <a:ea typeface="+mn-ea"/>
              </a:endParaRPr>
            </a:p>
          </p:txBody>
        </p:sp>
        <p:sp>
          <p:nvSpPr>
            <p:cNvPr id="58" name="フリーフォーム 57"/>
            <p:cNvSpPr/>
            <p:nvPr/>
          </p:nvSpPr>
          <p:spPr bwMode="auto">
            <a:xfrm>
              <a:off x="5877786" y="4988849"/>
              <a:ext cx="1108236" cy="644715"/>
            </a:xfrm>
            <a:custGeom>
              <a:avLst/>
              <a:gdLst>
                <a:gd name="connsiteX0" fmla="*/ 122201 w 1108236"/>
                <a:gd name="connsiteY0" fmla="*/ 4213 h 644715"/>
                <a:gd name="connsiteX1" fmla="*/ 1108236 w 1108236"/>
                <a:gd name="connsiteY1" fmla="*/ 0 h 644715"/>
                <a:gd name="connsiteX2" fmla="*/ 1074526 w 1108236"/>
                <a:gd name="connsiteY2" fmla="*/ 640501 h 644715"/>
                <a:gd name="connsiteX3" fmla="*/ 0 w 1108236"/>
                <a:gd name="connsiteY3" fmla="*/ 644715 h 644715"/>
                <a:gd name="connsiteX4" fmla="*/ 122201 w 1108236"/>
                <a:gd name="connsiteY4" fmla="*/ 4213 h 644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236" h="644715">
                  <a:moveTo>
                    <a:pt x="122201" y="4213"/>
                  </a:moveTo>
                  <a:lnTo>
                    <a:pt x="1108236" y="0"/>
                  </a:lnTo>
                  <a:lnTo>
                    <a:pt x="1074526" y="640501"/>
                  </a:lnTo>
                  <a:lnTo>
                    <a:pt x="0" y="644715"/>
                  </a:lnTo>
                  <a:lnTo>
                    <a:pt x="122201" y="4213"/>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ML</a:t>
              </a:r>
              <a:endParaRPr kumimoji="0" lang="ja-JP" altLang="en-US" sz="1400" dirty="0">
                <a:solidFill>
                  <a:schemeClr val="bg1"/>
                </a:solidFill>
                <a:latin typeface="+mn-lt"/>
                <a:ea typeface="+mn-ea"/>
              </a:endParaRPr>
            </a:p>
          </p:txBody>
        </p:sp>
        <p:sp>
          <p:nvSpPr>
            <p:cNvPr id="59" name="フリーフォーム 58"/>
            <p:cNvSpPr/>
            <p:nvPr/>
          </p:nvSpPr>
          <p:spPr bwMode="auto">
            <a:xfrm>
              <a:off x="7023947" y="4988849"/>
              <a:ext cx="1045028" cy="648929"/>
            </a:xfrm>
            <a:custGeom>
              <a:avLst/>
              <a:gdLst>
                <a:gd name="connsiteX0" fmla="*/ 25283 w 1045028"/>
                <a:gd name="connsiteY0" fmla="*/ 0 h 648929"/>
                <a:gd name="connsiteX1" fmla="*/ 986035 w 1045028"/>
                <a:gd name="connsiteY1" fmla="*/ 4213 h 648929"/>
                <a:gd name="connsiteX2" fmla="*/ 1045028 w 1045028"/>
                <a:gd name="connsiteY2" fmla="*/ 644715 h 648929"/>
                <a:gd name="connsiteX3" fmla="*/ 0 w 1045028"/>
                <a:gd name="connsiteY3" fmla="*/ 648929 h 648929"/>
                <a:gd name="connsiteX4" fmla="*/ 25283 w 1045028"/>
                <a:gd name="connsiteY4" fmla="*/ 0 h 648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028" h="648929">
                  <a:moveTo>
                    <a:pt x="25283" y="0"/>
                  </a:moveTo>
                  <a:lnTo>
                    <a:pt x="986035" y="4213"/>
                  </a:lnTo>
                  <a:lnTo>
                    <a:pt x="1045028" y="644715"/>
                  </a:lnTo>
                  <a:lnTo>
                    <a:pt x="0" y="648929"/>
                  </a:lnTo>
                  <a:lnTo>
                    <a:pt x="25283"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Docs</a:t>
              </a:r>
              <a:endParaRPr kumimoji="0" lang="ja-JP" altLang="en-US" sz="1400" dirty="0">
                <a:solidFill>
                  <a:schemeClr val="bg1"/>
                </a:solidFill>
                <a:latin typeface="+mn-lt"/>
                <a:ea typeface="+mn-ea"/>
              </a:endParaRPr>
            </a:p>
          </p:txBody>
        </p:sp>
        <p:sp>
          <p:nvSpPr>
            <p:cNvPr id="26" name="テキスト ボックス 25"/>
            <p:cNvSpPr txBox="1"/>
            <p:nvPr/>
          </p:nvSpPr>
          <p:spPr>
            <a:xfrm>
              <a:off x="6029737" y="3509963"/>
              <a:ext cx="1703986" cy="584779"/>
            </a:xfrm>
            <a:prstGeom prst="rect">
              <a:avLst/>
            </a:prstGeom>
            <a:noFill/>
          </p:spPr>
          <p:txBody>
            <a:bodyPr wrap="none">
              <a:spAutoFit/>
            </a:bodyPr>
            <a:lstStyle/>
            <a:p>
              <a:pPr>
                <a:defRPr/>
              </a:pPr>
              <a:r>
                <a:rPr lang="en-US" altLang="ja-JP" sz="3200" dirty="0">
                  <a:solidFill>
                    <a:schemeClr val="bg1"/>
                  </a:solidFill>
                  <a:effectLst>
                    <a:outerShdw blurRad="38100" dist="38100" dir="2700000" algn="tl">
                      <a:srgbClr val="000000">
                        <a:alpha val="43137"/>
                      </a:srgbClr>
                    </a:outerShdw>
                  </a:effectLst>
                  <a:latin typeface="+mn-lt"/>
                  <a:ea typeface="+mn-ea"/>
                </a:rPr>
                <a:t>Google</a:t>
              </a:r>
              <a:endParaRPr lang="ja-JP" altLang="en-US" sz="3200" dirty="0">
                <a:solidFill>
                  <a:schemeClr val="bg1"/>
                </a:solidFill>
                <a:effectLst>
                  <a:outerShdw blurRad="38100" dist="38100" dir="2700000" algn="tl">
                    <a:srgbClr val="000000">
                      <a:alpha val="43137"/>
                    </a:srgbClr>
                  </a:outerShdw>
                </a:effectLst>
                <a:latin typeface="+mn-lt"/>
                <a:ea typeface="+mn-ea"/>
              </a:endParaRPr>
            </a:p>
          </p:txBody>
        </p:sp>
      </p:grpSp>
      <p:grpSp>
        <p:nvGrpSpPr>
          <p:cNvPr id="4" name="グループ化 41"/>
          <p:cNvGrpSpPr>
            <a:grpSpLocks/>
          </p:cNvGrpSpPr>
          <p:nvPr/>
        </p:nvGrpSpPr>
        <p:grpSpPr bwMode="auto">
          <a:xfrm>
            <a:off x="806450" y="3703638"/>
            <a:ext cx="4338638" cy="2511425"/>
            <a:chOff x="805688" y="3702965"/>
            <a:chExt cx="4339243" cy="2512117"/>
          </a:xfrm>
        </p:grpSpPr>
        <p:sp>
          <p:nvSpPr>
            <p:cNvPr id="18" name="フリーフォーム 17"/>
            <p:cNvSpPr/>
            <p:nvPr/>
          </p:nvSpPr>
          <p:spPr bwMode="auto">
            <a:xfrm>
              <a:off x="806958" y="3988717"/>
              <a:ext cx="4333461" cy="2226365"/>
            </a:xfrm>
            <a:custGeom>
              <a:avLst/>
              <a:gdLst>
                <a:gd name="connsiteX0" fmla="*/ 1858617 w 4333461"/>
                <a:gd name="connsiteY0" fmla="*/ 0 h 2226365"/>
                <a:gd name="connsiteX1" fmla="*/ 4333461 w 4333461"/>
                <a:gd name="connsiteY1" fmla="*/ 9939 h 2226365"/>
                <a:gd name="connsiteX2" fmla="*/ 3498574 w 4333461"/>
                <a:gd name="connsiteY2" fmla="*/ 2226365 h 2226365"/>
                <a:gd name="connsiteX3" fmla="*/ 0 w 4333461"/>
                <a:gd name="connsiteY3" fmla="*/ 2216426 h 2226365"/>
                <a:gd name="connsiteX4" fmla="*/ 1858617 w 4333461"/>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461" h="2226365">
                  <a:moveTo>
                    <a:pt x="1858617" y="0"/>
                  </a:moveTo>
                  <a:lnTo>
                    <a:pt x="4333461" y="9939"/>
                  </a:lnTo>
                  <a:lnTo>
                    <a:pt x="3498574" y="2226365"/>
                  </a:lnTo>
                  <a:lnTo>
                    <a:pt x="0" y="2216426"/>
                  </a:lnTo>
                  <a:lnTo>
                    <a:pt x="1858617"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48" name="フリーフォーム 47"/>
            <p:cNvSpPr/>
            <p:nvPr/>
          </p:nvSpPr>
          <p:spPr bwMode="auto">
            <a:xfrm>
              <a:off x="805688" y="3702965"/>
              <a:ext cx="2709949" cy="2222269"/>
            </a:xfrm>
            <a:custGeom>
              <a:avLst/>
              <a:gdLst>
                <a:gd name="connsiteX0" fmla="*/ 1856509 w 2709949"/>
                <a:gd name="connsiteY0" fmla="*/ 0 h 2222269"/>
                <a:gd name="connsiteX1" fmla="*/ 2709949 w 2709949"/>
                <a:gd name="connsiteY1" fmla="*/ 5542 h 2222269"/>
                <a:gd name="connsiteX2" fmla="*/ 1219200 w 2709949"/>
                <a:gd name="connsiteY2" fmla="*/ 2222269 h 2222269"/>
                <a:gd name="connsiteX3" fmla="*/ 0 w 2709949"/>
                <a:gd name="connsiteY3" fmla="*/ 2216727 h 2222269"/>
                <a:gd name="connsiteX4" fmla="*/ 1856509 w 2709949"/>
                <a:gd name="connsiteY4" fmla="*/ 0 h 22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949" h="2222269">
                  <a:moveTo>
                    <a:pt x="1856509" y="0"/>
                  </a:moveTo>
                  <a:lnTo>
                    <a:pt x="2709949" y="5542"/>
                  </a:lnTo>
                  <a:lnTo>
                    <a:pt x="1219200" y="2222269"/>
                  </a:lnTo>
                  <a:lnTo>
                    <a:pt x="0" y="2216727"/>
                  </a:lnTo>
                  <a:lnTo>
                    <a:pt x="1856509"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EC2</a:t>
              </a:r>
              <a:endParaRPr kumimoji="0" lang="ja-JP" altLang="en-US" sz="1400" dirty="0">
                <a:solidFill>
                  <a:schemeClr val="bg1"/>
                </a:solidFill>
                <a:latin typeface="+mn-lt"/>
                <a:ea typeface="+mn-ea"/>
              </a:endParaRPr>
            </a:p>
          </p:txBody>
        </p:sp>
        <p:sp>
          <p:nvSpPr>
            <p:cNvPr id="49" name="フリーフォーム 48"/>
            <p:cNvSpPr/>
            <p:nvPr/>
          </p:nvSpPr>
          <p:spPr bwMode="auto">
            <a:xfrm>
              <a:off x="2102473" y="3702965"/>
              <a:ext cx="2227811" cy="2216727"/>
            </a:xfrm>
            <a:custGeom>
              <a:avLst/>
              <a:gdLst>
                <a:gd name="connsiteX0" fmla="*/ 2227811 w 2227811"/>
                <a:gd name="connsiteY0" fmla="*/ 0 h 2216727"/>
                <a:gd name="connsiteX1" fmla="*/ 1069571 w 2227811"/>
                <a:gd name="connsiteY1" fmla="*/ 2216727 h 2216727"/>
                <a:gd name="connsiteX2" fmla="*/ 0 w 2227811"/>
                <a:gd name="connsiteY2" fmla="*/ 2216727 h 2216727"/>
                <a:gd name="connsiteX3" fmla="*/ 1457498 w 2227811"/>
                <a:gd name="connsiteY3" fmla="*/ 5542 h 2216727"/>
                <a:gd name="connsiteX4" fmla="*/ 2227811 w 2227811"/>
                <a:gd name="connsiteY4" fmla="*/ 0 h 2216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811" h="2216727">
                  <a:moveTo>
                    <a:pt x="2227811" y="0"/>
                  </a:moveTo>
                  <a:lnTo>
                    <a:pt x="1069571" y="2216727"/>
                  </a:lnTo>
                  <a:lnTo>
                    <a:pt x="0" y="2216727"/>
                  </a:lnTo>
                  <a:lnTo>
                    <a:pt x="1457498" y="5542"/>
                  </a:lnTo>
                  <a:lnTo>
                    <a:pt x="2227811"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Aurora</a:t>
              </a:r>
              <a:endParaRPr kumimoji="0" lang="ja-JP" altLang="en-US" sz="1400" dirty="0">
                <a:solidFill>
                  <a:schemeClr val="bg1"/>
                </a:solidFill>
                <a:latin typeface="+mn-lt"/>
                <a:ea typeface="+mn-ea"/>
              </a:endParaRPr>
            </a:p>
          </p:txBody>
        </p:sp>
        <p:sp>
          <p:nvSpPr>
            <p:cNvPr id="50" name="フリーフォーム 49"/>
            <p:cNvSpPr/>
            <p:nvPr/>
          </p:nvSpPr>
          <p:spPr bwMode="auto">
            <a:xfrm>
              <a:off x="3238546" y="3702965"/>
              <a:ext cx="1906385" cy="2216727"/>
            </a:xfrm>
            <a:custGeom>
              <a:avLst/>
              <a:gdLst>
                <a:gd name="connsiteX0" fmla="*/ 1906385 w 1906385"/>
                <a:gd name="connsiteY0" fmla="*/ 0 h 2216727"/>
                <a:gd name="connsiteX1" fmla="*/ 1064029 w 1906385"/>
                <a:gd name="connsiteY1" fmla="*/ 2216727 h 2216727"/>
                <a:gd name="connsiteX2" fmla="*/ 0 w 1906385"/>
                <a:gd name="connsiteY2" fmla="*/ 2216727 h 2216727"/>
                <a:gd name="connsiteX3" fmla="*/ 1141614 w 1906385"/>
                <a:gd name="connsiteY3" fmla="*/ 0 h 2216727"/>
                <a:gd name="connsiteX4" fmla="*/ 1906385 w 1906385"/>
                <a:gd name="connsiteY4" fmla="*/ 0 h 2216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385" h="2216727">
                  <a:moveTo>
                    <a:pt x="1906385" y="0"/>
                  </a:moveTo>
                  <a:lnTo>
                    <a:pt x="1064029" y="2216727"/>
                  </a:lnTo>
                  <a:lnTo>
                    <a:pt x="0" y="2216727"/>
                  </a:lnTo>
                  <a:lnTo>
                    <a:pt x="1141614" y="0"/>
                  </a:lnTo>
                  <a:lnTo>
                    <a:pt x="1906385"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Lambda</a:t>
              </a:r>
              <a:endParaRPr kumimoji="0" lang="ja-JP" altLang="en-US" sz="1400" dirty="0">
                <a:solidFill>
                  <a:schemeClr val="bg1"/>
                </a:solidFill>
                <a:latin typeface="+mn-lt"/>
                <a:ea typeface="+mn-ea"/>
              </a:endParaRPr>
            </a:p>
          </p:txBody>
        </p:sp>
        <p:sp>
          <p:nvSpPr>
            <p:cNvPr id="27" name="テキスト ボックス 26"/>
            <p:cNvSpPr txBox="1"/>
            <p:nvPr/>
          </p:nvSpPr>
          <p:spPr>
            <a:xfrm>
              <a:off x="2789335" y="3794312"/>
              <a:ext cx="1847238" cy="584936"/>
            </a:xfrm>
            <a:prstGeom prst="rect">
              <a:avLst/>
            </a:prstGeom>
            <a:noFill/>
          </p:spPr>
          <p:txBody>
            <a:bodyPr wrap="none">
              <a:spAutoFit/>
            </a:bodyPr>
            <a:lstStyle/>
            <a:p>
              <a:pPr>
                <a:defRPr/>
              </a:pPr>
              <a:r>
                <a:rPr lang="en-US" altLang="ja-JP" sz="3200" dirty="0">
                  <a:solidFill>
                    <a:schemeClr val="bg1"/>
                  </a:solidFill>
                  <a:effectLst>
                    <a:outerShdw blurRad="38100" dist="38100" dir="2700000" algn="tl">
                      <a:srgbClr val="000000">
                        <a:alpha val="43137"/>
                      </a:srgbClr>
                    </a:outerShdw>
                  </a:effectLst>
                  <a:latin typeface="+mn-lt"/>
                  <a:ea typeface="+mn-ea"/>
                </a:rPr>
                <a:t>Amazon</a:t>
              </a:r>
              <a:endParaRPr lang="ja-JP" altLang="en-US" sz="3200" dirty="0">
                <a:solidFill>
                  <a:schemeClr val="bg1"/>
                </a:solidFill>
                <a:effectLst>
                  <a:outerShdw blurRad="38100" dist="38100" dir="2700000" algn="tl">
                    <a:srgbClr val="000000">
                      <a:alpha val="43137"/>
                    </a:srgbClr>
                  </a:outerShdw>
                </a:effectLst>
                <a:latin typeface="+mn-lt"/>
                <a:ea typeface="+mn-ea"/>
              </a:endParaRPr>
            </a:p>
          </p:txBody>
        </p:sp>
      </p:grpSp>
      <p:sp>
        <p:nvSpPr>
          <p:cNvPr id="18494" name="直方体 27"/>
          <p:cNvSpPr>
            <a:spLocks noChangeArrowheads="1"/>
          </p:cNvSpPr>
          <p:nvPr/>
        </p:nvSpPr>
        <p:spPr bwMode="auto">
          <a:xfrm>
            <a:off x="1500188" y="5072063"/>
            <a:ext cx="714375" cy="428625"/>
          </a:xfrm>
          <a:prstGeom prst="cube">
            <a:avLst>
              <a:gd name="adj" fmla="val 25000"/>
            </a:avLst>
          </a:prstGeom>
          <a:solidFill>
            <a:srgbClr val="FFFF00"/>
          </a:solidFill>
          <a:ln w="19050" algn="ctr">
            <a:solidFill>
              <a:srgbClr val="FFC000"/>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1" name="直方体 28"/>
          <p:cNvSpPr>
            <a:spLocks noChangeArrowheads="1"/>
          </p:cNvSpPr>
          <p:nvPr/>
        </p:nvSpPr>
        <p:spPr bwMode="auto">
          <a:xfrm>
            <a:off x="1357313" y="5214938"/>
            <a:ext cx="714375" cy="428625"/>
          </a:xfrm>
          <a:prstGeom prst="cube">
            <a:avLst>
              <a:gd name="adj" fmla="val 25000"/>
            </a:avLst>
          </a:prstGeom>
          <a:solidFill>
            <a:schemeClr val="accent5">
              <a:lumMod val="75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2" name="直方体 29"/>
          <p:cNvSpPr>
            <a:spLocks noChangeArrowheads="1"/>
          </p:cNvSpPr>
          <p:nvPr/>
        </p:nvSpPr>
        <p:spPr bwMode="auto">
          <a:xfrm>
            <a:off x="5929313" y="2857500"/>
            <a:ext cx="714375" cy="428625"/>
          </a:xfrm>
          <a:prstGeom prst="cube">
            <a:avLst>
              <a:gd name="adj" fmla="val 25000"/>
            </a:avLst>
          </a:prstGeom>
          <a:solidFill>
            <a:schemeClr val="accent5">
              <a:lumMod val="75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3" name="直方体 31"/>
          <p:cNvSpPr>
            <a:spLocks noChangeArrowheads="1"/>
          </p:cNvSpPr>
          <p:nvPr/>
        </p:nvSpPr>
        <p:spPr bwMode="auto">
          <a:xfrm>
            <a:off x="6572250" y="2857500"/>
            <a:ext cx="714375" cy="428625"/>
          </a:xfrm>
          <a:prstGeom prst="cube">
            <a:avLst>
              <a:gd name="adj" fmla="val 25000"/>
            </a:avLst>
          </a:prstGeom>
          <a:solidFill>
            <a:schemeClr val="accent5">
              <a:lumMod val="50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pic>
        <p:nvPicPr>
          <p:cNvPr id="2970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214438"/>
            <a:ext cx="121443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41"/>
          <p:cNvGrpSpPr>
            <a:grpSpLocks/>
          </p:cNvGrpSpPr>
          <p:nvPr/>
        </p:nvGrpSpPr>
        <p:grpSpPr bwMode="auto">
          <a:xfrm>
            <a:off x="1785938" y="1928813"/>
            <a:ext cx="4286250" cy="3357562"/>
            <a:chOff x="1785938" y="1928813"/>
            <a:chExt cx="4286250" cy="3357562"/>
          </a:xfrm>
        </p:grpSpPr>
        <p:cxnSp>
          <p:nvCxnSpPr>
            <p:cNvPr id="29729" name="直線コネクタ 39"/>
            <p:cNvCxnSpPr>
              <a:cxnSpLocks noChangeShapeType="1"/>
            </p:cNvCxnSpPr>
            <p:nvPr/>
          </p:nvCxnSpPr>
          <p:spPr bwMode="auto">
            <a:xfrm>
              <a:off x="2786063" y="3071813"/>
              <a:ext cx="3286125"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0" name="直線コネクタ 43"/>
            <p:cNvCxnSpPr>
              <a:cxnSpLocks noChangeShapeType="1"/>
            </p:cNvCxnSpPr>
            <p:nvPr/>
          </p:nvCxnSpPr>
          <p:spPr bwMode="auto">
            <a:xfrm rot="5400000" flipH="1" flipV="1">
              <a:off x="4643438" y="3857625"/>
              <a:ext cx="2214562" cy="642938"/>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1" name="直線コネクタ 46"/>
            <p:cNvCxnSpPr>
              <a:cxnSpLocks noChangeShapeType="1"/>
            </p:cNvCxnSpPr>
            <p:nvPr/>
          </p:nvCxnSpPr>
          <p:spPr bwMode="auto">
            <a:xfrm rot="5400000" flipH="1" flipV="1">
              <a:off x="2678907" y="2035969"/>
              <a:ext cx="1143000" cy="928687"/>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2" name="直線コネクタ 60"/>
            <p:cNvCxnSpPr>
              <a:cxnSpLocks noChangeShapeType="1"/>
            </p:cNvCxnSpPr>
            <p:nvPr/>
          </p:nvCxnSpPr>
          <p:spPr bwMode="auto">
            <a:xfrm>
              <a:off x="1785938" y="1928813"/>
              <a:ext cx="1928812"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3" name="直線コネクタ 63"/>
            <p:cNvCxnSpPr>
              <a:cxnSpLocks noChangeShapeType="1"/>
            </p:cNvCxnSpPr>
            <p:nvPr/>
          </p:nvCxnSpPr>
          <p:spPr bwMode="auto">
            <a:xfrm>
              <a:off x="2143125" y="5286375"/>
              <a:ext cx="3286125"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grpSp>
      <p:sp>
        <p:nvSpPr>
          <p:cNvPr id="35" name="直方体 31"/>
          <p:cNvSpPr>
            <a:spLocks noChangeArrowheads="1"/>
          </p:cNvSpPr>
          <p:nvPr/>
        </p:nvSpPr>
        <p:spPr bwMode="auto">
          <a:xfrm>
            <a:off x="1000125" y="2500313"/>
            <a:ext cx="714375" cy="428625"/>
          </a:xfrm>
          <a:prstGeom prst="cube">
            <a:avLst>
              <a:gd name="adj" fmla="val 25000"/>
            </a:avLst>
          </a:prstGeom>
          <a:solidFill>
            <a:schemeClr val="accent5">
              <a:lumMod val="50000"/>
            </a:schemeClr>
          </a:solidFill>
          <a:ln w="19050" algn="ctr">
            <a:noFill/>
            <a:round/>
            <a:headEnd/>
            <a:tailEnd/>
          </a:ln>
        </p:spPr>
        <p:txBody>
          <a:bodyPr anchor="ctr"/>
          <a:lstStyle/>
          <a:p>
            <a:pPr algn="ctr">
              <a:spcBef>
                <a:spcPct val="20000"/>
              </a:spcBef>
              <a:defRPr/>
            </a:pPr>
            <a:r>
              <a:rPr kumimoji="0" lang="ja-JP" altLang="en-US" sz="800">
                <a:solidFill>
                  <a:schemeClr val="bg1"/>
                </a:solidFill>
                <a:latin typeface="+mn-lt"/>
                <a:ea typeface="+mn-ea"/>
              </a:rPr>
              <a:t>サービス</a:t>
            </a:r>
            <a:endParaRPr kumimoji="0" lang="ja-JP" altLang="en-US" sz="800" dirty="0">
              <a:solidFill>
                <a:schemeClr val="bg1"/>
              </a:solidFill>
              <a:latin typeface="+mn-lt"/>
              <a:ea typeface="+mn-ea"/>
            </a:endParaRPr>
          </a:p>
        </p:txBody>
      </p:sp>
      <p:pic>
        <p:nvPicPr>
          <p:cNvPr id="29712" name="Picture 6" descr="C:\Users\shoji\AppData\Local\Microsoft\Windows\Temporary Internet Files\Content.IE5\1QVYB00S\MCj0434845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42887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テキスト ボックス 37"/>
          <p:cNvSpPr txBox="1">
            <a:spLocks noChangeArrowheads="1"/>
          </p:cNvSpPr>
          <p:nvPr/>
        </p:nvSpPr>
        <p:spPr bwMode="auto">
          <a:xfrm>
            <a:off x="357188" y="3143250"/>
            <a:ext cx="866775" cy="230188"/>
          </a:xfrm>
          <a:prstGeom prst="rect">
            <a:avLst/>
          </a:prstGeom>
          <a:noFill/>
          <a:ln w="9525">
            <a:noFill/>
            <a:miter lim="800000"/>
            <a:headEnd/>
            <a:tailEnd/>
          </a:ln>
        </p:spPr>
        <p:txBody>
          <a:bodyPr wrap="none">
            <a:spAutoFit/>
          </a:bodyPr>
          <a:lstStyle/>
          <a:p>
            <a:pPr>
              <a:defRPr/>
            </a:pPr>
            <a:r>
              <a:rPr lang="ja-JP" altLang="en-US" sz="900">
                <a:latin typeface="+mn-lt"/>
                <a:ea typeface="+mn-ea"/>
              </a:rPr>
              <a:t>自社サーバー</a:t>
            </a:r>
          </a:p>
        </p:txBody>
      </p:sp>
      <p:grpSp>
        <p:nvGrpSpPr>
          <p:cNvPr id="6" name="グループ化 42"/>
          <p:cNvGrpSpPr>
            <a:grpSpLocks/>
          </p:cNvGrpSpPr>
          <p:nvPr/>
        </p:nvGrpSpPr>
        <p:grpSpPr bwMode="auto">
          <a:xfrm>
            <a:off x="1785938" y="1785938"/>
            <a:ext cx="5357812" cy="1214437"/>
            <a:chOff x="1785938" y="1785926"/>
            <a:chExt cx="5357830" cy="1214446"/>
          </a:xfrm>
        </p:grpSpPr>
        <p:cxnSp>
          <p:nvCxnSpPr>
            <p:cNvPr id="29727" name="直線コネクタ 37"/>
            <p:cNvCxnSpPr>
              <a:cxnSpLocks noChangeShapeType="1"/>
            </p:cNvCxnSpPr>
            <p:nvPr/>
          </p:nvCxnSpPr>
          <p:spPr bwMode="auto">
            <a:xfrm flipV="1">
              <a:off x="1785938" y="1785926"/>
              <a:ext cx="5357830" cy="12"/>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cxnSp>
          <p:nvCxnSpPr>
            <p:cNvPr id="29728" name="直線コネクタ 43"/>
            <p:cNvCxnSpPr>
              <a:cxnSpLocks noChangeShapeType="1"/>
            </p:cNvCxnSpPr>
            <p:nvPr/>
          </p:nvCxnSpPr>
          <p:spPr bwMode="auto">
            <a:xfrm rot="5400000" flipH="1" flipV="1">
              <a:off x="6465105" y="2321713"/>
              <a:ext cx="1214446" cy="142872"/>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grpSp>
      <p:sp>
        <p:nvSpPr>
          <p:cNvPr id="37" name="雲 36"/>
          <p:cNvSpPr/>
          <p:nvPr/>
        </p:nvSpPr>
        <p:spPr bwMode="auto">
          <a:xfrm>
            <a:off x="2071670" y="1428736"/>
            <a:ext cx="1428760" cy="785818"/>
          </a:xfrm>
          <a:prstGeom prst="cloud">
            <a:avLst/>
          </a:prstGeom>
          <a:solidFill>
            <a:schemeClr val="bg1">
              <a:lumMod val="85000"/>
              <a:alpha val="70000"/>
            </a:schemeClr>
          </a:solidFill>
          <a:ln w="38100" cap="flat" cmpd="sng" algn="ctr">
            <a:noFill/>
            <a:prstDash val="solid"/>
            <a:round/>
            <a:headEnd type="none" w="med" len="med"/>
            <a:tailEnd type="none" w="med" len="med"/>
          </a:ln>
          <a:effectLst/>
          <a:scene3d>
            <a:camera prst="orthographicFront"/>
            <a:lightRig rig="threePt" dir="t"/>
          </a:scene3d>
          <a:sp3d prstMaterial="dkEdge">
            <a:bevelT/>
          </a:sp3d>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AutoShape 85"/>
          <p:cNvSpPr>
            <a:spLocks noChangeArrowheads="1"/>
          </p:cNvSpPr>
          <p:nvPr/>
        </p:nvSpPr>
        <p:spPr bwMode="auto">
          <a:xfrm>
            <a:off x="285720" y="3500438"/>
            <a:ext cx="2209800" cy="457200"/>
          </a:xfrm>
          <a:prstGeom prst="roundRect">
            <a:avLst>
              <a:gd name="adj" fmla="val 50000"/>
            </a:avLst>
          </a:prstGeom>
          <a:solidFill>
            <a:schemeClr val="accent5">
              <a:alpha val="70000"/>
            </a:schemeClr>
          </a:solidFill>
          <a:ln w="12700" algn="ctr">
            <a:noFill/>
            <a:round/>
            <a:headEnd/>
            <a:tailEnd/>
          </a:ln>
          <a:effectLst/>
          <a:scene3d>
            <a:camera prst="orthographicFront"/>
            <a:lightRig rig="threePt" dir="t"/>
          </a:scene3d>
          <a:sp3d>
            <a:bevelT/>
          </a:sp3d>
        </p:spPr>
        <p:txBody>
          <a:bodyPr wrap="none" anchor="ctr"/>
          <a:lstStyle/>
          <a:p>
            <a:pPr algn="ctr">
              <a:defRPr/>
            </a:pPr>
            <a:r>
              <a:rPr lang="ja-JP" altLang="en-US" sz="1200" dirty="0">
                <a:solidFill>
                  <a:schemeClr val="accent1">
                    <a:lumMod val="50000"/>
                  </a:schemeClr>
                </a:solidFill>
                <a:latin typeface="+mn-lt"/>
                <a:ea typeface="+mn-ea"/>
              </a:rPr>
              <a:t>サービスの部品化により</a:t>
            </a:r>
          </a:p>
          <a:p>
            <a:pPr algn="ctr">
              <a:defRPr/>
            </a:pPr>
            <a:r>
              <a:rPr lang="ja-JP" altLang="en-US" sz="1200" dirty="0">
                <a:solidFill>
                  <a:schemeClr val="accent1">
                    <a:lumMod val="50000"/>
                  </a:schemeClr>
                </a:solidFill>
                <a:latin typeface="+mn-lt"/>
                <a:ea typeface="+mn-ea"/>
              </a:rPr>
              <a:t>クラウドの活用範囲が拡大</a:t>
            </a:r>
          </a:p>
        </p:txBody>
      </p:sp>
      <p:sp>
        <p:nvSpPr>
          <p:cNvPr id="61" name="AutoShape 86"/>
          <p:cNvSpPr>
            <a:spLocks noChangeArrowheads="1"/>
          </p:cNvSpPr>
          <p:nvPr/>
        </p:nvSpPr>
        <p:spPr bwMode="auto">
          <a:xfrm>
            <a:off x="285720" y="4262438"/>
            <a:ext cx="2209800" cy="457200"/>
          </a:xfrm>
          <a:prstGeom prst="roundRect">
            <a:avLst>
              <a:gd name="adj" fmla="val 50000"/>
            </a:avLst>
          </a:prstGeom>
          <a:solidFill>
            <a:schemeClr val="accent5">
              <a:alpha val="70000"/>
            </a:schemeClr>
          </a:solidFill>
          <a:ln w="12700" algn="ctr">
            <a:noFill/>
            <a:round/>
            <a:headEnd/>
            <a:tailEnd/>
          </a:ln>
          <a:effectLst/>
          <a:scene3d>
            <a:camera prst="orthographicFront"/>
            <a:lightRig rig="threePt" dir="t"/>
          </a:scene3d>
          <a:sp3d>
            <a:bevelT/>
          </a:sp3d>
        </p:spPr>
        <p:txBody>
          <a:bodyPr wrap="none" anchor="ctr"/>
          <a:lstStyle/>
          <a:p>
            <a:pPr algn="ctr">
              <a:defRPr/>
            </a:pPr>
            <a:r>
              <a:rPr lang="ja-JP" altLang="en-US" sz="1200" dirty="0">
                <a:solidFill>
                  <a:schemeClr val="accent1">
                    <a:lumMod val="50000"/>
                  </a:schemeClr>
                </a:solidFill>
                <a:latin typeface="+mn-lt"/>
                <a:ea typeface="+mn-ea"/>
              </a:rPr>
              <a:t>クラウド上のサービスを</a:t>
            </a:r>
            <a:endParaRPr lang="en-US" altLang="ja-JP" sz="1200" dirty="0">
              <a:solidFill>
                <a:schemeClr val="accent1">
                  <a:lumMod val="50000"/>
                </a:schemeClr>
              </a:solidFill>
              <a:latin typeface="+mn-lt"/>
              <a:ea typeface="+mn-ea"/>
            </a:endParaRPr>
          </a:p>
          <a:p>
            <a:pPr algn="ctr">
              <a:defRPr/>
            </a:pPr>
            <a:r>
              <a:rPr lang="ja-JP" altLang="en-US" sz="1200" dirty="0">
                <a:solidFill>
                  <a:schemeClr val="accent1">
                    <a:lumMod val="50000"/>
                  </a:schemeClr>
                </a:solidFill>
                <a:latin typeface="+mn-lt"/>
                <a:ea typeface="+mn-ea"/>
              </a:rPr>
              <a:t>組み合わせてシステムを構築</a:t>
            </a:r>
          </a:p>
        </p:txBody>
      </p:sp>
      <p:sp>
        <p:nvSpPr>
          <p:cNvPr id="62" name="AutoShape 87"/>
          <p:cNvSpPr>
            <a:spLocks noChangeArrowheads="1"/>
          </p:cNvSpPr>
          <p:nvPr/>
        </p:nvSpPr>
        <p:spPr bwMode="auto">
          <a:xfrm>
            <a:off x="1123920" y="3957638"/>
            <a:ext cx="533400" cy="381000"/>
          </a:xfrm>
          <a:prstGeom prst="downArrow">
            <a:avLst>
              <a:gd name="adj1" fmla="val 50000"/>
              <a:gd name="adj2" fmla="val 41667"/>
            </a:avLst>
          </a:prstGeom>
          <a:solidFill>
            <a:schemeClr val="accent1"/>
          </a:solidFill>
          <a:ln w="28575" algn="ctr">
            <a:noFill/>
            <a:miter lim="800000"/>
            <a:headEnd/>
            <a:tailEnd/>
          </a:ln>
          <a:effectLst/>
          <a:scene3d>
            <a:camera prst="orthographicFront"/>
            <a:lightRig rig="threePt" dir="t"/>
          </a:scene3d>
          <a:sp3d>
            <a:bevelT/>
          </a:sp3d>
        </p:spPr>
        <p:txBody>
          <a:bodyPr wrap="none" anchor="ctr"/>
          <a:lstStyle/>
          <a:p>
            <a:pPr>
              <a:defRPr/>
            </a:pPr>
            <a:endParaRPr lang="ja-JP" altLang="en-US">
              <a:latin typeface="+mn-lt"/>
              <a:ea typeface="+mn-ea"/>
            </a:endParaRPr>
          </a:p>
        </p:txBody>
      </p:sp>
    </p:spTree>
    <p:extLst>
      <p:ext uri="{BB962C8B-B14F-4D97-AF65-F5344CB8AC3E}">
        <p14:creationId xmlns:p14="http://schemas.microsoft.com/office/powerpoint/2010/main" val="3012094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8494"/>
                                        </p:tgtEl>
                                        <p:attrNameLst>
                                          <p:attrName>style.visibility</p:attrName>
                                        </p:attrNameLst>
                                      </p:cBhvr>
                                      <p:to>
                                        <p:strVal val="visible"/>
                                      </p:to>
                                    </p:set>
                                    <p:anim calcmode="lin" valueType="num">
                                      <p:cBhvr additive="base">
                                        <p:cTn id="35" dur="500" fill="hold"/>
                                        <p:tgtEl>
                                          <p:spTgt spid="18494"/>
                                        </p:tgtEl>
                                        <p:attrNameLst>
                                          <p:attrName>ppt_x</p:attrName>
                                        </p:attrNameLst>
                                      </p:cBhvr>
                                      <p:tavLst>
                                        <p:tav tm="0">
                                          <p:val>
                                            <p:strVal val="#ppt_x"/>
                                          </p:val>
                                        </p:tav>
                                        <p:tav tm="100000">
                                          <p:val>
                                            <p:strVal val="#ppt_x"/>
                                          </p:val>
                                        </p:tav>
                                      </p:tavLst>
                                    </p:anim>
                                    <p:anim calcmode="lin" valueType="num">
                                      <p:cBhvr additive="base">
                                        <p:cTn id="36" dur="500" fill="hold"/>
                                        <p:tgtEl>
                                          <p:spTgt spid="1849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7711"/>
                                        </p:tgtEl>
                                        <p:attrNameLst>
                                          <p:attrName>style.visibility</p:attrName>
                                        </p:attrNameLst>
                                      </p:cBhvr>
                                      <p:to>
                                        <p:strVal val="visible"/>
                                      </p:to>
                                    </p:set>
                                    <p:anim calcmode="lin" valueType="num">
                                      <p:cBhvr additive="base">
                                        <p:cTn id="39" dur="500" fill="hold"/>
                                        <p:tgtEl>
                                          <p:spTgt spid="27711"/>
                                        </p:tgtEl>
                                        <p:attrNameLst>
                                          <p:attrName>ppt_x</p:attrName>
                                        </p:attrNameLst>
                                      </p:cBhvr>
                                      <p:tavLst>
                                        <p:tav tm="0">
                                          <p:val>
                                            <p:strVal val="#ppt_x"/>
                                          </p:val>
                                        </p:tav>
                                        <p:tav tm="100000">
                                          <p:val>
                                            <p:strVal val="#ppt_x"/>
                                          </p:val>
                                        </p:tav>
                                      </p:tavLst>
                                    </p:anim>
                                    <p:anim calcmode="lin" valueType="num">
                                      <p:cBhvr additive="base">
                                        <p:cTn id="40" dur="500" fill="hold"/>
                                        <p:tgtEl>
                                          <p:spTgt spid="2771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7712"/>
                                        </p:tgtEl>
                                        <p:attrNameLst>
                                          <p:attrName>style.visibility</p:attrName>
                                        </p:attrNameLst>
                                      </p:cBhvr>
                                      <p:to>
                                        <p:strVal val="visible"/>
                                      </p:to>
                                    </p:set>
                                    <p:anim calcmode="lin" valueType="num">
                                      <p:cBhvr additive="base">
                                        <p:cTn id="43" dur="500" fill="hold"/>
                                        <p:tgtEl>
                                          <p:spTgt spid="27712"/>
                                        </p:tgtEl>
                                        <p:attrNameLst>
                                          <p:attrName>ppt_x</p:attrName>
                                        </p:attrNameLst>
                                      </p:cBhvr>
                                      <p:tavLst>
                                        <p:tav tm="0">
                                          <p:val>
                                            <p:strVal val="#ppt_x"/>
                                          </p:val>
                                        </p:tav>
                                        <p:tav tm="100000">
                                          <p:val>
                                            <p:strVal val="#ppt_x"/>
                                          </p:val>
                                        </p:tav>
                                      </p:tavLst>
                                    </p:anim>
                                    <p:anim calcmode="lin" valueType="num">
                                      <p:cBhvr additive="base">
                                        <p:cTn id="44" dur="500" fill="hold"/>
                                        <p:tgtEl>
                                          <p:spTgt spid="2771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7713"/>
                                        </p:tgtEl>
                                        <p:attrNameLst>
                                          <p:attrName>style.visibility</p:attrName>
                                        </p:attrNameLst>
                                      </p:cBhvr>
                                      <p:to>
                                        <p:strVal val="visible"/>
                                      </p:to>
                                    </p:set>
                                    <p:anim calcmode="lin" valueType="num">
                                      <p:cBhvr additive="base">
                                        <p:cTn id="47" dur="500" fill="hold"/>
                                        <p:tgtEl>
                                          <p:spTgt spid="27713"/>
                                        </p:tgtEl>
                                        <p:attrNameLst>
                                          <p:attrName>ppt_x</p:attrName>
                                        </p:attrNameLst>
                                      </p:cBhvr>
                                      <p:tavLst>
                                        <p:tav tm="0">
                                          <p:val>
                                            <p:strVal val="#ppt_x"/>
                                          </p:val>
                                        </p:tav>
                                        <p:tav tm="100000">
                                          <p:val>
                                            <p:strVal val="#ppt_x"/>
                                          </p:val>
                                        </p:tav>
                                      </p:tavLst>
                                    </p:anim>
                                    <p:anim calcmode="lin" valueType="num">
                                      <p:cBhvr additive="base">
                                        <p:cTn id="48" dur="500" fill="hold"/>
                                        <p:tgtEl>
                                          <p:spTgt spid="27713"/>
                                        </p:tgtEl>
                                        <p:attrNameLst>
                                          <p:attrName>ppt_y</p:attrName>
                                        </p:attrNameLst>
                                      </p:cBhvr>
                                      <p:tavLst>
                                        <p:tav tm="0">
                                          <p:val>
                                            <p:strVal val="0-#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up)">
                                      <p:cBhvr>
                                        <p:cTn id="64" dur="500"/>
                                        <p:tgtEl>
                                          <p:spTgt spid="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nodeType="click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up)">
                                      <p:cBhvr>
                                        <p:cTn id="69" dur="500"/>
                                        <p:tgtEl>
                                          <p:spTgt spid="60"/>
                                        </p:tgtEl>
                                      </p:cBhvr>
                                    </p:animEffect>
                                  </p:childTnLst>
                                </p:cTn>
                              </p:par>
                              <p:par>
                                <p:cTn id="70" presetID="22" presetClass="entr" presetSubtype="1"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wipe(up)">
                                      <p:cBhvr>
                                        <p:cTn id="72" dur="500"/>
                                        <p:tgtEl>
                                          <p:spTgt spid="61"/>
                                        </p:tgtEl>
                                      </p:cBhvr>
                                    </p:animEffect>
                                  </p:childTnLst>
                                </p:cTn>
                              </p:par>
                              <p:par>
                                <p:cTn id="73" presetID="22" presetClass="entr" presetSubtype="1"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up)">
                                      <p:cBhvr>
                                        <p:cTn id="7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94" grpId="0" animBg="1"/>
      <p:bldP spid="27711" grpId="0" animBg="1"/>
      <p:bldP spid="27712" grpId="0" animBg="1"/>
      <p:bldP spid="27713"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2954" y="1916708"/>
            <a:ext cx="4166416" cy="3456384"/>
          </a:xfrm>
          <a:prstGeom prst="rect">
            <a:avLst/>
          </a:prstGeom>
          <a:solidFill>
            <a:srgbClr val="00B0F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en-US" altLang="ja-JP" dirty="0" smtClean="0"/>
              <a:t>API Gateway</a:t>
            </a:r>
            <a:r>
              <a:rPr kumimoji="1" lang="ja-JP" altLang="en-US" dirty="0" smtClean="0"/>
              <a:t>サービス</a:t>
            </a:r>
            <a:endParaRPr kumimoji="1" lang="ja-JP" altLang="en-US" dirty="0"/>
          </a:p>
        </p:txBody>
      </p:sp>
      <p:pic>
        <p:nvPicPr>
          <p:cNvPr id="2050" name="Picture 2" descr="http://www3.pcmag.com/media/images/471583-amazon-api-gateway-800x450.jpg?thum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28097"/>
            <a:ext cx="4042792" cy="2274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角丸四角形 1"/>
          <p:cNvSpPr/>
          <p:nvPr/>
        </p:nvSpPr>
        <p:spPr bwMode="auto">
          <a:xfrm>
            <a:off x="5508104" y="2902779"/>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の作成</a:t>
            </a:r>
          </a:p>
        </p:txBody>
      </p:sp>
      <p:sp>
        <p:nvSpPr>
          <p:cNvPr id="6" name="角丸四角形 5"/>
          <p:cNvSpPr/>
          <p:nvPr/>
        </p:nvSpPr>
        <p:spPr bwMode="auto">
          <a:xfrm>
            <a:off x="5508104" y="3361928"/>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の配布</a:t>
            </a:r>
          </a:p>
        </p:txBody>
      </p:sp>
      <p:sp>
        <p:nvSpPr>
          <p:cNvPr id="7" name="角丸四角形 6"/>
          <p:cNvSpPr/>
          <p:nvPr/>
        </p:nvSpPr>
        <p:spPr bwMode="auto">
          <a:xfrm>
            <a:off x="5508104" y="3821077"/>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の保守</a:t>
            </a:r>
          </a:p>
        </p:txBody>
      </p:sp>
      <p:sp>
        <p:nvSpPr>
          <p:cNvPr id="8" name="角丸四角形 7"/>
          <p:cNvSpPr/>
          <p:nvPr/>
        </p:nvSpPr>
        <p:spPr bwMode="auto">
          <a:xfrm>
            <a:off x="5508104" y="4275063"/>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err="1">
                <a:ln>
                  <a:noFill/>
                </a:ln>
                <a:solidFill>
                  <a:schemeClr val="bg1"/>
                </a:solidFill>
                <a:effectLst/>
                <a:latin typeface="+mn-lt"/>
                <a:ea typeface="+mn-ea"/>
              </a:rPr>
              <a:t>の監</a:t>
            </a:r>
            <a:r>
              <a:rPr kumimoji="0" lang="ja-JP" altLang="en-US" sz="2400" b="0" i="0" u="none" strike="noStrike" cap="none" normalizeH="0" dirty="0">
                <a:ln>
                  <a:noFill/>
                </a:ln>
                <a:solidFill>
                  <a:schemeClr val="bg1"/>
                </a:solidFill>
                <a:effectLst/>
                <a:latin typeface="+mn-lt"/>
                <a:ea typeface="+mn-ea"/>
              </a:rPr>
              <a:t>視</a:t>
            </a:r>
          </a:p>
        </p:txBody>
      </p:sp>
      <p:sp>
        <p:nvSpPr>
          <p:cNvPr id="9" name="角丸四角形 8"/>
          <p:cNvSpPr/>
          <p:nvPr/>
        </p:nvSpPr>
        <p:spPr bwMode="auto">
          <a:xfrm>
            <a:off x="5508104" y="4736784"/>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の保護</a:t>
            </a:r>
          </a:p>
        </p:txBody>
      </p:sp>
      <p:pic>
        <p:nvPicPr>
          <p:cNvPr id="3" name="図 2"/>
          <p:cNvPicPr>
            <a:picLocks noChangeAspect="1"/>
          </p:cNvPicPr>
          <p:nvPr/>
        </p:nvPicPr>
        <p:blipFill>
          <a:blip r:embed="rId4"/>
          <a:stretch>
            <a:fillRect/>
          </a:stretch>
        </p:blipFill>
        <p:spPr>
          <a:xfrm>
            <a:off x="457200" y="842489"/>
            <a:ext cx="4042792" cy="3133978"/>
          </a:xfrm>
          <a:prstGeom prst="rect">
            <a:avLst/>
          </a:prstGeom>
          <a:ln>
            <a:noFill/>
          </a:ln>
          <a:effectLst>
            <a:outerShdw blurRad="292100" dist="139700" dir="2700000" algn="tl" rotWithShape="0">
              <a:srgbClr val="333333">
                <a:alpha val="65000"/>
              </a:srgbClr>
            </a:outerShdw>
          </a:effectLst>
        </p:spPr>
      </p:pic>
      <p:sp>
        <p:nvSpPr>
          <p:cNvPr id="10" name="正方形/長方形 9"/>
          <p:cNvSpPr/>
          <p:nvPr/>
        </p:nvSpPr>
        <p:spPr>
          <a:xfrm>
            <a:off x="6096844" y="842489"/>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1" name="正方形/長方形 10"/>
          <p:cNvSpPr/>
          <p:nvPr/>
        </p:nvSpPr>
        <p:spPr>
          <a:xfrm>
            <a:off x="6202098" y="1209404"/>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12" name="正方形/長方形 11"/>
          <p:cNvSpPr/>
          <p:nvPr/>
        </p:nvSpPr>
        <p:spPr>
          <a:xfrm>
            <a:off x="4672954" y="842490"/>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3" name="正方形/長方形 12"/>
          <p:cNvSpPr/>
          <p:nvPr/>
        </p:nvSpPr>
        <p:spPr>
          <a:xfrm>
            <a:off x="4778208" y="1209405"/>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14" name="正方形/長方形 13"/>
          <p:cNvSpPr/>
          <p:nvPr/>
        </p:nvSpPr>
        <p:spPr>
          <a:xfrm>
            <a:off x="7520734" y="842489"/>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5" name="正方形/長方形 14"/>
          <p:cNvSpPr/>
          <p:nvPr/>
        </p:nvSpPr>
        <p:spPr>
          <a:xfrm>
            <a:off x="7625988" y="1209404"/>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16" name="正方形/長方形 15"/>
          <p:cNvSpPr/>
          <p:nvPr/>
        </p:nvSpPr>
        <p:spPr>
          <a:xfrm>
            <a:off x="6096844" y="5905079"/>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600" dirty="0" smtClean="0">
              <a:solidFill>
                <a:srgbClr val="FFFFFF"/>
              </a:solidFill>
              <a:latin typeface="Meiryo" charset="-128"/>
              <a:ea typeface="Meiryo" charset="-128"/>
              <a:cs typeface="Meiryo" charset="-128"/>
            </a:endParaRPr>
          </a:p>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7" name="正方形/長方形 16"/>
          <p:cNvSpPr/>
          <p:nvPr/>
        </p:nvSpPr>
        <p:spPr>
          <a:xfrm>
            <a:off x="6204988" y="5770136"/>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18" name="正方形/長方形 17"/>
          <p:cNvSpPr/>
          <p:nvPr/>
        </p:nvSpPr>
        <p:spPr>
          <a:xfrm>
            <a:off x="4672954" y="5905080"/>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600" dirty="0" smtClean="0">
              <a:solidFill>
                <a:srgbClr val="FFFFFF"/>
              </a:solidFill>
              <a:latin typeface="Meiryo" charset="-128"/>
              <a:ea typeface="Meiryo" charset="-128"/>
              <a:cs typeface="Meiryo" charset="-128"/>
            </a:endParaRPr>
          </a:p>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9" name="正方形/長方形 18"/>
          <p:cNvSpPr/>
          <p:nvPr/>
        </p:nvSpPr>
        <p:spPr>
          <a:xfrm>
            <a:off x="4781098" y="5770137"/>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20" name="正方形/長方形 19"/>
          <p:cNvSpPr/>
          <p:nvPr/>
        </p:nvSpPr>
        <p:spPr>
          <a:xfrm>
            <a:off x="7520734" y="5905079"/>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600" dirty="0" smtClean="0">
              <a:solidFill>
                <a:srgbClr val="FFFFFF"/>
              </a:solidFill>
              <a:latin typeface="Meiryo" charset="-128"/>
              <a:ea typeface="Meiryo" charset="-128"/>
              <a:cs typeface="Meiryo" charset="-128"/>
            </a:endParaRPr>
          </a:p>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21" name="正方形/長方形 20"/>
          <p:cNvSpPr/>
          <p:nvPr/>
        </p:nvSpPr>
        <p:spPr>
          <a:xfrm>
            <a:off x="7628878" y="5770136"/>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22" name="正方形/長方形 21"/>
          <p:cNvSpPr/>
          <p:nvPr/>
        </p:nvSpPr>
        <p:spPr>
          <a:xfrm>
            <a:off x="5087820" y="2235039"/>
            <a:ext cx="3336683" cy="461665"/>
          </a:xfrm>
          <a:prstGeom prst="rect">
            <a:avLst/>
          </a:prstGeom>
        </p:spPr>
        <p:txBody>
          <a:bodyPr wrap="none">
            <a:spAutoFit/>
          </a:bodyPr>
          <a:lstStyle/>
          <a:p>
            <a:r>
              <a:rPr lang="en-US" altLang="ja-JP" sz="2400" dirty="0">
                <a:solidFill>
                  <a:schemeClr val="bg1"/>
                </a:solidFill>
                <a:latin typeface="Meiryo" charset="-128"/>
                <a:ea typeface="Meiryo" charset="-128"/>
                <a:cs typeface="Meiryo" charset="-128"/>
              </a:rPr>
              <a:t>API Gateway</a:t>
            </a:r>
            <a:r>
              <a:rPr lang="ja-JP" altLang="en-US" sz="2400" dirty="0">
                <a:solidFill>
                  <a:schemeClr val="bg1"/>
                </a:solidFill>
                <a:latin typeface="Meiryo" charset="-128"/>
                <a:ea typeface="Meiryo" charset="-128"/>
                <a:cs typeface="Meiryo" charset="-128"/>
              </a:rPr>
              <a:t>サービス</a:t>
            </a:r>
          </a:p>
        </p:txBody>
      </p:sp>
      <p:sp>
        <p:nvSpPr>
          <p:cNvPr id="23" name="上下矢印 22"/>
          <p:cNvSpPr/>
          <p:nvPr/>
        </p:nvSpPr>
        <p:spPr>
          <a:xfrm>
            <a:off x="5195181" y="1475449"/>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上下矢印 24"/>
          <p:cNvSpPr/>
          <p:nvPr/>
        </p:nvSpPr>
        <p:spPr>
          <a:xfrm>
            <a:off x="6615214" y="1474521"/>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上下矢印 25"/>
          <p:cNvSpPr/>
          <p:nvPr/>
        </p:nvSpPr>
        <p:spPr>
          <a:xfrm>
            <a:off x="8036036" y="1474521"/>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上下矢印 26"/>
          <p:cNvSpPr/>
          <p:nvPr/>
        </p:nvSpPr>
        <p:spPr>
          <a:xfrm>
            <a:off x="5189470" y="5263051"/>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上下矢印 27"/>
          <p:cNvSpPr/>
          <p:nvPr/>
        </p:nvSpPr>
        <p:spPr>
          <a:xfrm>
            <a:off x="6609503" y="5262123"/>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上下矢印 28"/>
          <p:cNvSpPr/>
          <p:nvPr/>
        </p:nvSpPr>
        <p:spPr>
          <a:xfrm>
            <a:off x="8030325" y="5262123"/>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22629" y="873228"/>
            <a:ext cx="432048" cy="2160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chemeClr val="tx1">
                    <a:lumMod val="85000"/>
                    <a:lumOff val="15000"/>
                  </a:schemeClr>
                </a:solidFill>
                <a:latin typeface="ＭＳ Ｐゴシック"/>
                <a:ea typeface="ＭＳ Ｐゴシック"/>
                <a:cs typeface="ＭＳ Ｐゴシック"/>
              </a:rPr>
              <a:t>IBM</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
        <p:nvSpPr>
          <p:cNvPr id="31" name="正方形/長方形 30"/>
          <p:cNvSpPr/>
          <p:nvPr/>
        </p:nvSpPr>
        <p:spPr>
          <a:xfrm>
            <a:off x="423981" y="4167051"/>
            <a:ext cx="432048" cy="2160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AWS</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Tree>
    <p:extLst>
      <p:ext uri="{BB962C8B-B14F-4D97-AF65-F5344CB8AC3E}">
        <p14:creationId xmlns:p14="http://schemas.microsoft.com/office/powerpoint/2010/main" val="1802054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a:solidFill>
                  <a:schemeClr val="bg1"/>
                </a:solidFill>
                <a:latin typeface="Arial Black" panose="020B0A04020102020204" pitchFamily="34" charset="0"/>
                <a:ea typeface="HGP創英角ｺﾞｼｯｸUB" pitchFamily="50" charset="-128"/>
                <a:cs typeface="Arial" pitchFamily="34" charset="0"/>
              </a:rPr>
              <a:t>超高速開発</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739786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1345842" y="3089334"/>
            <a:ext cx="7330613" cy="3033166"/>
          </a:xfrm>
          <a:prstGeom prst="rect">
            <a:avLst/>
          </a:prstGeom>
          <a:solidFill>
            <a:srgbClr val="0432FF">
              <a:alpha val="980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1200" dirty="0" smtClean="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超高速開発ツール</a:t>
            </a:r>
            <a:endParaRPr kumimoji="1" lang="ja-JP" altLang="en-US" dirty="0"/>
          </a:p>
        </p:txBody>
      </p:sp>
      <p:sp>
        <p:nvSpPr>
          <p:cNvPr id="3" name="スライド番号プレースホルダー 2"/>
          <p:cNvSpPr>
            <a:spLocks noGrp="1"/>
          </p:cNvSpPr>
          <p:nvPr>
            <p:ph type="sldNum" sz="quarter" idx="4294967295"/>
          </p:nvPr>
        </p:nvSpPr>
        <p:spPr>
          <a:xfrm>
            <a:off x="6932246" y="6651702"/>
            <a:ext cx="2133600" cy="217800"/>
          </a:xfrm>
          <a:prstGeom prst="rect">
            <a:avLst/>
          </a:prstGeom>
        </p:spPr>
        <p:txBody>
          <a:bodyPr/>
          <a:lstStyle/>
          <a:p>
            <a:fld id="{8FF8CC5D-A65D-5946-99B5-645367A967AD}" type="slidenum">
              <a:rPr kumimoji="1" lang="ja-JP" altLang="en-US" smtClean="0"/>
              <a:t>14</a:t>
            </a:fld>
            <a:endParaRPr kumimoji="1" lang="ja-JP" altLang="en-US"/>
          </a:p>
        </p:txBody>
      </p:sp>
      <p:sp>
        <p:nvSpPr>
          <p:cNvPr id="4" name="正方形/長方形 3"/>
          <p:cNvSpPr/>
          <p:nvPr/>
        </p:nvSpPr>
        <p:spPr>
          <a:xfrm>
            <a:off x="457200" y="1196752"/>
            <a:ext cx="3096344" cy="576064"/>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自社所有システムによる</a:t>
            </a:r>
            <a:endParaRPr kumimoji="1" lang="en-US" altLang="ja-JP" sz="1400" dirty="0" smtClean="0">
              <a:solidFill>
                <a:srgbClr val="FFFFFF"/>
              </a:solidFill>
              <a:latin typeface="Meiryo" charset="-128"/>
              <a:ea typeface="Meiryo" charset="-128"/>
              <a:cs typeface="Meiryo" charset="-128"/>
            </a:endParaRPr>
          </a:p>
          <a:p>
            <a:pPr algn="ctr"/>
            <a:r>
              <a:rPr kumimoji="1" lang="ja-JP" altLang="en-US" sz="1400" dirty="0" smtClean="0">
                <a:solidFill>
                  <a:srgbClr val="FFFFFF"/>
                </a:solidFill>
                <a:latin typeface="Meiryo" charset="-128"/>
                <a:ea typeface="Meiryo" charset="-128"/>
                <a:cs typeface="Meiryo" charset="-128"/>
              </a:rPr>
              <a:t>インフラ・</a:t>
            </a:r>
            <a:r>
              <a:rPr lang="ja-JP" altLang="en-US" sz="1400" dirty="0" smtClean="0">
                <a:solidFill>
                  <a:srgbClr val="FFFFFF"/>
                </a:solidFill>
                <a:latin typeface="Meiryo" charset="-128"/>
                <a:ea typeface="Meiryo" charset="-128"/>
                <a:cs typeface="Meiryo" charset="-128"/>
              </a:rPr>
              <a:t>プラットフォーム構築</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3553544" y="1196752"/>
            <a:ext cx="5122912" cy="576064"/>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手組によるアプリケーション開発</a:t>
            </a:r>
            <a:endParaRPr kumimoji="1" lang="ja-JP" altLang="en-US" sz="1400" dirty="0">
              <a:solidFill>
                <a:srgbClr val="FFFFFF"/>
              </a:solidFill>
              <a:latin typeface="Meiryo" charset="-128"/>
              <a:ea typeface="Meiryo" charset="-128"/>
              <a:cs typeface="Meiryo" charset="-128"/>
            </a:endParaRPr>
          </a:p>
        </p:txBody>
      </p:sp>
      <p:sp>
        <p:nvSpPr>
          <p:cNvPr id="7" name="正方形/長方形 6"/>
          <p:cNvSpPr/>
          <p:nvPr/>
        </p:nvSpPr>
        <p:spPr>
          <a:xfrm>
            <a:off x="457200" y="2134693"/>
            <a:ext cx="894116"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solidFill>
                  <a:srgbClr val="FFFFFF"/>
                </a:solidFill>
                <a:latin typeface="Meiryo" charset="-128"/>
                <a:ea typeface="Meiryo" charset="-128"/>
                <a:cs typeface="Meiryo" charset="-128"/>
              </a:rPr>
              <a:t>クラウド</a:t>
            </a:r>
            <a:endParaRPr kumimoji="1" lang="ja-JP" altLang="en-US" sz="1400" b="1" dirty="0">
              <a:solidFill>
                <a:srgbClr val="FFFFFF"/>
              </a:solidFill>
              <a:latin typeface="Meiryo" charset="-128"/>
              <a:ea typeface="Meiryo" charset="-128"/>
              <a:cs typeface="Meiryo" charset="-128"/>
            </a:endParaRPr>
          </a:p>
        </p:txBody>
      </p:sp>
      <p:sp>
        <p:nvSpPr>
          <p:cNvPr id="8" name="正方形/長方形 7"/>
          <p:cNvSpPr/>
          <p:nvPr/>
        </p:nvSpPr>
        <p:spPr>
          <a:xfrm>
            <a:off x="1351316" y="2134693"/>
            <a:ext cx="5122912" cy="576064"/>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手組によるアプリケーション開発</a:t>
            </a:r>
            <a:endParaRPr kumimoji="1" lang="ja-JP" altLang="en-US" sz="1400" dirty="0">
              <a:solidFill>
                <a:srgbClr val="FFFFFF"/>
              </a:solidFill>
              <a:latin typeface="Meiryo" charset="-128"/>
              <a:ea typeface="Meiryo" charset="-128"/>
              <a:cs typeface="Meiryo" charset="-128"/>
            </a:endParaRPr>
          </a:p>
        </p:txBody>
      </p:sp>
      <p:sp>
        <p:nvSpPr>
          <p:cNvPr id="10" name="正方形/長方形 9"/>
          <p:cNvSpPr/>
          <p:nvPr/>
        </p:nvSpPr>
        <p:spPr>
          <a:xfrm>
            <a:off x="451726" y="3072634"/>
            <a:ext cx="894116" cy="576064"/>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solidFill>
                  <a:srgbClr val="FFFFFF"/>
                </a:solidFill>
                <a:latin typeface="Meiryo" charset="-128"/>
                <a:ea typeface="Meiryo" charset="-128"/>
                <a:cs typeface="Meiryo" charset="-128"/>
              </a:rPr>
              <a:t>クラウド</a:t>
            </a:r>
            <a:endParaRPr kumimoji="1" lang="ja-JP" altLang="en-US" sz="1400" b="1" dirty="0">
              <a:solidFill>
                <a:srgbClr val="FFFFFF"/>
              </a:solidFill>
              <a:latin typeface="Meiryo" charset="-128"/>
              <a:ea typeface="Meiryo" charset="-128"/>
              <a:cs typeface="Meiryo" charset="-128"/>
            </a:endParaRPr>
          </a:p>
        </p:txBody>
      </p:sp>
      <p:sp>
        <p:nvSpPr>
          <p:cNvPr id="11" name="正方形/長方形 10"/>
          <p:cNvSpPr/>
          <p:nvPr/>
        </p:nvSpPr>
        <p:spPr>
          <a:xfrm>
            <a:off x="1345842" y="3072634"/>
            <a:ext cx="1658752" cy="57606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solidFill>
                  <a:srgbClr val="FFFFFF"/>
                </a:solidFill>
                <a:latin typeface="Meiryo" charset="-128"/>
                <a:ea typeface="Meiryo" charset="-128"/>
                <a:cs typeface="Meiryo" charset="-128"/>
              </a:rPr>
              <a:t>超高速開発</a:t>
            </a:r>
            <a:endParaRPr kumimoji="1" lang="en-US" altLang="ja-JP" sz="1400" b="1" dirty="0" smtClean="0">
              <a:solidFill>
                <a:srgbClr val="FFFFFF"/>
              </a:solidFill>
              <a:latin typeface="Meiryo" charset="-128"/>
              <a:ea typeface="Meiryo" charset="-128"/>
              <a:cs typeface="Meiryo" charset="-128"/>
            </a:endParaRPr>
          </a:p>
          <a:p>
            <a:pPr algn="ctr"/>
            <a:r>
              <a:rPr kumimoji="1" lang="ja-JP" altLang="en-US" sz="1400" b="1" dirty="0" smtClean="0">
                <a:solidFill>
                  <a:srgbClr val="FFFFFF"/>
                </a:solidFill>
                <a:latin typeface="Meiryo" charset="-128"/>
                <a:ea typeface="Meiryo" charset="-128"/>
                <a:cs typeface="Meiryo" charset="-128"/>
              </a:rPr>
              <a:t>ツール</a:t>
            </a:r>
            <a:endParaRPr kumimoji="1" lang="ja-JP" altLang="en-US" sz="1400" b="1" dirty="0">
              <a:solidFill>
                <a:srgbClr val="FFFFFF"/>
              </a:solidFill>
              <a:latin typeface="Meiryo" charset="-128"/>
              <a:ea typeface="Meiryo" charset="-128"/>
              <a:cs typeface="Meiryo" charset="-128"/>
            </a:endParaRPr>
          </a:p>
        </p:txBody>
      </p:sp>
      <p:cxnSp>
        <p:nvCxnSpPr>
          <p:cNvPr id="14" name="直線コネクタ 13"/>
          <p:cNvCxnSpPr/>
          <p:nvPr/>
        </p:nvCxnSpPr>
        <p:spPr>
          <a:xfrm>
            <a:off x="457200" y="1772816"/>
            <a:ext cx="0" cy="361877"/>
          </a:xfrm>
          <a:prstGeom prst="line">
            <a:avLst/>
          </a:prstGeom>
          <a:ln w="12700">
            <a:solidFill>
              <a:schemeClr val="accent6">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flipH="1">
            <a:off x="1351316" y="1772816"/>
            <a:ext cx="2202228" cy="361877"/>
          </a:xfrm>
          <a:prstGeom prst="line">
            <a:avLst/>
          </a:prstGeom>
          <a:ln w="12700">
            <a:solidFill>
              <a:schemeClr val="accent6">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flipH="1">
            <a:off x="6474228" y="1772816"/>
            <a:ext cx="2202228" cy="361877"/>
          </a:xfrm>
          <a:prstGeom prst="line">
            <a:avLst/>
          </a:prstGeom>
          <a:ln w="12700">
            <a:solidFill>
              <a:schemeClr val="accent6">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458695" y="2727457"/>
            <a:ext cx="0" cy="361877"/>
          </a:xfrm>
          <a:prstGeom prst="line">
            <a:avLst/>
          </a:prstGeom>
          <a:ln w="12700">
            <a:solidFill>
              <a:schemeClr val="accent6">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1345842" y="2710758"/>
            <a:ext cx="6691" cy="361876"/>
          </a:xfrm>
          <a:prstGeom prst="line">
            <a:avLst/>
          </a:prstGeom>
          <a:ln w="12700">
            <a:solidFill>
              <a:schemeClr val="accent6">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H="1">
            <a:off x="2994319" y="2710013"/>
            <a:ext cx="3479909" cy="362620"/>
          </a:xfrm>
          <a:prstGeom prst="line">
            <a:avLst/>
          </a:prstGeom>
          <a:ln w="12700">
            <a:solidFill>
              <a:schemeClr val="accent6">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2" name="左矢印 31"/>
          <p:cNvSpPr/>
          <p:nvPr/>
        </p:nvSpPr>
        <p:spPr>
          <a:xfrm>
            <a:off x="2994319" y="3113425"/>
            <a:ext cx="5538122" cy="494482"/>
          </a:xfrm>
          <a:prstGeom prst="leftArrow">
            <a:avLst>
              <a:gd name="adj1" fmla="val 68428"/>
              <a:gd name="adj2" fmla="val 50000"/>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smtClean="0">
                <a:solidFill>
                  <a:srgbClr val="FFFFFF"/>
                </a:solidFill>
                <a:latin typeface="Meiryo" charset="-128"/>
                <a:ea typeface="Meiryo" charset="-128"/>
                <a:cs typeface="Meiryo" charset="-128"/>
              </a:rPr>
              <a:t>加速するビジネス・ニーズの変化に即応</a:t>
            </a:r>
            <a:endParaRPr kumimoji="1" lang="ja-JP" altLang="en-US" sz="1400" dirty="0">
              <a:solidFill>
                <a:srgbClr val="FFFFFF"/>
              </a:solidFill>
              <a:latin typeface="Meiryo" charset="-128"/>
              <a:ea typeface="Meiryo" charset="-128"/>
              <a:cs typeface="Meiryo" charset="-128"/>
            </a:endParaRPr>
          </a:p>
        </p:txBody>
      </p:sp>
      <p:sp>
        <p:nvSpPr>
          <p:cNvPr id="34" name="正方形/長方形 33"/>
          <p:cNvSpPr/>
          <p:nvPr/>
        </p:nvSpPr>
        <p:spPr>
          <a:xfrm>
            <a:off x="3553544" y="3609463"/>
            <a:ext cx="4978897" cy="923330"/>
          </a:xfrm>
          <a:prstGeom prst="rect">
            <a:avLst/>
          </a:prstGeom>
        </p:spPr>
        <p:txBody>
          <a:bodyPr wrap="square">
            <a:spAutoFit/>
          </a:bodyPr>
          <a:lstStyle/>
          <a:p>
            <a:pPr marL="285750" indent="-285750">
              <a:buFont typeface="Wingdings" charset="2"/>
              <a:buChar char="Ø"/>
            </a:pPr>
            <a:r>
              <a:rPr lang="ja-JP" altLang="en-US" dirty="0">
                <a:solidFill>
                  <a:schemeClr val="accent6">
                    <a:lumMod val="75000"/>
                  </a:schemeClr>
                </a:solidFill>
                <a:latin typeface="Meiryo" charset="-128"/>
                <a:ea typeface="Meiryo" charset="-128"/>
                <a:cs typeface="Meiryo" charset="-128"/>
              </a:rPr>
              <a:t>新規アプリケーションの開発期間の短縮</a:t>
            </a:r>
            <a:endParaRPr lang="en-US" altLang="ja-JP" dirty="0">
              <a:solidFill>
                <a:schemeClr val="accent6">
                  <a:lumMod val="75000"/>
                </a:schemeClr>
              </a:solidFill>
              <a:latin typeface="Meiryo" charset="-128"/>
              <a:ea typeface="Meiryo" charset="-128"/>
              <a:cs typeface="Meiryo" charset="-128"/>
            </a:endParaRPr>
          </a:p>
          <a:p>
            <a:pPr marL="285750" indent="-285750">
              <a:buFont typeface="Wingdings" charset="2"/>
              <a:buChar char="Ø"/>
            </a:pPr>
            <a:r>
              <a:rPr lang="ja-JP" altLang="en-US" dirty="0">
                <a:solidFill>
                  <a:schemeClr val="accent6">
                    <a:lumMod val="75000"/>
                  </a:schemeClr>
                </a:solidFill>
                <a:latin typeface="Meiryo" charset="-128"/>
                <a:ea typeface="Meiryo" charset="-128"/>
                <a:cs typeface="Meiryo" charset="-128"/>
              </a:rPr>
              <a:t>日々改善に対応できる保守・改修の実現</a:t>
            </a:r>
            <a:endParaRPr lang="en-US" altLang="ja-JP" dirty="0">
              <a:solidFill>
                <a:schemeClr val="accent6">
                  <a:lumMod val="75000"/>
                </a:schemeClr>
              </a:solidFill>
              <a:latin typeface="Meiryo" charset="-128"/>
              <a:ea typeface="Meiryo" charset="-128"/>
              <a:cs typeface="Meiryo" charset="-128"/>
            </a:endParaRPr>
          </a:p>
          <a:p>
            <a:pPr marL="285750" indent="-285750">
              <a:buFont typeface="Wingdings" charset="2"/>
              <a:buChar char="Ø"/>
            </a:pPr>
            <a:r>
              <a:rPr lang="ja-JP" altLang="en-US" dirty="0">
                <a:solidFill>
                  <a:schemeClr val="accent6">
                    <a:lumMod val="75000"/>
                  </a:schemeClr>
                </a:solidFill>
                <a:latin typeface="Meiryo" charset="-128"/>
                <a:ea typeface="Meiryo" charset="-128"/>
                <a:cs typeface="Meiryo" charset="-128"/>
              </a:rPr>
              <a:t>業務プロセス可視化による属人性の排除</a:t>
            </a:r>
            <a:endParaRPr lang="en-US" altLang="ja-JP" dirty="0">
              <a:solidFill>
                <a:schemeClr val="accent6">
                  <a:lumMod val="75000"/>
                </a:schemeClr>
              </a:solidFill>
              <a:latin typeface="Meiryo" charset="-128"/>
              <a:ea typeface="Meiryo" charset="-128"/>
              <a:cs typeface="Meiryo" charset="-128"/>
            </a:endParaRPr>
          </a:p>
        </p:txBody>
      </p:sp>
      <p:grpSp>
        <p:nvGrpSpPr>
          <p:cNvPr id="40" name="図形グループ 39"/>
          <p:cNvGrpSpPr/>
          <p:nvPr/>
        </p:nvGrpSpPr>
        <p:grpSpPr>
          <a:xfrm>
            <a:off x="1691680" y="4624677"/>
            <a:ext cx="1097870" cy="1202923"/>
            <a:chOff x="5409461" y="1068046"/>
            <a:chExt cx="547466" cy="636692"/>
          </a:xfrm>
        </p:grpSpPr>
        <p:pic>
          <p:nvPicPr>
            <p:cNvPr id="42" name="図 41"/>
            <p:cNvPicPr>
              <a:picLocks noChangeAspect="1"/>
            </p:cNvPicPr>
            <p:nvPr/>
          </p:nvPicPr>
          <p:blipFill>
            <a:blip r:embed="rId3">
              <a:clrChange>
                <a:clrFrom>
                  <a:srgbClr val="FFFFFF"/>
                </a:clrFrom>
                <a:clrTo>
                  <a:srgbClr val="FFFFFF">
                    <a:alpha val="0"/>
                  </a:srgbClr>
                </a:clrTo>
              </a:clrChange>
            </a:blip>
            <a:stretch>
              <a:fillRect/>
            </a:stretch>
          </p:blipFill>
          <p:spPr>
            <a:xfrm>
              <a:off x="5491329" y="1068046"/>
              <a:ext cx="465598" cy="493335"/>
            </a:xfrm>
            <a:prstGeom prst="rect">
              <a:avLst/>
            </a:prstGeom>
          </p:spPr>
        </p:pic>
        <p:grpSp>
          <p:nvGrpSpPr>
            <p:cNvPr id="43" name="図形グループ 42"/>
            <p:cNvGrpSpPr/>
            <p:nvPr/>
          </p:nvGrpSpPr>
          <p:grpSpPr>
            <a:xfrm>
              <a:off x="5409461" y="1139394"/>
              <a:ext cx="245559" cy="565344"/>
              <a:chOff x="1946324" y="4125162"/>
              <a:chExt cx="969964" cy="2007872"/>
            </a:xfrm>
          </p:grpSpPr>
          <p:sp>
            <p:nvSpPr>
              <p:cNvPr id="44" name="円/楕円 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
        <p:nvSpPr>
          <p:cNvPr id="46" name="ストライプ矢印 45"/>
          <p:cNvSpPr/>
          <p:nvPr/>
        </p:nvSpPr>
        <p:spPr>
          <a:xfrm rot="16200000">
            <a:off x="1775238" y="3718186"/>
            <a:ext cx="799961" cy="837668"/>
          </a:xfrm>
          <a:prstGeom prst="stripedRight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四角形吹き出し 38"/>
          <p:cNvSpPr/>
          <p:nvPr/>
        </p:nvSpPr>
        <p:spPr>
          <a:xfrm>
            <a:off x="2953724" y="4963504"/>
            <a:ext cx="4680520" cy="864096"/>
          </a:xfrm>
          <a:prstGeom prst="wedgeRectCallout">
            <a:avLst>
              <a:gd name="adj1" fmla="val -59197"/>
              <a:gd name="adj2" fmla="val -42555"/>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Ø"/>
            </a:pPr>
            <a:r>
              <a:rPr lang="ja-JP" altLang="en-US" sz="1400" dirty="0">
                <a:solidFill>
                  <a:schemeClr val="bg1"/>
                </a:solidFill>
                <a:latin typeface="Meiryo" charset="-128"/>
                <a:ea typeface="Meiryo" charset="-128"/>
                <a:cs typeface="Meiryo" charset="-128"/>
              </a:rPr>
              <a:t>経営視点を持ちビジネス・ゴールを設定できる能力</a:t>
            </a:r>
            <a:endParaRPr lang="en-US" altLang="ja-JP" sz="1400" dirty="0">
              <a:solidFill>
                <a:schemeClr val="bg1"/>
              </a:solidFill>
              <a:latin typeface="Meiryo" charset="-128"/>
              <a:ea typeface="Meiryo" charset="-128"/>
              <a:cs typeface="Meiryo" charset="-128"/>
            </a:endParaRPr>
          </a:p>
          <a:p>
            <a:pPr marL="285750" indent="-285750">
              <a:buFont typeface="Wingdings" charset="2"/>
              <a:buChar char="Ø"/>
            </a:pPr>
            <a:r>
              <a:rPr lang="ja-JP" altLang="en-US" sz="1400" dirty="0">
                <a:solidFill>
                  <a:schemeClr val="bg1"/>
                </a:solidFill>
                <a:latin typeface="Meiryo" charset="-128"/>
                <a:ea typeface="Meiryo" charset="-128"/>
                <a:cs typeface="Meiryo" charset="-128"/>
              </a:rPr>
              <a:t>業務を分析・整理して、業務プロセスを描ける能力</a:t>
            </a:r>
            <a:endParaRPr lang="en-US" altLang="ja-JP" sz="1400" dirty="0">
              <a:solidFill>
                <a:schemeClr val="bg1"/>
              </a:solidFill>
              <a:latin typeface="Meiryo" charset="-128"/>
              <a:ea typeface="Meiryo" charset="-128"/>
              <a:cs typeface="Meiryo" charset="-128"/>
            </a:endParaRPr>
          </a:p>
          <a:p>
            <a:pPr marL="285750" indent="-285750">
              <a:buFont typeface="Wingdings" charset="2"/>
              <a:buChar char="Ø"/>
            </a:pPr>
            <a:r>
              <a:rPr lang="ja-JP" altLang="en-US" sz="1400" dirty="0">
                <a:solidFill>
                  <a:schemeClr val="bg1"/>
                </a:solidFill>
                <a:latin typeface="Meiryo" charset="-128"/>
                <a:ea typeface="Meiryo" charset="-128"/>
                <a:cs typeface="Meiryo" charset="-128"/>
              </a:rPr>
              <a:t>現場のニーズを引き出せるファシリテーション能力</a:t>
            </a:r>
            <a:endParaRPr lang="en-US" altLang="ja-JP"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46984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E57C71E-4AD8-4F1E-B3E8-9FB3AAE900C0}"/>
              </a:ext>
            </a:extLst>
          </p:cNvPr>
          <p:cNvSpPr>
            <a:spLocks noGrp="1"/>
          </p:cNvSpPr>
          <p:nvPr>
            <p:ph type="title"/>
          </p:nvPr>
        </p:nvSpPr>
        <p:spPr/>
        <p:txBody>
          <a:bodyPr/>
          <a:lstStyle/>
          <a:p>
            <a:r>
              <a:rPr kumimoji="1" lang="ja-JP" altLang="en-US"/>
              <a:t>超高速開発</a:t>
            </a:r>
          </a:p>
        </p:txBody>
      </p:sp>
      <p:pic>
        <p:nvPicPr>
          <p:cNvPr id="3" name="図 2">
            <a:extLst>
              <a:ext uri="{FF2B5EF4-FFF2-40B4-BE49-F238E27FC236}">
                <a16:creationId xmlns:a16="http://schemas.microsoft.com/office/drawing/2014/main" xmlns="" id="{4AE5C0D5-032E-49B9-B11B-AB3490247909}"/>
              </a:ext>
            </a:extLst>
          </p:cNvPr>
          <p:cNvPicPr>
            <a:picLocks noChangeAspect="1"/>
          </p:cNvPicPr>
          <p:nvPr/>
        </p:nvPicPr>
        <p:blipFill>
          <a:blip r:embed="rId3"/>
          <a:stretch>
            <a:fillRect/>
          </a:stretch>
        </p:blipFill>
        <p:spPr>
          <a:xfrm>
            <a:off x="383058" y="980094"/>
            <a:ext cx="4794422" cy="5380407"/>
          </a:xfrm>
          <a:prstGeom prst="rect">
            <a:avLst/>
          </a:prstGeom>
        </p:spPr>
      </p:pic>
      <p:sp>
        <p:nvSpPr>
          <p:cNvPr id="4" name="正方形/長方形 3">
            <a:extLst>
              <a:ext uri="{FF2B5EF4-FFF2-40B4-BE49-F238E27FC236}">
                <a16:creationId xmlns:a16="http://schemas.microsoft.com/office/drawing/2014/main" xmlns="" id="{F6CB1703-AB33-428F-AAB6-5A7E61D57033}"/>
              </a:ext>
            </a:extLst>
          </p:cNvPr>
          <p:cNvSpPr/>
          <p:nvPr/>
        </p:nvSpPr>
        <p:spPr bwMode="auto">
          <a:xfrm>
            <a:off x="5474042" y="980094"/>
            <a:ext cx="3323967" cy="76537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a:ln>
                  <a:noFill/>
                </a:ln>
                <a:solidFill>
                  <a:schemeClr val="bg1"/>
                </a:solidFill>
                <a:effectLst/>
                <a:latin typeface="+mn-lt"/>
                <a:ea typeface="+mn-ea"/>
              </a:rPr>
              <a:t>2012</a:t>
            </a:r>
            <a:r>
              <a:rPr kumimoji="0" lang="ja-JP" altLang="en-US" sz="1400" b="0" i="0" u="none" strike="noStrike" cap="none" normalizeH="0">
                <a:ln>
                  <a:noFill/>
                </a:ln>
                <a:solidFill>
                  <a:schemeClr val="bg1"/>
                </a:solidFill>
                <a:effectLst/>
                <a:latin typeface="+mn-lt"/>
                <a:ea typeface="+mn-ea"/>
              </a:rPr>
              <a:t>年、日経コンピュータが「超高速開発」として</a:t>
            </a:r>
            <a:r>
              <a:rPr kumimoji="0" lang="en-US" altLang="ja-JP" sz="1400" b="0" i="0" u="none" strike="noStrike" cap="none" normalizeH="0">
                <a:ln>
                  <a:noFill/>
                </a:ln>
                <a:solidFill>
                  <a:schemeClr val="bg1"/>
                </a:solidFill>
                <a:effectLst/>
                <a:latin typeface="+mn-lt"/>
                <a:ea typeface="+mn-ea"/>
              </a:rPr>
              <a:t>BRMS</a:t>
            </a:r>
            <a:r>
              <a:rPr kumimoji="0" lang="ja-JP" altLang="en-US" sz="1400" b="0" i="0" u="none" strike="noStrike" cap="none" normalizeH="0">
                <a:ln>
                  <a:noFill/>
                </a:ln>
                <a:solidFill>
                  <a:schemeClr val="bg1"/>
                </a:solidFill>
                <a:effectLst/>
                <a:latin typeface="+mn-lt"/>
                <a:ea typeface="+mn-ea"/>
              </a:rPr>
              <a:t>を特集</a:t>
            </a:r>
            <a:endParaRPr kumimoji="0" lang="ja-JP" altLang="en-US" sz="1400" b="0" i="0" u="none" strike="noStrike" cap="none" normalizeH="0" dirty="0">
              <a:ln>
                <a:noFill/>
              </a:ln>
              <a:solidFill>
                <a:schemeClr val="bg1"/>
              </a:solidFill>
              <a:effectLst/>
              <a:latin typeface="+mn-lt"/>
              <a:ea typeface="+mn-ea"/>
            </a:endParaRPr>
          </a:p>
        </p:txBody>
      </p:sp>
      <p:sp>
        <p:nvSpPr>
          <p:cNvPr id="5" name="正方形/長方形 4">
            <a:extLst>
              <a:ext uri="{FF2B5EF4-FFF2-40B4-BE49-F238E27FC236}">
                <a16:creationId xmlns:a16="http://schemas.microsoft.com/office/drawing/2014/main" xmlns="" id="{71E29A67-183A-43EC-AA47-E8F2D3239162}"/>
              </a:ext>
            </a:extLst>
          </p:cNvPr>
          <p:cNvSpPr/>
          <p:nvPr/>
        </p:nvSpPr>
        <p:spPr bwMode="auto">
          <a:xfrm>
            <a:off x="5474034" y="1882177"/>
            <a:ext cx="3323967" cy="76537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rPr>
              <a:t>それ以降</a:t>
            </a:r>
            <a:r>
              <a:rPr kumimoji="0" lang="ja-JP" altLang="en-US" sz="1400" b="0" i="0" u="none" strike="noStrike" cap="none" normalizeH="0" dirty="0" smtClean="0">
                <a:ln>
                  <a:noFill/>
                </a:ln>
                <a:solidFill>
                  <a:schemeClr val="bg1"/>
                </a:solidFill>
                <a:effectLst/>
                <a:latin typeface="+mn-lt"/>
                <a:ea typeface="+mn-ea"/>
              </a:rPr>
              <a:t>、</a:t>
            </a:r>
            <a:r>
              <a:rPr kumimoji="0" lang="ja-JP" altLang="en-US" sz="1400" b="0" i="0" u="none" strike="noStrike" cap="none" normalizeH="0" dirty="0">
                <a:ln>
                  <a:noFill/>
                </a:ln>
                <a:solidFill>
                  <a:schemeClr val="bg1"/>
                </a:solidFill>
                <a:effectLst/>
                <a:latin typeface="+mn-lt"/>
                <a:ea typeface="+mn-ea"/>
              </a:rPr>
              <a:t>ノンプログラミングで業務アプリを開発する</a:t>
            </a:r>
            <a:r>
              <a:rPr kumimoji="0" lang="ja-JP" altLang="en-US" sz="1400" b="0" i="0" u="none" strike="noStrike" cap="none" normalizeH="0" dirty="0" smtClean="0">
                <a:ln>
                  <a:noFill/>
                </a:ln>
                <a:solidFill>
                  <a:schemeClr val="bg1"/>
                </a:solidFill>
                <a:effectLst/>
                <a:latin typeface="+mn-lt"/>
                <a:ea typeface="+mn-ea"/>
              </a:rPr>
              <a:t>ツール</a:t>
            </a:r>
            <a:r>
              <a:rPr kumimoji="0" lang="ja-JP" altLang="en-US" sz="1400" dirty="0" smtClean="0">
                <a:solidFill>
                  <a:schemeClr val="bg1"/>
                </a:solidFill>
              </a:rPr>
              <a:t>を総称</a:t>
            </a:r>
            <a:endParaRPr kumimoji="0" lang="ja-JP" altLang="en-US" sz="1400" b="0" i="0" u="none" strike="noStrike" cap="none" normalizeH="0" dirty="0">
              <a:ln>
                <a:noFill/>
              </a:ln>
              <a:solidFill>
                <a:schemeClr val="bg1"/>
              </a:solidFill>
              <a:effectLst/>
              <a:latin typeface="+mn-lt"/>
              <a:ea typeface="+mn-ea"/>
            </a:endParaRPr>
          </a:p>
        </p:txBody>
      </p:sp>
      <p:sp>
        <p:nvSpPr>
          <p:cNvPr id="6" name="正方形/長方形 5">
            <a:extLst>
              <a:ext uri="{FF2B5EF4-FFF2-40B4-BE49-F238E27FC236}">
                <a16:creationId xmlns:a16="http://schemas.microsoft.com/office/drawing/2014/main" xmlns="" id="{7C70982C-7518-4A44-B38C-37B93E7F1044}"/>
              </a:ext>
            </a:extLst>
          </p:cNvPr>
          <p:cNvSpPr/>
          <p:nvPr/>
        </p:nvSpPr>
        <p:spPr bwMode="auto">
          <a:xfrm>
            <a:off x="5474033" y="2784260"/>
            <a:ext cx="3323967" cy="765376"/>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1400" b="0" i="0" u="none" strike="noStrike" cap="none" normalizeH="0">
                <a:ln>
                  <a:noFill/>
                </a:ln>
                <a:solidFill>
                  <a:schemeClr val="bg1"/>
                </a:solidFill>
                <a:effectLst/>
                <a:latin typeface="+mn-lt"/>
                <a:ea typeface="+mn-ea"/>
              </a:rPr>
              <a:t>どの部分を自動化し、高速化するかはツールにより異なる</a:t>
            </a:r>
            <a:endParaRPr kumimoji="0" lang="ja-JP" altLang="en-US" sz="1400" b="0" i="0" u="none" strike="noStrike" cap="none" normalizeH="0" dirty="0">
              <a:ln>
                <a:noFill/>
              </a:ln>
              <a:solidFill>
                <a:schemeClr val="bg1"/>
              </a:solidFill>
              <a:effectLst/>
              <a:latin typeface="+mn-lt"/>
              <a:ea typeface="+mn-ea"/>
            </a:endParaRPr>
          </a:p>
        </p:txBody>
      </p:sp>
      <p:sp>
        <p:nvSpPr>
          <p:cNvPr id="7" name="正方形/長方形 6">
            <a:extLst>
              <a:ext uri="{FF2B5EF4-FFF2-40B4-BE49-F238E27FC236}">
                <a16:creationId xmlns:a16="http://schemas.microsoft.com/office/drawing/2014/main" xmlns="" id="{C27BD1DA-AADB-4451-9418-17FB66BC07AB}"/>
              </a:ext>
            </a:extLst>
          </p:cNvPr>
          <p:cNvSpPr/>
          <p:nvPr/>
        </p:nvSpPr>
        <p:spPr bwMode="auto">
          <a:xfrm>
            <a:off x="5474032" y="3686343"/>
            <a:ext cx="3323967" cy="765376"/>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1400">
                <a:solidFill>
                  <a:schemeClr val="bg1"/>
                </a:solidFill>
              </a:rPr>
              <a:t>業種・業態や業務スタイルによる得手不得手がある</a:t>
            </a:r>
            <a:endParaRPr kumimoji="0" lang="ja-JP" altLang="en-US" sz="1400" b="0" i="0" u="none" strike="noStrike" cap="none" normalizeH="0" dirty="0">
              <a:ln>
                <a:noFill/>
              </a:ln>
              <a:solidFill>
                <a:schemeClr val="bg1"/>
              </a:solidFill>
              <a:effectLst/>
              <a:latin typeface="+mn-lt"/>
              <a:ea typeface="+mn-ea"/>
            </a:endParaRPr>
          </a:p>
        </p:txBody>
      </p:sp>
      <p:sp>
        <p:nvSpPr>
          <p:cNvPr id="8" name="正方形/長方形 7">
            <a:extLst>
              <a:ext uri="{FF2B5EF4-FFF2-40B4-BE49-F238E27FC236}">
                <a16:creationId xmlns:a16="http://schemas.microsoft.com/office/drawing/2014/main" xmlns="" id="{500A9968-3D2D-4B7E-9709-DE64AFDDFB25}"/>
              </a:ext>
            </a:extLst>
          </p:cNvPr>
          <p:cNvSpPr/>
          <p:nvPr/>
        </p:nvSpPr>
        <p:spPr bwMode="auto">
          <a:xfrm>
            <a:off x="5474029" y="4588426"/>
            <a:ext cx="3323967" cy="765376"/>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1400">
                <a:solidFill>
                  <a:schemeClr val="bg1"/>
                </a:solidFill>
              </a:rPr>
              <a:t>ツールベンダーにロックインされる</a:t>
            </a:r>
            <a:endParaRPr kumimoji="0" lang="ja-JP" altLang="en-US" sz="1400" b="0" i="0" u="none" strike="noStrike" cap="none" normalizeH="0" dirty="0">
              <a:ln>
                <a:noFill/>
              </a:ln>
              <a:solidFill>
                <a:schemeClr val="bg1"/>
              </a:solidFill>
              <a:effectLst/>
              <a:latin typeface="+mn-lt"/>
              <a:ea typeface="+mn-ea"/>
            </a:endParaRPr>
          </a:p>
        </p:txBody>
      </p:sp>
      <p:sp>
        <p:nvSpPr>
          <p:cNvPr id="9" name="正方形/長方形 8">
            <a:extLst>
              <a:ext uri="{FF2B5EF4-FFF2-40B4-BE49-F238E27FC236}">
                <a16:creationId xmlns:a16="http://schemas.microsoft.com/office/drawing/2014/main" xmlns="" id="{2EF574A4-4864-4372-83A0-A292BFF2C5C4}"/>
              </a:ext>
            </a:extLst>
          </p:cNvPr>
          <p:cNvSpPr/>
          <p:nvPr/>
        </p:nvSpPr>
        <p:spPr bwMode="auto">
          <a:xfrm>
            <a:off x="5474030" y="5490509"/>
            <a:ext cx="3323967" cy="765376"/>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en-US" altLang="ja-JP" sz="1400" b="0" i="0" u="none" strike="noStrike" cap="none" normalizeH="0" dirty="0" smtClean="0">
                <a:ln>
                  <a:noFill/>
                </a:ln>
                <a:solidFill>
                  <a:schemeClr val="bg1"/>
                </a:solidFill>
                <a:effectLst/>
                <a:latin typeface="+mn-lt"/>
                <a:ea typeface="+mn-ea"/>
              </a:rPr>
              <a:t>BPR/BPM</a:t>
            </a:r>
            <a:r>
              <a:rPr kumimoji="0" lang="ja-JP" altLang="en-US" sz="1400" b="0" i="0" u="none" strike="noStrike" cap="none" normalizeH="0" dirty="0" smtClean="0">
                <a:ln>
                  <a:noFill/>
                </a:ln>
                <a:solidFill>
                  <a:schemeClr val="bg1"/>
                </a:solidFill>
                <a:effectLst/>
                <a:latin typeface="+mn-lt"/>
                <a:ea typeface="+mn-ea"/>
              </a:rPr>
              <a:t>と組み合わせると効果的</a:t>
            </a:r>
            <a:endParaRPr kumimoji="0" lang="ja-JP" altLang="en-US" sz="14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332639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a:solidFill>
                  <a:schemeClr val="bg1"/>
                </a:solidFill>
                <a:latin typeface="Arial Black" panose="020B0A04020102020204" pitchFamily="34" charset="0"/>
                <a:ea typeface="HGP創英角ｺﾞｼｯｸUB" pitchFamily="50" charset="-128"/>
                <a:cs typeface="Arial" pitchFamily="34" charset="0"/>
              </a:rPr>
              <a:t>エキスパートシステム</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の子孫</a:t>
            </a:r>
            <a:endParaRPr lang="en-US" altLang="ja-JP" sz="2400" dirty="0">
              <a:solidFill>
                <a:schemeClr val="bg1"/>
              </a:solidFill>
              <a:latin typeface="Arial Black" panose="020B0A04020102020204" pitchFamily="34" charset="0"/>
              <a:ea typeface="HGP創英角ｺﾞｼｯｸUB" pitchFamily="50" charset="-128"/>
              <a:cs typeface="Arial" pitchFamily="34" charset="0"/>
            </a:endParaRPr>
          </a:p>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BRMS</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65104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エキスパートシステム</a:t>
            </a:r>
          </a:p>
        </p:txBody>
      </p:sp>
      <p:sp>
        <p:nvSpPr>
          <p:cNvPr id="5" name="角丸四角形吹き出し 4"/>
          <p:cNvSpPr/>
          <p:nvPr/>
        </p:nvSpPr>
        <p:spPr>
          <a:xfrm>
            <a:off x="940679" y="1256754"/>
            <a:ext cx="2061122" cy="1053614"/>
          </a:xfrm>
          <a:prstGeom prst="wedgeRoundRectCallout">
            <a:avLst>
              <a:gd name="adj1" fmla="val -851"/>
              <a:gd name="adj2" fmla="val 84328"/>
              <a:gd name="adj3" fmla="val 16667"/>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大量の知識</a:t>
            </a:r>
            <a:endParaRPr kumimoji="1" lang="en-US" altLang="ja-JP" dirty="0"/>
          </a:p>
          <a:p>
            <a:pPr algn="ctr"/>
            <a:r>
              <a:rPr lang="ja-JP" altLang="en-US" dirty="0"/>
              <a:t>経験</a:t>
            </a:r>
            <a:endParaRPr kumimoji="1" lang="ja-JP" altLang="en-US" dirty="0"/>
          </a:p>
        </p:txBody>
      </p:sp>
      <p:grpSp>
        <p:nvGrpSpPr>
          <p:cNvPr id="17" name="グループ化 16"/>
          <p:cNvGrpSpPr/>
          <p:nvPr/>
        </p:nvGrpSpPr>
        <p:grpSpPr>
          <a:xfrm>
            <a:off x="3291207" y="2768922"/>
            <a:ext cx="2260029" cy="723900"/>
            <a:chOff x="3291207" y="2768922"/>
            <a:chExt cx="2260029" cy="723900"/>
          </a:xfrm>
          <a:effectLst>
            <a:outerShdw blurRad="50800" dist="38100" dir="2700000" algn="tl" rotWithShape="0">
              <a:prstClr val="black">
                <a:alpha val="40000"/>
              </a:prstClr>
            </a:outerShdw>
          </a:effectLst>
        </p:grpSpPr>
        <p:sp>
          <p:nvSpPr>
            <p:cNvPr id="7" name="左矢印 6"/>
            <p:cNvSpPr/>
            <p:nvPr/>
          </p:nvSpPr>
          <p:spPr>
            <a:xfrm>
              <a:off x="3291207" y="2768922"/>
              <a:ext cx="504056" cy="723900"/>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921884" y="2768922"/>
              <a:ext cx="1629352"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症状</a:t>
              </a:r>
              <a:endParaRPr kumimoji="1" lang="ja-JP" altLang="en-US" dirty="0"/>
            </a:p>
          </p:txBody>
        </p:sp>
      </p:grpSp>
      <p:sp>
        <p:nvSpPr>
          <p:cNvPr id="10" name="下矢印 9"/>
          <p:cNvSpPr/>
          <p:nvPr/>
        </p:nvSpPr>
        <p:spPr>
          <a:xfrm>
            <a:off x="1071139" y="5211621"/>
            <a:ext cx="1800200" cy="432048"/>
          </a:xfrm>
          <a:prstGeom prst="downArrow">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940680" y="5812298"/>
            <a:ext cx="7591760" cy="53526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診断</a:t>
            </a:r>
          </a:p>
        </p:txBody>
      </p:sp>
      <p:grpSp>
        <p:nvGrpSpPr>
          <p:cNvPr id="19" name="グループ化 18"/>
          <p:cNvGrpSpPr/>
          <p:nvPr/>
        </p:nvGrpSpPr>
        <p:grpSpPr>
          <a:xfrm>
            <a:off x="3397143" y="1256754"/>
            <a:ext cx="5135297" cy="1053614"/>
            <a:chOff x="3397143" y="1256754"/>
            <a:chExt cx="5135297" cy="1053614"/>
          </a:xfrm>
          <a:effectLst>
            <a:outerShdw blurRad="50800" dist="38100" dir="2700000" algn="tl" rotWithShape="0">
              <a:prstClr val="black">
                <a:alpha val="40000"/>
              </a:prstClr>
            </a:outerShdw>
          </a:effectLst>
        </p:grpSpPr>
        <p:sp>
          <p:nvSpPr>
            <p:cNvPr id="12" name="右矢印 11"/>
            <p:cNvSpPr/>
            <p:nvPr/>
          </p:nvSpPr>
          <p:spPr>
            <a:xfrm>
              <a:off x="3397143" y="1495529"/>
              <a:ext cx="2758843" cy="576064"/>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ルール化</a:t>
              </a:r>
            </a:p>
          </p:txBody>
        </p:sp>
        <p:sp>
          <p:nvSpPr>
            <p:cNvPr id="13" name="角丸四角形 12"/>
            <p:cNvSpPr/>
            <p:nvPr/>
          </p:nvSpPr>
          <p:spPr>
            <a:xfrm>
              <a:off x="6351372" y="1256754"/>
              <a:ext cx="2181068" cy="1053614"/>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知識ベース</a:t>
              </a:r>
              <a:endParaRPr lang="en-US" altLang="ja-JP" sz="1100" dirty="0"/>
            </a:p>
            <a:p>
              <a:pPr algn="ctr"/>
              <a:r>
                <a:rPr lang="ja-JP" altLang="en-US" sz="1100" dirty="0"/>
                <a:t>「もし・・・ならば・・・」</a:t>
              </a:r>
              <a:endParaRPr lang="en-US" altLang="ja-JP" sz="1100" dirty="0"/>
            </a:p>
            <a:p>
              <a:pPr algn="ctr"/>
              <a:endParaRPr lang="en-US" altLang="ja-JP" sz="1100" dirty="0"/>
            </a:p>
            <a:p>
              <a:pPr algn="ctr"/>
              <a:r>
                <a:rPr kumimoji="1" lang="ja-JP" altLang="en-US" sz="1100" dirty="0">
                  <a:solidFill>
                    <a:srgbClr val="FF0000"/>
                  </a:solidFill>
                </a:rPr>
                <a:t>＊人間が手作業で入力＊</a:t>
              </a:r>
            </a:p>
          </p:txBody>
        </p:sp>
      </p:grpSp>
      <p:sp>
        <p:nvSpPr>
          <p:cNvPr id="14" name="正方形/長方形 13"/>
          <p:cNvSpPr/>
          <p:nvPr/>
        </p:nvSpPr>
        <p:spPr>
          <a:xfrm>
            <a:off x="6351372" y="2768922"/>
            <a:ext cx="2181067" cy="199295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推論エンジン</a:t>
            </a:r>
          </a:p>
        </p:txBody>
      </p:sp>
      <p:sp>
        <p:nvSpPr>
          <p:cNvPr id="15" name="下矢印 14"/>
          <p:cNvSpPr/>
          <p:nvPr/>
        </p:nvSpPr>
        <p:spPr>
          <a:xfrm>
            <a:off x="6541806" y="5211621"/>
            <a:ext cx="1800200" cy="432048"/>
          </a:xfrm>
          <a:prstGeom prst="downArrow">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左矢印 15"/>
          <p:cNvSpPr/>
          <p:nvPr/>
        </p:nvSpPr>
        <p:spPr>
          <a:xfrm rot="10800000">
            <a:off x="5651931" y="2768922"/>
            <a:ext cx="504056" cy="723900"/>
          </a:xfrm>
          <a:prstGeom prst="leftArrow">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3291207" y="4090086"/>
            <a:ext cx="2864779" cy="1553583"/>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solidFill>
                  <a:srgbClr val="FFFFFF"/>
                </a:solidFill>
                <a:latin typeface="ＭＳ Ｐゴシック"/>
                <a:ea typeface="ＭＳ Ｐゴシック"/>
                <a:cs typeface="ＭＳ Ｐゴシック"/>
              </a:rPr>
              <a:t>結果としては失敗</a:t>
            </a:r>
            <a:endParaRPr lang="en-US" altLang="ja-JP" sz="2400" dirty="0">
              <a:solidFill>
                <a:srgbClr val="FFFFFF"/>
              </a:solidFill>
              <a:latin typeface="ＭＳ Ｐゴシック"/>
              <a:ea typeface="ＭＳ Ｐゴシック"/>
              <a:cs typeface="ＭＳ Ｐゴシック"/>
            </a:endParaRPr>
          </a:p>
          <a:p>
            <a:pPr algn="ctr"/>
            <a:endParaRPr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ルール化のための手間が膨大</a:t>
            </a:r>
            <a:endParaRPr lang="en-US" altLang="ja-JP" sz="1200" dirty="0">
              <a:solidFill>
                <a:srgbClr val="FFFFFF"/>
              </a:solidFill>
              <a:latin typeface="ＭＳ Ｐゴシック"/>
              <a:ea typeface="ＭＳ Ｐゴシック"/>
              <a:cs typeface="ＭＳ Ｐゴシック"/>
            </a:endParaRPr>
          </a:p>
          <a:p>
            <a:pPr algn="ctr"/>
            <a:r>
              <a:rPr lang="ja-JP" altLang="en-US" sz="1200" dirty="0">
                <a:solidFill>
                  <a:srgbClr val="FFFFFF"/>
                </a:solidFill>
                <a:latin typeface="ＭＳ Ｐゴシック"/>
                <a:ea typeface="ＭＳ Ｐゴシック"/>
                <a:cs typeface="ＭＳ Ｐゴシック"/>
              </a:rPr>
              <a:t>人間の持っている知識が多すぎる</a:t>
            </a:r>
            <a:endParaRPr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ハードウェアの能力不足</a:t>
            </a:r>
          </a:p>
        </p:txBody>
      </p:sp>
      <p:grpSp>
        <p:nvGrpSpPr>
          <p:cNvPr id="18" name="図形グループ 17"/>
          <p:cNvGrpSpPr/>
          <p:nvPr/>
        </p:nvGrpSpPr>
        <p:grpSpPr>
          <a:xfrm>
            <a:off x="1071138" y="3340940"/>
            <a:ext cx="694160" cy="1498292"/>
            <a:chOff x="1946324" y="4125162"/>
            <a:chExt cx="969964" cy="2007872"/>
          </a:xfrm>
        </p:grpSpPr>
        <p:sp>
          <p:nvSpPr>
            <p:cNvPr id="21" name="円/楕円 2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フローチャート: 論理積ゲート 2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 name="図形グループ 22"/>
          <p:cNvGrpSpPr/>
          <p:nvPr/>
        </p:nvGrpSpPr>
        <p:grpSpPr>
          <a:xfrm>
            <a:off x="1613482" y="2768921"/>
            <a:ext cx="694160" cy="1498292"/>
            <a:chOff x="1946324" y="4125162"/>
            <a:chExt cx="969964" cy="2007872"/>
          </a:xfrm>
        </p:grpSpPr>
        <p:sp>
          <p:nvSpPr>
            <p:cNvPr id="24" name="円/楕円 2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 name="図形グループ 25"/>
          <p:cNvGrpSpPr/>
          <p:nvPr/>
        </p:nvGrpSpPr>
        <p:grpSpPr>
          <a:xfrm>
            <a:off x="2307641" y="3099640"/>
            <a:ext cx="694160" cy="1498292"/>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799253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r>
              <a:rPr lang="en-US" altLang="ja-JP"/>
              <a:t>BRMS</a:t>
            </a:r>
            <a:r>
              <a:rPr lang="ja-JP" altLang="en-US"/>
              <a:t>とは</a:t>
            </a:r>
          </a:p>
        </p:txBody>
      </p:sp>
      <p:sp>
        <p:nvSpPr>
          <p:cNvPr id="6147" name="コンテンツ プレースホルダ 2"/>
          <p:cNvSpPr>
            <a:spLocks noGrp="1"/>
          </p:cNvSpPr>
          <p:nvPr>
            <p:ph idx="1"/>
          </p:nvPr>
        </p:nvSpPr>
        <p:spPr/>
        <p:txBody>
          <a:bodyPr>
            <a:normAutofit/>
          </a:bodyPr>
          <a:lstStyle/>
          <a:p>
            <a:r>
              <a:rPr lang="en-US" altLang="ja-JP" sz="2000" dirty="0"/>
              <a:t>Business </a:t>
            </a:r>
            <a:r>
              <a:rPr lang="en-US" altLang="ja-JP" sz="2000" dirty="0">
                <a:solidFill>
                  <a:srgbClr val="FF0000"/>
                </a:solidFill>
              </a:rPr>
              <a:t>Rules</a:t>
            </a:r>
            <a:r>
              <a:rPr lang="en-US" altLang="ja-JP" sz="2000" dirty="0"/>
              <a:t> Management System</a:t>
            </a:r>
          </a:p>
          <a:p>
            <a:pPr lvl="1"/>
            <a:r>
              <a:rPr lang="ja-JP" altLang="en-US" sz="1800" dirty="0"/>
              <a:t>ビジネス上の様々なルールを</a:t>
            </a:r>
            <a:r>
              <a:rPr lang="ja-JP" altLang="en-US" sz="1800" dirty="0">
                <a:solidFill>
                  <a:srgbClr val="FF0000"/>
                </a:solidFill>
              </a:rPr>
              <a:t>プログラム化せずに</a:t>
            </a:r>
            <a:r>
              <a:rPr lang="ja-JP" altLang="en-US" sz="1800" dirty="0">
                <a:solidFill>
                  <a:schemeClr val="tx1"/>
                </a:solidFill>
              </a:rPr>
              <a:t>システムに</a:t>
            </a:r>
            <a:r>
              <a:rPr lang="ja-JP" altLang="en-US" sz="1800" dirty="0"/>
              <a:t>実装</a:t>
            </a:r>
            <a:endParaRPr lang="en-US" altLang="ja-JP" sz="1800" dirty="0"/>
          </a:p>
        </p:txBody>
      </p:sp>
      <p:grpSp>
        <p:nvGrpSpPr>
          <p:cNvPr id="3" name="グループ化 2"/>
          <p:cNvGrpSpPr/>
          <p:nvPr/>
        </p:nvGrpSpPr>
        <p:grpSpPr>
          <a:xfrm>
            <a:off x="615381" y="2179824"/>
            <a:ext cx="3384376" cy="4273512"/>
            <a:chOff x="615381" y="2179824"/>
            <a:chExt cx="3384376" cy="4273512"/>
          </a:xfrm>
        </p:grpSpPr>
        <p:sp>
          <p:nvSpPr>
            <p:cNvPr id="4" name="正方形/長方形 3"/>
            <p:cNvSpPr/>
            <p:nvPr/>
          </p:nvSpPr>
          <p:spPr bwMode="auto">
            <a:xfrm>
              <a:off x="687389" y="2179824"/>
              <a:ext cx="2504626" cy="259228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a:ln>
                    <a:noFill/>
                  </a:ln>
                  <a:solidFill>
                    <a:schemeClr val="bg1"/>
                  </a:solidFill>
                  <a:effectLst/>
                  <a:latin typeface="+mn-ea"/>
                  <a:ea typeface="+mn-ea"/>
                </a:rPr>
                <a:t>プログラム</a:t>
              </a:r>
            </a:p>
          </p:txBody>
        </p:sp>
        <p:sp>
          <p:nvSpPr>
            <p:cNvPr id="5" name="正方形/長方形 4"/>
            <p:cNvSpPr/>
            <p:nvPr/>
          </p:nvSpPr>
          <p:spPr bwMode="auto">
            <a:xfrm>
              <a:off x="1983533" y="2611872"/>
              <a:ext cx="1016496" cy="171980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a:ln>
                    <a:noFill/>
                  </a:ln>
                  <a:solidFill>
                    <a:schemeClr val="bg1"/>
                  </a:solidFill>
                  <a:effectLst/>
                  <a:latin typeface="+mn-ea"/>
                  <a:ea typeface="+mn-ea"/>
                </a:rPr>
                <a:t>ルール</a:t>
              </a:r>
            </a:p>
          </p:txBody>
        </p:sp>
        <p:sp>
          <p:nvSpPr>
            <p:cNvPr id="8" name="テキスト ボックス 7"/>
            <p:cNvSpPr txBox="1"/>
            <p:nvPr/>
          </p:nvSpPr>
          <p:spPr>
            <a:xfrm>
              <a:off x="615381" y="5037564"/>
              <a:ext cx="3384376" cy="1415772"/>
            </a:xfrm>
            <a:prstGeom prst="rect">
              <a:avLst/>
            </a:prstGeom>
            <a:noFill/>
          </p:spPr>
          <p:txBody>
            <a:bodyPr wrap="square" rtlCol="0">
              <a:spAutoFit/>
            </a:bodyPr>
            <a:lstStyle/>
            <a:p>
              <a:r>
                <a:rPr lang="ja-JP" altLang="en-US" sz="1600"/>
                <a:t>プログラム化＝</a:t>
              </a:r>
              <a:r>
                <a:rPr kumimoji="1" lang="ja-JP" altLang="en-US" sz="1600"/>
                <a:t>ハードコード</a:t>
              </a:r>
              <a:endParaRPr kumimoji="1" lang="en-US" altLang="ja-JP" sz="1600"/>
            </a:p>
            <a:p>
              <a:r>
                <a:rPr lang="ja-JP" altLang="en-US" sz="1400"/>
                <a:t>・ルールをソフトウェア仕様として</a:t>
              </a:r>
              <a:endParaRPr lang="en-US" altLang="ja-JP" sz="1400"/>
            </a:p>
            <a:p>
              <a:r>
                <a:rPr lang="ja-JP" altLang="en-US" sz="1400"/>
                <a:t>　定義しなおす必要がある</a:t>
              </a:r>
              <a:endParaRPr lang="en-US" altLang="ja-JP" sz="1400"/>
            </a:p>
            <a:p>
              <a:r>
                <a:rPr kumimoji="1" lang="ja-JP" altLang="en-US" sz="1400"/>
                <a:t>・コーディングが必要</a:t>
              </a:r>
              <a:endParaRPr kumimoji="1" lang="en-US" altLang="ja-JP" sz="1400"/>
            </a:p>
            <a:p>
              <a:r>
                <a:rPr lang="ja-JP" altLang="en-US" sz="1400"/>
                <a:t>・ルール追加・修正のたびにテスト</a:t>
              </a:r>
              <a:endParaRPr lang="en-US" altLang="ja-JP" sz="1400"/>
            </a:p>
            <a:p>
              <a:r>
                <a:rPr lang="ja-JP" altLang="en-US" sz="1400"/>
                <a:t>　が必要となる</a:t>
              </a:r>
              <a:endParaRPr kumimoji="1" lang="ja-JP" altLang="en-US" sz="1400"/>
            </a:p>
          </p:txBody>
        </p:sp>
      </p:grpSp>
      <p:grpSp>
        <p:nvGrpSpPr>
          <p:cNvPr id="10" name="グループ化 9"/>
          <p:cNvGrpSpPr/>
          <p:nvPr/>
        </p:nvGrpSpPr>
        <p:grpSpPr>
          <a:xfrm>
            <a:off x="4135353" y="2179824"/>
            <a:ext cx="4724436" cy="4273512"/>
            <a:chOff x="4135353" y="2179824"/>
            <a:chExt cx="4724436" cy="4273512"/>
          </a:xfrm>
        </p:grpSpPr>
        <p:sp>
          <p:nvSpPr>
            <p:cNvPr id="6" name="正方形/長方形 5"/>
            <p:cNvSpPr/>
            <p:nvPr/>
          </p:nvSpPr>
          <p:spPr bwMode="auto">
            <a:xfrm>
              <a:off x="4215781" y="2179824"/>
              <a:ext cx="1800200" cy="259228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a:ln>
                    <a:noFill/>
                  </a:ln>
                  <a:solidFill>
                    <a:schemeClr val="bg1"/>
                  </a:solidFill>
                  <a:effectLst/>
                  <a:latin typeface="+mn-ea"/>
                  <a:ea typeface="+mn-ea"/>
                </a:rPr>
                <a:t>BRMS</a:t>
              </a:r>
              <a:r>
                <a:rPr kumimoji="0" lang="ja-JP" altLang="en-US" sz="1600" b="0" i="0" u="none" strike="noStrike" cap="none" normalizeH="0" baseline="0" dirty="0">
                  <a:ln>
                    <a:noFill/>
                  </a:ln>
                  <a:solidFill>
                    <a:schemeClr val="bg1"/>
                  </a:solidFill>
                  <a:effectLst/>
                  <a:latin typeface="+mn-ea"/>
                  <a:ea typeface="+mn-ea"/>
                </a:rPr>
                <a:t>システム</a:t>
              </a:r>
              <a:endParaRPr kumimoji="0" lang="en-US" altLang="ja-JP" sz="1600" b="0" i="0" u="none" strike="noStrike" cap="none" normalizeH="0" baseline="0" dirty="0">
                <a:ln>
                  <a:noFill/>
                </a:ln>
                <a:solidFill>
                  <a:schemeClr val="bg1"/>
                </a:solidFill>
                <a:effectLst/>
                <a:latin typeface="+mn-ea"/>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a:solidFill>
                    <a:schemeClr val="bg1"/>
                  </a:solidFill>
                  <a:latin typeface="+mn-ea"/>
                </a:rPr>
                <a:t>(</a:t>
              </a:r>
              <a:r>
                <a:rPr kumimoji="0" lang="ja-JP" altLang="en-US" sz="1600" dirty="0">
                  <a:solidFill>
                    <a:schemeClr val="bg1"/>
                  </a:solidFill>
                  <a:latin typeface="+mn-ea"/>
                  <a:ea typeface="+mn-ea"/>
                </a:rPr>
                <a:t>ルールエンジン</a:t>
              </a:r>
              <a:endParaRPr kumimoji="0" lang="en-US" altLang="ja-JP" sz="1600" dirty="0">
                <a:solidFill>
                  <a:schemeClr val="bg1"/>
                </a:solidFill>
                <a:latin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ea"/>
                  <a:ea typeface="+mn-ea"/>
                </a:rPr>
                <a:t>推論エンジン</a:t>
              </a:r>
              <a:r>
                <a:rPr kumimoji="0" lang="en-US" altLang="ja-JP" sz="1600" dirty="0">
                  <a:solidFill>
                    <a:schemeClr val="bg1"/>
                  </a:solidFill>
                  <a:latin typeface="+mn-ea"/>
                  <a:ea typeface="+mn-ea"/>
                </a:rPr>
                <a:t>)</a:t>
              </a:r>
              <a:endParaRPr kumimoji="0" lang="ja-JP" altLang="en-US" sz="1600" b="0" i="0" u="none" strike="noStrike" cap="none" normalizeH="0" baseline="0" dirty="0">
                <a:ln>
                  <a:noFill/>
                </a:ln>
                <a:solidFill>
                  <a:schemeClr val="bg1"/>
                </a:solidFill>
                <a:effectLst/>
                <a:latin typeface="+mn-ea"/>
                <a:ea typeface="+mn-ea"/>
              </a:endParaRPr>
            </a:p>
          </p:txBody>
        </p:sp>
        <p:sp>
          <p:nvSpPr>
            <p:cNvPr id="7" name="正方形/長方形 6"/>
            <p:cNvSpPr/>
            <p:nvPr/>
          </p:nvSpPr>
          <p:spPr bwMode="auto">
            <a:xfrm>
              <a:off x="6664053" y="2611872"/>
              <a:ext cx="2195736" cy="1728192"/>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a:ln>
                    <a:noFill/>
                  </a:ln>
                  <a:solidFill>
                    <a:schemeClr val="bg1"/>
                  </a:solidFill>
                  <a:effectLst/>
                  <a:latin typeface="+mn-ea"/>
                  <a:ea typeface="+mn-ea"/>
                </a:rPr>
                <a:t>ルールベース</a:t>
              </a:r>
              <a:endParaRPr kumimoji="0" lang="en-US" altLang="ja-JP" sz="1600" b="0" i="0" u="none" strike="noStrike" cap="none" normalizeH="0" baseline="0" dirty="0">
                <a:ln>
                  <a:noFill/>
                </a:ln>
                <a:solidFill>
                  <a:schemeClr val="bg1"/>
                </a:solidFill>
                <a:effectLst/>
                <a:latin typeface="+mn-ea"/>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a:solidFill>
                    <a:schemeClr val="bg1"/>
                  </a:solidFill>
                  <a:latin typeface="+mn-ea"/>
                </a:rPr>
                <a:t>(</a:t>
              </a:r>
              <a:r>
                <a:rPr kumimoji="0" lang="ja-JP" altLang="en-US" sz="1600" dirty="0">
                  <a:solidFill>
                    <a:schemeClr val="bg1"/>
                  </a:solidFill>
                  <a:latin typeface="+mn-ea"/>
                  <a:ea typeface="+mn-ea"/>
                </a:rPr>
                <a:t>ルールリポジトリ、</a:t>
              </a:r>
              <a:endParaRPr kumimoji="0" lang="en-US" altLang="ja-JP" sz="1600" dirty="0">
                <a:solidFill>
                  <a:schemeClr val="bg1"/>
                </a:solidFill>
                <a:latin typeface="+mn-ea"/>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ea"/>
                  <a:ea typeface="+mn-ea"/>
                </a:rPr>
                <a:t>ナレッジベース</a:t>
              </a:r>
              <a:r>
                <a:rPr kumimoji="0" lang="en-US" altLang="ja-JP" sz="1600" dirty="0">
                  <a:solidFill>
                    <a:schemeClr val="bg1"/>
                  </a:solidFill>
                  <a:latin typeface="+mn-ea"/>
                  <a:ea typeface="+mn-ea"/>
                </a:rPr>
                <a:t>)</a:t>
              </a:r>
              <a:endParaRPr kumimoji="0" lang="ja-JP" altLang="en-US" sz="1600" b="0" i="0" u="none" strike="noStrike" cap="none" normalizeH="0" baseline="0" dirty="0">
                <a:ln>
                  <a:noFill/>
                </a:ln>
                <a:solidFill>
                  <a:schemeClr val="bg1"/>
                </a:solidFill>
                <a:effectLst/>
                <a:latin typeface="+mn-ea"/>
                <a:ea typeface="+mn-ea"/>
              </a:endParaRPr>
            </a:p>
          </p:txBody>
        </p:sp>
        <p:sp>
          <p:nvSpPr>
            <p:cNvPr id="9" name="テキスト ボックス 8"/>
            <p:cNvSpPr txBox="1"/>
            <p:nvPr/>
          </p:nvSpPr>
          <p:spPr>
            <a:xfrm>
              <a:off x="4135353" y="5037564"/>
              <a:ext cx="4608512" cy="1415772"/>
            </a:xfrm>
            <a:prstGeom prst="rect">
              <a:avLst/>
            </a:prstGeom>
            <a:noFill/>
          </p:spPr>
          <p:txBody>
            <a:bodyPr wrap="square" rtlCol="0">
              <a:spAutoFit/>
            </a:bodyPr>
            <a:lstStyle/>
            <a:p>
              <a:r>
                <a:rPr lang="ja-JP" altLang="en-US" sz="1600"/>
                <a:t>ルールベース＝</a:t>
              </a:r>
              <a:r>
                <a:rPr lang="en-US" altLang="ja-JP" sz="1600"/>
                <a:t>BRMS</a:t>
              </a:r>
            </a:p>
            <a:p>
              <a:r>
                <a:rPr lang="ja-JP" altLang="en-US" sz="1400"/>
                <a:t>・ルールを自然言語に近い形で記述</a:t>
              </a:r>
              <a:endParaRPr lang="en-US" altLang="ja-JP" sz="1400"/>
            </a:p>
            <a:p>
              <a:r>
                <a:rPr lang="ja-JP" altLang="en-US" sz="1400"/>
                <a:t>・担当者がルールを作成できる</a:t>
              </a:r>
              <a:endParaRPr lang="en-US" altLang="ja-JP" sz="1400"/>
            </a:p>
            <a:p>
              <a:r>
                <a:rPr lang="ja-JP" altLang="en-US" sz="1400"/>
                <a:t>・ルールの齟齬などをシステムが自動チェック</a:t>
              </a:r>
              <a:endParaRPr lang="en-US" altLang="ja-JP" sz="1400"/>
            </a:p>
            <a:p>
              <a:r>
                <a:rPr kumimoji="1" lang="ja-JP" altLang="en-US" sz="1400"/>
                <a:t>・コーディングの必要無し</a:t>
              </a:r>
              <a:endParaRPr kumimoji="1" lang="en-US" altLang="ja-JP" sz="1400"/>
            </a:p>
            <a:p>
              <a:r>
                <a:rPr lang="ja-JP" altLang="en-US" sz="1400"/>
                <a:t>・都度テストを行う必要無し</a:t>
              </a:r>
              <a:endParaRPr kumimoji="1" lang="ja-JP" altLang="en-US" sz="1400"/>
            </a:p>
          </p:txBody>
        </p:sp>
        <p:sp>
          <p:nvSpPr>
            <p:cNvPr id="2" name="左右矢印 1"/>
            <p:cNvSpPr/>
            <p:nvPr/>
          </p:nvSpPr>
          <p:spPr bwMode="auto">
            <a:xfrm>
              <a:off x="6015981" y="2971912"/>
              <a:ext cx="648072" cy="1008112"/>
            </a:xfrm>
            <a:prstGeom prst="leftRightArrow">
              <a:avLst>
                <a:gd name="adj1" fmla="val 62210"/>
                <a:gd name="adj2" fmla="val 32363"/>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n-ea"/>
                <a:ea typeface="+mn-ea"/>
              </a:endParaRPr>
            </a:p>
          </p:txBody>
        </p:sp>
      </p:grpSp>
    </p:spTree>
    <p:extLst>
      <p:ext uri="{BB962C8B-B14F-4D97-AF65-F5344CB8AC3E}">
        <p14:creationId xmlns:p14="http://schemas.microsoft.com/office/powerpoint/2010/main" val="414107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a:t>ビジネスルールの例 </a:t>
            </a:r>
            <a:r>
              <a:rPr kumimoji="1" lang="en-US" altLang="ja-JP"/>
              <a:t>(</a:t>
            </a:r>
            <a:r>
              <a:rPr kumimoji="1" lang="ja-JP" altLang="en-US"/>
              <a:t>携帯電話の料金プラン</a:t>
            </a:r>
            <a:r>
              <a:rPr kumimoji="1" lang="en-US" altLang="ja-JP"/>
              <a:t>)</a:t>
            </a:r>
            <a:endParaRPr kumimoji="1" lang="ja-JP" altLang="en-US"/>
          </a:p>
        </p:txBody>
      </p:sp>
      <p:sp>
        <p:nvSpPr>
          <p:cNvPr id="5" name="フローチャート : 判断 4"/>
          <p:cNvSpPr/>
          <p:nvPr/>
        </p:nvSpPr>
        <p:spPr bwMode="auto">
          <a:xfrm>
            <a:off x="611560" y="1988840"/>
            <a:ext cx="1944216" cy="432048"/>
          </a:xfrm>
          <a:prstGeom prst="flowChartDecision">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a:ln>
                  <a:noFill/>
                </a:ln>
                <a:solidFill>
                  <a:schemeClr val="bg1"/>
                </a:solidFill>
                <a:effectLst/>
                <a:latin typeface="+mn-ea"/>
                <a:ea typeface="+mn-ea"/>
              </a:rPr>
              <a:t>新規契約か？</a:t>
            </a:r>
          </a:p>
        </p:txBody>
      </p:sp>
      <p:sp>
        <p:nvSpPr>
          <p:cNvPr id="9" name="角丸四角形 8"/>
          <p:cNvSpPr/>
          <p:nvPr/>
        </p:nvSpPr>
        <p:spPr bwMode="auto">
          <a:xfrm>
            <a:off x="611560" y="1268760"/>
            <a:ext cx="1944216" cy="360040"/>
          </a:xfrm>
          <a:prstGeom prst="roundRect">
            <a:avLst>
              <a:gd name="adj" fmla="val 5000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a:ln>
                  <a:noFill/>
                </a:ln>
                <a:solidFill>
                  <a:schemeClr val="bg1"/>
                </a:solidFill>
                <a:effectLst/>
                <a:latin typeface="+mn-ea"/>
                <a:ea typeface="+mn-ea"/>
              </a:rPr>
              <a:t>申込書審査</a:t>
            </a:r>
          </a:p>
        </p:txBody>
      </p:sp>
      <p:sp>
        <p:nvSpPr>
          <p:cNvPr id="10" name="正方形/長方形 9"/>
          <p:cNvSpPr/>
          <p:nvPr/>
        </p:nvSpPr>
        <p:spPr bwMode="auto">
          <a:xfrm>
            <a:off x="3635896" y="1988840"/>
            <a:ext cx="1872208" cy="432048"/>
          </a:xfrm>
          <a:prstGeom prst="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100" b="0" i="0" u="none" strike="noStrike" cap="none" normalizeH="0" baseline="0">
                <a:ln>
                  <a:noFill/>
                </a:ln>
                <a:solidFill>
                  <a:schemeClr val="bg1"/>
                </a:solidFill>
                <a:effectLst/>
                <a:latin typeface="+mn-ea"/>
                <a:ea typeface="+mn-ea"/>
              </a:rPr>
              <a:t>2</a:t>
            </a:r>
            <a:r>
              <a:rPr kumimoji="0" lang="ja-JP" altLang="en-US" sz="1100" b="0" i="0" u="none" strike="noStrike" cap="none" normalizeH="0" baseline="0">
                <a:ln>
                  <a:noFill/>
                </a:ln>
                <a:solidFill>
                  <a:schemeClr val="bg1"/>
                </a:solidFill>
                <a:effectLst/>
                <a:latin typeface="+mn-ea"/>
                <a:ea typeface="+mn-ea"/>
              </a:rPr>
              <a:t>台目以降は</a:t>
            </a:r>
            <a:r>
              <a:rPr kumimoji="0" lang="en-US" altLang="ja-JP" sz="1100" b="0" i="0" u="none" strike="noStrike" cap="none" normalizeH="0" baseline="0">
                <a:ln>
                  <a:noFill/>
                </a:ln>
                <a:solidFill>
                  <a:schemeClr val="bg1"/>
                </a:solidFill>
                <a:effectLst/>
                <a:latin typeface="+mn-ea"/>
                <a:ea typeface="+mn-ea"/>
              </a:rPr>
              <a:t>50%</a:t>
            </a:r>
            <a:r>
              <a:rPr kumimoji="0" lang="ja-JP" altLang="en-US" sz="1100" b="0" i="0" u="none" strike="noStrike" cap="none" normalizeH="0" baseline="0">
                <a:ln>
                  <a:noFill/>
                </a:ln>
                <a:solidFill>
                  <a:schemeClr val="bg1"/>
                </a:solidFill>
                <a:effectLst/>
                <a:latin typeface="+mn-ea"/>
                <a:ea typeface="+mn-ea"/>
              </a:rPr>
              <a:t>割引</a:t>
            </a:r>
          </a:p>
        </p:txBody>
      </p:sp>
      <p:sp>
        <p:nvSpPr>
          <p:cNvPr id="11" name="フローチャート : 判断 10"/>
          <p:cNvSpPr/>
          <p:nvPr/>
        </p:nvSpPr>
        <p:spPr bwMode="auto">
          <a:xfrm>
            <a:off x="611560" y="2708920"/>
            <a:ext cx="1944216" cy="432048"/>
          </a:xfrm>
          <a:prstGeom prst="flowChartDecision">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a:ln>
                  <a:noFill/>
                </a:ln>
                <a:solidFill>
                  <a:schemeClr val="bg1"/>
                </a:solidFill>
                <a:effectLst/>
                <a:latin typeface="+mn-ea"/>
                <a:ea typeface="+mn-ea"/>
              </a:rPr>
              <a:t>同一家族か？</a:t>
            </a:r>
          </a:p>
        </p:txBody>
      </p:sp>
      <p:sp>
        <p:nvSpPr>
          <p:cNvPr id="12" name="正方形/長方形 11"/>
          <p:cNvSpPr/>
          <p:nvPr/>
        </p:nvSpPr>
        <p:spPr bwMode="auto">
          <a:xfrm>
            <a:off x="3635896" y="2708920"/>
            <a:ext cx="1872208" cy="432048"/>
          </a:xfrm>
          <a:prstGeom prst="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a:ln>
                  <a:noFill/>
                </a:ln>
                <a:solidFill>
                  <a:schemeClr val="bg1"/>
                </a:solidFill>
                <a:effectLst/>
                <a:latin typeface="+mn-ea"/>
                <a:ea typeface="+mn-ea"/>
              </a:rPr>
              <a:t>家族間は通話料無料</a:t>
            </a:r>
          </a:p>
        </p:txBody>
      </p:sp>
      <p:sp>
        <p:nvSpPr>
          <p:cNvPr id="13" name="フローチャート : 判断 12"/>
          <p:cNvSpPr/>
          <p:nvPr/>
        </p:nvSpPr>
        <p:spPr bwMode="auto">
          <a:xfrm>
            <a:off x="611560" y="3429000"/>
            <a:ext cx="1944216" cy="432048"/>
          </a:xfrm>
          <a:prstGeom prst="flowChartDecision">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a:ln>
                  <a:noFill/>
                </a:ln>
                <a:solidFill>
                  <a:schemeClr val="bg1"/>
                </a:solidFill>
                <a:effectLst/>
                <a:latin typeface="+mn-ea"/>
                <a:ea typeface="+mn-ea"/>
              </a:rPr>
              <a:t>学生か？</a:t>
            </a:r>
          </a:p>
        </p:txBody>
      </p:sp>
      <p:sp>
        <p:nvSpPr>
          <p:cNvPr id="14" name="正方形/長方形 13"/>
          <p:cNvSpPr/>
          <p:nvPr/>
        </p:nvSpPr>
        <p:spPr bwMode="auto">
          <a:xfrm>
            <a:off x="3635896" y="3429000"/>
            <a:ext cx="1872208" cy="432048"/>
          </a:xfrm>
          <a:prstGeom prst="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a:ln>
                  <a:noFill/>
                </a:ln>
                <a:solidFill>
                  <a:schemeClr val="bg1"/>
                </a:solidFill>
                <a:effectLst/>
                <a:latin typeface="+mn-ea"/>
                <a:ea typeface="+mn-ea"/>
              </a:rPr>
              <a:t>学生は基本料金</a:t>
            </a:r>
            <a:r>
              <a:rPr kumimoji="0" lang="en-US" altLang="ja-JP" sz="1100" b="0" i="0" u="none" strike="noStrike" cap="none" normalizeH="0" baseline="0">
                <a:ln>
                  <a:noFill/>
                </a:ln>
                <a:solidFill>
                  <a:schemeClr val="bg1"/>
                </a:solidFill>
                <a:effectLst/>
                <a:latin typeface="+mn-ea"/>
                <a:ea typeface="+mn-ea"/>
              </a:rPr>
              <a:t>50%</a:t>
            </a:r>
            <a:r>
              <a:rPr kumimoji="0" lang="ja-JP" altLang="en-US" sz="1100" b="0" i="0" u="none" strike="noStrike" cap="none" normalizeH="0" baseline="0">
                <a:ln>
                  <a:noFill/>
                </a:ln>
                <a:solidFill>
                  <a:schemeClr val="bg1"/>
                </a:solidFill>
                <a:effectLst/>
                <a:latin typeface="+mn-ea"/>
                <a:ea typeface="+mn-ea"/>
              </a:rPr>
              <a:t>割引</a:t>
            </a:r>
          </a:p>
        </p:txBody>
      </p:sp>
      <p:sp>
        <p:nvSpPr>
          <p:cNvPr id="15" name="フローチャート : 判断 14"/>
          <p:cNvSpPr/>
          <p:nvPr/>
        </p:nvSpPr>
        <p:spPr bwMode="auto">
          <a:xfrm>
            <a:off x="611560" y="4149080"/>
            <a:ext cx="1944216" cy="432048"/>
          </a:xfrm>
          <a:prstGeom prst="flowChartDecision">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a:ln>
                  <a:noFill/>
                </a:ln>
                <a:solidFill>
                  <a:schemeClr val="bg1"/>
                </a:solidFill>
                <a:effectLst/>
                <a:latin typeface="+mn-ea"/>
                <a:ea typeface="+mn-ea"/>
              </a:rPr>
              <a:t>夏休み期間か？</a:t>
            </a:r>
          </a:p>
        </p:txBody>
      </p:sp>
      <p:sp>
        <p:nvSpPr>
          <p:cNvPr id="16" name="正方形/長方形 15"/>
          <p:cNvSpPr/>
          <p:nvPr/>
        </p:nvSpPr>
        <p:spPr bwMode="auto">
          <a:xfrm>
            <a:off x="3635896" y="4149080"/>
            <a:ext cx="1872208" cy="432048"/>
          </a:xfrm>
          <a:prstGeom prst="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a:ln>
                  <a:noFill/>
                </a:ln>
                <a:solidFill>
                  <a:schemeClr val="bg1"/>
                </a:solidFill>
                <a:effectLst/>
                <a:latin typeface="+mn-ea"/>
                <a:ea typeface="+mn-ea"/>
              </a:rPr>
              <a:t>夏休み中は</a:t>
            </a:r>
            <a:r>
              <a:rPr kumimoji="0" lang="en-US" altLang="ja-JP" sz="1100" b="0" i="0" u="none" strike="noStrike" cap="none" normalizeH="0" baseline="0">
                <a:ln>
                  <a:noFill/>
                </a:ln>
                <a:solidFill>
                  <a:schemeClr val="bg1"/>
                </a:solidFill>
                <a:effectLst/>
                <a:latin typeface="+mn-ea"/>
                <a:ea typeface="+mn-ea"/>
              </a:rPr>
              <a:t>20%</a:t>
            </a:r>
            <a:r>
              <a:rPr kumimoji="0" lang="ja-JP" altLang="en-US" sz="1100" b="0" i="0" u="none" strike="noStrike" cap="none" normalizeH="0" baseline="0">
                <a:ln>
                  <a:noFill/>
                </a:ln>
                <a:solidFill>
                  <a:schemeClr val="bg1"/>
                </a:solidFill>
                <a:effectLst/>
                <a:latin typeface="+mn-ea"/>
                <a:ea typeface="+mn-ea"/>
              </a:rPr>
              <a:t>割引</a:t>
            </a:r>
          </a:p>
        </p:txBody>
      </p:sp>
      <p:sp>
        <p:nvSpPr>
          <p:cNvPr id="17" name="フローチャート : 判断 16"/>
          <p:cNvSpPr/>
          <p:nvPr/>
        </p:nvSpPr>
        <p:spPr bwMode="auto">
          <a:xfrm>
            <a:off x="3563888" y="4869160"/>
            <a:ext cx="2016224" cy="432048"/>
          </a:xfrm>
          <a:prstGeom prst="flowChartDecision">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a:ln>
                  <a:noFill/>
                </a:ln>
                <a:solidFill>
                  <a:schemeClr val="bg1"/>
                </a:solidFill>
                <a:effectLst/>
                <a:latin typeface="+mn-ea"/>
                <a:ea typeface="+mn-ea"/>
              </a:rPr>
              <a:t>2</a:t>
            </a:r>
            <a:r>
              <a:rPr kumimoji="0" lang="ja-JP" altLang="en-US" sz="800" b="0" i="0" u="none" strike="noStrike" cap="none" normalizeH="0" baseline="0">
                <a:ln>
                  <a:noFill/>
                </a:ln>
                <a:solidFill>
                  <a:schemeClr val="bg1"/>
                </a:solidFill>
                <a:effectLst/>
                <a:latin typeface="+mn-ea"/>
                <a:ea typeface="+mn-ea"/>
              </a:rPr>
              <a:t>台目か？</a:t>
            </a:r>
          </a:p>
        </p:txBody>
      </p:sp>
      <p:sp>
        <p:nvSpPr>
          <p:cNvPr id="18" name="正方形/長方形 17"/>
          <p:cNvSpPr/>
          <p:nvPr/>
        </p:nvSpPr>
        <p:spPr bwMode="auto">
          <a:xfrm>
            <a:off x="6660232" y="4869160"/>
            <a:ext cx="1872208" cy="432048"/>
          </a:xfrm>
          <a:prstGeom prst="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100" b="0" i="0" u="none" strike="noStrike" cap="none" normalizeH="0" baseline="0">
                <a:ln>
                  <a:noFill/>
                </a:ln>
                <a:solidFill>
                  <a:schemeClr val="bg1"/>
                </a:solidFill>
                <a:effectLst/>
                <a:latin typeface="+mn-ea"/>
                <a:ea typeface="+mn-ea"/>
              </a:rPr>
              <a:t>2</a:t>
            </a:r>
            <a:r>
              <a:rPr kumimoji="0" lang="ja-JP" altLang="en-US" sz="1100" b="0" i="0" u="none" strike="noStrike" cap="none" normalizeH="0" baseline="0">
                <a:ln>
                  <a:noFill/>
                </a:ln>
                <a:solidFill>
                  <a:schemeClr val="bg1"/>
                </a:solidFill>
                <a:effectLst/>
                <a:latin typeface="+mn-ea"/>
                <a:ea typeface="+mn-ea"/>
              </a:rPr>
              <a:t>台目割引とは併用不可</a:t>
            </a:r>
          </a:p>
        </p:txBody>
      </p:sp>
      <p:sp>
        <p:nvSpPr>
          <p:cNvPr id="19" name="角丸四角形 18"/>
          <p:cNvSpPr/>
          <p:nvPr/>
        </p:nvSpPr>
        <p:spPr bwMode="auto">
          <a:xfrm>
            <a:off x="611560" y="6021288"/>
            <a:ext cx="1944216" cy="360040"/>
          </a:xfrm>
          <a:prstGeom prst="roundRect">
            <a:avLst>
              <a:gd name="adj" fmla="val 5000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a:ln>
                <a:noFill/>
              </a:ln>
              <a:solidFill>
                <a:schemeClr val="bg1"/>
              </a:solidFill>
              <a:effectLst/>
              <a:latin typeface="+mn-ea"/>
              <a:ea typeface="+mn-ea"/>
            </a:endParaRPr>
          </a:p>
        </p:txBody>
      </p:sp>
      <p:cxnSp>
        <p:nvCxnSpPr>
          <p:cNvPr id="21" name="直線矢印コネクタ 20"/>
          <p:cNvCxnSpPr>
            <a:stCxn id="9" idx="2"/>
            <a:endCxn id="5" idx="0"/>
          </p:cNvCxnSpPr>
          <p:nvPr/>
        </p:nvCxnSpPr>
        <p:spPr bwMode="auto">
          <a:xfrm>
            <a:off x="1583668" y="1628800"/>
            <a:ext cx="0" cy="36004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23" name="直線矢印コネクタ 22"/>
          <p:cNvCxnSpPr>
            <a:stCxn id="5" idx="3"/>
            <a:endCxn id="10" idx="1"/>
          </p:cNvCxnSpPr>
          <p:nvPr/>
        </p:nvCxnSpPr>
        <p:spPr bwMode="auto">
          <a:xfrm>
            <a:off x="2555776" y="2204864"/>
            <a:ext cx="1080120" cy="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25" name="カギ線コネクタ 24"/>
          <p:cNvCxnSpPr>
            <a:stCxn id="10" idx="2"/>
          </p:cNvCxnSpPr>
          <p:nvPr/>
        </p:nvCxnSpPr>
        <p:spPr bwMode="auto">
          <a:xfrm rot="5400000">
            <a:off x="3023828" y="1016732"/>
            <a:ext cx="144016" cy="2952328"/>
          </a:xfrm>
          <a:prstGeom prst="bentConnector2">
            <a:avLst/>
          </a:prstGeom>
          <a:solidFill>
            <a:schemeClr val="bg1"/>
          </a:solidFill>
          <a:ln w="38100" cap="flat" cmpd="sng" algn="ctr">
            <a:solidFill>
              <a:srgbClr val="4168A7"/>
            </a:solidFill>
            <a:prstDash val="solid"/>
            <a:round/>
            <a:headEnd type="none" w="med" len="med"/>
            <a:tailEnd type="triangle"/>
          </a:ln>
          <a:effectLst/>
        </p:spPr>
      </p:cxnSp>
      <p:cxnSp>
        <p:nvCxnSpPr>
          <p:cNvPr id="27" name="直線矢印コネクタ 26"/>
          <p:cNvCxnSpPr>
            <a:stCxn id="5" idx="2"/>
            <a:endCxn id="11" idx="0"/>
          </p:cNvCxnSpPr>
          <p:nvPr/>
        </p:nvCxnSpPr>
        <p:spPr bwMode="auto">
          <a:xfrm>
            <a:off x="1583668" y="2420888"/>
            <a:ext cx="0" cy="288032"/>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29" name="直線矢印コネクタ 28"/>
          <p:cNvCxnSpPr>
            <a:stCxn id="11" idx="3"/>
            <a:endCxn id="12" idx="1"/>
          </p:cNvCxnSpPr>
          <p:nvPr/>
        </p:nvCxnSpPr>
        <p:spPr bwMode="auto">
          <a:xfrm>
            <a:off x="2555776" y="2924944"/>
            <a:ext cx="1080120" cy="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31" name="直線矢印コネクタ 30"/>
          <p:cNvCxnSpPr>
            <a:stCxn id="11" idx="2"/>
            <a:endCxn id="13" idx="0"/>
          </p:cNvCxnSpPr>
          <p:nvPr/>
        </p:nvCxnSpPr>
        <p:spPr bwMode="auto">
          <a:xfrm>
            <a:off x="1583668" y="3140968"/>
            <a:ext cx="0" cy="288032"/>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33" name="直線矢印コネクタ 32"/>
          <p:cNvCxnSpPr>
            <a:stCxn id="13" idx="3"/>
            <a:endCxn id="14" idx="1"/>
          </p:cNvCxnSpPr>
          <p:nvPr/>
        </p:nvCxnSpPr>
        <p:spPr bwMode="auto">
          <a:xfrm>
            <a:off x="2555776" y="3645024"/>
            <a:ext cx="1080120" cy="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35" name="直線矢印コネクタ 34"/>
          <p:cNvCxnSpPr>
            <a:stCxn id="13" idx="2"/>
            <a:endCxn id="15" idx="0"/>
          </p:cNvCxnSpPr>
          <p:nvPr/>
        </p:nvCxnSpPr>
        <p:spPr bwMode="auto">
          <a:xfrm>
            <a:off x="1583668" y="3861048"/>
            <a:ext cx="0" cy="288032"/>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37" name="直線矢印コネクタ 36"/>
          <p:cNvCxnSpPr>
            <a:stCxn id="15" idx="3"/>
            <a:endCxn id="16" idx="1"/>
          </p:cNvCxnSpPr>
          <p:nvPr/>
        </p:nvCxnSpPr>
        <p:spPr bwMode="auto">
          <a:xfrm>
            <a:off x="2555776" y="4365104"/>
            <a:ext cx="1080120" cy="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39" name="直線矢印コネクタ 38"/>
          <p:cNvCxnSpPr>
            <a:stCxn id="16" idx="2"/>
            <a:endCxn id="17" idx="0"/>
          </p:cNvCxnSpPr>
          <p:nvPr/>
        </p:nvCxnSpPr>
        <p:spPr bwMode="auto">
          <a:xfrm>
            <a:off x="4572000" y="4581128"/>
            <a:ext cx="0" cy="288032"/>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46" name="直線矢印コネクタ 45"/>
          <p:cNvCxnSpPr>
            <a:stCxn id="17" idx="3"/>
            <a:endCxn id="18" idx="1"/>
          </p:cNvCxnSpPr>
          <p:nvPr/>
        </p:nvCxnSpPr>
        <p:spPr bwMode="auto">
          <a:xfrm>
            <a:off x="5580112" y="5085184"/>
            <a:ext cx="1080120" cy="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48" name="直線矢印コネクタ 47"/>
          <p:cNvCxnSpPr>
            <a:stCxn id="15" idx="2"/>
            <a:endCxn id="19" idx="0"/>
          </p:cNvCxnSpPr>
          <p:nvPr/>
        </p:nvCxnSpPr>
        <p:spPr bwMode="auto">
          <a:xfrm>
            <a:off x="1583668" y="4581128"/>
            <a:ext cx="0" cy="144016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51" name="カギ線コネクタ 50"/>
          <p:cNvCxnSpPr>
            <a:stCxn id="12" idx="2"/>
          </p:cNvCxnSpPr>
          <p:nvPr/>
        </p:nvCxnSpPr>
        <p:spPr bwMode="auto">
          <a:xfrm rot="5400000">
            <a:off x="3023828" y="1736812"/>
            <a:ext cx="144016" cy="2952328"/>
          </a:xfrm>
          <a:prstGeom prst="bentConnector2">
            <a:avLst/>
          </a:prstGeom>
          <a:solidFill>
            <a:schemeClr val="bg1"/>
          </a:solidFill>
          <a:ln w="38100" cap="flat" cmpd="sng" algn="ctr">
            <a:solidFill>
              <a:srgbClr val="4168A7"/>
            </a:solidFill>
            <a:prstDash val="solid"/>
            <a:round/>
            <a:headEnd type="none" w="med" len="med"/>
            <a:tailEnd type="triangle"/>
          </a:ln>
          <a:effectLst/>
        </p:spPr>
      </p:cxnSp>
      <p:cxnSp>
        <p:nvCxnSpPr>
          <p:cNvPr id="53" name="カギ線コネクタ 52"/>
          <p:cNvCxnSpPr>
            <a:stCxn id="14" idx="2"/>
          </p:cNvCxnSpPr>
          <p:nvPr/>
        </p:nvCxnSpPr>
        <p:spPr bwMode="auto">
          <a:xfrm rot="5400000">
            <a:off x="3023828" y="2456892"/>
            <a:ext cx="144016" cy="2952328"/>
          </a:xfrm>
          <a:prstGeom prst="bentConnector2">
            <a:avLst/>
          </a:prstGeom>
          <a:solidFill>
            <a:schemeClr val="bg1"/>
          </a:solidFill>
          <a:ln w="38100" cap="flat" cmpd="sng" algn="ctr">
            <a:solidFill>
              <a:srgbClr val="4168A7"/>
            </a:solidFill>
            <a:prstDash val="solid"/>
            <a:round/>
            <a:headEnd type="none" w="med" len="med"/>
            <a:tailEnd type="triangle"/>
          </a:ln>
          <a:effectLst/>
        </p:spPr>
      </p:cxnSp>
      <p:cxnSp>
        <p:nvCxnSpPr>
          <p:cNvPr id="55" name="カギ線コネクタ 54"/>
          <p:cNvCxnSpPr>
            <a:stCxn id="17" idx="2"/>
          </p:cNvCxnSpPr>
          <p:nvPr/>
        </p:nvCxnSpPr>
        <p:spPr bwMode="auto">
          <a:xfrm rot="5400000">
            <a:off x="3023828" y="3897052"/>
            <a:ext cx="144016" cy="2952328"/>
          </a:xfrm>
          <a:prstGeom prst="bentConnector2">
            <a:avLst/>
          </a:prstGeom>
          <a:solidFill>
            <a:schemeClr val="bg1"/>
          </a:solidFill>
          <a:ln w="38100" cap="flat" cmpd="sng" algn="ctr">
            <a:solidFill>
              <a:srgbClr val="4168A7"/>
            </a:solidFill>
            <a:prstDash val="solid"/>
            <a:round/>
            <a:headEnd type="none" w="med" len="med"/>
            <a:tailEnd type="triangle"/>
          </a:ln>
          <a:effectLst/>
        </p:spPr>
      </p:cxnSp>
      <p:cxnSp>
        <p:nvCxnSpPr>
          <p:cNvPr id="57" name="カギ線コネクタ 56"/>
          <p:cNvCxnSpPr>
            <a:stCxn id="18" idx="2"/>
          </p:cNvCxnSpPr>
          <p:nvPr/>
        </p:nvCxnSpPr>
        <p:spPr bwMode="auto">
          <a:xfrm rot="5400000">
            <a:off x="4391980" y="2528900"/>
            <a:ext cx="432048" cy="5976664"/>
          </a:xfrm>
          <a:prstGeom prst="bentConnector2">
            <a:avLst/>
          </a:prstGeom>
          <a:solidFill>
            <a:schemeClr val="bg1"/>
          </a:solidFill>
          <a:ln w="38100" cap="flat" cmpd="sng" algn="ctr">
            <a:solidFill>
              <a:srgbClr val="4168A7"/>
            </a:solidFill>
            <a:prstDash val="solid"/>
            <a:round/>
            <a:headEnd type="none" w="med" len="med"/>
            <a:tailEnd type="triangle"/>
          </a:ln>
          <a:effectLst/>
        </p:spPr>
      </p:cxnSp>
    </p:spTree>
    <p:extLst>
      <p:ext uri="{BB962C8B-B14F-4D97-AF65-F5344CB8AC3E}">
        <p14:creationId xmlns:p14="http://schemas.microsoft.com/office/powerpoint/2010/main" val="2571209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186C612-17CF-44D2-A510-310C598C63C5}"/>
              </a:ext>
            </a:extLst>
          </p:cNvPr>
          <p:cNvSpPr>
            <a:spLocks noGrp="1"/>
          </p:cNvSpPr>
          <p:nvPr>
            <p:ph type="title"/>
          </p:nvPr>
        </p:nvSpPr>
        <p:spPr/>
        <p:txBody>
          <a:bodyPr/>
          <a:lstStyle/>
          <a:p>
            <a:r>
              <a:rPr kumimoji="1" lang="ja-JP" altLang="en-US"/>
              <a:t>「なるべく作らない」開発手法の多様化</a:t>
            </a:r>
          </a:p>
        </p:txBody>
      </p:sp>
      <p:cxnSp>
        <p:nvCxnSpPr>
          <p:cNvPr id="4" name="直線矢印コネクタ 3">
            <a:extLst>
              <a:ext uri="{FF2B5EF4-FFF2-40B4-BE49-F238E27FC236}">
                <a16:creationId xmlns:a16="http://schemas.microsoft.com/office/drawing/2014/main" xmlns="" id="{7A9C0AD4-9EAC-4B92-8DFC-243E673B6CB6}"/>
              </a:ext>
            </a:extLst>
          </p:cNvPr>
          <p:cNvCxnSpPr>
            <a:cxnSpLocks/>
          </p:cNvCxnSpPr>
          <p:nvPr/>
        </p:nvCxnSpPr>
        <p:spPr>
          <a:xfrm>
            <a:off x="2342041" y="6005384"/>
            <a:ext cx="630768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直線矢印コネクタ 5">
            <a:extLst>
              <a:ext uri="{FF2B5EF4-FFF2-40B4-BE49-F238E27FC236}">
                <a16:creationId xmlns:a16="http://schemas.microsoft.com/office/drawing/2014/main" xmlns="" id="{55996F9F-35BB-4DE3-8A06-D16D3C750CFE}"/>
              </a:ext>
            </a:extLst>
          </p:cNvPr>
          <p:cNvCxnSpPr/>
          <p:nvPr/>
        </p:nvCxnSpPr>
        <p:spPr>
          <a:xfrm flipV="1">
            <a:off x="2342041" y="1322173"/>
            <a:ext cx="0" cy="46832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xmlns="" id="{A10A3F05-A108-4B05-8EB0-B854085C2829}"/>
              </a:ext>
            </a:extLst>
          </p:cNvPr>
          <p:cNvSpPr txBox="1"/>
          <p:nvPr/>
        </p:nvSpPr>
        <p:spPr>
          <a:xfrm>
            <a:off x="0" y="1348257"/>
            <a:ext cx="2262158" cy="369332"/>
          </a:xfrm>
          <a:prstGeom prst="rect">
            <a:avLst/>
          </a:prstGeom>
          <a:noFill/>
        </p:spPr>
        <p:txBody>
          <a:bodyPr wrap="none" rtlCol="0">
            <a:spAutoFit/>
          </a:bodyPr>
          <a:lstStyle/>
          <a:p>
            <a:r>
              <a:rPr kumimoji="1" lang="ja-JP" altLang="en-US" dirty="0"/>
              <a:t>ノンプログラミング</a:t>
            </a:r>
          </a:p>
        </p:txBody>
      </p:sp>
      <p:sp>
        <p:nvSpPr>
          <p:cNvPr id="9" name="テキスト ボックス 8">
            <a:extLst>
              <a:ext uri="{FF2B5EF4-FFF2-40B4-BE49-F238E27FC236}">
                <a16:creationId xmlns:a16="http://schemas.microsoft.com/office/drawing/2014/main" xmlns="" id="{C317B70A-0369-428A-9043-674EE12C1852}"/>
              </a:ext>
            </a:extLst>
          </p:cNvPr>
          <p:cNvSpPr txBox="1"/>
          <p:nvPr/>
        </p:nvSpPr>
        <p:spPr>
          <a:xfrm>
            <a:off x="0" y="5636052"/>
            <a:ext cx="2262158" cy="369332"/>
          </a:xfrm>
          <a:prstGeom prst="rect">
            <a:avLst/>
          </a:prstGeom>
          <a:noFill/>
        </p:spPr>
        <p:txBody>
          <a:bodyPr wrap="none" rtlCol="0">
            <a:spAutoFit/>
          </a:bodyPr>
          <a:lstStyle/>
          <a:p>
            <a:r>
              <a:rPr kumimoji="1" lang="ja-JP" altLang="en-US" dirty="0" smtClean="0"/>
              <a:t>スクラッチから開発</a:t>
            </a:r>
            <a:endParaRPr kumimoji="1" lang="ja-JP" altLang="en-US" dirty="0"/>
          </a:p>
        </p:txBody>
      </p:sp>
      <p:sp>
        <p:nvSpPr>
          <p:cNvPr id="10" name="テキスト ボックス 9">
            <a:extLst>
              <a:ext uri="{FF2B5EF4-FFF2-40B4-BE49-F238E27FC236}">
                <a16:creationId xmlns:a16="http://schemas.microsoft.com/office/drawing/2014/main" xmlns="" id="{A18C2F81-D87B-4E39-8A9A-90071FF0C84F}"/>
              </a:ext>
            </a:extLst>
          </p:cNvPr>
          <p:cNvSpPr txBox="1"/>
          <p:nvPr/>
        </p:nvSpPr>
        <p:spPr>
          <a:xfrm>
            <a:off x="2259287" y="5973118"/>
            <a:ext cx="1107996" cy="369332"/>
          </a:xfrm>
          <a:prstGeom prst="rect">
            <a:avLst/>
          </a:prstGeom>
          <a:noFill/>
        </p:spPr>
        <p:txBody>
          <a:bodyPr wrap="none" rtlCol="0">
            <a:spAutoFit/>
          </a:bodyPr>
          <a:lstStyle/>
          <a:p>
            <a:r>
              <a:rPr kumimoji="1" lang="ja-JP" altLang="en-US"/>
              <a:t>オンプレ</a:t>
            </a:r>
          </a:p>
        </p:txBody>
      </p:sp>
      <p:sp>
        <p:nvSpPr>
          <p:cNvPr id="11" name="テキスト ボックス 10">
            <a:extLst>
              <a:ext uri="{FF2B5EF4-FFF2-40B4-BE49-F238E27FC236}">
                <a16:creationId xmlns:a16="http://schemas.microsoft.com/office/drawing/2014/main" xmlns="" id="{1D8DBD98-A7C8-4B77-A752-7043D7A53342}"/>
              </a:ext>
            </a:extLst>
          </p:cNvPr>
          <p:cNvSpPr txBox="1"/>
          <p:nvPr/>
        </p:nvSpPr>
        <p:spPr>
          <a:xfrm>
            <a:off x="7541735" y="5975866"/>
            <a:ext cx="1107996" cy="369332"/>
          </a:xfrm>
          <a:prstGeom prst="rect">
            <a:avLst/>
          </a:prstGeom>
          <a:noFill/>
        </p:spPr>
        <p:txBody>
          <a:bodyPr wrap="none" rtlCol="0">
            <a:spAutoFit/>
          </a:bodyPr>
          <a:lstStyle/>
          <a:p>
            <a:r>
              <a:rPr kumimoji="1" lang="ja-JP" altLang="en-US"/>
              <a:t>クラウド</a:t>
            </a:r>
          </a:p>
        </p:txBody>
      </p:sp>
      <p:sp>
        <p:nvSpPr>
          <p:cNvPr id="12" name="楕円 11">
            <a:extLst>
              <a:ext uri="{FF2B5EF4-FFF2-40B4-BE49-F238E27FC236}">
                <a16:creationId xmlns:a16="http://schemas.microsoft.com/office/drawing/2014/main" xmlns="" id="{5E46F34C-A207-444A-BB1A-569F4F20EC6E}"/>
              </a:ext>
            </a:extLst>
          </p:cNvPr>
          <p:cNvSpPr/>
          <p:nvPr/>
        </p:nvSpPr>
        <p:spPr bwMode="auto">
          <a:xfrm>
            <a:off x="2644345" y="1244946"/>
            <a:ext cx="2508418" cy="1099243"/>
          </a:xfrm>
          <a:prstGeom prst="ellipse">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a:ln>
                  <a:noFill/>
                </a:ln>
                <a:solidFill>
                  <a:schemeClr val="bg1"/>
                </a:solidFill>
                <a:effectLst/>
                <a:latin typeface="+mn-lt"/>
                <a:ea typeface="+mn-ea"/>
              </a:rPr>
              <a:t>RPA</a:t>
            </a:r>
            <a:endParaRPr kumimoji="0" lang="ja-JP" altLang="en-US" sz="1400" b="0" i="0" u="none" strike="noStrike" cap="none" normalizeH="0" dirty="0">
              <a:ln>
                <a:noFill/>
              </a:ln>
              <a:solidFill>
                <a:schemeClr val="bg1"/>
              </a:solidFill>
              <a:effectLst/>
              <a:latin typeface="+mn-lt"/>
              <a:ea typeface="+mn-ea"/>
            </a:endParaRPr>
          </a:p>
        </p:txBody>
      </p:sp>
      <p:sp>
        <p:nvSpPr>
          <p:cNvPr id="13" name="楕円 12">
            <a:extLst>
              <a:ext uri="{FF2B5EF4-FFF2-40B4-BE49-F238E27FC236}">
                <a16:creationId xmlns:a16="http://schemas.microsoft.com/office/drawing/2014/main" xmlns="" id="{7C3241E5-1D45-4CE4-910C-5FFF8C4D78DD}"/>
              </a:ext>
            </a:extLst>
          </p:cNvPr>
          <p:cNvSpPr/>
          <p:nvPr/>
        </p:nvSpPr>
        <p:spPr bwMode="auto">
          <a:xfrm>
            <a:off x="5455066" y="1244947"/>
            <a:ext cx="3169950" cy="733689"/>
          </a:xfrm>
          <a:prstGeom prst="ellipse">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タスク自動化</a:t>
            </a:r>
            <a:endParaRPr kumimoji="0" lang="ja-JP" altLang="en-US" sz="1400" b="0" i="0" u="none" strike="noStrike" cap="none" normalizeH="0" dirty="0">
              <a:ln>
                <a:noFill/>
              </a:ln>
              <a:solidFill>
                <a:schemeClr val="bg1"/>
              </a:solidFill>
              <a:effectLst/>
              <a:latin typeface="+mn-lt"/>
              <a:ea typeface="+mn-ea"/>
            </a:endParaRPr>
          </a:p>
        </p:txBody>
      </p:sp>
      <p:sp>
        <p:nvSpPr>
          <p:cNvPr id="15" name="楕円 14">
            <a:extLst>
              <a:ext uri="{FF2B5EF4-FFF2-40B4-BE49-F238E27FC236}">
                <a16:creationId xmlns:a16="http://schemas.microsoft.com/office/drawing/2014/main" xmlns="" id="{333F7F17-9AE9-404E-B3F5-F8C29BED27AE}"/>
              </a:ext>
            </a:extLst>
          </p:cNvPr>
          <p:cNvSpPr/>
          <p:nvPr/>
        </p:nvSpPr>
        <p:spPr bwMode="auto">
          <a:xfrm>
            <a:off x="6434050" y="2037790"/>
            <a:ext cx="2215679" cy="733689"/>
          </a:xfrm>
          <a:prstGeom prst="ellipse">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chemeClr val="bg1"/>
                </a:solidFill>
                <a:effectLst/>
                <a:latin typeface="+mn-lt"/>
                <a:ea typeface="+mn-ea"/>
              </a:rPr>
              <a:t>マッシュアップ</a:t>
            </a:r>
            <a:endParaRPr kumimoji="0" lang="ja-JP" altLang="en-US" sz="1400" b="0" i="0" u="none" strike="noStrike" cap="none" normalizeH="0" dirty="0">
              <a:ln>
                <a:noFill/>
              </a:ln>
              <a:solidFill>
                <a:schemeClr val="bg1"/>
              </a:solidFill>
              <a:effectLst/>
              <a:latin typeface="+mn-lt"/>
              <a:ea typeface="+mn-ea"/>
            </a:endParaRPr>
          </a:p>
        </p:txBody>
      </p:sp>
      <p:sp>
        <p:nvSpPr>
          <p:cNvPr id="16" name="楕円 15">
            <a:extLst>
              <a:ext uri="{FF2B5EF4-FFF2-40B4-BE49-F238E27FC236}">
                <a16:creationId xmlns:a16="http://schemas.microsoft.com/office/drawing/2014/main" xmlns="" id="{266D4495-5ADE-4CAA-9B8D-0991B6A45790}"/>
              </a:ext>
            </a:extLst>
          </p:cNvPr>
          <p:cNvSpPr/>
          <p:nvPr/>
        </p:nvSpPr>
        <p:spPr bwMode="auto">
          <a:xfrm>
            <a:off x="6434050" y="2857665"/>
            <a:ext cx="2215679" cy="733689"/>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chemeClr val="bg1"/>
                </a:solidFill>
                <a:effectLst/>
                <a:latin typeface="+mn-lt"/>
                <a:ea typeface="+mn-ea"/>
              </a:rPr>
              <a:t>サーバーレス</a:t>
            </a:r>
            <a:endParaRPr kumimoji="0" lang="ja-JP" altLang="en-US" sz="1400" b="0" i="0" u="none" strike="noStrike" cap="none" normalizeH="0" dirty="0">
              <a:ln>
                <a:noFill/>
              </a:ln>
              <a:solidFill>
                <a:schemeClr val="bg1"/>
              </a:solidFill>
              <a:effectLst/>
              <a:latin typeface="+mn-lt"/>
              <a:ea typeface="+mn-ea"/>
            </a:endParaRPr>
          </a:p>
        </p:txBody>
      </p:sp>
      <p:sp>
        <p:nvSpPr>
          <p:cNvPr id="17" name="楕円 16">
            <a:extLst>
              <a:ext uri="{FF2B5EF4-FFF2-40B4-BE49-F238E27FC236}">
                <a16:creationId xmlns:a16="http://schemas.microsoft.com/office/drawing/2014/main" xmlns="" id="{93857242-D2FF-47DC-BFC0-9FC1D8C06066}"/>
              </a:ext>
            </a:extLst>
          </p:cNvPr>
          <p:cNvSpPr/>
          <p:nvPr/>
        </p:nvSpPr>
        <p:spPr bwMode="auto">
          <a:xfrm>
            <a:off x="2644345" y="5110468"/>
            <a:ext cx="6005385" cy="733689"/>
          </a:xfrm>
          <a:prstGeom prst="ellipse">
            <a:avLst/>
          </a:prstGeom>
          <a:solidFill>
            <a:schemeClr val="tx1">
              <a:lumMod val="50000"/>
              <a:lumOff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ウォーターフォール</a:t>
            </a:r>
            <a:r>
              <a:rPr kumimoji="0" lang="en-US" altLang="ja-JP" sz="1400" b="0" i="0" u="none" strike="noStrike" cap="none" normalizeH="0" dirty="0" smtClean="0">
                <a:ln>
                  <a:noFill/>
                </a:ln>
                <a:solidFill>
                  <a:schemeClr val="bg1"/>
                </a:solidFill>
                <a:effectLst/>
                <a:latin typeface="+mn-lt"/>
                <a:ea typeface="+mn-ea"/>
              </a:rPr>
              <a:t>/</a:t>
            </a:r>
            <a:r>
              <a:rPr kumimoji="0" lang="ja-JP" altLang="en-US" sz="1400" b="0" i="0" u="none" strike="noStrike" cap="none" normalizeH="0" dirty="0" smtClean="0">
                <a:ln>
                  <a:noFill/>
                </a:ln>
                <a:solidFill>
                  <a:schemeClr val="bg1"/>
                </a:solidFill>
                <a:effectLst/>
                <a:latin typeface="+mn-lt"/>
                <a:ea typeface="+mn-ea"/>
              </a:rPr>
              <a:t>アジャイル</a:t>
            </a:r>
            <a:endParaRPr kumimoji="0" lang="ja-JP" altLang="en-US" sz="1400" b="0" i="0" u="none" strike="noStrike" cap="none" normalizeH="0" dirty="0">
              <a:ln>
                <a:noFill/>
              </a:ln>
              <a:solidFill>
                <a:schemeClr val="bg1"/>
              </a:solidFill>
              <a:effectLst/>
              <a:latin typeface="+mn-lt"/>
              <a:ea typeface="+mn-ea"/>
            </a:endParaRPr>
          </a:p>
        </p:txBody>
      </p:sp>
      <p:sp>
        <p:nvSpPr>
          <p:cNvPr id="18" name="楕円 17">
            <a:extLst>
              <a:ext uri="{FF2B5EF4-FFF2-40B4-BE49-F238E27FC236}">
                <a16:creationId xmlns:a16="http://schemas.microsoft.com/office/drawing/2014/main" xmlns="" id="{DF1C02EC-1C97-4172-829A-16F0CA0FA622}"/>
              </a:ext>
            </a:extLst>
          </p:cNvPr>
          <p:cNvSpPr/>
          <p:nvPr/>
        </p:nvSpPr>
        <p:spPr bwMode="auto">
          <a:xfrm>
            <a:off x="2644346" y="4312298"/>
            <a:ext cx="2276789" cy="733689"/>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Notes/Excel</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マクロ</a:t>
            </a:r>
            <a:r>
              <a:rPr kumimoji="0" lang="ja-JP" altLang="en-US" sz="1400" b="0" i="0" u="none" strike="noStrike" cap="none" normalizeH="0" dirty="0">
                <a:ln>
                  <a:noFill/>
                </a:ln>
                <a:solidFill>
                  <a:schemeClr val="bg1"/>
                </a:solidFill>
                <a:effectLst/>
                <a:latin typeface="+mn-lt"/>
                <a:ea typeface="+mn-ea"/>
              </a:rPr>
              <a:t>言語</a:t>
            </a:r>
          </a:p>
        </p:txBody>
      </p:sp>
      <p:sp>
        <p:nvSpPr>
          <p:cNvPr id="19" name="楕円 18">
            <a:extLst>
              <a:ext uri="{FF2B5EF4-FFF2-40B4-BE49-F238E27FC236}">
                <a16:creationId xmlns:a16="http://schemas.microsoft.com/office/drawing/2014/main" xmlns="" id="{4B07E9D6-8307-46A7-80FF-DC14788EA3CE}"/>
              </a:ext>
            </a:extLst>
          </p:cNvPr>
          <p:cNvSpPr/>
          <p:nvPr/>
        </p:nvSpPr>
        <p:spPr bwMode="auto">
          <a:xfrm>
            <a:off x="2644345" y="3446900"/>
            <a:ext cx="4163794" cy="733689"/>
          </a:xfrm>
          <a:prstGeom prst="ellipse">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chemeClr val="bg1"/>
                </a:solidFill>
                <a:effectLst/>
                <a:latin typeface="+mn-lt"/>
                <a:ea typeface="+mn-ea"/>
              </a:rPr>
              <a:t>超高速開発</a:t>
            </a:r>
            <a:endParaRPr kumimoji="0" lang="ja-JP" altLang="en-US" sz="14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424671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animBg="1"/>
      <p:bldP spid="13" grpId="0" animBg="1"/>
      <p:bldP spid="15" grpId="0" animBg="1"/>
      <p:bldP spid="16"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596064" cy="533400"/>
          </a:xfrm>
        </p:spPr>
        <p:txBody>
          <a:bodyPr/>
          <a:lstStyle/>
          <a:p>
            <a:r>
              <a:rPr lang="ja-JP" altLang="en-US" sz="2000" dirty="0"/>
              <a:t>ルールを追加していくだけでシステムをアップデート・維持できる</a:t>
            </a:r>
          </a:p>
        </p:txBody>
      </p:sp>
      <p:sp>
        <p:nvSpPr>
          <p:cNvPr id="3" name="正方形/長方形 2"/>
          <p:cNvSpPr/>
          <p:nvPr/>
        </p:nvSpPr>
        <p:spPr bwMode="auto">
          <a:xfrm>
            <a:off x="1187624" y="1844824"/>
            <a:ext cx="6840760" cy="3816424"/>
          </a:xfrm>
          <a:prstGeom prst="rect">
            <a:avLst/>
          </a:prstGeom>
          <a:solidFill>
            <a:srgbClr val="FFFBD2"/>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accent1"/>
                </a:solidFill>
                <a:latin typeface="+mn-ea"/>
              </a:rPr>
              <a:t>携帯電話契約のルール</a:t>
            </a:r>
            <a:endParaRPr kumimoji="0" lang="ja-JP" altLang="en-US" sz="1400" b="0" i="0" u="none" strike="noStrike" cap="none" normalizeH="0" baseline="0" dirty="0">
              <a:ln>
                <a:noFill/>
              </a:ln>
              <a:solidFill>
                <a:schemeClr val="accent1"/>
              </a:solidFill>
              <a:effectLst/>
              <a:latin typeface="+mn-ea"/>
              <a:ea typeface="+mn-ea"/>
            </a:endParaRPr>
          </a:p>
        </p:txBody>
      </p:sp>
      <p:sp>
        <p:nvSpPr>
          <p:cNvPr id="4" name="メモ 3"/>
          <p:cNvSpPr/>
          <p:nvPr/>
        </p:nvSpPr>
        <p:spPr bwMode="auto">
          <a:xfrm>
            <a:off x="179512" y="908720"/>
            <a:ext cx="864096" cy="1152128"/>
          </a:xfrm>
          <a:prstGeom prst="foldedCorner">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a:ln>
                  <a:noFill/>
                </a:ln>
                <a:solidFill>
                  <a:schemeClr val="bg1"/>
                </a:solidFill>
                <a:effectLst/>
                <a:latin typeface="+mn-ea"/>
                <a:ea typeface="+mn-ea"/>
              </a:rPr>
              <a:t>申込書</a:t>
            </a:r>
          </a:p>
        </p:txBody>
      </p:sp>
      <p:sp>
        <p:nvSpPr>
          <p:cNvPr id="5" name="屈折矢印 4"/>
          <p:cNvSpPr/>
          <p:nvPr/>
        </p:nvSpPr>
        <p:spPr bwMode="auto">
          <a:xfrm flipV="1">
            <a:off x="1115616" y="1196752"/>
            <a:ext cx="3744416" cy="576064"/>
          </a:xfrm>
          <a:prstGeom prst="bentUpArrow">
            <a:avLst>
              <a:gd name="adj1" fmla="val 49420"/>
              <a:gd name="adj2" fmla="val 50000"/>
              <a:gd name="adj3" fmla="val 25000"/>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n-ea"/>
              <a:ea typeface="+mn-ea"/>
            </a:endParaRPr>
          </a:p>
        </p:txBody>
      </p:sp>
      <p:sp>
        <p:nvSpPr>
          <p:cNvPr id="6" name="下矢印 5"/>
          <p:cNvSpPr/>
          <p:nvPr/>
        </p:nvSpPr>
        <p:spPr bwMode="auto">
          <a:xfrm>
            <a:off x="2555776" y="1916832"/>
            <a:ext cx="4104456" cy="3672408"/>
          </a:xfrm>
          <a:prstGeom prst="downArrow">
            <a:avLst>
              <a:gd name="adj1" fmla="val 50000"/>
              <a:gd name="adj2" fmla="val 12172"/>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484848"/>
              </a:solidFill>
              <a:effectLst/>
              <a:latin typeface="+mn-ea"/>
              <a:ea typeface="+mn-ea"/>
            </a:endParaRPr>
          </a:p>
        </p:txBody>
      </p:sp>
      <p:sp>
        <p:nvSpPr>
          <p:cNvPr id="7" name="角丸四角形 6"/>
          <p:cNvSpPr/>
          <p:nvPr/>
        </p:nvSpPr>
        <p:spPr bwMode="auto">
          <a:xfrm>
            <a:off x="1187624" y="5733256"/>
            <a:ext cx="3384376" cy="792088"/>
          </a:xfrm>
          <a:prstGeom prst="round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800" b="0" i="0" u="none" strike="noStrike" cap="none" normalizeH="0" baseline="0">
                <a:ln>
                  <a:noFill/>
                </a:ln>
                <a:solidFill>
                  <a:schemeClr val="bg1"/>
                </a:solidFill>
                <a:effectLst/>
                <a:latin typeface="+mn-lt"/>
                <a:ea typeface="+mn-ea"/>
              </a:rPr>
              <a:t>Good</a:t>
            </a:r>
            <a:endParaRPr kumimoji="0" lang="ja-JP" altLang="en-US" sz="4800" b="0" i="0" u="none" strike="noStrike" cap="none" normalizeH="0" baseline="0">
              <a:ln>
                <a:noFill/>
              </a:ln>
              <a:solidFill>
                <a:schemeClr val="bg1"/>
              </a:solidFill>
              <a:effectLst/>
              <a:latin typeface="+mn-lt"/>
              <a:ea typeface="+mn-ea"/>
            </a:endParaRPr>
          </a:p>
        </p:txBody>
      </p:sp>
      <p:sp>
        <p:nvSpPr>
          <p:cNvPr id="8" name="角丸四角形 7"/>
          <p:cNvSpPr/>
          <p:nvPr/>
        </p:nvSpPr>
        <p:spPr bwMode="auto">
          <a:xfrm>
            <a:off x="4644008" y="5733256"/>
            <a:ext cx="3384376" cy="792088"/>
          </a:xfrm>
          <a:prstGeom prst="roundRect">
            <a:avLst/>
          </a:prstGeom>
          <a:solidFill>
            <a:srgbClr val="C00000"/>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800" b="0" i="0" u="none" strike="noStrike" cap="none" normalizeH="0" baseline="0">
                <a:ln>
                  <a:noFill/>
                </a:ln>
                <a:solidFill>
                  <a:schemeClr val="bg1"/>
                </a:solidFill>
                <a:effectLst/>
                <a:latin typeface="+mn-lt"/>
                <a:ea typeface="+mn-ea"/>
              </a:rPr>
              <a:t>NG</a:t>
            </a:r>
            <a:endParaRPr kumimoji="0" lang="ja-JP" altLang="en-US" sz="4800" b="0" i="0" u="none" strike="noStrike" cap="none" normalizeH="0" baseline="0">
              <a:ln>
                <a:noFill/>
              </a:ln>
              <a:solidFill>
                <a:schemeClr val="bg1"/>
              </a:solidFill>
              <a:effectLst/>
              <a:latin typeface="+mn-lt"/>
              <a:ea typeface="+mn-ea"/>
            </a:endParaRPr>
          </a:p>
        </p:txBody>
      </p:sp>
      <p:sp>
        <p:nvSpPr>
          <p:cNvPr id="9" name="正方形/長方形 8"/>
          <p:cNvSpPr/>
          <p:nvPr/>
        </p:nvSpPr>
        <p:spPr bwMode="auto">
          <a:xfrm>
            <a:off x="1259632" y="2060848"/>
            <a:ext cx="6696744" cy="576064"/>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a:ln>
                  <a:noFill/>
                </a:ln>
                <a:solidFill>
                  <a:schemeClr val="bg1"/>
                </a:solidFill>
                <a:effectLst/>
                <a:latin typeface="+mn-ea"/>
                <a:ea typeface="+mn-ea"/>
              </a:rPr>
              <a:t>2</a:t>
            </a:r>
            <a:r>
              <a:rPr kumimoji="0" lang="ja-JP" altLang="en-US" sz="1400">
                <a:solidFill>
                  <a:schemeClr val="bg1"/>
                </a:solidFill>
                <a:latin typeface="+mn-ea"/>
                <a:ea typeface="+mn-ea"/>
              </a:rPr>
              <a:t>台</a:t>
            </a:r>
            <a:r>
              <a:rPr kumimoji="0" lang="ja-JP" altLang="en-US" sz="1400" b="0" i="0" u="none" strike="noStrike" cap="none" normalizeH="0" baseline="0">
                <a:ln>
                  <a:noFill/>
                </a:ln>
                <a:solidFill>
                  <a:schemeClr val="bg1"/>
                </a:solidFill>
                <a:effectLst/>
                <a:latin typeface="+mn-ea"/>
                <a:ea typeface="+mn-ea"/>
              </a:rPr>
              <a:t>目以降割引（</a:t>
            </a:r>
            <a:r>
              <a:rPr kumimoji="0" lang="en-US" altLang="ja-JP" sz="1400" b="0" i="0" u="none" strike="noStrike" cap="none" normalizeH="0" baseline="0">
                <a:ln>
                  <a:noFill/>
                </a:ln>
                <a:solidFill>
                  <a:schemeClr val="bg1"/>
                </a:solidFill>
                <a:effectLst/>
                <a:latin typeface="+mn-ea"/>
                <a:ea typeface="+mn-ea"/>
              </a:rPr>
              <a:t>2</a:t>
            </a:r>
            <a:r>
              <a:rPr kumimoji="0" lang="ja-JP" altLang="en-US" sz="1400" b="0" i="0" u="none" strike="noStrike" cap="none" normalizeH="0" baseline="0">
                <a:ln>
                  <a:noFill/>
                </a:ln>
                <a:solidFill>
                  <a:schemeClr val="bg1"/>
                </a:solidFill>
                <a:effectLst/>
                <a:latin typeface="+mn-ea"/>
                <a:ea typeface="+mn-ea"/>
              </a:rPr>
              <a:t>台目以降は基本料金割引）</a:t>
            </a:r>
          </a:p>
        </p:txBody>
      </p:sp>
      <p:sp>
        <p:nvSpPr>
          <p:cNvPr id="10" name="正方形/長方形 9"/>
          <p:cNvSpPr/>
          <p:nvPr/>
        </p:nvSpPr>
        <p:spPr bwMode="auto">
          <a:xfrm>
            <a:off x="1259632" y="2708920"/>
            <a:ext cx="6696744" cy="576064"/>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a:ln>
                  <a:noFill/>
                </a:ln>
                <a:solidFill>
                  <a:schemeClr val="bg1"/>
                </a:solidFill>
                <a:effectLst/>
                <a:latin typeface="+mn-ea"/>
                <a:ea typeface="+mn-ea"/>
              </a:rPr>
              <a:t>家族割引（同一家庭で利用の場合には通話料金無料）</a:t>
            </a:r>
          </a:p>
        </p:txBody>
      </p:sp>
      <p:sp>
        <p:nvSpPr>
          <p:cNvPr id="11" name="正方形/長方形 10"/>
          <p:cNvSpPr/>
          <p:nvPr/>
        </p:nvSpPr>
        <p:spPr bwMode="auto">
          <a:xfrm>
            <a:off x="1259632" y="3356992"/>
            <a:ext cx="6696744" cy="576064"/>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a:ln>
                  <a:noFill/>
                </a:ln>
                <a:solidFill>
                  <a:schemeClr val="bg1"/>
                </a:solidFill>
                <a:effectLst/>
                <a:latin typeface="+mn-ea"/>
                <a:ea typeface="+mn-ea"/>
              </a:rPr>
              <a:t>学生向け割引（学生は基本料金を</a:t>
            </a:r>
            <a:r>
              <a:rPr kumimoji="0" lang="en-US" altLang="ja-JP" sz="1400" b="0" i="0" u="none" strike="noStrike" cap="none" normalizeH="0" baseline="0">
                <a:ln>
                  <a:noFill/>
                </a:ln>
                <a:solidFill>
                  <a:schemeClr val="bg1"/>
                </a:solidFill>
                <a:effectLst/>
                <a:latin typeface="+mn-ea"/>
                <a:ea typeface="+mn-ea"/>
              </a:rPr>
              <a:t>50%</a:t>
            </a:r>
            <a:r>
              <a:rPr kumimoji="0" lang="ja-JP" altLang="en-US" sz="1400">
                <a:solidFill>
                  <a:schemeClr val="bg1"/>
                </a:solidFill>
                <a:latin typeface="+mn-ea"/>
                <a:ea typeface="+mn-ea"/>
              </a:rPr>
              <a:t>値引き）</a:t>
            </a:r>
            <a:endParaRPr kumimoji="0" lang="ja-JP" altLang="en-US" sz="1400" b="0" i="0" u="none" strike="noStrike" cap="none" normalizeH="0" baseline="0">
              <a:ln>
                <a:noFill/>
              </a:ln>
              <a:solidFill>
                <a:schemeClr val="bg1"/>
              </a:solidFill>
              <a:effectLst/>
              <a:latin typeface="+mn-ea"/>
              <a:ea typeface="+mn-ea"/>
            </a:endParaRPr>
          </a:p>
        </p:txBody>
      </p:sp>
      <p:sp>
        <p:nvSpPr>
          <p:cNvPr id="12" name="正方形/長方形 11"/>
          <p:cNvSpPr/>
          <p:nvPr/>
        </p:nvSpPr>
        <p:spPr bwMode="auto">
          <a:xfrm>
            <a:off x="1259632" y="4005064"/>
            <a:ext cx="6696744" cy="576064"/>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a:ln>
                  <a:noFill/>
                </a:ln>
                <a:solidFill>
                  <a:schemeClr val="bg1"/>
                </a:solidFill>
                <a:effectLst/>
                <a:latin typeface="+mn-ea"/>
                <a:ea typeface="+mn-ea"/>
              </a:rPr>
              <a:t>夏休み限定割引（</a:t>
            </a:r>
            <a:r>
              <a:rPr kumimoji="0" lang="en-US" altLang="ja-JP" sz="1400" b="0" i="0" u="none" strike="noStrike" cap="none" normalizeH="0" baseline="0">
                <a:ln>
                  <a:noFill/>
                </a:ln>
                <a:solidFill>
                  <a:schemeClr val="bg1"/>
                </a:solidFill>
                <a:effectLst/>
                <a:latin typeface="+mn-ea"/>
                <a:ea typeface="+mn-ea"/>
              </a:rPr>
              <a:t>7-8</a:t>
            </a:r>
            <a:r>
              <a:rPr kumimoji="0" lang="ja-JP" altLang="en-US" sz="1400" b="0" i="0" u="none" strike="noStrike" cap="none" normalizeH="0" baseline="0">
                <a:ln>
                  <a:noFill/>
                </a:ln>
                <a:solidFill>
                  <a:schemeClr val="bg1"/>
                </a:solidFill>
                <a:effectLst/>
                <a:latin typeface="+mn-ea"/>
                <a:ea typeface="+mn-ea"/>
              </a:rPr>
              <a:t>月の</a:t>
            </a:r>
            <a:r>
              <a:rPr kumimoji="0" lang="en-US" altLang="ja-JP" sz="1400" b="0" i="0" u="none" strike="noStrike" cap="none" normalizeH="0" baseline="0">
                <a:ln>
                  <a:noFill/>
                </a:ln>
                <a:solidFill>
                  <a:schemeClr val="bg1"/>
                </a:solidFill>
                <a:effectLst/>
                <a:latin typeface="+mn-ea"/>
                <a:ea typeface="+mn-ea"/>
              </a:rPr>
              <a:t>2</a:t>
            </a:r>
            <a:r>
              <a:rPr kumimoji="0" lang="ja-JP" altLang="en-US" sz="1400" b="0" i="0" u="none" strike="noStrike" cap="none" normalizeH="0" baseline="0">
                <a:ln>
                  <a:noFill/>
                </a:ln>
                <a:solidFill>
                  <a:schemeClr val="bg1"/>
                </a:solidFill>
                <a:effectLst/>
                <a:latin typeface="+mn-ea"/>
                <a:ea typeface="+mn-ea"/>
              </a:rPr>
              <a:t>ヶ月間に契約した場合には基本料金を</a:t>
            </a:r>
            <a:r>
              <a:rPr kumimoji="0" lang="en-US" altLang="ja-JP" sz="1400" b="0" i="0" u="none" strike="noStrike" cap="none" normalizeH="0" baseline="0">
                <a:ln>
                  <a:noFill/>
                </a:ln>
                <a:solidFill>
                  <a:schemeClr val="bg1"/>
                </a:solidFill>
                <a:effectLst/>
                <a:latin typeface="+mn-ea"/>
                <a:ea typeface="+mn-ea"/>
              </a:rPr>
              <a:t>20%OFF</a:t>
            </a:r>
            <a:r>
              <a:rPr kumimoji="0" lang="ja-JP" altLang="en-US" sz="1400" b="0" i="0" u="none" strike="noStrike" cap="none" normalizeH="0" baseline="0">
                <a:ln>
                  <a:noFill/>
                </a:ln>
                <a:solidFill>
                  <a:schemeClr val="bg1"/>
                </a:solidFill>
                <a:effectLst/>
                <a:latin typeface="+mn-ea"/>
                <a:ea typeface="+mn-ea"/>
              </a:rPr>
              <a:t>）</a:t>
            </a:r>
          </a:p>
        </p:txBody>
      </p:sp>
      <p:sp>
        <p:nvSpPr>
          <p:cNvPr id="13" name="正方形/長方形 12"/>
          <p:cNvSpPr/>
          <p:nvPr/>
        </p:nvSpPr>
        <p:spPr bwMode="auto">
          <a:xfrm>
            <a:off x="1259632" y="4653136"/>
            <a:ext cx="6696744" cy="576064"/>
          </a:xfrm>
          <a:prstGeom prst="rect">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a:ln>
                  <a:noFill/>
                </a:ln>
                <a:solidFill>
                  <a:schemeClr val="bg1"/>
                </a:solidFill>
                <a:effectLst/>
                <a:latin typeface="+mn-ea"/>
                <a:ea typeface="+mn-ea"/>
              </a:rPr>
              <a:t>夏休み限定</a:t>
            </a:r>
            <a:r>
              <a:rPr kumimoji="0" lang="ja-JP" altLang="en-US" sz="2000">
                <a:solidFill>
                  <a:schemeClr val="bg1"/>
                </a:solidFill>
                <a:latin typeface="+mn-ea"/>
                <a:ea typeface="+mn-ea"/>
              </a:rPr>
              <a:t>割引は</a:t>
            </a:r>
            <a:r>
              <a:rPr kumimoji="0" lang="en-US" altLang="ja-JP" sz="2000">
                <a:solidFill>
                  <a:schemeClr val="bg1"/>
                </a:solidFill>
                <a:latin typeface="+mn-ea"/>
                <a:ea typeface="+mn-ea"/>
              </a:rPr>
              <a:t>2</a:t>
            </a:r>
            <a:r>
              <a:rPr kumimoji="0" lang="ja-JP" altLang="en-US" sz="2000">
                <a:solidFill>
                  <a:schemeClr val="bg1"/>
                </a:solidFill>
                <a:latin typeface="+mn-ea"/>
                <a:ea typeface="+mn-ea"/>
              </a:rPr>
              <a:t>台目以降割引とは併用不可</a:t>
            </a:r>
            <a:endParaRPr kumimoji="0" lang="ja-JP" altLang="en-US" sz="2000" b="0" i="0" u="none" strike="noStrike" cap="none" normalizeH="0" baseline="0">
              <a:ln>
                <a:noFill/>
              </a:ln>
              <a:solidFill>
                <a:schemeClr val="bg1"/>
              </a:solidFill>
              <a:effectLst/>
              <a:latin typeface="+mn-ea"/>
              <a:ea typeface="+mn-ea"/>
            </a:endParaRPr>
          </a:p>
        </p:txBody>
      </p:sp>
    </p:spTree>
    <p:extLst>
      <p:ext uri="{BB962C8B-B14F-4D97-AF65-F5344CB8AC3E}">
        <p14:creationId xmlns:p14="http://schemas.microsoft.com/office/powerpoint/2010/main" val="391013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down)">
                                      <p:cBhvr>
                                        <p:cTn id="68" dur="580">
                                          <p:stCondLst>
                                            <p:cond delay="0"/>
                                          </p:stCondLst>
                                        </p:cTn>
                                        <p:tgtEl>
                                          <p:spTgt spid="12"/>
                                        </p:tgtEl>
                                      </p:cBhvr>
                                    </p:animEffect>
                                    <p:anim calcmode="lin" valueType="num">
                                      <p:cBhvr>
                                        <p:cTn id="6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4" dur="26">
                                          <p:stCondLst>
                                            <p:cond delay="650"/>
                                          </p:stCondLst>
                                        </p:cTn>
                                        <p:tgtEl>
                                          <p:spTgt spid="12"/>
                                        </p:tgtEl>
                                      </p:cBhvr>
                                      <p:to x="100000" y="60000"/>
                                    </p:animScale>
                                    <p:animScale>
                                      <p:cBhvr>
                                        <p:cTn id="75" dur="166" decel="50000">
                                          <p:stCondLst>
                                            <p:cond delay="676"/>
                                          </p:stCondLst>
                                        </p:cTn>
                                        <p:tgtEl>
                                          <p:spTgt spid="12"/>
                                        </p:tgtEl>
                                      </p:cBhvr>
                                      <p:to x="100000" y="100000"/>
                                    </p:animScale>
                                    <p:animScale>
                                      <p:cBhvr>
                                        <p:cTn id="76" dur="26">
                                          <p:stCondLst>
                                            <p:cond delay="1312"/>
                                          </p:stCondLst>
                                        </p:cTn>
                                        <p:tgtEl>
                                          <p:spTgt spid="12"/>
                                        </p:tgtEl>
                                      </p:cBhvr>
                                      <p:to x="100000" y="80000"/>
                                    </p:animScale>
                                    <p:animScale>
                                      <p:cBhvr>
                                        <p:cTn id="77" dur="166" decel="50000">
                                          <p:stCondLst>
                                            <p:cond delay="1338"/>
                                          </p:stCondLst>
                                        </p:cTn>
                                        <p:tgtEl>
                                          <p:spTgt spid="12"/>
                                        </p:tgtEl>
                                      </p:cBhvr>
                                      <p:to x="100000" y="100000"/>
                                    </p:animScale>
                                    <p:animScale>
                                      <p:cBhvr>
                                        <p:cTn id="78" dur="26">
                                          <p:stCondLst>
                                            <p:cond delay="1642"/>
                                          </p:stCondLst>
                                        </p:cTn>
                                        <p:tgtEl>
                                          <p:spTgt spid="12"/>
                                        </p:tgtEl>
                                      </p:cBhvr>
                                      <p:to x="100000" y="90000"/>
                                    </p:animScale>
                                    <p:animScale>
                                      <p:cBhvr>
                                        <p:cTn id="79" dur="166" decel="50000">
                                          <p:stCondLst>
                                            <p:cond delay="1668"/>
                                          </p:stCondLst>
                                        </p:cTn>
                                        <p:tgtEl>
                                          <p:spTgt spid="12"/>
                                        </p:tgtEl>
                                      </p:cBhvr>
                                      <p:to x="100000" y="100000"/>
                                    </p:animScale>
                                    <p:animScale>
                                      <p:cBhvr>
                                        <p:cTn id="80" dur="26">
                                          <p:stCondLst>
                                            <p:cond delay="1808"/>
                                          </p:stCondLst>
                                        </p:cTn>
                                        <p:tgtEl>
                                          <p:spTgt spid="12"/>
                                        </p:tgtEl>
                                      </p:cBhvr>
                                      <p:to x="100000" y="95000"/>
                                    </p:animScale>
                                    <p:animScale>
                                      <p:cBhvr>
                                        <p:cTn id="81" dur="166" decel="50000">
                                          <p:stCondLst>
                                            <p:cond delay="1834"/>
                                          </p:stCondLst>
                                        </p:cTn>
                                        <p:tgtEl>
                                          <p:spTgt spid="12"/>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80">
                                          <p:stCondLst>
                                            <p:cond delay="0"/>
                                          </p:stCondLst>
                                        </p:cTn>
                                        <p:tgtEl>
                                          <p:spTgt spid="13"/>
                                        </p:tgtEl>
                                      </p:cBhvr>
                                    </p:animEffect>
                                    <p:anim calcmode="lin" valueType="num">
                                      <p:cBhvr>
                                        <p:cTn id="8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2" dur="26">
                                          <p:stCondLst>
                                            <p:cond delay="650"/>
                                          </p:stCondLst>
                                        </p:cTn>
                                        <p:tgtEl>
                                          <p:spTgt spid="13"/>
                                        </p:tgtEl>
                                      </p:cBhvr>
                                      <p:to x="100000" y="60000"/>
                                    </p:animScale>
                                    <p:animScale>
                                      <p:cBhvr>
                                        <p:cTn id="93" dur="166" decel="50000">
                                          <p:stCondLst>
                                            <p:cond delay="676"/>
                                          </p:stCondLst>
                                        </p:cTn>
                                        <p:tgtEl>
                                          <p:spTgt spid="13"/>
                                        </p:tgtEl>
                                      </p:cBhvr>
                                      <p:to x="100000" y="100000"/>
                                    </p:animScale>
                                    <p:animScale>
                                      <p:cBhvr>
                                        <p:cTn id="94" dur="26">
                                          <p:stCondLst>
                                            <p:cond delay="1312"/>
                                          </p:stCondLst>
                                        </p:cTn>
                                        <p:tgtEl>
                                          <p:spTgt spid="13"/>
                                        </p:tgtEl>
                                      </p:cBhvr>
                                      <p:to x="100000" y="80000"/>
                                    </p:animScale>
                                    <p:animScale>
                                      <p:cBhvr>
                                        <p:cTn id="95" dur="166" decel="50000">
                                          <p:stCondLst>
                                            <p:cond delay="1338"/>
                                          </p:stCondLst>
                                        </p:cTn>
                                        <p:tgtEl>
                                          <p:spTgt spid="13"/>
                                        </p:tgtEl>
                                      </p:cBhvr>
                                      <p:to x="100000" y="100000"/>
                                    </p:animScale>
                                    <p:animScale>
                                      <p:cBhvr>
                                        <p:cTn id="96" dur="26">
                                          <p:stCondLst>
                                            <p:cond delay="1642"/>
                                          </p:stCondLst>
                                        </p:cTn>
                                        <p:tgtEl>
                                          <p:spTgt spid="13"/>
                                        </p:tgtEl>
                                      </p:cBhvr>
                                      <p:to x="100000" y="90000"/>
                                    </p:animScale>
                                    <p:animScale>
                                      <p:cBhvr>
                                        <p:cTn id="97" dur="166" decel="50000">
                                          <p:stCondLst>
                                            <p:cond delay="1668"/>
                                          </p:stCondLst>
                                        </p:cTn>
                                        <p:tgtEl>
                                          <p:spTgt spid="13"/>
                                        </p:tgtEl>
                                      </p:cBhvr>
                                      <p:to x="100000" y="100000"/>
                                    </p:animScale>
                                    <p:animScale>
                                      <p:cBhvr>
                                        <p:cTn id="98" dur="26">
                                          <p:stCondLst>
                                            <p:cond delay="1808"/>
                                          </p:stCondLst>
                                        </p:cTn>
                                        <p:tgtEl>
                                          <p:spTgt spid="13"/>
                                        </p:tgtEl>
                                      </p:cBhvr>
                                      <p:to x="100000" y="95000"/>
                                    </p:animScale>
                                    <p:animScale>
                                      <p:cBhvr>
                                        <p:cTn id="99" dur="166" decel="50000">
                                          <p:stCondLst>
                                            <p:cond delay="1834"/>
                                          </p:stCondLst>
                                        </p:cTn>
                                        <p:tgtEl>
                                          <p:spTgt spid="13"/>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
                                        </p:tgtEl>
                                        <p:attrNameLst>
                                          <p:attrName>style.visibility</p:attrName>
                                        </p:attrNameLst>
                                      </p:cBhvr>
                                      <p:to>
                                        <p:strVal val="visible"/>
                                      </p:to>
                                    </p:set>
                                    <p:anim calcmode="lin" valueType="num">
                                      <p:cBhvr>
                                        <p:cTn id="104" dur="500" fill="hold"/>
                                        <p:tgtEl>
                                          <p:spTgt spid="4"/>
                                        </p:tgtEl>
                                        <p:attrNameLst>
                                          <p:attrName>ppt_w</p:attrName>
                                        </p:attrNameLst>
                                      </p:cBhvr>
                                      <p:tavLst>
                                        <p:tav tm="0">
                                          <p:val>
                                            <p:fltVal val="0"/>
                                          </p:val>
                                        </p:tav>
                                        <p:tav tm="100000">
                                          <p:val>
                                            <p:strVal val="#ppt_w"/>
                                          </p:val>
                                        </p:tav>
                                      </p:tavLst>
                                    </p:anim>
                                    <p:anim calcmode="lin" valueType="num">
                                      <p:cBhvr>
                                        <p:cTn id="105" dur="500" fill="hold"/>
                                        <p:tgtEl>
                                          <p:spTgt spid="4"/>
                                        </p:tgtEl>
                                        <p:attrNameLst>
                                          <p:attrName>ppt_h</p:attrName>
                                        </p:attrNameLst>
                                      </p:cBhvr>
                                      <p:tavLst>
                                        <p:tav tm="0">
                                          <p:val>
                                            <p:fltVal val="0"/>
                                          </p:val>
                                        </p:tav>
                                        <p:tav tm="100000">
                                          <p:val>
                                            <p:strVal val="#ppt_h"/>
                                          </p:val>
                                        </p:tav>
                                      </p:tavLst>
                                    </p:anim>
                                    <p:animEffect transition="in" filter="fade">
                                      <p:cBhvr>
                                        <p:cTn id="106" dur="500"/>
                                        <p:tgtEl>
                                          <p:spTgt spid="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wipe(left)">
                                      <p:cBhvr>
                                        <p:cTn id="111" dur="500"/>
                                        <p:tgtEl>
                                          <p:spTgt spid="5"/>
                                        </p:tgtEl>
                                      </p:cBhvr>
                                    </p:animEffect>
                                  </p:childTnLst>
                                </p:cTn>
                              </p:par>
                            </p:childTnLst>
                          </p:cTn>
                        </p:par>
                        <p:par>
                          <p:cTn id="112" fill="hold">
                            <p:stCondLst>
                              <p:cond delay="500"/>
                            </p:stCondLst>
                            <p:childTnLst>
                              <p:par>
                                <p:cTn id="113" presetID="22" presetClass="entr" presetSubtype="1" fill="hold" grpId="0" nodeType="afterEffect">
                                  <p:stCondLst>
                                    <p:cond delay="0"/>
                                  </p:stCondLst>
                                  <p:childTnLst>
                                    <p:set>
                                      <p:cBhvr>
                                        <p:cTn id="114" dur="1" fill="hold">
                                          <p:stCondLst>
                                            <p:cond delay="0"/>
                                          </p:stCondLst>
                                        </p:cTn>
                                        <p:tgtEl>
                                          <p:spTgt spid="6"/>
                                        </p:tgtEl>
                                        <p:attrNameLst>
                                          <p:attrName>style.visibility</p:attrName>
                                        </p:attrNameLst>
                                      </p:cBhvr>
                                      <p:to>
                                        <p:strVal val="visible"/>
                                      </p:to>
                                    </p:set>
                                    <p:animEffect transition="in" filter="wipe(up)">
                                      <p:cBhvr>
                                        <p:cTn id="115" dur="500"/>
                                        <p:tgtEl>
                                          <p:spTgt spid="6"/>
                                        </p:tgtEl>
                                      </p:cBhvr>
                                    </p:animEffect>
                                  </p:childTnLst>
                                </p:cTn>
                              </p:par>
                            </p:childTnLst>
                          </p:cTn>
                        </p:par>
                        <p:par>
                          <p:cTn id="116" fill="hold">
                            <p:stCondLst>
                              <p:cond delay="1000"/>
                            </p:stCondLst>
                            <p:childTnLst>
                              <p:par>
                                <p:cTn id="117" presetID="1" presetClass="entr" presetSubtype="0" fill="hold" grpId="0" nodeType="afterEffect">
                                  <p:stCondLst>
                                    <p:cond delay="500"/>
                                  </p:stCondLst>
                                  <p:childTnLst>
                                    <p:set>
                                      <p:cBhvr>
                                        <p:cTn id="118" dur="1" fill="hold">
                                          <p:stCondLst>
                                            <p:cond delay="0"/>
                                          </p:stCondLst>
                                        </p:cTn>
                                        <p:tgtEl>
                                          <p:spTgt spid="7"/>
                                        </p:tgtEl>
                                        <p:attrNameLst>
                                          <p:attrName>style.visibility</p:attrName>
                                        </p:attrNameLst>
                                      </p:cBhvr>
                                      <p:to>
                                        <p:strVal val="visible"/>
                                      </p:to>
                                    </p:set>
                                  </p:childTnLst>
                                </p:cTn>
                              </p:par>
                            </p:childTnLst>
                          </p:cTn>
                        </p:par>
                        <p:par>
                          <p:cTn id="119" fill="hold">
                            <p:stCondLst>
                              <p:cond delay="1500"/>
                            </p:stCondLst>
                            <p:childTnLst>
                              <p:par>
                                <p:cTn id="120" presetID="1" presetClass="entr" presetSubtype="0" fill="hold" grpId="0" nodeType="afterEffect">
                                  <p:stCondLst>
                                    <p:cond delay="500"/>
                                  </p:stCondLst>
                                  <p:childTnLst>
                                    <p:set>
                                      <p:cBhvr>
                                        <p:cTn id="1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BRMS</a:t>
            </a:r>
            <a:r>
              <a:rPr lang="ja-JP" altLang="en-US"/>
              <a:t>のメリット</a:t>
            </a:r>
            <a:endParaRPr kumimoji="1" lang="ja-JP" altLang="en-US"/>
          </a:p>
        </p:txBody>
      </p:sp>
      <p:sp>
        <p:nvSpPr>
          <p:cNvPr id="4" name="角丸四角形 3"/>
          <p:cNvSpPr/>
          <p:nvPr/>
        </p:nvSpPr>
        <p:spPr bwMode="auto">
          <a:xfrm>
            <a:off x="323528" y="1484784"/>
            <a:ext cx="3494710" cy="1368152"/>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2000">
                <a:solidFill>
                  <a:schemeClr val="bg1"/>
                </a:solidFill>
              </a:rPr>
              <a:t>担当者が自然言語に近いコマンドを使ってルールを追加・修正・削除できる</a:t>
            </a:r>
            <a:endParaRPr lang="en-US" altLang="ja-JP" sz="2000">
              <a:solidFill>
                <a:schemeClr val="bg1"/>
              </a:solidFill>
            </a:endParaRPr>
          </a:p>
        </p:txBody>
      </p:sp>
      <p:sp>
        <p:nvSpPr>
          <p:cNvPr id="5" name="角丸四角形 4"/>
          <p:cNvSpPr/>
          <p:nvPr/>
        </p:nvSpPr>
        <p:spPr bwMode="auto">
          <a:xfrm>
            <a:off x="323528" y="2924944"/>
            <a:ext cx="3494710" cy="1368152"/>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2000">
                <a:solidFill>
                  <a:schemeClr val="bg1"/>
                </a:solidFill>
              </a:rPr>
              <a:t>ビジネスルールをプログラムの外に出すことができる</a:t>
            </a:r>
            <a:endParaRPr lang="en-US" altLang="ja-JP" sz="2000">
              <a:solidFill>
                <a:schemeClr val="bg1"/>
              </a:solidFill>
            </a:endParaRPr>
          </a:p>
        </p:txBody>
      </p:sp>
      <p:sp>
        <p:nvSpPr>
          <p:cNvPr id="6" name="角丸四角形 5"/>
          <p:cNvSpPr/>
          <p:nvPr/>
        </p:nvSpPr>
        <p:spPr bwMode="auto">
          <a:xfrm>
            <a:off x="323528" y="4437112"/>
            <a:ext cx="3494710" cy="1368152"/>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2000">
                <a:solidFill>
                  <a:schemeClr val="bg1"/>
                </a:solidFill>
              </a:rPr>
              <a:t>ルールを追加していくだけでシステム構築ができる</a:t>
            </a:r>
            <a:endParaRPr lang="en-US" altLang="ja-JP" sz="2000">
              <a:solidFill>
                <a:schemeClr val="bg1"/>
              </a:solidFill>
            </a:endParaRPr>
          </a:p>
        </p:txBody>
      </p:sp>
      <p:sp>
        <p:nvSpPr>
          <p:cNvPr id="7" name="角丸四角形 6"/>
          <p:cNvSpPr/>
          <p:nvPr/>
        </p:nvSpPr>
        <p:spPr bwMode="auto">
          <a:xfrm>
            <a:off x="3966518" y="1484784"/>
            <a:ext cx="4925961" cy="1368152"/>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a:r>
              <a:rPr lang="ja-JP" altLang="en-US" sz="1600">
                <a:solidFill>
                  <a:schemeClr val="bg1"/>
                </a:solidFill>
              </a:rPr>
              <a:t>プログラミングの必要が無い</a:t>
            </a:r>
            <a:endParaRPr lang="en-US" altLang="ja-JP" sz="1600">
              <a:solidFill>
                <a:schemeClr val="bg1"/>
              </a:solidFill>
            </a:endParaRPr>
          </a:p>
          <a:p>
            <a:pPr marL="0" lvl="1"/>
            <a:r>
              <a:rPr lang="ja-JP" altLang="en-US" sz="1600">
                <a:solidFill>
                  <a:schemeClr val="bg1"/>
                </a:solidFill>
              </a:rPr>
              <a:t>仕様書化の必要が無い</a:t>
            </a:r>
            <a:endParaRPr lang="en-US" altLang="ja-JP" sz="1600">
              <a:solidFill>
                <a:schemeClr val="bg1"/>
              </a:solidFill>
            </a:endParaRPr>
          </a:p>
          <a:p>
            <a:pPr marL="0" lvl="1"/>
            <a:r>
              <a:rPr lang="en-US" altLang="ja-JP" sz="1600">
                <a:solidFill>
                  <a:schemeClr val="bg1"/>
                </a:solidFill>
              </a:rPr>
              <a:t>BRMS</a:t>
            </a:r>
            <a:r>
              <a:rPr lang="ja-JP" altLang="en-US" sz="1600">
                <a:solidFill>
                  <a:schemeClr val="bg1"/>
                </a:solidFill>
              </a:rPr>
              <a:t>システムがルールのコンフリクトなどをチェック</a:t>
            </a:r>
            <a:endParaRPr lang="en-US" altLang="ja-JP" sz="1600">
              <a:solidFill>
                <a:schemeClr val="bg1"/>
              </a:solidFill>
            </a:endParaRPr>
          </a:p>
          <a:p>
            <a:pPr marL="0" lvl="1"/>
            <a:r>
              <a:rPr lang="ja-JP" altLang="en-US" sz="1600">
                <a:solidFill>
                  <a:schemeClr val="bg1"/>
                </a:solidFill>
              </a:rPr>
              <a:t>期間の設定などができる</a:t>
            </a:r>
            <a:endParaRPr lang="en-US" altLang="ja-JP" sz="1600">
              <a:solidFill>
                <a:schemeClr val="bg1"/>
              </a:solidFill>
            </a:endParaRPr>
          </a:p>
        </p:txBody>
      </p:sp>
      <p:sp>
        <p:nvSpPr>
          <p:cNvPr id="8" name="角丸四角形 7"/>
          <p:cNvSpPr/>
          <p:nvPr/>
        </p:nvSpPr>
        <p:spPr bwMode="auto">
          <a:xfrm>
            <a:off x="3966518" y="2924944"/>
            <a:ext cx="4925961" cy="1368152"/>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a:solidFill>
                  <a:schemeClr val="bg1"/>
                </a:solidFill>
              </a:rPr>
              <a:t>ルールの変更があれば迅速に対応できる</a:t>
            </a:r>
            <a:endParaRPr lang="en-US" altLang="ja-JP">
              <a:solidFill>
                <a:schemeClr val="bg1"/>
              </a:solidFill>
            </a:endParaRPr>
          </a:p>
          <a:p>
            <a:r>
              <a:rPr lang="ja-JP" altLang="en-US">
                <a:solidFill>
                  <a:schemeClr val="bg1"/>
                </a:solidFill>
              </a:rPr>
              <a:t>いちいちテストする必要が無い</a:t>
            </a:r>
            <a:endParaRPr lang="en-US" altLang="ja-JP">
              <a:solidFill>
                <a:schemeClr val="bg1"/>
              </a:solidFill>
            </a:endParaRPr>
          </a:p>
        </p:txBody>
      </p:sp>
      <p:sp>
        <p:nvSpPr>
          <p:cNvPr id="9" name="角丸四角形 8"/>
          <p:cNvSpPr/>
          <p:nvPr/>
        </p:nvSpPr>
        <p:spPr bwMode="auto">
          <a:xfrm>
            <a:off x="3966518" y="4437112"/>
            <a:ext cx="4925961" cy="1368152"/>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a:solidFill>
                  <a:schemeClr val="bg1"/>
                </a:solidFill>
              </a:rPr>
              <a:t>従来型のプログラミングは必要無し</a:t>
            </a:r>
            <a:endParaRPr lang="en-US" altLang="ja-JP">
              <a:solidFill>
                <a:schemeClr val="bg1"/>
              </a:solidFill>
            </a:endParaRPr>
          </a:p>
          <a:p>
            <a:r>
              <a:rPr lang="ja-JP" altLang="en-US">
                <a:solidFill>
                  <a:schemeClr val="bg1"/>
                </a:solidFill>
              </a:rPr>
              <a:t>ルールを一つ入れた時点で稼働開始</a:t>
            </a:r>
            <a:endParaRPr lang="en-US" altLang="ja-JP">
              <a:solidFill>
                <a:schemeClr val="bg1"/>
              </a:solidFill>
            </a:endParaRPr>
          </a:p>
        </p:txBody>
      </p:sp>
    </p:spTree>
    <p:extLst>
      <p:ext uri="{BB962C8B-B14F-4D97-AF65-F5344CB8AC3E}">
        <p14:creationId xmlns:p14="http://schemas.microsoft.com/office/powerpoint/2010/main" val="366738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a:solidFill>
                  <a:schemeClr val="bg1"/>
                </a:solidFill>
                <a:latin typeface="Arial Black" panose="020B0A04020102020204" pitchFamily="34" charset="0"/>
                <a:ea typeface="HGP創英角ｺﾞｼｯｸUB" pitchFamily="50" charset="-128"/>
                <a:cs typeface="Arial" pitchFamily="34" charset="0"/>
              </a:rPr>
              <a:t>RPA</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393984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207705" y="1186249"/>
            <a:ext cx="4538748" cy="4538748"/>
          </a:xfrm>
          <a:prstGeom prst="rect">
            <a:avLst/>
          </a:prstGeom>
        </p:spPr>
      </p:pic>
      <p:sp>
        <p:nvSpPr>
          <p:cNvPr id="2" name="タイトル 1">
            <a:extLst>
              <a:ext uri="{FF2B5EF4-FFF2-40B4-BE49-F238E27FC236}">
                <a16:creationId xmlns:a16="http://schemas.microsoft.com/office/drawing/2014/main" xmlns="" id="{9EEBEE6E-3F2F-4743-9297-62DDC9A37FD6}"/>
              </a:ext>
            </a:extLst>
          </p:cNvPr>
          <p:cNvSpPr>
            <a:spLocks noGrp="1"/>
          </p:cNvSpPr>
          <p:nvPr>
            <p:ph type="title"/>
          </p:nvPr>
        </p:nvSpPr>
        <p:spPr/>
        <p:txBody>
          <a:bodyPr/>
          <a:lstStyle/>
          <a:p>
            <a:r>
              <a:rPr kumimoji="1" lang="en-US" altLang="ja-JP" dirty="0" smtClean="0"/>
              <a:t>RPA (Robotics Process Automation)</a:t>
            </a:r>
            <a:endParaRPr kumimoji="1" lang="ja-JP" altLang="en-US" dirty="0"/>
          </a:p>
        </p:txBody>
      </p:sp>
      <p:sp>
        <p:nvSpPr>
          <p:cNvPr id="3" name="正方形/長方形 2">
            <a:extLst>
              <a:ext uri="{FF2B5EF4-FFF2-40B4-BE49-F238E27FC236}">
                <a16:creationId xmlns:a16="http://schemas.microsoft.com/office/drawing/2014/main" xmlns="" id="{7935A3A8-D5DE-4902-8A17-B68502CDCB60}"/>
              </a:ext>
            </a:extLst>
          </p:cNvPr>
          <p:cNvSpPr/>
          <p:nvPr/>
        </p:nvSpPr>
        <p:spPr bwMode="auto">
          <a:xfrm>
            <a:off x="4239490" y="1053195"/>
            <a:ext cx="4311384" cy="868566"/>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事務</a:t>
            </a:r>
            <a:r>
              <a:rPr kumimoji="0" lang="ja-JP" altLang="en-US" b="0" i="0" u="none" strike="noStrike" cap="none" normalizeH="0" dirty="0" smtClean="0">
                <a:ln>
                  <a:noFill/>
                </a:ln>
                <a:solidFill>
                  <a:schemeClr val="bg1"/>
                </a:solidFill>
                <a:effectLst/>
                <a:latin typeface="+mn-lt"/>
                <a:ea typeface="+mn-ea"/>
              </a:rPr>
              <a:t>作業を自動化し、効率化するソフトウェア及びリューション</a:t>
            </a:r>
            <a:endParaRPr kumimoji="0" lang="ja-JP" altLang="en-US" b="0" i="0" u="none" strike="noStrike" cap="none" normalizeH="0" dirty="0">
              <a:ln>
                <a:noFill/>
              </a:ln>
              <a:solidFill>
                <a:schemeClr val="bg1"/>
              </a:solidFill>
              <a:effectLst/>
              <a:latin typeface="+mn-lt"/>
              <a:ea typeface="+mn-ea"/>
            </a:endParaRPr>
          </a:p>
        </p:txBody>
      </p:sp>
      <p:sp>
        <p:nvSpPr>
          <p:cNvPr id="4" name="正方形/長方形 3">
            <a:extLst>
              <a:ext uri="{FF2B5EF4-FFF2-40B4-BE49-F238E27FC236}">
                <a16:creationId xmlns:a16="http://schemas.microsoft.com/office/drawing/2014/main" xmlns="" id="{CD75BCD4-07E8-4B62-A10D-5C3D716A3593}"/>
              </a:ext>
            </a:extLst>
          </p:cNvPr>
          <p:cNvSpPr/>
          <p:nvPr/>
        </p:nvSpPr>
        <p:spPr bwMode="auto">
          <a:xfrm>
            <a:off x="4239489" y="2169456"/>
            <a:ext cx="4311385" cy="86856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latin typeface="+mn-lt"/>
                <a:ea typeface="+mn-ea"/>
              </a:rPr>
              <a:t>Notes</a:t>
            </a:r>
            <a:r>
              <a:rPr kumimoji="0" lang="ja-JP" altLang="en-US" sz="2000" b="0" i="0" u="none" strike="noStrike" cap="none" normalizeH="0" dirty="0">
                <a:ln>
                  <a:noFill/>
                </a:ln>
                <a:solidFill>
                  <a:schemeClr val="bg1"/>
                </a:solidFill>
                <a:effectLst/>
                <a:latin typeface="+mn-lt"/>
                <a:ea typeface="+mn-ea"/>
              </a:rPr>
              <a:t>、</a:t>
            </a:r>
            <a:r>
              <a:rPr kumimoji="0" lang="en-US" altLang="ja-JP" sz="2000" b="0" i="0" u="none" strike="noStrike" cap="none" normalizeH="0" dirty="0">
                <a:ln>
                  <a:noFill/>
                </a:ln>
                <a:solidFill>
                  <a:schemeClr val="bg1"/>
                </a:solidFill>
                <a:effectLst/>
                <a:latin typeface="+mn-lt"/>
                <a:ea typeface="+mn-ea"/>
              </a:rPr>
              <a:t>Excel</a:t>
            </a:r>
            <a:r>
              <a:rPr kumimoji="0" lang="ja-JP" altLang="en-US" sz="2000" b="0" i="0" u="none" strike="noStrike" cap="none" normalizeH="0" dirty="0">
                <a:ln>
                  <a:noFill/>
                </a:ln>
                <a:solidFill>
                  <a:schemeClr val="bg1"/>
                </a:solidFill>
                <a:effectLst/>
                <a:latin typeface="+mn-lt"/>
                <a:ea typeface="+mn-ea"/>
              </a:rPr>
              <a:t>など</a:t>
            </a:r>
            <a:r>
              <a:rPr kumimoji="0" lang="ja-JP" altLang="en-US" sz="2000" b="0" i="0" u="none" strike="noStrike" cap="none" normalizeH="0" dirty="0" smtClean="0">
                <a:ln>
                  <a:noFill/>
                </a:ln>
                <a:solidFill>
                  <a:schemeClr val="bg1"/>
                </a:solidFill>
                <a:effectLst/>
                <a:latin typeface="+mn-lt"/>
                <a:ea typeface="+mn-ea"/>
              </a:rPr>
              <a:t>の</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アプリケーション内</a:t>
            </a:r>
            <a:r>
              <a:rPr kumimoji="0" lang="ja-JP" altLang="en-US" sz="2000" b="0" i="0" u="none" strike="noStrike" cap="none" normalizeH="0" dirty="0">
                <a:ln>
                  <a:noFill/>
                </a:ln>
                <a:solidFill>
                  <a:schemeClr val="bg1"/>
                </a:solidFill>
                <a:effectLst/>
                <a:latin typeface="+mn-lt"/>
                <a:ea typeface="+mn-ea"/>
              </a:rPr>
              <a:t>マクロ</a:t>
            </a:r>
          </a:p>
        </p:txBody>
      </p:sp>
      <p:sp>
        <p:nvSpPr>
          <p:cNvPr id="5" name="正方形/長方形 4">
            <a:extLst>
              <a:ext uri="{FF2B5EF4-FFF2-40B4-BE49-F238E27FC236}">
                <a16:creationId xmlns:a16="http://schemas.microsoft.com/office/drawing/2014/main" xmlns="" id="{B968CD17-133B-40D2-9B62-04A77DFA3BDF}"/>
              </a:ext>
            </a:extLst>
          </p:cNvPr>
          <p:cNvSpPr/>
          <p:nvPr/>
        </p:nvSpPr>
        <p:spPr bwMode="auto">
          <a:xfrm>
            <a:off x="4239489" y="3824220"/>
            <a:ext cx="4311385" cy="86856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a:ln>
                  <a:noFill/>
                </a:ln>
                <a:solidFill>
                  <a:schemeClr val="bg1"/>
                </a:solidFill>
                <a:effectLst/>
                <a:latin typeface="+mn-lt"/>
                <a:ea typeface="+mn-ea"/>
              </a:rPr>
              <a:t>アプリケーション間連携</a:t>
            </a:r>
            <a:endParaRPr kumimoji="0" lang="ja-JP" altLang="en-US" sz="2000" b="0" i="0" u="none" strike="noStrike" cap="none" normalizeH="0" dirty="0">
              <a:ln>
                <a:noFill/>
              </a:ln>
              <a:solidFill>
                <a:schemeClr val="bg1"/>
              </a:solidFill>
              <a:effectLst/>
              <a:latin typeface="+mn-lt"/>
              <a:ea typeface="+mn-ea"/>
            </a:endParaRPr>
          </a:p>
        </p:txBody>
      </p:sp>
      <p:sp>
        <p:nvSpPr>
          <p:cNvPr id="7" name="十字形 6">
            <a:extLst>
              <a:ext uri="{FF2B5EF4-FFF2-40B4-BE49-F238E27FC236}">
                <a16:creationId xmlns:a16="http://schemas.microsoft.com/office/drawing/2014/main" xmlns="" id="{B8A2FB96-0508-43C0-A685-AEE1A78CC10B}"/>
              </a:ext>
            </a:extLst>
          </p:cNvPr>
          <p:cNvSpPr/>
          <p:nvPr/>
        </p:nvSpPr>
        <p:spPr bwMode="auto">
          <a:xfrm>
            <a:off x="6160402" y="3220844"/>
            <a:ext cx="469557" cy="469557"/>
          </a:xfrm>
          <a:prstGeom prst="plus">
            <a:avLst>
              <a:gd name="adj" fmla="val 43421"/>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
        <p:nvSpPr>
          <p:cNvPr id="9" name="正方形/長方形 8">
            <a:extLst>
              <a:ext uri="{FF2B5EF4-FFF2-40B4-BE49-F238E27FC236}">
                <a16:creationId xmlns:a16="http://schemas.microsoft.com/office/drawing/2014/main" xmlns="" id="{8665645B-67DE-44E8-A834-228AD6440724}"/>
              </a:ext>
            </a:extLst>
          </p:cNvPr>
          <p:cNvSpPr/>
          <p:nvPr/>
        </p:nvSpPr>
        <p:spPr bwMode="auto">
          <a:xfrm>
            <a:off x="4239489" y="5385186"/>
            <a:ext cx="4311385" cy="679621"/>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人工知能</a:t>
            </a:r>
            <a:endParaRPr kumimoji="0" lang="ja-JP" altLang="en-US" sz="2000" b="0" i="0" u="none" strike="noStrike" cap="none" normalizeH="0" dirty="0">
              <a:ln>
                <a:noFill/>
              </a:ln>
              <a:solidFill>
                <a:schemeClr val="bg1"/>
              </a:solidFill>
              <a:effectLst/>
              <a:latin typeface="+mn-lt"/>
              <a:ea typeface="+mn-ea"/>
            </a:endParaRPr>
          </a:p>
        </p:txBody>
      </p:sp>
      <p:sp>
        <p:nvSpPr>
          <p:cNvPr id="16" name="十字形 15">
            <a:extLst>
              <a:ext uri="{FF2B5EF4-FFF2-40B4-BE49-F238E27FC236}">
                <a16:creationId xmlns:a16="http://schemas.microsoft.com/office/drawing/2014/main" xmlns="" id="{B8A2FB96-0508-43C0-A685-AEE1A78CC10B}"/>
              </a:ext>
            </a:extLst>
          </p:cNvPr>
          <p:cNvSpPr/>
          <p:nvPr/>
        </p:nvSpPr>
        <p:spPr bwMode="auto">
          <a:xfrm>
            <a:off x="6160402" y="4826605"/>
            <a:ext cx="469557" cy="469557"/>
          </a:xfrm>
          <a:prstGeom prst="plus">
            <a:avLst>
              <a:gd name="adj" fmla="val 43421"/>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74274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9"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p:cNvSpPr/>
          <p:nvPr/>
        </p:nvSpPr>
        <p:spPr>
          <a:xfrm>
            <a:off x="5490386" y="3709282"/>
            <a:ext cx="3074081" cy="2837214"/>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正方形/長方形 67"/>
          <p:cNvSpPr/>
          <p:nvPr/>
        </p:nvSpPr>
        <p:spPr>
          <a:xfrm>
            <a:off x="3257677" y="4886326"/>
            <a:ext cx="5280848" cy="166017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RPA</a:t>
            </a:r>
            <a:r>
              <a:rPr kumimoji="1" lang="ja-JP" altLang="en-US" dirty="0" smtClean="0"/>
              <a:t>（</a:t>
            </a:r>
            <a:r>
              <a:rPr kumimoji="1" lang="en-US" altLang="ja-JP" dirty="0" smtClean="0"/>
              <a:t>Robotics Process Automation</a:t>
            </a:r>
            <a:r>
              <a:rPr kumimoji="1" lang="ja-JP" altLang="en-US" dirty="0" smtClean="0"/>
              <a:t>）</a:t>
            </a:r>
            <a:endParaRPr kumimoji="1" lang="ja-JP" altLang="en-US" dirty="0"/>
          </a:p>
        </p:txBody>
      </p:sp>
      <p:grpSp>
        <p:nvGrpSpPr>
          <p:cNvPr id="4" name="図形グループ 3"/>
          <p:cNvGrpSpPr/>
          <p:nvPr/>
        </p:nvGrpSpPr>
        <p:grpSpPr>
          <a:xfrm>
            <a:off x="467544" y="616310"/>
            <a:ext cx="3939843" cy="4207845"/>
            <a:chOff x="2667295" y="1059799"/>
            <a:chExt cx="681672" cy="722281"/>
          </a:xfrm>
        </p:grpSpPr>
        <p:sp>
          <p:nvSpPr>
            <p:cNvPr id="5" name="角丸四角形 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7" name="正方形/長方形 6"/>
          <p:cNvSpPr/>
          <p:nvPr/>
        </p:nvSpPr>
        <p:spPr>
          <a:xfrm>
            <a:off x="979363" y="1257301"/>
            <a:ext cx="1118948" cy="87464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rgbClr val="FFFFFF"/>
                </a:solidFill>
                <a:latin typeface="Meiryo" charset="-128"/>
                <a:ea typeface="Meiryo" charset="-128"/>
                <a:cs typeface="Meiryo" charset="-128"/>
              </a:rPr>
              <a:t>データ収集</a:t>
            </a:r>
            <a:endParaRPr kumimoji="1" lang="en-US" altLang="ja-JP" sz="1200" b="1" dirty="0" smtClean="0">
              <a:solidFill>
                <a:srgbClr val="FFFFFF"/>
              </a:solidFill>
              <a:latin typeface="Meiryo" charset="-128"/>
              <a:ea typeface="Meiryo" charset="-128"/>
              <a:cs typeface="Meiryo" charset="-128"/>
            </a:endParaRPr>
          </a:p>
          <a:p>
            <a:r>
              <a:rPr lang="en-US" altLang="ja-JP" sz="800" dirty="0" smtClean="0">
                <a:solidFill>
                  <a:srgbClr val="FFFFFF"/>
                </a:solidFill>
                <a:latin typeface="Meiryo" charset="-128"/>
                <a:ea typeface="Meiryo" charset="-128"/>
                <a:cs typeface="Meiryo" charset="-128"/>
              </a:rPr>
              <a:t>Web</a:t>
            </a:r>
            <a:r>
              <a:rPr lang="ja-JP" altLang="en-US" sz="800" dirty="0" smtClean="0">
                <a:solidFill>
                  <a:srgbClr val="FFFFFF"/>
                </a:solidFill>
                <a:latin typeface="Meiryo" charset="-128"/>
                <a:ea typeface="Meiryo" charset="-128"/>
                <a:cs typeface="Meiryo" charset="-128"/>
              </a:rPr>
              <a:t>ページに表示された申請書の項目別に文字や数字を読みとる。</a:t>
            </a:r>
            <a:endParaRPr kumimoji="1" lang="ja-JP" altLang="en-US" sz="800" dirty="0">
              <a:solidFill>
                <a:srgbClr val="FFFFFF"/>
              </a:solidFill>
              <a:latin typeface="Meiryo" charset="-128"/>
              <a:ea typeface="Meiryo" charset="-128"/>
              <a:cs typeface="Meiryo" charset="-128"/>
            </a:endParaRPr>
          </a:p>
        </p:txBody>
      </p:sp>
      <p:sp>
        <p:nvSpPr>
          <p:cNvPr id="8" name="正方形/長方形 7"/>
          <p:cNvSpPr/>
          <p:nvPr/>
        </p:nvSpPr>
        <p:spPr>
          <a:xfrm>
            <a:off x="2879191" y="1257302"/>
            <a:ext cx="1118948" cy="87464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rgbClr val="FFFFFF"/>
                </a:solidFill>
                <a:latin typeface="Meiryo" charset="-128"/>
                <a:ea typeface="Meiryo" charset="-128"/>
                <a:cs typeface="Meiryo" charset="-128"/>
              </a:rPr>
              <a:t>データ入力</a:t>
            </a:r>
            <a:endParaRPr kumimoji="1" lang="en-US" altLang="ja-JP" sz="1200" b="1" dirty="0" smtClean="0">
              <a:solidFill>
                <a:srgbClr val="FFFFFF"/>
              </a:solidFill>
              <a:latin typeface="Meiryo" charset="-128"/>
              <a:ea typeface="Meiryo" charset="-128"/>
              <a:cs typeface="Meiryo" charset="-128"/>
            </a:endParaRPr>
          </a:p>
          <a:p>
            <a:r>
              <a:rPr lang="ja-JP" altLang="en-US" sz="800" dirty="0" smtClean="0">
                <a:solidFill>
                  <a:srgbClr val="FFFFFF"/>
                </a:solidFill>
                <a:latin typeface="Meiryo" charset="-128"/>
                <a:ea typeface="Meiryo" charset="-128"/>
                <a:cs typeface="Meiryo" charset="-128"/>
              </a:rPr>
              <a:t>読み取ったデータを他アプリケーション画面に転記・入力する。</a:t>
            </a:r>
            <a:endParaRPr kumimoji="1" lang="ja-JP" altLang="en-US" sz="800" dirty="0">
              <a:solidFill>
                <a:srgbClr val="FFFFFF"/>
              </a:solidFill>
              <a:latin typeface="Meiryo" charset="-128"/>
              <a:ea typeface="Meiryo" charset="-128"/>
              <a:cs typeface="Meiryo" charset="-128"/>
            </a:endParaRPr>
          </a:p>
        </p:txBody>
      </p:sp>
      <p:sp>
        <p:nvSpPr>
          <p:cNvPr id="9" name="正方形/長方形 8"/>
          <p:cNvSpPr/>
          <p:nvPr/>
        </p:nvSpPr>
        <p:spPr>
          <a:xfrm>
            <a:off x="1932057" y="2415011"/>
            <a:ext cx="1118948" cy="87464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rgbClr val="FFFFFF"/>
                </a:solidFill>
                <a:latin typeface="Meiryo" charset="-128"/>
                <a:ea typeface="Meiryo" charset="-128"/>
                <a:cs typeface="Meiryo" charset="-128"/>
              </a:rPr>
              <a:t>データ登録</a:t>
            </a:r>
            <a:endParaRPr kumimoji="1" lang="en-US" altLang="ja-JP" sz="1200" b="1" dirty="0" smtClean="0">
              <a:solidFill>
                <a:srgbClr val="FFFFFF"/>
              </a:solidFill>
              <a:latin typeface="Meiryo" charset="-128"/>
              <a:ea typeface="Meiryo" charset="-128"/>
              <a:cs typeface="Meiryo" charset="-128"/>
            </a:endParaRPr>
          </a:p>
          <a:p>
            <a:r>
              <a:rPr lang="ja-JP" altLang="en-US" sz="800" dirty="0" smtClean="0">
                <a:solidFill>
                  <a:srgbClr val="FFFFFF"/>
                </a:solidFill>
                <a:latin typeface="Meiryo" charset="-128"/>
                <a:ea typeface="Meiryo" charset="-128"/>
                <a:cs typeface="Meiryo" charset="-128"/>
              </a:rPr>
              <a:t>入力修了後、他のアブケーションで関連データを検索、該当すればそれを追記して登録する。</a:t>
            </a:r>
            <a:endParaRPr kumimoji="1" lang="ja-JP" altLang="en-US" sz="800" dirty="0">
              <a:solidFill>
                <a:srgbClr val="FFFFFF"/>
              </a:solidFill>
              <a:latin typeface="Meiryo" charset="-128"/>
              <a:ea typeface="Meiryo" charset="-128"/>
              <a:cs typeface="Meiryo" charset="-128"/>
            </a:endParaRPr>
          </a:p>
        </p:txBody>
      </p:sp>
      <p:cxnSp>
        <p:nvCxnSpPr>
          <p:cNvPr id="11" name="直線矢印コネクタ 10"/>
          <p:cNvCxnSpPr>
            <a:stCxn id="7" idx="3"/>
          </p:cNvCxnSpPr>
          <p:nvPr/>
        </p:nvCxnSpPr>
        <p:spPr>
          <a:xfrm flipV="1">
            <a:off x="2098311" y="1694621"/>
            <a:ext cx="780880" cy="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 name="曲線コネクタ 12"/>
          <p:cNvCxnSpPr>
            <a:stCxn id="8" idx="2"/>
            <a:endCxn id="9" idx="3"/>
          </p:cNvCxnSpPr>
          <p:nvPr/>
        </p:nvCxnSpPr>
        <p:spPr>
          <a:xfrm rot="5400000">
            <a:off x="2884641" y="2298307"/>
            <a:ext cx="720389" cy="387660"/>
          </a:xfrm>
          <a:prstGeom prst="curvedConnector2">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曲線コネクタ 13"/>
          <p:cNvCxnSpPr>
            <a:stCxn id="9" idx="1"/>
            <a:endCxn id="7" idx="2"/>
          </p:cNvCxnSpPr>
          <p:nvPr/>
        </p:nvCxnSpPr>
        <p:spPr>
          <a:xfrm rot="10800000">
            <a:off x="1538837" y="2131942"/>
            <a:ext cx="393220" cy="720390"/>
          </a:xfrm>
          <a:prstGeom prst="curvedConnector2">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897777" y="2562330"/>
            <a:ext cx="800219" cy="276999"/>
          </a:xfrm>
          <a:prstGeom prst="rect">
            <a:avLst/>
          </a:prstGeom>
          <a:noFill/>
        </p:spPr>
        <p:txBody>
          <a:bodyPr wrap="none" rtlCol="0">
            <a:spAutoFit/>
          </a:bodyPr>
          <a:lstStyle/>
          <a:p>
            <a:r>
              <a:rPr kumimoji="1" lang="ja-JP" altLang="en-US" sz="1200" dirty="0" smtClean="0">
                <a:solidFill>
                  <a:schemeClr val="accent6">
                    <a:lumMod val="75000"/>
                  </a:schemeClr>
                </a:solidFill>
                <a:latin typeface="Meiryo" charset="-128"/>
                <a:ea typeface="Meiryo" charset="-128"/>
                <a:cs typeface="Meiryo" charset="-128"/>
              </a:rPr>
              <a:t>次</a:t>
            </a:r>
            <a:r>
              <a:rPr kumimoji="1" lang="ja-JP" altLang="en-US" sz="1200" smtClean="0">
                <a:solidFill>
                  <a:schemeClr val="accent6">
                    <a:lumMod val="75000"/>
                  </a:schemeClr>
                </a:solidFill>
                <a:latin typeface="Meiryo" charset="-128"/>
                <a:ea typeface="Meiryo" charset="-128"/>
                <a:cs typeface="Meiryo" charset="-128"/>
              </a:rPr>
              <a:t>を処理</a:t>
            </a:r>
            <a:endParaRPr kumimoji="1" lang="ja-JP" altLang="en-US" sz="1200" dirty="0">
              <a:solidFill>
                <a:schemeClr val="accent6">
                  <a:lumMod val="75000"/>
                </a:schemeClr>
              </a:solidFill>
              <a:latin typeface="Meiryo" charset="-128"/>
              <a:ea typeface="Meiryo" charset="-128"/>
              <a:cs typeface="Meiryo" charset="-128"/>
            </a:endParaRPr>
          </a:p>
        </p:txBody>
      </p:sp>
      <p:sp>
        <p:nvSpPr>
          <p:cNvPr id="19" name="正方形/長方形 18"/>
          <p:cNvSpPr/>
          <p:nvPr/>
        </p:nvSpPr>
        <p:spPr>
          <a:xfrm>
            <a:off x="3355627" y="2926176"/>
            <a:ext cx="637094" cy="3634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b="1" dirty="0" smtClean="0">
                <a:solidFill>
                  <a:srgbClr val="FFFFFF"/>
                </a:solidFill>
                <a:latin typeface="Meiryo" charset="-128"/>
                <a:ea typeface="Meiryo" charset="-128"/>
                <a:cs typeface="Meiryo" charset="-128"/>
              </a:rPr>
              <a:t>他アプリ</a:t>
            </a:r>
            <a:endParaRPr kumimoji="1" lang="en-US" altLang="ja-JP" sz="800" b="1" dirty="0" smtClean="0">
              <a:solidFill>
                <a:srgbClr val="FFFFFF"/>
              </a:solidFill>
              <a:latin typeface="Meiryo" charset="-128"/>
              <a:ea typeface="Meiryo" charset="-128"/>
              <a:cs typeface="Meiryo" charset="-128"/>
            </a:endParaRPr>
          </a:p>
          <a:p>
            <a:pPr algn="ctr"/>
            <a:r>
              <a:rPr kumimoji="1" lang="ja-JP" altLang="en-US" sz="800" b="1" dirty="0" smtClean="0">
                <a:solidFill>
                  <a:srgbClr val="FFFFFF"/>
                </a:solidFill>
                <a:latin typeface="Meiryo" charset="-128"/>
                <a:ea typeface="Meiryo" charset="-128"/>
                <a:cs typeface="Meiryo" charset="-128"/>
              </a:rPr>
              <a:t>を確認</a:t>
            </a:r>
            <a:endParaRPr kumimoji="1" lang="ja-JP" altLang="en-US" sz="800" dirty="0">
              <a:solidFill>
                <a:srgbClr val="FFFFFF"/>
              </a:solidFill>
              <a:latin typeface="Meiryo" charset="-128"/>
              <a:ea typeface="Meiryo" charset="-128"/>
              <a:cs typeface="Meiryo" charset="-128"/>
            </a:endParaRPr>
          </a:p>
        </p:txBody>
      </p:sp>
      <p:cxnSp>
        <p:nvCxnSpPr>
          <p:cNvPr id="21" name="直線矢印コネクタ 20"/>
          <p:cNvCxnSpPr/>
          <p:nvPr/>
        </p:nvCxnSpPr>
        <p:spPr>
          <a:xfrm flipV="1">
            <a:off x="3051005" y="3129511"/>
            <a:ext cx="304622" cy="1"/>
          </a:xfrm>
          <a:prstGeom prst="straightConnector1">
            <a:avLst/>
          </a:prstGeom>
          <a:ln>
            <a:solidFill>
              <a:schemeClr val="accent3">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4741816" y="907907"/>
            <a:ext cx="3822651" cy="2664296"/>
          </a:xfrm>
          <a:prstGeom prst="rect">
            <a:avLst/>
          </a:prstGeom>
          <a:solidFill>
            <a:srgbClr val="C6D9F1">
              <a:alpha val="65098"/>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4885534" y="1416444"/>
            <a:ext cx="520012" cy="39267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データ</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収集</a:t>
            </a:r>
            <a:endParaRPr kumimoji="1" lang="ja-JP" altLang="en-US" sz="800" dirty="0">
              <a:solidFill>
                <a:srgbClr val="FFFFFF"/>
              </a:solidFill>
              <a:latin typeface="Meiryo" charset="-128"/>
              <a:ea typeface="Meiryo" charset="-128"/>
              <a:cs typeface="Meiryo" charset="-128"/>
            </a:endParaRPr>
          </a:p>
        </p:txBody>
      </p:sp>
      <p:sp>
        <p:nvSpPr>
          <p:cNvPr id="26" name="フローチャート: 判断 25"/>
          <p:cNvSpPr/>
          <p:nvPr/>
        </p:nvSpPr>
        <p:spPr>
          <a:xfrm>
            <a:off x="5610536" y="1414149"/>
            <a:ext cx="524063" cy="392678"/>
          </a:xfrm>
          <a:prstGeom prst="flowChartDecision">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27" name="正方形/長方形 26"/>
          <p:cNvSpPr/>
          <p:nvPr/>
        </p:nvSpPr>
        <p:spPr>
          <a:xfrm>
            <a:off x="5670495" y="1505061"/>
            <a:ext cx="389850" cy="215444"/>
          </a:xfrm>
          <a:prstGeom prst="rect">
            <a:avLst/>
          </a:prstGeom>
        </p:spPr>
        <p:txBody>
          <a:bodyPr wrap="none">
            <a:spAutoFit/>
          </a:bodyPr>
          <a:lstStyle/>
          <a:p>
            <a:pPr algn="ctr"/>
            <a:r>
              <a:rPr lang="ja-JP" altLang="en-US" sz="800">
                <a:solidFill>
                  <a:srgbClr val="FFFFFF"/>
                </a:solidFill>
                <a:latin typeface="Meiryo" charset="-128"/>
                <a:ea typeface="Meiryo" charset="-128"/>
                <a:cs typeface="Meiryo" charset="-128"/>
              </a:rPr>
              <a:t>確認</a:t>
            </a:r>
            <a:endParaRPr lang="ja-JP" altLang="en-US" sz="800" dirty="0">
              <a:solidFill>
                <a:srgbClr val="FFFFFF"/>
              </a:solidFill>
              <a:latin typeface="Meiryo" charset="-128"/>
              <a:ea typeface="Meiryo" charset="-128"/>
              <a:cs typeface="Meiryo" charset="-128"/>
            </a:endParaRPr>
          </a:p>
        </p:txBody>
      </p:sp>
      <p:sp>
        <p:nvSpPr>
          <p:cNvPr id="28" name="正方形/長方形 27"/>
          <p:cNvSpPr/>
          <p:nvPr/>
        </p:nvSpPr>
        <p:spPr>
          <a:xfrm>
            <a:off x="5614587" y="1983009"/>
            <a:ext cx="520012" cy="39267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ルール変更</a:t>
            </a:r>
            <a:endParaRPr kumimoji="1" lang="ja-JP" altLang="en-US" sz="800" dirty="0">
              <a:solidFill>
                <a:srgbClr val="FFFFFF"/>
              </a:solidFill>
              <a:latin typeface="Meiryo" charset="-128"/>
              <a:ea typeface="Meiryo" charset="-128"/>
              <a:cs typeface="Meiryo" charset="-128"/>
            </a:endParaRPr>
          </a:p>
        </p:txBody>
      </p:sp>
      <p:sp>
        <p:nvSpPr>
          <p:cNvPr id="29" name="正方形/長方形 28"/>
          <p:cNvSpPr/>
          <p:nvPr/>
        </p:nvSpPr>
        <p:spPr>
          <a:xfrm>
            <a:off x="6337020" y="1408382"/>
            <a:ext cx="520012" cy="39267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データ</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入力</a:t>
            </a:r>
            <a:endParaRPr kumimoji="1" lang="ja-JP" altLang="en-US" sz="800" dirty="0">
              <a:solidFill>
                <a:srgbClr val="FFFFFF"/>
              </a:solidFill>
              <a:latin typeface="Meiryo" charset="-128"/>
              <a:ea typeface="Meiryo" charset="-128"/>
              <a:cs typeface="Meiryo" charset="-128"/>
            </a:endParaRPr>
          </a:p>
        </p:txBody>
      </p:sp>
      <p:sp>
        <p:nvSpPr>
          <p:cNvPr id="30" name="正方形/長方形 29"/>
          <p:cNvSpPr/>
          <p:nvPr/>
        </p:nvSpPr>
        <p:spPr>
          <a:xfrm>
            <a:off x="7860418" y="1416444"/>
            <a:ext cx="520012" cy="39267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データ</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登録</a:t>
            </a:r>
            <a:endParaRPr kumimoji="1" lang="ja-JP" altLang="en-US" sz="800" dirty="0">
              <a:solidFill>
                <a:srgbClr val="FFFFFF"/>
              </a:solidFill>
              <a:latin typeface="Meiryo" charset="-128"/>
              <a:ea typeface="Meiryo" charset="-128"/>
              <a:cs typeface="Meiryo" charset="-128"/>
            </a:endParaRPr>
          </a:p>
        </p:txBody>
      </p:sp>
      <p:sp>
        <p:nvSpPr>
          <p:cNvPr id="31" name="正方形/長方形 30"/>
          <p:cNvSpPr/>
          <p:nvPr/>
        </p:nvSpPr>
        <p:spPr>
          <a:xfrm>
            <a:off x="7098719" y="1408382"/>
            <a:ext cx="520012" cy="39267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データ</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照合</a:t>
            </a:r>
            <a:endParaRPr kumimoji="1" lang="ja-JP" altLang="en-US" sz="800" dirty="0">
              <a:solidFill>
                <a:srgbClr val="FFFFFF"/>
              </a:solidFill>
              <a:latin typeface="Meiryo" charset="-128"/>
              <a:ea typeface="Meiryo" charset="-128"/>
              <a:cs typeface="Meiryo" charset="-128"/>
            </a:endParaRPr>
          </a:p>
        </p:txBody>
      </p:sp>
      <p:cxnSp>
        <p:nvCxnSpPr>
          <p:cNvPr id="33" name="直線矢印コネクタ 32"/>
          <p:cNvCxnSpPr>
            <a:stCxn id="25" idx="3"/>
            <a:endCxn id="26" idx="1"/>
          </p:cNvCxnSpPr>
          <p:nvPr/>
        </p:nvCxnSpPr>
        <p:spPr>
          <a:xfrm flipV="1">
            <a:off x="5405546" y="1610488"/>
            <a:ext cx="204990" cy="2295"/>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a:stCxn id="26" idx="3"/>
            <a:endCxn id="29" idx="1"/>
          </p:cNvCxnSpPr>
          <p:nvPr/>
        </p:nvCxnSpPr>
        <p:spPr>
          <a:xfrm flipV="1">
            <a:off x="6134599" y="1604721"/>
            <a:ext cx="202421" cy="5767"/>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a:stCxn id="29" idx="3"/>
            <a:endCxn id="31" idx="1"/>
          </p:cNvCxnSpPr>
          <p:nvPr/>
        </p:nvCxnSpPr>
        <p:spPr>
          <a:xfrm>
            <a:off x="6857032" y="1604721"/>
            <a:ext cx="241687"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a:stCxn id="31" idx="3"/>
            <a:endCxn id="30" idx="1"/>
          </p:cNvCxnSpPr>
          <p:nvPr/>
        </p:nvCxnSpPr>
        <p:spPr>
          <a:xfrm>
            <a:off x="7618731" y="1604721"/>
            <a:ext cx="241687" cy="8062"/>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a:stCxn id="26" idx="2"/>
            <a:endCxn id="28" idx="0"/>
          </p:cNvCxnSpPr>
          <p:nvPr/>
        </p:nvCxnSpPr>
        <p:spPr>
          <a:xfrm>
            <a:off x="5872568" y="1806827"/>
            <a:ext cx="2025" cy="176182"/>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カギ線コネクタ 49"/>
          <p:cNvCxnSpPr>
            <a:stCxn id="28" idx="1"/>
            <a:endCxn id="25" idx="2"/>
          </p:cNvCxnSpPr>
          <p:nvPr/>
        </p:nvCxnSpPr>
        <p:spPr>
          <a:xfrm rot="10800000">
            <a:off x="5145541" y="1809122"/>
            <a:ext cx="469047" cy="370226"/>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カギ線コネクタ 50"/>
          <p:cNvCxnSpPr>
            <a:stCxn id="30" idx="0"/>
            <a:endCxn id="25" idx="0"/>
          </p:cNvCxnSpPr>
          <p:nvPr/>
        </p:nvCxnSpPr>
        <p:spPr>
          <a:xfrm rot="16200000" flipV="1">
            <a:off x="6632982" y="-70998"/>
            <a:ext cx="12700" cy="2974884"/>
          </a:xfrm>
          <a:prstGeom prst="bentConnector3">
            <a:avLst>
              <a:gd name="adj1" fmla="val 1800000"/>
            </a:avLst>
          </a:prstGeom>
          <a:ln>
            <a:solidFill>
              <a:schemeClr val="bg1"/>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4" name="テキスト ボックス 53"/>
          <p:cNvSpPr txBox="1"/>
          <p:nvPr/>
        </p:nvSpPr>
        <p:spPr>
          <a:xfrm>
            <a:off x="4740138" y="2671865"/>
            <a:ext cx="3798387" cy="646331"/>
          </a:xfrm>
          <a:prstGeom prst="rect">
            <a:avLst/>
          </a:prstGeom>
          <a:noFill/>
        </p:spPr>
        <p:txBody>
          <a:bodyPr wrap="square" rtlCol="0">
            <a:spAutoFit/>
          </a:bodyPr>
          <a:lstStyle/>
          <a:p>
            <a:pPr marL="171450" indent="-171450">
              <a:buFont typeface="Wingdings" charset="2"/>
              <a:buChar char="Ø"/>
            </a:pPr>
            <a:r>
              <a:rPr kumimoji="1" lang="ja-JP" altLang="en-US" sz="1200" dirty="0" smtClean="0">
                <a:solidFill>
                  <a:srgbClr val="0432FF"/>
                </a:solidFill>
                <a:latin typeface="Meiryo" charset="-128"/>
                <a:ea typeface="Meiryo" charset="-128"/>
                <a:cs typeface="Meiryo" charset="-128"/>
              </a:rPr>
              <a:t>複数のアプリケーションや画面</a:t>
            </a:r>
            <a:r>
              <a:rPr lang="ja-JP" altLang="en-US" sz="1200" dirty="0" smtClean="0">
                <a:solidFill>
                  <a:srgbClr val="0432FF"/>
                </a:solidFill>
                <a:latin typeface="Meiryo" charset="-128"/>
                <a:ea typeface="Meiryo" charset="-128"/>
                <a:cs typeface="Meiryo" charset="-128"/>
              </a:rPr>
              <a:t>を連係させておこなう操作手順</a:t>
            </a:r>
            <a:r>
              <a:rPr kumimoji="1" lang="ja-JP" altLang="en-US" sz="1200" dirty="0" smtClean="0">
                <a:solidFill>
                  <a:srgbClr val="0432FF"/>
                </a:solidFill>
                <a:latin typeface="Meiryo" charset="-128"/>
                <a:ea typeface="Meiryo" charset="-128"/>
                <a:cs typeface="Meiryo" charset="-128"/>
              </a:rPr>
              <a:t>を登録</a:t>
            </a:r>
            <a:endParaRPr kumimoji="1" lang="en-US" altLang="ja-JP" sz="1200"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その手順に従い、人間に代わって作業をおこなう</a:t>
            </a:r>
            <a:endParaRPr kumimoji="1" lang="en-US" altLang="ja-JP" sz="1200" dirty="0" smtClean="0">
              <a:solidFill>
                <a:srgbClr val="0432FF"/>
              </a:solidFill>
              <a:latin typeface="Meiryo" charset="-128"/>
              <a:ea typeface="Meiryo" charset="-128"/>
              <a:cs typeface="Meiryo" charset="-128"/>
            </a:endParaRPr>
          </a:p>
        </p:txBody>
      </p:sp>
      <p:sp>
        <p:nvSpPr>
          <p:cNvPr id="55" name="フリーフォーム 54"/>
          <p:cNvSpPr/>
          <p:nvPr/>
        </p:nvSpPr>
        <p:spPr>
          <a:xfrm>
            <a:off x="3652260" y="907907"/>
            <a:ext cx="1098625" cy="2669557"/>
          </a:xfrm>
          <a:custGeom>
            <a:avLst/>
            <a:gdLst>
              <a:gd name="connsiteX0" fmla="*/ 1018728 w 1024864"/>
              <a:gd name="connsiteY0" fmla="*/ 0 h 2669557"/>
              <a:gd name="connsiteX1" fmla="*/ 1024864 w 1024864"/>
              <a:gd name="connsiteY1" fmla="*/ 2669557 h 2669557"/>
              <a:gd name="connsiteX2" fmla="*/ 0 w 1024864"/>
              <a:gd name="connsiteY2" fmla="*/ 1521954 h 2669557"/>
              <a:gd name="connsiteX3" fmla="*/ 1018728 w 1024864"/>
              <a:gd name="connsiteY3" fmla="*/ 0 h 2669557"/>
            </a:gdLst>
            <a:ahLst/>
            <a:cxnLst>
              <a:cxn ang="0">
                <a:pos x="connsiteX0" y="connsiteY0"/>
              </a:cxn>
              <a:cxn ang="0">
                <a:pos x="connsiteX1" y="connsiteY1"/>
              </a:cxn>
              <a:cxn ang="0">
                <a:pos x="connsiteX2" y="connsiteY2"/>
              </a:cxn>
              <a:cxn ang="0">
                <a:pos x="connsiteX3" y="connsiteY3"/>
              </a:cxn>
            </a:cxnLst>
            <a:rect l="l" t="t" r="r" b="b"/>
            <a:pathLst>
              <a:path w="1024864" h="2669557">
                <a:moveTo>
                  <a:pt x="1018728" y="0"/>
                </a:moveTo>
                <a:cubicBezTo>
                  <a:pt x="1020773" y="889852"/>
                  <a:pt x="1022819" y="1779705"/>
                  <a:pt x="1024864" y="2669557"/>
                </a:cubicBezTo>
                <a:lnTo>
                  <a:pt x="0" y="1521954"/>
                </a:lnTo>
                <a:lnTo>
                  <a:pt x="1018728" y="0"/>
                </a:lnTo>
                <a:close/>
              </a:path>
            </a:pathLst>
          </a:custGeom>
          <a:solidFill>
            <a:srgbClr val="C6D9F1">
              <a:alpha val="65098"/>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4" name="図形グループ 63"/>
          <p:cNvGrpSpPr/>
          <p:nvPr/>
        </p:nvGrpSpPr>
        <p:grpSpPr>
          <a:xfrm>
            <a:off x="4355976" y="1950462"/>
            <a:ext cx="559062" cy="633031"/>
            <a:chOff x="4267298" y="1982865"/>
            <a:chExt cx="710637" cy="984988"/>
          </a:xfrm>
        </p:grpSpPr>
        <p:sp>
          <p:nvSpPr>
            <p:cNvPr id="56" name="フローチャート: 論理積ゲート 55"/>
            <p:cNvSpPr/>
            <p:nvPr/>
          </p:nvSpPr>
          <p:spPr>
            <a:xfrm rot="16200000">
              <a:off x="4416640" y="1972818"/>
              <a:ext cx="411953" cy="432048"/>
            </a:xfrm>
            <a:prstGeom prst="flowChartDelay">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4406593" y="2423481"/>
              <a:ext cx="432048" cy="328348"/>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4475399" y="2780491"/>
              <a:ext cx="115863" cy="18736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4663176" y="2780491"/>
              <a:ext cx="115863" cy="18736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角丸四角形 59"/>
            <p:cNvSpPr/>
            <p:nvPr/>
          </p:nvSpPr>
          <p:spPr>
            <a:xfrm rot="17595143">
              <a:off x="4159286" y="2535999"/>
              <a:ext cx="288032" cy="72008"/>
            </a:xfrm>
            <a:prstGeom prst="roundRect">
              <a:avLst>
                <a:gd name="adj" fmla="val 5000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角丸四角形 60"/>
            <p:cNvSpPr/>
            <p:nvPr/>
          </p:nvSpPr>
          <p:spPr>
            <a:xfrm rot="17595143">
              <a:off x="4797915" y="2329610"/>
              <a:ext cx="288032" cy="72008"/>
            </a:xfrm>
            <a:prstGeom prst="roundRect">
              <a:avLst>
                <a:gd name="adj" fmla="val 5000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4463471" y="2109031"/>
              <a:ext cx="135632" cy="138742"/>
            </a:xfrm>
            <a:prstGeom prst="ellipse">
              <a:avLst/>
            </a:prstGeom>
            <a:solidFill>
              <a:schemeClr val="bg1"/>
            </a:solidFill>
            <a:ln>
              <a:noFill/>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円/楕円 62"/>
            <p:cNvSpPr/>
            <p:nvPr/>
          </p:nvSpPr>
          <p:spPr>
            <a:xfrm>
              <a:off x="4615871" y="2112531"/>
              <a:ext cx="135632" cy="138742"/>
            </a:xfrm>
            <a:prstGeom prst="ellipse">
              <a:avLst/>
            </a:prstGeom>
            <a:solidFill>
              <a:schemeClr val="bg1"/>
            </a:solidFill>
            <a:ln>
              <a:noFill/>
            </a:ln>
            <a:effectLst>
              <a:innerShdw blurRad="63500" dist="50800" dir="189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5" name="テキスト ボックス 64"/>
          <p:cNvSpPr txBox="1"/>
          <p:nvPr/>
        </p:nvSpPr>
        <p:spPr>
          <a:xfrm>
            <a:off x="4427266" y="2248806"/>
            <a:ext cx="407484" cy="215444"/>
          </a:xfrm>
          <a:prstGeom prst="rect">
            <a:avLst/>
          </a:prstGeom>
          <a:noFill/>
        </p:spPr>
        <p:txBody>
          <a:bodyPr wrap="none" rtlCol="0">
            <a:spAutoFit/>
          </a:bodyPr>
          <a:lstStyle/>
          <a:p>
            <a:r>
              <a:rPr kumimoji="1" lang="en-US" altLang="ja-JP" sz="800" b="1" smtClean="0">
                <a:solidFill>
                  <a:schemeClr val="bg1"/>
                </a:solidFill>
                <a:latin typeface="Meiryo" charset="-128"/>
                <a:ea typeface="Meiryo" charset="-128"/>
                <a:cs typeface="Meiryo" charset="-128"/>
              </a:rPr>
              <a:t>RPA</a:t>
            </a:r>
            <a:endParaRPr kumimoji="1" lang="ja-JP" altLang="en-US" sz="800" b="1" dirty="0">
              <a:solidFill>
                <a:schemeClr val="bg1"/>
              </a:solidFill>
              <a:latin typeface="Meiryo" charset="-128"/>
              <a:ea typeface="Meiryo" charset="-128"/>
              <a:cs typeface="Meiryo" charset="-128"/>
            </a:endParaRPr>
          </a:p>
        </p:txBody>
      </p:sp>
      <p:sp>
        <p:nvSpPr>
          <p:cNvPr id="67" name="正方形/長方形 66"/>
          <p:cNvSpPr/>
          <p:nvPr/>
        </p:nvSpPr>
        <p:spPr>
          <a:xfrm>
            <a:off x="1843459" y="5811973"/>
            <a:ext cx="6632862" cy="73452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432FF"/>
              </a:solidFill>
              <a:latin typeface="ＭＳ Ｐゴシック"/>
              <a:ea typeface="ＭＳ Ｐゴシック"/>
              <a:cs typeface="ＭＳ Ｐゴシック"/>
            </a:endParaRPr>
          </a:p>
        </p:txBody>
      </p:sp>
      <p:sp>
        <p:nvSpPr>
          <p:cNvPr id="70" name="テキスト ボックス 69"/>
          <p:cNvSpPr txBox="1"/>
          <p:nvPr/>
        </p:nvSpPr>
        <p:spPr>
          <a:xfrm>
            <a:off x="1915641" y="5855797"/>
            <a:ext cx="3877985" cy="276999"/>
          </a:xfrm>
          <a:prstGeom prst="rect">
            <a:avLst/>
          </a:prstGeom>
          <a:noFill/>
        </p:spPr>
        <p:txBody>
          <a:bodyPr wrap="none" rtlCol="0">
            <a:spAutoFit/>
          </a:bodyPr>
          <a:lstStyle/>
          <a:p>
            <a:r>
              <a:rPr kumimoji="1" lang="ja-JP" altLang="en-US" sz="1200" b="1" dirty="0" smtClean="0">
                <a:solidFill>
                  <a:schemeClr val="bg1"/>
                </a:solidFill>
                <a:latin typeface="Meiryo" charset="-128"/>
                <a:ea typeface="Meiryo" charset="-128"/>
                <a:cs typeface="Meiryo" charset="-128"/>
              </a:rPr>
              <a:t>ルール処理エンジン</a:t>
            </a:r>
            <a:r>
              <a:rPr lang="ja-JP" altLang="en-US" sz="1200" b="1" dirty="0" smtClean="0">
                <a:solidFill>
                  <a:schemeClr val="bg1"/>
                </a:solidFill>
                <a:latin typeface="Meiryo" charset="-128"/>
                <a:ea typeface="Meiryo" charset="-128"/>
                <a:cs typeface="Meiryo" charset="-128"/>
              </a:rPr>
              <a:t>・スクリーン収集・ワークフロー</a:t>
            </a:r>
            <a:endParaRPr kumimoji="1" lang="en-US" altLang="ja-JP" sz="1200" b="1" dirty="0" smtClean="0">
              <a:solidFill>
                <a:schemeClr val="bg1"/>
              </a:solidFill>
              <a:latin typeface="Meiryo" charset="-128"/>
              <a:ea typeface="Meiryo" charset="-128"/>
              <a:cs typeface="Meiryo" charset="-128"/>
            </a:endParaRPr>
          </a:p>
        </p:txBody>
      </p:sp>
      <p:sp>
        <p:nvSpPr>
          <p:cNvPr id="71" name="テキスト ボックス 70"/>
          <p:cNvSpPr txBox="1"/>
          <p:nvPr/>
        </p:nvSpPr>
        <p:spPr>
          <a:xfrm>
            <a:off x="3362952" y="4985521"/>
            <a:ext cx="2954655" cy="276999"/>
          </a:xfrm>
          <a:prstGeom prst="rect">
            <a:avLst/>
          </a:prstGeom>
          <a:noFill/>
        </p:spPr>
        <p:txBody>
          <a:bodyPr wrap="none" rtlCol="0">
            <a:spAutoFit/>
          </a:bodyPr>
          <a:lstStyle/>
          <a:p>
            <a:r>
              <a:rPr lang="ja-JP" altLang="en-US" sz="1200" b="1" dirty="0" smtClean="0">
                <a:solidFill>
                  <a:schemeClr val="bg1"/>
                </a:solidFill>
                <a:latin typeface="Meiryo" charset="-128"/>
                <a:ea typeface="Meiryo" charset="-128"/>
                <a:cs typeface="Meiryo" charset="-128"/>
              </a:rPr>
              <a:t>構造化されていないデータや知識の処理</a:t>
            </a:r>
            <a:endParaRPr kumimoji="1" lang="en-US" altLang="ja-JP" sz="1200" b="1" dirty="0" smtClean="0">
              <a:solidFill>
                <a:schemeClr val="bg1"/>
              </a:solidFill>
              <a:latin typeface="Meiryo" charset="-128"/>
              <a:ea typeface="Meiryo" charset="-128"/>
              <a:cs typeface="Meiryo" charset="-128"/>
            </a:endParaRPr>
          </a:p>
        </p:txBody>
      </p:sp>
      <p:sp>
        <p:nvSpPr>
          <p:cNvPr id="72" name="テキスト ボックス 71"/>
          <p:cNvSpPr txBox="1"/>
          <p:nvPr/>
        </p:nvSpPr>
        <p:spPr>
          <a:xfrm>
            <a:off x="5515867" y="3759783"/>
            <a:ext cx="2859714" cy="461665"/>
          </a:xfrm>
          <a:prstGeom prst="rect">
            <a:avLst/>
          </a:prstGeom>
          <a:noFill/>
        </p:spPr>
        <p:txBody>
          <a:bodyPr wrap="square" rtlCol="0">
            <a:spAutoFit/>
          </a:bodyPr>
          <a:lstStyle/>
          <a:p>
            <a:r>
              <a:rPr lang="ja-JP" altLang="en-US" sz="1200" b="1" dirty="0" smtClean="0">
                <a:solidFill>
                  <a:schemeClr val="bg1"/>
                </a:solidFill>
                <a:latin typeface="Meiryo" charset="-128"/>
                <a:ea typeface="Meiryo" charset="-128"/>
                <a:cs typeface="Meiryo" charset="-128"/>
              </a:rPr>
              <a:t>自然言語処理・</a:t>
            </a:r>
            <a:r>
              <a:rPr kumimoji="1" lang="ja-JP" altLang="en-US" sz="1200" b="1" dirty="0" smtClean="0">
                <a:solidFill>
                  <a:schemeClr val="bg1"/>
                </a:solidFill>
                <a:latin typeface="Meiryo" charset="-128"/>
                <a:ea typeface="Meiryo" charset="-128"/>
                <a:cs typeface="Meiryo" charset="-128"/>
              </a:rPr>
              <a:t>ビッグデータ分析</a:t>
            </a:r>
            <a:endParaRPr lang="en-US" altLang="ja-JP" sz="1200" b="1" dirty="0" smtClean="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機械学習・個別最適化処理</a:t>
            </a:r>
            <a:endParaRPr kumimoji="1" lang="en-US" altLang="ja-JP" sz="1200" b="1" dirty="0" smtClean="0">
              <a:solidFill>
                <a:schemeClr val="bg1"/>
              </a:solidFill>
              <a:latin typeface="Meiryo" charset="-128"/>
              <a:ea typeface="Meiryo" charset="-128"/>
              <a:cs typeface="Meiryo" charset="-128"/>
            </a:endParaRPr>
          </a:p>
        </p:txBody>
      </p:sp>
      <p:sp>
        <p:nvSpPr>
          <p:cNvPr id="73" name="正方形/長方形 72"/>
          <p:cNvSpPr/>
          <p:nvPr/>
        </p:nvSpPr>
        <p:spPr>
          <a:xfrm>
            <a:off x="2031145" y="6120064"/>
            <a:ext cx="6445176" cy="400110"/>
          </a:xfrm>
          <a:prstGeom prst="rect">
            <a:avLst/>
          </a:prstGeom>
        </p:spPr>
        <p:txBody>
          <a:bodyPr wrap="square">
            <a:spAutoFit/>
          </a:bodyPr>
          <a:lstStyle/>
          <a:p>
            <a:r>
              <a:rPr lang="ja-JP" altLang="en-US" sz="1000" dirty="0">
                <a:solidFill>
                  <a:schemeClr val="bg1"/>
                </a:solidFill>
                <a:latin typeface="Meiryo" charset="-128"/>
                <a:ea typeface="Meiryo" charset="-128"/>
                <a:cs typeface="Meiryo" charset="-128"/>
              </a:rPr>
              <a:t>データ入力</a:t>
            </a:r>
            <a:r>
              <a:rPr lang="ja-JP" altLang="en-US" sz="1000" dirty="0" smtClean="0">
                <a:solidFill>
                  <a:schemeClr val="bg1"/>
                </a:solidFill>
                <a:latin typeface="Meiryo" charset="-128"/>
                <a:ea typeface="Meiryo" charset="-128"/>
                <a:cs typeface="Meiryo" charset="-128"/>
              </a:rPr>
              <a:t>や複数</a:t>
            </a:r>
            <a:r>
              <a:rPr lang="ja-JP" altLang="en-US" sz="1000" dirty="0">
                <a:solidFill>
                  <a:schemeClr val="bg1"/>
                </a:solidFill>
                <a:latin typeface="Meiryo" charset="-128"/>
                <a:ea typeface="Meiryo" charset="-128"/>
                <a:cs typeface="Meiryo" charset="-128"/>
              </a:rPr>
              <a:t>アプリケーションの連携が必要な単純作業の定型</a:t>
            </a:r>
            <a:r>
              <a:rPr lang="ja-JP" altLang="en-US" sz="1000" dirty="0" smtClean="0">
                <a:solidFill>
                  <a:schemeClr val="bg1"/>
                </a:solidFill>
                <a:latin typeface="Meiryo" charset="-128"/>
                <a:ea typeface="Meiryo" charset="-128"/>
                <a:cs typeface="Meiryo" charset="-128"/>
              </a:rPr>
              <a:t>業務。例えば、人事</a:t>
            </a:r>
            <a:r>
              <a:rPr lang="ja-JP" altLang="en-US" sz="1000" dirty="0">
                <a:solidFill>
                  <a:schemeClr val="bg1"/>
                </a:solidFill>
                <a:latin typeface="Meiryo" charset="-128"/>
                <a:ea typeface="Meiryo" charset="-128"/>
                <a:cs typeface="Meiryo" charset="-128"/>
              </a:rPr>
              <a:t>・経理・</a:t>
            </a:r>
            <a:r>
              <a:rPr lang="ja-JP" altLang="en-US" sz="1000" dirty="0" smtClean="0">
                <a:solidFill>
                  <a:schemeClr val="bg1"/>
                </a:solidFill>
                <a:latin typeface="Meiryo" charset="-128"/>
                <a:ea typeface="Meiryo" charset="-128"/>
                <a:cs typeface="Meiryo" charset="-128"/>
              </a:rPr>
              <a:t>総務など</a:t>
            </a:r>
            <a:r>
              <a:rPr lang="ja-JP" altLang="en-US" sz="1000" dirty="0">
                <a:solidFill>
                  <a:schemeClr val="bg1"/>
                </a:solidFill>
                <a:latin typeface="Meiryo" charset="-128"/>
                <a:ea typeface="Meiryo" charset="-128"/>
                <a:cs typeface="Meiryo" charset="-128"/>
              </a:rPr>
              <a:t>の間接</a:t>
            </a:r>
            <a:r>
              <a:rPr lang="ja-JP" altLang="en-US" sz="1000" dirty="0" smtClean="0">
                <a:solidFill>
                  <a:schemeClr val="bg1"/>
                </a:solidFill>
                <a:latin typeface="Meiryo" charset="-128"/>
                <a:ea typeface="Meiryo" charset="-128"/>
                <a:cs typeface="Meiryo" charset="-128"/>
              </a:rPr>
              <a:t>部門の</a:t>
            </a:r>
            <a:r>
              <a:rPr lang="ja-JP" altLang="en-US" sz="1000" dirty="0">
                <a:solidFill>
                  <a:schemeClr val="bg1"/>
                </a:solidFill>
                <a:latin typeface="Meiryo" charset="-128"/>
                <a:ea typeface="Meiryo" charset="-128"/>
                <a:cs typeface="Meiryo" charset="-128"/>
              </a:rPr>
              <a:t>事務・管理</a:t>
            </a:r>
            <a:r>
              <a:rPr lang="ja-JP" altLang="en-US" sz="1000" dirty="0" smtClean="0">
                <a:solidFill>
                  <a:schemeClr val="bg1"/>
                </a:solidFill>
                <a:latin typeface="Meiryo" charset="-128"/>
                <a:ea typeface="Meiryo" charset="-128"/>
                <a:cs typeface="Meiryo" charset="-128"/>
              </a:rPr>
              <a:t>業務、販売</a:t>
            </a:r>
            <a:r>
              <a:rPr lang="ja-JP" altLang="en-US" sz="1000" dirty="0">
                <a:solidFill>
                  <a:schemeClr val="bg1"/>
                </a:solidFill>
                <a:latin typeface="Meiryo" charset="-128"/>
                <a:ea typeface="Meiryo" charset="-128"/>
                <a:cs typeface="Meiryo" charset="-128"/>
              </a:rPr>
              <a:t>管理や経費</a:t>
            </a:r>
            <a:r>
              <a:rPr lang="ja-JP" altLang="en-US" sz="1000" dirty="0" smtClean="0">
                <a:solidFill>
                  <a:schemeClr val="bg1"/>
                </a:solidFill>
                <a:latin typeface="Meiryo" charset="-128"/>
                <a:ea typeface="Meiryo" charset="-128"/>
                <a:cs typeface="Meiryo" charset="-128"/>
              </a:rPr>
              <a:t>処理など</a:t>
            </a:r>
            <a:endParaRPr lang="ja-JP" altLang="en-US" sz="1000" b="0" i="0" dirty="0">
              <a:solidFill>
                <a:schemeClr val="bg1"/>
              </a:solidFill>
              <a:effectLst/>
              <a:latin typeface="Meiryo" charset="-128"/>
              <a:ea typeface="Meiryo" charset="-128"/>
              <a:cs typeface="Meiryo" charset="-128"/>
            </a:endParaRPr>
          </a:p>
        </p:txBody>
      </p:sp>
      <p:sp>
        <p:nvSpPr>
          <p:cNvPr id="74" name="正方形/長方形 73"/>
          <p:cNvSpPr/>
          <p:nvPr/>
        </p:nvSpPr>
        <p:spPr>
          <a:xfrm>
            <a:off x="3571652" y="5252806"/>
            <a:ext cx="4868518" cy="400110"/>
          </a:xfrm>
          <a:prstGeom prst="rect">
            <a:avLst/>
          </a:prstGeom>
        </p:spPr>
        <p:txBody>
          <a:bodyPr wrap="square">
            <a:spAutoFit/>
          </a:bodyPr>
          <a:lstStyle/>
          <a:p>
            <a:r>
              <a:rPr lang="ja-JP" altLang="en-US" sz="1000" dirty="0" smtClean="0">
                <a:solidFill>
                  <a:schemeClr val="bg1"/>
                </a:solidFill>
                <a:latin typeface="Meiryo" charset="-128"/>
                <a:ea typeface="Meiryo" charset="-128"/>
                <a:cs typeface="Meiryo" charset="-128"/>
              </a:rPr>
              <a:t>非構造化データ</a:t>
            </a:r>
            <a:r>
              <a:rPr lang="ja-JP" altLang="en-US" sz="1000" dirty="0">
                <a:solidFill>
                  <a:schemeClr val="bg1"/>
                </a:solidFill>
                <a:latin typeface="Meiryo" charset="-128"/>
                <a:ea typeface="Meiryo" charset="-128"/>
                <a:cs typeface="Meiryo" charset="-128"/>
              </a:rPr>
              <a:t>の収集や</a:t>
            </a:r>
            <a:r>
              <a:rPr lang="ja-JP" altLang="en-US" sz="1000" dirty="0" smtClean="0">
                <a:solidFill>
                  <a:schemeClr val="bg1"/>
                </a:solidFill>
                <a:latin typeface="Meiryo" charset="-128"/>
                <a:ea typeface="Meiryo" charset="-128"/>
                <a:cs typeface="Meiryo" charset="-128"/>
              </a:rPr>
              <a:t>分析などの非定型業務。例えば、ログ</a:t>
            </a:r>
            <a:r>
              <a:rPr lang="ja-JP" altLang="en-US" sz="1000" dirty="0">
                <a:solidFill>
                  <a:schemeClr val="bg1"/>
                </a:solidFill>
                <a:latin typeface="Meiryo" charset="-128"/>
                <a:ea typeface="Meiryo" charset="-128"/>
                <a:cs typeface="Meiryo" charset="-128"/>
              </a:rPr>
              <a:t>の分析、様々な要因を加味した売上予測、</a:t>
            </a:r>
            <a:r>
              <a:rPr lang="en-US" altLang="ja-JP" sz="1000" dirty="0">
                <a:solidFill>
                  <a:schemeClr val="bg1"/>
                </a:solidFill>
                <a:latin typeface="Meiryo" charset="-128"/>
                <a:ea typeface="Meiryo" charset="-128"/>
                <a:cs typeface="Meiryo" charset="-128"/>
              </a:rPr>
              <a:t>Web </a:t>
            </a:r>
            <a:r>
              <a:rPr lang="ja-JP" altLang="en-US" sz="1000" dirty="0">
                <a:solidFill>
                  <a:schemeClr val="bg1"/>
                </a:solidFill>
                <a:latin typeface="Meiryo" charset="-128"/>
                <a:ea typeface="Meiryo" charset="-128"/>
                <a:cs typeface="Meiryo" charset="-128"/>
              </a:rPr>
              <a:t>のレコメンド広告</a:t>
            </a:r>
            <a:r>
              <a:rPr lang="ja-JP" altLang="en-US" sz="1000" dirty="0" smtClean="0">
                <a:solidFill>
                  <a:schemeClr val="bg1"/>
                </a:solidFill>
                <a:latin typeface="Meiryo" charset="-128"/>
                <a:ea typeface="Meiryo" charset="-128"/>
                <a:cs typeface="Meiryo" charset="-128"/>
              </a:rPr>
              <a:t>などの分析処理など</a:t>
            </a:r>
            <a:endParaRPr lang="ja-JP" altLang="en-US" sz="1000" b="0" i="0" dirty="0">
              <a:solidFill>
                <a:schemeClr val="bg1"/>
              </a:solidFill>
              <a:effectLst/>
              <a:latin typeface="Meiryo" charset="-128"/>
              <a:ea typeface="Meiryo" charset="-128"/>
              <a:cs typeface="Meiryo" charset="-128"/>
            </a:endParaRPr>
          </a:p>
        </p:txBody>
      </p:sp>
      <p:pic>
        <p:nvPicPr>
          <p:cNvPr id="66" name="図 65"/>
          <p:cNvPicPr>
            <a:picLocks noChangeAspect="1"/>
          </p:cNvPicPr>
          <p:nvPr/>
        </p:nvPicPr>
        <p:blipFill>
          <a:blip r:embed="rId4">
            <a:lum bright="70000" contrast="-70000"/>
          </a:blip>
          <a:stretch>
            <a:fillRect/>
          </a:stretch>
        </p:blipFill>
        <p:spPr>
          <a:xfrm>
            <a:off x="7982993" y="3717032"/>
            <a:ext cx="493328" cy="449835"/>
          </a:xfrm>
          <a:prstGeom prst="rect">
            <a:avLst/>
          </a:prstGeom>
        </p:spPr>
      </p:pic>
      <p:pic>
        <p:nvPicPr>
          <p:cNvPr id="75" name="図 74"/>
          <p:cNvPicPr>
            <a:picLocks noChangeAspect="1"/>
          </p:cNvPicPr>
          <p:nvPr/>
        </p:nvPicPr>
        <p:blipFill>
          <a:blip r:embed="rId4">
            <a:lum bright="70000" contrast="-70000"/>
          </a:blip>
          <a:stretch>
            <a:fillRect/>
          </a:stretch>
        </p:blipFill>
        <p:spPr>
          <a:xfrm>
            <a:off x="7982993" y="4922682"/>
            <a:ext cx="493328" cy="449835"/>
          </a:xfrm>
          <a:prstGeom prst="rect">
            <a:avLst/>
          </a:prstGeom>
        </p:spPr>
      </p:pic>
      <p:sp>
        <p:nvSpPr>
          <p:cNvPr id="76" name="テキスト ボックス 75"/>
          <p:cNvSpPr txBox="1"/>
          <p:nvPr/>
        </p:nvSpPr>
        <p:spPr>
          <a:xfrm>
            <a:off x="8056945" y="3776731"/>
            <a:ext cx="377026" cy="276999"/>
          </a:xfrm>
          <a:prstGeom prst="rect">
            <a:avLst/>
          </a:prstGeom>
          <a:noFill/>
        </p:spPr>
        <p:txBody>
          <a:bodyPr wrap="none" rtlCol="0">
            <a:spAutoFit/>
          </a:bodyPr>
          <a:lstStyle/>
          <a:p>
            <a:r>
              <a:rPr kumimoji="1" lang="en-US" altLang="ja-JP" sz="1200" b="1" smtClean="0">
                <a:solidFill>
                  <a:schemeClr val="bg1"/>
                </a:solidFill>
                <a:latin typeface="Meiryo" charset="-128"/>
                <a:ea typeface="Meiryo" charset="-128"/>
                <a:cs typeface="Meiryo" charset="-128"/>
              </a:rPr>
              <a:t>AI</a:t>
            </a:r>
            <a:endParaRPr kumimoji="1" lang="ja-JP" altLang="en-US" sz="1200" b="1" dirty="0">
              <a:solidFill>
                <a:schemeClr val="bg1"/>
              </a:solidFill>
              <a:latin typeface="Meiryo" charset="-128"/>
              <a:ea typeface="Meiryo" charset="-128"/>
              <a:cs typeface="Meiryo" charset="-128"/>
            </a:endParaRPr>
          </a:p>
        </p:txBody>
      </p:sp>
      <p:sp>
        <p:nvSpPr>
          <p:cNvPr id="77" name="テキスト ボックス 76"/>
          <p:cNvSpPr txBox="1"/>
          <p:nvPr/>
        </p:nvSpPr>
        <p:spPr>
          <a:xfrm>
            <a:off x="8056945" y="4972407"/>
            <a:ext cx="377026" cy="276999"/>
          </a:xfrm>
          <a:prstGeom prst="rect">
            <a:avLst/>
          </a:prstGeom>
          <a:noFill/>
        </p:spPr>
        <p:txBody>
          <a:bodyPr wrap="none" rtlCol="0">
            <a:spAutoFit/>
          </a:bodyPr>
          <a:lstStyle/>
          <a:p>
            <a:r>
              <a:rPr kumimoji="1" lang="en-US" altLang="ja-JP" sz="1200" b="1" dirty="0" smtClean="0">
                <a:solidFill>
                  <a:schemeClr val="bg1"/>
                </a:solidFill>
                <a:latin typeface="Meiryo" charset="-128"/>
                <a:ea typeface="Meiryo" charset="-128"/>
                <a:cs typeface="Meiryo" charset="-128"/>
              </a:rPr>
              <a:t>AI</a:t>
            </a:r>
            <a:endParaRPr kumimoji="1" lang="ja-JP" altLang="en-US" sz="1200" b="1" dirty="0">
              <a:solidFill>
                <a:schemeClr val="bg1"/>
              </a:solidFill>
              <a:latin typeface="Meiryo" charset="-128"/>
              <a:ea typeface="Meiryo" charset="-128"/>
              <a:cs typeface="Meiryo" charset="-128"/>
            </a:endParaRPr>
          </a:p>
        </p:txBody>
      </p:sp>
      <p:sp>
        <p:nvSpPr>
          <p:cNvPr id="78" name="正方形/長方形 77"/>
          <p:cNvSpPr/>
          <p:nvPr/>
        </p:nvSpPr>
        <p:spPr>
          <a:xfrm>
            <a:off x="5635561" y="4224888"/>
            <a:ext cx="2842748" cy="553998"/>
          </a:xfrm>
          <a:prstGeom prst="rect">
            <a:avLst/>
          </a:prstGeom>
        </p:spPr>
        <p:txBody>
          <a:bodyPr wrap="square">
            <a:spAutoFit/>
          </a:bodyPr>
          <a:lstStyle/>
          <a:p>
            <a:r>
              <a:rPr lang="ja-JP" altLang="en-US" sz="1000" dirty="0" smtClean="0">
                <a:solidFill>
                  <a:schemeClr val="bg1"/>
                </a:solidFill>
                <a:latin typeface="Meiryo" charset="-128"/>
                <a:ea typeface="Meiryo" charset="-128"/>
                <a:cs typeface="Meiryo" charset="-128"/>
              </a:rPr>
              <a:t>大量データを学習して最適判断</a:t>
            </a:r>
            <a:r>
              <a:rPr lang="ja-JP" altLang="en-US" sz="1000" dirty="0">
                <a:solidFill>
                  <a:schemeClr val="bg1"/>
                </a:solidFill>
                <a:latin typeface="Meiryo" charset="-128"/>
                <a:ea typeface="Meiryo" charset="-128"/>
                <a:cs typeface="Meiryo" charset="-128"/>
              </a:rPr>
              <a:t>が必要な</a:t>
            </a:r>
            <a:r>
              <a:rPr lang="ja-JP" altLang="en-US" sz="1000" dirty="0" smtClean="0">
                <a:solidFill>
                  <a:schemeClr val="bg1"/>
                </a:solidFill>
                <a:latin typeface="Meiryo" charset="-128"/>
                <a:ea typeface="Meiryo" charset="-128"/>
                <a:cs typeface="Meiryo" charset="-128"/>
              </a:rPr>
              <a:t>業務。例えば、ヘルプデスクや天候</a:t>
            </a:r>
            <a:r>
              <a:rPr lang="ja-JP" altLang="en-US" sz="1000" dirty="0">
                <a:solidFill>
                  <a:schemeClr val="bg1"/>
                </a:solidFill>
                <a:latin typeface="Meiryo" charset="-128"/>
                <a:ea typeface="Meiryo" charset="-128"/>
                <a:cs typeface="Meiryo" charset="-128"/>
              </a:rPr>
              <a:t>に左右される仕入れ管理、経済情勢を加味した経営判断</a:t>
            </a:r>
            <a:r>
              <a:rPr lang="ja-JP" altLang="en-US" sz="1000" dirty="0" smtClean="0">
                <a:solidFill>
                  <a:schemeClr val="bg1"/>
                </a:solidFill>
                <a:latin typeface="Meiryo" charset="-128"/>
                <a:ea typeface="Meiryo" charset="-128"/>
                <a:cs typeface="Meiryo" charset="-128"/>
              </a:rPr>
              <a:t>など</a:t>
            </a:r>
            <a:endParaRPr lang="ja-JP" altLang="en-US" sz="1000" b="0" i="0" dirty="0">
              <a:solidFill>
                <a:schemeClr val="bg1"/>
              </a:solidFill>
              <a:effectLst/>
              <a:latin typeface="Meiryo" charset="-128"/>
              <a:ea typeface="Meiryo" charset="-128"/>
              <a:cs typeface="Meiryo" charset="-128"/>
            </a:endParaRPr>
          </a:p>
        </p:txBody>
      </p:sp>
      <p:sp>
        <p:nvSpPr>
          <p:cNvPr id="79" name="テキスト ボックス 78"/>
          <p:cNvSpPr txBox="1"/>
          <p:nvPr/>
        </p:nvSpPr>
        <p:spPr>
          <a:xfrm>
            <a:off x="467544" y="5731382"/>
            <a:ext cx="878510" cy="738664"/>
          </a:xfrm>
          <a:prstGeom prst="rect">
            <a:avLst/>
          </a:prstGeom>
          <a:noFill/>
        </p:spPr>
        <p:txBody>
          <a:bodyPr wrap="none" rtlCol="0">
            <a:spAutoFit/>
          </a:bodyPr>
          <a:lstStyle/>
          <a:p>
            <a:r>
              <a:rPr kumimoji="1" lang="ja-JP" altLang="en-US" sz="1400" dirty="0" smtClean="0">
                <a:solidFill>
                  <a:srgbClr val="0432FF"/>
                </a:solidFill>
                <a:latin typeface="Meiryo" charset="-128"/>
                <a:ea typeface="Meiryo" charset="-128"/>
                <a:cs typeface="Meiryo" charset="-128"/>
              </a:rPr>
              <a:t>クラス</a:t>
            </a:r>
            <a:r>
              <a:rPr kumimoji="1" lang="en-US" altLang="ja-JP" sz="1400" dirty="0" smtClean="0">
                <a:solidFill>
                  <a:srgbClr val="0432FF"/>
                </a:solidFill>
                <a:latin typeface="Meiryo" charset="-128"/>
                <a:ea typeface="Meiryo" charset="-128"/>
                <a:cs typeface="Meiryo" charset="-128"/>
              </a:rPr>
              <a:t>1</a:t>
            </a:r>
          </a:p>
          <a:p>
            <a:r>
              <a:rPr lang="en-US" altLang="ja-JP" sz="2800" dirty="0" smtClean="0">
                <a:solidFill>
                  <a:srgbClr val="0432FF"/>
                </a:solidFill>
                <a:latin typeface="Meiryo" charset="-128"/>
                <a:ea typeface="Meiryo" charset="-128"/>
                <a:cs typeface="Meiryo" charset="-128"/>
              </a:rPr>
              <a:t>RPA</a:t>
            </a:r>
          </a:p>
        </p:txBody>
      </p:sp>
      <p:sp>
        <p:nvSpPr>
          <p:cNvPr id="80" name="テキスト ボックス 79"/>
          <p:cNvSpPr txBox="1"/>
          <p:nvPr/>
        </p:nvSpPr>
        <p:spPr>
          <a:xfrm>
            <a:off x="1938132" y="4862919"/>
            <a:ext cx="854465" cy="738664"/>
          </a:xfrm>
          <a:prstGeom prst="rect">
            <a:avLst/>
          </a:prstGeom>
          <a:noFill/>
        </p:spPr>
        <p:txBody>
          <a:bodyPr wrap="none" rtlCol="0">
            <a:spAutoFit/>
          </a:bodyPr>
          <a:lstStyle/>
          <a:p>
            <a:r>
              <a:rPr kumimoji="1" lang="ja-JP" altLang="en-US" sz="1400" dirty="0" smtClean="0">
                <a:solidFill>
                  <a:schemeClr val="accent3">
                    <a:lumMod val="75000"/>
                  </a:schemeClr>
                </a:solidFill>
                <a:latin typeface="Meiryo" charset="-128"/>
                <a:ea typeface="Meiryo" charset="-128"/>
                <a:cs typeface="Meiryo" charset="-128"/>
              </a:rPr>
              <a:t>クラス</a:t>
            </a:r>
            <a:r>
              <a:rPr lang="en-US" altLang="ja-JP" sz="1400" dirty="0">
                <a:solidFill>
                  <a:schemeClr val="accent3">
                    <a:lumMod val="75000"/>
                  </a:schemeClr>
                </a:solidFill>
                <a:latin typeface="Meiryo" charset="-128"/>
                <a:ea typeface="Meiryo" charset="-128"/>
                <a:cs typeface="Meiryo" charset="-128"/>
              </a:rPr>
              <a:t>2</a:t>
            </a:r>
            <a:endParaRPr kumimoji="1" lang="en-US" altLang="ja-JP" sz="1400" dirty="0" smtClean="0">
              <a:solidFill>
                <a:schemeClr val="accent3">
                  <a:lumMod val="75000"/>
                </a:schemeClr>
              </a:solidFill>
              <a:latin typeface="Meiryo" charset="-128"/>
              <a:ea typeface="Meiryo" charset="-128"/>
              <a:cs typeface="Meiryo" charset="-128"/>
            </a:endParaRPr>
          </a:p>
          <a:p>
            <a:r>
              <a:rPr lang="en-US" altLang="ja-JP" sz="2800" dirty="0" smtClean="0">
                <a:solidFill>
                  <a:schemeClr val="accent3">
                    <a:lumMod val="75000"/>
                  </a:schemeClr>
                </a:solidFill>
                <a:latin typeface="Meiryo" charset="-128"/>
                <a:ea typeface="Meiryo" charset="-128"/>
                <a:cs typeface="Meiryo" charset="-128"/>
              </a:rPr>
              <a:t>EPA</a:t>
            </a:r>
          </a:p>
        </p:txBody>
      </p:sp>
      <p:sp>
        <p:nvSpPr>
          <p:cNvPr id="81" name="テキスト ボックス 80"/>
          <p:cNvSpPr txBox="1"/>
          <p:nvPr/>
        </p:nvSpPr>
        <p:spPr>
          <a:xfrm>
            <a:off x="4358912" y="3703184"/>
            <a:ext cx="835485" cy="738664"/>
          </a:xfrm>
          <a:prstGeom prst="rect">
            <a:avLst/>
          </a:prstGeom>
          <a:noFill/>
        </p:spPr>
        <p:txBody>
          <a:bodyPr wrap="none" rtlCol="0">
            <a:spAutoFit/>
          </a:bodyPr>
          <a:lstStyle/>
          <a:p>
            <a:r>
              <a:rPr kumimoji="1" lang="ja-JP" altLang="en-US" sz="1400" dirty="0" smtClean="0">
                <a:solidFill>
                  <a:schemeClr val="accent3">
                    <a:lumMod val="50000"/>
                  </a:schemeClr>
                </a:solidFill>
                <a:latin typeface="Meiryo" charset="-128"/>
                <a:ea typeface="Meiryo" charset="-128"/>
                <a:cs typeface="Meiryo" charset="-128"/>
              </a:rPr>
              <a:t>クラス</a:t>
            </a:r>
            <a:r>
              <a:rPr lang="en-US" altLang="ja-JP" sz="1400" dirty="0" smtClean="0">
                <a:solidFill>
                  <a:schemeClr val="accent3">
                    <a:lumMod val="50000"/>
                  </a:schemeClr>
                </a:solidFill>
                <a:latin typeface="Meiryo" charset="-128"/>
                <a:ea typeface="Meiryo" charset="-128"/>
                <a:cs typeface="Meiryo" charset="-128"/>
              </a:rPr>
              <a:t>3</a:t>
            </a:r>
            <a:endParaRPr kumimoji="1" lang="en-US" altLang="ja-JP" sz="1400" dirty="0" smtClean="0">
              <a:solidFill>
                <a:schemeClr val="accent3">
                  <a:lumMod val="50000"/>
                </a:schemeClr>
              </a:solidFill>
              <a:latin typeface="Meiryo" charset="-128"/>
              <a:ea typeface="Meiryo" charset="-128"/>
              <a:cs typeface="Meiryo" charset="-128"/>
            </a:endParaRPr>
          </a:p>
          <a:p>
            <a:r>
              <a:rPr lang="en-US" altLang="ja-JP" sz="2800" dirty="0" smtClean="0">
                <a:solidFill>
                  <a:schemeClr val="accent3">
                    <a:lumMod val="50000"/>
                  </a:schemeClr>
                </a:solidFill>
                <a:latin typeface="Meiryo" charset="-128"/>
                <a:ea typeface="Meiryo" charset="-128"/>
                <a:cs typeface="Meiryo" charset="-128"/>
              </a:rPr>
              <a:t>CA</a:t>
            </a:r>
          </a:p>
        </p:txBody>
      </p:sp>
      <p:sp>
        <p:nvSpPr>
          <p:cNvPr id="82" name="正方形/長方形 81"/>
          <p:cNvSpPr/>
          <p:nvPr/>
        </p:nvSpPr>
        <p:spPr>
          <a:xfrm>
            <a:off x="1198950" y="5993132"/>
            <a:ext cx="622286" cy="369332"/>
          </a:xfrm>
          <a:prstGeom prst="rect">
            <a:avLst/>
          </a:prstGeom>
        </p:spPr>
        <p:txBody>
          <a:bodyPr wrap="none">
            <a:spAutoFit/>
          </a:bodyPr>
          <a:lstStyle/>
          <a:p>
            <a:r>
              <a:rPr lang="en-US" altLang="ja-JP" sz="600" dirty="0" smtClean="0">
                <a:solidFill>
                  <a:srgbClr val="0432FF"/>
                </a:solidFill>
                <a:latin typeface="Meiryo" charset="-128"/>
                <a:ea typeface="Meiryo" charset="-128"/>
                <a:cs typeface="Meiryo" charset="-128"/>
              </a:rPr>
              <a:t>Robotics</a:t>
            </a:r>
          </a:p>
          <a:p>
            <a:r>
              <a:rPr lang="en-US" altLang="ja-JP" sz="600" dirty="0" smtClean="0">
                <a:solidFill>
                  <a:srgbClr val="0432FF"/>
                </a:solidFill>
                <a:latin typeface="Meiryo" charset="-128"/>
                <a:ea typeface="Meiryo" charset="-128"/>
                <a:cs typeface="Meiryo" charset="-128"/>
              </a:rPr>
              <a:t>Process </a:t>
            </a:r>
          </a:p>
          <a:p>
            <a:r>
              <a:rPr lang="en-US" altLang="ja-JP" sz="600" dirty="0" smtClean="0">
                <a:solidFill>
                  <a:srgbClr val="0432FF"/>
                </a:solidFill>
                <a:latin typeface="Meiryo" charset="-128"/>
                <a:ea typeface="Meiryo" charset="-128"/>
                <a:cs typeface="Meiryo" charset="-128"/>
              </a:rPr>
              <a:t>Automation</a:t>
            </a:r>
            <a:endParaRPr lang="ja-JP" altLang="en-US" sz="600" dirty="0">
              <a:solidFill>
                <a:srgbClr val="0432FF"/>
              </a:solidFill>
              <a:latin typeface="Meiryo" charset="-128"/>
              <a:ea typeface="Meiryo" charset="-128"/>
              <a:cs typeface="Meiryo" charset="-128"/>
            </a:endParaRPr>
          </a:p>
        </p:txBody>
      </p:sp>
      <p:sp>
        <p:nvSpPr>
          <p:cNvPr id="84" name="正方形/長方形 83"/>
          <p:cNvSpPr/>
          <p:nvPr/>
        </p:nvSpPr>
        <p:spPr>
          <a:xfrm>
            <a:off x="2661333" y="5124020"/>
            <a:ext cx="622286" cy="369332"/>
          </a:xfrm>
          <a:prstGeom prst="rect">
            <a:avLst/>
          </a:prstGeom>
        </p:spPr>
        <p:txBody>
          <a:bodyPr wrap="none">
            <a:spAutoFit/>
          </a:bodyPr>
          <a:lstStyle/>
          <a:p>
            <a:r>
              <a:rPr lang="en-US" altLang="ja-JP" sz="600" dirty="0" smtClean="0">
                <a:solidFill>
                  <a:schemeClr val="accent3">
                    <a:lumMod val="75000"/>
                  </a:schemeClr>
                </a:solidFill>
                <a:latin typeface="Meiryo" charset="-128"/>
                <a:ea typeface="Meiryo" charset="-128"/>
                <a:cs typeface="Meiryo" charset="-128"/>
              </a:rPr>
              <a:t>Enhanced</a:t>
            </a:r>
          </a:p>
          <a:p>
            <a:r>
              <a:rPr lang="en-US" altLang="ja-JP" sz="600" dirty="0" smtClean="0">
                <a:solidFill>
                  <a:schemeClr val="accent3">
                    <a:lumMod val="75000"/>
                  </a:schemeClr>
                </a:solidFill>
                <a:latin typeface="Meiryo" charset="-128"/>
                <a:ea typeface="Meiryo" charset="-128"/>
                <a:cs typeface="Meiryo" charset="-128"/>
              </a:rPr>
              <a:t>Process </a:t>
            </a:r>
          </a:p>
          <a:p>
            <a:r>
              <a:rPr lang="en-US" altLang="ja-JP" sz="600" dirty="0" smtClean="0">
                <a:solidFill>
                  <a:schemeClr val="accent3">
                    <a:lumMod val="75000"/>
                  </a:schemeClr>
                </a:solidFill>
                <a:latin typeface="Meiryo" charset="-128"/>
                <a:ea typeface="Meiryo" charset="-128"/>
                <a:cs typeface="Meiryo" charset="-128"/>
              </a:rPr>
              <a:t>Automation</a:t>
            </a:r>
            <a:endParaRPr lang="ja-JP" altLang="en-US" sz="600" dirty="0">
              <a:solidFill>
                <a:schemeClr val="accent3">
                  <a:lumMod val="75000"/>
                </a:schemeClr>
              </a:solidFill>
              <a:latin typeface="Meiryo" charset="-128"/>
              <a:ea typeface="Meiryo" charset="-128"/>
              <a:cs typeface="Meiryo" charset="-128"/>
            </a:endParaRPr>
          </a:p>
        </p:txBody>
      </p:sp>
      <p:sp>
        <p:nvSpPr>
          <p:cNvPr id="85" name="正方形/長方形 84"/>
          <p:cNvSpPr/>
          <p:nvPr/>
        </p:nvSpPr>
        <p:spPr>
          <a:xfrm>
            <a:off x="4893581" y="3975976"/>
            <a:ext cx="622286" cy="276999"/>
          </a:xfrm>
          <a:prstGeom prst="rect">
            <a:avLst/>
          </a:prstGeom>
        </p:spPr>
        <p:txBody>
          <a:bodyPr wrap="none">
            <a:spAutoFit/>
          </a:bodyPr>
          <a:lstStyle/>
          <a:p>
            <a:r>
              <a:rPr lang="en-US" altLang="ja-JP" sz="600" dirty="0" smtClean="0">
                <a:solidFill>
                  <a:schemeClr val="accent3">
                    <a:lumMod val="50000"/>
                  </a:schemeClr>
                </a:solidFill>
                <a:latin typeface="Meiryo" charset="-128"/>
                <a:ea typeface="Meiryo" charset="-128"/>
                <a:cs typeface="Meiryo" charset="-128"/>
              </a:rPr>
              <a:t>Cognitive</a:t>
            </a:r>
          </a:p>
          <a:p>
            <a:r>
              <a:rPr lang="en-US" altLang="ja-JP" sz="600" dirty="0" smtClean="0">
                <a:solidFill>
                  <a:schemeClr val="accent3">
                    <a:lumMod val="50000"/>
                  </a:schemeClr>
                </a:solidFill>
                <a:latin typeface="Meiryo" charset="-128"/>
                <a:ea typeface="Meiryo" charset="-128"/>
                <a:cs typeface="Meiryo" charset="-128"/>
              </a:rPr>
              <a:t>Automation</a:t>
            </a:r>
            <a:endParaRPr lang="ja-JP" altLang="en-US" sz="600" dirty="0">
              <a:solidFill>
                <a:schemeClr val="accent3">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052653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EEBEE6E-3F2F-4743-9297-62DDC9A37FD6}"/>
              </a:ext>
            </a:extLst>
          </p:cNvPr>
          <p:cNvSpPr>
            <a:spLocks noGrp="1"/>
          </p:cNvSpPr>
          <p:nvPr>
            <p:ph type="title"/>
          </p:nvPr>
        </p:nvSpPr>
        <p:spPr/>
        <p:txBody>
          <a:bodyPr/>
          <a:lstStyle/>
          <a:p>
            <a:r>
              <a:rPr kumimoji="1" lang="ja-JP" altLang="en-US"/>
              <a:t>日生ロボ美ちゃん</a:t>
            </a:r>
          </a:p>
        </p:txBody>
      </p:sp>
      <p:pic>
        <p:nvPicPr>
          <p:cNvPr id="3" name="図 2"/>
          <p:cNvPicPr>
            <a:picLocks noChangeAspect="1"/>
          </p:cNvPicPr>
          <p:nvPr/>
        </p:nvPicPr>
        <p:blipFill>
          <a:blip r:embed="rId2"/>
          <a:stretch>
            <a:fillRect/>
          </a:stretch>
        </p:blipFill>
        <p:spPr>
          <a:xfrm>
            <a:off x="273050" y="863600"/>
            <a:ext cx="6270044" cy="3741651"/>
          </a:xfrm>
          <a:prstGeom prst="rect">
            <a:avLst/>
          </a:prstGeom>
          <a:ln>
            <a:solidFill>
              <a:schemeClr val="tx1">
                <a:lumMod val="50000"/>
                <a:lumOff val="50000"/>
              </a:schemeClr>
            </a:solidFill>
          </a:ln>
        </p:spPr>
      </p:pic>
      <p:pic>
        <p:nvPicPr>
          <p:cNvPr id="4" name="図 3"/>
          <p:cNvPicPr>
            <a:picLocks noChangeAspect="1"/>
          </p:cNvPicPr>
          <p:nvPr/>
        </p:nvPicPr>
        <p:blipFill>
          <a:blip r:embed="rId3"/>
          <a:stretch>
            <a:fillRect/>
          </a:stretch>
        </p:blipFill>
        <p:spPr>
          <a:xfrm>
            <a:off x="2909454" y="1950488"/>
            <a:ext cx="6000519" cy="4497647"/>
          </a:xfrm>
          <a:prstGeom prst="rect">
            <a:avLst/>
          </a:prstGeom>
          <a:ln>
            <a:solidFill>
              <a:schemeClr val="tx1">
                <a:lumMod val="50000"/>
                <a:lumOff val="50000"/>
              </a:schemeClr>
            </a:solidFill>
          </a:ln>
        </p:spPr>
      </p:pic>
    </p:spTree>
    <p:extLst>
      <p:ext uri="{BB962C8B-B14F-4D97-AF65-F5344CB8AC3E}">
        <p14:creationId xmlns:p14="http://schemas.microsoft.com/office/powerpoint/2010/main" val="1038524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EEBEE6E-3F2F-4743-9297-62DDC9A37FD6}"/>
              </a:ext>
            </a:extLst>
          </p:cNvPr>
          <p:cNvSpPr>
            <a:spLocks noGrp="1"/>
          </p:cNvSpPr>
          <p:nvPr>
            <p:ph type="title"/>
          </p:nvPr>
        </p:nvSpPr>
        <p:spPr/>
        <p:txBody>
          <a:bodyPr/>
          <a:lstStyle/>
          <a:p>
            <a:r>
              <a:rPr kumimoji="1" lang="ja-JP" altLang="en-US"/>
              <a:t>無駄な事務作業を自動化</a:t>
            </a:r>
          </a:p>
        </p:txBody>
      </p:sp>
      <p:grpSp>
        <p:nvGrpSpPr>
          <p:cNvPr id="83" name="グループ化 82">
            <a:extLst>
              <a:ext uri="{FF2B5EF4-FFF2-40B4-BE49-F238E27FC236}">
                <a16:creationId xmlns:a16="http://schemas.microsoft.com/office/drawing/2014/main" xmlns="" id="{AB670160-EAC8-4CB7-BA49-2097E058DDF9}"/>
              </a:ext>
            </a:extLst>
          </p:cNvPr>
          <p:cNvGrpSpPr/>
          <p:nvPr/>
        </p:nvGrpSpPr>
        <p:grpSpPr>
          <a:xfrm>
            <a:off x="1428741" y="1147157"/>
            <a:ext cx="6143626" cy="697656"/>
            <a:chOff x="1428741" y="1147157"/>
            <a:chExt cx="6143626" cy="697656"/>
          </a:xfrm>
        </p:grpSpPr>
        <p:sp>
          <p:nvSpPr>
            <p:cNvPr id="3" name="角丸四角形 8">
              <a:extLst>
                <a:ext uri="{FF2B5EF4-FFF2-40B4-BE49-F238E27FC236}">
                  <a16:creationId xmlns:a16="http://schemas.microsoft.com/office/drawing/2014/main" xmlns="" id="{B2890ECF-7EE7-4A8A-AE05-7BEACBA148D3}"/>
                </a:ext>
              </a:extLst>
            </p:cNvPr>
            <p:cNvSpPr>
              <a:spLocks noChangeArrowheads="1"/>
            </p:cNvSpPr>
            <p:nvPr/>
          </p:nvSpPr>
          <p:spPr bwMode="auto">
            <a:xfrm>
              <a:off x="1428741" y="1487627"/>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A</a:t>
              </a:r>
              <a:endParaRPr kumimoji="0" lang="ja-JP" altLang="en-US" sz="1100" dirty="0">
                <a:solidFill>
                  <a:schemeClr val="bg1"/>
                </a:solidFill>
                <a:latin typeface="+mn-lt"/>
                <a:ea typeface="+mn-ea"/>
              </a:endParaRPr>
            </a:p>
          </p:txBody>
        </p:sp>
        <p:sp>
          <p:nvSpPr>
            <p:cNvPr id="4" name="角丸四角形 8">
              <a:extLst>
                <a:ext uri="{FF2B5EF4-FFF2-40B4-BE49-F238E27FC236}">
                  <a16:creationId xmlns:a16="http://schemas.microsoft.com/office/drawing/2014/main" xmlns="" id="{8DCBE8C0-AF86-4CDC-8BD5-709BBFCFD6DC}"/>
                </a:ext>
              </a:extLst>
            </p:cNvPr>
            <p:cNvSpPr>
              <a:spLocks noChangeArrowheads="1"/>
            </p:cNvSpPr>
            <p:nvPr/>
          </p:nvSpPr>
          <p:spPr bwMode="auto">
            <a:xfrm>
              <a:off x="2500304" y="1487627"/>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B</a:t>
              </a:r>
              <a:endParaRPr kumimoji="0" lang="ja-JP" altLang="en-US" sz="1100" dirty="0">
                <a:solidFill>
                  <a:schemeClr val="bg1"/>
                </a:solidFill>
                <a:latin typeface="+mn-lt"/>
                <a:ea typeface="+mn-ea"/>
              </a:endParaRPr>
            </a:p>
          </p:txBody>
        </p:sp>
        <p:sp>
          <p:nvSpPr>
            <p:cNvPr id="5" name="角丸四角形 6">
              <a:extLst>
                <a:ext uri="{FF2B5EF4-FFF2-40B4-BE49-F238E27FC236}">
                  <a16:creationId xmlns:a16="http://schemas.microsoft.com/office/drawing/2014/main" xmlns="" id="{839506D9-06B2-40DB-A505-2FFFE33B11DE}"/>
                </a:ext>
              </a:extLst>
            </p:cNvPr>
            <p:cNvSpPr>
              <a:spLocks noChangeArrowheads="1"/>
            </p:cNvSpPr>
            <p:nvPr/>
          </p:nvSpPr>
          <p:spPr bwMode="auto">
            <a:xfrm>
              <a:off x="3571866" y="1487627"/>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C</a:t>
              </a:r>
              <a:endParaRPr kumimoji="0" lang="ja-JP" altLang="en-US" sz="1100" dirty="0">
                <a:solidFill>
                  <a:schemeClr val="bg1"/>
                </a:solidFill>
                <a:latin typeface="+mn-lt"/>
                <a:ea typeface="+mn-ea"/>
              </a:endParaRPr>
            </a:p>
          </p:txBody>
        </p:sp>
        <p:sp>
          <p:nvSpPr>
            <p:cNvPr id="6" name="角丸四角形 8">
              <a:extLst>
                <a:ext uri="{FF2B5EF4-FFF2-40B4-BE49-F238E27FC236}">
                  <a16:creationId xmlns:a16="http://schemas.microsoft.com/office/drawing/2014/main" xmlns="" id="{2BDFC08D-EDC5-4BD0-A92B-AB931CABA7D9}"/>
                </a:ext>
              </a:extLst>
            </p:cNvPr>
            <p:cNvSpPr>
              <a:spLocks noChangeArrowheads="1"/>
            </p:cNvSpPr>
            <p:nvPr/>
          </p:nvSpPr>
          <p:spPr bwMode="auto">
            <a:xfrm>
              <a:off x="4643429" y="1487627"/>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D</a:t>
              </a:r>
              <a:endParaRPr kumimoji="0" lang="ja-JP" altLang="en-US" sz="1100" dirty="0">
                <a:solidFill>
                  <a:schemeClr val="bg1"/>
                </a:solidFill>
                <a:latin typeface="+mn-lt"/>
                <a:ea typeface="+mn-ea"/>
              </a:endParaRPr>
            </a:p>
          </p:txBody>
        </p:sp>
        <p:cxnSp>
          <p:nvCxnSpPr>
            <p:cNvPr id="7" name="直線矢印コネクタ 31">
              <a:extLst>
                <a:ext uri="{FF2B5EF4-FFF2-40B4-BE49-F238E27FC236}">
                  <a16:creationId xmlns:a16="http://schemas.microsoft.com/office/drawing/2014/main" xmlns="" id="{51D204D9-A89A-48EF-8BA4-7170249915DB}"/>
                </a:ext>
              </a:extLst>
            </p:cNvPr>
            <p:cNvCxnSpPr>
              <a:cxnSpLocks noChangeShapeType="1"/>
            </p:cNvCxnSpPr>
            <p:nvPr/>
          </p:nvCxnSpPr>
          <p:spPr bwMode="auto">
            <a:xfrm>
              <a:off x="2214566" y="1667000"/>
              <a:ext cx="285748" cy="1588"/>
            </a:xfrm>
            <a:prstGeom prst="straightConnector1">
              <a:avLst/>
            </a:prstGeom>
            <a:noFill/>
            <a:ln w="38100" cap="rnd" algn="ctr">
              <a:solidFill>
                <a:schemeClr val="accent5"/>
              </a:solidFill>
              <a:round/>
              <a:headEnd/>
              <a:tailEnd type="arrow" w="med" len="med"/>
            </a:ln>
            <a:effectLst/>
          </p:spPr>
        </p:cxnSp>
        <p:cxnSp>
          <p:nvCxnSpPr>
            <p:cNvPr id="8" name="直線矢印コネクタ 32">
              <a:extLst>
                <a:ext uri="{FF2B5EF4-FFF2-40B4-BE49-F238E27FC236}">
                  <a16:creationId xmlns:a16="http://schemas.microsoft.com/office/drawing/2014/main" xmlns="" id="{4360B2B0-5386-4840-AC55-D3CE4AE2BE6D}"/>
                </a:ext>
              </a:extLst>
            </p:cNvPr>
            <p:cNvCxnSpPr>
              <a:cxnSpLocks noChangeShapeType="1"/>
            </p:cNvCxnSpPr>
            <p:nvPr/>
          </p:nvCxnSpPr>
          <p:spPr bwMode="auto">
            <a:xfrm>
              <a:off x="3286121" y="1667000"/>
              <a:ext cx="285748" cy="1588"/>
            </a:xfrm>
            <a:prstGeom prst="straightConnector1">
              <a:avLst/>
            </a:prstGeom>
            <a:noFill/>
            <a:ln w="38100" cap="rnd" algn="ctr">
              <a:solidFill>
                <a:schemeClr val="accent5"/>
              </a:solidFill>
              <a:round/>
              <a:headEnd/>
              <a:tailEnd type="arrow" w="med" len="med"/>
            </a:ln>
            <a:effectLst/>
          </p:spPr>
        </p:cxnSp>
        <p:cxnSp>
          <p:nvCxnSpPr>
            <p:cNvPr id="9" name="直線矢印コネクタ 33">
              <a:extLst>
                <a:ext uri="{FF2B5EF4-FFF2-40B4-BE49-F238E27FC236}">
                  <a16:creationId xmlns:a16="http://schemas.microsoft.com/office/drawing/2014/main" xmlns="" id="{872EDD6C-8E29-4882-98B2-2847138A730E}"/>
                </a:ext>
              </a:extLst>
            </p:cNvPr>
            <p:cNvCxnSpPr>
              <a:cxnSpLocks noChangeShapeType="1"/>
            </p:cNvCxnSpPr>
            <p:nvPr/>
          </p:nvCxnSpPr>
          <p:spPr bwMode="auto">
            <a:xfrm>
              <a:off x="4357676" y="1667000"/>
              <a:ext cx="285748" cy="1588"/>
            </a:xfrm>
            <a:prstGeom prst="straightConnector1">
              <a:avLst/>
            </a:prstGeom>
            <a:noFill/>
            <a:ln w="38100" cap="rnd" algn="ctr">
              <a:solidFill>
                <a:schemeClr val="accent5"/>
              </a:solidFill>
              <a:round/>
              <a:headEnd/>
              <a:tailEnd type="arrow" w="med" len="med"/>
            </a:ln>
            <a:effectLst/>
          </p:spPr>
        </p:cxnSp>
        <p:sp>
          <p:nvSpPr>
            <p:cNvPr id="10" name="角丸四角形 8">
              <a:extLst>
                <a:ext uri="{FF2B5EF4-FFF2-40B4-BE49-F238E27FC236}">
                  <a16:creationId xmlns:a16="http://schemas.microsoft.com/office/drawing/2014/main" xmlns="" id="{0442AF98-113A-4279-8DAF-13C63CBB95AB}"/>
                </a:ext>
              </a:extLst>
            </p:cNvPr>
            <p:cNvSpPr>
              <a:spLocks noChangeArrowheads="1"/>
            </p:cNvSpPr>
            <p:nvPr/>
          </p:nvSpPr>
          <p:spPr bwMode="auto">
            <a:xfrm>
              <a:off x="5714992" y="1487627"/>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E</a:t>
              </a:r>
              <a:endParaRPr kumimoji="0" lang="ja-JP" altLang="en-US" sz="1100" dirty="0">
                <a:solidFill>
                  <a:schemeClr val="bg1"/>
                </a:solidFill>
                <a:latin typeface="+mn-lt"/>
                <a:ea typeface="+mn-ea"/>
              </a:endParaRPr>
            </a:p>
          </p:txBody>
        </p:sp>
        <p:sp>
          <p:nvSpPr>
            <p:cNvPr id="11" name="角丸四角形 6">
              <a:extLst>
                <a:ext uri="{FF2B5EF4-FFF2-40B4-BE49-F238E27FC236}">
                  <a16:creationId xmlns:a16="http://schemas.microsoft.com/office/drawing/2014/main" xmlns="" id="{B9A5F6A0-AF33-405D-B620-2AB07400B630}"/>
                </a:ext>
              </a:extLst>
            </p:cNvPr>
            <p:cNvSpPr>
              <a:spLocks noChangeArrowheads="1"/>
            </p:cNvSpPr>
            <p:nvPr/>
          </p:nvSpPr>
          <p:spPr bwMode="auto">
            <a:xfrm>
              <a:off x="6786554" y="1487627"/>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F</a:t>
              </a:r>
              <a:endParaRPr kumimoji="0" lang="ja-JP" altLang="en-US" sz="1100" dirty="0">
                <a:solidFill>
                  <a:schemeClr val="bg1"/>
                </a:solidFill>
                <a:latin typeface="+mn-lt"/>
                <a:ea typeface="+mn-ea"/>
              </a:endParaRPr>
            </a:p>
          </p:txBody>
        </p:sp>
        <p:cxnSp>
          <p:nvCxnSpPr>
            <p:cNvPr id="12" name="直線矢印コネクタ 31">
              <a:extLst>
                <a:ext uri="{FF2B5EF4-FFF2-40B4-BE49-F238E27FC236}">
                  <a16:creationId xmlns:a16="http://schemas.microsoft.com/office/drawing/2014/main" xmlns="" id="{07091719-6DF6-4AB6-9D1B-0316AC99D368}"/>
                </a:ext>
              </a:extLst>
            </p:cNvPr>
            <p:cNvCxnSpPr>
              <a:cxnSpLocks noChangeShapeType="1"/>
            </p:cNvCxnSpPr>
            <p:nvPr/>
          </p:nvCxnSpPr>
          <p:spPr bwMode="auto">
            <a:xfrm>
              <a:off x="5429254" y="1667000"/>
              <a:ext cx="285748" cy="1588"/>
            </a:xfrm>
            <a:prstGeom prst="straightConnector1">
              <a:avLst/>
            </a:prstGeom>
            <a:noFill/>
            <a:ln w="38100" cap="rnd" algn="ctr">
              <a:solidFill>
                <a:schemeClr val="accent5"/>
              </a:solidFill>
              <a:round/>
              <a:headEnd/>
              <a:tailEnd type="arrow" w="med" len="med"/>
            </a:ln>
            <a:effectLst/>
          </p:spPr>
        </p:cxnSp>
        <p:cxnSp>
          <p:nvCxnSpPr>
            <p:cNvPr id="13" name="直線矢印コネクタ 32">
              <a:extLst>
                <a:ext uri="{FF2B5EF4-FFF2-40B4-BE49-F238E27FC236}">
                  <a16:creationId xmlns:a16="http://schemas.microsoft.com/office/drawing/2014/main" xmlns="" id="{1053C298-94A7-44E8-9520-84AFA6CAAB5F}"/>
                </a:ext>
              </a:extLst>
            </p:cNvPr>
            <p:cNvCxnSpPr>
              <a:cxnSpLocks noChangeShapeType="1"/>
            </p:cNvCxnSpPr>
            <p:nvPr/>
          </p:nvCxnSpPr>
          <p:spPr bwMode="auto">
            <a:xfrm>
              <a:off x="6500809" y="1667000"/>
              <a:ext cx="285748" cy="1588"/>
            </a:xfrm>
            <a:prstGeom prst="straightConnector1">
              <a:avLst/>
            </a:prstGeom>
            <a:noFill/>
            <a:ln w="38100" cap="rnd" algn="ctr">
              <a:solidFill>
                <a:schemeClr val="accent5"/>
              </a:solidFill>
              <a:round/>
              <a:headEnd/>
              <a:tailEnd type="arrow" w="med" len="med"/>
            </a:ln>
            <a:effectLst/>
          </p:spPr>
        </p:cxnSp>
        <p:sp>
          <p:nvSpPr>
            <p:cNvPr id="14" name="テキスト ボックス 13">
              <a:extLst>
                <a:ext uri="{FF2B5EF4-FFF2-40B4-BE49-F238E27FC236}">
                  <a16:creationId xmlns:a16="http://schemas.microsoft.com/office/drawing/2014/main" xmlns="" id="{656824FB-678E-47E0-90CF-1B4100D97675}"/>
                </a:ext>
              </a:extLst>
            </p:cNvPr>
            <p:cNvSpPr txBox="1"/>
            <p:nvPr/>
          </p:nvSpPr>
          <p:spPr>
            <a:xfrm>
              <a:off x="2659812" y="1147157"/>
              <a:ext cx="466794" cy="261610"/>
            </a:xfrm>
            <a:prstGeom prst="rect">
              <a:avLst/>
            </a:prstGeom>
            <a:noFill/>
          </p:spPr>
          <p:txBody>
            <a:bodyPr wrap="none" rtlCol="0">
              <a:spAutoFit/>
            </a:bodyPr>
            <a:lstStyle/>
            <a:p>
              <a:pPr algn="ctr"/>
              <a:r>
                <a:rPr kumimoji="1" lang="ja-JP" altLang="en-US" sz="1100"/>
                <a:t>人手</a:t>
              </a:r>
            </a:p>
          </p:txBody>
        </p:sp>
        <p:sp>
          <p:nvSpPr>
            <p:cNvPr id="15" name="テキスト ボックス 14">
              <a:extLst>
                <a:ext uri="{FF2B5EF4-FFF2-40B4-BE49-F238E27FC236}">
                  <a16:creationId xmlns:a16="http://schemas.microsoft.com/office/drawing/2014/main" xmlns="" id="{94BA25D2-B94A-4334-9A62-02C0E8D7EA10}"/>
                </a:ext>
              </a:extLst>
            </p:cNvPr>
            <p:cNvSpPr txBox="1"/>
            <p:nvPr/>
          </p:nvSpPr>
          <p:spPr>
            <a:xfrm>
              <a:off x="4802937" y="1147157"/>
              <a:ext cx="466794" cy="261610"/>
            </a:xfrm>
            <a:prstGeom prst="rect">
              <a:avLst/>
            </a:prstGeom>
            <a:noFill/>
          </p:spPr>
          <p:txBody>
            <a:bodyPr wrap="none" rtlCol="0">
              <a:spAutoFit/>
            </a:bodyPr>
            <a:lstStyle/>
            <a:p>
              <a:pPr algn="ctr"/>
              <a:r>
                <a:rPr kumimoji="1" lang="ja-JP" altLang="en-US" sz="1100"/>
                <a:t>人手</a:t>
              </a:r>
            </a:p>
          </p:txBody>
        </p:sp>
        <p:sp>
          <p:nvSpPr>
            <p:cNvPr id="16" name="テキスト ボックス 15">
              <a:extLst>
                <a:ext uri="{FF2B5EF4-FFF2-40B4-BE49-F238E27FC236}">
                  <a16:creationId xmlns:a16="http://schemas.microsoft.com/office/drawing/2014/main" xmlns="" id="{85537652-3BF2-4709-94B8-D3E89AD04BC5}"/>
                </a:ext>
              </a:extLst>
            </p:cNvPr>
            <p:cNvSpPr txBox="1"/>
            <p:nvPr/>
          </p:nvSpPr>
          <p:spPr>
            <a:xfrm>
              <a:off x="1447186" y="1147157"/>
              <a:ext cx="748923" cy="261610"/>
            </a:xfrm>
            <a:prstGeom prst="rect">
              <a:avLst/>
            </a:prstGeom>
            <a:noFill/>
          </p:spPr>
          <p:txBody>
            <a:bodyPr wrap="none" rtlCol="0">
              <a:spAutoFit/>
            </a:bodyPr>
            <a:lstStyle/>
            <a:p>
              <a:pPr algn="ctr"/>
              <a:r>
                <a:rPr kumimoji="1" lang="ja-JP" altLang="en-US" sz="1100"/>
                <a:t>システム</a:t>
              </a:r>
            </a:p>
          </p:txBody>
        </p:sp>
        <p:sp>
          <p:nvSpPr>
            <p:cNvPr id="17" name="テキスト ボックス 16">
              <a:extLst>
                <a:ext uri="{FF2B5EF4-FFF2-40B4-BE49-F238E27FC236}">
                  <a16:creationId xmlns:a16="http://schemas.microsoft.com/office/drawing/2014/main" xmlns="" id="{02E12D8E-0707-485A-8583-1C7E8B195CF9}"/>
                </a:ext>
              </a:extLst>
            </p:cNvPr>
            <p:cNvSpPr txBox="1"/>
            <p:nvPr/>
          </p:nvSpPr>
          <p:spPr>
            <a:xfrm>
              <a:off x="3590310" y="1147157"/>
              <a:ext cx="748923" cy="261610"/>
            </a:xfrm>
            <a:prstGeom prst="rect">
              <a:avLst/>
            </a:prstGeom>
            <a:noFill/>
          </p:spPr>
          <p:txBody>
            <a:bodyPr wrap="none" rtlCol="0">
              <a:spAutoFit/>
            </a:bodyPr>
            <a:lstStyle/>
            <a:p>
              <a:pPr algn="ctr"/>
              <a:r>
                <a:rPr kumimoji="1" lang="ja-JP" altLang="en-US" sz="1100"/>
                <a:t>システム</a:t>
              </a:r>
            </a:p>
          </p:txBody>
        </p:sp>
        <p:sp>
          <p:nvSpPr>
            <p:cNvPr id="18" name="テキスト ボックス 17">
              <a:extLst>
                <a:ext uri="{FF2B5EF4-FFF2-40B4-BE49-F238E27FC236}">
                  <a16:creationId xmlns:a16="http://schemas.microsoft.com/office/drawing/2014/main" xmlns="" id="{FB77BCE9-A1A4-4976-840A-03754858D103}"/>
                </a:ext>
              </a:extLst>
            </p:cNvPr>
            <p:cNvSpPr txBox="1"/>
            <p:nvPr/>
          </p:nvSpPr>
          <p:spPr>
            <a:xfrm>
              <a:off x="5733436" y="1147157"/>
              <a:ext cx="748923" cy="261610"/>
            </a:xfrm>
            <a:prstGeom prst="rect">
              <a:avLst/>
            </a:prstGeom>
            <a:noFill/>
          </p:spPr>
          <p:txBody>
            <a:bodyPr wrap="none" rtlCol="0">
              <a:spAutoFit/>
            </a:bodyPr>
            <a:lstStyle/>
            <a:p>
              <a:pPr algn="ctr"/>
              <a:r>
                <a:rPr kumimoji="1" lang="ja-JP" altLang="en-US" sz="1100"/>
                <a:t>システム</a:t>
              </a:r>
            </a:p>
          </p:txBody>
        </p:sp>
        <p:sp>
          <p:nvSpPr>
            <p:cNvPr id="19" name="テキスト ボックス 18">
              <a:extLst>
                <a:ext uri="{FF2B5EF4-FFF2-40B4-BE49-F238E27FC236}">
                  <a16:creationId xmlns:a16="http://schemas.microsoft.com/office/drawing/2014/main" xmlns="" id="{92A4AF1F-5152-493E-8FFC-F9AA5241BCAF}"/>
                </a:ext>
              </a:extLst>
            </p:cNvPr>
            <p:cNvSpPr txBox="1"/>
            <p:nvPr/>
          </p:nvSpPr>
          <p:spPr>
            <a:xfrm>
              <a:off x="6804998" y="1151276"/>
              <a:ext cx="748923" cy="261610"/>
            </a:xfrm>
            <a:prstGeom prst="rect">
              <a:avLst/>
            </a:prstGeom>
            <a:noFill/>
          </p:spPr>
          <p:txBody>
            <a:bodyPr wrap="none" rtlCol="0">
              <a:spAutoFit/>
            </a:bodyPr>
            <a:lstStyle/>
            <a:p>
              <a:pPr algn="ctr"/>
              <a:r>
                <a:rPr kumimoji="1" lang="ja-JP" altLang="en-US" sz="1100"/>
                <a:t>システム</a:t>
              </a:r>
            </a:p>
          </p:txBody>
        </p:sp>
      </p:grpSp>
      <p:grpSp>
        <p:nvGrpSpPr>
          <p:cNvPr id="85" name="グループ化 84">
            <a:extLst>
              <a:ext uri="{FF2B5EF4-FFF2-40B4-BE49-F238E27FC236}">
                <a16:creationId xmlns:a16="http://schemas.microsoft.com/office/drawing/2014/main" xmlns="" id="{4E4540FC-F56C-42B7-9E35-1D2279284FD2}"/>
              </a:ext>
            </a:extLst>
          </p:cNvPr>
          <p:cNvGrpSpPr/>
          <p:nvPr/>
        </p:nvGrpSpPr>
        <p:grpSpPr>
          <a:xfrm>
            <a:off x="1428743" y="3891796"/>
            <a:ext cx="2374715" cy="2395530"/>
            <a:chOff x="1428743" y="3891796"/>
            <a:chExt cx="2374715" cy="2395530"/>
          </a:xfrm>
        </p:grpSpPr>
        <p:sp>
          <p:nvSpPr>
            <p:cNvPr id="20" name="角丸四角形 8">
              <a:extLst>
                <a:ext uri="{FF2B5EF4-FFF2-40B4-BE49-F238E27FC236}">
                  <a16:creationId xmlns:a16="http://schemas.microsoft.com/office/drawing/2014/main" xmlns="" id="{53982CF8-3D7E-4615-B98F-6B8F1E649110}"/>
                </a:ext>
              </a:extLst>
            </p:cNvPr>
            <p:cNvSpPr>
              <a:spLocks noChangeArrowheads="1"/>
            </p:cNvSpPr>
            <p:nvPr/>
          </p:nvSpPr>
          <p:spPr bwMode="auto">
            <a:xfrm>
              <a:off x="1431435" y="3891796"/>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A</a:t>
              </a:r>
              <a:endParaRPr kumimoji="0" lang="ja-JP" altLang="en-US" sz="1100" dirty="0">
                <a:solidFill>
                  <a:schemeClr val="bg1"/>
                </a:solidFill>
                <a:latin typeface="+mn-lt"/>
                <a:ea typeface="+mn-ea"/>
              </a:endParaRPr>
            </a:p>
          </p:txBody>
        </p:sp>
        <p:sp>
          <p:nvSpPr>
            <p:cNvPr id="21" name="角丸四角形 8">
              <a:extLst>
                <a:ext uri="{FF2B5EF4-FFF2-40B4-BE49-F238E27FC236}">
                  <a16:creationId xmlns:a16="http://schemas.microsoft.com/office/drawing/2014/main" xmlns="" id="{E6CC3567-F192-4099-BCFC-BF463DBC0A0D}"/>
                </a:ext>
              </a:extLst>
            </p:cNvPr>
            <p:cNvSpPr>
              <a:spLocks noChangeArrowheads="1"/>
            </p:cNvSpPr>
            <p:nvPr/>
          </p:nvSpPr>
          <p:spPr bwMode="auto">
            <a:xfrm>
              <a:off x="1431435" y="4401382"/>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B</a:t>
              </a:r>
              <a:endParaRPr kumimoji="0" lang="ja-JP" altLang="en-US" sz="1100" dirty="0">
                <a:solidFill>
                  <a:schemeClr val="bg1"/>
                </a:solidFill>
                <a:latin typeface="+mn-lt"/>
                <a:ea typeface="+mn-ea"/>
              </a:endParaRPr>
            </a:p>
          </p:txBody>
        </p:sp>
        <p:sp>
          <p:nvSpPr>
            <p:cNvPr id="22" name="角丸四角形 8">
              <a:extLst>
                <a:ext uri="{FF2B5EF4-FFF2-40B4-BE49-F238E27FC236}">
                  <a16:creationId xmlns:a16="http://schemas.microsoft.com/office/drawing/2014/main" xmlns="" id="{C5702789-50D1-48C2-A84B-3C18F667606F}"/>
                </a:ext>
              </a:extLst>
            </p:cNvPr>
            <p:cNvSpPr>
              <a:spLocks noChangeArrowheads="1"/>
            </p:cNvSpPr>
            <p:nvPr/>
          </p:nvSpPr>
          <p:spPr bwMode="auto">
            <a:xfrm>
              <a:off x="1428743" y="4910968"/>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C</a:t>
              </a:r>
              <a:endParaRPr kumimoji="0" lang="ja-JP" altLang="en-US" sz="1100" dirty="0">
                <a:solidFill>
                  <a:schemeClr val="bg1"/>
                </a:solidFill>
                <a:latin typeface="+mn-lt"/>
                <a:ea typeface="+mn-ea"/>
              </a:endParaRPr>
            </a:p>
          </p:txBody>
        </p:sp>
        <p:sp>
          <p:nvSpPr>
            <p:cNvPr id="23" name="角丸四角形 8">
              <a:extLst>
                <a:ext uri="{FF2B5EF4-FFF2-40B4-BE49-F238E27FC236}">
                  <a16:creationId xmlns:a16="http://schemas.microsoft.com/office/drawing/2014/main" xmlns="" id="{463F7479-DC77-4636-9370-FC0155525ED0}"/>
                </a:ext>
              </a:extLst>
            </p:cNvPr>
            <p:cNvSpPr>
              <a:spLocks noChangeArrowheads="1"/>
            </p:cNvSpPr>
            <p:nvPr/>
          </p:nvSpPr>
          <p:spPr bwMode="auto">
            <a:xfrm>
              <a:off x="1440400" y="5420554"/>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D</a:t>
              </a:r>
              <a:endParaRPr kumimoji="0" lang="ja-JP" altLang="en-US" sz="1100" dirty="0">
                <a:solidFill>
                  <a:schemeClr val="bg1"/>
                </a:solidFill>
                <a:latin typeface="+mn-lt"/>
                <a:ea typeface="+mn-ea"/>
              </a:endParaRPr>
            </a:p>
          </p:txBody>
        </p:sp>
        <p:sp>
          <p:nvSpPr>
            <p:cNvPr id="24" name="角丸四角形 8">
              <a:extLst>
                <a:ext uri="{FF2B5EF4-FFF2-40B4-BE49-F238E27FC236}">
                  <a16:creationId xmlns:a16="http://schemas.microsoft.com/office/drawing/2014/main" xmlns="" id="{717BE402-5250-4A34-BD07-749089D1215E}"/>
                </a:ext>
              </a:extLst>
            </p:cNvPr>
            <p:cNvSpPr>
              <a:spLocks noChangeArrowheads="1"/>
            </p:cNvSpPr>
            <p:nvPr/>
          </p:nvSpPr>
          <p:spPr bwMode="auto">
            <a:xfrm>
              <a:off x="1437708" y="5930140"/>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E</a:t>
              </a:r>
              <a:endParaRPr kumimoji="0" lang="ja-JP" altLang="en-US" sz="1100" dirty="0">
                <a:solidFill>
                  <a:schemeClr val="bg1"/>
                </a:solidFill>
                <a:latin typeface="+mn-lt"/>
                <a:ea typeface="+mn-ea"/>
              </a:endParaRPr>
            </a:p>
          </p:txBody>
        </p:sp>
        <p:sp>
          <p:nvSpPr>
            <p:cNvPr id="25" name="角丸四角形 8">
              <a:extLst>
                <a:ext uri="{FF2B5EF4-FFF2-40B4-BE49-F238E27FC236}">
                  <a16:creationId xmlns:a16="http://schemas.microsoft.com/office/drawing/2014/main" xmlns="" id="{14A7D880-638C-4352-9661-29056AB00CA1}"/>
                </a:ext>
              </a:extLst>
            </p:cNvPr>
            <p:cNvSpPr>
              <a:spLocks noChangeArrowheads="1"/>
            </p:cNvSpPr>
            <p:nvPr/>
          </p:nvSpPr>
          <p:spPr bwMode="auto">
            <a:xfrm>
              <a:off x="3017645" y="4913970"/>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F</a:t>
              </a:r>
              <a:endParaRPr kumimoji="0" lang="ja-JP" altLang="en-US" sz="1100" dirty="0">
                <a:solidFill>
                  <a:schemeClr val="bg1"/>
                </a:solidFill>
                <a:latin typeface="+mn-lt"/>
                <a:ea typeface="+mn-ea"/>
              </a:endParaRPr>
            </a:p>
          </p:txBody>
        </p:sp>
        <p:cxnSp>
          <p:nvCxnSpPr>
            <p:cNvPr id="26" name="直線矢印コネクタ 31">
              <a:extLst>
                <a:ext uri="{FF2B5EF4-FFF2-40B4-BE49-F238E27FC236}">
                  <a16:creationId xmlns:a16="http://schemas.microsoft.com/office/drawing/2014/main" xmlns="" id="{1DBC79E2-F640-41C0-8617-3A674C5E988C}"/>
                </a:ext>
              </a:extLst>
            </p:cNvPr>
            <p:cNvCxnSpPr>
              <a:cxnSpLocks noChangeShapeType="1"/>
              <a:stCxn id="20" idx="3"/>
              <a:endCxn id="25" idx="1"/>
            </p:cNvCxnSpPr>
            <p:nvPr/>
          </p:nvCxnSpPr>
          <p:spPr bwMode="auto">
            <a:xfrm>
              <a:off x="2217248" y="4070389"/>
              <a:ext cx="800397" cy="1022174"/>
            </a:xfrm>
            <a:prstGeom prst="straightConnector1">
              <a:avLst/>
            </a:prstGeom>
            <a:noFill/>
            <a:ln w="38100" cap="rnd" algn="ctr">
              <a:solidFill>
                <a:schemeClr val="accent6">
                  <a:lumMod val="75000"/>
                </a:schemeClr>
              </a:solidFill>
              <a:round/>
              <a:headEnd/>
              <a:tailEnd type="arrow" w="med" len="med"/>
            </a:ln>
            <a:effectLst/>
          </p:spPr>
        </p:cxnSp>
        <p:cxnSp>
          <p:nvCxnSpPr>
            <p:cNvPr id="29" name="直線矢印コネクタ 31">
              <a:extLst>
                <a:ext uri="{FF2B5EF4-FFF2-40B4-BE49-F238E27FC236}">
                  <a16:creationId xmlns:a16="http://schemas.microsoft.com/office/drawing/2014/main" xmlns="" id="{AED8C351-6946-4047-925A-9B7578A7FB8F}"/>
                </a:ext>
              </a:extLst>
            </p:cNvPr>
            <p:cNvCxnSpPr>
              <a:cxnSpLocks noChangeShapeType="1"/>
              <a:stCxn id="21" idx="3"/>
              <a:endCxn id="25" idx="1"/>
            </p:cNvCxnSpPr>
            <p:nvPr/>
          </p:nvCxnSpPr>
          <p:spPr bwMode="auto">
            <a:xfrm>
              <a:off x="2217248" y="4579975"/>
              <a:ext cx="800397" cy="512588"/>
            </a:xfrm>
            <a:prstGeom prst="straightConnector1">
              <a:avLst/>
            </a:prstGeom>
            <a:noFill/>
            <a:ln w="38100" cap="rnd" algn="ctr">
              <a:solidFill>
                <a:schemeClr val="accent6">
                  <a:lumMod val="75000"/>
                </a:schemeClr>
              </a:solidFill>
              <a:round/>
              <a:headEnd/>
              <a:tailEnd type="arrow" w="med" len="med"/>
            </a:ln>
            <a:effectLst/>
          </p:spPr>
        </p:cxnSp>
        <p:cxnSp>
          <p:nvCxnSpPr>
            <p:cNvPr id="32" name="直線矢印コネクタ 31">
              <a:extLst>
                <a:ext uri="{FF2B5EF4-FFF2-40B4-BE49-F238E27FC236}">
                  <a16:creationId xmlns:a16="http://schemas.microsoft.com/office/drawing/2014/main" xmlns="" id="{C91664CF-8B1A-4F49-9C22-BBC0046986EE}"/>
                </a:ext>
              </a:extLst>
            </p:cNvPr>
            <p:cNvCxnSpPr>
              <a:cxnSpLocks noChangeShapeType="1"/>
              <a:stCxn id="22" idx="3"/>
              <a:endCxn id="25" idx="1"/>
            </p:cNvCxnSpPr>
            <p:nvPr/>
          </p:nvCxnSpPr>
          <p:spPr bwMode="auto">
            <a:xfrm>
              <a:off x="2214556" y="5089561"/>
              <a:ext cx="803089" cy="3002"/>
            </a:xfrm>
            <a:prstGeom prst="straightConnector1">
              <a:avLst/>
            </a:prstGeom>
            <a:noFill/>
            <a:ln w="38100" cap="rnd" algn="ctr">
              <a:solidFill>
                <a:schemeClr val="accent6">
                  <a:lumMod val="75000"/>
                </a:schemeClr>
              </a:solidFill>
              <a:round/>
              <a:headEnd/>
              <a:tailEnd type="arrow" w="med" len="med"/>
            </a:ln>
            <a:effectLst/>
          </p:spPr>
        </p:cxnSp>
        <p:cxnSp>
          <p:nvCxnSpPr>
            <p:cNvPr id="35" name="直線矢印コネクタ 31">
              <a:extLst>
                <a:ext uri="{FF2B5EF4-FFF2-40B4-BE49-F238E27FC236}">
                  <a16:creationId xmlns:a16="http://schemas.microsoft.com/office/drawing/2014/main" xmlns="" id="{58BA8E92-0105-4D24-B5E0-714F43ADD9C1}"/>
                </a:ext>
              </a:extLst>
            </p:cNvPr>
            <p:cNvCxnSpPr>
              <a:cxnSpLocks noChangeShapeType="1"/>
              <a:stCxn id="23" idx="3"/>
              <a:endCxn id="25" idx="1"/>
            </p:cNvCxnSpPr>
            <p:nvPr/>
          </p:nvCxnSpPr>
          <p:spPr bwMode="auto">
            <a:xfrm flipV="1">
              <a:off x="2226213" y="5092563"/>
              <a:ext cx="791432" cy="506584"/>
            </a:xfrm>
            <a:prstGeom prst="straightConnector1">
              <a:avLst/>
            </a:prstGeom>
            <a:noFill/>
            <a:ln w="38100" cap="rnd" algn="ctr">
              <a:solidFill>
                <a:schemeClr val="accent6">
                  <a:lumMod val="75000"/>
                </a:schemeClr>
              </a:solidFill>
              <a:round/>
              <a:headEnd/>
              <a:tailEnd type="arrow" w="med" len="med"/>
            </a:ln>
            <a:effectLst/>
          </p:spPr>
        </p:cxnSp>
        <p:cxnSp>
          <p:nvCxnSpPr>
            <p:cNvPr id="38" name="直線矢印コネクタ 31">
              <a:extLst>
                <a:ext uri="{FF2B5EF4-FFF2-40B4-BE49-F238E27FC236}">
                  <a16:creationId xmlns:a16="http://schemas.microsoft.com/office/drawing/2014/main" xmlns="" id="{AD0D44F8-BF11-43A5-9373-7D85847B3B68}"/>
                </a:ext>
              </a:extLst>
            </p:cNvPr>
            <p:cNvCxnSpPr>
              <a:cxnSpLocks noChangeShapeType="1"/>
              <a:stCxn id="24" idx="3"/>
              <a:endCxn id="25" idx="1"/>
            </p:cNvCxnSpPr>
            <p:nvPr/>
          </p:nvCxnSpPr>
          <p:spPr bwMode="auto">
            <a:xfrm flipV="1">
              <a:off x="2223521" y="5092563"/>
              <a:ext cx="794124" cy="1016170"/>
            </a:xfrm>
            <a:prstGeom prst="straightConnector1">
              <a:avLst/>
            </a:prstGeom>
            <a:noFill/>
            <a:ln w="38100" cap="rnd" algn="ctr">
              <a:solidFill>
                <a:schemeClr val="accent6">
                  <a:lumMod val="75000"/>
                </a:schemeClr>
              </a:solidFill>
              <a:round/>
              <a:headEnd/>
              <a:tailEnd type="arrow" w="med" len="med"/>
            </a:ln>
            <a:effectLst/>
          </p:spPr>
        </p:cxnSp>
      </p:grpSp>
      <p:sp>
        <p:nvSpPr>
          <p:cNvPr id="69" name="矢印: 下 68">
            <a:extLst>
              <a:ext uri="{FF2B5EF4-FFF2-40B4-BE49-F238E27FC236}">
                <a16:creationId xmlns:a16="http://schemas.microsoft.com/office/drawing/2014/main" xmlns="" id="{F8FB06BB-C80E-4DE5-94F5-27B69AAADF4C}"/>
              </a:ext>
            </a:extLst>
          </p:cNvPr>
          <p:cNvSpPr/>
          <p:nvPr/>
        </p:nvSpPr>
        <p:spPr bwMode="auto">
          <a:xfrm>
            <a:off x="3571866" y="2014151"/>
            <a:ext cx="1838944" cy="344482"/>
          </a:xfrm>
          <a:prstGeom prst="downArrow">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chemeClr val="bg1"/>
              </a:solidFill>
              <a:effectLst/>
              <a:latin typeface="+mn-lt"/>
              <a:ea typeface="+mn-ea"/>
            </a:endParaRPr>
          </a:p>
        </p:txBody>
      </p:sp>
      <p:sp>
        <p:nvSpPr>
          <p:cNvPr id="70" name="矢印: 右 69">
            <a:extLst>
              <a:ext uri="{FF2B5EF4-FFF2-40B4-BE49-F238E27FC236}">
                <a16:creationId xmlns:a16="http://schemas.microsoft.com/office/drawing/2014/main" xmlns="" id="{CAB6A000-FA88-4E05-8B78-0E10417AC8D5}"/>
              </a:ext>
            </a:extLst>
          </p:cNvPr>
          <p:cNvSpPr/>
          <p:nvPr/>
        </p:nvSpPr>
        <p:spPr bwMode="auto">
          <a:xfrm>
            <a:off x="4390569" y="4401382"/>
            <a:ext cx="439391" cy="1376358"/>
          </a:xfrm>
          <a:prstGeom prst="rightArrow">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chemeClr val="bg1"/>
              </a:solidFill>
              <a:effectLst/>
              <a:latin typeface="+mn-lt"/>
              <a:ea typeface="+mn-ea"/>
            </a:endParaRPr>
          </a:p>
        </p:txBody>
      </p:sp>
      <p:grpSp>
        <p:nvGrpSpPr>
          <p:cNvPr id="84" name="グループ化 83">
            <a:extLst>
              <a:ext uri="{FF2B5EF4-FFF2-40B4-BE49-F238E27FC236}">
                <a16:creationId xmlns:a16="http://schemas.microsoft.com/office/drawing/2014/main" xmlns="" id="{A9877918-2A9A-4721-87D8-425F5FC681E6}"/>
              </a:ext>
            </a:extLst>
          </p:cNvPr>
          <p:cNvGrpSpPr/>
          <p:nvPr/>
        </p:nvGrpSpPr>
        <p:grpSpPr>
          <a:xfrm>
            <a:off x="1428744" y="2524201"/>
            <a:ext cx="6143626" cy="357186"/>
            <a:chOff x="1428744" y="2524201"/>
            <a:chExt cx="6143626" cy="357186"/>
          </a:xfrm>
        </p:grpSpPr>
        <p:sp>
          <p:nvSpPr>
            <p:cNvPr id="72" name="角丸四角形 8">
              <a:extLst>
                <a:ext uri="{FF2B5EF4-FFF2-40B4-BE49-F238E27FC236}">
                  <a16:creationId xmlns:a16="http://schemas.microsoft.com/office/drawing/2014/main" xmlns="" id="{AB6FF3D4-67FB-4B18-B11C-5AE2F04D7CA0}"/>
                </a:ext>
              </a:extLst>
            </p:cNvPr>
            <p:cNvSpPr>
              <a:spLocks noChangeArrowheads="1"/>
            </p:cNvSpPr>
            <p:nvPr/>
          </p:nvSpPr>
          <p:spPr bwMode="auto">
            <a:xfrm>
              <a:off x="1428744" y="2524201"/>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A</a:t>
              </a:r>
              <a:endParaRPr kumimoji="0" lang="ja-JP" altLang="en-US" sz="1100" dirty="0">
                <a:solidFill>
                  <a:schemeClr val="bg1"/>
                </a:solidFill>
                <a:latin typeface="+mn-lt"/>
                <a:ea typeface="+mn-ea"/>
              </a:endParaRPr>
            </a:p>
          </p:txBody>
        </p:sp>
        <p:sp>
          <p:nvSpPr>
            <p:cNvPr id="73" name="角丸四角形 8">
              <a:extLst>
                <a:ext uri="{FF2B5EF4-FFF2-40B4-BE49-F238E27FC236}">
                  <a16:creationId xmlns:a16="http://schemas.microsoft.com/office/drawing/2014/main" xmlns="" id="{35392678-C93E-4DEE-BB21-0DF99BDB86E1}"/>
                </a:ext>
              </a:extLst>
            </p:cNvPr>
            <p:cNvSpPr>
              <a:spLocks noChangeArrowheads="1"/>
            </p:cNvSpPr>
            <p:nvPr/>
          </p:nvSpPr>
          <p:spPr bwMode="auto">
            <a:xfrm>
              <a:off x="2500307" y="2524201"/>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B</a:t>
              </a:r>
              <a:endParaRPr kumimoji="0" lang="ja-JP" altLang="en-US" sz="1100" dirty="0">
                <a:solidFill>
                  <a:schemeClr val="bg1"/>
                </a:solidFill>
                <a:latin typeface="+mn-lt"/>
                <a:ea typeface="+mn-ea"/>
              </a:endParaRPr>
            </a:p>
          </p:txBody>
        </p:sp>
        <p:sp>
          <p:nvSpPr>
            <p:cNvPr id="74" name="角丸四角形 6">
              <a:extLst>
                <a:ext uri="{FF2B5EF4-FFF2-40B4-BE49-F238E27FC236}">
                  <a16:creationId xmlns:a16="http://schemas.microsoft.com/office/drawing/2014/main" xmlns="" id="{58CEE313-9FE9-4026-9BF4-269E0C0E39F9}"/>
                </a:ext>
              </a:extLst>
            </p:cNvPr>
            <p:cNvSpPr>
              <a:spLocks noChangeArrowheads="1"/>
            </p:cNvSpPr>
            <p:nvPr/>
          </p:nvSpPr>
          <p:spPr bwMode="auto">
            <a:xfrm>
              <a:off x="3571869" y="2524201"/>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C</a:t>
              </a:r>
              <a:endParaRPr kumimoji="0" lang="ja-JP" altLang="en-US" sz="1100" dirty="0">
                <a:solidFill>
                  <a:schemeClr val="bg1"/>
                </a:solidFill>
                <a:latin typeface="+mn-lt"/>
                <a:ea typeface="+mn-ea"/>
              </a:endParaRPr>
            </a:p>
          </p:txBody>
        </p:sp>
        <p:sp>
          <p:nvSpPr>
            <p:cNvPr id="75" name="角丸四角形 8">
              <a:extLst>
                <a:ext uri="{FF2B5EF4-FFF2-40B4-BE49-F238E27FC236}">
                  <a16:creationId xmlns:a16="http://schemas.microsoft.com/office/drawing/2014/main" xmlns="" id="{FDFD6C36-B367-496C-895E-0AA7CCEF13C9}"/>
                </a:ext>
              </a:extLst>
            </p:cNvPr>
            <p:cNvSpPr>
              <a:spLocks noChangeArrowheads="1"/>
            </p:cNvSpPr>
            <p:nvPr/>
          </p:nvSpPr>
          <p:spPr bwMode="auto">
            <a:xfrm>
              <a:off x="4643432" y="2524201"/>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D</a:t>
              </a:r>
              <a:endParaRPr kumimoji="0" lang="ja-JP" altLang="en-US" sz="1100" dirty="0">
                <a:solidFill>
                  <a:schemeClr val="bg1"/>
                </a:solidFill>
                <a:latin typeface="+mn-lt"/>
                <a:ea typeface="+mn-ea"/>
              </a:endParaRPr>
            </a:p>
          </p:txBody>
        </p:sp>
        <p:cxnSp>
          <p:nvCxnSpPr>
            <p:cNvPr id="76" name="直線矢印コネクタ 31">
              <a:extLst>
                <a:ext uri="{FF2B5EF4-FFF2-40B4-BE49-F238E27FC236}">
                  <a16:creationId xmlns:a16="http://schemas.microsoft.com/office/drawing/2014/main" xmlns="" id="{CFD947E2-224C-48CE-B33C-428B97FFDF60}"/>
                </a:ext>
              </a:extLst>
            </p:cNvPr>
            <p:cNvCxnSpPr>
              <a:cxnSpLocks noChangeShapeType="1"/>
            </p:cNvCxnSpPr>
            <p:nvPr/>
          </p:nvCxnSpPr>
          <p:spPr bwMode="auto">
            <a:xfrm>
              <a:off x="2214569" y="2703574"/>
              <a:ext cx="285748" cy="1588"/>
            </a:xfrm>
            <a:prstGeom prst="straightConnector1">
              <a:avLst/>
            </a:prstGeom>
            <a:noFill/>
            <a:ln w="38100" cap="rnd" algn="ctr">
              <a:solidFill>
                <a:schemeClr val="accent5"/>
              </a:solidFill>
              <a:round/>
              <a:headEnd/>
              <a:tailEnd type="arrow" w="med" len="med"/>
            </a:ln>
            <a:effectLst/>
          </p:spPr>
        </p:cxnSp>
        <p:cxnSp>
          <p:nvCxnSpPr>
            <p:cNvPr id="77" name="直線矢印コネクタ 32">
              <a:extLst>
                <a:ext uri="{FF2B5EF4-FFF2-40B4-BE49-F238E27FC236}">
                  <a16:creationId xmlns:a16="http://schemas.microsoft.com/office/drawing/2014/main" xmlns="" id="{D8787CC7-86B6-4519-8552-5414104712E1}"/>
                </a:ext>
              </a:extLst>
            </p:cNvPr>
            <p:cNvCxnSpPr>
              <a:cxnSpLocks noChangeShapeType="1"/>
            </p:cNvCxnSpPr>
            <p:nvPr/>
          </p:nvCxnSpPr>
          <p:spPr bwMode="auto">
            <a:xfrm>
              <a:off x="3286124" y="2703574"/>
              <a:ext cx="285748" cy="1588"/>
            </a:xfrm>
            <a:prstGeom prst="straightConnector1">
              <a:avLst/>
            </a:prstGeom>
            <a:noFill/>
            <a:ln w="38100" cap="rnd" algn="ctr">
              <a:solidFill>
                <a:schemeClr val="accent5"/>
              </a:solidFill>
              <a:round/>
              <a:headEnd/>
              <a:tailEnd type="arrow" w="med" len="med"/>
            </a:ln>
            <a:effectLst/>
          </p:spPr>
        </p:cxnSp>
        <p:cxnSp>
          <p:nvCxnSpPr>
            <p:cNvPr id="78" name="直線矢印コネクタ 33">
              <a:extLst>
                <a:ext uri="{FF2B5EF4-FFF2-40B4-BE49-F238E27FC236}">
                  <a16:creationId xmlns:a16="http://schemas.microsoft.com/office/drawing/2014/main" xmlns="" id="{3BE01285-2E72-4537-B4F3-986C53DFBCFF}"/>
                </a:ext>
              </a:extLst>
            </p:cNvPr>
            <p:cNvCxnSpPr>
              <a:cxnSpLocks noChangeShapeType="1"/>
            </p:cNvCxnSpPr>
            <p:nvPr/>
          </p:nvCxnSpPr>
          <p:spPr bwMode="auto">
            <a:xfrm>
              <a:off x="4357679" y="2703574"/>
              <a:ext cx="285748" cy="1588"/>
            </a:xfrm>
            <a:prstGeom prst="straightConnector1">
              <a:avLst/>
            </a:prstGeom>
            <a:noFill/>
            <a:ln w="38100" cap="rnd" algn="ctr">
              <a:solidFill>
                <a:schemeClr val="accent5"/>
              </a:solidFill>
              <a:round/>
              <a:headEnd/>
              <a:tailEnd type="arrow" w="med" len="med"/>
            </a:ln>
            <a:effectLst/>
          </p:spPr>
        </p:cxnSp>
        <p:sp>
          <p:nvSpPr>
            <p:cNvPr id="79" name="角丸四角形 8">
              <a:extLst>
                <a:ext uri="{FF2B5EF4-FFF2-40B4-BE49-F238E27FC236}">
                  <a16:creationId xmlns:a16="http://schemas.microsoft.com/office/drawing/2014/main" xmlns="" id="{E4AD8E71-E48B-40AE-9E05-E79A72269AA3}"/>
                </a:ext>
              </a:extLst>
            </p:cNvPr>
            <p:cNvSpPr>
              <a:spLocks noChangeArrowheads="1"/>
            </p:cNvSpPr>
            <p:nvPr/>
          </p:nvSpPr>
          <p:spPr bwMode="auto">
            <a:xfrm>
              <a:off x="5714995" y="2524201"/>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E</a:t>
              </a:r>
              <a:endParaRPr kumimoji="0" lang="ja-JP" altLang="en-US" sz="1100" dirty="0">
                <a:solidFill>
                  <a:schemeClr val="bg1"/>
                </a:solidFill>
                <a:latin typeface="+mn-lt"/>
                <a:ea typeface="+mn-ea"/>
              </a:endParaRPr>
            </a:p>
          </p:txBody>
        </p:sp>
        <p:sp>
          <p:nvSpPr>
            <p:cNvPr id="80" name="角丸四角形 6">
              <a:extLst>
                <a:ext uri="{FF2B5EF4-FFF2-40B4-BE49-F238E27FC236}">
                  <a16:creationId xmlns:a16="http://schemas.microsoft.com/office/drawing/2014/main" xmlns="" id="{95283370-F8C9-4BF6-9B8A-89489EB61DB3}"/>
                </a:ext>
              </a:extLst>
            </p:cNvPr>
            <p:cNvSpPr>
              <a:spLocks noChangeArrowheads="1"/>
            </p:cNvSpPr>
            <p:nvPr/>
          </p:nvSpPr>
          <p:spPr bwMode="auto">
            <a:xfrm>
              <a:off x="6786557" y="2524201"/>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F</a:t>
              </a:r>
              <a:endParaRPr kumimoji="0" lang="ja-JP" altLang="en-US" sz="1100" dirty="0">
                <a:solidFill>
                  <a:schemeClr val="bg1"/>
                </a:solidFill>
                <a:latin typeface="+mn-lt"/>
                <a:ea typeface="+mn-ea"/>
              </a:endParaRPr>
            </a:p>
          </p:txBody>
        </p:sp>
        <p:cxnSp>
          <p:nvCxnSpPr>
            <p:cNvPr id="81" name="直線矢印コネクタ 31">
              <a:extLst>
                <a:ext uri="{FF2B5EF4-FFF2-40B4-BE49-F238E27FC236}">
                  <a16:creationId xmlns:a16="http://schemas.microsoft.com/office/drawing/2014/main" xmlns="" id="{05B7A2E7-F25E-43EF-B433-62DE33CF9362}"/>
                </a:ext>
              </a:extLst>
            </p:cNvPr>
            <p:cNvCxnSpPr>
              <a:cxnSpLocks noChangeShapeType="1"/>
            </p:cNvCxnSpPr>
            <p:nvPr/>
          </p:nvCxnSpPr>
          <p:spPr bwMode="auto">
            <a:xfrm>
              <a:off x="5429257" y="2703574"/>
              <a:ext cx="285748" cy="1588"/>
            </a:xfrm>
            <a:prstGeom prst="straightConnector1">
              <a:avLst/>
            </a:prstGeom>
            <a:noFill/>
            <a:ln w="38100" cap="rnd" algn="ctr">
              <a:solidFill>
                <a:schemeClr val="accent5"/>
              </a:solidFill>
              <a:round/>
              <a:headEnd/>
              <a:tailEnd type="arrow" w="med" len="med"/>
            </a:ln>
            <a:effectLst/>
          </p:spPr>
        </p:cxnSp>
        <p:cxnSp>
          <p:nvCxnSpPr>
            <p:cNvPr id="82" name="直線矢印コネクタ 32">
              <a:extLst>
                <a:ext uri="{FF2B5EF4-FFF2-40B4-BE49-F238E27FC236}">
                  <a16:creationId xmlns:a16="http://schemas.microsoft.com/office/drawing/2014/main" xmlns="" id="{4AEF82CA-58AD-4ED8-8428-89EFCB9A736B}"/>
                </a:ext>
              </a:extLst>
            </p:cNvPr>
            <p:cNvCxnSpPr>
              <a:cxnSpLocks noChangeShapeType="1"/>
            </p:cNvCxnSpPr>
            <p:nvPr/>
          </p:nvCxnSpPr>
          <p:spPr bwMode="auto">
            <a:xfrm>
              <a:off x="6500812" y="2703574"/>
              <a:ext cx="285748" cy="1588"/>
            </a:xfrm>
            <a:prstGeom prst="straightConnector1">
              <a:avLst/>
            </a:prstGeom>
            <a:noFill/>
            <a:ln w="38100" cap="rnd" algn="ctr">
              <a:solidFill>
                <a:schemeClr val="accent5"/>
              </a:solidFill>
              <a:round/>
              <a:headEnd/>
              <a:tailEnd type="arrow" w="med" len="med"/>
            </a:ln>
            <a:effectLst/>
          </p:spPr>
        </p:cxnSp>
      </p:grpSp>
      <p:grpSp>
        <p:nvGrpSpPr>
          <p:cNvPr id="88" name="グループ化 87">
            <a:extLst>
              <a:ext uri="{FF2B5EF4-FFF2-40B4-BE49-F238E27FC236}">
                <a16:creationId xmlns:a16="http://schemas.microsoft.com/office/drawing/2014/main" xmlns="" id="{A0A9699A-2F6B-4BD4-B8D4-8FCF4318D798}"/>
              </a:ext>
            </a:extLst>
          </p:cNvPr>
          <p:cNvGrpSpPr/>
          <p:nvPr/>
        </p:nvGrpSpPr>
        <p:grpSpPr>
          <a:xfrm>
            <a:off x="5179206" y="3894798"/>
            <a:ext cx="2374715" cy="2395530"/>
            <a:chOff x="1428743" y="3891796"/>
            <a:chExt cx="2374715" cy="2395530"/>
          </a:xfrm>
          <a:solidFill>
            <a:schemeClr val="accent5"/>
          </a:solidFill>
        </p:grpSpPr>
        <p:sp>
          <p:nvSpPr>
            <p:cNvPr id="89" name="角丸四角形 8">
              <a:extLst>
                <a:ext uri="{FF2B5EF4-FFF2-40B4-BE49-F238E27FC236}">
                  <a16:creationId xmlns:a16="http://schemas.microsoft.com/office/drawing/2014/main" xmlns="" id="{DAC0345A-14F2-4F0A-8D92-6792B00C189D}"/>
                </a:ext>
              </a:extLst>
            </p:cNvPr>
            <p:cNvSpPr>
              <a:spLocks noChangeArrowheads="1"/>
            </p:cNvSpPr>
            <p:nvPr/>
          </p:nvSpPr>
          <p:spPr bwMode="auto">
            <a:xfrm>
              <a:off x="1431435" y="3891796"/>
              <a:ext cx="785813" cy="357186"/>
            </a:xfrm>
            <a:prstGeom prst="roundRect">
              <a:avLst>
                <a:gd name="adj" fmla="val 0"/>
              </a:avLst>
            </a:prstGeom>
            <a:grp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A</a:t>
              </a:r>
              <a:endParaRPr kumimoji="0" lang="ja-JP" altLang="en-US" sz="1100" dirty="0">
                <a:solidFill>
                  <a:schemeClr val="bg1"/>
                </a:solidFill>
                <a:latin typeface="+mn-lt"/>
                <a:ea typeface="+mn-ea"/>
              </a:endParaRPr>
            </a:p>
          </p:txBody>
        </p:sp>
        <p:sp>
          <p:nvSpPr>
            <p:cNvPr id="90" name="角丸四角形 8">
              <a:extLst>
                <a:ext uri="{FF2B5EF4-FFF2-40B4-BE49-F238E27FC236}">
                  <a16:creationId xmlns:a16="http://schemas.microsoft.com/office/drawing/2014/main" xmlns="" id="{44D120AC-D8CB-4989-A264-9A2C4397A113}"/>
                </a:ext>
              </a:extLst>
            </p:cNvPr>
            <p:cNvSpPr>
              <a:spLocks noChangeArrowheads="1"/>
            </p:cNvSpPr>
            <p:nvPr/>
          </p:nvSpPr>
          <p:spPr bwMode="auto">
            <a:xfrm>
              <a:off x="1431435" y="4401382"/>
              <a:ext cx="785813" cy="357186"/>
            </a:xfrm>
            <a:prstGeom prst="roundRect">
              <a:avLst>
                <a:gd name="adj" fmla="val 0"/>
              </a:avLst>
            </a:prstGeom>
            <a:grp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B</a:t>
              </a:r>
              <a:endParaRPr kumimoji="0" lang="ja-JP" altLang="en-US" sz="1100" dirty="0">
                <a:solidFill>
                  <a:schemeClr val="bg1"/>
                </a:solidFill>
                <a:latin typeface="+mn-lt"/>
                <a:ea typeface="+mn-ea"/>
              </a:endParaRPr>
            </a:p>
          </p:txBody>
        </p:sp>
        <p:sp>
          <p:nvSpPr>
            <p:cNvPr id="91" name="角丸四角形 8">
              <a:extLst>
                <a:ext uri="{FF2B5EF4-FFF2-40B4-BE49-F238E27FC236}">
                  <a16:creationId xmlns:a16="http://schemas.microsoft.com/office/drawing/2014/main" xmlns="" id="{5028440A-144D-4C45-A978-28FBE817E80F}"/>
                </a:ext>
              </a:extLst>
            </p:cNvPr>
            <p:cNvSpPr>
              <a:spLocks noChangeArrowheads="1"/>
            </p:cNvSpPr>
            <p:nvPr/>
          </p:nvSpPr>
          <p:spPr bwMode="auto">
            <a:xfrm>
              <a:off x="1428743" y="4910968"/>
              <a:ext cx="785813" cy="357186"/>
            </a:xfrm>
            <a:prstGeom prst="roundRect">
              <a:avLst>
                <a:gd name="adj" fmla="val 0"/>
              </a:avLst>
            </a:prstGeom>
            <a:grp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C</a:t>
              </a:r>
              <a:endParaRPr kumimoji="0" lang="ja-JP" altLang="en-US" sz="1100" dirty="0">
                <a:solidFill>
                  <a:schemeClr val="bg1"/>
                </a:solidFill>
                <a:latin typeface="+mn-lt"/>
                <a:ea typeface="+mn-ea"/>
              </a:endParaRPr>
            </a:p>
          </p:txBody>
        </p:sp>
        <p:sp>
          <p:nvSpPr>
            <p:cNvPr id="92" name="角丸四角形 8">
              <a:extLst>
                <a:ext uri="{FF2B5EF4-FFF2-40B4-BE49-F238E27FC236}">
                  <a16:creationId xmlns:a16="http://schemas.microsoft.com/office/drawing/2014/main" xmlns="" id="{B89CE383-3AB7-45F6-A61C-A622B26C965B}"/>
                </a:ext>
              </a:extLst>
            </p:cNvPr>
            <p:cNvSpPr>
              <a:spLocks noChangeArrowheads="1"/>
            </p:cNvSpPr>
            <p:nvPr/>
          </p:nvSpPr>
          <p:spPr bwMode="auto">
            <a:xfrm>
              <a:off x="1440400" y="5420554"/>
              <a:ext cx="785813" cy="357186"/>
            </a:xfrm>
            <a:prstGeom prst="roundRect">
              <a:avLst>
                <a:gd name="adj" fmla="val 0"/>
              </a:avLst>
            </a:prstGeom>
            <a:grp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D</a:t>
              </a:r>
              <a:endParaRPr kumimoji="0" lang="ja-JP" altLang="en-US" sz="1100" dirty="0">
                <a:solidFill>
                  <a:schemeClr val="bg1"/>
                </a:solidFill>
                <a:latin typeface="+mn-lt"/>
                <a:ea typeface="+mn-ea"/>
              </a:endParaRPr>
            </a:p>
          </p:txBody>
        </p:sp>
        <p:sp>
          <p:nvSpPr>
            <p:cNvPr id="93" name="角丸四角形 8">
              <a:extLst>
                <a:ext uri="{FF2B5EF4-FFF2-40B4-BE49-F238E27FC236}">
                  <a16:creationId xmlns:a16="http://schemas.microsoft.com/office/drawing/2014/main" xmlns="" id="{CCC33EC0-8997-41F5-A9B0-226427A1F940}"/>
                </a:ext>
              </a:extLst>
            </p:cNvPr>
            <p:cNvSpPr>
              <a:spLocks noChangeArrowheads="1"/>
            </p:cNvSpPr>
            <p:nvPr/>
          </p:nvSpPr>
          <p:spPr bwMode="auto">
            <a:xfrm>
              <a:off x="1437708" y="5930140"/>
              <a:ext cx="785813" cy="357186"/>
            </a:xfrm>
            <a:prstGeom prst="roundRect">
              <a:avLst>
                <a:gd name="adj" fmla="val 0"/>
              </a:avLst>
            </a:prstGeom>
            <a:grp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E</a:t>
              </a:r>
              <a:endParaRPr kumimoji="0" lang="ja-JP" altLang="en-US" sz="1100" dirty="0">
                <a:solidFill>
                  <a:schemeClr val="bg1"/>
                </a:solidFill>
                <a:latin typeface="+mn-lt"/>
                <a:ea typeface="+mn-ea"/>
              </a:endParaRPr>
            </a:p>
          </p:txBody>
        </p:sp>
        <p:sp>
          <p:nvSpPr>
            <p:cNvPr id="94" name="角丸四角形 8">
              <a:extLst>
                <a:ext uri="{FF2B5EF4-FFF2-40B4-BE49-F238E27FC236}">
                  <a16:creationId xmlns:a16="http://schemas.microsoft.com/office/drawing/2014/main" xmlns="" id="{249FFD2D-BBFC-460E-A79B-9D0AD8E5E1B1}"/>
                </a:ext>
              </a:extLst>
            </p:cNvPr>
            <p:cNvSpPr>
              <a:spLocks noChangeArrowheads="1"/>
            </p:cNvSpPr>
            <p:nvPr/>
          </p:nvSpPr>
          <p:spPr bwMode="auto">
            <a:xfrm>
              <a:off x="3017645" y="4913970"/>
              <a:ext cx="785813" cy="357186"/>
            </a:xfrm>
            <a:prstGeom prst="roundRect">
              <a:avLst>
                <a:gd name="adj" fmla="val 0"/>
              </a:avLst>
            </a:prstGeom>
            <a:grp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F</a:t>
              </a:r>
              <a:endParaRPr kumimoji="0" lang="ja-JP" altLang="en-US" sz="1100" dirty="0">
                <a:solidFill>
                  <a:schemeClr val="bg1"/>
                </a:solidFill>
                <a:latin typeface="+mn-lt"/>
                <a:ea typeface="+mn-ea"/>
              </a:endParaRPr>
            </a:p>
          </p:txBody>
        </p:sp>
        <p:cxnSp>
          <p:nvCxnSpPr>
            <p:cNvPr id="95" name="直線矢印コネクタ 31">
              <a:extLst>
                <a:ext uri="{FF2B5EF4-FFF2-40B4-BE49-F238E27FC236}">
                  <a16:creationId xmlns:a16="http://schemas.microsoft.com/office/drawing/2014/main" xmlns="" id="{33574798-3FEE-4900-BB40-EB986ED0054B}"/>
                </a:ext>
              </a:extLst>
            </p:cNvPr>
            <p:cNvCxnSpPr>
              <a:cxnSpLocks noChangeShapeType="1"/>
              <a:stCxn id="89" idx="3"/>
              <a:endCxn id="94" idx="1"/>
            </p:cNvCxnSpPr>
            <p:nvPr/>
          </p:nvCxnSpPr>
          <p:spPr bwMode="auto">
            <a:xfrm>
              <a:off x="2217248" y="4070389"/>
              <a:ext cx="800397" cy="1022174"/>
            </a:xfrm>
            <a:prstGeom prst="straightConnector1">
              <a:avLst/>
            </a:prstGeom>
            <a:grpFill/>
            <a:ln w="38100" cap="rnd" algn="ctr">
              <a:solidFill>
                <a:schemeClr val="accent5"/>
              </a:solidFill>
              <a:round/>
              <a:headEnd/>
              <a:tailEnd type="arrow" w="med" len="med"/>
            </a:ln>
            <a:effectLst/>
          </p:spPr>
        </p:cxnSp>
        <p:cxnSp>
          <p:nvCxnSpPr>
            <p:cNvPr id="96" name="直線矢印コネクタ 31">
              <a:extLst>
                <a:ext uri="{FF2B5EF4-FFF2-40B4-BE49-F238E27FC236}">
                  <a16:creationId xmlns:a16="http://schemas.microsoft.com/office/drawing/2014/main" xmlns="" id="{282D0ED8-FEE4-4FA9-B927-0B685CF0477F}"/>
                </a:ext>
              </a:extLst>
            </p:cNvPr>
            <p:cNvCxnSpPr>
              <a:cxnSpLocks noChangeShapeType="1"/>
              <a:stCxn id="90" idx="3"/>
              <a:endCxn id="94" idx="1"/>
            </p:cNvCxnSpPr>
            <p:nvPr/>
          </p:nvCxnSpPr>
          <p:spPr bwMode="auto">
            <a:xfrm>
              <a:off x="2217248" y="4579975"/>
              <a:ext cx="800397" cy="512588"/>
            </a:xfrm>
            <a:prstGeom prst="straightConnector1">
              <a:avLst/>
            </a:prstGeom>
            <a:grpFill/>
            <a:ln w="38100" cap="rnd" algn="ctr">
              <a:solidFill>
                <a:schemeClr val="accent5"/>
              </a:solidFill>
              <a:round/>
              <a:headEnd/>
              <a:tailEnd type="arrow" w="med" len="med"/>
            </a:ln>
            <a:effectLst/>
          </p:spPr>
        </p:cxnSp>
        <p:cxnSp>
          <p:nvCxnSpPr>
            <p:cNvPr id="97" name="直線矢印コネクタ 96">
              <a:extLst>
                <a:ext uri="{FF2B5EF4-FFF2-40B4-BE49-F238E27FC236}">
                  <a16:creationId xmlns:a16="http://schemas.microsoft.com/office/drawing/2014/main" xmlns="" id="{B723CECB-F46D-4ED2-B2A0-37B6AD9EA99D}"/>
                </a:ext>
              </a:extLst>
            </p:cNvPr>
            <p:cNvCxnSpPr>
              <a:cxnSpLocks noChangeShapeType="1"/>
              <a:stCxn id="91" idx="3"/>
              <a:endCxn id="94" idx="1"/>
            </p:cNvCxnSpPr>
            <p:nvPr/>
          </p:nvCxnSpPr>
          <p:spPr bwMode="auto">
            <a:xfrm>
              <a:off x="2214556" y="5089561"/>
              <a:ext cx="803089" cy="3002"/>
            </a:xfrm>
            <a:prstGeom prst="straightConnector1">
              <a:avLst/>
            </a:prstGeom>
            <a:grpFill/>
            <a:ln w="38100" cap="rnd" algn="ctr">
              <a:solidFill>
                <a:schemeClr val="accent5"/>
              </a:solidFill>
              <a:round/>
              <a:headEnd/>
              <a:tailEnd type="arrow" w="med" len="med"/>
            </a:ln>
            <a:effectLst/>
          </p:spPr>
        </p:cxnSp>
        <p:cxnSp>
          <p:nvCxnSpPr>
            <p:cNvPr id="98" name="直線矢印コネクタ 31">
              <a:extLst>
                <a:ext uri="{FF2B5EF4-FFF2-40B4-BE49-F238E27FC236}">
                  <a16:creationId xmlns:a16="http://schemas.microsoft.com/office/drawing/2014/main" xmlns="" id="{273BAB0D-40FB-4A4F-B787-04A8565BD750}"/>
                </a:ext>
              </a:extLst>
            </p:cNvPr>
            <p:cNvCxnSpPr>
              <a:cxnSpLocks noChangeShapeType="1"/>
              <a:stCxn id="92" idx="3"/>
              <a:endCxn id="94" idx="1"/>
            </p:cNvCxnSpPr>
            <p:nvPr/>
          </p:nvCxnSpPr>
          <p:spPr bwMode="auto">
            <a:xfrm flipV="1">
              <a:off x="2226213" y="5092563"/>
              <a:ext cx="791432" cy="506584"/>
            </a:xfrm>
            <a:prstGeom prst="straightConnector1">
              <a:avLst/>
            </a:prstGeom>
            <a:grpFill/>
            <a:ln w="38100" cap="rnd" algn="ctr">
              <a:solidFill>
                <a:schemeClr val="accent5"/>
              </a:solidFill>
              <a:round/>
              <a:headEnd/>
              <a:tailEnd type="arrow" w="med" len="med"/>
            </a:ln>
            <a:effectLst/>
          </p:spPr>
        </p:cxnSp>
        <p:cxnSp>
          <p:nvCxnSpPr>
            <p:cNvPr id="99" name="直線矢印コネクタ 31">
              <a:extLst>
                <a:ext uri="{FF2B5EF4-FFF2-40B4-BE49-F238E27FC236}">
                  <a16:creationId xmlns:a16="http://schemas.microsoft.com/office/drawing/2014/main" xmlns="" id="{79248794-1DC3-4219-9D34-BDD4D6A27D33}"/>
                </a:ext>
              </a:extLst>
            </p:cNvPr>
            <p:cNvCxnSpPr>
              <a:cxnSpLocks noChangeShapeType="1"/>
              <a:stCxn id="93" idx="3"/>
              <a:endCxn id="94" idx="1"/>
            </p:cNvCxnSpPr>
            <p:nvPr/>
          </p:nvCxnSpPr>
          <p:spPr bwMode="auto">
            <a:xfrm flipV="1">
              <a:off x="2223521" y="5092563"/>
              <a:ext cx="794124" cy="1016170"/>
            </a:xfrm>
            <a:prstGeom prst="straightConnector1">
              <a:avLst/>
            </a:prstGeom>
            <a:grpFill/>
            <a:ln w="38100" cap="rnd" algn="ctr">
              <a:solidFill>
                <a:schemeClr val="accent5"/>
              </a:solidFill>
              <a:round/>
              <a:headEnd/>
              <a:tailEnd type="arrow" w="med" len="med"/>
            </a:ln>
            <a:effectLst/>
          </p:spPr>
        </p:cxnSp>
      </p:grpSp>
      <p:sp>
        <p:nvSpPr>
          <p:cNvPr id="101" name="角丸四角形 8">
            <a:extLst>
              <a:ext uri="{FF2B5EF4-FFF2-40B4-BE49-F238E27FC236}">
                <a16:creationId xmlns:a16="http://schemas.microsoft.com/office/drawing/2014/main" xmlns="" id="{AC10EDAD-69A1-4E19-B399-1E3D974E40A2}"/>
              </a:ext>
            </a:extLst>
          </p:cNvPr>
          <p:cNvSpPr>
            <a:spLocks noChangeArrowheads="1"/>
          </p:cNvSpPr>
          <p:nvPr/>
        </p:nvSpPr>
        <p:spPr bwMode="auto">
          <a:xfrm>
            <a:off x="5181898" y="4400937"/>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en-US" altLang="ja-JP" sz="1100">
                <a:solidFill>
                  <a:schemeClr val="bg1"/>
                </a:solidFill>
                <a:latin typeface="+mn-lt"/>
                <a:ea typeface="+mn-ea"/>
              </a:rPr>
              <a:t>B</a:t>
            </a:r>
            <a:endParaRPr kumimoji="0" lang="ja-JP" altLang="en-US" sz="1100" dirty="0">
              <a:solidFill>
                <a:schemeClr val="bg1"/>
              </a:solidFill>
              <a:latin typeface="+mn-lt"/>
              <a:ea typeface="+mn-ea"/>
            </a:endParaRPr>
          </a:p>
        </p:txBody>
      </p:sp>
      <p:sp>
        <p:nvSpPr>
          <p:cNvPr id="60" name="角丸四角形 8">
            <a:extLst>
              <a:ext uri="{FF2B5EF4-FFF2-40B4-BE49-F238E27FC236}">
                <a16:creationId xmlns:a16="http://schemas.microsoft.com/office/drawing/2014/main" xmlns="" id="{DAC0345A-14F2-4F0A-8D92-6792B00C189D}"/>
              </a:ext>
            </a:extLst>
          </p:cNvPr>
          <p:cNvSpPr>
            <a:spLocks noChangeArrowheads="1"/>
          </p:cNvSpPr>
          <p:nvPr/>
        </p:nvSpPr>
        <p:spPr bwMode="auto">
          <a:xfrm>
            <a:off x="6768107" y="4214196"/>
            <a:ext cx="785813" cy="357186"/>
          </a:xfrm>
          <a:prstGeom prst="roundRect">
            <a:avLst>
              <a:gd name="adj" fmla="val 0"/>
            </a:avLst>
          </a:prstGeom>
          <a:solidFill>
            <a:srgbClr val="FF6666"/>
          </a:solidFill>
          <a:ln w="38100" algn="ctr">
            <a:noFill/>
            <a:round/>
            <a:headEnd/>
            <a:tailEnd/>
          </a:ln>
          <a:effectLst/>
        </p:spPr>
        <p:txBody>
          <a:bodyPr anchor="ctr"/>
          <a:lstStyle/>
          <a:p>
            <a:pPr algn="ctr">
              <a:spcBef>
                <a:spcPct val="20000"/>
              </a:spcBef>
              <a:defRPr/>
            </a:pPr>
            <a:r>
              <a:rPr kumimoji="0" lang="en-US" altLang="ja-JP" sz="1100" dirty="0" smtClean="0">
                <a:solidFill>
                  <a:schemeClr val="bg1"/>
                </a:solidFill>
                <a:latin typeface="+mn-lt"/>
                <a:ea typeface="+mn-ea"/>
              </a:rPr>
              <a:t>AI</a:t>
            </a:r>
            <a:endParaRPr kumimoji="0" lang="ja-JP" altLang="en-US" sz="1100" dirty="0">
              <a:solidFill>
                <a:schemeClr val="bg1"/>
              </a:solidFill>
              <a:latin typeface="+mn-lt"/>
              <a:ea typeface="+mn-ea"/>
            </a:endParaRPr>
          </a:p>
        </p:txBody>
      </p:sp>
      <p:sp>
        <p:nvSpPr>
          <p:cNvPr id="61" name="矢印: 下 68">
            <a:extLst>
              <a:ext uri="{FF2B5EF4-FFF2-40B4-BE49-F238E27FC236}">
                <a16:creationId xmlns:a16="http://schemas.microsoft.com/office/drawing/2014/main" xmlns="" id="{F8FB06BB-C80E-4DE5-94F5-27B69AAADF4C}"/>
              </a:ext>
            </a:extLst>
          </p:cNvPr>
          <p:cNvSpPr/>
          <p:nvPr/>
        </p:nvSpPr>
        <p:spPr bwMode="auto">
          <a:xfrm>
            <a:off x="6750832" y="4645688"/>
            <a:ext cx="821535" cy="248414"/>
          </a:xfrm>
          <a:prstGeom prst="downArrow">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349642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up)">
                                      <p:cBhvr>
                                        <p:cTn id="12" dur="500"/>
                                        <p:tgtEl>
                                          <p:spTgt spid="6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500"/>
                                        <p:tgtEl>
                                          <p:spTgt spid="8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left)">
                                      <p:cBhvr>
                                        <p:cTn id="26" dur="500"/>
                                        <p:tgtEl>
                                          <p:spTgt spid="70"/>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500"/>
                                        <p:tgtEl>
                                          <p:spTgt spid="8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fade">
                                      <p:cBhvr>
                                        <p:cTn id="35" dur="500"/>
                                        <p:tgtEl>
                                          <p:spTgt spid="10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101" grpId="0" animBg="1"/>
      <p:bldP spid="60" grpId="0" animBg="1"/>
      <p:bldP spid="6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EEBEE6E-3F2F-4743-9297-62DDC9A37FD6}"/>
              </a:ext>
            </a:extLst>
          </p:cNvPr>
          <p:cNvSpPr>
            <a:spLocks noGrp="1"/>
          </p:cNvSpPr>
          <p:nvPr>
            <p:ph type="title"/>
          </p:nvPr>
        </p:nvSpPr>
        <p:spPr/>
        <p:txBody>
          <a:bodyPr/>
          <a:lstStyle/>
          <a:p>
            <a:r>
              <a:rPr kumimoji="1" lang="en-US" altLang="ja-JP" dirty="0" smtClean="0"/>
              <a:t>RPA </a:t>
            </a:r>
            <a:r>
              <a:rPr lang="ja-JP" altLang="en-US" dirty="0" smtClean="0"/>
              <a:t>は </a:t>
            </a:r>
            <a:r>
              <a:rPr lang="en-US" altLang="ja-JP" dirty="0" smtClean="0"/>
              <a:t>AI</a:t>
            </a:r>
            <a:r>
              <a:rPr lang="ja-JP" altLang="en-US" dirty="0" smtClean="0"/>
              <a:t> 利用のサンプル</a:t>
            </a:r>
            <a:endParaRPr kumimoji="1" lang="ja-JP" altLang="en-US" dirty="0"/>
          </a:p>
        </p:txBody>
      </p:sp>
      <p:sp>
        <p:nvSpPr>
          <p:cNvPr id="10" name="正方形/長方形 9">
            <a:extLst>
              <a:ext uri="{FF2B5EF4-FFF2-40B4-BE49-F238E27FC236}">
                <a16:creationId xmlns:a16="http://schemas.microsoft.com/office/drawing/2014/main" xmlns="" id="{8665645B-67DE-44E8-A834-228AD6440724}"/>
              </a:ext>
            </a:extLst>
          </p:cNvPr>
          <p:cNvSpPr/>
          <p:nvPr/>
        </p:nvSpPr>
        <p:spPr bwMode="auto">
          <a:xfrm>
            <a:off x="623455" y="1259373"/>
            <a:ext cx="7861480" cy="1118067"/>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rPr>
              <a:t>「</a:t>
            </a:r>
            <a:r>
              <a:rPr kumimoji="0" lang="en-US" altLang="ja-JP" sz="2400" b="0" i="0" u="none" strike="noStrike" cap="none" normalizeH="0" dirty="0" smtClean="0">
                <a:ln>
                  <a:noFill/>
                </a:ln>
                <a:solidFill>
                  <a:schemeClr val="bg1"/>
                </a:solidFill>
                <a:effectLst/>
              </a:rPr>
              <a:t>AI</a:t>
            </a:r>
            <a:r>
              <a:rPr kumimoji="0" lang="ja-JP" altLang="en-US" sz="2400" b="0" i="0" u="none" strike="noStrike" cap="none" normalizeH="0" dirty="0" smtClean="0">
                <a:ln>
                  <a:noFill/>
                </a:ln>
                <a:solidFill>
                  <a:schemeClr val="bg1"/>
                </a:solidFill>
                <a:effectLst/>
              </a:rPr>
              <a:t>って凄そうだけど、</a:t>
            </a:r>
            <a:r>
              <a:rPr kumimoji="0" lang="ja-JP" altLang="en-US" sz="2400" dirty="0" smtClean="0">
                <a:solidFill>
                  <a:schemeClr val="bg1"/>
                </a:solidFill>
              </a:rPr>
              <a:t>何に使うのか良く</a:t>
            </a:r>
            <a:r>
              <a:rPr kumimoji="0" lang="ja-JP" altLang="en-US" sz="2400" b="0" i="0" u="none" strike="noStrike" cap="none" normalizeH="0" dirty="0" smtClean="0">
                <a:ln>
                  <a:noFill/>
                </a:ln>
                <a:solidFill>
                  <a:schemeClr val="bg1"/>
                </a:solidFill>
                <a:effectLst/>
              </a:rPr>
              <a:t>わからない」</a:t>
            </a:r>
            <a:endParaRPr kumimoji="0" lang="en-US" altLang="ja-JP" sz="2400" b="0" i="0" u="none" strike="noStrike" cap="none" normalizeH="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smtClean="0">
                <a:solidFill>
                  <a:schemeClr val="bg1"/>
                </a:solidFill>
              </a:rPr>
              <a:t>「</a:t>
            </a:r>
            <a:r>
              <a:rPr kumimoji="0" lang="en-US" altLang="ja-JP" sz="2400" dirty="0" smtClean="0">
                <a:solidFill>
                  <a:schemeClr val="bg1"/>
                </a:solidFill>
              </a:rPr>
              <a:t>AI</a:t>
            </a:r>
            <a:r>
              <a:rPr kumimoji="0" lang="ja-JP" altLang="en-US" sz="2400" dirty="0" smtClean="0">
                <a:solidFill>
                  <a:schemeClr val="bg1"/>
                </a:solidFill>
              </a:rPr>
              <a:t>ツールがいろいろあるけど、使い方がわからない」</a:t>
            </a:r>
            <a:endParaRPr kumimoji="0" lang="ja-JP" altLang="en-US" sz="2400" b="0" i="0" u="none" strike="noStrike" cap="none" normalizeH="0" dirty="0">
              <a:ln>
                <a:noFill/>
              </a:ln>
              <a:solidFill>
                <a:schemeClr val="bg1"/>
              </a:solidFill>
              <a:effectLst/>
            </a:endParaRPr>
          </a:p>
        </p:txBody>
      </p:sp>
      <p:sp>
        <p:nvSpPr>
          <p:cNvPr id="11" name="正方形/長方形 10">
            <a:extLst>
              <a:ext uri="{FF2B5EF4-FFF2-40B4-BE49-F238E27FC236}">
                <a16:creationId xmlns:a16="http://schemas.microsoft.com/office/drawing/2014/main" xmlns="" id="{8665645B-67DE-44E8-A834-228AD6440724}"/>
              </a:ext>
            </a:extLst>
          </p:cNvPr>
          <p:cNvSpPr/>
          <p:nvPr/>
        </p:nvSpPr>
        <p:spPr bwMode="auto">
          <a:xfrm>
            <a:off x="657604" y="2655539"/>
            <a:ext cx="3814643" cy="67962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rPr>
              <a:t>わかりやすい</a:t>
            </a:r>
            <a:endParaRPr kumimoji="0" lang="ja-JP" altLang="en-US" sz="2000" b="0" i="0" u="none" strike="noStrike" cap="none" normalizeH="0" dirty="0">
              <a:ln>
                <a:noFill/>
              </a:ln>
              <a:solidFill>
                <a:schemeClr val="bg1"/>
              </a:solidFill>
              <a:effectLst/>
            </a:endParaRPr>
          </a:p>
        </p:txBody>
      </p:sp>
      <p:sp>
        <p:nvSpPr>
          <p:cNvPr id="12" name="正方形/長方形 11">
            <a:extLst>
              <a:ext uri="{FF2B5EF4-FFF2-40B4-BE49-F238E27FC236}">
                <a16:creationId xmlns:a16="http://schemas.microsoft.com/office/drawing/2014/main" xmlns="" id="{8665645B-67DE-44E8-A834-228AD6440724}"/>
              </a:ext>
            </a:extLst>
          </p:cNvPr>
          <p:cNvSpPr/>
          <p:nvPr/>
        </p:nvSpPr>
        <p:spPr bwMode="auto">
          <a:xfrm>
            <a:off x="657604" y="4423862"/>
            <a:ext cx="7827330" cy="1118067"/>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smtClean="0">
                <a:solidFill>
                  <a:schemeClr val="bg1"/>
                </a:solidFill>
              </a:rPr>
              <a:t>既存の技術に</a:t>
            </a:r>
            <a:r>
              <a:rPr kumimoji="0" lang="en-US" altLang="ja-JP" sz="2400" dirty="0" smtClean="0">
                <a:solidFill>
                  <a:schemeClr val="bg1"/>
                </a:solidFill>
              </a:rPr>
              <a:t>AI</a:t>
            </a:r>
            <a:r>
              <a:rPr kumimoji="0" lang="ja-JP" altLang="en-US" sz="2400" dirty="0" smtClean="0">
                <a:solidFill>
                  <a:schemeClr val="bg1"/>
                </a:solidFill>
              </a:rPr>
              <a:t>を組み合わせて効果をアピールできれば大きなビジネスチャンスになる</a:t>
            </a:r>
            <a:endParaRPr kumimoji="0" lang="ja-JP" altLang="en-US" sz="2400" b="0" i="0" u="none" strike="noStrike" cap="none" normalizeH="0" dirty="0">
              <a:ln>
                <a:noFill/>
              </a:ln>
              <a:solidFill>
                <a:schemeClr val="bg1"/>
              </a:solidFill>
              <a:effectLst/>
            </a:endParaRPr>
          </a:p>
        </p:txBody>
      </p:sp>
      <p:sp>
        <p:nvSpPr>
          <p:cNvPr id="16" name="正方形/長方形 15">
            <a:extLst>
              <a:ext uri="{FF2B5EF4-FFF2-40B4-BE49-F238E27FC236}">
                <a16:creationId xmlns:a16="http://schemas.microsoft.com/office/drawing/2014/main" xmlns="" id="{8665645B-67DE-44E8-A834-228AD6440724}"/>
              </a:ext>
            </a:extLst>
          </p:cNvPr>
          <p:cNvSpPr/>
          <p:nvPr/>
        </p:nvSpPr>
        <p:spPr bwMode="auto">
          <a:xfrm>
            <a:off x="4670291" y="2655539"/>
            <a:ext cx="3814643" cy="67962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rPr>
              <a:t>効果が目に見えるよう</a:t>
            </a:r>
            <a:endParaRPr kumimoji="0" lang="ja-JP" altLang="en-US" sz="2000" b="0" i="0" u="none" strike="noStrike" cap="none" normalizeH="0" dirty="0">
              <a:ln>
                <a:noFill/>
              </a:ln>
              <a:solidFill>
                <a:schemeClr val="bg1"/>
              </a:solidFill>
              <a:effectLst/>
            </a:endParaRPr>
          </a:p>
        </p:txBody>
      </p:sp>
      <p:sp>
        <p:nvSpPr>
          <p:cNvPr id="18" name="正方形/長方形 17">
            <a:extLst>
              <a:ext uri="{FF2B5EF4-FFF2-40B4-BE49-F238E27FC236}">
                <a16:creationId xmlns:a16="http://schemas.microsoft.com/office/drawing/2014/main" xmlns="" id="{8665645B-67DE-44E8-A834-228AD6440724}"/>
              </a:ext>
            </a:extLst>
          </p:cNvPr>
          <p:cNvSpPr/>
          <p:nvPr/>
        </p:nvSpPr>
        <p:spPr bwMode="auto">
          <a:xfrm>
            <a:off x="657604" y="3474209"/>
            <a:ext cx="3814643" cy="67962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rPr>
              <a:t>導入イメージを持ちやすい</a:t>
            </a:r>
            <a:endParaRPr kumimoji="0" lang="ja-JP" altLang="en-US" sz="2000" b="0" i="0" u="none" strike="noStrike" cap="none" normalizeH="0" dirty="0">
              <a:ln>
                <a:noFill/>
              </a:ln>
              <a:solidFill>
                <a:schemeClr val="bg1"/>
              </a:solidFill>
              <a:effectLst/>
            </a:endParaRPr>
          </a:p>
        </p:txBody>
      </p:sp>
      <p:sp>
        <p:nvSpPr>
          <p:cNvPr id="19" name="正方形/長方形 18">
            <a:extLst>
              <a:ext uri="{FF2B5EF4-FFF2-40B4-BE49-F238E27FC236}">
                <a16:creationId xmlns:a16="http://schemas.microsoft.com/office/drawing/2014/main" xmlns="" id="{8665645B-67DE-44E8-A834-228AD6440724}"/>
              </a:ext>
            </a:extLst>
          </p:cNvPr>
          <p:cNvSpPr/>
          <p:nvPr/>
        </p:nvSpPr>
        <p:spPr bwMode="auto">
          <a:xfrm>
            <a:off x="4670291" y="3474209"/>
            <a:ext cx="3814643" cy="67962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rPr>
              <a:t>AI</a:t>
            </a:r>
            <a:r>
              <a:rPr kumimoji="0" lang="ja-JP" altLang="en-US" sz="2000" b="0" i="0" u="none" strike="noStrike" cap="none" normalizeH="0" dirty="0" smtClean="0">
                <a:ln>
                  <a:noFill/>
                </a:ln>
                <a:solidFill>
                  <a:schemeClr val="bg1"/>
                </a:solidFill>
                <a:effectLst/>
              </a:rPr>
              <a:t>への警戒心を払拭</a:t>
            </a:r>
            <a:endParaRPr kumimoji="0" lang="ja-JP" altLang="en-US" sz="2000" b="0" i="0" u="none" strike="noStrike" cap="none" normalizeH="0" dirty="0">
              <a:ln>
                <a:noFill/>
              </a:ln>
              <a:solidFill>
                <a:schemeClr val="bg1"/>
              </a:solidFill>
              <a:effectLst/>
            </a:endParaRPr>
          </a:p>
        </p:txBody>
      </p:sp>
    </p:spTree>
    <p:extLst>
      <p:ext uri="{BB962C8B-B14F-4D97-AF65-F5344CB8AC3E}">
        <p14:creationId xmlns:p14="http://schemas.microsoft.com/office/powerpoint/2010/main" val="4007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a:solidFill>
                  <a:schemeClr val="bg1"/>
                </a:solidFill>
                <a:latin typeface="Arial Black" panose="020B0A04020102020204" pitchFamily="34" charset="0"/>
                <a:ea typeface="HGP創英角ｺﾞｼｯｸUB" pitchFamily="50" charset="-128"/>
                <a:cs typeface="Arial" pitchFamily="34" charset="0"/>
              </a:rPr>
              <a:t>PaaS</a:t>
            </a:r>
            <a:r>
              <a:rPr lang="ja-JP" altLang="en-US" sz="2400">
                <a:solidFill>
                  <a:schemeClr val="bg1"/>
                </a:solidFill>
                <a:latin typeface="Arial Black" panose="020B0A04020102020204" pitchFamily="34" charset="0"/>
                <a:ea typeface="HGP創英角ｺﾞｼｯｸUB" pitchFamily="50" charset="-128"/>
                <a:cs typeface="Arial" pitchFamily="34" charset="0"/>
              </a:rPr>
              <a:t>の多様化とマッシュアップ</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914387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XaaS</a:t>
            </a:r>
            <a:r>
              <a:rPr lang="en-US" altLang="ja-JP" dirty="0"/>
              <a:t> = Web</a:t>
            </a:r>
            <a:r>
              <a:rPr lang="ja-JP" altLang="en-US" dirty="0"/>
              <a:t>サービスの多様化</a:t>
            </a:r>
            <a:endParaRPr kumimoji="1" lang="ja-JP" altLang="en-US" dirty="0"/>
          </a:p>
        </p:txBody>
      </p:sp>
      <p:sp>
        <p:nvSpPr>
          <p:cNvPr id="3" name="正方形/長方形 2"/>
          <p:cNvSpPr/>
          <p:nvPr/>
        </p:nvSpPr>
        <p:spPr bwMode="auto">
          <a:xfrm>
            <a:off x="323527" y="1268760"/>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アプリケーション</a:t>
            </a:r>
            <a:endParaRPr kumimoji="0" lang="en-US" altLang="ja-JP" sz="1400" dirty="0">
              <a:latin typeface="+mn-lt"/>
              <a:ea typeface="+mn-ea"/>
            </a:endParaRPr>
          </a:p>
        </p:txBody>
      </p:sp>
      <p:sp>
        <p:nvSpPr>
          <p:cNvPr id="4" name="正方形/長方形 3"/>
          <p:cNvSpPr/>
          <p:nvPr/>
        </p:nvSpPr>
        <p:spPr bwMode="auto">
          <a:xfrm>
            <a:off x="323527" y="2264462"/>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ミドルウェア</a:t>
            </a:r>
            <a:endParaRPr kumimoji="0" lang="en-US" altLang="ja-JP" sz="1400" dirty="0">
              <a:latin typeface="+mn-lt"/>
              <a:ea typeface="+mn-ea"/>
            </a:endParaRPr>
          </a:p>
        </p:txBody>
      </p:sp>
      <p:sp>
        <p:nvSpPr>
          <p:cNvPr id="5" name="正方形/長方形 4"/>
          <p:cNvSpPr/>
          <p:nvPr/>
        </p:nvSpPr>
        <p:spPr bwMode="auto">
          <a:xfrm>
            <a:off x="323527" y="3280958"/>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1400" dirty="0">
                <a:latin typeface="+mn-lt"/>
                <a:ea typeface="+mn-ea"/>
              </a:rPr>
              <a:t>OS</a:t>
            </a:r>
          </a:p>
        </p:txBody>
      </p:sp>
      <p:sp>
        <p:nvSpPr>
          <p:cNvPr id="6" name="正方形/長方形 5"/>
          <p:cNvSpPr/>
          <p:nvPr/>
        </p:nvSpPr>
        <p:spPr bwMode="auto">
          <a:xfrm>
            <a:off x="323527" y="4293096"/>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ハードウェア</a:t>
            </a:r>
            <a:endParaRPr kumimoji="0" lang="en-US" altLang="ja-JP" sz="1400" dirty="0">
              <a:latin typeface="+mn-lt"/>
              <a:ea typeface="+mn-ea"/>
            </a:endParaRPr>
          </a:p>
        </p:txBody>
      </p:sp>
      <p:sp>
        <p:nvSpPr>
          <p:cNvPr id="7" name="正方形/長方形 6"/>
          <p:cNvSpPr/>
          <p:nvPr/>
        </p:nvSpPr>
        <p:spPr bwMode="auto">
          <a:xfrm rot="16200000">
            <a:off x="752614" y="2888939"/>
            <a:ext cx="3672409" cy="720079"/>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SaaS</a:t>
            </a:r>
            <a:endParaRPr kumimoji="0" lang="en-US" altLang="ja-JP" sz="4400" dirty="0">
              <a:solidFill>
                <a:schemeClr val="bg1"/>
              </a:solidFill>
              <a:latin typeface="+mn-lt"/>
              <a:ea typeface="+mn-ea"/>
            </a:endParaRPr>
          </a:p>
        </p:txBody>
      </p:sp>
      <p:sp>
        <p:nvSpPr>
          <p:cNvPr id="9" name="正方形/長方形 8"/>
          <p:cNvSpPr/>
          <p:nvPr/>
        </p:nvSpPr>
        <p:spPr bwMode="auto">
          <a:xfrm rot="16200000">
            <a:off x="5436098" y="3861048"/>
            <a:ext cx="1728192" cy="720079"/>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IaaS</a:t>
            </a:r>
            <a:endParaRPr kumimoji="0" lang="en-US" altLang="ja-JP" sz="4400" dirty="0">
              <a:solidFill>
                <a:schemeClr val="bg1"/>
              </a:solidFill>
              <a:latin typeface="+mn-lt"/>
              <a:ea typeface="+mn-ea"/>
            </a:endParaRPr>
          </a:p>
        </p:txBody>
      </p:sp>
      <p:sp>
        <p:nvSpPr>
          <p:cNvPr id="10" name="正方形/長方形 9"/>
          <p:cNvSpPr/>
          <p:nvPr/>
        </p:nvSpPr>
        <p:spPr bwMode="auto">
          <a:xfrm rot="16200000">
            <a:off x="2159733" y="3392996"/>
            <a:ext cx="2664296"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dirty="0" err="1">
                <a:solidFill>
                  <a:schemeClr val="bg1"/>
                </a:solidFill>
                <a:latin typeface="+mn-lt"/>
                <a:ea typeface="+mn-ea"/>
              </a:rPr>
              <a:t>XaaS</a:t>
            </a:r>
            <a:endParaRPr kumimoji="0" lang="en-US" altLang="ja-JP" sz="3600" dirty="0">
              <a:solidFill>
                <a:schemeClr val="bg1"/>
              </a:solidFill>
              <a:latin typeface="+mn-lt"/>
              <a:ea typeface="+mn-ea"/>
            </a:endParaRPr>
          </a:p>
        </p:txBody>
      </p:sp>
      <p:sp>
        <p:nvSpPr>
          <p:cNvPr id="11" name="正方形/長方形 10"/>
          <p:cNvSpPr/>
          <p:nvPr/>
        </p:nvSpPr>
        <p:spPr bwMode="auto">
          <a:xfrm>
            <a:off x="306832" y="5301208"/>
            <a:ext cx="8649187" cy="936104"/>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様々な</a:t>
            </a:r>
            <a:r>
              <a:rPr kumimoji="0" lang="en-US" altLang="ja-JP" sz="2400" dirty="0" err="1">
                <a:solidFill>
                  <a:schemeClr val="bg1"/>
                </a:solidFill>
                <a:latin typeface="+mn-lt"/>
                <a:ea typeface="+mn-ea"/>
              </a:rPr>
              <a:t>XaaS</a:t>
            </a:r>
            <a:r>
              <a:rPr kumimoji="0" lang="ja-JP" altLang="en-US" sz="2400" dirty="0">
                <a:solidFill>
                  <a:schemeClr val="bg1"/>
                </a:solidFill>
                <a:latin typeface="+mn-lt"/>
                <a:ea typeface="+mn-ea"/>
              </a:rPr>
              <a:t>が考案され、従来の分類に収まらなくなった</a:t>
            </a:r>
            <a:endParaRPr kumimoji="0" lang="en-US" altLang="ja-JP" sz="2400" dirty="0">
              <a:solidFill>
                <a:schemeClr val="bg1"/>
              </a:solidFill>
              <a:latin typeface="+mn-lt"/>
              <a:ea typeface="+mn-ea"/>
            </a:endParaRPr>
          </a:p>
        </p:txBody>
      </p:sp>
      <p:sp>
        <p:nvSpPr>
          <p:cNvPr id="21" name="正方形/長方形 20"/>
          <p:cNvSpPr/>
          <p:nvPr/>
        </p:nvSpPr>
        <p:spPr bwMode="auto">
          <a:xfrm rot="16200000">
            <a:off x="2807803" y="3104964"/>
            <a:ext cx="3240360"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dirty="0" err="1">
                <a:solidFill>
                  <a:schemeClr val="bg1"/>
                </a:solidFill>
              </a:rPr>
              <a:t>XaaS</a:t>
            </a:r>
            <a:endParaRPr kumimoji="0" lang="en-US" altLang="ja-JP" sz="3600" dirty="0">
              <a:solidFill>
                <a:schemeClr val="bg1"/>
              </a:solidFill>
            </a:endParaRPr>
          </a:p>
        </p:txBody>
      </p:sp>
      <p:sp>
        <p:nvSpPr>
          <p:cNvPr id="14" name="正方形/長方形 13"/>
          <p:cNvSpPr/>
          <p:nvPr/>
        </p:nvSpPr>
        <p:spPr bwMode="auto">
          <a:xfrm rot="16200000">
            <a:off x="6876257" y="4365103"/>
            <a:ext cx="720079" cy="720079"/>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仮想マシン</a:t>
            </a:r>
            <a:endParaRPr kumimoji="0" lang="en-US" altLang="ja-JP" sz="1400" dirty="0">
              <a:solidFill>
                <a:schemeClr val="bg1"/>
              </a:solidFill>
              <a:latin typeface="+mn-lt"/>
              <a:ea typeface="+mn-ea"/>
            </a:endParaRPr>
          </a:p>
        </p:txBody>
      </p:sp>
      <p:sp>
        <p:nvSpPr>
          <p:cNvPr id="15" name="正方形/長方形 14"/>
          <p:cNvSpPr/>
          <p:nvPr/>
        </p:nvSpPr>
        <p:spPr bwMode="auto">
          <a:xfrm rot="16200000">
            <a:off x="7813026" y="4365101"/>
            <a:ext cx="720080" cy="720079"/>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ベアメタル</a:t>
            </a:r>
            <a:endParaRPr kumimoji="0" lang="en-US" altLang="ja-JP" sz="1400" dirty="0">
              <a:solidFill>
                <a:schemeClr val="bg1"/>
              </a:solidFill>
              <a:latin typeface="+mn-lt"/>
              <a:ea typeface="+mn-ea"/>
            </a:endParaRPr>
          </a:p>
        </p:txBody>
      </p:sp>
      <p:sp>
        <p:nvSpPr>
          <p:cNvPr id="16" name="正方形/長方形 15"/>
          <p:cNvSpPr/>
          <p:nvPr/>
        </p:nvSpPr>
        <p:spPr bwMode="auto">
          <a:xfrm rot="16200000">
            <a:off x="4280899" y="3627629"/>
            <a:ext cx="2195024"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dirty="0" err="1">
                <a:solidFill>
                  <a:schemeClr val="bg1"/>
                </a:solidFill>
                <a:latin typeface="+mn-lt"/>
                <a:ea typeface="+mn-ea"/>
              </a:rPr>
              <a:t>XaaS</a:t>
            </a:r>
            <a:endParaRPr kumimoji="0" lang="en-US" altLang="ja-JP" sz="3600" dirty="0">
              <a:solidFill>
                <a:schemeClr val="bg1"/>
              </a:solidFill>
              <a:latin typeface="+mn-lt"/>
              <a:ea typeface="+mn-ea"/>
            </a:endParaRPr>
          </a:p>
        </p:txBody>
      </p:sp>
    </p:spTree>
    <p:extLst>
      <p:ext uri="{BB962C8B-B14F-4D97-AF65-F5344CB8AC3E}">
        <p14:creationId xmlns:p14="http://schemas.microsoft.com/office/powerpoint/2010/main" val="113661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Horizontal)">
                                      <p:cBhvr>
                                        <p:cTn id="15" dur="500"/>
                                        <p:tgtEl>
                                          <p:spTgt spid="10"/>
                                        </p:tgtEl>
                                      </p:cBhvr>
                                    </p:animEffect>
                                  </p:childTnLst>
                                </p:cTn>
                              </p:par>
                              <p:par>
                                <p:cTn id="16" presetID="16" presetClass="entr" presetSubtype="42"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outHorizontal)">
                                      <p:cBhvr>
                                        <p:cTn id="18" dur="500"/>
                                        <p:tgtEl>
                                          <p:spTgt spid="21"/>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21"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マッシュアップ開発の部品としての</a:t>
            </a:r>
            <a:r>
              <a:rPr kumimoji="1" lang="en-US" altLang="ja-JP" dirty="0"/>
              <a:t>Web</a:t>
            </a:r>
            <a:r>
              <a:rPr kumimoji="1" lang="ja-JP" altLang="en-US" dirty="0"/>
              <a:t>サービス</a:t>
            </a:r>
          </a:p>
        </p:txBody>
      </p:sp>
      <p:sp>
        <p:nvSpPr>
          <p:cNvPr id="3" name="正方形/長方形 2"/>
          <p:cNvSpPr/>
          <p:nvPr/>
        </p:nvSpPr>
        <p:spPr bwMode="auto">
          <a:xfrm>
            <a:off x="196082" y="1052736"/>
            <a:ext cx="2719733" cy="1728192"/>
          </a:xfrm>
          <a:prstGeom prst="rect">
            <a:avLst/>
          </a:prstGeom>
          <a:solidFill>
            <a:schemeClr val="accent6">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effectLst/>
                <a:latin typeface="+mn-lt"/>
                <a:ea typeface="+mn-ea"/>
              </a:rPr>
              <a:t>　クラウドサービス</a:t>
            </a:r>
          </a:p>
        </p:txBody>
      </p:sp>
      <p:sp>
        <p:nvSpPr>
          <p:cNvPr id="6" name="正方形/長方形 5"/>
          <p:cNvSpPr/>
          <p:nvPr/>
        </p:nvSpPr>
        <p:spPr bwMode="auto">
          <a:xfrm>
            <a:off x="2267744" y="1055310"/>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API</a:t>
            </a:r>
            <a:endParaRPr kumimoji="0" lang="ja-JP" altLang="en-US" sz="1400" b="0" i="0" u="none" strike="noStrike" cap="none" normalizeH="0" dirty="0">
              <a:ln>
                <a:noFill/>
              </a:ln>
              <a:solidFill>
                <a:schemeClr val="bg1"/>
              </a:solidFill>
              <a:effectLst/>
              <a:latin typeface="+mn-lt"/>
              <a:ea typeface="+mn-ea"/>
            </a:endParaRPr>
          </a:p>
        </p:txBody>
      </p:sp>
      <p:sp>
        <p:nvSpPr>
          <p:cNvPr id="4" name="正方形/長方形 3"/>
          <p:cNvSpPr/>
          <p:nvPr/>
        </p:nvSpPr>
        <p:spPr bwMode="auto">
          <a:xfrm>
            <a:off x="196082" y="2884803"/>
            <a:ext cx="2719733" cy="1728192"/>
          </a:xfrm>
          <a:prstGeom prst="rect">
            <a:avLst/>
          </a:prstGeom>
          <a:solidFill>
            <a:schemeClr val="accent5">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a:latin typeface="+mn-lt"/>
                <a:ea typeface="+mn-ea"/>
              </a:rPr>
              <a:t>　クラウドサービス</a:t>
            </a:r>
          </a:p>
        </p:txBody>
      </p:sp>
      <p:sp>
        <p:nvSpPr>
          <p:cNvPr id="7" name="正方形/長方形 6"/>
          <p:cNvSpPr/>
          <p:nvPr/>
        </p:nvSpPr>
        <p:spPr bwMode="auto">
          <a:xfrm>
            <a:off x="2267744" y="2884803"/>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API</a:t>
            </a:r>
            <a:endParaRPr kumimoji="0" lang="ja-JP" altLang="en-US" sz="1400" b="0" i="0" u="none" strike="noStrike" cap="none" normalizeH="0" dirty="0">
              <a:ln>
                <a:noFill/>
              </a:ln>
              <a:solidFill>
                <a:schemeClr val="bg1"/>
              </a:solidFill>
              <a:effectLst/>
              <a:latin typeface="+mn-lt"/>
              <a:ea typeface="+mn-ea"/>
            </a:endParaRPr>
          </a:p>
        </p:txBody>
      </p:sp>
      <p:sp>
        <p:nvSpPr>
          <p:cNvPr id="5" name="正方形/長方形 4"/>
          <p:cNvSpPr/>
          <p:nvPr/>
        </p:nvSpPr>
        <p:spPr bwMode="auto">
          <a:xfrm>
            <a:off x="179511" y="4733336"/>
            <a:ext cx="2719733" cy="1728192"/>
          </a:xfrm>
          <a:prstGeom prst="rect">
            <a:avLst/>
          </a:prstGeom>
          <a:solidFill>
            <a:schemeClr val="accent4">
              <a:lumMod val="40000"/>
              <a:lumOff val="6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a:latin typeface="+mn-lt"/>
                <a:ea typeface="+mn-ea"/>
              </a:rPr>
              <a:t>　クラウドサービス</a:t>
            </a:r>
          </a:p>
        </p:txBody>
      </p:sp>
      <p:sp>
        <p:nvSpPr>
          <p:cNvPr id="8" name="正方形/長方形 7"/>
          <p:cNvSpPr/>
          <p:nvPr/>
        </p:nvSpPr>
        <p:spPr bwMode="auto">
          <a:xfrm>
            <a:off x="2267744" y="4733336"/>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API</a:t>
            </a:r>
            <a:endParaRPr kumimoji="0" lang="ja-JP" altLang="en-US" sz="1400" b="0" i="0" u="none" strike="noStrike" cap="none" normalizeH="0" dirty="0">
              <a:ln>
                <a:noFill/>
              </a:ln>
              <a:solidFill>
                <a:schemeClr val="bg1"/>
              </a:solidFill>
              <a:effectLst/>
              <a:latin typeface="+mn-lt"/>
              <a:ea typeface="+mn-ea"/>
            </a:endParaRPr>
          </a:p>
        </p:txBody>
      </p:sp>
      <p:sp>
        <p:nvSpPr>
          <p:cNvPr id="23" name="正方形/長方形 22"/>
          <p:cNvSpPr/>
          <p:nvPr/>
        </p:nvSpPr>
        <p:spPr bwMode="auto">
          <a:xfrm>
            <a:off x="6228184" y="1052736"/>
            <a:ext cx="2592288" cy="172819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マッシュアップ開発</a:t>
            </a:r>
            <a:endParaRPr kumimoji="0" lang="en-US" altLang="ja-JP" sz="1400" dirty="0">
              <a:solidFill>
                <a:schemeClr val="bg1"/>
              </a:solidFill>
              <a:latin typeface="+mn-lt"/>
              <a:ea typeface="+mn-ea"/>
            </a:endParaRPr>
          </a:p>
          <a:p>
            <a:pPr algn="ctr">
              <a:spcBef>
                <a:spcPct val="20000"/>
              </a:spcBef>
            </a:pPr>
            <a:r>
              <a:rPr kumimoji="0" lang="en-US" altLang="ja-JP" sz="1400" dirty="0">
                <a:solidFill>
                  <a:schemeClr val="bg1"/>
                </a:solidFill>
                <a:latin typeface="+mn-lt"/>
                <a:ea typeface="+mn-ea"/>
              </a:rPr>
              <a:t>IT </a:t>
            </a:r>
            <a:r>
              <a:rPr kumimoji="0" lang="ja-JP" altLang="en-US" sz="1400" dirty="0">
                <a:solidFill>
                  <a:schemeClr val="bg1"/>
                </a:solidFill>
                <a:latin typeface="+mn-lt"/>
                <a:ea typeface="+mn-ea"/>
              </a:rPr>
              <a:t>の深い知識がなくても、既存の</a:t>
            </a:r>
            <a:r>
              <a:rPr kumimoji="0" lang="en-US" altLang="ja-JP" sz="1400" dirty="0">
                <a:solidFill>
                  <a:schemeClr val="bg1"/>
                </a:solidFill>
                <a:latin typeface="+mn-lt"/>
                <a:ea typeface="+mn-ea"/>
              </a:rPr>
              <a:t>Web</a:t>
            </a:r>
            <a:r>
              <a:rPr kumimoji="0" lang="ja-JP" altLang="en-US" sz="1400" dirty="0">
                <a:solidFill>
                  <a:schemeClr val="bg1"/>
                </a:solidFill>
                <a:latin typeface="+mn-lt"/>
                <a:ea typeface="+mn-ea"/>
              </a:rPr>
              <a:t>サービス</a:t>
            </a:r>
            <a:r>
              <a:rPr kumimoji="0" lang="en-US" altLang="ja-JP" sz="1400" dirty="0">
                <a:solidFill>
                  <a:schemeClr val="bg1"/>
                </a:solidFill>
                <a:latin typeface="+mn-lt"/>
                <a:ea typeface="+mn-ea"/>
              </a:rPr>
              <a:t>API</a:t>
            </a:r>
            <a:r>
              <a:rPr kumimoji="0" lang="ja-JP" altLang="en-US" sz="1400" dirty="0">
                <a:solidFill>
                  <a:schemeClr val="bg1"/>
                </a:solidFill>
                <a:latin typeface="+mn-lt"/>
                <a:ea typeface="+mn-ea"/>
              </a:rPr>
              <a:t>を組み合わせて、短期間でアプリケーション開発を行うこと。新しい開発技法として注目されている。</a:t>
            </a:r>
          </a:p>
        </p:txBody>
      </p:sp>
      <p:sp>
        <p:nvSpPr>
          <p:cNvPr id="15" name="正方形/長方形 14"/>
          <p:cNvSpPr/>
          <p:nvPr/>
        </p:nvSpPr>
        <p:spPr bwMode="auto">
          <a:xfrm>
            <a:off x="6228184" y="4733336"/>
            <a:ext cx="2592288" cy="172819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様々な</a:t>
            </a:r>
            <a:r>
              <a:rPr kumimoji="0" lang="en-US" altLang="ja-JP" sz="1400" dirty="0">
                <a:solidFill>
                  <a:schemeClr val="bg1"/>
                </a:solidFill>
                <a:latin typeface="+mn-lt"/>
                <a:ea typeface="+mn-ea"/>
              </a:rPr>
              <a:t>Web</a:t>
            </a:r>
            <a:r>
              <a:rPr kumimoji="0" lang="ja-JP" altLang="en-US" sz="1400" dirty="0">
                <a:solidFill>
                  <a:schemeClr val="bg1"/>
                </a:solidFill>
                <a:latin typeface="+mn-lt"/>
                <a:ea typeface="+mn-ea"/>
              </a:rPr>
              <a:t>サービスや</a:t>
            </a:r>
            <a:r>
              <a:rPr kumimoji="0" lang="en-US" altLang="ja-JP" sz="1400" dirty="0" err="1">
                <a:solidFill>
                  <a:schemeClr val="bg1"/>
                </a:solidFill>
                <a:latin typeface="+mn-lt"/>
                <a:ea typeface="+mn-ea"/>
              </a:rPr>
              <a:t>BaaS</a:t>
            </a:r>
            <a:r>
              <a:rPr kumimoji="0" lang="ja-JP" altLang="en-US" sz="1400" dirty="0">
                <a:solidFill>
                  <a:schemeClr val="bg1"/>
                </a:solidFill>
                <a:latin typeface="+mn-lt"/>
                <a:ea typeface="+mn-ea"/>
              </a:rPr>
              <a:t>などのサービス、豊富な</a:t>
            </a:r>
            <a:r>
              <a:rPr kumimoji="0" lang="en-US" altLang="ja-JP" sz="1400" dirty="0">
                <a:solidFill>
                  <a:schemeClr val="bg1"/>
                </a:solidFill>
                <a:latin typeface="+mn-lt"/>
                <a:ea typeface="+mn-ea"/>
              </a:rPr>
              <a:t>OSS</a:t>
            </a:r>
            <a:r>
              <a:rPr kumimoji="0" lang="ja-JP" altLang="en-US" sz="1400" dirty="0">
                <a:solidFill>
                  <a:schemeClr val="bg1"/>
                </a:solidFill>
                <a:latin typeface="+mn-lt"/>
                <a:ea typeface="+mn-ea"/>
              </a:rPr>
              <a:t>などにより、新たなプログラミングをせずにアプリケーションを開発することが可能になってきた</a:t>
            </a:r>
          </a:p>
        </p:txBody>
      </p:sp>
      <p:grpSp>
        <p:nvGrpSpPr>
          <p:cNvPr id="11" name="グループ化 10"/>
          <p:cNvGrpSpPr/>
          <p:nvPr/>
        </p:nvGrpSpPr>
        <p:grpSpPr>
          <a:xfrm>
            <a:off x="2915816" y="1919406"/>
            <a:ext cx="5904656" cy="3678026"/>
            <a:chOff x="2915816" y="1919406"/>
            <a:chExt cx="5904656" cy="3678026"/>
          </a:xfrm>
        </p:grpSpPr>
        <p:cxnSp>
          <p:nvCxnSpPr>
            <p:cNvPr id="12" name="カギ線コネクタ 11"/>
            <p:cNvCxnSpPr>
              <a:stCxn id="6" idx="3"/>
            </p:cNvCxnSpPr>
            <p:nvPr/>
          </p:nvCxnSpPr>
          <p:spPr bwMode="auto">
            <a:xfrm>
              <a:off x="2915816" y="1919406"/>
              <a:ext cx="1584176" cy="1293570"/>
            </a:xfrm>
            <a:prstGeom prst="bentConnector3">
              <a:avLst/>
            </a:prstGeom>
            <a:solidFill>
              <a:schemeClr val="bg1"/>
            </a:solidFill>
            <a:ln w="38100" cap="flat" cmpd="sng" algn="ctr">
              <a:solidFill>
                <a:srgbClr val="C00000"/>
              </a:solidFill>
              <a:prstDash val="solid"/>
              <a:round/>
              <a:headEnd type="none" w="med" len="med"/>
              <a:tailEnd type="none" w="med" len="med"/>
            </a:ln>
            <a:effectLst/>
          </p:spPr>
        </p:cxnSp>
        <p:cxnSp>
          <p:nvCxnSpPr>
            <p:cNvPr id="14" name="直線コネクタ 13"/>
            <p:cNvCxnSpPr>
              <a:stCxn id="7" idx="3"/>
              <a:endCxn id="10" idx="0"/>
            </p:cNvCxnSpPr>
            <p:nvPr/>
          </p:nvCxnSpPr>
          <p:spPr bwMode="auto">
            <a:xfrm>
              <a:off x="2915816" y="3748899"/>
              <a:ext cx="1584176" cy="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16" name="カギ線コネクタ 15"/>
            <p:cNvCxnSpPr>
              <a:stCxn id="8" idx="3"/>
            </p:cNvCxnSpPr>
            <p:nvPr/>
          </p:nvCxnSpPr>
          <p:spPr bwMode="auto">
            <a:xfrm flipV="1">
              <a:off x="2915816" y="4293096"/>
              <a:ext cx="1584176" cy="1304336"/>
            </a:xfrm>
            <a:prstGeom prst="bentConnector3">
              <a:avLst/>
            </a:prstGeom>
            <a:solidFill>
              <a:schemeClr val="bg1"/>
            </a:solidFill>
            <a:ln w="38100" cap="flat" cmpd="sng" algn="ctr">
              <a:solidFill>
                <a:srgbClr val="C00000"/>
              </a:solidFill>
              <a:prstDash val="solid"/>
              <a:round/>
              <a:headEnd type="none" w="med" len="med"/>
              <a:tailEnd type="none" w="med" len="med"/>
            </a:ln>
            <a:effectLst/>
          </p:spPr>
        </p:cxnSp>
        <p:sp>
          <p:nvSpPr>
            <p:cNvPr id="10" name="正方形/長方形 9"/>
            <p:cNvSpPr/>
            <p:nvPr/>
          </p:nvSpPr>
          <p:spPr bwMode="auto">
            <a:xfrm rot="16200000">
              <a:off x="3021019" y="3398379"/>
              <a:ext cx="3678026" cy="720080"/>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b="0" i="0" u="none" strike="noStrike" cap="none" normalizeH="0" dirty="0">
                  <a:ln>
                    <a:noFill/>
                  </a:ln>
                  <a:solidFill>
                    <a:schemeClr val="bg1"/>
                  </a:solidFill>
                  <a:effectLst/>
                  <a:latin typeface="+mn-lt"/>
                  <a:ea typeface="+mn-ea"/>
                </a:rPr>
                <a:t>マッシュアップ</a:t>
              </a:r>
            </a:p>
          </p:txBody>
        </p:sp>
        <p:sp>
          <p:nvSpPr>
            <p:cNvPr id="9" name="正方形/長方形 8"/>
            <p:cNvSpPr/>
            <p:nvPr/>
          </p:nvSpPr>
          <p:spPr bwMode="auto">
            <a:xfrm>
              <a:off x="6228184" y="2884803"/>
              <a:ext cx="2592288" cy="1728192"/>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自社サービス</a:t>
              </a:r>
            </a:p>
          </p:txBody>
        </p:sp>
        <p:cxnSp>
          <p:nvCxnSpPr>
            <p:cNvPr id="17" name="直線コネクタ 16"/>
            <p:cNvCxnSpPr>
              <a:stCxn id="10" idx="2"/>
              <a:endCxn id="9" idx="1"/>
            </p:cNvCxnSpPr>
            <p:nvPr/>
          </p:nvCxnSpPr>
          <p:spPr bwMode="auto">
            <a:xfrm>
              <a:off x="5220072" y="3748899"/>
              <a:ext cx="1008112" cy="0"/>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13" name="正方形/長方形 12"/>
          <p:cNvSpPr/>
          <p:nvPr/>
        </p:nvSpPr>
        <p:spPr bwMode="auto">
          <a:xfrm>
            <a:off x="3170712" y="5747657"/>
            <a:ext cx="2826327" cy="71387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dirty="0">
                <a:ln>
                  <a:noFill/>
                </a:ln>
                <a:solidFill>
                  <a:schemeClr val="bg1"/>
                </a:solidFill>
                <a:effectLst/>
                <a:latin typeface="+mn-lt"/>
                <a:ea typeface="+mn-ea"/>
              </a:rPr>
              <a:t>Application Programming Interface</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a:ln>
                  <a:noFill/>
                </a:ln>
                <a:solidFill>
                  <a:schemeClr val="bg1"/>
                </a:solidFill>
                <a:effectLst/>
                <a:latin typeface="+mn-lt"/>
                <a:ea typeface="+mn-ea"/>
              </a:rPr>
              <a:t>外部からプログラムの機能やデータにアクセスするための手順やデータ形式</a:t>
            </a:r>
          </a:p>
        </p:txBody>
      </p:sp>
    </p:spTree>
    <p:extLst>
      <p:ext uri="{BB962C8B-B14F-4D97-AF65-F5344CB8AC3E}">
        <p14:creationId xmlns:p14="http://schemas.microsoft.com/office/powerpoint/2010/main" val="235339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P spid="7" grpId="0" animBg="1"/>
      <p:bldP spid="5" grpId="0" animBg="1"/>
      <p:bldP spid="8" grpId="0" animBg="1"/>
      <p:bldP spid="23" grpId="0" animBg="1"/>
      <p:bldP spid="15"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77" y="883040"/>
            <a:ext cx="7733785" cy="565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a:t>マッシュアップの例</a:t>
            </a:r>
          </a:p>
        </p:txBody>
      </p:sp>
      <p:sp>
        <p:nvSpPr>
          <p:cNvPr id="4" name="正方形/長方形 3"/>
          <p:cNvSpPr/>
          <p:nvPr/>
        </p:nvSpPr>
        <p:spPr>
          <a:xfrm>
            <a:off x="5430900" y="4596714"/>
            <a:ext cx="3002692" cy="1843860"/>
          </a:xfrm>
          <a:prstGeom prst="rect">
            <a:avLst/>
          </a:prstGeom>
          <a:noFill/>
          <a:ln>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0388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IFTTT</a:t>
            </a:r>
            <a:endParaRPr kumimoji="1" lang="ja-JP" altLang="en-US"/>
          </a:p>
        </p:txBody>
      </p:sp>
      <p:pic>
        <p:nvPicPr>
          <p:cNvPr id="1026" name="Picture 2" descr="ifttt_study_1_02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80780"/>
            <a:ext cx="47625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fttt_study_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972" y="1280780"/>
            <a:ext cx="3221222" cy="1597726"/>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5411972" y="2966484"/>
            <a:ext cx="3221222" cy="866996"/>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a:ln>
                  <a:noFill/>
                </a:ln>
                <a:solidFill>
                  <a:schemeClr val="bg1"/>
                </a:solidFill>
                <a:effectLst/>
                <a:latin typeface="+mn-lt"/>
                <a:ea typeface="+mn-ea"/>
              </a:rPr>
              <a:t>Web</a:t>
            </a:r>
            <a:r>
              <a:rPr kumimoji="0" lang="ja-JP" altLang="en-US" sz="2400" b="0" i="0" u="none" strike="noStrike" cap="none" normalizeH="0">
                <a:ln>
                  <a:noFill/>
                </a:ln>
                <a:solidFill>
                  <a:schemeClr val="bg1"/>
                </a:solidFill>
                <a:effectLst/>
                <a:latin typeface="+mn-lt"/>
                <a:ea typeface="+mn-ea"/>
              </a:rPr>
              <a:t>サービスを連携</a:t>
            </a:r>
            <a:r>
              <a:rPr kumimoji="0" lang="en-US" altLang="ja-JP" sz="2400">
                <a:solidFill>
                  <a:schemeClr val="bg1"/>
                </a:solidFill>
              </a:rPr>
              <a:t/>
            </a:r>
            <a:br>
              <a:rPr kumimoji="0" lang="en-US" altLang="ja-JP" sz="2400">
                <a:solidFill>
                  <a:schemeClr val="bg1"/>
                </a:solidFill>
              </a:rPr>
            </a:br>
            <a:r>
              <a:rPr kumimoji="0" lang="ja-JP" altLang="en-US" sz="2400" b="0" i="0" u="none" strike="noStrike" cap="none" normalizeH="0">
                <a:ln>
                  <a:noFill/>
                </a:ln>
                <a:solidFill>
                  <a:schemeClr val="bg1"/>
                </a:solidFill>
                <a:effectLst/>
                <a:latin typeface="+mn-lt"/>
                <a:ea typeface="+mn-ea"/>
              </a:rPr>
              <a:t>させるサービス</a:t>
            </a:r>
            <a:endParaRPr kumimoji="0" lang="ja-JP" altLang="en-US" sz="2400" b="0" i="0" u="none" strike="noStrike" cap="none" normalizeH="0" dirty="0">
              <a:ln>
                <a:noFill/>
              </a:ln>
              <a:solidFill>
                <a:schemeClr val="bg1"/>
              </a:solidFill>
              <a:effectLst/>
              <a:latin typeface="+mn-lt"/>
              <a:ea typeface="+mn-ea"/>
            </a:endParaRPr>
          </a:p>
        </p:txBody>
      </p:sp>
      <p:pic>
        <p:nvPicPr>
          <p:cNvPr id="4" name="図 3"/>
          <p:cNvPicPr>
            <a:picLocks noChangeAspect="1"/>
          </p:cNvPicPr>
          <p:nvPr/>
        </p:nvPicPr>
        <p:blipFill>
          <a:blip r:embed="rId5"/>
          <a:stretch>
            <a:fillRect/>
          </a:stretch>
        </p:blipFill>
        <p:spPr>
          <a:xfrm>
            <a:off x="457200" y="4082830"/>
            <a:ext cx="4762500" cy="1068868"/>
          </a:xfrm>
          <a:prstGeom prst="rect">
            <a:avLst/>
          </a:prstGeom>
        </p:spPr>
      </p:pic>
      <p:pic>
        <p:nvPicPr>
          <p:cNvPr id="5" name="図 4"/>
          <p:cNvPicPr>
            <a:picLocks noChangeAspect="1"/>
          </p:cNvPicPr>
          <p:nvPr/>
        </p:nvPicPr>
        <p:blipFill>
          <a:blip r:embed="rId6"/>
          <a:stretch>
            <a:fillRect/>
          </a:stretch>
        </p:blipFill>
        <p:spPr>
          <a:xfrm>
            <a:off x="457200" y="5401048"/>
            <a:ext cx="3986705" cy="1068868"/>
          </a:xfrm>
          <a:prstGeom prst="rect">
            <a:avLst/>
          </a:prstGeom>
        </p:spPr>
      </p:pic>
      <p:pic>
        <p:nvPicPr>
          <p:cNvPr id="1030" name="Picture 6" descr="「microsoftｆｌｏｗ」の画像検索結果"/>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1972" y="4082830"/>
            <a:ext cx="3221222" cy="1814057"/>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bwMode="auto">
          <a:xfrm>
            <a:off x="5411972" y="5991004"/>
            <a:ext cx="3221222" cy="4789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a:ln>
                  <a:noFill/>
                </a:ln>
                <a:solidFill>
                  <a:schemeClr val="bg1"/>
                </a:solidFill>
                <a:effectLst/>
                <a:latin typeface="+mn-lt"/>
                <a:ea typeface="+mn-ea"/>
              </a:rPr>
              <a:t>Microsoft</a:t>
            </a:r>
            <a:r>
              <a:rPr kumimoji="0" lang="ja-JP" altLang="en-US" sz="1200" b="0" i="0" u="none" strike="noStrike" cap="none" normalizeH="0">
                <a:ln>
                  <a:noFill/>
                </a:ln>
                <a:solidFill>
                  <a:schemeClr val="bg1"/>
                </a:solidFill>
                <a:effectLst/>
                <a:latin typeface="+mn-lt"/>
                <a:ea typeface="+mn-ea"/>
              </a:rPr>
              <a:t>も同様のサービスを開始</a:t>
            </a:r>
            <a:r>
              <a:rPr kumimoji="0" lang="en-US" altLang="ja-JP" sz="1200">
                <a:solidFill>
                  <a:schemeClr val="bg1"/>
                </a:solidFill>
              </a:rPr>
              <a:t/>
            </a:r>
            <a:br>
              <a:rPr kumimoji="0" lang="en-US" altLang="ja-JP" sz="1200">
                <a:solidFill>
                  <a:schemeClr val="bg1"/>
                </a:solidFill>
              </a:rPr>
            </a:br>
            <a:r>
              <a:rPr kumimoji="0" lang="en-US" altLang="ja-JP" sz="1200" b="0" i="0" u="none" strike="noStrike" cap="none" normalizeH="0">
                <a:ln>
                  <a:noFill/>
                </a:ln>
                <a:solidFill>
                  <a:schemeClr val="bg1"/>
                </a:solidFill>
                <a:effectLst/>
                <a:latin typeface="+mn-lt"/>
                <a:ea typeface="+mn-ea"/>
              </a:rPr>
              <a:t>(</a:t>
            </a:r>
            <a:r>
              <a:rPr kumimoji="0" lang="ja-JP" altLang="en-US" sz="1200" b="0" i="0" u="none" strike="noStrike" cap="none" normalizeH="0">
                <a:ln>
                  <a:noFill/>
                </a:ln>
                <a:solidFill>
                  <a:schemeClr val="bg1"/>
                </a:solidFill>
                <a:effectLst/>
                <a:latin typeface="+mn-lt"/>
                <a:ea typeface="+mn-ea"/>
              </a:rPr>
              <a:t>ビジネスプロセスの自動化</a:t>
            </a:r>
            <a:r>
              <a:rPr kumimoji="0" lang="en-US" altLang="ja-JP" sz="1200" b="0" i="0" u="none" strike="noStrike" cap="none" normalizeH="0">
                <a:ln>
                  <a:noFill/>
                </a:ln>
                <a:solidFill>
                  <a:schemeClr val="bg1"/>
                </a:solidFill>
                <a:effectLst/>
                <a:latin typeface="+mn-lt"/>
                <a:ea typeface="+mn-ea"/>
              </a:rPr>
              <a:t>)</a:t>
            </a:r>
            <a:endParaRPr kumimoji="0" lang="ja-JP" altLang="en-US" sz="12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89910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500"/>
                                        <p:tgtEl>
                                          <p:spTgt spid="10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Microsoft CAP</a:t>
            </a:r>
            <a:endParaRPr kumimoji="1" lang="ja-JP" altLang="en-US" dirty="0"/>
          </a:p>
        </p:txBody>
      </p:sp>
      <p:pic>
        <p:nvPicPr>
          <p:cNvPr id="3" name="図 2"/>
          <p:cNvPicPr>
            <a:picLocks noChangeAspect="1"/>
          </p:cNvPicPr>
          <p:nvPr/>
        </p:nvPicPr>
        <p:blipFill>
          <a:blip r:embed="rId2"/>
          <a:stretch>
            <a:fillRect/>
          </a:stretch>
        </p:blipFill>
        <p:spPr>
          <a:xfrm>
            <a:off x="282633" y="1122648"/>
            <a:ext cx="8545484" cy="4924347"/>
          </a:xfrm>
          <a:prstGeom prst="rect">
            <a:avLst/>
          </a:prstGeom>
          <a:ln>
            <a:solidFill>
              <a:schemeClr val="tx1">
                <a:lumMod val="50000"/>
                <a:lumOff val="50000"/>
              </a:schemeClr>
            </a:solidFill>
          </a:ln>
        </p:spPr>
      </p:pic>
    </p:spTree>
    <p:extLst>
      <p:ext uri="{BB962C8B-B14F-4D97-AF65-F5344CB8AC3E}">
        <p14:creationId xmlns:p14="http://schemas.microsoft.com/office/powerpoint/2010/main" val="830424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API</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エコノミー</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493651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sz="1400" b="0" i="0" u="none" strike="noStrike" cap="none" normalizeH="0" dirty="0" smtClean="0">
            <a:ln>
              <a:noFill/>
            </a:ln>
            <a:solidFill>
              <a:schemeClr val="bg1"/>
            </a:solidFill>
            <a:effectLst/>
            <a:latin typeface="+mn-lt"/>
            <a:ea typeface="+mn-ea"/>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3848</TotalTime>
  <Words>2872</Words>
  <Application>Microsoft Macintosh PowerPoint</Application>
  <PresentationFormat>画面に合わせる (4:3)</PresentationFormat>
  <Paragraphs>367</Paragraphs>
  <Slides>27</Slides>
  <Notes>17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27</vt:i4>
      </vt:variant>
    </vt:vector>
  </HeadingPairs>
  <TitlesOfParts>
    <vt:vector size="37" baseType="lpstr">
      <vt:lpstr>Arial</vt:lpstr>
      <vt:lpstr>Arial Black</vt:lpstr>
      <vt:lpstr>Calibri</vt:lpstr>
      <vt:lpstr>Century Gothic</vt:lpstr>
      <vt:lpstr>HGP創英角ｺﾞｼｯｸUB</vt:lpstr>
      <vt:lpstr>HG丸ｺﾞｼｯｸM-PRO</vt:lpstr>
      <vt:lpstr>Meiryo</vt:lpstr>
      <vt:lpstr>ＭＳ Ｐゴシック</vt:lpstr>
      <vt:lpstr>Wingdings</vt:lpstr>
      <vt:lpstr>NC標準テンプレート</vt:lpstr>
      <vt:lpstr>PowerPoint プレゼンテーション</vt:lpstr>
      <vt:lpstr>「なるべく作らない」開発手法の多様化</vt:lpstr>
      <vt:lpstr>PowerPoint プレゼンテーション</vt:lpstr>
      <vt:lpstr>XaaS = Webサービスの多様化</vt:lpstr>
      <vt:lpstr>マッシュアップ開発の部品としてのWebサービス</vt:lpstr>
      <vt:lpstr>マッシュアップの例</vt:lpstr>
      <vt:lpstr>IFTTT</vt:lpstr>
      <vt:lpstr>Microsoft CAP</vt:lpstr>
      <vt:lpstr>PowerPoint プレゼンテーション</vt:lpstr>
      <vt:lpstr>APIエコノミー = 企業間でサービスを連携</vt:lpstr>
      <vt:lpstr>Web上のサービスを組み合わせてシステムを構築</vt:lpstr>
      <vt:lpstr>API Gatewayサービス</vt:lpstr>
      <vt:lpstr>PowerPoint プレゼンテーション</vt:lpstr>
      <vt:lpstr>超高速開発ツール</vt:lpstr>
      <vt:lpstr>超高速開発</vt:lpstr>
      <vt:lpstr>PowerPoint プレゼンテーション</vt:lpstr>
      <vt:lpstr>エキスパートシステム</vt:lpstr>
      <vt:lpstr>BRMSとは</vt:lpstr>
      <vt:lpstr>ビジネスルールの例 (携帯電話の料金プラン)</vt:lpstr>
      <vt:lpstr>ルールを追加していくだけでシステムをアップデート・維持できる</vt:lpstr>
      <vt:lpstr>BRMSのメリット</vt:lpstr>
      <vt:lpstr>PowerPoint プレゼンテーション</vt:lpstr>
      <vt:lpstr>RPA (Robotics Process Automation)</vt:lpstr>
      <vt:lpstr>RPA（Robotics Process Automation）</vt:lpstr>
      <vt:lpstr>日生ロボ美ちゃん</vt:lpstr>
      <vt:lpstr>無駄な事務作業を自動化</vt:lpstr>
      <vt:lpstr>RPA は AI 利用のサンプル</vt:lpstr>
    </vt:vector>
  </TitlesOfParts>
  <Company>NetCommerce</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468</cp:revision>
  <dcterms:created xsi:type="dcterms:W3CDTF">2014-04-30T01:58:06Z</dcterms:created>
  <dcterms:modified xsi:type="dcterms:W3CDTF">2017-11-15T10:39:56Z</dcterms:modified>
</cp:coreProperties>
</file>