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1440" r:id="rId2"/>
    <p:sldId id="1526" r:id="rId3"/>
    <p:sldId id="1389" r:id="rId4"/>
    <p:sldId id="1390" r:id="rId5"/>
    <p:sldId id="1391" r:id="rId6"/>
    <p:sldId id="1392" r:id="rId7"/>
    <p:sldId id="1393" r:id="rId8"/>
    <p:sldId id="1394" r:id="rId9"/>
    <p:sldId id="1395" r:id="rId10"/>
    <p:sldId id="1441" r:id="rId11"/>
    <p:sldId id="1442" r:id="rId12"/>
    <p:sldId id="1443" r:id="rId13"/>
    <p:sldId id="1444" r:id="rId14"/>
    <p:sldId id="1445" r:id="rId15"/>
    <p:sldId id="1446" r:id="rId16"/>
    <p:sldId id="1447" r:id="rId17"/>
    <p:sldId id="1448" r:id="rId18"/>
    <p:sldId id="1449" r:id="rId19"/>
    <p:sldId id="1450" r:id="rId20"/>
    <p:sldId id="1451" r:id="rId21"/>
    <p:sldId id="1452" r:id="rId22"/>
    <p:sldId id="1453" r:id="rId23"/>
    <p:sldId id="1454" r:id="rId24"/>
    <p:sldId id="1455" r:id="rId25"/>
    <p:sldId id="1456" r:id="rId26"/>
    <p:sldId id="1457" r:id="rId27"/>
    <p:sldId id="1458" r:id="rId28"/>
    <p:sldId id="1459" r:id="rId29"/>
    <p:sldId id="1460" r:id="rId30"/>
    <p:sldId id="1461" r:id="rId31"/>
    <p:sldId id="1462" r:id="rId32"/>
    <p:sldId id="1463" r:id="rId33"/>
    <p:sldId id="1464" r:id="rId34"/>
    <p:sldId id="1465" r:id="rId35"/>
    <p:sldId id="1466" r:id="rId36"/>
    <p:sldId id="1467" r:id="rId37"/>
    <p:sldId id="1468" r:id="rId38"/>
    <p:sldId id="1471" r:id="rId39"/>
    <p:sldId id="1470" r:id="rId40"/>
    <p:sldId id="1472" r:id="rId41"/>
    <p:sldId id="1473" r:id="rId42"/>
    <p:sldId id="1474" r:id="rId43"/>
    <p:sldId id="1475" r:id="rId44"/>
    <p:sldId id="1476" r:id="rId45"/>
    <p:sldId id="1480" r:id="rId46"/>
    <p:sldId id="1481" r:id="rId47"/>
    <p:sldId id="1482" r:id="rId48"/>
    <p:sldId id="1483" r:id="rId49"/>
    <p:sldId id="1484" r:id="rId50"/>
    <p:sldId id="1485" r:id="rId51"/>
    <p:sldId id="1486" r:id="rId52"/>
    <p:sldId id="1487" r:id="rId53"/>
    <p:sldId id="1488" r:id="rId54"/>
    <p:sldId id="1489" r:id="rId55"/>
    <p:sldId id="1490" r:id="rId56"/>
    <p:sldId id="1491" r:id="rId57"/>
    <p:sldId id="1492" r:id="rId58"/>
    <p:sldId id="1493" r:id="rId59"/>
    <p:sldId id="1494" r:id="rId60"/>
    <p:sldId id="1495" r:id="rId61"/>
    <p:sldId id="1496" r:id="rId62"/>
    <p:sldId id="1497" r:id="rId63"/>
    <p:sldId id="1498" r:id="rId64"/>
    <p:sldId id="1499" r:id="rId65"/>
    <p:sldId id="1500" r:id="rId66"/>
    <p:sldId id="1501" r:id="rId67"/>
    <p:sldId id="1502" r:id="rId68"/>
    <p:sldId id="1503" r:id="rId69"/>
    <p:sldId id="1504" r:id="rId70"/>
    <p:sldId id="1505" r:id="rId71"/>
    <p:sldId id="1506" r:id="rId72"/>
    <p:sldId id="1507" r:id="rId73"/>
    <p:sldId id="1514" r:id="rId74"/>
    <p:sldId id="1515" r:id="rId75"/>
    <p:sldId id="1516" r:id="rId76"/>
    <p:sldId id="1517" r:id="rId77"/>
    <p:sldId id="1520" r:id="rId78"/>
    <p:sldId id="1521" r:id="rId79"/>
    <p:sldId id="1522" r:id="rId80"/>
    <p:sldId id="1527" r:id="rId81"/>
    <p:sldId id="1528" r:id="rId82"/>
    <p:sldId id="1412" r:id="rId83"/>
    <p:sldId id="1413" r:id="rId84"/>
    <p:sldId id="1415" r:id="rId85"/>
    <p:sldId id="1416" r:id="rId86"/>
    <p:sldId id="1417" r:id="rId87"/>
    <p:sldId id="1418" r:id="rId88"/>
    <p:sldId id="1433" r:id="rId89"/>
    <p:sldId id="1434" r:id="rId90"/>
    <p:sldId id="715" r:id="rId9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0432FF"/>
    <a:srgbClr val="FFFBD2"/>
    <a:srgbClr val="FF6666"/>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99"/>
    <p:restoredTop sz="94103" autoAdjust="0"/>
  </p:normalViewPr>
  <p:slideViewPr>
    <p:cSldViewPr snapToObjects="1" showGuides="1">
      <p:cViewPr varScale="1">
        <p:scale>
          <a:sx n="97" d="100"/>
          <a:sy n="97" d="100"/>
        </p:scale>
        <p:origin x="424" y="192"/>
      </p:cViewPr>
      <p:guideLst>
        <p:guide orient="horz" pos="527"/>
        <p:guide pos="2880"/>
      </p:guideLst>
    </p:cSldViewPr>
  </p:slideViewPr>
  <p:notesTextViewPr>
    <p:cViewPr>
      <p:scale>
        <a:sx n="100" d="100"/>
        <a:sy n="100" d="100"/>
      </p:scale>
      <p:origin x="0" y="0"/>
    </p:cViewPr>
  </p:notesTextViewPr>
  <p:sorterViewPr>
    <p:cViewPr>
      <p:scale>
        <a:sx n="122" d="100"/>
        <a:sy n="122" d="100"/>
      </p:scale>
      <p:origin x="0" y="9937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2017/9/19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2017/9/19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itpro.nikkeibp.co.jp/atcl/news/14/11200199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netcommerce.co.jp/blog/2017/01/08/10487"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 Id="rId3" Type="http://schemas.openxmlformats.org/officeDocument/2006/relationships/hyperlink" Target="http://blog.livedoor.jp/lalha/archives/50524676.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5989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か月ごとに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倍になる」というムーアの法則に当てはめれば、</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年間で</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smtClean="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smtClean="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年のサービス開始以来、</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smtClean="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29072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smtClean="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smtClean="0">
                <a:solidFill>
                  <a:schemeClr val="tx1"/>
                </a:solidFill>
                <a:effectLst/>
                <a:latin typeface="+mn-lt"/>
                <a:ea typeface="+mn-ea"/>
                <a:cs typeface="+mn-cs"/>
              </a:rPr>
              <a:t>1000</a:t>
            </a:r>
            <a:r>
              <a:rPr kumimoji="1" lang="ja-JP" altLang="ja-JP" sz="1200" kern="1200" dirty="0" smtClean="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smtClean="0">
                <a:solidFill>
                  <a:schemeClr val="tx1"/>
                </a:solidFill>
                <a:effectLst/>
                <a:latin typeface="+mn-lt"/>
                <a:ea typeface="+mn-ea"/>
                <a:cs typeface="+mn-cs"/>
              </a:rPr>
              <a:t>ODM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Original Design Manufacturing</a:t>
            </a:r>
            <a:r>
              <a:rPr kumimoji="1" lang="ja-JP" altLang="ja-JP" sz="1200" kern="1200" dirty="0" smtClean="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smtClean="0">
                <a:solidFill>
                  <a:schemeClr val="tx1"/>
                </a:solidFill>
                <a:effectLst/>
                <a:latin typeface="+mn-lt"/>
                <a:ea typeface="+mn-ea"/>
                <a:cs typeface="+mn-cs"/>
                <a:hlinkClick r:id="rId3"/>
              </a:rPr>
              <a:t>http://itpro.nikkeibp.co.jp/atcl/news/14/112001992/</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smtClean="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a:t>
            </a:r>
            <a:r>
              <a:rPr kumimoji="1" lang="en-US" altLang="ja-JP" sz="1200" kern="1200" dirty="0" err="1" smtClean="0">
                <a:solidFill>
                  <a:schemeClr val="tx1"/>
                </a:solidFill>
                <a:effectLst/>
                <a:latin typeface="+mn-lt"/>
                <a:ea typeface="+mn-ea"/>
                <a:cs typeface="+mn-cs"/>
              </a:rPr>
              <a:t>Inftastracture</a:t>
            </a:r>
            <a:r>
              <a:rPr kumimoji="1" lang="ja-JP" altLang="ja-JP" sz="1200" kern="1200" dirty="0" smtClean="0">
                <a:solidFill>
                  <a:schemeClr val="tx1"/>
                </a:solidFill>
                <a:effectLst/>
                <a:latin typeface="+mn-lt"/>
                <a:ea typeface="+mn-ea"/>
                <a:cs typeface="+mn-cs"/>
              </a:rPr>
              <a:t>）の技術だ。こちらについては、昨日の記事を参考にしていだきたい。</a:t>
            </a:r>
          </a:p>
          <a:p>
            <a:r>
              <a:rPr kumimoji="1" lang="en-US" altLang="ja-JP" sz="1200" kern="1200" dirty="0" smtClean="0">
                <a:solidFill>
                  <a:schemeClr val="tx1"/>
                </a:solidFill>
                <a:effectLst/>
                <a:latin typeface="+mn-lt"/>
                <a:ea typeface="+mn-ea"/>
                <a:cs typeface="+mn-cs"/>
              </a:rPr>
              <a:t>&gt;&gt; </a:t>
            </a:r>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blogs.itmedia.co.jp</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itsolutionjuku</a:t>
            </a:r>
            <a:r>
              <a:rPr kumimoji="1" lang="en-US" altLang="ja-JP" sz="1200" kern="1200" dirty="0" smtClean="0">
                <a:solidFill>
                  <a:schemeClr val="tx1"/>
                </a:solidFill>
                <a:effectLst/>
                <a:latin typeface="+mn-lt"/>
                <a:ea typeface="+mn-ea"/>
                <a:cs typeface="+mn-cs"/>
              </a:rPr>
              <a:t>/2015/05/</a:t>
            </a:r>
            <a:r>
              <a:rPr kumimoji="1" lang="en-US" altLang="ja-JP" sz="1200" kern="1200" dirty="0" err="1" smtClean="0">
                <a:solidFill>
                  <a:schemeClr val="tx1"/>
                </a:solidFill>
                <a:effectLst/>
                <a:latin typeface="+mn-lt"/>
                <a:ea typeface="+mn-ea"/>
                <a:cs typeface="+mn-cs"/>
              </a:rPr>
              <a:t>sdi.html</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smtClean="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99940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【図解】コレ１枚でわかるクラウドがもたらす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の新たな価値</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の価値が大きく変化しつつあります。</a:t>
            </a:r>
          </a:p>
          <a:p>
            <a:r>
              <a:rPr kumimoji="1" lang="ja-JP" altLang="ja-JP" sz="1200" kern="1200" dirty="0" smtClean="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年のサービス開始以来、約</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回、一貫して値下げを繰り返しています。これに追従するように、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smtClean="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smtClean="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smtClean="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smtClean="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の難しさは隠蔽され、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利用者の裾野をこれまでになく拡大しつつあります。</a:t>
            </a:r>
          </a:p>
          <a:p>
            <a:r>
              <a:rPr kumimoji="1" lang="ja-JP" altLang="ja-JP" sz="1200" kern="1200" dirty="0" smtClean="0">
                <a:solidFill>
                  <a:schemeClr val="tx1"/>
                </a:solidFill>
                <a:effectLst/>
                <a:latin typeface="+mn-lt"/>
                <a:ea typeface="+mn-ea"/>
                <a:cs typeface="+mn-cs"/>
              </a:rPr>
              <a:t>これに伴い、ビジネスや日常における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の価値は、向上してゆきます。同時に、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のアンビエント化」をもたらしつつあると言えるでしょう。</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8594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1347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23</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smtClean="0">
                <a:solidFill>
                  <a:schemeClr val="tx1"/>
                </a:solidFill>
                <a:effectLst/>
                <a:latin typeface="+mn-lt"/>
                <a:ea typeface="+mn-ea"/>
                <a:cs typeface="+mn-cs"/>
              </a:rPr>
              <a:t>「クラウド・コンピューティング」という言葉は、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年、当時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smtClean="0">
                <a:solidFill>
                  <a:schemeClr val="tx1"/>
                </a:solidFill>
                <a:effectLst/>
                <a:latin typeface="+mn-lt"/>
                <a:ea typeface="+mn-ea"/>
                <a:cs typeface="+mn-cs"/>
              </a:rPr>
              <a:t>(National Institute of Standards and Technology : </a:t>
            </a:r>
            <a:r>
              <a:rPr kumimoji="1" lang="ja-JP" altLang="ja-JP" sz="1200" kern="1200" dirty="0" smtClean="0">
                <a:solidFill>
                  <a:schemeClr val="tx1"/>
                </a:solidFill>
                <a:effectLst/>
                <a:latin typeface="+mn-lt"/>
                <a:ea typeface="+mn-ea"/>
                <a:cs typeface="+mn-cs"/>
              </a:rPr>
              <a:t>通称</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が、「クラウドの定義</a:t>
            </a:r>
            <a:r>
              <a:rPr kumimoji="1" lang="en-US" altLang="ja-JP" sz="1200" kern="1200" dirty="0" smtClean="0">
                <a:solidFill>
                  <a:schemeClr val="tx1"/>
                </a:solidFill>
                <a:effectLst/>
                <a:latin typeface="+mn-lt"/>
                <a:ea typeface="+mn-ea"/>
                <a:cs typeface="+mn-cs"/>
              </a:rPr>
              <a:t>(The NIST Definition of Cloud Computing)</a:t>
            </a:r>
            <a:r>
              <a:rPr kumimoji="1" lang="ja-JP" altLang="ja-JP" sz="1200" kern="1200" dirty="0" smtClean="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の定義には、次のような記述があります。</a:t>
            </a:r>
          </a:p>
          <a:p>
            <a:r>
              <a:rPr kumimoji="1" lang="ja-JP" altLang="ja-JP" sz="1200" kern="1200" dirty="0" smtClean="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smtClean="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smtClean="0">
                <a:solidFill>
                  <a:schemeClr val="tx1"/>
                </a:solidFill>
                <a:effectLst/>
                <a:latin typeface="+mn-lt"/>
                <a:ea typeface="+mn-ea"/>
                <a:cs typeface="+mn-cs"/>
              </a:rPr>
              <a:t>(Service Model)</a:t>
            </a:r>
            <a:r>
              <a:rPr kumimoji="1" lang="ja-JP" altLang="ja-JP" sz="1200" kern="1200" dirty="0" smtClean="0">
                <a:solidFill>
                  <a:schemeClr val="tx1"/>
                </a:solidFill>
                <a:effectLst/>
                <a:latin typeface="+mn-lt"/>
                <a:ea typeface="+mn-ea"/>
                <a:cs typeface="+mn-cs"/>
              </a:rPr>
              <a:t>」と「配置モデル</a:t>
            </a:r>
            <a:r>
              <a:rPr kumimoji="1" lang="en-US" altLang="ja-JP" sz="1200" kern="1200" dirty="0" smtClean="0">
                <a:solidFill>
                  <a:schemeClr val="tx1"/>
                </a:solidFill>
                <a:effectLst/>
                <a:latin typeface="+mn-lt"/>
                <a:ea typeface="+mn-ea"/>
                <a:cs typeface="+mn-cs"/>
              </a:rPr>
              <a:t>(Deployment Model)</a:t>
            </a:r>
            <a:r>
              <a:rPr kumimoji="1" lang="ja-JP" altLang="ja-JP" sz="1200" kern="1200" dirty="0" smtClean="0">
                <a:solidFill>
                  <a:schemeClr val="tx1"/>
                </a:solidFill>
                <a:effectLst/>
                <a:latin typeface="+mn-lt"/>
                <a:ea typeface="+mn-ea"/>
                <a:cs typeface="+mn-cs"/>
              </a:rPr>
              <a:t>」に分類、また、クラウドに備わっていなくてはならない「</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つの必須の特徴」をあげています。</a:t>
            </a:r>
          </a:p>
          <a:p>
            <a:r>
              <a:rPr kumimoji="1" lang="ja-JP" altLang="ja-JP" sz="1200" kern="1200" dirty="0" smtClean="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smtClean="0"/>
          </a:p>
          <a:p>
            <a:pPr eaLnBrk="1" hangingPunct="1"/>
            <a:endParaRPr lang="ja-JP" altLang="en-US" dirty="0" smtClean="0"/>
          </a:p>
        </p:txBody>
      </p:sp>
    </p:spTree>
    <p:extLst>
      <p:ext uri="{BB962C8B-B14F-4D97-AF65-F5344CB8AC3E}">
        <p14:creationId xmlns:p14="http://schemas.microsoft.com/office/powerpoint/2010/main" val="591529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24</a:t>
            </a:fld>
            <a:endParaRPr lang="en-US" altLang="ja-JP" smtClean="0"/>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smtClean="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smtClean="0">
                <a:solidFill>
                  <a:schemeClr val="tx1"/>
                </a:solidFill>
                <a:effectLst/>
                <a:latin typeface="+mn-lt"/>
                <a:ea typeface="+mn-ea"/>
                <a:cs typeface="+mn-cs"/>
              </a:rPr>
              <a:t>Service Model</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as a Service</a:t>
            </a:r>
            <a:r>
              <a:rPr kumimoji="1" lang="ja-JP" altLang="ja-JP" sz="1200" kern="1200" dirty="0" smtClean="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smtClean="0">
                <a:solidFill>
                  <a:schemeClr val="tx1"/>
                </a:solidFill>
                <a:effectLst/>
                <a:latin typeface="+mn-lt"/>
                <a:ea typeface="+mn-ea"/>
                <a:cs typeface="+mn-cs"/>
              </a:rPr>
              <a:t>Salesforce.com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Apps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 Office 365</a:t>
            </a:r>
            <a:r>
              <a:rPr kumimoji="1" lang="ja-JP" altLang="ja-JP" sz="1200" kern="1200" dirty="0" smtClean="0">
                <a:solidFill>
                  <a:schemeClr val="tx1"/>
                </a:solidFill>
                <a:effectLst/>
                <a:latin typeface="+mn-lt"/>
                <a:ea typeface="+mn-ea"/>
                <a:cs typeface="+mn-cs"/>
              </a:rPr>
              <a:t>などがあります。</a:t>
            </a:r>
          </a:p>
          <a:p>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Platform as a Service</a:t>
            </a:r>
            <a:r>
              <a:rPr kumimoji="1" lang="ja-JP" altLang="ja-JP" sz="1200" kern="1200" dirty="0" smtClean="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smtClean="0">
                <a:solidFill>
                  <a:schemeClr val="tx1"/>
                </a:solidFill>
                <a:effectLst/>
                <a:latin typeface="+mn-lt"/>
                <a:ea typeface="+mn-ea"/>
                <a:cs typeface="+mn-cs"/>
              </a:rPr>
              <a:t>Microsoft Azure Platform</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Force.com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App Engine</a:t>
            </a:r>
            <a:r>
              <a:rPr kumimoji="1" lang="ja-JP" altLang="ja-JP" sz="1200" kern="1200" dirty="0" smtClean="0">
                <a:solidFill>
                  <a:schemeClr val="tx1"/>
                </a:solidFill>
                <a:effectLst/>
                <a:latin typeface="+mn-lt"/>
                <a:ea typeface="+mn-ea"/>
                <a:cs typeface="+mn-cs"/>
              </a:rPr>
              <a:t>などがあげられます。</a:t>
            </a:r>
          </a:p>
          <a:p>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smtClean="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smtClean="0">
                <a:solidFill>
                  <a:schemeClr val="tx1"/>
                </a:solidFill>
                <a:effectLst/>
                <a:latin typeface="+mn-lt"/>
                <a:ea typeface="+mn-ea"/>
                <a:cs typeface="+mn-cs"/>
              </a:rPr>
              <a:t>Amazon EC2</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IIJ GIO</a:t>
            </a:r>
            <a:r>
              <a:rPr kumimoji="1" lang="ja-JP" altLang="ja-JP" sz="1200" kern="1200" dirty="0" smtClean="0">
                <a:solidFill>
                  <a:schemeClr val="tx1"/>
                </a:solidFill>
                <a:effectLst/>
                <a:latin typeface="+mn-lt"/>
                <a:ea typeface="+mn-ea"/>
                <a:cs typeface="+mn-cs"/>
              </a:rPr>
              <a:t>クラウド、</a:t>
            </a:r>
            <a:r>
              <a:rPr kumimoji="1" lang="en-US" altLang="ja-JP" sz="1200" kern="1200" dirty="0" smtClean="0">
                <a:solidFill>
                  <a:schemeClr val="tx1"/>
                </a:solidFill>
                <a:effectLst/>
                <a:latin typeface="+mn-lt"/>
                <a:ea typeface="+mn-ea"/>
                <a:cs typeface="+mn-cs"/>
              </a:rPr>
              <a:t>Google Compute Engine</a:t>
            </a:r>
            <a:r>
              <a:rPr kumimoji="1" lang="ja-JP" altLang="ja-JP" sz="1200" kern="1200" dirty="0" smtClean="0">
                <a:solidFill>
                  <a:schemeClr val="tx1"/>
                </a:solidFill>
                <a:effectLst/>
                <a:latin typeface="+mn-lt"/>
                <a:ea typeface="+mn-ea"/>
                <a:cs typeface="+mn-cs"/>
              </a:rPr>
              <a:t>などがあげられます。</a:t>
            </a:r>
          </a:p>
          <a:p>
            <a:pPr eaLnBrk="1" hangingPunct="1"/>
            <a:endParaRPr lang="ja-JP" altLang="en-US" dirty="0" smtClean="0"/>
          </a:p>
        </p:txBody>
      </p:sp>
    </p:spTree>
    <p:extLst>
      <p:ext uri="{BB962C8B-B14F-4D97-AF65-F5344CB8AC3E}">
        <p14:creationId xmlns:p14="http://schemas.microsoft.com/office/powerpoint/2010/main" val="130604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25</a:t>
            </a:fld>
            <a:endParaRPr lang="en-US" altLang="ja-JP" smtClean="0"/>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smtClean="0"/>
          </a:p>
        </p:txBody>
      </p:sp>
    </p:spTree>
    <p:extLst>
      <p:ext uri="{BB962C8B-B14F-4D97-AF65-F5344CB8AC3E}">
        <p14:creationId xmlns:p14="http://schemas.microsoft.com/office/powerpoint/2010/main" val="1373062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26</a:t>
            </a:fld>
            <a:endParaRPr lang="en-US" altLang="ja-JP" dirty="0" smtClean="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smtClean="0">
                <a:solidFill>
                  <a:schemeClr val="tx1"/>
                </a:solidFill>
                <a:effectLst/>
                <a:latin typeface="+mn-lt"/>
                <a:ea typeface="+mn-ea"/>
                <a:cs typeface="+mn-cs"/>
              </a:rPr>
              <a:t>次は、「配置モデル（</a:t>
            </a:r>
            <a:r>
              <a:rPr kumimoji="1" lang="en-US" altLang="ja-JP" sz="1200" kern="1200" dirty="0" smtClean="0">
                <a:solidFill>
                  <a:schemeClr val="tx1"/>
                </a:solidFill>
                <a:effectLst/>
                <a:latin typeface="+mn-lt"/>
                <a:ea typeface="+mn-ea"/>
                <a:cs typeface="+mn-cs"/>
              </a:rPr>
              <a:t>Deployment Model</a:t>
            </a:r>
            <a:r>
              <a:rPr kumimoji="1" lang="ja-JP" altLang="ja-JP" sz="1200" kern="1200" dirty="0" smtClean="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smtClean="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smtClean="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smtClean="0">
                <a:solidFill>
                  <a:schemeClr val="tx1"/>
                </a:solidFill>
                <a:effectLst/>
                <a:latin typeface="+mn-lt"/>
                <a:ea typeface="+mn-ea"/>
                <a:cs typeface="+mn-cs"/>
              </a:rPr>
              <a:t>他にも</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smtClean="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smtClean="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smtClean="0">
                <a:solidFill>
                  <a:schemeClr val="tx1"/>
                </a:solidFill>
                <a:effectLst/>
                <a:latin typeface="+mn-lt"/>
                <a:ea typeface="+mn-ea"/>
                <a:cs typeface="+mn-cs"/>
              </a:rPr>
              <a:t>VPN: Virtual Private Network</a:t>
            </a:r>
            <a:r>
              <a:rPr kumimoji="1" lang="ja-JP" altLang="ja-JP" sz="1200" kern="1200" dirty="0" smtClean="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smtClean="0">
                <a:solidFill>
                  <a:schemeClr val="tx1"/>
                </a:solidFill>
                <a:effectLst/>
                <a:latin typeface="+mn-lt"/>
                <a:ea typeface="+mn-ea"/>
                <a:cs typeface="+mn-cs"/>
              </a:rPr>
              <a:t>パブリックとプライベートのふたつを組み合わせて利用する形態をハイブリッド・クラウドといいます。</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547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【図解】コレ１枚でわかるハイブリッドクラウド</a:t>
            </a:r>
          </a:p>
          <a:p>
            <a:r>
              <a:rPr kumimoji="1" lang="ja-JP" altLang="ja-JP" sz="1200" kern="1200" dirty="0" smtClean="0">
                <a:solidFill>
                  <a:schemeClr val="tx1"/>
                </a:solidFill>
                <a:effectLst/>
                <a:latin typeface="+mn-lt"/>
                <a:ea typeface="+mn-ea"/>
                <a:cs typeface="+mn-cs"/>
              </a:rPr>
              <a:t>パブリックとプライベートを組み合わせ、それぞれの得意不得意を補完し合いながら両者を使い分ければ、コストパフォーマンスの高いシステムの使い方ができます。</a:t>
            </a:r>
          </a:p>
          <a:p>
            <a:r>
              <a:rPr kumimoji="1" lang="ja-JP" altLang="ja-JP" sz="1200" kern="1200" dirty="0" smtClean="0">
                <a:solidFill>
                  <a:schemeClr val="tx1"/>
                </a:solidFill>
                <a:effectLst/>
                <a:latin typeface="+mn-lt"/>
                <a:ea typeface="+mn-ea"/>
                <a:cs typeface="+mn-cs"/>
              </a:rPr>
              <a:t>例えば、電子メールや情報共有などのコラボレーション機能など、自社の独自性がないものは、パブリック・クラウドの</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を利用し、セキュリティを厳しく管理しなければならない人事情報や個人認証は、プライベート・クラウドでおこない、その情報を使って</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を利用できるようにするという使い方があります。</a:t>
            </a:r>
          </a:p>
          <a:p>
            <a:r>
              <a:rPr kumimoji="1" lang="ja-JP" altLang="ja-JP" sz="1200" kern="1200" dirty="0" smtClean="0">
                <a:solidFill>
                  <a:schemeClr val="tx1"/>
                </a:solidFill>
                <a:effectLst/>
                <a:latin typeface="+mn-lt"/>
                <a:ea typeface="+mn-ea"/>
                <a:cs typeface="+mn-cs"/>
              </a:rPr>
              <a:t>また、モバイルで、世界中どこからも使える経費精算サービスをパブリック・クラウドの</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として利用し、そのデータを、プライベート・クラウドの自社専用の会計システムに取り込んで処理するという使い方も考えられます。</a:t>
            </a:r>
          </a:p>
          <a:p>
            <a:r>
              <a:rPr kumimoji="1" lang="ja-JP" altLang="ja-JP" sz="1200" kern="1200" dirty="0" smtClean="0">
                <a:solidFill>
                  <a:schemeClr val="tx1"/>
                </a:solidFill>
                <a:effectLst/>
                <a:latin typeface="+mn-lt"/>
                <a:ea typeface="+mn-ea"/>
                <a:cs typeface="+mn-cs"/>
              </a:rPr>
              <a:t>他にも、アプリケーション・システムを開発する際、社外のプログラマーと共同で作業を進めることや、開発に便利なツールを簡単に利用できるパブリックを使い、本番は自社専用のプライベート・クラウドに移して稼働させるといった使い方もあります。</a:t>
            </a:r>
          </a:p>
          <a:p>
            <a:r>
              <a:rPr kumimoji="1" lang="ja-JP" altLang="ja-JP" sz="1200" kern="1200" dirty="0" smtClean="0">
                <a:solidFill>
                  <a:schemeClr val="tx1"/>
                </a:solidFill>
                <a:effectLst/>
                <a:latin typeface="+mn-lt"/>
                <a:ea typeface="+mn-ea"/>
                <a:cs typeface="+mn-cs"/>
              </a:rPr>
              <a:t>さらに、災害への対応を考え、通常はプライベート・クラウドを使用し、データのバックアップや災害時の代替システムをパブリック・クラウドに置いておき、災害のためにプライベート・クラウドが使えなくなったら切り替えて使用し、業務を継続させようという使い方もあります。</a:t>
            </a:r>
          </a:p>
          <a:p>
            <a:r>
              <a:rPr kumimoji="1" lang="ja-JP" altLang="ja-JP" sz="1200" kern="1200" dirty="0" smtClean="0">
                <a:solidFill>
                  <a:schemeClr val="tx1"/>
                </a:solidFill>
                <a:effectLst/>
                <a:latin typeface="+mn-lt"/>
                <a:ea typeface="+mn-ea"/>
                <a:cs typeface="+mn-cs"/>
              </a:rPr>
              <a:t>このように、パブリックとプライベートそれぞれの得意をうまく組み合わせ、利便性やコストパフォーマンスの高いシステムを実現しようというのが、ハイブリット・クラウドについての一般的理解です。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62264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28</a:t>
            </a:fld>
            <a:endParaRPr lang="en-US" altLang="ja-JP" smtClean="0"/>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smtClean="0">
                <a:solidFill>
                  <a:schemeClr val="tx1"/>
                </a:solidFill>
                <a:effectLst/>
                <a:latin typeface="+mn-lt"/>
                <a:ea typeface="+mn-ea"/>
                <a:cs typeface="+mn-cs"/>
              </a:rPr>
              <a:t>次に、</a:t>
            </a:r>
            <a:r>
              <a:rPr kumimoji="1" lang="en-US" altLang="ja-JP" sz="1200" kern="1200" dirty="0" smtClean="0">
                <a:solidFill>
                  <a:schemeClr val="tx1"/>
                </a:solidFill>
                <a:effectLst/>
                <a:latin typeface="+mn-lt"/>
                <a:ea typeface="+mn-ea"/>
                <a:cs typeface="+mn-cs"/>
              </a:rPr>
              <a:t>NIST</a:t>
            </a:r>
            <a:r>
              <a:rPr kumimoji="1" lang="ja-JP" altLang="ja-JP" sz="1200" kern="1200" dirty="0" smtClean="0">
                <a:solidFill>
                  <a:schemeClr val="tx1"/>
                </a:solidFill>
                <a:effectLst/>
                <a:latin typeface="+mn-lt"/>
                <a:ea typeface="+mn-ea"/>
                <a:cs typeface="+mn-cs"/>
              </a:rPr>
              <a:t>のクラウドの定義で述べられている「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a:t>
            </a:r>
            <a:r>
              <a:rPr kumimoji="1" lang="en-US" altLang="ja-JP" sz="1200" kern="1200" dirty="0" smtClean="0">
                <a:solidFill>
                  <a:schemeClr val="tx1"/>
                </a:solidFill>
                <a:effectLst/>
                <a:latin typeface="+mn-lt"/>
                <a:ea typeface="+mn-ea"/>
                <a:cs typeface="+mn-cs"/>
              </a:rPr>
              <a:t>(Five Essential Characteristics)</a:t>
            </a:r>
            <a:r>
              <a:rPr kumimoji="1" lang="ja-JP" altLang="ja-JP" sz="1200" kern="1200" dirty="0" smtClean="0">
                <a:solidFill>
                  <a:schemeClr val="tx1"/>
                </a:solidFill>
                <a:effectLst/>
                <a:latin typeface="+mn-lt"/>
                <a:ea typeface="+mn-ea"/>
                <a:cs typeface="+mn-cs"/>
              </a:rPr>
              <a:t>について、説明しましょう。</a:t>
            </a:r>
          </a:p>
          <a:p>
            <a:pPr lvl="0"/>
            <a:r>
              <a:rPr kumimoji="1" lang="ja-JP" altLang="ja-JP" sz="1200" b="1" kern="1200" dirty="0" smtClean="0">
                <a:solidFill>
                  <a:schemeClr val="tx1"/>
                </a:solidFill>
                <a:effectLst/>
                <a:latin typeface="+mn-lt"/>
                <a:ea typeface="+mn-ea"/>
                <a:cs typeface="+mn-cs"/>
              </a:rPr>
              <a:t>オンデマンド・セルフサービス </a:t>
            </a:r>
            <a:r>
              <a:rPr kumimoji="1" lang="ja-JP" altLang="ja-JP" sz="1200" kern="1200" dirty="0" smtClean="0">
                <a:solidFill>
                  <a:schemeClr val="tx1"/>
                </a:solidFill>
                <a:effectLst/>
                <a:latin typeface="+mn-lt"/>
                <a:ea typeface="+mn-ea"/>
                <a:cs typeface="+mn-cs"/>
              </a:rPr>
              <a:t>： ユーザーが</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smtClean="0">
                <a:solidFill>
                  <a:schemeClr val="tx1"/>
                </a:solidFill>
                <a:effectLst/>
                <a:latin typeface="+mn-lt"/>
                <a:ea typeface="+mn-ea"/>
                <a:cs typeface="+mn-cs"/>
              </a:rPr>
              <a:t>幅広いネットワークアクセス </a:t>
            </a:r>
            <a:r>
              <a:rPr kumimoji="1" lang="en-US" altLang="ja-JP" sz="1200" kern="1200" dirty="0" smtClean="0">
                <a:solidFill>
                  <a:schemeClr val="tx1"/>
                </a:solidFill>
                <a:effectLst/>
                <a:latin typeface="+mn-lt"/>
                <a:ea typeface="+mn-ea"/>
                <a:cs typeface="+mn-cs"/>
              </a:rPr>
              <a:t>: PC</a:t>
            </a:r>
            <a:r>
              <a:rPr kumimoji="1" lang="ja-JP" altLang="ja-JP" sz="1200" kern="1200" dirty="0" smtClean="0">
                <a:solidFill>
                  <a:schemeClr val="tx1"/>
                </a:solidFill>
                <a:effectLst/>
                <a:latin typeface="+mn-lt"/>
                <a:ea typeface="+mn-ea"/>
                <a:cs typeface="+mn-cs"/>
              </a:rPr>
              <a:t>だけではない様々なデバイスから利用できること。</a:t>
            </a:r>
          </a:p>
          <a:p>
            <a:pPr lvl="0"/>
            <a:r>
              <a:rPr kumimoji="1" lang="ja-JP" altLang="ja-JP" sz="1200" b="1" kern="1200" dirty="0" smtClean="0">
                <a:solidFill>
                  <a:schemeClr val="tx1"/>
                </a:solidFill>
                <a:effectLst/>
                <a:latin typeface="+mn-lt"/>
                <a:ea typeface="+mn-ea"/>
                <a:cs typeface="+mn-cs"/>
              </a:rPr>
              <a:t>リソースの共有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smtClean="0">
                <a:solidFill>
                  <a:schemeClr val="tx1"/>
                </a:solidFill>
                <a:effectLst/>
                <a:latin typeface="+mn-lt"/>
                <a:ea typeface="+mn-ea"/>
                <a:cs typeface="+mn-cs"/>
              </a:rPr>
              <a:t>迅速な拡張性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smtClean="0">
                <a:solidFill>
                  <a:schemeClr val="tx1"/>
                </a:solidFill>
                <a:effectLst/>
                <a:latin typeface="+mn-lt"/>
                <a:ea typeface="+mn-ea"/>
                <a:cs typeface="+mn-cs"/>
              </a:rPr>
              <a:t>サービスが計測可能・従量課金 </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サービスの利用量、例えば</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smtClean="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smtClean="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smtClean="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つの必須の特徴」は、クラウド・コンピューティングの本質的な価値を実現する要件と言えるでしょう。</a:t>
            </a:r>
          </a:p>
          <a:p>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lang="ja-JP" altLang="en-US" dirty="0" smtClean="0"/>
          </a:p>
        </p:txBody>
      </p:sp>
    </p:spTree>
    <p:extLst>
      <p:ext uri="{BB962C8B-B14F-4D97-AF65-F5344CB8AC3E}">
        <p14:creationId xmlns:p14="http://schemas.microsoft.com/office/powerpoint/2010/main" val="60011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571762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【図解】コレ１枚で分かるマルチ・クラウド</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ネットワークを介して、利用できる。</a:t>
            </a:r>
          </a:p>
          <a:p>
            <a:r>
              <a:rPr kumimoji="1" lang="ja-JP" altLang="ja-JP" sz="1200" kern="1200" dirty="0" smtClean="0">
                <a:solidFill>
                  <a:schemeClr val="tx1"/>
                </a:solidFill>
                <a:effectLst/>
                <a:latin typeface="+mn-lt"/>
                <a:ea typeface="+mn-ea"/>
                <a:cs typeface="+mn-cs"/>
              </a:rPr>
              <a:t>そんなサービスのことです。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smtClean="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smtClean="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smtClean="0">
                <a:solidFill>
                  <a:schemeClr val="tx1"/>
                </a:solidFill>
                <a:effectLst/>
                <a:latin typeface="+mn-lt"/>
                <a:ea typeface="+mn-ea"/>
                <a:cs typeface="+mn-cs"/>
              </a:rPr>
              <a:t>仮想化の技術だけでは、</a:t>
            </a:r>
            <a:r>
              <a:rPr kumimoji="1" lang="ja-JP" altLang="ja-JP" sz="1200" kern="1200" dirty="0" smtClean="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smtClean="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smtClean="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smtClean="0">
                <a:solidFill>
                  <a:schemeClr val="tx1"/>
                </a:solidFill>
                <a:effectLst/>
                <a:latin typeface="+mn-lt"/>
                <a:ea typeface="+mn-ea"/>
                <a:cs typeface="+mn-cs"/>
              </a:rPr>
              <a:t>OpenStack</a:t>
            </a:r>
            <a:r>
              <a:rPr kumimoji="1" lang="ja-JP" altLang="ja-JP" sz="1200" kern="1200" dirty="0" smtClean="0">
                <a:solidFill>
                  <a:schemeClr val="tx1"/>
                </a:solidFill>
                <a:effectLst/>
                <a:latin typeface="+mn-lt"/>
                <a:ea typeface="+mn-ea"/>
                <a:cs typeface="+mn-cs"/>
              </a:rPr>
              <a:t>や</a:t>
            </a:r>
            <a:r>
              <a:rPr kumimoji="1" lang="en-US" altLang="ja-JP" sz="1200" kern="1200" dirty="0" err="1" smtClean="0">
                <a:solidFill>
                  <a:schemeClr val="tx1"/>
                </a:solidFill>
                <a:effectLst/>
                <a:latin typeface="+mn-lt"/>
                <a:ea typeface="+mn-ea"/>
                <a:cs typeface="+mn-cs"/>
              </a:rPr>
              <a:t>CloudStack</a:t>
            </a:r>
            <a:r>
              <a:rPr kumimoji="1" lang="ja-JP" altLang="ja-JP" sz="1200" kern="1200" dirty="0" smtClean="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smtClean="0">
                <a:solidFill>
                  <a:schemeClr val="tx1"/>
                </a:solidFill>
                <a:effectLst/>
                <a:latin typeface="+mn-lt"/>
                <a:ea typeface="+mn-ea"/>
                <a:cs typeface="+mn-cs"/>
              </a:rPr>
              <a:t>また、異なるパブリック・クラウド、例えば、</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Google Cloud Platform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 Windows Azure Platform</a:t>
            </a:r>
            <a:r>
              <a:rPr kumimoji="1" lang="ja-JP" altLang="ja-JP" sz="1200" kern="1200" dirty="0" smtClean="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smtClean="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932519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79846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57712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77853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6428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92268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1731680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マイクロサービス、コンテナ、サーバーレス、イベント・ドリブン、</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この５つの言葉が、これまでの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smtClean="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smtClean="0">
                <a:solidFill>
                  <a:schemeClr val="tx1"/>
                </a:solidFill>
                <a:effectLst/>
                <a:latin typeface="+mn-lt"/>
                <a:ea typeface="+mn-ea"/>
                <a:cs typeface="+mn-cs"/>
              </a:rPr>
              <a:t>前者の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smtClean="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の一体化さらには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つの言葉を組み合わせることで実現できます。</a:t>
            </a:r>
          </a:p>
          <a:p>
            <a:r>
              <a:rPr kumimoji="1" lang="ja-JP" altLang="ja-JP" sz="1200" kern="1200" dirty="0" smtClean="0">
                <a:solidFill>
                  <a:schemeClr val="tx1"/>
                </a:solidFill>
                <a:effectLst/>
                <a:latin typeface="+mn-lt"/>
                <a:ea typeface="+mn-ea"/>
                <a:cs typeface="+mn-cs"/>
              </a:rPr>
              <a:t>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も同じ文脈の中で捉える必要があるでしょう。つまり、両者は共に、</a:t>
            </a:r>
            <a:r>
              <a:rPr kumimoji="1" lang="ja-JP" altLang="ja-JP" sz="1200" b="1" u="sng" kern="1200" dirty="0" smtClean="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smtClean="0">
                <a:solidFill>
                  <a:schemeClr val="tx1"/>
                </a:solidFill>
                <a:effectLst/>
                <a:latin typeface="+mn-lt"/>
                <a:ea typeface="+mn-ea"/>
                <a:cs typeface="+mn-cs"/>
              </a:rPr>
              <a:t>だといえるでしょう。</a:t>
            </a:r>
          </a:p>
          <a:p>
            <a:r>
              <a:rPr kumimoji="1" lang="ja-JP" altLang="ja-JP" sz="1200" kern="1200" dirty="0" smtClean="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smtClean="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smtClean="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smtClean="0">
                <a:solidFill>
                  <a:schemeClr val="tx1"/>
                </a:solidFill>
                <a:effectLst/>
                <a:latin typeface="+mn-lt"/>
                <a:ea typeface="+mn-ea"/>
                <a:cs typeface="+mn-cs"/>
              </a:rPr>
              <a:t>この変化の最前線に立たされているのが</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つの言葉やアジャイル開発／</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smtClean="0">
                <a:solidFill>
                  <a:schemeClr val="tx1"/>
                </a:solidFill>
                <a:effectLst/>
                <a:latin typeface="+mn-lt"/>
                <a:ea typeface="+mn-ea"/>
                <a:cs typeface="+mn-cs"/>
              </a:rPr>
              <a:t>「いつまで、いままでのやり方が通用するのでしょうか？」</a:t>
            </a:r>
          </a:p>
          <a:p>
            <a:r>
              <a:rPr kumimoji="1" lang="ja-JP" altLang="ja-JP" sz="1200" kern="1200" dirty="0" smtClean="0">
                <a:solidFill>
                  <a:schemeClr val="tx1"/>
                </a:solidFill>
                <a:effectLst/>
                <a:latin typeface="+mn-lt"/>
                <a:ea typeface="+mn-ea"/>
                <a:cs typeface="+mn-cs"/>
              </a:rPr>
              <a:t>お客様が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smtClean="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smtClean="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に関わるビジネスは、その変化が極めて速く、また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を提案し構築する仕事は、お客様の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年後あるいは</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smtClean="0">
                <a:solidFill>
                  <a:schemeClr val="tx1"/>
                </a:solidFill>
                <a:effectLst/>
                <a:latin typeface="+mn-lt"/>
                <a:ea typeface="+mn-ea"/>
                <a:cs typeface="+mn-cs"/>
              </a:rPr>
              <a:t>冒頭に示した「</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つの言葉」や「デジタル・トランスフォーメーション」だけではありません。いま</a:t>
            </a:r>
            <a:r>
              <a:rPr kumimoji="1" lang="en-US" altLang="ja-JP" sz="1200" kern="1200" dirty="0" smtClean="0">
                <a:solidFill>
                  <a:schemeClr val="tx1"/>
                </a:solidFill>
                <a:effectLst/>
                <a:latin typeface="+mn-lt"/>
                <a:ea typeface="+mn-ea"/>
                <a:cs typeface="+mn-cs"/>
              </a:rPr>
              <a:t>SI</a:t>
            </a:r>
            <a:r>
              <a:rPr kumimoji="1" lang="ja-JP" altLang="ja-JP" sz="1200" kern="1200" smtClean="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351709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55</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55</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539290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【図解】コレ１枚でわかるアジャイル開発</a:t>
            </a:r>
          </a:p>
          <a:p>
            <a:r>
              <a:rPr kumimoji="1" lang="ja-JP" altLang="ja-JP" sz="1200" kern="1200" dirty="0" smtClean="0">
                <a:solidFill>
                  <a:schemeClr val="tx1"/>
                </a:solidFill>
                <a:effectLst/>
                <a:latin typeface="+mn-lt"/>
                <a:ea typeface="+mn-ea"/>
                <a:cs typeface="+mn-cs"/>
              </a:rPr>
              <a:t>ユーザーの要求は時間とともに変化します。ビジネス・スピードが加速するなか、この要求が変化するスピードもまた速まっています。いま、情報システムの開発には、このような変化への即応性がこれまでになく求められているのです。</a:t>
            </a:r>
          </a:p>
          <a:p>
            <a:r>
              <a:rPr kumimoji="1" lang="ja-JP" altLang="ja-JP" sz="1200" kern="1200" dirty="0" smtClean="0">
                <a:solidFill>
                  <a:schemeClr val="tx1"/>
                </a:solidFill>
                <a:effectLst/>
                <a:latin typeface="+mn-lt"/>
                <a:ea typeface="+mn-ea"/>
                <a:cs typeface="+mn-cs"/>
              </a:rPr>
              <a:t>しかし、従来は、作るべきシステムの要件を「すべて」決めてしまってから開発をスタートする「ウォーターフォール」手法が主流でしたが、このようなやり方では対応できない事態も増えてきたのです。そこで、注目されているのがアジャイル開発です。</a:t>
            </a:r>
          </a:p>
          <a:p>
            <a:r>
              <a:rPr kumimoji="1" lang="ja-JP" altLang="ja-JP" sz="1200" kern="1200" dirty="0" smtClean="0">
                <a:solidFill>
                  <a:schemeClr val="tx1"/>
                </a:solidFill>
                <a:effectLst/>
                <a:latin typeface="+mn-lt"/>
                <a:ea typeface="+mn-ea"/>
                <a:cs typeface="+mn-cs"/>
              </a:rPr>
              <a:t>アジャイル開発の本質は、「全部作らない」ことです。これが、ウォーターフォール開発と本質的に異なる点です。アジャイル開発は、「業務上必要性が高い機能や業務プロセスを選別し、優先順位を決めて、そこにリソースを傾注することで、本当に使うシステムのみを作り上げよう」という考え方です。結果として、短期間、高品質での開発が実現するのです。</a:t>
            </a:r>
          </a:p>
          <a:p>
            <a:r>
              <a:rPr kumimoji="1" lang="ja-JP" altLang="ja-JP" sz="1200" kern="1200" dirty="0" smtClean="0">
                <a:solidFill>
                  <a:schemeClr val="tx1"/>
                </a:solidFill>
                <a:effectLst/>
                <a:latin typeface="+mn-lt"/>
                <a:ea typeface="+mn-ea"/>
                <a:cs typeface="+mn-cs"/>
              </a:rPr>
              <a:t>一方、ウォーターフォール開発は、「全部作る」を前提とします。そのため、ユーザーの要求がすべて決まらなければ開発に着手できません。そのため、将来使うかもしれない機能とともに、推測を交えて仕様を固めてゆきます。また、いったん作り始めると、途中で変更することは難しく、すべてを作り上げることが優先されます。変更や品質保証は全部コードを書き終えた最後の最後に対応しなければなりません。</a:t>
            </a:r>
          </a:p>
          <a:p>
            <a:r>
              <a:rPr kumimoji="1" lang="ja-JP" altLang="ja-JP" sz="1200" kern="1200" dirty="0" smtClean="0">
                <a:solidFill>
                  <a:schemeClr val="tx1"/>
                </a:solidFill>
                <a:effectLst/>
                <a:latin typeface="+mn-lt"/>
                <a:ea typeface="+mn-ea"/>
                <a:cs typeface="+mn-cs"/>
              </a:rPr>
              <a:t>アジャイル開発の手法を使っても、「全部作る」のであれば、ウォーターフォールと本質的には何も変わりません。アジャイル開発は「全部作らない」かわりに、短期間・高品質・変更への柔軟性を担保しようというもので、「全部作る」こととトレードオフの関係にあのです。</a:t>
            </a:r>
          </a:p>
          <a:p>
            <a:r>
              <a:rPr kumimoji="1" lang="ja-JP" altLang="ja-JP" sz="1200" kern="1200" dirty="0" smtClean="0">
                <a:solidFill>
                  <a:schemeClr val="tx1"/>
                </a:solidFill>
                <a:effectLst/>
                <a:latin typeface="+mn-lt"/>
                <a:ea typeface="+mn-ea"/>
                <a:cs typeface="+mn-cs"/>
              </a:rPr>
              <a:t>アジャイル開発では、「ビジネス価値の高い＝業務を遂行上必須」のプロセスを実現する機能に絞り込んで開発対象を決めてゆきます。「必要かどうかわからない」、「あったほうがいいかもしれない」は、作りません。そして、おおよその工数と期間の見通しを立てて開発を始めます。</a:t>
            </a:r>
          </a:p>
          <a:p>
            <a:r>
              <a:rPr kumimoji="1" lang="ja-JP" altLang="ja-JP" sz="1200" kern="1200" dirty="0" smtClean="0">
                <a:solidFill>
                  <a:schemeClr val="tx1"/>
                </a:solidFill>
                <a:effectLst/>
                <a:latin typeface="+mn-lt"/>
                <a:ea typeface="+mn-ea"/>
                <a:cs typeface="+mn-cs"/>
              </a:rPr>
              <a:t>ビジネス価値で優先順位を決められた機能を順次完成させてゆくため、途中で優先順位が変われば入れ替えることができるので、変更要求に柔軟に対応できるのです。</a:t>
            </a:r>
          </a:p>
          <a:p>
            <a:r>
              <a:rPr kumimoji="1" lang="ja-JP" altLang="ja-JP" sz="1200" kern="1200" dirty="0" smtClean="0">
                <a:solidFill>
                  <a:schemeClr val="tx1"/>
                </a:solidFill>
                <a:effectLst/>
                <a:latin typeface="+mn-lt"/>
                <a:ea typeface="+mn-ea"/>
                <a:cs typeface="+mn-cs"/>
              </a:rPr>
              <a:t>重要なところから完成させるので、重要なところほど早い段階から検証されバグは徹底して潰されます。また、後期になるほど重要度が低くなるので、問題が生じても全体への影響は少なく品質は高まります。</a:t>
            </a:r>
          </a:p>
          <a:p>
            <a:r>
              <a:rPr kumimoji="1" lang="ja-JP" altLang="ja-JP" sz="1200" kern="1200" dirty="0" smtClean="0">
                <a:solidFill>
                  <a:schemeClr val="tx1"/>
                </a:solidFill>
                <a:effectLst/>
                <a:latin typeface="+mn-lt"/>
                <a:ea typeface="+mn-ea"/>
                <a:cs typeface="+mn-cs"/>
              </a:rPr>
              <a:t>アジャイル開発の狙いを整理すれば、次の３つになるでしょう。</a:t>
            </a:r>
          </a:p>
          <a:p>
            <a:pPr lvl="0"/>
            <a:r>
              <a:rPr kumimoji="1" lang="ja-JP" altLang="ja-JP" sz="1200" kern="1200" dirty="0" smtClean="0">
                <a:solidFill>
                  <a:schemeClr val="tx1"/>
                </a:solidFill>
                <a:effectLst/>
                <a:latin typeface="+mn-lt"/>
                <a:ea typeface="+mn-ea"/>
                <a:cs typeface="+mn-cs"/>
              </a:rPr>
              <a:t>予測できない未来を推測で決めさせず、本当に使うシステムだけを作ることでムダな開発投資をさせない。</a:t>
            </a:r>
          </a:p>
          <a:p>
            <a:pPr lvl="0"/>
            <a:r>
              <a:rPr kumimoji="1" lang="ja-JP" altLang="ja-JP" sz="1200" kern="1200" dirty="0" smtClean="0">
                <a:solidFill>
                  <a:schemeClr val="tx1"/>
                </a:solidFill>
                <a:effectLst/>
                <a:latin typeface="+mn-lt"/>
                <a:ea typeface="+mn-ea"/>
                <a:cs typeface="+mn-cs"/>
              </a:rPr>
              <a:t>変更要求に柔軟に対応し、納得して使えるシステムを実現する。</a:t>
            </a:r>
          </a:p>
          <a:p>
            <a:pPr lvl="0"/>
            <a:r>
              <a:rPr kumimoji="1" lang="ja-JP" altLang="ja-JP" sz="1200" kern="1200" dirty="0" smtClean="0">
                <a:solidFill>
                  <a:schemeClr val="tx1"/>
                </a:solidFill>
                <a:effectLst/>
                <a:latin typeface="+mn-lt"/>
                <a:ea typeface="+mn-ea"/>
                <a:cs typeface="+mn-cs"/>
              </a:rPr>
              <a:t>納得できる予算と期間の中で最善の機能と品質を実現する。</a:t>
            </a:r>
          </a:p>
          <a:p>
            <a:r>
              <a:rPr kumimoji="1" lang="ja-JP" altLang="ja-JP" sz="1200" kern="1200" dirty="0" smtClean="0">
                <a:solidFill>
                  <a:schemeClr val="tx1"/>
                </a:solidFill>
                <a:effectLst/>
                <a:latin typeface="+mn-lt"/>
                <a:ea typeface="+mn-ea"/>
                <a:cs typeface="+mn-cs"/>
              </a:rPr>
              <a:t>そもそもアジャイル開発が生まれるきっかけは、</a:t>
            </a:r>
            <a:r>
              <a:rPr kumimoji="1" lang="en-US" altLang="ja-JP" sz="1200" kern="1200" dirty="0" smtClean="0">
                <a:solidFill>
                  <a:schemeClr val="tx1"/>
                </a:solidFill>
                <a:effectLst/>
                <a:latin typeface="+mn-lt"/>
                <a:ea typeface="+mn-ea"/>
                <a:cs typeface="+mn-cs"/>
              </a:rPr>
              <a:t>1986</a:t>
            </a:r>
            <a:r>
              <a:rPr kumimoji="1" lang="ja-JP" altLang="ja-JP" sz="1200" kern="1200" dirty="0" smtClean="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smtClean="0">
                <a:solidFill>
                  <a:schemeClr val="tx1"/>
                </a:solidFill>
                <a:effectLst/>
                <a:latin typeface="+mn-lt"/>
                <a:ea typeface="+mn-ea"/>
                <a:cs typeface="+mn-cs"/>
              </a:rPr>
              <a:t>Jeff Sutherland</a:t>
            </a:r>
            <a:r>
              <a:rPr kumimoji="1" lang="ja-JP" altLang="ja-JP" sz="1200" kern="1200" dirty="0" smtClean="0">
                <a:solidFill>
                  <a:schemeClr val="tx1"/>
                </a:solidFill>
                <a:effectLst/>
                <a:latin typeface="+mn-lt"/>
                <a:ea typeface="+mn-ea"/>
                <a:cs typeface="+mn-cs"/>
              </a:rPr>
              <a:t>）氏らが、システム開発への適用を考え、</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91167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77377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57</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smtClean="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57</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788181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ESXi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Citrix</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Xen</a:t>
            </a:r>
            <a:r>
              <a:rPr kumimoji="1" lang="en-US" altLang="ja-JP" sz="1200" kern="1200" dirty="0" smtClean="0">
                <a:solidFill>
                  <a:schemeClr val="tx1"/>
                </a:solidFill>
                <a:effectLst/>
                <a:latin typeface="+mn-lt"/>
                <a:ea typeface="+mn-ea"/>
                <a:cs typeface="+mn-cs"/>
              </a:rPr>
              <a:t> Server</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Hyper-V</a:t>
            </a:r>
            <a:r>
              <a:rPr kumimoji="1" lang="ja-JP" altLang="ja-JP" sz="1200" kern="1200" dirty="0" smtClean="0">
                <a:solidFill>
                  <a:schemeClr val="tx1"/>
                </a:solidFill>
                <a:effectLst/>
                <a:latin typeface="+mn-lt"/>
                <a:ea typeface="+mn-ea"/>
                <a:cs typeface="+mn-cs"/>
              </a:rPr>
              <a:t>などがあります。</a:t>
            </a:r>
          </a:p>
          <a:p>
            <a:r>
              <a:rPr kumimoji="1" lang="ja-JP" altLang="ja-JP" sz="1200" kern="1200" dirty="0" smtClean="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上で実現するので、全てのコンテナは同じ</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を稼働させることができますので、この点は異なります。</a:t>
            </a:r>
          </a:p>
          <a:p>
            <a:r>
              <a:rPr kumimoji="1" lang="ja-JP" altLang="ja-JP" sz="1200" kern="1200" dirty="0" smtClean="0">
                <a:solidFill>
                  <a:schemeClr val="tx1"/>
                </a:solidFill>
                <a:effectLst/>
                <a:latin typeface="+mn-lt"/>
                <a:ea typeface="+mn-ea"/>
                <a:cs typeface="+mn-cs"/>
              </a:rPr>
              <a:t>その一方で、コンテナは、ハイパーバイザのように、個別に</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を用意する必要がないのでディスク使用量も少なくて済みます。</a:t>
            </a:r>
          </a:p>
          <a:p>
            <a:r>
              <a:rPr kumimoji="1" lang="ja-JP" altLang="ja-JP" sz="1200" kern="1200" dirty="0" smtClean="0">
                <a:solidFill>
                  <a:schemeClr val="tx1"/>
                </a:solidFill>
                <a:effectLst/>
                <a:latin typeface="+mn-lt"/>
                <a:ea typeface="+mn-ea"/>
                <a:cs typeface="+mn-cs"/>
              </a:rPr>
              <a:t>ひとつのコンテナは、</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smtClean="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が注目されています。</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とは、</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社が提供する</a:t>
            </a:r>
            <a:r>
              <a:rPr kumimoji="1" lang="en-US" altLang="ja-JP" sz="1200" kern="1200" dirty="0" smtClean="0">
                <a:solidFill>
                  <a:schemeClr val="tx1"/>
                </a:solidFill>
                <a:effectLst/>
                <a:latin typeface="+mn-lt"/>
                <a:ea typeface="+mn-ea"/>
                <a:cs typeface="+mn-cs"/>
              </a:rPr>
              <a:t>Linux</a:t>
            </a:r>
            <a:r>
              <a:rPr kumimoji="1" lang="ja-JP" altLang="ja-JP" sz="1200" kern="1200" dirty="0" smtClean="0">
                <a:solidFill>
                  <a:schemeClr val="tx1"/>
                </a:solidFill>
                <a:effectLst/>
                <a:latin typeface="+mn-lt"/>
                <a:ea typeface="+mn-ea"/>
                <a:cs typeface="+mn-cs"/>
              </a:rPr>
              <a:t>用のコンテナ管理ソフトウェアです。</a:t>
            </a:r>
          </a:p>
          <a:p>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が注目されるようになったのは、そのコンテナを生成する設定を「</a:t>
            </a:r>
            <a:r>
              <a:rPr kumimoji="1" lang="en-US" altLang="ja-JP" sz="1200" kern="1200" dirty="0" err="1" smtClean="0">
                <a:solidFill>
                  <a:schemeClr val="tx1"/>
                </a:solidFill>
                <a:effectLst/>
                <a:latin typeface="+mn-lt"/>
                <a:ea typeface="+mn-ea"/>
                <a:cs typeface="+mn-cs"/>
              </a:rPr>
              <a:t>Dockerfile</a:t>
            </a:r>
            <a:r>
              <a:rPr kumimoji="1" lang="ja-JP" altLang="ja-JP" sz="1200" kern="1200" dirty="0" smtClean="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smtClean="0">
                <a:solidFill>
                  <a:schemeClr val="tx1"/>
                </a:solidFill>
                <a:effectLst/>
                <a:latin typeface="+mn-lt"/>
                <a:ea typeface="+mn-ea"/>
                <a:cs typeface="+mn-cs"/>
              </a:rPr>
              <a:t>そのため、</a:t>
            </a:r>
            <a:r>
              <a:rPr kumimoji="1" lang="en-US" altLang="ja-JP" sz="1200" kern="1200" dirty="0" err="1" smtClean="0">
                <a:solidFill>
                  <a:schemeClr val="tx1"/>
                </a:solidFill>
                <a:effectLst/>
                <a:latin typeface="+mn-lt"/>
                <a:ea typeface="+mn-ea"/>
                <a:cs typeface="+mn-cs"/>
              </a:rPr>
              <a:t>Docker</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などのクラウド・サービス・プロバイダーをはじめ、</a:t>
            </a:r>
            <a:r>
              <a:rPr kumimoji="1" lang="en-US" altLang="ja-JP" sz="1200" kern="1200" dirty="0" smtClean="0">
                <a:solidFill>
                  <a:schemeClr val="tx1"/>
                </a:solidFill>
                <a:effectLst/>
                <a:latin typeface="+mn-lt"/>
                <a:ea typeface="+mn-ea"/>
                <a:cs typeface="+mn-cs"/>
              </a:rPr>
              <a:t>VMware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Dell</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RedHat</a:t>
            </a:r>
            <a:r>
              <a:rPr kumimoji="1" lang="ja-JP" altLang="ja-JP" sz="1200" kern="1200" dirty="0" smtClean="0">
                <a:solidFill>
                  <a:schemeClr val="tx1"/>
                </a:solidFill>
                <a:effectLst/>
                <a:latin typeface="+mn-lt"/>
                <a:ea typeface="+mn-ea"/>
                <a:cs typeface="+mn-cs"/>
              </a:rPr>
              <a:t>などの大手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ベンダーが採用を表明しています。また、</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も自社のクラウド・サービスである</a:t>
            </a:r>
            <a:r>
              <a:rPr kumimoji="1" lang="en-US" altLang="ja-JP" sz="1200" kern="1200" dirty="0" smtClean="0">
                <a:solidFill>
                  <a:schemeClr val="tx1"/>
                </a:solidFill>
                <a:effectLst/>
                <a:latin typeface="+mn-lt"/>
                <a:ea typeface="+mn-ea"/>
                <a:cs typeface="+mn-cs"/>
              </a:rPr>
              <a:t>Windows Azure Platform</a:t>
            </a:r>
            <a:r>
              <a:rPr kumimoji="1" lang="ja-JP" altLang="ja-JP" sz="1200" kern="1200" dirty="0" smtClean="0">
                <a:solidFill>
                  <a:schemeClr val="tx1"/>
                </a:solidFill>
                <a:effectLst/>
                <a:latin typeface="+mn-lt"/>
                <a:ea typeface="+mn-ea"/>
                <a:cs typeface="+mn-cs"/>
              </a:rPr>
              <a:t>や次期</a:t>
            </a:r>
            <a:r>
              <a:rPr kumimoji="1" lang="en-US" altLang="ja-JP" sz="1200" kern="1200" dirty="0" smtClean="0">
                <a:solidFill>
                  <a:schemeClr val="tx1"/>
                </a:solidFill>
                <a:effectLst/>
                <a:latin typeface="+mn-lt"/>
                <a:ea typeface="+mn-ea"/>
                <a:cs typeface="+mn-cs"/>
              </a:rPr>
              <a:t>Windows Server</a:t>
            </a:r>
            <a:r>
              <a:rPr kumimoji="1" lang="ja-JP" altLang="ja-JP" sz="1200" kern="1200" smtClean="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210025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19105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開発に必要な機能がサービスとして提供されるのが一般的で、開発者はプログラミングに専念できるようになります。</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Function as a Service</a:t>
            </a:r>
            <a:r>
              <a:rPr kumimoji="1" lang="ja-JP" altLang="en-US" sz="1200" b="0" i="0" kern="1200" dirty="0" smtClean="0">
                <a:solidFill>
                  <a:schemeClr val="tx1"/>
                </a:solidFill>
                <a:effectLst/>
                <a:latin typeface="+mn-lt"/>
                <a:ea typeface="+mn-ea"/>
                <a:cs typeface="+mn-cs"/>
              </a:rPr>
              <a:t>）は、この仕組みをさらに進化させたものです。</a:t>
            </a:r>
          </a:p>
          <a:p>
            <a:r>
              <a:rPr kumimoji="1" lang="ja-JP" altLang="en-US" sz="1200" b="0" i="0" kern="1200" dirty="0" smtClean="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en-US" sz="1200" b="0" i="0" kern="1200" dirty="0" smtClean="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en-US" sz="1200" b="0" i="0" kern="1200" dirty="0" smtClean="0">
                <a:solidFill>
                  <a:schemeClr val="tx1"/>
                </a:solidFill>
                <a:effectLst/>
                <a:latin typeface="+mn-lt"/>
                <a:ea typeface="+mn-ea"/>
                <a:cs typeface="+mn-cs"/>
              </a:rPr>
              <a:t>書いたコードはコンテナ上で実行し、終了すると即座に廃棄される。</a:t>
            </a:r>
          </a:p>
          <a:p>
            <a:r>
              <a:rPr kumimoji="1" lang="ja-JP" altLang="en-US" sz="1200" b="0" i="0" kern="1200" dirty="0" smtClean="0">
                <a:solidFill>
                  <a:schemeClr val="tx1"/>
                </a:solidFill>
                <a:effectLst/>
                <a:latin typeface="+mn-lt"/>
                <a:ea typeface="+mn-ea"/>
                <a:cs typeface="+mn-cs"/>
              </a:rPr>
              <a:t>コンテナの実行は</a:t>
            </a:r>
            <a:r>
              <a:rPr kumimoji="1" lang="en-US" altLang="ja-JP" sz="1200" b="0" i="0" kern="1200" dirty="0" smtClean="0">
                <a:solidFill>
                  <a:schemeClr val="tx1"/>
                </a:solidFill>
                <a:effectLst/>
                <a:latin typeface="+mn-lt"/>
                <a:ea typeface="+mn-ea"/>
                <a:cs typeface="+mn-cs"/>
              </a:rPr>
              <a:t>100ms</a:t>
            </a:r>
            <a:r>
              <a:rPr kumimoji="1" lang="ja-JP" altLang="en-US" sz="1200" b="0" i="0" kern="1200" dirty="0" smtClean="0">
                <a:solidFill>
                  <a:schemeClr val="tx1"/>
                </a:solidFill>
                <a:effectLst/>
                <a:latin typeface="+mn-lt"/>
                <a:ea typeface="+mn-ea"/>
                <a:cs typeface="+mn-cs"/>
              </a:rPr>
              <a:t>単位で計測され、使った分のサーバー使用料が課金されるため、一般の</a:t>
            </a:r>
            <a:r>
              <a:rPr kumimoji="1" lang="en-US" altLang="ja-JP" sz="1200" b="0" i="0" kern="1200" dirty="0" smtClean="0">
                <a:solidFill>
                  <a:schemeClr val="tx1"/>
                </a:solidFill>
                <a:effectLst/>
                <a:latin typeface="+mn-lt"/>
                <a:ea typeface="+mn-ea"/>
                <a:cs typeface="+mn-cs"/>
              </a:rPr>
              <a:t>IaaS</a:t>
            </a:r>
            <a:r>
              <a:rPr kumimoji="1" lang="ja-JP" altLang="en-US" sz="1200" b="0" i="0" kern="1200" dirty="0" smtClean="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を使うことのメリットは、コストの削減、スケーラビリティの確保、インフラの運用管理を不要にすることです。マイクロサービスとも相性が良く、それを実現する手段としても注目されています。</a:t>
            </a:r>
          </a:p>
          <a:p>
            <a:r>
              <a:rPr kumimoji="1" lang="en-US" altLang="ja-JP" sz="1200" b="0" i="0" kern="1200" dirty="0" smtClean="0">
                <a:solidFill>
                  <a:schemeClr val="tx1"/>
                </a:solidFill>
                <a:effectLst/>
                <a:latin typeface="+mn-lt"/>
                <a:ea typeface="+mn-ea"/>
                <a:cs typeface="+mn-cs"/>
              </a:rPr>
              <a:t>AWS</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Lambda</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Google</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Cloud Functions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Microsoft</a:t>
            </a:r>
            <a:r>
              <a:rPr kumimoji="1" lang="ja-JP" altLang="en-US" sz="1200" b="0" i="0" kern="1200" dirty="0" smtClean="0">
                <a:solidFill>
                  <a:schemeClr val="tx1"/>
                </a:solidFill>
                <a:effectLst/>
                <a:latin typeface="+mn-lt"/>
                <a:ea typeface="+mn-ea"/>
                <a:cs typeface="+mn-cs"/>
              </a:rPr>
              <a:t>の</a:t>
            </a:r>
            <a:r>
              <a:rPr kumimoji="1" lang="en-US" altLang="ja-JP" sz="1200" b="0" i="0" kern="1200" dirty="0" smtClean="0">
                <a:solidFill>
                  <a:schemeClr val="tx1"/>
                </a:solidFill>
                <a:effectLst/>
                <a:latin typeface="+mn-lt"/>
                <a:ea typeface="+mn-ea"/>
                <a:cs typeface="+mn-cs"/>
              </a:rPr>
              <a:t>Azure Functions</a:t>
            </a:r>
            <a:r>
              <a:rPr kumimoji="1" lang="ja-JP" altLang="en-US" sz="1200" b="0" i="0" kern="1200" dirty="0" smtClean="0">
                <a:solidFill>
                  <a:schemeClr val="tx1"/>
                </a:solidFill>
                <a:effectLst/>
                <a:latin typeface="+mn-lt"/>
                <a:ea typeface="+mn-ea"/>
                <a:cs typeface="+mn-cs"/>
              </a:rPr>
              <a:t>、オープンソース</a:t>
            </a:r>
            <a:r>
              <a:rPr kumimoji="1" lang="en-US" altLang="ja-JP" sz="1200" b="0" i="0" kern="1200" dirty="0" err="1" smtClean="0">
                <a:solidFill>
                  <a:schemeClr val="tx1"/>
                </a:solidFill>
                <a:effectLst/>
                <a:latin typeface="+mn-lt"/>
                <a:ea typeface="+mn-ea"/>
                <a:cs typeface="+mn-cs"/>
              </a:rPr>
              <a:t>OpenWhisk</a:t>
            </a:r>
            <a:r>
              <a:rPr kumimoji="1" lang="ja-JP" altLang="en-US" sz="1200" b="0" i="0" kern="1200" dirty="0" smtClean="0">
                <a:solidFill>
                  <a:schemeClr val="tx1"/>
                </a:solidFill>
                <a:effectLst/>
                <a:latin typeface="+mn-lt"/>
                <a:ea typeface="+mn-ea"/>
                <a:cs typeface="+mn-cs"/>
              </a:rPr>
              <a:t>を使った</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のサービスなどがあります。</a:t>
            </a:r>
          </a:p>
          <a:p>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との違いは、</a:t>
            </a:r>
            <a:r>
              <a:rPr kumimoji="1" lang="en-US" altLang="ja-JP" sz="1200" b="0" i="0" kern="1200" dirty="0"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は必要なサービス毎に起動・終了させる「イベント・ドリンブン方式」を狙ったものであることです。そのため</a:t>
            </a:r>
            <a:r>
              <a:rPr kumimoji="1" lang="en-US" altLang="ja-JP" sz="1200" b="0" i="0" kern="1200" dirty="0" err="1" smtClean="0">
                <a:solidFill>
                  <a:schemeClr val="tx1"/>
                </a:solidFill>
                <a:effectLst/>
                <a:latin typeface="+mn-lt"/>
                <a:ea typeface="+mn-ea"/>
                <a:cs typeface="+mn-cs"/>
              </a:rPr>
              <a:t>FaaS</a:t>
            </a:r>
            <a:r>
              <a:rPr kumimoji="1" lang="ja-JP" altLang="en-US" sz="1200" b="0" i="0" kern="1200" dirty="0" smtClean="0">
                <a:solidFill>
                  <a:schemeClr val="tx1"/>
                </a:solidFill>
                <a:effectLst/>
                <a:latin typeface="+mn-lt"/>
                <a:ea typeface="+mn-ea"/>
                <a:cs typeface="+mn-cs"/>
              </a:rPr>
              <a:t>で、あらゆるアプリケーションを作れるわけではなく、</a:t>
            </a:r>
            <a:r>
              <a:rPr kumimoji="1" lang="en-US" altLang="ja-JP" sz="1200" b="0" i="0" kern="1200" dirty="0" smtClean="0">
                <a:solidFill>
                  <a:schemeClr val="tx1"/>
                </a:solidFill>
                <a:effectLst/>
                <a:latin typeface="+mn-lt"/>
                <a:ea typeface="+mn-ea"/>
                <a:cs typeface="+mn-cs"/>
              </a:rPr>
              <a:t>EC</a:t>
            </a:r>
            <a:r>
              <a:rPr kumimoji="1" lang="ja-JP" altLang="en-US" sz="1200" b="0" i="0" kern="1200" dirty="0" smtClean="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サイトやマーケティング・サイトのように負荷予測が難しく、ダイナミックな負荷の変動に対応しなければならないアプリケーションには向いていると言えるでしょう。。</a:t>
            </a:r>
          </a:p>
          <a:p>
            <a:r>
              <a:rPr kumimoji="1" lang="ja-JP" altLang="en-US" sz="1200" b="0" i="0" kern="1200" dirty="0" smtClean="0">
                <a:solidFill>
                  <a:schemeClr val="tx1"/>
                </a:solidFill>
                <a:effectLst/>
                <a:latin typeface="+mn-lt"/>
                <a:ea typeface="+mn-ea"/>
                <a:cs typeface="+mn-cs"/>
              </a:rPr>
              <a:t>参考</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これからの開発と運用：ビジネスの成功に直接貢献すること</a:t>
            </a:r>
            <a:endParaRPr kumimoji="1" lang="ja-JP" altLang="en-US" sz="1200" b="0" i="0" kern="1200" dirty="0" smtClean="0">
              <a:solidFill>
                <a:schemeClr val="tx1"/>
              </a:solidFill>
              <a:effectLst/>
              <a:latin typeface="+mn-lt"/>
              <a:ea typeface="+mn-ea"/>
              <a:cs typeface="+mn-cs"/>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306064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【図解】コレ１枚で分かるイベント・ドリブン方式</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smtClean="0">
                <a:solidFill>
                  <a:schemeClr val="tx1"/>
                </a:solidFill>
                <a:effectLst/>
                <a:latin typeface="+mn-lt"/>
                <a:ea typeface="+mn-ea"/>
                <a:cs typeface="+mn-cs"/>
              </a:rPr>
              <a:t>Orchestration</a:t>
            </a:r>
            <a:r>
              <a:rPr kumimoji="1" lang="ja-JP" altLang="ja-JP" sz="1200" kern="1200" dirty="0" smtClean="0">
                <a:solidFill>
                  <a:schemeClr val="tx1"/>
                </a:solidFill>
                <a:effectLst/>
                <a:latin typeface="+mn-lt"/>
                <a:ea typeface="+mn-ea"/>
                <a:cs typeface="+mn-cs"/>
              </a:rPr>
              <a:t>）とコレオグラフィ（</a:t>
            </a:r>
            <a:r>
              <a:rPr kumimoji="1" lang="en-US" altLang="ja-JP" sz="1200" kern="1200" dirty="0" smtClean="0">
                <a:solidFill>
                  <a:schemeClr val="tx1"/>
                </a:solidFill>
                <a:effectLst/>
                <a:latin typeface="+mn-lt"/>
                <a:ea typeface="+mn-ea"/>
                <a:cs typeface="+mn-cs"/>
              </a:rPr>
              <a:t>Choreography</a:t>
            </a:r>
            <a:r>
              <a:rPr kumimoji="1" lang="ja-JP" altLang="ja-JP" sz="1200" kern="1200" dirty="0" smtClean="0">
                <a:solidFill>
                  <a:schemeClr val="tx1"/>
                </a:solidFill>
                <a:effectLst/>
                <a:latin typeface="+mn-lt"/>
                <a:ea typeface="+mn-ea"/>
                <a:cs typeface="+mn-cs"/>
              </a:rPr>
              <a:t>）があります。</a:t>
            </a:r>
          </a:p>
          <a:p>
            <a:r>
              <a:rPr kumimoji="1" lang="ja-JP" altLang="ja-JP" sz="1200" kern="1200" dirty="0" smtClean="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smtClean="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smtClean="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smtClean="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smtClean="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2008720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smtClean="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顧客管理、注文管理、在庫管理など</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smtClean="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smtClean="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smtClean="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smtClean="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smtClean="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1168295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972471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https://aws.amazon.com/jp/api-gateway/</a:t>
            </a:r>
          </a:p>
          <a:p>
            <a:endParaRPr kumimoji="1" lang="en-US" altLang="ja-JP" dirty="0"/>
          </a:p>
          <a:p>
            <a:r>
              <a:rPr kumimoji="1" lang="ja-JP" altLang="en-US" dirty="0"/>
              <a:t>もちろん</a:t>
            </a:r>
            <a:r>
              <a:rPr kumimoji="1" lang="en-US" altLang="ja-JP" dirty="0"/>
              <a:t>Amazon</a:t>
            </a:r>
            <a:r>
              <a:rPr kumimoji="1" lang="ja-JP" altLang="en-US" dirty="0"/>
              <a:t>も、</a:t>
            </a:r>
            <a:r>
              <a:rPr kumimoji="1" lang="en-US" altLang="ja-JP" dirty="0"/>
              <a:t>API</a:t>
            </a:r>
            <a:r>
              <a:rPr kumimoji="1" lang="ja-JP" altLang="en-US" dirty="0"/>
              <a:t>に注目しています。</a:t>
            </a:r>
            <a:r>
              <a:rPr kumimoji="1" lang="en-US" altLang="ja-JP" dirty="0"/>
              <a:t>IBM</a:t>
            </a:r>
            <a:r>
              <a:rPr kumimoji="1" lang="ja-JP" altLang="en-US" dirty="0"/>
              <a:t>とよく似たサービスの提供を始めました。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34996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909603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84600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smtClean="0">
                <a:solidFill>
                  <a:schemeClr val="tx1"/>
                </a:solidFill>
                <a:effectLst/>
                <a:latin typeface="+mn-lt"/>
                <a:ea typeface="+mn-ea"/>
                <a:cs typeface="+mn-cs"/>
              </a:rPr>
              <a:t>2006</a:t>
            </a:r>
            <a:r>
              <a:rPr kumimoji="1" lang="ja-JP" altLang="ja-JP" sz="1200" kern="1200" dirty="0" smtClean="0">
                <a:solidFill>
                  <a:schemeClr val="tx1"/>
                </a:solidFill>
                <a:effectLst/>
                <a:latin typeface="+mn-lt"/>
                <a:ea typeface="+mn-ea"/>
                <a:cs typeface="+mn-cs"/>
              </a:rPr>
              <a:t>年、当時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CEO</a:t>
            </a:r>
            <a:r>
              <a:rPr kumimoji="1" lang="ja-JP" altLang="ja-JP" sz="1200" kern="1200" dirty="0" smtClean="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smtClean="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smtClean="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smtClean="0">
                <a:solidFill>
                  <a:schemeClr val="tx1"/>
                </a:solidFill>
                <a:effectLst/>
                <a:latin typeface="+mn-lt"/>
                <a:ea typeface="+mn-ea"/>
                <a:cs typeface="+mn-cs"/>
              </a:rPr>
              <a:t>改めて整理してみると、次のようになるのでしょう。</a:t>
            </a:r>
          </a:p>
          <a:p>
            <a:pPr lvl="0"/>
            <a:r>
              <a:rPr kumimoji="1" lang="ja-JP" altLang="ja-JP" sz="1200" kern="1200" dirty="0" smtClean="0">
                <a:solidFill>
                  <a:schemeClr val="tx1"/>
                </a:solidFill>
                <a:effectLst/>
                <a:latin typeface="+mn-lt"/>
                <a:ea typeface="+mn-ea"/>
                <a:cs typeface="+mn-cs"/>
              </a:rPr>
              <a:t>インターネットの向こうに設置したシステム群を使い、</a:t>
            </a:r>
          </a:p>
          <a:p>
            <a:pPr lvl="0"/>
            <a:r>
              <a:rPr kumimoji="1" lang="ja-JP" altLang="ja-JP" sz="1200" kern="1200" dirty="0" smtClean="0">
                <a:solidFill>
                  <a:schemeClr val="tx1"/>
                </a:solidFill>
                <a:effectLst/>
                <a:latin typeface="+mn-lt"/>
                <a:ea typeface="+mn-ea"/>
                <a:cs typeface="+mn-cs"/>
              </a:rPr>
              <a:t>インターネットとブラウザーが使える様々なデバイスから、</a:t>
            </a:r>
          </a:p>
          <a:p>
            <a:pPr lvl="0"/>
            <a:r>
              <a:rPr kumimoji="1" lang="ja-JP" altLang="ja-JP" sz="1200" kern="1200" dirty="0" smtClean="0">
                <a:solidFill>
                  <a:schemeClr val="tx1"/>
                </a:solidFill>
                <a:effectLst/>
                <a:latin typeface="+mn-lt"/>
                <a:ea typeface="+mn-ea"/>
                <a:cs typeface="+mn-cs"/>
              </a:rPr>
              <a:t>情報システムの様々な機能を使える仕組み。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47721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キャズム</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の著者、</a:t>
            </a:r>
            <a:r>
              <a:rPr kumimoji="1" lang="en-US" altLang="ja-JP" sz="1200" b="0" i="0" kern="1200" dirty="0" smtClean="0">
                <a:solidFill>
                  <a:schemeClr val="tx1"/>
                </a:solidFill>
                <a:effectLst/>
                <a:latin typeface="+mn-lt"/>
                <a:ea typeface="+mn-ea"/>
                <a:cs typeface="+mn-cs"/>
              </a:rPr>
              <a:t>Geoffrey A. Moore</a:t>
            </a:r>
            <a:r>
              <a:rPr kumimoji="1" lang="ja-JP" altLang="en-US" sz="1200" b="0" i="0" kern="1200" dirty="0" smtClean="0">
                <a:solidFill>
                  <a:schemeClr val="tx1"/>
                </a:solidFill>
                <a:effectLst/>
                <a:latin typeface="+mn-lt"/>
                <a:ea typeface="+mn-ea"/>
                <a:cs typeface="+mn-cs"/>
              </a:rPr>
              <a:t>は、</a:t>
            </a:r>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年に出版したホワイト･ペーパー</a:t>
            </a:r>
            <a:r>
              <a:rPr kumimoji="1" lang="en-US" altLang="ja-JP" sz="1200" b="0" i="0" kern="1200" dirty="0" smtClean="0">
                <a:solidFill>
                  <a:schemeClr val="tx1"/>
                </a:solidFill>
                <a:effectLst/>
                <a:latin typeface="+mn-lt"/>
                <a:ea typeface="+mn-ea"/>
                <a:cs typeface="+mn-cs"/>
              </a:rPr>
              <a:t>『Systems of Engagement and The Future of Enterprise IT』</a:t>
            </a:r>
            <a:r>
              <a:rPr kumimoji="1" lang="ja-JP" altLang="en-US" sz="1200" b="0" i="0" kern="1200" dirty="0" smtClean="0">
                <a:solidFill>
                  <a:schemeClr val="tx1"/>
                </a:solidFill>
                <a:effectLst/>
                <a:latin typeface="+mn-lt"/>
                <a:ea typeface="+mn-ea"/>
                <a:cs typeface="+mn-cs"/>
              </a:rPr>
              <a:t>の中で、「</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）」という言葉を使っています。彼はこの中で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を次のように説明しています。</a:t>
            </a:r>
          </a:p>
          <a:p>
            <a:pPr fontAlgn="base"/>
            <a:r>
              <a:rPr kumimoji="1" lang="ja-JP" altLang="en-US" sz="1200" b="0" i="0" kern="1200" dirty="0" smtClean="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smtClean="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smtClean="0">
                <a:solidFill>
                  <a:schemeClr val="tx1"/>
                </a:solidFill>
                <a:effectLst/>
                <a:latin typeface="+mn-lt"/>
                <a:ea typeface="+mn-ea"/>
                <a:cs typeface="+mn-cs"/>
              </a:rPr>
              <a:t>ビジネスの成否は「</a:t>
            </a:r>
            <a:r>
              <a:rPr kumimoji="1" lang="en-US" altLang="ja-JP" sz="1200" b="0" i="0" kern="1200" dirty="0" smtClean="0">
                <a:solidFill>
                  <a:schemeClr val="tx1"/>
                </a:solidFill>
                <a:effectLst/>
                <a:latin typeface="+mn-lt"/>
                <a:ea typeface="+mn-ea"/>
                <a:cs typeface="+mn-cs"/>
              </a:rPr>
              <a:t>Moment of Engagement</a:t>
            </a:r>
            <a:r>
              <a:rPr kumimoji="1" lang="ja-JP" altLang="en-US" sz="1200" b="0" i="0" kern="1200" dirty="0" smtClean="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smtClean="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smtClean="0">
                <a:solidFill>
                  <a:schemeClr val="tx1"/>
                </a:solidFill>
                <a:effectLst/>
                <a:latin typeface="+mn-lt"/>
                <a:ea typeface="+mn-ea"/>
                <a:cs typeface="+mn-cs"/>
              </a:rPr>
              <a:t>System of Record</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）に関心を持ってきました。</a:t>
            </a:r>
            <a:r>
              <a:rPr kumimoji="1" lang="en-US" altLang="ja-JP" sz="1200" b="0" i="0" kern="1200" dirty="0" smtClean="0">
                <a:solidFill>
                  <a:schemeClr val="tx1"/>
                </a:solidFill>
                <a:effectLst/>
                <a:latin typeface="+mn-lt"/>
                <a:ea typeface="+mn-ea"/>
                <a:cs typeface="+mn-cs"/>
              </a:rPr>
              <a:t>ERP</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SCM</a:t>
            </a:r>
            <a:r>
              <a:rPr kumimoji="1" lang="ja-JP" altLang="en-US" sz="1200" b="0" i="0" kern="1200" dirty="0" smtClean="0">
                <a:solidFill>
                  <a:schemeClr val="tx1"/>
                </a:solidFill>
                <a:effectLst/>
                <a:latin typeface="+mn-lt"/>
                <a:ea typeface="+mn-ea"/>
                <a:cs typeface="+mn-cs"/>
              </a:rPr>
              <a:t>、販売管理などのシステムがそれに該当します。</a:t>
            </a:r>
          </a:p>
          <a:p>
            <a:pPr fontAlgn="base"/>
            <a:r>
              <a:rPr kumimoji="1" lang="ja-JP" altLang="en-US" sz="1200" b="0" i="0" kern="1200" dirty="0" smtClean="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smtClean="0">
                <a:solidFill>
                  <a:schemeClr val="tx1"/>
                </a:solidFill>
                <a:effectLst/>
                <a:latin typeface="+mn-lt"/>
                <a:ea typeface="+mn-ea"/>
                <a:cs typeface="+mn-cs"/>
              </a:rPr>
              <a:t>CRM</a:t>
            </a:r>
            <a:r>
              <a:rPr kumimoji="1" lang="ja-JP" altLang="en-US" sz="1200" b="0" i="0" kern="1200" dirty="0" smtClean="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smtClean="0">
                <a:solidFill>
                  <a:schemeClr val="tx1"/>
                </a:solidFill>
                <a:effectLst/>
                <a:latin typeface="+mn-lt"/>
                <a:ea typeface="+mn-ea"/>
                <a:cs typeface="+mn-cs"/>
              </a:rPr>
              <a:t>両者に求められる価値の重心は異なります。</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では手続きがいつでも確実に処理され正確にデータを格納する</a:t>
            </a:r>
            <a:r>
              <a:rPr kumimoji="1" lang="ja-JP" altLang="en-US" sz="1200" b="1" i="0" u="sng" kern="1200" dirty="0" smtClean="0">
                <a:solidFill>
                  <a:schemeClr val="tx1"/>
                </a:solidFill>
                <a:effectLst/>
                <a:latin typeface="+mn-lt"/>
                <a:ea typeface="+mn-ea"/>
                <a:cs typeface="+mn-cs"/>
              </a:rPr>
              <a:t>安定性</a:t>
            </a:r>
            <a:r>
              <a:rPr kumimoji="1" lang="ja-JP" altLang="en-US" sz="1200" b="0" i="0" kern="1200" dirty="0" smtClean="0">
                <a:solidFill>
                  <a:schemeClr val="tx1"/>
                </a:solidFill>
                <a:effectLst/>
                <a:latin typeface="+mn-lt"/>
                <a:ea typeface="+mn-ea"/>
                <a:cs typeface="+mn-cs"/>
              </a:rPr>
              <a:t>が重要になります。一方</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では、ビジネス環境の変化に柔軟・迅速に適応でできる</a:t>
            </a:r>
            <a:r>
              <a:rPr kumimoji="1" lang="ja-JP" altLang="en-US" sz="1200" b="1" i="0" u="sng" kern="1200" dirty="0" smtClean="0">
                <a:solidFill>
                  <a:schemeClr val="tx1"/>
                </a:solidFill>
                <a:effectLst/>
                <a:latin typeface="+mn-lt"/>
                <a:ea typeface="+mn-ea"/>
                <a:cs typeface="+mn-cs"/>
              </a:rPr>
              <a:t>スピード</a:t>
            </a:r>
            <a:r>
              <a:rPr kumimoji="1" lang="ja-JP" altLang="en-US" sz="1200" b="0" i="0" kern="1200" dirty="0" smtClean="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smtClean="0">
                <a:solidFill>
                  <a:schemeClr val="tx1"/>
                </a:solidFill>
                <a:effectLst/>
                <a:latin typeface="+mn-lt"/>
                <a:ea typeface="+mn-ea"/>
                <a:cs typeface="+mn-cs"/>
              </a:rPr>
              <a:t>デジタルな人間関係が大きな比重を占めるようになったことで、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で顧客にリーチし購買に結びつけ、</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だけでは成り立たず、</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83</a:t>
            </a:fld>
            <a:endParaRPr kumimoji="1" lang="ja-JP" altLang="en-US"/>
          </a:p>
        </p:txBody>
      </p:sp>
    </p:spTree>
    <p:extLst>
      <p:ext uri="{BB962C8B-B14F-4D97-AF65-F5344CB8AC3E}">
        <p14:creationId xmlns:p14="http://schemas.microsoft.com/office/powerpoint/2010/main" val="856955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このモード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の違いについて、セゾン情報システム・</a:t>
            </a:r>
            <a:r>
              <a:rPr kumimoji="1" lang="en-US" altLang="ja-JP" sz="1200" b="0" i="0" kern="1200" dirty="0" smtClean="0">
                <a:solidFill>
                  <a:schemeClr val="tx1"/>
                </a:solidFill>
                <a:effectLst/>
                <a:latin typeface="+mn-lt"/>
                <a:ea typeface="+mn-ea"/>
                <a:cs typeface="+mn-cs"/>
              </a:rPr>
              <a:t>CTO</a:t>
            </a:r>
            <a:r>
              <a:rPr kumimoji="1" lang="ja-JP" altLang="en-US" sz="1200" b="0" i="0" kern="1200" dirty="0" smtClean="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smtClean="0">
                <a:solidFill>
                  <a:schemeClr val="tx1"/>
                </a:solidFill>
                <a:effectLst/>
                <a:latin typeface="+mn-lt"/>
                <a:ea typeface="+mn-ea"/>
                <a:cs typeface="+mn-cs"/>
                <a:hlinkClick r:id="rId3"/>
              </a:rPr>
              <a:t>これを参考に</a:t>
            </a:r>
            <a:r>
              <a:rPr kumimoji="1" lang="ja-JP" altLang="en-US" sz="1200" b="0" i="0" kern="1200" dirty="0" smtClean="0">
                <a:solidFill>
                  <a:schemeClr val="tx1"/>
                </a:solidFill>
                <a:effectLst/>
                <a:latin typeface="+mn-lt"/>
                <a:ea typeface="+mn-ea"/>
                <a:cs typeface="+mn-cs"/>
              </a:rPr>
              <a:t>私なりに少し手を加えたのが次のチャートです。</a:t>
            </a:r>
          </a:p>
          <a:p>
            <a:pPr fontAlgn="base"/>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はどちらか一方あればいいということではなく、</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の関係のように、ともに必要な存在です。しかし、「モード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落ち着きなくチャラチャラした無責任で軽い存在だと煙たがる</a:t>
            </a:r>
            <a:r>
              <a:rPr kumimoji="1" lang="ja-JP" altLang="en-US" sz="1200" b="0" i="0" kern="1200" dirty="0" smtClean="0">
                <a:solidFill>
                  <a:schemeClr val="tx1"/>
                </a:solidFill>
                <a:effectLst/>
                <a:latin typeface="+mn-lt"/>
                <a:ea typeface="+mn-ea"/>
                <a:cs typeface="+mn-cs"/>
              </a:rPr>
              <a:t>」一方で、「モード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古臭く動きが遅い足手まといの恐竜の化石のように感じてしまう</a:t>
            </a:r>
            <a:r>
              <a:rPr kumimoji="1" lang="ja-JP" altLang="en-US" sz="1200" b="0" i="0" kern="1200" dirty="0" smtClean="0">
                <a:solidFill>
                  <a:schemeClr val="tx1"/>
                </a:solidFill>
                <a:effectLst/>
                <a:latin typeface="+mn-lt"/>
                <a:ea typeface="+mn-ea"/>
                <a:cs typeface="+mn-cs"/>
              </a:rPr>
              <a:t>」とも小野氏は指摘しています。</a:t>
            </a:r>
          </a:p>
          <a:p>
            <a:r>
              <a:rPr lang="ja-JP" altLang="en-US" dirty="0" smtClean="0"/>
              <a:t/>
            </a:r>
            <a:br>
              <a:rPr lang="ja-JP" altLang="en-US"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757664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いずれにしろ、</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と</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1976898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27229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smtClean="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smtClean="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smtClean="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48856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9524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16</a:t>
            </a:fld>
            <a:endParaRPr lang="en-US" altLang="ja-JP"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smtClean="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smtClean="0">
                <a:solidFill>
                  <a:schemeClr val="tx1"/>
                </a:solidFill>
                <a:effectLst/>
                <a:latin typeface="+mn-lt"/>
                <a:ea typeface="+mn-ea"/>
                <a:cs typeface="+mn-cs"/>
              </a:rPr>
              <a:t>Remington Rand</a:t>
            </a:r>
            <a:r>
              <a:rPr kumimoji="1" lang="ja-JP" altLang="ja-JP" sz="1200" kern="1200" dirty="0" smtClean="0">
                <a:solidFill>
                  <a:schemeClr val="tx1"/>
                </a:solidFill>
                <a:effectLst/>
                <a:latin typeface="+mn-lt"/>
                <a:ea typeface="+mn-ea"/>
                <a:cs typeface="+mn-cs"/>
              </a:rPr>
              <a:t>社（現</a:t>
            </a:r>
            <a:r>
              <a:rPr kumimoji="1" lang="en-US" altLang="ja-JP" sz="1200" kern="1200" dirty="0" smtClean="0">
                <a:solidFill>
                  <a:schemeClr val="tx1"/>
                </a:solidFill>
                <a:effectLst/>
                <a:latin typeface="+mn-lt"/>
                <a:ea typeface="+mn-ea"/>
                <a:cs typeface="+mn-cs"/>
              </a:rPr>
              <a:t>Unisys</a:t>
            </a:r>
            <a:r>
              <a:rPr kumimoji="1" lang="ja-JP" altLang="ja-JP" sz="1200" kern="1200" dirty="0" smtClean="0">
                <a:solidFill>
                  <a:schemeClr val="tx1"/>
                </a:solidFill>
                <a:effectLst/>
                <a:latin typeface="+mn-lt"/>
                <a:ea typeface="+mn-ea"/>
                <a:cs typeface="+mn-cs"/>
              </a:rPr>
              <a:t>社）が、初めての商用コンピュータ</a:t>
            </a:r>
            <a:r>
              <a:rPr kumimoji="1" lang="en-US" altLang="ja-JP" sz="1200" kern="1200" dirty="0" smtClean="0">
                <a:solidFill>
                  <a:schemeClr val="tx1"/>
                </a:solidFill>
                <a:effectLst/>
                <a:latin typeface="+mn-lt"/>
                <a:ea typeface="+mn-ea"/>
                <a:cs typeface="+mn-cs"/>
              </a:rPr>
              <a:t>UNIVAC1</a:t>
            </a:r>
            <a:r>
              <a:rPr kumimoji="1" lang="ja-JP" altLang="ja-JP" sz="1200" kern="1200" dirty="0" smtClean="0">
                <a:solidFill>
                  <a:schemeClr val="tx1"/>
                </a:solidFill>
                <a:effectLst/>
                <a:latin typeface="+mn-lt"/>
                <a:ea typeface="+mn-ea"/>
                <a:cs typeface="+mn-cs"/>
              </a:rPr>
              <a:t>を世に出したのは</a:t>
            </a:r>
            <a:r>
              <a:rPr kumimoji="1" lang="en-US" altLang="ja-JP" sz="1200" kern="1200" dirty="0" smtClean="0">
                <a:solidFill>
                  <a:schemeClr val="tx1"/>
                </a:solidFill>
                <a:effectLst/>
                <a:latin typeface="+mn-lt"/>
                <a:ea typeface="+mn-ea"/>
                <a:cs typeface="+mn-cs"/>
              </a:rPr>
              <a:t>1951</a:t>
            </a:r>
            <a:r>
              <a:rPr kumimoji="1" lang="ja-JP" altLang="ja-JP" sz="1200" kern="1200" dirty="0" smtClean="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smtClean="0">
                <a:solidFill>
                  <a:schemeClr val="tx1"/>
                </a:solidFill>
                <a:effectLst/>
                <a:latin typeface="+mn-lt"/>
                <a:ea typeface="+mn-ea"/>
                <a:cs typeface="+mn-cs"/>
              </a:rPr>
              <a:t>UNIVAC</a:t>
            </a:r>
            <a:r>
              <a:rPr kumimoji="1" lang="ja-JP" altLang="ja-JP" sz="1200" kern="1200" dirty="0" smtClean="0">
                <a:solidFill>
                  <a:schemeClr val="tx1"/>
                </a:solidFill>
                <a:effectLst/>
                <a:latin typeface="+mn-lt"/>
                <a:ea typeface="+mn-ea"/>
                <a:cs typeface="+mn-cs"/>
              </a:rPr>
              <a:t>と言われるほど普及したのです。</a:t>
            </a:r>
          </a:p>
          <a:p>
            <a:r>
              <a:rPr kumimoji="1" lang="en-US" altLang="ja-JP" sz="1200" kern="1200" dirty="0" smtClean="0">
                <a:solidFill>
                  <a:schemeClr val="tx1"/>
                </a:solidFill>
                <a:effectLst/>
                <a:latin typeface="+mn-lt"/>
                <a:ea typeface="+mn-ea"/>
                <a:cs typeface="+mn-cs"/>
              </a:rPr>
              <a:t>UNIVAC1</a:t>
            </a:r>
            <a:r>
              <a:rPr kumimoji="1" lang="ja-JP" altLang="ja-JP" sz="1200" kern="1200" dirty="0" smtClean="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smtClean="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smtClean="0">
                <a:solidFill>
                  <a:schemeClr val="tx1"/>
                </a:solidFill>
                <a:effectLst/>
                <a:latin typeface="+mn-lt"/>
                <a:ea typeface="+mn-ea"/>
                <a:cs typeface="+mn-cs"/>
              </a:rPr>
              <a:t>1964</a:t>
            </a:r>
            <a:r>
              <a:rPr kumimoji="1" lang="ja-JP" altLang="ja-JP" sz="1200" kern="1200" dirty="0" smtClean="0">
                <a:solidFill>
                  <a:schemeClr val="tx1"/>
                </a:solidFill>
                <a:effectLst/>
                <a:latin typeface="+mn-lt"/>
                <a:ea typeface="+mn-ea"/>
                <a:cs typeface="+mn-cs"/>
              </a:rPr>
              <a:t>年、そんな常識を変えるコンピュータを</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が発表しました。</a:t>
            </a:r>
            <a:r>
              <a:rPr kumimoji="1" lang="en-US" altLang="ja-JP" sz="1200" kern="1200" dirty="0" smtClean="0">
                <a:solidFill>
                  <a:schemeClr val="tx1"/>
                </a:solidFill>
                <a:effectLst/>
                <a:latin typeface="+mn-lt"/>
                <a:ea typeface="+mn-ea"/>
                <a:cs typeface="+mn-cs"/>
              </a:rPr>
              <a:t>System/360(S/360)</a:t>
            </a:r>
            <a:r>
              <a:rPr kumimoji="1" lang="ja-JP" altLang="ja-JP" sz="1200" kern="1200" dirty="0" smtClean="0">
                <a:solidFill>
                  <a:schemeClr val="tx1"/>
                </a:solidFill>
                <a:effectLst/>
                <a:latin typeface="+mn-lt"/>
                <a:ea typeface="+mn-ea"/>
                <a:cs typeface="+mn-cs"/>
              </a:rPr>
              <a:t>です。全方位</a:t>
            </a:r>
            <a:r>
              <a:rPr kumimoji="1" lang="en-US" altLang="ja-JP" sz="1200" kern="1200" dirty="0" smtClean="0">
                <a:solidFill>
                  <a:schemeClr val="tx1"/>
                </a:solidFill>
                <a:effectLst/>
                <a:latin typeface="+mn-lt"/>
                <a:ea typeface="+mn-ea"/>
                <a:cs typeface="+mn-cs"/>
              </a:rPr>
              <a:t>360</a:t>
            </a:r>
            <a:r>
              <a:rPr kumimoji="1" lang="ja-JP" altLang="ja-JP" sz="1200" kern="1200" dirty="0" smtClean="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smtClean="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smtClean="0">
                <a:solidFill>
                  <a:schemeClr val="tx1"/>
                </a:solidFill>
                <a:effectLst/>
                <a:latin typeface="+mn-lt"/>
                <a:ea typeface="+mn-ea"/>
                <a:cs typeface="+mn-cs"/>
              </a:rPr>
              <a:t>System/360</a:t>
            </a:r>
            <a:r>
              <a:rPr kumimoji="1" lang="ja-JP" altLang="ja-JP" sz="1200" kern="1200" dirty="0" smtClean="0">
                <a:solidFill>
                  <a:schemeClr val="tx1"/>
                </a:solidFill>
                <a:effectLst/>
                <a:latin typeface="+mn-lt"/>
                <a:ea typeface="+mn-ea"/>
                <a:cs typeface="+mn-cs"/>
              </a:rPr>
              <a:t>アーキテクチャ」として公開しました。</a:t>
            </a:r>
          </a:p>
          <a:p>
            <a:r>
              <a:rPr kumimoji="1" lang="ja-JP" altLang="ja-JP" sz="1200" kern="1200" dirty="0" smtClean="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は互換性のある設計で様々な価格のシステムを提供できたのです。</a:t>
            </a:r>
          </a:p>
          <a:p>
            <a:r>
              <a:rPr kumimoji="1" lang="ja-JP" altLang="ja-JP" sz="1200" kern="1200" dirty="0" smtClean="0">
                <a:solidFill>
                  <a:schemeClr val="tx1"/>
                </a:solidFill>
                <a:effectLst/>
                <a:latin typeface="+mn-lt"/>
                <a:ea typeface="+mn-ea"/>
                <a:cs typeface="+mn-cs"/>
              </a:rPr>
              <a:t>また、「アーキテクチャ」が公開されたことにより、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以外の企業が</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の上で動くプログラムを開発できるようになりました。また、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に接続可能な機器の開発も容易になりました。その結果、</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の周辺に多くの関連ビジネスが生まれていったのです。</a:t>
            </a:r>
          </a:p>
          <a:p>
            <a:r>
              <a:rPr kumimoji="1" lang="ja-JP" altLang="ja-JP" sz="1200" kern="1200" dirty="0" smtClean="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の周辺に多くのビジネスが生まれ、エコシステム（生態系）を形成するに至り、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smtClean="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の後継である</a:t>
            </a:r>
            <a:r>
              <a:rPr kumimoji="1" lang="en-US" altLang="ja-JP" sz="1200" kern="1200" dirty="0" smtClean="0">
                <a:solidFill>
                  <a:schemeClr val="tx1"/>
                </a:solidFill>
                <a:effectLst/>
                <a:latin typeface="+mn-lt"/>
                <a:ea typeface="+mn-ea"/>
                <a:cs typeface="+mn-cs"/>
              </a:rPr>
              <a:t>S/370</a:t>
            </a:r>
            <a:r>
              <a:rPr kumimoji="1" lang="ja-JP" altLang="ja-JP" sz="1200" kern="1200" dirty="0" smtClean="0">
                <a:solidFill>
                  <a:schemeClr val="tx1"/>
                </a:solidFill>
                <a:effectLst/>
                <a:latin typeface="+mn-lt"/>
                <a:ea typeface="+mn-ea"/>
                <a:cs typeface="+mn-cs"/>
              </a:rPr>
              <a:t>の「アーキテクチャ」を使った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互換機を開発、</a:t>
            </a:r>
            <a:r>
              <a:rPr kumimoji="1" lang="en-US" altLang="ja-JP" sz="1200" kern="1200" dirty="0" smtClean="0">
                <a:solidFill>
                  <a:schemeClr val="tx1"/>
                </a:solidFill>
                <a:effectLst/>
                <a:latin typeface="+mn-lt"/>
                <a:ea typeface="+mn-ea"/>
                <a:cs typeface="+mn-cs"/>
              </a:rPr>
              <a:t>1975</a:t>
            </a:r>
            <a:r>
              <a:rPr kumimoji="1" lang="ja-JP" altLang="ja-JP" sz="1200" kern="1200" dirty="0" smtClean="0">
                <a:solidFill>
                  <a:schemeClr val="tx1"/>
                </a:solidFill>
                <a:effectLst/>
                <a:latin typeface="+mn-lt"/>
                <a:ea typeface="+mn-ea"/>
                <a:cs typeface="+mn-cs"/>
              </a:rPr>
              <a:t>年に富士通の</a:t>
            </a:r>
            <a:r>
              <a:rPr kumimoji="1" lang="en-US" altLang="ja-JP" sz="1200" kern="1200" dirty="0" smtClean="0">
                <a:solidFill>
                  <a:schemeClr val="tx1"/>
                </a:solidFill>
                <a:effectLst/>
                <a:latin typeface="+mn-lt"/>
                <a:ea typeface="+mn-ea"/>
                <a:cs typeface="+mn-cs"/>
              </a:rPr>
              <a:t>M190</a:t>
            </a:r>
            <a:r>
              <a:rPr kumimoji="1" lang="ja-JP" altLang="ja-JP" sz="1200" kern="1200" dirty="0" smtClean="0">
                <a:solidFill>
                  <a:schemeClr val="tx1"/>
                </a:solidFill>
                <a:effectLst/>
                <a:latin typeface="+mn-lt"/>
                <a:ea typeface="+mn-ea"/>
                <a:cs typeface="+mn-cs"/>
              </a:rPr>
              <a:t>が初出荷されたのです。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が絶対的な地位を維持していた</a:t>
            </a:r>
            <a:r>
              <a:rPr kumimoji="1" lang="en-US" altLang="ja-JP" sz="1200" kern="1200" dirty="0" smtClean="0">
                <a:solidFill>
                  <a:schemeClr val="tx1"/>
                </a:solidFill>
                <a:effectLst/>
                <a:latin typeface="+mn-lt"/>
                <a:ea typeface="+mn-ea"/>
                <a:cs typeface="+mn-cs"/>
              </a:rPr>
              <a:t>1977</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DEC</a:t>
            </a:r>
            <a:r>
              <a:rPr kumimoji="1" lang="ja-JP" altLang="ja-JP" sz="1200" kern="1200" dirty="0" smtClean="0">
                <a:solidFill>
                  <a:schemeClr val="tx1"/>
                </a:solidFill>
                <a:effectLst/>
                <a:latin typeface="+mn-lt"/>
                <a:ea typeface="+mn-ea"/>
                <a:cs typeface="+mn-cs"/>
              </a:rPr>
              <a:t>社（現</a:t>
            </a:r>
            <a:r>
              <a:rPr kumimoji="1" lang="en-US" altLang="ja-JP" sz="1200" kern="1200" dirty="0" smtClean="0">
                <a:solidFill>
                  <a:schemeClr val="tx1"/>
                </a:solidFill>
                <a:effectLst/>
                <a:latin typeface="+mn-lt"/>
                <a:ea typeface="+mn-ea"/>
                <a:cs typeface="+mn-cs"/>
              </a:rPr>
              <a:t>HP</a:t>
            </a:r>
            <a:r>
              <a:rPr kumimoji="1" lang="ja-JP" altLang="ja-JP" sz="1200" kern="1200" dirty="0" smtClean="0">
                <a:solidFill>
                  <a:schemeClr val="tx1"/>
                </a:solidFill>
                <a:effectLst/>
                <a:latin typeface="+mn-lt"/>
                <a:ea typeface="+mn-ea"/>
                <a:cs typeface="+mn-cs"/>
              </a:rPr>
              <a:t>社）が</a:t>
            </a:r>
            <a:r>
              <a:rPr kumimoji="1" lang="en-US" altLang="ja-JP" sz="1200" kern="1200" dirty="0" smtClean="0">
                <a:solidFill>
                  <a:schemeClr val="tx1"/>
                </a:solidFill>
                <a:effectLst/>
                <a:latin typeface="+mn-lt"/>
                <a:ea typeface="+mn-ea"/>
                <a:cs typeface="+mn-cs"/>
              </a:rPr>
              <a:t>VAX11/780</a:t>
            </a:r>
            <a:r>
              <a:rPr kumimoji="1" lang="ja-JP" altLang="ja-JP" sz="1200" kern="1200" dirty="0" smtClean="0">
                <a:solidFill>
                  <a:schemeClr val="tx1"/>
                </a:solidFill>
                <a:effectLst/>
                <a:latin typeface="+mn-lt"/>
                <a:ea typeface="+mn-ea"/>
                <a:cs typeface="+mn-cs"/>
              </a:rPr>
              <a:t>といわれるコンピュータを発表しました。このコンピュータは、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smtClean="0">
                <a:solidFill>
                  <a:schemeClr val="tx1"/>
                </a:solidFill>
                <a:effectLst/>
                <a:latin typeface="+mn-lt"/>
                <a:ea typeface="+mn-ea"/>
                <a:cs typeface="+mn-cs"/>
              </a:rPr>
              <a:t>DEC</a:t>
            </a:r>
            <a:r>
              <a:rPr kumimoji="1" lang="ja-JP" altLang="ja-JP" sz="1200" kern="1200" dirty="0" smtClean="0">
                <a:solidFill>
                  <a:schemeClr val="tx1"/>
                </a:solidFill>
                <a:effectLst/>
                <a:latin typeface="+mn-lt"/>
                <a:ea typeface="+mn-ea"/>
                <a:cs typeface="+mn-cs"/>
              </a:rPr>
              <a:t>社は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に次ぐ業界二位の地位にまで上り詰めていったのです。</a:t>
            </a:r>
          </a:p>
          <a:p>
            <a:r>
              <a:rPr kumimoji="1" lang="ja-JP" altLang="ja-JP" sz="1200" kern="1200" dirty="0" smtClean="0">
                <a:solidFill>
                  <a:schemeClr val="tx1"/>
                </a:solidFill>
                <a:effectLst/>
                <a:latin typeface="+mn-lt"/>
                <a:ea typeface="+mn-ea"/>
                <a:cs typeface="+mn-cs"/>
              </a:rPr>
              <a:t>この成功に触発され、</a:t>
            </a:r>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smtClean="0">
                <a:solidFill>
                  <a:schemeClr val="tx1"/>
                </a:solidFill>
                <a:effectLst/>
                <a:latin typeface="+mn-lt"/>
                <a:ea typeface="+mn-ea"/>
                <a:cs typeface="+mn-cs"/>
              </a:rPr>
              <a:t>また、時を前後してパーソナル・コンピュータ</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smtClean="0">
                <a:solidFill>
                  <a:schemeClr val="tx1"/>
                </a:solidFill>
                <a:effectLst/>
                <a:latin typeface="+mn-lt"/>
                <a:ea typeface="+mn-ea"/>
                <a:cs typeface="+mn-cs"/>
              </a:rPr>
              <a:t>1981</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が</a:t>
            </a:r>
            <a:r>
              <a:rPr kumimoji="1" lang="en-US" altLang="ja-JP" sz="1200" kern="1200" dirty="0" smtClean="0">
                <a:solidFill>
                  <a:schemeClr val="tx1"/>
                </a:solidFill>
                <a:effectLst/>
                <a:latin typeface="+mn-lt"/>
                <a:ea typeface="+mn-ea"/>
                <a:cs typeface="+mn-cs"/>
              </a:rPr>
              <a:t> Personal Computer model 5150</a:t>
            </a:r>
            <a:r>
              <a:rPr kumimoji="1" lang="ja-JP" altLang="ja-JP" sz="1200" kern="1200" dirty="0" smtClean="0">
                <a:solidFill>
                  <a:schemeClr val="tx1"/>
                </a:solidFill>
                <a:effectLst/>
                <a:latin typeface="+mn-lt"/>
                <a:ea typeface="+mn-ea"/>
                <a:cs typeface="+mn-cs"/>
              </a:rPr>
              <a:t>（通称</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）を発売するに至り、ビジネスでの</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利用が一気に加速しました。</a:t>
            </a:r>
          </a:p>
          <a:p>
            <a:r>
              <a:rPr kumimoji="1" lang="ja-JP" altLang="ja-JP" sz="1200" kern="1200" dirty="0" smtClean="0">
                <a:solidFill>
                  <a:schemeClr val="tx1"/>
                </a:solidFill>
                <a:effectLst/>
                <a:latin typeface="+mn-lt"/>
                <a:ea typeface="+mn-ea"/>
                <a:cs typeface="+mn-cs"/>
              </a:rPr>
              <a:t>ただ、様々な小型コンピュータの出現は、技術標準の乱立を招き、</a:t>
            </a:r>
            <a:r>
              <a:rPr kumimoji="1" lang="en-US" altLang="ja-JP" sz="1200" kern="1200" dirty="0" smtClean="0">
                <a:solidFill>
                  <a:schemeClr val="tx1"/>
                </a:solidFill>
                <a:effectLst/>
                <a:latin typeface="+mn-lt"/>
                <a:ea typeface="+mn-ea"/>
                <a:cs typeface="+mn-cs"/>
              </a:rPr>
              <a:t>S/360</a:t>
            </a:r>
            <a:r>
              <a:rPr kumimoji="1" lang="ja-JP" altLang="ja-JP" sz="1200" kern="1200" dirty="0" smtClean="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でした。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のブランド力により、</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では後発だった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社から、また、オペレーティングシステム（</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社から調達したのです。</a:t>
            </a:r>
          </a:p>
          <a:p>
            <a:r>
              <a:rPr kumimoji="1" lang="ja-JP" altLang="ja-JP" sz="1200" kern="1200" dirty="0" smtClean="0">
                <a:solidFill>
                  <a:schemeClr val="tx1"/>
                </a:solidFill>
                <a:effectLst/>
                <a:latin typeface="+mn-lt"/>
                <a:ea typeface="+mn-ea"/>
                <a:cs typeface="+mn-cs"/>
              </a:rPr>
              <a:t>一方で、</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社は自社の</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の技術仕様を「インテル・アーキテクチャ（</a:t>
            </a:r>
            <a:r>
              <a:rPr kumimoji="1" lang="en-US" altLang="ja-JP" sz="1200" kern="1200" dirty="0" smtClean="0">
                <a:solidFill>
                  <a:schemeClr val="tx1"/>
                </a:solidFill>
                <a:effectLst/>
                <a:latin typeface="+mn-lt"/>
                <a:ea typeface="+mn-ea"/>
                <a:cs typeface="+mn-cs"/>
              </a:rPr>
              <a:t>IA: Intel Architecture</a:t>
            </a:r>
            <a:r>
              <a:rPr kumimoji="1" lang="ja-JP" altLang="ja-JP" sz="1200" kern="1200" dirty="0" smtClean="0">
                <a:solidFill>
                  <a:schemeClr val="tx1"/>
                </a:solidFill>
                <a:effectLst/>
                <a:latin typeface="+mn-lt"/>
                <a:ea typeface="+mn-ea"/>
                <a:cs typeface="+mn-cs"/>
              </a:rPr>
              <a:t>）」として公開、</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以外でコンピュータを構成するために必要な周辺の</a:t>
            </a:r>
            <a:r>
              <a:rPr kumimoji="1" lang="en-US" altLang="ja-JP" sz="1200" kern="1200" dirty="0" smtClean="0">
                <a:solidFill>
                  <a:schemeClr val="tx1"/>
                </a:solidFill>
                <a:effectLst/>
                <a:latin typeface="+mn-lt"/>
                <a:ea typeface="+mn-ea"/>
                <a:cs typeface="+mn-cs"/>
              </a:rPr>
              <a:t>LSI</a:t>
            </a:r>
            <a:r>
              <a:rPr kumimoji="1" lang="ja-JP" altLang="ja-JP" sz="1200" kern="1200" dirty="0" smtClean="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smtClean="0">
                <a:solidFill>
                  <a:schemeClr val="tx1"/>
                </a:solidFill>
                <a:effectLst/>
                <a:latin typeface="+mn-lt"/>
                <a:ea typeface="+mn-ea"/>
                <a:cs typeface="+mn-cs"/>
              </a:rPr>
              <a:t>さらに、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社も独自に、この</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製品の上で動作する基本ソフトウェア（</a:t>
            </a:r>
            <a:r>
              <a:rPr kumimoji="1" lang="en-US" altLang="ja-JP" sz="1200" kern="1200" dirty="0" smtClean="0">
                <a:solidFill>
                  <a:schemeClr val="tx1"/>
                </a:solidFill>
                <a:effectLst/>
                <a:latin typeface="+mn-lt"/>
                <a:ea typeface="+mn-ea"/>
                <a:cs typeface="+mn-cs"/>
              </a:rPr>
              <a:t>OS: Operating System</a:t>
            </a:r>
            <a:r>
              <a:rPr kumimoji="1" lang="ja-JP" altLang="ja-JP" sz="1200" kern="1200" dirty="0" smtClean="0">
                <a:solidFill>
                  <a:schemeClr val="tx1"/>
                </a:solidFill>
                <a:effectLst/>
                <a:latin typeface="+mn-lt"/>
                <a:ea typeface="+mn-ea"/>
                <a:cs typeface="+mn-cs"/>
              </a:rPr>
              <a:t>）である</a:t>
            </a:r>
            <a:r>
              <a:rPr kumimoji="1" lang="en-US" altLang="ja-JP" sz="1200" kern="1200" dirty="0" smtClean="0">
                <a:solidFill>
                  <a:schemeClr val="tx1"/>
                </a:solidFill>
                <a:effectLst/>
                <a:latin typeface="+mn-lt"/>
                <a:ea typeface="+mn-ea"/>
                <a:cs typeface="+mn-cs"/>
              </a:rPr>
              <a:t>MS/DOS</a:t>
            </a:r>
            <a:r>
              <a:rPr kumimoji="1" lang="ja-JP" altLang="ja-JP" sz="1200" kern="1200" dirty="0" smtClean="0">
                <a:solidFill>
                  <a:schemeClr val="tx1"/>
                </a:solidFill>
                <a:effectLst/>
                <a:latin typeface="+mn-lt"/>
                <a:ea typeface="+mn-ea"/>
                <a:cs typeface="+mn-cs"/>
              </a:rPr>
              <a:t>さらにはその後継である</a:t>
            </a:r>
            <a:r>
              <a:rPr kumimoji="1" lang="en-US" altLang="ja-JP" sz="1200" kern="1200" dirty="0" smtClean="0">
                <a:solidFill>
                  <a:schemeClr val="tx1"/>
                </a:solidFill>
                <a:effectLst/>
                <a:latin typeface="+mn-lt"/>
                <a:ea typeface="+mn-ea"/>
                <a:cs typeface="+mn-cs"/>
              </a:rPr>
              <a:t>Windows</a:t>
            </a:r>
            <a:r>
              <a:rPr kumimoji="1" lang="ja-JP" altLang="ja-JP" sz="1200" kern="1200" dirty="0" smtClean="0">
                <a:solidFill>
                  <a:schemeClr val="tx1"/>
                </a:solidFill>
                <a:effectLst/>
                <a:latin typeface="+mn-lt"/>
                <a:ea typeface="+mn-ea"/>
                <a:cs typeface="+mn-cs"/>
              </a:rPr>
              <a:t>を販売するようになりました。</a:t>
            </a:r>
          </a:p>
          <a:p>
            <a:r>
              <a:rPr kumimoji="1" lang="ja-JP" altLang="ja-JP" sz="1200" kern="1200" dirty="0" smtClean="0">
                <a:solidFill>
                  <a:schemeClr val="tx1"/>
                </a:solidFill>
                <a:effectLst/>
                <a:latin typeface="+mn-lt"/>
                <a:ea typeface="+mn-ea"/>
                <a:cs typeface="+mn-cs"/>
              </a:rPr>
              <a:t>その結果、</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で無くても</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を製造できるようになったのです。</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互換</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の誕生です。価格が安く、本家の</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と同じ周辺機器を使え、同じアプリケーションソフトが動作する互換</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smtClean="0">
                <a:solidFill>
                  <a:schemeClr val="tx1"/>
                </a:solidFill>
                <a:effectLst/>
                <a:latin typeface="+mn-lt"/>
                <a:ea typeface="+mn-ea"/>
                <a:cs typeface="+mn-cs"/>
              </a:rPr>
              <a:t>こうして</a:t>
            </a:r>
            <a:r>
              <a:rPr kumimoji="1" lang="en-US" altLang="ja-JP" sz="1200" kern="1200" dirty="0" smtClean="0">
                <a:solidFill>
                  <a:schemeClr val="tx1"/>
                </a:solidFill>
                <a:effectLst/>
                <a:latin typeface="+mn-lt"/>
                <a:ea typeface="+mn-ea"/>
                <a:cs typeface="+mn-cs"/>
              </a:rPr>
              <a:t>IBM PC</a:t>
            </a:r>
            <a:r>
              <a:rPr kumimoji="1" lang="ja-JP" altLang="ja-JP" sz="1200" kern="1200" dirty="0" smtClean="0">
                <a:solidFill>
                  <a:schemeClr val="tx1"/>
                </a:solidFill>
                <a:effectLst/>
                <a:latin typeface="+mn-lt"/>
                <a:ea typeface="+mn-ea"/>
                <a:cs typeface="+mn-cs"/>
              </a:rPr>
              <a:t>互換機は市場を制覇しました。現在の</a:t>
            </a:r>
            <a:r>
              <a:rPr kumimoji="1" lang="en-US" altLang="ja-JP" sz="1200" kern="1200" dirty="0" smtClean="0">
                <a:solidFill>
                  <a:schemeClr val="tx1"/>
                </a:solidFill>
                <a:effectLst/>
                <a:latin typeface="+mn-lt"/>
                <a:ea typeface="+mn-ea"/>
                <a:cs typeface="+mn-cs"/>
              </a:rPr>
              <a:t>Windows PC</a:t>
            </a:r>
            <a:r>
              <a:rPr kumimoji="1" lang="ja-JP" altLang="ja-JP" sz="1200" kern="1200" dirty="0" smtClean="0">
                <a:solidFill>
                  <a:schemeClr val="tx1"/>
                </a:solidFill>
                <a:effectLst/>
                <a:latin typeface="+mn-lt"/>
                <a:ea typeface="+mn-ea"/>
                <a:cs typeface="+mn-cs"/>
              </a:rPr>
              <a:t>です。ところが皮肉なことに、互換機に市場を奪われた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自身の</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事業を他社に売却してしまうことになったのです。そんな</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市場の拡大に後押しされ、</a:t>
            </a:r>
            <a:r>
              <a:rPr kumimoji="1" lang="en-US" altLang="ja-JP" sz="1200" kern="1200" dirty="0" smtClean="0">
                <a:solidFill>
                  <a:schemeClr val="tx1"/>
                </a:solidFill>
                <a:effectLst/>
                <a:latin typeface="+mn-lt"/>
                <a:ea typeface="+mn-ea"/>
                <a:cs typeface="+mn-cs"/>
              </a:rPr>
              <a:t>Intel</a:t>
            </a:r>
            <a:r>
              <a:rPr kumimoji="1" lang="ja-JP" altLang="ja-JP" sz="1200" kern="1200" dirty="0" smtClean="0">
                <a:solidFill>
                  <a:schemeClr val="tx1"/>
                </a:solidFill>
                <a:effectLst/>
                <a:latin typeface="+mn-lt"/>
                <a:ea typeface="+mn-ea"/>
                <a:cs typeface="+mn-cs"/>
              </a:rPr>
              <a:t>はより高性能な</a:t>
            </a:r>
            <a:r>
              <a:rPr kumimoji="1" lang="en-US" altLang="ja-JP" sz="1200" kern="1200" dirty="0" smtClean="0">
                <a:solidFill>
                  <a:schemeClr val="tx1"/>
                </a:solidFill>
                <a:effectLst/>
                <a:latin typeface="+mn-lt"/>
                <a:ea typeface="+mn-ea"/>
                <a:cs typeface="+mn-cs"/>
              </a:rPr>
              <a:t>CPU</a:t>
            </a:r>
            <a:r>
              <a:rPr kumimoji="1" lang="ja-JP" altLang="ja-JP" sz="1200" kern="1200" dirty="0" smtClean="0">
                <a:solidFill>
                  <a:schemeClr val="tx1"/>
                </a:solidFill>
                <a:effectLst/>
                <a:latin typeface="+mn-lt"/>
                <a:ea typeface="+mn-ea"/>
                <a:cs typeface="+mn-cs"/>
              </a:rPr>
              <a:t>を開発すると共に、</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は、個人が使用することを前提とした</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を拡張して、複数のユーザーが同時に使用することを前提としたサーバー</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を開発するに至り、コンピュータ市場は</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OS</a:t>
            </a:r>
            <a:r>
              <a:rPr kumimoji="1" lang="ja-JP" altLang="ja-JP" sz="1200" kern="1200" dirty="0" smtClean="0">
                <a:solidFill>
                  <a:schemeClr val="tx1"/>
                </a:solidFill>
                <a:effectLst/>
                <a:latin typeface="+mn-lt"/>
                <a:ea typeface="+mn-ea"/>
                <a:cs typeface="+mn-cs"/>
              </a:rPr>
              <a:t>である</a:t>
            </a:r>
            <a:r>
              <a:rPr kumimoji="1" lang="en-US" altLang="ja-JP" sz="1200" kern="1200" dirty="0" smtClean="0">
                <a:solidFill>
                  <a:schemeClr val="tx1"/>
                </a:solidFill>
                <a:effectLst/>
                <a:latin typeface="+mn-lt"/>
                <a:ea typeface="+mn-ea"/>
                <a:cs typeface="+mn-cs"/>
              </a:rPr>
              <a:t> Windows</a:t>
            </a:r>
            <a:r>
              <a:rPr kumimoji="1" lang="ja-JP" altLang="ja-JP" sz="1200" kern="1200" dirty="0" smtClean="0">
                <a:solidFill>
                  <a:schemeClr val="tx1"/>
                </a:solidFill>
                <a:effectLst/>
                <a:latin typeface="+mn-lt"/>
                <a:ea typeface="+mn-ea"/>
                <a:cs typeface="+mn-cs"/>
              </a:rPr>
              <a:t>と </a:t>
            </a:r>
            <a:r>
              <a:rPr kumimoji="1" lang="en-US" altLang="ja-JP" sz="1200" kern="1200" dirty="0" smtClean="0">
                <a:solidFill>
                  <a:schemeClr val="tx1"/>
                </a:solidFill>
                <a:effectLst/>
                <a:latin typeface="+mn-lt"/>
                <a:ea typeface="+mn-ea"/>
                <a:cs typeface="+mn-cs"/>
              </a:rPr>
              <a:t>Intel CPU</a:t>
            </a:r>
            <a:r>
              <a:rPr kumimoji="1" lang="ja-JP" altLang="ja-JP" sz="1200" kern="1200" dirty="0" smtClean="0">
                <a:solidFill>
                  <a:schemeClr val="tx1"/>
                </a:solidFill>
                <a:effectLst/>
                <a:latin typeface="+mn-lt"/>
                <a:ea typeface="+mn-ea"/>
                <a:cs typeface="+mn-cs"/>
              </a:rPr>
              <a:t>との組合せ、世に言う</a:t>
            </a:r>
            <a:r>
              <a:rPr kumimoji="1" lang="en-US" altLang="ja-JP" sz="1200" kern="1200" dirty="0" smtClean="0">
                <a:solidFill>
                  <a:schemeClr val="tx1"/>
                </a:solidFill>
                <a:effectLst/>
                <a:latin typeface="+mn-lt"/>
                <a:ea typeface="+mn-ea"/>
                <a:cs typeface="+mn-cs"/>
              </a:rPr>
              <a:t>Wintel</a:t>
            </a:r>
            <a:r>
              <a:rPr kumimoji="1" lang="ja-JP" altLang="ja-JP" sz="1200" kern="1200" dirty="0" smtClean="0">
                <a:solidFill>
                  <a:schemeClr val="tx1"/>
                </a:solidFill>
                <a:effectLst/>
                <a:latin typeface="+mn-lt"/>
                <a:ea typeface="+mn-ea"/>
                <a:cs typeface="+mn-cs"/>
              </a:rPr>
              <a:t>の時代へと動き始めたのです。</a:t>
            </a:r>
          </a:p>
          <a:p>
            <a:r>
              <a:rPr kumimoji="1" lang="ja-JP" altLang="ja-JP" sz="1200" kern="1200" dirty="0" smtClean="0">
                <a:solidFill>
                  <a:schemeClr val="tx1"/>
                </a:solidFill>
                <a:effectLst/>
                <a:latin typeface="+mn-lt"/>
                <a:ea typeface="+mn-ea"/>
                <a:cs typeface="+mn-cs"/>
              </a:rPr>
              <a:t>その結果、それまで乱立していたアーキテクチャは</a:t>
            </a:r>
            <a:r>
              <a:rPr kumimoji="1" lang="en-US" altLang="ja-JP" sz="1200" kern="1200" dirty="0" smtClean="0">
                <a:solidFill>
                  <a:schemeClr val="tx1"/>
                </a:solidFill>
                <a:effectLst/>
                <a:latin typeface="+mn-lt"/>
                <a:ea typeface="+mn-ea"/>
                <a:cs typeface="+mn-cs"/>
              </a:rPr>
              <a:t>Wintel</a:t>
            </a:r>
            <a:r>
              <a:rPr kumimoji="1" lang="ja-JP" altLang="ja-JP" sz="1200" kern="1200" dirty="0" smtClean="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smtClean="0">
                <a:solidFill>
                  <a:schemeClr val="tx1"/>
                </a:solidFill>
                <a:effectLst/>
                <a:latin typeface="+mn-lt"/>
                <a:ea typeface="+mn-ea"/>
                <a:cs typeface="+mn-cs"/>
              </a:rPr>
              <a:t>TCA: Total Cost of Acquisition</a:t>
            </a:r>
            <a:r>
              <a:rPr kumimoji="1" lang="ja-JP" altLang="ja-JP" sz="1200" kern="1200" dirty="0" smtClean="0">
                <a:solidFill>
                  <a:schemeClr val="tx1"/>
                </a:solidFill>
                <a:effectLst/>
                <a:latin typeface="+mn-lt"/>
                <a:ea typeface="+mn-ea"/>
                <a:cs typeface="+mn-cs"/>
              </a:rPr>
              <a:t>）は、大幅に下がっていったのです。</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年代も半ば頃になると</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TCA</a:t>
            </a:r>
            <a:r>
              <a:rPr kumimoji="1" lang="ja-JP" altLang="ja-JP" sz="1200" kern="1200" dirty="0" smtClean="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smtClean="0">
                <a:solidFill>
                  <a:schemeClr val="tx1"/>
                </a:solidFill>
                <a:effectLst/>
                <a:latin typeface="+mn-lt"/>
                <a:ea typeface="+mn-ea"/>
                <a:cs typeface="+mn-cs"/>
              </a:rPr>
              <a:t>TCO: Total Cost of Ownership</a:t>
            </a:r>
            <a:r>
              <a:rPr kumimoji="1" lang="ja-JP" altLang="ja-JP" sz="1200" kern="1200" dirty="0" smtClean="0">
                <a:solidFill>
                  <a:schemeClr val="tx1"/>
                </a:solidFill>
                <a:effectLst/>
                <a:latin typeface="+mn-lt"/>
                <a:ea typeface="+mn-ea"/>
                <a:cs typeface="+mn-cs"/>
              </a:rPr>
              <a:t>）が大幅に上昇することになりました。その金額は、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予算の</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7</a:t>
            </a:r>
            <a:r>
              <a:rPr kumimoji="1" lang="ja-JP" altLang="ja-JP" sz="1200" kern="1200" dirty="0" smtClean="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smtClean="0"/>
          </a:p>
        </p:txBody>
      </p:sp>
    </p:spTree>
    <p:extLst>
      <p:ext uri="{BB962C8B-B14F-4D97-AF65-F5344CB8AC3E}">
        <p14:creationId xmlns:p14="http://schemas.microsoft.com/office/powerpoint/2010/main" val="110425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なしでは対応できません。</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需要の高まりとは裏腹に、企業内の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の増大です。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への需要が高まれば、</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が増大します。それでも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予算が増えるのであれば、何とか対処できます。しかし、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にお金が掛かり過ぎて、応えることができません。しかも、</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smtClean="0">
                <a:solidFill>
                  <a:schemeClr val="tx1"/>
                </a:solidFill>
                <a:effectLst/>
                <a:latin typeface="+mn-lt"/>
                <a:ea typeface="+mn-ea"/>
                <a:cs typeface="+mn-cs"/>
              </a:rPr>
              <a:t>ならば、「所有」することを辞め、自分達で、システム資源の面倒をみなければ、</a:t>
            </a:r>
            <a:r>
              <a:rPr kumimoji="1" lang="en-US" altLang="ja-JP" sz="1200" kern="1200" dirty="0" smtClean="0">
                <a:solidFill>
                  <a:schemeClr val="tx1"/>
                </a:solidFill>
                <a:effectLst/>
                <a:latin typeface="+mn-lt"/>
                <a:ea typeface="+mn-ea"/>
                <a:cs typeface="+mn-cs"/>
              </a:rPr>
              <a:t>TCO</a:t>
            </a:r>
            <a:r>
              <a:rPr kumimoji="1" lang="ja-JP" altLang="ja-JP" sz="1200" kern="1200" dirty="0" smtClean="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510478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smtClean="0">
                <a:solidFill>
                  <a:schemeClr val="tx1"/>
                </a:solidFill>
                <a:effectLst/>
                <a:latin typeface="+mn-lt"/>
                <a:ea typeface="+mn-ea"/>
                <a:cs typeface="+mn-cs"/>
              </a:rPr>
              <a:t>リース期間に合わせ将来の需要を予測してサイジングする。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smtClean="0">
                <a:solidFill>
                  <a:schemeClr val="tx1"/>
                </a:solidFill>
                <a:effectLst/>
                <a:latin typeface="+mn-lt"/>
                <a:ea typeface="+mn-ea"/>
                <a:cs typeface="+mn-cs"/>
              </a:rPr>
              <a:t>稟議書を作成して承認・決済の手続きを行う。</a:t>
            </a:r>
          </a:p>
          <a:p>
            <a:pPr lvl="0"/>
            <a:r>
              <a:rPr kumimoji="1" lang="ja-JP" altLang="ja-JP" sz="1200" kern="1200" dirty="0" smtClean="0">
                <a:solidFill>
                  <a:schemeClr val="tx1"/>
                </a:solidFill>
                <a:effectLst/>
                <a:latin typeface="+mn-lt"/>
                <a:ea typeface="+mn-ea"/>
                <a:cs typeface="+mn-cs"/>
              </a:rPr>
              <a:t>決定した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ベンダーに発注する。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ベンダーはメーカーに調達を依頼する。</a:t>
            </a:r>
          </a:p>
          <a:p>
            <a:pPr lvl="0"/>
            <a:r>
              <a:rPr kumimoji="1" lang="ja-JP" altLang="ja-JP" sz="1200" kern="1200" dirty="0" smtClean="0">
                <a:solidFill>
                  <a:schemeClr val="tx1"/>
                </a:solidFill>
                <a:effectLst/>
                <a:latin typeface="+mn-lt"/>
                <a:ea typeface="+mn-ea"/>
                <a:cs typeface="+mn-cs"/>
              </a:rPr>
              <a:t>調達した機器をキッティングする。</a:t>
            </a:r>
          </a:p>
          <a:p>
            <a:pPr lvl="0"/>
            <a:r>
              <a:rPr kumimoji="1" lang="ja-JP" altLang="ja-JP" sz="1200" kern="1200" dirty="0" smtClean="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smtClean="0">
                <a:solidFill>
                  <a:schemeClr val="tx1"/>
                </a:solidFill>
                <a:effectLst/>
                <a:latin typeface="+mn-lt"/>
                <a:ea typeface="+mn-ea"/>
                <a:cs typeface="+mn-cs"/>
              </a:rPr>
              <a:t>当面必要なリソースを考えてサイジングをおこなう。</a:t>
            </a:r>
          </a:p>
          <a:p>
            <a:pPr lvl="0"/>
            <a:r>
              <a:rPr kumimoji="1" lang="ja-JP" altLang="ja-JP" sz="1200" kern="1200" dirty="0" smtClean="0">
                <a:solidFill>
                  <a:schemeClr val="tx1"/>
                </a:solidFill>
                <a:effectLst/>
                <a:latin typeface="+mn-lt"/>
                <a:ea typeface="+mn-ea"/>
                <a:cs typeface="+mn-cs"/>
              </a:rPr>
              <a:t>クラウド・サービスの</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smtClean="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smtClean="0">
                <a:solidFill>
                  <a:schemeClr val="tx1"/>
                </a:solidFill>
                <a:effectLst/>
                <a:latin typeface="+mn-lt"/>
                <a:ea typeface="+mn-ea"/>
                <a:cs typeface="+mn-cs"/>
              </a:rPr>
              <a:t>調達ボタンを押す。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smtClean="0">
                <a:solidFill>
                  <a:schemeClr val="tx1"/>
                </a:solidFill>
                <a:effectLst/>
                <a:latin typeface="+mn-lt"/>
                <a:ea typeface="+mn-ea"/>
                <a:cs typeface="+mn-cs"/>
              </a:rPr>
              <a:t>EC</a:t>
            </a:r>
            <a:r>
              <a:rPr kumimoji="1" lang="ja-JP" altLang="ja-JP" sz="1200" kern="1200" dirty="0" smtClean="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487237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5" name="図 14"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420567"/>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GIF"/><Relationship Id="rId7" Type="http://schemas.openxmlformats.org/officeDocument/2006/relationships/image" Target="../media/image41.PNG"/><Relationship Id="rId8"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0.png"/><Relationship Id="rId5" Type="http://schemas.openxmlformats.org/officeDocument/2006/relationships/image" Target="../media/image31.png"/><Relationship Id="rId6"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tmp"/><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idcjapan.co.jp/Press/Current/20160929Apr.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NUL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4" Type="http://schemas.openxmlformats.org/officeDocument/2006/relationships/image" Target="../media/image6.tmp"/><Relationship Id="rId5" Type="http://schemas.openxmlformats.org/officeDocument/2006/relationships/image" Target="../media/image9.tmp"/><Relationship Id="rId6" Type="http://schemas.openxmlformats.org/officeDocument/2006/relationships/image" Target="../media/image10.tmp"/><Relationship Id="rId1" Type="http://schemas.openxmlformats.org/officeDocument/2006/relationships/slideLayout" Target="../slideLayouts/slideLayout6.xml"/><Relationship Id="rId2" Type="http://schemas.openxmlformats.org/officeDocument/2006/relationships/image" Target="../media/image7.tm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1" Type="http://schemas.openxmlformats.org/officeDocument/2006/relationships/slideLayout" Target="../slideLayouts/slideLayout6.xml"/><Relationship Id="rId2" Type="http://schemas.openxmlformats.org/officeDocument/2006/relationships/image" Target="../media/image59.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 Id="rId3" Type="http://schemas.microsoft.com/office/2007/relationships/hdphoto" Target="NUL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NUL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66.tiff"/><Relationship Id="rId4" Type="http://schemas.openxmlformats.org/officeDocument/2006/relationships/image" Target="../media/image67.tiff"/><Relationship Id="rId5" Type="http://schemas.openxmlformats.org/officeDocument/2006/relationships/image" Target="../media/image68.tiff"/><Relationship Id="rId6" Type="http://schemas.openxmlformats.org/officeDocument/2006/relationships/image" Target="../media/image69.tiff"/><Relationship Id="rId7" Type="http://schemas.openxmlformats.org/officeDocument/2006/relationships/image" Target="../media/image70.tiff"/><Relationship Id="rId8" Type="http://schemas.openxmlformats.org/officeDocument/2006/relationships/image" Target="../media/image71.tiff"/><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tif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2.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6.tm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hyperlink" Target="http://www.jisa.or.jp/explain/tabid/756/Default.aspx" TargetMode="External"/><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 Id="rId3" Type="http://schemas.openxmlformats.org/officeDocument/2006/relationships/hyperlink" Target="http://amzn.to/1QViFJ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dirty="0" smtClean="0">
                <a:latin typeface="Hiragino Kaku Gothic StdN W8" charset="-128"/>
                <a:ea typeface="Hiragino Kaku Gothic StdN W8" charset="-128"/>
                <a:cs typeface="Hiragino Kaku Gothic StdN W8" charset="-128"/>
              </a:rPr>
              <a:t>クラウドファースト</a:t>
            </a:r>
            <a:r>
              <a:rPr lang="en-US" altLang="ja-JP" sz="2800" dirty="0" smtClean="0">
                <a:latin typeface="Hiragino Kaku Gothic StdN W8" charset="-128"/>
                <a:ea typeface="Hiragino Kaku Gothic StdN W8" charset="-128"/>
                <a:cs typeface="Hiragino Kaku Gothic StdN W8" charset="-128"/>
              </a:rPr>
              <a:t/>
            </a:r>
            <a:br>
              <a:rPr lang="en-US" altLang="ja-JP" sz="2800" dirty="0" smtClean="0">
                <a:latin typeface="Hiragino Kaku Gothic StdN W8" charset="-128"/>
                <a:ea typeface="Hiragino Kaku Gothic StdN W8" charset="-128"/>
                <a:cs typeface="Hiragino Kaku Gothic StdN W8" charset="-128"/>
              </a:rPr>
            </a:br>
            <a:r>
              <a:rPr lang="en-US" altLang="ja-JP" sz="1200" dirty="0" smtClean="0">
                <a:latin typeface="Hiragino Kaku Gothic Std W8" charset="-128"/>
                <a:ea typeface="Hiragino Kaku Gothic Std W8" charset="-128"/>
                <a:cs typeface="Hiragino Kaku Gothic Std W8" charset="-128"/>
              </a:rPr>
              <a:t>Cloud First</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en-US" altLang="ja-JP" sz="1400" dirty="0">
                <a:solidFill>
                  <a:schemeClr val="bg1">
                    <a:lumMod val="50000"/>
                  </a:schemeClr>
                </a:solidFill>
                <a:latin typeface="Meiryo" charset="-128"/>
                <a:ea typeface="Meiryo" charset="-128"/>
                <a:cs typeface="Meiryo" charset="-128"/>
              </a:rPr>
              <a:t> in NEC</a:t>
            </a:r>
            <a:r>
              <a:rPr lang="ja-JP" altLang="ja-JP" sz="1400" dirty="0">
                <a:solidFill>
                  <a:schemeClr val="bg1">
                    <a:lumMod val="50000"/>
                  </a:schemeClr>
                </a:solidFill>
                <a:latin typeface="Meiryo" charset="-128"/>
                <a:ea typeface="Meiryo" charset="-128"/>
                <a:cs typeface="Meiryo" charset="-128"/>
              </a:rPr>
              <a:t>ソリューションイノベータ </a:t>
            </a:r>
            <a:endParaRPr lang="ja-JP" altLang="en-US" sz="1400" dirty="0">
              <a:solidFill>
                <a:schemeClr val="bg1">
                  <a:lumMod val="50000"/>
                </a:schemeClr>
              </a:solidFill>
              <a:latin typeface="Meiryo" charset="-128"/>
              <a:ea typeface="Meiryo" charset="-128"/>
              <a:cs typeface="Meiryo" charset="-128"/>
            </a:endParaRPr>
          </a:p>
          <a:p>
            <a:endParaRPr kumimoji="1" lang="en-US" altLang="ja-JP" dirty="0" smtClean="0">
              <a:latin typeface="Meiryo" charset="-128"/>
              <a:ea typeface="Meiryo" charset="-128"/>
              <a:cs typeface="Meiryo" charset="-128"/>
            </a:endParaRPr>
          </a:p>
          <a:p>
            <a:r>
              <a:rPr kumimoji="1" lang="en-US" altLang="ja-JP" dirty="0" smtClean="0">
                <a:latin typeface="Meiryo" charset="-128"/>
                <a:ea typeface="Meiryo" charset="-128"/>
                <a:cs typeface="Meiryo" charset="-128"/>
              </a:rPr>
              <a:t>2017</a:t>
            </a:r>
            <a:r>
              <a:rPr kumimoji="1" lang="ja-JP" altLang="en-US" dirty="0" smtClean="0">
                <a:latin typeface="Meiryo" charset="-128"/>
                <a:ea typeface="Meiryo" charset="-128"/>
                <a:cs typeface="Meiryo" charset="-128"/>
              </a:rPr>
              <a:t>年</a:t>
            </a:r>
            <a:r>
              <a:rPr lang="en-US" altLang="ja-JP" dirty="0" smtClean="0">
                <a:latin typeface="Meiryo" charset="-128"/>
                <a:ea typeface="Meiryo" charset="-128"/>
                <a:cs typeface="Meiryo" charset="-128"/>
              </a:rPr>
              <a:t>9</a:t>
            </a:r>
            <a:r>
              <a:rPr kumimoji="1" lang="ja-JP" altLang="en-US" dirty="0" smtClean="0">
                <a:latin typeface="Meiryo" charset="-128"/>
                <a:ea typeface="Meiryo" charset="-128"/>
                <a:cs typeface="Meiryo" charset="-128"/>
              </a:rPr>
              <a:t>月</a:t>
            </a:r>
            <a:r>
              <a:rPr lang="en-US" altLang="ja-JP" dirty="0" smtClean="0">
                <a:latin typeface="Meiryo" charset="-128"/>
                <a:ea typeface="Meiryo" charset="-128"/>
                <a:cs typeface="Meiryo" charset="-128"/>
              </a:rPr>
              <a:t>20</a:t>
            </a:r>
            <a:r>
              <a:rPr lang="ja-JP" altLang="en-US" dirty="0" smtClean="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774461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クラウドを理解するための</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基礎知識</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346361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情報システムの構造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smtClean="0">
                <a:solidFill>
                  <a:schemeClr val="bg1">
                    <a:lumMod val="50000"/>
                  </a:schemeClr>
                </a:solidFill>
                <a:latin typeface="Meiryo" charset="-128"/>
                <a:ea typeface="Meiryo" charset="-128"/>
                <a:cs typeface="Meiryo" charset="-128"/>
              </a:rPr>
              <a:t>業務や経営の目的を達成するための仕事の手順</a:t>
            </a:r>
            <a:endParaRPr kumimoji="1" lang="ja-JP" altLang="en-US" dirty="0">
              <a:solidFill>
                <a:schemeClr val="bg1">
                  <a:lumMod val="50000"/>
                </a:schemeClr>
              </a:solidFill>
              <a:latin typeface="Meiryo" charset="-128"/>
              <a:ea typeface="Meiryo" charset="-128"/>
              <a:cs typeface="Meiryo" charset="-128"/>
            </a:endParaRP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smtClean="0">
                <a:solidFill>
                  <a:srgbClr val="00B050"/>
                </a:solidFill>
                <a:latin typeface="Meiryo" charset="-128"/>
                <a:ea typeface="Meiryo" charset="-128"/>
                <a:cs typeface="Meiryo" charset="-128"/>
              </a:rPr>
              <a:t>ビジネス・プロセス</a:t>
            </a:r>
            <a:endParaRPr kumimoji="1" lang="ja-JP" altLang="en-US" sz="2000" b="1" dirty="0">
              <a:solidFill>
                <a:srgbClr val="00B050"/>
              </a:solidFill>
              <a:latin typeface="Meiryo" charset="-128"/>
              <a:ea typeface="Meiryo" charset="-128"/>
              <a:cs typeface="Meiryo" charset="-128"/>
            </a:endParaRP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smtClean="0">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ビジネス・プロセスを効率的・効果的に機能させるためのソフトウエア</a:t>
            </a:r>
            <a:endParaRPr kumimoji="1" lang="ja-JP" altLang="en-US" dirty="0">
              <a:solidFill>
                <a:schemeClr val="bg1"/>
              </a:solidFill>
              <a:latin typeface="Meiryo" charset="-128"/>
              <a:ea typeface="Meiryo" charset="-128"/>
              <a:cs typeface="Meiryo" charset="-128"/>
            </a:endParaRP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アプリケーションの開発や実行に共通</a:t>
            </a:r>
            <a:r>
              <a:rPr kumimoji="1" lang="ja-JP" altLang="en-US" smtClean="0">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smtClean="0">
                <a:solidFill>
                  <a:schemeClr val="bg1"/>
                </a:solidFill>
                <a:latin typeface="Meiryo" charset="-128"/>
                <a:ea typeface="Meiryo" charset="-128"/>
                <a:cs typeface="Meiryo" charset="-128"/>
              </a:rPr>
              <a:t>ソフトウエアを稼働させるためのハードウェアや設備</a:t>
            </a:r>
            <a:endParaRPr kumimoji="1" lang="ja-JP" altLang="en-US" dirty="0">
              <a:solidFill>
                <a:schemeClr val="bg1"/>
              </a:solidFill>
              <a:latin typeface="Meiryo" charset="-128"/>
              <a:ea typeface="Meiryo" charset="-128"/>
              <a:cs typeface="Meiryo" charset="-128"/>
            </a:endParaRP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smtClean="0">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smtClean="0">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smtClean="0">
                <a:solidFill>
                  <a:schemeClr val="bg1"/>
                </a:solidFill>
                <a:latin typeface="Meiryo" charset="-128"/>
                <a:ea typeface="Meiryo" charset="-128"/>
                <a:cs typeface="Meiryo" charset="-128"/>
              </a:rPr>
              <a:t>インフラストラクチャー</a:t>
            </a:r>
            <a:endParaRPr kumimoji="1" lang="ja-JP" altLang="en-US" sz="1600" b="1" dirty="0">
              <a:solidFill>
                <a:schemeClr val="bg1"/>
              </a:solidFill>
              <a:latin typeface="Meiryo" charset="-128"/>
              <a:ea typeface="Meiryo" charset="-128"/>
              <a:cs typeface="Meiryo" charset="-128"/>
            </a:endParaRP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販売</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給与</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計算</a:t>
            </a: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生産</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文書</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経費</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精算</a:t>
            </a:r>
            <a:endParaRPr kumimoji="1" lang="ja-JP" altLang="en-US" sz="1200" dirty="0">
              <a:solidFill>
                <a:srgbClr val="FFFFFF"/>
              </a:solidFill>
              <a:latin typeface="ＭＳ Ｐゴシック"/>
              <a:ea typeface="ＭＳ Ｐゴシック"/>
              <a:cs typeface="ＭＳ Ｐゴシック"/>
            </a:endParaRP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販売</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給与</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計算</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生産</a:t>
            </a:r>
            <a:endParaRPr kumimoji="1" lang="en-US" altLang="ja-JP" sz="1200" dirty="0" smtClean="0">
              <a:solidFill>
                <a:srgbClr val="FFFFFF"/>
              </a:solidFill>
              <a:latin typeface="ＭＳ Ｐゴシック"/>
              <a:ea typeface="ＭＳ Ｐゴシック"/>
              <a:cs typeface="ＭＳ Ｐゴシック"/>
            </a:endParaRPr>
          </a:p>
          <a:p>
            <a:pPr algn="ctr"/>
            <a:r>
              <a:rPr lang="ja-JP" altLang="en-US" sz="1200" dirty="0" smtClean="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文書</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経費</a:t>
            </a:r>
            <a:endParaRPr kumimoji="1" lang="en-US" altLang="ja-JP" sz="1200" dirty="0" smtClean="0">
              <a:solidFill>
                <a:srgbClr val="FFFFFF"/>
              </a:solidFill>
              <a:latin typeface="ＭＳ Ｐゴシック"/>
              <a:ea typeface="ＭＳ Ｐゴシック"/>
              <a:cs typeface="ＭＳ Ｐゴシック"/>
            </a:endParaRPr>
          </a:p>
          <a:p>
            <a:pPr algn="ctr"/>
            <a:r>
              <a:rPr kumimoji="1" lang="ja-JP" altLang="en-US" sz="1200" dirty="0" smtClean="0">
                <a:solidFill>
                  <a:srgbClr val="FFFFFF"/>
                </a:solidFill>
                <a:latin typeface="ＭＳ Ｐゴシック"/>
                <a:ea typeface="ＭＳ Ｐゴシック"/>
                <a:cs typeface="ＭＳ Ｐゴシック"/>
              </a:rPr>
              <a:t>精算</a:t>
            </a:r>
            <a:endParaRPr kumimoji="1" lang="ja-JP" altLang="en-US" sz="1200" dirty="0">
              <a:solidFill>
                <a:srgbClr val="FFFFFF"/>
              </a:solidFill>
              <a:latin typeface="ＭＳ Ｐゴシック"/>
              <a:ea typeface="ＭＳ Ｐゴシック"/>
              <a:cs typeface="ＭＳ Ｐゴシック"/>
            </a:endParaRP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データベース</a:t>
            </a:r>
            <a:endParaRPr kumimoji="1" lang="ja-JP" altLang="en-US" sz="1050" dirty="0">
              <a:solidFill>
                <a:srgbClr val="FFFFFF"/>
              </a:solidFill>
              <a:latin typeface="ＭＳ Ｐゴシック"/>
              <a:ea typeface="ＭＳ Ｐゴシック"/>
              <a:cs typeface="ＭＳ Ｐゴシック"/>
            </a:endParaRP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プログラム開発や実行を支援</a:t>
            </a:r>
            <a:endParaRPr kumimoji="1" lang="ja-JP" altLang="en-US" sz="900" dirty="0">
              <a:solidFill>
                <a:srgbClr val="FFFFFF"/>
              </a:solidFill>
              <a:latin typeface="ＭＳ Ｐゴシック"/>
              <a:ea typeface="ＭＳ Ｐゴシック"/>
              <a:cs typeface="ＭＳ Ｐゴシック"/>
            </a:endParaRP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稼働状況やセキュリティを管理</a:t>
            </a:r>
            <a:endParaRPr kumimoji="1" lang="ja-JP" altLang="en-US" sz="900" dirty="0">
              <a:solidFill>
                <a:srgbClr val="FFFFFF"/>
              </a:solidFill>
              <a:latin typeface="ＭＳ Ｐゴシック"/>
              <a:ea typeface="ＭＳ Ｐゴシック"/>
              <a:cs typeface="ＭＳ Ｐゴシック"/>
            </a:endParaRP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smtClean="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smtClean="0">
                <a:solidFill>
                  <a:srgbClr val="FFFFFF"/>
                </a:solidFill>
                <a:latin typeface="ＭＳ Ｐゴシック"/>
                <a:ea typeface="ＭＳ Ｐゴシック"/>
                <a:cs typeface="ＭＳ Ｐゴシック"/>
              </a:rPr>
              <a:t>ネットワーク</a:t>
            </a:r>
            <a:endParaRPr kumimoji="1" lang="en-US" altLang="ja-JP" sz="7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機器</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サーバー</a:t>
            </a:r>
            <a:endParaRPr kumimoji="1" lang="ja-JP" altLang="en-US" sz="800" dirty="0">
              <a:solidFill>
                <a:srgbClr val="FFFFFF"/>
              </a:solidFill>
              <a:latin typeface="ＭＳ Ｐゴシック"/>
              <a:ea typeface="ＭＳ Ｐゴシック"/>
              <a:cs typeface="ＭＳ Ｐゴシック"/>
            </a:endParaRP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73828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694270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smtClean="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smtClean="0"/>
              <a:t>コレ一枚でわかるクラウドコンピューティング</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a:clrChange>
              <a:clrFrom>
                <a:srgbClr val="FFFFFF"/>
              </a:clrFrom>
              <a:clrTo>
                <a:srgbClr val="FFFFFF">
                  <a:alpha val="0"/>
                </a:srgbClr>
              </a:clrTo>
            </a:clrChange>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a:clrChange>
              <a:clrFrom>
                <a:srgbClr val="FFFFFF"/>
              </a:clrFrom>
              <a:clrTo>
                <a:srgbClr val="FFFFFF">
                  <a:alpha val="0"/>
                </a:srgbClr>
              </a:clrTo>
            </a:clrChange>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a:clrChange>
              <a:clrFrom>
                <a:srgbClr val="FFFFFF"/>
              </a:clrFrom>
              <a:clrTo>
                <a:srgbClr val="FFFFFF">
                  <a:alpha val="0"/>
                </a:srgbClr>
              </a:clrTo>
            </a:clrChange>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インフラストラクチャー</a:t>
            </a:r>
            <a:endParaRPr kumimoji="1" lang="ja-JP" altLang="en-US" dirty="0">
              <a:solidFill>
                <a:srgbClr val="FFFFFF"/>
              </a:solidFill>
              <a:latin typeface="ＭＳ Ｐゴシック"/>
              <a:ea typeface="ＭＳ Ｐゴシック"/>
              <a:cs typeface="ＭＳ Ｐゴシック"/>
            </a:endParaRP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プラットフォーム</a:t>
            </a:r>
            <a:endParaRPr kumimoji="1" lang="ja-JP" altLang="en-US" dirty="0">
              <a:solidFill>
                <a:srgbClr val="FFFFFF"/>
              </a:solidFill>
              <a:latin typeface="ＭＳ Ｐゴシック"/>
              <a:ea typeface="ＭＳ Ｐゴシック"/>
              <a:cs typeface="ＭＳ Ｐゴシック"/>
            </a:endParaRP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smtClean="0">
                <a:solidFill>
                  <a:srgbClr val="FFFFFF"/>
                </a:solidFill>
                <a:latin typeface="ＭＳ Ｐゴシック"/>
                <a:ea typeface="ＭＳ Ｐゴシック"/>
                <a:cs typeface="ＭＳ Ｐゴシック"/>
              </a:rPr>
              <a:t>アプリケーション</a:t>
            </a:r>
            <a:endParaRPr kumimoji="1" lang="ja-JP" altLang="en-US" dirty="0">
              <a:solidFill>
                <a:srgbClr val="FFFFFF"/>
              </a:solidFill>
              <a:latin typeface="ＭＳ Ｐゴシック"/>
              <a:ea typeface="ＭＳ Ｐゴシック"/>
              <a:cs typeface="ＭＳ Ｐゴシック"/>
            </a:endParaRP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計算装置</a:t>
            </a:r>
            <a:endParaRPr kumimoji="1" lang="ja-JP" altLang="en-US" sz="1200" dirty="0">
              <a:solidFill>
                <a:srgbClr val="0000FF"/>
              </a:solidFill>
              <a:latin typeface="ＭＳ Ｐゴシック"/>
              <a:ea typeface="ＭＳ Ｐゴシック"/>
              <a:cs typeface="ＭＳ Ｐゴシック"/>
            </a:endParaRP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記憶装置</a:t>
            </a:r>
            <a:endParaRPr kumimoji="1" lang="ja-JP" altLang="en-US" sz="1200" dirty="0">
              <a:solidFill>
                <a:srgbClr val="0000FF"/>
              </a:solidFill>
              <a:latin typeface="ＭＳ Ｐゴシック"/>
              <a:ea typeface="ＭＳ Ｐゴシック"/>
              <a:cs typeface="ＭＳ Ｐゴシック"/>
            </a:endParaRP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データ</a:t>
            </a:r>
          </a:p>
          <a:p>
            <a:pPr algn="ctr"/>
            <a:r>
              <a:rPr kumimoji="1" lang="ja-JP" altLang="en-US" sz="1000" dirty="0" smtClean="0">
                <a:solidFill>
                  <a:srgbClr val="3366FF"/>
                </a:solidFill>
                <a:latin typeface="ＭＳ Ｐゴシック"/>
                <a:ea typeface="ＭＳ Ｐゴシック"/>
                <a:cs typeface="ＭＳ Ｐゴシック"/>
              </a:rPr>
              <a:t>ベース</a:t>
            </a:r>
            <a:endParaRPr kumimoji="1" lang="ja-JP" altLang="en-US" sz="1000" dirty="0">
              <a:solidFill>
                <a:srgbClr val="3366FF"/>
              </a:solidFill>
              <a:latin typeface="ＭＳ Ｐゴシック"/>
              <a:ea typeface="ＭＳ Ｐゴシック"/>
              <a:cs typeface="ＭＳ Ｐゴシック"/>
            </a:endParaRP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運用管理</a:t>
            </a:r>
            <a:endParaRPr kumimoji="1" lang="ja-JP" altLang="en-US" sz="1000" dirty="0">
              <a:solidFill>
                <a:srgbClr val="3366FF"/>
              </a:solidFill>
              <a:latin typeface="ＭＳ Ｐゴシック"/>
              <a:ea typeface="ＭＳ Ｐゴシック"/>
              <a:cs typeface="ＭＳ Ｐゴシック"/>
            </a:endParaRP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プログラム</a:t>
            </a:r>
          </a:p>
          <a:p>
            <a:pPr algn="ctr"/>
            <a:r>
              <a:rPr kumimoji="1" lang="ja-JP" altLang="en-US" sz="1000" dirty="0" smtClean="0">
                <a:solidFill>
                  <a:srgbClr val="3366FF"/>
                </a:solidFill>
                <a:latin typeface="ＭＳ Ｐゴシック"/>
                <a:ea typeface="ＭＳ Ｐゴシック"/>
                <a:cs typeface="ＭＳ Ｐゴシック"/>
              </a:rPr>
              <a:t>実行環境</a:t>
            </a:r>
            <a:endParaRPr kumimoji="1" lang="ja-JP" altLang="en-US" sz="1000" dirty="0">
              <a:solidFill>
                <a:srgbClr val="3366FF"/>
              </a:solidFill>
              <a:latin typeface="ＭＳ Ｐゴシック"/>
              <a:ea typeface="ＭＳ Ｐゴシック"/>
              <a:cs typeface="ＭＳ Ｐゴシック"/>
            </a:endParaRP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プログラム</a:t>
            </a:r>
          </a:p>
          <a:p>
            <a:pPr algn="ctr"/>
            <a:r>
              <a:rPr lang="ja-JP" altLang="en-US" sz="1000" dirty="0" smtClean="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smtClean="0">
                <a:solidFill>
                  <a:srgbClr val="3366FF"/>
                </a:solidFill>
                <a:latin typeface="ＭＳ Ｐゴシック"/>
                <a:ea typeface="ＭＳ Ｐゴシック"/>
                <a:cs typeface="ＭＳ Ｐゴシック"/>
              </a:rPr>
              <a:t>認証管理</a:t>
            </a:r>
            <a:endParaRPr kumimoji="1" lang="ja-JP" altLang="en-US" sz="1000" dirty="0">
              <a:solidFill>
                <a:srgbClr val="3366FF"/>
              </a:solidFill>
              <a:latin typeface="ＭＳ Ｐゴシック"/>
              <a:ea typeface="ＭＳ Ｐゴシック"/>
              <a:cs typeface="ＭＳ Ｐゴシック"/>
            </a:endParaRP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電子</a:t>
            </a:r>
          </a:p>
          <a:p>
            <a:pPr algn="ctr"/>
            <a:r>
              <a:rPr kumimoji="1" lang="ja-JP" altLang="en-US" sz="900" dirty="0" smtClean="0">
                <a:solidFill>
                  <a:srgbClr val="33ACBD"/>
                </a:solidFill>
                <a:latin typeface="ＭＳ Ｐゴシック"/>
                <a:ea typeface="ＭＳ Ｐゴシック"/>
                <a:cs typeface="ＭＳ Ｐゴシック"/>
              </a:rPr>
              <a:t>メール</a:t>
            </a:r>
            <a:endParaRPr kumimoji="1" lang="ja-JP" altLang="en-US" sz="900" dirty="0">
              <a:solidFill>
                <a:srgbClr val="33ACBD"/>
              </a:solidFill>
              <a:latin typeface="ＭＳ Ｐゴシック"/>
              <a:ea typeface="ＭＳ Ｐゴシック"/>
              <a:cs typeface="ＭＳ Ｐゴシック"/>
            </a:endParaRP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smtClean="0">
                <a:solidFill>
                  <a:srgbClr val="33ACBD"/>
                </a:solidFill>
                <a:latin typeface="ＭＳ Ｐゴシック"/>
                <a:ea typeface="ＭＳ Ｐゴシック"/>
                <a:cs typeface="ＭＳ Ｐゴシック"/>
              </a:rPr>
              <a:t>ソーシャル</a:t>
            </a:r>
          </a:p>
          <a:p>
            <a:pPr algn="ctr"/>
            <a:r>
              <a:rPr lang="ja-JP" altLang="en-US" sz="800" dirty="0" smtClean="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新聞</a:t>
            </a:r>
          </a:p>
          <a:p>
            <a:pPr algn="ctr"/>
            <a:r>
              <a:rPr lang="ja-JP" altLang="en-US" sz="900" dirty="0" smtClean="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smtClean="0">
                <a:solidFill>
                  <a:srgbClr val="33ACBD"/>
                </a:solidFill>
                <a:latin typeface="ＭＳ Ｐゴシック"/>
                <a:ea typeface="ＭＳ Ｐゴシック"/>
                <a:cs typeface="ＭＳ Ｐゴシック"/>
              </a:rPr>
              <a:t>ショッピング</a:t>
            </a:r>
            <a:endParaRPr kumimoji="1" lang="ja-JP" altLang="en-US" sz="800" dirty="0">
              <a:solidFill>
                <a:srgbClr val="33ACBD"/>
              </a:solidFill>
              <a:latin typeface="ＭＳ Ｐゴシック"/>
              <a:ea typeface="ＭＳ Ｐゴシック"/>
              <a:cs typeface="ＭＳ Ｐゴシック"/>
            </a:endParaRP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smtClean="0">
                <a:solidFill>
                  <a:srgbClr val="33ACBD"/>
                </a:solidFill>
                <a:latin typeface="ＭＳ Ｐゴシック"/>
                <a:ea typeface="ＭＳ Ｐゴシック"/>
                <a:cs typeface="ＭＳ Ｐゴシック"/>
              </a:rPr>
              <a:t>金融取引</a:t>
            </a:r>
            <a:endParaRPr kumimoji="1" lang="ja-JP" altLang="en-US" sz="900" dirty="0">
              <a:solidFill>
                <a:srgbClr val="33ACBD"/>
              </a:solidFill>
              <a:latin typeface="ＭＳ Ｐゴシック"/>
              <a:ea typeface="ＭＳ Ｐゴシック"/>
              <a:cs typeface="ＭＳ Ｐゴシック"/>
            </a:endParaRP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smtClean="0">
                <a:solidFill>
                  <a:srgbClr val="33ACBD"/>
                </a:solidFill>
                <a:latin typeface="ＭＳ Ｐゴシック"/>
                <a:ea typeface="ＭＳ Ｐゴシック"/>
                <a:cs typeface="ＭＳ Ｐゴシック"/>
              </a:rPr>
              <a:t>財務</a:t>
            </a:r>
          </a:p>
          <a:p>
            <a:pPr algn="ctr"/>
            <a:r>
              <a:rPr kumimoji="1" lang="ja-JP" altLang="en-US" sz="900" dirty="0" smtClean="0">
                <a:solidFill>
                  <a:srgbClr val="33ACBD"/>
                </a:solidFill>
                <a:latin typeface="ＭＳ Ｐゴシック"/>
                <a:ea typeface="ＭＳ Ｐゴシック"/>
                <a:cs typeface="ＭＳ Ｐゴシック"/>
              </a:rPr>
              <a:t>会計</a:t>
            </a:r>
            <a:endParaRPr kumimoji="1" lang="ja-JP" altLang="en-US" sz="900" dirty="0">
              <a:solidFill>
                <a:srgbClr val="33ACBD"/>
              </a:solidFill>
              <a:latin typeface="ＭＳ Ｐゴシック"/>
              <a:ea typeface="ＭＳ Ｐゴシック"/>
              <a:cs typeface="ＭＳ Ｐゴシック"/>
            </a:endParaRP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0000FF"/>
                </a:solidFill>
                <a:latin typeface="ＭＳ Ｐゴシック"/>
                <a:ea typeface="ＭＳ Ｐゴシック"/>
                <a:cs typeface="ＭＳ Ｐゴシック"/>
              </a:rPr>
              <a:t>施設や設備</a:t>
            </a:r>
            <a:endParaRPr kumimoji="1" lang="ja-JP" altLang="en-US" sz="1200" dirty="0">
              <a:solidFill>
                <a:srgbClr val="0000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61024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smtClean="0"/>
              <a:t>工場内・発電設備</a:t>
            </a:r>
            <a:endParaRPr kumimoji="1" lang="ja-JP" altLang="en-US" dirty="0"/>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smtClean="0">
                <a:effectLst/>
              </a:rPr>
              <a:t>設備</a:t>
            </a:r>
            <a:r>
              <a:rPr lang="ja-JP" altLang="en-US" sz="1000" dirty="0">
                <a:effectLst/>
              </a:rPr>
              <a:t>の</a:t>
            </a:r>
            <a:r>
              <a:rPr lang="ja-JP" altLang="en-US" sz="1000" dirty="0" smtClean="0">
                <a:effectLst/>
              </a:rPr>
              <a:t>運用・管理・保守は自前</a:t>
            </a:r>
          </a:p>
          <a:p>
            <a:pPr marL="171450" indent="-171450">
              <a:buFont typeface="Wingdings" charset="2"/>
              <a:buChar char="v"/>
            </a:pPr>
            <a:r>
              <a:rPr kumimoji="1" lang="ja-JP" altLang="en-US" sz="1000" dirty="0" smtClean="0">
                <a:effectLst/>
              </a:rPr>
              <a:t>需要変動に柔軟性なし</a:t>
            </a:r>
            <a:endParaRPr kumimoji="1" lang="ja-JP" altLang="en-US" sz="1000" dirty="0">
              <a:effectLst/>
            </a:endParaRP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a:t>
            </a:r>
            <a:r>
              <a:rPr lang="ja-JP" altLang="en-US" sz="1200" dirty="0" smtClean="0">
                <a:solidFill>
                  <a:prstClr val="black"/>
                </a:solidFill>
              </a:rPr>
              <a:t>不安定</a:t>
            </a:r>
          </a:p>
          <a:p>
            <a:pPr lvl="0" algn="ctr"/>
            <a:r>
              <a:rPr lang="ja-JP" altLang="en-US" sz="1200" dirty="0" smtClean="0">
                <a:solidFill>
                  <a:prstClr val="black"/>
                </a:solidFill>
              </a:rPr>
              <a:t>自前</a:t>
            </a:r>
            <a:r>
              <a:rPr lang="ja-JP" altLang="en-US" sz="1200" dirty="0">
                <a:solidFill>
                  <a:prstClr val="black"/>
                </a:solidFill>
              </a:rPr>
              <a:t>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smtClean="0"/>
              <a:t>工場内・設備</a:t>
            </a:r>
            <a:endParaRPr kumimoji="1" lang="ja-JP" altLang="en-US" dirty="0"/>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ＭＳ Ｐゴシック"/>
                <a:ea typeface="ＭＳ Ｐゴシック"/>
                <a:cs typeface="ＭＳ Ｐゴシック"/>
              </a:rPr>
              <a:t>電　力</a:t>
            </a:r>
            <a:endParaRPr kumimoji="1" lang="ja-JP" altLang="en-US" sz="1200" dirty="0">
              <a:solidFill>
                <a:srgbClr val="FFFFFF"/>
              </a:solidFill>
              <a:latin typeface="ＭＳ Ｐゴシック"/>
              <a:ea typeface="ＭＳ Ｐゴシック"/>
              <a:cs typeface="ＭＳ Ｐゴシック"/>
            </a:endParaRP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smtClean="0"/>
                <a:t>電力会社・発電所</a:t>
              </a:r>
              <a:endParaRPr kumimoji="1" lang="ja-JP" altLang="en-US" dirty="0"/>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a:t>
              </a:r>
              <a:r>
                <a:rPr lang="ja-JP" altLang="en-US" sz="1200" dirty="0" smtClean="0"/>
                <a:t>設備</a:t>
              </a:r>
            </a:p>
            <a:p>
              <a:pPr algn="ctr"/>
              <a:r>
                <a:rPr lang="ja-JP" altLang="en-US" sz="1200" dirty="0" smtClean="0"/>
                <a:t>低料金</a:t>
              </a:r>
              <a:r>
                <a:rPr lang="ja-JP" altLang="en-US" sz="1200" dirty="0"/>
                <a:t>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smtClean="0"/>
                <a:t>設備</a:t>
              </a:r>
              <a:r>
                <a:rPr lang="ja-JP" altLang="en-US" sz="1000" dirty="0"/>
                <a:t>の</a:t>
              </a:r>
              <a:r>
                <a:rPr lang="ja-JP" altLang="en-US" sz="1000" dirty="0" smtClean="0"/>
                <a:t>運用・管理・保守から解放</a:t>
              </a:r>
              <a:endParaRPr lang="ja-JP" altLang="en-US" sz="1000" dirty="0"/>
            </a:p>
            <a:p>
              <a:pPr marL="171450" indent="-171450">
                <a:buFont typeface="Wingdings" charset="2"/>
                <a:buChar char="v"/>
              </a:pPr>
              <a:r>
                <a:rPr lang="ja-JP" altLang="en-US" sz="1000" dirty="0" smtClean="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smtClean="0"/>
                <a:t>工場内・設備</a:t>
              </a:r>
              <a:endParaRPr kumimoji="1" lang="ja-JP" altLang="en-US" dirty="0"/>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smtClean="0"/>
                <a:t>送電網</a:t>
              </a:r>
              <a:endParaRPr kumimoji="1" lang="ja-JP" altLang="en-US" sz="1600" dirty="0"/>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9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0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492"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smtClean="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a:t>
              </a:r>
              <a:r>
                <a:rPr lang="ja-JP" altLang="en-US" sz="1200" dirty="0" smtClean="0"/>
                <a:t>なシステム資源</a:t>
              </a:r>
            </a:p>
            <a:p>
              <a:pPr algn="ctr"/>
              <a:r>
                <a:rPr lang="ja-JP" altLang="en-US" sz="1200" dirty="0" smtClean="0"/>
                <a:t>低料金</a:t>
              </a:r>
              <a:r>
                <a:rPr lang="ja-JP" altLang="en-US" sz="1200" dirty="0"/>
                <a:t>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smtClean="0"/>
                <a:t>設備</a:t>
              </a:r>
              <a:r>
                <a:rPr lang="ja-JP" altLang="en-US" sz="1000" dirty="0"/>
                <a:t>の</a:t>
              </a:r>
              <a:r>
                <a:rPr lang="ja-JP" altLang="en-US" sz="1000" dirty="0" smtClean="0"/>
                <a:t>運用・管理・保守から解放</a:t>
              </a:r>
              <a:endParaRPr lang="ja-JP" altLang="en-US" sz="1000" dirty="0"/>
            </a:p>
            <a:p>
              <a:pPr marL="171450" indent="-171450">
                <a:buFont typeface="Wingdings" charset="2"/>
                <a:buChar char="v"/>
              </a:pPr>
              <a:r>
                <a:rPr lang="ja-JP" altLang="en-US" sz="1000" dirty="0" smtClean="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smtClean="0"/>
                <a:t>システム・ユーザー</a:t>
              </a:r>
              <a:endParaRPr kumimoji="1" lang="ja-JP" altLang="en-US" dirty="0"/>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ＭＳ Ｐゴシック"/>
                  <a:ea typeface="ＭＳ Ｐゴシック"/>
                  <a:cs typeface="ＭＳ Ｐゴシック"/>
                </a:rPr>
                <a:t>データ</a:t>
              </a:r>
              <a:endParaRPr kumimoji="1" lang="ja-JP" altLang="en-US" sz="1200" dirty="0">
                <a:solidFill>
                  <a:srgbClr val="FFFFFF"/>
                </a:solidFill>
                <a:latin typeface="ＭＳ Ｐゴシック"/>
                <a:ea typeface="ＭＳ Ｐゴシック"/>
                <a:cs typeface="ＭＳ Ｐゴシック"/>
              </a:endParaRP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739025" y="3922296"/>
              <a:ext cx="1359667" cy="338554"/>
            </a:xfrm>
            <a:prstGeom prst="rect">
              <a:avLst/>
            </a:prstGeom>
            <a:noFill/>
          </p:spPr>
          <p:txBody>
            <a:bodyPr wrap="none" rtlCol="0">
              <a:spAutoFit/>
            </a:bodyPr>
            <a:lstStyle/>
            <a:p>
              <a:pPr algn="ctr"/>
              <a:r>
                <a:rPr kumimoji="1" lang="ja-JP" altLang="en-US" sz="1600" dirty="0" smtClean="0">
                  <a:solidFill>
                    <a:schemeClr val="bg1"/>
                  </a:solidFill>
                </a:rPr>
                <a:t>インターネット</a:t>
              </a:r>
              <a:endParaRPr kumimoji="1" lang="ja-JP" altLang="en-US" sz="1600" dirty="0">
                <a:solidFill>
                  <a:schemeClr val="bg1"/>
                </a:solidFill>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7237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ja-JP" altLang="en-US" sz="2400" dirty="0" smtClean="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10821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smtClean="0">
                <a:solidFill>
                  <a:srgbClr val="7F7F7F"/>
                </a:solidFill>
                <a:ea typeface="ＭＳ Ｐゴシック" charset="-128"/>
              </a:rPr>
              <a:t>歴史的背景から考えるクラウドへの期待</a:t>
            </a:r>
            <a:endParaRPr lang="en-US" altLang="ja-JP" sz="2800" dirty="0" smtClean="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smtClean="0">
                  <a:solidFill>
                    <a:srgbClr val="FFFFFF"/>
                  </a:solidFill>
                  <a:ea typeface="HGP創英角ｺﾞｼｯｸUB" pitchFamily="50" charset="-128"/>
                </a:rPr>
                <a:t>サーバー</a:t>
              </a:r>
              <a:endParaRPr lang="ja-JP" altLang="en-US" sz="1400" dirty="0">
                <a:solidFill>
                  <a:srgbClr val="FFFFFF"/>
                </a:solidFill>
                <a:ea typeface="HGP創英角ｺﾞｼｯｸUB" pitchFamily="50" charset="-128"/>
              </a:endParaRP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ＰＣサーバー</a:t>
              </a:r>
              <a:endParaRPr lang="ja-JP" altLang="en-US" sz="1400" dirty="0">
                <a:solidFill>
                  <a:srgbClr val="FFFFFF"/>
                </a:solidFill>
                <a:ea typeface="HGP創英角ｺﾞｼｯｸUB" pitchFamily="50" charset="-128"/>
              </a:endParaRP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smtClean="0">
                  <a:solidFill>
                    <a:schemeClr val="bg1"/>
                  </a:solidFill>
                  <a:latin typeface="HGP創英角ｺﾞｼｯｸUB" pitchFamily="50" charset="-128"/>
                  <a:ea typeface="HGP創英角ｺﾞｼｯｸUB" pitchFamily="50" charset="-128"/>
                </a:rPr>
                <a:t>Intel </a:t>
              </a:r>
            </a:p>
            <a:p>
              <a:pPr algn="ctr"/>
              <a:r>
                <a:rPr lang="ja-JP" altLang="en-US" sz="1000" dirty="0" smtClean="0">
                  <a:solidFill>
                    <a:schemeClr val="bg1"/>
                  </a:solidFill>
                  <a:latin typeface="HGP創英角ｺﾞｼｯｸUB" pitchFamily="50" charset="-128"/>
                  <a:ea typeface="HGP創英角ｺﾞｼｯｸUB" pitchFamily="50" charset="-128"/>
                </a:rPr>
                <a:t>アーキテクチャ</a:t>
              </a:r>
              <a:endParaRPr lang="ja-JP" altLang="en-US" sz="1000" dirty="0">
                <a:solidFill>
                  <a:schemeClr val="bg1"/>
                </a:solidFill>
                <a:latin typeface="HGP創英角ｺﾞｼｯｸUB" pitchFamily="50" charset="-128"/>
                <a:ea typeface="HGP創英角ｺﾞｼｯｸUB" pitchFamily="50" charset="-128"/>
              </a:endParaRP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smtClean="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smtClean="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smtClean="0">
                  <a:solidFill>
                    <a:srgbClr val="FFFFFF"/>
                  </a:solidFill>
                  <a:ea typeface="HGP創英角ｺﾞｼｯｸUB" pitchFamily="50" charset="-128"/>
                </a:rPr>
                <a:t>IBM System/360</a:t>
              </a:r>
            </a:p>
            <a:p>
              <a:pPr algn="ctr"/>
              <a:r>
                <a:rPr lang="ja-JP" altLang="en-US" sz="1000" dirty="0" smtClean="0">
                  <a:solidFill>
                    <a:srgbClr val="FFFFFF"/>
                  </a:solidFill>
                  <a:ea typeface="HGP創英角ｺﾞｼｯｸUB" pitchFamily="50" charset="-128"/>
                </a:rPr>
                <a:t>アーキテクチャ</a:t>
              </a:r>
              <a:endParaRPr lang="ja-JP" altLang="en-US" sz="1000" dirty="0">
                <a:solidFill>
                  <a:srgbClr val="FFFFFF"/>
                </a:solidFill>
                <a:ea typeface="HGP創英角ｺﾞｼｯｸUB" pitchFamily="50" charset="-128"/>
              </a:endParaRP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ＰＣ</a:t>
              </a:r>
              <a:endParaRPr lang="ja-JP" altLang="en-US" sz="1400" dirty="0">
                <a:solidFill>
                  <a:srgbClr val="FFFFFF"/>
                </a:solidFill>
                <a:ea typeface="HGP創英角ｺﾞｼｯｸUB" pitchFamily="50" charset="-128"/>
              </a:endParaRP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ミニコン</a:t>
              </a:r>
              <a:endParaRPr lang="ja-JP" altLang="en-US" sz="1400" dirty="0">
                <a:solidFill>
                  <a:srgbClr val="FFFFFF"/>
                </a:solidFill>
                <a:ea typeface="HGP創英角ｺﾞｼｯｸUB" pitchFamily="50" charset="-128"/>
              </a:endParaRP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smtClean="0">
                  <a:solidFill>
                    <a:srgbClr val="FFFFFF"/>
                  </a:solidFill>
                  <a:ea typeface="HGP創英角ｺﾞｼｯｸUB" pitchFamily="50" charset="-128"/>
                </a:rPr>
                <a:t>オフコン</a:t>
              </a:r>
              <a:endParaRPr lang="ja-JP" altLang="en-US" sz="1400" dirty="0">
                <a:solidFill>
                  <a:srgbClr val="FFFFFF"/>
                </a:solidFill>
                <a:ea typeface="HGP創英角ｺﾞｼｯｸUB" pitchFamily="50" charset="-128"/>
              </a:endParaRP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smtClean="0">
                  <a:solidFill>
                    <a:srgbClr val="FFFFFF"/>
                  </a:solidFill>
                  <a:ea typeface="HGP創英角ｺﾞｼｯｸUB" pitchFamily="50" charset="-128"/>
                </a:rPr>
                <a:t>ダウンサイジング</a:t>
              </a:r>
              <a:endParaRPr lang="en-US" altLang="ja-JP" sz="1000" dirty="0" smtClean="0">
                <a:solidFill>
                  <a:srgbClr val="FFFFFF"/>
                </a:solidFill>
                <a:ea typeface="HGP創英角ｺﾞｼｯｸUB" pitchFamily="50" charset="-128"/>
              </a:endParaRPr>
            </a:p>
            <a:p>
              <a:pPr algn="ctr"/>
              <a:r>
                <a:rPr lang="ja-JP" altLang="en-US" sz="1000" dirty="0" smtClean="0">
                  <a:solidFill>
                    <a:srgbClr val="FFFFFF"/>
                  </a:solidFill>
                  <a:ea typeface="HGP創英角ｺﾞｼｯｸUB" pitchFamily="50" charset="-128"/>
                </a:rPr>
                <a:t>マルチベンダー</a:t>
              </a:r>
              <a:endParaRPr lang="ja-JP" altLang="en-US" sz="1000" dirty="0">
                <a:solidFill>
                  <a:srgbClr val="FFFFFF"/>
                </a:solidFill>
                <a:ea typeface="HGP創英角ｺﾞｼｯｸUB" pitchFamily="50" charset="-128"/>
              </a:endParaRP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grpSp>
      <p:pic>
        <p:nvPicPr>
          <p:cNvPr id="74" name="図 73"/>
          <p:cNvPicPr>
            <a:picLocks noChangeAspect="1"/>
          </p:cNvPicPr>
          <p:nvPr/>
        </p:nvPicPr>
        <p:blipFill>
          <a:blip r:embed="rId3"/>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smtClean="0">
                  <a:solidFill>
                    <a:srgbClr val="FFFFFF"/>
                  </a:solidFill>
                  <a:latin typeface="Arial"/>
                  <a:ea typeface="HGP創英角ｺﾞｼｯｸUB" pitchFamily="50" charset="-128"/>
                  <a:cs typeface="Arial"/>
                </a:rPr>
                <a:t>PC+</a:t>
              </a:r>
              <a:r>
                <a:rPr lang="ja-JP" altLang="en-US" sz="1200" dirty="0" smtClean="0">
                  <a:solidFill>
                    <a:srgbClr val="FFFFFF"/>
                  </a:solidFill>
                  <a:latin typeface="Arial"/>
                  <a:ea typeface="HGP創英角ｺﾞｼｯｸUB" pitchFamily="50" charset="-128"/>
                  <a:cs typeface="Arial"/>
                </a:rPr>
                <a:t>モバイル</a:t>
              </a:r>
              <a:r>
                <a:rPr lang="en-US" altLang="ja-JP" sz="1200" dirty="0" smtClean="0">
                  <a:solidFill>
                    <a:srgbClr val="FFFFFF"/>
                  </a:solidFill>
                  <a:latin typeface="Arial"/>
                  <a:ea typeface="HGP創英角ｺﾞｼｯｸUB" pitchFamily="50" charset="-128"/>
                  <a:cs typeface="Arial"/>
                </a:rPr>
                <a:t>+</a:t>
              </a:r>
              <a:r>
                <a:rPr lang="en-US" altLang="ja-JP" sz="1200" dirty="0" err="1" smtClean="0">
                  <a:solidFill>
                    <a:srgbClr val="FFFFFF"/>
                  </a:solidFill>
                  <a:latin typeface="Arial"/>
                  <a:ea typeface="HGP創英角ｺﾞｼｯｸUB" pitchFamily="50" charset="-128"/>
                  <a:cs typeface="Arial"/>
                </a:rPr>
                <a:t>IoT</a:t>
              </a:r>
              <a:endParaRPr lang="en-US" altLang="ja-JP" sz="800" dirty="0" smtClean="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smtClean="0">
                  <a:solidFill>
                    <a:srgbClr val="FFFFFF"/>
                  </a:solidFill>
                  <a:ea typeface="HGP創英角ｺﾞｼｯｸUB" pitchFamily="50" charset="-128"/>
                </a:rPr>
                <a:t>ＰＣサーバー</a:t>
              </a:r>
              <a:endParaRPr lang="ja-JP" altLang="en-US" sz="1200" dirty="0">
                <a:solidFill>
                  <a:srgbClr val="FFFFFF"/>
                </a:solidFill>
                <a:ea typeface="HGP創英角ｺﾞｼｯｸUB" pitchFamily="50" charset="-128"/>
              </a:endParaRP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smtClean="0">
                  <a:solidFill>
                    <a:srgbClr val="0000FF"/>
                  </a:solidFill>
                  <a:effectLst/>
                  <a:ea typeface="HGP創英角ｺﾞｼｯｸUB" pitchFamily="50" charset="-128"/>
                </a:rPr>
                <a:t>データセンター</a:t>
              </a:r>
              <a:endParaRPr lang="ja-JP" altLang="en-US" sz="1200" dirty="0">
                <a:solidFill>
                  <a:srgbClr val="0000FF"/>
                </a:solidFill>
                <a:effectLst/>
                <a:ea typeface="HGP創英角ｺﾞｼｯｸUB" pitchFamily="50" charset="-128"/>
              </a:endParaRPr>
            </a:p>
          </p:txBody>
        </p:sp>
      </p:grpSp>
    </p:spTree>
    <p:extLst>
      <p:ext uri="{BB962C8B-B14F-4D97-AF65-F5344CB8AC3E}">
        <p14:creationId xmlns:p14="http://schemas.microsoft.com/office/powerpoint/2010/main" val="2114328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smtClean="0"/>
              <a:t>情報システム部門の現状から考えるクラウドへの期待（２）</a:t>
            </a:r>
            <a:endParaRPr kumimoji="1" lang="ja-JP" altLang="en-US" dirty="0"/>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新規システムに投資する予算</a:t>
            </a:r>
            <a:endParaRPr kumimoji="1" lang="ja-JP" altLang="en-US" sz="14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既存システムを維持する予算</a:t>
            </a:r>
            <a:endParaRPr kumimoji="1" lang="en-US" altLang="ja-JP" sz="1400" dirty="0" smtClean="0">
              <a:solidFill>
                <a:srgbClr val="FFFFFF"/>
              </a:solidFill>
              <a:latin typeface="ＭＳ Ｐゴシック"/>
              <a:ea typeface="ＭＳ Ｐゴシック"/>
              <a:cs typeface="ＭＳ Ｐゴシック"/>
            </a:endParaRPr>
          </a:p>
          <a:p>
            <a:pPr algn="ctr"/>
            <a:r>
              <a:rPr kumimoji="1" lang="ja-JP" altLang="en-US" sz="2000" dirty="0" smtClean="0">
                <a:solidFill>
                  <a:srgbClr val="FFFFFF"/>
                </a:solidFill>
                <a:latin typeface="ＭＳ Ｐゴシック"/>
                <a:ea typeface="ＭＳ Ｐゴシック"/>
                <a:cs typeface="ＭＳ Ｐゴシック"/>
              </a:rPr>
              <a:t>（</a:t>
            </a:r>
            <a:r>
              <a:rPr kumimoji="1" lang="en-US" altLang="ja-JP" sz="2000" dirty="0" smtClean="0">
                <a:solidFill>
                  <a:srgbClr val="FFFFFF"/>
                </a:solidFill>
                <a:latin typeface="ＭＳ Ｐゴシック"/>
                <a:ea typeface="ＭＳ Ｐゴシック"/>
                <a:cs typeface="ＭＳ Ｐゴシック"/>
              </a:rPr>
              <a:t>TCO</a:t>
            </a:r>
            <a:r>
              <a:rPr kumimoji="1" lang="ja-JP" altLang="en-US" sz="2000" dirty="0" smtClean="0">
                <a:solidFill>
                  <a:srgbClr val="FFFFFF"/>
                </a:solidFill>
                <a:latin typeface="ＭＳ Ｐゴシック"/>
                <a:ea typeface="ＭＳ Ｐゴシック"/>
                <a:cs typeface="ＭＳ Ｐゴシック"/>
              </a:rPr>
              <a:t>）</a:t>
            </a:r>
            <a:endParaRPr kumimoji="1" lang="ja-JP" altLang="en-US" sz="20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smtClean="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a:t>
            </a:r>
            <a:r>
              <a:rPr lang="en-US" altLang="ja-JP" sz="4400" dirty="0" smtClean="0">
                <a:solidFill>
                  <a:srgbClr val="FFFFFF"/>
                </a:solidFill>
                <a:latin typeface="Arial Black"/>
                <a:ea typeface="ＭＳ Ｐゴシック"/>
                <a:cs typeface="Arial Black"/>
              </a:rPr>
              <a:t>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新規システムに投資する予算</a:t>
            </a:r>
            <a:endParaRPr kumimoji="1" lang="ja-JP" altLang="en-US" sz="1400" dirty="0">
              <a:solidFill>
                <a:srgbClr val="FFFFFF"/>
              </a:solidFill>
              <a:latin typeface="ＭＳ Ｐゴシック"/>
              <a:ea typeface="ＭＳ Ｐゴシック"/>
              <a:cs typeface="ＭＳ Ｐゴシック"/>
            </a:endParaRP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smtClean="0">
                <a:solidFill>
                  <a:srgbClr val="FFFFFF"/>
                </a:solidFill>
                <a:latin typeface="ＭＳ Ｐゴシック"/>
                <a:ea typeface="ＭＳ Ｐゴシック"/>
                <a:cs typeface="ＭＳ Ｐゴシック"/>
              </a:rPr>
              <a:t>既存システムを維持する予算</a:t>
            </a:r>
            <a:endParaRPr kumimoji="1" lang="ja-JP" altLang="en-US" sz="1400" dirty="0">
              <a:solidFill>
                <a:srgbClr val="FFFFFF"/>
              </a:solidFill>
              <a:latin typeface="ＭＳ Ｐゴシック"/>
              <a:ea typeface="ＭＳ Ｐゴシック"/>
              <a:cs typeface="ＭＳ Ｐゴシック"/>
            </a:endParaRP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smtClean="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smtClean="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smtClean="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smtClean="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smtClean="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smtClean="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smtClean="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smtClean="0">
                <a:solidFill>
                  <a:srgbClr val="FF0000"/>
                </a:solidFill>
                <a:effectLst/>
              </a:rPr>
              <a:t>TCO</a:t>
            </a:r>
            <a:r>
              <a:rPr kumimoji="1" lang="ja-JP" altLang="en-US" sz="2800" dirty="0" smtClean="0">
                <a:solidFill>
                  <a:srgbClr val="FF0000"/>
                </a:solidFill>
                <a:effectLst/>
              </a:rPr>
              <a:t>の上昇</a:t>
            </a:r>
            <a:endParaRPr kumimoji="1" lang="en-US" altLang="ja-JP" sz="2800" dirty="0" smtClean="0">
              <a:solidFill>
                <a:srgbClr val="FF0000"/>
              </a:solidFill>
              <a:effectLst/>
            </a:endParaRPr>
          </a:p>
          <a:p>
            <a:pPr marL="457200" indent="-457200">
              <a:buFont typeface="Wingdings" charset="2"/>
              <a:buChar char="v"/>
            </a:pPr>
            <a:r>
              <a:rPr lang="en-US" altLang="ja-JP" sz="2800" dirty="0" smtClean="0">
                <a:solidFill>
                  <a:srgbClr val="FF0000"/>
                </a:solidFill>
                <a:effectLst/>
              </a:rPr>
              <a:t>IT</a:t>
            </a:r>
            <a:r>
              <a:rPr lang="ja-JP" altLang="en-US" sz="2800" dirty="0" smtClean="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smtClean="0">
                  <a:solidFill>
                    <a:srgbClr val="0000FF"/>
                  </a:solidFill>
                  <a:effectLst/>
                </a:rPr>
                <a:t>クラウドへの期待</a:t>
              </a:r>
              <a:endParaRPr kumimoji="1" lang="en-US" altLang="ja-JP" sz="3600" dirty="0" smtClean="0">
                <a:solidFill>
                  <a:srgbClr val="0000FF"/>
                </a:solidFill>
                <a:effectLst/>
              </a:endParaRPr>
            </a:p>
            <a:p>
              <a:r>
                <a:rPr kumimoji="1" lang="ja-JP" altLang="en-US" sz="1400" dirty="0" smtClean="0">
                  <a:solidFill>
                    <a:srgbClr val="0000FF"/>
                  </a:solidFill>
                  <a:effectLst/>
                </a:rPr>
                <a:t>「所有」の限界、使えればいいという割り切り</a:t>
              </a:r>
              <a:endParaRPr kumimoji="1" lang="en-US" altLang="ja-JP" sz="1400" dirty="0" smtClean="0">
                <a:solidFill>
                  <a:srgbClr val="0000FF"/>
                </a:solidFill>
                <a:effectLst/>
              </a:endParaRPr>
            </a:p>
          </p:txBody>
        </p:sp>
      </p:grpSp>
    </p:spTree>
    <p:extLst>
      <p:ext uri="{BB962C8B-B14F-4D97-AF65-F5344CB8AC3E}">
        <p14:creationId xmlns:p14="http://schemas.microsoft.com/office/powerpoint/2010/main" val="59903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システム資源の</a:t>
            </a:r>
            <a:r>
              <a:rPr kumimoji="1" lang="en-US" altLang="ja-JP" dirty="0" smtClean="0"/>
              <a:t>EC</a:t>
            </a:r>
            <a:r>
              <a:rPr kumimoji="1" lang="ja-JP" altLang="en-US" dirty="0" smtClean="0"/>
              <a:t>サイト</a:t>
            </a:r>
            <a:endParaRPr kumimoji="1" lang="ja-JP" altLang="en-US" dirty="0"/>
          </a:p>
        </p:txBody>
      </p:sp>
      <p:pic>
        <p:nvPicPr>
          <p:cNvPr id="30" name="図 29"/>
          <p:cNvPicPr>
            <a:picLocks noChangeAspect="1"/>
          </p:cNvPicPr>
          <p:nvPr/>
        </p:nvPicPr>
        <p:blipFill>
          <a:blip r:embed="rId3">
            <a:clrChange>
              <a:clrFrom>
                <a:srgbClr val="FEFEFE"/>
              </a:clrFrom>
              <a:clrTo>
                <a:srgbClr val="FEFEFE">
                  <a:alpha val="0"/>
                </a:srgbClr>
              </a:clrTo>
            </a:clrChange>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smtClean="0">
                <a:solidFill>
                  <a:srgbClr val="800000"/>
                </a:solidFill>
              </a:rPr>
              <a:t>見積書</a:t>
            </a:r>
            <a:endParaRPr kumimoji="1" lang="ja-JP" altLang="en-US" sz="1200" dirty="0">
              <a:solidFill>
                <a:srgbClr val="800000"/>
              </a:solidFill>
            </a:endParaRP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smtClean="0">
                <a:solidFill>
                  <a:srgbClr val="800000"/>
                </a:solidFill>
              </a:rPr>
              <a:t>契約書</a:t>
            </a:r>
            <a:endParaRPr kumimoji="1" lang="ja-JP" altLang="en-US" sz="1200" dirty="0">
              <a:solidFill>
                <a:srgbClr val="800000"/>
              </a:solidFill>
            </a:endParaRPr>
          </a:p>
        </p:txBody>
      </p:sp>
      <p:pic>
        <p:nvPicPr>
          <p:cNvPr id="6" name="図 5" descr="MC9004339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smtClean="0">
                <a:solidFill>
                  <a:schemeClr val="bg1"/>
                </a:solidFill>
              </a:rPr>
              <a:t>調達手配</a:t>
            </a:r>
            <a:endParaRPr kumimoji="1" lang="en-US" altLang="ja-JP" sz="1000" dirty="0" smtClean="0">
              <a:solidFill>
                <a:schemeClr val="bg1"/>
              </a:solidFill>
            </a:endParaRPr>
          </a:p>
          <a:p>
            <a:r>
              <a:rPr lang="ja-JP" altLang="en-US" sz="1000" dirty="0" smtClean="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smtClean="0">
                <a:solidFill>
                  <a:schemeClr val="bg1"/>
                </a:solidFill>
                <a:effectLst>
                  <a:glow rad="101600">
                    <a:schemeClr val="accent6">
                      <a:satMod val="175000"/>
                      <a:alpha val="40000"/>
                    </a:schemeClr>
                  </a:glow>
                </a:effectLst>
              </a:rPr>
              <a:t>メーカー</a:t>
            </a:r>
            <a:endParaRPr kumimoji="1" lang="en-US" altLang="ja-JP" sz="1400" dirty="0" smtClean="0">
              <a:solidFill>
                <a:schemeClr val="bg1"/>
              </a:solidFill>
              <a:effectLst>
                <a:glow rad="101600">
                  <a:schemeClr val="accent6">
                    <a:satMod val="175000"/>
                    <a:alpha val="40000"/>
                  </a:schemeClr>
                </a:glow>
              </a:effectLst>
            </a:endParaRPr>
          </a:p>
          <a:p>
            <a:r>
              <a:rPr lang="ja-JP" altLang="en-US" sz="1400" dirty="0" smtClean="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rPr>
              <a:t>調　達</a:t>
            </a:r>
            <a:endParaRPr kumimoji="0" lang="ja-JP" altLang="en-US" sz="1400" b="0" i="0" u="none" strike="noStrike" cap="none" normalizeH="0" baseline="0" dirty="0" smtClean="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smtClean="0">
                <a:solidFill>
                  <a:srgbClr val="800000"/>
                </a:solidFill>
                <a:effectLst/>
              </a:rPr>
              <a:t>従来の方法</a:t>
            </a:r>
            <a:endParaRPr kumimoji="1" lang="ja-JP" altLang="en-US" sz="2400" dirty="0">
              <a:solidFill>
                <a:srgbClr val="800000"/>
              </a:solidFill>
              <a:effectLst/>
            </a:endParaRP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3">
                <a:clrChange>
                  <a:clrFrom>
                    <a:srgbClr val="FEFEFE"/>
                  </a:clrFrom>
                  <a:clrTo>
                    <a:srgbClr val="FEFEFE">
                      <a:alpha val="0"/>
                    </a:srgbClr>
                  </a:clrTo>
                </a:clrChange>
              </a:blip>
              <a:stretch>
                <a:fillRect/>
              </a:stretch>
            </p:blipFill>
            <p:spPr>
              <a:xfrm>
                <a:off x="6407485" y="1600200"/>
                <a:ext cx="831515" cy="728962"/>
              </a:xfrm>
              <a:prstGeom prst="rect">
                <a:avLst/>
              </a:prstGeom>
            </p:spPr>
          </p:pic>
          <p:pic>
            <p:nvPicPr>
              <p:cNvPr id="28" name="図 27"/>
              <p:cNvPicPr>
                <a:picLocks noChangeAspect="1"/>
              </p:cNvPicPr>
              <p:nvPr/>
            </p:nvPicPr>
            <p:blipFill>
              <a:blip r:embed="rId3">
                <a:clrChange>
                  <a:clrFrom>
                    <a:srgbClr val="FEFEFE"/>
                  </a:clrFrom>
                  <a:clrTo>
                    <a:srgbClr val="FEFEFE">
                      <a:alpha val="0"/>
                    </a:srgbClr>
                  </a:clrTo>
                </a:clrChange>
              </a:blip>
              <a:stretch>
                <a:fillRect/>
              </a:stretch>
            </p:blipFill>
            <p:spPr>
              <a:xfrm>
                <a:off x="7245685" y="1600200"/>
                <a:ext cx="831515" cy="728962"/>
              </a:xfrm>
              <a:prstGeom prst="rect">
                <a:avLst/>
              </a:prstGeom>
            </p:spPr>
          </p:pic>
          <p:pic>
            <p:nvPicPr>
              <p:cNvPr id="29" name="図 28"/>
              <p:cNvPicPr>
                <a:picLocks noChangeAspect="1"/>
              </p:cNvPicPr>
              <p:nvPr/>
            </p:nvPicPr>
            <p:blipFill>
              <a:blip r:embed="rId3">
                <a:clrChange>
                  <a:clrFrom>
                    <a:srgbClr val="FEFEFE"/>
                  </a:clrFrom>
                  <a:clrTo>
                    <a:srgbClr val="FEFEFE">
                      <a:alpha val="0"/>
                    </a:srgbClr>
                  </a:clrTo>
                </a:clrChange>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38100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smtClean="0">
                    <a:solidFill>
                      <a:srgbClr val="FFFFFF"/>
                    </a:solidFill>
                  </a:rPr>
                  <a:t>セルフ</a:t>
                </a:r>
                <a:r>
                  <a:rPr kumimoji="1" lang="en-US" altLang="ja-JP" sz="1000" dirty="0" smtClean="0">
                    <a:solidFill>
                      <a:srgbClr val="FFFFFF"/>
                    </a:solidFill>
                  </a:rPr>
                  <a:t>･</a:t>
                </a:r>
                <a:r>
                  <a:rPr kumimoji="1" lang="ja-JP" altLang="en-US" sz="1000" dirty="0" smtClean="0">
                    <a:solidFill>
                      <a:srgbClr val="FFFFFF"/>
                    </a:solidFill>
                  </a:rPr>
                  <a:t>サービス・ポータル</a:t>
                </a:r>
                <a:endParaRPr kumimoji="1" lang="ja-JP" altLang="en-US" sz="1000" dirty="0">
                  <a:solidFill>
                    <a:srgbClr val="FFFFFF"/>
                  </a:solidFill>
                </a:endParaRP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smtClean="0">
                    <a:solidFill>
                      <a:srgbClr val="FFFFFF"/>
                    </a:solidFill>
                  </a:rPr>
                  <a:t>調達・構成変更</a:t>
                </a:r>
                <a:endParaRPr kumimoji="1" lang="en-US" altLang="ja-JP" sz="1200" dirty="0" smtClean="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smtClean="0">
                    <a:solidFill>
                      <a:srgbClr val="FFFFFF"/>
                    </a:solidFill>
                  </a:rPr>
                  <a:t>運用設定</a:t>
                </a:r>
                <a:endParaRPr lang="en-US" altLang="ja-JP" sz="1200" dirty="0" smtClean="0">
                  <a:solidFill>
                    <a:srgbClr val="FFFFFF"/>
                  </a:solidFill>
                </a:endParaRPr>
              </a:p>
              <a:p>
                <a:pPr marL="171450" indent="-171450">
                  <a:buFont typeface="Wingdings" charset="2"/>
                  <a:buChar char="l"/>
                </a:pPr>
                <a:r>
                  <a:rPr lang="ja-JP" altLang="en-US" sz="1200" dirty="0" smtClean="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latin typeface="Arial" charset="0"/>
                    <a:ea typeface="HG丸ｺﾞｼｯｸM-PRO" pitchFamily="50" charset="-128"/>
                  </a:rPr>
                  <a:t>直近のみ</a:t>
                </a: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Arial" charset="0"/>
                    <a:ea typeface="HG丸ｺﾞｼｯｸM-PRO" pitchFamily="50" charset="-128"/>
                  </a:rPr>
                  <a:t>経費・</a:t>
                </a:r>
                <a:r>
                  <a:rPr kumimoji="0" lang="ja-JP" altLang="en-US" sz="1400" dirty="0" smtClean="0">
                    <a:solidFill>
                      <a:srgbClr val="FFFFFF"/>
                    </a:solidFill>
                  </a:rPr>
                  <a:t>従量課金／定額課金</a:t>
                </a:r>
                <a:endParaRPr kumimoji="0" lang="ja-JP" altLang="en-US" sz="14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smtClean="0">
                    <a:solidFill>
                      <a:srgbClr val="0000FF"/>
                    </a:solidFill>
                    <a:effectLst/>
                  </a:rPr>
                  <a:t>クラウド</a:t>
                </a:r>
                <a:endParaRPr kumimoji="1" lang="ja-JP" altLang="en-US" sz="2400" dirty="0">
                  <a:solidFill>
                    <a:srgbClr val="0000FF"/>
                  </a:solidFill>
                  <a:effectLst/>
                </a:endParaRP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smtClean="0">
                  <a:solidFill>
                    <a:srgbClr val="FFFFFF"/>
                  </a:solidFill>
                  <a:effectLst>
                    <a:glow rad="101600">
                      <a:schemeClr val="accent1">
                        <a:satMod val="175000"/>
                        <a:alpha val="40000"/>
                      </a:schemeClr>
                    </a:glow>
                  </a:effectLst>
                </a:rPr>
                <a:t>オンライン</a:t>
              </a:r>
              <a:r>
                <a:rPr kumimoji="1" lang="en-US" altLang="ja-JP" sz="1600" dirty="0" smtClean="0">
                  <a:solidFill>
                    <a:srgbClr val="FFFFFF"/>
                  </a:solidFill>
                  <a:effectLst>
                    <a:glow rad="101600">
                      <a:schemeClr val="accent1">
                        <a:satMod val="175000"/>
                        <a:alpha val="40000"/>
                      </a:schemeClr>
                    </a:glow>
                  </a:effectLst>
                </a:rPr>
                <a:t>･</a:t>
              </a:r>
              <a:r>
                <a:rPr lang="ja-JP" altLang="en-US" sz="1600" dirty="0" smtClean="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40960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smtClean="0"/>
              <a:t>クラウド</a:t>
            </a:r>
            <a:r>
              <a:rPr lang="ja-JP" altLang="en-US" dirty="0" smtClean="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smtClean="0">
                  <a:solidFill>
                    <a:srgbClr val="FF66FF"/>
                  </a:solidFill>
                  <a:effectLst/>
                  <a:latin typeface="HGP創英角ｺﾞｼｯｸUB"/>
                  <a:ea typeface="HGP創英角ｺﾞｼｯｸUB"/>
                  <a:cs typeface="HGP創英角ｺﾞｼｯｸUB"/>
                </a:rPr>
                <a:t>システム関連機器の</a:t>
              </a:r>
              <a:endParaRPr lang="en-US" altLang="ja-JP" sz="2000" dirty="0" smtClean="0">
                <a:solidFill>
                  <a:srgbClr val="FF66FF"/>
                </a:solidFill>
                <a:effectLst/>
                <a:latin typeface="HGP創英角ｺﾞｼｯｸUB"/>
                <a:ea typeface="HGP創英角ｺﾞｼｯｸUB"/>
                <a:cs typeface="HGP創英角ｺﾞｼｯｸUB"/>
              </a:endParaRPr>
            </a:p>
            <a:p>
              <a:r>
                <a:rPr lang="ja-JP" altLang="en-US" sz="2000" dirty="0" smtClean="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smtClean="0">
                <a:solidFill>
                  <a:srgbClr val="008000"/>
                </a:solidFill>
                <a:effectLst/>
                <a:latin typeface="HGP創英角ｺﾞｼｯｸUB"/>
                <a:ea typeface="HGP創英角ｺﾞｼｯｸUB"/>
                <a:cs typeface="HGP創英角ｺﾞｼｯｸUB"/>
              </a:rPr>
              <a:t>リース</a:t>
            </a:r>
            <a:endParaRPr kumimoji="1" lang="ja-JP" altLang="en-US" sz="2800" dirty="0">
              <a:solidFill>
                <a:srgbClr val="008000"/>
              </a:solidFill>
              <a:effectLst/>
              <a:latin typeface="HGP創英角ｺﾞｼｯｸUB"/>
              <a:ea typeface="HGP創英角ｺﾞｼｯｸUB"/>
              <a:cs typeface="HGP創英角ｺﾞｼｯｸUB"/>
            </a:endParaRP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コストパフォーマンスが</a:t>
            </a:r>
            <a:endParaRPr kumimoji="0" lang="en-US" altLang="ja-JP" sz="1400" dirty="0" smtClean="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長期的に固定化</a:t>
            </a:r>
            <a:endParaRPr kumimoji="0" lang="ja-JP" altLang="en-US" sz="1400" b="0" i="0" u="none" strike="noStrike" cap="none" normalizeH="0" baseline="0" dirty="0" smtClean="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smtClean="0">
                <a:solidFill>
                  <a:srgbClr val="0000FF"/>
                </a:solidFill>
                <a:effectLst/>
                <a:latin typeface="HGP創英角ｺﾞｼｯｸUB"/>
                <a:ea typeface="HGP創英角ｺﾞｼｯｸUB"/>
                <a:cs typeface="HGP創英角ｺﾞｼｯｸUB"/>
              </a:rPr>
              <a:t>クラウド</a:t>
            </a:r>
            <a:endParaRPr kumimoji="1" lang="ja-JP" altLang="en-US" sz="2800" dirty="0">
              <a:solidFill>
                <a:srgbClr val="0000FF"/>
              </a:solidFill>
              <a:effectLst/>
              <a:latin typeface="HGP創英角ｺﾞｼｯｸUB"/>
              <a:ea typeface="HGP創英角ｺﾞｼｯｸUB"/>
              <a:cs typeface="HGP創英角ｺﾞｼｯｸUB"/>
            </a:endParaRP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rgbClr val="FFFFFF"/>
                </a:solidFill>
              </a:rPr>
              <a:t>新機種追加、</a:t>
            </a:r>
            <a:r>
              <a:rPr kumimoji="0" lang="ja-JP" altLang="en-US" sz="1400" b="0" i="0" u="none" strike="noStrike" cap="none" normalizeH="0" baseline="0" dirty="0" smtClean="0">
                <a:ln>
                  <a:noFill/>
                </a:ln>
                <a:solidFill>
                  <a:srgbClr val="FFFFFF"/>
                </a:solidFill>
                <a:effectLst/>
              </a:rPr>
              <a:t>新旧の入替え</a:t>
            </a:r>
            <a:r>
              <a:rPr kumimoji="0" lang="ja-JP" altLang="en-US" sz="1400" dirty="0" smtClean="0">
                <a:solidFill>
                  <a:srgbClr val="FFFFFF"/>
                </a:solidFill>
              </a:rPr>
              <a:t>を繰り返し</a:t>
            </a:r>
            <a:endParaRPr kumimoji="0" lang="en-US" altLang="ja-JP" sz="1400" dirty="0" smtClean="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移行・環境変更に</a:t>
            </a:r>
            <a:endParaRPr kumimoji="0" lang="en-US" altLang="ja-JP" sz="14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a:stretch>
              <a:fillRect/>
            </a:stretch>
          </p:blipFill>
          <p:spPr>
            <a:xfrm>
              <a:off x="7467600" y="757535"/>
              <a:ext cx="852985" cy="381000"/>
            </a:xfrm>
            <a:prstGeom prst="rect">
              <a:avLst/>
            </a:prstGeom>
          </p:spPr>
        </p:pic>
        <p:sp>
          <p:nvSpPr>
            <p:cNvPr id="8" name="テキスト ボックス 7"/>
            <p:cNvSpPr txBox="1"/>
            <p:nvPr/>
          </p:nvSpPr>
          <p:spPr>
            <a:xfrm>
              <a:off x="7328501" y="1062335"/>
              <a:ext cx="1082348" cy="400110"/>
            </a:xfrm>
            <a:prstGeom prst="rect">
              <a:avLst/>
            </a:prstGeom>
            <a:noFill/>
          </p:spPr>
          <p:txBody>
            <a:bodyPr wrap="none" rtlCol="0">
              <a:spAutoFit/>
            </a:bodyPr>
            <a:lstStyle/>
            <a:p>
              <a:pPr algn="ctr"/>
              <a:r>
                <a:rPr kumimoji="1" lang="en-US" altLang="ja-JP" sz="1000" dirty="0" smtClean="0">
                  <a:solidFill>
                    <a:srgbClr val="0000FF"/>
                  </a:solidFill>
                </a:rPr>
                <a:t>2006/3/14〜</a:t>
              </a:r>
              <a:endParaRPr lang="en-US" altLang="ja-JP" sz="1000" dirty="0">
                <a:solidFill>
                  <a:srgbClr val="0000FF"/>
                </a:solidFill>
              </a:endParaRPr>
            </a:p>
            <a:p>
              <a:pPr algn="ctr"/>
              <a:r>
                <a:rPr lang="en-US" altLang="ja-JP" sz="1000" dirty="0" smtClean="0">
                  <a:solidFill>
                    <a:srgbClr val="0000FF"/>
                  </a:solidFill>
                </a:rPr>
                <a:t>40</a:t>
              </a:r>
              <a:r>
                <a:rPr lang="ja-JP" altLang="en-US" sz="1000" dirty="0" smtClean="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144404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クラウド・ファーストが目指すこと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7" name="テキスト ボックス 6"/>
          <p:cNvSpPr txBox="1"/>
          <p:nvPr/>
        </p:nvSpPr>
        <p:spPr>
          <a:xfrm>
            <a:off x="611560" y="1052736"/>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401716"/>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148856"/>
            <a:ext cx="7838563" cy="2072232"/>
            <a:chOff x="611560" y="3121780"/>
            <a:chExt cx="7838563" cy="2072232"/>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829392" y="3121780"/>
              <a:ext cx="1440160" cy="360040"/>
            </a:xfrm>
            <a:prstGeom prst="wedgeRectCallout">
              <a:avLst>
                <a:gd name="adj1" fmla="val -53232"/>
                <a:gd name="adj2" fmla="val 8290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
        <p:nvSpPr>
          <p:cNvPr id="16" name="正方形/長方形 15"/>
          <p:cNvSpPr/>
          <p:nvPr/>
        </p:nvSpPr>
        <p:spPr>
          <a:xfrm>
            <a:off x="457200" y="4440449"/>
            <a:ext cx="7992923" cy="1815882"/>
          </a:xfrm>
          <a:prstGeom prst="rect">
            <a:avLst/>
          </a:prstGeom>
        </p:spPr>
        <p:txBody>
          <a:bodyPr wrap="square">
            <a:spAutoFit/>
          </a:bodyPr>
          <a:lstStyle/>
          <a:p>
            <a:pPr marL="457200" indent="-457200">
              <a:buFont typeface="Wingdings" charset="2"/>
              <a:buChar char="ü"/>
            </a:pPr>
            <a:r>
              <a:rPr lang="ja-JP" altLang="en-US" sz="2800" dirty="0">
                <a:solidFill>
                  <a:srgbClr val="0070C0"/>
                </a:solidFill>
                <a:latin typeface="Meiryo" charset="-128"/>
                <a:ea typeface="Meiryo" charset="-128"/>
                <a:cs typeface="Meiryo" charset="-128"/>
              </a:rPr>
              <a:t>売上や利益の拡大、顧客満足度の向上、顧客数の増加などの「</a:t>
            </a:r>
            <a:r>
              <a:rPr lang="ja-JP" altLang="en-US" sz="2800" b="1" dirty="0">
                <a:solidFill>
                  <a:srgbClr val="0432FF"/>
                </a:solidFill>
                <a:latin typeface="Meiryo" charset="-128"/>
                <a:ea typeface="Meiryo" charset="-128"/>
                <a:cs typeface="Meiryo" charset="-128"/>
              </a:rPr>
              <a:t>ビジネスの成果</a:t>
            </a:r>
            <a:r>
              <a:rPr lang="ja-JP" altLang="en-US" sz="2800" dirty="0">
                <a:solidFill>
                  <a:srgbClr val="0070C0"/>
                </a:solidFill>
                <a:latin typeface="Meiryo" charset="-128"/>
                <a:ea typeface="Meiryo" charset="-128"/>
                <a:cs typeface="Meiryo" charset="-128"/>
              </a:rPr>
              <a:t>」</a:t>
            </a:r>
            <a:r>
              <a:rPr lang="ja-JP" altLang="en-US" sz="2800" dirty="0" smtClean="0">
                <a:solidFill>
                  <a:srgbClr val="0070C0"/>
                </a:solidFill>
                <a:latin typeface="Meiryo" charset="-128"/>
                <a:ea typeface="Meiryo" charset="-128"/>
                <a:cs typeface="Meiryo" charset="-128"/>
              </a:rPr>
              <a:t>を</a:t>
            </a:r>
            <a:endParaRPr lang="en-US" altLang="ja-JP" sz="2800" dirty="0" smtClean="0">
              <a:solidFill>
                <a:srgbClr val="0070C0"/>
              </a:solidFill>
              <a:latin typeface="Meiryo" charset="-128"/>
              <a:ea typeface="Meiryo" charset="-128"/>
              <a:cs typeface="Meiryo" charset="-128"/>
            </a:endParaRPr>
          </a:p>
          <a:p>
            <a:pPr marL="457200" indent="-457200">
              <a:buFont typeface="Wingdings" charset="2"/>
              <a:buChar char="ü"/>
            </a:pPr>
            <a:r>
              <a:rPr lang="ja-JP" altLang="en-US" sz="2800" dirty="0" smtClean="0">
                <a:solidFill>
                  <a:srgbClr val="0070C0"/>
                </a:solidFill>
                <a:latin typeface="Meiryo" charset="-128"/>
                <a:ea typeface="Meiryo" charset="-128"/>
                <a:cs typeface="Meiryo" charset="-128"/>
              </a:rPr>
              <a:t>少ない</a:t>
            </a:r>
            <a:r>
              <a:rPr lang="ja-JP" altLang="en-US" sz="2800" dirty="0">
                <a:solidFill>
                  <a:srgbClr val="0070C0"/>
                </a:solidFill>
                <a:latin typeface="Meiryo" charset="-128"/>
                <a:ea typeface="Meiryo" charset="-128"/>
                <a:cs typeface="Meiryo" charset="-128"/>
              </a:rPr>
              <a:t>「</a:t>
            </a:r>
            <a:r>
              <a:rPr lang="ja-JP" altLang="en-US" sz="2800" b="1" dirty="0">
                <a:solidFill>
                  <a:srgbClr val="0432FF"/>
                </a:solidFill>
                <a:latin typeface="Meiryo" charset="-128"/>
                <a:ea typeface="Meiryo" charset="-128"/>
                <a:cs typeface="Meiryo" charset="-128"/>
              </a:rPr>
              <a:t>生産量（工数）</a:t>
            </a:r>
            <a:r>
              <a:rPr lang="ja-JP" altLang="en-US" sz="2800" dirty="0">
                <a:solidFill>
                  <a:srgbClr val="0070C0"/>
                </a:solidFill>
                <a:latin typeface="Meiryo" charset="-128"/>
                <a:ea typeface="Meiryo" charset="-128"/>
                <a:cs typeface="Meiryo" charset="-128"/>
              </a:rPr>
              <a:t>」</a:t>
            </a:r>
            <a:r>
              <a:rPr lang="ja-JP" altLang="en-US" sz="2800" dirty="0" smtClean="0">
                <a:solidFill>
                  <a:srgbClr val="0070C0"/>
                </a:solidFill>
                <a:latin typeface="Meiryo" charset="-128"/>
                <a:ea typeface="Meiryo" charset="-128"/>
                <a:cs typeface="Meiryo" charset="-128"/>
              </a:rPr>
              <a:t>で</a:t>
            </a:r>
            <a:endParaRPr lang="en-US" altLang="ja-JP" sz="2800" dirty="0" smtClean="0">
              <a:solidFill>
                <a:srgbClr val="0070C0"/>
              </a:solidFill>
              <a:latin typeface="Meiryo" charset="-128"/>
              <a:ea typeface="Meiryo" charset="-128"/>
              <a:cs typeface="Meiryo" charset="-128"/>
            </a:endParaRPr>
          </a:p>
          <a:p>
            <a:pPr marL="457200" indent="-457200">
              <a:buFont typeface="Wingdings" charset="2"/>
              <a:buChar char="ü"/>
            </a:pPr>
            <a:r>
              <a:rPr lang="ja-JP" altLang="en-US" sz="2800" dirty="0" smtClean="0">
                <a:solidFill>
                  <a:srgbClr val="0070C0"/>
                </a:solidFill>
                <a:latin typeface="Meiryo" charset="-128"/>
                <a:ea typeface="Meiryo" charset="-128"/>
                <a:cs typeface="Meiryo" charset="-128"/>
              </a:rPr>
              <a:t>かつ</a:t>
            </a:r>
            <a:r>
              <a:rPr lang="ja-JP" altLang="en-US" sz="2800" dirty="0">
                <a:solidFill>
                  <a:srgbClr val="0070C0"/>
                </a:solidFill>
                <a:latin typeface="Meiryo" charset="-128"/>
                <a:ea typeface="Meiryo" charset="-128"/>
                <a:cs typeface="Meiryo" charset="-128"/>
              </a:rPr>
              <a:t>「</a:t>
            </a:r>
            <a:r>
              <a:rPr lang="ja-JP" altLang="en-US" sz="2800" b="1" dirty="0">
                <a:solidFill>
                  <a:srgbClr val="009051"/>
                </a:solidFill>
                <a:latin typeface="Meiryo" charset="-128"/>
                <a:ea typeface="Meiryo" charset="-128"/>
                <a:cs typeface="Meiryo" charset="-128"/>
              </a:rPr>
              <a:t>スピード（短期間）</a:t>
            </a:r>
            <a:r>
              <a:rPr lang="ja-JP" altLang="en-US" sz="2800" dirty="0">
                <a:solidFill>
                  <a:srgbClr val="0070C0"/>
                </a:solidFill>
                <a:latin typeface="Meiryo" charset="-128"/>
                <a:ea typeface="Meiryo" charset="-128"/>
                <a:cs typeface="Meiryo" charset="-128"/>
              </a:rPr>
              <a:t>」で実現すること。</a:t>
            </a:r>
          </a:p>
        </p:txBody>
      </p:sp>
    </p:spTree>
    <p:extLst>
      <p:ext uri="{BB962C8B-B14F-4D97-AF65-F5344CB8AC3E}">
        <p14:creationId xmlns:p14="http://schemas.microsoft.com/office/powerpoint/2010/main" val="148715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smtClean="0">
                  <a:solidFill>
                    <a:schemeClr val="bg1"/>
                  </a:solidFill>
                  <a:latin typeface="メイリオ"/>
                  <a:ea typeface="メイリオ"/>
                  <a:cs typeface="メイリオ"/>
                </a:rPr>
                <a:t>徹底した標準化</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kumimoji="1" lang="ja-JP" altLang="en-US" sz="2000" dirty="0" smtClean="0">
                  <a:solidFill>
                    <a:schemeClr val="bg1"/>
                  </a:solidFill>
                  <a:latin typeface="メイリオ"/>
                  <a:ea typeface="メイリオ"/>
                  <a:cs typeface="メイリオ"/>
                </a:rPr>
                <a:t>大量購入</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lang="ja-JP" altLang="en-US" sz="2000" dirty="0" smtClean="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smtClean="0">
                  <a:solidFill>
                    <a:schemeClr val="bg1"/>
                  </a:solidFill>
                  <a:latin typeface="メイリオ"/>
                  <a:ea typeface="メイリオ"/>
                  <a:cs typeface="メイリオ"/>
                </a:rPr>
                <a:t>API</a:t>
              </a:r>
              <a:r>
                <a:rPr kumimoji="1" lang="ja-JP" altLang="en-US" sz="2000" dirty="0" smtClean="0">
                  <a:solidFill>
                    <a:schemeClr val="bg1"/>
                  </a:solidFill>
                  <a:latin typeface="メイリオ"/>
                  <a:ea typeface="メイリオ"/>
                  <a:cs typeface="メイリオ"/>
                </a:rPr>
                <a:t>の充実・整備</a:t>
              </a:r>
              <a:endParaRPr kumimoji="1" lang="en-US" altLang="ja-JP" sz="2000" dirty="0" smtClean="0">
                <a:solidFill>
                  <a:schemeClr val="bg1"/>
                </a:solidFill>
                <a:latin typeface="メイリオ"/>
                <a:ea typeface="メイリオ"/>
                <a:cs typeface="メイリオ"/>
              </a:endParaRPr>
            </a:p>
            <a:p>
              <a:pPr marL="342900" indent="-342900">
                <a:buFont typeface="Wingdings" charset="2"/>
                <a:buChar char="v"/>
              </a:pPr>
              <a:r>
                <a:rPr lang="ja-JP" altLang="en-US" sz="2000" dirty="0" smtClean="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smtClean="0">
                  <a:solidFill>
                    <a:schemeClr val="bg1"/>
                  </a:solidFill>
                  <a:latin typeface="メイリオ"/>
                  <a:ea typeface="メイリオ"/>
                  <a:cs typeface="メイリオ"/>
                </a:rPr>
                <a:t>機能のメニュー化</a:t>
              </a:r>
              <a:endParaRPr lang="en-US" altLang="ja-JP" sz="2000" dirty="0" smtClean="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smtClean="0"/>
              <a:t>クラウド・コンピューティングのビジネス・モデル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smtClean="0">
                <a:solidFill>
                  <a:srgbClr val="FFFFFF"/>
                </a:solidFill>
                <a:latin typeface="メイリオ"/>
                <a:ea typeface="メイリオ"/>
                <a:cs typeface="メイリオ"/>
              </a:rPr>
              <a:t>クラウド・コンピューティング</a:t>
            </a:r>
            <a:endParaRPr lang="en-US" altLang="ja-JP" sz="3200" dirty="0" smtClean="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自動化・自律化</a:t>
            </a:r>
            <a:endParaRPr kumimoji="1" lang="ja-JP" altLang="en-US" dirty="0">
              <a:solidFill>
                <a:srgbClr val="FFFFFF"/>
              </a:solidFill>
              <a:latin typeface="メイリオ"/>
              <a:ea typeface="メイリオ"/>
              <a:cs typeface="メイリオ"/>
            </a:endParaRP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smtClean="0">
                  <a:solidFill>
                    <a:srgbClr val="FFFFFF"/>
                  </a:solidFill>
                  <a:latin typeface="メイリオ"/>
                  <a:ea typeface="メイリオ"/>
                  <a:cs typeface="メイリオ"/>
                </a:rPr>
                <a:t>システム資源</a:t>
              </a:r>
              <a:endParaRPr kumimoji="1" lang="en-US" altLang="ja-JP" sz="2800" dirty="0" smtClean="0">
                <a:solidFill>
                  <a:srgbClr val="FFFFFF"/>
                </a:solidFill>
                <a:latin typeface="メイリオ"/>
                <a:ea typeface="メイリオ"/>
                <a:cs typeface="メイリオ"/>
              </a:endParaRPr>
            </a:p>
            <a:p>
              <a:r>
                <a:rPr lang="ja-JP" altLang="en-US" sz="2800" dirty="0" smtClean="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smtClean="0">
                  <a:solidFill>
                    <a:srgbClr val="FFFFFF"/>
                  </a:solidFill>
                  <a:latin typeface="メイリオ"/>
                  <a:ea typeface="メイリオ"/>
                  <a:cs typeface="メイリオ"/>
                </a:rPr>
                <a:t>サービス化</a:t>
              </a:r>
              <a:endParaRPr kumimoji="1" lang="en-US" altLang="ja-JP" sz="2800" dirty="0" smtClean="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低コスト</a:t>
            </a:r>
            <a:endParaRPr kumimoji="1" lang="ja-JP" altLang="en-US" sz="1600" dirty="0">
              <a:solidFill>
                <a:srgbClr val="FFFFFF"/>
              </a:solidFill>
              <a:latin typeface="メイリオ"/>
              <a:ea typeface="メイリオ"/>
              <a:cs typeface="メイリオ"/>
            </a:endParaRP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俊敏性</a:t>
            </a:r>
            <a:endParaRPr kumimoji="1" lang="ja-JP" altLang="en-US" sz="1600" dirty="0">
              <a:solidFill>
                <a:srgbClr val="FFFFFF"/>
              </a:solidFill>
              <a:latin typeface="メイリオ"/>
              <a:ea typeface="メイリオ"/>
              <a:cs typeface="メイリオ"/>
            </a:endParaRP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スケーラビリティ</a:t>
            </a:r>
            <a:endParaRPr kumimoji="1" lang="ja-JP" altLang="en-US" sz="1600" dirty="0">
              <a:solidFill>
                <a:srgbClr val="FFFFFF"/>
              </a:solidFill>
              <a:latin typeface="メイリオ"/>
              <a:ea typeface="メイリオ"/>
              <a:cs typeface="メイリオ"/>
            </a:endParaRP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rgbClr val="FFFFFF"/>
                </a:solidFill>
                <a:latin typeface="メイリオ"/>
                <a:ea typeface="メイリオ"/>
                <a:cs typeface="メイリオ"/>
              </a:rPr>
              <a:t>SDI (Software </a:t>
            </a:r>
            <a:r>
              <a:rPr lang="en-US" altLang="ja-JP" sz="2000" smtClean="0">
                <a:solidFill>
                  <a:srgbClr val="FFFFFF"/>
                </a:solidFill>
                <a:latin typeface="メイリオ"/>
                <a:ea typeface="メイリオ"/>
                <a:cs typeface="メイリオ"/>
              </a:rPr>
              <a:t>Defined Infrastructure</a:t>
            </a:r>
            <a:r>
              <a:rPr lang="en-US" altLang="ja-JP" sz="2000" dirty="0" smtClean="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4144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活用</a:t>
            </a: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適用領域の拡大</a:t>
            </a:r>
            <a:endParaRPr kumimoji="1" lang="ja-JP" altLang="en-US" sz="1000" dirty="0">
              <a:solidFill>
                <a:srgbClr val="FFFFFF"/>
              </a:solidFill>
              <a:latin typeface="ＭＳ Ｐゴシック"/>
              <a:ea typeface="ＭＳ Ｐゴシック"/>
              <a:cs typeface="ＭＳ Ｐゴシック"/>
            </a:endParaRP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難しさの隠蔽</a:t>
            </a:r>
            <a:endParaRPr kumimoji="1" lang="ja-JP" altLang="en-US" sz="1000" dirty="0">
              <a:solidFill>
                <a:srgbClr val="FFFFFF"/>
              </a:solidFill>
              <a:latin typeface="ＭＳ Ｐゴシック"/>
              <a:ea typeface="ＭＳ Ｐゴシック"/>
              <a:cs typeface="ＭＳ Ｐゴシック"/>
            </a:endParaRP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システム資源</a:t>
            </a: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エコシステム</a:t>
            </a:r>
            <a:endParaRPr kumimoji="1" lang="en-US" altLang="ja-JP" sz="1200" dirty="0" smtClean="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クラウドがもたらした</a:t>
            </a:r>
            <a:r>
              <a:rPr kumimoji="1" lang="en-US" altLang="ja-JP" dirty="0" smtClean="0"/>
              <a:t>IT</a:t>
            </a:r>
            <a:r>
              <a:rPr kumimoji="1" lang="ja-JP" altLang="en-US" dirty="0" smtClean="0"/>
              <a:t>の新しい価値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クラウド・コンピューティング</a:t>
            </a: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利用のイノベーションを促進</a:t>
            </a: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ビジネスにおける</a:t>
            </a:r>
            <a:r>
              <a:rPr kumimoji="1" lang="en-US" altLang="ja-JP" sz="1200" dirty="0" smtClean="0">
                <a:solidFill>
                  <a:srgbClr val="FFFFFF"/>
                </a:solidFill>
                <a:latin typeface="ＭＳ Ｐゴシック"/>
                <a:ea typeface="ＭＳ Ｐゴシック"/>
                <a:cs typeface="ＭＳ Ｐゴシック"/>
              </a:rPr>
              <a:t>IT</a:t>
            </a:r>
            <a:r>
              <a:rPr kumimoji="1" lang="ja-JP" altLang="en-US" sz="1200" dirty="0" smtClean="0">
                <a:solidFill>
                  <a:srgbClr val="FFFFFF"/>
                </a:solidFill>
                <a:latin typeface="ＭＳ Ｐゴシック"/>
                <a:ea typeface="ＭＳ Ｐゴシック"/>
                <a:cs typeface="ＭＳ Ｐゴシック"/>
              </a:rPr>
              <a:t>価値の変化・向上</a:t>
            </a: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新たな需要・潜在需要の喚起</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モバイル・ウェアラブル</a:t>
            </a:r>
            <a:endParaRPr kumimoji="1" lang="ja-JP" altLang="en-US" sz="1000" dirty="0">
              <a:solidFill>
                <a:srgbClr val="FFFFFF"/>
              </a:solidFill>
              <a:latin typeface="ＭＳ Ｐゴシック"/>
              <a:ea typeface="ＭＳ Ｐゴシック"/>
              <a:cs typeface="ＭＳ Ｐゴシック"/>
            </a:endParaRP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ソーシャル</a:t>
            </a:r>
            <a:endParaRPr kumimoji="1" lang="ja-JP" altLang="en-US" sz="1000" dirty="0">
              <a:solidFill>
                <a:srgbClr val="FFFFFF"/>
              </a:solidFill>
              <a:latin typeface="ＭＳ Ｐゴシック"/>
              <a:ea typeface="ＭＳ Ｐゴシック"/>
              <a:cs typeface="ＭＳ Ｐゴシック"/>
            </a:endParaRP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人工知能</a:t>
            </a:r>
            <a:endParaRPr kumimoji="1" lang="ja-JP" altLang="en-US" sz="1000" dirty="0">
              <a:solidFill>
                <a:srgbClr val="FFFFFF"/>
              </a:solidFill>
              <a:latin typeface="ＭＳ Ｐゴシック"/>
              <a:ea typeface="ＭＳ Ｐゴシック"/>
              <a:cs typeface="ＭＳ Ｐゴシック"/>
            </a:endParaRP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ビッグデータ</a:t>
            </a:r>
            <a:endParaRPr kumimoji="1" lang="ja-JP" altLang="en-US" sz="1000" dirty="0">
              <a:solidFill>
                <a:srgbClr val="FFFFFF"/>
              </a:solidFill>
              <a:latin typeface="ＭＳ Ｐゴシック"/>
              <a:ea typeface="ＭＳ Ｐゴシック"/>
              <a:cs typeface="ＭＳ Ｐゴシック"/>
            </a:endParaRP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ＭＳ Ｐゴシック"/>
                <a:ea typeface="ＭＳ Ｐゴシック"/>
                <a:cs typeface="ＭＳ Ｐゴシック"/>
              </a:rPr>
              <a:t>IT</a:t>
            </a:r>
            <a:r>
              <a:rPr lang="ja-JP" altLang="en-US" sz="1200" dirty="0" smtClean="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smtClean="0">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ロボット</a:t>
            </a:r>
            <a:endParaRPr kumimoji="1" lang="ja-JP" altLang="en-US" sz="1000" dirty="0">
              <a:solidFill>
                <a:srgbClr val="FFFFFF"/>
              </a:solidFill>
              <a:latin typeface="ＭＳ Ｐゴシック"/>
              <a:ea typeface="ＭＳ Ｐゴシック"/>
              <a:cs typeface="ＭＳ Ｐゴシック"/>
            </a:endParaRP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価格破壊</a:t>
            </a:r>
            <a:endParaRPr kumimoji="1" lang="ja-JP" altLang="en-US" sz="1000" dirty="0">
              <a:solidFill>
                <a:srgbClr val="FFFFFF"/>
              </a:solidFill>
              <a:latin typeface="ＭＳ Ｐゴシック"/>
              <a:ea typeface="ＭＳ Ｐゴシック"/>
              <a:cs typeface="ＭＳ Ｐゴシック"/>
            </a:endParaRP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ＭＳ Ｐゴシック"/>
                <a:ea typeface="ＭＳ Ｐゴシック"/>
                <a:cs typeface="ＭＳ Ｐゴシック"/>
              </a:rPr>
              <a:t>サービス化</a:t>
            </a:r>
            <a:endParaRPr kumimoji="1" lang="ja-JP" altLang="en-US" sz="1000" dirty="0">
              <a:solidFill>
                <a:srgbClr val="FFFFFF"/>
              </a:solidFill>
              <a:latin typeface="ＭＳ Ｐゴシック"/>
              <a:ea typeface="ＭＳ Ｐゴシック"/>
              <a:cs typeface="ＭＳ Ｐゴシック"/>
            </a:endParaRP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73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p>
          <a:p>
            <a:pPr algn="r"/>
            <a:r>
              <a:rPr lang="ja-JP" altLang="en-US" sz="2400" dirty="0" smtClean="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014873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smtClean="0"/>
              <a:t>クラウドの定義／</a:t>
            </a:r>
            <a:r>
              <a:rPr lang="en-US" altLang="ja-JP" sz="2800" dirty="0" smtClean="0"/>
              <a:t>NIST</a:t>
            </a:r>
            <a:r>
              <a:rPr lang="ja-JP" altLang="en-US" sz="2800" dirty="0" smtClean="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smtClean="0">
                  <a:solidFill>
                    <a:srgbClr val="0000FF"/>
                  </a:solidFill>
                  <a:effectLst/>
                  <a:latin typeface="メイリオ"/>
                  <a:ea typeface="メイリオ"/>
                  <a:cs typeface="メイリオ"/>
                </a:rPr>
                <a:t>クラウド・コンピューティングは</a:t>
              </a:r>
              <a:endParaRPr kumimoji="1" lang="en-US" altLang="ja-JP" sz="3200" dirty="0" smtClean="0">
                <a:solidFill>
                  <a:srgbClr val="0000FF"/>
                </a:solidFill>
                <a:effectLst/>
                <a:latin typeface="メイリオ"/>
                <a:ea typeface="メイリオ"/>
                <a:cs typeface="メイリオ"/>
              </a:endParaRPr>
            </a:p>
            <a:p>
              <a:pPr algn="r"/>
              <a:r>
                <a:rPr kumimoji="1" lang="ja-JP" altLang="en-US" sz="3200" dirty="0" smtClean="0">
                  <a:solidFill>
                    <a:srgbClr val="0000FF"/>
                  </a:solidFill>
                  <a:effectLst/>
                  <a:latin typeface="メイリオ"/>
                  <a:ea typeface="メイリオ"/>
                  <a:cs typeface="メイリオ"/>
                </a:rPr>
                <a:t>コンピューティング資源を</a:t>
              </a:r>
              <a:endParaRPr kumimoji="1" lang="en-US" altLang="ja-JP" sz="3200" dirty="0" smtClean="0">
                <a:solidFill>
                  <a:srgbClr val="0000FF"/>
                </a:solidFill>
                <a:effectLst/>
                <a:latin typeface="メイリオ"/>
                <a:ea typeface="メイリオ"/>
                <a:cs typeface="メイリオ"/>
              </a:endParaRPr>
            </a:p>
            <a:p>
              <a:pPr algn="r"/>
              <a:r>
                <a:rPr kumimoji="1" lang="ja-JP" altLang="en-US" sz="3200" dirty="0" smtClean="0">
                  <a:solidFill>
                    <a:srgbClr val="0000FF"/>
                  </a:solidFill>
                  <a:effectLst/>
                  <a:latin typeface="メイリオ"/>
                  <a:ea typeface="メイリオ"/>
                  <a:cs typeface="メイリオ"/>
                </a:rPr>
                <a:t>必要なとき必要なだけ簡単に使える仕組み</a:t>
              </a:r>
              <a:endParaRPr kumimoji="1" lang="ja-JP" altLang="en-US" sz="3200" dirty="0">
                <a:solidFill>
                  <a:srgbClr val="0000FF"/>
                </a:solidFill>
                <a:effectLst/>
                <a:latin typeface="メイリオ"/>
                <a:ea typeface="メイリオ"/>
                <a:cs typeface="メイリオ"/>
              </a:endParaRP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smtClean="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smtClean="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a:t>
            </a:r>
            <a:r>
              <a:rPr lang="ja-JP" altLang="en-US" sz="1800" dirty="0" smtClean="0">
                <a:solidFill>
                  <a:schemeClr val="tx1">
                    <a:lumMod val="85000"/>
                    <a:lumOff val="15000"/>
                  </a:schemeClr>
                </a:solidFill>
                <a:effectLst/>
                <a:latin typeface="ＤＦＰ太丸ゴシック体"/>
                <a:ea typeface="ＤＦＰ太丸ゴシック体"/>
                <a:cs typeface="ＤＦＰ太丸ゴシック体"/>
              </a:rPr>
              <a:t>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ＭＳ Ｐゴシック"/>
                <a:ea typeface="ＭＳ Ｐゴシック"/>
                <a:cs typeface="ＭＳ Ｐゴシック"/>
              </a:rPr>
              <a:t>「クラウドコンピューティング</a:t>
            </a:r>
            <a:r>
              <a:rPr lang="ja-JP" altLang="en-US" sz="1200" dirty="0">
                <a:solidFill>
                  <a:srgbClr val="FFFFFF"/>
                </a:solidFill>
                <a:latin typeface="ＭＳ Ｐゴシック"/>
                <a:ea typeface="ＭＳ Ｐゴシック"/>
                <a:cs typeface="ＭＳ Ｐゴシック"/>
              </a:rPr>
              <a:t>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a:t>
            </a:r>
            <a:r>
              <a:rPr lang="ja-JP" altLang="en-US" sz="1200" dirty="0" smtClean="0">
                <a:solidFill>
                  <a:srgbClr val="FFFFFF"/>
                </a:solidFill>
                <a:latin typeface="ＭＳ Ｐゴシック"/>
                <a:ea typeface="ＭＳ Ｐゴシック"/>
                <a:cs typeface="ＭＳ Ｐゴシック"/>
              </a:rPr>
              <a:t>ある　</a:t>
            </a:r>
            <a:r>
              <a:rPr lang="en-US" altLang="ja-JP" sz="1200" dirty="0" smtClean="0">
                <a:solidFill>
                  <a:srgbClr val="FFFFFF"/>
                </a:solidFill>
                <a:latin typeface="ＭＳ Ｐゴシック"/>
                <a:ea typeface="ＭＳ Ｐゴシック"/>
                <a:cs typeface="ＭＳ Ｐゴシック"/>
              </a:rPr>
              <a:t>(NIST</a:t>
            </a:r>
            <a:r>
              <a:rPr lang="ja-JP" altLang="en-US" sz="1200" dirty="0" smtClean="0">
                <a:solidFill>
                  <a:srgbClr val="FFFFFF"/>
                </a:solidFill>
                <a:latin typeface="ＭＳ Ｐゴシック"/>
                <a:ea typeface="ＭＳ Ｐゴシック"/>
                <a:cs typeface="ＭＳ Ｐゴシック"/>
              </a:rPr>
              <a:t>の定義</a:t>
            </a:r>
            <a:r>
              <a:rPr lang="en-US" altLang="ja-JP" sz="1200" dirty="0" smtClean="0">
                <a:solidFill>
                  <a:srgbClr val="FFFFFF"/>
                </a:solidFill>
                <a:latin typeface="ＭＳ Ｐゴシック"/>
                <a:ea typeface="ＭＳ Ｐゴシック"/>
                <a:cs typeface="ＭＳ Ｐゴシック"/>
              </a:rPr>
              <a:t>)</a:t>
            </a:r>
            <a:r>
              <a:rPr lang="ja-JP" altLang="en-US" sz="1200" dirty="0" smtClean="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116660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smtClean="0">
                <a:ea typeface="ＭＳ Ｐゴシック" charset="-128"/>
              </a:rPr>
              <a:t>クラウドの定義／サービス・モデル </a:t>
            </a:r>
            <a:r>
              <a:rPr lang="en-US" altLang="ja-JP" sz="2800" dirty="0" smtClean="0">
                <a:ea typeface="ＭＳ Ｐゴシック" charset="-128"/>
              </a:rPr>
              <a:t>(Service Model)</a:t>
            </a:r>
            <a:endParaRPr lang="ja-JP" altLang="en-US" sz="2800" dirty="0" smtClean="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smtClean="0">
                <a:solidFill>
                  <a:srgbClr val="0432FF"/>
                </a:solidFill>
                <a:effectLst/>
                <a:latin typeface="Meiryo" charset="-128"/>
                <a:ea typeface="Meiryo" charset="-128"/>
                <a:cs typeface="Meiryo" charset="-128"/>
              </a:rPr>
              <a:t>オペレーティング</a:t>
            </a:r>
          </a:p>
          <a:p>
            <a:r>
              <a:rPr lang="ja-JP" altLang="en-US" sz="1200" dirty="0" smtClean="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smtClean="0">
              <a:solidFill>
                <a:srgbClr val="FFFFFF"/>
              </a:solidFill>
              <a:latin typeface="Meiryo" charset="-128"/>
              <a:ea typeface="Meiryo" charset="-128"/>
              <a:cs typeface="Meiryo" charset="-128"/>
            </a:endParaRPr>
          </a:p>
          <a:p>
            <a:pPr algn="ctr">
              <a:defRPr/>
            </a:pPr>
            <a:r>
              <a:rPr lang="en-US" altLang="ja-JP" sz="2800" dirty="0" err="1" smtClean="0">
                <a:solidFill>
                  <a:srgbClr val="FFFFFF"/>
                </a:solidFill>
                <a:latin typeface="Meiryo" charset="-128"/>
                <a:ea typeface="Meiryo" charset="-128"/>
                <a:cs typeface="Meiryo" charset="-128"/>
              </a:rPr>
              <a:t>PaaS</a:t>
            </a:r>
            <a:endParaRPr lang="en-US" altLang="ja-JP" sz="2800" dirty="0" smtClean="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smtClean="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smtClean="0">
                <a:solidFill>
                  <a:srgbClr val="FFFFFF"/>
                </a:solidFill>
                <a:latin typeface="Meiryo" charset="-128"/>
                <a:ea typeface="Meiryo" charset="-128"/>
                <a:cs typeface="Meiryo" charset="-128"/>
              </a:rPr>
              <a:t>IaaS</a:t>
            </a:r>
            <a:endParaRPr lang="en-US" altLang="ja-JP" sz="2800" dirty="0" smtClean="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endParaRPr lang="en-US" altLang="ja-JP" sz="1100" dirty="0" smtClean="0">
              <a:solidFill>
                <a:srgbClr val="FFFFFF"/>
              </a:solidFill>
              <a:latin typeface="Meiryo" charset="-128"/>
              <a:ea typeface="Meiryo" charset="-128"/>
              <a:cs typeface="Meiryo" charset="-128"/>
            </a:endParaRPr>
          </a:p>
          <a:p>
            <a:pPr algn="ctr"/>
            <a:r>
              <a:rPr lang="en-US" altLang="ja-JP" sz="1100" dirty="0" smtClean="0">
                <a:solidFill>
                  <a:srgbClr val="FFFFFF"/>
                </a:solidFill>
                <a:latin typeface="Meiryo" charset="-128"/>
                <a:ea typeface="Meiryo" charset="-128"/>
                <a:cs typeface="Meiryo" charset="-128"/>
              </a:rPr>
              <a:t>as </a:t>
            </a:r>
            <a:r>
              <a:rPr lang="en-US" altLang="ja-JP" sz="1100" dirty="0">
                <a:solidFill>
                  <a:srgbClr val="FFFFFF"/>
                </a:solidFill>
                <a:latin typeface="Meiryo" charset="-128"/>
                <a:ea typeface="Meiryo" charset="-128"/>
                <a:cs typeface="Meiryo" charset="-128"/>
              </a:rPr>
              <a:t>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smtClean="0">
                <a:solidFill>
                  <a:schemeClr val="bg1"/>
                </a:solidFill>
              </a:rPr>
              <a:t>Salesfoce.com</a:t>
            </a:r>
          </a:p>
          <a:p>
            <a:pPr algn="ctr"/>
            <a:r>
              <a:rPr lang="en-US" altLang="ja-JP" sz="1000" dirty="0" smtClean="0">
                <a:solidFill>
                  <a:schemeClr val="bg1"/>
                </a:solidFill>
              </a:rPr>
              <a:t>Google Apps</a:t>
            </a:r>
          </a:p>
          <a:p>
            <a:pPr algn="ctr"/>
            <a:r>
              <a:rPr lang="en-US" altLang="ja-JP" sz="1000" dirty="0" smtClean="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smtClean="0">
                <a:solidFill>
                  <a:schemeClr val="bg1"/>
                </a:solidFill>
              </a:rPr>
              <a:t>Microsoft Azure</a:t>
            </a:r>
          </a:p>
          <a:p>
            <a:pPr algn="ctr"/>
            <a:r>
              <a:rPr kumimoji="1" lang="en-US" altLang="ja-JP" sz="1000" dirty="0" err="1" smtClean="0">
                <a:solidFill>
                  <a:schemeClr val="bg1"/>
                </a:solidFill>
              </a:rPr>
              <a:t>Force.com</a:t>
            </a:r>
            <a:endParaRPr kumimoji="1" lang="en-US" altLang="ja-JP" sz="1000" dirty="0" smtClean="0">
              <a:solidFill>
                <a:schemeClr val="bg1"/>
              </a:solidFill>
            </a:endParaRPr>
          </a:p>
          <a:p>
            <a:pPr algn="ctr"/>
            <a:r>
              <a:rPr lang="en-US" altLang="ja-JP" sz="1000" dirty="0" smtClean="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smtClean="0">
                <a:solidFill>
                  <a:schemeClr val="bg1"/>
                </a:solidFill>
              </a:rPr>
              <a:t>Amazon EC2</a:t>
            </a:r>
          </a:p>
          <a:p>
            <a:pPr algn="ctr"/>
            <a:r>
              <a:rPr kumimoji="1" lang="en-US" altLang="ja-JP" sz="1000" dirty="0" smtClean="0">
                <a:solidFill>
                  <a:schemeClr val="bg1"/>
                </a:solidFill>
              </a:rPr>
              <a:t>IIJ GIO Cloud</a:t>
            </a:r>
          </a:p>
          <a:p>
            <a:pPr algn="ctr"/>
            <a:r>
              <a:rPr lang="en-US" altLang="ja-JP" sz="800" dirty="0" smtClean="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smtClean="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smtClean="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smtClean="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smtClean="0">
                <a:solidFill>
                  <a:srgbClr val="0432FF"/>
                </a:solidFill>
                <a:latin typeface="HGMaruGothicMPRO" charset="-128"/>
                <a:ea typeface="HGMaruGothicMPRO" charset="-128"/>
                <a:cs typeface="HGMaruGothicMPRO" charset="-128"/>
              </a:rPr>
              <a:t>プラットフォーム</a:t>
            </a:r>
            <a:endParaRPr lang="ja-JP" altLang="en-US" sz="1200">
              <a:solidFill>
                <a:srgbClr val="0432FF"/>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113067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smtClean="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smtClean="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smtClean="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smtClean="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smtClean="0">
                <a:ea typeface="ＭＳ Ｐゴシック" charset="-128"/>
              </a:rPr>
              <a:t>クラウドの定義／サービス・モデル </a:t>
            </a:r>
            <a:r>
              <a:rPr lang="en-US" altLang="ja-JP" sz="2800" dirty="0" smtClean="0">
                <a:ea typeface="ＭＳ Ｐゴシック" charset="-128"/>
              </a:rPr>
              <a:t>(Service Model)</a:t>
            </a:r>
            <a:endParaRPr lang="ja-JP" altLang="en-US" sz="2800" dirty="0" smtClean="0">
              <a:ea typeface="ＭＳ Ｐゴシック" charset="-128"/>
            </a:endParaRP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アプリケーション</a:t>
            </a:r>
            <a:endParaRPr kumimoji="1"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データ</a:t>
            </a:r>
            <a:endParaRPr kumimoji="1" lang="ja-JP" altLang="en-US" sz="1200" dirty="0">
              <a:solidFill>
                <a:srgbClr val="0070C0"/>
              </a:solidFill>
              <a:latin typeface="Meiryo" charset="-128"/>
              <a:ea typeface="Meiryo" charset="-128"/>
              <a:cs typeface="Meiryo" charset="-128"/>
            </a:endParaRP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ランタイム</a:t>
            </a:r>
            <a:endParaRPr kumimoji="1" lang="ja-JP" altLang="en-US" sz="1200" dirty="0">
              <a:solidFill>
                <a:srgbClr val="FFFFFF"/>
              </a:solidFill>
              <a:latin typeface="Meiryo" charset="-128"/>
              <a:ea typeface="Meiryo" charset="-128"/>
              <a:cs typeface="Meiryo" charset="-128"/>
            </a:endParaRP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オペレーティング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システム</a:t>
            </a:r>
            <a:endParaRPr kumimoji="1" lang="ja-JP" altLang="en-US" sz="1200" dirty="0">
              <a:solidFill>
                <a:srgbClr val="FFFFFF"/>
              </a:solidFill>
              <a:latin typeface="Meiryo" charset="-128"/>
              <a:ea typeface="Meiryo" charset="-128"/>
              <a:cs typeface="Meiryo" charset="-128"/>
            </a:endParaRP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仮想化</a:t>
            </a:r>
            <a:endParaRPr kumimoji="1" lang="ja-JP" altLang="en-US" sz="1200" dirty="0">
              <a:solidFill>
                <a:srgbClr val="0070C0"/>
              </a:solidFill>
              <a:latin typeface="Meiryo" charset="-128"/>
              <a:ea typeface="Meiryo" charset="-128"/>
              <a:cs typeface="Meiryo" charset="-128"/>
            </a:endParaRP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サーバー</a:t>
            </a:r>
            <a:endParaRPr kumimoji="1" lang="ja-JP" altLang="en-US" sz="1200" dirty="0">
              <a:solidFill>
                <a:srgbClr val="0070C0"/>
              </a:solidFill>
              <a:latin typeface="Meiryo" charset="-128"/>
              <a:ea typeface="Meiryo" charset="-128"/>
              <a:cs typeface="Meiryo" charset="-128"/>
            </a:endParaRP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ストレージ</a:t>
            </a:r>
            <a:endParaRPr kumimoji="1" lang="ja-JP" altLang="en-US" sz="1200" dirty="0">
              <a:solidFill>
                <a:srgbClr val="0070C0"/>
              </a:solidFill>
              <a:latin typeface="Meiryo" charset="-128"/>
              <a:ea typeface="Meiryo" charset="-128"/>
              <a:cs typeface="Meiryo" charset="-128"/>
            </a:endParaRP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ネットワーク</a:t>
            </a:r>
            <a:endParaRPr kumimoji="1" lang="ja-JP" altLang="en-US" sz="1200" dirty="0">
              <a:solidFill>
                <a:srgbClr val="0070C0"/>
              </a:solidFill>
              <a:latin typeface="Meiryo" charset="-128"/>
              <a:ea typeface="Meiryo" charset="-128"/>
              <a:cs typeface="Meiryo" charset="-128"/>
            </a:endParaRP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アプリケーション</a:t>
            </a:r>
            <a:endParaRPr kumimoji="1" lang="ja-JP" altLang="en-US" sz="1200" dirty="0">
              <a:solidFill>
                <a:srgbClr val="0070C0"/>
              </a:solidFill>
              <a:latin typeface="Meiryo" charset="-128"/>
              <a:ea typeface="Meiryo" charset="-128"/>
              <a:cs typeface="Meiryo" charset="-128"/>
            </a:endParaRP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データ</a:t>
            </a:r>
            <a:endParaRPr kumimoji="1" lang="ja-JP" altLang="en-US" sz="1200" dirty="0">
              <a:solidFill>
                <a:srgbClr val="0070C0"/>
              </a:solidFill>
              <a:latin typeface="Meiryo" charset="-128"/>
              <a:ea typeface="Meiryo" charset="-128"/>
              <a:cs typeface="Meiryo" charset="-128"/>
            </a:endParaRP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ランタイム</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オペレーティング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システム</a:t>
            </a: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lumMod val="95000"/>
                  </a:schemeClr>
                </a:solidFill>
                <a:latin typeface="Meiryo" charset="-128"/>
                <a:ea typeface="Meiryo" charset="-128"/>
                <a:cs typeface="Meiryo" charset="-128"/>
              </a:rPr>
              <a:t>仮想化</a:t>
            </a:r>
            <a:endParaRPr kumimoji="1" lang="en-US" altLang="ja-JP" sz="1200" dirty="0" smtClean="0">
              <a:solidFill>
                <a:schemeClr val="bg1">
                  <a:lumMod val="95000"/>
                </a:schemeClr>
              </a:solidFill>
              <a:latin typeface="Meiryo" charset="-128"/>
              <a:ea typeface="Meiryo" charset="-128"/>
              <a:cs typeface="Meiryo" charset="-128"/>
            </a:endParaRPr>
          </a:p>
          <a:p>
            <a:pPr algn="ctr"/>
            <a:r>
              <a:rPr lang="en-US" altLang="ja-JP" sz="800" dirty="0" smtClean="0">
                <a:solidFill>
                  <a:schemeClr val="bg1">
                    <a:lumMod val="95000"/>
                  </a:schemeClr>
                </a:solidFill>
                <a:latin typeface="Meiryo" charset="-128"/>
                <a:ea typeface="Meiryo" charset="-128"/>
                <a:cs typeface="Meiryo" charset="-128"/>
              </a:rPr>
              <a:t>(</a:t>
            </a:r>
            <a:r>
              <a:rPr lang="ja-JP" altLang="en-US" sz="800" dirty="0" smtClean="0">
                <a:solidFill>
                  <a:schemeClr val="bg1">
                    <a:lumMod val="95000"/>
                  </a:schemeClr>
                </a:solidFill>
                <a:latin typeface="Meiryo" charset="-128"/>
                <a:ea typeface="Meiryo" charset="-128"/>
                <a:cs typeface="Meiryo" charset="-128"/>
              </a:rPr>
              <a:t>必ずしも使わない</a:t>
            </a:r>
            <a:r>
              <a:rPr lang="en-US" altLang="ja-JP" sz="800" dirty="0" smtClean="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サーバー</a:t>
            </a:r>
            <a:endParaRPr kumimoji="1" lang="ja-JP" altLang="en-US" sz="1200" dirty="0">
              <a:solidFill>
                <a:srgbClr val="0070C0"/>
              </a:solidFill>
              <a:latin typeface="Meiryo" charset="-128"/>
              <a:ea typeface="Meiryo" charset="-128"/>
              <a:cs typeface="Meiryo" charset="-128"/>
            </a:endParaRP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ストレージ</a:t>
            </a:r>
            <a:endParaRPr kumimoji="1" lang="ja-JP" altLang="en-US" sz="1200" dirty="0">
              <a:solidFill>
                <a:srgbClr val="0070C0"/>
              </a:solidFill>
              <a:latin typeface="Meiryo" charset="-128"/>
              <a:ea typeface="Meiryo" charset="-128"/>
              <a:cs typeface="Meiryo" charset="-128"/>
            </a:endParaRP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ネットワーク</a:t>
            </a:r>
            <a:endParaRPr kumimoji="1" lang="ja-JP" altLang="en-US" sz="1200" dirty="0">
              <a:solidFill>
                <a:srgbClr val="0070C0"/>
              </a:solidFill>
              <a:latin typeface="Meiryo" charset="-128"/>
              <a:ea typeface="Meiryo" charset="-128"/>
              <a:cs typeface="Meiryo" charset="-128"/>
            </a:endParaRP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アプリケーション</a:t>
            </a:r>
            <a:endParaRPr kumimoji="1" lang="ja-JP" altLang="en-US" sz="1200" dirty="0">
              <a:solidFill>
                <a:srgbClr val="0070C0"/>
              </a:solidFill>
              <a:latin typeface="Meiryo" charset="-128"/>
              <a:ea typeface="Meiryo" charset="-128"/>
              <a:cs typeface="Meiryo" charset="-128"/>
            </a:endParaRP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データ</a:t>
            </a:r>
            <a:endParaRPr kumimoji="1" lang="ja-JP" altLang="en-US" sz="1200" dirty="0">
              <a:solidFill>
                <a:srgbClr val="0070C0"/>
              </a:solidFill>
              <a:latin typeface="Meiryo" charset="-128"/>
              <a:ea typeface="Meiryo" charset="-128"/>
              <a:cs typeface="Meiryo" charset="-128"/>
            </a:endParaRP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ランタイム</a:t>
            </a:r>
            <a:endParaRPr kumimoji="1" lang="ja-JP" altLang="en-US" sz="1200" dirty="0">
              <a:solidFill>
                <a:srgbClr val="FFFFFF"/>
              </a:solidFill>
              <a:latin typeface="Meiryo" charset="-128"/>
              <a:ea typeface="Meiryo" charset="-128"/>
              <a:cs typeface="Meiryo" charset="-128"/>
            </a:endParaRP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オペレーティング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システム</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lumMod val="95000"/>
                  </a:schemeClr>
                </a:solidFill>
                <a:latin typeface="Meiryo" charset="-128"/>
                <a:ea typeface="Meiryo" charset="-128"/>
                <a:cs typeface="Meiryo" charset="-128"/>
              </a:rPr>
              <a:t>仮想化</a:t>
            </a:r>
            <a:endParaRPr kumimoji="1" lang="en-US" altLang="ja-JP" sz="1200" dirty="0" smtClean="0">
              <a:solidFill>
                <a:schemeClr val="bg1">
                  <a:lumMod val="95000"/>
                </a:schemeClr>
              </a:solidFill>
              <a:latin typeface="Meiryo" charset="-128"/>
              <a:ea typeface="Meiryo" charset="-128"/>
              <a:cs typeface="Meiryo" charset="-128"/>
            </a:endParaRPr>
          </a:p>
          <a:p>
            <a:pPr algn="ctr"/>
            <a:r>
              <a:rPr lang="en-US" altLang="ja-JP" sz="800" dirty="0" smtClean="0">
                <a:solidFill>
                  <a:schemeClr val="bg1">
                    <a:lumMod val="95000"/>
                  </a:schemeClr>
                </a:solidFill>
                <a:latin typeface="Meiryo" charset="-128"/>
                <a:ea typeface="Meiryo" charset="-128"/>
                <a:cs typeface="Meiryo" charset="-128"/>
              </a:rPr>
              <a:t>(</a:t>
            </a:r>
            <a:r>
              <a:rPr lang="ja-JP" altLang="en-US" sz="800" dirty="0" smtClean="0">
                <a:solidFill>
                  <a:schemeClr val="bg1">
                    <a:lumMod val="95000"/>
                  </a:schemeClr>
                </a:solidFill>
                <a:latin typeface="Meiryo" charset="-128"/>
                <a:ea typeface="Meiryo" charset="-128"/>
                <a:cs typeface="Meiryo" charset="-128"/>
              </a:rPr>
              <a:t>必ずしも使わない</a:t>
            </a:r>
            <a:r>
              <a:rPr lang="en-US" altLang="ja-JP" sz="800" dirty="0" smtClean="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サーバー</a:t>
            </a:r>
            <a:endParaRPr kumimoji="1" lang="ja-JP" altLang="en-US" sz="1200" dirty="0">
              <a:solidFill>
                <a:srgbClr val="0070C0"/>
              </a:solidFill>
              <a:latin typeface="Meiryo" charset="-128"/>
              <a:ea typeface="Meiryo" charset="-128"/>
              <a:cs typeface="Meiryo" charset="-128"/>
            </a:endParaRP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ストレージ</a:t>
            </a:r>
            <a:endParaRPr kumimoji="1" lang="ja-JP" altLang="en-US" sz="1200" dirty="0">
              <a:solidFill>
                <a:srgbClr val="0070C0"/>
              </a:solidFill>
              <a:latin typeface="Meiryo" charset="-128"/>
              <a:ea typeface="Meiryo" charset="-128"/>
              <a:cs typeface="Meiryo" charset="-128"/>
            </a:endParaRP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70C0"/>
                </a:solidFill>
                <a:latin typeface="Meiryo" charset="-128"/>
                <a:ea typeface="Meiryo" charset="-128"/>
                <a:cs typeface="Meiryo" charset="-128"/>
              </a:rPr>
              <a:t>ネットワーク</a:t>
            </a:r>
            <a:endParaRPr kumimoji="1" lang="ja-JP" altLang="en-US" sz="1200" dirty="0">
              <a:solidFill>
                <a:srgbClr val="0070C0"/>
              </a:solidFill>
              <a:latin typeface="Meiryo" charset="-128"/>
              <a:ea typeface="Meiryo" charset="-128"/>
              <a:cs typeface="Meiryo" charset="-128"/>
            </a:endParaRP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smtClean="0">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smtClean="0">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smtClean="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smtClean="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smtClean="0">
                <a:solidFill>
                  <a:srgbClr val="0070C0"/>
                </a:solidFill>
                <a:latin typeface="Meiryo" charset="-128"/>
                <a:ea typeface="Meiryo" charset="-128"/>
                <a:cs typeface="Meiryo" charset="-128"/>
              </a:rPr>
              <a:t>利用する企業の責任</a:t>
            </a:r>
            <a:endParaRPr kumimoji="1" lang="ja-JP" altLang="en-US" sz="1600" dirty="0">
              <a:solidFill>
                <a:srgbClr val="0070C0"/>
              </a:solidFill>
              <a:latin typeface="Meiryo" charset="-128"/>
              <a:ea typeface="Meiryo" charset="-128"/>
              <a:cs typeface="Meiryo" charset="-128"/>
            </a:endParaRP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smtClean="0">
                <a:solidFill>
                  <a:srgbClr val="0070C0"/>
                </a:solidFill>
                <a:latin typeface="Meiryo" charset="-128"/>
                <a:ea typeface="Meiryo" charset="-128"/>
                <a:cs typeface="Meiryo" charset="-128"/>
              </a:rPr>
              <a:t>クラウド事業者の責任</a:t>
            </a:r>
            <a:endParaRPr kumimoji="1" lang="ja-JP" altLang="en-US" sz="1600" dirty="0">
              <a:solidFill>
                <a:srgbClr val="0070C0"/>
              </a:solidFill>
              <a:latin typeface="Meiryo" charset="-128"/>
              <a:ea typeface="Meiryo" charset="-128"/>
              <a:cs typeface="Meiryo" charset="-128"/>
            </a:endParaRP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smtClean="0">
                <a:solidFill>
                  <a:schemeClr val="bg1"/>
                </a:solidFill>
                <a:latin typeface="HGMaruGothicMPRO" charset="-128"/>
                <a:ea typeface="HGMaruGothicMPRO" charset="-128"/>
                <a:cs typeface="HGMaruGothicMPRO" charset="-128"/>
              </a:rPr>
              <a:t>プラットフォーム</a:t>
            </a:r>
            <a:endParaRPr lang="ja-JP" altLang="en-US" sz="1200" dirty="0">
              <a:solidFill>
                <a:schemeClr val="bg1"/>
              </a:solidFill>
              <a:latin typeface="HGMaruGothicMPRO" charset="-128"/>
              <a:ea typeface="HGMaruGothicMPRO" charset="-128"/>
              <a:cs typeface="HGMaruGothicMPRO" charset="-128"/>
            </a:endParaRP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smtClean="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3379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smtClean="0">
                <a:solidFill>
                  <a:srgbClr val="008000"/>
                </a:solidFill>
                <a:latin typeface="Meiryo" charset="-128"/>
                <a:ea typeface="Meiryo" charset="-128"/>
                <a:cs typeface="Meiryo" charset="-128"/>
              </a:rPr>
              <a:t>ハイブリッド・クラウド</a:t>
            </a:r>
            <a:endParaRPr kumimoji="1" lang="ja-JP" altLang="en-US" sz="1800" dirty="0">
              <a:solidFill>
                <a:srgbClr val="008000"/>
              </a:solidFill>
              <a:latin typeface="Meiryo" charset="-128"/>
              <a:ea typeface="Meiryo" charset="-128"/>
              <a:cs typeface="Meiryo" charset="-128"/>
            </a:endParaRP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smtClean="0">
                <a:solidFill>
                  <a:srgbClr val="FFFFFF"/>
                </a:solidFill>
                <a:latin typeface="Meiryo" charset="-128"/>
                <a:ea typeface="Meiryo" charset="-128"/>
                <a:cs typeface="Meiryo" charset="-128"/>
              </a:rPr>
              <a:t>複数企業共用</a:t>
            </a:r>
            <a:endParaRPr kumimoji="1" lang="ja-JP" altLang="en-US" sz="2400" dirty="0">
              <a:solidFill>
                <a:srgbClr val="FFFFFF"/>
              </a:solidFill>
              <a:latin typeface="Meiryo" charset="-128"/>
              <a:ea typeface="Meiryo" charset="-128"/>
              <a:cs typeface="Meiryo" charset="-128"/>
            </a:endParaRP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smtClean="0">
                <a:solidFill>
                  <a:srgbClr val="FFFFFF"/>
                </a:solidFill>
                <a:latin typeface="Meiryo" charset="-128"/>
                <a:ea typeface="Meiryo" charset="-128"/>
                <a:cs typeface="Meiryo" charset="-128"/>
              </a:rPr>
              <a:t>パブリック・クラウド</a:t>
            </a:r>
            <a:endParaRPr kumimoji="1" lang="ja-JP" altLang="en-US" sz="1800" dirty="0">
              <a:solidFill>
                <a:srgbClr val="FFFFFF"/>
              </a:solidFill>
              <a:latin typeface="Meiryo" charset="-128"/>
              <a:ea typeface="Meiryo" charset="-128"/>
              <a:cs typeface="Meiryo" charset="-128"/>
            </a:endParaRP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a:t>
            </a:r>
            <a:r>
              <a:rPr lang="ja-JP" altLang="en-US" sz="2800" dirty="0" smtClean="0"/>
              <a:t>モデル </a:t>
            </a:r>
            <a:r>
              <a:rPr lang="en-US" altLang="ja-JP" sz="2800" dirty="0" smtClean="0"/>
              <a:t>(Deployment Model)</a:t>
            </a:r>
            <a:endParaRPr lang="ja-JP" altLang="en-US" sz="2800" dirty="0" smtClean="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smtClean="0">
                <a:solidFill>
                  <a:srgbClr val="000090"/>
                </a:solidFill>
                <a:latin typeface="Meiryo" charset="-128"/>
                <a:ea typeface="Meiryo" charset="-128"/>
                <a:cs typeface="Meiryo" charset="-128"/>
              </a:rPr>
              <a:t>プライベート・クラウド</a:t>
            </a:r>
            <a:endParaRPr kumimoji="1" lang="ja-JP" altLang="en-US" sz="1800" dirty="0">
              <a:solidFill>
                <a:srgbClr val="000090"/>
              </a:solidFill>
              <a:latin typeface="Meiryo" charset="-128"/>
              <a:ea typeface="Meiryo" charset="-128"/>
              <a:cs typeface="Meiryo" charset="-128"/>
            </a:endParaRP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smtClean="0">
                <a:solidFill>
                  <a:srgbClr val="000090"/>
                </a:solidFill>
                <a:latin typeface="Meiryo" charset="-128"/>
                <a:ea typeface="Meiryo" charset="-128"/>
                <a:cs typeface="Meiryo" charset="-128"/>
              </a:rPr>
              <a:t>個別企業専用</a:t>
            </a:r>
            <a:endParaRPr kumimoji="1" lang="ja-JP" altLang="en-US" sz="2400" dirty="0">
              <a:solidFill>
                <a:srgbClr val="000090"/>
              </a:solidFill>
              <a:latin typeface="Meiryo" charset="-128"/>
              <a:ea typeface="Meiryo" charset="-128"/>
              <a:cs typeface="Meiryo" charset="-128"/>
            </a:endParaRP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個別</a:t>
            </a:r>
            <a:r>
              <a:rPr kumimoji="1" lang="en-US" altLang="ja-JP" sz="2000" dirty="0" smtClean="0">
                <a:solidFill>
                  <a:schemeClr val="bg1"/>
                </a:solidFill>
                <a:latin typeface="Meiryo" charset="-128"/>
                <a:ea typeface="Meiryo" charset="-128"/>
                <a:cs typeface="Meiryo" charset="-128"/>
              </a:rPr>
              <a:t>･</a:t>
            </a:r>
            <a:r>
              <a:rPr kumimoji="1" lang="ja-JP" altLang="en-US" sz="2000" dirty="0" smtClean="0">
                <a:solidFill>
                  <a:schemeClr val="bg1"/>
                </a:solidFill>
                <a:latin typeface="Meiryo" charset="-128"/>
                <a:ea typeface="Meiryo" charset="-128"/>
                <a:cs typeface="Meiryo" charset="-128"/>
              </a:rPr>
              <a:t>少数企業</a:t>
            </a:r>
            <a:endParaRPr kumimoji="1" lang="ja-JP" altLang="en-US" sz="2000" dirty="0">
              <a:solidFill>
                <a:schemeClr val="bg1"/>
              </a:solidFill>
              <a:latin typeface="Meiryo" charset="-128"/>
              <a:ea typeface="Meiryo" charset="-128"/>
              <a:cs typeface="Meiryo" charset="-128"/>
            </a:endParaRP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smtClean="0">
                <a:solidFill>
                  <a:schemeClr val="bg1"/>
                </a:solidFill>
                <a:latin typeface="Meiryo" charset="-128"/>
                <a:ea typeface="Meiryo" charset="-128"/>
                <a:cs typeface="Meiryo" charset="-128"/>
              </a:rPr>
              <a:t>不特定・複数企業／個人</a:t>
            </a:r>
            <a:endParaRPr kumimoji="1" lang="ja-JP" altLang="en-US" sz="2000" dirty="0">
              <a:solidFill>
                <a:schemeClr val="bg1"/>
              </a:solidFill>
              <a:latin typeface="Meiryo" charset="-128"/>
              <a:ea typeface="Meiryo" charset="-128"/>
              <a:cs typeface="Meiryo" charset="-128"/>
            </a:endParaRP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smtClean="0">
                <a:latin typeface="Meiryo" charset="-128"/>
                <a:ea typeface="Meiryo" charset="-128"/>
                <a:cs typeface="Meiryo" charset="-128"/>
              </a:rPr>
              <a:t>特定企業占有</a:t>
            </a:r>
            <a:endParaRPr kumimoji="1" lang="ja-JP" altLang="en-US" sz="2000" dirty="0">
              <a:latin typeface="Meiryo" charset="-128"/>
              <a:ea typeface="Meiryo" charset="-128"/>
              <a:cs typeface="Meiryo" charset="-128"/>
            </a:endParaRP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smtClean="0">
                <a:solidFill>
                  <a:schemeClr val="bg1"/>
                </a:solidFill>
                <a:latin typeface="Meiryo" charset="-128"/>
                <a:ea typeface="Meiryo" charset="-128"/>
                <a:cs typeface="Meiryo" charset="-128"/>
              </a:rPr>
              <a:t>ホス</a:t>
            </a:r>
            <a:r>
              <a:rPr lang="ja-JP" altLang="en-US" sz="900" smtClean="0">
                <a:solidFill>
                  <a:schemeClr val="bg1"/>
                </a:solidFill>
                <a:latin typeface="Meiryo" charset="-128"/>
                <a:ea typeface="Meiryo" charset="-128"/>
                <a:cs typeface="Meiryo" charset="-128"/>
              </a:rPr>
              <a:t>テッド</a:t>
            </a:r>
            <a:r>
              <a:rPr lang="ja-JP" altLang="en-US" sz="900" dirty="0" smtClean="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smtClean="0">
                <a:solidFill>
                  <a:srgbClr val="008000"/>
                </a:solidFill>
                <a:latin typeface="Meiryo" charset="-128"/>
                <a:ea typeface="Meiryo" charset="-128"/>
                <a:cs typeface="Meiryo" charset="-128"/>
              </a:rPr>
              <a:t>固定割当て</a:t>
            </a:r>
            <a:endParaRPr kumimoji="1" lang="ja-JP" altLang="en-US" sz="1600" dirty="0">
              <a:solidFill>
                <a:srgbClr val="008000"/>
              </a:solidFill>
              <a:latin typeface="Meiryo" charset="-128"/>
              <a:ea typeface="Meiryo" charset="-128"/>
              <a:cs typeface="Meiryo" charset="-128"/>
            </a:endParaRPr>
          </a:p>
        </p:txBody>
      </p:sp>
      <p:pic>
        <p:nvPicPr>
          <p:cNvPr id="145" name="Picture 82" descr="server"/>
          <p:cNvPicPr>
            <a:picLocks noChangeAspect="1" noChangeArrowheads="1"/>
          </p:cNvPicPr>
          <p:nvPr/>
        </p:nvPicPr>
        <p:blipFill>
          <a:blip r:embed="rId3"/>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3"/>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3"/>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smtClean="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smtClean="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smtClean="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9729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24000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ハイブリッド</a:t>
            </a:r>
            <a:r>
              <a:rPr kumimoji="1" lang="ja-JP" altLang="en-US" smtClean="0"/>
              <a:t>・クラウド</a:t>
            </a:r>
            <a:endParaRPr kumimoji="1" lang="ja-JP" altLang="en-US" dirty="0"/>
          </a:p>
        </p:txBody>
      </p:sp>
      <p:sp>
        <p:nvSpPr>
          <p:cNvPr id="3" name="正方形/長方形 2"/>
          <p:cNvSpPr/>
          <p:nvPr/>
        </p:nvSpPr>
        <p:spPr>
          <a:xfrm>
            <a:off x="24000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モバイル連携</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7550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使い分け</a:t>
            </a:r>
            <a:endParaRPr kumimoji="1" lang="ja-JP" altLang="en-US" sz="1200" dirty="0">
              <a:solidFill>
                <a:srgbClr val="FFFFFF"/>
              </a:solidFill>
              <a:latin typeface="Meiryo" charset="-128"/>
              <a:ea typeface="Meiryo" charset="-128"/>
              <a:cs typeface="Meiryo" charset="-128"/>
            </a:endParaRPr>
          </a:p>
        </p:txBody>
      </p:sp>
      <p:sp>
        <p:nvSpPr>
          <p:cNvPr id="43" name="正方形/長方形 42"/>
          <p:cNvSpPr/>
          <p:nvPr/>
        </p:nvSpPr>
        <p:spPr>
          <a:xfrm>
            <a:off x="2711016"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災害対策</a:t>
            </a:r>
            <a:endParaRPr kumimoji="1" lang="ja-JP" altLang="en-US" sz="1200" dirty="0">
              <a:solidFill>
                <a:srgbClr val="FFFFFF"/>
              </a:solidFill>
              <a:latin typeface="Meiryo" charset="-128"/>
              <a:ea typeface="Meiryo" charset="-128"/>
              <a:cs typeface="Meiryo" charset="-128"/>
            </a:endParaRPr>
          </a:p>
        </p:txBody>
      </p:sp>
      <p:sp>
        <p:nvSpPr>
          <p:cNvPr id="44" name="正方形/長方形 43"/>
          <p:cNvSpPr/>
          <p:nvPr/>
        </p:nvSpPr>
        <p:spPr>
          <a:xfrm>
            <a:off x="3946524"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負荷</a:t>
            </a:r>
            <a:r>
              <a:rPr kumimoji="1" lang="ja-JP" altLang="en-US" sz="1200" dirty="0" smtClean="0">
                <a:solidFill>
                  <a:srgbClr val="FFFFFF"/>
                </a:solidFill>
                <a:latin typeface="Meiryo" charset="-128"/>
                <a:ea typeface="Meiryo" charset="-128"/>
                <a:cs typeface="Meiryo" charset="-128"/>
              </a:rPr>
              <a:t>調整</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182032"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SaaS</a:t>
            </a:r>
            <a:r>
              <a:rPr kumimoji="1" lang="ja-JP" altLang="en-US" sz="1200" dirty="0" smtClean="0">
                <a:solidFill>
                  <a:srgbClr val="FFFFFF"/>
                </a:solidFill>
                <a:latin typeface="Meiryo" charset="-128"/>
                <a:ea typeface="Meiryo" charset="-128"/>
                <a:cs typeface="Meiryo" charset="-128"/>
              </a:rPr>
              <a:t>連携</a:t>
            </a: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6417540"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ピーク対応</a:t>
            </a: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7653048" y="893617"/>
            <a:ext cx="1219201" cy="27709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柔軟対応</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73266"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48" name="正方形/長方形 47"/>
          <p:cNvSpPr/>
          <p:nvPr/>
        </p:nvSpPr>
        <p:spPr>
          <a:xfrm>
            <a:off x="295634"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0" name="正方形/長方形 49"/>
          <p:cNvSpPr/>
          <p:nvPr/>
        </p:nvSpPr>
        <p:spPr>
          <a:xfrm>
            <a:off x="147550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711016"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946524"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5182032"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6417540"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7653048" y="1226127"/>
            <a:ext cx="1219201" cy="1627910"/>
          </a:xfrm>
          <a:prstGeom prst="rect">
            <a:avLst/>
          </a:prstGeom>
          <a:solidFill>
            <a:srgbClr val="FFFDA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211527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53763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58" name="正方形/長方形 57"/>
          <p:cNvSpPr/>
          <p:nvPr/>
        </p:nvSpPr>
        <p:spPr>
          <a:xfrm>
            <a:off x="4576111"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59" name="正方形/長方形 58"/>
          <p:cNvSpPr/>
          <p:nvPr/>
        </p:nvSpPr>
        <p:spPr>
          <a:xfrm>
            <a:off x="3998479"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0" name="正方形/長方形 59"/>
          <p:cNvSpPr/>
          <p:nvPr/>
        </p:nvSpPr>
        <p:spPr>
          <a:xfrm>
            <a:off x="581529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1" name="正方形/長方形 60"/>
          <p:cNvSpPr/>
          <p:nvPr/>
        </p:nvSpPr>
        <p:spPr>
          <a:xfrm>
            <a:off x="523766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2" name="正方形/長方形 61"/>
          <p:cNvSpPr/>
          <p:nvPr/>
        </p:nvSpPr>
        <p:spPr>
          <a:xfrm>
            <a:off x="334060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3" name="正方形/長方形 62"/>
          <p:cNvSpPr/>
          <p:nvPr/>
        </p:nvSpPr>
        <p:spPr>
          <a:xfrm>
            <a:off x="276297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4" name="正方形/長方形 63"/>
          <p:cNvSpPr/>
          <p:nvPr/>
        </p:nvSpPr>
        <p:spPr>
          <a:xfrm>
            <a:off x="7048613"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6470981"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8300428" y="1373466"/>
            <a:ext cx="521998" cy="46918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Public</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7722796" y="1373466"/>
            <a:ext cx="521998" cy="469189"/>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Private</a:t>
            </a:r>
            <a:endParaRPr kumimoji="1" lang="ja-JP" altLang="en-US" sz="8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3">
            <a:clrChange>
              <a:clrFrom>
                <a:srgbClr val="FFFFFF"/>
              </a:clrFrom>
              <a:clrTo>
                <a:srgbClr val="FFFFFF">
                  <a:alpha val="0"/>
                </a:srgbClr>
              </a:clrTo>
            </a:clrChange>
          </a:blip>
          <a:stretch>
            <a:fillRect/>
          </a:stretch>
        </p:blipFill>
        <p:spPr>
          <a:xfrm>
            <a:off x="1134265" y="2300168"/>
            <a:ext cx="140574" cy="226732"/>
          </a:xfrm>
          <a:prstGeom prst="rect">
            <a:avLst/>
          </a:prstGeom>
        </p:spPr>
      </p:pic>
      <p:grpSp>
        <p:nvGrpSpPr>
          <p:cNvPr id="69" name="図形グループ 68"/>
          <p:cNvGrpSpPr/>
          <p:nvPr/>
        </p:nvGrpSpPr>
        <p:grpSpPr>
          <a:xfrm>
            <a:off x="1060320" y="2380184"/>
            <a:ext cx="131584" cy="275838"/>
            <a:chOff x="1305189" y="2570455"/>
            <a:chExt cx="969964" cy="2007872"/>
          </a:xfrm>
        </p:grpSpPr>
        <p:sp>
          <p:nvSpPr>
            <p:cNvPr id="70" name="円/楕円 6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フローチャート: 論理積ゲート 7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3" name="直線矢印コネクタ 12"/>
          <p:cNvCxnSpPr/>
          <p:nvPr/>
        </p:nvCxnSpPr>
        <p:spPr>
          <a:xfrm flipH="1" flipV="1">
            <a:off x="1208022" y="1842655"/>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曲線コネクタ 72"/>
          <p:cNvCxnSpPr>
            <a:stCxn id="11" idx="2"/>
            <a:endCxn id="48" idx="2"/>
          </p:cNvCxnSpPr>
          <p:nvPr/>
        </p:nvCxnSpPr>
        <p:spPr>
          <a:xfrm rot="5400000">
            <a:off x="845449" y="1553839"/>
            <a:ext cx="12700" cy="577632"/>
          </a:xfrm>
          <a:prstGeom prst="curvedConnector3">
            <a:avLst>
              <a:gd name="adj1" fmla="val 180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正方形/長方形 73"/>
          <p:cNvSpPr/>
          <p:nvPr/>
        </p:nvSpPr>
        <p:spPr>
          <a:xfrm>
            <a:off x="24000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パブリックでモバイル・アプリケーションと連携</a:t>
            </a:r>
            <a:endParaRPr kumimoji="1"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プライベートで基幹業務系の処理</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47550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業務ごとに両者を使い分け</a:t>
            </a:r>
            <a:endParaRPr kumimoji="1" lang="ja-JP" altLang="en-US" sz="1200" dirty="0">
              <a:solidFill>
                <a:srgbClr val="FFFFFF"/>
              </a:solidFill>
              <a:latin typeface="Meiryo" charset="-128"/>
              <a:ea typeface="Meiryo" charset="-128"/>
              <a:cs typeface="Meiryo" charset="-128"/>
            </a:endParaRPr>
          </a:p>
        </p:txBody>
      </p:sp>
      <p:sp>
        <p:nvSpPr>
          <p:cNvPr id="76" name="正方形/長方形 75"/>
          <p:cNvSpPr/>
          <p:nvPr/>
        </p:nvSpPr>
        <p:spPr>
          <a:xfrm>
            <a:off x="2711016"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通常時はプライベート</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災害時にはパブリックに切り替え</a:t>
            </a:r>
          </a:p>
        </p:txBody>
      </p:sp>
      <p:sp>
        <p:nvSpPr>
          <p:cNvPr id="77" name="正方形/長方形 76"/>
          <p:cNvSpPr/>
          <p:nvPr/>
        </p:nvSpPr>
        <p:spPr>
          <a:xfrm>
            <a:off x="3946524"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プライベートで負荷をまかないきれないときにパブリックを追加リソースと</a:t>
            </a:r>
            <a:r>
              <a:rPr lang="ja-JP" altLang="en-US" sz="1200" dirty="0" smtClean="0">
                <a:solidFill>
                  <a:srgbClr val="FFFFFF"/>
                </a:solidFill>
                <a:latin typeface="Meiryo" charset="-128"/>
                <a:ea typeface="Meiryo" charset="-128"/>
                <a:cs typeface="Meiryo" charset="-128"/>
              </a:rPr>
              <a:t>して使用</a:t>
            </a:r>
            <a:endParaRPr lang="ja-JP" altLang="en-US" sz="1200" dirty="0">
              <a:solidFill>
                <a:srgbClr val="FFFFFF"/>
              </a:solidFill>
              <a:latin typeface="Meiryo" charset="-128"/>
              <a:ea typeface="Meiryo" charset="-128"/>
              <a:cs typeface="Meiryo" charset="-128"/>
            </a:endParaRPr>
          </a:p>
        </p:txBody>
      </p:sp>
      <p:sp>
        <p:nvSpPr>
          <p:cNvPr id="78" name="正方形/長方形 77"/>
          <p:cNvSpPr/>
          <p:nvPr/>
        </p:nvSpPr>
        <p:spPr>
          <a:xfrm>
            <a:off x="5182032"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パブリックで</a:t>
            </a:r>
            <a:r>
              <a:rPr lang="en-US" altLang="ja-JP" sz="1200" dirty="0">
                <a:solidFill>
                  <a:srgbClr val="FFFFFF"/>
                </a:solidFill>
                <a:latin typeface="Meiryo" charset="-128"/>
                <a:ea typeface="Meiryo" charset="-128"/>
                <a:cs typeface="Meiryo" charset="-128"/>
              </a:rPr>
              <a:t>SaaS</a:t>
            </a:r>
            <a:r>
              <a:rPr lang="ja-JP" altLang="en-US" sz="1200" dirty="0">
                <a:solidFill>
                  <a:srgbClr val="FFFFFF"/>
                </a:solidFill>
                <a:latin typeface="Meiryo" charset="-128"/>
                <a:ea typeface="Meiryo" charset="-128"/>
                <a:cs typeface="Meiryo" charset="-128"/>
              </a:rPr>
              <a:t>を使用</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そのデータをプライベートの業務システムで処理する</a:t>
            </a:r>
          </a:p>
        </p:txBody>
      </p:sp>
      <p:sp>
        <p:nvSpPr>
          <p:cNvPr id="79" name="正方形/長方形 78"/>
          <p:cNvSpPr/>
          <p:nvPr/>
        </p:nvSpPr>
        <p:spPr>
          <a:xfrm>
            <a:off x="6417540"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通常はプライベートで処理するがピーク時はパブリックにリソースを拡大する</a:t>
            </a:r>
          </a:p>
        </p:txBody>
      </p:sp>
      <p:sp>
        <p:nvSpPr>
          <p:cNvPr id="80" name="正方形/長方形 79"/>
          <p:cNvSpPr/>
          <p:nvPr/>
        </p:nvSpPr>
        <p:spPr>
          <a:xfrm>
            <a:off x="7653048" y="2909456"/>
            <a:ext cx="1219201" cy="16279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業務状況に応じて業務やデータを両者で柔軟に使い分ける</a:t>
            </a:r>
            <a:endParaRPr lang="en-US" altLang="ja-JP" sz="1200" dirty="0">
              <a:solidFill>
                <a:srgbClr val="FFFFFF"/>
              </a:solidFill>
              <a:latin typeface="Meiryo" charset="-128"/>
              <a:ea typeface="Meiryo" charset="-128"/>
              <a:cs typeface="Meiryo" charset="-128"/>
            </a:endParaRPr>
          </a:p>
          <a:p>
            <a:r>
              <a:rPr lang="ja-JP" altLang="en-US" sz="1000" dirty="0" smtClean="0">
                <a:solidFill>
                  <a:srgbClr val="FFFFFF"/>
                </a:solidFill>
                <a:latin typeface="Meiryo" charset="-128"/>
                <a:ea typeface="Meiryo" charset="-128"/>
                <a:cs typeface="Meiryo" charset="-128"/>
              </a:rPr>
              <a:t>（単一リソース）</a:t>
            </a:r>
            <a:endParaRPr lang="ja-JP" altLang="en-US" sz="1000" dirty="0">
              <a:solidFill>
                <a:srgbClr val="FFFFFF"/>
              </a:solidFill>
              <a:latin typeface="Meiryo" charset="-128"/>
              <a:ea typeface="Meiryo" charset="-128"/>
              <a:cs typeface="Meiryo" charset="-128"/>
            </a:endParaRPr>
          </a:p>
        </p:txBody>
      </p:sp>
      <p:sp>
        <p:nvSpPr>
          <p:cNvPr id="81" name="正方形/長方形 80"/>
          <p:cNvSpPr/>
          <p:nvPr/>
        </p:nvSpPr>
        <p:spPr>
          <a:xfrm>
            <a:off x="1584091" y="2181894"/>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業務Ａ</a:t>
            </a:r>
            <a:endParaRPr kumimoji="1"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1842640" y="2174032"/>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83" name="正方形/長方形 82"/>
          <p:cNvSpPr/>
          <p:nvPr/>
        </p:nvSpPr>
        <p:spPr>
          <a:xfrm>
            <a:off x="2152480" y="2181894"/>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業務Ｃ</a:t>
            </a:r>
            <a:endParaRPr kumimoji="1"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2411029" y="2174032"/>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smtClean="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85" name="直線矢印コネクタ 84"/>
          <p:cNvCxnSpPr>
            <a:stCxn id="81" idx="0"/>
            <a:endCxn id="57" idx="2"/>
          </p:cNvCxnSpPr>
          <p:nvPr/>
        </p:nvCxnSpPr>
        <p:spPr>
          <a:xfrm flipV="1">
            <a:off x="1673096" y="1842655"/>
            <a:ext cx="125542"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直線矢印コネクタ 87"/>
          <p:cNvCxnSpPr>
            <a:stCxn id="82" idx="0"/>
            <a:endCxn id="57" idx="2"/>
          </p:cNvCxnSpPr>
          <p:nvPr/>
        </p:nvCxnSpPr>
        <p:spPr>
          <a:xfrm flipH="1" flipV="1">
            <a:off x="1798638" y="1842655"/>
            <a:ext cx="133007"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1" name="直線矢印コネクタ 90"/>
          <p:cNvCxnSpPr>
            <a:stCxn id="83" idx="0"/>
            <a:endCxn id="56" idx="2"/>
          </p:cNvCxnSpPr>
          <p:nvPr/>
        </p:nvCxnSpPr>
        <p:spPr>
          <a:xfrm flipV="1">
            <a:off x="2241485" y="1842655"/>
            <a:ext cx="134785" cy="339239"/>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4" idx="0"/>
            <a:endCxn id="56" idx="2"/>
          </p:cNvCxnSpPr>
          <p:nvPr/>
        </p:nvCxnSpPr>
        <p:spPr>
          <a:xfrm flipH="1" flipV="1">
            <a:off x="2376270" y="1842655"/>
            <a:ext cx="123764" cy="3313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9" name="円柱 98"/>
          <p:cNvSpPr/>
          <p:nvPr/>
        </p:nvSpPr>
        <p:spPr>
          <a:xfrm>
            <a:off x="2826526" y="2174032"/>
            <a:ext cx="382442" cy="469189"/>
          </a:xfrm>
          <a:prstGeom prst="can">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柱 103"/>
          <p:cNvSpPr/>
          <p:nvPr/>
        </p:nvSpPr>
        <p:spPr>
          <a:xfrm>
            <a:off x="3410381" y="2175292"/>
            <a:ext cx="382442" cy="469189"/>
          </a:xfrm>
          <a:prstGeom prst="ca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822913" y="1762693"/>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07" name="正方形/長方形 106"/>
          <p:cNvSpPr/>
          <p:nvPr/>
        </p:nvSpPr>
        <p:spPr>
          <a:xfrm>
            <a:off x="3400374" y="1769622"/>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cxnSp>
        <p:nvCxnSpPr>
          <p:cNvPr id="109" name="曲線コネクタ 108"/>
          <p:cNvCxnSpPr>
            <a:stCxn id="107" idx="2"/>
            <a:endCxn id="106" idx="2"/>
          </p:cNvCxnSpPr>
          <p:nvPr/>
        </p:nvCxnSpPr>
        <p:spPr>
          <a:xfrm rot="5400000" flipH="1">
            <a:off x="3304404" y="1662798"/>
            <a:ext cx="6929" cy="577461"/>
          </a:xfrm>
          <a:prstGeom prst="curvedConnector3">
            <a:avLst>
              <a:gd name="adj1" fmla="val -1999509"/>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104" idx="2"/>
            <a:endCxn id="99" idx="4"/>
          </p:cNvCxnSpPr>
          <p:nvPr/>
        </p:nvCxnSpPr>
        <p:spPr>
          <a:xfrm flipH="1" flipV="1">
            <a:off x="3208968" y="2408627"/>
            <a:ext cx="201413" cy="1260"/>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4067662" y="1767286"/>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21" name="正方形/長方形 120"/>
          <p:cNvSpPr/>
          <p:nvPr/>
        </p:nvSpPr>
        <p:spPr>
          <a:xfrm>
            <a:off x="4645123" y="17742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121"/>
          <p:cNvGrpSpPr/>
          <p:nvPr/>
        </p:nvGrpSpPr>
        <p:grpSpPr>
          <a:xfrm>
            <a:off x="4159257" y="2375245"/>
            <a:ext cx="131584" cy="275838"/>
            <a:chOff x="1305189" y="2570455"/>
            <a:chExt cx="969964" cy="2007872"/>
          </a:xfrm>
        </p:grpSpPr>
        <p:sp>
          <p:nvSpPr>
            <p:cNvPr id="123" name="円/楕円 12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4" name="フローチャート: 論理積ゲート 12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5" name="図形グループ 124"/>
          <p:cNvGrpSpPr/>
          <p:nvPr/>
        </p:nvGrpSpPr>
        <p:grpSpPr>
          <a:xfrm>
            <a:off x="4430880" y="2380618"/>
            <a:ext cx="131584" cy="275838"/>
            <a:chOff x="1305189" y="2570455"/>
            <a:chExt cx="969964" cy="2007872"/>
          </a:xfrm>
        </p:grpSpPr>
        <p:sp>
          <p:nvSpPr>
            <p:cNvPr id="126" name="円/楕円 12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7" name="フローチャート: 論理積ゲート 12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28" name="図形グループ 127"/>
          <p:cNvGrpSpPr/>
          <p:nvPr/>
        </p:nvGrpSpPr>
        <p:grpSpPr>
          <a:xfrm>
            <a:off x="4299296" y="2346476"/>
            <a:ext cx="131584" cy="275838"/>
            <a:chOff x="1305189" y="2570455"/>
            <a:chExt cx="969964" cy="2007872"/>
          </a:xfrm>
        </p:grpSpPr>
        <p:sp>
          <p:nvSpPr>
            <p:cNvPr id="129" name="円/楕円 12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0" name="フローチャート: 論理積ゲート 12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1" name="図形グループ 130"/>
          <p:cNvGrpSpPr/>
          <p:nvPr/>
        </p:nvGrpSpPr>
        <p:grpSpPr>
          <a:xfrm>
            <a:off x="4570919" y="2351849"/>
            <a:ext cx="131584" cy="275838"/>
            <a:chOff x="1305189" y="2570455"/>
            <a:chExt cx="969964" cy="2007872"/>
          </a:xfrm>
        </p:grpSpPr>
        <p:sp>
          <p:nvSpPr>
            <p:cNvPr id="132" name="円/楕円 13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3" name="フローチャート: 論理積ゲート 13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4" name="図形グループ 133"/>
          <p:cNvGrpSpPr/>
          <p:nvPr/>
        </p:nvGrpSpPr>
        <p:grpSpPr>
          <a:xfrm>
            <a:off x="4715320" y="2375245"/>
            <a:ext cx="131584" cy="275838"/>
            <a:chOff x="1305189" y="2570455"/>
            <a:chExt cx="969964" cy="2007872"/>
          </a:xfrm>
        </p:grpSpPr>
        <p:sp>
          <p:nvSpPr>
            <p:cNvPr id="135" name="円/楕円 134"/>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6" name="フローチャート: 論理積ゲート 135"/>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37" name="図形グループ 136"/>
          <p:cNvGrpSpPr/>
          <p:nvPr/>
        </p:nvGrpSpPr>
        <p:grpSpPr>
          <a:xfrm>
            <a:off x="4855358" y="2346476"/>
            <a:ext cx="131584" cy="275838"/>
            <a:chOff x="1305189" y="2570455"/>
            <a:chExt cx="969964" cy="2007872"/>
          </a:xfrm>
        </p:grpSpPr>
        <p:sp>
          <p:nvSpPr>
            <p:cNvPr id="138" name="円/楕円 137"/>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9" name="フローチャート: 論理積ゲート 138"/>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40" name="角丸四角形 139"/>
          <p:cNvSpPr/>
          <p:nvPr/>
        </p:nvSpPr>
        <p:spPr>
          <a:xfrm>
            <a:off x="4128467" y="2169510"/>
            <a:ext cx="855313" cy="143470"/>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Hiragino Kaku Gothic Pro W6" charset="-128"/>
                <a:ea typeface="Hiragino Kaku Gothic Pro W6" charset="-128"/>
                <a:cs typeface="Hiragino Kaku Gothic Pro W6" charset="-128"/>
              </a:rPr>
              <a:t>負荷調整</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cxnSp>
        <p:nvCxnSpPr>
          <p:cNvPr id="144" name="直線矢印コネクタ 143"/>
          <p:cNvCxnSpPr>
            <a:stCxn id="120" idx="2"/>
            <a:endCxn id="140" idx="0"/>
          </p:cNvCxnSpPr>
          <p:nvPr/>
        </p:nvCxnSpPr>
        <p:spPr>
          <a:xfrm>
            <a:off x="4263887" y="1952656"/>
            <a:ext cx="292237" cy="216854"/>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a:stCxn id="121" idx="2"/>
            <a:endCxn id="140" idx="0"/>
          </p:cNvCxnSpPr>
          <p:nvPr/>
        </p:nvCxnSpPr>
        <p:spPr>
          <a:xfrm flipH="1">
            <a:off x="4556124" y="1959585"/>
            <a:ext cx="285224" cy="209925"/>
          </a:xfrm>
          <a:prstGeom prst="straightConnector1">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正方形/長方形 152"/>
          <p:cNvSpPr/>
          <p:nvPr/>
        </p:nvSpPr>
        <p:spPr>
          <a:xfrm>
            <a:off x="5306849" y="1771915"/>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54" name="正方形/長方形 153"/>
          <p:cNvSpPr/>
          <p:nvPr/>
        </p:nvSpPr>
        <p:spPr>
          <a:xfrm>
            <a:off x="5884310" y="1778844"/>
            <a:ext cx="392449" cy="18537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700" smtClean="0">
                <a:solidFill>
                  <a:srgbClr val="FFFFFF"/>
                </a:solidFill>
                <a:latin typeface="ＭＳ Ｐゴシック"/>
                <a:ea typeface="ＭＳ Ｐゴシック"/>
                <a:cs typeface="ＭＳ Ｐゴシック"/>
              </a:rPr>
              <a:t>SaaS</a:t>
            </a:r>
            <a:endParaRPr kumimoji="1" lang="ja-JP" altLang="en-US" sz="700" dirty="0">
              <a:solidFill>
                <a:srgbClr val="FFFFFF"/>
              </a:solidFill>
              <a:latin typeface="ＭＳ Ｐゴシック"/>
              <a:ea typeface="ＭＳ Ｐゴシック"/>
              <a:cs typeface="ＭＳ Ｐゴシック"/>
            </a:endParaRPr>
          </a:p>
        </p:txBody>
      </p:sp>
      <p:cxnSp>
        <p:nvCxnSpPr>
          <p:cNvPr id="164" name="直線矢印コネクタ 163"/>
          <p:cNvCxnSpPr/>
          <p:nvPr/>
        </p:nvCxnSpPr>
        <p:spPr>
          <a:xfrm flipH="1" flipV="1">
            <a:off x="6094602" y="1960039"/>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55" name="図形グループ 154"/>
          <p:cNvGrpSpPr/>
          <p:nvPr/>
        </p:nvGrpSpPr>
        <p:grpSpPr>
          <a:xfrm>
            <a:off x="5871497" y="2354720"/>
            <a:ext cx="131584" cy="275838"/>
            <a:chOff x="1305189" y="2570455"/>
            <a:chExt cx="969964" cy="2007872"/>
          </a:xfrm>
        </p:grpSpPr>
        <p:sp>
          <p:nvSpPr>
            <p:cNvPr id="156" name="円/楕円 15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7" name="フローチャート: 論理積ゲート 15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58" name="図形グループ 157"/>
          <p:cNvGrpSpPr/>
          <p:nvPr/>
        </p:nvGrpSpPr>
        <p:grpSpPr>
          <a:xfrm>
            <a:off x="6015898" y="2378116"/>
            <a:ext cx="131584" cy="275838"/>
            <a:chOff x="1305189" y="2570455"/>
            <a:chExt cx="969964" cy="2007872"/>
          </a:xfrm>
        </p:grpSpPr>
        <p:sp>
          <p:nvSpPr>
            <p:cNvPr id="159" name="円/楕円 158"/>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0" name="フローチャート: 論理積ゲート 159"/>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61" name="図形グループ 160"/>
          <p:cNvGrpSpPr/>
          <p:nvPr/>
        </p:nvGrpSpPr>
        <p:grpSpPr>
          <a:xfrm>
            <a:off x="6155936" y="2349347"/>
            <a:ext cx="131584" cy="275838"/>
            <a:chOff x="1305189" y="2570455"/>
            <a:chExt cx="969964" cy="2007872"/>
          </a:xfrm>
        </p:grpSpPr>
        <p:sp>
          <p:nvSpPr>
            <p:cNvPr id="162" name="円/楕円 161"/>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3" name="フローチャート: 論理積ゲート 162"/>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65" name="曲線コネクタ 164"/>
          <p:cNvCxnSpPr>
            <a:stCxn id="153" idx="2"/>
            <a:endCxn id="154" idx="2"/>
          </p:cNvCxnSpPr>
          <p:nvPr/>
        </p:nvCxnSpPr>
        <p:spPr>
          <a:xfrm rot="16200000" flipH="1">
            <a:off x="5788340" y="1672018"/>
            <a:ext cx="6929" cy="577461"/>
          </a:xfrm>
          <a:prstGeom prst="curvedConnector3">
            <a:avLst>
              <a:gd name="adj1" fmla="val 33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68" name="正方形/長方形 167"/>
          <p:cNvSpPr/>
          <p:nvPr/>
        </p:nvSpPr>
        <p:spPr>
          <a:xfrm>
            <a:off x="6551773" y="1771808"/>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sp>
        <p:nvSpPr>
          <p:cNvPr id="169" name="正方形/長方形 168"/>
          <p:cNvSpPr/>
          <p:nvPr/>
        </p:nvSpPr>
        <p:spPr>
          <a:xfrm>
            <a:off x="7129234" y="1778737"/>
            <a:ext cx="392449" cy="18537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800" smtClean="0">
                <a:solidFill>
                  <a:srgbClr val="FFFFFF"/>
                </a:solidFill>
                <a:latin typeface="ＭＳ Ｐゴシック"/>
                <a:ea typeface="ＭＳ Ｐゴシック"/>
                <a:cs typeface="ＭＳ Ｐゴシック"/>
              </a:rPr>
              <a:t>業務</a:t>
            </a:r>
            <a:endParaRPr kumimoji="1" lang="ja-JP" altLang="en-US" sz="800" dirty="0">
              <a:solidFill>
                <a:srgbClr val="FFFFFF"/>
              </a:solidFill>
              <a:latin typeface="ＭＳ Ｐゴシック"/>
              <a:ea typeface="ＭＳ Ｐゴシック"/>
              <a:cs typeface="ＭＳ Ｐゴシック"/>
            </a:endParaRPr>
          </a:p>
        </p:txBody>
      </p:sp>
      <p:grpSp>
        <p:nvGrpSpPr>
          <p:cNvPr id="170" name="図形グループ 169"/>
          <p:cNvGrpSpPr/>
          <p:nvPr/>
        </p:nvGrpSpPr>
        <p:grpSpPr>
          <a:xfrm>
            <a:off x="6560239" y="2379767"/>
            <a:ext cx="131584" cy="275838"/>
            <a:chOff x="1305189" y="2570455"/>
            <a:chExt cx="969964" cy="2007872"/>
          </a:xfrm>
        </p:grpSpPr>
        <p:sp>
          <p:nvSpPr>
            <p:cNvPr id="171" name="円/楕円 170"/>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2" name="フローチャート: 論理積ゲート 171"/>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6831862" y="2385140"/>
            <a:ext cx="131584" cy="275838"/>
            <a:chOff x="1305189" y="2570455"/>
            <a:chExt cx="969964" cy="2007872"/>
          </a:xfrm>
        </p:grpSpPr>
        <p:sp>
          <p:nvSpPr>
            <p:cNvPr id="174" name="円/楕円 173"/>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5" name="フローチャート: 論理積ゲート 174"/>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6" name="図形グループ 175"/>
          <p:cNvGrpSpPr/>
          <p:nvPr/>
        </p:nvGrpSpPr>
        <p:grpSpPr>
          <a:xfrm>
            <a:off x="6700278" y="2350998"/>
            <a:ext cx="131584" cy="275838"/>
            <a:chOff x="1305189" y="2570455"/>
            <a:chExt cx="969964" cy="2007872"/>
          </a:xfrm>
        </p:grpSpPr>
        <p:sp>
          <p:nvSpPr>
            <p:cNvPr id="177" name="円/楕円 176"/>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フローチャート: 論理積ゲート 177"/>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79" name="図形グループ 178"/>
          <p:cNvGrpSpPr/>
          <p:nvPr/>
        </p:nvGrpSpPr>
        <p:grpSpPr>
          <a:xfrm>
            <a:off x="7117373" y="2356371"/>
            <a:ext cx="131584" cy="275838"/>
            <a:chOff x="1305189" y="2570455"/>
            <a:chExt cx="969964" cy="2007872"/>
          </a:xfrm>
        </p:grpSpPr>
        <p:sp>
          <p:nvSpPr>
            <p:cNvPr id="180" name="円/楕円 179"/>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フローチャート: 論理積ゲート 180"/>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2" name="図形グループ 181"/>
          <p:cNvGrpSpPr/>
          <p:nvPr/>
        </p:nvGrpSpPr>
        <p:grpSpPr>
          <a:xfrm>
            <a:off x="7261774" y="2379767"/>
            <a:ext cx="131584" cy="275838"/>
            <a:chOff x="1305189" y="2570455"/>
            <a:chExt cx="969964" cy="2007872"/>
          </a:xfrm>
        </p:grpSpPr>
        <p:sp>
          <p:nvSpPr>
            <p:cNvPr id="183" name="円/楕円 182"/>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4" name="フローチャート: 論理積ゲート 183"/>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185" name="図形グループ 184"/>
          <p:cNvGrpSpPr/>
          <p:nvPr/>
        </p:nvGrpSpPr>
        <p:grpSpPr>
          <a:xfrm>
            <a:off x="7415666" y="2350998"/>
            <a:ext cx="131584" cy="275838"/>
            <a:chOff x="1305189" y="2570455"/>
            <a:chExt cx="969964" cy="2007872"/>
          </a:xfrm>
        </p:grpSpPr>
        <p:sp>
          <p:nvSpPr>
            <p:cNvPr id="186" name="円/楕円 185"/>
            <p:cNvSpPr/>
            <p:nvPr/>
          </p:nvSpPr>
          <p:spPr>
            <a:xfrm>
              <a:off x="1305189" y="2570455"/>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7" name="フローチャート: 論理積ゲート 186"/>
            <p:cNvSpPr/>
            <p:nvPr/>
          </p:nvSpPr>
          <p:spPr>
            <a:xfrm rot="16200000">
              <a:off x="1246611" y="3549784"/>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cxnSp>
        <p:nvCxnSpPr>
          <p:cNvPr id="191" name="直線矢印コネクタ 190"/>
          <p:cNvCxnSpPr/>
          <p:nvPr/>
        </p:nvCxnSpPr>
        <p:spPr>
          <a:xfrm flipH="1" flipV="1">
            <a:off x="6685856" y="1965024"/>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2" name="直線矢印コネクタ 191"/>
          <p:cNvCxnSpPr/>
          <p:nvPr/>
        </p:nvCxnSpPr>
        <p:spPr>
          <a:xfrm flipH="1" flipV="1">
            <a:off x="7381598" y="1963881"/>
            <a:ext cx="1" cy="457513"/>
          </a:xfrm>
          <a:prstGeom prst="straightConnector1">
            <a:avLst/>
          </a:prstGeom>
          <a:ln w="9525">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9" idx="2"/>
            <a:endCxn id="168" idx="2"/>
          </p:cNvCxnSpPr>
          <p:nvPr/>
        </p:nvCxnSpPr>
        <p:spPr>
          <a:xfrm rot="5400000" flipH="1">
            <a:off x="7033264" y="1671913"/>
            <a:ext cx="6929" cy="577461"/>
          </a:xfrm>
          <a:prstGeom prst="curvedConnector3">
            <a:avLst>
              <a:gd name="adj1" fmla="val -3299177"/>
            </a:avLst>
          </a:prstGeom>
          <a:ln>
            <a:solidFill>
              <a:schemeClr val="accent6">
                <a:lumMod val="75000"/>
              </a:schemeClr>
            </a:solidFill>
            <a:prstDash val="solid"/>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00" name="正方形/長方形 199"/>
          <p:cNvSpPr/>
          <p:nvPr/>
        </p:nvSpPr>
        <p:spPr>
          <a:xfrm>
            <a:off x="7776524" y="2169232"/>
            <a:ext cx="178009" cy="46918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業務Ａ</a:t>
            </a:r>
            <a:endParaRPr kumimoji="1" lang="ja-JP" altLang="en-US" sz="800" dirty="0">
              <a:solidFill>
                <a:srgbClr val="FFFFFF"/>
              </a:solidFill>
              <a:latin typeface="ＭＳ Ｐゴシック"/>
              <a:ea typeface="ＭＳ Ｐゴシック"/>
              <a:cs typeface="ＭＳ Ｐゴシック"/>
            </a:endParaRPr>
          </a:p>
        </p:txBody>
      </p:sp>
      <p:sp>
        <p:nvSpPr>
          <p:cNvPr id="201" name="正方形/長方形 200"/>
          <p:cNvSpPr/>
          <p:nvPr/>
        </p:nvSpPr>
        <p:spPr>
          <a:xfrm>
            <a:off x="8035073" y="2161370"/>
            <a:ext cx="178009" cy="46918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a:solidFill>
                  <a:srgbClr val="FFFFFF"/>
                </a:solidFill>
                <a:latin typeface="ＭＳ Ｐゴシック"/>
                <a:ea typeface="ＭＳ Ｐゴシック"/>
                <a:cs typeface="ＭＳ Ｐゴシック"/>
              </a:rPr>
              <a:t>Ｂ</a:t>
            </a:r>
            <a:endParaRPr kumimoji="1" lang="ja-JP" altLang="en-US" sz="800" dirty="0">
              <a:solidFill>
                <a:srgbClr val="FFFFFF"/>
              </a:solidFill>
              <a:latin typeface="ＭＳ Ｐゴシック"/>
              <a:ea typeface="ＭＳ Ｐゴシック"/>
              <a:cs typeface="ＭＳ Ｐゴシック"/>
            </a:endParaRPr>
          </a:p>
        </p:txBody>
      </p:sp>
      <p:sp>
        <p:nvSpPr>
          <p:cNvPr id="202" name="正方形/長方形 201"/>
          <p:cNvSpPr/>
          <p:nvPr/>
        </p:nvSpPr>
        <p:spPr>
          <a:xfrm>
            <a:off x="8344913" y="2169232"/>
            <a:ext cx="178009" cy="4691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業務Ｃ</a:t>
            </a:r>
            <a:endParaRPr kumimoji="1" lang="ja-JP" altLang="en-US" sz="800" dirty="0">
              <a:solidFill>
                <a:srgbClr val="FFFFFF"/>
              </a:solidFill>
              <a:latin typeface="ＭＳ Ｐゴシック"/>
              <a:ea typeface="ＭＳ Ｐゴシック"/>
              <a:cs typeface="ＭＳ Ｐゴシック"/>
            </a:endParaRPr>
          </a:p>
        </p:txBody>
      </p:sp>
      <p:sp>
        <p:nvSpPr>
          <p:cNvPr id="203" name="正方形/長方形 202"/>
          <p:cNvSpPr/>
          <p:nvPr/>
        </p:nvSpPr>
        <p:spPr>
          <a:xfrm>
            <a:off x="8603462" y="2161370"/>
            <a:ext cx="178009" cy="46918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ＭＳ Ｐゴシック"/>
                <a:ea typeface="ＭＳ Ｐゴシック"/>
                <a:cs typeface="ＭＳ Ｐゴシック"/>
              </a:rPr>
              <a:t>業務</a:t>
            </a:r>
            <a:r>
              <a:rPr lang="ja-JP" altLang="en-US" sz="800" dirty="0" smtClean="0">
                <a:solidFill>
                  <a:srgbClr val="FFFFFF"/>
                </a:solidFill>
                <a:latin typeface="ＭＳ Ｐゴシック"/>
                <a:ea typeface="ＭＳ Ｐゴシック"/>
                <a:cs typeface="ＭＳ Ｐゴシック"/>
              </a:rPr>
              <a:t>Ｄ</a:t>
            </a:r>
            <a:endParaRPr kumimoji="1" lang="ja-JP" altLang="en-US" sz="800" dirty="0">
              <a:solidFill>
                <a:srgbClr val="FFFFFF"/>
              </a:solidFill>
              <a:latin typeface="ＭＳ Ｐゴシック"/>
              <a:ea typeface="ＭＳ Ｐゴシック"/>
              <a:cs typeface="ＭＳ Ｐゴシック"/>
            </a:endParaRPr>
          </a:p>
        </p:txBody>
      </p:sp>
      <p:cxnSp>
        <p:nvCxnSpPr>
          <p:cNvPr id="204" name="直線矢印コネクタ 203"/>
          <p:cNvCxnSpPr>
            <a:stCxn id="200" idx="0"/>
            <a:endCxn id="67" idx="2"/>
          </p:cNvCxnSpPr>
          <p:nvPr/>
        </p:nvCxnSpPr>
        <p:spPr>
          <a:xfrm flipV="1">
            <a:off x="7865529" y="1842655"/>
            <a:ext cx="118266"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5" name="直線矢印コネクタ 204"/>
          <p:cNvCxnSpPr>
            <a:stCxn id="201" idx="0"/>
            <a:endCxn id="67" idx="2"/>
          </p:cNvCxnSpPr>
          <p:nvPr/>
        </p:nvCxnSpPr>
        <p:spPr>
          <a:xfrm flipH="1" flipV="1">
            <a:off x="7983795" y="1842655"/>
            <a:ext cx="140283"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2" idx="0"/>
            <a:endCxn id="66" idx="2"/>
          </p:cNvCxnSpPr>
          <p:nvPr/>
        </p:nvCxnSpPr>
        <p:spPr>
          <a:xfrm flipV="1">
            <a:off x="8433918" y="1842655"/>
            <a:ext cx="127509" cy="326577"/>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3" idx="0"/>
            <a:endCxn id="66" idx="2"/>
          </p:cNvCxnSpPr>
          <p:nvPr/>
        </p:nvCxnSpPr>
        <p:spPr>
          <a:xfrm flipH="1" flipV="1">
            <a:off x="8561427" y="1842655"/>
            <a:ext cx="131040" cy="318715"/>
          </a:xfrm>
          <a:prstGeom prst="straightConnector1">
            <a:avLst/>
          </a:prstGeom>
          <a:ln w="9525">
            <a:solidFill>
              <a:schemeClr val="tx2">
                <a:lumMod val="60000"/>
                <a:lumOff val="4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1" idx="0"/>
            <a:endCxn id="66" idx="2"/>
          </p:cNvCxnSpPr>
          <p:nvPr/>
        </p:nvCxnSpPr>
        <p:spPr>
          <a:xfrm flipV="1">
            <a:off x="8124078" y="1842655"/>
            <a:ext cx="437349"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2" idx="0"/>
            <a:endCxn id="67" idx="2"/>
          </p:cNvCxnSpPr>
          <p:nvPr/>
        </p:nvCxnSpPr>
        <p:spPr>
          <a:xfrm flipH="1" flipV="1">
            <a:off x="7983795" y="1842655"/>
            <a:ext cx="450123"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直線矢印コネクタ 229"/>
          <p:cNvCxnSpPr>
            <a:stCxn id="203" idx="0"/>
            <a:endCxn id="67" idx="2"/>
          </p:cNvCxnSpPr>
          <p:nvPr/>
        </p:nvCxnSpPr>
        <p:spPr>
          <a:xfrm flipH="1" flipV="1">
            <a:off x="7983795" y="1842655"/>
            <a:ext cx="708672" cy="318715"/>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直線矢印コネクタ 232"/>
          <p:cNvCxnSpPr>
            <a:stCxn id="200" idx="0"/>
            <a:endCxn id="66" idx="2"/>
          </p:cNvCxnSpPr>
          <p:nvPr/>
        </p:nvCxnSpPr>
        <p:spPr>
          <a:xfrm flipV="1">
            <a:off x="7865529" y="1842655"/>
            <a:ext cx="695898" cy="326577"/>
          </a:xfrm>
          <a:prstGeom prst="straightConnector1">
            <a:avLst/>
          </a:prstGeom>
          <a:ln w="9525">
            <a:solidFill>
              <a:schemeClr val="accent6">
                <a:lumMod val="75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6" name="正方形/長方形 235"/>
          <p:cNvSpPr/>
          <p:nvPr/>
        </p:nvSpPr>
        <p:spPr>
          <a:xfrm>
            <a:off x="24000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対象とする業務アプリケーションへのアクセス方法</a:t>
            </a:r>
            <a:endParaRPr kumimoji="1" lang="ja-JP" altLang="en-US" sz="1200" dirty="0">
              <a:solidFill>
                <a:srgbClr val="FFFFFF"/>
              </a:solidFill>
              <a:latin typeface="Meiryo" charset="-128"/>
              <a:ea typeface="Meiryo" charset="-128"/>
              <a:cs typeface="Meiryo" charset="-128"/>
            </a:endParaRPr>
          </a:p>
        </p:txBody>
      </p:sp>
      <p:sp>
        <p:nvSpPr>
          <p:cNvPr id="237" name="正方形/長方形 236"/>
          <p:cNvSpPr/>
          <p:nvPr/>
        </p:nvSpPr>
        <p:spPr>
          <a:xfrm>
            <a:off x="147550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業務の配置と統合監視・管理方法</a:t>
            </a:r>
            <a:endParaRPr kumimoji="1" lang="ja-JP" altLang="en-US" sz="1200" dirty="0">
              <a:solidFill>
                <a:srgbClr val="FFFFFF"/>
              </a:solidFill>
              <a:latin typeface="Meiryo" charset="-128"/>
              <a:ea typeface="Meiryo" charset="-128"/>
              <a:cs typeface="Meiryo" charset="-128"/>
            </a:endParaRPr>
          </a:p>
        </p:txBody>
      </p:sp>
      <p:sp>
        <p:nvSpPr>
          <p:cNvPr id="238" name="正方形/長方形 237"/>
          <p:cNvSpPr/>
          <p:nvPr/>
        </p:nvSpPr>
        <p:spPr>
          <a:xfrm>
            <a:off x="2711016"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データやアプリケーション同期の方法やタイミング</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サイト切り替え法</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統合監視・管理方法</a:t>
            </a:r>
            <a:endParaRPr lang="ja-JP" altLang="en-US" sz="1200" dirty="0">
              <a:solidFill>
                <a:srgbClr val="FFFFFF"/>
              </a:solidFill>
              <a:latin typeface="Meiryo" charset="-128"/>
              <a:ea typeface="Meiryo" charset="-128"/>
              <a:cs typeface="Meiryo" charset="-128"/>
            </a:endParaRPr>
          </a:p>
        </p:txBody>
      </p:sp>
      <p:sp>
        <p:nvSpPr>
          <p:cNvPr id="239" name="正方形/長方形 238"/>
          <p:cNvSpPr/>
          <p:nvPr/>
        </p:nvSpPr>
        <p:spPr>
          <a:xfrm>
            <a:off x="3946524"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Meiryo" charset="-128"/>
                <a:ea typeface="Meiryo" charset="-128"/>
                <a:cs typeface="Meiryo" charset="-128"/>
              </a:rPr>
              <a:t>ネットワーク帯域・設定</a:t>
            </a:r>
            <a:endParaRPr lang="en-US" altLang="ja-JP" sz="1200" dirty="0" smtClean="0">
              <a:solidFill>
                <a:srgbClr val="FFFFFF"/>
              </a:solidFill>
              <a:latin typeface="Meiryo" charset="-128"/>
              <a:ea typeface="Meiryo" charset="-128"/>
              <a:cs typeface="Meiryo" charset="-128"/>
            </a:endParaRPr>
          </a:p>
          <a:p>
            <a:r>
              <a:rPr lang="ja-JP" altLang="en-US" sz="1200" dirty="0" smtClean="0">
                <a:solidFill>
                  <a:srgbClr val="FFFFFF"/>
                </a:solidFill>
                <a:latin typeface="Meiryo" charset="-128"/>
                <a:ea typeface="Meiryo" charset="-128"/>
                <a:cs typeface="Meiryo" charset="-128"/>
              </a:rPr>
              <a:t>振り分けが自動か手動で難易度が変わる</a:t>
            </a:r>
            <a:endParaRPr lang="ja-JP" altLang="en-US" sz="1200" dirty="0">
              <a:solidFill>
                <a:srgbClr val="FFFFFF"/>
              </a:solidFill>
              <a:latin typeface="Meiryo" charset="-128"/>
              <a:ea typeface="Meiryo" charset="-128"/>
              <a:cs typeface="Meiryo" charset="-128"/>
            </a:endParaRPr>
          </a:p>
        </p:txBody>
      </p:sp>
      <p:sp>
        <p:nvSpPr>
          <p:cNvPr id="240" name="正方形/長方形 239"/>
          <p:cNvSpPr/>
          <p:nvPr/>
        </p:nvSpPr>
        <p:spPr>
          <a:xfrm>
            <a:off x="5182032"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smtClean="0">
                <a:solidFill>
                  <a:srgbClr val="FFFFFF"/>
                </a:solidFill>
                <a:latin typeface="Meiryo" charset="-128"/>
                <a:ea typeface="Meiryo" charset="-128"/>
                <a:cs typeface="Meiryo" charset="-128"/>
              </a:rPr>
              <a:t>SaaS/API</a:t>
            </a:r>
            <a:r>
              <a:rPr lang="ja-JP" altLang="en-US" sz="1200" dirty="0" smtClean="0">
                <a:solidFill>
                  <a:srgbClr val="FFFFFF"/>
                </a:solidFill>
                <a:latin typeface="Meiryo" charset="-128"/>
                <a:ea typeface="Meiryo" charset="-128"/>
                <a:cs typeface="Meiryo" charset="-128"/>
              </a:rPr>
              <a:t>連携の方法</a:t>
            </a:r>
            <a:endParaRPr lang="ja-JP" altLang="en-US" sz="1200" dirty="0">
              <a:solidFill>
                <a:srgbClr val="FFFFFF"/>
              </a:solidFill>
              <a:latin typeface="Meiryo" charset="-128"/>
              <a:ea typeface="Meiryo" charset="-128"/>
              <a:cs typeface="Meiryo" charset="-128"/>
            </a:endParaRPr>
          </a:p>
        </p:txBody>
      </p:sp>
      <p:sp>
        <p:nvSpPr>
          <p:cNvPr id="241" name="正方形/長方形 240"/>
          <p:cNvSpPr/>
          <p:nvPr/>
        </p:nvSpPr>
        <p:spPr>
          <a:xfrm>
            <a:off x="6417540"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2" name="正方形/長方形 241"/>
          <p:cNvSpPr/>
          <p:nvPr/>
        </p:nvSpPr>
        <p:spPr>
          <a:xfrm>
            <a:off x="7653048" y="4592785"/>
            <a:ext cx="1219201" cy="16279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データやアプリケーション同期の方法やタイミング</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サイト切り替え法</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統合監視・管理方法</a:t>
            </a:r>
          </a:p>
        </p:txBody>
      </p:sp>
      <p:sp>
        <p:nvSpPr>
          <p:cNvPr id="243" name="正方形/長方形 242"/>
          <p:cNvSpPr/>
          <p:nvPr/>
        </p:nvSpPr>
        <p:spPr>
          <a:xfrm>
            <a:off x="241339"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低</a:t>
            </a: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1476847" y="6276114"/>
            <a:ext cx="1219201" cy="26323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低</a:t>
            </a:r>
            <a:endParaRPr kumimoji="1" lang="ja-JP" altLang="en-US" sz="1200" dirty="0">
              <a:solidFill>
                <a:srgbClr val="FFFFFF"/>
              </a:solidFill>
              <a:latin typeface="Meiryo" charset="-128"/>
              <a:ea typeface="Meiryo" charset="-128"/>
              <a:cs typeface="Meiryo" charset="-128"/>
            </a:endParaRPr>
          </a:p>
        </p:txBody>
      </p:sp>
      <p:sp>
        <p:nvSpPr>
          <p:cNvPr id="245" name="正方形/長方形 244"/>
          <p:cNvSpPr/>
          <p:nvPr/>
        </p:nvSpPr>
        <p:spPr>
          <a:xfrm>
            <a:off x="2712355" y="6276114"/>
            <a:ext cx="1219201" cy="26323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中</a:t>
            </a:r>
            <a:endParaRPr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3947863"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endParaRPr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5183371" y="6276114"/>
            <a:ext cx="1219201" cy="26323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endParaRPr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418879"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r>
              <a:rPr lang="en-US" altLang="ja-JP" sz="1200" dirty="0" smtClean="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654387" y="6276114"/>
            <a:ext cx="1219201" cy="263232"/>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高</a:t>
            </a:r>
            <a:r>
              <a:rPr lang="en-US" altLang="ja-JP" sz="1200" dirty="0" smtClean="0">
                <a:solidFill>
                  <a:srgbClr val="FFFFFF"/>
                </a:solidFill>
                <a:latin typeface="Meiryo" charset="-128"/>
                <a:ea typeface="Meiryo" charset="-128"/>
                <a:cs typeface="Meiryo" charset="-128"/>
              </a:rPr>
              <a:t>+</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47418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smtClean="0">
                <a:solidFill>
                  <a:srgbClr val="000090"/>
                </a:solidFill>
                <a:latin typeface="Meiryo" charset="-128"/>
                <a:ea typeface="Meiryo" charset="-128"/>
                <a:cs typeface="Meiryo" charset="-128"/>
              </a:rPr>
              <a:t>ハイブリッド</a:t>
            </a:r>
            <a:endParaRPr kumimoji="1" lang="en-US" altLang="ja-JP" sz="1800" dirty="0" smtClean="0">
              <a:solidFill>
                <a:srgbClr val="000090"/>
              </a:solidFill>
              <a:latin typeface="Meiryo" charset="-128"/>
              <a:ea typeface="Meiryo" charset="-128"/>
              <a:cs typeface="Meiryo" charset="-128"/>
            </a:endParaRPr>
          </a:p>
          <a:p>
            <a:pPr algn="ctr"/>
            <a:r>
              <a:rPr lang="ja-JP" altLang="en-US" sz="1800" dirty="0" smtClean="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a:t>
            </a:r>
            <a:r>
              <a:rPr lang="ja-JP" altLang="en-US" sz="1400" dirty="0" smtClean="0">
                <a:solidFill>
                  <a:srgbClr val="40458C"/>
                </a:solidFill>
                <a:latin typeface="Meiryo" charset="-128"/>
                <a:ea typeface="Meiryo" charset="-128"/>
                <a:cs typeface="Meiryo" charset="-128"/>
              </a:rPr>
              <a:t>運用、ネットワーク</a:t>
            </a:r>
            <a:r>
              <a:rPr lang="ja-JP" altLang="en-US" sz="1400" dirty="0">
                <a:solidFill>
                  <a:srgbClr val="40458C"/>
                </a:solidFill>
                <a:latin typeface="Meiryo" charset="-128"/>
                <a:ea typeface="Meiryo" charset="-128"/>
                <a:cs typeface="Meiryo" charset="-128"/>
              </a:rPr>
              <a:t>を</a:t>
            </a:r>
            <a:r>
              <a:rPr lang="ja-JP" altLang="en-US" sz="1400" dirty="0" smtClean="0">
                <a:solidFill>
                  <a:srgbClr val="40458C"/>
                </a:solidFill>
                <a:latin typeface="Meiryo" charset="-128"/>
                <a:ea typeface="Meiryo" charset="-128"/>
                <a:cs typeface="Meiryo" charset="-128"/>
              </a:rPr>
              <a:t>介してサービス</a:t>
            </a:r>
            <a:r>
              <a:rPr lang="ja-JP" altLang="en-US" sz="1400" dirty="0">
                <a:solidFill>
                  <a:srgbClr val="40458C"/>
                </a:solidFill>
                <a:latin typeface="Meiryo" charset="-128"/>
                <a:ea typeface="Meiryo" charset="-128"/>
                <a:cs typeface="Meiryo" charset="-128"/>
              </a:rPr>
              <a:t>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a:t>
            </a:r>
            <a:r>
              <a:rPr lang="ja-JP" altLang="en-US" sz="1400" dirty="0" smtClean="0">
                <a:solidFill>
                  <a:srgbClr val="40458C"/>
                </a:solidFill>
                <a:latin typeface="Meiryo" charset="-128"/>
                <a:ea typeface="Meiryo" charset="-128"/>
                <a:cs typeface="Meiryo" charset="-128"/>
              </a:rPr>
              <a:t>・自社データセンターで</a:t>
            </a:r>
            <a:r>
              <a:rPr lang="ja-JP" altLang="en-US" sz="1400" dirty="0">
                <a:solidFill>
                  <a:srgbClr val="40458C"/>
                </a:solidFill>
                <a:latin typeface="Meiryo" charset="-128"/>
                <a:ea typeface="Meiryo" charset="-128"/>
                <a:cs typeface="Meiryo" charset="-128"/>
              </a:rPr>
              <a:t>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smtClean="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a:t>
            </a:r>
            <a:r>
              <a:rPr lang="ja-JP" altLang="en-US" sz="2000" dirty="0" smtClean="0">
                <a:solidFill>
                  <a:srgbClr val="FFFFFF"/>
                </a:solidFill>
                <a:latin typeface="Meiryo" charset="-128"/>
                <a:ea typeface="Meiryo" charset="-128"/>
                <a:cs typeface="Meiryo" charset="-128"/>
              </a:rPr>
              <a:t>介在を</a:t>
            </a:r>
            <a:r>
              <a:rPr lang="ja-JP" altLang="en-US" sz="2000" dirty="0">
                <a:solidFill>
                  <a:srgbClr val="FFFFFF"/>
                </a:solidFill>
                <a:latin typeface="Meiryo" charset="-128"/>
                <a:ea typeface="Meiryo" charset="-128"/>
                <a:cs typeface="Meiryo" charset="-128"/>
              </a:rPr>
              <a:t>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smtClean="0">
                <a:solidFill>
                  <a:schemeClr val="bg1"/>
                </a:solidFill>
                <a:latin typeface="Meiryo" charset="-128"/>
                <a:ea typeface="Meiryo" charset="-128"/>
                <a:cs typeface="Meiryo" charset="-128"/>
              </a:rPr>
              <a:t>無人</a:t>
            </a:r>
          </a:p>
          <a:p>
            <a:pPr algn="ctr">
              <a:spcBef>
                <a:spcPts val="0"/>
              </a:spcBef>
            </a:pPr>
            <a:r>
              <a:rPr kumimoji="0" lang="ja-JP" altLang="en-US" sz="2800" dirty="0" smtClean="0">
                <a:solidFill>
                  <a:schemeClr val="bg1"/>
                </a:solidFill>
                <a:latin typeface="Meiryo" charset="-128"/>
                <a:ea typeface="Meiryo" charset="-128"/>
                <a:cs typeface="Meiryo" charset="-128"/>
              </a:rPr>
              <a:t>システム</a:t>
            </a:r>
          </a:p>
          <a:p>
            <a:pPr algn="ctr">
              <a:spcBef>
                <a:spcPts val="0"/>
              </a:spcBef>
            </a:pPr>
            <a:r>
              <a:rPr kumimoji="0" lang="en-US" altLang="ja-JP" dirty="0" smtClean="0">
                <a:solidFill>
                  <a:schemeClr val="bg1"/>
                </a:solidFill>
                <a:latin typeface="Meiryo" charset="-128"/>
                <a:ea typeface="Meiryo" charset="-128"/>
                <a:cs typeface="Meiryo" charset="-128"/>
              </a:rPr>
              <a:t>TCO</a:t>
            </a:r>
            <a:r>
              <a:rPr kumimoji="0" lang="ja-JP" altLang="en-US" dirty="0" smtClean="0">
                <a:solidFill>
                  <a:schemeClr val="bg1"/>
                </a:solidFill>
                <a:latin typeface="Meiryo" charset="-128"/>
                <a:ea typeface="Meiryo" charset="-128"/>
                <a:cs typeface="Meiryo" charset="-128"/>
              </a:rPr>
              <a:t>の削減</a:t>
            </a:r>
            <a:endParaRPr kumimoji="0" lang="en-US" altLang="ja-JP" dirty="0" smtClean="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smtClean="0">
                <a:solidFill>
                  <a:schemeClr val="bg1"/>
                </a:solidFill>
                <a:latin typeface="Meiryo" charset="-128"/>
                <a:ea typeface="Meiryo" charset="-128"/>
                <a:cs typeface="Meiryo" charset="-128"/>
              </a:rPr>
              <a:t>変更への即応</a:t>
            </a:r>
            <a:endParaRPr kumimoji="0" lang="en-US" altLang="ja-JP" dirty="0" smtClean="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smtClean="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smtClean="0">
                <a:solidFill>
                  <a:srgbClr val="FFFFFF"/>
                </a:solidFill>
                <a:latin typeface="HGPSoeiKakugothicUB" charset="-128"/>
                <a:ea typeface="HGPSoeiKakugothicUB" charset="-128"/>
                <a:cs typeface="HGPSoeiKakugothicUB" charset="-128"/>
              </a:rPr>
              <a:t>調達の自動化</a:t>
            </a:r>
            <a:endParaRPr lang="ja-JP" altLang="en-US" sz="1600" dirty="0">
              <a:solidFill>
                <a:srgbClr val="FFFFFF"/>
              </a:solidFill>
              <a:latin typeface="HGPSoeiKakugothicUB" charset="-128"/>
              <a:ea typeface="HGPSoeiKakugothicUB" charset="-128"/>
              <a:cs typeface="HGPSoeiKakugothicUB" charset="-128"/>
            </a:endParaRP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smtClean="0">
                <a:solidFill>
                  <a:srgbClr val="FFFFFF"/>
                </a:solidFill>
                <a:latin typeface="HGPSoeiKakugothicUB" charset="-128"/>
                <a:ea typeface="HGPSoeiKakugothicUB" charset="-128"/>
                <a:cs typeface="HGPSoeiKakugothicUB" charset="-128"/>
              </a:rPr>
              <a:t>運用の自動化</a:t>
            </a:r>
            <a:endParaRPr lang="ja-JP" altLang="en-US" sz="1600" dirty="0">
              <a:solidFill>
                <a:srgbClr val="FFFFFF"/>
              </a:solidFill>
              <a:latin typeface="HGPSoeiKakugothicUB" charset="-128"/>
              <a:ea typeface="HGPSoeiKakugothicUB" charset="-128"/>
              <a:cs typeface="HGPSoeiKakugothicUB" charset="-128"/>
            </a:endParaRP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smtClean="0">
                <a:solidFill>
                  <a:schemeClr val="accent3">
                    <a:lumMod val="50000"/>
                  </a:schemeClr>
                </a:solidFill>
                <a:latin typeface="Meiryo" charset="-128"/>
                <a:ea typeface="Meiryo" charset="-128"/>
                <a:cs typeface="Meiryo" charset="-128"/>
              </a:rPr>
              <a:t>＊</a:t>
            </a:r>
            <a:r>
              <a:rPr kumimoji="1" lang="en-US" altLang="ja-JP" sz="1200" dirty="0" err="1" smtClean="0">
                <a:solidFill>
                  <a:schemeClr val="accent3">
                    <a:lumMod val="50000"/>
                  </a:schemeClr>
                </a:solidFill>
                <a:latin typeface="Meiryo" charset="-128"/>
                <a:ea typeface="Meiryo" charset="-128"/>
                <a:cs typeface="Meiryo" charset="-128"/>
              </a:rPr>
              <a:t>SaaS</a:t>
            </a:r>
            <a:r>
              <a:rPr kumimoji="1" lang="ja-JP" altLang="en-US" sz="1200" dirty="0" smtClean="0">
                <a:solidFill>
                  <a:schemeClr val="accent3">
                    <a:lumMod val="50000"/>
                  </a:schemeClr>
                </a:solidFill>
                <a:latin typeface="Meiryo" charset="-128"/>
                <a:ea typeface="Meiryo" charset="-128"/>
                <a:cs typeface="Meiryo" charset="-128"/>
              </a:rPr>
              <a:t>や</a:t>
            </a:r>
            <a:r>
              <a:rPr kumimoji="1" lang="en-US" altLang="ja-JP" sz="1200" dirty="0" err="1" smtClean="0">
                <a:solidFill>
                  <a:schemeClr val="accent3">
                    <a:lumMod val="50000"/>
                  </a:schemeClr>
                </a:solidFill>
                <a:latin typeface="Meiryo" charset="-128"/>
                <a:ea typeface="Meiryo" charset="-128"/>
                <a:cs typeface="Meiryo" charset="-128"/>
              </a:rPr>
              <a:t>PaaS</a:t>
            </a:r>
            <a:r>
              <a:rPr kumimoji="1" lang="ja-JP" altLang="en-US" sz="1200" dirty="0" smtClean="0">
                <a:solidFill>
                  <a:schemeClr val="accent3">
                    <a:lumMod val="50000"/>
                  </a:schemeClr>
                </a:solidFill>
                <a:latin typeface="Meiryo" charset="-128"/>
                <a:ea typeface="Meiryo" charset="-128"/>
                <a:cs typeface="Meiryo" charset="-128"/>
              </a:rPr>
              <a:t>の場合、仮想化は絶対条件ではない。</a:t>
            </a:r>
            <a:endParaRPr kumimoji="1" lang="ja-JP" altLang="en-US" sz="1200" dirty="0">
              <a:solidFill>
                <a:schemeClr val="accent3">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89495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ハイブリッド・クラウドとマルチ・クラウド</a:t>
            </a:r>
            <a:endParaRPr kumimoji="1" lang="ja-JP" altLang="en-US" dirty="0"/>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クラウド管理プラットフォーム</a:t>
            </a:r>
            <a:endParaRPr kumimoji="1" lang="en-US" altLang="ja-JP" sz="2000" dirty="0" smtClean="0">
              <a:solidFill>
                <a:srgbClr val="FFFFFF"/>
              </a:solidFill>
              <a:latin typeface="ＭＳ Ｐゴシック"/>
              <a:ea typeface="ＭＳ Ｐゴシック"/>
              <a:cs typeface="ＭＳ Ｐゴシック"/>
            </a:endParaRPr>
          </a:p>
          <a:p>
            <a:pPr algn="ctr"/>
            <a:r>
              <a:rPr lang="en-US" altLang="ja-JP" sz="1000" dirty="0" smtClean="0">
                <a:solidFill>
                  <a:srgbClr val="FFFFFF"/>
                </a:solidFill>
                <a:latin typeface="ＭＳ Ｐゴシック"/>
                <a:ea typeface="ＭＳ Ｐゴシック"/>
                <a:cs typeface="ＭＳ Ｐゴシック"/>
              </a:rPr>
              <a:t>Prime Cloud Controller (SCSK) / </a:t>
            </a:r>
            <a:r>
              <a:rPr lang="en-US" altLang="ja-JP" sz="1000" dirty="0" err="1" smtClean="0">
                <a:solidFill>
                  <a:srgbClr val="FFFFFF"/>
                </a:solidFill>
                <a:latin typeface="ＭＳ Ｐゴシック"/>
                <a:ea typeface="ＭＳ Ｐゴシック"/>
                <a:cs typeface="ＭＳ Ｐゴシック"/>
              </a:rPr>
              <a:t>RightScale</a:t>
            </a:r>
            <a:r>
              <a:rPr lang="en-US" altLang="ja-JP" sz="1000" dirty="0" smtClean="0">
                <a:solidFill>
                  <a:srgbClr val="FFFFFF"/>
                </a:solidFill>
                <a:latin typeface="ＭＳ Ｐゴシック"/>
                <a:ea typeface="ＭＳ Ｐゴシック"/>
                <a:cs typeface="ＭＳ Ｐゴシック"/>
              </a:rPr>
              <a:t> (</a:t>
            </a:r>
            <a:r>
              <a:rPr lang="en-US" altLang="ja-JP" sz="1000" dirty="0" err="1" smtClean="0">
                <a:solidFill>
                  <a:srgbClr val="FFFFFF"/>
                </a:solidFill>
                <a:latin typeface="ＭＳ Ｐゴシック"/>
                <a:ea typeface="ＭＳ Ｐゴシック"/>
                <a:cs typeface="ＭＳ Ｐゴシック"/>
              </a:rPr>
              <a:t>RightScale</a:t>
            </a:r>
            <a:r>
              <a:rPr lang="en-US" altLang="ja-JP" sz="1000" dirty="0" smtClean="0">
                <a:solidFill>
                  <a:srgbClr val="FFFFFF"/>
                </a:solidFill>
                <a:latin typeface="ＭＳ Ｐゴシック"/>
                <a:ea typeface="ＭＳ Ｐゴシック"/>
                <a:cs typeface="ＭＳ Ｐゴシック"/>
              </a:rPr>
              <a:t>) / </a:t>
            </a:r>
            <a:r>
              <a:rPr lang="en-US" altLang="ja-JP" sz="1000" dirty="0" err="1" smtClean="0">
                <a:solidFill>
                  <a:srgbClr val="FFFFFF"/>
                </a:solidFill>
                <a:latin typeface="ＭＳ Ｐゴシック"/>
                <a:ea typeface="ＭＳ Ｐゴシック"/>
                <a:cs typeface="ＭＳ Ｐゴシック"/>
              </a:rPr>
              <a:t>vRealize</a:t>
            </a:r>
            <a:r>
              <a:rPr lang="en-US" altLang="ja-JP" sz="1000" dirty="0" smtClean="0">
                <a:solidFill>
                  <a:srgbClr val="FFFFFF"/>
                </a:solidFill>
                <a:latin typeface="ＭＳ Ｐゴシック"/>
                <a:ea typeface="ＭＳ Ｐゴシック"/>
                <a:cs typeface="ＭＳ Ｐゴシック"/>
              </a:rPr>
              <a:t> Suite (</a:t>
            </a:r>
            <a:r>
              <a:rPr lang="en-US" altLang="ja-JP" sz="1000" dirty="0" err="1" smtClean="0">
                <a:solidFill>
                  <a:srgbClr val="FFFFFF"/>
                </a:solidFill>
                <a:latin typeface="ＭＳ Ｐゴシック"/>
                <a:ea typeface="ＭＳ Ｐゴシック"/>
                <a:cs typeface="ＭＳ Ｐゴシック"/>
              </a:rPr>
              <a:t>Vmware</a:t>
            </a:r>
            <a:r>
              <a:rPr lang="en-US" altLang="ja-JP" sz="1000" dirty="0" smtClean="0">
                <a:solidFill>
                  <a:srgbClr val="FFFFFF"/>
                </a:solidFill>
                <a:latin typeface="ＭＳ Ｐゴシック"/>
                <a:ea typeface="ＭＳ Ｐゴシック"/>
                <a:cs typeface="ＭＳ Ｐゴシック"/>
              </a:rPr>
              <a:t>) </a:t>
            </a:r>
            <a:r>
              <a:rPr lang="ja-JP" altLang="en-US" sz="1000" dirty="0" smtClean="0">
                <a:solidFill>
                  <a:srgbClr val="FFFFFF"/>
                </a:solidFill>
                <a:latin typeface="ＭＳ Ｐゴシック"/>
                <a:ea typeface="ＭＳ Ｐゴシック"/>
                <a:cs typeface="ＭＳ Ｐゴシック"/>
              </a:rPr>
              <a:t>など</a:t>
            </a:r>
            <a:r>
              <a:rPr lang="en-US" altLang="ja-JP" sz="1000" dirty="0" smtClean="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smtClean="0">
                <a:solidFill>
                  <a:schemeClr val="accent6">
                    <a:lumMod val="50000"/>
                  </a:schemeClr>
                </a:solidFill>
              </a:rPr>
              <a:t>オンプレミス（自社構内）</a:t>
            </a:r>
            <a:endParaRPr kumimoji="1" lang="en-US" altLang="ja-JP" sz="1200" dirty="0" smtClean="0">
              <a:solidFill>
                <a:schemeClr val="accent6">
                  <a:lumMod val="50000"/>
                </a:schemeClr>
              </a:solidFill>
            </a:endParaRPr>
          </a:p>
          <a:p>
            <a:pPr algn="ctr"/>
            <a:r>
              <a:rPr lang="ja-JP" altLang="en-US" sz="1200" dirty="0" smtClean="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smtClean="0">
                <a:solidFill>
                  <a:schemeClr val="accent6">
                    <a:lumMod val="50000"/>
                  </a:schemeClr>
                </a:solidFill>
              </a:rPr>
              <a:t>データセンタ（他社設備）</a:t>
            </a:r>
            <a:endParaRPr lang="en-US" altLang="ja-JP" sz="1200" dirty="0" smtClean="0">
              <a:solidFill>
                <a:schemeClr val="accent6">
                  <a:lumMod val="50000"/>
                </a:schemeClr>
              </a:solidFill>
            </a:endParaRPr>
          </a:p>
          <a:p>
            <a:pPr algn="ctr"/>
            <a:r>
              <a:rPr kumimoji="1" lang="ja-JP" altLang="en-US" sz="1000" dirty="0" smtClean="0">
                <a:solidFill>
                  <a:schemeClr val="accent6">
                    <a:lumMod val="50000"/>
                  </a:schemeClr>
                </a:solidFill>
              </a:rPr>
              <a:t>コロケーション／</a:t>
            </a:r>
            <a:r>
              <a:rPr lang="ja-JP" altLang="en-US" sz="1000" dirty="0" smtClean="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smtClean="0">
                <a:solidFill>
                  <a:srgbClr val="000090"/>
                </a:solidFill>
              </a:rPr>
              <a:t>パブリック・クラウド</a:t>
            </a:r>
            <a:endParaRPr kumimoji="1" lang="ja-JP" altLang="en-US" sz="1200" dirty="0">
              <a:solidFill>
                <a:srgbClr val="000090"/>
              </a:solidFill>
            </a:endParaRP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smtClean="0">
                <a:solidFill>
                  <a:srgbClr val="000090"/>
                </a:solidFill>
              </a:rPr>
              <a:t>パブリック・クラウド</a:t>
            </a:r>
            <a:endParaRPr kumimoji="1" lang="ja-JP" altLang="en-US" sz="1200" dirty="0">
              <a:solidFill>
                <a:srgbClr val="000090"/>
              </a:solidFill>
            </a:endParaRP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smtClean="0">
                <a:solidFill>
                  <a:schemeClr val="bg1"/>
                </a:solidFill>
              </a:rPr>
              <a:t>バーチャル</a:t>
            </a:r>
            <a:endParaRPr kumimoji="1" lang="en-US" altLang="ja-JP" sz="800" dirty="0" smtClean="0">
              <a:solidFill>
                <a:schemeClr val="bg1"/>
              </a:solidFill>
            </a:endParaRPr>
          </a:p>
          <a:p>
            <a:pPr algn="ctr"/>
            <a:r>
              <a:rPr kumimoji="1" lang="ja-JP" altLang="en-US" sz="800" dirty="0" smtClean="0">
                <a:solidFill>
                  <a:schemeClr val="bg1"/>
                </a:solidFill>
              </a:rPr>
              <a:t>プライベート</a:t>
            </a:r>
            <a:endParaRPr kumimoji="1" lang="en-US" altLang="ja-JP" sz="800" dirty="0" smtClean="0">
              <a:solidFill>
                <a:schemeClr val="bg1"/>
              </a:solidFill>
            </a:endParaRPr>
          </a:p>
          <a:p>
            <a:pPr algn="ctr"/>
            <a:r>
              <a:rPr lang="ja-JP" altLang="en-US" sz="800" dirty="0" smtClean="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smtClean="0">
                <a:solidFill>
                  <a:srgbClr val="FFFFFF"/>
                </a:solidFill>
              </a:rPr>
              <a:t>ハイブリッド・クラウド</a:t>
            </a:r>
            <a:endParaRPr kumimoji="1" lang="ja-JP" altLang="en-US" sz="1400" dirty="0">
              <a:solidFill>
                <a:srgbClr val="FFFFFF"/>
              </a:solidFill>
            </a:endParaRP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smtClean="0">
                <a:solidFill>
                  <a:srgbClr val="FFFFFF"/>
                </a:solidFill>
              </a:rPr>
              <a:t>マルチ・クラウド</a:t>
            </a:r>
            <a:endParaRPr kumimoji="1" lang="ja-JP" altLang="en-US" sz="1400" dirty="0">
              <a:solidFill>
                <a:srgbClr val="FFFFFF"/>
              </a:solidFill>
            </a:endParaRP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smtClean="0">
                <a:solidFill>
                  <a:schemeClr val="bg1"/>
                </a:solidFill>
              </a:rPr>
              <a:t>インターネット／</a:t>
            </a:r>
            <a:r>
              <a:rPr lang="ja-JP" altLang="en-US" sz="1600" dirty="0" smtClean="0">
                <a:solidFill>
                  <a:schemeClr val="bg1"/>
                </a:solidFill>
              </a:rPr>
              <a:t>ＶＰＮ／専用線</a:t>
            </a:r>
            <a:endParaRPr lang="en-US" altLang="ja-JP" sz="1600" dirty="0" smtClean="0">
              <a:solidFill>
                <a:schemeClr val="bg1"/>
              </a:solidFill>
            </a:endParaRPr>
          </a:p>
          <a:p>
            <a:pPr algn="ctr"/>
            <a:r>
              <a:rPr kumimoji="1" lang="en-US" altLang="ja-JP" sz="1200" dirty="0" smtClean="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個別専用システム　　　　　ハイブリッド・クラウド　　　　　マルチクラウド</a:t>
            </a:r>
            <a:endParaRPr kumimoji="1" lang="ja-JP" altLang="en-US" dirty="0">
              <a:solidFill>
                <a:srgbClr val="FFFFFF"/>
              </a:solidFill>
              <a:latin typeface="ＭＳ Ｐゴシック"/>
              <a:ea typeface="ＭＳ Ｐゴシック"/>
              <a:cs typeface="ＭＳ Ｐゴシック"/>
            </a:endParaRP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20556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a:p>
            <a:pPr algn="r"/>
            <a:r>
              <a:rPr lang="en-US" altLang="ja-JP" sz="1200" dirty="0" smtClean="0">
                <a:solidFill>
                  <a:srgbClr val="FFFFFF"/>
                </a:solidFill>
                <a:latin typeface="Arial"/>
                <a:ea typeface="HGP創英角ｺﾞｼｯｸUB" pitchFamily="50" charset="-128"/>
                <a:cs typeface="Arial"/>
              </a:rPr>
              <a:t>NEC</a:t>
            </a:r>
            <a:r>
              <a:rPr lang="ja-JP" altLang="en-US" sz="1200" dirty="0" smtClean="0">
                <a:solidFill>
                  <a:srgbClr val="FFFFFF"/>
                </a:solidFill>
                <a:latin typeface="Arial"/>
                <a:ea typeface="HGP創英角ｺﾞｼｯｸUB" pitchFamily="50" charset="-128"/>
                <a:cs typeface="Arial"/>
              </a:rPr>
              <a:t>ソリューションイノベータ</a:t>
            </a:r>
            <a:r>
              <a:rPr lang="ja-JP" altLang="en-US" sz="1200" dirty="0">
                <a:solidFill>
                  <a:srgbClr val="FFFFFF"/>
                </a:solidFill>
                <a:latin typeface="Arial"/>
                <a:ea typeface="HGP創英角ｺﾞｼｯｸUB" pitchFamily="50" charset="-128"/>
                <a:cs typeface="Arial"/>
              </a:rPr>
              <a:t>　</a:t>
            </a:r>
            <a:r>
              <a:rPr lang="ja-JP" altLang="en-US" sz="1200" dirty="0" smtClean="0">
                <a:solidFill>
                  <a:srgbClr val="FFFFFF"/>
                </a:solidFill>
                <a:effectLst/>
                <a:latin typeface="Arial"/>
                <a:ea typeface="HGP創英角ｺﾞｼｯｸUB" pitchFamily="50" charset="-128"/>
                <a:cs typeface="Arial"/>
              </a:rPr>
              <a:t>北海道支社　</a:t>
            </a:r>
            <a:endParaRPr lang="en-US" altLang="ja-JP" sz="1200" dirty="0" smtClean="0">
              <a:solidFill>
                <a:srgbClr val="FFFFFF"/>
              </a:solidFill>
              <a:effectLst/>
              <a:latin typeface="Arial"/>
              <a:ea typeface="HGP創英角ｺﾞｼｯｸUB" pitchFamily="50" charset="-128"/>
              <a:cs typeface="Arial"/>
            </a:endParaRPr>
          </a:p>
          <a:p>
            <a:pPr algn="r"/>
            <a:r>
              <a:rPr lang="ja-JP" altLang="en-US" dirty="0" smtClean="0">
                <a:solidFill>
                  <a:srgbClr val="FFFFFF"/>
                </a:solidFill>
                <a:effectLst/>
                <a:latin typeface="Arial"/>
                <a:ea typeface="HGP創英角ｺﾞｼｯｸUB" pitchFamily="50" charset="-128"/>
                <a:cs typeface="Arial"/>
              </a:rPr>
              <a:t>能登谷元博</a:t>
            </a:r>
            <a:r>
              <a:rPr lang="en-US" altLang="ja-JP" dirty="0" smtClean="0">
                <a:solidFill>
                  <a:srgbClr val="FFFFFF"/>
                </a:solidFill>
                <a:effectLst/>
                <a:latin typeface="Arial"/>
                <a:ea typeface="HGP創英角ｺﾞｼｯｸUB" pitchFamily="50" charset="-128"/>
                <a:cs typeface="Arial"/>
              </a:rPr>
              <a:t> </a:t>
            </a:r>
            <a:r>
              <a:rPr lang="ja-JP" altLang="en-US" sz="1200" dirty="0" smtClean="0">
                <a:solidFill>
                  <a:srgbClr val="FFFFFF"/>
                </a:solidFill>
                <a:effectLst/>
                <a:latin typeface="Arial"/>
                <a:ea typeface="HGP創英角ｺﾞｼｯｸUB" pitchFamily="50" charset="-128"/>
                <a:cs typeface="Arial"/>
              </a:rPr>
              <a:t>様</a:t>
            </a:r>
            <a:endParaRPr lang="en-US" altLang="ja-JP" sz="12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688963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a:t>
            </a:r>
            <a:r>
              <a:rPr lang="ja-JP" altLang="en-US" sz="2400" dirty="0" smtClean="0">
                <a:solidFill>
                  <a:srgbClr val="FFFFFF"/>
                </a:solidFill>
                <a:effectLst/>
                <a:latin typeface="Arial"/>
                <a:ea typeface="HGP創英角ｺﾞｼｯｸUB" pitchFamily="50" charset="-128"/>
                <a:cs typeface="Arial"/>
              </a:rPr>
              <a:t>コンピューティング</a:t>
            </a:r>
            <a:endParaRPr lang="en-US" altLang="ja-JP" sz="2400" dirty="0" smtClean="0">
              <a:solidFill>
                <a:srgbClr val="FFFFFF"/>
              </a:solidFill>
              <a:effectLst/>
              <a:latin typeface="Arial"/>
              <a:ea typeface="HGP創英角ｺﾞｼｯｸUB" pitchFamily="50" charset="-128"/>
              <a:cs typeface="Arial"/>
            </a:endParaRPr>
          </a:p>
          <a:p>
            <a:pPr algn="r"/>
            <a:r>
              <a:rPr lang="en-US" altLang="ja-JP" sz="2400" dirty="0" smtClean="0">
                <a:solidFill>
                  <a:srgbClr val="FFFFFF"/>
                </a:solidFill>
                <a:effectLst/>
                <a:latin typeface="Arial"/>
                <a:ea typeface="HGP創英角ｺﾞｼｯｸUB" pitchFamily="50" charset="-128"/>
                <a:cs typeface="Arial"/>
              </a:rPr>
              <a:t>3</a:t>
            </a:r>
            <a:r>
              <a:rPr lang="ja-JP" altLang="en-US" sz="2400" dirty="0" smtClean="0">
                <a:solidFill>
                  <a:srgbClr val="FFFFFF"/>
                </a:solidFill>
                <a:effectLst/>
                <a:latin typeface="Arial"/>
                <a:ea typeface="HGP創英角ｺﾞｼｯｸUB" pitchFamily="50" charset="-128"/>
                <a:cs typeface="Arial"/>
              </a:rPr>
              <a:t>つの誤解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22000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クラウドにまつわる</a:t>
            </a:r>
            <a:r>
              <a:rPr kumimoji="1" lang="en-US" altLang="ja-JP" dirty="0" smtClean="0"/>
              <a:t>3</a:t>
            </a:r>
            <a:r>
              <a:rPr kumimoji="1" lang="ja-JP" altLang="en-US" dirty="0" smtClean="0"/>
              <a:t>つの誤解</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smtClean="0">
                <a:solidFill>
                  <a:srgbClr val="C00000"/>
                </a:solidFill>
                <a:latin typeface="Meiryo" charset="-128"/>
                <a:ea typeface="Meiryo" charset="-128"/>
                <a:cs typeface="Meiryo" charset="-128"/>
              </a:rPr>
              <a:t>ガバナンスが効かない。</a:t>
            </a:r>
            <a:r>
              <a:rPr lang="ja-JP" altLang="en-US" sz="2000" dirty="0" smtClean="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smtClean="0">
                <a:solidFill>
                  <a:srgbClr val="C00000"/>
                </a:solidFill>
                <a:latin typeface="Meiryo" charset="-128"/>
                <a:ea typeface="Meiryo" charset="-128"/>
                <a:cs typeface="Meiryo" charset="-128"/>
              </a:rPr>
              <a:t>調達の手段が変わるだけ。</a:t>
            </a:r>
            <a:r>
              <a:rPr lang="ja-JP" altLang="en-US" sz="2000" dirty="0" smtClean="0">
                <a:solidFill>
                  <a:schemeClr val="accent6">
                    <a:lumMod val="50000"/>
                  </a:schemeClr>
                </a:solidFill>
                <a:latin typeface="Meiryo" charset="-128"/>
                <a:ea typeface="Meiryo" charset="-128"/>
                <a:cs typeface="Meiryo" charset="-128"/>
              </a:rPr>
              <a:t>自分たちのやることは実質変わらない。運用がある</a:t>
            </a:r>
            <a:r>
              <a:rPr lang="ja-JP" altLang="en-US" sz="2000" dirty="0">
                <a:solidFill>
                  <a:schemeClr val="accent6">
                    <a:lumMod val="50000"/>
                  </a:schemeClr>
                </a:solidFill>
                <a:latin typeface="Meiryo" charset="-128"/>
                <a:ea typeface="Meiryo" charset="-128"/>
                <a:cs typeface="Meiryo" charset="-128"/>
              </a:rPr>
              <a:t>程度は</a:t>
            </a:r>
            <a:r>
              <a:rPr lang="ja-JP" altLang="en-US" sz="2000" dirty="0" smtClean="0">
                <a:solidFill>
                  <a:schemeClr val="accent6">
                    <a:lumMod val="50000"/>
                  </a:schemeClr>
                </a:solidFill>
                <a:latin typeface="Meiryo" charset="-128"/>
                <a:ea typeface="Meiryo" charset="-128"/>
                <a:cs typeface="Meiryo" charset="-128"/>
              </a:rPr>
              <a:t>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b="1" dirty="0" smtClean="0">
                <a:solidFill>
                  <a:srgbClr val="C00000"/>
                </a:solidFill>
                <a:latin typeface="Meiryo" charset="-128"/>
                <a:ea typeface="Meiryo" charset="-128"/>
                <a:cs typeface="Meiryo" charset="-128"/>
              </a:rPr>
              <a:t>。</a:t>
            </a:r>
            <a:r>
              <a:rPr lang="ja-JP" altLang="en-US" sz="2000" dirty="0" smtClean="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smtClean="0">
                <a:solidFill>
                  <a:srgbClr val="C00000"/>
                </a:solidFill>
                <a:latin typeface="Meiryo" charset="-128"/>
                <a:ea typeface="Meiryo" charset="-128"/>
                <a:cs typeface="Meiryo" charset="-128"/>
              </a:rPr>
              <a:t>誤解</a:t>
            </a:r>
            <a:r>
              <a:rPr kumimoji="1" lang="en-US" altLang="ja-JP" sz="3600" dirty="0" smtClean="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smtClean="0">
                <a:solidFill>
                  <a:srgbClr val="C00000"/>
                </a:solidFill>
                <a:latin typeface="Meiryo" charset="-128"/>
                <a:ea typeface="Meiryo" charset="-128"/>
                <a:cs typeface="Meiryo" charset="-128"/>
              </a:rPr>
              <a:t>誤解</a:t>
            </a:r>
            <a:r>
              <a:rPr kumimoji="1" lang="en-US" altLang="ja-JP" sz="3600" dirty="0" smtClean="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smtClean="0">
                <a:solidFill>
                  <a:srgbClr val="C00000"/>
                </a:solidFill>
                <a:latin typeface="Meiryo" charset="-128"/>
                <a:ea typeface="Meiryo" charset="-128"/>
                <a:cs typeface="Meiryo" charset="-128"/>
              </a:rPr>
              <a:t>誤解</a:t>
            </a:r>
            <a:r>
              <a:rPr kumimoji="1" lang="en-US" altLang="ja-JP" sz="3600" dirty="0" smtClean="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24162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smtClean="0">
                <a:solidFill>
                  <a:srgbClr val="C00000"/>
                </a:solidFill>
              </a:rPr>
              <a:t>誤解１</a:t>
            </a:r>
            <a:r>
              <a:rPr kumimoji="1" lang="ja-JP" altLang="en-US" dirty="0" smtClean="0"/>
              <a:t>：調達の手段が変わるだけ？</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+5</a:t>
            </a:r>
            <a:r>
              <a:rPr kumimoji="1" lang="ja-JP" altLang="en-US" sz="2400" dirty="0" smtClean="0">
                <a:solidFill>
                  <a:srgbClr val="FFFFFF"/>
                </a:solidFill>
                <a:latin typeface="Meiryo" charset="-128"/>
                <a:ea typeface="Meiryo" charset="-128"/>
                <a:cs typeface="Meiryo" charset="-128"/>
              </a:rPr>
              <a:t>年</a:t>
            </a:r>
            <a:endParaRPr kumimoji="1" lang="ja-JP" altLang="en-US" sz="2400" dirty="0">
              <a:solidFill>
                <a:srgbClr val="FFFFFF"/>
              </a:solidFill>
              <a:latin typeface="Meiryo" charset="-128"/>
              <a:ea typeface="Meiryo" charset="-128"/>
              <a:cs typeface="Meiryo" charset="-128"/>
            </a:endParaRP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+5</a:t>
            </a:r>
            <a:r>
              <a:rPr kumimoji="1" lang="ja-JP" altLang="en-US" sz="2400" dirty="0" smtClean="0">
                <a:solidFill>
                  <a:srgbClr val="FFFFFF"/>
                </a:solidFill>
                <a:latin typeface="Meiryo" charset="-128"/>
                <a:ea typeface="Meiryo" charset="-128"/>
                <a:cs typeface="Meiryo" charset="-128"/>
              </a:rPr>
              <a:t>年</a:t>
            </a:r>
            <a:endParaRPr kumimoji="1" lang="ja-JP" altLang="en-US" sz="2400" dirty="0">
              <a:solidFill>
                <a:srgbClr val="FFFFFF"/>
              </a:solidFill>
              <a:latin typeface="Meiryo" charset="-128"/>
              <a:ea typeface="Meiryo" charset="-128"/>
              <a:cs typeface="Meiryo" charset="-128"/>
            </a:endParaRP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5</a:t>
            </a:r>
            <a:r>
              <a:rPr kumimoji="1" lang="ja-JP" altLang="en-US" sz="2400" dirty="0" smtClean="0">
                <a:solidFill>
                  <a:srgbClr val="FFFFFF"/>
                </a:solidFill>
                <a:latin typeface="Meiryo" charset="-128"/>
                <a:ea typeface="Meiryo" charset="-128"/>
                <a:cs typeface="Meiryo" charset="-128"/>
              </a:rPr>
              <a:t>年</a:t>
            </a:r>
            <a:endParaRPr kumimoji="1" lang="ja-JP" altLang="en-US" sz="2400" dirty="0">
              <a:solidFill>
                <a:srgbClr val="FFFFFF"/>
              </a:solidFill>
              <a:latin typeface="Meiryo" charset="-128"/>
              <a:ea typeface="Meiryo" charset="-128"/>
              <a:cs typeface="Meiryo" charset="-128"/>
            </a:endParaRP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アプリケーション</a:t>
            </a:r>
            <a:r>
              <a:rPr kumimoji="1" lang="en-US" altLang="ja-JP" sz="1200" dirty="0" smtClean="0">
                <a:solidFill>
                  <a:srgbClr val="FFFFFF"/>
                </a:solidFill>
                <a:latin typeface="Meiryo" charset="-128"/>
                <a:ea typeface="Meiryo" charset="-128"/>
                <a:cs typeface="Meiryo" charset="-128"/>
              </a:rPr>
              <a:t>+</a:t>
            </a:r>
            <a:r>
              <a:rPr kumimoji="1" lang="ja-JP" altLang="en-US" sz="1200" dirty="0" smtClean="0">
                <a:solidFill>
                  <a:srgbClr val="FFFFFF"/>
                </a:solidFill>
                <a:latin typeface="Meiryo" charset="-128"/>
                <a:ea typeface="Meiryo" charset="-128"/>
                <a:cs typeface="Meiryo" charset="-128"/>
              </a:rPr>
              <a:t>業務対応</a:t>
            </a:r>
            <a:endParaRPr kumimoji="1" lang="ja-JP" altLang="en-US" sz="1200" dirty="0">
              <a:solidFill>
                <a:srgbClr val="FFFFFF"/>
              </a:solidFill>
              <a:latin typeface="Meiryo" charset="-128"/>
              <a:ea typeface="Meiryo" charset="-128"/>
              <a:cs typeface="Meiryo" charset="-128"/>
            </a:endParaRP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Meiryo" charset="-128"/>
                <a:ea typeface="Meiryo" charset="-128"/>
                <a:cs typeface="Meiryo" charset="-128"/>
              </a:rPr>
              <a:t>運用管理</a:t>
            </a:r>
            <a:endParaRPr kumimoji="1" lang="ja-JP" altLang="en-US" sz="1400" dirty="0">
              <a:solidFill>
                <a:srgbClr val="FFFFFF"/>
              </a:solidFill>
              <a:latin typeface="Meiryo" charset="-128"/>
              <a:ea typeface="Meiryo" charset="-128"/>
              <a:cs typeface="Meiryo" charset="-128"/>
            </a:endParaRP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移行作業</a:t>
            </a:r>
            <a:endParaRPr kumimoji="1" lang="ja-JP" altLang="en-US" sz="2000" dirty="0">
              <a:solidFill>
                <a:srgbClr val="FFFFFF"/>
              </a:solidFill>
              <a:latin typeface="Meiryo" charset="-128"/>
              <a:ea typeface="Meiryo" charset="-128"/>
              <a:cs typeface="Meiryo" charset="-128"/>
            </a:endParaRP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移行作業</a:t>
            </a:r>
            <a:endParaRPr kumimoji="1" lang="ja-JP" altLang="en-US" sz="2000" dirty="0">
              <a:solidFill>
                <a:srgbClr val="FFFFFF"/>
              </a:solidFill>
              <a:latin typeface="Meiryo" charset="-128"/>
              <a:ea typeface="Meiryo" charset="-128"/>
              <a:cs typeface="Meiryo" charset="-128"/>
            </a:endParaRP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移行作業</a:t>
            </a:r>
            <a:endParaRPr kumimoji="1" lang="ja-JP" altLang="en-US" sz="2000" dirty="0">
              <a:solidFill>
                <a:srgbClr val="FFFFFF"/>
              </a:solidFill>
              <a:latin typeface="Meiryo" charset="-128"/>
              <a:ea typeface="Meiryo" charset="-128"/>
              <a:cs typeface="Meiryo" charset="-128"/>
            </a:endParaRP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アプリケーション</a:t>
              </a:r>
              <a:r>
                <a:rPr kumimoji="1" lang="en-US" altLang="ja-JP" sz="2000" b="1" dirty="0" smtClean="0">
                  <a:solidFill>
                    <a:srgbClr val="FFFFFF"/>
                  </a:solidFill>
                  <a:latin typeface="Meiryo" charset="-128"/>
                  <a:ea typeface="Meiryo" charset="-128"/>
                  <a:cs typeface="Meiryo" charset="-128"/>
                </a:rPr>
                <a:t>+</a:t>
              </a:r>
              <a:r>
                <a:rPr kumimoji="1" lang="ja-JP" altLang="en-US" sz="2000" b="1" dirty="0" smtClean="0">
                  <a:solidFill>
                    <a:srgbClr val="FFFFFF"/>
                  </a:solidFill>
                  <a:latin typeface="Meiryo" charset="-128"/>
                  <a:ea typeface="Meiryo" charset="-128"/>
                  <a:cs typeface="Meiryo" charset="-128"/>
                </a:rPr>
                <a:t>業務対応</a:t>
              </a:r>
              <a:endParaRPr kumimoji="1" lang="ja-JP" altLang="en-US" sz="2000" b="1" dirty="0">
                <a:solidFill>
                  <a:srgbClr val="FFFFFF"/>
                </a:solidFill>
                <a:latin typeface="Meiryo" charset="-128"/>
                <a:ea typeface="Meiryo" charset="-128"/>
                <a:cs typeface="Meiryo" charset="-128"/>
              </a:endParaRP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rgbClr val="FFFFFF"/>
                  </a:solidFill>
                  <a:latin typeface="Meiryo" charset="-128"/>
                  <a:ea typeface="Meiryo" charset="-128"/>
                  <a:cs typeface="Meiryo" charset="-128"/>
                </a:rPr>
                <a:t>運用管理</a:t>
              </a:r>
              <a:endParaRPr kumimoji="1" lang="ja-JP" altLang="en-US" sz="800" dirty="0">
                <a:solidFill>
                  <a:srgbClr val="FFFFFF"/>
                </a:solidFill>
                <a:latin typeface="Meiryo" charset="-128"/>
                <a:ea typeface="Meiryo" charset="-128"/>
                <a:cs typeface="Meiryo" charset="-128"/>
              </a:endParaRP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クラウド</a:t>
              </a:r>
              <a:endParaRPr kumimoji="1" lang="ja-JP" altLang="en-US" sz="2400" dirty="0">
                <a:solidFill>
                  <a:srgbClr val="FFFFFF"/>
                </a:solidFill>
                <a:latin typeface="Meiryo" charset="-128"/>
                <a:ea typeface="Meiryo" charset="-128"/>
                <a:cs typeface="Meiryo" charset="-128"/>
              </a:endParaRP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159302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C00000"/>
                </a:solidFill>
              </a:rPr>
              <a:t>誤解２</a:t>
            </a:r>
            <a:r>
              <a:rPr lang="ja-JP" altLang="en-US" dirty="0"/>
              <a:t>：ガバナンスが効かない？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467544"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3698893"/>
            <a:ext cx="3816424" cy="2178379"/>
          </a:xfrm>
          <a:prstGeom prst="rect">
            <a:avLst/>
          </a:prstGeom>
          <a:solidFill>
            <a:schemeClr val="accent3">
              <a:lumMod val="20000"/>
              <a:lumOff val="80000"/>
            </a:schemeClr>
          </a:solidFill>
          <a:ln w="762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1070234" y="4725144"/>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36" name="図形グループ 35"/>
          <p:cNvGrpSpPr/>
          <p:nvPr/>
        </p:nvGrpSpPr>
        <p:grpSpPr>
          <a:xfrm>
            <a:off x="1161967" y="4430833"/>
            <a:ext cx="317500" cy="15748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1161967" y="4624295"/>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2822248" y="4434821"/>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2822248" y="4610051"/>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2" name="フローチャート: 磁気ディスク 51"/>
          <p:cNvSpPr/>
          <p:nvPr/>
        </p:nvSpPr>
        <p:spPr>
          <a:xfrm>
            <a:off x="3195635" y="4603257"/>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 name="フローチャート: 磁気ディスク 52"/>
          <p:cNvSpPr/>
          <p:nvPr/>
        </p:nvSpPr>
        <p:spPr>
          <a:xfrm>
            <a:off x="3199926" y="443862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1536945" y="460078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p:cNvSpPr/>
          <p:nvPr/>
        </p:nvSpPr>
        <p:spPr>
          <a:xfrm>
            <a:off x="1541236" y="4436151"/>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正方形/長方形 55"/>
          <p:cNvSpPr/>
          <p:nvPr/>
        </p:nvSpPr>
        <p:spPr>
          <a:xfrm>
            <a:off x="2001076" y="3917131"/>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ファイヤー</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ウォール</a:t>
            </a:r>
            <a:endParaRPr kumimoji="1" lang="ja-JP" altLang="en-US" sz="800" dirty="0">
              <a:solidFill>
                <a:srgbClr val="FFFFFF"/>
              </a:solidFill>
              <a:latin typeface="Meiryo" charset="-128"/>
              <a:ea typeface="Meiryo" charset="-128"/>
              <a:cs typeface="Meiryo" charset="-128"/>
            </a:endParaRPr>
          </a:p>
        </p:txBody>
      </p:sp>
      <p:grpSp>
        <p:nvGrpSpPr>
          <p:cNvPr id="8" name="図形グループ 7"/>
          <p:cNvGrpSpPr/>
          <p:nvPr/>
        </p:nvGrpSpPr>
        <p:grpSpPr>
          <a:xfrm>
            <a:off x="1388316" y="5165988"/>
            <a:ext cx="398531" cy="455164"/>
            <a:chOff x="565484" y="2886304"/>
            <a:chExt cx="398531" cy="455164"/>
          </a:xfrm>
        </p:grpSpPr>
        <p:grpSp>
          <p:nvGrpSpPr>
            <p:cNvPr id="9" name="図形グループ 8"/>
            <p:cNvGrpSpPr/>
            <p:nvPr/>
          </p:nvGrpSpPr>
          <p:grpSpPr>
            <a:xfrm>
              <a:off x="565484" y="2886304"/>
              <a:ext cx="398531" cy="387786"/>
              <a:chOff x="758730" y="3198675"/>
              <a:chExt cx="702795" cy="688305"/>
            </a:xfrm>
          </p:grpSpPr>
          <p:sp>
            <p:nvSpPr>
              <p:cNvPr id="13" name="角丸四角形 1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a:off x="695604" y="2996289"/>
              <a:ext cx="150692" cy="34517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 name="図形グループ 15"/>
          <p:cNvGrpSpPr/>
          <p:nvPr/>
        </p:nvGrpSpPr>
        <p:grpSpPr>
          <a:xfrm>
            <a:off x="2176490" y="5165988"/>
            <a:ext cx="398531" cy="455164"/>
            <a:chOff x="565484" y="2886304"/>
            <a:chExt cx="398531" cy="455164"/>
          </a:xfrm>
        </p:grpSpPr>
        <p:grpSp>
          <p:nvGrpSpPr>
            <p:cNvPr id="17" name="図形グループ 16"/>
            <p:cNvGrpSpPr/>
            <p:nvPr/>
          </p:nvGrpSpPr>
          <p:grpSpPr>
            <a:xfrm>
              <a:off x="565484" y="2886304"/>
              <a:ext cx="398531" cy="387786"/>
              <a:chOff x="758730" y="3198675"/>
              <a:chExt cx="702795" cy="688305"/>
            </a:xfrm>
          </p:grpSpPr>
          <p:sp>
            <p:nvSpPr>
              <p:cNvPr id="21" name="角丸四角形 2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台形 2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695604" y="2996289"/>
              <a:ext cx="150692" cy="34517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図形グループ 23"/>
          <p:cNvGrpSpPr/>
          <p:nvPr/>
        </p:nvGrpSpPr>
        <p:grpSpPr>
          <a:xfrm>
            <a:off x="3023876" y="5163391"/>
            <a:ext cx="398531" cy="455164"/>
            <a:chOff x="565484" y="2886304"/>
            <a:chExt cx="398531" cy="455164"/>
          </a:xfrm>
        </p:grpSpPr>
        <p:grpSp>
          <p:nvGrpSpPr>
            <p:cNvPr id="25" name="図形グループ 24"/>
            <p:cNvGrpSpPr/>
            <p:nvPr/>
          </p:nvGrpSpPr>
          <p:grpSpPr>
            <a:xfrm>
              <a:off x="565484" y="2886304"/>
              <a:ext cx="398531" cy="387786"/>
              <a:chOff x="758730" y="3198675"/>
              <a:chExt cx="702795" cy="688305"/>
            </a:xfrm>
          </p:grpSpPr>
          <p:sp>
            <p:nvSpPr>
              <p:cNvPr id="29" name="角丸四角形 2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95604" y="2996289"/>
              <a:ext cx="150692" cy="345179"/>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109" name="直線矢印コネクタ 108"/>
          <p:cNvCxnSpPr>
            <a:stCxn id="56" idx="2"/>
            <a:endCxn id="32" idx="0"/>
          </p:cNvCxnSpPr>
          <p:nvPr/>
        </p:nvCxnSpPr>
        <p:spPr>
          <a:xfrm>
            <a:off x="2397120" y="4212018"/>
            <a:ext cx="1" cy="513126"/>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3213089" y="2060705"/>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p:cNvSpPr/>
          <p:nvPr/>
        </p:nvSpPr>
        <p:spPr>
          <a:xfrm>
            <a:off x="2114083" y="2060705"/>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02775" y="2067615"/>
            <a:ext cx="549867" cy="547168"/>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p:cNvCxnSpPr>
            <a:stCxn id="190" idx="2"/>
            <a:endCxn id="56" idx="0"/>
          </p:cNvCxnSpPr>
          <p:nvPr/>
        </p:nvCxnSpPr>
        <p:spPr>
          <a:xfrm>
            <a:off x="1277709" y="2614783"/>
            <a:ext cx="1119411" cy="130234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a:stCxn id="189" idx="2"/>
            <a:endCxn id="56" idx="0"/>
          </p:cNvCxnSpPr>
          <p:nvPr/>
        </p:nvCxnSpPr>
        <p:spPr>
          <a:xfrm flipH="1">
            <a:off x="2397120" y="2607873"/>
            <a:ext cx="1855"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a:stCxn id="188" idx="2"/>
            <a:endCxn id="56" idx="0"/>
          </p:cNvCxnSpPr>
          <p:nvPr/>
        </p:nvCxnSpPr>
        <p:spPr>
          <a:xfrm flipH="1">
            <a:off x="2397120" y="2607873"/>
            <a:ext cx="1100861"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9" name="テキスト ボックス 218"/>
          <p:cNvSpPr txBox="1"/>
          <p:nvPr/>
        </p:nvSpPr>
        <p:spPr>
          <a:xfrm>
            <a:off x="1028046" y="1106175"/>
            <a:ext cx="2678938" cy="400110"/>
          </a:xfrm>
          <a:prstGeom prst="rect">
            <a:avLst/>
          </a:prstGeom>
          <a:noFill/>
        </p:spPr>
        <p:txBody>
          <a:bodyPr wrap="none" rtlCol="0">
            <a:spAutoFit/>
          </a:bodyPr>
          <a:lstStyle/>
          <a:p>
            <a:pPr algn="ctr"/>
            <a:r>
              <a:rPr kumimoji="1" lang="ja-JP" altLang="en-US" sz="2000" dirty="0" smtClean="0">
                <a:solidFill>
                  <a:srgbClr val="0432FF"/>
                </a:solidFill>
                <a:latin typeface="Meiryo" charset="-128"/>
                <a:ea typeface="Meiryo" charset="-128"/>
                <a:cs typeface="Meiryo" charset="-128"/>
              </a:rPr>
              <a:t>特定</a:t>
            </a:r>
            <a:r>
              <a:rPr kumimoji="1" lang="en-US" altLang="ja-JP" sz="2000" dirty="0" smtClean="0">
                <a:solidFill>
                  <a:srgbClr val="0432FF"/>
                </a:solidFill>
                <a:latin typeface="Meiryo" charset="-128"/>
                <a:ea typeface="Meiryo" charset="-128"/>
                <a:cs typeface="Meiryo" charset="-128"/>
              </a:rPr>
              <a:t>&amp;</a:t>
            </a:r>
            <a:r>
              <a:rPr kumimoji="1" lang="ja-JP" altLang="en-US" sz="2000" dirty="0" smtClean="0">
                <a:solidFill>
                  <a:srgbClr val="0432FF"/>
                </a:solidFill>
                <a:latin typeface="Meiryo" charset="-128"/>
                <a:ea typeface="Meiryo" charset="-128"/>
                <a:cs typeface="Meiryo" charset="-128"/>
              </a:rPr>
              <a:t>少数の通信相手</a:t>
            </a:r>
            <a:endParaRPr kumimoji="1" lang="ja-JP" altLang="en-US" sz="2000" dirty="0">
              <a:solidFill>
                <a:srgbClr val="0432FF"/>
              </a:solidFill>
              <a:latin typeface="Meiryo" charset="-128"/>
              <a:ea typeface="Meiryo" charset="-128"/>
              <a:cs typeface="Meiryo" charset="-128"/>
            </a:endParaRPr>
          </a:p>
        </p:txBody>
      </p:sp>
      <p:sp>
        <p:nvSpPr>
          <p:cNvPr id="221" name="テキスト ボックス 220"/>
          <p:cNvSpPr txBox="1"/>
          <p:nvPr/>
        </p:nvSpPr>
        <p:spPr>
          <a:xfrm>
            <a:off x="659355" y="6014100"/>
            <a:ext cx="3416320" cy="461665"/>
          </a:xfrm>
          <a:prstGeom prst="rect">
            <a:avLst/>
          </a:prstGeom>
          <a:noFill/>
        </p:spPr>
        <p:txBody>
          <a:bodyPr wrap="non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自社の所有するシステム資産を守ることにより</a:t>
            </a:r>
            <a:endParaRPr kumimoji="1" lang="en-US" altLang="ja-JP" sz="1200" dirty="0" smtClean="0">
              <a:solidFill>
                <a:schemeClr val="accent6">
                  <a:lumMod val="75000"/>
                </a:schemeClr>
              </a:solidFill>
              <a:latin typeface="Meiryo" charset="-128"/>
              <a:ea typeface="Meiryo" charset="-128"/>
              <a:cs typeface="Meiryo" charset="-128"/>
            </a:endParaRPr>
          </a:p>
          <a:p>
            <a:pPr algn="ctr"/>
            <a:r>
              <a:rPr lang="ja-JP" altLang="en-US" sz="1200" dirty="0" smtClean="0">
                <a:solidFill>
                  <a:schemeClr val="accent6">
                    <a:lumMod val="75000"/>
                  </a:schemeClr>
                </a:solidFill>
                <a:latin typeface="Meiryo" charset="-128"/>
                <a:ea typeface="Meiryo" charset="-128"/>
                <a:cs typeface="Meiryo" charset="-128"/>
              </a:rPr>
              <a:t>経営、業務、データ、個人を守ることができた</a:t>
            </a:r>
            <a:endParaRPr lang="en-US" altLang="ja-JP" sz="1200" dirty="0" smtClean="0">
              <a:solidFill>
                <a:schemeClr val="accent6">
                  <a:lumMod val="75000"/>
                </a:schemeClr>
              </a:solidFill>
              <a:latin typeface="Meiryo" charset="-128"/>
              <a:ea typeface="Meiryo" charset="-128"/>
              <a:cs typeface="Meiryo" charset="-128"/>
            </a:endParaRPr>
          </a:p>
        </p:txBody>
      </p:sp>
      <p:grpSp>
        <p:nvGrpSpPr>
          <p:cNvPr id="35" name="図形グループ 34"/>
          <p:cNvGrpSpPr/>
          <p:nvPr/>
        </p:nvGrpSpPr>
        <p:grpSpPr>
          <a:xfrm>
            <a:off x="4200845" y="1045260"/>
            <a:ext cx="4497784" cy="5415564"/>
            <a:chOff x="4200845" y="1045260"/>
            <a:chExt cx="4497784" cy="5415564"/>
          </a:xfrm>
        </p:grpSpPr>
        <p:sp>
          <p:nvSpPr>
            <p:cNvPr id="5" name="正方形/長方形 4"/>
            <p:cNvSpPr/>
            <p:nvPr/>
          </p:nvSpPr>
          <p:spPr>
            <a:xfrm>
              <a:off x="4860032"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860032" y="3698893"/>
              <a:ext cx="3816424" cy="21783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5441357" y="4720855"/>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58" name="図形グループ 57"/>
            <p:cNvGrpSpPr/>
            <p:nvPr/>
          </p:nvGrpSpPr>
          <p:grpSpPr>
            <a:xfrm>
              <a:off x="5533090" y="442654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533090" y="4620006"/>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7193371" y="4430532"/>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7193371" y="4605762"/>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フローチャート: 磁気ディスク 73"/>
            <p:cNvSpPr/>
            <p:nvPr/>
          </p:nvSpPr>
          <p:spPr>
            <a:xfrm>
              <a:off x="7566758" y="4598968"/>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磁気ディスク 74"/>
            <p:cNvSpPr/>
            <p:nvPr/>
          </p:nvSpPr>
          <p:spPr>
            <a:xfrm>
              <a:off x="7571049" y="443433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磁気ディスク 75"/>
            <p:cNvSpPr/>
            <p:nvPr/>
          </p:nvSpPr>
          <p:spPr>
            <a:xfrm>
              <a:off x="5908068" y="459649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磁気ディスク 76"/>
            <p:cNvSpPr/>
            <p:nvPr/>
          </p:nvSpPr>
          <p:spPr>
            <a:xfrm>
              <a:off x="5912359" y="4431862"/>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77"/>
            <p:cNvGrpSpPr/>
            <p:nvPr/>
          </p:nvGrpSpPr>
          <p:grpSpPr>
            <a:xfrm>
              <a:off x="5486410" y="5145190"/>
              <a:ext cx="398531" cy="455164"/>
              <a:chOff x="565484" y="2886304"/>
              <a:chExt cx="398531" cy="455164"/>
            </a:xfrm>
          </p:grpSpPr>
          <p:grpSp>
            <p:nvGrpSpPr>
              <p:cNvPr id="79" name="図形グループ 78"/>
              <p:cNvGrpSpPr/>
              <p:nvPr/>
            </p:nvGrpSpPr>
            <p:grpSpPr>
              <a:xfrm>
                <a:off x="565484" y="2886304"/>
                <a:ext cx="398531" cy="387786"/>
                <a:chOff x="758730" y="3198675"/>
                <a:chExt cx="702795" cy="688305"/>
              </a:xfrm>
            </p:grpSpPr>
            <p:sp>
              <p:nvSpPr>
                <p:cNvPr id="83" name="角丸四角形 8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695604" y="2996289"/>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6" name="図形グループ 85"/>
            <p:cNvGrpSpPr/>
            <p:nvPr/>
          </p:nvGrpSpPr>
          <p:grpSpPr>
            <a:xfrm>
              <a:off x="6568602" y="5161699"/>
              <a:ext cx="398531" cy="455164"/>
              <a:chOff x="565484" y="2886304"/>
              <a:chExt cx="398531" cy="455164"/>
            </a:xfrm>
          </p:grpSpPr>
          <p:grpSp>
            <p:nvGrpSpPr>
              <p:cNvPr id="87" name="図形グループ 86"/>
              <p:cNvGrpSpPr/>
              <p:nvPr/>
            </p:nvGrpSpPr>
            <p:grpSpPr>
              <a:xfrm>
                <a:off x="565484" y="2886304"/>
                <a:ext cx="398531" cy="387786"/>
                <a:chOff x="758730" y="3198675"/>
                <a:chExt cx="702795" cy="688305"/>
              </a:xfrm>
            </p:grpSpPr>
            <p:sp>
              <p:nvSpPr>
                <p:cNvPr id="91" name="角丸四角形 9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695604" y="2996289"/>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4" name="図形グループ 93"/>
            <p:cNvGrpSpPr/>
            <p:nvPr/>
          </p:nvGrpSpPr>
          <p:grpSpPr>
            <a:xfrm>
              <a:off x="7110549" y="5159199"/>
              <a:ext cx="398531" cy="455164"/>
              <a:chOff x="565484" y="2886304"/>
              <a:chExt cx="398531" cy="455164"/>
            </a:xfrm>
          </p:grpSpPr>
          <p:grpSp>
            <p:nvGrpSpPr>
              <p:cNvPr id="95" name="図形グループ 94"/>
              <p:cNvGrpSpPr/>
              <p:nvPr/>
            </p:nvGrpSpPr>
            <p:grpSpPr>
              <a:xfrm>
                <a:off x="565484" y="2886304"/>
                <a:ext cx="398531" cy="387786"/>
                <a:chOff x="758730" y="3198675"/>
                <a:chExt cx="702795" cy="688305"/>
              </a:xfrm>
            </p:grpSpPr>
            <p:sp>
              <p:nvSpPr>
                <p:cNvPr id="99" name="角丸四角形 9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台形 10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95604" y="2996289"/>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3" name="図 32"/>
            <p:cNvPicPr>
              <a:picLocks noChangeAspect="1"/>
            </p:cNvPicPr>
            <p:nvPr/>
          </p:nvPicPr>
          <p:blipFill>
            <a:blip r:embed="rId2">
              <a:clrChange>
                <a:clrFrom>
                  <a:srgbClr val="FFFFFF"/>
                </a:clrFrom>
                <a:clrTo>
                  <a:srgbClr val="FFFFFF">
                    <a:alpha val="0"/>
                  </a:srgbClr>
                </a:clrTo>
              </a:clrChange>
            </a:blip>
            <a:stretch>
              <a:fillRect/>
            </a:stretch>
          </p:blipFill>
          <p:spPr>
            <a:xfrm>
              <a:off x="6002409" y="5140107"/>
              <a:ext cx="406935" cy="368744"/>
            </a:xfrm>
            <a:prstGeom prst="rect">
              <a:avLst/>
            </a:prstGeom>
          </p:spPr>
        </p:pic>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7705508" y="5145190"/>
              <a:ext cx="204377" cy="329640"/>
            </a:xfrm>
            <a:prstGeom prst="rect">
              <a:avLst/>
            </a:prstGeom>
          </p:spPr>
        </p:pic>
        <p:sp>
          <p:nvSpPr>
            <p:cNvPr id="102" name="円/楕円 101"/>
            <p:cNvSpPr/>
            <p:nvPr/>
          </p:nvSpPr>
          <p:spPr>
            <a:xfrm>
              <a:off x="7805684" y="5265271"/>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7787585" y="5441659"/>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119349" y="5260653"/>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6101250" y="5437041"/>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388624" y="3919089"/>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ファイヤー</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ウォール</a:t>
              </a:r>
              <a:endParaRPr kumimoji="1" lang="ja-JP" altLang="en-US" sz="800" dirty="0">
                <a:solidFill>
                  <a:srgbClr val="FFFFFF"/>
                </a:solidFill>
                <a:latin typeface="Meiryo" charset="-128"/>
                <a:ea typeface="Meiryo" charset="-128"/>
                <a:cs typeface="Meiryo" charset="-128"/>
              </a:endParaRPr>
            </a:p>
          </p:txBody>
        </p:sp>
        <p:sp>
          <p:nvSpPr>
            <p:cNvPr id="110" name="上下矢印 109"/>
            <p:cNvSpPr/>
            <p:nvPr/>
          </p:nvSpPr>
          <p:spPr>
            <a:xfrm>
              <a:off x="6442124" y="4212018"/>
              <a:ext cx="661297" cy="521122"/>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5495290" y="2222556"/>
              <a:ext cx="2544688" cy="1127596"/>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インターネット</a:t>
              </a:r>
              <a:endParaRPr kumimoji="1" lang="ja-JP" altLang="en-US" sz="1600" dirty="0">
                <a:solidFill>
                  <a:srgbClr val="FFFFFF"/>
                </a:solidFill>
                <a:latin typeface="Meiryo" charset="-128"/>
                <a:ea typeface="Meiryo" charset="-128"/>
                <a:cs typeface="Meiryo" charset="-128"/>
              </a:endParaRPr>
            </a:p>
          </p:txBody>
        </p:sp>
        <p:pic>
          <p:nvPicPr>
            <p:cNvPr id="112" name="図 111" descr="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568" y="1484784"/>
              <a:ext cx="1104859" cy="1104859"/>
            </a:xfrm>
            <a:prstGeom prst="rect">
              <a:avLst/>
            </a:prstGeom>
            <a:effectLst>
              <a:outerShdw blurRad="50800" dist="38100" dir="2700000" algn="tl" rotWithShape="0">
                <a:prstClr val="black">
                  <a:alpha val="40000"/>
                </a:prstClr>
              </a:outerShdw>
            </a:effectLst>
          </p:spPr>
        </p:pic>
        <p:sp>
          <p:nvSpPr>
            <p:cNvPr id="113" name="正方形/長方形 112"/>
            <p:cNvSpPr/>
            <p:nvPr/>
          </p:nvSpPr>
          <p:spPr>
            <a:xfrm>
              <a:off x="6312420" y="1784629"/>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256091" y="1754024"/>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212858" y="1753017"/>
              <a:ext cx="549867" cy="53142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 name="図形グループ 126"/>
            <p:cNvGrpSpPr/>
            <p:nvPr/>
          </p:nvGrpSpPr>
          <p:grpSpPr>
            <a:xfrm>
              <a:off x="5928305" y="1995684"/>
              <a:ext cx="150692" cy="345179"/>
              <a:chOff x="5885071" y="1508917"/>
              <a:chExt cx="150692" cy="345179"/>
            </a:xfrm>
          </p:grpSpPr>
          <p:sp>
            <p:nvSpPr>
              <p:cNvPr id="125" name="円/楕円 12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5624728" y="1963546"/>
              <a:ext cx="150692" cy="345179"/>
              <a:chOff x="5885071" y="1508917"/>
              <a:chExt cx="150692" cy="345179"/>
            </a:xfrm>
          </p:grpSpPr>
          <p:sp>
            <p:nvSpPr>
              <p:cNvPr id="132" name="円/楕円 131"/>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5693089" y="1753017"/>
              <a:ext cx="150692" cy="345179"/>
              <a:chOff x="5885071" y="1508917"/>
              <a:chExt cx="150692" cy="345179"/>
            </a:xfrm>
          </p:grpSpPr>
          <p:sp>
            <p:nvSpPr>
              <p:cNvPr id="135" name="円/楕円 13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5865414" y="1778428"/>
              <a:ext cx="150692" cy="345179"/>
              <a:chOff x="5885071" y="1508917"/>
              <a:chExt cx="150692" cy="345179"/>
            </a:xfrm>
          </p:grpSpPr>
          <p:sp>
            <p:nvSpPr>
              <p:cNvPr id="138" name="円/楕円 137"/>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5756077" y="1946625"/>
              <a:ext cx="150692" cy="345179"/>
              <a:chOff x="5885071" y="1508917"/>
              <a:chExt cx="150692" cy="345179"/>
            </a:xfrm>
          </p:grpSpPr>
          <p:sp>
            <p:nvSpPr>
              <p:cNvPr id="129" name="円/楕円 128"/>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5191294" y="2524674"/>
              <a:ext cx="266802" cy="281800"/>
              <a:chOff x="2667295" y="1059799"/>
              <a:chExt cx="681672" cy="722281"/>
            </a:xfrm>
          </p:grpSpPr>
          <p:sp>
            <p:nvSpPr>
              <p:cNvPr id="141" name="角丸四角形 1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2" name="図 141"/>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3" name="図形グループ 142"/>
            <p:cNvGrpSpPr/>
            <p:nvPr/>
          </p:nvGrpSpPr>
          <p:grpSpPr>
            <a:xfrm>
              <a:off x="5180512" y="2618632"/>
              <a:ext cx="131025" cy="265860"/>
              <a:chOff x="1946324" y="4125162"/>
              <a:chExt cx="969964" cy="2007872"/>
            </a:xfrm>
          </p:grpSpPr>
          <p:sp>
            <p:nvSpPr>
              <p:cNvPr id="144" name="円/楕円 1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フローチャート: 論理積ゲート 1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46" name="図形グループ 145"/>
            <p:cNvGrpSpPr/>
            <p:nvPr/>
          </p:nvGrpSpPr>
          <p:grpSpPr>
            <a:xfrm>
              <a:off x="5307609" y="2748467"/>
              <a:ext cx="266802" cy="281800"/>
              <a:chOff x="2667295" y="1059799"/>
              <a:chExt cx="681672" cy="722281"/>
            </a:xfrm>
          </p:grpSpPr>
          <p:sp>
            <p:nvSpPr>
              <p:cNvPr id="147" name="角丸四角形 1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8" name="図 147"/>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49" name="図形グループ 148"/>
            <p:cNvGrpSpPr/>
            <p:nvPr/>
          </p:nvGrpSpPr>
          <p:grpSpPr>
            <a:xfrm>
              <a:off x="5296827" y="2842425"/>
              <a:ext cx="131025" cy="265860"/>
              <a:chOff x="1946324" y="4125162"/>
              <a:chExt cx="969964" cy="2007872"/>
            </a:xfrm>
          </p:grpSpPr>
          <p:sp>
            <p:nvSpPr>
              <p:cNvPr id="150" name="円/楕円 1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1" name="フローチャート: 論理積ゲート 1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2" name="図形グループ 151"/>
            <p:cNvGrpSpPr/>
            <p:nvPr/>
          </p:nvGrpSpPr>
          <p:grpSpPr>
            <a:xfrm>
              <a:off x="5118993" y="2993891"/>
              <a:ext cx="266802" cy="281800"/>
              <a:chOff x="2667295" y="1059799"/>
              <a:chExt cx="681672" cy="722281"/>
            </a:xfrm>
          </p:grpSpPr>
          <p:sp>
            <p:nvSpPr>
              <p:cNvPr id="153" name="角丸四角形 15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54" name="図 153"/>
              <p:cNvPicPr>
                <a:picLocks noChangeAspect="1"/>
              </p:cNvPicPr>
              <p:nvPr/>
            </p:nvPicPr>
            <p:blipFill>
              <a:blip r:embed="rId5">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55" name="図形グループ 154"/>
            <p:cNvGrpSpPr/>
            <p:nvPr/>
          </p:nvGrpSpPr>
          <p:grpSpPr>
            <a:xfrm>
              <a:off x="5108211" y="3087849"/>
              <a:ext cx="131025" cy="265860"/>
              <a:chOff x="1946324" y="4125162"/>
              <a:chExt cx="969964" cy="2007872"/>
            </a:xfrm>
          </p:grpSpPr>
          <p:sp>
            <p:nvSpPr>
              <p:cNvPr id="156" name="円/楕円 1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7" name="フローチャート: 論理積ゲート 1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158" name="図 157"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2380" y="2812238"/>
              <a:ext cx="392874" cy="269648"/>
            </a:xfrm>
            <a:prstGeom prst="rect">
              <a:avLst/>
            </a:prstGeom>
            <a:effectLst>
              <a:outerShdw blurRad="50800" dist="38100" dir="2700000" algn="tl" rotWithShape="0">
                <a:prstClr val="black">
                  <a:alpha val="40000"/>
                </a:prstClr>
              </a:outerShdw>
            </a:effectLst>
          </p:spPr>
        </p:pic>
        <p:grpSp>
          <p:nvGrpSpPr>
            <p:cNvPr id="163" name="図形グループ 162"/>
            <p:cNvGrpSpPr/>
            <p:nvPr/>
          </p:nvGrpSpPr>
          <p:grpSpPr>
            <a:xfrm>
              <a:off x="8174330" y="3081886"/>
              <a:ext cx="246492" cy="270647"/>
              <a:chOff x="6373788" y="4940591"/>
              <a:chExt cx="499492" cy="545661"/>
            </a:xfrm>
          </p:grpSpPr>
          <p:sp>
            <p:nvSpPr>
              <p:cNvPr id="164" name="角丸四角形 1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角丸四角形 1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図形グループ 166"/>
            <p:cNvGrpSpPr/>
            <p:nvPr/>
          </p:nvGrpSpPr>
          <p:grpSpPr>
            <a:xfrm>
              <a:off x="7995880" y="2493888"/>
              <a:ext cx="443296" cy="317353"/>
              <a:chOff x="4256600" y="3356991"/>
              <a:chExt cx="3409410" cy="1039312"/>
            </a:xfrm>
          </p:grpSpPr>
          <p:sp>
            <p:nvSpPr>
              <p:cNvPr id="168" name="正方形/長方形 167"/>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リーフォーム 168"/>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リーフォーム 169"/>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2" name="図形グループ 171"/>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81" name="フリーフォーム 180"/>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リーフォーム 181"/>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手作業 182"/>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フローチャート: 論理積ゲート 183"/>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リーフォーム 18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76" name="フリーフォーム 17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リーフォーム 17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手作業 17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リーフォーム 179"/>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4" name="正方形/長方形 173"/>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6" name="上下矢印 185"/>
            <p:cNvSpPr/>
            <p:nvPr/>
          </p:nvSpPr>
          <p:spPr>
            <a:xfrm>
              <a:off x="6442124" y="3289923"/>
              <a:ext cx="661297" cy="632039"/>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0" name="図形グループ 199"/>
            <p:cNvGrpSpPr/>
            <p:nvPr/>
          </p:nvGrpSpPr>
          <p:grpSpPr>
            <a:xfrm>
              <a:off x="8003305" y="4720831"/>
              <a:ext cx="395849" cy="510276"/>
              <a:chOff x="921147" y="2673903"/>
              <a:chExt cx="2035043" cy="2195257"/>
            </a:xfrm>
          </p:grpSpPr>
          <p:sp>
            <p:nvSpPr>
              <p:cNvPr id="201" name="台形 20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3" name="図形グループ 202"/>
              <p:cNvGrpSpPr/>
              <p:nvPr/>
            </p:nvGrpSpPr>
            <p:grpSpPr>
              <a:xfrm rot="18523230">
                <a:off x="289583" y="3305467"/>
                <a:ext cx="1602719" cy="339591"/>
                <a:chOff x="1084045" y="2295821"/>
                <a:chExt cx="1399064" cy="288032"/>
              </a:xfrm>
            </p:grpSpPr>
            <p:grpSp>
              <p:nvGrpSpPr>
                <p:cNvPr id="208" name="図形グループ 207"/>
                <p:cNvGrpSpPr/>
                <p:nvPr/>
              </p:nvGrpSpPr>
              <p:grpSpPr>
                <a:xfrm>
                  <a:off x="1084045" y="2295821"/>
                  <a:ext cx="1399064" cy="288032"/>
                  <a:chOff x="531457" y="2456892"/>
                  <a:chExt cx="1399064" cy="288032"/>
                </a:xfrm>
              </p:grpSpPr>
              <p:sp>
                <p:nvSpPr>
                  <p:cNvPr id="210" name="正方形/長方形 20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9" name="円/楕円 20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円/楕円 20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5173565" y="4803760"/>
              <a:ext cx="363824" cy="409204"/>
              <a:chOff x="6373788" y="4940591"/>
              <a:chExt cx="499492" cy="545661"/>
            </a:xfrm>
          </p:grpSpPr>
          <p:sp>
            <p:nvSpPr>
              <p:cNvPr id="213" name="角丸四角形 21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角丸四角形 21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0" name="テキスト ボックス 219"/>
            <p:cNvSpPr txBox="1"/>
            <p:nvPr/>
          </p:nvSpPr>
          <p:spPr>
            <a:xfrm>
              <a:off x="4907196" y="1104310"/>
              <a:ext cx="3704860" cy="400110"/>
            </a:xfrm>
            <a:prstGeom prst="rect">
              <a:avLst/>
            </a:prstGeom>
            <a:noFill/>
          </p:spPr>
          <p:txBody>
            <a:bodyPr wrap="none" rtlCol="0">
              <a:spAutoFit/>
            </a:bodyPr>
            <a:lstStyle/>
            <a:p>
              <a:pPr algn="ctr"/>
              <a:r>
                <a:rPr kumimoji="1" lang="ja-JP" altLang="en-US" sz="2000" dirty="0" smtClean="0">
                  <a:solidFill>
                    <a:srgbClr val="FF0000"/>
                  </a:solidFill>
                  <a:latin typeface="Meiryo" charset="-128"/>
                  <a:ea typeface="Meiryo" charset="-128"/>
                  <a:cs typeface="Meiryo" charset="-128"/>
                </a:rPr>
                <a:t>特定・不特定</a:t>
              </a:r>
              <a:r>
                <a:rPr kumimoji="1" lang="en-US" altLang="ja-JP" sz="2000" dirty="0" smtClean="0">
                  <a:solidFill>
                    <a:srgbClr val="FF0000"/>
                  </a:solidFill>
                  <a:latin typeface="Meiryo" charset="-128"/>
                  <a:ea typeface="Meiryo" charset="-128"/>
                  <a:cs typeface="Meiryo" charset="-128"/>
                </a:rPr>
                <a:t>&amp;</a:t>
              </a:r>
              <a:r>
                <a:rPr kumimoji="1" lang="ja-JP" altLang="en-US" sz="2000" dirty="0" smtClean="0">
                  <a:solidFill>
                    <a:srgbClr val="FF0000"/>
                  </a:solidFill>
                  <a:latin typeface="Meiryo" charset="-128"/>
                  <a:ea typeface="Meiryo" charset="-128"/>
                  <a:cs typeface="Meiryo" charset="-128"/>
                </a:rPr>
                <a:t>多数の通信相手</a:t>
              </a:r>
              <a:endParaRPr kumimoji="1" lang="ja-JP" altLang="en-US" sz="2000" dirty="0">
                <a:solidFill>
                  <a:srgbClr val="FF0000"/>
                </a:solidFill>
                <a:latin typeface="Meiryo" charset="-128"/>
                <a:ea typeface="Meiryo" charset="-128"/>
                <a:cs typeface="Meiryo" charset="-128"/>
              </a:endParaRPr>
            </a:p>
          </p:txBody>
        </p:sp>
        <p:sp>
          <p:nvSpPr>
            <p:cNvPr id="222" name="テキスト ボックス 221"/>
            <p:cNvSpPr txBox="1"/>
            <p:nvPr/>
          </p:nvSpPr>
          <p:spPr>
            <a:xfrm>
              <a:off x="4820644" y="5999159"/>
              <a:ext cx="3877985" cy="461665"/>
            </a:xfrm>
            <a:prstGeom prst="rect">
              <a:avLst/>
            </a:prstGeom>
            <a:noFill/>
          </p:spPr>
          <p:txBody>
            <a:bodyPr wrap="none" rtlCol="0">
              <a:spAutoFit/>
            </a:bodyPr>
            <a:lstStyle/>
            <a:p>
              <a:pPr algn="ctr"/>
              <a:r>
                <a:rPr kumimoji="1" lang="ja-JP" altLang="en-US" sz="1200" dirty="0" smtClean="0">
                  <a:solidFill>
                    <a:schemeClr val="accent6">
                      <a:lumMod val="75000"/>
                    </a:schemeClr>
                  </a:solidFill>
                  <a:latin typeface="Meiryo" charset="-128"/>
                  <a:ea typeface="Meiryo" charset="-128"/>
                  <a:cs typeface="Meiryo" charset="-128"/>
                </a:rPr>
                <a:t>ユーザー認証や暗号化、セキュアなプログラムなどで</a:t>
              </a:r>
              <a:endParaRPr kumimoji="1" lang="en-US" altLang="ja-JP" sz="1200" dirty="0" smtClean="0">
                <a:solidFill>
                  <a:schemeClr val="accent6">
                    <a:lumMod val="75000"/>
                  </a:schemeClr>
                </a:solidFill>
                <a:latin typeface="Meiryo" charset="-128"/>
                <a:ea typeface="Meiryo" charset="-128"/>
                <a:cs typeface="Meiryo" charset="-128"/>
              </a:endParaRPr>
            </a:p>
            <a:p>
              <a:pPr algn="ctr"/>
              <a:r>
                <a:rPr lang="ja-JP" altLang="en-US" sz="1200" dirty="0" smtClean="0">
                  <a:solidFill>
                    <a:schemeClr val="accent6">
                      <a:lumMod val="75000"/>
                    </a:schemeClr>
                  </a:solidFill>
                  <a:latin typeface="Meiryo" charset="-128"/>
                  <a:ea typeface="Meiryo" charset="-128"/>
                  <a:cs typeface="Meiryo" charset="-128"/>
                </a:rPr>
                <a:t>経営、業務、データ、個人を守らなくてはならない</a:t>
              </a:r>
              <a:endParaRPr lang="en-US" altLang="ja-JP" sz="1200" dirty="0" smtClean="0">
                <a:solidFill>
                  <a:schemeClr val="accent6">
                    <a:lumMod val="75000"/>
                  </a:schemeClr>
                </a:solidFill>
                <a:latin typeface="Meiryo" charset="-128"/>
                <a:ea typeface="Meiryo" charset="-128"/>
                <a:cs typeface="Meiryo" charset="-128"/>
              </a:endParaRPr>
            </a:p>
          </p:txBody>
        </p:sp>
        <p:sp>
          <p:nvSpPr>
            <p:cNvPr id="223" name="正方形/長方形 222"/>
            <p:cNvSpPr/>
            <p:nvPr/>
          </p:nvSpPr>
          <p:spPr>
            <a:xfrm>
              <a:off x="4865856" y="1045260"/>
              <a:ext cx="3816424" cy="4832012"/>
            </a:xfrm>
            <a:prstGeom prst="rect">
              <a:avLst/>
            </a:prstGeom>
            <a:noFill/>
            <a:ln w="57150">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右矢印 224"/>
            <p:cNvSpPr/>
            <p:nvPr/>
          </p:nvSpPr>
          <p:spPr>
            <a:xfrm>
              <a:off x="4200845" y="2989938"/>
              <a:ext cx="833094" cy="117421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396220" y="2530778"/>
              <a:ext cx="492443" cy="2400657"/>
            </a:xfrm>
            <a:prstGeom prst="rect">
              <a:avLst/>
            </a:prstGeom>
            <a:noFill/>
          </p:spPr>
          <p:txBody>
            <a:bodyPr vert="eaVert" wrap="none" rtlCol="0">
              <a:spAutoFit/>
            </a:bodyPr>
            <a:lstStyle/>
            <a:p>
              <a:r>
                <a:rPr kumimoji="1" lang="ja-JP" altLang="en-US" sz="2000" dirty="0" smtClean="0">
                  <a:solidFill>
                    <a:srgbClr val="FF0000"/>
                  </a:solidFill>
                  <a:latin typeface="Meiryo" charset="-128"/>
                  <a:ea typeface="Meiryo" charset="-128"/>
                  <a:cs typeface="Meiryo" charset="-128"/>
                </a:rPr>
                <a:t>複雑さと範囲の拡大</a:t>
              </a:r>
              <a:endParaRPr kumimoji="1" lang="ja-JP" altLang="en-US" sz="2000" dirty="0">
                <a:solidFill>
                  <a:srgbClr val="FF0000"/>
                </a:solidFill>
                <a:latin typeface="Meiryo" charset="-128"/>
                <a:ea typeface="Meiryo" charset="-128"/>
                <a:cs typeface="Meiryo" charset="-128"/>
              </a:endParaRPr>
            </a:p>
          </p:txBody>
        </p:sp>
      </p:grpSp>
    </p:spTree>
    <p:extLst>
      <p:ext uri="{BB962C8B-B14F-4D97-AF65-F5344CB8AC3E}">
        <p14:creationId xmlns:p14="http://schemas.microsoft.com/office/powerpoint/2010/main" val="12164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C00000"/>
                </a:solidFill>
              </a:rPr>
              <a:t>誤解２</a:t>
            </a:r>
            <a:r>
              <a:rPr kumimoji="1" lang="ja-JP" altLang="en-US" dirty="0" smtClean="0"/>
              <a:t>：ガバナンスが効かない？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z="1800" b="1" smtClean="0"/>
              <a:t>34</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smtClean="0">
                <a:solidFill>
                  <a:srgbClr val="FFFFFF"/>
                </a:solidFill>
                <a:latin typeface="Meiryo" charset="-128"/>
                <a:ea typeface="Meiryo" charset="-128"/>
                <a:cs typeface="Meiryo" charset="-128"/>
              </a:rPr>
              <a:t>インフラ</a:t>
            </a: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smtClean="0">
                <a:solidFill>
                  <a:srgbClr val="FFFFFF"/>
                </a:solidFill>
                <a:latin typeface="Meiryo" charset="-128"/>
                <a:ea typeface="Meiryo" charset="-128"/>
                <a:cs typeface="Meiryo" charset="-128"/>
              </a:rPr>
              <a:t>プラットフォーム</a:t>
            </a:r>
            <a:endParaRPr kumimoji="1" lang="ja-JP" altLang="en-US" sz="1400" b="1" dirty="0">
              <a:solidFill>
                <a:srgbClr val="FFFFFF"/>
              </a:solidFill>
              <a:latin typeface="Meiryo" charset="-128"/>
              <a:ea typeface="Meiryo" charset="-128"/>
              <a:cs typeface="Meiryo" charset="-128"/>
            </a:endParaRP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smtClean="0">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smtClean="0">
                <a:solidFill>
                  <a:srgbClr val="FFFFFF"/>
                </a:solidFill>
                <a:latin typeface="Meiryo" charset="-128"/>
                <a:ea typeface="Meiryo" charset="-128"/>
                <a:cs typeface="Meiryo" charset="-128"/>
              </a:rPr>
              <a:t>アプリケーション</a:t>
            </a:r>
            <a:endParaRPr kumimoji="1" lang="ja-JP" altLang="en-US" sz="1400" b="1" dirty="0">
              <a:solidFill>
                <a:srgbClr val="FFFFFF"/>
              </a:solidFill>
              <a:latin typeface="Meiryo" charset="-128"/>
              <a:ea typeface="Meiryo" charset="-128"/>
              <a:cs typeface="Meiryo" charset="-128"/>
            </a:endParaRP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smtClean="0">
                <a:solidFill>
                  <a:srgbClr val="FFFFFF"/>
                </a:solidFill>
                <a:latin typeface="Meiryo" charset="-128"/>
                <a:ea typeface="Meiryo" charset="-128"/>
                <a:cs typeface="Meiryo" charset="-128"/>
              </a:rPr>
              <a:t>業務対応</a:t>
            </a:r>
            <a:endParaRPr kumimoji="1" lang="ja-JP" altLang="en-US" sz="1400" b="1" dirty="0">
              <a:solidFill>
                <a:srgbClr val="FFFFFF"/>
              </a:solidFill>
              <a:latin typeface="Meiryo" charset="-128"/>
              <a:ea typeface="Meiryo" charset="-128"/>
              <a:cs typeface="Meiryo" charset="-128"/>
            </a:endParaRP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自社対応</a:t>
            </a:r>
            <a:endParaRPr kumimoji="1" lang="ja-JP" altLang="en-US"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クラウド</a:t>
            </a:r>
            <a:endParaRPr kumimoji="1" lang="ja-JP" altLang="en-US" sz="2000" b="1" dirty="0">
              <a:solidFill>
                <a:schemeClr val="bg1"/>
              </a:solidFill>
              <a:latin typeface="Meiryo" charset="-128"/>
              <a:ea typeface="Meiryo" charset="-128"/>
              <a:cs typeface="Meiryo" charset="-128"/>
            </a:endParaRP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smtClean="0">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smtClean="0">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smtClean="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smtClean="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smtClean="0">
                <a:solidFill>
                  <a:srgbClr val="0432FF"/>
                </a:solidFill>
                <a:latin typeface="Meiryo" charset="-128"/>
                <a:ea typeface="Meiryo" charset="-128"/>
                <a:cs typeface="Meiryo" charset="-128"/>
              </a:rPr>
              <a:t>責任分界点が変わる：運用管理</a:t>
            </a:r>
            <a:r>
              <a:rPr kumimoji="1" lang="en-US" altLang="ja-JP" sz="2400" b="1" dirty="0" smtClean="0">
                <a:solidFill>
                  <a:srgbClr val="0432FF"/>
                </a:solidFill>
                <a:latin typeface="Meiryo" charset="-128"/>
                <a:ea typeface="Meiryo" charset="-128"/>
                <a:cs typeface="Meiryo" charset="-128"/>
              </a:rPr>
              <a:t> </a:t>
            </a:r>
            <a:r>
              <a:rPr kumimoji="1" lang="en-US" altLang="ja-JP" sz="2400" dirty="0" smtClean="0">
                <a:solidFill>
                  <a:srgbClr val="0432FF"/>
                </a:solidFill>
                <a:latin typeface="Meiryo" charset="-128"/>
                <a:ea typeface="Meiryo" charset="-128"/>
                <a:cs typeface="Meiryo" charset="-128"/>
              </a:rPr>
              <a:t>× </a:t>
            </a:r>
            <a:r>
              <a:rPr kumimoji="1" lang="ja-JP" altLang="en-US" sz="2400" b="1" dirty="0" smtClean="0">
                <a:solidFill>
                  <a:srgbClr val="0432FF"/>
                </a:solidFill>
                <a:latin typeface="Meiryo" charset="-128"/>
                <a:ea typeface="Meiryo" charset="-128"/>
                <a:cs typeface="Meiryo" charset="-128"/>
              </a:rPr>
              <a:t>セキュリティ対応</a:t>
            </a:r>
            <a:endParaRPr kumimoji="1" lang="ja-JP" altLang="en-US" sz="2400" b="1"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41960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5074246" y="1554487"/>
            <a:ext cx="3690026" cy="446542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276062" y="2399040"/>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5276062" y="4312860"/>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ハードウェア</a:t>
            </a:r>
            <a:endParaRPr kumimoji="1" lang="en-US" altLang="ja-JP" sz="2400" b="1" dirty="0" smtClean="0">
              <a:solidFill>
                <a:srgbClr val="FFFFFF"/>
              </a:solidFill>
              <a:latin typeface="Meiryo" charset="-128"/>
              <a:ea typeface="Meiryo" charset="-128"/>
              <a:cs typeface="Meiryo" charset="-128"/>
            </a:endParaRPr>
          </a:p>
          <a:p>
            <a:pPr algn="ctr"/>
            <a:r>
              <a:rPr lang="ja-JP" altLang="en-US" sz="2400" b="1" dirty="0" smtClean="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457200" y="3343958"/>
            <a:ext cx="3690026" cy="26693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1529366"/>
            <a:ext cx="3690026" cy="1729999"/>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35996" y="4418429"/>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ハードウェア</a:t>
            </a:r>
            <a:endParaRPr kumimoji="1" lang="en-US" altLang="ja-JP" sz="2400" b="1" dirty="0" smtClean="0">
              <a:solidFill>
                <a:srgbClr val="FFFFFF"/>
              </a:solidFill>
              <a:latin typeface="Meiryo" charset="-128"/>
              <a:ea typeface="Meiryo" charset="-128"/>
              <a:cs typeface="Meiryo" charset="-128"/>
            </a:endParaRPr>
          </a:p>
          <a:p>
            <a:pPr algn="ctr"/>
            <a:r>
              <a:rPr lang="ja-JP" altLang="en-US" sz="2400" b="1" dirty="0" smtClean="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35996" y="2430351"/>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9" name="正方形/長方形 8"/>
          <p:cNvSpPr/>
          <p:nvPr/>
        </p:nvSpPr>
        <p:spPr>
          <a:xfrm>
            <a:off x="648983" y="1756684"/>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業務対応</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5276063" y="1791835"/>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業務対応</a:t>
            </a:r>
            <a:endParaRPr kumimoji="1" lang="ja-JP" altLang="en-US" sz="2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5416284" y="1114773"/>
            <a:ext cx="3005951" cy="400110"/>
          </a:xfrm>
          <a:prstGeom prst="rect">
            <a:avLst/>
          </a:prstGeom>
          <a:noFill/>
        </p:spPr>
        <p:txBody>
          <a:bodyPr wrap="none" rtlCol="0">
            <a:spAutoFit/>
          </a:bodyPr>
          <a:lstStyle/>
          <a:p>
            <a:pPr algn="ctr"/>
            <a:r>
              <a:rPr kumimoji="1" lang="ja-JP" altLang="en-US" sz="2000" dirty="0" smtClean="0">
                <a:solidFill>
                  <a:schemeClr val="accent6">
                    <a:lumMod val="75000"/>
                  </a:schemeClr>
                </a:solidFill>
                <a:latin typeface="Meiryo" charset="-128"/>
                <a:ea typeface="Meiryo" charset="-128"/>
                <a:cs typeface="Meiryo" charset="-128"/>
              </a:rPr>
              <a:t>クラウドを使用する場合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1032697" y="6145345"/>
            <a:ext cx="2492990" cy="369332"/>
          </a:xfrm>
          <a:prstGeom prst="rect">
            <a:avLst/>
          </a:prstGeom>
          <a:noFill/>
        </p:spPr>
        <p:txBody>
          <a:bodyPr wrap="none" rtlCol="0">
            <a:spAutoFit/>
          </a:bodyPr>
          <a:lstStyle/>
          <a:p>
            <a:pPr algn="ctr"/>
            <a:r>
              <a:rPr kumimoji="1" lang="ja-JP" altLang="en-US" b="1" dirty="0" smtClean="0">
                <a:latin typeface="Meiryo" charset="-128"/>
                <a:ea typeface="Meiryo" charset="-128"/>
                <a:cs typeface="Meiryo" charset="-128"/>
              </a:rPr>
              <a:t>固定資産の割合が高い</a:t>
            </a:r>
            <a:endParaRPr kumimoji="1" lang="ja-JP" altLang="en-US" b="1" dirty="0">
              <a:latin typeface="Meiryo" charset="-128"/>
              <a:ea typeface="Meiryo" charset="-128"/>
              <a:cs typeface="Meiryo" charset="-128"/>
            </a:endParaRPr>
          </a:p>
        </p:txBody>
      </p:sp>
      <p:sp>
        <p:nvSpPr>
          <p:cNvPr id="16" name="四角形吹き出し 15"/>
          <p:cNvSpPr/>
          <p:nvPr/>
        </p:nvSpPr>
        <p:spPr>
          <a:xfrm>
            <a:off x="3336336" y="2513212"/>
            <a:ext cx="2952432" cy="469468"/>
          </a:xfrm>
          <a:prstGeom prst="wedgeRectCallout">
            <a:avLst>
              <a:gd name="adj1" fmla="val 11391"/>
              <a:gd name="adj2" fmla="val 10576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ビジネス環境の変化に柔軟対応</a:t>
            </a:r>
            <a:endParaRPr lang="en-US" altLang="ja-JP" sz="1400" dirty="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リスクヘッジ効果が高い</a:t>
            </a:r>
            <a:endParaRPr kumimoji="1" lang="ja-JP" altLang="en-US" sz="1400" dirty="0">
              <a:solidFill>
                <a:srgbClr val="FFFFFF"/>
              </a:solidFill>
              <a:latin typeface="Meiryo" charset="-128"/>
              <a:ea typeface="Meiryo" charset="-128"/>
              <a:cs typeface="Meiryo" charset="-128"/>
            </a:endParaRPr>
          </a:p>
        </p:txBody>
      </p:sp>
      <p:cxnSp>
        <p:nvCxnSpPr>
          <p:cNvPr id="22" name="直線コネクタ 21"/>
          <p:cNvCxnSpPr/>
          <p:nvPr/>
        </p:nvCxnSpPr>
        <p:spPr>
          <a:xfrm>
            <a:off x="4147226" y="1548353"/>
            <a:ext cx="927020" cy="1276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236625" y="3293101"/>
            <a:ext cx="837621" cy="2720254"/>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1312198" y="1117738"/>
            <a:ext cx="1980030" cy="400110"/>
          </a:xfrm>
          <a:prstGeom prst="rect">
            <a:avLst/>
          </a:prstGeom>
          <a:noFill/>
        </p:spPr>
        <p:txBody>
          <a:bodyPr wrap="none" rtlCol="0">
            <a:spAutoFit/>
          </a:bodyPr>
          <a:lstStyle/>
          <a:p>
            <a:pPr algn="ctr"/>
            <a:r>
              <a:rPr kumimoji="1" lang="ja-JP" altLang="en-US" sz="2000" smtClean="0">
                <a:latin typeface="Meiryo" charset="-128"/>
                <a:ea typeface="Meiryo" charset="-128"/>
                <a:cs typeface="Meiryo" charset="-128"/>
              </a:rPr>
              <a:t>自社所有の場合</a:t>
            </a:r>
            <a:endParaRPr kumimoji="1" lang="ja-JP" altLang="en-US" sz="2000" b="1" dirty="0">
              <a:latin typeface="Meiryo" charset="-128"/>
              <a:ea typeface="Meiryo" charset="-128"/>
              <a:cs typeface="Meiryo" charset="-128"/>
            </a:endParaRPr>
          </a:p>
        </p:txBody>
      </p:sp>
      <p:sp>
        <p:nvSpPr>
          <p:cNvPr id="27" name="テキスト ボックス 26"/>
          <p:cNvSpPr txBox="1"/>
          <p:nvPr/>
        </p:nvSpPr>
        <p:spPr>
          <a:xfrm>
            <a:off x="5929247" y="6145345"/>
            <a:ext cx="2031325" cy="369332"/>
          </a:xfrm>
          <a:prstGeom prst="rect">
            <a:avLst/>
          </a:prstGeom>
          <a:noFill/>
        </p:spPr>
        <p:txBody>
          <a:bodyPr wrap="none" rtlCol="0">
            <a:spAutoFit/>
          </a:bodyPr>
          <a:lstStyle/>
          <a:p>
            <a:pPr algn="ctr"/>
            <a:r>
              <a:rPr kumimoji="1" lang="ja-JP" altLang="en-US" b="1" dirty="0" smtClean="0">
                <a:solidFill>
                  <a:schemeClr val="accent6">
                    <a:lumMod val="75000"/>
                  </a:schemeClr>
                </a:solidFill>
                <a:latin typeface="Meiryo" charset="-128"/>
                <a:ea typeface="Meiryo" charset="-128"/>
                <a:cs typeface="Meiryo" charset="-128"/>
              </a:rPr>
              <a:t>経費の割合が高い</a:t>
            </a:r>
            <a:endParaRPr kumimoji="1" lang="ja-JP" altLang="en-US"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41642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316393" y="2018021"/>
            <a:ext cx="2951855" cy="447994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78466" y="2619437"/>
            <a:ext cx="2227699" cy="219310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3728" y="3711808"/>
            <a:ext cx="1521954" cy="1011021"/>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78469" y="4871684"/>
            <a:ext cx="2227699" cy="15422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70959" y="422889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802289" y="423600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175558"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315"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170959" y="5445326"/>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802289" y="5452441"/>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210708" y="4936453"/>
            <a:ext cx="1107996" cy="52322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必要だと思う</a:t>
            </a:r>
            <a:endParaRPr kumimoji="1" lang="en-US" altLang="ja-JP" sz="1200" dirty="0" smtClean="0">
              <a:solidFill>
                <a:schemeClr val="bg1"/>
              </a:solidFill>
              <a:latin typeface="Meiryo" charset="-128"/>
              <a:ea typeface="Meiryo" charset="-128"/>
              <a:cs typeface="Meiryo" charset="-128"/>
            </a:endParaRPr>
          </a:p>
          <a:p>
            <a:pPr algn="ctr"/>
            <a:r>
              <a:rPr lang="en-US" altLang="ja-JP" sz="1600" b="1" dirty="0" smtClean="0">
                <a:solidFill>
                  <a:schemeClr val="bg1"/>
                </a:solidFill>
                <a:latin typeface="Meiryo" charset="-128"/>
                <a:ea typeface="Meiryo" charset="-128"/>
                <a:cs typeface="Meiryo" charset="-128"/>
              </a:rPr>
              <a:t>4</a:t>
            </a:r>
            <a:r>
              <a:rPr lang="ja-JP" altLang="en-US" sz="1600" b="1" dirty="0" smtClean="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6" name="テキスト ボックス 15"/>
          <p:cNvSpPr txBox="1"/>
          <p:nvPr/>
        </p:nvSpPr>
        <p:spPr>
          <a:xfrm>
            <a:off x="1102504" y="3729427"/>
            <a:ext cx="1324402" cy="52322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リスク係数</a:t>
            </a:r>
            <a:r>
              <a:rPr kumimoji="1" lang="en-US" altLang="ja-JP" sz="1200" dirty="0" smtClean="0">
                <a:solidFill>
                  <a:schemeClr val="bg1"/>
                </a:solidFill>
                <a:latin typeface="Meiryo" charset="-128"/>
                <a:ea typeface="Meiryo" charset="-128"/>
                <a:cs typeface="Meiryo" charset="-128"/>
              </a:rPr>
              <a:t>×1.5</a:t>
            </a:r>
          </a:p>
          <a:p>
            <a:pPr algn="ctr"/>
            <a:r>
              <a:rPr lang="ja-JP" altLang="en-US" sz="1600" b="1" dirty="0" smtClean="0">
                <a:solidFill>
                  <a:schemeClr val="bg1"/>
                </a:solidFill>
                <a:latin typeface="Meiryo" charset="-128"/>
                <a:ea typeface="Meiryo" charset="-128"/>
                <a:cs typeface="Meiryo" charset="-128"/>
              </a:rPr>
              <a:t>＋</a:t>
            </a:r>
            <a:r>
              <a:rPr lang="en-US" altLang="ja-JP" sz="1600" b="1" dirty="0" smtClean="0">
                <a:solidFill>
                  <a:schemeClr val="bg1"/>
                </a:solidFill>
                <a:latin typeface="Meiryo" charset="-128"/>
                <a:ea typeface="Meiryo" charset="-128"/>
                <a:cs typeface="Meiryo" charset="-128"/>
              </a:rPr>
              <a:t>2</a:t>
            </a:r>
            <a:r>
              <a:rPr lang="ja-JP" altLang="en-US" sz="1600" b="1" dirty="0" smtClean="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864164" y="2773930"/>
            <a:ext cx="1797287" cy="523220"/>
          </a:xfrm>
          <a:prstGeom prst="rect">
            <a:avLst/>
          </a:prstGeom>
          <a:noFill/>
        </p:spPr>
        <p:txBody>
          <a:bodyPr wrap="none" rtlCol="0">
            <a:spAutoFit/>
          </a:bodyPr>
          <a:lstStyle/>
          <a:p>
            <a:pPr algn="ctr"/>
            <a:r>
              <a:rPr kumimoji="1" lang="en-US" altLang="ja-JP" sz="1200" dirty="0" smtClean="0">
                <a:solidFill>
                  <a:schemeClr val="tx1">
                    <a:lumMod val="50000"/>
                    <a:lumOff val="50000"/>
                  </a:schemeClr>
                </a:solidFill>
                <a:latin typeface="Meiryo" charset="-128"/>
                <a:ea typeface="Meiryo" charset="-128"/>
                <a:cs typeface="Meiryo" charset="-128"/>
              </a:rPr>
              <a:t>4+2=6</a:t>
            </a:r>
            <a:r>
              <a:rPr kumimoji="1" lang="ja-JP" altLang="en-US" sz="1200" dirty="0" smtClean="0">
                <a:solidFill>
                  <a:schemeClr val="tx1">
                    <a:lumMod val="50000"/>
                    <a:lumOff val="50000"/>
                  </a:schemeClr>
                </a:solidFill>
                <a:latin typeface="Meiryo" charset="-128"/>
                <a:ea typeface="Meiryo" charset="-128"/>
                <a:cs typeface="Meiryo" charset="-128"/>
              </a:rPr>
              <a:t>コアはないので</a:t>
            </a:r>
            <a:endParaRPr kumimoji="1" lang="en-US" altLang="ja-JP" sz="1200" dirty="0" smtClean="0">
              <a:solidFill>
                <a:schemeClr val="tx1">
                  <a:lumMod val="50000"/>
                  <a:lumOff val="50000"/>
                </a:schemeClr>
              </a:solidFill>
              <a:latin typeface="Meiryo" charset="-128"/>
              <a:ea typeface="Meiryo" charset="-128"/>
              <a:cs typeface="Meiryo" charset="-128"/>
            </a:endParaRPr>
          </a:p>
          <a:p>
            <a:pPr algn="ctr"/>
            <a:r>
              <a:rPr kumimoji="1" lang="ja-JP" altLang="en-US" sz="1200" dirty="0" smtClean="0">
                <a:solidFill>
                  <a:schemeClr val="tx1">
                    <a:lumMod val="50000"/>
                    <a:lumOff val="50000"/>
                  </a:schemeClr>
                </a:solidFill>
                <a:latin typeface="Meiryo" charset="-128"/>
                <a:ea typeface="Meiryo" charset="-128"/>
                <a:cs typeface="Meiryo" charset="-128"/>
              </a:rPr>
              <a:t>仕方なく</a:t>
            </a:r>
            <a:r>
              <a:rPr lang="ja-JP" altLang="en-US" sz="1600" b="1" dirty="0" smtClean="0">
                <a:solidFill>
                  <a:schemeClr val="tx1">
                    <a:lumMod val="50000"/>
                    <a:lumOff val="50000"/>
                  </a:schemeClr>
                </a:solidFill>
                <a:latin typeface="Meiryo" charset="-128"/>
                <a:ea typeface="Meiryo" charset="-128"/>
                <a:cs typeface="Meiryo" charset="-128"/>
              </a:rPr>
              <a:t>＋</a:t>
            </a:r>
            <a:r>
              <a:rPr lang="en-US" altLang="ja-JP" sz="1600" b="1" dirty="0" smtClean="0">
                <a:solidFill>
                  <a:schemeClr val="tx1">
                    <a:lumMod val="50000"/>
                    <a:lumOff val="50000"/>
                  </a:schemeClr>
                </a:solidFill>
                <a:latin typeface="Meiryo" charset="-128"/>
                <a:ea typeface="Meiryo" charset="-128"/>
                <a:cs typeface="Meiryo" charset="-128"/>
              </a:rPr>
              <a:t>2</a:t>
            </a:r>
            <a:r>
              <a:rPr lang="ja-JP" altLang="en-US" sz="1600" b="1" dirty="0" smtClean="0">
                <a:solidFill>
                  <a:schemeClr val="tx1">
                    <a:lumMod val="50000"/>
                    <a:lumOff val="50000"/>
                  </a:schemeClr>
                </a:solidFill>
                <a:latin typeface="Meiryo" charset="-128"/>
                <a:ea typeface="Meiryo" charset="-128"/>
                <a:cs typeface="Meiryo" charset="-128"/>
              </a:rPr>
              <a:t>コア</a:t>
            </a:r>
            <a:endParaRPr kumimoji="1" lang="ja-JP" altLang="en-US" sz="1600" b="1" dirty="0">
              <a:solidFill>
                <a:schemeClr val="tx1">
                  <a:lumMod val="50000"/>
                  <a:lumOff val="50000"/>
                </a:schemeClr>
              </a:solidFill>
              <a:latin typeface="Meiryo" charset="-128"/>
              <a:ea typeface="Meiryo" charset="-128"/>
              <a:cs typeface="Meiryo" charset="-128"/>
            </a:endParaRPr>
          </a:p>
        </p:txBody>
      </p:sp>
      <p:sp>
        <p:nvSpPr>
          <p:cNvPr id="18" name="正方形/長方形 17"/>
          <p:cNvSpPr/>
          <p:nvPr/>
        </p:nvSpPr>
        <p:spPr>
          <a:xfrm>
            <a:off x="1172116" y="325213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803446" y="325924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32640" y="2159111"/>
            <a:ext cx="2464137" cy="338554"/>
          </a:xfrm>
          <a:prstGeom prst="rect">
            <a:avLst/>
          </a:prstGeom>
          <a:noFill/>
        </p:spPr>
        <p:txBody>
          <a:bodyPr wrap="none" rtlCol="0">
            <a:spAutoFit/>
          </a:bodyPr>
          <a:lstStyle/>
          <a:p>
            <a:pPr algn="ctr"/>
            <a:r>
              <a:rPr lang="en-US" altLang="ja-JP" sz="1600" b="1" dirty="0">
                <a:solidFill>
                  <a:schemeClr val="bg1"/>
                </a:solidFill>
                <a:latin typeface="Meiryo" charset="-128"/>
                <a:ea typeface="Meiryo" charset="-128"/>
                <a:cs typeface="Meiryo" charset="-128"/>
              </a:rPr>
              <a:t>8</a:t>
            </a:r>
            <a:r>
              <a:rPr lang="ja-JP" altLang="en-US" sz="1600" b="1" dirty="0" smtClean="0">
                <a:solidFill>
                  <a:schemeClr val="bg1"/>
                </a:solidFill>
                <a:latin typeface="Meiryo" charset="-128"/>
                <a:ea typeface="Meiryo" charset="-128"/>
                <a:cs typeface="Meiryo" charset="-128"/>
              </a:rPr>
              <a:t>コア</a:t>
            </a:r>
            <a:r>
              <a:rPr lang="en-US" altLang="ja-JP" sz="1600" b="1" dirty="0" smtClean="0">
                <a:solidFill>
                  <a:schemeClr val="bg1"/>
                </a:solidFill>
                <a:latin typeface="Meiryo" charset="-128"/>
                <a:ea typeface="Meiryo" charset="-128"/>
                <a:cs typeface="Meiryo" charset="-128"/>
              </a:rPr>
              <a:t>/1</a:t>
            </a:r>
            <a:r>
              <a:rPr lang="ja-JP" altLang="en-US" sz="1600" b="1" dirty="0" smtClean="0">
                <a:solidFill>
                  <a:schemeClr val="bg1"/>
                </a:solidFill>
                <a:latin typeface="Meiryo" charset="-128"/>
                <a:ea typeface="Meiryo" charset="-128"/>
                <a:cs typeface="Meiryo" charset="-128"/>
              </a:rPr>
              <a:t>ソケットの</a:t>
            </a:r>
            <a:r>
              <a:rPr lang="en-US" altLang="ja-JP" sz="1600" b="1" dirty="0" smtClean="0">
                <a:solidFill>
                  <a:schemeClr val="bg1"/>
                </a:solidFill>
                <a:latin typeface="Meiryo" charset="-128"/>
                <a:ea typeface="Meiryo" charset="-128"/>
                <a:cs typeface="Meiryo" charset="-128"/>
              </a:rPr>
              <a:t>CPU</a:t>
            </a:r>
            <a:endParaRPr kumimoji="1" lang="ja-JP" altLang="en-US" sz="1600" b="1" dirty="0">
              <a:solidFill>
                <a:schemeClr val="bg1"/>
              </a:solidFill>
              <a:latin typeface="Meiryo" charset="-128"/>
              <a:ea typeface="Meiryo" charset="-128"/>
              <a:cs typeface="Meiryo" charset="-128"/>
            </a:endParaRPr>
          </a:p>
        </p:txBody>
      </p:sp>
      <p:sp>
        <p:nvSpPr>
          <p:cNvPr id="40" name="テキスト ボックス 39"/>
          <p:cNvSpPr txBox="1"/>
          <p:nvPr/>
        </p:nvSpPr>
        <p:spPr>
          <a:xfrm>
            <a:off x="413719" y="1531937"/>
            <a:ext cx="2698175" cy="307777"/>
          </a:xfrm>
          <a:prstGeom prst="rect">
            <a:avLst/>
          </a:prstGeom>
          <a:noFill/>
        </p:spPr>
        <p:txBody>
          <a:bodyPr wrap="none" rtlCol="0">
            <a:spAutoFit/>
          </a:bodyPr>
          <a:lstStyle/>
          <a:p>
            <a:pPr algn="ctr"/>
            <a:r>
              <a:rPr lang="ja-JP" altLang="en-US" sz="1400" dirty="0" smtClean="0">
                <a:latin typeface="Meiryo" charset="-128"/>
                <a:ea typeface="Meiryo" charset="-128"/>
                <a:cs typeface="Meiryo" charset="-128"/>
              </a:rPr>
              <a:t>オンプレで調達する場合の構成</a:t>
            </a:r>
            <a:endParaRPr kumimoji="1" lang="ja-JP" altLang="en-US" sz="1400" dirty="0">
              <a:latin typeface="Meiryo" charset="-128"/>
              <a:ea typeface="Meiryo" charset="-128"/>
              <a:cs typeface="Meiryo" charset="-128"/>
            </a:endParaRPr>
          </a:p>
        </p:txBody>
      </p:sp>
      <p:sp>
        <p:nvSpPr>
          <p:cNvPr id="45" name="ホームベース 44"/>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CPU</a:t>
            </a:r>
            <a:r>
              <a:rPr kumimoji="1" lang="ja-JP" altLang="en-US" sz="2400" dirty="0" smtClean="0">
                <a:solidFill>
                  <a:srgbClr val="FFFFFF"/>
                </a:solidFill>
                <a:latin typeface="Meiryo" charset="-128"/>
                <a:ea typeface="Meiryo" charset="-128"/>
                <a:cs typeface="Meiryo" charset="-128"/>
              </a:rPr>
              <a:t>コア数の削減で</a:t>
            </a:r>
            <a:r>
              <a:rPr kumimoji="1" lang="en-US" altLang="ja-JP" sz="2400" dirty="0" smtClean="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grpSp>
        <p:nvGrpSpPr>
          <p:cNvPr id="23" name="図形グループ 22"/>
          <p:cNvGrpSpPr/>
          <p:nvPr/>
        </p:nvGrpSpPr>
        <p:grpSpPr>
          <a:xfrm>
            <a:off x="3496291" y="2019840"/>
            <a:ext cx="5301069" cy="4479946"/>
            <a:chOff x="3496291" y="2019840"/>
            <a:chExt cx="5301069" cy="4479946"/>
          </a:xfrm>
        </p:grpSpPr>
        <p:sp>
          <p:nvSpPr>
            <p:cNvPr id="33" name="正方形/長方形 32"/>
            <p:cNvSpPr/>
            <p:nvPr/>
          </p:nvSpPr>
          <p:spPr>
            <a:xfrm>
              <a:off x="5845505" y="2019840"/>
              <a:ext cx="2951855" cy="447994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845505" y="4871684"/>
              <a:ext cx="2951855" cy="162628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6207581" y="5331955"/>
              <a:ext cx="2227699" cy="10819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704670"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321427"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6585934" y="5396780"/>
              <a:ext cx="1415772" cy="52322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本当に必要だった</a:t>
              </a:r>
              <a:endParaRPr kumimoji="1" lang="en-US" altLang="ja-JP" sz="1200" dirty="0" smtClean="0">
                <a:solidFill>
                  <a:schemeClr val="bg1"/>
                </a:solidFill>
                <a:latin typeface="Meiryo" charset="-128"/>
                <a:ea typeface="Meiryo" charset="-128"/>
                <a:cs typeface="Meiryo" charset="-128"/>
              </a:endParaRPr>
            </a:p>
            <a:p>
              <a:pPr algn="ctr"/>
              <a:r>
                <a:rPr lang="en-US" altLang="ja-JP" sz="1600" b="1" dirty="0" smtClean="0">
                  <a:solidFill>
                    <a:schemeClr val="bg1"/>
                  </a:solidFill>
                  <a:latin typeface="Meiryo" charset="-128"/>
                  <a:ea typeface="Meiryo" charset="-128"/>
                  <a:cs typeface="Meiryo" charset="-128"/>
                </a:rPr>
                <a:t>2</a:t>
              </a:r>
              <a:r>
                <a:rPr lang="ja-JP" altLang="en-US" sz="1600" b="1" dirty="0" smtClean="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36" name="テキスト ボックス 35"/>
            <p:cNvSpPr txBox="1"/>
            <p:nvPr/>
          </p:nvSpPr>
          <p:spPr>
            <a:xfrm>
              <a:off x="6278157" y="4974653"/>
              <a:ext cx="2031325" cy="338554"/>
            </a:xfrm>
            <a:prstGeom prst="rect">
              <a:avLst/>
            </a:prstGeom>
            <a:noFill/>
          </p:spPr>
          <p:txBody>
            <a:bodyPr wrap="none" rtlCol="0">
              <a:spAutoFit/>
            </a:bodyPr>
            <a:lstStyle/>
            <a:p>
              <a:pPr algn="ctr"/>
              <a:r>
                <a:rPr lang="ja-JP" altLang="en-US" sz="1600" b="1" smtClean="0">
                  <a:solidFill>
                    <a:schemeClr val="bg1"/>
                  </a:solidFill>
                  <a:latin typeface="Meiryo" charset="-128"/>
                  <a:ea typeface="Meiryo" charset="-128"/>
                  <a:cs typeface="Meiryo" charset="-128"/>
                </a:rPr>
                <a:t>クラウド・サービス</a:t>
              </a:r>
              <a:endParaRPr kumimoji="1" lang="ja-JP" altLang="en-US" sz="1600" b="1" dirty="0">
                <a:solidFill>
                  <a:schemeClr val="bg1"/>
                </a:solidFill>
                <a:latin typeface="Meiryo" charset="-128"/>
                <a:ea typeface="Meiryo" charset="-128"/>
                <a:cs typeface="Meiryo" charset="-128"/>
              </a:endParaRPr>
            </a:p>
          </p:txBody>
        </p:sp>
        <p:sp>
          <p:nvSpPr>
            <p:cNvPr id="41" name="テキスト ボックス 40"/>
            <p:cNvSpPr txBox="1"/>
            <p:nvPr/>
          </p:nvSpPr>
          <p:spPr>
            <a:xfrm>
              <a:off x="5972339" y="4546713"/>
              <a:ext cx="2698175" cy="307777"/>
            </a:xfrm>
            <a:prstGeom prst="rect">
              <a:avLst/>
            </a:prstGeom>
            <a:noFill/>
          </p:spPr>
          <p:txBody>
            <a:bodyPr wrap="none" rtlCol="0">
              <a:spAutoFit/>
            </a:bodyPr>
            <a:lstStyle/>
            <a:p>
              <a:pPr algn="ctr"/>
              <a:r>
                <a:rPr lang="ja-JP" altLang="en-US" sz="1400" dirty="0" smtClean="0">
                  <a:latin typeface="Meiryo" charset="-128"/>
                  <a:ea typeface="Meiryo" charset="-128"/>
                  <a:cs typeface="Meiryo" charset="-128"/>
                </a:rPr>
                <a:t>クラウドで調達する場合の構成</a:t>
              </a:r>
              <a:endParaRPr kumimoji="1" lang="ja-JP" altLang="en-US" sz="1400" dirty="0">
                <a:latin typeface="Meiryo" charset="-128"/>
                <a:ea typeface="Meiryo" charset="-128"/>
                <a:cs typeface="Meiryo" charset="-128"/>
              </a:endParaRPr>
            </a:p>
          </p:txBody>
        </p:sp>
        <p:grpSp>
          <p:nvGrpSpPr>
            <p:cNvPr id="22" name="図形グループ 21"/>
            <p:cNvGrpSpPr/>
            <p:nvPr/>
          </p:nvGrpSpPr>
          <p:grpSpPr>
            <a:xfrm>
              <a:off x="3496291" y="3456363"/>
              <a:ext cx="2192443" cy="1606900"/>
              <a:chOff x="3496291" y="4009088"/>
              <a:chExt cx="2192443" cy="1606900"/>
            </a:xfrm>
          </p:grpSpPr>
          <p:sp>
            <p:nvSpPr>
              <p:cNvPr id="38" name="右矢印 37"/>
              <p:cNvSpPr/>
              <p:nvPr/>
            </p:nvSpPr>
            <p:spPr>
              <a:xfrm>
                <a:off x="3496291" y="4009088"/>
                <a:ext cx="2192443" cy="1606900"/>
              </a:xfrm>
              <a:prstGeom prst="rightArrow">
                <a:avLst>
                  <a:gd name="adj1" fmla="val 76263"/>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3596209" y="4830049"/>
                <a:ext cx="1665841" cy="415498"/>
              </a:xfrm>
              <a:prstGeom prst="rect">
                <a:avLst/>
              </a:prstGeom>
              <a:noFill/>
            </p:spPr>
            <p:txBody>
              <a:bodyPr wrap="none" rtlCol="0">
                <a:spAutoFit/>
              </a:bodyPr>
              <a:lstStyle/>
              <a:p>
                <a:r>
                  <a:rPr lang="ja-JP" altLang="en-US" sz="1050" dirty="0" smtClean="0">
                    <a:solidFill>
                      <a:schemeClr val="bg1"/>
                    </a:solidFill>
                    <a:latin typeface="Meiryo" charset="-128"/>
                    <a:ea typeface="Meiryo" charset="-128"/>
                    <a:cs typeface="Meiryo" charset="-128"/>
                  </a:rPr>
                  <a:t>実需に応じ</a:t>
                </a:r>
                <a:r>
                  <a:rPr kumimoji="1" lang="ja-JP" altLang="en-US" sz="1050" dirty="0" smtClean="0">
                    <a:solidFill>
                      <a:schemeClr val="bg1"/>
                    </a:solidFill>
                    <a:latin typeface="Meiryo" charset="-128"/>
                    <a:ea typeface="Meiryo" charset="-128"/>
                    <a:cs typeface="Meiryo" charset="-128"/>
                  </a:rPr>
                  <a:t>必要な能力を</a:t>
                </a:r>
                <a:endParaRPr kumimoji="1" lang="en-US" altLang="ja-JP" sz="105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調達すればいい</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582643" y="4396485"/>
                <a:ext cx="1877437" cy="461665"/>
              </a:xfrm>
              <a:prstGeom prst="rect">
                <a:avLst/>
              </a:prstGeom>
              <a:noFill/>
            </p:spPr>
            <p:txBody>
              <a:bodyPr wrap="none" rtlCol="0">
                <a:spAutoFit/>
              </a:bodyPr>
              <a:lstStyle/>
              <a:p>
                <a:r>
                  <a:rPr lang="ja-JP" altLang="en-US" sz="1200" b="1" dirty="0" smtClean="0">
                    <a:solidFill>
                      <a:schemeClr val="bg1"/>
                    </a:solidFill>
                    <a:latin typeface="Meiryo" charset="-128"/>
                    <a:ea typeface="Meiryo" charset="-128"/>
                    <a:cs typeface="Meiryo" charset="-128"/>
                  </a:rPr>
                  <a:t>オンプレと同じ</a:t>
                </a:r>
                <a:endParaRPr lang="en-US" altLang="ja-JP" sz="1200" b="1" dirty="0" smtClean="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構成・見積は意味が無い</a:t>
                </a:r>
                <a:endParaRPr kumimoji="1" lang="ja-JP" altLang="en-US" sz="1200" b="1" dirty="0">
                  <a:solidFill>
                    <a:schemeClr val="bg1"/>
                  </a:solidFill>
                  <a:latin typeface="Meiryo" charset="-128"/>
                  <a:ea typeface="Meiryo" charset="-128"/>
                  <a:cs typeface="Meiryo" charset="-128"/>
                </a:endParaRPr>
              </a:p>
            </p:txBody>
          </p:sp>
        </p:grpSp>
        <p:sp>
          <p:nvSpPr>
            <p:cNvPr id="4" name="下矢印 3"/>
            <p:cNvSpPr/>
            <p:nvPr/>
          </p:nvSpPr>
          <p:spPr>
            <a:xfrm>
              <a:off x="6412714" y="2159111"/>
              <a:ext cx="1817423" cy="2185494"/>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削減</a:t>
              </a:r>
              <a:endParaRPr kumimoji="1" lang="ja-JP" altLang="en-US" sz="2000" b="1"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21089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5" name="ホームベース 44"/>
          <p:cNvSpPr/>
          <p:nvPr/>
        </p:nvSpPr>
        <p:spPr>
          <a:xfrm>
            <a:off x="312800" y="149484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夜間は使用しないので</a:t>
            </a:r>
            <a:r>
              <a:rPr kumimoji="1" lang="en-US" altLang="ja-JP" sz="2400" dirty="0" smtClean="0">
                <a:solidFill>
                  <a:srgbClr val="FFFFFF"/>
                </a:solidFill>
                <a:latin typeface="Meiryo" charset="-128"/>
                <a:ea typeface="Meiryo" charset="-128"/>
                <a:cs typeface="Meiryo" charset="-128"/>
              </a:rPr>
              <a:t>24</a:t>
            </a:r>
            <a:r>
              <a:rPr kumimoji="1" lang="ja-JP" altLang="en-US" sz="2400" dirty="0" smtClean="0">
                <a:solidFill>
                  <a:srgbClr val="FFFFFF"/>
                </a:solidFill>
                <a:latin typeface="Meiryo" charset="-128"/>
                <a:ea typeface="Meiryo" charset="-128"/>
                <a:cs typeface="Meiryo" charset="-128"/>
              </a:rPr>
              <a:t>時間→</a:t>
            </a:r>
            <a:r>
              <a:rPr lang="en-US" altLang="ja-JP" sz="2400" dirty="0" smtClean="0">
                <a:solidFill>
                  <a:srgbClr val="FFFFFF"/>
                </a:solidFill>
                <a:latin typeface="Meiryo" charset="-128"/>
                <a:ea typeface="Meiryo" charset="-128"/>
                <a:cs typeface="Meiryo" charset="-128"/>
              </a:rPr>
              <a:t>18</a:t>
            </a:r>
            <a:r>
              <a:rPr lang="ja-JP" altLang="en-US" sz="2400" dirty="0" smtClean="0">
                <a:solidFill>
                  <a:srgbClr val="FFFFFF"/>
                </a:solidFill>
                <a:latin typeface="Meiryo" charset="-128"/>
                <a:ea typeface="Meiryo" charset="-128"/>
                <a:cs typeface="Meiryo" charset="-128"/>
              </a:rPr>
              <a:t>時間でさらに</a:t>
            </a:r>
            <a:r>
              <a:rPr kumimoji="1" lang="en-US" altLang="ja-JP" sz="2400" dirty="0" smtClean="0">
                <a:solidFill>
                  <a:srgbClr val="FFFFFF"/>
                </a:solidFill>
                <a:latin typeface="Meiryo" charset="-128"/>
                <a:ea typeface="Meiryo" charset="-128"/>
                <a:cs typeface="Meiryo" charset="-128"/>
              </a:rPr>
              <a:t>2/3</a:t>
            </a:r>
            <a:endParaRPr kumimoji="1" lang="ja-JP" altLang="en-US" sz="2400" dirty="0">
              <a:solidFill>
                <a:srgbClr val="FFFFFF"/>
              </a:solidFill>
              <a:latin typeface="Meiryo" charset="-128"/>
              <a:ea typeface="Meiryo" charset="-128"/>
              <a:cs typeface="Meiryo" charset="-128"/>
            </a:endParaRPr>
          </a:p>
        </p:txBody>
      </p:sp>
      <p:sp>
        <p:nvSpPr>
          <p:cNvPr id="4" name="テキスト ボックス 3"/>
          <p:cNvSpPr txBox="1"/>
          <p:nvPr/>
        </p:nvSpPr>
        <p:spPr>
          <a:xfrm>
            <a:off x="457200" y="2026273"/>
            <a:ext cx="7856638" cy="369332"/>
          </a:xfrm>
          <a:prstGeom prst="rect">
            <a:avLst/>
          </a:prstGeom>
          <a:noFill/>
        </p:spPr>
        <p:txBody>
          <a:bodyPr wrap="none" rtlCol="0">
            <a:spAutoFit/>
          </a:bodyPr>
          <a:lstStyle/>
          <a:p>
            <a:r>
              <a:rPr kumimoji="1" lang="ja-JP" altLang="en-US" dirty="0" smtClean="0">
                <a:latin typeface="Meiryo" charset="-128"/>
                <a:ea typeface="Meiryo" charset="-128"/>
                <a:cs typeface="Meiryo" charset="-128"/>
              </a:rPr>
              <a:t>「所有」では</a:t>
            </a:r>
            <a:r>
              <a:rPr kumimoji="1" lang="en-US" altLang="ja-JP" dirty="0" smtClean="0">
                <a:latin typeface="Meiryo" charset="-128"/>
                <a:ea typeface="Meiryo" charset="-128"/>
                <a:cs typeface="Meiryo" charset="-128"/>
              </a:rPr>
              <a:t>24</a:t>
            </a:r>
            <a:r>
              <a:rPr kumimoji="1" lang="ja-JP" altLang="en-US" dirty="0" smtClean="0">
                <a:latin typeface="Meiryo" charset="-128"/>
                <a:ea typeface="Meiryo" charset="-128"/>
                <a:cs typeface="Meiryo" charset="-128"/>
              </a:rPr>
              <a:t>時間が前提。これ稼働時間単位に変更（分単位で課金）　</a:t>
            </a:r>
            <a:endParaRPr kumimoji="1" lang="ja-JP" altLang="en-US" dirty="0">
              <a:latin typeface="Meiryo" charset="-128"/>
              <a:ea typeface="Meiryo" charset="-128"/>
              <a:cs typeface="Meiryo" charset="-128"/>
            </a:endParaRPr>
          </a:p>
        </p:txBody>
      </p:sp>
      <p:grpSp>
        <p:nvGrpSpPr>
          <p:cNvPr id="5" name="図形グループ 4"/>
          <p:cNvGrpSpPr/>
          <p:nvPr/>
        </p:nvGrpSpPr>
        <p:grpSpPr>
          <a:xfrm>
            <a:off x="312800" y="2329717"/>
            <a:ext cx="8392180" cy="1541224"/>
            <a:chOff x="312800" y="2329717"/>
            <a:chExt cx="8392180" cy="1541224"/>
          </a:xfrm>
        </p:grpSpPr>
        <p:sp>
          <p:nvSpPr>
            <p:cNvPr id="35" name="ホームベース 34"/>
            <p:cNvSpPr/>
            <p:nvPr/>
          </p:nvSpPr>
          <p:spPr>
            <a:xfrm>
              <a:off x="312800" y="2797961"/>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データセンター使用料</a:t>
              </a:r>
              <a:r>
                <a:rPr lang="ja-JP" altLang="en-US" sz="2400" dirty="0" smtClean="0">
                  <a:solidFill>
                    <a:srgbClr val="FFFFFF"/>
                  </a:solidFill>
                  <a:latin typeface="Meiryo" charset="-128"/>
                  <a:ea typeface="Meiryo" charset="-128"/>
                  <a:cs typeface="Meiryo" charset="-128"/>
                </a:rPr>
                <a:t>は無料</a:t>
              </a:r>
              <a:endParaRPr kumimoji="1" lang="ja-JP" altLang="en-US" sz="2400" dirty="0">
                <a:solidFill>
                  <a:srgbClr val="FFFFFF"/>
                </a:solidFill>
                <a:latin typeface="Meiryo" charset="-128"/>
                <a:ea typeface="Meiryo" charset="-128"/>
                <a:cs typeface="Meiryo" charset="-128"/>
              </a:endParaRPr>
            </a:p>
          </p:txBody>
        </p:sp>
        <p:sp>
          <p:nvSpPr>
            <p:cNvPr id="46" name="ホームベース 45"/>
            <p:cNvSpPr/>
            <p:nvPr/>
          </p:nvSpPr>
          <p:spPr>
            <a:xfrm>
              <a:off x="312800" y="336157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インフラの運用管理は自動化</a:t>
              </a:r>
              <a:r>
                <a:rPr kumimoji="1" lang="en-US" altLang="ja-JP" sz="2400" dirty="0" smtClean="0">
                  <a:solidFill>
                    <a:srgbClr val="FFFFFF"/>
                  </a:solidFill>
                  <a:latin typeface="Meiryo" charset="-128"/>
                  <a:ea typeface="Meiryo" charset="-128"/>
                  <a:cs typeface="Meiryo" charset="-128"/>
                </a:rPr>
                <a:t>+</a:t>
              </a:r>
              <a:r>
                <a:rPr kumimoji="1" lang="ja-JP" altLang="en-US" sz="2400" dirty="0" smtClean="0">
                  <a:solidFill>
                    <a:srgbClr val="FFFFFF"/>
                  </a:solidFill>
                  <a:latin typeface="Meiryo" charset="-128"/>
                  <a:ea typeface="Meiryo" charset="-128"/>
                  <a:cs typeface="Meiryo" charset="-128"/>
                </a:rPr>
                <a:t>お任せ</a:t>
              </a:r>
              <a:endParaRPr kumimoji="1" lang="ja-JP" altLang="en-US" sz="2400" dirty="0">
                <a:solidFill>
                  <a:srgbClr val="FFFFFF"/>
                </a:solidFill>
                <a:latin typeface="Meiryo" charset="-128"/>
                <a:ea typeface="Meiryo" charset="-128"/>
                <a:cs typeface="Meiryo" charset="-128"/>
              </a:endParaRPr>
            </a:p>
          </p:txBody>
        </p:sp>
        <p:sp>
          <p:nvSpPr>
            <p:cNvPr id="22" name="加算記号 21"/>
            <p:cNvSpPr/>
            <p:nvPr/>
          </p:nvSpPr>
          <p:spPr>
            <a:xfrm>
              <a:off x="4351071" y="2329717"/>
              <a:ext cx="441858" cy="435721"/>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a:off x="312800" y="5208561"/>
            <a:ext cx="8392180" cy="1043566"/>
            <a:chOff x="312800" y="5208561"/>
            <a:chExt cx="8392180" cy="1043566"/>
          </a:xfrm>
        </p:grpSpPr>
        <p:sp>
          <p:nvSpPr>
            <p:cNvPr id="23" name="等号 22"/>
            <p:cNvSpPr/>
            <p:nvPr/>
          </p:nvSpPr>
          <p:spPr>
            <a:xfrm rot="5400000">
              <a:off x="4349648" y="5194953"/>
              <a:ext cx="414641" cy="441858"/>
            </a:xfrm>
            <a:prstGeom prst="mathEqual">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312800" y="5730490"/>
              <a:ext cx="8392180" cy="521637"/>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オンプレ前提の見積</a:t>
              </a:r>
              <a:r>
                <a:rPr kumimoji="1" lang="ja-JP" altLang="en-US" sz="1400" dirty="0" smtClean="0">
                  <a:solidFill>
                    <a:srgbClr val="FFFFFF"/>
                  </a:solidFill>
                  <a:latin typeface="Meiryo" charset="-128"/>
                  <a:ea typeface="Meiryo" charset="-128"/>
                  <a:cs typeface="Meiryo" charset="-128"/>
                </a:rPr>
                <a:t>ではなく、クラウドの特性を活かした見積でコストを下げられる可能性</a:t>
              </a:r>
              <a:endParaRPr kumimoji="1" lang="ja-JP" altLang="en-US" sz="1400" dirty="0">
                <a:solidFill>
                  <a:srgbClr val="FFFFFF"/>
                </a:solidFill>
                <a:latin typeface="Meiryo" charset="-128"/>
                <a:ea typeface="Meiryo" charset="-128"/>
                <a:cs typeface="Meiryo" charset="-128"/>
              </a:endParaRPr>
            </a:p>
          </p:txBody>
        </p:sp>
      </p:grpSp>
      <p:grpSp>
        <p:nvGrpSpPr>
          <p:cNvPr id="6" name="図形グループ 5"/>
          <p:cNvGrpSpPr/>
          <p:nvPr/>
        </p:nvGrpSpPr>
        <p:grpSpPr>
          <a:xfrm>
            <a:off x="312801" y="4042264"/>
            <a:ext cx="8392179" cy="997390"/>
            <a:chOff x="312801" y="4042264"/>
            <a:chExt cx="8392179" cy="997390"/>
          </a:xfrm>
        </p:grpSpPr>
        <p:sp>
          <p:nvSpPr>
            <p:cNvPr id="47" name="ホームベース 46"/>
            <p:cNvSpPr/>
            <p:nvPr/>
          </p:nvSpPr>
          <p:spPr>
            <a:xfrm flipH="1">
              <a:off x="312801" y="4530290"/>
              <a:ext cx="8392179" cy="509364"/>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クラウドならではのボトルネックや制約事項</a:t>
              </a:r>
              <a:endParaRPr kumimoji="1" lang="ja-JP" altLang="en-US" sz="2400" dirty="0">
                <a:solidFill>
                  <a:srgbClr val="FFFFFF"/>
                </a:solidFill>
                <a:latin typeface="Meiryo" charset="-128"/>
                <a:ea typeface="Meiryo" charset="-128"/>
                <a:cs typeface="Meiryo" charset="-128"/>
              </a:endParaRPr>
            </a:p>
          </p:txBody>
        </p:sp>
        <p:sp>
          <p:nvSpPr>
            <p:cNvPr id="26" name="減算記号 25"/>
            <p:cNvSpPr/>
            <p:nvPr/>
          </p:nvSpPr>
          <p:spPr>
            <a:xfrm>
              <a:off x="4351071" y="4042264"/>
              <a:ext cx="435721" cy="319119"/>
            </a:xfrm>
            <a:prstGeom prst="mathMin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 name="ホームベース 47"/>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CPU</a:t>
            </a:r>
            <a:r>
              <a:rPr kumimoji="1" lang="ja-JP" altLang="en-US" sz="2400" dirty="0" smtClean="0">
                <a:solidFill>
                  <a:srgbClr val="FFFFFF"/>
                </a:solidFill>
                <a:latin typeface="Meiryo" charset="-128"/>
                <a:ea typeface="Meiryo" charset="-128"/>
                <a:cs typeface="Meiryo" charset="-128"/>
              </a:rPr>
              <a:t>コア数の削減で</a:t>
            </a:r>
            <a:r>
              <a:rPr kumimoji="1" lang="en-US" altLang="ja-JP" sz="2400" dirty="0" smtClean="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622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Meiryo" charset="-128"/>
                <a:ea typeface="Meiryo" charset="-128"/>
                <a:cs typeface="Meiryo" charset="-128"/>
              </a:rPr>
              <a:t>クラウド移行の勘所</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258499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クラウドがもたらすビジネス価値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smtClean="0">
                <a:solidFill>
                  <a:srgbClr val="0432FF"/>
                </a:solidFill>
                <a:latin typeface="Meiryo" charset="-128"/>
                <a:ea typeface="Meiryo" charset="-128"/>
                <a:cs typeface="Meiryo" charset="-128"/>
              </a:rPr>
              <a:t>構築や運用からの解放</a:t>
            </a:r>
            <a:endParaRPr kumimoji="1" lang="ja-JP" altLang="en-US" sz="2400" b="1" dirty="0">
              <a:solidFill>
                <a:srgbClr val="0432FF"/>
              </a:solidFill>
              <a:latin typeface="Meiryo" charset="-128"/>
              <a:ea typeface="Meiryo" charset="-128"/>
              <a:cs typeface="Meiryo" charset="-128"/>
            </a:endParaRP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smtClean="0">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資産から経費へのシフト</a:t>
            </a:r>
            <a:endParaRPr kumimoji="1" lang="ja-JP" altLang="en-US" sz="2400" b="1" dirty="0">
              <a:solidFill>
                <a:srgbClr val="0432FF"/>
              </a:solidFill>
              <a:latin typeface="Meiryo" charset="-128"/>
              <a:ea typeface="Meiryo" charset="-128"/>
              <a:cs typeface="Meiryo" charset="-128"/>
            </a:endParaRP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smtClean="0">
                <a:solidFill>
                  <a:srgbClr val="0070C0"/>
                </a:solidFill>
                <a:latin typeface="Meiryo" charset="-128"/>
                <a:ea typeface="Meiryo" charset="-128"/>
                <a:cs typeface="Meiryo" charset="-128"/>
              </a:rPr>
              <a:t>アプリケーションの質的向上にリソースをシフトできる</a:t>
            </a:r>
            <a:endParaRPr kumimoji="1" lang="en-US" altLang="ja-JP" dirty="0" smtClean="0">
              <a:solidFill>
                <a:srgbClr val="0070C0"/>
              </a:solidFill>
              <a:latin typeface="Meiryo" charset="-128"/>
              <a:ea typeface="Meiryo" charset="-128"/>
              <a:cs typeface="Meiryo" charset="-128"/>
            </a:endParaRPr>
          </a:p>
          <a:p>
            <a:pPr marL="285750" indent="-285750">
              <a:buFont typeface="Wingdings" charset="2"/>
              <a:buChar char="Ø"/>
            </a:pPr>
            <a:r>
              <a:rPr lang="ja-JP" altLang="en-US" dirty="0" smtClean="0">
                <a:solidFill>
                  <a:srgbClr val="0070C0"/>
                </a:solidFill>
                <a:latin typeface="Meiryo" charset="-128"/>
                <a:ea typeface="Meiryo" charset="-128"/>
                <a:cs typeface="Meiryo" charset="-128"/>
              </a:rPr>
              <a:t>ビジネス・スピードの加速に迅速柔軟に対応できる</a:t>
            </a:r>
            <a:endParaRPr lang="en-US" altLang="ja-JP" dirty="0" smtClean="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smtClean="0">
                <a:solidFill>
                  <a:srgbClr val="0070C0"/>
                </a:solidFill>
                <a:latin typeface="Meiryo" charset="-128"/>
                <a:ea typeface="Meiryo" charset="-128"/>
                <a:cs typeface="Meiryo" charset="-128"/>
              </a:rPr>
              <a:t>試行錯誤が容易になってイノベーションを加速する</a:t>
            </a:r>
            <a:endParaRPr kumimoji="1" lang="en-US" altLang="ja-JP" dirty="0" smtClean="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smtClean="0">
                <a:solidFill>
                  <a:srgbClr val="0070C0"/>
                </a:solidFill>
                <a:latin typeface="Meiryo" charset="-128"/>
                <a:ea typeface="Meiryo" charset="-128"/>
                <a:cs typeface="Meiryo" charset="-128"/>
              </a:rPr>
              <a:t>テクノロジーの進化をいち早くビジネスに取り込める</a:t>
            </a:r>
            <a:endParaRPr kumimoji="1" lang="ja-JP" altLang="en-US" dirty="0">
              <a:solidFill>
                <a:srgbClr val="0070C0"/>
              </a:solidFill>
              <a:latin typeface="Meiryo" charset="-128"/>
              <a:ea typeface="Meiryo" charset="-128"/>
              <a:cs typeface="Meiryo" charset="-128"/>
            </a:endParaRP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smtClean="0">
                <a:solidFill>
                  <a:srgbClr val="0070C0"/>
                </a:solidFill>
                <a:latin typeface="Meiryo" charset="-128"/>
                <a:ea typeface="Meiryo" charset="-128"/>
                <a:cs typeface="Meiryo" charset="-128"/>
              </a:rPr>
              <a:t>初期投資リスクが削減でき、</a:t>
            </a:r>
            <a:r>
              <a:rPr kumimoji="1" lang="en-US" altLang="ja-JP" dirty="0" smtClean="0">
                <a:solidFill>
                  <a:srgbClr val="0070C0"/>
                </a:solidFill>
                <a:latin typeface="Meiryo" charset="-128"/>
                <a:ea typeface="Meiryo" charset="-128"/>
                <a:cs typeface="Meiryo" charset="-128"/>
              </a:rPr>
              <a:t>IT</a:t>
            </a:r>
            <a:r>
              <a:rPr kumimoji="1" lang="ja-JP" altLang="en-US" dirty="0" smtClean="0">
                <a:solidFill>
                  <a:srgbClr val="0070C0"/>
                </a:solidFill>
                <a:latin typeface="Meiryo" charset="-128"/>
                <a:ea typeface="Meiryo" charset="-128"/>
                <a:cs typeface="Meiryo" charset="-128"/>
              </a:rPr>
              <a:t>活用範囲を拡大できる</a:t>
            </a:r>
            <a:endParaRPr kumimoji="1" lang="en-US" altLang="ja-JP" dirty="0" smtClean="0">
              <a:solidFill>
                <a:srgbClr val="0070C0"/>
              </a:solidFill>
              <a:latin typeface="Meiryo" charset="-128"/>
              <a:ea typeface="Meiryo" charset="-128"/>
              <a:cs typeface="Meiryo" charset="-128"/>
            </a:endParaRPr>
          </a:p>
          <a:p>
            <a:pPr marL="285750" indent="-285750">
              <a:buFont typeface="Wingdings" charset="2"/>
              <a:buChar char="Ø"/>
            </a:pPr>
            <a:r>
              <a:rPr lang="ja-JP" altLang="en-US" dirty="0" smtClean="0">
                <a:solidFill>
                  <a:srgbClr val="0070C0"/>
                </a:solidFill>
                <a:latin typeface="Meiryo" charset="-128"/>
                <a:ea typeface="Meiryo" charset="-128"/>
                <a:cs typeface="Meiryo" charset="-128"/>
              </a:rPr>
              <a:t>ビジネス環境の変化に柔軟に対応できる</a:t>
            </a:r>
            <a:endParaRPr kumimoji="1" lang="en-US" altLang="ja-JP" dirty="0" smtClean="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3200" b="1" dirty="0" smtClean="0">
                <a:solidFill>
                  <a:srgbClr val="FFFFFF"/>
                </a:solidFill>
                <a:latin typeface="HGPSoeiKakugothicUB" charset="-128"/>
                <a:ea typeface="HGPSoeiKakugothicUB" charset="-128"/>
                <a:cs typeface="HGPSoeiKakugothicUB" charset="-128"/>
              </a:rPr>
              <a:t>クラウド</a:t>
            </a:r>
            <a:r>
              <a:rPr kumimoji="1" lang="en-US" altLang="ja-JP" sz="3200" b="1" dirty="0" smtClean="0">
                <a:solidFill>
                  <a:srgbClr val="FFFFFF"/>
                </a:solidFill>
                <a:latin typeface="HGPSoeiKakugothicUB" charset="-128"/>
                <a:ea typeface="HGPSoeiKakugothicUB" charset="-128"/>
                <a:cs typeface="HGPSoeiKakugothicUB" charset="-128"/>
              </a:rPr>
              <a:t> </a:t>
            </a:r>
            <a:r>
              <a:rPr kumimoji="1" lang="ja-JP" altLang="en-US" sz="3200" b="1" dirty="0" smtClean="0">
                <a:solidFill>
                  <a:srgbClr val="FFFFFF"/>
                </a:solidFill>
                <a:latin typeface="HGPSoeiKakugothicUB" charset="-128"/>
                <a:ea typeface="HGPSoeiKakugothicUB" charset="-128"/>
                <a:cs typeface="HGPSoeiKakugothicUB" charset="-128"/>
              </a:rPr>
              <a:t>ビジネス</a:t>
            </a:r>
            <a:endParaRPr kumimoji="1" lang="ja-JP" altLang="en-US" sz="3200" b="1" dirty="0">
              <a:solidFill>
                <a:srgbClr val="FFFFFF"/>
              </a:solidFill>
              <a:latin typeface="HGPSoeiKakugothicUB" charset="-128"/>
              <a:ea typeface="HGPSoeiKakugothicUB" charset="-128"/>
              <a:cs typeface="HGPSoeiKakugothicUB" charset="-128"/>
            </a:endParaRP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62376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682140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正方形/長方形 141"/>
          <p:cNvSpPr/>
          <p:nvPr/>
        </p:nvSpPr>
        <p:spPr>
          <a:xfrm>
            <a:off x="685784" y="5301279"/>
            <a:ext cx="3890483" cy="12409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681518" y="848779"/>
            <a:ext cx="3110575" cy="157211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移管の考え方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4800600" y="3076311"/>
            <a:ext cx="1209268" cy="191004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IaaS</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6084168" y="2102367"/>
            <a:ext cx="1193822" cy="2881488"/>
          </a:xfrm>
          <a:prstGeom prst="rect">
            <a:avLst/>
          </a:prstGeom>
          <a:solidFill>
            <a:srgbClr val="407AA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PaaS</a:t>
            </a:r>
            <a:endParaRPr kumimoji="1" lang="ja-JP" altLang="en-US" sz="1400" dirty="0">
              <a:solidFill>
                <a:srgbClr val="FFFFFF"/>
              </a:solidFill>
              <a:latin typeface="Meiryo" charset="-128"/>
              <a:ea typeface="Meiryo" charset="-128"/>
              <a:cs typeface="Meiryo" charset="-128"/>
            </a:endParaRPr>
          </a:p>
        </p:txBody>
      </p:sp>
      <p:sp>
        <p:nvSpPr>
          <p:cNvPr id="6" name="正方形/長方形 5"/>
          <p:cNvSpPr/>
          <p:nvPr/>
        </p:nvSpPr>
        <p:spPr>
          <a:xfrm>
            <a:off x="7380312" y="836713"/>
            <a:ext cx="1209268" cy="414714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SaaS</a:t>
            </a:r>
            <a:endParaRPr kumimoji="1" lang="ja-JP" altLang="en-US" sz="1400" dirty="0">
              <a:solidFill>
                <a:srgbClr val="FFFFFF"/>
              </a:solidFill>
              <a:latin typeface="Meiryo" charset="-128"/>
              <a:ea typeface="Meiryo" charset="-128"/>
              <a:cs typeface="Meiryo" charset="-128"/>
            </a:endParaRPr>
          </a:p>
        </p:txBody>
      </p:sp>
      <p:grpSp>
        <p:nvGrpSpPr>
          <p:cNvPr id="127" name="図形グループ 126"/>
          <p:cNvGrpSpPr/>
          <p:nvPr/>
        </p:nvGrpSpPr>
        <p:grpSpPr>
          <a:xfrm>
            <a:off x="1174495" y="1273353"/>
            <a:ext cx="2184448" cy="939150"/>
            <a:chOff x="1187624" y="4653136"/>
            <a:chExt cx="2184448" cy="939150"/>
          </a:xfrm>
        </p:grpSpPr>
        <p:grpSp>
          <p:nvGrpSpPr>
            <p:cNvPr id="7" name="図形グループ 6"/>
            <p:cNvGrpSpPr/>
            <p:nvPr/>
          </p:nvGrpSpPr>
          <p:grpSpPr>
            <a:xfrm>
              <a:off x="1187624" y="4653565"/>
              <a:ext cx="317500" cy="157483"/>
              <a:chOff x="6769100" y="1390650"/>
              <a:chExt cx="317500" cy="157483"/>
            </a:xfrm>
          </p:grpSpPr>
          <p:sp>
            <p:nvSpPr>
              <p:cNvPr id="8" name="正方形/長方形 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コネクタ 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 name="図形グループ 10"/>
            <p:cNvGrpSpPr/>
            <p:nvPr/>
          </p:nvGrpSpPr>
          <p:grpSpPr>
            <a:xfrm>
              <a:off x="1187624" y="4847027"/>
              <a:ext cx="317500" cy="157483"/>
              <a:chOff x="6769100" y="1390650"/>
              <a:chExt cx="317500" cy="157483"/>
            </a:xfrm>
          </p:grpSpPr>
          <p:sp>
            <p:nvSpPr>
              <p:cNvPr id="12" name="正方形/長方形 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コネクタ 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 name="図形グループ 14"/>
            <p:cNvGrpSpPr/>
            <p:nvPr/>
          </p:nvGrpSpPr>
          <p:grpSpPr>
            <a:xfrm>
              <a:off x="1187624" y="5028620"/>
              <a:ext cx="317500" cy="157483"/>
              <a:chOff x="6769100" y="1390650"/>
              <a:chExt cx="317500" cy="157483"/>
            </a:xfrm>
          </p:grpSpPr>
          <p:sp>
            <p:nvSpPr>
              <p:cNvPr id="16" name="正方形/長方形 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 name="直線コネクタ 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 name="図形グループ 18"/>
            <p:cNvGrpSpPr/>
            <p:nvPr/>
          </p:nvGrpSpPr>
          <p:grpSpPr>
            <a:xfrm>
              <a:off x="1187624" y="5429721"/>
              <a:ext cx="317500" cy="157483"/>
              <a:chOff x="6769100" y="1390650"/>
              <a:chExt cx="317500" cy="157483"/>
            </a:xfrm>
          </p:grpSpPr>
          <p:sp>
            <p:nvSpPr>
              <p:cNvPr id="20" name="正方形/長方形 1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直線コネクタ 2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 name="図形グループ 22"/>
            <p:cNvGrpSpPr/>
            <p:nvPr/>
          </p:nvGrpSpPr>
          <p:grpSpPr>
            <a:xfrm>
              <a:off x="1187624" y="5225202"/>
              <a:ext cx="317500" cy="157483"/>
              <a:chOff x="6769100" y="1390650"/>
              <a:chExt cx="317500" cy="157483"/>
            </a:xfrm>
          </p:grpSpPr>
          <p:sp>
            <p:nvSpPr>
              <p:cNvPr id="24" name="正方形/長方形 2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 name="直線コネクタ 2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 name="図形グループ 26"/>
            <p:cNvGrpSpPr/>
            <p:nvPr/>
          </p:nvGrpSpPr>
          <p:grpSpPr>
            <a:xfrm>
              <a:off x="1557878" y="4656106"/>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1557878" y="4849568"/>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1557878" y="5031161"/>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1557878" y="5432262"/>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1557878" y="5227743"/>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1932528" y="4658647"/>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50"/>
            <p:cNvGrpSpPr/>
            <p:nvPr/>
          </p:nvGrpSpPr>
          <p:grpSpPr>
            <a:xfrm>
              <a:off x="1932528" y="4852109"/>
              <a:ext cx="317500" cy="157483"/>
              <a:chOff x="6769100" y="1390650"/>
              <a:chExt cx="317500" cy="157483"/>
            </a:xfrm>
          </p:grpSpPr>
          <p:sp>
            <p:nvSpPr>
              <p:cNvPr id="52" name="正方形/長方形 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5" name="図形グループ 54"/>
            <p:cNvGrpSpPr/>
            <p:nvPr/>
          </p:nvGrpSpPr>
          <p:grpSpPr>
            <a:xfrm>
              <a:off x="1932528" y="5033702"/>
              <a:ext cx="317500" cy="157483"/>
              <a:chOff x="6769100" y="1390650"/>
              <a:chExt cx="317500" cy="157483"/>
            </a:xfrm>
          </p:grpSpPr>
          <p:sp>
            <p:nvSpPr>
              <p:cNvPr id="56" name="正方形/長方形 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8" name="直線コネクタ 5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9" name="図形グループ 58"/>
            <p:cNvGrpSpPr/>
            <p:nvPr/>
          </p:nvGrpSpPr>
          <p:grpSpPr>
            <a:xfrm>
              <a:off x="1932528" y="5434803"/>
              <a:ext cx="317500" cy="157483"/>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3" name="図形グループ 62"/>
            <p:cNvGrpSpPr/>
            <p:nvPr/>
          </p:nvGrpSpPr>
          <p:grpSpPr>
            <a:xfrm>
              <a:off x="1932528" y="5230284"/>
              <a:ext cx="317500" cy="157483"/>
              <a:chOff x="6769100" y="1390650"/>
              <a:chExt cx="317500" cy="157483"/>
            </a:xfrm>
          </p:grpSpPr>
          <p:sp>
            <p:nvSpPr>
              <p:cNvPr id="64" name="正方形/長方形 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6" name="直線コネクタ 6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66"/>
            <p:cNvGrpSpPr/>
            <p:nvPr/>
          </p:nvGrpSpPr>
          <p:grpSpPr>
            <a:xfrm>
              <a:off x="2309668" y="4653136"/>
              <a:ext cx="317500" cy="157483"/>
              <a:chOff x="6769100" y="1390650"/>
              <a:chExt cx="317500" cy="157483"/>
            </a:xfrm>
          </p:grpSpPr>
          <p:sp>
            <p:nvSpPr>
              <p:cNvPr id="68" name="正方形/長方形 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直線コネクタ 6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70"/>
            <p:cNvGrpSpPr/>
            <p:nvPr/>
          </p:nvGrpSpPr>
          <p:grpSpPr>
            <a:xfrm>
              <a:off x="2679922" y="4655677"/>
              <a:ext cx="317500" cy="157483"/>
              <a:chOff x="6769100" y="1390650"/>
              <a:chExt cx="317500" cy="157483"/>
            </a:xfrm>
          </p:grpSpPr>
          <p:sp>
            <p:nvSpPr>
              <p:cNvPr id="72" name="正方形/長方形 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直線コネクタ 7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74"/>
            <p:cNvGrpSpPr/>
            <p:nvPr/>
          </p:nvGrpSpPr>
          <p:grpSpPr>
            <a:xfrm>
              <a:off x="3054572" y="4658218"/>
              <a:ext cx="317500" cy="157483"/>
              <a:chOff x="6769100" y="1390650"/>
              <a:chExt cx="317500" cy="157483"/>
            </a:xfrm>
          </p:grpSpPr>
          <p:sp>
            <p:nvSpPr>
              <p:cNvPr id="76" name="正方形/長方形 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コネクタ 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78"/>
            <p:cNvGrpSpPr/>
            <p:nvPr/>
          </p:nvGrpSpPr>
          <p:grpSpPr>
            <a:xfrm>
              <a:off x="2309668" y="4851227"/>
              <a:ext cx="317500" cy="157483"/>
              <a:chOff x="6769100" y="1390650"/>
              <a:chExt cx="317500" cy="157483"/>
            </a:xfrm>
          </p:grpSpPr>
          <p:sp>
            <p:nvSpPr>
              <p:cNvPr id="80" name="正方形/長方形 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コネクタ 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82"/>
            <p:cNvGrpSpPr/>
            <p:nvPr/>
          </p:nvGrpSpPr>
          <p:grpSpPr>
            <a:xfrm>
              <a:off x="2679922" y="4853768"/>
              <a:ext cx="317500" cy="157483"/>
              <a:chOff x="6769100" y="1390650"/>
              <a:chExt cx="317500" cy="157483"/>
            </a:xfrm>
          </p:grpSpPr>
          <p:sp>
            <p:nvSpPr>
              <p:cNvPr id="84" name="正方形/長方形 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コネクタ 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86"/>
            <p:cNvGrpSpPr/>
            <p:nvPr/>
          </p:nvGrpSpPr>
          <p:grpSpPr>
            <a:xfrm>
              <a:off x="3054572" y="4856309"/>
              <a:ext cx="317500" cy="157483"/>
              <a:chOff x="6769100" y="1390650"/>
              <a:chExt cx="317500" cy="157483"/>
            </a:xfrm>
          </p:grpSpPr>
          <p:sp>
            <p:nvSpPr>
              <p:cNvPr id="88" name="正方形/長方形 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90"/>
            <p:cNvGrpSpPr/>
            <p:nvPr/>
          </p:nvGrpSpPr>
          <p:grpSpPr>
            <a:xfrm>
              <a:off x="2307178" y="5219268"/>
              <a:ext cx="317500" cy="157483"/>
              <a:chOff x="6769100" y="1390650"/>
              <a:chExt cx="317500" cy="157483"/>
            </a:xfrm>
          </p:grpSpPr>
          <p:sp>
            <p:nvSpPr>
              <p:cNvPr id="92" name="正方形/長方形 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94"/>
            <p:cNvGrpSpPr/>
            <p:nvPr/>
          </p:nvGrpSpPr>
          <p:grpSpPr>
            <a:xfrm>
              <a:off x="2307178" y="5035953"/>
              <a:ext cx="317500" cy="157483"/>
              <a:chOff x="6769100" y="1390650"/>
              <a:chExt cx="317500" cy="157483"/>
            </a:xfrm>
          </p:grpSpPr>
          <p:sp>
            <p:nvSpPr>
              <p:cNvPr id="96" name="正方形/長方形 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98"/>
            <p:cNvGrpSpPr/>
            <p:nvPr/>
          </p:nvGrpSpPr>
          <p:grpSpPr>
            <a:xfrm>
              <a:off x="2677432" y="5221809"/>
              <a:ext cx="317500" cy="157483"/>
              <a:chOff x="6769100" y="1390650"/>
              <a:chExt cx="317500" cy="157483"/>
            </a:xfrm>
          </p:grpSpPr>
          <p:sp>
            <p:nvSpPr>
              <p:cNvPr id="100" name="正方形/長方形 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102"/>
            <p:cNvGrpSpPr/>
            <p:nvPr/>
          </p:nvGrpSpPr>
          <p:grpSpPr>
            <a:xfrm>
              <a:off x="2677432" y="5038494"/>
              <a:ext cx="317500" cy="157483"/>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3052082" y="5224350"/>
              <a:ext cx="317500" cy="157483"/>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1" name="図形グループ 110"/>
            <p:cNvGrpSpPr/>
            <p:nvPr/>
          </p:nvGrpSpPr>
          <p:grpSpPr>
            <a:xfrm>
              <a:off x="3052082" y="5041035"/>
              <a:ext cx="317500" cy="157483"/>
              <a:chOff x="6769100" y="1390650"/>
              <a:chExt cx="317500" cy="157483"/>
            </a:xfrm>
          </p:grpSpPr>
          <p:sp>
            <p:nvSpPr>
              <p:cNvPr id="112" name="正方形/長方形 1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円/楕円 1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4" name="直線コネクタ 1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5" name="図形グループ 114"/>
            <p:cNvGrpSpPr/>
            <p:nvPr/>
          </p:nvGrpSpPr>
          <p:grpSpPr>
            <a:xfrm>
              <a:off x="2307178" y="5417359"/>
              <a:ext cx="317500" cy="157483"/>
              <a:chOff x="6769100" y="1390650"/>
              <a:chExt cx="317500" cy="157483"/>
            </a:xfrm>
          </p:grpSpPr>
          <p:sp>
            <p:nvSpPr>
              <p:cNvPr id="116" name="正方形/長方形 1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コネクタ 1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118"/>
            <p:cNvGrpSpPr/>
            <p:nvPr/>
          </p:nvGrpSpPr>
          <p:grpSpPr>
            <a:xfrm>
              <a:off x="2677432" y="5419900"/>
              <a:ext cx="317500" cy="157483"/>
              <a:chOff x="6769100" y="1390650"/>
              <a:chExt cx="317500" cy="157483"/>
            </a:xfrm>
          </p:grpSpPr>
          <p:sp>
            <p:nvSpPr>
              <p:cNvPr id="120" name="正方形/長方形 11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 name="直線コネクタ 12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122"/>
            <p:cNvGrpSpPr/>
            <p:nvPr/>
          </p:nvGrpSpPr>
          <p:grpSpPr>
            <a:xfrm>
              <a:off x="3052082" y="5422441"/>
              <a:ext cx="317500" cy="157483"/>
              <a:chOff x="6769100" y="1390650"/>
              <a:chExt cx="317500" cy="157483"/>
            </a:xfrm>
          </p:grpSpPr>
          <p:sp>
            <p:nvSpPr>
              <p:cNvPr id="124" name="正方形/長方形 12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6" name="直線コネクタ 12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129" name="テキスト ボックス 128"/>
          <p:cNvSpPr txBox="1"/>
          <p:nvPr/>
        </p:nvSpPr>
        <p:spPr>
          <a:xfrm>
            <a:off x="681518" y="957740"/>
            <a:ext cx="3170402" cy="369332"/>
          </a:xfrm>
          <a:prstGeom prst="rect">
            <a:avLst/>
          </a:prstGeom>
          <a:noFill/>
        </p:spPr>
        <p:txBody>
          <a:bodyPr wrap="square" rtlCol="0">
            <a:spAutoFit/>
          </a:bodyPr>
          <a:lstStyle/>
          <a:p>
            <a:pPr algn="ctr"/>
            <a:r>
              <a:rPr kumimoji="1" lang="ja-JP" altLang="en-US" smtClean="0">
                <a:solidFill>
                  <a:schemeClr val="tx1">
                    <a:lumMod val="50000"/>
                    <a:lumOff val="50000"/>
                  </a:schemeClr>
                </a:solidFill>
                <a:latin typeface="Meiryo" charset="-128"/>
                <a:ea typeface="Meiryo" charset="-128"/>
                <a:cs typeface="Meiryo" charset="-128"/>
              </a:rPr>
              <a:t>オンプレミス・システム</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33" name="右矢印 132"/>
          <p:cNvSpPr/>
          <p:nvPr/>
        </p:nvSpPr>
        <p:spPr>
          <a:xfrm>
            <a:off x="3894415" y="838262"/>
            <a:ext cx="3485897" cy="392794"/>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4" name="曲折矢印 133"/>
          <p:cNvSpPr/>
          <p:nvPr/>
        </p:nvSpPr>
        <p:spPr>
          <a:xfrm rot="5400000">
            <a:off x="4975448" y="201665"/>
            <a:ext cx="826027" cy="2988093"/>
          </a:xfrm>
          <a:prstGeom prst="bentArrow">
            <a:avLst>
              <a:gd name="adj1" fmla="val 25000"/>
              <a:gd name="adj2" fmla="val 25000"/>
              <a:gd name="adj3" fmla="val 25000"/>
              <a:gd name="adj4" fmla="val 57746"/>
            </a:avLst>
          </a:prstGeom>
          <a:solidFill>
            <a:srgbClr val="407AA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5" name="曲折矢印 134"/>
          <p:cNvSpPr/>
          <p:nvPr/>
        </p:nvSpPr>
        <p:spPr>
          <a:xfrm rot="5400000">
            <a:off x="4040983" y="1465178"/>
            <a:ext cx="1464569" cy="1757704"/>
          </a:xfrm>
          <a:prstGeom prst="bentArrow">
            <a:avLst>
              <a:gd name="adj1" fmla="val 14957"/>
              <a:gd name="adj2" fmla="val 13877"/>
              <a:gd name="adj3" fmla="val 15671"/>
              <a:gd name="adj4" fmla="val 3442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cs typeface="Meiryo" charset="-128"/>
            </a:endParaRPr>
          </a:p>
        </p:txBody>
      </p:sp>
      <p:sp>
        <p:nvSpPr>
          <p:cNvPr id="136" name="四角形吹き出し 135"/>
          <p:cNvSpPr/>
          <p:nvPr/>
        </p:nvSpPr>
        <p:spPr>
          <a:xfrm>
            <a:off x="696492" y="2646223"/>
            <a:ext cx="3170402" cy="2274934"/>
          </a:xfrm>
          <a:prstGeom prst="wedgeRectCallout">
            <a:avLst>
              <a:gd name="adj1" fmla="val 79284"/>
              <a:gd name="adj2" fmla="val -7656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コスト</a:t>
            </a:r>
          </a:p>
          <a:p>
            <a:pPr marL="269875" lvl="1"/>
            <a:r>
              <a:rPr kumimoji="1" lang="en-US" altLang="ja-JP" sz="1200" dirty="0" smtClean="0">
                <a:solidFill>
                  <a:srgbClr val="FFFFFF"/>
                </a:solidFill>
                <a:latin typeface="Meiryo" charset="-128"/>
                <a:ea typeface="Meiryo" charset="-128"/>
                <a:cs typeface="Meiryo" charset="-128"/>
              </a:rPr>
              <a:t>5</a:t>
            </a:r>
            <a:r>
              <a:rPr kumimoji="1" lang="ja-JP" altLang="en-US" sz="1200" dirty="0" smtClean="0">
                <a:solidFill>
                  <a:srgbClr val="FFFFFF"/>
                </a:solidFill>
                <a:latin typeface="Meiryo" charset="-128"/>
                <a:ea typeface="Meiryo" charset="-128"/>
                <a:cs typeface="Meiryo" charset="-128"/>
              </a:rPr>
              <a:t>年間の</a:t>
            </a:r>
            <a:r>
              <a:rPr kumimoji="1" lang="en-US" altLang="ja-JP" sz="1200" dirty="0" smtClean="0">
                <a:solidFill>
                  <a:srgbClr val="FFFFFF"/>
                </a:solidFill>
                <a:latin typeface="Meiryo" charset="-128"/>
                <a:ea typeface="Meiryo" charset="-128"/>
                <a:cs typeface="Meiryo" charset="-128"/>
              </a:rPr>
              <a:t>TCO</a:t>
            </a:r>
          </a:p>
          <a:p>
            <a:pPr marL="228600" indent="-228600">
              <a:buFont typeface="+mj-lt"/>
              <a:buAutoNum type="arabicPeriod"/>
            </a:pPr>
            <a:r>
              <a:rPr lang="en-US" altLang="ja-JP" sz="1400" b="1" dirty="0" smtClean="0">
                <a:solidFill>
                  <a:srgbClr val="FFFFFF"/>
                </a:solidFill>
                <a:latin typeface="Meiryo" charset="-128"/>
                <a:ea typeface="Meiryo" charset="-128"/>
                <a:cs typeface="Meiryo" charset="-128"/>
              </a:rPr>
              <a:t>BCP</a:t>
            </a:r>
            <a:endParaRPr lang="ja-JP" altLang="en-US" sz="1400" b="1" dirty="0">
              <a:solidFill>
                <a:srgbClr val="FFFFFF"/>
              </a:solidFill>
              <a:latin typeface="Meiryo" charset="-128"/>
              <a:ea typeface="Meiryo" charset="-128"/>
              <a:cs typeface="Meiryo" charset="-128"/>
            </a:endParaRPr>
          </a:p>
          <a:p>
            <a:pPr marL="228600" lvl="1"/>
            <a:r>
              <a:rPr lang="ja-JP" altLang="en-US" sz="1200" dirty="0" smtClean="0">
                <a:solidFill>
                  <a:srgbClr val="FFFFFF"/>
                </a:solidFill>
                <a:latin typeface="Meiryo" charset="-128"/>
                <a:ea typeface="Meiryo" charset="-128"/>
                <a:cs typeface="Meiryo" charset="-128"/>
              </a:rPr>
              <a:t>遠隔多重化構成など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バックアップ／アーカイブ</a:t>
            </a:r>
          </a:p>
          <a:p>
            <a:pPr marL="228600" lvl="1"/>
            <a:r>
              <a:rPr kumimoji="1" lang="ja-JP" altLang="en-US" sz="1200" dirty="0" smtClean="0">
                <a:solidFill>
                  <a:srgbClr val="FFFFFF"/>
                </a:solidFill>
                <a:latin typeface="Meiryo" charset="-128"/>
                <a:ea typeface="Meiryo" charset="-128"/>
                <a:cs typeface="Meiryo" charset="-128"/>
              </a:rPr>
              <a:t>電子メール、業務データなど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ユーザー利便性</a:t>
            </a:r>
          </a:p>
          <a:p>
            <a:pPr marL="228600" lvl="1"/>
            <a:r>
              <a:rPr kumimoji="1" lang="ja-JP" altLang="en-US" sz="1200" dirty="0" smtClean="0">
                <a:solidFill>
                  <a:srgbClr val="FFFFFF"/>
                </a:solidFill>
                <a:latin typeface="Meiryo" charset="-128"/>
                <a:ea typeface="Meiryo" charset="-128"/>
                <a:cs typeface="Meiryo" charset="-128"/>
              </a:rPr>
              <a:t>応答時間、グローバル対応など</a:t>
            </a:r>
          </a:p>
          <a:p>
            <a:pPr marL="228600" indent="-228600">
              <a:buFont typeface="+mj-lt"/>
              <a:buAutoNum type="arabicPeriod"/>
            </a:pPr>
            <a:r>
              <a:rPr kumimoji="1" lang="ja-JP" altLang="en-US" sz="1400" b="1" dirty="0" smtClean="0">
                <a:solidFill>
                  <a:srgbClr val="FFFFFF"/>
                </a:solidFill>
                <a:latin typeface="Meiryo" charset="-128"/>
                <a:ea typeface="Meiryo" charset="-128"/>
                <a:cs typeface="Meiryo" charset="-128"/>
              </a:rPr>
              <a:t>ガバナンス</a:t>
            </a:r>
          </a:p>
          <a:p>
            <a:pPr marL="228600" lvl="1"/>
            <a:r>
              <a:rPr kumimoji="1" lang="ja-JP" altLang="en-US" sz="1200" dirty="0" smtClean="0">
                <a:solidFill>
                  <a:srgbClr val="FFFFFF"/>
                </a:solidFill>
                <a:latin typeface="Meiryo" charset="-128"/>
                <a:ea typeface="Meiryo" charset="-128"/>
                <a:cs typeface="Meiryo" charset="-128"/>
              </a:rPr>
              <a:t>見える化、管理機能など</a:t>
            </a:r>
            <a:endParaRPr kumimoji="1" lang="ja-JP" altLang="en-US" sz="1200" dirty="0">
              <a:solidFill>
                <a:srgbClr val="FFFFFF"/>
              </a:solidFill>
              <a:latin typeface="Meiryo" charset="-128"/>
              <a:ea typeface="Meiryo" charset="-128"/>
              <a:cs typeface="Meiryo" charset="-128"/>
            </a:endParaRPr>
          </a:p>
        </p:txBody>
      </p:sp>
      <p:sp>
        <p:nvSpPr>
          <p:cNvPr id="137" name="円/楕円 136"/>
          <p:cNvSpPr/>
          <p:nvPr/>
        </p:nvSpPr>
        <p:spPr>
          <a:xfrm>
            <a:off x="4572001" y="764704"/>
            <a:ext cx="1437867" cy="1410109"/>
          </a:xfrm>
          <a:prstGeom prst="ellipse">
            <a:avLst/>
          </a:prstGeom>
          <a:noFill/>
          <a:ln w="38100">
            <a:solidFill>
              <a:schemeClr val="accent6">
                <a:lumMod val="7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テキスト ボックス 139"/>
          <p:cNvSpPr txBox="1"/>
          <p:nvPr/>
        </p:nvSpPr>
        <p:spPr>
          <a:xfrm>
            <a:off x="1060714" y="5364192"/>
            <a:ext cx="3457269" cy="1154162"/>
          </a:xfrm>
          <a:prstGeom prst="rect">
            <a:avLst/>
          </a:prstGeom>
          <a:noFill/>
        </p:spPr>
        <p:txBody>
          <a:bodyPr wrap="square" rtlCol="0">
            <a:spAutoFit/>
          </a:bodyPr>
          <a:lstStyle/>
          <a:p>
            <a:r>
              <a:rPr kumimoji="1" lang="ja-JP" altLang="en-US" sz="1400" dirty="0" smtClean="0">
                <a:solidFill>
                  <a:schemeClr val="bg1"/>
                </a:solidFill>
                <a:latin typeface="Meiryo" charset="-128"/>
                <a:ea typeface="Meiryo" charset="-128"/>
                <a:cs typeface="Meiryo" charset="-128"/>
              </a:rPr>
              <a:t>そのまま移行すれば</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オンプレミスよりもコストが嵩む</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運用管理負担が増える</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機能面で利用部門のニーズに応えられない</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サービスレベルが低下する</a:t>
            </a:r>
          </a:p>
          <a:p>
            <a:pPr marL="171450" indent="-171450">
              <a:buFont typeface="Wingdings" charset="2"/>
              <a:buChar char="ü"/>
            </a:pPr>
            <a:r>
              <a:rPr kumimoji="1" lang="ja-JP" altLang="en-US" sz="1100" dirty="0" smtClean="0">
                <a:solidFill>
                  <a:schemeClr val="bg1"/>
                </a:solidFill>
                <a:latin typeface="Meiryo" charset="-128"/>
                <a:ea typeface="Meiryo" charset="-128"/>
                <a:cs typeface="Meiryo" charset="-128"/>
              </a:rPr>
              <a:t>セキュリティが担保できない</a:t>
            </a:r>
            <a:endParaRPr kumimoji="1" lang="ja-JP" altLang="en-US" sz="1100" dirty="0">
              <a:solidFill>
                <a:schemeClr val="bg1"/>
              </a:solidFill>
              <a:latin typeface="Meiryo" charset="-128"/>
              <a:ea typeface="Meiryo" charset="-128"/>
              <a:cs typeface="Meiryo" charset="-128"/>
            </a:endParaRPr>
          </a:p>
        </p:txBody>
      </p:sp>
      <p:sp>
        <p:nvSpPr>
          <p:cNvPr id="143" name="ホームベース 142"/>
          <p:cNvSpPr/>
          <p:nvPr/>
        </p:nvSpPr>
        <p:spPr>
          <a:xfrm rot="16200000">
            <a:off x="5902600" y="3851015"/>
            <a:ext cx="1439214" cy="3943280"/>
          </a:xfrm>
          <a:prstGeom prst="homePlate">
            <a:avLst>
              <a:gd name="adj" fmla="val 1464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p:cNvSpPr txBox="1"/>
          <p:nvPr/>
        </p:nvSpPr>
        <p:spPr>
          <a:xfrm>
            <a:off x="4682510" y="5611384"/>
            <a:ext cx="3939014" cy="738664"/>
          </a:xfrm>
          <a:prstGeom prst="rect">
            <a:avLst/>
          </a:prstGeom>
          <a:noFill/>
        </p:spPr>
        <p:txBody>
          <a:bodyPr wrap="square" rtlCol="0">
            <a:spAutoFit/>
          </a:bodyPr>
          <a:lstStyle/>
          <a:p>
            <a:pPr marL="171450" indent="-171450">
              <a:buFont typeface="Wingdings" charset="2"/>
              <a:buChar char="Ø"/>
            </a:pPr>
            <a:r>
              <a:rPr kumimoji="1" lang="ja-JP" altLang="en-US" sz="1400" smtClean="0">
                <a:solidFill>
                  <a:schemeClr val="bg1"/>
                </a:solidFill>
                <a:latin typeface="Meiryo" charset="-128"/>
                <a:ea typeface="Meiryo" charset="-128"/>
                <a:cs typeface="Meiryo" charset="-128"/>
              </a:rPr>
              <a:t>上記、組合せ</a:t>
            </a:r>
            <a:r>
              <a:rPr kumimoji="1" lang="ja-JP" altLang="en-US" sz="1400" dirty="0" smtClean="0">
                <a:solidFill>
                  <a:schemeClr val="bg1"/>
                </a:solidFill>
                <a:latin typeface="Meiryo" charset="-128"/>
                <a:ea typeface="Meiryo" charset="-128"/>
                <a:cs typeface="Meiryo" charset="-128"/>
              </a:rPr>
              <a:t>の最適解を考える</a:t>
            </a:r>
          </a:p>
          <a:p>
            <a:pPr marL="171450" indent="-171450">
              <a:buFont typeface="Wingdings" charset="2"/>
              <a:buChar char="Ø"/>
            </a:pPr>
            <a:r>
              <a:rPr kumimoji="1" lang="ja-JP" altLang="en-US" sz="1400" dirty="0" smtClean="0">
                <a:solidFill>
                  <a:schemeClr val="bg1"/>
                </a:solidFill>
                <a:latin typeface="Meiryo" charset="-128"/>
                <a:ea typeface="Meiryo" charset="-128"/>
                <a:cs typeface="Meiryo" charset="-128"/>
              </a:rPr>
              <a:t>クラウド前提のアーキテクチャーに見直す</a:t>
            </a:r>
          </a:p>
          <a:p>
            <a:pPr marL="171450" indent="-171450">
              <a:buFont typeface="Wingdings" charset="2"/>
              <a:buChar char="Ø"/>
            </a:pPr>
            <a:r>
              <a:rPr kumimoji="1" lang="ja-JP" altLang="en-US" sz="1400" dirty="0" smtClean="0">
                <a:solidFill>
                  <a:schemeClr val="bg1"/>
                </a:solidFill>
                <a:latin typeface="Meiryo" charset="-128"/>
                <a:ea typeface="Meiryo" charset="-128"/>
                <a:cs typeface="Meiryo" charset="-128"/>
              </a:rPr>
              <a:t>情報システム部門の役割を再構築する</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13495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クラウドへ移行するための</a:t>
            </a:r>
            <a:r>
              <a:rPr lang="en-US" altLang="ja-JP" dirty="0" smtClean="0"/>
              <a:t>3</a:t>
            </a:r>
            <a:r>
              <a:rPr lang="ja-JP" altLang="en-US" dirty="0" smtClean="0"/>
              <a:t>つの戦略</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p:cNvSpPr/>
          <p:nvPr/>
        </p:nvSpPr>
        <p:spPr>
          <a:xfrm>
            <a:off x="323528" y="1412776"/>
            <a:ext cx="6969360" cy="201622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4509120"/>
            <a:ext cx="2530624" cy="1296144"/>
          </a:xfrm>
          <a:prstGeom prst="rect">
            <a:avLst/>
          </a:prstGeom>
          <a:noFill/>
          <a:ln w="38100">
            <a:solidFill>
              <a:srgbClr val="00905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009051"/>
                </a:solidFill>
                <a:latin typeface="Meiryo" charset="-128"/>
                <a:ea typeface="Meiryo" charset="-128"/>
                <a:cs typeface="Meiryo" charset="-128"/>
              </a:rPr>
              <a:t>新しく作る</a:t>
            </a:r>
            <a:endParaRPr kumimoji="1" lang="en-US" altLang="ja-JP" sz="2000" dirty="0" smtClean="0">
              <a:solidFill>
                <a:srgbClr val="009051"/>
              </a:solidFill>
              <a:latin typeface="Meiryo" charset="-128"/>
              <a:ea typeface="Meiryo" charset="-128"/>
              <a:cs typeface="Meiryo" charset="-128"/>
            </a:endParaRPr>
          </a:p>
          <a:p>
            <a:pPr algn="ctr"/>
            <a:r>
              <a:rPr kumimoji="1" lang="ja-JP" altLang="en-US" sz="2000" dirty="0" smtClean="0">
                <a:solidFill>
                  <a:srgbClr val="009051"/>
                </a:solidFill>
                <a:latin typeface="Meiryo" charset="-128"/>
                <a:ea typeface="Meiryo" charset="-128"/>
                <a:cs typeface="Meiryo" charset="-128"/>
              </a:rPr>
              <a:t>システム</a:t>
            </a:r>
            <a:endParaRPr kumimoji="1" lang="ja-JP" altLang="en-US" sz="2000" dirty="0">
              <a:solidFill>
                <a:srgbClr val="009051"/>
              </a:solidFill>
              <a:latin typeface="Meiryo" charset="-128"/>
              <a:ea typeface="Meiryo" charset="-128"/>
              <a:cs typeface="Meiryo" charset="-128"/>
            </a:endParaRPr>
          </a:p>
        </p:txBody>
      </p:sp>
      <p:sp>
        <p:nvSpPr>
          <p:cNvPr id="6" name="正方形/長方形 5"/>
          <p:cNvSpPr/>
          <p:nvPr/>
        </p:nvSpPr>
        <p:spPr>
          <a:xfrm>
            <a:off x="3306688" y="4509120"/>
            <a:ext cx="2530624"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変えた方がいい</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6187008" y="4509120"/>
            <a:ext cx="2530624" cy="129614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そのまま残す</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システム</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463184" y="2127272"/>
            <a:ext cx="2524640"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クラウド・ネイティブ</a:t>
            </a:r>
            <a:endParaRPr kumimoji="1" lang="en-US" altLang="ja-JP" sz="1200" dirty="0" smtClean="0">
              <a:solidFill>
                <a:srgbClr val="FFFFFF"/>
              </a:solidFill>
              <a:latin typeface="Meiryo" charset="-128"/>
              <a:ea typeface="Meiryo" charset="-128"/>
              <a:cs typeface="Meiryo" charset="-128"/>
            </a:endParaRPr>
          </a:p>
        </p:txBody>
      </p:sp>
      <p:sp>
        <p:nvSpPr>
          <p:cNvPr id="10" name="正方形/長方形 9"/>
          <p:cNvSpPr/>
          <p:nvPr/>
        </p:nvSpPr>
        <p:spPr>
          <a:xfrm>
            <a:off x="4876161" y="2117036"/>
            <a:ext cx="961151" cy="93702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クラウド</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ネイティブ</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306689" y="2127272"/>
            <a:ext cx="991982" cy="9370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そのまま</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移行</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6187008" y="2127272"/>
            <a:ext cx="907613" cy="937023"/>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ベア</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メタル</a:t>
            </a:r>
            <a:endParaRPr kumimoji="1" lang="ja-JP" altLang="en-US" sz="1200" dirty="0">
              <a:solidFill>
                <a:srgbClr val="FFFFFF"/>
              </a:solidFill>
              <a:latin typeface="Meiryo" charset="-128"/>
              <a:ea typeface="Meiryo" charset="-128"/>
              <a:cs typeface="Meiryo" charset="-128"/>
            </a:endParaRPr>
          </a:p>
        </p:txBody>
      </p:sp>
      <p:cxnSp>
        <p:nvCxnSpPr>
          <p:cNvPr id="14" name="直線矢印コネクタ 13"/>
          <p:cNvCxnSpPr/>
          <p:nvPr/>
        </p:nvCxnSpPr>
        <p:spPr>
          <a:xfrm flipV="1">
            <a:off x="3892051" y="3064295"/>
            <a:ext cx="2992" cy="1444825"/>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V="1">
            <a:off x="1752702" y="3056378"/>
            <a:ext cx="2992" cy="1444825"/>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1" idx="3"/>
            <a:endCxn id="10" idx="1"/>
          </p:cNvCxnSpPr>
          <p:nvPr/>
        </p:nvCxnSpPr>
        <p:spPr>
          <a:xfrm flipV="1">
            <a:off x="4298671" y="2585548"/>
            <a:ext cx="577490" cy="10236"/>
          </a:xfrm>
          <a:prstGeom prst="straightConnector1">
            <a:avLst/>
          </a:prstGeom>
          <a:ln w="57150">
            <a:solidFill>
              <a:schemeClr val="accent6">
                <a:lumMod val="75000"/>
              </a:schemeClr>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6695346" y="3064295"/>
            <a:ext cx="2992" cy="1444825"/>
          </a:xfrm>
          <a:prstGeom prst="straightConnector1">
            <a:avLst/>
          </a:prstGeom>
          <a:ln w="38100">
            <a:solidFill>
              <a:schemeClr val="accent6">
                <a:lumMod val="75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カギ線コネクタ 21"/>
          <p:cNvCxnSpPr>
            <a:endCxn id="4" idx="3"/>
          </p:cNvCxnSpPr>
          <p:nvPr/>
        </p:nvCxnSpPr>
        <p:spPr>
          <a:xfrm rot="16200000" flipV="1">
            <a:off x="6704845" y="3008932"/>
            <a:ext cx="2080315" cy="904227"/>
          </a:xfrm>
          <a:prstGeom prst="bentConnector2">
            <a:avLst/>
          </a:prstGeom>
          <a:ln w="38100">
            <a:prstDash val="sysDot"/>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8213074" y="3143631"/>
            <a:ext cx="369332" cy="763312"/>
          </a:xfrm>
          <a:prstGeom prst="rect">
            <a:avLst/>
          </a:prstGeom>
          <a:noFill/>
        </p:spPr>
        <p:txBody>
          <a:bodyPr vert="eaVert" wrap="square" rtlCol="0">
            <a:spAutoFit/>
          </a:bodyPr>
          <a:lstStyle/>
          <a:p>
            <a:r>
              <a:rPr kumimoji="1" lang="ja-JP" altLang="en-US" sz="1200" smtClean="0">
                <a:solidFill>
                  <a:srgbClr val="0070C0"/>
                </a:solidFill>
                <a:latin typeface="Meiryo" charset="-128"/>
                <a:ea typeface="Meiryo" charset="-128"/>
                <a:cs typeface="Meiryo" charset="-128"/>
              </a:rPr>
              <a:t>連係</a:t>
            </a:r>
            <a:endParaRPr kumimoji="1" lang="ja-JP" altLang="en-US" sz="1200">
              <a:solidFill>
                <a:srgbClr val="0070C0"/>
              </a:solidFill>
              <a:latin typeface="Meiryo" charset="-128"/>
              <a:ea typeface="Meiryo" charset="-128"/>
              <a:cs typeface="Meiryo" charset="-128"/>
            </a:endParaRPr>
          </a:p>
        </p:txBody>
      </p:sp>
      <p:sp>
        <p:nvSpPr>
          <p:cNvPr id="25" name="テキスト ボックス 24"/>
          <p:cNvSpPr txBox="1"/>
          <p:nvPr/>
        </p:nvSpPr>
        <p:spPr>
          <a:xfrm>
            <a:off x="3892051" y="3725107"/>
            <a:ext cx="369332" cy="553998"/>
          </a:xfrm>
          <a:prstGeom prst="rect">
            <a:avLst/>
          </a:prstGeom>
          <a:noFill/>
        </p:spPr>
        <p:txBody>
          <a:bodyPr vert="eaVert" wrap="none" rtlCol="0">
            <a:spAutoFit/>
          </a:bodyPr>
          <a:lstStyle/>
          <a:p>
            <a:r>
              <a:rPr kumimoji="1" lang="ja-JP" altLang="en-US" sz="1200" smtClean="0">
                <a:solidFill>
                  <a:schemeClr val="accent6">
                    <a:lumMod val="75000"/>
                  </a:schemeClr>
                </a:solidFill>
                <a:latin typeface="Meiryo" charset="-128"/>
                <a:ea typeface="Meiryo" charset="-128"/>
                <a:cs typeface="Meiryo" charset="-128"/>
              </a:rPr>
              <a:t>リフト</a:t>
            </a:r>
            <a:endParaRPr kumimoji="1" lang="ja-JP" altLang="en-US" sz="120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4294370" y="2282388"/>
            <a:ext cx="646331" cy="276999"/>
          </a:xfrm>
          <a:prstGeom prst="rect">
            <a:avLst/>
          </a:prstGeom>
          <a:noFill/>
        </p:spPr>
        <p:txBody>
          <a:bodyPr vert="horz" wrap="none" rtlCol="0">
            <a:spAutoFit/>
          </a:bodyPr>
          <a:lstStyle/>
          <a:p>
            <a:r>
              <a:rPr kumimoji="1" lang="ja-JP" altLang="en-US" sz="1200" smtClean="0">
                <a:solidFill>
                  <a:schemeClr val="accent6">
                    <a:lumMod val="75000"/>
                  </a:schemeClr>
                </a:solidFill>
                <a:latin typeface="Meiryo" charset="-128"/>
                <a:ea typeface="Meiryo" charset="-128"/>
                <a:cs typeface="Meiryo" charset="-128"/>
              </a:rPr>
              <a:t>シフト</a:t>
            </a:r>
            <a:endParaRPr kumimoji="1" lang="ja-JP" altLang="en-US" sz="1200" dirty="0">
              <a:solidFill>
                <a:schemeClr val="accent6">
                  <a:lumMod val="75000"/>
                </a:schemeClr>
              </a:solidFill>
              <a:latin typeface="Meiryo" charset="-128"/>
              <a:ea typeface="Meiryo" charset="-128"/>
              <a:cs typeface="Meiryo" charset="-128"/>
            </a:endParaRPr>
          </a:p>
        </p:txBody>
      </p:sp>
      <p:sp>
        <p:nvSpPr>
          <p:cNvPr id="28" name="テキスト ボックス 27"/>
          <p:cNvSpPr txBox="1"/>
          <p:nvPr/>
        </p:nvSpPr>
        <p:spPr>
          <a:xfrm>
            <a:off x="2599389" y="1491222"/>
            <a:ext cx="2954655" cy="461665"/>
          </a:xfrm>
          <a:prstGeom prst="rect">
            <a:avLst/>
          </a:prstGeom>
          <a:noFill/>
        </p:spPr>
        <p:txBody>
          <a:bodyPr wrap="none" rtlCol="0">
            <a:spAutoFit/>
          </a:bodyPr>
          <a:lstStyle/>
          <a:p>
            <a:r>
              <a:rPr kumimoji="1" lang="ja-JP" altLang="en-US" sz="2400" b="1" smtClean="0">
                <a:solidFill>
                  <a:srgbClr val="0432FF"/>
                </a:solidFill>
                <a:latin typeface="Meiryo" charset="-128"/>
                <a:ea typeface="Meiryo" charset="-128"/>
                <a:cs typeface="Meiryo" charset="-128"/>
              </a:rPr>
              <a:t>クラウド・サービス</a:t>
            </a:r>
            <a:endParaRPr kumimoji="1" lang="ja-JP" altLang="en-US" sz="2400" b="1">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488438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smtClean="0"/>
              <a:t>パブリック・クラウドとオンプレミスとの連携利用における課題</a:t>
            </a:r>
            <a:endParaRPr kumimoji="1" lang="ja-JP" altLang="en-US" sz="2400"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706922" y="1126576"/>
            <a:ext cx="1704838" cy="912945"/>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smtClean="0">
                <a:solidFill>
                  <a:srgbClr val="FFFFFF"/>
                </a:solidFill>
                <a:latin typeface="Meiryo" charset="-128"/>
                <a:ea typeface="Meiryo" charset="-128"/>
                <a:cs typeface="Meiryo" charset="-128"/>
              </a:rPr>
              <a:t>ID</a:t>
            </a:r>
            <a:r>
              <a:rPr kumimoji="1" lang="ja-JP" altLang="en-US" sz="2000" dirty="0" smtClean="0">
                <a:solidFill>
                  <a:srgbClr val="FFFFFF"/>
                </a:solidFill>
                <a:latin typeface="Meiryo" charset="-128"/>
                <a:ea typeface="Meiryo" charset="-128"/>
                <a:cs typeface="Meiryo" charset="-128"/>
              </a:rPr>
              <a:t>管理</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706922" y="2170692"/>
            <a:ext cx="1704838" cy="912945"/>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データ連係</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706922" y="3214808"/>
            <a:ext cx="1704838" cy="912945"/>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アプリケーション</a:t>
            </a:r>
            <a:endParaRPr kumimoji="1" lang="en-US" altLang="ja-JP" sz="14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連係</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706922" y="4258924"/>
            <a:ext cx="1704838" cy="912945"/>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運用管理</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706922" y="5303040"/>
            <a:ext cx="1704838" cy="912945"/>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費用配賦</a:t>
            </a:r>
            <a:endParaRPr kumimoji="1" lang="ja-JP" altLang="en-US" sz="2000" dirty="0">
              <a:solidFill>
                <a:srgbClr val="FFFFFF"/>
              </a:solidFill>
              <a:latin typeface="Meiryo" charset="-128"/>
              <a:ea typeface="Meiryo" charset="-128"/>
              <a:cs typeface="Meiryo" charset="-128"/>
            </a:endParaRPr>
          </a:p>
        </p:txBody>
      </p:sp>
      <p:sp>
        <p:nvSpPr>
          <p:cNvPr id="9" name="正方形/長方形 8"/>
          <p:cNvSpPr/>
          <p:nvPr/>
        </p:nvSpPr>
        <p:spPr>
          <a:xfrm>
            <a:off x="2411760" y="1126576"/>
            <a:ext cx="6048672" cy="9129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en-US" altLang="ja-JP" sz="1400" dirty="0" smtClean="0">
                <a:solidFill>
                  <a:srgbClr val="FFFFFF"/>
                </a:solidFill>
                <a:latin typeface="Meiryo" charset="-128"/>
                <a:ea typeface="Meiryo" charset="-128"/>
                <a:cs typeface="Meiryo" charset="-128"/>
              </a:rPr>
              <a:t>ID</a:t>
            </a:r>
            <a:r>
              <a:rPr kumimoji="1" lang="ja-JP" altLang="en-US" sz="1400" dirty="0" smtClean="0">
                <a:solidFill>
                  <a:srgbClr val="FFFFFF"/>
                </a:solidFill>
                <a:latin typeface="Meiryo" charset="-128"/>
                <a:ea typeface="Meiryo" charset="-128"/>
                <a:cs typeface="Meiryo" charset="-128"/>
              </a:rPr>
              <a:t>連係機能の追加導入が必要</a:t>
            </a:r>
            <a:endParaRPr kumimoji="1" lang="en-US" altLang="ja-JP" sz="1400" dirty="0" smtClean="0">
              <a:solidFill>
                <a:srgbClr val="FFFFFF"/>
              </a:solidFill>
              <a:latin typeface="Meiryo" charset="-128"/>
              <a:ea typeface="Meiryo" charset="-128"/>
              <a:cs typeface="Meiryo" charset="-128"/>
            </a:endParaRPr>
          </a:p>
          <a:p>
            <a:pPr marL="171450" indent="-171450">
              <a:buFont typeface="Wingdings" charset="2"/>
              <a:buChar char="l"/>
            </a:pPr>
            <a:r>
              <a:rPr kumimoji="1" lang="ja-JP" altLang="en-US" sz="1400" dirty="0" smtClean="0">
                <a:solidFill>
                  <a:srgbClr val="FFFFFF"/>
                </a:solidFill>
                <a:latin typeface="Meiryo" charset="-128"/>
                <a:ea typeface="Meiryo" charset="-128"/>
                <a:cs typeface="Meiryo" charset="-128"/>
              </a:rPr>
              <a:t>費用・期間の観点が課題</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2411760" y="2170692"/>
            <a:ext cx="6048672" cy="9129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400" dirty="0" smtClean="0">
                <a:solidFill>
                  <a:srgbClr val="FFFFFF"/>
                </a:solidFill>
                <a:latin typeface="Meiryo" charset="-128"/>
                <a:ea typeface="Meiryo" charset="-128"/>
                <a:cs typeface="Meiryo" charset="-128"/>
              </a:rPr>
              <a:t>バッチ連係であれば</a:t>
            </a:r>
            <a:r>
              <a:rPr kumimoji="1" lang="en-US" altLang="ja-JP" sz="1400" dirty="0" smtClean="0">
                <a:solidFill>
                  <a:srgbClr val="FFFFFF"/>
                </a:solidFill>
                <a:latin typeface="Meiryo" charset="-128"/>
                <a:ea typeface="Meiryo" charset="-128"/>
                <a:cs typeface="Meiryo" charset="-128"/>
              </a:rPr>
              <a:t>FTP</a:t>
            </a:r>
            <a:r>
              <a:rPr kumimoji="1" lang="ja-JP" altLang="en-US" sz="1400" dirty="0" smtClean="0">
                <a:solidFill>
                  <a:srgbClr val="FFFFFF"/>
                </a:solidFill>
                <a:latin typeface="Meiryo" charset="-128"/>
                <a:ea typeface="Meiryo" charset="-128"/>
                <a:cs typeface="Meiryo" charset="-128"/>
              </a:rPr>
              <a:t>サーバーで対応可能</a:t>
            </a:r>
            <a:endParaRPr kumimoji="1" lang="en-US" altLang="ja-JP" sz="1400" dirty="0" smtClean="0">
              <a:solidFill>
                <a:srgbClr val="FFFFFF"/>
              </a:solidFill>
              <a:latin typeface="Meiryo" charset="-128"/>
              <a:ea typeface="Meiryo" charset="-128"/>
              <a:cs typeface="Meiryo" charset="-128"/>
            </a:endParaRPr>
          </a:p>
          <a:p>
            <a:pPr marL="171450" indent="-171450">
              <a:buFont typeface="Wingdings" charset="2"/>
              <a:buChar char="l"/>
            </a:pPr>
            <a:r>
              <a:rPr lang="ja-JP" altLang="en-US" sz="1400" dirty="0" smtClean="0">
                <a:solidFill>
                  <a:srgbClr val="FFFFFF"/>
                </a:solidFill>
                <a:latin typeface="Meiryo" charset="-128"/>
                <a:ea typeface="Meiryo" charset="-128"/>
                <a:cs typeface="Meiryo" charset="-128"/>
              </a:rPr>
              <a:t>インタラクティブ連係の場合は、ネットワーク遅延に伴うアクセス・タイミングのズレによる処理エラーの可能性に対応が必要</a:t>
            </a:r>
            <a:endParaRPr kumimoji="1" lang="ja-JP" altLang="en-US" sz="1400" dirty="0">
              <a:solidFill>
                <a:srgbClr val="FFFFFF"/>
              </a:solidFill>
              <a:latin typeface="Meiryo" charset="-128"/>
              <a:ea typeface="Meiryo" charset="-128"/>
              <a:cs typeface="Meiryo" charset="-128"/>
            </a:endParaRPr>
          </a:p>
        </p:txBody>
      </p:sp>
      <p:sp>
        <p:nvSpPr>
          <p:cNvPr id="11" name="正方形/長方形 10"/>
          <p:cNvSpPr/>
          <p:nvPr/>
        </p:nvSpPr>
        <p:spPr>
          <a:xfrm>
            <a:off x="2411760" y="3214808"/>
            <a:ext cx="6048672" cy="9129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400" dirty="0" smtClean="0">
                <a:solidFill>
                  <a:srgbClr val="FFFFFF"/>
                </a:solidFill>
                <a:latin typeface="Meiryo" charset="-128"/>
                <a:ea typeface="Meiryo" charset="-128"/>
                <a:cs typeface="Meiryo" charset="-128"/>
              </a:rPr>
              <a:t>アプリケーション・ロジック連係の場合、処理タイミングのズレが生じることで、処理エラーになる可能性に対処が必要</a:t>
            </a:r>
            <a:endParaRPr kumimoji="1" lang="en-US" altLang="ja-JP" sz="14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1400" dirty="0" smtClean="0">
                <a:solidFill>
                  <a:srgbClr val="FFFFFF"/>
                </a:solidFill>
                <a:latin typeface="Meiryo" charset="-128"/>
                <a:ea typeface="Meiryo" charset="-128"/>
                <a:cs typeface="Meiryo" charset="-128"/>
              </a:rPr>
              <a:t>パブリック・クラウド固有のユーザーインターフェイスとの共通化は困難</a:t>
            </a:r>
            <a:endParaRPr kumimoji="1" lang="ja-JP" altLang="en-US" sz="1400" dirty="0">
              <a:solidFill>
                <a:srgbClr val="FFFFFF"/>
              </a:solidFill>
              <a:latin typeface="Meiryo" charset="-128"/>
              <a:ea typeface="Meiryo" charset="-128"/>
              <a:cs typeface="Meiryo" charset="-128"/>
            </a:endParaRPr>
          </a:p>
        </p:txBody>
      </p:sp>
      <p:sp>
        <p:nvSpPr>
          <p:cNvPr id="12" name="正方形/長方形 11"/>
          <p:cNvSpPr/>
          <p:nvPr/>
        </p:nvSpPr>
        <p:spPr>
          <a:xfrm>
            <a:off x="2411760" y="4258924"/>
            <a:ext cx="6048672" cy="9129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charset="2"/>
              <a:buChar char="l"/>
            </a:pPr>
            <a:r>
              <a:rPr kumimoji="1" lang="ja-JP" altLang="en-US" sz="1400" dirty="0" smtClean="0">
                <a:solidFill>
                  <a:srgbClr val="FFFFFF"/>
                </a:solidFill>
                <a:latin typeface="Meiryo" charset="-128"/>
                <a:ea typeface="Meiryo" charset="-128"/>
                <a:cs typeface="Meiryo" charset="-128"/>
              </a:rPr>
              <a:t>パブリック・クラウド固有の運用管理との違いがあり共通化は困難</a:t>
            </a:r>
            <a:endParaRPr kumimoji="1" lang="en-US" altLang="ja-JP" sz="1400" dirty="0" smtClean="0">
              <a:solidFill>
                <a:srgbClr val="FFFFFF"/>
              </a:solidFill>
              <a:latin typeface="Meiryo" charset="-128"/>
              <a:ea typeface="Meiryo" charset="-128"/>
              <a:cs typeface="Meiryo" charset="-128"/>
            </a:endParaRPr>
          </a:p>
          <a:p>
            <a:pPr marL="342900" indent="-342900">
              <a:buFont typeface="Wingdings" charset="2"/>
              <a:buChar char="l"/>
            </a:pPr>
            <a:r>
              <a:rPr lang="ja-JP" altLang="en-US" sz="1400" dirty="0" smtClean="0">
                <a:solidFill>
                  <a:srgbClr val="FFFFFF"/>
                </a:solidFill>
                <a:latin typeface="Meiryo" charset="-128"/>
                <a:ea typeface="Meiryo" charset="-128"/>
                <a:cs typeface="Meiryo" charset="-128"/>
              </a:rPr>
              <a:t>パブリック・クラウドのメンテナンスタイミングとバッチ処理スケジュールを合わせることが必要</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2411760" y="5303040"/>
            <a:ext cx="6048672" cy="91294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400" dirty="0" smtClean="0">
                <a:solidFill>
                  <a:srgbClr val="FFFFFF"/>
                </a:solidFill>
                <a:latin typeface="Meiryo" charset="-128"/>
                <a:ea typeface="Meiryo" charset="-128"/>
                <a:cs typeface="Meiryo" charset="-128"/>
              </a:rPr>
              <a:t>パブリック</a:t>
            </a:r>
            <a:r>
              <a:rPr kumimoji="1" lang="ja-JP" altLang="en-US" sz="1400" smtClean="0">
                <a:solidFill>
                  <a:srgbClr val="FFFFFF"/>
                </a:solidFill>
                <a:latin typeface="Meiryo" charset="-128"/>
                <a:ea typeface="Meiryo" charset="-128"/>
                <a:cs typeface="Meiryo" charset="-128"/>
              </a:rPr>
              <a:t>・クラウド独自の課金方式があることで、社内</a:t>
            </a:r>
            <a:r>
              <a:rPr kumimoji="1" lang="ja-JP" altLang="en-US" sz="1400" dirty="0" smtClean="0">
                <a:solidFill>
                  <a:srgbClr val="FFFFFF"/>
                </a:solidFill>
                <a:latin typeface="Meiryo" charset="-128"/>
                <a:ea typeface="Meiryo" charset="-128"/>
                <a:cs typeface="Meiryo" charset="-128"/>
              </a:rPr>
              <a:t>での</a:t>
            </a:r>
            <a:r>
              <a:rPr kumimoji="1" lang="ja-JP" altLang="en-US" sz="1400" smtClean="0">
                <a:solidFill>
                  <a:srgbClr val="FFFFFF"/>
                </a:solidFill>
                <a:latin typeface="Meiryo" charset="-128"/>
                <a:ea typeface="Meiryo" charset="-128"/>
                <a:cs typeface="Meiryo" charset="-128"/>
              </a:rPr>
              <a:t>費用配賦をどうするか検討が必要</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2723146" y="6326121"/>
            <a:ext cx="5737286" cy="215444"/>
          </a:xfrm>
          <a:prstGeom prst="rect">
            <a:avLst/>
          </a:prstGeom>
        </p:spPr>
        <p:txBody>
          <a:bodyPr wrap="square">
            <a:spAutoFit/>
          </a:bodyPr>
          <a:lstStyle/>
          <a:p>
            <a:pPr algn="r"/>
            <a:r>
              <a:rPr lang="ja-JP" altLang="en-US" sz="800" dirty="0">
                <a:latin typeface="Meiryo" charset="-128"/>
                <a:ea typeface="Meiryo" charset="-128"/>
                <a:cs typeface="Meiryo" charset="-128"/>
                <a:hlinkClick r:id="rId2"/>
              </a:rPr>
              <a:t>http://www.idcjapan.co.jp/Press/Current/20160929Apr.</a:t>
            </a:r>
            <a:r>
              <a:rPr lang="ja-JP" altLang="en-US" sz="800" dirty="0" smtClean="0">
                <a:latin typeface="Meiryo" charset="-128"/>
                <a:ea typeface="Meiryo" charset="-128"/>
                <a:cs typeface="Meiryo" charset="-128"/>
                <a:hlinkClick r:id="rId2"/>
              </a:rPr>
              <a:t>html</a:t>
            </a:r>
            <a:r>
              <a:rPr lang="ja-JP" altLang="en-US" sz="800" dirty="0" smtClean="0">
                <a:latin typeface="Meiryo" charset="-128"/>
                <a:ea typeface="Meiryo" charset="-128"/>
                <a:cs typeface="Meiryo" charset="-128"/>
              </a:rPr>
              <a:t>　</a:t>
            </a:r>
            <a:r>
              <a:rPr lang="ja-JP" altLang="en-US" sz="800" smtClean="0">
                <a:latin typeface="Meiryo" charset="-128"/>
                <a:ea typeface="Meiryo" charset="-128"/>
                <a:cs typeface="Meiryo" charset="-128"/>
              </a:rPr>
              <a:t>　を参考に作成</a:t>
            </a:r>
            <a:endParaRPr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593536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s://lh5.googleusercontent.com/Dy5zX-Em20pVmL0zVVfMjOMkVNGWWlLWx7CLQandv061bUopCVy1Fw2lDjZ8TxNxuHjqcixCGTKyWl4oR-HVXL4K7bB-F5zYEyGAMpJ9hTlaXZwRkbNiy6Uc3E-c0tMMkJhI3posF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273" y="204522"/>
            <a:ext cx="3957347" cy="395734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t>予算はどう変わるのか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片側の 2 つの角を切り取った四角形 3"/>
          <p:cNvSpPr/>
          <p:nvPr/>
        </p:nvSpPr>
        <p:spPr>
          <a:xfrm>
            <a:off x="467544" y="1140626"/>
            <a:ext cx="3744416" cy="2160240"/>
          </a:xfrm>
          <a:prstGeom prst="snip2Same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467544" y="1259847"/>
            <a:ext cx="3744416" cy="646331"/>
          </a:xfrm>
          <a:prstGeom prst="rect">
            <a:avLst/>
          </a:prstGeom>
          <a:noFill/>
        </p:spPr>
        <p:txBody>
          <a:bodyPr wrap="square" rtlCol="0">
            <a:spAutoFit/>
          </a:bodyPr>
          <a:lstStyle/>
          <a:p>
            <a:pPr algn="ctr"/>
            <a:r>
              <a:rPr kumimoji="1" lang="ja-JP" altLang="en-US" dirty="0" smtClean="0">
                <a:solidFill>
                  <a:schemeClr val="tx1">
                    <a:lumMod val="50000"/>
                    <a:lumOff val="50000"/>
                  </a:schemeClr>
                </a:solidFill>
                <a:latin typeface="Meiryo" charset="-128"/>
                <a:ea typeface="Meiryo" charset="-128"/>
                <a:cs typeface="Meiryo" charset="-128"/>
              </a:rPr>
              <a:t>データセンター</a:t>
            </a:r>
            <a:r>
              <a:rPr kumimoji="1" lang="en-US" altLang="ja-JP" dirty="0" smtClean="0">
                <a:solidFill>
                  <a:schemeClr val="tx1">
                    <a:lumMod val="50000"/>
                    <a:lumOff val="50000"/>
                  </a:schemeClr>
                </a:solidFill>
                <a:latin typeface="Meiryo" charset="-128"/>
                <a:ea typeface="Meiryo" charset="-128"/>
                <a:cs typeface="Meiryo" charset="-128"/>
              </a:rPr>
              <a:t> or</a:t>
            </a:r>
            <a:endParaRPr kumimoji="1" lang="ja-JP" altLang="en-US" dirty="0" smtClean="0">
              <a:solidFill>
                <a:schemeClr val="tx1">
                  <a:lumMod val="50000"/>
                  <a:lumOff val="50000"/>
                </a:schemeClr>
              </a:solidFill>
              <a:latin typeface="Meiryo" charset="-128"/>
              <a:ea typeface="Meiryo" charset="-128"/>
              <a:cs typeface="Meiryo" charset="-128"/>
            </a:endParaRPr>
          </a:p>
          <a:p>
            <a:pPr algn="ctr"/>
            <a:r>
              <a:rPr kumimoji="1" lang="ja-JP" altLang="en-US" dirty="0" smtClean="0">
                <a:solidFill>
                  <a:schemeClr val="tx1">
                    <a:lumMod val="50000"/>
                    <a:lumOff val="50000"/>
                  </a:schemeClr>
                </a:solidFill>
                <a:latin typeface="Meiryo" charset="-128"/>
                <a:ea typeface="Meiryo" charset="-128"/>
                <a:cs typeface="Meiryo" charset="-128"/>
              </a:rPr>
              <a:t>自社のサーバールーム</a:t>
            </a:r>
            <a:endParaRPr kumimoji="1" lang="ja-JP" altLang="en-US" dirty="0">
              <a:solidFill>
                <a:schemeClr val="tx1">
                  <a:lumMod val="50000"/>
                  <a:lumOff val="50000"/>
                </a:schemeClr>
              </a:solidFill>
              <a:latin typeface="Meiryo" charset="-128"/>
              <a:ea typeface="Meiryo" charset="-128"/>
              <a:cs typeface="Meiryo" charset="-128"/>
            </a:endParaRPr>
          </a:p>
        </p:txBody>
      </p:sp>
      <p:pic>
        <p:nvPicPr>
          <p:cNvPr id="6" name="Picture 4" descr="https://lh6.googleusercontent.com/Lz_MKZ_siLkQ62-QusYfkF7WG7glrWHosKOjhlmwAataFwGrId6Bn0p2RnFGTJ0FbNVvDtOGpoT3dxwoqYd8Vbtx6gJWeAIcGnWiZDrlsY1lmzw1EYm1iiVHjf4znf1v2eDV-KP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139" y="1972897"/>
            <a:ext cx="598866" cy="5988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s://lh3.googleusercontent.com/2rErx6GtGp570ZYStuO7ziiL5a1WOJGbOzbGuCm2TBScKoxt0YupX3NYN8bsE5a_i78_jVeSRYc7hnIG5_sDa0xa0miWXF4Vh5vcB3nZNjn3_YGHRHPe2QqQYcQkVTL0zuC3QAZa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887" y="2041071"/>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lh4.googleusercontent.com/AQ_JLDrmj_oJkR8uB0VxRR2v5YSln0-ipiGzlKGlJfsswtliuxNBGPH2ep2DCJAGdjTd4Vgbwkmb1VZB8xnJCnpyguQvX5Ff0llD37LaX0YYmuz8ADj7-JCCzdkoO5bsA7GQYo2oY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110" y="2041071"/>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https://lh5.googleusercontent.com/9VIJCJ6bvm73Uc8VWK_CYhudyYd5UCXI_Iqhy1rPtwJ6JXPhe4vPx4axfjox4e40dcPXsWShEYxy7DlJIkEhE9WHLCQoLvQ1RgBOrURRc_4e_KaS_MoAQszZAQxkbWOpnj6sd64i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04059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074" y="1705577"/>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240" y="2746380"/>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0490" y="2753816"/>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107" y="2753816"/>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s://lh3.googleusercontent.com/Yzm5JcAKkK_AF14T1zUqKsYE3QoKmgI-vRWufJZznE8g80hroVyH-y7IL3f9X-GKS9NyoltEqHAkF_-5VKIPYGnUuhU7rjU14XTtEB6UT_l_nPvT4onxII1NlVtlS8mD4wuT-a4S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8583" y="2550132"/>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https://lh3.googleusercontent.com/Yzm5JcAKkK_AF14T1zUqKsYE3QoKmgI-vRWufJZznE8g80hroVyH-y7IL3f9X-GKS9NyoltEqHAkF_-5VKIPYGnUuhU7rjU14XTtEB6UT_l_nPvT4onxII1NlVtlS8mD4wuT-a4S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162" y="2556561"/>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998" y="2753816"/>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3203" y="2746380"/>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822" y="2751703"/>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5812" y="2232046"/>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6822" y="22205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2017" y="2232046"/>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https://lh3.googleusercontent.com/Yzm5JcAKkK_AF14T1zUqKsYE3QoKmgI-vRWufJZznE8g80hroVyH-y7IL3f9X-GKS9NyoltEqHAkF_-5VKIPYGnUuhU7rjU14XTtEB6UT_l_nPvT4onxII1NlVtlS8mD4wuT-a4S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564" y="254327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descr="https://lh3.googleusercontent.com/Yzm5JcAKkK_AF14T1zUqKsYE3QoKmgI-vRWufJZznE8g80hroVyH-y7IL3f9X-GKS9NyoltEqHAkF_-5VKIPYGnUuhU7rjU14XTtEB6UT_l_nPvT4onxII1NlVtlS8mD4wuT-a4S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181" y="2552487"/>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594" y="22205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631" y="22205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9334" y="16953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8166" y="16953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998" y="16953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7" descr="https://lh3.googleusercontent.com/_FsUXnYukBTo__dj-TAdHKlqHD6BxrUNjX5Ejd4SqTBmGDP5XyoupmDRAIU3peGGjpTuPSd0-C_eyCE-e2iwxcdefqmrqRCr1WqoCWb4j0BsgVZzRy8ioIz71UJE_UJhulhqJty8R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4426" y="2220535"/>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s://lh3.googleusercontent.com/Yzm5JcAKkK_AF14T1zUqKsYE3QoKmgI-vRWufJZznE8g80hroVyH-y7IL3f9X-GKS9NyoltEqHAkF_-5VKIPYGnUuhU7rjU14XTtEB6UT_l_nPvT4onxII1NlVtlS8mD4wuT-a4Sg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66" y="2550132"/>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https://lh5.googleusercontent.com/9VIJCJ6bvm73Uc8VWK_CYhudyYd5UCXI_Iqhy1rPtwJ6JXPhe4vPx4axfjox4e40dcPXsWShEYxy7DlJIkEhE9WHLCQoLvQ1RgBOrURRc_4e_KaS_MoAQszZAQxkbWOpnj6sd64i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1183" y="2048963"/>
            <a:ext cx="531168" cy="5311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lh4.googleusercontent.com/AQ_JLDrmj_oJkR8uB0VxRR2v5YSln0-ipiGzlKGlJfsswtliuxNBGPH2ep2DCJAGdjTd4Vgbwkmb1VZB8xnJCnpyguQvX5Ff0llD37LaX0YYmuz8ADj7-JCCzdkoO5bsA7GQYo2oY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856" y="2059665"/>
            <a:ext cx="531168" cy="531168"/>
          </a:xfrm>
          <a:prstGeom prst="rect">
            <a:avLst/>
          </a:prstGeom>
          <a:noFill/>
          <a:extLst>
            <a:ext uri="{909E8E84-426E-40DD-AFC4-6F175D3DCCD1}">
              <a14:hiddenFill xmlns:a14="http://schemas.microsoft.com/office/drawing/2010/main">
                <a:solidFill>
                  <a:srgbClr val="FFFFFF"/>
                </a:solidFill>
              </a14:hiddenFill>
            </a:ext>
          </a:extLst>
        </p:spPr>
      </p:pic>
      <p:sp>
        <p:nvSpPr>
          <p:cNvPr id="33" name="右矢印 32"/>
          <p:cNvSpPr/>
          <p:nvPr/>
        </p:nvSpPr>
        <p:spPr>
          <a:xfrm>
            <a:off x="3995936" y="2059665"/>
            <a:ext cx="936104" cy="7624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467544" y="3627348"/>
            <a:ext cx="8208912" cy="648072"/>
          </a:xfrm>
          <a:prstGeom prst="rect">
            <a:avLst/>
          </a:prstGeom>
          <a:solidFill>
            <a:srgbClr val="0432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「資産」</a:t>
            </a:r>
            <a:r>
              <a:rPr kumimoji="1" lang="ja-JP" altLang="en-US" sz="2800" smtClean="0">
                <a:solidFill>
                  <a:schemeClr val="bg1"/>
                </a:solidFill>
                <a:latin typeface="Meiryo" charset="-128"/>
                <a:ea typeface="Meiryo" charset="-128"/>
                <a:cs typeface="Meiryo" charset="-128"/>
              </a:rPr>
              <a:t>から「経費」へ</a:t>
            </a:r>
            <a:r>
              <a:rPr kumimoji="1" lang="ja-JP" altLang="en-US" sz="2800" dirty="0" smtClean="0">
                <a:solidFill>
                  <a:schemeClr val="bg1"/>
                </a:solidFill>
                <a:latin typeface="Meiryo" charset="-128"/>
                <a:ea typeface="Meiryo" charset="-128"/>
                <a:cs typeface="Meiryo" charset="-128"/>
              </a:rPr>
              <a:t>の転換</a:t>
            </a:r>
          </a:p>
        </p:txBody>
      </p:sp>
      <p:sp>
        <p:nvSpPr>
          <p:cNvPr id="37" name="テキスト ボックス 36"/>
          <p:cNvSpPr txBox="1"/>
          <p:nvPr/>
        </p:nvSpPr>
        <p:spPr>
          <a:xfrm>
            <a:off x="599412" y="4625220"/>
            <a:ext cx="171086" cy="523220"/>
          </a:xfrm>
          <a:prstGeom prst="rect">
            <a:avLst/>
          </a:prstGeom>
          <a:noFill/>
        </p:spPr>
        <p:txBody>
          <a:bodyPr wrap="square" rtlCol="0">
            <a:spAutoFit/>
          </a:bodyPr>
          <a:lstStyle/>
          <a:p>
            <a:endParaRPr kumimoji="1" lang="ja-JP" altLang="en-US" sz="2800" dirty="0">
              <a:latin typeface="Meiryo" charset="-128"/>
              <a:ea typeface="Meiryo" charset="-128"/>
              <a:cs typeface="Meiryo" charset="-128"/>
            </a:endParaRPr>
          </a:p>
        </p:txBody>
      </p:sp>
      <p:sp>
        <p:nvSpPr>
          <p:cNvPr id="38" name="テキスト ボックス 37"/>
          <p:cNvSpPr txBox="1"/>
          <p:nvPr/>
        </p:nvSpPr>
        <p:spPr>
          <a:xfrm>
            <a:off x="599412" y="5283248"/>
            <a:ext cx="171086" cy="523220"/>
          </a:xfrm>
          <a:prstGeom prst="rect">
            <a:avLst/>
          </a:prstGeom>
          <a:noFill/>
        </p:spPr>
        <p:txBody>
          <a:bodyPr wrap="square" rtlCol="0">
            <a:spAutoFit/>
          </a:bodyPr>
          <a:lstStyle/>
          <a:p>
            <a:endParaRPr kumimoji="1" lang="ja-JP" altLang="en-US" sz="2800" dirty="0">
              <a:latin typeface="Meiryo" charset="-128"/>
              <a:ea typeface="Meiryo" charset="-128"/>
              <a:cs typeface="Meiryo" charset="-128"/>
            </a:endParaRPr>
          </a:p>
        </p:txBody>
      </p:sp>
      <p:sp>
        <p:nvSpPr>
          <p:cNvPr id="40" name="正方形/長方形 39"/>
          <p:cNvSpPr/>
          <p:nvPr/>
        </p:nvSpPr>
        <p:spPr>
          <a:xfrm>
            <a:off x="457200" y="5447981"/>
            <a:ext cx="3809482" cy="576237"/>
          </a:xfrm>
          <a:prstGeom prst="rect">
            <a:avLst/>
          </a:prstGeom>
          <a:solidFill>
            <a:schemeClr val="accent5">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プログラム・ライセンス（経費）</a:t>
            </a:r>
          </a:p>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プログラム・サポート（経費）</a:t>
            </a:r>
            <a:endParaRPr lang="ja-JP" altLang="en-US" sz="1600" dirty="0">
              <a:solidFill>
                <a:schemeClr val="bg1"/>
              </a:solidFill>
              <a:latin typeface="Meiryo" charset="-128"/>
              <a:ea typeface="Meiryo" charset="-128"/>
              <a:cs typeface="Meiryo" charset="-128"/>
            </a:endParaRPr>
          </a:p>
        </p:txBody>
      </p:sp>
      <p:sp>
        <p:nvSpPr>
          <p:cNvPr id="41" name="正方形/長方形 40"/>
          <p:cNvSpPr/>
          <p:nvPr/>
        </p:nvSpPr>
        <p:spPr>
          <a:xfrm>
            <a:off x="457200" y="6082849"/>
            <a:ext cx="3809482" cy="472821"/>
          </a:xfrm>
          <a:prstGeom prst="rect">
            <a:avLst/>
          </a:prstGeom>
          <a:solidFill>
            <a:schemeClr val="accent5">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運用管理</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派遣（経費）</a:t>
            </a:r>
            <a:endParaRPr lang="ja-JP" altLang="en-US" sz="1600" dirty="0">
              <a:solidFill>
                <a:schemeClr val="bg1"/>
              </a:solidFill>
              <a:latin typeface="Meiryo" charset="-128"/>
              <a:ea typeface="Meiryo" charset="-128"/>
              <a:cs typeface="Meiryo" charset="-128"/>
            </a:endParaRPr>
          </a:p>
        </p:txBody>
      </p:sp>
      <p:sp>
        <p:nvSpPr>
          <p:cNvPr id="42" name="正方形/長方形 41"/>
          <p:cNvSpPr/>
          <p:nvPr/>
        </p:nvSpPr>
        <p:spPr>
          <a:xfrm>
            <a:off x="458696" y="4325679"/>
            <a:ext cx="3808096" cy="516988"/>
          </a:xfrm>
          <a:prstGeom prst="rect">
            <a:avLst/>
          </a:prstGeom>
          <a:solidFill>
            <a:schemeClr val="accent3">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システム</a:t>
            </a:r>
            <a:r>
              <a:rPr lang="ja-JP" altLang="en-US" sz="1600" smtClean="0">
                <a:solidFill>
                  <a:schemeClr val="bg1"/>
                </a:solidFill>
                <a:latin typeface="Meiryo" charset="-128"/>
                <a:ea typeface="Meiryo" charset="-128"/>
                <a:cs typeface="Meiryo" charset="-128"/>
              </a:rPr>
              <a:t>開発（資産）</a:t>
            </a:r>
            <a:endParaRPr lang="ja-JP" altLang="en-US" sz="1600" dirty="0">
              <a:solidFill>
                <a:schemeClr val="bg1"/>
              </a:solidFill>
              <a:latin typeface="Meiryo" charset="-128"/>
              <a:ea typeface="Meiryo" charset="-128"/>
              <a:cs typeface="Meiryo" charset="-128"/>
            </a:endParaRPr>
          </a:p>
        </p:txBody>
      </p:sp>
      <p:sp>
        <p:nvSpPr>
          <p:cNvPr id="43" name="正方形/長方形 42"/>
          <p:cNvSpPr/>
          <p:nvPr/>
        </p:nvSpPr>
        <p:spPr>
          <a:xfrm>
            <a:off x="458696" y="4892926"/>
            <a:ext cx="3808096" cy="493670"/>
          </a:xfrm>
          <a:prstGeom prst="rect">
            <a:avLst/>
          </a:prstGeom>
          <a:solidFill>
            <a:schemeClr val="accent3">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ハードウェア資産（資産）</a:t>
            </a:r>
            <a:endParaRPr lang="ja-JP" altLang="en-US" sz="1600" dirty="0">
              <a:solidFill>
                <a:schemeClr val="bg1"/>
              </a:solidFill>
              <a:latin typeface="Meiryo" charset="-128"/>
              <a:ea typeface="Meiryo" charset="-128"/>
              <a:cs typeface="Meiryo" charset="-128"/>
            </a:endParaRPr>
          </a:p>
        </p:txBody>
      </p:sp>
      <p:sp>
        <p:nvSpPr>
          <p:cNvPr id="44" name="正方形/長方形 43"/>
          <p:cNvSpPr/>
          <p:nvPr/>
        </p:nvSpPr>
        <p:spPr>
          <a:xfrm>
            <a:off x="4866974" y="4735748"/>
            <a:ext cx="3818646" cy="1431945"/>
          </a:xfrm>
          <a:prstGeom prst="rect">
            <a:avLst/>
          </a:prstGeom>
          <a:solidFill>
            <a:schemeClr val="accent5">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サブスクリプション（経費）</a:t>
            </a:r>
            <a:endParaRPr lang="ja-JP" altLang="en-US" sz="1600" dirty="0">
              <a:solidFill>
                <a:schemeClr val="bg1"/>
              </a:solidFill>
              <a:latin typeface="Meiryo" charset="-128"/>
              <a:ea typeface="Meiryo" charset="-128"/>
              <a:cs typeface="Meiryo" charset="-128"/>
            </a:endParaRPr>
          </a:p>
        </p:txBody>
      </p:sp>
      <p:sp>
        <p:nvSpPr>
          <p:cNvPr id="45" name="正方形/長方形 44"/>
          <p:cNvSpPr/>
          <p:nvPr/>
        </p:nvSpPr>
        <p:spPr>
          <a:xfrm>
            <a:off x="4866974" y="4327529"/>
            <a:ext cx="3808096" cy="356110"/>
          </a:xfrm>
          <a:prstGeom prst="rect">
            <a:avLst/>
          </a:prstGeom>
          <a:solidFill>
            <a:schemeClr val="accent3">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システム</a:t>
            </a:r>
            <a:r>
              <a:rPr lang="ja-JP" altLang="en-US" sz="1600" smtClean="0">
                <a:solidFill>
                  <a:schemeClr val="bg1"/>
                </a:solidFill>
                <a:latin typeface="Meiryo" charset="-128"/>
                <a:ea typeface="Meiryo" charset="-128"/>
                <a:cs typeface="Meiryo" charset="-128"/>
              </a:rPr>
              <a:t>開発（資産）</a:t>
            </a:r>
            <a:endParaRPr lang="ja-JP" altLang="en-US" sz="1600" dirty="0">
              <a:solidFill>
                <a:schemeClr val="bg1"/>
              </a:solidFill>
              <a:latin typeface="Meiryo" charset="-128"/>
              <a:ea typeface="Meiryo" charset="-128"/>
              <a:cs typeface="Meiryo" charset="-128"/>
            </a:endParaRPr>
          </a:p>
        </p:txBody>
      </p:sp>
      <p:sp>
        <p:nvSpPr>
          <p:cNvPr id="46" name="正方形/長方形 45"/>
          <p:cNvSpPr/>
          <p:nvPr/>
        </p:nvSpPr>
        <p:spPr>
          <a:xfrm>
            <a:off x="4865588" y="6221472"/>
            <a:ext cx="3809482" cy="334197"/>
          </a:xfrm>
          <a:prstGeom prst="rect">
            <a:avLst/>
          </a:prstGeom>
          <a:solidFill>
            <a:schemeClr val="accent5">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charset="2"/>
              <a:buChar char="l"/>
            </a:pPr>
            <a:r>
              <a:rPr lang="ja-JP" altLang="en-US" sz="1600" dirty="0" smtClean="0">
                <a:solidFill>
                  <a:schemeClr val="bg1"/>
                </a:solidFill>
                <a:latin typeface="Meiryo" charset="-128"/>
                <a:ea typeface="Meiryo" charset="-128"/>
                <a:cs typeface="Meiryo" charset="-128"/>
              </a:rPr>
              <a:t>マネージド・サービス（経費）</a:t>
            </a:r>
            <a:endParaRPr lang="ja-JP" altLang="en-US" sz="1600" dirty="0">
              <a:solidFill>
                <a:schemeClr val="bg1"/>
              </a:solidFill>
              <a:latin typeface="Meiryo" charset="-128"/>
              <a:ea typeface="Meiryo" charset="-128"/>
              <a:cs typeface="Meiryo" charset="-128"/>
            </a:endParaRPr>
          </a:p>
        </p:txBody>
      </p:sp>
      <p:cxnSp>
        <p:nvCxnSpPr>
          <p:cNvPr id="48" name="カギ線コネクタ 47"/>
          <p:cNvCxnSpPr>
            <a:stCxn id="42" idx="3"/>
            <a:endCxn id="44" idx="1"/>
          </p:cNvCxnSpPr>
          <p:nvPr/>
        </p:nvCxnSpPr>
        <p:spPr>
          <a:xfrm>
            <a:off x="4266792" y="4584173"/>
            <a:ext cx="600182" cy="867548"/>
          </a:xfrm>
          <a:prstGeom prst="bentConnector3">
            <a:avLst/>
          </a:prstGeom>
          <a:ln>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カギ線コネクタ 48"/>
          <p:cNvCxnSpPr>
            <a:stCxn id="43" idx="3"/>
            <a:endCxn id="44" idx="1"/>
          </p:cNvCxnSpPr>
          <p:nvPr/>
        </p:nvCxnSpPr>
        <p:spPr>
          <a:xfrm>
            <a:off x="4266792" y="5139761"/>
            <a:ext cx="600182" cy="311960"/>
          </a:xfrm>
          <a:prstGeom prst="bentConnector3">
            <a:avLst>
              <a:gd name="adj1" fmla="val 50000"/>
            </a:avLst>
          </a:prstGeom>
          <a:ln>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カギ線コネクタ 51"/>
          <p:cNvCxnSpPr>
            <a:stCxn id="40" idx="3"/>
            <a:endCxn id="44" idx="1"/>
          </p:cNvCxnSpPr>
          <p:nvPr/>
        </p:nvCxnSpPr>
        <p:spPr>
          <a:xfrm flipV="1">
            <a:off x="4266682" y="5451721"/>
            <a:ext cx="600292" cy="284379"/>
          </a:xfrm>
          <a:prstGeom prst="bentConnector3">
            <a:avLst>
              <a:gd name="adj1" fmla="val 50000"/>
            </a:avLst>
          </a:prstGeom>
          <a:ln>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p:cNvCxnSpPr>
            <a:stCxn id="41" idx="3"/>
            <a:endCxn id="44" idx="1"/>
          </p:cNvCxnSpPr>
          <p:nvPr/>
        </p:nvCxnSpPr>
        <p:spPr>
          <a:xfrm flipV="1">
            <a:off x="4266682" y="5451721"/>
            <a:ext cx="600292" cy="867539"/>
          </a:xfrm>
          <a:prstGeom prst="bentConnector3">
            <a:avLst>
              <a:gd name="adj1" fmla="val 50000"/>
            </a:avLst>
          </a:prstGeom>
          <a:ln>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4266682" y="4437112"/>
            <a:ext cx="598906"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p:nvPr/>
        </p:nvCxnSpPr>
        <p:spPr>
          <a:xfrm>
            <a:off x="4261126" y="6453336"/>
            <a:ext cx="598906"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5" name="四角形吹き出し 84"/>
          <p:cNvSpPr/>
          <p:nvPr/>
        </p:nvSpPr>
        <p:spPr>
          <a:xfrm>
            <a:off x="4195398" y="916423"/>
            <a:ext cx="1816762" cy="579639"/>
          </a:xfrm>
          <a:prstGeom prst="wedgeRectCallout">
            <a:avLst>
              <a:gd name="adj1" fmla="val 46424"/>
              <a:gd name="adj2" fmla="val 1352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経費は工夫と改善で</a:t>
            </a:r>
          </a:p>
          <a:p>
            <a:pPr algn="ctr"/>
            <a:r>
              <a:rPr kumimoji="1" lang="ja-JP" altLang="en-US" sz="1200" dirty="0" smtClean="0">
                <a:solidFill>
                  <a:srgbClr val="FFFFFF"/>
                </a:solidFill>
                <a:latin typeface="Meiryo" charset="-128"/>
                <a:ea typeface="Meiryo" charset="-128"/>
                <a:cs typeface="Meiryo" charset="-128"/>
              </a:rPr>
              <a:t>継続的に削減可能</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513944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クラウド時代の情報システム人材の活かし方</a:t>
            </a:r>
            <a:endParaRPr kumimoji="1" lang="ja-JP" altLang="en-US" dirty="0"/>
          </a:p>
        </p:txBody>
      </p:sp>
      <p:sp>
        <p:nvSpPr>
          <p:cNvPr id="3" name="スライド番号プレースホルダー 2"/>
          <p:cNvSpPr>
            <a:spLocks noGrp="1"/>
          </p:cNvSpPr>
          <p:nvPr>
            <p:ph type="sldNum" sz="quarter" idx="12"/>
          </p:nvPr>
        </p:nvSpPr>
        <p:spPr>
          <a:xfrm>
            <a:off x="6720257" y="6651702"/>
            <a:ext cx="2133600" cy="217800"/>
          </a:xfrm>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256326" y="908050"/>
            <a:ext cx="2192726" cy="5767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戦略・企画</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256326" y="1484785"/>
            <a:ext cx="2192726" cy="5760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業務分析</a:t>
            </a:r>
          </a:p>
          <a:p>
            <a:pPr algn="ctr"/>
            <a:r>
              <a:rPr kumimoji="1" lang="ja-JP" altLang="en-US" sz="1400" dirty="0" smtClean="0">
                <a:solidFill>
                  <a:srgbClr val="FFFFFF"/>
                </a:solidFill>
                <a:latin typeface="Meiryo" charset="-128"/>
                <a:ea typeface="Meiryo" charset="-128"/>
                <a:cs typeface="Meiryo" charset="-128"/>
              </a:rPr>
              <a:t>システム設計</a:t>
            </a:r>
            <a:endParaRPr kumimoji="1" lang="ja-JP" altLang="en-US" sz="1400" dirty="0">
              <a:solidFill>
                <a:srgbClr val="FFFFFF"/>
              </a:solidFill>
              <a:latin typeface="Meiryo" charset="-128"/>
              <a:ea typeface="Meiryo" charset="-128"/>
              <a:cs typeface="Meiryo" charset="-128"/>
            </a:endParaRPr>
          </a:p>
        </p:txBody>
      </p:sp>
      <p:sp>
        <p:nvSpPr>
          <p:cNvPr id="6" name="正方形/長方形 5"/>
          <p:cNvSpPr/>
          <p:nvPr/>
        </p:nvSpPr>
        <p:spPr>
          <a:xfrm>
            <a:off x="256326" y="2060848"/>
            <a:ext cx="2192726" cy="136980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アプリケーション開発</a:t>
            </a:r>
            <a:endParaRPr kumimoji="1" lang="ja-JP" altLang="en-US" sz="1400" dirty="0">
              <a:solidFill>
                <a:srgbClr val="FFFFFF"/>
              </a:solidFill>
              <a:latin typeface="Meiryo" charset="-128"/>
              <a:ea typeface="Meiryo" charset="-128"/>
              <a:cs typeface="Meiryo" charset="-128"/>
            </a:endParaRPr>
          </a:p>
        </p:txBody>
      </p:sp>
      <p:sp>
        <p:nvSpPr>
          <p:cNvPr id="7" name="正方形/長方形 6"/>
          <p:cNvSpPr/>
          <p:nvPr/>
        </p:nvSpPr>
        <p:spPr>
          <a:xfrm>
            <a:off x="256323" y="3438991"/>
            <a:ext cx="2192727" cy="67847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インフラ</a:t>
            </a:r>
          </a:p>
          <a:p>
            <a:pPr algn="ctr"/>
            <a:r>
              <a:rPr kumimoji="1" lang="ja-JP" altLang="en-US" sz="1400" dirty="0" smtClean="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256322" y="4117468"/>
            <a:ext cx="2192728" cy="108012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保守</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256322" y="5205928"/>
            <a:ext cx="2192728" cy="6784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運用管理</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256322" y="5876064"/>
            <a:ext cx="2192728" cy="6492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ヘルプデスク</a:t>
            </a:r>
          </a:p>
          <a:p>
            <a:pPr algn="ctr"/>
            <a:r>
              <a:rPr kumimoji="1" lang="ja-JP" altLang="en-US" sz="1400" dirty="0" smtClean="0">
                <a:solidFill>
                  <a:srgbClr val="FFFFFF"/>
                </a:solidFill>
                <a:latin typeface="Meiryo" charset="-128"/>
                <a:ea typeface="Meiryo" charset="-128"/>
                <a:cs typeface="Meiryo" charset="-128"/>
              </a:rPr>
              <a:t>現場サポート</a:t>
            </a:r>
            <a:endParaRPr kumimoji="1" lang="ja-JP" altLang="en-US" sz="1400" dirty="0">
              <a:solidFill>
                <a:srgbClr val="FFFFFF"/>
              </a:solidFill>
              <a:latin typeface="Meiryo" charset="-128"/>
              <a:ea typeface="Meiryo" charset="-128"/>
              <a:cs typeface="Meiryo" charset="-128"/>
            </a:endParaRPr>
          </a:p>
        </p:txBody>
      </p:sp>
      <p:sp>
        <p:nvSpPr>
          <p:cNvPr id="11" name="正方形/長方形 10"/>
          <p:cNvSpPr/>
          <p:nvPr/>
        </p:nvSpPr>
        <p:spPr>
          <a:xfrm>
            <a:off x="2955338" y="908050"/>
            <a:ext cx="2192726" cy="115279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戦略・企画</a:t>
            </a:r>
            <a:endParaRPr kumimoji="1" lang="ja-JP" altLang="en-US" sz="1400" dirty="0">
              <a:solidFill>
                <a:srgbClr val="FFFFFF"/>
              </a:solidFill>
              <a:latin typeface="Meiryo" charset="-128"/>
              <a:ea typeface="Meiryo" charset="-128"/>
              <a:cs typeface="Meiryo" charset="-128"/>
            </a:endParaRPr>
          </a:p>
        </p:txBody>
      </p:sp>
      <p:sp>
        <p:nvSpPr>
          <p:cNvPr id="12" name="正方形/長方形 11"/>
          <p:cNvSpPr/>
          <p:nvPr/>
        </p:nvSpPr>
        <p:spPr>
          <a:xfrm>
            <a:off x="2955334" y="2076697"/>
            <a:ext cx="2192728" cy="114787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業務分析</a:t>
            </a:r>
          </a:p>
          <a:p>
            <a:pPr algn="ctr"/>
            <a:r>
              <a:rPr kumimoji="1" lang="ja-JP" altLang="en-US" sz="1400" dirty="0" smtClean="0">
                <a:solidFill>
                  <a:srgbClr val="FFFFFF"/>
                </a:solidFill>
                <a:latin typeface="Meiryo" charset="-128"/>
                <a:ea typeface="Meiryo" charset="-128"/>
                <a:cs typeface="Meiryo" charset="-128"/>
              </a:rPr>
              <a:t>システム設計</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2955338" y="3228825"/>
            <a:ext cx="2192726" cy="187970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アプリケーション開発</a:t>
            </a:r>
          </a:p>
          <a:p>
            <a:pPr algn="ctr"/>
            <a:endParaRPr kumimoji="1" lang="ja-JP" altLang="en-US" sz="1400" dirty="0" smtClean="0">
              <a:solidFill>
                <a:srgbClr val="FFFFFF"/>
              </a:solidFill>
              <a:latin typeface="Meiryo" charset="-128"/>
              <a:ea typeface="Meiryo" charset="-128"/>
              <a:cs typeface="Meiryo" charset="-128"/>
            </a:endParaRPr>
          </a:p>
          <a:p>
            <a:pPr algn="ctr"/>
            <a:r>
              <a:rPr kumimoji="1" lang="ja-JP" altLang="en-US" sz="1400" b="1" dirty="0" smtClean="0">
                <a:solidFill>
                  <a:srgbClr val="FFFFFF"/>
                </a:solidFill>
                <a:latin typeface="Meiryo" charset="-128"/>
                <a:ea typeface="Meiryo" charset="-128"/>
                <a:cs typeface="Meiryo" charset="-128"/>
              </a:rPr>
              <a:t>「攻めの</a:t>
            </a:r>
            <a:r>
              <a:rPr kumimoji="1" lang="en-US" altLang="ja-JP" sz="1400" b="1" dirty="0" smtClean="0">
                <a:solidFill>
                  <a:srgbClr val="FFFFFF"/>
                </a:solidFill>
                <a:latin typeface="Meiryo" charset="-128"/>
                <a:ea typeface="Meiryo" charset="-128"/>
                <a:cs typeface="Meiryo" charset="-128"/>
              </a:rPr>
              <a:t>IT</a:t>
            </a:r>
            <a:r>
              <a:rPr kumimoji="1" lang="ja-JP" altLang="en-US" sz="1400" b="1" dirty="0" smtClean="0">
                <a:solidFill>
                  <a:srgbClr val="FFFFFF"/>
                </a:solidFill>
                <a:latin typeface="Meiryo" charset="-128"/>
                <a:ea typeface="Meiryo" charset="-128"/>
                <a:cs typeface="Meiryo" charset="-128"/>
              </a:rPr>
              <a:t>活用」拡大</a:t>
            </a:r>
            <a:endParaRPr kumimoji="1" lang="ja-JP" altLang="en-US" sz="1400" b="1" dirty="0">
              <a:solidFill>
                <a:srgbClr val="FFFFFF"/>
              </a:solidFill>
              <a:latin typeface="Meiryo" charset="-128"/>
              <a:ea typeface="Meiryo" charset="-128"/>
              <a:cs typeface="Meiryo" charset="-128"/>
            </a:endParaRPr>
          </a:p>
        </p:txBody>
      </p:sp>
      <p:sp>
        <p:nvSpPr>
          <p:cNvPr id="14" name="正方形/長方形 13"/>
          <p:cNvSpPr/>
          <p:nvPr/>
        </p:nvSpPr>
        <p:spPr>
          <a:xfrm>
            <a:off x="2955335" y="5105600"/>
            <a:ext cx="2192727" cy="24573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インフラ・プラットフォーム構築</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2955334" y="5355586"/>
            <a:ext cx="2192728" cy="56772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保守</a:t>
            </a:r>
            <a:endParaRPr kumimoji="1" lang="ja-JP" altLang="en-US" sz="1400" dirty="0">
              <a:solidFill>
                <a:srgbClr val="FFFFFF"/>
              </a:solidFill>
              <a:latin typeface="Meiryo" charset="-128"/>
              <a:ea typeface="Meiryo" charset="-128"/>
              <a:cs typeface="Meiryo" charset="-128"/>
            </a:endParaRPr>
          </a:p>
        </p:txBody>
      </p:sp>
      <p:sp>
        <p:nvSpPr>
          <p:cNvPr id="16" name="正方形/長方形 15"/>
          <p:cNvSpPr/>
          <p:nvPr/>
        </p:nvSpPr>
        <p:spPr>
          <a:xfrm>
            <a:off x="2955334" y="5923310"/>
            <a:ext cx="2192728" cy="2770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運用管理</a:t>
            </a:r>
            <a:endParaRPr kumimoji="1" lang="ja-JP" altLang="en-US" sz="1000" dirty="0">
              <a:solidFill>
                <a:srgbClr val="FFFFFF"/>
              </a:solidFill>
              <a:latin typeface="Meiryo" charset="-128"/>
              <a:ea typeface="Meiryo" charset="-128"/>
              <a:cs typeface="Meiryo" charset="-128"/>
            </a:endParaRPr>
          </a:p>
        </p:txBody>
      </p:sp>
      <p:sp>
        <p:nvSpPr>
          <p:cNvPr id="17" name="正方形/長方形 16"/>
          <p:cNvSpPr/>
          <p:nvPr/>
        </p:nvSpPr>
        <p:spPr>
          <a:xfrm>
            <a:off x="2955334" y="6200339"/>
            <a:ext cx="2192728" cy="32424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ヘルプデスク</a:t>
            </a:r>
          </a:p>
          <a:p>
            <a:pPr algn="ctr"/>
            <a:r>
              <a:rPr kumimoji="1" lang="ja-JP" altLang="en-US" sz="1000" dirty="0" smtClean="0">
                <a:solidFill>
                  <a:srgbClr val="FFFFFF"/>
                </a:solidFill>
                <a:latin typeface="Meiryo" charset="-128"/>
                <a:ea typeface="Meiryo" charset="-128"/>
                <a:cs typeface="Meiryo" charset="-128"/>
              </a:rPr>
              <a:t>現場サポート</a:t>
            </a:r>
            <a:endParaRPr kumimoji="1" lang="ja-JP" altLang="en-US" sz="1000" dirty="0">
              <a:solidFill>
                <a:srgbClr val="FFFFFF"/>
              </a:solidFill>
              <a:latin typeface="Meiryo" charset="-128"/>
              <a:ea typeface="Meiryo" charset="-128"/>
              <a:cs typeface="Meiryo" charset="-128"/>
            </a:endParaRPr>
          </a:p>
        </p:txBody>
      </p:sp>
      <p:sp>
        <p:nvSpPr>
          <p:cNvPr id="18" name="テキスト ボックス 17"/>
          <p:cNvSpPr txBox="1"/>
          <p:nvPr/>
        </p:nvSpPr>
        <p:spPr>
          <a:xfrm>
            <a:off x="5224107" y="1714816"/>
            <a:ext cx="3884397" cy="738664"/>
          </a:xfrm>
          <a:prstGeom prst="rect">
            <a:avLst/>
          </a:prstGeom>
          <a:noFill/>
        </p:spPr>
        <p:txBody>
          <a:bodyPr wrap="none" rtlCol="0">
            <a:spAutoFit/>
          </a:bodyPr>
          <a:lstStyle/>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情報システム部門の機能と役割を再定義</a:t>
            </a: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経営企画や業務戦略スタッフとの人材交流</a:t>
            </a: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業務部門との人材交流</a:t>
            </a:r>
            <a:endParaRPr kumimoji="1" lang="ja-JP" altLang="en-US" sz="1400" dirty="0">
              <a:solidFill>
                <a:srgbClr val="0432FF"/>
              </a:solidFill>
              <a:latin typeface="Meiryo" charset="-128"/>
              <a:ea typeface="Meiryo" charset="-128"/>
              <a:cs typeface="Meiryo" charset="-128"/>
            </a:endParaRPr>
          </a:p>
        </p:txBody>
      </p:sp>
      <p:sp>
        <p:nvSpPr>
          <p:cNvPr id="19" name="テキスト ボックス 18"/>
          <p:cNvSpPr txBox="1"/>
          <p:nvPr/>
        </p:nvSpPr>
        <p:spPr>
          <a:xfrm>
            <a:off x="5226899" y="2830031"/>
            <a:ext cx="2986715" cy="954107"/>
          </a:xfrm>
          <a:prstGeom prst="rect">
            <a:avLst/>
          </a:prstGeom>
          <a:noFill/>
        </p:spPr>
        <p:txBody>
          <a:bodyPr wrap="none" rtlCol="0">
            <a:spAutoFit/>
          </a:bodyPr>
          <a:lstStyle/>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アジャイル開発</a:t>
            </a: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高速開発ツールや</a:t>
            </a:r>
            <a:r>
              <a:rPr kumimoji="1" lang="en-US" altLang="ja-JP" sz="1400" dirty="0" err="1" smtClean="0">
                <a:solidFill>
                  <a:srgbClr val="0432FF"/>
                </a:solidFill>
                <a:latin typeface="Meiryo" charset="-128"/>
                <a:ea typeface="Meiryo" charset="-128"/>
                <a:cs typeface="Meiryo" charset="-128"/>
              </a:rPr>
              <a:t>PaaS</a:t>
            </a:r>
            <a:r>
              <a:rPr kumimoji="1" lang="ja-JP" altLang="en-US" sz="1400" dirty="0" smtClean="0">
                <a:solidFill>
                  <a:srgbClr val="0432FF"/>
                </a:solidFill>
                <a:latin typeface="Meiryo" charset="-128"/>
                <a:ea typeface="Meiryo" charset="-128"/>
                <a:cs typeface="Meiryo" charset="-128"/>
              </a:rPr>
              <a:t>の活用</a:t>
            </a:r>
          </a:p>
          <a:p>
            <a:pPr marL="285750" indent="-285750">
              <a:buFont typeface="Wingdings" charset="2"/>
              <a:buChar char="Ø"/>
            </a:pPr>
            <a:r>
              <a:rPr lang="en-US" altLang="ja-JP" sz="1400" dirty="0" smtClean="0">
                <a:solidFill>
                  <a:srgbClr val="0432FF"/>
                </a:solidFill>
                <a:latin typeface="Meiryo" charset="-128"/>
                <a:ea typeface="Meiryo" charset="-128"/>
                <a:cs typeface="Meiryo" charset="-128"/>
              </a:rPr>
              <a:t>SaaS</a:t>
            </a:r>
            <a:r>
              <a:rPr lang="ja-JP" altLang="en-US" sz="1400" dirty="0" smtClean="0">
                <a:solidFill>
                  <a:srgbClr val="0432FF"/>
                </a:solidFill>
                <a:latin typeface="Meiryo" charset="-128"/>
                <a:ea typeface="Meiryo" charset="-128"/>
                <a:cs typeface="Meiryo" charset="-128"/>
              </a:rPr>
              <a:t>の活用</a:t>
            </a: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シチズン・デベロッパーの育成</a:t>
            </a:r>
          </a:p>
        </p:txBody>
      </p:sp>
      <p:sp>
        <p:nvSpPr>
          <p:cNvPr id="20" name="テキスト ボックス 19"/>
          <p:cNvSpPr txBox="1"/>
          <p:nvPr/>
        </p:nvSpPr>
        <p:spPr>
          <a:xfrm>
            <a:off x="5224107" y="5105600"/>
            <a:ext cx="3345788" cy="1169551"/>
          </a:xfrm>
          <a:prstGeom prst="rect">
            <a:avLst/>
          </a:prstGeom>
          <a:noFill/>
        </p:spPr>
        <p:txBody>
          <a:bodyPr wrap="none" rtlCol="0">
            <a:spAutoFit/>
          </a:bodyPr>
          <a:lstStyle/>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ホステッド・プライベートクラウド</a:t>
            </a:r>
            <a:endParaRPr kumimoji="1"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自動化</a:t>
            </a:r>
          </a:p>
          <a:p>
            <a:pPr marL="285750" indent="-285750">
              <a:buFont typeface="Wingdings" charset="2"/>
              <a:buChar char="Ø"/>
            </a:pPr>
            <a:r>
              <a:rPr lang="en-US" altLang="ja-JP" sz="1400" dirty="0" err="1" smtClean="0">
                <a:solidFill>
                  <a:srgbClr val="0432FF"/>
                </a:solidFill>
                <a:latin typeface="Meiryo" charset="-128"/>
                <a:ea typeface="Meiryo" charset="-128"/>
                <a:cs typeface="Meiryo" charset="-128"/>
              </a:rPr>
              <a:t>DevOps</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432FF"/>
                </a:solidFill>
                <a:latin typeface="Meiryo" charset="-128"/>
                <a:ea typeface="Meiryo" charset="-128"/>
                <a:cs typeface="Meiryo" charset="-128"/>
              </a:rPr>
              <a:t>高速開発ツールや</a:t>
            </a:r>
            <a:r>
              <a:rPr kumimoji="1" lang="en-US" altLang="ja-JP" sz="1400" dirty="0" err="1" smtClean="0">
                <a:solidFill>
                  <a:srgbClr val="0432FF"/>
                </a:solidFill>
                <a:latin typeface="Meiryo" charset="-128"/>
                <a:ea typeface="Meiryo" charset="-128"/>
                <a:cs typeface="Meiryo" charset="-128"/>
              </a:rPr>
              <a:t>PaaS</a:t>
            </a:r>
            <a:r>
              <a:rPr kumimoji="1" lang="ja-JP" altLang="en-US" sz="1400" dirty="0" smtClean="0">
                <a:solidFill>
                  <a:srgbClr val="0432FF"/>
                </a:solidFill>
                <a:latin typeface="Meiryo" charset="-128"/>
                <a:ea typeface="Meiryo" charset="-128"/>
                <a:cs typeface="Meiryo" charset="-128"/>
              </a:rPr>
              <a:t>の活用</a:t>
            </a:r>
          </a:p>
          <a:p>
            <a:pPr marL="285750" indent="-285750">
              <a:buFont typeface="Wingdings" charset="2"/>
              <a:buChar char="Ø"/>
            </a:pPr>
            <a:r>
              <a:rPr lang="en-US" altLang="ja-JP" sz="1400" dirty="0" smtClean="0">
                <a:solidFill>
                  <a:srgbClr val="0432FF"/>
                </a:solidFill>
                <a:latin typeface="Meiryo" charset="-128"/>
                <a:ea typeface="Meiryo" charset="-128"/>
                <a:cs typeface="Meiryo" charset="-128"/>
              </a:rPr>
              <a:t>SaaS</a:t>
            </a:r>
            <a:r>
              <a:rPr lang="ja-JP" altLang="en-US" sz="1400" dirty="0" smtClean="0">
                <a:solidFill>
                  <a:srgbClr val="0432FF"/>
                </a:solidFill>
                <a:latin typeface="Meiryo" charset="-128"/>
                <a:ea typeface="Meiryo" charset="-128"/>
                <a:cs typeface="Meiryo" charset="-128"/>
              </a:rPr>
              <a:t>の活用</a:t>
            </a:r>
          </a:p>
        </p:txBody>
      </p:sp>
      <p:grpSp>
        <p:nvGrpSpPr>
          <p:cNvPr id="22" name="図形グループ 21"/>
          <p:cNvGrpSpPr/>
          <p:nvPr/>
        </p:nvGrpSpPr>
        <p:grpSpPr>
          <a:xfrm>
            <a:off x="5308422" y="954144"/>
            <a:ext cx="271690" cy="550450"/>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grpSp>
        <p:nvGrpSpPr>
          <p:cNvPr id="25" name="図形グループ 24"/>
          <p:cNvGrpSpPr/>
          <p:nvPr/>
        </p:nvGrpSpPr>
        <p:grpSpPr>
          <a:xfrm>
            <a:off x="5308422" y="4168676"/>
            <a:ext cx="271690" cy="550450"/>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28" name="テキスト ボックス 27"/>
          <p:cNvSpPr txBox="1"/>
          <p:nvPr/>
        </p:nvSpPr>
        <p:spPr>
          <a:xfrm>
            <a:off x="5580111" y="4170000"/>
            <a:ext cx="3005951" cy="400110"/>
          </a:xfrm>
          <a:prstGeom prst="rect">
            <a:avLst/>
          </a:prstGeom>
          <a:noFill/>
        </p:spPr>
        <p:txBody>
          <a:bodyPr wrap="none" rtlCol="0">
            <a:spAutoFit/>
          </a:bodyPr>
          <a:lstStyle/>
          <a:p>
            <a:r>
              <a:rPr kumimoji="1" lang="ja-JP" altLang="en-US" sz="2000" b="1" smtClean="0">
                <a:solidFill>
                  <a:schemeClr val="accent6">
                    <a:lumMod val="75000"/>
                  </a:schemeClr>
                </a:solidFill>
                <a:latin typeface="Meiryo" charset="-128"/>
                <a:ea typeface="Meiryo" charset="-128"/>
                <a:cs typeface="Meiryo" charset="-128"/>
              </a:rPr>
              <a:t>システム・アーキテクト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29" name="テキスト ボックス 28"/>
          <p:cNvSpPr txBox="1"/>
          <p:nvPr/>
        </p:nvSpPr>
        <p:spPr>
          <a:xfrm>
            <a:off x="5580111" y="908720"/>
            <a:ext cx="3005951" cy="400110"/>
          </a:xfrm>
          <a:prstGeom prst="rect">
            <a:avLst/>
          </a:prstGeom>
          <a:noFill/>
        </p:spPr>
        <p:txBody>
          <a:bodyPr wrap="none" rtlCol="0">
            <a:spAutoFit/>
          </a:bodyPr>
          <a:lstStyle/>
          <a:p>
            <a:r>
              <a:rPr kumimoji="1" lang="ja-JP" altLang="en-US" sz="2000" b="1" smtClean="0">
                <a:solidFill>
                  <a:schemeClr val="accent6">
                    <a:lumMod val="75000"/>
                  </a:schemeClr>
                </a:solidFill>
                <a:latin typeface="Meiryo" charset="-128"/>
                <a:ea typeface="Meiryo" charset="-128"/>
                <a:cs typeface="Meiryo" charset="-128"/>
              </a:rPr>
              <a:t>ビジネス・アーキテクト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30" name="テキスト ボックス 29"/>
          <p:cNvSpPr txBox="1"/>
          <p:nvPr/>
        </p:nvSpPr>
        <p:spPr>
          <a:xfrm>
            <a:off x="5580111" y="1178635"/>
            <a:ext cx="3345812" cy="400110"/>
          </a:xfrm>
          <a:prstGeom prst="rect">
            <a:avLst/>
          </a:prstGeom>
          <a:noFill/>
        </p:spPr>
        <p:txBody>
          <a:bodyPr wrap="square" rtlCol="0">
            <a:spAutoFit/>
          </a:bodyPr>
          <a:lstStyle/>
          <a:p>
            <a:r>
              <a:rPr kumimoji="1" lang="ja-JP" altLang="en-US" sz="1000" dirty="0" smtClean="0">
                <a:solidFill>
                  <a:srgbClr val="C00000"/>
                </a:solidFill>
                <a:latin typeface="Meiryo" charset="-128"/>
                <a:ea typeface="Meiryo" charset="-128"/>
                <a:cs typeface="Meiryo" charset="-128"/>
              </a:rPr>
              <a:t>ビジネス価値を明らかにし、最適なビジネス・プロセス描き、それを実現するシステムをデザインする。</a:t>
            </a:r>
            <a:endParaRPr kumimoji="1" lang="ja-JP" altLang="en-US" sz="1000" dirty="0">
              <a:solidFill>
                <a:srgbClr val="C00000"/>
              </a:solidFill>
              <a:latin typeface="Meiryo" charset="-128"/>
              <a:ea typeface="Meiryo" charset="-128"/>
              <a:cs typeface="Meiryo" charset="-128"/>
            </a:endParaRPr>
          </a:p>
        </p:txBody>
      </p:sp>
      <p:sp>
        <p:nvSpPr>
          <p:cNvPr id="31" name="テキスト ボックス 30"/>
          <p:cNvSpPr txBox="1"/>
          <p:nvPr/>
        </p:nvSpPr>
        <p:spPr>
          <a:xfrm>
            <a:off x="5580111" y="4472136"/>
            <a:ext cx="3345812" cy="400110"/>
          </a:xfrm>
          <a:prstGeom prst="rect">
            <a:avLst/>
          </a:prstGeom>
          <a:noFill/>
        </p:spPr>
        <p:txBody>
          <a:bodyPr wrap="square" rtlCol="0">
            <a:spAutoFit/>
          </a:bodyPr>
          <a:lstStyle/>
          <a:p>
            <a:r>
              <a:rPr kumimoji="1" lang="ja-JP" altLang="en-US" sz="1000" dirty="0" smtClean="0">
                <a:solidFill>
                  <a:srgbClr val="C00000"/>
                </a:solidFill>
                <a:latin typeface="Meiryo" charset="-128"/>
                <a:ea typeface="Meiryo" charset="-128"/>
                <a:cs typeface="Meiryo" charset="-128"/>
              </a:rPr>
              <a:t>テクノロジーやサービスに精通し、それらを目利きでき、最適なシステムをデザインする。</a:t>
            </a:r>
            <a:endParaRPr kumimoji="1" lang="ja-JP" altLang="en-US" sz="1000" dirty="0">
              <a:solidFill>
                <a:srgbClr val="C00000"/>
              </a:solidFill>
              <a:latin typeface="Meiryo" charset="-128"/>
              <a:ea typeface="Meiryo" charset="-128"/>
              <a:cs typeface="Meiryo" charset="-128"/>
            </a:endParaRPr>
          </a:p>
        </p:txBody>
      </p:sp>
      <p:sp>
        <p:nvSpPr>
          <p:cNvPr id="21" name="右矢印 20"/>
          <p:cNvSpPr/>
          <p:nvPr/>
        </p:nvSpPr>
        <p:spPr>
          <a:xfrm>
            <a:off x="2531889" y="3217297"/>
            <a:ext cx="399558" cy="78049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896976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2399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438689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5293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48</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8315778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297824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4726170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193800" y="4679950"/>
            <a:ext cx="7188200" cy="140970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r>
              <a:rPr lang="ja-JP" altLang="en-US" sz="2000" dirty="0">
                <a:solidFill>
                  <a:srgbClr val="FF0000"/>
                </a:solidFill>
              </a:rPr>
              <a:t>全ての</a:t>
            </a:r>
            <a:r>
              <a:rPr lang="ja-JP" altLang="en-US" sz="2000" dirty="0" smtClean="0">
                <a:solidFill>
                  <a:srgbClr val="FF0000"/>
                </a:solidFill>
              </a:rPr>
              <a:t>要件をあらかじめ決めなくてはならない</a:t>
            </a:r>
            <a:endParaRPr lang="en-US" altLang="ja-JP" sz="2000" dirty="0" smtClean="0">
              <a:solidFill>
                <a:srgbClr val="FF0000"/>
              </a:solidFill>
            </a:endParaRPr>
          </a:p>
          <a:p>
            <a:pPr lvl="0"/>
            <a:r>
              <a:rPr lang="ja-JP" altLang="en-US" sz="3600" dirty="0" smtClean="0">
                <a:solidFill>
                  <a:srgbClr val="FF0000"/>
                </a:solidFill>
              </a:rPr>
              <a:t>「ウォーターフォール開発」</a:t>
            </a:r>
            <a:endParaRPr lang="en-US" altLang="ja-JP" sz="3600" dirty="0" smtClean="0">
              <a:solidFill>
                <a:srgbClr val="FF0000"/>
              </a:solidFill>
            </a:endParaRPr>
          </a:p>
          <a:p>
            <a:pPr lvl="0"/>
            <a:r>
              <a:rPr lang="ja-JP" altLang="en-US" sz="2000" dirty="0" smtClean="0">
                <a:solidFill>
                  <a:srgbClr val="FF0000"/>
                </a:solidFill>
              </a:rPr>
              <a:t>では、この</a:t>
            </a:r>
            <a:r>
              <a:rPr lang="ja-JP" altLang="en-US" sz="2000" dirty="0">
                <a:solidFill>
                  <a:srgbClr val="FF0000"/>
                </a:solidFill>
              </a:rPr>
              <a:t>変化への対応が難しくなってきた！</a:t>
            </a:r>
          </a:p>
        </p:txBody>
      </p:sp>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cxnSp>
        <p:nvCxnSpPr>
          <p:cNvPr id="4" name="直線矢印コネクタ 3"/>
          <p:cNvCxnSpPr/>
          <p:nvPr/>
        </p:nvCxnSpPr>
        <p:spPr bwMode="auto">
          <a:xfrm flipV="1">
            <a:off x="838200" y="1143000"/>
            <a:ext cx="0" cy="510540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直線矢印コネクタ 6"/>
          <p:cNvCxnSpPr/>
          <p:nvPr/>
        </p:nvCxnSpPr>
        <p:spPr bwMode="auto">
          <a:xfrm>
            <a:off x="838200" y="6248400"/>
            <a:ext cx="7543800" cy="0"/>
          </a:xfrm>
          <a:prstGeom prst="straightConnector1">
            <a:avLst/>
          </a:prstGeom>
          <a:solidFill>
            <a:schemeClr val="bg1"/>
          </a:solidFill>
          <a:ln w="38100" cap="flat" cmpd="sng" algn="ctr">
            <a:solidFill>
              <a:srgbClr val="9C9CDF"/>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テキスト ボックス 10"/>
          <p:cNvSpPr txBox="1"/>
          <p:nvPr/>
        </p:nvSpPr>
        <p:spPr>
          <a:xfrm>
            <a:off x="7274004" y="6254750"/>
            <a:ext cx="1107996" cy="369332"/>
          </a:xfrm>
          <a:prstGeom prst="rect">
            <a:avLst/>
          </a:prstGeom>
          <a:noFill/>
        </p:spPr>
        <p:txBody>
          <a:bodyPr wrap="none" rtlCol="0">
            <a:spAutoFit/>
          </a:bodyPr>
          <a:lstStyle/>
          <a:p>
            <a:r>
              <a:rPr kumimoji="1" lang="ja-JP" altLang="en-US" sz="1800" dirty="0" smtClean="0">
                <a:solidFill>
                  <a:srgbClr val="0000FF"/>
                </a:solidFill>
                <a:effectLst/>
              </a:rPr>
              <a:t>経過時間</a:t>
            </a:r>
            <a:endParaRPr kumimoji="1" lang="ja-JP" altLang="en-US" sz="1800" dirty="0">
              <a:solidFill>
                <a:srgbClr val="0000FF"/>
              </a:solidFill>
              <a:effectLst/>
            </a:endParaRPr>
          </a:p>
        </p:txBody>
      </p:sp>
      <p:sp>
        <p:nvSpPr>
          <p:cNvPr id="13" name="テキスト ボックス 12"/>
          <p:cNvSpPr txBox="1"/>
          <p:nvPr/>
        </p:nvSpPr>
        <p:spPr>
          <a:xfrm>
            <a:off x="381000" y="1143000"/>
            <a:ext cx="461665" cy="1477328"/>
          </a:xfrm>
          <a:prstGeom prst="rect">
            <a:avLst/>
          </a:prstGeom>
          <a:noFill/>
        </p:spPr>
        <p:txBody>
          <a:bodyPr vert="eaVert" wrap="none" rtlCol="0">
            <a:spAutoFit/>
          </a:bodyPr>
          <a:lstStyle/>
          <a:p>
            <a:r>
              <a:rPr kumimoji="1" lang="ja-JP" altLang="en-US" sz="1800" dirty="0" smtClean="0">
                <a:solidFill>
                  <a:srgbClr val="0000FF"/>
                </a:solidFill>
                <a:effectLst/>
              </a:rPr>
              <a:t>要求の信憑性</a:t>
            </a:r>
            <a:endParaRPr kumimoji="1" lang="ja-JP" altLang="en-US" sz="1800" dirty="0">
              <a:solidFill>
                <a:srgbClr val="0000FF"/>
              </a:solidFill>
              <a:effectLst/>
            </a:endParaRPr>
          </a:p>
        </p:txBody>
      </p:sp>
      <p:grpSp>
        <p:nvGrpSpPr>
          <p:cNvPr id="3" name="図形グループ 2"/>
          <p:cNvGrpSpPr/>
          <p:nvPr/>
        </p:nvGrpSpPr>
        <p:grpSpPr>
          <a:xfrm>
            <a:off x="990600" y="1143000"/>
            <a:ext cx="7391400" cy="4051300"/>
            <a:chOff x="990600" y="1143000"/>
            <a:chExt cx="7391400" cy="4051300"/>
          </a:xfrm>
        </p:grpSpPr>
        <p:sp>
          <p:nvSpPr>
            <p:cNvPr id="26" name="角丸四角形 25"/>
            <p:cNvSpPr/>
            <p:nvPr/>
          </p:nvSpPr>
          <p:spPr>
            <a:xfrm>
              <a:off x="1193800" y="1143000"/>
              <a:ext cx="7188200" cy="1409700"/>
            </a:xfrm>
            <a:prstGeom prst="roundRect">
              <a:avLst>
                <a:gd name="adj" fmla="val 0"/>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r"/>
              <a:r>
                <a:rPr lang="ja-JP" altLang="en-US" sz="2000" dirty="0" smtClean="0">
                  <a:solidFill>
                    <a:srgbClr val="0000FF"/>
                  </a:solidFill>
                </a:rPr>
                <a:t>変化への即応と高い品質を両立する</a:t>
              </a:r>
              <a:endParaRPr lang="en-US" altLang="ja-JP" sz="2000" dirty="0" smtClean="0">
                <a:solidFill>
                  <a:srgbClr val="0000FF"/>
                </a:solidFill>
              </a:endParaRPr>
            </a:p>
            <a:p>
              <a:pPr lvl="0" algn="r"/>
              <a:r>
                <a:rPr lang="ja-JP" altLang="en-US" sz="3600" dirty="0" smtClean="0">
                  <a:solidFill>
                    <a:srgbClr val="0000FF"/>
                  </a:solidFill>
                </a:rPr>
                <a:t>「アジャイル開発」</a:t>
              </a:r>
              <a:endParaRPr lang="en-US" altLang="ja-JP" sz="3600" dirty="0" smtClean="0">
                <a:solidFill>
                  <a:srgbClr val="0000FF"/>
                </a:solidFill>
              </a:endParaRPr>
            </a:p>
            <a:p>
              <a:pPr lvl="0" algn="r"/>
              <a:r>
                <a:rPr lang="ja-JP" altLang="en-US" sz="2000" dirty="0" smtClean="0">
                  <a:solidFill>
                    <a:srgbClr val="0000FF"/>
                  </a:solidFill>
                </a:rPr>
                <a:t>への期待と関心が高まっている！</a:t>
              </a:r>
              <a:endParaRPr lang="ja-JP" altLang="en-US" sz="2000" dirty="0">
                <a:solidFill>
                  <a:srgbClr val="0000FF"/>
                </a:solidFill>
              </a:endParaRPr>
            </a:p>
          </p:txBody>
        </p:sp>
        <p:cxnSp>
          <p:nvCxnSpPr>
            <p:cNvPr id="14" name="直線矢印コネクタ 13"/>
            <p:cNvCxnSpPr/>
            <p:nvPr/>
          </p:nvCxnSpPr>
          <p:spPr bwMode="auto">
            <a:xfrm>
              <a:off x="990600" y="1524000"/>
              <a:ext cx="7391400" cy="1828800"/>
            </a:xfrm>
            <a:prstGeom prst="straightConnector1">
              <a:avLst/>
            </a:prstGeom>
            <a:solidFill>
              <a:schemeClr val="bg1"/>
            </a:solidFill>
            <a:ln w="76200" cap="flat" cmpd="sng" algn="ctr">
              <a:solidFill>
                <a:srgbClr val="3366FF"/>
              </a:solidFill>
              <a:prstDash val="solid"/>
              <a:round/>
              <a:headEnd type="none" w="med" len="med"/>
              <a:tailEnd type="triangle"/>
            </a:ln>
            <a:effectLst>
              <a:outerShdw dist="35921" dir="2700000" algn="ctr" rotWithShape="0">
                <a:schemeClr val="bg1">
                  <a:lumMod val="50000"/>
                </a:schemeClr>
              </a:outerShdw>
            </a:effectLst>
            <a:extLst/>
          </p:spPr>
        </p:cxnSp>
        <p:sp>
          <p:nvSpPr>
            <p:cNvPr id="25" name="テキスト ボックス 24"/>
            <p:cNvSpPr txBox="1"/>
            <p:nvPr/>
          </p:nvSpPr>
          <p:spPr>
            <a:xfrm>
              <a:off x="5475028" y="3397696"/>
              <a:ext cx="1728759" cy="1200328"/>
            </a:xfrm>
            <a:prstGeom prst="rect">
              <a:avLst/>
            </a:prstGeom>
            <a:noFill/>
          </p:spPr>
          <p:txBody>
            <a:bodyPr wrap="none" rtlCol="0">
              <a:spAutoFit/>
            </a:bodyPr>
            <a:lstStyle/>
            <a:p>
              <a:pPr algn="r"/>
              <a:r>
                <a:rPr lang="ja-JP" altLang="en-US" sz="2400" dirty="0" smtClean="0">
                  <a:solidFill>
                    <a:srgbClr val="FF0000"/>
                  </a:solidFill>
                  <a:effectLst/>
                </a:rPr>
                <a:t>要求変化の</a:t>
              </a:r>
              <a:endParaRPr lang="en-US" altLang="ja-JP" sz="2400" dirty="0" smtClean="0">
                <a:solidFill>
                  <a:srgbClr val="FF0000"/>
                </a:solidFill>
                <a:effectLst/>
              </a:endParaRPr>
            </a:p>
            <a:p>
              <a:pPr algn="r"/>
              <a:r>
                <a:rPr lang="ja-JP" altLang="en-US" sz="2400" dirty="0" smtClean="0">
                  <a:solidFill>
                    <a:srgbClr val="FF0000"/>
                  </a:solidFill>
                  <a:effectLst/>
                </a:rPr>
                <a:t>スピードが</a:t>
              </a:r>
              <a:endParaRPr lang="en-US" altLang="ja-JP" sz="2400" dirty="0" smtClean="0">
                <a:solidFill>
                  <a:srgbClr val="FF0000"/>
                </a:solidFill>
                <a:effectLst/>
              </a:endParaRPr>
            </a:p>
            <a:p>
              <a:pPr algn="r"/>
              <a:r>
                <a:rPr lang="ja-JP" altLang="en-US" sz="2400" dirty="0" smtClean="0">
                  <a:solidFill>
                    <a:srgbClr val="FF0000"/>
                  </a:solidFill>
                  <a:effectLst/>
                </a:rPr>
                <a:t>加速</a:t>
              </a:r>
              <a:endParaRPr kumimoji="1" lang="ja-JP" altLang="en-US" sz="2400" dirty="0">
                <a:solidFill>
                  <a:srgbClr val="FF0000"/>
                </a:solidFill>
                <a:effectLst/>
              </a:endParaRPr>
            </a:p>
          </p:txBody>
        </p:sp>
        <p:sp>
          <p:nvSpPr>
            <p:cNvPr id="10" name="下矢印 9"/>
            <p:cNvSpPr/>
            <p:nvPr/>
          </p:nvSpPr>
          <p:spPr>
            <a:xfrm>
              <a:off x="6940550" y="3352800"/>
              <a:ext cx="1270000" cy="1841500"/>
            </a:xfrm>
            <a:prstGeom prst="downArrow">
              <a:avLst>
                <a:gd name="adj1" fmla="val 50000"/>
                <a:gd name="adj2" fmla="val 465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9" name="直線矢印コネクタ 18"/>
          <p:cNvCxnSpPr/>
          <p:nvPr/>
        </p:nvCxnSpPr>
        <p:spPr bwMode="auto">
          <a:xfrm>
            <a:off x="990600" y="1524000"/>
            <a:ext cx="7391400" cy="4406900"/>
          </a:xfrm>
          <a:prstGeom prst="straightConnector1">
            <a:avLst/>
          </a:prstGeom>
          <a:solidFill>
            <a:schemeClr val="bg1"/>
          </a:solidFill>
          <a:ln w="76200" cap="flat" cmpd="sng" algn="ctr">
            <a:solidFill>
              <a:srgbClr val="FF0000"/>
            </a:solidFill>
            <a:prstDash val="solid"/>
            <a:round/>
            <a:headEnd type="none" w="med" len="med"/>
            <a:tailEnd type="triangle"/>
          </a:ln>
          <a:effectLst>
            <a:outerShdw dist="35921" dir="2700000" algn="ctr" rotWithShape="0">
              <a:schemeClr val="bg1">
                <a:lumMod val="50000"/>
              </a:schemeClr>
            </a:outerShdw>
          </a:effectLst>
          <a:extLst/>
        </p:spPr>
      </p:cxnSp>
    </p:spTree>
    <p:extLst>
      <p:ext uri="{BB962C8B-B14F-4D97-AF65-F5344CB8AC3E}">
        <p14:creationId xmlns:p14="http://schemas.microsoft.com/office/powerpoint/2010/main" val="54735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1655846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に直接</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自動化と高速開発</a:t>
            </a:r>
            <a:endParaRPr kumimoji="1" lang="en-US" altLang="ja-JP"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クラウド前提の環境</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729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915420" y="2276356"/>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cxnSp>
        <p:nvCxnSpPr>
          <p:cNvPr id="5" name="直線矢印コネクタ 4"/>
          <p:cNvCxnSpPr/>
          <p:nvPr/>
        </p:nvCxnSpPr>
        <p:spPr>
          <a:xfrm flipV="1">
            <a:off x="528248" y="2107904"/>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28248" y="6140352"/>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600256" y="4556176"/>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要件定義</a:t>
            </a:r>
            <a:endParaRPr kumimoji="1" lang="ja-JP" altLang="en-US" sz="2800" dirty="0">
              <a:solidFill>
                <a:srgbClr val="FFFFFF"/>
              </a:solidFill>
              <a:latin typeface="Meiryo" charset="-128"/>
              <a:ea typeface="Meiryo" charset="-128"/>
              <a:cs typeface="Meiryo" charset="-128"/>
            </a:endParaRPr>
          </a:p>
        </p:txBody>
      </p:sp>
      <p:sp>
        <p:nvSpPr>
          <p:cNvPr id="12" name="正方形/長方形 11"/>
          <p:cNvSpPr/>
          <p:nvPr/>
        </p:nvSpPr>
        <p:spPr>
          <a:xfrm>
            <a:off x="2472464" y="2270105"/>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smtClean="0">
                <a:solidFill>
                  <a:srgbClr val="FFFFFF"/>
                </a:solidFill>
                <a:latin typeface="Meiryo" charset="-128"/>
                <a:ea typeface="Meiryo" charset="-128"/>
                <a:cs typeface="Meiryo" charset="-128"/>
              </a:rPr>
              <a:t>テスト</a:t>
            </a:r>
            <a:endParaRPr kumimoji="1" lang="en-US" altLang="ja-JP" sz="2800" dirty="0" smtClean="0">
              <a:solidFill>
                <a:srgbClr val="FFFFFF"/>
              </a:solidFill>
              <a:latin typeface="Meiryo" charset="-128"/>
              <a:ea typeface="Meiryo" charset="-128"/>
              <a:cs typeface="Meiryo" charset="-128"/>
            </a:endParaRPr>
          </a:p>
        </p:txBody>
      </p:sp>
      <p:sp>
        <p:nvSpPr>
          <p:cNvPr id="17" name="ストライプ矢印 16"/>
          <p:cNvSpPr/>
          <p:nvPr/>
        </p:nvSpPr>
        <p:spPr>
          <a:xfrm rot="16200000">
            <a:off x="5789741" y="1800788"/>
            <a:ext cx="360040" cy="383772"/>
          </a:xfrm>
          <a:prstGeom prst="strip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855080" y="395869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858706" y="388668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862332" y="3811581"/>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879049" y="373647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862332" y="365888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860421" y="358920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864047" y="351720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867673" y="3442095"/>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884390" y="3366990"/>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867673" y="3289402"/>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775210" y="2928474"/>
            <a:ext cx="1569660"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膨大なドキュメント</a:t>
            </a:r>
            <a:endParaRPr kumimoji="1" lang="ja-JP" altLang="en-US" sz="1200">
              <a:latin typeface="Meiryo" charset="-128"/>
              <a:ea typeface="Meiryo" charset="-128"/>
              <a:cs typeface="Meiryo" charset="-128"/>
            </a:endParaRPr>
          </a:p>
        </p:txBody>
      </p:sp>
      <p:sp>
        <p:nvSpPr>
          <p:cNvPr id="32" name="ストライプ矢印 31"/>
          <p:cNvSpPr/>
          <p:nvPr/>
        </p:nvSpPr>
        <p:spPr>
          <a:xfrm rot="16200000">
            <a:off x="1301495" y="4153986"/>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220962" y="1058590"/>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動くソフトウェア</a:t>
              </a:r>
              <a:endParaRPr kumimoji="1" lang="ja-JP" altLang="en-US" sz="1200" dirty="0">
                <a:latin typeface="Meiryo" charset="-128"/>
                <a:ea typeface="Meiryo" charset="-128"/>
                <a:cs typeface="Meiryo" charset="-128"/>
              </a:endParaRPr>
            </a:p>
          </p:txBody>
        </p:sp>
        <p:pic>
          <p:nvPicPr>
            <p:cNvPr id="34" name="図 33"/>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726003" y="3728789"/>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385548" y="1464321"/>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6038867" y="2182574"/>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784832" y="5204247"/>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保守</a:t>
            </a:r>
            <a:endParaRPr kumimoji="1" lang="ja-JP" altLang="en-US" sz="2800" dirty="0">
              <a:solidFill>
                <a:srgbClr val="FFFFFF"/>
              </a:solidFill>
              <a:latin typeface="Meiryo" charset="-128"/>
              <a:ea typeface="Meiryo" charset="-128"/>
              <a:cs typeface="Meiryo" charset="-128"/>
            </a:endParaRPr>
          </a:p>
        </p:txBody>
      </p:sp>
      <p:sp>
        <p:nvSpPr>
          <p:cNvPr id="44" name="テキスト ボックス 43"/>
          <p:cNvSpPr txBox="1"/>
          <p:nvPr/>
        </p:nvSpPr>
        <p:spPr>
          <a:xfrm>
            <a:off x="6035028" y="2829656"/>
            <a:ext cx="1082348"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6136120" y="3325314"/>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446728" y="3631150"/>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757336" y="391681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841964" y="2397471"/>
            <a:ext cx="1441420" cy="523220"/>
          </a:xfrm>
          <a:prstGeom prst="rect">
            <a:avLst/>
          </a:prstGeom>
          <a:noFill/>
        </p:spPr>
        <p:txBody>
          <a:bodyPr wrap="none" rtlCol="0">
            <a:spAutoFit/>
          </a:bodyPr>
          <a:lstStyle/>
          <a:p>
            <a:r>
              <a:rPr kumimoji="1" lang="ja-JP" altLang="en-US"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7014041" y="2959274"/>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269986" y="3531356"/>
            <a:ext cx="902811"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納期遅延</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75100" y="1854174"/>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
        <p:nvSpPr>
          <p:cNvPr id="56" name="四角形吹き出し 55"/>
          <p:cNvSpPr/>
          <p:nvPr/>
        </p:nvSpPr>
        <p:spPr>
          <a:xfrm>
            <a:off x="7043467" y="1178208"/>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ユーザーは</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484294" y="1132369"/>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727523" y="1142588"/>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322993" y="2220249"/>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3075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smtClean="0">
                  <a:latin typeface="Meiryo" charset="-128"/>
                  <a:ea typeface="Meiryo" charset="-128"/>
                  <a:cs typeface="Meiryo" charset="-128"/>
                </a:rPr>
                <a:t>動くソフトウェア</a:t>
              </a:r>
              <a:endParaRPr kumimoji="1" lang="ja-JP" altLang="en-US" sz="900" dirty="0">
                <a:latin typeface="Meiryo" charset="-128"/>
                <a:ea typeface="Meiryo" charset="-128"/>
                <a:cs typeface="Meiryo" charset="-128"/>
              </a:endParaRP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ソフトウェアを使う</a:t>
            </a:r>
            <a:endParaRPr kumimoji="1"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動くソフトウェア</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を作り続けるれば</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b="1" dirty="0" smtClean="0">
                <a:solidFill>
                  <a:srgbClr val="FFFFFF"/>
                </a:solidFill>
                <a:latin typeface="Meiryo" charset="-128"/>
                <a:ea typeface="Meiryo" charset="-128"/>
                <a:cs typeface="Meiryo" charset="-128"/>
              </a:rPr>
              <a:t>ユーザーはずっと本気</a:t>
            </a:r>
            <a:endParaRPr kumimoji="1" lang="ja-JP" altLang="en-US" sz="1200" b="1" dirty="0">
              <a:solidFill>
                <a:srgbClr val="FFFFFF"/>
              </a:solidFill>
              <a:latin typeface="Meiryo" charset="-128"/>
              <a:ea typeface="Meiryo" charset="-128"/>
              <a:cs typeface="Meiryo" charset="-128"/>
            </a:endParaRP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smtClean="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smtClean="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smtClean="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smtClean="0">
                <a:solidFill>
                  <a:srgbClr val="0070C0"/>
                </a:solidFill>
                <a:latin typeface="Meiryo" charset="-128"/>
                <a:ea typeface="Meiryo" charset="-128"/>
                <a:cs typeface="Meiryo" charset="-128"/>
              </a:rPr>
              <a:t>時間</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4221799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（３）</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〇</a:t>
            </a:r>
            <a:endParaRPr lang="en-US" altLang="ja-JP" sz="1600" dirty="0">
              <a:solidFill>
                <a:srgbClr val="0000FF"/>
              </a:solidFill>
              <a:latin typeface="ＭＳ Ｐゴシック"/>
              <a:ea typeface="ＭＳ Ｐゴシック"/>
              <a:cs typeface="ＭＳ Ｐゴシック"/>
            </a:endParaRP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smtClean="0">
                <a:solidFill>
                  <a:srgbClr val="0000FF"/>
                </a:solidFill>
                <a:latin typeface="ＭＳ Ｐゴシック"/>
                <a:ea typeface="ＭＳ Ｐゴシック"/>
                <a:cs typeface="ＭＳ Ｐゴシック"/>
              </a:rPr>
              <a:t>△</a:t>
            </a:r>
            <a:endParaRPr lang="en-US" altLang="ja-JP" sz="1600" dirty="0">
              <a:solidFill>
                <a:srgbClr val="0000FF"/>
              </a:solidFill>
              <a:latin typeface="ＭＳ Ｐゴシック"/>
              <a:ea typeface="ＭＳ Ｐゴシック"/>
              <a:cs typeface="ＭＳ Ｐゴシック"/>
            </a:endParaRP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smtClean="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１　ビジネス価値　</a:t>
            </a:r>
            <a:r>
              <a:rPr lang="en-US" altLang="ja-JP" sz="1400" dirty="0" smtClean="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２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３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a:t>
            </a:r>
            <a:r>
              <a:rPr lang="en-US" altLang="ja-JP" sz="1400" dirty="0" smtClean="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a:t>
            </a:r>
            <a:r>
              <a:rPr lang="ja-JP" altLang="en-US" sz="1400" dirty="0" smtClean="0">
                <a:solidFill>
                  <a:srgbClr val="0000FF"/>
                </a:solidFill>
                <a:latin typeface="メイリオ"/>
                <a:ea typeface="メイリオ"/>
                <a:cs typeface="メイリオ"/>
              </a:rPr>
              <a:t>４　</a:t>
            </a:r>
            <a:r>
              <a:rPr lang="ja-JP" altLang="en-US" sz="1400" dirty="0">
                <a:solidFill>
                  <a:srgbClr val="0000FF"/>
                </a:solidFill>
                <a:latin typeface="メイリオ"/>
                <a:ea typeface="メイリオ"/>
                <a:cs typeface="メイリオ"/>
              </a:rPr>
              <a:t>ビジネス</a:t>
            </a:r>
            <a:r>
              <a:rPr lang="ja-JP" altLang="en-US" sz="1400" dirty="0" smtClean="0">
                <a:solidFill>
                  <a:srgbClr val="0000FF"/>
                </a:solidFill>
                <a:latin typeface="メイリオ"/>
                <a:ea typeface="メイリオ"/>
                <a:cs typeface="メイリオ"/>
              </a:rPr>
              <a:t>価値　Ｘ</a:t>
            </a:r>
            <a:endParaRPr lang="ja-JP" altLang="en-US" sz="1400" dirty="0">
              <a:solidFill>
                <a:srgbClr val="0000FF"/>
              </a:solidFill>
              <a:latin typeface="メイリオ"/>
              <a:ea typeface="メイリオ"/>
              <a:cs typeface="メイリオ"/>
            </a:endParaRP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smtClean="0">
                <a:solidFill>
                  <a:srgbClr val="0000FF"/>
                </a:solidFill>
                <a:latin typeface="メイリオ"/>
                <a:ea typeface="メイリオ"/>
                <a:cs typeface="メイリオ"/>
              </a:rPr>
              <a:t>「</a:t>
            </a:r>
            <a:r>
              <a:rPr lang="en-US" altLang="ja-JP" dirty="0" smtClean="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a:t>
            </a:r>
            <a:r>
              <a:rPr lang="ja-JP" altLang="en-US" dirty="0" smtClean="0">
                <a:solidFill>
                  <a:srgbClr val="0000FF"/>
                </a:solidFill>
                <a:latin typeface="メイリオ"/>
                <a:ea typeface="メイリオ"/>
                <a:cs typeface="メイリオ"/>
              </a:rPr>
              <a:t>）」かつ、ビジネス価値の高い機能・プロセスを優先して開発する。</a:t>
            </a:r>
            <a:endParaRPr lang="ja-JP" altLang="en-US"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9218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chemeClr val="bg1"/>
                </a:solidFill>
              </a:rPr>
              <a:t>ウォーターフォール</a:t>
            </a:r>
            <a:r>
              <a:rPr lang="ja-JP" altLang="en-US" sz="2400" dirty="0">
                <a:solidFill>
                  <a:schemeClr val="bg1"/>
                </a:solidFill>
              </a:rPr>
              <a:t>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a:t>
            </a:r>
            <a:r>
              <a:rPr lang="ja-JP" altLang="en-US" sz="1200" dirty="0" smtClean="0">
                <a:solidFill>
                  <a:srgbClr val="FFFFFF"/>
                </a:solidFill>
                <a:effectLst/>
              </a:rPr>
              <a:t>をあらかじめ</a:t>
            </a:r>
            <a:endParaRPr lang="en-US" altLang="ja-JP" sz="1200" dirty="0" smtClean="0">
              <a:solidFill>
                <a:srgbClr val="FFFFFF"/>
              </a:solidFill>
              <a:effectLst/>
            </a:endParaRPr>
          </a:p>
          <a:p>
            <a:pPr algn="ctr">
              <a:spcBef>
                <a:spcPct val="20000"/>
              </a:spcBef>
            </a:pPr>
            <a:r>
              <a:rPr lang="ja-JP" altLang="en-US" sz="1200" dirty="0" smtClean="0">
                <a:solidFill>
                  <a:srgbClr val="FFFFFF"/>
                </a:solidFill>
                <a:effectLst/>
              </a:rPr>
              <a:t>全て</a:t>
            </a:r>
            <a:r>
              <a:rPr lang="ja-JP" altLang="en-US" sz="1200" dirty="0">
                <a:solidFill>
                  <a:srgbClr val="FFFFFF"/>
                </a:solidFill>
                <a:effectLst/>
              </a:rPr>
              <a:t>決めてから</a:t>
            </a:r>
            <a:r>
              <a:rPr lang="ja-JP" altLang="en-US" sz="1200" dirty="0" smtClean="0">
                <a:solidFill>
                  <a:srgbClr val="FFFFFF"/>
                </a:solidFill>
                <a:effectLst/>
              </a:rPr>
              <a:t>開発</a:t>
            </a:r>
            <a:endParaRPr kumimoji="0" lang="ja-JP" altLang="en-US" sz="1200"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設計</a:t>
            </a:r>
            <a:endParaRPr kumimoji="0" lang="en-US" altLang="ja-JP" sz="1000" b="0" i="0" u="none" strike="noStrike" cap="none" normalizeH="0" baseline="0" dirty="0" smtClean="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rPr>
              <a:t>コーディング</a:t>
            </a:r>
            <a:endParaRPr kumimoji="0" lang="en-US" altLang="ja-JP" sz="800" b="0" i="0" u="none" strike="noStrike" cap="none" normalizeH="0" baseline="0" dirty="0" smtClean="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smtClean="0">
                <a:solidFill>
                  <a:schemeClr val="bg1"/>
                </a:solidFill>
              </a:rPr>
              <a:t>単体テスト</a:t>
            </a:r>
            <a:endParaRPr kumimoji="0" lang="ja-JP" altLang="en-US" sz="1000" b="0" i="0" u="none" strike="noStrike" cap="none" normalizeH="0" baseline="0" dirty="0" smtClean="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smtClean="0">
                <a:latin typeface="MS PGothic" charset="-128"/>
                <a:ea typeface="MS PGothic" charset="-128"/>
                <a:cs typeface="MS PGothic" charset="-128"/>
              </a:rPr>
              <a:t>ウォーターフォール</a:t>
            </a:r>
            <a:r>
              <a:rPr lang="ja-JP" altLang="en-US" dirty="0" smtClean="0">
                <a:latin typeface="MS PGothic" charset="-128"/>
                <a:ea typeface="MS PGothic" charset="-128"/>
                <a:cs typeface="MS PGothic" charset="-128"/>
              </a:rPr>
              <a:t>開発とアジャイル開発（４）</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smtClean="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smtClean="0">
                <a:solidFill>
                  <a:srgbClr val="0000FF"/>
                </a:solidFill>
                <a:effectLst/>
              </a:rPr>
              <a:t>反復</a:t>
            </a:r>
            <a:r>
              <a:rPr lang="ja-JP" altLang="en-US" sz="1200" dirty="0" smtClean="0">
                <a:solidFill>
                  <a:srgbClr val="0000FF"/>
                </a:solidFill>
                <a:effectLst/>
              </a:rPr>
              <a:t>（イテレーション）</a:t>
            </a:r>
            <a:r>
              <a:rPr lang="en-US" altLang="ja-JP" sz="1200" dirty="0" smtClean="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smtClean="0">
                <a:solidFill>
                  <a:srgbClr val="0000FF"/>
                </a:solidFill>
                <a:effectLst/>
              </a:rPr>
              <a:t>反復</a:t>
            </a:r>
            <a:r>
              <a:rPr kumimoji="1" lang="en-US" altLang="ja-JP" sz="1200" dirty="0" smtClean="0">
                <a:solidFill>
                  <a:srgbClr val="0000FF"/>
                </a:solidFill>
                <a:effectLst/>
              </a:rPr>
              <a:t> </a:t>
            </a:r>
            <a:r>
              <a:rPr lang="en-US" altLang="ja-JP" sz="1200" dirty="0" smtClean="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smtClean="0">
                <a:solidFill>
                  <a:srgbClr val="0000FF"/>
                </a:solidFill>
                <a:effectLst/>
              </a:rPr>
              <a:t>リリース</a:t>
            </a:r>
            <a:endParaRPr kumimoji="1" lang="ja-JP" altLang="en-US" sz="800" dirty="0">
              <a:solidFill>
                <a:srgbClr val="0000FF"/>
              </a:solidFill>
              <a:effectLst/>
            </a:endParaRP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smtClean="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smtClean="0">
                <a:solidFill>
                  <a:srgbClr val="FF8000"/>
                </a:solidFill>
                <a:latin typeface="Meiryo" charset="-128"/>
                <a:ea typeface="Meiryo" charset="-128"/>
                <a:cs typeface="Meiryo" charset="-128"/>
              </a:rPr>
              <a:t>C</a:t>
            </a:r>
            <a:r>
              <a:rPr kumimoji="1" lang="en-US" altLang="ja-JP" sz="1200" dirty="0" smtClean="0">
                <a:solidFill>
                  <a:srgbClr val="FF8000"/>
                </a:solidFill>
                <a:latin typeface="Meiryo" charset="-128"/>
                <a:ea typeface="Meiryo" charset="-128"/>
                <a:cs typeface="Meiryo" charset="-128"/>
              </a:rPr>
              <a:t>ontinues </a:t>
            </a:r>
            <a:r>
              <a:rPr kumimoji="1" lang="en-US" altLang="ja-JP" sz="1200" b="1" u="sng" dirty="0" smtClean="0">
                <a:solidFill>
                  <a:srgbClr val="FF8000"/>
                </a:solidFill>
                <a:latin typeface="Meiryo" charset="-128"/>
                <a:ea typeface="Meiryo" charset="-128"/>
                <a:cs typeface="Meiryo" charset="-128"/>
              </a:rPr>
              <a:t>I</a:t>
            </a:r>
            <a:r>
              <a:rPr kumimoji="1" lang="en-US" altLang="ja-JP" sz="1200" dirty="0" smtClean="0">
                <a:solidFill>
                  <a:srgbClr val="FF8000"/>
                </a:solidFill>
                <a:latin typeface="Meiryo" charset="-128"/>
                <a:ea typeface="Meiryo" charset="-128"/>
                <a:cs typeface="Meiryo" charset="-128"/>
              </a:rPr>
              <a:t>ntegration</a:t>
            </a:r>
          </a:p>
          <a:p>
            <a:pPr algn="ctr"/>
            <a:r>
              <a:rPr lang="ja-JP" altLang="en-US" b="1" dirty="0" smtClean="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167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a:t>
            </a:r>
            <a:r>
              <a:rPr lang="ja-JP" altLang="en-US" dirty="0" smtClean="0">
                <a:latin typeface="MS PGothic" charset="-128"/>
                <a:ea typeface="MS PGothic" charset="-128"/>
                <a:cs typeface="MS PGothic" charset="-128"/>
              </a:rPr>
              <a:t>（５）</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smtClean="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smtClean="0">
                <a:solidFill>
                  <a:srgbClr val="FFFFFF"/>
                </a:solidFill>
                <a:effectLst/>
                <a:latin typeface="メイリオ"/>
                <a:ea typeface="メイリオ"/>
                <a:cs typeface="メイリオ"/>
              </a:rPr>
              <a:t>バリュー</a:t>
            </a:r>
            <a:endParaRPr kumimoji="1" lang="en-US" altLang="ja-JP" sz="1400" dirty="0" smtClean="0">
              <a:solidFill>
                <a:srgbClr val="FFFFFF"/>
              </a:solidFill>
              <a:effectLst/>
              <a:latin typeface="メイリオ"/>
              <a:ea typeface="メイリオ"/>
              <a:cs typeface="メイリオ"/>
            </a:endParaRPr>
          </a:p>
          <a:p>
            <a:pPr algn="ctr"/>
            <a:r>
              <a:rPr lang="ja-JP" altLang="en-US" sz="1400" dirty="0" smtClean="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smtClean="0">
                <a:solidFill>
                  <a:srgbClr val="008000"/>
                </a:solidFill>
                <a:effectLst/>
                <a:latin typeface="メイリオ"/>
                <a:ea typeface="メイリオ"/>
                <a:cs typeface="メイリオ"/>
              </a:rPr>
              <a:t>アジャイル</a:t>
            </a:r>
            <a:endParaRPr kumimoji="1" lang="ja-JP" altLang="en-US" sz="2000" dirty="0">
              <a:solidFill>
                <a:srgbClr val="008000"/>
              </a:solidFill>
              <a:effectLst/>
              <a:latin typeface="メイリオ"/>
              <a:ea typeface="メイリオ"/>
              <a:cs typeface="メイリオ"/>
            </a:endParaRP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リソース</a:t>
            </a:r>
            <a:endParaRPr kumimoji="1" lang="ja-JP" altLang="en-US" sz="1400" dirty="0">
              <a:solidFill>
                <a:srgbClr val="FF0000"/>
              </a:solidFill>
              <a:effectLst/>
              <a:latin typeface="メイリオ"/>
              <a:ea typeface="メイリオ"/>
              <a:cs typeface="メイリオ"/>
            </a:endParaRP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smtClean="0">
                <a:solidFill>
                  <a:srgbClr val="FF0000"/>
                </a:solidFill>
                <a:effectLst/>
                <a:latin typeface="メイリオ"/>
                <a:ea typeface="メイリオ"/>
                <a:cs typeface="メイリオ"/>
              </a:rPr>
              <a:t>納期</a:t>
            </a:r>
            <a:endParaRPr kumimoji="1" lang="ja-JP" altLang="en-US" sz="1400" dirty="0">
              <a:solidFill>
                <a:srgbClr val="FF0000"/>
              </a:solidFill>
              <a:effectLst/>
              <a:latin typeface="メイリオ"/>
              <a:ea typeface="メイリオ"/>
              <a:cs typeface="メイリオ"/>
            </a:endParaRP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smtClean="0">
                <a:solidFill>
                  <a:srgbClr val="FF6600"/>
                </a:solidFill>
                <a:effectLst/>
                <a:latin typeface="メイリオ"/>
                <a:ea typeface="メイリオ"/>
                <a:cs typeface="メイリオ"/>
              </a:rPr>
              <a:t>実現仕様</a:t>
            </a:r>
            <a:endParaRPr kumimoji="1" lang="ja-JP" altLang="en-US" sz="1600" b="1" dirty="0">
              <a:solidFill>
                <a:srgbClr val="FF6600"/>
              </a:solidFill>
              <a:effectLst/>
              <a:latin typeface="メイリオ"/>
              <a:ea typeface="メイリオ"/>
              <a:cs typeface="メイリオ"/>
            </a:endParaRP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smtClean="0">
                <a:solidFill>
                  <a:srgbClr val="0000FF"/>
                </a:solidFill>
                <a:effectLst/>
                <a:latin typeface="メイリオ"/>
                <a:ea typeface="メイリオ"/>
                <a:cs typeface="メイリオ"/>
              </a:rPr>
              <a:t>ウオーターフォール</a:t>
            </a:r>
            <a:endParaRPr kumimoji="1" lang="ja-JP" altLang="en-US" sz="2000" dirty="0">
              <a:solidFill>
                <a:srgbClr val="0000FF"/>
              </a:solidFill>
              <a:effectLst/>
              <a:latin typeface="メイリオ"/>
              <a:ea typeface="メイリオ"/>
              <a:cs typeface="メイリオ"/>
            </a:endParaRP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smtClean="0">
                <a:solidFill>
                  <a:srgbClr val="0000FF"/>
                </a:solidFill>
                <a:effectLst/>
                <a:latin typeface="メイリオ"/>
                <a:ea typeface="メイリオ"/>
                <a:cs typeface="メイリオ"/>
              </a:rPr>
              <a:t>要求仕様</a:t>
            </a:r>
            <a:endParaRPr kumimoji="1" lang="ja-JP" altLang="en-US" sz="1600" b="1" dirty="0">
              <a:solidFill>
                <a:srgbClr val="0000FF"/>
              </a:solidFill>
              <a:effectLst/>
              <a:latin typeface="メイリオ"/>
              <a:ea typeface="メイリオ"/>
              <a:cs typeface="メイリオ"/>
            </a:endParaRP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smtClean="0">
                <a:solidFill>
                  <a:schemeClr val="accent5">
                    <a:lumMod val="50000"/>
                  </a:schemeClr>
                </a:solidFill>
                <a:latin typeface="メイリオ"/>
                <a:ea typeface="メイリオ"/>
                <a:cs typeface="メイリオ"/>
              </a:rPr>
              <a:t>要件</a:t>
            </a:r>
            <a:endParaRPr kumimoji="1" lang="ja-JP" altLang="en-US" sz="1200" dirty="0">
              <a:solidFill>
                <a:schemeClr val="accent5">
                  <a:lumMod val="50000"/>
                </a:schemeClr>
              </a:solidFill>
              <a:latin typeface="メイリオ"/>
              <a:ea typeface="メイリオ"/>
              <a:cs typeface="メイリオ"/>
            </a:endParaRP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smtClean="0">
                <a:solidFill>
                  <a:srgbClr val="215968"/>
                </a:solidFill>
                <a:latin typeface="メイリオ"/>
                <a:ea typeface="メイリオ"/>
                <a:cs typeface="メイリオ"/>
              </a:rPr>
              <a:t>設計</a:t>
            </a:r>
            <a:endParaRPr kumimoji="1" lang="ja-JP" altLang="en-US" sz="1200" dirty="0">
              <a:solidFill>
                <a:srgbClr val="215968"/>
              </a:solidFill>
              <a:latin typeface="メイリオ"/>
              <a:ea typeface="メイリオ"/>
              <a:cs typeface="メイリオ"/>
            </a:endParaRP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smtClean="0">
                <a:solidFill>
                  <a:schemeClr val="bg1"/>
                </a:solidFill>
                <a:latin typeface="メイリオ"/>
                <a:ea typeface="メイリオ"/>
                <a:cs typeface="メイリオ"/>
              </a:rPr>
              <a:t>コーディング</a:t>
            </a:r>
            <a:endParaRPr kumimoji="1" lang="en-US" altLang="ja-JP" sz="600" dirty="0" smtClean="0">
              <a:solidFill>
                <a:schemeClr val="bg1"/>
              </a:solidFill>
              <a:latin typeface="メイリオ"/>
              <a:ea typeface="メイリオ"/>
              <a:cs typeface="メイリオ"/>
            </a:endParaRPr>
          </a:p>
          <a:p>
            <a:pPr algn="ctr"/>
            <a:r>
              <a:rPr lang="ja-JP" altLang="en-US" sz="600" dirty="0" smtClean="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smtClean="0">
                <a:solidFill>
                  <a:schemeClr val="bg1"/>
                </a:solidFill>
                <a:latin typeface="メイリオ"/>
                <a:ea typeface="メイリオ"/>
                <a:cs typeface="メイリオ"/>
              </a:rPr>
              <a:t>結合テスト</a:t>
            </a:r>
            <a:endParaRPr kumimoji="1" lang="ja-JP" altLang="en-US" sz="800" dirty="0">
              <a:solidFill>
                <a:schemeClr val="bg1"/>
              </a:solidFill>
              <a:latin typeface="メイリオ"/>
              <a:ea typeface="メイリオ"/>
              <a:cs typeface="メイリオ"/>
            </a:endParaRP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smtClean="0">
                <a:solidFill>
                  <a:srgbClr val="FF0000"/>
                </a:solidFill>
                <a:effectLst/>
                <a:latin typeface="メイリオ"/>
                <a:ea typeface="メイリオ"/>
                <a:cs typeface="メイリオ"/>
              </a:rPr>
              <a:t>リスク</a:t>
            </a:r>
            <a:endParaRPr kumimoji="1" lang="ja-JP" altLang="en-US" sz="800" dirty="0">
              <a:solidFill>
                <a:srgbClr val="FF0000"/>
              </a:solidFill>
              <a:effectLst/>
              <a:latin typeface="メイリオ"/>
              <a:ea typeface="メイリオ"/>
              <a:cs typeface="メイリオ"/>
            </a:endParaRP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smtClean="0">
                <a:solidFill>
                  <a:srgbClr val="000090"/>
                </a:solidFill>
                <a:effectLst/>
                <a:latin typeface="メイリオ"/>
                <a:ea typeface="メイリオ"/>
                <a:cs typeface="メイリオ"/>
              </a:rPr>
              <a:t>時間</a:t>
            </a:r>
            <a:endParaRPr kumimoji="1" lang="ja-JP" altLang="en-US" sz="800" dirty="0">
              <a:solidFill>
                <a:srgbClr val="000090"/>
              </a:solidFill>
              <a:effectLst/>
              <a:latin typeface="メイリオ"/>
              <a:ea typeface="メイリオ"/>
              <a:cs typeface="メイリオ"/>
            </a:endParaRP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反復</a:t>
            </a:r>
            <a:r>
              <a:rPr kumimoji="1" lang="en-US" altLang="ja-JP" sz="1200" dirty="0" smtClean="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前提条件</a:t>
            </a:r>
            <a:endParaRPr kumimoji="1" lang="ja-JP" altLang="en-US" sz="1600" dirty="0">
              <a:solidFill>
                <a:srgbClr val="FFFFFF"/>
              </a:solidFill>
              <a:latin typeface="メイリオ"/>
              <a:ea typeface="メイリオ"/>
              <a:cs typeface="メイリオ"/>
            </a:endParaRP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原理的に</a:t>
            </a:r>
            <a:endParaRPr kumimoji="1"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不良が起きない</a:t>
            </a:r>
            <a:endParaRPr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納期が守られる</a:t>
            </a:r>
            <a:endParaRPr kumimoji="1" lang="ja-JP" altLang="en-US" sz="1200" dirty="0">
              <a:solidFill>
                <a:srgbClr val="FFFFFF"/>
              </a:solidFill>
              <a:latin typeface="メイリオ"/>
              <a:ea typeface="メイリオ"/>
              <a:cs typeface="メイリオ"/>
            </a:endParaRP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コストと納期を守ること</a:t>
            </a:r>
            <a:endParaRPr kumimoji="1" lang="ja-JP" altLang="en-US" sz="800" dirty="0">
              <a:solidFill>
                <a:srgbClr val="FFFFFF"/>
              </a:solidFill>
              <a:latin typeface="メイリオ"/>
              <a:ea typeface="メイリオ"/>
              <a:cs typeface="メイリオ"/>
            </a:endParaRP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機能と品質を実現すること</a:t>
            </a:r>
            <a:endParaRPr kumimoji="1" lang="ja-JP" altLang="en-US" sz="800" dirty="0">
              <a:solidFill>
                <a:srgbClr val="FFFFFF"/>
              </a:solidFill>
              <a:latin typeface="メイリオ"/>
              <a:ea typeface="メイリオ"/>
              <a:cs typeface="メイリオ"/>
            </a:endParaRP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7494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smtClean="0"/>
              <a:t>自律型の組織で変化への柔軟性を担保する</a:t>
            </a:r>
            <a:endParaRPr kumimoji="1" lang="ja-JP" altLang="en-US" dirty="0"/>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58</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a:t>
            </a:r>
            <a:r>
              <a:rPr lang="ja-JP" altLang="en-US" sz="1400" dirty="0" smtClean="0">
                <a:solidFill>
                  <a:schemeClr val="bg1"/>
                </a:solidFill>
                <a:latin typeface="Meiryo" charset="-128"/>
                <a:ea typeface="Meiryo" charset="-128"/>
                <a:cs typeface="Meiryo" charset="-128"/>
              </a:rPr>
              <a:t>、最初</a:t>
            </a:r>
            <a:r>
              <a:rPr lang="ja-JP" altLang="en-US" sz="1400" dirty="0">
                <a:solidFill>
                  <a:schemeClr val="bg1"/>
                </a:solidFill>
                <a:latin typeface="Meiryo" charset="-128"/>
                <a:ea typeface="Meiryo" charset="-128"/>
                <a:cs typeface="Meiryo" charset="-128"/>
              </a:rPr>
              <a:t>から最後まで一緒に働く</a:t>
            </a:r>
            <a:r>
              <a:rPr lang="ja-JP" altLang="en-US" sz="1400" dirty="0" smtClean="0">
                <a:solidFill>
                  <a:schemeClr val="bg1"/>
                </a:solidFill>
                <a:latin typeface="Meiryo" charset="-128"/>
                <a:ea typeface="Meiryo" charset="-128"/>
                <a:cs typeface="Meiryo" charset="-128"/>
              </a:rPr>
              <a:t>。</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人</a:t>
            </a:r>
            <a:r>
              <a:rPr lang="ja-JP" altLang="en-US" sz="1400" dirty="0">
                <a:solidFill>
                  <a:schemeClr val="bg1"/>
                </a:solidFill>
                <a:latin typeface="Meiryo" charset="-128"/>
                <a:ea typeface="Meiryo" charset="-128"/>
                <a:cs typeface="Meiryo" charset="-128"/>
              </a:rPr>
              <a:t>とチームを重視し、</a:t>
            </a:r>
            <a:r>
              <a:rPr lang="ja-JP" altLang="en-US" sz="1400" dirty="0" smtClean="0">
                <a:solidFill>
                  <a:schemeClr val="bg1"/>
                </a:solidFill>
                <a:latin typeface="Meiryo" charset="-128"/>
                <a:ea typeface="Meiryo" charset="-128"/>
                <a:cs typeface="Meiryo" charset="-128"/>
              </a:rPr>
              <a:t>彼らが自律的に働ける環境</a:t>
            </a:r>
            <a:r>
              <a:rPr lang="ja-JP" altLang="en-US" sz="1400" dirty="0">
                <a:solidFill>
                  <a:schemeClr val="bg1"/>
                </a:solidFill>
                <a:latin typeface="Meiryo" charset="-128"/>
                <a:ea typeface="Meiryo" charset="-128"/>
                <a:cs typeface="Meiryo" charset="-128"/>
              </a:rPr>
              <a:t>を与えることでブレークスルーが</a:t>
            </a:r>
            <a:r>
              <a:rPr lang="ja-JP" altLang="en-US" sz="1400" dirty="0" smtClean="0">
                <a:solidFill>
                  <a:schemeClr val="bg1"/>
                </a:solidFill>
                <a:latin typeface="Meiryo" charset="-128"/>
                <a:ea typeface="Meiryo" charset="-128"/>
                <a:cs typeface="Meiryo" charset="-128"/>
              </a:rPr>
              <a:t>起こりやすくなり、同時</a:t>
            </a:r>
            <a:r>
              <a:rPr lang="ja-JP" altLang="en-US" sz="1400" dirty="0">
                <a:solidFill>
                  <a:schemeClr val="bg1"/>
                </a:solidFill>
                <a:latin typeface="Meiryo" charset="-128"/>
                <a:ea typeface="Meiryo" charset="-128"/>
                <a:cs typeface="Meiryo" charset="-128"/>
              </a:rPr>
              <a:t>に製品化までの時間が短く</a:t>
            </a:r>
            <a:r>
              <a:rPr lang="ja-JP" altLang="en-US" sz="1400" dirty="0" smtClean="0">
                <a:solidFill>
                  <a:schemeClr val="bg1"/>
                </a:solidFill>
                <a:latin typeface="Meiryo" charset="-128"/>
                <a:ea typeface="Meiryo" charset="-128"/>
                <a:cs typeface="Meiryo" charset="-128"/>
              </a:rPr>
              <a:t>なる。</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l"/>
            </a:pPr>
            <a:r>
              <a:rPr lang="ja-JP" altLang="en-US" sz="1400" dirty="0" smtClean="0">
                <a:solidFill>
                  <a:schemeClr val="bg1"/>
                </a:solidFill>
                <a:latin typeface="Meiryo" charset="-128"/>
                <a:ea typeface="Meiryo" charset="-128"/>
                <a:cs typeface="Meiryo" charset="-128"/>
              </a:rPr>
              <a:t>リーダーは、自律するチームの障害を取り除くことが仕事であり管理しない。</a:t>
            </a:r>
            <a:endParaRPr lang="ja-JP" altLang="en-US" sz="1400" dirty="0">
              <a:solidFill>
                <a:schemeClr val="bg1"/>
              </a:solidFill>
              <a:latin typeface="Meiryo" charset="-128"/>
              <a:ea typeface="Meiryo" charset="-128"/>
              <a:cs typeface="Meiryo" charset="-128"/>
            </a:endParaRP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a:t>
            </a:r>
            <a:r>
              <a:rPr lang="ja-JP" altLang="en-US" sz="1000" dirty="0" smtClean="0">
                <a:latin typeface="Meiryo" charset="-128"/>
                <a:ea typeface="Meiryo" charset="-128"/>
                <a:cs typeface="Meiryo" charset="-128"/>
              </a:rPr>
              <a:t>いる</a:t>
            </a:r>
            <a:endParaRPr lang="en-US" altLang="ja-JP" sz="1000" dirty="0" smtClean="0">
              <a:latin typeface="Meiryo" charset="-128"/>
              <a:ea typeface="Meiryo" charset="-128"/>
              <a:cs typeface="Meiryo" charset="-128"/>
            </a:endParaRPr>
          </a:p>
          <a:p>
            <a:r>
              <a:rPr lang="ja-JP" altLang="en-US" sz="1000" b="1" u="sng" dirty="0" smtClean="0">
                <a:latin typeface="Meiryo" charset="-128"/>
                <a:ea typeface="Meiryo" charset="-128"/>
                <a:cs typeface="Meiryo" charset="-128"/>
              </a:rPr>
              <a:t>新製品</a:t>
            </a:r>
            <a:r>
              <a:rPr lang="ja-JP" altLang="en-US" sz="1000" b="1" u="sng" dirty="0">
                <a:latin typeface="Meiryo" charset="-128"/>
                <a:ea typeface="Meiryo" charset="-128"/>
                <a:cs typeface="Meiryo" charset="-128"/>
              </a:rPr>
              <a:t>開発</a:t>
            </a:r>
            <a:r>
              <a:rPr lang="ja-JP" altLang="en-US" sz="1000" b="1" dirty="0">
                <a:latin typeface="Meiryo" charset="-128"/>
                <a:ea typeface="Meiryo" charset="-128"/>
                <a:cs typeface="Meiryo" charset="-128"/>
              </a:rPr>
              <a:t>の</a:t>
            </a:r>
            <a:r>
              <a:rPr lang="ja-JP" altLang="en-US" sz="1000" b="1" dirty="0" smtClean="0">
                <a:latin typeface="Meiryo" charset="-128"/>
                <a:ea typeface="Meiryo" charset="-128"/>
                <a:cs typeface="Meiryo" charset="-128"/>
              </a:rPr>
              <a:t>プロセス</a:t>
            </a:r>
            <a:r>
              <a:rPr lang="ja-JP" altLang="en-US" sz="1000" dirty="0" smtClean="0">
                <a:latin typeface="Meiryo" charset="-128"/>
                <a:ea typeface="Meiryo" charset="-128"/>
                <a:cs typeface="Meiryo" charset="-128"/>
              </a:rPr>
              <a:t>を</a:t>
            </a:r>
            <a:endParaRPr lang="en-US" altLang="ja-JP" sz="1000" dirty="0" smtClean="0">
              <a:latin typeface="Meiryo" charset="-128"/>
              <a:ea typeface="Meiryo" charset="-128"/>
              <a:cs typeface="Meiryo" charset="-128"/>
            </a:endParaRPr>
          </a:p>
          <a:p>
            <a:r>
              <a:rPr lang="ja-JP" altLang="en-US" sz="1000" dirty="0" smtClean="0">
                <a:latin typeface="Meiryo" charset="-128"/>
                <a:ea typeface="Meiryo" charset="-128"/>
                <a:cs typeface="Meiryo" charset="-128"/>
              </a:rPr>
              <a:t>米国のやり方と比較した論文</a:t>
            </a:r>
            <a:endParaRPr lang="en-US" altLang="ja-JP" sz="1000" dirty="0" smtClean="0">
              <a:latin typeface="Meiryo" charset="-128"/>
              <a:ea typeface="Meiryo" charset="-128"/>
              <a:cs typeface="Meiryo" charset="-128"/>
            </a:endParaRPr>
          </a:p>
          <a:p>
            <a:r>
              <a:rPr lang="en-US" altLang="ja-JP" sz="800" dirty="0" smtClean="0">
                <a:latin typeface="Meiryo" charset="-128"/>
                <a:ea typeface="Meiryo" charset="-128"/>
                <a:cs typeface="Meiryo" charset="-128"/>
              </a:rPr>
              <a:t>1986,Harvard </a:t>
            </a:r>
            <a:r>
              <a:rPr lang="en-US" altLang="ja-JP" sz="800" dirty="0">
                <a:latin typeface="Meiryo" charset="-128"/>
                <a:ea typeface="Meiryo" charset="-128"/>
                <a:cs typeface="Meiryo" charset="-128"/>
              </a:rPr>
              <a:t>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smtClean="0">
                <a:solidFill>
                  <a:schemeClr val="bg1"/>
                </a:solidFill>
                <a:latin typeface="Meiryo" charset="-128"/>
                <a:ea typeface="Meiryo" charset="-128"/>
                <a:cs typeface="Meiryo" charset="-128"/>
              </a:rPr>
              <a:t>Scrum</a:t>
            </a:r>
            <a:r>
              <a:rPr kumimoji="1" lang="ja-JP" altLang="en-US" sz="2800" dirty="0" smtClean="0">
                <a:solidFill>
                  <a:schemeClr val="bg1"/>
                </a:solidFill>
                <a:latin typeface="Meiryo" charset="-128"/>
                <a:ea typeface="Meiryo" charset="-128"/>
                <a:cs typeface="Meiryo" charset="-128"/>
              </a:rPr>
              <a:t>（</a:t>
            </a:r>
            <a:r>
              <a:rPr lang="ja-JP" altLang="en-US" sz="2800" dirty="0" smtClean="0">
                <a:solidFill>
                  <a:schemeClr val="bg1"/>
                </a:solidFill>
                <a:latin typeface="Meiryo" charset="-128"/>
                <a:ea typeface="Meiryo" charset="-128"/>
                <a:cs typeface="Meiryo" charset="-128"/>
              </a:rPr>
              <a:t>スクラム</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smtClean="0">
                  <a:solidFill>
                    <a:schemeClr val="tx1">
                      <a:lumMod val="65000"/>
                      <a:lumOff val="35000"/>
                    </a:schemeClr>
                  </a:solidFill>
                  <a:latin typeface="Meiryo" charset="-128"/>
                  <a:ea typeface="Meiryo" charset="-128"/>
                  <a:cs typeface="Meiryo" charset="-128"/>
                </a:rPr>
                <a:t>1990</a:t>
              </a:r>
              <a:r>
                <a:rPr kumimoji="1" lang="ja-JP" altLang="en-US" sz="1200" dirty="0" smtClean="0">
                  <a:solidFill>
                    <a:schemeClr val="tx1">
                      <a:lumMod val="65000"/>
                      <a:lumOff val="35000"/>
                    </a:schemeClr>
                  </a:solidFill>
                  <a:latin typeface="Meiryo" charset="-128"/>
                  <a:ea typeface="Meiryo" charset="-128"/>
                  <a:cs typeface="Meiryo" charset="-128"/>
                </a:rPr>
                <a:t>年代、</a:t>
              </a:r>
              <a:r>
                <a:rPr kumimoji="1" lang="en-US" altLang="ja-JP" sz="1200" dirty="0" smtClean="0">
                  <a:solidFill>
                    <a:schemeClr val="tx1">
                      <a:lumMod val="65000"/>
                      <a:lumOff val="35000"/>
                    </a:schemeClr>
                  </a:solidFill>
                  <a:latin typeface="Meiryo" charset="-128"/>
                  <a:ea typeface="Meiryo" charset="-128"/>
                  <a:cs typeface="Meiryo" charset="-128"/>
                </a:rPr>
                <a:t>Jeff Sutherland</a:t>
              </a:r>
              <a:r>
                <a:rPr kumimoji="1" lang="ja-JP" altLang="en-US" sz="1200" dirty="0" smtClean="0">
                  <a:solidFill>
                    <a:schemeClr val="tx1">
                      <a:lumMod val="65000"/>
                      <a:lumOff val="35000"/>
                    </a:schemeClr>
                  </a:solidFill>
                  <a:latin typeface="Meiryo" charset="-128"/>
                  <a:ea typeface="Meiryo" charset="-128"/>
                  <a:cs typeface="Meiryo" charset="-128"/>
                </a:rPr>
                <a:t>らが</a:t>
              </a:r>
              <a:endParaRPr kumimoji="1" lang="en-US" altLang="ja-JP" sz="1200" dirty="0" smtClean="0">
                <a:solidFill>
                  <a:schemeClr val="tx1">
                    <a:lumMod val="65000"/>
                    <a:lumOff val="35000"/>
                  </a:schemeClr>
                </a:solidFill>
                <a:latin typeface="Meiryo" charset="-128"/>
                <a:ea typeface="Meiryo" charset="-128"/>
                <a:cs typeface="Meiryo" charset="-128"/>
              </a:endParaRPr>
            </a:p>
            <a:p>
              <a:r>
                <a:rPr kumimoji="1" lang="ja-JP" altLang="en-US" sz="1200" dirty="0" smtClean="0">
                  <a:solidFill>
                    <a:schemeClr val="tx1">
                      <a:lumMod val="65000"/>
                      <a:lumOff val="35000"/>
                    </a:schemeClr>
                  </a:solidFill>
                  <a:latin typeface="Meiryo" charset="-128"/>
                  <a:ea typeface="Meiryo" charset="-128"/>
                  <a:cs typeface="Meiryo" charset="-128"/>
                </a:rPr>
                <a:t>ソフトウェア開発のに適用</a:t>
              </a:r>
              <a:endParaRPr kumimoji="1" lang="ja-JP" altLang="en-US" sz="1200" dirty="0">
                <a:solidFill>
                  <a:schemeClr val="tx1">
                    <a:lumMod val="65000"/>
                    <a:lumOff val="35000"/>
                  </a:schemeClr>
                </a:solidFill>
                <a:latin typeface="Meiryo" charset="-128"/>
                <a:ea typeface="Meiryo" charset="-128"/>
                <a:cs typeface="Meiryo" charset="-128"/>
              </a:endParaRP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smtClean="0">
                  <a:solidFill>
                    <a:srgbClr val="0432FF"/>
                  </a:solidFill>
                  <a:latin typeface="Meiryo" charset="-128"/>
                  <a:ea typeface="Meiryo" charset="-128"/>
                  <a:cs typeface="Meiryo" charset="-128"/>
                </a:rPr>
                <a:t>アジャイル開発</a:t>
              </a:r>
              <a:endParaRPr kumimoji="1" lang="ja-JP" altLang="en-US" sz="1600" b="1" dirty="0">
                <a:solidFill>
                  <a:srgbClr val="0432FF"/>
                </a:solidFill>
                <a:latin typeface="Meiryo" charset="-128"/>
                <a:ea typeface="Meiryo" charset="-128"/>
                <a:cs typeface="Meiryo" charset="-128"/>
              </a:endParaRP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不安定</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高い自由裁量と困難なゴールを持つ</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自己組織化</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情報ゼロから相互交流し自律的に仕組みを作る</a:t>
            </a:r>
            <a:endParaRPr lang="en-US" altLang="ja-JP" sz="1200" dirty="0" smtClean="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smtClean="0">
                <a:solidFill>
                  <a:srgbClr val="0432FF"/>
                </a:solidFill>
                <a:latin typeface="Meiryo" charset="-128"/>
                <a:ea typeface="Meiryo" charset="-128"/>
                <a:cs typeface="Meiryo" charset="-128"/>
              </a:rPr>
              <a:t>全員多能工</a:t>
            </a:r>
            <a:endParaRPr lang="en-US" altLang="ja-JP" sz="1400" b="1" dirty="0" smtClean="0">
              <a:solidFill>
                <a:srgbClr val="0432FF"/>
              </a:solidFill>
              <a:latin typeface="Meiryo" charset="-128"/>
              <a:ea typeface="Meiryo" charset="-128"/>
              <a:cs typeface="Meiryo" charset="-128"/>
            </a:endParaRPr>
          </a:p>
          <a:p>
            <a:pPr lvl="1"/>
            <a:r>
              <a:rPr lang="ja-JP" altLang="en-US" sz="1200" dirty="0" smtClean="0">
                <a:solidFill>
                  <a:srgbClr val="0432FF"/>
                </a:solidFill>
                <a:latin typeface="Meiryo" charset="-128"/>
                <a:ea typeface="Meiryo" charset="-128"/>
                <a:cs typeface="Meiryo" charset="-128"/>
              </a:rPr>
              <a:t>分業を共有しメンバーがプロジェクトの責任を自覚する</a:t>
            </a:r>
            <a:endParaRPr lang="ja-JP" altLang="en-US" sz="1200" dirty="0">
              <a:solidFill>
                <a:srgbClr val="0432FF"/>
              </a:solidFill>
              <a:latin typeface="Meiryo" charset="-128"/>
              <a:ea typeface="Meiryo" charset="-128"/>
              <a:cs typeface="Meiryo" charset="-128"/>
            </a:endParaRP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smtClean="0">
                <a:solidFill>
                  <a:schemeClr val="accent6">
                    <a:lumMod val="75000"/>
                  </a:schemeClr>
                </a:solidFill>
                <a:latin typeface="Meiryo" charset="-128"/>
                <a:ea typeface="Meiryo" charset="-128"/>
                <a:cs typeface="Meiryo" charset="-128"/>
              </a:rPr>
              <a:t>イノベーションを</a:t>
            </a:r>
            <a:endParaRPr kumimoji="1" lang="en-US" altLang="ja-JP" sz="2800" b="1" dirty="0" smtClean="0">
              <a:solidFill>
                <a:schemeClr val="accent6">
                  <a:lumMod val="75000"/>
                </a:schemeClr>
              </a:solidFill>
              <a:latin typeface="Meiryo" charset="-128"/>
              <a:ea typeface="Meiryo" charset="-128"/>
              <a:cs typeface="Meiryo" charset="-128"/>
            </a:endParaRPr>
          </a:p>
          <a:p>
            <a:pPr algn="ctr"/>
            <a:r>
              <a:rPr kumimoji="1" lang="ja-JP" altLang="en-US" sz="2800" b="1" dirty="0" smtClean="0">
                <a:solidFill>
                  <a:schemeClr val="accent6">
                    <a:lumMod val="75000"/>
                  </a:schemeClr>
                </a:solidFill>
                <a:latin typeface="Meiryo" charset="-128"/>
                <a:ea typeface="Meiryo" charset="-128"/>
                <a:cs typeface="Meiryo" charset="-128"/>
              </a:rPr>
              <a:t>生みだす方法論</a:t>
            </a:r>
            <a:endParaRPr kumimoji="1" lang="ja-JP" altLang="en-US" sz="2800" b="1"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0798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4" name="正方形/長方形 3"/>
          <p:cNvSpPr/>
          <p:nvPr/>
        </p:nvSpPr>
        <p:spPr>
          <a:xfrm>
            <a:off x="581398" y="1144791"/>
            <a:ext cx="7981204" cy="151216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smtClean="0">
                <a:solidFill>
                  <a:srgbClr val="FFFFFF"/>
                </a:solidFill>
                <a:latin typeface="Meiryo" charset="-128"/>
                <a:ea typeface="Meiryo" charset="-128"/>
                <a:cs typeface="Meiryo" charset="-128"/>
              </a:rPr>
              <a:t>情報システムに求められること</a:t>
            </a:r>
            <a:endParaRPr lang="en-US" altLang="ja-JP" sz="2400"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システムによってビジネスの成功に貢献すること</a:t>
            </a:r>
            <a:endParaRPr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lang="ja-JP" altLang="en-US" sz="1600" dirty="0" smtClean="0">
                <a:solidFill>
                  <a:srgbClr val="FFFFFF"/>
                </a:solidFill>
                <a:latin typeface="Meiryo" charset="-128"/>
                <a:ea typeface="Meiryo" charset="-128"/>
                <a:cs typeface="Meiryo" charset="-128"/>
              </a:rPr>
              <a:t>ビジネスの成功のための貢献を</a:t>
            </a:r>
            <a:r>
              <a:rPr kumimoji="1" lang="ja-JP" altLang="en-US" sz="1600" dirty="0" smtClean="0">
                <a:solidFill>
                  <a:srgbClr val="FFFFFF"/>
                </a:solidFill>
                <a:latin typeface="Meiryo" charset="-128"/>
                <a:ea typeface="Meiryo" charset="-128"/>
                <a:cs typeface="Meiryo" charset="-128"/>
              </a:rPr>
              <a:t>確実、迅速にユーザーに届けること</a:t>
            </a:r>
            <a:endParaRPr kumimoji="1" lang="en-US" altLang="ja-JP" sz="1600" dirty="0" smtClean="0">
              <a:solidFill>
                <a:srgbClr val="FFFFFF"/>
              </a:solidFill>
              <a:latin typeface="Meiryo" charset="-128"/>
              <a:ea typeface="Meiryo" charset="-128"/>
              <a:cs typeface="Meiryo" charset="-128"/>
            </a:endParaRPr>
          </a:p>
          <a:p>
            <a:pPr marL="742950" lvl="1" indent="-285750">
              <a:buFont typeface="Wingdings" charset="2"/>
              <a:buChar char="l"/>
            </a:pPr>
            <a:r>
              <a:rPr kumimoji="1" lang="ja-JP" altLang="en-US" sz="1600" dirty="0" smtClean="0">
                <a:solidFill>
                  <a:srgbClr val="FFFFFF"/>
                </a:solidFill>
                <a:latin typeface="Meiryo" charset="-128"/>
                <a:ea typeface="Meiryo" charset="-128"/>
                <a:cs typeface="Meiryo" charset="-128"/>
              </a:rPr>
              <a:t>ユーザーの求める貢献の変化に迅速・柔軟に対応すること</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581398" y="2909115"/>
            <a:ext cx="3794397" cy="160151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開発チーム（</a:t>
            </a:r>
            <a:r>
              <a:rPr lang="en-US" altLang="ja-JP" sz="2000" b="1" u="sng" dirty="0" smtClean="0">
                <a:solidFill>
                  <a:srgbClr val="FFFFFF"/>
                </a:solidFill>
                <a:latin typeface="Meiryo" charset="-128"/>
                <a:ea typeface="Meiryo" charset="-128"/>
                <a:cs typeface="Meiryo" charset="-128"/>
              </a:rPr>
              <a:t>Dev</a:t>
            </a:r>
            <a:r>
              <a:rPr lang="en-US" altLang="ja-JP" sz="2000" dirty="0" smtClean="0">
                <a:solidFill>
                  <a:srgbClr val="FFFFFF"/>
                </a:solidFill>
                <a:latin typeface="Meiryo" charset="-128"/>
                <a:ea typeface="Meiryo" charset="-128"/>
                <a:cs typeface="Meiryo" charset="-128"/>
              </a:rPr>
              <a:t>elopment</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システムに新しい機能を追加すること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768205" y="2909115"/>
            <a:ext cx="3794397" cy="16015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運用チーム（</a:t>
            </a:r>
            <a:r>
              <a:rPr lang="en-US" altLang="ja-JP" sz="2000" b="1" u="sng" dirty="0" smtClean="0">
                <a:solidFill>
                  <a:srgbClr val="FFFFFF"/>
                </a:solidFill>
                <a:latin typeface="Meiryo" charset="-128"/>
                <a:ea typeface="Meiryo" charset="-128"/>
                <a:cs typeface="Meiryo" charset="-128"/>
              </a:rPr>
              <a:t>Op</a:t>
            </a:r>
            <a:r>
              <a:rPr lang="en-US" altLang="ja-JP" sz="2000" dirty="0" smtClean="0">
                <a:solidFill>
                  <a:srgbClr val="FFFFFF"/>
                </a:solidFill>
                <a:latin typeface="Meiryo" charset="-128"/>
                <a:ea typeface="Meiryo" charset="-128"/>
                <a:cs typeface="Meiryo" charset="-128"/>
              </a:rPr>
              <a:t>eration</a:t>
            </a:r>
            <a:r>
              <a:rPr lang="ja-JP" altLang="en-US" sz="2000" dirty="0" smtClean="0">
                <a:solidFill>
                  <a:srgbClr val="FFFFFF"/>
                </a:solidFill>
                <a:latin typeface="Meiryo" charset="-128"/>
                <a:ea typeface="Meiryo" charset="-128"/>
                <a:cs typeface="Meiryo" charset="-128"/>
              </a:rPr>
              <a:t>）</a:t>
            </a:r>
            <a:endParaRPr lang="en-US" altLang="ja-JP" sz="2000"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システムを安定稼働させること</a:t>
            </a:r>
            <a:endParaRPr lang="en-US" altLang="ja-JP" sz="1600" dirty="0" smtClean="0">
              <a:solidFill>
                <a:srgbClr val="FFFFFF"/>
              </a:solidFill>
              <a:latin typeface="Meiryo" charset="-128"/>
              <a:ea typeface="Meiryo" charset="-128"/>
              <a:cs typeface="Meiryo" charset="-128"/>
            </a:endParaRPr>
          </a:p>
          <a:p>
            <a:pPr algn="ctr"/>
            <a:endParaRPr kumimoji="1" lang="en-US" altLang="ja-JP" sz="1600" dirty="0">
              <a:solidFill>
                <a:srgbClr val="FFFFFF"/>
              </a:solidFill>
              <a:latin typeface="Meiryo" charset="-128"/>
              <a:ea typeface="Meiryo" charset="-128"/>
              <a:cs typeface="Meiryo" charset="-128"/>
            </a:endParaRPr>
          </a:p>
          <a:p>
            <a:pPr algn="ctr"/>
            <a:endParaRPr lang="en-US" altLang="ja-JP" sz="16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7" name="右矢印 6"/>
          <p:cNvSpPr/>
          <p:nvPr/>
        </p:nvSpPr>
        <p:spPr>
          <a:xfrm>
            <a:off x="642479" y="3692666"/>
            <a:ext cx="3816424" cy="648073"/>
          </a:xfrm>
          <a:prstGeom prst="rightArrow">
            <a:avLst>
              <a:gd name="adj1" fmla="val 74582"/>
              <a:gd name="adj2" fmla="val 5000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b="1" u="sng" dirty="0" smtClean="0">
                <a:solidFill>
                  <a:srgbClr val="FFFFFF"/>
                </a:solidFill>
                <a:latin typeface="Meiryo" charset="-128"/>
                <a:ea typeface="Meiryo" charset="-128"/>
                <a:cs typeface="Meiryo" charset="-128"/>
              </a:rPr>
              <a:t>迅速にアプリケーションを開発・更新</a:t>
            </a:r>
            <a:r>
              <a:rPr kumimoji="1" lang="ja-JP" altLang="en-US" sz="1050" dirty="0" smtClean="0">
                <a:solidFill>
                  <a:srgbClr val="FFFFFF"/>
                </a:solidFill>
                <a:latin typeface="Meiryo" charset="-128"/>
                <a:ea typeface="Meiryo" charset="-128"/>
                <a:cs typeface="Meiryo" charset="-128"/>
              </a:rPr>
              <a:t>し</a:t>
            </a:r>
            <a:endParaRPr kumimoji="1" lang="en-US" altLang="ja-JP" sz="1050" dirty="0" smtClean="0">
              <a:solidFill>
                <a:srgbClr val="FFFFFF"/>
              </a:solidFill>
              <a:latin typeface="Meiryo" charset="-128"/>
              <a:ea typeface="Meiryo" charset="-128"/>
              <a:cs typeface="Meiryo" charset="-128"/>
            </a:endParaRPr>
          </a:p>
          <a:p>
            <a:r>
              <a:rPr lang="ja-JP" altLang="en-US" sz="1050" dirty="0" smtClean="0">
                <a:solidFill>
                  <a:srgbClr val="FFFFFF"/>
                </a:solidFill>
                <a:latin typeface="Meiryo" charset="-128"/>
                <a:ea typeface="Meiryo" charset="-128"/>
                <a:cs typeface="Meiryo" charset="-128"/>
              </a:rPr>
              <a:t>すぐにユーザーに使ってもらいたい</a:t>
            </a:r>
            <a:endParaRPr kumimoji="1" lang="ja-JP" altLang="en-US" sz="1050" dirty="0">
              <a:solidFill>
                <a:srgbClr val="FFFFFF"/>
              </a:solidFill>
              <a:latin typeface="Meiryo" charset="-128"/>
              <a:ea typeface="Meiryo" charset="-128"/>
              <a:cs typeface="Meiryo" charset="-128"/>
            </a:endParaRPr>
          </a:p>
        </p:txBody>
      </p:sp>
      <p:sp>
        <p:nvSpPr>
          <p:cNvPr id="8" name="右矢印 7"/>
          <p:cNvSpPr/>
          <p:nvPr/>
        </p:nvSpPr>
        <p:spPr>
          <a:xfrm flipH="1">
            <a:off x="4675814" y="3692666"/>
            <a:ext cx="3816424" cy="648073"/>
          </a:xfrm>
          <a:prstGeom prst="rightArrow">
            <a:avLst>
              <a:gd name="adj1" fmla="val 74582"/>
              <a:gd name="adj2" fmla="val 50000"/>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050" b="1" u="sng" dirty="0" smtClean="0">
                <a:solidFill>
                  <a:srgbClr val="FFFFFF"/>
                </a:solidFill>
                <a:latin typeface="Meiryo" charset="-128"/>
                <a:ea typeface="Meiryo" charset="-128"/>
                <a:cs typeface="Meiryo" charset="-128"/>
              </a:rPr>
              <a:t>確実</a:t>
            </a:r>
            <a:r>
              <a:rPr kumimoji="1" lang="ja-JP" altLang="en-US" sz="1050" b="1" u="sng" dirty="0" smtClean="0">
                <a:solidFill>
                  <a:srgbClr val="FFFFFF"/>
                </a:solidFill>
                <a:latin typeface="Meiryo" charset="-128"/>
                <a:ea typeface="Meiryo" charset="-128"/>
                <a:cs typeface="Meiryo" charset="-128"/>
              </a:rPr>
              <a:t>に本番システムに安定させ</a:t>
            </a:r>
            <a:endParaRPr kumimoji="1" lang="en-US" altLang="ja-JP" sz="1050" dirty="0" smtClean="0">
              <a:solidFill>
                <a:srgbClr val="FFFFFF"/>
              </a:solidFill>
              <a:latin typeface="Meiryo" charset="-128"/>
              <a:ea typeface="Meiryo" charset="-128"/>
              <a:cs typeface="Meiryo" charset="-128"/>
            </a:endParaRPr>
          </a:p>
          <a:p>
            <a:pPr algn="r"/>
            <a:r>
              <a:rPr lang="ja-JP" altLang="en-US" sz="1050" dirty="0" smtClean="0">
                <a:solidFill>
                  <a:srgbClr val="FFFFFF"/>
                </a:solidFill>
                <a:latin typeface="Meiryo" charset="-128"/>
                <a:ea typeface="Meiryo" charset="-128"/>
                <a:cs typeface="Meiryo" charset="-128"/>
              </a:rPr>
              <a:t>安心してユーザーに使ってもらいたい</a:t>
            </a:r>
            <a:endParaRPr kumimoji="1" lang="en-US" altLang="ja-JP" sz="1050" dirty="0" smtClean="0">
              <a:solidFill>
                <a:srgbClr val="FFFFFF"/>
              </a:solidFill>
              <a:latin typeface="Meiryo" charset="-128"/>
              <a:ea typeface="Meiryo" charset="-128"/>
              <a:cs typeface="Meiryo" charset="-128"/>
            </a:endParaRPr>
          </a:p>
        </p:txBody>
      </p:sp>
      <p:sp>
        <p:nvSpPr>
          <p:cNvPr id="9" name="星 32 8"/>
          <p:cNvSpPr/>
          <p:nvPr/>
        </p:nvSpPr>
        <p:spPr>
          <a:xfrm>
            <a:off x="4188344" y="3705531"/>
            <a:ext cx="717938" cy="616491"/>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296149" y="3862812"/>
            <a:ext cx="543739" cy="307777"/>
          </a:xfrm>
          <a:prstGeom prst="rect">
            <a:avLst/>
          </a:prstGeom>
          <a:noFill/>
        </p:spPr>
        <p:txBody>
          <a:bodyPr wrap="none" rtlCol="0">
            <a:spAutoFit/>
          </a:bodyPr>
          <a:lstStyle/>
          <a:p>
            <a:pPr algn="ctr"/>
            <a:r>
              <a:rPr kumimoji="1" lang="ja-JP" altLang="en-US" sz="1400" smtClean="0">
                <a:solidFill>
                  <a:srgbClr val="FF0000"/>
                </a:solidFill>
                <a:latin typeface="Hiragino Kaku Gothic StdN W8" charset="-128"/>
                <a:ea typeface="Hiragino Kaku Gothic StdN W8" charset="-128"/>
                <a:cs typeface="Hiragino Kaku Gothic StdN W8" charset="-128"/>
              </a:rPr>
              <a:t>対立</a:t>
            </a:r>
            <a:endParaRPr kumimoji="1" lang="ja-JP" altLang="en-US" sz="1400">
              <a:solidFill>
                <a:srgbClr val="FF0000"/>
              </a:solidFill>
              <a:latin typeface="Hiragino Kaku Gothic StdN W8" charset="-128"/>
              <a:ea typeface="Hiragino Kaku Gothic StdN W8" charset="-128"/>
              <a:cs typeface="Hiragino Kaku Gothic StdN W8" charset="-128"/>
            </a:endParaRPr>
          </a:p>
        </p:txBody>
      </p:sp>
      <p:sp>
        <p:nvSpPr>
          <p:cNvPr id="11" name="ホームベース 10"/>
          <p:cNvSpPr/>
          <p:nvPr/>
        </p:nvSpPr>
        <p:spPr>
          <a:xfrm>
            <a:off x="581398" y="4548831"/>
            <a:ext cx="3606946" cy="326248"/>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アジャイル開発</a:t>
            </a:r>
            <a:endParaRPr kumimoji="1" lang="ja-JP" altLang="en-US" sz="1400" dirty="0">
              <a:solidFill>
                <a:srgbClr val="FFFFFF"/>
              </a:solidFill>
              <a:latin typeface="Meiryo" charset="-128"/>
              <a:ea typeface="Meiryo" charset="-128"/>
              <a:cs typeface="Meiryo" charset="-128"/>
            </a:endParaRPr>
          </a:p>
        </p:txBody>
      </p:sp>
      <p:sp>
        <p:nvSpPr>
          <p:cNvPr id="12" name="ホームベース 11"/>
          <p:cNvSpPr/>
          <p:nvPr/>
        </p:nvSpPr>
        <p:spPr>
          <a:xfrm flipH="1">
            <a:off x="4955656" y="4543464"/>
            <a:ext cx="3606946" cy="326248"/>
          </a:xfrm>
          <a:prstGeom prst="homePlate">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SDI/IaaS</a:t>
            </a:r>
            <a:r>
              <a:rPr kumimoji="1" lang="ja-JP" altLang="en-US" sz="1400" dirty="0" smtClean="0">
                <a:solidFill>
                  <a:srgbClr val="FFFFFF"/>
                </a:solidFill>
                <a:latin typeface="Meiryo" charset="-128"/>
                <a:ea typeface="Meiryo" charset="-128"/>
                <a:cs typeface="Meiryo" charset="-128"/>
              </a:rPr>
              <a:t>（インフラのソフトウエア化）</a:t>
            </a:r>
            <a:endParaRPr kumimoji="1" lang="ja-JP" altLang="en-US" sz="1400" dirty="0">
              <a:solidFill>
                <a:srgbClr val="FFFFFF"/>
              </a:solidFill>
              <a:latin typeface="Meiryo" charset="-128"/>
              <a:ea typeface="Meiryo" charset="-128"/>
              <a:cs typeface="Meiryo" charset="-128"/>
            </a:endParaRPr>
          </a:p>
        </p:txBody>
      </p:sp>
      <p:sp>
        <p:nvSpPr>
          <p:cNvPr id="13" name="下矢印 12"/>
          <p:cNvSpPr/>
          <p:nvPr/>
        </p:nvSpPr>
        <p:spPr>
          <a:xfrm>
            <a:off x="2113255"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p:cNvSpPr/>
          <p:nvPr/>
        </p:nvSpPr>
        <p:spPr>
          <a:xfrm>
            <a:off x="6305363" y="2549012"/>
            <a:ext cx="720080" cy="46805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81398" y="5118696"/>
            <a:ext cx="7981204" cy="103322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u="sng" dirty="0" smtClean="0">
                <a:solidFill>
                  <a:schemeClr val="bg1"/>
                </a:solidFill>
                <a:latin typeface="Meiryo" charset="-128"/>
                <a:ea typeface="Meiryo" charset="-128"/>
                <a:cs typeface="Meiryo" charset="-128"/>
              </a:rPr>
              <a:t>ツール</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と</a:t>
            </a:r>
            <a:r>
              <a:rPr kumimoji="1" lang="en-US" altLang="ja-JP" sz="2000" dirty="0" smtClean="0">
                <a:solidFill>
                  <a:schemeClr val="bg1"/>
                </a:solidFill>
                <a:latin typeface="Meiryo" charset="-128"/>
                <a:ea typeface="Meiryo" charset="-128"/>
                <a:cs typeface="Meiryo" charset="-128"/>
              </a:rPr>
              <a:t> </a:t>
            </a:r>
            <a:r>
              <a:rPr kumimoji="1" lang="ja-JP" altLang="en-US" sz="2000" b="1" u="sng" dirty="0" smtClean="0">
                <a:solidFill>
                  <a:schemeClr val="bg1"/>
                </a:solidFill>
                <a:latin typeface="Meiryo" charset="-128"/>
                <a:ea typeface="Meiryo" charset="-128"/>
                <a:cs typeface="Meiryo" charset="-128"/>
              </a:rPr>
              <a:t>組織文化</a:t>
            </a:r>
            <a:r>
              <a:rPr kumimoji="1" lang="en-US" altLang="ja-JP" sz="2000" b="1" u="sng" dirty="0" smtClean="0">
                <a:solidFill>
                  <a:schemeClr val="bg1"/>
                </a:solidFill>
                <a:latin typeface="Meiryo" charset="-128"/>
                <a:ea typeface="Meiryo" charset="-128"/>
                <a:cs typeface="Meiryo" charset="-128"/>
              </a:rPr>
              <a:t> </a:t>
            </a:r>
            <a:r>
              <a:rPr kumimoji="1" lang="ja-JP" altLang="en-US" sz="2000" dirty="0" smtClean="0">
                <a:solidFill>
                  <a:schemeClr val="bg1"/>
                </a:solidFill>
                <a:latin typeface="Meiryo" charset="-128"/>
                <a:ea typeface="Meiryo" charset="-128"/>
                <a:cs typeface="Meiryo" charset="-128"/>
              </a:rPr>
              <a:t>の融合</a:t>
            </a:r>
            <a:endParaRPr kumimoji="1" lang="en-US" altLang="ja-JP" sz="2000" dirty="0" smtClean="0">
              <a:solidFill>
                <a:schemeClr val="bg1"/>
              </a:solidFill>
              <a:latin typeface="Meiryo" charset="-128"/>
              <a:ea typeface="Meiryo" charset="-128"/>
              <a:cs typeface="Meiryo" charset="-128"/>
            </a:endParaRPr>
          </a:p>
          <a:p>
            <a:pPr algn="ctr"/>
            <a:endParaRPr lang="en-US" altLang="ja-JP" sz="8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開発</a:t>
            </a:r>
            <a:r>
              <a:rPr lang="ja-JP" altLang="en-US" sz="1400" dirty="0">
                <a:solidFill>
                  <a:schemeClr val="bg1"/>
                </a:solidFill>
                <a:latin typeface="Meiryo" charset="-128"/>
                <a:ea typeface="Meiryo" charset="-128"/>
                <a:cs typeface="Meiryo" charset="-128"/>
              </a:rPr>
              <a:t>チーム（</a:t>
            </a:r>
            <a:r>
              <a:rPr lang="en-US" altLang="ja-JP" sz="1400" b="1" u="sng" dirty="0">
                <a:solidFill>
                  <a:schemeClr val="bg1"/>
                </a:solidFill>
                <a:latin typeface="Meiryo" charset="-128"/>
                <a:ea typeface="Meiryo" charset="-128"/>
                <a:cs typeface="Meiryo" charset="-128"/>
              </a:rPr>
              <a:t>Dev</a:t>
            </a:r>
            <a:r>
              <a:rPr lang="en-US" altLang="ja-JP" sz="1400" dirty="0">
                <a:solidFill>
                  <a:schemeClr val="bg1"/>
                </a:solidFill>
                <a:latin typeface="Meiryo" charset="-128"/>
                <a:ea typeface="Meiryo" charset="-128"/>
                <a:cs typeface="Meiryo" charset="-128"/>
              </a:rPr>
              <a:t>elopment</a:t>
            </a:r>
            <a:r>
              <a:rPr lang="ja-JP" altLang="en-US" sz="1400" dirty="0">
                <a:solidFill>
                  <a:schemeClr val="bg1"/>
                </a:solidFill>
                <a:latin typeface="Meiryo" charset="-128"/>
                <a:ea typeface="Meiryo" charset="-128"/>
                <a:cs typeface="Meiryo" charset="-128"/>
              </a:rPr>
              <a:t>）と運用チーム（</a:t>
            </a:r>
            <a:r>
              <a:rPr lang="en-US" altLang="ja-JP" sz="1400" b="1" u="sng" dirty="0">
                <a:solidFill>
                  <a:schemeClr val="bg1"/>
                </a:solidFill>
                <a:latin typeface="Meiryo" charset="-128"/>
                <a:ea typeface="Meiryo" charset="-128"/>
                <a:cs typeface="Meiryo" charset="-128"/>
              </a:rPr>
              <a:t>Op</a:t>
            </a:r>
            <a:r>
              <a:rPr lang="en-US" altLang="ja-JP" sz="1400" dirty="0">
                <a:solidFill>
                  <a:schemeClr val="bg1"/>
                </a:solidFill>
                <a:latin typeface="Meiryo" charset="-128"/>
                <a:ea typeface="Meiryo" charset="-128"/>
                <a:cs typeface="Meiryo" charset="-128"/>
              </a:rPr>
              <a:t>eration</a:t>
            </a:r>
            <a:r>
              <a:rPr lang="en-US" altLang="ja-JP" sz="1400" b="1" dirty="0">
                <a:solidFill>
                  <a:schemeClr val="bg1"/>
                </a:solidFill>
                <a:latin typeface="Meiryo" charset="-128"/>
                <a:ea typeface="Meiryo" charset="-128"/>
                <a:cs typeface="Meiryo" charset="-128"/>
              </a:rPr>
              <a:t>s</a:t>
            </a:r>
            <a:r>
              <a:rPr lang="ja-JP" altLang="en-US" sz="1400" dirty="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が、お互い</a:t>
            </a:r>
            <a:r>
              <a:rPr lang="ja-JP" altLang="en-US" sz="1400" dirty="0">
                <a:solidFill>
                  <a:schemeClr val="bg1"/>
                </a:solidFill>
                <a:latin typeface="Meiryo" charset="-128"/>
                <a:ea typeface="Meiryo" charset="-128"/>
                <a:cs typeface="Meiryo" charset="-128"/>
              </a:rPr>
              <a:t>に協調</a:t>
            </a:r>
            <a:r>
              <a:rPr lang="ja-JP" altLang="en-US" sz="1400" dirty="0" smtClean="0">
                <a:solidFill>
                  <a:schemeClr val="bg1"/>
                </a:solidFill>
                <a:latin typeface="Meiryo" charset="-128"/>
                <a:ea typeface="Meiryo" charset="-128"/>
                <a:cs typeface="Meiryo" charset="-128"/>
              </a:rPr>
              <a:t>し合い</a:t>
            </a:r>
            <a:endParaRPr lang="en-US" altLang="ja-JP" sz="1400"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「情報システムに求められること」を実現する取り組み</a:t>
            </a:r>
            <a:endParaRPr kumimoji="1" lang="ja-JP" altLang="en-US" sz="1400" dirty="0">
              <a:solidFill>
                <a:schemeClr val="bg1"/>
              </a:solidFill>
              <a:latin typeface="Meiryo" charset="-128"/>
              <a:ea typeface="Meiryo" charset="-128"/>
              <a:cs typeface="Meiryo" charset="-128"/>
            </a:endParaRPr>
          </a:p>
        </p:txBody>
      </p:sp>
      <p:sp>
        <p:nvSpPr>
          <p:cNvPr id="16" name="下矢印 15"/>
          <p:cNvSpPr/>
          <p:nvPr/>
        </p:nvSpPr>
        <p:spPr>
          <a:xfrm>
            <a:off x="4036149" y="4429668"/>
            <a:ext cx="1063738" cy="756567"/>
          </a:xfrm>
          <a:prstGeom prst="downArrow">
            <a:avLst>
              <a:gd name="adj1" fmla="val 50000"/>
              <a:gd name="adj2" fmla="val 29300"/>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199867" y="3705531"/>
            <a:ext cx="216024" cy="465058"/>
            <a:chOff x="1946324" y="4125162"/>
            <a:chExt cx="969964" cy="2007872"/>
          </a:xfrm>
          <a:solidFill>
            <a:schemeClr val="bg1">
              <a:lumMod val="95000"/>
            </a:schemeClr>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 name="四角形吹き出し 19"/>
          <p:cNvSpPr/>
          <p:nvPr/>
        </p:nvSpPr>
        <p:spPr>
          <a:xfrm>
            <a:off x="3244371" y="4026439"/>
            <a:ext cx="1022917" cy="334038"/>
          </a:xfrm>
          <a:prstGeom prst="wedgeRectCallout">
            <a:avLst>
              <a:gd name="adj1" fmla="val -36182"/>
              <a:gd name="adj2" fmla="val -102581"/>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いますぐ変更を</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反映したい！</a:t>
            </a:r>
            <a:endParaRPr kumimoji="1" lang="ja-JP" altLang="en-US" sz="800" dirty="0">
              <a:solidFill>
                <a:srgbClr val="FFFFFF"/>
              </a:solidFill>
              <a:latin typeface="Meiryo" charset="-128"/>
              <a:ea typeface="Meiryo" charset="-128"/>
              <a:cs typeface="Meiryo" charset="-128"/>
            </a:endParaRPr>
          </a:p>
        </p:txBody>
      </p:sp>
      <p:grpSp>
        <p:nvGrpSpPr>
          <p:cNvPr id="22" name="図形グループ 21"/>
          <p:cNvGrpSpPr/>
          <p:nvPr/>
        </p:nvGrpSpPr>
        <p:grpSpPr>
          <a:xfrm>
            <a:off x="5794177" y="3696085"/>
            <a:ext cx="223606" cy="465058"/>
            <a:chOff x="1912276" y="4125162"/>
            <a:chExt cx="1004010" cy="2007872"/>
          </a:xfrm>
          <a:solidFill>
            <a:schemeClr val="bg1">
              <a:lumMod val="95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53698" y="5104491"/>
              <a:ext cx="1087121" cy="969966"/>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四角形吹き出し 20"/>
          <p:cNvSpPr/>
          <p:nvPr/>
        </p:nvSpPr>
        <p:spPr>
          <a:xfrm>
            <a:off x="4928298" y="4026439"/>
            <a:ext cx="1039256" cy="334038"/>
          </a:xfrm>
          <a:prstGeom prst="wedgeRectCallout">
            <a:avLst>
              <a:gd name="adj1" fmla="val 34906"/>
              <a:gd name="adj2" fmla="val -104394"/>
            </a:avLst>
          </a:prstGeom>
          <a:solidFill>
            <a:schemeClr val="accent6">
              <a:lumMod val="75000"/>
              <a:alpha val="4823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安定運用したい！</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78238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526097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0432FF"/>
                </a:solidFill>
                <a:latin typeface="Meiryo" charset="-128"/>
                <a:ea typeface="Meiryo" charset="-128"/>
                <a:cs typeface="Meiryo" charset="-128"/>
              </a:rPr>
              <a:t>「ビジネス</a:t>
            </a:r>
            <a:r>
              <a:rPr kumimoji="1" lang="en-US" altLang="ja-JP" sz="2000" b="1" dirty="0" smtClean="0">
                <a:solidFill>
                  <a:srgbClr val="0432FF"/>
                </a:solidFill>
                <a:latin typeface="Meiryo" charset="-128"/>
                <a:ea typeface="Meiryo" charset="-128"/>
                <a:cs typeface="Meiryo" charset="-128"/>
              </a:rPr>
              <a:t>×IT</a:t>
            </a:r>
            <a:r>
              <a:rPr kumimoji="1" lang="ja-JP" altLang="en-US" sz="2000" b="1" dirty="0" smtClean="0">
                <a:solidFill>
                  <a:srgbClr val="0432FF"/>
                </a:solidFill>
                <a:latin typeface="Meiryo" charset="-128"/>
                <a:ea typeface="Meiryo" charset="-128"/>
                <a:cs typeface="Meiryo" charset="-128"/>
              </a:rPr>
              <a:t>」環境の変化</a:t>
            </a:r>
            <a:r>
              <a:rPr kumimoji="1" lang="en-US" altLang="ja-JP" sz="2000" b="1" dirty="0" smtClean="0">
                <a:solidFill>
                  <a:srgbClr val="0432FF"/>
                </a:solidFill>
                <a:latin typeface="Meiryo" charset="-128"/>
                <a:ea typeface="Meiryo" charset="-128"/>
                <a:cs typeface="Meiryo" charset="-128"/>
              </a:rPr>
              <a:t> </a:t>
            </a:r>
            <a:r>
              <a:rPr kumimoji="1" lang="ja-JP" altLang="en-US" sz="2000" dirty="0" smtClean="0">
                <a:solidFill>
                  <a:srgbClr val="0432FF"/>
                </a:solidFill>
                <a:latin typeface="Meiryo" charset="-128"/>
                <a:ea typeface="Meiryo" charset="-128"/>
                <a:cs typeface="Meiryo" charset="-128"/>
              </a:rPr>
              <a:t>＋</a:t>
            </a:r>
            <a:r>
              <a:rPr kumimoji="1" lang="en-US" altLang="ja-JP" sz="2000" dirty="0" smtClean="0">
                <a:solidFill>
                  <a:srgbClr val="0432FF"/>
                </a:solidFill>
                <a:latin typeface="Meiryo" charset="-128"/>
                <a:ea typeface="Meiryo" charset="-128"/>
                <a:cs typeface="Meiryo" charset="-128"/>
              </a:rPr>
              <a:t> </a:t>
            </a:r>
            <a:r>
              <a:rPr kumimoji="1" lang="ja-JP" altLang="en-US" sz="2000" b="1" dirty="0" smtClean="0">
                <a:solidFill>
                  <a:srgbClr val="0432FF"/>
                </a:solidFill>
                <a:latin typeface="Meiryo" charset="-128"/>
                <a:ea typeface="Meiryo" charset="-128"/>
                <a:cs typeface="Meiryo" charset="-128"/>
              </a:rPr>
              <a:t>ビジネス・スピードの加速</a:t>
            </a:r>
            <a:endParaRPr kumimoji="1" lang="en-US" altLang="ja-JP" sz="2000" b="1" dirty="0" smtClean="0">
              <a:solidFill>
                <a:srgbClr val="0432FF"/>
              </a:solidFill>
              <a:latin typeface="Meiryo" charset="-128"/>
              <a:ea typeface="Meiryo" charset="-128"/>
              <a:cs typeface="Meiryo" charset="-128"/>
            </a:endParaRPr>
          </a:p>
          <a:p>
            <a:pPr marL="180975" lvl="1" algn="ctr"/>
            <a:endParaRPr kumimoji="1" lang="en-US" altLang="ja-JP" sz="800" b="1" dirty="0" smtClean="0">
              <a:solidFill>
                <a:srgbClr val="0432FF"/>
              </a:solidFill>
              <a:latin typeface="Meiryo" charset="-128"/>
              <a:ea typeface="Meiryo" charset="-128"/>
              <a:cs typeface="Meiryo" charset="-128"/>
            </a:endParaRPr>
          </a:p>
          <a:p>
            <a:pPr marL="180975" lvl="1">
              <a:buFont typeface="Wingdings" charset="2"/>
              <a:buChar char="l"/>
            </a:pPr>
            <a:r>
              <a:rPr lang="en-US" altLang="ja-JP" sz="1400" dirty="0" smtClean="0">
                <a:solidFill>
                  <a:srgbClr val="0432FF"/>
                </a:solidFill>
                <a:latin typeface="Meiryo" charset="-128"/>
                <a:ea typeface="Meiryo" charset="-128"/>
                <a:cs typeface="Meiryo" charset="-128"/>
              </a:rPr>
              <a:t>IT</a:t>
            </a:r>
            <a:r>
              <a:rPr lang="ja-JP" altLang="en-US" sz="1400" dirty="0" smtClean="0">
                <a:solidFill>
                  <a:srgbClr val="0432FF"/>
                </a:solidFill>
                <a:latin typeface="Meiryo" charset="-128"/>
                <a:ea typeface="Meiryo" charset="-128"/>
                <a:cs typeface="Meiryo" charset="-128"/>
              </a:rPr>
              <a:t>ニーズの変化：「効率化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生産性</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低コスト」から「差別化</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競争優位」へのシフト</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環境の変化　：モバイル、</a:t>
            </a:r>
            <a:r>
              <a:rPr kumimoji="1" lang="en-US" altLang="ja-JP" sz="1400" dirty="0" err="1" smtClean="0">
                <a:solidFill>
                  <a:srgbClr val="0432FF"/>
                </a:solidFill>
                <a:latin typeface="Meiryo" charset="-128"/>
                <a:ea typeface="Meiryo" charset="-128"/>
                <a:cs typeface="Meiryo" charset="-128"/>
              </a:rPr>
              <a:t>IoT</a:t>
            </a:r>
            <a:r>
              <a:rPr kumimoji="1" lang="ja-JP" altLang="en-US" sz="1400" dirty="0" smtClean="0">
                <a:solidFill>
                  <a:srgbClr val="0432FF"/>
                </a:solidFill>
                <a:latin typeface="Meiryo" charset="-128"/>
                <a:ea typeface="Meiryo" charset="-128"/>
                <a:cs typeface="Meiryo" charset="-128"/>
              </a:rPr>
              <a:t>、ビッグデータなどの新しい</a:t>
            </a:r>
            <a:r>
              <a:rPr lang="ja-JP" altLang="en-US" sz="1400" dirty="0" smtClean="0">
                <a:solidFill>
                  <a:srgbClr val="0432FF"/>
                </a:solidFill>
                <a:latin typeface="Meiryo" charset="-128"/>
                <a:ea typeface="Meiryo" charset="-128"/>
                <a:cs typeface="Meiryo" charset="-128"/>
              </a:rPr>
              <a:t>テクノロジーへの対応</a:t>
            </a:r>
            <a:endParaRPr lang="en-US" altLang="ja-JP" sz="1400" dirty="0" smtClean="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利用の変化　：</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リテラシーの拡大やデジタル・ビジネス、ビジネスと</a:t>
            </a:r>
            <a:r>
              <a:rPr kumimoji="1" lang="en-US" altLang="ja-JP" sz="1400" dirty="0" smtClean="0">
                <a:solidFill>
                  <a:srgbClr val="0432FF"/>
                </a:solidFill>
                <a:latin typeface="Meiryo" charset="-128"/>
                <a:ea typeface="Meiryo" charset="-128"/>
                <a:cs typeface="Meiryo" charset="-128"/>
              </a:rPr>
              <a:t>IT</a:t>
            </a:r>
            <a:r>
              <a:rPr kumimoji="1" lang="ja-JP" altLang="en-US" sz="1400" dirty="0" smtClean="0">
                <a:solidFill>
                  <a:srgbClr val="0432FF"/>
                </a:solidFill>
                <a:latin typeface="Meiryo" charset="-128"/>
                <a:ea typeface="Meiryo" charset="-128"/>
                <a:cs typeface="Meiryo" charset="-128"/>
              </a:rPr>
              <a:t>との一体化</a:t>
            </a:r>
            <a:endParaRPr kumimoji="1" lang="en-US" altLang="ja-JP" sz="1400" dirty="0" smtClean="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業務部門</a:t>
            </a:r>
            <a:endParaRPr kumimoji="1" lang="ja-JP" altLang="en-US" sz="1400" dirty="0">
              <a:solidFill>
                <a:schemeClr val="bg1"/>
              </a:solidFill>
              <a:latin typeface="Meiryo" charset="-128"/>
              <a:ea typeface="Meiryo" charset="-128"/>
              <a:cs typeface="Meiryo" charset="-128"/>
            </a:endParaRP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開発部門</a:t>
            </a:r>
            <a:endParaRPr kumimoji="1" lang="ja-JP" altLang="en-US" sz="1400" dirty="0">
              <a:solidFill>
                <a:schemeClr val="bg1"/>
              </a:solidFill>
              <a:latin typeface="Meiryo" charset="-128"/>
              <a:ea typeface="Meiryo" charset="-128"/>
              <a:cs typeface="Meiryo" charset="-128"/>
            </a:endParaRP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運用部門</a:t>
            </a:r>
            <a:endParaRPr kumimoji="1" lang="ja-JP" altLang="en-US" sz="1400" dirty="0">
              <a:solidFill>
                <a:schemeClr val="bg1"/>
              </a:solidFill>
              <a:latin typeface="Meiryo" charset="-128"/>
              <a:ea typeface="Meiryo" charset="-128"/>
              <a:cs typeface="Meiryo" charset="-128"/>
            </a:endParaRP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smtClean="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smtClean="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対応に長いリードタイム</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組織の間を隔てる意思疎通の壁</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煩雑な業務プロセス</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smtClean="0">
                <a:solidFill>
                  <a:srgbClr val="FFFFFF"/>
                </a:solidFill>
                <a:latin typeface="Meiryo" charset="-128"/>
                <a:ea typeface="Meiryo" charset="-128"/>
                <a:cs typeface="Meiryo" charset="-128"/>
              </a:rPr>
              <a:t>手間のかかる構築や確認などの作業</a:t>
            </a:r>
            <a:endParaRPr kumimoji="1" lang="en-US" altLang="ja-JP" sz="1400" dirty="0" smtClean="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ビジネス・ニーズに迅速・柔軟な対応</a:t>
            </a:r>
            <a:endParaRPr kumimoji="1" lang="en-US" altLang="ja-JP" sz="1600" b="1"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役割や関係などの組織文化の変革</a:t>
            </a:r>
            <a:endParaRPr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ビジネス・プロセスの変革</a:t>
            </a:r>
            <a:endParaRPr kumimoji="1" lang="en-US" altLang="ja-JP" sz="1400" dirty="0" smtClean="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smtClean="0">
                <a:solidFill>
                  <a:srgbClr val="FFFFFF"/>
                </a:solidFill>
                <a:latin typeface="Meiryo" charset="-128"/>
                <a:ea typeface="Meiryo" charset="-128"/>
                <a:cs typeface="Meiryo" charset="-128"/>
              </a:rPr>
              <a:t>自動化ツールの整備・活用</a:t>
            </a:r>
            <a:endParaRPr kumimoji="1" lang="en-US" altLang="ja-JP" sz="1400" dirty="0" smtClean="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smtClean="0">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80487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85996" y="3801124"/>
            <a:ext cx="7632848" cy="242342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751118" y="1196752"/>
            <a:ext cx="7632848" cy="16318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5" name="正方形/長方形 24"/>
          <p:cNvSpPr/>
          <p:nvPr/>
        </p:nvSpPr>
        <p:spPr>
          <a:xfrm>
            <a:off x="755576" y="3290242"/>
            <a:ext cx="7632848" cy="2423426"/>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smtClean="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DevOps</a:t>
            </a:r>
            <a:r>
              <a:rPr kumimoji="1" lang="ja-JP" altLang="en-US" dirty="0" smtClean="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4" name="円/楕円 3"/>
          <p:cNvSpPr/>
          <p:nvPr/>
        </p:nvSpPr>
        <p:spPr>
          <a:xfrm>
            <a:off x="3265663" y="1897244"/>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4"/>
          <p:cNvGrpSpPr/>
          <p:nvPr/>
        </p:nvGrpSpPr>
        <p:grpSpPr>
          <a:xfrm>
            <a:off x="4424876" y="2227714"/>
            <a:ext cx="231924" cy="471366"/>
            <a:chOff x="1946324" y="4125162"/>
            <a:chExt cx="969964" cy="2007872"/>
          </a:xfrm>
          <a:solidFill>
            <a:srgbClr val="0070C0"/>
          </a:solidFill>
        </p:grpSpPr>
        <p:sp>
          <p:nvSpPr>
            <p:cNvPr id="6" name="円/楕円 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図形グループ 7"/>
          <p:cNvGrpSpPr/>
          <p:nvPr/>
        </p:nvGrpSpPr>
        <p:grpSpPr>
          <a:xfrm>
            <a:off x="3640238" y="3259164"/>
            <a:ext cx="231924" cy="471366"/>
            <a:chOff x="1946324" y="4125162"/>
            <a:chExt cx="969964" cy="2007872"/>
          </a:xfrm>
          <a:solidFill>
            <a:srgbClr val="00B050"/>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5275428" y="3259164"/>
            <a:ext cx="231924" cy="471366"/>
            <a:chOff x="1946324" y="4125162"/>
            <a:chExt cx="969964" cy="2007872"/>
          </a:xfrm>
          <a:solidFill>
            <a:srgbClr val="953735"/>
          </a:solidFill>
        </p:grpSpPr>
        <p:sp>
          <p:nvSpPr>
            <p:cNvPr id="12" name="円/楕円 1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p:cNvSpPr txBox="1"/>
          <p:nvPr/>
        </p:nvSpPr>
        <p:spPr>
          <a:xfrm>
            <a:off x="4088931" y="1975837"/>
            <a:ext cx="902811" cy="307777"/>
          </a:xfrm>
          <a:prstGeom prst="rect">
            <a:avLst/>
          </a:prstGeom>
          <a:noFill/>
        </p:spPr>
        <p:txBody>
          <a:bodyPr wrap="none" rtlCol="0">
            <a:spAutoFit/>
          </a:bodyPr>
          <a:lstStyle/>
          <a:p>
            <a:pPr algn="ctr"/>
            <a:r>
              <a:rPr kumimoji="1" lang="ja-JP" altLang="en-US" sz="1400" dirty="0" smtClean="0">
                <a:solidFill>
                  <a:srgbClr val="0070C0"/>
                </a:solidFill>
                <a:latin typeface="Meiryo" charset="-128"/>
                <a:ea typeface="Meiryo" charset="-128"/>
                <a:cs typeface="Meiryo" charset="-128"/>
              </a:rPr>
              <a:t>業務部門</a:t>
            </a:r>
            <a:endParaRPr kumimoji="1" lang="ja-JP" altLang="en-US" sz="1400" dirty="0">
              <a:solidFill>
                <a:srgbClr val="0070C0"/>
              </a:solidFill>
              <a:latin typeface="Meiryo" charset="-128"/>
              <a:ea typeface="Meiryo" charset="-128"/>
              <a:cs typeface="Meiryo" charset="-128"/>
            </a:endParaRPr>
          </a:p>
        </p:txBody>
      </p:sp>
      <p:sp>
        <p:nvSpPr>
          <p:cNvPr id="15" name="テキスト ボックス 14"/>
          <p:cNvSpPr txBox="1"/>
          <p:nvPr/>
        </p:nvSpPr>
        <p:spPr>
          <a:xfrm>
            <a:off x="3679381" y="3930572"/>
            <a:ext cx="902811"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開発部門</a:t>
            </a:r>
            <a:endParaRPr kumimoji="1" lang="ja-JP" altLang="en-US" sz="1400" dirty="0">
              <a:solidFill>
                <a:srgbClr val="009051"/>
              </a:solidFill>
              <a:latin typeface="Meiryo" charset="-128"/>
              <a:ea typeface="Meiryo" charset="-128"/>
              <a:cs typeface="Meiryo" charset="-128"/>
            </a:endParaRPr>
          </a:p>
        </p:txBody>
      </p:sp>
      <p:sp>
        <p:nvSpPr>
          <p:cNvPr id="16" name="テキスト ボックス 15"/>
          <p:cNvSpPr txBox="1"/>
          <p:nvPr/>
        </p:nvSpPr>
        <p:spPr>
          <a:xfrm>
            <a:off x="4582192" y="3930571"/>
            <a:ext cx="902811" cy="307777"/>
          </a:xfrm>
          <a:prstGeom prst="rect">
            <a:avLst/>
          </a:prstGeom>
          <a:noFill/>
        </p:spPr>
        <p:txBody>
          <a:bodyPr wrap="none" rtlCol="0">
            <a:spAutoFit/>
          </a:bodyPr>
          <a:lstStyle/>
          <a:p>
            <a:pPr algn="ctr"/>
            <a:r>
              <a:rPr kumimoji="1" lang="ja-JP" altLang="en-US" sz="1400" dirty="0" smtClean="0">
                <a:solidFill>
                  <a:srgbClr val="953735"/>
                </a:solidFill>
                <a:latin typeface="Meiryo" charset="-128"/>
                <a:ea typeface="Meiryo" charset="-128"/>
                <a:cs typeface="Meiryo" charset="-128"/>
              </a:rPr>
              <a:t>運用部門</a:t>
            </a:r>
            <a:endParaRPr kumimoji="1" lang="ja-JP" altLang="en-US" sz="1400" dirty="0">
              <a:solidFill>
                <a:srgbClr val="953735"/>
              </a:solidFill>
              <a:latin typeface="Meiryo" charset="-128"/>
              <a:ea typeface="Meiryo" charset="-128"/>
              <a:cs typeface="Meiryo" charset="-128"/>
            </a:endParaRPr>
          </a:p>
        </p:txBody>
      </p:sp>
      <p:sp>
        <p:nvSpPr>
          <p:cNvPr id="17" name="円/楕円 16"/>
          <p:cNvSpPr/>
          <p:nvPr/>
        </p:nvSpPr>
        <p:spPr>
          <a:xfrm>
            <a:off x="4173885" y="2756352"/>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4257414" y="2918276"/>
            <a:ext cx="595035" cy="400110"/>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情</a:t>
            </a:r>
            <a:r>
              <a:rPr kumimoji="1" lang="en-US" altLang="ja-JP" sz="1200"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報</a:t>
            </a:r>
            <a:endParaRPr kumimoji="1" lang="en-US" altLang="ja-JP" sz="1200" dirty="0" smtClean="0">
              <a:solidFill>
                <a:schemeClr val="bg1"/>
              </a:solidFill>
              <a:latin typeface="Meiryo" charset="-128"/>
              <a:ea typeface="Meiryo" charset="-128"/>
              <a:cs typeface="Meiryo" charset="-128"/>
            </a:endParaRPr>
          </a:p>
          <a:p>
            <a:pPr algn="ctr"/>
            <a:r>
              <a:rPr kumimoji="1" lang="ja-JP" altLang="en-US" sz="800" dirty="0" smtClean="0">
                <a:solidFill>
                  <a:schemeClr val="bg1"/>
                </a:solidFill>
                <a:latin typeface="Meiryo" charset="-128"/>
                <a:ea typeface="Meiryo" charset="-128"/>
                <a:cs typeface="Meiryo" charset="-128"/>
              </a:rPr>
              <a:t>システム</a:t>
            </a:r>
            <a:endParaRPr kumimoji="1" lang="ja-JP" altLang="en-US" sz="800" dirty="0">
              <a:solidFill>
                <a:schemeClr val="bg1"/>
              </a:solidFill>
              <a:latin typeface="Meiryo" charset="-128"/>
              <a:ea typeface="Meiryo" charset="-128"/>
              <a:cs typeface="Meiryo" charset="-128"/>
            </a:endParaRPr>
          </a:p>
        </p:txBody>
      </p:sp>
      <p:sp>
        <p:nvSpPr>
          <p:cNvPr id="19" name="左右矢印 18"/>
          <p:cNvSpPr/>
          <p:nvPr/>
        </p:nvSpPr>
        <p:spPr>
          <a:xfrm rot="18598647">
            <a:off x="3576254" y="2546010"/>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右矢印 19"/>
          <p:cNvSpPr/>
          <p:nvPr/>
        </p:nvSpPr>
        <p:spPr>
          <a:xfrm rot="2398647">
            <a:off x="4636343" y="251169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4106200" y="347402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rot="18622139">
            <a:off x="3696820" y="2661946"/>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3" name="テキスト ボックス 22"/>
          <p:cNvSpPr txBox="1"/>
          <p:nvPr/>
        </p:nvSpPr>
        <p:spPr>
          <a:xfrm rot="2404527">
            <a:off x="4759390" y="2652612"/>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4" name="テキスト ボックス 23"/>
          <p:cNvSpPr txBox="1"/>
          <p:nvPr/>
        </p:nvSpPr>
        <p:spPr>
          <a:xfrm>
            <a:off x="4223185" y="3582329"/>
            <a:ext cx="697627" cy="215444"/>
          </a:xfrm>
          <a:prstGeom prst="rect">
            <a:avLst/>
          </a:prstGeom>
          <a:noFill/>
        </p:spPr>
        <p:txBody>
          <a:bodyPr wrap="none" rtlCol="0">
            <a:spAutoFit/>
          </a:bodyPr>
          <a:lstStyle/>
          <a:p>
            <a:r>
              <a:rPr lang="ja-JP" altLang="en-US" sz="800" smtClean="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26" name="テキスト ボックス 25"/>
          <p:cNvSpPr txBox="1"/>
          <p:nvPr/>
        </p:nvSpPr>
        <p:spPr>
          <a:xfrm>
            <a:off x="6396757" y="5125601"/>
            <a:ext cx="1934760" cy="523220"/>
          </a:xfrm>
          <a:prstGeom prst="rect">
            <a:avLst/>
          </a:prstGeom>
          <a:noFill/>
        </p:spPr>
        <p:txBody>
          <a:bodyPr wrap="none" rtlCol="0">
            <a:spAutoFit/>
          </a:bodyPr>
          <a:lstStyle/>
          <a:p>
            <a:pPr algn="r"/>
            <a:r>
              <a:rPr lang="ja-JP" altLang="en-US" sz="1400" b="1" dirty="0">
                <a:solidFill>
                  <a:schemeClr val="bg1"/>
                </a:solidFill>
                <a:latin typeface="Meiryo" charset="-128"/>
                <a:ea typeface="Meiryo" charset="-128"/>
                <a:cs typeface="Meiryo" charset="-128"/>
              </a:rPr>
              <a:t>継続的デリバリー</a:t>
            </a:r>
          </a:p>
          <a:p>
            <a:pPr algn="r"/>
            <a:r>
              <a:rPr kumimoji="1" lang="en-US" altLang="ja-JP" sz="1400" dirty="0" smtClean="0">
                <a:solidFill>
                  <a:schemeClr val="bg1"/>
                </a:solidFill>
                <a:latin typeface="Meiryo" charset="-128"/>
                <a:ea typeface="Meiryo" charset="-128"/>
                <a:cs typeface="Meiryo" charset="-128"/>
              </a:rPr>
              <a:t>Continuous Delivery</a:t>
            </a:r>
          </a:p>
        </p:txBody>
      </p:sp>
      <p:sp>
        <p:nvSpPr>
          <p:cNvPr id="27" name="テキスト ボックス 26"/>
          <p:cNvSpPr txBox="1"/>
          <p:nvPr/>
        </p:nvSpPr>
        <p:spPr>
          <a:xfrm>
            <a:off x="801544" y="5125602"/>
            <a:ext cx="2339102" cy="523220"/>
          </a:xfrm>
          <a:prstGeom prst="rect">
            <a:avLst/>
          </a:prstGeom>
          <a:noFill/>
        </p:spPr>
        <p:txBody>
          <a:bodyPr wrap="none" rtlCol="0">
            <a:spAutoFit/>
          </a:bodyPr>
          <a:lstStyle/>
          <a:p>
            <a:r>
              <a:rPr lang="ja-JP" altLang="en-US" sz="1400" b="1" dirty="0" smtClean="0">
                <a:solidFill>
                  <a:schemeClr val="bg1"/>
                </a:solidFill>
                <a:latin typeface="Meiryo" charset="-128"/>
                <a:ea typeface="Meiryo" charset="-128"/>
                <a:cs typeface="Meiryo" charset="-128"/>
              </a:rPr>
              <a:t>継続的インテグレーション</a:t>
            </a:r>
            <a:endParaRPr lang="en-US" altLang="ja-JP" sz="1400" b="1" dirty="0" smtClean="0">
              <a:solidFill>
                <a:schemeClr val="bg1"/>
              </a:solidFill>
              <a:latin typeface="Meiryo" charset="-128"/>
              <a:ea typeface="Meiryo" charset="-128"/>
              <a:cs typeface="Meiryo" charset="-128"/>
            </a:endParaRPr>
          </a:p>
          <a:p>
            <a:r>
              <a:rPr kumimoji="1" lang="en-US" altLang="ja-JP" sz="1400" dirty="0" smtClean="0">
                <a:solidFill>
                  <a:schemeClr val="bg1"/>
                </a:solidFill>
                <a:latin typeface="Meiryo" charset="-128"/>
                <a:ea typeface="Meiryo" charset="-128"/>
                <a:cs typeface="Meiryo" charset="-128"/>
              </a:rPr>
              <a:t>Continuous Integration</a:t>
            </a:r>
          </a:p>
        </p:txBody>
      </p:sp>
      <p:sp>
        <p:nvSpPr>
          <p:cNvPr id="28" name="テキスト ボックス 27"/>
          <p:cNvSpPr txBox="1"/>
          <p:nvPr/>
        </p:nvSpPr>
        <p:spPr>
          <a:xfrm>
            <a:off x="871283" y="3477356"/>
            <a:ext cx="1620957"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バージョン管理</a:t>
            </a:r>
            <a:endParaRPr kumimoji="1" lang="ja-JP" altLang="en-US" sz="1600" dirty="0">
              <a:solidFill>
                <a:schemeClr val="bg1"/>
              </a:solidFill>
              <a:latin typeface="Meiryo" charset="-128"/>
              <a:ea typeface="Meiryo" charset="-128"/>
              <a:cs typeface="Meiryo" charset="-128"/>
            </a:endParaRPr>
          </a:p>
        </p:txBody>
      </p:sp>
      <p:sp>
        <p:nvSpPr>
          <p:cNvPr id="29" name="テキスト ボックス 28"/>
          <p:cNvSpPr txBox="1"/>
          <p:nvPr/>
        </p:nvSpPr>
        <p:spPr>
          <a:xfrm>
            <a:off x="1179061" y="4059363"/>
            <a:ext cx="1005403"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自動構築</a:t>
            </a:r>
            <a:endParaRPr kumimoji="1"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1914429" y="4622181"/>
            <a:ext cx="1210588" cy="338554"/>
          </a:xfrm>
          <a:prstGeom prst="rect">
            <a:avLst/>
          </a:prstGeom>
          <a:noFill/>
        </p:spPr>
        <p:txBody>
          <a:bodyPr wrap="none" rtlCol="0">
            <a:spAutoFit/>
          </a:bodyPr>
          <a:lstStyle/>
          <a:p>
            <a:r>
              <a:rPr kumimoji="1" lang="ja-JP" altLang="en-US" sz="1600" dirty="0" smtClean="0">
                <a:solidFill>
                  <a:schemeClr val="bg1"/>
                </a:solidFill>
                <a:latin typeface="Meiryo" charset="-128"/>
                <a:ea typeface="Meiryo" charset="-128"/>
                <a:cs typeface="Meiryo" charset="-128"/>
              </a:rPr>
              <a:t>動的テスト</a:t>
            </a:r>
            <a:endParaRPr kumimoji="1" lang="ja-JP" altLang="en-US" sz="1600" dirty="0">
              <a:solidFill>
                <a:schemeClr val="bg1"/>
              </a:solidFill>
              <a:latin typeface="Meiryo" charset="-128"/>
              <a:ea typeface="Meiryo" charset="-128"/>
              <a:cs typeface="Meiryo" charset="-128"/>
            </a:endParaRPr>
          </a:p>
        </p:txBody>
      </p:sp>
      <p:sp>
        <p:nvSpPr>
          <p:cNvPr id="31" name="テキスト ボックス 30"/>
          <p:cNvSpPr txBox="1"/>
          <p:nvPr/>
        </p:nvSpPr>
        <p:spPr>
          <a:xfrm>
            <a:off x="3867602" y="5037578"/>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非機能テスト</a:t>
            </a:r>
            <a:endParaRPr kumimoji="1" lang="ja-JP" altLang="en-US" sz="1600" dirty="0">
              <a:solidFill>
                <a:schemeClr val="bg1"/>
              </a:solidFill>
              <a:latin typeface="Meiryo" charset="-128"/>
              <a:ea typeface="Meiryo" charset="-128"/>
              <a:cs typeface="Meiryo" charset="-128"/>
            </a:endParaRPr>
          </a:p>
        </p:txBody>
      </p:sp>
      <p:sp>
        <p:nvSpPr>
          <p:cNvPr id="32" name="テキスト ボックス 31"/>
          <p:cNvSpPr txBox="1"/>
          <p:nvPr/>
        </p:nvSpPr>
        <p:spPr>
          <a:xfrm>
            <a:off x="6047748" y="4622741"/>
            <a:ext cx="1415772" cy="338554"/>
          </a:xfrm>
          <a:prstGeom prst="rect">
            <a:avLst/>
          </a:prstGeom>
          <a:noFill/>
        </p:spPr>
        <p:txBody>
          <a:bodyPr wrap="none" rtlCol="0">
            <a:spAutoFit/>
          </a:bodyPr>
          <a:lstStyle/>
          <a:p>
            <a:r>
              <a:rPr kumimoji="1" lang="ja-JP" altLang="en-US" sz="1600" smtClean="0">
                <a:solidFill>
                  <a:schemeClr val="bg1"/>
                </a:solidFill>
                <a:latin typeface="Meiryo" charset="-128"/>
                <a:ea typeface="Meiryo" charset="-128"/>
                <a:cs typeface="Meiryo" charset="-128"/>
              </a:rPr>
              <a:t>サーバー構築</a:t>
            </a:r>
            <a:endParaRPr kumimoji="1" lang="ja-JP" altLang="en-US" sz="1600" dirty="0">
              <a:solidFill>
                <a:schemeClr val="bg1"/>
              </a:solidFill>
              <a:latin typeface="Meiryo" charset="-128"/>
              <a:ea typeface="Meiryo" charset="-128"/>
              <a:cs typeface="Meiryo" charset="-128"/>
            </a:endParaRPr>
          </a:p>
        </p:txBody>
      </p:sp>
      <p:sp>
        <p:nvSpPr>
          <p:cNvPr id="33" name="テキスト ボックス 32"/>
          <p:cNvSpPr txBox="1"/>
          <p:nvPr/>
        </p:nvSpPr>
        <p:spPr>
          <a:xfrm>
            <a:off x="6378089" y="4057484"/>
            <a:ext cx="1620957"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オートスケール</a:t>
            </a:r>
            <a:endParaRPr kumimoji="1" lang="ja-JP" altLang="en-US" sz="1600" dirty="0">
              <a:solidFill>
                <a:schemeClr val="bg1"/>
              </a:solidFill>
              <a:latin typeface="Meiryo" charset="-128"/>
              <a:ea typeface="Meiryo" charset="-128"/>
              <a:cs typeface="Meiryo" charset="-128"/>
            </a:endParaRPr>
          </a:p>
        </p:txBody>
      </p:sp>
      <p:sp>
        <p:nvSpPr>
          <p:cNvPr id="34" name="テキスト ボックス 33"/>
          <p:cNvSpPr txBox="1"/>
          <p:nvPr/>
        </p:nvSpPr>
        <p:spPr>
          <a:xfrm>
            <a:off x="7214799" y="3486898"/>
            <a:ext cx="1005403" cy="338554"/>
          </a:xfrm>
          <a:prstGeom prst="rect">
            <a:avLst/>
          </a:prstGeom>
          <a:noFill/>
        </p:spPr>
        <p:txBody>
          <a:bodyPr wrap="none" rtlCol="0">
            <a:spAutoFit/>
          </a:bodyPr>
          <a:lstStyle/>
          <a:p>
            <a:pPr algn="r"/>
            <a:r>
              <a:rPr kumimoji="1" lang="ja-JP" altLang="en-US" sz="1600" dirty="0" smtClean="0">
                <a:solidFill>
                  <a:schemeClr val="bg1"/>
                </a:solidFill>
                <a:latin typeface="Meiryo" charset="-128"/>
                <a:ea typeface="Meiryo" charset="-128"/>
                <a:cs typeface="Meiryo" charset="-128"/>
              </a:rPr>
              <a:t>自動運用</a:t>
            </a:r>
            <a:endParaRPr kumimoji="1" lang="ja-JP" altLang="en-US" sz="1600" dirty="0">
              <a:solidFill>
                <a:schemeClr val="bg1"/>
              </a:solidFill>
              <a:latin typeface="Meiryo" charset="-128"/>
              <a:ea typeface="Meiryo" charset="-128"/>
              <a:cs typeface="Meiryo" charset="-128"/>
            </a:endParaRPr>
          </a:p>
        </p:txBody>
      </p:sp>
      <p:sp>
        <p:nvSpPr>
          <p:cNvPr id="35" name="左右矢印 34"/>
          <p:cNvSpPr/>
          <p:nvPr/>
        </p:nvSpPr>
        <p:spPr>
          <a:xfrm>
            <a:off x="3106443" y="3937153"/>
            <a:ext cx="2951497" cy="1199971"/>
          </a:xfrm>
          <a:prstGeom prst="leftRightArrow">
            <a:avLst/>
          </a:prstGeom>
          <a:solidFill>
            <a:srgbClr val="00206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コミュニケーション</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ツール</a:t>
            </a:r>
            <a:endParaRPr kumimoji="1" lang="ja-JP" altLang="en-US" sz="1200" dirty="0">
              <a:solidFill>
                <a:srgbClr val="FFFFFF"/>
              </a:solidFill>
              <a:latin typeface="Meiryo" charset="-128"/>
              <a:ea typeface="Meiryo" charset="-128"/>
              <a:cs typeface="Meiryo" charset="-128"/>
            </a:endParaRPr>
          </a:p>
        </p:txBody>
      </p:sp>
      <p:sp>
        <p:nvSpPr>
          <p:cNvPr id="37" name="テキスト ボックス 36"/>
          <p:cNvSpPr txBox="1"/>
          <p:nvPr/>
        </p:nvSpPr>
        <p:spPr>
          <a:xfrm>
            <a:off x="3453745" y="1327408"/>
            <a:ext cx="2236510" cy="400110"/>
          </a:xfrm>
          <a:prstGeom prst="rect">
            <a:avLst/>
          </a:prstGeom>
          <a:noFill/>
        </p:spPr>
        <p:txBody>
          <a:bodyPr wrap="none" rtlCol="0">
            <a:spAutoFit/>
          </a:bodyPr>
          <a:lstStyle/>
          <a:p>
            <a:pPr algn="ctr"/>
            <a:r>
              <a:rPr kumimoji="1" lang="ja-JP" altLang="en-US" sz="2000" b="1" smtClean="0">
                <a:solidFill>
                  <a:schemeClr val="bg1"/>
                </a:solidFill>
                <a:latin typeface="Meiryo" charset="-128"/>
                <a:ea typeface="Meiryo" charset="-128"/>
                <a:cs typeface="Meiryo" charset="-128"/>
              </a:rPr>
              <a:t>ビジネス・ニーズ</a:t>
            </a:r>
            <a:endParaRPr kumimoji="1" lang="ja-JP" altLang="en-US" sz="2000" b="1">
              <a:solidFill>
                <a:schemeClr val="bg1"/>
              </a:solidFill>
              <a:latin typeface="Meiryo" charset="-128"/>
              <a:ea typeface="Meiryo" charset="-128"/>
              <a:cs typeface="Meiryo" charset="-128"/>
            </a:endParaRPr>
          </a:p>
        </p:txBody>
      </p:sp>
      <p:sp>
        <p:nvSpPr>
          <p:cNvPr id="38" name="下矢印 37"/>
          <p:cNvSpPr/>
          <p:nvPr/>
        </p:nvSpPr>
        <p:spPr>
          <a:xfrm>
            <a:off x="2149136" y="2278929"/>
            <a:ext cx="915115" cy="119041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下矢印 38"/>
          <p:cNvSpPr/>
          <p:nvPr/>
        </p:nvSpPr>
        <p:spPr>
          <a:xfrm rot="10800000">
            <a:off x="6084093" y="2273873"/>
            <a:ext cx="915115" cy="1190413"/>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437311" y="2293897"/>
            <a:ext cx="430887" cy="913070"/>
          </a:xfrm>
          <a:prstGeom prst="rect">
            <a:avLst/>
          </a:prstGeom>
          <a:noFill/>
        </p:spPr>
        <p:txBody>
          <a:bodyPr vert="eaVert" wrap="none" rtlCol="0">
            <a:spAutoFit/>
          </a:bodyPr>
          <a:lstStyle/>
          <a:p>
            <a:r>
              <a:rPr kumimoji="1" lang="ja-JP" altLang="en-US" sz="1600" smtClean="0">
                <a:solidFill>
                  <a:schemeClr val="bg1"/>
                </a:solidFill>
                <a:latin typeface="Meiryo" charset="-128"/>
                <a:ea typeface="Meiryo" charset="-128"/>
                <a:cs typeface="Meiryo" charset="-128"/>
              </a:rPr>
              <a:t>開発要望</a:t>
            </a:r>
            <a:endParaRPr kumimoji="1" lang="ja-JP" altLang="en-US" sz="1600" dirty="0">
              <a:solidFill>
                <a:schemeClr val="bg1"/>
              </a:solidFill>
              <a:latin typeface="Meiryo" charset="-128"/>
              <a:ea typeface="Meiryo" charset="-128"/>
              <a:cs typeface="Meiryo" charset="-128"/>
            </a:endParaRPr>
          </a:p>
        </p:txBody>
      </p:sp>
      <p:sp>
        <p:nvSpPr>
          <p:cNvPr id="42" name="テキスト ボックス 41"/>
          <p:cNvSpPr txBox="1"/>
          <p:nvPr/>
        </p:nvSpPr>
        <p:spPr>
          <a:xfrm>
            <a:off x="6401527" y="2365070"/>
            <a:ext cx="346249" cy="1034899"/>
          </a:xfrm>
          <a:prstGeom prst="rect">
            <a:avLst/>
          </a:prstGeom>
          <a:noFill/>
        </p:spPr>
        <p:txBody>
          <a:bodyPr vert="eaVert" wrap="none" rtlCol="0">
            <a:spAutoFit/>
          </a:bodyPr>
          <a:lstStyle/>
          <a:p>
            <a:r>
              <a:rPr kumimoji="1" lang="ja-JP" altLang="en-US" sz="1050" smtClean="0">
                <a:solidFill>
                  <a:schemeClr val="bg1"/>
                </a:solidFill>
                <a:latin typeface="Meiryo" charset="-128"/>
                <a:ea typeface="Meiryo" charset="-128"/>
                <a:cs typeface="Meiryo" charset="-128"/>
              </a:rPr>
              <a:t>フィードバック</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321047" y="5796943"/>
            <a:ext cx="2492990"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ツール</a:t>
            </a:r>
            <a:r>
              <a:rPr kumimoji="1" lang="ja-JP" altLang="en-US" sz="2000" b="1" smtClean="0">
                <a:solidFill>
                  <a:schemeClr val="bg1"/>
                </a:solidFill>
                <a:latin typeface="Meiryo" charset="-128"/>
                <a:ea typeface="Meiryo" charset="-128"/>
                <a:cs typeface="Meiryo" charset="-128"/>
              </a:rPr>
              <a:t>による自動化</a:t>
            </a:r>
            <a:endParaRPr kumimoji="1" lang="ja-JP" altLang="en-US" sz="20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4621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一緒</a:t>
            </a:r>
            <a:r>
              <a:rPr lang="ja-JP" altLang="en-US" sz="1050" dirty="0">
                <a:solidFill>
                  <a:schemeClr val="bg1"/>
                </a:solidFill>
                <a:latin typeface="Meiryo" charset="-128"/>
                <a:ea typeface="Meiryo" charset="-128"/>
                <a:cs typeface="Meiryo" charset="-128"/>
              </a:rPr>
              <a:t>に働く相手のことを心から思いやる、相手を一人の人間として扱い、能力や功績を評価</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お互い</a:t>
            </a:r>
            <a:r>
              <a:rPr lang="ja-JP" altLang="en-US" sz="1200" b="1" dirty="0">
                <a:solidFill>
                  <a:schemeClr val="bg1"/>
                </a:solidFill>
                <a:latin typeface="Meiryo" charset="-128"/>
                <a:ea typeface="Meiryo" charset="-128"/>
                <a:cs typeface="Meiryo" charset="-128"/>
              </a:rPr>
              <a:t>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自分</a:t>
            </a:r>
            <a:r>
              <a:rPr lang="ja-JP" altLang="en-US" sz="1050" dirty="0">
                <a:solidFill>
                  <a:schemeClr val="bg1"/>
                </a:solidFill>
                <a:latin typeface="Meiryo" charset="-128"/>
                <a:ea typeface="Meiryo" charset="-128"/>
                <a:cs typeface="Meiryo" charset="-128"/>
              </a:rPr>
              <a:t>以外の人は優秀で、正しいことをすると信じる。信じて仕事を</a:t>
            </a:r>
            <a:r>
              <a:rPr lang="ja-JP" altLang="en-US" sz="1050" dirty="0" smtClean="0">
                <a:solidFill>
                  <a:schemeClr val="bg1"/>
                </a:solidFill>
                <a:latin typeface="Meiryo" charset="-128"/>
                <a:ea typeface="Meiryo" charset="-128"/>
                <a:cs typeface="Meiryo" charset="-128"/>
              </a:rPr>
              <a:t>任せる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失敗</a:t>
            </a:r>
            <a:r>
              <a:rPr lang="ja-JP" altLang="en-US" sz="1200" b="1" dirty="0">
                <a:solidFill>
                  <a:schemeClr val="bg1"/>
                </a:solidFill>
                <a:latin typeface="Meiryo" charset="-128"/>
                <a:ea typeface="Meiryo" charset="-128"/>
                <a:cs typeface="Meiryo" charset="-128"/>
              </a:rPr>
              <a:t>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新しい</a:t>
            </a:r>
            <a:r>
              <a:rPr lang="ja-JP" altLang="en-US" sz="1050" dirty="0">
                <a:solidFill>
                  <a:schemeClr val="bg1"/>
                </a:solidFill>
                <a:latin typeface="Meiryo" charset="-128"/>
                <a:ea typeface="Meiryo" charset="-128"/>
                <a:cs typeface="Meiryo" charset="-128"/>
              </a:rPr>
              <a:t>ことに挑戦すれば自ずと失敗は起こって</a:t>
            </a:r>
            <a:r>
              <a:rPr lang="ja-JP" altLang="en-US" sz="1050" dirty="0" smtClean="0">
                <a:solidFill>
                  <a:schemeClr val="bg1"/>
                </a:solidFill>
                <a:latin typeface="Meiryo" charset="-128"/>
                <a:ea typeface="Meiryo" charset="-128"/>
                <a:cs typeface="Meiryo" charset="-128"/>
              </a:rPr>
              <a:t>しまうもの</a:t>
            </a:r>
            <a:r>
              <a:rPr lang="ja-JP" altLang="en-US" sz="1050" dirty="0">
                <a:solidFill>
                  <a:schemeClr val="bg1"/>
                </a:solidFill>
                <a:latin typeface="Meiryo" charset="-128"/>
                <a:ea typeface="Meiryo" charset="-128"/>
                <a:cs typeface="Meiryo" charset="-128"/>
              </a:rPr>
              <a:t>であり、相手のミスだ</a:t>
            </a:r>
            <a:r>
              <a:rPr lang="ja-JP" altLang="en-US" sz="1050" dirty="0" smtClean="0">
                <a:solidFill>
                  <a:schemeClr val="bg1"/>
                </a:solidFill>
                <a:latin typeface="Meiryo" charset="-128"/>
                <a:ea typeface="Meiryo" charset="-128"/>
                <a:cs typeface="Meiryo" charset="-128"/>
              </a:rPr>
              <a:t>と責めない</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相手</a:t>
            </a:r>
            <a:r>
              <a:rPr lang="ja-JP" altLang="en-US" sz="1200" b="1" dirty="0">
                <a:solidFill>
                  <a:schemeClr val="bg1"/>
                </a:solidFill>
                <a:latin typeface="Meiryo" charset="-128"/>
                <a:ea typeface="Meiryo" charset="-128"/>
                <a:cs typeface="Meiryo" charset="-128"/>
              </a:rPr>
              <a:t>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相手</a:t>
            </a:r>
            <a:r>
              <a:rPr lang="ja-JP" altLang="en-US" sz="1050" dirty="0">
                <a:solidFill>
                  <a:schemeClr val="bg1"/>
                </a:solidFill>
                <a:latin typeface="Meiryo" charset="-128"/>
                <a:ea typeface="Meiryo" charset="-128"/>
                <a:cs typeface="Meiryo" charset="-128"/>
              </a:rPr>
              <a:t>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smtClean="0">
                <a:solidFill>
                  <a:schemeClr val="bg1"/>
                </a:solidFill>
                <a:latin typeface="Meiryo" charset="-128"/>
                <a:ea typeface="Meiryo" charset="-128"/>
                <a:cs typeface="Meiryo" charset="-128"/>
              </a:rPr>
              <a:t>自動化</a:t>
            </a:r>
            <a:r>
              <a:rPr lang="ja-JP" altLang="en-US" sz="1200" b="1" dirty="0">
                <a:solidFill>
                  <a:schemeClr val="bg1"/>
                </a:solidFill>
                <a:latin typeface="Meiryo" charset="-128"/>
                <a:ea typeface="Meiryo" charset="-128"/>
                <a:cs typeface="Meiryo" charset="-128"/>
              </a:rPr>
              <a:t>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インフラ</a:t>
            </a:r>
            <a:r>
              <a:rPr lang="ja-JP" altLang="en-US" sz="1050" dirty="0">
                <a:solidFill>
                  <a:schemeClr val="bg1"/>
                </a:solidFill>
                <a:latin typeface="Meiryo" charset="-128"/>
                <a:ea typeface="Meiryo" charset="-128"/>
                <a:cs typeface="Meiryo" charset="-128"/>
              </a:rPr>
              <a:t>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バージョン</a:t>
            </a:r>
            <a:r>
              <a:rPr lang="ja-JP" altLang="en-US" sz="1200" b="1" dirty="0">
                <a:solidFill>
                  <a:schemeClr val="bg1"/>
                </a:solidFill>
                <a:latin typeface="Meiryo" charset="-128"/>
                <a:ea typeface="Meiryo" charset="-128"/>
                <a:cs typeface="Meiryo" charset="-128"/>
              </a:rPr>
              <a:t>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err="1" smtClean="0">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a:t>
            </a:r>
            <a:r>
              <a:rPr lang="ja-JP" altLang="en-US" sz="1050" dirty="0" smtClean="0">
                <a:solidFill>
                  <a:schemeClr val="bg1"/>
                </a:solidFill>
                <a:latin typeface="Meiryo" charset="-128"/>
                <a:ea typeface="Meiryo" charset="-128"/>
                <a:cs typeface="Meiryo" charset="-128"/>
              </a:rPr>
              <a:t>有する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ワンステップ</a:t>
            </a:r>
            <a:r>
              <a:rPr lang="ja-JP" altLang="en-US" sz="1200" b="1" dirty="0">
                <a:solidFill>
                  <a:schemeClr val="bg1"/>
                </a:solidFill>
                <a:latin typeface="Meiryo" charset="-128"/>
                <a:ea typeface="Meiryo" charset="-128"/>
                <a:cs typeface="Meiryo" charset="-128"/>
              </a:rPr>
              <a:t>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手順書</a:t>
            </a:r>
            <a:r>
              <a:rPr lang="ja-JP" altLang="en-US" sz="1050" dirty="0">
                <a:solidFill>
                  <a:schemeClr val="bg1"/>
                </a:solidFill>
                <a:latin typeface="Meiryo" charset="-128"/>
                <a:ea typeface="Meiryo" charset="-128"/>
                <a:cs typeface="Meiryo" charset="-128"/>
              </a:rPr>
              <a:t>などを使い、手動でビルドやデプロイをするのではなく、ビルドやデプロイを自動化する。よく使われているツール</a:t>
            </a:r>
            <a:r>
              <a:rPr lang="ja-JP" altLang="en-US" sz="1050" dirty="0" smtClean="0">
                <a:solidFill>
                  <a:schemeClr val="bg1"/>
                </a:solidFill>
                <a:latin typeface="Meiryo" charset="-128"/>
                <a:ea typeface="Meiryo" charset="-128"/>
                <a:cs typeface="Meiryo" charset="-128"/>
              </a:rPr>
              <a:t>や</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サービス</a:t>
            </a:r>
            <a:r>
              <a:rPr lang="ja-JP" altLang="en-US" sz="1050" dirty="0">
                <a:solidFill>
                  <a:schemeClr val="bg1"/>
                </a:solidFill>
                <a:latin typeface="Meiryo" charset="-128"/>
                <a:ea typeface="Meiryo" charset="-128"/>
                <a:cs typeface="Meiryo" charset="-128"/>
              </a:rPr>
              <a:t>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フィーチャーフラグ</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詳細</a:t>
            </a:r>
            <a:r>
              <a:rPr lang="ja-JP" altLang="en-US" sz="1050" dirty="0">
                <a:solidFill>
                  <a:schemeClr val="bg1"/>
                </a:solidFill>
                <a:latin typeface="Meiryo" charset="-128"/>
                <a:ea typeface="Meiryo" charset="-128"/>
                <a:cs typeface="Meiryo" charset="-128"/>
              </a:rPr>
              <a:t>は後述のコラムで説明。コード中の機能の有効／無効を設定ファイルで管理</a:t>
            </a:r>
            <a:r>
              <a:rPr lang="ja-JP" altLang="en-US" sz="1050" dirty="0" smtClean="0">
                <a:solidFill>
                  <a:schemeClr val="bg1"/>
                </a:solidFill>
                <a:latin typeface="Meiryo" charset="-128"/>
                <a:ea typeface="Meiryo" charset="-128"/>
                <a:cs typeface="Meiryo" charset="-128"/>
              </a:rPr>
              <a:t>する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smtClean="0">
                <a:solidFill>
                  <a:schemeClr val="bg1"/>
                </a:solidFill>
                <a:latin typeface="Meiryo" charset="-128"/>
                <a:ea typeface="Meiryo" charset="-128"/>
                <a:cs typeface="Meiryo" charset="-128"/>
              </a:rPr>
              <a:t>メトリクス</a:t>
            </a:r>
            <a:r>
              <a:rPr lang="ja-JP" altLang="en-US" sz="1200" b="1" dirty="0">
                <a:solidFill>
                  <a:schemeClr val="bg1"/>
                </a:solidFill>
                <a:latin typeface="Meiryo" charset="-128"/>
                <a:ea typeface="Meiryo" charset="-128"/>
                <a:cs typeface="Meiryo" charset="-128"/>
              </a:rPr>
              <a:t>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取得</a:t>
            </a:r>
            <a:r>
              <a:rPr lang="ja-JP" altLang="en-US" sz="1050" dirty="0">
                <a:solidFill>
                  <a:schemeClr val="bg1"/>
                </a:solidFill>
                <a:latin typeface="Meiryo" charset="-128"/>
                <a:ea typeface="Meiryo" charset="-128"/>
                <a:cs typeface="Meiryo" charset="-128"/>
              </a:rPr>
              <a:t>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smtClean="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a:t>
            </a:r>
            <a:r>
              <a:rPr lang="ja-JP" altLang="en-US" sz="1050" dirty="0" smtClean="0">
                <a:solidFill>
                  <a:schemeClr val="bg1"/>
                </a:solidFill>
                <a:latin typeface="Meiryo" charset="-128"/>
                <a:ea typeface="Meiryo" charset="-128"/>
                <a:cs typeface="Meiryo" charset="-128"/>
              </a:rPr>
              <a:t>ある</a:t>
            </a:r>
            <a:endParaRPr lang="en-US" altLang="ja-JP" sz="1050" dirty="0" smtClean="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smtClean="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smtClean="0">
              <a:solidFill>
                <a:schemeClr val="bg1"/>
              </a:solidFill>
              <a:latin typeface="Meiryo" charset="-128"/>
              <a:ea typeface="Meiryo" charset="-128"/>
              <a:cs typeface="Meiryo" charset="-128"/>
            </a:endParaRPr>
          </a:p>
          <a:p>
            <a:r>
              <a:rPr lang="ja-JP" altLang="en-US" sz="1050" dirty="0" smtClean="0">
                <a:solidFill>
                  <a:schemeClr val="bg1"/>
                </a:solidFill>
                <a:latin typeface="Meiryo" charset="-128"/>
                <a:ea typeface="Meiryo" charset="-128"/>
                <a:cs typeface="Meiryo" charset="-128"/>
              </a:rPr>
              <a:t>　</a:t>
            </a:r>
            <a:r>
              <a:rPr lang="en-US" altLang="ja-JP" sz="1050" dirty="0" smtClean="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a:t>
            </a:r>
            <a:r>
              <a:rPr lang="ja-JP" altLang="en-US" sz="1050" dirty="0" smtClean="0">
                <a:solidFill>
                  <a:schemeClr val="bg1"/>
                </a:solidFill>
                <a:latin typeface="Meiryo" charset="-128"/>
                <a:ea typeface="Meiryo" charset="-128"/>
                <a:cs typeface="Meiryo" charset="-128"/>
              </a:rPr>
              <a:t>を</a:t>
            </a:r>
            <a:endParaRPr lang="en-US" altLang="ja-JP" sz="1050" dirty="0" smtClean="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ja-JP" altLang="en-US" sz="1050" dirty="0" smtClean="0">
                <a:solidFill>
                  <a:schemeClr val="bg1"/>
                </a:solidFill>
                <a:latin typeface="Meiryo" charset="-128"/>
                <a:ea typeface="Meiryo" charset="-128"/>
                <a:cs typeface="Meiryo" charset="-128"/>
              </a:rPr>
              <a:t>作ることで情報を</a:t>
            </a:r>
            <a:r>
              <a:rPr lang="ja-JP" altLang="en-US" sz="1050" dirty="0">
                <a:solidFill>
                  <a:schemeClr val="bg1"/>
                </a:solidFill>
                <a:latin typeface="Meiryo" charset="-128"/>
                <a:ea typeface="Meiryo" charset="-128"/>
                <a:cs typeface="Meiryo" charset="-128"/>
              </a:rPr>
              <a:t>お互いに共有</a:t>
            </a:r>
            <a:r>
              <a:rPr lang="ja-JP" altLang="en-US" sz="1050" dirty="0" smtClean="0">
                <a:solidFill>
                  <a:schemeClr val="bg1"/>
                </a:solidFill>
                <a:latin typeface="Meiryo" charset="-128"/>
                <a:ea typeface="Meiryo" charset="-128"/>
                <a:cs typeface="Meiryo" charset="-128"/>
              </a:rPr>
              <a:t>する</a:t>
            </a:r>
            <a:endParaRPr lang="ja-JP" altLang="en-US" sz="1050" dirty="0">
              <a:solidFill>
                <a:schemeClr val="bg1"/>
              </a:solidFill>
              <a:latin typeface="Meiryo" charset="-128"/>
              <a:ea typeface="Meiryo" charset="-128"/>
              <a:cs typeface="Meiryo" charset="-128"/>
            </a:endParaRP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smtClean="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smtClean="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rgbClr val="FFFF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6396719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コンテナ型仮想化</a:t>
            </a:r>
            <a:endParaRPr kumimoji="1" lang="ja-JP" altLang="en-US" dirty="0"/>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63</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smtClean="0">
                <a:solidFill>
                  <a:srgbClr val="FFFFFF"/>
                </a:solidFill>
              </a:rPr>
              <a:t>ハイパーバイザー</a:t>
            </a:r>
            <a:endParaRPr kumimoji="1" lang="ja-JP" altLang="en-US" sz="2000" dirty="0">
              <a:solidFill>
                <a:srgbClr val="FFFFFF"/>
              </a:solidFill>
            </a:endParaRP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smtClean="0">
                <a:solidFill>
                  <a:srgbClr val="FFFFFF"/>
                </a:solidFill>
              </a:rPr>
              <a:t>仮想サーバー</a:t>
            </a:r>
            <a:endParaRPr kumimoji="1" lang="ja-JP" altLang="en-US" sz="1050" dirty="0">
              <a:solidFill>
                <a:srgbClr val="FFFFFF"/>
              </a:solidFill>
            </a:endParaRP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ＭＳ Ｐゴシック"/>
                <a:ea typeface="ＭＳ Ｐゴシック"/>
                <a:cs typeface="ＭＳ Ｐゴシック"/>
              </a:rPr>
              <a:t>ミドルウェア</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smtClean="0">
                <a:solidFill>
                  <a:srgbClr val="3366FF"/>
                </a:solidFill>
              </a:rPr>
              <a:t>ハイパーバイザー型仮想化</a:t>
            </a:r>
            <a:endParaRPr kumimoji="1" lang="ja-JP" altLang="en-US" sz="2400" dirty="0">
              <a:solidFill>
                <a:srgbClr val="3366FF"/>
              </a:solidFill>
            </a:endParaRP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smtClean="0">
                <a:solidFill>
                  <a:srgbClr val="FFFFFF"/>
                </a:solidFill>
              </a:rPr>
              <a:t>ハードウェア</a:t>
            </a:r>
            <a:endParaRPr kumimoji="1" lang="ja-JP" altLang="en-US" sz="2000" dirty="0">
              <a:solidFill>
                <a:srgbClr val="FFFFFF"/>
              </a:solidFill>
            </a:endParaRP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smtClean="0">
                <a:solidFill>
                  <a:srgbClr val="FFFFFF"/>
                </a:solidFill>
              </a:rPr>
              <a:t>コンテナ管理ソフトウエア</a:t>
            </a:r>
            <a:endParaRPr kumimoji="1" lang="ja-JP" altLang="en-US" sz="2000" dirty="0">
              <a:solidFill>
                <a:srgbClr val="FFFFFF"/>
              </a:solidFill>
            </a:endParaRP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smtClean="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ＭＳ Ｐゴシック"/>
                <a:ea typeface="ＭＳ Ｐゴシック"/>
                <a:cs typeface="ＭＳ Ｐゴシック"/>
              </a:rPr>
              <a:t>ミドルウェア</a:t>
            </a:r>
            <a:endParaRPr kumimoji="1" lang="ja-JP" altLang="en-US" sz="900" dirty="0">
              <a:solidFill>
                <a:srgbClr val="FFFFFF"/>
              </a:solidFill>
              <a:latin typeface="ＭＳ Ｐゴシック"/>
              <a:ea typeface="ＭＳ Ｐゴシック"/>
              <a:cs typeface="ＭＳ Ｐゴシック"/>
            </a:endParaRP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smtClean="0">
                <a:solidFill>
                  <a:srgbClr val="FFFFFF"/>
                </a:solidFill>
              </a:rPr>
              <a:t>コンテナ</a:t>
            </a:r>
            <a:endParaRPr kumimoji="1" lang="ja-JP" altLang="en-US" sz="1050" dirty="0">
              <a:solidFill>
                <a:srgbClr val="FFFFFF"/>
              </a:solidFill>
            </a:endParaRP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smtClean="0">
                <a:solidFill>
                  <a:srgbClr val="FF6600"/>
                </a:solidFill>
              </a:rPr>
              <a:t>コンテナ型仮想化</a:t>
            </a:r>
            <a:endParaRPr kumimoji="1" lang="ja-JP" altLang="en-US" sz="2400" dirty="0">
              <a:solidFill>
                <a:srgbClr val="FF6600"/>
              </a:solidFill>
            </a:endParaRP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カーネル</a:t>
            </a:r>
            <a:endParaRPr lang="ja-JP" altLang="en-US" sz="800" dirty="0">
              <a:solidFill>
                <a:srgbClr val="FFFFFF"/>
              </a:solidFill>
              <a:latin typeface="ＭＳ Ｐゴシック"/>
              <a:ea typeface="ＭＳ Ｐゴシック"/>
              <a:cs typeface="ＭＳ Ｐゴシック"/>
            </a:endParaRP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ＭＳ Ｐゴシック"/>
                <a:ea typeface="ＭＳ Ｐゴシック"/>
                <a:cs typeface="ＭＳ Ｐゴシック"/>
              </a:rPr>
              <a:t>カーネル</a:t>
            </a:r>
            <a:endParaRPr lang="ja-JP" altLang="en-US" sz="1000" dirty="0">
              <a:solidFill>
                <a:srgbClr val="FFFFFF"/>
              </a:solidFill>
              <a:latin typeface="ＭＳ Ｐゴシック"/>
              <a:ea typeface="ＭＳ Ｐゴシック"/>
              <a:cs typeface="ＭＳ Ｐゴシック"/>
            </a:endParaRP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smtClean="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smtClean="0">
                <a:solidFill>
                  <a:srgbClr val="FFFFFF"/>
                </a:solidFill>
                <a:latin typeface="ＭＳ Ｐゴシック"/>
                <a:ea typeface="ＭＳ Ｐゴシック"/>
                <a:cs typeface="ＭＳ Ｐゴシック"/>
              </a:rPr>
              <a:t>環境変数</a:t>
            </a:r>
            <a:endParaRPr lang="ja-JP" altLang="en-US" sz="600" dirty="0">
              <a:solidFill>
                <a:srgbClr val="FFFFFF"/>
              </a:solidFill>
              <a:latin typeface="ＭＳ Ｐゴシック"/>
              <a:ea typeface="ＭＳ Ｐゴシック"/>
              <a:cs typeface="ＭＳ Ｐゴシック"/>
            </a:endParaRP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ライブラリ</a:t>
            </a:r>
            <a:endParaRPr kumimoji="1"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smtClean="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a:t>
            </a:r>
            <a:r>
              <a:rPr lang="ja-JP" altLang="ja-JP" sz="2000" kern="100" smtClean="0">
                <a:solidFill>
                  <a:schemeClr val="bg1"/>
                </a:solidFill>
                <a:latin typeface="Meiryo" charset="-128"/>
                <a:ea typeface="Meiryo" charset="-128"/>
                <a:cs typeface="Meiryo" charset="-128"/>
              </a:rPr>
              <a:t>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a:t>
            </a:r>
            <a:r>
              <a:rPr lang="ja-JP" altLang="ja-JP" sz="1600" dirty="0" smtClean="0">
                <a:solidFill>
                  <a:schemeClr val="bg1"/>
                </a:solidFill>
                <a:latin typeface="Meiryo" charset="-128"/>
                <a:ea typeface="Meiryo" charset="-128"/>
                <a:cs typeface="Meiryo" charset="-128"/>
              </a:rPr>
              <a:t>の</a:t>
            </a:r>
            <a:r>
              <a:rPr lang="en-US" altLang="ja-JP" sz="1600" dirty="0" smtClean="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処理</a:t>
            </a:r>
            <a:r>
              <a:rPr lang="ja-JP" altLang="ja-JP" sz="1050" dirty="0">
                <a:solidFill>
                  <a:schemeClr val="bg1"/>
                </a:solidFill>
                <a:latin typeface="Meiryo" charset="-128"/>
                <a:ea typeface="Meiryo" charset="-128"/>
                <a:cs typeface="Meiryo" charset="-128"/>
              </a:rPr>
              <a:t>のオーバーヘッドが少なくリソース効率が</a:t>
            </a:r>
            <a:r>
              <a:rPr lang="ja-JP" altLang="ja-JP" sz="1050" dirty="0" smtClean="0">
                <a:solidFill>
                  <a:schemeClr val="bg1"/>
                </a:solidFill>
                <a:latin typeface="Meiryo" charset="-128"/>
                <a:ea typeface="Meiryo" charset="-128"/>
                <a:cs typeface="Meiryo" charset="-128"/>
              </a:rPr>
              <a:t>良い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起動</a:t>
            </a:r>
            <a:r>
              <a:rPr lang="ja-JP" altLang="ja-JP" sz="1050" dirty="0">
                <a:solidFill>
                  <a:schemeClr val="bg1"/>
                </a:solidFill>
                <a:latin typeface="Meiryo" charset="-128"/>
                <a:ea typeface="Meiryo" charset="-128"/>
                <a:cs typeface="Meiryo" charset="-128"/>
              </a:rPr>
              <a:t>・停止が</a:t>
            </a:r>
            <a:r>
              <a:rPr lang="ja-JP" altLang="ja-JP" sz="1050" dirty="0" smtClean="0">
                <a:solidFill>
                  <a:schemeClr val="bg1"/>
                </a:solidFill>
                <a:latin typeface="Meiryo" charset="-128"/>
                <a:ea typeface="Meiryo" charset="-128"/>
                <a:cs typeface="Meiryo" charset="-128"/>
              </a:rPr>
              <a:t>早い</a:t>
            </a:r>
            <a:endParaRPr lang="en-US" altLang="ja-JP" sz="1050" dirty="0" smtClean="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smtClean="0">
                <a:solidFill>
                  <a:schemeClr val="bg1"/>
                </a:solidFill>
                <a:latin typeface="Meiryo" charset="-128"/>
                <a:ea typeface="Meiryo" charset="-128"/>
                <a:cs typeface="Meiryo" charset="-128"/>
              </a:rPr>
              <a:t>デプロイサイズ</a:t>
            </a:r>
            <a:r>
              <a:rPr lang="ja-JP" altLang="ja-JP" sz="1050" dirty="0">
                <a:solidFill>
                  <a:schemeClr val="bg1"/>
                </a:solidFill>
                <a:latin typeface="Meiryo" charset="-128"/>
                <a:ea typeface="Meiryo" charset="-128"/>
                <a:cs typeface="Meiryo" charset="-128"/>
              </a:rPr>
              <a:t>が小さく</a:t>
            </a:r>
            <a:r>
              <a:rPr lang="ja-JP" altLang="ja-JP" sz="1050" dirty="0" smtClean="0">
                <a:solidFill>
                  <a:schemeClr val="bg1"/>
                </a:solidFill>
                <a:latin typeface="Meiryo" charset="-128"/>
                <a:ea typeface="Meiryo" charset="-128"/>
                <a:cs typeface="Meiryo" charset="-128"/>
              </a:rPr>
              <a:t>軽量</a:t>
            </a:r>
            <a:endParaRPr lang="ja-JP" altLang="ja-JP" sz="1050" dirty="0">
              <a:solidFill>
                <a:schemeClr val="bg1"/>
              </a:solidFill>
              <a:latin typeface="Meiryo" charset="-128"/>
              <a:ea typeface="Meiryo" charset="-128"/>
              <a:cs typeface="Meiryo" charset="-128"/>
            </a:endParaRP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a:t>
            </a:r>
            <a:r>
              <a:rPr lang="ja-JP" altLang="ja-JP" sz="1200" dirty="0" smtClean="0">
                <a:solidFill>
                  <a:schemeClr val="bg1"/>
                </a:solidFill>
                <a:latin typeface="Meiryo" charset="-128"/>
                <a:ea typeface="Meiryo" charset="-128"/>
                <a:cs typeface="Meiryo" charset="-128"/>
              </a:rPr>
              <a:t>おいて実行</a:t>
            </a:r>
            <a:r>
              <a:rPr lang="ja-JP" altLang="ja-JP" sz="1200" dirty="0">
                <a:solidFill>
                  <a:schemeClr val="bg1"/>
                </a:solidFill>
                <a:latin typeface="Meiryo" charset="-128"/>
                <a:ea typeface="Meiryo" charset="-128"/>
                <a:cs typeface="Meiryo" charset="-128"/>
              </a:rPr>
              <a:t>環境の差異を考慮する必要がない </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開発</a:t>
            </a:r>
            <a:r>
              <a:rPr lang="ja-JP" altLang="ja-JP" sz="800" dirty="0">
                <a:solidFill>
                  <a:schemeClr val="bg1"/>
                </a:solidFill>
                <a:latin typeface="Meiryo" charset="-128"/>
                <a:ea typeface="Meiryo" charset="-128"/>
                <a:cs typeface="Meiryo" charset="-128"/>
              </a:rPr>
              <a:t>環境下で</a:t>
            </a:r>
            <a:r>
              <a:rPr lang="ja-JP" altLang="ja-JP" sz="800" dirty="0" smtClean="0">
                <a:solidFill>
                  <a:schemeClr val="bg1"/>
                </a:solidFill>
                <a:latin typeface="Meiryo" charset="-128"/>
                <a:ea typeface="Meiryo" charset="-128"/>
                <a:cs typeface="Meiryo" charset="-128"/>
              </a:rPr>
              <a:t>は</a:t>
            </a:r>
            <a:r>
              <a:rPr lang="en-US" altLang="ja-JP" sz="800" dirty="0" smtClean="0">
                <a:solidFill>
                  <a:schemeClr val="bg1"/>
                </a:solidFill>
                <a:latin typeface="Meiryo" charset="-128"/>
                <a:ea typeface="Meiryo" charset="-128"/>
                <a:cs typeface="Meiryo" charset="-128"/>
              </a:rPr>
              <a:t>OS</a:t>
            </a:r>
            <a:r>
              <a:rPr lang="ja-JP" altLang="ja-JP" sz="800" dirty="0" smtClean="0">
                <a:solidFill>
                  <a:schemeClr val="bg1"/>
                </a:solidFill>
                <a:latin typeface="Meiryo" charset="-128"/>
                <a:ea typeface="Meiryo" charset="-128"/>
                <a:cs typeface="Meiryo" charset="-128"/>
              </a:rPr>
              <a:t>や</a:t>
            </a:r>
            <a:r>
              <a:rPr lang="en-US" altLang="ja-JP" sz="800" dirty="0" smtClean="0">
                <a:solidFill>
                  <a:schemeClr val="bg1"/>
                </a:solidFill>
                <a:latin typeface="Meiryo" charset="-128"/>
                <a:ea typeface="Meiryo" charset="-128"/>
                <a:cs typeface="Meiryo" charset="-128"/>
              </a:rPr>
              <a:t>DB</a:t>
            </a:r>
            <a:r>
              <a:rPr lang="ja-JP" altLang="ja-JP" sz="800" dirty="0" smtClean="0">
                <a:solidFill>
                  <a:schemeClr val="bg1"/>
                </a:solidFill>
                <a:latin typeface="Meiryo" charset="-128"/>
                <a:ea typeface="Meiryo" charset="-128"/>
                <a:cs typeface="Meiryo" charset="-128"/>
              </a:rPr>
              <a:t>の</a:t>
            </a:r>
            <a:r>
              <a:rPr lang="ja-JP" altLang="ja-JP" sz="800" dirty="0">
                <a:solidFill>
                  <a:schemeClr val="bg1"/>
                </a:solidFill>
                <a:latin typeface="Meiryo" charset="-128"/>
                <a:ea typeface="Meiryo" charset="-128"/>
                <a:cs typeface="Meiryo" charset="-128"/>
              </a:rPr>
              <a:t>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a:t>
            </a:r>
            <a:r>
              <a:rPr lang="ja-JP" altLang="ja-JP" sz="800" dirty="0" smtClean="0">
                <a:solidFill>
                  <a:schemeClr val="bg1"/>
                </a:solidFill>
                <a:latin typeface="Meiryo" charset="-128"/>
                <a:ea typeface="Meiryo" charset="-128"/>
                <a:cs typeface="Meiryo" charset="-128"/>
              </a:rPr>
              <a:t>多くツール</a:t>
            </a:r>
            <a:r>
              <a:rPr lang="ja-JP" altLang="ja-JP" sz="800" dirty="0">
                <a:solidFill>
                  <a:schemeClr val="bg1"/>
                </a:solidFill>
                <a:latin typeface="Meiryo" charset="-128"/>
                <a:ea typeface="Meiryo" charset="-128"/>
                <a:cs typeface="Meiryo" charset="-128"/>
              </a:rPr>
              <a:t>もさまざまなものが</a:t>
            </a:r>
            <a:r>
              <a:rPr lang="ja-JP" altLang="ja-JP" sz="800" dirty="0" smtClean="0">
                <a:solidFill>
                  <a:schemeClr val="bg1"/>
                </a:solidFill>
                <a:latin typeface="Meiryo" charset="-128"/>
                <a:ea typeface="Meiryo" charset="-128"/>
                <a:cs typeface="Meiryo" charset="-128"/>
              </a:rPr>
              <a:t>混在</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テスト対象</a:t>
            </a:r>
            <a:r>
              <a:rPr lang="ja-JP" altLang="en-US" sz="800" dirty="0" smtClean="0">
                <a:solidFill>
                  <a:schemeClr val="bg1"/>
                </a:solidFill>
                <a:latin typeface="Meiryo" charset="-128"/>
                <a:ea typeface="Meiryo" charset="-128"/>
                <a:cs typeface="Meiryo" charset="-128"/>
              </a:rPr>
              <a:t>は</a:t>
            </a:r>
            <a:r>
              <a:rPr lang="ja-JP" altLang="ja-JP" sz="800" dirty="0" smtClean="0">
                <a:solidFill>
                  <a:schemeClr val="bg1"/>
                </a:solidFill>
                <a:latin typeface="Meiryo" charset="-128"/>
                <a:ea typeface="Meiryo" charset="-128"/>
                <a:cs typeface="Meiryo" charset="-128"/>
              </a:rPr>
              <a:t>多岐に</a:t>
            </a:r>
            <a:r>
              <a:rPr lang="ja-JP" altLang="en-US" sz="800" dirty="0" smtClean="0">
                <a:solidFill>
                  <a:schemeClr val="bg1"/>
                </a:solidFill>
                <a:latin typeface="Meiryo" charset="-128"/>
                <a:ea typeface="Meiryo" charset="-128"/>
                <a:cs typeface="Meiryo" charset="-128"/>
              </a:rPr>
              <a:t>わたり</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それぞれに対応したテスト環境の準備</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手間</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r>
              <a:rPr lang="ja-JP" altLang="ja-JP" sz="800" dirty="0" smtClean="0">
                <a:solidFill>
                  <a:schemeClr val="bg1"/>
                </a:solidFill>
                <a:latin typeface="Meiryo" charset="-128"/>
                <a:ea typeface="Meiryo" charset="-128"/>
                <a:cs typeface="Meiryo" charset="-128"/>
              </a:rPr>
              <a:t>各環境</a:t>
            </a:r>
            <a:r>
              <a:rPr lang="ja-JP" altLang="ja-JP" sz="800" dirty="0">
                <a:solidFill>
                  <a:schemeClr val="bg1"/>
                </a:solidFill>
                <a:latin typeface="Meiryo" charset="-128"/>
                <a:ea typeface="Meiryo" charset="-128"/>
                <a:cs typeface="Meiryo" charset="-128"/>
              </a:rPr>
              <a:t>を準備するための知識を</a:t>
            </a:r>
            <a:r>
              <a:rPr lang="ja-JP" altLang="ja-JP" sz="800" dirty="0" smtClean="0">
                <a:solidFill>
                  <a:schemeClr val="bg1"/>
                </a:solidFill>
                <a:latin typeface="Meiryo" charset="-128"/>
                <a:ea typeface="Meiryo" charset="-128"/>
                <a:cs typeface="Meiryo" charset="-128"/>
              </a:rPr>
              <a:t>学ぶ</a:t>
            </a:r>
            <a:r>
              <a:rPr lang="ja-JP" altLang="en-US" sz="800" dirty="0" smtClean="0">
                <a:solidFill>
                  <a:schemeClr val="bg1"/>
                </a:solidFill>
                <a:latin typeface="Meiryo" charset="-128"/>
                <a:ea typeface="Meiryo" charset="-128"/>
                <a:cs typeface="Meiryo" charset="-128"/>
              </a:rPr>
              <a:t>ことが</a:t>
            </a:r>
            <a:r>
              <a:rPr lang="ja-JP" altLang="ja-JP" sz="800" dirty="0" smtClean="0">
                <a:solidFill>
                  <a:schemeClr val="bg1"/>
                </a:solidFill>
                <a:latin typeface="Meiryo" charset="-128"/>
                <a:ea typeface="Meiryo" charset="-128"/>
                <a:cs typeface="Meiryo" charset="-128"/>
              </a:rPr>
              <a:t>必要</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smtClean="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a:t>
            </a:r>
            <a:r>
              <a:rPr lang="ja-JP" altLang="ja-JP" sz="800" dirty="0" smtClean="0">
                <a:solidFill>
                  <a:schemeClr val="bg1"/>
                </a:solidFill>
                <a:latin typeface="Meiryo" charset="-128"/>
                <a:ea typeface="Meiryo" charset="-128"/>
                <a:cs typeface="Meiryo" charset="-128"/>
              </a:rPr>
              <a:t>した</a:t>
            </a:r>
            <a:r>
              <a:rPr lang="ja-JP" altLang="en-US" sz="800" dirty="0" smtClean="0">
                <a:solidFill>
                  <a:schemeClr val="bg1"/>
                </a:solidFill>
                <a:latin typeface="Meiryo" charset="-128"/>
                <a:ea typeface="Meiryo" charset="-128"/>
                <a:cs typeface="Meiryo" charset="-128"/>
              </a:rPr>
              <a:t>負担から解放され</a:t>
            </a:r>
            <a:r>
              <a:rPr lang="ja-JP" altLang="ja-JP" sz="800" dirty="0" smtClean="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テスト環境を簡便に構築できるよう</a:t>
            </a:r>
            <a:r>
              <a:rPr lang="ja-JP" altLang="ja-JP" sz="800" dirty="0" smtClean="0">
                <a:solidFill>
                  <a:schemeClr val="bg1"/>
                </a:solidFill>
                <a:latin typeface="Meiryo" charset="-128"/>
                <a:ea typeface="Meiryo" charset="-128"/>
                <a:cs typeface="Meiryo" charset="-128"/>
              </a:rPr>
              <a:t>に</a:t>
            </a:r>
            <a:r>
              <a:rPr lang="ja-JP" altLang="en-US" sz="800" dirty="0" smtClean="0">
                <a:solidFill>
                  <a:schemeClr val="bg1"/>
                </a:solidFill>
                <a:latin typeface="Meiryo" charset="-128"/>
                <a:ea typeface="Meiryo" charset="-128"/>
                <a:cs typeface="Meiryo" charset="-128"/>
              </a:rPr>
              <a:t>なり、</a:t>
            </a:r>
            <a:r>
              <a:rPr lang="ja-JP" altLang="ja-JP" sz="800" dirty="0" smtClean="0">
                <a:solidFill>
                  <a:schemeClr val="bg1"/>
                </a:solidFill>
                <a:latin typeface="Meiryo" charset="-128"/>
                <a:ea typeface="Meiryo" charset="-128"/>
                <a:cs typeface="Meiryo" charset="-128"/>
              </a:rPr>
              <a:t>時間</a:t>
            </a:r>
            <a:r>
              <a:rPr lang="ja-JP" altLang="ja-JP" sz="800" dirty="0">
                <a:solidFill>
                  <a:schemeClr val="bg1"/>
                </a:solidFill>
                <a:latin typeface="Meiryo" charset="-128"/>
                <a:ea typeface="Meiryo" charset="-128"/>
                <a:cs typeface="Meiryo" charset="-128"/>
              </a:rPr>
              <a:t>と</a:t>
            </a:r>
            <a:r>
              <a:rPr lang="ja-JP" altLang="ja-JP" sz="800" dirty="0" smtClean="0">
                <a:solidFill>
                  <a:schemeClr val="bg1"/>
                </a:solidFill>
                <a:latin typeface="Meiryo" charset="-128"/>
                <a:ea typeface="Meiryo" charset="-128"/>
                <a:cs typeface="Meiryo" charset="-128"/>
              </a:rPr>
              <a:t>コスト</a:t>
            </a:r>
            <a:r>
              <a:rPr lang="ja-JP" altLang="en-US" sz="800" dirty="0" smtClean="0">
                <a:solidFill>
                  <a:schemeClr val="bg1"/>
                </a:solidFill>
                <a:latin typeface="Meiryo" charset="-128"/>
                <a:ea typeface="Meiryo" charset="-128"/>
                <a:cs typeface="Meiryo" charset="-128"/>
              </a:rPr>
              <a:t>を</a:t>
            </a:r>
            <a:r>
              <a:rPr lang="ja-JP" altLang="ja-JP" sz="800" dirty="0" smtClean="0">
                <a:solidFill>
                  <a:schemeClr val="bg1"/>
                </a:solidFill>
                <a:latin typeface="Meiryo" charset="-128"/>
                <a:ea typeface="Meiryo" charset="-128"/>
                <a:cs typeface="Meiryo" charset="-128"/>
              </a:rPr>
              <a:t>削減</a:t>
            </a:r>
            <a:r>
              <a:rPr lang="ja-JP" altLang="en-US" sz="800" dirty="0" smtClean="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563557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仮想マシンとコンテナの稼働効率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仮想マシン</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ミドルウェア</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ハードウェア</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smtClean="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ミドルウェア</a:t>
              </a:r>
              <a:endParaRPr kumimoji="1" lang="ja-JP" altLang="en-US" sz="600" dirty="0">
                <a:solidFill>
                  <a:srgbClr val="FFFFFF"/>
                </a:solidFill>
                <a:latin typeface="+mn-ea"/>
                <a:cs typeface="Meiryo" charset="-128"/>
              </a:endParaRP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コンテナ</a:t>
              </a:r>
              <a:endParaRPr kumimoji="1" lang="ja-JP" altLang="en-US" sz="800">
                <a:solidFill>
                  <a:schemeClr val="bg1"/>
                </a:solidFill>
                <a:latin typeface="Meiryo" charset="-128"/>
                <a:ea typeface="Meiryo" charset="-128"/>
                <a:cs typeface="Meiryo" charset="-128"/>
              </a:endParaRP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Meiryo" charset="-128"/>
                <a:ea typeface="Meiryo" charset="-128"/>
                <a:cs typeface="Meiryo" charset="-128"/>
              </a:rPr>
              <a:t>カーネル</a:t>
            </a:r>
            <a:endParaRPr lang="ja-JP" altLang="en-US" sz="1000" dirty="0">
              <a:solidFill>
                <a:srgbClr val="FFFFFF"/>
              </a:solidFill>
              <a:latin typeface="Meiryo" charset="-128"/>
              <a:ea typeface="Meiryo" charset="-128"/>
              <a:cs typeface="Meiryo" charset="-128"/>
            </a:endParaRP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smtClean="0">
                <a:solidFill>
                  <a:srgbClr val="FFFFFF"/>
                </a:solidFill>
                <a:latin typeface="+mn-ea"/>
                <a:cs typeface="Meiryo" charset="-128"/>
              </a:rPr>
              <a:t>ライブラリ</a:t>
            </a:r>
            <a:endParaRPr kumimoji="1" lang="en-US" altLang="ja-JP" sz="600" dirty="0" smtClean="0">
              <a:solidFill>
                <a:srgbClr val="FFFFFF"/>
              </a:solidFill>
              <a:latin typeface="+mn-ea"/>
              <a:cs typeface="Meiryo" charset="-128"/>
            </a:endParaRPr>
          </a:p>
          <a:p>
            <a:pPr algn="ctr"/>
            <a:r>
              <a:rPr lang="ja-JP" altLang="en-US" sz="600" dirty="0" smtClean="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smtClean="0">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smtClean="0">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731700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ハイパーバイザー</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smtClean="0">
                <a:solidFill>
                  <a:srgbClr val="FF6666"/>
                </a:solidFill>
                <a:latin typeface="メイリオ"/>
                <a:ea typeface="メイリオ"/>
                <a:cs typeface="メイリオ"/>
              </a:rPr>
              <a:t>そのまま本番で動かしたい（動作保証）</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kumimoji="1" lang="ja-JP" altLang="en-US" sz="1400" dirty="0" smtClean="0">
                <a:solidFill>
                  <a:srgbClr val="FF6666"/>
                </a:solidFill>
                <a:latin typeface="メイリオ"/>
                <a:ea typeface="メイリオ"/>
                <a:cs typeface="メイリオ"/>
              </a:rPr>
              <a:t>開発から本番以降への時間を短くしたい</a:t>
            </a:r>
            <a:endParaRPr kumimoji="1" lang="en-US" altLang="ja-JP" sz="1400" dirty="0" smtClean="0">
              <a:solidFill>
                <a:srgbClr val="FF6666"/>
              </a:solidFill>
              <a:latin typeface="メイリオ"/>
              <a:ea typeface="メイリオ"/>
              <a:cs typeface="メイリオ"/>
            </a:endParaRPr>
          </a:p>
          <a:p>
            <a:pPr marL="171450" indent="-171450">
              <a:buFont typeface="Wingdings" charset="2"/>
              <a:buChar char="v"/>
            </a:pPr>
            <a:r>
              <a:rPr lang="ja-JP" altLang="en-US" sz="1400" dirty="0" smtClean="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仮想マシン</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smtClean="0">
                <a:solidFill>
                  <a:srgbClr val="008000"/>
                </a:solidFill>
                <a:latin typeface="メイリオ"/>
                <a:ea typeface="メイリオ"/>
                <a:cs typeface="メイリオ"/>
              </a:rPr>
              <a:t>仮想化環境</a:t>
            </a:r>
            <a:endParaRPr kumimoji="1" lang="ja-JP" altLang="en-US" sz="1200" dirty="0">
              <a:solidFill>
                <a:srgbClr val="008000"/>
              </a:solidFill>
              <a:latin typeface="メイリオ"/>
              <a:ea typeface="メイリオ"/>
              <a:cs typeface="メイリオ"/>
            </a:endParaRP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smtClean="0">
                <a:solidFill>
                  <a:srgbClr val="FFFFFF"/>
                </a:solidFill>
                <a:latin typeface="ＭＳ Ｐゴシック"/>
                <a:ea typeface="ＭＳ Ｐゴシック"/>
                <a:cs typeface="ＭＳ Ｐゴシック"/>
              </a:rPr>
              <a:t>動作</a:t>
            </a:r>
            <a:r>
              <a:rPr kumimoji="1" lang="ja-JP" altLang="en-US" sz="800" dirty="0" smtClean="0">
                <a:solidFill>
                  <a:srgbClr val="FFFFFF"/>
                </a:solidFill>
                <a:latin typeface="ＭＳ Ｐゴシック"/>
                <a:ea typeface="ＭＳ Ｐゴシック"/>
                <a:cs typeface="ＭＳ Ｐゴシック"/>
              </a:rPr>
              <a:t>保証</a:t>
            </a:r>
            <a:endParaRPr kumimoji="1" lang="ja-JP" altLang="en-US" sz="800" dirty="0">
              <a:solidFill>
                <a:srgbClr val="FFFFFF"/>
              </a:solidFill>
              <a:latin typeface="ＭＳ Ｐゴシック"/>
              <a:ea typeface="ＭＳ Ｐゴシック"/>
              <a:cs typeface="ＭＳ Ｐゴシック"/>
            </a:endParaRP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6903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アプリケーション</a:t>
            </a:r>
            <a:endParaRPr kumimoji="1" lang="ja-JP" altLang="en-US" sz="1400" dirty="0">
              <a:solidFill>
                <a:srgbClr val="FFFFFF"/>
              </a:solidFill>
              <a:latin typeface="メイリオ"/>
              <a:ea typeface="メイリオ"/>
              <a:cs typeface="メイリオ"/>
            </a:endParaRP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開発・実行環境</a:t>
            </a:r>
            <a:endParaRPr kumimoji="1" lang="en-US" altLang="ja-JP" sz="12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ミドルウェア</a:t>
            </a:r>
            <a:endParaRPr kumimoji="1" lang="en-US" altLang="ja-JP" sz="1200" dirty="0" smtClean="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オペレーティング</a:t>
            </a:r>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システム</a:t>
            </a: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サーバー</a:t>
            </a:r>
            <a:endParaRPr lang="en-US" altLang="ja-JP" sz="14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a:t>
            </a:r>
            <a:r>
              <a:rPr kumimoji="1" lang="ja-JP" altLang="en-US" sz="1000" dirty="0" smtClean="0">
                <a:solidFill>
                  <a:srgbClr val="FFFFFF"/>
                </a:solidFill>
                <a:latin typeface="メイリオ"/>
                <a:ea typeface="メイリオ"/>
                <a:cs typeface="メイリオ"/>
              </a:rPr>
              <a:t>ハードウェア）</a:t>
            </a:r>
            <a:endParaRPr kumimoji="1" lang="ja-JP" altLang="en-US" sz="1000" dirty="0">
              <a:solidFill>
                <a:srgbClr val="FFFFFF"/>
              </a:solidFill>
              <a:latin typeface="メイリオ"/>
              <a:ea typeface="メイリオ"/>
              <a:cs typeface="メイリオ"/>
            </a:endParaRP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コンテナ管理</a:t>
            </a:r>
            <a:endParaRPr kumimoji="1" lang="ja-JP" altLang="en-US" sz="1200" dirty="0">
              <a:solidFill>
                <a:srgbClr val="FFFFFF"/>
              </a:solidFill>
              <a:latin typeface="メイリオ"/>
              <a:ea typeface="メイリオ"/>
              <a:cs typeface="メイリオ"/>
            </a:endParaRP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smtClean="0">
                <a:solidFill>
                  <a:srgbClr val="800000"/>
                </a:solidFill>
                <a:latin typeface="メイリオ"/>
                <a:ea typeface="メイリオ"/>
                <a:cs typeface="メイリオ"/>
              </a:rPr>
              <a:t>コンテナ</a:t>
            </a:r>
            <a:endParaRPr kumimoji="1" lang="ja-JP" altLang="en-US" sz="1200" dirty="0">
              <a:solidFill>
                <a:srgbClr val="800000"/>
              </a:solidFill>
              <a:latin typeface="メイリオ"/>
              <a:ea typeface="メイリオ"/>
              <a:cs typeface="メイリオ"/>
            </a:endParaRP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smtClean="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smtClean="0">
                <a:solidFill>
                  <a:srgbClr val="FF6600"/>
                </a:solidFill>
                <a:latin typeface="メイリオ"/>
                <a:ea typeface="メイリオ"/>
                <a:cs typeface="メイリオ"/>
              </a:rPr>
              <a:t>Build,Ship</a:t>
            </a:r>
            <a:r>
              <a:rPr kumimoji="1" lang="en-US" altLang="ja-JP" sz="1200" dirty="0" smtClean="0">
                <a:solidFill>
                  <a:srgbClr val="FF6600"/>
                </a:solidFill>
                <a:latin typeface="メイリオ"/>
                <a:ea typeface="メイリオ"/>
                <a:cs typeface="メイリオ"/>
              </a:rPr>
              <a:t> and Run</a:t>
            </a:r>
          </a:p>
          <a:p>
            <a:r>
              <a:rPr lang="en-US" altLang="ja-JP" sz="1200" dirty="0" smtClean="0">
                <a:solidFill>
                  <a:srgbClr val="FF6600"/>
                </a:solidFill>
                <a:latin typeface="メイリオ"/>
                <a:ea typeface="メイリオ"/>
                <a:cs typeface="メイリオ"/>
              </a:rPr>
              <a:t>Any </a:t>
            </a:r>
            <a:r>
              <a:rPr lang="en-US" altLang="ja-JP" sz="1200" dirty="0" err="1" smtClean="0">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アプリケーション開発者は、</a:t>
            </a:r>
            <a:r>
              <a:rPr kumimoji="1" lang="en-US" altLang="ja-JP" sz="1400" dirty="0" smtClean="0">
                <a:solidFill>
                  <a:schemeClr val="bg1"/>
                </a:solidFill>
                <a:latin typeface="Meiryo" charset="-128"/>
                <a:ea typeface="Meiryo" charset="-128"/>
                <a:cs typeface="Meiryo" charset="-128"/>
              </a:rPr>
              <a:t>OS</a:t>
            </a:r>
            <a:r>
              <a:rPr kumimoji="1" lang="ja-JP" altLang="en-US" sz="1400" dirty="0" smtClean="0">
                <a:solidFill>
                  <a:schemeClr val="bg1"/>
                </a:solidFill>
                <a:latin typeface="Meiryo" charset="-128"/>
                <a:ea typeface="Meiryo" charset="-128"/>
                <a:cs typeface="Meiryo" charset="-128"/>
              </a:rPr>
              <a:t>やインフラを意識することなくアプリケーションを開発し、どこでも実行できるようになる</a:t>
            </a:r>
            <a:endParaRPr kumimoji="1" lang="ja-JP" altLang="en-US" sz="1400" dirty="0">
              <a:solidFill>
                <a:schemeClr val="bg1"/>
              </a:solidFill>
              <a:latin typeface="Meiryo" charset="-128"/>
              <a:ea typeface="Meiryo" charset="-128"/>
              <a:cs typeface="Meiryo" charset="-128"/>
            </a:endParaRP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smtClean="0">
                <a:solidFill>
                  <a:schemeClr val="accent6">
                    <a:lumMod val="75000"/>
                  </a:schemeClr>
                </a:solidFill>
                <a:latin typeface="メイリオ"/>
                <a:ea typeface="メイリオ"/>
                <a:cs typeface="メイリオ"/>
              </a:rPr>
              <a:t>開発しテストが完了したアプリは</a:t>
            </a:r>
            <a:endParaRPr kumimoji="1" lang="en-US" altLang="ja-JP" sz="1600" b="1" dirty="0" smtClean="0">
              <a:solidFill>
                <a:schemeClr val="accent6">
                  <a:lumMod val="75000"/>
                </a:schemeClr>
              </a:solidFill>
              <a:latin typeface="メイリオ"/>
              <a:ea typeface="メイリオ"/>
              <a:cs typeface="メイリオ"/>
            </a:endParaRPr>
          </a:p>
          <a:p>
            <a:pPr algn="ctr"/>
            <a:r>
              <a:rPr kumimoji="1" lang="ja-JP" altLang="en-US" sz="1600" b="1" dirty="0" smtClean="0">
                <a:solidFill>
                  <a:schemeClr val="accent6">
                    <a:lumMod val="75000"/>
                  </a:schemeClr>
                </a:solidFill>
                <a:latin typeface="メイリオ"/>
                <a:ea typeface="メイリオ"/>
                <a:cs typeface="メイリオ"/>
              </a:rPr>
              <a:t>すぐに本番環境で実行させることができる</a:t>
            </a:r>
            <a:endParaRPr kumimoji="1" lang="ja-JP" altLang="en-US" sz="1600" b="1" dirty="0">
              <a:solidFill>
                <a:schemeClr val="accent6">
                  <a:lumMod val="75000"/>
                </a:schemeClr>
              </a:solidFill>
              <a:latin typeface="メイリオ"/>
              <a:ea typeface="メイリオ"/>
              <a:cs typeface="メイリオ"/>
            </a:endParaRP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smtClean="0">
                <a:solidFill>
                  <a:srgbClr val="00B050"/>
                </a:solidFill>
                <a:latin typeface="Meiryo" charset="-128"/>
                <a:ea typeface="Meiryo" charset="-128"/>
                <a:cs typeface="Meiryo" charset="-128"/>
              </a:rPr>
              <a:t>開発環境</a:t>
            </a:r>
            <a:endParaRPr kumimoji="1" lang="ja-JP" altLang="en-US" sz="1600">
              <a:solidFill>
                <a:srgbClr val="00B050"/>
              </a:solidFill>
              <a:latin typeface="Meiryo" charset="-128"/>
              <a:ea typeface="Meiryo" charset="-128"/>
              <a:cs typeface="Meiryo" charset="-128"/>
            </a:endParaRP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smtClean="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smtClean="0">
                <a:solidFill>
                  <a:schemeClr val="accent3">
                    <a:lumMod val="75000"/>
                  </a:schemeClr>
                </a:solidFill>
                <a:latin typeface="Meiryo" charset="-128"/>
                <a:ea typeface="Meiryo" charset="-128"/>
                <a:cs typeface="Meiryo" charset="-128"/>
              </a:rPr>
              <a:t>本番環境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126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smtClean="0"/>
              <a:t>DevOps</a:t>
            </a:r>
            <a:r>
              <a:rPr kumimoji="1" lang="ja-JP" altLang="en-US" dirty="0" smtClean="0"/>
              <a:t>と</a:t>
            </a:r>
            <a:r>
              <a:rPr lang="ja-JP" altLang="en-US" dirty="0" smtClean="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67</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smtClean="0">
                <a:solidFill>
                  <a:srgbClr val="0070C0"/>
                </a:solidFill>
                <a:latin typeface="メイリオ"/>
                <a:ea typeface="メイリオ"/>
                <a:cs typeface="メイリオ"/>
              </a:rPr>
              <a:t>同一のプラットフォームでなくても動作保証される</a:t>
            </a:r>
            <a:r>
              <a:rPr lang="ja-JP" altLang="en-US" sz="1200" dirty="0" smtClean="0">
                <a:solidFill>
                  <a:srgbClr val="0070C0"/>
                </a:solidFill>
                <a:latin typeface="メイリオ"/>
                <a:ea typeface="メイリオ"/>
                <a:cs typeface="メイリオ"/>
              </a:rPr>
              <a:t>ので</a:t>
            </a:r>
            <a:endParaRPr lang="en-US" altLang="en-US" sz="1200" dirty="0" smtClean="0">
              <a:solidFill>
                <a:srgbClr val="0070C0"/>
              </a:solidFill>
              <a:latin typeface="メイリオ"/>
              <a:ea typeface="メイリオ"/>
              <a:cs typeface="メイリオ"/>
            </a:endParaRPr>
          </a:p>
          <a:p>
            <a:r>
              <a:rPr kumimoji="1" lang="ja-JP" altLang="en-US" sz="1200" dirty="0" smtClean="0">
                <a:solidFill>
                  <a:srgbClr val="0070C0"/>
                </a:solidFill>
                <a:latin typeface="メイリオ"/>
                <a:ea typeface="メイリオ"/>
                <a:cs typeface="メイリオ"/>
              </a:rPr>
              <a:t>第三者が作ったコンテナ（アプリケーションと実行環境）</a:t>
            </a:r>
            <a:endParaRPr kumimoji="1" lang="en-US" altLang="ja-JP" sz="1200" dirty="0" smtClean="0">
              <a:solidFill>
                <a:srgbClr val="0070C0"/>
              </a:solidFill>
              <a:latin typeface="メイリオ"/>
              <a:ea typeface="メイリオ"/>
              <a:cs typeface="メイリオ"/>
            </a:endParaRPr>
          </a:p>
          <a:p>
            <a:r>
              <a:rPr lang="ja-JP" altLang="en-US" sz="1200" dirty="0" smtClean="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smtClean="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3186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797496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コンテナ</a:t>
            </a:r>
            <a:r>
              <a:rPr kumimoji="1" lang="en-US" altLang="ja-JP" sz="1200" dirty="0" smtClean="0">
                <a:latin typeface="Meiryo" charset="-128"/>
                <a:ea typeface="Meiryo" charset="-128"/>
                <a:cs typeface="Meiryo" charset="-128"/>
              </a:rPr>
              <a:t> </a:t>
            </a:r>
            <a:r>
              <a:rPr kumimoji="1" lang="en-US" altLang="ja-JP" sz="1200" dirty="0">
                <a:latin typeface="Meiryo" charset="-128"/>
                <a:ea typeface="Meiryo" charset="-128"/>
                <a:cs typeface="Meiryo" charset="-128"/>
              </a:rPr>
              <a:t>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a:t>
            </a:r>
            <a:r>
              <a:rPr kumimoji="1" lang="ja-JP" altLang="en-US" sz="1600" dirty="0" smtClean="0">
                <a:solidFill>
                  <a:schemeClr val="accent6">
                    <a:lumMod val="50000"/>
                  </a:schemeClr>
                </a:solidFill>
                <a:latin typeface="Meiryo" charset="-128"/>
                <a:ea typeface="Meiryo" charset="-128"/>
                <a:cs typeface="Meiryo" charset="-128"/>
              </a:rPr>
              <a:t>企業が</a:t>
            </a:r>
            <a:r>
              <a:rPr kumimoji="1" lang="ja-JP" altLang="en-US" sz="1600" dirty="0">
                <a:solidFill>
                  <a:schemeClr val="accent6">
                    <a:lumMod val="50000"/>
                  </a:schemeClr>
                </a:solidFill>
                <a:latin typeface="Meiryo" charset="-128"/>
                <a:ea typeface="Meiryo" charset="-128"/>
                <a:cs typeface="Meiryo" charset="-128"/>
              </a:rPr>
              <a:t>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910529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9293145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8103641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71</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オーケストレーション（</a:t>
            </a:r>
            <a:r>
              <a:rPr lang="en-US" altLang="ja-JP" sz="1400" b="1" dirty="0" smtClean="0">
                <a:solidFill>
                  <a:schemeClr val="bg2">
                    <a:lumMod val="50000"/>
                  </a:schemeClr>
                </a:solidFill>
                <a:latin typeface="Meiryo" charset="-128"/>
                <a:ea typeface="Meiryo" charset="-128"/>
                <a:cs typeface="Meiryo" charset="-128"/>
              </a:rPr>
              <a:t>Orchestration</a:t>
            </a:r>
            <a:r>
              <a:rPr lang="ja-JP" altLang="en-US" sz="1400" b="1" dirty="0" smtClean="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コレオグラフィ（</a:t>
            </a:r>
            <a:r>
              <a:rPr lang="en-US" altLang="ja-JP" sz="1400" b="1" dirty="0" smtClean="0">
                <a:solidFill>
                  <a:schemeClr val="accent6">
                    <a:lumMod val="75000"/>
                  </a:schemeClr>
                </a:solidFill>
                <a:latin typeface="Meiryo" charset="-128"/>
                <a:ea typeface="Meiryo" charset="-128"/>
                <a:cs typeface="Meiryo" charset="-128"/>
              </a:rPr>
              <a:t>Choreography</a:t>
            </a:r>
            <a:r>
              <a:rPr lang="ja-JP" altLang="en-US" sz="1400" b="1" dirty="0" smtClean="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smtClean="0">
                <a:solidFill>
                  <a:srgbClr val="953735"/>
                </a:solidFill>
                <a:latin typeface="Meiryo" charset="-128"/>
                <a:ea typeface="Meiryo" charset="-128"/>
                <a:cs typeface="Meiryo" charset="-128"/>
              </a:rPr>
              <a:t>リクエスト</a:t>
            </a:r>
            <a:endParaRPr kumimoji="1" lang="ja-JP" altLang="en-US" sz="600" dirty="0">
              <a:solidFill>
                <a:srgbClr val="953735"/>
              </a:solidFill>
              <a:latin typeface="Meiryo" charset="-128"/>
              <a:ea typeface="Meiryo" charset="-128"/>
              <a:cs typeface="Meiryo" charset="-128"/>
            </a:endParaRP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smtClean="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smtClean="0">
                <a:solidFill>
                  <a:srgbClr val="0070C0"/>
                </a:solidFill>
                <a:latin typeface="Meiryo" charset="-128"/>
                <a:ea typeface="Meiryo" charset="-128"/>
                <a:cs typeface="Meiryo" charset="-128"/>
              </a:rPr>
              <a:t>サービス</a:t>
            </a:r>
            <a:endParaRPr lang="en-US" altLang="ja-JP" sz="800" dirty="0" smtClean="0">
              <a:solidFill>
                <a:srgbClr val="0070C0"/>
              </a:solidFill>
              <a:latin typeface="Meiryo" charset="-128"/>
              <a:ea typeface="Meiryo" charset="-128"/>
              <a:cs typeface="Meiryo" charset="-128"/>
            </a:endParaRPr>
          </a:p>
          <a:p>
            <a:pPr algn="ctr"/>
            <a:r>
              <a:rPr lang="ja-JP" altLang="en-US" sz="400" dirty="0" smtClean="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smtClean="0">
                <a:solidFill>
                  <a:srgbClr val="0432FF"/>
                </a:solidFill>
                <a:latin typeface="Meiryo" charset="-128"/>
                <a:ea typeface="Meiryo" charset="-128"/>
                <a:cs typeface="Meiryo" charset="-128"/>
              </a:rPr>
              <a:t>サービス</a:t>
            </a:r>
            <a:endParaRPr lang="en-US" altLang="ja-JP" sz="800" dirty="0" smtClean="0">
              <a:solidFill>
                <a:srgbClr val="0432FF"/>
              </a:solidFill>
              <a:latin typeface="Meiryo" charset="-128"/>
              <a:ea typeface="Meiryo" charset="-128"/>
              <a:cs typeface="Meiryo" charset="-128"/>
            </a:endParaRPr>
          </a:p>
          <a:p>
            <a:pPr algn="ctr"/>
            <a:r>
              <a:rPr lang="ja-JP" altLang="en-US" sz="400" dirty="0" smtClean="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smtClean="0">
                <a:solidFill>
                  <a:schemeClr val="accent3">
                    <a:lumMod val="50000"/>
                  </a:schemeClr>
                </a:solidFill>
                <a:latin typeface="Meiryo" charset="-128"/>
                <a:ea typeface="Meiryo" charset="-128"/>
                <a:cs typeface="Meiryo" charset="-128"/>
              </a:rPr>
              <a:t>全体の処理の流れを制御する指揮者にあたるプログラムが存在し、指揮者から</a:t>
            </a:r>
            <a:r>
              <a:rPr lang="ja-JP" altLang="en-US" sz="1050" dirty="0">
                <a:solidFill>
                  <a:schemeClr val="accent3">
                    <a:lumMod val="50000"/>
                  </a:schemeClr>
                </a:solidFill>
                <a:latin typeface="Meiryo" charset="-128"/>
                <a:ea typeface="Meiryo" charset="-128"/>
                <a:cs typeface="Meiryo" charset="-128"/>
              </a:rPr>
              <a:t>のリクエストに</a:t>
            </a:r>
            <a:r>
              <a:rPr lang="ja-JP" altLang="en-US" sz="1050" dirty="0" smtClean="0">
                <a:solidFill>
                  <a:schemeClr val="accent3">
                    <a:lumMod val="50000"/>
                  </a:schemeClr>
                </a:solidFill>
                <a:latin typeface="Meiryo" charset="-128"/>
                <a:ea typeface="Meiryo" charset="-128"/>
                <a:cs typeface="Meiryo" charset="-128"/>
              </a:rPr>
              <a:t>よってサービスを</a:t>
            </a:r>
            <a:r>
              <a:rPr lang="ja-JP" altLang="en-US" sz="1050" dirty="0">
                <a:solidFill>
                  <a:schemeClr val="accent3">
                    <a:lumMod val="50000"/>
                  </a:schemeClr>
                </a:solidFill>
                <a:latin typeface="Meiryo" charset="-128"/>
                <a:ea typeface="Meiryo" charset="-128"/>
                <a:cs typeface="Meiryo" charset="-128"/>
              </a:rPr>
              <a:t>実行し、実行結果をレスポンスと</a:t>
            </a:r>
            <a:r>
              <a:rPr lang="ja-JP" altLang="en-US" sz="1050" dirty="0" smtClean="0">
                <a:solidFill>
                  <a:schemeClr val="accent3">
                    <a:lumMod val="50000"/>
                  </a:schemeClr>
                </a:solidFill>
                <a:latin typeface="Meiryo" charset="-128"/>
                <a:ea typeface="Meiryo" charset="-128"/>
                <a:cs typeface="Meiryo" charset="-128"/>
              </a:rPr>
              <a:t>して指揮者に返して処理を継続させるプログラム実行方式。</a:t>
            </a:r>
            <a:endParaRPr lang="ja-JP" altLang="en-US" sz="1050" dirty="0">
              <a:solidFill>
                <a:schemeClr val="accent3">
                  <a:lumMod val="50000"/>
                </a:schemeClr>
              </a:solidFill>
              <a:latin typeface="Meiryo" charset="-128"/>
              <a:ea typeface="Meiryo" charset="-128"/>
              <a:cs typeface="Meiryo" charset="-128"/>
            </a:endParaRP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a:t>
            </a:r>
            <a:r>
              <a:rPr lang="ja-JP" altLang="en-US" sz="1050" dirty="0" smtClean="0">
                <a:solidFill>
                  <a:schemeClr val="accent6">
                    <a:lumMod val="75000"/>
                  </a:schemeClr>
                </a:solidFill>
                <a:latin typeface="Meiryo" charset="-128"/>
                <a:ea typeface="Meiryo" charset="-128"/>
                <a:cs typeface="Meiryo" charset="-128"/>
              </a:rPr>
              <a:t>サービスの</a:t>
            </a:r>
            <a:r>
              <a:rPr lang="ja-JP" altLang="en-US" sz="1050" dirty="0">
                <a:solidFill>
                  <a:schemeClr val="accent6">
                    <a:lumMod val="75000"/>
                  </a:schemeClr>
                </a:solidFill>
                <a:latin typeface="Meiryo" charset="-128"/>
                <a:ea typeface="Meiryo" charset="-128"/>
                <a:cs typeface="Meiryo" charset="-128"/>
              </a:rPr>
              <a:t>呼び出しを制御する指揮者は存在せず、個々のサービスに予め与えられた動作条件</a:t>
            </a:r>
            <a:r>
              <a:rPr lang="ja-JP" altLang="en-US" sz="1050" dirty="0" smtClean="0">
                <a:solidFill>
                  <a:schemeClr val="accent6">
                    <a:lumMod val="75000"/>
                  </a:schemeClr>
                </a:solidFill>
                <a:latin typeface="Meiryo" charset="-128"/>
                <a:ea typeface="Meiryo" charset="-128"/>
                <a:cs typeface="Meiryo" charset="-128"/>
              </a:rPr>
              <a:t>や次</a:t>
            </a:r>
            <a:r>
              <a:rPr lang="ja-JP" altLang="en-US" sz="1050" dirty="0">
                <a:solidFill>
                  <a:schemeClr val="accent6">
                    <a:lumMod val="75000"/>
                  </a:schemeClr>
                </a:solidFill>
                <a:latin typeface="Meiryo" charset="-128"/>
                <a:ea typeface="Meiryo" charset="-128"/>
                <a:cs typeface="Meiryo" charset="-128"/>
              </a:rPr>
              <a:t>に</a:t>
            </a:r>
            <a:r>
              <a:rPr lang="ja-JP" altLang="en-US" sz="1050" dirty="0" smtClean="0">
                <a:solidFill>
                  <a:schemeClr val="accent6">
                    <a:lumMod val="75000"/>
                  </a:schemeClr>
                </a:solidFill>
                <a:latin typeface="Meiryo" charset="-128"/>
                <a:ea typeface="Meiryo" charset="-128"/>
                <a:cs typeface="Meiryo" charset="-128"/>
              </a:rPr>
              <a:t>どのサービスを起動させるかと</a:t>
            </a:r>
            <a:r>
              <a:rPr lang="ja-JP" altLang="en-US" sz="1050" dirty="0">
                <a:solidFill>
                  <a:schemeClr val="accent6">
                    <a:lumMod val="75000"/>
                  </a:schemeClr>
                </a:solidFill>
                <a:latin typeface="Meiryo" charset="-128"/>
                <a:ea typeface="Meiryo" charset="-128"/>
                <a:cs typeface="Meiryo" charset="-128"/>
              </a:rPr>
              <a:t>いった</a:t>
            </a:r>
            <a:r>
              <a:rPr lang="ja-JP" altLang="en-US" sz="1050" b="1" dirty="0" smtClean="0">
                <a:solidFill>
                  <a:schemeClr val="accent6">
                    <a:lumMod val="75000"/>
                  </a:schemeClr>
                </a:solidFill>
                <a:latin typeface="Meiryo" charset="-128"/>
                <a:ea typeface="Meiryo" charset="-128"/>
                <a:cs typeface="Meiryo" charset="-128"/>
              </a:rPr>
              <a:t>振り付け</a:t>
            </a:r>
            <a:r>
              <a:rPr lang="ja-JP" altLang="en-US" sz="1050" dirty="0" smtClean="0">
                <a:solidFill>
                  <a:schemeClr val="accent6">
                    <a:lumMod val="75000"/>
                  </a:schemeClr>
                </a:solidFill>
                <a:latin typeface="Meiryo" charset="-128"/>
                <a:ea typeface="Meiryo" charset="-128"/>
                <a:cs typeface="Meiryo" charset="-128"/>
              </a:rPr>
              <a:t>に従って自律的に動作させるプログラム</a:t>
            </a:r>
            <a:r>
              <a:rPr lang="ja-JP" altLang="en-US" sz="1050" dirty="0">
                <a:solidFill>
                  <a:schemeClr val="accent6">
                    <a:lumMod val="75000"/>
                  </a:schemeClr>
                </a:solidFill>
                <a:latin typeface="Meiryo" charset="-128"/>
                <a:ea typeface="Meiryo" charset="-128"/>
                <a:cs typeface="Meiryo" charset="-128"/>
              </a:rPr>
              <a:t>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smtClean="0">
                <a:solidFill>
                  <a:schemeClr val="bg2">
                    <a:lumMod val="50000"/>
                  </a:schemeClr>
                </a:solidFill>
                <a:latin typeface="Meiryo" charset="-128"/>
                <a:ea typeface="Meiryo" charset="-128"/>
                <a:cs typeface="Meiryo" charset="-128"/>
              </a:rPr>
              <a:t>指揮者の</a:t>
            </a:r>
            <a:r>
              <a:rPr kumimoji="1" lang="ja-JP" altLang="en-US" sz="800" smtClean="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smtClean="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smtClean="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利用</a:t>
            </a:r>
            <a:r>
              <a:rPr lang="ja-JP" altLang="en-US" sz="1000" dirty="0">
                <a:solidFill>
                  <a:schemeClr val="accent3">
                    <a:lumMod val="50000"/>
                  </a:schemeClr>
                </a:solidFill>
                <a:latin typeface="Meiryo" charset="-128"/>
                <a:ea typeface="Meiryo" charset="-128"/>
                <a:cs typeface="Meiryo" charset="-128"/>
              </a:rPr>
              <a:t>する全てのサービスは、指揮者であるプログラムが処理の順序</a:t>
            </a:r>
            <a:r>
              <a:rPr lang="ja-JP" altLang="en-US" sz="1000" dirty="0" smtClean="0">
                <a:solidFill>
                  <a:schemeClr val="accent3">
                    <a:lumMod val="50000"/>
                  </a:schemeClr>
                </a:solidFill>
                <a:latin typeface="Meiryo" charset="-128"/>
                <a:ea typeface="Meiryo" charset="-128"/>
                <a:cs typeface="Meiryo" charset="-128"/>
              </a:rPr>
              <a:t>や得られた結果に続く処理</a:t>
            </a:r>
            <a:r>
              <a:rPr lang="ja-JP" altLang="en-US" sz="1000" dirty="0">
                <a:solidFill>
                  <a:schemeClr val="accent3">
                    <a:lumMod val="50000"/>
                  </a:schemeClr>
                </a:solidFill>
                <a:latin typeface="Meiryo" charset="-128"/>
                <a:ea typeface="Meiryo" charset="-128"/>
                <a:cs typeface="Meiryo" charset="-128"/>
              </a:rPr>
              <a:t>を</a:t>
            </a:r>
            <a:r>
              <a:rPr lang="ja-JP" altLang="en-US" sz="1000" dirty="0" smtClean="0">
                <a:solidFill>
                  <a:schemeClr val="accent3">
                    <a:lumMod val="50000"/>
                  </a:schemeClr>
                </a:solidFill>
                <a:latin typeface="Meiryo" charset="-128"/>
                <a:ea typeface="Meiryo" charset="-128"/>
                <a:cs typeface="Meiryo" charset="-128"/>
              </a:rPr>
              <a:t>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3">
                    <a:lumMod val="50000"/>
                  </a:schemeClr>
                </a:solidFill>
                <a:latin typeface="Meiryo" charset="-128"/>
                <a:ea typeface="Meiryo" charset="-128"/>
                <a:cs typeface="Meiryo" charset="-128"/>
              </a:rPr>
              <a:t>サブルーチン・コール</a:t>
            </a:r>
            <a:r>
              <a:rPr lang="ja-JP" altLang="en-US" sz="1000" dirty="0">
                <a:solidFill>
                  <a:schemeClr val="accent3">
                    <a:lumMod val="50000"/>
                  </a:schemeClr>
                </a:solidFill>
                <a:latin typeface="Meiryo" charset="-128"/>
                <a:ea typeface="Meiryo" charset="-128"/>
                <a:cs typeface="Meiryo" charset="-128"/>
              </a:rPr>
              <a:t>や</a:t>
            </a:r>
            <a:r>
              <a:rPr lang="ja-JP" altLang="en-US" sz="1000" dirty="0" smtClean="0">
                <a:solidFill>
                  <a:schemeClr val="accent3">
                    <a:lumMod val="50000"/>
                  </a:schemeClr>
                </a:solidFill>
                <a:latin typeface="Meiryo" charset="-128"/>
                <a:ea typeface="Meiryo" charset="-128"/>
                <a:cs typeface="Meiryo" charset="-128"/>
              </a:rPr>
              <a:t>メソッド・インボケーション（呼び出し）と同様の考え方。</a:t>
            </a:r>
            <a:endParaRPr lang="ja-JP" altLang="en-US" sz="1000" dirty="0">
              <a:solidFill>
                <a:schemeClr val="accent3">
                  <a:lumMod val="50000"/>
                </a:schemeClr>
              </a:solidFill>
              <a:latin typeface="Meiryo" charset="-128"/>
              <a:ea typeface="Meiryo" charset="-128"/>
              <a:cs typeface="Meiryo" charset="-128"/>
            </a:endParaRP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smtClean="0">
                <a:solidFill>
                  <a:schemeClr val="accent6">
                    <a:lumMod val="75000"/>
                  </a:schemeClr>
                </a:solidFill>
                <a:latin typeface="Meiryo" charset="-128"/>
                <a:ea typeface="Meiryo" charset="-128"/>
                <a:cs typeface="Meiryo" charset="-128"/>
              </a:rPr>
              <a:t>イベント・ドリブン方式に向いている</a:t>
            </a:r>
            <a:endParaRPr lang="en-US" altLang="ja-JP" sz="1100" b="1" dirty="0" smtClean="0">
              <a:solidFill>
                <a:schemeClr val="accent6">
                  <a:lumMod val="75000"/>
                </a:schemeClr>
              </a:solidFill>
              <a:latin typeface="Meiryo" charset="-128"/>
              <a:ea typeface="Meiryo" charset="-128"/>
              <a:cs typeface="Meiryo" charset="-128"/>
            </a:endParaRPr>
          </a:p>
          <a:p>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イベントの</a:t>
            </a:r>
            <a:r>
              <a:rPr lang="ja-JP" altLang="en-US" sz="1000" dirty="0">
                <a:solidFill>
                  <a:schemeClr val="accent6">
                    <a:lumMod val="75000"/>
                  </a:schemeClr>
                </a:solidFill>
                <a:latin typeface="Meiryo" charset="-128"/>
                <a:ea typeface="Meiryo" charset="-128"/>
                <a:cs typeface="Meiryo" charset="-128"/>
              </a:rPr>
              <a:t>発生によって特定の業務</a:t>
            </a:r>
            <a:r>
              <a:rPr lang="ja-JP" altLang="en-US" sz="1000" dirty="0" smtClean="0">
                <a:solidFill>
                  <a:schemeClr val="accent6">
                    <a:lumMod val="75000"/>
                  </a:schemeClr>
                </a:solidFill>
                <a:latin typeface="Meiryo" charset="-128"/>
                <a:ea typeface="Meiryo" charset="-128"/>
                <a:cs typeface="Meiryo" charset="-128"/>
              </a:rPr>
              <a:t>処理サービスが</a:t>
            </a:r>
            <a:r>
              <a:rPr lang="ja-JP" altLang="en-US" sz="1000" dirty="0">
                <a:solidFill>
                  <a:schemeClr val="accent6">
                    <a:lumMod val="75000"/>
                  </a:schemeClr>
                </a:solidFill>
                <a:latin typeface="Meiryo" charset="-128"/>
                <a:ea typeface="Meiryo" charset="-128"/>
                <a:cs typeface="Meiryo" charset="-128"/>
              </a:rPr>
              <a:t>駆動される</a:t>
            </a:r>
            <a:r>
              <a:rPr lang="ja-JP" altLang="en-US" sz="1000" dirty="0" smtClean="0">
                <a:solidFill>
                  <a:schemeClr val="accent6">
                    <a:lumMod val="75000"/>
                  </a:schemeClr>
                </a:solidFill>
                <a:latin typeface="Meiryo" charset="-128"/>
                <a:ea typeface="Meiryo" charset="-128"/>
                <a:cs typeface="Meiryo" charset="-128"/>
              </a:rPr>
              <a:t>方式。 イベントの例</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新規に注文が入った</a:t>
            </a:r>
            <a:endParaRPr lang="en-US" altLang="ja-JP" sz="1000" dirty="0" smtClean="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倉庫に商品が</a:t>
            </a:r>
            <a:r>
              <a:rPr lang="ja-JP" altLang="en-US" sz="1000" dirty="0">
                <a:solidFill>
                  <a:schemeClr val="accent6">
                    <a:lumMod val="75000"/>
                  </a:schemeClr>
                </a:solidFill>
                <a:latin typeface="Meiryo" charset="-128"/>
                <a:ea typeface="Meiryo" charset="-128"/>
                <a:cs typeface="Meiryo" charset="-128"/>
              </a:rPr>
              <a:t>入庫した</a:t>
            </a:r>
          </a:p>
          <a:p>
            <a:pPr marL="355600" lvl="1" indent="-168275">
              <a:buFont typeface="Wingdings" charset="2"/>
              <a:buChar char="ü"/>
            </a:pPr>
            <a:r>
              <a:rPr lang="ja-JP" altLang="en-US" sz="1000" dirty="0" smtClean="0">
                <a:solidFill>
                  <a:schemeClr val="accent6">
                    <a:lumMod val="75000"/>
                  </a:schemeClr>
                </a:solidFill>
                <a:latin typeface="Meiryo" charset="-128"/>
                <a:ea typeface="Meiryo" charset="-128"/>
                <a:cs typeface="Meiryo" charset="-128"/>
              </a:rPr>
              <a:t>新規顧客が登録された　など</a:t>
            </a:r>
            <a:endParaRPr lang="en-US" altLang="ja-JP" sz="1000" dirty="0" smtClean="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smtClean="0">
                <a:solidFill>
                  <a:schemeClr val="accent6">
                    <a:lumMod val="75000"/>
                  </a:schemeClr>
                </a:solidFill>
                <a:latin typeface="Meiryo" charset="-128"/>
                <a:ea typeface="Meiryo" charset="-128"/>
                <a:cs typeface="Meiryo" charset="-128"/>
              </a:rPr>
              <a:t>発生したイベントを</a:t>
            </a:r>
            <a:r>
              <a:rPr lang="ja-JP" altLang="en-US" sz="1000" dirty="0">
                <a:solidFill>
                  <a:schemeClr val="accent6">
                    <a:lumMod val="75000"/>
                  </a:schemeClr>
                </a:solidFill>
                <a:latin typeface="Meiryo" charset="-128"/>
                <a:ea typeface="Meiryo" charset="-128"/>
                <a:cs typeface="Meiryo" charset="-128"/>
              </a:rPr>
              <a:t>他</a:t>
            </a:r>
            <a:r>
              <a:rPr lang="ja-JP" altLang="en-US" sz="1000" dirty="0" smtClean="0">
                <a:solidFill>
                  <a:schemeClr val="accent6">
                    <a:lumMod val="75000"/>
                  </a:schemeClr>
                </a:solidFill>
                <a:latin typeface="Meiryo" charset="-128"/>
                <a:ea typeface="Meiryo" charset="-128"/>
                <a:cs typeface="Meiryo" charset="-128"/>
              </a:rPr>
              <a:t>のサービスに</a:t>
            </a:r>
            <a:r>
              <a:rPr lang="ja-JP" altLang="en-US" sz="1000" dirty="0">
                <a:solidFill>
                  <a:schemeClr val="accent6">
                    <a:lumMod val="75000"/>
                  </a:schemeClr>
                </a:solidFill>
                <a:latin typeface="Meiryo" charset="-128"/>
                <a:ea typeface="Meiryo" charset="-128"/>
                <a:cs typeface="Meiryo" charset="-128"/>
              </a:rPr>
              <a:t>通知すること</a:t>
            </a:r>
            <a:r>
              <a:rPr lang="ja-JP" altLang="en-US" sz="1000" dirty="0" smtClean="0">
                <a:solidFill>
                  <a:schemeClr val="accent6">
                    <a:lumMod val="75000"/>
                  </a:schemeClr>
                </a:solidFill>
                <a:latin typeface="Meiryo" charset="-128"/>
                <a:ea typeface="Meiryo" charset="-128"/>
                <a:cs typeface="Meiryo" charset="-128"/>
              </a:rPr>
              <a:t>で</a:t>
            </a:r>
            <a:r>
              <a:rPr lang="en-US" altLang="ja-JP" sz="1000" dirty="0" smtClean="0">
                <a:solidFill>
                  <a:schemeClr val="accent6">
                    <a:lumMod val="75000"/>
                  </a:schemeClr>
                </a:solidFill>
                <a:latin typeface="Meiryo" charset="-128"/>
                <a:ea typeface="Meiryo" charset="-128"/>
                <a:cs typeface="Meiryo" charset="-128"/>
              </a:rPr>
              <a:t>､</a:t>
            </a:r>
            <a:r>
              <a:rPr lang="ja-JP" altLang="en-US" sz="1000" dirty="0" smtClean="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smtClean="0">
                <a:solidFill>
                  <a:schemeClr val="accent6">
                    <a:lumMod val="75000"/>
                  </a:schemeClr>
                </a:solidFill>
                <a:latin typeface="Meiryo" charset="-128"/>
                <a:ea typeface="Meiryo" charset="-128"/>
                <a:cs typeface="Meiryo" charset="-128"/>
              </a:rPr>
              <a:t>FaaS</a:t>
            </a:r>
            <a:r>
              <a:rPr lang="ja-JP" altLang="en-US" sz="1400" b="1" dirty="0" smtClean="0">
                <a:solidFill>
                  <a:schemeClr val="accent6">
                    <a:lumMod val="75000"/>
                  </a:schemeClr>
                </a:solidFill>
                <a:latin typeface="Meiryo" charset="-128"/>
                <a:ea typeface="Meiryo" charset="-128"/>
                <a:cs typeface="Meiryo" charset="-128"/>
              </a:rPr>
              <a:t>：</a:t>
            </a:r>
            <a:r>
              <a:rPr lang="en-US" altLang="ja-JP" sz="1400" b="1" dirty="0" smtClean="0">
                <a:solidFill>
                  <a:schemeClr val="accent6">
                    <a:lumMod val="75000"/>
                  </a:schemeClr>
                </a:solidFill>
                <a:latin typeface="Meiryo" charset="-128"/>
                <a:ea typeface="Meiryo" charset="-128"/>
                <a:cs typeface="Meiryo" charset="-128"/>
              </a:rPr>
              <a:t>Function as a Service</a:t>
            </a:r>
            <a:endParaRPr lang="en-US" altLang="ja-JP" sz="1000" dirty="0" smtClean="0">
              <a:solidFill>
                <a:schemeClr val="accent6">
                  <a:lumMod val="75000"/>
                </a:schemeClr>
              </a:solidFill>
              <a:latin typeface="Meiryo" charset="-128"/>
              <a:ea typeface="Meiryo" charset="-128"/>
              <a:cs typeface="Meiryo" charset="-128"/>
            </a:endParaRPr>
          </a:p>
          <a:p>
            <a:r>
              <a:rPr lang="ja-JP" altLang="en-US" sz="1000" dirty="0" smtClean="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smtClean="0">
              <a:solidFill>
                <a:schemeClr val="accent6">
                  <a:lumMod val="75000"/>
                </a:schemeClr>
              </a:solidFill>
              <a:latin typeface="Meiryo" charset="-128"/>
              <a:ea typeface="Meiryo" charset="-128"/>
              <a:cs typeface="Meiryo" charset="-128"/>
            </a:endParaRPr>
          </a:p>
          <a:p>
            <a:r>
              <a:rPr lang="en-US" altLang="ja-JP" sz="800" dirty="0" smtClean="0">
                <a:solidFill>
                  <a:schemeClr val="accent6">
                    <a:lumMod val="75000"/>
                  </a:schemeClr>
                </a:solidFill>
                <a:latin typeface="Meiryo" charset="-128"/>
                <a:ea typeface="Meiryo" charset="-128"/>
                <a:cs typeface="Meiryo" charset="-128"/>
              </a:rPr>
              <a:t>AWS</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Lambda</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Microsoft</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Azure Functions</a:t>
            </a:r>
            <a:r>
              <a:rPr lang="ja-JP" altLang="en-US" sz="800" dirty="0" smtClean="0">
                <a:solidFill>
                  <a:schemeClr val="accent6">
                    <a:lumMod val="75000"/>
                  </a:schemeClr>
                </a:solidFill>
                <a:latin typeface="Meiryo" charset="-128"/>
                <a:ea typeface="Meiryo" charset="-128"/>
                <a:cs typeface="Meiryo" charset="-128"/>
              </a:rPr>
              <a:t>、</a:t>
            </a:r>
            <a:r>
              <a:rPr lang="en-US" altLang="ja-JP" sz="800" dirty="0" smtClean="0">
                <a:solidFill>
                  <a:schemeClr val="accent6">
                    <a:lumMod val="75000"/>
                  </a:schemeClr>
                </a:solidFill>
                <a:latin typeface="Meiryo" charset="-128"/>
                <a:ea typeface="Meiryo" charset="-128"/>
                <a:cs typeface="Meiryo" charset="-128"/>
              </a:rPr>
              <a:t>Google</a:t>
            </a:r>
            <a:r>
              <a:rPr lang="ja-JP" altLang="en-US" sz="800" dirty="0" smtClean="0">
                <a:solidFill>
                  <a:schemeClr val="accent6">
                    <a:lumMod val="75000"/>
                  </a:schemeClr>
                </a:solidFill>
                <a:latin typeface="Meiryo" charset="-128"/>
                <a:ea typeface="Meiryo" charset="-128"/>
                <a:cs typeface="Meiryo" charset="-128"/>
              </a:rPr>
              <a:t>の</a:t>
            </a:r>
            <a:r>
              <a:rPr lang="en-US" altLang="ja-JP" sz="800" dirty="0" smtClean="0">
                <a:solidFill>
                  <a:schemeClr val="accent6">
                    <a:lumMod val="75000"/>
                  </a:schemeClr>
                </a:solidFill>
                <a:latin typeface="Meiryo" charset="-128"/>
                <a:ea typeface="Meiryo" charset="-128"/>
                <a:cs typeface="Meiryo" charset="-128"/>
              </a:rPr>
              <a:t>Cloud Functions</a:t>
            </a:r>
            <a:r>
              <a:rPr lang="ja-JP" altLang="en-US" sz="800" dirty="0" smtClean="0">
                <a:solidFill>
                  <a:schemeClr val="accent6">
                    <a:lumMod val="75000"/>
                  </a:schemeClr>
                </a:solidFill>
                <a:latin typeface="Meiryo" charset="-128"/>
                <a:ea typeface="Meiryo" charset="-128"/>
                <a:cs typeface="Meiryo" charset="-128"/>
              </a:rPr>
              <a:t>など</a:t>
            </a:r>
            <a:r>
              <a:rPr lang="en-US" altLang="ja-JP" sz="800" dirty="0" smtClean="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484755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マイクロサービス（</a:t>
            </a:r>
            <a:r>
              <a:rPr kumimoji="1" lang="en-US" altLang="ja-JP" dirty="0" smtClean="0"/>
              <a:t>Micro Service</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共有データ</a:t>
            </a:r>
            <a:endParaRPr kumimoji="1" lang="ja-JP" altLang="en-US" sz="1200" dirty="0">
              <a:solidFill>
                <a:srgbClr val="FFFFFF"/>
              </a:solidFill>
              <a:latin typeface="Meiryo" charset="-128"/>
              <a:ea typeface="Meiryo" charset="-128"/>
              <a:cs typeface="Meiryo" charset="-128"/>
            </a:endParaRP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顧客管理</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注文管理</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在庫管理</a:t>
            </a:r>
            <a:endParaRPr kumimoji="1" lang="ja-JP" altLang="en-US" sz="1200" dirty="0">
              <a:solidFill>
                <a:srgbClr val="FFFFFF"/>
              </a:solidFill>
              <a:latin typeface="Meiryo" charset="-128"/>
              <a:ea typeface="Meiryo" charset="-128"/>
              <a:cs typeface="Meiryo" charset="-128"/>
            </a:endParaRP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出荷管理</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smtClean="0">
                <a:solidFill>
                  <a:schemeClr val="bg1"/>
                </a:solidFill>
                <a:latin typeface="Meiryo" charset="-128"/>
                <a:ea typeface="Meiryo" charset="-128"/>
                <a:cs typeface="Meiryo" charset="-128"/>
              </a:rPr>
              <a:t>Web</a:t>
            </a:r>
            <a:r>
              <a:rPr kumimoji="1" lang="ja-JP" altLang="en-US" sz="1050" dirty="0" smtClean="0">
                <a:solidFill>
                  <a:schemeClr val="bg1"/>
                </a:solidFill>
                <a:latin typeface="Meiryo" charset="-128"/>
                <a:ea typeface="Meiryo" charset="-128"/>
                <a:cs typeface="Meiryo" charset="-128"/>
              </a:rPr>
              <a:t>ブラウザ</a:t>
            </a:r>
            <a:endParaRPr kumimoji="1" lang="ja-JP" altLang="en-US" sz="1050" dirty="0">
              <a:solidFill>
                <a:schemeClr val="bg1"/>
              </a:solidFill>
              <a:latin typeface="Meiryo" charset="-128"/>
              <a:ea typeface="Meiryo" charset="-128"/>
              <a:cs typeface="Meiryo" charset="-128"/>
            </a:endParaRP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Meiryo" charset="-128"/>
                <a:ea typeface="Meiryo" charset="-128"/>
                <a:cs typeface="Meiryo" charset="-128"/>
              </a:rPr>
              <a:t>個別データ</a:t>
            </a:r>
            <a:endParaRPr kumimoji="1" lang="ja-JP" altLang="en-US" sz="800" dirty="0">
              <a:solidFill>
                <a:srgbClr val="FFFFFF"/>
              </a:solidFill>
              <a:latin typeface="Meiryo" charset="-128"/>
              <a:ea typeface="Meiryo" charset="-128"/>
              <a:cs typeface="Meiryo" charset="-128"/>
            </a:endParaRP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smtClean="0">
                <a:solidFill>
                  <a:schemeClr val="bg2">
                    <a:lumMod val="50000"/>
                  </a:schemeClr>
                </a:solidFill>
                <a:latin typeface="Meiryo" charset="-128"/>
                <a:ea typeface="Meiryo" charset="-128"/>
                <a:cs typeface="Meiryo" charset="-128"/>
              </a:rPr>
              <a:t>モノシリック</a:t>
            </a:r>
            <a:r>
              <a:rPr lang="ja-JP" altLang="en-US" sz="1400" dirty="0" smtClean="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smtClean="0">
                <a:solidFill>
                  <a:schemeClr val="accent6">
                    <a:lumMod val="75000"/>
                  </a:schemeClr>
                </a:solidFill>
                <a:latin typeface="Meiryo" charset="-128"/>
                <a:ea typeface="Meiryo" charset="-128"/>
                <a:cs typeface="Meiryo" charset="-128"/>
              </a:rPr>
              <a:t>マイクロサービス</a:t>
            </a:r>
            <a:r>
              <a:rPr lang="ja-JP" altLang="en-US" sz="1400" dirty="0" smtClean="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smtClean="0">
                <a:solidFill>
                  <a:schemeClr val="bg2">
                    <a:lumMod val="50000"/>
                  </a:schemeClr>
                </a:solidFill>
                <a:latin typeface="Meiryo" charset="-128"/>
                <a:ea typeface="Meiryo" charset="-128"/>
                <a:cs typeface="Meiryo" charset="-128"/>
              </a:rPr>
              <a:t>巨大</a:t>
            </a:r>
            <a:r>
              <a:rPr kumimoji="1" lang="ja-JP" altLang="en-US" sz="800" dirty="0" smtClean="0">
                <a:solidFill>
                  <a:schemeClr val="bg2">
                    <a:lumMod val="50000"/>
                  </a:schemeClr>
                </a:solidFill>
                <a:latin typeface="Meiryo" charset="-128"/>
                <a:ea typeface="Meiryo" charset="-128"/>
                <a:cs typeface="Meiryo" charset="-128"/>
              </a:rPr>
              <a:t>な１枚岩のような</a:t>
            </a:r>
            <a:endParaRPr kumimoji="1" lang="ja-JP" altLang="en-US" sz="800" dirty="0">
              <a:solidFill>
                <a:schemeClr val="bg2">
                  <a:lumMod val="50000"/>
                </a:schemeClr>
              </a:solidFill>
              <a:latin typeface="Meiryo" charset="-128"/>
              <a:ea typeface="Meiryo" charset="-128"/>
              <a:cs typeface="Meiryo" charset="-128"/>
            </a:endParaRP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一連の注文処理は問題なく処理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注文が増えれば、インスタンスを増やすことで対応</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FF0000"/>
                </a:solidFill>
                <a:latin typeface="Meiryo" charset="-128"/>
                <a:ea typeface="Meiryo" charset="-128"/>
                <a:cs typeface="Meiryo" charset="-128"/>
              </a:rPr>
              <a:t>機能変更が生じればアプリケーション全体を再構築</a:t>
            </a:r>
            <a:endParaRPr kumimoji="1" lang="ja-JP" altLang="en-US" sz="1050" dirty="0">
              <a:solidFill>
                <a:srgbClr val="FF0000"/>
              </a:solidFill>
              <a:latin typeface="Meiryo" charset="-128"/>
              <a:ea typeface="Meiryo" charset="-128"/>
              <a:cs typeface="Meiryo" charset="-128"/>
            </a:endParaRP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smtClean="0">
                <a:solidFill>
                  <a:srgbClr val="953735"/>
                </a:solidFill>
                <a:latin typeface="Meiryo" charset="-128"/>
                <a:ea typeface="Meiryo" charset="-128"/>
                <a:cs typeface="Meiryo" charset="-128"/>
              </a:rPr>
              <a:t>アプリケーション・インスタンス</a:t>
            </a:r>
            <a:r>
              <a:rPr kumimoji="1" lang="en-US" altLang="ja-JP" sz="1000" dirty="0" smtClean="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smtClean="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a:t>
            </a:r>
            <a:r>
              <a:rPr lang="ja-JP" altLang="en-US" sz="1050" dirty="0" smtClean="0">
                <a:solidFill>
                  <a:srgbClr val="0070C0"/>
                </a:solidFill>
                <a:latin typeface="Meiryo" charset="-128"/>
                <a:ea typeface="Meiryo" charset="-128"/>
                <a:cs typeface="Meiryo" charset="-128"/>
              </a:rPr>
              <a:t>個別に変更や置き換えが可能</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smtClean="0">
                <a:solidFill>
                  <a:srgbClr val="0070C0"/>
                </a:solidFill>
                <a:latin typeface="Meiryo" charset="-128"/>
                <a:ea typeface="Meiryo" charset="-128"/>
                <a:cs typeface="Meiryo" charset="-128"/>
              </a:rPr>
              <a:t>マイクロサービス毎に異なるチームで対応可能</a:t>
            </a:r>
            <a:endParaRPr lang="en-US" altLang="ja-JP" sz="1050" dirty="0" smtClean="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smtClean="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1214874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メイリオ"/>
                <a:ea typeface="メイリオ"/>
                <a:cs typeface="メイリオ"/>
              </a:rPr>
              <a:t>API</a:t>
            </a:r>
            <a:r>
              <a:rPr lang="ja-JP" altLang="en-US" sz="2400" dirty="0" smtClean="0">
                <a:solidFill>
                  <a:srgbClr val="FFFFFF"/>
                </a:solidFill>
                <a:effectLst/>
                <a:latin typeface="メイリオ"/>
                <a:ea typeface="メイリオ"/>
                <a:cs typeface="メイリオ"/>
              </a:rPr>
              <a:t>エコノミー</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678818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1999" y="1351722"/>
            <a:ext cx="3896139" cy="1643270"/>
          </a:xfrm>
          <a:prstGeom prst="rect">
            <a:avLst/>
          </a:prstGeom>
          <a:solidFill>
            <a:schemeClr val="accent3">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　　　　</a:t>
            </a: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アプリケーション</a:t>
            </a:r>
            <a:r>
              <a:rPr kumimoji="1" lang="en-US" altLang="ja-JP" sz="2000" dirty="0" smtClean="0">
                <a:solidFill>
                  <a:srgbClr val="FFFFFF"/>
                </a:solidFill>
                <a:latin typeface="Meiryo" charset="-128"/>
                <a:ea typeface="Meiryo" charset="-128"/>
                <a:cs typeface="Meiryo" charset="-128"/>
              </a:rPr>
              <a:t>             </a:t>
            </a:r>
          </a:p>
          <a:p>
            <a:pPr algn="ctr"/>
            <a:r>
              <a:rPr lang="ja-JP" altLang="en-US" sz="2000" dirty="0">
                <a:solidFill>
                  <a:srgbClr val="FFFFFF"/>
                </a:solidFill>
                <a:latin typeface="Meiryo" charset="-128"/>
                <a:ea typeface="Meiryo" charset="-128"/>
                <a:cs typeface="Meiryo" charset="-128"/>
              </a:rPr>
              <a:t>　</a:t>
            </a:r>
            <a:r>
              <a:rPr lang="ja-JP" altLang="en-US"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1</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74</a:t>
            </a:fld>
            <a:endParaRPr kumimoji="1" lang="ja-JP" altLang="en-US"/>
          </a:p>
        </p:txBody>
      </p:sp>
      <p:sp>
        <p:nvSpPr>
          <p:cNvPr id="5" name="正方形/長方形 4"/>
          <p:cNvSpPr/>
          <p:nvPr/>
        </p:nvSpPr>
        <p:spPr>
          <a:xfrm>
            <a:off x="675861" y="1351722"/>
            <a:ext cx="2468915" cy="1643270"/>
          </a:xfrm>
          <a:prstGeom prst="rect">
            <a:avLst/>
          </a:prstGeom>
          <a:solidFill>
            <a:schemeClr val="tx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アプリケーション</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プログラム</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572000" y="1467333"/>
            <a:ext cx="1114264" cy="1404730"/>
          </a:xfrm>
          <a:prstGeom prst="rect">
            <a:avLst/>
          </a:prstGeom>
          <a:solidFill>
            <a:schemeClr val="accent3">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9" name="右矢印 8"/>
          <p:cNvSpPr/>
          <p:nvPr/>
        </p:nvSpPr>
        <p:spPr>
          <a:xfrm>
            <a:off x="3008243" y="1717410"/>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rot="10800000">
            <a:off x="3008243" y="2378273"/>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157900" y="1495514"/>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2" name="テキスト ボックス 11"/>
          <p:cNvSpPr txBox="1"/>
          <p:nvPr/>
        </p:nvSpPr>
        <p:spPr>
          <a:xfrm>
            <a:off x="3218813" y="2675451"/>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13" name="正方形/長方形 12"/>
          <p:cNvSpPr/>
          <p:nvPr/>
        </p:nvSpPr>
        <p:spPr>
          <a:xfrm>
            <a:off x="4571999" y="4639914"/>
            <a:ext cx="3896139" cy="1643270"/>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                </a:t>
            </a: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675861" y="4639914"/>
            <a:ext cx="2468915" cy="164327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サービス</a:t>
            </a: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4572000" y="4755525"/>
            <a:ext cx="1114264" cy="1404730"/>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API</a:t>
            </a:r>
          </a:p>
          <a:p>
            <a:pPr algn="ctr"/>
            <a:r>
              <a:rPr lang="en-US" altLang="ja-JP" sz="1200" dirty="0" smtClean="0">
                <a:solidFill>
                  <a:srgbClr val="FFFFFF"/>
                </a:solidFill>
                <a:latin typeface="Meiryo" charset="-128"/>
                <a:ea typeface="Meiryo" charset="-128"/>
                <a:cs typeface="Meiryo" charset="-128"/>
              </a:rPr>
              <a:t>Application</a:t>
            </a:r>
          </a:p>
          <a:p>
            <a:pPr algn="ctr"/>
            <a:r>
              <a:rPr kumimoji="1" lang="en-US" altLang="ja-JP" sz="1200" dirty="0" smtClean="0">
                <a:solidFill>
                  <a:srgbClr val="FFFFFF"/>
                </a:solidFill>
                <a:latin typeface="Meiryo" charset="-128"/>
                <a:ea typeface="Meiryo" charset="-128"/>
                <a:cs typeface="Meiryo" charset="-128"/>
              </a:rPr>
              <a:t>Program</a:t>
            </a:r>
          </a:p>
          <a:p>
            <a:pPr algn="ctr"/>
            <a:r>
              <a:rPr lang="en-US" altLang="ja-JP" sz="1200" dirty="0" smtClean="0">
                <a:solidFill>
                  <a:srgbClr val="FFFFFF"/>
                </a:solidFill>
                <a:latin typeface="Meiryo" charset="-128"/>
                <a:ea typeface="Meiryo" charset="-128"/>
                <a:cs typeface="Meiryo" charset="-128"/>
              </a:rPr>
              <a:t>Interface</a:t>
            </a:r>
            <a:endParaRPr kumimoji="1" lang="ja-JP" altLang="en-US" sz="1200" dirty="0">
              <a:solidFill>
                <a:srgbClr val="FFFFFF"/>
              </a:solidFill>
              <a:latin typeface="Meiryo" charset="-128"/>
              <a:ea typeface="Meiryo" charset="-128"/>
              <a:cs typeface="Meiryo" charset="-128"/>
            </a:endParaRPr>
          </a:p>
        </p:txBody>
      </p:sp>
      <p:sp>
        <p:nvSpPr>
          <p:cNvPr id="16" name="右矢印 15"/>
          <p:cNvSpPr/>
          <p:nvPr/>
        </p:nvSpPr>
        <p:spPr>
          <a:xfrm>
            <a:off x="3008243" y="5005602"/>
            <a:ext cx="1683027" cy="285414"/>
          </a:xfrm>
          <a:prstGeom prst="rightArrow">
            <a:avLst/>
          </a:prstGeom>
          <a:solidFill>
            <a:schemeClr val="accent4">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3008243" y="5666465"/>
            <a:ext cx="1683027" cy="285414"/>
          </a:xfrm>
          <a:prstGeom prst="rightArrow">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157900" y="4783706"/>
            <a:ext cx="1383712" cy="307777"/>
          </a:xfrm>
          <a:prstGeom prst="rect">
            <a:avLst/>
          </a:prstGeom>
          <a:noFill/>
        </p:spPr>
        <p:txBody>
          <a:bodyPr wrap="none" rtlCol="0">
            <a:spAutoFit/>
          </a:bodyPr>
          <a:lstStyle/>
          <a:p>
            <a:pPr algn="ctr"/>
            <a:r>
              <a:rPr kumimoji="1" lang="en-US" altLang="ja-JP" sz="1400" smtClean="0">
                <a:solidFill>
                  <a:srgbClr val="7030A0"/>
                </a:solidFill>
                <a:latin typeface="Meiryo" charset="-128"/>
                <a:ea typeface="Meiryo" charset="-128"/>
                <a:cs typeface="Meiryo" charset="-128"/>
              </a:rPr>
              <a:t>API</a:t>
            </a:r>
            <a:r>
              <a:rPr kumimoji="1" lang="ja-JP" altLang="en-US" sz="1400" dirty="0" smtClean="0">
                <a:solidFill>
                  <a:srgbClr val="7030A0"/>
                </a:solidFill>
                <a:latin typeface="Meiryo" charset="-128"/>
                <a:ea typeface="Meiryo" charset="-128"/>
                <a:cs typeface="Meiryo" charset="-128"/>
              </a:rPr>
              <a:t>の呼び出し</a:t>
            </a:r>
            <a:endParaRPr kumimoji="1" lang="ja-JP" altLang="en-US" sz="1400" dirty="0">
              <a:solidFill>
                <a:srgbClr val="7030A0"/>
              </a:solidFill>
              <a:latin typeface="Meiryo" charset="-128"/>
              <a:ea typeface="Meiryo" charset="-128"/>
              <a:cs typeface="Meiryo" charset="-128"/>
            </a:endParaRPr>
          </a:p>
        </p:txBody>
      </p:sp>
      <p:sp>
        <p:nvSpPr>
          <p:cNvPr id="19" name="テキスト ボックス 18"/>
          <p:cNvSpPr txBox="1"/>
          <p:nvPr/>
        </p:nvSpPr>
        <p:spPr>
          <a:xfrm>
            <a:off x="3218813" y="5963643"/>
            <a:ext cx="1261884" cy="307777"/>
          </a:xfrm>
          <a:prstGeom prst="rect">
            <a:avLst/>
          </a:prstGeom>
          <a:noFill/>
        </p:spPr>
        <p:txBody>
          <a:bodyPr wrap="none" rtlCol="0">
            <a:spAutoFit/>
          </a:bodyPr>
          <a:lstStyle/>
          <a:p>
            <a:pPr algn="ctr"/>
            <a:r>
              <a:rPr lang="ja-JP" altLang="en-US" sz="1400" dirty="0" smtClean="0">
                <a:solidFill>
                  <a:srgbClr val="00B050"/>
                </a:solidFill>
                <a:latin typeface="Meiryo" charset="-128"/>
                <a:ea typeface="Meiryo" charset="-128"/>
                <a:cs typeface="Meiryo" charset="-128"/>
              </a:rPr>
              <a:t>戻り値の返信</a:t>
            </a:r>
            <a:endParaRPr kumimoji="1" lang="ja-JP" altLang="en-US" sz="1400" dirty="0">
              <a:solidFill>
                <a:srgbClr val="00B050"/>
              </a:solidFill>
              <a:latin typeface="Meiryo" charset="-128"/>
              <a:ea typeface="Meiryo" charset="-128"/>
              <a:cs typeface="Meiryo" charset="-128"/>
            </a:endParaRPr>
          </a:p>
        </p:txBody>
      </p:sp>
      <p:sp>
        <p:nvSpPr>
          <p:cNvPr id="20" name="テキスト ボックス 19"/>
          <p:cNvSpPr txBox="1"/>
          <p:nvPr/>
        </p:nvSpPr>
        <p:spPr>
          <a:xfrm>
            <a:off x="662737" y="982390"/>
            <a:ext cx="7495963"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プログラムの機能を呼び出し、その実行結果を戻り値として受け取る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1" name="テキスト ボックス 20"/>
          <p:cNvSpPr txBox="1"/>
          <p:nvPr/>
        </p:nvSpPr>
        <p:spPr>
          <a:xfrm>
            <a:off x="675861" y="4289336"/>
            <a:ext cx="7265130" cy="369332"/>
          </a:xfrm>
          <a:prstGeom prst="rect">
            <a:avLst/>
          </a:prstGeom>
          <a:noFill/>
        </p:spPr>
        <p:txBody>
          <a:bodyPr wrap="none" rtlCol="0">
            <a:spAutoFit/>
          </a:bodyPr>
          <a:lstStyle/>
          <a:p>
            <a:r>
              <a:rPr kumimoji="1" lang="ja-JP" altLang="en-US" dirty="0" smtClean="0">
                <a:solidFill>
                  <a:schemeClr val="tx2">
                    <a:lumMod val="75000"/>
                  </a:schemeClr>
                </a:solidFill>
                <a:latin typeface="Meiryo" charset="-128"/>
                <a:ea typeface="Meiryo" charset="-128"/>
                <a:cs typeface="Meiryo" charset="-128"/>
              </a:rPr>
              <a:t>サービスの機能を呼び出し、その実行結果を戻り値として受け取る</a:t>
            </a:r>
            <a:endParaRPr kumimoji="1" lang="ja-JP" altLang="en-US" dirty="0">
              <a:solidFill>
                <a:schemeClr val="tx2">
                  <a:lumMod val="75000"/>
                </a:schemeClr>
              </a:solidFill>
              <a:latin typeface="Meiryo" charset="-128"/>
              <a:ea typeface="Meiryo" charset="-128"/>
              <a:cs typeface="Meiryo" charset="-128"/>
            </a:endParaRPr>
          </a:p>
        </p:txBody>
      </p:sp>
      <p:sp>
        <p:nvSpPr>
          <p:cNvPr id="22" name="四角形吹き出し 21"/>
          <p:cNvSpPr/>
          <p:nvPr/>
        </p:nvSpPr>
        <p:spPr>
          <a:xfrm>
            <a:off x="675861" y="3318107"/>
            <a:ext cx="7792277" cy="651689"/>
          </a:xfrm>
          <a:prstGeom prst="wedgeRectCallout">
            <a:avLst>
              <a:gd name="adj1" fmla="val -25572"/>
              <a:gd name="adj2" fmla="val 93253"/>
            </a:avLst>
          </a:prstGeom>
          <a:solidFill>
            <a:schemeClr val="accent6">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お店</a:t>
            </a:r>
            <a:r>
              <a:rPr lang="ja-JP" altLang="en-US" sz="1400" dirty="0">
                <a:solidFill>
                  <a:srgbClr val="FFFFFF"/>
                </a:solidFill>
                <a:latin typeface="Meiryo" charset="-128"/>
                <a:ea typeface="Meiryo" charset="-128"/>
                <a:cs typeface="Meiryo" charset="-128"/>
              </a:rPr>
              <a:t>や</a:t>
            </a:r>
            <a:r>
              <a:rPr lang="ja-JP" altLang="en-US" sz="1400" dirty="0" smtClean="0">
                <a:solidFill>
                  <a:srgbClr val="FFFFFF"/>
                </a:solidFill>
                <a:latin typeface="Meiryo" charset="-128"/>
                <a:ea typeface="Meiryo" charset="-128"/>
                <a:cs typeface="Meiryo" charset="-128"/>
              </a:rPr>
              <a:t>プレイスポットを検索する</a:t>
            </a:r>
            <a:r>
              <a:rPr lang="en-US" altLang="ja-JP" sz="1400" dirty="0" smtClean="0">
                <a:solidFill>
                  <a:srgbClr val="FFFFFF"/>
                </a:solidFill>
                <a:latin typeface="Meiryo" charset="-128"/>
                <a:ea typeface="Meiryo" charset="-128"/>
                <a:cs typeface="Meiryo" charset="-128"/>
              </a:rPr>
              <a:t>Foursquare</a:t>
            </a:r>
            <a:r>
              <a:rPr lang="ja-JP" altLang="en-US" sz="1400" dirty="0" smtClean="0">
                <a:solidFill>
                  <a:srgbClr val="FFFFFF"/>
                </a:solidFill>
                <a:latin typeface="Meiryo" charset="-128"/>
                <a:ea typeface="Meiryo" charset="-128"/>
                <a:cs typeface="Meiryo" charset="-128"/>
              </a:rPr>
              <a:t>で取得した位置情報を</a:t>
            </a:r>
            <a:endParaRPr lang="en-US" altLang="ja-JP" sz="1400"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Uber</a:t>
            </a:r>
            <a:r>
              <a:rPr lang="ja-JP" altLang="en-US" sz="1400" dirty="0" smtClean="0">
                <a:solidFill>
                  <a:srgbClr val="FFFFFF"/>
                </a:solidFill>
                <a:latin typeface="Meiryo" charset="-128"/>
                <a:ea typeface="Meiryo" charset="-128"/>
                <a:cs typeface="Meiryo" charset="-128"/>
              </a:rPr>
              <a:t>に送りタクシーを配車してもらう。</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9845519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descr="design_img_f_1133791_s.png"/>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33912" y="-1029661"/>
            <a:ext cx="8088450" cy="7887661"/>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en-US" altLang="ja-JP" dirty="0" smtClean="0"/>
              <a:t>API</a:t>
            </a:r>
            <a:r>
              <a:rPr kumimoji="1" lang="ja-JP" altLang="en-US" dirty="0" smtClean="0"/>
              <a:t>エコノミー</a:t>
            </a:r>
            <a:r>
              <a:rPr lang="ja-JP" altLang="en-US" dirty="0" smtClean="0"/>
              <a:t>（</a:t>
            </a:r>
            <a:r>
              <a:rPr lang="en-US" altLang="ja-JP" dirty="0" smtClean="0"/>
              <a:t>2</a:t>
            </a:r>
            <a:r>
              <a:rPr lang="ja-JP" altLang="en-US" dirty="0" smtClean="0"/>
              <a:t>）</a:t>
            </a:r>
            <a:endParaRPr kumimoji="1" lang="ja-JP" altLang="en-US" dirty="0"/>
          </a:p>
        </p:txBody>
      </p:sp>
      <p:sp>
        <p:nvSpPr>
          <p:cNvPr id="3" name="スライド番号プレースホルダー 2"/>
          <p:cNvSpPr>
            <a:spLocks noGrp="1"/>
          </p:cNvSpPr>
          <p:nvPr>
            <p:ph type="sldNum" sz="quarter" idx="4294967295"/>
          </p:nvPr>
        </p:nvSpPr>
        <p:spPr>
          <a:xfrm>
            <a:off x="7010400" y="6651070"/>
            <a:ext cx="2133600" cy="217800"/>
          </a:xfrm>
          <a:prstGeom prst="rect">
            <a:avLst/>
          </a:prstGeom>
        </p:spPr>
        <p:txBody>
          <a:bodyPr/>
          <a:lstStyle/>
          <a:p>
            <a:fld id="{8FF8CC5D-A65D-5946-99B5-645367A967AD}" type="slidenum">
              <a:rPr kumimoji="1" lang="ja-JP" altLang="en-US" smtClean="0"/>
              <a:t>75</a:t>
            </a:fld>
            <a:endParaRPr kumimoji="1" lang="ja-JP" altLang="en-US" dirty="0"/>
          </a:p>
        </p:txBody>
      </p:sp>
      <p:sp>
        <p:nvSpPr>
          <p:cNvPr id="23" name="正方形/長方形 22"/>
          <p:cNvSpPr/>
          <p:nvPr/>
        </p:nvSpPr>
        <p:spPr>
          <a:xfrm>
            <a:off x="248879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4" name="正方形/長方形 23"/>
          <p:cNvSpPr/>
          <p:nvPr/>
        </p:nvSpPr>
        <p:spPr>
          <a:xfrm>
            <a:off x="259404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5" name="正方形/長方形 24"/>
          <p:cNvSpPr/>
          <p:nvPr/>
        </p:nvSpPr>
        <p:spPr>
          <a:xfrm>
            <a:off x="1064902" y="1380802"/>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6" name="正方形/長方形 25"/>
          <p:cNvSpPr/>
          <p:nvPr/>
        </p:nvSpPr>
        <p:spPr>
          <a:xfrm>
            <a:off x="1170156" y="174771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7" name="正方形/長方形 26"/>
          <p:cNvSpPr/>
          <p:nvPr/>
        </p:nvSpPr>
        <p:spPr>
          <a:xfrm>
            <a:off x="533657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544182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9" name="正方形/長方形 28"/>
          <p:cNvSpPr/>
          <p:nvPr/>
        </p:nvSpPr>
        <p:spPr>
          <a:xfrm>
            <a:off x="3912682" y="1380801"/>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0" name="正方形/長方形 29"/>
          <p:cNvSpPr/>
          <p:nvPr/>
        </p:nvSpPr>
        <p:spPr>
          <a:xfrm>
            <a:off x="4017936" y="174771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1" name="正方形/長方形 30"/>
          <p:cNvSpPr/>
          <p:nvPr/>
        </p:nvSpPr>
        <p:spPr>
          <a:xfrm>
            <a:off x="6760462" y="138080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2" name="正方形/長方形 31"/>
          <p:cNvSpPr/>
          <p:nvPr/>
        </p:nvSpPr>
        <p:spPr>
          <a:xfrm>
            <a:off x="6865716" y="174771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33" name="正方形/長方形 32"/>
          <p:cNvSpPr/>
          <p:nvPr/>
        </p:nvSpPr>
        <p:spPr>
          <a:xfrm>
            <a:off x="1064901"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4" name="正方形/長方形 33"/>
          <p:cNvSpPr/>
          <p:nvPr/>
        </p:nvSpPr>
        <p:spPr>
          <a:xfrm>
            <a:off x="1169691" y="2457484"/>
            <a:ext cx="2044645"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5" name="正方形/長方形 34"/>
          <p:cNvSpPr/>
          <p:nvPr/>
        </p:nvSpPr>
        <p:spPr>
          <a:xfrm>
            <a:off x="1170154" y="3253088"/>
            <a:ext cx="2044175"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6" name="正方形/長方形 35"/>
          <p:cNvSpPr/>
          <p:nvPr/>
        </p:nvSpPr>
        <p:spPr>
          <a:xfrm>
            <a:off x="3443862"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37" name="正方形/長方形 36"/>
          <p:cNvSpPr/>
          <p:nvPr/>
        </p:nvSpPr>
        <p:spPr>
          <a:xfrm>
            <a:off x="3548653"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38" name="正方形/長方形 37"/>
          <p:cNvSpPr/>
          <p:nvPr/>
        </p:nvSpPr>
        <p:spPr>
          <a:xfrm>
            <a:off x="3549116"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39" name="正方形/長方形 38"/>
          <p:cNvSpPr/>
          <p:nvPr/>
        </p:nvSpPr>
        <p:spPr>
          <a:xfrm>
            <a:off x="5822823" y="2547342"/>
            <a:ext cx="2256275" cy="1128660"/>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40" name="正方形/長方形 39"/>
          <p:cNvSpPr/>
          <p:nvPr/>
        </p:nvSpPr>
        <p:spPr>
          <a:xfrm>
            <a:off x="5927614" y="2457484"/>
            <a:ext cx="2013392" cy="439130"/>
          </a:xfrm>
          <a:prstGeom prst="rect">
            <a:avLst/>
          </a:prstGeom>
          <a:solidFill>
            <a:schemeClr val="accent6">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r>
              <a:rPr kumimoji="1" lang="ja-JP" altLang="en-US" sz="1400" dirty="0" smtClean="0">
                <a:solidFill>
                  <a:srgbClr val="FFFFFF"/>
                </a:solidFill>
                <a:latin typeface="Meiryo" charset="-128"/>
                <a:ea typeface="Meiryo" charset="-128"/>
                <a:cs typeface="Meiryo" charset="-128"/>
              </a:rPr>
              <a:t>連携</a:t>
            </a:r>
            <a:endParaRPr kumimoji="1" lang="en-US" altLang="ja-JP" sz="1400" dirty="0" smtClean="0">
              <a:solidFill>
                <a:srgbClr val="FFFFFF"/>
              </a:solidFill>
              <a:latin typeface="Meiryo" charset="-128"/>
              <a:ea typeface="Meiryo" charset="-128"/>
              <a:cs typeface="Meiryo" charset="-128"/>
            </a:endParaRPr>
          </a:p>
        </p:txBody>
      </p:sp>
      <p:sp>
        <p:nvSpPr>
          <p:cNvPr id="41" name="正方形/長方形 40"/>
          <p:cNvSpPr/>
          <p:nvPr/>
        </p:nvSpPr>
        <p:spPr>
          <a:xfrm>
            <a:off x="5928077" y="3253088"/>
            <a:ext cx="2013392" cy="295154"/>
          </a:xfrm>
          <a:prstGeom prst="rect">
            <a:avLst/>
          </a:prstGeom>
          <a:solidFill>
            <a:srgbClr val="00B0F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独自機能</a:t>
            </a:r>
            <a:endParaRPr kumimoji="1" lang="en-US" altLang="ja-JP" sz="1400" dirty="0" smtClean="0">
              <a:solidFill>
                <a:srgbClr val="FFFFFF"/>
              </a:solidFill>
              <a:latin typeface="Meiryo" charset="-128"/>
              <a:ea typeface="Meiryo" charset="-128"/>
              <a:cs typeface="Meiryo" charset="-128"/>
            </a:endParaRPr>
          </a:p>
        </p:txBody>
      </p:sp>
      <p:sp>
        <p:nvSpPr>
          <p:cNvPr id="4" name="テキスト ボックス 3"/>
          <p:cNvSpPr txBox="1"/>
          <p:nvPr/>
        </p:nvSpPr>
        <p:spPr>
          <a:xfrm>
            <a:off x="1064901" y="3705820"/>
            <a:ext cx="2256275" cy="338554"/>
          </a:xfrm>
          <a:prstGeom prst="rect">
            <a:avLst/>
          </a:prstGeom>
          <a:noFill/>
        </p:spPr>
        <p:txBody>
          <a:bodyPr wrap="square" rtlCol="0">
            <a:spAutoFit/>
          </a:bodyPr>
          <a:lstStyle/>
          <a:p>
            <a:pPr algn="ctr"/>
            <a:r>
              <a:rPr kumimoji="1" lang="en-US" altLang="ja-JP" sz="1600" b="1" dirty="0" err="1" smtClean="0">
                <a:solidFill>
                  <a:srgbClr val="0432FF"/>
                </a:solidFill>
                <a:latin typeface="Meiryo" charset="-128"/>
                <a:ea typeface="Meiryo" charset="-128"/>
                <a:cs typeface="Meiryo" charset="-128"/>
              </a:rPr>
              <a:t>Foursquare+Uber</a:t>
            </a:r>
            <a:endParaRPr kumimoji="1" lang="ja-JP" altLang="en-US" sz="1600" b="1" dirty="0">
              <a:solidFill>
                <a:srgbClr val="0432FF"/>
              </a:solidFill>
              <a:latin typeface="Meiryo" charset="-128"/>
              <a:ea typeface="Meiryo" charset="-128"/>
              <a:cs typeface="Meiryo" charset="-128"/>
            </a:endParaRPr>
          </a:p>
        </p:txBody>
      </p:sp>
      <p:sp>
        <p:nvSpPr>
          <p:cNvPr id="42" name="テキスト ボックス 41"/>
          <p:cNvSpPr txBox="1"/>
          <p:nvPr/>
        </p:nvSpPr>
        <p:spPr>
          <a:xfrm>
            <a:off x="1063876" y="3974152"/>
            <a:ext cx="2256275" cy="400110"/>
          </a:xfrm>
          <a:prstGeom prst="rect">
            <a:avLst/>
          </a:prstGeom>
          <a:noFill/>
        </p:spPr>
        <p:txBody>
          <a:bodyPr wrap="square" rtlCol="0">
            <a:spAutoFit/>
          </a:bodyPr>
          <a:lstStyle/>
          <a:p>
            <a:pPr marL="171450" indent="-171450">
              <a:buFont typeface="Wingdings" charset="2"/>
              <a:buChar char="Ø"/>
            </a:pPr>
            <a:r>
              <a:rPr kumimoji="1" lang="en-US" altLang="ja-JP" sz="1000" dirty="0" smtClean="0">
                <a:solidFill>
                  <a:srgbClr val="0432FF"/>
                </a:solidFill>
                <a:latin typeface="Meiryo" charset="-128"/>
                <a:ea typeface="Meiryo" charset="-128"/>
                <a:cs typeface="Meiryo" charset="-128"/>
              </a:rPr>
              <a:t>Foursquare</a:t>
            </a:r>
            <a:r>
              <a:rPr kumimoji="1" lang="ja-JP" altLang="en-US" sz="1000" dirty="0" smtClean="0">
                <a:solidFill>
                  <a:srgbClr val="0432FF"/>
                </a:solidFill>
                <a:latin typeface="Meiryo" charset="-128"/>
                <a:ea typeface="Meiryo" charset="-128"/>
                <a:cs typeface="Meiryo" charset="-128"/>
              </a:rPr>
              <a:t>から</a:t>
            </a:r>
            <a:r>
              <a:rPr kumimoji="1" lang="en-US" altLang="ja-JP" sz="1000" dirty="0" smtClean="0">
                <a:solidFill>
                  <a:srgbClr val="0432FF"/>
                </a:solidFill>
                <a:latin typeface="Meiryo" charset="-128"/>
                <a:ea typeface="Meiryo" charset="-128"/>
                <a:cs typeface="Meiryo" charset="-128"/>
              </a:rPr>
              <a:t>Uber</a:t>
            </a:r>
            <a:r>
              <a:rPr lang="ja-JP" altLang="en-US" sz="1000" dirty="0" smtClean="0">
                <a:solidFill>
                  <a:srgbClr val="0432FF"/>
                </a:solidFill>
                <a:latin typeface="Meiryo" charset="-128"/>
                <a:ea typeface="Meiryo" charset="-128"/>
                <a:cs typeface="Meiryo" charset="-128"/>
              </a:rPr>
              <a:t>で車を手配</a:t>
            </a:r>
            <a:endParaRPr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観光地での迅速な配車サービス</a:t>
            </a:r>
            <a:endParaRPr kumimoji="1" lang="ja-JP" altLang="en-US" sz="1000" dirty="0">
              <a:solidFill>
                <a:srgbClr val="0432FF"/>
              </a:solidFill>
              <a:latin typeface="Meiryo" charset="-128"/>
              <a:ea typeface="Meiryo" charset="-128"/>
              <a:cs typeface="Meiryo" charset="-128"/>
            </a:endParaRPr>
          </a:p>
        </p:txBody>
      </p:sp>
      <p:sp>
        <p:nvSpPr>
          <p:cNvPr id="43" name="テキスト ボックス 42"/>
          <p:cNvSpPr txBox="1"/>
          <p:nvPr/>
        </p:nvSpPr>
        <p:spPr>
          <a:xfrm>
            <a:off x="3443862"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会計管理</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地方銀行</a:t>
            </a:r>
            <a:endParaRPr kumimoji="1" lang="ja-JP" altLang="en-US" sz="1600" b="1" dirty="0">
              <a:solidFill>
                <a:srgbClr val="0432FF"/>
              </a:solidFill>
              <a:latin typeface="Meiryo" charset="-128"/>
              <a:ea typeface="Meiryo" charset="-128"/>
              <a:cs typeface="Meiryo" charset="-128"/>
            </a:endParaRPr>
          </a:p>
        </p:txBody>
      </p:sp>
      <p:sp>
        <p:nvSpPr>
          <p:cNvPr id="44" name="テキスト ボックス 43"/>
          <p:cNvSpPr txBox="1"/>
          <p:nvPr/>
        </p:nvSpPr>
        <p:spPr>
          <a:xfrm>
            <a:off x="3442837"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リアルタイムの会計情報で与信</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中小企業への迅速な融資</a:t>
            </a:r>
            <a:endParaRPr kumimoji="1" lang="ja-JP" altLang="en-US" sz="1000" dirty="0">
              <a:solidFill>
                <a:srgbClr val="0432FF"/>
              </a:solidFill>
              <a:latin typeface="Meiryo" charset="-128"/>
              <a:ea typeface="Meiryo" charset="-128"/>
              <a:cs typeface="Meiryo" charset="-128"/>
            </a:endParaRPr>
          </a:p>
        </p:txBody>
      </p:sp>
      <p:sp>
        <p:nvSpPr>
          <p:cNvPr id="45" name="テキスト ボックス 44"/>
          <p:cNvSpPr txBox="1"/>
          <p:nvPr/>
        </p:nvSpPr>
        <p:spPr>
          <a:xfrm>
            <a:off x="5822823" y="3705820"/>
            <a:ext cx="225627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自動車会社</a:t>
            </a:r>
            <a:r>
              <a:rPr kumimoji="1" lang="en-US" altLang="ja-JP" sz="1600" b="1" dirty="0" smtClean="0">
                <a:solidFill>
                  <a:srgbClr val="0432FF"/>
                </a:solidFill>
                <a:latin typeface="Meiryo" charset="-128"/>
                <a:ea typeface="Meiryo" charset="-128"/>
                <a:cs typeface="Meiryo" charset="-128"/>
              </a:rPr>
              <a:t>+</a:t>
            </a:r>
            <a:r>
              <a:rPr kumimoji="1" lang="ja-JP" altLang="en-US" sz="1600" b="1" dirty="0" smtClean="0">
                <a:solidFill>
                  <a:srgbClr val="0432FF"/>
                </a:solidFill>
                <a:latin typeface="Meiryo" charset="-128"/>
                <a:ea typeface="Meiryo" charset="-128"/>
                <a:cs typeface="Meiryo" charset="-128"/>
              </a:rPr>
              <a:t>損害保険</a:t>
            </a:r>
            <a:endParaRPr kumimoji="1" lang="ja-JP" altLang="en-US" sz="1600" b="1" dirty="0">
              <a:solidFill>
                <a:srgbClr val="0432FF"/>
              </a:solidFill>
              <a:latin typeface="Meiryo" charset="-128"/>
              <a:ea typeface="Meiryo" charset="-128"/>
              <a:cs typeface="Meiryo" charset="-128"/>
            </a:endParaRPr>
          </a:p>
        </p:txBody>
      </p:sp>
      <p:sp>
        <p:nvSpPr>
          <p:cNvPr id="46" name="テキスト ボックス 45"/>
          <p:cNvSpPr txBox="1"/>
          <p:nvPr/>
        </p:nvSpPr>
        <p:spPr>
          <a:xfrm>
            <a:off x="5821798" y="3974152"/>
            <a:ext cx="2256275" cy="400110"/>
          </a:xfrm>
          <a:prstGeom prst="rect">
            <a:avLst/>
          </a:prstGeom>
          <a:noFill/>
        </p:spPr>
        <p:txBody>
          <a:bodyPr wrap="square" rtlCol="0">
            <a:spAutoFit/>
          </a:bodyPr>
          <a:lstStyle/>
          <a:p>
            <a:pPr marL="171450" indent="-171450">
              <a:buFont typeface="Wingdings" charset="2"/>
              <a:buChar char="Ø"/>
            </a:pPr>
            <a:r>
              <a:rPr kumimoji="1" lang="ja-JP" altLang="en-US" sz="1000" dirty="0" smtClean="0">
                <a:solidFill>
                  <a:srgbClr val="0432FF"/>
                </a:solidFill>
                <a:latin typeface="Meiryo" charset="-128"/>
                <a:ea typeface="Meiryo" charset="-128"/>
                <a:cs typeface="Meiryo" charset="-128"/>
              </a:rPr>
              <a:t>運転の丁寧さで保険料率を変動</a:t>
            </a:r>
            <a:endParaRPr kumimoji="1" lang="en-US" altLang="ja-JP" sz="1000" dirty="0" smtClean="0">
              <a:solidFill>
                <a:srgbClr val="0432FF"/>
              </a:solidFill>
              <a:latin typeface="Meiryo" charset="-128"/>
              <a:ea typeface="Meiryo" charset="-128"/>
              <a:cs typeface="Meiryo" charset="-128"/>
            </a:endParaRPr>
          </a:p>
          <a:p>
            <a:pPr marL="171450" indent="-171450">
              <a:buFont typeface="Wingdings" charset="2"/>
              <a:buChar char="Ø"/>
            </a:pPr>
            <a:r>
              <a:rPr lang="ja-JP" altLang="en-US" sz="1000" dirty="0" smtClean="0">
                <a:solidFill>
                  <a:srgbClr val="0432FF"/>
                </a:solidFill>
                <a:latin typeface="Meiryo" charset="-128"/>
                <a:ea typeface="Meiryo" charset="-128"/>
                <a:cs typeface="Meiryo" charset="-128"/>
              </a:rPr>
              <a:t>支払リスクの低減と事故の削減</a:t>
            </a:r>
            <a:endParaRPr kumimoji="1" lang="ja-JP" altLang="en-US" sz="1000" dirty="0">
              <a:solidFill>
                <a:srgbClr val="0432FF"/>
              </a:solidFill>
              <a:latin typeface="Meiryo" charset="-128"/>
              <a:ea typeface="Meiryo" charset="-128"/>
              <a:cs typeface="Meiryo" charset="-128"/>
            </a:endParaRPr>
          </a:p>
        </p:txBody>
      </p:sp>
      <p:cxnSp>
        <p:nvCxnSpPr>
          <p:cNvPr id="47" name="直線矢印コネクタ 46"/>
          <p:cNvCxnSpPr>
            <a:stCxn id="26" idx="2"/>
            <a:endCxn id="34" idx="0"/>
          </p:cNvCxnSpPr>
          <p:nvPr/>
        </p:nvCxnSpPr>
        <p:spPr>
          <a:xfrm>
            <a:off x="1727288" y="2042871"/>
            <a:ext cx="464726" cy="41461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30" idx="2"/>
            <a:endCxn id="34" idx="0"/>
          </p:cNvCxnSpPr>
          <p:nvPr/>
        </p:nvCxnSpPr>
        <p:spPr>
          <a:xfrm flipH="1">
            <a:off x="2192014" y="2042870"/>
            <a:ext cx="2383054"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32" idx="2"/>
            <a:endCxn id="37" idx="0"/>
          </p:cNvCxnSpPr>
          <p:nvPr/>
        </p:nvCxnSpPr>
        <p:spPr>
          <a:xfrm flipH="1">
            <a:off x="4555349" y="2042869"/>
            <a:ext cx="286749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24" idx="2"/>
            <a:endCxn id="37" idx="0"/>
          </p:cNvCxnSpPr>
          <p:nvPr/>
        </p:nvCxnSpPr>
        <p:spPr>
          <a:xfrm>
            <a:off x="3151178" y="2042870"/>
            <a:ext cx="1404171"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28" idx="2"/>
            <a:endCxn id="37" idx="0"/>
          </p:cNvCxnSpPr>
          <p:nvPr/>
        </p:nvCxnSpPr>
        <p:spPr>
          <a:xfrm flipH="1">
            <a:off x="4555349" y="2042869"/>
            <a:ext cx="1443609"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0" idx="2"/>
            <a:endCxn id="40" idx="0"/>
          </p:cNvCxnSpPr>
          <p:nvPr/>
        </p:nvCxnSpPr>
        <p:spPr>
          <a:xfrm>
            <a:off x="4575068" y="2042870"/>
            <a:ext cx="2359242" cy="414614"/>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stCxn id="28" idx="2"/>
            <a:endCxn id="40" idx="0"/>
          </p:cNvCxnSpPr>
          <p:nvPr/>
        </p:nvCxnSpPr>
        <p:spPr>
          <a:xfrm>
            <a:off x="5998958" y="2042869"/>
            <a:ext cx="935352"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67" name="図形グループ 66"/>
          <p:cNvGrpSpPr/>
          <p:nvPr/>
        </p:nvGrpSpPr>
        <p:grpSpPr>
          <a:xfrm>
            <a:off x="4313107" y="5601042"/>
            <a:ext cx="517785" cy="587435"/>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69" name="図 68"/>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70" name="図形グループ 69"/>
          <p:cNvGrpSpPr/>
          <p:nvPr/>
        </p:nvGrpSpPr>
        <p:grpSpPr>
          <a:xfrm>
            <a:off x="4443546" y="5610626"/>
            <a:ext cx="265954" cy="577851"/>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3" name="図形グループ 72"/>
          <p:cNvGrpSpPr/>
          <p:nvPr/>
        </p:nvGrpSpPr>
        <p:grpSpPr>
          <a:xfrm>
            <a:off x="2042249" y="5593519"/>
            <a:ext cx="341289" cy="550466"/>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76" name="図形グループ 75"/>
          <p:cNvGrpSpPr/>
          <p:nvPr/>
        </p:nvGrpSpPr>
        <p:grpSpPr>
          <a:xfrm>
            <a:off x="1845478" y="5603236"/>
            <a:ext cx="265954" cy="577851"/>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9" name="図 78"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2686" y="5614364"/>
            <a:ext cx="833410" cy="572009"/>
          </a:xfrm>
          <a:prstGeom prst="rect">
            <a:avLst/>
          </a:prstGeom>
        </p:spPr>
      </p:pic>
      <p:grpSp>
        <p:nvGrpSpPr>
          <p:cNvPr id="80" name="図形グループ 79"/>
          <p:cNvGrpSpPr/>
          <p:nvPr/>
        </p:nvGrpSpPr>
        <p:grpSpPr>
          <a:xfrm>
            <a:off x="7134746" y="5615830"/>
            <a:ext cx="265954" cy="577851"/>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4" name="上下矢印 83"/>
          <p:cNvSpPr/>
          <p:nvPr/>
        </p:nvSpPr>
        <p:spPr>
          <a:xfrm>
            <a:off x="1922983" y="4383979"/>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下矢印 84"/>
          <p:cNvSpPr/>
          <p:nvPr/>
        </p:nvSpPr>
        <p:spPr>
          <a:xfrm>
            <a:off x="4302970" y="4386254"/>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a:off x="6596686" y="4381748"/>
            <a:ext cx="538060" cy="1138120"/>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p:cNvCxnSpPr>
            <a:stCxn id="32" idx="2"/>
            <a:endCxn id="40" idx="0"/>
          </p:cNvCxnSpPr>
          <p:nvPr/>
        </p:nvCxnSpPr>
        <p:spPr>
          <a:xfrm flipH="1">
            <a:off x="6934310" y="2042869"/>
            <a:ext cx="488538" cy="414615"/>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6231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2954" y="1916708"/>
            <a:ext cx="4166416" cy="3456384"/>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en-US" altLang="ja-JP" dirty="0" smtClean="0"/>
              <a:t>API Gateway</a:t>
            </a:r>
            <a:r>
              <a:rPr kumimoji="1" lang="ja-JP" altLang="en-US" dirty="0" smtClean="0"/>
              <a:t>サービス</a:t>
            </a:r>
            <a:endParaRPr kumimoji="1" lang="ja-JP" altLang="en-US" dirty="0"/>
          </a:p>
        </p:txBody>
      </p:sp>
      <p:pic>
        <p:nvPicPr>
          <p:cNvPr id="2050" name="Picture 2" descr="http://www3.pcmag.com/media/images/471583-amazon-api-gateway-800x450.jpg?thum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28097"/>
            <a:ext cx="4042792" cy="2274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角丸四角形 1"/>
          <p:cNvSpPr/>
          <p:nvPr/>
        </p:nvSpPr>
        <p:spPr bwMode="auto">
          <a:xfrm>
            <a:off x="5508104" y="2902779"/>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の作成</a:t>
            </a:r>
          </a:p>
        </p:txBody>
      </p:sp>
      <p:sp>
        <p:nvSpPr>
          <p:cNvPr id="6" name="角丸四角形 5"/>
          <p:cNvSpPr/>
          <p:nvPr/>
        </p:nvSpPr>
        <p:spPr bwMode="auto">
          <a:xfrm>
            <a:off x="5508104" y="3361928"/>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の配布</a:t>
            </a:r>
          </a:p>
        </p:txBody>
      </p:sp>
      <p:sp>
        <p:nvSpPr>
          <p:cNvPr id="7" name="角丸四角形 6"/>
          <p:cNvSpPr/>
          <p:nvPr/>
        </p:nvSpPr>
        <p:spPr bwMode="auto">
          <a:xfrm>
            <a:off x="5508104" y="3821077"/>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の保守</a:t>
            </a:r>
          </a:p>
        </p:txBody>
      </p:sp>
      <p:sp>
        <p:nvSpPr>
          <p:cNvPr id="8" name="角丸四角形 7"/>
          <p:cNvSpPr/>
          <p:nvPr/>
        </p:nvSpPr>
        <p:spPr bwMode="auto">
          <a:xfrm>
            <a:off x="5508104" y="4275063"/>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err="1">
                <a:ln>
                  <a:noFill/>
                </a:ln>
                <a:solidFill>
                  <a:schemeClr val="bg1"/>
                </a:solidFill>
                <a:effectLst/>
                <a:latin typeface="+mn-lt"/>
                <a:ea typeface="+mn-ea"/>
              </a:rPr>
              <a:t>の監</a:t>
            </a:r>
            <a:r>
              <a:rPr kumimoji="0" lang="ja-JP" altLang="en-US" sz="2400" b="0" i="0" u="none" strike="noStrike" cap="none" normalizeH="0" dirty="0">
                <a:ln>
                  <a:noFill/>
                </a:ln>
                <a:solidFill>
                  <a:schemeClr val="bg1"/>
                </a:solidFill>
                <a:effectLst/>
                <a:latin typeface="+mn-lt"/>
                <a:ea typeface="+mn-ea"/>
              </a:rPr>
              <a:t>視</a:t>
            </a:r>
          </a:p>
        </p:txBody>
      </p:sp>
      <p:sp>
        <p:nvSpPr>
          <p:cNvPr id="9" name="角丸四角形 8"/>
          <p:cNvSpPr/>
          <p:nvPr/>
        </p:nvSpPr>
        <p:spPr bwMode="auto">
          <a:xfrm>
            <a:off x="5508104" y="4736784"/>
            <a:ext cx="2671948" cy="39132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API</a:t>
            </a:r>
            <a:r>
              <a:rPr kumimoji="0" lang="ja-JP" altLang="en-US" sz="2400" b="0" i="0" u="none" strike="noStrike" cap="none" normalizeH="0" dirty="0">
                <a:ln>
                  <a:noFill/>
                </a:ln>
                <a:solidFill>
                  <a:schemeClr val="bg1"/>
                </a:solidFill>
                <a:effectLst/>
                <a:latin typeface="+mn-lt"/>
                <a:ea typeface="+mn-ea"/>
              </a:rPr>
              <a:t>の保護</a:t>
            </a:r>
          </a:p>
        </p:txBody>
      </p:sp>
      <p:pic>
        <p:nvPicPr>
          <p:cNvPr id="3" name="図 2"/>
          <p:cNvPicPr>
            <a:picLocks noChangeAspect="1"/>
          </p:cNvPicPr>
          <p:nvPr/>
        </p:nvPicPr>
        <p:blipFill>
          <a:blip r:embed="rId4"/>
          <a:stretch>
            <a:fillRect/>
          </a:stretch>
        </p:blipFill>
        <p:spPr>
          <a:xfrm>
            <a:off x="457200" y="842489"/>
            <a:ext cx="4042792" cy="3133978"/>
          </a:xfrm>
          <a:prstGeom prst="rect">
            <a:avLst/>
          </a:prstGeom>
          <a:ln>
            <a:noFill/>
          </a:ln>
          <a:effectLst>
            <a:outerShdw blurRad="292100" dist="139700" dir="2700000" algn="tl" rotWithShape="0">
              <a:srgbClr val="333333">
                <a:alpha val="65000"/>
              </a:srgbClr>
            </a:outerShdw>
          </a:effectLst>
        </p:spPr>
      </p:pic>
      <p:sp>
        <p:nvSpPr>
          <p:cNvPr id="10" name="正方形/長方形 9"/>
          <p:cNvSpPr/>
          <p:nvPr/>
        </p:nvSpPr>
        <p:spPr>
          <a:xfrm>
            <a:off x="609684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620209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2" name="正方形/長方形 11"/>
          <p:cNvSpPr/>
          <p:nvPr/>
        </p:nvSpPr>
        <p:spPr>
          <a:xfrm>
            <a:off x="4672954" y="84249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3" name="正方形/長方形 12"/>
          <p:cNvSpPr/>
          <p:nvPr/>
        </p:nvSpPr>
        <p:spPr>
          <a:xfrm>
            <a:off x="4778208" y="1209405"/>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4" name="正方形/長方形 13"/>
          <p:cNvSpPr/>
          <p:nvPr/>
        </p:nvSpPr>
        <p:spPr>
          <a:xfrm>
            <a:off x="7520734" y="84248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5" name="正方形/長方形 14"/>
          <p:cNvSpPr/>
          <p:nvPr/>
        </p:nvSpPr>
        <p:spPr>
          <a:xfrm>
            <a:off x="7625988" y="1209404"/>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6" name="正方形/長方形 15"/>
          <p:cNvSpPr/>
          <p:nvPr/>
        </p:nvSpPr>
        <p:spPr>
          <a:xfrm>
            <a:off x="609684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620498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18" name="正方形/長方形 17"/>
          <p:cNvSpPr/>
          <p:nvPr/>
        </p:nvSpPr>
        <p:spPr>
          <a:xfrm>
            <a:off x="4672954" y="5905080"/>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4781098" y="5770137"/>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0" name="正方形/長方形 19"/>
          <p:cNvSpPr/>
          <p:nvPr/>
        </p:nvSpPr>
        <p:spPr>
          <a:xfrm>
            <a:off x="7520734" y="5905079"/>
            <a:ext cx="1318636" cy="497089"/>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サービス</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7628878" y="5770136"/>
            <a:ext cx="1114264" cy="295154"/>
          </a:xfrm>
          <a:prstGeom prst="rect">
            <a:avLst/>
          </a:prstGeom>
          <a:solidFill>
            <a:schemeClr val="bg2">
              <a:lumMod val="5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smtClean="0">
                <a:solidFill>
                  <a:srgbClr val="FFFFFF"/>
                </a:solidFill>
                <a:latin typeface="Meiryo" charset="-128"/>
                <a:ea typeface="Meiryo" charset="-128"/>
                <a:cs typeface="Meiryo" charset="-128"/>
              </a:rPr>
              <a:t>API</a:t>
            </a:r>
          </a:p>
        </p:txBody>
      </p:sp>
      <p:sp>
        <p:nvSpPr>
          <p:cNvPr id="22" name="正方形/長方形 21"/>
          <p:cNvSpPr/>
          <p:nvPr/>
        </p:nvSpPr>
        <p:spPr>
          <a:xfrm>
            <a:off x="5087820" y="2235039"/>
            <a:ext cx="3336683" cy="461665"/>
          </a:xfrm>
          <a:prstGeom prst="rect">
            <a:avLst/>
          </a:prstGeom>
        </p:spPr>
        <p:txBody>
          <a:bodyPr wrap="none">
            <a:spAutoFit/>
          </a:bodyPr>
          <a:lstStyle/>
          <a:p>
            <a:r>
              <a:rPr lang="en-US" altLang="ja-JP" sz="2400" dirty="0">
                <a:solidFill>
                  <a:schemeClr val="bg1"/>
                </a:solidFill>
                <a:latin typeface="Meiryo" charset="-128"/>
                <a:ea typeface="Meiryo" charset="-128"/>
                <a:cs typeface="Meiryo" charset="-128"/>
              </a:rPr>
              <a:t>API Gateway</a:t>
            </a:r>
            <a:r>
              <a:rPr lang="ja-JP" altLang="en-US" sz="2400" dirty="0">
                <a:solidFill>
                  <a:schemeClr val="bg1"/>
                </a:solidFill>
                <a:latin typeface="Meiryo" charset="-128"/>
                <a:ea typeface="Meiryo" charset="-128"/>
                <a:cs typeface="Meiryo" charset="-128"/>
              </a:rPr>
              <a:t>サービス</a:t>
            </a:r>
          </a:p>
        </p:txBody>
      </p:sp>
      <p:sp>
        <p:nvSpPr>
          <p:cNvPr id="23" name="上下矢印 22"/>
          <p:cNvSpPr/>
          <p:nvPr/>
        </p:nvSpPr>
        <p:spPr>
          <a:xfrm>
            <a:off x="5195181" y="1475449"/>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下矢印 24"/>
          <p:cNvSpPr/>
          <p:nvPr/>
        </p:nvSpPr>
        <p:spPr>
          <a:xfrm>
            <a:off x="6615214"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下矢印 25"/>
          <p:cNvSpPr/>
          <p:nvPr/>
        </p:nvSpPr>
        <p:spPr>
          <a:xfrm>
            <a:off x="8036036" y="147452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下矢印 26"/>
          <p:cNvSpPr/>
          <p:nvPr/>
        </p:nvSpPr>
        <p:spPr>
          <a:xfrm>
            <a:off x="5189470" y="5263051"/>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p:cNvSpPr/>
          <p:nvPr/>
        </p:nvSpPr>
        <p:spPr>
          <a:xfrm>
            <a:off x="6609503"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p:cNvSpPr/>
          <p:nvPr/>
        </p:nvSpPr>
        <p:spPr>
          <a:xfrm>
            <a:off x="8030325" y="5262123"/>
            <a:ext cx="288032" cy="55351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2629" y="873228"/>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smtClean="0">
                <a:solidFill>
                  <a:schemeClr val="tx1">
                    <a:lumMod val="85000"/>
                    <a:lumOff val="15000"/>
                  </a:schemeClr>
                </a:solidFill>
                <a:latin typeface="ＭＳ Ｐゴシック"/>
                <a:ea typeface="ＭＳ Ｐゴシック"/>
                <a:cs typeface="ＭＳ Ｐゴシック"/>
              </a:rPr>
              <a:t>IBM</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
        <p:nvSpPr>
          <p:cNvPr id="31" name="正方形/長方形 30"/>
          <p:cNvSpPr/>
          <p:nvPr/>
        </p:nvSpPr>
        <p:spPr>
          <a:xfrm>
            <a:off x="423981" y="4167051"/>
            <a:ext cx="432048" cy="2160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chemeClr val="tx1">
                    <a:lumMod val="85000"/>
                    <a:lumOff val="15000"/>
                  </a:schemeClr>
                </a:solidFill>
                <a:latin typeface="ＭＳ Ｐゴシック"/>
                <a:ea typeface="ＭＳ Ｐゴシック"/>
                <a:cs typeface="ＭＳ Ｐゴシック"/>
              </a:rPr>
              <a:t>AWS</a:t>
            </a:r>
            <a:endParaRPr kumimoji="1" lang="ja-JP" altLang="en-US" sz="800" dirty="0">
              <a:solidFill>
                <a:schemeClr val="tx1">
                  <a:lumMod val="85000"/>
                  <a:lumOff val="15000"/>
                </a:schemeClr>
              </a:solidFill>
              <a:latin typeface="ＭＳ Ｐゴシック"/>
              <a:ea typeface="ＭＳ Ｐゴシック"/>
              <a:cs typeface="ＭＳ Ｐゴシック"/>
            </a:endParaRPr>
          </a:p>
        </p:txBody>
      </p:sp>
    </p:spTree>
    <p:extLst>
      <p:ext uri="{BB962C8B-B14F-4D97-AF65-F5344CB8AC3E}">
        <p14:creationId xmlns:p14="http://schemas.microsoft.com/office/powerpoint/2010/main" val="770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861155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78</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712227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88739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403040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クラウド・インテグレーターになるための要件</a:t>
            </a:r>
            <a:r>
              <a:rPr lang="ja-JP" altLang="en-US" dirty="0" smtClean="0"/>
              <a:t>（１）</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80</a:t>
            </a:fld>
            <a:endParaRPr kumimoji="1" lang="ja-JP" altLang="en-US"/>
          </a:p>
        </p:txBody>
      </p:sp>
      <p:sp>
        <p:nvSpPr>
          <p:cNvPr id="3" name="正方形/長方形 2"/>
          <p:cNvSpPr/>
          <p:nvPr/>
        </p:nvSpPr>
        <p:spPr>
          <a:xfrm>
            <a:off x="215516" y="1484784"/>
            <a:ext cx="8712968" cy="4031873"/>
          </a:xfrm>
          <a:prstGeom prst="rect">
            <a:avLst/>
          </a:prstGeom>
        </p:spPr>
        <p:txBody>
          <a:bodyPr wrap="square">
            <a:spAutoFit/>
          </a:bodyPr>
          <a:lstStyle/>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まずは提案するサービスに精通する</a:t>
            </a:r>
          </a:p>
          <a:p>
            <a:pPr marL="742950" lvl="1" indent="-285750" fontAlgn="base">
              <a:buFont typeface="Wingdings" charset="2"/>
              <a:buChar char="Ø"/>
            </a:pPr>
            <a:r>
              <a:rPr lang="ja-JP" altLang="en-US" dirty="0" smtClean="0">
                <a:solidFill>
                  <a:srgbClr val="4B4B4B"/>
                </a:solidFill>
                <a:latin typeface="Meiryo" charset="-128"/>
                <a:ea typeface="Meiryo" charset="-128"/>
                <a:cs typeface="Meiryo" charset="-128"/>
              </a:rPr>
              <a:t>従来型</a:t>
            </a:r>
            <a:r>
              <a:rPr lang="ja-JP" altLang="en-US" dirty="0">
                <a:solidFill>
                  <a:srgbClr val="4B4B4B"/>
                </a:solidFill>
                <a:latin typeface="Meiryo" charset="-128"/>
                <a:ea typeface="Meiryo" charset="-128"/>
                <a:cs typeface="Meiryo" charset="-128"/>
              </a:rPr>
              <a:t>の</a:t>
            </a:r>
            <a:r>
              <a:rPr lang="en-US" altLang="ja-JP" dirty="0">
                <a:solidFill>
                  <a:srgbClr val="4B4B4B"/>
                </a:solidFill>
                <a:latin typeface="Meiryo" charset="-128"/>
                <a:ea typeface="Meiryo" charset="-128"/>
                <a:cs typeface="Meiryo" charset="-128"/>
              </a:rPr>
              <a:t>SI</a:t>
            </a:r>
            <a:r>
              <a:rPr lang="ja-JP" altLang="en-US" dirty="0">
                <a:solidFill>
                  <a:srgbClr val="4B4B4B"/>
                </a:solidFill>
                <a:latin typeface="Meiryo" charset="-128"/>
                <a:ea typeface="Meiryo" charset="-128"/>
                <a:cs typeface="Meiryo" charset="-128"/>
              </a:rPr>
              <a:t>と変わらない。クラウド・サービスについての各種トレーニングを活用し、全ての内容を知っておくこと</a:t>
            </a:r>
          </a:p>
          <a:p>
            <a:pPr marL="742950" lvl="1" indent="-285750" fontAlgn="base">
              <a:buFont typeface="Wingdings" charset="2"/>
              <a:buChar char="Ø"/>
            </a:pPr>
            <a:r>
              <a:rPr lang="ja-JP" altLang="en-US" dirty="0" smtClean="0">
                <a:solidFill>
                  <a:srgbClr val="4B4B4B"/>
                </a:solidFill>
                <a:latin typeface="Meiryo" charset="-128"/>
                <a:ea typeface="Meiryo" charset="-128"/>
                <a:cs typeface="Meiryo" charset="-128"/>
              </a:rPr>
              <a:t>認定</a:t>
            </a:r>
            <a:r>
              <a:rPr lang="ja-JP" altLang="en-US" dirty="0">
                <a:solidFill>
                  <a:srgbClr val="4B4B4B"/>
                </a:solidFill>
                <a:latin typeface="Meiryo" charset="-128"/>
                <a:ea typeface="Meiryo" charset="-128"/>
                <a:cs typeface="Meiryo" charset="-128"/>
              </a:rPr>
              <a:t>資格を設けているところもあるので利用すべし</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「クラウドができます」だけでは仕事は来ない。自分たちならではの得意や魅力の訴求は不可欠</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短納期に慣れる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通常</a:t>
            </a:r>
            <a:r>
              <a:rPr lang="en-US" altLang="ja-JP" dirty="0">
                <a:solidFill>
                  <a:srgbClr val="4B4B4B"/>
                </a:solidFill>
                <a:latin typeface="Meiryo" charset="-128"/>
                <a:ea typeface="Meiryo" charset="-128"/>
                <a:cs typeface="Meiryo" charset="-128"/>
              </a:rPr>
              <a:t>3</a:t>
            </a:r>
            <a:r>
              <a:rPr lang="ja-JP" altLang="en-US" dirty="0">
                <a:solidFill>
                  <a:srgbClr val="4B4B4B"/>
                </a:solidFill>
                <a:latin typeface="Meiryo" charset="-128"/>
                <a:ea typeface="Meiryo" charset="-128"/>
                <a:cs typeface="Meiryo" charset="-128"/>
              </a:rPr>
              <a:t>ヶ月程度で案件クローズ。短い場合は１ヶ月の場合もある</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日々の状況整理が重要</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朝会、夕会、</a:t>
            </a:r>
            <a:r>
              <a:rPr lang="ja-JP" altLang="en-US" dirty="0" smtClean="0">
                <a:solidFill>
                  <a:srgbClr val="4B4B4B"/>
                </a:solidFill>
                <a:latin typeface="Meiryo" charset="-128"/>
                <a:ea typeface="Meiryo" charset="-128"/>
                <a:cs typeface="Meiryo" charset="-128"/>
              </a:rPr>
              <a:t>チケットなど</a:t>
            </a:r>
            <a:r>
              <a:rPr lang="ja-JP" altLang="en-US" dirty="0">
                <a:solidFill>
                  <a:srgbClr val="4B4B4B"/>
                </a:solidFill>
                <a:latin typeface="Meiryo" charset="-128"/>
                <a:ea typeface="Meiryo" charset="-128"/>
                <a:cs typeface="Meiryo" charset="-128"/>
              </a:rPr>
              <a:t>でできるだけメンバーの</a:t>
            </a:r>
            <a:r>
              <a:rPr lang="ja-JP" altLang="en-US" dirty="0" smtClean="0">
                <a:solidFill>
                  <a:srgbClr val="4B4B4B"/>
                </a:solidFill>
                <a:latin typeface="Meiryo" charset="-128"/>
                <a:ea typeface="Meiryo" charset="-128"/>
                <a:cs typeface="Meiryo" charset="-128"/>
              </a:rPr>
              <a:t>負荷を軽減する</a:t>
            </a:r>
          </a:p>
          <a:p>
            <a:pPr marL="285750" indent="-285750" fontAlgn="base">
              <a:buFont typeface="Wingdings" charset="2"/>
              <a:buChar char="l"/>
            </a:pPr>
            <a:r>
              <a:rPr lang="ja-JP" altLang="en-US" sz="2000" b="1" dirty="0" smtClean="0">
                <a:solidFill>
                  <a:srgbClr val="4B4B4B"/>
                </a:solidFill>
                <a:latin typeface="Meiryo" charset="-128"/>
                <a:ea typeface="Meiryo" charset="-128"/>
                <a:cs typeface="Meiryo" charset="-128"/>
              </a:rPr>
              <a:t>アジャイル型のプロジェクト運営に慣れる</a:t>
            </a:r>
          </a:p>
          <a:p>
            <a:pPr marL="742950" lvl="1" indent="-285750" fontAlgn="base">
              <a:buFont typeface="Wingdings" charset="2"/>
              <a:buChar char="Ø"/>
            </a:pPr>
            <a:r>
              <a:rPr lang="ja-JP" altLang="en-US" dirty="0" smtClean="0">
                <a:solidFill>
                  <a:srgbClr val="4B4B4B"/>
                </a:solidFill>
                <a:latin typeface="Meiryo" charset="-128"/>
                <a:ea typeface="Meiryo" charset="-128"/>
                <a:cs typeface="Meiryo" charset="-128"/>
              </a:rPr>
              <a:t>契約は</a:t>
            </a:r>
            <a:r>
              <a:rPr lang="ja-JP" altLang="en-US" dirty="0">
                <a:solidFill>
                  <a:srgbClr val="4B4B4B"/>
                </a:solidFill>
                <a:latin typeface="Meiryo" charset="-128"/>
                <a:ea typeface="Meiryo" charset="-128"/>
                <a:cs typeface="Meiryo" charset="-128"/>
              </a:rPr>
              <a:t>（定額）準委任</a:t>
            </a:r>
            <a:r>
              <a:rPr lang="ja-JP" altLang="en-US" dirty="0" smtClean="0">
                <a:solidFill>
                  <a:srgbClr val="4B4B4B"/>
                </a:solidFill>
                <a:latin typeface="Meiryo" charset="-128"/>
                <a:ea typeface="Meiryo" charset="-128"/>
                <a:cs typeface="Meiryo" charset="-128"/>
              </a:rPr>
              <a:t>契約または請負契約が</a:t>
            </a:r>
            <a:r>
              <a:rPr lang="ja-JP" altLang="en-US" dirty="0">
                <a:solidFill>
                  <a:srgbClr val="4B4B4B"/>
                </a:solidFill>
                <a:latin typeface="Meiryo" charset="-128"/>
                <a:ea typeface="Meiryo" charset="-128"/>
                <a:cs typeface="Meiryo" charset="-128"/>
              </a:rPr>
              <a:t>一般的</a:t>
            </a:r>
          </a:p>
          <a:p>
            <a:pPr marL="742950" lvl="1" indent="-285750" fontAlgn="base">
              <a:buFont typeface="Wingdings" charset="2"/>
              <a:buChar char="Ø"/>
            </a:pPr>
            <a:r>
              <a:rPr lang="ja-JP" altLang="en-US" dirty="0" smtClean="0">
                <a:solidFill>
                  <a:srgbClr val="4B4B4B"/>
                </a:solidFill>
                <a:latin typeface="Meiryo" charset="-128"/>
                <a:ea typeface="Meiryo" charset="-128"/>
                <a:cs typeface="Meiryo" charset="-128"/>
              </a:rPr>
              <a:t>ただしアジャイル</a:t>
            </a:r>
            <a:r>
              <a:rPr lang="ja-JP" altLang="en-US" dirty="0">
                <a:solidFill>
                  <a:srgbClr val="4B4B4B"/>
                </a:solidFill>
                <a:latin typeface="Meiryo" charset="-128"/>
                <a:ea typeface="Meiryo" charset="-128"/>
                <a:cs typeface="Meiryo" charset="-128"/>
              </a:rPr>
              <a:t>で</a:t>
            </a:r>
            <a:r>
              <a:rPr lang="ja-JP" altLang="en-US" dirty="0" smtClean="0">
                <a:solidFill>
                  <a:srgbClr val="4B4B4B"/>
                </a:solidFill>
                <a:latin typeface="Meiryo" charset="-128"/>
                <a:ea typeface="Meiryo" charset="-128"/>
                <a:cs typeface="Meiryo" charset="-128"/>
              </a:rPr>
              <a:t>は緩すぎて</a:t>
            </a:r>
            <a:r>
              <a:rPr lang="ja-JP" altLang="en-US" dirty="0">
                <a:solidFill>
                  <a:srgbClr val="4B4B4B"/>
                </a:solidFill>
                <a:latin typeface="Meiryo" charset="-128"/>
                <a:ea typeface="Meiryo" charset="-128"/>
                <a:cs typeface="Meiryo" charset="-128"/>
              </a:rPr>
              <a:t>お客様の不審を招く</a:t>
            </a:r>
          </a:p>
          <a:p>
            <a:pPr marL="742950" lvl="1" indent="-285750" fontAlgn="base">
              <a:buFont typeface="Wingdings" charset="2"/>
              <a:buChar char="Ø"/>
            </a:pPr>
            <a:r>
              <a:rPr lang="ja-JP" altLang="en-US" dirty="0" smtClean="0">
                <a:solidFill>
                  <a:srgbClr val="4B4B4B"/>
                </a:solidFill>
                <a:latin typeface="Meiryo" charset="-128"/>
                <a:ea typeface="Meiryo" charset="-128"/>
                <a:cs typeface="Meiryo" charset="-128"/>
              </a:rPr>
              <a:t>従来</a:t>
            </a:r>
            <a:r>
              <a:rPr lang="en-US" altLang="ja-JP" dirty="0" smtClean="0">
                <a:solidFill>
                  <a:srgbClr val="4B4B4B"/>
                </a:solidFill>
                <a:latin typeface="Meiryo" charset="-128"/>
                <a:ea typeface="Meiryo" charset="-128"/>
                <a:cs typeface="Meiryo" charset="-128"/>
              </a:rPr>
              <a:t>SI</a:t>
            </a:r>
            <a:r>
              <a:rPr lang="ja-JP" altLang="en-US" dirty="0">
                <a:solidFill>
                  <a:srgbClr val="4B4B4B"/>
                </a:solidFill>
                <a:latin typeface="Meiryo" charset="-128"/>
                <a:ea typeface="Meiryo" charset="-128"/>
                <a:cs typeface="Meiryo" charset="-128"/>
              </a:rPr>
              <a:t>のように定例会、成果物を意識しながら</a:t>
            </a:r>
            <a:r>
              <a:rPr lang="ja-JP" altLang="en-US" dirty="0" smtClean="0">
                <a:solidFill>
                  <a:srgbClr val="4B4B4B"/>
                </a:solidFill>
                <a:latin typeface="Meiryo" charset="-128"/>
                <a:ea typeface="Meiryo" charset="-128"/>
                <a:cs typeface="Meiryo" charset="-128"/>
              </a:rPr>
              <a:t>柔軟に要件</a:t>
            </a:r>
            <a:r>
              <a:rPr lang="ja-JP" altLang="en-US" dirty="0">
                <a:solidFill>
                  <a:srgbClr val="4B4B4B"/>
                </a:solidFill>
                <a:latin typeface="Meiryo" charset="-128"/>
                <a:ea typeface="Meiryo" charset="-128"/>
                <a:cs typeface="Meiryo" charset="-128"/>
              </a:rPr>
              <a:t>の変化に</a:t>
            </a:r>
            <a:r>
              <a:rPr lang="ja-JP" altLang="en-US" dirty="0" smtClean="0">
                <a:solidFill>
                  <a:srgbClr val="4B4B4B"/>
                </a:solidFill>
                <a:latin typeface="Meiryo" charset="-128"/>
                <a:ea typeface="Meiryo" charset="-128"/>
                <a:cs typeface="Meiryo" charset="-128"/>
              </a:rPr>
              <a:t>対応</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4415488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クラウド・インテグレーターになるための要件</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sp>
        <p:nvSpPr>
          <p:cNvPr id="4" name="正方形/長方形 3"/>
          <p:cNvSpPr/>
          <p:nvPr/>
        </p:nvSpPr>
        <p:spPr>
          <a:xfrm>
            <a:off x="350658" y="1556792"/>
            <a:ext cx="8442684" cy="4431983"/>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dirty="0">
                <a:solidFill>
                  <a:srgbClr val="4B4B4B"/>
                </a:solidFill>
                <a:latin typeface="Meiryo" charset="-128"/>
                <a:ea typeface="Meiryo" charset="-128"/>
                <a:cs typeface="Meiryo" charset="-128"/>
              </a:rPr>
              <a:t>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社内のファイルサーバを捨ててください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メールを捨ててください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のプロジェクト管理を捨ててください</a:t>
            </a:r>
          </a:p>
          <a:p>
            <a:pPr marL="742950" lvl="1" indent="-285750" fontAlgn="base">
              <a:buFont typeface="Wingdings" charset="2"/>
              <a:buChar char="Ø"/>
            </a:pPr>
            <a:r>
              <a:rPr lang="en-US" altLang="ja-JP" dirty="0" err="1">
                <a:solidFill>
                  <a:srgbClr val="4B4B4B"/>
                </a:solidFill>
                <a:latin typeface="Meiryo" charset="-128"/>
                <a:ea typeface="Meiryo" charset="-128"/>
                <a:cs typeface="Meiryo" charset="-128"/>
              </a:rPr>
              <a:t>Redmine</a:t>
            </a:r>
            <a:r>
              <a:rPr lang="en-US" altLang="ja-JP" dirty="0">
                <a:solidFill>
                  <a:srgbClr val="4B4B4B"/>
                </a:solidFill>
                <a:latin typeface="Meiryo" charset="-128"/>
                <a:ea typeface="Meiryo" charset="-128"/>
                <a:cs typeface="Meiryo" charset="-128"/>
              </a:rPr>
              <a:t>/</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社内のソースコード管理サーバを捨てて下さい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社内検証サーバを捨ててください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a:t>
            </a:r>
            <a:r>
              <a:rPr lang="ja-JP" altLang="en-US" sz="2000" b="1" dirty="0" smtClean="0">
                <a:solidFill>
                  <a:srgbClr val="4B4B4B"/>
                </a:solidFill>
                <a:latin typeface="Meiryo" charset="-128"/>
                <a:ea typeface="Meiryo" charset="-128"/>
                <a:cs typeface="Meiryo" charset="-128"/>
              </a:rPr>
              <a:t>スマートフォンやパソコンで</a:t>
            </a:r>
            <a:r>
              <a:rPr lang="ja-JP" altLang="en-US" sz="2000" b="1" dirty="0">
                <a:solidFill>
                  <a:srgbClr val="4B4B4B"/>
                </a:solidFill>
                <a:latin typeface="Meiryo" charset="-128"/>
                <a:ea typeface="Meiryo" charset="-128"/>
                <a:cs typeface="Meiryo" charset="-128"/>
              </a:rPr>
              <a:t>”どこでも”仕事をさせてください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これはオフィスで、といった決まり事はなくしてください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15555719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求められるスキルの転換</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10504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ビジネス価値と文化の違い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HGSSoeiKakugothicUB" charset="-128"/>
                <a:ea typeface="HGSSoeiKakugothicUB" charset="-128"/>
                <a:cs typeface="HGSSoeiKakugothicUB" charset="-128"/>
              </a:rPr>
              <a:t>ユーザー部門の</a:t>
            </a: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に製品やサービスを</a:t>
            </a:r>
            <a:r>
              <a:rPr lang="ja-JP" altLang="en-US" b="1" dirty="0">
                <a:solidFill>
                  <a:schemeClr val="bg1"/>
                </a:solidFill>
                <a:latin typeface="Meiryo" charset="-128"/>
                <a:ea typeface="Meiryo" charset="-128"/>
                <a:cs typeface="Meiryo" charset="-128"/>
              </a:rPr>
              <a:t>“いかに買ってもらうか”を</a:t>
            </a:r>
            <a:r>
              <a:rPr lang="ja-JP" altLang="en-US" b="1" dirty="0" smtClean="0">
                <a:solidFill>
                  <a:schemeClr val="bg1"/>
                </a:solidFill>
                <a:latin typeface="Meiryo" charset="-128"/>
                <a:ea typeface="Meiryo" charset="-128"/>
                <a:cs typeface="Meiryo" charset="-128"/>
              </a:rPr>
              <a:t>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が製品やサービスを</a:t>
            </a:r>
            <a:r>
              <a:rPr lang="ja-JP" altLang="en-US" b="1" dirty="0">
                <a:solidFill>
                  <a:schemeClr val="bg1"/>
                </a:solidFill>
                <a:latin typeface="Meiryo" charset="-128"/>
                <a:ea typeface="Meiryo" charset="-128"/>
                <a:cs typeface="Meiryo" charset="-128"/>
              </a:rPr>
              <a:t>“買ってから”を処理、格納</a:t>
            </a:r>
            <a:r>
              <a:rPr lang="ja-JP" altLang="en-US" b="1" dirty="0" smtClean="0">
                <a:solidFill>
                  <a:schemeClr val="bg1"/>
                </a:solidFill>
                <a:latin typeface="Meiryo" charset="-128"/>
                <a:ea typeface="Meiryo" charset="-128"/>
                <a:cs typeface="Meiryo" charset="-128"/>
              </a:rPr>
              <a:t>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smtClean="0">
                <a:solidFill>
                  <a:schemeClr val="bg1"/>
                </a:solidFill>
                <a:latin typeface="Meiryo" charset="-128"/>
                <a:ea typeface="Meiryo" charset="-128"/>
                <a:cs typeface="Meiryo" charset="-128"/>
              </a:rPr>
              <a:t>ユーザー部門の要求は明確</a:t>
            </a:r>
            <a:endParaRPr lang="en-US" altLang="ja-JP" sz="1400" b="1" dirty="0" smtClean="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部門はその要求に応える</a:t>
            </a:r>
            <a:endParaRPr kumimoji="1" lang="ja-JP" altLang="en-US" sz="1400" b="1" dirty="0">
              <a:solidFill>
                <a:schemeClr val="bg1"/>
              </a:solidFill>
              <a:latin typeface="Meiryo" charset="-128"/>
              <a:ea typeface="Meiryo" charset="-128"/>
              <a:cs typeface="Meiryo" charset="-128"/>
            </a:endParaRP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smtClean="0">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smtClean="0">
                <a:solidFill>
                  <a:schemeClr val="bg1"/>
                </a:solidFill>
                <a:latin typeface="Meiryo" charset="-128"/>
                <a:ea typeface="Meiryo" charset="-128"/>
                <a:cs typeface="Meiryo" charset="-128"/>
              </a:rPr>
              <a:t>SoR</a:t>
            </a:r>
            <a:endParaRPr lang="en-US" altLang="ja-JP" sz="3600" b="1" dirty="0" smtClean="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a:t>
            </a:r>
            <a:r>
              <a:rPr lang="ja-JP" altLang="en-US" sz="800" dirty="0" smtClean="0">
                <a:solidFill>
                  <a:schemeClr val="tx1">
                    <a:lumMod val="50000"/>
                    <a:lumOff val="50000"/>
                  </a:schemeClr>
                </a:solidFill>
                <a:latin typeface="Meiryo" charset="-128"/>
                <a:ea typeface="Meiryo" charset="-128"/>
                <a:cs typeface="Meiryo" charset="-128"/>
              </a:rPr>
              <a:t>著者</a:t>
            </a:r>
            <a:r>
              <a:rPr lang="en-US" altLang="ja-JP" sz="800" dirty="0">
                <a:solidFill>
                  <a:schemeClr val="tx1">
                    <a:lumMod val="50000"/>
                    <a:lumOff val="50000"/>
                  </a:schemeClr>
                </a:solidFill>
                <a:latin typeface="Meiryo" charset="-128"/>
                <a:ea typeface="Meiryo" charset="-128"/>
                <a:cs typeface="Meiryo" charset="-128"/>
              </a:rPr>
              <a:t>Geoffrey A. </a:t>
            </a:r>
            <a:r>
              <a:rPr lang="en-US" altLang="ja-JP" sz="800" dirty="0" smtClean="0">
                <a:solidFill>
                  <a:schemeClr val="tx1">
                    <a:lumMod val="50000"/>
                    <a:lumOff val="50000"/>
                  </a:schemeClr>
                </a:solidFill>
                <a:latin typeface="Meiryo" charset="-128"/>
                <a:ea typeface="Meiryo" charset="-128"/>
                <a:cs typeface="Meiryo" charset="-128"/>
              </a:rPr>
              <a:t>Moore</a:t>
            </a:r>
            <a:r>
              <a:rPr lang="ja-JP" altLang="en-US" sz="800" dirty="0" smtClean="0">
                <a:solidFill>
                  <a:schemeClr val="tx1">
                    <a:lumMod val="50000"/>
                    <a:lumOff val="50000"/>
                  </a:schemeClr>
                </a:solidFill>
                <a:latin typeface="Meiryo" charset="-128"/>
                <a:ea typeface="Meiryo" charset="-128"/>
                <a:cs typeface="Meiryo" charset="-128"/>
              </a:rPr>
              <a:t>の言葉</a:t>
            </a:r>
            <a:r>
              <a:rPr kumimoji="1" lang="ja-JP" altLang="en-US" sz="800" dirty="0" smtClean="0">
                <a:solidFill>
                  <a:schemeClr val="tx1">
                    <a:lumMod val="50000"/>
                    <a:lumOff val="50000"/>
                  </a:schemeClr>
                </a:solidFill>
                <a:latin typeface="Meiryo" charset="-128"/>
                <a:ea typeface="Meiryo" charset="-128"/>
                <a:cs typeface="Meiryo" charset="-128"/>
              </a:rPr>
              <a:t>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smtClean="0">
                <a:solidFill>
                  <a:schemeClr val="bg1"/>
                </a:solidFill>
                <a:latin typeface="Meiryo" charset="-128"/>
                <a:ea typeface="Meiryo" charset="-128"/>
                <a:cs typeface="Meiryo" charset="-128"/>
              </a:rPr>
              <a:t>ユーザー部門は要求が不明</a:t>
            </a:r>
            <a:endParaRPr lang="en-US" altLang="ja-JP" sz="1400" b="1" dirty="0" smtClean="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部門はその要求を一緒に探す</a:t>
            </a:r>
            <a:endParaRPr kumimoji="1" lang="ja-JP" altLang="en-US" sz="1400" b="1" dirty="0">
              <a:solidFill>
                <a:schemeClr val="bg1"/>
              </a:solidFill>
              <a:latin typeface="Meiryo" charset="-128"/>
              <a:ea typeface="Meiryo" charset="-128"/>
              <a:cs typeface="Meiryo" charset="-128"/>
            </a:endParaRP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販売管理</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EC</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a:t>
            </a:r>
            <a:r>
              <a:rPr lang="ja-JP" altLang="en-US" sz="1400" dirty="0" smtClean="0">
                <a:solidFill>
                  <a:srgbClr val="FFFFFF"/>
                </a:solidFill>
                <a:latin typeface="Meiryo" charset="-128"/>
                <a:ea typeface="Meiryo" charset="-128"/>
                <a:cs typeface="Meiryo" charset="-128"/>
              </a:rPr>
              <a:t>を創出する</a:t>
            </a:r>
            <a:r>
              <a:rPr lang="ja-JP" altLang="en-US" sz="1400" dirty="0">
                <a:solidFill>
                  <a:srgbClr val="FFFFFF"/>
                </a:solidFill>
                <a:latin typeface="Meiryo" charset="-128"/>
                <a:ea typeface="Meiryo" charset="-128"/>
                <a:cs typeface="Meiryo" charset="-128"/>
              </a:rPr>
              <a:t>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smtClean="0"/>
              <a:t>≈</a:t>
            </a:r>
            <a:r>
              <a:rPr lang="en-US" altLang="ja-JP" dirty="0" smtClean="0"/>
              <a:t> </a:t>
            </a:r>
            <a:r>
              <a:rPr lang="ja-JP" altLang="en-US" dirty="0" smtClean="0"/>
              <a:t>モード</a:t>
            </a:r>
            <a:r>
              <a:rPr lang="en-US" altLang="ja-JP" dirty="0" smtClean="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smtClean="0"/>
              <a:t>モード</a:t>
            </a:r>
            <a:r>
              <a:rPr lang="en-US" altLang="ja-JP" dirty="0" smtClean="0"/>
              <a:t>1</a:t>
            </a:r>
            <a:r>
              <a:rPr lang="ja-JP" altLang="en-US" dirty="0"/>
              <a:t> ≈</a:t>
            </a:r>
          </a:p>
        </p:txBody>
      </p:sp>
    </p:spTree>
    <p:extLst>
      <p:ext uri="{BB962C8B-B14F-4D97-AF65-F5344CB8AC3E}">
        <p14:creationId xmlns:p14="http://schemas.microsoft.com/office/powerpoint/2010/main" val="10374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の特性</a:t>
            </a:r>
            <a:endParaRPr kumimoji="1" lang="ja-JP" altLang="en-US" dirty="0"/>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a:t>
            </a:r>
            <a:r>
              <a:rPr lang="ja-JP" altLang="en-US" dirty="0" smtClean="0">
                <a:solidFill>
                  <a:schemeClr val="bg1"/>
                </a:solidFill>
                <a:latin typeface="Meiryo" charset="-128"/>
                <a:ea typeface="Meiryo" charset="-128"/>
                <a:cs typeface="Meiryo" charset="-128"/>
              </a:rPr>
              <a:t>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IT</a:t>
            </a:r>
            <a:r>
              <a:rPr lang="ja-JP" altLang="en-US" dirty="0">
                <a:solidFill>
                  <a:schemeClr val="bg1"/>
                </a:solidFill>
                <a:latin typeface="Meiryo" charset="-128"/>
                <a:ea typeface="Meiryo" charset="-128"/>
                <a:cs typeface="Meiryo" charset="-128"/>
              </a:rPr>
              <a: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a:t>
            </a:r>
            <a:r>
              <a:rPr lang="ja-JP" altLang="en-US" dirty="0" smtClean="0">
                <a:solidFill>
                  <a:schemeClr val="bg1"/>
                </a:solidFill>
                <a:latin typeface="Meiryo" charset="-128"/>
                <a:ea typeface="Meiryo" charset="-128"/>
                <a:cs typeface="Meiryo" charset="-128"/>
              </a:rPr>
              <a:t>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武士</a:t>
            </a:r>
            <a:r>
              <a:rPr lang="ja-JP" altLang="en-US" dirty="0">
                <a:solidFill>
                  <a:schemeClr val="bg1"/>
                </a:solidFill>
                <a:latin typeface="Meiryo" charset="-128"/>
                <a:ea typeface="Meiryo" charset="-128"/>
                <a:cs typeface="Meiryo" charset="-128"/>
              </a:rPr>
              <a:t>:領地や報酬を死守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r>
              <a:rPr lang="ja-JP" altLang="en-US" dirty="0" smtClean="0">
                <a:solidFill>
                  <a:schemeClr val="bg1"/>
                </a:solidFill>
                <a:latin typeface="Meiryo" charset="-128"/>
                <a:ea typeface="Meiryo" charset="-128"/>
                <a:cs typeface="Meiryo" charset="-128"/>
              </a:rPr>
              <a:t>)</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r>
              <a:rPr lang="ja-JP" altLang="en-US" dirty="0" smtClean="0">
                <a:solidFill>
                  <a:schemeClr val="bg1"/>
                </a:solidFill>
                <a:latin typeface="Meiryo" charset="-128"/>
                <a:ea typeface="Meiryo" charset="-128"/>
                <a:cs typeface="Meiryo" charset="-128"/>
              </a:rPr>
              <a:t>)</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効率性や</a:t>
            </a:r>
            <a:r>
              <a:rPr lang="en-US" altLang="ja-JP" dirty="0" smtClean="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月次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日次</a:t>
            </a:r>
            <a:r>
              <a:rPr lang="en-US" altLang="ja-JP" dirty="0" smtClean="0">
                <a:solidFill>
                  <a:schemeClr val="bg1"/>
                </a:solidFill>
                <a:latin typeface="Meiryo" charset="-128"/>
                <a:ea typeface="Meiryo" charset="-128"/>
                <a:cs typeface="Meiryo" charset="-128"/>
              </a:rPr>
              <a:t>(or </a:t>
            </a:r>
            <a:r>
              <a:rPr lang="ja-JP" altLang="en-US" dirty="0" smtClean="0">
                <a:solidFill>
                  <a:schemeClr val="bg1"/>
                </a:solidFill>
                <a:latin typeface="Meiryo" charset="-128"/>
                <a:ea typeface="Meiryo" charset="-128"/>
                <a:cs typeface="Meiryo" charset="-128"/>
              </a:rPr>
              <a:t>時次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業務</a:t>
            </a:r>
            <a:endParaRPr kumimoji="1" lang="ja-JP" altLang="en-US" sz="1200" dirty="0">
              <a:solidFill>
                <a:srgbClr val="FFFFFF"/>
              </a:solidFill>
              <a:latin typeface="ＭＳ Ｐゴシック"/>
              <a:ea typeface="ＭＳ Ｐゴシック"/>
              <a:cs typeface="ＭＳ Ｐゴシック"/>
            </a:endParaRP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例え</a:t>
            </a:r>
            <a:endParaRPr kumimoji="1" lang="ja-JP" altLang="en-US" sz="1200" dirty="0">
              <a:solidFill>
                <a:srgbClr val="FFFFFF"/>
              </a:solidFill>
              <a:latin typeface="ＭＳ Ｐゴシック"/>
              <a:ea typeface="ＭＳ Ｐゴシック"/>
              <a:cs typeface="ＭＳ Ｐゴシック"/>
            </a:endParaRP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対象</a:t>
            </a:r>
            <a:endParaRPr kumimoji="1" lang="ja-JP" altLang="en-US" sz="1200" dirty="0">
              <a:solidFill>
                <a:srgbClr val="FFFFFF"/>
              </a:solidFill>
              <a:latin typeface="ＭＳ Ｐゴシック"/>
              <a:ea typeface="ＭＳ Ｐゴシック"/>
              <a:cs typeface="ＭＳ Ｐゴシック"/>
            </a:endParaRP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期待</a:t>
            </a:r>
            <a:endParaRPr kumimoji="1" lang="ja-JP" altLang="en-US" sz="1200" dirty="0">
              <a:solidFill>
                <a:srgbClr val="FFFFFF"/>
              </a:solidFill>
              <a:latin typeface="ＭＳ Ｐゴシック"/>
              <a:ea typeface="ＭＳ Ｐゴシック"/>
              <a:cs typeface="ＭＳ Ｐゴシック"/>
            </a:endParaRP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実践</a:t>
            </a:r>
            <a:endParaRPr kumimoji="1" lang="ja-JP" altLang="en-US" sz="1200" dirty="0">
              <a:solidFill>
                <a:srgbClr val="FFFFFF"/>
              </a:solidFill>
              <a:latin typeface="ＭＳ Ｐゴシック"/>
              <a:ea typeface="ＭＳ Ｐゴシック"/>
              <a:cs typeface="ＭＳ Ｐゴシック"/>
            </a:endParaRP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期間</a:t>
            </a:r>
            <a:endParaRPr kumimoji="1" lang="ja-JP" altLang="en-US" sz="1200" dirty="0">
              <a:solidFill>
                <a:srgbClr val="FFFFFF"/>
              </a:solidFill>
              <a:latin typeface="ＭＳ Ｐゴシック"/>
              <a:ea typeface="ＭＳ Ｐゴシック"/>
              <a:cs typeface="ＭＳ Ｐゴシック"/>
            </a:endParaRP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経営</a:t>
            </a:r>
            <a:endParaRPr kumimoji="1" lang="ja-JP" altLang="en-US" sz="1200" dirty="0">
              <a:solidFill>
                <a:srgbClr val="FFFFFF"/>
              </a:solidFill>
              <a:latin typeface="ＭＳ Ｐゴシック"/>
              <a:ea typeface="ＭＳ Ｐゴシック"/>
              <a:cs typeface="ＭＳ Ｐゴシック"/>
            </a:endParaRP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043649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を取り持つガーディアン</a:t>
            </a:r>
            <a:endParaRPr kumimoji="1" lang="ja-JP" altLang="en-US" dirty="0"/>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落ち着き</a:t>
            </a:r>
            <a:r>
              <a:rPr lang="ja-JP" altLang="en-US" dirty="0">
                <a:solidFill>
                  <a:schemeClr val="bg1"/>
                </a:solidFill>
                <a:latin typeface="Meiryo" charset="-128"/>
                <a:ea typeface="Meiryo" charset="-128"/>
                <a:cs typeface="Meiryo" charset="-128"/>
              </a:rPr>
              <a:t>なくチャラチャラ</a:t>
            </a:r>
            <a:r>
              <a:rPr lang="ja-JP" altLang="en-US" dirty="0" smtClean="0">
                <a:solidFill>
                  <a:schemeClr val="bg1"/>
                </a:solidFill>
                <a:latin typeface="Meiryo" charset="-128"/>
                <a:ea typeface="Meiryo" charset="-128"/>
                <a:cs typeface="Meiryo" charset="-128"/>
              </a:rPr>
              <a:t>した</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無責任</a:t>
            </a:r>
            <a:r>
              <a:rPr lang="ja-JP" altLang="en-US" dirty="0">
                <a:solidFill>
                  <a:schemeClr val="bg1"/>
                </a:solidFill>
                <a:latin typeface="Meiryo" charset="-128"/>
                <a:ea typeface="Meiryo" charset="-128"/>
                <a:cs typeface="Meiryo" charset="-128"/>
              </a:rPr>
              <a:t>で軽い存在だ</a:t>
            </a:r>
            <a:r>
              <a:rPr lang="ja-JP" altLang="en-US" dirty="0" smtClean="0">
                <a:solidFill>
                  <a:schemeClr val="bg1"/>
                </a:solidFill>
                <a:latin typeface="Meiryo" charset="-128"/>
                <a:ea typeface="Meiryo" charset="-128"/>
                <a:cs typeface="Meiryo" charset="-128"/>
              </a:rPr>
              <a:t>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古臭く</a:t>
            </a:r>
            <a:r>
              <a:rPr lang="ja-JP" altLang="en-US" dirty="0">
                <a:solidFill>
                  <a:schemeClr val="bg1"/>
                </a:solidFill>
                <a:latin typeface="Meiryo" charset="-128"/>
                <a:ea typeface="Meiryo" charset="-128"/>
                <a:cs typeface="Meiryo" charset="-128"/>
              </a:rPr>
              <a:t>動きが遅い足手まとい</a:t>
            </a:r>
            <a:r>
              <a:rPr lang="ja-JP" altLang="en-US" dirty="0" smtClean="0">
                <a:solidFill>
                  <a:schemeClr val="bg1"/>
                </a:solidFill>
                <a:latin typeface="Meiryo" charset="-128"/>
                <a:ea typeface="Meiryo" charset="-128"/>
                <a:cs typeface="Meiryo" charset="-128"/>
              </a:rPr>
              <a:t>の</a:t>
            </a:r>
            <a:endParaRPr lang="en-US" altLang="ja-JP" dirty="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恐竜</a:t>
            </a:r>
            <a:r>
              <a:rPr lang="ja-JP" altLang="en-US" dirty="0">
                <a:solidFill>
                  <a:schemeClr val="bg1"/>
                </a:solidFill>
                <a:latin typeface="Meiryo" charset="-128"/>
                <a:ea typeface="Meiryo" charset="-128"/>
                <a:cs typeface="Meiryo" charset="-128"/>
              </a:rPr>
              <a:t>の化石のよう</a:t>
            </a:r>
            <a:r>
              <a:rPr lang="ja-JP" altLang="en-US" dirty="0" smtClean="0">
                <a:solidFill>
                  <a:schemeClr val="bg1"/>
                </a:solidFill>
                <a:latin typeface="Meiryo" charset="-128"/>
                <a:ea typeface="Meiryo" charset="-128"/>
                <a:cs typeface="Meiryo" charset="-128"/>
              </a:rPr>
              <a:t>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a:t>
            </a:r>
            <a:r>
              <a:rPr lang="ja-JP" altLang="en-US" sz="1200" dirty="0" smtClean="0">
                <a:solidFill>
                  <a:schemeClr val="accent6">
                    <a:lumMod val="75000"/>
                  </a:schemeClr>
                </a:solidFill>
                <a:latin typeface="Meiryo" charset="-128"/>
                <a:ea typeface="Meiryo" charset="-128"/>
                <a:cs typeface="Meiryo" charset="-128"/>
              </a:rPr>
              <a:t>も</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文化的</a:t>
            </a:r>
            <a:r>
              <a:rPr lang="ja-JP" altLang="en-US" sz="1200" b="1" dirty="0">
                <a:solidFill>
                  <a:schemeClr val="accent6">
                    <a:lumMod val="75000"/>
                  </a:schemeClr>
                </a:solidFill>
                <a:latin typeface="Meiryo" charset="-128"/>
                <a:ea typeface="Meiryo" charset="-128"/>
                <a:cs typeface="Meiryo" charset="-128"/>
              </a:rPr>
              <a:t>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smtClean="0">
                <a:solidFill>
                  <a:schemeClr val="accent6">
                    <a:lumMod val="75000"/>
                  </a:schemeClr>
                </a:solidFill>
                <a:latin typeface="Meiryo" charset="-128"/>
                <a:ea typeface="Meiryo" charset="-128"/>
                <a:cs typeface="Meiryo" charset="-128"/>
              </a:rPr>
              <a:t>させるために</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双方</a:t>
            </a:r>
            <a:r>
              <a:rPr lang="ja-JP" altLang="en-US" sz="1200" b="1" dirty="0">
                <a:solidFill>
                  <a:schemeClr val="accent6">
                    <a:lumMod val="75000"/>
                  </a:schemeClr>
                </a:solidFill>
                <a:latin typeface="Meiryo" charset="-128"/>
                <a:ea typeface="Meiryo" charset="-128"/>
                <a:cs typeface="Meiryo" charset="-128"/>
              </a:rPr>
              <a:t>に敬意を</a:t>
            </a:r>
            <a:r>
              <a:rPr lang="ja-JP" altLang="en-US" sz="1200" b="1" dirty="0" smtClean="0">
                <a:solidFill>
                  <a:schemeClr val="accent6">
                    <a:lumMod val="75000"/>
                  </a:schemeClr>
                </a:solidFill>
                <a:latin typeface="Meiryo" charset="-128"/>
                <a:ea typeface="Meiryo" charset="-128"/>
                <a:cs typeface="Meiryo" charset="-128"/>
              </a:rPr>
              <a:t>払いつつ間</a:t>
            </a:r>
            <a:r>
              <a:rPr lang="ja-JP" altLang="en-US" sz="1200" b="1" dirty="0">
                <a:solidFill>
                  <a:schemeClr val="accent6">
                    <a:lumMod val="75000"/>
                  </a:schemeClr>
                </a:solidFill>
                <a:latin typeface="Meiryo" charset="-128"/>
                <a:ea typeface="Meiryo" charset="-128"/>
                <a:cs typeface="Meiryo" charset="-128"/>
              </a:rPr>
              <a:t>を取り持ち調整</a:t>
            </a:r>
            <a:r>
              <a:rPr lang="ja-JP" altLang="en-US" sz="1200" dirty="0">
                <a:solidFill>
                  <a:schemeClr val="accent6">
                    <a:lumMod val="75000"/>
                  </a:schemeClr>
                </a:solidFill>
                <a:latin typeface="Meiryo" charset="-128"/>
                <a:ea typeface="Meiryo" charset="-128"/>
                <a:cs typeface="Meiryo" charset="-128"/>
              </a:rPr>
              <a:t>を</a:t>
            </a:r>
            <a:r>
              <a:rPr lang="ja-JP" altLang="en-US" sz="1200" dirty="0" smtClean="0">
                <a:solidFill>
                  <a:schemeClr val="accent6">
                    <a:lumMod val="75000"/>
                  </a:schemeClr>
                </a:solidFill>
                <a:latin typeface="Meiryo" charset="-128"/>
                <a:ea typeface="Meiryo" charset="-128"/>
                <a:cs typeface="Meiryo" charset="-128"/>
              </a:rPr>
              <a:t>行う</a:t>
            </a:r>
            <a:endParaRPr lang="ja-JP" altLang="en-US" sz="1200" dirty="0">
              <a:solidFill>
                <a:schemeClr val="accent6">
                  <a:lumMod val="75000"/>
                </a:schemeClr>
              </a:solidFill>
              <a:latin typeface="Meiryo" charset="-128"/>
              <a:ea typeface="Meiryo" charset="-128"/>
              <a:cs typeface="Meiryo" charset="-128"/>
            </a:endParaRP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smtClean="0">
                <a:solidFill>
                  <a:schemeClr val="accent6">
                    <a:lumMod val="75000"/>
                  </a:schemeClr>
                </a:solidFill>
                <a:latin typeface="Meiryo" charset="-128"/>
                <a:ea typeface="Meiryo" charset="-128"/>
                <a:cs typeface="Meiryo" charset="-128"/>
              </a:rPr>
              <a:t>ガーディアン</a:t>
            </a:r>
            <a:endParaRPr lang="ja-JP" altLang="en-US" sz="2000" b="1" dirty="0">
              <a:solidFill>
                <a:schemeClr val="accent6">
                  <a:lumMod val="75000"/>
                </a:schemeClr>
              </a:solidFill>
              <a:latin typeface="Meiryo" charset="-128"/>
              <a:ea typeface="Meiryo" charset="-128"/>
              <a:cs typeface="Meiryo" charset="-128"/>
            </a:endParaRP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413639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３つの</a:t>
            </a:r>
            <a:r>
              <a:rPr kumimoji="1" lang="en-US" altLang="ja-JP" dirty="0" smtClean="0"/>
              <a:t>IT</a:t>
            </a:r>
            <a:r>
              <a:rPr kumimoji="1" lang="ja-JP" altLang="en-US" dirty="0" smtClean="0"/>
              <a:t>：従来の</a:t>
            </a:r>
            <a:r>
              <a:rPr kumimoji="1" lang="en-US" altLang="ja-JP" dirty="0" smtClean="0"/>
              <a:t>IT</a:t>
            </a:r>
            <a:r>
              <a:rPr kumimoji="1" lang="ja-JP" altLang="en-US" dirty="0" smtClean="0"/>
              <a:t>／シャドー</a:t>
            </a:r>
            <a:r>
              <a:rPr kumimoji="1" lang="en-US" altLang="ja-JP" dirty="0" smtClean="0"/>
              <a:t>IT</a:t>
            </a:r>
            <a:r>
              <a:rPr kumimoji="1" lang="ja-JP" altLang="en-US" dirty="0" smtClean="0"/>
              <a:t>／バイモーダル</a:t>
            </a:r>
            <a:r>
              <a:rPr kumimoji="1" lang="en-US" altLang="ja-JP" dirty="0" smtClean="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86</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Meiryo" charset="-128"/>
                <a:ea typeface="Meiryo" charset="-128"/>
                <a:cs typeface="Meiryo" charset="-128"/>
              </a:rPr>
              <a:t>SIer</a:t>
            </a:r>
            <a:r>
              <a:rPr kumimoji="1" lang="ja-JP" altLang="en-US" dirty="0" smtClean="0">
                <a:solidFill>
                  <a:srgbClr val="FFFFFF"/>
                </a:solidFill>
                <a:latin typeface="Meiryo" charset="-128"/>
                <a:ea typeface="Meiryo" charset="-128"/>
                <a:cs typeface="Meiryo" charset="-128"/>
              </a:rPr>
              <a:t>／</a:t>
            </a:r>
            <a:r>
              <a:rPr kumimoji="1" lang="en-US" altLang="ja-JP" dirty="0" smtClean="0">
                <a:solidFill>
                  <a:srgbClr val="FFFFFF"/>
                </a:solidFill>
                <a:latin typeface="Meiryo" charset="-128"/>
                <a:ea typeface="Meiryo" charset="-128"/>
                <a:cs typeface="Meiryo" charset="-128"/>
              </a:rPr>
              <a:t>IT</a:t>
            </a:r>
            <a:r>
              <a:rPr kumimoji="1" lang="ja-JP" altLang="en-US" dirty="0" smtClean="0">
                <a:solidFill>
                  <a:srgbClr val="FFFFFF"/>
                </a:solidFill>
                <a:latin typeface="Meiryo" charset="-128"/>
                <a:ea typeface="Meiryo" charset="-128"/>
                <a:cs typeface="Meiryo" charset="-128"/>
              </a:rPr>
              <a:t>ベンダー</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モード</a:t>
            </a:r>
            <a:r>
              <a:rPr kumimoji="1" lang="en-US" altLang="ja-JP" dirty="0" smtClean="0">
                <a:solidFill>
                  <a:srgbClr val="FFFFFF"/>
                </a:solidFill>
                <a:latin typeface="Meiryo" charset="-128"/>
                <a:ea typeface="Meiryo" charset="-128"/>
                <a:cs typeface="Meiryo" charset="-128"/>
              </a:rPr>
              <a:t>1</a:t>
            </a:r>
          </a:p>
          <a:p>
            <a:pPr algn="ctr"/>
            <a:r>
              <a:rPr kumimoji="1" lang="en-US" altLang="ja-JP" dirty="0" err="1" smtClean="0">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モード</a:t>
            </a:r>
            <a:r>
              <a:rPr kumimoji="1" lang="en-US" altLang="ja-JP" dirty="0" smtClean="0">
                <a:solidFill>
                  <a:srgbClr val="FFFFFF"/>
                </a:solidFill>
                <a:latin typeface="Meiryo" charset="-128"/>
                <a:ea typeface="Meiryo" charset="-128"/>
                <a:cs typeface="Meiryo" charset="-128"/>
              </a:rPr>
              <a:t>1</a:t>
            </a:r>
          </a:p>
          <a:p>
            <a:pPr algn="ctr"/>
            <a:r>
              <a:rPr lang="en-US" altLang="ja-JP" dirty="0" err="1" smtClean="0">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モード</a:t>
            </a:r>
            <a:r>
              <a:rPr kumimoji="1" lang="en-US" altLang="ja-JP" dirty="0" smtClean="0">
                <a:solidFill>
                  <a:srgbClr val="FFFFFF"/>
                </a:solidFill>
                <a:latin typeface="Meiryo" charset="-128"/>
                <a:ea typeface="Meiryo" charset="-128"/>
                <a:cs typeface="Meiryo" charset="-128"/>
              </a:rPr>
              <a:t>2</a:t>
            </a:r>
          </a:p>
          <a:p>
            <a:pPr algn="ctr"/>
            <a:r>
              <a:rPr lang="en-US" altLang="ja-JP" dirty="0" err="1" smtClean="0">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smtClean="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smtClean="0">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smtClean="0">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smtClean="0">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モード</a:t>
            </a:r>
            <a:r>
              <a:rPr kumimoji="1" lang="en-US" altLang="ja-JP" dirty="0" smtClean="0">
                <a:solidFill>
                  <a:srgbClr val="FFFFFF"/>
                </a:solidFill>
                <a:latin typeface="Meiryo" charset="-128"/>
                <a:ea typeface="Meiryo" charset="-128"/>
                <a:cs typeface="Meiryo" charset="-128"/>
              </a:rPr>
              <a:t>1</a:t>
            </a:r>
          </a:p>
          <a:p>
            <a:pPr algn="ctr"/>
            <a:r>
              <a:rPr lang="en-US" altLang="ja-JP" dirty="0" err="1" smtClean="0">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モード</a:t>
            </a:r>
            <a:r>
              <a:rPr kumimoji="1" lang="en-US" altLang="ja-JP" dirty="0" smtClean="0">
                <a:solidFill>
                  <a:srgbClr val="FFFFFF"/>
                </a:solidFill>
                <a:latin typeface="Meiryo" charset="-128"/>
                <a:ea typeface="Meiryo" charset="-128"/>
                <a:cs typeface="Meiryo" charset="-128"/>
              </a:rPr>
              <a:t>2</a:t>
            </a:r>
          </a:p>
          <a:p>
            <a:pPr algn="ctr"/>
            <a:r>
              <a:rPr lang="en-US" altLang="ja-JP" dirty="0" err="1" smtClean="0">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堅牢性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安定性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正確性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安全性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迅速性</a:t>
            </a:r>
            <a:endParaRPr kumimoji="1"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0070C0"/>
                </a:solidFill>
                <a:latin typeface="Meiryo" charset="-128"/>
                <a:ea typeface="Meiryo" charset="-128"/>
                <a:cs typeface="Meiryo" charset="-128"/>
              </a:rPr>
              <a:t>柔軟性</a:t>
            </a:r>
            <a:endParaRPr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スケーラビリティ</a:t>
            </a:r>
            <a:endParaRPr kumimoji="1"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0070C0"/>
                </a:solidFill>
                <a:latin typeface="Meiryo" charset="-128"/>
                <a:ea typeface="Meiryo" charset="-128"/>
                <a:cs typeface="Meiryo" charset="-128"/>
              </a:rPr>
              <a:t>低コスト</a:t>
            </a:r>
            <a:endParaRPr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そこそこ</a:t>
            </a:r>
            <a:r>
              <a:rPr kumimoji="1" lang="en-US" altLang="ja-JP" sz="800" dirty="0" smtClean="0">
                <a:solidFill>
                  <a:srgbClr val="0070C0"/>
                </a:solidFill>
                <a:latin typeface="Meiryo" charset="-128"/>
                <a:ea typeface="Meiryo" charset="-128"/>
                <a:cs typeface="Meiryo" charset="-128"/>
              </a:rPr>
              <a:t>/</a:t>
            </a:r>
            <a:r>
              <a:rPr kumimoji="1" lang="ja-JP" altLang="en-US" sz="800" dirty="0" smtClean="0">
                <a:solidFill>
                  <a:srgbClr val="0070C0"/>
                </a:solidFill>
                <a:latin typeface="Meiryo" charset="-128"/>
                <a:ea typeface="Meiryo" charset="-128"/>
                <a:cs typeface="Meiryo" charset="-128"/>
              </a:rPr>
              <a:t>使える</a:t>
            </a:r>
            <a:endParaRPr kumimoji="1" lang="ja-JP" altLang="en-US" sz="800" dirty="0">
              <a:solidFill>
                <a:srgbClr val="0070C0"/>
              </a:solidFill>
              <a:latin typeface="Meiryo" charset="-128"/>
              <a:ea typeface="Meiryo" charset="-128"/>
              <a:cs typeface="Meiryo" charset="-128"/>
            </a:endParaRP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堅牢性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安定性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正確性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安全性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smtClean="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迅速性</a:t>
            </a:r>
            <a:endParaRPr kumimoji="1"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0070C0"/>
                </a:solidFill>
                <a:latin typeface="Meiryo" charset="-128"/>
                <a:ea typeface="Meiryo" charset="-128"/>
                <a:cs typeface="Meiryo" charset="-128"/>
              </a:rPr>
              <a:t>柔軟性</a:t>
            </a:r>
            <a:endParaRPr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スケーラビリティ</a:t>
            </a:r>
            <a:endParaRPr kumimoji="1"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0070C0"/>
                </a:solidFill>
                <a:latin typeface="Meiryo" charset="-128"/>
                <a:ea typeface="Meiryo" charset="-128"/>
                <a:cs typeface="Meiryo" charset="-128"/>
              </a:rPr>
              <a:t>低コスト</a:t>
            </a:r>
            <a:endParaRPr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0070C0"/>
                </a:solidFill>
                <a:latin typeface="Meiryo" charset="-128"/>
                <a:ea typeface="Meiryo" charset="-128"/>
                <a:cs typeface="Meiryo" charset="-128"/>
              </a:rPr>
              <a:t>そこそこ</a:t>
            </a:r>
            <a:r>
              <a:rPr kumimoji="1" lang="en-US" altLang="ja-JP" sz="800" dirty="0" smtClean="0">
                <a:solidFill>
                  <a:srgbClr val="0070C0"/>
                </a:solidFill>
                <a:latin typeface="Meiryo" charset="-128"/>
                <a:ea typeface="Meiryo" charset="-128"/>
                <a:cs typeface="Meiryo" charset="-128"/>
              </a:rPr>
              <a:t>/</a:t>
            </a:r>
            <a:r>
              <a:rPr kumimoji="1" lang="ja-JP" altLang="en-US" sz="800" dirty="0" smtClean="0">
                <a:solidFill>
                  <a:srgbClr val="0070C0"/>
                </a:solidFill>
                <a:latin typeface="Meiryo" charset="-128"/>
                <a:ea typeface="Meiryo" charset="-128"/>
                <a:cs typeface="Meiryo" charset="-128"/>
              </a:rPr>
              <a:t>使える</a:t>
            </a:r>
            <a:endParaRPr kumimoji="1" lang="ja-JP" altLang="en-US" sz="800" dirty="0">
              <a:solidFill>
                <a:srgbClr val="0070C0"/>
              </a:solidFill>
              <a:latin typeface="Meiryo" charset="-128"/>
              <a:ea typeface="Meiryo" charset="-128"/>
              <a:cs typeface="Meiryo" charset="-128"/>
            </a:endParaRP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堅牢性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安定性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正確性</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chemeClr val="accent3">
                    <a:lumMod val="50000"/>
                  </a:schemeClr>
                </a:solidFill>
                <a:latin typeface="Meiryo" charset="-128"/>
                <a:ea typeface="Meiryo" charset="-128"/>
                <a:cs typeface="Meiryo" charset="-128"/>
              </a:rPr>
              <a:t>安全性</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smtClean="0">
                <a:solidFill>
                  <a:schemeClr val="bg1">
                    <a:lumMod val="50000"/>
                  </a:schemeClr>
                </a:solidFill>
                <a:latin typeface="Meiryo" charset="-128"/>
                <a:ea typeface="Meiryo" charset="-128"/>
                <a:cs typeface="Meiryo" charset="-128"/>
              </a:rPr>
              <a:t>従来の</a:t>
            </a:r>
            <a:r>
              <a:rPr kumimoji="1" lang="en-US" altLang="ja-JP" sz="2000" b="1" dirty="0" smtClean="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smtClean="0">
                <a:solidFill>
                  <a:schemeClr val="bg1">
                    <a:lumMod val="50000"/>
                  </a:schemeClr>
                </a:solidFill>
                <a:latin typeface="Meiryo" charset="-128"/>
                <a:ea typeface="Meiryo" charset="-128"/>
                <a:cs typeface="Meiryo" charset="-128"/>
              </a:rPr>
              <a:t>シャドー</a:t>
            </a:r>
            <a:r>
              <a:rPr kumimoji="1" lang="en-US" altLang="ja-JP" sz="2000" b="1" dirty="0" smtClean="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smtClean="0">
                <a:solidFill>
                  <a:schemeClr val="bg1">
                    <a:lumMod val="50000"/>
                  </a:schemeClr>
                </a:solidFill>
                <a:latin typeface="Meiryo" charset="-128"/>
                <a:ea typeface="Meiryo" charset="-128"/>
                <a:cs typeface="Meiryo" charset="-128"/>
              </a:rPr>
              <a:t>バイモーダル</a:t>
            </a:r>
            <a:r>
              <a:rPr kumimoji="1" lang="en-US" altLang="ja-JP" sz="2000" b="1" dirty="0" smtClean="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0205952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87</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smtClean="0">
                <a:solidFill>
                  <a:srgbClr val="002060"/>
                </a:solidFill>
                <a:latin typeface="Meiryo" charset="-128"/>
                <a:ea typeface="Meiryo" charset="-128"/>
                <a:cs typeface="Meiryo" charset="-128"/>
              </a:rPr>
              <a:t>売上</a:t>
            </a:r>
            <a:r>
              <a:rPr lang="ja-JP" altLang="en-US" sz="1400" dirty="0">
                <a:solidFill>
                  <a:srgbClr val="002060"/>
                </a:solidFill>
                <a:latin typeface="Meiryo" charset="-128"/>
                <a:ea typeface="Meiryo" charset="-128"/>
                <a:cs typeface="Meiryo" charset="-128"/>
              </a:rPr>
              <a:t>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smtClean="0">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kumimoji="1" lang="en-US" altLang="ja-JP" sz="3200" b="1" dirty="0" smtClean="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smtClean="0">
                <a:solidFill>
                  <a:schemeClr val="accent6">
                    <a:lumMod val="75000"/>
                  </a:schemeClr>
                </a:solidFill>
                <a:latin typeface="Meiryo" charset="-128"/>
                <a:ea typeface="Meiryo" charset="-128"/>
                <a:cs typeface="Meiryo" charset="-128"/>
              </a:rPr>
              <a:t>売上や利益、社員の</a:t>
            </a:r>
            <a:r>
              <a:rPr lang="ja-JP" altLang="en-US" sz="1600" b="1" dirty="0" smtClean="0">
                <a:solidFill>
                  <a:schemeClr val="accent6">
                    <a:lumMod val="75000"/>
                  </a:schemeClr>
                </a:solidFill>
                <a:latin typeface="Meiryo" charset="-128"/>
                <a:ea typeface="Meiryo" charset="-128"/>
                <a:cs typeface="Meiryo" charset="-128"/>
              </a:rPr>
              <a:t>モード</a:t>
            </a:r>
            <a:r>
              <a:rPr lang="en-US" altLang="ja-JP" sz="1600" b="1" dirty="0" smtClean="0">
                <a:solidFill>
                  <a:schemeClr val="accent6">
                    <a:lumMod val="75000"/>
                  </a:schemeClr>
                </a:solidFill>
                <a:latin typeface="Meiryo" charset="-128"/>
                <a:ea typeface="Meiryo" charset="-128"/>
                <a:cs typeface="Meiryo" charset="-128"/>
              </a:rPr>
              <a:t>2</a:t>
            </a:r>
            <a:r>
              <a:rPr lang="ja-JP" altLang="en-US" sz="1600" b="1" dirty="0" smtClean="0">
                <a:solidFill>
                  <a:schemeClr val="accent6">
                    <a:lumMod val="75000"/>
                  </a:schemeClr>
                </a:solidFill>
                <a:latin typeface="Meiryo" charset="-128"/>
                <a:ea typeface="Meiryo" charset="-128"/>
                <a:cs typeface="Meiryo" charset="-128"/>
              </a:rPr>
              <a:t>へのシフト</a:t>
            </a:r>
            <a:endParaRPr lang="ja-JP" altLang="en-US" sz="1600" b="1" dirty="0">
              <a:solidFill>
                <a:schemeClr val="accent6">
                  <a:lumMod val="75000"/>
                </a:schemeClr>
              </a:solidFill>
              <a:latin typeface="Meiryo" charset="-128"/>
              <a:ea typeface="Meiryo" charset="-128"/>
              <a:cs typeface="Meiryo" charset="-128"/>
            </a:endParaRP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859945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smtClean="0"/>
              <a:t>SI</a:t>
            </a:r>
            <a:r>
              <a:rPr lang="ja-JP" altLang="en-US" dirty="0" smtClean="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特化型</a:t>
            </a:r>
            <a:endParaRPr kumimoji="1"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ビジネス</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サービス</a:t>
            </a:r>
            <a:endParaRPr kumimoji="1" lang="ja-JP" altLang="en-US" dirty="0">
              <a:solidFill>
                <a:srgbClr val="FFFFFF"/>
              </a:solidFill>
              <a:latin typeface="メイリオ"/>
              <a:ea typeface="メイリオ"/>
              <a:cs typeface="メイリオ"/>
            </a:endParaRP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業種・業務特化</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インテグレーション</a:t>
            </a:r>
            <a:endParaRPr kumimoji="1" lang="ja-JP" altLang="en-US" dirty="0">
              <a:solidFill>
                <a:srgbClr val="FFFFFF"/>
              </a:solidFill>
              <a:latin typeface="メイリオ"/>
              <a:ea typeface="メイリオ"/>
              <a:cs typeface="メイリオ"/>
            </a:endParaRP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smtClean="0">
                <a:solidFill>
                  <a:srgbClr val="008000"/>
                </a:solidFill>
              </a:rPr>
              <a:t>アプリケーション</a:t>
            </a:r>
            <a:endParaRPr kumimoji="1" lang="ja-JP" altLang="en-US" sz="1600" dirty="0">
              <a:solidFill>
                <a:srgbClr val="008000"/>
              </a:solidFill>
            </a:endParaRP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コンサルテーション</a:t>
            </a:r>
            <a:endParaRPr kumimoji="1" lang="ja-JP" altLang="en-US" dirty="0">
              <a:solidFill>
                <a:srgbClr val="FFFFFF"/>
              </a:solidFill>
              <a:latin typeface="メイリオ"/>
              <a:ea typeface="メイリオ"/>
              <a:cs typeface="メイリオ"/>
            </a:endParaRP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インフラ構築</a:t>
            </a:r>
            <a:endParaRPr kumimoji="1" lang="ja-JP" altLang="en-US" dirty="0">
              <a:solidFill>
                <a:srgbClr val="FFFFFF"/>
              </a:solidFill>
              <a:latin typeface="メイリオ"/>
              <a:ea typeface="メイリオ"/>
              <a:cs typeface="メイリオ"/>
            </a:endParaRP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クラウド運用管理</a:t>
            </a:r>
            <a:endParaRPr kumimoji="1" lang="ja-JP" altLang="en-US" dirty="0">
              <a:solidFill>
                <a:srgbClr val="FFFFFF"/>
              </a:solidFill>
              <a:latin typeface="メイリオ"/>
              <a:ea typeface="メイリオ"/>
              <a:cs typeface="メイリオ"/>
            </a:endParaRP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内製化支援</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シチズン</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デベロッパー支援</a:t>
            </a:r>
            <a:endParaRPr kumimoji="1" lang="ja-JP" altLang="en-US" dirty="0">
              <a:solidFill>
                <a:srgbClr val="FFFFFF"/>
              </a:solidFill>
              <a:latin typeface="メイリオ"/>
              <a:ea typeface="メイリオ"/>
              <a:cs typeface="メイリオ"/>
            </a:endParaRP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アジャイル型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受託</a:t>
            </a:r>
            <a:r>
              <a:rPr lang="ja-JP" altLang="en-US" dirty="0">
                <a:solidFill>
                  <a:srgbClr val="FFFFFF"/>
                </a:solidFill>
                <a:latin typeface="メイリオ"/>
                <a:ea typeface="メイリオ"/>
                <a:cs typeface="メイリオ"/>
              </a:rPr>
              <a:t>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汎用型</a:t>
            </a:r>
            <a:endParaRPr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smtClean="0">
                <a:solidFill>
                  <a:srgbClr val="FFFFFF"/>
                </a:solidFill>
                <a:latin typeface="メイリオ"/>
                <a:ea typeface="メイリオ"/>
                <a:cs typeface="メイリオ"/>
              </a:rPr>
              <a:t>/</a:t>
            </a:r>
            <a:r>
              <a:rPr kumimoji="1"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データセンター</a:t>
            </a:r>
            <a:endParaRPr kumimoji="1" lang="ja-JP" altLang="en-US" dirty="0">
              <a:solidFill>
                <a:srgbClr val="FFFFFF"/>
              </a:solidFill>
              <a:latin typeface="メイリオ"/>
              <a:ea typeface="メイリオ"/>
              <a:cs typeface="メイリオ"/>
            </a:endParaRP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smtClean="0">
                <a:solidFill>
                  <a:srgbClr val="008000"/>
                </a:solidFill>
                <a:latin typeface="メイリオ"/>
                <a:ea typeface="メイリオ"/>
                <a:cs typeface="メイリオ"/>
              </a:rPr>
              <a:t>インフラ</a:t>
            </a:r>
            <a:endParaRPr kumimoji="1" lang="en-US" altLang="ja-JP" sz="1600" dirty="0" smtClean="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smtClean="0">
                <a:solidFill>
                  <a:srgbClr val="000090"/>
                </a:solidFill>
                <a:latin typeface="メイリオ"/>
                <a:ea typeface="メイリオ"/>
                <a:cs typeface="メイリオ"/>
              </a:rPr>
              <a:t>専門特化</a:t>
            </a:r>
            <a:endParaRPr kumimoji="1" lang="ja-JP" altLang="en-US" sz="1600" dirty="0">
              <a:solidFill>
                <a:srgbClr val="000090"/>
              </a:solidFill>
              <a:latin typeface="メイリオ"/>
              <a:ea typeface="メイリオ"/>
              <a:cs typeface="メイリオ"/>
            </a:endParaRP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smtClean="0">
                <a:solidFill>
                  <a:srgbClr val="000090"/>
                </a:solidFill>
                <a:latin typeface="メイリオ"/>
                <a:ea typeface="メイリオ"/>
                <a:cs typeface="メイリオ"/>
              </a:rPr>
              <a:t>スピード</a:t>
            </a:r>
            <a:endParaRPr kumimoji="1" lang="ja-JP" altLang="en-US" sz="1600" dirty="0">
              <a:solidFill>
                <a:srgbClr val="000090"/>
              </a:solidFill>
              <a:latin typeface="メイリオ"/>
              <a:ea typeface="メイリオ"/>
              <a:cs typeface="メイリオ"/>
            </a:endParaRP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アプリケーション</a:t>
            </a:r>
            <a:endParaRPr kumimoji="1" lang="en-US" altLang="ja-JP" sz="1000" dirty="0" smtClean="0">
              <a:solidFill>
                <a:srgbClr val="FF6600"/>
              </a:solidFill>
              <a:latin typeface="メイリオ"/>
              <a:ea typeface="メイリオ"/>
              <a:cs typeface="メイリオ"/>
            </a:endParaRPr>
          </a:p>
          <a:p>
            <a:r>
              <a:rPr kumimoji="1" lang="ja-JP" altLang="en-US" sz="1000" dirty="0" smtClean="0">
                <a:solidFill>
                  <a:srgbClr val="FF6600"/>
                </a:solidFill>
                <a:latin typeface="メイリオ"/>
                <a:ea typeface="メイリオ"/>
                <a:cs typeface="メイリオ"/>
              </a:rPr>
              <a:t>　　　　　プロフェッショナル</a:t>
            </a:r>
            <a:endParaRPr kumimoji="1" lang="ja-JP" altLang="en-US" sz="1000" dirty="0">
              <a:solidFill>
                <a:srgbClr val="FF6600"/>
              </a:solidFill>
              <a:latin typeface="メイリオ"/>
              <a:ea typeface="メイリオ"/>
              <a:cs typeface="メイリオ"/>
            </a:endParaRP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a:t>
            </a:r>
            <a:endParaRPr kumimoji="1" lang="ja-JP" altLang="en-US" sz="1000" dirty="0">
              <a:solidFill>
                <a:srgbClr val="FF6600"/>
              </a:solidFill>
              <a:latin typeface="メイリオ"/>
              <a:ea typeface="メイリオ"/>
              <a:cs typeface="メイリオ"/>
            </a:endParaRP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smtClean="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smtClean="0">
                <a:solidFill>
                  <a:srgbClr val="FF6600"/>
                </a:solidFill>
                <a:latin typeface="メイリオ"/>
                <a:ea typeface="メイリオ"/>
                <a:cs typeface="メイリオ"/>
              </a:rPr>
              <a:t>プロフェッショナル</a:t>
            </a:r>
            <a:endParaRPr lang="ja-JP" altLang="en-US" sz="1000" dirty="0">
              <a:solidFill>
                <a:srgbClr val="FF6600"/>
              </a:solidFill>
              <a:latin typeface="メイリオ"/>
              <a:ea typeface="メイリオ"/>
              <a:cs typeface="メイリオ"/>
            </a:endParaRP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smtClean="0">
                <a:solidFill>
                  <a:srgbClr val="FF6600"/>
                </a:solidFill>
                <a:latin typeface="メイリオ"/>
                <a:ea typeface="メイリオ"/>
                <a:cs typeface="メイリオ"/>
              </a:rPr>
              <a:t>インフラ提供戦略</a:t>
            </a:r>
            <a:endParaRPr lang="ja-JP" altLang="en-US" sz="1600" dirty="0">
              <a:solidFill>
                <a:srgbClr val="FF6600"/>
              </a:solidFill>
              <a:latin typeface="メイリオ"/>
              <a:ea typeface="メイリオ"/>
              <a:cs typeface="メイリオ"/>
            </a:endParaRP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6421979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詳細はこちらをご覧下さい　</a:t>
            </a:r>
            <a:r>
              <a:rPr lang="en-US" altLang="ja-JP" dirty="0" smtClean="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a:t>
            </a:r>
            <a:r>
              <a:rPr lang="ja-JP" altLang="en-US" sz="1200" dirty="0" smtClean="0">
                <a:solidFill>
                  <a:srgbClr val="0070C0"/>
                </a:solidFill>
                <a:latin typeface="Meiryo" charset="-128"/>
                <a:ea typeface="Meiryo" charset="-128"/>
                <a:cs typeface="Meiryo" charset="-128"/>
              </a:rPr>
              <a:t>な対策</a:t>
            </a:r>
            <a:r>
              <a:rPr lang="ja-JP" altLang="en-US" sz="1200" dirty="0">
                <a:solidFill>
                  <a:srgbClr val="0070C0"/>
                </a:solidFill>
                <a:latin typeface="Meiryo" charset="-128"/>
                <a:ea typeface="Meiryo" charset="-128"/>
                <a:cs typeface="Meiryo" charset="-128"/>
              </a:rPr>
              <a:t>を示すこと。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身</a:t>
            </a:r>
            <a:r>
              <a:rPr lang="ja-JP" altLang="en-US" sz="1200" dirty="0">
                <a:solidFill>
                  <a:srgbClr val="0070C0"/>
                </a:solidFill>
                <a:latin typeface="Meiryo" charset="-128"/>
                <a:ea typeface="Meiryo" charset="-128"/>
                <a:cs typeface="Meiryo" charset="-128"/>
              </a:rPr>
              <a:t>の丈に合った事例を紹介し、具体的なビジネスのイメージを</a:t>
            </a:r>
            <a:r>
              <a:rPr lang="ja-JP" altLang="en-US" sz="1200" dirty="0" smtClean="0">
                <a:solidFill>
                  <a:srgbClr val="0070C0"/>
                </a:solidFill>
                <a:latin typeface="Meiryo" charset="-128"/>
                <a:ea typeface="Meiryo" charset="-128"/>
                <a:cs typeface="Meiryo" charset="-128"/>
              </a:rPr>
              <a:t>描きやすく</a:t>
            </a:r>
            <a:r>
              <a:rPr lang="ja-JP" altLang="en-US" sz="1200" dirty="0">
                <a:solidFill>
                  <a:srgbClr val="0070C0"/>
                </a:solidFill>
                <a:latin typeface="Meiryo" charset="-128"/>
                <a:ea typeface="Meiryo" charset="-128"/>
                <a:cs typeface="Meiryo" charset="-128"/>
              </a:rPr>
              <a:t>すること。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新規</a:t>
            </a:r>
            <a:r>
              <a:rPr lang="ja-JP" altLang="en-US" sz="1200" dirty="0">
                <a:solidFill>
                  <a:srgbClr val="0070C0"/>
                </a:solidFill>
                <a:latin typeface="Meiryo" charset="-128"/>
                <a:ea typeface="Meiryo" charset="-128"/>
                <a:cs typeface="Meiryo" charset="-128"/>
              </a:rPr>
              <a:t>事業を立ち上げるための課題や成功させるための実践的な</a:t>
            </a:r>
            <a:r>
              <a:rPr lang="ja-JP" altLang="en-US" sz="1200" dirty="0" smtClean="0">
                <a:solidFill>
                  <a:srgbClr val="0070C0"/>
                </a:solidFill>
                <a:latin typeface="Meiryo" charset="-128"/>
                <a:ea typeface="Meiryo" charset="-128"/>
                <a:cs typeface="Meiryo" charset="-128"/>
              </a:rPr>
              <a:t>ノウハウ</a:t>
            </a:r>
            <a:r>
              <a:rPr lang="ja-JP" altLang="en-US" sz="1200" dirty="0">
                <a:solidFill>
                  <a:srgbClr val="0070C0"/>
                </a:solidFill>
                <a:latin typeface="Meiryo" charset="-128"/>
                <a:ea typeface="Meiryo" charset="-128"/>
                <a:cs typeface="Meiryo" charset="-128"/>
              </a:rPr>
              <a:t>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smtClean="0">
                <a:latin typeface="Meiryo" charset="-128"/>
                <a:ea typeface="Meiryo" charset="-128"/>
                <a:cs typeface="Meiryo" charset="-128"/>
              </a:rPr>
              <a:t>新しいステージに立つためにどうすればいいのか</a:t>
            </a:r>
            <a:endParaRPr lang="en-US" altLang="ja-JP" sz="1400" b="1" dirty="0" smtClean="0">
              <a:latin typeface="Meiryo" charset="-128"/>
              <a:ea typeface="Meiryo" charset="-128"/>
              <a:cs typeface="Meiryo" charset="-128"/>
            </a:endParaRPr>
          </a:p>
          <a:p>
            <a:endParaRPr kumimoji="1" lang="ja-JP" altLang="en-US" sz="14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smtClean="0">
                <a:latin typeface="Meiryo" charset="-128"/>
                <a:ea typeface="Meiryo" charset="-128"/>
                <a:cs typeface="Meiryo" charset="-128"/>
              </a:rPr>
              <a:t>SI</a:t>
            </a:r>
            <a:r>
              <a:rPr kumimoji="1" lang="ja-JP" altLang="en-US" sz="1200" dirty="0" smtClean="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smtClean="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smtClean="0">
                <a:solidFill>
                  <a:schemeClr val="accent6">
                    <a:lumMod val="75000"/>
                  </a:schemeClr>
                </a:solidFill>
                <a:latin typeface="Meiryo" charset="-128"/>
                <a:ea typeface="Meiryo" charset="-128"/>
                <a:cs typeface="Meiryo" charset="-128"/>
              </a:rPr>
              <a:t>本書に掲載している全</a:t>
            </a:r>
            <a:r>
              <a:rPr lang="en-US" altLang="ja-JP" sz="1200" dirty="0" smtClean="0">
                <a:solidFill>
                  <a:schemeClr val="accent6">
                    <a:lumMod val="75000"/>
                  </a:schemeClr>
                </a:solidFill>
                <a:latin typeface="Meiryo" charset="-128"/>
                <a:ea typeface="Meiryo" charset="-128"/>
                <a:cs typeface="Meiryo" charset="-128"/>
              </a:rPr>
              <a:t>60</a:t>
            </a:r>
            <a:r>
              <a:rPr lang="ja-JP" altLang="en-US" sz="1200" dirty="0" smtClean="0">
                <a:solidFill>
                  <a:schemeClr val="accent6">
                    <a:lumMod val="75000"/>
                  </a:schemeClr>
                </a:solidFill>
                <a:latin typeface="Meiryo" charset="-128"/>
                <a:ea typeface="Meiryo" charset="-128"/>
                <a:cs typeface="Meiryo" charset="-128"/>
              </a:rPr>
              <a:t>枚の図表</a:t>
            </a:r>
            <a:r>
              <a:rPr lang="ja-JP" altLang="en-US" sz="1200" dirty="0">
                <a:solidFill>
                  <a:schemeClr val="accent6">
                    <a:lumMod val="75000"/>
                  </a:schemeClr>
                </a:solidFill>
                <a:latin typeface="Meiryo" charset="-128"/>
                <a:ea typeface="Meiryo" charset="-128"/>
                <a:cs typeface="Meiryo" charset="-128"/>
              </a:rPr>
              <a:t>は、ロイヤリティ・フリーのパワーポイントでダウンロードできます</a:t>
            </a:r>
            <a:r>
              <a:rPr lang="ja-JP" altLang="en-US" sz="1200" dirty="0" smtClean="0">
                <a:solidFill>
                  <a:schemeClr val="accent6">
                    <a:lumMod val="75000"/>
                  </a:schemeClr>
                </a:solidFill>
                <a:latin typeface="Meiryo" charset="-128"/>
                <a:ea typeface="Meiryo" charset="-128"/>
                <a:cs typeface="Meiryo" charset="-128"/>
              </a:rPr>
              <a:t>。経営会議や企画書の資料として、</a:t>
            </a:r>
            <a:r>
              <a:rPr lang="ja-JP" altLang="en-US" sz="1200" dirty="0">
                <a:solidFill>
                  <a:schemeClr val="accent6">
                    <a:lumMod val="75000"/>
                  </a:schemeClr>
                </a:solidFill>
                <a:latin typeface="Meiryo" charset="-128"/>
                <a:ea typeface="Meiryo" charset="-128"/>
                <a:cs typeface="Meiryo" charset="-128"/>
              </a:rPr>
              <a:t>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smtClean="0">
                <a:latin typeface="Meiryo" charset="-128"/>
                <a:ea typeface="Meiryo" charset="-128"/>
                <a:cs typeface="Meiryo" charset="-128"/>
              </a:rPr>
              <a:t>発売日：</a:t>
            </a:r>
            <a:r>
              <a:rPr lang="en-US" altLang="ja-JP" sz="1200" dirty="0" smtClean="0">
                <a:latin typeface="Meiryo" charset="-128"/>
                <a:ea typeface="Meiryo" charset="-128"/>
                <a:cs typeface="Meiryo" charset="-128"/>
              </a:rPr>
              <a:t>2016</a:t>
            </a:r>
            <a:r>
              <a:rPr lang="ja-JP" altLang="en-US" sz="1200" dirty="0" smtClean="0">
                <a:latin typeface="Meiryo" charset="-128"/>
                <a:ea typeface="Meiryo" charset="-128"/>
                <a:cs typeface="Meiryo" charset="-128"/>
              </a:rPr>
              <a:t>年</a:t>
            </a:r>
            <a:r>
              <a:rPr lang="en-US" altLang="ja-JP" sz="1200" dirty="0" smtClean="0">
                <a:latin typeface="Meiryo" charset="-128"/>
                <a:ea typeface="Meiryo" charset="-128"/>
                <a:cs typeface="Meiryo" charset="-128"/>
              </a:rPr>
              <a:t>1</a:t>
            </a:r>
            <a:r>
              <a:rPr lang="ja-JP" altLang="en-US" sz="1200" dirty="0" smtClean="0">
                <a:latin typeface="Meiryo" charset="-128"/>
                <a:ea typeface="Meiryo" charset="-128"/>
                <a:cs typeface="Meiryo" charset="-128"/>
              </a:rPr>
              <a:t>月</a:t>
            </a:r>
            <a:r>
              <a:rPr lang="en-US" altLang="ja-JP" sz="1200" dirty="0" smtClean="0">
                <a:latin typeface="Meiryo" charset="-128"/>
                <a:ea typeface="Meiryo" charset="-128"/>
                <a:cs typeface="Meiryo" charset="-128"/>
              </a:rPr>
              <a:t>25</a:t>
            </a:r>
            <a:r>
              <a:rPr lang="ja-JP" altLang="en-US" sz="1200" dirty="0" smtClean="0">
                <a:latin typeface="Meiryo" charset="-128"/>
                <a:ea typeface="Meiryo" charset="-128"/>
                <a:cs typeface="Meiryo" charset="-128"/>
              </a:rPr>
              <a:t>日</a:t>
            </a:r>
          </a:p>
          <a:p>
            <a:r>
              <a:rPr lang="ja-JP" altLang="en-US" sz="1200" dirty="0" smtClean="0">
                <a:latin typeface="Meiryo" charset="-128"/>
                <a:ea typeface="Meiryo" charset="-128"/>
                <a:cs typeface="Meiryo" charset="-128"/>
              </a:rPr>
              <a:t>著書：斎藤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昌義＋後藤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晃</a:t>
            </a:r>
          </a:p>
          <a:p>
            <a:r>
              <a:rPr lang="ja-JP" altLang="en-US" sz="1200" dirty="0" smtClean="0">
                <a:latin typeface="Meiryo" charset="-128"/>
                <a:ea typeface="Meiryo" charset="-128"/>
                <a:cs typeface="Meiryo" charset="-128"/>
              </a:rPr>
              <a:t>体裁：A5判</a:t>
            </a:r>
            <a:r>
              <a:rPr lang="ja-JP" altLang="en-US" sz="1200" dirty="0">
                <a:latin typeface="Meiryo" charset="-128"/>
                <a:ea typeface="Meiryo" charset="-128"/>
                <a:cs typeface="Meiryo" charset="-128"/>
              </a:rPr>
              <a:t>／本文2色／</a:t>
            </a:r>
            <a:r>
              <a:rPr lang="ja-JP" altLang="en-US" sz="1200" dirty="0" smtClean="0">
                <a:latin typeface="Meiryo" charset="-128"/>
                <a:ea typeface="Meiryo" charset="-128"/>
                <a:cs typeface="Meiryo" charset="-128"/>
              </a:rPr>
              <a:t>240ページ</a:t>
            </a:r>
          </a:p>
          <a:p>
            <a:r>
              <a:rPr lang="ja-JP" altLang="en-US" sz="1200" dirty="0" smtClean="0">
                <a:latin typeface="Meiryo" charset="-128"/>
                <a:ea typeface="Meiryo" charset="-128"/>
                <a:cs typeface="Meiryo" charset="-128"/>
              </a:rPr>
              <a:t>ISBN：978-4-7741-7872-1</a:t>
            </a:r>
          </a:p>
          <a:p>
            <a:r>
              <a:rPr lang="ja-JP" altLang="en-US" sz="1200" dirty="0" smtClean="0">
                <a:latin typeface="Meiryo" charset="-128"/>
                <a:ea typeface="Meiryo" charset="-128"/>
                <a:cs typeface="Meiryo" charset="-128"/>
              </a:rPr>
              <a:t>価格：1,880円</a:t>
            </a:r>
            <a:r>
              <a:rPr lang="ja-JP" altLang="en-US" sz="1200" dirty="0">
                <a:latin typeface="Meiryo" charset="-128"/>
                <a:ea typeface="Meiryo" charset="-128"/>
                <a:cs typeface="Meiryo" charset="-128"/>
              </a:rPr>
              <a:t>（＋税）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961332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クラウド・ビジネスへの期待と誤解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683568" y="1822213"/>
            <a:ext cx="3888432" cy="64807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Meiryo" charset="-128"/>
                <a:ea typeface="Meiryo" charset="-128"/>
                <a:cs typeface="Meiryo" charset="-128"/>
              </a:rPr>
              <a:t>物理システムを仮想化し</a:t>
            </a:r>
            <a:r>
              <a:rPr lang="en-US" altLang="ja-JP" sz="1400" dirty="0" smtClean="0">
                <a:solidFill>
                  <a:srgbClr val="FFFFFF"/>
                </a:solidFill>
                <a:latin typeface="Meiryo" charset="-128"/>
                <a:ea typeface="Meiryo" charset="-128"/>
                <a:cs typeface="Meiryo" charset="-128"/>
              </a:rPr>
              <a:t>IaaS</a:t>
            </a:r>
            <a:r>
              <a:rPr lang="ja-JP" altLang="en-US" sz="1400" dirty="0" smtClean="0">
                <a:solidFill>
                  <a:srgbClr val="FFFFFF"/>
                </a:solidFill>
                <a:latin typeface="Meiryo" charset="-128"/>
                <a:ea typeface="Meiryo" charset="-128"/>
                <a:cs typeface="Meiryo" charset="-128"/>
              </a:rPr>
              <a:t>へ移行し、その作業工数を稼ぐ。</a:t>
            </a:r>
            <a:endParaRPr lang="en-US" altLang="ja-JP" sz="1400" dirty="0" smtClean="0">
              <a:solidFill>
                <a:srgbClr val="FFFFFF"/>
              </a:solidFill>
              <a:latin typeface="Meiryo" charset="-128"/>
              <a:ea typeface="Meiryo" charset="-128"/>
              <a:cs typeface="Meiryo" charset="-128"/>
            </a:endParaRPr>
          </a:p>
        </p:txBody>
      </p:sp>
      <p:sp>
        <p:nvSpPr>
          <p:cNvPr id="5" name="正方形/長方形 4"/>
          <p:cNvSpPr/>
          <p:nvPr/>
        </p:nvSpPr>
        <p:spPr>
          <a:xfrm>
            <a:off x="683568" y="2521898"/>
            <a:ext cx="3888432" cy="64807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smtClean="0">
                <a:solidFill>
                  <a:srgbClr val="FFFFFF"/>
                </a:solidFill>
                <a:latin typeface="Meiryo" charset="-128"/>
                <a:ea typeface="Meiryo" charset="-128"/>
                <a:cs typeface="Meiryo" charset="-128"/>
              </a:rPr>
              <a:t>IaaS</a:t>
            </a:r>
            <a:r>
              <a:rPr lang="ja-JP" altLang="en-US" sz="1400" dirty="0" smtClean="0">
                <a:solidFill>
                  <a:srgbClr val="FFFFFF"/>
                </a:solidFill>
                <a:latin typeface="Meiryo" charset="-128"/>
                <a:ea typeface="Meiryo" charset="-128"/>
                <a:cs typeface="Meiryo" charset="-128"/>
              </a:rPr>
              <a:t>へ移行後の運用管理で、工数を稼ぐ。</a:t>
            </a:r>
            <a:endParaRPr lang="en-US" altLang="ja-JP" sz="1400" dirty="0" smtClean="0">
              <a:solidFill>
                <a:srgbClr val="FFFFFF"/>
              </a:solidFill>
              <a:latin typeface="Meiryo" charset="-128"/>
              <a:ea typeface="Meiryo" charset="-128"/>
              <a:cs typeface="Meiryo" charset="-128"/>
            </a:endParaRPr>
          </a:p>
        </p:txBody>
      </p:sp>
      <p:sp>
        <p:nvSpPr>
          <p:cNvPr id="6" name="正方形/長方形 5"/>
          <p:cNvSpPr/>
          <p:nvPr/>
        </p:nvSpPr>
        <p:spPr>
          <a:xfrm>
            <a:off x="683568" y="3219671"/>
            <a:ext cx="3888432" cy="64807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Meiryo" charset="-128"/>
                <a:ea typeface="Meiryo" charset="-128"/>
                <a:cs typeface="Meiryo" charset="-128"/>
              </a:rPr>
              <a:t>クラウド・ベースでアプリケーションを開発し、その工数と運用管理を受託する。</a:t>
            </a:r>
            <a:endParaRPr lang="en-US" altLang="ja-JP" sz="1400" dirty="0" smtClean="0">
              <a:solidFill>
                <a:srgbClr val="FFFFFF"/>
              </a:solidFill>
              <a:latin typeface="Meiryo" charset="-128"/>
              <a:ea typeface="Meiryo" charset="-128"/>
              <a:cs typeface="Meiryo" charset="-128"/>
            </a:endParaRPr>
          </a:p>
        </p:txBody>
      </p:sp>
      <p:sp>
        <p:nvSpPr>
          <p:cNvPr id="10" name="正方形/長方形 9"/>
          <p:cNvSpPr/>
          <p:nvPr/>
        </p:nvSpPr>
        <p:spPr>
          <a:xfrm>
            <a:off x="683568" y="1190963"/>
            <a:ext cx="3888432" cy="45582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クラウド・ビジネスへの</a:t>
            </a:r>
            <a:r>
              <a:rPr lang="ja-JP" altLang="en-US" sz="1600" b="1" dirty="0" smtClean="0">
                <a:solidFill>
                  <a:srgbClr val="FFFFFF"/>
                </a:solidFill>
                <a:latin typeface="Meiryo" charset="-128"/>
                <a:ea typeface="Meiryo" charset="-128"/>
                <a:cs typeface="Meiryo" charset="-128"/>
              </a:rPr>
              <a:t>期待</a:t>
            </a:r>
            <a:endParaRPr lang="en-US" altLang="ja-JP" sz="1600" b="1" dirty="0" smtClean="0">
              <a:solidFill>
                <a:srgbClr val="FFFFFF"/>
              </a:solidFill>
              <a:latin typeface="Meiryo" charset="-128"/>
              <a:ea typeface="Meiryo" charset="-128"/>
              <a:cs typeface="Meiryo" charset="-128"/>
            </a:endParaRPr>
          </a:p>
        </p:txBody>
      </p:sp>
      <p:grpSp>
        <p:nvGrpSpPr>
          <p:cNvPr id="19" name="図形グループ 18"/>
          <p:cNvGrpSpPr/>
          <p:nvPr/>
        </p:nvGrpSpPr>
        <p:grpSpPr>
          <a:xfrm>
            <a:off x="683568" y="3917444"/>
            <a:ext cx="7776864" cy="1211079"/>
            <a:chOff x="683568" y="3917444"/>
            <a:chExt cx="7776864" cy="1211079"/>
          </a:xfrm>
        </p:grpSpPr>
        <p:sp>
          <p:nvSpPr>
            <p:cNvPr id="11" name="正方形/長方形 10"/>
            <p:cNvSpPr/>
            <p:nvPr/>
          </p:nvSpPr>
          <p:spPr>
            <a:xfrm>
              <a:off x="683568" y="4552459"/>
              <a:ext cx="7776864"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solidFill>
                    <a:srgbClr val="FFFFFF"/>
                  </a:solidFill>
                  <a:latin typeface="Meiryo" charset="-128"/>
                  <a:ea typeface="Meiryo" charset="-128"/>
                  <a:cs typeface="Meiryo" charset="-128"/>
                </a:rPr>
                <a:t>クラウドの価値を最大限に活かして、お客様のビジネスの</a:t>
              </a:r>
              <a:r>
                <a:rPr lang="ja-JP" altLang="en-US" sz="1600" b="1" smtClean="0">
                  <a:solidFill>
                    <a:srgbClr val="FFFFFF"/>
                  </a:solidFill>
                  <a:latin typeface="Meiryo" charset="-128"/>
                  <a:ea typeface="Meiryo" charset="-128"/>
                  <a:cs typeface="Meiryo" charset="-128"/>
                </a:rPr>
                <a:t>成果に貢献する</a:t>
              </a:r>
              <a:endParaRPr lang="en-US" altLang="ja-JP" sz="1600" b="1" dirty="0" smtClean="0">
                <a:solidFill>
                  <a:srgbClr val="FFFFFF"/>
                </a:solidFill>
                <a:latin typeface="Meiryo" charset="-128"/>
                <a:ea typeface="Meiryo" charset="-128"/>
                <a:cs typeface="Meiryo" charset="-128"/>
              </a:endParaRPr>
            </a:p>
          </p:txBody>
        </p:sp>
        <p:sp>
          <p:nvSpPr>
            <p:cNvPr id="18" name="下矢印 17"/>
            <p:cNvSpPr/>
            <p:nvPr/>
          </p:nvSpPr>
          <p:spPr>
            <a:xfrm>
              <a:off x="3473878" y="3917444"/>
              <a:ext cx="2196244" cy="568366"/>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1"/>
          <p:cNvGrpSpPr/>
          <p:nvPr/>
        </p:nvGrpSpPr>
        <p:grpSpPr>
          <a:xfrm>
            <a:off x="4427984" y="1182502"/>
            <a:ext cx="4032448" cy="2685241"/>
            <a:chOff x="4427984" y="1182502"/>
            <a:chExt cx="4032448" cy="2685241"/>
          </a:xfrm>
        </p:grpSpPr>
        <p:sp>
          <p:nvSpPr>
            <p:cNvPr id="7" name="ホームベース 6"/>
            <p:cNvSpPr/>
            <p:nvPr/>
          </p:nvSpPr>
          <p:spPr>
            <a:xfrm flipH="1">
              <a:off x="4427984" y="1822214"/>
              <a:ext cx="4032448" cy="648072"/>
            </a:xfrm>
            <a:prstGeom prst="homePlate">
              <a:avLst>
                <a:gd name="adj" fmla="val 348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ユーザー企業にあらたな価値が生まれない。むしろ、コンプラインスやセキュリティ、スループットなどの非機能要件が満たされない可能性がある。</a:t>
              </a:r>
              <a:endParaRPr kumimoji="1" lang="ja-JP" altLang="en-US" sz="1200" dirty="0">
                <a:solidFill>
                  <a:srgbClr val="FFFFFF"/>
                </a:solidFill>
                <a:latin typeface="Meiryo" charset="-128"/>
                <a:ea typeface="Meiryo" charset="-128"/>
                <a:cs typeface="Meiryo" charset="-128"/>
              </a:endParaRPr>
            </a:p>
          </p:txBody>
        </p:sp>
        <p:sp>
          <p:nvSpPr>
            <p:cNvPr id="8" name="ホームベース 7"/>
            <p:cNvSpPr/>
            <p:nvPr/>
          </p:nvSpPr>
          <p:spPr>
            <a:xfrm flipH="1">
              <a:off x="4427984" y="2521898"/>
              <a:ext cx="4032448" cy="648072"/>
            </a:xfrm>
            <a:prstGeom prst="homePlate">
              <a:avLst>
                <a:gd name="adj" fmla="val 348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運用管理の多くが自動化されるので、物理</a:t>
              </a:r>
              <a:r>
                <a:rPr kumimoji="1" lang="ja-JP" altLang="en-US" sz="1200" smtClean="0">
                  <a:solidFill>
                    <a:srgbClr val="FFFFFF"/>
                  </a:solidFill>
                  <a:latin typeface="Meiryo" charset="-128"/>
                  <a:ea typeface="Meiryo" charset="-128"/>
                  <a:cs typeface="Meiryo" charset="-128"/>
                </a:rPr>
                <a:t>マシンの運用管理と比べると、大幅に工数</a:t>
              </a:r>
              <a:r>
                <a:rPr lang="ja-JP" altLang="en-US" sz="1200" smtClean="0">
                  <a:solidFill>
                    <a:srgbClr val="FFFFFF"/>
                  </a:solidFill>
                  <a:latin typeface="Meiryo" charset="-128"/>
                  <a:ea typeface="Meiryo" charset="-128"/>
                  <a:cs typeface="Meiryo" charset="-128"/>
                </a:rPr>
                <a:t>が減少する。</a:t>
              </a:r>
              <a:endParaRPr kumimoji="1" lang="ja-JP" altLang="en-US" sz="1200" dirty="0">
                <a:solidFill>
                  <a:srgbClr val="FFFFFF"/>
                </a:solidFill>
                <a:latin typeface="Meiryo" charset="-128"/>
                <a:ea typeface="Meiryo" charset="-128"/>
                <a:cs typeface="Meiryo" charset="-128"/>
              </a:endParaRPr>
            </a:p>
          </p:txBody>
        </p:sp>
        <p:sp>
          <p:nvSpPr>
            <p:cNvPr id="9" name="ホームベース 8"/>
            <p:cNvSpPr/>
            <p:nvPr/>
          </p:nvSpPr>
          <p:spPr>
            <a:xfrm flipH="1">
              <a:off x="4427984" y="3219671"/>
              <a:ext cx="4032448" cy="648072"/>
            </a:xfrm>
            <a:prstGeom prst="homePlate">
              <a:avLst>
                <a:gd name="adj" fmla="val 348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en-US" altLang="ja-JP" sz="1200" dirty="0" smtClean="0">
                  <a:solidFill>
                    <a:srgbClr val="FFFFFF"/>
                  </a:solidFill>
                  <a:latin typeface="Meiryo" charset="-128"/>
                  <a:ea typeface="Meiryo" charset="-128"/>
                  <a:cs typeface="Meiryo" charset="-128"/>
                </a:rPr>
                <a:t>SaaS</a:t>
              </a:r>
              <a:r>
                <a:rPr lang="ja-JP" altLang="en-US" sz="1200" dirty="0" smtClean="0">
                  <a:solidFill>
                    <a:srgbClr val="FFFFFF"/>
                  </a:solidFill>
                  <a:latin typeface="Meiryo" charset="-128"/>
                  <a:ea typeface="Meiryo" charset="-128"/>
                  <a:cs typeface="Meiryo" charset="-128"/>
                </a:rPr>
                <a:t>や</a:t>
              </a:r>
              <a:r>
                <a:rPr lang="en-US" altLang="ja-JP" sz="1200" dirty="0" smtClean="0">
                  <a:solidFill>
                    <a:srgbClr val="FFFFFF"/>
                  </a:solidFill>
                  <a:latin typeface="Meiryo" charset="-128"/>
                  <a:ea typeface="Meiryo" charset="-128"/>
                  <a:cs typeface="Meiryo" charset="-128"/>
                </a:rPr>
                <a:t>PaaS</a:t>
              </a:r>
              <a:r>
                <a:rPr lang="ja-JP" altLang="en-US" sz="1200" dirty="0" smtClean="0">
                  <a:solidFill>
                    <a:srgbClr val="FFFFFF"/>
                  </a:solidFill>
                  <a:latin typeface="Meiryo" charset="-128"/>
                  <a:ea typeface="Meiryo" charset="-128"/>
                  <a:cs typeface="Meiryo" charset="-128"/>
                </a:rPr>
                <a:t>、</a:t>
              </a:r>
              <a:r>
                <a:rPr lang="en-US" altLang="ja-JP" sz="1200" dirty="0" err="1" smtClean="0">
                  <a:solidFill>
                    <a:srgbClr val="FFFFFF"/>
                  </a:solidFill>
                  <a:latin typeface="Meiryo" charset="-128"/>
                  <a:ea typeface="Meiryo" charset="-128"/>
                  <a:cs typeface="Meiryo" charset="-128"/>
                </a:rPr>
                <a:t>FaaS</a:t>
              </a:r>
              <a:r>
                <a:rPr lang="ja-JP" altLang="en-US" sz="1200" dirty="0" smtClean="0">
                  <a:solidFill>
                    <a:srgbClr val="FFFFFF"/>
                  </a:solidFill>
                  <a:latin typeface="Meiryo" charset="-128"/>
                  <a:ea typeface="Meiryo" charset="-128"/>
                  <a:cs typeface="Meiryo" charset="-128"/>
                </a:rPr>
                <a:t>を利用することで、アプリケーション開発</a:t>
              </a:r>
              <a:r>
                <a:rPr kumimoji="1" lang="ja-JP" altLang="en-US" sz="1200" dirty="0" smtClean="0">
                  <a:solidFill>
                    <a:srgbClr val="FFFFFF"/>
                  </a:solidFill>
                  <a:latin typeface="Meiryo" charset="-128"/>
                  <a:ea typeface="Meiryo" charset="-128"/>
                  <a:cs typeface="Meiryo" charset="-128"/>
                </a:rPr>
                <a:t>や運用管理の工数は大幅に減少する。</a:t>
              </a:r>
              <a:endParaRPr kumimoji="1" lang="ja-JP" altLang="en-US" sz="1200" dirty="0">
                <a:solidFill>
                  <a:srgbClr val="FFFFFF"/>
                </a:solidFill>
                <a:latin typeface="Meiryo" charset="-128"/>
                <a:ea typeface="Meiryo" charset="-128"/>
                <a:cs typeface="Meiryo" charset="-128"/>
              </a:endParaRPr>
            </a:p>
          </p:txBody>
        </p:sp>
        <p:sp>
          <p:nvSpPr>
            <p:cNvPr id="20" name="ホームベース 19"/>
            <p:cNvSpPr/>
            <p:nvPr/>
          </p:nvSpPr>
          <p:spPr>
            <a:xfrm flipH="1">
              <a:off x="4427984" y="1182502"/>
              <a:ext cx="4032448" cy="455828"/>
            </a:xfrm>
            <a:prstGeom prst="homePlate">
              <a:avLst>
                <a:gd name="adj" fmla="val 496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クラウド・ビジネスについての</a:t>
              </a:r>
              <a:r>
                <a:rPr kumimoji="1" lang="ja-JP" altLang="en-US" sz="1600" b="1" dirty="0" smtClean="0">
                  <a:solidFill>
                    <a:srgbClr val="FFFFFF"/>
                  </a:solidFill>
                  <a:latin typeface="Meiryo" charset="-128"/>
                  <a:ea typeface="Meiryo" charset="-128"/>
                  <a:cs typeface="Meiryo" charset="-128"/>
                </a:rPr>
                <a:t>誤解</a:t>
              </a:r>
              <a:endParaRPr kumimoji="1" lang="ja-JP" altLang="en-US" sz="1600" b="1" dirty="0">
                <a:solidFill>
                  <a:srgbClr val="FFFFFF"/>
                </a:solidFill>
                <a:latin typeface="Meiryo" charset="-128"/>
                <a:ea typeface="Meiryo" charset="-128"/>
                <a:cs typeface="Meiryo" charset="-128"/>
              </a:endParaRPr>
            </a:p>
          </p:txBody>
        </p:sp>
      </p:grpSp>
      <p:grpSp>
        <p:nvGrpSpPr>
          <p:cNvPr id="21" name="図形グループ 20"/>
          <p:cNvGrpSpPr/>
          <p:nvPr/>
        </p:nvGrpSpPr>
        <p:grpSpPr>
          <a:xfrm>
            <a:off x="683568" y="5074414"/>
            <a:ext cx="7776864" cy="1062220"/>
            <a:chOff x="683568" y="5074414"/>
            <a:chExt cx="7776864" cy="1062220"/>
          </a:xfrm>
        </p:grpSpPr>
        <p:sp>
          <p:nvSpPr>
            <p:cNvPr id="12" name="正方形/長方形 11"/>
            <p:cNvSpPr/>
            <p:nvPr/>
          </p:nvSpPr>
          <p:spPr>
            <a:xfrm>
              <a:off x="683568" y="5452353"/>
              <a:ext cx="2520280" cy="6842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rgbClr val="FFFFFF"/>
                  </a:solidFill>
                  <a:latin typeface="Meiryo" charset="-128"/>
                  <a:ea typeface="Meiryo" charset="-128"/>
                  <a:cs typeface="Meiryo" charset="-128"/>
                </a:rPr>
                <a:t>クラウド・サービス</a:t>
              </a:r>
              <a:endParaRPr lang="en-US" altLang="ja-JP" b="1"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に精通する</a:t>
              </a:r>
              <a:endParaRPr lang="en-US" altLang="ja-JP" b="1" dirty="0" smtClean="0">
                <a:solidFill>
                  <a:srgbClr val="FFFFFF"/>
                </a:solidFill>
                <a:latin typeface="Meiryo" charset="-128"/>
                <a:ea typeface="Meiryo" charset="-128"/>
                <a:cs typeface="Meiryo" charset="-128"/>
              </a:endParaRPr>
            </a:p>
          </p:txBody>
        </p:sp>
        <p:sp>
          <p:nvSpPr>
            <p:cNvPr id="13" name="正方形/長方形 12"/>
            <p:cNvSpPr/>
            <p:nvPr/>
          </p:nvSpPr>
          <p:spPr>
            <a:xfrm>
              <a:off x="3311860" y="5452353"/>
              <a:ext cx="2520280" cy="6842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rgbClr val="FFFFFF"/>
                  </a:solidFill>
                  <a:latin typeface="Meiryo" charset="-128"/>
                  <a:ea typeface="Meiryo" charset="-128"/>
                  <a:cs typeface="Meiryo" charset="-128"/>
                </a:rPr>
                <a:t>収益</a:t>
              </a:r>
              <a:r>
                <a:rPr lang="ja-JP" altLang="en-US" b="1" smtClean="0">
                  <a:solidFill>
                    <a:srgbClr val="FFFFFF"/>
                  </a:solidFill>
                  <a:latin typeface="Meiryo" charset="-128"/>
                  <a:ea typeface="Meiryo" charset="-128"/>
                  <a:cs typeface="Meiryo" charset="-128"/>
                </a:rPr>
                <a:t>構造を変える</a:t>
              </a:r>
              <a:endParaRPr lang="en-US" altLang="ja-JP" b="1" dirty="0" smtClean="0">
                <a:solidFill>
                  <a:srgbClr val="FFFFFF"/>
                </a:solidFill>
                <a:latin typeface="Meiryo" charset="-128"/>
                <a:ea typeface="Meiryo" charset="-128"/>
                <a:cs typeface="Meiryo" charset="-128"/>
              </a:endParaRPr>
            </a:p>
          </p:txBody>
        </p:sp>
        <p:sp>
          <p:nvSpPr>
            <p:cNvPr id="14" name="正方形/長方形 13"/>
            <p:cNvSpPr/>
            <p:nvPr/>
          </p:nvSpPr>
          <p:spPr>
            <a:xfrm>
              <a:off x="5940152" y="5452353"/>
              <a:ext cx="2520280" cy="6842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rgbClr val="FFFFFF"/>
                  </a:solidFill>
                  <a:latin typeface="Meiryo" charset="-128"/>
                  <a:ea typeface="Meiryo" charset="-128"/>
                  <a:cs typeface="Meiryo" charset="-128"/>
                </a:rPr>
                <a:t>働き方を変える</a:t>
              </a:r>
              <a:endParaRPr lang="en-US" altLang="ja-JP" b="1" dirty="0" smtClean="0">
                <a:solidFill>
                  <a:srgbClr val="FFFFFF"/>
                </a:solidFill>
                <a:latin typeface="Meiryo" charset="-128"/>
                <a:ea typeface="Meiryo" charset="-128"/>
                <a:cs typeface="Meiryo" charset="-128"/>
              </a:endParaRPr>
            </a:p>
          </p:txBody>
        </p:sp>
        <p:sp>
          <p:nvSpPr>
            <p:cNvPr id="15" name="上矢印 14"/>
            <p:cNvSpPr/>
            <p:nvPr/>
          </p:nvSpPr>
          <p:spPr>
            <a:xfrm>
              <a:off x="1547664" y="5074414"/>
              <a:ext cx="792088" cy="432048"/>
            </a:xfrm>
            <a:prstGeom prst="up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p:cNvSpPr/>
            <p:nvPr/>
          </p:nvSpPr>
          <p:spPr>
            <a:xfrm>
              <a:off x="4175956" y="5074414"/>
              <a:ext cx="792088" cy="432048"/>
            </a:xfrm>
            <a:prstGeom prst="up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804248" y="5074414"/>
              <a:ext cx="792088" cy="432048"/>
            </a:xfrm>
            <a:prstGeom prst="up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7420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90</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26703</TotalTime>
  <Words>15363</Words>
  <Application>Microsoft Macintosh PowerPoint</Application>
  <PresentationFormat>画面に合わせる (4:3)</PresentationFormat>
  <Paragraphs>2264</Paragraphs>
  <Slides>90</Slides>
  <Notes>43</Notes>
  <HiddenSlides>0</HiddenSlides>
  <MMClips>0</MMClips>
  <ScaleCrop>false</ScaleCrop>
  <HeadingPairs>
    <vt:vector size="6" baseType="variant">
      <vt:variant>
        <vt:lpstr>使用されているフォント</vt:lpstr>
      </vt:variant>
      <vt:variant>
        <vt:i4>22</vt:i4>
      </vt:variant>
      <vt:variant>
        <vt:lpstr>テーマ</vt:lpstr>
      </vt:variant>
      <vt:variant>
        <vt:i4>1</vt:i4>
      </vt:variant>
      <vt:variant>
        <vt:lpstr>スライド タイトル</vt:lpstr>
      </vt:variant>
      <vt:variant>
        <vt:i4>90</vt:i4>
      </vt:variant>
    </vt:vector>
  </HeadingPairs>
  <TitlesOfParts>
    <vt:vector size="113" baseType="lpstr">
      <vt:lpstr>American Typewriter</vt:lpstr>
      <vt:lpstr>Arial Black</vt:lpstr>
      <vt:lpstr>Avenir Black</vt:lpstr>
      <vt:lpstr>Calibri</vt:lpstr>
      <vt:lpstr>ＤＦＰ太丸ゴシック体</vt:lpstr>
      <vt:lpstr>Helvetica</vt:lpstr>
      <vt:lpstr>Helvetica Neue</vt:lpstr>
      <vt:lpstr>HGMaruGothicMPRO</vt:lpstr>
      <vt:lpstr>HGPSoeiKakugothicUB</vt:lpstr>
      <vt:lpstr>HGP創英角ｺﾞｼｯｸUB</vt:lpstr>
      <vt:lpstr>HGSSoeiKakugothicUB</vt:lpstr>
      <vt:lpstr>HG丸ｺﾞｼｯｸM-PRO</vt:lpstr>
      <vt:lpstr>Hiragino Kaku Gothic Pro W6</vt:lpstr>
      <vt:lpstr>Hiragino Kaku Gothic Std W8</vt:lpstr>
      <vt:lpstr>Hiragino Kaku Gothic StdN W8</vt:lpstr>
      <vt:lpstr>Meiryo</vt:lpstr>
      <vt:lpstr>MS PGothic</vt:lpstr>
      <vt:lpstr>ＭＳ Ｐゴシック</vt:lpstr>
      <vt:lpstr>Times New Roman</vt:lpstr>
      <vt:lpstr>Wingdings</vt:lpstr>
      <vt:lpstr>メイリオ</vt:lpstr>
      <vt:lpstr>Arial</vt:lpstr>
      <vt:lpstr>NC標準テンプレート</vt:lpstr>
      <vt:lpstr>クラウドファースト Cloud First</vt:lpstr>
      <vt:lpstr>クラウド・ファーストが目指すこと</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クラウド・ビジネスへの期待と誤解</vt:lpstr>
      <vt:lpstr>PowerPoint プレゼンテーション</vt:lpstr>
      <vt:lpstr>情報システムの構造</vt:lpstr>
      <vt:lpstr>PowerPoint プレゼンテーション</vt:lpstr>
      <vt:lpstr>コレ一枚でわかるクラウドコンピューティング</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クラウドの定義／サービス・モデル (Service Model)</vt:lpstr>
      <vt:lpstr>クラウドの定義／配置モデル (Deployment Model)</vt:lpstr>
      <vt:lpstr>ハイブリッド・クラウド</vt:lpstr>
      <vt:lpstr>５つの必須の特徴</vt:lpstr>
      <vt:lpstr>ハイブリッド・クラウドとマルチ・クラウド</vt:lpstr>
      <vt:lpstr>PowerPoint プレゼンテーション</vt:lpstr>
      <vt:lpstr>クラウドにまつわる3つの誤解</vt:lpstr>
      <vt:lpstr>誤解１：調達の手段が変わるだけ？</vt:lpstr>
      <vt:lpstr>誤解２：ガバナンスが効かない？</vt:lpstr>
      <vt:lpstr>誤解２：ガバナンスが効かない？</vt:lpstr>
      <vt:lpstr>誤解３：コストは下がらない？</vt:lpstr>
      <vt:lpstr>誤解３：コストは下がらない？</vt:lpstr>
      <vt:lpstr>誤解３：コストは下がらない？</vt:lpstr>
      <vt:lpstr>PowerPoint プレゼンテーション</vt:lpstr>
      <vt:lpstr>クラウドがもたらすビジネス価値</vt:lpstr>
      <vt:lpstr>移管の考え方</vt:lpstr>
      <vt:lpstr>クラウドへ移行するための3つの戦略</vt:lpstr>
      <vt:lpstr>パブリック・クラウドとオンプレミスとの連携利用における課題</vt:lpstr>
      <vt:lpstr>予算はどう変わるのか</vt:lpstr>
      <vt:lpstr>クラウド時代の情報システム人材の活かし方</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早期の仕様確定がムダを減らすというのは迷信</vt:lpstr>
      <vt:lpstr>「仕様書通り作る」から「ビジネスの成果への貢献」へ</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自律型の組織で変化への柔軟性を担保する</vt:lpstr>
      <vt:lpstr>DevOpsとは何か？</vt:lpstr>
      <vt:lpstr>DevOpsとは何か？</vt:lpstr>
      <vt:lpstr>DevOpsとは何か？</vt:lpstr>
      <vt:lpstr>DevOpsとは何か？</vt:lpstr>
      <vt:lpstr>コンテナ型仮想化</vt:lpstr>
      <vt:lpstr>仮想マシンとコンテナの稼働効率</vt:lpstr>
      <vt:lpstr>DevOpsとコンテナ管理ソフトウエア</vt:lpstr>
      <vt:lpstr>DevOpsとコンテナ管理ソフトウエア</vt:lpstr>
      <vt:lpstr>DevOpsとコンテナ管理ソフトウエア</vt:lpstr>
      <vt:lpstr>管理運用の範囲</vt:lpstr>
      <vt:lpstr>FaaS（Function as a Service） </vt:lpstr>
      <vt:lpstr>サーバーレスの仕組み</vt:lpstr>
      <vt:lpstr>イベント・ドリブンとコレオグラフィ</vt:lpstr>
      <vt:lpstr>マイクロサービス（Micro Service）</vt:lpstr>
      <vt:lpstr>PowerPoint プレゼンテーション</vt:lpstr>
      <vt:lpstr>APIエコノミー（1）</vt:lpstr>
      <vt:lpstr>APIエコノミー（2）</vt:lpstr>
      <vt:lpstr>API Gatewayサービス</vt:lpstr>
      <vt:lpstr>PowerPoint プレゼンテーション</vt:lpstr>
      <vt:lpstr>お客様と自分たちのビジネス価値を再定義する</vt:lpstr>
      <vt:lpstr>お客様が開発と運用に求めていること</vt:lpstr>
      <vt:lpstr>クラウド・インテグレーターになるための要件（１）</vt:lpstr>
      <vt:lpstr>クラウド・インテグレーターになるための要件（２）</vt:lpstr>
      <vt:lpstr>PowerPoint プレゼンテーション</vt:lpstr>
      <vt:lpstr>ビジネス価値と文化の違い</vt:lpstr>
      <vt:lpstr>モード1とモード2の特性</vt:lpstr>
      <vt:lpstr>モード1とモード2を取り持つガーディアン</vt:lpstr>
      <vt:lpstr>３つのIT：従来のIT／シャドーIT／バイモーダルIT</vt:lpstr>
      <vt:lpstr>いま起こりつつある情報サービス産業の構造変化</vt:lpstr>
      <vt:lpstr>ポストSIの４つの戦略と９つのシナリオ</vt:lpstr>
      <vt:lpstr>詳細はこちらをご覧下さい　m(_ _)m</vt:lpstr>
      <vt:lpstr>PowerPoint プレゼンテーション</vt:lpstr>
    </vt:vector>
  </TitlesOfParts>
  <Company>NetCommerce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881</cp:revision>
  <cp:lastPrinted>2016-03-03T01:04:41Z</cp:lastPrinted>
  <dcterms:created xsi:type="dcterms:W3CDTF">2014-04-30T01:58:06Z</dcterms:created>
  <dcterms:modified xsi:type="dcterms:W3CDTF">2017-09-19T02:06:26Z</dcterms:modified>
</cp:coreProperties>
</file>