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2"/>
  </p:notesMasterIdLst>
  <p:handoutMasterIdLst>
    <p:handoutMasterId r:id="rId93"/>
  </p:handoutMasterIdLst>
  <p:sldIdLst>
    <p:sldId id="1222" r:id="rId2"/>
    <p:sldId id="1200" r:id="rId3"/>
    <p:sldId id="1201" r:id="rId4"/>
    <p:sldId id="1202" r:id="rId5"/>
    <p:sldId id="1192" r:id="rId6"/>
    <p:sldId id="1191" r:id="rId7"/>
    <p:sldId id="1125" r:id="rId8"/>
    <p:sldId id="1126" r:id="rId9"/>
    <p:sldId id="1190" r:id="rId10"/>
    <p:sldId id="755" r:id="rId11"/>
    <p:sldId id="1062" r:id="rId12"/>
    <p:sldId id="990" r:id="rId13"/>
    <p:sldId id="1129" r:id="rId14"/>
    <p:sldId id="992" r:id="rId15"/>
    <p:sldId id="1113" r:id="rId16"/>
    <p:sldId id="1124" r:id="rId17"/>
    <p:sldId id="991" r:id="rId18"/>
    <p:sldId id="1077" r:id="rId19"/>
    <p:sldId id="1100" r:id="rId20"/>
    <p:sldId id="1074" r:id="rId21"/>
    <p:sldId id="1075" r:id="rId22"/>
    <p:sldId id="1105" r:id="rId23"/>
    <p:sldId id="1076" r:id="rId24"/>
    <p:sldId id="983" r:id="rId25"/>
    <p:sldId id="935" r:id="rId26"/>
    <p:sldId id="1099" r:id="rId27"/>
    <p:sldId id="1128" r:id="rId28"/>
    <p:sldId id="761" r:id="rId29"/>
    <p:sldId id="862" r:id="rId30"/>
    <p:sldId id="764" r:id="rId31"/>
    <p:sldId id="1080" r:id="rId32"/>
    <p:sldId id="993" r:id="rId33"/>
    <p:sldId id="756" r:id="rId34"/>
    <p:sldId id="1217" r:id="rId35"/>
    <p:sldId id="1218" r:id="rId36"/>
    <p:sldId id="769" r:id="rId37"/>
    <p:sldId id="889" r:id="rId38"/>
    <p:sldId id="770" r:id="rId39"/>
    <p:sldId id="774" r:id="rId40"/>
    <p:sldId id="1109" r:id="rId41"/>
    <p:sldId id="800" r:id="rId42"/>
    <p:sldId id="1110" r:id="rId43"/>
    <p:sldId id="1216" r:id="rId44"/>
    <p:sldId id="1193" r:id="rId45"/>
    <p:sldId id="1194" r:id="rId46"/>
    <p:sldId id="1195" r:id="rId47"/>
    <p:sldId id="1196" r:id="rId48"/>
    <p:sldId id="1197" r:id="rId49"/>
    <p:sldId id="1198" r:id="rId50"/>
    <p:sldId id="1199" r:id="rId51"/>
    <p:sldId id="1227" r:id="rId52"/>
    <p:sldId id="1223" r:id="rId53"/>
    <p:sldId id="1224" r:id="rId54"/>
    <p:sldId id="1225" r:id="rId55"/>
    <p:sldId id="1226" r:id="rId56"/>
    <p:sldId id="1131" r:id="rId57"/>
    <p:sldId id="1133" r:id="rId58"/>
    <p:sldId id="1134" r:id="rId59"/>
    <p:sldId id="1135" r:id="rId60"/>
    <p:sldId id="1136" r:id="rId61"/>
    <p:sldId id="1139" r:id="rId62"/>
    <p:sldId id="1149" r:id="rId63"/>
    <p:sldId id="1150" r:id="rId64"/>
    <p:sldId id="1174" r:id="rId65"/>
    <p:sldId id="1151" r:id="rId66"/>
    <p:sldId id="1157" r:id="rId67"/>
    <p:sldId id="1159" r:id="rId68"/>
    <p:sldId id="1160" r:id="rId69"/>
    <p:sldId id="1161" r:id="rId70"/>
    <p:sldId id="1162" r:id="rId71"/>
    <p:sldId id="1163" r:id="rId72"/>
    <p:sldId id="1164" r:id="rId73"/>
    <p:sldId id="1165" r:id="rId74"/>
    <p:sldId id="1166" r:id="rId75"/>
    <p:sldId id="1173" r:id="rId76"/>
    <p:sldId id="1175" r:id="rId77"/>
    <p:sldId id="1176" r:id="rId78"/>
    <p:sldId id="1203" r:id="rId79"/>
    <p:sldId id="1204" r:id="rId80"/>
    <p:sldId id="1205" r:id="rId81"/>
    <p:sldId id="1206" r:id="rId82"/>
    <p:sldId id="1207" r:id="rId83"/>
    <p:sldId id="1208" r:id="rId84"/>
    <p:sldId id="1209" r:id="rId85"/>
    <p:sldId id="1210" r:id="rId86"/>
    <p:sldId id="1211" r:id="rId87"/>
    <p:sldId id="1212" r:id="rId88"/>
    <p:sldId id="1215" r:id="rId89"/>
    <p:sldId id="1219" r:id="rId90"/>
    <p:sldId id="715" r:id="rId91"/>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9" userDrawn="1">
          <p15:clr>
            <a:srgbClr val="A4A3A4"/>
          </p15:clr>
        </p15:guide>
        <p15:guide id="2" pos="23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BD2"/>
    <a:srgbClr val="009051"/>
    <a:srgbClr val="0432FF"/>
    <a:srgbClr val="FF6666"/>
    <a:srgbClr val="77933C"/>
    <a:srgbClr val="953735"/>
    <a:srgbClr val="FF8000"/>
    <a:srgbClr val="33ACBD"/>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18"/>
    <p:restoredTop sz="94127" autoAdjust="0"/>
  </p:normalViewPr>
  <p:slideViewPr>
    <p:cSldViewPr snapToObjects="1" showGuides="1">
      <p:cViewPr varScale="1">
        <p:scale>
          <a:sx n="207" d="100"/>
          <a:sy n="207" d="100"/>
        </p:scale>
        <p:origin x="752" y="176"/>
      </p:cViewPr>
      <p:guideLst>
        <p:guide orient="horz" pos="799"/>
        <p:guide pos="2381"/>
      </p:guideLst>
    </p:cSldViewPr>
  </p:slideViewPr>
  <p:notesTextViewPr>
    <p:cViewPr>
      <p:scale>
        <a:sx n="100" d="100"/>
        <a:sy n="100" d="100"/>
      </p:scale>
      <p:origin x="0" y="0"/>
    </p:cViewPr>
  </p:notesTextViewPr>
  <p:sorterViewPr>
    <p:cViewPr>
      <p:scale>
        <a:sx n="158" d="100"/>
        <a:sy n="158" d="100"/>
      </p:scale>
      <p:origin x="0" y="99376"/>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notesMaster" Target="notesMasters/notesMaster1.xml"/><Relationship Id="rId93" Type="http://schemas.openxmlformats.org/officeDocument/2006/relationships/handoutMaster" Target="handoutMasters/handoutMaster1.xml"/><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2016/4/20</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2016/4/20</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1950</a:t>
            </a:r>
            <a:r>
              <a:rPr kumimoji="1" lang="ja-JP" altLang="en-US" dirty="0" smtClean="0"/>
              <a:t>年代、コンピューターがビジネスで使われるようになりました。</a:t>
            </a:r>
            <a:r>
              <a:rPr kumimoji="1" lang="en-US" altLang="ja-JP" dirty="0" smtClean="0"/>
              <a:t>1964</a:t>
            </a:r>
            <a:r>
              <a:rPr kumimoji="1" lang="ja-JP" altLang="en-US" dirty="0" smtClean="0"/>
              <a:t>年、いまで言うメインフレームの前身である</a:t>
            </a:r>
            <a:r>
              <a:rPr kumimoji="1" lang="en-US" altLang="ja-JP" dirty="0" smtClean="0"/>
              <a:t>IBM </a:t>
            </a:r>
            <a:r>
              <a:rPr kumimoji="1" lang="ja-JP" altLang="en-US" dirty="0" smtClean="0"/>
              <a:t>システム</a:t>
            </a:r>
            <a:r>
              <a:rPr kumimoji="1" lang="en-US" altLang="ja-JP" dirty="0" smtClean="0"/>
              <a:t>/360</a:t>
            </a:r>
            <a:r>
              <a:rPr kumimoji="1" lang="ja-JP" altLang="en-US" dirty="0" smtClean="0"/>
              <a:t>が登場し、ビジネス・コンピューターの需要が一気に拡大します。そして、大規模な計算業務のデジタル化が始まりました。</a:t>
            </a:r>
          </a:p>
          <a:p>
            <a:endParaRPr kumimoji="1" lang="ja-JP" altLang="en-US" dirty="0" smtClean="0"/>
          </a:p>
          <a:p>
            <a:r>
              <a:rPr kumimoji="1" lang="en-US" altLang="ja-JP" dirty="0" smtClean="0"/>
              <a:t>1970</a:t>
            </a:r>
            <a:r>
              <a:rPr kumimoji="1" lang="ja-JP" altLang="en-US" dirty="0" smtClean="0"/>
              <a:t>年代、コンピューターの用途はさらに広がります。伝票の発行や経理処理、生産現場での繰り返し作業など、定型化された繰り返し業務（ルーチンワーク）がコンピューターによって処理される時代になったのです。</a:t>
            </a:r>
          </a:p>
          <a:p>
            <a:endParaRPr kumimoji="1" lang="ja-JP" altLang="en-US" dirty="0" smtClean="0"/>
          </a:p>
          <a:p>
            <a:r>
              <a:rPr kumimoji="1" lang="en-US" altLang="ja-JP" dirty="0" smtClean="0"/>
              <a:t>1980</a:t>
            </a:r>
            <a:r>
              <a:rPr kumimoji="1" lang="ja-JP" altLang="en-US" dirty="0" smtClean="0"/>
              <a:t>年代、小型コンピューターや</a:t>
            </a:r>
            <a:r>
              <a:rPr kumimoji="1" lang="en-US" altLang="ja-JP" dirty="0" smtClean="0"/>
              <a:t>PC</a:t>
            </a:r>
            <a:r>
              <a:rPr kumimoji="1" lang="ja-JP" altLang="en-US" dirty="0" smtClean="0"/>
              <a:t>の登場により、コンピューターは多くの企業に広く行き渡ります。また、企業内にネットワークが引かれ、個人や部門を越えた伝票業務の流れ（ワークフロー）がコンピューターに取り込まれデジタル化されるようになりました。</a:t>
            </a:r>
          </a:p>
          <a:p>
            <a:endParaRPr kumimoji="1" lang="ja-JP" altLang="en-US" dirty="0" smtClean="0"/>
          </a:p>
          <a:p>
            <a:r>
              <a:rPr kumimoji="1" lang="en-US" altLang="ja-JP" dirty="0" smtClean="0"/>
              <a:t>1990</a:t>
            </a:r>
            <a:r>
              <a:rPr kumimoji="1" lang="ja-JP" altLang="en-US" dirty="0" smtClean="0"/>
              <a:t>年代に入り、</a:t>
            </a:r>
            <a:r>
              <a:rPr kumimoji="1" lang="en-US" altLang="ja-JP" dirty="0" smtClean="0"/>
              <a:t>PC</a:t>
            </a:r>
            <a:r>
              <a:rPr kumimoji="1" lang="ja-JP" altLang="en-US" dirty="0" smtClean="0"/>
              <a:t>は一人一台の時代を迎えます。そして、電子メールが使われるようになり、文書や帳票の作成を</a:t>
            </a:r>
            <a:r>
              <a:rPr kumimoji="1" lang="en-US" altLang="ja-JP" dirty="0" smtClean="0"/>
              <a:t>PC</a:t>
            </a:r>
            <a:r>
              <a:rPr kumimoji="1" lang="ja-JP" altLang="en-US" dirty="0" smtClean="0"/>
              <a:t>でこなし、それらを共有する需要も生まれました。そんな時代を背景にグループウェアが登場し、共同作業（コラボレーション）のデジタル化がすすんでゆきました。インターネットも登場し、コラボレーションはさらに広がりを見せ始めます。</a:t>
            </a:r>
          </a:p>
          <a:p>
            <a:endParaRPr kumimoji="1" lang="ja-JP" altLang="en-US" dirty="0" smtClean="0"/>
          </a:p>
          <a:p>
            <a:r>
              <a:rPr kumimoji="1" lang="en-US" altLang="ja-JP" dirty="0" smtClean="0"/>
              <a:t>2000</a:t>
            </a:r>
            <a:r>
              <a:rPr kumimoji="1" lang="ja-JP" altLang="en-US" dirty="0" smtClean="0"/>
              <a:t>年代に入り、</a:t>
            </a:r>
            <a:r>
              <a:rPr kumimoji="1" lang="en-US" altLang="ja-JP" dirty="0" smtClean="0"/>
              <a:t>Facebook</a:t>
            </a:r>
            <a:r>
              <a:rPr kumimoji="1" lang="ja-JP" altLang="en-US" dirty="0" smtClean="0"/>
              <a:t>や</a:t>
            </a:r>
            <a:r>
              <a:rPr kumimoji="1" lang="en-US" altLang="ja-JP" dirty="0" smtClean="0"/>
              <a:t>Twitter</a:t>
            </a:r>
            <a:r>
              <a:rPr kumimoji="1" lang="ja-JP" altLang="en-US" dirty="0" smtClean="0"/>
              <a:t>といったソーシャルメディアが登場します。また、</a:t>
            </a:r>
            <a:r>
              <a:rPr kumimoji="1" lang="en-US" altLang="ja-JP" dirty="0" smtClean="0"/>
              <a:t>2007</a:t>
            </a:r>
            <a:r>
              <a:rPr kumimoji="1" lang="ja-JP" altLang="en-US" dirty="0" smtClean="0"/>
              <a:t>年の</a:t>
            </a:r>
            <a:r>
              <a:rPr kumimoji="1" lang="en-US" altLang="ja-JP" dirty="0" smtClean="0"/>
              <a:t>iPhone</a:t>
            </a:r>
            <a:r>
              <a:rPr kumimoji="1" lang="ja-JP" altLang="en-US" dirty="0" smtClean="0"/>
              <a:t>の登場により、誰もが常時ネットにつながる時代を迎え、ヒトとヒトのつながり（エンゲージメント）が、デジタル化される時代を迎えます。</a:t>
            </a:r>
          </a:p>
          <a:p>
            <a:endParaRPr kumimoji="1" lang="ja-JP" altLang="en-US" dirty="0" smtClean="0"/>
          </a:p>
          <a:p>
            <a:r>
              <a:rPr kumimoji="1" lang="ja-JP" altLang="en-US" dirty="0" smtClean="0"/>
              <a:t>そして、いま</a:t>
            </a:r>
            <a:r>
              <a:rPr kumimoji="1" lang="en-US" altLang="ja-JP" dirty="0" err="1" smtClean="0"/>
              <a:t>IoT</a:t>
            </a:r>
            <a:r>
              <a:rPr kumimoji="1" lang="ja-JP" altLang="en-US" smtClean="0"/>
              <a:t>の時代を迎えようとしています。モノが直接ネットにつながり、モノやヒトの状態や活動がデータとして集められ、ネットに送り出される仕組みが出来上がりつつあります。私たちの日常生活や社会活動に伴う様々なアクティビティがデジタル化されようとしているの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a:t>
            </a:fld>
            <a:endParaRPr kumimoji="1" lang="ja-JP" altLang="en-US"/>
          </a:p>
        </p:txBody>
      </p:sp>
    </p:spTree>
    <p:extLst>
      <p:ext uri="{BB962C8B-B14F-4D97-AF65-F5344CB8AC3E}">
        <p14:creationId xmlns:p14="http://schemas.microsoft.com/office/powerpoint/2010/main" val="1073385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a:t>
            </a:r>
            <a:r>
              <a:rPr kumimoji="1" lang="en-US" altLang="ja-JP" sz="1200" kern="1200" dirty="0" smtClean="0">
                <a:solidFill>
                  <a:schemeClr val="tx1"/>
                </a:solidFill>
                <a:effectLst/>
                <a:latin typeface="+mn-lt"/>
                <a:ea typeface="+mn-ea"/>
                <a:cs typeface="+mn-cs"/>
              </a:rPr>
              <a:t>CPS</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私たちの日常は様々な「モノ」に囲まれています。</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やスマートフォン、ウェアラブル・デバイス、家電製品や住宅、自動車や鉄道などの生活に欠かせない設備、道路に設置された機器や気象・環境観測機器、工場で働く産業用ロボットや工作機械などが、私たちの日常を支えています。これらが、いまインターネットにつながろうとしています。</a:t>
            </a:r>
          </a:p>
          <a:p>
            <a:r>
              <a:rPr kumimoji="1" lang="ja-JP" altLang="ja-JP" sz="1200" kern="1200" dirty="0" smtClean="0">
                <a:solidFill>
                  <a:schemeClr val="tx1"/>
                </a:solidFill>
                <a:effectLst/>
                <a:latin typeface="+mn-lt"/>
                <a:ea typeface="+mn-ea"/>
                <a:cs typeface="+mn-cs"/>
              </a:rPr>
              <a:t>インターネットにつながるモノの数は、</a:t>
            </a:r>
            <a:r>
              <a:rPr kumimoji="1" lang="en-US" altLang="ja-JP" sz="1200" kern="1200" dirty="0" smtClean="0">
                <a:solidFill>
                  <a:schemeClr val="tx1"/>
                </a:solidFill>
                <a:effectLst/>
                <a:latin typeface="+mn-lt"/>
                <a:ea typeface="+mn-ea"/>
                <a:cs typeface="+mn-cs"/>
              </a:rPr>
              <a:t>2009</a:t>
            </a:r>
            <a:r>
              <a:rPr kumimoji="1" lang="ja-JP" altLang="ja-JP" sz="1200" kern="1200" dirty="0" smtClean="0">
                <a:solidFill>
                  <a:schemeClr val="tx1"/>
                </a:solidFill>
                <a:effectLst/>
                <a:latin typeface="+mn-lt"/>
                <a:ea typeface="+mn-ea"/>
                <a:cs typeface="+mn-cs"/>
              </a:rPr>
              <a:t>年時点で</a:t>
            </a:r>
            <a:r>
              <a:rPr kumimoji="1" lang="en-US" altLang="ja-JP" sz="1200" kern="1200" dirty="0" smtClean="0">
                <a:solidFill>
                  <a:schemeClr val="tx1"/>
                </a:solidFill>
                <a:effectLst/>
                <a:latin typeface="+mn-lt"/>
                <a:ea typeface="+mn-ea"/>
                <a:cs typeface="+mn-cs"/>
              </a:rPr>
              <a:t>25</a:t>
            </a:r>
            <a:r>
              <a:rPr kumimoji="1" lang="ja-JP" altLang="ja-JP" sz="1200" kern="1200" dirty="0" smtClean="0">
                <a:solidFill>
                  <a:schemeClr val="tx1"/>
                </a:solidFill>
                <a:effectLst/>
                <a:latin typeface="+mn-lt"/>
                <a:ea typeface="+mn-ea"/>
                <a:cs typeface="+mn-cs"/>
              </a:rPr>
              <a:t>億個あったそうですが、</a:t>
            </a:r>
            <a:r>
              <a:rPr kumimoji="1" lang="en-US" altLang="ja-JP" sz="1200" kern="1200" dirty="0" smtClean="0">
                <a:solidFill>
                  <a:schemeClr val="tx1"/>
                </a:solidFill>
                <a:effectLst/>
                <a:latin typeface="+mn-lt"/>
                <a:ea typeface="+mn-ea"/>
                <a:cs typeface="+mn-cs"/>
              </a:rPr>
              <a:t>2015</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180</a:t>
            </a:r>
            <a:r>
              <a:rPr kumimoji="1" lang="ja-JP" altLang="ja-JP" sz="1200" kern="1200" dirty="0" smtClean="0">
                <a:solidFill>
                  <a:schemeClr val="tx1"/>
                </a:solidFill>
                <a:effectLst/>
                <a:latin typeface="+mn-lt"/>
                <a:ea typeface="+mn-ea"/>
                <a:cs typeface="+mn-cs"/>
              </a:rPr>
              <a:t>億個、</a:t>
            </a:r>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500</a:t>
            </a:r>
            <a:r>
              <a:rPr kumimoji="1" lang="ja-JP" altLang="ja-JP" sz="1200" kern="1200" dirty="0" smtClean="0">
                <a:solidFill>
                  <a:schemeClr val="tx1"/>
                </a:solidFill>
                <a:effectLst/>
                <a:latin typeface="+mn-lt"/>
                <a:ea typeface="+mn-ea"/>
                <a:cs typeface="+mn-cs"/>
              </a:rPr>
              <a:t>億個になるといわれています。いずれにしても膨大な数のデバイスやモノが、インターネットにつながろうとしているのです。</a:t>
            </a:r>
          </a:p>
          <a:p>
            <a:r>
              <a:rPr kumimoji="1" lang="ja-JP" altLang="ja-JP" sz="1200" kern="1200" dirty="0" smtClean="0">
                <a:solidFill>
                  <a:schemeClr val="tx1"/>
                </a:solidFill>
                <a:effectLst/>
                <a:latin typeface="+mn-lt"/>
                <a:ea typeface="+mn-ea"/>
                <a:cs typeface="+mn-cs"/>
              </a:rPr>
              <a:t>既に私たちは、</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やスマートフォンで文字や写真、音声といったデータを生みだし、そこに組み込まれた</a:t>
            </a:r>
            <a:r>
              <a:rPr kumimoji="1" lang="en-US" altLang="ja-JP" sz="1200" kern="1200" dirty="0" smtClean="0">
                <a:solidFill>
                  <a:schemeClr val="tx1"/>
                </a:solidFill>
                <a:effectLst/>
                <a:latin typeface="+mn-lt"/>
                <a:ea typeface="+mn-ea"/>
                <a:cs typeface="+mn-cs"/>
              </a:rPr>
              <a:t>GPS</a:t>
            </a:r>
            <a:r>
              <a:rPr kumimoji="1" lang="ja-JP" altLang="ja-JP" sz="1200" kern="1200" dirty="0" smtClean="0">
                <a:solidFill>
                  <a:schemeClr val="tx1"/>
                </a:solidFill>
                <a:effectLst/>
                <a:latin typeface="+mn-lt"/>
                <a:ea typeface="+mn-ea"/>
                <a:cs typeface="+mn-cs"/>
              </a:rPr>
              <a:t>やセンサーが、私たちの動作や行動をデータ化しています。また、モノに組み込まれたセンサーが、その動きや周辺の状況をデータ化しています。私たちの日常生活や社会活動が広範にデータ化され、インターネットを介して、集められる時代を迎えようとしているのです。このよう現実世界（</a:t>
            </a:r>
            <a:r>
              <a:rPr kumimoji="1" lang="en-US" altLang="ja-JP" sz="1200" kern="1200" dirty="0" smtClean="0">
                <a:solidFill>
                  <a:schemeClr val="tx1"/>
                </a:solidFill>
                <a:effectLst/>
                <a:latin typeface="+mn-lt"/>
                <a:ea typeface="+mn-ea"/>
                <a:cs typeface="+mn-cs"/>
              </a:rPr>
              <a:t>Physical World</a:t>
            </a:r>
            <a:r>
              <a:rPr kumimoji="1" lang="ja-JP" altLang="ja-JP" sz="1200" kern="1200" dirty="0" smtClean="0">
                <a:solidFill>
                  <a:schemeClr val="tx1"/>
                </a:solidFill>
                <a:effectLst/>
                <a:latin typeface="+mn-lt"/>
                <a:ea typeface="+mn-ea"/>
                <a:cs typeface="+mn-cs"/>
              </a:rPr>
              <a:t>）をデータ化するプラットフォームを「</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）」と呼んでいます。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から生みだされ急速な勢いで増え続けるデータが、「ビッグデータ」です。いわば、現実世界のデジタルコピーがそこに生みだされているのです。しかし、ただ集めただけでは何の役にも立ちません。そこで、統計手法や人工知能を駆使し、モデリングやシミュレーション、最適化を行い、現実社会を分析し、未来を予測し、知識や洞察を得る必要があります。</a:t>
            </a:r>
          </a:p>
          <a:p>
            <a:r>
              <a:rPr kumimoji="1" lang="ja-JP" altLang="ja-JP" sz="1200" kern="1200" dirty="0" smtClean="0">
                <a:solidFill>
                  <a:schemeClr val="tx1"/>
                </a:solidFill>
                <a:effectLst/>
                <a:latin typeface="+mn-lt"/>
                <a:ea typeface="+mn-ea"/>
                <a:cs typeface="+mn-cs"/>
              </a:rPr>
              <a:t>そこから得られた結果を使い、現実世界にある「モノ」を制御したり、人々に役立つ情報を提供したりすることで、快適な生活や健康、安心・安全やエコ・省エネに役立ててゆこうとしているのです。また、得られた知見を使って「モノ」を動かしているソフトウェアを更新し、機能や性能の改善にも役立てられます。また、ロボット家電や自動運転自動車など自律的に動作する「モノ」の能力を高めるためにも使われます。「モノ」の動作やヒトの行動は、再び</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の仕組みを通じて、データ化されて電脳世界（</a:t>
            </a:r>
            <a:r>
              <a:rPr kumimoji="1" lang="en-US" altLang="ja-JP" sz="1200" kern="1200" dirty="0" smtClean="0">
                <a:solidFill>
                  <a:schemeClr val="tx1"/>
                </a:solidFill>
                <a:effectLst/>
                <a:latin typeface="+mn-lt"/>
                <a:ea typeface="+mn-ea"/>
                <a:cs typeface="+mn-cs"/>
              </a:rPr>
              <a:t>Cyber World</a:t>
            </a:r>
            <a:r>
              <a:rPr kumimoji="1" lang="ja-JP" altLang="ja-JP" sz="1200" kern="1200" dirty="0" smtClean="0">
                <a:solidFill>
                  <a:schemeClr val="tx1"/>
                </a:solidFill>
                <a:effectLst/>
                <a:latin typeface="+mn-lt"/>
                <a:ea typeface="+mn-ea"/>
                <a:cs typeface="+mn-cs"/>
              </a:rPr>
              <a:t>）へと送られてゆきます。</a:t>
            </a:r>
          </a:p>
          <a:p>
            <a:r>
              <a:rPr kumimoji="1" lang="ja-JP" altLang="ja-JP" sz="1200" kern="1200" dirty="0" smtClean="0">
                <a:solidFill>
                  <a:schemeClr val="tx1"/>
                </a:solidFill>
                <a:effectLst/>
                <a:latin typeface="+mn-lt"/>
                <a:ea typeface="+mn-ea"/>
                <a:cs typeface="+mn-cs"/>
              </a:rPr>
              <a:t>このように現実世界の出来事が、電脳世界にデータとして集められれば、そこに現実世界の出来事を再現することができます。例えば、もの作りや機器の操作をシミュレーションし検証が行われ、そこで得られた最適解やモデルを使って、現実世界に適用すれば、業務の効率や品質は高まり、コストの削減や納期の短縮に役立ちます。あるいは、安全で効率の良い機器の制御や交通管制も実現するでしょう。このような現実世界とサイバー世界が密接に連携する仕組みを</a:t>
            </a:r>
            <a:r>
              <a:rPr kumimoji="1" lang="en-US" altLang="ja-JP" sz="1200" kern="1200" dirty="0" smtClean="0">
                <a:solidFill>
                  <a:schemeClr val="tx1"/>
                </a:solidFill>
                <a:effectLst/>
                <a:latin typeface="+mn-lt"/>
                <a:ea typeface="+mn-ea"/>
                <a:cs typeface="+mn-cs"/>
              </a:rPr>
              <a:t>Cyber-Physical System</a:t>
            </a:r>
            <a:r>
              <a:rPr kumimoji="1" lang="ja-JP" altLang="ja-JP" sz="1200" kern="1200" dirty="0" smtClean="0">
                <a:solidFill>
                  <a:schemeClr val="tx1"/>
                </a:solidFill>
                <a:effectLst/>
                <a:latin typeface="+mn-lt"/>
                <a:ea typeface="+mn-ea"/>
                <a:cs typeface="+mn-cs"/>
              </a:rPr>
              <a:t>といいます。</a:t>
            </a:r>
          </a:p>
          <a:p>
            <a:r>
              <a:rPr kumimoji="1" lang="ja-JP" altLang="ja-JP" sz="1200" kern="1200" dirty="0" smtClean="0">
                <a:solidFill>
                  <a:schemeClr val="tx1"/>
                </a:solidFill>
                <a:effectLst/>
                <a:latin typeface="+mn-lt"/>
                <a:ea typeface="+mn-ea"/>
                <a:cs typeface="+mn-cs"/>
              </a:rPr>
              <a:t>今後、インターネットにつながるセンサーやデバイスの数が増えれば、現実世界はますますきめ細かく、そしてリアルタイムにデータ化されてゆきます。サイバー世界では、そのデータを駆使してよりきめ細かくアナリティクスを行い、高い精度で現実世界をシミュレーションしてゆくことになるでしょう。その結果は、私たちの現実世界にフィードバックされ、快適な生活や効率の良い社会を実現することに役立てられ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558926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a:t>
            </a:r>
            <a:r>
              <a:rPr kumimoji="1" lang="en-US" altLang="ja-JP" sz="1200" kern="1200" dirty="0" smtClean="0">
                <a:solidFill>
                  <a:schemeClr val="tx1"/>
                </a:solidFill>
                <a:effectLst/>
                <a:latin typeface="+mn-lt"/>
                <a:ea typeface="+mn-ea"/>
                <a:cs typeface="+mn-cs"/>
              </a:rPr>
              <a:t>CPS</a:t>
            </a:r>
            <a:r>
              <a:rPr kumimoji="1" lang="ja-JP" altLang="ja-JP" sz="1200" kern="1200" dirty="0" smtClean="0">
                <a:solidFill>
                  <a:schemeClr val="tx1"/>
                </a:solidFill>
                <a:effectLst/>
                <a:latin typeface="+mn-lt"/>
                <a:ea typeface="+mn-ea"/>
                <a:cs typeface="+mn-cs"/>
              </a:rPr>
              <a:t>の仕組み</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：モノのインターネット）は、私たちの住む現実世界の出来事をデジタル・データに変換し、ネットの世界（</a:t>
            </a:r>
            <a:r>
              <a:rPr kumimoji="1" lang="en-US" altLang="ja-JP" sz="1200" kern="1200" dirty="0" smtClean="0">
                <a:solidFill>
                  <a:schemeClr val="tx1"/>
                </a:solidFill>
                <a:effectLst/>
                <a:latin typeface="+mn-lt"/>
                <a:ea typeface="+mn-ea"/>
                <a:cs typeface="+mn-cs"/>
              </a:rPr>
              <a:t>Cyber World</a:t>
            </a:r>
            <a:r>
              <a:rPr kumimoji="1" lang="ja-JP" altLang="ja-JP" sz="1200" kern="1200" dirty="0" smtClean="0">
                <a:solidFill>
                  <a:schemeClr val="tx1"/>
                </a:solidFill>
                <a:effectLst/>
                <a:latin typeface="+mn-lt"/>
                <a:ea typeface="+mn-ea"/>
                <a:cs typeface="+mn-cs"/>
              </a:rPr>
              <a:t>：電脳世界）に送り出す仕掛けです。そんな</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が普及すれば、私たちの日常生活や社会活動は、きめ細かくリアルタイムにデジタル・データ化されることになります。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を支えるインターネットにつながるモノの数は、</a:t>
            </a:r>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500</a:t>
            </a:r>
            <a:r>
              <a:rPr kumimoji="1" lang="ja-JP" altLang="ja-JP" sz="1200" kern="1200" dirty="0" smtClean="0">
                <a:solidFill>
                  <a:schemeClr val="tx1"/>
                </a:solidFill>
                <a:effectLst/>
                <a:latin typeface="+mn-lt"/>
                <a:ea typeface="+mn-ea"/>
                <a:cs typeface="+mn-cs"/>
              </a:rPr>
              <a:t>億個、そのわずか</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年後の</a:t>
            </a:r>
            <a:r>
              <a:rPr kumimoji="1" lang="en-US" altLang="ja-JP" sz="1200" kern="1200" dirty="0" smtClean="0">
                <a:solidFill>
                  <a:schemeClr val="tx1"/>
                </a:solidFill>
                <a:effectLst/>
                <a:latin typeface="+mn-lt"/>
                <a:ea typeface="+mn-ea"/>
                <a:cs typeface="+mn-cs"/>
              </a:rPr>
              <a:t>2025</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兆個にもなると言われ、そのときには一人当たり</a:t>
            </a:r>
            <a:r>
              <a:rPr kumimoji="1" lang="en-US" altLang="ja-JP" sz="1200" kern="1200" dirty="0" smtClean="0">
                <a:solidFill>
                  <a:schemeClr val="tx1"/>
                </a:solidFill>
                <a:effectLst/>
                <a:latin typeface="+mn-lt"/>
                <a:ea typeface="+mn-ea"/>
                <a:cs typeface="+mn-cs"/>
              </a:rPr>
              <a:t>250</a:t>
            </a:r>
            <a:r>
              <a:rPr kumimoji="1" lang="ja-JP" altLang="ja-JP" sz="1200" kern="1200" dirty="0" smtClean="0">
                <a:solidFill>
                  <a:schemeClr val="tx1"/>
                </a:solidFill>
                <a:effectLst/>
                <a:latin typeface="+mn-lt"/>
                <a:ea typeface="+mn-ea"/>
                <a:cs typeface="+mn-cs"/>
              </a:rPr>
              <a:t>個ものインターネットにつながるモノに私たちは取り囲まれる計算になるのです。つまり、私たちの住む現実世界（</a:t>
            </a:r>
            <a:r>
              <a:rPr kumimoji="1" lang="en-US" altLang="ja-JP" sz="1200" kern="1200" dirty="0" smtClean="0">
                <a:solidFill>
                  <a:schemeClr val="tx1"/>
                </a:solidFill>
                <a:effectLst/>
                <a:latin typeface="+mn-lt"/>
                <a:ea typeface="+mn-ea"/>
                <a:cs typeface="+mn-cs"/>
              </a:rPr>
              <a:t>Physical World</a:t>
            </a:r>
            <a:r>
              <a:rPr kumimoji="1" lang="ja-JP" altLang="ja-JP" sz="1200" kern="1200" dirty="0" smtClean="0">
                <a:solidFill>
                  <a:schemeClr val="tx1"/>
                </a:solidFill>
                <a:effectLst/>
                <a:latin typeface="+mn-lt"/>
                <a:ea typeface="+mn-ea"/>
                <a:cs typeface="+mn-cs"/>
              </a:rPr>
              <a:t>）の緻密でリアルタイムなデジタル・コピーが電脳世界に出来上がる、そんな時代を迎えようとしているのです。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ような現実世界のデジタル・コピーを持つことの価値は、それを使った様々な実験（シミュレーション）を電脳世界で行えることにあります。例えば、自動車や鉄道の交通網やそれを利用する人々の動きのデジタル・コピーを使い、そこに大地震や大津波が襲ってきたことを想定して、様々な実験を行うことができます。例えば、大津波で沿岸部の道路が寸断され、都心部ではビル火災が起きて道路が通行できなくなります。また、鉄道は停まりターミナル駅に人があふれてしまいます。そんな世界をいろいろと条件を変えて再現し、そのときにどのように対処すれば一番被害を減らすことができるのかをいろいろな確度から検証することが可能になり、防災・減災に役立てることができるのです。このような実験を現実社会で行うことは決してできません。</a:t>
            </a:r>
          </a:p>
          <a:p>
            <a:r>
              <a:rPr kumimoji="1" lang="ja-JP" altLang="ja-JP" sz="1200" kern="1200" dirty="0" smtClean="0">
                <a:solidFill>
                  <a:schemeClr val="tx1"/>
                </a:solidFill>
                <a:effectLst/>
                <a:latin typeface="+mn-lt"/>
                <a:ea typeface="+mn-ea"/>
                <a:cs typeface="+mn-cs"/>
              </a:rPr>
              <a:t>また、ウェアラブル・デバイスを持つ数千万人あるいは数億人の身体状況や行動のデータを様々な角度から分析し、病気を起こす可能性の高い生活習慣を見つけ出し、生活習慣の改善や予防措置を促すことができれば、大きな国家財政負担になっている医療費を削減することにつながります。</a:t>
            </a:r>
          </a:p>
          <a:p>
            <a:r>
              <a:rPr kumimoji="1" lang="ja-JP" altLang="ja-JP" sz="1200" kern="1200" dirty="0" smtClean="0">
                <a:solidFill>
                  <a:schemeClr val="tx1"/>
                </a:solidFill>
                <a:effectLst/>
                <a:latin typeface="+mn-lt"/>
                <a:ea typeface="+mn-ea"/>
                <a:cs typeface="+mn-cs"/>
              </a:rPr>
              <a:t>このような現実世界と電脳世界が、デジタル・データでつながり、一体となって機能する仕組みがサイバーフィジカル・システム（</a:t>
            </a:r>
            <a:r>
              <a:rPr kumimoji="1" lang="en-US" altLang="ja-JP" sz="1200" kern="1200" dirty="0" smtClean="0">
                <a:solidFill>
                  <a:schemeClr val="tx1"/>
                </a:solidFill>
                <a:effectLst/>
                <a:latin typeface="+mn-lt"/>
                <a:ea typeface="+mn-ea"/>
                <a:cs typeface="+mn-cs"/>
              </a:rPr>
              <a:t>Cyber Physical System/CPS</a:t>
            </a:r>
            <a:r>
              <a:rPr kumimoji="1" lang="ja-JP" altLang="ja-JP" sz="1200" kern="1200" dirty="0" smtClean="0">
                <a:solidFill>
                  <a:schemeClr val="tx1"/>
                </a:solidFill>
                <a:effectLst/>
                <a:latin typeface="+mn-lt"/>
                <a:ea typeface="+mn-ea"/>
                <a:cs typeface="+mn-cs"/>
              </a:rPr>
              <a:t>）です。</a:t>
            </a:r>
          </a:p>
          <a:p>
            <a:r>
              <a:rPr kumimoji="1" lang="ja-JP" altLang="ja-JP" sz="1200" kern="1200" dirty="0" smtClean="0">
                <a:solidFill>
                  <a:schemeClr val="tx1"/>
                </a:solidFill>
                <a:effectLst/>
                <a:latin typeface="+mn-lt"/>
                <a:ea typeface="+mn-ea"/>
                <a:cs typeface="+mn-cs"/>
              </a:rPr>
              <a:t>ところで、電脳世界に構築されるこのデジタル・コピーですが、現実世界に存在するモノやヒトと根本的に異なる特徴があります。それは、物理的・地理的な障壁が存在しないことです。</a:t>
            </a:r>
          </a:p>
          <a:p>
            <a:r>
              <a:rPr kumimoji="1" lang="ja-JP" altLang="ja-JP" sz="1200" kern="1200" dirty="0" smtClean="0">
                <a:solidFill>
                  <a:schemeClr val="tx1"/>
                </a:solidFill>
                <a:effectLst/>
                <a:latin typeface="+mn-lt"/>
                <a:ea typeface="+mn-ea"/>
                <a:cs typeface="+mn-cs"/>
              </a:rPr>
              <a:t>例えば、私たちの住む現実世界では、自分の肉体を瞬時に数千キロ離れた別の場所に移動させることはできません。また、モノに直接触れなければ、それを使うことはできません。また、時間を巻き戻してやり直すことも未来の世界でいろいろと試してみることもできないのです。しかし、物理的実態のない電脳世界ではその制約はありません。物理的、時間的、地理的な制約故に実現できない仕事の流れも電脳世界では実現できるのです。</a:t>
            </a:r>
          </a:p>
          <a:p>
            <a:r>
              <a:rPr kumimoji="1" lang="ja-JP" altLang="ja-JP" sz="1200" kern="1200" dirty="0" smtClean="0">
                <a:solidFill>
                  <a:schemeClr val="tx1"/>
                </a:solidFill>
                <a:effectLst/>
                <a:latin typeface="+mn-lt"/>
                <a:ea typeface="+mn-ea"/>
                <a:cs typeface="+mn-cs"/>
              </a:rPr>
              <a:t>このようにデジタル・データによって構築される電脳世界においては、現実世界では実現できなかった仕事の流れを作り出すことができます。例えば、多くの自動車の利用状況がリアルタイムに電脳世界に開示されていれば、必要な時に誰もが自動車の空き時間を把握でき自動車を協同で利用することも可能になるでしょう。また、仲介者を介することなく世界中と様々な取引をすることもできます。このような仕組みは、ヒトやモノが物理的、地理的に固定されている現実世界だけではなしえないことなのです。</a:t>
            </a:r>
          </a:p>
          <a:p>
            <a:r>
              <a:rPr kumimoji="1" lang="ja-JP" altLang="ja-JP" sz="1200" kern="1200" dirty="0" smtClean="0">
                <a:solidFill>
                  <a:schemeClr val="tx1"/>
                </a:solidFill>
                <a:effectLst/>
                <a:latin typeface="+mn-lt"/>
                <a:ea typeface="+mn-ea"/>
                <a:cs typeface="+mn-cs"/>
              </a:rPr>
              <a:t>「既存の仕事の仕組みをデジタルで組み替え、新たな価値を生みだす」</a:t>
            </a:r>
          </a:p>
          <a:p>
            <a:r>
              <a:rPr kumimoji="1" lang="ja-JP" altLang="ja-JP" sz="1200" kern="1200" dirty="0" smtClean="0">
                <a:solidFill>
                  <a:schemeClr val="tx1"/>
                </a:solidFill>
                <a:effectLst/>
                <a:latin typeface="+mn-lt"/>
                <a:ea typeface="+mn-ea"/>
                <a:cs typeface="+mn-cs"/>
              </a:rPr>
              <a:t>効率化だけではない新たな価値を生みだすこのような取り組みは、「デジタル・トランスフォーメーション」と呼ばれています。</a:t>
            </a:r>
            <a:r>
              <a:rPr kumimoji="1" lang="en-US" altLang="ja-JP" sz="1200" kern="1200" dirty="0" smtClean="0">
                <a:solidFill>
                  <a:schemeClr val="tx1"/>
                </a:solidFill>
                <a:effectLst/>
                <a:latin typeface="+mn-lt"/>
                <a:ea typeface="+mn-ea"/>
                <a:cs typeface="+mn-cs"/>
              </a:rPr>
              <a:t>CPS</a:t>
            </a:r>
            <a:r>
              <a:rPr kumimoji="1" lang="ja-JP" altLang="ja-JP" sz="1200" kern="1200" smtClean="0">
                <a:solidFill>
                  <a:schemeClr val="tx1"/>
                </a:solidFill>
                <a:effectLst/>
                <a:latin typeface="+mn-lt"/>
                <a:ea typeface="+mn-ea"/>
                <a:cs typeface="+mn-cs"/>
              </a:rPr>
              <a:t>によってますますこのデジタル・トランスフォーメーションが拡がってゆくことになるのです。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1509915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【図解】コレ１枚でわかる「モノ」の価値のシフト</a:t>
            </a:r>
          </a:p>
          <a:p>
            <a:r>
              <a:rPr kumimoji="1" lang="ja-JP" altLang="ja-JP" sz="1200" kern="1200" dirty="0" smtClean="0">
                <a:solidFill>
                  <a:schemeClr val="tx1"/>
                </a:solidFill>
                <a:effectLst/>
                <a:latin typeface="+mn-lt"/>
                <a:ea typeface="+mn-ea"/>
                <a:cs typeface="+mn-cs"/>
              </a:rPr>
              <a:t>かつてモノの機能や性能、操作性や品質は、ハードウェアのメカニズムやその作り方に依存していました。その後、モノには、ソフトウェアが組み込みまれ、それらを実現するようになったのです。</a:t>
            </a:r>
          </a:p>
          <a:p>
            <a:r>
              <a:rPr kumimoji="1" lang="ja-JP" altLang="ja-JP" sz="1200" kern="1200" dirty="0" smtClean="0">
                <a:solidFill>
                  <a:schemeClr val="tx1"/>
                </a:solidFill>
                <a:effectLst/>
                <a:latin typeface="+mn-lt"/>
                <a:ea typeface="+mn-ea"/>
                <a:cs typeface="+mn-cs"/>
              </a:rPr>
              <a:t>例えば、以前のカメラは、露出、ピント、絞り、シャッター・スピード、感度、発色などは、ハードウェアのメカニズムやフイルムなどによって実現していました。しかし、最近のデジタルカメラは、そこに組み込まれたソフトウェアによって実現しています。</a:t>
            </a:r>
          </a:p>
          <a:p>
            <a:r>
              <a:rPr kumimoji="1" lang="ja-JP" altLang="ja-JP" sz="1200" kern="1200" dirty="0" smtClean="0">
                <a:solidFill>
                  <a:schemeClr val="tx1"/>
                </a:solidFill>
                <a:effectLst/>
                <a:latin typeface="+mn-lt"/>
                <a:ea typeface="+mn-ea"/>
                <a:cs typeface="+mn-cs"/>
              </a:rPr>
              <a:t>いまでもハードウェアは、モノの価値を決める要素です。しかし、それは全体の一部に過ぎません。むしろ、ソフトウェアの機能や性能が、モノの価値を実現する上で大きな役割を占めるようになりました。</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は、この「ハードウェア＋ソフトウェア」で構成された「モノ」をネットワークにつなげることで、価値の本質をサービスへとシフトさせようとしています。</a:t>
            </a:r>
          </a:p>
          <a:p>
            <a:r>
              <a:rPr kumimoji="1" lang="ja-JP" altLang="ja-JP" sz="1200" kern="1200" dirty="0" smtClean="0">
                <a:solidFill>
                  <a:schemeClr val="tx1"/>
                </a:solidFill>
                <a:effectLst/>
                <a:latin typeface="+mn-lt"/>
                <a:ea typeface="+mn-ea"/>
                <a:cs typeface="+mn-cs"/>
              </a:rPr>
              <a:t>例えば、ジタルカメラをインターネットにつないで、ソフトウェアを更新すれば、連写機能を向上させたり、アートフィルターの種類を増やしたりと、買ったときよりも高機能なものに変えてくれます。また、米国の電気自動車テスラのモデル</a:t>
            </a:r>
            <a:r>
              <a:rPr kumimoji="1" lang="en-US" altLang="ja-JP" sz="1200" kern="1200" dirty="0" smtClean="0">
                <a:solidFill>
                  <a:schemeClr val="tx1"/>
                </a:solidFill>
                <a:effectLst/>
                <a:latin typeface="+mn-lt"/>
                <a:ea typeface="+mn-ea"/>
                <a:cs typeface="+mn-cs"/>
              </a:rPr>
              <a:t>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D</a:t>
            </a:r>
            <a:r>
              <a:rPr kumimoji="1" lang="ja-JP" altLang="ja-JP" sz="1200" kern="1200" dirty="0" smtClean="0">
                <a:solidFill>
                  <a:schemeClr val="tx1"/>
                </a:solidFill>
                <a:effectLst/>
                <a:latin typeface="+mn-lt"/>
                <a:ea typeface="+mn-ea"/>
                <a:cs typeface="+mn-cs"/>
              </a:rPr>
              <a:t>シリーズには、自動運転機能が組み込まれています。いまは法律上の規制もあって完全な自動運転はできませんが、いずれはソフトウェアの更新によって完全な自律走行ができるようになるということです。また、</a:t>
            </a:r>
            <a:r>
              <a:rPr kumimoji="1" lang="en-US" altLang="ja-JP" sz="1200" kern="1200" dirty="0" smtClean="0">
                <a:solidFill>
                  <a:schemeClr val="tx1"/>
                </a:solidFill>
                <a:effectLst/>
                <a:latin typeface="+mn-lt"/>
                <a:ea typeface="+mn-ea"/>
                <a:cs typeface="+mn-cs"/>
              </a:rPr>
              <a:t>Apple</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iPod</a:t>
            </a:r>
            <a:r>
              <a:rPr kumimoji="1" lang="ja-JP" altLang="ja-JP" sz="1200" kern="1200" dirty="0" smtClean="0">
                <a:solidFill>
                  <a:schemeClr val="tx1"/>
                </a:solidFill>
                <a:effectLst/>
                <a:latin typeface="+mn-lt"/>
                <a:ea typeface="+mn-ea"/>
                <a:cs typeface="+mn-cs"/>
              </a:rPr>
              <a:t>は、</a:t>
            </a:r>
            <a:r>
              <a:rPr kumimoji="1" lang="en-US" altLang="ja-JP" sz="1200" kern="1200" dirty="0" smtClean="0">
                <a:solidFill>
                  <a:schemeClr val="tx1"/>
                </a:solidFill>
                <a:effectLst/>
                <a:latin typeface="+mn-lt"/>
                <a:ea typeface="+mn-ea"/>
                <a:cs typeface="+mn-cs"/>
              </a:rPr>
              <a:t>iTunes Music Store</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Apple Music</a:t>
            </a:r>
            <a:r>
              <a:rPr kumimoji="1" lang="ja-JP" altLang="ja-JP" sz="1200" kern="1200" dirty="0" smtClean="0">
                <a:solidFill>
                  <a:schemeClr val="tx1"/>
                </a:solidFill>
                <a:effectLst/>
                <a:latin typeface="+mn-lt"/>
                <a:ea typeface="+mn-ea"/>
                <a:cs typeface="+mn-cs"/>
              </a:rPr>
              <a:t>というクラウド・サービスと一体となって提供されるからこそ、人気を博しているのです。</a:t>
            </a:r>
          </a:p>
          <a:p>
            <a:r>
              <a:rPr kumimoji="1" lang="ja-JP" altLang="ja-JP" sz="1200" kern="1200" dirty="0" smtClean="0">
                <a:solidFill>
                  <a:schemeClr val="tx1"/>
                </a:solidFill>
                <a:effectLst/>
                <a:latin typeface="+mn-lt"/>
                <a:ea typeface="+mn-ea"/>
                <a:cs typeface="+mn-cs"/>
              </a:rPr>
              <a:t>このように、モノがネットワークにつながることで、モノは購入した後も継続的に価値を向上し続けます。「モノ」は、それを作り、出荷することで完結するのではなく、もの作りとその後のサービスが一体となって、モノの価値を実現しつつあるのです。</a:t>
            </a:r>
          </a:p>
          <a:p>
            <a:r>
              <a:rPr kumimoji="1" lang="ja-JP" altLang="ja-JP" sz="1200" kern="1200" dirty="0" smtClean="0">
                <a:solidFill>
                  <a:schemeClr val="tx1"/>
                </a:solidFill>
                <a:effectLst/>
                <a:latin typeface="+mn-lt"/>
                <a:ea typeface="+mn-ea"/>
                <a:cs typeface="+mn-cs"/>
              </a:rPr>
              <a:t>また、</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稼働状況をリアルタイムで確実に計測できるしくみでもあります。これにより、「モノ」を売らずに、タクシー料金のように使用量に応じて課金するといった「サービスとしてモノ」を提供するビジネスも可能になります。例えば、航空機用のジェット・エンジンを製造・販売する英ロールスロイスは、エンジンという「モノ」を販売するのではなく、実際に使用した時間と出力の積に応じて、エンジンの利用者である航空会社に利用量を請求する「</a:t>
            </a:r>
            <a:r>
              <a:rPr kumimoji="1" lang="en-US" altLang="ja-JP" sz="1200" kern="1200" dirty="0" smtClean="0">
                <a:solidFill>
                  <a:schemeClr val="tx1"/>
                </a:solidFill>
                <a:effectLst/>
                <a:latin typeface="+mn-lt"/>
                <a:ea typeface="+mn-ea"/>
                <a:cs typeface="+mn-cs"/>
              </a:rPr>
              <a:t>Power by the Hour</a:t>
            </a:r>
            <a:r>
              <a:rPr kumimoji="1" lang="ja-JP" altLang="ja-JP" sz="1200" kern="1200" dirty="0" smtClean="0">
                <a:solidFill>
                  <a:schemeClr val="tx1"/>
                </a:solidFill>
                <a:effectLst/>
                <a:latin typeface="+mn-lt"/>
                <a:ea typeface="+mn-ea"/>
                <a:cs typeface="+mn-cs"/>
              </a:rPr>
              <a:t>」というサービスを提供しています。エンジンに組み込まれたセンサーが、エンジンの使用状況や各部品の消耗具合、不具合などを検知し、ネットを経由してそのデータを送ります。そのデータは解析され、修理・点検の必要性やタイミングを個別に判断し、故障で動かなくなる前に対応できるようになります。これにより、より安全な運行が実現し、機材の稼働率が上がることで、ユーザーの満足度は高まります。さらに保守・点検のタイミングや必要な部品の在庫、エンジニアの稼働が個別最適化されることから、サービス・コストの削減が可能になるでしょう。</a:t>
            </a:r>
          </a:p>
          <a:p>
            <a:r>
              <a:rPr kumimoji="1" lang="ja-JP" altLang="ja-JP" sz="1200" kern="1200" dirty="0" smtClean="0">
                <a:solidFill>
                  <a:schemeClr val="tx1"/>
                </a:solidFill>
                <a:effectLst/>
                <a:latin typeface="+mn-lt"/>
                <a:ea typeface="+mn-ea"/>
                <a:cs typeface="+mn-cs"/>
              </a:rPr>
              <a:t>このように、モノそのものではなく、モノを含むサービス全体が新たな価値を生みだそうとしているのです。</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ビジネスは、このような「モノ」の価値のシフトを前提に考えてゆく必要があるでしょう。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24</a:t>
            </a:fld>
            <a:endParaRPr kumimoji="1" lang="ja-JP" altLang="en-US"/>
          </a:p>
        </p:txBody>
      </p:sp>
    </p:spTree>
    <p:extLst>
      <p:ext uri="{BB962C8B-B14F-4D97-AF65-F5344CB8AC3E}">
        <p14:creationId xmlns:p14="http://schemas.microsoft.com/office/powerpoint/2010/main" val="1813731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と「モノのサービス化」</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現実社会の行動や出来事をデータ化する仕組みとして、</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に注目が集まっている。では、集めたデータは、どのような価値を生みだそうとしているのだろうか。そのひとつが、「モノのサービス化」というパラダイムシフトだ。</a:t>
            </a:r>
          </a:p>
          <a:p>
            <a:r>
              <a:rPr kumimoji="1" lang="ja-JP" altLang="ja-JP" sz="1200" kern="1200" dirty="0" smtClean="0">
                <a:solidFill>
                  <a:schemeClr val="tx1"/>
                </a:solidFill>
                <a:effectLst/>
                <a:latin typeface="+mn-lt"/>
                <a:ea typeface="+mn-ea"/>
                <a:cs typeface="+mn-cs"/>
              </a:rPr>
              <a:t>モノのサービス化の前提として、「モノの</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化」がある。</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Software Defined</a:t>
            </a:r>
            <a:r>
              <a:rPr kumimoji="1" lang="ja-JP" altLang="ja-JP" sz="1200" kern="1200" dirty="0" smtClean="0">
                <a:solidFill>
                  <a:schemeClr val="tx1"/>
                </a:solidFill>
                <a:effectLst/>
                <a:latin typeface="+mn-lt"/>
                <a:ea typeface="+mn-ea"/>
                <a:cs typeface="+mn-cs"/>
              </a:rPr>
              <a:t>）とは、「ソフトウェアで定義された」あるいは、「ソフトウェアで規定する」という意味だ。以下の図をご覧いだきたい。</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1953</a:t>
            </a:r>
            <a:r>
              <a:rPr kumimoji="1" lang="ja-JP" altLang="ja-JP" sz="1200" kern="1200" dirty="0" smtClean="0">
                <a:solidFill>
                  <a:schemeClr val="tx1"/>
                </a:solidFill>
                <a:effectLst/>
                <a:latin typeface="+mn-lt"/>
                <a:ea typeface="+mn-ea"/>
                <a:cs typeface="+mn-cs"/>
              </a:rPr>
              <a:t>年に就航した旅客機ダグラス</a:t>
            </a:r>
            <a:r>
              <a:rPr kumimoji="1" lang="en-US" altLang="ja-JP" sz="1200" kern="1200" dirty="0" smtClean="0">
                <a:solidFill>
                  <a:schemeClr val="tx1"/>
                </a:solidFill>
                <a:effectLst/>
                <a:latin typeface="+mn-lt"/>
                <a:ea typeface="+mn-ea"/>
                <a:cs typeface="+mn-cs"/>
              </a:rPr>
              <a:t>DC7</a:t>
            </a:r>
            <a:r>
              <a:rPr kumimoji="1" lang="ja-JP" altLang="ja-JP" sz="1200" kern="1200" dirty="0" smtClean="0">
                <a:solidFill>
                  <a:schemeClr val="tx1"/>
                </a:solidFill>
                <a:effectLst/>
                <a:latin typeface="+mn-lt"/>
                <a:ea typeface="+mn-ea"/>
                <a:cs typeface="+mn-cs"/>
              </a:rPr>
              <a:t>のコックピットは、様々なメーターや操縦桿、レバーやスイッチなどに埋もれている。これらのハードウェアは、エンジンや燃料タンクのセンサーに直接繋がってそのデータを表示したり、昇降舵やフラップを直接動かしたりと、人間が直接的に航空機の状態を監視し、操作している。当然、性能の改善のためのハードウェアの交換や故障の修理などに、物理的作業を必要とした。</a:t>
            </a:r>
          </a:p>
          <a:p>
            <a:r>
              <a:rPr kumimoji="1" lang="ja-JP" altLang="ja-JP" sz="1200" kern="1200" dirty="0" smtClean="0">
                <a:solidFill>
                  <a:schemeClr val="tx1"/>
                </a:solidFill>
                <a:effectLst/>
                <a:latin typeface="+mn-lt"/>
                <a:ea typeface="+mn-ea"/>
                <a:cs typeface="+mn-cs"/>
              </a:rPr>
              <a:t>一方、</a:t>
            </a:r>
            <a:r>
              <a:rPr kumimoji="1" lang="en-US" altLang="ja-JP" sz="1200" kern="1200" dirty="0" smtClean="0">
                <a:solidFill>
                  <a:schemeClr val="tx1"/>
                </a:solidFill>
                <a:effectLst/>
                <a:latin typeface="+mn-lt"/>
                <a:ea typeface="+mn-ea"/>
                <a:cs typeface="+mn-cs"/>
              </a:rPr>
              <a:t>2011</a:t>
            </a:r>
            <a:r>
              <a:rPr kumimoji="1" lang="ja-JP" altLang="ja-JP" sz="1200" kern="1200" dirty="0" smtClean="0">
                <a:solidFill>
                  <a:schemeClr val="tx1"/>
                </a:solidFill>
                <a:effectLst/>
                <a:latin typeface="+mn-lt"/>
                <a:ea typeface="+mn-ea"/>
                <a:cs typeface="+mn-cs"/>
              </a:rPr>
              <a:t>年に就航したボーイング</a:t>
            </a:r>
            <a:r>
              <a:rPr kumimoji="1" lang="en-US" altLang="ja-JP" sz="1200" kern="1200" dirty="0" smtClean="0">
                <a:solidFill>
                  <a:schemeClr val="tx1"/>
                </a:solidFill>
                <a:effectLst/>
                <a:latin typeface="+mn-lt"/>
                <a:ea typeface="+mn-ea"/>
                <a:cs typeface="+mn-cs"/>
              </a:rPr>
              <a:t>787</a:t>
            </a:r>
            <a:r>
              <a:rPr kumimoji="1" lang="ja-JP" altLang="ja-JP" sz="1200" kern="1200" dirty="0" smtClean="0">
                <a:solidFill>
                  <a:schemeClr val="tx1"/>
                </a:solidFill>
                <a:effectLst/>
                <a:latin typeface="+mn-lt"/>
                <a:ea typeface="+mn-ea"/>
                <a:cs typeface="+mn-cs"/>
              </a:rPr>
              <a:t>は、操縦や操作の多くを、ソフトウェアを介在して行う。例えば、運航に関わる様々なデータは、一旦ソフトウェアで処理され、自動で必要な操作を行ったり、そのときに必要な情報を整理、選択して液晶画面に表示させたりしている。操縦桿もフライ・バイ・ワイヤーといって、人間の操作した動きをセンサーで読み取り電気的な信号に置き換えている。これにより、人間の操作を補完し、様々な機器との協調・連携を自動化して、最適な飛行を実現している。つまり、航空機というハードウェアは、ソフトウェアによって操作されているわけだ。</a:t>
            </a:r>
          </a:p>
          <a:p>
            <a:r>
              <a:rPr kumimoji="1" lang="ja-JP" altLang="ja-JP" sz="1200" kern="1200" dirty="0" smtClean="0">
                <a:solidFill>
                  <a:schemeClr val="tx1"/>
                </a:solidFill>
                <a:effectLst/>
                <a:latin typeface="+mn-lt"/>
                <a:ea typeface="+mn-ea"/>
                <a:cs typeface="+mn-cs"/>
              </a:rPr>
              <a:t>これは、ソフトウェアが、航空機というハードウェアの機能や性能を規定し、操作性や燃費効率を左右しているということでもある。つまり、モノの機能や性能のかなりの部分が、ソフトウェアによって定義あるいは規定されているということでもある。</a:t>
            </a:r>
          </a:p>
          <a:p>
            <a:r>
              <a:rPr kumimoji="1" lang="ja-JP" altLang="ja-JP" sz="1200" kern="1200" dirty="0" smtClean="0">
                <a:solidFill>
                  <a:schemeClr val="tx1"/>
                </a:solidFill>
                <a:effectLst/>
                <a:latin typeface="+mn-lt"/>
                <a:ea typeface="+mn-ea"/>
                <a:cs typeface="+mn-cs"/>
              </a:rPr>
              <a:t>この方法により、ソフトウェアに手を加えることで機能や性能、操作性を改善したり、燃費を向上させたりが可能になる。また、遠隔地からの保守点検、あるいはソフトウェアによる自己点検や修復などの自律化機能を持たせ人間の介在無しに保守作業を行うことも可能になる。これが、「モノの</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化」だ。この取り組みは、航空機だけではなくその他のモノにも拡がりつつある。</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「モノの</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化」によって、モノ作りは、「性能や機能の優れたモノを作ること」をめざすことから、「常に最適なモノを使い続けてもらうこと」をめざすようになる。つまり、作った後のことまで考え、それを支えてゆくモノ作りが、求められるようになる。つまり、モノのサービス化というパラダイムシフトが、起ころうとしている。</a:t>
            </a:r>
          </a:p>
          <a:p>
            <a:r>
              <a:rPr kumimoji="1" lang="ja-JP" altLang="ja-JP" sz="1200" kern="1200" dirty="0" smtClean="0">
                <a:solidFill>
                  <a:schemeClr val="tx1"/>
                </a:solidFill>
                <a:effectLst/>
                <a:latin typeface="+mn-lt"/>
                <a:ea typeface="+mn-ea"/>
                <a:cs typeface="+mn-cs"/>
              </a:rPr>
              <a:t>「モノを使うこと」の最適化を実現するためには、モノの状況をデータとして捉える仕組みが必要となる。これが、</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）だ。</a:t>
            </a:r>
          </a:p>
          <a:p>
            <a:r>
              <a:rPr kumimoji="1" lang="ja-JP" altLang="ja-JP" sz="1200" kern="1200" dirty="0" smtClean="0">
                <a:solidFill>
                  <a:schemeClr val="tx1"/>
                </a:solidFill>
                <a:effectLst/>
                <a:latin typeface="+mn-lt"/>
                <a:ea typeface="+mn-ea"/>
                <a:cs typeface="+mn-cs"/>
              </a:rPr>
              <a:t>ものに組み込まれたセンサーが、モノの様々な状況をデータ化し、ネットワークを介してメーカーに送る。メーカーは、それを解析し、状況を把握して、モノに組み込まれたソフトウェアを改修し、再びモノに組み込まれたソフトウェアを更新することで、機能や性能、操作性を改善する。また、集められたデータは、より優れた製品を開発するための情報としても用いられることになる。ハードウェアは、そんなソフトウェアとの関係を前提に機能や性能を作ってゆかなければならない。</a:t>
            </a:r>
          </a:p>
          <a:p>
            <a:r>
              <a:rPr kumimoji="1" lang="ja-JP" altLang="ja-JP" sz="1200" kern="1200" dirty="0" smtClean="0">
                <a:solidFill>
                  <a:schemeClr val="tx1"/>
                </a:solidFill>
                <a:effectLst/>
                <a:latin typeface="+mn-lt"/>
                <a:ea typeface="+mn-ea"/>
                <a:cs typeface="+mn-cs"/>
              </a:rPr>
              <a:t>さらに得られたデータから新たなサービスを生みだすことができる。例えば、ジェットエンジンの運行情報をデータとして収集し、その解析データを使って燃費効率の高い飛行方法を指導するコンサルティングサービスや</a:t>
            </a:r>
            <a:r>
              <a:rPr kumimoji="1" lang="en-US" altLang="ja-JP" sz="1200" kern="1200" dirty="0" smtClean="0">
                <a:solidFill>
                  <a:schemeClr val="tx1"/>
                </a:solidFill>
                <a:effectLst/>
                <a:latin typeface="+mn-lt"/>
                <a:ea typeface="+mn-ea"/>
                <a:cs typeface="+mn-cs"/>
              </a:rPr>
              <a:t>PBL</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Performance Based Logistics</a:t>
            </a:r>
            <a:r>
              <a:rPr kumimoji="1" lang="ja-JP" altLang="ja-JP" sz="1200" kern="1200" dirty="0" smtClean="0">
                <a:solidFill>
                  <a:schemeClr val="tx1"/>
                </a:solidFill>
                <a:effectLst/>
                <a:latin typeface="+mn-lt"/>
                <a:ea typeface="+mn-ea"/>
                <a:cs typeface="+mn-cs"/>
              </a:rPr>
              <a:t>）といわれる個々の作業や部品の調達に対価を支払うのではなく、可動率の確保や修理時間の短縮といった成果（パフォーマンス）に対価を支払うサービスなどが登場している。また、自動販売機に気象センサーやカメラ、人感センサーを付け、それらを分析して、きめ細かな地域別の気象情報を提供したり、マーケティング情報を提供したりする情報サービスなどだ。製品そのものの付加価値を高めるだけではなく、集めたデータを使った新たなビジネスの展開へと可能性が広がる。</a:t>
            </a:r>
          </a:p>
          <a:p>
            <a:r>
              <a:rPr kumimoji="1" lang="ja-JP" altLang="ja-JP" sz="1200" kern="1200" dirty="0" smtClean="0">
                <a:solidFill>
                  <a:schemeClr val="tx1"/>
                </a:solidFill>
                <a:effectLst/>
                <a:latin typeface="+mn-lt"/>
                <a:ea typeface="+mn-ea"/>
                <a:cs typeface="+mn-cs"/>
              </a:rPr>
              <a:t>ものを作り提供することから使いづけてもらうことへ、さらには、データそのものを価値として顧客に提供することへ。このような一連の取り組みが、「モノのサービス化」だ。それを支えているのか、「モノの</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化」と</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だ。</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25</a:t>
            </a:fld>
            <a:endParaRPr kumimoji="1" lang="ja-JP" altLang="en-US"/>
          </a:p>
        </p:txBody>
      </p:sp>
    </p:spTree>
    <p:extLst>
      <p:ext uri="{BB962C8B-B14F-4D97-AF65-F5344CB8AC3E}">
        <p14:creationId xmlns:p14="http://schemas.microsoft.com/office/powerpoint/2010/main" val="49115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2079935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モニタリング</a:t>
            </a:r>
          </a:p>
          <a:p>
            <a:endParaRPr kumimoji="1" lang="ja-JP" altLang="en-US" dirty="0" smtClean="0"/>
          </a:p>
          <a:p>
            <a:r>
              <a:rPr kumimoji="1" lang="ja-JP" altLang="en-US" dirty="0" smtClean="0"/>
              <a:t>　スマートコネクテッドプロダクトは、センサーと外部からのデータを使って、製品の状態や稼働状況、外部環境の監視を行うことができる。ここで得られるデータは製品設計や市場のセグメンテーション、アフターサービスの強化などに大きく役立つ。例えば医療機器でペースメーカーの状況を常に監視し続けたり、掘削機械の稼働状況などを常に把握したりすることができる。</a:t>
            </a:r>
          </a:p>
          <a:p>
            <a:endParaRPr kumimoji="1" lang="ja-JP" altLang="en-US" dirty="0" smtClean="0"/>
          </a:p>
          <a:p>
            <a:r>
              <a:rPr kumimoji="1" lang="ja-JP" altLang="en-US" dirty="0" smtClean="0"/>
              <a:t>制御</a:t>
            </a:r>
          </a:p>
          <a:p>
            <a:endParaRPr kumimoji="1" lang="ja-JP" altLang="en-US" dirty="0" smtClean="0"/>
          </a:p>
          <a:p>
            <a:r>
              <a:rPr kumimoji="1" lang="ja-JP" altLang="en-US" dirty="0" smtClean="0"/>
              <a:t>　スマートコネクテッドプロダクトは常に接続を行っているため、製品クラウド上の遠隔コマンドやアルゴリズムによって制御が可能だ。アルゴリズムによって状況や環境が指定した通りに変化した場合に、それに応じて製品に指示を出し、最適な動作をさせられる。例えば、家のドアホンが押された時にその映像をスマートフォンに転送し、スマートフォンで応対するようなことなどが可能となる。</a:t>
            </a:r>
          </a:p>
          <a:p>
            <a:endParaRPr kumimoji="1" lang="ja-JP" altLang="en-US" dirty="0" smtClean="0"/>
          </a:p>
          <a:p>
            <a:r>
              <a:rPr kumimoji="1" lang="ja-JP" altLang="en-US" dirty="0" smtClean="0"/>
              <a:t>最適化</a:t>
            </a:r>
          </a:p>
          <a:p>
            <a:endParaRPr kumimoji="1" lang="ja-JP" altLang="en-US" dirty="0" smtClean="0"/>
          </a:p>
          <a:p>
            <a:r>
              <a:rPr kumimoji="1" lang="ja-JP" altLang="en-US" dirty="0" smtClean="0"/>
              <a:t>　モニタリングデータと制御機能を組み合わせることで、製品性能の最適化が可能となる。過去のデータと現在のデータを比較し、過去のデータを分析しアルゴリズムにより処理を行うことで自動で最適な制御を行えるようになる。例えば、風力発電では、風車の回転に合わせて制御装置が各ブレードを調節し最も発電効果が高くするだけでなく、周辺の風車の効率を妨げずに、回転できるようにすることなどが可能となる。</a:t>
            </a:r>
          </a:p>
          <a:p>
            <a:endParaRPr kumimoji="1" lang="ja-JP" altLang="en-US" dirty="0" smtClean="0"/>
          </a:p>
          <a:p>
            <a:r>
              <a:rPr kumimoji="1" lang="ja-JP" altLang="en-US" dirty="0" smtClean="0"/>
              <a:t>自律性</a:t>
            </a:r>
          </a:p>
          <a:p>
            <a:endParaRPr kumimoji="1" lang="ja-JP" altLang="en-US" dirty="0" smtClean="0"/>
          </a:p>
          <a:p>
            <a:r>
              <a:rPr kumimoji="1" lang="ja-JP" altLang="en-US" smtClean="0"/>
              <a:t>　モニタリング、制御、最適化の技術が結び付くことで、製品は自律的に最適な判断を下せるようになる。自律性を備えたシンプルな例としては、さまざまな形状の部屋の床の状態を探って掃除をする掃除ロボットがある。より洗練された製品を考えてみると、自らの稼働状況と環境に関するデータを基にアルゴリズムを作動させ、他製品との通信機能なども含めて最適な作業を行い続けることが可能となる。</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29</a:t>
            </a:fld>
            <a:endParaRPr kumimoji="1" lang="ja-JP" altLang="en-US"/>
          </a:p>
        </p:txBody>
      </p:sp>
    </p:spTree>
    <p:extLst>
      <p:ext uri="{BB962C8B-B14F-4D97-AF65-F5344CB8AC3E}">
        <p14:creationId xmlns:p14="http://schemas.microsoft.com/office/powerpoint/2010/main" val="1084174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の構造</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データを収拾してネットワークに送り出す「スマート・デバイス層」、そのデータを収拾・集約しクラウドにデータを送ったり、すぐに結果を返さなければならない処理を行ったりする「フォグ・コンピューティング（またはエッジ・コンピューティング）層」、集められた膨大データを解析し、アプリケーションを実行、再びモノへとフィードバックする「クラウド・コンピューティング層」に大別することができます。</a:t>
            </a:r>
          </a:p>
          <a:p>
            <a:r>
              <a:rPr kumimoji="1" lang="ja-JP" altLang="ja-JP" sz="1200" kern="1200" dirty="0" smtClean="0">
                <a:solidFill>
                  <a:schemeClr val="tx1"/>
                </a:solidFill>
                <a:effectLst/>
                <a:latin typeface="+mn-lt"/>
                <a:ea typeface="+mn-ea"/>
                <a:cs typeface="+mn-cs"/>
              </a:rPr>
              <a:t>「スマート・デバイス層」は、センサーや外部機器をつなぐためのインターフェイス、ネットワークにデータを送り出す通信機能、それらを制御するための処理機能が組み込まれたモノのことです。ここで、モノ自身から生みだされるデータや周辺のデータ、さらには接続された外部機器からのデータを受け取り、それをネットワークに送り出します。</a:t>
            </a:r>
          </a:p>
          <a:p>
            <a:r>
              <a:rPr kumimoji="1" lang="ja-JP" altLang="ja-JP" sz="1200" kern="1200" dirty="0" smtClean="0">
                <a:solidFill>
                  <a:schemeClr val="tx1"/>
                </a:solidFill>
                <a:effectLst/>
                <a:latin typeface="+mn-lt"/>
                <a:ea typeface="+mn-ea"/>
                <a:cs typeface="+mn-cs"/>
              </a:rPr>
              <a:t>それらデータが直接クラウドに送り出される場合もありますが、モノの周辺でデータを一旦受け取り、すぐに処理してフィードバックする、あるいは、集約して必要なデータのみをインターネットを介してクラウドに送り込む仕組みが介在する場合があります。</a:t>
            </a:r>
          </a:p>
          <a:p>
            <a:r>
              <a:rPr kumimoji="1" lang="ja-JP" altLang="ja-JP" sz="1200" kern="1200" dirty="0" smtClean="0">
                <a:solidFill>
                  <a:schemeClr val="tx1"/>
                </a:solidFill>
                <a:effectLst/>
                <a:latin typeface="+mn-lt"/>
                <a:ea typeface="+mn-ea"/>
                <a:cs typeface="+mn-cs"/>
              </a:rPr>
              <a:t>このような仕組みが必要になるのは、モノの数が莫大なものになると次のような問題が起こるからです。</a:t>
            </a:r>
          </a:p>
          <a:p>
            <a:pPr lvl="0"/>
            <a:r>
              <a:rPr kumimoji="1" lang="ja-JP" altLang="ja-JP" sz="1200" kern="1200" dirty="0" smtClean="0">
                <a:solidFill>
                  <a:schemeClr val="tx1"/>
                </a:solidFill>
                <a:effectLst/>
                <a:latin typeface="+mn-lt"/>
                <a:ea typeface="+mn-ea"/>
                <a:cs typeface="+mn-cs"/>
              </a:rPr>
              <a:t>個々のモノに対する回線を確保するために相当のコストがかかる</a:t>
            </a:r>
          </a:p>
          <a:p>
            <a:pPr lvl="0"/>
            <a:r>
              <a:rPr kumimoji="1" lang="ja-JP" altLang="ja-JP" sz="1200" kern="1200" dirty="0" smtClean="0">
                <a:solidFill>
                  <a:schemeClr val="tx1"/>
                </a:solidFill>
                <a:effectLst/>
                <a:latin typeface="+mn-lt"/>
                <a:ea typeface="+mn-ea"/>
                <a:cs typeface="+mn-cs"/>
              </a:rPr>
              <a:t>送り出されるデータが膨大になりネットワークの負荷が高まってしまう</a:t>
            </a:r>
          </a:p>
          <a:p>
            <a:pPr lvl="0"/>
            <a:r>
              <a:rPr kumimoji="1" lang="ja-JP" altLang="ja-JP" sz="1200" kern="1200" dirty="0" smtClean="0">
                <a:solidFill>
                  <a:schemeClr val="tx1"/>
                </a:solidFill>
                <a:effectLst/>
                <a:latin typeface="+mn-lt"/>
                <a:ea typeface="+mn-ea"/>
                <a:cs typeface="+mn-cs"/>
              </a:rPr>
              <a:t>モノの監視や制御に負荷がかかり、クラウド集中では処理しきれない</a:t>
            </a:r>
          </a:p>
          <a:p>
            <a:r>
              <a:rPr kumimoji="1" lang="ja-JP" altLang="ja-JP" sz="1200" kern="1200" dirty="0" smtClean="0">
                <a:solidFill>
                  <a:schemeClr val="tx1"/>
                </a:solidFill>
                <a:effectLst/>
                <a:latin typeface="+mn-lt"/>
                <a:ea typeface="+mn-ea"/>
                <a:cs typeface="+mn-cs"/>
              </a:rPr>
              <a:t>以上の問題に加え、時にはモノやその周辺の変化に即応してモノを制御したり、管理者や利用者にすぐに情報を提供したりといった対応も必要になりますが、インターネットを介してクラウドにデータを送り、そのフィードバックを受け取ろうとすると、距離が離れていることもあってどうしても大きな遅延が生じてタイミングを逸する可能性もあります。そこで、モノの置かれている周辺で分散処理をさせ、これらの問題を解決しようというわけです。</a:t>
            </a:r>
          </a:p>
          <a:p>
            <a:r>
              <a:rPr kumimoji="1" lang="ja-JP" altLang="ja-JP" sz="1200" kern="1200" dirty="0" smtClean="0">
                <a:solidFill>
                  <a:schemeClr val="tx1"/>
                </a:solidFill>
                <a:effectLst/>
                <a:latin typeface="+mn-lt"/>
                <a:ea typeface="+mn-ea"/>
                <a:cs typeface="+mn-cs"/>
              </a:rPr>
              <a:t>クラウド（雲）よりも地面に近いモノの周辺に置かれることから「フォグ（霧）コンピューティング」と呼ばれることもあります。</a:t>
            </a:r>
          </a:p>
          <a:p>
            <a:r>
              <a:rPr kumimoji="1" lang="ja-JP" altLang="ja-JP" sz="1200" kern="1200" dirty="0" smtClean="0">
                <a:solidFill>
                  <a:schemeClr val="tx1"/>
                </a:solidFill>
                <a:effectLst/>
                <a:latin typeface="+mn-lt"/>
                <a:ea typeface="+mn-ea"/>
                <a:cs typeface="+mn-cs"/>
              </a:rPr>
              <a:t>「クラウド・コンピューティング層」は、これらモノやフォグ・コンピューティング・サービスから送られてきたデータに、アナリティクスやその他のアプリケーション・サービスを提供します。その結果は、再び「モノ」の制御や使用者・管理者への情報提供というカタチでフィードバックされることになり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は、このような構成要素によって成り立っているのです。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30</a:t>
            </a:fld>
            <a:endParaRPr kumimoji="1" lang="ja-JP" altLang="en-US"/>
          </a:p>
        </p:txBody>
      </p:sp>
    </p:spTree>
    <p:extLst>
      <p:ext uri="{BB962C8B-B14F-4D97-AF65-F5344CB8AC3E}">
        <p14:creationId xmlns:p14="http://schemas.microsoft.com/office/powerpoint/2010/main" val="735492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の構造</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データを収拾してネットワークに送り出す「スマート・デバイス層」、そのデータを収拾・集約しクラウドにデータを送ったり、すぐに結果を返さなければならない処理を行ったりする「フォグ・コンピューティング（またはエッジ・コンピューティング）層」、集められた膨大データを解析し、アプリケーションを実行、再びモノへとフィードバックする「クラウド・コンピューティング層」に大別することができます。</a:t>
            </a:r>
          </a:p>
          <a:p>
            <a:r>
              <a:rPr kumimoji="1" lang="ja-JP" altLang="ja-JP" sz="1200" kern="1200" dirty="0" smtClean="0">
                <a:solidFill>
                  <a:schemeClr val="tx1"/>
                </a:solidFill>
                <a:effectLst/>
                <a:latin typeface="+mn-lt"/>
                <a:ea typeface="+mn-ea"/>
                <a:cs typeface="+mn-cs"/>
              </a:rPr>
              <a:t>「スマート・デバイス層」は、センサーや外部機器をつなぐためのインターフェイス、ネットワークにデータを送り出す通信機能、それらを制御するための処理機能が組み込まれたモノのことです。ここで、モノ自身から生みだされるデータや周辺のデータ、さらには接続された外部機器からのデータを受け取り、それをネットワークに送り出します。</a:t>
            </a:r>
          </a:p>
          <a:p>
            <a:r>
              <a:rPr kumimoji="1" lang="ja-JP" altLang="ja-JP" sz="1200" kern="1200" dirty="0" smtClean="0">
                <a:solidFill>
                  <a:schemeClr val="tx1"/>
                </a:solidFill>
                <a:effectLst/>
                <a:latin typeface="+mn-lt"/>
                <a:ea typeface="+mn-ea"/>
                <a:cs typeface="+mn-cs"/>
              </a:rPr>
              <a:t>それらデータが直接クラウドに送り出される場合もありますが、モノの周辺でデータを一旦受け取り、すぐに処理してフィードバックする、あるいは、集約して必要なデータのみをインターネットを介してクラウドに送り込む仕組みが介在する場合があります。</a:t>
            </a:r>
          </a:p>
          <a:p>
            <a:r>
              <a:rPr kumimoji="1" lang="ja-JP" altLang="ja-JP" sz="1200" kern="1200" dirty="0" smtClean="0">
                <a:solidFill>
                  <a:schemeClr val="tx1"/>
                </a:solidFill>
                <a:effectLst/>
                <a:latin typeface="+mn-lt"/>
                <a:ea typeface="+mn-ea"/>
                <a:cs typeface="+mn-cs"/>
              </a:rPr>
              <a:t>このような仕組みが必要になるのは、モノの数が莫大なものになると次のような問題が起こるからです。</a:t>
            </a:r>
          </a:p>
          <a:p>
            <a:pPr lvl="0"/>
            <a:r>
              <a:rPr kumimoji="1" lang="ja-JP" altLang="ja-JP" sz="1200" kern="1200" dirty="0" smtClean="0">
                <a:solidFill>
                  <a:schemeClr val="tx1"/>
                </a:solidFill>
                <a:effectLst/>
                <a:latin typeface="+mn-lt"/>
                <a:ea typeface="+mn-ea"/>
                <a:cs typeface="+mn-cs"/>
              </a:rPr>
              <a:t>個々のモノに対する回線を確保するために相当のコストがかかる</a:t>
            </a:r>
          </a:p>
          <a:p>
            <a:pPr lvl="0"/>
            <a:r>
              <a:rPr kumimoji="1" lang="ja-JP" altLang="ja-JP" sz="1200" kern="1200" dirty="0" smtClean="0">
                <a:solidFill>
                  <a:schemeClr val="tx1"/>
                </a:solidFill>
                <a:effectLst/>
                <a:latin typeface="+mn-lt"/>
                <a:ea typeface="+mn-ea"/>
                <a:cs typeface="+mn-cs"/>
              </a:rPr>
              <a:t>送り出されるデータが膨大になりネットワークの負荷が高まってしまう</a:t>
            </a:r>
          </a:p>
          <a:p>
            <a:pPr lvl="0"/>
            <a:r>
              <a:rPr kumimoji="1" lang="ja-JP" altLang="ja-JP" sz="1200" kern="1200" dirty="0" smtClean="0">
                <a:solidFill>
                  <a:schemeClr val="tx1"/>
                </a:solidFill>
                <a:effectLst/>
                <a:latin typeface="+mn-lt"/>
                <a:ea typeface="+mn-ea"/>
                <a:cs typeface="+mn-cs"/>
              </a:rPr>
              <a:t>モノの監視や制御に負荷がかかり、クラウド集中では処理しきれない</a:t>
            </a:r>
          </a:p>
          <a:p>
            <a:r>
              <a:rPr kumimoji="1" lang="ja-JP" altLang="ja-JP" sz="1200" kern="1200" dirty="0" smtClean="0">
                <a:solidFill>
                  <a:schemeClr val="tx1"/>
                </a:solidFill>
                <a:effectLst/>
                <a:latin typeface="+mn-lt"/>
                <a:ea typeface="+mn-ea"/>
                <a:cs typeface="+mn-cs"/>
              </a:rPr>
              <a:t>以上の問題に加え、時にはモノやその周辺の変化に即応してモノを制御したり、管理者や利用者にすぐに情報を提供したりといった対応も必要になりますが、インターネットを介してクラウドにデータを送り、そのフィードバックを受け取ろうとすると、距離が離れていることもあってどうしても大きな遅延が生じてタイミングを逸する可能性もあります。そこで、モノの置かれている周辺で分散処理をさせ、これらの問題を解決しようというわけです。</a:t>
            </a:r>
          </a:p>
          <a:p>
            <a:r>
              <a:rPr kumimoji="1" lang="ja-JP" altLang="ja-JP" sz="1200" kern="1200" dirty="0" smtClean="0">
                <a:solidFill>
                  <a:schemeClr val="tx1"/>
                </a:solidFill>
                <a:effectLst/>
                <a:latin typeface="+mn-lt"/>
                <a:ea typeface="+mn-ea"/>
                <a:cs typeface="+mn-cs"/>
              </a:rPr>
              <a:t>クラウド（雲）よりも地面に近いモノの周辺に置かれることから「フォグ（霧）コンピューティング」と呼ばれることもあります。</a:t>
            </a:r>
          </a:p>
          <a:p>
            <a:r>
              <a:rPr kumimoji="1" lang="ja-JP" altLang="ja-JP" sz="1200" kern="1200" dirty="0" smtClean="0">
                <a:solidFill>
                  <a:schemeClr val="tx1"/>
                </a:solidFill>
                <a:effectLst/>
                <a:latin typeface="+mn-lt"/>
                <a:ea typeface="+mn-ea"/>
                <a:cs typeface="+mn-cs"/>
              </a:rPr>
              <a:t>「クラウド・コンピューティング層」は、これらモノやフォグ・コンピューティング・サービスから送られてきたデータに、アナリティクスやその他のアプリケーション・サービスを提供します。その結果は、再び「モノ」の制御や使用者・管理者への情報提供というカタチでフィードバックされることになり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は、このような構成要素によって成り立っているのです。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31</a:t>
            </a:fld>
            <a:endParaRPr kumimoji="1" lang="ja-JP" altLang="en-US"/>
          </a:p>
        </p:txBody>
      </p:sp>
    </p:spTree>
    <p:extLst>
      <p:ext uri="{BB962C8B-B14F-4D97-AF65-F5344CB8AC3E}">
        <p14:creationId xmlns:p14="http://schemas.microsoft.com/office/powerpoint/2010/main" val="206280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モノに様々なセンサーを埋め込み、ネットワークにつないで情報を収集しようという試みは、昔からありました。道路や鉄道などの交通システム、気象や河川の観測・監視機器、発電所や工場などの産業設備など、安全や安心、効率が重視されるところでは、コストが掛かっても使われていました。</a:t>
            </a:r>
          </a:p>
          <a:p>
            <a:r>
              <a:rPr kumimoji="1" lang="ja-JP" altLang="ja-JP" sz="1200" kern="1200" dirty="0" smtClean="0">
                <a:solidFill>
                  <a:schemeClr val="tx1"/>
                </a:solidFill>
                <a:effectLst/>
                <a:latin typeface="+mn-lt"/>
                <a:ea typeface="+mn-ea"/>
                <a:cs typeface="+mn-cs"/>
              </a:rPr>
              <a:t>その後、携帯電話が普及し、モバイル・ネットワークの普遍化と料金の低下がすすみました。また、通信機器やコンピュータの小型化・高性能化・低価格化もすすみました。</a:t>
            </a:r>
          </a:p>
          <a:p>
            <a:r>
              <a:rPr kumimoji="1" lang="ja-JP" altLang="ja-JP" sz="1200" kern="1200" dirty="0" smtClean="0">
                <a:solidFill>
                  <a:schemeClr val="tx1"/>
                </a:solidFill>
                <a:effectLst/>
                <a:latin typeface="+mn-lt"/>
                <a:ea typeface="+mn-ea"/>
                <a:cs typeface="+mn-cs"/>
              </a:rPr>
              <a:t>第３章で紹介したスマートフォンやウェアラブルにも多くのセンサーが組み込まれ、人の行動に関わる様々なデータを収拾できるようになりました。</a:t>
            </a:r>
          </a:p>
          <a:p>
            <a:r>
              <a:rPr kumimoji="1" lang="ja-JP" altLang="ja-JP" sz="1200" kern="1200" dirty="0" smtClean="0">
                <a:solidFill>
                  <a:schemeClr val="tx1"/>
                </a:solidFill>
                <a:effectLst/>
                <a:latin typeface="+mn-lt"/>
                <a:ea typeface="+mn-ea"/>
                <a:cs typeface="+mn-cs"/>
              </a:rPr>
              <a:t>そして、今注目されているのが、モノにセンサーや通信機器を組み込み、データを収集しようという取り組みです。</a:t>
            </a:r>
          </a:p>
          <a:p>
            <a:r>
              <a:rPr kumimoji="1" lang="ja-JP" altLang="ja-JP" sz="1200" kern="1200" dirty="0" smtClean="0">
                <a:solidFill>
                  <a:schemeClr val="tx1"/>
                </a:solidFill>
                <a:effectLst/>
                <a:latin typeface="+mn-lt"/>
                <a:ea typeface="+mn-ea"/>
                <a:cs typeface="+mn-cs"/>
              </a:rPr>
              <a:t>例えば、自動車に組み込んで運転の仕方や機器の状態を、照明器具に組み込んで人の往来や明るさを、エレベーターに組み込んで利用状況や部品の消耗具合を、農場の温室や土に埋め込んで温度や水分、土壌成分をデータとして取り出し、これをモバイル・ネットワークでつなぎ、インターネットを介して収集する仕組み「</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）」が、実現しようとしています。</a:t>
            </a:r>
          </a:p>
          <a:p>
            <a:r>
              <a:rPr kumimoji="1" lang="ja-JP" altLang="ja-JP" sz="1200" kern="1200" dirty="0" smtClean="0">
                <a:solidFill>
                  <a:schemeClr val="tx1"/>
                </a:solidFill>
                <a:effectLst/>
                <a:latin typeface="+mn-lt"/>
                <a:ea typeface="+mn-ea"/>
                <a:cs typeface="+mn-cs"/>
              </a:rPr>
              <a:t>集められたデータは、安全、省エネ、あるいは、生産性向上や効率化、最適化のための知見やノウハウ、ルールを見つけ出すために分析されます。これらは、再びモノの制御や利用者へのアドバイス・指示としてフィードバックされま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インフラは、このようにコンピュータだけではなく、人をつなぎ、モノをつなぐものとなり、ますます生活や社会を支える重要な基盤となりつつあるのです。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33</a:t>
            </a:fld>
            <a:endParaRPr kumimoji="1" lang="ja-JP" altLang="en-US"/>
          </a:p>
        </p:txBody>
      </p:sp>
    </p:spTree>
    <p:extLst>
      <p:ext uri="{BB962C8B-B14F-4D97-AF65-F5344CB8AC3E}">
        <p14:creationId xmlns:p14="http://schemas.microsoft.com/office/powerpoint/2010/main" val="4120805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905313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【図解】コレ１枚でわかる最新</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a:t>
            </a:r>
          </a:p>
          <a:p>
            <a:r>
              <a:rPr kumimoji="1" lang="ja-JP" altLang="ja-JP" sz="1200" kern="1200" dirty="0" smtClean="0">
                <a:solidFill>
                  <a:schemeClr val="tx1"/>
                </a:solidFill>
                <a:effectLst/>
                <a:latin typeface="+mn-lt"/>
                <a:ea typeface="+mn-ea"/>
                <a:cs typeface="+mn-cs"/>
              </a:rPr>
              <a:t>「トレンド（</a:t>
            </a:r>
            <a:r>
              <a:rPr kumimoji="1" lang="en-US" altLang="ja-JP" sz="1200" kern="1200" dirty="0" smtClean="0">
                <a:solidFill>
                  <a:schemeClr val="tx1"/>
                </a:solidFill>
                <a:effectLst/>
                <a:latin typeface="+mn-lt"/>
                <a:ea typeface="+mn-ea"/>
                <a:cs typeface="+mn-cs"/>
              </a:rPr>
              <a:t>Trend</a:t>
            </a:r>
            <a:r>
              <a:rPr kumimoji="1" lang="ja-JP" altLang="ja-JP" sz="1200" kern="1200" dirty="0" smtClean="0">
                <a:solidFill>
                  <a:schemeClr val="tx1"/>
                </a:solidFill>
                <a:effectLst/>
                <a:latin typeface="+mn-lt"/>
                <a:ea typeface="+mn-ea"/>
                <a:cs typeface="+mn-cs"/>
              </a:rPr>
              <a:t>）」という言葉を辞書で調べると「流行」、「傾向」、「動向」と説明されています。古典英語では、「回転する」、あるいは「向く」といった説明もありました。こんな説明を頼りに考えてみると、「過去から現在を通り越して未来に向かう流れ」すなわち「時流」という解釈もできそうです。</a:t>
            </a:r>
          </a:p>
          <a:p>
            <a:r>
              <a:rPr kumimoji="1" lang="ja-JP" altLang="ja-JP" sz="1200" kern="1200" dirty="0" smtClean="0">
                <a:solidFill>
                  <a:schemeClr val="tx1"/>
                </a:solidFill>
                <a:effectLst/>
                <a:latin typeface="+mn-lt"/>
                <a:ea typeface="+mn-ea"/>
                <a:cs typeface="+mn-cs"/>
              </a:rPr>
              <a:t>そう考えれば、「トレンドを知る」とは、ネットや雑誌、書籍に散在する最新のキーワードを脳みそにコピペして並べることではなさそうです。それらのキーワードの意味を理解し、お互いの関係や、それらが未来にどのようにつながってゆくのかを知ることと理解した方がいいかもしれません。</a:t>
            </a:r>
          </a:p>
          <a:p>
            <a:r>
              <a:rPr kumimoji="1" lang="ja-JP" altLang="ja-JP" sz="1200" kern="1200" dirty="0" smtClean="0">
                <a:solidFill>
                  <a:schemeClr val="tx1"/>
                </a:solidFill>
                <a:effectLst/>
                <a:latin typeface="+mn-lt"/>
                <a:ea typeface="+mn-ea"/>
                <a:cs typeface="+mn-cs"/>
              </a:rPr>
              <a:t>改めて整理してみると、トレンドを知るとは、つぎの言葉に置き換えることができます。</a:t>
            </a:r>
          </a:p>
          <a:p>
            <a:pPr lvl="0"/>
            <a:r>
              <a:rPr kumimoji="1" lang="ja-JP" altLang="ja-JP" sz="1200" kern="1200" dirty="0" smtClean="0">
                <a:solidFill>
                  <a:schemeClr val="tx1"/>
                </a:solidFill>
                <a:effectLst/>
                <a:latin typeface="+mn-lt"/>
                <a:ea typeface="+mn-ea"/>
                <a:cs typeface="+mn-cs"/>
              </a:rPr>
              <a:t>お互いの関係や構造を知ること</a:t>
            </a:r>
          </a:p>
          <a:p>
            <a:pPr lvl="0"/>
            <a:r>
              <a:rPr kumimoji="1" lang="ja-JP" altLang="ja-JP" sz="1200" kern="1200" dirty="0" smtClean="0">
                <a:solidFill>
                  <a:schemeClr val="tx1"/>
                </a:solidFill>
                <a:effectLst/>
                <a:latin typeface="+mn-lt"/>
                <a:ea typeface="+mn-ea"/>
                <a:cs typeface="+mn-cs"/>
              </a:rPr>
              <a:t>注目されるようになった理由を知ること</a:t>
            </a:r>
          </a:p>
          <a:p>
            <a:pPr lvl="0"/>
            <a:r>
              <a:rPr kumimoji="1" lang="ja-JP" altLang="ja-JP" sz="1200" kern="1200" dirty="0" smtClean="0">
                <a:solidFill>
                  <a:schemeClr val="tx1"/>
                </a:solidFill>
                <a:effectLst/>
                <a:latin typeface="+mn-lt"/>
                <a:ea typeface="+mn-ea"/>
                <a:cs typeface="+mn-cs"/>
              </a:rPr>
              <a:t>そのキーワードが生みだされたメカニズムや法則を知ること</a:t>
            </a:r>
          </a:p>
          <a:p>
            <a:r>
              <a:rPr kumimoji="1" lang="ja-JP" altLang="ja-JP" sz="1200" kern="1200" dirty="0" smtClean="0">
                <a:solidFill>
                  <a:schemeClr val="tx1"/>
                </a:solidFill>
                <a:effectLst/>
                <a:latin typeface="+mn-lt"/>
                <a:ea typeface="+mn-ea"/>
                <a:cs typeface="+mn-cs"/>
              </a:rPr>
              <a:t>これが理解できれば、テクノロジーの価値が理解できるばかりでなく、将来どのようなキーワードが注目され、定着してゆくかを読み取ることができます。</a:t>
            </a:r>
          </a:p>
          <a:p>
            <a:r>
              <a:rPr kumimoji="1" lang="ja-JP" altLang="ja-JP" sz="1200" kern="1200" dirty="0" smtClean="0">
                <a:solidFill>
                  <a:schemeClr val="tx1"/>
                </a:solidFill>
                <a:effectLst/>
                <a:latin typeface="+mn-lt"/>
                <a:ea typeface="+mn-ea"/>
                <a:cs typeface="+mn-cs"/>
              </a:rPr>
              <a:t>「トレンドを知る」ために、もうひとつ押さえておきたいことがあります。それは、あるテクノロジーがトレンドの中に浮かび上がってくるようになるには、そこに需要や要求、あるいは社会的要請があることです。</a:t>
            </a:r>
          </a:p>
          <a:p>
            <a:r>
              <a:rPr kumimoji="1" lang="ja-JP" altLang="ja-JP" sz="1200" kern="1200" dirty="0" smtClean="0">
                <a:solidFill>
                  <a:schemeClr val="tx1"/>
                </a:solidFill>
                <a:effectLst/>
                <a:latin typeface="+mn-lt"/>
                <a:ea typeface="+mn-ea"/>
                <a:cs typeface="+mn-cs"/>
              </a:rPr>
              <a:t>例えば「クラウド」も、始めに「クラウド」というテクノロジーがあったから、世の中が注目したのではありません。まずは、クラウドを求める理由が世の中にあったのです。</a:t>
            </a:r>
          </a:p>
          <a:p>
            <a:r>
              <a:rPr kumimoji="1" lang="ja-JP" altLang="ja-JP" sz="1200" kern="1200" dirty="0" smtClean="0">
                <a:solidFill>
                  <a:schemeClr val="tx1"/>
                </a:solidFill>
                <a:effectLst/>
                <a:latin typeface="+mn-lt"/>
                <a:ea typeface="+mn-ea"/>
                <a:cs typeface="+mn-cs"/>
              </a:rPr>
              <a:t>社会的な要請に応えようと様々なテクノロジーが生みだされ、その要請にかなうものが、生き残ってゆきます。生き残ったテクノロジーは、世の中の要請にさらに応えようとして、その完成度を高めてゆきます。そして、やがては新しいテクノロジーと融合することや、置き換えられることで、その役目を終えてゆくのです。</a:t>
            </a:r>
          </a:p>
          <a:p>
            <a:r>
              <a:rPr kumimoji="1" lang="ja-JP" altLang="ja-JP" sz="1200" kern="1200" dirty="0" smtClean="0">
                <a:solidFill>
                  <a:schemeClr val="tx1"/>
                </a:solidFill>
                <a:effectLst/>
                <a:latin typeface="+mn-lt"/>
                <a:ea typeface="+mn-ea"/>
                <a:cs typeface="+mn-cs"/>
              </a:rPr>
              <a:t>ですから、「トレンドを知る」とは、そのテクノロジーの背後にある社会的な要請もあわせて理解しなければなりません。単なる言葉の解釈だけでは、本当の意味も価値も理解することはできません。では、いま</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はどのようなトレンドはどこに向かっているのでしょうか。</a:t>
            </a:r>
          </a:p>
          <a:p>
            <a:r>
              <a:rPr kumimoji="1" lang="ja-JP" altLang="ja-JP" sz="1200" kern="1200" dirty="0" smtClean="0">
                <a:solidFill>
                  <a:schemeClr val="tx1"/>
                </a:solidFill>
                <a:effectLst/>
                <a:latin typeface="+mn-lt"/>
                <a:ea typeface="+mn-ea"/>
                <a:cs typeface="+mn-cs"/>
              </a:rPr>
              <a:t>いま私たちはこれまでにないパラダイムの転換に直面しています。クラウド、人工知能、モバイル、ソーシャルといった、これまでの常識を上書きするような大きな変化が折り重なり、お互いに影響を及ぼし合っています。かつて、メインフレームがオフコンやミニコン、</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にダウンサイジングしたような、あるいは、集中処理から分散処理やクライアントサーバーに移行してきたような、インフラやプラットフォームの構成やトポロジーが変わるといった、分かりやすいものではありません。そのことが、</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トレンドの先読みを難しくしているのです。ただ、それは無秩序なものではありません。キーとなるテクノロジーは、お互いに役割を分かちながら連鎖しています。</a:t>
            </a:r>
          </a:p>
          <a:p>
            <a:r>
              <a:rPr kumimoji="1" lang="ja-JP" altLang="ja-JP" sz="1200" kern="1200" dirty="0" smtClean="0">
                <a:solidFill>
                  <a:schemeClr val="tx1"/>
                </a:solidFill>
                <a:effectLst/>
                <a:latin typeface="+mn-lt"/>
                <a:ea typeface="+mn-ea"/>
                <a:cs typeface="+mn-cs"/>
              </a:rPr>
              <a:t>この「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トレンド」を１枚のチャートにまとめてみました。解説と共にご覧頂ければ、</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トレンドの全体像を俯瞰していだくことができるはずです。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感覚器としての</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とソーシャル・メディア</a:t>
            </a:r>
          </a:p>
          <a:p>
            <a:r>
              <a:rPr kumimoji="1" lang="ja-JP" altLang="ja-JP" sz="1200" kern="1200" dirty="0" smtClean="0">
                <a:solidFill>
                  <a:schemeClr val="tx1"/>
                </a:solidFill>
                <a:effectLst/>
                <a:latin typeface="+mn-lt"/>
                <a:ea typeface="+mn-ea"/>
                <a:cs typeface="+mn-cs"/>
              </a:rPr>
              <a:t>私たちの日常は、様々なモノに囲まれ、それらモノとの係わりを通して、活動しています。それらのモノにセンサーと通信機能を組み込みデータとして捉える仕組みが</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です。</a:t>
            </a:r>
          </a:p>
          <a:p>
            <a:r>
              <a:rPr kumimoji="1" lang="ja-JP" altLang="ja-JP" sz="1200" kern="1200" dirty="0" smtClean="0">
                <a:solidFill>
                  <a:schemeClr val="tx1"/>
                </a:solidFill>
                <a:effectLst/>
                <a:latin typeface="+mn-lt"/>
                <a:ea typeface="+mn-ea"/>
                <a:cs typeface="+mn-cs"/>
              </a:rPr>
              <a:t>スマートフォンには、位置情報を取得する</a:t>
            </a:r>
            <a:r>
              <a:rPr kumimoji="1" lang="en-US" altLang="ja-JP" sz="1200" kern="1200" dirty="0" smtClean="0">
                <a:solidFill>
                  <a:schemeClr val="tx1"/>
                </a:solidFill>
                <a:effectLst/>
                <a:latin typeface="+mn-lt"/>
                <a:ea typeface="+mn-ea"/>
                <a:cs typeface="+mn-cs"/>
              </a:rPr>
              <a:t>GPS</a:t>
            </a:r>
            <a:r>
              <a:rPr kumimoji="1" lang="ja-JP" altLang="ja-JP" sz="1200" kern="1200" dirty="0" smtClean="0">
                <a:solidFill>
                  <a:schemeClr val="tx1"/>
                </a:solidFill>
                <a:effectLst/>
                <a:latin typeface="+mn-lt"/>
                <a:ea typeface="+mn-ea"/>
                <a:cs typeface="+mn-cs"/>
              </a:rPr>
              <a:t>や身体の動きや動作を取得する様々なセンサーが組み込まれています。私たちが、それを持ち歩き、使用することで、日常の生活や活動がデータ化されます。ウェアラブルは身体に密着し、脈拍や発汗、体温などの身体状態がデータ化されます。</a:t>
            </a:r>
          </a:p>
          <a:p>
            <a:r>
              <a:rPr kumimoji="1" lang="ja-JP" altLang="ja-JP" sz="1200" kern="1200" dirty="0" smtClean="0">
                <a:solidFill>
                  <a:schemeClr val="tx1"/>
                </a:solidFill>
                <a:effectLst/>
                <a:latin typeface="+mn-lt"/>
                <a:ea typeface="+mn-ea"/>
                <a:cs typeface="+mn-cs"/>
              </a:rPr>
              <a:t>自動車には既に</a:t>
            </a:r>
            <a:r>
              <a:rPr kumimoji="1" lang="en-US" altLang="ja-JP" sz="1200" kern="1200" dirty="0" smtClean="0">
                <a:solidFill>
                  <a:schemeClr val="tx1"/>
                </a:solidFill>
                <a:effectLst/>
                <a:latin typeface="+mn-lt"/>
                <a:ea typeface="+mn-ea"/>
                <a:cs typeface="+mn-cs"/>
              </a:rPr>
              <a:t>100</a:t>
            </a:r>
            <a:r>
              <a:rPr kumimoji="1" lang="ja-JP" altLang="ja-JP" sz="1200" kern="1200" dirty="0" smtClean="0">
                <a:solidFill>
                  <a:schemeClr val="tx1"/>
                </a:solidFill>
                <a:effectLst/>
                <a:latin typeface="+mn-lt"/>
                <a:ea typeface="+mn-ea"/>
                <a:cs typeface="+mn-cs"/>
              </a:rPr>
              <a:t>を越えるセンサーが組み込まれています。住宅や家電製品、空調設備や照明器具などの「モノ」にもセンサーが組み込まれ、様々な行動がデータ化される時代を迎えようとしています。</a:t>
            </a:r>
          </a:p>
          <a:p>
            <a:r>
              <a:rPr kumimoji="1" lang="ja-JP" altLang="ja-JP" sz="1200" kern="1200" dirty="0" smtClean="0">
                <a:solidFill>
                  <a:schemeClr val="tx1"/>
                </a:solidFill>
                <a:effectLst/>
                <a:latin typeface="+mn-lt"/>
                <a:ea typeface="+mn-ea"/>
                <a:cs typeface="+mn-cs"/>
              </a:rPr>
              <a:t>それらがインターネットにつながり、取得した様々なデータを送り出す仕組みが作られつつあります。このような仕組みが、</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）です。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機能を持ったデバイスであるスマートフォンやタブレットで、私たちは</a:t>
            </a:r>
            <a:r>
              <a:rPr kumimoji="1" lang="en-US" altLang="ja-JP" sz="1200" kern="1200" dirty="0" smtClean="0">
                <a:solidFill>
                  <a:schemeClr val="tx1"/>
                </a:solidFill>
                <a:effectLst/>
                <a:latin typeface="+mn-lt"/>
                <a:ea typeface="+mn-ea"/>
                <a:cs typeface="+mn-cs"/>
              </a:rPr>
              <a:t>Facebook</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LINE</a:t>
            </a:r>
            <a:r>
              <a:rPr kumimoji="1" lang="ja-JP" altLang="ja-JP" sz="1200" kern="1200" dirty="0" smtClean="0">
                <a:solidFill>
                  <a:schemeClr val="tx1"/>
                </a:solidFill>
                <a:effectLst/>
                <a:latin typeface="+mn-lt"/>
                <a:ea typeface="+mn-ea"/>
                <a:cs typeface="+mn-cs"/>
              </a:rPr>
              <a:t>などのソーシャル・メディアを使い、写真や動画、自分の居場所の情報と共に、流行や話題、製品やサービスの評判について会話を交わしています。また「友達になる」や「フォローする」ことで、人と人とのつながり（ソーシャル・グラフ）についての情報をつくり、インターネットに送り出しています。</a:t>
            </a:r>
          </a:p>
          <a:p>
            <a:r>
              <a:rPr kumimoji="1" lang="ja-JP" altLang="ja-JP" sz="1200" kern="1200" dirty="0" smtClean="0">
                <a:solidFill>
                  <a:schemeClr val="tx1"/>
                </a:solidFill>
                <a:effectLst/>
                <a:latin typeface="+mn-lt"/>
                <a:ea typeface="+mn-ea"/>
                <a:cs typeface="+mn-cs"/>
              </a:rPr>
              <a:t>これらソーシャル・メディアは、スマートフォンやタブレットだけではなく、自動車や住宅、家電製品とも繋がり、持ち主に必要な情報を送り出し、また、それらを遠隔から操作できるようにもなりました。また、自動車会社や様々なサービス提供会社とも繋がり、自動車の点検や整備に関するお知らせを受け取ったり、お勧めのレストランに案内したりするなどの便宜をもたらしてくれます。</a:t>
            </a:r>
          </a:p>
          <a:p>
            <a:r>
              <a:rPr kumimoji="1" lang="ja-JP" altLang="ja-JP" sz="1200" kern="1200" dirty="0" smtClean="0">
                <a:solidFill>
                  <a:schemeClr val="tx1"/>
                </a:solidFill>
                <a:effectLst/>
                <a:latin typeface="+mn-lt"/>
                <a:ea typeface="+mn-ea"/>
                <a:cs typeface="+mn-cs"/>
              </a:rPr>
              <a:t>また、自動車や家電製品、工場の設備などの動作や使用状況は、</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機能によってデータとしてメーカーに送られると、それらを分析して、保守点検のタイミングを知らせ、製品開発にも活かされます。また、機器類の多くはそこに組み込まれたソフトウエアによって制御されています。そのソフトウエアを遠隔から入れ替えることで、性能を向上させたり、機能を追加したりすることができるようになります。その一方で、そこでやり取りされるデータは、マーケティングのためにも利用されることになります。</a:t>
            </a:r>
          </a:p>
          <a:p>
            <a:r>
              <a:rPr kumimoji="1" lang="ja-JP" altLang="ja-JP" sz="1200" kern="1200" dirty="0" smtClean="0">
                <a:solidFill>
                  <a:schemeClr val="tx1"/>
                </a:solidFill>
                <a:effectLst/>
                <a:latin typeface="+mn-lt"/>
                <a:ea typeface="+mn-ea"/>
                <a:cs typeface="+mn-cs"/>
              </a:rPr>
              <a:t>インターネットにつながっているデバイスは、</a:t>
            </a:r>
            <a:r>
              <a:rPr kumimoji="1" lang="en-US" altLang="ja-JP" sz="1200" kern="1200" dirty="0" smtClean="0">
                <a:solidFill>
                  <a:schemeClr val="tx1"/>
                </a:solidFill>
                <a:effectLst/>
                <a:latin typeface="+mn-lt"/>
                <a:ea typeface="+mn-ea"/>
                <a:cs typeface="+mn-cs"/>
              </a:rPr>
              <a:t>2009</a:t>
            </a:r>
            <a:r>
              <a:rPr kumimoji="1" lang="ja-JP" altLang="ja-JP" sz="1200" kern="1200" dirty="0" smtClean="0">
                <a:solidFill>
                  <a:schemeClr val="tx1"/>
                </a:solidFill>
                <a:effectLst/>
                <a:latin typeface="+mn-lt"/>
                <a:ea typeface="+mn-ea"/>
                <a:cs typeface="+mn-cs"/>
              </a:rPr>
              <a:t>年に</a:t>
            </a:r>
            <a:r>
              <a:rPr kumimoji="1" lang="en-US" altLang="ja-JP" sz="1200" kern="1200" dirty="0" smtClean="0">
                <a:solidFill>
                  <a:schemeClr val="tx1"/>
                </a:solidFill>
                <a:effectLst/>
                <a:latin typeface="+mn-lt"/>
                <a:ea typeface="+mn-ea"/>
                <a:cs typeface="+mn-cs"/>
              </a:rPr>
              <a:t>25</a:t>
            </a:r>
            <a:r>
              <a:rPr kumimoji="1" lang="ja-JP" altLang="ja-JP" sz="1200" kern="1200" dirty="0" smtClean="0">
                <a:solidFill>
                  <a:schemeClr val="tx1"/>
                </a:solidFill>
                <a:effectLst/>
                <a:latin typeface="+mn-lt"/>
                <a:ea typeface="+mn-ea"/>
                <a:cs typeface="+mn-cs"/>
              </a:rPr>
              <a:t>億個だったものが</a:t>
            </a:r>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300</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500</a:t>
            </a:r>
            <a:r>
              <a:rPr kumimoji="1" lang="ja-JP" altLang="ja-JP" sz="1200" kern="1200" dirty="0" smtClean="0">
                <a:solidFill>
                  <a:schemeClr val="tx1"/>
                </a:solidFill>
                <a:effectLst/>
                <a:latin typeface="+mn-lt"/>
                <a:ea typeface="+mn-ea"/>
                <a:cs typeface="+mn-cs"/>
              </a:rPr>
              <a:t>億個へと急増するとされています。このように見てゆくと</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とスマート・メディアは、「現実世界をデータ化」する巨大なプラットフォームになろうとしているのです。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神経としての「インターネット」</a:t>
            </a:r>
          </a:p>
          <a:p>
            <a:r>
              <a:rPr kumimoji="1" lang="ja-JP" altLang="ja-JP" sz="1200" kern="1200" dirty="0" smtClean="0">
                <a:solidFill>
                  <a:schemeClr val="tx1"/>
                </a:solidFill>
                <a:effectLst/>
                <a:latin typeface="+mn-lt"/>
                <a:ea typeface="+mn-ea"/>
                <a:cs typeface="+mn-cs"/>
              </a:rPr>
              <a:t>モノに組み込まれたセンサーは、位置や方角、気圧の変化や活動量などの物理的なデータを計測します（</a:t>
            </a:r>
            <a:r>
              <a:rPr kumimoji="1" lang="en-US" altLang="ja-JP" sz="1200" kern="1200" dirty="0" smtClean="0">
                <a:solidFill>
                  <a:schemeClr val="tx1"/>
                </a:solidFill>
                <a:effectLst/>
                <a:latin typeface="+mn-lt"/>
                <a:ea typeface="+mn-ea"/>
                <a:cs typeface="+mn-cs"/>
              </a:rPr>
              <a:t>Physical Sensing</a:t>
            </a:r>
            <a:r>
              <a:rPr kumimoji="1" lang="ja-JP" altLang="ja-JP" sz="1200" kern="1200" dirty="0" smtClean="0">
                <a:solidFill>
                  <a:schemeClr val="tx1"/>
                </a:solidFill>
                <a:effectLst/>
                <a:latin typeface="+mn-lt"/>
                <a:ea typeface="+mn-ea"/>
                <a:cs typeface="+mn-cs"/>
              </a:rPr>
              <a:t>）。また、ソーシャル・メディアでのやり取りや何処へ行ったかなどの社会的行動もデータとして取得されます（</a:t>
            </a:r>
            <a:r>
              <a:rPr kumimoji="1" lang="en-US" altLang="ja-JP" sz="1200" kern="1200" dirty="0" smtClean="0">
                <a:solidFill>
                  <a:schemeClr val="tx1"/>
                </a:solidFill>
                <a:effectLst/>
                <a:latin typeface="+mn-lt"/>
                <a:ea typeface="+mn-ea"/>
                <a:cs typeface="+mn-cs"/>
              </a:rPr>
              <a:t>Social Sensing</a:t>
            </a:r>
            <a:r>
              <a:rPr kumimoji="1" lang="ja-JP" altLang="ja-JP" sz="1200" kern="1200" dirty="0" smtClean="0">
                <a:solidFill>
                  <a:schemeClr val="tx1"/>
                </a:solidFill>
                <a:effectLst/>
                <a:latin typeface="+mn-lt"/>
                <a:ea typeface="+mn-ea"/>
                <a:cs typeface="+mn-cs"/>
              </a:rPr>
              <a:t>）。これらデータは、インターネットを介して、クラウドに送られます。クラウドには、送られてきたデータを蓄積・分析・活用するためのサービスが備わっています。そのサービスで処理された結果は、インターネットを介して、再び現実世界にフィードバックされます。</a:t>
            </a:r>
          </a:p>
          <a:p>
            <a:r>
              <a:rPr kumimoji="1" lang="ja-JP" altLang="ja-JP" sz="1200" kern="1200" dirty="0" smtClean="0">
                <a:solidFill>
                  <a:schemeClr val="tx1"/>
                </a:solidFill>
                <a:effectLst/>
                <a:latin typeface="+mn-lt"/>
                <a:ea typeface="+mn-ea"/>
                <a:cs typeface="+mn-cs"/>
              </a:rPr>
              <a:t>インターネットは、身近なモノ同士やモノとスマートフォンをつなぐ</a:t>
            </a:r>
            <a:r>
              <a:rPr kumimoji="1" lang="en-US" altLang="ja-JP" sz="1200" kern="1200" dirty="0" smtClean="0">
                <a:solidFill>
                  <a:schemeClr val="tx1"/>
                </a:solidFill>
                <a:effectLst/>
                <a:latin typeface="+mn-lt"/>
                <a:ea typeface="+mn-ea"/>
                <a:cs typeface="+mn-cs"/>
              </a:rPr>
              <a:t>Bluetooth</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NFC</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Near Field Communication</a:t>
            </a:r>
            <a:r>
              <a:rPr kumimoji="1" lang="ja-JP" altLang="ja-JP" sz="1200" kern="1200" dirty="0" smtClean="0">
                <a:solidFill>
                  <a:schemeClr val="tx1"/>
                </a:solidFill>
                <a:effectLst/>
                <a:latin typeface="+mn-lt"/>
                <a:ea typeface="+mn-ea"/>
                <a:cs typeface="+mn-cs"/>
              </a:rPr>
              <a:t>）などの近接通信技術、携帯電話に使われる</a:t>
            </a:r>
            <a:r>
              <a:rPr kumimoji="1" lang="en-US" altLang="ja-JP" sz="1200" kern="1200" dirty="0" smtClean="0">
                <a:solidFill>
                  <a:schemeClr val="tx1"/>
                </a:solidFill>
                <a:effectLst/>
                <a:latin typeface="+mn-lt"/>
                <a:ea typeface="+mn-ea"/>
                <a:cs typeface="+mn-cs"/>
              </a:rPr>
              <a:t>LTE</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Long Term Evolution</a:t>
            </a:r>
            <a:r>
              <a:rPr kumimoji="1" lang="ja-JP" altLang="ja-JP" sz="1200" kern="1200" dirty="0" smtClean="0">
                <a:solidFill>
                  <a:schemeClr val="tx1"/>
                </a:solidFill>
                <a:effectLst/>
                <a:latin typeface="+mn-lt"/>
                <a:ea typeface="+mn-ea"/>
                <a:cs typeface="+mn-cs"/>
              </a:rPr>
              <a:t>）などのモバイル通信技術に支えられ、常時どこからでも通信できる環境が整いつつあります。そうなるとインターネットは意識されることはなく、空気のような存在となり、同時に不可欠な要素として日常の中に定着してゆきます。</a:t>
            </a:r>
          </a:p>
          <a:p>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年頃には、</a:t>
            </a:r>
            <a:r>
              <a:rPr kumimoji="1" lang="en-US" altLang="ja-JP" sz="1200" kern="1200" dirty="0" smtClean="0">
                <a:solidFill>
                  <a:schemeClr val="tx1"/>
                </a:solidFill>
                <a:effectLst/>
                <a:latin typeface="+mn-lt"/>
                <a:ea typeface="+mn-ea"/>
                <a:cs typeface="+mn-cs"/>
              </a:rPr>
              <a:t>5G</a:t>
            </a:r>
            <a:r>
              <a:rPr kumimoji="1" lang="ja-JP" altLang="ja-JP" sz="1200" kern="1200" dirty="0" smtClean="0">
                <a:solidFill>
                  <a:schemeClr val="tx1"/>
                </a:solidFill>
                <a:effectLst/>
                <a:latin typeface="+mn-lt"/>
                <a:ea typeface="+mn-ea"/>
                <a:cs typeface="+mn-cs"/>
              </a:rPr>
              <a:t>（第５世代）モバイル通信が、普及していることでしょう。その通信速度は、</a:t>
            </a:r>
            <a:r>
              <a:rPr kumimoji="1" lang="en-US" altLang="ja-JP" sz="1200" kern="1200" dirty="0" smtClean="0">
                <a:solidFill>
                  <a:schemeClr val="tx1"/>
                </a:solidFill>
                <a:effectLst/>
                <a:latin typeface="+mn-lt"/>
                <a:ea typeface="+mn-ea"/>
                <a:cs typeface="+mn-cs"/>
              </a:rPr>
              <a:t>10GB</a:t>
            </a:r>
            <a:r>
              <a:rPr kumimoji="1" lang="ja-JP" altLang="ja-JP" sz="1200" kern="1200" dirty="0" smtClean="0">
                <a:solidFill>
                  <a:schemeClr val="tx1"/>
                </a:solidFill>
                <a:effectLst/>
                <a:latin typeface="+mn-lt"/>
                <a:ea typeface="+mn-ea"/>
                <a:cs typeface="+mn-cs"/>
              </a:rPr>
              <a:t>ですから、現行</a:t>
            </a:r>
            <a:r>
              <a:rPr kumimoji="1" lang="en-US" altLang="ja-JP" sz="1200" kern="1200" dirty="0" smtClean="0">
                <a:solidFill>
                  <a:schemeClr val="tx1"/>
                </a:solidFill>
                <a:effectLst/>
                <a:latin typeface="+mn-lt"/>
                <a:ea typeface="+mn-ea"/>
                <a:cs typeface="+mn-cs"/>
              </a:rPr>
              <a:t>LTE</a:t>
            </a:r>
            <a:r>
              <a:rPr kumimoji="1" lang="ja-JP" altLang="ja-JP" sz="1200" kern="1200" dirty="0" smtClean="0">
                <a:solidFill>
                  <a:schemeClr val="tx1"/>
                </a:solidFill>
                <a:effectLst/>
                <a:latin typeface="+mn-lt"/>
                <a:ea typeface="+mn-ea"/>
                <a:cs typeface="+mn-cs"/>
              </a:rPr>
              <a:t>の最高速度</a:t>
            </a:r>
            <a:r>
              <a:rPr kumimoji="1" lang="en-US" altLang="ja-JP" sz="1200" kern="1200" dirty="0" smtClean="0">
                <a:solidFill>
                  <a:schemeClr val="tx1"/>
                </a:solidFill>
                <a:effectLst/>
                <a:latin typeface="+mn-lt"/>
                <a:ea typeface="+mn-ea"/>
                <a:cs typeface="+mn-cs"/>
              </a:rPr>
              <a:t>15oMB</a:t>
            </a:r>
            <a:r>
              <a:rPr kumimoji="1" lang="ja-JP" altLang="ja-JP" sz="1200" kern="1200" dirty="0" smtClean="0">
                <a:solidFill>
                  <a:schemeClr val="tx1"/>
                </a:solidFill>
                <a:effectLst/>
                <a:latin typeface="+mn-lt"/>
                <a:ea typeface="+mn-ea"/>
                <a:cs typeface="+mn-cs"/>
              </a:rPr>
              <a:t>の約</a:t>
            </a:r>
            <a:r>
              <a:rPr kumimoji="1" lang="en-US" altLang="ja-JP" sz="1200" kern="1200" dirty="0" smtClean="0">
                <a:solidFill>
                  <a:schemeClr val="tx1"/>
                </a:solidFill>
                <a:effectLst/>
                <a:latin typeface="+mn-lt"/>
                <a:ea typeface="+mn-ea"/>
                <a:cs typeface="+mn-cs"/>
              </a:rPr>
              <a:t>70</a:t>
            </a:r>
            <a:r>
              <a:rPr kumimoji="1" lang="ja-JP" altLang="ja-JP" sz="1200" kern="1200" dirty="0" smtClean="0">
                <a:solidFill>
                  <a:schemeClr val="tx1"/>
                </a:solidFill>
                <a:effectLst/>
                <a:latin typeface="+mn-lt"/>
                <a:ea typeface="+mn-ea"/>
                <a:cs typeface="+mn-cs"/>
              </a:rPr>
              <a:t>倍になります。</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機能によって通信できる様々なモノが、お互いに大量にデータをやり取りできるコネクテッド（つながっている）社会が実現することになるでしょう。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大脳としての「クラウド」</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から生みだされるデータは、インターネットを介して、クラウドに送られます。インターネットにつながるデバイスの数が劇的な拡大を続ける中、そのデータ量は、急速な勢いで増え続けています。このようなデータを「ビック・データ」と呼びます。</a:t>
            </a:r>
          </a:p>
          <a:p>
            <a:r>
              <a:rPr kumimoji="1" lang="ja-JP" altLang="ja-JP" sz="1200" kern="1200" dirty="0" smtClean="0">
                <a:solidFill>
                  <a:schemeClr val="tx1"/>
                </a:solidFill>
                <a:effectLst/>
                <a:latin typeface="+mn-lt"/>
                <a:ea typeface="+mn-ea"/>
                <a:cs typeface="+mn-cs"/>
              </a:rPr>
              <a:t>ビッグ・データは、日常のオフィス業務で使う表形式で整理できるようなデータは少なく、その大半は、センサー、会話の音声、文書、画像や動画などです。前者は、データをある決まり事に従って整理できるデータという意味で「構造化データ」と呼ばれています。後者は、そういう整理が難しい様々な形式を持つデータで、「非構造化データ」と呼ばれています。</a:t>
            </a:r>
          </a:p>
          <a:p>
            <a:r>
              <a:rPr kumimoji="1" lang="ja-JP" altLang="ja-JP" sz="1200" kern="1200" dirty="0" smtClean="0">
                <a:solidFill>
                  <a:schemeClr val="tx1"/>
                </a:solidFill>
                <a:effectLst/>
                <a:latin typeface="+mn-lt"/>
                <a:ea typeface="+mn-ea"/>
                <a:cs typeface="+mn-cs"/>
              </a:rPr>
              <a:t>ビッグ・データとして集まった現実世界のデータは、分析（アナリティクス）されなければ、活かされることはありません。しかし、そのデータの内容や形式は多種多様であり、しかも膨大です。そのため、単純な統計解析だけでは、その価値を引き出すことはできません。そこで、「人工知能（</a:t>
            </a:r>
            <a:r>
              <a:rPr kumimoji="1" lang="en-US" altLang="ja-JP" sz="1200" kern="1200" dirty="0" smtClean="0">
                <a:solidFill>
                  <a:schemeClr val="tx1"/>
                </a:solidFill>
                <a:effectLst/>
                <a:latin typeface="+mn-lt"/>
                <a:ea typeface="+mn-ea"/>
                <a:cs typeface="+mn-cs"/>
              </a:rPr>
              <a:t>AI : Artificial Intelligence</a:t>
            </a:r>
            <a:r>
              <a:rPr kumimoji="1" lang="ja-JP" altLang="ja-JP" sz="1200" kern="1200" dirty="0" smtClean="0">
                <a:solidFill>
                  <a:schemeClr val="tx1"/>
                </a:solidFill>
                <a:effectLst/>
                <a:latin typeface="+mn-lt"/>
                <a:ea typeface="+mn-ea"/>
                <a:cs typeface="+mn-cs"/>
              </a:rPr>
              <a:t>）」に注目が集まっています。</a:t>
            </a:r>
          </a:p>
          <a:p>
            <a:r>
              <a:rPr kumimoji="1" lang="ja-JP" altLang="ja-JP" sz="1200" kern="1200" dirty="0" smtClean="0">
                <a:solidFill>
                  <a:schemeClr val="tx1"/>
                </a:solidFill>
                <a:effectLst/>
                <a:latin typeface="+mn-lt"/>
                <a:ea typeface="+mn-ea"/>
                <a:cs typeface="+mn-cs"/>
              </a:rPr>
              <a:t>例えば、日本語の文書や音声でのやり取りなら、言葉の意味や文脈を理解しなければなりません。また、写真や動画であれば、そこにどのような情景が写っているか、誰が写っているかを取り出さなければ役に立ちません。さらには、誰と誰がどの程度親しいのか、商品やサービスについて、どのような話題が交わされ、それは何らかの対処が必要なのかというような意味を読み取らなければなりません。このようなことに「人工知能」が活躍するのです。</a:t>
            </a:r>
          </a:p>
          <a:p>
            <a:r>
              <a:rPr kumimoji="1" lang="ja-JP" altLang="ja-JP" sz="1200" kern="1200" dirty="0" smtClean="0">
                <a:solidFill>
                  <a:schemeClr val="tx1"/>
                </a:solidFill>
                <a:effectLst/>
                <a:latin typeface="+mn-lt"/>
                <a:ea typeface="+mn-ea"/>
                <a:cs typeface="+mn-cs"/>
              </a:rPr>
              <a:t>「人工知能」は、かつては、人間の作った規則に基づいて処理されるものが主流でした。しかし、昨今は、ビッグ・データを解析することでコンピューターが自らルールや判断基準を作り出す機械学習方式が主流になりつつあります。その背景には、コンピューターやストレージなどのハードウェアの劇的なコスト低下と高性能化があります。加えて、大規模なデータを効率よく処理するためのソフトウエア技術も開発されたことがあります。これにより、コンピューターが自身でビッグ・データを学習し、そこに内在するノウハウ、知見を見つけ出し、整理すると共に、推論や判断のルールを自分で作り出し最適化してゆき、自律的に性能を高めてゆくことが可能になりました。</a:t>
            </a:r>
          </a:p>
          <a:p>
            <a:r>
              <a:rPr kumimoji="1" lang="ja-JP" altLang="ja-JP" sz="1200" kern="1200" dirty="0" smtClean="0">
                <a:solidFill>
                  <a:schemeClr val="tx1"/>
                </a:solidFill>
                <a:effectLst/>
                <a:latin typeface="+mn-lt"/>
                <a:ea typeface="+mn-ea"/>
                <a:cs typeface="+mn-cs"/>
              </a:rPr>
              <a:t>例えば、チェスや将棋のチャンピオンと勝負して彼らを破ったり、米国の人気クイズ番組でチャンピオンになったりと、コンピューターが、高度な人間の知的な活動や判断に近づきつつあるのも、この機械学習の成果です。</a:t>
            </a:r>
          </a:p>
          <a:p>
            <a:r>
              <a:rPr kumimoji="1" lang="ja-JP" altLang="ja-JP" sz="1200" kern="1200" dirty="0" smtClean="0">
                <a:solidFill>
                  <a:schemeClr val="tx1"/>
                </a:solidFill>
                <a:effectLst/>
                <a:latin typeface="+mn-lt"/>
                <a:ea typeface="+mn-ea"/>
                <a:cs typeface="+mn-cs"/>
              </a:rPr>
              <a:t>このような人間の左脳の働きにあたる思考や論理だけではなく、右脳の働きに当たる人間の知覚や感性をコンピューターで再現できるようにもなりつつあります。このような働きを実現するために人間の脳の神経活動を模倣したアルゴリズム「ニューラル・ネット」が使われています。この技術が、ここ数年急速な進歩を遂げ、人間の能力に近づきつつある分野も生まれつつあります。</a:t>
            </a:r>
          </a:p>
          <a:p>
            <a:r>
              <a:rPr kumimoji="1" lang="ja-JP" altLang="ja-JP" sz="1200" kern="1200" dirty="0" smtClean="0">
                <a:solidFill>
                  <a:schemeClr val="tx1"/>
                </a:solidFill>
                <a:effectLst/>
                <a:latin typeface="+mn-lt"/>
                <a:ea typeface="+mn-ea"/>
                <a:cs typeface="+mn-cs"/>
              </a:rPr>
              <a:t>人工知能で処理された結果は、機器の制御や運転、交通管制やエネルギー需給の調整などの産業活動の制御や、ユーザーへの健康アドバイス、商品やサービスの推奨として、スマートフォンやウェアラブルを使用する一般利用者にもフィードバックされるようになるでしょう。またその人の趣味嗜好に合わせた最適な広告・宣伝にも使われるでしょう。また、手足となる「ロボット」の知識や能力の向上にも使われるようになります。</a:t>
            </a:r>
          </a:p>
          <a:p>
            <a:r>
              <a:rPr kumimoji="1" lang="ja-JP" altLang="ja-JP" sz="1200" kern="1200" dirty="0" smtClean="0">
                <a:solidFill>
                  <a:schemeClr val="tx1"/>
                </a:solidFill>
                <a:effectLst/>
                <a:latin typeface="+mn-lt"/>
                <a:ea typeface="+mn-ea"/>
                <a:cs typeface="+mn-cs"/>
              </a:rPr>
              <a:t>ビッグ・データや人工知能、その他の様々なサービスを提供するアプリケーションはクラウド上で動かされ、お互いに連携し、多様な組合せを生みだします。そこに新たな価値やサービスが生みだされてゆき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手足としての「ロボット」</a:t>
            </a:r>
          </a:p>
          <a:p>
            <a:r>
              <a:rPr kumimoji="1" lang="ja-JP" altLang="ja-JP" sz="1200" kern="1200" dirty="0" smtClean="0">
                <a:solidFill>
                  <a:schemeClr val="tx1"/>
                </a:solidFill>
                <a:effectLst/>
                <a:latin typeface="+mn-lt"/>
                <a:ea typeface="+mn-ea"/>
                <a:cs typeface="+mn-cs"/>
              </a:rPr>
              <a:t>自動走行車、産業用ロボット、建設ロボット、介護ロボット、生活支援ロボット、輸送ロボットなど、様々なロボットが私たちの日常で使われるようになるでしょう。また、インターネットを介して様々な知識や制御をうけ、自らの行動を状況に応じて最適化してゆきます。また、ロボットに組み込まれたセンサーによって、自分自身で情報を収集し、インターネットに送り出しています。その意味では、ロボットもまた「</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デバイス」といえるでしょう。</a:t>
            </a:r>
          </a:p>
          <a:p>
            <a:r>
              <a:rPr kumimoji="1" lang="ja-JP" altLang="ja-JP" sz="1200" kern="1200" dirty="0" smtClean="0">
                <a:solidFill>
                  <a:schemeClr val="tx1"/>
                </a:solidFill>
                <a:effectLst/>
                <a:latin typeface="+mn-lt"/>
                <a:ea typeface="+mn-ea"/>
                <a:cs typeface="+mn-cs"/>
              </a:rPr>
              <a:t>ロボットは、周囲の人の動きや周辺環境をデータとして取得し、自身に組み込まれた人工知能によって、人間の操作を受けることなく自律的に制御する仕組みも備えています。</a:t>
            </a:r>
          </a:p>
          <a:p>
            <a:r>
              <a:rPr kumimoji="1" lang="ja-JP" altLang="ja-JP" sz="1200" kern="1200" dirty="0" smtClean="0">
                <a:solidFill>
                  <a:schemeClr val="tx1"/>
                </a:solidFill>
                <a:effectLst/>
                <a:latin typeface="+mn-lt"/>
                <a:ea typeface="+mn-ea"/>
                <a:cs typeface="+mn-cs"/>
              </a:rPr>
              <a:t>これまでの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情報を処理し、その結果を人や機械に伝えるしくみでした。しかし、ロボットは自らが、情報収集、処理、判断して行動します。さらに、インターネットを介してクラウドとつながり、一体となって強力な情報処理あるいは知的能力を持つことになります。</a:t>
            </a:r>
          </a:p>
          <a:p>
            <a:r>
              <a:rPr kumimoji="1" lang="ja-JP" altLang="ja-JP" sz="1200" kern="1200" dirty="0" smtClean="0">
                <a:solidFill>
                  <a:schemeClr val="tx1"/>
                </a:solidFill>
                <a:effectLst/>
                <a:latin typeface="+mn-lt"/>
                <a:ea typeface="+mn-ea"/>
                <a:cs typeface="+mn-cs"/>
              </a:rPr>
              <a:t>人工知能が人間の知的活動を補い、拡張してくれるように、ロボットが、人間の身体能力を補い、拡張しようとしています。一方で、これまで人間にしかできなかった労働を奪うのではないかと懸念する声も出始めています。</a:t>
            </a:r>
          </a:p>
          <a:p>
            <a:r>
              <a:rPr kumimoji="1" lang="ja-JP" altLang="ja-JP" sz="1200" kern="1200" dirty="0" smtClean="0">
                <a:solidFill>
                  <a:schemeClr val="tx1"/>
                </a:solidFill>
                <a:effectLst/>
                <a:latin typeface="+mn-lt"/>
                <a:ea typeface="+mn-ea"/>
                <a:cs typeface="+mn-cs"/>
              </a:rPr>
              <a:t>現実世界とサイバー世界が緊密に結合された「</a:t>
            </a:r>
            <a:r>
              <a:rPr kumimoji="1" lang="en-US" altLang="ja-JP" sz="1200" kern="1200" dirty="0" smtClean="0">
                <a:solidFill>
                  <a:schemeClr val="tx1"/>
                </a:solidFill>
                <a:effectLst/>
                <a:latin typeface="+mn-lt"/>
                <a:ea typeface="+mn-ea"/>
                <a:cs typeface="+mn-cs"/>
              </a:rPr>
              <a:t>Cyber Physical System</a:t>
            </a:r>
            <a:r>
              <a:rPr kumimoji="1" lang="ja-JP" altLang="ja-JP" sz="1200" kern="1200" dirty="0" smtClean="0">
                <a:solidFill>
                  <a:schemeClr val="tx1"/>
                </a:solidFill>
                <a:effectLst/>
                <a:latin typeface="+mn-lt"/>
                <a:ea typeface="+mn-ea"/>
                <a:cs typeface="+mn-cs"/>
              </a:rPr>
              <a:t>」</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やソーシャル・メディアによって、現実世界はデジタル・データ化され、インターネットによって、クラウドすなわちサイバー（電脳）世界に送りだされています。つまり、サイバー世界には、現実世界のデジタル・コピーが作られてゆくのです。このような現実世界とサイバー世界が緊密に結合された仕組みが「</a:t>
            </a:r>
            <a:r>
              <a:rPr kumimoji="1" lang="en-US" altLang="ja-JP" sz="1200" kern="1200" dirty="0" smtClean="0">
                <a:solidFill>
                  <a:schemeClr val="tx1"/>
                </a:solidFill>
                <a:effectLst/>
                <a:latin typeface="+mn-lt"/>
                <a:ea typeface="+mn-ea"/>
                <a:cs typeface="+mn-cs"/>
              </a:rPr>
              <a:t>Cyber Physical System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CPS</a:t>
            </a:r>
            <a:r>
              <a:rPr kumimoji="1" lang="ja-JP" altLang="ja-JP" sz="1200" kern="1200" dirty="0" smtClean="0">
                <a:solidFill>
                  <a:schemeClr val="tx1"/>
                </a:solidFill>
                <a:effectLst/>
                <a:latin typeface="+mn-lt"/>
                <a:ea typeface="+mn-ea"/>
                <a:cs typeface="+mn-cs"/>
              </a:rPr>
              <a:t>）」です。</a:t>
            </a:r>
          </a:p>
          <a:p>
            <a:r>
              <a:rPr kumimoji="1" lang="ja-JP" altLang="ja-JP" sz="1200" kern="1200" dirty="0" smtClean="0">
                <a:solidFill>
                  <a:schemeClr val="tx1"/>
                </a:solidFill>
                <a:effectLst/>
                <a:latin typeface="+mn-lt"/>
                <a:ea typeface="+mn-ea"/>
                <a:cs typeface="+mn-cs"/>
              </a:rPr>
              <a:t>このデジタル・コピーされたデータを分析し、様々な予測やシミュレーションを行えば、そのデータをもたらした個人の趣味嗜好、行動特性、あるいは行動を予測することができます。さらに、膨大な人数の人間行動や社会での出来事を調べ上げ、未来を予測することもできるようになるかもしれません。また、運送業務であれば、無駄のない最適な流通経路や配車計画を策定することができます。工場であれば、もの作りの手順や使う設備の最適な組合せをつくることができるでしょう。</a:t>
            </a:r>
          </a:p>
          <a:p>
            <a:r>
              <a:rPr kumimoji="1" lang="ja-JP" altLang="ja-JP" sz="1200" kern="1200" dirty="0" smtClean="0">
                <a:solidFill>
                  <a:schemeClr val="tx1"/>
                </a:solidFill>
                <a:effectLst/>
                <a:latin typeface="+mn-lt"/>
                <a:ea typeface="+mn-ea"/>
                <a:cs typeface="+mn-cs"/>
              </a:rPr>
              <a:t>つまり、現実世界では決してできない様々な実験を、「現実世界のデジタル・コピー」を使って、何度も繰り返しシミュレーションし、最適解を見つけ出そうということが可能になるのです。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デバイスの台数は今後さらに増加し、ソーシャル・メディアでのやり取りも盛んになるでしょう。そうなれば、現実世界のデータは益々増大し、その粒度もきめ細かくなってゆきます。これによって、より精緻な現実世界のデジタル・コピーがサイバー世界に構築され、より緻密な予測や最適化、アドバイスができるようになります。そして、その結果の行動を再び</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によって取得し、サイバー世界にフィードバックされることで、さらに予測や最適化の精度は高まります。</a:t>
            </a:r>
          </a:p>
          <a:p>
            <a:r>
              <a:rPr kumimoji="1" lang="ja-JP" altLang="ja-JP" sz="1200" kern="1200" dirty="0" smtClean="0">
                <a:solidFill>
                  <a:schemeClr val="tx1"/>
                </a:solidFill>
                <a:effectLst/>
                <a:latin typeface="+mn-lt"/>
                <a:ea typeface="+mn-ea"/>
                <a:cs typeface="+mn-cs"/>
              </a:rPr>
              <a:t>このような現実世界とサイバー世界が一体となった仕組みが、</a:t>
            </a:r>
            <a:r>
              <a:rPr kumimoji="1" lang="en-US" altLang="ja-JP" sz="1200" kern="1200" dirty="0" smtClean="0">
                <a:solidFill>
                  <a:schemeClr val="tx1"/>
                </a:solidFill>
                <a:effectLst/>
                <a:latin typeface="+mn-lt"/>
                <a:ea typeface="+mn-ea"/>
                <a:cs typeface="+mn-cs"/>
              </a:rPr>
              <a:t>Cyber Physical System</a:t>
            </a:r>
            <a:r>
              <a:rPr kumimoji="1" lang="ja-JP" altLang="ja-JP" sz="1200" kern="1200" dirty="0" smtClean="0">
                <a:solidFill>
                  <a:schemeClr val="tx1"/>
                </a:solidFill>
                <a:effectLst/>
                <a:latin typeface="+mn-lt"/>
                <a:ea typeface="+mn-ea"/>
                <a:cs typeface="+mn-cs"/>
              </a:rPr>
              <a:t>なのです。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a:t>
            </a:r>
          </a:p>
          <a:p>
            <a:r>
              <a:rPr kumimoji="1" lang="ja-JP" altLang="ja-JP" sz="1200" kern="1200" dirty="0" smtClean="0">
                <a:solidFill>
                  <a:schemeClr val="tx1"/>
                </a:solidFill>
                <a:effectLst/>
                <a:latin typeface="+mn-lt"/>
                <a:ea typeface="+mn-ea"/>
                <a:cs typeface="+mn-cs"/>
              </a:rPr>
              <a:t>このチャートでもおわかりの通り、様々なテクノロジーは、それ自身が独立して存在しているわけではありません。それぞれに連携しながら役割を果たしています。私たちは、この一連のつながりを理解して、始めてテクノロジーの価値を理解することができます。</a:t>
            </a:r>
          </a:p>
          <a:p>
            <a:r>
              <a:rPr kumimoji="1" lang="ja-JP" altLang="ja-JP" sz="1200" kern="1200" dirty="0" smtClean="0">
                <a:solidFill>
                  <a:schemeClr val="tx1"/>
                </a:solidFill>
                <a:effectLst/>
                <a:latin typeface="+mn-lt"/>
                <a:ea typeface="+mn-ea"/>
                <a:cs typeface="+mn-cs"/>
              </a:rPr>
              <a:t>ここに紹介したことは、必ずしも全てが現時点で実現しているわけではありません。しかし、「トレンド＝過去から現在を通り越して未来に向かう流れ」からみれば、近い将来必ず実現するものです。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はこのようなトレンドの中にあります。冒頭でも説明したように、これまでの常識を大きく塗り替えるテクノロジーが重なり合い、影響を及ぼしあっています。この様相は、かつてとは明らかに異質な状況なのです。</a:t>
            </a:r>
          </a:p>
          <a:p>
            <a:r>
              <a:rPr kumimoji="1" lang="ja-JP" altLang="ja-JP" sz="1200" kern="1200" dirty="0" smtClean="0">
                <a:solidFill>
                  <a:schemeClr val="tx1"/>
                </a:solidFill>
                <a:effectLst/>
                <a:latin typeface="+mn-lt"/>
                <a:ea typeface="+mn-ea"/>
                <a:cs typeface="+mn-cs"/>
              </a:rPr>
              <a:t>また、</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とビジネスが、これまでに無く深く結びついていることもかつてとは大きく異なることです。</a:t>
            </a:r>
          </a:p>
          <a:p>
            <a:r>
              <a:rPr kumimoji="1" lang="ja-JP" altLang="ja-JP" sz="1200" kern="1200" dirty="0" smtClean="0">
                <a:solidFill>
                  <a:schemeClr val="tx1"/>
                </a:solidFill>
                <a:effectLst/>
                <a:latin typeface="+mn-lt"/>
                <a:ea typeface="+mn-ea"/>
                <a:cs typeface="+mn-cs"/>
              </a:rPr>
              <a:t>これまで</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は、既存業務の生産性や効率を高める手段として、主に使われてきました。しかし、いま、「</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を前提に新たなビジネスを創る」時代へと、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の役割は拡がりつつあります。これまでも銀行システムや航空券発券予約システムなど、</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を前提としたビジネスはありましたが、その多くが既存業務の効率化や機能の拡張でした。そうではない、まったく新しいビジネスや生活のあり方が、</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によって生みだされつつあるのです。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の適用範囲が、いま大きく拡がりつつあます。</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と日常はこれまでに無く密接に関わり、活用の選択肢を拡げつつあります。</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の民主化といっても良いのかもしれません。ここにも、これまでとはことなる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ビジネスとしての可能性が広がっています。</a:t>
            </a:r>
          </a:p>
          <a:p>
            <a:r>
              <a:rPr kumimoji="1" lang="ja-JP" altLang="ja-JP" sz="1200" kern="1200" dirty="0" smtClean="0">
                <a:solidFill>
                  <a:schemeClr val="tx1"/>
                </a:solidFill>
                <a:effectLst/>
                <a:latin typeface="+mn-lt"/>
                <a:ea typeface="+mn-ea"/>
                <a:cs typeface="+mn-cs"/>
              </a:rPr>
              <a:t>「トレンドは時流である」</a:t>
            </a:r>
          </a:p>
          <a:p>
            <a:r>
              <a:rPr kumimoji="1" lang="ja-JP" altLang="ja-JP" sz="1200" kern="1200" dirty="0" smtClean="0">
                <a:solidFill>
                  <a:schemeClr val="tx1"/>
                </a:solidFill>
                <a:effectLst/>
                <a:latin typeface="+mn-lt"/>
                <a:ea typeface="+mn-ea"/>
                <a:cs typeface="+mn-cs"/>
              </a:rPr>
              <a:t>この流れに乗るか、押し流されるか、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ビジネスは、いま、そんな選択を迫られているのかもしれません。</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a:t>
            </a:fld>
            <a:endParaRPr kumimoji="1" lang="ja-JP" altLang="en-US"/>
          </a:p>
        </p:txBody>
      </p:sp>
    </p:spTree>
    <p:extLst>
      <p:ext uri="{BB962C8B-B14F-4D97-AF65-F5344CB8AC3E}">
        <p14:creationId xmlns:p14="http://schemas.microsoft.com/office/powerpoint/2010/main" val="603590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68DBEB26-E353-4E6E-BA96-B210A3E47C53}" type="slidenum">
              <a:rPr lang="ja-JP" altLang="en-US" smtClean="0"/>
              <a:pPr>
                <a:defRPr/>
              </a:pPr>
              <a:t>39</a:t>
            </a:fld>
            <a:endParaRPr lang="ja-JP" altLang="en-US"/>
          </a:p>
        </p:txBody>
      </p:sp>
    </p:spTree>
    <p:extLst>
      <p:ext uri="{BB962C8B-B14F-4D97-AF65-F5344CB8AC3E}">
        <p14:creationId xmlns:p14="http://schemas.microsoft.com/office/powerpoint/2010/main" val="3958078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336018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【図解】コレ１枚で分かるインダストリー</a:t>
            </a:r>
            <a:r>
              <a:rPr kumimoji="1" lang="en-US" altLang="ja-JP" sz="1200" kern="1200" dirty="0" smtClean="0">
                <a:solidFill>
                  <a:schemeClr val="tx1"/>
                </a:solidFill>
                <a:effectLst/>
                <a:latin typeface="+mn-lt"/>
                <a:ea typeface="+mn-ea"/>
                <a:cs typeface="+mn-cs"/>
              </a:rPr>
              <a:t>4.0</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「第</a:t>
            </a:r>
            <a:r>
              <a:rPr kumimoji="1" lang="en-US" altLang="ja-JP" sz="1200" kern="1200" dirty="0" smtClean="0">
                <a:solidFill>
                  <a:schemeClr val="tx1"/>
                </a:solidFill>
                <a:effectLst/>
                <a:latin typeface="+mn-lt"/>
                <a:ea typeface="+mn-ea"/>
                <a:cs typeface="+mn-cs"/>
              </a:rPr>
              <a:t>4</a:t>
            </a:r>
            <a:r>
              <a:rPr kumimoji="1" lang="ja-JP" altLang="ja-JP" sz="1200" kern="1200" dirty="0" smtClean="0">
                <a:solidFill>
                  <a:schemeClr val="tx1"/>
                </a:solidFill>
                <a:effectLst/>
                <a:latin typeface="+mn-lt"/>
                <a:ea typeface="+mn-ea"/>
                <a:cs typeface="+mn-cs"/>
              </a:rPr>
              <a:t>次産業革命（すなわちインダストリー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）」。仰々しい名前だが、もの作りの常識を大きく変えようというドイツの産業政策だ。</a:t>
            </a:r>
          </a:p>
          <a:p>
            <a:r>
              <a:rPr kumimoji="1" lang="en-US" altLang="ja-JP" sz="1200" kern="1200" dirty="0" smtClean="0">
                <a:solidFill>
                  <a:schemeClr val="tx1"/>
                </a:solidFill>
                <a:effectLst/>
                <a:latin typeface="+mn-lt"/>
                <a:ea typeface="+mn-ea"/>
                <a:cs typeface="+mn-cs"/>
              </a:rPr>
              <a:t>18</a:t>
            </a:r>
            <a:r>
              <a:rPr kumimoji="1" lang="ja-JP" altLang="ja-JP" sz="1200" kern="1200" dirty="0" smtClean="0">
                <a:solidFill>
                  <a:schemeClr val="tx1"/>
                </a:solidFill>
                <a:effectLst/>
                <a:latin typeface="+mn-lt"/>
                <a:ea typeface="+mn-ea"/>
                <a:cs typeface="+mn-cs"/>
              </a:rPr>
              <a:t>世紀後半から</a:t>
            </a:r>
            <a:r>
              <a:rPr kumimoji="1" lang="en-US" altLang="ja-JP" sz="1200" kern="1200" dirty="0" smtClean="0">
                <a:solidFill>
                  <a:schemeClr val="tx1"/>
                </a:solidFill>
                <a:effectLst/>
                <a:latin typeface="+mn-lt"/>
                <a:ea typeface="+mn-ea"/>
                <a:cs typeface="+mn-cs"/>
              </a:rPr>
              <a:t>19</a:t>
            </a:r>
            <a:r>
              <a:rPr kumimoji="1" lang="ja-JP" altLang="ja-JP" sz="1200" kern="1200" dirty="0" smtClean="0">
                <a:solidFill>
                  <a:schemeClr val="tx1"/>
                </a:solidFill>
                <a:effectLst/>
                <a:latin typeface="+mn-lt"/>
                <a:ea typeface="+mn-ea"/>
                <a:cs typeface="+mn-cs"/>
              </a:rPr>
              <a:t>世紀にかけて、それまでは手作業で行われていた紡績を、水力や蒸気機関を使った機械による大量生産に置き換える動きが始まった。その後、その他の産業にも広がり工業化の時代へと向かってゆく。これが、第１次産業革命だ。</a:t>
            </a:r>
            <a:r>
              <a:rPr kumimoji="1" lang="en-US" altLang="ja-JP" sz="1200" kern="1200" dirty="0" smtClean="0">
                <a:solidFill>
                  <a:schemeClr val="tx1"/>
                </a:solidFill>
                <a:effectLst/>
                <a:latin typeface="+mn-lt"/>
                <a:ea typeface="+mn-ea"/>
                <a:cs typeface="+mn-cs"/>
              </a:rPr>
              <a:t>20</a:t>
            </a:r>
            <a:r>
              <a:rPr kumimoji="1" lang="ja-JP" altLang="ja-JP" sz="1200" kern="1200" dirty="0" smtClean="0">
                <a:solidFill>
                  <a:schemeClr val="tx1"/>
                </a:solidFill>
                <a:effectLst/>
                <a:latin typeface="+mn-lt"/>
                <a:ea typeface="+mn-ea"/>
                <a:cs typeface="+mn-cs"/>
              </a:rPr>
              <a:t>世紀初頭、もの作りに電力が使われるようになる。加えて、統計的手法を使った操業管理やベルトコンベアーによる大量生産などが普及し、近代的なもの作りへと飛躍した時期を第</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次産業革命と呼んでいる。</a:t>
            </a:r>
            <a:r>
              <a:rPr kumimoji="1" lang="en-US" altLang="ja-JP" sz="1200" kern="1200" dirty="0" smtClean="0">
                <a:solidFill>
                  <a:schemeClr val="tx1"/>
                </a:solidFill>
                <a:effectLst/>
                <a:latin typeface="+mn-lt"/>
                <a:ea typeface="+mn-ea"/>
                <a:cs typeface="+mn-cs"/>
              </a:rPr>
              <a:t>1970</a:t>
            </a:r>
            <a:r>
              <a:rPr kumimoji="1" lang="ja-JP" altLang="ja-JP" sz="1200" kern="1200" dirty="0" smtClean="0">
                <a:solidFill>
                  <a:schemeClr val="tx1"/>
                </a:solidFill>
                <a:effectLst/>
                <a:latin typeface="+mn-lt"/>
                <a:ea typeface="+mn-ea"/>
                <a:cs typeface="+mn-cs"/>
              </a:rPr>
              <a:t>年代に入り、コンピューターの普及と共に生産の自動化が推し進められた。これが、第</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次産業革命だ。我が国は、この波に乗り、「メイド・イン・ジャパン」の時代を築いてきた。いまは、この第</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次産業革命の延長線上にある。このパラダイムを大きく変えようという取り組みが、第</a:t>
            </a:r>
            <a:r>
              <a:rPr kumimoji="1" lang="en-US" altLang="ja-JP" sz="1200" kern="1200" dirty="0" smtClean="0">
                <a:solidFill>
                  <a:schemeClr val="tx1"/>
                </a:solidFill>
                <a:effectLst/>
                <a:latin typeface="+mn-lt"/>
                <a:ea typeface="+mn-ea"/>
                <a:cs typeface="+mn-cs"/>
              </a:rPr>
              <a:t>4</a:t>
            </a:r>
            <a:r>
              <a:rPr kumimoji="1" lang="ja-JP" altLang="ja-JP" sz="1200" kern="1200" dirty="0" smtClean="0">
                <a:solidFill>
                  <a:schemeClr val="tx1"/>
                </a:solidFill>
                <a:effectLst/>
                <a:latin typeface="+mn-lt"/>
                <a:ea typeface="+mn-ea"/>
                <a:cs typeface="+mn-cs"/>
              </a:rPr>
              <a:t>次産業革命、すなわちインダストリー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だ。我が国は、この新たなパラダイムシフトの中で、存在感を示せていない。この流れに呑み込まれるのか、それとも新たな輝きを取り戻せるのか、そんな岐路に立たせているように思う。</a:t>
            </a:r>
          </a:p>
          <a:p>
            <a:r>
              <a:rPr kumimoji="1" lang="ja-JP" altLang="ja-JP" sz="1200" kern="1200" dirty="0" smtClean="0">
                <a:solidFill>
                  <a:schemeClr val="tx1"/>
                </a:solidFill>
                <a:effectLst/>
                <a:latin typeface="+mn-lt"/>
                <a:ea typeface="+mn-ea"/>
                <a:cs typeface="+mn-cs"/>
              </a:rPr>
              <a:t>では、インダストリー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とは何か。これを１枚のチャートにまとめてみた。</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顧客ごとに異なる個別仕様の注文、これを量産品と同じように低コストと短納期で提供できるもの作りの仕組みを作ろうという取り組みだ。</a:t>
            </a:r>
          </a:p>
          <a:p>
            <a:r>
              <a:rPr kumimoji="1" lang="ja-JP" altLang="ja-JP" sz="1200" kern="1200" dirty="0" smtClean="0">
                <a:solidFill>
                  <a:schemeClr val="tx1"/>
                </a:solidFill>
                <a:effectLst/>
                <a:latin typeface="+mn-lt"/>
                <a:ea typeface="+mn-ea"/>
                <a:cs typeface="+mn-cs"/>
              </a:rPr>
              <a:t>これを支えるのが、３つの「インターネット」だ。ひとつは、</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）。製造機械や工場設備にセンサーが組み込まれ、操業に関わるデータをリアルタイムで収集する。また、素材や材料には、</a:t>
            </a:r>
            <a:r>
              <a:rPr kumimoji="1" lang="en-US" altLang="ja-JP" sz="1200" kern="1200" dirty="0" smtClean="0">
                <a:solidFill>
                  <a:schemeClr val="tx1"/>
                </a:solidFill>
                <a:effectLst/>
                <a:latin typeface="+mn-lt"/>
                <a:ea typeface="+mn-ea"/>
                <a:cs typeface="+mn-cs"/>
              </a:rPr>
              <a:t>IC</a:t>
            </a:r>
            <a:r>
              <a:rPr kumimoji="1" lang="ja-JP" altLang="ja-JP" sz="1200" kern="1200" dirty="0" smtClean="0">
                <a:solidFill>
                  <a:schemeClr val="tx1"/>
                </a:solidFill>
                <a:effectLst/>
                <a:latin typeface="+mn-lt"/>
                <a:ea typeface="+mn-ea"/>
                <a:cs typeface="+mn-cs"/>
              </a:rPr>
              <a:t>タグ（</a:t>
            </a:r>
            <a:r>
              <a:rPr kumimoji="1" lang="en-US" altLang="ja-JP" sz="1200" kern="1200" dirty="0" smtClean="0">
                <a:solidFill>
                  <a:schemeClr val="tx1"/>
                </a:solidFill>
                <a:effectLst/>
                <a:latin typeface="+mn-lt"/>
                <a:ea typeface="+mn-ea"/>
                <a:cs typeface="+mn-cs"/>
              </a:rPr>
              <a:t>RFID</a:t>
            </a:r>
            <a:r>
              <a:rPr kumimoji="1" lang="ja-JP" altLang="ja-JP" sz="1200" kern="1200" dirty="0" smtClean="0">
                <a:solidFill>
                  <a:schemeClr val="tx1"/>
                </a:solidFill>
                <a:effectLst/>
                <a:latin typeface="+mn-lt"/>
                <a:ea typeface="+mn-ea"/>
                <a:cs typeface="+mn-cs"/>
              </a:rPr>
              <a:t>）が付けられ、その流れがリアルタイムで把握される。また、工場で働く人もネットに繋がり、その行動がリアルタイムで把握され、その人の作業状況に従い、最適な作業工程に配置される。さらに、その人のスキルや作業経験、習熟度合い応じ適切なガイドや指示が出される。これが、</a:t>
            </a:r>
            <a:r>
              <a:rPr kumimoji="1" lang="en-US" altLang="ja-JP" sz="1200" kern="1200" dirty="0" err="1" smtClean="0">
                <a:solidFill>
                  <a:schemeClr val="tx1"/>
                </a:solidFill>
                <a:effectLst/>
                <a:latin typeface="+mn-lt"/>
                <a:ea typeface="+mn-ea"/>
                <a:cs typeface="+mn-cs"/>
              </a:rPr>
              <a:t>IoP</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People</a:t>
            </a:r>
            <a:r>
              <a:rPr kumimoji="1" lang="ja-JP" altLang="ja-JP" sz="1200" kern="1200" dirty="0" smtClean="0">
                <a:solidFill>
                  <a:schemeClr val="tx1"/>
                </a:solidFill>
                <a:effectLst/>
                <a:latin typeface="+mn-lt"/>
                <a:ea typeface="+mn-ea"/>
                <a:cs typeface="+mn-cs"/>
              </a:rPr>
              <a:t>）だ。また、お客様からの注文やサポートなどの情報もリアルタイムで集められる。これが、</a:t>
            </a:r>
            <a:r>
              <a:rPr kumimoji="1" lang="en-US" altLang="ja-JP" sz="1200" kern="1200" dirty="0" err="1" smtClean="0">
                <a:solidFill>
                  <a:schemeClr val="tx1"/>
                </a:solidFill>
                <a:effectLst/>
                <a:latin typeface="+mn-lt"/>
                <a:ea typeface="+mn-ea"/>
                <a:cs typeface="+mn-cs"/>
              </a:rPr>
              <a:t>IoS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Service</a:t>
            </a:r>
            <a:r>
              <a:rPr kumimoji="1" lang="ja-JP" altLang="ja-JP" sz="1200" kern="1200" dirty="0" smtClean="0">
                <a:solidFill>
                  <a:schemeClr val="tx1"/>
                </a:solidFill>
                <a:effectLst/>
                <a:latin typeface="+mn-lt"/>
                <a:ea typeface="+mn-ea"/>
                <a:cs typeface="+mn-cs"/>
              </a:rPr>
              <a:t>）だ。</a:t>
            </a:r>
          </a:p>
          <a:p>
            <a:r>
              <a:rPr kumimoji="1" lang="ja-JP" altLang="ja-JP" sz="1200" kern="1200" dirty="0" smtClean="0">
                <a:solidFill>
                  <a:schemeClr val="tx1"/>
                </a:solidFill>
                <a:effectLst/>
                <a:latin typeface="+mn-lt"/>
                <a:ea typeface="+mn-ea"/>
                <a:cs typeface="+mn-cs"/>
              </a:rPr>
              <a:t>このように、もの作りに関わるあらゆるデータが、リアルタイムで収集されデータとして集められる。つまり、もの作りの現場である現実の世界（</a:t>
            </a:r>
            <a:r>
              <a:rPr kumimoji="1" lang="en-US" altLang="ja-JP" sz="1200" kern="1200" dirty="0" smtClean="0">
                <a:solidFill>
                  <a:schemeClr val="tx1"/>
                </a:solidFill>
                <a:effectLst/>
                <a:latin typeface="+mn-lt"/>
                <a:ea typeface="+mn-ea"/>
                <a:cs typeface="+mn-cs"/>
              </a:rPr>
              <a:t>Physical World</a:t>
            </a:r>
            <a:r>
              <a:rPr kumimoji="1" lang="ja-JP" altLang="ja-JP" sz="1200" kern="1200" dirty="0" smtClean="0">
                <a:solidFill>
                  <a:schemeClr val="tx1"/>
                </a:solidFill>
                <a:effectLst/>
                <a:latin typeface="+mn-lt"/>
                <a:ea typeface="+mn-ea"/>
                <a:cs typeface="+mn-cs"/>
              </a:rPr>
              <a:t>）が、コンピューター世界（</a:t>
            </a:r>
            <a:r>
              <a:rPr kumimoji="1" lang="en-US" altLang="ja-JP" sz="1200" kern="1200" dirty="0" smtClean="0">
                <a:solidFill>
                  <a:schemeClr val="tx1"/>
                </a:solidFill>
                <a:effectLst/>
                <a:latin typeface="+mn-lt"/>
                <a:ea typeface="+mn-ea"/>
                <a:cs typeface="+mn-cs"/>
              </a:rPr>
              <a:t>Cyber World</a:t>
            </a:r>
            <a:r>
              <a:rPr kumimoji="1" lang="ja-JP" altLang="ja-JP" sz="1200" kern="1200" dirty="0" smtClean="0">
                <a:solidFill>
                  <a:schemeClr val="tx1"/>
                </a:solidFill>
                <a:effectLst/>
                <a:latin typeface="+mn-lt"/>
                <a:ea typeface="+mn-ea"/>
                <a:cs typeface="+mn-cs"/>
              </a:rPr>
              <a:t>）にデジタルなコピーとして再現される。このデジタルなコピーで、様々な作業工程や段取りを再現し、最適な方法や手順を見つけてゆく。コンピューター上のシミュレーションなら、何度やっても実作業に影響を及ぼすことはない。そして、最適解を見つけて、もの作り現場に指示を出すと共に、機器の制御や手配を行う。そして、再び、そのデータは、コンピューター世界にフィードバックされる。言うなれば、現実世界とコンピューター世界の間で、「カイゼン活動」を行っているようなものだ。「自ら考える工場」とは、そういう意味である。</a:t>
            </a:r>
          </a:p>
          <a:p>
            <a:r>
              <a:rPr kumimoji="1" lang="ja-JP" altLang="ja-JP" sz="1200" kern="1200" dirty="0" smtClean="0">
                <a:solidFill>
                  <a:schemeClr val="tx1"/>
                </a:solidFill>
                <a:effectLst/>
                <a:latin typeface="+mn-lt"/>
                <a:ea typeface="+mn-ea"/>
                <a:cs typeface="+mn-cs"/>
              </a:rPr>
              <a:t>現実世界とコンピューター世界が密接に連携して実現するこのような仕組みを</a:t>
            </a:r>
            <a:r>
              <a:rPr kumimoji="1" lang="en-US" altLang="ja-JP" sz="1200" kern="1200" dirty="0" smtClean="0">
                <a:solidFill>
                  <a:schemeClr val="tx1"/>
                </a:solidFill>
                <a:effectLst/>
                <a:latin typeface="+mn-lt"/>
                <a:ea typeface="+mn-ea"/>
                <a:cs typeface="+mn-cs"/>
              </a:rPr>
              <a:t>Cyber-Physical Systems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CPS</a:t>
            </a:r>
            <a:r>
              <a:rPr kumimoji="1" lang="ja-JP" altLang="ja-JP" sz="1200" kern="1200" dirty="0" smtClean="0">
                <a:solidFill>
                  <a:schemeClr val="tx1"/>
                </a:solidFill>
                <a:effectLst/>
                <a:latin typeface="+mn-lt"/>
                <a:ea typeface="+mn-ea"/>
                <a:cs typeface="+mn-cs"/>
              </a:rPr>
              <a:t>）と言う。このような仕組みを関連する工場がそれぞれに実装し、連携しながらもの作りを行おうというのが、インダストリー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だ。これを人工知能やロボットのテクノロジーが支える。</a:t>
            </a:r>
          </a:p>
          <a:p>
            <a:r>
              <a:rPr kumimoji="1" lang="ja-JP" altLang="ja-JP" sz="1200" kern="1200" dirty="0" smtClean="0">
                <a:solidFill>
                  <a:schemeClr val="tx1"/>
                </a:solidFill>
                <a:effectLst/>
                <a:latin typeface="+mn-lt"/>
                <a:ea typeface="+mn-ea"/>
                <a:cs typeface="+mn-cs"/>
              </a:rPr>
              <a:t>ドイツでは、産学官をあげてインダストリー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に取り組んでいる。その背景には、ドイツの労働単価の高さがある。高い労働単価であっても、世界で通用するコストと品質、そして、サービスを提供することで、競争力を維持し続けたいという想いがあるからだ。</a:t>
            </a:r>
          </a:p>
          <a:p>
            <a:r>
              <a:rPr kumimoji="1" lang="ja-JP" altLang="ja-JP" sz="1200" kern="1200" dirty="0" smtClean="0">
                <a:solidFill>
                  <a:schemeClr val="tx1"/>
                </a:solidFill>
                <a:effectLst/>
                <a:latin typeface="+mn-lt"/>
                <a:ea typeface="+mn-ea"/>
                <a:cs typeface="+mn-cs"/>
              </a:rPr>
              <a:t>このような仕組みが実現されれば、労働者はいらなくなり、むしろ就労需要を減らすのではないかという批判もあるようだ。しかし、今のドイツは、近隣諸国からの多くの出稼ぎ労働者によって産業を維持している。また、このような仕組みを実現することで、新たなビジネス機会を創出し、世界におけるもの作りのイニシアティブもとれるはずだとの思惑もある。</a:t>
            </a:r>
          </a:p>
          <a:p>
            <a:r>
              <a:rPr kumimoji="1" lang="ja-JP" altLang="ja-JP" sz="1200" kern="1200" dirty="0" smtClean="0">
                <a:solidFill>
                  <a:schemeClr val="tx1"/>
                </a:solidFill>
                <a:effectLst/>
                <a:latin typeface="+mn-lt"/>
                <a:ea typeface="+mn-ea"/>
                <a:cs typeface="+mn-cs"/>
              </a:rPr>
              <a:t>少子高齢化が進む我が国も、このような取り組みをすすめてゆく必要があるだろう。未だドイツのような大がかりな組織的取り組みには至っていないが、大いに期待したいところだ。</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45</a:t>
            </a:fld>
            <a:endParaRPr kumimoji="1" lang="ja-JP" altLang="en-US"/>
          </a:p>
        </p:txBody>
      </p:sp>
    </p:spTree>
    <p:extLst>
      <p:ext uri="{BB962C8B-B14F-4D97-AF65-F5344CB8AC3E}">
        <p14:creationId xmlns:p14="http://schemas.microsoft.com/office/powerpoint/2010/main" val="1709456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【図解】コレ１枚で分かる産業革命の区分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ドイツの産業政策である「インダストリー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（第４次産業革命）」に対して、アメリカでは「第３次産業革命」が提唱されている。両者にどのような区分の違いがあるのだろうか。</a:t>
            </a:r>
          </a:p>
          <a:p>
            <a:r>
              <a:rPr kumimoji="1" lang="ja-JP" altLang="ja-JP" sz="1200" kern="1200" dirty="0" smtClean="0">
                <a:solidFill>
                  <a:schemeClr val="tx1"/>
                </a:solidFill>
                <a:effectLst/>
                <a:latin typeface="+mn-lt"/>
                <a:ea typeface="+mn-ea"/>
                <a:cs typeface="+mn-cs"/>
              </a:rPr>
              <a:t>まず、インダストリー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（第４次産業革命）について見てゆくことにしよう。</a:t>
            </a:r>
          </a:p>
          <a:p>
            <a:r>
              <a:rPr kumimoji="1" lang="ja-JP" altLang="ja-JP" sz="1200" kern="1200" dirty="0" smtClean="0">
                <a:solidFill>
                  <a:schemeClr val="tx1"/>
                </a:solidFill>
                <a:effectLst/>
                <a:latin typeface="+mn-lt"/>
                <a:ea typeface="+mn-ea"/>
                <a:cs typeface="+mn-cs"/>
              </a:rPr>
              <a:t>産業革命以前、もの作りは手作業が主体で、水車や馬力などの自然力が一部で使われていた。生産者は、それぞれに仕様を決め、注文生産でもの作りを行っていた。</a:t>
            </a:r>
          </a:p>
          <a:p>
            <a:r>
              <a:rPr kumimoji="1" lang="en-US" altLang="ja-JP" sz="1200" kern="1200" dirty="0" smtClean="0">
                <a:solidFill>
                  <a:schemeClr val="tx1"/>
                </a:solidFill>
                <a:effectLst/>
                <a:latin typeface="+mn-lt"/>
                <a:ea typeface="+mn-ea"/>
                <a:cs typeface="+mn-cs"/>
              </a:rPr>
              <a:t>1764</a:t>
            </a:r>
            <a:r>
              <a:rPr kumimoji="1" lang="ja-JP" altLang="ja-JP" sz="1200" kern="1200" dirty="0" smtClean="0">
                <a:solidFill>
                  <a:schemeClr val="tx1"/>
                </a:solidFill>
                <a:effectLst/>
                <a:latin typeface="+mn-lt"/>
                <a:ea typeface="+mn-ea"/>
                <a:cs typeface="+mn-cs"/>
              </a:rPr>
              <a:t>年、イギリスでジェニー紡績機が発明され紡績の生産性が飛躍的向上する。同時期、ジェームズワットによって蒸気機関に改良が加えられ、高効率な動力源としての普及が始まる。このイギリスに端を発する大量生産の時代を第１次産業革命と呼ぶ。</a:t>
            </a:r>
          </a:p>
          <a:p>
            <a:r>
              <a:rPr kumimoji="1" lang="ja-JP" altLang="ja-JP" sz="1200" kern="1200" dirty="0" smtClean="0">
                <a:solidFill>
                  <a:schemeClr val="tx1"/>
                </a:solidFill>
                <a:effectLst/>
                <a:latin typeface="+mn-lt"/>
                <a:ea typeface="+mn-ea"/>
                <a:cs typeface="+mn-cs"/>
              </a:rPr>
              <a:t>大量生産は、その効率を追求する過程で標準化や規格化を推し進めた。これによって工業化が進み、農業を中心とする社会から工業を中心とする社会へと変貌を遂げてゆく。この需要を満たすために、労働力は田園地帯から都市部へと移動し、企業化による生産資本の集中、資本家と労働者という役割区分の明確化がすすんでゆく。</a:t>
            </a:r>
          </a:p>
          <a:p>
            <a:r>
              <a:rPr kumimoji="1" lang="ja-JP" altLang="ja-JP" sz="1200" kern="1200" dirty="0" smtClean="0">
                <a:solidFill>
                  <a:schemeClr val="tx1"/>
                </a:solidFill>
                <a:effectLst/>
                <a:latin typeface="+mn-lt"/>
                <a:ea typeface="+mn-ea"/>
                <a:cs typeface="+mn-cs"/>
              </a:rPr>
              <a:t>その後、</a:t>
            </a:r>
            <a:r>
              <a:rPr kumimoji="1" lang="en-US" altLang="ja-JP" sz="1200" kern="1200" dirty="0" smtClean="0">
                <a:solidFill>
                  <a:schemeClr val="tx1"/>
                </a:solidFill>
                <a:effectLst/>
                <a:latin typeface="+mn-lt"/>
                <a:ea typeface="+mn-ea"/>
                <a:cs typeface="+mn-cs"/>
              </a:rPr>
              <a:t>19</a:t>
            </a:r>
            <a:r>
              <a:rPr kumimoji="1" lang="ja-JP" altLang="ja-JP" sz="1200" kern="1200" dirty="0" smtClean="0">
                <a:solidFill>
                  <a:schemeClr val="tx1"/>
                </a:solidFill>
                <a:effectLst/>
                <a:latin typeface="+mn-lt"/>
                <a:ea typeface="+mn-ea"/>
                <a:cs typeface="+mn-cs"/>
              </a:rPr>
              <a:t>世紀後半より、石油の普及もあり、内燃機関（エンジン）も動力源として使われるようになった。さらに、電力が普及し大量生産を支える動力源として広く使われるようになってゆく。また、標準化や規格化と共に、統計的手法を用いた科学的な管理手法も定着し、生産性や品質の向上に貢献するようになった。</a:t>
            </a:r>
            <a:r>
              <a:rPr kumimoji="1" lang="en-US" altLang="ja-JP" sz="1200" kern="1200" dirty="0" smtClean="0">
                <a:solidFill>
                  <a:schemeClr val="tx1"/>
                </a:solidFill>
                <a:effectLst/>
                <a:latin typeface="+mn-lt"/>
                <a:ea typeface="+mn-ea"/>
                <a:cs typeface="+mn-cs"/>
              </a:rPr>
              <a:t>T</a:t>
            </a:r>
            <a:r>
              <a:rPr kumimoji="1" lang="ja-JP" altLang="ja-JP" sz="1200" kern="1200" dirty="0" smtClean="0">
                <a:solidFill>
                  <a:schemeClr val="tx1"/>
                </a:solidFill>
                <a:effectLst/>
                <a:latin typeface="+mn-lt"/>
                <a:ea typeface="+mn-ea"/>
                <a:cs typeface="+mn-cs"/>
              </a:rPr>
              <a:t>型フォードに代表される効率化を追求した量産システムの登場や化学産業の台頭など、軽工業から重工業へ大量生産への取り組みが広がりはじめた時代でもある。これを第２次産業革命と呼んでいる。</a:t>
            </a:r>
          </a:p>
          <a:p>
            <a:r>
              <a:rPr kumimoji="1" lang="en-US" altLang="ja-JP" sz="1200" kern="1200" dirty="0" smtClean="0">
                <a:solidFill>
                  <a:schemeClr val="tx1"/>
                </a:solidFill>
                <a:effectLst/>
                <a:latin typeface="+mn-lt"/>
                <a:ea typeface="+mn-ea"/>
                <a:cs typeface="+mn-cs"/>
              </a:rPr>
              <a:t>1950</a:t>
            </a:r>
            <a:r>
              <a:rPr kumimoji="1" lang="ja-JP" altLang="ja-JP" sz="1200" kern="1200" dirty="0" smtClean="0">
                <a:solidFill>
                  <a:schemeClr val="tx1"/>
                </a:solidFill>
                <a:effectLst/>
                <a:latin typeface="+mn-lt"/>
                <a:ea typeface="+mn-ea"/>
                <a:cs typeface="+mn-cs"/>
              </a:rPr>
              <a:t>年代から</a:t>
            </a:r>
            <a:r>
              <a:rPr kumimoji="1" lang="en-US" altLang="ja-JP" sz="1200" kern="1200" dirty="0" smtClean="0">
                <a:solidFill>
                  <a:schemeClr val="tx1"/>
                </a:solidFill>
                <a:effectLst/>
                <a:latin typeface="+mn-lt"/>
                <a:ea typeface="+mn-ea"/>
                <a:cs typeface="+mn-cs"/>
              </a:rPr>
              <a:t>1960</a:t>
            </a:r>
            <a:r>
              <a:rPr kumimoji="1" lang="ja-JP" altLang="ja-JP" sz="1200" kern="1200" dirty="0" smtClean="0">
                <a:solidFill>
                  <a:schemeClr val="tx1"/>
                </a:solidFill>
                <a:effectLst/>
                <a:latin typeface="+mn-lt"/>
                <a:ea typeface="+mn-ea"/>
                <a:cs typeface="+mn-cs"/>
              </a:rPr>
              <a:t>年代にかけて、商用コンピューターの普及が始まる。当初は、事務作業を機械化することが主な用途だったが、</a:t>
            </a:r>
            <a:r>
              <a:rPr kumimoji="1" lang="en-US" altLang="ja-JP" sz="1200" kern="1200" dirty="0" smtClean="0">
                <a:solidFill>
                  <a:schemeClr val="tx1"/>
                </a:solidFill>
                <a:effectLst/>
                <a:latin typeface="+mn-lt"/>
                <a:ea typeface="+mn-ea"/>
                <a:cs typeface="+mn-cs"/>
              </a:rPr>
              <a:t>1970</a:t>
            </a:r>
            <a:r>
              <a:rPr kumimoji="1" lang="ja-JP" altLang="ja-JP" sz="1200" kern="1200" dirty="0" smtClean="0">
                <a:solidFill>
                  <a:schemeClr val="tx1"/>
                </a:solidFill>
                <a:effectLst/>
                <a:latin typeface="+mn-lt"/>
                <a:ea typeface="+mn-ea"/>
                <a:cs typeface="+mn-cs"/>
              </a:rPr>
              <a:t>年代に入り、もの作りの現場にコンピューターが使われるようになった。産業用ロボットの普及と相まって生産の自動化がすすめられてゆく。この時代を第３次産業革命と呼ぶ。その後、コンピューターの利用技術の発展と共に他品種少量生産に対応したフレキシブル・マニファクチャリング・システム（</a:t>
            </a:r>
            <a:r>
              <a:rPr kumimoji="1" lang="en-US" altLang="ja-JP" sz="1200" kern="1200" dirty="0" smtClean="0">
                <a:solidFill>
                  <a:schemeClr val="tx1"/>
                </a:solidFill>
                <a:effectLst/>
                <a:latin typeface="+mn-lt"/>
                <a:ea typeface="+mn-ea"/>
                <a:cs typeface="+mn-cs"/>
              </a:rPr>
              <a:t>FMS</a:t>
            </a:r>
            <a:r>
              <a:rPr kumimoji="1" lang="ja-JP" altLang="ja-JP" sz="1200" kern="1200" dirty="0" smtClean="0">
                <a:solidFill>
                  <a:schemeClr val="tx1"/>
                </a:solidFill>
                <a:effectLst/>
                <a:latin typeface="+mn-lt"/>
                <a:ea typeface="+mn-ea"/>
                <a:cs typeface="+mn-cs"/>
              </a:rPr>
              <a:t>）へと適用が拡がってゆく。</a:t>
            </a:r>
          </a:p>
          <a:p>
            <a:r>
              <a:rPr kumimoji="1" lang="ja-JP" altLang="ja-JP" sz="1200" kern="1200" dirty="0" smtClean="0">
                <a:solidFill>
                  <a:schemeClr val="tx1"/>
                </a:solidFill>
                <a:effectLst/>
                <a:latin typeface="+mn-lt"/>
                <a:ea typeface="+mn-ea"/>
                <a:cs typeface="+mn-cs"/>
              </a:rPr>
              <a:t>さらに、インターネットの普及によりネットワーク接続が、低コストで容易になった。その結果、地域や企業を越える情報の共有と調整と生産に関わるモノの流れの全体最適をめざす、</a:t>
            </a:r>
            <a:r>
              <a:rPr kumimoji="1" lang="en-US" altLang="ja-JP" sz="1200" kern="1200" dirty="0" smtClean="0">
                <a:solidFill>
                  <a:schemeClr val="tx1"/>
                </a:solidFill>
                <a:effectLst/>
                <a:latin typeface="+mn-lt"/>
                <a:ea typeface="+mn-ea"/>
                <a:cs typeface="+mn-cs"/>
              </a:rPr>
              <a:t>SCM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Supply Chain Management</a:t>
            </a:r>
            <a:r>
              <a:rPr kumimoji="1" lang="ja-JP" altLang="ja-JP" sz="1200" kern="1200" dirty="0" smtClean="0">
                <a:solidFill>
                  <a:schemeClr val="tx1"/>
                </a:solidFill>
                <a:effectLst/>
                <a:latin typeface="+mn-lt"/>
                <a:ea typeface="+mn-ea"/>
                <a:cs typeface="+mn-cs"/>
              </a:rPr>
              <a:t>）の適用が拡大する。</a:t>
            </a:r>
          </a:p>
          <a:p>
            <a:r>
              <a:rPr kumimoji="1" lang="ja-JP" altLang="ja-JP" sz="1200" kern="1200" dirty="0" smtClean="0">
                <a:solidFill>
                  <a:schemeClr val="tx1"/>
                </a:solidFill>
                <a:effectLst/>
                <a:latin typeface="+mn-lt"/>
                <a:ea typeface="+mn-ea"/>
                <a:cs typeface="+mn-cs"/>
              </a:rPr>
              <a:t>その後、自動化や自律化技術の進展を背景に、顧客ごとに異なる個別仕様の注文を量産品と同様のコストと短納期で提供できるもの作りを実現し、競争力を高めようという取り組みが始まった。これが、第４次産業革命、すなわちインダリ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だ。</a:t>
            </a:r>
          </a:p>
          <a:p>
            <a:r>
              <a:rPr kumimoji="1" lang="ja-JP" altLang="ja-JP" sz="1200" kern="1200" dirty="0" smtClean="0">
                <a:solidFill>
                  <a:schemeClr val="tx1"/>
                </a:solidFill>
                <a:effectLst/>
                <a:latin typeface="+mn-lt"/>
                <a:ea typeface="+mn-ea"/>
                <a:cs typeface="+mn-cs"/>
              </a:rPr>
              <a:t>これに対し、米国で提唱される第３次産業革命は、上記の第２次と第３次をひとまとめにして、第２次産業革命と区分しているようだ。第３次産業革命は、時間軸で見れば、ドイツの第４次産業革命と重なっている。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と同様に標準化・大量生産から個別仕様・個別生産に対応する取り組みである。これに加えて、消費者自らが、もの作りに関わる「もの作りの民主化」をすすめようという「デジタル・ファブリケーション」を含め第３次産業革命と位置付けているようだ。個人やコミュニティが、消費の現場で設計し、</a:t>
            </a:r>
            <a:r>
              <a:rPr kumimoji="1" lang="en-US" altLang="ja-JP" sz="1200" kern="1200" dirty="0" smtClean="0">
                <a:solidFill>
                  <a:schemeClr val="tx1"/>
                </a:solidFill>
                <a:effectLst/>
                <a:latin typeface="+mn-lt"/>
                <a:ea typeface="+mn-ea"/>
                <a:cs typeface="+mn-cs"/>
              </a:rPr>
              <a:t>3D</a:t>
            </a:r>
            <a:r>
              <a:rPr kumimoji="1" lang="ja-JP" altLang="ja-JP" sz="1200" kern="1200" dirty="0" smtClean="0">
                <a:solidFill>
                  <a:schemeClr val="tx1"/>
                </a:solidFill>
                <a:effectLst/>
                <a:latin typeface="+mn-lt"/>
                <a:ea typeface="+mn-ea"/>
                <a:cs typeface="+mn-cs"/>
              </a:rPr>
              <a:t>プリンターを使って「もの作りの個人化・個別化」を実現する。</a:t>
            </a:r>
          </a:p>
          <a:p>
            <a:r>
              <a:rPr kumimoji="1" lang="ja-JP" altLang="ja-JP" sz="1200" kern="1200" dirty="0" smtClean="0">
                <a:solidFill>
                  <a:schemeClr val="tx1"/>
                </a:solidFill>
                <a:effectLst/>
                <a:latin typeface="+mn-lt"/>
                <a:ea typeface="+mn-ea"/>
                <a:cs typeface="+mn-cs"/>
              </a:rPr>
              <a:t>区分の仕方や定義の違いはあるが、デジタル技術を活かし、低コスト、短納期で、もの作りの個人化や個別化に対応し、もの作りの変革を進めようという取り組みであることに変わりはない。これは、第１次産業革命以前の個別仕様・個別生産という個人に最適化されたもの作りへの回帰とも言えるだろ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46</a:t>
            </a:fld>
            <a:endParaRPr kumimoji="1" lang="ja-JP" altLang="en-US"/>
          </a:p>
        </p:txBody>
      </p:sp>
    </p:spTree>
    <p:extLst>
      <p:ext uri="{BB962C8B-B14F-4D97-AF65-F5344CB8AC3E}">
        <p14:creationId xmlns:p14="http://schemas.microsoft.com/office/powerpoint/2010/main" val="1937470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51</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842338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0595" name="ノート プレースホルダ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smtClean="0"/>
          </a:p>
        </p:txBody>
      </p:sp>
      <p:sp>
        <p:nvSpPr>
          <p:cNvPr id="110596" name="スライド番号プレースホルダ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696" eaLnBrk="0" hangingPunct="0">
              <a:defRPr kumimoji="1">
                <a:solidFill>
                  <a:schemeClr val="tx1"/>
                </a:solidFill>
                <a:latin typeface="Arial" charset="0"/>
                <a:ea typeface="ＭＳ Ｐゴシック" charset="-128"/>
              </a:defRPr>
            </a:lvl1pPr>
            <a:lvl2pPr marL="745506" indent="-286733" defTabSz="928696" eaLnBrk="0" hangingPunct="0">
              <a:defRPr kumimoji="1">
                <a:solidFill>
                  <a:schemeClr val="tx1"/>
                </a:solidFill>
                <a:latin typeface="Arial" charset="0"/>
                <a:ea typeface="ＭＳ Ｐゴシック" charset="-128"/>
              </a:defRPr>
            </a:lvl2pPr>
            <a:lvl3pPr marL="1146932" indent="-229386" defTabSz="928696" eaLnBrk="0" hangingPunct="0">
              <a:defRPr kumimoji="1">
                <a:solidFill>
                  <a:schemeClr val="tx1"/>
                </a:solidFill>
                <a:latin typeface="Arial" charset="0"/>
                <a:ea typeface="ＭＳ Ｐゴシック" charset="-128"/>
              </a:defRPr>
            </a:lvl3pPr>
            <a:lvl4pPr marL="1605705" indent="-229386" defTabSz="928696" eaLnBrk="0" hangingPunct="0">
              <a:defRPr kumimoji="1">
                <a:solidFill>
                  <a:schemeClr val="tx1"/>
                </a:solidFill>
                <a:latin typeface="Arial" charset="0"/>
                <a:ea typeface="ＭＳ Ｐゴシック" charset="-128"/>
              </a:defRPr>
            </a:lvl4pPr>
            <a:lvl5pPr marL="2064477" indent="-229386" defTabSz="928696" eaLnBrk="0" hangingPunct="0">
              <a:defRPr kumimoji="1">
                <a:solidFill>
                  <a:schemeClr val="tx1"/>
                </a:solidFill>
                <a:latin typeface="Arial" charset="0"/>
                <a:ea typeface="ＭＳ Ｐゴシック" charset="-128"/>
              </a:defRPr>
            </a:lvl5pPr>
            <a:lvl6pPr marL="2523250" indent="-229386" defTabSz="928696" eaLnBrk="0" fontAlgn="base" hangingPunct="0">
              <a:spcBef>
                <a:spcPct val="0"/>
              </a:spcBef>
              <a:spcAft>
                <a:spcPct val="0"/>
              </a:spcAft>
              <a:defRPr kumimoji="1">
                <a:solidFill>
                  <a:schemeClr val="tx1"/>
                </a:solidFill>
                <a:latin typeface="Arial" charset="0"/>
                <a:ea typeface="ＭＳ Ｐゴシック" charset="-128"/>
              </a:defRPr>
            </a:lvl6pPr>
            <a:lvl7pPr marL="2982022" indent="-229386" defTabSz="928696" eaLnBrk="0" fontAlgn="base" hangingPunct="0">
              <a:spcBef>
                <a:spcPct val="0"/>
              </a:spcBef>
              <a:spcAft>
                <a:spcPct val="0"/>
              </a:spcAft>
              <a:defRPr kumimoji="1">
                <a:solidFill>
                  <a:schemeClr val="tx1"/>
                </a:solidFill>
                <a:latin typeface="Arial" charset="0"/>
                <a:ea typeface="ＭＳ Ｐゴシック" charset="-128"/>
              </a:defRPr>
            </a:lvl7pPr>
            <a:lvl8pPr marL="3440795" indent="-229386" defTabSz="928696" eaLnBrk="0" fontAlgn="base" hangingPunct="0">
              <a:spcBef>
                <a:spcPct val="0"/>
              </a:spcBef>
              <a:spcAft>
                <a:spcPct val="0"/>
              </a:spcAft>
              <a:defRPr kumimoji="1">
                <a:solidFill>
                  <a:schemeClr val="tx1"/>
                </a:solidFill>
                <a:latin typeface="Arial" charset="0"/>
                <a:ea typeface="ＭＳ Ｐゴシック" charset="-128"/>
              </a:defRPr>
            </a:lvl8pPr>
            <a:lvl9pPr marL="3899568" indent="-229386" defTabSz="928696"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2F17A41D-95CD-4EED-8DFC-6F0A3C37C622}" type="slidenum">
              <a:rPr lang="ja-JP" altLang="en-US" smtClean="0"/>
              <a:pPr eaLnBrk="1" hangingPunct="1"/>
              <a:t>52</a:t>
            </a:fld>
            <a:endParaRPr lang="en-US" altLang="ja-JP" smtClean="0"/>
          </a:p>
        </p:txBody>
      </p:sp>
    </p:spTree>
    <p:extLst>
      <p:ext uri="{BB962C8B-B14F-4D97-AF65-F5344CB8AC3E}">
        <p14:creationId xmlns:p14="http://schemas.microsoft.com/office/powerpoint/2010/main" val="1100077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【図解】コレ１枚でわかるスマートマシン</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米調査会社ガートナーは、</a:t>
            </a:r>
            <a:r>
              <a:rPr kumimoji="1" lang="en-US" altLang="ja-JP" sz="1200" kern="1200" dirty="0" smtClean="0">
                <a:solidFill>
                  <a:schemeClr val="tx1"/>
                </a:solidFill>
                <a:effectLst/>
                <a:latin typeface="+mn-lt"/>
                <a:ea typeface="+mn-ea"/>
                <a:cs typeface="+mn-cs"/>
              </a:rPr>
              <a:t>2013</a:t>
            </a:r>
            <a:r>
              <a:rPr kumimoji="1" lang="ja-JP" altLang="ja-JP" sz="1200" kern="1200" dirty="0" smtClean="0">
                <a:solidFill>
                  <a:schemeClr val="tx1"/>
                </a:solidFill>
                <a:effectLst/>
                <a:latin typeface="+mn-lt"/>
                <a:ea typeface="+mn-ea"/>
                <a:cs typeface="+mn-cs"/>
              </a:rPr>
              <a:t>年に発表したレポートで、「スマートマシンとは、自律的に行動し、知能と自己学習機能を備え、状況に応じて自らが判断して適応し、これまで人間にしかできないと思われていた作業を実行する電子機械」であるとしています。そして、同時に「 スマートマシンは、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の歴史の中で最も破壊的なものとなるだろう。（</a:t>
            </a:r>
            <a:r>
              <a:rPr kumimoji="1" lang="en-US" altLang="ja-JP" sz="1200" kern="1200" dirty="0" smtClean="0">
                <a:solidFill>
                  <a:schemeClr val="tx1"/>
                </a:solidFill>
                <a:effectLst/>
                <a:latin typeface="+mn-lt"/>
                <a:ea typeface="+mn-ea"/>
                <a:cs typeface="+mn-cs"/>
              </a:rPr>
              <a:t>The smart machine era will be the most disruptive in the history of IT.</a:t>
            </a:r>
            <a:r>
              <a:rPr kumimoji="1" lang="ja-JP" altLang="ja-JP" sz="1200" kern="1200" dirty="0" smtClean="0">
                <a:solidFill>
                  <a:schemeClr val="tx1"/>
                </a:solidFill>
                <a:effectLst/>
                <a:latin typeface="+mn-lt"/>
                <a:ea typeface="+mn-ea"/>
                <a:cs typeface="+mn-cs"/>
              </a:rPr>
              <a:t>）」とも述べています。これまでの人間と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との係わり方を大きく変えてしまう可能性を秘めているといってもいいでしょう。</a:t>
            </a:r>
          </a:p>
          <a:p>
            <a:r>
              <a:rPr kumimoji="1" lang="ja-JP" altLang="ja-JP" sz="1200" kern="1200" dirty="0" smtClean="0">
                <a:solidFill>
                  <a:schemeClr val="tx1"/>
                </a:solidFill>
                <a:effectLst/>
                <a:latin typeface="+mn-lt"/>
                <a:ea typeface="+mn-ea"/>
                <a:cs typeface="+mn-cs"/>
              </a:rPr>
              <a:t>例えば、荷物を運ぶ自律走行車や無人ヘリコプター、言葉での質問に答えてくれる音声アシスタント、医療診断や法律解釈を助けてくれるアドバイザー、工場での組み立て作業を人間に代わりこなしてくれるロボットなど、広範な分野で実用化が進んでいます。</a:t>
            </a:r>
          </a:p>
          <a:p>
            <a:r>
              <a:rPr kumimoji="1" lang="ja-JP" altLang="ja-JP" sz="1200" kern="1200" dirty="0" smtClean="0">
                <a:solidFill>
                  <a:schemeClr val="tx1"/>
                </a:solidFill>
                <a:effectLst/>
                <a:latin typeface="+mn-lt"/>
                <a:ea typeface="+mn-ea"/>
                <a:cs typeface="+mn-cs"/>
              </a:rPr>
              <a:t>例えば、オンライン・ショップで商品を購入すると、倉庫内のロボットが商品をピックアップしてトラックに積み込み、人工知能が渋滞状況を調べて最短の配送経路を見つけ、自律走行車が配達する。こんなことが、実現しようとしています。</a:t>
            </a:r>
          </a:p>
          <a:p>
            <a:r>
              <a:rPr kumimoji="1" lang="ja-JP" altLang="ja-JP" sz="1200" kern="1200" dirty="0" smtClean="0">
                <a:solidFill>
                  <a:schemeClr val="tx1"/>
                </a:solidFill>
                <a:effectLst/>
                <a:latin typeface="+mn-lt"/>
                <a:ea typeface="+mn-ea"/>
                <a:cs typeface="+mn-cs"/>
              </a:rPr>
              <a:t>これまでは、決められたやり方をそのとおり確実にこなしてくれる“自動化”への取り組みは進んできました。しかし、自分で学習し、独自にルールを作り仮説検証し、状況を把握して最適な方法を選択・判断して実行する“自律化”は、夢の話でした。それがまさに実現しようとしています。「自動</a:t>
            </a:r>
            <a:r>
              <a:rPr kumimoji="1" lang="en-US" altLang="ja-JP" sz="1200" kern="1200" dirty="0" smtClean="0">
                <a:solidFill>
                  <a:schemeClr val="tx1"/>
                </a:solidFill>
                <a:effectLst/>
                <a:latin typeface="+mn-lt"/>
                <a:ea typeface="+mn-ea"/>
                <a:cs typeface="+mn-cs"/>
              </a:rPr>
              <a:t> = automatic</a:t>
            </a:r>
            <a:r>
              <a:rPr kumimoji="1" lang="ja-JP" altLang="ja-JP" sz="1200" kern="1200" dirty="0" smtClean="0">
                <a:solidFill>
                  <a:schemeClr val="tx1"/>
                </a:solidFill>
                <a:effectLst/>
                <a:latin typeface="+mn-lt"/>
                <a:ea typeface="+mn-ea"/>
                <a:cs typeface="+mn-cs"/>
              </a:rPr>
              <a:t>」から、「自律</a:t>
            </a:r>
            <a:r>
              <a:rPr kumimoji="1" lang="en-US" altLang="ja-JP" sz="1200" kern="1200" dirty="0" smtClean="0">
                <a:solidFill>
                  <a:schemeClr val="tx1"/>
                </a:solidFill>
                <a:effectLst/>
                <a:latin typeface="+mn-lt"/>
                <a:ea typeface="+mn-ea"/>
                <a:cs typeface="+mn-cs"/>
              </a:rPr>
              <a:t> = autonomy</a:t>
            </a:r>
            <a:r>
              <a:rPr kumimoji="1" lang="ja-JP" altLang="ja-JP" sz="1200" kern="1200" dirty="0" smtClean="0">
                <a:solidFill>
                  <a:schemeClr val="tx1"/>
                </a:solidFill>
                <a:effectLst/>
                <a:latin typeface="+mn-lt"/>
                <a:ea typeface="+mn-ea"/>
                <a:cs typeface="+mn-cs"/>
              </a:rPr>
              <a:t>」への進化、つまり「自ら判断し行動する機械</a:t>
            </a:r>
            <a:r>
              <a:rPr kumimoji="1" lang="en-US" altLang="ja-JP" sz="1200" kern="1200" dirty="0" smtClean="0">
                <a:solidFill>
                  <a:schemeClr val="tx1"/>
                </a:solidFill>
                <a:effectLst/>
                <a:latin typeface="+mn-lt"/>
                <a:ea typeface="+mn-ea"/>
                <a:cs typeface="+mn-cs"/>
              </a:rPr>
              <a:t> = Smart Machine</a:t>
            </a:r>
            <a:r>
              <a:rPr kumimoji="1" lang="ja-JP" altLang="ja-JP" sz="1200" kern="1200" dirty="0" smtClean="0">
                <a:solidFill>
                  <a:schemeClr val="tx1"/>
                </a:solidFill>
                <a:effectLst/>
                <a:latin typeface="+mn-lt"/>
                <a:ea typeface="+mn-ea"/>
                <a:cs typeface="+mn-cs"/>
              </a:rPr>
              <a:t>」が、実現しつつあるのです。</a:t>
            </a:r>
          </a:p>
          <a:p>
            <a:r>
              <a:rPr kumimoji="1" lang="ja-JP" altLang="ja-JP" sz="1200" kern="1200" dirty="0" smtClean="0">
                <a:solidFill>
                  <a:schemeClr val="tx1"/>
                </a:solidFill>
                <a:effectLst/>
                <a:latin typeface="+mn-lt"/>
                <a:ea typeface="+mn-ea"/>
                <a:cs typeface="+mn-cs"/>
              </a:rPr>
              <a:t>これを実現させるために自然言語処理や機械学習といった人工知能、知識の源泉となるビッグデータ、その膨大なデータを蓄積・処理するクラウド、状況を把握するセンサーや人間とのやり取りするデバイスなど、広範な技術が使われています。</a:t>
            </a:r>
          </a:p>
          <a:p>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一方で、自動化によって単純労働者の雇用が奪われたように、より高度な知的労働者の雇用をも奪うのではないかとの懸念の声も聞かれます。しかし、このような変化の潮流に抗うことはできません。うまく付き合い、使いこなしてゆく術を身につけてゆく必要があるでしょ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57</a:t>
            </a:fld>
            <a:endParaRPr kumimoji="1" lang="ja-JP" altLang="en-US"/>
          </a:p>
        </p:txBody>
      </p:sp>
    </p:spTree>
    <p:extLst>
      <p:ext uri="{BB962C8B-B14F-4D97-AF65-F5344CB8AC3E}">
        <p14:creationId xmlns:p14="http://schemas.microsoft.com/office/powerpoint/2010/main" val="956377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ガートナーでは、</a:t>
            </a:r>
            <a:r>
              <a:rPr kumimoji="1" lang="ja-JP" altLang="ja-JP" sz="1200" kern="1200" dirty="0" smtClean="0">
                <a:solidFill>
                  <a:schemeClr val="tx1"/>
                </a:solidFill>
                <a:effectLst/>
                <a:latin typeface="+mn-lt"/>
                <a:ea typeface="+mn-ea"/>
                <a:cs typeface="+mn-cs"/>
              </a:rPr>
              <a:t>スマートマシン</a:t>
            </a:r>
            <a:r>
              <a:rPr kumimoji="1" lang="ja-JP" altLang="en-US" sz="1200" kern="1200" dirty="0" smtClean="0">
                <a:solidFill>
                  <a:schemeClr val="tx1"/>
                </a:solidFill>
                <a:effectLst/>
                <a:latin typeface="+mn-lt"/>
                <a:ea typeface="+mn-ea"/>
                <a:cs typeface="+mn-cs"/>
              </a:rPr>
              <a:t>を</a:t>
            </a:r>
            <a:r>
              <a:rPr kumimoji="1" lang="ja-JP" altLang="ja-JP" sz="1200" kern="1200" dirty="0" smtClean="0">
                <a:solidFill>
                  <a:schemeClr val="tx1"/>
                </a:solidFill>
                <a:effectLst/>
                <a:latin typeface="+mn-lt"/>
                <a:ea typeface="+mn-ea"/>
                <a:cs typeface="+mn-cs"/>
              </a:rPr>
              <a:t>次の</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つに分類</a:t>
            </a:r>
            <a:r>
              <a:rPr kumimoji="1" lang="ja-JP" altLang="en-US" sz="1200" kern="1200" dirty="0" smtClean="0">
                <a:solidFill>
                  <a:schemeClr val="tx1"/>
                </a:solidFill>
                <a:effectLst/>
                <a:latin typeface="+mn-lt"/>
                <a:ea typeface="+mn-ea"/>
                <a:cs typeface="+mn-cs"/>
              </a:rPr>
              <a:t>してい</a:t>
            </a:r>
            <a:r>
              <a:rPr kumimoji="1" lang="ja-JP" altLang="ja-JP" sz="1200" kern="1200" dirty="0" smtClean="0">
                <a:solidFill>
                  <a:schemeClr val="tx1"/>
                </a:solidFill>
                <a:effectLst/>
                <a:latin typeface="+mn-lt"/>
                <a:ea typeface="+mn-ea"/>
                <a:cs typeface="+mn-cs"/>
              </a:rPr>
              <a:t>ます。</a:t>
            </a:r>
          </a:p>
          <a:p>
            <a:r>
              <a:rPr kumimoji="1" lang="en-US" altLang="ja-JP" sz="1200" b="1" u="sng" kern="1200" dirty="0" smtClean="0">
                <a:solidFill>
                  <a:schemeClr val="tx1"/>
                </a:solidFill>
                <a:effectLst/>
                <a:latin typeface="+mn-lt"/>
                <a:ea typeface="+mn-ea"/>
                <a:cs typeface="+mn-cs"/>
              </a:rPr>
              <a:t>Movers</a:t>
            </a:r>
            <a:r>
              <a:rPr kumimoji="1" lang="ja-JP" altLang="ja-JP" sz="1200" b="1" u="sng" kern="1200" dirty="0" smtClean="0">
                <a:solidFill>
                  <a:schemeClr val="tx1"/>
                </a:solidFill>
                <a:effectLst/>
                <a:latin typeface="+mn-lt"/>
                <a:ea typeface="+mn-ea"/>
                <a:cs typeface="+mn-cs"/>
              </a:rPr>
              <a:t>（移動するもの）</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Kiva Systems</a:t>
            </a:r>
            <a:r>
              <a:rPr kumimoji="1" lang="ja-JP" altLang="ja-JP" sz="1200" kern="1200" dirty="0" smtClean="0">
                <a:solidFill>
                  <a:schemeClr val="tx1"/>
                </a:solidFill>
                <a:effectLst/>
                <a:latin typeface="+mn-lt"/>
                <a:ea typeface="+mn-ea"/>
                <a:cs typeface="+mn-cs"/>
              </a:rPr>
              <a:t>の倉庫用ロボットは、発注情報を受け取ると、注文品が収納されているラックを探し出してその下に潜り込み、それを荷詰め作業をしているスタッフのところまで運び、また元の場所に戻すという作業をしてくれます。広い倉庫内でもお互いにぶつかることはありません。他にも、</a:t>
            </a:r>
            <a:r>
              <a:rPr kumimoji="1" lang="en-US" altLang="ja-JP" sz="1200" kern="1200" dirty="0" smtClean="0">
                <a:solidFill>
                  <a:schemeClr val="tx1"/>
                </a:solidFill>
                <a:effectLst/>
                <a:latin typeface="+mn-lt"/>
                <a:ea typeface="+mn-ea"/>
                <a:cs typeface="+mn-cs"/>
              </a:rPr>
              <a:t>Google</a:t>
            </a:r>
            <a:r>
              <a:rPr kumimoji="1" lang="ja-JP" altLang="ja-JP" sz="1200" kern="1200" dirty="0" smtClean="0">
                <a:solidFill>
                  <a:schemeClr val="tx1"/>
                </a:solidFill>
                <a:effectLst/>
                <a:latin typeface="+mn-lt"/>
                <a:ea typeface="+mn-ea"/>
                <a:cs typeface="+mn-cs"/>
              </a:rPr>
              <a:t>などが開発している自律走行車、</a:t>
            </a:r>
            <a:r>
              <a:rPr kumimoji="1" lang="en-US" altLang="ja-JP" sz="1200" kern="1200" dirty="0" smtClean="0">
                <a:solidFill>
                  <a:schemeClr val="tx1"/>
                </a:solidFill>
                <a:effectLst/>
                <a:latin typeface="+mn-lt"/>
                <a:ea typeface="+mn-ea"/>
                <a:cs typeface="+mn-cs"/>
              </a:rPr>
              <a:t>Amazon</a:t>
            </a:r>
            <a:r>
              <a:rPr kumimoji="1" lang="ja-JP" altLang="ja-JP" sz="1200" kern="1200" dirty="0" smtClean="0">
                <a:solidFill>
                  <a:schemeClr val="tx1"/>
                </a:solidFill>
                <a:effectLst/>
                <a:latin typeface="+mn-lt"/>
                <a:ea typeface="+mn-ea"/>
                <a:cs typeface="+mn-cs"/>
              </a:rPr>
              <a:t>の配送用無人ヘリコプターなどがあります。</a:t>
            </a:r>
          </a:p>
          <a:p>
            <a:r>
              <a:rPr kumimoji="1" lang="en-US" altLang="ja-JP" sz="1200" b="1" u="sng" kern="1200" dirty="0" smtClean="0">
                <a:solidFill>
                  <a:schemeClr val="tx1"/>
                </a:solidFill>
                <a:effectLst/>
                <a:latin typeface="+mn-lt"/>
                <a:ea typeface="+mn-ea"/>
                <a:cs typeface="+mn-cs"/>
              </a:rPr>
              <a:t>Sages</a:t>
            </a:r>
            <a:r>
              <a:rPr kumimoji="1" lang="ja-JP" altLang="ja-JP" sz="1200" b="1" u="sng" kern="1200" dirty="0" smtClean="0">
                <a:solidFill>
                  <a:schemeClr val="tx1"/>
                </a:solidFill>
                <a:effectLst/>
                <a:latin typeface="+mn-lt"/>
                <a:ea typeface="+mn-ea"/>
                <a:cs typeface="+mn-cs"/>
              </a:rPr>
              <a:t>（賢者）</a:t>
            </a:r>
            <a:r>
              <a:rPr kumimoji="1" lang="ja-JP" altLang="ja-JP" sz="1200" kern="1200" dirty="0" smtClean="0">
                <a:solidFill>
                  <a:schemeClr val="tx1"/>
                </a:solidFill>
                <a:effectLst/>
                <a:latin typeface="+mn-lt"/>
                <a:ea typeface="+mn-ea"/>
                <a:cs typeface="+mn-cs"/>
              </a:rPr>
              <a:t>：音声で質問するとその日の天気やスケジュールを教えてくれるバーチャル・アシスタント、臨床医の所見や検査データから適切な診断を助言してくれるアドバイザーがあります。</a:t>
            </a:r>
          </a:p>
          <a:p>
            <a:r>
              <a:rPr kumimoji="1" lang="ja-JP" altLang="ja-JP" sz="1200" kern="1200" dirty="0" smtClean="0">
                <a:solidFill>
                  <a:schemeClr val="tx1"/>
                </a:solidFill>
                <a:effectLst/>
                <a:latin typeface="+mn-lt"/>
                <a:ea typeface="+mn-ea"/>
                <a:cs typeface="+mn-cs"/>
              </a:rPr>
              <a:t>前者は</a:t>
            </a:r>
            <a:r>
              <a:rPr kumimoji="1" lang="en-US" altLang="ja-JP" sz="1200" kern="1200" dirty="0" smtClean="0">
                <a:solidFill>
                  <a:schemeClr val="tx1"/>
                </a:solidFill>
                <a:effectLst/>
                <a:latin typeface="+mn-lt"/>
                <a:ea typeface="+mn-ea"/>
                <a:cs typeface="+mn-cs"/>
              </a:rPr>
              <a:t>Apple</a:t>
            </a:r>
            <a:r>
              <a:rPr kumimoji="1" lang="ja-JP" altLang="ja-JP" sz="1200" kern="1200" dirty="0" smtClean="0">
                <a:solidFill>
                  <a:schemeClr val="tx1"/>
                </a:solidFill>
                <a:effectLst/>
                <a:latin typeface="+mn-lt"/>
                <a:ea typeface="+mn-ea"/>
                <a:cs typeface="+mn-cs"/>
              </a:rPr>
              <a:t>の</a:t>
            </a:r>
            <a:r>
              <a:rPr kumimoji="1" lang="en-US" altLang="ja-JP" sz="1200" kern="1200" dirty="0" err="1" smtClean="0">
                <a:solidFill>
                  <a:schemeClr val="tx1"/>
                </a:solidFill>
                <a:effectLst/>
                <a:latin typeface="+mn-lt"/>
                <a:ea typeface="+mn-ea"/>
                <a:cs typeface="+mn-cs"/>
              </a:rPr>
              <a:t>Siri</a:t>
            </a:r>
            <a:r>
              <a:rPr kumimoji="1" lang="ja-JP" altLang="ja-JP" sz="1200" kern="1200" dirty="0" smtClean="0">
                <a:solidFill>
                  <a:schemeClr val="tx1"/>
                </a:solidFill>
                <a:effectLst/>
                <a:latin typeface="+mn-lt"/>
                <a:ea typeface="+mn-ea"/>
                <a:cs typeface="+mn-cs"/>
              </a:rPr>
              <a:t>が有名ですが、既に身近なものとなっています。後者は、</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Watson</a:t>
            </a:r>
            <a:r>
              <a:rPr kumimoji="1" lang="ja-JP" altLang="ja-JP" sz="1200" kern="1200" dirty="0" smtClean="0">
                <a:solidFill>
                  <a:schemeClr val="tx1"/>
                </a:solidFill>
                <a:effectLst/>
                <a:latin typeface="+mn-lt"/>
                <a:ea typeface="+mn-ea"/>
                <a:cs typeface="+mn-cs"/>
              </a:rPr>
              <a:t>が有名です。例えば、膨大な医療文献を学習し、さらに患者の電子カルテを分析して、最適な治療法を医者に推奨してくれます。他にも財務データを読み取り分析し業務部門にアドバイスを提供するもの、訴訟に関わる文書を読み取り証拠となる文書を探し出すもの、論文試験を採点するものなどが実用化されつつあります。</a:t>
            </a:r>
          </a:p>
          <a:p>
            <a:r>
              <a:rPr kumimoji="1" lang="en-US" altLang="ja-JP" sz="1200" b="1" u="sng" kern="1200" dirty="0" smtClean="0">
                <a:solidFill>
                  <a:schemeClr val="tx1"/>
                </a:solidFill>
                <a:effectLst/>
                <a:latin typeface="+mn-lt"/>
                <a:ea typeface="+mn-ea"/>
                <a:cs typeface="+mn-cs"/>
              </a:rPr>
              <a:t>Doers</a:t>
            </a:r>
            <a:r>
              <a:rPr kumimoji="1" lang="ja-JP" altLang="ja-JP" sz="1200" b="1" u="sng" kern="1200" dirty="0" smtClean="0">
                <a:solidFill>
                  <a:schemeClr val="tx1"/>
                </a:solidFill>
                <a:effectLst/>
                <a:latin typeface="+mn-lt"/>
                <a:ea typeface="+mn-ea"/>
                <a:cs typeface="+mn-cs"/>
              </a:rPr>
              <a:t>（行動するもの）</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Rethink Robotics</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Baxter</a:t>
            </a:r>
            <a:r>
              <a:rPr kumimoji="1" lang="ja-JP" altLang="ja-JP" sz="1200" kern="1200" dirty="0" smtClean="0">
                <a:solidFill>
                  <a:schemeClr val="tx1"/>
                </a:solidFill>
                <a:effectLst/>
                <a:latin typeface="+mn-lt"/>
                <a:ea typeface="+mn-ea"/>
                <a:cs typeface="+mn-cs"/>
              </a:rPr>
              <a:t>や川田工業の</a:t>
            </a:r>
            <a:r>
              <a:rPr kumimoji="1" lang="en-US" altLang="ja-JP" sz="1200" kern="1200" dirty="0" smtClean="0">
                <a:solidFill>
                  <a:schemeClr val="tx1"/>
                </a:solidFill>
                <a:effectLst/>
                <a:latin typeface="+mn-lt"/>
                <a:ea typeface="+mn-ea"/>
                <a:cs typeface="+mn-cs"/>
              </a:rPr>
              <a:t>NAXTAGE</a:t>
            </a:r>
            <a:r>
              <a:rPr kumimoji="1" lang="ja-JP" altLang="ja-JP" sz="1200" kern="1200" dirty="0" smtClean="0">
                <a:solidFill>
                  <a:schemeClr val="tx1"/>
                </a:solidFill>
                <a:effectLst/>
                <a:latin typeface="+mn-lt"/>
                <a:ea typeface="+mn-ea"/>
                <a:cs typeface="+mn-cs"/>
              </a:rPr>
              <a:t>は、工場内で人と並んで働くロボットです。手動で基本的な作業動作を教え込めば、それを学習し、周囲の状況を把握しながら、人にぶつからないように自律的に作業をしてくれます。他にも</a:t>
            </a:r>
            <a:r>
              <a:rPr kumimoji="1" lang="en-US" altLang="ja-JP" sz="1200" kern="1200" dirty="0" smtClean="0">
                <a:solidFill>
                  <a:schemeClr val="tx1"/>
                </a:solidFill>
                <a:effectLst/>
                <a:latin typeface="+mn-lt"/>
                <a:ea typeface="+mn-ea"/>
                <a:cs typeface="+mn-cs"/>
              </a:rPr>
              <a:t>iPhone</a:t>
            </a:r>
            <a:r>
              <a:rPr kumimoji="1" lang="ja-JP" altLang="ja-JP" sz="1200" kern="1200" dirty="0" smtClean="0">
                <a:solidFill>
                  <a:schemeClr val="tx1"/>
                </a:solidFill>
                <a:effectLst/>
                <a:latin typeface="+mn-lt"/>
                <a:ea typeface="+mn-ea"/>
                <a:cs typeface="+mn-cs"/>
              </a:rPr>
              <a:t>の製造を手がける世界最大の</a:t>
            </a:r>
            <a:r>
              <a:rPr kumimoji="1" lang="en-US" altLang="ja-JP" sz="1200" kern="1200" dirty="0" smtClean="0">
                <a:solidFill>
                  <a:schemeClr val="tx1"/>
                </a:solidFill>
                <a:effectLst/>
                <a:latin typeface="+mn-lt"/>
                <a:ea typeface="+mn-ea"/>
                <a:cs typeface="+mn-cs"/>
              </a:rPr>
              <a:t>EMS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Electronics Manufacturing Service</a:t>
            </a:r>
            <a:r>
              <a:rPr kumimoji="1" lang="ja-JP" altLang="ja-JP" sz="1200" kern="1200" dirty="0" smtClean="0">
                <a:solidFill>
                  <a:schemeClr val="tx1"/>
                </a:solidFill>
                <a:effectLst/>
                <a:latin typeface="+mn-lt"/>
                <a:ea typeface="+mn-ea"/>
                <a:cs typeface="+mn-cs"/>
              </a:rPr>
              <a:t>）である</a:t>
            </a:r>
            <a:r>
              <a:rPr kumimoji="1" lang="en-US" altLang="ja-JP" sz="1200" kern="1200" dirty="0" err="1" smtClean="0">
                <a:solidFill>
                  <a:schemeClr val="tx1"/>
                </a:solidFill>
                <a:effectLst/>
                <a:latin typeface="+mn-lt"/>
                <a:ea typeface="+mn-ea"/>
                <a:cs typeface="+mn-cs"/>
              </a:rPr>
              <a:t>Foxconn</a:t>
            </a:r>
            <a:r>
              <a:rPr kumimoji="1" lang="ja-JP" altLang="ja-JP" sz="1200" kern="1200" dirty="0" smtClean="0">
                <a:solidFill>
                  <a:schemeClr val="tx1"/>
                </a:solidFill>
                <a:effectLst/>
                <a:latin typeface="+mn-lt"/>
                <a:ea typeface="+mn-ea"/>
                <a:cs typeface="+mn-cs"/>
              </a:rPr>
              <a:t>は、労働者代替型ロボット「</a:t>
            </a:r>
            <a:r>
              <a:rPr kumimoji="1" lang="en-US" altLang="ja-JP" sz="1200" kern="1200" dirty="0" err="1" smtClean="0">
                <a:solidFill>
                  <a:schemeClr val="tx1"/>
                </a:solidFill>
                <a:effectLst/>
                <a:latin typeface="+mn-lt"/>
                <a:ea typeface="+mn-ea"/>
                <a:cs typeface="+mn-cs"/>
              </a:rPr>
              <a:t>Foxbots</a:t>
            </a:r>
            <a:r>
              <a:rPr kumimoji="1" lang="ja-JP" altLang="ja-JP" sz="1200" kern="1200" dirty="0" smtClean="0">
                <a:solidFill>
                  <a:schemeClr val="tx1"/>
                </a:solidFill>
                <a:effectLst/>
                <a:latin typeface="+mn-lt"/>
                <a:ea typeface="+mn-ea"/>
                <a:cs typeface="+mn-cs"/>
              </a:rPr>
              <a:t>」の開発を進めており、</a:t>
            </a:r>
            <a:r>
              <a:rPr kumimoji="1" lang="en-US" altLang="ja-JP" sz="1200" kern="1200" dirty="0" smtClean="0">
                <a:solidFill>
                  <a:schemeClr val="tx1"/>
                </a:solidFill>
                <a:effectLst/>
                <a:latin typeface="+mn-lt"/>
                <a:ea typeface="+mn-ea"/>
                <a:cs typeface="+mn-cs"/>
              </a:rPr>
              <a:t>100 </a:t>
            </a:r>
            <a:r>
              <a:rPr kumimoji="1" lang="ja-JP" altLang="ja-JP" sz="1200" kern="1200" dirty="0" smtClean="0">
                <a:solidFill>
                  <a:schemeClr val="tx1"/>
                </a:solidFill>
                <a:effectLst/>
                <a:latin typeface="+mn-lt"/>
                <a:ea typeface="+mn-ea"/>
                <a:cs typeface="+mn-cs"/>
              </a:rPr>
              <a:t>万台の導入を計画しています。</a:t>
            </a:r>
          </a:p>
          <a:p>
            <a:r>
              <a:rPr kumimoji="1" lang="ja-JP" altLang="ja-JP" sz="1200" kern="1200" dirty="0" smtClean="0">
                <a:solidFill>
                  <a:schemeClr val="tx1"/>
                </a:solidFill>
                <a:effectLst/>
                <a:latin typeface="+mn-lt"/>
                <a:ea typeface="+mn-ea"/>
                <a:cs typeface="+mn-cs"/>
              </a:rPr>
              <a:t>スマートマシンは、もはや未来の夢物語ではなく、実用の段階にさしかかっています。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58</a:t>
            </a:fld>
            <a:endParaRPr kumimoji="1" lang="ja-JP" altLang="en-US"/>
          </a:p>
        </p:txBody>
      </p:sp>
    </p:spTree>
    <p:extLst>
      <p:ext uri="{BB962C8B-B14F-4D97-AF65-F5344CB8AC3E}">
        <p14:creationId xmlns:p14="http://schemas.microsoft.com/office/powerpoint/2010/main" val="12023943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59</a:t>
            </a:fld>
            <a:endParaRPr kumimoji="1" lang="ja-JP" altLang="en-US"/>
          </a:p>
        </p:txBody>
      </p:sp>
    </p:spTree>
    <p:extLst>
      <p:ext uri="{BB962C8B-B14F-4D97-AF65-F5344CB8AC3E}">
        <p14:creationId xmlns:p14="http://schemas.microsoft.com/office/powerpoint/2010/main" val="13286807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【図解】コレ１枚でわかるスマートマシンが実現しようとしていること</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スマートマシンはふたつのことを実現しようとしています。ひとつは、「人間にしかできなかったこと」を代替し効率化すること、もうひとつは、「人間にはできなかったこと」を可能にし、人間の能力を拡張することです。</a:t>
            </a:r>
          </a:p>
          <a:p>
            <a:r>
              <a:rPr kumimoji="1" lang="ja-JP" altLang="ja-JP" sz="1200" kern="1200" dirty="0" smtClean="0">
                <a:solidFill>
                  <a:schemeClr val="tx1"/>
                </a:solidFill>
                <a:effectLst/>
                <a:latin typeface="+mn-lt"/>
                <a:ea typeface="+mn-ea"/>
                <a:cs typeface="+mn-cs"/>
              </a:rPr>
              <a:t>前者は「置換」と「支援」です。自律走行車がトラックやタクシーの運転手を、作業用ロボットが工場の作業員を、自律型無人機が戦闘機のパイロットを置き換えてくれます。また、音声を認識し、言葉の意味や文脈を解釈し、検索やプログラム操作を代替してくれるでしょう。</a:t>
            </a:r>
          </a:p>
          <a:p>
            <a:r>
              <a:rPr kumimoji="1" lang="ja-JP" altLang="ja-JP" sz="1200" kern="1200" dirty="0" smtClean="0">
                <a:solidFill>
                  <a:schemeClr val="tx1"/>
                </a:solidFill>
                <a:effectLst/>
                <a:latin typeface="+mn-lt"/>
                <a:ea typeface="+mn-ea"/>
                <a:cs typeface="+mn-cs"/>
              </a:rPr>
              <a:t>後者は、「助言」と「強化」です。人間には一生かかっても読み尽くせない膨大な医療文献や法律文書を読み、これを分析し、最適な解釈や判断基準を示してくれます。また、膨大な物質の組合せを検証し、遺伝子やタンパク質の合成メカニズムを探り、これまでに無かった薬や個人に最適化されたカスタムメイドの薬を創り出してくれるでしょう。また、スマートマシンによって創られた新しい知識や解釈、最適化されたルールが、機械を制御し自ら状況を判断して行動する自律化を実現します。</a:t>
            </a:r>
          </a:p>
          <a:p>
            <a:r>
              <a:rPr kumimoji="1" lang="ja-JP" altLang="ja-JP" sz="1200" kern="1200" dirty="0" smtClean="0">
                <a:solidFill>
                  <a:schemeClr val="tx1"/>
                </a:solidFill>
                <a:effectLst/>
                <a:latin typeface="+mn-lt"/>
                <a:ea typeface="+mn-ea"/>
                <a:cs typeface="+mn-cs"/>
              </a:rPr>
              <a:t>人間の能力不足を補い強化もしてくれます。例えば、障害者や高齢者の筋力や認知能力を補完し日常生活を快適なものに、言葉の異なる人同士がリアルタイムで対話し、意思疎通が図れる世界が実現するでしょう。</a:t>
            </a:r>
          </a:p>
          <a:p>
            <a:r>
              <a:rPr kumimoji="1" lang="ja-JP" altLang="ja-JP" sz="1200" kern="1200" dirty="0" smtClean="0">
                <a:solidFill>
                  <a:schemeClr val="tx1"/>
                </a:solidFill>
                <a:effectLst/>
                <a:latin typeface="+mn-lt"/>
                <a:ea typeface="+mn-ea"/>
                <a:cs typeface="+mn-cs"/>
              </a:rPr>
              <a:t>その一方で、「人間にしかできない」と考えられていた仕事を、低コストでミスなく効率よくこなせる機械の出現は、これまでの職業をなくしてしまうかも知れません。しかし、これらをうまく使いこなし、「人間にはできなかったこと」ができるようになれば、人々の生活はますます豊かで快適になります。使いこなしてゆくための人間の知恵が求められています。</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61</a:t>
            </a:fld>
            <a:endParaRPr kumimoji="1" lang="ja-JP" altLang="en-US"/>
          </a:p>
        </p:txBody>
      </p:sp>
    </p:spTree>
    <p:extLst>
      <p:ext uri="{BB962C8B-B14F-4D97-AF65-F5344CB8AC3E}">
        <p14:creationId xmlns:p14="http://schemas.microsoft.com/office/powerpoint/2010/main" val="1687135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88956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62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7022778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【図解】コレ１枚でわかる人工知能の抱える課題と限界</a:t>
            </a:r>
          </a:p>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2045</a:t>
            </a:r>
            <a:r>
              <a:rPr kumimoji="1" lang="ja-JP" altLang="ja-JP" sz="1200" kern="1200" dirty="0" smtClean="0">
                <a:solidFill>
                  <a:schemeClr val="tx1"/>
                </a:solidFill>
                <a:effectLst/>
                <a:latin typeface="+mn-lt"/>
                <a:ea typeface="+mn-ea"/>
                <a:cs typeface="+mn-cs"/>
              </a:rPr>
              <a:t>年、コンピューターが全人類の知性を超える」</a:t>
            </a:r>
          </a:p>
          <a:p>
            <a:r>
              <a:rPr kumimoji="1" lang="ja-JP" altLang="ja-JP" sz="1200" kern="1200" dirty="0" smtClean="0">
                <a:solidFill>
                  <a:schemeClr val="tx1"/>
                </a:solidFill>
                <a:effectLst/>
                <a:latin typeface="+mn-lt"/>
                <a:ea typeface="+mn-ea"/>
                <a:cs typeface="+mn-cs"/>
              </a:rPr>
              <a:t>米国の未来学者であり、</a:t>
            </a:r>
            <a:r>
              <a:rPr kumimoji="1" lang="en-US" altLang="ja-JP" sz="1200" kern="1200" dirty="0" smtClean="0">
                <a:solidFill>
                  <a:schemeClr val="tx1"/>
                </a:solidFill>
                <a:effectLst/>
                <a:latin typeface="+mn-lt"/>
                <a:ea typeface="+mn-ea"/>
                <a:cs typeface="+mn-cs"/>
              </a:rPr>
              <a:t>Google</a:t>
            </a:r>
            <a:r>
              <a:rPr kumimoji="1" lang="ja-JP" altLang="ja-JP" sz="1200" kern="1200" dirty="0" smtClean="0">
                <a:solidFill>
                  <a:schemeClr val="tx1"/>
                </a:solidFill>
                <a:effectLst/>
                <a:latin typeface="+mn-lt"/>
                <a:ea typeface="+mn-ea"/>
                <a:cs typeface="+mn-cs"/>
              </a:rPr>
              <a:t>の研究者でもあるカーツワイルは、コンピューターの進化の行き着く先には、このような時点が待ち構えており、これをシンギュラリティ</a:t>
            </a:r>
            <a:r>
              <a:rPr kumimoji="1" lang="en-US" altLang="ja-JP" sz="1200" kern="1200" dirty="0" smtClean="0">
                <a:solidFill>
                  <a:schemeClr val="tx1"/>
                </a:solidFill>
                <a:effectLst/>
                <a:latin typeface="+mn-lt"/>
                <a:ea typeface="+mn-ea"/>
                <a:cs typeface="+mn-cs"/>
              </a:rPr>
              <a:t>(Singularity</a:t>
            </a:r>
            <a:r>
              <a:rPr kumimoji="1" lang="ja-JP" altLang="ja-JP" sz="1200" kern="1200" dirty="0" smtClean="0">
                <a:solidFill>
                  <a:schemeClr val="tx1"/>
                </a:solidFill>
                <a:effectLst/>
                <a:latin typeface="+mn-lt"/>
                <a:ea typeface="+mn-ea"/>
                <a:cs typeface="+mn-cs"/>
              </a:rPr>
              <a:t>：特異点</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と呼んでいます。果たして、本当にこのようなことになるのかどうかは分かりませんが、少なくとも現時点ではまだまだ課題が多いことを理解しておく必要があります。</a:t>
            </a:r>
          </a:p>
          <a:p>
            <a:r>
              <a:rPr kumimoji="1" lang="ja-JP" altLang="ja-JP" sz="1200" kern="1200" dirty="0" smtClean="0">
                <a:solidFill>
                  <a:schemeClr val="tx1"/>
                </a:solidFill>
                <a:effectLst/>
                <a:latin typeface="+mn-lt"/>
                <a:ea typeface="+mn-ea"/>
                <a:cs typeface="+mn-cs"/>
              </a:rPr>
              <a:t>確かに人工知能の進化には、ここ数年目を見張るものがあります。ただ、その成果は、画像認識や音声認識、また、対話応答といった特定の知的作業領域に留まっています。</a:t>
            </a:r>
          </a:p>
          <a:p>
            <a:r>
              <a:rPr kumimoji="1" lang="ja-JP" altLang="ja-JP" sz="1200" kern="1200" dirty="0" smtClean="0">
                <a:solidFill>
                  <a:schemeClr val="tx1"/>
                </a:solidFill>
                <a:effectLst/>
                <a:latin typeface="+mn-lt"/>
                <a:ea typeface="+mn-ea"/>
                <a:cs typeface="+mn-cs"/>
              </a:rPr>
              <a:t>画像認識では、画像に写っているものを識別する能力においては、人間の能力に匹敵するかそれ以上の能力が実証されています。例えば、</a:t>
            </a:r>
            <a:r>
              <a:rPr kumimoji="1" lang="en-US" altLang="ja-JP" sz="1200" kern="1200" dirty="0" smtClean="0">
                <a:solidFill>
                  <a:schemeClr val="tx1"/>
                </a:solidFill>
                <a:effectLst/>
                <a:latin typeface="+mn-lt"/>
                <a:ea typeface="+mn-ea"/>
                <a:cs typeface="+mn-cs"/>
              </a:rPr>
              <a:t>CT</a:t>
            </a:r>
            <a:r>
              <a:rPr kumimoji="1" lang="ja-JP" altLang="ja-JP" sz="1200" kern="1200" dirty="0" smtClean="0">
                <a:solidFill>
                  <a:schemeClr val="tx1"/>
                </a:solidFill>
                <a:effectLst/>
                <a:latin typeface="+mn-lt"/>
                <a:ea typeface="+mn-ea"/>
                <a:cs typeface="+mn-cs"/>
              </a:rPr>
              <a:t>やレントゲンの映像から病巣を見つけ出す、あるいは、防犯カメラに写った来店客の挙動から窃盗の可能性を察知するなどの実用例も登場しています。また、音声認識では、異なる言語同士の対話をリアルタイムで翻訳するサービスが登場しました。ちらに、対話応答の分野では、癌の診断所見を入力し対話的に質問を繰り返してゆくことで、膨大な癌研究の論文や治療データを機械が調べ最も適切と思われる治療方針や薬についての情報を医師や患者に提案してくれるといったこともできるようになっています。このように、人工知能は特定の知的作業領域において、既に人間の能力を凌駕するほどの実力を示し、既に実用化つれているものも登場しています。</a:t>
            </a:r>
          </a:p>
          <a:p>
            <a:r>
              <a:rPr kumimoji="1" lang="ja-JP" altLang="ja-JP" sz="1200" kern="1200" dirty="0" smtClean="0">
                <a:solidFill>
                  <a:schemeClr val="tx1"/>
                </a:solidFill>
                <a:effectLst/>
                <a:latin typeface="+mn-lt"/>
                <a:ea typeface="+mn-ea"/>
                <a:cs typeface="+mn-cs"/>
              </a:rPr>
              <a:t>しかし、それは人間の脳機能で行われる知的作業の一部を代替したに過ぎず、人間の脳機能の全てを代替するものではありません。そもそも、脳機能やそれを実現している仕組みそのものがまだまだ未解明なわけですから、仕方のないことです。</a:t>
            </a:r>
          </a:p>
          <a:p>
            <a:r>
              <a:rPr kumimoji="1" lang="ja-JP" altLang="ja-JP" sz="1200" kern="1200" dirty="0" smtClean="0">
                <a:solidFill>
                  <a:schemeClr val="tx1"/>
                </a:solidFill>
                <a:effectLst/>
                <a:latin typeface="+mn-lt"/>
                <a:ea typeface="+mn-ea"/>
                <a:cs typeface="+mn-cs"/>
              </a:rPr>
              <a:t>例えば、自分が何ものかという自己理解は人工知能にはできません。また、意識や意欲などということになると、それがそもそも何か、どのような仕組みで実現しているのかさえ分からない状況です。このような機能も脳機能の一部であるとすれば、脳の活動を全て機械で実現するというのは容易なことではないことが理解できます。</a:t>
            </a:r>
          </a:p>
          <a:p>
            <a:r>
              <a:rPr kumimoji="1" lang="ja-JP" altLang="ja-JP" sz="1200" kern="1200" dirty="0" smtClean="0">
                <a:solidFill>
                  <a:schemeClr val="tx1"/>
                </a:solidFill>
                <a:effectLst/>
                <a:latin typeface="+mn-lt"/>
                <a:ea typeface="+mn-ea"/>
                <a:cs typeface="+mn-cs"/>
              </a:rPr>
              <a:t>ただ、そのような脳全体の機能や仕組みを解明し、それを人工知能として実現しようという取り組みも行われています。将来的には、意志を持ち自ら課題を発見し、自律的に能力を高めてゆく人工知能が登場するかもしれません。そうなれば、カーツワイルの言うところのシンギュラリティも現実味を帯びてくる可能性もあります。ただ、いまの段階では、まだまだハードルが高いのも現実と言えるでしょう。そんな人工知能の抱える課題と限界について整理してみましたのであわせてご覧下さい。</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smtClean="0">
                <a:solidFill>
                  <a:schemeClr val="tx1"/>
                </a:solidFill>
                <a:effectLst/>
                <a:latin typeface="+mn-lt"/>
                <a:ea typeface="+mn-ea"/>
                <a:cs typeface="+mn-cs"/>
              </a:rPr>
              <a:t>人工知能にこのような限界がある一方で、先に説明の通り既に人間の能力を超える知的作業領域もあります。そんな現実に正しく向き合い、その用途をひろげていくことをまずは考えてゆくべきではないでしょうか。</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64</a:t>
            </a:fld>
            <a:endParaRPr kumimoji="1" lang="ja-JP" altLang="en-US"/>
          </a:p>
        </p:txBody>
      </p:sp>
    </p:spTree>
    <p:extLst>
      <p:ext uri="{BB962C8B-B14F-4D97-AF65-F5344CB8AC3E}">
        <p14:creationId xmlns:p14="http://schemas.microsoft.com/office/powerpoint/2010/main" val="1748361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ハフポスト記事</a:t>
            </a:r>
            <a:r>
              <a:rPr kumimoji="1" lang="en-US" altLang="ja-JP" dirty="0" smtClean="0"/>
              <a:t>]</a:t>
            </a:r>
          </a:p>
          <a:p>
            <a:r>
              <a:rPr kumimoji="1" lang="ja-JP" altLang="en-US" dirty="0" smtClean="0"/>
              <a:t>みずほ銀行と日本</a:t>
            </a:r>
            <a:r>
              <a:rPr kumimoji="1" lang="en-US" altLang="ja-JP" dirty="0" smtClean="0"/>
              <a:t>IBM</a:t>
            </a:r>
            <a:r>
              <a:rPr kumimoji="1" lang="ja-JP" altLang="en-US" dirty="0" smtClean="0"/>
              <a:t>は</a:t>
            </a:r>
            <a:r>
              <a:rPr kumimoji="1" lang="en-US" altLang="ja-JP" dirty="0" smtClean="0"/>
              <a:t>11</a:t>
            </a:r>
            <a:r>
              <a:rPr kumimoji="1" lang="ja-JP" altLang="en-US" dirty="0" smtClean="0"/>
              <a:t>月</a:t>
            </a:r>
            <a:r>
              <a:rPr kumimoji="1" lang="en-US" altLang="ja-JP" dirty="0" smtClean="0"/>
              <a:t>6</a:t>
            </a:r>
            <a:r>
              <a:rPr kumimoji="1" lang="ja-JP" altLang="en-US" dirty="0" smtClean="0"/>
              <a:t>日、人工知能コンピューター「</a:t>
            </a:r>
            <a:r>
              <a:rPr kumimoji="1" lang="en-US" altLang="ja-JP" dirty="0" smtClean="0"/>
              <a:t>Watson</a:t>
            </a:r>
            <a:r>
              <a:rPr kumimoji="1" lang="ja-JP" altLang="en-US" dirty="0" smtClean="0"/>
              <a:t>（ワトソン）」を利用して、顧客からのコールセンターなどへの問い合わせにタイムリーに回答する世界初のシステムを導入すると発表した。</a:t>
            </a:r>
          </a:p>
          <a:p>
            <a:r>
              <a:rPr kumimoji="1" lang="ja-JP" altLang="en-US" dirty="0" smtClean="0"/>
              <a:t>導入されるのは、問い合わせをしてきた利用者とオペレーターとの会話をシステムが聞き取り、</a:t>
            </a:r>
            <a:r>
              <a:rPr kumimoji="1" lang="en-US" altLang="ja-JP" dirty="0" smtClean="0"/>
              <a:t>Watson</a:t>
            </a:r>
            <a:r>
              <a:rPr kumimoji="1" lang="ja-JP" altLang="en-US" dirty="0" smtClean="0"/>
              <a:t>が適切な回答を見つけるというもの。みずほ銀行の担当者はハフポスト日本版の取材に対し「オペレーター人員が必要無くなるわけではないが、</a:t>
            </a:r>
            <a:r>
              <a:rPr kumimoji="1" lang="en-US" altLang="ja-JP" dirty="0" smtClean="0"/>
              <a:t>1</a:t>
            </a:r>
            <a:r>
              <a:rPr kumimoji="1" lang="ja-JP" altLang="en-US" dirty="0" smtClean="0"/>
              <a:t>回の対応時間が平均</a:t>
            </a:r>
            <a:r>
              <a:rPr kumimoji="1" lang="en-US" altLang="ja-JP" dirty="0" smtClean="0"/>
              <a:t>30</a:t>
            </a:r>
            <a:r>
              <a:rPr kumimoji="1" lang="ja-JP" altLang="en-US" dirty="0" smtClean="0"/>
              <a:t>分から</a:t>
            </a:r>
            <a:r>
              <a:rPr kumimoji="1" lang="en-US" altLang="ja-JP" dirty="0" smtClean="0"/>
              <a:t>8</a:t>
            </a:r>
            <a:r>
              <a:rPr kumimoji="1" lang="ja-JP" altLang="en-US" dirty="0" smtClean="0"/>
              <a:t>分に大幅に短縮できる」と述べた。来年からの導入を検討しているという。</a:t>
            </a:r>
          </a:p>
          <a:p>
            <a:endParaRPr kumimoji="1" lang="ja-JP" altLang="en-US" dirty="0" smtClean="0"/>
          </a:p>
          <a:p>
            <a:r>
              <a:rPr kumimoji="1" lang="ja-JP" altLang="en-US" dirty="0" smtClean="0"/>
              <a:t>新システムの肝となるのは、音声認識の技術だ。利用者がオペレーターに「パスワードが分からない」などと話すと、システムが自動的に音声を文字データなどに変換する。</a:t>
            </a:r>
          </a:p>
          <a:p>
            <a:r>
              <a:rPr kumimoji="1" lang="ja-JP" altLang="en-US" dirty="0" smtClean="0"/>
              <a:t>これまでは、利用者の話をオペレーターがキーボードなどで入力し、膨大な回答例データの中から手作業で検索を行っていたため、データを打ち込む時間はもちろん、どの回答が適切かを選択することにも時間がかかっていた。</a:t>
            </a:r>
          </a:p>
          <a:p>
            <a:r>
              <a:rPr kumimoji="1" lang="ja-JP" altLang="en-US" dirty="0" smtClean="0"/>
              <a:t>しかし、新システムではリアルタイムに会話をデータ化し回答例を検索。さらに、過去の問い合わせの内容などから、最適な回答の案を優先的に表示させる機能も盛り込み、時間短縮をはかる。</a:t>
            </a:r>
          </a:p>
          <a:p>
            <a:r>
              <a:rPr kumimoji="1" lang="ja-JP" altLang="en-US" dirty="0" smtClean="0"/>
              <a:t>みずほ銀行の担当者は、問い合わせの受け答え音声データを文字データなどに変換して蓄積させることで、サービスの質の向上や、新サービスの企画立案などにも役立てられると述べた。</a:t>
            </a:r>
          </a:p>
          <a:p>
            <a:r>
              <a:rPr kumimoji="1" lang="ja-JP" altLang="en-US" dirty="0" smtClean="0"/>
              <a:t>なお、三井住友銀行も</a:t>
            </a:r>
            <a:r>
              <a:rPr kumimoji="1" lang="en-US" altLang="ja-JP" dirty="0" smtClean="0"/>
              <a:t>5</a:t>
            </a:r>
            <a:r>
              <a:rPr kumimoji="1" lang="ja-JP" altLang="en-US" dirty="0" smtClean="0"/>
              <a:t>日、コールセンターの対応に</a:t>
            </a:r>
            <a:r>
              <a:rPr kumimoji="1" lang="en-US" altLang="ja-JP" dirty="0" smtClean="0"/>
              <a:t>Watson</a:t>
            </a:r>
            <a:r>
              <a:rPr kumimoji="1" lang="ja-JP" altLang="en-US" dirty="0" smtClean="0"/>
              <a:t>を利用すると発表しているが、音声認識の技術は使わず、オペレータが回答例データを検索するシステムに導入するという。</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66</a:t>
            </a:fld>
            <a:endParaRPr kumimoji="1" lang="ja-JP" altLang="en-US"/>
          </a:p>
        </p:txBody>
      </p:sp>
    </p:spTree>
    <p:extLst>
      <p:ext uri="{BB962C8B-B14F-4D97-AF65-F5344CB8AC3E}">
        <p14:creationId xmlns:p14="http://schemas.microsoft.com/office/powerpoint/2010/main" val="18496976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【図解】コレ１枚で分かる人工知能を支えると技術と適用領域</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人工知能が、いま実用化へ向けて大きく動き出した背景には、４つのテクノロジーの進化に支えられています。</a:t>
            </a:r>
          </a:p>
          <a:p>
            <a:r>
              <a:rPr kumimoji="1" lang="ja-JP" altLang="ja-JP" sz="1200" u="sng" kern="1200" dirty="0" smtClean="0">
                <a:solidFill>
                  <a:schemeClr val="tx1"/>
                </a:solidFill>
                <a:effectLst/>
                <a:latin typeface="+mn-lt"/>
                <a:ea typeface="+mn-ea"/>
                <a:cs typeface="+mn-cs"/>
              </a:rPr>
              <a:t>ビッグデータの蓄積</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インターネットの普及と共に、膨大なデジタル・データが日々生みだされています。スマートフォン、ソーシャルメディア、そして</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普及は、日常生活や社会活動などの現実世界のデジタル・データ化を加速し、拡大させています。こうして集められたデータは、ビッグデータとも言われ、現実世界の様々な事象がデータとして取り込まれたものです。これが人工知能の知識の源となっています。</a:t>
            </a:r>
          </a:p>
          <a:p>
            <a:r>
              <a:rPr kumimoji="1" lang="ja-JP" altLang="ja-JP" sz="1200" u="sng" kern="1200" dirty="0" smtClean="0">
                <a:solidFill>
                  <a:schemeClr val="tx1"/>
                </a:solidFill>
                <a:effectLst/>
                <a:latin typeface="+mn-lt"/>
                <a:ea typeface="+mn-ea"/>
                <a:cs typeface="+mn-cs"/>
              </a:rPr>
              <a:t>ハードウェアの性能向上</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ハードウェアの高性能化とコスト低下は、膨大かつ急激に増え続けるビッグデータを格納する受け皿として、さらにこれを分析する巨大な計算資源として使われています。また、センサーやコンピュータの小型・高性能・低価格化は、ウェアラブルやロボット、</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を普及させる要件となります。それらが、現実世界のデータを収集する感覚器として、また、作られた情報を利用する手段になります。</a:t>
            </a:r>
          </a:p>
          <a:p>
            <a:r>
              <a:rPr kumimoji="1" lang="ja-JP" altLang="ja-JP" sz="1200" u="sng" kern="1200" dirty="0" smtClean="0">
                <a:solidFill>
                  <a:schemeClr val="tx1"/>
                </a:solidFill>
                <a:effectLst/>
                <a:latin typeface="+mn-lt"/>
                <a:ea typeface="+mn-ea"/>
                <a:cs typeface="+mn-cs"/>
              </a:rPr>
              <a:t>アルゴリズムの進化</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機械学習やディープラーニング、神経言語プログラミングなどのアルゴリズム（計算の手法や手順）が開発され、状況の分析や判断、最適なルールの生成や解釈など、自律的行動に必要な知識を生成します。人工知能の賢さを飛躍的に向上させました。</a:t>
            </a:r>
          </a:p>
          <a:p>
            <a:r>
              <a:rPr kumimoji="1" lang="ja-JP" altLang="ja-JP" sz="1200" u="sng" kern="1200" dirty="0" smtClean="0">
                <a:solidFill>
                  <a:schemeClr val="tx1"/>
                </a:solidFill>
                <a:effectLst/>
                <a:latin typeface="+mn-lt"/>
                <a:ea typeface="+mn-ea"/>
                <a:cs typeface="+mn-cs"/>
              </a:rPr>
              <a:t>ネットワークの低コスト・高速化</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高速・大容量のネットワークは、膨大なデータを収拾し、その結果をフィートバックするために欠かせません。さらに近接通信技術により、ウェアラブルとモバイル、あるいは、センサーが埋め込まれたモノが低消費電力で効率よくつながる仕組みができあがりました。</a:t>
            </a:r>
          </a:p>
          <a:p>
            <a:r>
              <a:rPr kumimoji="1" lang="ja-JP" altLang="ja-JP" sz="1200" kern="1200" dirty="0" smtClean="0">
                <a:solidFill>
                  <a:schemeClr val="tx1"/>
                </a:solidFill>
                <a:effectLst/>
                <a:latin typeface="+mn-lt"/>
                <a:ea typeface="+mn-ea"/>
                <a:cs typeface="+mn-cs"/>
              </a:rPr>
              <a:t>このようなテクノロジーの支えにより様々な用途で人工知能が使われはじめています。</a:t>
            </a:r>
          </a:p>
          <a:p>
            <a:r>
              <a:rPr kumimoji="1" lang="ja-JP" altLang="ja-JP" sz="1200" u="sng" kern="1200" dirty="0" smtClean="0">
                <a:solidFill>
                  <a:schemeClr val="tx1"/>
                </a:solidFill>
                <a:effectLst/>
                <a:latin typeface="+mn-lt"/>
                <a:ea typeface="+mn-ea"/>
                <a:cs typeface="+mn-cs"/>
              </a:rPr>
              <a:t>高度な専門的アドバイス</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膨大な文献や診断記録から病名や治療法を提示</a:t>
            </a:r>
          </a:p>
          <a:p>
            <a:r>
              <a:rPr kumimoji="1" lang="ja-JP" altLang="ja-JP" sz="1200" kern="1200" dirty="0" smtClean="0">
                <a:solidFill>
                  <a:schemeClr val="tx1"/>
                </a:solidFill>
                <a:effectLst/>
                <a:latin typeface="+mn-lt"/>
                <a:ea typeface="+mn-ea"/>
                <a:cs typeface="+mn-cs"/>
              </a:rPr>
              <a:t>株式市場や</a:t>
            </a:r>
            <a:r>
              <a:rPr kumimoji="1" lang="en-US" altLang="ja-JP" sz="1200" kern="1200" dirty="0" smtClean="0">
                <a:solidFill>
                  <a:schemeClr val="tx1"/>
                </a:solidFill>
                <a:effectLst/>
                <a:latin typeface="+mn-lt"/>
                <a:ea typeface="+mn-ea"/>
                <a:cs typeface="+mn-cs"/>
              </a:rPr>
              <a:t>SNS</a:t>
            </a:r>
            <a:r>
              <a:rPr kumimoji="1" lang="ja-JP" altLang="ja-JP" sz="1200" kern="1200" dirty="0" smtClean="0">
                <a:solidFill>
                  <a:schemeClr val="tx1"/>
                </a:solidFill>
                <a:effectLst/>
                <a:latin typeface="+mn-lt"/>
                <a:ea typeface="+mn-ea"/>
                <a:cs typeface="+mn-cs"/>
              </a:rPr>
              <a:t>から投資判断</a:t>
            </a:r>
          </a:p>
          <a:p>
            <a:r>
              <a:rPr kumimoji="1" lang="ja-JP" altLang="ja-JP" sz="1200" kern="1200" dirty="0" smtClean="0">
                <a:solidFill>
                  <a:schemeClr val="tx1"/>
                </a:solidFill>
                <a:effectLst/>
                <a:latin typeface="+mn-lt"/>
                <a:ea typeface="+mn-ea"/>
                <a:cs typeface="+mn-cs"/>
              </a:rPr>
              <a:t>規制や産業動向から</a:t>
            </a:r>
            <a:r>
              <a:rPr kumimoji="1" lang="en-US" altLang="ja-JP" sz="1200" kern="1200" dirty="0" smtClean="0">
                <a:solidFill>
                  <a:schemeClr val="tx1"/>
                </a:solidFill>
                <a:effectLst/>
                <a:latin typeface="+mn-lt"/>
                <a:ea typeface="+mn-ea"/>
                <a:cs typeface="+mn-cs"/>
              </a:rPr>
              <a:t>M&amp;A</a:t>
            </a:r>
            <a:r>
              <a:rPr kumimoji="1" lang="ja-JP" altLang="ja-JP" sz="1200" kern="1200" dirty="0" smtClean="0">
                <a:solidFill>
                  <a:schemeClr val="tx1"/>
                </a:solidFill>
                <a:effectLst/>
                <a:latin typeface="+mn-lt"/>
                <a:ea typeface="+mn-ea"/>
                <a:cs typeface="+mn-cs"/>
              </a:rPr>
              <a:t>戦略を提案</a:t>
            </a:r>
          </a:p>
          <a:p>
            <a:r>
              <a:rPr kumimoji="1" lang="ja-JP" altLang="ja-JP" sz="1200" kern="1200" dirty="0" smtClean="0">
                <a:solidFill>
                  <a:schemeClr val="tx1"/>
                </a:solidFill>
                <a:effectLst/>
                <a:latin typeface="+mn-lt"/>
                <a:ea typeface="+mn-ea"/>
                <a:cs typeface="+mn-cs"/>
              </a:rPr>
              <a:t>遺伝子や疾患データから新薬候補物質を探索</a:t>
            </a:r>
          </a:p>
          <a:p>
            <a:r>
              <a:rPr kumimoji="1" lang="ja-JP" altLang="ja-JP" sz="1200" kern="1200" dirty="0" smtClean="0">
                <a:solidFill>
                  <a:schemeClr val="tx1"/>
                </a:solidFill>
                <a:effectLst/>
                <a:latin typeface="+mn-lt"/>
                <a:ea typeface="+mn-ea"/>
                <a:cs typeface="+mn-cs"/>
              </a:rPr>
              <a:t>論文の採点や校正</a:t>
            </a:r>
          </a:p>
          <a:p>
            <a:r>
              <a:rPr kumimoji="1" lang="ja-JP" altLang="ja-JP" sz="1200" u="sng" kern="1200" dirty="0" smtClean="0">
                <a:solidFill>
                  <a:schemeClr val="tx1"/>
                </a:solidFill>
                <a:effectLst/>
                <a:latin typeface="+mn-lt"/>
                <a:ea typeface="+mn-ea"/>
                <a:cs typeface="+mn-cs"/>
              </a:rPr>
              <a:t>利便性と安心安全</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ウイルスと振る舞いからワクチンを自動生成</a:t>
            </a:r>
          </a:p>
          <a:p>
            <a:r>
              <a:rPr kumimoji="1" lang="ja-JP" altLang="ja-JP" sz="1200" kern="1200" dirty="0" smtClean="0">
                <a:solidFill>
                  <a:schemeClr val="tx1"/>
                </a:solidFill>
                <a:effectLst/>
                <a:latin typeface="+mn-lt"/>
                <a:ea typeface="+mn-ea"/>
                <a:cs typeface="+mn-cs"/>
              </a:rPr>
              <a:t>自動翻訳・通訳</a:t>
            </a:r>
          </a:p>
          <a:p>
            <a:r>
              <a:rPr kumimoji="1" lang="ja-JP" altLang="ja-JP" sz="1200" kern="1200" dirty="0" smtClean="0">
                <a:solidFill>
                  <a:schemeClr val="tx1"/>
                </a:solidFill>
                <a:effectLst/>
                <a:latin typeface="+mn-lt"/>
                <a:ea typeface="+mn-ea"/>
                <a:cs typeface="+mn-cs"/>
              </a:rPr>
              <a:t>自然言語での検索や商品紹介・問合わせ対応</a:t>
            </a:r>
          </a:p>
          <a:p>
            <a:r>
              <a:rPr kumimoji="1" lang="ja-JP" altLang="ja-JP" sz="1200" kern="1200" dirty="0" smtClean="0">
                <a:solidFill>
                  <a:schemeClr val="tx1"/>
                </a:solidFill>
                <a:effectLst/>
                <a:latin typeface="+mn-lt"/>
                <a:ea typeface="+mn-ea"/>
                <a:cs typeface="+mn-cs"/>
              </a:rPr>
              <a:t>気象やゲノム、マクロ経済の解析</a:t>
            </a:r>
          </a:p>
          <a:p>
            <a:r>
              <a:rPr kumimoji="1" lang="ja-JP" altLang="ja-JP" sz="1200" kern="1200" dirty="0" smtClean="0">
                <a:solidFill>
                  <a:schemeClr val="tx1"/>
                </a:solidFill>
                <a:effectLst/>
                <a:latin typeface="+mn-lt"/>
                <a:ea typeface="+mn-ea"/>
                <a:cs typeface="+mn-cs"/>
              </a:rPr>
              <a:t>自然言語での対話型のデータ分析</a:t>
            </a:r>
          </a:p>
          <a:p>
            <a:r>
              <a:rPr kumimoji="1" lang="ja-JP" altLang="ja-JP" sz="1200" u="sng" kern="1200" dirty="0" smtClean="0">
                <a:solidFill>
                  <a:schemeClr val="tx1"/>
                </a:solidFill>
                <a:effectLst/>
                <a:latin typeface="+mn-lt"/>
                <a:ea typeface="+mn-ea"/>
                <a:cs typeface="+mn-cs"/>
              </a:rPr>
              <a:t>効率化・省力化</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自動運転自動車やドローン</a:t>
            </a:r>
          </a:p>
          <a:p>
            <a:r>
              <a:rPr kumimoji="1" lang="ja-JP" altLang="ja-JP" sz="1200" kern="1200" dirty="0" smtClean="0">
                <a:solidFill>
                  <a:schemeClr val="tx1"/>
                </a:solidFill>
                <a:effectLst/>
                <a:latin typeface="+mn-lt"/>
                <a:ea typeface="+mn-ea"/>
                <a:cs typeface="+mn-cs"/>
              </a:rPr>
              <a:t>工作機械やロボット、搬送機械などの生産設備</a:t>
            </a:r>
          </a:p>
          <a:p>
            <a:r>
              <a:rPr kumimoji="1" lang="ja-JP" altLang="ja-JP" sz="1200" kern="1200" dirty="0" smtClean="0">
                <a:solidFill>
                  <a:schemeClr val="tx1"/>
                </a:solidFill>
                <a:effectLst/>
                <a:latin typeface="+mn-lt"/>
                <a:ea typeface="+mn-ea"/>
                <a:cs typeface="+mn-cs"/>
              </a:rPr>
              <a:t>コールセンターや受付での接客・応対</a:t>
            </a:r>
          </a:p>
          <a:p>
            <a:r>
              <a:rPr kumimoji="1" lang="ja-JP" altLang="ja-JP" sz="1200" kern="1200" dirty="0" smtClean="0">
                <a:solidFill>
                  <a:schemeClr val="tx1"/>
                </a:solidFill>
                <a:effectLst/>
                <a:latin typeface="+mn-lt"/>
                <a:ea typeface="+mn-ea"/>
                <a:cs typeface="+mn-cs"/>
              </a:rPr>
              <a:t>ニュース記事の執筆やテクニカルライティング</a:t>
            </a:r>
          </a:p>
          <a:p>
            <a:r>
              <a:rPr kumimoji="1" lang="ja-JP" altLang="ja-JP" sz="1200" kern="1200" dirty="0" smtClean="0">
                <a:solidFill>
                  <a:schemeClr val="tx1"/>
                </a:solidFill>
                <a:effectLst/>
                <a:latin typeface="+mn-lt"/>
                <a:ea typeface="+mn-ea"/>
                <a:cs typeface="+mn-cs"/>
              </a:rPr>
              <a:t>プログラミングやシステム運用</a:t>
            </a:r>
          </a:p>
          <a:p>
            <a:r>
              <a:rPr kumimoji="1" lang="ja-JP" altLang="ja-JP" sz="1200" kern="1200" dirty="0" smtClean="0">
                <a:solidFill>
                  <a:schemeClr val="tx1"/>
                </a:solidFill>
                <a:effectLst/>
                <a:latin typeface="+mn-lt"/>
                <a:ea typeface="+mn-ea"/>
                <a:cs typeface="+mn-cs"/>
              </a:rPr>
              <a:t>適用領域の広がりは、ここに挙げた例に留まりません。今後益々私の日常に、深く、そして、静かに浸透してゆくでしょう。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67</a:t>
            </a:fld>
            <a:endParaRPr kumimoji="1" lang="ja-JP" altLang="en-US"/>
          </a:p>
        </p:txBody>
      </p:sp>
    </p:spTree>
    <p:extLst>
      <p:ext uri="{BB962C8B-B14F-4D97-AF65-F5344CB8AC3E}">
        <p14:creationId xmlns:p14="http://schemas.microsoft.com/office/powerpoint/2010/main" val="17339654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smtClean="0">
                <a:solidFill>
                  <a:schemeClr val="tx1"/>
                </a:solidFill>
                <a:effectLst/>
                <a:latin typeface="+mn-lt"/>
                <a:ea typeface="+mn-ea"/>
                <a:cs typeface="+mn-cs"/>
              </a:rPr>
              <a:t>私たちの日常生活や社会活動には、様々な「パターン（規則性）」が組み込まれています。それは、予め人間によって定められた規則やルールに従って生みだされる場合もあります。しかし、何かパターンはありそうだが、それがどのようなものなのか分からない、あるいは、パターンの存在そのものに気付かないといったこともあります。</a:t>
            </a:r>
          </a:p>
          <a:p>
            <a:r>
              <a:rPr kumimoji="1" lang="ja-JP" altLang="en-US" sz="1200" b="0" i="0" kern="1200" dirty="0" smtClean="0">
                <a:solidFill>
                  <a:schemeClr val="tx1"/>
                </a:solidFill>
                <a:effectLst/>
                <a:latin typeface="+mn-lt"/>
                <a:ea typeface="+mn-ea"/>
                <a:cs typeface="+mn-cs"/>
              </a:rPr>
              <a:t/>
            </a:r>
            <a:br>
              <a:rPr kumimoji="1" lang="ja-JP" altLang="en-US" sz="1200" b="0" i="0" kern="1200" dirty="0" smtClean="0">
                <a:solidFill>
                  <a:schemeClr val="tx1"/>
                </a:solidFill>
                <a:effectLst/>
                <a:latin typeface="+mn-lt"/>
                <a:ea typeface="+mn-ea"/>
                <a:cs typeface="+mn-cs"/>
              </a:rPr>
            </a:br>
            <a:endParaRPr kumimoji="1" lang="ja-JP" altLang="en-US" sz="1200" b="0" i="0" kern="1200" dirty="0" smtClean="0">
              <a:solidFill>
                <a:schemeClr val="tx1"/>
              </a:solidFill>
              <a:effectLst/>
              <a:latin typeface="+mn-lt"/>
              <a:ea typeface="+mn-ea"/>
              <a:cs typeface="+mn-cs"/>
            </a:endParaRPr>
          </a:p>
          <a:p>
            <a:r>
              <a:rPr kumimoji="1" lang="ja-JP" altLang="en-US" sz="1200" b="0" i="0" kern="1200" dirty="0" smtClean="0">
                <a:solidFill>
                  <a:schemeClr val="tx1"/>
                </a:solidFill>
                <a:effectLst/>
                <a:latin typeface="+mn-lt"/>
                <a:ea typeface="+mn-ea"/>
                <a:cs typeface="+mn-cs"/>
              </a:rPr>
              <a:t>例えば、機械が故障を繰り返しているとしましょう。しかし、なぜそのようなことになるのかが分かりません。そこで、稼働時間と使われ方、作業者など、関係しそうなデータを幅広く集め、故障が起きる際のパターンを見つけ出せれば、同様のパターンが登場したときに次の故障を予見することができ、事前の対処が可能になります。パターンだけでは原因までは分かりませんが、これを参考にして原因を見つけ出す切っ掛けを掴むことができるかもしれません。</a:t>
            </a:r>
          </a:p>
          <a:p>
            <a:r>
              <a:rPr kumimoji="1" lang="ja-JP" altLang="en-US" sz="1200" b="0" i="0" kern="1200" dirty="0" smtClean="0">
                <a:solidFill>
                  <a:schemeClr val="tx1"/>
                </a:solidFill>
                <a:effectLst/>
                <a:latin typeface="+mn-lt"/>
                <a:ea typeface="+mn-ea"/>
                <a:cs typeface="+mn-cs"/>
              </a:rPr>
              <a:t>また、ウェアラブル端末を身につけた人たちの情報を大量に集め分析し、その行動や食事、生活と病気との関係を見つけることができます。ならば、病気が起こりそうな行動や食事、生活のパターンを持っている人に事前に改善を促し、病気の予防に役立てることができます。</a:t>
            </a:r>
          </a:p>
          <a:p>
            <a:r>
              <a:rPr kumimoji="1" lang="ja-JP" altLang="en-US" sz="1200" b="0" i="0" kern="1200" dirty="0" smtClean="0">
                <a:solidFill>
                  <a:schemeClr val="tx1"/>
                </a:solidFill>
                <a:effectLst/>
                <a:latin typeface="+mn-lt"/>
                <a:ea typeface="+mn-ea"/>
                <a:cs typeface="+mn-cs"/>
              </a:rPr>
              <a:t>パターンは、以上のような日常生活や社会活動の他にも様々なところで利用されています。例えば、人物の写真を撮って</a:t>
            </a:r>
            <a:r>
              <a:rPr kumimoji="1" lang="en-US" altLang="ja-JP" sz="1200" b="0" i="0" kern="1200" dirty="0" smtClean="0">
                <a:solidFill>
                  <a:schemeClr val="tx1"/>
                </a:solidFill>
                <a:effectLst/>
                <a:latin typeface="+mn-lt"/>
                <a:ea typeface="+mn-ea"/>
                <a:cs typeface="+mn-cs"/>
              </a:rPr>
              <a:t>Facebook</a:t>
            </a:r>
            <a:r>
              <a:rPr kumimoji="1" lang="ja-JP" altLang="en-US" sz="1200" b="0" i="0" kern="1200" dirty="0" smtClean="0">
                <a:solidFill>
                  <a:schemeClr val="tx1"/>
                </a:solidFill>
                <a:effectLst/>
                <a:latin typeface="+mn-lt"/>
                <a:ea typeface="+mn-ea"/>
                <a:cs typeface="+mn-cs"/>
              </a:rPr>
              <a:t>で投稿しようとすると自動的にその人の名前がタグ付けされていることがあります。これは、</a:t>
            </a:r>
            <a:r>
              <a:rPr kumimoji="1" lang="en-US" altLang="ja-JP" sz="1200" b="0" i="0" kern="1200" dirty="0" smtClean="0">
                <a:solidFill>
                  <a:schemeClr val="tx1"/>
                </a:solidFill>
                <a:effectLst/>
                <a:latin typeface="+mn-lt"/>
                <a:ea typeface="+mn-ea"/>
                <a:cs typeface="+mn-cs"/>
              </a:rPr>
              <a:t>Facebook</a:t>
            </a:r>
            <a:r>
              <a:rPr kumimoji="1" lang="ja-JP" altLang="en-US" sz="1200" b="0" i="0" kern="1200" dirty="0" smtClean="0">
                <a:solidFill>
                  <a:schemeClr val="tx1"/>
                </a:solidFill>
                <a:effectLst/>
                <a:latin typeface="+mn-lt"/>
                <a:ea typeface="+mn-ea"/>
                <a:cs typeface="+mn-cs"/>
              </a:rPr>
              <a:t>に投稿された多くの人物写真を分析し、顔の特徴パターンと名前の関係をデータとして蓄積しているからなのです。新しい人物写真が投稿されると、そのパターンに照らし合わせて、その特徴パターンがよく似ている人物の名前をタグ付けしているのです。</a:t>
            </a:r>
          </a:p>
          <a:p>
            <a:r>
              <a:rPr kumimoji="1" lang="ja-JP" altLang="en-US" sz="1200" b="0" i="0" kern="1200" dirty="0" smtClean="0">
                <a:solidFill>
                  <a:schemeClr val="tx1"/>
                </a:solidFill>
                <a:effectLst/>
                <a:latin typeface="+mn-lt"/>
                <a:ea typeface="+mn-ea"/>
                <a:cs typeface="+mn-cs"/>
              </a:rPr>
              <a:t>また、意外に思われるかもしれませんが機械翻訳も同じやり方を使っています。例えば、同じ内容の英語と日本語の文書を大量に集め、単語や表現が登場するパターンから、「英語でこの表現を使うときは、日本語ではこの表現を使う」という関係を見つけ出しパターンとして蓄えておくと、まったく新しい英語の文章表現を入力すれば、それに対応する日本語表現に変換してくれます。このようなやり方であれば、言語固有の文法などに関係なく、言語間の翻訳が可能となり、既に多くの言語間でこの機械翻訳が使われています。</a:t>
            </a:r>
          </a:p>
          <a:p>
            <a:r>
              <a:rPr kumimoji="1" lang="ja-JP" altLang="en-US" sz="1200" b="0" i="0" kern="1200" dirty="0" smtClean="0">
                <a:solidFill>
                  <a:schemeClr val="tx1"/>
                </a:solidFill>
                <a:effectLst/>
                <a:latin typeface="+mn-lt"/>
                <a:ea typeface="+mn-ea"/>
                <a:cs typeface="+mn-cs"/>
              </a:rPr>
              <a:t>このように、本来であれば人間が学習してパターン、規則、関係などの特徴を見つけ出すわけですが、これと同様のことをコンピューターのソフトウェアによって実現させようとしているのが「機械学習（</a:t>
            </a:r>
            <a:r>
              <a:rPr kumimoji="1" lang="en-US" altLang="ja-JP" sz="1200" b="0" i="0" kern="1200" dirty="0" smtClean="0">
                <a:solidFill>
                  <a:schemeClr val="tx1"/>
                </a:solidFill>
                <a:effectLst/>
                <a:latin typeface="+mn-lt"/>
                <a:ea typeface="+mn-ea"/>
                <a:cs typeface="+mn-cs"/>
              </a:rPr>
              <a:t>Machine Learning</a:t>
            </a:r>
            <a:r>
              <a:rPr kumimoji="1" lang="ja-JP" altLang="en-US" sz="1200" b="0" i="0" kern="1200" dirty="0" smtClean="0">
                <a:solidFill>
                  <a:schemeClr val="tx1"/>
                </a:solidFill>
                <a:effectLst/>
                <a:latin typeface="+mn-lt"/>
                <a:ea typeface="+mn-ea"/>
                <a:cs typeface="+mn-cs"/>
              </a:rPr>
              <a:t>）」なのです。</a:t>
            </a:r>
            <a:endParaRPr kumimoji="1" lang="en-US" altLang="ja-JP" sz="1200" b="0" i="0" kern="1200" dirty="0" smtClean="0">
              <a:solidFill>
                <a:schemeClr val="tx1"/>
              </a:solidFill>
              <a:effectLst/>
              <a:latin typeface="+mn-lt"/>
              <a:ea typeface="+mn-ea"/>
              <a:cs typeface="+mn-cs"/>
            </a:endParaRPr>
          </a:p>
          <a:p>
            <a:endParaRPr kumimoji="1" lang="en-US" altLang="ja-JP" sz="1200" b="0" i="0" kern="1200" dirty="0" smtClean="0">
              <a:solidFill>
                <a:schemeClr val="tx1"/>
              </a:solidFill>
              <a:effectLst/>
              <a:latin typeface="+mn-lt"/>
              <a:ea typeface="+mn-ea"/>
              <a:cs typeface="+mn-cs"/>
            </a:endParaRPr>
          </a:p>
          <a:p>
            <a:r>
              <a:rPr kumimoji="1" lang="ja-JP" altLang="en-US" sz="1200" b="0" i="0" kern="1200" dirty="0" smtClean="0">
                <a:solidFill>
                  <a:schemeClr val="tx1"/>
                </a:solidFill>
                <a:effectLst/>
                <a:latin typeface="+mn-lt"/>
                <a:ea typeface="+mn-ea"/>
                <a:cs typeface="+mn-cs"/>
              </a:rPr>
              <a:t>機械学習のアルゴリズム（コンピューターで計算を行うときの計算の方法）の進化に加えコンピューターの性能向上が、機械学習を進化させています。また、</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の普及により、世の中のデータを大量にリアルタイムで集める仕組みが整ってゆけば、機械学習で利用できるデータは増大し、その精度は向上し用途も拡大してゆくことになるでしょう。</a:t>
            </a:r>
          </a:p>
          <a:p>
            <a:r>
              <a:rPr kumimoji="1" lang="ja-JP" altLang="en-US" sz="1200" b="0" i="0" kern="1200" dirty="0" smtClean="0">
                <a:solidFill>
                  <a:schemeClr val="tx1"/>
                </a:solidFill>
                <a:effectLst/>
                <a:latin typeface="+mn-lt"/>
                <a:ea typeface="+mn-ea"/>
                <a:cs typeface="+mn-cs"/>
              </a:rPr>
              <a:t>人間の知的な活動や知性そのものを機械によって実現させる技術は「人工知能（</a:t>
            </a:r>
            <a:r>
              <a:rPr kumimoji="1" lang="en-US" altLang="ja-JP" sz="1200" b="0" i="0" kern="1200" dirty="0" smtClean="0">
                <a:solidFill>
                  <a:schemeClr val="tx1"/>
                </a:solidFill>
                <a:effectLst/>
                <a:latin typeface="+mn-lt"/>
                <a:ea typeface="+mn-ea"/>
                <a:cs typeface="+mn-cs"/>
              </a:rPr>
              <a:t>Artificial Intelligence</a:t>
            </a:r>
            <a:r>
              <a:rPr kumimoji="1" lang="ja-JP" altLang="en-US" sz="1200" b="0" i="0" kern="1200" dirty="0" smtClean="0">
                <a:solidFill>
                  <a:schemeClr val="tx1"/>
                </a:solidFill>
                <a:effectLst/>
                <a:latin typeface="+mn-lt"/>
                <a:ea typeface="+mn-ea"/>
                <a:cs typeface="+mn-cs"/>
              </a:rPr>
              <a:t>）」と呼ばれていますが、「機械学習」は、その中核となる技術のひとつで、人間の行う「学習」を機械にやらせる技術や手法と位置付けることができるでしょう。</a:t>
            </a:r>
          </a:p>
          <a:p>
            <a:endParaRPr kumimoji="1" lang="ja-JP" altLang="en-US" sz="1200" b="0" i="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68</a:t>
            </a:fld>
            <a:endParaRPr kumimoji="1" lang="ja-JP" altLang="en-US"/>
          </a:p>
        </p:txBody>
      </p:sp>
    </p:spTree>
    <p:extLst>
      <p:ext uri="{BB962C8B-B14F-4D97-AF65-F5344CB8AC3E}">
        <p14:creationId xmlns:p14="http://schemas.microsoft.com/office/powerpoint/2010/main" val="10417074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69</a:t>
            </a:fld>
            <a:endParaRPr kumimoji="1" lang="ja-JP" altLang="en-US"/>
          </a:p>
        </p:txBody>
      </p:sp>
    </p:spTree>
    <p:extLst>
      <p:ext uri="{BB962C8B-B14F-4D97-AF65-F5344CB8AC3E}">
        <p14:creationId xmlns:p14="http://schemas.microsoft.com/office/powerpoint/2010/main" val="2789529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【図解】コレ１枚で分かる人工知能</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機械は人が操作するか、手順を教えてその通り動かすものでした。しかし、「人工知能（</a:t>
            </a:r>
            <a:r>
              <a:rPr kumimoji="1" lang="en-US" altLang="ja-JP" sz="1200" kern="1200" dirty="0" smtClean="0">
                <a:solidFill>
                  <a:schemeClr val="tx1"/>
                </a:solidFill>
                <a:effectLst/>
                <a:latin typeface="+mn-lt"/>
                <a:ea typeface="+mn-ea"/>
                <a:cs typeface="+mn-cs"/>
              </a:rPr>
              <a:t>AI: Artificial Intelligence</a:t>
            </a:r>
            <a:r>
              <a:rPr kumimoji="1" lang="ja-JP" altLang="ja-JP" sz="1200" kern="1200" dirty="0" smtClean="0">
                <a:solidFill>
                  <a:schemeClr val="tx1"/>
                </a:solidFill>
                <a:effectLst/>
                <a:latin typeface="+mn-lt"/>
                <a:ea typeface="+mn-ea"/>
                <a:cs typeface="+mn-cs"/>
              </a:rPr>
              <a:t>）」は、自ら学習し、状況を把握し、推論して判断できる能力を機械に与えます。</a:t>
            </a:r>
          </a:p>
          <a:p>
            <a:r>
              <a:rPr kumimoji="1" lang="ja-JP" altLang="ja-JP" sz="1200" kern="1200" dirty="0" smtClean="0">
                <a:solidFill>
                  <a:schemeClr val="tx1"/>
                </a:solidFill>
                <a:effectLst/>
                <a:latin typeface="+mn-lt"/>
                <a:ea typeface="+mn-ea"/>
                <a:cs typeface="+mn-cs"/>
              </a:rPr>
              <a:t>人工知能には、人の「知的活動を再現する」と「脳の活動を再現する」の２つのアプローチがあります。</a:t>
            </a:r>
          </a:p>
          <a:p>
            <a:r>
              <a:rPr kumimoji="1" lang="ja-JP" altLang="ja-JP" sz="1200" kern="1200" dirty="0" smtClean="0">
                <a:solidFill>
                  <a:schemeClr val="tx1"/>
                </a:solidFill>
                <a:effectLst/>
                <a:latin typeface="+mn-lt"/>
                <a:ea typeface="+mn-ea"/>
                <a:cs typeface="+mn-cs"/>
              </a:rPr>
              <a:t>前者は、知能を使ってすることを機械にさせようとする取り組みで、知能そのものをつくるのではなく、知的振る舞いを実現できれば良いという考え方です。「弱い</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とも呼ばれています。例えば、馬のように走りたいからといって、馬をつくるのではなく、自動車を作ろうという考え方です。これに対して、後者は、知能そのものをもつ機械を作る取り組みで、脳の活動を機械にやらせようという考え方です。「強い</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」とも呼ばれています。</a:t>
            </a:r>
          </a:p>
          <a:p>
            <a:r>
              <a:rPr kumimoji="1" lang="ja-JP" altLang="ja-JP" sz="1200" kern="1200" dirty="0" smtClean="0">
                <a:solidFill>
                  <a:schemeClr val="tx1"/>
                </a:solidFill>
                <a:effectLst/>
                <a:latin typeface="+mn-lt"/>
                <a:ea typeface="+mn-ea"/>
                <a:cs typeface="+mn-cs"/>
              </a:rPr>
              <a:t>「弱い</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は、あらかじめ「ルール」をたくさん用意しておく「ルールベース」が始まりでした。外国語翻訳者や医者、弁護士といった専門家のノウハウをルール化して組み入れた「エキスパート・システム」が実用化されています。ただ、ルールを人が作り登録しなければなりません。そのため、多大な手間がかかり、また、様々な知的活動を全て人間がルール化するには限界があり、結果として普及しませんでした。</a:t>
            </a:r>
          </a:p>
          <a:p>
            <a:r>
              <a:rPr kumimoji="1" lang="ja-JP" altLang="ja-JP" sz="1200" kern="1200" dirty="0" smtClean="0">
                <a:solidFill>
                  <a:schemeClr val="tx1"/>
                </a:solidFill>
                <a:effectLst/>
                <a:latin typeface="+mn-lt"/>
                <a:ea typeface="+mn-ea"/>
                <a:cs typeface="+mn-cs"/>
              </a:rPr>
              <a:t>この状況を変えたのが、「機械学習」です。ビッグデータを統計的に解析して、「日本の首都」と「東京」の関係を見つけ出し、「日本の首都が東京である確率は</a:t>
            </a:r>
            <a:r>
              <a:rPr kumimoji="1" lang="en-US" altLang="ja-JP" sz="1200" kern="1200" dirty="0" smtClean="0">
                <a:solidFill>
                  <a:schemeClr val="tx1"/>
                </a:solidFill>
                <a:effectLst/>
                <a:latin typeface="+mn-lt"/>
                <a:ea typeface="+mn-ea"/>
                <a:cs typeface="+mn-cs"/>
              </a:rPr>
              <a:t>99%</a:t>
            </a:r>
            <a:r>
              <a:rPr kumimoji="1" lang="ja-JP" altLang="ja-JP" sz="1200" kern="1200" dirty="0" smtClean="0">
                <a:solidFill>
                  <a:schemeClr val="tx1"/>
                </a:solidFill>
                <a:effectLst/>
                <a:latin typeface="+mn-lt"/>
                <a:ea typeface="+mn-ea"/>
                <a:cs typeface="+mn-cs"/>
              </a:rPr>
              <a:t>」といった確率に基づき、「日本の首都は東京である」というルールを自動的に生成しようというものです。ただ、「おなかがすいた」が、空腹の表明や食事の催促、仕事が終わっての開放感を表現するといった文脈に即した意味は解釈できず、限界も指摘されています。</a:t>
            </a:r>
          </a:p>
          <a:p>
            <a:r>
              <a:rPr kumimoji="1" lang="ja-JP" altLang="ja-JP" sz="1200" kern="1200" dirty="0" smtClean="0">
                <a:solidFill>
                  <a:schemeClr val="tx1"/>
                </a:solidFill>
                <a:effectLst/>
                <a:latin typeface="+mn-lt"/>
                <a:ea typeface="+mn-ea"/>
                <a:cs typeface="+mn-cs"/>
              </a:rPr>
              <a:t>「強い</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は、人の脳の仕組みを模倣して、機械に人のように学習させ考えさせようというものです。神経細胞（ニューロン）のつながりをモデルにするため、「ニューラル・ネットワーク」と呼ばれています。これを使えば、人がルールを教える必要はありません。例えば、ネコと人間が映っている画像を大量に見せることで、両者の特徴を自分で学習し、両者の違いを区別できるようになったという事例が報告されています。最近では、脳神経科学の研究成果を取り入れ、より人間の脳の活動に近づけようという取り組みもすすめられています。</a:t>
            </a:r>
          </a:p>
          <a:p>
            <a:r>
              <a:rPr kumimoji="1" lang="ja-JP" altLang="ja-JP" sz="1200" kern="1200" dirty="0" smtClean="0">
                <a:solidFill>
                  <a:schemeClr val="tx1"/>
                </a:solidFill>
                <a:effectLst/>
                <a:latin typeface="+mn-lt"/>
                <a:ea typeface="+mn-ea"/>
                <a:cs typeface="+mn-cs"/>
              </a:rPr>
              <a:t>現状では、前者の実用化が先んじていますが、後者の研究も急速に進んでおり、両者ともに、実用レベルでの適用範囲が大きく拡大するものと期待されています。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70</a:t>
            </a:fld>
            <a:endParaRPr kumimoji="1" lang="ja-JP" altLang="en-US"/>
          </a:p>
        </p:txBody>
      </p:sp>
    </p:spTree>
    <p:extLst>
      <p:ext uri="{BB962C8B-B14F-4D97-AF65-F5344CB8AC3E}">
        <p14:creationId xmlns:p14="http://schemas.microsoft.com/office/powerpoint/2010/main" val="18398248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72</a:t>
            </a:fld>
            <a:endParaRPr kumimoji="1" lang="ja-JP" altLang="en-US"/>
          </a:p>
        </p:txBody>
      </p:sp>
    </p:spTree>
    <p:extLst>
      <p:ext uri="{BB962C8B-B14F-4D97-AF65-F5344CB8AC3E}">
        <p14:creationId xmlns:p14="http://schemas.microsoft.com/office/powerpoint/2010/main" val="10724851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【図解】コレ１枚でわかる機械学習</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人工知能を支える中核的な技術に「機械学習」があります。機械学習とは、大量の学習データを機械に読み込ませ、分類や判断と言った推論のためのルールを機械に作らせようという仕組みです。そのプロセスは、大きく「学習」と「推論」の２つに分けることができます。</a:t>
            </a:r>
          </a:p>
          <a:p>
            <a:r>
              <a:rPr kumimoji="1" lang="ja-JP" altLang="ja-JP" sz="1200" kern="1200" dirty="0" smtClean="0">
                <a:solidFill>
                  <a:schemeClr val="tx1"/>
                </a:solidFill>
                <a:effectLst/>
                <a:latin typeface="+mn-lt"/>
                <a:ea typeface="+mn-ea"/>
                <a:cs typeface="+mn-cs"/>
              </a:rPr>
              <a:t>学習</a:t>
            </a:r>
          </a:p>
          <a:p>
            <a:r>
              <a:rPr kumimoji="1" lang="ja-JP" altLang="ja-JP" sz="1200" kern="1200" dirty="0" smtClean="0">
                <a:solidFill>
                  <a:schemeClr val="tx1"/>
                </a:solidFill>
                <a:effectLst/>
                <a:latin typeface="+mn-lt"/>
                <a:ea typeface="+mn-ea"/>
                <a:cs typeface="+mn-cs"/>
              </a:rPr>
              <a:t>大量の学習データから特徴を抽出し、推論を行うための「ひな形」となる「推論モデル」を生成するプロセスです。</a:t>
            </a:r>
          </a:p>
          <a:p>
            <a:r>
              <a:rPr kumimoji="1" lang="ja-JP" altLang="ja-JP" sz="1200" kern="1200" dirty="0" smtClean="0">
                <a:solidFill>
                  <a:schemeClr val="tx1"/>
                </a:solidFill>
                <a:effectLst/>
                <a:latin typeface="+mn-lt"/>
                <a:ea typeface="+mn-ea"/>
                <a:cs typeface="+mn-cs"/>
              </a:rPr>
              <a:t>例えば、学習データである写真から「ネコの特徴」、「イヌの特徴」、「トリの特徴」を取り出し、それぞれに典型的な特徴の組合せパターン（＝推論モデル）を作ります。</a:t>
            </a:r>
          </a:p>
          <a:p>
            <a:r>
              <a:rPr kumimoji="1" lang="ja-JP" altLang="ja-JP" sz="1200" kern="1200" dirty="0" smtClean="0">
                <a:solidFill>
                  <a:schemeClr val="tx1"/>
                </a:solidFill>
                <a:effectLst/>
                <a:latin typeface="+mn-lt"/>
                <a:ea typeface="+mn-ea"/>
                <a:cs typeface="+mn-cs"/>
              </a:rPr>
              <a:t>学習には、入力データとそれに対応する答えの組み合わせて与え特徴抽出のパターンを予め方向付ける「教師あり学習」、入力データだけを与えて特徴抽出のパターンを機械自らが創り出す「教師なし学習」があります。例えば、前者であれば、「ネコ」の写真に、これは「ネコ」であるという答え付けてデータを与えるやり方です。後者は、そのような答えを与えず機械自身に特徴の抽出や特徴パターンの生成をやらせるやり方です。</a:t>
            </a:r>
          </a:p>
          <a:p>
            <a:r>
              <a:rPr kumimoji="1" lang="ja-JP" altLang="ja-JP" sz="1200" kern="1200" dirty="0" smtClean="0">
                <a:solidFill>
                  <a:schemeClr val="tx1"/>
                </a:solidFill>
                <a:effectLst/>
                <a:latin typeface="+mn-lt"/>
                <a:ea typeface="+mn-ea"/>
                <a:cs typeface="+mn-cs"/>
              </a:rPr>
              <a:t>推論</a:t>
            </a:r>
          </a:p>
          <a:p>
            <a:r>
              <a:rPr kumimoji="1" lang="ja-JP" altLang="ja-JP" sz="1200" kern="1200" dirty="0" smtClean="0">
                <a:solidFill>
                  <a:schemeClr val="tx1"/>
                </a:solidFill>
                <a:effectLst/>
                <a:latin typeface="+mn-lt"/>
                <a:ea typeface="+mn-ea"/>
                <a:cs typeface="+mn-cs"/>
              </a:rPr>
              <a:t>与えられたデータを推論モデルに当てはめて、推論結果を導き出すプロセスです。</a:t>
            </a:r>
          </a:p>
          <a:p>
            <a:r>
              <a:rPr kumimoji="1" lang="ja-JP" altLang="ja-JP" sz="1200" kern="1200" dirty="0" smtClean="0">
                <a:solidFill>
                  <a:schemeClr val="tx1"/>
                </a:solidFill>
                <a:effectLst/>
                <a:latin typeface="+mn-lt"/>
                <a:ea typeface="+mn-ea"/>
                <a:cs typeface="+mn-cs"/>
              </a:rPr>
              <a:t>例えば、ネコの写真から、その特徴を抽出し、予め用意されている「推論モデル」にその特徴を照合します。そして、ネコの推論モデルが、もっともその特徴パターンに近いと判断すれば、「コレはネコです。」という推論結果を導き出し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機械学習が登場する以前は、人間が、このような特徴を抽出し推論モデルを作成し、推論ルールを作成していました。しかし、人手による作業では、特徴の多様性においても、絶対量においても限界がありました。</a:t>
            </a:r>
          </a:p>
          <a:p>
            <a:r>
              <a:rPr kumimoji="1" lang="ja-JP" altLang="ja-JP" sz="1200" kern="1200" dirty="0" smtClean="0">
                <a:solidFill>
                  <a:schemeClr val="tx1"/>
                </a:solidFill>
                <a:effectLst/>
                <a:latin typeface="+mn-lt"/>
                <a:ea typeface="+mn-ea"/>
                <a:cs typeface="+mn-cs"/>
              </a:rPr>
              <a:t>インターネットの普及によって、大量の学習データが簡単に手に入るようになったこと、高性能のコンピューターやストレージを安いコストで利用できるようになったこと、</a:t>
            </a:r>
            <a:r>
              <a:rPr kumimoji="1" lang="en-US" altLang="ja-JP" sz="1200" kern="1200" dirty="0" err="1" smtClean="0">
                <a:solidFill>
                  <a:schemeClr val="tx1"/>
                </a:solidFill>
                <a:effectLst/>
                <a:latin typeface="+mn-lt"/>
                <a:ea typeface="+mn-ea"/>
                <a:cs typeface="+mn-cs"/>
              </a:rPr>
              <a:t>Hadoop</a:t>
            </a:r>
            <a:r>
              <a:rPr kumimoji="1" lang="ja-JP" altLang="ja-JP" sz="1200" kern="1200" dirty="0" smtClean="0">
                <a:solidFill>
                  <a:schemeClr val="tx1"/>
                </a:solidFill>
                <a:effectLst/>
                <a:latin typeface="+mn-lt"/>
                <a:ea typeface="+mn-ea"/>
                <a:cs typeface="+mn-cs"/>
              </a:rPr>
              <a:t>などの大規模なデータを効率よく並列処理でできるソフトウェアが登場したことなどが、機械学習を実用性で使えるものにしたと言えるでしょう。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73</a:t>
            </a:fld>
            <a:endParaRPr kumimoji="1" lang="ja-JP" altLang="en-US"/>
          </a:p>
        </p:txBody>
      </p:sp>
    </p:spTree>
    <p:extLst>
      <p:ext uri="{BB962C8B-B14F-4D97-AF65-F5344CB8AC3E}">
        <p14:creationId xmlns:p14="http://schemas.microsoft.com/office/powerpoint/2010/main" val="5659731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【図解】コレ１枚でわかる機械学習</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人工知能を支える中核的な技術に「機械学習」があります。機械学習とは、大量の学習データを機械に読み込ませ、分類や判断と言った推論のためのルールを機械に作らせようという仕組みです。そのプロセスは、大きく「学習」と「推論」の２つに分けることができます。</a:t>
            </a:r>
          </a:p>
          <a:p>
            <a:r>
              <a:rPr kumimoji="1" lang="ja-JP" altLang="ja-JP" sz="1200" kern="1200" dirty="0" smtClean="0">
                <a:solidFill>
                  <a:schemeClr val="tx1"/>
                </a:solidFill>
                <a:effectLst/>
                <a:latin typeface="+mn-lt"/>
                <a:ea typeface="+mn-ea"/>
                <a:cs typeface="+mn-cs"/>
              </a:rPr>
              <a:t>学習</a:t>
            </a:r>
          </a:p>
          <a:p>
            <a:r>
              <a:rPr kumimoji="1" lang="ja-JP" altLang="ja-JP" sz="1200" kern="1200" dirty="0" smtClean="0">
                <a:solidFill>
                  <a:schemeClr val="tx1"/>
                </a:solidFill>
                <a:effectLst/>
                <a:latin typeface="+mn-lt"/>
                <a:ea typeface="+mn-ea"/>
                <a:cs typeface="+mn-cs"/>
              </a:rPr>
              <a:t>大量の学習データから特徴を抽出し、推論を行うための「ひな形」となる「推論モデル」を生成するプロセスです。</a:t>
            </a:r>
          </a:p>
          <a:p>
            <a:r>
              <a:rPr kumimoji="1" lang="ja-JP" altLang="ja-JP" sz="1200" kern="1200" dirty="0" smtClean="0">
                <a:solidFill>
                  <a:schemeClr val="tx1"/>
                </a:solidFill>
                <a:effectLst/>
                <a:latin typeface="+mn-lt"/>
                <a:ea typeface="+mn-ea"/>
                <a:cs typeface="+mn-cs"/>
              </a:rPr>
              <a:t>例えば、学習データである写真から「ネコの特徴」、「イヌの特徴」、「トリの特徴」を取り出し、それぞれに典型的な特徴の組合せパターン（＝推論モデル）を作ります。</a:t>
            </a:r>
          </a:p>
          <a:p>
            <a:r>
              <a:rPr kumimoji="1" lang="ja-JP" altLang="ja-JP" sz="1200" kern="1200" dirty="0" smtClean="0">
                <a:solidFill>
                  <a:schemeClr val="tx1"/>
                </a:solidFill>
                <a:effectLst/>
                <a:latin typeface="+mn-lt"/>
                <a:ea typeface="+mn-ea"/>
                <a:cs typeface="+mn-cs"/>
              </a:rPr>
              <a:t>学習には、入力データとそれに対応する答えの組み合わせて与え特徴抽出のパターンを予め方向付ける「教師あり学習」、入力データだけを与えて特徴抽出のパターンを機械自らが創り出す「教師なし学習」があります。例えば、前者であれば、「ネコ」の写真に、これは「ネコ」であるという答え付けてデータを与えるやり方です。後者は、そのような答えを与えず機械自身に特徴の抽出や特徴パターンの生成をやらせるやり方です。</a:t>
            </a:r>
          </a:p>
          <a:p>
            <a:r>
              <a:rPr kumimoji="1" lang="ja-JP" altLang="ja-JP" sz="1200" kern="1200" dirty="0" smtClean="0">
                <a:solidFill>
                  <a:schemeClr val="tx1"/>
                </a:solidFill>
                <a:effectLst/>
                <a:latin typeface="+mn-lt"/>
                <a:ea typeface="+mn-ea"/>
                <a:cs typeface="+mn-cs"/>
              </a:rPr>
              <a:t>推論</a:t>
            </a:r>
          </a:p>
          <a:p>
            <a:r>
              <a:rPr kumimoji="1" lang="ja-JP" altLang="ja-JP" sz="1200" kern="1200" dirty="0" smtClean="0">
                <a:solidFill>
                  <a:schemeClr val="tx1"/>
                </a:solidFill>
                <a:effectLst/>
                <a:latin typeface="+mn-lt"/>
                <a:ea typeface="+mn-ea"/>
                <a:cs typeface="+mn-cs"/>
              </a:rPr>
              <a:t>与えられたデータを推論モデルに当てはめて、推論結果を導き出すプロセスです。</a:t>
            </a:r>
          </a:p>
          <a:p>
            <a:r>
              <a:rPr kumimoji="1" lang="ja-JP" altLang="ja-JP" sz="1200" kern="1200" dirty="0" smtClean="0">
                <a:solidFill>
                  <a:schemeClr val="tx1"/>
                </a:solidFill>
                <a:effectLst/>
                <a:latin typeface="+mn-lt"/>
                <a:ea typeface="+mn-ea"/>
                <a:cs typeface="+mn-cs"/>
              </a:rPr>
              <a:t>例えば、ネコの写真から、その特徴を抽出し、予め用意されている「推論モデル」にその特徴を照合します。そして、ネコの推論モデルが、もっともその特徴パターンに近いと判断すれば、「コレはネコです。」という推論結果を導き出し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機械学習が登場する以前は、人間が、このような特徴を抽出し推論モデルを作成し、推論ルールを作成していました。しかし、人手による作業では、特徴の多様性においても、絶対量においても限界がありました。</a:t>
            </a:r>
          </a:p>
          <a:p>
            <a:r>
              <a:rPr kumimoji="1" lang="ja-JP" altLang="ja-JP" sz="1200" kern="1200" dirty="0" smtClean="0">
                <a:solidFill>
                  <a:schemeClr val="tx1"/>
                </a:solidFill>
                <a:effectLst/>
                <a:latin typeface="+mn-lt"/>
                <a:ea typeface="+mn-ea"/>
                <a:cs typeface="+mn-cs"/>
              </a:rPr>
              <a:t>インターネットの普及によって、大量の学習データが簡単に手に入るようになったこと、高性能のコンピューターやストレージを安いコストで利用できるようになったこと、</a:t>
            </a:r>
            <a:r>
              <a:rPr kumimoji="1" lang="en-US" altLang="ja-JP" sz="1200" kern="1200" dirty="0" err="1" smtClean="0">
                <a:solidFill>
                  <a:schemeClr val="tx1"/>
                </a:solidFill>
                <a:effectLst/>
                <a:latin typeface="+mn-lt"/>
                <a:ea typeface="+mn-ea"/>
                <a:cs typeface="+mn-cs"/>
              </a:rPr>
              <a:t>Hadoop</a:t>
            </a:r>
            <a:r>
              <a:rPr kumimoji="1" lang="ja-JP" altLang="ja-JP" sz="1200" kern="1200" dirty="0" smtClean="0">
                <a:solidFill>
                  <a:schemeClr val="tx1"/>
                </a:solidFill>
                <a:effectLst/>
                <a:latin typeface="+mn-lt"/>
                <a:ea typeface="+mn-ea"/>
                <a:cs typeface="+mn-cs"/>
              </a:rPr>
              <a:t>などの大規模なデータを効率よく並列処理でできるソフトウェアが登場したことなどが、機械学習を実用性で使えるものにしたと言えるでしょう。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74</a:t>
            </a:fld>
            <a:endParaRPr kumimoji="1" lang="ja-JP" altLang="en-US"/>
          </a:p>
        </p:txBody>
      </p:sp>
    </p:spTree>
    <p:extLst>
      <p:ext uri="{BB962C8B-B14F-4D97-AF65-F5344CB8AC3E}">
        <p14:creationId xmlns:p14="http://schemas.microsoft.com/office/powerpoint/2010/main" val="870995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8169507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【図解】コレ１枚でわかる人工知能の歴史</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「電子頭脳を実現する。」</a:t>
            </a:r>
            <a:r>
              <a:rPr kumimoji="1" lang="en-US" altLang="ja-JP" sz="1200" kern="1200" dirty="0" smtClean="0">
                <a:solidFill>
                  <a:schemeClr val="tx1"/>
                </a:solidFill>
                <a:effectLst/>
                <a:latin typeface="+mn-lt"/>
                <a:ea typeface="+mn-ea"/>
                <a:cs typeface="+mn-cs"/>
              </a:rPr>
              <a:t>1940</a:t>
            </a:r>
            <a:r>
              <a:rPr kumimoji="1" lang="ja-JP" altLang="ja-JP" sz="1200" kern="1200" dirty="0" smtClean="0">
                <a:solidFill>
                  <a:schemeClr val="tx1"/>
                </a:solidFill>
                <a:effectLst/>
                <a:latin typeface="+mn-lt"/>
                <a:ea typeface="+mn-ea"/>
                <a:cs typeface="+mn-cs"/>
              </a:rPr>
              <a:t>年代、プログラム可能な電子計算機の登場に触発され、思考する機械が作れるのではないかという議論が始まったと言われています。</a:t>
            </a:r>
          </a:p>
          <a:p>
            <a:r>
              <a:rPr kumimoji="1" lang="ja-JP" altLang="ja-JP" sz="1200" kern="1200" dirty="0" smtClean="0">
                <a:solidFill>
                  <a:schemeClr val="tx1"/>
                </a:solidFill>
                <a:effectLst/>
                <a:latin typeface="+mn-lt"/>
                <a:ea typeface="+mn-ea"/>
                <a:cs typeface="+mn-cs"/>
              </a:rPr>
              <a:t>当時最新の神経学の成果として、「脳の神経細胞は、電気的ネットワークで構成され、</a:t>
            </a:r>
            <a:r>
              <a:rPr kumimoji="1" lang="en-US" altLang="ja-JP" sz="1200" kern="1200" dirty="0" smtClean="0">
                <a:solidFill>
                  <a:schemeClr val="tx1"/>
                </a:solidFill>
                <a:effectLst/>
                <a:latin typeface="+mn-lt"/>
                <a:ea typeface="+mn-ea"/>
                <a:cs typeface="+mn-cs"/>
              </a:rPr>
              <a:t>ON</a:t>
            </a:r>
            <a:r>
              <a:rPr kumimoji="1" lang="ja-JP" altLang="ja-JP" sz="1200" kern="1200" dirty="0" smtClean="0">
                <a:solidFill>
                  <a:schemeClr val="tx1"/>
                </a:solidFill>
                <a:effectLst/>
                <a:latin typeface="+mn-lt"/>
                <a:ea typeface="+mn-ea"/>
                <a:cs typeface="+mn-cs"/>
              </a:rPr>
              <a:t>と</a:t>
            </a:r>
            <a:r>
              <a:rPr kumimoji="1" lang="en-US" altLang="ja-JP" sz="1200" kern="1200" dirty="0" smtClean="0">
                <a:solidFill>
                  <a:schemeClr val="tx1"/>
                </a:solidFill>
                <a:effectLst/>
                <a:latin typeface="+mn-lt"/>
                <a:ea typeface="+mn-ea"/>
                <a:cs typeface="+mn-cs"/>
              </a:rPr>
              <a:t>OFF</a:t>
            </a:r>
            <a:r>
              <a:rPr kumimoji="1" lang="ja-JP" altLang="ja-JP" sz="1200" kern="1200" dirty="0" smtClean="0">
                <a:solidFill>
                  <a:schemeClr val="tx1"/>
                </a:solidFill>
                <a:effectLst/>
                <a:latin typeface="+mn-lt"/>
                <a:ea typeface="+mn-ea"/>
                <a:cs typeface="+mn-cs"/>
              </a:rPr>
              <a:t>のパルスの組合せによって思考する」ということがわかってきました。「思考機械」の研究は、この仕組みを機械で再現しようというところから始まったのです。当時は、まだコンピューターが普及する前だったこともあり、アナログ回路を作っての研究が中心でした。</a:t>
            </a:r>
          </a:p>
          <a:p>
            <a:r>
              <a:rPr kumimoji="1" lang="en-US" altLang="ja-JP" sz="1200" kern="1200" dirty="0" smtClean="0">
                <a:solidFill>
                  <a:schemeClr val="tx1"/>
                </a:solidFill>
                <a:effectLst/>
                <a:latin typeface="+mn-lt"/>
                <a:ea typeface="+mn-ea"/>
                <a:cs typeface="+mn-cs"/>
              </a:rPr>
              <a:t>1950</a:t>
            </a:r>
            <a:r>
              <a:rPr kumimoji="1" lang="ja-JP" altLang="ja-JP" sz="1200" kern="1200" dirty="0" smtClean="0">
                <a:solidFill>
                  <a:schemeClr val="tx1"/>
                </a:solidFill>
                <a:effectLst/>
                <a:latin typeface="+mn-lt"/>
                <a:ea typeface="+mn-ea"/>
                <a:cs typeface="+mn-cs"/>
              </a:rPr>
              <a:t>年代に入り、コンピューターが使えるようになると、「数を操作できる機械は記号も操作できるはず」との考えから、コンピューターを使った思考機械の研究が始まります。</a:t>
            </a:r>
            <a:r>
              <a:rPr kumimoji="1" lang="en-US" altLang="ja-JP" sz="1200" kern="1200" dirty="0" smtClean="0">
                <a:solidFill>
                  <a:schemeClr val="tx1"/>
                </a:solidFill>
                <a:effectLst/>
                <a:latin typeface="+mn-lt"/>
                <a:ea typeface="+mn-ea"/>
                <a:cs typeface="+mn-cs"/>
              </a:rPr>
              <a:t>1956</a:t>
            </a:r>
            <a:r>
              <a:rPr kumimoji="1" lang="ja-JP" altLang="ja-JP" sz="1200" kern="1200" dirty="0" smtClean="0">
                <a:solidFill>
                  <a:schemeClr val="tx1"/>
                </a:solidFill>
                <a:effectLst/>
                <a:latin typeface="+mn-lt"/>
                <a:ea typeface="+mn-ea"/>
                <a:cs typeface="+mn-cs"/>
              </a:rPr>
              <a:t>年、米ダートマスに研究者たちが集まり、「やがて人間の知能は機械でシミュレーションできるようになる」と考えを提唱、これを</a:t>
            </a:r>
            <a:r>
              <a:rPr kumimoji="1" lang="en-US" altLang="ja-JP" sz="1200" kern="1200" dirty="0" smtClean="0">
                <a:solidFill>
                  <a:schemeClr val="tx1"/>
                </a:solidFill>
                <a:effectLst/>
                <a:latin typeface="+mn-lt"/>
                <a:ea typeface="+mn-ea"/>
                <a:cs typeface="+mn-cs"/>
              </a:rPr>
              <a:t>"Artificial Intelligence</a:t>
            </a:r>
            <a:r>
              <a:rPr kumimoji="1" lang="ja-JP" altLang="ja-JP" sz="1200" kern="1200" dirty="0" smtClean="0">
                <a:solidFill>
                  <a:schemeClr val="tx1"/>
                </a:solidFill>
                <a:effectLst/>
                <a:latin typeface="+mn-lt"/>
                <a:ea typeface="+mn-ea"/>
                <a:cs typeface="+mn-cs"/>
              </a:rPr>
              <a:t>（人工知能）</a:t>
            </a:r>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と名付けたのです。これを切っ掛けとして、企業や政府から多額の研究資金を集めました。</a:t>
            </a:r>
          </a:p>
          <a:p>
            <a:r>
              <a:rPr kumimoji="1" lang="en-US" altLang="ja-JP" sz="1200" kern="1200" dirty="0" smtClean="0">
                <a:solidFill>
                  <a:schemeClr val="tx1"/>
                </a:solidFill>
                <a:effectLst/>
                <a:latin typeface="+mn-lt"/>
                <a:ea typeface="+mn-ea"/>
                <a:cs typeface="+mn-cs"/>
              </a:rPr>
              <a:t>1958</a:t>
            </a:r>
            <a:r>
              <a:rPr kumimoji="1" lang="ja-JP" altLang="ja-JP" sz="1200" kern="1200" dirty="0" smtClean="0">
                <a:solidFill>
                  <a:schemeClr val="tx1"/>
                </a:solidFill>
                <a:effectLst/>
                <a:latin typeface="+mn-lt"/>
                <a:ea typeface="+mn-ea"/>
                <a:cs typeface="+mn-cs"/>
              </a:rPr>
              <a:t>年、脳の神経活動を数式モデル化しコンピューターに処理させる初歩的なニューラル・ネットワーク「パーセプトロン」が登場します。また、</a:t>
            </a:r>
            <a:r>
              <a:rPr kumimoji="1" lang="en-US" altLang="ja-JP" sz="1200" kern="1200" dirty="0" smtClean="0">
                <a:solidFill>
                  <a:schemeClr val="tx1"/>
                </a:solidFill>
                <a:effectLst/>
                <a:latin typeface="+mn-lt"/>
                <a:ea typeface="+mn-ea"/>
                <a:cs typeface="+mn-cs"/>
              </a:rPr>
              <a:t>1960</a:t>
            </a:r>
            <a:r>
              <a:rPr kumimoji="1" lang="ja-JP" altLang="ja-JP" sz="1200" kern="1200" dirty="0" smtClean="0">
                <a:solidFill>
                  <a:schemeClr val="tx1"/>
                </a:solidFill>
                <a:effectLst/>
                <a:latin typeface="+mn-lt"/>
                <a:ea typeface="+mn-ea"/>
                <a:cs typeface="+mn-cs"/>
              </a:rPr>
              <a:t>年代に入り、記号処理のためのルールや数式をプログラム化し思考や推論など人間が行う情報処理を行わせようという研究も広がりを見せました。</a:t>
            </a:r>
          </a:p>
          <a:p>
            <a:r>
              <a:rPr kumimoji="1" lang="ja-JP" altLang="ja-JP" sz="1200" kern="1200" dirty="0" smtClean="0">
                <a:solidFill>
                  <a:schemeClr val="tx1"/>
                </a:solidFill>
                <a:effectLst/>
                <a:latin typeface="+mn-lt"/>
                <a:ea typeface="+mn-ea"/>
                <a:cs typeface="+mn-cs"/>
              </a:rPr>
              <a:t>しかし、コンピューター能力の限界、また、記号処理のルールを全て人間が記述しなければならず、限界が見え始めました。その結果、実用に使える成果をあげることができないまま</a:t>
            </a:r>
            <a:r>
              <a:rPr kumimoji="1" lang="en-US" altLang="ja-JP" sz="1200" kern="1200" dirty="0" smtClean="0">
                <a:solidFill>
                  <a:schemeClr val="tx1"/>
                </a:solidFill>
                <a:effectLst/>
                <a:latin typeface="+mn-lt"/>
                <a:ea typeface="+mn-ea"/>
                <a:cs typeface="+mn-cs"/>
              </a:rPr>
              <a:t>1970</a:t>
            </a:r>
            <a:r>
              <a:rPr kumimoji="1" lang="ja-JP" altLang="ja-JP" sz="1200" kern="1200" dirty="0" smtClean="0">
                <a:solidFill>
                  <a:schemeClr val="tx1"/>
                </a:solidFill>
                <a:effectLst/>
                <a:latin typeface="+mn-lt"/>
                <a:ea typeface="+mn-ea"/>
                <a:cs typeface="+mn-cs"/>
              </a:rPr>
              <a:t>年代に入り、資金も縮小され、人工知能研究は、冬の時代を迎えることになります。</a:t>
            </a:r>
          </a:p>
          <a:p>
            <a:r>
              <a:rPr kumimoji="1" lang="en-US" altLang="ja-JP" sz="1200" kern="1200" dirty="0" smtClean="0">
                <a:solidFill>
                  <a:schemeClr val="tx1"/>
                </a:solidFill>
                <a:effectLst/>
                <a:latin typeface="+mn-lt"/>
                <a:ea typeface="+mn-ea"/>
                <a:cs typeface="+mn-cs"/>
              </a:rPr>
              <a:t>1980</a:t>
            </a:r>
            <a:r>
              <a:rPr kumimoji="1" lang="ja-JP" altLang="ja-JP" sz="1200" kern="1200" dirty="0" smtClean="0">
                <a:solidFill>
                  <a:schemeClr val="tx1"/>
                </a:solidFill>
                <a:effectLst/>
                <a:latin typeface="+mn-lt"/>
                <a:ea typeface="+mn-ea"/>
                <a:cs typeface="+mn-cs"/>
              </a:rPr>
              <a:t>年代に入り、「エキスパートシステム」が登場します。これは、特定分野に絞り、その専門家の知識やノウハウをルール化し、コンピューターに処理させようというものでした。例えば、計測結果から化合物の種類を特定する、複雑なコンピューターのハードウェアやソフトウェアの構成を過不足なく組み合わせるなど、特定の領域に限れば、実用で成果をあげられるようになったのです。</a:t>
            </a:r>
          </a:p>
          <a:p>
            <a:r>
              <a:rPr kumimoji="1" lang="ja-JP" altLang="ja-JP" sz="1200" kern="1200" dirty="0" smtClean="0">
                <a:solidFill>
                  <a:schemeClr val="tx1"/>
                </a:solidFill>
                <a:effectLst/>
                <a:latin typeface="+mn-lt"/>
                <a:ea typeface="+mn-ea"/>
                <a:cs typeface="+mn-cs"/>
              </a:rPr>
              <a:t>また、このルール処理を効率的に行う「推論コンピューター」の研究も始まります。</a:t>
            </a:r>
            <a:r>
              <a:rPr kumimoji="1" lang="en-US" altLang="ja-JP" sz="1200" kern="1200" dirty="0" smtClean="0">
                <a:solidFill>
                  <a:schemeClr val="tx1"/>
                </a:solidFill>
                <a:effectLst/>
                <a:latin typeface="+mn-lt"/>
                <a:ea typeface="+mn-ea"/>
                <a:cs typeface="+mn-cs"/>
              </a:rPr>
              <a:t>1981</a:t>
            </a:r>
            <a:r>
              <a:rPr kumimoji="1" lang="ja-JP" altLang="ja-JP" sz="1200" kern="1200" dirty="0" smtClean="0">
                <a:solidFill>
                  <a:schemeClr val="tx1"/>
                </a:solidFill>
                <a:effectLst/>
                <a:latin typeface="+mn-lt"/>
                <a:ea typeface="+mn-ea"/>
                <a:cs typeface="+mn-cs"/>
              </a:rPr>
              <a:t>年、日本の通産省は、「第五世代コンピュータプロジェクト」としてこの取り組みを支援しました。これに対抗するように、イギリスや米国でも同様のプロジェクトが始まります。また、ニューラル・ネットワークの研究においても、「</a:t>
            </a:r>
            <a:r>
              <a:rPr kumimoji="1" lang="en-US" altLang="ja-JP" sz="1200" kern="1200" dirty="0" err="1" smtClean="0">
                <a:solidFill>
                  <a:schemeClr val="tx1"/>
                </a:solidFill>
                <a:effectLst/>
                <a:latin typeface="+mn-lt"/>
                <a:ea typeface="+mn-ea"/>
                <a:cs typeface="+mn-cs"/>
              </a:rPr>
              <a:t>Backpropagation</a:t>
            </a:r>
            <a:r>
              <a:rPr kumimoji="1" lang="ja-JP" altLang="ja-JP" sz="1200" kern="1200" dirty="0" smtClean="0">
                <a:solidFill>
                  <a:schemeClr val="tx1"/>
                </a:solidFill>
                <a:effectLst/>
                <a:latin typeface="+mn-lt"/>
                <a:ea typeface="+mn-ea"/>
                <a:cs typeface="+mn-cs"/>
              </a:rPr>
              <a:t>（誤差逆伝播法）」という、今の機械学習の基礎となる手法が登場し、新たな研究成果を上げるようになりました。</a:t>
            </a:r>
          </a:p>
          <a:p>
            <a:r>
              <a:rPr kumimoji="1" lang="en-US" altLang="ja-JP" sz="1200" kern="1200" dirty="0" smtClean="0">
                <a:solidFill>
                  <a:schemeClr val="tx1"/>
                </a:solidFill>
                <a:effectLst/>
                <a:latin typeface="+mn-lt"/>
                <a:ea typeface="+mn-ea"/>
                <a:cs typeface="+mn-cs"/>
              </a:rPr>
              <a:t>1984</a:t>
            </a:r>
            <a:r>
              <a:rPr kumimoji="1" lang="ja-JP" altLang="ja-JP" sz="1200" kern="1200" dirty="0" smtClean="0">
                <a:solidFill>
                  <a:schemeClr val="tx1"/>
                </a:solidFill>
                <a:effectLst/>
                <a:latin typeface="+mn-lt"/>
                <a:ea typeface="+mn-ea"/>
                <a:cs typeface="+mn-cs"/>
              </a:rPr>
              <a:t>年、エキスパートシステムの延長線上で、人間の知識を全て記述しようという「</a:t>
            </a:r>
            <a:r>
              <a:rPr kumimoji="1" lang="en-US" altLang="ja-JP" sz="1200" kern="1200" dirty="0" err="1" smtClean="0">
                <a:solidFill>
                  <a:schemeClr val="tx1"/>
                </a:solidFill>
                <a:effectLst/>
                <a:latin typeface="+mn-lt"/>
                <a:ea typeface="+mn-ea"/>
                <a:cs typeface="+mn-cs"/>
              </a:rPr>
              <a:t>Cyc</a:t>
            </a:r>
            <a:r>
              <a:rPr kumimoji="1" lang="ja-JP" altLang="ja-JP" sz="1200" kern="1200" dirty="0" smtClean="0">
                <a:solidFill>
                  <a:schemeClr val="tx1"/>
                </a:solidFill>
                <a:effectLst/>
                <a:latin typeface="+mn-lt"/>
                <a:ea typeface="+mn-ea"/>
                <a:cs typeface="+mn-cs"/>
              </a:rPr>
              <a:t>プロジェクト」が米国でスタートします。例えば、「日本の首都は、東京だ」、「インド建国の父は、ガンジーだ」、「鯨は、ほ乳類だ」といった、知識をルールとして記述し、人間と同等の推論ができるシステムを構築することを目指したのです。しかし、知識は常に増えてゆきます。また、そもそも人間の知っていることが多すぎることやそれをどう表現するか、また、解釈や意味の多様性に対応することは容易なことではありません。そして、「知識やルールを入れれば賢くなるが、知識すべてを書ききれない」という限界に行き当たり、この取り組みも下火となっていったのです。</a:t>
            </a:r>
          </a:p>
          <a:p>
            <a:r>
              <a:rPr kumimoji="1" lang="ja-JP" altLang="ja-JP" sz="1200" kern="1200" dirty="0" smtClean="0">
                <a:solidFill>
                  <a:schemeClr val="tx1"/>
                </a:solidFill>
                <a:effectLst/>
                <a:latin typeface="+mn-lt"/>
                <a:ea typeface="+mn-ea"/>
                <a:cs typeface="+mn-cs"/>
              </a:rPr>
              <a:t>また、「推論コンピューター」も、ムーアの法則に沿って急速に価格性能比を高めて行った汎用で安価なコンピューターの登場により、存在意義を失ってゆきます。</a:t>
            </a:r>
          </a:p>
          <a:p>
            <a:r>
              <a:rPr kumimoji="1" lang="en-US" altLang="ja-JP" sz="1200" kern="1200" dirty="0" smtClean="0">
                <a:solidFill>
                  <a:schemeClr val="tx1"/>
                </a:solidFill>
                <a:effectLst/>
                <a:latin typeface="+mn-lt"/>
                <a:ea typeface="+mn-ea"/>
                <a:cs typeface="+mn-cs"/>
              </a:rPr>
              <a:t>2000</a:t>
            </a:r>
            <a:r>
              <a:rPr kumimoji="1" lang="ja-JP" altLang="ja-JP" sz="1200" kern="1200" dirty="0" smtClean="0">
                <a:solidFill>
                  <a:schemeClr val="tx1"/>
                </a:solidFill>
                <a:effectLst/>
                <a:latin typeface="+mn-lt"/>
                <a:ea typeface="+mn-ea"/>
                <a:cs typeface="+mn-cs"/>
              </a:rPr>
              <a:t>年代に入り、様々な、そして膨大なデータがインターネット上に集まるようになりました。また、コンピューターの性能もかつてとは比べられないほどに性能を向上させて行きました。この膨大なデータを高速のコンピューターを使って並列処理させ、統計的な処理によってコンピューター自身にルール生成をさせようという「機械学習」が登場します。また、最新の脳科学の研究成果を取り入れ、より忠実に脳の神経活動を再現しようという「ディープ・ラーニング」が登場しました。</a:t>
            </a:r>
          </a:p>
          <a:p>
            <a:r>
              <a:rPr kumimoji="1" lang="ja-JP" altLang="ja-JP" sz="1200" kern="1200" dirty="0" smtClean="0">
                <a:solidFill>
                  <a:schemeClr val="tx1"/>
                </a:solidFill>
                <a:effectLst/>
                <a:latin typeface="+mn-lt"/>
                <a:ea typeface="+mn-ea"/>
                <a:cs typeface="+mn-cs"/>
              </a:rPr>
              <a:t>このような新たな取り組みは、これまでの人工知能の研究成果の限界をことごとく打ち破ってしまいました。そして、実用においても多くの成果をあげつつあるのです。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75</a:t>
            </a:fld>
            <a:endParaRPr kumimoji="1" lang="ja-JP" altLang="en-US"/>
          </a:p>
        </p:txBody>
      </p:sp>
    </p:spTree>
    <p:extLst>
      <p:ext uri="{BB962C8B-B14F-4D97-AF65-F5344CB8AC3E}">
        <p14:creationId xmlns:p14="http://schemas.microsoft.com/office/powerpoint/2010/main" val="4269587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78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2485327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lang="ja-JP" altLang="en-US" b="1" dirty="0" smtClean="0">
                <a:effectLst/>
              </a:rPr>
              <a:t>「テクノロジー・ドリブン」</a:t>
            </a:r>
            <a:endParaRPr lang="ja-JP" altLang="en-US" dirty="0" smtClean="0">
              <a:effectLst/>
            </a:endParaRPr>
          </a:p>
          <a:p>
            <a:pPr fontAlgn="base"/>
            <a:r>
              <a:rPr kumimoji="1" lang="ja-JP" altLang="en-US" sz="1200" b="0" i="0" kern="1200" dirty="0" smtClean="0">
                <a:solidFill>
                  <a:schemeClr val="tx1"/>
                </a:solidFill>
                <a:effectLst/>
                <a:latin typeface="+mn-lt"/>
                <a:ea typeface="+mn-ea"/>
                <a:cs typeface="+mn-cs"/>
              </a:rPr>
              <a:t>ここ数年の動きを見ていると、こんな言葉がふさわしいかもしれません。例えば、</a:t>
            </a:r>
            <a:r>
              <a:rPr kumimoji="1" lang="en-US" altLang="ja-JP" sz="1200" b="0" i="0" kern="1200" dirty="0" err="1" smtClean="0">
                <a:solidFill>
                  <a:schemeClr val="tx1"/>
                </a:solidFill>
                <a:effectLst/>
                <a:latin typeface="+mn-lt"/>
                <a:ea typeface="+mn-ea"/>
                <a:cs typeface="+mn-cs"/>
              </a:rPr>
              <a:t>Uber</a:t>
            </a:r>
            <a:r>
              <a:rPr kumimoji="1" lang="ja-JP" altLang="en-US" sz="1200" b="0" i="0" kern="1200" dirty="0" smtClean="0">
                <a:solidFill>
                  <a:schemeClr val="tx1"/>
                </a:solidFill>
                <a:effectLst/>
                <a:latin typeface="+mn-lt"/>
                <a:ea typeface="+mn-ea"/>
                <a:cs typeface="+mn-cs"/>
              </a:rPr>
              <a:t>や</a:t>
            </a:r>
            <a:r>
              <a:rPr kumimoji="1" lang="en-US" altLang="ja-JP" sz="1200" b="0" i="0" kern="1200" dirty="0" err="1" smtClean="0">
                <a:solidFill>
                  <a:schemeClr val="tx1"/>
                </a:solidFill>
                <a:effectLst/>
                <a:latin typeface="+mn-lt"/>
                <a:ea typeface="+mn-ea"/>
                <a:cs typeface="+mn-cs"/>
              </a:rPr>
              <a:t>Airbnb</a:t>
            </a:r>
            <a:r>
              <a:rPr kumimoji="1" lang="ja-JP" altLang="en-US" sz="1200" b="0" i="0" kern="1200" dirty="0" smtClean="0">
                <a:solidFill>
                  <a:schemeClr val="tx1"/>
                </a:solidFill>
                <a:effectLst/>
                <a:latin typeface="+mn-lt"/>
                <a:ea typeface="+mn-ea"/>
                <a:cs typeface="+mn-cs"/>
              </a:rPr>
              <a:t>といったテクノロジー・ドリブンなビジネスが既存のビジネスを破壊しようとしています。</a:t>
            </a:r>
          </a:p>
          <a:p>
            <a:pPr fontAlgn="base"/>
            <a:r>
              <a:rPr kumimoji="1" lang="ja-JP" altLang="en-US" sz="1200" b="0" i="0" kern="1200" dirty="0" smtClean="0">
                <a:solidFill>
                  <a:schemeClr val="tx1"/>
                </a:solidFill>
                <a:effectLst/>
                <a:latin typeface="+mn-lt"/>
                <a:ea typeface="+mn-ea"/>
                <a:cs typeface="+mn-cs"/>
              </a:rPr>
              <a:t>「テクノロジー・ドリブン」とは、テクノロジーの進化がこれまでの常識を大きく変えてしまうことであり、それを前提に新たな常識が築かれることを表す言葉です。</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や人工知能の普及もまた、そんなテクノロジー・ドリブンを支えるキーワードと言えるでしょう。</a:t>
            </a:r>
          </a:p>
          <a:p>
            <a:pPr fontAlgn="base"/>
            <a:r>
              <a:rPr kumimoji="1" lang="ja-JP" altLang="en-US" sz="1200" b="0" i="0" kern="1200" dirty="0" smtClean="0">
                <a:solidFill>
                  <a:schemeClr val="tx1"/>
                </a:solidFill>
                <a:effectLst/>
                <a:latin typeface="+mn-lt"/>
                <a:ea typeface="+mn-ea"/>
                <a:cs typeface="+mn-cs"/>
              </a:rPr>
              <a:t>テクノロジーは、これまでの常識の延長線ではなしえない劇的な生産性やコスト削減を実現し、これまでの常識を破壊する新しいビジネスを創出する手段として、その存在感を増しつつあるといえるでしょう。</a:t>
            </a:r>
          </a:p>
          <a:p>
            <a:pPr fontAlgn="base"/>
            <a:r>
              <a:rPr kumimoji="1" lang="ja-JP" altLang="en-US" sz="1200" b="0" i="0" kern="1200" dirty="0" smtClean="0">
                <a:solidFill>
                  <a:schemeClr val="tx1"/>
                </a:solidFill>
                <a:effectLst/>
                <a:latin typeface="+mn-lt"/>
                <a:ea typeface="+mn-ea"/>
                <a:cs typeface="+mn-cs"/>
              </a:rPr>
              <a:t>またクラウドは企業の基幹業務を支えるシステム基盤として広く世の中に受け入れられつつあります。モバイルやウエアラブルは「前提」であり、ソーシャル・メディアは人のつながりのあり方を大きく変えてしまいました。さらに、「オープン」は、人々の価値観や企業戦略の前提を変えつつあります。オープンソース・ソフトウェア、オープンデータ、オープン・コミュニティへのコミットメントなくとして、これからの時代を生き抜くことはできません。</a:t>
            </a:r>
          </a:p>
          <a:p>
            <a:pPr fontAlgn="base"/>
            <a:r>
              <a:rPr kumimoji="1" lang="ja-JP" altLang="en-US" sz="1200" b="0" i="0" kern="1200" dirty="0" smtClean="0">
                <a:solidFill>
                  <a:schemeClr val="tx1"/>
                </a:solidFill>
                <a:effectLst/>
                <a:latin typeface="+mn-lt"/>
                <a:ea typeface="+mn-ea"/>
                <a:cs typeface="+mn-cs"/>
              </a:rPr>
              <a:t>これはテクノロジーによる時代の再定義であり、既存のビジネスや社会基盤を「デジタルで組み替える」動きといえます。</a:t>
            </a:r>
          </a:p>
          <a:p>
            <a:pPr fontAlgn="base"/>
            <a:r>
              <a:rPr lang="ja-JP" altLang="en-US" b="1" dirty="0" smtClean="0">
                <a:effectLst/>
              </a:rPr>
              <a:t>「デジタル・トランスフォーメーション」</a:t>
            </a:r>
            <a:endParaRPr lang="ja-JP" altLang="en-US" dirty="0" smtClean="0">
              <a:effectLst/>
            </a:endParaRPr>
          </a:p>
          <a:p>
            <a:pPr fontAlgn="base"/>
            <a:r>
              <a:rPr kumimoji="1" lang="ja-JP" altLang="en-US" sz="1200" b="0" i="0" kern="1200" dirty="0" smtClean="0">
                <a:solidFill>
                  <a:schemeClr val="tx1"/>
                </a:solidFill>
                <a:effectLst/>
                <a:latin typeface="+mn-lt"/>
                <a:ea typeface="+mn-ea"/>
                <a:cs typeface="+mn-cs"/>
              </a:rPr>
              <a:t>この変化を言葉にすれば、こういう表現になるかもしれません。これはこれからのビジネスの方向を指し示していることばです。この「デジタル・トランスフォーメーション」は、サービス化、オープン化、ソーシャル化、スマート化の</a:t>
            </a:r>
            <a:r>
              <a:rPr kumimoji="1" lang="en-US" altLang="ja-JP" sz="1200" b="0" i="0" kern="1200" dirty="0" smtClean="0">
                <a:solidFill>
                  <a:schemeClr val="tx1"/>
                </a:solidFill>
                <a:effectLst/>
                <a:latin typeface="+mn-lt"/>
                <a:ea typeface="+mn-ea"/>
                <a:cs typeface="+mn-cs"/>
              </a:rPr>
              <a:t>4</a:t>
            </a:r>
            <a:r>
              <a:rPr kumimoji="1" lang="ja-JP" altLang="en-US" sz="1200" b="0" i="0" kern="1200" dirty="0" smtClean="0">
                <a:solidFill>
                  <a:schemeClr val="tx1"/>
                </a:solidFill>
                <a:effectLst/>
                <a:latin typeface="+mn-lt"/>
                <a:ea typeface="+mn-ea"/>
                <a:cs typeface="+mn-cs"/>
              </a:rPr>
              <a:t>つの大きな力に牽引されます。</a:t>
            </a:r>
          </a:p>
          <a:p>
            <a:pPr fontAlgn="base"/>
            <a:r>
              <a:rPr kumimoji="1" lang="ja-JP" altLang="en-US" sz="1200" b="1" i="0" kern="1200" dirty="0" smtClean="0">
                <a:solidFill>
                  <a:schemeClr val="tx1"/>
                </a:solidFill>
                <a:effectLst/>
                <a:latin typeface="+mn-lt"/>
                <a:ea typeface="+mn-ea"/>
                <a:cs typeface="+mn-cs"/>
              </a:rPr>
              <a:t>サービス化</a:t>
            </a:r>
          </a:p>
          <a:p>
            <a:pPr fontAlgn="base"/>
            <a:r>
              <a:rPr kumimoji="1" lang="ja-JP" altLang="en-US" sz="1200" b="0" i="0" kern="1200" dirty="0" smtClean="0">
                <a:solidFill>
                  <a:schemeClr val="tx1"/>
                </a:solidFill>
                <a:effectLst/>
                <a:latin typeface="+mn-lt"/>
                <a:ea typeface="+mn-ea"/>
                <a:cs typeface="+mn-cs"/>
              </a:rPr>
              <a:t>ジェットエンジンを「出力</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稼働時間」で従量課金する、あるいは建築機械を測量、設計、自動運転とともにサービスとして提供するといった、これまでは販売が常識だったビジネスにもサービス化の流れが生まれています。また、サーバーやストレージ、ネットワーク設備や</a:t>
            </a:r>
            <a:r>
              <a:rPr kumimoji="1" lang="en-US" altLang="ja-JP" sz="1200" b="0" i="0" kern="1200" dirty="0" smtClean="0">
                <a:solidFill>
                  <a:schemeClr val="tx1"/>
                </a:solidFill>
                <a:effectLst/>
                <a:latin typeface="+mn-lt"/>
                <a:ea typeface="+mn-ea"/>
                <a:cs typeface="+mn-cs"/>
              </a:rPr>
              <a:t>PC</a:t>
            </a:r>
            <a:r>
              <a:rPr kumimoji="1" lang="ja-JP" altLang="en-US" sz="1200" b="0" i="0" kern="1200" dirty="0" smtClean="0">
                <a:solidFill>
                  <a:schemeClr val="tx1"/>
                </a:solidFill>
                <a:effectLst/>
                <a:latin typeface="+mn-lt"/>
                <a:ea typeface="+mn-ea"/>
                <a:cs typeface="+mn-cs"/>
              </a:rPr>
              <a:t>などのコンピューター資源は、もはやクラウド・サービスとして使用することは必然の流れになろうとしています。また、システムを開発し実行する環境さえもクラウドに頼ることで、開発の生産性を劇的に高め、運用管理を不要とします。</a:t>
            </a:r>
          </a:p>
          <a:p>
            <a:pPr fontAlgn="base"/>
            <a:r>
              <a:rPr kumimoji="1" lang="ja-JP" altLang="en-US" sz="1200" b="0" i="0" kern="1200" dirty="0" smtClean="0">
                <a:solidFill>
                  <a:schemeClr val="tx1"/>
                </a:solidFill>
                <a:effectLst/>
                <a:latin typeface="+mn-lt"/>
                <a:ea typeface="+mn-ea"/>
                <a:cs typeface="+mn-cs"/>
              </a:rPr>
              <a:t>人々は、これまで価値を手に入れるためにその手段を所有しなければなりませんでした。しかし、様々な価値がサービスとして手に入れられる時代へと変わろうとしています。</a:t>
            </a:r>
          </a:p>
          <a:p>
            <a:pPr fontAlgn="base"/>
            <a:r>
              <a:rPr kumimoji="1" lang="ja-JP" altLang="en-US" sz="1200" b="0" i="0" kern="1200" dirty="0" smtClean="0">
                <a:solidFill>
                  <a:schemeClr val="tx1"/>
                </a:solidFill>
                <a:effectLst/>
                <a:latin typeface="+mn-lt"/>
                <a:ea typeface="+mn-ea"/>
                <a:cs typeface="+mn-cs"/>
              </a:rPr>
              <a:t>ユーザーが求めているのは、結果としての価値であり、その手段ではありません。手段を所有しなくても価値が手に入るのであれば、そちらに人々の需要がシフトするのは必然なのです。</a:t>
            </a:r>
          </a:p>
          <a:p>
            <a:pPr fontAlgn="base"/>
            <a:r>
              <a:rPr kumimoji="1" lang="ja-JP" altLang="en-US" sz="1200" b="1" i="0" kern="1200" dirty="0" smtClean="0">
                <a:solidFill>
                  <a:schemeClr val="tx1"/>
                </a:solidFill>
                <a:effectLst/>
                <a:latin typeface="+mn-lt"/>
                <a:ea typeface="+mn-ea"/>
                <a:cs typeface="+mn-cs"/>
              </a:rPr>
              <a:t>オープン化</a:t>
            </a:r>
          </a:p>
          <a:p>
            <a:pPr fontAlgn="base"/>
            <a:r>
              <a:rPr kumimoji="1" lang="ja-JP" altLang="en-US" sz="1200" b="0" i="0" kern="1200" dirty="0" smtClean="0">
                <a:solidFill>
                  <a:schemeClr val="tx1"/>
                </a:solidFill>
                <a:effectLst/>
                <a:latin typeface="+mn-lt"/>
                <a:ea typeface="+mn-ea"/>
                <a:cs typeface="+mn-cs"/>
              </a:rPr>
              <a:t>「特定の企業の所有する技術や製品ではなく、ひろく多くの人が関与する技術や製品の方が進化のスピードは早く、安心・安全も担保される」</a:t>
            </a:r>
          </a:p>
          <a:p>
            <a:pPr fontAlgn="base"/>
            <a:r>
              <a:rPr kumimoji="1" lang="ja-JP" altLang="en-US" sz="1200" b="0" i="0" kern="1200" dirty="0" smtClean="0">
                <a:solidFill>
                  <a:schemeClr val="tx1"/>
                </a:solidFill>
                <a:effectLst/>
                <a:latin typeface="+mn-lt"/>
                <a:ea typeface="+mn-ea"/>
                <a:cs typeface="+mn-cs"/>
              </a:rPr>
              <a:t>そんな常識が広く受け入れつつあります。</a:t>
            </a:r>
          </a:p>
          <a:p>
            <a:pPr fontAlgn="base"/>
            <a:r>
              <a:rPr kumimoji="1" lang="ja-JP" altLang="en-US" sz="1200" b="0" i="0" kern="1200" dirty="0" smtClean="0">
                <a:solidFill>
                  <a:schemeClr val="tx1"/>
                </a:solidFill>
                <a:effectLst/>
                <a:latin typeface="+mn-lt"/>
                <a:ea typeface="+mn-ea"/>
                <a:cs typeface="+mn-cs"/>
              </a:rPr>
              <a:t>オープン化の動きは、これまでも世の中の常識が変わる節目に度々登場しています。例えば、</a:t>
            </a:r>
            <a:r>
              <a:rPr kumimoji="1" lang="en-US" altLang="ja-JP" sz="1200" b="0" i="0" kern="1200" dirty="0" smtClean="0">
                <a:solidFill>
                  <a:schemeClr val="tx1"/>
                </a:solidFill>
                <a:effectLst/>
                <a:latin typeface="+mn-lt"/>
                <a:ea typeface="+mn-ea"/>
                <a:cs typeface="+mn-cs"/>
              </a:rPr>
              <a:t>1964</a:t>
            </a:r>
            <a:r>
              <a:rPr kumimoji="1" lang="ja-JP" altLang="en-US" sz="1200" b="0" i="0" kern="1200" dirty="0" smtClean="0">
                <a:solidFill>
                  <a:schemeClr val="tx1"/>
                </a:solidFill>
                <a:effectLst/>
                <a:latin typeface="+mn-lt"/>
                <a:ea typeface="+mn-ea"/>
                <a:cs typeface="+mn-cs"/>
              </a:rPr>
              <a:t>年、</a:t>
            </a:r>
            <a:r>
              <a:rPr kumimoji="1" lang="en-US" altLang="ja-JP" sz="1200" b="0" i="0" kern="1200" dirty="0" smtClean="0">
                <a:solidFill>
                  <a:schemeClr val="tx1"/>
                </a:solidFill>
                <a:effectLst/>
                <a:latin typeface="+mn-lt"/>
                <a:ea typeface="+mn-ea"/>
                <a:cs typeface="+mn-cs"/>
              </a:rPr>
              <a:t>IBM</a:t>
            </a:r>
            <a:r>
              <a:rPr kumimoji="1" lang="ja-JP" altLang="en-US" sz="1200" b="0" i="0" kern="1200" dirty="0" smtClean="0">
                <a:solidFill>
                  <a:schemeClr val="tx1"/>
                </a:solidFill>
                <a:effectLst/>
                <a:latin typeface="+mn-lt"/>
                <a:ea typeface="+mn-ea"/>
                <a:cs typeface="+mn-cs"/>
              </a:rPr>
              <a:t>は自社の虎の子の技術であるコンピューターの技術仕様を「システム</a:t>
            </a:r>
            <a:r>
              <a:rPr kumimoji="1" lang="en-US" altLang="ja-JP" sz="1200" b="0" i="0" kern="1200" dirty="0" smtClean="0">
                <a:solidFill>
                  <a:schemeClr val="tx1"/>
                </a:solidFill>
                <a:effectLst/>
                <a:latin typeface="+mn-lt"/>
                <a:ea typeface="+mn-ea"/>
                <a:cs typeface="+mn-cs"/>
              </a:rPr>
              <a:t>/360</a:t>
            </a:r>
            <a:r>
              <a:rPr kumimoji="1" lang="ja-JP" altLang="en-US" sz="1200" b="0" i="0" kern="1200" dirty="0" smtClean="0">
                <a:solidFill>
                  <a:schemeClr val="tx1"/>
                </a:solidFill>
                <a:effectLst/>
                <a:latin typeface="+mn-lt"/>
                <a:ea typeface="+mn-ea"/>
                <a:cs typeface="+mn-cs"/>
              </a:rPr>
              <a:t>アーキテクチャー」としてオープン化しました。これにより、</a:t>
            </a:r>
            <a:r>
              <a:rPr kumimoji="1" lang="en-US" altLang="ja-JP" sz="1200" b="0" i="0" kern="1200" dirty="0" smtClean="0">
                <a:solidFill>
                  <a:schemeClr val="tx1"/>
                </a:solidFill>
                <a:effectLst/>
                <a:latin typeface="+mn-lt"/>
                <a:ea typeface="+mn-ea"/>
                <a:cs typeface="+mn-cs"/>
              </a:rPr>
              <a:t>IBM</a:t>
            </a:r>
            <a:r>
              <a:rPr kumimoji="1" lang="ja-JP" altLang="en-US" sz="1200" b="0" i="0" kern="1200" dirty="0" smtClean="0">
                <a:solidFill>
                  <a:schemeClr val="tx1"/>
                </a:solidFill>
                <a:effectLst/>
                <a:latin typeface="+mn-lt"/>
                <a:ea typeface="+mn-ea"/>
                <a:cs typeface="+mn-cs"/>
              </a:rPr>
              <a:t>のコンピューターの周辺に様々なビジネスが生まれ、今のビジネス・コンピューター市場を生みだす切っ掛けとなりました。また、</a:t>
            </a:r>
            <a:r>
              <a:rPr kumimoji="1" lang="en-US" altLang="ja-JP" sz="1200" b="0" i="0" kern="1200" dirty="0" smtClean="0">
                <a:solidFill>
                  <a:schemeClr val="tx1"/>
                </a:solidFill>
                <a:effectLst/>
                <a:latin typeface="+mn-lt"/>
                <a:ea typeface="+mn-ea"/>
                <a:cs typeface="+mn-cs"/>
              </a:rPr>
              <a:t>1981</a:t>
            </a:r>
            <a:r>
              <a:rPr kumimoji="1" lang="ja-JP" altLang="en-US" sz="1200" b="0" i="0" kern="1200" dirty="0" smtClean="0">
                <a:solidFill>
                  <a:schemeClr val="tx1"/>
                </a:solidFill>
                <a:effectLst/>
                <a:latin typeface="+mn-lt"/>
                <a:ea typeface="+mn-ea"/>
                <a:cs typeface="+mn-cs"/>
              </a:rPr>
              <a:t>年、やはり</a:t>
            </a:r>
            <a:r>
              <a:rPr kumimoji="1" lang="en-US" altLang="ja-JP" sz="1200" b="0" i="0" kern="1200" dirty="0" smtClean="0">
                <a:solidFill>
                  <a:schemeClr val="tx1"/>
                </a:solidFill>
                <a:effectLst/>
                <a:latin typeface="+mn-lt"/>
                <a:ea typeface="+mn-ea"/>
                <a:cs typeface="+mn-cs"/>
              </a:rPr>
              <a:t>IBM</a:t>
            </a:r>
            <a:r>
              <a:rPr kumimoji="1" lang="ja-JP" altLang="en-US" sz="1200" b="0" i="0" kern="1200" dirty="0" smtClean="0">
                <a:solidFill>
                  <a:schemeClr val="tx1"/>
                </a:solidFill>
                <a:effectLst/>
                <a:latin typeface="+mn-lt"/>
                <a:ea typeface="+mn-ea"/>
                <a:cs typeface="+mn-cs"/>
              </a:rPr>
              <a:t>は自社の</a:t>
            </a:r>
            <a:r>
              <a:rPr kumimoji="1" lang="en-US" altLang="ja-JP" sz="1200" b="0" i="0" kern="1200" dirty="0" smtClean="0">
                <a:solidFill>
                  <a:schemeClr val="tx1"/>
                </a:solidFill>
                <a:effectLst/>
                <a:latin typeface="+mn-lt"/>
                <a:ea typeface="+mn-ea"/>
                <a:cs typeface="+mn-cs"/>
              </a:rPr>
              <a:t>PC</a:t>
            </a:r>
            <a:r>
              <a:rPr kumimoji="1" lang="ja-JP" altLang="en-US" sz="1200" b="0" i="0" kern="1200" dirty="0" smtClean="0">
                <a:solidFill>
                  <a:schemeClr val="tx1"/>
                </a:solidFill>
                <a:effectLst/>
                <a:latin typeface="+mn-lt"/>
                <a:ea typeface="+mn-ea"/>
                <a:cs typeface="+mn-cs"/>
              </a:rPr>
              <a:t>を開発、販売するに当たり主要な技術を囲い込むことをせずインテルやマイクロソフトから調達し、</a:t>
            </a:r>
            <a:r>
              <a:rPr kumimoji="1" lang="en-US" altLang="ja-JP" sz="1200" b="0" i="0" kern="1200" dirty="0" smtClean="0">
                <a:solidFill>
                  <a:schemeClr val="tx1"/>
                </a:solidFill>
                <a:effectLst/>
                <a:latin typeface="+mn-lt"/>
                <a:ea typeface="+mn-ea"/>
                <a:cs typeface="+mn-cs"/>
              </a:rPr>
              <a:t>PC</a:t>
            </a:r>
            <a:r>
              <a:rPr kumimoji="1" lang="ja-JP" altLang="en-US" sz="1200" b="0" i="0" kern="1200" dirty="0" smtClean="0">
                <a:solidFill>
                  <a:schemeClr val="tx1"/>
                </a:solidFill>
                <a:effectLst/>
                <a:latin typeface="+mn-lt"/>
                <a:ea typeface="+mn-ea"/>
                <a:cs typeface="+mn-cs"/>
              </a:rPr>
              <a:t>市場拡大のきっかけを作りました。インターネットや</a:t>
            </a:r>
            <a:r>
              <a:rPr kumimoji="1" lang="en-US" altLang="ja-JP" sz="1200" b="0" i="0" kern="1200" dirty="0" smtClean="0">
                <a:solidFill>
                  <a:schemeClr val="tx1"/>
                </a:solidFill>
                <a:effectLst/>
                <a:latin typeface="+mn-lt"/>
                <a:ea typeface="+mn-ea"/>
                <a:cs typeface="+mn-cs"/>
              </a:rPr>
              <a:t>Linux</a:t>
            </a:r>
            <a:r>
              <a:rPr kumimoji="1" lang="ja-JP" altLang="en-US" sz="1200" b="0" i="0" kern="1200" dirty="0" smtClean="0">
                <a:solidFill>
                  <a:schemeClr val="tx1"/>
                </a:solidFill>
                <a:effectLst/>
                <a:latin typeface="+mn-lt"/>
                <a:ea typeface="+mn-ea"/>
                <a:cs typeface="+mn-cs"/>
              </a:rPr>
              <a:t>といった技術もオープンであったことが、その後の発展と進化を支えてきたのです。</a:t>
            </a:r>
          </a:p>
          <a:p>
            <a:pPr fontAlgn="base"/>
            <a:r>
              <a:rPr kumimoji="1" lang="ja-JP" altLang="en-US" sz="1200" b="0" i="0" kern="1200" dirty="0" smtClean="0">
                <a:solidFill>
                  <a:schemeClr val="tx1"/>
                </a:solidFill>
                <a:effectLst/>
                <a:latin typeface="+mn-lt"/>
                <a:ea typeface="+mn-ea"/>
                <a:cs typeface="+mn-cs"/>
              </a:rPr>
              <a:t>オープンはこれまでも時代を動かす切っ掛けを生みだしてきました。そして、いま多くの企業が再び、オープンに積極的に関わろうとしています。</a:t>
            </a:r>
          </a:p>
          <a:p>
            <a:pPr fontAlgn="base"/>
            <a:r>
              <a:rPr kumimoji="1" lang="ja-JP" altLang="en-US" sz="1200" b="0" i="0" kern="1200" dirty="0" smtClean="0">
                <a:solidFill>
                  <a:schemeClr val="tx1"/>
                </a:solidFill>
                <a:effectLst/>
                <a:latin typeface="+mn-lt"/>
                <a:ea typeface="+mn-ea"/>
                <a:cs typeface="+mn-cs"/>
              </a:rPr>
              <a:t>例えば、自らが開発したテクノロジーをオープンにすることは、もはや社会正義にも近い感覚となりつつあります。そして、自らがオープン・コミュニティのなかで存在感を高め、その中でリーダーシップを示すことが、自らのビジネスを成長させる原動力になることを受け入れはじめています。もはや、ビジネスはオープンに支えられ、オープンへのコミットメントなくして生き抜くことができなくなったとも言えるでしょう。</a:t>
            </a:r>
          </a:p>
          <a:p>
            <a:pPr fontAlgn="base"/>
            <a:r>
              <a:rPr kumimoji="1" lang="ja-JP" altLang="en-US" sz="1200" b="0" i="0" kern="1200" dirty="0" smtClean="0">
                <a:solidFill>
                  <a:schemeClr val="tx1"/>
                </a:solidFill>
                <a:effectLst/>
                <a:latin typeface="+mn-lt"/>
                <a:ea typeface="+mn-ea"/>
                <a:cs typeface="+mn-cs"/>
              </a:rPr>
              <a:t>インターネットの普及やソーシャルメディアなどはこのオープン化を加速させる推進力として、その役割をますます強めています。</a:t>
            </a:r>
          </a:p>
          <a:p>
            <a:pPr fontAlgn="base"/>
            <a:r>
              <a:rPr kumimoji="1" lang="ja-JP" altLang="en-US" sz="1200" b="1" i="0" kern="1200" dirty="0" smtClean="0">
                <a:solidFill>
                  <a:schemeClr val="tx1"/>
                </a:solidFill>
                <a:effectLst/>
                <a:latin typeface="+mn-lt"/>
                <a:ea typeface="+mn-ea"/>
                <a:cs typeface="+mn-cs"/>
              </a:rPr>
              <a:t>ソーシャル化</a:t>
            </a:r>
          </a:p>
          <a:p>
            <a:pPr fontAlgn="base"/>
            <a:r>
              <a:rPr kumimoji="1" lang="ja-JP" altLang="en-US" sz="1200" b="0" i="0" kern="1200" dirty="0" smtClean="0">
                <a:solidFill>
                  <a:schemeClr val="tx1"/>
                </a:solidFill>
                <a:effectLst/>
                <a:latin typeface="+mn-lt"/>
                <a:ea typeface="+mn-ea"/>
                <a:cs typeface="+mn-cs"/>
              </a:rPr>
              <a:t>インターネットの普及と共にコミュニケーション・コストが劇的に下がりました。その結果、誰もがフラットにつながることができるようになりました。また、コミュニケーションにハブや管理者は不要となり、そこに権力や富が集中することはできなくなろうとしています。ソーシャル・メディアやピア・ツー・ピア通信のテクノロジーは、この流れをさらに加速しています。</a:t>
            </a:r>
            <a:r>
              <a:rPr kumimoji="1" lang="en-US" altLang="ja-JP" sz="1200" b="0" i="0" kern="1200" dirty="0" err="1" smtClean="0">
                <a:solidFill>
                  <a:schemeClr val="tx1"/>
                </a:solidFill>
                <a:effectLst/>
                <a:latin typeface="+mn-lt"/>
                <a:ea typeface="+mn-ea"/>
                <a:cs typeface="+mn-cs"/>
              </a:rPr>
              <a:t>Uber</a:t>
            </a:r>
            <a:r>
              <a:rPr kumimoji="1" lang="ja-JP" altLang="en-US" sz="1200" b="0" i="0" kern="1200" dirty="0" smtClean="0">
                <a:solidFill>
                  <a:schemeClr val="tx1"/>
                </a:solidFill>
                <a:effectLst/>
                <a:latin typeface="+mn-lt"/>
                <a:ea typeface="+mn-ea"/>
                <a:cs typeface="+mn-cs"/>
              </a:rPr>
              <a:t>や</a:t>
            </a:r>
            <a:r>
              <a:rPr kumimoji="1" lang="en-US" altLang="ja-JP" sz="1200" b="0" i="0" kern="1200" dirty="0" err="1" smtClean="0">
                <a:solidFill>
                  <a:schemeClr val="tx1"/>
                </a:solidFill>
                <a:effectLst/>
                <a:latin typeface="+mn-lt"/>
                <a:ea typeface="+mn-ea"/>
                <a:cs typeface="+mn-cs"/>
              </a:rPr>
              <a:t>Airbnb</a:t>
            </a:r>
            <a:r>
              <a:rPr kumimoji="1" lang="ja-JP" altLang="en-US" sz="1200" b="0" i="0" kern="1200" dirty="0" smtClean="0">
                <a:solidFill>
                  <a:schemeClr val="tx1"/>
                </a:solidFill>
                <a:effectLst/>
                <a:latin typeface="+mn-lt"/>
                <a:ea typeface="+mn-ea"/>
                <a:cs typeface="+mn-cs"/>
              </a:rPr>
              <a:t>など、これまでの常識を破壊しようとするビジネスはこんなコミュニケーション基盤に支えられています。このコミュニケーション基盤は「シェアリング・エコノミー」を生みだし、こりまでの常識を破壊する新たなビジネスを登場させる基盤としても大きな役割を果たすことになります。</a:t>
            </a:r>
          </a:p>
          <a:p>
            <a:pPr fontAlgn="base"/>
            <a:r>
              <a:rPr kumimoji="1" lang="ja-JP" altLang="en-US" sz="1200" b="1" i="0" kern="1200" dirty="0" smtClean="0">
                <a:solidFill>
                  <a:schemeClr val="tx1"/>
                </a:solidFill>
                <a:effectLst/>
                <a:latin typeface="+mn-lt"/>
                <a:ea typeface="+mn-ea"/>
                <a:cs typeface="+mn-cs"/>
              </a:rPr>
              <a:t>スマート化</a:t>
            </a:r>
          </a:p>
          <a:p>
            <a:pPr fontAlgn="base"/>
            <a:r>
              <a:rPr kumimoji="1" lang="ja-JP" altLang="en-US" sz="1200" b="0" i="0" kern="1200" dirty="0" smtClean="0">
                <a:solidFill>
                  <a:schemeClr val="tx1"/>
                </a:solidFill>
                <a:effectLst/>
                <a:latin typeface="+mn-lt"/>
                <a:ea typeface="+mn-ea"/>
                <a:cs typeface="+mn-cs"/>
              </a:rPr>
              <a:t>個別最適化は無駄を随所に生みだしてしまうので、全体最適化こそがあるべき姿だと言われ続けてきました。しかし、</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の普及により、個別の現実をきめ細かくリアルタイムに捉えることができるようになり、この常識も変わろうとしています。</a:t>
            </a:r>
          </a:p>
          <a:p>
            <a:pPr fontAlgn="base"/>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によって収集された「個別の事実」は、人工知能によって解析されます。そして、他の「個別の事実」との関係を考慮しつつも可能な限り個別最適化を実現しようとするでしょう。サンプルデータによる平均的・一般的解釈や人間の判断が介在すれば、とてもできることではありません。</a:t>
            </a:r>
          </a:p>
          <a:p>
            <a:pPr fontAlgn="base"/>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をはじめとして、ビジネスがデジタルに構築されるようになれば、現実世界とデジタル世界は表裏一体の関係として存在することになります。現実世界は、簡単にそれを変えることも破壊することもできませんが、デジタル世界は、シミュレーションというカタチで、どのようにでも変えることができるし破壊することもできます。人工知能はそのための手段として大きな役割を果たすことになります。そこで得られた新たな知見、未来予測、最適解は、私たちの住む現実社会をより快適にしてくれます。スマート化とは、このような現実世界とデジタル世界を一体の仕組みとして捉え、新たな社会システムを構築しようという変化なのです。</a:t>
            </a:r>
          </a:p>
          <a:p>
            <a:pPr fontAlgn="base"/>
            <a:r>
              <a:rPr kumimoji="1" lang="ja-JP" altLang="en-US" sz="1200" b="0" i="0" kern="1200" dirty="0" smtClean="0">
                <a:solidFill>
                  <a:schemeClr val="tx1"/>
                </a:solidFill>
                <a:effectLst/>
                <a:latin typeface="+mn-lt"/>
                <a:ea typeface="+mn-ea"/>
                <a:cs typeface="+mn-cs"/>
              </a:rPr>
              <a:t>また、機械が人間の代わりを果たしてくれる範疇はますます拡がってゆくでしょう。肉体的にも知的にも、時間と労力をかけることで生みだしてきた価値は機械に置き換えられてゆきます。その方が、遥かに効率的で正確だからです。時間もコストも大幅に削減され、生産性は飛躍的に高まります。</a:t>
            </a:r>
          </a:p>
          <a:p>
            <a:pPr fontAlgn="base"/>
            <a:r>
              <a:rPr kumimoji="1" lang="ja-JP" altLang="en-US" sz="1200" b="0" i="0" kern="1200" dirty="0" smtClean="0">
                <a:solidFill>
                  <a:schemeClr val="tx1"/>
                </a:solidFill>
                <a:effectLst/>
                <a:latin typeface="+mn-lt"/>
                <a:ea typeface="+mn-ea"/>
                <a:cs typeface="+mn-cs"/>
              </a:rPr>
              <a:t>一方で、人間の役割は大きく変わってくるでしょう。感性、協調性、創造性がこれまでにも増して重視されるようになり、人間は新たな進化のステージに立たされることになるのです。</a:t>
            </a:r>
          </a:p>
          <a:p>
            <a:pPr fontAlgn="base"/>
            <a:r>
              <a:rPr kumimoji="1" lang="ja-JP" altLang="en-US" sz="1200" b="0" i="0" kern="1200" dirty="0" smtClean="0">
                <a:solidFill>
                  <a:schemeClr val="tx1"/>
                </a:solidFill>
                <a:effectLst/>
                <a:latin typeface="+mn-lt"/>
                <a:ea typeface="+mn-ea"/>
                <a:cs typeface="+mn-cs"/>
              </a:rPr>
              <a:t>このような時代の変化の中で、</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ビジネスはとのような方向に向かうのでしょうか。それを著したのが以下のチャートです。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79</a:t>
            </a:fld>
            <a:endParaRPr kumimoji="1" lang="ja-JP" altLang="en-US"/>
          </a:p>
        </p:txBody>
      </p:sp>
    </p:spTree>
    <p:extLst>
      <p:ext uri="{BB962C8B-B14F-4D97-AF65-F5344CB8AC3E}">
        <p14:creationId xmlns:p14="http://schemas.microsoft.com/office/powerpoint/2010/main" val="17347039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0" i="0" kern="1200" dirty="0" smtClean="0">
                <a:solidFill>
                  <a:schemeClr val="tx1"/>
                </a:solidFill>
                <a:effectLst/>
                <a:latin typeface="+mn-lt"/>
                <a:ea typeface="+mn-ea"/>
                <a:cs typeface="+mn-cs"/>
              </a:rPr>
              <a:t>「デジタル・トランスフォーメーション」に向かう流れは、「</a:t>
            </a:r>
            <a:r>
              <a:rPr kumimoji="1" lang="ja-JP" altLang="en-US" sz="1200" b="1" i="0" kern="1200" dirty="0" smtClean="0">
                <a:solidFill>
                  <a:schemeClr val="tx1"/>
                </a:solidFill>
                <a:effectLst/>
                <a:latin typeface="+mn-lt"/>
                <a:ea typeface="+mn-ea"/>
                <a:cs typeface="+mn-cs"/>
              </a:rPr>
              <a:t>クラウド・ネイティブ</a:t>
            </a:r>
            <a:r>
              <a:rPr kumimoji="1" lang="ja-JP" altLang="en-US" sz="1200" b="0" i="0" kern="1200" dirty="0" smtClean="0">
                <a:solidFill>
                  <a:schemeClr val="tx1"/>
                </a:solidFill>
                <a:effectLst/>
                <a:latin typeface="+mn-lt"/>
                <a:ea typeface="+mn-ea"/>
                <a:cs typeface="+mn-cs"/>
              </a:rPr>
              <a:t>」と「</a:t>
            </a:r>
            <a:r>
              <a:rPr kumimoji="1" lang="ja-JP" altLang="en-US" sz="1200" b="1" i="0" kern="1200" dirty="0" smtClean="0">
                <a:solidFill>
                  <a:schemeClr val="tx1"/>
                </a:solidFill>
                <a:effectLst/>
                <a:latin typeface="+mn-lt"/>
                <a:ea typeface="+mn-ea"/>
                <a:cs typeface="+mn-cs"/>
              </a:rPr>
              <a:t>アンビエント</a:t>
            </a:r>
            <a:r>
              <a:rPr kumimoji="1" lang="en-US" altLang="ja-JP" sz="1200" b="1"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」によって牽引されます。</a:t>
            </a:r>
          </a:p>
          <a:p>
            <a:pPr fontAlgn="base"/>
            <a:r>
              <a:rPr kumimoji="1" lang="ja-JP" altLang="en-US" sz="1200" b="0" i="0" kern="1200" dirty="0" smtClean="0">
                <a:solidFill>
                  <a:schemeClr val="tx1"/>
                </a:solidFill>
                <a:effectLst/>
                <a:latin typeface="+mn-lt"/>
                <a:ea typeface="+mn-ea"/>
                <a:cs typeface="+mn-cs"/>
              </a:rPr>
              <a:t>「クラウド・ネイティブ」とは、</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に関わる多くの資源がクラウド・サービスとして提供されることです。また、所有することを前提としたこれまでの使い方とは大きく異なる新たなシステムとの付き合い方が求められることでもあります。つまり、これまでの所有する</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の延長線上で考えることではなく、クラウドならではの思想やテクノロジーを前提にシステムとの係わりからを新たに見い出してゆかなければならいのです。</a:t>
            </a:r>
          </a:p>
          <a:p>
            <a:pPr fontAlgn="base"/>
            <a:r>
              <a:rPr kumimoji="1" lang="ja-JP" altLang="en-US" sz="1200" b="0" i="0" kern="1200" dirty="0" smtClean="0">
                <a:solidFill>
                  <a:schemeClr val="tx1"/>
                </a:solidFill>
                <a:effectLst/>
                <a:latin typeface="+mn-lt"/>
                <a:ea typeface="+mn-ea"/>
                <a:cs typeface="+mn-cs"/>
              </a:rPr>
              <a:t>一方の「アンビエント</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」とは、「環境や周辺に溶け込む</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」の意味です。例えば、</a:t>
            </a:r>
            <a:r>
              <a:rPr kumimoji="1" lang="en-US" altLang="ja-JP" sz="1200" b="0" i="0" kern="1200" dirty="0" smtClean="0">
                <a:solidFill>
                  <a:schemeClr val="tx1"/>
                </a:solidFill>
                <a:effectLst/>
                <a:latin typeface="+mn-lt"/>
                <a:ea typeface="+mn-ea"/>
                <a:cs typeface="+mn-cs"/>
              </a:rPr>
              <a:t>5</a:t>
            </a:r>
            <a:r>
              <a:rPr kumimoji="1" lang="ja-JP" altLang="en-US" sz="1200" b="0" i="0" kern="1200" dirty="0" smtClean="0">
                <a:solidFill>
                  <a:schemeClr val="tx1"/>
                </a:solidFill>
                <a:effectLst/>
                <a:latin typeface="+mn-lt"/>
                <a:ea typeface="+mn-ea"/>
                <a:cs typeface="+mn-cs"/>
              </a:rPr>
              <a:t>年後の</a:t>
            </a:r>
            <a:r>
              <a:rPr kumimoji="1" lang="en-US" altLang="ja-JP" sz="1200" b="0" i="0" kern="1200" dirty="0" smtClean="0">
                <a:solidFill>
                  <a:schemeClr val="tx1"/>
                </a:solidFill>
                <a:effectLst/>
                <a:latin typeface="+mn-lt"/>
                <a:ea typeface="+mn-ea"/>
                <a:cs typeface="+mn-cs"/>
              </a:rPr>
              <a:t>2020</a:t>
            </a:r>
            <a:r>
              <a:rPr kumimoji="1" lang="ja-JP" altLang="en-US" sz="1200" b="0" i="0" kern="1200" dirty="0" smtClean="0">
                <a:solidFill>
                  <a:schemeClr val="tx1"/>
                </a:solidFill>
                <a:effectLst/>
                <a:latin typeface="+mn-lt"/>
                <a:ea typeface="+mn-ea"/>
                <a:cs typeface="+mn-cs"/>
              </a:rPr>
              <a:t>年にインターネットにつながるデバイスの数は、</a:t>
            </a:r>
            <a:r>
              <a:rPr kumimoji="1" lang="en-US" altLang="ja-JP" sz="1200" b="0" i="0" kern="1200" dirty="0" smtClean="0">
                <a:solidFill>
                  <a:schemeClr val="tx1"/>
                </a:solidFill>
                <a:effectLst/>
                <a:latin typeface="+mn-lt"/>
                <a:ea typeface="+mn-ea"/>
                <a:cs typeface="+mn-cs"/>
              </a:rPr>
              <a:t>500</a:t>
            </a:r>
            <a:r>
              <a:rPr kumimoji="1" lang="ja-JP" altLang="en-US" sz="1200" b="0" i="0" kern="1200" dirty="0" smtClean="0">
                <a:solidFill>
                  <a:schemeClr val="tx1"/>
                </a:solidFill>
                <a:effectLst/>
                <a:latin typeface="+mn-lt"/>
                <a:ea typeface="+mn-ea"/>
                <a:cs typeface="+mn-cs"/>
              </a:rPr>
              <a:t>億個になるといわれており、そのときの世界人口を</a:t>
            </a:r>
            <a:r>
              <a:rPr kumimoji="1" lang="en-US" altLang="ja-JP" sz="1200" b="0" i="0" kern="1200" dirty="0" smtClean="0">
                <a:solidFill>
                  <a:schemeClr val="tx1"/>
                </a:solidFill>
                <a:effectLst/>
                <a:latin typeface="+mn-lt"/>
                <a:ea typeface="+mn-ea"/>
                <a:cs typeface="+mn-cs"/>
              </a:rPr>
              <a:t>75</a:t>
            </a:r>
            <a:r>
              <a:rPr kumimoji="1" lang="ja-JP" altLang="en-US" sz="1200" b="0" i="0" kern="1200" dirty="0" smtClean="0">
                <a:solidFill>
                  <a:schemeClr val="tx1"/>
                </a:solidFill>
                <a:effectLst/>
                <a:latin typeface="+mn-lt"/>
                <a:ea typeface="+mn-ea"/>
                <a:cs typeface="+mn-cs"/>
              </a:rPr>
              <a:t>億人とすると一人平均</a:t>
            </a:r>
            <a:r>
              <a:rPr kumimoji="1" lang="en-US" altLang="ja-JP" sz="1200" b="0" i="0" kern="1200" dirty="0" smtClean="0">
                <a:solidFill>
                  <a:schemeClr val="tx1"/>
                </a:solidFill>
                <a:effectLst/>
                <a:latin typeface="+mn-lt"/>
                <a:ea typeface="+mn-ea"/>
                <a:cs typeface="+mn-cs"/>
              </a:rPr>
              <a:t>7</a:t>
            </a:r>
            <a:r>
              <a:rPr kumimoji="1" lang="ja-JP" altLang="en-US" sz="1200" b="0" i="0" kern="1200" dirty="0" smtClean="0">
                <a:solidFill>
                  <a:schemeClr val="tx1"/>
                </a:solidFill>
                <a:effectLst/>
                <a:latin typeface="+mn-lt"/>
                <a:ea typeface="+mn-ea"/>
                <a:cs typeface="+mn-cs"/>
              </a:rPr>
              <a:t>個のデバイスがインターネットにつながっていることになります。これが</a:t>
            </a:r>
            <a:r>
              <a:rPr kumimoji="1" lang="en-US" altLang="ja-JP" sz="1200" b="0" i="0" kern="1200" dirty="0" smtClean="0">
                <a:solidFill>
                  <a:schemeClr val="tx1"/>
                </a:solidFill>
                <a:effectLst/>
                <a:latin typeface="+mn-lt"/>
                <a:ea typeface="+mn-ea"/>
                <a:cs typeface="+mn-cs"/>
              </a:rPr>
              <a:t>10</a:t>
            </a:r>
            <a:r>
              <a:rPr kumimoji="1" lang="ja-JP" altLang="en-US" sz="1200" b="0" i="0" kern="1200" dirty="0" smtClean="0">
                <a:solidFill>
                  <a:schemeClr val="tx1"/>
                </a:solidFill>
                <a:effectLst/>
                <a:latin typeface="+mn-lt"/>
                <a:ea typeface="+mn-ea"/>
                <a:cs typeface="+mn-cs"/>
              </a:rPr>
              <a:t>年後の</a:t>
            </a:r>
            <a:r>
              <a:rPr kumimoji="1" lang="en-US" altLang="ja-JP" sz="1200" b="0" i="0" kern="1200" dirty="0" smtClean="0">
                <a:solidFill>
                  <a:schemeClr val="tx1"/>
                </a:solidFill>
                <a:effectLst/>
                <a:latin typeface="+mn-lt"/>
                <a:ea typeface="+mn-ea"/>
                <a:cs typeface="+mn-cs"/>
              </a:rPr>
              <a:t>2025</a:t>
            </a:r>
            <a:r>
              <a:rPr kumimoji="1" lang="ja-JP" altLang="en-US" sz="1200" b="0" i="0" kern="1200" dirty="0" smtClean="0">
                <a:solidFill>
                  <a:schemeClr val="tx1"/>
                </a:solidFill>
                <a:effectLst/>
                <a:latin typeface="+mn-lt"/>
                <a:ea typeface="+mn-ea"/>
                <a:cs typeface="+mn-cs"/>
              </a:rPr>
              <a:t>年</a:t>
            </a:r>
            <a:r>
              <a:rPr kumimoji="1" lang="en-US" altLang="ja-JP" sz="1200" b="0" i="0" kern="1200" dirty="0" smtClean="0">
                <a:solidFill>
                  <a:schemeClr val="tx1"/>
                </a:solidFill>
                <a:effectLst/>
                <a:latin typeface="+mn-lt"/>
                <a:ea typeface="+mn-ea"/>
                <a:cs typeface="+mn-cs"/>
              </a:rPr>
              <a:t>80</a:t>
            </a:r>
            <a:r>
              <a:rPr kumimoji="1" lang="ja-JP" altLang="en-US" sz="1200" b="0" i="0" kern="1200" dirty="0" smtClean="0">
                <a:solidFill>
                  <a:schemeClr val="tx1"/>
                </a:solidFill>
                <a:effectLst/>
                <a:latin typeface="+mn-lt"/>
                <a:ea typeface="+mn-ea"/>
                <a:cs typeface="+mn-cs"/>
              </a:rPr>
              <a:t>億人の時代には２兆個になるといわれ、一人平均</a:t>
            </a:r>
            <a:r>
              <a:rPr kumimoji="1" lang="en-US" altLang="ja-JP" sz="1200" b="0" i="0" kern="1200" dirty="0" smtClean="0">
                <a:solidFill>
                  <a:schemeClr val="tx1"/>
                </a:solidFill>
                <a:effectLst/>
                <a:latin typeface="+mn-lt"/>
                <a:ea typeface="+mn-ea"/>
                <a:cs typeface="+mn-cs"/>
              </a:rPr>
              <a:t>250</a:t>
            </a:r>
            <a:r>
              <a:rPr kumimoji="1" lang="ja-JP" altLang="en-US" sz="1200" b="0" i="0" kern="1200" dirty="0" smtClean="0">
                <a:solidFill>
                  <a:schemeClr val="tx1"/>
                </a:solidFill>
                <a:effectLst/>
                <a:latin typeface="+mn-lt"/>
                <a:ea typeface="+mn-ea"/>
                <a:cs typeface="+mn-cs"/>
              </a:rPr>
              <a:t>個のデバイスを持つ計算になります。これは必ずしも突拍子もない数とは言えません。たとえば、靴や鞄、鍵やメガネ、家具や建物など、自宅や職場を併せて考えれば、その程度のモノに私たちは既に関わっています。それらの多くが全てインターネットにつながれば、現実世界のデジタルコピーが、緻密かつリアルタイムにデジタル世界に写し取られることになるのです。こういう現実世界とデジタル世界の一体化を前提とする社会や生活の基盤が実現しようとしているのです。</a:t>
            </a:r>
          </a:p>
          <a:p>
            <a:pPr fontAlgn="base"/>
            <a:r>
              <a:rPr kumimoji="1" lang="ja-JP" altLang="en-US" sz="1200" b="0" i="0" kern="1200" dirty="0" smtClean="0">
                <a:solidFill>
                  <a:schemeClr val="tx1"/>
                </a:solidFill>
                <a:effectLst/>
                <a:latin typeface="+mn-lt"/>
                <a:ea typeface="+mn-ea"/>
                <a:cs typeface="+mn-cs"/>
              </a:rPr>
              <a:t>この２つの牽引力は、５つのテクノロジー・トレンドによって支えられます。</a:t>
            </a:r>
          </a:p>
          <a:p>
            <a:pPr fontAlgn="base"/>
            <a:r>
              <a:rPr kumimoji="1" lang="ja-JP" altLang="en-US" sz="1200" b="1" i="0" kern="1200" dirty="0" smtClean="0">
                <a:solidFill>
                  <a:schemeClr val="tx1"/>
                </a:solidFill>
                <a:effectLst/>
                <a:latin typeface="+mn-lt"/>
                <a:ea typeface="+mn-ea"/>
                <a:cs typeface="+mn-cs"/>
              </a:rPr>
              <a:t>サーバーレス</a:t>
            </a:r>
          </a:p>
          <a:p>
            <a:pPr fontAlgn="base"/>
            <a:r>
              <a:rPr kumimoji="1" lang="ja-JP" altLang="en-US" sz="1200" b="0" i="0" kern="1200" dirty="0" smtClean="0">
                <a:solidFill>
                  <a:schemeClr val="tx1"/>
                </a:solidFill>
                <a:effectLst/>
                <a:latin typeface="+mn-lt"/>
                <a:ea typeface="+mn-ea"/>
                <a:cs typeface="+mn-cs"/>
              </a:rPr>
              <a:t>クラウド・ネイティブの真価は、物理的な実態を、そのアナロジーとしてサービスにおきかえるものではありません。クラウドにしかできないコトを最大限活かすことで、はじめてその真価が発揮されます。例えば、コンテナや</a:t>
            </a:r>
            <a:r>
              <a:rPr kumimoji="1" lang="en-US" altLang="ja-JP" sz="1200" b="0" i="0" kern="1200" dirty="0" err="1" smtClean="0">
                <a:solidFill>
                  <a:schemeClr val="tx1"/>
                </a:solidFill>
                <a:effectLst/>
                <a:latin typeface="+mn-lt"/>
                <a:ea typeface="+mn-ea"/>
                <a:cs typeface="+mn-cs"/>
              </a:rPr>
              <a:t>PaaS</a:t>
            </a:r>
            <a:r>
              <a:rPr kumimoji="1" lang="ja-JP" altLang="en-US" sz="1200" b="0" i="0" kern="1200" dirty="0" smtClean="0">
                <a:solidFill>
                  <a:schemeClr val="tx1"/>
                </a:solidFill>
                <a:effectLst/>
                <a:latin typeface="+mn-lt"/>
                <a:ea typeface="+mn-ea"/>
                <a:cs typeface="+mn-cs"/>
              </a:rPr>
              <a:t>、</a:t>
            </a:r>
            <a:r>
              <a:rPr kumimoji="1" lang="en-US" altLang="ja-JP" sz="1200" b="0" i="0" kern="1200" dirty="0" smtClean="0">
                <a:solidFill>
                  <a:schemeClr val="tx1"/>
                </a:solidFill>
                <a:effectLst/>
                <a:latin typeface="+mn-lt"/>
                <a:ea typeface="+mn-ea"/>
                <a:cs typeface="+mn-cs"/>
              </a:rPr>
              <a:t>API</a:t>
            </a:r>
            <a:r>
              <a:rPr kumimoji="1" lang="ja-JP" altLang="en-US" sz="1200" b="0" i="0" kern="1200" dirty="0" smtClean="0">
                <a:solidFill>
                  <a:schemeClr val="tx1"/>
                </a:solidFill>
                <a:effectLst/>
                <a:latin typeface="+mn-lt"/>
                <a:ea typeface="+mn-ea"/>
                <a:cs typeface="+mn-cs"/>
              </a:rPr>
              <a:t>を活用すれば、開発や運用管理の生産性を劇的に変え、最新のテクノロジーをいち早くビジネスに取り込むことができます。</a:t>
            </a:r>
          </a:p>
          <a:p>
            <a:pPr fontAlgn="base"/>
            <a:r>
              <a:rPr kumimoji="1" lang="ja-JP" altLang="en-US" sz="1200" b="0" i="0" kern="1200" dirty="0" smtClean="0">
                <a:solidFill>
                  <a:schemeClr val="tx1"/>
                </a:solidFill>
                <a:effectLst/>
                <a:latin typeface="+mn-lt"/>
                <a:ea typeface="+mn-ea"/>
                <a:cs typeface="+mn-cs"/>
              </a:rPr>
              <a:t>このような使い方では物理的なサーバーやネットワーク機器を意識する必要はなくなり、その機能や性能をサービスとして直接使うことができるようになります。仮想化は物理的な実態のアナロジーに過ぎませんが、そんなことを考える必要がなくなるのです。</a:t>
            </a:r>
          </a:p>
          <a:p>
            <a:pPr fontAlgn="base"/>
            <a:r>
              <a:rPr kumimoji="1" lang="en-US" altLang="ja-JP" sz="1200" b="1" i="0" kern="1200" dirty="0" smtClean="0">
                <a:solidFill>
                  <a:schemeClr val="tx1"/>
                </a:solidFill>
                <a:effectLst/>
                <a:latin typeface="+mn-lt"/>
                <a:ea typeface="+mn-ea"/>
                <a:cs typeface="+mn-cs"/>
              </a:rPr>
              <a:t>Internet of Things</a:t>
            </a:r>
            <a:r>
              <a:rPr kumimoji="1" lang="ja-JP" altLang="en-US" sz="1200" b="1" i="0" kern="1200" dirty="0" smtClean="0">
                <a:solidFill>
                  <a:schemeClr val="tx1"/>
                </a:solidFill>
                <a:effectLst/>
                <a:latin typeface="+mn-lt"/>
                <a:ea typeface="+mn-ea"/>
                <a:cs typeface="+mn-cs"/>
              </a:rPr>
              <a:t>（</a:t>
            </a:r>
            <a:r>
              <a:rPr kumimoji="1" lang="en-US" altLang="ja-JP" sz="1200" b="1" i="0" kern="1200" dirty="0" err="1" smtClean="0">
                <a:solidFill>
                  <a:schemeClr val="tx1"/>
                </a:solidFill>
                <a:effectLst/>
                <a:latin typeface="+mn-lt"/>
                <a:ea typeface="+mn-ea"/>
                <a:cs typeface="+mn-cs"/>
              </a:rPr>
              <a:t>IoT</a:t>
            </a:r>
            <a:r>
              <a:rPr kumimoji="1" lang="ja-JP" altLang="en-US" sz="1200" b="1" i="0" kern="1200" dirty="0" smtClean="0">
                <a:solidFill>
                  <a:schemeClr val="tx1"/>
                </a:solidFill>
                <a:effectLst/>
                <a:latin typeface="+mn-lt"/>
                <a:ea typeface="+mn-ea"/>
                <a:cs typeface="+mn-cs"/>
              </a:rPr>
              <a:t>）</a:t>
            </a:r>
          </a:p>
          <a:p>
            <a:pPr fontAlgn="base"/>
            <a:r>
              <a:rPr kumimoji="1" lang="ja-JP" altLang="en-US" sz="1200" b="0" i="0" kern="1200" dirty="0" smtClean="0">
                <a:solidFill>
                  <a:schemeClr val="tx1"/>
                </a:solidFill>
                <a:effectLst/>
                <a:latin typeface="+mn-lt"/>
                <a:ea typeface="+mn-ea"/>
                <a:cs typeface="+mn-cs"/>
              </a:rPr>
              <a:t>モノが直接インターネットにつながることで、現実世界はこれまでに無く緻密に、そしてリアルタイムにデジタルで捉えられるようになることは既に述べたとおりです。この仕組みが、ビジネス・モデルやビジネス・プロセスをくみ上げてきた既存の常識を大きく変えることになります。</a:t>
            </a:r>
          </a:p>
          <a:p>
            <a:pPr fontAlgn="base"/>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をビジネスとして考えようとするとき、このビジネス・モデルやビジネス・プロセスの変革にどのように貢献するかという視点が大切です。</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をテクノロジーとしてのみ捉えてしまえば、他のテクノロジーがそうであったようにコモディ化の波にいずれは呑み込まれてしまいます。一時的に利益を得ることができても、進化の時計がますます加速する今の時代にあっては、コモディティ化もまた急速な勢いで迫ってくるでしょう。むしろ、コモディティを武器にして低コストとスピードでビジネス・プロセスを変革することにビジネス価値を見出すことが大切になります。</a:t>
            </a:r>
          </a:p>
          <a:p>
            <a:pPr fontAlgn="base"/>
            <a:r>
              <a:rPr kumimoji="1" lang="ja-JP" altLang="en-US" sz="1200" b="0" i="0" kern="1200" dirty="0" smtClean="0">
                <a:solidFill>
                  <a:schemeClr val="tx1"/>
                </a:solidFill>
                <a:effectLst/>
                <a:latin typeface="+mn-lt"/>
                <a:ea typeface="+mn-ea"/>
                <a:cs typeface="+mn-cs"/>
              </a:rPr>
              <a:t>また、物理的、地理的な障壁のないデジタル世界は、自由につながり、融合することができます。かつてシュンペーターが、「イノベーションとは新しい組合せである」と言いましたが、その新しい組合せを簡単に試してみることができるようになります。まさにイノベーションの孵卵器であり加速器が、</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の生みだすデジタル世界と言えるでしょう。</a:t>
            </a:r>
          </a:p>
          <a:p>
            <a:pPr fontAlgn="base"/>
            <a:r>
              <a:rPr kumimoji="1" lang="ja-JP" altLang="en-US" sz="1200" b="1" i="0" kern="1200" dirty="0" smtClean="0">
                <a:solidFill>
                  <a:schemeClr val="tx1"/>
                </a:solidFill>
                <a:effectLst/>
                <a:latin typeface="+mn-lt"/>
                <a:ea typeface="+mn-ea"/>
                <a:cs typeface="+mn-cs"/>
              </a:rPr>
              <a:t>サイバー・セキュリティ</a:t>
            </a:r>
            <a:r>
              <a:rPr kumimoji="1" lang="en-US" altLang="ja-JP" sz="1200" b="1" i="0" kern="1200" dirty="0" smtClean="0">
                <a:solidFill>
                  <a:schemeClr val="tx1"/>
                </a:solidFill>
                <a:effectLst/>
                <a:latin typeface="+mn-lt"/>
                <a:ea typeface="+mn-ea"/>
                <a:cs typeface="+mn-cs"/>
              </a:rPr>
              <a:t>&amp;</a:t>
            </a:r>
            <a:r>
              <a:rPr kumimoji="1" lang="ja-JP" altLang="en-US" sz="1200" b="1" i="0" kern="1200" dirty="0" smtClean="0">
                <a:solidFill>
                  <a:schemeClr val="tx1"/>
                </a:solidFill>
                <a:effectLst/>
                <a:latin typeface="+mn-lt"/>
                <a:ea typeface="+mn-ea"/>
                <a:cs typeface="+mn-cs"/>
              </a:rPr>
              <a:t>ガバナンス</a:t>
            </a:r>
          </a:p>
          <a:p>
            <a:pPr fontAlgn="base"/>
            <a:r>
              <a:rPr kumimoji="1" lang="ja-JP" altLang="en-US" sz="1200" b="0" i="0" kern="1200" dirty="0" smtClean="0">
                <a:solidFill>
                  <a:schemeClr val="tx1"/>
                </a:solidFill>
                <a:effectLst/>
                <a:latin typeface="+mn-lt"/>
                <a:ea typeface="+mn-ea"/>
                <a:cs typeface="+mn-cs"/>
              </a:rPr>
              <a:t>クラウド・ネイティブもアンビエント</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も、ともにセキュリティやガバナンスの常識を大きく変えなくてはなりません。これまでのように自社システムを自社の管理の行き届く場所に物理的に設置し、それを取り囲むように壁を張り巡らせ、自社と外部の境界を守るセキュリティは成り立ちません。</a:t>
            </a:r>
          </a:p>
          <a:p>
            <a:pPr fontAlgn="base"/>
            <a:r>
              <a:rPr kumimoji="1" lang="ja-JP" altLang="en-US" sz="1200" b="0" i="0" kern="1200" dirty="0" smtClean="0">
                <a:solidFill>
                  <a:schemeClr val="tx1"/>
                </a:solidFill>
                <a:effectLst/>
                <a:latin typeface="+mn-lt"/>
                <a:ea typeface="+mn-ea"/>
                <a:cs typeface="+mn-cs"/>
              </a:rPr>
              <a:t>クラウドも</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も自社の直接的な支配下にはなく、内と外との目に見える境界は喪失します。そうなると大切になってくるのは、デバイスやシステムと利用者とのお互いの信頼を確立することです。そのためには「誰が使っているのか」のアイデンティティと、「いつ、どのように使ったか」のログを管理できる基盤が鍵を握ることになるでしょう。</a:t>
            </a:r>
          </a:p>
          <a:p>
            <a:pPr fontAlgn="base"/>
            <a:r>
              <a:rPr kumimoji="1" lang="ja-JP" altLang="en-US" sz="1200" b="0" i="0" kern="1200" dirty="0" smtClean="0">
                <a:solidFill>
                  <a:schemeClr val="tx1"/>
                </a:solidFill>
                <a:effectLst/>
                <a:latin typeface="+mn-lt"/>
                <a:ea typeface="+mn-ea"/>
                <a:cs typeface="+mn-cs"/>
              </a:rPr>
              <a:t>守るのは物理的なシステムそのものではなく、データやプロセスを守るという発想への転換が大切になります。また、管理する対象が膨大な数となり、ログの中から攻撃、痕跡、リスクを見つけ出すための作業は膨大なものとなります。もはや人手に頼ることを不可能であり、自動化や自律化、エージェント化といった新たな仕組みが必要になるでしょう。また、セキュリティを技術問題としてではなく、ビジネス・プロセスやアプリケーションをセキュアに作ることまで含め、アーキテクチャー全体を考えたセキュリティが重要になります。</a:t>
            </a:r>
          </a:p>
          <a:p>
            <a:pPr fontAlgn="base"/>
            <a:r>
              <a:rPr kumimoji="1" lang="en-US" altLang="ja-JP" sz="1200" b="1" i="0" kern="1200" dirty="0" err="1" smtClean="0">
                <a:solidFill>
                  <a:schemeClr val="tx1"/>
                </a:solidFill>
                <a:effectLst/>
                <a:latin typeface="+mn-lt"/>
                <a:ea typeface="+mn-ea"/>
                <a:cs typeface="+mn-cs"/>
              </a:rPr>
              <a:t>DevOps</a:t>
            </a:r>
            <a:endParaRPr kumimoji="1" lang="en-US" altLang="ja-JP" sz="1200" b="1" i="0" kern="1200" dirty="0" smtClean="0">
              <a:solidFill>
                <a:schemeClr val="tx1"/>
              </a:solidFill>
              <a:effectLst/>
              <a:latin typeface="+mn-lt"/>
              <a:ea typeface="+mn-ea"/>
              <a:cs typeface="+mn-cs"/>
            </a:endParaRPr>
          </a:p>
          <a:p>
            <a:pPr fontAlgn="base"/>
            <a:r>
              <a:rPr kumimoji="1" lang="ja-JP" altLang="en-US" sz="1200" b="0" i="0" kern="1200" dirty="0" smtClean="0">
                <a:solidFill>
                  <a:schemeClr val="tx1"/>
                </a:solidFill>
                <a:effectLst/>
                <a:latin typeface="+mn-lt"/>
                <a:ea typeface="+mn-ea"/>
                <a:cs typeface="+mn-cs"/>
              </a:rPr>
              <a:t>ビジネスは、常に市場の変化に敏感に反応し、そのプロセスや機能を変えてゆくことで生き延び、成長します。そのスピードと柔軟性が大きな価値を生みだすのです。</a:t>
            </a:r>
          </a:p>
          <a:p>
            <a:pPr fontAlgn="base"/>
            <a:r>
              <a:rPr kumimoji="1" lang="ja-JP" altLang="en-US" sz="1200" b="0" i="0" kern="1200" dirty="0" smtClean="0">
                <a:solidFill>
                  <a:schemeClr val="tx1"/>
                </a:solidFill>
                <a:effectLst/>
                <a:latin typeface="+mn-lt"/>
                <a:ea typeface="+mn-ea"/>
                <a:cs typeface="+mn-cs"/>
              </a:rPr>
              <a:t>「アンビエント</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」の拡大は、ビジネスと</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を不可分なものにします。つまり、ビジネス・スピードに同期化し、柔軟に機能や性能を変えることができる</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でなければなりません。</a:t>
            </a:r>
          </a:p>
          <a:p>
            <a:pPr fontAlgn="base"/>
            <a:r>
              <a:rPr kumimoji="1" lang="ja-JP" altLang="en-US" sz="1200" b="0" i="0" kern="1200" dirty="0" smtClean="0">
                <a:solidFill>
                  <a:schemeClr val="tx1"/>
                </a:solidFill>
                <a:effectLst/>
                <a:latin typeface="+mn-lt"/>
                <a:ea typeface="+mn-ea"/>
                <a:cs typeface="+mn-cs"/>
              </a:rPr>
              <a:t>システムを新たに作る、あるいは仕様を変えることは、ビジネスを成功させるために必要なことです。そこに求められるスピードが加速しつつあるなかで、従来同様に仕様を固め、工数を手配し、見積もりをとって対応しているようでは使いものになりません。要求に即応し、システムを開発し直ちに本番に供すること。それを頻繁に繰り返しながらビジネスの現場のスピードに同期化できなくてはならないのです。</a:t>
            </a:r>
          </a:p>
          <a:p>
            <a:pPr fontAlgn="base"/>
            <a:r>
              <a:rPr kumimoji="1" lang="ja-JP" altLang="en-US" sz="1200" b="0" i="0" kern="1200" dirty="0" smtClean="0">
                <a:solidFill>
                  <a:schemeClr val="tx1"/>
                </a:solidFill>
                <a:effectLst/>
                <a:latin typeface="+mn-lt"/>
                <a:ea typeface="+mn-ea"/>
                <a:cs typeface="+mn-cs"/>
              </a:rPr>
              <a:t>そのためには、先に説明した「サーバーレス」な環境を活かすことを前提に、開発と運用管理の関係を抜本的に変えなくてはなりません。</a:t>
            </a:r>
          </a:p>
          <a:p>
            <a:pPr fontAlgn="base"/>
            <a:r>
              <a:rPr kumimoji="1" lang="ja-JP" altLang="en-US" sz="1200" b="1" i="0" kern="1200" dirty="0" smtClean="0">
                <a:solidFill>
                  <a:schemeClr val="tx1"/>
                </a:solidFill>
                <a:effectLst/>
                <a:latin typeface="+mn-lt"/>
                <a:ea typeface="+mn-ea"/>
                <a:cs typeface="+mn-cs"/>
              </a:rPr>
              <a:t>自動化・自律化</a:t>
            </a:r>
          </a:p>
          <a:p>
            <a:pPr fontAlgn="base"/>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と人工知能の普及は、人手の負担を劇的に減らしてしまうだけではありません。人間が介在するが故にできない膨大なデータのリアルタイム処理、意志決定に伴う時間的遅延の解消、人的エラーの排除が実現されます。</a:t>
            </a:r>
          </a:p>
          <a:p>
            <a:pPr fontAlgn="base"/>
            <a:r>
              <a:rPr kumimoji="1" lang="ja-JP" altLang="en-US" sz="1200" b="0" i="0" kern="1200" dirty="0" smtClean="0">
                <a:solidFill>
                  <a:schemeClr val="tx1"/>
                </a:solidFill>
                <a:effectLst/>
                <a:latin typeface="+mn-lt"/>
                <a:ea typeface="+mn-ea"/>
                <a:cs typeface="+mn-cs"/>
              </a:rPr>
              <a:t>そのためには標準化されたルールを確実にこなす自動化、状況を適宜把握し、時々の最適解を見つけ、人手に頼らず実行する自律化が必要となります。これにより、人間の介在を前提としないビジネス・モデルやビジネス・プロセスを考えることが可能になるのです。</a:t>
            </a:r>
          </a:p>
          <a:p>
            <a:pPr fontAlgn="base"/>
            <a:r>
              <a:rPr kumimoji="1" lang="ja-JP" altLang="en-US" sz="1200" b="0" i="0" kern="1200" dirty="0" smtClean="0">
                <a:solidFill>
                  <a:schemeClr val="tx1"/>
                </a:solidFill>
                <a:effectLst/>
                <a:latin typeface="+mn-lt"/>
                <a:ea typeface="+mn-ea"/>
                <a:cs typeface="+mn-cs"/>
              </a:rPr>
              <a:t>つまり、自動化や自律化は、単なる省力化の問題としてではなく、ビジネスのあり方の変革として捉えるべきなのです。そういう視点を持つことができたときに、自動化や自律化は、「デジタル・トランスフォーメーション」を実現する重要な要件となるのです。</a:t>
            </a:r>
          </a:p>
          <a:p>
            <a:pPr fontAlgn="base"/>
            <a:r>
              <a:rPr kumimoji="1" lang="ja-JP" altLang="en-US" sz="1200" b="0" i="0" kern="1200" dirty="0" smtClean="0">
                <a:solidFill>
                  <a:schemeClr val="tx1"/>
                </a:solidFill>
                <a:effectLst/>
                <a:latin typeface="+mn-lt"/>
                <a:ea typeface="+mn-ea"/>
                <a:cs typeface="+mn-cs"/>
              </a:rPr>
              <a:t> </a:t>
            </a:r>
          </a:p>
          <a:p>
            <a:pPr fontAlgn="base"/>
            <a:r>
              <a:rPr kumimoji="1" lang="ja-JP" altLang="en-US" sz="1200" b="0" i="0" kern="1200" dirty="0" smtClean="0">
                <a:solidFill>
                  <a:schemeClr val="tx1"/>
                </a:solidFill>
                <a:effectLst/>
                <a:latin typeface="+mn-lt"/>
                <a:ea typeface="+mn-ea"/>
                <a:cs typeface="+mn-cs"/>
              </a:rPr>
              <a:t>この「デジタル・トランスフォーメーション」を支える</a:t>
            </a:r>
            <a:r>
              <a:rPr kumimoji="1" lang="en-US" altLang="ja-JP" sz="1200" b="0" i="0" kern="1200" dirty="0" smtClean="0">
                <a:solidFill>
                  <a:schemeClr val="tx1"/>
                </a:solidFill>
                <a:effectLst/>
                <a:latin typeface="+mn-lt"/>
                <a:ea typeface="+mn-ea"/>
                <a:cs typeface="+mn-cs"/>
              </a:rPr>
              <a:t>5</a:t>
            </a:r>
            <a:r>
              <a:rPr kumimoji="1" lang="ja-JP" altLang="en-US" sz="1200" b="0" i="0" kern="1200" dirty="0" smtClean="0">
                <a:solidFill>
                  <a:schemeClr val="tx1"/>
                </a:solidFill>
                <a:effectLst/>
                <a:latin typeface="+mn-lt"/>
                <a:ea typeface="+mn-ea"/>
                <a:cs typeface="+mn-cs"/>
              </a:rPr>
              <a:t>つのテクノロジー・トレンドに向き合うことが、ビジネスの創出と発展につながります。しかし、そのことは同時に「</a:t>
            </a:r>
            <a:r>
              <a:rPr kumimoji="1" lang="ja-JP" altLang="en-US" sz="1200" b="1" i="0" kern="1200" dirty="0" smtClean="0">
                <a:solidFill>
                  <a:schemeClr val="tx1"/>
                </a:solidFill>
                <a:effectLst/>
                <a:latin typeface="+mn-lt"/>
                <a:ea typeface="+mn-ea"/>
                <a:cs typeface="+mn-cs"/>
              </a:rPr>
              <a:t>デジタル・ディスラプション（デジタルによる破壊）</a:t>
            </a:r>
            <a:r>
              <a:rPr kumimoji="1" lang="ja-JP" altLang="en-US" sz="1200" b="0" i="0" kern="1200" dirty="0" smtClean="0">
                <a:solidFill>
                  <a:schemeClr val="tx1"/>
                </a:solidFill>
                <a:effectLst/>
                <a:latin typeface="+mn-lt"/>
                <a:ea typeface="+mn-ea"/>
                <a:cs typeface="+mn-cs"/>
              </a:rPr>
              <a:t>」を伴うことも覚悟しなくてはなりません。</a:t>
            </a:r>
          </a:p>
          <a:p>
            <a:pPr fontAlgn="base"/>
            <a:r>
              <a:rPr kumimoji="1" lang="ja-JP" altLang="en-US" sz="1200" b="0" i="0" kern="1200" dirty="0" smtClean="0">
                <a:solidFill>
                  <a:schemeClr val="tx1"/>
                </a:solidFill>
                <a:effectLst/>
                <a:latin typeface="+mn-lt"/>
                <a:ea typeface="+mn-ea"/>
                <a:cs typeface="+mn-cs"/>
              </a:rPr>
              <a:t>これまで自分たちのビジネスを支えてきた経営基盤は破壊されるかもしれません。そのことを覚悟しなければならないのです。ただ、いずれ破壊されるのであれば、そこに関わらないことの方がむしろリスクです。それを自ら破壊することでイニシアティブを確保するという攻めの姿勢こそが、生き残りを支えてゆくことになるのです。</a:t>
            </a:r>
          </a:p>
          <a:p>
            <a:pPr fontAlgn="base"/>
            <a:r>
              <a:rPr kumimoji="1" lang="ja-JP" altLang="en-US" sz="1200" b="0" i="0" kern="1200" smtClean="0">
                <a:solidFill>
                  <a:schemeClr val="tx1"/>
                </a:solidFill>
                <a:effectLst/>
                <a:latin typeface="+mn-lt"/>
                <a:ea typeface="+mn-ea"/>
                <a:cs typeface="+mn-cs"/>
              </a:rPr>
              <a:t>今年は、いくつかのビッグ・プロジェクトが終了し、工数需要が大幅に減ってしまいます。それを単なる需要の変動としてしか捉えられないとすれば、生き残ることはできません。「ビジネス・トランスフォーメーション」と「デジタル・ディスラプション」へと向かう潮目の変化なのだと受けとめ、自らの役割の再定義や経営資源を再配分する切っ掛けとすることです。その道は、平坦ではありませんが、もはや選択の余地はないのです。</a:t>
            </a:r>
          </a:p>
          <a:p>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80</a:t>
            </a:fld>
            <a:endParaRPr kumimoji="1" lang="ja-JP" altLang="en-US"/>
          </a:p>
        </p:txBody>
      </p:sp>
    </p:spTree>
    <p:extLst>
      <p:ext uri="{BB962C8B-B14F-4D97-AF65-F5344CB8AC3E}">
        <p14:creationId xmlns:p14="http://schemas.microsoft.com/office/powerpoint/2010/main" val="2463021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85</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154824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「通信ネットワークの価値は、接続するシステムの数の二乗に比例する」</a:t>
            </a:r>
          </a:p>
          <a:p>
            <a:endParaRPr kumimoji="1" lang="ja-JP" altLang="en-US" dirty="0" smtClean="0"/>
          </a:p>
          <a:p>
            <a:r>
              <a:rPr kumimoji="1" lang="ja-JP" altLang="en-US" dirty="0" smtClean="0"/>
              <a:t>イーサネットを発明したロバート・メトカーフ氏は、</a:t>
            </a:r>
            <a:r>
              <a:rPr kumimoji="1" lang="en-US" altLang="ja-JP" dirty="0" smtClean="0"/>
              <a:t>1995</a:t>
            </a:r>
            <a:r>
              <a:rPr kumimoji="1" lang="ja-JP" altLang="en-US" dirty="0" smtClean="0"/>
              <a:t>年、「メトカーフの法則」として知られる経験則を提唱した。</a:t>
            </a:r>
          </a:p>
          <a:p>
            <a:endParaRPr kumimoji="1" lang="ja-JP" altLang="en-US" dirty="0" smtClean="0"/>
          </a:p>
          <a:p>
            <a:r>
              <a:rPr kumimoji="1" lang="ja-JP" altLang="en-US" dirty="0" smtClean="0"/>
              <a:t>電話機が二台しかなければ、やり取りされる情報や用途はたいしたものではない。しかし、それが、数万台になり、数億台になり、今では携帯電話を含めて</a:t>
            </a:r>
            <a:r>
              <a:rPr kumimoji="1" lang="en-US" altLang="ja-JP" dirty="0" smtClean="0"/>
              <a:t>70</a:t>
            </a:r>
            <a:r>
              <a:rPr kumimoji="1" lang="ja-JP" altLang="en-US" dirty="0" smtClean="0"/>
              <a:t>億台の電話が世界中でつながっている。世界人口を超える数だ。その価値の大きさは言うまでもないだろう。</a:t>
            </a:r>
          </a:p>
          <a:p>
            <a:endParaRPr kumimoji="1" lang="ja-JP" altLang="en-US" dirty="0" smtClean="0"/>
          </a:p>
          <a:p>
            <a:r>
              <a:rPr kumimoji="1" lang="en-US" altLang="ja-JP" dirty="0" smtClean="0"/>
              <a:t>M2M</a:t>
            </a:r>
            <a:r>
              <a:rPr kumimoji="1" lang="ja-JP" altLang="en-US" dirty="0" smtClean="0"/>
              <a:t>と</a:t>
            </a:r>
            <a:r>
              <a:rPr kumimoji="1" lang="en-US" altLang="ja-JP" dirty="0" err="1" smtClean="0"/>
              <a:t>IoT</a:t>
            </a:r>
            <a:r>
              <a:rPr kumimoji="1" lang="ja-JP" altLang="en-US" dirty="0" smtClean="0"/>
              <a:t>の本質的な違いは、ネットワークにつながる機器の数の圧倒的な違いにある。</a:t>
            </a:r>
          </a:p>
          <a:p>
            <a:endParaRPr kumimoji="1" lang="ja-JP" altLang="en-US" dirty="0" smtClean="0"/>
          </a:p>
          <a:p>
            <a:r>
              <a:rPr kumimoji="1" lang="ja-JP" altLang="en-US" dirty="0" smtClean="0"/>
              <a:t>機械と機械が人間を介することなくコミュニケーションを取る仕組みである</a:t>
            </a:r>
            <a:r>
              <a:rPr kumimoji="1" lang="en-US" altLang="ja-JP" dirty="0" smtClean="0"/>
              <a:t>M2M</a:t>
            </a:r>
            <a:r>
              <a:rPr kumimoji="1" lang="ja-JP" altLang="en-US" dirty="0" smtClean="0"/>
              <a:t>は、</a:t>
            </a:r>
            <a:r>
              <a:rPr kumimoji="1" lang="en-US" altLang="ja-JP" dirty="0" err="1" smtClean="0"/>
              <a:t>IoT</a:t>
            </a:r>
            <a:r>
              <a:rPr kumimoji="1" lang="ja-JP" altLang="en-US" dirty="0" smtClean="0"/>
              <a:t>と言う言葉が使われる以前から使われ、実用もされていた。しかし、その多くは、工場内の工作機械や鉄道や道路などの監視や制御といった目的で使われ、閉じたネットワークの中で運用されていた。そのため、ひとつひとつのネットワークは孤立し、そのひとつのネットワークのなかで接続するシステムの数は必ずしも多くはない。</a:t>
            </a:r>
          </a:p>
          <a:p>
            <a:endParaRPr kumimoji="1" lang="ja-JP" altLang="en-US" dirty="0" smtClean="0"/>
          </a:p>
          <a:p>
            <a:r>
              <a:rPr kumimoji="1" lang="ja-JP" altLang="en-US" dirty="0" smtClean="0"/>
              <a:t>ガートナーによれば、</a:t>
            </a:r>
            <a:r>
              <a:rPr kumimoji="1" lang="en-US" altLang="ja-JP" dirty="0" smtClean="0"/>
              <a:t>2009</a:t>
            </a:r>
            <a:r>
              <a:rPr kumimoji="1" lang="ja-JP" altLang="en-US" dirty="0" smtClean="0"/>
              <a:t>年時点でインターネットにつながっていたモノの数は約</a:t>
            </a:r>
            <a:r>
              <a:rPr kumimoji="1" lang="en-US" altLang="ja-JP" dirty="0" smtClean="0"/>
              <a:t>25</a:t>
            </a:r>
            <a:r>
              <a:rPr kumimoji="1" lang="ja-JP" altLang="en-US" dirty="0" smtClean="0"/>
              <a:t>億個。これが、</a:t>
            </a:r>
            <a:r>
              <a:rPr kumimoji="1" lang="en-US" altLang="ja-JP" dirty="0" smtClean="0"/>
              <a:t>2020</a:t>
            </a:r>
            <a:r>
              <a:rPr kumimoji="1" lang="ja-JP" altLang="en-US" dirty="0" smtClean="0"/>
              <a:t>年には</a:t>
            </a:r>
            <a:r>
              <a:rPr kumimoji="1" lang="en-US" altLang="ja-JP" dirty="0" smtClean="0"/>
              <a:t>300</a:t>
            </a:r>
            <a:r>
              <a:rPr kumimoji="1" lang="ja-JP" altLang="en-US" dirty="0" smtClean="0"/>
              <a:t>億個以上に増えると予測する。個数で</a:t>
            </a:r>
            <a:r>
              <a:rPr kumimoji="1" lang="en-US" altLang="ja-JP" dirty="0" smtClean="0"/>
              <a:t>12</a:t>
            </a:r>
            <a:r>
              <a:rPr kumimoji="1" lang="ja-JP" altLang="en-US" dirty="0" smtClean="0"/>
              <a:t>倍、メトカーフの法則に従えば、その価値は</a:t>
            </a:r>
            <a:r>
              <a:rPr kumimoji="1" lang="en-US" altLang="ja-JP" dirty="0" smtClean="0"/>
              <a:t>144</a:t>
            </a:r>
            <a:r>
              <a:rPr kumimoji="1" lang="ja-JP" altLang="en-US" dirty="0" smtClean="0"/>
              <a:t>倍になる。この巨大な「接続数」こそが、</a:t>
            </a:r>
            <a:r>
              <a:rPr kumimoji="1" lang="en-US" altLang="ja-JP" dirty="0" smtClean="0"/>
              <a:t>M2M</a:t>
            </a:r>
            <a:r>
              <a:rPr kumimoji="1" lang="ja-JP" altLang="en-US" dirty="0" smtClean="0"/>
              <a:t>と</a:t>
            </a:r>
            <a:r>
              <a:rPr kumimoji="1" lang="en-US" altLang="ja-JP" dirty="0" err="1" smtClean="0"/>
              <a:t>IoT</a:t>
            </a:r>
            <a:r>
              <a:rPr kumimoji="1" lang="ja-JP" altLang="en-US" dirty="0" smtClean="0"/>
              <a:t>を区別する根本的な違いだ。</a:t>
            </a:r>
          </a:p>
          <a:p>
            <a:endParaRPr kumimoji="1" lang="ja-JP" altLang="en-US" dirty="0" smtClean="0"/>
          </a:p>
          <a:p>
            <a:r>
              <a:rPr kumimoji="1" lang="en-US" altLang="ja-JP" dirty="0" smtClean="0"/>
              <a:t>“Internet of Things” </a:t>
            </a:r>
            <a:r>
              <a:rPr kumimoji="1" lang="ja-JP" altLang="en-US" dirty="0" smtClean="0"/>
              <a:t>という言葉は、</a:t>
            </a:r>
            <a:r>
              <a:rPr kumimoji="1" lang="en-US" altLang="ja-JP" dirty="0" smtClean="0"/>
              <a:t>1999</a:t>
            </a:r>
            <a:r>
              <a:rPr kumimoji="1" lang="ja-JP" altLang="en-US" dirty="0" smtClean="0"/>
              <a:t>年、</a:t>
            </a:r>
            <a:r>
              <a:rPr kumimoji="1" lang="en-US" altLang="ja-JP" dirty="0" smtClean="0"/>
              <a:t>Kevin Ashton </a:t>
            </a:r>
            <a:r>
              <a:rPr kumimoji="1" lang="ja-JP" altLang="en-US" dirty="0" smtClean="0"/>
              <a:t>によって提案された言葉だ。まさに、</a:t>
            </a:r>
            <a:r>
              <a:rPr kumimoji="1" lang="en-US" altLang="ja-JP" dirty="0" smtClean="0"/>
              <a:t>M2M</a:t>
            </a:r>
            <a:r>
              <a:rPr kumimoji="1" lang="ja-JP" altLang="en-US" dirty="0" smtClean="0"/>
              <a:t>の時代とは桁違いに膨大な数のモノがインターネットというオープンで巨大なネットワークでつながる。そこにこれまでに無い大きな価値を生みだされる。</a:t>
            </a:r>
            <a:endParaRPr kumimoji="1" lang="en-US" altLang="ja-JP" dirty="0" smtClean="0"/>
          </a:p>
          <a:p>
            <a:endParaRPr kumimoji="1" lang="en-US" altLang="ja-JP" dirty="0" smtClean="0"/>
          </a:p>
          <a:p>
            <a:r>
              <a:rPr kumimoji="1" lang="ja-JP" altLang="en-US" dirty="0" smtClean="0"/>
              <a:t>かつて、機械と機械がつながることで、最初にめざしたことは、機械の状態やその周辺の状況をデータとして取得し「可視化」することだった。可視化されたデータは、次に機械の「制御」へと役割を拡げてゆく。このような過程を経てデータはその量を拡大し、これを解析することで「最適化」へと役割を拡げてゆく。</a:t>
            </a:r>
          </a:p>
          <a:p>
            <a:endParaRPr kumimoji="1" lang="ja-JP" altLang="en-US" dirty="0" smtClean="0"/>
          </a:p>
          <a:p>
            <a:r>
              <a:rPr kumimoji="1" lang="ja-JP" altLang="en-US" dirty="0" smtClean="0"/>
              <a:t>データを取り出すために機械に組み込まれていたセンサーは、工場や公共の機械や設備、交通機関などだけではなく、モノへと適用領域を広げてゆく。それを牽引したのがインターネットと携帯電話網だ。これらネットワークにかかわるコスト低下と普遍化、さらにセンサーや通信を制御する機器のコスト低下と小型化、高性能化は、多くのモノへの適用とネットワークへの接続を容易にしてゆく。結果として、ネットワークにつながるデバイスの数は急速に拡大し、そこから生みだされるデータは、ビックデータとなる。</a:t>
            </a:r>
          </a:p>
          <a:p>
            <a:endParaRPr kumimoji="1" lang="ja-JP" altLang="en-US" dirty="0" smtClean="0"/>
          </a:p>
          <a:p>
            <a:r>
              <a:rPr kumimoji="1" lang="ja-JP" altLang="en-US" dirty="0" smtClean="0"/>
              <a:t>並行して、データを解析するテクノロジーも進化を遂げる。</a:t>
            </a:r>
            <a:r>
              <a:rPr kumimoji="1" lang="en-US" altLang="ja-JP" dirty="0" err="1" smtClean="0"/>
              <a:t>Hadoop</a:t>
            </a:r>
            <a:r>
              <a:rPr kumimoji="1" lang="ja-JP" altLang="en-US" dirty="0" smtClean="0"/>
              <a:t>の登場により、大規模データの処理コストは大きく下がり、ビッグデータを取り扱えるようになった。これは、ビッグデータを使った機械学習を可能にし、人工知能の実用性を急速に高めた。さらに、人間の脳の中で行われている高度な知的活動を模倣したディープ・ラーニングといわれるアルゴリズムの登場により、その用途はさらに幅を拡げようとしている。</a:t>
            </a:r>
          </a:p>
          <a:p>
            <a:endParaRPr kumimoji="1" lang="ja-JP" altLang="en-US" dirty="0" smtClean="0"/>
          </a:p>
          <a:p>
            <a:r>
              <a:rPr kumimoji="1" lang="en-US" altLang="ja-JP" dirty="0" err="1" smtClean="0"/>
              <a:t>IoT</a:t>
            </a:r>
            <a:r>
              <a:rPr kumimoji="1" lang="ja-JP" altLang="en-US" dirty="0" smtClean="0"/>
              <a:t>はビッグデータを生みだし、人工知能を使ったアナリティクスによって、その価値をさらに高めようとしている。これにより、</a:t>
            </a:r>
            <a:r>
              <a:rPr kumimoji="1" lang="en-US" altLang="ja-JP" dirty="0" smtClean="0"/>
              <a:t>M2M</a:t>
            </a:r>
            <a:r>
              <a:rPr kumimoji="1" lang="ja-JP" altLang="en-US" dirty="0" smtClean="0"/>
              <a:t>の時代から始まった産業機械や社会インフラなどの限られた用途だけではなく、私たち個人の日常や生活にも大きな価値を生みだそうとしている。</a:t>
            </a:r>
          </a:p>
          <a:p>
            <a:endParaRPr kumimoji="1" lang="ja-JP" altLang="en-US" dirty="0" smtClean="0"/>
          </a:p>
          <a:p>
            <a:r>
              <a:rPr kumimoji="1" lang="en-US" altLang="ja-JP" dirty="0" err="1" smtClean="0"/>
              <a:t>IoT</a:t>
            </a:r>
            <a:r>
              <a:rPr kumimoji="1" lang="ja-JP" altLang="en-US" dirty="0" smtClean="0"/>
              <a:t>は、いま、そんな進化の途上にある。</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1725247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157355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枚でわかる</a:t>
            </a:r>
            <a:r>
              <a:rPr kumimoji="1" lang="en-US" altLang="ja-JP" sz="1200" kern="1200" dirty="0" err="1" smtClean="0">
                <a:solidFill>
                  <a:schemeClr val="tx1"/>
                </a:solidFill>
                <a:effectLst/>
                <a:latin typeface="+mn-lt"/>
                <a:ea typeface="+mn-ea"/>
                <a:cs typeface="+mn-cs"/>
              </a:rPr>
              <a:t>IoT</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モノが直接インターネットにつながり、モノ同士が、あるいはモノとクラウドが、さらにはモノとヒトとがデータをやり取りする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：モノのインターネット）が急速な広がりを見せ始めています。</a:t>
            </a:r>
          </a:p>
          <a:p>
            <a:r>
              <a:rPr kumimoji="1" lang="en-US" altLang="ja-JP" sz="1200" kern="1200" dirty="0" smtClean="0">
                <a:solidFill>
                  <a:schemeClr val="tx1"/>
                </a:solidFill>
                <a:effectLst/>
                <a:latin typeface="+mn-lt"/>
                <a:ea typeface="+mn-ea"/>
                <a:cs typeface="+mn-cs"/>
              </a:rPr>
              <a:t>2009</a:t>
            </a:r>
            <a:r>
              <a:rPr kumimoji="1" lang="ja-JP" altLang="ja-JP" sz="1200" kern="1200" dirty="0" smtClean="0">
                <a:solidFill>
                  <a:schemeClr val="tx1"/>
                </a:solidFill>
                <a:effectLst/>
                <a:latin typeface="+mn-lt"/>
                <a:ea typeface="+mn-ea"/>
                <a:cs typeface="+mn-cs"/>
              </a:rPr>
              <a:t>年、インターネットにつながっていたモノは</a:t>
            </a:r>
            <a:r>
              <a:rPr kumimoji="1" lang="en-US" altLang="ja-JP" sz="1200" kern="1200" dirty="0" smtClean="0">
                <a:solidFill>
                  <a:schemeClr val="tx1"/>
                </a:solidFill>
                <a:effectLst/>
                <a:latin typeface="+mn-lt"/>
                <a:ea typeface="+mn-ea"/>
                <a:cs typeface="+mn-cs"/>
              </a:rPr>
              <a:t>25</a:t>
            </a:r>
            <a:r>
              <a:rPr kumimoji="1" lang="ja-JP" altLang="ja-JP" sz="1200" kern="1200" dirty="0" smtClean="0">
                <a:solidFill>
                  <a:schemeClr val="tx1"/>
                </a:solidFill>
                <a:effectLst/>
                <a:latin typeface="+mn-lt"/>
                <a:ea typeface="+mn-ea"/>
                <a:cs typeface="+mn-cs"/>
              </a:rPr>
              <a:t>億個あったとされていますが、</a:t>
            </a:r>
            <a:r>
              <a:rPr kumimoji="1" lang="en-US" altLang="ja-JP" sz="1200" kern="1200" dirty="0" smtClean="0">
                <a:solidFill>
                  <a:schemeClr val="tx1"/>
                </a:solidFill>
                <a:effectLst/>
                <a:latin typeface="+mn-lt"/>
                <a:ea typeface="+mn-ea"/>
                <a:cs typeface="+mn-cs"/>
              </a:rPr>
              <a:t>2015</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180</a:t>
            </a:r>
            <a:r>
              <a:rPr kumimoji="1" lang="ja-JP" altLang="ja-JP" sz="1200" kern="1200" dirty="0" smtClean="0">
                <a:solidFill>
                  <a:schemeClr val="tx1"/>
                </a:solidFill>
                <a:effectLst/>
                <a:latin typeface="+mn-lt"/>
                <a:ea typeface="+mn-ea"/>
                <a:cs typeface="+mn-cs"/>
              </a:rPr>
              <a:t>億個に、そして</a:t>
            </a:r>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500</a:t>
            </a:r>
            <a:r>
              <a:rPr kumimoji="1" lang="ja-JP" altLang="ja-JP" sz="1200" kern="1200" dirty="0" smtClean="0">
                <a:solidFill>
                  <a:schemeClr val="tx1"/>
                </a:solidFill>
                <a:effectLst/>
                <a:latin typeface="+mn-lt"/>
                <a:ea typeface="+mn-ea"/>
                <a:cs typeface="+mn-cs"/>
              </a:rPr>
              <a:t>億個に達するであろうという予測もなされており、私たちの住む現実世界は、インターネットとのつながりをますます深めようとしているのです。</a:t>
            </a:r>
          </a:p>
          <a:p>
            <a:r>
              <a:rPr kumimoji="1" lang="en-US" altLang="ja-JP" sz="1200" kern="1200" dirty="0" smtClean="0">
                <a:solidFill>
                  <a:schemeClr val="tx1"/>
                </a:solidFill>
                <a:effectLst/>
                <a:latin typeface="+mn-lt"/>
                <a:ea typeface="+mn-ea"/>
                <a:cs typeface="+mn-cs"/>
              </a:rPr>
              <a:t>http://</a:t>
            </a:r>
            <a:r>
              <a:rPr kumimoji="1" lang="en-US" altLang="ja-JP" sz="1200" kern="1200" dirty="0" err="1" smtClean="0">
                <a:solidFill>
                  <a:schemeClr val="tx1"/>
                </a:solidFill>
                <a:effectLst/>
                <a:latin typeface="+mn-lt"/>
                <a:ea typeface="+mn-ea"/>
                <a:cs typeface="+mn-cs"/>
              </a:rPr>
              <a:t>www.t-ink.com</a:t>
            </a:r>
            <a:r>
              <a:rPr kumimoji="1" lang="en-US" altLang="ja-JP" sz="1200" kern="1200" dirty="0" smtClean="0">
                <a:solidFill>
                  <a:schemeClr val="tx1"/>
                </a:solidFill>
                <a:effectLst/>
                <a:latin typeface="+mn-lt"/>
                <a:ea typeface="+mn-ea"/>
                <a:cs typeface="+mn-cs"/>
              </a:rPr>
              <a:t>/is-it-time-to-stop-overthinking-the-internet-of-things/</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モノは私たちの日常生活や社会活動の様々なアクティビティを、あるいはモノの周囲の環境や変化をセンサーで捉え、それをデジタルデータとしてインターネットを介して送り出してゆきます。つまり、私たちの現実世界のデジタル・コピーがサイバー世界、すなわちクラウドの中に築かれつつあるのです。インターネットにつながるモノの数が増えてゆくということは、ますます精緻な現実世界のデジタル・コピーが、出来あがることを意味しているのです。</a:t>
            </a:r>
          </a:p>
          <a:p>
            <a:r>
              <a:rPr kumimoji="1" lang="ja-JP" altLang="ja-JP" sz="1200" kern="1200" dirty="0" smtClean="0">
                <a:solidFill>
                  <a:schemeClr val="tx1"/>
                </a:solidFill>
                <a:effectLst/>
                <a:latin typeface="+mn-lt"/>
                <a:ea typeface="+mn-ea"/>
                <a:cs typeface="+mn-cs"/>
              </a:rPr>
              <a:t>膨大な数のモノから送り出されるデータもまた膨大な量となります。まさに、ビッグデータが構築されつつあるわけですが、データをただ溜め込んでいてもそこから価値を生みだすことはありません。そこで、この膨大なデータを使って、現実社会の出来事を分析し、その因果関係を明らかにしたり、様々なデータ上での実験（シミュレーション）を行ったりして、私たちの社会活動や生活を快適で安心なものにするための情報を生みだす必要があります。この情報を使って、自動車や航空機を動かし、交通システムを管制したり、健康のためのアドバイスを提供してくれたりといった価値が生みだされるのです。</a:t>
            </a:r>
          </a:p>
          <a:p>
            <a:r>
              <a:rPr kumimoji="1" lang="ja-JP" altLang="ja-JP" sz="1200" b="1" kern="1200" dirty="0" smtClean="0">
                <a:solidFill>
                  <a:schemeClr val="tx1"/>
                </a:solidFill>
                <a:effectLst/>
                <a:latin typeface="+mn-lt"/>
                <a:ea typeface="+mn-ea"/>
                <a:cs typeface="+mn-cs"/>
              </a:rPr>
              <a:t>「デジタルで現実世界を捉え、アナログな現実世界を動かす仕組み」</a:t>
            </a:r>
            <a:endParaRPr kumimoji="1" lang="ja-JP" altLang="ja-JP" sz="1200" kern="1200" dirty="0" smtClean="0">
              <a:solidFill>
                <a:schemeClr val="tx1"/>
              </a:solidFill>
              <a:effectLst/>
              <a:latin typeface="+mn-lt"/>
              <a:ea typeface="+mn-ea"/>
              <a:cs typeface="+mn-cs"/>
            </a:endParaRP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をあえて短い言葉にまとめるとすれば、このような表現になるかも知れません。では</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の普及によって、どのような価値が生まれるのでしょうか。</a:t>
            </a:r>
          </a:p>
          <a:p>
            <a:r>
              <a:rPr kumimoji="1" lang="ja-JP" altLang="ja-JP" sz="1200" kern="1200" dirty="0" smtClean="0">
                <a:solidFill>
                  <a:schemeClr val="tx1"/>
                </a:solidFill>
                <a:effectLst/>
                <a:latin typeface="+mn-lt"/>
                <a:ea typeface="+mn-ea"/>
                <a:cs typeface="+mn-cs"/>
              </a:rPr>
              <a:t>モノ同士がつながり全体で協調・連携する</a:t>
            </a:r>
          </a:p>
          <a:p>
            <a:r>
              <a:rPr kumimoji="1" lang="ja-JP" altLang="ja-JP" sz="1200" kern="1200" dirty="0" smtClean="0">
                <a:solidFill>
                  <a:schemeClr val="tx1"/>
                </a:solidFill>
                <a:effectLst/>
                <a:latin typeface="+mn-lt"/>
                <a:ea typeface="+mn-ea"/>
                <a:cs typeface="+mn-cs"/>
              </a:rPr>
              <a:t>少し前を走っている自動車がスピードを落とせば、後方の自動車もそれにあわせてスピードを落とします。自動車と信号機がつながり、自動車の通行量にあわせて信号機の点灯を制御します。その結果、渋滞は解消され、円滑でエネルギー消費も少ないモノやヒトの輸送が実現します。</a:t>
            </a:r>
          </a:p>
          <a:p>
            <a:r>
              <a:rPr kumimoji="1" lang="ja-JP" altLang="ja-JP" sz="1200" kern="1200" dirty="0" smtClean="0">
                <a:solidFill>
                  <a:schemeClr val="tx1"/>
                </a:solidFill>
                <a:effectLst/>
                <a:latin typeface="+mn-lt"/>
                <a:ea typeface="+mn-ea"/>
                <a:cs typeface="+mn-cs"/>
              </a:rPr>
              <a:t>このように、モノ同士がつながることでモノがお互いに協調・連携しながら、全体最適を実現してくれるのです。</a:t>
            </a:r>
          </a:p>
          <a:p>
            <a:r>
              <a:rPr kumimoji="1" lang="ja-JP" altLang="ja-JP" sz="1200" kern="1200" dirty="0" smtClean="0">
                <a:solidFill>
                  <a:schemeClr val="tx1"/>
                </a:solidFill>
                <a:effectLst/>
                <a:latin typeface="+mn-lt"/>
                <a:ea typeface="+mn-ea"/>
                <a:cs typeface="+mn-cs"/>
              </a:rPr>
              <a:t>クラウドにつながりモノ自身が賢くなる</a:t>
            </a:r>
          </a:p>
          <a:p>
            <a:r>
              <a:rPr kumimoji="1" lang="ja-JP" altLang="ja-JP" sz="1200" kern="1200" dirty="0" smtClean="0">
                <a:solidFill>
                  <a:schemeClr val="tx1"/>
                </a:solidFill>
                <a:effectLst/>
                <a:latin typeface="+mn-lt"/>
                <a:ea typeface="+mn-ea"/>
                <a:cs typeface="+mn-cs"/>
              </a:rPr>
              <a:t>電子レンジはいま話題の料理のレシピを手に入れ最適な時間や調理法を設定してくれます。冷蔵庫は少なくなった常備食材を検知して自動で発注してくれます。自動車に今日食べたい料理を話しかけるとおすすめのレストランを紹介し予約までしくれます。そして、渋滞のない快適なルートに沿って自動車を走らせてくれるでしょう。</a:t>
            </a:r>
          </a:p>
          <a:p>
            <a:r>
              <a:rPr kumimoji="1" lang="ja-JP" altLang="ja-JP" sz="1200" kern="1200" dirty="0" smtClean="0">
                <a:solidFill>
                  <a:schemeClr val="tx1"/>
                </a:solidFill>
                <a:effectLst/>
                <a:latin typeface="+mn-lt"/>
                <a:ea typeface="+mn-ea"/>
                <a:cs typeface="+mn-cs"/>
              </a:rPr>
              <a:t>ひとつひとつのモノに大きなデータや頭脳を持たせることには限界がありますが、モノにつながったインターネットの先には、ほぼ無尽蔵のデータ格納場所であり膨大な処理能力を持った頭脳であるクラウドがあります。モノは、このクラウドにデータを送り様々なデータ処理を行うことで、モノ単体ではなしえない強力な頭脳を持つことができるのです。</a:t>
            </a:r>
          </a:p>
          <a:p>
            <a:r>
              <a:rPr kumimoji="1" lang="ja-JP" altLang="ja-JP" sz="1200" kern="1200" dirty="0" smtClean="0">
                <a:solidFill>
                  <a:schemeClr val="tx1"/>
                </a:solidFill>
                <a:effectLst/>
                <a:latin typeface="+mn-lt"/>
                <a:ea typeface="+mn-ea"/>
                <a:cs typeface="+mn-cs"/>
              </a:rPr>
              <a:t>モノがリアルタイムでつながり</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いま</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の事実を伝えてくれる</a:t>
            </a:r>
          </a:p>
          <a:p>
            <a:r>
              <a:rPr kumimoji="1" lang="ja-JP" altLang="ja-JP" sz="1200" kern="1200" dirty="0" smtClean="0">
                <a:solidFill>
                  <a:schemeClr val="tx1"/>
                </a:solidFill>
                <a:effectLst/>
                <a:latin typeface="+mn-lt"/>
                <a:ea typeface="+mn-ea"/>
                <a:cs typeface="+mn-cs"/>
              </a:rPr>
              <a:t>航空機のジェットエンジンの稼働状況がリアルタイムに分かることで、故障や不具合を即座に把握できパイロットに適切な指示を与えることや、着陸先の空港で交換部品やエンジニアを事前に待機させておき、着陸後すぐに点検修理し次のフライトを欠航させないといった対応が可能になります。また、ジェットエンジンを製品の販売から、使用状況に応じた従量課金サービスにすることもできるでしょう。</a:t>
            </a:r>
          </a:p>
          <a:p>
            <a:r>
              <a:rPr kumimoji="1" lang="ja-JP" altLang="ja-JP" sz="1200" kern="1200" dirty="0" smtClean="0">
                <a:solidFill>
                  <a:schemeClr val="tx1"/>
                </a:solidFill>
                <a:effectLst/>
                <a:latin typeface="+mn-lt"/>
                <a:ea typeface="+mn-ea"/>
                <a:cs typeface="+mn-cs"/>
              </a:rPr>
              <a:t>さらに災害が起きたとき、いま自分が乗っている自動車を安全に避難させるために、その位置や動きにあわせて最適なルートに誘導してくれます。また、スマートフォンやウェアラブルを持っている人の動きをリアルタイムで捉えながら、安全な避難経路へと誘導してくれるでしょう。</a:t>
            </a:r>
          </a:p>
          <a:p>
            <a:r>
              <a:rPr kumimoji="1" lang="ja-JP" altLang="ja-JP" sz="1200" kern="1200" dirty="0" smtClean="0">
                <a:solidFill>
                  <a:schemeClr val="tx1"/>
                </a:solidFill>
                <a:effectLst/>
                <a:latin typeface="+mn-lt"/>
                <a:ea typeface="+mn-ea"/>
                <a:cs typeface="+mn-cs"/>
              </a:rPr>
              <a:t>このようにモノがリアルタイムにつながることで、その時々の最適なモノやヒトの動きを実現したり、モノを販売からサービスへ転換したりといったビジネス・モデルの変革が可能になるのです。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の広がりは、これまでにない新たな価値を私たちにもたらしてくれるのです。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15</a:t>
            </a:fld>
            <a:endParaRPr kumimoji="1" lang="ja-JP" altLang="en-US"/>
          </a:p>
        </p:txBody>
      </p:sp>
    </p:spTree>
    <p:extLst>
      <p:ext uri="{BB962C8B-B14F-4D97-AF65-F5344CB8AC3E}">
        <p14:creationId xmlns:p14="http://schemas.microsoft.com/office/powerpoint/2010/main" val="1852976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16</a:t>
            </a:fld>
            <a:endParaRPr kumimoji="1" lang="ja-JP" altLang="en-US"/>
          </a:p>
        </p:txBody>
      </p:sp>
    </p:spTree>
    <p:extLst>
      <p:ext uri="{BB962C8B-B14F-4D97-AF65-F5344CB8AC3E}">
        <p14:creationId xmlns:p14="http://schemas.microsoft.com/office/powerpoint/2010/main" val="1566552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がもたらす２つのパラダイムシフト</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）は、既存の常識をどのように変えようとしているのでしょうか。</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社会基盤のシフト</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がもたらす常識の転換（パラダイムシフト）のひとつは、現実世界（</a:t>
            </a:r>
            <a:r>
              <a:rPr kumimoji="1" lang="en-US" altLang="ja-JP" sz="1200" kern="1200" dirty="0" smtClean="0">
                <a:solidFill>
                  <a:schemeClr val="tx1"/>
                </a:solidFill>
                <a:effectLst/>
                <a:latin typeface="+mn-lt"/>
                <a:ea typeface="+mn-ea"/>
                <a:cs typeface="+mn-cs"/>
              </a:rPr>
              <a:t>Physical World</a:t>
            </a:r>
            <a:r>
              <a:rPr kumimoji="1" lang="ja-JP" altLang="ja-JP" sz="1200" kern="1200" dirty="0" smtClean="0">
                <a:solidFill>
                  <a:schemeClr val="tx1"/>
                </a:solidFill>
                <a:effectLst/>
                <a:latin typeface="+mn-lt"/>
                <a:ea typeface="+mn-ea"/>
                <a:cs typeface="+mn-cs"/>
              </a:rPr>
              <a:t>）と電脳世界（</a:t>
            </a:r>
            <a:r>
              <a:rPr kumimoji="1" lang="en-US" altLang="ja-JP" sz="1200" kern="1200" dirty="0" smtClean="0">
                <a:solidFill>
                  <a:schemeClr val="tx1"/>
                </a:solidFill>
                <a:effectLst/>
                <a:latin typeface="+mn-lt"/>
                <a:ea typeface="+mn-ea"/>
                <a:cs typeface="+mn-cs"/>
              </a:rPr>
              <a:t>Cyber World</a:t>
            </a:r>
            <a:r>
              <a:rPr kumimoji="1" lang="ja-JP" altLang="ja-JP" sz="1200" kern="1200" dirty="0" smtClean="0">
                <a:solidFill>
                  <a:schemeClr val="tx1"/>
                </a:solidFill>
                <a:effectLst/>
                <a:latin typeface="+mn-lt"/>
                <a:ea typeface="+mn-ea"/>
                <a:cs typeface="+mn-cs"/>
              </a:rPr>
              <a:t>）を一体化させた新たな社会基盤の実現です。</a:t>
            </a:r>
          </a:p>
          <a:p>
            <a:r>
              <a:rPr kumimoji="1" lang="ja-JP" altLang="ja-JP" sz="1200" kern="1200" dirty="0" smtClean="0">
                <a:solidFill>
                  <a:schemeClr val="tx1"/>
                </a:solidFill>
                <a:effectLst/>
                <a:latin typeface="+mn-lt"/>
                <a:ea typeface="+mn-ea"/>
                <a:cs typeface="+mn-cs"/>
              </a:rPr>
              <a:t>スマートフォンやウェアラブル端末、車や建物、公共交通機関や道路・公共施設などに組み込まれたセンサーによって、私たちの生活や社会の出来事は、デジタルデータとして収集され、インターネットに送り出されます。</a:t>
            </a:r>
          </a:p>
          <a:p>
            <a:r>
              <a:rPr kumimoji="1" lang="ja-JP" altLang="ja-JP" sz="1200" kern="1200" dirty="0" smtClean="0">
                <a:solidFill>
                  <a:schemeClr val="tx1"/>
                </a:solidFill>
                <a:effectLst/>
                <a:latin typeface="+mn-lt"/>
                <a:ea typeface="+mn-ea"/>
                <a:cs typeface="+mn-cs"/>
              </a:rPr>
              <a:t>このようなネットワークにつながるデバイスの数は、</a:t>
            </a:r>
            <a:r>
              <a:rPr kumimoji="1" lang="en-US" altLang="ja-JP" sz="1200" kern="1200" dirty="0" smtClean="0">
                <a:solidFill>
                  <a:schemeClr val="tx1"/>
                </a:solidFill>
                <a:effectLst/>
                <a:latin typeface="+mn-lt"/>
                <a:ea typeface="+mn-ea"/>
                <a:cs typeface="+mn-cs"/>
              </a:rPr>
              <a:t>2015</a:t>
            </a:r>
            <a:r>
              <a:rPr kumimoji="1" lang="ja-JP" altLang="ja-JP" sz="1200" kern="1200" dirty="0" smtClean="0">
                <a:solidFill>
                  <a:schemeClr val="tx1"/>
                </a:solidFill>
                <a:effectLst/>
                <a:latin typeface="+mn-lt"/>
                <a:ea typeface="+mn-ea"/>
                <a:cs typeface="+mn-cs"/>
              </a:rPr>
              <a:t>年の</a:t>
            </a:r>
            <a:r>
              <a:rPr kumimoji="1" lang="en-US" altLang="ja-JP" sz="1200" kern="1200" dirty="0" smtClean="0">
                <a:solidFill>
                  <a:schemeClr val="tx1"/>
                </a:solidFill>
                <a:effectLst/>
                <a:latin typeface="+mn-lt"/>
                <a:ea typeface="+mn-ea"/>
                <a:cs typeface="+mn-cs"/>
              </a:rPr>
              <a:t>180</a:t>
            </a:r>
            <a:r>
              <a:rPr kumimoji="1" lang="ja-JP" altLang="ja-JP" sz="1200" kern="1200" dirty="0" smtClean="0">
                <a:solidFill>
                  <a:schemeClr val="tx1"/>
                </a:solidFill>
                <a:effectLst/>
                <a:latin typeface="+mn-lt"/>
                <a:ea typeface="+mn-ea"/>
                <a:cs typeface="+mn-cs"/>
              </a:rPr>
              <a:t>億個から</a:t>
            </a:r>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500</a:t>
            </a:r>
            <a:r>
              <a:rPr kumimoji="1" lang="ja-JP" altLang="ja-JP" sz="1200" kern="1200" dirty="0" smtClean="0">
                <a:solidFill>
                  <a:schemeClr val="tx1"/>
                </a:solidFill>
                <a:effectLst/>
                <a:latin typeface="+mn-lt"/>
                <a:ea typeface="+mn-ea"/>
                <a:cs typeface="+mn-cs"/>
              </a:rPr>
              <a:t>億個に達すると言われており、これによって現実社会が、より緻密に、そしてリアルタイムにデータ化され、電脳世界に、そのデジタルコピーを作り上げる仕組みが構築されようとしています。</a:t>
            </a:r>
          </a:p>
          <a:p>
            <a:r>
              <a:rPr kumimoji="1" lang="ja-JP" altLang="ja-JP" sz="1200" kern="1200" dirty="0" smtClean="0">
                <a:solidFill>
                  <a:schemeClr val="tx1"/>
                </a:solidFill>
                <a:effectLst/>
                <a:latin typeface="+mn-lt"/>
                <a:ea typeface="+mn-ea"/>
                <a:cs typeface="+mn-cs"/>
              </a:rPr>
              <a:t>このデジタルコピーを使って、様々なシミュレーションや人工知能を使った解析を行い、現実社会の出来事を深く理解し、様々な洞察や最適解を導き出すことができるようになります。この結果は、様々な業務サービスや情報提供サービスを介して、現実世界に再びフィードバックされ、新たな活動や変化をもたらします。そして、その動きは、センサーに収集され、また電脳世界に送られます。</a:t>
            </a:r>
          </a:p>
          <a:p>
            <a:r>
              <a:rPr kumimoji="1" lang="ja-JP" altLang="ja-JP" sz="1200" kern="1200" dirty="0" smtClean="0">
                <a:solidFill>
                  <a:schemeClr val="tx1"/>
                </a:solidFill>
                <a:effectLst/>
                <a:latin typeface="+mn-lt"/>
                <a:ea typeface="+mn-ea"/>
                <a:cs typeface="+mn-cs"/>
              </a:rPr>
              <a:t>このような一連の仕組みを</a:t>
            </a:r>
            <a:r>
              <a:rPr kumimoji="1" lang="en-US" altLang="ja-JP" sz="1200" kern="1200" dirty="0" smtClean="0">
                <a:solidFill>
                  <a:schemeClr val="tx1"/>
                </a:solidFill>
                <a:effectLst/>
                <a:latin typeface="+mn-lt"/>
                <a:ea typeface="+mn-ea"/>
                <a:cs typeface="+mn-cs"/>
              </a:rPr>
              <a:t>Cyber-Physical System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CPS</a:t>
            </a:r>
            <a:r>
              <a:rPr kumimoji="1" lang="ja-JP" altLang="ja-JP" sz="1200" kern="1200" dirty="0" smtClean="0">
                <a:solidFill>
                  <a:schemeClr val="tx1"/>
                </a:solidFill>
                <a:effectLst/>
                <a:latin typeface="+mn-lt"/>
                <a:ea typeface="+mn-ea"/>
                <a:cs typeface="+mn-cs"/>
              </a:rPr>
              <a:t>）と言います。</a:t>
            </a:r>
          </a:p>
          <a:p>
            <a:r>
              <a:rPr kumimoji="1" lang="en-US" altLang="ja-JP" sz="1200" kern="1200" dirty="0" smtClean="0">
                <a:solidFill>
                  <a:schemeClr val="tx1"/>
                </a:solidFill>
                <a:effectLst/>
                <a:latin typeface="+mn-lt"/>
                <a:ea typeface="+mn-ea"/>
                <a:cs typeface="+mn-cs"/>
              </a:rPr>
              <a:t>CPS</a:t>
            </a:r>
            <a:r>
              <a:rPr kumimoji="1" lang="ja-JP" altLang="ja-JP" sz="1200" kern="1200" dirty="0" smtClean="0">
                <a:solidFill>
                  <a:schemeClr val="tx1"/>
                </a:solidFill>
                <a:effectLst/>
                <a:latin typeface="+mn-lt"/>
                <a:ea typeface="+mn-ea"/>
                <a:cs typeface="+mn-cs"/>
              </a:rPr>
              <a:t>は、日常生活や社会活動の様々な領域に組み込まれ、これまでにできなかったような新たな価値を生みだしてゆくことになるでしょう。</a:t>
            </a:r>
          </a:p>
          <a:p>
            <a:r>
              <a:rPr kumimoji="1" lang="ja-JP" altLang="ja-JP" sz="1200" kern="1200" dirty="0" smtClean="0">
                <a:solidFill>
                  <a:schemeClr val="tx1"/>
                </a:solidFill>
                <a:effectLst/>
                <a:latin typeface="+mn-lt"/>
                <a:ea typeface="+mn-ea"/>
                <a:cs typeface="+mn-cs"/>
              </a:rPr>
              <a:t>「モノ」の価値のシフト</a:t>
            </a:r>
          </a:p>
          <a:p>
            <a:r>
              <a:rPr kumimoji="1" lang="ja-JP" altLang="ja-JP" sz="1200" kern="1200" dirty="0" smtClean="0">
                <a:solidFill>
                  <a:schemeClr val="tx1"/>
                </a:solidFill>
                <a:effectLst/>
                <a:latin typeface="+mn-lt"/>
                <a:ea typeface="+mn-ea"/>
                <a:cs typeface="+mn-cs"/>
              </a:rPr>
              <a:t>もうひとつのパラダイムシフトは、「モノ」の価値の本質をハードウェアからサービスへとシフトさせることです。</a:t>
            </a:r>
          </a:p>
          <a:p>
            <a:r>
              <a:rPr kumimoji="1" lang="ja-JP" altLang="ja-JP" sz="1200" kern="1200" dirty="0" smtClean="0">
                <a:solidFill>
                  <a:schemeClr val="tx1"/>
                </a:solidFill>
                <a:effectLst/>
                <a:latin typeface="+mn-lt"/>
                <a:ea typeface="+mn-ea"/>
                <a:cs typeface="+mn-cs"/>
              </a:rPr>
              <a:t>かつて、モノの性能や機能、品質や操作性は、ハードウェアの「メカニズム」や「作り込み」といった物理的実態によって実現されました。しかし、いま多くのモノには、コンピューターが組み込まれ、ソフトウェアによって、これらが実現されています。もちろん、ハードウェアの価値が失われることはありませんが、もはやハードウェアだけでは、モノ全体の価値を実現できない時代を迎えてい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の登場は、この「ハードウェア＋ソフトウェア」としてのモノをインターネットにつなぎ、クラウドと一体化することで、これまでにはできなかったサービスを実現しようとしています。</a:t>
            </a:r>
          </a:p>
          <a:p>
            <a:r>
              <a:rPr kumimoji="1" lang="ja-JP" altLang="ja-JP" sz="1200" kern="1200" dirty="0" smtClean="0">
                <a:solidFill>
                  <a:schemeClr val="tx1"/>
                </a:solidFill>
                <a:effectLst/>
                <a:latin typeface="+mn-lt"/>
                <a:ea typeface="+mn-ea"/>
                <a:cs typeface="+mn-cs"/>
              </a:rPr>
              <a:t>例えば、自動車や設備機器に組み込まれたセンサーが、クラウドサービスに送られ解析され、予防保守の必要性やタイミングを個別に判断し、故障で動かなくなる前に点検や修理を行うことを可能にします。これにより、ユーザーの満足度は高まり、さらに保守・点検のタイミングや、そこに関わる機材や部品、エンジニアの稼働が個別最適化され、サービス・コストの削減が可能になるでしょう。</a:t>
            </a:r>
          </a:p>
          <a:p>
            <a:r>
              <a:rPr kumimoji="1" lang="ja-JP" altLang="ja-JP" sz="1200" kern="1200" dirty="0" smtClean="0">
                <a:solidFill>
                  <a:schemeClr val="tx1"/>
                </a:solidFill>
                <a:effectLst/>
                <a:latin typeface="+mn-lt"/>
                <a:ea typeface="+mn-ea"/>
                <a:cs typeface="+mn-cs"/>
              </a:rPr>
              <a:t>また、稼働状況がリアルタイムで確実に計測できることから、「モノ」を売らずに、タクシー料金のように使用量に応じて課金するといった「サービスとしてモノ」を提供するビジネスも可能になります。</a:t>
            </a:r>
          </a:p>
          <a:p>
            <a:r>
              <a:rPr kumimoji="1" lang="ja-JP" altLang="ja-JP" sz="1200" kern="1200" dirty="0" smtClean="0">
                <a:solidFill>
                  <a:schemeClr val="tx1"/>
                </a:solidFill>
                <a:effectLst/>
                <a:latin typeface="+mn-lt"/>
                <a:ea typeface="+mn-ea"/>
                <a:cs typeface="+mn-cs"/>
              </a:rPr>
              <a:t>自動車の場合、運転者が安全な運転をしているのか、乱暴な運転をしているのかを把握し、保険料率を変動させるといったサービスも考えられます。さらに、ネットワークを介して、モノに組み込まれたソフトウェアを更新し、機能や性能、操作性を向上させることも可能になります。</a:t>
            </a:r>
          </a:p>
          <a:p>
            <a:r>
              <a:rPr kumimoji="1" lang="ja-JP" altLang="ja-JP" sz="1200" kern="1200" dirty="0" smtClean="0">
                <a:solidFill>
                  <a:schemeClr val="tx1"/>
                </a:solidFill>
                <a:effectLst/>
                <a:latin typeface="+mn-lt"/>
                <a:ea typeface="+mn-ea"/>
                <a:cs typeface="+mn-cs"/>
              </a:rPr>
              <a:t>このように、モノそのものではなく、モノを含むサービス全体が新たな価値を生みだすことになろうとしているのです。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この２つのパラダイムシフトが、私たちの生活や社会活動、そしてビジネスを大きく変えてゆくことになるでしょう。</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2541545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smtClean="0"/>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8" name="図 7" descr="単独LOGO01.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70204" y="5560175"/>
            <a:ext cx="987996" cy="1082996"/>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プレースホルダーまでドラッグするかアイコンをクリックして図を追加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a:stretch>
            <a:fillRect/>
          </a:stretch>
        </p:blipFill>
        <p:spPr>
          <a:xfrm>
            <a:off x="99885" y="6717943"/>
            <a:ext cx="639634" cy="95299"/>
          </a:xfrm>
          <a:prstGeom prst="rect">
            <a:avLst/>
          </a:prstGeom>
        </p:spPr>
      </p:pic>
      <p:pic>
        <p:nvPicPr>
          <p:cNvPr id="18" name="図 17"/>
          <p:cNvPicPr>
            <a:picLocks noChangeAspect="1"/>
          </p:cNvPicPr>
          <p:nvPr/>
        </p:nvPicPr>
        <p:blipFill>
          <a:blip r:embed="rId14"/>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18.png"/><Relationship Id="rId5" Type="http://schemas.openxmlformats.org/officeDocument/2006/relationships/image" Target="../media/image20.png"/><Relationship Id="rId6" Type="http://schemas.openxmlformats.org/officeDocument/2006/relationships/image" Target="../media/image21.jpg"/><Relationship Id="rId7"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27.tiff"/><Relationship Id="rId4" Type="http://schemas.openxmlformats.org/officeDocument/2006/relationships/image" Target="../media/image18.png"/><Relationship Id="rId5" Type="http://schemas.openxmlformats.org/officeDocument/2006/relationships/image" Target="../media/image20.png"/><Relationship Id="rId6" Type="http://schemas.openxmlformats.org/officeDocument/2006/relationships/image" Target="../media/image21.jpg"/><Relationship Id="rId7"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1.jpg"/><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tiff"/><Relationship Id="rId6" Type="http://schemas.openxmlformats.org/officeDocument/2006/relationships/image" Target="../media/image33.png"/><Relationship Id="rId7" Type="http://schemas.openxmlformats.org/officeDocument/2006/relationships/image" Target="../media/image25.png"/><Relationship Id="rId8" Type="http://schemas.openxmlformats.org/officeDocument/2006/relationships/image" Target="../media/image34.tiff"/><Relationship Id="rId1" Type="http://schemas.openxmlformats.org/officeDocument/2006/relationships/slideLayout" Target="../slideLayouts/slideLayout6.xml"/><Relationship Id="rId2" Type="http://schemas.openxmlformats.org/officeDocument/2006/relationships/image" Target="../media/image2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g"/><Relationship Id="rId5" Type="http://schemas.openxmlformats.org/officeDocument/2006/relationships/image" Target="../media/image38.jp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jp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g"/><Relationship Id="rId5" Type="http://schemas.openxmlformats.org/officeDocument/2006/relationships/image" Target="../media/image44.jp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hyperlink" Target="http://amzn.to/1AQtPXz"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21.jp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g"/><Relationship Id="rId3" Type="http://schemas.openxmlformats.org/officeDocument/2006/relationships/image" Target="../media/image47.jp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21.jp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jpg"/><Relationship Id="rId6" Type="http://schemas.openxmlformats.org/officeDocument/2006/relationships/image" Target="../media/image52.tiff"/><Relationship Id="rId7" Type="http://schemas.openxmlformats.org/officeDocument/2006/relationships/image" Target="../media/image53.jpg"/><Relationship Id="rId1" Type="http://schemas.openxmlformats.org/officeDocument/2006/relationships/slideLayout" Target="../slideLayouts/slideLayout6.xml"/><Relationship Id="rId2" Type="http://schemas.openxmlformats.org/officeDocument/2006/relationships/image" Target="../media/image4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youtu.be/kFuyzLF5Vew" TargetMode="External"/><Relationship Id="rId3"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56.tiff"/><Relationship Id="rId4" Type="http://schemas.openxmlformats.org/officeDocument/2006/relationships/hyperlink" Target="https://youtu.be/QJXeerRmkFU" TargetMode="External"/><Relationship Id="rId5" Type="http://schemas.openxmlformats.org/officeDocument/2006/relationships/image" Target="../media/image57.png"/><Relationship Id="rId6" Type="http://schemas.openxmlformats.org/officeDocument/2006/relationships/image" Target="../media/image58.tiff"/><Relationship Id="rId7" Type="http://schemas.openxmlformats.org/officeDocument/2006/relationships/image" Target="../media/image59.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youtube.com/watch?v=L1unGW2Ae1M" TargetMode="External"/><Relationship Id="rId3" Type="http://schemas.openxmlformats.org/officeDocument/2006/relationships/image" Target="../media/image6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youtube.com/watch?v=Q3ur8wzzhBU" TargetMode="External"/><Relationship Id="rId3" Type="http://schemas.openxmlformats.org/officeDocument/2006/relationships/image" Target="../media/image6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youtube.com/watch?v=Sg3WhdY0Jb0" TargetMode="External"/><Relationship Id="rId3" Type="http://schemas.openxmlformats.org/officeDocument/2006/relationships/image" Target="../media/image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jpg"/><Relationship Id="rId3" Type="http://schemas.openxmlformats.org/officeDocument/2006/relationships/image" Target="../media/image6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jpg"/><Relationship Id="rId3" Type="http://schemas.openxmlformats.org/officeDocument/2006/relationships/image" Target="../media/image6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52.xml.rels><?xml version="1.0" encoding="UTF-8" standalone="yes"?>
<Relationships xmlns="http://schemas.openxmlformats.org/package/2006/relationships"><Relationship Id="rId11" Type="http://schemas.openxmlformats.org/officeDocument/2006/relationships/image" Target="../media/image76.png"/><Relationship Id="rId12" Type="http://schemas.openxmlformats.org/officeDocument/2006/relationships/image" Target="../media/image77.tiff"/><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5.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73.png"/><Relationship Id="rId9" Type="http://schemas.openxmlformats.org/officeDocument/2006/relationships/image" Target="../media/image74.png"/><Relationship Id="rId10" Type="http://schemas.openxmlformats.org/officeDocument/2006/relationships/image" Target="../media/image75.w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58.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png"/><Relationship Id="rId5" Type="http://schemas.openxmlformats.org/officeDocument/2006/relationships/image" Target="../media/image81.jpeg"/><Relationship Id="rId6" Type="http://schemas.openxmlformats.org/officeDocument/2006/relationships/image" Target="../media/image82.jpeg"/><Relationship Id="rId7" Type="http://schemas.openxmlformats.org/officeDocument/2006/relationships/image" Target="../media/image83.jpeg"/><Relationship Id="rId8" Type="http://schemas.openxmlformats.org/officeDocument/2006/relationships/image" Target="../media/image84.jpeg"/><Relationship Id="rId9" Type="http://schemas.openxmlformats.org/officeDocument/2006/relationships/image" Target="../media/image85.jp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jp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60.xml.rels><?xml version="1.0" encoding="UTF-8" standalone="yes"?>
<Relationships xmlns="http://schemas.openxmlformats.org/package/2006/relationships"><Relationship Id="rId3" Type="http://schemas.openxmlformats.org/officeDocument/2006/relationships/image" Target="../media/image87.jpg"/><Relationship Id="rId4" Type="http://schemas.openxmlformats.org/officeDocument/2006/relationships/image" Target="../media/image88.jpg"/><Relationship Id="rId5" Type="http://schemas.openxmlformats.org/officeDocument/2006/relationships/image" Target="../media/image81.jpeg"/><Relationship Id="rId6" Type="http://schemas.openxmlformats.org/officeDocument/2006/relationships/image" Target="../media/image89.jpg"/><Relationship Id="rId1" Type="http://schemas.openxmlformats.org/officeDocument/2006/relationships/slideLayout" Target="../slideLayouts/slideLayout6.xml"/><Relationship Id="rId2" Type="http://schemas.openxmlformats.org/officeDocument/2006/relationships/image" Target="../media/image86.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1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0.jpg"/><Relationship Id="rId3" Type="http://schemas.openxmlformats.org/officeDocument/2006/relationships/image" Target="../media/image91.jpg"/></Relationships>
</file>

<file path=ppt/slides/_rels/slide64.xml.rels><?xml version="1.0" encoding="UTF-8" standalone="yes"?>
<Relationships xmlns="http://schemas.openxmlformats.org/package/2006/relationships"><Relationship Id="rId3" Type="http://schemas.openxmlformats.org/officeDocument/2006/relationships/image" Target="../media/image92.jpg"/><Relationship Id="rId4" Type="http://schemas.openxmlformats.org/officeDocument/2006/relationships/image" Target="../media/image93.png"/><Relationship Id="rId5" Type="http://schemas.openxmlformats.org/officeDocument/2006/relationships/image" Target="../media/image94.jpg"/><Relationship Id="rId6" Type="http://schemas.openxmlformats.org/officeDocument/2006/relationships/image" Target="../media/image89.jpg"/><Relationship Id="rId7" Type="http://schemas.openxmlformats.org/officeDocument/2006/relationships/image" Target="../media/image95.gif"/><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67.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30.png"/><Relationship Id="rId5" Type="http://schemas.openxmlformats.org/officeDocument/2006/relationships/image" Target="../media/image32.tiff"/><Relationship Id="rId6" Type="http://schemas.openxmlformats.org/officeDocument/2006/relationships/image" Target="../media/image29.jpg"/><Relationship Id="rId7" Type="http://schemas.openxmlformats.org/officeDocument/2006/relationships/image" Target="../media/image99.png"/><Relationship Id="rId8"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68.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30.png"/><Relationship Id="rId5" Type="http://schemas.openxmlformats.org/officeDocument/2006/relationships/image" Target="../media/image32.tiff"/><Relationship Id="rId6" Type="http://schemas.openxmlformats.org/officeDocument/2006/relationships/image" Target="../media/image29.jpg"/><Relationship Id="rId7" Type="http://schemas.openxmlformats.org/officeDocument/2006/relationships/image" Target="../media/image99.png"/><Relationship Id="rId8"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69.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30.png"/><Relationship Id="rId5" Type="http://schemas.openxmlformats.org/officeDocument/2006/relationships/image" Target="../media/image32.tiff"/><Relationship Id="rId6" Type="http://schemas.openxmlformats.org/officeDocument/2006/relationships/image" Target="../media/image29.jpg"/><Relationship Id="rId7" Type="http://schemas.openxmlformats.org/officeDocument/2006/relationships/image" Target="../media/image99.png"/><Relationship Id="rId8"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3" Type="http://schemas.openxmlformats.org/officeDocument/2006/relationships/image" Target="../media/image90.jpg"/><Relationship Id="rId4" Type="http://schemas.openxmlformats.org/officeDocument/2006/relationships/image" Target="../media/image91.jpg"/><Relationship Id="rId5" Type="http://schemas.openxmlformats.org/officeDocument/2006/relationships/image" Target="../media/image100.png"/><Relationship Id="rId6" Type="http://schemas.openxmlformats.org/officeDocument/2006/relationships/image" Target="../media/image101.jpg"/><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jpg"/><Relationship Id="rId7" Type="http://schemas.openxmlformats.org/officeDocument/2006/relationships/image" Target="../media/image93.png"/><Relationship Id="rId8" Type="http://schemas.openxmlformats.org/officeDocument/2006/relationships/image" Target="../media/image94.jpg"/><Relationship Id="rId9" Type="http://schemas.openxmlformats.org/officeDocument/2006/relationships/image" Target="../media/image106.png"/><Relationship Id="rId10" Type="http://schemas.openxmlformats.org/officeDocument/2006/relationships/image" Target="../media/image107.png"/><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73.xml.rels><?xml version="1.0" encoding="UTF-8" standalone="yes"?>
<Relationships xmlns="http://schemas.openxmlformats.org/package/2006/relationships"><Relationship Id="rId11" Type="http://schemas.openxmlformats.org/officeDocument/2006/relationships/image" Target="../media/image116.jpg"/><Relationship Id="rId12" Type="http://schemas.openxmlformats.org/officeDocument/2006/relationships/image" Target="../media/image117.jpg"/><Relationship Id="rId13" Type="http://schemas.openxmlformats.org/officeDocument/2006/relationships/image" Target="../media/image118.jpg"/><Relationship Id="rId14" Type="http://schemas.openxmlformats.org/officeDocument/2006/relationships/image" Target="../media/image119.jpg"/><Relationship Id="rId15" Type="http://schemas.openxmlformats.org/officeDocument/2006/relationships/image" Target="../media/image120.jpg"/><Relationship Id="rId16" Type="http://schemas.openxmlformats.org/officeDocument/2006/relationships/image" Target="../media/image19.png"/><Relationship Id="rId17" Type="http://schemas.openxmlformats.org/officeDocument/2006/relationships/image" Target="../media/image121.jpg"/><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108.jpg"/><Relationship Id="rId4" Type="http://schemas.openxmlformats.org/officeDocument/2006/relationships/image" Target="../media/image109.jpg"/><Relationship Id="rId5" Type="http://schemas.openxmlformats.org/officeDocument/2006/relationships/image" Target="../media/image110.jpg"/><Relationship Id="rId6" Type="http://schemas.openxmlformats.org/officeDocument/2006/relationships/image" Target="../media/image111.jpg"/><Relationship Id="rId7" Type="http://schemas.openxmlformats.org/officeDocument/2006/relationships/image" Target="../media/image112.jpg"/><Relationship Id="rId8" Type="http://schemas.openxmlformats.org/officeDocument/2006/relationships/image" Target="../media/image113.jpg"/><Relationship Id="rId9" Type="http://schemas.openxmlformats.org/officeDocument/2006/relationships/image" Target="../media/image114.jpg"/><Relationship Id="rId10" Type="http://schemas.openxmlformats.org/officeDocument/2006/relationships/image" Target="../media/image115.jpg"/></Relationships>
</file>

<file path=ppt/slides/_rels/slide74.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tiff"/><Relationship Id="rId5" Type="http://schemas.openxmlformats.org/officeDocument/2006/relationships/image" Target="../media/image124.png"/><Relationship Id="rId6" Type="http://schemas.openxmlformats.org/officeDocument/2006/relationships/image" Target="../media/image125.png"/><Relationship Id="rId7" Type="http://schemas.openxmlformats.org/officeDocument/2006/relationships/image" Target="../media/image126.tiff"/><Relationship Id="rId8" Type="http://schemas.openxmlformats.org/officeDocument/2006/relationships/image" Target="../media/image127.tiff"/><Relationship Id="rId9" Type="http://schemas.openxmlformats.org/officeDocument/2006/relationships/image" Target="../media/image19.png"/><Relationship Id="rId10" Type="http://schemas.openxmlformats.org/officeDocument/2006/relationships/image" Target="../media/image121.jpg"/><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75.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png"/><Relationship Id="rId5" Type="http://schemas.openxmlformats.org/officeDocument/2006/relationships/image" Target="../media/image130.png"/><Relationship Id="rId6" Type="http://schemas.openxmlformats.org/officeDocument/2006/relationships/image" Target="../media/image102.png"/><Relationship Id="rId7" Type="http://schemas.openxmlformats.org/officeDocument/2006/relationships/image" Target="../media/image103.png"/><Relationship Id="rId8" Type="http://schemas.openxmlformats.org/officeDocument/2006/relationships/image" Target="../media/image121.jpg"/><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1.png"/><Relationship Id="rId3" Type="http://schemas.openxmlformats.org/officeDocument/2006/relationships/image" Target="../media/image13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1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1.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1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3.png"/></Relationships>
</file>

<file path=ppt/slides/_rels/slide88.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hyperlink" Target="http://www.netcommerce.co.jp/blog" TargetMode="External"/><Relationship Id="rId5" Type="http://schemas.openxmlformats.org/officeDocument/2006/relationships/image" Target="../media/image136.png"/><Relationship Id="rId6" Type="http://schemas.openxmlformats.org/officeDocument/2006/relationships/image" Target="../media/image137.png"/><Relationship Id="rId7" Type="http://schemas.openxmlformats.org/officeDocument/2006/relationships/image" Target="../media/image138.png"/><Relationship Id="rId8" Type="http://schemas.openxmlformats.org/officeDocument/2006/relationships/hyperlink" Target="http://amzn.to/1vkHc18" TargetMode="External"/><Relationship Id="rId9" Type="http://schemas.openxmlformats.org/officeDocument/2006/relationships/image" Target="../media/image139.jpg"/><Relationship Id="rId1" Type="http://schemas.openxmlformats.org/officeDocument/2006/relationships/slideLayout" Target="../slideLayouts/slideLayout6.xml"/><Relationship Id="rId2" Type="http://schemas.openxmlformats.org/officeDocument/2006/relationships/image" Target="../media/image13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hyperlink" Target="http://www.netcommerce.co.j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最新の</a:t>
            </a:r>
            <a:r>
              <a:rPr kumimoji="1" lang="en-US" altLang="ja-JP" dirty="0" smtClean="0"/>
              <a:t>IT</a:t>
            </a:r>
            <a:r>
              <a:rPr kumimoji="1" lang="ja-JP" altLang="en-US" dirty="0" smtClean="0"/>
              <a:t>トレンドとビジネス戦略</a:t>
            </a:r>
            <a:endParaRPr kumimoji="1" lang="ja-JP" altLang="en-US" dirty="0"/>
          </a:p>
        </p:txBody>
      </p:sp>
      <p:sp>
        <p:nvSpPr>
          <p:cNvPr id="4" name="サブタイトル 3"/>
          <p:cNvSpPr>
            <a:spLocks noGrp="1"/>
          </p:cNvSpPr>
          <p:nvPr>
            <p:ph type="subTitle" idx="1"/>
          </p:nvPr>
        </p:nvSpPr>
        <p:spPr>
          <a:xfrm>
            <a:off x="685800" y="3391244"/>
            <a:ext cx="7772400" cy="1264162"/>
          </a:xfrm>
        </p:spPr>
        <p:txBody>
          <a:bodyPr>
            <a:normAutofit lnSpcReduction="10000"/>
          </a:bodyPr>
          <a:lstStyle/>
          <a:p>
            <a:r>
              <a:rPr kumimoji="1" lang="ja-JP" altLang="en-US" dirty="0" smtClean="0"/>
              <a:t>ビジネス戦略編</a:t>
            </a:r>
            <a:endParaRPr kumimoji="1" lang="en-US" altLang="ja-JP" dirty="0" smtClean="0"/>
          </a:p>
          <a:p>
            <a:endParaRPr kumimoji="1" lang="en-US" altLang="ja-JP" dirty="0" smtClean="0"/>
          </a:p>
          <a:p>
            <a:r>
              <a:rPr kumimoji="1" lang="en-US" altLang="ja-JP" dirty="0" smtClean="0"/>
              <a:t>2016</a:t>
            </a:r>
            <a:r>
              <a:rPr kumimoji="1" lang="ja-JP" altLang="en-US" dirty="0" smtClean="0"/>
              <a:t>年</a:t>
            </a:r>
            <a:r>
              <a:rPr lang="en-US" altLang="ja-JP" dirty="0" smtClean="0"/>
              <a:t>4</a:t>
            </a:r>
            <a:r>
              <a:rPr kumimoji="1" lang="ja-JP" altLang="en-US" dirty="0" smtClean="0"/>
              <a:t>月版</a:t>
            </a:r>
            <a:endParaRPr kumimoji="1" lang="ja-JP" altLang="en-US"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64" y="0"/>
            <a:ext cx="9194104" cy="6858000"/>
          </a:xfrm>
          <a:prstGeom prst="rect">
            <a:avLst/>
          </a:prstGeom>
        </p:spPr>
      </p:pic>
      <p:pic>
        <p:nvPicPr>
          <p:cNvPr id="8" name="図 7"/>
          <p:cNvPicPr>
            <a:picLocks noChangeAspect="1"/>
          </p:cNvPicPr>
          <p:nvPr/>
        </p:nvPicPr>
        <p:blipFill>
          <a:blip r:embed="rId3"/>
          <a:stretch>
            <a:fillRect/>
          </a:stretch>
        </p:blipFill>
        <p:spPr>
          <a:xfrm>
            <a:off x="7897660" y="124217"/>
            <a:ext cx="1158657" cy="193110"/>
          </a:xfrm>
          <a:prstGeom prst="rect">
            <a:avLst/>
          </a:prstGeom>
          <a:effectLst>
            <a:outerShdw blurRad="50800" dist="38100" dir="2700000" algn="tl" rotWithShape="0">
              <a:prstClr val="black">
                <a:alpha val="40000"/>
              </a:prstClr>
            </a:outerShdw>
          </a:effectLst>
        </p:spPr>
      </p:pic>
      <p:sp>
        <p:nvSpPr>
          <p:cNvPr id="11" name="テキスト ボックス 10"/>
          <p:cNvSpPr txBox="1"/>
          <p:nvPr/>
        </p:nvSpPr>
        <p:spPr>
          <a:xfrm>
            <a:off x="7839826" y="387297"/>
            <a:ext cx="1330814" cy="261610"/>
          </a:xfrm>
          <a:prstGeom prst="rect">
            <a:avLst/>
          </a:prstGeom>
          <a:noFill/>
        </p:spPr>
        <p:txBody>
          <a:bodyPr wrap="none" rtlCol="0">
            <a:spAutoFit/>
          </a:bodyPr>
          <a:lstStyle/>
          <a:p>
            <a:r>
              <a:rPr kumimoji="1" lang="ja-JP" altLang="en-US" sz="11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平成</a:t>
            </a:r>
            <a:r>
              <a:rPr kumimoji="1" lang="en-US" altLang="ja-JP" sz="11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28</a:t>
            </a:r>
            <a:r>
              <a:rPr kumimoji="1" lang="ja-JP" altLang="en-US" sz="11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年</a:t>
            </a:r>
            <a:r>
              <a:rPr kumimoji="1" lang="en-US" altLang="ja-JP" sz="11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4</a:t>
            </a:r>
            <a:r>
              <a:rPr kumimoji="1" lang="ja-JP" altLang="en-US" sz="11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月</a:t>
            </a:r>
            <a:r>
              <a:rPr lang="en-US" altLang="ja-JP" sz="11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21</a:t>
            </a:r>
            <a:r>
              <a:rPr lang="ja-JP" altLang="en-US" sz="11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日</a:t>
            </a:r>
            <a:endParaRPr kumimoji="1" lang="ja-JP" altLang="en-US" sz="11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5" name="正方形/長方形 4"/>
          <p:cNvSpPr/>
          <p:nvPr/>
        </p:nvSpPr>
        <p:spPr>
          <a:xfrm>
            <a:off x="861050" y="5229200"/>
            <a:ext cx="8195267" cy="1477328"/>
          </a:xfrm>
          <a:prstGeom prst="rect">
            <a:avLst/>
          </a:prstGeom>
        </p:spPr>
        <p:txBody>
          <a:bodyPr wrap="square">
            <a:spAutoFit/>
          </a:bodyPr>
          <a:lstStyle/>
          <a:p>
            <a:pPr algn="r"/>
            <a:r>
              <a:rPr lang="en-US" altLang="ja-JP" sz="3600" b="1" dirty="0" err="1">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IoT</a:t>
            </a:r>
            <a:r>
              <a:rPr lang="ja-JP" altLang="ja-JP" sz="36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が</a:t>
            </a:r>
            <a:r>
              <a:rPr lang="ja-JP" altLang="ja-JP" sz="36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もたらす</a:t>
            </a:r>
            <a:endParaRPr lang="en-US" altLang="ja-JP" sz="36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pPr algn="r"/>
            <a:r>
              <a:rPr lang="en-US" altLang="ja-JP" sz="36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2</a:t>
            </a:r>
            <a:r>
              <a:rPr lang="ja-JP" altLang="ja-JP" sz="36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つの</a:t>
            </a:r>
            <a:r>
              <a:rPr lang="ja-JP" altLang="ja-JP" sz="36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パラダイムシフト</a:t>
            </a:r>
            <a:r>
              <a:rPr lang="en-US" altLang="ja-JP" sz="9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
            </a:r>
            <a:br>
              <a:rPr lang="en-US" altLang="ja-JP" sz="9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br>
            <a:r>
              <a:rPr lang="ja-JP" altLang="ja-JP"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いま起こりつつある創造的破壊と求められるビジネスの変革</a:t>
            </a:r>
            <a:endParaRPr lang="ja-JP" altLang="en-US" dirty="0">
              <a:solidFill>
                <a:schemeClr val="bg1"/>
              </a:solidFill>
              <a:effectLst>
                <a:outerShdw blurRad="50800" dist="38100" dir="2700000" algn="tl" rotWithShape="0">
                  <a:prstClr val="black">
                    <a:alpha val="40000"/>
                  </a:prstClr>
                </a:outerShdw>
              </a:effectLst>
            </a:endParaRPr>
          </a:p>
        </p:txBody>
      </p:sp>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6379" y="3428698"/>
            <a:ext cx="1137848" cy="3271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22771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Arial"/>
                <a:ea typeface="HGP創英角ｺﾞｼｯｸUB" pitchFamily="50" charset="-128"/>
                <a:cs typeface="Arial"/>
              </a:rPr>
              <a:t>モノがネットにつながる時代</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1089798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インターネットに接されるデバイス数の推移</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pic>
        <p:nvPicPr>
          <p:cNvPr id="4" name="図 3" descr="IoT-qty-of-devices-in-the-internet-of-things-600x4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899644"/>
            <a:ext cx="7620000" cy="558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44084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インターネットに接されるデバイス数の推移</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12</a:t>
            </a:fld>
            <a:endParaRPr kumimoji="1" lang="ja-JP" altLang="en-US"/>
          </a:p>
        </p:txBody>
      </p:sp>
      <p:pic>
        <p:nvPicPr>
          <p:cNvPr id="4" name="図 3" descr="WTR316-20150928-onodera1-580x36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529" y="1014134"/>
            <a:ext cx="7366000" cy="4635500"/>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1008529" y="5873749"/>
            <a:ext cx="7366000" cy="461665"/>
          </a:xfrm>
          <a:prstGeom prst="rect">
            <a:avLst/>
          </a:prstGeom>
        </p:spPr>
        <p:txBody>
          <a:bodyPr wrap="square">
            <a:spAutoFit/>
          </a:bodyPr>
          <a:lstStyle/>
          <a:p>
            <a:pPr algn="ctr"/>
            <a:r>
              <a:rPr lang="ja-JP" altLang="en-US" sz="1200" dirty="0"/>
              <a:t>爆発的な伸びを見せると推測される</a:t>
            </a:r>
            <a:r>
              <a:rPr lang="en-US" altLang="ja-JP" sz="1200" dirty="0" err="1"/>
              <a:t>IoT</a:t>
            </a:r>
            <a:r>
              <a:rPr lang="ja-JP" altLang="en-US" sz="1200" dirty="0"/>
              <a:t>（世界規模） （出典：</a:t>
            </a:r>
            <a:r>
              <a:rPr lang="en-US" altLang="ja-JP" sz="1200" dirty="0"/>
              <a:t>National Cable &amp; Telecommunications Association</a:t>
            </a:r>
            <a:r>
              <a:rPr lang="ja-JP" altLang="en-US" sz="1200" dirty="0"/>
              <a:t>）	</a:t>
            </a:r>
          </a:p>
        </p:txBody>
      </p:sp>
    </p:spTree>
    <p:extLst>
      <p:ext uri="{BB962C8B-B14F-4D97-AF65-F5344CB8AC3E}">
        <p14:creationId xmlns:p14="http://schemas.microsoft.com/office/powerpoint/2010/main" val="3583031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73617" y="934815"/>
            <a:ext cx="8077858" cy="4358175"/>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ホームベース 12"/>
          <p:cNvSpPr/>
          <p:nvPr/>
        </p:nvSpPr>
        <p:spPr>
          <a:xfrm>
            <a:off x="903215" y="1025072"/>
            <a:ext cx="7767750" cy="244986"/>
          </a:xfrm>
          <a:prstGeom prst="homePlat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統計解析</a:t>
            </a: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p:cNvSpPr/>
          <p:nvPr/>
        </p:nvSpPr>
        <p:spPr>
          <a:xfrm>
            <a:off x="4964046" y="1218482"/>
            <a:ext cx="3706919" cy="238541"/>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人工知能</a:t>
            </a: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smtClean="0"/>
              <a:t>M2M/</a:t>
            </a:r>
            <a:r>
              <a:rPr kumimoji="1" lang="en-US" altLang="ja-JP" dirty="0" err="1" smtClean="0"/>
              <a:t>IoT</a:t>
            </a:r>
            <a:r>
              <a:rPr kumimoji="1" lang="ja-JP" altLang="en-US" dirty="0" smtClean="0"/>
              <a:t>の発展経緯と</a:t>
            </a:r>
            <a:r>
              <a:rPr kumimoji="1" lang="en-US" altLang="ja-JP" dirty="0" smtClean="0"/>
              <a:t>CSP</a:t>
            </a:r>
            <a:r>
              <a:rPr kumimoji="1" lang="ja-JP" altLang="en-US" dirty="0" smtClean="0"/>
              <a:t>（</a:t>
            </a:r>
            <a:r>
              <a:rPr kumimoji="1" lang="en-US" altLang="ja-JP" dirty="0" smtClean="0"/>
              <a:t>Cyber-Physical Systems</a:t>
            </a:r>
            <a:r>
              <a:rPr kumimoji="1" lang="ja-JP" altLang="en-US" dirty="0" smtClean="0"/>
              <a:t>）</a:t>
            </a:r>
            <a:endParaRPr kumimoji="1" lang="ja-JP" altLang="en-US" dirty="0"/>
          </a:p>
        </p:txBody>
      </p:sp>
      <p:sp>
        <p:nvSpPr>
          <p:cNvPr id="3" name="スライド番号プレースホルダー 2"/>
          <p:cNvSpPr>
            <a:spLocks noGrp="1"/>
          </p:cNvSpPr>
          <p:nvPr>
            <p:ph type="sldNum" sz="quarter" idx="12"/>
          </p:nvPr>
        </p:nvSpPr>
        <p:spPr>
          <a:xfrm>
            <a:off x="6932246" y="6657935"/>
            <a:ext cx="2133600" cy="217800"/>
          </a:xfrm>
        </p:spPr>
        <p:txBody>
          <a:bodyPr/>
          <a:lstStyle/>
          <a:p>
            <a:fld id="{8FF8CC5D-A65D-5946-99B5-645367A967AD}" type="slidenum">
              <a:rPr kumimoji="1" lang="ja-JP" altLang="en-US" smtClean="0"/>
              <a:t>13</a:t>
            </a:fld>
            <a:endParaRPr kumimoji="1" lang="ja-JP" altLang="en-US" dirty="0"/>
          </a:p>
        </p:txBody>
      </p:sp>
      <p:sp>
        <p:nvSpPr>
          <p:cNvPr id="5" name="正方形/長方形 4"/>
          <p:cNvSpPr/>
          <p:nvPr/>
        </p:nvSpPr>
        <p:spPr>
          <a:xfrm>
            <a:off x="709149" y="2185535"/>
            <a:ext cx="5905282" cy="337823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44682" y="3400702"/>
            <a:ext cx="4525664" cy="234026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80215" y="4397096"/>
            <a:ext cx="2636746" cy="146347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右矢印 10"/>
          <p:cNvSpPr/>
          <p:nvPr/>
        </p:nvSpPr>
        <p:spPr>
          <a:xfrm rot="19853477">
            <a:off x="166481" y="2793495"/>
            <a:ext cx="8834358" cy="1729603"/>
          </a:xfrm>
          <a:custGeom>
            <a:avLst/>
            <a:gdLst>
              <a:gd name="connsiteX0" fmla="*/ 0 w 8394276"/>
              <a:gd name="connsiteY0" fmla="*/ 320757 h 1283026"/>
              <a:gd name="connsiteX1" fmla="*/ 7752763 w 8394276"/>
              <a:gd name="connsiteY1" fmla="*/ 320757 h 1283026"/>
              <a:gd name="connsiteX2" fmla="*/ 7752763 w 8394276"/>
              <a:gd name="connsiteY2" fmla="*/ 0 h 1283026"/>
              <a:gd name="connsiteX3" fmla="*/ 8394276 w 8394276"/>
              <a:gd name="connsiteY3" fmla="*/ 641513 h 1283026"/>
              <a:gd name="connsiteX4" fmla="*/ 7752763 w 8394276"/>
              <a:gd name="connsiteY4" fmla="*/ 1283026 h 1283026"/>
              <a:gd name="connsiteX5" fmla="*/ 7752763 w 8394276"/>
              <a:gd name="connsiteY5" fmla="*/ 962270 h 1283026"/>
              <a:gd name="connsiteX6" fmla="*/ 0 w 8394276"/>
              <a:gd name="connsiteY6" fmla="*/ 962270 h 1283026"/>
              <a:gd name="connsiteX7" fmla="*/ 0 w 8394276"/>
              <a:gd name="connsiteY7" fmla="*/ 320757 h 1283026"/>
              <a:gd name="connsiteX0" fmla="*/ 6513 w 8394276"/>
              <a:gd name="connsiteY0" fmla="*/ 633372 h 1283026"/>
              <a:gd name="connsiteX1" fmla="*/ 7752763 w 8394276"/>
              <a:gd name="connsiteY1" fmla="*/ 320757 h 1283026"/>
              <a:gd name="connsiteX2" fmla="*/ 7752763 w 8394276"/>
              <a:gd name="connsiteY2" fmla="*/ 0 h 1283026"/>
              <a:gd name="connsiteX3" fmla="*/ 8394276 w 8394276"/>
              <a:gd name="connsiteY3" fmla="*/ 641513 h 1283026"/>
              <a:gd name="connsiteX4" fmla="*/ 7752763 w 8394276"/>
              <a:gd name="connsiteY4" fmla="*/ 1283026 h 1283026"/>
              <a:gd name="connsiteX5" fmla="*/ 7752763 w 8394276"/>
              <a:gd name="connsiteY5" fmla="*/ 962270 h 1283026"/>
              <a:gd name="connsiteX6" fmla="*/ 0 w 8394276"/>
              <a:gd name="connsiteY6" fmla="*/ 962270 h 1283026"/>
              <a:gd name="connsiteX7" fmla="*/ 6513 w 8394276"/>
              <a:gd name="connsiteY7" fmla="*/ 633372 h 1283026"/>
              <a:gd name="connsiteX0" fmla="*/ 0 w 8387763"/>
              <a:gd name="connsiteY0" fmla="*/ 633372 h 1283026"/>
              <a:gd name="connsiteX1" fmla="*/ 7746250 w 8387763"/>
              <a:gd name="connsiteY1" fmla="*/ 320757 h 1283026"/>
              <a:gd name="connsiteX2" fmla="*/ 7746250 w 8387763"/>
              <a:gd name="connsiteY2" fmla="*/ 0 h 1283026"/>
              <a:gd name="connsiteX3" fmla="*/ 8387763 w 8387763"/>
              <a:gd name="connsiteY3" fmla="*/ 641513 h 1283026"/>
              <a:gd name="connsiteX4" fmla="*/ 7746250 w 8387763"/>
              <a:gd name="connsiteY4" fmla="*/ 1283026 h 1283026"/>
              <a:gd name="connsiteX5" fmla="*/ 7746250 w 8387763"/>
              <a:gd name="connsiteY5" fmla="*/ 962270 h 1283026"/>
              <a:gd name="connsiteX6" fmla="*/ 32564 w 8387763"/>
              <a:gd name="connsiteY6" fmla="*/ 636629 h 1283026"/>
              <a:gd name="connsiteX7" fmla="*/ 0 w 8387763"/>
              <a:gd name="connsiteY7" fmla="*/ 633372 h 128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87763" h="1283026">
                <a:moveTo>
                  <a:pt x="0" y="633372"/>
                </a:moveTo>
                <a:lnTo>
                  <a:pt x="7746250" y="320757"/>
                </a:lnTo>
                <a:lnTo>
                  <a:pt x="7746250" y="0"/>
                </a:lnTo>
                <a:lnTo>
                  <a:pt x="8387763" y="641513"/>
                </a:lnTo>
                <a:lnTo>
                  <a:pt x="7746250" y="1283026"/>
                </a:lnTo>
                <a:lnTo>
                  <a:pt x="7746250" y="962270"/>
                </a:lnTo>
                <a:lnTo>
                  <a:pt x="32564" y="636629"/>
                </a:lnTo>
                <a:lnTo>
                  <a:pt x="0" y="633372"/>
                </a:lnTo>
                <a:close/>
              </a:path>
            </a:pathLst>
          </a:custGeom>
          <a:solidFill>
            <a:schemeClr val="accent2">
              <a:lumMod val="75000"/>
              <a:alpha val="67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柱 11"/>
          <p:cNvSpPr/>
          <p:nvPr/>
        </p:nvSpPr>
        <p:spPr>
          <a:xfrm>
            <a:off x="4584808" y="2785105"/>
            <a:ext cx="1171076" cy="1177283"/>
          </a:xfrm>
          <a:prstGeom prst="can">
            <a:avLst/>
          </a:prstGeom>
          <a:solidFill>
            <a:srgbClr val="FFFBD2"/>
          </a:solidFill>
          <a:ln w="12700" cmpd="sng">
            <a:solidFill>
              <a:srgbClr val="FF6600"/>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800000"/>
                </a:solidFill>
                <a:latin typeface="ＭＳ Ｐゴシック"/>
                <a:ea typeface="ＭＳ Ｐゴシック"/>
                <a:cs typeface="ＭＳ Ｐゴシック"/>
              </a:rPr>
              <a:t>ビッグ</a:t>
            </a:r>
            <a:endParaRPr kumimoji="1" lang="en-US" altLang="ja-JP" sz="2000" dirty="0" smtClean="0">
              <a:solidFill>
                <a:srgbClr val="800000"/>
              </a:solidFill>
              <a:latin typeface="ＭＳ Ｐゴシック"/>
              <a:ea typeface="ＭＳ Ｐゴシック"/>
              <a:cs typeface="ＭＳ Ｐゴシック"/>
            </a:endParaRPr>
          </a:p>
          <a:p>
            <a:pPr algn="ctr"/>
            <a:r>
              <a:rPr kumimoji="1" lang="ja-JP" altLang="en-US" sz="2000" dirty="0" smtClean="0">
                <a:solidFill>
                  <a:srgbClr val="800000"/>
                </a:solidFill>
                <a:latin typeface="ＭＳ Ｐゴシック"/>
                <a:ea typeface="ＭＳ Ｐゴシック"/>
                <a:cs typeface="ＭＳ Ｐゴシック"/>
              </a:rPr>
              <a:t>データ</a:t>
            </a:r>
            <a:endParaRPr kumimoji="1" lang="ja-JP" altLang="en-US" sz="2000" dirty="0">
              <a:solidFill>
                <a:srgbClr val="800000"/>
              </a:solidFill>
              <a:latin typeface="ＭＳ Ｐゴシック"/>
              <a:ea typeface="ＭＳ Ｐゴシック"/>
              <a:cs typeface="ＭＳ Ｐゴシック"/>
            </a:endParaRPr>
          </a:p>
        </p:txBody>
      </p:sp>
      <p:sp>
        <p:nvSpPr>
          <p:cNvPr id="15" name="テキスト ボックス 14"/>
          <p:cNvSpPr txBox="1"/>
          <p:nvPr/>
        </p:nvSpPr>
        <p:spPr>
          <a:xfrm>
            <a:off x="867100" y="4448432"/>
            <a:ext cx="1107996" cy="461665"/>
          </a:xfrm>
          <a:prstGeom prst="rect">
            <a:avLst/>
          </a:prstGeom>
          <a:noFill/>
        </p:spPr>
        <p:txBody>
          <a:bodyPr wrap="none" rtlCol="0">
            <a:spAutoFit/>
          </a:bodyPr>
          <a:lstStyle/>
          <a:p>
            <a:r>
              <a:rPr kumimoji="1" lang="ja-JP" altLang="en-US" sz="2400" dirty="0" smtClean="0">
                <a:solidFill>
                  <a:schemeClr val="bg1"/>
                </a:solidFill>
              </a:rPr>
              <a:t>可視化</a:t>
            </a:r>
            <a:endParaRPr kumimoji="1" lang="ja-JP" altLang="en-US" sz="2400" dirty="0">
              <a:solidFill>
                <a:schemeClr val="bg1"/>
              </a:solidFill>
            </a:endParaRPr>
          </a:p>
        </p:txBody>
      </p:sp>
      <p:sp>
        <p:nvSpPr>
          <p:cNvPr id="16" name="テキスト ボックス 15"/>
          <p:cNvSpPr txBox="1"/>
          <p:nvPr/>
        </p:nvSpPr>
        <p:spPr>
          <a:xfrm>
            <a:off x="944645" y="3481382"/>
            <a:ext cx="1004602" cy="461665"/>
          </a:xfrm>
          <a:prstGeom prst="rect">
            <a:avLst/>
          </a:prstGeom>
          <a:noFill/>
        </p:spPr>
        <p:txBody>
          <a:bodyPr wrap="none" rtlCol="0">
            <a:spAutoFit/>
          </a:bodyPr>
          <a:lstStyle/>
          <a:p>
            <a:r>
              <a:rPr kumimoji="1" lang="ja-JP" altLang="en-US" sz="2400" dirty="0" smtClean="0">
                <a:solidFill>
                  <a:schemeClr val="bg1"/>
                </a:solidFill>
              </a:rPr>
              <a:t>制　御</a:t>
            </a:r>
            <a:endParaRPr kumimoji="1" lang="ja-JP" altLang="en-US" sz="2400" dirty="0">
              <a:solidFill>
                <a:schemeClr val="bg1"/>
              </a:solidFill>
            </a:endParaRPr>
          </a:p>
        </p:txBody>
      </p:sp>
      <p:sp>
        <p:nvSpPr>
          <p:cNvPr id="17" name="テキスト ボックス 16"/>
          <p:cNvSpPr txBox="1"/>
          <p:nvPr/>
        </p:nvSpPr>
        <p:spPr>
          <a:xfrm>
            <a:off x="1022190" y="2581098"/>
            <a:ext cx="1107996" cy="461665"/>
          </a:xfrm>
          <a:prstGeom prst="rect">
            <a:avLst/>
          </a:prstGeom>
          <a:noFill/>
        </p:spPr>
        <p:txBody>
          <a:bodyPr wrap="none" rtlCol="0">
            <a:spAutoFit/>
          </a:bodyPr>
          <a:lstStyle/>
          <a:p>
            <a:r>
              <a:rPr kumimoji="1" lang="ja-JP" altLang="en-US" sz="2400" dirty="0" smtClean="0">
                <a:solidFill>
                  <a:schemeClr val="bg1"/>
                </a:solidFill>
              </a:rPr>
              <a:t>最適化</a:t>
            </a:r>
            <a:endParaRPr kumimoji="1" lang="ja-JP" altLang="en-US" sz="2400" dirty="0">
              <a:solidFill>
                <a:schemeClr val="bg1"/>
              </a:solidFill>
            </a:endParaRPr>
          </a:p>
        </p:txBody>
      </p:sp>
      <p:sp>
        <p:nvSpPr>
          <p:cNvPr id="18" name="テキスト ボックス 17"/>
          <p:cNvSpPr txBox="1"/>
          <p:nvPr/>
        </p:nvSpPr>
        <p:spPr>
          <a:xfrm>
            <a:off x="1169155" y="1457023"/>
            <a:ext cx="1107996" cy="461665"/>
          </a:xfrm>
          <a:prstGeom prst="rect">
            <a:avLst/>
          </a:prstGeom>
          <a:noFill/>
        </p:spPr>
        <p:txBody>
          <a:bodyPr wrap="none" rtlCol="0">
            <a:spAutoFit/>
          </a:bodyPr>
          <a:lstStyle/>
          <a:p>
            <a:r>
              <a:rPr kumimoji="1" lang="ja-JP" altLang="en-US" sz="2400" dirty="0" smtClean="0">
                <a:solidFill>
                  <a:schemeClr val="bg1"/>
                </a:solidFill>
              </a:rPr>
              <a:t>知識化</a:t>
            </a:r>
            <a:endParaRPr kumimoji="1" lang="ja-JP" altLang="en-US" sz="2400" dirty="0">
              <a:solidFill>
                <a:schemeClr val="bg1"/>
              </a:solidFill>
            </a:endParaRPr>
          </a:p>
        </p:txBody>
      </p:sp>
      <p:sp>
        <p:nvSpPr>
          <p:cNvPr id="21" name="テキスト ボックス 20"/>
          <p:cNvSpPr txBox="1"/>
          <p:nvPr/>
        </p:nvSpPr>
        <p:spPr>
          <a:xfrm>
            <a:off x="5890340" y="2534886"/>
            <a:ext cx="681346" cy="461665"/>
          </a:xfrm>
          <a:prstGeom prst="rect">
            <a:avLst/>
          </a:prstGeom>
          <a:noFill/>
        </p:spPr>
        <p:txBody>
          <a:bodyPr wrap="none" rtlCol="0">
            <a:spAutoFit/>
          </a:bodyPr>
          <a:lstStyle/>
          <a:p>
            <a:r>
              <a:rPr kumimoji="1" lang="en-US" altLang="ja-JP" sz="2400" dirty="0" err="1" smtClean="0">
                <a:solidFill>
                  <a:schemeClr val="bg1"/>
                </a:solidFill>
                <a:latin typeface="メイリオ"/>
                <a:ea typeface="メイリオ"/>
                <a:cs typeface="メイリオ"/>
              </a:rPr>
              <a:t>IoT</a:t>
            </a:r>
            <a:endParaRPr kumimoji="1" lang="ja-JP" altLang="en-US" sz="2400" dirty="0">
              <a:solidFill>
                <a:schemeClr val="bg1"/>
              </a:solidFill>
              <a:latin typeface="メイリオ"/>
              <a:ea typeface="メイリオ"/>
              <a:cs typeface="メイリオ"/>
            </a:endParaRPr>
          </a:p>
        </p:txBody>
      </p:sp>
      <p:sp>
        <p:nvSpPr>
          <p:cNvPr id="22" name="テキスト ボックス 21"/>
          <p:cNvSpPr txBox="1"/>
          <p:nvPr/>
        </p:nvSpPr>
        <p:spPr>
          <a:xfrm>
            <a:off x="3158940" y="4131690"/>
            <a:ext cx="594409" cy="307777"/>
          </a:xfrm>
          <a:prstGeom prst="rect">
            <a:avLst/>
          </a:prstGeom>
          <a:noFill/>
        </p:spPr>
        <p:txBody>
          <a:bodyPr wrap="none" rtlCol="0">
            <a:spAutoFit/>
          </a:bodyPr>
          <a:lstStyle/>
          <a:p>
            <a:r>
              <a:rPr kumimoji="1" lang="en-US" altLang="ja-JP" sz="1400" dirty="0" smtClean="0">
                <a:solidFill>
                  <a:schemeClr val="bg1"/>
                </a:solidFill>
                <a:latin typeface="メイリオ"/>
                <a:ea typeface="メイリオ"/>
                <a:cs typeface="メイリオ"/>
              </a:rPr>
              <a:t>M2M</a:t>
            </a:r>
            <a:endParaRPr kumimoji="1" lang="ja-JP" altLang="en-US" sz="1400" dirty="0">
              <a:solidFill>
                <a:schemeClr val="bg1"/>
              </a:solidFill>
              <a:latin typeface="メイリオ"/>
              <a:ea typeface="メイリオ"/>
              <a:cs typeface="メイリオ"/>
            </a:endParaRPr>
          </a:p>
        </p:txBody>
      </p:sp>
      <p:sp>
        <p:nvSpPr>
          <p:cNvPr id="23" name="テキスト ボックス 22"/>
          <p:cNvSpPr txBox="1"/>
          <p:nvPr/>
        </p:nvSpPr>
        <p:spPr>
          <a:xfrm>
            <a:off x="580215" y="6329564"/>
            <a:ext cx="1087257" cy="307777"/>
          </a:xfrm>
          <a:prstGeom prst="rect">
            <a:avLst/>
          </a:prstGeom>
          <a:noFill/>
        </p:spPr>
        <p:txBody>
          <a:bodyPr wrap="none" rtlCol="0">
            <a:spAutoFit/>
          </a:bodyPr>
          <a:lstStyle/>
          <a:p>
            <a:r>
              <a:rPr kumimoji="1" lang="en-US" altLang="ja-JP" sz="1400" dirty="0" smtClean="0">
                <a:solidFill>
                  <a:schemeClr val="tx1">
                    <a:lumMod val="50000"/>
                    <a:lumOff val="50000"/>
                  </a:schemeClr>
                </a:solidFill>
              </a:rPr>
              <a:t>2000</a:t>
            </a:r>
            <a:r>
              <a:rPr lang="ja-JP" altLang="en-US" sz="1400" dirty="0" smtClean="0">
                <a:solidFill>
                  <a:schemeClr val="tx1">
                    <a:lumMod val="50000"/>
                    <a:lumOff val="50000"/>
                  </a:schemeClr>
                </a:solidFill>
              </a:rPr>
              <a:t>年代</a:t>
            </a:r>
            <a:r>
              <a:rPr lang="en-US" altLang="ja-JP" sz="1400" dirty="0" smtClean="0">
                <a:solidFill>
                  <a:schemeClr val="tx1">
                    <a:lumMod val="50000"/>
                    <a:lumOff val="50000"/>
                  </a:schemeClr>
                </a:solidFill>
              </a:rPr>
              <a:t>〜</a:t>
            </a:r>
            <a:endParaRPr kumimoji="1" lang="ja-JP" altLang="en-US" sz="1400" dirty="0">
              <a:solidFill>
                <a:schemeClr val="tx1">
                  <a:lumMod val="50000"/>
                  <a:lumOff val="50000"/>
                </a:schemeClr>
              </a:solidFill>
            </a:endParaRPr>
          </a:p>
        </p:txBody>
      </p:sp>
      <p:sp>
        <p:nvSpPr>
          <p:cNvPr id="24" name="テキスト ボックス 23"/>
          <p:cNvSpPr txBox="1"/>
          <p:nvPr/>
        </p:nvSpPr>
        <p:spPr>
          <a:xfrm>
            <a:off x="4515014" y="6329564"/>
            <a:ext cx="907720" cy="307777"/>
          </a:xfrm>
          <a:prstGeom prst="rect">
            <a:avLst/>
          </a:prstGeom>
          <a:noFill/>
        </p:spPr>
        <p:txBody>
          <a:bodyPr wrap="none" rtlCol="0">
            <a:spAutoFit/>
          </a:bodyPr>
          <a:lstStyle/>
          <a:p>
            <a:r>
              <a:rPr kumimoji="1" lang="en-US" altLang="ja-JP" sz="1400" dirty="0" smtClean="0">
                <a:solidFill>
                  <a:schemeClr val="tx1">
                    <a:lumMod val="50000"/>
                    <a:lumOff val="50000"/>
                  </a:schemeClr>
                </a:solidFill>
              </a:rPr>
              <a:t>2010</a:t>
            </a:r>
            <a:r>
              <a:rPr lang="ja-JP" altLang="en-US" sz="1400" dirty="0" smtClean="0">
                <a:solidFill>
                  <a:schemeClr val="tx1">
                    <a:lumMod val="50000"/>
                    <a:lumOff val="50000"/>
                  </a:schemeClr>
                </a:solidFill>
              </a:rPr>
              <a:t>年</a:t>
            </a:r>
            <a:r>
              <a:rPr lang="en-US" altLang="ja-JP" sz="1400" dirty="0" smtClean="0">
                <a:solidFill>
                  <a:schemeClr val="tx1">
                    <a:lumMod val="50000"/>
                    <a:lumOff val="50000"/>
                  </a:schemeClr>
                </a:solidFill>
              </a:rPr>
              <a:t>〜</a:t>
            </a:r>
            <a:endParaRPr kumimoji="1" lang="ja-JP" altLang="en-US" sz="1400" dirty="0">
              <a:solidFill>
                <a:schemeClr val="tx1">
                  <a:lumMod val="50000"/>
                  <a:lumOff val="50000"/>
                </a:schemeClr>
              </a:solidFill>
            </a:endParaRPr>
          </a:p>
        </p:txBody>
      </p:sp>
      <p:sp>
        <p:nvSpPr>
          <p:cNvPr id="27" name="直角三角形 26"/>
          <p:cNvSpPr/>
          <p:nvPr/>
        </p:nvSpPr>
        <p:spPr>
          <a:xfrm flipH="1">
            <a:off x="580215" y="5450476"/>
            <a:ext cx="8271260" cy="879087"/>
          </a:xfrm>
          <a:prstGeom prst="rtTriangl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直角三角形 27"/>
          <p:cNvSpPr/>
          <p:nvPr/>
        </p:nvSpPr>
        <p:spPr>
          <a:xfrm flipH="1">
            <a:off x="5170346" y="5717099"/>
            <a:ext cx="3681129" cy="612464"/>
          </a:xfrm>
          <a:prstGeom prst="rtTriangl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3390267" y="6008892"/>
            <a:ext cx="2063486" cy="307777"/>
          </a:xfrm>
          <a:prstGeom prst="rect">
            <a:avLst/>
          </a:prstGeom>
        </p:spPr>
        <p:txBody>
          <a:bodyPr wrap="none">
            <a:spAutoFit/>
          </a:bodyPr>
          <a:lstStyle/>
          <a:p>
            <a:pPr lvl="0"/>
            <a:r>
              <a:rPr lang="ja-JP" altLang="en-US" sz="1400" dirty="0">
                <a:solidFill>
                  <a:srgbClr val="FFFFFF"/>
                </a:solidFill>
                <a:latin typeface="ＭＳ Ｐゴシック"/>
                <a:cs typeface="ＭＳ Ｐゴシック"/>
              </a:rPr>
              <a:t>　産業機器・社会インフラ</a:t>
            </a:r>
          </a:p>
        </p:txBody>
      </p:sp>
      <p:sp>
        <p:nvSpPr>
          <p:cNvPr id="25" name="正方形/長方形 24"/>
          <p:cNvSpPr/>
          <p:nvPr/>
        </p:nvSpPr>
        <p:spPr>
          <a:xfrm>
            <a:off x="7739673" y="5955405"/>
            <a:ext cx="1111803" cy="307777"/>
          </a:xfrm>
          <a:prstGeom prst="rect">
            <a:avLst/>
          </a:prstGeom>
        </p:spPr>
        <p:txBody>
          <a:bodyPr wrap="none">
            <a:spAutoFit/>
          </a:bodyPr>
          <a:lstStyle/>
          <a:p>
            <a:pPr lvl="0"/>
            <a:r>
              <a:rPr lang="ja-JP" altLang="en-US" sz="1400" dirty="0">
                <a:solidFill>
                  <a:srgbClr val="FFFFFF"/>
                </a:solidFill>
                <a:latin typeface="ＭＳ Ｐゴシック"/>
                <a:cs typeface="ＭＳ Ｐゴシック"/>
              </a:rPr>
              <a:t>　個人・生活</a:t>
            </a:r>
          </a:p>
        </p:txBody>
      </p:sp>
      <p:grpSp>
        <p:nvGrpSpPr>
          <p:cNvPr id="29" name="図形グループ 28"/>
          <p:cNvGrpSpPr/>
          <p:nvPr/>
        </p:nvGrpSpPr>
        <p:grpSpPr>
          <a:xfrm>
            <a:off x="6571686" y="2027884"/>
            <a:ext cx="1338728" cy="1329409"/>
            <a:chOff x="7097509" y="2213922"/>
            <a:chExt cx="1338728" cy="1329409"/>
          </a:xfrm>
        </p:grpSpPr>
        <p:pic>
          <p:nvPicPr>
            <p:cNvPr id="30" name="図 29" descr="MC900431594.PNG"/>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7109087" y="2216181"/>
              <a:ext cx="1327150" cy="1327150"/>
            </a:xfrm>
            <a:prstGeom prst="rect">
              <a:avLst/>
            </a:prstGeom>
          </p:spPr>
        </p:pic>
        <p:grpSp>
          <p:nvGrpSpPr>
            <p:cNvPr id="31" name="図形グループ 30"/>
            <p:cNvGrpSpPr/>
            <p:nvPr/>
          </p:nvGrpSpPr>
          <p:grpSpPr>
            <a:xfrm>
              <a:off x="7315303" y="2610181"/>
              <a:ext cx="222193" cy="186213"/>
              <a:chOff x="758730" y="3198675"/>
              <a:chExt cx="806939" cy="688305"/>
            </a:xfrm>
          </p:grpSpPr>
          <p:sp>
            <p:nvSpPr>
              <p:cNvPr id="102" name="正方形/長方形 101"/>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角丸四角形 102"/>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角丸四角形 103"/>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台形 104"/>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2" name="図形グループ 31"/>
            <p:cNvGrpSpPr/>
            <p:nvPr/>
          </p:nvGrpSpPr>
          <p:grpSpPr>
            <a:xfrm>
              <a:off x="7514826" y="3247373"/>
              <a:ext cx="187701" cy="195404"/>
              <a:chOff x="2667295" y="1059799"/>
              <a:chExt cx="681672" cy="722281"/>
            </a:xfrm>
          </p:grpSpPr>
          <p:sp>
            <p:nvSpPr>
              <p:cNvPr id="100" name="角丸四角形 9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01" name="図 100"/>
              <p:cNvPicPr>
                <a:picLocks noChangeAspect="1"/>
              </p:cNvPicPr>
              <p:nvPr/>
            </p:nvPicPr>
            <p:blipFill>
              <a:blip r:embed="rId4">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33" name="図形グループ 32"/>
            <p:cNvGrpSpPr/>
            <p:nvPr/>
          </p:nvGrpSpPr>
          <p:grpSpPr>
            <a:xfrm>
              <a:off x="7569398" y="3001293"/>
              <a:ext cx="93975" cy="148922"/>
              <a:chOff x="1140657" y="4229811"/>
              <a:chExt cx="341289" cy="550466"/>
            </a:xfrm>
          </p:grpSpPr>
          <p:sp>
            <p:nvSpPr>
              <p:cNvPr id="98" name="角丸四角形 97"/>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9" name="図 98"/>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34" name="図形グループ 33"/>
            <p:cNvGrpSpPr/>
            <p:nvPr/>
          </p:nvGrpSpPr>
          <p:grpSpPr>
            <a:xfrm>
              <a:off x="7889965" y="3150249"/>
              <a:ext cx="222193" cy="186213"/>
              <a:chOff x="758730" y="3198675"/>
              <a:chExt cx="806939" cy="688305"/>
            </a:xfrm>
          </p:grpSpPr>
          <p:sp>
            <p:nvSpPr>
              <p:cNvPr id="94" name="正方形/長方形 93"/>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角丸四角形 94"/>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角丸四角形 95"/>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台形 96"/>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 name="図形グループ 34"/>
            <p:cNvGrpSpPr/>
            <p:nvPr/>
          </p:nvGrpSpPr>
          <p:grpSpPr>
            <a:xfrm>
              <a:off x="7097509" y="2720924"/>
              <a:ext cx="187701" cy="195404"/>
              <a:chOff x="2667295" y="1059799"/>
              <a:chExt cx="681672" cy="722281"/>
            </a:xfrm>
          </p:grpSpPr>
          <p:sp>
            <p:nvSpPr>
              <p:cNvPr id="92" name="角丸四角形 91"/>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93" name="図 92"/>
              <p:cNvPicPr>
                <a:picLocks noChangeAspect="1"/>
              </p:cNvPicPr>
              <p:nvPr/>
            </p:nvPicPr>
            <p:blipFill>
              <a:blip r:embed="rId4">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36" name="図形グループ 35"/>
            <p:cNvGrpSpPr/>
            <p:nvPr/>
          </p:nvGrpSpPr>
          <p:grpSpPr>
            <a:xfrm>
              <a:off x="7573135" y="2464131"/>
              <a:ext cx="93975" cy="148922"/>
              <a:chOff x="1140657" y="4229811"/>
              <a:chExt cx="341289" cy="550466"/>
            </a:xfrm>
          </p:grpSpPr>
          <p:sp>
            <p:nvSpPr>
              <p:cNvPr id="90" name="角丸四角形 89"/>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1" name="図 90"/>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37" name="図形グループ 36"/>
            <p:cNvGrpSpPr/>
            <p:nvPr/>
          </p:nvGrpSpPr>
          <p:grpSpPr>
            <a:xfrm>
              <a:off x="7652383" y="2738912"/>
              <a:ext cx="222193" cy="186213"/>
              <a:chOff x="758730" y="3198675"/>
              <a:chExt cx="806939" cy="688305"/>
            </a:xfrm>
          </p:grpSpPr>
          <p:sp>
            <p:nvSpPr>
              <p:cNvPr id="86" name="正方形/長方形 85"/>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角丸四角形 86"/>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角丸四角形 87"/>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台形 88"/>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8" name="図形グループ 37"/>
            <p:cNvGrpSpPr/>
            <p:nvPr/>
          </p:nvGrpSpPr>
          <p:grpSpPr>
            <a:xfrm>
              <a:off x="7989631" y="2562120"/>
              <a:ext cx="187701" cy="195404"/>
              <a:chOff x="2667295" y="1059799"/>
              <a:chExt cx="681672" cy="722281"/>
            </a:xfrm>
          </p:grpSpPr>
          <p:sp>
            <p:nvSpPr>
              <p:cNvPr id="84" name="角丸四角形 83"/>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85" name="図 84"/>
              <p:cNvPicPr>
                <a:picLocks noChangeAspect="1"/>
              </p:cNvPicPr>
              <p:nvPr/>
            </p:nvPicPr>
            <p:blipFill>
              <a:blip r:embed="rId4">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39" name="図形グループ 38"/>
            <p:cNvGrpSpPr/>
            <p:nvPr/>
          </p:nvGrpSpPr>
          <p:grpSpPr>
            <a:xfrm>
              <a:off x="8036135" y="2833938"/>
              <a:ext cx="93975" cy="148922"/>
              <a:chOff x="1140657" y="4229811"/>
              <a:chExt cx="341289" cy="550466"/>
            </a:xfrm>
          </p:grpSpPr>
          <p:sp>
            <p:nvSpPr>
              <p:cNvPr id="82" name="角丸四角形 81"/>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3" name="図 82"/>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40" name="図形グループ 39"/>
            <p:cNvGrpSpPr/>
            <p:nvPr/>
          </p:nvGrpSpPr>
          <p:grpSpPr>
            <a:xfrm>
              <a:off x="7212244" y="3057142"/>
              <a:ext cx="222193" cy="186213"/>
              <a:chOff x="758730" y="3198675"/>
              <a:chExt cx="806939" cy="688305"/>
            </a:xfrm>
          </p:grpSpPr>
          <p:sp>
            <p:nvSpPr>
              <p:cNvPr id="78" name="正方形/長方形 77"/>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角丸四角形 78"/>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台形 80"/>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1" name="図形グループ 40"/>
            <p:cNvGrpSpPr/>
            <p:nvPr/>
          </p:nvGrpSpPr>
          <p:grpSpPr>
            <a:xfrm>
              <a:off x="7182590" y="2389419"/>
              <a:ext cx="187701" cy="195404"/>
              <a:chOff x="2667295" y="1059799"/>
              <a:chExt cx="681672" cy="722281"/>
            </a:xfrm>
          </p:grpSpPr>
          <p:sp>
            <p:nvSpPr>
              <p:cNvPr id="76" name="角丸四角形 75"/>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77" name="図 76"/>
              <p:cNvPicPr>
                <a:picLocks noChangeAspect="1"/>
              </p:cNvPicPr>
              <p:nvPr/>
            </p:nvPicPr>
            <p:blipFill>
              <a:blip r:embed="rId4">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42" name="図形グループ 41"/>
            <p:cNvGrpSpPr/>
            <p:nvPr/>
          </p:nvGrpSpPr>
          <p:grpSpPr>
            <a:xfrm>
              <a:off x="7837517" y="2556433"/>
              <a:ext cx="93975" cy="148922"/>
              <a:chOff x="1140657" y="4229811"/>
              <a:chExt cx="341289" cy="550466"/>
            </a:xfrm>
          </p:grpSpPr>
          <p:sp>
            <p:nvSpPr>
              <p:cNvPr id="74" name="角丸四角形 73"/>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5" name="図 74"/>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43" name="図形グループ 42"/>
            <p:cNvGrpSpPr/>
            <p:nvPr/>
          </p:nvGrpSpPr>
          <p:grpSpPr>
            <a:xfrm>
              <a:off x="7662312" y="2213922"/>
              <a:ext cx="222193" cy="186213"/>
              <a:chOff x="758730" y="3198675"/>
              <a:chExt cx="806939" cy="688305"/>
            </a:xfrm>
          </p:grpSpPr>
          <p:sp>
            <p:nvSpPr>
              <p:cNvPr id="70" name="正方形/長方形 69"/>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角丸四角形 70"/>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角丸四角形 71"/>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台形 72"/>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 name="図形グループ 43"/>
            <p:cNvGrpSpPr/>
            <p:nvPr/>
          </p:nvGrpSpPr>
          <p:grpSpPr>
            <a:xfrm>
              <a:off x="8218729" y="2893000"/>
              <a:ext cx="187701" cy="195404"/>
              <a:chOff x="2667295" y="1059799"/>
              <a:chExt cx="681672" cy="722281"/>
            </a:xfrm>
          </p:grpSpPr>
          <p:sp>
            <p:nvSpPr>
              <p:cNvPr id="68" name="角丸四角形 67"/>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69" name="図 68"/>
              <p:cNvPicPr>
                <a:picLocks noChangeAspect="1"/>
              </p:cNvPicPr>
              <p:nvPr/>
            </p:nvPicPr>
            <p:blipFill>
              <a:blip r:embed="rId4">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45" name="図形グループ 44"/>
            <p:cNvGrpSpPr/>
            <p:nvPr/>
          </p:nvGrpSpPr>
          <p:grpSpPr>
            <a:xfrm>
              <a:off x="8083122" y="2312361"/>
              <a:ext cx="93975" cy="148922"/>
              <a:chOff x="1140657" y="4229811"/>
              <a:chExt cx="341289" cy="550466"/>
            </a:xfrm>
          </p:grpSpPr>
          <p:sp>
            <p:nvSpPr>
              <p:cNvPr id="66" name="角丸四角形 65"/>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7" name="図 66"/>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46" name="図形グループ 45"/>
            <p:cNvGrpSpPr/>
            <p:nvPr/>
          </p:nvGrpSpPr>
          <p:grpSpPr>
            <a:xfrm>
              <a:off x="7384791" y="2283503"/>
              <a:ext cx="204690" cy="100289"/>
              <a:chOff x="6769100" y="1390650"/>
              <a:chExt cx="317500" cy="157483"/>
            </a:xfrm>
          </p:grpSpPr>
          <p:sp>
            <p:nvSpPr>
              <p:cNvPr id="63" name="正方形/長方形 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5" name="直線コネクタ 64"/>
              <p:cNvCxnSpPr>
                <a:stCxn id="64" idx="6"/>
                <a:endCxn id="6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7" name="図形グループ 46"/>
            <p:cNvGrpSpPr/>
            <p:nvPr/>
          </p:nvGrpSpPr>
          <p:grpSpPr>
            <a:xfrm>
              <a:off x="7759272" y="3392632"/>
              <a:ext cx="204690" cy="100289"/>
              <a:chOff x="6769100" y="1390650"/>
              <a:chExt cx="317500" cy="157483"/>
            </a:xfrm>
          </p:grpSpPr>
          <p:sp>
            <p:nvSpPr>
              <p:cNvPr id="60" name="正方形/長方形 5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円/楕円 6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2" name="直線コネクタ 61"/>
              <p:cNvCxnSpPr>
                <a:stCxn id="61" idx="6"/>
                <a:endCxn id="6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8" name="図形グループ 47"/>
            <p:cNvGrpSpPr/>
            <p:nvPr/>
          </p:nvGrpSpPr>
          <p:grpSpPr>
            <a:xfrm>
              <a:off x="8186023" y="2492904"/>
              <a:ext cx="204690" cy="100289"/>
              <a:chOff x="6769100" y="1390650"/>
              <a:chExt cx="317500" cy="157483"/>
            </a:xfrm>
          </p:grpSpPr>
          <p:sp>
            <p:nvSpPr>
              <p:cNvPr id="57" name="正方形/長方形 5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p:cNvCxnSpPr>
                <a:stCxn id="58" idx="6"/>
                <a:endCxn id="5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9" name="図形グループ 48"/>
            <p:cNvGrpSpPr/>
            <p:nvPr/>
          </p:nvGrpSpPr>
          <p:grpSpPr>
            <a:xfrm>
              <a:off x="7292532" y="2897402"/>
              <a:ext cx="204690" cy="100289"/>
              <a:chOff x="6769100" y="1390650"/>
              <a:chExt cx="317500" cy="157483"/>
            </a:xfrm>
          </p:grpSpPr>
          <p:sp>
            <p:nvSpPr>
              <p:cNvPr id="54" name="正方形/長方形 5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円/楕円 5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6" name="直線コネクタ 55"/>
              <p:cNvCxnSpPr>
                <a:stCxn id="55" idx="6"/>
                <a:endCxn id="5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0" name="図形グループ 49"/>
            <p:cNvGrpSpPr/>
            <p:nvPr/>
          </p:nvGrpSpPr>
          <p:grpSpPr>
            <a:xfrm>
              <a:off x="7731875" y="2969948"/>
              <a:ext cx="204690" cy="100289"/>
              <a:chOff x="6769100" y="1390650"/>
              <a:chExt cx="317500" cy="157483"/>
            </a:xfrm>
          </p:grpSpPr>
          <p:sp>
            <p:nvSpPr>
              <p:cNvPr id="51" name="正方形/長方形 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3" name="直線コネクタ 52"/>
              <p:cNvCxnSpPr>
                <a:stCxn id="52" idx="6"/>
                <a:endCxn id="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06" name="図形グループ 105"/>
          <p:cNvGrpSpPr/>
          <p:nvPr/>
        </p:nvGrpSpPr>
        <p:grpSpPr>
          <a:xfrm>
            <a:off x="2835045" y="2654195"/>
            <a:ext cx="1505233" cy="1343883"/>
            <a:chOff x="6017122" y="3683314"/>
            <a:chExt cx="1505233" cy="1343883"/>
          </a:xfrm>
        </p:grpSpPr>
        <p:cxnSp>
          <p:nvCxnSpPr>
            <p:cNvPr id="107" name="直線コネクタ 106"/>
            <p:cNvCxnSpPr>
              <a:stCxn id="108" idx="2"/>
              <a:endCxn id="150" idx="0"/>
            </p:cNvCxnSpPr>
            <p:nvPr/>
          </p:nvCxnSpPr>
          <p:spPr>
            <a:xfrm>
              <a:off x="6371335" y="4670434"/>
              <a:ext cx="251737" cy="17891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108" name="正方形/長方形 107"/>
            <p:cNvSpPr/>
            <p:nvPr/>
          </p:nvSpPr>
          <p:spPr>
            <a:xfrm>
              <a:off x="6260210" y="4462287"/>
              <a:ext cx="222250" cy="2081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9" name="直線コネクタ 108"/>
            <p:cNvCxnSpPr>
              <a:stCxn id="108" idx="2"/>
              <a:endCxn id="155" idx="0"/>
            </p:cNvCxnSpPr>
            <p:nvPr/>
          </p:nvCxnSpPr>
          <p:spPr>
            <a:xfrm>
              <a:off x="6371335" y="4670434"/>
              <a:ext cx="3684" cy="158579"/>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10" name="直線コネクタ 109"/>
            <p:cNvCxnSpPr>
              <a:stCxn id="108" idx="2"/>
              <a:endCxn id="153" idx="0"/>
            </p:cNvCxnSpPr>
            <p:nvPr/>
          </p:nvCxnSpPr>
          <p:spPr>
            <a:xfrm flipH="1">
              <a:off x="6125984" y="4670434"/>
              <a:ext cx="245351" cy="180450"/>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grpSp>
          <p:nvGrpSpPr>
            <p:cNvPr id="111" name="図形グループ 110"/>
            <p:cNvGrpSpPr/>
            <p:nvPr/>
          </p:nvGrpSpPr>
          <p:grpSpPr>
            <a:xfrm>
              <a:off x="6268489" y="4829013"/>
              <a:ext cx="222250" cy="196652"/>
              <a:chOff x="758730" y="3198675"/>
              <a:chExt cx="702795" cy="688305"/>
            </a:xfrm>
          </p:grpSpPr>
          <p:sp>
            <p:nvSpPr>
              <p:cNvPr id="155" name="角丸四角形 154"/>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角丸四角形 155"/>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台形 156"/>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2" name="図形グループ 111"/>
            <p:cNvGrpSpPr/>
            <p:nvPr/>
          </p:nvGrpSpPr>
          <p:grpSpPr>
            <a:xfrm>
              <a:off x="6017122" y="4830545"/>
              <a:ext cx="222250" cy="196652"/>
              <a:chOff x="758730" y="3198675"/>
              <a:chExt cx="702795" cy="688305"/>
            </a:xfrm>
          </p:grpSpPr>
          <p:sp>
            <p:nvSpPr>
              <p:cNvPr id="152" name="角丸四角形 151"/>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角丸四角形 152"/>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台形 153"/>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3" name="図形グループ 112"/>
            <p:cNvGrpSpPr/>
            <p:nvPr/>
          </p:nvGrpSpPr>
          <p:grpSpPr>
            <a:xfrm>
              <a:off x="6514210" y="4829013"/>
              <a:ext cx="222250" cy="196652"/>
              <a:chOff x="758730" y="3198675"/>
              <a:chExt cx="702795" cy="688305"/>
            </a:xfrm>
          </p:grpSpPr>
          <p:sp>
            <p:nvSpPr>
              <p:cNvPr id="149" name="角丸四角形 148"/>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角丸四角形 149"/>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台形 150"/>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14" name="直線コネクタ 113"/>
            <p:cNvCxnSpPr>
              <a:stCxn id="115" idx="2"/>
              <a:endCxn id="141" idx="0"/>
            </p:cNvCxnSpPr>
            <p:nvPr/>
          </p:nvCxnSpPr>
          <p:spPr>
            <a:xfrm>
              <a:off x="7157230" y="4671966"/>
              <a:ext cx="251737" cy="17891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115" name="正方形/長方形 114"/>
            <p:cNvSpPr/>
            <p:nvPr/>
          </p:nvSpPr>
          <p:spPr>
            <a:xfrm>
              <a:off x="7046105" y="4463819"/>
              <a:ext cx="222250" cy="2081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6" name="直線コネクタ 115"/>
            <p:cNvCxnSpPr>
              <a:stCxn id="115" idx="2"/>
              <a:endCxn id="146" idx="0"/>
            </p:cNvCxnSpPr>
            <p:nvPr/>
          </p:nvCxnSpPr>
          <p:spPr>
            <a:xfrm>
              <a:off x="7157230" y="4671966"/>
              <a:ext cx="3684" cy="158579"/>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17" name="直線コネクタ 116"/>
            <p:cNvCxnSpPr>
              <a:stCxn id="115" idx="2"/>
              <a:endCxn id="144" idx="0"/>
            </p:cNvCxnSpPr>
            <p:nvPr/>
          </p:nvCxnSpPr>
          <p:spPr>
            <a:xfrm flipH="1">
              <a:off x="6907377" y="4671966"/>
              <a:ext cx="249853" cy="17891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grpSp>
          <p:nvGrpSpPr>
            <p:cNvPr id="118" name="図形グループ 117"/>
            <p:cNvGrpSpPr/>
            <p:nvPr/>
          </p:nvGrpSpPr>
          <p:grpSpPr>
            <a:xfrm>
              <a:off x="7054384" y="4830545"/>
              <a:ext cx="222250" cy="196652"/>
              <a:chOff x="758730" y="3198675"/>
              <a:chExt cx="702795" cy="688305"/>
            </a:xfrm>
          </p:grpSpPr>
          <p:sp>
            <p:nvSpPr>
              <p:cNvPr id="146" name="角丸四角形 145"/>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角丸四角形 146"/>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台形 147"/>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9" name="図形グループ 118"/>
            <p:cNvGrpSpPr/>
            <p:nvPr/>
          </p:nvGrpSpPr>
          <p:grpSpPr>
            <a:xfrm>
              <a:off x="6798515" y="4830545"/>
              <a:ext cx="222250" cy="196652"/>
              <a:chOff x="758730" y="3198675"/>
              <a:chExt cx="702795" cy="688305"/>
            </a:xfrm>
          </p:grpSpPr>
          <p:sp>
            <p:nvSpPr>
              <p:cNvPr id="143" name="角丸四角形 142"/>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角丸四角形 143"/>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台形 144"/>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0" name="図形グループ 119"/>
            <p:cNvGrpSpPr/>
            <p:nvPr/>
          </p:nvGrpSpPr>
          <p:grpSpPr>
            <a:xfrm>
              <a:off x="7300105" y="4830545"/>
              <a:ext cx="222250" cy="196652"/>
              <a:chOff x="758730" y="3198675"/>
              <a:chExt cx="702795" cy="688305"/>
            </a:xfrm>
          </p:grpSpPr>
          <p:sp>
            <p:nvSpPr>
              <p:cNvPr id="140" name="角丸四角形 139"/>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角丸四角形 140"/>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台形 141"/>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21" name="直線コネクタ 120"/>
            <p:cNvCxnSpPr>
              <a:stCxn id="122" idx="0"/>
              <a:endCxn id="133" idx="2"/>
            </p:cNvCxnSpPr>
            <p:nvPr/>
          </p:nvCxnSpPr>
          <p:spPr>
            <a:xfrm flipV="1">
              <a:off x="6779829" y="3879966"/>
              <a:ext cx="247226" cy="18636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122" name="正方形/長方形 121"/>
            <p:cNvSpPr/>
            <p:nvPr/>
          </p:nvSpPr>
          <p:spPr>
            <a:xfrm>
              <a:off x="6668704" y="4066334"/>
              <a:ext cx="222250" cy="2081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3" name="直線コネクタ 122"/>
            <p:cNvCxnSpPr>
              <a:stCxn id="122" idx="0"/>
              <a:endCxn id="139" idx="2"/>
            </p:cNvCxnSpPr>
            <p:nvPr/>
          </p:nvCxnSpPr>
          <p:spPr>
            <a:xfrm flipV="1">
              <a:off x="6779829" y="3879966"/>
              <a:ext cx="1505" cy="18636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24" name="直線コネクタ 123"/>
            <p:cNvCxnSpPr>
              <a:stCxn id="122" idx="0"/>
              <a:endCxn id="136" idx="2"/>
            </p:cNvCxnSpPr>
            <p:nvPr/>
          </p:nvCxnSpPr>
          <p:spPr>
            <a:xfrm flipH="1" flipV="1">
              <a:off x="6525465" y="3879966"/>
              <a:ext cx="254364" cy="18636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grpSp>
          <p:nvGrpSpPr>
            <p:cNvPr id="125" name="図形グループ 124"/>
            <p:cNvGrpSpPr/>
            <p:nvPr/>
          </p:nvGrpSpPr>
          <p:grpSpPr>
            <a:xfrm>
              <a:off x="6670209" y="3683314"/>
              <a:ext cx="222250" cy="196652"/>
              <a:chOff x="758730" y="3198675"/>
              <a:chExt cx="702795" cy="688305"/>
            </a:xfrm>
          </p:grpSpPr>
          <p:sp>
            <p:nvSpPr>
              <p:cNvPr id="137" name="角丸四角形 136"/>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角丸四角形 137"/>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台形 138"/>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6" name="図形グループ 125"/>
            <p:cNvGrpSpPr/>
            <p:nvPr/>
          </p:nvGrpSpPr>
          <p:grpSpPr>
            <a:xfrm>
              <a:off x="6414340" y="3683314"/>
              <a:ext cx="222250" cy="196652"/>
              <a:chOff x="758730" y="3198675"/>
              <a:chExt cx="702795" cy="688305"/>
            </a:xfrm>
          </p:grpSpPr>
          <p:sp>
            <p:nvSpPr>
              <p:cNvPr id="134" name="角丸四角形 133"/>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角丸四角形 134"/>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台形 135"/>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7" name="図形グループ 126"/>
            <p:cNvGrpSpPr/>
            <p:nvPr/>
          </p:nvGrpSpPr>
          <p:grpSpPr>
            <a:xfrm>
              <a:off x="6915930" y="3683314"/>
              <a:ext cx="222250" cy="196652"/>
              <a:chOff x="758730" y="3198675"/>
              <a:chExt cx="702795" cy="688305"/>
            </a:xfrm>
          </p:grpSpPr>
          <p:sp>
            <p:nvSpPr>
              <p:cNvPr id="131" name="角丸四角形 130"/>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角丸四角形 131"/>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台形 132"/>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28" name="直線コネクタ 127"/>
            <p:cNvCxnSpPr>
              <a:stCxn id="122" idx="2"/>
              <a:endCxn id="108" idx="0"/>
            </p:cNvCxnSpPr>
            <p:nvPr/>
          </p:nvCxnSpPr>
          <p:spPr>
            <a:xfrm flipH="1">
              <a:off x="6371335" y="4274481"/>
              <a:ext cx="408494" cy="187806"/>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29" name="直線コネクタ 128"/>
            <p:cNvCxnSpPr>
              <a:stCxn id="115" idx="1"/>
              <a:endCxn id="108" idx="3"/>
            </p:cNvCxnSpPr>
            <p:nvPr/>
          </p:nvCxnSpPr>
          <p:spPr>
            <a:xfrm flipH="1" flipV="1">
              <a:off x="6482460" y="4566361"/>
              <a:ext cx="563645" cy="1532"/>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30" name="直線コネクタ 129"/>
            <p:cNvCxnSpPr>
              <a:stCxn id="115" idx="0"/>
              <a:endCxn id="122" idx="2"/>
            </p:cNvCxnSpPr>
            <p:nvPr/>
          </p:nvCxnSpPr>
          <p:spPr>
            <a:xfrm flipH="1" flipV="1">
              <a:off x="6779829" y="4274481"/>
              <a:ext cx="377401" cy="18933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grpSp>
      <p:grpSp>
        <p:nvGrpSpPr>
          <p:cNvPr id="158" name="図形グループ 157"/>
          <p:cNvGrpSpPr/>
          <p:nvPr/>
        </p:nvGrpSpPr>
        <p:grpSpPr>
          <a:xfrm>
            <a:off x="1975096" y="4910097"/>
            <a:ext cx="723840" cy="563378"/>
            <a:chOff x="5337235" y="5307395"/>
            <a:chExt cx="723840" cy="563378"/>
          </a:xfrm>
        </p:grpSpPr>
        <p:cxnSp>
          <p:nvCxnSpPr>
            <p:cNvPr id="159" name="直線コネクタ 158"/>
            <p:cNvCxnSpPr>
              <a:stCxn id="160" idx="2"/>
              <a:endCxn id="167" idx="0"/>
            </p:cNvCxnSpPr>
            <p:nvPr/>
          </p:nvCxnSpPr>
          <p:spPr>
            <a:xfrm>
              <a:off x="5695950" y="5515542"/>
              <a:ext cx="251737" cy="17891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160" name="正方形/長方形 159"/>
            <p:cNvSpPr/>
            <p:nvPr/>
          </p:nvSpPr>
          <p:spPr>
            <a:xfrm>
              <a:off x="5584825" y="5307395"/>
              <a:ext cx="222250" cy="2081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1" name="直線コネクタ 160"/>
            <p:cNvCxnSpPr>
              <a:stCxn id="160" idx="2"/>
              <a:endCxn id="172" idx="0"/>
            </p:cNvCxnSpPr>
            <p:nvPr/>
          </p:nvCxnSpPr>
          <p:spPr>
            <a:xfrm>
              <a:off x="5695950" y="5515542"/>
              <a:ext cx="3684" cy="158579"/>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62" name="直線コネクタ 161"/>
            <p:cNvCxnSpPr>
              <a:stCxn id="160" idx="2"/>
              <a:endCxn id="170" idx="0"/>
            </p:cNvCxnSpPr>
            <p:nvPr/>
          </p:nvCxnSpPr>
          <p:spPr>
            <a:xfrm flipH="1">
              <a:off x="5446097" y="5515542"/>
              <a:ext cx="249853" cy="17891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grpSp>
          <p:nvGrpSpPr>
            <p:cNvPr id="163" name="図形グループ 162"/>
            <p:cNvGrpSpPr/>
            <p:nvPr/>
          </p:nvGrpSpPr>
          <p:grpSpPr>
            <a:xfrm>
              <a:off x="5593104" y="5674121"/>
              <a:ext cx="222250" cy="196652"/>
              <a:chOff x="758730" y="3198675"/>
              <a:chExt cx="702795" cy="688305"/>
            </a:xfrm>
          </p:grpSpPr>
          <p:sp>
            <p:nvSpPr>
              <p:cNvPr id="172" name="角丸四角形 171"/>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角丸四角形 172"/>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台形 173"/>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4" name="図形グループ 163"/>
            <p:cNvGrpSpPr/>
            <p:nvPr/>
          </p:nvGrpSpPr>
          <p:grpSpPr>
            <a:xfrm>
              <a:off x="5337235" y="5674121"/>
              <a:ext cx="222250" cy="196652"/>
              <a:chOff x="758730" y="3198675"/>
              <a:chExt cx="702795" cy="688305"/>
            </a:xfrm>
          </p:grpSpPr>
          <p:sp>
            <p:nvSpPr>
              <p:cNvPr id="169" name="角丸四角形 168"/>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角丸四角形 169"/>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台形 170"/>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5" name="図形グループ 164"/>
            <p:cNvGrpSpPr/>
            <p:nvPr/>
          </p:nvGrpSpPr>
          <p:grpSpPr>
            <a:xfrm>
              <a:off x="5838825" y="5674121"/>
              <a:ext cx="222250" cy="196652"/>
              <a:chOff x="758730" y="3198675"/>
              <a:chExt cx="702795" cy="688305"/>
            </a:xfrm>
          </p:grpSpPr>
          <p:sp>
            <p:nvSpPr>
              <p:cNvPr id="166" name="角丸四角形 165"/>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角丸四角形 166"/>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台形 167"/>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8" name="正方形/長方形 7"/>
          <p:cNvSpPr/>
          <p:nvPr/>
        </p:nvSpPr>
        <p:spPr>
          <a:xfrm>
            <a:off x="6644022" y="3641315"/>
            <a:ext cx="2241231" cy="1461939"/>
          </a:xfrm>
          <a:prstGeom prst="rect">
            <a:avLst/>
          </a:prstGeom>
        </p:spPr>
        <p:txBody>
          <a:bodyPr wrap="square">
            <a:spAutoFit/>
          </a:bodyPr>
          <a:lstStyle/>
          <a:p>
            <a:pPr algn="ctr"/>
            <a:r>
              <a:rPr lang="ja-JP" altLang="en-US" u="sng" dirty="0">
                <a:solidFill>
                  <a:srgbClr val="0000FF"/>
                </a:solidFill>
                <a:latin typeface="ＭＳ Ｐゴシック"/>
                <a:cs typeface="ＭＳ Ｐゴシック"/>
              </a:rPr>
              <a:t>メトカーフの法則</a:t>
            </a:r>
            <a:endParaRPr lang="en-US" altLang="ja-JP" u="sng" dirty="0">
              <a:solidFill>
                <a:srgbClr val="0000FF"/>
              </a:solidFill>
              <a:latin typeface="ＭＳ Ｐゴシック"/>
              <a:cs typeface="ＭＳ Ｐゴシック"/>
            </a:endParaRPr>
          </a:p>
          <a:p>
            <a:pPr algn="ctr"/>
            <a:r>
              <a:rPr lang="ja-JP" altLang="ja-JP" sz="1050" dirty="0" smtClean="0">
                <a:solidFill>
                  <a:srgbClr val="0000FF"/>
                </a:solidFill>
              </a:rPr>
              <a:t>通信ネットワークの価値は、</a:t>
            </a:r>
            <a:endParaRPr lang="en-US" altLang="ja-JP" sz="1050" dirty="0" smtClean="0">
              <a:solidFill>
                <a:srgbClr val="0000FF"/>
              </a:solidFill>
            </a:endParaRPr>
          </a:p>
          <a:p>
            <a:pPr algn="ctr"/>
            <a:r>
              <a:rPr lang="ja-JP" altLang="ja-JP" sz="1050" dirty="0" smtClean="0">
                <a:solidFill>
                  <a:srgbClr val="0000FF"/>
                </a:solidFill>
              </a:rPr>
              <a:t>接続</a:t>
            </a:r>
            <a:r>
              <a:rPr lang="ja-JP" altLang="ja-JP" sz="1050" dirty="0">
                <a:solidFill>
                  <a:srgbClr val="0000FF"/>
                </a:solidFill>
              </a:rPr>
              <a:t>するシステムの数</a:t>
            </a:r>
            <a:r>
              <a:rPr lang="ja-JP" altLang="ja-JP" sz="1050" dirty="0" smtClean="0">
                <a:solidFill>
                  <a:srgbClr val="0000FF"/>
                </a:solidFill>
              </a:rPr>
              <a:t>の</a:t>
            </a:r>
            <a:endParaRPr lang="en-US" altLang="ja-JP" sz="1050" dirty="0" smtClean="0">
              <a:solidFill>
                <a:srgbClr val="0000FF"/>
              </a:solidFill>
            </a:endParaRPr>
          </a:p>
          <a:p>
            <a:pPr algn="ctr"/>
            <a:r>
              <a:rPr lang="ja-JP" altLang="ja-JP" sz="1050" dirty="0" smtClean="0">
                <a:solidFill>
                  <a:srgbClr val="0000FF"/>
                </a:solidFill>
              </a:rPr>
              <a:t>二乗に比例する </a:t>
            </a:r>
            <a:endParaRPr lang="en-US" altLang="ja-JP" sz="1050" dirty="0" smtClean="0">
              <a:solidFill>
                <a:srgbClr val="0000FF"/>
              </a:solidFill>
            </a:endParaRPr>
          </a:p>
          <a:p>
            <a:pPr algn="ctr"/>
            <a:endParaRPr lang="en-US" altLang="ja-JP" sz="1050" dirty="0" smtClean="0">
              <a:solidFill>
                <a:srgbClr val="0000FF"/>
              </a:solidFill>
            </a:endParaRPr>
          </a:p>
          <a:p>
            <a:pPr algn="ctr"/>
            <a:endParaRPr lang="en-US" altLang="ja-JP" sz="1050" dirty="0">
              <a:solidFill>
                <a:srgbClr val="0000FF"/>
              </a:solidFill>
            </a:endParaRPr>
          </a:p>
          <a:p>
            <a:pPr algn="ctr"/>
            <a:r>
              <a:rPr lang="ja-JP" altLang="en-US" sz="800" dirty="0" smtClean="0">
                <a:solidFill>
                  <a:srgbClr val="0000FF"/>
                </a:solidFill>
              </a:rPr>
              <a:t>ネットワークに接続するデバイスの数</a:t>
            </a:r>
            <a:endParaRPr lang="en-US" altLang="ja-JP" sz="800" dirty="0" smtClean="0">
              <a:solidFill>
                <a:srgbClr val="0000FF"/>
              </a:solidFill>
            </a:endParaRPr>
          </a:p>
          <a:p>
            <a:pPr algn="ctr"/>
            <a:r>
              <a:rPr lang="en-US" altLang="ja-JP" sz="900" dirty="0" smtClean="0">
                <a:solidFill>
                  <a:srgbClr val="0000FF"/>
                </a:solidFill>
                <a:latin typeface="ＭＳ Ｐゴシック"/>
                <a:cs typeface="ＭＳ Ｐゴシック"/>
              </a:rPr>
              <a:t>2009</a:t>
            </a:r>
            <a:r>
              <a:rPr lang="ja-JP" altLang="en-US" sz="900" dirty="0" smtClean="0">
                <a:solidFill>
                  <a:srgbClr val="0000FF"/>
                </a:solidFill>
                <a:latin typeface="ＭＳ Ｐゴシック"/>
                <a:cs typeface="ＭＳ Ｐゴシック"/>
              </a:rPr>
              <a:t>年</a:t>
            </a:r>
            <a:r>
              <a:rPr lang="en-US" altLang="ja-JP" sz="900" dirty="0" smtClean="0">
                <a:solidFill>
                  <a:srgbClr val="0000FF"/>
                </a:solidFill>
                <a:latin typeface="ＭＳ Ｐゴシック"/>
                <a:cs typeface="ＭＳ Ｐゴシック"/>
              </a:rPr>
              <a:t>:25</a:t>
            </a:r>
            <a:r>
              <a:rPr lang="ja-JP" altLang="en-US" sz="900" dirty="0" smtClean="0">
                <a:solidFill>
                  <a:srgbClr val="0000FF"/>
                </a:solidFill>
                <a:latin typeface="ＭＳ Ｐゴシック"/>
                <a:cs typeface="ＭＳ Ｐゴシック"/>
              </a:rPr>
              <a:t>億個</a:t>
            </a:r>
            <a:r>
              <a:rPr lang="en-US" altLang="ja-JP" sz="900" dirty="0" smtClean="0">
                <a:solidFill>
                  <a:srgbClr val="0000FF"/>
                </a:solidFill>
                <a:latin typeface="ＭＳ Ｐゴシック"/>
                <a:cs typeface="ＭＳ Ｐゴシック"/>
              </a:rPr>
              <a:t>→2020</a:t>
            </a:r>
            <a:r>
              <a:rPr lang="ja-JP" altLang="en-US" sz="900" dirty="0" smtClean="0">
                <a:solidFill>
                  <a:srgbClr val="0000FF"/>
                </a:solidFill>
                <a:latin typeface="ＭＳ Ｐゴシック"/>
                <a:cs typeface="ＭＳ Ｐゴシック"/>
              </a:rPr>
              <a:t>年</a:t>
            </a:r>
            <a:r>
              <a:rPr lang="en-US" altLang="ja-JP" sz="900" dirty="0" smtClean="0">
                <a:solidFill>
                  <a:srgbClr val="0000FF"/>
                </a:solidFill>
                <a:latin typeface="ＭＳ Ｐゴシック"/>
                <a:cs typeface="ＭＳ Ｐゴシック"/>
              </a:rPr>
              <a:t>:500</a:t>
            </a:r>
            <a:r>
              <a:rPr lang="ja-JP" altLang="en-US" sz="900" dirty="0" smtClean="0">
                <a:solidFill>
                  <a:srgbClr val="0000FF"/>
                </a:solidFill>
                <a:latin typeface="ＭＳ Ｐゴシック"/>
                <a:cs typeface="ＭＳ Ｐゴシック"/>
              </a:rPr>
              <a:t>億個</a:t>
            </a:r>
            <a:endParaRPr lang="en-US" altLang="ja-JP" sz="900" dirty="0">
              <a:solidFill>
                <a:srgbClr val="0000FF"/>
              </a:solidFill>
              <a:latin typeface="ＭＳ Ｐゴシック"/>
              <a:cs typeface="ＭＳ Ｐゴシック"/>
            </a:endParaRPr>
          </a:p>
        </p:txBody>
      </p:sp>
      <p:sp>
        <p:nvSpPr>
          <p:cNvPr id="9" name="下矢印 8"/>
          <p:cNvSpPr/>
          <p:nvPr/>
        </p:nvSpPr>
        <p:spPr>
          <a:xfrm>
            <a:off x="7658669" y="4493512"/>
            <a:ext cx="281306" cy="228164"/>
          </a:xfrm>
          <a:prstGeom prst="downArrow">
            <a:avLst/>
          </a:prstGeom>
          <a:solidFill>
            <a:srgbClr val="0000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テキスト ボックス 174"/>
          <p:cNvSpPr txBox="1"/>
          <p:nvPr/>
        </p:nvSpPr>
        <p:spPr>
          <a:xfrm>
            <a:off x="7574316" y="1519190"/>
            <a:ext cx="770313" cy="461665"/>
          </a:xfrm>
          <a:prstGeom prst="rect">
            <a:avLst/>
          </a:prstGeom>
          <a:noFill/>
        </p:spPr>
        <p:txBody>
          <a:bodyPr wrap="none" rtlCol="0">
            <a:spAutoFit/>
          </a:bodyPr>
          <a:lstStyle/>
          <a:p>
            <a:r>
              <a:rPr kumimoji="1" lang="en-US" altLang="ja-JP" sz="2400" dirty="0" smtClean="0">
                <a:solidFill>
                  <a:schemeClr val="bg1"/>
                </a:solidFill>
                <a:latin typeface="メイリオ"/>
                <a:ea typeface="メイリオ"/>
                <a:cs typeface="メイリオ"/>
              </a:rPr>
              <a:t>CPS</a:t>
            </a:r>
            <a:endParaRPr kumimoji="1" lang="ja-JP" altLang="en-US" sz="2400" dirty="0">
              <a:solidFill>
                <a:schemeClr val="bg1"/>
              </a:solidFill>
              <a:latin typeface="メイリオ"/>
              <a:ea typeface="メイリオ"/>
              <a:cs typeface="メイリオ"/>
            </a:endParaRPr>
          </a:p>
        </p:txBody>
      </p:sp>
      <p:sp>
        <p:nvSpPr>
          <p:cNvPr id="19" name="四角形吹き出し 18"/>
          <p:cNvSpPr/>
          <p:nvPr/>
        </p:nvSpPr>
        <p:spPr>
          <a:xfrm>
            <a:off x="5646870" y="5196839"/>
            <a:ext cx="1982064" cy="466998"/>
          </a:xfrm>
          <a:prstGeom prst="wedgeRectCallout">
            <a:avLst>
              <a:gd name="adj1" fmla="val 52237"/>
              <a:gd name="adj2" fmla="val -7968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bg1"/>
                </a:solidFill>
              </a:rPr>
              <a:t>クローズド戦略から</a:t>
            </a:r>
            <a:endParaRPr lang="en-US" altLang="ja-JP" sz="1100" dirty="0">
              <a:solidFill>
                <a:schemeClr val="bg1"/>
              </a:solidFill>
            </a:endParaRPr>
          </a:p>
          <a:p>
            <a:pPr algn="ctr"/>
            <a:r>
              <a:rPr lang="ja-JP" altLang="en-US" sz="1100" dirty="0">
                <a:solidFill>
                  <a:schemeClr val="bg1"/>
                </a:solidFill>
              </a:rPr>
              <a:t>オープン化戦略へ</a:t>
            </a:r>
            <a:r>
              <a:rPr lang="ja-JP" altLang="en-US" sz="1100" dirty="0" smtClean="0">
                <a:solidFill>
                  <a:schemeClr val="bg1"/>
                </a:solidFill>
              </a:rPr>
              <a:t>の転換</a:t>
            </a:r>
            <a:endParaRPr lang="ja-JP" altLang="en-US" sz="1100" dirty="0">
              <a:solidFill>
                <a:schemeClr val="bg1"/>
              </a:solidFill>
            </a:endParaRPr>
          </a:p>
        </p:txBody>
      </p:sp>
    </p:spTree>
    <p:extLst>
      <p:ext uri="{BB962C8B-B14F-4D97-AF65-F5344CB8AC3E}">
        <p14:creationId xmlns:p14="http://schemas.microsoft.com/office/powerpoint/2010/main" val="20108690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err="1" smtClean="0">
                <a:solidFill>
                  <a:srgbClr val="FFFFFF"/>
                </a:solidFill>
                <a:effectLst/>
                <a:latin typeface="Arial"/>
                <a:ea typeface="HGP創英角ｺﾞｼｯｸUB" pitchFamily="50" charset="-128"/>
                <a:cs typeface="Arial"/>
              </a:rPr>
              <a:t>IoT</a:t>
            </a:r>
            <a:r>
              <a:rPr lang="ja-JP" altLang="en-US" sz="2400" dirty="0" smtClean="0">
                <a:solidFill>
                  <a:srgbClr val="FFFFFF"/>
                </a:solidFill>
                <a:effectLst/>
                <a:latin typeface="Arial"/>
                <a:ea typeface="HGP創英角ｺﾞｼｯｸUB" pitchFamily="50" charset="-128"/>
                <a:cs typeface="Arial"/>
              </a:rPr>
              <a:t>とは何か</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5970148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 name="図形グループ 152"/>
          <p:cNvGrpSpPr/>
          <p:nvPr/>
        </p:nvGrpSpPr>
        <p:grpSpPr>
          <a:xfrm>
            <a:off x="6159015" y="2902550"/>
            <a:ext cx="499492" cy="445407"/>
            <a:chOff x="6805588" y="5004091"/>
            <a:chExt cx="499492" cy="445407"/>
          </a:xfrm>
        </p:grpSpPr>
        <p:sp>
          <p:nvSpPr>
            <p:cNvPr id="154" name="台形 153"/>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角丸四角形 154"/>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角丸四角形 155"/>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 name="タイトル 1"/>
          <p:cNvSpPr>
            <a:spLocks noGrp="1"/>
          </p:cNvSpPr>
          <p:nvPr>
            <p:ph type="title"/>
          </p:nvPr>
        </p:nvSpPr>
        <p:spPr/>
        <p:txBody>
          <a:bodyPr/>
          <a:lstStyle/>
          <a:p>
            <a:r>
              <a:rPr kumimoji="1" lang="en-US" altLang="ja-JP" dirty="0" err="1" smtClean="0"/>
              <a:t>IoT</a:t>
            </a:r>
            <a:r>
              <a:rPr kumimoji="1" lang="ja-JP" altLang="en-US" dirty="0" smtClean="0"/>
              <a:t>とは何か</a:t>
            </a:r>
            <a:endParaRPr kumimoji="1" lang="ja-JP" altLang="en-US" dirty="0"/>
          </a:p>
        </p:txBody>
      </p:sp>
      <p:pic>
        <p:nvPicPr>
          <p:cNvPr id="32" name="図 31" descr="design_img_f_1133791_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832" y="544760"/>
            <a:ext cx="3024336" cy="2625580"/>
          </a:xfrm>
          <a:prstGeom prst="rect">
            <a:avLst/>
          </a:prstGeom>
          <a:ln>
            <a:noFill/>
          </a:ln>
          <a:effectLst>
            <a:outerShdw blurRad="292100" dist="139700" dir="2700000" algn="tl" rotWithShape="0">
              <a:srgbClr val="333333">
                <a:alpha val="65000"/>
              </a:srgbClr>
            </a:outerShdw>
          </a:effectLst>
        </p:spPr>
      </p:pic>
      <p:sp>
        <p:nvSpPr>
          <p:cNvPr id="33" name="角丸四角形 32"/>
          <p:cNvSpPr/>
          <p:nvPr/>
        </p:nvSpPr>
        <p:spPr bwMode="auto">
          <a:xfrm>
            <a:off x="4139952"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34" name="角丸四角形 33"/>
          <p:cNvSpPr/>
          <p:nvPr/>
        </p:nvSpPr>
        <p:spPr bwMode="auto">
          <a:xfrm>
            <a:off x="1903955"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37" name="角丸四角形 36"/>
          <p:cNvSpPr/>
          <p:nvPr/>
        </p:nvSpPr>
        <p:spPr bwMode="auto">
          <a:xfrm>
            <a:off x="5256076"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38" name="角丸四角形 37"/>
          <p:cNvSpPr/>
          <p:nvPr/>
        </p:nvSpPr>
        <p:spPr bwMode="auto">
          <a:xfrm>
            <a:off x="6408204"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39" name="角丸四角形 38"/>
          <p:cNvSpPr/>
          <p:nvPr/>
        </p:nvSpPr>
        <p:spPr bwMode="auto">
          <a:xfrm>
            <a:off x="3056083"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40" name="図形グループ 39"/>
          <p:cNvGrpSpPr/>
          <p:nvPr/>
        </p:nvGrpSpPr>
        <p:grpSpPr>
          <a:xfrm>
            <a:off x="5370593" y="3654430"/>
            <a:ext cx="161020" cy="300733"/>
            <a:chOff x="5118100" y="4941610"/>
            <a:chExt cx="190500" cy="405090"/>
          </a:xfrm>
        </p:grpSpPr>
        <p:sp>
          <p:nvSpPr>
            <p:cNvPr id="41" name="正方形/長方形 4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角丸四角形 42"/>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 name="図形グループ 43"/>
          <p:cNvGrpSpPr/>
          <p:nvPr/>
        </p:nvGrpSpPr>
        <p:grpSpPr>
          <a:xfrm>
            <a:off x="5636304" y="3735819"/>
            <a:ext cx="441102" cy="177800"/>
            <a:chOff x="4715098" y="3962400"/>
            <a:chExt cx="441102" cy="177800"/>
          </a:xfrm>
        </p:grpSpPr>
        <p:sp>
          <p:nvSpPr>
            <p:cNvPr id="45" name="角丸四角形 44"/>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角丸四角形 45"/>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角丸四角形 46"/>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4226632" y="3441206"/>
            <a:ext cx="679541" cy="593816"/>
            <a:chOff x="-62676" y="3965594"/>
            <a:chExt cx="679541" cy="593816"/>
          </a:xfrm>
        </p:grpSpPr>
        <p:sp>
          <p:nvSpPr>
            <p:cNvPr id="49" name="角丸四角形 48"/>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0" name="図 49"/>
            <p:cNvPicPr>
              <a:picLocks noChangeAspect="1"/>
            </p:cNvPicPr>
            <p:nvPr/>
          </p:nvPicPr>
          <p:blipFill>
            <a:blip r:embed="rId4">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51" name="図形グループ 50"/>
          <p:cNvGrpSpPr/>
          <p:nvPr/>
        </p:nvGrpSpPr>
        <p:grpSpPr>
          <a:xfrm>
            <a:off x="4713650" y="3560223"/>
            <a:ext cx="341289" cy="550466"/>
            <a:chOff x="1140657" y="4229811"/>
            <a:chExt cx="341289" cy="550466"/>
          </a:xfrm>
        </p:grpSpPr>
        <p:sp>
          <p:nvSpPr>
            <p:cNvPr id="52" name="角丸四角形 51"/>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3" name="図 52"/>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54" name="図 53"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3805" y="3507065"/>
            <a:ext cx="792088" cy="543647"/>
          </a:xfrm>
          <a:prstGeom prst="rect">
            <a:avLst/>
          </a:prstGeom>
          <a:effectLst>
            <a:outerShdw blurRad="50800" dist="38100" dir="2700000" algn="tl" rotWithShape="0">
              <a:prstClr val="black">
                <a:alpha val="40000"/>
              </a:prstClr>
            </a:outerShdw>
          </a:effectLst>
        </p:spPr>
      </p:pic>
      <p:grpSp>
        <p:nvGrpSpPr>
          <p:cNvPr id="56" name="図形グループ 55"/>
          <p:cNvGrpSpPr/>
          <p:nvPr/>
        </p:nvGrpSpPr>
        <p:grpSpPr>
          <a:xfrm>
            <a:off x="3312799" y="3507065"/>
            <a:ext cx="499492" cy="545661"/>
            <a:chOff x="4000500" y="1182650"/>
            <a:chExt cx="499492" cy="545661"/>
          </a:xfrm>
        </p:grpSpPr>
        <p:sp>
          <p:nvSpPr>
            <p:cNvPr id="59" name="角丸四角形 5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62" name="テキスト ボックス 61"/>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grpSp>
        <p:nvGrpSpPr>
          <p:cNvPr id="63" name="図形グループ 62"/>
          <p:cNvGrpSpPr/>
          <p:nvPr/>
        </p:nvGrpSpPr>
        <p:grpSpPr>
          <a:xfrm>
            <a:off x="6408204" y="3507065"/>
            <a:ext cx="499492" cy="545661"/>
            <a:chOff x="6373788" y="4940591"/>
            <a:chExt cx="499492" cy="545661"/>
          </a:xfrm>
        </p:grpSpPr>
        <p:sp>
          <p:nvSpPr>
            <p:cNvPr id="64" name="角丸四角形 63"/>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角丸四角形 65"/>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6840004" y="3570565"/>
            <a:ext cx="499492" cy="445407"/>
            <a:chOff x="6805588" y="5004091"/>
            <a:chExt cx="499492" cy="445407"/>
          </a:xfrm>
        </p:grpSpPr>
        <p:sp>
          <p:nvSpPr>
            <p:cNvPr id="68" name="台形 67"/>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角丸四角形 68"/>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角丸四角形 69"/>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1" name="角丸四角形 70"/>
          <p:cNvSpPr/>
          <p:nvPr/>
        </p:nvSpPr>
        <p:spPr bwMode="auto">
          <a:xfrm>
            <a:off x="1903955" y="4455758"/>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様々なアクティビティ</a:t>
            </a:r>
          </a:p>
        </p:txBody>
      </p:sp>
      <p:grpSp>
        <p:nvGrpSpPr>
          <p:cNvPr id="72" name="図形グループ 71"/>
          <p:cNvGrpSpPr/>
          <p:nvPr/>
        </p:nvGrpSpPr>
        <p:grpSpPr>
          <a:xfrm>
            <a:off x="3082767" y="4792854"/>
            <a:ext cx="228599" cy="443927"/>
            <a:chOff x="1946324" y="4125162"/>
            <a:chExt cx="969964" cy="2007872"/>
          </a:xfrm>
        </p:grpSpPr>
        <p:sp>
          <p:nvSpPr>
            <p:cNvPr id="73" name="円/楕円 7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フローチャート: 論理積ゲート 7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5" name="図形グループ 74"/>
          <p:cNvGrpSpPr/>
          <p:nvPr/>
        </p:nvGrpSpPr>
        <p:grpSpPr>
          <a:xfrm>
            <a:off x="3593425" y="4792854"/>
            <a:ext cx="228599" cy="443927"/>
            <a:chOff x="1946324" y="4125162"/>
            <a:chExt cx="969964" cy="2007872"/>
          </a:xfrm>
        </p:grpSpPr>
        <p:sp>
          <p:nvSpPr>
            <p:cNvPr id="76" name="円/楕円 7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フローチャート: 論理積ゲート 7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8" name="図形グループ 77"/>
          <p:cNvGrpSpPr/>
          <p:nvPr/>
        </p:nvGrpSpPr>
        <p:grpSpPr>
          <a:xfrm>
            <a:off x="3364826" y="4723004"/>
            <a:ext cx="228599" cy="443927"/>
            <a:chOff x="1946324" y="4125162"/>
            <a:chExt cx="969964" cy="2007872"/>
          </a:xfrm>
        </p:grpSpPr>
        <p:sp>
          <p:nvSpPr>
            <p:cNvPr id="79" name="円/楕円 7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フローチャート: 論理積ゲート 7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1" name="図形グループ 80"/>
          <p:cNvGrpSpPr/>
          <p:nvPr/>
        </p:nvGrpSpPr>
        <p:grpSpPr>
          <a:xfrm>
            <a:off x="3838451" y="4723004"/>
            <a:ext cx="228599" cy="443927"/>
            <a:chOff x="1946324" y="4125162"/>
            <a:chExt cx="969964" cy="2007872"/>
          </a:xfrm>
        </p:grpSpPr>
        <p:sp>
          <p:nvSpPr>
            <p:cNvPr id="82" name="円/楕円 8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フローチャート: 論理積ゲート 8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4" name="図形グループ 83"/>
          <p:cNvGrpSpPr/>
          <p:nvPr/>
        </p:nvGrpSpPr>
        <p:grpSpPr>
          <a:xfrm>
            <a:off x="2038741" y="4792854"/>
            <a:ext cx="228599" cy="443927"/>
            <a:chOff x="1946324" y="4125162"/>
            <a:chExt cx="969964" cy="2007872"/>
          </a:xfrm>
        </p:grpSpPr>
        <p:sp>
          <p:nvSpPr>
            <p:cNvPr id="85" name="円/楕円 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フローチャート: 論理積ゲート 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7" name="図形グループ 86"/>
          <p:cNvGrpSpPr/>
          <p:nvPr/>
        </p:nvGrpSpPr>
        <p:grpSpPr>
          <a:xfrm>
            <a:off x="2549399" y="4792854"/>
            <a:ext cx="228599" cy="443927"/>
            <a:chOff x="1946324" y="4125162"/>
            <a:chExt cx="969964" cy="2007872"/>
          </a:xfrm>
        </p:grpSpPr>
        <p:sp>
          <p:nvSpPr>
            <p:cNvPr id="88" name="円/楕円 8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フローチャート: 論理積ゲート 8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0" name="図形グループ 89"/>
          <p:cNvGrpSpPr/>
          <p:nvPr/>
        </p:nvGrpSpPr>
        <p:grpSpPr>
          <a:xfrm>
            <a:off x="2320800" y="4723004"/>
            <a:ext cx="228599" cy="443927"/>
            <a:chOff x="1946324" y="4125162"/>
            <a:chExt cx="969964" cy="2007872"/>
          </a:xfrm>
        </p:grpSpPr>
        <p:sp>
          <p:nvSpPr>
            <p:cNvPr id="92" name="円/楕円 9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フローチャート: 論理積ゲート 9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4" name="図形グループ 93"/>
          <p:cNvGrpSpPr/>
          <p:nvPr/>
        </p:nvGrpSpPr>
        <p:grpSpPr>
          <a:xfrm>
            <a:off x="2794425" y="4723004"/>
            <a:ext cx="228599" cy="443927"/>
            <a:chOff x="1946324" y="4125162"/>
            <a:chExt cx="969964" cy="2007872"/>
          </a:xfrm>
        </p:grpSpPr>
        <p:sp>
          <p:nvSpPr>
            <p:cNvPr id="95" name="円/楕円 9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フローチャート: 論理積ゲート 9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7" name="図形グループ 96"/>
          <p:cNvGrpSpPr/>
          <p:nvPr/>
        </p:nvGrpSpPr>
        <p:grpSpPr>
          <a:xfrm>
            <a:off x="5154628" y="4798207"/>
            <a:ext cx="228599" cy="443927"/>
            <a:chOff x="1946324" y="4125162"/>
            <a:chExt cx="969964" cy="2007872"/>
          </a:xfrm>
        </p:grpSpPr>
        <p:sp>
          <p:nvSpPr>
            <p:cNvPr id="98" name="円/楕円 9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フローチャート: 論理積ゲート 9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0" name="図形グループ 99"/>
          <p:cNvGrpSpPr/>
          <p:nvPr/>
        </p:nvGrpSpPr>
        <p:grpSpPr>
          <a:xfrm>
            <a:off x="5665286" y="4798207"/>
            <a:ext cx="228599" cy="443927"/>
            <a:chOff x="1946324" y="4125162"/>
            <a:chExt cx="969964" cy="2007872"/>
          </a:xfrm>
        </p:grpSpPr>
        <p:sp>
          <p:nvSpPr>
            <p:cNvPr id="101" name="円/楕円 10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フローチャート: 論理積ゲート 10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3" name="図形グループ 102"/>
          <p:cNvGrpSpPr/>
          <p:nvPr/>
        </p:nvGrpSpPr>
        <p:grpSpPr>
          <a:xfrm>
            <a:off x="5436687" y="4728357"/>
            <a:ext cx="228599" cy="443927"/>
            <a:chOff x="1946324" y="4125162"/>
            <a:chExt cx="969964" cy="2007872"/>
          </a:xfrm>
        </p:grpSpPr>
        <p:sp>
          <p:nvSpPr>
            <p:cNvPr id="104" name="円/楕円 10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フローチャート: 論理積ゲート 10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6" name="図形グループ 105"/>
          <p:cNvGrpSpPr/>
          <p:nvPr/>
        </p:nvGrpSpPr>
        <p:grpSpPr>
          <a:xfrm>
            <a:off x="5910312" y="4728357"/>
            <a:ext cx="228599" cy="443927"/>
            <a:chOff x="1946324" y="4125162"/>
            <a:chExt cx="969964" cy="2007872"/>
          </a:xfrm>
        </p:grpSpPr>
        <p:sp>
          <p:nvSpPr>
            <p:cNvPr id="107" name="円/楕円 10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フローチャート: 論理積ゲート 10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9" name="図形グループ 108"/>
          <p:cNvGrpSpPr/>
          <p:nvPr/>
        </p:nvGrpSpPr>
        <p:grpSpPr>
          <a:xfrm>
            <a:off x="4122646" y="4791986"/>
            <a:ext cx="228599" cy="443927"/>
            <a:chOff x="1946324" y="4125162"/>
            <a:chExt cx="969964" cy="2007872"/>
          </a:xfrm>
        </p:grpSpPr>
        <p:sp>
          <p:nvSpPr>
            <p:cNvPr id="110" name="円/楕円 10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フローチャート: 論理積ゲート 11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2" name="図形グループ 111"/>
          <p:cNvGrpSpPr/>
          <p:nvPr/>
        </p:nvGrpSpPr>
        <p:grpSpPr>
          <a:xfrm>
            <a:off x="4633304" y="4791986"/>
            <a:ext cx="228599" cy="443927"/>
            <a:chOff x="1946324" y="4125162"/>
            <a:chExt cx="969964" cy="2007872"/>
          </a:xfrm>
        </p:grpSpPr>
        <p:sp>
          <p:nvSpPr>
            <p:cNvPr id="113" name="円/楕円 11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フローチャート: 論理積ゲート 11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5" name="図形グループ 114"/>
          <p:cNvGrpSpPr/>
          <p:nvPr/>
        </p:nvGrpSpPr>
        <p:grpSpPr>
          <a:xfrm>
            <a:off x="4404705" y="4722136"/>
            <a:ext cx="228599" cy="443927"/>
            <a:chOff x="1946324" y="4125162"/>
            <a:chExt cx="969964" cy="2007872"/>
          </a:xfrm>
        </p:grpSpPr>
        <p:sp>
          <p:nvSpPr>
            <p:cNvPr id="116" name="円/楕円 11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フローチャート: 論理積ゲート 11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8" name="図形グループ 117"/>
          <p:cNvGrpSpPr/>
          <p:nvPr/>
        </p:nvGrpSpPr>
        <p:grpSpPr>
          <a:xfrm>
            <a:off x="4878330" y="4722136"/>
            <a:ext cx="228599" cy="443927"/>
            <a:chOff x="1946324" y="4125162"/>
            <a:chExt cx="969964" cy="2007872"/>
          </a:xfrm>
        </p:grpSpPr>
        <p:sp>
          <p:nvSpPr>
            <p:cNvPr id="119" name="円/楕円 11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フローチャート: 論理積ゲート 11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3" name="図形グループ 132"/>
          <p:cNvGrpSpPr/>
          <p:nvPr/>
        </p:nvGrpSpPr>
        <p:grpSpPr>
          <a:xfrm>
            <a:off x="6175235" y="4806081"/>
            <a:ext cx="228599" cy="443927"/>
            <a:chOff x="1946324" y="4125162"/>
            <a:chExt cx="969964" cy="2007872"/>
          </a:xfrm>
        </p:grpSpPr>
        <p:sp>
          <p:nvSpPr>
            <p:cNvPr id="134" name="円/楕円 1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フローチャート: 論理積ゲート 1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図形グループ 135"/>
          <p:cNvGrpSpPr/>
          <p:nvPr/>
        </p:nvGrpSpPr>
        <p:grpSpPr>
          <a:xfrm>
            <a:off x="6685893" y="4806081"/>
            <a:ext cx="228599" cy="443927"/>
            <a:chOff x="1946324" y="4125162"/>
            <a:chExt cx="969964" cy="2007872"/>
          </a:xfrm>
        </p:grpSpPr>
        <p:sp>
          <p:nvSpPr>
            <p:cNvPr id="137" name="円/楕円 1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フローチャート: 論理積ゲート 1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9" name="図形グループ 138"/>
          <p:cNvGrpSpPr/>
          <p:nvPr/>
        </p:nvGrpSpPr>
        <p:grpSpPr>
          <a:xfrm>
            <a:off x="6457294" y="4736231"/>
            <a:ext cx="228599" cy="443927"/>
            <a:chOff x="1946324" y="4125162"/>
            <a:chExt cx="969964" cy="2007872"/>
          </a:xfrm>
        </p:grpSpPr>
        <p:sp>
          <p:nvSpPr>
            <p:cNvPr id="140" name="円/楕円 1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フローチャート: 論理積ゲート 1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2" name="図形グループ 141"/>
          <p:cNvGrpSpPr/>
          <p:nvPr/>
        </p:nvGrpSpPr>
        <p:grpSpPr>
          <a:xfrm>
            <a:off x="6930919" y="4736231"/>
            <a:ext cx="228599" cy="443927"/>
            <a:chOff x="1946324" y="4125162"/>
            <a:chExt cx="969964" cy="2007872"/>
          </a:xfrm>
        </p:grpSpPr>
        <p:sp>
          <p:nvSpPr>
            <p:cNvPr id="143" name="円/楕円 1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フローチャート: 論理積ゲート 1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45" name="直線矢印コネクタ 144"/>
          <p:cNvCxnSpPr>
            <a:stCxn id="59" idx="0"/>
          </p:cNvCxnSpPr>
          <p:nvPr/>
        </p:nvCxnSpPr>
        <p:spPr>
          <a:xfrm flipV="1">
            <a:off x="3562545" y="2341115"/>
            <a:ext cx="592079" cy="1165950"/>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6" name="直線矢印コネクタ 145"/>
          <p:cNvCxnSpPr>
            <a:stCxn id="50" idx="0"/>
          </p:cNvCxnSpPr>
          <p:nvPr/>
        </p:nvCxnSpPr>
        <p:spPr>
          <a:xfrm flipV="1">
            <a:off x="4566403" y="2510377"/>
            <a:ext cx="5597" cy="930829"/>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7" name="直線矢印コネクタ 146"/>
          <p:cNvCxnSpPr/>
          <p:nvPr/>
        </p:nvCxnSpPr>
        <p:spPr>
          <a:xfrm flipH="1" flipV="1">
            <a:off x="5106929" y="2341115"/>
            <a:ext cx="529375" cy="1145954"/>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8" name="直線矢印コネクタ 147"/>
          <p:cNvCxnSpPr/>
          <p:nvPr/>
        </p:nvCxnSpPr>
        <p:spPr>
          <a:xfrm flipH="1" flipV="1">
            <a:off x="5740855" y="2341116"/>
            <a:ext cx="1135401" cy="1113983"/>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149" name="図 148"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5758" y="2861632"/>
            <a:ext cx="792088" cy="543647"/>
          </a:xfrm>
          <a:prstGeom prst="rect">
            <a:avLst/>
          </a:prstGeom>
          <a:effectLst>
            <a:outerShdw blurRad="50800" dist="38100" dir="2700000" algn="tl" rotWithShape="0">
              <a:prstClr val="black">
                <a:alpha val="40000"/>
              </a:prstClr>
            </a:outerShdw>
          </a:effectLst>
        </p:spPr>
      </p:pic>
      <p:cxnSp>
        <p:nvCxnSpPr>
          <p:cNvPr id="6" name="直線矢印コネクタ 5"/>
          <p:cNvCxnSpPr>
            <a:stCxn id="54" idx="0"/>
          </p:cNvCxnSpPr>
          <p:nvPr/>
        </p:nvCxnSpPr>
        <p:spPr>
          <a:xfrm flipV="1">
            <a:off x="2369849" y="2420888"/>
            <a:ext cx="1122031" cy="1086177"/>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150" name="図形グループ 149"/>
          <p:cNvGrpSpPr/>
          <p:nvPr/>
        </p:nvGrpSpPr>
        <p:grpSpPr>
          <a:xfrm>
            <a:off x="4668820" y="2850021"/>
            <a:ext cx="341289" cy="550466"/>
            <a:chOff x="1140657" y="4229811"/>
            <a:chExt cx="341289" cy="550466"/>
          </a:xfrm>
        </p:grpSpPr>
        <p:sp>
          <p:nvSpPr>
            <p:cNvPr id="151" name="角丸四角形 150"/>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2" name="図 151"/>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cxnSp>
        <p:nvCxnSpPr>
          <p:cNvPr id="18" name="曲線コネクタ 17"/>
          <p:cNvCxnSpPr>
            <a:stCxn id="149" idx="1"/>
            <a:endCxn id="54" idx="1"/>
          </p:cNvCxnSpPr>
          <p:nvPr/>
        </p:nvCxnSpPr>
        <p:spPr>
          <a:xfrm rot="10800000" flipV="1">
            <a:off x="1973806" y="3133455"/>
            <a:ext cx="501953" cy="645433"/>
          </a:xfrm>
          <a:prstGeom prst="curvedConnector3">
            <a:avLst>
              <a:gd name="adj1" fmla="val 145542"/>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7" name="曲線コネクタ 156"/>
          <p:cNvCxnSpPr>
            <a:stCxn id="152" idx="1"/>
            <a:endCxn id="54" idx="3"/>
          </p:cNvCxnSpPr>
          <p:nvPr/>
        </p:nvCxnSpPr>
        <p:spPr>
          <a:xfrm rot="10800000" flipV="1">
            <a:off x="2765894" y="3125253"/>
            <a:ext cx="1902927" cy="653635"/>
          </a:xfrm>
          <a:prstGeom prst="curvedConnector3">
            <a:avLst>
              <a:gd name="adj1" fmla="val 72246"/>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8" name="曲線コネクタ 157"/>
          <p:cNvCxnSpPr>
            <a:stCxn id="50" idx="1"/>
            <a:endCxn id="59" idx="3"/>
          </p:cNvCxnSpPr>
          <p:nvPr/>
        </p:nvCxnSpPr>
        <p:spPr>
          <a:xfrm rot="10800000" flipV="1">
            <a:off x="3812292" y="3738114"/>
            <a:ext cx="414341" cy="41782"/>
          </a:xfrm>
          <a:prstGeom prst="curvedConnector3">
            <a:avLst>
              <a:gd name="adj1" fmla="val 50000"/>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63" name="曲線コネクタ 162"/>
          <p:cNvCxnSpPr>
            <a:stCxn id="156" idx="3"/>
            <a:endCxn id="69" idx="0"/>
          </p:cNvCxnSpPr>
          <p:nvPr/>
        </p:nvCxnSpPr>
        <p:spPr>
          <a:xfrm>
            <a:off x="6610659" y="3086094"/>
            <a:ext cx="479091" cy="484471"/>
          </a:xfrm>
          <a:prstGeom prst="curvedConnector2">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1" name="曲線コネクタ 170"/>
          <p:cNvCxnSpPr>
            <a:stCxn id="43" idx="1"/>
            <a:endCxn id="53" idx="3"/>
          </p:cNvCxnSpPr>
          <p:nvPr/>
        </p:nvCxnSpPr>
        <p:spPr>
          <a:xfrm rot="10800000" flipV="1">
            <a:off x="5054939" y="3776028"/>
            <a:ext cx="315654" cy="59428"/>
          </a:xfrm>
          <a:prstGeom prst="curvedConnector3">
            <a:avLst>
              <a:gd name="adj1" fmla="val 50000"/>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5" name="曲線コネクタ 174"/>
          <p:cNvCxnSpPr>
            <a:stCxn id="156" idx="1"/>
            <a:endCxn id="45" idx="0"/>
          </p:cNvCxnSpPr>
          <p:nvPr/>
        </p:nvCxnSpPr>
        <p:spPr>
          <a:xfrm rot="10800000" flipV="1">
            <a:off x="5856855" y="3086093"/>
            <a:ext cx="352960" cy="649725"/>
          </a:xfrm>
          <a:prstGeom prst="curvedConnector2">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33" name="四角形吹き出し 232"/>
          <p:cNvSpPr/>
          <p:nvPr/>
        </p:nvSpPr>
        <p:spPr>
          <a:xfrm>
            <a:off x="6192180" y="1252293"/>
            <a:ext cx="2027970" cy="620194"/>
          </a:xfrm>
          <a:prstGeom prst="wedgeRectCallout">
            <a:avLst>
              <a:gd name="adj1" fmla="val -62285"/>
              <a:gd name="adj2" fmla="val 30341"/>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クラウドにつながり</a:t>
            </a:r>
            <a:endParaRPr kumimoji="1" lang="en-US" altLang="ja-JP" sz="1400" dirty="0" smtClean="0">
              <a:solidFill>
                <a:srgbClr val="FFFFFF"/>
              </a:solidFill>
              <a:latin typeface="Meiryo" charset="-128"/>
              <a:ea typeface="Meiryo" charset="-128"/>
              <a:cs typeface="Meiryo" charset="-128"/>
            </a:endParaRPr>
          </a:p>
          <a:p>
            <a:pPr algn="ctr"/>
            <a:r>
              <a:rPr lang="ja-JP" altLang="en-US" sz="1400" b="1" dirty="0" smtClean="0">
                <a:solidFill>
                  <a:srgbClr val="FFFFFF"/>
                </a:solidFill>
                <a:latin typeface="Meiryo" charset="-128"/>
                <a:ea typeface="Meiryo" charset="-128"/>
                <a:cs typeface="Meiryo" charset="-128"/>
              </a:rPr>
              <a:t>モノ自身が賢くなる</a:t>
            </a:r>
            <a:endParaRPr kumimoji="1" lang="ja-JP" altLang="en-US" sz="1400" b="1" dirty="0">
              <a:solidFill>
                <a:srgbClr val="FFFFFF"/>
              </a:solidFill>
              <a:latin typeface="Meiryo" charset="-128"/>
              <a:ea typeface="Meiryo" charset="-128"/>
              <a:cs typeface="Meiryo" charset="-128"/>
            </a:endParaRPr>
          </a:p>
        </p:txBody>
      </p:sp>
      <p:sp>
        <p:nvSpPr>
          <p:cNvPr id="179" name="四角形吹き出し 178"/>
          <p:cNvSpPr/>
          <p:nvPr/>
        </p:nvSpPr>
        <p:spPr>
          <a:xfrm>
            <a:off x="928313" y="1252735"/>
            <a:ext cx="2027970" cy="620194"/>
          </a:xfrm>
          <a:prstGeom prst="wedgeRectCallout">
            <a:avLst>
              <a:gd name="adj1" fmla="val 34574"/>
              <a:gd name="adj2" fmla="val 165492"/>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Meiryo" charset="-128"/>
                <a:ea typeface="Meiryo" charset="-128"/>
                <a:cs typeface="Meiryo" charset="-128"/>
              </a:rPr>
              <a:t>モノ</a:t>
            </a:r>
            <a:r>
              <a:rPr kumimoji="1" lang="ja-JP" altLang="en-US" sz="1400" dirty="0" smtClean="0">
                <a:solidFill>
                  <a:srgbClr val="FFFFFF"/>
                </a:solidFill>
                <a:latin typeface="Meiryo" charset="-128"/>
                <a:ea typeface="Meiryo" charset="-128"/>
                <a:cs typeface="Meiryo" charset="-128"/>
              </a:rPr>
              <a:t>同士がにつながり</a:t>
            </a:r>
            <a:endParaRPr kumimoji="1" lang="en-US" altLang="ja-JP" sz="1400" dirty="0" smtClean="0">
              <a:solidFill>
                <a:srgbClr val="FFFFFF"/>
              </a:solidFill>
              <a:latin typeface="Meiryo" charset="-128"/>
              <a:ea typeface="Meiryo" charset="-128"/>
              <a:cs typeface="Meiryo" charset="-128"/>
            </a:endParaRPr>
          </a:p>
          <a:p>
            <a:pPr algn="ctr"/>
            <a:r>
              <a:rPr lang="ja-JP" altLang="en-US" sz="1400" b="1" dirty="0" smtClean="0">
                <a:solidFill>
                  <a:srgbClr val="FFFFFF"/>
                </a:solidFill>
                <a:latin typeface="Meiryo" charset="-128"/>
                <a:ea typeface="Meiryo" charset="-128"/>
                <a:cs typeface="Meiryo" charset="-128"/>
              </a:rPr>
              <a:t>全体で協調・連携する</a:t>
            </a:r>
            <a:endParaRPr kumimoji="1" lang="ja-JP" altLang="en-US" sz="1400" b="1" dirty="0">
              <a:solidFill>
                <a:srgbClr val="FFFFFF"/>
              </a:solidFill>
              <a:latin typeface="Meiryo" charset="-128"/>
              <a:ea typeface="Meiryo" charset="-128"/>
              <a:cs typeface="Meiryo" charset="-128"/>
            </a:endParaRPr>
          </a:p>
        </p:txBody>
      </p:sp>
      <p:sp>
        <p:nvSpPr>
          <p:cNvPr id="180" name="四角形吹き出し 179"/>
          <p:cNvSpPr/>
          <p:nvPr/>
        </p:nvSpPr>
        <p:spPr>
          <a:xfrm>
            <a:off x="5368703" y="5408542"/>
            <a:ext cx="2851447" cy="620194"/>
          </a:xfrm>
          <a:prstGeom prst="wedgeRectCallout">
            <a:avLst>
              <a:gd name="adj1" fmla="val 2427"/>
              <a:gd name="adj2" fmla="val -8296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モノがリアルタイムでつながり</a:t>
            </a:r>
            <a:endParaRPr kumimoji="1" lang="en-US" altLang="ja-JP" sz="1400" dirty="0" smtClean="0">
              <a:solidFill>
                <a:srgbClr val="FFFFFF"/>
              </a:solidFill>
              <a:latin typeface="Meiryo" charset="-128"/>
              <a:ea typeface="Meiryo" charset="-128"/>
              <a:cs typeface="Meiryo" charset="-128"/>
            </a:endParaRPr>
          </a:p>
          <a:p>
            <a:pPr algn="ctr"/>
            <a:r>
              <a:rPr lang="ja-JP" altLang="en-US" sz="1400" b="1" dirty="0" smtClean="0">
                <a:solidFill>
                  <a:srgbClr val="FFFFFF"/>
                </a:solidFill>
                <a:latin typeface="Meiryo" charset="-128"/>
                <a:ea typeface="Meiryo" charset="-128"/>
                <a:cs typeface="Meiryo" charset="-128"/>
              </a:rPr>
              <a:t>いまの事実を教えてくれる</a:t>
            </a:r>
            <a:endParaRPr kumimoji="1" lang="ja-JP" altLang="en-US" sz="1400" b="1" dirty="0">
              <a:solidFill>
                <a:srgbClr val="FFFFFF"/>
              </a:solidFill>
              <a:latin typeface="Meiryo" charset="-128"/>
              <a:ea typeface="Meiryo" charset="-128"/>
              <a:cs typeface="Meiryo" charset="-128"/>
            </a:endParaRPr>
          </a:p>
        </p:txBody>
      </p:sp>
      <p:sp>
        <p:nvSpPr>
          <p:cNvPr id="234" name="テキスト ボックス 233"/>
          <p:cNvSpPr txBox="1"/>
          <p:nvPr/>
        </p:nvSpPr>
        <p:spPr>
          <a:xfrm>
            <a:off x="811311" y="5347643"/>
            <a:ext cx="4288353" cy="707886"/>
          </a:xfrm>
          <a:prstGeom prst="rect">
            <a:avLst/>
          </a:prstGeom>
          <a:noFill/>
        </p:spPr>
        <p:txBody>
          <a:bodyPr wrap="none" rtlCol="0">
            <a:spAutoFit/>
          </a:bodyPr>
          <a:lstStyle/>
          <a:p>
            <a:r>
              <a:rPr kumimoji="1" lang="ja-JP" altLang="en-US" sz="2000" dirty="0" smtClean="0">
                <a:solidFill>
                  <a:srgbClr val="0070C0"/>
                </a:solidFill>
                <a:latin typeface="Meiryo" charset="-128"/>
                <a:ea typeface="Meiryo" charset="-128"/>
                <a:cs typeface="Meiryo" charset="-128"/>
              </a:rPr>
              <a:t>デジタル・データで現実世界を捉え</a:t>
            </a:r>
            <a:endParaRPr kumimoji="1" lang="en-US" altLang="ja-JP" sz="2000" dirty="0" smtClean="0">
              <a:solidFill>
                <a:srgbClr val="0070C0"/>
              </a:solidFill>
              <a:latin typeface="Meiryo" charset="-128"/>
              <a:ea typeface="Meiryo" charset="-128"/>
              <a:cs typeface="Meiryo" charset="-128"/>
            </a:endParaRPr>
          </a:p>
          <a:p>
            <a:r>
              <a:rPr lang="ja-JP" altLang="en-US" sz="2000" dirty="0" smtClean="0">
                <a:solidFill>
                  <a:srgbClr val="0070C0"/>
                </a:solidFill>
                <a:latin typeface="Meiryo" charset="-128"/>
                <a:ea typeface="Meiryo" charset="-128"/>
                <a:cs typeface="Meiryo" charset="-128"/>
              </a:rPr>
              <a:t>アナログな現実世界を動かす仕組み</a:t>
            </a:r>
            <a:endParaRPr kumimoji="1" lang="ja-JP" altLang="en-US" sz="2000" dirty="0">
              <a:solidFill>
                <a:srgbClr val="0070C0"/>
              </a:solidFill>
              <a:latin typeface="Meiryo" charset="-128"/>
              <a:ea typeface="Meiryo" charset="-128"/>
              <a:cs typeface="Meiryo" charset="-128"/>
            </a:endParaRPr>
          </a:p>
        </p:txBody>
      </p:sp>
      <p:pic>
        <p:nvPicPr>
          <p:cNvPr id="183" name="図 18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7022" y="1424685"/>
            <a:ext cx="857946" cy="860565"/>
          </a:xfrm>
          <a:prstGeom prst="rect">
            <a:avLst/>
          </a:prstGeom>
        </p:spPr>
      </p:pic>
      <p:sp>
        <p:nvSpPr>
          <p:cNvPr id="235" name="円柱 234"/>
          <p:cNvSpPr/>
          <p:nvPr/>
        </p:nvSpPr>
        <p:spPr>
          <a:xfrm>
            <a:off x="3364827" y="1474997"/>
            <a:ext cx="1039878" cy="746745"/>
          </a:xfrm>
          <a:prstGeom prst="can">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テキスト ボックス 235"/>
          <p:cNvSpPr txBox="1"/>
          <p:nvPr/>
        </p:nvSpPr>
        <p:spPr>
          <a:xfrm>
            <a:off x="3322360" y="1681644"/>
            <a:ext cx="1107996" cy="553998"/>
          </a:xfrm>
          <a:prstGeom prst="rect">
            <a:avLst/>
          </a:prstGeom>
          <a:noFill/>
        </p:spPr>
        <p:txBody>
          <a:bodyPr wrap="none" rtlCol="0">
            <a:spAutoFit/>
          </a:bodyPr>
          <a:lstStyle/>
          <a:p>
            <a:pPr algn="ctr"/>
            <a:r>
              <a:rPr kumimoji="1" lang="ja-JP" altLang="en-US" sz="1200" b="1" dirty="0" smtClean="0">
                <a:solidFill>
                  <a:schemeClr val="bg1"/>
                </a:solidFill>
                <a:latin typeface="Meiryo" charset="-128"/>
                <a:ea typeface="Meiryo" charset="-128"/>
                <a:cs typeface="Meiryo" charset="-128"/>
              </a:rPr>
              <a:t>ビッグデータ</a:t>
            </a:r>
            <a:endParaRPr kumimoji="1" lang="en-US" altLang="ja-JP" sz="1200" b="1" dirty="0" smtClean="0">
              <a:solidFill>
                <a:schemeClr val="bg1"/>
              </a:solidFill>
              <a:latin typeface="Meiryo" charset="-128"/>
              <a:ea typeface="Meiryo" charset="-128"/>
              <a:cs typeface="Meiryo" charset="-128"/>
            </a:endParaRPr>
          </a:p>
          <a:p>
            <a:pPr algn="ctr"/>
            <a:r>
              <a:rPr lang="ja-JP" altLang="en-US" sz="900" dirty="0" smtClean="0">
                <a:solidFill>
                  <a:schemeClr val="bg1"/>
                </a:solidFill>
                <a:latin typeface="Meiryo" charset="-128"/>
                <a:ea typeface="Meiryo" charset="-128"/>
                <a:cs typeface="Meiryo" charset="-128"/>
              </a:rPr>
              <a:t>現実世界の</a:t>
            </a:r>
            <a:endParaRPr lang="en-US" altLang="ja-JP" sz="900" dirty="0" smtClean="0">
              <a:solidFill>
                <a:schemeClr val="bg1"/>
              </a:solidFill>
              <a:latin typeface="Meiryo" charset="-128"/>
              <a:ea typeface="Meiryo" charset="-128"/>
              <a:cs typeface="Meiryo" charset="-128"/>
            </a:endParaRPr>
          </a:p>
          <a:p>
            <a:pPr algn="ctr"/>
            <a:r>
              <a:rPr lang="ja-JP" altLang="en-US" sz="900" dirty="0" smtClean="0">
                <a:solidFill>
                  <a:schemeClr val="bg1"/>
                </a:solidFill>
                <a:latin typeface="Meiryo" charset="-128"/>
                <a:ea typeface="Meiryo" charset="-128"/>
                <a:cs typeface="Meiryo" charset="-128"/>
              </a:rPr>
              <a:t>デジタルコピー</a:t>
            </a:r>
            <a:endParaRPr kumimoji="1" lang="ja-JP" altLang="en-US" sz="900" dirty="0">
              <a:solidFill>
                <a:schemeClr val="bg1"/>
              </a:solidFill>
              <a:latin typeface="Meiryo" charset="-128"/>
              <a:ea typeface="Meiryo" charset="-128"/>
              <a:cs typeface="Meiryo" charset="-128"/>
            </a:endParaRPr>
          </a:p>
        </p:txBody>
      </p:sp>
      <p:sp>
        <p:nvSpPr>
          <p:cNvPr id="187" name="テキスト ボックス 186"/>
          <p:cNvSpPr txBox="1"/>
          <p:nvPr/>
        </p:nvSpPr>
        <p:spPr>
          <a:xfrm>
            <a:off x="4561041" y="1746510"/>
            <a:ext cx="1415772" cy="276999"/>
          </a:xfrm>
          <a:prstGeom prst="rect">
            <a:avLst/>
          </a:prstGeom>
          <a:noFill/>
        </p:spPr>
        <p:txBody>
          <a:bodyPr wrap="none" rtlCol="0">
            <a:spAutoFit/>
          </a:bodyPr>
          <a:lstStyle/>
          <a:p>
            <a:pPr algn="ctr"/>
            <a:r>
              <a:rPr lang="ja-JP" altLang="en-US" sz="1200" b="1" smtClean="0">
                <a:solidFill>
                  <a:schemeClr val="bg1"/>
                </a:solidFill>
                <a:latin typeface="Meiryo" charset="-128"/>
                <a:ea typeface="Meiryo" charset="-128"/>
                <a:cs typeface="Meiryo" charset="-128"/>
              </a:rPr>
              <a:t>シミュレーション</a:t>
            </a:r>
            <a:endParaRPr kumimoji="1" lang="ja-JP" altLang="en-US" sz="12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2273715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en-US" altLang="ja-JP" dirty="0" err="1">
                <a:solidFill>
                  <a:schemeClr val="tx1">
                    <a:lumMod val="50000"/>
                    <a:lumOff val="50000"/>
                  </a:schemeClr>
                </a:solidFill>
              </a:rPr>
              <a:t>IoT</a:t>
            </a:r>
            <a:r>
              <a:rPr lang="ja-JP" altLang="en-US" dirty="0">
                <a:solidFill>
                  <a:schemeClr val="tx1">
                    <a:lumMod val="50000"/>
                    <a:lumOff val="50000"/>
                  </a:schemeClr>
                </a:solidFill>
              </a:rPr>
              <a:t>と</a:t>
            </a:r>
            <a:r>
              <a:rPr lang="en-US" altLang="ja-JP" dirty="0" smtClean="0">
                <a:solidFill>
                  <a:schemeClr val="tx1">
                    <a:lumMod val="50000"/>
                    <a:lumOff val="50000"/>
                  </a:schemeClr>
                </a:solidFill>
              </a:rPr>
              <a:t>CPS</a:t>
            </a:r>
            <a:r>
              <a:rPr lang="ja-JP" altLang="en-US" dirty="0" smtClean="0">
                <a:solidFill>
                  <a:schemeClr val="tx1">
                    <a:lumMod val="50000"/>
                    <a:lumOff val="50000"/>
                  </a:schemeClr>
                </a:solidFill>
              </a:rPr>
              <a:t>の関係</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sp>
        <p:nvSpPr>
          <p:cNvPr id="4" name="正方形/長方形 3"/>
          <p:cNvSpPr/>
          <p:nvPr/>
        </p:nvSpPr>
        <p:spPr>
          <a:xfrm>
            <a:off x="755650" y="1110348"/>
            <a:ext cx="7632774"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74385" y="3820152"/>
            <a:ext cx="7614037"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smtClean="0">
                <a:solidFill>
                  <a:schemeClr val="bg1"/>
                </a:solidFill>
                <a:latin typeface="メイリオ"/>
                <a:ea typeface="メイリオ"/>
                <a:cs typeface="メイリオ"/>
              </a:rPr>
              <a:t>現実世界／</a:t>
            </a:r>
            <a:r>
              <a:rPr kumimoji="1" lang="en-US" altLang="ja-JP" sz="1400" b="1" dirty="0" smtClean="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smtClean="0">
                <a:solidFill>
                  <a:srgbClr val="FFFFFF"/>
                </a:solidFill>
                <a:latin typeface="メイリオ"/>
                <a:ea typeface="メイリオ"/>
                <a:cs typeface="メイリオ"/>
              </a:rPr>
              <a:t>サイバー世界／</a:t>
            </a:r>
            <a:r>
              <a:rPr kumimoji="1" lang="en-US" altLang="ja-JP" sz="1400" b="1" dirty="0" smtClean="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48" name="テキスト ボックス 47"/>
          <p:cNvSpPr txBox="1"/>
          <p:nvPr/>
        </p:nvSpPr>
        <p:spPr>
          <a:xfrm>
            <a:off x="868097" y="4010100"/>
            <a:ext cx="104368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dirty="0" smtClean="0">
                <a:solidFill>
                  <a:schemeClr val="bg1"/>
                </a:solidFill>
                <a:latin typeface="メイリオ"/>
                <a:ea typeface="メイリオ"/>
                <a:cs typeface="メイリオ"/>
              </a:rPr>
              <a:t>狭義の</a:t>
            </a:r>
            <a:r>
              <a:rPr kumimoji="1" lang="en-US" altLang="ja-JP" sz="1400" dirty="0" err="1" smtClean="0">
                <a:solidFill>
                  <a:schemeClr val="bg1"/>
                </a:solidFill>
                <a:latin typeface="メイリオ"/>
                <a:ea typeface="メイリオ"/>
                <a:cs typeface="メイリオ"/>
              </a:rPr>
              <a:t>IoT</a:t>
            </a:r>
            <a:endParaRPr kumimoji="1" lang="ja-JP" altLang="en-US" sz="1400" dirty="0">
              <a:solidFill>
                <a:schemeClr val="bg1"/>
              </a:solidFill>
              <a:latin typeface="メイリオ"/>
              <a:ea typeface="メイリオ"/>
              <a:cs typeface="メイリオ"/>
            </a:endParaRPr>
          </a:p>
        </p:txBody>
      </p:sp>
      <p:sp>
        <p:nvSpPr>
          <p:cNvPr id="49" name="テキスト ボックス 48"/>
          <p:cNvSpPr txBox="1"/>
          <p:nvPr/>
        </p:nvSpPr>
        <p:spPr>
          <a:xfrm>
            <a:off x="868097" y="4408643"/>
            <a:ext cx="2206353" cy="1077218"/>
          </a:xfrm>
          <a:prstGeom prst="rect">
            <a:avLst/>
          </a:prstGeom>
          <a:noFill/>
          <a:effectLst>
            <a:outerShdw blurRad="50800" dist="38100" dir="2700000" algn="tl" rotWithShape="0">
              <a:prstClr val="black">
                <a:alpha val="40000"/>
              </a:prstClr>
            </a:outerShdw>
          </a:effectLst>
        </p:spPr>
        <p:txBody>
          <a:bodyPr wrap="square" rtlCol="0">
            <a:spAutoFit/>
          </a:bodyPr>
          <a:lstStyle/>
          <a:p>
            <a:r>
              <a:rPr kumimoji="1" lang="ja-JP" altLang="en-US" sz="1600" dirty="0" smtClean="0">
                <a:solidFill>
                  <a:schemeClr val="bg1"/>
                </a:solidFill>
                <a:latin typeface="メイリオ"/>
                <a:ea typeface="メイリオ"/>
                <a:cs typeface="メイリオ"/>
              </a:rPr>
              <a:t>現実世界の</a:t>
            </a:r>
            <a:r>
              <a:rPr kumimoji="1" lang="ja-JP" altLang="en-US" sz="1600" smtClean="0">
                <a:solidFill>
                  <a:schemeClr val="bg1"/>
                </a:solidFill>
                <a:latin typeface="メイリオ"/>
                <a:ea typeface="メイリオ"/>
                <a:cs typeface="メイリオ"/>
              </a:rPr>
              <a:t>出来事をデジタル</a:t>
            </a:r>
            <a:r>
              <a:rPr kumimoji="1" lang="ja-JP" altLang="en-US" sz="1600" dirty="0" smtClean="0">
                <a:solidFill>
                  <a:schemeClr val="bg1"/>
                </a:solidFill>
                <a:latin typeface="メイリオ"/>
                <a:ea typeface="メイリオ"/>
                <a:cs typeface="メイリオ"/>
              </a:rPr>
              <a:t>・データに</a:t>
            </a:r>
            <a:r>
              <a:rPr kumimoji="1" lang="ja-JP" altLang="en-US" sz="1600" smtClean="0">
                <a:solidFill>
                  <a:schemeClr val="bg1"/>
                </a:solidFill>
                <a:latin typeface="メイリオ"/>
                <a:ea typeface="メイリオ"/>
                <a:cs typeface="メイリオ"/>
              </a:rPr>
              <a:t>変換しネットに送り出す</a:t>
            </a:r>
            <a:r>
              <a:rPr kumimoji="1" lang="ja-JP" altLang="en-US" sz="1600" dirty="0" smtClean="0">
                <a:solidFill>
                  <a:schemeClr val="bg1"/>
                </a:solidFill>
                <a:latin typeface="メイリオ"/>
                <a:ea typeface="メイリオ"/>
                <a:cs typeface="メイリオ"/>
              </a:rPr>
              <a:t>仕組み</a:t>
            </a:r>
            <a:endParaRPr kumimoji="1" lang="ja-JP" altLang="en-US" sz="1600" dirty="0">
              <a:solidFill>
                <a:schemeClr val="bg1"/>
              </a:solidFill>
              <a:latin typeface="メイリオ"/>
              <a:ea typeface="メイリオ"/>
              <a:cs typeface="メイリオ"/>
            </a:endParaRPr>
          </a:p>
        </p:txBody>
      </p:sp>
      <p:sp>
        <p:nvSpPr>
          <p:cNvPr id="11" name="左右矢印 10"/>
          <p:cNvSpPr/>
          <p:nvPr/>
        </p:nvSpPr>
        <p:spPr>
          <a:xfrm>
            <a:off x="3131840" y="3944250"/>
            <a:ext cx="3245972" cy="391647"/>
          </a:xfrm>
          <a:prstGeom prst="leftRight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Meiryo" charset="-128"/>
                <a:ea typeface="Meiryo" charset="-128"/>
                <a:cs typeface="Meiryo" charset="-128"/>
              </a:rPr>
              <a:t>現実世界をデジタル・</a:t>
            </a:r>
            <a:r>
              <a:rPr kumimoji="1" lang="ja-JP" altLang="en-US" sz="1100" smtClean="0">
                <a:solidFill>
                  <a:srgbClr val="FFFFFF"/>
                </a:solidFill>
                <a:latin typeface="Meiryo" charset="-128"/>
                <a:ea typeface="Meiryo" charset="-128"/>
                <a:cs typeface="Meiryo" charset="-128"/>
              </a:rPr>
              <a:t>データに変換</a:t>
            </a:r>
            <a:endParaRPr kumimoji="1" lang="ja-JP" altLang="en-US" sz="1100" dirty="0">
              <a:solidFill>
                <a:srgbClr val="FFFFFF"/>
              </a:solidFill>
              <a:latin typeface="Meiryo" charset="-128"/>
              <a:ea typeface="Meiryo" charset="-128"/>
              <a:cs typeface="Meiryo" charset="-128"/>
            </a:endParaRPr>
          </a:p>
        </p:txBody>
      </p:sp>
      <p:sp>
        <p:nvSpPr>
          <p:cNvPr id="179" name="円/楕円 178"/>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円/楕円 179"/>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1" name="上矢印 180"/>
          <p:cNvSpPr/>
          <p:nvPr/>
        </p:nvSpPr>
        <p:spPr>
          <a:xfrm rot="12915436">
            <a:off x="4962182" y="3192514"/>
            <a:ext cx="1013855" cy="83827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上矢印 182"/>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テキスト ボックス 183"/>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データ解析</a:t>
            </a:r>
            <a:endParaRPr kumimoji="1" lang="en-US" altLang="ja-JP" sz="2000" b="1" dirty="0" smtClean="0">
              <a:solidFill>
                <a:schemeClr val="bg1"/>
              </a:solidFill>
              <a:latin typeface="Meiryo" charset="-128"/>
              <a:ea typeface="Meiryo" charset="-128"/>
              <a:cs typeface="Meiryo" charset="-128"/>
            </a:endParaRPr>
          </a:p>
          <a:p>
            <a:pPr algn="ctr"/>
            <a:r>
              <a:rPr kumimoji="1" lang="ja-JP" altLang="en-US" sz="1200" b="1" dirty="0" smtClean="0">
                <a:solidFill>
                  <a:schemeClr val="bg1"/>
                </a:solidFill>
                <a:latin typeface="Meiryo" charset="-128"/>
                <a:ea typeface="Meiryo" charset="-128"/>
                <a:cs typeface="Meiryo" charset="-128"/>
              </a:rPr>
              <a:t>原因解明・発見</a:t>
            </a:r>
            <a:r>
              <a:rPr kumimoji="1" lang="en-US" altLang="ja-JP" sz="1200" b="1" dirty="0" smtClean="0">
                <a:solidFill>
                  <a:schemeClr val="bg1"/>
                </a:solidFill>
                <a:latin typeface="Meiryo" charset="-128"/>
                <a:ea typeface="Meiryo" charset="-128"/>
                <a:cs typeface="Meiryo" charset="-128"/>
              </a:rPr>
              <a:t>/</a:t>
            </a:r>
            <a:r>
              <a:rPr kumimoji="1" lang="ja-JP" altLang="en-US" sz="1200" b="1" dirty="0" smtClean="0">
                <a:solidFill>
                  <a:schemeClr val="bg1"/>
                </a:solidFill>
                <a:latin typeface="Meiryo" charset="-128"/>
                <a:ea typeface="Meiryo" charset="-128"/>
                <a:cs typeface="Meiryo" charset="-128"/>
              </a:rPr>
              <a:t>洞察</a:t>
            </a:r>
          </a:p>
          <a:p>
            <a:pPr algn="ctr"/>
            <a:r>
              <a:rPr kumimoji="1" lang="ja-JP" altLang="en-US" sz="1200" b="1" dirty="0" smtClean="0">
                <a:solidFill>
                  <a:schemeClr val="bg1"/>
                </a:solidFill>
                <a:latin typeface="Meiryo" charset="-128"/>
                <a:ea typeface="Meiryo" charset="-128"/>
                <a:cs typeface="Meiryo" charset="-128"/>
              </a:rPr>
              <a:t>計画の最適化</a:t>
            </a:r>
            <a:endParaRPr kumimoji="1" lang="ja-JP" altLang="en-US" sz="1200" b="1" dirty="0">
              <a:solidFill>
                <a:schemeClr val="bg1"/>
              </a:solidFill>
              <a:latin typeface="Meiryo" charset="-128"/>
              <a:ea typeface="Meiryo" charset="-128"/>
              <a:cs typeface="Meiryo" charset="-128"/>
            </a:endParaRPr>
          </a:p>
        </p:txBody>
      </p:sp>
      <p:sp>
        <p:nvSpPr>
          <p:cNvPr id="185" name="テキスト ボックス 184"/>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データ活用</a:t>
            </a:r>
          </a:p>
          <a:p>
            <a:pPr algn="ctr"/>
            <a:r>
              <a:rPr kumimoji="1" lang="ja-JP" altLang="en-US" sz="1200" b="1" dirty="0" smtClean="0">
                <a:solidFill>
                  <a:schemeClr val="bg1"/>
                </a:solidFill>
                <a:latin typeface="Meiryo" charset="-128"/>
                <a:ea typeface="Meiryo" charset="-128"/>
                <a:cs typeface="Meiryo" charset="-128"/>
              </a:rPr>
              <a:t>業務処理・情報提供</a:t>
            </a:r>
          </a:p>
          <a:p>
            <a:pPr algn="ctr"/>
            <a:r>
              <a:rPr kumimoji="1" lang="ja-JP" altLang="en-US" sz="1200" b="1" dirty="0" smtClean="0">
                <a:solidFill>
                  <a:schemeClr val="bg1"/>
                </a:solidFill>
                <a:latin typeface="Meiryo" charset="-128"/>
                <a:ea typeface="Meiryo" charset="-128"/>
                <a:cs typeface="Meiryo" charset="-128"/>
              </a:rPr>
              <a:t>機器制御</a:t>
            </a:r>
            <a:endParaRPr kumimoji="1" lang="ja-JP" altLang="en-US" sz="1200" b="1" dirty="0">
              <a:solidFill>
                <a:schemeClr val="bg1"/>
              </a:solidFill>
              <a:latin typeface="Meiryo" charset="-128"/>
              <a:ea typeface="Meiryo" charset="-128"/>
              <a:cs typeface="Meiryo" charset="-128"/>
            </a:endParaRPr>
          </a:p>
        </p:txBody>
      </p:sp>
      <p:sp>
        <p:nvSpPr>
          <p:cNvPr id="186" name="上矢印 185"/>
          <p:cNvSpPr/>
          <p:nvPr/>
        </p:nvSpPr>
        <p:spPr>
          <a:xfrm rot="18963333">
            <a:off x="3297640" y="3087904"/>
            <a:ext cx="1013855" cy="83827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四角形吹き出し 11"/>
          <p:cNvSpPr/>
          <p:nvPr/>
        </p:nvSpPr>
        <p:spPr>
          <a:xfrm>
            <a:off x="4916223" y="904280"/>
            <a:ext cx="3570391" cy="1010636"/>
          </a:xfrm>
          <a:prstGeom prst="wedgeRectCallout">
            <a:avLst>
              <a:gd name="adj1" fmla="val -85083"/>
              <a:gd name="adj2" fmla="val -46836"/>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テキスト ボックス 77"/>
          <p:cNvSpPr txBox="1"/>
          <p:nvPr/>
        </p:nvSpPr>
        <p:spPr>
          <a:xfrm>
            <a:off x="4932069" y="939723"/>
            <a:ext cx="104368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ja-JP" altLang="en-US" sz="1400" dirty="0" smtClean="0">
                <a:solidFill>
                  <a:srgbClr val="0000FF"/>
                </a:solidFill>
                <a:latin typeface="メイリオ"/>
                <a:ea typeface="メイリオ"/>
                <a:cs typeface="メイリオ"/>
              </a:rPr>
              <a:t>広義の</a:t>
            </a:r>
            <a:r>
              <a:rPr lang="en-US" altLang="ja-JP" sz="1400" dirty="0" err="1" smtClean="0">
                <a:solidFill>
                  <a:srgbClr val="0000FF"/>
                </a:solidFill>
                <a:latin typeface="メイリオ"/>
                <a:ea typeface="メイリオ"/>
                <a:cs typeface="メイリオ"/>
              </a:rPr>
              <a:t>IoT</a:t>
            </a:r>
            <a:endParaRPr kumimoji="1" lang="ja-JP" altLang="en-US" sz="1400" dirty="0">
              <a:solidFill>
                <a:srgbClr val="0000FF"/>
              </a:solidFill>
              <a:latin typeface="メイリオ"/>
              <a:ea typeface="メイリオ"/>
              <a:cs typeface="メイリオ"/>
            </a:endParaRPr>
          </a:p>
        </p:txBody>
      </p:sp>
      <p:sp>
        <p:nvSpPr>
          <p:cNvPr id="188" name="テキスト ボックス 187"/>
          <p:cNvSpPr txBox="1"/>
          <p:nvPr/>
        </p:nvSpPr>
        <p:spPr>
          <a:xfrm>
            <a:off x="4916223" y="1251794"/>
            <a:ext cx="3584649" cy="584775"/>
          </a:xfrm>
          <a:prstGeom prst="rect">
            <a:avLst/>
          </a:prstGeom>
          <a:noFill/>
        </p:spPr>
        <p:txBody>
          <a:bodyPr wrap="square" rtlCol="0">
            <a:spAutoFit/>
          </a:bodyPr>
          <a:lstStyle/>
          <a:p>
            <a:r>
              <a:rPr kumimoji="1" lang="ja-JP" altLang="en-US" sz="1600" dirty="0" smtClean="0">
                <a:solidFill>
                  <a:srgbClr val="0432FF"/>
                </a:solidFill>
                <a:latin typeface="Meiryo" charset="-128"/>
                <a:ea typeface="Meiryo" charset="-128"/>
                <a:cs typeface="Meiryo" charset="-128"/>
              </a:rPr>
              <a:t>デジタル・データで現実世界を捉え</a:t>
            </a:r>
            <a:endParaRPr kumimoji="1" lang="en-US" altLang="ja-JP" sz="1600" dirty="0" smtClean="0">
              <a:solidFill>
                <a:srgbClr val="0432FF"/>
              </a:solidFill>
              <a:latin typeface="Meiryo" charset="-128"/>
              <a:ea typeface="Meiryo" charset="-128"/>
              <a:cs typeface="Meiryo" charset="-128"/>
            </a:endParaRPr>
          </a:p>
          <a:p>
            <a:r>
              <a:rPr lang="ja-JP" altLang="en-US" sz="1600" dirty="0" smtClean="0">
                <a:solidFill>
                  <a:srgbClr val="0432FF"/>
                </a:solidFill>
                <a:latin typeface="Meiryo" charset="-128"/>
                <a:ea typeface="Meiryo" charset="-128"/>
                <a:cs typeface="Meiryo" charset="-128"/>
              </a:rPr>
              <a:t>アナログな現実世界を動かす仕組み</a:t>
            </a:r>
            <a:endParaRPr kumimoji="1" lang="ja-JP" altLang="en-US" sz="1600" dirty="0">
              <a:solidFill>
                <a:srgbClr val="0432FF"/>
              </a:solidFill>
              <a:latin typeface="Meiryo" charset="-128"/>
              <a:ea typeface="Meiryo" charset="-128"/>
              <a:cs typeface="Meiryo" charset="-128"/>
            </a:endParaRPr>
          </a:p>
        </p:txBody>
      </p:sp>
      <p:sp>
        <p:nvSpPr>
          <p:cNvPr id="189" name="テキスト ボックス 188"/>
          <p:cNvSpPr txBox="1"/>
          <p:nvPr/>
        </p:nvSpPr>
        <p:spPr>
          <a:xfrm>
            <a:off x="774386" y="802571"/>
            <a:ext cx="2312749"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smtClean="0">
                <a:solidFill>
                  <a:srgbClr val="0000FF"/>
                </a:solidFill>
                <a:latin typeface="メイリオ"/>
                <a:ea typeface="メイリオ"/>
                <a:cs typeface="メイリオ"/>
              </a:rPr>
              <a:t>Cyber Physical System</a:t>
            </a:r>
            <a:endParaRPr kumimoji="1" lang="ja-JP" altLang="en-US" sz="1400" dirty="0">
              <a:solidFill>
                <a:srgbClr val="0000FF"/>
              </a:solidFill>
              <a:latin typeface="メイリオ"/>
              <a:ea typeface="メイリオ"/>
              <a:cs typeface="メイリオ"/>
            </a:endParaRPr>
          </a:p>
        </p:txBody>
      </p:sp>
      <p:grpSp>
        <p:nvGrpSpPr>
          <p:cNvPr id="9" name="図形グループ 8"/>
          <p:cNvGrpSpPr/>
          <p:nvPr/>
        </p:nvGrpSpPr>
        <p:grpSpPr>
          <a:xfrm>
            <a:off x="5212712" y="4351920"/>
            <a:ext cx="517928" cy="486290"/>
            <a:chOff x="6286320" y="4518782"/>
            <a:chExt cx="1773027" cy="1741174"/>
          </a:xfrm>
        </p:grpSpPr>
        <p:sp>
          <p:nvSpPr>
            <p:cNvPr id="122" name="円/楕円 121"/>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正方形/長方形 122"/>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正方形/長方形 123"/>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41" name="図形グループ 140"/>
          <p:cNvGrpSpPr/>
          <p:nvPr/>
        </p:nvGrpSpPr>
        <p:grpSpPr>
          <a:xfrm>
            <a:off x="5859884" y="5392740"/>
            <a:ext cx="517928" cy="486290"/>
            <a:chOff x="6286320" y="4518782"/>
            <a:chExt cx="1773027" cy="1741174"/>
          </a:xfrm>
        </p:grpSpPr>
        <p:sp>
          <p:nvSpPr>
            <p:cNvPr id="142" name="円/楕円 141"/>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正方形/長方形 142"/>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正方形/長方形 143"/>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45" name="図形グループ 144"/>
          <p:cNvGrpSpPr/>
          <p:nvPr/>
        </p:nvGrpSpPr>
        <p:grpSpPr>
          <a:xfrm>
            <a:off x="3526470" y="5046575"/>
            <a:ext cx="517928" cy="486290"/>
            <a:chOff x="6286320" y="4518782"/>
            <a:chExt cx="1773027" cy="1741174"/>
          </a:xfrm>
        </p:grpSpPr>
        <p:sp>
          <p:nvSpPr>
            <p:cNvPr id="146" name="円/楕円 145"/>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正方形/長方形 146"/>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正方形/長方形 147"/>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65" name="図形グループ 164"/>
          <p:cNvGrpSpPr/>
          <p:nvPr/>
        </p:nvGrpSpPr>
        <p:grpSpPr>
          <a:xfrm>
            <a:off x="3135414" y="4817671"/>
            <a:ext cx="517928" cy="486290"/>
            <a:chOff x="6286320" y="4518782"/>
            <a:chExt cx="1773027" cy="1741174"/>
          </a:xfrm>
        </p:grpSpPr>
        <p:sp>
          <p:nvSpPr>
            <p:cNvPr id="166" name="円/楕円 165"/>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正方形/長方形 166"/>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正方形/長方形 167"/>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69" name="図形グループ 168"/>
          <p:cNvGrpSpPr/>
          <p:nvPr/>
        </p:nvGrpSpPr>
        <p:grpSpPr>
          <a:xfrm>
            <a:off x="5624289" y="4485410"/>
            <a:ext cx="517928" cy="486290"/>
            <a:chOff x="6286320" y="4518782"/>
            <a:chExt cx="1773027" cy="1741174"/>
          </a:xfrm>
        </p:grpSpPr>
        <p:sp>
          <p:nvSpPr>
            <p:cNvPr id="170" name="円/楕円 169"/>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正方形/長方形 170"/>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正方形/長方形 171"/>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73" name="図形グループ 172"/>
          <p:cNvGrpSpPr/>
          <p:nvPr/>
        </p:nvGrpSpPr>
        <p:grpSpPr>
          <a:xfrm>
            <a:off x="3635424" y="4482749"/>
            <a:ext cx="517928" cy="486290"/>
            <a:chOff x="6286320" y="4518782"/>
            <a:chExt cx="1773027" cy="1741174"/>
          </a:xfrm>
        </p:grpSpPr>
        <p:sp>
          <p:nvSpPr>
            <p:cNvPr id="174" name="円/楕円 173"/>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正方形/長方形 174"/>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正方形/長方形 175"/>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77" name="図形グループ 176"/>
          <p:cNvGrpSpPr/>
          <p:nvPr/>
        </p:nvGrpSpPr>
        <p:grpSpPr>
          <a:xfrm>
            <a:off x="4063049" y="4298106"/>
            <a:ext cx="517928" cy="486290"/>
            <a:chOff x="6286320" y="4518782"/>
            <a:chExt cx="1773027" cy="1741174"/>
          </a:xfrm>
        </p:grpSpPr>
        <p:sp>
          <p:nvSpPr>
            <p:cNvPr id="178" name="円/楕円 177"/>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正方形/長方形 181"/>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7" name="正方形/長方形 186"/>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90" name="図形グループ 189"/>
          <p:cNvGrpSpPr/>
          <p:nvPr/>
        </p:nvGrpSpPr>
        <p:grpSpPr>
          <a:xfrm>
            <a:off x="5770621" y="5036399"/>
            <a:ext cx="517928" cy="486290"/>
            <a:chOff x="6286320" y="4518782"/>
            <a:chExt cx="1773027" cy="1741174"/>
          </a:xfrm>
        </p:grpSpPr>
        <p:sp>
          <p:nvSpPr>
            <p:cNvPr id="191" name="円/楕円 190"/>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正方形/長方形 191"/>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3" name="正方形/長方形 192"/>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94" name="図形グループ 193"/>
          <p:cNvGrpSpPr/>
          <p:nvPr/>
        </p:nvGrpSpPr>
        <p:grpSpPr>
          <a:xfrm>
            <a:off x="3246021" y="5329175"/>
            <a:ext cx="517928" cy="486290"/>
            <a:chOff x="6286320" y="4518782"/>
            <a:chExt cx="1773027" cy="1741174"/>
          </a:xfrm>
        </p:grpSpPr>
        <p:sp>
          <p:nvSpPr>
            <p:cNvPr id="195" name="円/楕円 194"/>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正方形/長方形 195"/>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正方形/長方形 196"/>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98" name="図形グループ 197"/>
          <p:cNvGrpSpPr/>
          <p:nvPr/>
        </p:nvGrpSpPr>
        <p:grpSpPr>
          <a:xfrm>
            <a:off x="3734335" y="5701999"/>
            <a:ext cx="517928" cy="486290"/>
            <a:chOff x="6286320" y="4518782"/>
            <a:chExt cx="1773027" cy="1741174"/>
          </a:xfrm>
        </p:grpSpPr>
        <p:sp>
          <p:nvSpPr>
            <p:cNvPr id="199" name="円/楕円 198"/>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正方形/長方形 199"/>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正方形/長方形 200"/>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02" name="図形グループ 201"/>
          <p:cNvGrpSpPr/>
          <p:nvPr/>
        </p:nvGrpSpPr>
        <p:grpSpPr>
          <a:xfrm>
            <a:off x="4659466" y="4293096"/>
            <a:ext cx="517928" cy="486290"/>
            <a:chOff x="6286320" y="4518782"/>
            <a:chExt cx="1773027" cy="1741174"/>
          </a:xfrm>
        </p:grpSpPr>
        <p:sp>
          <p:nvSpPr>
            <p:cNvPr id="203" name="円/楕円 202"/>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正方形/長方形 203"/>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正方形/長方形 204"/>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06" name="図形グループ 205"/>
          <p:cNvGrpSpPr/>
          <p:nvPr/>
        </p:nvGrpSpPr>
        <p:grpSpPr>
          <a:xfrm>
            <a:off x="5484605" y="4824554"/>
            <a:ext cx="517928" cy="486290"/>
            <a:chOff x="6286320" y="4518782"/>
            <a:chExt cx="1773027" cy="1741174"/>
          </a:xfrm>
        </p:grpSpPr>
        <p:sp>
          <p:nvSpPr>
            <p:cNvPr id="207" name="円/楕円 206"/>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正方形/長方形 207"/>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正方形/長方形 208"/>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10" name="図形グループ 209"/>
          <p:cNvGrpSpPr/>
          <p:nvPr/>
        </p:nvGrpSpPr>
        <p:grpSpPr>
          <a:xfrm>
            <a:off x="5507609" y="5493234"/>
            <a:ext cx="517928" cy="486290"/>
            <a:chOff x="6286320" y="4518782"/>
            <a:chExt cx="1773027" cy="1741174"/>
          </a:xfrm>
        </p:grpSpPr>
        <p:sp>
          <p:nvSpPr>
            <p:cNvPr id="211" name="円/楕円 210"/>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正方形/長方形 211"/>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正方形/長方形 212"/>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14" name="図形グループ 213"/>
          <p:cNvGrpSpPr/>
          <p:nvPr/>
        </p:nvGrpSpPr>
        <p:grpSpPr>
          <a:xfrm>
            <a:off x="4637885" y="5930708"/>
            <a:ext cx="517928" cy="486290"/>
            <a:chOff x="6286320" y="4518782"/>
            <a:chExt cx="1773027" cy="1741174"/>
          </a:xfrm>
        </p:grpSpPr>
        <p:sp>
          <p:nvSpPr>
            <p:cNvPr id="215" name="円/楕円 214"/>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正方形/長方形 215"/>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正方形/長方形 216"/>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18" name="図形グループ 217"/>
          <p:cNvGrpSpPr/>
          <p:nvPr/>
        </p:nvGrpSpPr>
        <p:grpSpPr>
          <a:xfrm>
            <a:off x="4126347" y="5902696"/>
            <a:ext cx="517928" cy="486290"/>
            <a:chOff x="6286320" y="4518782"/>
            <a:chExt cx="1773027" cy="1741174"/>
          </a:xfrm>
        </p:grpSpPr>
        <p:sp>
          <p:nvSpPr>
            <p:cNvPr id="219" name="円/楕円 218"/>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正方形/長方形 219"/>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1" name="正方形/長方形 220"/>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22" name="図形グループ 221"/>
          <p:cNvGrpSpPr/>
          <p:nvPr/>
        </p:nvGrpSpPr>
        <p:grpSpPr>
          <a:xfrm>
            <a:off x="5160725" y="5858015"/>
            <a:ext cx="517928" cy="486290"/>
            <a:chOff x="6286320" y="4518782"/>
            <a:chExt cx="1773027" cy="1741174"/>
          </a:xfrm>
        </p:grpSpPr>
        <p:sp>
          <p:nvSpPr>
            <p:cNvPr id="223" name="円/楕円 222"/>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正方形/長方形 223"/>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5" name="正方形/長方形 224"/>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3" name="図形グループ 12"/>
          <p:cNvGrpSpPr/>
          <p:nvPr/>
        </p:nvGrpSpPr>
        <p:grpSpPr>
          <a:xfrm>
            <a:off x="3876225" y="4468558"/>
            <a:ext cx="1773027" cy="1741174"/>
            <a:chOff x="4211959" y="4455738"/>
            <a:chExt cx="1773027" cy="1741174"/>
          </a:xfrm>
        </p:grpSpPr>
        <p:sp>
          <p:nvSpPr>
            <p:cNvPr id="7" name="円/楕円 6"/>
            <p:cNvSpPr/>
            <p:nvPr/>
          </p:nvSpPr>
          <p:spPr>
            <a:xfrm>
              <a:off x="4211959" y="4455738"/>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4572000" y="5005072"/>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正方形/長方形 118"/>
            <p:cNvSpPr/>
            <p:nvPr/>
          </p:nvSpPr>
          <p:spPr>
            <a:xfrm>
              <a:off x="4697756" y="5056819"/>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smtClean="0">
                  <a:solidFill>
                    <a:srgbClr val="FFFFFF"/>
                  </a:solidFill>
                  <a:latin typeface="Meiryo" charset="-128"/>
                  <a:ea typeface="Meiryo" charset="-128"/>
                  <a:cs typeface="Meiryo" charset="-128"/>
                </a:rPr>
                <a:t>センサー</a:t>
              </a:r>
              <a:endParaRPr kumimoji="1" lang="ja-JP" altLang="en-US" sz="1000" dirty="0">
                <a:solidFill>
                  <a:srgbClr val="FFFFFF"/>
                </a:solidFill>
                <a:latin typeface="Meiryo" charset="-128"/>
                <a:ea typeface="Meiryo" charset="-128"/>
                <a:cs typeface="Meiryo" charset="-128"/>
              </a:endParaRPr>
            </a:p>
          </p:txBody>
        </p:sp>
        <p:sp>
          <p:nvSpPr>
            <p:cNvPr id="120" name="テキスト ボックス 119"/>
            <p:cNvSpPr txBox="1"/>
            <p:nvPr/>
          </p:nvSpPr>
          <p:spPr>
            <a:xfrm>
              <a:off x="4572000" y="5378139"/>
              <a:ext cx="1005403" cy="215444"/>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800" dirty="0" smtClean="0">
                  <a:solidFill>
                    <a:schemeClr val="bg1"/>
                  </a:solidFill>
                  <a:latin typeface="メイリオ"/>
                  <a:ea typeface="メイリオ"/>
                  <a:cs typeface="メイリオ"/>
                </a:rPr>
                <a:t>モノの状態や変化</a:t>
              </a:r>
              <a:endParaRPr kumimoji="1" lang="ja-JP" altLang="en-US" sz="800" dirty="0">
                <a:solidFill>
                  <a:schemeClr val="bg1"/>
                </a:solidFill>
                <a:latin typeface="メイリオ"/>
                <a:ea typeface="メイリオ"/>
                <a:cs typeface="メイリオ"/>
              </a:endParaRPr>
            </a:p>
          </p:txBody>
        </p:sp>
        <p:sp>
          <p:nvSpPr>
            <p:cNvPr id="121" name="テキスト ボックス 120"/>
            <p:cNvSpPr txBox="1"/>
            <p:nvPr/>
          </p:nvSpPr>
          <p:spPr>
            <a:xfrm>
              <a:off x="4418111" y="5711705"/>
              <a:ext cx="1313180" cy="215444"/>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800" smtClean="0">
                  <a:solidFill>
                    <a:srgbClr val="0432FF"/>
                  </a:solidFill>
                  <a:latin typeface="メイリオ"/>
                  <a:ea typeface="メイリオ"/>
                  <a:cs typeface="メイリオ"/>
                </a:rPr>
                <a:t>モノの周辺の状態や変化</a:t>
              </a:r>
              <a:endParaRPr kumimoji="1" lang="ja-JP" altLang="en-US" sz="800" dirty="0">
                <a:solidFill>
                  <a:srgbClr val="0432FF"/>
                </a:solidFill>
                <a:latin typeface="メイリオ"/>
                <a:ea typeface="メイリオ"/>
                <a:cs typeface="メイリオ"/>
              </a:endParaRPr>
            </a:p>
          </p:txBody>
        </p:sp>
      </p:grpSp>
      <p:grpSp>
        <p:nvGrpSpPr>
          <p:cNvPr id="226" name="図形グループ 225"/>
          <p:cNvGrpSpPr/>
          <p:nvPr/>
        </p:nvGrpSpPr>
        <p:grpSpPr>
          <a:xfrm>
            <a:off x="5737020" y="5768784"/>
            <a:ext cx="517928" cy="486290"/>
            <a:chOff x="6286320" y="4518782"/>
            <a:chExt cx="1773027" cy="1741174"/>
          </a:xfrm>
        </p:grpSpPr>
        <p:sp>
          <p:nvSpPr>
            <p:cNvPr id="227" name="円/楕円 226"/>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正方形/長方形 227"/>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9" name="正方形/長方形 228"/>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30" name="図形グループ 229"/>
          <p:cNvGrpSpPr/>
          <p:nvPr/>
        </p:nvGrpSpPr>
        <p:grpSpPr>
          <a:xfrm>
            <a:off x="3182181" y="4349839"/>
            <a:ext cx="517928" cy="486290"/>
            <a:chOff x="6286320" y="4518782"/>
            <a:chExt cx="1773027" cy="1741174"/>
          </a:xfrm>
        </p:grpSpPr>
        <p:sp>
          <p:nvSpPr>
            <p:cNvPr id="231" name="円/楕円 230"/>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正方形/長方形 231"/>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正方形/長方形 232"/>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34" name="図形グループ 233"/>
          <p:cNvGrpSpPr/>
          <p:nvPr/>
        </p:nvGrpSpPr>
        <p:grpSpPr>
          <a:xfrm>
            <a:off x="3325257" y="5624519"/>
            <a:ext cx="517928" cy="486290"/>
            <a:chOff x="6286320" y="4518782"/>
            <a:chExt cx="1773027" cy="1741174"/>
          </a:xfrm>
        </p:grpSpPr>
        <p:sp>
          <p:nvSpPr>
            <p:cNvPr id="235" name="円/楕円 234"/>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正方形/長方形 235"/>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7" name="正方形/長方形 236"/>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spTree>
    <p:extLst>
      <p:ext uri="{BB962C8B-B14F-4D97-AF65-F5344CB8AC3E}">
        <p14:creationId xmlns:p14="http://schemas.microsoft.com/office/powerpoint/2010/main" val="6146821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27584" y="1196752"/>
            <a:ext cx="3744416" cy="4968552"/>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00" dirty="0">
              <a:solidFill>
                <a:srgbClr val="FFFFFF"/>
              </a:solidFill>
              <a:latin typeface="ＭＳ Ｐゴシック"/>
              <a:ea typeface="ＭＳ Ｐゴシック"/>
              <a:cs typeface="ＭＳ Ｐゴシック"/>
            </a:endParaRPr>
          </a:p>
        </p:txBody>
      </p:sp>
      <p:sp>
        <p:nvSpPr>
          <p:cNvPr id="5" name="正方形/長方形 4"/>
          <p:cNvSpPr/>
          <p:nvPr/>
        </p:nvSpPr>
        <p:spPr>
          <a:xfrm>
            <a:off x="4572000" y="1196752"/>
            <a:ext cx="3744416" cy="496855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49" name="正方形/長方形 48"/>
          <p:cNvSpPr/>
          <p:nvPr/>
        </p:nvSpPr>
        <p:spPr>
          <a:xfrm>
            <a:off x="971600" y="1383159"/>
            <a:ext cx="3456384" cy="461665"/>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chemeClr val="bg1"/>
                </a:solidFill>
                <a:latin typeface="メイリオ"/>
                <a:ea typeface="メイリオ"/>
                <a:cs typeface="メイリオ"/>
              </a:rPr>
              <a:t>社会基盤</a:t>
            </a:r>
            <a:r>
              <a:rPr lang="ja-JP" altLang="en-US" sz="2000" dirty="0">
                <a:solidFill>
                  <a:schemeClr val="bg1"/>
                </a:solidFill>
                <a:latin typeface="メイリオ"/>
                <a:ea typeface="メイリオ"/>
                <a:cs typeface="メイリオ"/>
              </a:rPr>
              <a:t>のシフト</a:t>
            </a:r>
          </a:p>
        </p:txBody>
      </p:sp>
      <p:sp>
        <p:nvSpPr>
          <p:cNvPr id="50" name="正方形/長方形 49"/>
          <p:cNvSpPr/>
          <p:nvPr/>
        </p:nvSpPr>
        <p:spPr>
          <a:xfrm>
            <a:off x="4716016" y="1383159"/>
            <a:ext cx="3456384" cy="4616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rgbClr val="FFFFFF"/>
                </a:solidFill>
                <a:latin typeface="メイリオ"/>
                <a:ea typeface="メイリオ"/>
                <a:cs typeface="メイリオ"/>
              </a:rPr>
              <a:t>「モノ」の価値</a:t>
            </a:r>
            <a:r>
              <a:rPr lang="ja-JP" altLang="en-US" sz="2000" dirty="0">
                <a:solidFill>
                  <a:srgbClr val="FFFFFF"/>
                </a:solidFill>
                <a:latin typeface="メイリオ"/>
                <a:ea typeface="メイリオ"/>
                <a:cs typeface="メイリオ"/>
              </a:rPr>
              <a:t>のシフト</a:t>
            </a:r>
          </a:p>
        </p:txBody>
      </p:sp>
      <p:sp>
        <p:nvSpPr>
          <p:cNvPr id="2" name="タイトル 1"/>
          <p:cNvSpPr>
            <a:spLocks noGrp="1"/>
          </p:cNvSpPr>
          <p:nvPr>
            <p:ph type="title"/>
          </p:nvPr>
        </p:nvSpPr>
        <p:spPr/>
        <p:txBody>
          <a:bodyPr/>
          <a:lstStyle/>
          <a:p>
            <a:r>
              <a:rPr kumimoji="1" lang="en-US" altLang="ja-JP" dirty="0" err="1" smtClean="0"/>
              <a:t>IoT</a:t>
            </a:r>
            <a:r>
              <a:rPr lang="ja-JP" altLang="en-US" dirty="0" smtClean="0"/>
              <a:t>がもたらす２つのパラダイムシフト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sp>
        <p:nvSpPr>
          <p:cNvPr id="8" name="テキスト ボックス 7"/>
          <p:cNvSpPr txBox="1"/>
          <p:nvPr/>
        </p:nvSpPr>
        <p:spPr>
          <a:xfrm>
            <a:off x="823301" y="5131401"/>
            <a:ext cx="3744416" cy="738664"/>
          </a:xfrm>
          <a:prstGeom prst="rect">
            <a:avLst/>
          </a:prstGeom>
          <a:noFill/>
        </p:spPr>
        <p:txBody>
          <a:bodyPr wrap="square" rtlCol="0">
            <a:spAutoFit/>
          </a:bodyPr>
          <a:lstStyle/>
          <a:p>
            <a:pPr marL="271463" indent="-271463">
              <a:buFont typeface="+mj-lt"/>
              <a:buAutoNum type="arabicPeriod"/>
            </a:pPr>
            <a:r>
              <a:rPr kumimoji="1" lang="ja-JP" altLang="en-US" sz="1400" dirty="0" smtClean="0">
                <a:solidFill>
                  <a:srgbClr val="800000"/>
                </a:solidFill>
                <a:latin typeface="メイリオ"/>
                <a:ea typeface="メイリオ"/>
                <a:cs typeface="メイリオ"/>
              </a:rPr>
              <a:t>現実世界のデジタル・データ化</a:t>
            </a:r>
            <a:endParaRPr kumimoji="1" lang="en-US" altLang="ja-JP" sz="1400" dirty="0" smtClean="0">
              <a:solidFill>
                <a:srgbClr val="800000"/>
              </a:solidFill>
              <a:latin typeface="メイリオ"/>
              <a:ea typeface="メイリオ"/>
              <a:cs typeface="メイリオ"/>
            </a:endParaRPr>
          </a:p>
          <a:p>
            <a:pPr marL="271463" indent="-271463">
              <a:buFont typeface="+mj-lt"/>
              <a:buAutoNum type="arabicPeriod"/>
            </a:pPr>
            <a:r>
              <a:rPr lang="ja-JP" altLang="en-US" sz="1400" dirty="0" smtClean="0">
                <a:solidFill>
                  <a:srgbClr val="800000"/>
                </a:solidFill>
                <a:latin typeface="メイリオ"/>
                <a:ea typeface="メイリオ"/>
                <a:cs typeface="メイリオ"/>
              </a:rPr>
              <a:t>ビッグデータを使ったシミュレーション</a:t>
            </a:r>
            <a:endParaRPr lang="en-US" altLang="ja-JP" sz="1400" dirty="0" smtClean="0">
              <a:solidFill>
                <a:srgbClr val="800000"/>
              </a:solidFill>
              <a:latin typeface="メイリオ"/>
              <a:ea typeface="メイリオ"/>
              <a:cs typeface="メイリオ"/>
            </a:endParaRPr>
          </a:p>
          <a:p>
            <a:pPr marL="271463" indent="-271463">
              <a:buFont typeface="+mj-lt"/>
              <a:buAutoNum type="arabicPeriod"/>
            </a:pPr>
            <a:r>
              <a:rPr kumimoji="1" lang="ja-JP" altLang="en-US" sz="1400" dirty="0" smtClean="0">
                <a:solidFill>
                  <a:srgbClr val="800000"/>
                </a:solidFill>
                <a:latin typeface="メイリオ"/>
                <a:ea typeface="メイリオ"/>
                <a:cs typeface="メイリオ"/>
              </a:rPr>
              <a:t>現実世界へのフィードバック</a:t>
            </a:r>
            <a:endParaRPr kumimoji="1" lang="ja-JP" altLang="en-US" sz="1400" dirty="0">
              <a:solidFill>
                <a:srgbClr val="800000"/>
              </a:solidFill>
              <a:latin typeface="メイリオ"/>
              <a:ea typeface="メイリオ"/>
              <a:cs typeface="メイリオ"/>
            </a:endParaRPr>
          </a:p>
        </p:txBody>
      </p:sp>
      <p:sp>
        <p:nvSpPr>
          <p:cNvPr id="9" name="テキスト ボックス 8"/>
          <p:cNvSpPr txBox="1"/>
          <p:nvPr/>
        </p:nvSpPr>
        <p:spPr>
          <a:xfrm>
            <a:off x="4572000" y="5138608"/>
            <a:ext cx="3744416" cy="738664"/>
          </a:xfrm>
          <a:prstGeom prst="rect">
            <a:avLst/>
          </a:prstGeom>
          <a:noFill/>
        </p:spPr>
        <p:txBody>
          <a:bodyPr wrap="square" rtlCol="0">
            <a:spAutoFit/>
          </a:bodyPr>
          <a:lstStyle/>
          <a:p>
            <a:pPr marL="271463" indent="-271463">
              <a:buFont typeface="+mj-lt"/>
              <a:buAutoNum type="arabicPeriod"/>
            </a:pPr>
            <a:r>
              <a:rPr lang="ja-JP" altLang="en-US" sz="1400" dirty="0" smtClean="0">
                <a:solidFill>
                  <a:srgbClr val="0000FF"/>
                </a:solidFill>
                <a:latin typeface="メイリオ"/>
                <a:ea typeface="メイリオ"/>
                <a:cs typeface="メイリオ"/>
              </a:rPr>
              <a:t>「ハード＋ソフト」がネットワーク接続</a:t>
            </a:r>
            <a:endParaRPr lang="en-US" altLang="ja-JP" sz="1400" dirty="0" smtClean="0">
              <a:solidFill>
                <a:srgbClr val="0000FF"/>
              </a:solidFill>
              <a:latin typeface="メイリオ"/>
              <a:ea typeface="メイリオ"/>
              <a:cs typeface="メイリオ"/>
            </a:endParaRPr>
          </a:p>
          <a:p>
            <a:pPr marL="271463" indent="-271463">
              <a:buFont typeface="+mj-lt"/>
              <a:buAutoNum type="arabicPeriod"/>
            </a:pPr>
            <a:r>
              <a:rPr lang="ja-JP" altLang="en-US" sz="1400" dirty="0" smtClean="0">
                <a:solidFill>
                  <a:srgbClr val="0000FF"/>
                </a:solidFill>
                <a:latin typeface="メイリオ"/>
                <a:ea typeface="メイリオ"/>
                <a:cs typeface="メイリオ"/>
              </a:rPr>
              <a:t>モノとクラウド・サービスが一体化</a:t>
            </a:r>
            <a:endParaRPr lang="en-US" altLang="ja-JP" sz="1400" dirty="0" smtClean="0">
              <a:solidFill>
                <a:srgbClr val="0000FF"/>
              </a:solidFill>
              <a:latin typeface="メイリオ"/>
              <a:ea typeface="メイリオ"/>
              <a:cs typeface="メイリオ"/>
            </a:endParaRPr>
          </a:p>
          <a:p>
            <a:pPr marL="271463" indent="-271463">
              <a:buFont typeface="+mj-lt"/>
              <a:buAutoNum type="arabicPeriod"/>
            </a:pPr>
            <a:r>
              <a:rPr kumimoji="1" lang="ja-JP" altLang="en-US" sz="1400" dirty="0" smtClean="0">
                <a:solidFill>
                  <a:srgbClr val="0000FF"/>
                </a:solidFill>
                <a:latin typeface="メイリオ"/>
                <a:ea typeface="メイリオ"/>
                <a:cs typeface="メイリオ"/>
              </a:rPr>
              <a:t>システム全体で価値を生成</a:t>
            </a:r>
            <a:endParaRPr kumimoji="1" lang="en-US" altLang="ja-JP" sz="1400" dirty="0" smtClean="0">
              <a:solidFill>
                <a:srgbClr val="0000FF"/>
              </a:solidFill>
              <a:latin typeface="メイリオ"/>
              <a:ea typeface="メイリオ"/>
              <a:cs typeface="メイリオ"/>
            </a:endParaRPr>
          </a:p>
        </p:txBody>
      </p:sp>
      <p:sp>
        <p:nvSpPr>
          <p:cNvPr id="11" name="正方形/長方形 10"/>
          <p:cNvSpPr/>
          <p:nvPr/>
        </p:nvSpPr>
        <p:spPr>
          <a:xfrm>
            <a:off x="1043608" y="2564904"/>
            <a:ext cx="1584176" cy="10801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2771800" y="2564904"/>
            <a:ext cx="1584176" cy="108012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1043608" y="3789040"/>
            <a:ext cx="3312368" cy="10801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柱 12"/>
          <p:cNvSpPr/>
          <p:nvPr/>
        </p:nvSpPr>
        <p:spPr>
          <a:xfrm>
            <a:off x="1979712" y="3284984"/>
            <a:ext cx="1440160" cy="864096"/>
          </a:xfrm>
          <a:prstGeom prst="ca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4660026" y="4580533"/>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dirty="0" smtClean="0">
                <a:solidFill>
                  <a:srgbClr val="FFFFFF"/>
                </a:solidFill>
                <a:latin typeface="メイリオ"/>
                <a:ea typeface="メイリオ"/>
                <a:cs typeface="メイリオ"/>
              </a:rPr>
              <a:t>ハードウェア</a:t>
            </a:r>
            <a:endParaRPr kumimoji="1" lang="ja-JP" altLang="en-US" sz="600" dirty="0">
              <a:solidFill>
                <a:srgbClr val="FFFFFF"/>
              </a:solidFill>
              <a:latin typeface="メイリオ"/>
              <a:ea typeface="メイリオ"/>
              <a:cs typeface="メイリオ"/>
            </a:endParaRPr>
          </a:p>
        </p:txBody>
      </p:sp>
      <p:sp>
        <p:nvSpPr>
          <p:cNvPr id="16" name="正方形/長方形 15"/>
          <p:cNvSpPr/>
          <p:nvPr/>
        </p:nvSpPr>
        <p:spPr>
          <a:xfrm>
            <a:off x="5596129" y="4293096"/>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smtClean="0">
              <a:solidFill>
                <a:srgbClr val="FFFFFF"/>
              </a:solidFill>
              <a:latin typeface="メイリオ"/>
              <a:ea typeface="メイリオ"/>
              <a:cs typeface="メイリオ"/>
            </a:endParaRPr>
          </a:p>
          <a:p>
            <a:pPr algn="ctr"/>
            <a:r>
              <a:rPr kumimoji="1" lang="ja-JP" altLang="en-US" sz="800" dirty="0" smtClean="0">
                <a:solidFill>
                  <a:srgbClr val="FFFFFF"/>
                </a:solidFill>
                <a:latin typeface="メイリオ"/>
                <a:ea typeface="メイリオ"/>
                <a:cs typeface="メイリオ"/>
              </a:rPr>
              <a:t>ソフトウェア</a:t>
            </a: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17" name="正方形/長方形 16"/>
          <p:cNvSpPr/>
          <p:nvPr/>
        </p:nvSpPr>
        <p:spPr>
          <a:xfrm>
            <a:off x="5740146" y="4509120"/>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dirty="0" smtClean="0">
                <a:solidFill>
                  <a:srgbClr val="FFFFFF"/>
                </a:solidFill>
                <a:latin typeface="メイリオ"/>
                <a:ea typeface="メイリオ"/>
                <a:cs typeface="メイリオ"/>
              </a:rPr>
              <a:t>ハードウェア</a:t>
            </a:r>
            <a:endParaRPr kumimoji="1" lang="ja-JP" altLang="en-US" sz="600" dirty="0">
              <a:solidFill>
                <a:srgbClr val="FFFFFF"/>
              </a:solidFill>
              <a:latin typeface="メイリオ"/>
              <a:ea typeface="メイリオ"/>
              <a:cs typeface="メイリオ"/>
            </a:endParaRPr>
          </a:p>
        </p:txBody>
      </p:sp>
      <p:pic>
        <p:nvPicPr>
          <p:cNvPr id="35" name="図 34" descr="design_img_f_1133791_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248" y="3429000"/>
            <a:ext cx="1329716" cy="1080120"/>
          </a:xfrm>
          <a:prstGeom prst="rect">
            <a:avLst/>
          </a:prstGeom>
          <a:ln>
            <a:noFill/>
          </a:ln>
          <a:effectLst>
            <a:outerShdw blurRad="292100" dist="139700" dir="2700000" algn="tl" rotWithShape="0">
              <a:srgbClr val="333333">
                <a:alpha val="65000"/>
              </a:srgbClr>
            </a:outerShdw>
          </a:effectLst>
        </p:spPr>
      </p:pic>
      <p:sp>
        <p:nvSpPr>
          <p:cNvPr id="37" name="右矢印 36"/>
          <p:cNvSpPr/>
          <p:nvPr/>
        </p:nvSpPr>
        <p:spPr>
          <a:xfrm rot="19919827">
            <a:off x="4617769" y="3384635"/>
            <a:ext cx="3434786" cy="643863"/>
          </a:xfrm>
          <a:custGeom>
            <a:avLst/>
            <a:gdLst>
              <a:gd name="connsiteX0" fmla="*/ 0 w 3417948"/>
              <a:gd name="connsiteY0" fmla="*/ 160966 h 643863"/>
              <a:gd name="connsiteX1" fmla="*/ 3096017 w 3417948"/>
              <a:gd name="connsiteY1" fmla="*/ 160966 h 643863"/>
              <a:gd name="connsiteX2" fmla="*/ 3096017 w 3417948"/>
              <a:gd name="connsiteY2" fmla="*/ 0 h 643863"/>
              <a:gd name="connsiteX3" fmla="*/ 3417948 w 3417948"/>
              <a:gd name="connsiteY3" fmla="*/ 321932 h 643863"/>
              <a:gd name="connsiteX4" fmla="*/ 3096017 w 3417948"/>
              <a:gd name="connsiteY4" fmla="*/ 643863 h 643863"/>
              <a:gd name="connsiteX5" fmla="*/ 3096017 w 3417948"/>
              <a:gd name="connsiteY5" fmla="*/ 482897 h 643863"/>
              <a:gd name="connsiteX6" fmla="*/ 0 w 3417948"/>
              <a:gd name="connsiteY6" fmla="*/ 482897 h 643863"/>
              <a:gd name="connsiteX7" fmla="*/ 0 w 3417948"/>
              <a:gd name="connsiteY7" fmla="*/ 160966 h 643863"/>
              <a:gd name="connsiteX0" fmla="*/ 16838 w 3434786"/>
              <a:gd name="connsiteY0" fmla="*/ 160966 h 643863"/>
              <a:gd name="connsiteX1" fmla="*/ 3112855 w 3434786"/>
              <a:gd name="connsiteY1" fmla="*/ 160966 h 643863"/>
              <a:gd name="connsiteX2" fmla="*/ 3112855 w 3434786"/>
              <a:gd name="connsiteY2" fmla="*/ 0 h 643863"/>
              <a:gd name="connsiteX3" fmla="*/ 3434786 w 3434786"/>
              <a:gd name="connsiteY3" fmla="*/ 321932 h 643863"/>
              <a:gd name="connsiteX4" fmla="*/ 3112855 w 3434786"/>
              <a:gd name="connsiteY4" fmla="*/ 643863 h 643863"/>
              <a:gd name="connsiteX5" fmla="*/ 3112855 w 3434786"/>
              <a:gd name="connsiteY5" fmla="*/ 482897 h 643863"/>
              <a:gd name="connsiteX6" fmla="*/ 0 w 3434786"/>
              <a:gd name="connsiteY6" fmla="*/ 332999 h 643863"/>
              <a:gd name="connsiteX7" fmla="*/ 16838 w 3434786"/>
              <a:gd name="connsiteY7" fmla="*/ 160966 h 643863"/>
              <a:gd name="connsiteX0" fmla="*/ 5127 w 3434786"/>
              <a:gd name="connsiteY0" fmla="*/ 332169 h 643863"/>
              <a:gd name="connsiteX1" fmla="*/ 3112855 w 3434786"/>
              <a:gd name="connsiteY1" fmla="*/ 160966 h 643863"/>
              <a:gd name="connsiteX2" fmla="*/ 3112855 w 3434786"/>
              <a:gd name="connsiteY2" fmla="*/ 0 h 643863"/>
              <a:gd name="connsiteX3" fmla="*/ 3434786 w 3434786"/>
              <a:gd name="connsiteY3" fmla="*/ 321932 h 643863"/>
              <a:gd name="connsiteX4" fmla="*/ 3112855 w 3434786"/>
              <a:gd name="connsiteY4" fmla="*/ 643863 h 643863"/>
              <a:gd name="connsiteX5" fmla="*/ 3112855 w 3434786"/>
              <a:gd name="connsiteY5" fmla="*/ 482897 h 643863"/>
              <a:gd name="connsiteX6" fmla="*/ 0 w 3434786"/>
              <a:gd name="connsiteY6" fmla="*/ 332999 h 643863"/>
              <a:gd name="connsiteX7" fmla="*/ 5127 w 3434786"/>
              <a:gd name="connsiteY7" fmla="*/ 332169 h 64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4786" h="643863">
                <a:moveTo>
                  <a:pt x="5127" y="332169"/>
                </a:moveTo>
                <a:lnTo>
                  <a:pt x="3112855" y="160966"/>
                </a:lnTo>
                <a:lnTo>
                  <a:pt x="3112855" y="0"/>
                </a:lnTo>
                <a:lnTo>
                  <a:pt x="3434786" y="321932"/>
                </a:lnTo>
                <a:lnTo>
                  <a:pt x="3112855" y="643863"/>
                </a:lnTo>
                <a:lnTo>
                  <a:pt x="3112855" y="482897"/>
                </a:lnTo>
                <a:lnTo>
                  <a:pt x="0" y="332999"/>
                </a:lnTo>
                <a:lnTo>
                  <a:pt x="5127" y="332169"/>
                </a:lnTo>
                <a:close/>
              </a:path>
            </a:pathLst>
          </a:cu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4661358" y="2599926"/>
            <a:ext cx="2522970" cy="646331"/>
          </a:xfrm>
          <a:prstGeom prst="rect">
            <a:avLst/>
          </a:prstGeom>
        </p:spPr>
        <p:txBody>
          <a:bodyPr wrap="square">
            <a:spAutoFit/>
          </a:bodyPr>
          <a:lstStyle/>
          <a:p>
            <a:r>
              <a:rPr lang="ja-JP" altLang="en-US" sz="1200" dirty="0" smtClean="0">
                <a:solidFill>
                  <a:srgbClr val="0000FF"/>
                </a:solidFill>
                <a:latin typeface="メイリオ"/>
                <a:ea typeface="メイリオ"/>
                <a:cs typeface="メイリオ"/>
              </a:rPr>
              <a:t>モノの価値は、</a:t>
            </a:r>
            <a:endParaRPr lang="en-US" altLang="ja-JP" sz="1200" dirty="0" smtClean="0">
              <a:solidFill>
                <a:srgbClr val="0000FF"/>
              </a:solidFill>
              <a:latin typeface="メイリオ"/>
              <a:ea typeface="メイリオ"/>
              <a:cs typeface="メイリオ"/>
            </a:endParaRPr>
          </a:p>
          <a:p>
            <a:r>
              <a:rPr lang="ja-JP" altLang="ja-JP" sz="1200" b="1" dirty="0" smtClean="0">
                <a:solidFill>
                  <a:srgbClr val="0000FF"/>
                </a:solidFill>
                <a:latin typeface="メイリオ"/>
                <a:ea typeface="メイリオ"/>
                <a:cs typeface="メイリオ"/>
              </a:rPr>
              <a:t>ハードウェア</a:t>
            </a:r>
            <a:r>
              <a:rPr lang="ja-JP" altLang="ja-JP" sz="1200" dirty="0">
                <a:solidFill>
                  <a:srgbClr val="0000FF"/>
                </a:solidFill>
                <a:latin typeface="メイリオ"/>
                <a:ea typeface="メイリオ"/>
                <a:cs typeface="メイリオ"/>
              </a:rPr>
              <a:t>から</a:t>
            </a:r>
            <a:r>
              <a:rPr lang="ja-JP" altLang="ja-JP" sz="1200" b="1" dirty="0">
                <a:solidFill>
                  <a:srgbClr val="0000FF"/>
                </a:solidFill>
                <a:latin typeface="メイリオ"/>
                <a:ea typeface="メイリオ"/>
                <a:cs typeface="メイリオ"/>
              </a:rPr>
              <a:t>ソフトウェア</a:t>
            </a:r>
            <a:r>
              <a:rPr lang="ja-JP" altLang="ja-JP" sz="1200" dirty="0" smtClean="0">
                <a:solidFill>
                  <a:srgbClr val="0000FF"/>
                </a:solidFill>
                <a:latin typeface="メイリオ"/>
                <a:ea typeface="メイリオ"/>
                <a:cs typeface="メイリオ"/>
              </a:rPr>
              <a:t>へ</a:t>
            </a:r>
            <a:endParaRPr lang="en-US" altLang="ja-JP" sz="1200" dirty="0" smtClean="0">
              <a:solidFill>
                <a:srgbClr val="0000FF"/>
              </a:solidFill>
              <a:latin typeface="メイリオ"/>
              <a:ea typeface="メイリオ"/>
              <a:cs typeface="メイリオ"/>
            </a:endParaRPr>
          </a:p>
          <a:p>
            <a:r>
              <a:rPr lang="ja-JP" altLang="ja-JP" sz="1200" dirty="0" smtClean="0">
                <a:solidFill>
                  <a:srgbClr val="0000FF"/>
                </a:solidFill>
                <a:latin typeface="メイリオ"/>
                <a:ea typeface="メイリオ"/>
                <a:cs typeface="メイリオ"/>
              </a:rPr>
              <a:t>そして</a:t>
            </a:r>
            <a:r>
              <a:rPr lang="ja-JP" altLang="ja-JP" sz="1200" b="1" dirty="0" smtClean="0">
                <a:solidFill>
                  <a:srgbClr val="0000FF"/>
                </a:solidFill>
                <a:latin typeface="メイリオ"/>
                <a:ea typeface="メイリオ"/>
                <a:cs typeface="メイリオ"/>
              </a:rPr>
              <a:t>サービス</a:t>
            </a:r>
            <a:r>
              <a:rPr lang="ja-JP" altLang="ja-JP" sz="1200" dirty="0">
                <a:solidFill>
                  <a:srgbClr val="0000FF"/>
                </a:solidFill>
                <a:latin typeface="メイリオ"/>
                <a:ea typeface="メイリオ"/>
                <a:cs typeface="メイリオ"/>
              </a:rPr>
              <a:t>へと</a:t>
            </a:r>
            <a:r>
              <a:rPr lang="ja-JP" altLang="ja-JP" sz="1200" dirty="0" smtClean="0">
                <a:solidFill>
                  <a:srgbClr val="0000FF"/>
                </a:solidFill>
                <a:latin typeface="メイリオ"/>
                <a:ea typeface="メイリオ"/>
                <a:cs typeface="メイリオ"/>
              </a:rPr>
              <a:t>シフト</a:t>
            </a:r>
            <a:endParaRPr lang="ja-JP" altLang="en-US" sz="1200" dirty="0">
              <a:solidFill>
                <a:srgbClr val="0000FF"/>
              </a:solidFill>
              <a:latin typeface="メイリオ"/>
              <a:ea typeface="メイリオ"/>
              <a:cs typeface="メイリオ"/>
            </a:endParaRPr>
          </a:p>
        </p:txBody>
      </p:sp>
      <p:sp>
        <p:nvSpPr>
          <p:cNvPr id="40" name="テキスト ボックス 39"/>
          <p:cNvSpPr txBox="1"/>
          <p:nvPr/>
        </p:nvSpPr>
        <p:spPr>
          <a:xfrm>
            <a:off x="1043608" y="2637078"/>
            <a:ext cx="1584176" cy="430887"/>
          </a:xfrm>
          <a:prstGeom prst="rect">
            <a:avLst/>
          </a:prstGeom>
          <a:noFill/>
        </p:spPr>
        <p:txBody>
          <a:bodyPr wrap="square" rtlCol="0">
            <a:spAutoFit/>
          </a:bodyPr>
          <a:lstStyle/>
          <a:p>
            <a:pPr algn="ctr"/>
            <a:r>
              <a:rPr lang="ja-JP" altLang="en-US" sz="1400" dirty="0" smtClean="0">
                <a:solidFill>
                  <a:srgbClr val="FFFFFF"/>
                </a:solidFill>
                <a:latin typeface="メイリオ"/>
                <a:ea typeface="メイリオ"/>
                <a:cs typeface="メイリオ"/>
              </a:rPr>
              <a:t>アナリティクス</a:t>
            </a:r>
            <a:endParaRPr lang="en-US" altLang="ja-JP" sz="1400" dirty="0" smtClean="0">
              <a:solidFill>
                <a:srgbClr val="FFFFFF"/>
              </a:solidFill>
              <a:latin typeface="メイリオ"/>
              <a:ea typeface="メイリオ"/>
              <a:cs typeface="メイリオ"/>
            </a:endParaRPr>
          </a:p>
          <a:p>
            <a:pPr algn="ctr"/>
            <a:r>
              <a:rPr kumimoji="1" lang="ja-JP" altLang="en-US" sz="800" dirty="0" smtClean="0">
                <a:solidFill>
                  <a:srgbClr val="FFFFFF"/>
                </a:solidFill>
                <a:latin typeface="メイリオ"/>
                <a:ea typeface="メイリオ"/>
                <a:cs typeface="メイリオ"/>
              </a:rPr>
              <a:t>人工知能＋シミュレーション</a:t>
            </a:r>
            <a:endParaRPr kumimoji="1" lang="ja-JP" altLang="en-US" sz="800" dirty="0">
              <a:solidFill>
                <a:srgbClr val="FFFFFF"/>
              </a:solidFill>
              <a:latin typeface="メイリオ"/>
              <a:ea typeface="メイリオ"/>
              <a:cs typeface="メイリオ"/>
            </a:endParaRPr>
          </a:p>
        </p:txBody>
      </p:sp>
      <p:sp>
        <p:nvSpPr>
          <p:cNvPr id="41" name="テキスト ボックス 40"/>
          <p:cNvSpPr txBox="1"/>
          <p:nvPr/>
        </p:nvSpPr>
        <p:spPr>
          <a:xfrm>
            <a:off x="2699792" y="2636912"/>
            <a:ext cx="1728192" cy="430887"/>
          </a:xfrm>
          <a:prstGeom prst="rect">
            <a:avLst/>
          </a:prstGeom>
          <a:noFill/>
        </p:spPr>
        <p:txBody>
          <a:bodyPr wrap="square" rtlCol="0">
            <a:spAutoFit/>
          </a:bodyPr>
          <a:lstStyle/>
          <a:p>
            <a:pPr algn="ctr"/>
            <a:r>
              <a:rPr kumimoji="1" lang="ja-JP" altLang="en-US" sz="1400" dirty="0" smtClean="0">
                <a:solidFill>
                  <a:srgbClr val="FFFFFF"/>
                </a:solidFill>
                <a:latin typeface="メイリオ"/>
                <a:ea typeface="メイリオ"/>
                <a:cs typeface="メイリオ"/>
              </a:rPr>
              <a:t>アプリケーション</a:t>
            </a:r>
          </a:p>
          <a:p>
            <a:pPr algn="ctr"/>
            <a:r>
              <a:rPr kumimoji="1" lang="ja-JP" altLang="en-US" sz="800" dirty="0" smtClean="0">
                <a:solidFill>
                  <a:srgbClr val="FFFFFF"/>
                </a:solidFill>
                <a:latin typeface="メイリオ"/>
                <a:ea typeface="メイリオ"/>
                <a:cs typeface="メイリオ"/>
              </a:rPr>
              <a:t>クラウド・サービス</a:t>
            </a:r>
            <a:endParaRPr kumimoji="1" lang="en-US" altLang="ja-JP" sz="800" dirty="0" smtClean="0">
              <a:solidFill>
                <a:srgbClr val="FFFFFF"/>
              </a:solidFill>
              <a:latin typeface="メイリオ"/>
              <a:ea typeface="メイリオ"/>
              <a:cs typeface="メイリオ"/>
            </a:endParaRPr>
          </a:p>
        </p:txBody>
      </p:sp>
      <p:sp>
        <p:nvSpPr>
          <p:cNvPr id="42" name="テキスト ボックス 41"/>
          <p:cNvSpPr txBox="1"/>
          <p:nvPr/>
        </p:nvSpPr>
        <p:spPr>
          <a:xfrm>
            <a:off x="1907704" y="3573596"/>
            <a:ext cx="1584176" cy="430887"/>
          </a:xfrm>
          <a:prstGeom prst="rect">
            <a:avLst/>
          </a:prstGeom>
          <a:noFill/>
        </p:spPr>
        <p:txBody>
          <a:bodyPr wrap="square" rtlCol="0">
            <a:spAutoFit/>
          </a:bodyPr>
          <a:lstStyle/>
          <a:p>
            <a:pPr algn="ctr"/>
            <a:r>
              <a:rPr kumimoji="1" lang="ja-JP" altLang="en-US" sz="1400" dirty="0" smtClean="0">
                <a:solidFill>
                  <a:srgbClr val="FFFFFF"/>
                </a:solidFill>
                <a:latin typeface="メイリオ"/>
                <a:ea typeface="メイリオ"/>
                <a:cs typeface="メイリオ"/>
              </a:rPr>
              <a:t>ビッグデータ</a:t>
            </a:r>
            <a:endParaRPr kumimoji="1" lang="en-US" altLang="ja-JP" sz="1400" dirty="0" smtClean="0">
              <a:solidFill>
                <a:srgbClr val="FFFFFF"/>
              </a:solidFill>
              <a:latin typeface="メイリオ"/>
              <a:ea typeface="メイリオ"/>
              <a:cs typeface="メイリオ"/>
            </a:endParaRPr>
          </a:p>
          <a:p>
            <a:pPr algn="ctr"/>
            <a:r>
              <a:rPr lang="ja-JP" altLang="en-US" sz="800" dirty="0" smtClean="0">
                <a:solidFill>
                  <a:srgbClr val="FFFFFF"/>
                </a:solidFill>
                <a:latin typeface="メイリオ"/>
                <a:ea typeface="メイリオ"/>
                <a:cs typeface="メイリオ"/>
              </a:rPr>
              <a:t>現実世界のデジタルコピー</a:t>
            </a:r>
            <a:endParaRPr kumimoji="1" lang="ja-JP" altLang="en-US" sz="800" dirty="0">
              <a:solidFill>
                <a:srgbClr val="FFFFFF"/>
              </a:solidFill>
              <a:latin typeface="メイリオ"/>
              <a:ea typeface="メイリオ"/>
              <a:cs typeface="メイリオ"/>
            </a:endParaRPr>
          </a:p>
        </p:txBody>
      </p:sp>
      <p:sp>
        <p:nvSpPr>
          <p:cNvPr id="43" name="テキスト ボックス 42"/>
          <p:cNvSpPr txBox="1"/>
          <p:nvPr/>
        </p:nvSpPr>
        <p:spPr>
          <a:xfrm>
            <a:off x="1043608" y="4321607"/>
            <a:ext cx="3312368" cy="430887"/>
          </a:xfrm>
          <a:prstGeom prst="rect">
            <a:avLst/>
          </a:prstGeom>
          <a:noFill/>
        </p:spPr>
        <p:txBody>
          <a:bodyPr wrap="square" rtlCol="0">
            <a:spAutoFit/>
          </a:bodyPr>
          <a:lstStyle/>
          <a:p>
            <a:pPr algn="ctr"/>
            <a:r>
              <a:rPr lang="ja-JP" altLang="en-US" sz="800" dirty="0" smtClean="0">
                <a:solidFill>
                  <a:srgbClr val="FFFFFF"/>
                </a:solidFill>
                <a:latin typeface="メイリオ"/>
                <a:ea typeface="メイリオ"/>
                <a:cs typeface="メイリオ"/>
              </a:rPr>
              <a:t>現実世界のデジタルデータ化</a:t>
            </a:r>
            <a:endParaRPr lang="en-US" altLang="ja-JP" sz="800" dirty="0" smtClean="0">
              <a:solidFill>
                <a:srgbClr val="FFFFFF"/>
              </a:solidFill>
              <a:latin typeface="メイリオ"/>
              <a:ea typeface="メイリオ"/>
              <a:cs typeface="メイリオ"/>
            </a:endParaRPr>
          </a:p>
          <a:p>
            <a:pPr algn="ctr"/>
            <a:r>
              <a:rPr lang="en-US" altLang="ja-JP" sz="1400" dirty="0" err="1" smtClean="0">
                <a:solidFill>
                  <a:srgbClr val="FFFFFF"/>
                </a:solidFill>
                <a:latin typeface="メイリオ"/>
                <a:ea typeface="メイリオ"/>
                <a:cs typeface="メイリオ"/>
              </a:rPr>
              <a:t>IoT</a:t>
            </a:r>
            <a:endParaRPr kumimoji="1" lang="ja-JP" altLang="en-US" sz="800" dirty="0">
              <a:solidFill>
                <a:srgbClr val="FFFFFF"/>
              </a:solidFill>
              <a:latin typeface="メイリオ"/>
              <a:ea typeface="メイリオ"/>
              <a:cs typeface="メイリオ"/>
            </a:endParaRPr>
          </a:p>
        </p:txBody>
      </p:sp>
      <p:sp>
        <p:nvSpPr>
          <p:cNvPr id="44" name="右カーブ矢印 43"/>
          <p:cNvSpPr/>
          <p:nvPr/>
        </p:nvSpPr>
        <p:spPr>
          <a:xfrm rot="10800000">
            <a:off x="1475656" y="3159287"/>
            <a:ext cx="576064" cy="1090610"/>
          </a:xfrm>
          <a:prstGeom prst="curved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右矢印 45"/>
          <p:cNvSpPr/>
          <p:nvPr/>
        </p:nvSpPr>
        <p:spPr>
          <a:xfrm>
            <a:off x="2411760" y="3006646"/>
            <a:ext cx="568935" cy="227303"/>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p:cNvSpPr txBox="1"/>
          <p:nvPr/>
        </p:nvSpPr>
        <p:spPr>
          <a:xfrm>
            <a:off x="812403" y="1959223"/>
            <a:ext cx="3744416" cy="461665"/>
          </a:xfrm>
          <a:prstGeom prst="rect">
            <a:avLst/>
          </a:prstGeom>
          <a:noFill/>
        </p:spPr>
        <p:txBody>
          <a:bodyPr wrap="square" rtlCol="0">
            <a:spAutoFit/>
          </a:bodyPr>
          <a:lstStyle/>
          <a:p>
            <a:pPr algn="ctr"/>
            <a:r>
              <a:rPr kumimoji="1" lang="en-US" altLang="ja-JP" sz="2400" dirty="0" smtClean="0">
                <a:solidFill>
                  <a:srgbClr val="800000"/>
                </a:solidFill>
                <a:latin typeface="メイリオ"/>
                <a:ea typeface="メイリオ"/>
                <a:cs typeface="メイリオ"/>
              </a:rPr>
              <a:t>CPS</a:t>
            </a:r>
            <a:r>
              <a:rPr lang="ja-JP" altLang="en-US" sz="2400" dirty="0" smtClean="0">
                <a:solidFill>
                  <a:srgbClr val="800000"/>
                </a:solidFill>
                <a:latin typeface="メイリオ"/>
                <a:ea typeface="メイリオ"/>
                <a:cs typeface="メイリオ"/>
              </a:rPr>
              <a:t>社会の実現</a:t>
            </a:r>
            <a:endParaRPr kumimoji="1" lang="ja-JP" altLang="en-US" sz="2400" dirty="0">
              <a:solidFill>
                <a:srgbClr val="800000"/>
              </a:solidFill>
              <a:latin typeface="メイリオ"/>
              <a:ea typeface="メイリオ"/>
              <a:cs typeface="メイリオ"/>
            </a:endParaRPr>
          </a:p>
        </p:txBody>
      </p:sp>
      <p:sp>
        <p:nvSpPr>
          <p:cNvPr id="48" name="テキスト ボックス 47"/>
          <p:cNvSpPr txBox="1"/>
          <p:nvPr/>
        </p:nvSpPr>
        <p:spPr>
          <a:xfrm>
            <a:off x="4567717" y="1959223"/>
            <a:ext cx="3744416" cy="461665"/>
          </a:xfrm>
          <a:prstGeom prst="rect">
            <a:avLst/>
          </a:prstGeom>
          <a:noFill/>
        </p:spPr>
        <p:txBody>
          <a:bodyPr wrap="square" rtlCol="0">
            <a:spAutoFit/>
          </a:bodyPr>
          <a:lstStyle/>
          <a:p>
            <a:pPr algn="ctr"/>
            <a:r>
              <a:rPr kumimoji="1" lang="ja-JP" altLang="en-US" sz="2400" dirty="0" smtClean="0">
                <a:solidFill>
                  <a:srgbClr val="0000FF"/>
                </a:solidFill>
                <a:latin typeface="メイリオ"/>
                <a:ea typeface="メイリオ"/>
                <a:cs typeface="メイリオ"/>
              </a:rPr>
              <a:t>「モノ」のサービス化</a:t>
            </a:r>
            <a:endParaRPr kumimoji="1" lang="ja-JP" altLang="en-US" sz="2400" dirty="0">
              <a:solidFill>
                <a:srgbClr val="0000FF"/>
              </a:solidFill>
              <a:latin typeface="メイリオ"/>
              <a:ea typeface="メイリオ"/>
              <a:cs typeface="メイリオ"/>
            </a:endParaRPr>
          </a:p>
        </p:txBody>
      </p:sp>
      <p:grpSp>
        <p:nvGrpSpPr>
          <p:cNvPr id="20" name="図形グループ 19"/>
          <p:cNvGrpSpPr/>
          <p:nvPr/>
        </p:nvGrpSpPr>
        <p:grpSpPr>
          <a:xfrm>
            <a:off x="6804248" y="4580534"/>
            <a:ext cx="432049" cy="288626"/>
            <a:chOff x="7452319" y="3789040"/>
            <a:chExt cx="1064103" cy="576064"/>
          </a:xfrm>
        </p:grpSpPr>
        <p:sp>
          <p:nvSpPr>
            <p:cNvPr id="18" name="正方形/長方形 17"/>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19" name="正方形/長方形 18"/>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grpSp>
        <p:nvGrpSpPr>
          <p:cNvPr id="21" name="図形グループ 20"/>
          <p:cNvGrpSpPr/>
          <p:nvPr/>
        </p:nvGrpSpPr>
        <p:grpSpPr>
          <a:xfrm>
            <a:off x="7249830" y="4580534"/>
            <a:ext cx="432049" cy="288626"/>
            <a:chOff x="7452319" y="3789040"/>
            <a:chExt cx="1064103" cy="576064"/>
          </a:xfrm>
        </p:grpSpPr>
        <p:sp>
          <p:nvSpPr>
            <p:cNvPr id="22" name="正方形/長方形 21"/>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23" name="正方形/長方形 22"/>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grpSp>
        <p:nvGrpSpPr>
          <p:cNvPr id="24" name="図形グループ 23"/>
          <p:cNvGrpSpPr/>
          <p:nvPr/>
        </p:nvGrpSpPr>
        <p:grpSpPr>
          <a:xfrm>
            <a:off x="7701915" y="4580533"/>
            <a:ext cx="432049" cy="288626"/>
            <a:chOff x="7452319" y="3789040"/>
            <a:chExt cx="1064103" cy="576064"/>
          </a:xfrm>
        </p:grpSpPr>
        <p:sp>
          <p:nvSpPr>
            <p:cNvPr id="25" name="正方形/長方形 24"/>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26" name="正方形/長方形 25"/>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sp>
        <p:nvSpPr>
          <p:cNvPr id="34" name="角丸四角形 33"/>
          <p:cNvSpPr/>
          <p:nvPr/>
        </p:nvSpPr>
        <p:spPr>
          <a:xfrm>
            <a:off x="6804248" y="4314256"/>
            <a:ext cx="1329716" cy="186336"/>
          </a:xfrm>
          <a:prstGeom prst="roundRect">
            <a:avLst>
              <a:gd name="adj" fmla="val 50000"/>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chemeClr val="bg1"/>
                </a:solidFill>
                <a:latin typeface="メイリオ"/>
                <a:ea typeface="メイリオ"/>
                <a:cs typeface="メイリオ"/>
              </a:rPr>
              <a:t>インターネット</a:t>
            </a:r>
          </a:p>
        </p:txBody>
      </p:sp>
      <p:sp>
        <p:nvSpPr>
          <p:cNvPr id="36" name="テキスト ボックス 35"/>
          <p:cNvSpPr txBox="1"/>
          <p:nvPr/>
        </p:nvSpPr>
        <p:spPr>
          <a:xfrm>
            <a:off x="6920388" y="3861048"/>
            <a:ext cx="1107996" cy="215444"/>
          </a:xfrm>
          <a:prstGeom prst="rect">
            <a:avLst/>
          </a:prstGeom>
          <a:noFill/>
        </p:spPr>
        <p:txBody>
          <a:bodyPr wrap="none" rtlCol="0">
            <a:spAutoFit/>
          </a:bodyPr>
          <a:lstStyle/>
          <a:p>
            <a:r>
              <a:rPr kumimoji="1" lang="ja-JP" altLang="en-US" sz="800" dirty="0" smtClean="0">
                <a:solidFill>
                  <a:schemeClr val="bg1"/>
                </a:solidFill>
                <a:latin typeface="メイリオ"/>
                <a:ea typeface="メイリオ"/>
                <a:cs typeface="メイリオ"/>
              </a:rPr>
              <a:t>クラウド・サービス</a:t>
            </a:r>
            <a:endParaRPr kumimoji="1" lang="ja-JP" altLang="en-US" sz="800" dirty="0">
              <a:solidFill>
                <a:schemeClr val="bg1"/>
              </a:solidFill>
              <a:latin typeface="メイリオ"/>
              <a:ea typeface="メイリオ"/>
              <a:cs typeface="メイリオ"/>
            </a:endParaRPr>
          </a:p>
        </p:txBody>
      </p:sp>
      <p:sp>
        <p:nvSpPr>
          <p:cNvPr id="6" name="正方形/長方形 5"/>
          <p:cNvSpPr/>
          <p:nvPr/>
        </p:nvSpPr>
        <p:spPr>
          <a:xfrm>
            <a:off x="840461" y="6165304"/>
            <a:ext cx="1618302" cy="215444"/>
          </a:xfrm>
          <a:prstGeom prst="rect">
            <a:avLst/>
          </a:prstGeom>
        </p:spPr>
        <p:txBody>
          <a:bodyPr wrap="none">
            <a:spAutoFit/>
          </a:bodyPr>
          <a:lstStyle/>
          <a:p>
            <a:r>
              <a:rPr lang="en-US" altLang="ja-JP" sz="800" dirty="0" smtClean="0">
                <a:solidFill>
                  <a:srgbClr val="800000"/>
                </a:solidFill>
                <a:latin typeface="メイリオ"/>
                <a:ea typeface="メイリオ"/>
                <a:cs typeface="メイリオ"/>
              </a:rPr>
              <a:t>CPS</a:t>
            </a:r>
            <a:r>
              <a:rPr lang="ja-JP" altLang="en-US" sz="800" dirty="0" smtClean="0">
                <a:solidFill>
                  <a:srgbClr val="800000"/>
                </a:solidFill>
                <a:latin typeface="メイリオ"/>
                <a:ea typeface="メイリオ"/>
                <a:cs typeface="メイリオ"/>
              </a:rPr>
              <a:t>：</a:t>
            </a:r>
            <a:r>
              <a:rPr lang="en-US" altLang="ja-JP" sz="800" dirty="0" smtClean="0">
                <a:solidFill>
                  <a:srgbClr val="800000"/>
                </a:solidFill>
                <a:latin typeface="メイリオ"/>
                <a:ea typeface="メイリオ"/>
                <a:cs typeface="メイリオ"/>
              </a:rPr>
              <a:t>Cyber</a:t>
            </a:r>
            <a:r>
              <a:rPr lang="en-US" altLang="ja-JP" sz="800" dirty="0">
                <a:solidFill>
                  <a:srgbClr val="800000"/>
                </a:solidFill>
                <a:latin typeface="メイリオ"/>
                <a:ea typeface="メイリオ"/>
                <a:cs typeface="メイリオ"/>
              </a:rPr>
              <a:t>-Physical System</a:t>
            </a:r>
            <a:endParaRPr lang="ja-JP" altLang="en-US" sz="800" dirty="0">
              <a:solidFill>
                <a:srgbClr val="800000"/>
              </a:solidFill>
              <a:latin typeface="メイリオ"/>
              <a:ea typeface="メイリオ"/>
              <a:cs typeface="メイリオ"/>
            </a:endParaRPr>
          </a:p>
        </p:txBody>
      </p:sp>
      <p:sp>
        <p:nvSpPr>
          <p:cNvPr id="51" name="右矢印 50"/>
          <p:cNvSpPr/>
          <p:nvPr/>
        </p:nvSpPr>
        <p:spPr>
          <a:xfrm rot="5400000">
            <a:off x="3140714" y="3590939"/>
            <a:ext cx="1090610" cy="227303"/>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6980853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312615" y="827128"/>
            <a:ext cx="8525282" cy="5737795"/>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smtClean="0"/>
              <a:t>CPS</a:t>
            </a:r>
            <a:r>
              <a:rPr kumimoji="1" lang="ja-JP" altLang="en-US" dirty="0" smtClean="0"/>
              <a:t>（</a:t>
            </a:r>
            <a:r>
              <a:rPr kumimoji="1" lang="en-US" altLang="ja-JP" dirty="0" smtClean="0"/>
              <a:t>Cyber-Physical System</a:t>
            </a:r>
            <a:r>
              <a:rPr kumimoji="1" lang="ja-JP" altLang="en-US" dirty="0" smtClean="0"/>
              <a:t>）の仕組み</a:t>
            </a:r>
            <a:endParaRPr kumimoji="1" lang="ja-JP" altLang="en-US" dirty="0"/>
          </a:p>
        </p:txBody>
      </p:sp>
      <p:sp>
        <p:nvSpPr>
          <p:cNvPr id="3" name="スライド番号プレースホルダー 2"/>
          <p:cNvSpPr>
            <a:spLocks noGrp="1"/>
          </p:cNvSpPr>
          <p:nvPr>
            <p:ph type="sldNum" sz="quarter" idx="12"/>
          </p:nvPr>
        </p:nvSpPr>
        <p:spPr>
          <a:xfrm>
            <a:off x="6844206" y="6660754"/>
            <a:ext cx="2133600" cy="217800"/>
          </a:xfrm>
        </p:spPr>
        <p:txBody>
          <a:bodyPr/>
          <a:lstStyle/>
          <a:p>
            <a:fld id="{8FF8CC5D-A65D-5946-99B5-645367A967AD}" type="slidenum">
              <a:rPr kumimoji="1" lang="ja-JP" altLang="en-US" smtClean="0"/>
              <a:t>18</a:t>
            </a:fld>
            <a:endParaRPr kumimoji="1" lang="ja-JP" altLang="en-US"/>
          </a:p>
        </p:txBody>
      </p:sp>
      <p:sp>
        <p:nvSpPr>
          <p:cNvPr id="4" name="正方形/長方形 3"/>
          <p:cNvSpPr/>
          <p:nvPr/>
        </p:nvSpPr>
        <p:spPr>
          <a:xfrm>
            <a:off x="434049" y="918773"/>
            <a:ext cx="8272728" cy="23888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434049" y="4094339"/>
            <a:ext cx="8272728" cy="23888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4419490" y="1123690"/>
            <a:ext cx="1909702" cy="2084103"/>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メイリオ"/>
                <a:ea typeface="メイリオ"/>
                <a:cs typeface="メイリオ"/>
              </a:rPr>
              <a:t>アナリティクス</a:t>
            </a:r>
          </a:p>
          <a:p>
            <a:pPr algn="ctr"/>
            <a:endParaRPr lang="ja-JP" altLang="en-US" sz="1600" dirty="0">
              <a:solidFill>
                <a:srgbClr val="FFFFFF"/>
              </a:solidFill>
              <a:latin typeface="メイリオ"/>
              <a:ea typeface="メイリオ"/>
              <a:cs typeface="メイリオ"/>
            </a:endParaRPr>
          </a:p>
          <a:p>
            <a:pPr algn="ctr"/>
            <a:endParaRPr kumimoji="1" lang="ja-JP" altLang="en-US" sz="1600" dirty="0" smtClean="0">
              <a:solidFill>
                <a:srgbClr val="FFFFFF"/>
              </a:solidFill>
              <a:latin typeface="メイリオ"/>
              <a:ea typeface="メイリオ"/>
              <a:cs typeface="メイリオ"/>
            </a:endParaRPr>
          </a:p>
          <a:p>
            <a:pPr algn="ctr"/>
            <a:endParaRPr lang="ja-JP" altLang="en-US" sz="1200" dirty="0">
              <a:solidFill>
                <a:srgbClr val="FFFFFF"/>
              </a:solidFill>
              <a:latin typeface="メイリオ"/>
              <a:ea typeface="メイリオ"/>
              <a:cs typeface="メイリオ"/>
            </a:endParaRPr>
          </a:p>
          <a:p>
            <a:pPr algn="ctr"/>
            <a:endParaRPr kumimoji="1" lang="ja-JP" altLang="en-US" sz="1200" dirty="0" smtClean="0">
              <a:solidFill>
                <a:srgbClr val="FFFFFF"/>
              </a:solidFill>
              <a:latin typeface="メイリオ"/>
              <a:ea typeface="メイリオ"/>
              <a:cs typeface="メイリオ"/>
            </a:endParaRPr>
          </a:p>
          <a:p>
            <a:pPr algn="ctr"/>
            <a:endParaRPr lang="ja-JP" altLang="en-US" sz="1200" dirty="0">
              <a:solidFill>
                <a:srgbClr val="FFFFFF"/>
              </a:solidFill>
              <a:latin typeface="メイリオ"/>
              <a:ea typeface="メイリオ"/>
              <a:cs typeface="メイリオ"/>
            </a:endParaRPr>
          </a:p>
          <a:p>
            <a:pPr algn="ctr"/>
            <a:endParaRPr kumimoji="1" lang="ja-JP" altLang="en-US" sz="1200" dirty="0" smtClean="0">
              <a:solidFill>
                <a:srgbClr val="FFFFFF"/>
              </a:solidFill>
              <a:latin typeface="メイリオ"/>
              <a:ea typeface="メイリオ"/>
              <a:cs typeface="メイリオ"/>
            </a:endParaRPr>
          </a:p>
          <a:p>
            <a:pPr algn="ctr"/>
            <a:endParaRPr kumimoji="1" lang="ja-JP" altLang="en-US" sz="1200" dirty="0">
              <a:solidFill>
                <a:srgbClr val="FFFFFF"/>
              </a:solidFill>
              <a:latin typeface="メイリオ"/>
              <a:ea typeface="メイリオ"/>
              <a:cs typeface="メイリオ"/>
            </a:endParaRPr>
          </a:p>
        </p:txBody>
      </p:sp>
      <p:sp>
        <p:nvSpPr>
          <p:cNvPr id="6" name="円柱 5"/>
          <p:cNvSpPr/>
          <p:nvPr/>
        </p:nvSpPr>
        <p:spPr>
          <a:xfrm>
            <a:off x="2279487" y="1223018"/>
            <a:ext cx="1908357" cy="1771487"/>
          </a:xfrm>
          <a:prstGeom prst="can">
            <a:avLst/>
          </a:prstGeom>
          <a:solidFill>
            <a:srgbClr val="8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メイリオ"/>
                <a:ea typeface="メイリオ"/>
                <a:cs typeface="メイリオ"/>
              </a:rPr>
              <a:t>ビッグデータ</a:t>
            </a:r>
            <a:endParaRPr lang="en-US" altLang="ja-JP" sz="2000" dirty="0" smtClean="0">
              <a:solidFill>
                <a:srgbClr val="FFFFFF"/>
              </a:solidFill>
              <a:latin typeface="メイリオ"/>
              <a:ea typeface="メイリオ"/>
              <a:cs typeface="メイリオ"/>
            </a:endParaRPr>
          </a:p>
          <a:p>
            <a:pPr algn="ctr"/>
            <a:r>
              <a:rPr lang="ja-JP" altLang="en-US" sz="1000" dirty="0" smtClean="0">
                <a:solidFill>
                  <a:srgbClr val="FFFFFF"/>
                </a:solidFill>
                <a:latin typeface="メイリオ"/>
                <a:ea typeface="メイリオ"/>
                <a:cs typeface="メイリオ"/>
              </a:rPr>
              <a:t>現実世界のデジタル・コピー</a:t>
            </a:r>
            <a:endParaRPr kumimoji="1" lang="ja-JP" altLang="en-US" sz="1000" dirty="0">
              <a:solidFill>
                <a:srgbClr val="FFFFFF"/>
              </a:solidFill>
              <a:latin typeface="メイリオ"/>
              <a:ea typeface="メイリオ"/>
              <a:cs typeface="メイリオ"/>
            </a:endParaRPr>
          </a:p>
        </p:txBody>
      </p:sp>
      <p:sp>
        <p:nvSpPr>
          <p:cNvPr id="50" name="テキスト ボックス 49"/>
          <p:cNvSpPr txBox="1"/>
          <p:nvPr/>
        </p:nvSpPr>
        <p:spPr>
          <a:xfrm>
            <a:off x="670792" y="1864328"/>
            <a:ext cx="1210588" cy="584776"/>
          </a:xfrm>
          <a:prstGeom prst="rect">
            <a:avLst/>
          </a:prstGeom>
          <a:noFill/>
        </p:spPr>
        <p:txBody>
          <a:bodyPr wrap="none" rtlCol="0">
            <a:spAutoFit/>
          </a:bodyPr>
          <a:lstStyle/>
          <a:p>
            <a:pPr algn="ctr"/>
            <a:r>
              <a:rPr lang="ja-JP" altLang="en-US" sz="2000" dirty="0" smtClean="0">
                <a:solidFill>
                  <a:srgbClr val="0000FF"/>
                </a:solidFill>
              </a:rPr>
              <a:t>電脳世界</a:t>
            </a:r>
            <a:endParaRPr lang="en-US" altLang="ja-JP" sz="2000" dirty="0" smtClean="0">
              <a:solidFill>
                <a:srgbClr val="0000FF"/>
              </a:solidFill>
            </a:endParaRPr>
          </a:p>
          <a:p>
            <a:pPr algn="ctr"/>
            <a:r>
              <a:rPr lang="ja-JP" altLang="en-US" sz="1200" dirty="0" smtClean="0">
                <a:solidFill>
                  <a:srgbClr val="0000FF"/>
                </a:solidFill>
              </a:rPr>
              <a:t>（</a:t>
            </a:r>
            <a:r>
              <a:rPr lang="en-US" altLang="ja-JP" sz="1200" dirty="0" smtClean="0">
                <a:solidFill>
                  <a:srgbClr val="0000FF"/>
                </a:solidFill>
              </a:rPr>
              <a:t>Cyber World</a:t>
            </a:r>
            <a:r>
              <a:rPr lang="ja-JP" altLang="en-US" sz="1200" dirty="0" smtClean="0">
                <a:solidFill>
                  <a:srgbClr val="0000FF"/>
                </a:solidFill>
              </a:rPr>
              <a:t>）</a:t>
            </a:r>
            <a:endParaRPr kumimoji="1" lang="ja-JP" altLang="en-US" sz="1200" dirty="0">
              <a:solidFill>
                <a:srgbClr val="0000FF"/>
              </a:solidFill>
            </a:endParaRPr>
          </a:p>
        </p:txBody>
      </p:sp>
      <p:sp>
        <p:nvSpPr>
          <p:cNvPr id="52" name="テキスト ボックス 51"/>
          <p:cNvSpPr txBox="1"/>
          <p:nvPr/>
        </p:nvSpPr>
        <p:spPr>
          <a:xfrm>
            <a:off x="649001" y="5023769"/>
            <a:ext cx="1260832" cy="584776"/>
          </a:xfrm>
          <a:prstGeom prst="rect">
            <a:avLst/>
          </a:prstGeom>
          <a:noFill/>
        </p:spPr>
        <p:txBody>
          <a:bodyPr wrap="none" rtlCol="0">
            <a:spAutoFit/>
          </a:bodyPr>
          <a:lstStyle/>
          <a:p>
            <a:pPr algn="ctr"/>
            <a:r>
              <a:rPr kumimoji="1" lang="ja-JP" altLang="en-US" sz="2000" dirty="0" smtClean="0">
                <a:solidFill>
                  <a:srgbClr val="008000"/>
                </a:solidFill>
              </a:rPr>
              <a:t>現実世界</a:t>
            </a:r>
            <a:endParaRPr kumimoji="1" lang="en-US" altLang="ja-JP" sz="2000" dirty="0" smtClean="0">
              <a:solidFill>
                <a:srgbClr val="008000"/>
              </a:solidFill>
            </a:endParaRPr>
          </a:p>
          <a:p>
            <a:pPr algn="ctr"/>
            <a:r>
              <a:rPr kumimoji="1" lang="ja-JP" altLang="en-US" sz="1200" dirty="0" smtClean="0">
                <a:solidFill>
                  <a:srgbClr val="008000"/>
                </a:solidFill>
              </a:rPr>
              <a:t>（</a:t>
            </a:r>
            <a:r>
              <a:rPr kumimoji="1" lang="en-US" altLang="ja-JP" sz="1200" dirty="0" smtClean="0">
                <a:solidFill>
                  <a:srgbClr val="008000"/>
                </a:solidFill>
              </a:rPr>
              <a:t>Physical World</a:t>
            </a:r>
            <a:r>
              <a:rPr kumimoji="1" lang="ja-JP" altLang="en-US" sz="1200" dirty="0" smtClean="0">
                <a:solidFill>
                  <a:srgbClr val="008000"/>
                </a:solidFill>
              </a:rPr>
              <a:t>）</a:t>
            </a:r>
            <a:endParaRPr kumimoji="1" lang="ja-JP" altLang="en-US" sz="1200" dirty="0">
              <a:solidFill>
                <a:srgbClr val="008000"/>
              </a:solidFill>
            </a:endParaRPr>
          </a:p>
        </p:txBody>
      </p:sp>
      <p:sp>
        <p:nvSpPr>
          <p:cNvPr id="54" name="テキスト ボックス 53"/>
          <p:cNvSpPr txBox="1"/>
          <p:nvPr/>
        </p:nvSpPr>
        <p:spPr>
          <a:xfrm>
            <a:off x="411504" y="3497707"/>
            <a:ext cx="2488245" cy="400110"/>
          </a:xfrm>
          <a:prstGeom prst="rect">
            <a:avLst/>
          </a:prstGeom>
          <a:noFill/>
        </p:spPr>
        <p:txBody>
          <a:bodyPr wrap="none" rtlCol="0">
            <a:spAutoFit/>
          </a:bodyPr>
          <a:lstStyle/>
          <a:p>
            <a:pPr algn="r"/>
            <a:r>
              <a:rPr kumimoji="1" lang="en-US" altLang="ja-JP" sz="2000" dirty="0" smtClean="0">
                <a:solidFill>
                  <a:schemeClr val="bg1"/>
                </a:solidFill>
              </a:rPr>
              <a:t>Cyber-Physical System</a:t>
            </a:r>
            <a:endParaRPr kumimoji="1" lang="ja-JP" altLang="en-US" sz="2000" dirty="0">
              <a:solidFill>
                <a:schemeClr val="bg1"/>
              </a:solidFill>
            </a:endParaRPr>
          </a:p>
        </p:txBody>
      </p:sp>
      <p:sp>
        <p:nvSpPr>
          <p:cNvPr id="40" name="右矢印 39"/>
          <p:cNvSpPr/>
          <p:nvPr/>
        </p:nvSpPr>
        <p:spPr>
          <a:xfrm>
            <a:off x="4057399" y="1928323"/>
            <a:ext cx="493272" cy="520781"/>
          </a:xfrm>
          <a:prstGeom prst="rightArrow">
            <a:avLst>
              <a:gd name="adj1" fmla="val 77944"/>
              <a:gd name="adj2" fmla="val 57499"/>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800" dirty="0" smtClean="0">
              <a:solidFill>
                <a:srgbClr val="FFFFFF"/>
              </a:solidFill>
              <a:latin typeface="ＭＳ Ｐゴシック"/>
              <a:ea typeface="ＭＳ Ｐゴシック"/>
              <a:cs typeface="ＭＳ Ｐゴシック"/>
            </a:endParaRPr>
          </a:p>
        </p:txBody>
      </p:sp>
      <p:sp>
        <p:nvSpPr>
          <p:cNvPr id="74" name="正方形/長方形 73"/>
          <p:cNvSpPr/>
          <p:nvPr/>
        </p:nvSpPr>
        <p:spPr>
          <a:xfrm>
            <a:off x="6591265" y="1095674"/>
            <a:ext cx="1911290" cy="2084103"/>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chemeClr val="bg1"/>
                </a:solidFill>
                <a:latin typeface="メイリオ"/>
                <a:ea typeface="メイリオ"/>
                <a:cs typeface="メイリオ"/>
              </a:rPr>
              <a:t>アプリケーション</a:t>
            </a:r>
          </a:p>
          <a:p>
            <a:pPr algn="ctr"/>
            <a:endParaRPr lang="ja-JP" altLang="en-US" sz="1600" dirty="0">
              <a:solidFill>
                <a:srgbClr val="C00000"/>
              </a:solidFill>
              <a:latin typeface="メイリオ"/>
              <a:ea typeface="メイリオ"/>
              <a:cs typeface="メイリオ"/>
            </a:endParaRPr>
          </a:p>
          <a:p>
            <a:pPr algn="ctr"/>
            <a:endParaRPr kumimoji="1" lang="ja-JP" altLang="en-US" sz="1600" dirty="0" smtClean="0">
              <a:solidFill>
                <a:srgbClr val="C00000"/>
              </a:solidFill>
              <a:latin typeface="メイリオ"/>
              <a:ea typeface="メイリオ"/>
              <a:cs typeface="メイリオ"/>
            </a:endParaRPr>
          </a:p>
          <a:p>
            <a:pPr algn="ctr"/>
            <a:endParaRPr lang="ja-JP" altLang="en-US" sz="1200" dirty="0">
              <a:solidFill>
                <a:srgbClr val="C00000"/>
              </a:solidFill>
              <a:latin typeface="メイリオ"/>
              <a:ea typeface="メイリオ"/>
              <a:cs typeface="メイリオ"/>
            </a:endParaRPr>
          </a:p>
          <a:p>
            <a:pPr algn="ctr"/>
            <a:endParaRPr kumimoji="1" lang="ja-JP" altLang="en-US" sz="1200" dirty="0" smtClean="0">
              <a:solidFill>
                <a:srgbClr val="C00000"/>
              </a:solidFill>
              <a:latin typeface="メイリオ"/>
              <a:ea typeface="メイリオ"/>
              <a:cs typeface="メイリオ"/>
            </a:endParaRPr>
          </a:p>
          <a:p>
            <a:pPr algn="ctr"/>
            <a:endParaRPr lang="ja-JP" altLang="en-US" sz="1200" dirty="0">
              <a:solidFill>
                <a:srgbClr val="C00000"/>
              </a:solidFill>
              <a:latin typeface="メイリオ"/>
              <a:ea typeface="メイリオ"/>
              <a:cs typeface="メイリオ"/>
            </a:endParaRPr>
          </a:p>
          <a:p>
            <a:pPr algn="ctr"/>
            <a:endParaRPr kumimoji="1" lang="ja-JP" altLang="en-US" sz="1200" dirty="0" smtClean="0">
              <a:solidFill>
                <a:srgbClr val="C00000"/>
              </a:solidFill>
              <a:latin typeface="メイリオ"/>
              <a:ea typeface="メイリオ"/>
              <a:cs typeface="メイリオ"/>
            </a:endParaRPr>
          </a:p>
          <a:p>
            <a:pPr algn="ctr"/>
            <a:endParaRPr kumimoji="1" lang="ja-JP" altLang="en-US" sz="1200" dirty="0">
              <a:solidFill>
                <a:srgbClr val="C00000"/>
              </a:solidFill>
              <a:latin typeface="メイリオ"/>
              <a:ea typeface="メイリオ"/>
              <a:cs typeface="メイリオ"/>
            </a:endParaRPr>
          </a:p>
        </p:txBody>
      </p:sp>
      <p:sp>
        <p:nvSpPr>
          <p:cNvPr id="75" name="右矢印 74"/>
          <p:cNvSpPr/>
          <p:nvPr/>
        </p:nvSpPr>
        <p:spPr>
          <a:xfrm>
            <a:off x="6213593" y="1928323"/>
            <a:ext cx="493272" cy="520781"/>
          </a:xfrm>
          <a:prstGeom prst="rightArrow">
            <a:avLst>
              <a:gd name="adj1" fmla="val 77944"/>
              <a:gd name="adj2" fmla="val 57499"/>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800" dirty="0" smtClean="0">
              <a:solidFill>
                <a:srgbClr val="FFFFFF"/>
              </a:solidFill>
              <a:latin typeface="ＭＳ Ｐゴシック"/>
              <a:ea typeface="ＭＳ Ｐゴシック"/>
              <a:cs typeface="ＭＳ Ｐゴシック"/>
            </a:endParaRPr>
          </a:p>
        </p:txBody>
      </p:sp>
      <p:sp>
        <p:nvSpPr>
          <p:cNvPr id="76" name="正方形/長方形 75"/>
          <p:cNvSpPr/>
          <p:nvPr/>
        </p:nvSpPr>
        <p:spPr>
          <a:xfrm>
            <a:off x="4668746" y="1828886"/>
            <a:ext cx="1430460" cy="44321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0432FF"/>
                </a:solidFill>
                <a:latin typeface="メイリオ"/>
                <a:ea typeface="メイリオ"/>
                <a:cs typeface="メイリオ"/>
              </a:rPr>
              <a:t>統計解析</a:t>
            </a:r>
            <a:endParaRPr kumimoji="1" lang="ja-JP" altLang="en-US" sz="1600" dirty="0">
              <a:solidFill>
                <a:srgbClr val="0432FF"/>
              </a:solidFill>
              <a:latin typeface="メイリオ"/>
              <a:ea typeface="メイリオ"/>
              <a:cs typeface="メイリオ"/>
            </a:endParaRPr>
          </a:p>
        </p:txBody>
      </p:sp>
      <p:sp>
        <p:nvSpPr>
          <p:cNvPr id="78" name="正方形/長方形 77"/>
          <p:cNvSpPr/>
          <p:nvPr/>
        </p:nvSpPr>
        <p:spPr>
          <a:xfrm>
            <a:off x="4668746" y="2464057"/>
            <a:ext cx="1430460" cy="44321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0432FF"/>
                </a:solidFill>
                <a:latin typeface="メイリオ"/>
                <a:ea typeface="メイリオ"/>
                <a:cs typeface="メイリオ"/>
              </a:rPr>
              <a:t>人工知能</a:t>
            </a:r>
            <a:endParaRPr kumimoji="1" lang="ja-JP" altLang="en-US" sz="1600" dirty="0">
              <a:solidFill>
                <a:srgbClr val="0432FF"/>
              </a:solidFill>
              <a:latin typeface="メイリオ"/>
              <a:ea typeface="メイリオ"/>
              <a:cs typeface="メイリオ"/>
            </a:endParaRPr>
          </a:p>
        </p:txBody>
      </p:sp>
      <p:sp>
        <p:nvSpPr>
          <p:cNvPr id="79" name="正方形/長方形 78"/>
          <p:cNvSpPr/>
          <p:nvPr/>
        </p:nvSpPr>
        <p:spPr>
          <a:xfrm>
            <a:off x="6883864" y="1828886"/>
            <a:ext cx="1430460" cy="27063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C00000"/>
                </a:solidFill>
                <a:latin typeface="メイリオ"/>
                <a:ea typeface="メイリオ"/>
                <a:cs typeface="メイリオ"/>
              </a:rPr>
              <a:t>販売システム</a:t>
            </a:r>
            <a:endParaRPr kumimoji="1" lang="ja-JP" altLang="en-US" sz="1200" dirty="0">
              <a:solidFill>
                <a:srgbClr val="C00000"/>
              </a:solidFill>
              <a:latin typeface="メイリオ"/>
              <a:ea typeface="メイリオ"/>
              <a:cs typeface="メイリオ"/>
            </a:endParaRPr>
          </a:p>
        </p:txBody>
      </p:sp>
      <p:sp>
        <p:nvSpPr>
          <p:cNvPr id="80" name="正方形/長方形 79"/>
          <p:cNvSpPr/>
          <p:nvPr/>
        </p:nvSpPr>
        <p:spPr>
          <a:xfrm>
            <a:off x="6891261" y="2156542"/>
            <a:ext cx="1430460" cy="27063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C00000"/>
                </a:solidFill>
                <a:latin typeface="メイリオ"/>
                <a:ea typeface="メイリオ"/>
                <a:cs typeface="メイリオ"/>
              </a:rPr>
              <a:t>生産システム</a:t>
            </a:r>
            <a:endParaRPr kumimoji="1" lang="ja-JP" altLang="en-US" sz="1200" dirty="0">
              <a:solidFill>
                <a:srgbClr val="C00000"/>
              </a:solidFill>
              <a:latin typeface="メイリオ"/>
              <a:ea typeface="メイリオ"/>
              <a:cs typeface="メイリオ"/>
            </a:endParaRPr>
          </a:p>
        </p:txBody>
      </p:sp>
      <p:sp>
        <p:nvSpPr>
          <p:cNvPr id="81" name="正方形/長方形 80"/>
          <p:cNvSpPr/>
          <p:nvPr/>
        </p:nvSpPr>
        <p:spPr>
          <a:xfrm>
            <a:off x="6883864" y="2484198"/>
            <a:ext cx="1430460" cy="27063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C00000"/>
                </a:solidFill>
                <a:latin typeface="メイリオ"/>
                <a:ea typeface="メイリオ"/>
                <a:cs typeface="メイリオ"/>
              </a:rPr>
              <a:t>交通管制</a:t>
            </a:r>
            <a:endParaRPr kumimoji="1" lang="ja-JP" altLang="en-US" sz="1200" dirty="0">
              <a:solidFill>
                <a:srgbClr val="C00000"/>
              </a:solidFill>
              <a:latin typeface="メイリオ"/>
              <a:ea typeface="メイリオ"/>
              <a:cs typeface="メイリオ"/>
            </a:endParaRPr>
          </a:p>
        </p:txBody>
      </p:sp>
      <p:sp>
        <p:nvSpPr>
          <p:cNvPr id="9" name="テキスト ボックス 8"/>
          <p:cNvSpPr txBox="1"/>
          <p:nvPr/>
        </p:nvSpPr>
        <p:spPr>
          <a:xfrm>
            <a:off x="7341033" y="2721995"/>
            <a:ext cx="530915" cy="369332"/>
          </a:xfrm>
          <a:prstGeom prst="rect">
            <a:avLst/>
          </a:prstGeom>
          <a:noFill/>
        </p:spPr>
        <p:txBody>
          <a:bodyPr wrap="none" rtlCol="0">
            <a:spAutoFit/>
          </a:bodyPr>
          <a:lstStyle/>
          <a:p>
            <a:pPr algn="ctr"/>
            <a:r>
              <a:rPr kumimoji="1" lang="ja-JP" altLang="en-US" smtClean="0">
                <a:solidFill>
                  <a:schemeClr val="bg1"/>
                </a:solidFill>
              </a:rPr>
              <a:t>・・・</a:t>
            </a:r>
            <a:endParaRPr kumimoji="1" lang="ja-JP" altLang="en-US">
              <a:solidFill>
                <a:schemeClr val="bg1"/>
              </a:solidFill>
            </a:endParaRPr>
          </a:p>
        </p:txBody>
      </p:sp>
      <p:sp>
        <p:nvSpPr>
          <p:cNvPr id="94" name="正方形/長方形 93"/>
          <p:cNvSpPr/>
          <p:nvPr/>
        </p:nvSpPr>
        <p:spPr>
          <a:xfrm>
            <a:off x="2281263" y="4276246"/>
            <a:ext cx="1911571" cy="2084103"/>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メイリオ"/>
                <a:ea typeface="メイリオ"/>
                <a:cs typeface="メイリオ"/>
              </a:rPr>
              <a:t>センサーによる感知</a:t>
            </a:r>
          </a:p>
          <a:p>
            <a:pPr algn="ctr"/>
            <a:endParaRPr lang="ja-JP" altLang="en-US" sz="1400" dirty="0">
              <a:solidFill>
                <a:srgbClr val="FFFFFF"/>
              </a:solidFill>
              <a:latin typeface="メイリオ"/>
              <a:ea typeface="メイリオ"/>
              <a:cs typeface="メイリオ"/>
            </a:endParaRPr>
          </a:p>
          <a:p>
            <a:pPr algn="ctr"/>
            <a:endParaRPr kumimoji="1" lang="ja-JP" altLang="en-US" sz="1400" dirty="0" smtClean="0">
              <a:solidFill>
                <a:srgbClr val="FFFFFF"/>
              </a:solidFill>
              <a:latin typeface="メイリオ"/>
              <a:ea typeface="メイリオ"/>
              <a:cs typeface="メイリオ"/>
            </a:endParaRPr>
          </a:p>
          <a:p>
            <a:pPr algn="ctr"/>
            <a:endParaRPr lang="ja-JP" altLang="en-US" sz="1400" dirty="0">
              <a:solidFill>
                <a:srgbClr val="FFFFFF"/>
              </a:solidFill>
              <a:latin typeface="メイリオ"/>
              <a:ea typeface="メイリオ"/>
              <a:cs typeface="メイリオ"/>
            </a:endParaRPr>
          </a:p>
          <a:p>
            <a:pPr algn="ctr"/>
            <a:endParaRPr kumimoji="1" lang="ja-JP" altLang="en-US" sz="1400" dirty="0" smtClean="0">
              <a:solidFill>
                <a:srgbClr val="FFFFFF"/>
              </a:solidFill>
              <a:latin typeface="メイリオ"/>
              <a:ea typeface="メイリオ"/>
              <a:cs typeface="メイリオ"/>
            </a:endParaRPr>
          </a:p>
          <a:p>
            <a:pPr algn="ctr"/>
            <a:endParaRPr lang="ja-JP" altLang="en-US" sz="1400" dirty="0">
              <a:solidFill>
                <a:srgbClr val="FFFFFF"/>
              </a:solidFill>
              <a:latin typeface="メイリオ"/>
              <a:ea typeface="メイリオ"/>
              <a:cs typeface="メイリオ"/>
            </a:endParaRPr>
          </a:p>
          <a:p>
            <a:pPr algn="ctr"/>
            <a:endParaRPr kumimoji="1" lang="ja-JP" altLang="en-US" sz="1400" dirty="0" smtClean="0">
              <a:solidFill>
                <a:srgbClr val="FFFFFF"/>
              </a:solidFill>
              <a:latin typeface="メイリオ"/>
              <a:ea typeface="メイリオ"/>
              <a:cs typeface="メイリオ"/>
            </a:endParaRPr>
          </a:p>
          <a:p>
            <a:pPr algn="ctr"/>
            <a:endParaRPr kumimoji="1" lang="ja-JP" altLang="en-US" sz="1400" dirty="0">
              <a:solidFill>
                <a:srgbClr val="FFFFFF"/>
              </a:solidFill>
              <a:latin typeface="メイリオ"/>
              <a:ea typeface="メイリオ"/>
              <a:cs typeface="メイリオ"/>
            </a:endParaRPr>
          </a:p>
        </p:txBody>
      </p:sp>
      <p:sp>
        <p:nvSpPr>
          <p:cNvPr id="95" name="正方形/長方形 94"/>
          <p:cNvSpPr/>
          <p:nvPr/>
        </p:nvSpPr>
        <p:spPr>
          <a:xfrm>
            <a:off x="4424188" y="4276246"/>
            <a:ext cx="1911571" cy="208410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chemeClr val="accent3">
                    <a:lumMod val="50000"/>
                  </a:schemeClr>
                </a:solidFill>
                <a:latin typeface="メイリオ"/>
                <a:ea typeface="メイリオ"/>
                <a:cs typeface="メイリオ"/>
              </a:rPr>
              <a:t>人による操作</a:t>
            </a:r>
          </a:p>
          <a:p>
            <a:pPr algn="ctr"/>
            <a:endParaRPr kumimoji="1" lang="ja-JP" altLang="en-US" sz="1400" dirty="0">
              <a:solidFill>
                <a:schemeClr val="accent3">
                  <a:lumMod val="50000"/>
                </a:schemeClr>
              </a:solidFill>
              <a:latin typeface="メイリオ"/>
              <a:ea typeface="メイリオ"/>
              <a:cs typeface="メイリオ"/>
            </a:endParaRPr>
          </a:p>
          <a:p>
            <a:pPr algn="ctr"/>
            <a:endParaRPr kumimoji="1" lang="ja-JP" altLang="en-US" sz="1400" dirty="0" smtClean="0">
              <a:solidFill>
                <a:schemeClr val="accent3">
                  <a:lumMod val="50000"/>
                </a:schemeClr>
              </a:solidFill>
              <a:latin typeface="メイリオ"/>
              <a:ea typeface="メイリオ"/>
              <a:cs typeface="メイリオ"/>
            </a:endParaRPr>
          </a:p>
          <a:p>
            <a:pPr algn="ctr"/>
            <a:endParaRPr lang="ja-JP" altLang="en-US" sz="1400" dirty="0">
              <a:solidFill>
                <a:schemeClr val="accent3">
                  <a:lumMod val="50000"/>
                </a:schemeClr>
              </a:solidFill>
              <a:latin typeface="メイリオ"/>
              <a:ea typeface="メイリオ"/>
              <a:cs typeface="メイリオ"/>
            </a:endParaRPr>
          </a:p>
          <a:p>
            <a:pPr algn="ctr"/>
            <a:endParaRPr kumimoji="1" lang="ja-JP" altLang="en-US" sz="1400" dirty="0" smtClean="0">
              <a:solidFill>
                <a:schemeClr val="accent3">
                  <a:lumMod val="50000"/>
                </a:schemeClr>
              </a:solidFill>
              <a:latin typeface="メイリオ"/>
              <a:ea typeface="メイリオ"/>
              <a:cs typeface="メイリオ"/>
            </a:endParaRPr>
          </a:p>
          <a:p>
            <a:pPr algn="ctr"/>
            <a:endParaRPr lang="ja-JP" altLang="en-US" sz="1400" dirty="0">
              <a:solidFill>
                <a:schemeClr val="accent3">
                  <a:lumMod val="50000"/>
                </a:schemeClr>
              </a:solidFill>
              <a:latin typeface="メイリオ"/>
              <a:ea typeface="メイリオ"/>
              <a:cs typeface="メイリオ"/>
            </a:endParaRPr>
          </a:p>
          <a:p>
            <a:pPr algn="ctr"/>
            <a:endParaRPr kumimoji="1" lang="ja-JP" altLang="en-US" sz="1400" dirty="0" smtClean="0">
              <a:solidFill>
                <a:schemeClr val="accent3">
                  <a:lumMod val="50000"/>
                </a:schemeClr>
              </a:solidFill>
              <a:latin typeface="メイリオ"/>
              <a:ea typeface="メイリオ"/>
              <a:cs typeface="メイリオ"/>
            </a:endParaRPr>
          </a:p>
          <a:p>
            <a:pPr algn="ctr"/>
            <a:endParaRPr kumimoji="1" lang="ja-JP" altLang="en-US" sz="1400" dirty="0">
              <a:solidFill>
                <a:schemeClr val="accent3">
                  <a:lumMod val="50000"/>
                </a:schemeClr>
              </a:solidFill>
              <a:latin typeface="メイリオ"/>
              <a:ea typeface="メイリオ"/>
              <a:cs typeface="メイリオ"/>
            </a:endParaRPr>
          </a:p>
        </p:txBody>
      </p:sp>
      <p:sp>
        <p:nvSpPr>
          <p:cNvPr id="96" name="正方形/長方形 95"/>
          <p:cNvSpPr/>
          <p:nvPr/>
        </p:nvSpPr>
        <p:spPr>
          <a:xfrm>
            <a:off x="6590984" y="4276246"/>
            <a:ext cx="1911571" cy="208410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chemeClr val="accent3">
                    <a:lumMod val="50000"/>
                  </a:schemeClr>
                </a:solidFill>
                <a:latin typeface="メイリオ"/>
                <a:ea typeface="メイリオ"/>
                <a:cs typeface="メイリオ"/>
              </a:rPr>
              <a:t>人による記録</a:t>
            </a:r>
          </a:p>
          <a:p>
            <a:pPr algn="ctr"/>
            <a:endParaRPr kumimoji="1" lang="ja-JP" altLang="en-US" sz="1400" dirty="0">
              <a:solidFill>
                <a:schemeClr val="accent3">
                  <a:lumMod val="50000"/>
                </a:schemeClr>
              </a:solidFill>
              <a:latin typeface="メイリオ"/>
              <a:ea typeface="メイリオ"/>
              <a:cs typeface="メイリオ"/>
            </a:endParaRPr>
          </a:p>
          <a:p>
            <a:pPr algn="ctr"/>
            <a:endParaRPr kumimoji="1" lang="ja-JP" altLang="en-US" sz="1400" dirty="0" smtClean="0">
              <a:solidFill>
                <a:schemeClr val="accent3">
                  <a:lumMod val="50000"/>
                </a:schemeClr>
              </a:solidFill>
              <a:latin typeface="メイリオ"/>
              <a:ea typeface="メイリオ"/>
              <a:cs typeface="メイリオ"/>
            </a:endParaRPr>
          </a:p>
          <a:p>
            <a:pPr algn="ctr"/>
            <a:endParaRPr lang="ja-JP" altLang="en-US" sz="1400" dirty="0">
              <a:solidFill>
                <a:schemeClr val="accent3">
                  <a:lumMod val="50000"/>
                </a:schemeClr>
              </a:solidFill>
              <a:latin typeface="メイリオ"/>
              <a:ea typeface="メイリオ"/>
              <a:cs typeface="メイリオ"/>
            </a:endParaRPr>
          </a:p>
          <a:p>
            <a:pPr algn="ctr"/>
            <a:endParaRPr kumimoji="1" lang="ja-JP" altLang="en-US" sz="1400" dirty="0" smtClean="0">
              <a:solidFill>
                <a:schemeClr val="accent3">
                  <a:lumMod val="50000"/>
                </a:schemeClr>
              </a:solidFill>
              <a:latin typeface="メイリオ"/>
              <a:ea typeface="メイリオ"/>
              <a:cs typeface="メイリオ"/>
            </a:endParaRPr>
          </a:p>
          <a:p>
            <a:pPr algn="ctr"/>
            <a:endParaRPr lang="ja-JP" altLang="en-US" sz="1400" dirty="0">
              <a:solidFill>
                <a:schemeClr val="accent3">
                  <a:lumMod val="50000"/>
                </a:schemeClr>
              </a:solidFill>
              <a:latin typeface="メイリオ"/>
              <a:ea typeface="メイリオ"/>
              <a:cs typeface="メイリオ"/>
            </a:endParaRPr>
          </a:p>
          <a:p>
            <a:pPr algn="ctr"/>
            <a:endParaRPr kumimoji="1" lang="ja-JP" altLang="en-US" sz="1400" dirty="0" smtClean="0">
              <a:solidFill>
                <a:schemeClr val="accent3">
                  <a:lumMod val="50000"/>
                </a:schemeClr>
              </a:solidFill>
              <a:latin typeface="メイリオ"/>
              <a:ea typeface="メイリオ"/>
              <a:cs typeface="メイリオ"/>
            </a:endParaRPr>
          </a:p>
          <a:p>
            <a:pPr algn="ctr"/>
            <a:endParaRPr kumimoji="1" lang="ja-JP" altLang="en-US" sz="1400" dirty="0">
              <a:solidFill>
                <a:schemeClr val="accent3">
                  <a:lumMod val="50000"/>
                </a:schemeClr>
              </a:solidFill>
              <a:latin typeface="メイリオ"/>
              <a:ea typeface="メイリオ"/>
              <a:cs typeface="メイリオ"/>
            </a:endParaRPr>
          </a:p>
        </p:txBody>
      </p:sp>
      <p:pic>
        <p:nvPicPr>
          <p:cNvPr id="27" name="図 26" descr="imgres.jpg"/>
          <p:cNvPicPr>
            <a:picLocks noChangeAspect="1"/>
          </p:cNvPicPr>
          <p:nvPr/>
        </p:nvPicPr>
        <p:blipFill>
          <a:blip r:embed="rId3">
            <a:clrChange>
              <a:clrFrom>
                <a:srgbClr val="FFFFFF"/>
              </a:clrFrom>
              <a:clrTo>
                <a:srgbClr val="FFFFFF">
                  <a:alpha val="0"/>
                </a:srgbClr>
              </a:clrTo>
            </a:clrChange>
            <a:duotone>
              <a:prstClr val="black"/>
              <a:schemeClr val="tx1">
                <a:lumMod val="50000"/>
                <a:lumOff val="50000"/>
                <a:tint val="45000"/>
                <a:satMod val="400000"/>
              </a:schemeClr>
            </a:duotone>
            <a:extLst>
              <a:ext uri="{28A0092B-C50C-407E-A947-70E740481C1C}">
                <a14:useLocalDpi xmlns:a14="http://schemas.microsoft.com/office/drawing/2010/main" val="0"/>
              </a:ext>
            </a:extLst>
          </a:blip>
          <a:stretch>
            <a:fillRect/>
          </a:stretch>
        </p:blipFill>
        <p:spPr>
          <a:xfrm>
            <a:off x="2811259" y="5712630"/>
            <a:ext cx="661047" cy="453708"/>
          </a:xfrm>
          <a:prstGeom prst="rect">
            <a:avLst/>
          </a:prstGeom>
        </p:spPr>
      </p:pic>
      <p:grpSp>
        <p:nvGrpSpPr>
          <p:cNvPr id="37" name="図形グループ 36"/>
          <p:cNvGrpSpPr/>
          <p:nvPr/>
        </p:nvGrpSpPr>
        <p:grpSpPr>
          <a:xfrm>
            <a:off x="5063481" y="5862321"/>
            <a:ext cx="228599" cy="443927"/>
            <a:chOff x="1946324" y="4125162"/>
            <a:chExt cx="969964" cy="2007872"/>
          </a:xfrm>
        </p:grpSpPr>
        <p:sp>
          <p:nvSpPr>
            <p:cNvPr id="38" name="円/楕円 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ローチャート: 論理積ゲート 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7" name="図形グループ 46"/>
          <p:cNvGrpSpPr/>
          <p:nvPr/>
        </p:nvGrpSpPr>
        <p:grpSpPr>
          <a:xfrm>
            <a:off x="4507389" y="5851667"/>
            <a:ext cx="228599" cy="443927"/>
            <a:chOff x="1946324" y="4125162"/>
            <a:chExt cx="969964" cy="2007872"/>
          </a:xfrm>
        </p:grpSpPr>
        <p:sp>
          <p:nvSpPr>
            <p:cNvPr id="48" name="円/楕円 4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フローチャート: 論理積ゲート 4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8" name="角丸四角形 27"/>
          <p:cNvSpPr/>
          <p:nvPr/>
        </p:nvSpPr>
        <p:spPr>
          <a:xfrm>
            <a:off x="2339752" y="5763659"/>
            <a:ext cx="499492" cy="545661"/>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p:cNvSpPr/>
          <p:nvPr/>
        </p:nvSpPr>
        <p:spPr>
          <a:xfrm>
            <a:off x="2427288" y="5824291"/>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角丸四角形 29"/>
          <p:cNvSpPr/>
          <p:nvPr/>
        </p:nvSpPr>
        <p:spPr>
          <a:xfrm>
            <a:off x="2483768" y="5891974"/>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4" name="図形グループ 33"/>
          <p:cNvGrpSpPr/>
          <p:nvPr/>
        </p:nvGrpSpPr>
        <p:grpSpPr>
          <a:xfrm>
            <a:off x="4776293" y="5714904"/>
            <a:ext cx="228599" cy="443927"/>
            <a:chOff x="1946324" y="4125162"/>
            <a:chExt cx="969964" cy="2007872"/>
          </a:xfrm>
        </p:grpSpPr>
        <p:sp>
          <p:nvSpPr>
            <p:cNvPr id="35" name="円/楕円 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p:cNvSpPr/>
            <p:nvPr/>
          </p:nvSpPr>
          <p:spPr>
            <a:xfrm rot="16200000">
              <a:off x="1887746" y="5104492"/>
              <a:ext cx="1087120"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2" name="図形グループ 81"/>
          <p:cNvGrpSpPr/>
          <p:nvPr/>
        </p:nvGrpSpPr>
        <p:grpSpPr>
          <a:xfrm>
            <a:off x="6660232" y="5445224"/>
            <a:ext cx="517785" cy="587435"/>
            <a:chOff x="2667295" y="1059799"/>
            <a:chExt cx="681672" cy="722281"/>
          </a:xfrm>
        </p:grpSpPr>
        <p:sp>
          <p:nvSpPr>
            <p:cNvPr id="83" name="角丸四角形 8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84" name="図 83"/>
            <p:cNvPicPr>
              <a:picLocks noChangeAspect="1"/>
            </p:cNvPicPr>
            <p:nvPr/>
          </p:nvPicPr>
          <p:blipFill>
            <a:blip r:embed="rId4">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85" name="図形グループ 84"/>
          <p:cNvGrpSpPr/>
          <p:nvPr/>
        </p:nvGrpSpPr>
        <p:grpSpPr>
          <a:xfrm>
            <a:off x="6841663" y="5675153"/>
            <a:ext cx="265954" cy="577851"/>
            <a:chOff x="1946324" y="4125162"/>
            <a:chExt cx="969964" cy="2007872"/>
          </a:xfrm>
        </p:grpSpPr>
        <p:sp>
          <p:nvSpPr>
            <p:cNvPr id="86" name="円/楕円 8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7" name="フローチャート: 論理積ゲート 8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88" name="図形グループ 87"/>
          <p:cNvGrpSpPr/>
          <p:nvPr/>
        </p:nvGrpSpPr>
        <p:grpSpPr>
          <a:xfrm>
            <a:off x="7201146" y="5453151"/>
            <a:ext cx="517785" cy="587435"/>
            <a:chOff x="2667295" y="1059799"/>
            <a:chExt cx="681672" cy="722281"/>
          </a:xfrm>
        </p:grpSpPr>
        <p:sp>
          <p:nvSpPr>
            <p:cNvPr id="89" name="角丸四角形 88"/>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90" name="図 89"/>
            <p:cNvPicPr>
              <a:picLocks noChangeAspect="1"/>
            </p:cNvPicPr>
            <p:nvPr/>
          </p:nvPicPr>
          <p:blipFill>
            <a:blip r:embed="rId4">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91" name="図形グループ 90"/>
          <p:cNvGrpSpPr/>
          <p:nvPr/>
        </p:nvGrpSpPr>
        <p:grpSpPr>
          <a:xfrm>
            <a:off x="7290182" y="5670997"/>
            <a:ext cx="265954" cy="577851"/>
            <a:chOff x="1946324" y="4125162"/>
            <a:chExt cx="969964" cy="2007872"/>
          </a:xfrm>
        </p:grpSpPr>
        <p:sp>
          <p:nvSpPr>
            <p:cNvPr id="92" name="円/楕円 9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93" name="フローチャート: 論理積ゲート 9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cxnSp>
        <p:nvCxnSpPr>
          <p:cNvPr id="11" name="直線矢印コネクタ 10"/>
          <p:cNvCxnSpPr>
            <a:stCxn id="94" idx="0"/>
            <a:endCxn id="6" idx="3"/>
          </p:cNvCxnSpPr>
          <p:nvPr/>
        </p:nvCxnSpPr>
        <p:spPr>
          <a:xfrm flipH="1" flipV="1">
            <a:off x="3233666" y="2994505"/>
            <a:ext cx="3383" cy="1281741"/>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7" name="直線矢印コネクタ 96"/>
          <p:cNvCxnSpPr>
            <a:stCxn id="95" idx="0"/>
          </p:cNvCxnSpPr>
          <p:nvPr/>
        </p:nvCxnSpPr>
        <p:spPr>
          <a:xfrm flipH="1" flipV="1">
            <a:off x="3233319" y="2994505"/>
            <a:ext cx="2146655" cy="1281741"/>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8" name="直線矢印コネクタ 97"/>
          <p:cNvCxnSpPr>
            <a:stCxn id="96" idx="0"/>
            <a:endCxn id="6" idx="3"/>
          </p:cNvCxnSpPr>
          <p:nvPr/>
        </p:nvCxnSpPr>
        <p:spPr>
          <a:xfrm flipH="1" flipV="1">
            <a:off x="3233666" y="2994505"/>
            <a:ext cx="4313104" cy="1281741"/>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9" name="正方形/長方形 98"/>
          <p:cNvSpPr/>
          <p:nvPr/>
        </p:nvSpPr>
        <p:spPr>
          <a:xfrm>
            <a:off x="3302556" y="4890132"/>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00B050"/>
                </a:solidFill>
                <a:latin typeface="メイリオ"/>
                <a:ea typeface="メイリオ"/>
                <a:cs typeface="メイリオ"/>
              </a:rPr>
              <a:t>交通機関</a:t>
            </a:r>
            <a:endParaRPr kumimoji="1" lang="ja-JP" altLang="en-US" sz="1000" dirty="0">
              <a:solidFill>
                <a:srgbClr val="00B050"/>
              </a:solidFill>
              <a:latin typeface="メイリオ"/>
              <a:ea typeface="メイリオ"/>
              <a:cs typeface="メイリオ"/>
            </a:endParaRPr>
          </a:p>
        </p:txBody>
      </p:sp>
      <p:sp>
        <p:nvSpPr>
          <p:cNvPr id="100" name="正方形/長方形 99"/>
          <p:cNvSpPr/>
          <p:nvPr/>
        </p:nvSpPr>
        <p:spPr>
          <a:xfrm>
            <a:off x="2414488" y="4890132"/>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smtClean="0">
                <a:solidFill>
                  <a:srgbClr val="00B050"/>
                </a:solidFill>
                <a:latin typeface="メイリオ"/>
                <a:ea typeface="メイリオ"/>
                <a:cs typeface="メイリオ"/>
              </a:rPr>
              <a:t>家電製品</a:t>
            </a:r>
            <a:endParaRPr kumimoji="1" lang="ja-JP" altLang="en-US" sz="1000" dirty="0">
              <a:solidFill>
                <a:srgbClr val="00B050"/>
              </a:solidFill>
              <a:latin typeface="メイリオ"/>
              <a:ea typeface="メイリオ"/>
              <a:cs typeface="メイリオ"/>
            </a:endParaRPr>
          </a:p>
        </p:txBody>
      </p:sp>
      <p:sp>
        <p:nvSpPr>
          <p:cNvPr id="102" name="正方形/長方形 101"/>
          <p:cNvSpPr/>
          <p:nvPr/>
        </p:nvSpPr>
        <p:spPr>
          <a:xfrm>
            <a:off x="3304579" y="580526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00B050"/>
                </a:solidFill>
                <a:latin typeface="メイリオ"/>
                <a:ea typeface="メイリオ"/>
                <a:cs typeface="メイリオ"/>
              </a:rPr>
              <a:t>自動車</a:t>
            </a:r>
            <a:endParaRPr kumimoji="1" lang="ja-JP" altLang="en-US" sz="1000" dirty="0">
              <a:solidFill>
                <a:srgbClr val="00B050"/>
              </a:solidFill>
              <a:latin typeface="メイリオ"/>
              <a:ea typeface="メイリオ"/>
              <a:cs typeface="メイリオ"/>
            </a:endParaRPr>
          </a:p>
        </p:txBody>
      </p:sp>
      <p:sp>
        <p:nvSpPr>
          <p:cNvPr id="103" name="正方形/長方形 102"/>
          <p:cNvSpPr/>
          <p:nvPr/>
        </p:nvSpPr>
        <p:spPr>
          <a:xfrm>
            <a:off x="3302556" y="537018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00B050"/>
                </a:solidFill>
                <a:latin typeface="メイリオ"/>
                <a:ea typeface="メイリオ"/>
                <a:cs typeface="メイリオ"/>
              </a:rPr>
              <a:t>スマホ</a:t>
            </a:r>
          </a:p>
          <a:p>
            <a:pPr algn="ctr"/>
            <a:r>
              <a:rPr kumimoji="1" lang="ja-JP" altLang="en-US" sz="600" dirty="0" smtClean="0">
                <a:solidFill>
                  <a:srgbClr val="00B050"/>
                </a:solidFill>
                <a:latin typeface="メイリオ"/>
                <a:ea typeface="メイリオ"/>
                <a:cs typeface="メイリオ"/>
              </a:rPr>
              <a:t>ウェアラブル</a:t>
            </a:r>
            <a:endParaRPr kumimoji="1" lang="ja-JP" altLang="en-US" sz="600" dirty="0">
              <a:solidFill>
                <a:srgbClr val="00B050"/>
              </a:solidFill>
              <a:latin typeface="メイリオ"/>
              <a:ea typeface="メイリオ"/>
              <a:cs typeface="メイリオ"/>
            </a:endParaRPr>
          </a:p>
        </p:txBody>
      </p:sp>
      <p:sp>
        <p:nvSpPr>
          <p:cNvPr id="104" name="正方形/長方形 103"/>
          <p:cNvSpPr/>
          <p:nvPr/>
        </p:nvSpPr>
        <p:spPr>
          <a:xfrm>
            <a:off x="2414488" y="537018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00B050"/>
                </a:solidFill>
                <a:latin typeface="メイリオ"/>
                <a:ea typeface="メイリオ"/>
                <a:cs typeface="メイリオ"/>
              </a:rPr>
              <a:t>住宅</a:t>
            </a:r>
            <a:endParaRPr kumimoji="1" lang="ja-JP" altLang="en-US" sz="1000" dirty="0">
              <a:solidFill>
                <a:srgbClr val="00B050"/>
              </a:solidFill>
              <a:latin typeface="メイリオ"/>
              <a:ea typeface="メイリオ"/>
              <a:cs typeface="メイリオ"/>
            </a:endParaRPr>
          </a:p>
        </p:txBody>
      </p:sp>
      <p:sp>
        <p:nvSpPr>
          <p:cNvPr id="105" name="正方形/長方形 104"/>
          <p:cNvSpPr/>
          <p:nvPr/>
        </p:nvSpPr>
        <p:spPr>
          <a:xfrm>
            <a:off x="5445208" y="4890132"/>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chemeClr val="accent3">
                    <a:lumMod val="50000"/>
                  </a:schemeClr>
                </a:solidFill>
                <a:latin typeface="メイリオ"/>
                <a:ea typeface="メイリオ"/>
                <a:cs typeface="メイリオ"/>
              </a:rPr>
              <a:t>申し込み</a:t>
            </a:r>
            <a:endParaRPr kumimoji="1" lang="ja-JP" altLang="en-US" sz="1000" dirty="0">
              <a:solidFill>
                <a:schemeClr val="accent3">
                  <a:lumMod val="50000"/>
                </a:schemeClr>
              </a:solidFill>
              <a:latin typeface="メイリオ"/>
              <a:ea typeface="メイリオ"/>
              <a:cs typeface="メイリオ"/>
            </a:endParaRPr>
          </a:p>
        </p:txBody>
      </p:sp>
      <p:sp>
        <p:nvSpPr>
          <p:cNvPr id="106" name="正方形/長方形 105"/>
          <p:cNvSpPr/>
          <p:nvPr/>
        </p:nvSpPr>
        <p:spPr>
          <a:xfrm>
            <a:off x="4557140" y="4890132"/>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smtClean="0">
                <a:solidFill>
                  <a:schemeClr val="accent3">
                    <a:lumMod val="50000"/>
                  </a:schemeClr>
                </a:solidFill>
                <a:latin typeface="メイリオ"/>
                <a:ea typeface="メイリオ"/>
                <a:cs typeface="メイリオ"/>
              </a:rPr>
              <a:t>SNS</a:t>
            </a:r>
            <a:r>
              <a:rPr kumimoji="1" lang="ja-JP" altLang="en-US" sz="1000" dirty="0" smtClean="0">
                <a:solidFill>
                  <a:schemeClr val="accent3">
                    <a:lumMod val="50000"/>
                  </a:schemeClr>
                </a:solidFill>
                <a:latin typeface="メイリオ"/>
                <a:ea typeface="メイリオ"/>
                <a:cs typeface="メイリオ"/>
              </a:rPr>
              <a:t>投稿</a:t>
            </a:r>
            <a:endParaRPr kumimoji="1" lang="ja-JP" altLang="en-US" sz="1000" dirty="0">
              <a:solidFill>
                <a:schemeClr val="accent3">
                  <a:lumMod val="50000"/>
                </a:schemeClr>
              </a:solidFill>
              <a:latin typeface="メイリオ"/>
              <a:ea typeface="メイリオ"/>
              <a:cs typeface="メイリオ"/>
            </a:endParaRPr>
          </a:p>
        </p:txBody>
      </p:sp>
      <p:sp>
        <p:nvSpPr>
          <p:cNvPr id="107" name="正方形/長方形 106"/>
          <p:cNvSpPr/>
          <p:nvPr/>
        </p:nvSpPr>
        <p:spPr>
          <a:xfrm>
            <a:off x="5447231" y="580526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smtClean="0">
                <a:solidFill>
                  <a:schemeClr val="accent3">
                    <a:lumMod val="50000"/>
                  </a:schemeClr>
                </a:solidFill>
                <a:latin typeface="メイリオ"/>
                <a:ea typeface="メイリオ"/>
                <a:cs typeface="メイリオ"/>
              </a:rPr>
              <a:t>ブログ投稿</a:t>
            </a:r>
            <a:endParaRPr kumimoji="1" lang="ja-JP" altLang="en-US" sz="900" dirty="0">
              <a:solidFill>
                <a:schemeClr val="accent3">
                  <a:lumMod val="50000"/>
                </a:schemeClr>
              </a:solidFill>
              <a:latin typeface="メイリオ"/>
              <a:ea typeface="メイリオ"/>
              <a:cs typeface="メイリオ"/>
            </a:endParaRPr>
          </a:p>
        </p:txBody>
      </p:sp>
      <p:sp>
        <p:nvSpPr>
          <p:cNvPr id="108" name="正方形/長方形 107"/>
          <p:cNvSpPr/>
          <p:nvPr/>
        </p:nvSpPr>
        <p:spPr>
          <a:xfrm>
            <a:off x="5445208" y="537018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smtClean="0">
                <a:solidFill>
                  <a:schemeClr val="accent3">
                    <a:lumMod val="50000"/>
                  </a:schemeClr>
                </a:solidFill>
                <a:latin typeface="メイリオ"/>
                <a:ea typeface="メイリオ"/>
                <a:cs typeface="メイリオ"/>
              </a:rPr>
              <a:t>Web</a:t>
            </a:r>
            <a:r>
              <a:rPr lang="ja-JP" altLang="en-US" sz="1000" dirty="0" smtClean="0">
                <a:solidFill>
                  <a:schemeClr val="accent3">
                    <a:lumMod val="50000"/>
                  </a:schemeClr>
                </a:solidFill>
                <a:latin typeface="メイリオ"/>
                <a:ea typeface="メイリオ"/>
                <a:cs typeface="メイリオ"/>
              </a:rPr>
              <a:t>閲覧</a:t>
            </a:r>
            <a:endParaRPr kumimoji="1" lang="ja-JP" altLang="en-US" sz="1000" dirty="0">
              <a:solidFill>
                <a:schemeClr val="accent3">
                  <a:lumMod val="50000"/>
                </a:schemeClr>
              </a:solidFill>
              <a:latin typeface="メイリオ"/>
              <a:ea typeface="メイリオ"/>
              <a:cs typeface="メイリオ"/>
            </a:endParaRPr>
          </a:p>
        </p:txBody>
      </p:sp>
      <p:sp>
        <p:nvSpPr>
          <p:cNvPr id="109" name="正方形/長方形 108"/>
          <p:cNvSpPr/>
          <p:nvPr/>
        </p:nvSpPr>
        <p:spPr>
          <a:xfrm>
            <a:off x="4557140" y="537018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chemeClr val="accent3">
                    <a:lumMod val="50000"/>
                  </a:schemeClr>
                </a:solidFill>
                <a:latin typeface="メイリオ"/>
                <a:ea typeface="メイリオ"/>
                <a:cs typeface="メイリオ"/>
              </a:rPr>
              <a:t>購入</a:t>
            </a:r>
            <a:endParaRPr kumimoji="1" lang="ja-JP" altLang="en-US" sz="1000" dirty="0">
              <a:solidFill>
                <a:schemeClr val="accent3">
                  <a:lumMod val="50000"/>
                </a:schemeClr>
              </a:solidFill>
              <a:latin typeface="メイリオ"/>
              <a:ea typeface="メイリオ"/>
              <a:cs typeface="メイリオ"/>
            </a:endParaRPr>
          </a:p>
        </p:txBody>
      </p:sp>
      <p:sp>
        <p:nvSpPr>
          <p:cNvPr id="110" name="正方形/長方形 109"/>
          <p:cNvSpPr/>
          <p:nvPr/>
        </p:nvSpPr>
        <p:spPr>
          <a:xfrm>
            <a:off x="7603346" y="4890132"/>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chemeClr val="accent3">
                    <a:lumMod val="50000"/>
                  </a:schemeClr>
                </a:solidFill>
                <a:latin typeface="メイリオ"/>
                <a:ea typeface="メイリオ"/>
                <a:cs typeface="メイリオ"/>
              </a:rPr>
              <a:t>経理処理</a:t>
            </a:r>
          </a:p>
        </p:txBody>
      </p:sp>
      <p:sp>
        <p:nvSpPr>
          <p:cNvPr id="111" name="正方形/長方形 110"/>
          <p:cNvSpPr/>
          <p:nvPr/>
        </p:nvSpPr>
        <p:spPr>
          <a:xfrm>
            <a:off x="6715278" y="4890132"/>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chemeClr val="accent3">
                    <a:lumMod val="50000"/>
                  </a:schemeClr>
                </a:solidFill>
                <a:latin typeface="メイリオ"/>
                <a:ea typeface="メイリオ"/>
                <a:cs typeface="メイリオ"/>
              </a:rPr>
              <a:t>財務管理</a:t>
            </a:r>
            <a:endParaRPr kumimoji="1" lang="ja-JP" altLang="en-US" sz="1000" dirty="0">
              <a:solidFill>
                <a:schemeClr val="accent3">
                  <a:lumMod val="50000"/>
                </a:schemeClr>
              </a:solidFill>
              <a:latin typeface="メイリオ"/>
              <a:ea typeface="メイリオ"/>
              <a:cs typeface="メイリオ"/>
            </a:endParaRPr>
          </a:p>
        </p:txBody>
      </p:sp>
      <p:sp>
        <p:nvSpPr>
          <p:cNvPr id="112" name="正方形/長方形 111"/>
          <p:cNvSpPr/>
          <p:nvPr/>
        </p:nvSpPr>
        <p:spPr>
          <a:xfrm>
            <a:off x="7605369" y="580526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chemeClr val="accent3">
                    <a:lumMod val="50000"/>
                  </a:schemeClr>
                </a:solidFill>
                <a:latin typeface="メイリオ"/>
                <a:ea typeface="メイリオ"/>
                <a:cs typeface="メイリオ"/>
              </a:rPr>
              <a:t>アンケート</a:t>
            </a:r>
            <a:endParaRPr kumimoji="1" lang="ja-JP" altLang="en-US" sz="900" dirty="0">
              <a:solidFill>
                <a:schemeClr val="accent3">
                  <a:lumMod val="50000"/>
                </a:schemeClr>
              </a:solidFill>
              <a:latin typeface="メイリオ"/>
              <a:ea typeface="メイリオ"/>
              <a:cs typeface="メイリオ"/>
            </a:endParaRPr>
          </a:p>
        </p:txBody>
      </p:sp>
      <p:sp>
        <p:nvSpPr>
          <p:cNvPr id="113" name="正方形/長方形 112"/>
          <p:cNvSpPr/>
          <p:nvPr/>
        </p:nvSpPr>
        <p:spPr>
          <a:xfrm>
            <a:off x="7603346" y="537018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chemeClr val="accent3">
                    <a:lumMod val="50000"/>
                  </a:schemeClr>
                </a:solidFill>
                <a:latin typeface="メイリオ"/>
                <a:ea typeface="メイリオ"/>
                <a:cs typeface="メイリオ"/>
              </a:rPr>
              <a:t>物流管理</a:t>
            </a:r>
            <a:endParaRPr kumimoji="1" lang="ja-JP" altLang="en-US" sz="1000" dirty="0">
              <a:solidFill>
                <a:schemeClr val="accent3">
                  <a:lumMod val="50000"/>
                </a:schemeClr>
              </a:solidFill>
              <a:latin typeface="メイリオ"/>
              <a:ea typeface="メイリオ"/>
              <a:cs typeface="メイリオ"/>
            </a:endParaRPr>
          </a:p>
        </p:txBody>
      </p:sp>
      <p:sp>
        <p:nvSpPr>
          <p:cNvPr id="114" name="正方形/長方形 113"/>
          <p:cNvSpPr/>
          <p:nvPr/>
        </p:nvSpPr>
        <p:spPr>
          <a:xfrm>
            <a:off x="6715278" y="537018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chemeClr val="accent3">
                    <a:lumMod val="50000"/>
                  </a:schemeClr>
                </a:solidFill>
                <a:latin typeface="メイリオ"/>
                <a:ea typeface="メイリオ"/>
                <a:cs typeface="メイリオ"/>
              </a:rPr>
              <a:t>国勢調査</a:t>
            </a:r>
            <a:endParaRPr kumimoji="1" lang="ja-JP" altLang="en-US" sz="1000" dirty="0">
              <a:solidFill>
                <a:schemeClr val="accent3">
                  <a:lumMod val="50000"/>
                </a:schemeClr>
              </a:solidFill>
              <a:latin typeface="メイリオ"/>
              <a:ea typeface="メイリオ"/>
              <a:cs typeface="メイリオ"/>
            </a:endParaRPr>
          </a:p>
        </p:txBody>
      </p:sp>
      <p:sp>
        <p:nvSpPr>
          <p:cNvPr id="44" name="四角形吹き出し 43"/>
          <p:cNvSpPr/>
          <p:nvPr/>
        </p:nvSpPr>
        <p:spPr>
          <a:xfrm>
            <a:off x="1331640" y="3921526"/>
            <a:ext cx="1082848" cy="443578"/>
          </a:xfrm>
          <a:prstGeom prst="wedgeRectCallout">
            <a:avLst>
              <a:gd name="adj1" fmla="val 70992"/>
              <a:gd name="adj2" fmla="val 71881"/>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smtClean="0">
                <a:solidFill>
                  <a:srgbClr val="FFFFFF"/>
                </a:solidFill>
                <a:latin typeface="Meiryo" charset="-128"/>
                <a:ea typeface="Meiryo" charset="-128"/>
                <a:cs typeface="Meiryo" charset="-128"/>
              </a:rPr>
              <a:t>IoT</a:t>
            </a:r>
            <a:endParaRPr kumimoji="1" lang="ja-JP" altLang="en-US" sz="2400" dirty="0">
              <a:solidFill>
                <a:srgbClr val="FFFFFF"/>
              </a:solidFill>
              <a:latin typeface="Meiryo" charset="-128"/>
              <a:ea typeface="Meiryo" charset="-128"/>
              <a:cs typeface="Meiryo" charset="-128"/>
            </a:endParaRPr>
          </a:p>
        </p:txBody>
      </p:sp>
      <p:sp>
        <p:nvSpPr>
          <p:cNvPr id="68" name="右矢印 67"/>
          <p:cNvSpPr/>
          <p:nvPr/>
        </p:nvSpPr>
        <p:spPr>
          <a:xfrm rot="5400000">
            <a:off x="7254623" y="3307592"/>
            <a:ext cx="703733" cy="776653"/>
          </a:xfrm>
          <a:prstGeom prst="rightArrow">
            <a:avLst>
              <a:gd name="adj1" fmla="val 57468"/>
              <a:gd name="adj2" fmla="val 57499"/>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800" dirty="0" smtClean="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8484470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312615" y="827128"/>
            <a:ext cx="8525282" cy="5737795"/>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434049" y="918773"/>
            <a:ext cx="8272728" cy="23888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pic>
        <p:nvPicPr>
          <p:cNvPr id="8" name="図 7"/>
          <p:cNvPicPr>
            <a:picLocks noChangeAspect="1"/>
          </p:cNvPicPr>
          <p:nvPr/>
        </p:nvPicPr>
        <p:blipFill>
          <a:blip r:embed="rId3">
            <a:biLevel thresh="50000"/>
            <a:alphaModFix amt="15000"/>
          </a:blip>
          <a:stretch>
            <a:fillRect/>
          </a:stretch>
        </p:blipFill>
        <p:spPr>
          <a:xfrm>
            <a:off x="2118123" y="986680"/>
            <a:ext cx="6388642" cy="2225587"/>
          </a:xfrm>
          <a:prstGeom prst="rect">
            <a:avLst/>
          </a:prstGeom>
        </p:spPr>
      </p:pic>
      <p:sp>
        <p:nvSpPr>
          <p:cNvPr id="2" name="タイトル 1"/>
          <p:cNvSpPr>
            <a:spLocks noGrp="1"/>
          </p:cNvSpPr>
          <p:nvPr>
            <p:ph type="title"/>
          </p:nvPr>
        </p:nvSpPr>
        <p:spPr/>
        <p:txBody>
          <a:bodyPr/>
          <a:lstStyle/>
          <a:p>
            <a:r>
              <a:rPr kumimoji="1" lang="en-US" altLang="ja-JP" dirty="0" smtClean="0"/>
              <a:t>CPS</a:t>
            </a:r>
            <a:r>
              <a:rPr kumimoji="1" lang="ja-JP" altLang="en-US" dirty="0" smtClean="0"/>
              <a:t>（</a:t>
            </a:r>
            <a:r>
              <a:rPr kumimoji="1" lang="en-US" altLang="ja-JP" dirty="0" smtClean="0"/>
              <a:t>Cyber-Physical System</a:t>
            </a:r>
            <a:r>
              <a:rPr kumimoji="1" lang="ja-JP" altLang="en-US" dirty="0" smtClean="0"/>
              <a:t>）の仕組み</a:t>
            </a:r>
            <a:endParaRPr kumimoji="1" lang="ja-JP" altLang="en-US" dirty="0"/>
          </a:p>
        </p:txBody>
      </p:sp>
      <p:sp>
        <p:nvSpPr>
          <p:cNvPr id="3" name="スライド番号プレースホルダー 2"/>
          <p:cNvSpPr>
            <a:spLocks noGrp="1"/>
          </p:cNvSpPr>
          <p:nvPr>
            <p:ph type="sldNum" sz="quarter" idx="12"/>
          </p:nvPr>
        </p:nvSpPr>
        <p:spPr>
          <a:xfrm>
            <a:off x="6844206" y="6660754"/>
            <a:ext cx="2133600" cy="217800"/>
          </a:xfrm>
        </p:spPr>
        <p:txBody>
          <a:bodyPr/>
          <a:lstStyle/>
          <a:p>
            <a:fld id="{8FF8CC5D-A65D-5946-99B5-645367A967AD}" type="slidenum">
              <a:rPr kumimoji="1" lang="ja-JP" altLang="en-US" smtClean="0"/>
              <a:t>19</a:t>
            </a:fld>
            <a:endParaRPr kumimoji="1" lang="ja-JP" altLang="en-US"/>
          </a:p>
        </p:txBody>
      </p:sp>
      <p:sp>
        <p:nvSpPr>
          <p:cNvPr id="5" name="正方形/長方形 4"/>
          <p:cNvSpPr/>
          <p:nvPr/>
        </p:nvSpPr>
        <p:spPr>
          <a:xfrm>
            <a:off x="434049" y="4094339"/>
            <a:ext cx="8272728" cy="23888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p:cNvSpPr txBox="1"/>
          <p:nvPr/>
        </p:nvSpPr>
        <p:spPr>
          <a:xfrm>
            <a:off x="670792" y="1864328"/>
            <a:ext cx="1210588" cy="584776"/>
          </a:xfrm>
          <a:prstGeom prst="rect">
            <a:avLst/>
          </a:prstGeom>
          <a:noFill/>
        </p:spPr>
        <p:txBody>
          <a:bodyPr wrap="none" rtlCol="0">
            <a:spAutoFit/>
          </a:bodyPr>
          <a:lstStyle/>
          <a:p>
            <a:pPr algn="ctr"/>
            <a:r>
              <a:rPr lang="ja-JP" altLang="en-US" sz="2000" dirty="0" smtClean="0">
                <a:solidFill>
                  <a:srgbClr val="0000FF"/>
                </a:solidFill>
              </a:rPr>
              <a:t>電脳世界</a:t>
            </a:r>
            <a:endParaRPr lang="en-US" altLang="ja-JP" sz="2000" dirty="0" smtClean="0">
              <a:solidFill>
                <a:srgbClr val="0000FF"/>
              </a:solidFill>
            </a:endParaRPr>
          </a:p>
          <a:p>
            <a:pPr algn="ctr"/>
            <a:r>
              <a:rPr lang="ja-JP" altLang="en-US" sz="1200" dirty="0" smtClean="0">
                <a:solidFill>
                  <a:srgbClr val="0000FF"/>
                </a:solidFill>
              </a:rPr>
              <a:t>（</a:t>
            </a:r>
            <a:r>
              <a:rPr lang="en-US" altLang="ja-JP" sz="1200" dirty="0" smtClean="0">
                <a:solidFill>
                  <a:srgbClr val="0000FF"/>
                </a:solidFill>
              </a:rPr>
              <a:t>Cyber World</a:t>
            </a:r>
            <a:r>
              <a:rPr lang="ja-JP" altLang="en-US" sz="1200" dirty="0" smtClean="0">
                <a:solidFill>
                  <a:srgbClr val="0000FF"/>
                </a:solidFill>
              </a:rPr>
              <a:t>）</a:t>
            </a:r>
            <a:endParaRPr kumimoji="1" lang="ja-JP" altLang="en-US" sz="1200" dirty="0">
              <a:solidFill>
                <a:srgbClr val="0000FF"/>
              </a:solidFill>
            </a:endParaRPr>
          </a:p>
        </p:txBody>
      </p:sp>
      <p:sp>
        <p:nvSpPr>
          <p:cNvPr id="52" name="テキスト ボックス 51"/>
          <p:cNvSpPr txBox="1"/>
          <p:nvPr/>
        </p:nvSpPr>
        <p:spPr>
          <a:xfrm>
            <a:off x="649001" y="5023769"/>
            <a:ext cx="1260832" cy="584776"/>
          </a:xfrm>
          <a:prstGeom prst="rect">
            <a:avLst/>
          </a:prstGeom>
          <a:noFill/>
        </p:spPr>
        <p:txBody>
          <a:bodyPr wrap="none" rtlCol="0">
            <a:spAutoFit/>
          </a:bodyPr>
          <a:lstStyle/>
          <a:p>
            <a:pPr algn="ctr"/>
            <a:r>
              <a:rPr kumimoji="1" lang="ja-JP" altLang="en-US" sz="2000" dirty="0" smtClean="0">
                <a:solidFill>
                  <a:srgbClr val="008000"/>
                </a:solidFill>
              </a:rPr>
              <a:t>現実世界</a:t>
            </a:r>
            <a:endParaRPr kumimoji="1" lang="en-US" altLang="ja-JP" sz="2000" dirty="0" smtClean="0">
              <a:solidFill>
                <a:srgbClr val="008000"/>
              </a:solidFill>
            </a:endParaRPr>
          </a:p>
          <a:p>
            <a:pPr algn="ctr"/>
            <a:r>
              <a:rPr kumimoji="1" lang="ja-JP" altLang="en-US" sz="1200" dirty="0" smtClean="0">
                <a:solidFill>
                  <a:srgbClr val="008000"/>
                </a:solidFill>
              </a:rPr>
              <a:t>（</a:t>
            </a:r>
            <a:r>
              <a:rPr kumimoji="1" lang="en-US" altLang="ja-JP" sz="1200" dirty="0" smtClean="0">
                <a:solidFill>
                  <a:srgbClr val="008000"/>
                </a:solidFill>
              </a:rPr>
              <a:t>Physical World</a:t>
            </a:r>
            <a:r>
              <a:rPr kumimoji="1" lang="ja-JP" altLang="en-US" sz="1200" dirty="0" smtClean="0">
                <a:solidFill>
                  <a:srgbClr val="008000"/>
                </a:solidFill>
              </a:rPr>
              <a:t>）</a:t>
            </a:r>
            <a:endParaRPr kumimoji="1" lang="ja-JP" altLang="en-US" sz="1200" dirty="0">
              <a:solidFill>
                <a:srgbClr val="008000"/>
              </a:solidFill>
            </a:endParaRPr>
          </a:p>
        </p:txBody>
      </p:sp>
      <p:sp>
        <p:nvSpPr>
          <p:cNvPr id="54" name="テキスト ボックス 53"/>
          <p:cNvSpPr txBox="1"/>
          <p:nvPr/>
        </p:nvSpPr>
        <p:spPr>
          <a:xfrm>
            <a:off x="411504" y="3497707"/>
            <a:ext cx="2488245" cy="400110"/>
          </a:xfrm>
          <a:prstGeom prst="rect">
            <a:avLst/>
          </a:prstGeom>
          <a:noFill/>
        </p:spPr>
        <p:txBody>
          <a:bodyPr wrap="none" rtlCol="0">
            <a:spAutoFit/>
          </a:bodyPr>
          <a:lstStyle/>
          <a:p>
            <a:pPr algn="r"/>
            <a:r>
              <a:rPr kumimoji="1" lang="en-US" altLang="ja-JP" sz="2000" dirty="0" smtClean="0">
                <a:solidFill>
                  <a:schemeClr val="bg1"/>
                </a:solidFill>
              </a:rPr>
              <a:t>Cyber-Physical System</a:t>
            </a:r>
            <a:endParaRPr kumimoji="1" lang="ja-JP" altLang="en-US" sz="2000" dirty="0">
              <a:solidFill>
                <a:schemeClr val="bg1"/>
              </a:solidFill>
            </a:endParaRPr>
          </a:p>
        </p:txBody>
      </p:sp>
      <p:sp>
        <p:nvSpPr>
          <p:cNvPr id="69" name="角丸四角形 68"/>
          <p:cNvSpPr/>
          <p:nvPr/>
        </p:nvSpPr>
        <p:spPr bwMode="auto">
          <a:xfrm>
            <a:off x="4935789"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70" name="角丸四角形 69"/>
          <p:cNvSpPr/>
          <p:nvPr/>
        </p:nvSpPr>
        <p:spPr bwMode="auto">
          <a:xfrm>
            <a:off x="2699792"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71" name="角丸四角形 70"/>
          <p:cNvSpPr/>
          <p:nvPr/>
        </p:nvSpPr>
        <p:spPr bwMode="auto">
          <a:xfrm>
            <a:off x="6051913"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72" name="角丸四角形 71"/>
          <p:cNvSpPr/>
          <p:nvPr/>
        </p:nvSpPr>
        <p:spPr bwMode="auto">
          <a:xfrm>
            <a:off x="7204041"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73" name="角丸四角形 72"/>
          <p:cNvSpPr/>
          <p:nvPr/>
        </p:nvSpPr>
        <p:spPr bwMode="auto">
          <a:xfrm>
            <a:off x="3851920"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77" name="図形グループ 76"/>
          <p:cNvGrpSpPr/>
          <p:nvPr/>
        </p:nvGrpSpPr>
        <p:grpSpPr>
          <a:xfrm>
            <a:off x="6166430" y="4554217"/>
            <a:ext cx="161020" cy="300733"/>
            <a:chOff x="5118100" y="4941610"/>
            <a:chExt cx="190500" cy="405090"/>
          </a:xfrm>
        </p:grpSpPr>
        <p:sp>
          <p:nvSpPr>
            <p:cNvPr id="101" name="正方形/長方形 10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角丸四角形 115"/>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7" name="図形グループ 116"/>
          <p:cNvGrpSpPr/>
          <p:nvPr/>
        </p:nvGrpSpPr>
        <p:grpSpPr>
          <a:xfrm>
            <a:off x="6432141" y="4635606"/>
            <a:ext cx="441102" cy="177800"/>
            <a:chOff x="4715098" y="3962400"/>
            <a:chExt cx="441102" cy="177800"/>
          </a:xfrm>
        </p:grpSpPr>
        <p:sp>
          <p:nvSpPr>
            <p:cNvPr id="118" name="角丸四角形 117"/>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角丸四角形 118"/>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角丸四角形 119"/>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1" name="図形グループ 120"/>
          <p:cNvGrpSpPr/>
          <p:nvPr/>
        </p:nvGrpSpPr>
        <p:grpSpPr>
          <a:xfrm>
            <a:off x="5022469" y="4340993"/>
            <a:ext cx="679541" cy="593816"/>
            <a:chOff x="-62676" y="3965594"/>
            <a:chExt cx="679541" cy="593816"/>
          </a:xfrm>
        </p:grpSpPr>
        <p:sp>
          <p:nvSpPr>
            <p:cNvPr id="122" name="角丸四角形 12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3" name="図 122"/>
            <p:cNvPicPr>
              <a:picLocks noChangeAspect="1"/>
            </p:cNvPicPr>
            <p:nvPr/>
          </p:nvPicPr>
          <p:blipFill>
            <a:blip r:embed="rId4">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124" name="図形グループ 123"/>
          <p:cNvGrpSpPr/>
          <p:nvPr/>
        </p:nvGrpSpPr>
        <p:grpSpPr>
          <a:xfrm>
            <a:off x="5509487" y="4460010"/>
            <a:ext cx="341289" cy="550466"/>
            <a:chOff x="1140657" y="4229811"/>
            <a:chExt cx="341289" cy="550466"/>
          </a:xfrm>
        </p:grpSpPr>
        <p:sp>
          <p:nvSpPr>
            <p:cNvPr id="125" name="角丸四角形 12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6" name="図 125"/>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127" name="図 126"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69642" y="4406852"/>
            <a:ext cx="792088" cy="543647"/>
          </a:xfrm>
          <a:prstGeom prst="rect">
            <a:avLst/>
          </a:prstGeom>
        </p:spPr>
      </p:pic>
      <p:grpSp>
        <p:nvGrpSpPr>
          <p:cNvPr id="128" name="図形グループ 127"/>
          <p:cNvGrpSpPr/>
          <p:nvPr/>
        </p:nvGrpSpPr>
        <p:grpSpPr>
          <a:xfrm>
            <a:off x="4108636" y="4406852"/>
            <a:ext cx="499492" cy="545661"/>
            <a:chOff x="4000500" y="1182650"/>
            <a:chExt cx="499492" cy="545661"/>
          </a:xfrm>
        </p:grpSpPr>
        <p:sp>
          <p:nvSpPr>
            <p:cNvPr id="129" name="角丸四角形 12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131" name="テキスト ボックス 130"/>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grpSp>
        <p:nvGrpSpPr>
          <p:cNvPr id="132" name="図形グループ 131"/>
          <p:cNvGrpSpPr/>
          <p:nvPr/>
        </p:nvGrpSpPr>
        <p:grpSpPr>
          <a:xfrm>
            <a:off x="7204041" y="4406852"/>
            <a:ext cx="499492" cy="545661"/>
            <a:chOff x="6373788" y="4940591"/>
            <a:chExt cx="499492" cy="545661"/>
          </a:xfrm>
        </p:grpSpPr>
        <p:sp>
          <p:nvSpPr>
            <p:cNvPr id="133" name="角丸四角形 132"/>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角丸四角形 134"/>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図形グループ 135"/>
          <p:cNvGrpSpPr/>
          <p:nvPr/>
        </p:nvGrpSpPr>
        <p:grpSpPr>
          <a:xfrm>
            <a:off x="7635841" y="4470352"/>
            <a:ext cx="499492" cy="445407"/>
            <a:chOff x="6805588" y="5004091"/>
            <a:chExt cx="499492" cy="445407"/>
          </a:xfrm>
        </p:grpSpPr>
        <p:sp>
          <p:nvSpPr>
            <p:cNvPr id="137" name="台形 136"/>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角丸四角形 137"/>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角丸四角形 138"/>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0" name="角丸四角形 139"/>
          <p:cNvSpPr/>
          <p:nvPr/>
        </p:nvSpPr>
        <p:spPr bwMode="auto">
          <a:xfrm>
            <a:off x="2699792" y="5355545"/>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様々なアクティビティ</a:t>
            </a:r>
          </a:p>
        </p:txBody>
      </p:sp>
      <p:grpSp>
        <p:nvGrpSpPr>
          <p:cNvPr id="141" name="図形グループ 140"/>
          <p:cNvGrpSpPr/>
          <p:nvPr/>
        </p:nvGrpSpPr>
        <p:grpSpPr>
          <a:xfrm>
            <a:off x="3878604" y="5692641"/>
            <a:ext cx="228599" cy="443927"/>
            <a:chOff x="1946324" y="4125162"/>
            <a:chExt cx="969964" cy="2007872"/>
          </a:xfrm>
        </p:grpSpPr>
        <p:sp>
          <p:nvSpPr>
            <p:cNvPr id="142" name="円/楕円 14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4" name="図形グループ 143"/>
          <p:cNvGrpSpPr/>
          <p:nvPr/>
        </p:nvGrpSpPr>
        <p:grpSpPr>
          <a:xfrm>
            <a:off x="4389262" y="5692641"/>
            <a:ext cx="228599" cy="443927"/>
            <a:chOff x="1946324" y="4125162"/>
            <a:chExt cx="969964" cy="2007872"/>
          </a:xfrm>
        </p:grpSpPr>
        <p:sp>
          <p:nvSpPr>
            <p:cNvPr id="145" name="円/楕円 1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フローチャート: 論理積ゲート 1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7" name="図形グループ 146"/>
          <p:cNvGrpSpPr/>
          <p:nvPr/>
        </p:nvGrpSpPr>
        <p:grpSpPr>
          <a:xfrm>
            <a:off x="4160663" y="5622791"/>
            <a:ext cx="228599" cy="443927"/>
            <a:chOff x="1946324" y="4125162"/>
            <a:chExt cx="969964" cy="2007872"/>
          </a:xfrm>
        </p:grpSpPr>
        <p:sp>
          <p:nvSpPr>
            <p:cNvPr id="148" name="円/楕円 14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フローチャート: 論理積ゲート 14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0" name="図形グループ 149"/>
          <p:cNvGrpSpPr/>
          <p:nvPr/>
        </p:nvGrpSpPr>
        <p:grpSpPr>
          <a:xfrm>
            <a:off x="4634288" y="5622791"/>
            <a:ext cx="228599" cy="443927"/>
            <a:chOff x="1946324" y="4125162"/>
            <a:chExt cx="969964" cy="2007872"/>
          </a:xfrm>
        </p:grpSpPr>
        <p:sp>
          <p:nvSpPr>
            <p:cNvPr id="151" name="円/楕円 15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フローチャート: 論理積ゲート 15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3" name="図形グループ 152"/>
          <p:cNvGrpSpPr/>
          <p:nvPr/>
        </p:nvGrpSpPr>
        <p:grpSpPr>
          <a:xfrm>
            <a:off x="2834578" y="5692641"/>
            <a:ext cx="228599" cy="443927"/>
            <a:chOff x="1946324" y="4125162"/>
            <a:chExt cx="969964" cy="2007872"/>
          </a:xfrm>
        </p:grpSpPr>
        <p:sp>
          <p:nvSpPr>
            <p:cNvPr id="154" name="円/楕円 15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フローチャート: 論理積ゲート 15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6" name="図形グループ 155"/>
          <p:cNvGrpSpPr/>
          <p:nvPr/>
        </p:nvGrpSpPr>
        <p:grpSpPr>
          <a:xfrm>
            <a:off x="3345236" y="5692641"/>
            <a:ext cx="228599" cy="443927"/>
            <a:chOff x="1946324" y="4125162"/>
            <a:chExt cx="969964" cy="2007872"/>
          </a:xfrm>
        </p:grpSpPr>
        <p:sp>
          <p:nvSpPr>
            <p:cNvPr id="157" name="円/楕円 15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フローチャート: 論理積ゲート 15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9" name="図形グループ 158"/>
          <p:cNvGrpSpPr/>
          <p:nvPr/>
        </p:nvGrpSpPr>
        <p:grpSpPr>
          <a:xfrm>
            <a:off x="3116637" y="5622791"/>
            <a:ext cx="228599" cy="443927"/>
            <a:chOff x="1946324" y="4125162"/>
            <a:chExt cx="969964" cy="2007872"/>
          </a:xfrm>
        </p:grpSpPr>
        <p:sp>
          <p:nvSpPr>
            <p:cNvPr id="160" name="円/楕円 15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フローチャート: 論理積ゲート 16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2" name="図形グループ 161"/>
          <p:cNvGrpSpPr/>
          <p:nvPr/>
        </p:nvGrpSpPr>
        <p:grpSpPr>
          <a:xfrm>
            <a:off x="3590262" y="5622791"/>
            <a:ext cx="228599" cy="443927"/>
            <a:chOff x="1946324" y="4125162"/>
            <a:chExt cx="969964" cy="2007872"/>
          </a:xfrm>
        </p:grpSpPr>
        <p:sp>
          <p:nvSpPr>
            <p:cNvPr id="163" name="円/楕円 1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フローチャート: 論理積ゲート 1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5" name="図形グループ 164"/>
          <p:cNvGrpSpPr/>
          <p:nvPr/>
        </p:nvGrpSpPr>
        <p:grpSpPr>
          <a:xfrm>
            <a:off x="5950465" y="5697994"/>
            <a:ext cx="228599" cy="443927"/>
            <a:chOff x="1946324" y="4125162"/>
            <a:chExt cx="969964" cy="2007872"/>
          </a:xfrm>
        </p:grpSpPr>
        <p:sp>
          <p:nvSpPr>
            <p:cNvPr id="166" name="円/楕円 1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フローチャート: 論理積ゲート 1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8" name="図形グループ 167"/>
          <p:cNvGrpSpPr/>
          <p:nvPr/>
        </p:nvGrpSpPr>
        <p:grpSpPr>
          <a:xfrm>
            <a:off x="6461123" y="5697994"/>
            <a:ext cx="228599" cy="443927"/>
            <a:chOff x="1946324" y="4125162"/>
            <a:chExt cx="969964" cy="2007872"/>
          </a:xfrm>
        </p:grpSpPr>
        <p:sp>
          <p:nvSpPr>
            <p:cNvPr id="169" name="円/楕円 1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フローチャート: 論理積ゲート 1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1" name="図形グループ 170"/>
          <p:cNvGrpSpPr/>
          <p:nvPr/>
        </p:nvGrpSpPr>
        <p:grpSpPr>
          <a:xfrm>
            <a:off x="6232524" y="5628144"/>
            <a:ext cx="228599" cy="443927"/>
            <a:chOff x="1946324" y="4125162"/>
            <a:chExt cx="969964" cy="2007872"/>
          </a:xfrm>
        </p:grpSpPr>
        <p:sp>
          <p:nvSpPr>
            <p:cNvPr id="172" name="円/楕円 17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4" name="図形グループ 173"/>
          <p:cNvGrpSpPr/>
          <p:nvPr/>
        </p:nvGrpSpPr>
        <p:grpSpPr>
          <a:xfrm>
            <a:off x="6706149" y="5628144"/>
            <a:ext cx="228599" cy="443927"/>
            <a:chOff x="1946324" y="4125162"/>
            <a:chExt cx="969964" cy="2007872"/>
          </a:xfrm>
        </p:grpSpPr>
        <p:sp>
          <p:nvSpPr>
            <p:cNvPr id="175" name="円/楕円 17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フローチャート: 論理積ゲート 17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7" name="図形グループ 176"/>
          <p:cNvGrpSpPr/>
          <p:nvPr/>
        </p:nvGrpSpPr>
        <p:grpSpPr>
          <a:xfrm>
            <a:off x="4918483" y="5691773"/>
            <a:ext cx="228599" cy="443927"/>
            <a:chOff x="1946324" y="4125162"/>
            <a:chExt cx="969964" cy="2007872"/>
          </a:xfrm>
        </p:grpSpPr>
        <p:sp>
          <p:nvSpPr>
            <p:cNvPr id="178" name="円/楕円 17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フローチャート: 論理積ゲート 17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0" name="図形グループ 179"/>
          <p:cNvGrpSpPr/>
          <p:nvPr/>
        </p:nvGrpSpPr>
        <p:grpSpPr>
          <a:xfrm>
            <a:off x="5429141" y="5691773"/>
            <a:ext cx="228599" cy="443927"/>
            <a:chOff x="1946324" y="4125162"/>
            <a:chExt cx="969964" cy="2007872"/>
          </a:xfrm>
        </p:grpSpPr>
        <p:sp>
          <p:nvSpPr>
            <p:cNvPr id="181" name="円/楕円 1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フローチャート: 論理積ゲート 1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3" name="図形グループ 182"/>
          <p:cNvGrpSpPr/>
          <p:nvPr/>
        </p:nvGrpSpPr>
        <p:grpSpPr>
          <a:xfrm>
            <a:off x="5200542" y="5621923"/>
            <a:ext cx="228599" cy="443927"/>
            <a:chOff x="1946324" y="4125162"/>
            <a:chExt cx="969964" cy="2007872"/>
          </a:xfrm>
        </p:grpSpPr>
        <p:sp>
          <p:nvSpPr>
            <p:cNvPr id="184" name="円/楕円 18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ローチャート: 論理積ゲート 18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6" name="図形グループ 185"/>
          <p:cNvGrpSpPr/>
          <p:nvPr/>
        </p:nvGrpSpPr>
        <p:grpSpPr>
          <a:xfrm>
            <a:off x="5674167" y="5621923"/>
            <a:ext cx="228599" cy="443927"/>
            <a:chOff x="1946324" y="4125162"/>
            <a:chExt cx="969964" cy="2007872"/>
          </a:xfrm>
        </p:grpSpPr>
        <p:sp>
          <p:nvSpPr>
            <p:cNvPr id="187" name="円/楕円 1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フローチャート: 論理積ゲート 1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9" name="図形グループ 188"/>
          <p:cNvGrpSpPr/>
          <p:nvPr/>
        </p:nvGrpSpPr>
        <p:grpSpPr>
          <a:xfrm>
            <a:off x="6971072" y="5705868"/>
            <a:ext cx="228599" cy="443927"/>
            <a:chOff x="1946324" y="4125162"/>
            <a:chExt cx="969964" cy="2007872"/>
          </a:xfrm>
        </p:grpSpPr>
        <p:sp>
          <p:nvSpPr>
            <p:cNvPr id="190" name="円/楕円 18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フローチャート: 論理積ゲート 19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2" name="図形グループ 191"/>
          <p:cNvGrpSpPr/>
          <p:nvPr/>
        </p:nvGrpSpPr>
        <p:grpSpPr>
          <a:xfrm>
            <a:off x="7481730" y="5705868"/>
            <a:ext cx="228599" cy="443927"/>
            <a:chOff x="1946324" y="4125162"/>
            <a:chExt cx="969964" cy="2007872"/>
          </a:xfrm>
        </p:grpSpPr>
        <p:sp>
          <p:nvSpPr>
            <p:cNvPr id="193" name="円/楕円 19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フローチャート: 論理積ゲート 19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5" name="図形グループ 194"/>
          <p:cNvGrpSpPr/>
          <p:nvPr/>
        </p:nvGrpSpPr>
        <p:grpSpPr>
          <a:xfrm>
            <a:off x="7253131" y="5636018"/>
            <a:ext cx="228599" cy="443927"/>
            <a:chOff x="1946324" y="4125162"/>
            <a:chExt cx="969964" cy="2007872"/>
          </a:xfrm>
        </p:grpSpPr>
        <p:sp>
          <p:nvSpPr>
            <p:cNvPr id="196" name="円/楕円 19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フローチャート: 論理積ゲート 19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8" name="図形グループ 197"/>
          <p:cNvGrpSpPr/>
          <p:nvPr/>
        </p:nvGrpSpPr>
        <p:grpSpPr>
          <a:xfrm>
            <a:off x="7726756" y="5636018"/>
            <a:ext cx="228599" cy="443927"/>
            <a:chOff x="1946324" y="4125162"/>
            <a:chExt cx="969964" cy="2007872"/>
          </a:xfrm>
        </p:grpSpPr>
        <p:sp>
          <p:nvSpPr>
            <p:cNvPr id="199" name="円/楕円 19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フローチャート: 論理積ゲート 19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1" name="角丸四角形 200"/>
          <p:cNvSpPr/>
          <p:nvPr/>
        </p:nvSpPr>
        <p:spPr bwMode="auto">
          <a:xfrm>
            <a:off x="4935789"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202" name="角丸四角形 201"/>
          <p:cNvSpPr/>
          <p:nvPr/>
        </p:nvSpPr>
        <p:spPr bwMode="auto">
          <a:xfrm>
            <a:off x="2699792"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203" name="角丸四角形 202"/>
          <p:cNvSpPr/>
          <p:nvPr/>
        </p:nvSpPr>
        <p:spPr bwMode="auto">
          <a:xfrm>
            <a:off x="6051913"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204" name="角丸四角形 203"/>
          <p:cNvSpPr/>
          <p:nvPr/>
        </p:nvSpPr>
        <p:spPr bwMode="auto">
          <a:xfrm>
            <a:off x="7204041"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205" name="角丸四角形 204"/>
          <p:cNvSpPr/>
          <p:nvPr/>
        </p:nvSpPr>
        <p:spPr bwMode="auto">
          <a:xfrm>
            <a:off x="3851920"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206" name="図形グループ 205"/>
          <p:cNvGrpSpPr/>
          <p:nvPr/>
        </p:nvGrpSpPr>
        <p:grpSpPr>
          <a:xfrm>
            <a:off x="6166430" y="1519284"/>
            <a:ext cx="161020" cy="300733"/>
            <a:chOff x="5118100" y="4941610"/>
            <a:chExt cx="190500" cy="405090"/>
          </a:xfrm>
        </p:grpSpPr>
        <p:sp>
          <p:nvSpPr>
            <p:cNvPr id="207" name="正方形/長方形 206"/>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正方形/長方形 207"/>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角丸四角形 208"/>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0" name="図形グループ 209"/>
          <p:cNvGrpSpPr/>
          <p:nvPr/>
        </p:nvGrpSpPr>
        <p:grpSpPr>
          <a:xfrm>
            <a:off x="6432141" y="1600673"/>
            <a:ext cx="441102" cy="177800"/>
            <a:chOff x="4715098" y="3962400"/>
            <a:chExt cx="441102" cy="177800"/>
          </a:xfrm>
        </p:grpSpPr>
        <p:sp>
          <p:nvSpPr>
            <p:cNvPr id="211" name="角丸四角形 210"/>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角丸四角形 211"/>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角丸四角形 212"/>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4" name="図形グループ 213"/>
          <p:cNvGrpSpPr/>
          <p:nvPr/>
        </p:nvGrpSpPr>
        <p:grpSpPr>
          <a:xfrm>
            <a:off x="5022469" y="1306060"/>
            <a:ext cx="679541" cy="593816"/>
            <a:chOff x="-62676" y="3965594"/>
            <a:chExt cx="679541" cy="593816"/>
          </a:xfrm>
        </p:grpSpPr>
        <p:sp>
          <p:nvSpPr>
            <p:cNvPr id="215" name="角丸四角形 214"/>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16" name="図 215"/>
            <p:cNvPicPr>
              <a:picLocks noChangeAspect="1"/>
            </p:cNvPicPr>
            <p:nvPr/>
          </p:nvPicPr>
          <p:blipFill>
            <a:blip r:embed="rId4">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217" name="図形グループ 216"/>
          <p:cNvGrpSpPr/>
          <p:nvPr/>
        </p:nvGrpSpPr>
        <p:grpSpPr>
          <a:xfrm>
            <a:off x="5509487" y="1425077"/>
            <a:ext cx="341289" cy="550466"/>
            <a:chOff x="1140657" y="4229811"/>
            <a:chExt cx="341289" cy="550466"/>
          </a:xfrm>
        </p:grpSpPr>
        <p:sp>
          <p:nvSpPr>
            <p:cNvPr id="218" name="角丸四角形 217"/>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19" name="図 218"/>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220" name="図 219"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69642" y="1371919"/>
            <a:ext cx="792088" cy="543647"/>
          </a:xfrm>
          <a:prstGeom prst="rect">
            <a:avLst/>
          </a:prstGeom>
        </p:spPr>
      </p:pic>
      <p:grpSp>
        <p:nvGrpSpPr>
          <p:cNvPr id="221" name="図形グループ 220"/>
          <p:cNvGrpSpPr/>
          <p:nvPr/>
        </p:nvGrpSpPr>
        <p:grpSpPr>
          <a:xfrm>
            <a:off x="4108636" y="1371919"/>
            <a:ext cx="499492" cy="545661"/>
            <a:chOff x="4000500" y="1182650"/>
            <a:chExt cx="499492" cy="545661"/>
          </a:xfrm>
        </p:grpSpPr>
        <p:sp>
          <p:nvSpPr>
            <p:cNvPr id="222" name="角丸四角形 221"/>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3" name="正方形/長方形 222"/>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224" name="テキスト ボックス 223"/>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grpSp>
        <p:nvGrpSpPr>
          <p:cNvPr id="225" name="図形グループ 224"/>
          <p:cNvGrpSpPr/>
          <p:nvPr/>
        </p:nvGrpSpPr>
        <p:grpSpPr>
          <a:xfrm>
            <a:off x="7204041" y="1371919"/>
            <a:ext cx="499492" cy="545661"/>
            <a:chOff x="6373788" y="4940591"/>
            <a:chExt cx="499492" cy="545661"/>
          </a:xfrm>
        </p:grpSpPr>
        <p:sp>
          <p:nvSpPr>
            <p:cNvPr id="226" name="角丸四角形 225"/>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7" name="円/楕円 226"/>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角丸四角形 227"/>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9" name="図形グループ 228"/>
          <p:cNvGrpSpPr/>
          <p:nvPr/>
        </p:nvGrpSpPr>
        <p:grpSpPr>
          <a:xfrm>
            <a:off x="7635841" y="1435419"/>
            <a:ext cx="499492" cy="445407"/>
            <a:chOff x="6805588" y="5004091"/>
            <a:chExt cx="499492" cy="445407"/>
          </a:xfrm>
        </p:grpSpPr>
        <p:sp>
          <p:nvSpPr>
            <p:cNvPr id="230" name="台形 229"/>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角丸四角形 230"/>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角丸四角形 231"/>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3" name="角丸四角形 232"/>
          <p:cNvSpPr/>
          <p:nvPr/>
        </p:nvSpPr>
        <p:spPr bwMode="auto">
          <a:xfrm>
            <a:off x="2699792" y="2320612"/>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様々なアクティビティ</a:t>
            </a:r>
          </a:p>
        </p:txBody>
      </p:sp>
      <p:grpSp>
        <p:nvGrpSpPr>
          <p:cNvPr id="234" name="図形グループ 233"/>
          <p:cNvGrpSpPr/>
          <p:nvPr/>
        </p:nvGrpSpPr>
        <p:grpSpPr>
          <a:xfrm>
            <a:off x="3878604" y="2657708"/>
            <a:ext cx="228599" cy="443927"/>
            <a:chOff x="1946324" y="4125162"/>
            <a:chExt cx="969964" cy="2007872"/>
          </a:xfrm>
        </p:grpSpPr>
        <p:sp>
          <p:nvSpPr>
            <p:cNvPr id="235" name="円/楕円 2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フローチャート: 論理積ゲート 2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7" name="図形グループ 236"/>
          <p:cNvGrpSpPr/>
          <p:nvPr/>
        </p:nvGrpSpPr>
        <p:grpSpPr>
          <a:xfrm>
            <a:off x="4389262" y="2657708"/>
            <a:ext cx="228599" cy="443927"/>
            <a:chOff x="1946324" y="4125162"/>
            <a:chExt cx="969964" cy="2007872"/>
          </a:xfrm>
        </p:grpSpPr>
        <p:sp>
          <p:nvSpPr>
            <p:cNvPr id="238" name="円/楕円 2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9" name="フローチャート: 論理積ゲート 2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0" name="図形グループ 239"/>
          <p:cNvGrpSpPr/>
          <p:nvPr/>
        </p:nvGrpSpPr>
        <p:grpSpPr>
          <a:xfrm>
            <a:off x="4160663" y="2587858"/>
            <a:ext cx="228599" cy="443927"/>
            <a:chOff x="1946324" y="4125162"/>
            <a:chExt cx="969964" cy="2007872"/>
          </a:xfrm>
        </p:grpSpPr>
        <p:sp>
          <p:nvSpPr>
            <p:cNvPr id="241" name="円/楕円 2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フローチャート: 論理積ゲート 2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3" name="図形グループ 242"/>
          <p:cNvGrpSpPr/>
          <p:nvPr/>
        </p:nvGrpSpPr>
        <p:grpSpPr>
          <a:xfrm>
            <a:off x="4634288" y="2587858"/>
            <a:ext cx="228599" cy="443927"/>
            <a:chOff x="1946324" y="4125162"/>
            <a:chExt cx="969964" cy="2007872"/>
          </a:xfrm>
        </p:grpSpPr>
        <p:sp>
          <p:nvSpPr>
            <p:cNvPr id="244" name="円/楕円 2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5" name="フローチャート: 論理積ゲート 2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6" name="図形グループ 245"/>
          <p:cNvGrpSpPr/>
          <p:nvPr/>
        </p:nvGrpSpPr>
        <p:grpSpPr>
          <a:xfrm>
            <a:off x="2834578" y="2657708"/>
            <a:ext cx="228599" cy="443927"/>
            <a:chOff x="1946324" y="4125162"/>
            <a:chExt cx="969964" cy="2007872"/>
          </a:xfrm>
        </p:grpSpPr>
        <p:sp>
          <p:nvSpPr>
            <p:cNvPr id="247" name="円/楕円 24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フローチャート: 論理積ゲート 24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9" name="図形グループ 248"/>
          <p:cNvGrpSpPr/>
          <p:nvPr/>
        </p:nvGrpSpPr>
        <p:grpSpPr>
          <a:xfrm>
            <a:off x="3345236" y="2657708"/>
            <a:ext cx="228599" cy="443927"/>
            <a:chOff x="1946324" y="4125162"/>
            <a:chExt cx="969964" cy="2007872"/>
          </a:xfrm>
        </p:grpSpPr>
        <p:sp>
          <p:nvSpPr>
            <p:cNvPr id="250" name="円/楕円 24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1" name="フローチャート: 論理積ゲート 25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2" name="図形グループ 251"/>
          <p:cNvGrpSpPr/>
          <p:nvPr/>
        </p:nvGrpSpPr>
        <p:grpSpPr>
          <a:xfrm>
            <a:off x="3116637" y="2587858"/>
            <a:ext cx="228599" cy="443927"/>
            <a:chOff x="1946324" y="4125162"/>
            <a:chExt cx="969964" cy="2007872"/>
          </a:xfrm>
        </p:grpSpPr>
        <p:sp>
          <p:nvSpPr>
            <p:cNvPr id="253" name="円/楕円 25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4" name="フローチャート: 論理積ゲート 25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5" name="図形グループ 254"/>
          <p:cNvGrpSpPr/>
          <p:nvPr/>
        </p:nvGrpSpPr>
        <p:grpSpPr>
          <a:xfrm>
            <a:off x="3590262" y="2587858"/>
            <a:ext cx="228599" cy="443927"/>
            <a:chOff x="1946324" y="4125162"/>
            <a:chExt cx="969964" cy="2007872"/>
          </a:xfrm>
        </p:grpSpPr>
        <p:sp>
          <p:nvSpPr>
            <p:cNvPr id="256" name="円/楕円 25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7" name="フローチャート: 論理積ゲート 25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8" name="図形グループ 257"/>
          <p:cNvGrpSpPr/>
          <p:nvPr/>
        </p:nvGrpSpPr>
        <p:grpSpPr>
          <a:xfrm>
            <a:off x="5950465" y="2663061"/>
            <a:ext cx="228599" cy="443927"/>
            <a:chOff x="1946324" y="4125162"/>
            <a:chExt cx="969964" cy="2007872"/>
          </a:xfrm>
        </p:grpSpPr>
        <p:sp>
          <p:nvSpPr>
            <p:cNvPr id="259" name="円/楕円 2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フローチャート: 論理積ゲート 2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1" name="図形グループ 260"/>
          <p:cNvGrpSpPr/>
          <p:nvPr/>
        </p:nvGrpSpPr>
        <p:grpSpPr>
          <a:xfrm>
            <a:off x="6461123" y="2663061"/>
            <a:ext cx="228599" cy="443927"/>
            <a:chOff x="1946324" y="4125162"/>
            <a:chExt cx="969964" cy="2007872"/>
          </a:xfrm>
        </p:grpSpPr>
        <p:sp>
          <p:nvSpPr>
            <p:cNvPr id="262" name="円/楕円 26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3" name="フローチャート: 論理積ゲート 26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4" name="図形グループ 263"/>
          <p:cNvGrpSpPr/>
          <p:nvPr/>
        </p:nvGrpSpPr>
        <p:grpSpPr>
          <a:xfrm>
            <a:off x="6232524" y="2593211"/>
            <a:ext cx="228599" cy="443927"/>
            <a:chOff x="1946324" y="4125162"/>
            <a:chExt cx="969964" cy="2007872"/>
          </a:xfrm>
        </p:grpSpPr>
        <p:sp>
          <p:nvSpPr>
            <p:cNvPr id="265" name="円/楕円 2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6" name="フローチャート: 論理積ゲート 2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7" name="図形グループ 266"/>
          <p:cNvGrpSpPr/>
          <p:nvPr/>
        </p:nvGrpSpPr>
        <p:grpSpPr>
          <a:xfrm>
            <a:off x="6706149" y="2593211"/>
            <a:ext cx="228599" cy="443927"/>
            <a:chOff x="1946324" y="4125162"/>
            <a:chExt cx="969964" cy="2007872"/>
          </a:xfrm>
        </p:grpSpPr>
        <p:sp>
          <p:nvSpPr>
            <p:cNvPr id="268" name="円/楕円 26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フローチャート: 論理積ゲート 26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0" name="図形グループ 269"/>
          <p:cNvGrpSpPr/>
          <p:nvPr/>
        </p:nvGrpSpPr>
        <p:grpSpPr>
          <a:xfrm>
            <a:off x="4918483" y="2656840"/>
            <a:ext cx="228599" cy="443927"/>
            <a:chOff x="1946324" y="4125162"/>
            <a:chExt cx="969964" cy="2007872"/>
          </a:xfrm>
        </p:grpSpPr>
        <p:sp>
          <p:nvSpPr>
            <p:cNvPr id="271" name="円/楕円 2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フローチャート: 論理積ゲート 2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3" name="図形グループ 272"/>
          <p:cNvGrpSpPr/>
          <p:nvPr/>
        </p:nvGrpSpPr>
        <p:grpSpPr>
          <a:xfrm>
            <a:off x="5429141" y="2656840"/>
            <a:ext cx="228599" cy="443927"/>
            <a:chOff x="1946324" y="4125162"/>
            <a:chExt cx="969964" cy="2007872"/>
          </a:xfrm>
        </p:grpSpPr>
        <p:sp>
          <p:nvSpPr>
            <p:cNvPr id="274" name="円/楕円 27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5" name="フローチャート: 論理積ゲート 27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6" name="図形グループ 275"/>
          <p:cNvGrpSpPr/>
          <p:nvPr/>
        </p:nvGrpSpPr>
        <p:grpSpPr>
          <a:xfrm>
            <a:off x="5200542" y="2586990"/>
            <a:ext cx="228599" cy="443927"/>
            <a:chOff x="1946324" y="4125162"/>
            <a:chExt cx="969964" cy="2007872"/>
          </a:xfrm>
        </p:grpSpPr>
        <p:sp>
          <p:nvSpPr>
            <p:cNvPr id="277" name="円/楕円 2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8" name="フローチャート: 論理積ゲート 2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9" name="図形グループ 278"/>
          <p:cNvGrpSpPr/>
          <p:nvPr/>
        </p:nvGrpSpPr>
        <p:grpSpPr>
          <a:xfrm>
            <a:off x="5674167" y="2586990"/>
            <a:ext cx="228599" cy="443927"/>
            <a:chOff x="1946324" y="4125162"/>
            <a:chExt cx="969964" cy="2007872"/>
          </a:xfrm>
        </p:grpSpPr>
        <p:sp>
          <p:nvSpPr>
            <p:cNvPr id="280" name="円/楕円 27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1" name="フローチャート: 論理積ゲート 28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2" name="図形グループ 281"/>
          <p:cNvGrpSpPr/>
          <p:nvPr/>
        </p:nvGrpSpPr>
        <p:grpSpPr>
          <a:xfrm>
            <a:off x="6971072" y="2670935"/>
            <a:ext cx="228599" cy="443927"/>
            <a:chOff x="1946324" y="4125162"/>
            <a:chExt cx="969964" cy="2007872"/>
          </a:xfrm>
        </p:grpSpPr>
        <p:sp>
          <p:nvSpPr>
            <p:cNvPr id="283" name="円/楕円 28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フローチャート: 論理積ゲート 28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5" name="図形グループ 284"/>
          <p:cNvGrpSpPr/>
          <p:nvPr/>
        </p:nvGrpSpPr>
        <p:grpSpPr>
          <a:xfrm>
            <a:off x="7481730" y="2670935"/>
            <a:ext cx="228599" cy="443927"/>
            <a:chOff x="1946324" y="4125162"/>
            <a:chExt cx="969964" cy="2007872"/>
          </a:xfrm>
        </p:grpSpPr>
        <p:sp>
          <p:nvSpPr>
            <p:cNvPr id="286" name="円/楕円 28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7" name="フローチャート: 論理積ゲート 28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8" name="図形グループ 287"/>
          <p:cNvGrpSpPr/>
          <p:nvPr/>
        </p:nvGrpSpPr>
        <p:grpSpPr>
          <a:xfrm>
            <a:off x="7253131" y="2601085"/>
            <a:ext cx="228599" cy="443927"/>
            <a:chOff x="1946324" y="4125162"/>
            <a:chExt cx="969964" cy="2007872"/>
          </a:xfrm>
        </p:grpSpPr>
        <p:sp>
          <p:nvSpPr>
            <p:cNvPr id="289" name="円/楕円 2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0" name="フローチャート: 論理積ゲート 2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1" name="図形グループ 290"/>
          <p:cNvGrpSpPr/>
          <p:nvPr/>
        </p:nvGrpSpPr>
        <p:grpSpPr>
          <a:xfrm>
            <a:off x="7726756" y="2601085"/>
            <a:ext cx="228599" cy="443927"/>
            <a:chOff x="1946324" y="4125162"/>
            <a:chExt cx="969964" cy="2007872"/>
          </a:xfrm>
        </p:grpSpPr>
        <p:sp>
          <p:nvSpPr>
            <p:cNvPr id="292" name="円/楕円 29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3" name="フローチャート: 論理積ゲート 29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0" name="上矢印 9"/>
          <p:cNvSpPr/>
          <p:nvPr/>
        </p:nvSpPr>
        <p:spPr>
          <a:xfrm>
            <a:off x="3052566" y="3193831"/>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4" name="上矢印 293"/>
          <p:cNvSpPr/>
          <p:nvPr/>
        </p:nvSpPr>
        <p:spPr>
          <a:xfrm rot="10800000">
            <a:off x="6432141" y="3204726"/>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5" name="テキスト ボックス 294"/>
          <p:cNvSpPr txBox="1"/>
          <p:nvPr/>
        </p:nvSpPr>
        <p:spPr>
          <a:xfrm>
            <a:off x="4293459" y="1005777"/>
            <a:ext cx="2236510" cy="400110"/>
          </a:xfrm>
          <a:prstGeom prst="rect">
            <a:avLst/>
          </a:prstGeom>
          <a:noFill/>
        </p:spPr>
        <p:txBody>
          <a:bodyPr wrap="none" rtlCol="0">
            <a:spAutoFit/>
          </a:bodyPr>
          <a:lstStyle/>
          <a:p>
            <a:pPr algn="ctr"/>
            <a:r>
              <a:rPr lang="ja-JP" altLang="en-US" sz="2000" b="1" dirty="0" smtClean="0">
                <a:ln>
                  <a:solidFill>
                    <a:srgbClr val="C00000"/>
                  </a:solidFill>
                </a:ln>
                <a:solidFill>
                  <a:schemeClr val="accent2"/>
                </a:solidFill>
                <a:effectLst>
                  <a:glow rad="127000">
                    <a:schemeClr val="bg1"/>
                  </a:glow>
                </a:effectLst>
                <a:latin typeface="Meiryo" charset="-128"/>
                <a:ea typeface="Meiryo" charset="-128"/>
                <a:cs typeface="Meiryo" charset="-128"/>
              </a:rPr>
              <a:t>デジタル・コピー</a:t>
            </a:r>
            <a:endParaRPr kumimoji="1" lang="ja-JP" altLang="en-US" sz="2000" b="1" dirty="0">
              <a:ln>
                <a:solidFill>
                  <a:srgbClr val="C00000"/>
                </a:solidFill>
              </a:ln>
              <a:solidFill>
                <a:schemeClr val="accent2"/>
              </a:solidFill>
              <a:effectLst>
                <a:glow rad="127000">
                  <a:schemeClr val="bg1"/>
                </a:glow>
              </a:effectLst>
              <a:latin typeface="Meiryo" charset="-128"/>
              <a:ea typeface="Meiryo" charset="-128"/>
              <a:cs typeface="Meiryo" charset="-128"/>
            </a:endParaRPr>
          </a:p>
        </p:txBody>
      </p:sp>
      <p:pic>
        <p:nvPicPr>
          <p:cNvPr id="13" name="図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4044" y="1240140"/>
            <a:ext cx="1932582" cy="1938481"/>
          </a:xfrm>
          <a:prstGeom prst="rect">
            <a:avLst/>
          </a:prstGeom>
        </p:spPr>
      </p:pic>
      <p:sp>
        <p:nvSpPr>
          <p:cNvPr id="14" name="テキスト ボックス 13"/>
          <p:cNvSpPr txBox="1"/>
          <p:nvPr/>
        </p:nvSpPr>
        <p:spPr>
          <a:xfrm>
            <a:off x="4247023" y="2092461"/>
            <a:ext cx="2236510" cy="400110"/>
          </a:xfrm>
          <a:prstGeom prst="rect">
            <a:avLst/>
          </a:prstGeom>
          <a:noFill/>
          <a:effectLst>
            <a:glow rad="228600">
              <a:schemeClr val="accent2">
                <a:satMod val="175000"/>
                <a:alpha val="40000"/>
              </a:schemeClr>
            </a:glow>
          </a:effectLst>
        </p:spPr>
        <p:txBody>
          <a:bodyPr wrap="none" rtlCol="0">
            <a:spAutoFit/>
          </a:bodyPr>
          <a:lstStyle/>
          <a:p>
            <a:pPr algn="ctr"/>
            <a:r>
              <a:rPr lang="ja-JP" altLang="en-US" sz="2000" b="1" smtClean="0">
                <a:solidFill>
                  <a:schemeClr val="bg1"/>
                </a:solidFill>
                <a:effectLst>
                  <a:glow rad="228600">
                    <a:schemeClr val="tx1">
                      <a:alpha val="40000"/>
                    </a:schemeClr>
                  </a:glow>
                </a:effectLst>
                <a:latin typeface="Hiragino Kaku Gothic Pro W6" charset="-128"/>
                <a:ea typeface="Hiragino Kaku Gothic Pro W6" charset="-128"/>
                <a:cs typeface="Hiragino Kaku Gothic Pro W6" charset="-128"/>
              </a:rPr>
              <a:t>シミュレーション</a:t>
            </a:r>
            <a:endParaRPr kumimoji="1" lang="ja-JP" altLang="en-US" sz="2000" b="1">
              <a:solidFill>
                <a:schemeClr val="bg1"/>
              </a:solidFill>
              <a:effectLst>
                <a:glow rad="228600">
                  <a:schemeClr val="tx1">
                    <a:alpha val="40000"/>
                  </a:schemeClr>
                </a:glow>
              </a:effectLst>
              <a:latin typeface="Hiragino Kaku Gothic Pro W6" charset="-128"/>
              <a:ea typeface="Hiragino Kaku Gothic Pro W6" charset="-128"/>
              <a:cs typeface="Hiragino Kaku Gothic Pro W6" charset="-128"/>
            </a:endParaRPr>
          </a:p>
        </p:txBody>
      </p:sp>
      <p:sp>
        <p:nvSpPr>
          <p:cNvPr id="15" name="テキスト ボックス 14"/>
          <p:cNvSpPr txBox="1"/>
          <p:nvPr/>
        </p:nvSpPr>
        <p:spPr>
          <a:xfrm>
            <a:off x="3344669" y="3647069"/>
            <a:ext cx="723275" cy="307777"/>
          </a:xfrm>
          <a:prstGeom prst="rect">
            <a:avLst/>
          </a:prstGeom>
          <a:noFill/>
        </p:spPr>
        <p:txBody>
          <a:bodyPr wrap="none" rtlCol="0">
            <a:spAutoFit/>
          </a:bodyPr>
          <a:lstStyle/>
          <a:p>
            <a:r>
              <a:rPr kumimoji="1" lang="ja-JP" altLang="en-US" sz="1400" b="1" dirty="0" smtClean="0">
                <a:solidFill>
                  <a:schemeClr val="bg1"/>
                </a:solidFill>
                <a:latin typeface="Meiryo" charset="-128"/>
                <a:ea typeface="Meiryo" charset="-128"/>
                <a:cs typeface="Meiryo" charset="-128"/>
              </a:rPr>
              <a:t>データ</a:t>
            </a:r>
            <a:endParaRPr kumimoji="1" lang="ja-JP" altLang="en-US" sz="1400" b="1" dirty="0">
              <a:solidFill>
                <a:schemeClr val="bg1"/>
              </a:solidFill>
              <a:latin typeface="Meiryo" charset="-128"/>
              <a:ea typeface="Meiryo" charset="-128"/>
              <a:cs typeface="Meiryo" charset="-128"/>
            </a:endParaRPr>
          </a:p>
        </p:txBody>
      </p:sp>
      <p:sp>
        <p:nvSpPr>
          <p:cNvPr id="296" name="テキスト ボックス 295"/>
          <p:cNvSpPr txBox="1"/>
          <p:nvPr/>
        </p:nvSpPr>
        <p:spPr>
          <a:xfrm>
            <a:off x="6718147" y="3542486"/>
            <a:ext cx="723275" cy="307777"/>
          </a:xfrm>
          <a:prstGeom prst="rect">
            <a:avLst/>
          </a:prstGeom>
          <a:noFill/>
        </p:spPr>
        <p:txBody>
          <a:bodyPr wrap="none" rtlCol="0">
            <a:spAutoFit/>
          </a:bodyPr>
          <a:lstStyle/>
          <a:p>
            <a:r>
              <a:rPr kumimoji="1" lang="ja-JP" altLang="en-US" sz="1400" b="1" dirty="0" smtClean="0">
                <a:solidFill>
                  <a:schemeClr val="bg1"/>
                </a:solidFill>
                <a:latin typeface="Meiryo" charset="-128"/>
                <a:ea typeface="Meiryo" charset="-128"/>
                <a:cs typeface="Meiryo" charset="-128"/>
              </a:rPr>
              <a:t>最適解</a:t>
            </a:r>
            <a:endParaRPr kumimoji="1" lang="ja-JP" altLang="en-US" sz="14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7178723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自己紹介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1293127"/>
            <a:ext cx="3386282" cy="4756304"/>
          </a:xfrm>
          <a:prstGeom prst="rect">
            <a:avLst/>
          </a:prstGeom>
          <a:ln>
            <a:noFill/>
          </a:ln>
          <a:effectLst>
            <a:outerShdw blurRad="292100" dist="139700" dir="2700000" algn="tl" rotWithShape="0">
              <a:srgbClr val="333333">
                <a:alpha val="65000"/>
              </a:srgbClr>
            </a:outerShdw>
          </a:effectLst>
        </p:spPr>
      </p:pic>
      <p:sp>
        <p:nvSpPr>
          <p:cNvPr id="6" name="テキスト ボックス 5"/>
          <p:cNvSpPr txBox="1"/>
          <p:nvPr/>
        </p:nvSpPr>
        <p:spPr>
          <a:xfrm>
            <a:off x="5563839" y="6165900"/>
            <a:ext cx="1859805" cy="400110"/>
          </a:xfrm>
          <a:prstGeom prst="rect">
            <a:avLst/>
          </a:prstGeom>
          <a:noFill/>
        </p:spPr>
        <p:txBody>
          <a:bodyPr wrap="none" rtlCol="0">
            <a:spAutoFit/>
          </a:bodyPr>
          <a:lstStyle/>
          <a:p>
            <a:pPr algn="ctr"/>
            <a:r>
              <a:rPr kumimoji="1" lang="en-US" altLang="ja-JP" sz="2000" b="1" dirty="0" smtClean="0">
                <a:solidFill>
                  <a:srgbClr val="C00000"/>
                </a:solidFill>
              </a:rPr>
              <a:t>2016</a:t>
            </a:r>
            <a:r>
              <a:rPr kumimoji="1" lang="ja-JP" altLang="en-US" sz="2000" b="1" dirty="0" smtClean="0">
                <a:solidFill>
                  <a:srgbClr val="C00000"/>
                </a:solidFill>
              </a:rPr>
              <a:t>年</a:t>
            </a:r>
            <a:r>
              <a:rPr kumimoji="1" lang="en-US" altLang="ja-JP" sz="2000" b="1" dirty="0" smtClean="0">
                <a:solidFill>
                  <a:srgbClr val="C00000"/>
                </a:solidFill>
              </a:rPr>
              <a:t>1</a:t>
            </a:r>
            <a:r>
              <a:rPr kumimoji="1" lang="ja-JP" altLang="en-US" sz="2000" b="1" dirty="0" smtClean="0">
                <a:solidFill>
                  <a:srgbClr val="C00000"/>
                </a:solidFill>
              </a:rPr>
              <a:t>月発売</a:t>
            </a:r>
            <a:endParaRPr kumimoji="1" lang="ja-JP" altLang="en-US" sz="2000" b="1" dirty="0">
              <a:solidFill>
                <a:srgbClr val="C00000"/>
              </a:solidFill>
            </a:endParaRP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293127"/>
            <a:ext cx="3243421" cy="47563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5697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design_img_f_1133791_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0152" y="1124744"/>
            <a:ext cx="2304256" cy="2000442"/>
          </a:xfrm>
          <a:prstGeom prst="rect">
            <a:avLst/>
          </a:prstGeom>
          <a:ln>
            <a:noFill/>
          </a:ln>
          <a:effectLst>
            <a:outerShdw blurRad="292100" dist="139700" dir="2700000" algn="tl" rotWithShape="0">
              <a:srgbClr val="333333">
                <a:alpha val="65000"/>
              </a:srgbClr>
            </a:outerShdw>
          </a:effectLst>
        </p:spPr>
      </p:pic>
      <p:sp>
        <p:nvSpPr>
          <p:cNvPr id="10" name="フリーフォーム 9"/>
          <p:cNvSpPr/>
          <p:nvPr/>
        </p:nvSpPr>
        <p:spPr>
          <a:xfrm>
            <a:off x="894496" y="1268759"/>
            <a:ext cx="7356570" cy="4824537"/>
          </a:xfrm>
          <a:custGeom>
            <a:avLst/>
            <a:gdLst>
              <a:gd name="connsiteX0" fmla="*/ 0 w 7230421"/>
              <a:gd name="connsiteY0" fmla="*/ 5280509 h 5280509"/>
              <a:gd name="connsiteX1" fmla="*/ 3536487 w 7230421"/>
              <a:gd name="connsiteY1" fmla="*/ 3730268 h 5280509"/>
              <a:gd name="connsiteX2" fmla="*/ 7230421 w 7230421"/>
              <a:gd name="connsiteY2" fmla="*/ 0 h 5280509"/>
              <a:gd name="connsiteX3" fmla="*/ 7230421 w 7230421"/>
              <a:gd name="connsiteY3" fmla="*/ 0 h 5280509"/>
            </a:gdLst>
            <a:ahLst/>
            <a:cxnLst>
              <a:cxn ang="0">
                <a:pos x="connsiteX0" y="connsiteY0"/>
              </a:cxn>
              <a:cxn ang="0">
                <a:pos x="connsiteX1" y="connsiteY1"/>
              </a:cxn>
              <a:cxn ang="0">
                <a:pos x="connsiteX2" y="connsiteY2"/>
              </a:cxn>
              <a:cxn ang="0">
                <a:pos x="connsiteX3" y="connsiteY3"/>
              </a:cxn>
            </a:cxnLst>
            <a:rect l="l" t="t" r="r" b="b"/>
            <a:pathLst>
              <a:path w="7230421" h="5280509">
                <a:moveTo>
                  <a:pt x="0" y="5280509"/>
                </a:moveTo>
                <a:cubicBezTo>
                  <a:pt x="1165708" y="4945431"/>
                  <a:pt x="2331417" y="4610353"/>
                  <a:pt x="3536487" y="3730268"/>
                </a:cubicBezTo>
                <a:cubicBezTo>
                  <a:pt x="4741557" y="2850183"/>
                  <a:pt x="7230421" y="0"/>
                  <a:pt x="7230421" y="0"/>
                </a:cubicBezTo>
                <a:lnTo>
                  <a:pt x="7230421" y="0"/>
                </a:lnTo>
              </a:path>
            </a:pathLst>
          </a:custGeom>
          <a:noFill/>
          <a:ln w="76200">
            <a:solidFill>
              <a:schemeClr val="accent6">
                <a:lumMod val="75000"/>
              </a:schemeClr>
            </a:solidFill>
            <a:headEnd type="none" w="med" len="med"/>
            <a:tailEnd type="triangle"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lang="en-US" altLang="ja-JP" dirty="0" smtClean="0"/>
              <a:t>CPS: </a:t>
            </a:r>
            <a:r>
              <a:rPr lang="en-US" altLang="ja-JP" dirty="0" err="1"/>
              <a:t>IoT</a:t>
            </a:r>
            <a:r>
              <a:rPr kumimoji="1" lang="ja-JP" altLang="en-US" dirty="0" smtClean="0"/>
              <a:t>によって変わる現実社会のとらえ方</a:t>
            </a:r>
            <a:endParaRPr kumimoji="1" lang="ja-JP" altLang="en-US" dirty="0"/>
          </a:p>
        </p:txBody>
      </p:sp>
      <p:sp>
        <p:nvSpPr>
          <p:cNvPr id="3" name="スライド番号プレースホルダー 2"/>
          <p:cNvSpPr>
            <a:spLocks noGrp="1"/>
          </p:cNvSpPr>
          <p:nvPr>
            <p:ph type="sldNum" sz="quarter" idx="12"/>
          </p:nvPr>
        </p:nvSpPr>
        <p:spPr>
          <a:xfrm>
            <a:off x="6983421" y="6659160"/>
            <a:ext cx="2133600" cy="217800"/>
          </a:xfrm>
        </p:spPr>
        <p:txBody>
          <a:bodyPr/>
          <a:lstStyle/>
          <a:p>
            <a:fld id="{8FF8CC5D-A65D-5946-99B5-645367A967AD}" type="slidenum">
              <a:rPr kumimoji="1" lang="ja-JP" altLang="en-US" smtClean="0"/>
              <a:t>20</a:t>
            </a:fld>
            <a:endParaRPr kumimoji="1" lang="ja-JP" altLang="en-US" dirty="0"/>
          </a:p>
        </p:txBody>
      </p:sp>
      <p:sp>
        <p:nvSpPr>
          <p:cNvPr id="4" name="ホームベース 3"/>
          <p:cNvSpPr/>
          <p:nvPr/>
        </p:nvSpPr>
        <p:spPr>
          <a:xfrm>
            <a:off x="5364088" y="3212976"/>
            <a:ext cx="2880320" cy="1080120"/>
          </a:xfrm>
          <a:prstGeom prst="homePlate">
            <a:avLst/>
          </a:prstGeom>
          <a:solidFill>
            <a:srgbClr val="0432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4000" dirty="0" smtClean="0">
                <a:solidFill>
                  <a:srgbClr val="FFFFFF"/>
                </a:solidFill>
                <a:latin typeface="MS PGothic" charset="-128"/>
                <a:ea typeface="MS PGothic" charset="-128"/>
                <a:cs typeface="MS PGothic" charset="-128"/>
              </a:rPr>
              <a:t>　　</a:t>
            </a:r>
            <a:r>
              <a:rPr kumimoji="1" lang="en-US" altLang="ja-JP" sz="4000" dirty="0" smtClean="0">
                <a:solidFill>
                  <a:srgbClr val="FFFFFF"/>
                </a:solidFill>
                <a:latin typeface="MS PGothic" charset="-128"/>
                <a:ea typeface="MS PGothic" charset="-128"/>
                <a:cs typeface="MS PGothic" charset="-128"/>
              </a:rPr>
              <a:t> </a:t>
            </a:r>
            <a:r>
              <a:rPr kumimoji="1" lang="ja-JP" altLang="en-US" sz="4000" dirty="0" smtClean="0">
                <a:solidFill>
                  <a:srgbClr val="FFFFFF"/>
                </a:solidFill>
                <a:latin typeface="MS PGothic" charset="-128"/>
                <a:ea typeface="MS PGothic" charset="-128"/>
                <a:cs typeface="MS PGothic" charset="-128"/>
              </a:rPr>
              <a:t>事実</a:t>
            </a:r>
            <a:endParaRPr kumimoji="1" lang="ja-JP" altLang="en-US" sz="4000" dirty="0">
              <a:solidFill>
                <a:srgbClr val="FFFFFF"/>
              </a:solidFill>
              <a:latin typeface="MS PGothic" charset="-128"/>
              <a:ea typeface="MS PGothic" charset="-128"/>
              <a:cs typeface="MS PGothic" charset="-128"/>
            </a:endParaRPr>
          </a:p>
        </p:txBody>
      </p:sp>
      <p:sp>
        <p:nvSpPr>
          <p:cNvPr id="5" name="ホームベース 4"/>
          <p:cNvSpPr/>
          <p:nvPr/>
        </p:nvSpPr>
        <p:spPr>
          <a:xfrm>
            <a:off x="3131840" y="3212976"/>
            <a:ext cx="2880320" cy="108012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4000" dirty="0" smtClean="0">
                <a:solidFill>
                  <a:srgbClr val="FFFFFF"/>
                </a:solidFill>
                <a:latin typeface="MS PGothic" charset="-128"/>
                <a:ea typeface="MS PGothic" charset="-128"/>
                <a:cs typeface="MS PGothic" charset="-128"/>
              </a:rPr>
              <a:t>　　</a:t>
            </a:r>
            <a:r>
              <a:rPr kumimoji="1" lang="en-US" altLang="ja-JP" sz="4000" dirty="0" smtClean="0">
                <a:solidFill>
                  <a:srgbClr val="FFFFFF"/>
                </a:solidFill>
                <a:latin typeface="MS PGothic" charset="-128"/>
                <a:ea typeface="MS PGothic" charset="-128"/>
                <a:cs typeface="MS PGothic" charset="-128"/>
              </a:rPr>
              <a:t> </a:t>
            </a:r>
            <a:r>
              <a:rPr kumimoji="1" lang="ja-JP" altLang="en-US" sz="4000" dirty="0" smtClean="0">
                <a:solidFill>
                  <a:srgbClr val="FFFFFF"/>
                </a:solidFill>
                <a:latin typeface="MS PGothic" charset="-128"/>
                <a:ea typeface="MS PGothic" charset="-128"/>
                <a:cs typeface="MS PGothic" charset="-128"/>
              </a:rPr>
              <a:t>実験</a:t>
            </a:r>
            <a:endParaRPr kumimoji="1" lang="ja-JP" altLang="en-US" sz="4000" dirty="0">
              <a:solidFill>
                <a:srgbClr val="FFFFFF"/>
              </a:solidFill>
              <a:latin typeface="MS PGothic" charset="-128"/>
              <a:ea typeface="MS PGothic" charset="-128"/>
              <a:cs typeface="MS PGothic" charset="-128"/>
            </a:endParaRPr>
          </a:p>
        </p:txBody>
      </p:sp>
      <p:sp>
        <p:nvSpPr>
          <p:cNvPr id="6" name="ホームベース 5"/>
          <p:cNvSpPr/>
          <p:nvPr/>
        </p:nvSpPr>
        <p:spPr>
          <a:xfrm>
            <a:off x="899592" y="3212976"/>
            <a:ext cx="2880320" cy="1080120"/>
          </a:xfrm>
          <a:prstGeom prst="homePlate">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smtClean="0">
                <a:solidFill>
                  <a:srgbClr val="FFFFFF"/>
                </a:solidFill>
                <a:latin typeface="MS PGothic" charset="-128"/>
                <a:ea typeface="MS PGothic" charset="-128"/>
                <a:cs typeface="MS PGothic" charset="-128"/>
              </a:rPr>
              <a:t>経験</a:t>
            </a:r>
            <a:endParaRPr kumimoji="1" lang="ja-JP" altLang="en-US" sz="4000" dirty="0">
              <a:solidFill>
                <a:srgbClr val="FFFFFF"/>
              </a:solidFill>
              <a:latin typeface="MS PGothic" charset="-128"/>
              <a:ea typeface="MS PGothic" charset="-128"/>
              <a:cs typeface="MS PGothic" charset="-128"/>
            </a:endParaRPr>
          </a:p>
        </p:txBody>
      </p:sp>
      <p:sp>
        <p:nvSpPr>
          <p:cNvPr id="7" name="下矢印吹き出し 6"/>
          <p:cNvSpPr/>
          <p:nvPr/>
        </p:nvSpPr>
        <p:spPr>
          <a:xfrm>
            <a:off x="899592" y="2636912"/>
            <a:ext cx="2304256" cy="648072"/>
          </a:xfrm>
          <a:prstGeom prst="downArrowCallou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S PGothic" charset="-128"/>
                <a:ea typeface="MS PGothic" charset="-128"/>
                <a:cs typeface="MS PGothic" charset="-128"/>
              </a:rPr>
              <a:t>体験・主観</a:t>
            </a:r>
            <a:endParaRPr kumimoji="1" lang="ja-JP" altLang="en-US" sz="1600" dirty="0">
              <a:solidFill>
                <a:srgbClr val="FFFFFF"/>
              </a:solidFill>
              <a:latin typeface="MS PGothic" charset="-128"/>
              <a:ea typeface="MS PGothic" charset="-128"/>
              <a:cs typeface="MS PGothic" charset="-128"/>
            </a:endParaRPr>
          </a:p>
        </p:txBody>
      </p:sp>
      <p:sp>
        <p:nvSpPr>
          <p:cNvPr id="8" name="下矢印吹き出し 7"/>
          <p:cNvSpPr/>
          <p:nvPr/>
        </p:nvSpPr>
        <p:spPr>
          <a:xfrm>
            <a:off x="3419872" y="2632132"/>
            <a:ext cx="2304256" cy="648072"/>
          </a:xfrm>
          <a:prstGeom prst="downArrowCallou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S PGothic" charset="-128"/>
                <a:ea typeface="MS PGothic" charset="-128"/>
                <a:cs typeface="MS PGothic" charset="-128"/>
              </a:rPr>
              <a:t>サンプル</a:t>
            </a:r>
            <a:endParaRPr kumimoji="1" lang="ja-JP" altLang="en-US" sz="1600" dirty="0">
              <a:solidFill>
                <a:srgbClr val="FFFFFF"/>
              </a:solidFill>
              <a:latin typeface="MS PGothic" charset="-128"/>
              <a:ea typeface="MS PGothic" charset="-128"/>
              <a:cs typeface="MS PGothic" charset="-128"/>
            </a:endParaRPr>
          </a:p>
        </p:txBody>
      </p:sp>
      <p:sp>
        <p:nvSpPr>
          <p:cNvPr id="9" name="下矢印吹き出し 8"/>
          <p:cNvSpPr/>
          <p:nvPr/>
        </p:nvSpPr>
        <p:spPr>
          <a:xfrm>
            <a:off x="5940152" y="2647540"/>
            <a:ext cx="2304256" cy="648072"/>
          </a:xfrm>
          <a:prstGeom prst="downArrowCallout">
            <a:avLst/>
          </a:prstGeom>
          <a:solidFill>
            <a:srgbClr val="0432FF">
              <a:alpha val="72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S PGothic" charset="-128"/>
                <a:ea typeface="MS PGothic" charset="-128"/>
                <a:cs typeface="MS PGothic" charset="-128"/>
              </a:rPr>
              <a:t>リアルタイム・データ</a:t>
            </a:r>
            <a:endParaRPr kumimoji="1" lang="ja-JP" altLang="en-US" sz="1600" dirty="0">
              <a:solidFill>
                <a:srgbClr val="FFFFFF"/>
              </a:solidFill>
              <a:latin typeface="MS PGothic" charset="-128"/>
              <a:ea typeface="MS PGothic" charset="-128"/>
              <a:cs typeface="MS PGothic" charset="-128"/>
            </a:endParaRPr>
          </a:p>
        </p:txBody>
      </p:sp>
      <p:sp>
        <p:nvSpPr>
          <p:cNvPr id="11" name="直角三角形 10"/>
          <p:cNvSpPr/>
          <p:nvPr/>
        </p:nvSpPr>
        <p:spPr>
          <a:xfrm>
            <a:off x="894496" y="4581128"/>
            <a:ext cx="7349912" cy="1130387"/>
          </a:xfrm>
          <a:prstGeom prst="rtTriangle">
            <a:avLst/>
          </a:prstGeom>
          <a:solidFill>
            <a:srgbClr val="7030A0">
              <a:alpha val="69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直角三角形 11"/>
          <p:cNvSpPr/>
          <p:nvPr/>
        </p:nvSpPr>
        <p:spPr>
          <a:xfrm rot="10800000">
            <a:off x="887839" y="4574236"/>
            <a:ext cx="7349912" cy="1130387"/>
          </a:xfrm>
          <a:prstGeom prst="rtTriangle">
            <a:avLst/>
          </a:prstGeom>
          <a:solidFill>
            <a:srgbClr val="FF6666">
              <a:alpha val="76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899592" y="5019390"/>
            <a:ext cx="2304256" cy="646331"/>
          </a:xfrm>
          <a:prstGeom prst="rect">
            <a:avLst/>
          </a:prstGeom>
          <a:noFill/>
        </p:spPr>
        <p:txBody>
          <a:bodyPr wrap="square" rtlCol="0">
            <a:spAutoFit/>
          </a:bodyPr>
          <a:lstStyle/>
          <a:p>
            <a:r>
              <a:rPr kumimoji="1" lang="ja-JP" altLang="en-US" sz="3600" dirty="0" smtClean="0">
                <a:solidFill>
                  <a:schemeClr val="bg1"/>
                </a:solidFill>
              </a:rPr>
              <a:t>人の直感</a:t>
            </a:r>
            <a:endParaRPr kumimoji="1" lang="ja-JP" altLang="en-US" sz="3600" dirty="0">
              <a:solidFill>
                <a:schemeClr val="bg1"/>
              </a:solidFill>
            </a:endParaRPr>
          </a:p>
        </p:txBody>
      </p:sp>
      <p:sp>
        <p:nvSpPr>
          <p:cNvPr id="14" name="テキスト ボックス 13"/>
          <p:cNvSpPr txBox="1"/>
          <p:nvPr/>
        </p:nvSpPr>
        <p:spPr>
          <a:xfrm>
            <a:off x="5292080" y="4574236"/>
            <a:ext cx="2945671" cy="646331"/>
          </a:xfrm>
          <a:prstGeom prst="rect">
            <a:avLst/>
          </a:prstGeom>
          <a:noFill/>
        </p:spPr>
        <p:txBody>
          <a:bodyPr wrap="square" rtlCol="0">
            <a:spAutoFit/>
          </a:bodyPr>
          <a:lstStyle/>
          <a:p>
            <a:pPr algn="r"/>
            <a:r>
              <a:rPr kumimoji="1" lang="ja-JP" altLang="en-US" sz="3600" smtClean="0">
                <a:solidFill>
                  <a:schemeClr val="bg1"/>
                </a:solidFill>
              </a:rPr>
              <a:t>データの分析</a:t>
            </a:r>
            <a:endParaRPr kumimoji="1" lang="ja-JP" altLang="en-US" sz="3600" dirty="0">
              <a:solidFill>
                <a:schemeClr val="bg1"/>
              </a:solidFill>
            </a:endParaRPr>
          </a:p>
        </p:txBody>
      </p:sp>
      <p:sp>
        <p:nvSpPr>
          <p:cNvPr id="15" name="テキスト ボックス 14"/>
          <p:cNvSpPr txBox="1"/>
          <p:nvPr/>
        </p:nvSpPr>
        <p:spPr>
          <a:xfrm rot="18958335">
            <a:off x="7320092" y="1967095"/>
            <a:ext cx="848309" cy="307777"/>
          </a:xfrm>
          <a:prstGeom prst="rect">
            <a:avLst/>
          </a:prstGeom>
          <a:noFill/>
        </p:spPr>
        <p:txBody>
          <a:bodyPr wrap="none" rtlCol="0">
            <a:spAutoFit/>
          </a:bodyPr>
          <a:lstStyle/>
          <a:p>
            <a:r>
              <a:rPr kumimoji="1" lang="ja-JP" altLang="en-US" sz="1400" dirty="0" smtClean="0">
                <a:solidFill>
                  <a:schemeClr val="bg1"/>
                </a:solidFill>
              </a:rPr>
              <a:t>データ量</a:t>
            </a:r>
            <a:endParaRPr kumimoji="1" lang="ja-JP" altLang="en-US" sz="1400" dirty="0">
              <a:solidFill>
                <a:schemeClr val="bg1"/>
              </a:solidFill>
            </a:endParaRPr>
          </a:p>
        </p:txBody>
      </p:sp>
      <p:pic>
        <p:nvPicPr>
          <p:cNvPr id="16" name="図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5148" y="1271964"/>
            <a:ext cx="322464" cy="322464"/>
          </a:xfrm>
          <a:prstGeom prst="rect">
            <a:avLst/>
          </a:prstGeom>
        </p:spPr>
      </p:pic>
      <p:sp>
        <p:nvSpPr>
          <p:cNvPr id="17" name="テキスト ボックス 16"/>
          <p:cNvSpPr txBox="1"/>
          <p:nvPr/>
        </p:nvSpPr>
        <p:spPr>
          <a:xfrm>
            <a:off x="6516216" y="2147557"/>
            <a:ext cx="684286" cy="307777"/>
          </a:xfrm>
          <a:prstGeom prst="rect">
            <a:avLst/>
          </a:prstGeom>
          <a:noFill/>
        </p:spPr>
        <p:txBody>
          <a:bodyPr wrap="square" rtlCol="0">
            <a:spAutoFit/>
          </a:bodyPr>
          <a:lstStyle/>
          <a:p>
            <a:pPr algn="ctr"/>
            <a:r>
              <a:rPr kumimoji="1" lang="en-US" altLang="ja-JP" sz="1400" smtClean="0">
                <a:solidFill>
                  <a:schemeClr val="bg1"/>
                </a:solidFill>
              </a:rPr>
              <a:t>IoT</a:t>
            </a:r>
            <a:endParaRPr kumimoji="1" lang="ja-JP" altLang="en-US" sz="1400" dirty="0">
              <a:solidFill>
                <a:schemeClr val="bg1"/>
              </a:solidFill>
            </a:endParaRPr>
          </a:p>
        </p:txBody>
      </p:sp>
      <p:pic>
        <p:nvPicPr>
          <p:cNvPr id="19" name="図 18"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82088" y="1846231"/>
            <a:ext cx="535335" cy="367425"/>
          </a:xfrm>
          <a:prstGeom prst="rect">
            <a:avLst/>
          </a:prstGeom>
        </p:spPr>
      </p:pic>
      <p:sp>
        <p:nvSpPr>
          <p:cNvPr id="20" name="テキスト ボックス 19"/>
          <p:cNvSpPr txBox="1"/>
          <p:nvPr/>
        </p:nvSpPr>
        <p:spPr>
          <a:xfrm>
            <a:off x="978170" y="1490362"/>
            <a:ext cx="4172937" cy="707886"/>
          </a:xfrm>
          <a:prstGeom prst="rect">
            <a:avLst/>
          </a:prstGeom>
          <a:noFill/>
        </p:spPr>
        <p:txBody>
          <a:bodyPr wrap="none" rtlCol="0">
            <a:spAutoFit/>
          </a:bodyPr>
          <a:lstStyle/>
          <a:p>
            <a:r>
              <a:rPr kumimoji="1" lang="ja-JP" altLang="en-US" sz="2000" dirty="0" smtClean="0">
                <a:solidFill>
                  <a:srgbClr val="0432FF"/>
                </a:solidFill>
              </a:rPr>
              <a:t>膨大なデータをリアルタイムに収集し</a:t>
            </a:r>
          </a:p>
          <a:p>
            <a:r>
              <a:rPr kumimoji="1" lang="ja-JP" altLang="en-US" sz="2000" dirty="0" smtClean="0">
                <a:solidFill>
                  <a:srgbClr val="0432FF"/>
                </a:solidFill>
              </a:rPr>
              <a:t>データ分析によって事実を把握する。</a:t>
            </a:r>
          </a:p>
        </p:txBody>
      </p:sp>
    </p:spTree>
    <p:extLst>
      <p:ext uri="{BB962C8B-B14F-4D97-AF65-F5344CB8AC3E}">
        <p14:creationId xmlns:p14="http://schemas.microsoft.com/office/powerpoint/2010/main" val="471601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942250" y="2683193"/>
            <a:ext cx="7272808" cy="314914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en-US" altLang="ja-JP" dirty="0"/>
              <a:t>CPS: </a:t>
            </a:r>
            <a:r>
              <a:rPr kumimoji="1" lang="en-US" altLang="ja-JP" dirty="0" err="1" smtClean="0"/>
              <a:t>IoT</a:t>
            </a:r>
            <a:r>
              <a:rPr kumimoji="1" lang="ja-JP" altLang="en-US" dirty="0" smtClean="0"/>
              <a:t>で変わる道路交通の常識</a:t>
            </a:r>
            <a:endParaRPr kumimoji="1" lang="ja-JP" altLang="en-US" dirty="0"/>
          </a:p>
        </p:txBody>
      </p:sp>
      <p:sp>
        <p:nvSpPr>
          <p:cNvPr id="3" name="スライド番号プレースホルダー 2"/>
          <p:cNvSpPr>
            <a:spLocks noGrp="1"/>
          </p:cNvSpPr>
          <p:nvPr>
            <p:ph type="sldNum" sz="quarter" idx="12"/>
          </p:nvPr>
        </p:nvSpPr>
        <p:spPr>
          <a:xfrm>
            <a:off x="6974904" y="6451560"/>
            <a:ext cx="2133600" cy="217800"/>
          </a:xfrm>
        </p:spPr>
        <p:txBody>
          <a:bodyPr/>
          <a:lstStyle/>
          <a:p>
            <a:fld id="{8FF8CC5D-A65D-5946-99B5-645367A967AD}" type="slidenum">
              <a:rPr kumimoji="1" lang="ja-JP" altLang="en-US" smtClean="0"/>
              <a:t>21</a:t>
            </a:fld>
            <a:endParaRPr kumimoji="1" lang="ja-JP" altLang="en-US"/>
          </a:p>
        </p:txBody>
      </p:sp>
      <p:pic>
        <p:nvPicPr>
          <p:cNvPr id="4" name="図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66234" y="2690179"/>
            <a:ext cx="1159235" cy="1159235"/>
          </a:xfrm>
          <a:prstGeom prst="rect">
            <a:avLst/>
          </a:prstGeom>
        </p:spPr>
      </p:pic>
      <p:pic>
        <p:nvPicPr>
          <p:cNvPr id="5" name="図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38318" y="2849719"/>
            <a:ext cx="952679" cy="952679"/>
          </a:xfrm>
          <a:prstGeom prst="rect">
            <a:avLst/>
          </a:prstGeom>
        </p:spPr>
      </p:pic>
      <p:pic>
        <p:nvPicPr>
          <p:cNvPr id="8" name="図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32429" y="2962558"/>
            <a:ext cx="792373" cy="792373"/>
          </a:xfrm>
          <a:prstGeom prst="rect">
            <a:avLst/>
          </a:prstGeom>
        </p:spPr>
      </p:pic>
      <p:pic>
        <p:nvPicPr>
          <p:cNvPr id="9" name="図 8"/>
          <p:cNvPicPr>
            <a:picLocks noChangeAspect="1"/>
          </p:cNvPicPr>
          <p:nvPr/>
        </p:nvPicPr>
        <p:blipFill>
          <a:blip r:embed="rId5">
            <a:clrChange>
              <a:clrFrom>
                <a:srgbClr val="FFFFFF"/>
              </a:clrFrom>
              <a:clrTo>
                <a:srgbClr val="FFFFFF">
                  <a:alpha val="0"/>
                </a:srgbClr>
              </a:clrTo>
            </a:clrChange>
          </a:blip>
          <a:stretch>
            <a:fillRect/>
          </a:stretch>
        </p:blipFill>
        <p:spPr>
          <a:xfrm>
            <a:off x="1335032" y="2730648"/>
            <a:ext cx="1019743" cy="1019743"/>
          </a:xfrm>
          <a:prstGeom prst="rect">
            <a:avLst/>
          </a:prstGeom>
        </p:spPr>
      </p:pic>
      <p:pic>
        <p:nvPicPr>
          <p:cNvPr id="11" name="図 10"/>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96207" y="2690179"/>
            <a:ext cx="1100679" cy="1100679"/>
          </a:xfrm>
          <a:prstGeom prst="rect">
            <a:avLst/>
          </a:prstGeom>
        </p:spPr>
      </p:pic>
      <p:pic>
        <p:nvPicPr>
          <p:cNvPr id="12" name="図 11" descr="design_img_f_1133791_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0780" y="362564"/>
            <a:ext cx="2304256" cy="2000442"/>
          </a:xfrm>
          <a:prstGeom prst="rect">
            <a:avLst/>
          </a:prstGeom>
          <a:ln>
            <a:noFill/>
          </a:ln>
          <a:effectLst>
            <a:outerShdw blurRad="292100" dist="139700" dir="2700000" algn="tl" rotWithShape="0">
              <a:srgbClr val="333333">
                <a:alpha val="65000"/>
              </a:srgbClr>
            </a:outerShdw>
          </a:effectLst>
        </p:spPr>
      </p:pic>
      <p:pic>
        <p:nvPicPr>
          <p:cNvPr id="13" name="図 12"/>
          <p:cNvPicPr>
            <a:picLocks noChangeAspect="1"/>
          </p:cNvPicPr>
          <p:nvPr/>
        </p:nvPicPr>
        <p:blipFill>
          <a:blip r:embed="rId8">
            <a:clrChange>
              <a:clrFrom>
                <a:srgbClr val="FEFEFE"/>
              </a:clrFrom>
              <a:clrTo>
                <a:srgbClr val="FEFEFE">
                  <a:alpha val="0"/>
                </a:srgbClr>
              </a:clrTo>
            </a:clrChange>
          </a:blip>
          <a:stretch>
            <a:fillRect/>
          </a:stretch>
        </p:blipFill>
        <p:spPr>
          <a:xfrm flipH="1">
            <a:off x="1328735" y="2079180"/>
            <a:ext cx="861605" cy="861605"/>
          </a:xfrm>
          <a:prstGeom prst="rect">
            <a:avLst/>
          </a:prstGeom>
        </p:spPr>
      </p:pic>
      <p:pic>
        <p:nvPicPr>
          <p:cNvPr id="14" name="図 13"/>
          <p:cNvPicPr>
            <a:picLocks noChangeAspect="1"/>
          </p:cNvPicPr>
          <p:nvPr/>
        </p:nvPicPr>
        <p:blipFill>
          <a:blip r:embed="rId8">
            <a:clrChange>
              <a:clrFrom>
                <a:srgbClr val="FEFEFE"/>
              </a:clrFrom>
              <a:clrTo>
                <a:srgbClr val="FEFEFE">
                  <a:alpha val="0"/>
                </a:srgbClr>
              </a:clrTo>
            </a:clrChange>
          </a:blip>
          <a:stretch>
            <a:fillRect/>
          </a:stretch>
        </p:blipFill>
        <p:spPr>
          <a:xfrm flipH="1">
            <a:off x="5355978" y="2079181"/>
            <a:ext cx="861605" cy="861605"/>
          </a:xfrm>
          <a:prstGeom prst="rect">
            <a:avLst/>
          </a:prstGeom>
        </p:spPr>
      </p:pic>
      <p:cxnSp>
        <p:nvCxnSpPr>
          <p:cNvPr id="16" name="直線矢印コネクタ 15"/>
          <p:cNvCxnSpPr/>
          <p:nvPr/>
        </p:nvCxnSpPr>
        <p:spPr>
          <a:xfrm flipV="1">
            <a:off x="1844903" y="1863931"/>
            <a:ext cx="2037563" cy="1232100"/>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p:nvPr/>
        </p:nvCxnSpPr>
        <p:spPr>
          <a:xfrm flipV="1">
            <a:off x="3342123" y="1823462"/>
            <a:ext cx="1056511" cy="1079089"/>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p:nvPr/>
        </p:nvCxnSpPr>
        <p:spPr>
          <a:xfrm flipV="1">
            <a:off x="4575607" y="1842393"/>
            <a:ext cx="0" cy="1253638"/>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5" name="直線矢印コネクタ 24"/>
          <p:cNvCxnSpPr/>
          <p:nvPr/>
        </p:nvCxnSpPr>
        <p:spPr>
          <a:xfrm flipH="1" flipV="1">
            <a:off x="4860743" y="1858779"/>
            <a:ext cx="1054358" cy="1297260"/>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4" name="直線矢印コネクタ 33"/>
          <p:cNvCxnSpPr/>
          <p:nvPr/>
        </p:nvCxnSpPr>
        <p:spPr>
          <a:xfrm flipH="1" flipV="1">
            <a:off x="5245614" y="1842393"/>
            <a:ext cx="521171" cy="520614"/>
          </a:xfrm>
          <a:prstGeom prst="straightConnector1">
            <a:avLst/>
          </a:prstGeom>
          <a:ln>
            <a:solidFill>
              <a:srgbClr val="0432FF"/>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5" name="直線矢印コネクタ 34"/>
          <p:cNvCxnSpPr/>
          <p:nvPr/>
        </p:nvCxnSpPr>
        <p:spPr>
          <a:xfrm flipH="1" flipV="1">
            <a:off x="5501466" y="1823462"/>
            <a:ext cx="1644386" cy="1200561"/>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5" name="直線矢印コネクタ 44"/>
          <p:cNvCxnSpPr/>
          <p:nvPr/>
        </p:nvCxnSpPr>
        <p:spPr>
          <a:xfrm flipV="1">
            <a:off x="1963056" y="1681318"/>
            <a:ext cx="1681168" cy="645154"/>
          </a:xfrm>
          <a:prstGeom prst="straightConnector1">
            <a:avLst/>
          </a:prstGeom>
          <a:ln>
            <a:solidFill>
              <a:srgbClr val="0432FF"/>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pic>
        <p:nvPicPr>
          <p:cNvPr id="50" name="図 49"/>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45614" y="3601083"/>
            <a:ext cx="1159235" cy="1159235"/>
          </a:xfrm>
          <a:prstGeom prst="rect">
            <a:avLst/>
          </a:prstGeom>
        </p:spPr>
      </p:pic>
      <p:pic>
        <p:nvPicPr>
          <p:cNvPr id="51" name="図 5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17698" y="3760623"/>
            <a:ext cx="952679" cy="952679"/>
          </a:xfrm>
          <a:prstGeom prst="rect">
            <a:avLst/>
          </a:prstGeom>
        </p:spPr>
      </p:pic>
      <p:pic>
        <p:nvPicPr>
          <p:cNvPr id="52" name="図 5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1809" y="3873462"/>
            <a:ext cx="792373" cy="792373"/>
          </a:xfrm>
          <a:prstGeom prst="rect">
            <a:avLst/>
          </a:prstGeom>
        </p:spPr>
      </p:pic>
      <p:pic>
        <p:nvPicPr>
          <p:cNvPr id="53" name="図 52"/>
          <p:cNvPicPr>
            <a:picLocks noChangeAspect="1"/>
          </p:cNvPicPr>
          <p:nvPr/>
        </p:nvPicPr>
        <p:blipFill>
          <a:blip r:embed="rId5">
            <a:clrChange>
              <a:clrFrom>
                <a:srgbClr val="FFFFFF"/>
              </a:clrFrom>
              <a:clrTo>
                <a:srgbClr val="FFFFFF">
                  <a:alpha val="0"/>
                </a:srgbClr>
              </a:clrTo>
            </a:clrChange>
          </a:blip>
          <a:stretch>
            <a:fillRect/>
          </a:stretch>
        </p:blipFill>
        <p:spPr>
          <a:xfrm>
            <a:off x="6635979" y="3678376"/>
            <a:ext cx="1019743" cy="1019743"/>
          </a:xfrm>
          <a:prstGeom prst="rect">
            <a:avLst/>
          </a:prstGeom>
        </p:spPr>
      </p:pic>
      <p:pic>
        <p:nvPicPr>
          <p:cNvPr id="54" name="図 5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5587" y="3601083"/>
            <a:ext cx="1100679" cy="1100679"/>
          </a:xfrm>
          <a:prstGeom prst="rect">
            <a:avLst/>
          </a:prstGeom>
        </p:spPr>
      </p:pic>
      <p:pic>
        <p:nvPicPr>
          <p:cNvPr id="61" name="図 60"/>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379800" y="4630262"/>
            <a:ext cx="1159235" cy="1159235"/>
          </a:xfrm>
          <a:prstGeom prst="rect">
            <a:avLst/>
          </a:prstGeom>
        </p:spPr>
      </p:pic>
      <p:pic>
        <p:nvPicPr>
          <p:cNvPr id="62" name="図 6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533876" y="4801881"/>
            <a:ext cx="952679" cy="952679"/>
          </a:xfrm>
          <a:prstGeom prst="rect">
            <a:avLst/>
          </a:prstGeom>
        </p:spPr>
      </p:pic>
      <p:pic>
        <p:nvPicPr>
          <p:cNvPr id="63" name="図 6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827987" y="4914720"/>
            <a:ext cx="792373" cy="792373"/>
          </a:xfrm>
          <a:prstGeom prst="rect">
            <a:avLst/>
          </a:prstGeom>
        </p:spPr>
      </p:pic>
      <p:pic>
        <p:nvPicPr>
          <p:cNvPr id="64" name="図 63"/>
          <p:cNvPicPr>
            <a:picLocks noChangeAspect="1"/>
          </p:cNvPicPr>
          <p:nvPr/>
        </p:nvPicPr>
        <p:blipFill>
          <a:blip r:embed="rId5">
            <a:clrChange>
              <a:clrFrom>
                <a:srgbClr val="FFFFFF"/>
              </a:clrFrom>
              <a:clrTo>
                <a:srgbClr val="FFFFFF">
                  <a:alpha val="0"/>
                </a:srgbClr>
              </a:clrTo>
            </a:clrChange>
          </a:blip>
          <a:stretch>
            <a:fillRect/>
          </a:stretch>
        </p:blipFill>
        <p:spPr>
          <a:xfrm flipH="1">
            <a:off x="2730590" y="4682810"/>
            <a:ext cx="1019743" cy="1019743"/>
          </a:xfrm>
          <a:prstGeom prst="rect">
            <a:avLst/>
          </a:prstGeom>
        </p:spPr>
      </p:pic>
      <p:pic>
        <p:nvPicPr>
          <p:cNvPr id="65" name="図 64"/>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4091765" y="4642341"/>
            <a:ext cx="1100679" cy="1100679"/>
          </a:xfrm>
          <a:prstGeom prst="rect">
            <a:avLst/>
          </a:prstGeom>
        </p:spPr>
      </p:pic>
      <p:grpSp>
        <p:nvGrpSpPr>
          <p:cNvPr id="72" name="図形グループ 71"/>
          <p:cNvGrpSpPr/>
          <p:nvPr/>
        </p:nvGrpSpPr>
        <p:grpSpPr>
          <a:xfrm>
            <a:off x="1174616" y="3620219"/>
            <a:ext cx="6870957" cy="100430"/>
            <a:chOff x="1131958" y="4025196"/>
            <a:chExt cx="6870957" cy="100430"/>
          </a:xfrm>
        </p:grpSpPr>
        <p:sp>
          <p:nvSpPr>
            <p:cNvPr id="66" name="正方形/長方形 65"/>
            <p:cNvSpPr/>
            <p:nvPr/>
          </p:nvSpPr>
          <p:spPr>
            <a:xfrm>
              <a:off x="1131958" y="4027632"/>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p:cNvSpPr/>
            <p:nvPr/>
          </p:nvSpPr>
          <p:spPr>
            <a:xfrm>
              <a:off x="2293252" y="4025833"/>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p:cNvSpPr/>
            <p:nvPr/>
          </p:nvSpPr>
          <p:spPr>
            <a:xfrm>
              <a:off x="3454546" y="4026995"/>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p:cNvSpPr/>
            <p:nvPr/>
          </p:nvSpPr>
          <p:spPr>
            <a:xfrm>
              <a:off x="4615840" y="4025196"/>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p:cNvSpPr/>
            <p:nvPr/>
          </p:nvSpPr>
          <p:spPr>
            <a:xfrm>
              <a:off x="5786970" y="4033787"/>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p:cNvSpPr/>
            <p:nvPr/>
          </p:nvSpPr>
          <p:spPr>
            <a:xfrm>
              <a:off x="6948264" y="4031988"/>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3" name="爆発 1 72"/>
          <p:cNvSpPr/>
          <p:nvPr/>
        </p:nvSpPr>
        <p:spPr>
          <a:xfrm>
            <a:off x="2758976" y="3782228"/>
            <a:ext cx="1073525" cy="972383"/>
          </a:xfrm>
          <a:prstGeom prst="irregularSeal1">
            <a:avLst/>
          </a:prstGeom>
          <a:solidFill>
            <a:srgbClr val="FF0000">
              <a:alpha val="41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4" name="図 73"/>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570324" y="2697165"/>
            <a:ext cx="1159235" cy="1159235"/>
          </a:xfrm>
          <a:prstGeom prst="rect">
            <a:avLst/>
          </a:prstGeom>
        </p:spPr>
      </p:pic>
      <p:pic>
        <p:nvPicPr>
          <p:cNvPr id="75" name="図 74"/>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248997" y="3608629"/>
            <a:ext cx="1159235" cy="1159235"/>
          </a:xfrm>
          <a:prstGeom prst="rect">
            <a:avLst/>
          </a:prstGeom>
        </p:spPr>
      </p:pic>
      <p:sp>
        <p:nvSpPr>
          <p:cNvPr id="76" name="四角形吹き出し 75"/>
          <p:cNvSpPr/>
          <p:nvPr/>
        </p:nvSpPr>
        <p:spPr>
          <a:xfrm>
            <a:off x="7082398" y="1250830"/>
            <a:ext cx="1628469" cy="572632"/>
          </a:xfrm>
          <a:prstGeom prst="wedgeRectCallout">
            <a:avLst>
              <a:gd name="adj1" fmla="val -89999"/>
              <a:gd name="adj2" fmla="val 16084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smtClean="0">
                <a:solidFill>
                  <a:srgbClr val="FFFFFF"/>
                </a:solidFill>
                <a:latin typeface="ＭＳ Ｐゴシック"/>
                <a:ea typeface="ＭＳ Ｐゴシック"/>
                <a:cs typeface="ＭＳ Ｐゴシック"/>
              </a:rPr>
              <a:t>他の自動車と協調し、速度を</a:t>
            </a:r>
            <a:r>
              <a:rPr kumimoji="1" lang="ja-JP" altLang="en-US" sz="1000" smtClean="0">
                <a:solidFill>
                  <a:srgbClr val="FFFFFF"/>
                </a:solidFill>
                <a:latin typeface="ＭＳ Ｐゴシック"/>
                <a:ea typeface="ＭＳ Ｐゴシック"/>
                <a:cs typeface="ＭＳ Ｐゴシック"/>
              </a:rPr>
              <a:t>調整して渋滞を回避</a:t>
            </a:r>
            <a:endParaRPr kumimoji="1" lang="ja-JP" altLang="en-US" sz="1000" dirty="0">
              <a:solidFill>
                <a:srgbClr val="FFFFFF"/>
              </a:solidFill>
              <a:latin typeface="ＭＳ Ｐゴシック"/>
              <a:ea typeface="ＭＳ Ｐゴシック"/>
              <a:cs typeface="ＭＳ Ｐゴシック"/>
            </a:endParaRPr>
          </a:p>
        </p:txBody>
      </p:sp>
      <p:sp>
        <p:nvSpPr>
          <p:cNvPr id="77" name="四角形吹き出し 76"/>
          <p:cNvSpPr/>
          <p:nvPr/>
        </p:nvSpPr>
        <p:spPr>
          <a:xfrm>
            <a:off x="417509" y="1253675"/>
            <a:ext cx="1745242" cy="572632"/>
          </a:xfrm>
          <a:prstGeom prst="wedgeRectCallout">
            <a:avLst>
              <a:gd name="adj1" fmla="val 57493"/>
              <a:gd name="adj2" fmla="val 10903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smtClean="0">
                <a:solidFill>
                  <a:srgbClr val="FFFFFF"/>
                </a:solidFill>
                <a:latin typeface="ＭＳ Ｐゴシック"/>
                <a:ea typeface="ＭＳ Ｐゴシック"/>
                <a:cs typeface="ＭＳ Ｐゴシック"/>
              </a:rPr>
              <a:t>通行量に合わせて信号機の</a:t>
            </a:r>
            <a:r>
              <a:rPr kumimoji="1" lang="ja-JP" altLang="en-US" sz="1000" smtClean="0">
                <a:solidFill>
                  <a:srgbClr val="FFFFFF"/>
                </a:solidFill>
                <a:latin typeface="ＭＳ Ｐゴシック"/>
                <a:ea typeface="ＭＳ Ｐゴシック"/>
                <a:cs typeface="ＭＳ Ｐゴシック"/>
              </a:rPr>
              <a:t>点灯を調整し渋滞を回避</a:t>
            </a:r>
            <a:endParaRPr kumimoji="1" lang="ja-JP" altLang="en-US" sz="1000" dirty="0">
              <a:solidFill>
                <a:srgbClr val="FFFFFF"/>
              </a:solidFill>
              <a:latin typeface="ＭＳ Ｐゴシック"/>
              <a:ea typeface="ＭＳ Ｐゴシック"/>
              <a:cs typeface="ＭＳ Ｐゴシック"/>
            </a:endParaRPr>
          </a:p>
        </p:txBody>
      </p:sp>
      <p:sp>
        <p:nvSpPr>
          <p:cNvPr id="78" name="四角形吹き出し 77"/>
          <p:cNvSpPr/>
          <p:nvPr/>
        </p:nvSpPr>
        <p:spPr>
          <a:xfrm>
            <a:off x="7062930" y="5687346"/>
            <a:ext cx="1681205" cy="572632"/>
          </a:xfrm>
          <a:prstGeom prst="wedgeRectCallout">
            <a:avLst>
              <a:gd name="adj1" fmla="val 3710"/>
              <a:gd name="adj2" fmla="val -141598"/>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smtClean="0">
                <a:solidFill>
                  <a:srgbClr val="FFFFFF"/>
                </a:solidFill>
                <a:latin typeface="ＭＳ Ｐゴシック"/>
                <a:ea typeface="ＭＳ Ｐゴシック"/>
                <a:cs typeface="ＭＳ Ｐゴシック"/>
              </a:rPr>
              <a:t>事故に対応してバスの運行を</a:t>
            </a:r>
            <a:r>
              <a:rPr kumimoji="1" lang="ja-JP" altLang="en-US" sz="1000" smtClean="0">
                <a:solidFill>
                  <a:srgbClr val="FFFFFF"/>
                </a:solidFill>
                <a:latin typeface="ＭＳ Ｐゴシック"/>
                <a:ea typeface="ＭＳ Ｐゴシック"/>
                <a:cs typeface="ＭＳ Ｐゴシック"/>
              </a:rPr>
              <a:t>優先し移動手段を確保</a:t>
            </a:r>
            <a:endParaRPr kumimoji="1" lang="ja-JP" altLang="en-US" sz="1000" dirty="0">
              <a:solidFill>
                <a:srgbClr val="FFFFFF"/>
              </a:solidFill>
              <a:latin typeface="ＭＳ Ｐゴシック"/>
              <a:ea typeface="ＭＳ Ｐゴシック"/>
              <a:cs typeface="ＭＳ Ｐゴシック"/>
            </a:endParaRPr>
          </a:p>
        </p:txBody>
      </p:sp>
      <p:sp>
        <p:nvSpPr>
          <p:cNvPr id="79" name="四角形吹き出し 78"/>
          <p:cNvSpPr/>
          <p:nvPr/>
        </p:nvSpPr>
        <p:spPr>
          <a:xfrm>
            <a:off x="417509" y="5685327"/>
            <a:ext cx="1628469" cy="572632"/>
          </a:xfrm>
          <a:prstGeom prst="wedgeRectCallout">
            <a:avLst>
              <a:gd name="adj1" fmla="val -3728"/>
              <a:gd name="adj2" fmla="val -197646"/>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smtClean="0">
                <a:solidFill>
                  <a:srgbClr val="FFFFFF"/>
                </a:solidFill>
                <a:latin typeface="ＭＳ Ｐゴシック"/>
                <a:ea typeface="ＭＳ Ｐゴシック"/>
                <a:cs typeface="ＭＳ Ｐゴシック"/>
              </a:rPr>
              <a:t>交通量に合わせて中央線を移動し渋滞を回避</a:t>
            </a:r>
            <a:endParaRPr kumimoji="1" lang="ja-JP" altLang="en-US" sz="10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0033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dissolve">
                                      <p:cBhvr>
                                        <p:cTn id="7" dur="500"/>
                                        <p:tgtEl>
                                          <p:spTgt spid="76"/>
                                        </p:tgtEl>
                                      </p:cBhvr>
                                    </p:animEffect>
                                  </p:childTnLst>
                                </p:cTn>
                              </p:par>
                              <p:par>
                                <p:cTn id="8" presetID="9"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dissolve">
                                      <p:cBhvr>
                                        <p:cTn id="10" dur="500"/>
                                        <p:tgtEl>
                                          <p:spTgt spid="35"/>
                                        </p:tgtEl>
                                      </p:cBhvr>
                                    </p:animEffect>
                                  </p:childTnLst>
                                </p:cTn>
                              </p:par>
                              <p:par>
                                <p:cTn id="11" presetID="9"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dissolve">
                                      <p:cBhvr>
                                        <p:cTn id="13" dur="500"/>
                                        <p:tgtEl>
                                          <p:spTgt spid="25"/>
                                        </p:tgtEl>
                                      </p:cBhvr>
                                    </p:animEffect>
                                  </p:childTnLst>
                                </p:cTn>
                              </p:par>
                              <p:par>
                                <p:cTn id="14" presetID="9"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ssolve">
                                      <p:cBhvr>
                                        <p:cTn id="16" dur="500"/>
                                        <p:tgtEl>
                                          <p:spTgt spid="24"/>
                                        </p:tgtEl>
                                      </p:cBhvr>
                                    </p:animEffect>
                                  </p:childTnLst>
                                </p:cTn>
                              </p:par>
                              <p:par>
                                <p:cTn id="17" presetID="9"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dissolve">
                                      <p:cBhvr>
                                        <p:cTn id="19" dur="500"/>
                                        <p:tgtEl>
                                          <p:spTgt spid="17"/>
                                        </p:tgtEl>
                                      </p:cBhvr>
                                    </p:animEffect>
                                  </p:childTnLst>
                                </p:cTn>
                              </p:par>
                              <p:par>
                                <p:cTn id="20" presetID="9"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checkerboard(across)">
                                      <p:cBhvr>
                                        <p:cTn id="27" dur="500"/>
                                        <p:tgtEl>
                                          <p:spTgt spid="77"/>
                                        </p:tgtEl>
                                      </p:cBhvr>
                                    </p:animEffect>
                                  </p:childTnLst>
                                </p:cTn>
                              </p:par>
                              <p:par>
                                <p:cTn id="28" presetID="5" presetClass="entr" presetSubtype="10"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checkerboard(across)">
                                      <p:cBhvr>
                                        <p:cTn id="30" dur="500"/>
                                        <p:tgtEl>
                                          <p:spTgt spid="45"/>
                                        </p:tgtEl>
                                      </p:cBhvr>
                                    </p:animEffect>
                                  </p:childTnLst>
                                </p:cTn>
                              </p:par>
                              <p:par>
                                <p:cTn id="31" presetID="5" presetClass="entr" presetSubtype="1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checkerboard(across)">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3.33333E-6 4.81481E-6 L -0.00052 0.14768 " pathEditMode="relative" rAng="0" ptsTypes="AA">
                                      <p:cBhvr>
                                        <p:cTn id="37" dur="2000" fill="hold"/>
                                        <p:tgtEl>
                                          <p:spTgt spid="72"/>
                                        </p:tgtEl>
                                        <p:attrNameLst>
                                          <p:attrName>ppt_x</p:attrName>
                                          <p:attrName>ppt_y</p:attrName>
                                        </p:attrNameLst>
                                      </p:cBhvr>
                                      <p:rCtr x="-35" y="7384"/>
                                    </p:animMotion>
                                  </p:childTnLst>
                                </p:cTn>
                              </p:par>
                            </p:childTnLst>
                          </p:cTn>
                        </p:par>
                        <p:par>
                          <p:cTn id="38" fill="hold">
                            <p:stCondLst>
                              <p:cond delay="2000"/>
                            </p:stCondLst>
                            <p:childTnLst>
                              <p:par>
                                <p:cTn id="39" presetID="2" presetClass="entr" presetSubtype="2" fill="hold" nodeType="afterEffect">
                                  <p:stCondLst>
                                    <p:cond delay="0"/>
                                  </p:stCondLst>
                                  <p:childTnLst>
                                    <p:set>
                                      <p:cBhvr>
                                        <p:cTn id="40" dur="1" fill="hold">
                                          <p:stCondLst>
                                            <p:cond delay="0"/>
                                          </p:stCondLst>
                                        </p:cTn>
                                        <p:tgtEl>
                                          <p:spTgt spid="54"/>
                                        </p:tgtEl>
                                        <p:attrNameLst>
                                          <p:attrName>style.visibility</p:attrName>
                                        </p:attrNameLst>
                                      </p:cBhvr>
                                      <p:to>
                                        <p:strVal val="visible"/>
                                      </p:to>
                                    </p:set>
                                    <p:anim calcmode="lin" valueType="num">
                                      <p:cBhvr additive="base">
                                        <p:cTn id="41" dur="500" fill="hold"/>
                                        <p:tgtEl>
                                          <p:spTgt spid="54"/>
                                        </p:tgtEl>
                                        <p:attrNameLst>
                                          <p:attrName>ppt_x</p:attrName>
                                        </p:attrNameLst>
                                      </p:cBhvr>
                                      <p:tavLst>
                                        <p:tav tm="0">
                                          <p:val>
                                            <p:strVal val="1+#ppt_w/2"/>
                                          </p:val>
                                        </p:tav>
                                        <p:tav tm="100000">
                                          <p:val>
                                            <p:strVal val="#ppt_x"/>
                                          </p:val>
                                        </p:tav>
                                      </p:tavLst>
                                    </p:anim>
                                    <p:anim calcmode="lin" valueType="num">
                                      <p:cBhvr additive="base">
                                        <p:cTn id="42" dur="500" fill="hold"/>
                                        <p:tgtEl>
                                          <p:spTgt spid="54"/>
                                        </p:tgtEl>
                                        <p:attrNameLst>
                                          <p:attrName>ppt_y</p:attrName>
                                        </p:attrNameLst>
                                      </p:cBhvr>
                                      <p:tavLst>
                                        <p:tav tm="0">
                                          <p:val>
                                            <p:strVal val="#ppt_y"/>
                                          </p:val>
                                        </p:tav>
                                        <p:tav tm="100000">
                                          <p:val>
                                            <p:strVal val="#ppt_y"/>
                                          </p:val>
                                        </p:tav>
                                      </p:tavLst>
                                    </p:anim>
                                  </p:childTnLst>
                                </p:cTn>
                              </p:par>
                            </p:childTnLst>
                          </p:cTn>
                        </p:par>
                        <p:par>
                          <p:cTn id="43" fill="hold">
                            <p:stCondLst>
                              <p:cond delay="2500"/>
                            </p:stCondLst>
                            <p:childTnLst>
                              <p:par>
                                <p:cTn id="44" presetID="2" presetClass="entr" presetSubtype="2" fill="hold" nodeType="afterEffect">
                                  <p:stCondLst>
                                    <p:cond delay="0"/>
                                  </p:stCondLst>
                                  <p:childTnLst>
                                    <p:set>
                                      <p:cBhvr>
                                        <p:cTn id="45" dur="1" fill="hold">
                                          <p:stCondLst>
                                            <p:cond delay="0"/>
                                          </p:stCondLst>
                                        </p:cTn>
                                        <p:tgtEl>
                                          <p:spTgt spid="51"/>
                                        </p:tgtEl>
                                        <p:attrNameLst>
                                          <p:attrName>style.visibility</p:attrName>
                                        </p:attrNameLst>
                                      </p:cBhvr>
                                      <p:to>
                                        <p:strVal val="visible"/>
                                      </p:to>
                                    </p:set>
                                    <p:anim calcmode="lin" valueType="num">
                                      <p:cBhvr additive="base">
                                        <p:cTn id="46" dur="500" fill="hold"/>
                                        <p:tgtEl>
                                          <p:spTgt spid="51"/>
                                        </p:tgtEl>
                                        <p:attrNameLst>
                                          <p:attrName>ppt_x</p:attrName>
                                        </p:attrNameLst>
                                      </p:cBhvr>
                                      <p:tavLst>
                                        <p:tav tm="0">
                                          <p:val>
                                            <p:strVal val="1+#ppt_w/2"/>
                                          </p:val>
                                        </p:tav>
                                        <p:tav tm="100000">
                                          <p:val>
                                            <p:strVal val="#ppt_x"/>
                                          </p:val>
                                        </p:tav>
                                      </p:tavLst>
                                    </p:anim>
                                    <p:anim calcmode="lin" valueType="num">
                                      <p:cBhvr additive="base">
                                        <p:cTn id="47" dur="500" fill="hold"/>
                                        <p:tgtEl>
                                          <p:spTgt spid="51"/>
                                        </p:tgtEl>
                                        <p:attrNameLst>
                                          <p:attrName>ppt_y</p:attrName>
                                        </p:attrNameLst>
                                      </p:cBhvr>
                                      <p:tavLst>
                                        <p:tav tm="0">
                                          <p:val>
                                            <p:strVal val="#ppt_y"/>
                                          </p:val>
                                        </p:tav>
                                        <p:tav tm="100000">
                                          <p:val>
                                            <p:strVal val="#ppt_y"/>
                                          </p:val>
                                        </p:tav>
                                      </p:tavLst>
                                    </p:anim>
                                  </p:childTnLst>
                                </p:cTn>
                              </p:par>
                            </p:childTnLst>
                          </p:cTn>
                        </p:par>
                        <p:par>
                          <p:cTn id="48" fill="hold">
                            <p:stCondLst>
                              <p:cond delay="3000"/>
                            </p:stCondLst>
                            <p:childTnLst>
                              <p:par>
                                <p:cTn id="49" presetID="2" presetClass="entr" presetSubtype="2" fill="hold" nodeType="afterEffect">
                                  <p:stCondLst>
                                    <p:cond delay="0"/>
                                  </p:stCondLst>
                                  <p:childTnLst>
                                    <p:set>
                                      <p:cBhvr>
                                        <p:cTn id="50" dur="1" fill="hold">
                                          <p:stCondLst>
                                            <p:cond delay="0"/>
                                          </p:stCondLst>
                                        </p:cTn>
                                        <p:tgtEl>
                                          <p:spTgt spid="52"/>
                                        </p:tgtEl>
                                        <p:attrNameLst>
                                          <p:attrName>style.visibility</p:attrName>
                                        </p:attrNameLst>
                                      </p:cBhvr>
                                      <p:to>
                                        <p:strVal val="visible"/>
                                      </p:to>
                                    </p:set>
                                    <p:anim calcmode="lin" valueType="num">
                                      <p:cBhvr additive="base">
                                        <p:cTn id="51" dur="500" fill="hold"/>
                                        <p:tgtEl>
                                          <p:spTgt spid="52"/>
                                        </p:tgtEl>
                                        <p:attrNameLst>
                                          <p:attrName>ppt_x</p:attrName>
                                        </p:attrNameLst>
                                      </p:cBhvr>
                                      <p:tavLst>
                                        <p:tav tm="0">
                                          <p:val>
                                            <p:strVal val="1+#ppt_w/2"/>
                                          </p:val>
                                        </p:tav>
                                        <p:tav tm="100000">
                                          <p:val>
                                            <p:strVal val="#ppt_x"/>
                                          </p:val>
                                        </p:tav>
                                      </p:tavLst>
                                    </p:anim>
                                    <p:anim calcmode="lin" valueType="num">
                                      <p:cBhvr additive="base">
                                        <p:cTn id="52" dur="500" fill="hold"/>
                                        <p:tgtEl>
                                          <p:spTgt spid="52"/>
                                        </p:tgtEl>
                                        <p:attrNameLst>
                                          <p:attrName>ppt_y</p:attrName>
                                        </p:attrNameLst>
                                      </p:cBhvr>
                                      <p:tavLst>
                                        <p:tav tm="0">
                                          <p:val>
                                            <p:strVal val="#ppt_y"/>
                                          </p:val>
                                        </p:tav>
                                        <p:tav tm="100000">
                                          <p:val>
                                            <p:strVal val="#ppt_y"/>
                                          </p:val>
                                        </p:tav>
                                      </p:tavLst>
                                    </p:anim>
                                  </p:childTnLst>
                                </p:cTn>
                              </p:par>
                            </p:childTnLst>
                          </p:cTn>
                        </p:par>
                        <p:par>
                          <p:cTn id="53" fill="hold">
                            <p:stCondLst>
                              <p:cond delay="3500"/>
                            </p:stCondLst>
                            <p:childTnLst>
                              <p:par>
                                <p:cTn id="54" presetID="2" presetClass="entr" presetSubtype="2" fill="hold" nodeType="afterEffect">
                                  <p:stCondLst>
                                    <p:cond delay="0"/>
                                  </p:stCondLst>
                                  <p:childTnLst>
                                    <p:set>
                                      <p:cBhvr>
                                        <p:cTn id="55" dur="1" fill="hold">
                                          <p:stCondLst>
                                            <p:cond delay="0"/>
                                          </p:stCondLst>
                                        </p:cTn>
                                        <p:tgtEl>
                                          <p:spTgt spid="50"/>
                                        </p:tgtEl>
                                        <p:attrNameLst>
                                          <p:attrName>style.visibility</p:attrName>
                                        </p:attrNameLst>
                                      </p:cBhvr>
                                      <p:to>
                                        <p:strVal val="visible"/>
                                      </p:to>
                                    </p:set>
                                    <p:anim calcmode="lin" valueType="num">
                                      <p:cBhvr additive="base">
                                        <p:cTn id="56" dur="500" fill="hold"/>
                                        <p:tgtEl>
                                          <p:spTgt spid="50"/>
                                        </p:tgtEl>
                                        <p:attrNameLst>
                                          <p:attrName>ppt_x</p:attrName>
                                        </p:attrNameLst>
                                      </p:cBhvr>
                                      <p:tavLst>
                                        <p:tav tm="0">
                                          <p:val>
                                            <p:strVal val="1+#ppt_w/2"/>
                                          </p:val>
                                        </p:tav>
                                        <p:tav tm="100000">
                                          <p:val>
                                            <p:strVal val="#ppt_x"/>
                                          </p:val>
                                        </p:tav>
                                      </p:tavLst>
                                    </p:anim>
                                    <p:anim calcmode="lin" valueType="num">
                                      <p:cBhvr additive="base">
                                        <p:cTn id="57" dur="500" fill="hold"/>
                                        <p:tgtEl>
                                          <p:spTgt spid="50"/>
                                        </p:tgtEl>
                                        <p:attrNameLst>
                                          <p:attrName>ppt_y</p:attrName>
                                        </p:attrNameLst>
                                      </p:cBhvr>
                                      <p:tavLst>
                                        <p:tav tm="0">
                                          <p:val>
                                            <p:strVal val="#ppt_y"/>
                                          </p:val>
                                        </p:tav>
                                        <p:tav tm="100000">
                                          <p:val>
                                            <p:strVal val="#ppt_y"/>
                                          </p:val>
                                        </p:tav>
                                      </p:tavLst>
                                    </p:anim>
                                  </p:childTnLst>
                                </p:cTn>
                              </p:par>
                            </p:childTnLst>
                          </p:cTn>
                        </p:par>
                        <p:par>
                          <p:cTn id="58" fill="hold">
                            <p:stCondLst>
                              <p:cond delay="4000"/>
                            </p:stCondLst>
                            <p:childTnLst>
                              <p:par>
                                <p:cTn id="59" presetID="2" presetClass="entr" presetSubtype="2" fill="hold" nodeType="after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additive="base">
                                        <p:cTn id="61" dur="500" fill="hold"/>
                                        <p:tgtEl>
                                          <p:spTgt spid="53"/>
                                        </p:tgtEl>
                                        <p:attrNameLst>
                                          <p:attrName>ppt_x</p:attrName>
                                        </p:attrNameLst>
                                      </p:cBhvr>
                                      <p:tavLst>
                                        <p:tav tm="0">
                                          <p:val>
                                            <p:strVal val="1+#ppt_w/2"/>
                                          </p:val>
                                        </p:tav>
                                        <p:tav tm="100000">
                                          <p:val>
                                            <p:strVal val="#ppt_x"/>
                                          </p:val>
                                        </p:tav>
                                      </p:tavLst>
                                    </p:anim>
                                    <p:anim calcmode="lin" valueType="num">
                                      <p:cBhvr additive="base">
                                        <p:cTn id="62" dur="500" fill="hold"/>
                                        <p:tgtEl>
                                          <p:spTgt spid="53"/>
                                        </p:tgtEl>
                                        <p:attrNameLst>
                                          <p:attrName>ppt_y</p:attrName>
                                        </p:attrNameLst>
                                      </p:cBhvr>
                                      <p:tavLst>
                                        <p:tav tm="0">
                                          <p:val>
                                            <p:strVal val="#ppt_y"/>
                                          </p:val>
                                        </p:tav>
                                        <p:tav tm="100000">
                                          <p:val>
                                            <p:strVal val="#ppt_y"/>
                                          </p:val>
                                        </p:tav>
                                      </p:tavLst>
                                    </p:anim>
                                  </p:childTnLst>
                                </p:cTn>
                              </p:par>
                              <p:par>
                                <p:cTn id="63" presetID="9" presetClass="entr" presetSubtype="0" fill="hold" grpId="0" nodeType="withEffect">
                                  <p:stCondLst>
                                    <p:cond delay="0"/>
                                  </p:stCondLst>
                                  <p:childTnLst>
                                    <p:set>
                                      <p:cBhvr>
                                        <p:cTn id="64" dur="1" fill="hold">
                                          <p:stCondLst>
                                            <p:cond delay="0"/>
                                          </p:stCondLst>
                                        </p:cTn>
                                        <p:tgtEl>
                                          <p:spTgt spid="79"/>
                                        </p:tgtEl>
                                        <p:attrNameLst>
                                          <p:attrName>style.visibility</p:attrName>
                                        </p:attrNameLst>
                                      </p:cBhvr>
                                      <p:to>
                                        <p:strVal val="visible"/>
                                      </p:to>
                                    </p:set>
                                    <p:animEffect transition="in" filter="dissolve">
                                      <p:cBhvr>
                                        <p:cTn id="65" dur="500"/>
                                        <p:tgtEl>
                                          <p:spTgt spid="79"/>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73"/>
                                        </p:tgtEl>
                                        <p:attrNameLst>
                                          <p:attrName>style.visibility</p:attrName>
                                        </p:attrNameLst>
                                      </p:cBhvr>
                                      <p:to>
                                        <p:strVal val="visible"/>
                                      </p:to>
                                    </p:set>
                                    <p:anim calcmode="lin" valueType="num">
                                      <p:cBhvr>
                                        <p:cTn id="70" dur="500" fill="hold"/>
                                        <p:tgtEl>
                                          <p:spTgt spid="73"/>
                                        </p:tgtEl>
                                        <p:attrNameLst>
                                          <p:attrName>ppt_w</p:attrName>
                                        </p:attrNameLst>
                                      </p:cBhvr>
                                      <p:tavLst>
                                        <p:tav tm="0">
                                          <p:val>
                                            <p:fltVal val="0"/>
                                          </p:val>
                                        </p:tav>
                                        <p:tav tm="100000">
                                          <p:val>
                                            <p:strVal val="#ppt_w"/>
                                          </p:val>
                                        </p:tav>
                                      </p:tavLst>
                                    </p:anim>
                                    <p:anim calcmode="lin" valueType="num">
                                      <p:cBhvr>
                                        <p:cTn id="71" dur="500" fill="hold"/>
                                        <p:tgtEl>
                                          <p:spTgt spid="73"/>
                                        </p:tgtEl>
                                        <p:attrNameLst>
                                          <p:attrName>ppt_h</p:attrName>
                                        </p:attrNameLst>
                                      </p:cBhvr>
                                      <p:tavLst>
                                        <p:tav tm="0">
                                          <p:val>
                                            <p:fltVal val="0"/>
                                          </p:val>
                                        </p:tav>
                                        <p:tav tm="100000">
                                          <p:val>
                                            <p:strVal val="#ppt_h"/>
                                          </p:val>
                                        </p:tav>
                                      </p:tavLst>
                                    </p:anim>
                                    <p:animEffect transition="in" filter="fade">
                                      <p:cBhvr>
                                        <p:cTn id="72" dur="500"/>
                                        <p:tgtEl>
                                          <p:spTgt spid="73"/>
                                        </p:tgtEl>
                                      </p:cBhvr>
                                    </p:animEffect>
                                  </p:childTnLst>
                                </p:cTn>
                              </p:par>
                              <p:par>
                                <p:cTn id="73" presetID="9" presetClass="entr" presetSubtype="0" fill="hold" nodeType="withEffect">
                                  <p:stCondLst>
                                    <p:cond delay="0"/>
                                  </p:stCondLst>
                                  <p:childTnLst>
                                    <p:set>
                                      <p:cBhvr>
                                        <p:cTn id="74" dur="1" fill="hold">
                                          <p:stCondLst>
                                            <p:cond delay="0"/>
                                          </p:stCondLst>
                                        </p:cTn>
                                        <p:tgtEl>
                                          <p:spTgt spid="74"/>
                                        </p:tgtEl>
                                        <p:attrNameLst>
                                          <p:attrName>style.visibility</p:attrName>
                                        </p:attrNameLst>
                                      </p:cBhvr>
                                      <p:to>
                                        <p:strVal val="visible"/>
                                      </p:to>
                                    </p:set>
                                    <p:animEffect transition="in" filter="dissolve">
                                      <p:cBhvr>
                                        <p:cTn id="75" dur="500"/>
                                        <p:tgtEl>
                                          <p:spTgt spid="74"/>
                                        </p:tgtEl>
                                      </p:cBhvr>
                                    </p:animEffect>
                                  </p:childTnLst>
                                </p:cTn>
                              </p:par>
                              <p:par>
                                <p:cTn id="76" presetID="9" presetClass="entr" presetSubtype="0" fill="hold" nodeType="withEffect">
                                  <p:stCondLst>
                                    <p:cond delay="0"/>
                                  </p:stCondLst>
                                  <p:childTnLst>
                                    <p:set>
                                      <p:cBhvr>
                                        <p:cTn id="77" dur="1" fill="hold">
                                          <p:stCondLst>
                                            <p:cond delay="0"/>
                                          </p:stCondLst>
                                        </p:cTn>
                                        <p:tgtEl>
                                          <p:spTgt spid="75"/>
                                        </p:tgtEl>
                                        <p:attrNameLst>
                                          <p:attrName>style.visibility</p:attrName>
                                        </p:attrNameLst>
                                      </p:cBhvr>
                                      <p:to>
                                        <p:strVal val="visible"/>
                                      </p:to>
                                    </p:set>
                                    <p:animEffect transition="in" filter="dissolve">
                                      <p:cBhvr>
                                        <p:cTn id="78" dur="500"/>
                                        <p:tgtEl>
                                          <p:spTgt spid="75"/>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xit" presetSubtype="8" fill="hold" nodeType="clickEffect">
                                  <p:stCondLst>
                                    <p:cond delay="0"/>
                                  </p:stCondLst>
                                  <p:childTnLst>
                                    <p:anim calcmode="lin" valueType="num">
                                      <p:cBhvr additive="base">
                                        <p:cTn id="82" dur="2000"/>
                                        <p:tgtEl>
                                          <p:spTgt spid="74"/>
                                        </p:tgtEl>
                                        <p:attrNameLst>
                                          <p:attrName>ppt_x</p:attrName>
                                        </p:attrNameLst>
                                      </p:cBhvr>
                                      <p:tavLst>
                                        <p:tav tm="0">
                                          <p:val>
                                            <p:strVal val="ppt_x"/>
                                          </p:val>
                                        </p:tav>
                                        <p:tav tm="100000">
                                          <p:val>
                                            <p:strVal val="0-ppt_w/2"/>
                                          </p:val>
                                        </p:tav>
                                      </p:tavLst>
                                    </p:anim>
                                    <p:anim calcmode="lin" valueType="num">
                                      <p:cBhvr additive="base">
                                        <p:cTn id="83" dur="2000"/>
                                        <p:tgtEl>
                                          <p:spTgt spid="74"/>
                                        </p:tgtEl>
                                        <p:attrNameLst>
                                          <p:attrName>ppt_y</p:attrName>
                                        </p:attrNameLst>
                                      </p:cBhvr>
                                      <p:tavLst>
                                        <p:tav tm="0">
                                          <p:val>
                                            <p:strVal val="ppt_y"/>
                                          </p:val>
                                        </p:tav>
                                        <p:tav tm="100000">
                                          <p:val>
                                            <p:strVal val="ppt_y"/>
                                          </p:val>
                                        </p:tav>
                                      </p:tavLst>
                                    </p:anim>
                                    <p:set>
                                      <p:cBhvr>
                                        <p:cTn id="84" dur="1" fill="hold">
                                          <p:stCondLst>
                                            <p:cond delay="1999"/>
                                          </p:stCondLst>
                                        </p:cTn>
                                        <p:tgtEl>
                                          <p:spTgt spid="74"/>
                                        </p:tgtEl>
                                        <p:attrNameLst>
                                          <p:attrName>style.visibility</p:attrName>
                                        </p:attrNameLst>
                                      </p:cBhvr>
                                      <p:to>
                                        <p:strVal val="hidden"/>
                                      </p:to>
                                    </p:set>
                                  </p:childTnLst>
                                </p:cTn>
                              </p:par>
                              <p:par>
                                <p:cTn id="85" presetID="2" presetClass="exit" presetSubtype="8" fill="hold" nodeType="withEffect">
                                  <p:stCondLst>
                                    <p:cond delay="0"/>
                                  </p:stCondLst>
                                  <p:childTnLst>
                                    <p:anim calcmode="lin" valueType="num">
                                      <p:cBhvr additive="base">
                                        <p:cTn id="86" dur="2000"/>
                                        <p:tgtEl>
                                          <p:spTgt spid="75"/>
                                        </p:tgtEl>
                                        <p:attrNameLst>
                                          <p:attrName>ppt_x</p:attrName>
                                        </p:attrNameLst>
                                      </p:cBhvr>
                                      <p:tavLst>
                                        <p:tav tm="0">
                                          <p:val>
                                            <p:strVal val="ppt_x"/>
                                          </p:val>
                                        </p:tav>
                                        <p:tav tm="100000">
                                          <p:val>
                                            <p:strVal val="0-ppt_w/2"/>
                                          </p:val>
                                        </p:tav>
                                      </p:tavLst>
                                    </p:anim>
                                    <p:anim calcmode="lin" valueType="num">
                                      <p:cBhvr additive="base">
                                        <p:cTn id="87" dur="2000"/>
                                        <p:tgtEl>
                                          <p:spTgt spid="75"/>
                                        </p:tgtEl>
                                        <p:attrNameLst>
                                          <p:attrName>ppt_y</p:attrName>
                                        </p:attrNameLst>
                                      </p:cBhvr>
                                      <p:tavLst>
                                        <p:tav tm="0">
                                          <p:val>
                                            <p:strVal val="ppt_y"/>
                                          </p:val>
                                        </p:tav>
                                        <p:tav tm="100000">
                                          <p:val>
                                            <p:strVal val="ppt_y"/>
                                          </p:val>
                                        </p:tav>
                                      </p:tavLst>
                                    </p:anim>
                                    <p:set>
                                      <p:cBhvr>
                                        <p:cTn id="88" dur="1" fill="hold">
                                          <p:stCondLst>
                                            <p:cond delay="1999"/>
                                          </p:stCondLst>
                                        </p:cTn>
                                        <p:tgtEl>
                                          <p:spTgt spid="75"/>
                                        </p:tgtEl>
                                        <p:attrNameLst>
                                          <p:attrName>style.visibility</p:attrName>
                                        </p:attrNameLst>
                                      </p:cBhvr>
                                      <p:to>
                                        <p:strVal val="hidden"/>
                                      </p:to>
                                    </p:set>
                                  </p:childTnLst>
                                </p:cTn>
                              </p:par>
                              <p:par>
                                <p:cTn id="89" presetID="9" presetClass="entr" presetSubtype="0" fill="hold" grpId="0" nodeType="withEffect">
                                  <p:stCondLst>
                                    <p:cond delay="0"/>
                                  </p:stCondLst>
                                  <p:childTnLst>
                                    <p:set>
                                      <p:cBhvr>
                                        <p:cTn id="90" dur="1" fill="hold">
                                          <p:stCondLst>
                                            <p:cond delay="0"/>
                                          </p:stCondLst>
                                        </p:cTn>
                                        <p:tgtEl>
                                          <p:spTgt spid="78"/>
                                        </p:tgtEl>
                                        <p:attrNameLst>
                                          <p:attrName>style.visibility</p:attrName>
                                        </p:attrNameLst>
                                      </p:cBhvr>
                                      <p:to>
                                        <p:strVal val="visible"/>
                                      </p:to>
                                    </p:set>
                                    <p:animEffect transition="in" filter="dissolve">
                                      <p:cBhvr>
                                        <p:cTn id="91"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6" grpId="0" animBg="1"/>
      <p:bldP spid="77" grpId="0" animBg="1"/>
      <p:bldP spid="78" grpId="0" animBg="1"/>
      <p:bldP spid="7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自動運転車と交通システム／歩行者との連携</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22</a:t>
            </a:fld>
            <a:endParaRPr kumimoji="1" lang="ja-JP" altLang="en-US"/>
          </a:p>
        </p:txBody>
      </p:sp>
      <p:pic>
        <p:nvPicPr>
          <p:cNvPr id="4" name="図 3"/>
          <p:cNvPicPr>
            <a:picLocks noChangeAspect="1"/>
          </p:cNvPicPr>
          <p:nvPr/>
        </p:nvPicPr>
        <p:blipFill>
          <a:blip r:embed="rId2"/>
          <a:stretch>
            <a:fillRect/>
          </a:stretch>
        </p:blipFill>
        <p:spPr>
          <a:xfrm>
            <a:off x="0" y="1131280"/>
            <a:ext cx="9144000" cy="5080000"/>
          </a:xfrm>
          <a:prstGeom prst="rect">
            <a:avLst/>
          </a:prstGeom>
        </p:spPr>
      </p:pic>
      <p:sp>
        <p:nvSpPr>
          <p:cNvPr id="5" name="正方形/長方形 4"/>
          <p:cNvSpPr/>
          <p:nvPr/>
        </p:nvSpPr>
        <p:spPr>
          <a:xfrm>
            <a:off x="4427984" y="6160375"/>
            <a:ext cx="4572000" cy="215444"/>
          </a:xfrm>
          <a:prstGeom prst="rect">
            <a:avLst/>
          </a:prstGeom>
        </p:spPr>
        <p:txBody>
          <a:bodyPr>
            <a:spAutoFit/>
          </a:bodyPr>
          <a:lstStyle/>
          <a:p>
            <a:pPr algn="r"/>
            <a:r>
              <a:rPr lang="ja-JP" altLang="en-US" sz="800" dirty="0"/>
              <a:t>http://techon.nikkeibp.co.jp/article/COLUMN/20150408/413201/?SS=imgview&amp;FD=-1972773010</a:t>
            </a:r>
          </a:p>
        </p:txBody>
      </p:sp>
      <p:sp>
        <p:nvSpPr>
          <p:cNvPr id="6" name="テキスト ボックス 5"/>
          <p:cNvSpPr txBox="1"/>
          <p:nvPr/>
        </p:nvSpPr>
        <p:spPr>
          <a:xfrm>
            <a:off x="7789396" y="6364052"/>
            <a:ext cx="1210588" cy="246221"/>
          </a:xfrm>
          <a:prstGeom prst="rect">
            <a:avLst/>
          </a:prstGeom>
          <a:noFill/>
        </p:spPr>
        <p:txBody>
          <a:bodyPr wrap="none" rtlCol="0">
            <a:spAutoFit/>
          </a:bodyPr>
          <a:lstStyle/>
          <a:p>
            <a:pPr algn="r"/>
            <a:r>
              <a:rPr kumimoji="1" lang="ja-JP" altLang="en-US" sz="1000" smtClean="0">
                <a:latin typeface="Meiryo" charset="-128"/>
                <a:ea typeface="Meiryo" charset="-128"/>
                <a:cs typeface="Meiryo" charset="-128"/>
              </a:rPr>
              <a:t>日経テクノロジー</a:t>
            </a:r>
            <a:endParaRPr kumimoji="1" lang="ja-JP" altLang="en-US" sz="1000" dirty="0">
              <a:latin typeface="Meiryo" charset="-128"/>
              <a:ea typeface="Meiryo" charset="-128"/>
              <a:cs typeface="Meiryo" charset="-128"/>
            </a:endParaRPr>
          </a:p>
        </p:txBody>
      </p:sp>
    </p:spTree>
    <p:extLst>
      <p:ext uri="{BB962C8B-B14F-4D97-AF65-F5344CB8AC3E}">
        <p14:creationId xmlns:p14="http://schemas.microsoft.com/office/powerpoint/2010/main" val="10414265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CPS:</a:t>
            </a:r>
            <a:r>
              <a:rPr kumimoji="1" lang="ja-JP" altLang="en-US" dirty="0" smtClean="0"/>
              <a:t>つながることの価値</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p:spPr>
        <p:txBody>
          <a:bodyPr/>
          <a:lstStyle/>
          <a:p>
            <a:fld id="{8FF8CC5D-A65D-5946-99B5-645367A967AD}" type="slidenum">
              <a:rPr kumimoji="1" lang="ja-JP" altLang="en-US" smtClean="0"/>
              <a:t>23</a:t>
            </a:fld>
            <a:endParaRPr kumimoji="1" lang="ja-JP" altLang="en-US"/>
          </a:p>
        </p:txBody>
      </p:sp>
      <p:sp>
        <p:nvSpPr>
          <p:cNvPr id="4" name="正方形/長方形 3"/>
          <p:cNvSpPr/>
          <p:nvPr/>
        </p:nvSpPr>
        <p:spPr>
          <a:xfrm>
            <a:off x="539552" y="1196752"/>
            <a:ext cx="8064896" cy="453650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1439652" y="2636912"/>
            <a:ext cx="6264696" cy="3096344"/>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2627784" y="3933056"/>
            <a:ext cx="3888432" cy="180020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99882" y="4653136"/>
            <a:ext cx="944235" cy="648072"/>
          </a:xfrm>
          <a:prstGeom prst="rect">
            <a:avLst/>
          </a:prstGeom>
        </p:spPr>
      </p:pic>
      <p:sp>
        <p:nvSpPr>
          <p:cNvPr id="8" name="テキスト ボックス 7"/>
          <p:cNvSpPr txBox="1"/>
          <p:nvPr/>
        </p:nvSpPr>
        <p:spPr>
          <a:xfrm>
            <a:off x="3498628" y="5395282"/>
            <a:ext cx="2146742" cy="369332"/>
          </a:xfrm>
          <a:prstGeom prst="rect">
            <a:avLst/>
          </a:prstGeom>
          <a:noFill/>
        </p:spPr>
        <p:txBody>
          <a:bodyPr wrap="none" rtlCol="0">
            <a:spAutoFit/>
          </a:bodyPr>
          <a:lstStyle/>
          <a:p>
            <a:pPr algn="ctr"/>
            <a:r>
              <a:rPr kumimoji="1" lang="ja-JP" altLang="en-US" smtClean="0">
                <a:solidFill>
                  <a:schemeClr val="bg1"/>
                </a:solidFill>
              </a:rPr>
              <a:t>個別最適・個別快適</a:t>
            </a:r>
            <a:endParaRPr kumimoji="1" lang="ja-JP" altLang="en-US" dirty="0">
              <a:solidFill>
                <a:schemeClr val="bg1"/>
              </a:solidFill>
            </a:endParaRPr>
          </a:p>
        </p:txBody>
      </p:sp>
      <p:sp>
        <p:nvSpPr>
          <p:cNvPr id="9" name="正方形/長方形 8"/>
          <p:cNvSpPr/>
          <p:nvPr/>
        </p:nvSpPr>
        <p:spPr>
          <a:xfrm>
            <a:off x="2922564" y="4217654"/>
            <a:ext cx="1361404" cy="34140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00B0F0"/>
                </a:solidFill>
                <a:latin typeface="ＭＳ Ｐゴシック"/>
                <a:ea typeface="ＭＳ Ｐゴシック"/>
                <a:cs typeface="ＭＳ Ｐゴシック"/>
              </a:rPr>
              <a:t>情報収集</a:t>
            </a:r>
            <a:endParaRPr kumimoji="1" lang="ja-JP" altLang="en-US" sz="1200" dirty="0">
              <a:solidFill>
                <a:srgbClr val="00B0F0"/>
              </a:solidFill>
              <a:latin typeface="ＭＳ Ｐゴシック"/>
              <a:ea typeface="ＭＳ Ｐゴシック"/>
              <a:cs typeface="ＭＳ Ｐゴシック"/>
            </a:endParaRPr>
          </a:p>
        </p:txBody>
      </p:sp>
      <p:sp>
        <p:nvSpPr>
          <p:cNvPr id="10" name="正方形/長方形 9"/>
          <p:cNvSpPr/>
          <p:nvPr/>
        </p:nvSpPr>
        <p:spPr>
          <a:xfrm>
            <a:off x="4860032" y="4217653"/>
            <a:ext cx="1361404" cy="34140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00B0F0"/>
                </a:solidFill>
                <a:latin typeface="ＭＳ Ｐゴシック"/>
                <a:ea typeface="ＭＳ Ｐゴシック"/>
                <a:cs typeface="ＭＳ Ｐゴシック"/>
              </a:rPr>
              <a:t>車両ソフトの更新</a:t>
            </a:r>
            <a:endParaRPr kumimoji="1" lang="ja-JP" altLang="en-US" sz="1200" dirty="0">
              <a:solidFill>
                <a:srgbClr val="00B0F0"/>
              </a:solidFill>
              <a:latin typeface="ＭＳ Ｐゴシック"/>
              <a:ea typeface="ＭＳ Ｐゴシック"/>
              <a:cs typeface="ＭＳ Ｐゴシック"/>
            </a:endParaRPr>
          </a:p>
        </p:txBody>
      </p:sp>
      <p:pic>
        <p:nvPicPr>
          <p:cNvPr id="11" name="図 10"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87805" y="3285743"/>
            <a:ext cx="745418" cy="511615"/>
          </a:xfrm>
          <a:prstGeom prst="rect">
            <a:avLst/>
          </a:prstGeom>
        </p:spPr>
      </p:pic>
      <p:pic>
        <p:nvPicPr>
          <p:cNvPr id="12" name="図 11"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9291" y="3303681"/>
            <a:ext cx="745418" cy="511615"/>
          </a:xfrm>
          <a:prstGeom prst="rect">
            <a:avLst/>
          </a:prstGeom>
        </p:spPr>
      </p:pic>
      <p:pic>
        <p:nvPicPr>
          <p:cNvPr id="13" name="図 12"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06401" y="3279142"/>
            <a:ext cx="745418" cy="511615"/>
          </a:xfrm>
          <a:prstGeom prst="rect">
            <a:avLst/>
          </a:prstGeom>
        </p:spPr>
      </p:pic>
      <p:pic>
        <p:nvPicPr>
          <p:cNvPr id="14" name="図 13"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15015" y="3961845"/>
            <a:ext cx="745418" cy="511615"/>
          </a:xfrm>
          <a:prstGeom prst="rect">
            <a:avLst/>
          </a:prstGeom>
        </p:spPr>
      </p:pic>
      <p:pic>
        <p:nvPicPr>
          <p:cNvPr id="15" name="図 14"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15015" y="5045400"/>
            <a:ext cx="745418" cy="511615"/>
          </a:xfrm>
          <a:prstGeom prst="rect">
            <a:avLst/>
          </a:prstGeom>
        </p:spPr>
      </p:pic>
      <p:pic>
        <p:nvPicPr>
          <p:cNvPr id="16" name="図 15"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9571" y="3961845"/>
            <a:ext cx="745418" cy="511615"/>
          </a:xfrm>
          <a:prstGeom prst="rect">
            <a:avLst/>
          </a:prstGeom>
        </p:spPr>
      </p:pic>
      <p:pic>
        <p:nvPicPr>
          <p:cNvPr id="17" name="図 16"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9571" y="5045400"/>
            <a:ext cx="745418" cy="511615"/>
          </a:xfrm>
          <a:prstGeom prst="rect">
            <a:avLst/>
          </a:prstGeom>
        </p:spPr>
      </p:pic>
      <p:sp>
        <p:nvSpPr>
          <p:cNvPr id="18" name="正方形/長方形 17"/>
          <p:cNvSpPr/>
          <p:nvPr/>
        </p:nvSpPr>
        <p:spPr>
          <a:xfrm>
            <a:off x="1633027" y="3285743"/>
            <a:ext cx="1361404" cy="34140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00B050"/>
                </a:solidFill>
                <a:latin typeface="ＭＳ Ｐゴシック"/>
                <a:ea typeface="ＭＳ Ｐゴシック"/>
                <a:cs typeface="ＭＳ Ｐゴシック"/>
              </a:rPr>
              <a:t>協調・連携</a:t>
            </a:r>
            <a:endParaRPr kumimoji="1" lang="ja-JP" altLang="en-US" sz="1200" dirty="0">
              <a:solidFill>
                <a:srgbClr val="00B050"/>
              </a:solidFill>
              <a:latin typeface="ＭＳ Ｐゴシック"/>
              <a:ea typeface="ＭＳ Ｐゴシック"/>
              <a:cs typeface="ＭＳ Ｐゴシック"/>
            </a:endParaRPr>
          </a:p>
        </p:txBody>
      </p:sp>
      <p:sp>
        <p:nvSpPr>
          <p:cNvPr id="19" name="正方形/長方形 18"/>
          <p:cNvSpPr/>
          <p:nvPr/>
        </p:nvSpPr>
        <p:spPr>
          <a:xfrm>
            <a:off x="6145193" y="3294300"/>
            <a:ext cx="1361404" cy="34140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00B050"/>
                </a:solidFill>
                <a:latin typeface="ＭＳ Ｐゴシック"/>
                <a:ea typeface="ＭＳ Ｐゴシック"/>
                <a:cs typeface="ＭＳ Ｐゴシック"/>
              </a:rPr>
              <a:t>情報共有</a:t>
            </a:r>
            <a:endParaRPr kumimoji="1" lang="ja-JP" altLang="en-US" sz="1200" dirty="0">
              <a:solidFill>
                <a:srgbClr val="00B050"/>
              </a:solidFill>
              <a:latin typeface="ＭＳ Ｐゴシック"/>
              <a:ea typeface="ＭＳ Ｐゴシック"/>
              <a:cs typeface="ＭＳ Ｐゴシック"/>
            </a:endParaRPr>
          </a:p>
        </p:txBody>
      </p:sp>
      <p:sp>
        <p:nvSpPr>
          <p:cNvPr id="20" name="テキスト ボックス 19"/>
          <p:cNvSpPr txBox="1"/>
          <p:nvPr/>
        </p:nvSpPr>
        <p:spPr>
          <a:xfrm>
            <a:off x="3017730" y="2805514"/>
            <a:ext cx="3108543" cy="369332"/>
          </a:xfrm>
          <a:prstGeom prst="rect">
            <a:avLst/>
          </a:prstGeom>
          <a:noFill/>
        </p:spPr>
        <p:txBody>
          <a:bodyPr wrap="none" rtlCol="0">
            <a:spAutoFit/>
          </a:bodyPr>
          <a:lstStyle/>
          <a:p>
            <a:pPr algn="ctr"/>
            <a:r>
              <a:rPr kumimoji="1" lang="ja-JP" altLang="en-US" dirty="0" smtClean="0">
                <a:solidFill>
                  <a:schemeClr val="bg1"/>
                </a:solidFill>
              </a:rPr>
              <a:t>道路交通システムの全体最適</a:t>
            </a:r>
            <a:endParaRPr kumimoji="1" lang="ja-JP" altLang="en-US" dirty="0">
              <a:solidFill>
                <a:schemeClr val="bg1"/>
              </a:solidFill>
            </a:endParaRPr>
          </a:p>
        </p:txBody>
      </p:sp>
      <p:sp>
        <p:nvSpPr>
          <p:cNvPr id="21" name="正方形/長方形 20"/>
          <p:cNvSpPr/>
          <p:nvPr/>
        </p:nvSpPr>
        <p:spPr>
          <a:xfrm>
            <a:off x="6221436" y="1791553"/>
            <a:ext cx="2022972" cy="63233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chemeClr val="bg1"/>
                </a:solidFill>
                <a:latin typeface="ＭＳ Ｐゴシック"/>
                <a:ea typeface="ＭＳ Ｐゴシック"/>
                <a:cs typeface="ＭＳ Ｐゴシック"/>
              </a:rPr>
              <a:t>環境負荷の低減</a:t>
            </a:r>
          </a:p>
          <a:p>
            <a:pPr algn="ctr"/>
            <a:r>
              <a:rPr kumimoji="1" lang="ja-JP" altLang="en-US" sz="1200" dirty="0" smtClean="0">
                <a:solidFill>
                  <a:schemeClr val="bg1"/>
                </a:solidFill>
                <a:latin typeface="ＭＳ Ｐゴシック"/>
                <a:ea typeface="ＭＳ Ｐゴシック"/>
                <a:cs typeface="ＭＳ Ｐゴシック"/>
              </a:rPr>
              <a:t>渋滞回避や最適ルート指示</a:t>
            </a:r>
            <a:endParaRPr kumimoji="1" lang="ja-JP" altLang="en-US" sz="1200" dirty="0">
              <a:solidFill>
                <a:schemeClr val="bg1"/>
              </a:solidFill>
              <a:latin typeface="ＭＳ Ｐゴシック"/>
              <a:ea typeface="ＭＳ Ｐゴシック"/>
              <a:cs typeface="ＭＳ Ｐゴシック"/>
            </a:endParaRPr>
          </a:p>
        </p:txBody>
      </p:sp>
      <p:sp>
        <p:nvSpPr>
          <p:cNvPr id="22" name="正方形/長方形 21"/>
          <p:cNvSpPr/>
          <p:nvPr/>
        </p:nvSpPr>
        <p:spPr>
          <a:xfrm>
            <a:off x="3560514" y="1773656"/>
            <a:ext cx="2022972" cy="63233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chemeClr val="bg1"/>
                </a:solidFill>
                <a:latin typeface="ＭＳ Ｐゴシック"/>
                <a:ea typeface="ＭＳ Ｐゴシック"/>
                <a:cs typeface="ＭＳ Ｐゴシック"/>
              </a:rPr>
              <a:t>交通事故の低減</a:t>
            </a:r>
          </a:p>
          <a:p>
            <a:pPr algn="ctr"/>
            <a:r>
              <a:rPr kumimoji="1" lang="ja-JP" altLang="en-US" sz="1200" dirty="0" smtClean="0">
                <a:solidFill>
                  <a:schemeClr val="bg1"/>
                </a:solidFill>
                <a:latin typeface="ＭＳ Ｐゴシック"/>
                <a:ea typeface="ＭＳ Ｐゴシック"/>
                <a:cs typeface="ＭＳ Ｐゴシック"/>
              </a:rPr>
              <a:t>自律運転による事故の回避</a:t>
            </a:r>
            <a:endParaRPr kumimoji="1" lang="ja-JP" altLang="en-US" sz="1200" dirty="0">
              <a:solidFill>
                <a:schemeClr val="bg1"/>
              </a:solidFill>
              <a:latin typeface="ＭＳ Ｐゴシック"/>
              <a:ea typeface="ＭＳ Ｐゴシック"/>
              <a:cs typeface="ＭＳ Ｐゴシック"/>
            </a:endParaRPr>
          </a:p>
        </p:txBody>
      </p:sp>
      <p:sp>
        <p:nvSpPr>
          <p:cNvPr id="23" name="正方形/長方形 22"/>
          <p:cNvSpPr/>
          <p:nvPr/>
        </p:nvSpPr>
        <p:spPr>
          <a:xfrm>
            <a:off x="899592" y="1785867"/>
            <a:ext cx="2022972" cy="63233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chemeClr val="bg1"/>
                </a:solidFill>
                <a:latin typeface="ＭＳ Ｐゴシック"/>
                <a:ea typeface="ＭＳ Ｐゴシック"/>
                <a:cs typeface="ＭＳ Ｐゴシック"/>
              </a:rPr>
              <a:t>災害時の減災</a:t>
            </a:r>
          </a:p>
          <a:p>
            <a:pPr algn="ctr"/>
            <a:r>
              <a:rPr kumimoji="1" lang="ja-JP" altLang="en-US" sz="1200" dirty="0" smtClean="0">
                <a:solidFill>
                  <a:schemeClr val="bg1"/>
                </a:solidFill>
                <a:latin typeface="ＭＳ Ｐゴシック"/>
                <a:ea typeface="ＭＳ Ｐゴシック"/>
                <a:cs typeface="ＭＳ Ｐゴシック"/>
              </a:rPr>
              <a:t>道路管制システムの制御</a:t>
            </a:r>
          </a:p>
        </p:txBody>
      </p:sp>
      <p:sp>
        <p:nvSpPr>
          <p:cNvPr id="24" name="テキスト ボックス 23"/>
          <p:cNvSpPr txBox="1"/>
          <p:nvPr/>
        </p:nvSpPr>
        <p:spPr>
          <a:xfrm>
            <a:off x="2838191" y="1268753"/>
            <a:ext cx="3467616" cy="461665"/>
          </a:xfrm>
          <a:prstGeom prst="rect">
            <a:avLst/>
          </a:prstGeom>
          <a:noFill/>
        </p:spPr>
        <p:txBody>
          <a:bodyPr wrap="none" rtlCol="0">
            <a:spAutoFit/>
          </a:bodyPr>
          <a:lstStyle/>
          <a:p>
            <a:pPr algn="ctr"/>
            <a:r>
              <a:rPr kumimoji="1" lang="ja-JP" altLang="en-US" sz="2400" smtClean="0">
                <a:solidFill>
                  <a:srgbClr val="0432FF"/>
                </a:solidFill>
              </a:rPr>
              <a:t>社会システム</a:t>
            </a:r>
            <a:r>
              <a:rPr kumimoji="1" lang="ja-JP" altLang="en-US" sz="2400" dirty="0" smtClean="0">
                <a:solidFill>
                  <a:srgbClr val="0432FF"/>
                </a:solidFill>
              </a:rPr>
              <a:t>の全体最適</a:t>
            </a:r>
            <a:endParaRPr kumimoji="1" lang="ja-JP" altLang="en-US" sz="2400" dirty="0">
              <a:solidFill>
                <a:srgbClr val="0432FF"/>
              </a:solidFill>
            </a:endParaRPr>
          </a:p>
        </p:txBody>
      </p:sp>
      <p:sp>
        <p:nvSpPr>
          <p:cNvPr id="25" name="テキスト ボックス 24"/>
          <p:cNvSpPr txBox="1"/>
          <p:nvPr/>
        </p:nvSpPr>
        <p:spPr>
          <a:xfrm>
            <a:off x="1139809" y="5951515"/>
            <a:ext cx="6864379" cy="461665"/>
          </a:xfrm>
          <a:prstGeom prst="rect">
            <a:avLst/>
          </a:prstGeom>
          <a:noFill/>
        </p:spPr>
        <p:txBody>
          <a:bodyPr wrap="none" rtlCol="0">
            <a:spAutoFit/>
          </a:bodyPr>
          <a:lstStyle/>
          <a:p>
            <a:pPr algn="ctr"/>
            <a:r>
              <a:rPr kumimoji="1" lang="ja-JP" altLang="en-US" sz="2400" smtClean="0">
                <a:solidFill>
                  <a:srgbClr val="0432FF"/>
                </a:solidFill>
              </a:rPr>
              <a:t>つながることで社会システムの全体の最適化を実現</a:t>
            </a:r>
            <a:endParaRPr kumimoji="1" lang="ja-JP" altLang="en-US" sz="2400" dirty="0">
              <a:solidFill>
                <a:srgbClr val="0432FF"/>
              </a:solidFill>
            </a:endParaRPr>
          </a:p>
        </p:txBody>
      </p:sp>
    </p:spTree>
    <p:extLst>
      <p:ext uri="{BB962C8B-B14F-4D97-AF65-F5344CB8AC3E}">
        <p14:creationId xmlns:p14="http://schemas.microsoft.com/office/powerpoint/2010/main" val="9005106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f81e352207a711e2afd6a4fa2962487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534" y="901099"/>
            <a:ext cx="2768996" cy="764423"/>
          </a:xfrm>
          <a:prstGeom prst="rect">
            <a:avLst/>
          </a:prstGeom>
        </p:spPr>
      </p:pic>
      <p:sp>
        <p:nvSpPr>
          <p:cNvPr id="25" name="角丸四角形 24"/>
          <p:cNvSpPr/>
          <p:nvPr/>
        </p:nvSpPr>
        <p:spPr>
          <a:xfrm>
            <a:off x="5706928" y="1680872"/>
            <a:ext cx="2768601" cy="357981"/>
          </a:xfrm>
          <a:prstGeom prst="roundRect">
            <a:avLst>
              <a:gd name="adj" fmla="val 50000"/>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bg1"/>
                </a:solidFill>
                <a:latin typeface="メイリオ"/>
                <a:ea typeface="メイリオ"/>
                <a:cs typeface="メイリオ"/>
              </a:rPr>
              <a:t>インターネット</a:t>
            </a:r>
          </a:p>
        </p:txBody>
      </p:sp>
      <p:sp>
        <p:nvSpPr>
          <p:cNvPr id="2" name="タイトル 1"/>
          <p:cNvSpPr>
            <a:spLocks noGrp="1"/>
          </p:cNvSpPr>
          <p:nvPr>
            <p:ph type="title"/>
          </p:nvPr>
        </p:nvSpPr>
        <p:spPr/>
        <p:txBody>
          <a:bodyPr/>
          <a:lstStyle/>
          <a:p>
            <a:r>
              <a:rPr kumimoji="1" lang="ja-JP" altLang="en-US" dirty="0" smtClean="0"/>
              <a:t>「モノ」のサービス化</a:t>
            </a:r>
            <a:endParaRPr kumimoji="1" lang="ja-JP" altLang="en-US" dirty="0"/>
          </a:p>
        </p:txBody>
      </p:sp>
      <p:sp>
        <p:nvSpPr>
          <p:cNvPr id="3" name="スライド番号プレースホルダー 2"/>
          <p:cNvSpPr>
            <a:spLocks noGrp="1"/>
          </p:cNvSpPr>
          <p:nvPr>
            <p:ph type="sldNum" sz="quarter" idx="12"/>
          </p:nvPr>
        </p:nvSpPr>
        <p:spPr>
          <a:xfrm>
            <a:off x="6932246" y="6662500"/>
            <a:ext cx="2133600" cy="217800"/>
          </a:xfrm>
        </p:spPr>
        <p:txBody>
          <a:bodyPr/>
          <a:lstStyle/>
          <a:p>
            <a:fld id="{8FF8CC5D-A65D-5946-99B5-645367A967AD}" type="slidenum">
              <a:rPr kumimoji="1" lang="ja-JP" altLang="en-US" smtClean="0"/>
              <a:t>24</a:t>
            </a:fld>
            <a:endParaRPr kumimoji="1" lang="ja-JP" altLang="en-US" dirty="0"/>
          </a:p>
        </p:txBody>
      </p:sp>
      <p:sp>
        <p:nvSpPr>
          <p:cNvPr id="4" name="正方形/長方形 3"/>
          <p:cNvSpPr/>
          <p:nvPr/>
        </p:nvSpPr>
        <p:spPr>
          <a:xfrm>
            <a:off x="5706533" y="2620773"/>
            <a:ext cx="2768600" cy="389295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183467" y="4018494"/>
            <a:ext cx="5190066" cy="241056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26534" y="5094147"/>
            <a:ext cx="7653866" cy="1233314"/>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3107267" y="5384917"/>
            <a:ext cx="2954655" cy="646331"/>
          </a:xfrm>
          <a:prstGeom prst="rect">
            <a:avLst/>
          </a:prstGeom>
          <a:noFill/>
        </p:spPr>
        <p:txBody>
          <a:bodyPr wrap="none" rtlCol="0">
            <a:spAutoFit/>
          </a:bodyPr>
          <a:lstStyle/>
          <a:p>
            <a:pPr algn="ctr"/>
            <a:r>
              <a:rPr kumimoji="1" lang="ja-JP" altLang="en-US" sz="3600" dirty="0" smtClean="0">
                <a:solidFill>
                  <a:schemeClr val="bg1"/>
                </a:solidFill>
                <a:latin typeface="メイリオ"/>
                <a:ea typeface="メイリオ"/>
                <a:cs typeface="メイリオ"/>
              </a:rPr>
              <a:t>ハードウェア</a:t>
            </a:r>
            <a:endParaRPr kumimoji="1" lang="ja-JP" altLang="en-US" sz="3600" dirty="0">
              <a:solidFill>
                <a:schemeClr val="bg1"/>
              </a:solidFill>
              <a:latin typeface="メイリオ"/>
              <a:ea typeface="メイリオ"/>
              <a:cs typeface="メイリオ"/>
            </a:endParaRPr>
          </a:p>
        </p:txBody>
      </p:sp>
      <p:sp>
        <p:nvSpPr>
          <p:cNvPr id="8" name="テキスト ボックス 7"/>
          <p:cNvSpPr txBox="1"/>
          <p:nvPr/>
        </p:nvSpPr>
        <p:spPr>
          <a:xfrm>
            <a:off x="4301068" y="4274349"/>
            <a:ext cx="2954655" cy="646331"/>
          </a:xfrm>
          <a:prstGeom prst="rect">
            <a:avLst/>
          </a:prstGeom>
          <a:noFill/>
        </p:spPr>
        <p:txBody>
          <a:bodyPr wrap="none" rtlCol="0">
            <a:spAutoFit/>
          </a:bodyPr>
          <a:lstStyle/>
          <a:p>
            <a:pPr algn="ctr"/>
            <a:r>
              <a:rPr kumimoji="1" lang="ja-JP" altLang="en-US" sz="3600" dirty="0" smtClean="0">
                <a:solidFill>
                  <a:schemeClr val="bg1"/>
                </a:solidFill>
                <a:latin typeface="メイリオ"/>
                <a:ea typeface="メイリオ"/>
                <a:cs typeface="メイリオ"/>
              </a:rPr>
              <a:t>ソフトウェア</a:t>
            </a:r>
            <a:endParaRPr kumimoji="1" lang="ja-JP" altLang="en-US" sz="3600" dirty="0">
              <a:solidFill>
                <a:schemeClr val="bg1"/>
              </a:solidFill>
              <a:latin typeface="メイリオ"/>
              <a:ea typeface="メイリオ"/>
              <a:cs typeface="メイリオ"/>
            </a:endParaRPr>
          </a:p>
        </p:txBody>
      </p:sp>
      <p:sp>
        <p:nvSpPr>
          <p:cNvPr id="9" name="テキスト ボックス 8"/>
          <p:cNvSpPr txBox="1"/>
          <p:nvPr/>
        </p:nvSpPr>
        <p:spPr>
          <a:xfrm>
            <a:off x="6075068" y="3051345"/>
            <a:ext cx="2031325" cy="646331"/>
          </a:xfrm>
          <a:prstGeom prst="rect">
            <a:avLst/>
          </a:prstGeom>
          <a:noFill/>
        </p:spPr>
        <p:txBody>
          <a:bodyPr wrap="none" rtlCol="0">
            <a:spAutoFit/>
          </a:bodyPr>
          <a:lstStyle/>
          <a:p>
            <a:pPr algn="ctr"/>
            <a:r>
              <a:rPr kumimoji="1" lang="ja-JP" altLang="en-US" sz="3600" dirty="0" smtClean="0">
                <a:solidFill>
                  <a:schemeClr val="bg1"/>
                </a:solidFill>
                <a:latin typeface="メイリオ"/>
                <a:ea typeface="メイリオ"/>
                <a:cs typeface="メイリオ"/>
              </a:rPr>
              <a:t>サービス</a:t>
            </a:r>
            <a:endParaRPr kumimoji="1" lang="ja-JP" altLang="en-US" sz="3600" dirty="0">
              <a:solidFill>
                <a:schemeClr val="bg1"/>
              </a:solidFill>
              <a:latin typeface="メイリオ"/>
              <a:ea typeface="メイリオ"/>
              <a:cs typeface="メイリオ"/>
            </a:endParaRPr>
          </a:p>
        </p:txBody>
      </p:sp>
      <p:pic>
        <p:nvPicPr>
          <p:cNvPr id="13" name="図 12" descr="ipod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7399" y="2868770"/>
            <a:ext cx="1078711" cy="1078711"/>
          </a:xfrm>
          <a:prstGeom prst="rect">
            <a:avLst/>
          </a:prstGeom>
        </p:spPr>
      </p:pic>
      <p:pic>
        <p:nvPicPr>
          <p:cNvPr id="14" name="図 13" descr="ipod_shuffle_lineup.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95257" y="2052672"/>
            <a:ext cx="1847483" cy="568101"/>
          </a:xfrm>
          <a:prstGeom prst="rect">
            <a:avLst/>
          </a:prstGeom>
        </p:spPr>
      </p:pic>
      <p:pic>
        <p:nvPicPr>
          <p:cNvPr id="15" name="図 14" descr="itunes-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1068" y="2914448"/>
            <a:ext cx="901700" cy="901700"/>
          </a:xfrm>
          <a:prstGeom prst="rect">
            <a:avLst/>
          </a:prstGeom>
        </p:spPr>
      </p:pic>
      <p:pic>
        <p:nvPicPr>
          <p:cNvPr id="20" name="図 19" descr="image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7591" y="1101872"/>
            <a:ext cx="1316458" cy="382912"/>
          </a:xfrm>
          <a:prstGeom prst="rect">
            <a:avLst/>
          </a:prstGeom>
        </p:spPr>
      </p:pic>
      <p:sp>
        <p:nvSpPr>
          <p:cNvPr id="27" name="正方形/長方形 26"/>
          <p:cNvSpPr/>
          <p:nvPr/>
        </p:nvSpPr>
        <p:spPr>
          <a:xfrm>
            <a:off x="457200" y="1023190"/>
            <a:ext cx="5122333" cy="1015663"/>
          </a:xfrm>
          <a:prstGeom prst="rect">
            <a:avLst/>
          </a:prstGeom>
        </p:spPr>
        <p:txBody>
          <a:bodyPr wrap="square">
            <a:spAutoFit/>
          </a:bodyPr>
          <a:lstStyle/>
          <a:p>
            <a:r>
              <a:rPr lang="ja-JP" altLang="en-US" sz="2000" dirty="0" smtClean="0">
                <a:solidFill>
                  <a:srgbClr val="3366FF"/>
                </a:solidFill>
                <a:latin typeface="メイリオ"/>
                <a:ea typeface="メイリオ"/>
                <a:cs typeface="メイリオ"/>
              </a:rPr>
              <a:t>モノの価値は、</a:t>
            </a:r>
            <a:endParaRPr lang="en-US" altLang="ja-JP" sz="2000" dirty="0" smtClean="0">
              <a:solidFill>
                <a:srgbClr val="3366FF"/>
              </a:solidFill>
              <a:latin typeface="メイリオ"/>
              <a:ea typeface="メイリオ"/>
              <a:cs typeface="メイリオ"/>
            </a:endParaRPr>
          </a:p>
          <a:p>
            <a:r>
              <a:rPr lang="ja-JP" altLang="ja-JP" sz="2000" b="1" dirty="0" smtClean="0">
                <a:solidFill>
                  <a:srgbClr val="3366FF"/>
                </a:solidFill>
                <a:latin typeface="メイリオ"/>
                <a:ea typeface="メイリオ"/>
                <a:cs typeface="メイリオ"/>
              </a:rPr>
              <a:t>ハードウェア</a:t>
            </a:r>
            <a:r>
              <a:rPr lang="ja-JP" altLang="ja-JP" sz="2000" dirty="0">
                <a:solidFill>
                  <a:srgbClr val="3366FF"/>
                </a:solidFill>
                <a:latin typeface="メイリオ"/>
                <a:ea typeface="メイリオ"/>
                <a:cs typeface="メイリオ"/>
              </a:rPr>
              <a:t>から</a:t>
            </a:r>
            <a:r>
              <a:rPr lang="ja-JP" altLang="ja-JP" sz="2000" b="1" dirty="0">
                <a:solidFill>
                  <a:srgbClr val="3366FF"/>
                </a:solidFill>
                <a:latin typeface="メイリオ"/>
                <a:ea typeface="メイリオ"/>
                <a:cs typeface="メイリオ"/>
              </a:rPr>
              <a:t>ソフトウェア</a:t>
            </a:r>
            <a:r>
              <a:rPr lang="ja-JP" altLang="ja-JP" sz="2000" dirty="0" smtClean="0">
                <a:solidFill>
                  <a:srgbClr val="3366FF"/>
                </a:solidFill>
                <a:latin typeface="メイリオ"/>
                <a:ea typeface="メイリオ"/>
                <a:cs typeface="メイリオ"/>
              </a:rPr>
              <a:t>へ</a:t>
            </a:r>
            <a:r>
              <a:rPr lang="ja-JP" altLang="en-US" sz="2000" dirty="0" smtClean="0">
                <a:solidFill>
                  <a:srgbClr val="3366FF"/>
                </a:solidFill>
                <a:latin typeface="メイリオ"/>
                <a:ea typeface="メイリオ"/>
                <a:cs typeface="メイリオ"/>
              </a:rPr>
              <a:t>、</a:t>
            </a:r>
            <a:endParaRPr lang="en-US" altLang="ja-JP" sz="2000" dirty="0" smtClean="0">
              <a:solidFill>
                <a:srgbClr val="3366FF"/>
              </a:solidFill>
              <a:latin typeface="メイリオ"/>
              <a:ea typeface="メイリオ"/>
              <a:cs typeface="メイリオ"/>
            </a:endParaRPr>
          </a:p>
          <a:p>
            <a:r>
              <a:rPr lang="ja-JP" altLang="ja-JP" sz="2000" dirty="0" smtClean="0">
                <a:solidFill>
                  <a:srgbClr val="3366FF"/>
                </a:solidFill>
                <a:latin typeface="メイリオ"/>
                <a:ea typeface="メイリオ"/>
                <a:cs typeface="メイリオ"/>
              </a:rPr>
              <a:t>そして</a:t>
            </a:r>
            <a:r>
              <a:rPr lang="ja-JP" altLang="ja-JP" sz="2000" b="1" dirty="0" smtClean="0">
                <a:solidFill>
                  <a:srgbClr val="3366FF"/>
                </a:solidFill>
                <a:latin typeface="メイリオ"/>
                <a:ea typeface="メイリオ"/>
                <a:cs typeface="メイリオ"/>
              </a:rPr>
              <a:t>サービス</a:t>
            </a:r>
            <a:r>
              <a:rPr lang="ja-JP" altLang="ja-JP" sz="2000" dirty="0">
                <a:solidFill>
                  <a:srgbClr val="3366FF"/>
                </a:solidFill>
                <a:latin typeface="メイリオ"/>
                <a:ea typeface="メイリオ"/>
                <a:cs typeface="メイリオ"/>
              </a:rPr>
              <a:t>へと</a:t>
            </a:r>
            <a:r>
              <a:rPr lang="ja-JP" altLang="ja-JP" sz="2000" dirty="0" smtClean="0">
                <a:solidFill>
                  <a:srgbClr val="3366FF"/>
                </a:solidFill>
                <a:latin typeface="メイリオ"/>
                <a:ea typeface="メイリオ"/>
                <a:cs typeface="メイリオ"/>
              </a:rPr>
              <a:t>シフト</a:t>
            </a:r>
            <a:endParaRPr lang="ja-JP" altLang="en-US" sz="2000" dirty="0">
              <a:solidFill>
                <a:srgbClr val="3366FF"/>
              </a:solidFill>
              <a:latin typeface="メイリオ"/>
              <a:ea typeface="メイリオ"/>
              <a:cs typeface="メイリオ"/>
            </a:endParaRPr>
          </a:p>
        </p:txBody>
      </p:sp>
      <p:pic>
        <p:nvPicPr>
          <p:cNvPr id="11" name="図 10" descr="taperec.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3608" y="3342182"/>
            <a:ext cx="1744440" cy="1709551"/>
          </a:xfrm>
          <a:prstGeom prst="rect">
            <a:avLst/>
          </a:prstGeom>
        </p:spPr>
      </p:pic>
    </p:spTree>
    <p:extLst>
      <p:ext uri="{BB962C8B-B14F-4D97-AF65-F5344CB8AC3E}">
        <p14:creationId xmlns:p14="http://schemas.microsoft.com/office/powerpoint/2010/main" val="2960107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正方形/長方形 91"/>
          <p:cNvSpPr/>
          <p:nvPr/>
        </p:nvSpPr>
        <p:spPr>
          <a:xfrm>
            <a:off x="990601" y="3794606"/>
            <a:ext cx="7123099" cy="252817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smtClean="0"/>
              <a:t>「モノ」のサービス化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25</a:t>
            </a:fld>
            <a:endParaRPr kumimoji="1" lang="ja-JP" altLang="en-US"/>
          </a:p>
        </p:txBody>
      </p:sp>
      <p:sp>
        <p:nvSpPr>
          <p:cNvPr id="4" name="正方形/長方形 3"/>
          <p:cNvSpPr/>
          <p:nvPr/>
        </p:nvSpPr>
        <p:spPr>
          <a:xfrm>
            <a:off x="990601"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3400762"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5807748"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p:cNvSpPr txBox="1"/>
          <p:nvPr/>
        </p:nvSpPr>
        <p:spPr>
          <a:xfrm>
            <a:off x="990601" y="1216121"/>
            <a:ext cx="2339302" cy="369332"/>
          </a:xfrm>
          <a:prstGeom prst="rect">
            <a:avLst/>
          </a:prstGeom>
          <a:noFill/>
        </p:spPr>
        <p:txBody>
          <a:bodyPr wrap="square" rtlCol="0">
            <a:spAutoFit/>
          </a:bodyPr>
          <a:lstStyle/>
          <a:p>
            <a:pPr algn="ctr"/>
            <a:r>
              <a:rPr kumimoji="1" lang="ja-JP" altLang="en-US" dirty="0" smtClean="0">
                <a:solidFill>
                  <a:srgbClr val="0000FF"/>
                </a:solidFill>
                <a:latin typeface="メイリオ"/>
                <a:ea typeface="メイリオ"/>
                <a:cs typeface="メイリオ"/>
              </a:rPr>
              <a:t>自動車メーカー</a:t>
            </a:r>
            <a:endParaRPr kumimoji="1" lang="ja-JP" altLang="en-US" dirty="0">
              <a:solidFill>
                <a:srgbClr val="0000FF"/>
              </a:solidFill>
              <a:latin typeface="メイリオ"/>
              <a:ea typeface="メイリオ"/>
              <a:cs typeface="メイリオ"/>
            </a:endParaRPr>
          </a:p>
        </p:txBody>
      </p:sp>
      <p:sp>
        <p:nvSpPr>
          <p:cNvPr id="53" name="テキスト ボックス 52"/>
          <p:cNvSpPr txBox="1"/>
          <p:nvPr/>
        </p:nvSpPr>
        <p:spPr>
          <a:xfrm>
            <a:off x="3400762" y="1216121"/>
            <a:ext cx="2339302" cy="369332"/>
          </a:xfrm>
          <a:prstGeom prst="rect">
            <a:avLst/>
          </a:prstGeom>
          <a:noFill/>
        </p:spPr>
        <p:txBody>
          <a:bodyPr wrap="square" rtlCol="0">
            <a:spAutoFit/>
          </a:bodyPr>
          <a:lstStyle/>
          <a:p>
            <a:pPr algn="ctr"/>
            <a:r>
              <a:rPr kumimoji="1" lang="ja-JP" altLang="en-US" dirty="0" smtClean="0">
                <a:solidFill>
                  <a:srgbClr val="0000FF"/>
                </a:solidFill>
                <a:latin typeface="メイリオ"/>
                <a:ea typeface="メイリオ"/>
                <a:cs typeface="メイリオ"/>
              </a:rPr>
              <a:t>航空機メーカー</a:t>
            </a:r>
            <a:endParaRPr kumimoji="1" lang="ja-JP" altLang="en-US" dirty="0">
              <a:solidFill>
                <a:srgbClr val="0000FF"/>
              </a:solidFill>
              <a:latin typeface="メイリオ"/>
              <a:ea typeface="メイリオ"/>
              <a:cs typeface="メイリオ"/>
            </a:endParaRPr>
          </a:p>
        </p:txBody>
      </p:sp>
      <p:sp>
        <p:nvSpPr>
          <p:cNvPr id="54" name="テキスト ボックス 53"/>
          <p:cNvSpPr txBox="1"/>
          <p:nvPr/>
        </p:nvSpPr>
        <p:spPr>
          <a:xfrm>
            <a:off x="5807748" y="1216121"/>
            <a:ext cx="2339302" cy="369332"/>
          </a:xfrm>
          <a:prstGeom prst="rect">
            <a:avLst/>
          </a:prstGeom>
          <a:noFill/>
        </p:spPr>
        <p:txBody>
          <a:bodyPr wrap="square" rtlCol="0">
            <a:spAutoFit/>
          </a:bodyPr>
          <a:lstStyle/>
          <a:p>
            <a:pPr algn="ctr"/>
            <a:r>
              <a:rPr kumimoji="1" lang="ja-JP" altLang="en-US" dirty="0" smtClean="0">
                <a:solidFill>
                  <a:srgbClr val="0000FF"/>
                </a:solidFill>
                <a:latin typeface="メイリオ"/>
                <a:ea typeface="メイリオ"/>
                <a:cs typeface="メイリオ"/>
              </a:rPr>
              <a:t>工作機械メーカー</a:t>
            </a:r>
            <a:endParaRPr kumimoji="1" lang="ja-JP" altLang="en-US" dirty="0">
              <a:solidFill>
                <a:srgbClr val="0000FF"/>
              </a:solidFill>
              <a:latin typeface="メイリオ"/>
              <a:ea typeface="メイリオ"/>
              <a:cs typeface="メイリオ"/>
            </a:endParaRPr>
          </a:p>
        </p:txBody>
      </p:sp>
      <p:sp>
        <p:nvSpPr>
          <p:cNvPr id="6" name="正方形/長方形 5"/>
          <p:cNvSpPr/>
          <p:nvPr/>
        </p:nvSpPr>
        <p:spPr>
          <a:xfrm>
            <a:off x="1111442"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アナリティクス</a:t>
            </a: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1111442"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ソフトウェア改修</a:t>
            </a: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p:cNvSpPr/>
          <p:nvPr/>
        </p:nvSpPr>
        <p:spPr>
          <a:xfrm>
            <a:off x="1111443"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データ</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収集</a:t>
            </a:r>
            <a:endParaRPr kumimoji="1" lang="ja-JP" altLang="en-US" sz="800" dirty="0">
              <a:solidFill>
                <a:srgbClr val="FFFFFF"/>
              </a:solidFill>
              <a:latin typeface="ＭＳ Ｐゴシック"/>
              <a:ea typeface="ＭＳ Ｐゴシック"/>
              <a:cs typeface="ＭＳ Ｐゴシック"/>
            </a:endParaRPr>
          </a:p>
        </p:txBody>
      </p:sp>
      <p:sp>
        <p:nvSpPr>
          <p:cNvPr id="57" name="正方形/長方形 56"/>
          <p:cNvSpPr/>
          <p:nvPr/>
        </p:nvSpPr>
        <p:spPr>
          <a:xfrm>
            <a:off x="1787642"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ソフトウェア</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配信</a:t>
            </a:r>
            <a:endParaRPr kumimoji="1" lang="ja-JP" altLang="en-US" sz="800" dirty="0">
              <a:solidFill>
                <a:srgbClr val="FFFFFF"/>
              </a:solidFill>
              <a:latin typeface="ＭＳ Ｐゴシック"/>
              <a:ea typeface="ＭＳ Ｐゴシック"/>
              <a:cs typeface="ＭＳ Ｐゴシック"/>
            </a:endParaRPr>
          </a:p>
        </p:txBody>
      </p:sp>
      <p:sp>
        <p:nvSpPr>
          <p:cNvPr id="7" name="正方形/長方形 6"/>
          <p:cNvSpPr/>
          <p:nvPr/>
        </p:nvSpPr>
        <p:spPr>
          <a:xfrm>
            <a:off x="2896541"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ＭＳ Ｐゴシック"/>
                <a:ea typeface="ＭＳ Ｐゴシック"/>
                <a:cs typeface="ＭＳ Ｐゴシック"/>
              </a:rPr>
              <a:t>新規開発</a:t>
            </a:r>
            <a:endParaRPr kumimoji="1" lang="ja-JP" altLang="en-US" sz="1200" dirty="0">
              <a:solidFill>
                <a:srgbClr val="FFFFFF"/>
              </a:solidFill>
              <a:latin typeface="ＭＳ Ｐゴシック"/>
              <a:ea typeface="ＭＳ Ｐゴシック"/>
              <a:cs typeface="ＭＳ Ｐゴシック"/>
            </a:endParaRPr>
          </a:p>
        </p:txBody>
      </p:sp>
      <p:grpSp>
        <p:nvGrpSpPr>
          <p:cNvPr id="48" name="図形グループ 47"/>
          <p:cNvGrpSpPr/>
          <p:nvPr/>
        </p:nvGrpSpPr>
        <p:grpSpPr>
          <a:xfrm>
            <a:off x="2586182" y="1772098"/>
            <a:ext cx="230909" cy="419498"/>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9" name="図 8" descr="8121ee8a3e374cd4b15a85f2557c08c3f107562064d1deeab1ed0bc778bffa15_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474" y="4489619"/>
            <a:ext cx="2019111" cy="1347126"/>
          </a:xfrm>
          <a:prstGeom prst="rect">
            <a:avLst/>
          </a:prstGeom>
          <a:ln>
            <a:noFill/>
          </a:ln>
          <a:effectLst>
            <a:outerShdw blurRad="292100" dist="139700" dir="2700000" algn="tl" rotWithShape="0">
              <a:srgbClr val="333333">
                <a:alpha val="65000"/>
              </a:srgbClr>
            </a:outerShdw>
          </a:effectLst>
        </p:spPr>
      </p:pic>
      <p:pic>
        <p:nvPicPr>
          <p:cNvPr id="10" name="図 9" descr="13204630662661321299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8261" y="4489619"/>
            <a:ext cx="2024303" cy="1347126"/>
          </a:xfrm>
          <a:prstGeom prst="rect">
            <a:avLst/>
          </a:prstGeom>
          <a:ln>
            <a:noFill/>
          </a:ln>
          <a:effectLst>
            <a:outerShdw blurRad="292100" dist="139700" dir="2700000" algn="tl" rotWithShape="0">
              <a:srgbClr val="333333">
                <a:alpha val="65000"/>
              </a:srgbClr>
            </a:outerShdw>
          </a:effectLst>
        </p:spPr>
      </p:pic>
      <p:pic>
        <p:nvPicPr>
          <p:cNvPr id="16" name="図 15" descr="muon8800.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04304" y="4348787"/>
            <a:ext cx="2855884" cy="1665933"/>
          </a:xfrm>
          <a:prstGeom prst="rect">
            <a:avLst/>
          </a:prstGeom>
          <a:ln>
            <a:noFill/>
          </a:ln>
          <a:effectLst>
            <a:outerShdw blurRad="292100" dist="139700" dir="2700000" algn="tl" rotWithShape="0">
              <a:srgbClr val="333333">
                <a:alpha val="65000"/>
              </a:srgbClr>
            </a:outerShdw>
          </a:effectLst>
        </p:spPr>
      </p:pic>
      <p:sp>
        <p:nvSpPr>
          <p:cNvPr id="58" name="正方形/長方形 57"/>
          <p:cNvSpPr/>
          <p:nvPr/>
        </p:nvSpPr>
        <p:spPr>
          <a:xfrm>
            <a:off x="1924243"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ＭＳ Ｐゴシック"/>
                <a:ea typeface="ＭＳ Ｐゴシック"/>
                <a:cs typeface="ＭＳ Ｐゴシック"/>
              </a:rPr>
              <a:t>制御</a:t>
            </a:r>
            <a:r>
              <a:rPr kumimoji="1" lang="ja-JP" altLang="en-US" sz="1200" dirty="0" smtClean="0">
                <a:solidFill>
                  <a:srgbClr val="FFFFFF"/>
                </a:solidFill>
                <a:latin typeface="ＭＳ Ｐゴシック"/>
                <a:ea typeface="ＭＳ Ｐゴシック"/>
                <a:cs typeface="ＭＳ Ｐゴシック"/>
              </a:rPr>
              <a:t>ソフトウェア</a:t>
            </a: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a:off x="1231516"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上矢印 60"/>
          <p:cNvSpPr/>
          <p:nvPr/>
        </p:nvSpPr>
        <p:spPr>
          <a:xfrm flipV="1">
            <a:off x="1924242"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上矢印 61"/>
          <p:cNvSpPr/>
          <p:nvPr/>
        </p:nvSpPr>
        <p:spPr>
          <a:xfrm flipV="1">
            <a:off x="2683335"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63" name="正方形/長方形 62"/>
          <p:cNvSpPr/>
          <p:nvPr/>
        </p:nvSpPr>
        <p:spPr>
          <a:xfrm>
            <a:off x="3512086"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アナリティクス</a:t>
            </a: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3512086"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ソフトウェア改修</a:t>
            </a: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3512087"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データ</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収集</a:t>
            </a:r>
            <a:endParaRPr kumimoji="1" lang="ja-JP" altLang="en-US" sz="800" dirty="0">
              <a:solidFill>
                <a:srgbClr val="FFFFFF"/>
              </a:solidFill>
              <a:latin typeface="ＭＳ Ｐゴシック"/>
              <a:ea typeface="ＭＳ Ｐゴシック"/>
              <a:cs typeface="ＭＳ Ｐゴシック"/>
            </a:endParaRPr>
          </a:p>
        </p:txBody>
      </p:sp>
      <p:sp>
        <p:nvSpPr>
          <p:cNvPr id="66" name="正方形/長方形 65"/>
          <p:cNvSpPr/>
          <p:nvPr/>
        </p:nvSpPr>
        <p:spPr>
          <a:xfrm>
            <a:off x="4188286"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ソフトウェア</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配信</a:t>
            </a:r>
            <a:endParaRPr kumimoji="1" lang="ja-JP" altLang="en-US" sz="800" dirty="0">
              <a:solidFill>
                <a:srgbClr val="FFFFFF"/>
              </a:solidFill>
              <a:latin typeface="ＭＳ Ｐゴシック"/>
              <a:ea typeface="ＭＳ Ｐゴシック"/>
              <a:cs typeface="ＭＳ Ｐゴシック"/>
            </a:endParaRPr>
          </a:p>
        </p:txBody>
      </p:sp>
      <p:sp>
        <p:nvSpPr>
          <p:cNvPr id="67" name="正方形/長方形 66"/>
          <p:cNvSpPr/>
          <p:nvPr/>
        </p:nvSpPr>
        <p:spPr>
          <a:xfrm>
            <a:off x="5297185"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ＭＳ Ｐゴシック"/>
                <a:ea typeface="ＭＳ Ｐゴシック"/>
                <a:cs typeface="ＭＳ Ｐゴシック"/>
              </a:rPr>
              <a:t>新規開発</a:t>
            </a:r>
            <a:endParaRPr kumimoji="1" lang="ja-JP" altLang="en-US" sz="1200" dirty="0">
              <a:solidFill>
                <a:srgbClr val="FFFFFF"/>
              </a:solidFill>
              <a:latin typeface="ＭＳ Ｐゴシック"/>
              <a:ea typeface="ＭＳ Ｐゴシック"/>
              <a:cs typeface="ＭＳ Ｐゴシック"/>
            </a:endParaRPr>
          </a:p>
        </p:txBody>
      </p:sp>
      <p:grpSp>
        <p:nvGrpSpPr>
          <p:cNvPr id="68" name="図形グループ 67"/>
          <p:cNvGrpSpPr/>
          <p:nvPr/>
        </p:nvGrpSpPr>
        <p:grpSpPr>
          <a:xfrm>
            <a:off x="4986826" y="1772098"/>
            <a:ext cx="230909" cy="419498"/>
            <a:chOff x="1946324" y="4125162"/>
            <a:chExt cx="969964" cy="2007872"/>
          </a:xfrm>
        </p:grpSpPr>
        <p:sp>
          <p:nvSpPr>
            <p:cNvPr id="69" name="円/楕円 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0" name="フローチャート: 論理積ゲート 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71" name="正方形/長方形 70"/>
          <p:cNvSpPr/>
          <p:nvPr/>
        </p:nvSpPr>
        <p:spPr>
          <a:xfrm>
            <a:off x="4324887"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制御ソフトウェア</a:t>
            </a:r>
            <a:endParaRPr kumimoji="1" lang="ja-JP" altLang="en-US" sz="1200" dirty="0">
              <a:solidFill>
                <a:srgbClr val="FFFFFF"/>
              </a:solidFill>
              <a:latin typeface="ＭＳ Ｐゴシック"/>
              <a:ea typeface="ＭＳ Ｐゴシック"/>
              <a:cs typeface="ＭＳ Ｐゴシック"/>
            </a:endParaRPr>
          </a:p>
        </p:txBody>
      </p:sp>
      <p:sp>
        <p:nvSpPr>
          <p:cNvPr id="72" name="上矢印 71"/>
          <p:cNvSpPr/>
          <p:nvPr/>
        </p:nvSpPr>
        <p:spPr>
          <a:xfrm>
            <a:off x="3632160"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上矢印 72"/>
          <p:cNvSpPr/>
          <p:nvPr/>
        </p:nvSpPr>
        <p:spPr>
          <a:xfrm flipV="1">
            <a:off x="4324886"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上矢印 73"/>
          <p:cNvSpPr/>
          <p:nvPr/>
        </p:nvSpPr>
        <p:spPr>
          <a:xfrm flipV="1">
            <a:off x="5083979"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75" name="正方形/長方形 74"/>
          <p:cNvSpPr/>
          <p:nvPr/>
        </p:nvSpPr>
        <p:spPr>
          <a:xfrm>
            <a:off x="5890450" y="1714182"/>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アナリティクス</a:t>
            </a: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5890450" y="2045152"/>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ソフトウェア改修</a:t>
            </a: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p:cNvSpPr/>
          <p:nvPr/>
        </p:nvSpPr>
        <p:spPr>
          <a:xfrm>
            <a:off x="5890451" y="2376122"/>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データ</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収集</a:t>
            </a:r>
            <a:endParaRPr kumimoji="1" lang="ja-JP" altLang="en-US" sz="800" dirty="0">
              <a:solidFill>
                <a:srgbClr val="FFFFFF"/>
              </a:solidFill>
              <a:latin typeface="ＭＳ Ｐゴシック"/>
              <a:ea typeface="ＭＳ Ｐゴシック"/>
              <a:cs typeface="ＭＳ Ｐゴシック"/>
            </a:endParaRPr>
          </a:p>
        </p:txBody>
      </p:sp>
      <p:sp>
        <p:nvSpPr>
          <p:cNvPr id="78" name="正方形/長方形 77"/>
          <p:cNvSpPr/>
          <p:nvPr/>
        </p:nvSpPr>
        <p:spPr>
          <a:xfrm>
            <a:off x="6566650" y="2376122"/>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ソフトウェア</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配信</a:t>
            </a:r>
            <a:endParaRPr kumimoji="1" lang="ja-JP" altLang="en-US" sz="800" dirty="0">
              <a:solidFill>
                <a:srgbClr val="FFFFFF"/>
              </a:solidFill>
              <a:latin typeface="ＭＳ Ｐゴシック"/>
              <a:ea typeface="ＭＳ Ｐゴシック"/>
              <a:cs typeface="ＭＳ Ｐゴシック"/>
            </a:endParaRPr>
          </a:p>
        </p:txBody>
      </p:sp>
      <p:sp>
        <p:nvSpPr>
          <p:cNvPr id="79" name="正方形/長方形 78"/>
          <p:cNvSpPr/>
          <p:nvPr/>
        </p:nvSpPr>
        <p:spPr>
          <a:xfrm>
            <a:off x="7675549" y="1715911"/>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ＭＳ Ｐゴシック"/>
                <a:ea typeface="ＭＳ Ｐゴシック"/>
                <a:cs typeface="ＭＳ Ｐゴシック"/>
              </a:rPr>
              <a:t>新規開発</a:t>
            </a:r>
            <a:endParaRPr kumimoji="1" lang="ja-JP" altLang="en-US" sz="1200" dirty="0">
              <a:solidFill>
                <a:srgbClr val="FFFFFF"/>
              </a:solidFill>
              <a:latin typeface="ＭＳ Ｐゴシック"/>
              <a:ea typeface="ＭＳ Ｐゴシック"/>
              <a:cs typeface="ＭＳ Ｐゴシック"/>
            </a:endParaRPr>
          </a:p>
        </p:txBody>
      </p:sp>
      <p:grpSp>
        <p:nvGrpSpPr>
          <p:cNvPr id="80" name="図形グループ 79"/>
          <p:cNvGrpSpPr/>
          <p:nvPr/>
        </p:nvGrpSpPr>
        <p:grpSpPr>
          <a:xfrm>
            <a:off x="7365190" y="1773827"/>
            <a:ext cx="230909" cy="419498"/>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83" name="正方形/長方形 82"/>
          <p:cNvSpPr/>
          <p:nvPr/>
        </p:nvSpPr>
        <p:spPr>
          <a:xfrm>
            <a:off x="6703251" y="4088819"/>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制御ソフトウェア</a:t>
            </a:r>
            <a:endParaRPr kumimoji="1" lang="ja-JP" altLang="en-US" sz="1200" dirty="0">
              <a:solidFill>
                <a:srgbClr val="FFFFFF"/>
              </a:solidFill>
              <a:latin typeface="ＭＳ Ｐゴシック"/>
              <a:ea typeface="ＭＳ Ｐゴシック"/>
              <a:cs typeface="ＭＳ Ｐゴシック"/>
            </a:endParaRPr>
          </a:p>
        </p:txBody>
      </p:sp>
      <p:sp>
        <p:nvSpPr>
          <p:cNvPr id="84" name="上矢印 83"/>
          <p:cNvSpPr/>
          <p:nvPr/>
        </p:nvSpPr>
        <p:spPr>
          <a:xfrm>
            <a:off x="6010524" y="2647245"/>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上矢印 84"/>
          <p:cNvSpPr/>
          <p:nvPr/>
        </p:nvSpPr>
        <p:spPr>
          <a:xfrm flipV="1">
            <a:off x="6703250" y="2645513"/>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上矢印 85"/>
          <p:cNvSpPr/>
          <p:nvPr/>
        </p:nvSpPr>
        <p:spPr>
          <a:xfrm flipV="1">
            <a:off x="7462343"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19" name="テキスト ボックス 18"/>
          <p:cNvSpPr txBox="1"/>
          <p:nvPr/>
        </p:nvSpPr>
        <p:spPr>
          <a:xfrm>
            <a:off x="3502120" y="3871646"/>
            <a:ext cx="697627" cy="215444"/>
          </a:xfrm>
          <a:prstGeom prst="rect">
            <a:avLst/>
          </a:prstGeom>
          <a:noFill/>
        </p:spPr>
        <p:txBody>
          <a:bodyPr wrap="none" rtlCol="0">
            <a:spAutoFit/>
          </a:bodyPr>
          <a:lstStyle/>
          <a:p>
            <a:r>
              <a:rPr lang="ja-JP" altLang="en-US" sz="800" b="1" dirty="0" smtClean="0">
                <a:solidFill>
                  <a:srgbClr val="0000FF"/>
                </a:solidFill>
                <a:latin typeface="メイリオ"/>
                <a:ea typeface="メイリオ"/>
                <a:cs typeface="メイリオ"/>
              </a:rPr>
              <a:t>運行データ</a:t>
            </a:r>
            <a:endParaRPr kumimoji="1" lang="ja-JP" altLang="en-US" sz="800" b="1" dirty="0">
              <a:solidFill>
                <a:srgbClr val="0000FF"/>
              </a:solidFill>
              <a:latin typeface="メイリオ"/>
              <a:ea typeface="メイリオ"/>
              <a:cs typeface="メイリオ"/>
            </a:endParaRPr>
          </a:p>
        </p:txBody>
      </p:sp>
      <p:sp>
        <p:nvSpPr>
          <p:cNvPr id="87" name="テキスト ボックス 86"/>
          <p:cNvSpPr txBox="1"/>
          <p:nvPr/>
        </p:nvSpPr>
        <p:spPr>
          <a:xfrm>
            <a:off x="1080048" y="3871646"/>
            <a:ext cx="697627" cy="215444"/>
          </a:xfrm>
          <a:prstGeom prst="rect">
            <a:avLst/>
          </a:prstGeom>
          <a:noFill/>
        </p:spPr>
        <p:txBody>
          <a:bodyPr wrap="none" rtlCol="0">
            <a:spAutoFit/>
          </a:bodyPr>
          <a:lstStyle/>
          <a:p>
            <a:r>
              <a:rPr kumimoji="1" lang="ja-JP" altLang="en-US" sz="800" b="1" dirty="0" smtClean="0">
                <a:solidFill>
                  <a:srgbClr val="0000FF"/>
                </a:solidFill>
                <a:latin typeface="メイリオ"/>
                <a:ea typeface="メイリオ"/>
                <a:cs typeface="メイリオ"/>
              </a:rPr>
              <a:t>走行</a:t>
            </a:r>
            <a:r>
              <a:rPr lang="ja-JP" altLang="en-US" sz="800" b="1" dirty="0" smtClean="0">
                <a:solidFill>
                  <a:srgbClr val="0000FF"/>
                </a:solidFill>
                <a:latin typeface="メイリオ"/>
                <a:ea typeface="メイリオ"/>
                <a:cs typeface="メイリオ"/>
              </a:rPr>
              <a:t>データ</a:t>
            </a:r>
            <a:endParaRPr kumimoji="1" lang="ja-JP" altLang="en-US" sz="800" b="1" dirty="0">
              <a:solidFill>
                <a:srgbClr val="0000FF"/>
              </a:solidFill>
              <a:latin typeface="メイリオ"/>
              <a:ea typeface="メイリオ"/>
              <a:cs typeface="メイリオ"/>
            </a:endParaRPr>
          </a:p>
        </p:txBody>
      </p:sp>
      <p:sp>
        <p:nvSpPr>
          <p:cNvPr id="88" name="テキスト ボックス 87"/>
          <p:cNvSpPr txBox="1"/>
          <p:nvPr/>
        </p:nvSpPr>
        <p:spPr>
          <a:xfrm>
            <a:off x="5890450" y="3871646"/>
            <a:ext cx="697627" cy="215444"/>
          </a:xfrm>
          <a:prstGeom prst="rect">
            <a:avLst/>
          </a:prstGeom>
          <a:noFill/>
        </p:spPr>
        <p:txBody>
          <a:bodyPr wrap="none" rtlCol="0">
            <a:spAutoFit/>
          </a:bodyPr>
          <a:lstStyle/>
          <a:p>
            <a:r>
              <a:rPr lang="ja-JP" altLang="en-US" sz="800" b="1" dirty="0" smtClean="0">
                <a:solidFill>
                  <a:srgbClr val="0000FF"/>
                </a:solidFill>
                <a:latin typeface="メイリオ"/>
                <a:ea typeface="メイリオ"/>
                <a:cs typeface="メイリオ"/>
              </a:rPr>
              <a:t>作業データ</a:t>
            </a:r>
            <a:endParaRPr kumimoji="1" lang="ja-JP" altLang="en-US" sz="800" b="1" dirty="0">
              <a:solidFill>
                <a:srgbClr val="0000FF"/>
              </a:solidFill>
              <a:latin typeface="メイリオ"/>
              <a:ea typeface="メイリオ"/>
              <a:cs typeface="メイリオ"/>
            </a:endParaRPr>
          </a:p>
        </p:txBody>
      </p:sp>
      <p:sp>
        <p:nvSpPr>
          <p:cNvPr id="89" name="テキスト ボックス 88"/>
          <p:cNvSpPr txBox="1"/>
          <p:nvPr/>
        </p:nvSpPr>
        <p:spPr>
          <a:xfrm>
            <a:off x="2704503" y="4487405"/>
            <a:ext cx="389850" cy="215444"/>
          </a:xfrm>
          <a:prstGeom prst="rect">
            <a:avLst/>
          </a:prstGeom>
          <a:noFill/>
        </p:spPr>
        <p:txBody>
          <a:bodyPr wrap="none" rtlCol="0">
            <a:spAutoFit/>
          </a:bodyPr>
          <a:lstStyle/>
          <a:p>
            <a:r>
              <a:rPr lang="ja-JP" altLang="en-US" sz="800" b="1" dirty="0" smtClean="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0" name="テキスト ボックス 89"/>
          <p:cNvSpPr txBox="1"/>
          <p:nvPr/>
        </p:nvSpPr>
        <p:spPr>
          <a:xfrm>
            <a:off x="5106757" y="4487405"/>
            <a:ext cx="389850" cy="215444"/>
          </a:xfrm>
          <a:prstGeom prst="rect">
            <a:avLst/>
          </a:prstGeom>
          <a:noFill/>
        </p:spPr>
        <p:txBody>
          <a:bodyPr wrap="none" rtlCol="0">
            <a:spAutoFit/>
          </a:bodyPr>
          <a:lstStyle/>
          <a:p>
            <a:r>
              <a:rPr lang="ja-JP" altLang="en-US" sz="800" b="1" dirty="0" smtClean="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1" name="テキスト ボックス 90"/>
          <p:cNvSpPr txBox="1"/>
          <p:nvPr/>
        </p:nvSpPr>
        <p:spPr>
          <a:xfrm>
            <a:off x="7483511" y="4487405"/>
            <a:ext cx="389850" cy="215444"/>
          </a:xfrm>
          <a:prstGeom prst="rect">
            <a:avLst/>
          </a:prstGeom>
          <a:noFill/>
        </p:spPr>
        <p:txBody>
          <a:bodyPr wrap="none" rtlCol="0">
            <a:spAutoFit/>
          </a:bodyPr>
          <a:lstStyle/>
          <a:p>
            <a:r>
              <a:rPr lang="ja-JP" altLang="en-US" sz="800" b="1" dirty="0" smtClean="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34" name="正方形/長方形 33"/>
          <p:cNvSpPr/>
          <p:nvPr/>
        </p:nvSpPr>
        <p:spPr>
          <a:xfrm>
            <a:off x="1008863" y="6014720"/>
            <a:ext cx="7123099" cy="246221"/>
          </a:xfrm>
          <a:prstGeom prst="rect">
            <a:avLst/>
          </a:prstGeom>
        </p:spPr>
        <p:txBody>
          <a:bodyPr wrap="square">
            <a:spAutoFit/>
          </a:bodyPr>
          <a:lstStyle/>
          <a:p>
            <a:pPr algn="ctr"/>
            <a:r>
              <a:rPr lang="ja-JP" altLang="en-US" sz="1000" dirty="0">
                <a:solidFill>
                  <a:srgbClr val="800000"/>
                </a:solidFill>
                <a:latin typeface="メイリオ"/>
                <a:ea typeface="メイリオ"/>
                <a:cs typeface="メイリオ"/>
              </a:rPr>
              <a:t>遠隔からの保守</a:t>
            </a:r>
            <a:r>
              <a:rPr lang="ja-JP" altLang="en-US" sz="1000" dirty="0" smtClean="0">
                <a:solidFill>
                  <a:srgbClr val="800000"/>
                </a:solidFill>
                <a:latin typeface="メイリオ"/>
                <a:ea typeface="メイリオ"/>
                <a:cs typeface="メイリオ"/>
              </a:rPr>
              <a:t>点検・修理</a:t>
            </a:r>
            <a:r>
              <a:rPr lang="ja-JP" altLang="en-US" sz="1000" dirty="0">
                <a:solidFill>
                  <a:srgbClr val="800000"/>
                </a:solidFill>
                <a:latin typeface="メイリオ"/>
                <a:ea typeface="メイリオ"/>
                <a:cs typeface="メイリオ"/>
              </a:rPr>
              <a:t>、自律化機能による自己点検や</a:t>
            </a:r>
            <a:r>
              <a:rPr lang="ja-JP" altLang="en-US" sz="1000" dirty="0" smtClean="0">
                <a:solidFill>
                  <a:srgbClr val="800000"/>
                </a:solidFill>
                <a:latin typeface="メイリオ"/>
                <a:ea typeface="メイリオ"/>
                <a:cs typeface="メイリオ"/>
              </a:rPr>
              <a:t>修復、ソフトウェア</a:t>
            </a:r>
            <a:r>
              <a:rPr lang="ja-JP" altLang="en-US" sz="1000" dirty="0">
                <a:solidFill>
                  <a:srgbClr val="800000"/>
                </a:solidFill>
                <a:latin typeface="メイリオ"/>
                <a:ea typeface="メイリオ"/>
                <a:cs typeface="メイリオ"/>
              </a:rPr>
              <a:t>更新による機能・性能・操作性の</a:t>
            </a:r>
            <a:r>
              <a:rPr lang="ja-JP" altLang="en-US" sz="1000" dirty="0" smtClean="0">
                <a:solidFill>
                  <a:srgbClr val="800000"/>
                </a:solidFill>
                <a:latin typeface="メイリオ"/>
                <a:ea typeface="メイリオ"/>
                <a:cs typeface="メイリオ"/>
              </a:rPr>
              <a:t>改善</a:t>
            </a:r>
            <a:endParaRPr lang="ja-JP" altLang="en-US" sz="1000" dirty="0">
              <a:solidFill>
                <a:srgbClr val="800000"/>
              </a:solidFill>
              <a:latin typeface="メイリオ"/>
              <a:ea typeface="メイリオ"/>
              <a:cs typeface="メイリオ"/>
            </a:endParaRPr>
          </a:p>
        </p:txBody>
      </p:sp>
      <p:sp>
        <p:nvSpPr>
          <p:cNvPr id="35" name="角丸四角形 34"/>
          <p:cNvSpPr/>
          <p:nvPr/>
        </p:nvSpPr>
        <p:spPr>
          <a:xfrm>
            <a:off x="990600" y="3024908"/>
            <a:ext cx="7141362" cy="584971"/>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ＭＳ Ｐゴシック"/>
                <a:ea typeface="ＭＳ Ｐゴシック"/>
                <a:cs typeface="ＭＳ Ｐゴシック"/>
              </a:rPr>
              <a:t>インターネット</a:t>
            </a:r>
            <a:endParaRPr kumimoji="1" lang="ja-JP" altLang="en-US"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6290160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三角形 87"/>
          <p:cNvSpPr/>
          <p:nvPr/>
        </p:nvSpPr>
        <p:spPr>
          <a:xfrm rot="10800000">
            <a:off x="4854724" y="1206044"/>
            <a:ext cx="253305" cy="206392"/>
          </a:xfrm>
          <a:prstGeom prst="triangl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0" name="直線コネクタ 89"/>
          <p:cNvCxnSpPr/>
          <p:nvPr/>
        </p:nvCxnSpPr>
        <p:spPr>
          <a:xfrm>
            <a:off x="4980601" y="1412436"/>
            <a:ext cx="2267" cy="4104796"/>
          </a:xfrm>
          <a:prstGeom prst="line">
            <a:avLst/>
          </a:prstGeom>
          <a:ln>
            <a:solidFill>
              <a:schemeClr val="bg1">
                <a:lumMod val="50000"/>
              </a:schemeClr>
            </a:solidFill>
            <a:prstDash val="sysDash"/>
          </a:ln>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p:txBody>
          <a:bodyPr/>
          <a:lstStyle/>
          <a:p>
            <a:r>
              <a:rPr lang="ja-JP" altLang="en-US" dirty="0"/>
              <a:t>「モノ」の</a:t>
            </a:r>
            <a:r>
              <a:rPr lang="ja-JP" altLang="en-US" dirty="0" smtClean="0"/>
              <a:t>サービス化／</a:t>
            </a:r>
            <a:r>
              <a:rPr kumimoji="1" lang="ja-JP" altLang="en-US" dirty="0" smtClean="0"/>
              <a:t>新たな価値関係の登場</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sp>
        <p:nvSpPr>
          <p:cNvPr id="4" name="ホームベース 3"/>
          <p:cNvSpPr/>
          <p:nvPr/>
        </p:nvSpPr>
        <p:spPr>
          <a:xfrm>
            <a:off x="1615463" y="1755986"/>
            <a:ext cx="3456384" cy="648072"/>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dirty="0" smtClean="0">
                <a:solidFill>
                  <a:srgbClr val="FFFFFF"/>
                </a:solidFill>
                <a:latin typeface="Hiragino Kaku Gothic Pro W6" charset="-128"/>
                <a:ea typeface="Hiragino Kaku Gothic Pro W6" charset="-128"/>
                <a:cs typeface="Hiragino Kaku Gothic Pro W6" charset="-128"/>
              </a:rPr>
              <a:t>　　　価値を生産</a:t>
            </a:r>
            <a:endParaRPr kumimoji="1" lang="ja-JP" altLang="en-US" sz="2400" dirty="0">
              <a:solidFill>
                <a:srgbClr val="FFFFFF"/>
              </a:solidFill>
              <a:latin typeface="Hiragino Kaku Gothic Pro W6" charset="-128"/>
              <a:ea typeface="Hiragino Kaku Gothic Pro W6" charset="-128"/>
              <a:cs typeface="Hiragino Kaku Gothic Pro W6" charset="-128"/>
            </a:endParaRPr>
          </a:p>
        </p:txBody>
      </p:sp>
      <p:sp>
        <p:nvSpPr>
          <p:cNvPr id="5" name="ホームベース 4"/>
          <p:cNvSpPr/>
          <p:nvPr/>
        </p:nvSpPr>
        <p:spPr>
          <a:xfrm>
            <a:off x="5076056" y="1728767"/>
            <a:ext cx="3456384" cy="648072"/>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dirty="0" smtClean="0">
                <a:solidFill>
                  <a:srgbClr val="FFFFFF"/>
                </a:solidFill>
                <a:latin typeface="Hiragino Kaku Gothic Pro W6" charset="-128"/>
                <a:ea typeface="Hiragino Kaku Gothic Pro W6" charset="-128"/>
                <a:cs typeface="Hiragino Kaku Gothic Pro W6" charset="-128"/>
              </a:rPr>
              <a:t>　　　　価値を消費</a:t>
            </a:r>
            <a:endParaRPr kumimoji="1" lang="ja-JP" altLang="en-US" sz="2400" dirty="0">
              <a:solidFill>
                <a:srgbClr val="FFFFFF"/>
              </a:solidFill>
              <a:latin typeface="Hiragino Kaku Gothic Pro W6" charset="-128"/>
              <a:ea typeface="Hiragino Kaku Gothic Pro W6" charset="-128"/>
              <a:cs typeface="Hiragino Kaku Gothic Pro W6" charset="-128"/>
            </a:endParaRPr>
          </a:p>
        </p:txBody>
      </p:sp>
      <p:sp>
        <p:nvSpPr>
          <p:cNvPr id="6" name="左カーブ矢印 5"/>
          <p:cNvSpPr/>
          <p:nvPr/>
        </p:nvSpPr>
        <p:spPr>
          <a:xfrm rot="16200000">
            <a:off x="4795700" y="1254706"/>
            <a:ext cx="449475" cy="1090301"/>
          </a:xfrm>
          <a:prstGeom prst="curvedLef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左カーブ矢印 6"/>
          <p:cNvSpPr/>
          <p:nvPr/>
        </p:nvSpPr>
        <p:spPr>
          <a:xfrm rot="5400000">
            <a:off x="4748397" y="1822975"/>
            <a:ext cx="449475" cy="1090301"/>
          </a:xfrm>
          <a:prstGeom prst="curvedLef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 name="図形グループ 7"/>
          <p:cNvGrpSpPr/>
          <p:nvPr/>
        </p:nvGrpSpPr>
        <p:grpSpPr>
          <a:xfrm>
            <a:off x="5888145" y="1824391"/>
            <a:ext cx="230909" cy="419498"/>
            <a:chOff x="1946324" y="4125162"/>
            <a:chExt cx="969964" cy="2007872"/>
          </a:xfrm>
        </p:grpSpPr>
        <p:sp>
          <p:nvSpPr>
            <p:cNvPr id="9" name="円/楕円 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0" name="フローチャート: 論理積ゲート 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1" name="図形グループ 10"/>
          <p:cNvGrpSpPr/>
          <p:nvPr/>
        </p:nvGrpSpPr>
        <p:grpSpPr>
          <a:xfrm>
            <a:off x="2064616" y="1824391"/>
            <a:ext cx="419151" cy="480440"/>
            <a:chOff x="4732300" y="5435324"/>
            <a:chExt cx="669536" cy="1021093"/>
          </a:xfrm>
        </p:grpSpPr>
        <p:sp>
          <p:nvSpPr>
            <p:cNvPr id="12" name="正方形/長方形 11"/>
            <p:cNvSpPr/>
            <p:nvPr/>
          </p:nvSpPr>
          <p:spPr>
            <a:xfrm>
              <a:off x="4732300" y="5435324"/>
              <a:ext cx="669536" cy="102109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518218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497053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4761453"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 name="直線コネクタ 15"/>
            <p:cNvCxnSpPr/>
            <p:nvPr/>
          </p:nvCxnSpPr>
          <p:spPr>
            <a:xfrm>
              <a:off x="4761453" y="6192188"/>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7" name="正方形/長方形 16"/>
            <p:cNvSpPr/>
            <p:nvPr/>
          </p:nvSpPr>
          <p:spPr>
            <a:xfrm>
              <a:off x="518218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497053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4761453"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 name="直線コネクタ 19"/>
            <p:cNvCxnSpPr/>
            <p:nvPr/>
          </p:nvCxnSpPr>
          <p:spPr>
            <a:xfrm>
              <a:off x="4761453" y="5490662"/>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21" name="正方形/長方形 20"/>
            <p:cNvSpPr/>
            <p:nvPr/>
          </p:nvSpPr>
          <p:spPr>
            <a:xfrm>
              <a:off x="518218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497053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4761453"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 name="直線コネクタ 23"/>
            <p:cNvCxnSpPr/>
            <p:nvPr/>
          </p:nvCxnSpPr>
          <p:spPr>
            <a:xfrm>
              <a:off x="4761453" y="5719444"/>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25" name="正方形/長方形 24"/>
            <p:cNvSpPr/>
            <p:nvPr/>
          </p:nvSpPr>
          <p:spPr>
            <a:xfrm>
              <a:off x="518218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497053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4761453"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 name="直線コネクタ 27"/>
            <p:cNvCxnSpPr/>
            <p:nvPr/>
          </p:nvCxnSpPr>
          <p:spPr>
            <a:xfrm>
              <a:off x="4761453" y="5951835"/>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29" name="ホームベース 28"/>
          <p:cNvSpPr/>
          <p:nvPr/>
        </p:nvSpPr>
        <p:spPr>
          <a:xfrm>
            <a:off x="1619672" y="3096918"/>
            <a:ext cx="6907962" cy="865933"/>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dirty="0" smtClean="0">
                <a:solidFill>
                  <a:srgbClr val="FFFFFF"/>
                </a:solidFill>
                <a:latin typeface="Hiragino Kaku Gothic Pro W6" charset="-128"/>
                <a:ea typeface="Hiragino Kaku Gothic Pro W6" charset="-128"/>
                <a:cs typeface="Hiragino Kaku Gothic Pro W6" charset="-128"/>
              </a:rPr>
              <a:t>　　　　価値を共創</a:t>
            </a:r>
            <a:endParaRPr kumimoji="1" lang="ja-JP" altLang="en-US" sz="2400" dirty="0">
              <a:solidFill>
                <a:srgbClr val="FFFFFF"/>
              </a:solidFill>
              <a:latin typeface="Hiragino Kaku Gothic Pro W6" charset="-128"/>
              <a:ea typeface="Hiragino Kaku Gothic Pro W6" charset="-128"/>
              <a:cs typeface="Hiragino Kaku Gothic Pro W6" charset="-128"/>
            </a:endParaRPr>
          </a:p>
        </p:txBody>
      </p:sp>
      <p:sp>
        <p:nvSpPr>
          <p:cNvPr id="30" name="ホームベース 29"/>
          <p:cNvSpPr/>
          <p:nvPr/>
        </p:nvSpPr>
        <p:spPr>
          <a:xfrm>
            <a:off x="1614866" y="4393063"/>
            <a:ext cx="6907962" cy="865933"/>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dirty="0" smtClean="0">
                <a:solidFill>
                  <a:srgbClr val="FFFFFF"/>
                </a:solidFill>
                <a:latin typeface="Hiragino Kaku Gothic Pro W6" charset="-128"/>
                <a:ea typeface="Hiragino Kaku Gothic Pro W6" charset="-128"/>
                <a:cs typeface="Hiragino Kaku Gothic Pro W6" charset="-128"/>
              </a:rPr>
              <a:t>　　　　価値を共創</a:t>
            </a:r>
            <a:endParaRPr kumimoji="1" lang="ja-JP" altLang="en-US" sz="2400" dirty="0">
              <a:solidFill>
                <a:srgbClr val="FFFFFF"/>
              </a:solidFill>
              <a:latin typeface="Hiragino Kaku Gothic Pro W6" charset="-128"/>
              <a:ea typeface="Hiragino Kaku Gothic Pro W6" charset="-128"/>
              <a:cs typeface="Hiragino Kaku Gothic Pro W6" charset="-128"/>
            </a:endParaRPr>
          </a:p>
        </p:txBody>
      </p:sp>
      <p:grpSp>
        <p:nvGrpSpPr>
          <p:cNvPr id="33" name="図形グループ 32"/>
          <p:cNvGrpSpPr/>
          <p:nvPr/>
        </p:nvGrpSpPr>
        <p:grpSpPr>
          <a:xfrm>
            <a:off x="2120223" y="4710923"/>
            <a:ext cx="230909" cy="419498"/>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6" name="図形グループ 35"/>
          <p:cNvGrpSpPr/>
          <p:nvPr/>
        </p:nvGrpSpPr>
        <p:grpSpPr>
          <a:xfrm>
            <a:off x="2070345" y="3297541"/>
            <a:ext cx="418860" cy="465432"/>
            <a:chOff x="4732300" y="5435324"/>
            <a:chExt cx="669536" cy="1021093"/>
          </a:xfrm>
        </p:grpSpPr>
        <p:sp>
          <p:nvSpPr>
            <p:cNvPr id="37" name="正方形/長方形 36"/>
            <p:cNvSpPr/>
            <p:nvPr/>
          </p:nvSpPr>
          <p:spPr>
            <a:xfrm>
              <a:off x="4732300" y="5435324"/>
              <a:ext cx="669536" cy="102109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p:cNvSpPr/>
            <p:nvPr/>
          </p:nvSpPr>
          <p:spPr>
            <a:xfrm>
              <a:off x="518218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497053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p:cNvSpPr/>
            <p:nvPr/>
          </p:nvSpPr>
          <p:spPr>
            <a:xfrm>
              <a:off x="4761453"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 name="直線コネクタ 40"/>
            <p:cNvCxnSpPr/>
            <p:nvPr/>
          </p:nvCxnSpPr>
          <p:spPr>
            <a:xfrm>
              <a:off x="4761453" y="6192188"/>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42" name="正方形/長方形 41"/>
            <p:cNvSpPr/>
            <p:nvPr/>
          </p:nvSpPr>
          <p:spPr>
            <a:xfrm>
              <a:off x="518218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497053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p:cNvSpPr/>
            <p:nvPr/>
          </p:nvSpPr>
          <p:spPr>
            <a:xfrm>
              <a:off x="4761453"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5" name="直線コネクタ 44"/>
            <p:cNvCxnSpPr/>
            <p:nvPr/>
          </p:nvCxnSpPr>
          <p:spPr>
            <a:xfrm>
              <a:off x="4761453" y="5490662"/>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46" name="正方形/長方形 45"/>
            <p:cNvSpPr/>
            <p:nvPr/>
          </p:nvSpPr>
          <p:spPr>
            <a:xfrm>
              <a:off x="518218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p:cNvSpPr/>
            <p:nvPr/>
          </p:nvSpPr>
          <p:spPr>
            <a:xfrm>
              <a:off x="497053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p:cNvSpPr/>
            <p:nvPr/>
          </p:nvSpPr>
          <p:spPr>
            <a:xfrm>
              <a:off x="4761453"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9" name="直線コネクタ 48"/>
            <p:cNvCxnSpPr/>
            <p:nvPr/>
          </p:nvCxnSpPr>
          <p:spPr>
            <a:xfrm>
              <a:off x="4761453" y="5719444"/>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50" name="正方形/長方形 49"/>
            <p:cNvSpPr/>
            <p:nvPr/>
          </p:nvSpPr>
          <p:spPr>
            <a:xfrm>
              <a:off x="518218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497053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4761453"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3" name="直線コネクタ 52"/>
            <p:cNvCxnSpPr/>
            <p:nvPr/>
          </p:nvCxnSpPr>
          <p:spPr>
            <a:xfrm>
              <a:off x="4761453" y="5951835"/>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67" name="テキスト ボックス 66"/>
          <p:cNvSpPr txBox="1"/>
          <p:nvPr/>
        </p:nvSpPr>
        <p:spPr>
          <a:xfrm>
            <a:off x="4504055" y="1932642"/>
            <a:ext cx="1005404" cy="338554"/>
          </a:xfrm>
          <a:prstGeom prst="rect">
            <a:avLst/>
          </a:prstGeom>
          <a:noFill/>
        </p:spPr>
        <p:txBody>
          <a:bodyPr wrap="none" rtlCol="0">
            <a:spAutoFit/>
          </a:bodyPr>
          <a:lstStyle/>
          <a:p>
            <a:pPr algn="ctr"/>
            <a:r>
              <a:rPr kumimoji="1" lang="ja-JP" altLang="en-US" sz="1600" b="1" smtClean="0">
                <a:solidFill>
                  <a:srgbClr val="002060"/>
                </a:solidFill>
                <a:latin typeface="Hiragino Kaku Gothic Pro W6" charset="-128"/>
                <a:ea typeface="Hiragino Kaku Gothic Pro W6" charset="-128"/>
                <a:cs typeface="Hiragino Kaku Gothic Pro W6" charset="-128"/>
              </a:rPr>
              <a:t>交換価値</a:t>
            </a:r>
            <a:endParaRPr kumimoji="1" lang="ja-JP" altLang="en-US" sz="1600" b="1">
              <a:solidFill>
                <a:srgbClr val="002060"/>
              </a:solidFill>
              <a:latin typeface="Hiragino Kaku Gothic Pro W6" charset="-128"/>
              <a:ea typeface="Hiragino Kaku Gothic Pro W6" charset="-128"/>
              <a:cs typeface="Hiragino Kaku Gothic Pro W6" charset="-128"/>
            </a:endParaRPr>
          </a:p>
        </p:txBody>
      </p:sp>
      <p:sp>
        <p:nvSpPr>
          <p:cNvPr id="70" name="左カーブ矢印 69"/>
          <p:cNvSpPr/>
          <p:nvPr/>
        </p:nvSpPr>
        <p:spPr>
          <a:xfrm rot="16200000">
            <a:off x="2580341" y="3704505"/>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左カーブ矢印 70"/>
          <p:cNvSpPr/>
          <p:nvPr/>
        </p:nvSpPr>
        <p:spPr>
          <a:xfrm rot="5400000">
            <a:off x="2540546" y="4039475"/>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左カーブ矢印 71"/>
          <p:cNvSpPr/>
          <p:nvPr/>
        </p:nvSpPr>
        <p:spPr>
          <a:xfrm rot="16200000">
            <a:off x="3228346" y="3706489"/>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左カーブ矢印 72"/>
          <p:cNvSpPr/>
          <p:nvPr/>
        </p:nvSpPr>
        <p:spPr>
          <a:xfrm rot="5400000">
            <a:off x="3188551" y="4041459"/>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左カーブ矢印 73"/>
          <p:cNvSpPr/>
          <p:nvPr/>
        </p:nvSpPr>
        <p:spPr>
          <a:xfrm rot="16200000">
            <a:off x="3886539" y="3707681"/>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左カーブ矢印 74"/>
          <p:cNvSpPr/>
          <p:nvPr/>
        </p:nvSpPr>
        <p:spPr>
          <a:xfrm rot="5400000">
            <a:off x="3846744" y="4042651"/>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左カーブ矢印 75"/>
          <p:cNvSpPr/>
          <p:nvPr/>
        </p:nvSpPr>
        <p:spPr>
          <a:xfrm rot="16200000">
            <a:off x="4534544" y="3709665"/>
            <a:ext cx="269615" cy="658192"/>
          </a:xfrm>
          <a:prstGeom prst="curvedLeftArrow">
            <a:avLst/>
          </a:prstGeom>
          <a:solidFill>
            <a:srgbClr val="FF6666">
              <a:alpha val="7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左カーブ矢印 76"/>
          <p:cNvSpPr/>
          <p:nvPr/>
        </p:nvSpPr>
        <p:spPr>
          <a:xfrm rot="5400000">
            <a:off x="4494749" y="4044635"/>
            <a:ext cx="269615" cy="658192"/>
          </a:xfrm>
          <a:prstGeom prst="curvedLeftArrow">
            <a:avLst/>
          </a:prstGeom>
          <a:solidFill>
            <a:srgbClr val="FF6666">
              <a:alpha val="7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左カーブ矢印 77"/>
          <p:cNvSpPr/>
          <p:nvPr/>
        </p:nvSpPr>
        <p:spPr>
          <a:xfrm rot="16200000">
            <a:off x="5190797" y="3707010"/>
            <a:ext cx="269615" cy="658192"/>
          </a:xfrm>
          <a:prstGeom prst="curvedLeftArrow">
            <a:avLst/>
          </a:prstGeom>
          <a:solidFill>
            <a:srgbClr val="FF6666">
              <a:alpha val="7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左カーブ矢印 78"/>
          <p:cNvSpPr/>
          <p:nvPr/>
        </p:nvSpPr>
        <p:spPr>
          <a:xfrm rot="5400000">
            <a:off x="5151002" y="4041980"/>
            <a:ext cx="269615" cy="658192"/>
          </a:xfrm>
          <a:prstGeom prst="curvedLeftArrow">
            <a:avLst/>
          </a:prstGeom>
          <a:solidFill>
            <a:srgbClr val="FF6666">
              <a:alpha val="7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左カーブ矢印 79"/>
          <p:cNvSpPr/>
          <p:nvPr/>
        </p:nvSpPr>
        <p:spPr>
          <a:xfrm rot="16200000">
            <a:off x="5838802" y="3708994"/>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左カーブ矢印 80"/>
          <p:cNvSpPr/>
          <p:nvPr/>
        </p:nvSpPr>
        <p:spPr>
          <a:xfrm rot="5400000">
            <a:off x="5799007" y="4043964"/>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左カーブ矢印 81"/>
          <p:cNvSpPr/>
          <p:nvPr/>
        </p:nvSpPr>
        <p:spPr>
          <a:xfrm rot="16200000">
            <a:off x="6496995" y="3710186"/>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左カーブ矢印 82"/>
          <p:cNvSpPr/>
          <p:nvPr/>
        </p:nvSpPr>
        <p:spPr>
          <a:xfrm rot="5400000">
            <a:off x="6457200" y="4045156"/>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左カーブ矢印 83"/>
          <p:cNvSpPr/>
          <p:nvPr/>
        </p:nvSpPr>
        <p:spPr>
          <a:xfrm rot="16200000">
            <a:off x="7145000" y="3712170"/>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左カーブ矢印 84"/>
          <p:cNvSpPr/>
          <p:nvPr/>
        </p:nvSpPr>
        <p:spPr>
          <a:xfrm rot="5400000">
            <a:off x="7105205" y="4047140"/>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左カーブ矢印 60"/>
          <p:cNvSpPr/>
          <p:nvPr/>
        </p:nvSpPr>
        <p:spPr>
          <a:xfrm rot="16200000">
            <a:off x="4782686" y="3352746"/>
            <a:ext cx="449475" cy="1090301"/>
          </a:xfrm>
          <a:prstGeom prst="curvedLef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左カーブ矢印 61"/>
          <p:cNvSpPr/>
          <p:nvPr/>
        </p:nvSpPr>
        <p:spPr>
          <a:xfrm rot="5400000">
            <a:off x="4735383" y="3921015"/>
            <a:ext cx="449475" cy="1090301"/>
          </a:xfrm>
          <a:prstGeom prst="curvedLef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p:cNvSpPr txBox="1"/>
          <p:nvPr/>
        </p:nvSpPr>
        <p:spPr>
          <a:xfrm>
            <a:off x="4504721" y="4054509"/>
            <a:ext cx="1005404" cy="338554"/>
          </a:xfrm>
          <a:prstGeom prst="rect">
            <a:avLst/>
          </a:prstGeom>
          <a:noFill/>
        </p:spPr>
        <p:txBody>
          <a:bodyPr wrap="none" rtlCol="0">
            <a:spAutoFit/>
          </a:bodyPr>
          <a:lstStyle/>
          <a:p>
            <a:pPr algn="ctr"/>
            <a:r>
              <a:rPr kumimoji="1" lang="ja-JP" altLang="en-US" sz="1600" b="1" dirty="0" smtClean="0">
                <a:solidFill>
                  <a:srgbClr val="002060"/>
                </a:solidFill>
                <a:latin typeface="Hiragino Kaku Gothic Pro W6" charset="-128"/>
                <a:ea typeface="Hiragino Kaku Gothic Pro W6" charset="-128"/>
                <a:cs typeface="Hiragino Kaku Gothic Pro W6" charset="-128"/>
              </a:rPr>
              <a:t>交換価値</a:t>
            </a:r>
            <a:endParaRPr kumimoji="1" lang="ja-JP" altLang="en-US" sz="1600" b="1" dirty="0">
              <a:solidFill>
                <a:srgbClr val="002060"/>
              </a:solidFill>
              <a:latin typeface="Hiragino Kaku Gothic Pro W6" charset="-128"/>
              <a:ea typeface="Hiragino Kaku Gothic Pro W6" charset="-128"/>
              <a:cs typeface="Hiragino Kaku Gothic Pro W6" charset="-128"/>
            </a:endParaRPr>
          </a:p>
        </p:txBody>
      </p:sp>
      <p:sp>
        <p:nvSpPr>
          <p:cNvPr id="86" name="左カーブ矢印 85"/>
          <p:cNvSpPr/>
          <p:nvPr/>
        </p:nvSpPr>
        <p:spPr>
          <a:xfrm rot="16200000">
            <a:off x="7803193" y="3716321"/>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左カーブ矢印 86"/>
          <p:cNvSpPr/>
          <p:nvPr/>
        </p:nvSpPr>
        <p:spPr>
          <a:xfrm rot="5400000">
            <a:off x="7763398" y="4051291"/>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テキスト ボックス 91"/>
          <p:cNvSpPr txBox="1"/>
          <p:nvPr/>
        </p:nvSpPr>
        <p:spPr>
          <a:xfrm>
            <a:off x="4683590" y="836712"/>
            <a:ext cx="646331" cy="369332"/>
          </a:xfrm>
          <a:prstGeom prst="rect">
            <a:avLst/>
          </a:prstGeom>
          <a:noFill/>
        </p:spPr>
        <p:txBody>
          <a:bodyPr wrap="none" rtlCol="0">
            <a:spAutoFit/>
          </a:bodyPr>
          <a:lstStyle/>
          <a:p>
            <a:pPr algn="ctr"/>
            <a:r>
              <a:rPr kumimoji="1" lang="ja-JP" altLang="en-US" smtClean="0">
                <a:latin typeface="Meiryo" charset="-128"/>
                <a:ea typeface="Meiryo" charset="-128"/>
                <a:cs typeface="Meiryo" charset="-128"/>
              </a:rPr>
              <a:t>購買</a:t>
            </a:r>
            <a:endParaRPr kumimoji="1" lang="ja-JP" altLang="en-US" dirty="0">
              <a:latin typeface="Meiryo" charset="-128"/>
              <a:ea typeface="Meiryo" charset="-128"/>
              <a:cs typeface="Meiryo" charset="-128"/>
            </a:endParaRPr>
          </a:p>
        </p:txBody>
      </p:sp>
      <p:sp>
        <p:nvSpPr>
          <p:cNvPr id="93" name="左右矢印 92"/>
          <p:cNvSpPr/>
          <p:nvPr/>
        </p:nvSpPr>
        <p:spPr>
          <a:xfrm>
            <a:off x="1623174" y="3720851"/>
            <a:ext cx="6994388" cy="508648"/>
          </a:xfrm>
          <a:prstGeom prst="leftRightArrow">
            <a:avLst/>
          </a:prstGeom>
          <a:solidFill>
            <a:srgbClr val="7030A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smtClean="0">
                <a:solidFill>
                  <a:srgbClr val="FFFFFF"/>
                </a:solidFill>
                <a:latin typeface="ＭＳ Ｐゴシック"/>
                <a:ea typeface="ＭＳ Ｐゴシック"/>
                <a:cs typeface="ＭＳ Ｐゴシック"/>
              </a:rPr>
              <a:t>　　　　　　　　　　　　　　文脈価値</a:t>
            </a:r>
            <a:endParaRPr kumimoji="1" lang="ja-JP" altLang="en-US" sz="1200" dirty="0">
              <a:solidFill>
                <a:srgbClr val="FFFFFF"/>
              </a:solidFill>
              <a:latin typeface="ＭＳ Ｐゴシック"/>
              <a:ea typeface="ＭＳ Ｐゴシック"/>
              <a:cs typeface="ＭＳ Ｐゴシック"/>
            </a:endParaRPr>
          </a:p>
        </p:txBody>
      </p:sp>
      <p:sp>
        <p:nvSpPr>
          <p:cNvPr id="94" name="左右矢印 93"/>
          <p:cNvSpPr/>
          <p:nvPr/>
        </p:nvSpPr>
        <p:spPr>
          <a:xfrm>
            <a:off x="5004816" y="4172037"/>
            <a:ext cx="3612746" cy="508648"/>
          </a:xfrm>
          <a:prstGeom prst="leftRightArrow">
            <a:avLst/>
          </a:prstGeom>
          <a:solidFill>
            <a:srgbClr val="0070C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ＭＳ Ｐゴシック"/>
                <a:ea typeface="ＭＳ Ｐゴシック"/>
                <a:cs typeface="ＭＳ Ｐゴシック"/>
              </a:rPr>
              <a:t>　　　　　　　　　　　　</a:t>
            </a:r>
            <a:r>
              <a:rPr kumimoji="1" lang="ja-JP" altLang="en-US" sz="1200" smtClean="0">
                <a:solidFill>
                  <a:srgbClr val="FFFFFF"/>
                </a:solidFill>
                <a:latin typeface="ＭＳ Ｐゴシック"/>
                <a:ea typeface="ＭＳ Ｐゴシック"/>
                <a:cs typeface="ＭＳ Ｐゴシック"/>
              </a:rPr>
              <a:t>　使用価値</a:t>
            </a:r>
            <a:endParaRPr kumimoji="1" lang="ja-JP" altLang="en-US" sz="1200" dirty="0">
              <a:solidFill>
                <a:srgbClr val="FFFFFF"/>
              </a:solidFill>
              <a:latin typeface="ＭＳ Ｐゴシック"/>
              <a:ea typeface="ＭＳ Ｐゴシック"/>
              <a:cs typeface="ＭＳ Ｐゴシック"/>
            </a:endParaRPr>
          </a:p>
        </p:txBody>
      </p:sp>
      <p:sp>
        <p:nvSpPr>
          <p:cNvPr id="95" name="テキスト ボックス 94"/>
          <p:cNvSpPr txBox="1"/>
          <p:nvPr/>
        </p:nvSpPr>
        <p:spPr>
          <a:xfrm>
            <a:off x="463816" y="1661443"/>
            <a:ext cx="1082348" cy="769441"/>
          </a:xfrm>
          <a:prstGeom prst="rect">
            <a:avLst/>
          </a:prstGeom>
          <a:noFill/>
        </p:spPr>
        <p:txBody>
          <a:bodyPr wrap="none" rtlCol="0">
            <a:spAutoFit/>
          </a:bodyPr>
          <a:lstStyle/>
          <a:p>
            <a:r>
              <a:rPr lang="ja-JP" altLang="en-US" sz="1600" b="1" dirty="0" smtClean="0">
                <a:solidFill>
                  <a:schemeClr val="tx1">
                    <a:lumMod val="50000"/>
                    <a:lumOff val="50000"/>
                  </a:schemeClr>
                </a:solidFill>
                <a:latin typeface="Meiryo" charset="-128"/>
                <a:ea typeface="Meiryo" charset="-128"/>
                <a:cs typeface="Meiryo" charset="-128"/>
              </a:rPr>
              <a:t>グッズ</a:t>
            </a:r>
            <a:endParaRPr lang="en-US" altLang="ja-JP" sz="1600" b="1" dirty="0">
              <a:solidFill>
                <a:schemeClr val="tx1">
                  <a:lumMod val="50000"/>
                  <a:lumOff val="50000"/>
                </a:schemeClr>
              </a:solidFill>
              <a:latin typeface="Meiryo" charset="-128"/>
              <a:ea typeface="Meiryo" charset="-128"/>
              <a:cs typeface="Meiryo" charset="-128"/>
            </a:endParaRPr>
          </a:p>
          <a:p>
            <a:r>
              <a:rPr kumimoji="1" lang="ja-JP" altLang="en-US" sz="1400" dirty="0" smtClean="0">
                <a:solidFill>
                  <a:schemeClr val="tx1">
                    <a:lumMod val="50000"/>
                    <a:lumOff val="50000"/>
                  </a:schemeClr>
                </a:solidFill>
                <a:latin typeface="Meiryo" charset="-128"/>
                <a:ea typeface="Meiryo" charset="-128"/>
                <a:cs typeface="Meiryo" charset="-128"/>
              </a:rPr>
              <a:t>ドミナント</a:t>
            </a:r>
            <a:endParaRPr kumimoji="1" lang="en-US" altLang="ja-JP" sz="1400" dirty="0" smtClean="0">
              <a:solidFill>
                <a:schemeClr val="tx1">
                  <a:lumMod val="50000"/>
                  <a:lumOff val="50000"/>
                </a:schemeClr>
              </a:solidFill>
              <a:latin typeface="Meiryo" charset="-128"/>
              <a:ea typeface="Meiryo" charset="-128"/>
              <a:cs typeface="Meiryo" charset="-128"/>
            </a:endParaRPr>
          </a:p>
          <a:p>
            <a:r>
              <a:rPr lang="ja-JP" altLang="en-US" sz="1400" dirty="0" smtClean="0">
                <a:solidFill>
                  <a:schemeClr val="tx1">
                    <a:lumMod val="50000"/>
                    <a:lumOff val="50000"/>
                  </a:schemeClr>
                </a:solidFill>
                <a:latin typeface="Meiryo" charset="-128"/>
                <a:ea typeface="Meiryo" charset="-128"/>
                <a:cs typeface="Meiryo" charset="-128"/>
              </a:rPr>
              <a:t>ロジック</a:t>
            </a:r>
            <a:endParaRPr kumimoji="1" lang="ja-JP" altLang="en-US" sz="1400" dirty="0">
              <a:solidFill>
                <a:schemeClr val="tx1">
                  <a:lumMod val="50000"/>
                  <a:lumOff val="50000"/>
                </a:schemeClr>
              </a:solidFill>
              <a:latin typeface="Meiryo" charset="-128"/>
              <a:ea typeface="Meiryo" charset="-128"/>
              <a:cs typeface="Meiryo" charset="-128"/>
            </a:endParaRPr>
          </a:p>
        </p:txBody>
      </p:sp>
      <p:sp>
        <p:nvSpPr>
          <p:cNvPr id="96" name="テキスト ボックス 95"/>
          <p:cNvSpPr txBox="1"/>
          <p:nvPr/>
        </p:nvSpPr>
        <p:spPr>
          <a:xfrm>
            <a:off x="457742" y="3782985"/>
            <a:ext cx="1082348" cy="769441"/>
          </a:xfrm>
          <a:prstGeom prst="rect">
            <a:avLst/>
          </a:prstGeom>
          <a:noFill/>
        </p:spPr>
        <p:txBody>
          <a:bodyPr wrap="none" rtlCol="0">
            <a:spAutoFit/>
          </a:bodyPr>
          <a:lstStyle/>
          <a:p>
            <a:r>
              <a:rPr lang="ja-JP" altLang="en-US" sz="1600" b="1" dirty="0" smtClean="0">
                <a:solidFill>
                  <a:schemeClr val="tx1">
                    <a:lumMod val="50000"/>
                    <a:lumOff val="50000"/>
                  </a:schemeClr>
                </a:solidFill>
                <a:latin typeface="Meiryo" charset="-128"/>
                <a:ea typeface="Meiryo" charset="-128"/>
                <a:cs typeface="Meiryo" charset="-128"/>
              </a:rPr>
              <a:t>サービス</a:t>
            </a:r>
            <a:endParaRPr lang="en-US" altLang="ja-JP" sz="1600" b="1" dirty="0">
              <a:solidFill>
                <a:schemeClr val="tx1">
                  <a:lumMod val="50000"/>
                  <a:lumOff val="50000"/>
                </a:schemeClr>
              </a:solidFill>
              <a:latin typeface="Meiryo" charset="-128"/>
              <a:ea typeface="Meiryo" charset="-128"/>
              <a:cs typeface="Meiryo" charset="-128"/>
            </a:endParaRPr>
          </a:p>
          <a:p>
            <a:r>
              <a:rPr kumimoji="1" lang="ja-JP" altLang="en-US" sz="1400" dirty="0" smtClean="0">
                <a:solidFill>
                  <a:schemeClr val="tx1">
                    <a:lumMod val="50000"/>
                    <a:lumOff val="50000"/>
                  </a:schemeClr>
                </a:solidFill>
                <a:latin typeface="Meiryo" charset="-128"/>
                <a:ea typeface="Meiryo" charset="-128"/>
                <a:cs typeface="Meiryo" charset="-128"/>
              </a:rPr>
              <a:t>ドミナント</a:t>
            </a:r>
            <a:endParaRPr kumimoji="1" lang="en-US" altLang="ja-JP" sz="1400" dirty="0" smtClean="0">
              <a:solidFill>
                <a:schemeClr val="tx1">
                  <a:lumMod val="50000"/>
                  <a:lumOff val="50000"/>
                </a:schemeClr>
              </a:solidFill>
              <a:latin typeface="Meiryo" charset="-128"/>
              <a:ea typeface="Meiryo" charset="-128"/>
              <a:cs typeface="Meiryo" charset="-128"/>
            </a:endParaRPr>
          </a:p>
          <a:p>
            <a:r>
              <a:rPr lang="ja-JP" altLang="en-US" sz="1400" dirty="0" smtClean="0">
                <a:solidFill>
                  <a:schemeClr val="tx1">
                    <a:lumMod val="50000"/>
                    <a:lumOff val="50000"/>
                  </a:schemeClr>
                </a:solidFill>
                <a:latin typeface="Meiryo" charset="-128"/>
                <a:ea typeface="Meiryo" charset="-128"/>
                <a:cs typeface="Meiryo" charset="-128"/>
              </a:rPr>
              <a:t>ロジック</a:t>
            </a:r>
            <a:endParaRPr kumimoji="1" lang="ja-JP" altLang="en-US" sz="1400" dirty="0">
              <a:solidFill>
                <a:schemeClr val="tx1">
                  <a:lumMod val="50000"/>
                  <a:lumOff val="50000"/>
                </a:schemeClr>
              </a:solidFill>
              <a:latin typeface="Meiryo" charset="-128"/>
              <a:ea typeface="Meiryo" charset="-128"/>
              <a:cs typeface="Meiryo" charset="-128"/>
            </a:endParaRPr>
          </a:p>
        </p:txBody>
      </p:sp>
      <p:sp>
        <p:nvSpPr>
          <p:cNvPr id="97" name="テキスト ボックス 96"/>
          <p:cNvSpPr txBox="1"/>
          <p:nvPr/>
        </p:nvSpPr>
        <p:spPr>
          <a:xfrm>
            <a:off x="1614866" y="5385605"/>
            <a:ext cx="2957134" cy="954107"/>
          </a:xfrm>
          <a:prstGeom prst="rect">
            <a:avLst/>
          </a:prstGeom>
          <a:noFill/>
        </p:spPr>
        <p:txBody>
          <a:bodyPr wrap="square" rtlCol="0">
            <a:spAutoFit/>
          </a:bodyPr>
          <a:lstStyle/>
          <a:p>
            <a:r>
              <a:rPr kumimoji="1" lang="en-US" altLang="ja-JP" sz="1400" dirty="0" err="1" smtClean="0">
                <a:solidFill>
                  <a:schemeClr val="tx1">
                    <a:lumMod val="50000"/>
                    <a:lumOff val="50000"/>
                  </a:schemeClr>
                </a:solidFill>
                <a:latin typeface="Meiryo" charset="-128"/>
                <a:ea typeface="Meiryo" charset="-128"/>
                <a:cs typeface="Meiryo" charset="-128"/>
              </a:rPr>
              <a:t>IoT</a:t>
            </a:r>
            <a:r>
              <a:rPr kumimoji="1" lang="ja-JP" altLang="en-US" sz="1400" dirty="0" smtClean="0">
                <a:solidFill>
                  <a:schemeClr val="tx1">
                    <a:lumMod val="50000"/>
                    <a:lumOff val="50000"/>
                  </a:schemeClr>
                </a:solidFill>
                <a:latin typeface="Meiryo" charset="-128"/>
                <a:ea typeface="Meiryo" charset="-128"/>
                <a:cs typeface="Meiryo" charset="-128"/>
              </a:rPr>
              <a:t>やデジタルマーケティング</a:t>
            </a:r>
            <a:r>
              <a:rPr lang="ja-JP" altLang="en-US" sz="1400" dirty="0" smtClean="0">
                <a:solidFill>
                  <a:schemeClr val="tx1">
                    <a:lumMod val="50000"/>
                    <a:lumOff val="50000"/>
                  </a:schemeClr>
                </a:solidFill>
                <a:latin typeface="Meiryo" charset="-128"/>
                <a:ea typeface="Meiryo" charset="-128"/>
                <a:cs typeface="Meiryo" charset="-128"/>
              </a:rPr>
              <a:t>、ソーシャルメディアの活用により、購買以前から企業と顧客が価値を創り出す関係が築かれる。</a:t>
            </a:r>
            <a:endParaRPr kumimoji="1" lang="en-US" altLang="ja-JP" sz="1400" dirty="0" smtClean="0">
              <a:solidFill>
                <a:schemeClr val="tx1">
                  <a:lumMod val="50000"/>
                  <a:lumOff val="50000"/>
                </a:schemeClr>
              </a:solidFill>
              <a:latin typeface="Meiryo" charset="-128"/>
              <a:ea typeface="Meiryo" charset="-128"/>
              <a:cs typeface="Meiryo" charset="-128"/>
            </a:endParaRPr>
          </a:p>
        </p:txBody>
      </p:sp>
      <p:sp>
        <p:nvSpPr>
          <p:cNvPr id="98" name="テキスト ボックス 97"/>
          <p:cNvSpPr txBox="1"/>
          <p:nvPr/>
        </p:nvSpPr>
        <p:spPr>
          <a:xfrm>
            <a:off x="5325681" y="5385605"/>
            <a:ext cx="2957134" cy="954107"/>
          </a:xfrm>
          <a:prstGeom prst="rect">
            <a:avLst/>
          </a:prstGeom>
          <a:noFill/>
        </p:spPr>
        <p:txBody>
          <a:bodyPr wrap="square" rtlCol="0">
            <a:spAutoFit/>
          </a:bodyPr>
          <a:lstStyle/>
          <a:p>
            <a:r>
              <a:rPr kumimoji="1" lang="en-US" altLang="ja-JP" sz="1400" dirty="0" err="1" smtClean="0">
                <a:solidFill>
                  <a:srgbClr val="FF8000"/>
                </a:solidFill>
                <a:latin typeface="Meiryo" charset="-128"/>
                <a:ea typeface="Meiryo" charset="-128"/>
                <a:cs typeface="Meiryo" charset="-128"/>
              </a:rPr>
              <a:t>IoT</a:t>
            </a:r>
            <a:r>
              <a:rPr kumimoji="1" lang="ja-JP" altLang="en-US" sz="1400" dirty="0" smtClean="0">
                <a:solidFill>
                  <a:srgbClr val="FF8000"/>
                </a:solidFill>
                <a:latin typeface="Meiryo" charset="-128"/>
                <a:ea typeface="Meiryo" charset="-128"/>
                <a:cs typeface="Meiryo" charset="-128"/>
              </a:rPr>
              <a:t>や</a:t>
            </a:r>
            <a:r>
              <a:rPr lang="ja-JP" altLang="en-US" sz="1400" dirty="0" smtClean="0">
                <a:solidFill>
                  <a:srgbClr val="FF8000"/>
                </a:solidFill>
                <a:latin typeface="Meiryo" charset="-128"/>
                <a:ea typeface="Meiryo" charset="-128"/>
                <a:cs typeface="Meiryo" charset="-128"/>
              </a:rPr>
              <a:t>ソーシャルメディアの活用により、購買後も顧客との関係は継続され、企業からは新たな価値が提供され続ける。</a:t>
            </a:r>
            <a:endParaRPr kumimoji="1" lang="en-US" altLang="ja-JP" sz="1400" dirty="0" smtClean="0">
              <a:solidFill>
                <a:srgbClr val="FF8000"/>
              </a:solidFill>
              <a:latin typeface="Meiryo" charset="-128"/>
              <a:ea typeface="Meiryo" charset="-128"/>
              <a:cs typeface="Meiryo" charset="-128"/>
            </a:endParaRPr>
          </a:p>
        </p:txBody>
      </p:sp>
      <p:sp>
        <p:nvSpPr>
          <p:cNvPr id="102" name="テキスト ボックス 101"/>
          <p:cNvSpPr txBox="1"/>
          <p:nvPr/>
        </p:nvSpPr>
        <p:spPr>
          <a:xfrm>
            <a:off x="5632156" y="3557004"/>
            <a:ext cx="2492990" cy="276999"/>
          </a:xfrm>
          <a:prstGeom prst="rect">
            <a:avLst/>
          </a:prstGeom>
          <a:noFill/>
        </p:spPr>
        <p:txBody>
          <a:bodyPr wrap="none" rtlCol="0">
            <a:spAutoFit/>
          </a:bodyPr>
          <a:lstStyle/>
          <a:p>
            <a:r>
              <a:rPr kumimoji="1" lang="ja-JP" altLang="en-US" sz="1200" dirty="0" smtClean="0">
                <a:solidFill>
                  <a:srgbClr val="C00000"/>
                </a:solidFill>
                <a:latin typeface="Meiryo" charset="-128"/>
                <a:ea typeface="Meiryo" charset="-128"/>
                <a:cs typeface="Meiryo" charset="-128"/>
              </a:rPr>
              <a:t>顧客による使用情報の</a:t>
            </a:r>
            <a:r>
              <a:rPr kumimoji="1" lang="ja-JP" altLang="en-US" sz="1200" smtClean="0">
                <a:solidFill>
                  <a:srgbClr val="C00000"/>
                </a:solidFill>
                <a:latin typeface="Meiryo" charset="-128"/>
                <a:ea typeface="Meiryo" charset="-128"/>
                <a:cs typeface="Meiryo" charset="-128"/>
              </a:rPr>
              <a:t>継続的入手</a:t>
            </a:r>
            <a:endParaRPr kumimoji="1" lang="ja-JP" altLang="en-US" sz="1200" dirty="0">
              <a:solidFill>
                <a:srgbClr val="C00000"/>
              </a:solidFill>
              <a:latin typeface="Meiryo" charset="-128"/>
              <a:ea typeface="Meiryo" charset="-128"/>
              <a:cs typeface="Meiryo" charset="-128"/>
            </a:endParaRPr>
          </a:p>
        </p:txBody>
      </p:sp>
      <p:sp>
        <p:nvSpPr>
          <p:cNvPr id="103" name="テキスト ボックス 102"/>
          <p:cNvSpPr txBox="1"/>
          <p:nvPr/>
        </p:nvSpPr>
        <p:spPr>
          <a:xfrm>
            <a:off x="5631148" y="4589025"/>
            <a:ext cx="2596154" cy="461665"/>
          </a:xfrm>
          <a:prstGeom prst="rect">
            <a:avLst/>
          </a:prstGeom>
          <a:noFill/>
        </p:spPr>
        <p:txBody>
          <a:bodyPr wrap="square" rtlCol="0">
            <a:spAutoFit/>
          </a:bodyPr>
          <a:lstStyle/>
          <a:p>
            <a:r>
              <a:rPr kumimoji="1" lang="ja-JP" altLang="en-US" sz="1200" dirty="0" smtClean="0">
                <a:solidFill>
                  <a:schemeClr val="bg1"/>
                </a:solidFill>
                <a:latin typeface="Meiryo" charset="-128"/>
                <a:ea typeface="Meiryo" charset="-128"/>
                <a:cs typeface="Meiryo" charset="-128"/>
              </a:rPr>
              <a:t>ソフトウェアの更新、</a:t>
            </a:r>
            <a:r>
              <a:rPr lang="ja-JP" altLang="en-US" sz="1200" dirty="0" smtClean="0">
                <a:solidFill>
                  <a:schemeClr val="bg1"/>
                </a:solidFill>
                <a:latin typeface="Meiryo" charset="-128"/>
                <a:ea typeface="Meiryo" charset="-128"/>
                <a:cs typeface="Meiryo" charset="-128"/>
              </a:rPr>
              <a:t>新たなサービスの提供による価値の拡大</a:t>
            </a:r>
            <a:endParaRPr kumimoji="1" lang="ja-JP" altLang="en-US" sz="1200" dirty="0">
              <a:solidFill>
                <a:schemeClr val="bg1"/>
              </a:solidFill>
              <a:latin typeface="Meiryo" charset="-128"/>
              <a:ea typeface="Meiryo" charset="-128"/>
              <a:cs typeface="Meiryo" charset="-128"/>
            </a:endParaRPr>
          </a:p>
        </p:txBody>
      </p:sp>
      <p:sp>
        <p:nvSpPr>
          <p:cNvPr id="104" name="テキスト ボックス 103"/>
          <p:cNvSpPr txBox="1"/>
          <p:nvPr/>
        </p:nvSpPr>
        <p:spPr>
          <a:xfrm>
            <a:off x="5231142" y="6396478"/>
            <a:ext cx="3834704" cy="215444"/>
          </a:xfrm>
          <a:prstGeom prst="rect">
            <a:avLst/>
          </a:prstGeom>
          <a:noFill/>
        </p:spPr>
        <p:txBody>
          <a:bodyPr wrap="none" rtlCol="0">
            <a:spAutoFit/>
          </a:bodyPr>
          <a:lstStyle/>
          <a:p>
            <a:pPr algn="r"/>
            <a:r>
              <a:rPr kumimoji="1" lang="en-US" altLang="ja-JP" sz="800" dirty="0" smtClean="0">
                <a:solidFill>
                  <a:schemeClr val="tx1">
                    <a:lumMod val="50000"/>
                    <a:lumOff val="50000"/>
                  </a:schemeClr>
                </a:solidFill>
                <a:latin typeface="Meiryo" charset="-128"/>
                <a:ea typeface="Meiryo" charset="-128"/>
                <a:cs typeface="Meiryo" charset="-128"/>
              </a:rPr>
              <a:t>January 2016 DAIAMOND</a:t>
            </a:r>
            <a:r>
              <a:rPr kumimoji="1" lang="ja-JP" altLang="en-US" sz="800" dirty="0" smtClean="0">
                <a:solidFill>
                  <a:schemeClr val="tx1">
                    <a:lumMod val="50000"/>
                    <a:lumOff val="50000"/>
                  </a:schemeClr>
                </a:solidFill>
                <a:latin typeface="Meiryo" charset="-128"/>
                <a:ea typeface="Meiryo" charset="-128"/>
                <a:cs typeface="Meiryo" charset="-128"/>
              </a:rPr>
              <a:t>ハーバード・ビジネス・レビュー別冊を参考に作成</a:t>
            </a:r>
            <a:endParaRPr kumimoji="1" lang="ja-JP" altLang="en-US" sz="800"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6722967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6048164" y="1334444"/>
            <a:ext cx="2844316" cy="526290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6" name="図 75" descr="design_img_f_1133791_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192" y="978365"/>
            <a:ext cx="2304256" cy="2000442"/>
          </a:xfrm>
          <a:prstGeom prst="rect">
            <a:avLst/>
          </a:prstGeom>
          <a:ln>
            <a:noFill/>
          </a:ln>
          <a:effectLst>
            <a:outerShdw blurRad="292100" dist="139700" dir="2700000" algn="tl" rotWithShape="0">
              <a:srgbClr val="333333">
                <a:alpha val="65000"/>
              </a:srgbClr>
            </a:outerShdw>
          </a:effectLst>
        </p:spPr>
      </p:pic>
      <p:sp>
        <p:nvSpPr>
          <p:cNvPr id="106" name="テキスト ボックス 105"/>
          <p:cNvSpPr txBox="1"/>
          <p:nvPr/>
        </p:nvSpPr>
        <p:spPr>
          <a:xfrm>
            <a:off x="7051641" y="1598660"/>
            <a:ext cx="800219" cy="276999"/>
          </a:xfrm>
          <a:prstGeom prst="rect">
            <a:avLst/>
          </a:prstGeom>
          <a:noFill/>
        </p:spPr>
        <p:txBody>
          <a:bodyPr wrap="none" rtlCol="0">
            <a:spAutoFit/>
          </a:bodyPr>
          <a:lstStyle/>
          <a:p>
            <a:pPr algn="ctr"/>
            <a:r>
              <a:rPr kumimoji="1" lang="ja-JP" altLang="en-US" sz="1200" dirty="0" smtClean="0">
                <a:solidFill>
                  <a:schemeClr val="bg1"/>
                </a:solidFill>
                <a:latin typeface="Meiryo" charset="-128"/>
                <a:ea typeface="Meiryo" charset="-128"/>
                <a:cs typeface="Meiryo" charset="-128"/>
              </a:rPr>
              <a:t>クラウド</a:t>
            </a:r>
            <a:endParaRPr kumimoji="1" lang="ja-JP" altLang="en-US" sz="1200" dirty="0">
              <a:solidFill>
                <a:schemeClr val="bg1"/>
              </a:solidFill>
              <a:latin typeface="Meiryo" charset="-128"/>
              <a:ea typeface="Meiryo" charset="-128"/>
              <a:cs typeface="Meiryo" charset="-128"/>
            </a:endParaRPr>
          </a:p>
        </p:txBody>
      </p:sp>
      <p:sp>
        <p:nvSpPr>
          <p:cNvPr id="108" name="正方形/長方形 107"/>
          <p:cNvSpPr/>
          <p:nvPr/>
        </p:nvSpPr>
        <p:spPr>
          <a:xfrm>
            <a:off x="6554044" y="1820003"/>
            <a:ext cx="1805849" cy="497439"/>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円柱 106"/>
          <p:cNvSpPr/>
          <p:nvPr/>
        </p:nvSpPr>
        <p:spPr>
          <a:xfrm>
            <a:off x="6845401" y="2221913"/>
            <a:ext cx="1218223" cy="511739"/>
          </a:xfrm>
          <a:prstGeom prst="can">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p:cNvSpPr/>
          <p:nvPr/>
        </p:nvSpPr>
        <p:spPr>
          <a:xfrm>
            <a:off x="251520" y="831298"/>
            <a:ext cx="2844316" cy="41805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p:cNvSpPr/>
          <p:nvPr/>
        </p:nvSpPr>
        <p:spPr>
          <a:xfrm>
            <a:off x="3149842" y="824975"/>
            <a:ext cx="2844316" cy="41805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p:cNvSpPr/>
          <p:nvPr/>
        </p:nvSpPr>
        <p:spPr>
          <a:xfrm>
            <a:off x="6048164" y="824975"/>
            <a:ext cx="2844316" cy="41805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機器の</a:t>
            </a:r>
            <a:r>
              <a:rPr kumimoji="1" lang="ja-JP" altLang="en-US" dirty="0" smtClean="0"/>
              <a:t>イノベーション</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27</a:t>
            </a:fld>
            <a:endParaRPr kumimoji="1" lang="ja-JP" altLang="en-US"/>
          </a:p>
        </p:txBody>
      </p:sp>
      <p:sp>
        <p:nvSpPr>
          <p:cNvPr id="4" name="正方形/長方形 3"/>
          <p:cNvSpPr/>
          <p:nvPr/>
        </p:nvSpPr>
        <p:spPr>
          <a:xfrm>
            <a:off x="246479" y="1334444"/>
            <a:ext cx="2844316" cy="526290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149842" y="1334444"/>
            <a:ext cx="2844316" cy="5262907"/>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395536" y="1478461"/>
            <a:ext cx="2546204" cy="5442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lang="ja-JP" altLang="en-US" sz="1600" dirty="0" smtClean="0">
                <a:solidFill>
                  <a:srgbClr val="FFFFFF"/>
                </a:solidFill>
                <a:latin typeface="メイリオ"/>
                <a:ea typeface="メイリオ"/>
                <a:cs typeface="メイリオ"/>
              </a:rPr>
              <a:t>ソフトウェア　</a:t>
            </a:r>
            <a:endParaRPr kumimoji="1" lang="ja-JP" altLang="en-US" sz="1600" dirty="0">
              <a:solidFill>
                <a:srgbClr val="FFFFFF"/>
              </a:solidFill>
              <a:latin typeface="メイリオ"/>
              <a:ea typeface="メイリオ"/>
              <a:cs typeface="メイリオ"/>
            </a:endParaRPr>
          </a:p>
        </p:txBody>
      </p:sp>
      <p:sp>
        <p:nvSpPr>
          <p:cNvPr id="9" name="正方形/長方形 8"/>
          <p:cNvSpPr/>
          <p:nvPr/>
        </p:nvSpPr>
        <p:spPr>
          <a:xfrm>
            <a:off x="539552" y="1622477"/>
            <a:ext cx="901036" cy="288032"/>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ハードウェア</a:t>
            </a:r>
            <a:endParaRPr kumimoji="1" lang="ja-JP" altLang="en-US" sz="800" dirty="0">
              <a:solidFill>
                <a:srgbClr val="FFFFFF"/>
              </a:solidFill>
              <a:latin typeface="メイリオ"/>
              <a:ea typeface="メイリオ"/>
              <a:cs typeface="メイリオ"/>
            </a:endParaRPr>
          </a:p>
        </p:txBody>
      </p:sp>
      <p:sp>
        <p:nvSpPr>
          <p:cNvPr id="10" name="正方形/長方形 9"/>
          <p:cNvSpPr/>
          <p:nvPr/>
        </p:nvSpPr>
        <p:spPr>
          <a:xfrm>
            <a:off x="400459" y="3790872"/>
            <a:ext cx="2546204" cy="5442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lang="ja-JP" altLang="en-US" sz="1600" dirty="0" smtClean="0">
                <a:solidFill>
                  <a:srgbClr val="FFFFFF"/>
                </a:solidFill>
                <a:latin typeface="メイリオ"/>
                <a:ea typeface="メイリオ"/>
                <a:cs typeface="メイリオ"/>
              </a:rPr>
              <a:t>ソフトウェア　</a:t>
            </a:r>
            <a:endParaRPr kumimoji="1" lang="ja-JP" altLang="en-US" sz="1600" dirty="0">
              <a:solidFill>
                <a:srgbClr val="FFFFFF"/>
              </a:solidFill>
              <a:latin typeface="メイリオ"/>
              <a:ea typeface="メイリオ"/>
              <a:cs typeface="メイリオ"/>
            </a:endParaRPr>
          </a:p>
        </p:txBody>
      </p:sp>
      <p:sp>
        <p:nvSpPr>
          <p:cNvPr id="11" name="正方形/長方形 10"/>
          <p:cNvSpPr/>
          <p:nvPr/>
        </p:nvSpPr>
        <p:spPr>
          <a:xfrm>
            <a:off x="579660" y="3925070"/>
            <a:ext cx="901036" cy="288032"/>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ハードウェア</a:t>
            </a:r>
            <a:endParaRPr kumimoji="1" lang="ja-JP" altLang="en-US" sz="800" dirty="0">
              <a:solidFill>
                <a:srgbClr val="FFFFFF"/>
              </a:solidFill>
              <a:latin typeface="メイリオ"/>
              <a:ea typeface="メイリオ"/>
              <a:cs typeface="メイリオ"/>
            </a:endParaRPr>
          </a:p>
        </p:txBody>
      </p:sp>
      <p:sp>
        <p:nvSpPr>
          <p:cNvPr id="12" name="正方形/長方形 11"/>
          <p:cNvSpPr/>
          <p:nvPr/>
        </p:nvSpPr>
        <p:spPr>
          <a:xfrm>
            <a:off x="400460" y="3374075"/>
            <a:ext cx="2546204" cy="31219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メイリオ"/>
                <a:ea typeface="メイリオ"/>
                <a:cs typeface="メイリオ"/>
              </a:rPr>
              <a:t>ソフトウェア　</a:t>
            </a:r>
            <a:endParaRPr kumimoji="1" lang="ja-JP" altLang="en-US" sz="1200" dirty="0">
              <a:solidFill>
                <a:srgbClr val="FFFFFF"/>
              </a:solidFill>
              <a:latin typeface="メイリオ"/>
              <a:ea typeface="メイリオ"/>
              <a:cs typeface="メイリオ"/>
            </a:endParaRPr>
          </a:p>
        </p:txBody>
      </p:sp>
      <p:sp>
        <p:nvSpPr>
          <p:cNvPr id="13" name="加算記号 12"/>
          <p:cNvSpPr/>
          <p:nvPr/>
        </p:nvSpPr>
        <p:spPr>
          <a:xfrm>
            <a:off x="1507699" y="3580750"/>
            <a:ext cx="360040" cy="340132"/>
          </a:xfrm>
          <a:prstGeom prst="mathPlus">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p:cNvSpPr txBox="1"/>
          <p:nvPr/>
        </p:nvSpPr>
        <p:spPr>
          <a:xfrm>
            <a:off x="858159" y="2062275"/>
            <a:ext cx="2083581" cy="523220"/>
          </a:xfrm>
          <a:prstGeom prst="rect">
            <a:avLst/>
          </a:prstGeom>
          <a:noFill/>
        </p:spPr>
        <p:txBody>
          <a:bodyPr wrap="square" rtlCol="0">
            <a:spAutoFit/>
          </a:bodyPr>
          <a:lstStyle/>
          <a:p>
            <a:pPr algn="r"/>
            <a:r>
              <a:rPr kumimoji="1" lang="ja-JP" altLang="en-US" sz="1400" dirty="0" smtClean="0">
                <a:solidFill>
                  <a:srgbClr val="00B0F0"/>
                </a:solidFill>
                <a:latin typeface="Meiryo" charset="-128"/>
                <a:ea typeface="Meiryo" charset="-128"/>
                <a:cs typeface="Meiryo" charset="-128"/>
              </a:rPr>
              <a:t>買ったときの機能</a:t>
            </a:r>
            <a:endParaRPr kumimoji="1" lang="en-US" altLang="ja-JP" sz="1400" dirty="0" smtClean="0">
              <a:solidFill>
                <a:srgbClr val="00B0F0"/>
              </a:solidFill>
              <a:latin typeface="Meiryo" charset="-128"/>
              <a:ea typeface="Meiryo" charset="-128"/>
              <a:cs typeface="Meiryo" charset="-128"/>
            </a:endParaRPr>
          </a:p>
          <a:p>
            <a:pPr algn="r"/>
            <a:r>
              <a:rPr kumimoji="1" lang="ja-JP" altLang="en-US" sz="1400" dirty="0" smtClean="0">
                <a:solidFill>
                  <a:srgbClr val="00B0F0"/>
                </a:solidFill>
                <a:latin typeface="Meiryo" charset="-128"/>
                <a:ea typeface="Meiryo" charset="-128"/>
                <a:cs typeface="Meiryo" charset="-128"/>
              </a:rPr>
              <a:t>＝全機能</a:t>
            </a:r>
            <a:endParaRPr kumimoji="1" lang="ja-JP" altLang="en-US" sz="1400" dirty="0">
              <a:solidFill>
                <a:srgbClr val="00B0F0"/>
              </a:solidFill>
              <a:latin typeface="Meiryo" charset="-128"/>
              <a:ea typeface="Meiryo" charset="-128"/>
              <a:cs typeface="Meiryo" charset="-128"/>
            </a:endParaRPr>
          </a:p>
        </p:txBody>
      </p:sp>
      <p:sp>
        <p:nvSpPr>
          <p:cNvPr id="15" name="テキスト ボックス 14"/>
          <p:cNvSpPr txBox="1"/>
          <p:nvPr/>
        </p:nvSpPr>
        <p:spPr>
          <a:xfrm>
            <a:off x="400459" y="4375198"/>
            <a:ext cx="2546204" cy="738664"/>
          </a:xfrm>
          <a:prstGeom prst="rect">
            <a:avLst/>
          </a:prstGeom>
          <a:noFill/>
        </p:spPr>
        <p:txBody>
          <a:bodyPr wrap="square" rtlCol="0">
            <a:spAutoFit/>
          </a:bodyPr>
          <a:lstStyle/>
          <a:p>
            <a:pPr algn="r"/>
            <a:r>
              <a:rPr kumimoji="1" lang="ja-JP" altLang="en-US" sz="1400" dirty="0" smtClean="0">
                <a:solidFill>
                  <a:srgbClr val="0432FF"/>
                </a:solidFill>
                <a:latin typeface="Meiryo" charset="-128"/>
                <a:ea typeface="Meiryo" charset="-128"/>
                <a:cs typeface="Meiryo" charset="-128"/>
              </a:rPr>
              <a:t>買ったときの機能</a:t>
            </a:r>
            <a:endParaRPr kumimoji="1" lang="en-US" altLang="ja-JP" sz="1400" dirty="0" smtClean="0">
              <a:solidFill>
                <a:srgbClr val="0432FF"/>
              </a:solidFill>
              <a:latin typeface="Meiryo" charset="-128"/>
              <a:ea typeface="Meiryo" charset="-128"/>
              <a:cs typeface="Meiryo" charset="-128"/>
            </a:endParaRPr>
          </a:p>
          <a:p>
            <a:pPr algn="r"/>
            <a:r>
              <a:rPr kumimoji="1" lang="en-US" altLang="ja-JP" sz="1400" dirty="0" smtClean="0">
                <a:solidFill>
                  <a:srgbClr val="0432FF"/>
                </a:solidFill>
                <a:latin typeface="Meiryo" charset="-128"/>
                <a:ea typeface="Meiryo" charset="-128"/>
                <a:cs typeface="Meiryo" charset="-128"/>
              </a:rPr>
              <a:t>+</a:t>
            </a:r>
            <a:r>
              <a:rPr kumimoji="1" lang="ja-JP" altLang="en-US" sz="1400" dirty="0" smtClean="0">
                <a:solidFill>
                  <a:srgbClr val="0432FF"/>
                </a:solidFill>
                <a:latin typeface="Meiryo" charset="-128"/>
                <a:ea typeface="Meiryo" charset="-128"/>
                <a:cs typeface="Meiryo" charset="-128"/>
              </a:rPr>
              <a:t>買った後に追加される機能</a:t>
            </a:r>
            <a:endParaRPr kumimoji="1" lang="en-US" altLang="ja-JP" sz="1400" dirty="0" smtClean="0">
              <a:solidFill>
                <a:srgbClr val="0432FF"/>
              </a:solidFill>
              <a:latin typeface="Meiryo" charset="-128"/>
              <a:ea typeface="Meiryo" charset="-128"/>
              <a:cs typeface="Meiryo" charset="-128"/>
            </a:endParaRPr>
          </a:p>
          <a:p>
            <a:pPr algn="r"/>
            <a:r>
              <a:rPr kumimoji="1" lang="ja-JP" altLang="en-US" sz="1400" dirty="0" smtClean="0">
                <a:solidFill>
                  <a:srgbClr val="0432FF"/>
                </a:solidFill>
                <a:latin typeface="Meiryo" charset="-128"/>
                <a:ea typeface="Meiryo" charset="-128"/>
                <a:cs typeface="Meiryo" charset="-128"/>
              </a:rPr>
              <a:t>＝進化する機能</a:t>
            </a:r>
            <a:endParaRPr kumimoji="1" lang="ja-JP" altLang="en-US" sz="1400" dirty="0">
              <a:solidFill>
                <a:srgbClr val="0432FF"/>
              </a:solidFill>
              <a:latin typeface="Meiryo" charset="-128"/>
              <a:ea typeface="Meiryo" charset="-128"/>
              <a:cs typeface="Meiryo" charset="-128"/>
            </a:endParaRPr>
          </a:p>
        </p:txBody>
      </p:sp>
      <p:sp>
        <p:nvSpPr>
          <p:cNvPr id="16" name="下矢印 15"/>
          <p:cNvSpPr/>
          <p:nvPr/>
        </p:nvSpPr>
        <p:spPr>
          <a:xfrm>
            <a:off x="1434033" y="3071775"/>
            <a:ext cx="469207" cy="192427"/>
          </a:xfrm>
          <a:prstGeom prst="down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p:cNvSpPr txBox="1"/>
          <p:nvPr/>
        </p:nvSpPr>
        <p:spPr>
          <a:xfrm>
            <a:off x="902889" y="893105"/>
            <a:ext cx="1569660" cy="369332"/>
          </a:xfrm>
          <a:prstGeom prst="rect">
            <a:avLst/>
          </a:prstGeom>
          <a:noFill/>
        </p:spPr>
        <p:txBody>
          <a:bodyPr wrap="none" rtlCol="0">
            <a:spAutoFit/>
          </a:bodyPr>
          <a:lstStyle/>
          <a:p>
            <a:pPr algn="ctr"/>
            <a:r>
              <a:rPr kumimoji="1" lang="ja-JP" altLang="en-US" b="1" smtClean="0">
                <a:solidFill>
                  <a:srgbClr val="0432FF"/>
                </a:solidFill>
                <a:latin typeface="Meiryo" charset="-128"/>
                <a:ea typeface="Meiryo" charset="-128"/>
                <a:cs typeface="Meiryo" charset="-128"/>
              </a:rPr>
              <a:t>進化する機器</a:t>
            </a:r>
            <a:endParaRPr kumimoji="1" lang="ja-JP" altLang="en-US" b="1" dirty="0">
              <a:solidFill>
                <a:srgbClr val="0432FF"/>
              </a:solidFill>
              <a:latin typeface="Meiryo" charset="-128"/>
              <a:ea typeface="Meiryo" charset="-128"/>
              <a:cs typeface="Meiryo" charset="-128"/>
            </a:endParaRPr>
          </a:p>
        </p:txBody>
      </p:sp>
      <p:sp>
        <p:nvSpPr>
          <p:cNvPr id="18" name="正方形/長方形 17"/>
          <p:cNvSpPr/>
          <p:nvPr/>
        </p:nvSpPr>
        <p:spPr>
          <a:xfrm>
            <a:off x="395535" y="2561467"/>
            <a:ext cx="2546204" cy="36849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smtClean="0">
                <a:solidFill>
                  <a:srgbClr val="FFFFFF"/>
                </a:solidFill>
                <a:latin typeface="メイリオ"/>
                <a:ea typeface="メイリオ"/>
                <a:cs typeface="メイリオ"/>
              </a:rPr>
              <a:t>人が機器に</a:t>
            </a:r>
            <a:r>
              <a:rPr lang="ja-JP" altLang="en-US" sz="1400" dirty="0" smtClean="0">
                <a:solidFill>
                  <a:srgbClr val="FFFFFF"/>
                </a:solidFill>
                <a:latin typeface="メイリオ"/>
                <a:ea typeface="メイリオ"/>
                <a:cs typeface="メイリオ"/>
              </a:rPr>
              <a:t>合わせる</a:t>
            </a:r>
            <a:endParaRPr kumimoji="1" lang="ja-JP" altLang="en-US" sz="1400" dirty="0">
              <a:solidFill>
                <a:srgbClr val="FFFFFF"/>
              </a:solidFill>
              <a:latin typeface="メイリオ"/>
              <a:ea typeface="メイリオ"/>
              <a:cs typeface="メイリオ"/>
            </a:endParaRPr>
          </a:p>
        </p:txBody>
      </p:sp>
      <p:sp>
        <p:nvSpPr>
          <p:cNvPr id="19" name="正方形/長方形 18"/>
          <p:cNvSpPr/>
          <p:nvPr/>
        </p:nvSpPr>
        <p:spPr>
          <a:xfrm>
            <a:off x="400459" y="5081463"/>
            <a:ext cx="2546204" cy="368493"/>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メイリオ"/>
                <a:ea typeface="メイリオ"/>
                <a:cs typeface="メイリオ"/>
              </a:rPr>
              <a:t>機器が人に合わせる</a:t>
            </a:r>
            <a:endParaRPr kumimoji="1" lang="ja-JP" altLang="en-US" sz="1400" dirty="0">
              <a:solidFill>
                <a:srgbClr val="FFFFFF"/>
              </a:solidFill>
              <a:latin typeface="メイリオ"/>
              <a:ea typeface="メイリオ"/>
              <a:cs typeface="メイリオ"/>
            </a:endParaRPr>
          </a:p>
        </p:txBody>
      </p:sp>
      <p:sp>
        <p:nvSpPr>
          <p:cNvPr id="20" name="テキスト ボックス 19"/>
          <p:cNvSpPr txBox="1"/>
          <p:nvPr/>
        </p:nvSpPr>
        <p:spPr>
          <a:xfrm>
            <a:off x="3799001" y="893105"/>
            <a:ext cx="1569660" cy="369332"/>
          </a:xfrm>
          <a:prstGeom prst="rect">
            <a:avLst/>
          </a:prstGeom>
          <a:noFill/>
        </p:spPr>
        <p:txBody>
          <a:bodyPr wrap="none" rtlCol="0">
            <a:spAutoFit/>
          </a:bodyPr>
          <a:lstStyle/>
          <a:p>
            <a:pPr algn="ctr"/>
            <a:r>
              <a:rPr kumimoji="1" lang="ja-JP" altLang="en-US" b="1" dirty="0" smtClean="0">
                <a:solidFill>
                  <a:srgbClr val="0432FF"/>
                </a:solidFill>
                <a:latin typeface="Meiryo" charset="-128"/>
                <a:ea typeface="Meiryo" charset="-128"/>
                <a:cs typeface="Meiryo" charset="-128"/>
              </a:rPr>
              <a:t>賢くなる機器</a:t>
            </a:r>
            <a:endParaRPr kumimoji="1" lang="ja-JP" altLang="en-US" b="1" dirty="0">
              <a:solidFill>
                <a:srgbClr val="0432FF"/>
              </a:solidFill>
              <a:latin typeface="Meiryo" charset="-128"/>
              <a:ea typeface="Meiryo" charset="-128"/>
              <a:cs typeface="Meiryo" charset="-128"/>
            </a:endParaRPr>
          </a:p>
        </p:txBody>
      </p:sp>
      <p:pic>
        <p:nvPicPr>
          <p:cNvPr id="21" name="図 20" descr="design_img_f_1133791_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5405" y="978365"/>
            <a:ext cx="2304256" cy="2000442"/>
          </a:xfrm>
          <a:prstGeom prst="rect">
            <a:avLst/>
          </a:prstGeom>
          <a:ln>
            <a:noFill/>
          </a:ln>
          <a:effectLst>
            <a:outerShdw blurRad="292100" dist="139700" dir="2700000" algn="tl" rotWithShape="0">
              <a:srgbClr val="333333">
                <a:alpha val="65000"/>
              </a:srgbClr>
            </a:outerShdw>
          </a:effectLst>
        </p:spPr>
      </p:pic>
      <p:sp>
        <p:nvSpPr>
          <p:cNvPr id="22" name="テキスト ボックス 21"/>
          <p:cNvSpPr txBox="1"/>
          <p:nvPr/>
        </p:nvSpPr>
        <p:spPr>
          <a:xfrm>
            <a:off x="6112308" y="893105"/>
            <a:ext cx="2723823" cy="369332"/>
          </a:xfrm>
          <a:prstGeom prst="rect">
            <a:avLst/>
          </a:prstGeom>
          <a:noFill/>
        </p:spPr>
        <p:txBody>
          <a:bodyPr wrap="none" rtlCol="0">
            <a:spAutoFit/>
          </a:bodyPr>
          <a:lstStyle/>
          <a:p>
            <a:pPr algn="ctr"/>
            <a:r>
              <a:rPr kumimoji="1" lang="ja-JP" altLang="en-US" b="1" smtClean="0">
                <a:solidFill>
                  <a:srgbClr val="0432FF"/>
                </a:solidFill>
                <a:latin typeface="Meiryo" charset="-128"/>
                <a:ea typeface="Meiryo" charset="-128"/>
                <a:cs typeface="Meiryo" charset="-128"/>
              </a:rPr>
              <a:t>タイムマシン化する機器</a:t>
            </a:r>
            <a:endParaRPr kumimoji="1" lang="ja-JP" altLang="en-US" b="1" dirty="0">
              <a:solidFill>
                <a:srgbClr val="0432FF"/>
              </a:solidFill>
              <a:latin typeface="Meiryo" charset="-128"/>
              <a:ea typeface="Meiryo" charset="-128"/>
              <a:cs typeface="Meiryo" charset="-128"/>
            </a:endParaRPr>
          </a:p>
        </p:txBody>
      </p:sp>
      <p:grpSp>
        <p:nvGrpSpPr>
          <p:cNvPr id="24" name="図形グループ 23"/>
          <p:cNvGrpSpPr/>
          <p:nvPr/>
        </p:nvGrpSpPr>
        <p:grpSpPr>
          <a:xfrm>
            <a:off x="4312847" y="4100592"/>
            <a:ext cx="499492" cy="545661"/>
            <a:chOff x="6373788" y="4940591"/>
            <a:chExt cx="499492" cy="545661"/>
          </a:xfrm>
        </p:grpSpPr>
        <p:sp>
          <p:nvSpPr>
            <p:cNvPr id="25" name="角丸四角形 24"/>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円/楕円 25"/>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角丸四角形 26"/>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8" name="図 27"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68794" y="2649872"/>
            <a:ext cx="418656" cy="287343"/>
          </a:xfrm>
          <a:prstGeom prst="rect">
            <a:avLst/>
          </a:prstGeom>
          <a:effectLst>
            <a:outerShdw blurRad="50800" dist="38100" dir="2700000" algn="tl" rotWithShape="0">
              <a:prstClr val="black">
                <a:alpha val="40000"/>
              </a:prstClr>
            </a:outerShdw>
          </a:effectLst>
        </p:spPr>
      </p:pic>
      <p:grpSp>
        <p:nvGrpSpPr>
          <p:cNvPr id="29" name="図形グループ 28"/>
          <p:cNvGrpSpPr/>
          <p:nvPr/>
        </p:nvGrpSpPr>
        <p:grpSpPr>
          <a:xfrm>
            <a:off x="5332965" y="3008461"/>
            <a:ext cx="164757" cy="290947"/>
            <a:chOff x="1140657" y="4229811"/>
            <a:chExt cx="341289" cy="550466"/>
          </a:xfrm>
        </p:grpSpPr>
        <p:sp>
          <p:nvSpPr>
            <p:cNvPr id="30" name="角丸四角形 29"/>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1" name="図 30"/>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32" name="図形グループ 31"/>
          <p:cNvGrpSpPr/>
          <p:nvPr/>
        </p:nvGrpSpPr>
        <p:grpSpPr>
          <a:xfrm>
            <a:off x="3762577" y="2995526"/>
            <a:ext cx="249746" cy="305682"/>
            <a:chOff x="4000500" y="1182650"/>
            <a:chExt cx="499492" cy="545661"/>
          </a:xfrm>
        </p:grpSpPr>
        <p:sp>
          <p:nvSpPr>
            <p:cNvPr id="33" name="角丸四角形 32"/>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pic>
        <p:nvPicPr>
          <p:cNvPr id="36" name="図 35"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42682" y="3299776"/>
            <a:ext cx="418656" cy="287343"/>
          </a:xfrm>
          <a:prstGeom prst="rect">
            <a:avLst/>
          </a:prstGeom>
          <a:effectLst>
            <a:outerShdw blurRad="50800" dist="38100" dir="2700000" algn="tl" rotWithShape="0">
              <a:prstClr val="black">
                <a:alpha val="40000"/>
              </a:prstClr>
            </a:outerShdw>
          </a:effectLst>
        </p:spPr>
      </p:pic>
      <p:grpSp>
        <p:nvGrpSpPr>
          <p:cNvPr id="37" name="図形グループ 36"/>
          <p:cNvGrpSpPr/>
          <p:nvPr/>
        </p:nvGrpSpPr>
        <p:grpSpPr>
          <a:xfrm>
            <a:off x="3937868" y="3329062"/>
            <a:ext cx="164757" cy="290947"/>
            <a:chOff x="1140657" y="4229811"/>
            <a:chExt cx="341289" cy="550466"/>
          </a:xfrm>
        </p:grpSpPr>
        <p:sp>
          <p:nvSpPr>
            <p:cNvPr id="38" name="角丸四角形 37"/>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9" name="図 38"/>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40" name="図形グループ 39"/>
          <p:cNvGrpSpPr/>
          <p:nvPr/>
        </p:nvGrpSpPr>
        <p:grpSpPr>
          <a:xfrm>
            <a:off x="5466869" y="2640703"/>
            <a:ext cx="249746" cy="305682"/>
            <a:chOff x="4000500" y="1182650"/>
            <a:chExt cx="499492" cy="545661"/>
          </a:xfrm>
        </p:grpSpPr>
        <p:sp>
          <p:nvSpPr>
            <p:cNvPr id="41" name="角丸四角形 40"/>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43" name="正方形/長方形 42"/>
          <p:cNvSpPr/>
          <p:nvPr/>
        </p:nvSpPr>
        <p:spPr>
          <a:xfrm>
            <a:off x="3587985" y="1832533"/>
            <a:ext cx="567957" cy="2160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サービス</a:t>
            </a:r>
            <a:endParaRPr kumimoji="1" lang="ja-JP" altLang="en-US" sz="600" dirty="0">
              <a:solidFill>
                <a:srgbClr val="FFFFFF"/>
              </a:solidFill>
              <a:latin typeface="Meiryo" charset="-128"/>
              <a:ea typeface="Meiryo" charset="-128"/>
              <a:cs typeface="Meiryo" charset="-128"/>
            </a:endParaRPr>
          </a:p>
        </p:txBody>
      </p:sp>
      <p:sp>
        <p:nvSpPr>
          <p:cNvPr id="44" name="正方形/長方形 43"/>
          <p:cNvSpPr/>
          <p:nvPr/>
        </p:nvSpPr>
        <p:spPr>
          <a:xfrm>
            <a:off x="4283554" y="1838501"/>
            <a:ext cx="567957" cy="21602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サービス</a:t>
            </a:r>
            <a:endParaRPr kumimoji="1" lang="ja-JP" altLang="en-US" sz="600" dirty="0">
              <a:solidFill>
                <a:srgbClr val="FFFFFF"/>
              </a:solidFill>
              <a:latin typeface="Meiryo" charset="-128"/>
              <a:ea typeface="Meiryo" charset="-128"/>
              <a:cs typeface="Meiryo" charset="-128"/>
            </a:endParaRPr>
          </a:p>
        </p:txBody>
      </p:sp>
      <p:sp>
        <p:nvSpPr>
          <p:cNvPr id="45" name="正方形/長方形 44"/>
          <p:cNvSpPr/>
          <p:nvPr/>
        </p:nvSpPr>
        <p:spPr>
          <a:xfrm>
            <a:off x="4977985" y="1832533"/>
            <a:ext cx="567957" cy="216024"/>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サービス</a:t>
            </a:r>
            <a:endParaRPr kumimoji="1" lang="ja-JP" altLang="en-US" sz="600" dirty="0">
              <a:solidFill>
                <a:srgbClr val="FFFFFF"/>
              </a:solidFill>
              <a:latin typeface="Meiryo" charset="-128"/>
              <a:ea typeface="Meiryo" charset="-128"/>
              <a:cs typeface="Meiryo" charset="-128"/>
            </a:endParaRPr>
          </a:p>
        </p:txBody>
      </p:sp>
      <p:sp>
        <p:nvSpPr>
          <p:cNvPr id="46" name="正方形/長方形 45"/>
          <p:cNvSpPr/>
          <p:nvPr/>
        </p:nvSpPr>
        <p:spPr>
          <a:xfrm>
            <a:off x="4283554" y="2120190"/>
            <a:ext cx="567957" cy="216024"/>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サービス</a:t>
            </a:r>
            <a:endParaRPr kumimoji="1" lang="ja-JP" altLang="en-US" sz="600" dirty="0">
              <a:solidFill>
                <a:srgbClr val="FFFFFF"/>
              </a:solidFill>
              <a:latin typeface="Meiryo" charset="-128"/>
              <a:ea typeface="Meiryo" charset="-128"/>
              <a:cs typeface="Meiryo" charset="-128"/>
            </a:endParaRPr>
          </a:p>
        </p:txBody>
      </p:sp>
      <p:cxnSp>
        <p:nvCxnSpPr>
          <p:cNvPr id="48" name="直線矢印コネクタ 47"/>
          <p:cNvCxnSpPr/>
          <p:nvPr/>
        </p:nvCxnSpPr>
        <p:spPr>
          <a:xfrm flipH="1" flipV="1">
            <a:off x="4562593" y="2482067"/>
            <a:ext cx="9408" cy="1618526"/>
          </a:xfrm>
          <a:prstGeom prst="straightConnector1">
            <a:avLst/>
          </a:prstGeom>
          <a:ln w="762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直線矢印コネクタ 49"/>
          <p:cNvCxnSpPr>
            <a:stCxn id="28" idx="0"/>
          </p:cNvCxnSpPr>
          <p:nvPr/>
        </p:nvCxnSpPr>
        <p:spPr>
          <a:xfrm flipV="1">
            <a:off x="3678122" y="2414566"/>
            <a:ext cx="651634" cy="235306"/>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a:stCxn id="33" idx="0"/>
          </p:cNvCxnSpPr>
          <p:nvPr/>
        </p:nvCxnSpPr>
        <p:spPr>
          <a:xfrm flipV="1">
            <a:off x="3887450" y="2452039"/>
            <a:ext cx="489581" cy="543487"/>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56" name="直線矢印コネクタ 55"/>
          <p:cNvCxnSpPr>
            <a:stCxn id="39" idx="0"/>
          </p:cNvCxnSpPr>
          <p:nvPr/>
        </p:nvCxnSpPr>
        <p:spPr>
          <a:xfrm flipV="1">
            <a:off x="4020247" y="2512860"/>
            <a:ext cx="410732" cy="816202"/>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59" name="直線矢印コネクタ 58"/>
          <p:cNvCxnSpPr>
            <a:stCxn id="41" idx="0"/>
          </p:cNvCxnSpPr>
          <p:nvPr/>
        </p:nvCxnSpPr>
        <p:spPr>
          <a:xfrm flipH="1" flipV="1">
            <a:off x="4890947" y="2418908"/>
            <a:ext cx="700795" cy="221795"/>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60" name="直線矢印コネクタ 59"/>
          <p:cNvCxnSpPr>
            <a:stCxn id="31" idx="0"/>
          </p:cNvCxnSpPr>
          <p:nvPr/>
        </p:nvCxnSpPr>
        <p:spPr>
          <a:xfrm flipH="1" flipV="1">
            <a:off x="4851512" y="2467931"/>
            <a:ext cx="563832" cy="540530"/>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61" name="直線矢印コネクタ 60"/>
          <p:cNvCxnSpPr>
            <a:stCxn id="36" idx="0"/>
          </p:cNvCxnSpPr>
          <p:nvPr/>
        </p:nvCxnSpPr>
        <p:spPr>
          <a:xfrm flipH="1" flipV="1">
            <a:off x="4789724" y="2512860"/>
            <a:ext cx="362286" cy="786916"/>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71" name="テキスト ボックス 70"/>
          <p:cNvSpPr txBox="1"/>
          <p:nvPr/>
        </p:nvSpPr>
        <p:spPr>
          <a:xfrm>
            <a:off x="4166854" y="1598660"/>
            <a:ext cx="800219" cy="276999"/>
          </a:xfrm>
          <a:prstGeom prst="rect">
            <a:avLst/>
          </a:prstGeom>
          <a:noFill/>
        </p:spPr>
        <p:txBody>
          <a:bodyPr wrap="none" rtlCol="0">
            <a:spAutoFit/>
          </a:bodyPr>
          <a:lstStyle/>
          <a:p>
            <a:pPr algn="ctr"/>
            <a:r>
              <a:rPr kumimoji="1" lang="ja-JP" altLang="en-US" sz="1200" smtClean="0">
                <a:solidFill>
                  <a:schemeClr val="bg1"/>
                </a:solidFill>
                <a:latin typeface="Meiryo" charset="-128"/>
                <a:ea typeface="Meiryo" charset="-128"/>
                <a:cs typeface="Meiryo" charset="-128"/>
              </a:rPr>
              <a:t>クラウド</a:t>
            </a:r>
            <a:endParaRPr kumimoji="1" lang="ja-JP" altLang="en-US" sz="1200" dirty="0">
              <a:solidFill>
                <a:schemeClr val="bg1"/>
              </a:solidFill>
              <a:latin typeface="Meiryo" charset="-128"/>
              <a:ea typeface="Meiryo" charset="-128"/>
              <a:cs typeface="Meiryo" charset="-128"/>
            </a:endParaRPr>
          </a:p>
        </p:txBody>
      </p:sp>
      <p:sp>
        <p:nvSpPr>
          <p:cNvPr id="75" name="スライド番号プレースホルダー 2"/>
          <p:cNvSpPr txBox="1">
            <a:spLocks/>
          </p:cNvSpPr>
          <p:nvPr/>
        </p:nvSpPr>
        <p:spPr>
          <a:xfrm>
            <a:off x="9849237"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27</a:t>
            </a:fld>
            <a:endParaRPr lang="ja-JP" altLang="en-US"/>
          </a:p>
        </p:txBody>
      </p:sp>
      <p:grpSp>
        <p:nvGrpSpPr>
          <p:cNvPr id="77" name="図形グループ 76"/>
          <p:cNvGrpSpPr/>
          <p:nvPr/>
        </p:nvGrpSpPr>
        <p:grpSpPr>
          <a:xfrm>
            <a:off x="7197634" y="4100592"/>
            <a:ext cx="499492" cy="545661"/>
            <a:chOff x="6373788" y="4940591"/>
            <a:chExt cx="499492" cy="545661"/>
          </a:xfrm>
        </p:grpSpPr>
        <p:sp>
          <p:nvSpPr>
            <p:cNvPr id="78" name="角丸四角形 77"/>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円/楕円 78"/>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81" name="図 80"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53581" y="2649872"/>
            <a:ext cx="418656" cy="287343"/>
          </a:xfrm>
          <a:prstGeom prst="rect">
            <a:avLst/>
          </a:prstGeom>
          <a:effectLst>
            <a:outerShdw blurRad="50800" dist="38100" dir="2700000" algn="tl" rotWithShape="0">
              <a:prstClr val="black">
                <a:alpha val="40000"/>
              </a:prstClr>
            </a:outerShdw>
          </a:effectLst>
        </p:spPr>
      </p:pic>
      <p:grpSp>
        <p:nvGrpSpPr>
          <p:cNvPr id="82" name="図形グループ 81"/>
          <p:cNvGrpSpPr/>
          <p:nvPr/>
        </p:nvGrpSpPr>
        <p:grpSpPr>
          <a:xfrm>
            <a:off x="8217752" y="3008461"/>
            <a:ext cx="164757" cy="290947"/>
            <a:chOff x="1140657" y="4229811"/>
            <a:chExt cx="341289" cy="550466"/>
          </a:xfrm>
        </p:grpSpPr>
        <p:sp>
          <p:nvSpPr>
            <p:cNvPr id="83" name="角丸四角形 82"/>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4" name="図 83"/>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85" name="図形グループ 84"/>
          <p:cNvGrpSpPr/>
          <p:nvPr/>
        </p:nvGrpSpPr>
        <p:grpSpPr>
          <a:xfrm>
            <a:off x="6647364" y="2995526"/>
            <a:ext cx="249746" cy="305682"/>
            <a:chOff x="4000500" y="1182650"/>
            <a:chExt cx="499492" cy="545661"/>
          </a:xfrm>
        </p:grpSpPr>
        <p:sp>
          <p:nvSpPr>
            <p:cNvPr id="86" name="角丸四角形 8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正方形/長方形 8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pic>
        <p:nvPicPr>
          <p:cNvPr id="88" name="図 87"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27469" y="3299776"/>
            <a:ext cx="418656" cy="287343"/>
          </a:xfrm>
          <a:prstGeom prst="rect">
            <a:avLst/>
          </a:prstGeom>
          <a:effectLst>
            <a:outerShdw blurRad="50800" dist="38100" dir="2700000" algn="tl" rotWithShape="0">
              <a:prstClr val="black">
                <a:alpha val="40000"/>
              </a:prstClr>
            </a:outerShdw>
          </a:effectLst>
        </p:spPr>
      </p:pic>
      <p:grpSp>
        <p:nvGrpSpPr>
          <p:cNvPr id="89" name="図形グループ 88"/>
          <p:cNvGrpSpPr/>
          <p:nvPr/>
        </p:nvGrpSpPr>
        <p:grpSpPr>
          <a:xfrm>
            <a:off x="6822655" y="3329062"/>
            <a:ext cx="164757" cy="290947"/>
            <a:chOff x="1140657" y="4229811"/>
            <a:chExt cx="341289" cy="550466"/>
          </a:xfrm>
        </p:grpSpPr>
        <p:sp>
          <p:nvSpPr>
            <p:cNvPr id="90" name="角丸四角形 89"/>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1" name="図 90"/>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92" name="図形グループ 91"/>
          <p:cNvGrpSpPr/>
          <p:nvPr/>
        </p:nvGrpSpPr>
        <p:grpSpPr>
          <a:xfrm>
            <a:off x="8351656" y="2640703"/>
            <a:ext cx="249746" cy="305682"/>
            <a:chOff x="4000500" y="1182650"/>
            <a:chExt cx="499492" cy="545661"/>
          </a:xfrm>
        </p:grpSpPr>
        <p:sp>
          <p:nvSpPr>
            <p:cNvPr id="93" name="角丸四角形 92"/>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cxnSp>
        <p:nvCxnSpPr>
          <p:cNvPr id="99" name="直線矢印コネクタ 98"/>
          <p:cNvCxnSpPr/>
          <p:nvPr/>
        </p:nvCxnSpPr>
        <p:spPr>
          <a:xfrm flipH="1" flipV="1">
            <a:off x="7447380" y="2482067"/>
            <a:ext cx="9408" cy="1618526"/>
          </a:xfrm>
          <a:prstGeom prst="straightConnector1">
            <a:avLst/>
          </a:prstGeom>
          <a:ln w="762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0" name="直線矢印コネクタ 99"/>
          <p:cNvCxnSpPr>
            <a:stCxn id="81" idx="0"/>
          </p:cNvCxnSpPr>
          <p:nvPr/>
        </p:nvCxnSpPr>
        <p:spPr>
          <a:xfrm flipV="1">
            <a:off x="6562909" y="2414566"/>
            <a:ext cx="651634" cy="235306"/>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1" name="直線矢印コネクタ 100"/>
          <p:cNvCxnSpPr>
            <a:stCxn id="86" idx="0"/>
          </p:cNvCxnSpPr>
          <p:nvPr/>
        </p:nvCxnSpPr>
        <p:spPr>
          <a:xfrm flipV="1">
            <a:off x="6772237" y="2452039"/>
            <a:ext cx="489581" cy="543487"/>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2" name="直線矢印コネクタ 101"/>
          <p:cNvCxnSpPr>
            <a:stCxn id="91" idx="0"/>
          </p:cNvCxnSpPr>
          <p:nvPr/>
        </p:nvCxnSpPr>
        <p:spPr>
          <a:xfrm flipV="1">
            <a:off x="6905034" y="2512860"/>
            <a:ext cx="410732" cy="816202"/>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3" name="直線矢印コネクタ 102"/>
          <p:cNvCxnSpPr>
            <a:stCxn id="93" idx="0"/>
          </p:cNvCxnSpPr>
          <p:nvPr/>
        </p:nvCxnSpPr>
        <p:spPr>
          <a:xfrm flipH="1" flipV="1">
            <a:off x="7775734" y="2418908"/>
            <a:ext cx="700795" cy="221795"/>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4" name="直線矢印コネクタ 103"/>
          <p:cNvCxnSpPr>
            <a:stCxn id="84" idx="0"/>
          </p:cNvCxnSpPr>
          <p:nvPr/>
        </p:nvCxnSpPr>
        <p:spPr>
          <a:xfrm flipH="1" flipV="1">
            <a:off x="7736299" y="2467931"/>
            <a:ext cx="563832" cy="540530"/>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5" name="直線矢印コネクタ 104"/>
          <p:cNvCxnSpPr>
            <a:stCxn id="88" idx="0"/>
          </p:cNvCxnSpPr>
          <p:nvPr/>
        </p:nvCxnSpPr>
        <p:spPr>
          <a:xfrm flipH="1" flipV="1">
            <a:off x="7674511" y="2512860"/>
            <a:ext cx="362286" cy="786916"/>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09" name="正方形/長方形 108"/>
          <p:cNvSpPr/>
          <p:nvPr/>
        </p:nvSpPr>
        <p:spPr>
          <a:xfrm>
            <a:off x="6682289" y="1875660"/>
            <a:ext cx="481999" cy="172898"/>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smtClean="0">
                <a:solidFill>
                  <a:srgbClr val="FFFFFF"/>
                </a:solidFill>
                <a:latin typeface="Meiryo" charset="-128"/>
                <a:ea typeface="Meiryo" charset="-128"/>
                <a:cs typeface="Meiryo" charset="-128"/>
              </a:rPr>
              <a:t>過去</a:t>
            </a:r>
            <a:endParaRPr kumimoji="1" lang="ja-JP" altLang="en-US" sz="900" dirty="0">
              <a:solidFill>
                <a:srgbClr val="FFFFFF"/>
              </a:solidFill>
              <a:latin typeface="Meiryo" charset="-128"/>
              <a:ea typeface="Meiryo" charset="-128"/>
              <a:cs typeface="Meiryo" charset="-128"/>
            </a:endParaRPr>
          </a:p>
        </p:txBody>
      </p:sp>
      <p:sp>
        <p:nvSpPr>
          <p:cNvPr id="110" name="正方形/長方形 109"/>
          <p:cNvSpPr/>
          <p:nvPr/>
        </p:nvSpPr>
        <p:spPr>
          <a:xfrm>
            <a:off x="7206380" y="1875660"/>
            <a:ext cx="481999" cy="17289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smtClean="0">
                <a:solidFill>
                  <a:srgbClr val="FFFFFF"/>
                </a:solidFill>
                <a:latin typeface="Meiryo" charset="-128"/>
                <a:ea typeface="Meiryo" charset="-128"/>
                <a:cs typeface="Meiryo" charset="-128"/>
              </a:rPr>
              <a:t>現在</a:t>
            </a:r>
            <a:endParaRPr kumimoji="1" lang="ja-JP" altLang="en-US" sz="900" dirty="0">
              <a:solidFill>
                <a:srgbClr val="FFFFFF"/>
              </a:solidFill>
              <a:latin typeface="Meiryo" charset="-128"/>
              <a:ea typeface="Meiryo" charset="-128"/>
              <a:cs typeface="Meiryo" charset="-128"/>
            </a:endParaRPr>
          </a:p>
        </p:txBody>
      </p:sp>
      <p:sp>
        <p:nvSpPr>
          <p:cNvPr id="111" name="正方形/長方形 110"/>
          <p:cNvSpPr/>
          <p:nvPr/>
        </p:nvSpPr>
        <p:spPr>
          <a:xfrm>
            <a:off x="7730471" y="1875660"/>
            <a:ext cx="481999" cy="172898"/>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rgbClr val="FFFFFF"/>
                </a:solidFill>
                <a:latin typeface="Meiryo" charset="-128"/>
                <a:ea typeface="Meiryo" charset="-128"/>
                <a:cs typeface="Meiryo" charset="-128"/>
              </a:rPr>
              <a:t>未来</a:t>
            </a:r>
            <a:endParaRPr kumimoji="1" lang="ja-JP" altLang="en-US" sz="900" dirty="0">
              <a:solidFill>
                <a:srgbClr val="FFFFFF"/>
              </a:solidFill>
              <a:latin typeface="Meiryo" charset="-128"/>
              <a:ea typeface="Meiryo" charset="-128"/>
              <a:cs typeface="Meiryo" charset="-128"/>
            </a:endParaRPr>
          </a:p>
        </p:txBody>
      </p:sp>
      <p:sp>
        <p:nvSpPr>
          <p:cNvPr id="112" name="テキスト ボックス 111"/>
          <p:cNvSpPr txBox="1"/>
          <p:nvPr/>
        </p:nvSpPr>
        <p:spPr>
          <a:xfrm>
            <a:off x="6554044" y="2054525"/>
            <a:ext cx="1915685" cy="215444"/>
          </a:xfrm>
          <a:prstGeom prst="rect">
            <a:avLst/>
          </a:prstGeom>
          <a:noFill/>
        </p:spPr>
        <p:txBody>
          <a:bodyPr wrap="square" rtlCol="0">
            <a:spAutoFit/>
          </a:bodyPr>
          <a:lstStyle/>
          <a:p>
            <a:r>
              <a:rPr kumimoji="1" lang="ja-JP" altLang="en-US" sz="800" smtClean="0">
                <a:solidFill>
                  <a:srgbClr val="009051"/>
                </a:solidFill>
                <a:latin typeface="Meiryo" charset="-128"/>
                <a:ea typeface="Meiryo" charset="-128"/>
                <a:cs typeface="Meiryo" charset="-128"/>
              </a:rPr>
              <a:t>アナリティクス（統計／人工知能）</a:t>
            </a:r>
            <a:endParaRPr kumimoji="1" lang="ja-JP" altLang="en-US" sz="800" dirty="0">
              <a:solidFill>
                <a:srgbClr val="009051"/>
              </a:solidFill>
              <a:latin typeface="Meiryo" charset="-128"/>
              <a:ea typeface="Meiryo" charset="-128"/>
              <a:cs typeface="Meiryo" charset="-128"/>
            </a:endParaRPr>
          </a:p>
        </p:txBody>
      </p:sp>
      <p:sp>
        <p:nvSpPr>
          <p:cNvPr id="113" name="テキスト ボックス 112"/>
          <p:cNvSpPr txBox="1"/>
          <p:nvPr/>
        </p:nvSpPr>
        <p:spPr>
          <a:xfrm>
            <a:off x="6864563" y="2198541"/>
            <a:ext cx="1199061"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ビッグデータ</a:t>
            </a:r>
            <a:endParaRPr kumimoji="1" lang="ja-JP" altLang="en-US" sz="800" dirty="0">
              <a:solidFill>
                <a:schemeClr val="bg1"/>
              </a:solidFill>
              <a:latin typeface="Meiryo" charset="-128"/>
              <a:ea typeface="Meiryo" charset="-128"/>
              <a:cs typeface="Meiryo" charset="-128"/>
            </a:endParaRPr>
          </a:p>
        </p:txBody>
      </p:sp>
      <p:sp>
        <p:nvSpPr>
          <p:cNvPr id="114" name="テキスト ボックス 113"/>
          <p:cNvSpPr txBox="1"/>
          <p:nvPr/>
        </p:nvSpPr>
        <p:spPr>
          <a:xfrm>
            <a:off x="3149842" y="4731084"/>
            <a:ext cx="2844316" cy="830997"/>
          </a:xfrm>
          <a:prstGeom prst="rect">
            <a:avLst/>
          </a:prstGeom>
          <a:noFill/>
        </p:spPr>
        <p:txBody>
          <a:bodyPr wrap="square" rtlCol="0">
            <a:spAutoFit/>
          </a:bodyPr>
          <a:lstStyle/>
          <a:p>
            <a:pPr algn="ctr"/>
            <a:r>
              <a:rPr kumimoji="1" lang="ja-JP" altLang="en-US" sz="1200" dirty="0" smtClean="0">
                <a:solidFill>
                  <a:srgbClr val="0432FF"/>
                </a:solidFill>
                <a:latin typeface="Meiryo" charset="-128"/>
                <a:ea typeface="Meiryo" charset="-128"/>
                <a:cs typeface="Meiryo" charset="-128"/>
              </a:rPr>
              <a:t>クラウドにつながることで</a:t>
            </a:r>
            <a:endParaRPr kumimoji="1" lang="en-US" altLang="ja-JP" sz="1200" dirty="0" smtClean="0">
              <a:solidFill>
                <a:srgbClr val="0432FF"/>
              </a:solidFill>
              <a:latin typeface="Meiryo" charset="-128"/>
              <a:ea typeface="Meiryo" charset="-128"/>
              <a:cs typeface="Meiryo" charset="-128"/>
            </a:endParaRPr>
          </a:p>
          <a:p>
            <a:pPr algn="ctr"/>
            <a:r>
              <a:rPr kumimoji="1" lang="ja-JP" altLang="en-US" sz="1200" dirty="0" smtClean="0">
                <a:solidFill>
                  <a:srgbClr val="0432FF"/>
                </a:solidFill>
                <a:latin typeface="Meiryo" charset="-128"/>
                <a:ea typeface="Meiryo" charset="-128"/>
                <a:cs typeface="Meiryo" charset="-128"/>
              </a:rPr>
              <a:t>無限のリソースと</a:t>
            </a:r>
            <a:endParaRPr kumimoji="1" lang="en-US" altLang="ja-JP" sz="1200" dirty="0" smtClean="0">
              <a:solidFill>
                <a:srgbClr val="0432FF"/>
              </a:solidFill>
              <a:latin typeface="Meiryo" charset="-128"/>
              <a:ea typeface="Meiryo" charset="-128"/>
              <a:cs typeface="Meiryo" charset="-128"/>
            </a:endParaRPr>
          </a:p>
          <a:p>
            <a:pPr algn="ctr"/>
            <a:r>
              <a:rPr kumimoji="1" lang="ja-JP" altLang="en-US" sz="1200" dirty="0" smtClean="0">
                <a:solidFill>
                  <a:srgbClr val="0432FF"/>
                </a:solidFill>
                <a:latin typeface="Meiryo" charset="-128"/>
                <a:ea typeface="Meiryo" charset="-128"/>
                <a:cs typeface="Meiryo" charset="-128"/>
              </a:rPr>
              <a:t>様々なサービスを</a:t>
            </a:r>
            <a:endParaRPr kumimoji="1" lang="en-US" altLang="ja-JP" sz="1200" dirty="0" smtClean="0">
              <a:solidFill>
                <a:srgbClr val="0432FF"/>
              </a:solidFill>
              <a:latin typeface="Meiryo" charset="-128"/>
              <a:ea typeface="Meiryo" charset="-128"/>
              <a:cs typeface="Meiryo" charset="-128"/>
            </a:endParaRPr>
          </a:p>
          <a:p>
            <a:pPr algn="ctr"/>
            <a:r>
              <a:rPr kumimoji="1" lang="ja-JP" altLang="en-US" sz="1200" dirty="0" smtClean="0">
                <a:solidFill>
                  <a:srgbClr val="0432FF"/>
                </a:solidFill>
                <a:latin typeface="Meiryo" charset="-128"/>
                <a:ea typeface="Meiryo" charset="-128"/>
                <a:cs typeface="Meiryo" charset="-128"/>
              </a:rPr>
              <a:t>機器が手に入れる</a:t>
            </a:r>
            <a:endParaRPr kumimoji="1" lang="ja-JP" altLang="en-US" sz="1200" dirty="0">
              <a:solidFill>
                <a:srgbClr val="0432FF"/>
              </a:solidFill>
              <a:latin typeface="Meiryo" charset="-128"/>
              <a:ea typeface="Meiryo" charset="-128"/>
              <a:cs typeface="Meiryo" charset="-128"/>
            </a:endParaRPr>
          </a:p>
        </p:txBody>
      </p:sp>
      <p:sp>
        <p:nvSpPr>
          <p:cNvPr id="115" name="テキスト ボックス 114"/>
          <p:cNvSpPr txBox="1"/>
          <p:nvPr/>
        </p:nvSpPr>
        <p:spPr>
          <a:xfrm>
            <a:off x="6048164" y="4731084"/>
            <a:ext cx="2844315" cy="830997"/>
          </a:xfrm>
          <a:prstGeom prst="rect">
            <a:avLst/>
          </a:prstGeom>
          <a:noFill/>
        </p:spPr>
        <p:txBody>
          <a:bodyPr wrap="square" rtlCol="0">
            <a:spAutoFit/>
          </a:bodyPr>
          <a:lstStyle/>
          <a:p>
            <a:pPr algn="ctr"/>
            <a:r>
              <a:rPr kumimoji="1" lang="ja-JP" altLang="en-US" sz="1200" dirty="0" smtClean="0">
                <a:solidFill>
                  <a:srgbClr val="0432FF"/>
                </a:solidFill>
                <a:latin typeface="Meiryo" charset="-128"/>
                <a:ea typeface="Meiryo" charset="-128"/>
                <a:cs typeface="Meiryo" charset="-128"/>
              </a:rPr>
              <a:t>ビッグデータを分析することで</a:t>
            </a:r>
            <a:endParaRPr kumimoji="1" lang="en-US" altLang="ja-JP" sz="1200" dirty="0" smtClean="0">
              <a:solidFill>
                <a:srgbClr val="0432FF"/>
              </a:solidFill>
              <a:latin typeface="Meiryo" charset="-128"/>
              <a:ea typeface="Meiryo" charset="-128"/>
              <a:cs typeface="Meiryo" charset="-128"/>
            </a:endParaRPr>
          </a:p>
          <a:p>
            <a:pPr algn="ctr"/>
            <a:r>
              <a:rPr lang="ja-JP" altLang="en-US" sz="1200" dirty="0" smtClean="0">
                <a:solidFill>
                  <a:srgbClr val="009051"/>
                </a:solidFill>
                <a:latin typeface="Meiryo" charset="-128"/>
                <a:ea typeface="Meiryo" charset="-128"/>
                <a:cs typeface="Meiryo" charset="-128"/>
              </a:rPr>
              <a:t>過去から原因・理由を探る</a:t>
            </a:r>
            <a:endParaRPr lang="en-US" altLang="ja-JP" sz="1200" dirty="0" smtClean="0">
              <a:solidFill>
                <a:srgbClr val="009051"/>
              </a:solidFill>
              <a:latin typeface="Meiryo" charset="-128"/>
              <a:ea typeface="Meiryo" charset="-128"/>
              <a:cs typeface="Meiryo" charset="-128"/>
            </a:endParaRPr>
          </a:p>
          <a:p>
            <a:pPr algn="ctr"/>
            <a:r>
              <a:rPr kumimoji="1" lang="ja-JP" altLang="en-US" sz="1200" dirty="0" smtClean="0">
                <a:solidFill>
                  <a:srgbClr val="009051"/>
                </a:solidFill>
                <a:latin typeface="Meiryo" charset="-128"/>
                <a:ea typeface="Meiryo" charset="-128"/>
                <a:cs typeface="Meiryo" charset="-128"/>
              </a:rPr>
              <a:t>現在の出来事を知る</a:t>
            </a:r>
            <a:endParaRPr kumimoji="1" lang="en-US" altLang="ja-JP" sz="1200" dirty="0" smtClean="0">
              <a:solidFill>
                <a:srgbClr val="009051"/>
              </a:solidFill>
              <a:latin typeface="Meiryo" charset="-128"/>
              <a:ea typeface="Meiryo" charset="-128"/>
              <a:cs typeface="Meiryo" charset="-128"/>
            </a:endParaRPr>
          </a:p>
          <a:p>
            <a:pPr algn="ctr"/>
            <a:r>
              <a:rPr lang="ja-JP" altLang="en-US" sz="1200" dirty="0" smtClean="0">
                <a:solidFill>
                  <a:srgbClr val="009051"/>
                </a:solidFill>
                <a:latin typeface="Meiryo" charset="-128"/>
                <a:ea typeface="Meiryo" charset="-128"/>
                <a:cs typeface="Meiryo" charset="-128"/>
              </a:rPr>
              <a:t>未来を予測する</a:t>
            </a:r>
            <a:endParaRPr kumimoji="1" lang="ja-JP" altLang="en-US" sz="1200" dirty="0">
              <a:solidFill>
                <a:srgbClr val="009051"/>
              </a:solidFill>
              <a:latin typeface="Meiryo" charset="-128"/>
              <a:ea typeface="Meiryo" charset="-128"/>
              <a:cs typeface="Meiryo" charset="-128"/>
            </a:endParaRPr>
          </a:p>
        </p:txBody>
      </p:sp>
      <p:sp>
        <p:nvSpPr>
          <p:cNvPr id="116" name="左右矢印 115"/>
          <p:cNvSpPr/>
          <p:nvPr/>
        </p:nvSpPr>
        <p:spPr>
          <a:xfrm>
            <a:off x="395535" y="5639771"/>
            <a:ext cx="8352929" cy="791181"/>
          </a:xfrm>
          <a:prstGeom prst="leftRightArrow">
            <a:avLst>
              <a:gd name="adj1" fmla="val 100000"/>
              <a:gd name="adj2"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a:t>
            </a:r>
            <a:r>
              <a:rPr kumimoji="1" lang="ja-JP" altLang="en-US" sz="2000" b="1" dirty="0" smtClean="0">
                <a:solidFill>
                  <a:srgbClr val="FFFFFF"/>
                </a:solidFill>
                <a:latin typeface="Meiryo" charset="-128"/>
                <a:ea typeface="Meiryo" charset="-128"/>
                <a:cs typeface="Meiryo" charset="-128"/>
              </a:rPr>
              <a:t>囲い込み戦略</a:t>
            </a:r>
            <a:r>
              <a:rPr kumimoji="1" lang="ja-JP" altLang="en-US" sz="2000" dirty="0" smtClean="0">
                <a:solidFill>
                  <a:srgbClr val="FFFFFF"/>
                </a:solidFill>
                <a:latin typeface="Meiryo" charset="-128"/>
                <a:ea typeface="Meiryo" charset="-128"/>
                <a:cs typeface="Meiryo" charset="-128"/>
              </a:rPr>
              <a:t>」から「</a:t>
            </a:r>
            <a:r>
              <a:rPr kumimoji="1" lang="ja-JP" altLang="en-US" sz="2000" b="1" dirty="0" smtClean="0">
                <a:solidFill>
                  <a:srgbClr val="FFFFFF"/>
                </a:solidFill>
                <a:latin typeface="Meiryo" charset="-128"/>
                <a:ea typeface="Meiryo" charset="-128"/>
                <a:cs typeface="Meiryo" charset="-128"/>
              </a:rPr>
              <a:t>オープン化戦略</a:t>
            </a:r>
            <a:r>
              <a:rPr kumimoji="1" lang="ja-JP" altLang="en-US" sz="2000" dirty="0" smtClean="0">
                <a:solidFill>
                  <a:srgbClr val="FFFFFF"/>
                </a:solidFill>
                <a:latin typeface="Meiryo" charset="-128"/>
                <a:ea typeface="Meiryo" charset="-128"/>
                <a:cs typeface="Meiryo" charset="-128"/>
              </a:rPr>
              <a:t>」へ</a:t>
            </a:r>
            <a:endParaRPr kumimoji="1" lang="en-US" altLang="ja-JP" sz="20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汎用化＋標準化＋モジュール化により、データやサービスを</a:t>
            </a:r>
            <a:endParaRPr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オープンに連携させることでエコシステムを生みだしイノベーションを創発する</a:t>
            </a:r>
            <a:endParaRPr kumimoji="1" lang="ja-JP" altLang="en-US" sz="12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2087093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err="1" smtClean="0">
                <a:solidFill>
                  <a:srgbClr val="FFFFFF"/>
                </a:solidFill>
                <a:effectLst/>
                <a:latin typeface="Arial"/>
                <a:ea typeface="HGP創英角ｺﾞｼｯｸUB" pitchFamily="50" charset="-128"/>
                <a:cs typeface="Arial"/>
              </a:rPr>
              <a:t>IoT</a:t>
            </a:r>
            <a:r>
              <a:rPr lang="ja-JP" altLang="en-US" sz="2400" dirty="0" smtClean="0">
                <a:solidFill>
                  <a:srgbClr val="FFFFFF"/>
                </a:solidFill>
                <a:latin typeface="Arial"/>
                <a:ea typeface="HGP創英角ｺﾞｼｯｸUB" pitchFamily="50" charset="-128"/>
                <a:cs typeface="Arial"/>
              </a:rPr>
              <a:t>ビジネス</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7097678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正方形/長方形 63"/>
          <p:cNvSpPr/>
          <p:nvPr/>
        </p:nvSpPr>
        <p:spPr>
          <a:xfrm>
            <a:off x="566990" y="3429210"/>
            <a:ext cx="7977452" cy="270897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rgbClr val="FFFFFF"/>
              </a:solidFill>
              <a:latin typeface="メイリオ"/>
              <a:ea typeface="メイリオ"/>
              <a:cs typeface="メイリオ"/>
            </a:endParaRPr>
          </a:p>
        </p:txBody>
      </p:sp>
      <p:sp>
        <p:nvSpPr>
          <p:cNvPr id="36" name="正方形/長方形 35"/>
          <p:cNvSpPr/>
          <p:nvPr/>
        </p:nvSpPr>
        <p:spPr>
          <a:xfrm>
            <a:off x="583274" y="1157291"/>
            <a:ext cx="7977452" cy="2185323"/>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kumimoji="1" lang="ja-JP" altLang="en-US" dirty="0" smtClean="0"/>
              <a:t>接続機能を持つ製品の機能と役割</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29</a:t>
            </a:fld>
            <a:endParaRPr kumimoji="1" lang="ja-JP" altLang="en-US"/>
          </a:p>
        </p:txBody>
      </p:sp>
      <p:sp>
        <p:nvSpPr>
          <p:cNvPr id="4" name="正方形/長方形 3"/>
          <p:cNvSpPr/>
          <p:nvPr/>
        </p:nvSpPr>
        <p:spPr>
          <a:xfrm>
            <a:off x="698734"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smtClean="0">
                <a:solidFill>
                  <a:srgbClr val="FFFFFF"/>
                </a:solidFill>
                <a:latin typeface="メイリオ"/>
                <a:ea typeface="メイリオ"/>
                <a:cs typeface="メイリオ"/>
              </a:rPr>
              <a:t>モニタリング</a:t>
            </a:r>
            <a:endParaRPr kumimoji="1" lang="en-US" altLang="ja-JP" sz="1200" dirty="0" smtClean="0">
              <a:solidFill>
                <a:srgbClr val="FFFFFF"/>
              </a:solidFill>
              <a:latin typeface="メイリオ"/>
              <a:ea typeface="メイリオ"/>
              <a:cs typeface="メイリオ"/>
            </a:endParaRPr>
          </a:p>
          <a:p>
            <a:pPr algn="ctr"/>
            <a:r>
              <a:rPr lang="en-US" altLang="ja-JP" sz="1200" dirty="0" smtClean="0">
                <a:solidFill>
                  <a:srgbClr val="FFFFFF"/>
                </a:solidFill>
                <a:latin typeface="メイリオ"/>
                <a:ea typeface="メイリオ"/>
                <a:cs typeface="メイリオ"/>
              </a:rPr>
              <a:t>Monitoring</a:t>
            </a:r>
            <a:endParaRPr kumimoji="1" lang="ja-JP" altLang="en-US" sz="1200" dirty="0">
              <a:solidFill>
                <a:srgbClr val="FFFFFF"/>
              </a:solidFill>
              <a:latin typeface="メイリオ"/>
              <a:ea typeface="メイリオ"/>
              <a:cs typeface="メイリオ"/>
            </a:endParaRPr>
          </a:p>
        </p:txBody>
      </p:sp>
      <p:sp>
        <p:nvSpPr>
          <p:cNvPr id="6" name="正方形/長方形 5"/>
          <p:cNvSpPr/>
          <p:nvPr/>
        </p:nvSpPr>
        <p:spPr>
          <a:xfrm>
            <a:off x="2646169"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smtClean="0">
                <a:solidFill>
                  <a:srgbClr val="FFFFFF"/>
                </a:solidFill>
                <a:latin typeface="メイリオ"/>
                <a:ea typeface="メイリオ"/>
                <a:cs typeface="メイリオ"/>
              </a:rPr>
              <a:t>制御</a:t>
            </a:r>
            <a:endParaRPr kumimoji="1" lang="en-US" altLang="ja-JP" sz="1200" dirty="0" smtClean="0">
              <a:solidFill>
                <a:srgbClr val="FFFFFF"/>
              </a:solidFill>
              <a:latin typeface="メイリオ"/>
              <a:ea typeface="メイリオ"/>
              <a:cs typeface="メイリオ"/>
            </a:endParaRPr>
          </a:p>
          <a:p>
            <a:pPr algn="ctr"/>
            <a:r>
              <a:rPr lang="en-US" altLang="ja-JP" sz="1200" dirty="0" smtClean="0">
                <a:solidFill>
                  <a:srgbClr val="FFFFFF"/>
                </a:solidFill>
                <a:latin typeface="メイリオ"/>
                <a:ea typeface="メイリオ"/>
                <a:cs typeface="メイリオ"/>
              </a:rPr>
              <a:t>Control</a:t>
            </a:r>
            <a:endParaRPr kumimoji="1" lang="ja-JP" altLang="en-US" sz="1200" dirty="0">
              <a:solidFill>
                <a:srgbClr val="FFFFFF"/>
              </a:solidFill>
              <a:latin typeface="メイリオ"/>
              <a:ea typeface="メイリオ"/>
              <a:cs typeface="メイリオ"/>
            </a:endParaRPr>
          </a:p>
        </p:txBody>
      </p:sp>
      <p:sp>
        <p:nvSpPr>
          <p:cNvPr id="9" name="正方形/長方形 8"/>
          <p:cNvSpPr/>
          <p:nvPr/>
        </p:nvSpPr>
        <p:spPr>
          <a:xfrm>
            <a:off x="4600180" y="1786806"/>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smtClean="0">
                <a:solidFill>
                  <a:srgbClr val="FFFFFF"/>
                </a:solidFill>
                <a:latin typeface="メイリオ"/>
                <a:ea typeface="メイリオ"/>
                <a:cs typeface="メイリオ"/>
              </a:rPr>
              <a:t>最適化</a:t>
            </a:r>
            <a:endParaRPr kumimoji="1" lang="en-US" altLang="ja-JP" sz="1200" dirty="0" smtClean="0">
              <a:solidFill>
                <a:srgbClr val="FFFFFF"/>
              </a:solidFill>
              <a:latin typeface="メイリオ"/>
              <a:ea typeface="メイリオ"/>
              <a:cs typeface="メイリオ"/>
            </a:endParaRPr>
          </a:p>
          <a:p>
            <a:pPr algn="ctr"/>
            <a:r>
              <a:rPr lang="en-US" altLang="ja-JP" sz="1200" dirty="0" smtClean="0">
                <a:solidFill>
                  <a:srgbClr val="FFFFFF"/>
                </a:solidFill>
                <a:latin typeface="メイリオ"/>
                <a:ea typeface="メイリオ"/>
                <a:cs typeface="メイリオ"/>
              </a:rPr>
              <a:t>Optimization</a:t>
            </a:r>
            <a:endParaRPr kumimoji="1" lang="ja-JP" altLang="en-US" sz="1200" dirty="0">
              <a:solidFill>
                <a:srgbClr val="FFFFFF"/>
              </a:solidFill>
              <a:latin typeface="メイリオ"/>
              <a:ea typeface="メイリオ"/>
              <a:cs typeface="メイリオ"/>
            </a:endParaRPr>
          </a:p>
        </p:txBody>
      </p:sp>
      <p:sp>
        <p:nvSpPr>
          <p:cNvPr id="13" name="正方形/長方形 12"/>
          <p:cNvSpPr/>
          <p:nvPr/>
        </p:nvSpPr>
        <p:spPr>
          <a:xfrm>
            <a:off x="2646169"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4" name="正方形/長方形 13"/>
          <p:cNvSpPr/>
          <p:nvPr/>
        </p:nvSpPr>
        <p:spPr>
          <a:xfrm>
            <a:off x="4600180"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5" name="正方形/長方形 14"/>
          <p:cNvSpPr/>
          <p:nvPr/>
        </p:nvSpPr>
        <p:spPr>
          <a:xfrm>
            <a:off x="4600180"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6" name="正方形/長方形 15"/>
          <p:cNvSpPr/>
          <p:nvPr/>
        </p:nvSpPr>
        <p:spPr>
          <a:xfrm>
            <a:off x="6554749" y="1786806"/>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7" name="正方形/長方形 16"/>
          <p:cNvSpPr/>
          <p:nvPr/>
        </p:nvSpPr>
        <p:spPr>
          <a:xfrm>
            <a:off x="6554749"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8" name="正方形/長方形 17"/>
          <p:cNvSpPr/>
          <p:nvPr/>
        </p:nvSpPr>
        <p:spPr>
          <a:xfrm>
            <a:off x="6554749"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9" name="正方形/長方形 18"/>
          <p:cNvSpPr/>
          <p:nvPr/>
        </p:nvSpPr>
        <p:spPr>
          <a:xfrm>
            <a:off x="6554749" y="1283768"/>
            <a:ext cx="1871541" cy="4370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smtClean="0">
                <a:solidFill>
                  <a:srgbClr val="FFFFFF"/>
                </a:solidFill>
                <a:latin typeface="メイリオ"/>
                <a:ea typeface="メイリオ"/>
                <a:cs typeface="メイリオ"/>
              </a:rPr>
              <a:t>自律化</a:t>
            </a:r>
            <a:endParaRPr lang="en-US" altLang="ja-JP" sz="1200" dirty="0">
              <a:solidFill>
                <a:srgbClr val="FFFFFF"/>
              </a:solidFill>
              <a:latin typeface="メイリオ"/>
              <a:ea typeface="メイリオ"/>
              <a:cs typeface="メイリオ"/>
            </a:endParaRPr>
          </a:p>
          <a:p>
            <a:pPr algn="ctr"/>
            <a:r>
              <a:rPr kumimoji="1" lang="en-US" altLang="ja-JP" sz="1200" dirty="0" smtClean="0">
                <a:solidFill>
                  <a:srgbClr val="FFFFFF"/>
                </a:solidFill>
                <a:latin typeface="メイリオ"/>
                <a:ea typeface="メイリオ"/>
                <a:cs typeface="メイリオ"/>
              </a:rPr>
              <a:t>Autonomy</a:t>
            </a:r>
            <a:endParaRPr kumimoji="1" lang="ja-JP" altLang="en-US" sz="1200" dirty="0">
              <a:solidFill>
                <a:srgbClr val="FFFFFF"/>
              </a:solidFill>
              <a:latin typeface="メイリオ"/>
              <a:ea typeface="メイリオ"/>
              <a:cs typeface="メイリオ"/>
            </a:endParaRPr>
          </a:p>
        </p:txBody>
      </p:sp>
      <p:sp>
        <p:nvSpPr>
          <p:cNvPr id="24" name="正方形/長方形 23"/>
          <p:cNvSpPr/>
          <p:nvPr/>
        </p:nvSpPr>
        <p:spPr>
          <a:xfrm>
            <a:off x="698734" y="4604337"/>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smtClean="0">
                <a:solidFill>
                  <a:srgbClr val="FFFFFF"/>
                </a:solidFill>
                <a:latin typeface="メイリオ"/>
                <a:ea typeface="メイリオ"/>
                <a:cs typeface="メイリオ"/>
              </a:rPr>
              <a:t>センサーと外部データ</a:t>
            </a:r>
            <a:endParaRPr kumimoji="1" lang="ja-JP" altLang="en-US" sz="1200" dirty="0">
              <a:solidFill>
                <a:srgbClr val="FFFFFF"/>
              </a:solidFill>
              <a:latin typeface="メイリオ"/>
              <a:ea typeface="メイリオ"/>
              <a:cs typeface="メイリオ"/>
            </a:endParaRPr>
          </a:p>
        </p:txBody>
      </p:sp>
      <p:sp>
        <p:nvSpPr>
          <p:cNvPr id="25" name="正方形/長方形 24"/>
          <p:cNvSpPr/>
          <p:nvPr/>
        </p:nvSpPr>
        <p:spPr>
          <a:xfrm>
            <a:off x="2646169" y="4604337"/>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ソフトウェア</a:t>
            </a:r>
          </a:p>
        </p:txBody>
      </p:sp>
      <p:sp>
        <p:nvSpPr>
          <p:cNvPr id="26" name="正方形/長方形 25"/>
          <p:cNvSpPr/>
          <p:nvPr/>
        </p:nvSpPr>
        <p:spPr>
          <a:xfrm>
            <a:off x="4615339" y="4604337"/>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アナルティクス</a:t>
            </a:r>
          </a:p>
        </p:txBody>
      </p:sp>
      <p:sp>
        <p:nvSpPr>
          <p:cNvPr id="27" name="正方形/長方形 26"/>
          <p:cNvSpPr/>
          <p:nvPr/>
        </p:nvSpPr>
        <p:spPr>
          <a:xfrm>
            <a:off x="6555832" y="4604337"/>
            <a:ext cx="1871541" cy="4370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人工知能</a:t>
            </a:r>
          </a:p>
        </p:txBody>
      </p:sp>
      <p:sp>
        <p:nvSpPr>
          <p:cNvPr id="28" name="正方形/長方形 27"/>
          <p:cNvSpPr/>
          <p:nvPr/>
        </p:nvSpPr>
        <p:spPr>
          <a:xfrm>
            <a:off x="698734" y="3551719"/>
            <a:ext cx="1871541" cy="970153"/>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chemeClr val="bg1"/>
                </a:solidFill>
                <a:latin typeface="メイリオ"/>
                <a:ea typeface="メイリオ"/>
                <a:cs typeface="メイリオ"/>
              </a:rPr>
              <a:t>製品の状態</a:t>
            </a:r>
            <a:endParaRPr lang="en-US" altLang="ja-JP" sz="1000" dirty="0">
              <a:solidFill>
                <a:schemeClr val="bg1"/>
              </a:solidFill>
              <a:latin typeface="メイリオ"/>
              <a:ea typeface="メイリオ"/>
              <a:cs typeface="メイリオ"/>
            </a:endParaRPr>
          </a:p>
          <a:p>
            <a:pPr marL="171450" indent="-171450">
              <a:buFont typeface="Wingdings" charset="2"/>
              <a:buChar char="v"/>
            </a:pPr>
            <a:r>
              <a:rPr lang="ja-JP" altLang="en-US" sz="1000" dirty="0">
                <a:solidFill>
                  <a:schemeClr val="bg1"/>
                </a:solidFill>
                <a:latin typeface="メイリオ"/>
                <a:ea typeface="メイリオ"/>
                <a:cs typeface="メイリオ"/>
              </a:rPr>
              <a:t>外部環境</a:t>
            </a:r>
            <a:endParaRPr lang="en-US" altLang="ja-JP" sz="1000" dirty="0">
              <a:solidFill>
                <a:schemeClr val="bg1"/>
              </a:solidFill>
              <a:latin typeface="メイリオ"/>
              <a:ea typeface="メイリオ"/>
              <a:cs typeface="メイリオ"/>
            </a:endParaRPr>
          </a:p>
          <a:p>
            <a:pPr marL="171450" indent="-171450">
              <a:buFont typeface="Wingdings" charset="2"/>
              <a:buChar char="v"/>
            </a:pPr>
            <a:r>
              <a:rPr lang="ja-JP" altLang="en-US" sz="1000" dirty="0">
                <a:solidFill>
                  <a:schemeClr val="bg1"/>
                </a:solidFill>
                <a:latin typeface="メイリオ"/>
                <a:ea typeface="メイリオ"/>
                <a:cs typeface="メイリオ"/>
              </a:rPr>
              <a:t>製品の稼働、利用状況</a:t>
            </a:r>
          </a:p>
        </p:txBody>
      </p:sp>
      <p:sp>
        <p:nvSpPr>
          <p:cNvPr id="29" name="正方形/長方形 28"/>
          <p:cNvSpPr/>
          <p:nvPr/>
        </p:nvSpPr>
        <p:spPr>
          <a:xfrm>
            <a:off x="2646169" y="3551719"/>
            <a:ext cx="1871541" cy="97015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製品機能の制御</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パーソナライズ</a:t>
            </a:r>
          </a:p>
        </p:txBody>
      </p:sp>
      <p:sp>
        <p:nvSpPr>
          <p:cNvPr id="30" name="正方形/長方形 29"/>
          <p:cNvSpPr/>
          <p:nvPr/>
        </p:nvSpPr>
        <p:spPr>
          <a:xfrm>
            <a:off x="4600180" y="3551719"/>
            <a:ext cx="1871541" cy="97015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製品機能・性能の向上</a:t>
            </a:r>
          </a:p>
          <a:p>
            <a:pPr marL="171450" indent="-171450">
              <a:buFont typeface="Wingdings" charset="2"/>
              <a:buChar char="v"/>
            </a:pPr>
            <a:r>
              <a:rPr lang="ja-JP" altLang="en-US" sz="1000" dirty="0">
                <a:solidFill>
                  <a:srgbClr val="FFFFFF"/>
                </a:solidFill>
                <a:latin typeface="メイリオ"/>
                <a:ea typeface="メイリオ"/>
                <a:cs typeface="メイリオ"/>
              </a:rPr>
              <a:t>予防診断</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サービス、修理</a:t>
            </a:r>
            <a:endParaRPr lang="en-US" altLang="ja-JP" sz="1000" dirty="0">
              <a:solidFill>
                <a:srgbClr val="FFFFFF"/>
              </a:solidFill>
              <a:latin typeface="メイリオ"/>
              <a:ea typeface="メイリオ"/>
              <a:cs typeface="メイリオ"/>
            </a:endParaRPr>
          </a:p>
        </p:txBody>
      </p:sp>
      <p:sp>
        <p:nvSpPr>
          <p:cNvPr id="31" name="正方形/長方形 30"/>
          <p:cNvSpPr/>
          <p:nvPr/>
        </p:nvSpPr>
        <p:spPr>
          <a:xfrm>
            <a:off x="6555832" y="3551719"/>
            <a:ext cx="1871541" cy="970153"/>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製品の自動運転</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他製品やシステムとの自動的連携</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自己診断と修理・修復</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製品の自動改良とパーソナライズ</a:t>
            </a:r>
            <a:endParaRPr lang="en-US" altLang="ja-JP" sz="1000" dirty="0">
              <a:solidFill>
                <a:srgbClr val="FFFFFF"/>
              </a:solidFill>
              <a:latin typeface="メイリオ"/>
              <a:ea typeface="メイリオ"/>
              <a:cs typeface="メイリオ"/>
            </a:endParaRPr>
          </a:p>
        </p:txBody>
      </p:sp>
      <p:sp>
        <p:nvSpPr>
          <p:cNvPr id="32" name="正方形/長方形 31"/>
          <p:cNvSpPr/>
          <p:nvPr/>
        </p:nvSpPr>
        <p:spPr>
          <a:xfrm>
            <a:off x="698734" y="5140360"/>
            <a:ext cx="1871541" cy="824651"/>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000" dirty="0" smtClean="0">
                <a:solidFill>
                  <a:srgbClr val="FFFFFF"/>
                </a:solidFill>
                <a:latin typeface="メイリオ"/>
                <a:ea typeface="メイリオ"/>
                <a:cs typeface="メイリオ"/>
              </a:rPr>
              <a:t>センサー、</a:t>
            </a:r>
            <a:r>
              <a:rPr kumimoji="1" lang="en-US" altLang="ja-JP" sz="1000" dirty="0" smtClean="0">
                <a:solidFill>
                  <a:srgbClr val="FFFFFF"/>
                </a:solidFill>
                <a:latin typeface="メイリオ"/>
                <a:ea typeface="メイリオ"/>
                <a:cs typeface="メイリオ"/>
              </a:rPr>
              <a:t>CPU</a:t>
            </a:r>
            <a:r>
              <a:rPr kumimoji="1" lang="ja-JP" altLang="en-US" sz="1000" dirty="0" smtClean="0">
                <a:solidFill>
                  <a:srgbClr val="FFFFFF"/>
                </a:solidFill>
                <a:latin typeface="メイリオ"/>
                <a:ea typeface="メイリオ"/>
                <a:cs typeface="メイリオ"/>
              </a:rPr>
              <a:t>、メモリーなどの小型化・低コスト化</a:t>
            </a:r>
            <a:endParaRPr kumimoji="1" lang="ja-JP" altLang="en-US" sz="1000" dirty="0">
              <a:solidFill>
                <a:srgbClr val="FFFFFF"/>
              </a:solidFill>
              <a:latin typeface="メイリオ"/>
              <a:ea typeface="メイリオ"/>
              <a:cs typeface="メイリオ"/>
            </a:endParaRPr>
          </a:p>
        </p:txBody>
      </p:sp>
      <p:sp>
        <p:nvSpPr>
          <p:cNvPr id="33" name="正方形/長方形 32"/>
          <p:cNvSpPr/>
          <p:nvPr/>
        </p:nvSpPr>
        <p:spPr>
          <a:xfrm>
            <a:off x="2646169" y="5140360"/>
            <a:ext cx="1871541" cy="82465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smtClean="0">
                <a:solidFill>
                  <a:srgbClr val="FFFFFF"/>
                </a:solidFill>
                <a:latin typeface="メイリオ"/>
                <a:ea typeface="メイリオ"/>
                <a:cs typeface="メイリオ"/>
              </a:rPr>
              <a:t>ソフトウェアやクラウドの進化とネットワークの低コスト化</a:t>
            </a:r>
            <a:endParaRPr lang="ja-JP" altLang="en-US" sz="1000" dirty="0">
              <a:solidFill>
                <a:srgbClr val="FFFFFF"/>
              </a:solidFill>
              <a:latin typeface="メイリオ"/>
              <a:ea typeface="メイリオ"/>
              <a:cs typeface="メイリオ"/>
            </a:endParaRPr>
          </a:p>
        </p:txBody>
      </p:sp>
      <p:sp>
        <p:nvSpPr>
          <p:cNvPr id="34" name="正方形/長方形 33"/>
          <p:cNvSpPr/>
          <p:nvPr/>
        </p:nvSpPr>
        <p:spPr>
          <a:xfrm>
            <a:off x="4615339" y="5140360"/>
            <a:ext cx="1871541" cy="82465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smtClean="0">
                <a:solidFill>
                  <a:srgbClr val="FFFFFF"/>
                </a:solidFill>
                <a:latin typeface="メイリオ"/>
                <a:ea typeface="メイリオ"/>
                <a:cs typeface="メイリオ"/>
              </a:rPr>
              <a:t>モデリングやシミュレーションのアルゴリズムの進化とビッグデータ</a:t>
            </a:r>
            <a:endParaRPr lang="ja-JP" altLang="en-US" sz="1000" dirty="0">
              <a:solidFill>
                <a:srgbClr val="FFFFFF"/>
              </a:solidFill>
              <a:latin typeface="メイリオ"/>
              <a:ea typeface="メイリオ"/>
              <a:cs typeface="メイリオ"/>
            </a:endParaRPr>
          </a:p>
        </p:txBody>
      </p:sp>
      <p:sp>
        <p:nvSpPr>
          <p:cNvPr id="35" name="正方形/長方形 34"/>
          <p:cNvSpPr/>
          <p:nvPr/>
        </p:nvSpPr>
        <p:spPr>
          <a:xfrm>
            <a:off x="6555832" y="5140360"/>
            <a:ext cx="1871541" cy="824651"/>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a:solidFill>
                  <a:srgbClr val="FFFFFF"/>
                </a:solidFill>
                <a:latin typeface="メイリオ"/>
                <a:ea typeface="メイリオ"/>
                <a:cs typeface="メイリオ"/>
              </a:rPr>
              <a:t>人工</a:t>
            </a:r>
            <a:r>
              <a:rPr lang="ja-JP" altLang="en-US" sz="1000" dirty="0" smtClean="0">
                <a:solidFill>
                  <a:srgbClr val="FFFFFF"/>
                </a:solidFill>
                <a:latin typeface="メイリオ"/>
                <a:ea typeface="メイリオ"/>
                <a:cs typeface="メイリオ"/>
              </a:rPr>
              <a:t>知能アルゴリズムの進化</a:t>
            </a:r>
            <a:endParaRPr lang="ja-JP" altLang="en-US" sz="1000" dirty="0">
              <a:solidFill>
                <a:srgbClr val="FFFFFF"/>
              </a:solidFill>
              <a:latin typeface="メイリオ"/>
              <a:ea typeface="メイリオ"/>
              <a:cs typeface="メイリオ"/>
            </a:endParaRPr>
          </a:p>
        </p:txBody>
      </p:sp>
      <p:cxnSp>
        <p:nvCxnSpPr>
          <p:cNvPr id="53" name="直線矢印コネクタ 52"/>
          <p:cNvCxnSpPr>
            <a:stCxn id="28" idx="0"/>
            <a:endCxn id="4" idx="2"/>
          </p:cNvCxnSpPr>
          <p:nvPr/>
        </p:nvCxnSpPr>
        <p:spPr>
          <a:xfrm flipV="1">
            <a:off x="1634505" y="3155725"/>
            <a:ext cx="0" cy="395994"/>
          </a:xfrm>
          <a:prstGeom prst="straightConnector1">
            <a:avLst/>
          </a:prstGeom>
          <a:ln>
            <a:solidFill>
              <a:schemeClr val="accent1">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29" idx="0"/>
            <a:endCxn id="6" idx="2"/>
          </p:cNvCxnSpPr>
          <p:nvPr/>
        </p:nvCxnSpPr>
        <p:spPr>
          <a:xfrm flipV="1">
            <a:off x="3581940" y="2685674"/>
            <a:ext cx="0" cy="8660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直線矢印コネクタ 56"/>
          <p:cNvCxnSpPr>
            <a:stCxn id="30" idx="0"/>
            <a:endCxn id="9" idx="2"/>
          </p:cNvCxnSpPr>
          <p:nvPr/>
        </p:nvCxnSpPr>
        <p:spPr>
          <a:xfrm flipV="1">
            <a:off x="5535951" y="2223871"/>
            <a:ext cx="0" cy="1327848"/>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60" name="直線矢印コネクタ 59"/>
          <p:cNvCxnSpPr>
            <a:stCxn id="31" idx="0"/>
            <a:endCxn id="19" idx="2"/>
          </p:cNvCxnSpPr>
          <p:nvPr/>
        </p:nvCxnSpPr>
        <p:spPr>
          <a:xfrm flipH="1" flipV="1">
            <a:off x="7490520" y="1720833"/>
            <a:ext cx="1083" cy="183088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63" name="テキスト ボックス 62"/>
          <p:cNvSpPr txBox="1"/>
          <p:nvPr/>
        </p:nvSpPr>
        <p:spPr>
          <a:xfrm>
            <a:off x="698734" y="1308508"/>
            <a:ext cx="2646878" cy="461665"/>
          </a:xfrm>
          <a:prstGeom prst="rect">
            <a:avLst/>
          </a:prstGeom>
          <a:noFill/>
        </p:spPr>
        <p:txBody>
          <a:bodyPr wrap="none" rtlCol="0">
            <a:spAutoFit/>
          </a:bodyPr>
          <a:lstStyle/>
          <a:p>
            <a:r>
              <a:rPr kumimoji="1" lang="ja-JP" altLang="en-US" sz="2400" dirty="0" smtClean="0">
                <a:solidFill>
                  <a:srgbClr val="0000FF"/>
                </a:solidFill>
                <a:latin typeface="メイリオ"/>
                <a:ea typeface="メイリオ"/>
                <a:cs typeface="メイリオ"/>
              </a:rPr>
              <a:t>製品への組み込み</a:t>
            </a:r>
            <a:endParaRPr kumimoji="1" lang="ja-JP" altLang="en-US" sz="2400" dirty="0">
              <a:solidFill>
                <a:srgbClr val="0000FF"/>
              </a:solidFill>
              <a:latin typeface="メイリオ"/>
              <a:ea typeface="メイリオ"/>
              <a:cs typeface="メイリオ"/>
            </a:endParaRPr>
          </a:p>
        </p:txBody>
      </p:sp>
      <p:pic>
        <p:nvPicPr>
          <p:cNvPr id="65" name="図 64" descr="radio-45967_640.png"/>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97630" y="1786806"/>
            <a:ext cx="673749" cy="7538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92647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こういう本も書いています</a:t>
            </a:r>
            <a:endParaRPr kumimoji="1" lang="ja-JP" altLang="en-US" dirty="0"/>
          </a:p>
        </p:txBody>
      </p:sp>
      <p:sp>
        <p:nvSpPr>
          <p:cNvPr id="3" name="スライド番号プレースホルダー 2"/>
          <p:cNvSpPr>
            <a:spLocks noGrp="1"/>
          </p:cNvSpPr>
          <p:nvPr>
            <p:ph type="sldNum" sz="quarter" idx="12"/>
          </p:nvPr>
        </p:nvSpPr>
        <p:spPr>
          <a:xfrm>
            <a:off x="6932246" y="6847097"/>
            <a:ext cx="2133600" cy="217800"/>
          </a:xfrm>
        </p:spPr>
        <p:txBody>
          <a:bodyPr/>
          <a:lstStyle/>
          <a:p>
            <a:fld id="{8FF8CC5D-A65D-5946-99B5-645367A967AD}" type="slidenum">
              <a:rPr kumimoji="1" lang="ja-JP" altLang="en-US" smtClean="0"/>
              <a:t>3</a:t>
            </a:fld>
            <a:endParaRPr kumimoji="1" lang="ja-JP" altLang="en-US"/>
          </a:p>
        </p:txBody>
      </p:sp>
      <p:pic>
        <p:nvPicPr>
          <p:cNvPr id="4" name="図 3" descr="Top1.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12313"/>
            <a:ext cx="2831070" cy="3494389"/>
          </a:xfrm>
          <a:prstGeom prst="rect">
            <a:avLst/>
          </a:prstGeom>
          <a:ln>
            <a:noFill/>
          </a:ln>
          <a:effectLst>
            <a:outerShdw blurRad="292100" dist="139700" dir="2700000" algn="tl" rotWithShape="0">
              <a:srgbClr val="333333">
                <a:alpha val="65000"/>
              </a:srgbClr>
            </a:outerShdw>
          </a:effectLst>
        </p:spPr>
      </p:pic>
      <p:pic>
        <p:nvPicPr>
          <p:cNvPr id="5" name="図 4" descr="Sample1_Clou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1158" y="1012313"/>
            <a:ext cx="2250714" cy="1645789"/>
          </a:xfrm>
          <a:prstGeom prst="rect">
            <a:avLst/>
          </a:prstGeom>
          <a:ln>
            <a:noFill/>
          </a:ln>
          <a:effectLst>
            <a:outerShdw blurRad="292100" dist="139700" dir="2700000" algn="tl" rotWithShape="0">
              <a:srgbClr val="333333">
                <a:alpha val="65000"/>
              </a:srgbClr>
            </a:outerShdw>
          </a:effectLst>
        </p:spPr>
      </p:pic>
      <p:pic>
        <p:nvPicPr>
          <p:cNvPr id="6" name="図 5" descr="Sample1_Fi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6400" y="1012315"/>
            <a:ext cx="2255907" cy="1645789"/>
          </a:xfrm>
          <a:prstGeom prst="rect">
            <a:avLst/>
          </a:prstGeom>
          <a:ln>
            <a:noFill/>
          </a:ln>
          <a:effectLst>
            <a:outerShdw blurRad="292100" dist="139700" dir="2700000" algn="tl" rotWithShape="0">
              <a:srgbClr val="333333">
                <a:alpha val="65000"/>
              </a:srgbClr>
            </a:outerShdw>
          </a:effectLst>
        </p:spPr>
      </p:pic>
      <p:pic>
        <p:nvPicPr>
          <p:cNvPr id="10" name="図 9" descr="Sample3_SmartMachi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1158" y="2857435"/>
            <a:ext cx="2254381" cy="1650594"/>
          </a:xfrm>
          <a:prstGeom prst="rect">
            <a:avLst/>
          </a:prstGeom>
          <a:ln>
            <a:noFill/>
          </a:ln>
          <a:effectLst>
            <a:outerShdw blurRad="292100" dist="139700" dir="2700000" algn="tl" rotWithShape="0">
              <a:srgbClr val="333333">
                <a:alpha val="65000"/>
              </a:srgbClr>
            </a:outerShdw>
          </a:effectLst>
        </p:spPr>
      </p:pic>
      <p:pic>
        <p:nvPicPr>
          <p:cNvPr id="7" name="図 6" descr="Sample2_Fig.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7770" y="2857437"/>
            <a:ext cx="2374538" cy="1645789"/>
          </a:xfrm>
          <a:prstGeom prst="rect">
            <a:avLst/>
          </a:prstGeom>
          <a:ln>
            <a:noFill/>
          </a:ln>
          <a:effectLst>
            <a:outerShdw blurRad="292100" dist="139700" dir="2700000" algn="tl" rotWithShape="0">
              <a:srgbClr val="333333">
                <a:alpha val="65000"/>
              </a:srgbClr>
            </a:outerShdw>
          </a:effectLst>
        </p:spPr>
      </p:pic>
      <p:pic>
        <p:nvPicPr>
          <p:cNvPr id="9" name="図 8" descr="Sample2_ITinfra.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31158" y="4696193"/>
            <a:ext cx="2252124" cy="1647149"/>
          </a:xfrm>
          <a:prstGeom prst="rect">
            <a:avLst/>
          </a:prstGeom>
          <a:ln>
            <a:noFill/>
          </a:ln>
          <a:effectLst>
            <a:outerShdw blurRad="292100" dist="139700" dir="2700000" algn="tl" rotWithShape="0">
              <a:srgbClr val="333333">
                <a:alpha val="65000"/>
              </a:srgbClr>
            </a:outerShdw>
          </a:effectLst>
        </p:spPr>
      </p:pic>
      <p:pic>
        <p:nvPicPr>
          <p:cNvPr id="11" name="図 10" descr="Sample3_Fig.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7770" y="4696195"/>
            <a:ext cx="2374538" cy="1647149"/>
          </a:xfrm>
          <a:prstGeom prst="rect">
            <a:avLst/>
          </a:prstGeom>
          <a:ln>
            <a:noFill/>
          </a:ln>
          <a:effectLst>
            <a:outerShdw blurRad="292100" dist="139700" dir="2700000" algn="tl" rotWithShape="0">
              <a:srgbClr val="333333">
                <a:alpha val="65000"/>
              </a:srgbClr>
            </a:outerShdw>
          </a:effectLst>
        </p:spPr>
      </p:pic>
      <p:sp>
        <p:nvSpPr>
          <p:cNvPr id="12" name="テキスト ボックス 11"/>
          <p:cNvSpPr txBox="1"/>
          <p:nvPr/>
        </p:nvSpPr>
        <p:spPr>
          <a:xfrm>
            <a:off x="384431" y="4696193"/>
            <a:ext cx="3329461" cy="1800493"/>
          </a:xfrm>
          <a:prstGeom prst="rect">
            <a:avLst/>
          </a:prstGeom>
          <a:noFill/>
        </p:spPr>
        <p:txBody>
          <a:bodyPr wrap="square" rtlCol="0">
            <a:spAutoFit/>
          </a:bodyPr>
          <a:lstStyle/>
          <a:p>
            <a:pPr marL="285750" indent="-285750">
              <a:buFont typeface="Wingdings" charset="2"/>
              <a:buChar char="l"/>
            </a:pPr>
            <a:r>
              <a:rPr kumimoji="1" lang="ja-JP" altLang="en-US" sz="1200" dirty="0" smtClean="0">
                <a:solidFill>
                  <a:srgbClr val="3366FF"/>
                </a:solidFill>
              </a:rPr>
              <a:t>ネットをながめても、</a:t>
            </a:r>
            <a:r>
              <a:rPr lang="ja-JP" altLang="en-US" sz="1200" dirty="0" smtClean="0">
                <a:solidFill>
                  <a:srgbClr val="3366FF"/>
                </a:solidFill>
              </a:rPr>
              <a:t>テクノロジーのトレンド、意味や価値は見えてきません。</a:t>
            </a:r>
            <a:endParaRPr lang="en-US" altLang="ja-JP" sz="1200" dirty="0" smtClean="0">
              <a:solidFill>
                <a:srgbClr val="3366FF"/>
              </a:solidFill>
            </a:endParaRPr>
          </a:p>
          <a:p>
            <a:pPr marL="285750" indent="-285750">
              <a:buFont typeface="Wingdings" charset="2"/>
              <a:buChar char="l"/>
            </a:pPr>
            <a:r>
              <a:rPr lang="ja-JP" altLang="en-US" sz="1200" dirty="0" smtClean="0">
                <a:solidFill>
                  <a:srgbClr val="3366FF"/>
                </a:solidFill>
              </a:rPr>
              <a:t>難しい技術用語を並べられていても、専門知識がなければ理解できません。</a:t>
            </a:r>
            <a:endParaRPr lang="en-US" altLang="ja-JP" sz="1200" dirty="0" smtClean="0">
              <a:solidFill>
                <a:srgbClr val="3366FF"/>
              </a:solidFill>
            </a:endParaRPr>
          </a:p>
          <a:p>
            <a:pPr marL="285750" indent="-285750">
              <a:buFont typeface="Wingdings" charset="2"/>
              <a:buChar char="l"/>
            </a:pPr>
            <a:r>
              <a:rPr lang="ja-JP" altLang="en-US" sz="1200" dirty="0" smtClean="0">
                <a:solidFill>
                  <a:srgbClr val="3366FF"/>
                </a:solidFill>
              </a:rPr>
              <a:t>製品説明をつなぎ合わせても、テクノロジーの背景や本質は、分かりません。</a:t>
            </a:r>
            <a:endParaRPr lang="en-US" altLang="ja-JP" sz="900" dirty="0" smtClean="0">
              <a:solidFill>
                <a:srgbClr val="3366FF"/>
              </a:solidFill>
            </a:endParaRPr>
          </a:p>
          <a:p>
            <a:endParaRPr lang="en-US" altLang="ja-JP" sz="900" dirty="0">
              <a:solidFill>
                <a:srgbClr val="3366FF"/>
              </a:solidFill>
            </a:endParaRPr>
          </a:p>
          <a:p>
            <a:r>
              <a:rPr lang="ja-JP" altLang="en-US" sz="900" dirty="0" smtClean="0">
                <a:solidFill>
                  <a:schemeClr val="tx1">
                    <a:lumMod val="50000"/>
                    <a:lumOff val="50000"/>
                  </a:schemeClr>
                </a:solidFill>
              </a:rPr>
              <a:t>本書は、約</a:t>
            </a:r>
            <a:r>
              <a:rPr lang="en-US" altLang="ja-JP" sz="900" dirty="0" smtClean="0">
                <a:solidFill>
                  <a:schemeClr val="tx1">
                    <a:lumMod val="50000"/>
                    <a:lumOff val="50000"/>
                  </a:schemeClr>
                </a:solidFill>
              </a:rPr>
              <a:t>100</a:t>
            </a:r>
            <a:r>
              <a:rPr lang="ja-JP" altLang="en-US" sz="900" dirty="0" smtClean="0">
                <a:solidFill>
                  <a:schemeClr val="tx1">
                    <a:lumMod val="50000"/>
                    <a:lumOff val="50000"/>
                  </a:schemeClr>
                </a:solidFill>
              </a:rPr>
              <a:t>枚の</a:t>
            </a:r>
            <a:r>
              <a:rPr lang="ja-JP" altLang="en-US" sz="900" dirty="0">
                <a:solidFill>
                  <a:schemeClr val="tx1">
                    <a:lumMod val="50000"/>
                    <a:lumOff val="50000"/>
                  </a:schemeClr>
                </a:solidFill>
              </a:rPr>
              <a:t>わかりやすい</a:t>
            </a:r>
            <a:r>
              <a:rPr lang="ja-JP" altLang="en-US" sz="900" dirty="0" smtClean="0">
                <a:solidFill>
                  <a:schemeClr val="tx1">
                    <a:lumMod val="50000"/>
                    <a:lumOff val="50000"/>
                  </a:schemeClr>
                </a:solidFill>
              </a:rPr>
              <a:t>図表と平易な解説で、そんなお悩みを解決します。さらに、本書に掲載されている全ての図表は、ロイヤリティ・フリーのパワーポイントでダウンロードできます。</a:t>
            </a:r>
            <a:endParaRPr kumimoji="1" lang="ja-JP" altLang="en-US" sz="900" dirty="0">
              <a:solidFill>
                <a:schemeClr val="tx1">
                  <a:lumMod val="50000"/>
                  <a:lumOff val="50000"/>
                </a:schemeClr>
              </a:solidFill>
            </a:endParaRPr>
          </a:p>
        </p:txBody>
      </p:sp>
      <p:sp>
        <p:nvSpPr>
          <p:cNvPr id="8" name="正方形/長方形 7"/>
          <p:cNvSpPr/>
          <p:nvPr/>
        </p:nvSpPr>
        <p:spPr>
          <a:xfrm>
            <a:off x="2085693" y="4524908"/>
            <a:ext cx="1205278" cy="215444"/>
          </a:xfrm>
          <a:prstGeom prst="rect">
            <a:avLst/>
          </a:prstGeom>
        </p:spPr>
        <p:txBody>
          <a:bodyPr wrap="none">
            <a:spAutoFit/>
          </a:bodyPr>
          <a:lstStyle/>
          <a:p>
            <a:pPr algn="r"/>
            <a:r>
              <a:rPr lang="en-US" altLang="ja-JP" sz="800" dirty="0"/>
              <a:t>http://</a:t>
            </a:r>
            <a:r>
              <a:rPr lang="en-US" altLang="ja-JP" sz="800" dirty="0" err="1"/>
              <a:t>amzn.to</a:t>
            </a:r>
            <a:r>
              <a:rPr lang="en-US" altLang="ja-JP" sz="800" dirty="0"/>
              <a:t>/1AQtPXz</a:t>
            </a:r>
            <a:endParaRPr lang="ja-JP" altLang="en-US" sz="800" dirty="0"/>
          </a:p>
        </p:txBody>
      </p:sp>
    </p:spTree>
    <p:extLst>
      <p:ext uri="{BB962C8B-B14F-4D97-AF65-F5344CB8AC3E}">
        <p14:creationId xmlns:p14="http://schemas.microsoft.com/office/powerpoint/2010/main" val="14403147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bwMode="auto">
          <a:xfrm>
            <a:off x="323528" y="1124744"/>
            <a:ext cx="8496944" cy="1584176"/>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2" name="タイトル 1"/>
          <p:cNvSpPr>
            <a:spLocks noGrp="1"/>
          </p:cNvSpPr>
          <p:nvPr>
            <p:ph type="title"/>
          </p:nvPr>
        </p:nvSpPr>
        <p:spPr/>
        <p:txBody>
          <a:bodyPr/>
          <a:lstStyle/>
          <a:p>
            <a:r>
              <a:rPr kumimoji="1" lang="en-US" altLang="ja-JP" dirty="0" smtClean="0"/>
              <a:t>IoT</a:t>
            </a:r>
            <a:r>
              <a:rPr kumimoji="1" lang="ja-JP" altLang="en-US" dirty="0" smtClean="0"/>
              <a:t>プラットフォーム</a:t>
            </a:r>
            <a:endParaRPr kumimoji="1" lang="ja-JP" altLang="en-US" dirty="0"/>
          </a:p>
        </p:txBody>
      </p:sp>
      <p:sp>
        <p:nvSpPr>
          <p:cNvPr id="4" name="正方形/長方形 3"/>
          <p:cNvSpPr/>
          <p:nvPr/>
        </p:nvSpPr>
        <p:spPr bwMode="auto">
          <a:xfrm>
            <a:off x="323528" y="2996952"/>
            <a:ext cx="8496944" cy="1584176"/>
          </a:xfrm>
          <a:prstGeom prst="rect">
            <a:avLst/>
          </a:prstGeom>
          <a:solidFill>
            <a:srgbClr val="95B3D7"/>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 name="正方形/長方形 4"/>
          <p:cNvSpPr/>
          <p:nvPr/>
        </p:nvSpPr>
        <p:spPr bwMode="auto">
          <a:xfrm>
            <a:off x="323528" y="4869160"/>
            <a:ext cx="8496944" cy="1584176"/>
          </a:xfrm>
          <a:prstGeom prst="rect">
            <a:avLst/>
          </a:prstGeom>
          <a:solidFill>
            <a:schemeClr val="accent6">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7" name="正方形/長方形 6"/>
          <p:cNvSpPr/>
          <p:nvPr/>
        </p:nvSpPr>
        <p:spPr bwMode="auto">
          <a:xfrm>
            <a:off x="2267744" y="1556792"/>
            <a:ext cx="1440160" cy="360039"/>
          </a:xfrm>
          <a:prstGeom prst="rect">
            <a:avLst/>
          </a:prstGeom>
          <a:solidFill>
            <a:srgbClr val="66CC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smtClean="0">
                <a:ln>
                  <a:noFill/>
                </a:ln>
                <a:solidFill>
                  <a:schemeClr val="bg1"/>
                </a:solidFill>
                <a:effectLst/>
                <a:latin typeface="メイリオ"/>
                <a:ea typeface="メイリオ"/>
                <a:cs typeface="メイリオ"/>
              </a:rPr>
              <a:t>アナリティクス</a:t>
            </a:r>
          </a:p>
        </p:txBody>
      </p:sp>
      <p:sp>
        <p:nvSpPr>
          <p:cNvPr id="8" name="正方形/長方形 7"/>
          <p:cNvSpPr/>
          <p:nvPr/>
        </p:nvSpPr>
        <p:spPr bwMode="auto">
          <a:xfrm>
            <a:off x="3851920" y="1556792"/>
            <a:ext cx="1440160" cy="360039"/>
          </a:xfrm>
          <a:prstGeom prst="rect">
            <a:avLst/>
          </a:prstGeom>
          <a:solidFill>
            <a:srgbClr val="66CC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smtClean="0">
                <a:ln>
                  <a:noFill/>
                </a:ln>
                <a:solidFill>
                  <a:schemeClr val="bg1"/>
                </a:solidFill>
                <a:effectLst/>
                <a:latin typeface="メイリオ"/>
                <a:ea typeface="メイリオ"/>
                <a:cs typeface="メイリオ"/>
              </a:rPr>
              <a:t>ソーシャル</a:t>
            </a:r>
          </a:p>
        </p:txBody>
      </p:sp>
      <p:sp>
        <p:nvSpPr>
          <p:cNvPr id="9" name="正方形/長方形 8"/>
          <p:cNvSpPr/>
          <p:nvPr/>
        </p:nvSpPr>
        <p:spPr bwMode="auto">
          <a:xfrm>
            <a:off x="2267744" y="1988840"/>
            <a:ext cx="4608512" cy="360039"/>
          </a:xfrm>
          <a:prstGeom prst="rect">
            <a:avLst/>
          </a:prstGeom>
          <a:solidFill>
            <a:schemeClr val="accent6">
              <a:lumMod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smtClean="0">
                <a:solidFill>
                  <a:schemeClr val="bg1"/>
                </a:solidFill>
                <a:latin typeface="メイリオ"/>
                <a:ea typeface="メイリオ"/>
                <a:cs typeface="メイリオ"/>
              </a:rPr>
              <a:t>ビック</a:t>
            </a:r>
            <a:r>
              <a:rPr kumimoji="0" lang="ja-JP" altLang="en-US" sz="1400" b="0" i="0" u="none" strike="noStrike" cap="none" normalizeH="0" dirty="0" smtClean="0">
                <a:ln>
                  <a:noFill/>
                </a:ln>
                <a:solidFill>
                  <a:schemeClr val="bg1"/>
                </a:solidFill>
                <a:effectLst/>
                <a:latin typeface="メイリオ"/>
                <a:ea typeface="メイリオ"/>
                <a:cs typeface="メイリオ"/>
              </a:rPr>
              <a:t>データ</a:t>
            </a:r>
          </a:p>
        </p:txBody>
      </p:sp>
      <p:sp>
        <p:nvSpPr>
          <p:cNvPr id="10" name="正方形/長方形 9"/>
          <p:cNvSpPr/>
          <p:nvPr/>
        </p:nvSpPr>
        <p:spPr bwMode="auto">
          <a:xfrm>
            <a:off x="2267744" y="3140968"/>
            <a:ext cx="1440160" cy="1296144"/>
          </a:xfrm>
          <a:prstGeom prst="rect">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1" name="正方形/長方形 10"/>
          <p:cNvSpPr/>
          <p:nvPr/>
        </p:nvSpPr>
        <p:spPr bwMode="auto">
          <a:xfrm>
            <a:off x="3851920" y="3140968"/>
            <a:ext cx="1440160" cy="1296144"/>
          </a:xfrm>
          <a:prstGeom prst="rect">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2" name="正方形/長方形 11"/>
          <p:cNvSpPr/>
          <p:nvPr/>
        </p:nvSpPr>
        <p:spPr bwMode="auto">
          <a:xfrm>
            <a:off x="5436096" y="3140968"/>
            <a:ext cx="1440160" cy="1296144"/>
          </a:xfrm>
          <a:prstGeom prst="rect">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3" name="正方形/長方形 12"/>
          <p:cNvSpPr/>
          <p:nvPr/>
        </p:nvSpPr>
        <p:spPr bwMode="auto">
          <a:xfrm>
            <a:off x="2339752" y="328498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メイリオ"/>
                <a:ea typeface="メイリオ"/>
                <a:cs typeface="メイリオ"/>
              </a:rPr>
              <a:t>アプリケーション</a:t>
            </a:r>
          </a:p>
        </p:txBody>
      </p:sp>
      <p:sp>
        <p:nvSpPr>
          <p:cNvPr id="14" name="正方形/長方形 13"/>
          <p:cNvSpPr/>
          <p:nvPr/>
        </p:nvSpPr>
        <p:spPr bwMode="auto">
          <a:xfrm>
            <a:off x="2339752" y="364502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smtClean="0">
                <a:ln>
                  <a:noFill/>
                </a:ln>
                <a:solidFill>
                  <a:srgbClr val="0000FF"/>
                </a:solidFill>
                <a:effectLst/>
                <a:latin typeface="メイリオ"/>
                <a:ea typeface="メイリオ"/>
                <a:cs typeface="メイリオ"/>
              </a:rPr>
              <a:t>OS</a:t>
            </a:r>
            <a:endParaRPr kumimoji="0" lang="ja-JP" altLang="en-US" sz="1400" b="0" i="0" u="none" strike="noStrike" cap="none" normalizeH="0" dirty="0" smtClean="0">
              <a:ln>
                <a:noFill/>
              </a:ln>
              <a:solidFill>
                <a:srgbClr val="0000FF"/>
              </a:solidFill>
              <a:effectLst/>
              <a:latin typeface="メイリオ"/>
              <a:ea typeface="メイリオ"/>
              <a:cs typeface="メイリオ"/>
            </a:endParaRPr>
          </a:p>
        </p:txBody>
      </p:sp>
      <p:sp>
        <p:nvSpPr>
          <p:cNvPr id="15" name="正方形/長方形 14"/>
          <p:cNvSpPr/>
          <p:nvPr/>
        </p:nvSpPr>
        <p:spPr bwMode="auto">
          <a:xfrm>
            <a:off x="2339752" y="400506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メイリオ"/>
                <a:ea typeface="メイリオ"/>
                <a:cs typeface="メイリオ"/>
              </a:rPr>
              <a:t>スイッチ</a:t>
            </a:r>
          </a:p>
        </p:txBody>
      </p:sp>
      <p:sp>
        <p:nvSpPr>
          <p:cNvPr id="16" name="正方形/長方形 15"/>
          <p:cNvSpPr/>
          <p:nvPr/>
        </p:nvSpPr>
        <p:spPr bwMode="auto">
          <a:xfrm>
            <a:off x="3923928" y="328498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メイリオ"/>
                <a:ea typeface="メイリオ"/>
                <a:cs typeface="メイリオ"/>
              </a:rPr>
              <a:t>アプリケーション</a:t>
            </a:r>
          </a:p>
        </p:txBody>
      </p:sp>
      <p:sp>
        <p:nvSpPr>
          <p:cNvPr id="17" name="正方形/長方形 16"/>
          <p:cNvSpPr/>
          <p:nvPr/>
        </p:nvSpPr>
        <p:spPr bwMode="auto">
          <a:xfrm>
            <a:off x="3923928" y="364502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smtClean="0">
                <a:ln>
                  <a:noFill/>
                </a:ln>
                <a:solidFill>
                  <a:srgbClr val="0000FF"/>
                </a:solidFill>
                <a:effectLst/>
                <a:latin typeface="メイリオ"/>
                <a:ea typeface="メイリオ"/>
                <a:cs typeface="メイリオ"/>
              </a:rPr>
              <a:t>OS</a:t>
            </a:r>
            <a:endParaRPr kumimoji="0" lang="ja-JP" altLang="en-US" sz="1400" b="0" i="0" u="none" strike="noStrike" cap="none" normalizeH="0" dirty="0" smtClean="0">
              <a:ln>
                <a:noFill/>
              </a:ln>
              <a:solidFill>
                <a:srgbClr val="0000FF"/>
              </a:solidFill>
              <a:effectLst/>
              <a:latin typeface="メイリオ"/>
              <a:ea typeface="メイリオ"/>
              <a:cs typeface="メイリオ"/>
            </a:endParaRPr>
          </a:p>
        </p:txBody>
      </p:sp>
      <p:sp>
        <p:nvSpPr>
          <p:cNvPr id="18" name="正方形/長方形 17"/>
          <p:cNvSpPr/>
          <p:nvPr/>
        </p:nvSpPr>
        <p:spPr bwMode="auto">
          <a:xfrm>
            <a:off x="3923928" y="400506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メイリオ"/>
                <a:ea typeface="メイリオ"/>
                <a:cs typeface="メイリオ"/>
              </a:rPr>
              <a:t>スイッチ</a:t>
            </a:r>
          </a:p>
        </p:txBody>
      </p:sp>
      <p:sp>
        <p:nvSpPr>
          <p:cNvPr id="19" name="正方形/長方形 18"/>
          <p:cNvSpPr/>
          <p:nvPr/>
        </p:nvSpPr>
        <p:spPr bwMode="auto">
          <a:xfrm>
            <a:off x="5508104" y="328498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メイリオ"/>
                <a:ea typeface="メイリオ"/>
                <a:cs typeface="メイリオ"/>
              </a:rPr>
              <a:t>アプリケーション</a:t>
            </a:r>
          </a:p>
        </p:txBody>
      </p:sp>
      <p:sp>
        <p:nvSpPr>
          <p:cNvPr id="20" name="正方形/長方形 19"/>
          <p:cNvSpPr/>
          <p:nvPr/>
        </p:nvSpPr>
        <p:spPr bwMode="auto">
          <a:xfrm>
            <a:off x="5508104" y="364502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smtClean="0">
                <a:ln>
                  <a:noFill/>
                </a:ln>
                <a:solidFill>
                  <a:srgbClr val="0000FF"/>
                </a:solidFill>
                <a:effectLst/>
                <a:latin typeface="メイリオ"/>
                <a:ea typeface="メイリオ"/>
                <a:cs typeface="メイリオ"/>
              </a:rPr>
              <a:t>OS</a:t>
            </a:r>
            <a:endParaRPr kumimoji="0" lang="ja-JP" altLang="en-US" sz="1400" b="0" i="0" u="none" strike="noStrike" cap="none" normalizeH="0" dirty="0" smtClean="0">
              <a:ln>
                <a:noFill/>
              </a:ln>
              <a:solidFill>
                <a:srgbClr val="0000FF"/>
              </a:solidFill>
              <a:effectLst/>
              <a:latin typeface="メイリオ"/>
              <a:ea typeface="メイリオ"/>
              <a:cs typeface="メイリオ"/>
            </a:endParaRPr>
          </a:p>
        </p:txBody>
      </p:sp>
      <p:sp>
        <p:nvSpPr>
          <p:cNvPr id="21" name="正方形/長方形 20"/>
          <p:cNvSpPr/>
          <p:nvPr/>
        </p:nvSpPr>
        <p:spPr bwMode="auto">
          <a:xfrm>
            <a:off x="5508104" y="400506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メイリオ"/>
                <a:ea typeface="メイリオ"/>
                <a:cs typeface="メイリオ"/>
              </a:rPr>
              <a:t>スイッチ</a:t>
            </a:r>
          </a:p>
        </p:txBody>
      </p:sp>
      <p:sp>
        <p:nvSpPr>
          <p:cNvPr id="22" name="正方形/長方形 21"/>
          <p:cNvSpPr/>
          <p:nvPr/>
        </p:nvSpPr>
        <p:spPr bwMode="auto">
          <a:xfrm>
            <a:off x="2267744" y="5013176"/>
            <a:ext cx="648072" cy="1296144"/>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24" name="正方形/長方形 23"/>
          <p:cNvSpPr/>
          <p:nvPr/>
        </p:nvSpPr>
        <p:spPr bwMode="auto">
          <a:xfrm>
            <a:off x="2339752" y="5157192"/>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通信</a:t>
            </a:r>
          </a:p>
        </p:txBody>
      </p:sp>
      <p:sp>
        <p:nvSpPr>
          <p:cNvPr id="25" name="正方形/長方形 24"/>
          <p:cNvSpPr/>
          <p:nvPr/>
        </p:nvSpPr>
        <p:spPr bwMode="auto">
          <a:xfrm>
            <a:off x="2339752"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センサ</a:t>
            </a:r>
          </a:p>
        </p:txBody>
      </p:sp>
      <p:sp>
        <p:nvSpPr>
          <p:cNvPr id="26" name="正方形/長方形 25"/>
          <p:cNvSpPr/>
          <p:nvPr/>
        </p:nvSpPr>
        <p:spPr bwMode="auto">
          <a:xfrm>
            <a:off x="2339752" y="5949280"/>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solidFill>
                  <a:schemeClr val="accent2"/>
                </a:solidFill>
                <a:effectLst/>
                <a:latin typeface="メイリオ"/>
                <a:ea typeface="メイリオ"/>
                <a:cs typeface="メイリオ"/>
              </a:rPr>
              <a:t>IF</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46" name="上矢印 45"/>
          <p:cNvSpPr/>
          <p:nvPr/>
        </p:nvSpPr>
        <p:spPr bwMode="auto">
          <a:xfrm>
            <a:off x="2987824" y="4437112"/>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47" name="上矢印 46"/>
          <p:cNvSpPr/>
          <p:nvPr/>
        </p:nvSpPr>
        <p:spPr bwMode="auto">
          <a:xfrm>
            <a:off x="4211960" y="2564904"/>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48" name="上矢印 47"/>
          <p:cNvSpPr/>
          <p:nvPr/>
        </p:nvSpPr>
        <p:spPr bwMode="auto">
          <a:xfrm>
            <a:off x="2195736" y="4437112"/>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49" name="上矢印 48"/>
          <p:cNvSpPr/>
          <p:nvPr/>
        </p:nvSpPr>
        <p:spPr bwMode="auto">
          <a:xfrm>
            <a:off x="4644008" y="4437112"/>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0" name="上矢印 49"/>
          <p:cNvSpPr/>
          <p:nvPr/>
        </p:nvSpPr>
        <p:spPr bwMode="auto">
          <a:xfrm>
            <a:off x="3851920" y="4437112"/>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1" name="上矢印 50"/>
          <p:cNvSpPr/>
          <p:nvPr/>
        </p:nvSpPr>
        <p:spPr bwMode="auto">
          <a:xfrm>
            <a:off x="6156176" y="4437112"/>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2" name="上矢印 51"/>
          <p:cNvSpPr/>
          <p:nvPr/>
        </p:nvSpPr>
        <p:spPr bwMode="auto">
          <a:xfrm>
            <a:off x="5364088" y="4437112"/>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3" name="上矢印 52"/>
          <p:cNvSpPr/>
          <p:nvPr/>
        </p:nvSpPr>
        <p:spPr bwMode="auto">
          <a:xfrm>
            <a:off x="2627784" y="2564904"/>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4" name="上矢印 53"/>
          <p:cNvSpPr/>
          <p:nvPr/>
        </p:nvSpPr>
        <p:spPr bwMode="auto">
          <a:xfrm>
            <a:off x="5796136" y="2564904"/>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5" name="テキスト ボックス 54"/>
          <p:cNvSpPr txBox="1"/>
          <p:nvPr/>
        </p:nvSpPr>
        <p:spPr>
          <a:xfrm>
            <a:off x="323528" y="1124744"/>
            <a:ext cx="1980029" cy="246221"/>
          </a:xfrm>
          <a:prstGeom prst="rect">
            <a:avLst/>
          </a:prstGeom>
          <a:noFill/>
        </p:spPr>
        <p:txBody>
          <a:bodyPr wrap="none" rtlCol="0">
            <a:spAutoFit/>
          </a:bodyPr>
          <a:lstStyle/>
          <a:p>
            <a:r>
              <a:rPr kumimoji="1" lang="ja-JP" altLang="en-US" sz="1000" dirty="0" smtClean="0">
                <a:solidFill>
                  <a:schemeClr val="bg1"/>
                </a:solidFill>
                <a:latin typeface="メイリオ"/>
                <a:ea typeface="メイリオ"/>
                <a:cs typeface="メイリオ"/>
              </a:rPr>
              <a:t>クラウド</a:t>
            </a:r>
            <a:r>
              <a:rPr lang="ja-JP" altLang="en-US" sz="1000" dirty="0" smtClean="0">
                <a:solidFill>
                  <a:schemeClr val="bg1"/>
                </a:solidFill>
                <a:latin typeface="メイリオ"/>
                <a:ea typeface="メイリオ"/>
                <a:cs typeface="メイリオ"/>
              </a:rPr>
              <a:t>・コンピューティング</a:t>
            </a:r>
            <a:endParaRPr kumimoji="1" lang="ja-JP" altLang="en-US" sz="1000" dirty="0" smtClean="0">
              <a:solidFill>
                <a:schemeClr val="bg1"/>
              </a:solidFill>
              <a:latin typeface="メイリオ"/>
              <a:ea typeface="メイリオ"/>
              <a:cs typeface="メイリオ"/>
            </a:endParaRPr>
          </a:p>
        </p:txBody>
      </p:sp>
      <p:sp>
        <p:nvSpPr>
          <p:cNvPr id="56" name="テキスト ボックス 55"/>
          <p:cNvSpPr txBox="1"/>
          <p:nvPr/>
        </p:nvSpPr>
        <p:spPr>
          <a:xfrm>
            <a:off x="323528" y="2996952"/>
            <a:ext cx="1851789" cy="400110"/>
          </a:xfrm>
          <a:prstGeom prst="rect">
            <a:avLst/>
          </a:prstGeom>
          <a:noFill/>
        </p:spPr>
        <p:txBody>
          <a:bodyPr wrap="none" rtlCol="0">
            <a:spAutoFit/>
          </a:bodyPr>
          <a:lstStyle/>
          <a:p>
            <a:r>
              <a:rPr lang="ja-JP" altLang="en-US" sz="1000" dirty="0" smtClean="0">
                <a:solidFill>
                  <a:schemeClr val="bg1"/>
                </a:solidFill>
                <a:latin typeface="メイリオ"/>
                <a:ea typeface="メイリオ"/>
                <a:cs typeface="メイリオ"/>
              </a:rPr>
              <a:t>エッジ・コンピューティング</a:t>
            </a:r>
            <a:endParaRPr lang="en-US" altLang="ja-JP" sz="1000" dirty="0" smtClean="0">
              <a:solidFill>
                <a:schemeClr val="bg1"/>
              </a:solidFill>
              <a:latin typeface="メイリオ"/>
              <a:ea typeface="メイリオ"/>
              <a:cs typeface="メイリオ"/>
            </a:endParaRPr>
          </a:p>
          <a:p>
            <a:r>
              <a:rPr lang="ja-JP" altLang="en-US" sz="1000" dirty="0" smtClean="0">
                <a:solidFill>
                  <a:schemeClr val="bg1"/>
                </a:solidFill>
                <a:latin typeface="メイリオ"/>
                <a:ea typeface="メイリオ"/>
                <a:cs typeface="メイリオ"/>
              </a:rPr>
              <a:t>フォグ・コンピューティング</a:t>
            </a:r>
            <a:endParaRPr lang="en-US" altLang="ja-JP" sz="1000" dirty="0" smtClean="0">
              <a:solidFill>
                <a:schemeClr val="bg1"/>
              </a:solidFill>
              <a:latin typeface="メイリオ"/>
              <a:ea typeface="メイリオ"/>
              <a:cs typeface="メイリオ"/>
            </a:endParaRPr>
          </a:p>
        </p:txBody>
      </p:sp>
      <p:sp>
        <p:nvSpPr>
          <p:cNvPr id="57" name="テキスト ボックス 56"/>
          <p:cNvSpPr txBox="1"/>
          <p:nvPr/>
        </p:nvSpPr>
        <p:spPr>
          <a:xfrm>
            <a:off x="323528" y="4869160"/>
            <a:ext cx="1338828" cy="246221"/>
          </a:xfrm>
          <a:prstGeom prst="rect">
            <a:avLst/>
          </a:prstGeom>
          <a:noFill/>
        </p:spPr>
        <p:txBody>
          <a:bodyPr wrap="none" rtlCol="0">
            <a:spAutoFit/>
          </a:bodyPr>
          <a:lstStyle/>
          <a:p>
            <a:r>
              <a:rPr lang="ja-JP" altLang="en-US" sz="1000" dirty="0" smtClean="0">
                <a:solidFill>
                  <a:srgbClr val="0000FF"/>
                </a:solidFill>
                <a:latin typeface="メイリオ"/>
                <a:ea typeface="メイリオ"/>
                <a:cs typeface="メイリオ"/>
              </a:rPr>
              <a:t>スマート・デバイス</a:t>
            </a:r>
            <a:endParaRPr lang="en-US" altLang="ja-JP" sz="1000" dirty="0" smtClean="0">
              <a:solidFill>
                <a:srgbClr val="0000FF"/>
              </a:solidFill>
              <a:latin typeface="メイリオ"/>
              <a:ea typeface="メイリオ"/>
              <a:cs typeface="メイリオ"/>
            </a:endParaRPr>
          </a:p>
        </p:txBody>
      </p:sp>
      <p:sp>
        <p:nvSpPr>
          <p:cNvPr id="58" name="テキスト ボックス 57"/>
          <p:cNvSpPr txBox="1"/>
          <p:nvPr/>
        </p:nvSpPr>
        <p:spPr>
          <a:xfrm>
            <a:off x="467544" y="1556792"/>
            <a:ext cx="1467068" cy="707886"/>
          </a:xfrm>
          <a:prstGeom prst="rect">
            <a:avLst/>
          </a:prstGeom>
          <a:noFill/>
        </p:spPr>
        <p:txBody>
          <a:bodyPr wrap="none" rtlCol="0">
            <a:spAutoFit/>
          </a:bodyPr>
          <a:lstStyle/>
          <a:p>
            <a:r>
              <a:rPr kumimoji="1" lang="ja-JP" altLang="en-US" sz="2000" dirty="0" smtClean="0">
                <a:solidFill>
                  <a:schemeClr val="bg1"/>
                </a:solidFill>
                <a:latin typeface="メイリオ"/>
                <a:ea typeface="メイリオ"/>
                <a:cs typeface="メイリオ"/>
              </a:rPr>
              <a:t>データ活用</a:t>
            </a:r>
            <a:endParaRPr kumimoji="1" lang="en-US" altLang="ja-JP" sz="2000" dirty="0" smtClean="0">
              <a:solidFill>
                <a:schemeClr val="bg1"/>
              </a:solidFill>
              <a:latin typeface="メイリオ"/>
              <a:ea typeface="メイリオ"/>
              <a:cs typeface="メイリオ"/>
            </a:endParaRPr>
          </a:p>
          <a:p>
            <a:r>
              <a:rPr kumimoji="1" lang="ja-JP" altLang="en-US" sz="2000" dirty="0" smtClean="0">
                <a:solidFill>
                  <a:schemeClr val="bg1"/>
                </a:solidFill>
                <a:latin typeface="メイリオ"/>
                <a:ea typeface="メイリオ"/>
                <a:cs typeface="メイリオ"/>
              </a:rPr>
              <a:t>と</a:t>
            </a:r>
            <a:r>
              <a:rPr lang="ja-JP" altLang="en-US" sz="2000" dirty="0" smtClean="0">
                <a:solidFill>
                  <a:schemeClr val="bg1"/>
                </a:solidFill>
                <a:latin typeface="メイリオ"/>
                <a:ea typeface="メイリオ"/>
                <a:cs typeface="メイリオ"/>
              </a:rPr>
              <a:t>機能</a:t>
            </a:r>
            <a:r>
              <a:rPr kumimoji="1" lang="ja-JP" altLang="en-US" sz="2000" dirty="0" smtClean="0">
                <a:solidFill>
                  <a:schemeClr val="bg1"/>
                </a:solidFill>
                <a:latin typeface="メイリオ"/>
                <a:ea typeface="メイリオ"/>
                <a:cs typeface="メイリオ"/>
              </a:rPr>
              <a:t>連携</a:t>
            </a:r>
          </a:p>
        </p:txBody>
      </p:sp>
      <p:sp>
        <p:nvSpPr>
          <p:cNvPr id="59" name="テキスト ボックス 58"/>
          <p:cNvSpPr txBox="1"/>
          <p:nvPr/>
        </p:nvSpPr>
        <p:spPr>
          <a:xfrm>
            <a:off x="467544" y="3501008"/>
            <a:ext cx="1467068" cy="707886"/>
          </a:xfrm>
          <a:prstGeom prst="rect">
            <a:avLst/>
          </a:prstGeom>
          <a:noFill/>
        </p:spPr>
        <p:txBody>
          <a:bodyPr wrap="none" rtlCol="0">
            <a:spAutoFit/>
          </a:bodyPr>
          <a:lstStyle/>
          <a:p>
            <a:r>
              <a:rPr lang="ja-JP" altLang="en-US" sz="2000" dirty="0" smtClean="0">
                <a:solidFill>
                  <a:schemeClr val="bg1"/>
                </a:solidFill>
                <a:latin typeface="メイリオ"/>
                <a:ea typeface="メイリオ"/>
                <a:cs typeface="メイリオ"/>
              </a:rPr>
              <a:t>データ集約</a:t>
            </a:r>
            <a:endParaRPr lang="en-US" altLang="ja-JP" sz="2000" dirty="0" smtClean="0">
              <a:solidFill>
                <a:schemeClr val="bg1"/>
              </a:solidFill>
              <a:latin typeface="メイリオ"/>
              <a:ea typeface="メイリオ"/>
              <a:cs typeface="メイリオ"/>
            </a:endParaRPr>
          </a:p>
          <a:p>
            <a:r>
              <a:rPr lang="ja-JP" altLang="en-US" sz="2000" dirty="0" smtClean="0">
                <a:solidFill>
                  <a:schemeClr val="bg1"/>
                </a:solidFill>
                <a:latin typeface="メイリオ"/>
                <a:ea typeface="メイリオ"/>
                <a:cs typeface="メイリオ"/>
              </a:rPr>
              <a:t>と高速応答</a:t>
            </a:r>
            <a:endParaRPr kumimoji="1" lang="ja-JP" altLang="en-US" sz="2000" dirty="0" smtClean="0">
              <a:solidFill>
                <a:schemeClr val="bg1"/>
              </a:solidFill>
              <a:latin typeface="メイリオ"/>
              <a:ea typeface="メイリオ"/>
              <a:cs typeface="メイリオ"/>
            </a:endParaRPr>
          </a:p>
        </p:txBody>
      </p:sp>
      <p:sp>
        <p:nvSpPr>
          <p:cNvPr id="60" name="テキスト ボックス 59"/>
          <p:cNvSpPr txBox="1"/>
          <p:nvPr/>
        </p:nvSpPr>
        <p:spPr>
          <a:xfrm>
            <a:off x="467544" y="5301208"/>
            <a:ext cx="1467068" cy="707886"/>
          </a:xfrm>
          <a:prstGeom prst="rect">
            <a:avLst/>
          </a:prstGeom>
          <a:noFill/>
        </p:spPr>
        <p:txBody>
          <a:bodyPr wrap="none" rtlCol="0">
            <a:spAutoFit/>
          </a:bodyPr>
          <a:lstStyle/>
          <a:p>
            <a:r>
              <a:rPr lang="ja-JP" altLang="en-US" sz="2000" dirty="0" smtClean="0">
                <a:solidFill>
                  <a:srgbClr val="0000FF"/>
                </a:solidFill>
                <a:latin typeface="メイリオ"/>
                <a:ea typeface="メイリオ"/>
                <a:cs typeface="メイリオ"/>
              </a:rPr>
              <a:t>データ収集</a:t>
            </a:r>
            <a:endParaRPr lang="en-US" altLang="ja-JP" sz="2000" dirty="0" smtClean="0">
              <a:solidFill>
                <a:srgbClr val="0000FF"/>
              </a:solidFill>
              <a:latin typeface="メイリオ"/>
              <a:ea typeface="メイリオ"/>
              <a:cs typeface="メイリオ"/>
            </a:endParaRPr>
          </a:p>
          <a:p>
            <a:r>
              <a:rPr lang="ja-JP" altLang="en-US" sz="2000" dirty="0" smtClean="0">
                <a:solidFill>
                  <a:srgbClr val="0000FF"/>
                </a:solidFill>
                <a:latin typeface="メイリオ"/>
                <a:ea typeface="メイリオ"/>
                <a:cs typeface="メイリオ"/>
              </a:rPr>
              <a:t>と遠隔送信</a:t>
            </a:r>
            <a:endParaRPr kumimoji="1" lang="ja-JP" altLang="en-US" sz="2000" dirty="0" smtClean="0">
              <a:solidFill>
                <a:srgbClr val="0000FF"/>
              </a:solidFill>
              <a:latin typeface="メイリオ"/>
              <a:ea typeface="メイリオ"/>
              <a:cs typeface="メイリオ"/>
            </a:endParaRPr>
          </a:p>
        </p:txBody>
      </p:sp>
      <p:sp>
        <p:nvSpPr>
          <p:cNvPr id="64" name="正方形/長方形 63"/>
          <p:cNvSpPr/>
          <p:nvPr/>
        </p:nvSpPr>
        <p:spPr bwMode="auto">
          <a:xfrm>
            <a:off x="5436096" y="1556792"/>
            <a:ext cx="1440160" cy="360039"/>
          </a:xfrm>
          <a:prstGeom prst="rect">
            <a:avLst/>
          </a:prstGeom>
          <a:solidFill>
            <a:srgbClr val="66CC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smtClean="0">
                <a:ln>
                  <a:noFill/>
                </a:ln>
                <a:solidFill>
                  <a:schemeClr val="bg1"/>
                </a:solidFill>
                <a:effectLst/>
                <a:latin typeface="メイリオ"/>
                <a:ea typeface="メイリオ"/>
                <a:cs typeface="メイリオ"/>
              </a:rPr>
              <a:t>・・・</a:t>
            </a:r>
          </a:p>
        </p:txBody>
      </p:sp>
      <p:sp>
        <p:nvSpPr>
          <p:cNvPr id="66" name="正方形/長方形 65"/>
          <p:cNvSpPr/>
          <p:nvPr/>
        </p:nvSpPr>
        <p:spPr bwMode="auto">
          <a:xfrm>
            <a:off x="2627784"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chemeClr val="accent2"/>
                </a:solidFill>
                <a:latin typeface="メイリオ"/>
                <a:ea typeface="メイリオ"/>
                <a:cs typeface="メイリオ"/>
              </a:rPr>
              <a:t>処理</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92" name="テキスト ボックス 91"/>
          <p:cNvSpPr txBox="1"/>
          <p:nvPr/>
        </p:nvSpPr>
        <p:spPr>
          <a:xfrm>
            <a:off x="7164288" y="5301208"/>
            <a:ext cx="1467068" cy="707886"/>
          </a:xfrm>
          <a:prstGeom prst="rect">
            <a:avLst/>
          </a:prstGeom>
          <a:noFill/>
        </p:spPr>
        <p:txBody>
          <a:bodyPr wrap="none" rtlCol="0">
            <a:spAutoFit/>
          </a:bodyPr>
          <a:lstStyle/>
          <a:p>
            <a:r>
              <a:rPr lang="ja-JP" altLang="en-US" sz="2000" dirty="0" smtClean="0">
                <a:solidFill>
                  <a:srgbClr val="0000FF"/>
                </a:solidFill>
                <a:latin typeface="メイリオ"/>
                <a:ea typeface="メイリオ"/>
                <a:cs typeface="メイリオ"/>
              </a:rPr>
              <a:t>データ受信</a:t>
            </a:r>
            <a:endParaRPr lang="en-US" altLang="ja-JP" sz="2000" dirty="0" smtClean="0">
              <a:solidFill>
                <a:srgbClr val="0000FF"/>
              </a:solidFill>
              <a:latin typeface="メイリオ"/>
              <a:ea typeface="メイリオ"/>
              <a:cs typeface="メイリオ"/>
            </a:endParaRPr>
          </a:p>
          <a:p>
            <a:r>
              <a:rPr lang="ja-JP" altLang="en-US" sz="2000" dirty="0" smtClean="0">
                <a:solidFill>
                  <a:srgbClr val="0000FF"/>
                </a:solidFill>
                <a:latin typeface="メイリオ"/>
                <a:ea typeface="メイリオ"/>
                <a:cs typeface="メイリオ"/>
              </a:rPr>
              <a:t>と遠隔制御</a:t>
            </a:r>
            <a:endParaRPr kumimoji="1" lang="ja-JP" altLang="en-US" sz="2000" dirty="0" smtClean="0">
              <a:solidFill>
                <a:srgbClr val="0000FF"/>
              </a:solidFill>
              <a:latin typeface="メイリオ"/>
              <a:ea typeface="メイリオ"/>
              <a:cs typeface="メイリオ"/>
            </a:endParaRPr>
          </a:p>
        </p:txBody>
      </p:sp>
      <p:sp>
        <p:nvSpPr>
          <p:cNvPr id="93" name="屈折矢印 92"/>
          <p:cNvSpPr/>
          <p:nvPr/>
        </p:nvSpPr>
        <p:spPr bwMode="auto">
          <a:xfrm flipV="1">
            <a:off x="7164288" y="1772816"/>
            <a:ext cx="1008112" cy="3528392"/>
          </a:xfrm>
          <a:prstGeom prst="bentUpArrow">
            <a:avLst>
              <a:gd name="adj1" fmla="val 33399"/>
              <a:gd name="adj2" fmla="val 25000"/>
              <a:gd name="adj3" fmla="val 25000"/>
            </a:avLst>
          </a:prstGeom>
          <a:solidFill>
            <a:schemeClr val="accent6">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94" name="正方形/長方形 93"/>
          <p:cNvSpPr/>
          <p:nvPr/>
        </p:nvSpPr>
        <p:spPr bwMode="auto">
          <a:xfrm>
            <a:off x="7092280" y="2204864"/>
            <a:ext cx="1584176" cy="2232248"/>
          </a:xfrm>
          <a:prstGeom prst="rect">
            <a:avLst/>
          </a:prstGeom>
          <a:solidFill>
            <a:srgbClr val="FF9933">
              <a:alpha val="67000"/>
            </a:srgb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R="0" defTabSz="914400" rtl="0" eaLnBrk="1" fontAlgn="base" latinLnBrk="0" hangingPunct="1">
              <a:lnSpc>
                <a:spcPct val="100000"/>
              </a:lnSpc>
              <a:spcBef>
                <a:spcPct val="20000"/>
              </a:spcBef>
              <a:spcAft>
                <a:spcPct val="0"/>
              </a:spcAft>
              <a:buClrTx/>
              <a:buSzTx/>
              <a:tabLst/>
            </a:pPr>
            <a:r>
              <a:rPr kumimoji="0" lang="ja-JP" altLang="en-US" sz="1200" b="1" i="0" u="none" strike="noStrike" cap="none" normalizeH="0" dirty="0" smtClean="0">
                <a:ln>
                  <a:noFill/>
                </a:ln>
                <a:solidFill>
                  <a:srgbClr val="800000"/>
                </a:solidFill>
                <a:effectLst/>
                <a:latin typeface="メイリオ"/>
                <a:ea typeface="メイリオ"/>
                <a:cs typeface="メイリオ"/>
              </a:rPr>
              <a:t>ハードウェア</a:t>
            </a:r>
            <a:r>
              <a:rPr kumimoji="0" lang="ja-JP" altLang="en-US" sz="1200" b="1" dirty="0" smtClean="0">
                <a:solidFill>
                  <a:srgbClr val="800000"/>
                </a:solidFill>
                <a:latin typeface="メイリオ"/>
                <a:ea typeface="メイリオ"/>
                <a:cs typeface="メイリオ"/>
              </a:rPr>
              <a:t>の</a:t>
            </a:r>
            <a:r>
              <a:rPr kumimoji="0" lang="ja-JP" altLang="en-US" sz="1200" b="1" i="0" u="none" strike="noStrike" cap="none" normalizeH="0" dirty="0" smtClean="0">
                <a:ln>
                  <a:noFill/>
                </a:ln>
                <a:solidFill>
                  <a:srgbClr val="800000"/>
                </a:solidFill>
                <a:effectLst/>
                <a:latin typeface="メイリオ"/>
                <a:ea typeface="メイリオ"/>
                <a:cs typeface="メイリオ"/>
              </a:rPr>
              <a:t>統合</a:t>
            </a:r>
            <a:endParaRPr kumimoji="0" lang="en-US" altLang="ja-JP" sz="1200" b="1" i="0" u="none" strike="noStrike" cap="none" normalizeH="0" dirty="0" smtClean="0">
              <a:ln>
                <a:noFill/>
              </a:ln>
              <a:solidFill>
                <a:srgbClr val="800000"/>
              </a:solidFill>
              <a:effectLst/>
              <a:latin typeface="メイリオ"/>
              <a:ea typeface="メイリオ"/>
              <a:cs typeface="メイリオ"/>
            </a:endParaRPr>
          </a:p>
          <a:p>
            <a:pPr marR="0" defTabSz="914400" rtl="0" eaLnBrk="1" fontAlgn="base" latinLnBrk="0" hangingPunct="1">
              <a:lnSpc>
                <a:spcPct val="100000"/>
              </a:lnSpc>
              <a:spcBef>
                <a:spcPct val="20000"/>
              </a:spcBef>
              <a:spcAft>
                <a:spcPct val="0"/>
              </a:spcAft>
              <a:buClrTx/>
              <a:buSzTx/>
              <a:tabLst/>
            </a:pPr>
            <a:r>
              <a:rPr kumimoji="0" lang="ja-JP" altLang="en-US" sz="800" dirty="0" smtClean="0">
                <a:solidFill>
                  <a:schemeClr val="bg1"/>
                </a:solidFill>
                <a:latin typeface="メイリオ"/>
                <a:ea typeface="メイリオ"/>
                <a:cs typeface="メイリオ"/>
              </a:rPr>
              <a:t>スイッチ、サーバー、ストレージの一体化と機能連携</a:t>
            </a:r>
            <a:endParaRPr kumimoji="0" lang="en-US" altLang="ja-JP" sz="800" b="0" i="0" u="none" strike="noStrike" cap="none" normalizeH="0" dirty="0" smtClean="0">
              <a:ln>
                <a:noFill/>
              </a:ln>
              <a:solidFill>
                <a:schemeClr val="bg1"/>
              </a:solidFill>
              <a:effectLst/>
              <a:latin typeface="メイリオ"/>
              <a:ea typeface="メイリオ"/>
              <a:cs typeface="メイリオ"/>
            </a:endParaRPr>
          </a:p>
          <a:p>
            <a:pPr marR="0" defTabSz="914400" rtl="0" eaLnBrk="1" fontAlgn="base" latinLnBrk="0" hangingPunct="1">
              <a:lnSpc>
                <a:spcPct val="100000"/>
              </a:lnSpc>
              <a:spcBef>
                <a:spcPct val="20000"/>
              </a:spcBef>
              <a:spcAft>
                <a:spcPct val="0"/>
              </a:spcAft>
              <a:buClrTx/>
              <a:buSzTx/>
              <a:tabLst/>
            </a:pPr>
            <a:r>
              <a:rPr kumimoji="0" lang="ja-JP" altLang="en-US" sz="1200" b="1" dirty="0" smtClean="0">
                <a:solidFill>
                  <a:srgbClr val="800000"/>
                </a:solidFill>
                <a:latin typeface="メイリオ"/>
                <a:ea typeface="メイリオ"/>
                <a:cs typeface="メイリオ"/>
              </a:rPr>
              <a:t>ハード・ソフトのオープン化</a:t>
            </a:r>
            <a:endParaRPr kumimoji="0" lang="en-US" altLang="ja-JP" sz="1200" b="1" dirty="0" smtClean="0">
              <a:solidFill>
                <a:srgbClr val="800000"/>
              </a:solidFill>
              <a:latin typeface="メイリオ"/>
              <a:ea typeface="メイリオ"/>
              <a:cs typeface="メイリオ"/>
            </a:endParaRPr>
          </a:p>
          <a:p>
            <a:pPr marR="0" defTabSz="914400" rtl="0" eaLnBrk="1" fontAlgn="base" latinLnBrk="0" hangingPunct="1">
              <a:lnSpc>
                <a:spcPct val="100000"/>
              </a:lnSpc>
              <a:spcBef>
                <a:spcPct val="20000"/>
              </a:spcBef>
              <a:spcAft>
                <a:spcPct val="0"/>
              </a:spcAft>
              <a:buClrTx/>
              <a:buSzTx/>
              <a:tabLst/>
            </a:pPr>
            <a:r>
              <a:rPr kumimoji="0" lang="ja-JP" altLang="en-US" sz="800" dirty="0" smtClean="0">
                <a:solidFill>
                  <a:schemeClr val="bg1"/>
                </a:solidFill>
                <a:latin typeface="メイリオ"/>
                <a:ea typeface="メイリオ"/>
                <a:cs typeface="メイリオ"/>
              </a:rPr>
              <a:t>ホワイト・ボックス、</a:t>
            </a:r>
            <a:r>
              <a:rPr kumimoji="0" lang="en-US" altLang="ja-JP" sz="800" dirty="0" smtClean="0">
                <a:solidFill>
                  <a:schemeClr val="bg1"/>
                </a:solidFill>
                <a:latin typeface="メイリオ"/>
                <a:ea typeface="メイリオ"/>
                <a:cs typeface="メイリオ"/>
              </a:rPr>
              <a:t>OSS</a:t>
            </a:r>
            <a:r>
              <a:rPr kumimoji="0" lang="ja-JP" altLang="en-US" sz="800" dirty="0" smtClean="0">
                <a:solidFill>
                  <a:schemeClr val="bg1"/>
                </a:solidFill>
                <a:latin typeface="メイリオ"/>
                <a:ea typeface="メイリオ"/>
                <a:cs typeface="メイリオ"/>
              </a:rPr>
              <a:t>版ネットワーク</a:t>
            </a:r>
            <a:r>
              <a:rPr kumimoji="0" lang="en-US" altLang="ja-JP" sz="800" dirty="0" smtClean="0">
                <a:solidFill>
                  <a:schemeClr val="bg1"/>
                </a:solidFill>
                <a:latin typeface="メイリオ"/>
                <a:ea typeface="メイリオ"/>
                <a:cs typeface="メイリオ"/>
              </a:rPr>
              <a:t>OS</a:t>
            </a:r>
            <a:r>
              <a:rPr kumimoji="0" lang="ja-JP" altLang="en-US" sz="800" dirty="0" smtClean="0">
                <a:solidFill>
                  <a:schemeClr val="bg1"/>
                </a:solidFill>
                <a:latin typeface="メイリオ"/>
                <a:ea typeface="メイリオ"/>
                <a:cs typeface="メイリオ"/>
              </a:rPr>
              <a:t>の普及</a:t>
            </a:r>
            <a:endParaRPr kumimoji="0" lang="en-US" altLang="ja-JP" sz="800" dirty="0" smtClean="0">
              <a:solidFill>
                <a:schemeClr val="bg1"/>
              </a:solidFill>
              <a:latin typeface="メイリオ"/>
              <a:ea typeface="メイリオ"/>
              <a:cs typeface="メイリオ"/>
            </a:endParaRPr>
          </a:p>
          <a:p>
            <a:pPr marR="0" defTabSz="914400" rtl="0" eaLnBrk="1" fontAlgn="base" latinLnBrk="0" hangingPunct="1">
              <a:lnSpc>
                <a:spcPct val="100000"/>
              </a:lnSpc>
              <a:spcBef>
                <a:spcPct val="20000"/>
              </a:spcBef>
              <a:spcAft>
                <a:spcPct val="0"/>
              </a:spcAft>
              <a:buClrTx/>
              <a:buSzTx/>
              <a:tabLst/>
            </a:pPr>
            <a:r>
              <a:rPr kumimoji="0" lang="ja-JP" altLang="en-US" sz="1200" i="0" u="none" strike="noStrike" cap="none" normalizeH="0" dirty="0" smtClean="0">
                <a:ln>
                  <a:noFill/>
                </a:ln>
                <a:solidFill>
                  <a:srgbClr val="800000"/>
                </a:solidFill>
                <a:effectLst/>
                <a:latin typeface="メイリオ"/>
                <a:ea typeface="メイリオ"/>
                <a:cs typeface="メイリオ"/>
              </a:rPr>
              <a:t>アプリケーションの実行</a:t>
            </a:r>
            <a:endParaRPr kumimoji="0" lang="en-US" altLang="ja-JP" sz="1200" i="0" u="none" strike="noStrike" cap="none" normalizeH="0" dirty="0" smtClean="0">
              <a:ln>
                <a:noFill/>
              </a:ln>
              <a:solidFill>
                <a:srgbClr val="800000"/>
              </a:solidFill>
              <a:effectLst/>
              <a:latin typeface="メイリオ"/>
              <a:ea typeface="メイリオ"/>
              <a:cs typeface="メイリオ"/>
            </a:endParaRPr>
          </a:p>
          <a:p>
            <a:pPr marR="0" defTabSz="914400" rtl="0" eaLnBrk="1" fontAlgn="base" latinLnBrk="0" hangingPunct="1">
              <a:lnSpc>
                <a:spcPct val="100000"/>
              </a:lnSpc>
              <a:spcBef>
                <a:spcPct val="20000"/>
              </a:spcBef>
              <a:spcAft>
                <a:spcPct val="0"/>
              </a:spcAft>
              <a:buClrTx/>
              <a:buSzTx/>
              <a:tabLst/>
            </a:pPr>
            <a:r>
              <a:rPr kumimoji="0" lang="ja-JP" altLang="en-US" sz="800" dirty="0" smtClean="0">
                <a:solidFill>
                  <a:schemeClr val="bg1"/>
                </a:solidFill>
                <a:latin typeface="メイリオ"/>
                <a:ea typeface="メイリオ"/>
                <a:cs typeface="メイリオ"/>
              </a:rPr>
              <a:t>サーバー用</a:t>
            </a:r>
            <a:r>
              <a:rPr kumimoji="0" lang="en-US" altLang="ja-JP" sz="800" dirty="0" smtClean="0">
                <a:solidFill>
                  <a:schemeClr val="bg1"/>
                </a:solidFill>
                <a:latin typeface="メイリオ"/>
                <a:ea typeface="メイリオ"/>
                <a:cs typeface="メイリオ"/>
              </a:rPr>
              <a:t>CPU</a:t>
            </a:r>
            <a:r>
              <a:rPr kumimoji="0" lang="ja-JP" altLang="en-US" sz="800" dirty="0" smtClean="0">
                <a:solidFill>
                  <a:schemeClr val="bg1"/>
                </a:solidFill>
                <a:latin typeface="メイリオ"/>
                <a:ea typeface="メイリオ"/>
                <a:cs typeface="メイリオ"/>
              </a:rPr>
              <a:t>、</a:t>
            </a:r>
            <a:r>
              <a:rPr kumimoji="0" lang="en-US" altLang="ja-JP" sz="800" dirty="0" smtClean="0">
                <a:solidFill>
                  <a:schemeClr val="bg1"/>
                </a:solidFill>
                <a:latin typeface="メイリオ"/>
                <a:ea typeface="メイリオ"/>
                <a:cs typeface="メイリオ"/>
              </a:rPr>
              <a:t>OS</a:t>
            </a:r>
            <a:r>
              <a:rPr kumimoji="0" lang="ja-JP" altLang="en-US" sz="800" dirty="0" smtClean="0">
                <a:solidFill>
                  <a:schemeClr val="bg1"/>
                </a:solidFill>
                <a:latin typeface="メイリオ"/>
                <a:ea typeface="メイリオ"/>
                <a:cs typeface="メイリオ"/>
              </a:rPr>
              <a:t>とストレージの実装</a:t>
            </a:r>
            <a:endParaRPr kumimoji="0" lang="ja-JP" altLang="en-US" sz="800" b="0" i="0" u="none" strike="noStrike" cap="none" normalizeH="0" dirty="0" smtClean="0">
              <a:ln>
                <a:noFill/>
              </a:ln>
              <a:solidFill>
                <a:schemeClr val="bg1"/>
              </a:solidFill>
              <a:effectLst/>
              <a:latin typeface="メイリオ"/>
              <a:ea typeface="メイリオ"/>
              <a:cs typeface="メイリオ"/>
            </a:endParaRPr>
          </a:p>
        </p:txBody>
      </p:sp>
      <p:sp>
        <p:nvSpPr>
          <p:cNvPr id="95" name="二等辺三角形 94"/>
          <p:cNvSpPr/>
          <p:nvPr/>
        </p:nvSpPr>
        <p:spPr bwMode="auto">
          <a:xfrm rot="16200000">
            <a:off x="6516216" y="3789040"/>
            <a:ext cx="1008112" cy="144016"/>
          </a:xfrm>
          <a:prstGeom prst="triangle">
            <a:avLst/>
          </a:prstGeom>
          <a:solidFill>
            <a:srgbClr val="FF9933">
              <a:alpha val="67000"/>
            </a:srgb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b="1">
              <a:solidFill>
                <a:schemeClr val="bg1"/>
              </a:solidFill>
              <a:latin typeface="メイリオ"/>
              <a:ea typeface="メイリオ"/>
              <a:cs typeface="メイリオ"/>
            </a:endParaRPr>
          </a:p>
        </p:txBody>
      </p:sp>
      <p:sp>
        <p:nvSpPr>
          <p:cNvPr id="96" name="正方形/長方形 95"/>
          <p:cNvSpPr/>
          <p:nvPr/>
        </p:nvSpPr>
        <p:spPr bwMode="auto">
          <a:xfrm>
            <a:off x="3059832" y="5013176"/>
            <a:ext cx="648072" cy="1296144"/>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97" name="正方形/長方形 96"/>
          <p:cNvSpPr/>
          <p:nvPr/>
        </p:nvSpPr>
        <p:spPr bwMode="auto">
          <a:xfrm>
            <a:off x="3131840" y="5157192"/>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通信</a:t>
            </a:r>
          </a:p>
        </p:txBody>
      </p:sp>
      <p:sp>
        <p:nvSpPr>
          <p:cNvPr id="98" name="正方形/長方形 97"/>
          <p:cNvSpPr/>
          <p:nvPr/>
        </p:nvSpPr>
        <p:spPr bwMode="auto">
          <a:xfrm>
            <a:off x="3131840"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センサ</a:t>
            </a:r>
          </a:p>
        </p:txBody>
      </p:sp>
      <p:sp>
        <p:nvSpPr>
          <p:cNvPr id="99" name="正方形/長方形 98"/>
          <p:cNvSpPr/>
          <p:nvPr/>
        </p:nvSpPr>
        <p:spPr bwMode="auto">
          <a:xfrm>
            <a:off x="3131840" y="5949280"/>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solidFill>
                  <a:schemeClr val="accent2"/>
                </a:solidFill>
                <a:effectLst/>
                <a:latin typeface="メイリオ"/>
                <a:ea typeface="メイリオ"/>
                <a:cs typeface="メイリオ"/>
              </a:rPr>
              <a:t>IF</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00" name="正方形/長方形 99"/>
          <p:cNvSpPr/>
          <p:nvPr/>
        </p:nvSpPr>
        <p:spPr bwMode="auto">
          <a:xfrm>
            <a:off x="3419872"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chemeClr val="accent2"/>
                </a:solidFill>
                <a:latin typeface="メイリオ"/>
                <a:ea typeface="メイリオ"/>
                <a:cs typeface="メイリオ"/>
              </a:rPr>
              <a:t>処理</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01" name="正方形/長方形 100"/>
          <p:cNvSpPr/>
          <p:nvPr/>
        </p:nvSpPr>
        <p:spPr bwMode="auto">
          <a:xfrm>
            <a:off x="3851920" y="5013176"/>
            <a:ext cx="648072" cy="1296144"/>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02" name="正方形/長方形 101"/>
          <p:cNvSpPr/>
          <p:nvPr/>
        </p:nvSpPr>
        <p:spPr bwMode="auto">
          <a:xfrm>
            <a:off x="3923928" y="5157192"/>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通信</a:t>
            </a:r>
          </a:p>
        </p:txBody>
      </p:sp>
      <p:sp>
        <p:nvSpPr>
          <p:cNvPr id="103" name="正方形/長方形 102"/>
          <p:cNvSpPr/>
          <p:nvPr/>
        </p:nvSpPr>
        <p:spPr bwMode="auto">
          <a:xfrm>
            <a:off x="3923928"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センサ</a:t>
            </a:r>
          </a:p>
        </p:txBody>
      </p:sp>
      <p:sp>
        <p:nvSpPr>
          <p:cNvPr id="104" name="正方形/長方形 103"/>
          <p:cNvSpPr/>
          <p:nvPr/>
        </p:nvSpPr>
        <p:spPr bwMode="auto">
          <a:xfrm>
            <a:off x="3923928" y="5949280"/>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solidFill>
                  <a:schemeClr val="accent2"/>
                </a:solidFill>
                <a:effectLst/>
                <a:latin typeface="メイリオ"/>
                <a:ea typeface="メイリオ"/>
                <a:cs typeface="メイリオ"/>
              </a:rPr>
              <a:t>IF</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05" name="正方形/長方形 104"/>
          <p:cNvSpPr/>
          <p:nvPr/>
        </p:nvSpPr>
        <p:spPr bwMode="auto">
          <a:xfrm>
            <a:off x="4211960"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chemeClr val="accent2"/>
                </a:solidFill>
                <a:latin typeface="メイリオ"/>
                <a:ea typeface="メイリオ"/>
                <a:cs typeface="メイリオ"/>
              </a:rPr>
              <a:t>処理</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06" name="正方形/長方形 105"/>
          <p:cNvSpPr/>
          <p:nvPr/>
        </p:nvSpPr>
        <p:spPr bwMode="auto">
          <a:xfrm>
            <a:off x="4644008" y="5013176"/>
            <a:ext cx="648072" cy="1296144"/>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07" name="正方形/長方形 106"/>
          <p:cNvSpPr/>
          <p:nvPr/>
        </p:nvSpPr>
        <p:spPr bwMode="auto">
          <a:xfrm>
            <a:off x="4716016" y="5157192"/>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通信</a:t>
            </a:r>
          </a:p>
        </p:txBody>
      </p:sp>
      <p:sp>
        <p:nvSpPr>
          <p:cNvPr id="108" name="正方形/長方形 107"/>
          <p:cNvSpPr/>
          <p:nvPr/>
        </p:nvSpPr>
        <p:spPr bwMode="auto">
          <a:xfrm>
            <a:off x="4716016"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センサ</a:t>
            </a:r>
          </a:p>
        </p:txBody>
      </p:sp>
      <p:sp>
        <p:nvSpPr>
          <p:cNvPr id="109" name="正方形/長方形 108"/>
          <p:cNvSpPr/>
          <p:nvPr/>
        </p:nvSpPr>
        <p:spPr bwMode="auto">
          <a:xfrm>
            <a:off x="4716016" y="5949280"/>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solidFill>
                  <a:schemeClr val="accent2"/>
                </a:solidFill>
                <a:effectLst/>
                <a:latin typeface="メイリオ"/>
                <a:ea typeface="メイリオ"/>
                <a:cs typeface="メイリオ"/>
              </a:rPr>
              <a:t>IF</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10" name="正方形/長方形 109"/>
          <p:cNvSpPr/>
          <p:nvPr/>
        </p:nvSpPr>
        <p:spPr bwMode="auto">
          <a:xfrm>
            <a:off x="5004048"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chemeClr val="accent2"/>
                </a:solidFill>
                <a:latin typeface="メイリオ"/>
                <a:ea typeface="メイリオ"/>
                <a:cs typeface="メイリオ"/>
              </a:rPr>
              <a:t>処理</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11" name="正方形/長方形 110"/>
          <p:cNvSpPr/>
          <p:nvPr/>
        </p:nvSpPr>
        <p:spPr bwMode="auto">
          <a:xfrm>
            <a:off x="5436096" y="5013176"/>
            <a:ext cx="648072" cy="1296144"/>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12" name="正方形/長方形 111"/>
          <p:cNvSpPr/>
          <p:nvPr/>
        </p:nvSpPr>
        <p:spPr bwMode="auto">
          <a:xfrm>
            <a:off x="5508104" y="5157192"/>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通信</a:t>
            </a:r>
          </a:p>
        </p:txBody>
      </p:sp>
      <p:sp>
        <p:nvSpPr>
          <p:cNvPr id="113" name="正方形/長方形 112"/>
          <p:cNvSpPr/>
          <p:nvPr/>
        </p:nvSpPr>
        <p:spPr bwMode="auto">
          <a:xfrm>
            <a:off x="5508104"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センサ</a:t>
            </a:r>
          </a:p>
        </p:txBody>
      </p:sp>
      <p:sp>
        <p:nvSpPr>
          <p:cNvPr id="114" name="正方形/長方形 113"/>
          <p:cNvSpPr/>
          <p:nvPr/>
        </p:nvSpPr>
        <p:spPr bwMode="auto">
          <a:xfrm>
            <a:off x="5508104" y="5949280"/>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solidFill>
                  <a:schemeClr val="accent2"/>
                </a:solidFill>
                <a:effectLst/>
                <a:latin typeface="メイリオ"/>
                <a:ea typeface="メイリオ"/>
                <a:cs typeface="メイリオ"/>
              </a:rPr>
              <a:t>IF</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15" name="正方形/長方形 114"/>
          <p:cNvSpPr/>
          <p:nvPr/>
        </p:nvSpPr>
        <p:spPr bwMode="auto">
          <a:xfrm>
            <a:off x="5796136"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chemeClr val="accent2"/>
                </a:solidFill>
                <a:latin typeface="メイリオ"/>
                <a:ea typeface="メイリオ"/>
                <a:cs typeface="メイリオ"/>
              </a:rPr>
              <a:t>処理</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16" name="正方形/長方形 115"/>
          <p:cNvSpPr/>
          <p:nvPr/>
        </p:nvSpPr>
        <p:spPr bwMode="auto">
          <a:xfrm>
            <a:off x="6228184" y="5013176"/>
            <a:ext cx="648072" cy="1296144"/>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17" name="正方形/長方形 116"/>
          <p:cNvSpPr/>
          <p:nvPr/>
        </p:nvSpPr>
        <p:spPr bwMode="auto">
          <a:xfrm>
            <a:off x="6300192" y="5157192"/>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通信</a:t>
            </a:r>
          </a:p>
        </p:txBody>
      </p:sp>
      <p:sp>
        <p:nvSpPr>
          <p:cNvPr id="118" name="正方形/長方形 117"/>
          <p:cNvSpPr/>
          <p:nvPr/>
        </p:nvSpPr>
        <p:spPr bwMode="auto">
          <a:xfrm>
            <a:off x="6300192"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センサ</a:t>
            </a:r>
          </a:p>
        </p:txBody>
      </p:sp>
      <p:sp>
        <p:nvSpPr>
          <p:cNvPr id="119" name="正方形/長方形 118"/>
          <p:cNvSpPr/>
          <p:nvPr/>
        </p:nvSpPr>
        <p:spPr bwMode="auto">
          <a:xfrm>
            <a:off x="6300192" y="5949280"/>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solidFill>
                  <a:schemeClr val="accent2"/>
                </a:solidFill>
                <a:effectLst/>
                <a:latin typeface="メイリオ"/>
                <a:ea typeface="メイリオ"/>
                <a:cs typeface="メイリオ"/>
              </a:rPr>
              <a:t>IF</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20" name="正方形/長方形 119"/>
          <p:cNvSpPr/>
          <p:nvPr/>
        </p:nvSpPr>
        <p:spPr bwMode="auto">
          <a:xfrm>
            <a:off x="6588224"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chemeClr val="accent2"/>
                </a:solidFill>
                <a:latin typeface="メイリオ"/>
                <a:ea typeface="メイリオ"/>
                <a:cs typeface="メイリオ"/>
              </a:rPr>
              <a:t>処理</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Tree>
    <p:extLst>
      <p:ext uri="{BB962C8B-B14F-4D97-AF65-F5344CB8AC3E}">
        <p14:creationId xmlns:p14="http://schemas.microsoft.com/office/powerpoint/2010/main" val="41377344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bwMode="auto">
          <a:xfrm>
            <a:off x="323528" y="1124744"/>
            <a:ext cx="8496944" cy="1584176"/>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2" name="タイトル 1"/>
          <p:cNvSpPr>
            <a:spLocks noGrp="1"/>
          </p:cNvSpPr>
          <p:nvPr>
            <p:ph type="title"/>
          </p:nvPr>
        </p:nvSpPr>
        <p:spPr/>
        <p:txBody>
          <a:bodyPr/>
          <a:lstStyle/>
          <a:p>
            <a:r>
              <a:rPr kumimoji="1" lang="en-US" altLang="ja-JP" dirty="0" smtClean="0"/>
              <a:t>IoT</a:t>
            </a:r>
            <a:r>
              <a:rPr kumimoji="1" lang="ja-JP" altLang="en-US" dirty="0" smtClean="0"/>
              <a:t>プラットフォーム</a:t>
            </a:r>
            <a:endParaRPr kumimoji="1" lang="ja-JP" altLang="en-US" dirty="0"/>
          </a:p>
        </p:txBody>
      </p:sp>
      <p:sp>
        <p:nvSpPr>
          <p:cNvPr id="4" name="正方形/長方形 3"/>
          <p:cNvSpPr/>
          <p:nvPr/>
        </p:nvSpPr>
        <p:spPr bwMode="auto">
          <a:xfrm>
            <a:off x="323528" y="2996952"/>
            <a:ext cx="4248472" cy="1584176"/>
          </a:xfrm>
          <a:prstGeom prst="rect">
            <a:avLst/>
          </a:prstGeom>
          <a:solidFill>
            <a:srgbClr val="95B3D7"/>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 name="正方形/長方形 4"/>
          <p:cNvSpPr/>
          <p:nvPr/>
        </p:nvSpPr>
        <p:spPr bwMode="auto">
          <a:xfrm>
            <a:off x="323528" y="4869160"/>
            <a:ext cx="8496944" cy="1584176"/>
          </a:xfrm>
          <a:prstGeom prst="rect">
            <a:avLst/>
          </a:prstGeom>
          <a:solidFill>
            <a:schemeClr val="accent6">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5" name="テキスト ボックス 54"/>
          <p:cNvSpPr txBox="1"/>
          <p:nvPr/>
        </p:nvSpPr>
        <p:spPr>
          <a:xfrm>
            <a:off x="323528" y="1124744"/>
            <a:ext cx="1980029" cy="246221"/>
          </a:xfrm>
          <a:prstGeom prst="rect">
            <a:avLst/>
          </a:prstGeom>
          <a:noFill/>
        </p:spPr>
        <p:txBody>
          <a:bodyPr wrap="none" rtlCol="0">
            <a:spAutoFit/>
          </a:bodyPr>
          <a:lstStyle/>
          <a:p>
            <a:r>
              <a:rPr kumimoji="1" lang="ja-JP" altLang="en-US" sz="1000" dirty="0" smtClean="0">
                <a:solidFill>
                  <a:schemeClr val="bg1"/>
                </a:solidFill>
                <a:latin typeface="メイリオ"/>
                <a:ea typeface="メイリオ"/>
                <a:cs typeface="メイリオ"/>
              </a:rPr>
              <a:t>クラウド</a:t>
            </a:r>
            <a:r>
              <a:rPr lang="ja-JP" altLang="en-US" sz="1000" dirty="0" smtClean="0">
                <a:solidFill>
                  <a:schemeClr val="bg1"/>
                </a:solidFill>
                <a:latin typeface="メイリオ"/>
                <a:ea typeface="メイリオ"/>
                <a:cs typeface="メイリオ"/>
              </a:rPr>
              <a:t>・コンピューティング</a:t>
            </a:r>
            <a:endParaRPr kumimoji="1" lang="ja-JP" altLang="en-US" sz="1000" dirty="0" smtClean="0">
              <a:solidFill>
                <a:schemeClr val="bg1"/>
              </a:solidFill>
              <a:latin typeface="メイリオ"/>
              <a:ea typeface="メイリオ"/>
              <a:cs typeface="メイリオ"/>
            </a:endParaRPr>
          </a:p>
        </p:txBody>
      </p:sp>
      <p:sp>
        <p:nvSpPr>
          <p:cNvPr id="56" name="テキスト ボックス 55"/>
          <p:cNvSpPr txBox="1"/>
          <p:nvPr/>
        </p:nvSpPr>
        <p:spPr>
          <a:xfrm>
            <a:off x="323528" y="2996952"/>
            <a:ext cx="1851789" cy="400110"/>
          </a:xfrm>
          <a:prstGeom prst="rect">
            <a:avLst/>
          </a:prstGeom>
          <a:noFill/>
        </p:spPr>
        <p:txBody>
          <a:bodyPr wrap="none" rtlCol="0">
            <a:spAutoFit/>
          </a:bodyPr>
          <a:lstStyle/>
          <a:p>
            <a:r>
              <a:rPr lang="ja-JP" altLang="en-US" sz="1000" dirty="0" smtClean="0">
                <a:solidFill>
                  <a:schemeClr val="bg1"/>
                </a:solidFill>
                <a:latin typeface="メイリオ"/>
                <a:ea typeface="メイリオ"/>
                <a:cs typeface="メイリオ"/>
              </a:rPr>
              <a:t>エッジ・コンピューティング</a:t>
            </a:r>
            <a:endParaRPr lang="en-US" altLang="ja-JP" sz="1000" dirty="0" smtClean="0">
              <a:solidFill>
                <a:schemeClr val="bg1"/>
              </a:solidFill>
              <a:latin typeface="メイリオ"/>
              <a:ea typeface="メイリオ"/>
              <a:cs typeface="メイリオ"/>
            </a:endParaRPr>
          </a:p>
          <a:p>
            <a:r>
              <a:rPr lang="ja-JP" altLang="en-US" sz="1000" dirty="0" smtClean="0">
                <a:solidFill>
                  <a:schemeClr val="bg1"/>
                </a:solidFill>
                <a:latin typeface="メイリオ"/>
                <a:ea typeface="メイリオ"/>
                <a:cs typeface="メイリオ"/>
              </a:rPr>
              <a:t>フォグ・コンピューティング</a:t>
            </a:r>
            <a:endParaRPr lang="en-US" altLang="ja-JP" sz="1000" dirty="0" smtClean="0">
              <a:solidFill>
                <a:schemeClr val="bg1"/>
              </a:solidFill>
              <a:latin typeface="メイリオ"/>
              <a:ea typeface="メイリオ"/>
              <a:cs typeface="メイリオ"/>
            </a:endParaRPr>
          </a:p>
        </p:txBody>
      </p:sp>
      <p:sp>
        <p:nvSpPr>
          <p:cNvPr id="57" name="テキスト ボックス 56"/>
          <p:cNvSpPr txBox="1"/>
          <p:nvPr/>
        </p:nvSpPr>
        <p:spPr>
          <a:xfrm>
            <a:off x="323528" y="4869160"/>
            <a:ext cx="1338828" cy="246221"/>
          </a:xfrm>
          <a:prstGeom prst="rect">
            <a:avLst/>
          </a:prstGeom>
          <a:noFill/>
        </p:spPr>
        <p:txBody>
          <a:bodyPr wrap="none" rtlCol="0">
            <a:spAutoFit/>
          </a:bodyPr>
          <a:lstStyle/>
          <a:p>
            <a:r>
              <a:rPr lang="ja-JP" altLang="en-US" sz="1000" dirty="0" smtClean="0">
                <a:solidFill>
                  <a:srgbClr val="0000FF"/>
                </a:solidFill>
                <a:latin typeface="メイリオ"/>
                <a:ea typeface="メイリオ"/>
                <a:cs typeface="メイリオ"/>
              </a:rPr>
              <a:t>スマート・デバイス</a:t>
            </a:r>
            <a:endParaRPr lang="en-US" altLang="ja-JP" sz="1000" dirty="0" smtClean="0">
              <a:solidFill>
                <a:srgbClr val="0000FF"/>
              </a:solidFill>
              <a:latin typeface="メイリオ"/>
              <a:ea typeface="メイリオ"/>
              <a:cs typeface="メイリオ"/>
            </a:endParaRPr>
          </a:p>
        </p:txBody>
      </p:sp>
      <p:sp>
        <p:nvSpPr>
          <p:cNvPr id="58" name="テキスト ボックス 57"/>
          <p:cNvSpPr txBox="1"/>
          <p:nvPr/>
        </p:nvSpPr>
        <p:spPr>
          <a:xfrm>
            <a:off x="467544" y="1556792"/>
            <a:ext cx="1467068" cy="707886"/>
          </a:xfrm>
          <a:prstGeom prst="rect">
            <a:avLst/>
          </a:prstGeom>
          <a:noFill/>
        </p:spPr>
        <p:txBody>
          <a:bodyPr wrap="none" rtlCol="0">
            <a:spAutoFit/>
          </a:bodyPr>
          <a:lstStyle/>
          <a:p>
            <a:r>
              <a:rPr kumimoji="1" lang="ja-JP" altLang="en-US" sz="2000" dirty="0" smtClean="0">
                <a:solidFill>
                  <a:schemeClr val="bg1"/>
                </a:solidFill>
                <a:latin typeface="メイリオ"/>
                <a:ea typeface="メイリオ"/>
                <a:cs typeface="メイリオ"/>
              </a:rPr>
              <a:t>データ活用</a:t>
            </a:r>
            <a:endParaRPr kumimoji="1" lang="en-US" altLang="ja-JP" sz="2000" dirty="0" smtClean="0">
              <a:solidFill>
                <a:schemeClr val="bg1"/>
              </a:solidFill>
              <a:latin typeface="メイリオ"/>
              <a:ea typeface="メイリオ"/>
              <a:cs typeface="メイリオ"/>
            </a:endParaRPr>
          </a:p>
          <a:p>
            <a:r>
              <a:rPr kumimoji="1" lang="ja-JP" altLang="en-US" sz="2000" dirty="0" smtClean="0">
                <a:solidFill>
                  <a:schemeClr val="bg1"/>
                </a:solidFill>
                <a:latin typeface="メイリオ"/>
                <a:ea typeface="メイリオ"/>
                <a:cs typeface="メイリオ"/>
              </a:rPr>
              <a:t>と</a:t>
            </a:r>
            <a:r>
              <a:rPr lang="ja-JP" altLang="en-US" sz="2000" dirty="0" smtClean="0">
                <a:solidFill>
                  <a:schemeClr val="bg1"/>
                </a:solidFill>
                <a:latin typeface="メイリオ"/>
                <a:ea typeface="メイリオ"/>
                <a:cs typeface="メイリオ"/>
              </a:rPr>
              <a:t>機能</a:t>
            </a:r>
            <a:r>
              <a:rPr kumimoji="1" lang="ja-JP" altLang="en-US" sz="2000" dirty="0" smtClean="0">
                <a:solidFill>
                  <a:schemeClr val="bg1"/>
                </a:solidFill>
                <a:latin typeface="メイリオ"/>
                <a:ea typeface="メイリオ"/>
                <a:cs typeface="メイリオ"/>
              </a:rPr>
              <a:t>連携</a:t>
            </a:r>
          </a:p>
        </p:txBody>
      </p:sp>
      <p:sp>
        <p:nvSpPr>
          <p:cNvPr id="59" name="テキスト ボックス 58"/>
          <p:cNvSpPr txBox="1"/>
          <p:nvPr/>
        </p:nvSpPr>
        <p:spPr>
          <a:xfrm>
            <a:off x="467544" y="3501008"/>
            <a:ext cx="1467068" cy="707886"/>
          </a:xfrm>
          <a:prstGeom prst="rect">
            <a:avLst/>
          </a:prstGeom>
          <a:noFill/>
        </p:spPr>
        <p:txBody>
          <a:bodyPr wrap="none" rtlCol="0">
            <a:spAutoFit/>
          </a:bodyPr>
          <a:lstStyle/>
          <a:p>
            <a:r>
              <a:rPr lang="ja-JP" altLang="en-US" sz="2000" dirty="0" smtClean="0">
                <a:solidFill>
                  <a:schemeClr val="bg1"/>
                </a:solidFill>
                <a:latin typeface="メイリオ"/>
                <a:ea typeface="メイリオ"/>
                <a:cs typeface="メイリオ"/>
              </a:rPr>
              <a:t>データ集約</a:t>
            </a:r>
            <a:endParaRPr lang="en-US" altLang="ja-JP" sz="2000" dirty="0" smtClean="0">
              <a:solidFill>
                <a:schemeClr val="bg1"/>
              </a:solidFill>
              <a:latin typeface="メイリオ"/>
              <a:ea typeface="メイリオ"/>
              <a:cs typeface="メイリオ"/>
            </a:endParaRPr>
          </a:p>
          <a:p>
            <a:r>
              <a:rPr lang="ja-JP" altLang="en-US" sz="2000" dirty="0" smtClean="0">
                <a:solidFill>
                  <a:schemeClr val="bg1"/>
                </a:solidFill>
                <a:latin typeface="メイリオ"/>
                <a:ea typeface="メイリオ"/>
                <a:cs typeface="メイリオ"/>
              </a:rPr>
              <a:t>と高速応答</a:t>
            </a:r>
            <a:endParaRPr kumimoji="1" lang="ja-JP" altLang="en-US" sz="2000" dirty="0" smtClean="0">
              <a:solidFill>
                <a:schemeClr val="bg1"/>
              </a:solidFill>
              <a:latin typeface="メイリオ"/>
              <a:ea typeface="メイリオ"/>
              <a:cs typeface="メイリオ"/>
            </a:endParaRPr>
          </a:p>
        </p:txBody>
      </p:sp>
      <p:sp>
        <p:nvSpPr>
          <p:cNvPr id="60" name="テキスト ボックス 59"/>
          <p:cNvSpPr txBox="1"/>
          <p:nvPr/>
        </p:nvSpPr>
        <p:spPr>
          <a:xfrm>
            <a:off x="467544" y="5301208"/>
            <a:ext cx="1467068" cy="707886"/>
          </a:xfrm>
          <a:prstGeom prst="rect">
            <a:avLst/>
          </a:prstGeom>
          <a:noFill/>
        </p:spPr>
        <p:txBody>
          <a:bodyPr wrap="none" rtlCol="0">
            <a:spAutoFit/>
          </a:bodyPr>
          <a:lstStyle/>
          <a:p>
            <a:r>
              <a:rPr lang="ja-JP" altLang="en-US" sz="2000" dirty="0" smtClean="0">
                <a:solidFill>
                  <a:srgbClr val="0000FF"/>
                </a:solidFill>
                <a:latin typeface="メイリオ"/>
                <a:ea typeface="メイリオ"/>
                <a:cs typeface="メイリオ"/>
              </a:rPr>
              <a:t>データ収集</a:t>
            </a:r>
            <a:endParaRPr lang="en-US" altLang="ja-JP" sz="2000" dirty="0" smtClean="0">
              <a:solidFill>
                <a:srgbClr val="0000FF"/>
              </a:solidFill>
              <a:latin typeface="メイリオ"/>
              <a:ea typeface="メイリオ"/>
              <a:cs typeface="メイリオ"/>
            </a:endParaRPr>
          </a:p>
          <a:p>
            <a:r>
              <a:rPr lang="ja-JP" altLang="en-US" sz="2000" dirty="0" smtClean="0">
                <a:solidFill>
                  <a:srgbClr val="0000FF"/>
                </a:solidFill>
                <a:latin typeface="メイリオ"/>
                <a:ea typeface="メイリオ"/>
                <a:cs typeface="メイリオ"/>
              </a:rPr>
              <a:t>と遠隔送信</a:t>
            </a:r>
            <a:endParaRPr kumimoji="1" lang="ja-JP" altLang="en-US" sz="2000" dirty="0" smtClean="0">
              <a:solidFill>
                <a:srgbClr val="0000FF"/>
              </a:solidFill>
              <a:latin typeface="メイリオ"/>
              <a:ea typeface="メイリオ"/>
              <a:cs typeface="メイリオ"/>
            </a:endParaRPr>
          </a:p>
        </p:txBody>
      </p:sp>
      <p:sp>
        <p:nvSpPr>
          <p:cNvPr id="23" name="上下矢印 22"/>
          <p:cNvSpPr/>
          <p:nvPr/>
        </p:nvSpPr>
        <p:spPr>
          <a:xfrm>
            <a:off x="7415857" y="2533010"/>
            <a:ext cx="500162" cy="2459260"/>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フローチャート: 磁気ディスク 87"/>
          <p:cNvSpPr/>
          <p:nvPr/>
        </p:nvSpPr>
        <p:spPr>
          <a:xfrm>
            <a:off x="6423870"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78" name="図形グループ 177"/>
          <p:cNvGrpSpPr/>
          <p:nvPr/>
        </p:nvGrpSpPr>
        <p:grpSpPr>
          <a:xfrm>
            <a:off x="3779912" y="1491754"/>
            <a:ext cx="317500" cy="157483"/>
            <a:chOff x="6769100" y="1390650"/>
            <a:chExt cx="317500" cy="157483"/>
          </a:xfrm>
        </p:grpSpPr>
        <p:sp>
          <p:nvSpPr>
            <p:cNvPr id="179" name="正方形/長方形 1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円/楕円 1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1" name="直線コネクタ 180"/>
            <p:cNvCxnSpPr>
              <a:stCxn id="256" idx="6"/>
              <a:endCxn id="25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2" name="図形グループ 181"/>
          <p:cNvGrpSpPr/>
          <p:nvPr/>
        </p:nvGrpSpPr>
        <p:grpSpPr>
          <a:xfrm>
            <a:off x="3779912" y="1685216"/>
            <a:ext cx="317500" cy="157483"/>
            <a:chOff x="6769100" y="1390650"/>
            <a:chExt cx="317500" cy="157483"/>
          </a:xfrm>
        </p:grpSpPr>
        <p:sp>
          <p:nvSpPr>
            <p:cNvPr id="183" name="正方形/長方形 18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円/楕円 18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5" name="直線コネクタ 184"/>
            <p:cNvCxnSpPr>
              <a:stCxn id="260" idx="6"/>
              <a:endCxn id="25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6" name="図形グループ 185"/>
          <p:cNvGrpSpPr/>
          <p:nvPr/>
        </p:nvGrpSpPr>
        <p:grpSpPr>
          <a:xfrm>
            <a:off x="3779912" y="1866809"/>
            <a:ext cx="317500" cy="157483"/>
            <a:chOff x="6769100" y="1390650"/>
            <a:chExt cx="317500" cy="157483"/>
          </a:xfrm>
        </p:grpSpPr>
        <p:sp>
          <p:nvSpPr>
            <p:cNvPr id="187" name="正方形/長方形 18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円/楕円 18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9" name="直線コネクタ 188"/>
            <p:cNvCxnSpPr>
              <a:stCxn id="264" idx="6"/>
              <a:endCxn id="26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0" name="図形グループ 189"/>
          <p:cNvGrpSpPr/>
          <p:nvPr/>
        </p:nvGrpSpPr>
        <p:grpSpPr>
          <a:xfrm>
            <a:off x="3779912" y="2225812"/>
            <a:ext cx="317500" cy="157483"/>
            <a:chOff x="6769100" y="1390650"/>
            <a:chExt cx="317500" cy="157483"/>
          </a:xfrm>
        </p:grpSpPr>
        <p:sp>
          <p:nvSpPr>
            <p:cNvPr id="191" name="正方形/長方形 19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円/楕円 19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3" name="直線コネクタ 192"/>
            <p:cNvCxnSpPr>
              <a:stCxn id="268" idx="6"/>
              <a:endCxn id="26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4" name="図形グループ 193"/>
          <p:cNvGrpSpPr/>
          <p:nvPr/>
        </p:nvGrpSpPr>
        <p:grpSpPr>
          <a:xfrm>
            <a:off x="3779912" y="2042497"/>
            <a:ext cx="317500" cy="157483"/>
            <a:chOff x="6769100" y="1390650"/>
            <a:chExt cx="317500" cy="157483"/>
          </a:xfrm>
        </p:grpSpPr>
        <p:sp>
          <p:nvSpPr>
            <p:cNvPr id="195" name="正方形/長方形 1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7" name="直線コネクタ 196"/>
            <p:cNvCxnSpPr>
              <a:stCxn id="272" idx="6"/>
              <a:endCxn id="2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8" name="図形グループ 197"/>
          <p:cNvGrpSpPr/>
          <p:nvPr/>
        </p:nvGrpSpPr>
        <p:grpSpPr>
          <a:xfrm>
            <a:off x="4154562" y="1494295"/>
            <a:ext cx="317500" cy="157483"/>
            <a:chOff x="6769100" y="1390650"/>
            <a:chExt cx="317500" cy="157483"/>
          </a:xfrm>
        </p:grpSpPr>
        <p:sp>
          <p:nvSpPr>
            <p:cNvPr id="199" name="正方形/長方形 1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円/楕円 1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1" name="直線コネクタ 200"/>
            <p:cNvCxnSpPr>
              <a:stCxn id="276" idx="6"/>
              <a:endCxn id="27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2" name="図形グループ 201"/>
          <p:cNvGrpSpPr/>
          <p:nvPr/>
        </p:nvGrpSpPr>
        <p:grpSpPr>
          <a:xfrm>
            <a:off x="4154562" y="1687757"/>
            <a:ext cx="317500" cy="157483"/>
            <a:chOff x="6769100" y="1390650"/>
            <a:chExt cx="317500" cy="157483"/>
          </a:xfrm>
        </p:grpSpPr>
        <p:sp>
          <p:nvSpPr>
            <p:cNvPr id="203" name="正方形/長方形 2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円/楕円 2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5" name="直線コネクタ 204"/>
            <p:cNvCxnSpPr>
              <a:stCxn id="280" idx="6"/>
              <a:endCxn id="27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6" name="図形グループ 205"/>
          <p:cNvGrpSpPr/>
          <p:nvPr/>
        </p:nvGrpSpPr>
        <p:grpSpPr>
          <a:xfrm>
            <a:off x="4154562" y="1869350"/>
            <a:ext cx="317500" cy="157483"/>
            <a:chOff x="6769100" y="1390650"/>
            <a:chExt cx="317500" cy="157483"/>
          </a:xfrm>
        </p:grpSpPr>
        <p:sp>
          <p:nvSpPr>
            <p:cNvPr id="207" name="正方形/長方形 20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円/楕円 20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9" name="直線コネクタ 208"/>
            <p:cNvCxnSpPr>
              <a:stCxn id="284" idx="6"/>
              <a:endCxn id="28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0" name="図形グループ 209"/>
          <p:cNvGrpSpPr/>
          <p:nvPr/>
        </p:nvGrpSpPr>
        <p:grpSpPr>
          <a:xfrm>
            <a:off x="4154562" y="2228353"/>
            <a:ext cx="317500" cy="157483"/>
            <a:chOff x="6769100" y="1390650"/>
            <a:chExt cx="317500" cy="157483"/>
          </a:xfrm>
        </p:grpSpPr>
        <p:sp>
          <p:nvSpPr>
            <p:cNvPr id="211" name="正方形/長方形 21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円/楕円 2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3" name="直線コネクタ 212"/>
            <p:cNvCxnSpPr>
              <a:stCxn id="288" idx="6"/>
              <a:endCxn id="28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4" name="図形グループ 213"/>
          <p:cNvGrpSpPr/>
          <p:nvPr/>
        </p:nvGrpSpPr>
        <p:grpSpPr>
          <a:xfrm>
            <a:off x="4154562" y="2045038"/>
            <a:ext cx="317500" cy="157483"/>
            <a:chOff x="6769100" y="1390650"/>
            <a:chExt cx="317500" cy="157483"/>
          </a:xfrm>
        </p:grpSpPr>
        <p:sp>
          <p:nvSpPr>
            <p:cNvPr id="215" name="正方形/長方形 2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円/楕円 2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7" name="直線コネクタ 216"/>
            <p:cNvCxnSpPr>
              <a:stCxn id="292" idx="6"/>
              <a:endCxn id="29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8" name="図形グループ 217"/>
          <p:cNvGrpSpPr/>
          <p:nvPr/>
        </p:nvGrpSpPr>
        <p:grpSpPr>
          <a:xfrm>
            <a:off x="4519968" y="1494295"/>
            <a:ext cx="317500" cy="157483"/>
            <a:chOff x="6769100" y="1390650"/>
            <a:chExt cx="317500" cy="157483"/>
          </a:xfrm>
        </p:grpSpPr>
        <p:sp>
          <p:nvSpPr>
            <p:cNvPr id="219" name="正方形/長方形 2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円/楕円 2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1" name="直線コネクタ 220"/>
            <p:cNvCxnSpPr>
              <a:stCxn id="296" idx="6"/>
              <a:endCxn id="29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2" name="図形グループ 221"/>
          <p:cNvGrpSpPr/>
          <p:nvPr/>
        </p:nvGrpSpPr>
        <p:grpSpPr>
          <a:xfrm>
            <a:off x="4519968" y="1687757"/>
            <a:ext cx="317500" cy="157483"/>
            <a:chOff x="6769100" y="1390650"/>
            <a:chExt cx="317500" cy="157483"/>
          </a:xfrm>
        </p:grpSpPr>
        <p:sp>
          <p:nvSpPr>
            <p:cNvPr id="223" name="正方形/長方形 2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円/楕円 2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5" name="直線コネクタ 224"/>
            <p:cNvCxnSpPr>
              <a:stCxn id="300" idx="6"/>
              <a:endCxn id="29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6" name="図形グループ 225"/>
          <p:cNvGrpSpPr/>
          <p:nvPr/>
        </p:nvGrpSpPr>
        <p:grpSpPr>
          <a:xfrm>
            <a:off x="4519968" y="1869350"/>
            <a:ext cx="317500" cy="157483"/>
            <a:chOff x="6769100" y="1390650"/>
            <a:chExt cx="317500" cy="157483"/>
          </a:xfrm>
        </p:grpSpPr>
        <p:sp>
          <p:nvSpPr>
            <p:cNvPr id="227" name="正方形/長方形 22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円/楕円 2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9" name="直線コネクタ 228"/>
            <p:cNvCxnSpPr>
              <a:stCxn id="304" idx="6"/>
              <a:endCxn id="30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0" name="図形グループ 229"/>
          <p:cNvGrpSpPr/>
          <p:nvPr/>
        </p:nvGrpSpPr>
        <p:grpSpPr>
          <a:xfrm>
            <a:off x="4519968" y="2228353"/>
            <a:ext cx="317500" cy="157483"/>
            <a:chOff x="6769100" y="1390650"/>
            <a:chExt cx="317500" cy="157483"/>
          </a:xfrm>
        </p:grpSpPr>
        <p:sp>
          <p:nvSpPr>
            <p:cNvPr id="231" name="正方形/長方形 2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円/楕円 2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3" name="直線コネクタ 232"/>
            <p:cNvCxnSpPr>
              <a:stCxn id="308" idx="6"/>
              <a:endCxn id="30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4" name="図形グループ 233"/>
          <p:cNvGrpSpPr/>
          <p:nvPr/>
        </p:nvGrpSpPr>
        <p:grpSpPr>
          <a:xfrm>
            <a:off x="4519968" y="2045038"/>
            <a:ext cx="317500" cy="157483"/>
            <a:chOff x="6769100" y="1390650"/>
            <a:chExt cx="317500" cy="157483"/>
          </a:xfrm>
        </p:grpSpPr>
        <p:sp>
          <p:nvSpPr>
            <p:cNvPr id="235" name="正方形/長方形 23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円/楕円 2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7" name="直線コネクタ 236"/>
            <p:cNvCxnSpPr>
              <a:stCxn id="312" idx="6"/>
              <a:endCxn id="3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8" name="図形グループ 237"/>
          <p:cNvGrpSpPr/>
          <p:nvPr/>
        </p:nvGrpSpPr>
        <p:grpSpPr>
          <a:xfrm>
            <a:off x="4890222" y="1496836"/>
            <a:ext cx="317500" cy="157483"/>
            <a:chOff x="6769100" y="1390650"/>
            <a:chExt cx="317500" cy="157483"/>
          </a:xfrm>
        </p:grpSpPr>
        <p:sp>
          <p:nvSpPr>
            <p:cNvPr id="239" name="正方形/長方形 23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0" name="円/楕円 23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1" name="直線コネクタ 240"/>
            <p:cNvCxnSpPr>
              <a:stCxn id="316" idx="6"/>
              <a:endCxn id="3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2" name="図形グループ 241"/>
          <p:cNvGrpSpPr/>
          <p:nvPr/>
        </p:nvGrpSpPr>
        <p:grpSpPr>
          <a:xfrm>
            <a:off x="4890222" y="1690298"/>
            <a:ext cx="317500" cy="157483"/>
            <a:chOff x="6769100" y="1390650"/>
            <a:chExt cx="317500" cy="157483"/>
          </a:xfrm>
        </p:grpSpPr>
        <p:sp>
          <p:nvSpPr>
            <p:cNvPr id="243" name="正方形/長方形 2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円/楕円 2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5" name="直線コネクタ 244"/>
            <p:cNvCxnSpPr>
              <a:stCxn id="320" idx="6"/>
              <a:endCxn id="3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6" name="図形グループ 245"/>
          <p:cNvGrpSpPr/>
          <p:nvPr/>
        </p:nvGrpSpPr>
        <p:grpSpPr>
          <a:xfrm>
            <a:off x="4890222" y="1871891"/>
            <a:ext cx="317500" cy="157483"/>
            <a:chOff x="6769100" y="1390650"/>
            <a:chExt cx="317500" cy="157483"/>
          </a:xfrm>
        </p:grpSpPr>
        <p:sp>
          <p:nvSpPr>
            <p:cNvPr id="247" name="正方形/長方形 24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円/楕円 2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9" name="直線コネクタ 248"/>
            <p:cNvCxnSpPr>
              <a:stCxn id="324" idx="6"/>
              <a:endCxn id="3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0" name="図形グループ 249"/>
          <p:cNvGrpSpPr/>
          <p:nvPr/>
        </p:nvGrpSpPr>
        <p:grpSpPr>
          <a:xfrm>
            <a:off x="4890222" y="2230894"/>
            <a:ext cx="317500" cy="157483"/>
            <a:chOff x="6769100" y="1390650"/>
            <a:chExt cx="317500" cy="157483"/>
          </a:xfrm>
        </p:grpSpPr>
        <p:sp>
          <p:nvSpPr>
            <p:cNvPr id="251" name="正方形/長方形 2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2" name="円/楕円 2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3" name="直線コネクタ 252"/>
            <p:cNvCxnSpPr>
              <a:stCxn id="328" idx="6"/>
              <a:endCxn id="3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4" name="図形グループ 253"/>
          <p:cNvGrpSpPr/>
          <p:nvPr/>
        </p:nvGrpSpPr>
        <p:grpSpPr>
          <a:xfrm>
            <a:off x="4890222" y="2047579"/>
            <a:ext cx="317500" cy="157483"/>
            <a:chOff x="6769100" y="1390650"/>
            <a:chExt cx="317500" cy="157483"/>
          </a:xfrm>
        </p:grpSpPr>
        <p:sp>
          <p:nvSpPr>
            <p:cNvPr id="255" name="正方形/長方形 25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円/楕円 25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7" name="直線コネクタ 256"/>
            <p:cNvCxnSpPr>
              <a:endCxn id="3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8" name="図形グループ 257"/>
          <p:cNvGrpSpPr/>
          <p:nvPr/>
        </p:nvGrpSpPr>
        <p:grpSpPr>
          <a:xfrm>
            <a:off x="5264872" y="1499377"/>
            <a:ext cx="317500" cy="157483"/>
            <a:chOff x="6769100" y="1390650"/>
            <a:chExt cx="317500" cy="157483"/>
          </a:xfrm>
        </p:grpSpPr>
        <p:sp>
          <p:nvSpPr>
            <p:cNvPr id="259" name="正方形/長方形 25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円/楕円 25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1" name="直線コネクタ 26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2" name="図形グループ 261"/>
          <p:cNvGrpSpPr/>
          <p:nvPr/>
        </p:nvGrpSpPr>
        <p:grpSpPr>
          <a:xfrm>
            <a:off x="5264872" y="1692839"/>
            <a:ext cx="317500" cy="157483"/>
            <a:chOff x="6769100" y="1390650"/>
            <a:chExt cx="317500" cy="157483"/>
          </a:xfrm>
        </p:grpSpPr>
        <p:sp>
          <p:nvSpPr>
            <p:cNvPr id="263" name="正方形/長方形 2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4" name="円/楕円 2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5" name="直線コネクタ 26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6" name="図形グループ 265"/>
          <p:cNvGrpSpPr/>
          <p:nvPr/>
        </p:nvGrpSpPr>
        <p:grpSpPr>
          <a:xfrm>
            <a:off x="5264872" y="1874432"/>
            <a:ext cx="317500" cy="157483"/>
            <a:chOff x="6769100" y="1390650"/>
            <a:chExt cx="317500" cy="157483"/>
          </a:xfrm>
        </p:grpSpPr>
        <p:sp>
          <p:nvSpPr>
            <p:cNvPr id="267" name="正方形/長方形 26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円/楕円 26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9" name="直線コネクタ 26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0" name="図形グループ 269"/>
          <p:cNvGrpSpPr/>
          <p:nvPr/>
        </p:nvGrpSpPr>
        <p:grpSpPr>
          <a:xfrm>
            <a:off x="5264872" y="2233435"/>
            <a:ext cx="317500" cy="157483"/>
            <a:chOff x="6769100" y="1390650"/>
            <a:chExt cx="317500" cy="157483"/>
          </a:xfrm>
        </p:grpSpPr>
        <p:sp>
          <p:nvSpPr>
            <p:cNvPr id="271" name="正方形/長方形 2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円/楕円 2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3" name="直線コネクタ 27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4" name="図形グループ 273"/>
          <p:cNvGrpSpPr/>
          <p:nvPr/>
        </p:nvGrpSpPr>
        <p:grpSpPr>
          <a:xfrm>
            <a:off x="5264872" y="2050120"/>
            <a:ext cx="317500" cy="157483"/>
            <a:chOff x="6769100" y="1390650"/>
            <a:chExt cx="317500" cy="157483"/>
          </a:xfrm>
        </p:grpSpPr>
        <p:sp>
          <p:nvSpPr>
            <p:cNvPr id="275" name="正方形/長方形 27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 name="円/楕円 27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7" name="直線コネクタ 27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8" name="図形グループ 277"/>
          <p:cNvGrpSpPr/>
          <p:nvPr/>
        </p:nvGrpSpPr>
        <p:grpSpPr>
          <a:xfrm>
            <a:off x="5618518" y="1496836"/>
            <a:ext cx="317500" cy="157483"/>
            <a:chOff x="6769100" y="1390650"/>
            <a:chExt cx="317500" cy="157483"/>
          </a:xfrm>
        </p:grpSpPr>
        <p:sp>
          <p:nvSpPr>
            <p:cNvPr id="279" name="正方形/長方形 2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0" name="円/楕円 2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1" name="直線コネクタ 28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2" name="図形グループ 281"/>
          <p:cNvGrpSpPr/>
          <p:nvPr/>
        </p:nvGrpSpPr>
        <p:grpSpPr>
          <a:xfrm>
            <a:off x="5618518" y="1690298"/>
            <a:ext cx="317500" cy="157483"/>
            <a:chOff x="6769100" y="1390650"/>
            <a:chExt cx="317500" cy="157483"/>
          </a:xfrm>
        </p:grpSpPr>
        <p:sp>
          <p:nvSpPr>
            <p:cNvPr id="283" name="正方形/長方形 28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円/楕円 28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5" name="直線コネクタ 28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6" name="図形グループ 285"/>
          <p:cNvGrpSpPr/>
          <p:nvPr/>
        </p:nvGrpSpPr>
        <p:grpSpPr>
          <a:xfrm>
            <a:off x="5618518" y="1871891"/>
            <a:ext cx="317500" cy="157483"/>
            <a:chOff x="6769100" y="1390650"/>
            <a:chExt cx="317500" cy="157483"/>
          </a:xfrm>
        </p:grpSpPr>
        <p:sp>
          <p:nvSpPr>
            <p:cNvPr id="287" name="正方形/長方形 28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8" name="円/楕円 28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9" name="直線コネクタ 28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0" name="図形グループ 289"/>
          <p:cNvGrpSpPr/>
          <p:nvPr/>
        </p:nvGrpSpPr>
        <p:grpSpPr>
          <a:xfrm>
            <a:off x="5618518" y="2230894"/>
            <a:ext cx="317500" cy="157483"/>
            <a:chOff x="6769100" y="1390650"/>
            <a:chExt cx="317500" cy="157483"/>
          </a:xfrm>
        </p:grpSpPr>
        <p:sp>
          <p:nvSpPr>
            <p:cNvPr id="291" name="正方形/長方形 29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2" name="円/楕円 29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3" name="直線コネクタ 29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4" name="図形グループ 293"/>
          <p:cNvGrpSpPr/>
          <p:nvPr/>
        </p:nvGrpSpPr>
        <p:grpSpPr>
          <a:xfrm>
            <a:off x="5618518" y="2047579"/>
            <a:ext cx="317500" cy="157483"/>
            <a:chOff x="6769100" y="1390650"/>
            <a:chExt cx="317500" cy="157483"/>
          </a:xfrm>
        </p:grpSpPr>
        <p:sp>
          <p:nvSpPr>
            <p:cNvPr id="295" name="正方形/長方形 2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6" name="円/楕円 2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7" name="直線コネクタ 29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8" name="図形グループ 297"/>
          <p:cNvGrpSpPr/>
          <p:nvPr/>
        </p:nvGrpSpPr>
        <p:grpSpPr>
          <a:xfrm>
            <a:off x="5993168" y="1499377"/>
            <a:ext cx="317500" cy="157483"/>
            <a:chOff x="6769100" y="1390650"/>
            <a:chExt cx="317500" cy="157483"/>
          </a:xfrm>
        </p:grpSpPr>
        <p:sp>
          <p:nvSpPr>
            <p:cNvPr id="299" name="正方形/長方形 2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0" name="円/楕円 2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1" name="直線コネクタ 30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2" name="図形グループ 301"/>
          <p:cNvGrpSpPr/>
          <p:nvPr/>
        </p:nvGrpSpPr>
        <p:grpSpPr>
          <a:xfrm>
            <a:off x="5993168" y="1692839"/>
            <a:ext cx="317500" cy="157483"/>
            <a:chOff x="6769100" y="1390650"/>
            <a:chExt cx="317500" cy="157483"/>
          </a:xfrm>
        </p:grpSpPr>
        <p:sp>
          <p:nvSpPr>
            <p:cNvPr id="303" name="正方形/長方形 3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円/楕円 3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5" name="直線コネクタ 30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6" name="図形グループ 305"/>
          <p:cNvGrpSpPr/>
          <p:nvPr/>
        </p:nvGrpSpPr>
        <p:grpSpPr>
          <a:xfrm>
            <a:off x="5993168" y="1874432"/>
            <a:ext cx="317500" cy="157483"/>
            <a:chOff x="6769100" y="1390650"/>
            <a:chExt cx="317500" cy="157483"/>
          </a:xfrm>
        </p:grpSpPr>
        <p:sp>
          <p:nvSpPr>
            <p:cNvPr id="307" name="正方形/長方形 30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8" name="円/楕円 30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9" name="直線コネクタ 30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0" name="図形グループ 309"/>
          <p:cNvGrpSpPr/>
          <p:nvPr/>
        </p:nvGrpSpPr>
        <p:grpSpPr>
          <a:xfrm>
            <a:off x="5993168" y="2233435"/>
            <a:ext cx="317500" cy="157483"/>
            <a:chOff x="6769100" y="1390650"/>
            <a:chExt cx="317500" cy="157483"/>
          </a:xfrm>
        </p:grpSpPr>
        <p:sp>
          <p:nvSpPr>
            <p:cNvPr id="311" name="正方形/長方形 31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2" name="円/楕円 3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3" name="直線コネクタ 31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4" name="図形グループ 313"/>
          <p:cNvGrpSpPr/>
          <p:nvPr/>
        </p:nvGrpSpPr>
        <p:grpSpPr>
          <a:xfrm>
            <a:off x="5993168" y="2050120"/>
            <a:ext cx="317500" cy="157483"/>
            <a:chOff x="6769100" y="1390650"/>
            <a:chExt cx="317500" cy="157483"/>
          </a:xfrm>
        </p:grpSpPr>
        <p:sp>
          <p:nvSpPr>
            <p:cNvPr id="315" name="正方形/長方形 3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6" name="円/楕円 3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7" name="直線コネクタ 31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18" name="フローチャート: 磁気ディスク 317"/>
          <p:cNvSpPr/>
          <p:nvPr/>
        </p:nvSpPr>
        <p:spPr>
          <a:xfrm>
            <a:off x="6423870"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19" name="フローチャート: 磁気ディスク 318"/>
          <p:cNvSpPr/>
          <p:nvPr/>
        </p:nvSpPr>
        <p:spPr>
          <a:xfrm>
            <a:off x="6423870"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0" name="フローチャート: 磁気ディスク 319"/>
          <p:cNvSpPr/>
          <p:nvPr/>
        </p:nvSpPr>
        <p:spPr>
          <a:xfrm>
            <a:off x="6844729"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1" name="フローチャート: 磁気ディスク 320"/>
          <p:cNvSpPr/>
          <p:nvPr/>
        </p:nvSpPr>
        <p:spPr>
          <a:xfrm>
            <a:off x="6844729"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2" name="フローチャート: 磁気ディスク 321"/>
          <p:cNvSpPr/>
          <p:nvPr/>
        </p:nvSpPr>
        <p:spPr>
          <a:xfrm>
            <a:off x="6844729"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3" name="フローチャート: 磁気ディスク 322"/>
          <p:cNvSpPr/>
          <p:nvPr/>
        </p:nvSpPr>
        <p:spPr>
          <a:xfrm>
            <a:off x="7278542"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4" name="フローチャート: 磁気ディスク 323"/>
          <p:cNvSpPr/>
          <p:nvPr/>
        </p:nvSpPr>
        <p:spPr>
          <a:xfrm>
            <a:off x="7278542"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5" name="フローチャート: 磁気ディスク 324"/>
          <p:cNvSpPr/>
          <p:nvPr/>
        </p:nvSpPr>
        <p:spPr>
          <a:xfrm>
            <a:off x="7278542"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6" name="フローチャート: 磁気ディスク 325"/>
          <p:cNvSpPr/>
          <p:nvPr/>
        </p:nvSpPr>
        <p:spPr>
          <a:xfrm>
            <a:off x="7699401"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7" name="フローチャート: 磁気ディスク 326"/>
          <p:cNvSpPr/>
          <p:nvPr/>
        </p:nvSpPr>
        <p:spPr>
          <a:xfrm>
            <a:off x="7699401"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8" name="フローチャート: 磁気ディスク 327"/>
          <p:cNvSpPr/>
          <p:nvPr/>
        </p:nvSpPr>
        <p:spPr>
          <a:xfrm>
            <a:off x="7699401"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9" name="フローチャート: 磁気ディスク 328"/>
          <p:cNvSpPr/>
          <p:nvPr/>
        </p:nvSpPr>
        <p:spPr>
          <a:xfrm>
            <a:off x="8125670" y="20475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30" name="フローチャート: 磁気ディスク 329"/>
          <p:cNvSpPr/>
          <p:nvPr/>
        </p:nvSpPr>
        <p:spPr>
          <a:xfrm>
            <a:off x="8125670" y="1771153"/>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31" name="フローチャート: 磁気ディスク 330"/>
          <p:cNvSpPr/>
          <p:nvPr/>
        </p:nvSpPr>
        <p:spPr>
          <a:xfrm>
            <a:off x="8125670" y="150445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41" name="上下矢印 340"/>
          <p:cNvSpPr/>
          <p:nvPr/>
        </p:nvSpPr>
        <p:spPr>
          <a:xfrm>
            <a:off x="3271972" y="2533010"/>
            <a:ext cx="500162" cy="601749"/>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2" name="上下矢印 341"/>
          <p:cNvSpPr/>
          <p:nvPr/>
        </p:nvSpPr>
        <p:spPr>
          <a:xfrm>
            <a:off x="3279750" y="4390521"/>
            <a:ext cx="500162" cy="601749"/>
          </a:xfrm>
          <a:prstGeom prst="upDown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p:cNvSpPr txBox="1"/>
          <p:nvPr/>
        </p:nvSpPr>
        <p:spPr>
          <a:xfrm>
            <a:off x="7773206" y="3663711"/>
            <a:ext cx="805029" cy="307777"/>
          </a:xfrm>
          <a:prstGeom prst="rect">
            <a:avLst/>
          </a:prstGeom>
          <a:noFill/>
        </p:spPr>
        <p:txBody>
          <a:bodyPr wrap="none" rtlCol="0">
            <a:spAutoFit/>
          </a:bodyPr>
          <a:lstStyle/>
          <a:p>
            <a:r>
              <a:rPr kumimoji="1" lang="ja-JP" altLang="en-US" sz="1400" dirty="0" smtClean="0">
                <a:solidFill>
                  <a:srgbClr val="7030A0"/>
                </a:solidFill>
                <a:latin typeface="Meiryo" charset="-128"/>
                <a:ea typeface="Meiryo" charset="-128"/>
                <a:cs typeface="Meiryo" charset="-128"/>
              </a:rPr>
              <a:t>数百</a:t>
            </a:r>
            <a:r>
              <a:rPr kumimoji="1" lang="en-US" altLang="ja-JP" sz="1400" dirty="0" err="1" smtClean="0">
                <a:solidFill>
                  <a:srgbClr val="7030A0"/>
                </a:solidFill>
                <a:latin typeface="Meiryo" charset="-128"/>
                <a:ea typeface="Meiryo" charset="-128"/>
                <a:cs typeface="Meiryo" charset="-128"/>
              </a:rPr>
              <a:t>ms</a:t>
            </a:r>
            <a:endParaRPr kumimoji="1" lang="ja-JP" altLang="en-US" sz="1400" dirty="0">
              <a:solidFill>
                <a:srgbClr val="7030A0"/>
              </a:solidFill>
              <a:latin typeface="Meiryo" charset="-128"/>
              <a:ea typeface="Meiryo" charset="-128"/>
              <a:cs typeface="Meiryo" charset="-128"/>
            </a:endParaRPr>
          </a:p>
        </p:txBody>
      </p:sp>
      <p:sp>
        <p:nvSpPr>
          <p:cNvPr id="343" name="テキスト ボックス 342"/>
          <p:cNvSpPr txBox="1"/>
          <p:nvPr/>
        </p:nvSpPr>
        <p:spPr>
          <a:xfrm>
            <a:off x="3752047" y="2716573"/>
            <a:ext cx="805029" cy="307777"/>
          </a:xfrm>
          <a:prstGeom prst="rect">
            <a:avLst/>
          </a:prstGeom>
          <a:noFill/>
        </p:spPr>
        <p:txBody>
          <a:bodyPr wrap="none" rtlCol="0">
            <a:spAutoFit/>
          </a:bodyPr>
          <a:lstStyle/>
          <a:p>
            <a:r>
              <a:rPr kumimoji="1" lang="ja-JP" altLang="en-US" sz="1400" dirty="0" smtClean="0">
                <a:solidFill>
                  <a:srgbClr val="7030A0"/>
                </a:solidFill>
                <a:latin typeface="Meiryo" charset="-128"/>
                <a:ea typeface="Meiryo" charset="-128"/>
                <a:cs typeface="Meiryo" charset="-128"/>
              </a:rPr>
              <a:t>数百</a:t>
            </a:r>
            <a:r>
              <a:rPr kumimoji="1" lang="en-US" altLang="ja-JP" sz="1400" dirty="0" err="1" smtClean="0">
                <a:solidFill>
                  <a:srgbClr val="7030A0"/>
                </a:solidFill>
                <a:latin typeface="Meiryo" charset="-128"/>
                <a:ea typeface="Meiryo" charset="-128"/>
                <a:cs typeface="Meiryo" charset="-128"/>
              </a:rPr>
              <a:t>ms</a:t>
            </a:r>
            <a:endParaRPr kumimoji="1" lang="ja-JP" altLang="en-US" sz="1400" dirty="0">
              <a:solidFill>
                <a:srgbClr val="7030A0"/>
              </a:solidFill>
              <a:latin typeface="Meiryo" charset="-128"/>
              <a:ea typeface="Meiryo" charset="-128"/>
              <a:cs typeface="Meiryo" charset="-128"/>
            </a:endParaRPr>
          </a:p>
        </p:txBody>
      </p:sp>
      <p:sp>
        <p:nvSpPr>
          <p:cNvPr id="344" name="テキスト ボックス 343"/>
          <p:cNvSpPr txBox="1"/>
          <p:nvPr/>
        </p:nvSpPr>
        <p:spPr>
          <a:xfrm>
            <a:off x="3752047" y="4581128"/>
            <a:ext cx="625492" cy="307777"/>
          </a:xfrm>
          <a:prstGeom prst="rect">
            <a:avLst/>
          </a:prstGeom>
          <a:noFill/>
        </p:spPr>
        <p:txBody>
          <a:bodyPr wrap="none" rtlCol="0">
            <a:spAutoFit/>
          </a:bodyPr>
          <a:lstStyle/>
          <a:p>
            <a:r>
              <a:rPr kumimoji="1" lang="ja-JP" altLang="en-US" sz="1400" smtClean="0">
                <a:solidFill>
                  <a:schemeClr val="accent6">
                    <a:lumMod val="75000"/>
                  </a:schemeClr>
                </a:solidFill>
                <a:latin typeface="Meiryo" charset="-128"/>
                <a:ea typeface="Meiryo" charset="-128"/>
                <a:cs typeface="Meiryo" charset="-128"/>
              </a:rPr>
              <a:t>数</a:t>
            </a:r>
            <a:r>
              <a:rPr kumimoji="1" lang="en-US" altLang="ja-JP" sz="1400" dirty="0" err="1" smtClean="0">
                <a:solidFill>
                  <a:schemeClr val="accent6">
                    <a:lumMod val="75000"/>
                  </a:schemeClr>
                </a:solidFill>
                <a:latin typeface="Meiryo" charset="-128"/>
                <a:ea typeface="Meiryo" charset="-128"/>
                <a:cs typeface="Meiryo" charset="-128"/>
              </a:rPr>
              <a:t>ms</a:t>
            </a:r>
            <a:endParaRPr kumimoji="1" lang="ja-JP" altLang="en-US" sz="1400" dirty="0">
              <a:solidFill>
                <a:schemeClr val="accent6">
                  <a:lumMod val="75000"/>
                </a:schemeClr>
              </a:solidFill>
              <a:latin typeface="Meiryo" charset="-128"/>
              <a:ea typeface="Meiryo" charset="-128"/>
              <a:cs typeface="Meiryo" charset="-128"/>
            </a:endParaRPr>
          </a:p>
        </p:txBody>
      </p:sp>
      <p:sp>
        <p:nvSpPr>
          <p:cNvPr id="345" name="角丸四角形 344"/>
          <p:cNvSpPr/>
          <p:nvPr/>
        </p:nvSpPr>
        <p:spPr bwMode="auto">
          <a:xfrm>
            <a:off x="5311272"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346" name="角丸四角形 345"/>
          <p:cNvSpPr/>
          <p:nvPr/>
        </p:nvSpPr>
        <p:spPr bwMode="auto">
          <a:xfrm>
            <a:off x="3043020"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347" name="角丸四角形 346"/>
          <p:cNvSpPr/>
          <p:nvPr/>
        </p:nvSpPr>
        <p:spPr bwMode="auto">
          <a:xfrm>
            <a:off x="6427396"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348" name="角丸四角形 347"/>
          <p:cNvSpPr/>
          <p:nvPr/>
        </p:nvSpPr>
        <p:spPr bwMode="auto">
          <a:xfrm>
            <a:off x="7579524"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349" name="角丸四角形 348"/>
          <p:cNvSpPr/>
          <p:nvPr/>
        </p:nvSpPr>
        <p:spPr bwMode="auto">
          <a:xfrm>
            <a:off x="4195148"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350" name="図形グループ 349"/>
          <p:cNvGrpSpPr/>
          <p:nvPr/>
        </p:nvGrpSpPr>
        <p:grpSpPr>
          <a:xfrm>
            <a:off x="6541913" y="5544156"/>
            <a:ext cx="161020" cy="300733"/>
            <a:chOff x="5118100" y="4941610"/>
            <a:chExt cx="190500" cy="405090"/>
          </a:xfrm>
        </p:grpSpPr>
        <p:sp>
          <p:nvSpPr>
            <p:cNvPr id="351" name="正方形/長方形 35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2" name="正方形/長方形 351"/>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3" name="角丸四角形 352"/>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4" name="図形グループ 353"/>
          <p:cNvGrpSpPr/>
          <p:nvPr/>
        </p:nvGrpSpPr>
        <p:grpSpPr>
          <a:xfrm>
            <a:off x="6807624" y="5625545"/>
            <a:ext cx="441102" cy="177800"/>
            <a:chOff x="4715098" y="3962400"/>
            <a:chExt cx="441102" cy="177800"/>
          </a:xfrm>
        </p:grpSpPr>
        <p:sp>
          <p:nvSpPr>
            <p:cNvPr id="355" name="角丸四角形 354"/>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6" name="角丸四角形 355"/>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7" name="角丸四角形 356"/>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8" name="図形グループ 357"/>
          <p:cNvGrpSpPr/>
          <p:nvPr/>
        </p:nvGrpSpPr>
        <p:grpSpPr>
          <a:xfrm>
            <a:off x="5397952" y="5330932"/>
            <a:ext cx="679541" cy="593816"/>
            <a:chOff x="-62676" y="3965594"/>
            <a:chExt cx="679541" cy="593816"/>
          </a:xfrm>
        </p:grpSpPr>
        <p:sp>
          <p:nvSpPr>
            <p:cNvPr id="359" name="角丸四角形 358"/>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60" name="図 359"/>
            <p:cNvPicPr>
              <a:picLocks noChangeAspect="1"/>
            </p:cNvPicPr>
            <p:nvPr/>
          </p:nvPicPr>
          <p:blipFill>
            <a:blip r:embed="rId3">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361" name="図形グループ 360"/>
          <p:cNvGrpSpPr/>
          <p:nvPr/>
        </p:nvGrpSpPr>
        <p:grpSpPr>
          <a:xfrm>
            <a:off x="5884970" y="5449949"/>
            <a:ext cx="341289" cy="550466"/>
            <a:chOff x="1140657" y="4229811"/>
            <a:chExt cx="341289" cy="550466"/>
          </a:xfrm>
        </p:grpSpPr>
        <p:sp>
          <p:nvSpPr>
            <p:cNvPr id="362" name="角丸四角形 361"/>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63" name="図 362"/>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364" name="図 363" descr="imgres.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12870" y="5396791"/>
            <a:ext cx="792088" cy="543647"/>
          </a:xfrm>
          <a:prstGeom prst="rect">
            <a:avLst/>
          </a:prstGeom>
        </p:spPr>
      </p:pic>
      <p:grpSp>
        <p:nvGrpSpPr>
          <p:cNvPr id="365" name="図形グループ 364"/>
          <p:cNvGrpSpPr/>
          <p:nvPr/>
        </p:nvGrpSpPr>
        <p:grpSpPr>
          <a:xfrm>
            <a:off x="4451864" y="5396791"/>
            <a:ext cx="499492" cy="545661"/>
            <a:chOff x="4000500" y="1182650"/>
            <a:chExt cx="499492" cy="545661"/>
          </a:xfrm>
        </p:grpSpPr>
        <p:sp>
          <p:nvSpPr>
            <p:cNvPr id="366" name="角丸四角形 36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7" name="正方形/長方形 36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368" name="テキスト ボックス 367"/>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sp>
        <p:nvSpPr>
          <p:cNvPr id="369" name="角丸四角形 368"/>
          <p:cNvSpPr/>
          <p:nvPr/>
        </p:nvSpPr>
        <p:spPr>
          <a:xfrm>
            <a:off x="7579524" y="53967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0" name="円/楕円 369"/>
          <p:cNvSpPr/>
          <p:nvPr/>
        </p:nvSpPr>
        <p:spPr>
          <a:xfrm>
            <a:off x="7667060" y="54574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1" name="角丸四角形 370"/>
          <p:cNvSpPr/>
          <p:nvPr/>
        </p:nvSpPr>
        <p:spPr>
          <a:xfrm>
            <a:off x="7723540" y="55251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2" name="台形 371"/>
          <p:cNvSpPr/>
          <p:nvPr/>
        </p:nvSpPr>
        <p:spPr>
          <a:xfrm>
            <a:off x="8151024" y="58068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3" name="角丸四角形 372"/>
          <p:cNvSpPr/>
          <p:nvPr/>
        </p:nvSpPr>
        <p:spPr>
          <a:xfrm>
            <a:off x="8011324" y="54602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4" name="角丸四角形 373"/>
          <p:cNvSpPr/>
          <p:nvPr/>
        </p:nvSpPr>
        <p:spPr>
          <a:xfrm>
            <a:off x="8062124" y="55058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75" name="図形グループ 374"/>
          <p:cNvGrpSpPr/>
          <p:nvPr/>
        </p:nvGrpSpPr>
        <p:grpSpPr>
          <a:xfrm>
            <a:off x="3042487" y="1478050"/>
            <a:ext cx="317500" cy="157483"/>
            <a:chOff x="6769100" y="1390650"/>
            <a:chExt cx="317500" cy="157483"/>
          </a:xfrm>
        </p:grpSpPr>
        <p:sp>
          <p:nvSpPr>
            <p:cNvPr id="376" name="正方形/長方形 37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7" name="円/楕円 37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8" name="直線コネクタ 37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79" name="図形グループ 378"/>
          <p:cNvGrpSpPr/>
          <p:nvPr/>
        </p:nvGrpSpPr>
        <p:grpSpPr>
          <a:xfrm>
            <a:off x="3042487" y="1671512"/>
            <a:ext cx="317500" cy="157483"/>
            <a:chOff x="6769100" y="1390650"/>
            <a:chExt cx="317500" cy="157483"/>
          </a:xfrm>
        </p:grpSpPr>
        <p:sp>
          <p:nvSpPr>
            <p:cNvPr id="380" name="正方形/長方形 37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1" name="円/楕円 38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2" name="直線コネクタ 38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3" name="図形グループ 382"/>
          <p:cNvGrpSpPr/>
          <p:nvPr/>
        </p:nvGrpSpPr>
        <p:grpSpPr>
          <a:xfrm>
            <a:off x="3042487" y="1853105"/>
            <a:ext cx="317500" cy="157483"/>
            <a:chOff x="6769100" y="1390650"/>
            <a:chExt cx="317500" cy="157483"/>
          </a:xfrm>
        </p:grpSpPr>
        <p:sp>
          <p:nvSpPr>
            <p:cNvPr id="384" name="正方形/長方形 38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5" name="円/楕円 38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6" name="直線コネクタ 38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7" name="図形グループ 386"/>
          <p:cNvGrpSpPr/>
          <p:nvPr/>
        </p:nvGrpSpPr>
        <p:grpSpPr>
          <a:xfrm>
            <a:off x="3042487" y="2212108"/>
            <a:ext cx="317500" cy="157483"/>
            <a:chOff x="6769100" y="1390650"/>
            <a:chExt cx="317500" cy="157483"/>
          </a:xfrm>
        </p:grpSpPr>
        <p:sp>
          <p:nvSpPr>
            <p:cNvPr id="388" name="正方形/長方形 38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9" name="円/楕円 38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0" name="直線コネクタ 38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1" name="図形グループ 390"/>
          <p:cNvGrpSpPr/>
          <p:nvPr/>
        </p:nvGrpSpPr>
        <p:grpSpPr>
          <a:xfrm>
            <a:off x="3042487" y="2028793"/>
            <a:ext cx="317500" cy="157483"/>
            <a:chOff x="6769100" y="1390650"/>
            <a:chExt cx="317500" cy="157483"/>
          </a:xfrm>
        </p:grpSpPr>
        <p:sp>
          <p:nvSpPr>
            <p:cNvPr id="392" name="正方形/長方形 39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3" name="円/楕円 39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4" name="直線コネクタ 39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5" name="図形グループ 394"/>
          <p:cNvGrpSpPr/>
          <p:nvPr/>
        </p:nvGrpSpPr>
        <p:grpSpPr>
          <a:xfrm>
            <a:off x="3417137" y="1480591"/>
            <a:ext cx="317500" cy="157483"/>
            <a:chOff x="6769100" y="1390650"/>
            <a:chExt cx="317500" cy="157483"/>
          </a:xfrm>
        </p:grpSpPr>
        <p:sp>
          <p:nvSpPr>
            <p:cNvPr id="396" name="正方形/長方形 39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7" name="円/楕円 39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8" name="直線コネクタ 39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9" name="図形グループ 398"/>
          <p:cNvGrpSpPr/>
          <p:nvPr/>
        </p:nvGrpSpPr>
        <p:grpSpPr>
          <a:xfrm>
            <a:off x="3417137" y="1674053"/>
            <a:ext cx="317500" cy="157483"/>
            <a:chOff x="6769100" y="1390650"/>
            <a:chExt cx="317500" cy="157483"/>
          </a:xfrm>
        </p:grpSpPr>
        <p:sp>
          <p:nvSpPr>
            <p:cNvPr id="400" name="正方形/長方形 39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1" name="円/楕円 40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02" name="直線コネクタ 40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03" name="図形グループ 402"/>
          <p:cNvGrpSpPr/>
          <p:nvPr/>
        </p:nvGrpSpPr>
        <p:grpSpPr>
          <a:xfrm>
            <a:off x="3417137" y="1855646"/>
            <a:ext cx="317500" cy="157483"/>
            <a:chOff x="6769100" y="1390650"/>
            <a:chExt cx="317500" cy="157483"/>
          </a:xfrm>
        </p:grpSpPr>
        <p:sp>
          <p:nvSpPr>
            <p:cNvPr id="404" name="正方形/長方形 40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5" name="円/楕円 40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06" name="直線コネクタ 40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07" name="図形グループ 406"/>
          <p:cNvGrpSpPr/>
          <p:nvPr/>
        </p:nvGrpSpPr>
        <p:grpSpPr>
          <a:xfrm>
            <a:off x="3417137" y="2214649"/>
            <a:ext cx="317500" cy="157483"/>
            <a:chOff x="6769100" y="1390650"/>
            <a:chExt cx="317500" cy="157483"/>
          </a:xfrm>
        </p:grpSpPr>
        <p:sp>
          <p:nvSpPr>
            <p:cNvPr id="408" name="正方形/長方形 40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9" name="円/楕円 40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0" name="直線コネクタ 40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1" name="図形グループ 410"/>
          <p:cNvGrpSpPr/>
          <p:nvPr/>
        </p:nvGrpSpPr>
        <p:grpSpPr>
          <a:xfrm>
            <a:off x="3417137" y="2031334"/>
            <a:ext cx="317500" cy="157483"/>
            <a:chOff x="6769100" y="1390650"/>
            <a:chExt cx="317500" cy="157483"/>
          </a:xfrm>
        </p:grpSpPr>
        <p:sp>
          <p:nvSpPr>
            <p:cNvPr id="412" name="正方形/長方形 41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3" name="円/楕円 41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4" name="直線コネクタ 41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5" name="図形グループ 414"/>
          <p:cNvGrpSpPr/>
          <p:nvPr/>
        </p:nvGrpSpPr>
        <p:grpSpPr>
          <a:xfrm>
            <a:off x="3137971" y="3560769"/>
            <a:ext cx="317500" cy="157483"/>
            <a:chOff x="6769100" y="1390650"/>
            <a:chExt cx="317500" cy="157483"/>
          </a:xfrm>
        </p:grpSpPr>
        <p:sp>
          <p:nvSpPr>
            <p:cNvPr id="416" name="正方形/長方形 41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7" name="円/楕円 41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8" name="直線コネクタ 41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19" name="フローチャート: 磁気ディスク 418"/>
          <p:cNvSpPr/>
          <p:nvPr/>
        </p:nvSpPr>
        <p:spPr>
          <a:xfrm>
            <a:off x="3549276" y="357918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420" name="図形グループ 419"/>
          <p:cNvGrpSpPr/>
          <p:nvPr/>
        </p:nvGrpSpPr>
        <p:grpSpPr>
          <a:xfrm>
            <a:off x="3137971" y="3769790"/>
            <a:ext cx="317500" cy="157483"/>
            <a:chOff x="6769100" y="1390650"/>
            <a:chExt cx="317500" cy="157483"/>
          </a:xfrm>
        </p:grpSpPr>
        <p:sp>
          <p:nvSpPr>
            <p:cNvPr id="421" name="正方形/長方形 42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2" name="円/楕円 42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23" name="直線コネクタ 42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5" name="左矢印 44"/>
          <p:cNvSpPr/>
          <p:nvPr/>
        </p:nvSpPr>
        <p:spPr>
          <a:xfrm>
            <a:off x="4778470" y="3134759"/>
            <a:ext cx="2217732" cy="1446369"/>
          </a:xfrm>
          <a:prstGeom prst="lef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400" dirty="0" smtClean="0">
                <a:solidFill>
                  <a:srgbClr val="C00000"/>
                </a:solidFill>
                <a:latin typeface="Meiryo" charset="-128"/>
                <a:ea typeface="Meiryo" charset="-128"/>
                <a:cs typeface="Meiryo" charset="-128"/>
              </a:rPr>
              <a:t>デバイス数の増大</a:t>
            </a:r>
          </a:p>
          <a:p>
            <a:pPr algn="r"/>
            <a:r>
              <a:rPr kumimoji="1" lang="ja-JP" altLang="en-US" sz="1400" dirty="0" smtClean="0">
                <a:solidFill>
                  <a:srgbClr val="C00000"/>
                </a:solidFill>
                <a:latin typeface="Meiryo" charset="-128"/>
                <a:ea typeface="Meiryo" charset="-128"/>
                <a:cs typeface="Meiryo" charset="-128"/>
              </a:rPr>
              <a:t>トラフィックの増大</a:t>
            </a:r>
            <a:endParaRPr kumimoji="1" lang="ja-JP" altLang="en-US" sz="1400" dirty="0">
              <a:solidFill>
                <a:srgbClr val="C00000"/>
              </a:solidFill>
              <a:latin typeface="Meiryo" charset="-128"/>
              <a:ea typeface="Meiryo" charset="-128"/>
              <a:cs typeface="Meiryo" charset="-128"/>
            </a:endParaRPr>
          </a:p>
        </p:txBody>
      </p:sp>
      <p:sp>
        <p:nvSpPr>
          <p:cNvPr id="424" name="テキスト ボックス 423"/>
          <p:cNvSpPr txBox="1"/>
          <p:nvPr/>
        </p:nvSpPr>
        <p:spPr>
          <a:xfrm>
            <a:off x="2975833" y="4008582"/>
            <a:ext cx="1107996" cy="338554"/>
          </a:xfrm>
          <a:prstGeom prst="rect">
            <a:avLst/>
          </a:prstGeom>
          <a:noFill/>
        </p:spPr>
        <p:txBody>
          <a:bodyPr wrap="none" rtlCol="0">
            <a:spAutoFit/>
          </a:bodyPr>
          <a:lstStyle/>
          <a:p>
            <a:r>
              <a:rPr kumimoji="1" lang="ja-JP" altLang="en-US" sz="800" dirty="0" smtClean="0">
                <a:solidFill>
                  <a:schemeClr val="bg1"/>
                </a:solidFill>
                <a:latin typeface="メイリオ"/>
                <a:ea typeface="メイリオ"/>
                <a:cs typeface="メイリオ"/>
              </a:rPr>
              <a:t>エッジサーバー</a:t>
            </a:r>
          </a:p>
          <a:p>
            <a:r>
              <a:rPr kumimoji="1" lang="ja-JP" altLang="en-US" sz="800" dirty="0" smtClean="0">
                <a:solidFill>
                  <a:schemeClr val="bg1"/>
                </a:solidFill>
                <a:latin typeface="メイリオ"/>
                <a:ea typeface="メイリオ"/>
                <a:cs typeface="メイリオ"/>
              </a:rPr>
              <a:t>エッジゲートウェイ</a:t>
            </a:r>
          </a:p>
        </p:txBody>
      </p:sp>
    </p:spTree>
    <p:extLst>
      <p:ext uri="{BB962C8B-B14F-4D97-AF65-F5344CB8AC3E}">
        <p14:creationId xmlns:p14="http://schemas.microsoft.com/office/powerpoint/2010/main" val="15935992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13235" y="977215"/>
            <a:ext cx="8268258" cy="197916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13231" y="3894686"/>
            <a:ext cx="8268264" cy="1979161"/>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クラウド・コンピューティングとフォグ・コンピューティング</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32</a:t>
            </a:fld>
            <a:endParaRPr kumimoji="1" lang="ja-JP" altLang="en-US"/>
          </a:p>
        </p:txBody>
      </p:sp>
      <p:sp>
        <p:nvSpPr>
          <p:cNvPr id="6" name="角丸四角形 5"/>
          <p:cNvSpPr/>
          <p:nvPr/>
        </p:nvSpPr>
        <p:spPr>
          <a:xfrm>
            <a:off x="413234" y="3133875"/>
            <a:ext cx="8282455" cy="566654"/>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7" name="図 16" descr="20080321_cimg1341_w16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341" y="1333606"/>
            <a:ext cx="2135632" cy="1522973"/>
          </a:xfrm>
          <a:prstGeom prst="rect">
            <a:avLst/>
          </a:prstGeom>
          <a:ln>
            <a:noFill/>
          </a:ln>
          <a:effectLst>
            <a:softEdge rad="112500"/>
          </a:effectLst>
        </p:spPr>
      </p:pic>
      <p:pic>
        <p:nvPicPr>
          <p:cNvPr id="18" name="図 17" descr="d1db36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888" y="4264037"/>
            <a:ext cx="2030631" cy="1522974"/>
          </a:xfrm>
          <a:prstGeom prst="rect">
            <a:avLst/>
          </a:prstGeom>
          <a:ln>
            <a:noFill/>
          </a:ln>
          <a:effectLst>
            <a:softEdge rad="112500"/>
          </a:effectLst>
        </p:spPr>
      </p:pic>
      <p:sp>
        <p:nvSpPr>
          <p:cNvPr id="21" name="テキスト ボックス 20"/>
          <p:cNvSpPr txBox="1"/>
          <p:nvPr/>
        </p:nvSpPr>
        <p:spPr>
          <a:xfrm>
            <a:off x="4112384" y="1056819"/>
            <a:ext cx="4249881" cy="1815882"/>
          </a:xfrm>
          <a:prstGeom prst="rect">
            <a:avLst/>
          </a:prstGeom>
          <a:noFill/>
        </p:spPr>
        <p:txBody>
          <a:bodyPr wrap="none" rtlCol="0">
            <a:spAutoFit/>
          </a:bodyPr>
          <a:lstStyle/>
          <a:p>
            <a:pPr marL="285750" indent="-285750">
              <a:buFont typeface="Wingdings" charset="2"/>
              <a:buChar char="v"/>
            </a:pPr>
            <a:r>
              <a:rPr lang="ja-JP" altLang="en-US" sz="1400" dirty="0" smtClean="0">
                <a:solidFill>
                  <a:schemeClr val="bg1"/>
                </a:solidFill>
                <a:latin typeface="メイリオ"/>
                <a:ea typeface="メイリオ"/>
                <a:cs typeface="メイリオ"/>
              </a:rPr>
              <a:t>設置場所は問わない</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距離は離れていてもいい</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ネットワーク</a:t>
            </a:r>
            <a:r>
              <a:rPr kumimoji="1" lang="ja-JP" altLang="en-US" sz="1400" dirty="0" smtClean="0">
                <a:solidFill>
                  <a:schemeClr val="bg1"/>
                </a:solidFill>
                <a:latin typeface="メイリオ"/>
                <a:ea typeface="メイリオ"/>
                <a:cs typeface="メイリオ"/>
              </a:rPr>
              <a:t>遅延時間を許容</a:t>
            </a:r>
            <a:endParaRPr kumimoji="1" lang="en-US" altLang="ja-JP" sz="1400" dirty="0" smtClean="0">
              <a:solidFill>
                <a:schemeClr val="bg1"/>
              </a:solidFill>
              <a:latin typeface="メイリオ"/>
              <a:ea typeface="メイリオ"/>
              <a:cs typeface="メイリオ"/>
            </a:endParaRPr>
          </a:p>
          <a:p>
            <a:pPr marL="285750" indent="-285750">
              <a:buFont typeface="Wingdings" charset="2"/>
              <a:buChar char="v"/>
            </a:pPr>
            <a:r>
              <a:rPr kumimoji="1" lang="ja-JP" altLang="en-US" sz="1400" dirty="0" smtClean="0">
                <a:solidFill>
                  <a:schemeClr val="bg1"/>
                </a:solidFill>
                <a:latin typeface="メイリオ"/>
                <a:ea typeface="メイリオ"/>
                <a:cs typeface="メイリオ"/>
              </a:rPr>
              <a:t>消費電力は問題にならない</a:t>
            </a:r>
          </a:p>
          <a:p>
            <a:pPr marL="285750" indent="-285750">
              <a:buFont typeface="Wingdings" charset="2"/>
              <a:buChar char="v"/>
            </a:pPr>
            <a:r>
              <a:rPr lang="ja-JP" altLang="en-US" sz="1400" dirty="0" smtClean="0">
                <a:solidFill>
                  <a:schemeClr val="bg1"/>
                </a:solidFill>
                <a:latin typeface="メイリオ"/>
                <a:ea typeface="メイリオ"/>
                <a:cs typeface="メイリオ"/>
              </a:rPr>
              <a:t>多様なサービスを組み合わせて使用</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リアルタイム処理性能は求められない</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kumimoji="1" lang="ja-JP" altLang="en-US" sz="1400" dirty="0" smtClean="0">
                <a:solidFill>
                  <a:schemeClr val="bg1"/>
                </a:solidFill>
                <a:latin typeface="メイリオ"/>
                <a:ea typeface="メイリオ"/>
                <a:cs typeface="メイリオ"/>
              </a:rPr>
              <a:t>大量データを使った解析やシステム全体の制御</a:t>
            </a:r>
            <a:endParaRPr kumimoji="1"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様々なサービスの組合せや</a:t>
            </a:r>
            <a:r>
              <a:rPr lang="en-US" altLang="ja-JP" sz="1400" dirty="0" smtClean="0">
                <a:solidFill>
                  <a:schemeClr val="bg1"/>
                </a:solidFill>
                <a:latin typeface="メイリオ"/>
                <a:ea typeface="メイリオ"/>
                <a:cs typeface="メイリオ"/>
              </a:rPr>
              <a:t>SNS</a:t>
            </a:r>
            <a:r>
              <a:rPr lang="ja-JP" altLang="en-US" sz="1400" dirty="0" smtClean="0">
                <a:solidFill>
                  <a:schemeClr val="bg1"/>
                </a:solidFill>
                <a:latin typeface="メイリオ"/>
                <a:ea typeface="メイリオ"/>
                <a:cs typeface="メイリオ"/>
              </a:rPr>
              <a:t>による連携させ</a:t>
            </a:r>
            <a:endParaRPr lang="en-US" altLang="ja-JP" sz="1400" dirty="0" smtClean="0">
              <a:solidFill>
                <a:schemeClr val="bg1"/>
              </a:solidFill>
              <a:latin typeface="メイリオ"/>
              <a:ea typeface="メイリオ"/>
              <a:cs typeface="メイリオ"/>
            </a:endParaRPr>
          </a:p>
        </p:txBody>
      </p:sp>
      <p:sp>
        <p:nvSpPr>
          <p:cNvPr id="22" name="テキスト ボックス 21"/>
          <p:cNvSpPr txBox="1"/>
          <p:nvPr/>
        </p:nvSpPr>
        <p:spPr>
          <a:xfrm>
            <a:off x="4112384" y="3981884"/>
            <a:ext cx="4583306" cy="1815882"/>
          </a:xfrm>
          <a:prstGeom prst="rect">
            <a:avLst/>
          </a:prstGeom>
          <a:noFill/>
        </p:spPr>
        <p:txBody>
          <a:bodyPr wrap="none" rtlCol="0">
            <a:spAutoFit/>
          </a:bodyPr>
          <a:lstStyle/>
          <a:p>
            <a:pPr marL="285750" indent="-285750">
              <a:buFont typeface="Wingdings" charset="2"/>
              <a:buChar char="v"/>
            </a:pPr>
            <a:r>
              <a:rPr lang="ja-JP" altLang="en-US" sz="1400" dirty="0" smtClean="0">
                <a:solidFill>
                  <a:schemeClr val="bg1"/>
                </a:solidFill>
                <a:latin typeface="メイリオ"/>
                <a:ea typeface="メイリオ"/>
                <a:cs typeface="メイリオ"/>
              </a:rPr>
              <a:t>設置場所は制約される</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距離は近くなければならない</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ネットワーク</a:t>
            </a:r>
            <a:r>
              <a:rPr kumimoji="1" lang="ja-JP" altLang="en-US" sz="1400" dirty="0" smtClean="0">
                <a:solidFill>
                  <a:schemeClr val="bg1"/>
                </a:solidFill>
                <a:latin typeface="メイリオ"/>
                <a:ea typeface="メイリオ"/>
                <a:cs typeface="メイリオ"/>
              </a:rPr>
              <a:t>遅延時間は短い</a:t>
            </a:r>
            <a:endParaRPr kumimoji="1" lang="en-US" altLang="ja-JP" sz="1400" dirty="0" smtClean="0">
              <a:solidFill>
                <a:schemeClr val="bg1"/>
              </a:solidFill>
              <a:latin typeface="メイリオ"/>
              <a:ea typeface="メイリオ"/>
              <a:cs typeface="メイリオ"/>
            </a:endParaRPr>
          </a:p>
          <a:p>
            <a:pPr marL="285750" indent="-285750">
              <a:buFont typeface="Wingdings" charset="2"/>
              <a:buChar char="v"/>
            </a:pPr>
            <a:r>
              <a:rPr kumimoji="1" lang="ja-JP" altLang="en-US" sz="1400" dirty="0" smtClean="0">
                <a:solidFill>
                  <a:schemeClr val="bg1"/>
                </a:solidFill>
                <a:latin typeface="メイリオ"/>
                <a:ea typeface="メイリオ"/>
                <a:cs typeface="メイリオ"/>
              </a:rPr>
              <a:t>僅かな消費</a:t>
            </a:r>
            <a:r>
              <a:rPr lang="ja-JP" altLang="en-US" sz="1400" dirty="0" smtClean="0">
                <a:solidFill>
                  <a:schemeClr val="bg1"/>
                </a:solidFill>
                <a:latin typeface="メイリオ"/>
                <a:ea typeface="メイリオ"/>
                <a:cs typeface="メイリオ"/>
              </a:rPr>
              <a:t>電力</a:t>
            </a:r>
            <a:endParaRPr kumimoji="1" lang="en-US" altLang="ja-JP" sz="1400" dirty="0" smtClean="0">
              <a:solidFill>
                <a:schemeClr val="bg1"/>
              </a:solidFill>
              <a:latin typeface="メイリオ"/>
              <a:ea typeface="メイリオ"/>
              <a:cs typeface="メイリオ"/>
            </a:endParaRPr>
          </a:p>
          <a:p>
            <a:pPr marL="285750" indent="-285750">
              <a:buFont typeface="Wingdings" charset="2"/>
              <a:buChar char="v"/>
            </a:pPr>
            <a:r>
              <a:rPr kumimoji="1" lang="ja-JP" altLang="en-US" sz="1400" dirty="0" smtClean="0">
                <a:solidFill>
                  <a:schemeClr val="bg1"/>
                </a:solidFill>
                <a:latin typeface="メイリオ"/>
                <a:ea typeface="メイリオ"/>
                <a:cs typeface="メイリオ"/>
              </a:rPr>
              <a:t>特定の機器に特化し数も多い</a:t>
            </a:r>
            <a:endParaRPr kumimoji="1"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リアルタイム処理性能が求められる</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ネットワーク</a:t>
            </a:r>
            <a:r>
              <a:rPr lang="ja-JP" altLang="en-US" sz="1400" dirty="0">
                <a:solidFill>
                  <a:schemeClr val="bg1"/>
                </a:solidFill>
                <a:latin typeface="メイリオ"/>
                <a:ea typeface="メイリオ"/>
                <a:cs typeface="メイリオ"/>
              </a:rPr>
              <a:t>環境が悪いことを想定する</a:t>
            </a:r>
            <a:endParaRPr lang="en-US" altLang="ja-JP" sz="1400" dirty="0">
              <a:solidFill>
                <a:schemeClr val="bg1"/>
              </a:solidFill>
              <a:latin typeface="メイリオ"/>
              <a:ea typeface="メイリオ"/>
              <a:cs typeface="メイリオ"/>
            </a:endParaRPr>
          </a:p>
          <a:p>
            <a:pPr marL="285750" indent="-285750">
              <a:buFont typeface="Wingdings" charset="2"/>
              <a:buChar char="v"/>
            </a:pPr>
            <a:r>
              <a:rPr lang="ja-JP" altLang="en-US" sz="1400" dirty="0">
                <a:solidFill>
                  <a:schemeClr val="bg1"/>
                </a:solidFill>
                <a:latin typeface="メイリオ"/>
                <a:ea typeface="メイリオ"/>
                <a:cs typeface="メイリオ"/>
              </a:rPr>
              <a:t>一部の機器の故障や盗難しても全体として機能</a:t>
            </a:r>
            <a:r>
              <a:rPr lang="ja-JP" altLang="en-US" sz="1400" dirty="0" smtClean="0">
                <a:solidFill>
                  <a:schemeClr val="bg1"/>
                </a:solidFill>
                <a:latin typeface="メイリオ"/>
                <a:ea typeface="メイリオ"/>
                <a:cs typeface="メイリオ"/>
              </a:rPr>
              <a:t>する</a:t>
            </a:r>
            <a:endParaRPr lang="en-US" altLang="ja-JP" sz="1400" dirty="0">
              <a:solidFill>
                <a:schemeClr val="bg1"/>
              </a:solidFill>
              <a:latin typeface="メイリオ"/>
              <a:ea typeface="メイリオ"/>
              <a:cs typeface="メイリオ"/>
            </a:endParaRPr>
          </a:p>
        </p:txBody>
      </p:sp>
      <p:sp>
        <p:nvSpPr>
          <p:cNvPr id="27" name="テキスト ボックス 26"/>
          <p:cNvSpPr txBox="1"/>
          <p:nvPr/>
        </p:nvSpPr>
        <p:spPr>
          <a:xfrm>
            <a:off x="2700901" y="1643275"/>
            <a:ext cx="1467068" cy="707886"/>
          </a:xfrm>
          <a:prstGeom prst="rect">
            <a:avLst/>
          </a:prstGeom>
          <a:noFill/>
        </p:spPr>
        <p:txBody>
          <a:bodyPr wrap="none" rtlCol="0">
            <a:spAutoFit/>
          </a:bodyPr>
          <a:lstStyle/>
          <a:p>
            <a:r>
              <a:rPr kumimoji="1" lang="ja-JP" altLang="en-US" sz="2000" dirty="0" smtClean="0">
                <a:solidFill>
                  <a:srgbClr val="FFFFFF"/>
                </a:solidFill>
                <a:latin typeface="メイリオ"/>
                <a:ea typeface="メイリオ"/>
                <a:cs typeface="メイリオ"/>
              </a:rPr>
              <a:t>データ活用</a:t>
            </a:r>
            <a:endParaRPr kumimoji="1" lang="en-US" altLang="ja-JP" sz="2000" dirty="0" smtClean="0">
              <a:solidFill>
                <a:srgbClr val="FFFFFF"/>
              </a:solidFill>
              <a:latin typeface="メイリオ"/>
              <a:ea typeface="メイリオ"/>
              <a:cs typeface="メイリオ"/>
            </a:endParaRPr>
          </a:p>
          <a:p>
            <a:r>
              <a:rPr kumimoji="1" lang="ja-JP" altLang="en-US" sz="2000" dirty="0" smtClean="0">
                <a:solidFill>
                  <a:srgbClr val="FFFFFF"/>
                </a:solidFill>
                <a:latin typeface="メイリオ"/>
                <a:ea typeface="メイリオ"/>
                <a:cs typeface="メイリオ"/>
              </a:rPr>
              <a:t>と</a:t>
            </a:r>
            <a:r>
              <a:rPr lang="ja-JP" altLang="en-US" sz="2000" dirty="0" smtClean="0">
                <a:solidFill>
                  <a:srgbClr val="FFFFFF"/>
                </a:solidFill>
                <a:latin typeface="メイリオ"/>
                <a:ea typeface="メイリオ"/>
                <a:cs typeface="メイリオ"/>
              </a:rPr>
              <a:t>機能</a:t>
            </a:r>
            <a:r>
              <a:rPr kumimoji="1" lang="ja-JP" altLang="en-US" sz="2000" dirty="0" smtClean="0">
                <a:solidFill>
                  <a:srgbClr val="FFFFFF"/>
                </a:solidFill>
                <a:latin typeface="メイリオ"/>
                <a:ea typeface="メイリオ"/>
                <a:cs typeface="メイリオ"/>
              </a:rPr>
              <a:t>連携</a:t>
            </a:r>
          </a:p>
        </p:txBody>
      </p:sp>
      <p:sp>
        <p:nvSpPr>
          <p:cNvPr id="28" name="テキスト ボックス 27"/>
          <p:cNvSpPr txBox="1"/>
          <p:nvPr/>
        </p:nvSpPr>
        <p:spPr>
          <a:xfrm>
            <a:off x="2700901" y="4527055"/>
            <a:ext cx="1467068" cy="707886"/>
          </a:xfrm>
          <a:prstGeom prst="rect">
            <a:avLst/>
          </a:prstGeom>
          <a:noFill/>
        </p:spPr>
        <p:txBody>
          <a:bodyPr wrap="none" rtlCol="0">
            <a:spAutoFit/>
          </a:bodyPr>
          <a:lstStyle/>
          <a:p>
            <a:r>
              <a:rPr lang="ja-JP" altLang="en-US" sz="2000" dirty="0" smtClean="0">
                <a:solidFill>
                  <a:srgbClr val="FFFFFF"/>
                </a:solidFill>
                <a:latin typeface="メイリオ"/>
                <a:ea typeface="メイリオ"/>
                <a:cs typeface="メイリオ"/>
              </a:rPr>
              <a:t>データ集約</a:t>
            </a:r>
            <a:endParaRPr lang="en-US" altLang="ja-JP" sz="2000" dirty="0" smtClean="0">
              <a:solidFill>
                <a:srgbClr val="FFFFFF"/>
              </a:solidFill>
              <a:latin typeface="メイリオ"/>
              <a:ea typeface="メイリオ"/>
              <a:cs typeface="メイリオ"/>
            </a:endParaRPr>
          </a:p>
          <a:p>
            <a:r>
              <a:rPr lang="ja-JP" altLang="en-US" sz="2000" dirty="0" smtClean="0">
                <a:solidFill>
                  <a:srgbClr val="FFFFFF"/>
                </a:solidFill>
                <a:latin typeface="メイリオ"/>
                <a:ea typeface="メイリオ"/>
                <a:cs typeface="メイリオ"/>
              </a:rPr>
              <a:t>と高速応答</a:t>
            </a:r>
            <a:endParaRPr kumimoji="1" lang="ja-JP" altLang="en-US" sz="2000" dirty="0" smtClean="0">
              <a:solidFill>
                <a:srgbClr val="FFFFFF"/>
              </a:solidFill>
              <a:latin typeface="メイリオ"/>
              <a:ea typeface="メイリオ"/>
              <a:cs typeface="メイリオ"/>
            </a:endParaRPr>
          </a:p>
        </p:txBody>
      </p:sp>
      <p:sp>
        <p:nvSpPr>
          <p:cNvPr id="29" name="テキスト ボックス 28"/>
          <p:cNvSpPr txBox="1"/>
          <p:nvPr/>
        </p:nvSpPr>
        <p:spPr>
          <a:xfrm>
            <a:off x="413231" y="1048524"/>
            <a:ext cx="3416320" cy="369332"/>
          </a:xfrm>
          <a:prstGeom prst="rect">
            <a:avLst/>
          </a:prstGeom>
          <a:noFill/>
        </p:spPr>
        <p:txBody>
          <a:bodyPr wrap="none" rtlCol="0">
            <a:spAutoFit/>
          </a:bodyPr>
          <a:lstStyle/>
          <a:p>
            <a:r>
              <a:rPr kumimoji="1" lang="ja-JP" altLang="en-US" dirty="0" smtClean="0">
                <a:solidFill>
                  <a:srgbClr val="FFFFFF"/>
                </a:solidFill>
                <a:latin typeface="メイリオ"/>
                <a:ea typeface="メイリオ"/>
                <a:cs typeface="メイリオ"/>
              </a:rPr>
              <a:t>クラウド・コンピューティング</a:t>
            </a:r>
            <a:endParaRPr kumimoji="1" lang="ja-JP" altLang="en-US" dirty="0">
              <a:solidFill>
                <a:srgbClr val="FFFFFF"/>
              </a:solidFill>
              <a:latin typeface="メイリオ"/>
              <a:ea typeface="メイリオ"/>
              <a:cs typeface="メイリオ"/>
            </a:endParaRPr>
          </a:p>
        </p:txBody>
      </p:sp>
      <p:sp>
        <p:nvSpPr>
          <p:cNvPr id="30" name="テキスト ボックス 29"/>
          <p:cNvSpPr txBox="1"/>
          <p:nvPr/>
        </p:nvSpPr>
        <p:spPr>
          <a:xfrm>
            <a:off x="435739" y="3975157"/>
            <a:ext cx="3185487" cy="369332"/>
          </a:xfrm>
          <a:prstGeom prst="rect">
            <a:avLst/>
          </a:prstGeom>
          <a:noFill/>
        </p:spPr>
        <p:txBody>
          <a:bodyPr wrap="none" rtlCol="0">
            <a:spAutoFit/>
          </a:bodyPr>
          <a:lstStyle/>
          <a:p>
            <a:r>
              <a:rPr kumimoji="1" lang="ja-JP" altLang="en-US" dirty="0" smtClean="0">
                <a:solidFill>
                  <a:srgbClr val="FFFFFF"/>
                </a:solidFill>
                <a:latin typeface="メイリオ"/>
                <a:ea typeface="メイリオ"/>
                <a:cs typeface="メイリオ"/>
              </a:rPr>
              <a:t>フォグ・コンピューティング</a:t>
            </a:r>
            <a:endParaRPr kumimoji="1" lang="ja-JP" altLang="en-US" dirty="0">
              <a:solidFill>
                <a:srgbClr val="FFFFFF"/>
              </a:solidFill>
              <a:latin typeface="メイリオ"/>
              <a:ea typeface="メイリオ"/>
              <a:cs typeface="メイリオ"/>
            </a:endParaRPr>
          </a:p>
        </p:txBody>
      </p:sp>
      <p:sp>
        <p:nvSpPr>
          <p:cNvPr id="31" name="上矢印 30"/>
          <p:cNvSpPr/>
          <p:nvPr/>
        </p:nvSpPr>
        <p:spPr>
          <a:xfrm flipV="1">
            <a:off x="1375129"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上矢印 31"/>
          <p:cNvSpPr/>
          <p:nvPr/>
        </p:nvSpPr>
        <p:spPr>
          <a:xfrm>
            <a:off x="1070599"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矢印 32"/>
          <p:cNvSpPr/>
          <p:nvPr/>
        </p:nvSpPr>
        <p:spPr>
          <a:xfrm flipV="1">
            <a:off x="765167"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上矢印 33"/>
          <p:cNvSpPr/>
          <p:nvPr/>
        </p:nvSpPr>
        <p:spPr>
          <a:xfrm>
            <a:off x="460637"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上矢印 34"/>
          <p:cNvSpPr/>
          <p:nvPr/>
        </p:nvSpPr>
        <p:spPr>
          <a:xfrm flipV="1">
            <a:off x="2594282"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上矢印 35"/>
          <p:cNvSpPr/>
          <p:nvPr/>
        </p:nvSpPr>
        <p:spPr>
          <a:xfrm>
            <a:off x="2289752"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上矢印 36"/>
          <p:cNvSpPr/>
          <p:nvPr/>
        </p:nvSpPr>
        <p:spPr>
          <a:xfrm flipV="1">
            <a:off x="1984320"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上矢印 37"/>
          <p:cNvSpPr/>
          <p:nvPr/>
        </p:nvSpPr>
        <p:spPr>
          <a:xfrm>
            <a:off x="1679790"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上矢印 38"/>
          <p:cNvSpPr/>
          <p:nvPr/>
        </p:nvSpPr>
        <p:spPr>
          <a:xfrm flipV="1">
            <a:off x="3813558"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上矢印 39"/>
          <p:cNvSpPr/>
          <p:nvPr/>
        </p:nvSpPr>
        <p:spPr>
          <a:xfrm>
            <a:off x="3509028"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上矢印 40"/>
          <p:cNvSpPr/>
          <p:nvPr/>
        </p:nvSpPr>
        <p:spPr>
          <a:xfrm flipV="1">
            <a:off x="3203596"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上矢印 41"/>
          <p:cNvSpPr/>
          <p:nvPr/>
        </p:nvSpPr>
        <p:spPr>
          <a:xfrm>
            <a:off x="2899066"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flipV="1">
            <a:off x="5032711"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上矢印 43"/>
          <p:cNvSpPr/>
          <p:nvPr/>
        </p:nvSpPr>
        <p:spPr>
          <a:xfrm>
            <a:off x="4728181"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上矢印 44"/>
          <p:cNvSpPr/>
          <p:nvPr/>
        </p:nvSpPr>
        <p:spPr>
          <a:xfrm flipV="1">
            <a:off x="4422749"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上矢印 45"/>
          <p:cNvSpPr/>
          <p:nvPr/>
        </p:nvSpPr>
        <p:spPr>
          <a:xfrm>
            <a:off x="4118219"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上矢印 46"/>
          <p:cNvSpPr/>
          <p:nvPr/>
        </p:nvSpPr>
        <p:spPr>
          <a:xfrm flipV="1">
            <a:off x="6255122"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上矢印 47"/>
          <p:cNvSpPr/>
          <p:nvPr/>
        </p:nvSpPr>
        <p:spPr>
          <a:xfrm>
            <a:off x="5950592"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上矢印 48"/>
          <p:cNvSpPr/>
          <p:nvPr/>
        </p:nvSpPr>
        <p:spPr>
          <a:xfrm flipV="1">
            <a:off x="5645160"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上矢印 49"/>
          <p:cNvSpPr/>
          <p:nvPr/>
        </p:nvSpPr>
        <p:spPr>
          <a:xfrm>
            <a:off x="5340630"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上矢印 50"/>
          <p:cNvSpPr/>
          <p:nvPr/>
        </p:nvSpPr>
        <p:spPr>
          <a:xfrm flipV="1">
            <a:off x="7474398"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上矢印 51"/>
          <p:cNvSpPr/>
          <p:nvPr/>
        </p:nvSpPr>
        <p:spPr>
          <a:xfrm>
            <a:off x="7169868"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上矢印 52"/>
          <p:cNvSpPr/>
          <p:nvPr/>
        </p:nvSpPr>
        <p:spPr>
          <a:xfrm flipV="1">
            <a:off x="6864436"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上矢印 53"/>
          <p:cNvSpPr/>
          <p:nvPr/>
        </p:nvSpPr>
        <p:spPr>
          <a:xfrm>
            <a:off x="6559906"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上矢印 55"/>
          <p:cNvSpPr/>
          <p:nvPr/>
        </p:nvSpPr>
        <p:spPr>
          <a:xfrm>
            <a:off x="8389021"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上矢印 56"/>
          <p:cNvSpPr/>
          <p:nvPr/>
        </p:nvSpPr>
        <p:spPr>
          <a:xfrm flipV="1">
            <a:off x="8083589"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上矢印 57"/>
          <p:cNvSpPr/>
          <p:nvPr/>
        </p:nvSpPr>
        <p:spPr>
          <a:xfrm>
            <a:off x="7779059"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上矢印 58"/>
          <p:cNvSpPr/>
          <p:nvPr/>
        </p:nvSpPr>
        <p:spPr>
          <a:xfrm>
            <a:off x="3666108" y="2856579"/>
            <a:ext cx="725418" cy="1102456"/>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上矢印 59"/>
          <p:cNvSpPr/>
          <p:nvPr/>
        </p:nvSpPr>
        <p:spPr>
          <a:xfrm flipV="1">
            <a:off x="4554412" y="2872701"/>
            <a:ext cx="725418" cy="1102456"/>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271741" y="3232198"/>
            <a:ext cx="1569660" cy="369332"/>
          </a:xfrm>
          <a:prstGeom prst="rect">
            <a:avLst/>
          </a:prstGeom>
          <a:noFill/>
        </p:spPr>
        <p:txBody>
          <a:bodyPr wrap="none" rtlCol="0">
            <a:spAutoFit/>
          </a:bodyPr>
          <a:lstStyle/>
          <a:p>
            <a:r>
              <a:rPr kumimoji="1" lang="ja-JP" altLang="en-US" dirty="0" smtClean="0">
                <a:solidFill>
                  <a:srgbClr val="FFFFFF"/>
                </a:solidFill>
                <a:latin typeface="メイリオ"/>
                <a:ea typeface="メイリオ"/>
                <a:cs typeface="メイリオ"/>
              </a:rPr>
              <a:t>ネットワーク</a:t>
            </a:r>
            <a:endParaRPr kumimoji="1" lang="ja-JP" altLang="en-US"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37656475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角丸四角形 210"/>
          <p:cNvSpPr/>
          <p:nvPr/>
        </p:nvSpPr>
        <p:spPr bwMode="auto">
          <a:xfrm>
            <a:off x="2045419" y="4005560"/>
            <a:ext cx="6192688" cy="687090"/>
          </a:xfrm>
          <a:prstGeom prst="roundRect">
            <a:avLst>
              <a:gd name="adj" fmla="val 0"/>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n-lt"/>
              <a:ea typeface="+mn-ea"/>
            </a:endParaRPr>
          </a:p>
        </p:txBody>
      </p:sp>
      <p:sp>
        <p:nvSpPr>
          <p:cNvPr id="2" name="タイトル 1"/>
          <p:cNvSpPr>
            <a:spLocks noGrp="1"/>
          </p:cNvSpPr>
          <p:nvPr>
            <p:ph type="title"/>
          </p:nvPr>
        </p:nvSpPr>
        <p:spPr/>
        <p:txBody>
          <a:bodyPr/>
          <a:lstStyle/>
          <a:p>
            <a:r>
              <a:rPr kumimoji="1" lang="en-US" altLang="ja-JP" dirty="0" err="1" smtClean="0"/>
              <a:t>IoT</a:t>
            </a:r>
            <a:r>
              <a:rPr kumimoji="1" lang="ja-JP" altLang="en-US" dirty="0" smtClean="0"/>
              <a:t>のレイヤ</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sp>
        <p:nvSpPr>
          <p:cNvPr id="4" name="角丸四角形 3"/>
          <p:cNvSpPr/>
          <p:nvPr/>
        </p:nvSpPr>
        <p:spPr bwMode="auto">
          <a:xfrm>
            <a:off x="2060228" y="4841602"/>
            <a:ext cx="6192688" cy="720080"/>
          </a:xfrm>
          <a:prstGeom prst="roundRect">
            <a:avLst>
              <a:gd name="adj" fmla="val 0"/>
            </a:avLst>
          </a:prstGeom>
          <a:solidFill>
            <a:schemeClr val="bg1">
              <a:lumMod val="8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n-lt"/>
              <a:ea typeface="+mn-ea"/>
            </a:endParaRPr>
          </a:p>
        </p:txBody>
      </p:sp>
      <p:sp>
        <p:nvSpPr>
          <p:cNvPr id="5" name="フローチャート: 磁気ディスク 4"/>
          <p:cNvSpPr/>
          <p:nvPr/>
        </p:nvSpPr>
        <p:spPr bwMode="auto">
          <a:xfrm>
            <a:off x="2051720" y="5733256"/>
            <a:ext cx="6192688" cy="720080"/>
          </a:xfrm>
          <a:prstGeom prst="flowChartMagneticDisk">
            <a:avLst/>
          </a:prstGeom>
          <a:solidFill>
            <a:srgbClr val="1FAECD"/>
          </a:solidFill>
          <a:ln w="19050" cmpd="sng">
            <a:solidFill>
              <a:schemeClr val="bg1">
                <a:lumMod val="85000"/>
              </a:schemeClr>
            </a:solidFill>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dirty="0" smtClean="0">
              <a:ln>
                <a:noFill/>
              </a:ln>
              <a:effectLst/>
              <a:latin typeface="+mn-lt"/>
              <a:ea typeface="+mn-ea"/>
            </a:endParaRPr>
          </a:p>
        </p:txBody>
      </p:sp>
      <p:sp>
        <p:nvSpPr>
          <p:cNvPr id="6" name="テキスト ボックス 5"/>
          <p:cNvSpPr txBox="1"/>
          <p:nvPr/>
        </p:nvSpPr>
        <p:spPr>
          <a:xfrm>
            <a:off x="4385476" y="6017021"/>
            <a:ext cx="1525177" cy="400110"/>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2000" dirty="0" smtClean="0">
                <a:solidFill>
                  <a:schemeClr val="bg1"/>
                </a:solidFill>
                <a:latin typeface="+mn-lt"/>
                <a:ea typeface="+mn-ea"/>
              </a:rPr>
              <a:t>ビッグデータ</a:t>
            </a:r>
          </a:p>
        </p:txBody>
      </p:sp>
      <p:sp>
        <p:nvSpPr>
          <p:cNvPr id="9" name="フローチャート: 磁気ディスク 8"/>
          <p:cNvSpPr/>
          <p:nvPr/>
        </p:nvSpPr>
        <p:spPr bwMode="auto">
          <a:xfrm>
            <a:off x="2455653" y="4108450"/>
            <a:ext cx="792088" cy="473174"/>
          </a:xfrm>
          <a:prstGeom prst="flowChartMagneticDisk">
            <a:avLst/>
          </a:prstGeom>
          <a:solidFill>
            <a:srgbClr val="FF6666"/>
          </a:solidFill>
          <a:ln w="19050" cmpd="sng">
            <a:solidFill>
              <a:schemeClr val="bg1"/>
            </a:solidFill>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effectLst/>
                <a:latin typeface="+mn-lt"/>
                <a:ea typeface="+mn-ea"/>
              </a:rPr>
              <a:t>Log</a:t>
            </a:r>
            <a:endParaRPr kumimoji="0" lang="ja-JP" altLang="en-US" sz="800" b="0" i="0" u="none" strike="noStrike" cap="none" normalizeH="0" dirty="0" smtClean="0">
              <a:ln>
                <a:noFill/>
              </a:ln>
              <a:effectLst/>
              <a:latin typeface="+mn-lt"/>
              <a:ea typeface="+mn-ea"/>
            </a:endParaRPr>
          </a:p>
        </p:txBody>
      </p:sp>
      <p:sp>
        <p:nvSpPr>
          <p:cNvPr id="10" name="フローチャート: 磁気ディスク 9"/>
          <p:cNvSpPr/>
          <p:nvPr/>
        </p:nvSpPr>
        <p:spPr bwMode="auto">
          <a:xfrm>
            <a:off x="7092280" y="4108450"/>
            <a:ext cx="792088" cy="473174"/>
          </a:xfrm>
          <a:prstGeom prst="flowChartMagneticDisk">
            <a:avLst/>
          </a:prstGeom>
          <a:solidFill>
            <a:srgbClr val="FF6666"/>
          </a:solidFill>
          <a:ln w="19050" cmpd="sng">
            <a:solidFill>
              <a:schemeClr val="bg1"/>
            </a:solidFill>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effectLst/>
                <a:latin typeface="+mn-lt"/>
                <a:ea typeface="+mn-ea"/>
              </a:rPr>
              <a:t>機器データ</a:t>
            </a:r>
          </a:p>
        </p:txBody>
      </p:sp>
      <p:sp>
        <p:nvSpPr>
          <p:cNvPr id="15" name="角丸四角形 14"/>
          <p:cNvSpPr/>
          <p:nvPr/>
        </p:nvSpPr>
        <p:spPr bwMode="auto">
          <a:xfrm>
            <a:off x="3572396" y="4913610"/>
            <a:ext cx="1008112" cy="57606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FFFFFF"/>
                </a:solidFill>
                <a:effectLst/>
                <a:latin typeface="+mn-lt"/>
                <a:ea typeface="+mn-ea"/>
              </a:rPr>
              <a:t>ワークフロー</a:t>
            </a:r>
          </a:p>
        </p:txBody>
      </p:sp>
      <p:sp>
        <p:nvSpPr>
          <p:cNvPr id="16" name="角丸四角形 15"/>
          <p:cNvSpPr/>
          <p:nvPr/>
        </p:nvSpPr>
        <p:spPr bwMode="auto">
          <a:xfrm>
            <a:off x="4652516" y="4913610"/>
            <a:ext cx="1008112" cy="57606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b="0" i="0" u="none" strike="noStrike" cap="none" normalizeH="0" dirty="0" smtClean="0">
                <a:ln>
                  <a:noFill/>
                </a:ln>
                <a:solidFill>
                  <a:srgbClr val="FFFFFF"/>
                </a:solidFill>
                <a:effectLst/>
                <a:latin typeface="+mn-lt"/>
                <a:ea typeface="+mn-ea"/>
              </a:rPr>
              <a:t>自動化</a:t>
            </a:r>
            <a:r>
              <a:rPr kumimoji="0" lang="ja-JP" altLang="en-US" sz="1000" dirty="0" smtClean="0">
                <a:solidFill>
                  <a:srgbClr val="FFFFFF"/>
                </a:solidFill>
                <a:latin typeface="+mn-lt"/>
                <a:ea typeface="+mn-ea"/>
              </a:rPr>
              <a:t>・</a:t>
            </a:r>
            <a:r>
              <a:rPr kumimoji="0" lang="ja-JP" altLang="en-US" sz="1000" b="0" i="0" u="none" strike="noStrike" cap="none" normalizeH="0" dirty="0" smtClean="0">
                <a:ln>
                  <a:noFill/>
                </a:ln>
                <a:solidFill>
                  <a:srgbClr val="FFFFFF"/>
                </a:solidFill>
                <a:effectLst/>
                <a:latin typeface="+mn-lt"/>
                <a:ea typeface="+mn-ea"/>
              </a:rPr>
              <a:t>制御</a:t>
            </a:r>
          </a:p>
        </p:txBody>
      </p:sp>
      <p:sp>
        <p:nvSpPr>
          <p:cNvPr id="18" name="角丸四角形 17"/>
          <p:cNvSpPr/>
          <p:nvPr/>
        </p:nvSpPr>
        <p:spPr bwMode="auto">
          <a:xfrm>
            <a:off x="2051720" y="2159325"/>
            <a:ext cx="6192688" cy="1028328"/>
          </a:xfrm>
          <a:prstGeom prst="roundRect">
            <a:avLst>
              <a:gd name="adj" fmla="val 0"/>
            </a:avLst>
          </a:prstGeom>
          <a:solidFill>
            <a:schemeClr val="accent6">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n-lt"/>
              <a:ea typeface="+mn-ea"/>
            </a:endParaRPr>
          </a:p>
        </p:txBody>
      </p:sp>
      <p:sp>
        <p:nvSpPr>
          <p:cNvPr id="19" name="角丸四角形 18"/>
          <p:cNvSpPr/>
          <p:nvPr/>
        </p:nvSpPr>
        <p:spPr bwMode="auto">
          <a:xfrm>
            <a:off x="4680012" y="282761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20" name="角丸四角形 19"/>
          <p:cNvSpPr/>
          <p:nvPr/>
        </p:nvSpPr>
        <p:spPr bwMode="auto">
          <a:xfrm>
            <a:off x="2411760" y="282761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21" name="角丸四角形 20"/>
          <p:cNvSpPr/>
          <p:nvPr/>
        </p:nvSpPr>
        <p:spPr bwMode="auto">
          <a:xfrm>
            <a:off x="5796136" y="282761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22" name="角丸四角形 21"/>
          <p:cNvSpPr/>
          <p:nvPr/>
        </p:nvSpPr>
        <p:spPr bwMode="auto">
          <a:xfrm>
            <a:off x="6948264" y="282761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23" name="角丸四角形 22"/>
          <p:cNvSpPr/>
          <p:nvPr/>
        </p:nvSpPr>
        <p:spPr bwMode="auto">
          <a:xfrm>
            <a:off x="3563888" y="282761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sp>
        <p:nvSpPr>
          <p:cNvPr id="24" name="角丸四角形 23"/>
          <p:cNvSpPr/>
          <p:nvPr/>
        </p:nvSpPr>
        <p:spPr bwMode="auto">
          <a:xfrm>
            <a:off x="2051720" y="1154521"/>
            <a:ext cx="6192688" cy="851942"/>
          </a:xfrm>
          <a:prstGeom prst="roundRect">
            <a:avLst>
              <a:gd name="adj" fmla="val 0"/>
            </a:avLst>
          </a:prstGeom>
          <a:solidFill>
            <a:srgbClr val="BED3FE"/>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n-lt"/>
              <a:ea typeface="+mn-ea"/>
            </a:endParaRPr>
          </a:p>
        </p:txBody>
      </p:sp>
      <p:sp>
        <p:nvSpPr>
          <p:cNvPr id="25" name="角丸四角形 24"/>
          <p:cNvSpPr/>
          <p:nvPr/>
        </p:nvSpPr>
        <p:spPr bwMode="auto">
          <a:xfrm>
            <a:off x="4680012" y="1430399"/>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物流</a:t>
            </a:r>
          </a:p>
        </p:txBody>
      </p:sp>
      <p:sp>
        <p:nvSpPr>
          <p:cNvPr id="26" name="角丸四角形 25"/>
          <p:cNvSpPr/>
          <p:nvPr/>
        </p:nvSpPr>
        <p:spPr bwMode="auto">
          <a:xfrm>
            <a:off x="2411760" y="1430399"/>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農業</a:t>
            </a:r>
          </a:p>
        </p:txBody>
      </p:sp>
      <p:sp>
        <p:nvSpPr>
          <p:cNvPr id="27" name="角丸四角形 26"/>
          <p:cNvSpPr/>
          <p:nvPr/>
        </p:nvSpPr>
        <p:spPr bwMode="auto">
          <a:xfrm>
            <a:off x="5796136" y="1430399"/>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rgbClr val="FFFFFF"/>
                </a:solidFill>
                <a:latin typeface="+mn-lt"/>
                <a:ea typeface="+mn-ea"/>
              </a:rPr>
              <a:t>交通</a:t>
            </a:r>
            <a:endParaRPr kumimoji="0" lang="ja-JP" altLang="en-US" sz="800" b="0" i="0" u="none" strike="noStrike" cap="none" normalizeH="0" dirty="0" smtClean="0">
              <a:ln>
                <a:noFill/>
              </a:ln>
              <a:solidFill>
                <a:srgbClr val="FFFFFF"/>
              </a:solidFill>
              <a:effectLst/>
              <a:latin typeface="+mn-lt"/>
              <a:ea typeface="+mn-ea"/>
            </a:endParaRPr>
          </a:p>
        </p:txBody>
      </p:sp>
      <p:sp>
        <p:nvSpPr>
          <p:cNvPr id="28" name="角丸四角形 27"/>
          <p:cNvSpPr/>
          <p:nvPr/>
        </p:nvSpPr>
        <p:spPr bwMode="auto">
          <a:xfrm>
            <a:off x="6948264" y="1430399"/>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エネルギー</a:t>
            </a:r>
          </a:p>
        </p:txBody>
      </p:sp>
      <p:sp>
        <p:nvSpPr>
          <p:cNvPr id="29" name="角丸四角形 28"/>
          <p:cNvSpPr/>
          <p:nvPr/>
        </p:nvSpPr>
        <p:spPr bwMode="auto">
          <a:xfrm>
            <a:off x="3563888" y="1430399"/>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製造</a:t>
            </a:r>
          </a:p>
        </p:txBody>
      </p:sp>
      <p:sp>
        <p:nvSpPr>
          <p:cNvPr id="30" name="角丸四角形 29"/>
          <p:cNvSpPr/>
          <p:nvPr/>
        </p:nvSpPr>
        <p:spPr bwMode="auto">
          <a:xfrm>
            <a:off x="4680012" y="1718431"/>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教育</a:t>
            </a:r>
          </a:p>
        </p:txBody>
      </p:sp>
      <p:sp>
        <p:nvSpPr>
          <p:cNvPr id="31" name="角丸四角形 30"/>
          <p:cNvSpPr/>
          <p:nvPr/>
        </p:nvSpPr>
        <p:spPr bwMode="auto">
          <a:xfrm>
            <a:off x="2411760" y="1718431"/>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医療</a:t>
            </a:r>
          </a:p>
        </p:txBody>
      </p:sp>
      <p:sp>
        <p:nvSpPr>
          <p:cNvPr id="32" name="角丸四角形 31"/>
          <p:cNvSpPr/>
          <p:nvPr/>
        </p:nvSpPr>
        <p:spPr bwMode="auto">
          <a:xfrm>
            <a:off x="5796136" y="1718431"/>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rgbClr val="FFFFFF"/>
                </a:solidFill>
                <a:latin typeface="+mn-lt"/>
                <a:ea typeface="+mn-ea"/>
              </a:rPr>
              <a:t>住宅</a:t>
            </a:r>
            <a:endParaRPr kumimoji="0" lang="ja-JP" altLang="en-US" sz="800" b="0" i="0" u="none" strike="noStrike" cap="none" normalizeH="0" dirty="0" smtClean="0">
              <a:ln>
                <a:noFill/>
              </a:ln>
              <a:solidFill>
                <a:srgbClr val="FFFFFF"/>
              </a:solidFill>
              <a:effectLst/>
              <a:latin typeface="+mn-lt"/>
              <a:ea typeface="+mn-ea"/>
            </a:endParaRPr>
          </a:p>
        </p:txBody>
      </p:sp>
      <p:sp>
        <p:nvSpPr>
          <p:cNvPr id="33" name="角丸四角形 32"/>
          <p:cNvSpPr/>
          <p:nvPr/>
        </p:nvSpPr>
        <p:spPr bwMode="auto">
          <a:xfrm>
            <a:off x="6948264" y="1718431"/>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a:t>
            </a:r>
          </a:p>
        </p:txBody>
      </p:sp>
      <p:sp>
        <p:nvSpPr>
          <p:cNvPr id="34" name="角丸四角形 33"/>
          <p:cNvSpPr/>
          <p:nvPr/>
        </p:nvSpPr>
        <p:spPr bwMode="auto">
          <a:xfrm>
            <a:off x="3563888" y="1718431"/>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行政</a:t>
            </a:r>
          </a:p>
        </p:txBody>
      </p:sp>
      <p:sp>
        <p:nvSpPr>
          <p:cNvPr id="35" name="ホームベース 34"/>
          <p:cNvSpPr/>
          <p:nvPr/>
        </p:nvSpPr>
        <p:spPr bwMode="auto">
          <a:xfrm>
            <a:off x="827584" y="1154521"/>
            <a:ext cx="1152128" cy="851942"/>
          </a:xfrm>
          <a:prstGeom prst="homePlate">
            <a:avLst>
              <a:gd name="adj" fmla="val 22565"/>
            </a:avLst>
          </a:prstGeom>
          <a:solidFill>
            <a:srgbClr val="BED3FE"/>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mn-lt"/>
                <a:ea typeface="+mn-ea"/>
              </a:rPr>
              <a:t>エンドユーザー</a:t>
            </a:r>
          </a:p>
        </p:txBody>
      </p:sp>
      <p:sp>
        <p:nvSpPr>
          <p:cNvPr id="36" name="ホームベース 35"/>
          <p:cNvSpPr/>
          <p:nvPr/>
        </p:nvSpPr>
        <p:spPr bwMode="auto">
          <a:xfrm>
            <a:off x="827584" y="2159325"/>
            <a:ext cx="1152128" cy="1028328"/>
          </a:xfrm>
          <a:prstGeom prst="homePlate">
            <a:avLst>
              <a:gd name="adj" fmla="val 22565"/>
            </a:avLst>
          </a:prstGeom>
          <a:solidFill>
            <a:srgbClr val="FDEADA"/>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800000"/>
                </a:solidFill>
                <a:effectLst/>
                <a:latin typeface="+mn-lt"/>
                <a:ea typeface="+mn-ea"/>
              </a:rPr>
              <a:t>デバイス</a:t>
            </a:r>
          </a:p>
        </p:txBody>
      </p:sp>
      <p:sp>
        <p:nvSpPr>
          <p:cNvPr id="37" name="ホームベース 36"/>
          <p:cNvSpPr/>
          <p:nvPr/>
        </p:nvSpPr>
        <p:spPr bwMode="auto">
          <a:xfrm>
            <a:off x="836092" y="4841602"/>
            <a:ext cx="1152128" cy="720080"/>
          </a:xfrm>
          <a:prstGeom prst="homePlate">
            <a:avLst>
              <a:gd name="adj" fmla="val 22565"/>
            </a:avLst>
          </a:prstGeom>
          <a:solidFill>
            <a:schemeClr val="bg1">
              <a:lumMod val="8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800000"/>
                </a:solidFill>
                <a:effectLst/>
                <a:latin typeface="+mn-lt"/>
                <a:ea typeface="+mn-ea"/>
              </a:rPr>
              <a:t>アプリケーション</a:t>
            </a:r>
          </a:p>
        </p:txBody>
      </p:sp>
      <p:sp>
        <p:nvSpPr>
          <p:cNvPr id="40" name="角丸四角形 39"/>
          <p:cNvSpPr/>
          <p:nvPr/>
        </p:nvSpPr>
        <p:spPr bwMode="auto">
          <a:xfrm>
            <a:off x="2051720" y="3347057"/>
            <a:ext cx="6192688" cy="504056"/>
          </a:xfrm>
          <a:prstGeom prst="roundRect">
            <a:avLst>
              <a:gd name="adj" fmla="val 0"/>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n-lt"/>
              <a:ea typeface="+mn-ea"/>
            </a:endParaRPr>
          </a:p>
        </p:txBody>
      </p:sp>
      <p:sp>
        <p:nvSpPr>
          <p:cNvPr id="41" name="角丸四角形 40"/>
          <p:cNvSpPr/>
          <p:nvPr/>
        </p:nvSpPr>
        <p:spPr bwMode="auto">
          <a:xfrm>
            <a:off x="4680012" y="3491073"/>
            <a:ext cx="936104" cy="216024"/>
          </a:xfrm>
          <a:prstGeom prst="roundRect">
            <a:avLst>
              <a:gd name="adj" fmla="val 50000"/>
            </a:avLst>
          </a:prstGeom>
          <a:solidFill>
            <a:srgbClr val="008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dirty="0" smtClean="0">
                <a:solidFill>
                  <a:srgbClr val="FFFFFF"/>
                </a:solidFill>
                <a:latin typeface="+mn-lt"/>
                <a:ea typeface="+mn-ea"/>
              </a:rPr>
              <a:t>3G</a:t>
            </a:r>
            <a:endParaRPr kumimoji="0" lang="ja-JP" altLang="en-US" sz="1200" b="0" i="0" u="none" strike="noStrike" cap="none" normalizeH="0" dirty="0" smtClean="0">
              <a:ln>
                <a:noFill/>
              </a:ln>
              <a:solidFill>
                <a:srgbClr val="FFFFFF"/>
              </a:solidFill>
              <a:effectLst/>
              <a:latin typeface="+mn-lt"/>
              <a:ea typeface="+mn-ea"/>
            </a:endParaRPr>
          </a:p>
        </p:txBody>
      </p:sp>
      <p:sp>
        <p:nvSpPr>
          <p:cNvPr id="42" name="角丸四角形 41"/>
          <p:cNvSpPr/>
          <p:nvPr/>
        </p:nvSpPr>
        <p:spPr bwMode="auto">
          <a:xfrm>
            <a:off x="2411760" y="3491073"/>
            <a:ext cx="936104" cy="216024"/>
          </a:xfrm>
          <a:prstGeom prst="roundRect">
            <a:avLst>
              <a:gd name="adj" fmla="val 50000"/>
            </a:avLst>
          </a:prstGeom>
          <a:solidFill>
            <a:schemeClr val="accent4">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dirty="0" smtClean="0">
                <a:solidFill>
                  <a:srgbClr val="FFFFFF"/>
                </a:solidFill>
                <a:latin typeface="+mn-lt"/>
                <a:ea typeface="+mn-ea"/>
              </a:rPr>
              <a:t>Wired</a:t>
            </a:r>
            <a:endParaRPr kumimoji="0" lang="ja-JP" altLang="en-US" sz="1200" b="0" i="0" u="none" strike="noStrike" cap="none" normalizeH="0" dirty="0" smtClean="0">
              <a:ln>
                <a:noFill/>
              </a:ln>
              <a:solidFill>
                <a:srgbClr val="FFFFFF"/>
              </a:solidFill>
              <a:effectLst/>
              <a:latin typeface="+mn-lt"/>
              <a:ea typeface="+mn-ea"/>
            </a:endParaRPr>
          </a:p>
        </p:txBody>
      </p:sp>
      <p:sp>
        <p:nvSpPr>
          <p:cNvPr id="43" name="角丸四角形 42"/>
          <p:cNvSpPr/>
          <p:nvPr/>
        </p:nvSpPr>
        <p:spPr bwMode="auto">
          <a:xfrm>
            <a:off x="5796136" y="3491073"/>
            <a:ext cx="936104" cy="216024"/>
          </a:xfrm>
          <a:prstGeom prst="roundRect">
            <a:avLst>
              <a:gd name="adj" fmla="val 50000"/>
            </a:avLst>
          </a:prstGeom>
          <a:solidFill>
            <a:srgbClr val="008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dirty="0" smtClean="0">
                <a:ln>
                  <a:noFill/>
                </a:ln>
                <a:solidFill>
                  <a:srgbClr val="FFFFFF"/>
                </a:solidFill>
                <a:effectLst/>
                <a:latin typeface="+mn-lt"/>
                <a:ea typeface="+mn-ea"/>
              </a:rPr>
              <a:t>LTE</a:t>
            </a:r>
            <a:endParaRPr kumimoji="0" lang="ja-JP" altLang="en-US" sz="1200" b="0" i="0" u="none" strike="noStrike" cap="none" normalizeH="0" dirty="0" smtClean="0">
              <a:ln>
                <a:noFill/>
              </a:ln>
              <a:solidFill>
                <a:srgbClr val="FFFFFF"/>
              </a:solidFill>
              <a:effectLst/>
              <a:latin typeface="+mn-lt"/>
              <a:ea typeface="+mn-ea"/>
            </a:endParaRPr>
          </a:p>
        </p:txBody>
      </p:sp>
      <p:sp>
        <p:nvSpPr>
          <p:cNvPr id="44" name="角丸四角形 43"/>
          <p:cNvSpPr/>
          <p:nvPr/>
        </p:nvSpPr>
        <p:spPr bwMode="auto">
          <a:xfrm>
            <a:off x="6948264" y="3491073"/>
            <a:ext cx="936104" cy="216024"/>
          </a:xfrm>
          <a:prstGeom prst="roundRect">
            <a:avLst>
              <a:gd name="adj" fmla="val 50000"/>
            </a:avLst>
          </a:prstGeom>
          <a:solidFill>
            <a:srgbClr val="008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dirty="0" err="1" smtClean="0">
                <a:ln>
                  <a:noFill/>
                </a:ln>
                <a:solidFill>
                  <a:srgbClr val="FFFFFF"/>
                </a:solidFill>
                <a:effectLst/>
                <a:latin typeface="+mn-lt"/>
                <a:ea typeface="+mn-ea"/>
              </a:rPr>
              <a:t>WiFi</a:t>
            </a:r>
            <a:endParaRPr kumimoji="0" lang="ja-JP" altLang="en-US" sz="1200" b="0" i="0" u="none" strike="noStrike" cap="none" normalizeH="0" dirty="0" smtClean="0">
              <a:ln>
                <a:noFill/>
              </a:ln>
              <a:solidFill>
                <a:srgbClr val="FFFFFF"/>
              </a:solidFill>
              <a:effectLst/>
              <a:latin typeface="+mn-lt"/>
              <a:ea typeface="+mn-ea"/>
            </a:endParaRPr>
          </a:p>
        </p:txBody>
      </p:sp>
      <p:sp>
        <p:nvSpPr>
          <p:cNvPr id="45" name="角丸四角形 44"/>
          <p:cNvSpPr/>
          <p:nvPr/>
        </p:nvSpPr>
        <p:spPr bwMode="auto">
          <a:xfrm>
            <a:off x="3563888" y="3491073"/>
            <a:ext cx="936104" cy="216024"/>
          </a:xfrm>
          <a:prstGeom prst="roundRect">
            <a:avLst>
              <a:gd name="adj" fmla="val 50000"/>
            </a:avLst>
          </a:prstGeom>
          <a:solidFill>
            <a:srgbClr val="008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000" dirty="0" smtClean="0">
                <a:solidFill>
                  <a:srgbClr val="FFFFFF"/>
                </a:solidFill>
                <a:latin typeface="+mn-lt"/>
                <a:ea typeface="+mn-ea"/>
              </a:rPr>
              <a:t>Bluetooth</a:t>
            </a:r>
            <a:endParaRPr kumimoji="0" lang="ja-JP" altLang="en-US" sz="1000" b="0" i="0" u="none" strike="noStrike" cap="none" normalizeH="0" dirty="0" smtClean="0">
              <a:ln>
                <a:noFill/>
              </a:ln>
              <a:solidFill>
                <a:srgbClr val="FFFFFF"/>
              </a:solidFill>
              <a:effectLst/>
              <a:latin typeface="+mn-lt"/>
              <a:ea typeface="+mn-ea"/>
            </a:endParaRPr>
          </a:p>
        </p:txBody>
      </p:sp>
      <p:sp>
        <p:nvSpPr>
          <p:cNvPr id="46" name="ホームベース 45"/>
          <p:cNvSpPr/>
          <p:nvPr/>
        </p:nvSpPr>
        <p:spPr bwMode="auto">
          <a:xfrm>
            <a:off x="827584" y="3347057"/>
            <a:ext cx="1152128" cy="504056"/>
          </a:xfrm>
          <a:prstGeom prst="homePlate">
            <a:avLst>
              <a:gd name="adj" fmla="val 22565"/>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8000"/>
                </a:solidFill>
                <a:effectLst/>
                <a:latin typeface="+mn-lt"/>
                <a:ea typeface="+mn-ea"/>
              </a:rPr>
              <a:t>ネットワーク</a:t>
            </a:r>
          </a:p>
        </p:txBody>
      </p:sp>
      <p:sp>
        <p:nvSpPr>
          <p:cNvPr id="47" name="ホームベース 46"/>
          <p:cNvSpPr/>
          <p:nvPr/>
        </p:nvSpPr>
        <p:spPr bwMode="auto">
          <a:xfrm>
            <a:off x="827584" y="5733256"/>
            <a:ext cx="1152128" cy="720080"/>
          </a:xfrm>
          <a:prstGeom prst="homePlate">
            <a:avLst>
              <a:gd name="adj" fmla="val 22565"/>
            </a:avLst>
          </a:prstGeom>
          <a:solidFill>
            <a:srgbClr val="33ACBD"/>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chemeClr val="bg1"/>
                </a:solidFill>
                <a:effectLst/>
                <a:latin typeface="+mn-lt"/>
                <a:ea typeface="+mn-ea"/>
              </a:rPr>
              <a:t>データ</a:t>
            </a:r>
          </a:p>
        </p:txBody>
      </p:sp>
      <p:sp>
        <p:nvSpPr>
          <p:cNvPr id="48" name="角丸四角形 47"/>
          <p:cNvSpPr/>
          <p:nvPr/>
        </p:nvSpPr>
        <p:spPr bwMode="auto">
          <a:xfrm>
            <a:off x="5732636" y="4913610"/>
            <a:ext cx="1008112" cy="57606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FFFFFF"/>
                </a:solidFill>
                <a:effectLst/>
                <a:latin typeface="+mn-lt"/>
                <a:ea typeface="+mn-ea"/>
              </a:rPr>
              <a:t>アナリティクス</a:t>
            </a:r>
          </a:p>
        </p:txBody>
      </p:sp>
      <p:grpSp>
        <p:nvGrpSpPr>
          <p:cNvPr id="93" name="図形グループ 92"/>
          <p:cNvGrpSpPr/>
          <p:nvPr/>
        </p:nvGrpSpPr>
        <p:grpSpPr>
          <a:xfrm>
            <a:off x="5910653" y="2371354"/>
            <a:ext cx="161020" cy="300733"/>
            <a:chOff x="5118100" y="4941610"/>
            <a:chExt cx="190500" cy="405090"/>
          </a:xfrm>
        </p:grpSpPr>
        <p:sp>
          <p:nvSpPr>
            <p:cNvPr id="94" name="正方形/長方形 93"/>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正方形/長方形 94"/>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角丸四角形 95"/>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7" name="図形グループ 96"/>
          <p:cNvGrpSpPr/>
          <p:nvPr/>
        </p:nvGrpSpPr>
        <p:grpSpPr>
          <a:xfrm>
            <a:off x="6176364" y="2452743"/>
            <a:ext cx="441102" cy="177800"/>
            <a:chOff x="4715098" y="3962400"/>
            <a:chExt cx="441102" cy="177800"/>
          </a:xfrm>
        </p:grpSpPr>
        <p:sp>
          <p:nvSpPr>
            <p:cNvPr id="98" name="角丸四角形 97"/>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角丸四角形 98"/>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角丸四角形 99"/>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1" name="図形グループ 100"/>
          <p:cNvGrpSpPr/>
          <p:nvPr/>
        </p:nvGrpSpPr>
        <p:grpSpPr>
          <a:xfrm>
            <a:off x="4766692" y="2158130"/>
            <a:ext cx="679541" cy="593816"/>
            <a:chOff x="-62676" y="3965594"/>
            <a:chExt cx="679541" cy="593816"/>
          </a:xfrm>
        </p:grpSpPr>
        <p:sp>
          <p:nvSpPr>
            <p:cNvPr id="102" name="角丸四角形 10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3" name="図 102"/>
            <p:cNvPicPr>
              <a:picLocks noChangeAspect="1"/>
            </p:cNvPicPr>
            <p:nvPr/>
          </p:nvPicPr>
          <p:blipFill>
            <a:blip r:embed="rId3">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104" name="図形グループ 103"/>
          <p:cNvGrpSpPr/>
          <p:nvPr/>
        </p:nvGrpSpPr>
        <p:grpSpPr>
          <a:xfrm>
            <a:off x="5253710" y="2277147"/>
            <a:ext cx="341289" cy="550466"/>
            <a:chOff x="1140657" y="4229811"/>
            <a:chExt cx="341289" cy="550466"/>
          </a:xfrm>
        </p:grpSpPr>
        <p:sp>
          <p:nvSpPr>
            <p:cNvPr id="105" name="角丸四角形 10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6" name="図 105"/>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107" name="図 106" descr="imgres.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1610" y="2223989"/>
            <a:ext cx="792088" cy="543647"/>
          </a:xfrm>
          <a:prstGeom prst="rect">
            <a:avLst/>
          </a:prstGeom>
        </p:spPr>
      </p:pic>
      <p:grpSp>
        <p:nvGrpSpPr>
          <p:cNvPr id="111" name="図形グループ 110"/>
          <p:cNvGrpSpPr/>
          <p:nvPr/>
        </p:nvGrpSpPr>
        <p:grpSpPr>
          <a:xfrm>
            <a:off x="3820604" y="2223989"/>
            <a:ext cx="499492" cy="545661"/>
            <a:chOff x="4000500" y="1182650"/>
            <a:chExt cx="499492" cy="545661"/>
          </a:xfrm>
        </p:grpSpPr>
        <p:sp>
          <p:nvSpPr>
            <p:cNvPr id="108" name="角丸四角形 107"/>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正方形/長方形 108"/>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110" name="テキスト ボックス 109"/>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sp>
        <p:nvSpPr>
          <p:cNvPr id="113" name="角丸四角形 112"/>
          <p:cNvSpPr/>
          <p:nvPr/>
        </p:nvSpPr>
        <p:spPr>
          <a:xfrm>
            <a:off x="6948264" y="2223989"/>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円/楕円 115"/>
          <p:cNvSpPr/>
          <p:nvPr/>
        </p:nvSpPr>
        <p:spPr>
          <a:xfrm>
            <a:off x="7035800" y="2284621"/>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角丸四角形 116"/>
          <p:cNvSpPr/>
          <p:nvPr/>
        </p:nvSpPr>
        <p:spPr>
          <a:xfrm>
            <a:off x="7092280" y="2352304"/>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台形 119"/>
          <p:cNvSpPr/>
          <p:nvPr/>
        </p:nvSpPr>
        <p:spPr>
          <a:xfrm>
            <a:off x="7519764" y="2634024"/>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角丸四角形 117"/>
          <p:cNvSpPr/>
          <p:nvPr/>
        </p:nvSpPr>
        <p:spPr>
          <a:xfrm>
            <a:off x="7380064" y="2287489"/>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角丸四角形 118"/>
          <p:cNvSpPr/>
          <p:nvPr/>
        </p:nvSpPr>
        <p:spPr>
          <a:xfrm>
            <a:off x="7430864" y="2333038"/>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1" name="図形グループ 120"/>
          <p:cNvGrpSpPr/>
          <p:nvPr/>
        </p:nvGrpSpPr>
        <p:grpSpPr>
          <a:xfrm>
            <a:off x="3206800" y="904914"/>
            <a:ext cx="228599" cy="443927"/>
            <a:chOff x="1946324" y="4125162"/>
            <a:chExt cx="969964" cy="2007872"/>
          </a:xfrm>
        </p:grpSpPr>
        <p:sp>
          <p:nvSpPr>
            <p:cNvPr id="122" name="円/楕円 12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フローチャート: 論理積ゲート 12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4" name="図形グループ 123"/>
          <p:cNvGrpSpPr/>
          <p:nvPr/>
        </p:nvGrpSpPr>
        <p:grpSpPr>
          <a:xfrm>
            <a:off x="2753807" y="904914"/>
            <a:ext cx="228599" cy="443927"/>
            <a:chOff x="1946324" y="4125162"/>
            <a:chExt cx="969964" cy="2007872"/>
          </a:xfrm>
        </p:grpSpPr>
        <p:sp>
          <p:nvSpPr>
            <p:cNvPr id="125" name="円/楕円 12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フローチャート: 論理積ゲート 12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7" name="図形グループ 126"/>
          <p:cNvGrpSpPr/>
          <p:nvPr/>
        </p:nvGrpSpPr>
        <p:grpSpPr>
          <a:xfrm>
            <a:off x="3776154" y="904914"/>
            <a:ext cx="228599" cy="443927"/>
            <a:chOff x="1946324" y="4125162"/>
            <a:chExt cx="969964" cy="2007872"/>
          </a:xfrm>
        </p:grpSpPr>
        <p:sp>
          <p:nvSpPr>
            <p:cNvPr id="128" name="円/楕円 12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フローチャート: 論理積ゲート 12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0" name="図形グループ 129"/>
          <p:cNvGrpSpPr/>
          <p:nvPr/>
        </p:nvGrpSpPr>
        <p:grpSpPr>
          <a:xfrm>
            <a:off x="4792092" y="904914"/>
            <a:ext cx="228599" cy="443927"/>
            <a:chOff x="1946324" y="4125162"/>
            <a:chExt cx="969964" cy="2007872"/>
          </a:xfrm>
        </p:grpSpPr>
        <p:sp>
          <p:nvSpPr>
            <p:cNvPr id="131" name="円/楕円 13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フローチャート: 論理積ゲート 13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3" name="図形グループ 132"/>
          <p:cNvGrpSpPr/>
          <p:nvPr/>
        </p:nvGrpSpPr>
        <p:grpSpPr>
          <a:xfrm>
            <a:off x="4271454" y="904914"/>
            <a:ext cx="228599" cy="443927"/>
            <a:chOff x="1946324" y="4125162"/>
            <a:chExt cx="969964" cy="2007872"/>
          </a:xfrm>
        </p:grpSpPr>
        <p:sp>
          <p:nvSpPr>
            <p:cNvPr id="134" name="円/楕円 1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フローチャート: 論理積ゲート 1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図形グループ 135"/>
          <p:cNvGrpSpPr/>
          <p:nvPr/>
        </p:nvGrpSpPr>
        <p:grpSpPr>
          <a:xfrm>
            <a:off x="5757210" y="904914"/>
            <a:ext cx="228599" cy="443927"/>
            <a:chOff x="1946324" y="4125162"/>
            <a:chExt cx="969964" cy="2007872"/>
          </a:xfrm>
        </p:grpSpPr>
        <p:sp>
          <p:nvSpPr>
            <p:cNvPr id="137" name="円/楕円 1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フローチャート: 論理積ゲート 1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9" name="図形グループ 138"/>
          <p:cNvGrpSpPr/>
          <p:nvPr/>
        </p:nvGrpSpPr>
        <p:grpSpPr>
          <a:xfrm>
            <a:off x="6858711" y="904914"/>
            <a:ext cx="228599" cy="443927"/>
            <a:chOff x="1946324" y="4125162"/>
            <a:chExt cx="969964" cy="2007872"/>
          </a:xfrm>
        </p:grpSpPr>
        <p:sp>
          <p:nvSpPr>
            <p:cNvPr id="140" name="円/楕円 1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フローチャート: 論理積ゲート 1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2" name="図形グループ 141"/>
          <p:cNvGrpSpPr/>
          <p:nvPr/>
        </p:nvGrpSpPr>
        <p:grpSpPr>
          <a:xfrm>
            <a:off x="6278786" y="904914"/>
            <a:ext cx="228599" cy="443927"/>
            <a:chOff x="1946324" y="4125162"/>
            <a:chExt cx="969964" cy="2007872"/>
          </a:xfrm>
        </p:grpSpPr>
        <p:sp>
          <p:nvSpPr>
            <p:cNvPr id="143" name="円/楕円 1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フローチャート: 論理積ゲート 1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5" name="図形グループ 144"/>
          <p:cNvGrpSpPr/>
          <p:nvPr/>
        </p:nvGrpSpPr>
        <p:grpSpPr>
          <a:xfrm>
            <a:off x="7369369" y="904914"/>
            <a:ext cx="228599" cy="443927"/>
            <a:chOff x="1946324" y="4125162"/>
            <a:chExt cx="969964" cy="2007872"/>
          </a:xfrm>
        </p:grpSpPr>
        <p:sp>
          <p:nvSpPr>
            <p:cNvPr id="146" name="円/楕円 1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フローチャート: 論理積ゲート 1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8" name="図形グループ 147"/>
          <p:cNvGrpSpPr/>
          <p:nvPr/>
        </p:nvGrpSpPr>
        <p:grpSpPr>
          <a:xfrm>
            <a:off x="6039269" y="835064"/>
            <a:ext cx="228599" cy="443927"/>
            <a:chOff x="1946324" y="4125162"/>
            <a:chExt cx="969964" cy="2007872"/>
          </a:xfrm>
        </p:grpSpPr>
        <p:sp>
          <p:nvSpPr>
            <p:cNvPr id="149" name="円/楕円 1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フローチャート: 論理積ゲート 1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1" name="図形グループ 150"/>
          <p:cNvGrpSpPr/>
          <p:nvPr/>
        </p:nvGrpSpPr>
        <p:grpSpPr>
          <a:xfrm>
            <a:off x="7140770" y="835064"/>
            <a:ext cx="228599" cy="443927"/>
            <a:chOff x="1946324" y="4125162"/>
            <a:chExt cx="969964" cy="2007872"/>
          </a:xfrm>
        </p:grpSpPr>
        <p:sp>
          <p:nvSpPr>
            <p:cNvPr id="152" name="円/楕円 1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フローチャート: 論理積ゲート 1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4" name="図形グループ 153"/>
          <p:cNvGrpSpPr/>
          <p:nvPr/>
        </p:nvGrpSpPr>
        <p:grpSpPr>
          <a:xfrm>
            <a:off x="6560845" y="835064"/>
            <a:ext cx="228599" cy="443927"/>
            <a:chOff x="1946324" y="4125162"/>
            <a:chExt cx="969964" cy="2007872"/>
          </a:xfrm>
        </p:grpSpPr>
        <p:sp>
          <p:nvSpPr>
            <p:cNvPr id="155" name="円/楕円 15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フローチャート: 論理積ゲート 15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7" name="図形グループ 156"/>
          <p:cNvGrpSpPr/>
          <p:nvPr/>
        </p:nvGrpSpPr>
        <p:grpSpPr>
          <a:xfrm>
            <a:off x="7614395" y="835064"/>
            <a:ext cx="228599" cy="443927"/>
            <a:chOff x="1946324" y="4125162"/>
            <a:chExt cx="969964" cy="2007872"/>
          </a:xfrm>
        </p:grpSpPr>
        <p:sp>
          <p:nvSpPr>
            <p:cNvPr id="158" name="円/楕円 15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フローチャート: 論理積ゲート 15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0" name="図形グループ 159"/>
          <p:cNvGrpSpPr/>
          <p:nvPr/>
        </p:nvGrpSpPr>
        <p:grpSpPr>
          <a:xfrm>
            <a:off x="3479534" y="835064"/>
            <a:ext cx="228599" cy="443927"/>
            <a:chOff x="1946324" y="4125162"/>
            <a:chExt cx="969964" cy="2007872"/>
          </a:xfrm>
        </p:grpSpPr>
        <p:sp>
          <p:nvSpPr>
            <p:cNvPr id="161" name="円/楕円 16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フローチャート: 論理積ゲート 16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3" name="図形グループ 162"/>
          <p:cNvGrpSpPr/>
          <p:nvPr/>
        </p:nvGrpSpPr>
        <p:grpSpPr>
          <a:xfrm>
            <a:off x="4581035" y="835064"/>
            <a:ext cx="228599" cy="443927"/>
            <a:chOff x="1946324" y="4125162"/>
            <a:chExt cx="969964" cy="2007872"/>
          </a:xfrm>
        </p:grpSpPr>
        <p:sp>
          <p:nvSpPr>
            <p:cNvPr id="164" name="円/楕円 16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フローチャート: 論理積ゲート 16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6" name="図形グループ 165"/>
          <p:cNvGrpSpPr/>
          <p:nvPr/>
        </p:nvGrpSpPr>
        <p:grpSpPr>
          <a:xfrm>
            <a:off x="4001110" y="835064"/>
            <a:ext cx="228599" cy="443927"/>
            <a:chOff x="1946324" y="4125162"/>
            <a:chExt cx="969964" cy="2007872"/>
          </a:xfrm>
        </p:grpSpPr>
        <p:sp>
          <p:nvSpPr>
            <p:cNvPr id="167" name="円/楕円 16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フローチャート: 論理積ゲート 16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9" name="図形グループ 168"/>
          <p:cNvGrpSpPr/>
          <p:nvPr/>
        </p:nvGrpSpPr>
        <p:grpSpPr>
          <a:xfrm>
            <a:off x="5054660" y="835064"/>
            <a:ext cx="228599" cy="443927"/>
            <a:chOff x="1946324" y="4125162"/>
            <a:chExt cx="969964" cy="2007872"/>
          </a:xfrm>
        </p:grpSpPr>
        <p:sp>
          <p:nvSpPr>
            <p:cNvPr id="170" name="円/楕円 16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フローチャート: 論理積ゲート 17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2" name="図形グループ 171"/>
          <p:cNvGrpSpPr/>
          <p:nvPr/>
        </p:nvGrpSpPr>
        <p:grpSpPr>
          <a:xfrm>
            <a:off x="2982406" y="835064"/>
            <a:ext cx="228599" cy="443927"/>
            <a:chOff x="1946324" y="4125162"/>
            <a:chExt cx="969964" cy="2007872"/>
          </a:xfrm>
        </p:grpSpPr>
        <p:sp>
          <p:nvSpPr>
            <p:cNvPr id="173" name="円/楕円 17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フローチャート: 論理積ゲート 17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5" name="図形グループ 174"/>
          <p:cNvGrpSpPr/>
          <p:nvPr/>
        </p:nvGrpSpPr>
        <p:grpSpPr>
          <a:xfrm>
            <a:off x="5294153" y="904914"/>
            <a:ext cx="228599" cy="443927"/>
            <a:chOff x="1946324" y="4125162"/>
            <a:chExt cx="969964" cy="2007872"/>
          </a:xfrm>
        </p:grpSpPr>
        <p:sp>
          <p:nvSpPr>
            <p:cNvPr id="176" name="円/楕円 17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フローチャート: 論理積ゲート 17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2" name="図形グループ 201"/>
          <p:cNvGrpSpPr/>
          <p:nvPr/>
        </p:nvGrpSpPr>
        <p:grpSpPr>
          <a:xfrm>
            <a:off x="5537820" y="835065"/>
            <a:ext cx="228599" cy="443927"/>
            <a:chOff x="1946324" y="4125162"/>
            <a:chExt cx="969964" cy="2007872"/>
          </a:xfrm>
        </p:grpSpPr>
        <p:sp>
          <p:nvSpPr>
            <p:cNvPr id="203" name="円/楕円 20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フローチャート: 論理積ゲート 20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8" name="図形グループ 207"/>
          <p:cNvGrpSpPr/>
          <p:nvPr/>
        </p:nvGrpSpPr>
        <p:grpSpPr>
          <a:xfrm>
            <a:off x="2455653" y="904914"/>
            <a:ext cx="228599" cy="443927"/>
            <a:chOff x="1946324" y="4125162"/>
            <a:chExt cx="969964" cy="2007872"/>
          </a:xfrm>
        </p:grpSpPr>
        <p:sp>
          <p:nvSpPr>
            <p:cNvPr id="209" name="円/楕円 20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0" name="フローチャート: 論理積ゲート 20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6" name="角丸四角形 215"/>
          <p:cNvSpPr/>
          <p:nvPr/>
        </p:nvSpPr>
        <p:spPr bwMode="auto">
          <a:xfrm>
            <a:off x="3557587" y="4108450"/>
            <a:ext cx="1023448" cy="47317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FFFFFF"/>
                </a:solidFill>
                <a:effectLst/>
                <a:latin typeface="+mn-lt"/>
                <a:ea typeface="+mn-ea"/>
              </a:rPr>
              <a:t>データ蓄積</a:t>
            </a:r>
          </a:p>
        </p:txBody>
      </p:sp>
      <p:sp>
        <p:nvSpPr>
          <p:cNvPr id="217" name="角丸四角形 216"/>
          <p:cNvSpPr/>
          <p:nvPr/>
        </p:nvSpPr>
        <p:spPr bwMode="auto">
          <a:xfrm>
            <a:off x="4637706" y="4108450"/>
            <a:ext cx="1086421" cy="47317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FFFFFF"/>
                </a:solidFill>
                <a:effectLst/>
                <a:latin typeface="+mn-lt"/>
                <a:ea typeface="+mn-ea"/>
              </a:rPr>
              <a:t>データ検索</a:t>
            </a:r>
          </a:p>
        </p:txBody>
      </p:sp>
      <p:sp>
        <p:nvSpPr>
          <p:cNvPr id="218" name="角丸四角形 217"/>
          <p:cNvSpPr/>
          <p:nvPr/>
        </p:nvSpPr>
        <p:spPr bwMode="auto">
          <a:xfrm>
            <a:off x="5789835" y="4108450"/>
            <a:ext cx="936104" cy="47317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dirty="0" smtClean="0">
                <a:solidFill>
                  <a:srgbClr val="FFFFFF"/>
                </a:solidFill>
                <a:latin typeface="+mn-lt"/>
                <a:ea typeface="+mn-ea"/>
              </a:rPr>
              <a:t>認証</a:t>
            </a:r>
            <a:endParaRPr kumimoji="0" lang="en-US" altLang="ja-JP" sz="1000" dirty="0" smtClean="0">
              <a:solidFill>
                <a:srgbClr val="FFFFFF"/>
              </a:solidFill>
              <a:latin typeface="+mn-lt"/>
              <a:ea typeface="+mn-ea"/>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dirty="0" smtClean="0">
                <a:solidFill>
                  <a:srgbClr val="FFFFFF"/>
                </a:solidFill>
                <a:latin typeface="+mn-lt"/>
                <a:ea typeface="+mn-ea"/>
              </a:rPr>
              <a:t>セキュリティ</a:t>
            </a:r>
            <a:endParaRPr kumimoji="0" lang="ja-JP" altLang="en-US" sz="1000" b="0" i="0" u="none" strike="noStrike" cap="none" normalizeH="0" dirty="0" smtClean="0">
              <a:ln>
                <a:noFill/>
              </a:ln>
              <a:solidFill>
                <a:srgbClr val="FFFFFF"/>
              </a:solidFill>
              <a:effectLst/>
              <a:latin typeface="+mn-lt"/>
              <a:ea typeface="+mn-ea"/>
            </a:endParaRPr>
          </a:p>
        </p:txBody>
      </p:sp>
      <p:sp>
        <p:nvSpPr>
          <p:cNvPr id="219" name="ホームベース 218"/>
          <p:cNvSpPr/>
          <p:nvPr/>
        </p:nvSpPr>
        <p:spPr bwMode="auto">
          <a:xfrm>
            <a:off x="821283" y="4005560"/>
            <a:ext cx="1152128" cy="687090"/>
          </a:xfrm>
          <a:prstGeom prst="homePlate">
            <a:avLst>
              <a:gd name="adj" fmla="val 22565"/>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800000"/>
                </a:solidFill>
                <a:effectLst/>
                <a:latin typeface="+mn-lt"/>
                <a:ea typeface="+mn-ea"/>
              </a:rPr>
              <a:t>プラットフォーム</a:t>
            </a:r>
          </a:p>
        </p:txBody>
      </p:sp>
    </p:spTree>
    <p:extLst>
      <p:ext uri="{BB962C8B-B14F-4D97-AF65-F5344CB8AC3E}">
        <p14:creationId xmlns:p14="http://schemas.microsoft.com/office/powerpoint/2010/main" val="18901893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で変わるビジネス価値</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sp>
        <p:nvSpPr>
          <p:cNvPr id="8" name="正方形/長方形 7"/>
          <p:cNvSpPr/>
          <p:nvPr/>
        </p:nvSpPr>
        <p:spPr>
          <a:xfrm>
            <a:off x="457200" y="1617172"/>
            <a:ext cx="3869239" cy="1368499"/>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連続型ビジネス</a:t>
            </a:r>
            <a:endParaRPr kumimoji="1" lang="en-US" altLang="ja-JP" sz="2400" b="1" dirty="0" smtClean="0">
              <a:solidFill>
                <a:srgbClr val="FFFFFF"/>
              </a:solidFill>
              <a:latin typeface="Meiryo" charset="-128"/>
              <a:ea typeface="Meiryo" charset="-128"/>
              <a:cs typeface="Meiryo" charset="-128"/>
            </a:endParaRPr>
          </a:p>
          <a:p>
            <a:pPr algn="ctr"/>
            <a:r>
              <a:rPr kumimoji="1" lang="ja-JP" altLang="en-US" sz="1400" dirty="0" smtClean="0">
                <a:solidFill>
                  <a:srgbClr val="FFFFFF"/>
                </a:solidFill>
                <a:latin typeface="Meiryo" charset="-128"/>
                <a:ea typeface="Meiryo" charset="-128"/>
                <a:cs typeface="Meiryo" charset="-128"/>
              </a:rPr>
              <a:t>フェイズ分けされたビジネスから</a:t>
            </a:r>
            <a:endParaRPr kumimoji="1" lang="en-US" altLang="ja-JP" sz="1400" dirty="0" smtClean="0">
              <a:solidFill>
                <a:srgbClr val="FFFFFF"/>
              </a:solidFill>
              <a:latin typeface="Meiryo" charset="-128"/>
              <a:ea typeface="Meiryo" charset="-128"/>
              <a:cs typeface="Meiryo" charset="-128"/>
            </a:endParaRPr>
          </a:p>
          <a:p>
            <a:pPr algn="ctr"/>
            <a:r>
              <a:rPr lang="ja-JP" altLang="en-US" sz="1400" b="1" u="sng" dirty="0" smtClean="0">
                <a:solidFill>
                  <a:srgbClr val="FFFFFF"/>
                </a:solidFill>
                <a:latin typeface="Meiryo" charset="-128"/>
                <a:ea typeface="Meiryo" charset="-128"/>
                <a:cs typeface="Meiryo" charset="-128"/>
              </a:rPr>
              <a:t>連続的・継続的ビジネスへ</a:t>
            </a:r>
            <a:endParaRPr kumimoji="1" lang="ja-JP" altLang="en-US" sz="1400" b="1" u="sng" dirty="0">
              <a:solidFill>
                <a:srgbClr val="FFFFFF"/>
              </a:solidFill>
              <a:latin typeface="Meiryo" charset="-128"/>
              <a:ea typeface="Meiryo" charset="-128"/>
              <a:cs typeface="Meiryo" charset="-128"/>
            </a:endParaRPr>
          </a:p>
        </p:txBody>
      </p:sp>
      <p:sp>
        <p:nvSpPr>
          <p:cNvPr id="9" name="正方形/長方形 8"/>
          <p:cNvSpPr/>
          <p:nvPr/>
        </p:nvSpPr>
        <p:spPr>
          <a:xfrm>
            <a:off x="2637380" y="4725144"/>
            <a:ext cx="3869239" cy="1368499"/>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エコシステム型ビジネス</a:t>
            </a:r>
            <a:endParaRPr kumimoji="1" lang="en-US" altLang="ja-JP" sz="2400" b="1" dirty="0" smtClean="0">
              <a:solidFill>
                <a:srgbClr val="FFFFFF"/>
              </a:solidFill>
              <a:latin typeface="Meiryo" charset="-128"/>
              <a:ea typeface="Meiryo" charset="-128"/>
              <a:cs typeface="Meiryo" charset="-128"/>
            </a:endParaRPr>
          </a:p>
          <a:p>
            <a:pPr algn="ctr"/>
            <a:r>
              <a:rPr kumimoji="1" lang="ja-JP" altLang="en-US" sz="1400" dirty="0" smtClean="0">
                <a:solidFill>
                  <a:srgbClr val="FFFFFF"/>
                </a:solidFill>
                <a:latin typeface="Meiryo" charset="-128"/>
                <a:ea typeface="Meiryo" charset="-128"/>
                <a:cs typeface="Meiryo" charset="-128"/>
              </a:rPr>
              <a:t>クローズド・ビジネスから</a:t>
            </a:r>
            <a:endParaRPr kumimoji="1" lang="en-US" altLang="ja-JP" sz="1400" dirty="0" smtClean="0">
              <a:solidFill>
                <a:srgbClr val="FFFFFF"/>
              </a:solidFill>
              <a:latin typeface="Meiryo" charset="-128"/>
              <a:ea typeface="Meiryo" charset="-128"/>
              <a:cs typeface="Meiryo" charset="-128"/>
            </a:endParaRPr>
          </a:p>
          <a:p>
            <a:pPr algn="ctr"/>
            <a:r>
              <a:rPr lang="ja-JP" altLang="en-US" sz="1400" b="1" u="sng" dirty="0" smtClean="0">
                <a:solidFill>
                  <a:srgbClr val="FFFFFF"/>
                </a:solidFill>
                <a:latin typeface="Meiryo" charset="-128"/>
                <a:ea typeface="Meiryo" charset="-128"/>
                <a:cs typeface="Meiryo" charset="-128"/>
              </a:rPr>
              <a:t>エコシステムを活かした顧客価値の創出へ</a:t>
            </a:r>
            <a:endParaRPr kumimoji="1" lang="ja-JP" altLang="en-US" sz="1400" b="1" u="sng" dirty="0">
              <a:solidFill>
                <a:srgbClr val="FFFFFF"/>
              </a:solidFill>
              <a:latin typeface="Meiryo" charset="-128"/>
              <a:ea typeface="Meiryo" charset="-128"/>
              <a:cs typeface="Meiryo" charset="-128"/>
            </a:endParaRPr>
          </a:p>
        </p:txBody>
      </p:sp>
      <p:sp>
        <p:nvSpPr>
          <p:cNvPr id="10" name="正方形/長方形 9"/>
          <p:cNvSpPr/>
          <p:nvPr/>
        </p:nvSpPr>
        <p:spPr>
          <a:xfrm>
            <a:off x="4800600" y="1614452"/>
            <a:ext cx="3869239" cy="136849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未来対応型ビジネス</a:t>
            </a:r>
            <a:endParaRPr kumimoji="1" lang="en-US" altLang="ja-JP" sz="2400" b="1" dirty="0" smtClean="0">
              <a:solidFill>
                <a:srgbClr val="FFFFFF"/>
              </a:solidFill>
              <a:latin typeface="Meiryo" charset="-128"/>
              <a:ea typeface="Meiryo" charset="-128"/>
              <a:cs typeface="Meiryo" charset="-128"/>
            </a:endParaRPr>
          </a:p>
          <a:p>
            <a:pPr algn="ctr"/>
            <a:r>
              <a:rPr kumimoji="1" lang="ja-JP" altLang="en-US" sz="1400" dirty="0" smtClean="0">
                <a:solidFill>
                  <a:srgbClr val="FFFFFF"/>
                </a:solidFill>
                <a:latin typeface="Meiryo" charset="-128"/>
                <a:ea typeface="Meiryo" charset="-128"/>
                <a:cs typeface="Meiryo" charset="-128"/>
              </a:rPr>
              <a:t>現状に対応するビジネスから</a:t>
            </a:r>
            <a:endParaRPr kumimoji="1" lang="en-US" altLang="ja-JP" sz="1400" dirty="0" smtClean="0">
              <a:solidFill>
                <a:srgbClr val="FFFFFF"/>
              </a:solidFill>
              <a:latin typeface="Meiryo" charset="-128"/>
              <a:ea typeface="Meiryo" charset="-128"/>
              <a:cs typeface="Meiryo" charset="-128"/>
            </a:endParaRPr>
          </a:p>
          <a:p>
            <a:pPr algn="ctr"/>
            <a:r>
              <a:rPr lang="ja-JP" altLang="en-US" sz="1400" b="1" u="sng" dirty="0" smtClean="0">
                <a:solidFill>
                  <a:srgbClr val="FFFFFF"/>
                </a:solidFill>
                <a:latin typeface="Meiryo" charset="-128"/>
                <a:ea typeface="Meiryo" charset="-128"/>
                <a:cs typeface="Meiryo" charset="-128"/>
              </a:rPr>
              <a:t>未来を予見し事前に対処するビジネスへ</a:t>
            </a:r>
            <a:endParaRPr kumimoji="1" lang="ja-JP" altLang="en-US" sz="1400" b="1" u="sng" dirty="0">
              <a:solidFill>
                <a:srgbClr val="FFFFFF"/>
              </a:solidFill>
              <a:latin typeface="Meiryo" charset="-128"/>
              <a:ea typeface="Meiryo" charset="-128"/>
              <a:cs typeface="Meiryo" charset="-128"/>
            </a:endParaRPr>
          </a:p>
        </p:txBody>
      </p:sp>
      <p:sp>
        <p:nvSpPr>
          <p:cNvPr id="4" name="円/楕円 3"/>
          <p:cNvSpPr/>
          <p:nvPr/>
        </p:nvSpPr>
        <p:spPr>
          <a:xfrm>
            <a:off x="3460376" y="2708920"/>
            <a:ext cx="2223247" cy="216024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b="1" dirty="0" err="1" smtClean="0">
                <a:solidFill>
                  <a:srgbClr val="FFFFFF"/>
                </a:solidFill>
                <a:latin typeface="Meiryo" charset="-128"/>
                <a:ea typeface="Meiryo" charset="-128"/>
                <a:cs typeface="Meiryo" charset="-128"/>
              </a:rPr>
              <a:t>IoT</a:t>
            </a:r>
            <a:endParaRPr lang="en-US" altLang="ja-JP" sz="4000" b="1" dirty="0">
              <a:solidFill>
                <a:srgbClr val="FFFFFF"/>
              </a:solidFill>
              <a:latin typeface="Meiryo" charset="-128"/>
              <a:ea typeface="Meiryo" charset="-128"/>
              <a:cs typeface="Meiryo" charset="-128"/>
            </a:endParaRPr>
          </a:p>
          <a:p>
            <a:pPr algn="ctr"/>
            <a:r>
              <a:rPr lang="ja-JP" altLang="en-US" sz="2400" dirty="0" smtClean="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675320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ビジネス価値の進化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35</a:t>
            </a:fld>
            <a:endParaRPr kumimoji="1" lang="ja-JP" altLang="en-US"/>
          </a:p>
        </p:txBody>
      </p:sp>
      <p:sp>
        <p:nvSpPr>
          <p:cNvPr id="4" name="正方形/長方形 3"/>
          <p:cNvSpPr/>
          <p:nvPr/>
        </p:nvSpPr>
        <p:spPr>
          <a:xfrm>
            <a:off x="467544" y="4581128"/>
            <a:ext cx="8208912" cy="1728192"/>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67544" y="2780928"/>
            <a:ext cx="8208912" cy="172819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7544" y="980728"/>
            <a:ext cx="8208912" cy="172819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6200000">
            <a:off x="976598" y="2713918"/>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ホームベース 8"/>
          <p:cNvSpPr/>
          <p:nvPr/>
        </p:nvSpPr>
        <p:spPr>
          <a:xfrm rot="16200000">
            <a:off x="2920814" y="2715150"/>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p:cNvSpPr/>
          <p:nvPr/>
        </p:nvSpPr>
        <p:spPr>
          <a:xfrm rot="16200000">
            <a:off x="4865029" y="2713918"/>
            <a:ext cx="5606630"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516013" y="4924078"/>
            <a:ext cx="2089033" cy="1046440"/>
          </a:xfrm>
          <a:prstGeom prst="rect">
            <a:avLst/>
          </a:prstGeom>
          <a:noFill/>
        </p:spPr>
        <p:txBody>
          <a:bodyPr wrap="none" rtlCol="0">
            <a:spAutoFit/>
          </a:bodyPr>
          <a:lstStyle/>
          <a:p>
            <a:r>
              <a:rPr kumimoji="1" lang="ja-JP" altLang="en-US" sz="2000" b="1" dirty="0" smtClean="0">
                <a:solidFill>
                  <a:schemeClr val="bg1"/>
                </a:solidFill>
                <a:latin typeface="Meiryo" charset="-128"/>
                <a:ea typeface="Meiryo" charset="-128"/>
                <a:cs typeface="Meiryo" charset="-128"/>
              </a:rPr>
              <a:t>コア・ビジネス</a:t>
            </a:r>
            <a:endParaRPr kumimoji="1" lang="en-US" altLang="ja-JP" sz="2000" b="1"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既存ビジネス</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蓄積されたノウハウ</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確実な顧客ベース</a:t>
            </a:r>
            <a:endParaRPr kumimoji="1" lang="en-US" altLang="ja-JP" sz="1400" dirty="0" smtClean="0">
              <a:solidFill>
                <a:schemeClr val="bg1"/>
              </a:solidFill>
              <a:latin typeface="Meiryo" charset="-128"/>
              <a:ea typeface="Meiryo" charset="-128"/>
              <a:cs typeface="Meiryo" charset="-128"/>
            </a:endParaRPr>
          </a:p>
        </p:txBody>
      </p:sp>
      <p:sp>
        <p:nvSpPr>
          <p:cNvPr id="12" name="テキスト ボックス 11"/>
          <p:cNvSpPr txBox="1"/>
          <p:nvPr/>
        </p:nvSpPr>
        <p:spPr>
          <a:xfrm>
            <a:off x="516013" y="3121804"/>
            <a:ext cx="2268570" cy="1046440"/>
          </a:xfrm>
          <a:prstGeom prst="rect">
            <a:avLst/>
          </a:prstGeom>
          <a:noFill/>
        </p:spPr>
        <p:txBody>
          <a:bodyPr wrap="none" rtlCol="0">
            <a:spAutoFit/>
          </a:bodyPr>
          <a:lstStyle/>
          <a:p>
            <a:r>
              <a:rPr kumimoji="1" lang="ja-JP" altLang="en-US" sz="2000" b="1" dirty="0" smtClean="0">
                <a:solidFill>
                  <a:schemeClr val="bg1"/>
                </a:solidFill>
                <a:latin typeface="Meiryo" charset="-128"/>
                <a:ea typeface="Meiryo" charset="-128"/>
                <a:cs typeface="Meiryo" charset="-128"/>
              </a:rPr>
              <a:t>付加価値ビジネス</a:t>
            </a:r>
            <a:endParaRPr kumimoji="1" lang="en-US" altLang="ja-JP" sz="2000" b="1"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収益構造の多様化</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既存ノウハウの活用</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顧客ベースの囲い込み</a:t>
            </a:r>
            <a:endParaRPr kumimoji="1" lang="en-US" altLang="ja-JP" sz="1400" dirty="0" smtClean="0">
              <a:solidFill>
                <a:schemeClr val="bg1"/>
              </a:solidFill>
              <a:latin typeface="Meiryo" charset="-128"/>
              <a:ea typeface="Meiryo" charset="-128"/>
              <a:cs typeface="Meiryo" charset="-128"/>
            </a:endParaRPr>
          </a:p>
        </p:txBody>
      </p:sp>
      <p:sp>
        <p:nvSpPr>
          <p:cNvPr id="13" name="テキスト ボックス 12"/>
          <p:cNvSpPr txBox="1"/>
          <p:nvPr/>
        </p:nvSpPr>
        <p:spPr>
          <a:xfrm>
            <a:off x="516013" y="1321604"/>
            <a:ext cx="1909497" cy="1046440"/>
          </a:xfrm>
          <a:prstGeom prst="rect">
            <a:avLst/>
          </a:prstGeom>
          <a:noFill/>
        </p:spPr>
        <p:txBody>
          <a:bodyPr wrap="none" rtlCol="0">
            <a:spAutoFit/>
          </a:bodyPr>
          <a:lstStyle/>
          <a:p>
            <a:r>
              <a:rPr kumimoji="1" lang="ja-JP" altLang="en-US" sz="2000" b="1" dirty="0" smtClean="0">
                <a:solidFill>
                  <a:schemeClr val="bg1"/>
                </a:solidFill>
                <a:latin typeface="Meiryo" charset="-128"/>
                <a:ea typeface="Meiryo" charset="-128"/>
                <a:cs typeface="Meiryo" charset="-128"/>
              </a:rPr>
              <a:t>新規ビジネス</a:t>
            </a:r>
            <a:endParaRPr kumimoji="1" lang="en-US" altLang="ja-JP" sz="2000" b="1"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顧客価値の拡大</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ノウハウの創出</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顧客ベースの拡大</a:t>
            </a:r>
            <a:endParaRPr kumimoji="1" lang="en-US" altLang="ja-JP" sz="1400" dirty="0" smtClean="0">
              <a:solidFill>
                <a:schemeClr val="bg1"/>
              </a:solidFill>
              <a:latin typeface="Meiryo" charset="-128"/>
              <a:ea typeface="Meiryo" charset="-128"/>
              <a:cs typeface="Meiryo" charset="-128"/>
            </a:endParaRPr>
          </a:p>
        </p:txBody>
      </p:sp>
      <p:pic>
        <p:nvPicPr>
          <p:cNvPr id="14" name="図 1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71676" y="5899441"/>
            <a:ext cx="1616472" cy="430071"/>
          </a:xfrm>
          <a:prstGeom prst="rect">
            <a:avLst/>
          </a:prstGeom>
        </p:spPr>
      </p:pic>
      <p:pic>
        <p:nvPicPr>
          <p:cNvPr id="15" name="図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6300" y="5861921"/>
            <a:ext cx="1475656" cy="447308"/>
          </a:xfrm>
          <a:prstGeom prst="rect">
            <a:avLst/>
          </a:prstGeom>
        </p:spPr>
      </p:pic>
      <p:pic>
        <p:nvPicPr>
          <p:cNvPr id="16" name="図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3953" y="5429781"/>
            <a:ext cx="1748782" cy="1311587"/>
          </a:xfrm>
          <a:prstGeom prst="rect">
            <a:avLst/>
          </a:prstGeom>
        </p:spPr>
      </p:pic>
      <p:pic>
        <p:nvPicPr>
          <p:cNvPr id="17" name="図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2608" y="4990708"/>
            <a:ext cx="1254460" cy="836725"/>
          </a:xfrm>
          <a:prstGeom prst="rect">
            <a:avLst/>
          </a:prstGeom>
          <a:ln>
            <a:noFill/>
          </a:ln>
          <a:effectLst>
            <a:outerShdw blurRad="292100" dist="139700" dir="2700000" algn="tl" rotWithShape="0">
              <a:srgbClr val="333333">
                <a:alpha val="65000"/>
              </a:srgbClr>
            </a:outerShdw>
          </a:effectLst>
        </p:spPr>
      </p:pic>
      <p:pic>
        <p:nvPicPr>
          <p:cNvPr id="19" name="図 18"/>
          <p:cNvPicPr>
            <a:picLocks noChangeAspect="1"/>
          </p:cNvPicPr>
          <p:nvPr/>
        </p:nvPicPr>
        <p:blipFill>
          <a:blip r:embed="rId6"/>
          <a:stretch>
            <a:fillRect/>
          </a:stretch>
        </p:blipFill>
        <p:spPr>
          <a:xfrm>
            <a:off x="7108582" y="4994901"/>
            <a:ext cx="1110043" cy="832532"/>
          </a:xfrm>
          <a:prstGeom prst="rect">
            <a:avLst/>
          </a:prstGeom>
          <a:ln>
            <a:noFill/>
          </a:ln>
          <a:effectLst>
            <a:outerShdw blurRad="292100" dist="139700" dir="2700000" algn="tl" rotWithShape="0">
              <a:srgbClr val="333333">
                <a:alpha val="65000"/>
              </a:srgbClr>
            </a:outerShdw>
          </a:effectLst>
        </p:spPr>
      </p:pic>
      <p:pic>
        <p:nvPicPr>
          <p:cNvPr id="20" name="図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0074" y="4992622"/>
            <a:ext cx="1256344" cy="836725"/>
          </a:xfrm>
          <a:prstGeom prst="rect">
            <a:avLst/>
          </a:prstGeom>
          <a:ln>
            <a:noFill/>
          </a:ln>
          <a:effectLst>
            <a:outerShdw blurRad="292100" dist="139700" dir="2700000" algn="tl" rotWithShape="0">
              <a:srgbClr val="333333">
                <a:alpha val="65000"/>
              </a:srgbClr>
            </a:outerShdw>
          </a:effectLst>
        </p:spPr>
      </p:pic>
      <p:sp>
        <p:nvSpPr>
          <p:cNvPr id="21" name="テキスト ボックス 20"/>
          <p:cNvSpPr txBox="1"/>
          <p:nvPr/>
        </p:nvSpPr>
        <p:spPr>
          <a:xfrm>
            <a:off x="3182789" y="4650719"/>
            <a:ext cx="1210588" cy="338554"/>
          </a:xfrm>
          <a:prstGeom prst="rect">
            <a:avLst/>
          </a:prstGeom>
          <a:noFill/>
        </p:spPr>
        <p:txBody>
          <a:bodyPr wrap="none" rtlCol="0">
            <a:spAutoFit/>
          </a:bodyPr>
          <a:lstStyle/>
          <a:p>
            <a:pPr algn="ctr"/>
            <a:r>
              <a:rPr kumimoji="1" lang="ja-JP" altLang="en-US" sz="1600" smtClean="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2" name="テキスト ボックス 21"/>
          <p:cNvSpPr txBox="1"/>
          <p:nvPr/>
        </p:nvSpPr>
        <p:spPr>
          <a:xfrm>
            <a:off x="5112952" y="4650719"/>
            <a:ext cx="1210588" cy="338554"/>
          </a:xfrm>
          <a:prstGeom prst="rect">
            <a:avLst/>
          </a:prstGeom>
          <a:noFill/>
        </p:spPr>
        <p:txBody>
          <a:bodyPr wrap="none" rtlCol="0">
            <a:spAutoFit/>
          </a:bodyPr>
          <a:lstStyle/>
          <a:p>
            <a:pPr algn="ctr"/>
            <a:r>
              <a:rPr kumimoji="1" lang="ja-JP" altLang="en-US" sz="1600" smtClean="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3" name="テキスト ボックス 22"/>
          <p:cNvSpPr txBox="1"/>
          <p:nvPr/>
        </p:nvSpPr>
        <p:spPr>
          <a:xfrm>
            <a:off x="7058309" y="4645164"/>
            <a:ext cx="1210588" cy="338554"/>
          </a:xfrm>
          <a:prstGeom prst="rect">
            <a:avLst/>
          </a:prstGeom>
          <a:noFill/>
        </p:spPr>
        <p:txBody>
          <a:bodyPr wrap="none" rtlCol="0">
            <a:spAutoFit/>
          </a:bodyPr>
          <a:lstStyle/>
          <a:p>
            <a:pPr algn="ctr"/>
            <a:r>
              <a:rPr kumimoji="1" lang="ja-JP" altLang="en-US" sz="1600" smtClean="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5" name="テキスト ボックス 24"/>
          <p:cNvSpPr txBox="1"/>
          <p:nvPr/>
        </p:nvSpPr>
        <p:spPr>
          <a:xfrm>
            <a:off x="4800600" y="3243453"/>
            <a:ext cx="1826141" cy="800219"/>
          </a:xfrm>
          <a:prstGeom prst="rect">
            <a:avLst/>
          </a:prstGeom>
          <a:noFill/>
        </p:spPr>
        <p:txBody>
          <a:bodyPr wrap="none" rtlCol="0">
            <a:spAutoFit/>
          </a:bodyPr>
          <a:lstStyle/>
          <a:p>
            <a:pPr algn="ctr"/>
            <a:r>
              <a:rPr lang="ja-JP" altLang="en-US" sz="1600" dirty="0" smtClean="0">
                <a:solidFill>
                  <a:schemeClr val="bg1"/>
                </a:solidFill>
                <a:latin typeface="Meiryo" charset="-128"/>
                <a:ea typeface="Meiryo" charset="-128"/>
                <a:cs typeface="Meiryo" charset="-128"/>
              </a:rPr>
              <a:t>走行距離に応じた</a:t>
            </a:r>
            <a:endParaRPr lang="en-US" altLang="ja-JP" sz="1600" dirty="0" smtClean="0">
              <a:solidFill>
                <a:schemeClr val="bg1"/>
              </a:solidFill>
              <a:latin typeface="Meiryo" charset="-128"/>
              <a:ea typeface="Meiryo" charset="-128"/>
              <a:cs typeface="Meiryo" charset="-128"/>
            </a:endParaRPr>
          </a:p>
          <a:p>
            <a:pPr algn="ctr"/>
            <a:r>
              <a:rPr kumimoji="1" lang="ja-JP" altLang="en-US" sz="1600" dirty="0" smtClean="0">
                <a:solidFill>
                  <a:schemeClr val="bg1"/>
                </a:solidFill>
                <a:latin typeface="Meiryo" charset="-128"/>
                <a:ea typeface="Meiryo" charset="-128"/>
                <a:cs typeface="Meiryo" charset="-128"/>
              </a:rPr>
              <a:t>従量課金サービス</a:t>
            </a:r>
            <a:endParaRPr kumimoji="1" lang="en-US" altLang="ja-JP" sz="1600" dirty="0" smtClean="0">
              <a:solidFill>
                <a:schemeClr val="bg1"/>
              </a:solidFill>
              <a:latin typeface="Meiryo" charset="-128"/>
              <a:ea typeface="Meiryo" charset="-128"/>
              <a:cs typeface="Meiryo" charset="-128"/>
            </a:endParaRPr>
          </a:p>
          <a:p>
            <a:pPr algn="ctr"/>
            <a:r>
              <a:rPr lang="en-US" altLang="ja-JP" sz="1400" dirty="0" smtClean="0">
                <a:solidFill>
                  <a:schemeClr val="bg1"/>
                </a:solidFill>
                <a:latin typeface="Meiryo" charset="-128"/>
                <a:ea typeface="Meiryo" charset="-128"/>
                <a:cs typeface="Meiryo" charset="-128"/>
              </a:rPr>
              <a:t>Pay by Mile</a:t>
            </a:r>
            <a:endParaRPr kumimoji="1" lang="ja-JP" altLang="en-US" sz="1400" dirty="0">
              <a:solidFill>
                <a:schemeClr val="bg1"/>
              </a:solidFill>
              <a:latin typeface="Meiryo" charset="-128"/>
              <a:ea typeface="Meiryo" charset="-128"/>
              <a:cs typeface="Meiryo" charset="-128"/>
            </a:endParaRPr>
          </a:p>
        </p:txBody>
      </p:sp>
      <p:sp>
        <p:nvSpPr>
          <p:cNvPr id="26" name="テキスト ボックス 25"/>
          <p:cNvSpPr txBox="1"/>
          <p:nvPr/>
        </p:nvSpPr>
        <p:spPr>
          <a:xfrm>
            <a:off x="6647943" y="3243452"/>
            <a:ext cx="2031325" cy="800219"/>
          </a:xfrm>
          <a:prstGeom prst="rect">
            <a:avLst/>
          </a:prstGeom>
          <a:noFill/>
        </p:spPr>
        <p:txBody>
          <a:bodyPr wrap="none" rtlCol="0">
            <a:spAutoFit/>
          </a:bodyPr>
          <a:lstStyle/>
          <a:p>
            <a:pPr algn="ctr"/>
            <a:r>
              <a:rPr lang="ja-JP" altLang="en-US" sz="1600" dirty="0" smtClean="0">
                <a:solidFill>
                  <a:schemeClr val="bg1"/>
                </a:solidFill>
                <a:latin typeface="Meiryo" charset="-128"/>
                <a:ea typeface="Meiryo" charset="-128"/>
                <a:cs typeface="Meiryo" charset="-128"/>
              </a:rPr>
              <a:t>出力</a:t>
            </a:r>
            <a:r>
              <a:rPr lang="en-US" altLang="ja-JP" sz="1600" dirty="0" smtClean="0">
                <a:solidFill>
                  <a:schemeClr val="bg1"/>
                </a:solidFill>
                <a:latin typeface="Meiryo" charset="-128"/>
                <a:ea typeface="Meiryo" charset="-128"/>
                <a:cs typeface="Meiryo" charset="-128"/>
              </a:rPr>
              <a:t>×</a:t>
            </a:r>
            <a:r>
              <a:rPr lang="ja-JP" altLang="en-US" sz="1600" dirty="0" smtClean="0">
                <a:solidFill>
                  <a:schemeClr val="bg1"/>
                </a:solidFill>
                <a:latin typeface="Meiryo" charset="-128"/>
                <a:ea typeface="Meiryo" charset="-128"/>
                <a:cs typeface="Meiryo" charset="-128"/>
              </a:rPr>
              <a:t>時間に応じた</a:t>
            </a:r>
            <a:endParaRPr lang="en-US" altLang="ja-JP" sz="1600" dirty="0" smtClean="0">
              <a:solidFill>
                <a:schemeClr val="bg1"/>
              </a:solidFill>
              <a:latin typeface="Meiryo" charset="-128"/>
              <a:ea typeface="Meiryo" charset="-128"/>
              <a:cs typeface="Meiryo" charset="-128"/>
            </a:endParaRPr>
          </a:p>
          <a:p>
            <a:pPr algn="ctr"/>
            <a:r>
              <a:rPr kumimoji="1" lang="ja-JP" altLang="en-US" sz="1600" dirty="0" smtClean="0">
                <a:solidFill>
                  <a:schemeClr val="bg1"/>
                </a:solidFill>
                <a:latin typeface="Meiryo" charset="-128"/>
                <a:ea typeface="Meiryo" charset="-128"/>
                <a:cs typeface="Meiryo" charset="-128"/>
              </a:rPr>
              <a:t>従量課金サービス</a:t>
            </a:r>
            <a:endParaRPr kumimoji="1" lang="en-US" altLang="ja-JP" sz="1600" dirty="0" smtClean="0">
              <a:solidFill>
                <a:schemeClr val="bg1"/>
              </a:solidFill>
              <a:latin typeface="Meiryo" charset="-128"/>
              <a:ea typeface="Meiryo" charset="-128"/>
              <a:cs typeface="Meiryo" charset="-128"/>
            </a:endParaRPr>
          </a:p>
          <a:p>
            <a:pPr algn="ctr"/>
            <a:r>
              <a:rPr lang="en-US" altLang="ja-JP" sz="1400" dirty="0" smtClean="0">
                <a:solidFill>
                  <a:schemeClr val="bg1"/>
                </a:solidFill>
                <a:latin typeface="Meiryo" charset="-128"/>
                <a:ea typeface="Meiryo" charset="-128"/>
                <a:cs typeface="Meiryo" charset="-128"/>
              </a:rPr>
              <a:t>Pay by Power</a:t>
            </a:r>
            <a:endParaRPr kumimoji="1" lang="ja-JP" altLang="en-US" sz="1400" dirty="0">
              <a:solidFill>
                <a:schemeClr val="bg1"/>
              </a:solidFill>
              <a:latin typeface="Meiryo" charset="-128"/>
              <a:ea typeface="Meiryo" charset="-128"/>
              <a:cs typeface="Meiryo" charset="-128"/>
            </a:endParaRPr>
          </a:p>
        </p:txBody>
      </p:sp>
      <p:sp>
        <p:nvSpPr>
          <p:cNvPr id="27" name="テキスト ボックス 26"/>
          <p:cNvSpPr txBox="1"/>
          <p:nvPr/>
        </p:nvSpPr>
        <p:spPr>
          <a:xfrm>
            <a:off x="2872730" y="1518688"/>
            <a:ext cx="1814215" cy="800219"/>
          </a:xfrm>
          <a:prstGeom prst="rect">
            <a:avLst/>
          </a:prstGeom>
          <a:noFill/>
        </p:spPr>
        <p:txBody>
          <a:bodyPr wrap="none" rtlCol="0">
            <a:spAutoFit/>
          </a:bodyPr>
          <a:lstStyle/>
          <a:p>
            <a:pPr algn="ctr"/>
            <a:r>
              <a:rPr kumimoji="1" lang="ja-JP" altLang="en-US" sz="1600" dirty="0" smtClean="0">
                <a:solidFill>
                  <a:schemeClr val="bg1"/>
                </a:solidFill>
                <a:latin typeface="Meiryo" charset="-128"/>
                <a:ea typeface="Meiryo" charset="-128"/>
                <a:cs typeface="Meiryo" charset="-128"/>
              </a:rPr>
              <a:t>工事施工</a:t>
            </a:r>
            <a:endParaRPr kumimoji="1" lang="en-US" altLang="ja-JP" sz="1600" dirty="0" smtClean="0">
              <a:solidFill>
                <a:schemeClr val="bg1"/>
              </a:solidFill>
              <a:latin typeface="Meiryo" charset="-128"/>
              <a:ea typeface="Meiryo" charset="-128"/>
              <a:cs typeface="Meiryo" charset="-128"/>
            </a:endParaRPr>
          </a:p>
          <a:p>
            <a:pPr algn="ctr"/>
            <a:r>
              <a:rPr lang="ja-JP" altLang="en-US" sz="1600" dirty="0" smtClean="0">
                <a:solidFill>
                  <a:schemeClr val="bg1"/>
                </a:solidFill>
                <a:latin typeface="Meiryo" charset="-128"/>
                <a:ea typeface="Meiryo" charset="-128"/>
                <a:cs typeface="Meiryo" charset="-128"/>
              </a:rPr>
              <a:t>自動化</a:t>
            </a:r>
            <a:r>
              <a:rPr kumimoji="1" lang="ja-JP" altLang="en-US" sz="1600" dirty="0" smtClean="0">
                <a:solidFill>
                  <a:schemeClr val="bg1"/>
                </a:solidFill>
                <a:latin typeface="Meiryo" charset="-128"/>
                <a:ea typeface="Meiryo" charset="-128"/>
                <a:cs typeface="Meiryo" charset="-128"/>
              </a:rPr>
              <a:t>サービス</a:t>
            </a:r>
            <a:endParaRPr kumimoji="1" lang="en-US" altLang="ja-JP" sz="1600" dirty="0" smtClean="0">
              <a:solidFill>
                <a:schemeClr val="bg1"/>
              </a:solidFill>
              <a:latin typeface="Meiryo" charset="-128"/>
              <a:ea typeface="Meiryo" charset="-128"/>
              <a:cs typeface="Meiryo" charset="-128"/>
            </a:endParaRPr>
          </a:p>
          <a:p>
            <a:pPr algn="ctr"/>
            <a:r>
              <a:rPr lang="en-US" altLang="ja-JP" sz="1400" dirty="0" smtClean="0">
                <a:solidFill>
                  <a:schemeClr val="bg1"/>
                </a:solidFill>
                <a:latin typeface="Meiryo" charset="-128"/>
                <a:ea typeface="Meiryo" charset="-128"/>
                <a:cs typeface="Meiryo" charset="-128"/>
              </a:rPr>
              <a:t>Smart Constriction</a:t>
            </a:r>
            <a:endParaRPr kumimoji="1" lang="ja-JP" altLang="en-US" sz="1400" dirty="0">
              <a:solidFill>
                <a:schemeClr val="bg1"/>
              </a:solidFill>
              <a:latin typeface="Meiryo" charset="-128"/>
              <a:ea typeface="Meiryo" charset="-128"/>
              <a:cs typeface="Meiryo" charset="-128"/>
            </a:endParaRPr>
          </a:p>
        </p:txBody>
      </p:sp>
      <p:sp>
        <p:nvSpPr>
          <p:cNvPr id="29" name="正方形/長方形 28"/>
          <p:cNvSpPr/>
          <p:nvPr/>
        </p:nvSpPr>
        <p:spPr>
          <a:xfrm>
            <a:off x="2872731" y="3248678"/>
            <a:ext cx="1843286" cy="830997"/>
          </a:xfrm>
          <a:prstGeom prst="rect">
            <a:avLst/>
          </a:prstGeom>
        </p:spPr>
        <p:txBody>
          <a:bodyPr wrap="square">
            <a:spAutoFit/>
          </a:bodyPr>
          <a:lstStyle/>
          <a:p>
            <a:pPr algn="ctr"/>
            <a:r>
              <a:rPr lang="ja-JP" altLang="en-US" sz="1600" dirty="0">
                <a:solidFill>
                  <a:schemeClr val="bg1"/>
                </a:solidFill>
                <a:latin typeface="Meiryo" charset="-128"/>
                <a:ea typeface="Meiryo" charset="-128"/>
                <a:cs typeface="Meiryo" charset="-128"/>
              </a:rPr>
              <a:t>建設</a:t>
            </a:r>
            <a:r>
              <a:rPr lang="ja-JP" altLang="en-US" sz="1600" dirty="0" smtClean="0">
                <a:solidFill>
                  <a:schemeClr val="bg1"/>
                </a:solidFill>
                <a:latin typeface="Meiryo" charset="-128"/>
                <a:ea typeface="Meiryo" charset="-128"/>
                <a:cs typeface="Meiryo" charset="-128"/>
              </a:rPr>
              <a:t>機械</a:t>
            </a:r>
            <a:endParaRPr lang="en-US" altLang="ja-JP" sz="1600" dirty="0">
              <a:solidFill>
                <a:schemeClr val="bg1"/>
              </a:solidFill>
              <a:latin typeface="Meiryo" charset="-128"/>
              <a:ea typeface="Meiryo" charset="-128"/>
              <a:cs typeface="Meiryo" charset="-128"/>
            </a:endParaRPr>
          </a:p>
          <a:p>
            <a:pPr algn="ctr"/>
            <a:r>
              <a:rPr lang="ja-JP" altLang="en-US" sz="1600" dirty="0" smtClean="0">
                <a:solidFill>
                  <a:schemeClr val="bg1"/>
                </a:solidFill>
                <a:latin typeface="Meiryo" charset="-128"/>
                <a:ea typeface="Meiryo" charset="-128"/>
                <a:cs typeface="Meiryo" charset="-128"/>
              </a:rPr>
              <a:t>遠隔確認サービス</a:t>
            </a:r>
            <a:endParaRPr lang="en-US" altLang="ja-JP" sz="1600" dirty="0" smtClean="0">
              <a:solidFill>
                <a:schemeClr val="bg1"/>
              </a:solidFill>
              <a:latin typeface="Meiryo" charset="-128"/>
              <a:ea typeface="Meiryo" charset="-128"/>
              <a:cs typeface="Meiryo" charset="-128"/>
            </a:endParaRPr>
          </a:p>
          <a:p>
            <a:pPr algn="ctr"/>
            <a:r>
              <a:rPr lang="en-US" altLang="ja-JP" sz="1600" dirty="0" smtClean="0">
                <a:solidFill>
                  <a:schemeClr val="bg1"/>
                </a:solidFill>
                <a:latin typeface="Meiryo" charset="-128"/>
                <a:ea typeface="Meiryo" charset="-128"/>
                <a:cs typeface="Meiryo" charset="-128"/>
              </a:rPr>
              <a:t>KOMTRAX</a:t>
            </a:r>
            <a:endParaRPr lang="ja-JP" altLang="en-US" sz="1600" dirty="0">
              <a:solidFill>
                <a:schemeClr val="bg1"/>
              </a:solidFill>
              <a:latin typeface="Meiryo" charset="-128"/>
              <a:ea typeface="Meiryo" charset="-128"/>
              <a:cs typeface="Meiryo" charset="-128"/>
            </a:endParaRPr>
          </a:p>
        </p:txBody>
      </p:sp>
      <p:sp>
        <p:nvSpPr>
          <p:cNvPr id="30" name="テキスト ボックス 29"/>
          <p:cNvSpPr txBox="1"/>
          <p:nvPr/>
        </p:nvSpPr>
        <p:spPr>
          <a:xfrm>
            <a:off x="4788023" y="1518688"/>
            <a:ext cx="1865886" cy="830997"/>
          </a:xfrm>
          <a:prstGeom prst="rect">
            <a:avLst/>
          </a:prstGeom>
          <a:noFill/>
        </p:spPr>
        <p:txBody>
          <a:bodyPr wrap="square" rtlCol="0">
            <a:spAutoFit/>
          </a:bodyPr>
          <a:lstStyle/>
          <a:p>
            <a:pPr algn="ctr"/>
            <a:r>
              <a:rPr lang="ja-JP" altLang="en-US" sz="1600" dirty="0" smtClean="0">
                <a:solidFill>
                  <a:schemeClr val="bg1"/>
                </a:solidFill>
                <a:latin typeface="Meiryo" charset="-128"/>
                <a:ea typeface="Meiryo" charset="-128"/>
                <a:cs typeface="Meiryo" charset="-128"/>
              </a:rPr>
              <a:t>安全・省エネ</a:t>
            </a:r>
            <a:r>
              <a:rPr kumimoji="1" lang="ja-JP" altLang="en-US" sz="1600" dirty="0" smtClean="0">
                <a:solidFill>
                  <a:schemeClr val="bg1"/>
                </a:solidFill>
                <a:latin typeface="Meiryo" charset="-128"/>
                <a:ea typeface="Meiryo" charset="-128"/>
                <a:cs typeface="Meiryo" charset="-128"/>
              </a:rPr>
              <a:t>運転</a:t>
            </a:r>
            <a:endParaRPr kumimoji="1" lang="en-US" altLang="ja-JP" sz="1600" dirty="0" smtClean="0">
              <a:solidFill>
                <a:schemeClr val="bg1"/>
              </a:solidFill>
              <a:latin typeface="Meiryo" charset="-128"/>
              <a:ea typeface="Meiryo" charset="-128"/>
              <a:cs typeface="Meiryo" charset="-128"/>
            </a:endParaRPr>
          </a:p>
          <a:p>
            <a:pPr algn="ctr"/>
            <a:r>
              <a:rPr lang="ja-JP" altLang="en-US" sz="1600" dirty="0" smtClean="0">
                <a:solidFill>
                  <a:schemeClr val="bg1"/>
                </a:solidFill>
                <a:latin typeface="Meiryo" charset="-128"/>
                <a:ea typeface="Meiryo" charset="-128"/>
                <a:cs typeface="Meiryo" charset="-128"/>
              </a:rPr>
              <a:t>コンサルティング</a:t>
            </a:r>
            <a:endParaRPr lang="en-US" altLang="ja-JP" sz="1600" dirty="0" smtClean="0">
              <a:solidFill>
                <a:schemeClr val="bg1"/>
              </a:solidFill>
              <a:latin typeface="Meiryo" charset="-128"/>
              <a:ea typeface="Meiryo" charset="-128"/>
              <a:cs typeface="Meiryo" charset="-128"/>
            </a:endParaRPr>
          </a:p>
          <a:p>
            <a:pPr algn="ctr"/>
            <a:r>
              <a:rPr kumimoji="1" lang="ja-JP" altLang="en-US" sz="1600" dirty="0" smtClean="0">
                <a:solidFill>
                  <a:schemeClr val="bg1"/>
                </a:solidFill>
                <a:latin typeface="Meiryo" charset="-128"/>
                <a:ea typeface="Meiryo" charset="-128"/>
                <a:cs typeface="Meiryo" charset="-128"/>
              </a:rPr>
              <a:t>予防保守・交換</a:t>
            </a:r>
            <a:endParaRPr kumimoji="1" lang="ja-JP" altLang="en-US" sz="1400" dirty="0">
              <a:solidFill>
                <a:schemeClr val="bg1"/>
              </a:solidFill>
              <a:latin typeface="Meiryo" charset="-128"/>
              <a:ea typeface="Meiryo" charset="-128"/>
              <a:cs typeface="Meiryo" charset="-128"/>
            </a:endParaRPr>
          </a:p>
        </p:txBody>
      </p:sp>
      <p:sp>
        <p:nvSpPr>
          <p:cNvPr id="31" name="テキスト ボックス 30"/>
          <p:cNvSpPr txBox="1"/>
          <p:nvPr/>
        </p:nvSpPr>
        <p:spPr>
          <a:xfrm>
            <a:off x="6725916" y="1519373"/>
            <a:ext cx="1865886" cy="830997"/>
          </a:xfrm>
          <a:prstGeom prst="rect">
            <a:avLst/>
          </a:prstGeom>
          <a:noFill/>
        </p:spPr>
        <p:txBody>
          <a:bodyPr wrap="square" rtlCol="0">
            <a:spAutoFit/>
          </a:bodyPr>
          <a:lstStyle/>
          <a:p>
            <a:pPr algn="ctr"/>
            <a:r>
              <a:rPr lang="ja-JP" altLang="en-US" sz="1600" dirty="0" smtClean="0">
                <a:solidFill>
                  <a:schemeClr val="bg1"/>
                </a:solidFill>
                <a:latin typeface="Meiryo" charset="-128"/>
                <a:ea typeface="Meiryo" charset="-128"/>
                <a:cs typeface="Meiryo" charset="-128"/>
              </a:rPr>
              <a:t>燃料費節約</a:t>
            </a:r>
            <a:endParaRPr lang="en-US" altLang="ja-JP" sz="1600" dirty="0" smtClean="0">
              <a:solidFill>
                <a:schemeClr val="bg1"/>
              </a:solidFill>
              <a:latin typeface="Meiryo" charset="-128"/>
              <a:ea typeface="Meiryo" charset="-128"/>
              <a:cs typeface="Meiryo" charset="-128"/>
            </a:endParaRPr>
          </a:p>
          <a:p>
            <a:pPr algn="ctr"/>
            <a:r>
              <a:rPr lang="ja-JP" altLang="en-US" sz="1600" dirty="0" smtClean="0">
                <a:solidFill>
                  <a:schemeClr val="bg1"/>
                </a:solidFill>
                <a:latin typeface="Meiryo" charset="-128"/>
                <a:ea typeface="Meiryo" charset="-128"/>
                <a:cs typeface="Meiryo" charset="-128"/>
              </a:rPr>
              <a:t>コンサルティング</a:t>
            </a:r>
            <a:endParaRPr lang="en-US" altLang="ja-JP" sz="1600" dirty="0" smtClean="0">
              <a:solidFill>
                <a:schemeClr val="bg1"/>
              </a:solidFill>
              <a:latin typeface="Meiryo" charset="-128"/>
              <a:ea typeface="Meiryo" charset="-128"/>
              <a:cs typeface="Meiryo" charset="-128"/>
            </a:endParaRPr>
          </a:p>
          <a:p>
            <a:pPr algn="ctr"/>
            <a:r>
              <a:rPr kumimoji="1" lang="ja-JP" altLang="en-US" sz="1600" dirty="0" smtClean="0">
                <a:solidFill>
                  <a:schemeClr val="bg1"/>
                </a:solidFill>
                <a:latin typeface="Meiryo" charset="-128"/>
                <a:ea typeface="Meiryo" charset="-128"/>
                <a:cs typeface="Meiryo" charset="-128"/>
              </a:rPr>
              <a:t>予防保守・交換</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515057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err="1" smtClean="0">
                <a:solidFill>
                  <a:srgbClr val="FFFFFF"/>
                </a:solidFill>
                <a:effectLst/>
                <a:latin typeface="Arial"/>
                <a:ea typeface="HGP創英角ｺﾞｼｯｸUB" pitchFamily="50" charset="-128"/>
                <a:cs typeface="Arial"/>
              </a:rPr>
              <a:t>IoT</a:t>
            </a:r>
            <a:r>
              <a:rPr lang="ja-JP" altLang="en-US" sz="2400" dirty="0" smtClean="0">
                <a:solidFill>
                  <a:srgbClr val="FFFFFF"/>
                </a:solidFill>
                <a:effectLst/>
                <a:latin typeface="Arial"/>
                <a:ea typeface="HGP創英角ｺﾞｼｯｸUB" pitchFamily="50" charset="-128"/>
                <a:cs typeface="Arial"/>
              </a:rPr>
              <a:t>の実際</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845585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のビジネス事例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37</a:t>
            </a:fld>
            <a:endParaRPr kumimoji="1" lang="ja-JP" altLang="en-US"/>
          </a:p>
        </p:txBody>
      </p:sp>
      <p:pic>
        <p:nvPicPr>
          <p:cNvPr id="4" name="図 3" descr="スクリーンショット 2015-04-06 16.27.03.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7138" y="1343142"/>
            <a:ext cx="6732900" cy="3787256"/>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1207138" y="5417780"/>
            <a:ext cx="6732900" cy="646331"/>
          </a:xfrm>
          <a:prstGeom prst="rect">
            <a:avLst/>
          </a:prstGeom>
        </p:spPr>
        <p:txBody>
          <a:bodyPr wrap="square">
            <a:spAutoFit/>
          </a:bodyPr>
          <a:lstStyle/>
          <a:p>
            <a:pPr algn="ctr"/>
            <a:r>
              <a:rPr lang="ja-JP" altLang="en-US" dirty="0">
                <a:latin typeface="メイリオ"/>
                <a:ea typeface="メイリオ"/>
                <a:cs typeface="メイリオ"/>
              </a:rPr>
              <a:t>オーストリアの衛生用品メーカー「</a:t>
            </a:r>
            <a:r>
              <a:rPr lang="en-US" altLang="ja-JP" dirty="0" err="1">
                <a:latin typeface="メイリオ"/>
                <a:ea typeface="メイリオ"/>
                <a:cs typeface="メイリオ"/>
              </a:rPr>
              <a:t>Hagleitner</a:t>
            </a:r>
            <a:r>
              <a:rPr lang="ja-JP" altLang="en-US" dirty="0">
                <a:latin typeface="メイリオ"/>
                <a:ea typeface="メイリオ"/>
                <a:cs typeface="メイリオ"/>
              </a:rPr>
              <a:t>」</a:t>
            </a:r>
            <a:r>
              <a:rPr lang="ja-JP" altLang="en-US" dirty="0" smtClean="0">
                <a:latin typeface="メイリオ"/>
                <a:ea typeface="メイリオ"/>
                <a:cs typeface="メイリオ"/>
              </a:rPr>
              <a:t>社の事例</a:t>
            </a:r>
            <a:endParaRPr lang="en-US" altLang="ja-JP" dirty="0" smtClean="0">
              <a:latin typeface="メイリオ"/>
              <a:ea typeface="メイリオ"/>
              <a:cs typeface="メイリオ"/>
            </a:endParaRPr>
          </a:p>
          <a:p>
            <a:pPr algn="ctr"/>
            <a:r>
              <a:rPr lang="ja-JP" altLang="en-US" sz="1200" dirty="0" smtClean="0">
                <a:latin typeface="メイリオ"/>
                <a:ea typeface="メイリオ"/>
                <a:cs typeface="メイリオ"/>
              </a:rPr>
              <a:t>（プレゼンテーション・モードで画像をクリックすると動画が再生されます）</a:t>
            </a:r>
            <a:r>
              <a:rPr lang="ja-JP" altLang="en-US" dirty="0" smtClean="0">
                <a:latin typeface="メイリオ"/>
                <a:ea typeface="メイリオ"/>
                <a:cs typeface="メイリオ"/>
              </a:rPr>
              <a:t>　</a:t>
            </a:r>
            <a:endParaRPr lang="ja-JP" altLang="en-US" dirty="0">
              <a:latin typeface="メイリオ"/>
              <a:ea typeface="メイリオ"/>
              <a:cs typeface="メイリオ"/>
            </a:endParaRPr>
          </a:p>
        </p:txBody>
      </p:sp>
    </p:spTree>
    <p:extLst>
      <p:ext uri="{BB962C8B-B14F-4D97-AF65-F5344CB8AC3E}">
        <p14:creationId xmlns:p14="http://schemas.microsoft.com/office/powerpoint/2010/main" val="36819299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Google Maps</a:t>
            </a:r>
            <a:r>
              <a:rPr kumimoji="1" lang="ja-JP" altLang="en-US" dirty="0" smtClean="0"/>
              <a:t>の渋滞表示</a:t>
            </a:r>
            <a:endParaRPr kumimoji="1" lang="ja-JP" altLang="en-US" dirty="0"/>
          </a:p>
        </p:txBody>
      </p:sp>
      <p:pic>
        <p:nvPicPr>
          <p:cNvPr id="2050" name="Picture 2" descr="http://k-tai.impress.co.jp/img/ktw/docs/497/120/gm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484784"/>
            <a:ext cx="2381250" cy="422910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角丸四角形 2"/>
          <p:cNvSpPr/>
          <p:nvPr/>
        </p:nvSpPr>
        <p:spPr bwMode="auto">
          <a:xfrm>
            <a:off x="3923928" y="1484784"/>
            <a:ext cx="4392488" cy="1224136"/>
          </a:xfrm>
          <a:prstGeom prst="roundRect">
            <a:avLst>
              <a:gd name="adj" fmla="val 0"/>
            </a:avLst>
          </a:prstGeom>
          <a:solidFill>
            <a:srgbClr val="4269A8"/>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smtClean="0">
                <a:ln>
                  <a:noFill/>
                </a:ln>
                <a:solidFill>
                  <a:schemeClr val="bg1"/>
                </a:solidFill>
                <a:effectLst/>
                <a:latin typeface="+mn-lt"/>
                <a:ea typeface="+mn-ea"/>
              </a:rPr>
              <a:t>スマホの</a:t>
            </a:r>
            <a:r>
              <a:rPr kumimoji="0" lang="en-US" altLang="ja-JP" sz="2000" b="0" i="0" u="none" strike="noStrike" cap="none" normalizeH="0" smtClean="0">
                <a:ln>
                  <a:noFill/>
                </a:ln>
                <a:solidFill>
                  <a:schemeClr val="bg1"/>
                </a:solidFill>
                <a:effectLst/>
                <a:latin typeface="+mn-lt"/>
                <a:ea typeface="+mn-ea"/>
              </a:rPr>
              <a:t>Google Map</a:t>
            </a:r>
            <a:r>
              <a:rPr kumimoji="0" lang="ja-JP" altLang="en-US" sz="2000" b="0" i="0" u="none" strike="noStrike" cap="none" normalizeH="0" smtClean="0">
                <a:ln>
                  <a:noFill/>
                </a:ln>
                <a:solidFill>
                  <a:schemeClr val="bg1"/>
                </a:solidFill>
                <a:effectLst/>
                <a:latin typeface="+mn-lt"/>
                <a:ea typeface="+mn-ea"/>
              </a:rPr>
              <a:t>アプリから匿名で送信される位置情報・速度データを基に渋滞状況を計算し、表示</a:t>
            </a:r>
          </a:p>
        </p:txBody>
      </p:sp>
      <p:sp>
        <p:nvSpPr>
          <p:cNvPr id="5" name="角丸四角形 4"/>
          <p:cNvSpPr/>
          <p:nvPr/>
        </p:nvSpPr>
        <p:spPr bwMode="auto">
          <a:xfrm>
            <a:off x="3923928" y="2780928"/>
            <a:ext cx="4392488" cy="936104"/>
          </a:xfrm>
          <a:prstGeom prst="roundRect">
            <a:avLst>
              <a:gd name="adj" fmla="val 0"/>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dirty="0" smtClean="0">
                <a:ln>
                  <a:noFill/>
                </a:ln>
                <a:solidFill>
                  <a:schemeClr val="bg1"/>
                </a:solidFill>
                <a:effectLst/>
                <a:latin typeface="+mn-lt"/>
                <a:ea typeface="+mn-ea"/>
              </a:rPr>
              <a:t>車センサーやカメラなどの設備投資が不要</a:t>
            </a:r>
          </a:p>
        </p:txBody>
      </p:sp>
      <p:sp>
        <p:nvSpPr>
          <p:cNvPr id="6" name="角丸四角形 5"/>
          <p:cNvSpPr/>
          <p:nvPr/>
        </p:nvSpPr>
        <p:spPr bwMode="auto">
          <a:xfrm>
            <a:off x="3923928" y="3789040"/>
            <a:ext cx="4392488" cy="936104"/>
          </a:xfrm>
          <a:prstGeom prst="roundRect">
            <a:avLst>
              <a:gd name="adj" fmla="val 0"/>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smtClean="0">
                <a:ln>
                  <a:noFill/>
                </a:ln>
                <a:solidFill>
                  <a:schemeClr val="bg1"/>
                </a:solidFill>
                <a:effectLst/>
                <a:latin typeface="+mn-lt"/>
                <a:ea typeface="+mn-ea"/>
              </a:rPr>
              <a:t>ネットワーク接続が前提で台数の多いスマホをセンサーとして利用</a:t>
            </a:r>
          </a:p>
        </p:txBody>
      </p:sp>
      <p:sp>
        <p:nvSpPr>
          <p:cNvPr id="7" name="角丸四角形 6"/>
          <p:cNvSpPr/>
          <p:nvPr/>
        </p:nvSpPr>
        <p:spPr bwMode="auto">
          <a:xfrm>
            <a:off x="3923928" y="4797152"/>
            <a:ext cx="4392488" cy="936104"/>
          </a:xfrm>
          <a:prstGeom prst="roundRect">
            <a:avLst>
              <a:gd name="adj" fmla="val 0"/>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smtClean="0">
                <a:ln>
                  <a:noFill/>
                </a:ln>
                <a:solidFill>
                  <a:schemeClr val="bg1"/>
                </a:solidFill>
                <a:effectLst/>
                <a:latin typeface="+mn-lt"/>
                <a:ea typeface="+mn-ea"/>
              </a:rPr>
              <a:t>都市部では精度が上がるが、車が少ない地方部では精度が落ちる</a:t>
            </a:r>
          </a:p>
        </p:txBody>
      </p:sp>
    </p:spTree>
    <p:extLst>
      <p:ext uri="{BB962C8B-B14F-4D97-AF65-F5344CB8AC3E}">
        <p14:creationId xmlns:p14="http://schemas.microsoft.com/office/powerpoint/2010/main" val="415881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bwMode="auto">
          <a:xfrm>
            <a:off x="3167844" y="5517232"/>
            <a:ext cx="2808312" cy="432048"/>
          </a:xfrm>
          <a:prstGeom prst="rect">
            <a:avLst/>
          </a:prstGeom>
          <a:solidFill>
            <a:srgbClr val="00B05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chemeClr val="bg1"/>
                </a:solidFill>
                <a:effectLst/>
                <a:latin typeface="Meiryo" charset="-128"/>
                <a:ea typeface="Meiryo" charset="-128"/>
                <a:cs typeface="Meiryo" charset="-128"/>
              </a:rPr>
              <a:t>稼働状況のモニタリング</a:t>
            </a:r>
          </a:p>
        </p:txBody>
      </p:sp>
      <p:sp>
        <p:nvSpPr>
          <p:cNvPr id="7" name="正方形/長方形 6"/>
          <p:cNvSpPr/>
          <p:nvPr/>
        </p:nvSpPr>
        <p:spPr bwMode="auto">
          <a:xfrm>
            <a:off x="3167844" y="6055899"/>
            <a:ext cx="2808312" cy="432048"/>
          </a:xfrm>
          <a:prstGeom prst="rect">
            <a:avLst/>
          </a:prstGeom>
          <a:solidFill>
            <a:srgbClr val="00B05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chemeClr val="bg1"/>
                </a:solidFill>
                <a:effectLst/>
                <a:latin typeface="Meiryo" charset="-128"/>
                <a:ea typeface="Meiryo" charset="-128"/>
                <a:cs typeface="Meiryo" charset="-128"/>
              </a:rPr>
              <a:t>メンテナンス時期の通知</a:t>
            </a:r>
          </a:p>
        </p:txBody>
      </p:sp>
      <p:sp>
        <p:nvSpPr>
          <p:cNvPr id="8" name="正方形/長方形 7"/>
          <p:cNvSpPr/>
          <p:nvPr/>
        </p:nvSpPr>
        <p:spPr bwMode="auto">
          <a:xfrm>
            <a:off x="258179" y="6055899"/>
            <a:ext cx="2808312" cy="432048"/>
          </a:xfrm>
          <a:prstGeom prst="rect">
            <a:avLst/>
          </a:prstGeom>
          <a:solidFill>
            <a:srgbClr val="C0000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chemeClr val="bg1"/>
                </a:solidFill>
                <a:effectLst/>
                <a:latin typeface="Meiryo" charset="-128"/>
                <a:ea typeface="Meiryo" charset="-128"/>
                <a:cs typeface="Meiryo" charset="-128"/>
              </a:rPr>
              <a:t>盗難防止</a:t>
            </a:r>
          </a:p>
        </p:txBody>
      </p:sp>
      <p:sp>
        <p:nvSpPr>
          <p:cNvPr id="9" name="正方形/長方形 8"/>
          <p:cNvSpPr/>
          <p:nvPr/>
        </p:nvSpPr>
        <p:spPr bwMode="auto">
          <a:xfrm>
            <a:off x="258179" y="5517232"/>
            <a:ext cx="2808312" cy="432048"/>
          </a:xfrm>
          <a:prstGeom prst="rect">
            <a:avLst/>
          </a:prstGeom>
          <a:solidFill>
            <a:srgbClr val="C0000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chemeClr val="bg1"/>
                </a:solidFill>
                <a:effectLst/>
                <a:latin typeface="Meiryo" charset="-128"/>
                <a:ea typeface="Meiryo" charset="-128"/>
                <a:cs typeface="Meiryo" charset="-128"/>
              </a:rPr>
              <a:t>車両位置の特定</a:t>
            </a:r>
          </a:p>
        </p:txBody>
      </p:sp>
      <p:sp>
        <p:nvSpPr>
          <p:cNvPr id="10" name="正方形/長方形 9"/>
          <p:cNvSpPr/>
          <p:nvPr/>
        </p:nvSpPr>
        <p:spPr bwMode="auto">
          <a:xfrm>
            <a:off x="6084168" y="5517232"/>
            <a:ext cx="2808312" cy="432048"/>
          </a:xfrm>
          <a:prstGeom prst="rect">
            <a:avLst/>
          </a:prstGeom>
          <a:solidFill>
            <a:srgbClr val="0070C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dirty="0" smtClean="0">
                <a:solidFill>
                  <a:schemeClr val="bg1"/>
                </a:solidFill>
                <a:latin typeface="Meiryo" charset="-128"/>
                <a:ea typeface="Meiryo" charset="-128"/>
                <a:cs typeface="Meiryo" charset="-128"/>
              </a:rPr>
              <a:t>ドローンによる測量</a:t>
            </a:r>
            <a:endParaRPr kumimoji="0" lang="ja-JP" altLang="en-US" b="0" i="0" u="none" strike="noStrike" cap="none" normalizeH="0" dirty="0" smtClean="0">
              <a:ln>
                <a:noFill/>
              </a:ln>
              <a:solidFill>
                <a:schemeClr val="bg1"/>
              </a:solidFill>
              <a:effectLst/>
              <a:latin typeface="Meiryo" charset="-128"/>
              <a:ea typeface="Meiryo" charset="-128"/>
              <a:cs typeface="Meiryo" charset="-128"/>
            </a:endParaRPr>
          </a:p>
        </p:txBody>
      </p:sp>
      <p:sp>
        <p:nvSpPr>
          <p:cNvPr id="11" name="正方形/長方形 10"/>
          <p:cNvSpPr/>
          <p:nvPr/>
        </p:nvSpPr>
        <p:spPr bwMode="auto">
          <a:xfrm>
            <a:off x="6084168" y="6055899"/>
            <a:ext cx="2808312" cy="432048"/>
          </a:xfrm>
          <a:prstGeom prst="rect">
            <a:avLst/>
          </a:prstGeom>
          <a:solidFill>
            <a:srgbClr val="0070C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dirty="0" smtClean="0">
                <a:solidFill>
                  <a:schemeClr val="bg1"/>
                </a:solidFill>
                <a:latin typeface="Meiryo" charset="-128"/>
                <a:ea typeface="Meiryo" charset="-128"/>
                <a:cs typeface="Meiryo" charset="-128"/>
              </a:rPr>
              <a:t>自動運転・自動工事</a:t>
            </a:r>
            <a:endParaRPr kumimoji="0" lang="ja-JP" altLang="en-US" b="0" i="0" u="none" strike="noStrike" cap="none" normalizeH="0" dirty="0" smtClean="0">
              <a:ln>
                <a:noFill/>
              </a:ln>
              <a:solidFill>
                <a:schemeClr val="bg1"/>
              </a:solidFill>
              <a:effectLst/>
              <a:latin typeface="Meiryo" charset="-128"/>
              <a:ea typeface="Meiryo" charset="-128"/>
              <a:cs typeface="Meiryo" charset="-128"/>
            </a:endParaRPr>
          </a:p>
        </p:txBody>
      </p:sp>
      <p:pic>
        <p:nvPicPr>
          <p:cNvPr id="4" name="図 3"/>
          <p:cNvPicPr>
            <a:picLocks noChangeAspect="1"/>
          </p:cNvPicPr>
          <p:nvPr/>
        </p:nvPicPr>
        <p:blipFill>
          <a:blip r:embed="rId3"/>
          <a:stretch>
            <a:fillRect/>
          </a:stretch>
        </p:blipFill>
        <p:spPr>
          <a:xfrm>
            <a:off x="261379" y="1624691"/>
            <a:ext cx="4112453" cy="3172462"/>
          </a:xfrm>
          <a:prstGeom prst="rect">
            <a:avLst/>
          </a:prstGeom>
          <a:ln>
            <a:noFill/>
          </a:ln>
          <a:effectLst>
            <a:outerShdw blurRad="292100" dist="139700" dir="2700000" algn="tl" rotWithShape="0">
              <a:srgbClr val="333333">
                <a:alpha val="65000"/>
              </a:srgbClr>
            </a:outerShdw>
          </a:effectLst>
        </p:spPr>
      </p:pic>
      <p:pic>
        <p:nvPicPr>
          <p:cNvPr id="5" name="図 4">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5446" y="1641211"/>
            <a:ext cx="3645723" cy="3196084"/>
          </a:xfrm>
          <a:prstGeom prst="rect">
            <a:avLst/>
          </a:prstGeom>
          <a:ln>
            <a:noFill/>
          </a:ln>
          <a:effectLst>
            <a:outerShdw blurRad="292100" dist="139700" dir="2700000" algn="tl" rotWithShape="0">
              <a:srgbClr val="333333">
                <a:alpha val="65000"/>
              </a:srgbClr>
            </a:outerShdw>
          </a:effectLst>
        </p:spPr>
      </p:pic>
      <p:sp>
        <p:nvSpPr>
          <p:cNvPr id="13" name="右矢印 12"/>
          <p:cNvSpPr/>
          <p:nvPr/>
        </p:nvSpPr>
        <p:spPr>
          <a:xfrm>
            <a:off x="4499992" y="2852936"/>
            <a:ext cx="648072" cy="64807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 name="図 13"/>
          <p:cNvPicPr>
            <a:picLocks noChangeAspect="1"/>
          </p:cNvPicPr>
          <p:nvPr/>
        </p:nvPicPr>
        <p:blipFill>
          <a:blip r:embed="rId6"/>
          <a:stretch>
            <a:fillRect/>
          </a:stretch>
        </p:blipFill>
        <p:spPr>
          <a:xfrm>
            <a:off x="258179" y="1080023"/>
            <a:ext cx="2169204" cy="470676"/>
          </a:xfrm>
          <a:prstGeom prst="rect">
            <a:avLst/>
          </a:prstGeom>
        </p:spPr>
      </p:pic>
      <p:pic>
        <p:nvPicPr>
          <p:cNvPr id="15" name="図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45445" y="1080023"/>
            <a:ext cx="2647007" cy="404761"/>
          </a:xfrm>
          <a:prstGeom prst="rect">
            <a:avLst/>
          </a:prstGeom>
        </p:spPr>
      </p:pic>
      <p:sp>
        <p:nvSpPr>
          <p:cNvPr id="16" name="タイトル 15"/>
          <p:cNvSpPr>
            <a:spLocks noGrp="1"/>
          </p:cNvSpPr>
          <p:nvPr>
            <p:ph type="title"/>
          </p:nvPr>
        </p:nvSpPr>
        <p:spPr/>
        <p:txBody>
          <a:bodyPr/>
          <a:lstStyle/>
          <a:p>
            <a:r>
              <a:rPr lang="ja-JP" altLang="en-US" dirty="0" smtClean="0"/>
              <a:t>コマツの取り組み事例</a:t>
            </a:r>
            <a:endParaRPr kumimoji="1" lang="ja-JP" altLang="en-US" dirty="0"/>
          </a:p>
        </p:txBody>
      </p:sp>
      <p:sp>
        <p:nvSpPr>
          <p:cNvPr id="18" name="テキスト ボックス 17"/>
          <p:cNvSpPr txBox="1"/>
          <p:nvPr/>
        </p:nvSpPr>
        <p:spPr>
          <a:xfrm>
            <a:off x="5238289" y="4982882"/>
            <a:ext cx="2629246" cy="276999"/>
          </a:xfrm>
          <a:prstGeom prst="rect">
            <a:avLst/>
          </a:prstGeom>
          <a:noFill/>
        </p:spPr>
        <p:txBody>
          <a:bodyPr wrap="none" rtlCol="0">
            <a:spAutoFit/>
          </a:bodyPr>
          <a:lstStyle/>
          <a:p>
            <a:r>
              <a:rPr kumimoji="1" lang="en-US" altLang="ja-JP" sz="1200" dirty="0" smtClean="0">
                <a:solidFill>
                  <a:schemeClr val="tx1">
                    <a:lumMod val="50000"/>
                    <a:lumOff val="50000"/>
                  </a:schemeClr>
                </a:solidFill>
              </a:rPr>
              <a:t>↑</a:t>
            </a:r>
            <a:r>
              <a:rPr kumimoji="1" lang="ja-JP" altLang="en-US" sz="1200" dirty="0" smtClean="0">
                <a:solidFill>
                  <a:schemeClr val="tx1">
                    <a:lumMod val="50000"/>
                    <a:lumOff val="50000"/>
                  </a:schemeClr>
                </a:solidFill>
              </a:rPr>
              <a:t>クリックすると動画が再生されます。</a:t>
            </a:r>
            <a:endParaRPr kumimoji="1" lang="ja-JP" altLang="en-US" sz="1200" dirty="0">
              <a:solidFill>
                <a:schemeClr val="tx1">
                  <a:lumMod val="50000"/>
                  <a:lumOff val="50000"/>
                </a:schemeClr>
              </a:solidFill>
            </a:endParaRPr>
          </a:p>
        </p:txBody>
      </p:sp>
    </p:spTree>
    <p:extLst>
      <p:ext uri="{BB962C8B-B14F-4D97-AF65-F5344CB8AC3E}">
        <p14:creationId xmlns:p14="http://schemas.microsoft.com/office/powerpoint/2010/main" val="230874353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sp>
        <p:nvSpPr>
          <p:cNvPr id="3" name="正方形/長方形 2"/>
          <p:cNvSpPr/>
          <p:nvPr/>
        </p:nvSpPr>
        <p:spPr>
          <a:xfrm>
            <a:off x="999323" y="3125337"/>
            <a:ext cx="6020046" cy="461665"/>
          </a:xfrm>
          <a:prstGeom prst="rect">
            <a:avLst/>
          </a:prstGeom>
        </p:spPr>
        <p:txBody>
          <a:bodyPr wrap="none">
            <a:spAutoFit/>
          </a:bodyPr>
          <a:lstStyle/>
          <a:p>
            <a:r>
              <a:rPr lang="ja-JP" altLang="en-US" sz="2400" dirty="0">
                <a:solidFill>
                  <a:schemeClr val="tx1">
                    <a:lumMod val="50000"/>
                    <a:lumOff val="50000"/>
                  </a:schemeClr>
                </a:solidFill>
                <a:latin typeface="Meiryo" charset="-128"/>
                <a:ea typeface="Meiryo" charset="-128"/>
                <a:cs typeface="Meiryo" charset="-128"/>
              </a:rPr>
              <a:t>http://www.netcommerce.co.jp</a:t>
            </a:r>
            <a:r>
              <a:rPr lang="ja-JP" altLang="en-US" sz="2400" dirty="0" smtClean="0">
                <a:solidFill>
                  <a:schemeClr val="tx1">
                    <a:lumMod val="50000"/>
                    <a:lumOff val="50000"/>
                  </a:schemeClr>
                </a:solidFill>
                <a:latin typeface="Meiryo" charset="-128"/>
                <a:ea typeface="Meiryo" charset="-128"/>
                <a:cs typeface="Meiryo" charset="-128"/>
              </a:rPr>
              <a:t>/</a:t>
            </a:r>
            <a:r>
              <a:rPr lang="en-US" altLang="ja-JP" sz="2400" b="1" dirty="0" err="1" smtClean="0">
                <a:solidFill>
                  <a:srgbClr val="FF8000"/>
                </a:solidFill>
                <a:latin typeface="Meiryo" charset="-128"/>
                <a:ea typeface="Meiryo" charset="-128"/>
                <a:cs typeface="Meiryo" charset="-128"/>
              </a:rPr>
              <a:t>tmeic</a:t>
            </a:r>
            <a:endParaRPr lang="ja-JP" altLang="en-US" sz="2400" b="1" dirty="0">
              <a:solidFill>
                <a:srgbClr val="FF8000"/>
              </a:solidFill>
              <a:latin typeface="Meiryo" charset="-128"/>
              <a:ea typeface="Meiryo" charset="-128"/>
              <a:cs typeface="Meiryo" charset="-128"/>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759" y="2169060"/>
            <a:ext cx="632913" cy="632913"/>
          </a:xfrm>
          <a:prstGeom prst="rect">
            <a:avLst/>
          </a:prstGeom>
          <a:ln>
            <a:noFill/>
          </a:ln>
          <a:effectLst/>
        </p:spPr>
      </p:pic>
      <p:sp>
        <p:nvSpPr>
          <p:cNvPr id="5" name="テキスト ボックス 4"/>
          <p:cNvSpPr txBox="1"/>
          <p:nvPr/>
        </p:nvSpPr>
        <p:spPr>
          <a:xfrm>
            <a:off x="1753645" y="2217198"/>
            <a:ext cx="6135013" cy="584775"/>
          </a:xfrm>
          <a:prstGeom prst="rect">
            <a:avLst/>
          </a:prstGeom>
          <a:noFill/>
        </p:spPr>
        <p:txBody>
          <a:bodyPr wrap="none" rtlCol="0">
            <a:spAutoFit/>
          </a:bodyPr>
          <a:lstStyle/>
          <a:p>
            <a:r>
              <a:rPr kumimoji="1" lang="en-US" altLang="ja-JP" sz="3200" dirty="0" smtClean="0">
                <a:solidFill>
                  <a:srgbClr val="00B0F0"/>
                </a:solidFill>
                <a:latin typeface="Meiryo" charset="-128"/>
                <a:ea typeface="Meiryo" charset="-128"/>
                <a:cs typeface="Meiryo" charset="-128"/>
              </a:rPr>
              <a:t>PPTX</a:t>
            </a:r>
            <a:r>
              <a:rPr kumimoji="1" lang="ja-JP" altLang="en-US" sz="3200" dirty="0" smtClean="0">
                <a:solidFill>
                  <a:srgbClr val="00B0F0"/>
                </a:solidFill>
                <a:latin typeface="Meiryo" charset="-128"/>
                <a:ea typeface="Meiryo" charset="-128"/>
                <a:cs typeface="Meiryo" charset="-128"/>
              </a:rPr>
              <a:t>形式／ロイヤリティフリー</a:t>
            </a:r>
            <a:endParaRPr kumimoji="1" lang="ja-JP" altLang="en-US" sz="3200" dirty="0">
              <a:solidFill>
                <a:srgbClr val="00B0F0"/>
              </a:solidFill>
              <a:latin typeface="Meiryo" charset="-128"/>
              <a:ea typeface="Meiryo" charset="-128"/>
              <a:cs typeface="Meiryo" charset="-128"/>
            </a:endParaRPr>
          </a:p>
        </p:txBody>
      </p:sp>
      <p:sp>
        <p:nvSpPr>
          <p:cNvPr id="6" name="正方形/長方形 5"/>
          <p:cNvSpPr/>
          <p:nvPr/>
        </p:nvSpPr>
        <p:spPr>
          <a:xfrm>
            <a:off x="2119245" y="4524011"/>
            <a:ext cx="4905509" cy="461665"/>
          </a:xfrm>
          <a:prstGeom prst="rect">
            <a:avLst/>
          </a:prstGeom>
        </p:spPr>
        <p:txBody>
          <a:bodyPr wrap="none">
            <a:spAutoFit/>
          </a:bodyPr>
          <a:lstStyle/>
          <a:p>
            <a:pPr algn="ctr"/>
            <a:r>
              <a:rPr lang="ja-JP" altLang="en-US" sz="2400" dirty="0">
                <a:solidFill>
                  <a:srgbClr val="FF0000"/>
                </a:solidFill>
                <a:latin typeface="Meiryo" charset="-128"/>
                <a:ea typeface="Meiryo" charset="-128"/>
                <a:cs typeface="Meiryo" charset="-128"/>
              </a:rPr>
              <a:t>有効期限：</a:t>
            </a:r>
            <a:r>
              <a:rPr lang="ja-JP" altLang="en-US" sz="2400" dirty="0" smtClean="0">
                <a:solidFill>
                  <a:srgbClr val="FF0000"/>
                </a:solidFill>
                <a:latin typeface="Meiryo" charset="-128"/>
                <a:ea typeface="Meiryo" charset="-128"/>
                <a:cs typeface="Meiryo" charset="-128"/>
              </a:rPr>
              <a:t>2016年</a:t>
            </a:r>
            <a:r>
              <a:rPr lang="en-US" altLang="ja-JP" sz="2400" dirty="0">
                <a:solidFill>
                  <a:srgbClr val="FF0000"/>
                </a:solidFill>
                <a:latin typeface="Meiryo" charset="-128"/>
                <a:ea typeface="Meiryo" charset="-128"/>
                <a:cs typeface="Meiryo" charset="-128"/>
              </a:rPr>
              <a:t>4</a:t>
            </a:r>
            <a:r>
              <a:rPr lang="ja-JP" altLang="en-US" sz="2400" dirty="0" smtClean="0">
                <a:solidFill>
                  <a:srgbClr val="FF0000"/>
                </a:solidFill>
                <a:latin typeface="Meiryo" charset="-128"/>
                <a:ea typeface="Meiryo" charset="-128"/>
                <a:cs typeface="Meiryo" charset="-128"/>
              </a:rPr>
              <a:t>月</a:t>
            </a:r>
            <a:r>
              <a:rPr lang="en-US" altLang="ja-JP" sz="2400" dirty="0" smtClean="0">
                <a:solidFill>
                  <a:srgbClr val="FF0000"/>
                </a:solidFill>
                <a:latin typeface="Meiryo" charset="-128"/>
                <a:ea typeface="Meiryo" charset="-128"/>
                <a:cs typeface="Meiryo" charset="-128"/>
              </a:rPr>
              <a:t>22</a:t>
            </a:r>
            <a:r>
              <a:rPr lang="ja-JP" altLang="en-US" sz="2400" dirty="0" smtClean="0">
                <a:solidFill>
                  <a:srgbClr val="FF0000"/>
                </a:solidFill>
                <a:latin typeface="Meiryo" charset="-128"/>
                <a:ea typeface="Meiryo" charset="-128"/>
                <a:cs typeface="Meiryo" charset="-128"/>
              </a:rPr>
              <a:t>日（金）</a:t>
            </a:r>
            <a:endParaRPr lang="ja-JP" altLang="en-US" sz="2400" dirty="0">
              <a:solidFill>
                <a:srgbClr val="FF0000"/>
              </a:solidFill>
              <a:latin typeface="Meiryo" charset="-128"/>
              <a:ea typeface="Meiryo" charset="-128"/>
              <a:cs typeface="Meiryo" charset="-128"/>
            </a:endParaRPr>
          </a:p>
        </p:txBody>
      </p:sp>
      <p:sp>
        <p:nvSpPr>
          <p:cNvPr id="7" name="正方形/長方形 6"/>
          <p:cNvSpPr/>
          <p:nvPr/>
        </p:nvSpPr>
        <p:spPr>
          <a:xfrm>
            <a:off x="3139555" y="3824674"/>
            <a:ext cx="2864887" cy="461665"/>
          </a:xfrm>
          <a:prstGeom prst="rect">
            <a:avLst/>
          </a:prstGeom>
        </p:spPr>
        <p:txBody>
          <a:bodyPr wrap="none">
            <a:spAutoFit/>
          </a:bodyPr>
          <a:lstStyle/>
          <a:p>
            <a:r>
              <a:rPr lang="ja-JP" altLang="en-US" sz="2400" b="1" dirty="0" smtClean="0">
                <a:solidFill>
                  <a:schemeClr val="tx1">
                    <a:lumMod val="50000"/>
                    <a:lumOff val="50000"/>
                  </a:schemeClr>
                </a:solidFill>
                <a:latin typeface="Meiryo" charset="-128"/>
                <a:ea typeface="Meiryo" charset="-128"/>
                <a:cs typeface="Meiryo" charset="-128"/>
              </a:rPr>
              <a:t>パスワード</a:t>
            </a:r>
            <a:r>
              <a:rPr lang="ja-JP" altLang="en-US" sz="2400" b="1" dirty="0" smtClean="0">
                <a:solidFill>
                  <a:srgbClr val="FF8000"/>
                </a:solidFill>
                <a:latin typeface="Meiryo" charset="-128"/>
                <a:ea typeface="Meiryo" charset="-128"/>
                <a:cs typeface="Meiryo" charset="-128"/>
              </a:rPr>
              <a:t>　</a:t>
            </a:r>
            <a:r>
              <a:rPr lang="en-US" altLang="ja-JP" sz="2400" b="1" dirty="0" smtClean="0">
                <a:solidFill>
                  <a:srgbClr val="FF8000"/>
                </a:solidFill>
                <a:latin typeface="Meiryo" charset="-128"/>
                <a:ea typeface="Meiryo" charset="-128"/>
                <a:cs typeface="Meiryo" charset="-128"/>
              </a:rPr>
              <a:t>0421</a:t>
            </a:r>
            <a:endParaRPr lang="ja-JP" altLang="en-US" sz="2400" b="1" dirty="0">
              <a:solidFill>
                <a:srgbClr val="FF8000"/>
              </a:solidFill>
              <a:latin typeface="Meiryo" charset="-128"/>
              <a:ea typeface="Meiryo" charset="-128"/>
              <a:cs typeface="Meiryo" charset="-128"/>
            </a:endParaRPr>
          </a:p>
        </p:txBody>
      </p:sp>
    </p:spTree>
    <p:extLst>
      <p:ext uri="{BB962C8B-B14F-4D97-AF65-F5344CB8AC3E}">
        <p14:creationId xmlns:p14="http://schemas.microsoft.com/office/powerpoint/2010/main" val="9338804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The Internet of Thongs by IBM</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40</a:t>
            </a:fld>
            <a:endParaRPr kumimoji="1" lang="ja-JP" altLang="en-US"/>
          </a:p>
        </p:txBody>
      </p:sp>
      <p:sp>
        <p:nvSpPr>
          <p:cNvPr id="4" name="正方形/長方形 3"/>
          <p:cNvSpPr/>
          <p:nvPr/>
        </p:nvSpPr>
        <p:spPr>
          <a:xfrm>
            <a:off x="4234160" y="5937456"/>
            <a:ext cx="4572000" cy="276999"/>
          </a:xfrm>
          <a:prstGeom prst="rect">
            <a:avLst/>
          </a:prstGeom>
        </p:spPr>
        <p:txBody>
          <a:bodyPr>
            <a:spAutoFit/>
          </a:bodyPr>
          <a:lstStyle/>
          <a:p>
            <a:pPr algn="r"/>
            <a:r>
              <a:rPr lang="ja-JP" altLang="en-US" sz="1200" dirty="0"/>
              <a:t>https://www.youtube.com/watch?v=L1unGW2Ae1M</a:t>
            </a:r>
          </a:p>
        </p:txBody>
      </p:sp>
      <p:pic>
        <p:nvPicPr>
          <p:cNvPr id="5" name="図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28" y="1215783"/>
            <a:ext cx="8460432" cy="4196749"/>
          </a:xfrm>
          <a:prstGeom prst="rect">
            <a:avLst/>
          </a:prstGeom>
          <a:ln>
            <a:noFill/>
          </a:ln>
          <a:effectLst>
            <a:outerShdw blurRad="292100" dist="139700" dir="2700000" algn="tl" rotWithShape="0">
              <a:srgbClr val="333333">
                <a:alpha val="65000"/>
              </a:srgbClr>
            </a:outerShdw>
          </a:effectLst>
        </p:spPr>
      </p:pic>
      <p:sp>
        <p:nvSpPr>
          <p:cNvPr id="6" name="テキスト ボックス 5"/>
          <p:cNvSpPr txBox="1"/>
          <p:nvPr/>
        </p:nvSpPr>
        <p:spPr>
          <a:xfrm>
            <a:off x="1061194" y="5845304"/>
            <a:ext cx="3847102" cy="369332"/>
          </a:xfrm>
          <a:prstGeom prst="rect">
            <a:avLst/>
          </a:prstGeom>
          <a:noFill/>
        </p:spPr>
        <p:txBody>
          <a:bodyPr wrap="none" rtlCol="0">
            <a:spAutoFit/>
          </a:bodyPr>
          <a:lstStyle/>
          <a:p>
            <a:r>
              <a:rPr kumimoji="1" lang="en-US" altLang="ja-JP" dirty="0" smtClean="0">
                <a:solidFill>
                  <a:schemeClr val="tx1">
                    <a:lumMod val="50000"/>
                    <a:lumOff val="50000"/>
                  </a:schemeClr>
                </a:solidFill>
              </a:rPr>
              <a:t>↑</a:t>
            </a:r>
            <a:r>
              <a:rPr kumimoji="1" lang="ja-JP" altLang="en-US" dirty="0" smtClean="0">
                <a:solidFill>
                  <a:schemeClr val="tx1">
                    <a:lumMod val="50000"/>
                    <a:lumOff val="50000"/>
                  </a:schemeClr>
                </a:solidFill>
              </a:rPr>
              <a:t>クリックすると動画が再生されます。</a:t>
            </a:r>
            <a:endParaRPr kumimoji="1" lang="ja-JP" altLang="en-US" dirty="0">
              <a:solidFill>
                <a:schemeClr val="tx1">
                  <a:lumMod val="50000"/>
                  <a:lumOff val="50000"/>
                </a:schemeClr>
              </a:solidFill>
            </a:endParaRPr>
          </a:p>
        </p:txBody>
      </p:sp>
    </p:spTree>
    <p:extLst>
      <p:ext uri="{BB962C8B-B14F-4D97-AF65-F5344CB8AC3E}">
        <p14:creationId xmlns:p14="http://schemas.microsoft.com/office/powerpoint/2010/main" val="637258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What is </a:t>
            </a:r>
            <a:r>
              <a:rPr lang="en-US" altLang="ja-JP" dirty="0" err="1" smtClean="0"/>
              <a:t>IoT</a:t>
            </a:r>
            <a:r>
              <a:rPr lang="en-US" altLang="ja-JP" dirty="0" smtClean="0"/>
              <a:t> ? by Intel</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41</a:t>
            </a:fld>
            <a:endParaRPr kumimoji="1" lang="ja-JP" altLang="en-US"/>
          </a:p>
        </p:txBody>
      </p:sp>
      <p:pic>
        <p:nvPicPr>
          <p:cNvPr id="5" name="図 4">
            <a:hlinkClick r:id="rId2"/>
          </p:cNvPr>
          <p:cNvPicPr>
            <a:picLocks noChangeAspect="1"/>
          </p:cNvPicPr>
          <p:nvPr/>
        </p:nvPicPr>
        <p:blipFill>
          <a:blip r:embed="rId3"/>
          <a:stretch>
            <a:fillRect/>
          </a:stretch>
        </p:blipFill>
        <p:spPr>
          <a:xfrm>
            <a:off x="1041359" y="1399378"/>
            <a:ext cx="7061281" cy="3989732"/>
          </a:xfrm>
          <a:prstGeom prst="rect">
            <a:avLst/>
          </a:prstGeom>
          <a:ln>
            <a:noFill/>
          </a:ln>
          <a:effectLst>
            <a:outerShdw blurRad="292100" dist="139700" dir="2700000" algn="tl" rotWithShape="0">
              <a:srgbClr val="333333">
                <a:alpha val="65000"/>
              </a:srgbClr>
            </a:outerShdw>
          </a:effectLst>
        </p:spPr>
      </p:pic>
      <p:sp>
        <p:nvSpPr>
          <p:cNvPr id="4" name="正方形/長方形 3"/>
          <p:cNvSpPr/>
          <p:nvPr/>
        </p:nvSpPr>
        <p:spPr>
          <a:xfrm>
            <a:off x="3851920" y="5891470"/>
            <a:ext cx="4572000" cy="276999"/>
          </a:xfrm>
          <a:prstGeom prst="rect">
            <a:avLst/>
          </a:prstGeom>
        </p:spPr>
        <p:txBody>
          <a:bodyPr>
            <a:spAutoFit/>
          </a:bodyPr>
          <a:lstStyle/>
          <a:p>
            <a:pPr algn="r"/>
            <a:r>
              <a:rPr lang="ja-JP" altLang="en-US" sz="1200"/>
              <a:t>https://www.youtube.com/watch?v=Q3ur8wzzhBU</a:t>
            </a:r>
          </a:p>
        </p:txBody>
      </p:sp>
      <p:sp>
        <p:nvSpPr>
          <p:cNvPr id="6" name="テキスト ボックス 5"/>
          <p:cNvSpPr txBox="1"/>
          <p:nvPr/>
        </p:nvSpPr>
        <p:spPr>
          <a:xfrm>
            <a:off x="1061194" y="5845304"/>
            <a:ext cx="3847102" cy="369332"/>
          </a:xfrm>
          <a:prstGeom prst="rect">
            <a:avLst/>
          </a:prstGeom>
          <a:noFill/>
        </p:spPr>
        <p:txBody>
          <a:bodyPr wrap="none" rtlCol="0">
            <a:spAutoFit/>
          </a:bodyPr>
          <a:lstStyle/>
          <a:p>
            <a:r>
              <a:rPr kumimoji="1" lang="en-US" altLang="ja-JP" dirty="0" smtClean="0">
                <a:solidFill>
                  <a:schemeClr val="tx1">
                    <a:lumMod val="50000"/>
                    <a:lumOff val="50000"/>
                  </a:schemeClr>
                </a:solidFill>
              </a:rPr>
              <a:t>↑</a:t>
            </a:r>
            <a:r>
              <a:rPr kumimoji="1" lang="ja-JP" altLang="en-US" dirty="0" smtClean="0">
                <a:solidFill>
                  <a:schemeClr val="tx1">
                    <a:lumMod val="50000"/>
                    <a:lumOff val="50000"/>
                  </a:schemeClr>
                </a:solidFill>
              </a:rPr>
              <a:t>クリックすると動画が再生されます。</a:t>
            </a:r>
            <a:endParaRPr kumimoji="1" lang="ja-JP" altLang="en-US" dirty="0">
              <a:solidFill>
                <a:schemeClr val="tx1">
                  <a:lumMod val="50000"/>
                  <a:lumOff val="50000"/>
                </a:schemeClr>
              </a:solidFill>
            </a:endParaRPr>
          </a:p>
        </p:txBody>
      </p:sp>
    </p:spTree>
    <p:extLst>
      <p:ext uri="{BB962C8B-B14F-4D97-AF65-F5344CB8AC3E}">
        <p14:creationId xmlns:p14="http://schemas.microsoft.com/office/powerpoint/2010/main" val="6222411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Predix</a:t>
            </a:r>
            <a:r>
              <a:rPr kumimoji="1" lang="en-US" altLang="ja-JP" dirty="0" smtClean="0"/>
              <a:t> </a:t>
            </a:r>
            <a:r>
              <a:rPr kumimoji="1" lang="en-US" altLang="ja-JP" dirty="0" err="1" smtClean="0"/>
              <a:t>IoT</a:t>
            </a:r>
            <a:r>
              <a:rPr kumimoji="1" lang="en-US" altLang="ja-JP" dirty="0" smtClean="0"/>
              <a:t> </a:t>
            </a:r>
            <a:r>
              <a:rPr kumimoji="1" lang="en-US" altLang="ja-JP" dirty="0" err="1" smtClean="0"/>
              <a:t>pratform</a:t>
            </a:r>
            <a:r>
              <a:rPr kumimoji="1" lang="en-US" altLang="ja-JP" dirty="0" smtClean="0"/>
              <a:t> by GE</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42</a:t>
            </a:fld>
            <a:endParaRPr kumimoji="1" lang="ja-JP" altLang="en-US"/>
          </a:p>
        </p:txBody>
      </p:sp>
      <p:pic>
        <p:nvPicPr>
          <p:cNvPr id="4" name="図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34" y="1196752"/>
            <a:ext cx="8003931" cy="4388120"/>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4283968" y="5915469"/>
            <a:ext cx="4572000" cy="276999"/>
          </a:xfrm>
          <a:prstGeom prst="rect">
            <a:avLst/>
          </a:prstGeom>
        </p:spPr>
        <p:txBody>
          <a:bodyPr>
            <a:spAutoFit/>
          </a:bodyPr>
          <a:lstStyle/>
          <a:p>
            <a:pPr algn="r"/>
            <a:r>
              <a:rPr lang="ja-JP" altLang="en-US" sz="1200"/>
              <a:t>https://www.youtube.com/watch?v=Sg3WhdY0Jb0</a:t>
            </a:r>
          </a:p>
        </p:txBody>
      </p:sp>
      <p:sp>
        <p:nvSpPr>
          <p:cNvPr id="6" name="テキスト ボックス 5"/>
          <p:cNvSpPr txBox="1"/>
          <p:nvPr/>
        </p:nvSpPr>
        <p:spPr>
          <a:xfrm>
            <a:off x="1061194" y="5845304"/>
            <a:ext cx="3847102" cy="369332"/>
          </a:xfrm>
          <a:prstGeom prst="rect">
            <a:avLst/>
          </a:prstGeom>
          <a:noFill/>
        </p:spPr>
        <p:txBody>
          <a:bodyPr wrap="none" rtlCol="0">
            <a:spAutoFit/>
          </a:bodyPr>
          <a:lstStyle/>
          <a:p>
            <a:r>
              <a:rPr kumimoji="1" lang="en-US" altLang="ja-JP" dirty="0" smtClean="0">
                <a:solidFill>
                  <a:schemeClr val="tx1">
                    <a:lumMod val="50000"/>
                    <a:lumOff val="50000"/>
                  </a:schemeClr>
                </a:solidFill>
              </a:rPr>
              <a:t>↑</a:t>
            </a:r>
            <a:r>
              <a:rPr kumimoji="1" lang="ja-JP" altLang="en-US" dirty="0" smtClean="0">
                <a:solidFill>
                  <a:schemeClr val="tx1">
                    <a:lumMod val="50000"/>
                    <a:lumOff val="50000"/>
                  </a:schemeClr>
                </a:solidFill>
              </a:rPr>
              <a:t>クリックすると動画が再生されます。</a:t>
            </a:r>
            <a:endParaRPr kumimoji="1" lang="ja-JP" altLang="en-US" dirty="0">
              <a:solidFill>
                <a:schemeClr val="tx1">
                  <a:lumMod val="50000"/>
                  <a:lumOff val="50000"/>
                </a:schemeClr>
              </a:solidFill>
            </a:endParaRPr>
          </a:p>
        </p:txBody>
      </p:sp>
    </p:spTree>
    <p:extLst>
      <p:ext uri="{BB962C8B-B14F-4D97-AF65-F5344CB8AC3E}">
        <p14:creationId xmlns:p14="http://schemas.microsoft.com/office/powerpoint/2010/main" val="10692737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375051" y="850021"/>
            <a:ext cx="8373413" cy="4647459"/>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 name="正方形/長方形 6"/>
          <p:cNvSpPr/>
          <p:nvPr/>
        </p:nvSpPr>
        <p:spPr>
          <a:xfrm>
            <a:off x="1042056" y="1923362"/>
            <a:ext cx="7058336" cy="3655089"/>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 name="正方形/長方形 7"/>
          <p:cNvSpPr/>
          <p:nvPr/>
        </p:nvSpPr>
        <p:spPr>
          <a:xfrm>
            <a:off x="1689323" y="2838235"/>
            <a:ext cx="5768529" cy="2770048"/>
          </a:xfrm>
          <a:prstGeom prst="rect">
            <a:avLst/>
          </a:prstGeom>
          <a:solidFill>
            <a:srgbClr val="558ED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9" name="正方形/長方形 8"/>
          <p:cNvSpPr/>
          <p:nvPr/>
        </p:nvSpPr>
        <p:spPr>
          <a:xfrm>
            <a:off x="1826255" y="3881518"/>
            <a:ext cx="5482050" cy="2294499"/>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en-US" altLang="ja-JP" dirty="0" smtClean="0"/>
              <a:t>CRM</a:t>
            </a:r>
            <a:r>
              <a:rPr lang="ja-JP" altLang="en-US" dirty="0" smtClean="0"/>
              <a:t>システムとトータル・エンジニアリングサービス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43</a:t>
            </a:fld>
            <a:endParaRPr kumimoji="1" lang="ja-JP" altLang="en-US" dirty="0"/>
          </a:p>
        </p:txBody>
      </p:sp>
      <p:sp>
        <p:nvSpPr>
          <p:cNvPr id="115" name="正方形/長方形 114"/>
          <p:cNvSpPr/>
          <p:nvPr/>
        </p:nvSpPr>
        <p:spPr>
          <a:xfrm>
            <a:off x="2303409" y="2051477"/>
            <a:ext cx="4537314" cy="64392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smtClean="0">
                <a:solidFill>
                  <a:srgbClr val="FFFFFF"/>
                </a:solidFill>
                <a:latin typeface="メイリオ"/>
                <a:ea typeface="メイリオ"/>
                <a:cs typeface="メイリオ"/>
              </a:rPr>
              <a:t>CRM</a:t>
            </a:r>
            <a:r>
              <a:rPr lang="ja-JP" altLang="en-US" sz="1600" dirty="0" smtClean="0">
                <a:solidFill>
                  <a:srgbClr val="FFFFFF"/>
                </a:solidFill>
                <a:latin typeface="メイリオ"/>
                <a:ea typeface="メイリオ"/>
                <a:cs typeface="メイリオ"/>
              </a:rPr>
              <a:t>システム</a:t>
            </a:r>
            <a:endParaRPr lang="en-US" altLang="ja-JP" sz="1600" dirty="0" smtClean="0">
              <a:solidFill>
                <a:srgbClr val="FFFFFF"/>
              </a:solidFill>
              <a:latin typeface="メイリオ"/>
              <a:ea typeface="メイリオ"/>
              <a:cs typeface="メイリオ"/>
            </a:endParaRPr>
          </a:p>
          <a:p>
            <a:pPr algn="ctr"/>
            <a:endParaRPr kumimoji="1" lang="ja-JP" altLang="en-US" sz="1600" dirty="0">
              <a:solidFill>
                <a:srgbClr val="FFFFFF"/>
              </a:solidFill>
              <a:latin typeface="メイリオ"/>
              <a:ea typeface="メイリオ"/>
              <a:cs typeface="メイリオ"/>
            </a:endParaRPr>
          </a:p>
        </p:txBody>
      </p:sp>
      <p:sp>
        <p:nvSpPr>
          <p:cNvPr id="116" name="正方形/長方形 115"/>
          <p:cNvSpPr/>
          <p:nvPr/>
        </p:nvSpPr>
        <p:spPr>
          <a:xfrm>
            <a:off x="1042057" y="1141192"/>
            <a:ext cx="4178016" cy="64392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smtClean="0">
                <a:solidFill>
                  <a:srgbClr val="FFFFFF"/>
                </a:solidFill>
                <a:latin typeface="メイリオ"/>
                <a:ea typeface="メイリオ"/>
                <a:cs typeface="メイリオ"/>
              </a:rPr>
              <a:t>BIM</a:t>
            </a:r>
            <a:r>
              <a:rPr lang="ja-JP" altLang="en-US" sz="1600" dirty="0" smtClean="0">
                <a:solidFill>
                  <a:srgbClr val="FFFFFF"/>
                </a:solidFill>
                <a:latin typeface="メイリオ"/>
                <a:ea typeface="メイリオ"/>
                <a:cs typeface="メイリオ"/>
              </a:rPr>
              <a:t>システム</a:t>
            </a:r>
            <a:endParaRPr kumimoji="1" lang="ja-JP" altLang="en-US" sz="1600" dirty="0">
              <a:solidFill>
                <a:srgbClr val="FFFFFF"/>
              </a:solidFill>
              <a:latin typeface="メイリオ"/>
              <a:ea typeface="メイリオ"/>
              <a:cs typeface="メイリオ"/>
            </a:endParaRPr>
          </a:p>
        </p:txBody>
      </p:sp>
      <p:cxnSp>
        <p:nvCxnSpPr>
          <p:cNvPr id="151" name="カギ線コネクタ 150"/>
          <p:cNvCxnSpPr>
            <a:stCxn id="14" idx="1"/>
            <a:endCxn id="115" idx="2"/>
          </p:cNvCxnSpPr>
          <p:nvPr/>
        </p:nvCxnSpPr>
        <p:spPr>
          <a:xfrm rot="10800000" flipH="1">
            <a:off x="3711368" y="2695401"/>
            <a:ext cx="860697" cy="1512135"/>
          </a:xfrm>
          <a:prstGeom prst="bentConnector4">
            <a:avLst>
              <a:gd name="adj1" fmla="val -26560"/>
              <a:gd name="adj2" fmla="val 83865"/>
            </a:avLst>
          </a:prstGeom>
          <a:ln w="38100">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0" name="正方形/長方形 9"/>
          <p:cNvSpPr/>
          <p:nvPr/>
        </p:nvSpPr>
        <p:spPr>
          <a:xfrm>
            <a:off x="3111220" y="4692975"/>
            <a:ext cx="2957788" cy="1559749"/>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1" name="正方形/長方形 10"/>
          <p:cNvSpPr/>
          <p:nvPr/>
        </p:nvSpPr>
        <p:spPr>
          <a:xfrm>
            <a:off x="3710470" y="5229200"/>
            <a:ext cx="1732908" cy="1093093"/>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Hiragino Kaku Gothic Pro W6" charset="-128"/>
                <a:ea typeface="Hiragino Kaku Gothic Pro W6" charset="-128"/>
                <a:cs typeface="Hiragino Kaku Gothic Pro W6" charset="-128"/>
              </a:rPr>
              <a:t>空調設備</a:t>
            </a:r>
            <a:endParaRPr kumimoji="1" lang="en-US" altLang="ja-JP" sz="1600" dirty="0" smtClean="0">
              <a:solidFill>
                <a:srgbClr val="FFFFFF"/>
              </a:solidFill>
              <a:latin typeface="Hiragino Kaku Gothic Pro W6" charset="-128"/>
              <a:ea typeface="Hiragino Kaku Gothic Pro W6" charset="-128"/>
              <a:cs typeface="Hiragino Kaku Gothic Pro W6" charset="-128"/>
            </a:endParaRPr>
          </a:p>
          <a:p>
            <a:pPr algn="ctr"/>
            <a:r>
              <a:rPr lang="ja-JP" altLang="en-US" sz="800" dirty="0" smtClean="0">
                <a:solidFill>
                  <a:srgbClr val="FFFFFF"/>
                </a:solidFill>
                <a:latin typeface="メイリオ"/>
                <a:ea typeface="メイリオ"/>
                <a:cs typeface="メイリオ"/>
              </a:rPr>
              <a:t>内蔵センサー・稼働データ</a:t>
            </a:r>
            <a:endParaRPr kumimoji="1" lang="ja-JP" altLang="en-US" sz="800" dirty="0">
              <a:solidFill>
                <a:srgbClr val="FFFFFF"/>
              </a:solidFill>
              <a:latin typeface="メイリオ"/>
              <a:ea typeface="メイリオ"/>
              <a:cs typeface="メイリオ"/>
            </a:endParaRPr>
          </a:p>
        </p:txBody>
      </p:sp>
      <p:sp>
        <p:nvSpPr>
          <p:cNvPr id="14" name="正方形/長方形 13"/>
          <p:cNvSpPr/>
          <p:nvPr/>
        </p:nvSpPr>
        <p:spPr>
          <a:xfrm>
            <a:off x="3711369" y="3956099"/>
            <a:ext cx="1732010" cy="5028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メイリオ"/>
                <a:ea typeface="メイリオ"/>
                <a:cs typeface="メイリオ"/>
              </a:rPr>
              <a:t>モニタリング</a:t>
            </a:r>
            <a:endParaRPr kumimoji="1" lang="ja-JP" altLang="en-US" sz="1200" dirty="0">
              <a:solidFill>
                <a:srgbClr val="FFFFFF"/>
              </a:solidFill>
              <a:latin typeface="メイリオ"/>
              <a:ea typeface="メイリオ"/>
              <a:cs typeface="メイリオ"/>
            </a:endParaRPr>
          </a:p>
        </p:txBody>
      </p:sp>
      <p:sp>
        <p:nvSpPr>
          <p:cNvPr id="19" name="正方形/長方形 18"/>
          <p:cNvSpPr/>
          <p:nvPr/>
        </p:nvSpPr>
        <p:spPr>
          <a:xfrm>
            <a:off x="5389005" y="5361544"/>
            <a:ext cx="343690" cy="794101"/>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000" smtClean="0">
                <a:solidFill>
                  <a:srgbClr val="FFFFFF"/>
                </a:solidFill>
                <a:latin typeface="Hiragino Kaku Gothic Pro W6" charset="-128"/>
                <a:ea typeface="Hiragino Kaku Gothic Pro W6" charset="-128"/>
                <a:cs typeface="Hiragino Kaku Gothic Pro W6" charset="-128"/>
              </a:rPr>
              <a:t>制御</a:t>
            </a:r>
            <a:r>
              <a:rPr lang="ja-JP" altLang="en-US" sz="1000" smtClean="0">
                <a:solidFill>
                  <a:srgbClr val="FFFFFF"/>
                </a:solidFill>
                <a:latin typeface="Hiragino Kaku Gothic Pro W6" charset="-128"/>
                <a:ea typeface="Hiragino Kaku Gothic Pro W6" charset="-128"/>
                <a:cs typeface="Hiragino Kaku Gothic Pro W6" charset="-128"/>
              </a:rPr>
              <a:t>ソフト</a:t>
            </a:r>
            <a:endParaRPr kumimoji="1" lang="ja-JP" altLang="en-US" sz="1000" dirty="0">
              <a:solidFill>
                <a:srgbClr val="FFFFFF"/>
              </a:solidFill>
              <a:latin typeface="Hiragino Kaku Gothic Pro W6" charset="-128"/>
              <a:ea typeface="Hiragino Kaku Gothic Pro W6" charset="-128"/>
              <a:cs typeface="Hiragino Kaku Gothic Pro W6" charset="-128"/>
            </a:endParaRPr>
          </a:p>
        </p:txBody>
      </p:sp>
      <p:grpSp>
        <p:nvGrpSpPr>
          <p:cNvPr id="25" name="図形グループ 24"/>
          <p:cNvGrpSpPr/>
          <p:nvPr/>
        </p:nvGrpSpPr>
        <p:grpSpPr>
          <a:xfrm>
            <a:off x="3263354" y="5361544"/>
            <a:ext cx="383573" cy="809706"/>
            <a:chOff x="1946324" y="4125162"/>
            <a:chExt cx="969964" cy="2007872"/>
          </a:xfrm>
        </p:grpSpPr>
        <p:sp>
          <p:nvSpPr>
            <p:cNvPr id="26" name="円/楕円 25"/>
            <p:cNvSpPr/>
            <p:nvPr/>
          </p:nvSpPr>
          <p:spPr>
            <a:xfrm>
              <a:off x="1946324" y="4125162"/>
              <a:ext cx="969962" cy="92075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7" name="フローチャート: 論理積ゲート 26"/>
            <p:cNvSpPr/>
            <p:nvPr/>
          </p:nvSpPr>
          <p:spPr>
            <a:xfrm rot="16200000">
              <a:off x="1887746" y="5104491"/>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91" name="図形グループ 90"/>
          <p:cNvGrpSpPr/>
          <p:nvPr/>
        </p:nvGrpSpPr>
        <p:grpSpPr>
          <a:xfrm>
            <a:off x="5598229" y="4344586"/>
            <a:ext cx="540998" cy="637718"/>
            <a:chOff x="4732300" y="5435324"/>
            <a:chExt cx="669536" cy="1021093"/>
          </a:xfrm>
        </p:grpSpPr>
        <p:sp>
          <p:nvSpPr>
            <p:cNvPr id="92" name="正方形/長方形 91"/>
            <p:cNvSpPr/>
            <p:nvPr/>
          </p:nvSpPr>
          <p:spPr>
            <a:xfrm>
              <a:off x="4732300" y="5435324"/>
              <a:ext cx="669536" cy="102109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正方形/長方形 92"/>
            <p:cNvSpPr/>
            <p:nvPr/>
          </p:nvSpPr>
          <p:spPr>
            <a:xfrm>
              <a:off x="518218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p:cNvSpPr/>
            <p:nvPr/>
          </p:nvSpPr>
          <p:spPr>
            <a:xfrm>
              <a:off x="497053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正方形/長方形 94"/>
            <p:cNvSpPr/>
            <p:nvPr/>
          </p:nvSpPr>
          <p:spPr>
            <a:xfrm>
              <a:off x="4761453"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6" name="直線コネクタ 95"/>
            <p:cNvCxnSpPr/>
            <p:nvPr/>
          </p:nvCxnSpPr>
          <p:spPr>
            <a:xfrm>
              <a:off x="4761453" y="6192188"/>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97" name="正方形/長方形 96"/>
            <p:cNvSpPr/>
            <p:nvPr/>
          </p:nvSpPr>
          <p:spPr>
            <a:xfrm>
              <a:off x="518218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正方形/長方形 97"/>
            <p:cNvSpPr/>
            <p:nvPr/>
          </p:nvSpPr>
          <p:spPr>
            <a:xfrm>
              <a:off x="497053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p:cNvSpPr/>
            <p:nvPr/>
          </p:nvSpPr>
          <p:spPr>
            <a:xfrm>
              <a:off x="4761453"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0" name="直線コネクタ 99"/>
            <p:cNvCxnSpPr/>
            <p:nvPr/>
          </p:nvCxnSpPr>
          <p:spPr>
            <a:xfrm>
              <a:off x="4761453" y="5490662"/>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01" name="正方形/長方形 100"/>
            <p:cNvSpPr/>
            <p:nvPr/>
          </p:nvSpPr>
          <p:spPr>
            <a:xfrm>
              <a:off x="518218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正方形/長方形 101"/>
            <p:cNvSpPr/>
            <p:nvPr/>
          </p:nvSpPr>
          <p:spPr>
            <a:xfrm>
              <a:off x="497053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正方形/長方形 102"/>
            <p:cNvSpPr/>
            <p:nvPr/>
          </p:nvSpPr>
          <p:spPr>
            <a:xfrm>
              <a:off x="4761453"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4" name="直線コネクタ 103"/>
            <p:cNvCxnSpPr/>
            <p:nvPr/>
          </p:nvCxnSpPr>
          <p:spPr>
            <a:xfrm>
              <a:off x="4761453" y="5719444"/>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05" name="正方形/長方形 104"/>
            <p:cNvSpPr/>
            <p:nvPr/>
          </p:nvSpPr>
          <p:spPr>
            <a:xfrm>
              <a:off x="518218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正方形/長方形 105"/>
            <p:cNvSpPr/>
            <p:nvPr/>
          </p:nvSpPr>
          <p:spPr>
            <a:xfrm>
              <a:off x="497053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正方形/長方形 106"/>
            <p:cNvSpPr/>
            <p:nvPr/>
          </p:nvSpPr>
          <p:spPr>
            <a:xfrm>
              <a:off x="4761453"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8" name="直線コネクタ 107"/>
            <p:cNvCxnSpPr/>
            <p:nvPr/>
          </p:nvCxnSpPr>
          <p:spPr>
            <a:xfrm>
              <a:off x="4761453" y="5951835"/>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109" name="正方形/長方形 108"/>
          <p:cNvSpPr/>
          <p:nvPr/>
        </p:nvSpPr>
        <p:spPr>
          <a:xfrm>
            <a:off x="2303409" y="3068960"/>
            <a:ext cx="4547029" cy="64392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smtClean="0">
                <a:solidFill>
                  <a:srgbClr val="FFFFFF"/>
                </a:solidFill>
                <a:latin typeface="メイリオ"/>
                <a:ea typeface="メイリオ"/>
                <a:cs typeface="メイリオ"/>
              </a:rPr>
              <a:t>機械学習</a:t>
            </a:r>
            <a:endParaRPr kumimoji="1" lang="ja-JP" altLang="en-US" sz="1600" dirty="0">
              <a:solidFill>
                <a:srgbClr val="FFFFFF"/>
              </a:solidFill>
              <a:latin typeface="メイリオ"/>
              <a:ea typeface="メイリオ"/>
              <a:cs typeface="メイリオ"/>
            </a:endParaRPr>
          </a:p>
        </p:txBody>
      </p:sp>
      <p:sp>
        <p:nvSpPr>
          <p:cNvPr id="17" name="正方形/長方形 16"/>
          <p:cNvSpPr/>
          <p:nvPr/>
        </p:nvSpPr>
        <p:spPr>
          <a:xfrm>
            <a:off x="2483240" y="3177456"/>
            <a:ext cx="1121028" cy="416700"/>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メイリオ"/>
                <a:ea typeface="メイリオ"/>
                <a:cs typeface="メイリオ"/>
              </a:rPr>
              <a:t>故障検知</a:t>
            </a:r>
            <a:endParaRPr lang="en-US" altLang="ja-JP" sz="1200" dirty="0" smtClean="0">
              <a:solidFill>
                <a:srgbClr val="FFFFFF"/>
              </a:solidFill>
              <a:latin typeface="メイリオ"/>
              <a:ea typeface="メイリオ"/>
              <a:cs typeface="メイリオ"/>
            </a:endParaRPr>
          </a:p>
          <a:p>
            <a:pPr algn="ctr"/>
            <a:r>
              <a:rPr kumimoji="1" lang="ja-JP" altLang="en-US" sz="1200" dirty="0" smtClean="0">
                <a:solidFill>
                  <a:srgbClr val="FFFFFF"/>
                </a:solidFill>
                <a:latin typeface="メイリオ"/>
                <a:ea typeface="メイリオ"/>
                <a:cs typeface="メイリオ"/>
              </a:rPr>
              <a:t>予防診断</a:t>
            </a:r>
            <a:endParaRPr kumimoji="1" lang="ja-JP" altLang="en-US" sz="1200" dirty="0">
              <a:solidFill>
                <a:srgbClr val="FFFFFF"/>
              </a:solidFill>
              <a:latin typeface="メイリオ"/>
              <a:ea typeface="メイリオ"/>
              <a:cs typeface="メイリオ"/>
            </a:endParaRPr>
          </a:p>
        </p:txBody>
      </p:sp>
      <p:sp>
        <p:nvSpPr>
          <p:cNvPr id="18" name="正方形/長方形 17"/>
          <p:cNvSpPr/>
          <p:nvPr/>
        </p:nvSpPr>
        <p:spPr>
          <a:xfrm>
            <a:off x="5552200" y="3177456"/>
            <a:ext cx="1121028" cy="41670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最適化制御</a:t>
            </a:r>
            <a:endParaRPr kumimoji="1" lang="ja-JP" altLang="en-US" sz="1200" dirty="0">
              <a:solidFill>
                <a:srgbClr val="FFFFFF"/>
              </a:solidFill>
              <a:latin typeface="メイリオ"/>
              <a:ea typeface="メイリオ"/>
              <a:cs typeface="メイリオ"/>
            </a:endParaRPr>
          </a:p>
        </p:txBody>
      </p:sp>
      <p:sp>
        <p:nvSpPr>
          <p:cNvPr id="114" name="曲折矢印 113"/>
          <p:cNvSpPr/>
          <p:nvPr/>
        </p:nvSpPr>
        <p:spPr bwMode="auto">
          <a:xfrm flipH="1" flipV="1">
            <a:off x="5854271" y="3614679"/>
            <a:ext cx="553266" cy="2300746"/>
          </a:xfrm>
          <a:prstGeom prst="bentArrow">
            <a:avLst>
              <a:gd name="adj1" fmla="val 25693"/>
              <a:gd name="adj2" fmla="val 21753"/>
              <a:gd name="adj3" fmla="val 24526"/>
              <a:gd name="adj4" fmla="val 41359"/>
            </a:avLst>
          </a:prstGeom>
          <a:solidFill>
            <a:srgbClr val="00B0F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17" name="正方形/長方形 116"/>
          <p:cNvSpPr/>
          <p:nvPr/>
        </p:nvSpPr>
        <p:spPr>
          <a:xfrm>
            <a:off x="4779387" y="4729176"/>
            <a:ext cx="698038" cy="3770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Hiragino Kaku Gothic Pro W6" charset="-128"/>
                <a:ea typeface="Hiragino Kaku Gothic Pro W6" charset="-128"/>
                <a:cs typeface="Hiragino Kaku Gothic Pro W6" charset="-128"/>
              </a:rPr>
              <a:t>センサー</a:t>
            </a:r>
            <a:endParaRPr lang="en-US" altLang="ja-JP" sz="1000" dirty="0" smtClean="0">
              <a:solidFill>
                <a:srgbClr val="FFFFFF"/>
              </a:solidFill>
              <a:latin typeface="Hiragino Kaku Gothic Pro W6" charset="-128"/>
              <a:ea typeface="Hiragino Kaku Gothic Pro W6" charset="-128"/>
              <a:cs typeface="Hiragino Kaku Gothic Pro W6" charset="-128"/>
            </a:endParaRPr>
          </a:p>
          <a:p>
            <a:pPr algn="ctr"/>
            <a:r>
              <a:rPr lang="ja-JP" altLang="en-US" sz="600" dirty="0" smtClean="0">
                <a:solidFill>
                  <a:srgbClr val="FFFFFF"/>
                </a:solidFill>
                <a:latin typeface="メイリオ"/>
                <a:ea typeface="メイリオ"/>
                <a:cs typeface="メイリオ"/>
              </a:rPr>
              <a:t>温度・湿度等</a:t>
            </a:r>
            <a:endParaRPr kumimoji="1" lang="ja-JP" altLang="en-US" sz="600" dirty="0">
              <a:solidFill>
                <a:srgbClr val="FFFFFF"/>
              </a:solidFill>
              <a:latin typeface="メイリオ"/>
              <a:ea typeface="メイリオ"/>
              <a:cs typeface="メイリオ"/>
            </a:endParaRPr>
          </a:p>
        </p:txBody>
      </p:sp>
      <p:cxnSp>
        <p:nvCxnSpPr>
          <p:cNvPr id="46" name="直線矢印コネクタ 45"/>
          <p:cNvCxnSpPr>
            <a:stCxn id="11" idx="0"/>
            <a:endCxn id="14" idx="2"/>
          </p:cNvCxnSpPr>
          <p:nvPr/>
        </p:nvCxnSpPr>
        <p:spPr>
          <a:xfrm flipV="1">
            <a:off x="4576924" y="4458970"/>
            <a:ext cx="450" cy="770230"/>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7" name="カギ線コネクタ 126"/>
          <p:cNvCxnSpPr/>
          <p:nvPr/>
        </p:nvCxnSpPr>
        <p:spPr>
          <a:xfrm rot="5400000" flipH="1" flipV="1">
            <a:off x="3299361" y="4603087"/>
            <a:ext cx="914237" cy="602678"/>
          </a:xfrm>
          <a:prstGeom prst="bentConnector3">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8" name="直線矢印コネクタ 127"/>
          <p:cNvCxnSpPr>
            <a:stCxn id="117" idx="0"/>
          </p:cNvCxnSpPr>
          <p:nvPr/>
        </p:nvCxnSpPr>
        <p:spPr>
          <a:xfrm flipH="1" flipV="1">
            <a:off x="5118408" y="4458970"/>
            <a:ext cx="9998" cy="270206"/>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33" name="四角形吹き出し 132"/>
          <p:cNvSpPr/>
          <p:nvPr/>
        </p:nvSpPr>
        <p:spPr>
          <a:xfrm>
            <a:off x="6840723" y="5963703"/>
            <a:ext cx="1921406" cy="529394"/>
          </a:xfrm>
          <a:prstGeom prst="wedgeRectCallout">
            <a:avLst>
              <a:gd name="adj1" fmla="val -73236"/>
              <a:gd name="adj2" fmla="val -48190"/>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v"/>
            </a:pPr>
            <a:r>
              <a:rPr lang="ja-JP" altLang="en-US" sz="800" dirty="0">
                <a:solidFill>
                  <a:schemeClr val="bg1"/>
                </a:solidFill>
                <a:latin typeface="メイリオ"/>
                <a:ea typeface="メイリオ"/>
                <a:cs typeface="メイリオ"/>
              </a:rPr>
              <a:t>設備機器の制御</a:t>
            </a:r>
            <a:endParaRPr lang="en-US" altLang="ja-JP" sz="800" dirty="0">
              <a:solidFill>
                <a:schemeClr val="bg1"/>
              </a:solidFill>
              <a:latin typeface="メイリオ"/>
              <a:ea typeface="メイリオ"/>
              <a:cs typeface="メイリオ"/>
            </a:endParaRPr>
          </a:p>
          <a:p>
            <a:pPr marL="171450" indent="-171450">
              <a:buFont typeface="Wingdings" charset="2"/>
              <a:buChar char="v"/>
            </a:pPr>
            <a:r>
              <a:rPr lang="ja-JP" altLang="en-US" sz="800" dirty="0">
                <a:solidFill>
                  <a:schemeClr val="bg1"/>
                </a:solidFill>
                <a:latin typeface="メイリオ"/>
                <a:ea typeface="メイリオ"/>
                <a:cs typeface="メイリオ"/>
              </a:rPr>
              <a:t>ソフトウェア更新に</a:t>
            </a:r>
            <a:r>
              <a:rPr lang="ja-JP" altLang="en-US" sz="800" dirty="0" smtClean="0">
                <a:solidFill>
                  <a:schemeClr val="bg1"/>
                </a:solidFill>
                <a:latin typeface="メイリオ"/>
                <a:ea typeface="メイリオ"/>
                <a:cs typeface="メイリオ"/>
              </a:rPr>
              <a:t>よる機能</a:t>
            </a:r>
            <a:r>
              <a:rPr lang="ja-JP" altLang="en-US" sz="800" dirty="0">
                <a:solidFill>
                  <a:schemeClr val="bg1"/>
                </a:solidFill>
                <a:latin typeface="メイリオ"/>
                <a:ea typeface="メイリオ"/>
                <a:cs typeface="メイリオ"/>
              </a:rPr>
              <a:t>改善</a:t>
            </a:r>
            <a:endParaRPr lang="en-US" altLang="ja-JP" sz="800" dirty="0">
              <a:solidFill>
                <a:schemeClr val="bg1"/>
              </a:solidFill>
              <a:latin typeface="メイリオ"/>
              <a:ea typeface="メイリオ"/>
              <a:cs typeface="メイリオ"/>
            </a:endParaRPr>
          </a:p>
          <a:p>
            <a:pPr marL="171450" indent="-171450">
              <a:buFont typeface="Wingdings" charset="2"/>
              <a:buChar char="v"/>
            </a:pPr>
            <a:r>
              <a:rPr lang="ja-JP" altLang="en-US" sz="800" dirty="0">
                <a:solidFill>
                  <a:schemeClr val="bg1"/>
                </a:solidFill>
                <a:latin typeface="メイリオ"/>
                <a:ea typeface="メイリオ"/>
                <a:cs typeface="メイリオ"/>
              </a:rPr>
              <a:t>他設備機器との協調・連携</a:t>
            </a:r>
          </a:p>
        </p:txBody>
      </p:sp>
      <p:cxnSp>
        <p:nvCxnSpPr>
          <p:cNvPr id="135" name="直線矢印コネクタ 134"/>
          <p:cNvCxnSpPr>
            <a:stCxn id="14" idx="0"/>
            <a:endCxn id="109" idx="2"/>
          </p:cNvCxnSpPr>
          <p:nvPr/>
        </p:nvCxnSpPr>
        <p:spPr>
          <a:xfrm flipH="1" flipV="1">
            <a:off x="4576924" y="3712883"/>
            <a:ext cx="450" cy="243216"/>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55" name="直線矢印コネクタ 154"/>
          <p:cNvCxnSpPr>
            <a:stCxn id="17" idx="0"/>
          </p:cNvCxnSpPr>
          <p:nvPr/>
        </p:nvCxnSpPr>
        <p:spPr>
          <a:xfrm flipV="1">
            <a:off x="3043754" y="2664271"/>
            <a:ext cx="1" cy="513185"/>
          </a:xfrm>
          <a:prstGeom prst="straightConnector1">
            <a:avLst/>
          </a:prstGeom>
          <a:ln w="38100">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62" name="直線矢印コネクタ 161"/>
          <p:cNvCxnSpPr>
            <a:stCxn id="115" idx="0"/>
          </p:cNvCxnSpPr>
          <p:nvPr/>
        </p:nvCxnSpPr>
        <p:spPr>
          <a:xfrm flipH="1" flipV="1">
            <a:off x="4572001" y="1757317"/>
            <a:ext cx="65" cy="294160"/>
          </a:xfrm>
          <a:prstGeom prst="straightConnector1">
            <a:avLst/>
          </a:prstGeom>
          <a:ln w="38100">
            <a:solidFill>
              <a:schemeClr val="accent6">
                <a:lumMod val="60000"/>
                <a:lumOff val="40000"/>
              </a:schemeClr>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grpSp>
        <p:nvGrpSpPr>
          <p:cNvPr id="164" name="図形グループ 163"/>
          <p:cNvGrpSpPr/>
          <p:nvPr/>
        </p:nvGrpSpPr>
        <p:grpSpPr>
          <a:xfrm>
            <a:off x="1684644" y="1847574"/>
            <a:ext cx="383573" cy="809706"/>
            <a:chOff x="1946324" y="4125162"/>
            <a:chExt cx="969964" cy="2007872"/>
          </a:xfrm>
        </p:grpSpPr>
        <p:sp>
          <p:nvSpPr>
            <p:cNvPr id="165" name="円/楕円 164"/>
            <p:cNvSpPr/>
            <p:nvPr/>
          </p:nvSpPr>
          <p:spPr>
            <a:xfrm>
              <a:off x="1946324" y="4125162"/>
              <a:ext cx="969962" cy="92075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66" name="フローチャート: 論理積ゲート 165"/>
            <p:cNvSpPr/>
            <p:nvPr/>
          </p:nvSpPr>
          <p:spPr>
            <a:xfrm rot="16200000">
              <a:off x="1887746" y="5104491"/>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67" name="四角形吹き出し 166"/>
          <p:cNvSpPr/>
          <p:nvPr/>
        </p:nvSpPr>
        <p:spPr>
          <a:xfrm>
            <a:off x="2151702" y="1841094"/>
            <a:ext cx="1703619" cy="529394"/>
          </a:xfrm>
          <a:prstGeom prst="wedgeRectCallout">
            <a:avLst>
              <a:gd name="adj1" fmla="val -54924"/>
              <a:gd name="adj2" fmla="val 19927"/>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v"/>
            </a:pPr>
            <a:r>
              <a:rPr lang="ja-JP" altLang="en-US" sz="800" dirty="0" smtClean="0">
                <a:solidFill>
                  <a:schemeClr val="bg1"/>
                </a:solidFill>
                <a:latin typeface="メイリオ"/>
                <a:ea typeface="メイリオ"/>
                <a:cs typeface="メイリオ"/>
              </a:rPr>
              <a:t>設備更新時期の的確な把握</a:t>
            </a:r>
            <a:endParaRPr lang="en-US" altLang="ja-JP" sz="800" dirty="0" smtClean="0">
              <a:solidFill>
                <a:schemeClr val="bg1"/>
              </a:solidFill>
              <a:latin typeface="メイリオ"/>
              <a:ea typeface="メイリオ"/>
              <a:cs typeface="メイリオ"/>
            </a:endParaRPr>
          </a:p>
          <a:p>
            <a:pPr marL="171450" indent="-171450">
              <a:buFont typeface="Wingdings" charset="2"/>
              <a:buChar char="v"/>
            </a:pPr>
            <a:r>
              <a:rPr lang="ja-JP" altLang="en-US" sz="800" dirty="0" smtClean="0">
                <a:solidFill>
                  <a:schemeClr val="bg1"/>
                </a:solidFill>
                <a:latin typeface="メイリオ"/>
                <a:ea typeface="メイリオ"/>
                <a:cs typeface="メイリオ"/>
              </a:rPr>
              <a:t>データに基づくサービス提案</a:t>
            </a:r>
            <a:endParaRPr lang="en-US" altLang="ja-JP" sz="800" dirty="0" smtClean="0">
              <a:solidFill>
                <a:schemeClr val="bg1"/>
              </a:solidFill>
              <a:latin typeface="メイリオ"/>
              <a:ea typeface="メイリオ"/>
              <a:cs typeface="メイリオ"/>
            </a:endParaRPr>
          </a:p>
          <a:p>
            <a:pPr marL="171450" indent="-171450">
              <a:buFont typeface="Wingdings" charset="2"/>
              <a:buChar char="v"/>
            </a:pPr>
            <a:r>
              <a:rPr lang="ja-JP" altLang="en-US" sz="800" dirty="0" smtClean="0">
                <a:solidFill>
                  <a:schemeClr val="bg1"/>
                </a:solidFill>
                <a:latin typeface="メイリオ"/>
                <a:ea typeface="メイリオ"/>
                <a:cs typeface="メイリオ"/>
              </a:rPr>
              <a:t>データに基づく新規設備提案</a:t>
            </a:r>
            <a:endParaRPr lang="ja-JP" altLang="en-US" sz="800" dirty="0">
              <a:solidFill>
                <a:schemeClr val="bg1"/>
              </a:solidFill>
              <a:latin typeface="メイリオ"/>
              <a:ea typeface="メイリオ"/>
              <a:cs typeface="メイリオ"/>
            </a:endParaRPr>
          </a:p>
        </p:txBody>
      </p:sp>
      <p:grpSp>
        <p:nvGrpSpPr>
          <p:cNvPr id="168" name="図形グループ 167"/>
          <p:cNvGrpSpPr/>
          <p:nvPr/>
        </p:nvGrpSpPr>
        <p:grpSpPr>
          <a:xfrm>
            <a:off x="457200" y="947611"/>
            <a:ext cx="383573" cy="809706"/>
            <a:chOff x="1946324" y="4125162"/>
            <a:chExt cx="969964" cy="2007872"/>
          </a:xfrm>
        </p:grpSpPr>
        <p:sp>
          <p:nvSpPr>
            <p:cNvPr id="169" name="円/楕円 168"/>
            <p:cNvSpPr/>
            <p:nvPr/>
          </p:nvSpPr>
          <p:spPr>
            <a:xfrm>
              <a:off x="1946324" y="4125162"/>
              <a:ext cx="969962" cy="92075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70" name="フローチャート: 論理積ゲート 169"/>
            <p:cNvSpPr/>
            <p:nvPr/>
          </p:nvSpPr>
          <p:spPr>
            <a:xfrm rot="16200000">
              <a:off x="1887746" y="5104491"/>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71" name="四角形吹き出し 170"/>
          <p:cNvSpPr/>
          <p:nvPr/>
        </p:nvSpPr>
        <p:spPr>
          <a:xfrm>
            <a:off x="1174536" y="960237"/>
            <a:ext cx="1303438" cy="529394"/>
          </a:xfrm>
          <a:prstGeom prst="wedgeRectCallout">
            <a:avLst>
              <a:gd name="adj1" fmla="val -70733"/>
              <a:gd name="adj2" fmla="val 17494"/>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v"/>
            </a:pPr>
            <a:r>
              <a:rPr lang="ja-JP" altLang="en-US" sz="800" dirty="0" smtClean="0">
                <a:solidFill>
                  <a:schemeClr val="bg1"/>
                </a:solidFill>
                <a:latin typeface="メイリオ"/>
                <a:ea typeface="メイリオ"/>
                <a:cs typeface="メイリオ"/>
              </a:rPr>
              <a:t>技術・設備開発</a:t>
            </a:r>
            <a:endParaRPr lang="en-US" altLang="ja-JP" sz="800" dirty="0" smtClean="0">
              <a:solidFill>
                <a:schemeClr val="bg1"/>
              </a:solidFill>
              <a:latin typeface="メイリオ"/>
              <a:ea typeface="メイリオ"/>
              <a:cs typeface="メイリオ"/>
            </a:endParaRPr>
          </a:p>
          <a:p>
            <a:pPr marL="171450" indent="-171450">
              <a:buFont typeface="Wingdings" charset="2"/>
              <a:buChar char="v"/>
            </a:pPr>
            <a:r>
              <a:rPr lang="ja-JP" altLang="en-US" sz="800" dirty="0" smtClean="0">
                <a:solidFill>
                  <a:schemeClr val="bg1"/>
                </a:solidFill>
                <a:latin typeface="メイリオ"/>
                <a:ea typeface="メイリオ"/>
                <a:cs typeface="メイリオ"/>
              </a:rPr>
              <a:t>サービス開発</a:t>
            </a:r>
            <a:endParaRPr lang="en-US" altLang="ja-JP" sz="800" dirty="0" smtClean="0">
              <a:solidFill>
                <a:schemeClr val="bg1"/>
              </a:solidFill>
              <a:latin typeface="メイリオ"/>
              <a:ea typeface="メイリオ"/>
              <a:cs typeface="メイリオ"/>
            </a:endParaRPr>
          </a:p>
          <a:p>
            <a:pPr marL="171450" indent="-171450">
              <a:buFont typeface="Wingdings" charset="2"/>
              <a:buChar char="v"/>
            </a:pPr>
            <a:r>
              <a:rPr lang="ja-JP" altLang="en-US" sz="800" dirty="0" smtClean="0">
                <a:solidFill>
                  <a:schemeClr val="bg1"/>
                </a:solidFill>
                <a:latin typeface="メイリオ"/>
                <a:ea typeface="メイリオ"/>
                <a:cs typeface="メイリオ"/>
              </a:rPr>
              <a:t>ソリューション開発</a:t>
            </a:r>
            <a:endParaRPr lang="ja-JP" altLang="en-US" sz="800" dirty="0">
              <a:solidFill>
                <a:schemeClr val="bg1"/>
              </a:solidFill>
              <a:latin typeface="メイリオ"/>
              <a:ea typeface="メイリオ"/>
              <a:cs typeface="メイリオ"/>
            </a:endParaRPr>
          </a:p>
        </p:txBody>
      </p:sp>
      <p:sp>
        <p:nvSpPr>
          <p:cNvPr id="177" name="曲折矢印 176"/>
          <p:cNvSpPr/>
          <p:nvPr/>
        </p:nvSpPr>
        <p:spPr bwMode="auto">
          <a:xfrm flipV="1">
            <a:off x="1183714" y="1824916"/>
            <a:ext cx="2121879" cy="4102760"/>
          </a:xfrm>
          <a:prstGeom prst="bentArrow">
            <a:avLst>
              <a:gd name="adj1" fmla="val 5837"/>
              <a:gd name="adj2" fmla="val 5995"/>
              <a:gd name="adj3" fmla="val 8452"/>
              <a:gd name="adj4" fmla="val 16959"/>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30" name="曲折矢印 29"/>
          <p:cNvSpPr/>
          <p:nvPr/>
        </p:nvSpPr>
        <p:spPr bwMode="auto">
          <a:xfrm flipV="1">
            <a:off x="2726879" y="3626931"/>
            <a:ext cx="553266" cy="2300746"/>
          </a:xfrm>
          <a:prstGeom prst="bentArrow">
            <a:avLst>
              <a:gd name="adj1" fmla="val 25693"/>
              <a:gd name="adj2" fmla="val 21753"/>
              <a:gd name="adj3" fmla="val 26854"/>
              <a:gd name="adj4" fmla="val 41359"/>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31" name="四角形吹き出し 130"/>
          <p:cNvSpPr/>
          <p:nvPr/>
        </p:nvSpPr>
        <p:spPr>
          <a:xfrm>
            <a:off x="2352166" y="4442540"/>
            <a:ext cx="1266301" cy="349302"/>
          </a:xfrm>
          <a:prstGeom prst="wedgeRectCallout">
            <a:avLst>
              <a:gd name="adj1" fmla="val 35613"/>
              <a:gd name="adj2" fmla="val 625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サービス員点検報告</a:t>
            </a:r>
            <a:endParaRPr kumimoji="1" lang="en-US" altLang="ja-JP" sz="800" dirty="0" smtClean="0">
              <a:solidFill>
                <a:srgbClr val="FFFFFF"/>
              </a:solidFill>
              <a:latin typeface="Meiryo" charset="-128"/>
              <a:ea typeface="Meiryo" charset="-128"/>
              <a:cs typeface="Meiryo" charset="-128"/>
            </a:endParaRPr>
          </a:p>
          <a:p>
            <a:pPr algn="ctr"/>
            <a:r>
              <a:rPr lang="ja-JP" altLang="en-US" sz="800" dirty="0" smtClean="0">
                <a:solidFill>
                  <a:srgbClr val="FFFFFF"/>
                </a:solidFill>
                <a:latin typeface="Meiryo" charset="-128"/>
                <a:ea typeface="Meiryo" charset="-128"/>
                <a:cs typeface="Meiryo" charset="-128"/>
              </a:rPr>
              <a:t>警備・清掃員報告</a:t>
            </a:r>
            <a:endParaRPr kumimoji="1" lang="ja-JP" altLang="en-US" sz="800" dirty="0">
              <a:solidFill>
                <a:srgbClr val="FFFFFF"/>
              </a:solidFill>
              <a:latin typeface="Meiryo" charset="-128"/>
              <a:ea typeface="Meiryo" charset="-128"/>
              <a:cs typeface="Meiryo" charset="-128"/>
            </a:endParaRPr>
          </a:p>
        </p:txBody>
      </p:sp>
      <p:sp>
        <p:nvSpPr>
          <p:cNvPr id="132" name="四角形吹き出し 131"/>
          <p:cNvSpPr/>
          <p:nvPr/>
        </p:nvSpPr>
        <p:spPr>
          <a:xfrm>
            <a:off x="1035305" y="5958497"/>
            <a:ext cx="1921406" cy="529394"/>
          </a:xfrm>
          <a:prstGeom prst="wedgeRectCallout">
            <a:avLst>
              <a:gd name="adj1" fmla="val 39371"/>
              <a:gd name="adj2" fmla="val -85898"/>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v"/>
            </a:pPr>
            <a:r>
              <a:rPr lang="ja-JP" altLang="en-US" sz="800" dirty="0">
                <a:solidFill>
                  <a:schemeClr val="bg1"/>
                </a:solidFill>
                <a:latin typeface="メイリオ"/>
                <a:ea typeface="メイリオ"/>
                <a:cs typeface="メイリオ"/>
              </a:rPr>
              <a:t>予防保守</a:t>
            </a:r>
            <a:endParaRPr lang="en-US" altLang="ja-JP" sz="800" dirty="0">
              <a:solidFill>
                <a:schemeClr val="bg1"/>
              </a:solidFill>
              <a:latin typeface="メイリオ"/>
              <a:ea typeface="メイリオ"/>
              <a:cs typeface="メイリオ"/>
            </a:endParaRPr>
          </a:p>
          <a:p>
            <a:pPr marL="171450" indent="-171450">
              <a:buFont typeface="Wingdings" charset="2"/>
              <a:buChar char="v"/>
            </a:pPr>
            <a:r>
              <a:rPr lang="ja-JP" altLang="en-US" sz="800" dirty="0">
                <a:solidFill>
                  <a:schemeClr val="bg1"/>
                </a:solidFill>
                <a:latin typeface="メイリオ"/>
                <a:ea typeface="メイリオ"/>
                <a:cs typeface="メイリオ"/>
              </a:rPr>
              <a:t>サプライパーツ提供</a:t>
            </a:r>
            <a:endParaRPr lang="en-US" altLang="ja-JP" sz="800" dirty="0">
              <a:solidFill>
                <a:schemeClr val="bg1"/>
              </a:solidFill>
              <a:latin typeface="メイリオ"/>
              <a:ea typeface="メイリオ"/>
              <a:cs typeface="メイリオ"/>
            </a:endParaRPr>
          </a:p>
          <a:p>
            <a:pPr marL="171450" indent="-171450">
              <a:buFont typeface="Wingdings" charset="2"/>
              <a:buChar char="v"/>
            </a:pPr>
            <a:r>
              <a:rPr lang="ja-JP" altLang="en-US" sz="800" dirty="0">
                <a:solidFill>
                  <a:schemeClr val="bg1"/>
                </a:solidFill>
                <a:latin typeface="メイリオ"/>
                <a:ea typeface="メイリオ"/>
                <a:cs typeface="メイリオ"/>
              </a:rPr>
              <a:t>事前情報を得た保守点検</a:t>
            </a:r>
          </a:p>
        </p:txBody>
      </p:sp>
      <p:sp>
        <p:nvSpPr>
          <p:cNvPr id="178" name="四角形吹き出し 177"/>
          <p:cNvSpPr/>
          <p:nvPr/>
        </p:nvSpPr>
        <p:spPr>
          <a:xfrm>
            <a:off x="457200" y="2912720"/>
            <a:ext cx="1396009" cy="529394"/>
          </a:xfrm>
          <a:prstGeom prst="wedgeRectCallout">
            <a:avLst>
              <a:gd name="adj1" fmla="val 2610"/>
              <a:gd name="adj2" fmla="val -84682"/>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v"/>
            </a:pPr>
            <a:r>
              <a:rPr lang="ja-JP" altLang="en-US" sz="800" dirty="0" smtClean="0">
                <a:solidFill>
                  <a:schemeClr val="bg1"/>
                </a:solidFill>
                <a:latin typeface="メイリオ"/>
                <a:ea typeface="メイリオ"/>
                <a:cs typeface="メイリオ"/>
              </a:rPr>
              <a:t>コンサルティング</a:t>
            </a:r>
            <a:endParaRPr lang="en-US" altLang="ja-JP" sz="800" dirty="0" smtClean="0">
              <a:solidFill>
                <a:schemeClr val="bg1"/>
              </a:solidFill>
              <a:latin typeface="メイリオ"/>
              <a:ea typeface="メイリオ"/>
              <a:cs typeface="メイリオ"/>
            </a:endParaRPr>
          </a:p>
          <a:p>
            <a:pPr marL="171450" indent="-171450">
              <a:buFont typeface="Wingdings" charset="2"/>
              <a:buChar char="v"/>
            </a:pPr>
            <a:r>
              <a:rPr lang="ja-JP" altLang="en-US" sz="800" dirty="0" smtClean="0">
                <a:solidFill>
                  <a:schemeClr val="bg1"/>
                </a:solidFill>
                <a:latin typeface="メイリオ"/>
                <a:ea typeface="メイリオ"/>
                <a:cs typeface="メイリオ"/>
              </a:rPr>
              <a:t>サポートサービス</a:t>
            </a:r>
            <a:endParaRPr lang="en-US" altLang="ja-JP" sz="800" dirty="0" smtClean="0">
              <a:solidFill>
                <a:schemeClr val="bg1"/>
              </a:solidFill>
              <a:latin typeface="メイリオ"/>
              <a:ea typeface="メイリオ"/>
              <a:cs typeface="メイリオ"/>
            </a:endParaRPr>
          </a:p>
          <a:p>
            <a:pPr marL="171450" indent="-171450">
              <a:buFont typeface="Wingdings" charset="2"/>
              <a:buChar char="v"/>
            </a:pPr>
            <a:r>
              <a:rPr lang="ja-JP" altLang="en-US" sz="800" dirty="0" smtClean="0">
                <a:solidFill>
                  <a:schemeClr val="bg1"/>
                </a:solidFill>
                <a:latin typeface="メイリオ"/>
                <a:ea typeface="メイリオ"/>
                <a:cs typeface="メイリオ"/>
              </a:rPr>
              <a:t>適切コスト管理</a:t>
            </a:r>
            <a:endParaRPr lang="ja-JP" altLang="en-US" sz="800" dirty="0">
              <a:solidFill>
                <a:schemeClr val="bg1"/>
              </a:solidFill>
              <a:latin typeface="メイリオ"/>
              <a:ea typeface="メイリオ"/>
              <a:cs typeface="メイリオ"/>
            </a:endParaRPr>
          </a:p>
        </p:txBody>
      </p:sp>
      <p:sp>
        <p:nvSpPr>
          <p:cNvPr id="180" name="正方形/長方形 179"/>
          <p:cNvSpPr/>
          <p:nvPr/>
        </p:nvSpPr>
        <p:spPr>
          <a:xfrm>
            <a:off x="5678706" y="1135177"/>
            <a:ext cx="2416511" cy="643923"/>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smtClean="0">
                <a:solidFill>
                  <a:srgbClr val="FFFFFF"/>
                </a:solidFill>
                <a:latin typeface="メイリオ"/>
                <a:ea typeface="メイリオ"/>
                <a:cs typeface="メイリオ"/>
              </a:rPr>
              <a:t>基幹業務システム</a:t>
            </a:r>
            <a:endParaRPr lang="en-US" altLang="ja-JP" sz="1600" dirty="0" smtClean="0">
              <a:solidFill>
                <a:srgbClr val="FFFFFF"/>
              </a:solidFill>
              <a:latin typeface="メイリオ"/>
              <a:ea typeface="メイリオ"/>
              <a:cs typeface="メイリオ"/>
            </a:endParaRPr>
          </a:p>
          <a:p>
            <a:pPr algn="ctr"/>
            <a:r>
              <a:rPr kumimoji="1" lang="ja-JP" altLang="en-US" sz="800" dirty="0" smtClean="0">
                <a:solidFill>
                  <a:srgbClr val="FFFFFF"/>
                </a:solidFill>
                <a:latin typeface="メイリオ"/>
                <a:ea typeface="メイリオ"/>
                <a:cs typeface="メイリオ"/>
              </a:rPr>
              <a:t>物件管理</a:t>
            </a:r>
            <a:r>
              <a:rPr lang="ja-JP" altLang="en-US" sz="800" dirty="0" smtClean="0">
                <a:solidFill>
                  <a:srgbClr val="FFFFFF"/>
                </a:solidFill>
                <a:latin typeface="メイリオ"/>
                <a:ea typeface="メイリオ"/>
                <a:cs typeface="メイリオ"/>
              </a:rPr>
              <a:t>・会計管理・販売管理・調達管理など</a:t>
            </a:r>
            <a:endParaRPr kumimoji="1" lang="ja-JP" altLang="en-US" sz="800" dirty="0">
              <a:solidFill>
                <a:srgbClr val="FFFFFF"/>
              </a:solidFill>
              <a:latin typeface="メイリオ"/>
              <a:ea typeface="メイリオ"/>
              <a:cs typeface="メイリオ"/>
            </a:endParaRPr>
          </a:p>
        </p:txBody>
      </p:sp>
      <p:cxnSp>
        <p:nvCxnSpPr>
          <p:cNvPr id="181" name="直線矢印コネクタ 180"/>
          <p:cNvCxnSpPr>
            <a:stCxn id="116" idx="3"/>
            <a:endCxn id="180" idx="1"/>
          </p:cNvCxnSpPr>
          <p:nvPr/>
        </p:nvCxnSpPr>
        <p:spPr>
          <a:xfrm flipV="1">
            <a:off x="5220073" y="1457139"/>
            <a:ext cx="458633" cy="6015"/>
          </a:xfrm>
          <a:prstGeom prst="straightConnector1">
            <a:avLst/>
          </a:prstGeom>
          <a:ln w="38100">
            <a:solidFill>
              <a:schemeClr val="accent6">
                <a:lumMod val="60000"/>
                <a:lumOff val="40000"/>
              </a:schemeClr>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86" name="直線矢印コネクタ 185"/>
          <p:cNvCxnSpPr/>
          <p:nvPr/>
        </p:nvCxnSpPr>
        <p:spPr>
          <a:xfrm flipH="1" flipV="1">
            <a:off x="6188061" y="1764200"/>
            <a:ext cx="65" cy="294160"/>
          </a:xfrm>
          <a:prstGeom prst="straightConnector1">
            <a:avLst/>
          </a:prstGeom>
          <a:ln w="38100">
            <a:solidFill>
              <a:schemeClr val="accent6">
                <a:lumMod val="60000"/>
                <a:lumOff val="40000"/>
              </a:schemeClr>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87" name="正方形/長方形 186"/>
          <p:cNvSpPr/>
          <p:nvPr/>
        </p:nvSpPr>
        <p:spPr>
          <a:xfrm>
            <a:off x="2365041" y="2377327"/>
            <a:ext cx="4439207" cy="338554"/>
          </a:xfrm>
          <a:prstGeom prst="rect">
            <a:avLst/>
          </a:prstGeom>
        </p:spPr>
        <p:txBody>
          <a:bodyPr wrap="square">
            <a:spAutoFit/>
          </a:bodyPr>
          <a:lstStyle/>
          <a:p>
            <a:r>
              <a:rPr lang="ja-JP" altLang="ja-JP" sz="800" dirty="0">
                <a:solidFill>
                  <a:schemeClr val="bg1"/>
                </a:solidFill>
                <a:latin typeface="Meiryo" charset="-128"/>
                <a:ea typeface="Meiryo" charset="-128"/>
                <a:cs typeface="Meiryo" charset="-128"/>
              </a:rPr>
              <a:t>顧客ごと</a:t>
            </a:r>
            <a:r>
              <a:rPr lang="ja-JP" altLang="ja-JP" sz="800" dirty="0" smtClean="0">
                <a:solidFill>
                  <a:schemeClr val="bg1"/>
                </a:solidFill>
                <a:latin typeface="Meiryo" charset="-128"/>
                <a:ea typeface="Meiryo" charset="-128"/>
                <a:cs typeface="Meiryo" charset="-128"/>
              </a:rPr>
              <a:t>の</a:t>
            </a:r>
            <a:r>
              <a:rPr lang="ja-JP" altLang="en-US" sz="800" dirty="0" smtClean="0">
                <a:solidFill>
                  <a:schemeClr val="bg1"/>
                </a:solidFill>
                <a:latin typeface="Meiryo" charset="-128"/>
                <a:ea typeface="Meiryo" charset="-128"/>
                <a:cs typeface="Meiryo" charset="-128"/>
              </a:rPr>
              <a:t>取引履歴</a:t>
            </a:r>
            <a:r>
              <a:rPr lang="ja-JP" altLang="ja-JP" sz="800" dirty="0" smtClean="0">
                <a:solidFill>
                  <a:schemeClr val="bg1"/>
                </a:solidFill>
                <a:latin typeface="Meiryo" charset="-128"/>
                <a:ea typeface="Meiryo" charset="-128"/>
                <a:cs typeface="Meiryo" charset="-128"/>
              </a:rPr>
              <a:t>や</a:t>
            </a:r>
            <a:r>
              <a:rPr lang="ja-JP" altLang="ja-JP" sz="800" dirty="0">
                <a:solidFill>
                  <a:schemeClr val="bg1"/>
                </a:solidFill>
                <a:latin typeface="Meiryo" charset="-128"/>
                <a:ea typeface="Meiryo" charset="-128"/>
                <a:cs typeface="Meiryo" charset="-128"/>
              </a:rPr>
              <a:t>属性を管理し</a:t>
            </a:r>
            <a:r>
              <a:rPr lang="ja-JP" altLang="ja-JP" sz="800">
                <a:solidFill>
                  <a:schemeClr val="bg1"/>
                </a:solidFill>
                <a:latin typeface="Meiryo" charset="-128"/>
                <a:ea typeface="Meiryo" charset="-128"/>
                <a:cs typeface="Meiryo" charset="-128"/>
              </a:rPr>
              <a:t>、</a:t>
            </a:r>
            <a:r>
              <a:rPr lang="ja-JP" altLang="ja-JP" sz="800" smtClean="0">
                <a:solidFill>
                  <a:schemeClr val="bg1"/>
                </a:solidFill>
                <a:latin typeface="Meiryo" charset="-128"/>
                <a:ea typeface="Meiryo" charset="-128"/>
                <a:cs typeface="Meiryo" charset="-128"/>
              </a:rPr>
              <a:t>顧客に</a:t>
            </a:r>
            <a:r>
              <a:rPr lang="ja-JP" altLang="ja-JP" sz="800" dirty="0">
                <a:solidFill>
                  <a:schemeClr val="bg1"/>
                </a:solidFill>
                <a:latin typeface="Meiryo" charset="-128"/>
                <a:ea typeface="Meiryo" charset="-128"/>
                <a:cs typeface="Meiryo" charset="-128"/>
              </a:rPr>
              <a:t>あわせた最適な商品やサービスを告知、提案し、顧客との信頼関係を維持しつつ、売上を拡大するためのシステム </a:t>
            </a:r>
            <a:endParaRPr lang="ja-JP" altLang="en-US" sz="800" dirty="0">
              <a:solidFill>
                <a:schemeClr val="bg1"/>
              </a:solidFill>
              <a:latin typeface="Meiryo" charset="-128"/>
              <a:ea typeface="Meiryo" charset="-128"/>
              <a:cs typeface="Meiryo" charset="-128"/>
            </a:endParaRPr>
          </a:p>
        </p:txBody>
      </p:sp>
      <p:sp>
        <p:nvSpPr>
          <p:cNvPr id="188" name="テキスト ボックス 187"/>
          <p:cNvSpPr txBox="1"/>
          <p:nvPr/>
        </p:nvSpPr>
        <p:spPr>
          <a:xfrm>
            <a:off x="5551553" y="5008328"/>
            <a:ext cx="595035" cy="215444"/>
          </a:xfrm>
          <a:prstGeom prst="rect">
            <a:avLst/>
          </a:prstGeom>
          <a:noFill/>
        </p:spPr>
        <p:txBody>
          <a:bodyPr wrap="none" rtlCol="0">
            <a:spAutoFit/>
          </a:bodyPr>
          <a:lstStyle/>
          <a:p>
            <a:r>
              <a:rPr lang="ja-JP" altLang="en-US" sz="800" dirty="0" smtClean="0">
                <a:solidFill>
                  <a:schemeClr val="bg1"/>
                </a:solidFill>
                <a:latin typeface="Meiryo" charset="-128"/>
                <a:ea typeface="Meiryo" charset="-128"/>
                <a:cs typeface="Meiryo" charset="-128"/>
              </a:rPr>
              <a:t>顧客</a:t>
            </a:r>
            <a:r>
              <a:rPr kumimoji="1" lang="ja-JP" altLang="en-US" sz="800" dirty="0" smtClean="0">
                <a:solidFill>
                  <a:schemeClr val="bg1"/>
                </a:solidFill>
                <a:latin typeface="Meiryo" charset="-128"/>
                <a:ea typeface="Meiryo" charset="-128"/>
                <a:cs typeface="Meiryo" charset="-128"/>
              </a:rPr>
              <a:t>物件</a:t>
            </a:r>
            <a:endParaRPr kumimoji="1" lang="ja-JP" altLang="en-US" sz="8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833803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Arial"/>
                <a:ea typeface="HGP創英角ｺﾞｼｯｸUB" pitchFamily="50" charset="-128"/>
                <a:cs typeface="Arial"/>
              </a:rPr>
              <a:t>インダストリー</a:t>
            </a:r>
            <a:r>
              <a:rPr lang="en-US" altLang="ja-JP" sz="2400" dirty="0" smtClean="0">
                <a:solidFill>
                  <a:srgbClr val="FFFFFF"/>
                </a:solidFill>
                <a:effectLst/>
                <a:latin typeface="Arial"/>
                <a:ea typeface="HGP創英角ｺﾞｼｯｸUB" pitchFamily="50" charset="-128"/>
                <a:cs typeface="Arial"/>
              </a:rPr>
              <a:t>4.0</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0645425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4570413" y="892020"/>
            <a:ext cx="3835150" cy="5623259"/>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735263" y="892020"/>
            <a:ext cx="3835150" cy="562325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コレ１枚で分かるインダストリー</a:t>
            </a:r>
            <a:r>
              <a:rPr kumimoji="1" lang="en-US" altLang="ja-JP" dirty="0" smtClean="0"/>
              <a:t>4.0</a:t>
            </a:r>
            <a:endParaRPr kumimoji="1" lang="ja-JP" altLang="en-US" dirty="0"/>
          </a:p>
        </p:txBody>
      </p:sp>
      <p:sp>
        <p:nvSpPr>
          <p:cNvPr id="3" name="スライド番号プレースホルダー 2"/>
          <p:cNvSpPr>
            <a:spLocks noGrp="1"/>
          </p:cNvSpPr>
          <p:nvPr>
            <p:ph type="sldNum" sz="quarter" idx="12"/>
          </p:nvPr>
        </p:nvSpPr>
        <p:spPr>
          <a:xfrm>
            <a:off x="6932246" y="6640200"/>
            <a:ext cx="2133600" cy="217800"/>
          </a:xfrm>
        </p:spPr>
        <p:txBody>
          <a:bodyPr/>
          <a:lstStyle/>
          <a:p>
            <a:fld id="{8FF8CC5D-A65D-5946-99B5-645367A967AD}" type="slidenum">
              <a:rPr kumimoji="1" lang="ja-JP" altLang="en-US" smtClean="0"/>
              <a:t>45</a:t>
            </a:fld>
            <a:endParaRPr kumimoji="1" lang="ja-JP" altLang="en-US"/>
          </a:p>
        </p:txBody>
      </p:sp>
      <p:sp>
        <p:nvSpPr>
          <p:cNvPr id="4" name="円/楕円 3"/>
          <p:cNvSpPr/>
          <p:nvPr/>
        </p:nvSpPr>
        <p:spPr>
          <a:xfrm>
            <a:off x="1879225" y="1007034"/>
            <a:ext cx="5382376" cy="5368333"/>
          </a:xfrm>
          <a:prstGeom prst="ellipse">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円/楕円 4"/>
          <p:cNvSpPr/>
          <p:nvPr/>
        </p:nvSpPr>
        <p:spPr>
          <a:xfrm>
            <a:off x="2575970" y="1709333"/>
            <a:ext cx="3988886" cy="3963736"/>
          </a:xfrm>
          <a:prstGeom prst="ellipse">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円/楕円 5"/>
          <p:cNvSpPr/>
          <p:nvPr/>
        </p:nvSpPr>
        <p:spPr>
          <a:xfrm>
            <a:off x="3313300" y="2449441"/>
            <a:ext cx="2514225" cy="2499895"/>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 name="テキスト ボックス 6"/>
          <p:cNvSpPr txBox="1"/>
          <p:nvPr/>
        </p:nvSpPr>
        <p:spPr>
          <a:xfrm>
            <a:off x="3362303" y="3164652"/>
            <a:ext cx="2416221" cy="1077218"/>
          </a:xfrm>
          <a:prstGeom prst="rect">
            <a:avLst/>
          </a:prstGeom>
          <a:noFill/>
        </p:spPr>
        <p:txBody>
          <a:bodyPr wrap="none" rtlCol="0">
            <a:spAutoFit/>
          </a:bodyPr>
          <a:lstStyle/>
          <a:p>
            <a:pPr algn="ctr"/>
            <a:r>
              <a:rPr lang="ja-JP" altLang="en-US" sz="2000" b="1" dirty="0" smtClean="0">
                <a:solidFill>
                  <a:srgbClr val="FFFFFF"/>
                </a:solidFill>
                <a:latin typeface="メイリオ"/>
                <a:ea typeface="メイリオ"/>
                <a:cs typeface="メイリオ"/>
              </a:rPr>
              <a:t>インダストリー</a:t>
            </a:r>
            <a:r>
              <a:rPr lang="en-US" altLang="ja-JP" sz="2000" b="1" dirty="0" smtClean="0">
                <a:solidFill>
                  <a:srgbClr val="FFFFFF"/>
                </a:solidFill>
                <a:latin typeface="メイリオ"/>
                <a:ea typeface="メイリオ"/>
                <a:cs typeface="メイリオ"/>
              </a:rPr>
              <a:t>4.0</a:t>
            </a:r>
          </a:p>
          <a:p>
            <a:pPr algn="ctr"/>
            <a:r>
              <a:rPr lang="en-US" altLang="ja-JP" sz="2000" dirty="0" smtClean="0">
                <a:solidFill>
                  <a:srgbClr val="FFFFFF"/>
                </a:solidFill>
                <a:latin typeface="メイリオ"/>
                <a:ea typeface="メイリオ"/>
                <a:cs typeface="メイリオ"/>
              </a:rPr>
              <a:t>Industry 4.0</a:t>
            </a:r>
          </a:p>
          <a:p>
            <a:pPr algn="ctr"/>
            <a:r>
              <a:rPr kumimoji="1" lang="ja-JP" altLang="en-US" sz="2400" b="1" dirty="0" smtClean="0">
                <a:solidFill>
                  <a:srgbClr val="FFFFFF"/>
                </a:solidFill>
                <a:latin typeface="メイリオ"/>
                <a:ea typeface="メイリオ"/>
                <a:cs typeface="メイリオ"/>
              </a:rPr>
              <a:t>自ら考える工場</a:t>
            </a:r>
            <a:endParaRPr kumimoji="1" lang="ja-JP" altLang="en-US" sz="2400" b="1" dirty="0">
              <a:solidFill>
                <a:srgbClr val="FFFFFF"/>
              </a:solidFill>
              <a:latin typeface="メイリオ"/>
              <a:ea typeface="メイリオ"/>
              <a:cs typeface="メイリオ"/>
            </a:endParaRPr>
          </a:p>
        </p:txBody>
      </p:sp>
      <p:sp>
        <p:nvSpPr>
          <p:cNvPr id="8" name="正方形/長方形 7"/>
          <p:cNvSpPr/>
          <p:nvPr/>
        </p:nvSpPr>
        <p:spPr>
          <a:xfrm>
            <a:off x="5376653" y="2048982"/>
            <a:ext cx="2065421" cy="889000"/>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メイリオ"/>
                <a:ea typeface="メイリオ"/>
                <a:cs typeface="メイリオ"/>
              </a:rPr>
              <a:t>製造コストの極小化</a:t>
            </a:r>
            <a:endParaRPr kumimoji="1" lang="en-US" altLang="ja-JP" sz="1600" b="1"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個別仕様オーダーでも</a:t>
            </a:r>
            <a:endParaRPr lang="en-US" altLang="ja-JP" sz="1200"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量産品と同じコストで対応</a:t>
            </a:r>
            <a:endParaRPr kumimoji="1" lang="ja-JP" altLang="en-US" sz="1200" dirty="0">
              <a:solidFill>
                <a:srgbClr val="FFFFFF"/>
              </a:solidFill>
              <a:latin typeface="メイリオ"/>
              <a:ea typeface="メイリオ"/>
              <a:cs typeface="メイリオ"/>
            </a:endParaRPr>
          </a:p>
        </p:txBody>
      </p:sp>
      <p:sp>
        <p:nvSpPr>
          <p:cNvPr id="9" name="正方形/長方形 8"/>
          <p:cNvSpPr/>
          <p:nvPr/>
        </p:nvSpPr>
        <p:spPr>
          <a:xfrm>
            <a:off x="1685383" y="2048982"/>
            <a:ext cx="2065421" cy="889000"/>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メイリオ"/>
                <a:ea typeface="メイリオ"/>
                <a:cs typeface="メイリオ"/>
              </a:rPr>
              <a:t>カスタマイズ対応</a:t>
            </a:r>
            <a:endParaRPr kumimoji="1" lang="en-US" altLang="ja-JP" sz="1600" b="1"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お客様毎に異なる</a:t>
            </a:r>
            <a:endParaRPr lang="en-US" altLang="ja-JP" sz="1200"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個別仕様のオーダーに対応</a:t>
            </a:r>
            <a:endParaRPr kumimoji="1" lang="ja-JP" altLang="en-US" sz="1200" dirty="0">
              <a:solidFill>
                <a:srgbClr val="FFFFFF"/>
              </a:solidFill>
              <a:latin typeface="メイリオ"/>
              <a:ea typeface="メイリオ"/>
              <a:cs typeface="メイリオ"/>
            </a:endParaRPr>
          </a:p>
        </p:txBody>
      </p:sp>
      <p:sp>
        <p:nvSpPr>
          <p:cNvPr id="10" name="正方形/長方形 9"/>
          <p:cNvSpPr/>
          <p:nvPr/>
        </p:nvSpPr>
        <p:spPr>
          <a:xfrm>
            <a:off x="3537702" y="4949336"/>
            <a:ext cx="2065421" cy="889000"/>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メイリオ"/>
                <a:ea typeface="メイリオ"/>
                <a:cs typeface="メイリオ"/>
              </a:rPr>
              <a:t>短納期対応</a:t>
            </a:r>
            <a:endParaRPr kumimoji="1" lang="en-US" altLang="ja-JP" sz="1600" b="1"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個別仕様オーダーでも</a:t>
            </a:r>
            <a:endParaRPr lang="en-US" altLang="ja-JP" sz="1200"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短納期で対応</a:t>
            </a:r>
            <a:endParaRPr kumimoji="1" lang="ja-JP" altLang="en-US" sz="1200" dirty="0">
              <a:solidFill>
                <a:srgbClr val="FFFFFF"/>
              </a:solidFill>
              <a:latin typeface="メイリオ"/>
              <a:ea typeface="メイリオ"/>
              <a:cs typeface="メイリオ"/>
            </a:endParaRPr>
          </a:p>
        </p:txBody>
      </p:sp>
      <p:sp>
        <p:nvSpPr>
          <p:cNvPr id="11" name="ホームベース 10"/>
          <p:cNvSpPr/>
          <p:nvPr/>
        </p:nvSpPr>
        <p:spPr>
          <a:xfrm>
            <a:off x="1685383" y="3387350"/>
            <a:ext cx="1732003" cy="961467"/>
          </a:xfrm>
          <a:prstGeom prst="homePlate">
            <a:avLst>
              <a:gd name="adj" fmla="val 34971"/>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err="1" smtClean="0">
                <a:solidFill>
                  <a:srgbClr val="FFFFFF"/>
                </a:solidFill>
                <a:latin typeface="メイリオ"/>
                <a:ea typeface="メイリオ"/>
                <a:cs typeface="メイリオ"/>
              </a:rPr>
              <a:t>IoT</a:t>
            </a:r>
            <a:endParaRPr kumimoji="1" lang="en-US" altLang="ja-JP" sz="2000" dirty="0" smtClean="0">
              <a:solidFill>
                <a:srgbClr val="FFFFFF"/>
              </a:solidFill>
              <a:latin typeface="メイリオ"/>
              <a:ea typeface="メイリオ"/>
              <a:cs typeface="メイリオ"/>
            </a:endParaRPr>
          </a:p>
          <a:p>
            <a:pPr algn="ctr"/>
            <a:r>
              <a:rPr lang="en-US" altLang="ja-JP" sz="800" dirty="0" smtClean="0">
                <a:solidFill>
                  <a:srgbClr val="FFFFFF"/>
                </a:solidFill>
                <a:latin typeface="メイリオ"/>
                <a:ea typeface="メイリオ"/>
                <a:cs typeface="メイリオ"/>
              </a:rPr>
              <a:t>Internet of Things</a:t>
            </a:r>
            <a:endParaRPr kumimoji="1" lang="en-US" altLang="ja-JP" sz="800" dirty="0" smtClean="0">
              <a:solidFill>
                <a:srgbClr val="FFFFFF"/>
              </a:solidFill>
              <a:latin typeface="メイリオ"/>
              <a:ea typeface="メイリオ"/>
              <a:cs typeface="メイリオ"/>
            </a:endParaRPr>
          </a:p>
          <a:p>
            <a:endParaRPr lang="en-US" altLang="ja-JP" sz="10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工場内外の設備、機器、部材からの情報を収集</a:t>
            </a:r>
            <a:endParaRPr kumimoji="1" lang="ja-JP" altLang="en-US" sz="1000" dirty="0">
              <a:solidFill>
                <a:srgbClr val="FFFFFF"/>
              </a:solidFill>
              <a:latin typeface="メイリオ"/>
              <a:ea typeface="メイリオ"/>
              <a:cs typeface="メイリオ"/>
            </a:endParaRPr>
          </a:p>
        </p:txBody>
      </p:sp>
      <p:sp>
        <p:nvSpPr>
          <p:cNvPr id="12" name="ホームベース 11"/>
          <p:cNvSpPr/>
          <p:nvPr/>
        </p:nvSpPr>
        <p:spPr>
          <a:xfrm flipH="1">
            <a:off x="5710070" y="3466501"/>
            <a:ext cx="1732003" cy="961467"/>
          </a:xfrm>
          <a:prstGeom prst="homePlate">
            <a:avLst>
              <a:gd name="adj" fmla="val 34971"/>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err="1" smtClean="0">
                <a:solidFill>
                  <a:srgbClr val="FFFFFF"/>
                </a:solidFill>
                <a:latin typeface="メイリオ"/>
                <a:ea typeface="メイリオ"/>
                <a:cs typeface="メイリオ"/>
              </a:rPr>
              <a:t>IoP</a:t>
            </a:r>
            <a:endParaRPr kumimoji="1" lang="en-US" altLang="ja-JP" sz="2000" dirty="0" smtClean="0">
              <a:solidFill>
                <a:srgbClr val="FFFFFF"/>
              </a:solidFill>
              <a:latin typeface="メイリオ"/>
              <a:ea typeface="メイリオ"/>
              <a:cs typeface="メイリオ"/>
            </a:endParaRPr>
          </a:p>
          <a:p>
            <a:pPr algn="ctr"/>
            <a:r>
              <a:rPr lang="en-US" altLang="ja-JP" sz="800" dirty="0" smtClean="0">
                <a:solidFill>
                  <a:srgbClr val="FFFFFF"/>
                </a:solidFill>
                <a:latin typeface="メイリオ"/>
                <a:ea typeface="メイリオ"/>
                <a:cs typeface="メイリオ"/>
              </a:rPr>
              <a:t>Internet of People</a:t>
            </a:r>
          </a:p>
          <a:p>
            <a:pPr algn="ctr"/>
            <a:endParaRPr kumimoji="1" lang="en-US" altLang="ja-JP" sz="800" dirty="0" smtClean="0">
              <a:solidFill>
                <a:srgbClr val="FFFFFF"/>
              </a:solidFill>
              <a:latin typeface="メイリオ"/>
              <a:ea typeface="メイリオ"/>
              <a:cs typeface="メイリオ"/>
            </a:endParaRPr>
          </a:p>
          <a:p>
            <a:pPr algn="r"/>
            <a:r>
              <a:rPr lang="ja-JP" altLang="en-US" sz="1000" dirty="0" smtClean="0">
                <a:solidFill>
                  <a:srgbClr val="FFFFFF"/>
                </a:solidFill>
                <a:latin typeface="メイリオ"/>
                <a:ea typeface="メイリオ"/>
                <a:cs typeface="メイリオ"/>
              </a:rPr>
              <a:t>工場や関係事業所で働く人々の情報を収集</a:t>
            </a:r>
            <a:endParaRPr lang="en-US" altLang="ja-JP" sz="1000" dirty="0" smtClean="0">
              <a:solidFill>
                <a:srgbClr val="FFFFFF"/>
              </a:solidFill>
              <a:latin typeface="メイリオ"/>
              <a:ea typeface="メイリオ"/>
              <a:cs typeface="メイリオ"/>
            </a:endParaRPr>
          </a:p>
        </p:txBody>
      </p:sp>
      <p:sp>
        <p:nvSpPr>
          <p:cNvPr id="13" name="ホームベース 12"/>
          <p:cNvSpPr/>
          <p:nvPr/>
        </p:nvSpPr>
        <p:spPr>
          <a:xfrm rot="16200000" flipH="1">
            <a:off x="3704411" y="1263463"/>
            <a:ext cx="1732003" cy="1156369"/>
          </a:xfrm>
          <a:prstGeom prst="homePlate">
            <a:avLst>
              <a:gd name="adj" fmla="val 34971"/>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200" dirty="0" smtClean="0">
              <a:solidFill>
                <a:srgbClr val="FFFFFF"/>
              </a:solidFill>
              <a:latin typeface="メイリオ"/>
              <a:ea typeface="メイリオ"/>
              <a:cs typeface="メイリオ"/>
            </a:endParaRPr>
          </a:p>
        </p:txBody>
      </p:sp>
      <p:sp>
        <p:nvSpPr>
          <p:cNvPr id="14" name="テキスト ボックス 13"/>
          <p:cNvSpPr txBox="1"/>
          <p:nvPr/>
        </p:nvSpPr>
        <p:spPr>
          <a:xfrm>
            <a:off x="3992228" y="1089277"/>
            <a:ext cx="1156369" cy="1261884"/>
          </a:xfrm>
          <a:prstGeom prst="rect">
            <a:avLst/>
          </a:prstGeom>
          <a:noFill/>
        </p:spPr>
        <p:txBody>
          <a:bodyPr wrap="square" rtlCol="0">
            <a:spAutoFit/>
          </a:bodyPr>
          <a:lstStyle/>
          <a:p>
            <a:pPr algn="ctr"/>
            <a:r>
              <a:rPr kumimoji="1" lang="en-US" altLang="ja-JP" sz="2000" dirty="0" err="1" smtClean="0">
                <a:solidFill>
                  <a:srgbClr val="FFFFFF"/>
                </a:solidFill>
                <a:latin typeface="メイリオ"/>
                <a:ea typeface="メイリオ"/>
                <a:cs typeface="メイリオ"/>
              </a:rPr>
              <a:t>IoS</a:t>
            </a:r>
            <a:endParaRPr kumimoji="1" lang="en-US" altLang="ja-JP" sz="2000" dirty="0" smtClean="0">
              <a:solidFill>
                <a:srgbClr val="FFFFFF"/>
              </a:solidFill>
              <a:latin typeface="メイリオ"/>
              <a:ea typeface="メイリオ"/>
              <a:cs typeface="メイリオ"/>
            </a:endParaRPr>
          </a:p>
          <a:p>
            <a:pPr algn="ctr"/>
            <a:r>
              <a:rPr lang="en-US" altLang="ja-JP" sz="800" dirty="0" smtClean="0">
                <a:solidFill>
                  <a:srgbClr val="FFFFFF"/>
                </a:solidFill>
                <a:latin typeface="メイリオ"/>
                <a:ea typeface="メイリオ"/>
                <a:cs typeface="メイリオ"/>
              </a:rPr>
              <a:t>Internet of Service</a:t>
            </a:r>
          </a:p>
          <a:p>
            <a:pPr algn="ctr"/>
            <a:endParaRPr kumimoji="1" lang="en-US" altLang="ja-JP" sz="800" dirty="0" smtClean="0">
              <a:solidFill>
                <a:srgbClr val="FFFFFF"/>
              </a:solidFill>
              <a:latin typeface="メイリオ"/>
              <a:ea typeface="メイリオ"/>
              <a:cs typeface="メイリオ"/>
            </a:endParaRPr>
          </a:p>
          <a:p>
            <a:r>
              <a:rPr lang="en-US" altLang="ja-JP" sz="1000" dirty="0" smtClean="0">
                <a:solidFill>
                  <a:srgbClr val="FFFFFF"/>
                </a:solidFill>
                <a:latin typeface="メイリオ"/>
                <a:ea typeface="メイリオ"/>
                <a:cs typeface="メイリオ"/>
              </a:rPr>
              <a:t>EC</a:t>
            </a:r>
            <a:r>
              <a:rPr lang="ja-JP" altLang="en-US" sz="1000" dirty="0" smtClean="0">
                <a:solidFill>
                  <a:srgbClr val="FFFFFF"/>
                </a:solidFill>
                <a:latin typeface="メイリオ"/>
                <a:ea typeface="メイリオ"/>
                <a:cs typeface="メイリオ"/>
              </a:rPr>
              <a:t>サイト、店舗、サポート拠点などからのサービス情報を収集</a:t>
            </a:r>
            <a:endParaRPr lang="en-US" altLang="ja-JP" sz="1000" dirty="0" smtClean="0">
              <a:solidFill>
                <a:srgbClr val="FFFFFF"/>
              </a:solidFill>
              <a:latin typeface="メイリオ"/>
              <a:ea typeface="メイリオ"/>
              <a:cs typeface="メイリオ"/>
            </a:endParaRPr>
          </a:p>
        </p:txBody>
      </p:sp>
      <p:sp>
        <p:nvSpPr>
          <p:cNvPr id="15" name="テキスト ボックス 14"/>
          <p:cNvSpPr txBox="1"/>
          <p:nvPr/>
        </p:nvSpPr>
        <p:spPr>
          <a:xfrm>
            <a:off x="2994425" y="4501494"/>
            <a:ext cx="3151975" cy="400110"/>
          </a:xfrm>
          <a:prstGeom prst="rect">
            <a:avLst/>
          </a:prstGeom>
          <a:noFill/>
        </p:spPr>
        <p:txBody>
          <a:bodyPr wrap="none" rtlCol="0">
            <a:spAutoFit/>
          </a:bodyPr>
          <a:lstStyle/>
          <a:p>
            <a:pPr algn="ctr"/>
            <a:r>
              <a:rPr kumimoji="1" lang="en-US" altLang="ja-JP" sz="2000" dirty="0" smtClean="0">
                <a:solidFill>
                  <a:srgbClr val="FFFFFF"/>
                </a:solidFill>
                <a:latin typeface="メイリオ"/>
                <a:ea typeface="メイリオ"/>
                <a:cs typeface="メイリオ"/>
              </a:rPr>
              <a:t>Cyber-Physical Systems</a:t>
            </a:r>
            <a:endParaRPr kumimoji="1" lang="ja-JP" altLang="en-US" sz="2000" dirty="0">
              <a:solidFill>
                <a:srgbClr val="FFFFFF"/>
              </a:solidFill>
              <a:latin typeface="メイリオ"/>
              <a:ea typeface="メイリオ"/>
              <a:cs typeface="メイリオ"/>
            </a:endParaRPr>
          </a:p>
        </p:txBody>
      </p:sp>
      <p:sp>
        <p:nvSpPr>
          <p:cNvPr id="16" name="円/楕円 15"/>
          <p:cNvSpPr/>
          <p:nvPr/>
        </p:nvSpPr>
        <p:spPr>
          <a:xfrm>
            <a:off x="2418407" y="1079179"/>
            <a:ext cx="894893" cy="857417"/>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メイリオ"/>
                <a:ea typeface="メイリオ"/>
                <a:cs typeface="メイリオ"/>
              </a:rPr>
              <a:t>他工場</a:t>
            </a:r>
            <a:endParaRPr kumimoji="1" lang="ja-JP" altLang="en-US" sz="1000" dirty="0">
              <a:solidFill>
                <a:srgbClr val="FFFFFF"/>
              </a:solidFill>
              <a:latin typeface="メイリオ"/>
              <a:ea typeface="メイリオ"/>
              <a:cs typeface="メイリオ"/>
            </a:endParaRPr>
          </a:p>
        </p:txBody>
      </p:sp>
      <p:sp>
        <p:nvSpPr>
          <p:cNvPr id="17" name="円/楕円 16"/>
          <p:cNvSpPr/>
          <p:nvPr/>
        </p:nvSpPr>
        <p:spPr>
          <a:xfrm>
            <a:off x="5827525" y="1079179"/>
            <a:ext cx="894893" cy="857417"/>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メイリオ"/>
                <a:ea typeface="メイリオ"/>
                <a:cs typeface="メイリオ"/>
              </a:rPr>
              <a:t>他工場</a:t>
            </a:r>
            <a:endParaRPr kumimoji="1" lang="ja-JP" altLang="en-US" sz="1000" dirty="0">
              <a:solidFill>
                <a:srgbClr val="FFFFFF"/>
              </a:solidFill>
              <a:latin typeface="メイリオ"/>
              <a:ea typeface="メイリオ"/>
              <a:cs typeface="メイリオ"/>
            </a:endParaRPr>
          </a:p>
        </p:txBody>
      </p:sp>
      <p:sp>
        <p:nvSpPr>
          <p:cNvPr id="18" name="円/楕円 17"/>
          <p:cNvSpPr/>
          <p:nvPr/>
        </p:nvSpPr>
        <p:spPr>
          <a:xfrm>
            <a:off x="2418407" y="5433712"/>
            <a:ext cx="894893" cy="857417"/>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メイリオ"/>
                <a:ea typeface="メイリオ"/>
                <a:cs typeface="メイリオ"/>
              </a:rPr>
              <a:t>他工場</a:t>
            </a:r>
            <a:endParaRPr kumimoji="1" lang="ja-JP" altLang="en-US" sz="1000" dirty="0">
              <a:solidFill>
                <a:srgbClr val="FFFFFF"/>
              </a:solidFill>
              <a:latin typeface="メイリオ"/>
              <a:ea typeface="メイリオ"/>
              <a:cs typeface="メイリオ"/>
            </a:endParaRPr>
          </a:p>
        </p:txBody>
      </p:sp>
      <p:sp>
        <p:nvSpPr>
          <p:cNvPr id="19" name="円/楕円 18"/>
          <p:cNvSpPr/>
          <p:nvPr/>
        </p:nvSpPr>
        <p:spPr>
          <a:xfrm>
            <a:off x="5827525" y="5441522"/>
            <a:ext cx="894893" cy="857417"/>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メイリオ"/>
                <a:ea typeface="メイリオ"/>
                <a:cs typeface="メイリオ"/>
              </a:rPr>
              <a:t>他工場</a:t>
            </a:r>
            <a:endParaRPr kumimoji="1" lang="ja-JP" altLang="en-US" sz="1000" dirty="0">
              <a:solidFill>
                <a:srgbClr val="FFFFFF"/>
              </a:solidFill>
              <a:latin typeface="メイリオ"/>
              <a:ea typeface="メイリオ"/>
              <a:cs typeface="メイリオ"/>
            </a:endParaRPr>
          </a:p>
        </p:txBody>
      </p:sp>
      <p:sp>
        <p:nvSpPr>
          <p:cNvPr id="23" name="テキスト ボックス 22"/>
          <p:cNvSpPr txBox="1"/>
          <p:nvPr/>
        </p:nvSpPr>
        <p:spPr>
          <a:xfrm>
            <a:off x="3965119" y="5891019"/>
            <a:ext cx="1210588" cy="400110"/>
          </a:xfrm>
          <a:prstGeom prst="rect">
            <a:avLst/>
          </a:prstGeom>
          <a:noFill/>
        </p:spPr>
        <p:txBody>
          <a:bodyPr wrap="none" rtlCol="0">
            <a:spAutoFit/>
          </a:bodyPr>
          <a:lstStyle/>
          <a:p>
            <a:r>
              <a:rPr lang="en-US" altLang="ja-JP" sz="2000" dirty="0" smtClean="0">
                <a:solidFill>
                  <a:schemeClr val="bg1"/>
                </a:solidFill>
                <a:latin typeface="メイリオ"/>
                <a:ea typeface="メイリオ"/>
                <a:cs typeface="メイリオ"/>
              </a:rPr>
              <a:t>Internet</a:t>
            </a:r>
            <a:endParaRPr kumimoji="1" lang="ja-JP" altLang="en-US" sz="2000" dirty="0">
              <a:solidFill>
                <a:schemeClr val="bg1"/>
              </a:solidFill>
              <a:latin typeface="メイリオ"/>
              <a:ea typeface="メイリオ"/>
              <a:cs typeface="メイリオ"/>
            </a:endParaRPr>
          </a:p>
        </p:txBody>
      </p:sp>
      <p:sp>
        <p:nvSpPr>
          <p:cNvPr id="24" name="テキスト ボックス 23"/>
          <p:cNvSpPr txBox="1"/>
          <p:nvPr/>
        </p:nvSpPr>
        <p:spPr>
          <a:xfrm>
            <a:off x="773776" y="945493"/>
            <a:ext cx="1415772" cy="461665"/>
          </a:xfrm>
          <a:prstGeom prst="rect">
            <a:avLst/>
          </a:prstGeom>
          <a:noFill/>
        </p:spPr>
        <p:txBody>
          <a:bodyPr wrap="none" rtlCol="0">
            <a:spAutoFit/>
          </a:bodyPr>
          <a:lstStyle/>
          <a:p>
            <a:r>
              <a:rPr kumimoji="1" lang="ja-JP" altLang="en-US" sz="2400" b="1" dirty="0" smtClean="0">
                <a:solidFill>
                  <a:srgbClr val="000090"/>
                </a:solidFill>
                <a:latin typeface="メイリオ"/>
                <a:ea typeface="メイリオ"/>
                <a:cs typeface="メイリオ"/>
              </a:rPr>
              <a:t>人工知能</a:t>
            </a:r>
            <a:endParaRPr kumimoji="1" lang="ja-JP" altLang="en-US" sz="2400" b="1" dirty="0">
              <a:solidFill>
                <a:srgbClr val="000090"/>
              </a:solidFill>
              <a:latin typeface="メイリオ"/>
              <a:ea typeface="メイリオ"/>
              <a:cs typeface="メイリオ"/>
            </a:endParaRPr>
          </a:p>
        </p:txBody>
      </p:sp>
      <p:sp>
        <p:nvSpPr>
          <p:cNvPr id="25" name="テキスト ボックス 24"/>
          <p:cNvSpPr txBox="1"/>
          <p:nvPr/>
        </p:nvSpPr>
        <p:spPr>
          <a:xfrm>
            <a:off x="6989791" y="6037095"/>
            <a:ext cx="1415772" cy="461665"/>
          </a:xfrm>
          <a:prstGeom prst="rect">
            <a:avLst/>
          </a:prstGeom>
          <a:noFill/>
        </p:spPr>
        <p:txBody>
          <a:bodyPr wrap="none" rtlCol="0">
            <a:spAutoFit/>
          </a:bodyPr>
          <a:lstStyle/>
          <a:p>
            <a:r>
              <a:rPr lang="ja-JP" altLang="en-US" sz="2400" b="1" dirty="0" smtClean="0">
                <a:solidFill>
                  <a:srgbClr val="000090"/>
                </a:solidFill>
                <a:latin typeface="メイリオ"/>
                <a:ea typeface="メイリオ"/>
                <a:cs typeface="メイリオ"/>
              </a:rPr>
              <a:t>ロボット</a:t>
            </a:r>
            <a:endParaRPr kumimoji="1" lang="ja-JP" altLang="en-US" sz="2400" b="1" dirty="0">
              <a:solidFill>
                <a:srgbClr val="000090"/>
              </a:solidFill>
              <a:latin typeface="メイリオ"/>
              <a:ea typeface="メイリオ"/>
              <a:cs typeface="メイリオ"/>
            </a:endParaRPr>
          </a:p>
        </p:txBody>
      </p:sp>
    </p:spTree>
    <p:extLst>
      <p:ext uri="{BB962C8B-B14F-4D97-AF65-F5344CB8AC3E}">
        <p14:creationId xmlns:p14="http://schemas.microsoft.com/office/powerpoint/2010/main" val="17265727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p:cNvSpPr/>
          <p:nvPr/>
        </p:nvSpPr>
        <p:spPr>
          <a:xfrm>
            <a:off x="4960021" y="798618"/>
            <a:ext cx="1713250" cy="5790830"/>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産業革命の区分</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46</a:t>
            </a:fld>
            <a:endParaRPr kumimoji="1" lang="ja-JP" altLang="en-US"/>
          </a:p>
        </p:txBody>
      </p:sp>
      <p:sp>
        <p:nvSpPr>
          <p:cNvPr id="4" name="正方形/長方形 3"/>
          <p:cNvSpPr/>
          <p:nvPr/>
        </p:nvSpPr>
        <p:spPr>
          <a:xfrm>
            <a:off x="421745" y="798618"/>
            <a:ext cx="1497059" cy="5790830"/>
          </a:xfrm>
          <a:prstGeom prst="rect">
            <a:avLst/>
          </a:prstGeom>
          <a:solidFill>
            <a:schemeClr val="bg1">
              <a:lumMod val="9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1918804" y="798618"/>
            <a:ext cx="1525588" cy="5790830"/>
          </a:xfrm>
          <a:prstGeom prst="rect">
            <a:avLst/>
          </a:prstGeom>
          <a:solidFill>
            <a:schemeClr val="accent1">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6" name="正方形/長方形 5"/>
          <p:cNvSpPr/>
          <p:nvPr/>
        </p:nvSpPr>
        <p:spPr>
          <a:xfrm>
            <a:off x="3444393" y="798618"/>
            <a:ext cx="1525589" cy="5790830"/>
          </a:xfrm>
          <a:prstGeom prst="rect">
            <a:avLst/>
          </a:prstGeom>
          <a:solidFill>
            <a:schemeClr val="accent5">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6673272" y="798618"/>
            <a:ext cx="2074334" cy="5790830"/>
          </a:xfrm>
          <a:prstGeom prst="rect">
            <a:avLst/>
          </a:prstGeom>
          <a:solidFill>
            <a:schemeClr val="accent4">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a:off x="3444391" y="1585455"/>
            <a:ext cx="5303213" cy="423334"/>
          </a:xfrm>
          <a:prstGeom prst="homePlat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電力</a:t>
            </a:r>
            <a:endParaRPr kumimoji="1" lang="ja-JP" altLang="en-US" sz="1200" dirty="0">
              <a:solidFill>
                <a:srgbClr val="FFFFFF"/>
              </a:solidFill>
              <a:latin typeface="メイリオ"/>
              <a:ea typeface="メイリオ"/>
              <a:cs typeface="メイリオ"/>
            </a:endParaRPr>
          </a:p>
        </p:txBody>
      </p:sp>
      <p:sp>
        <p:nvSpPr>
          <p:cNvPr id="9" name="ホームベース 8"/>
          <p:cNvSpPr/>
          <p:nvPr/>
        </p:nvSpPr>
        <p:spPr>
          <a:xfrm>
            <a:off x="2001212" y="1585455"/>
            <a:ext cx="1624061" cy="423334"/>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　　蒸気</a:t>
            </a:r>
            <a:r>
              <a:rPr lang="ja-JP" altLang="en-US" sz="1200" dirty="0" smtClean="0">
                <a:solidFill>
                  <a:srgbClr val="FFFFFF"/>
                </a:solidFill>
                <a:latin typeface="メイリオ"/>
                <a:ea typeface="メイリオ"/>
                <a:cs typeface="メイリオ"/>
              </a:rPr>
              <a:t>機関</a:t>
            </a:r>
            <a:endParaRPr kumimoji="1" lang="ja-JP" altLang="en-US" sz="1200" dirty="0">
              <a:solidFill>
                <a:srgbClr val="FFFFFF"/>
              </a:solidFill>
              <a:latin typeface="メイリオ"/>
              <a:ea typeface="メイリオ"/>
              <a:cs typeface="メイリオ"/>
            </a:endParaRPr>
          </a:p>
        </p:txBody>
      </p:sp>
      <p:sp>
        <p:nvSpPr>
          <p:cNvPr id="10" name="ホームベース 9"/>
          <p:cNvSpPr/>
          <p:nvPr/>
        </p:nvSpPr>
        <p:spPr>
          <a:xfrm>
            <a:off x="421745" y="1585455"/>
            <a:ext cx="1779587" cy="423334"/>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人力・自然力</a:t>
            </a:r>
            <a:endParaRPr kumimoji="1" lang="ja-JP" altLang="en-US" sz="1200" dirty="0">
              <a:solidFill>
                <a:srgbClr val="FFFFFF"/>
              </a:solidFill>
              <a:latin typeface="メイリオ"/>
              <a:ea typeface="メイリオ"/>
              <a:cs typeface="メイリオ"/>
            </a:endParaRPr>
          </a:p>
        </p:txBody>
      </p:sp>
      <p:sp>
        <p:nvSpPr>
          <p:cNvPr id="12" name="ホームベース 11"/>
          <p:cNvSpPr/>
          <p:nvPr/>
        </p:nvSpPr>
        <p:spPr>
          <a:xfrm>
            <a:off x="1947336" y="4095910"/>
            <a:ext cx="6800270" cy="423334"/>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　　　　　　　大量生産</a:t>
            </a:r>
            <a:endParaRPr kumimoji="1" lang="ja-JP" altLang="en-US" sz="1200" dirty="0">
              <a:solidFill>
                <a:srgbClr val="FFFFFF"/>
              </a:solidFill>
              <a:latin typeface="メイリオ"/>
              <a:ea typeface="メイリオ"/>
              <a:cs typeface="メイリオ"/>
            </a:endParaRPr>
          </a:p>
        </p:txBody>
      </p:sp>
      <p:sp>
        <p:nvSpPr>
          <p:cNvPr id="13" name="ホームベース 12"/>
          <p:cNvSpPr/>
          <p:nvPr/>
        </p:nvSpPr>
        <p:spPr>
          <a:xfrm>
            <a:off x="421748" y="4095910"/>
            <a:ext cx="1779587" cy="423334"/>
          </a:xfrm>
          <a:prstGeom prst="homePlat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注文生産</a:t>
            </a:r>
            <a:endParaRPr kumimoji="1" lang="ja-JP" altLang="en-US" sz="1200" dirty="0">
              <a:solidFill>
                <a:srgbClr val="FFFFFF"/>
              </a:solidFill>
              <a:latin typeface="メイリオ"/>
              <a:ea typeface="メイリオ"/>
              <a:cs typeface="メイリオ"/>
            </a:endParaRPr>
          </a:p>
        </p:txBody>
      </p:sp>
      <p:sp>
        <p:nvSpPr>
          <p:cNvPr id="11" name="ホームベース 10"/>
          <p:cNvSpPr/>
          <p:nvPr/>
        </p:nvSpPr>
        <p:spPr>
          <a:xfrm>
            <a:off x="5842002" y="4388395"/>
            <a:ext cx="2905604" cy="261697"/>
          </a:xfrm>
          <a:prstGeom prst="homePlate">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多品種化</a:t>
            </a:r>
            <a:endParaRPr kumimoji="1" lang="ja-JP" altLang="en-US" sz="1200" dirty="0">
              <a:solidFill>
                <a:srgbClr val="FFFFFF"/>
              </a:solidFill>
              <a:latin typeface="メイリオ"/>
              <a:ea typeface="メイリオ"/>
              <a:cs typeface="メイリオ"/>
            </a:endParaRPr>
          </a:p>
        </p:txBody>
      </p:sp>
      <p:sp>
        <p:nvSpPr>
          <p:cNvPr id="17" name="ホームベース 16"/>
          <p:cNvSpPr/>
          <p:nvPr/>
        </p:nvSpPr>
        <p:spPr>
          <a:xfrm>
            <a:off x="6673274" y="4742171"/>
            <a:ext cx="2074334" cy="261697"/>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カスタマイズ生産</a:t>
            </a:r>
            <a:endParaRPr kumimoji="1" lang="ja-JP" altLang="en-US" sz="1200" dirty="0">
              <a:solidFill>
                <a:srgbClr val="FFFFFF"/>
              </a:solidFill>
              <a:latin typeface="メイリオ"/>
              <a:ea typeface="メイリオ"/>
              <a:cs typeface="メイリオ"/>
            </a:endParaRPr>
          </a:p>
        </p:txBody>
      </p:sp>
      <p:sp>
        <p:nvSpPr>
          <p:cNvPr id="18" name="ホームベース 17"/>
          <p:cNvSpPr/>
          <p:nvPr/>
        </p:nvSpPr>
        <p:spPr>
          <a:xfrm>
            <a:off x="6673274" y="5073140"/>
            <a:ext cx="2074334" cy="261697"/>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個人生産</a:t>
            </a:r>
            <a:endParaRPr kumimoji="1" lang="ja-JP" altLang="en-US" sz="1200" dirty="0">
              <a:solidFill>
                <a:srgbClr val="FFFFFF"/>
              </a:solidFill>
              <a:latin typeface="メイリオ"/>
              <a:ea typeface="メイリオ"/>
              <a:cs typeface="メイリオ"/>
            </a:endParaRPr>
          </a:p>
        </p:txBody>
      </p:sp>
      <p:sp>
        <p:nvSpPr>
          <p:cNvPr id="20" name="ホームベース 19"/>
          <p:cNvSpPr/>
          <p:nvPr/>
        </p:nvSpPr>
        <p:spPr>
          <a:xfrm>
            <a:off x="1982787" y="2089462"/>
            <a:ext cx="6800271" cy="423334"/>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　　　　　　　機械生産</a:t>
            </a:r>
            <a:endParaRPr kumimoji="1" lang="ja-JP" altLang="en-US" sz="1200" dirty="0">
              <a:solidFill>
                <a:srgbClr val="FFFFFF"/>
              </a:solidFill>
              <a:latin typeface="メイリオ"/>
              <a:ea typeface="メイリオ"/>
              <a:cs typeface="メイリオ"/>
            </a:endParaRPr>
          </a:p>
        </p:txBody>
      </p:sp>
      <p:sp>
        <p:nvSpPr>
          <p:cNvPr id="21" name="ホームベース 20"/>
          <p:cNvSpPr/>
          <p:nvPr/>
        </p:nvSpPr>
        <p:spPr>
          <a:xfrm>
            <a:off x="421745" y="2089462"/>
            <a:ext cx="1779587" cy="423334"/>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手作り</a:t>
            </a:r>
            <a:endParaRPr kumimoji="1" lang="ja-JP" altLang="en-US" sz="1200" dirty="0">
              <a:solidFill>
                <a:srgbClr val="FFFFFF"/>
              </a:solidFill>
              <a:latin typeface="メイリオ"/>
              <a:ea typeface="メイリオ"/>
              <a:cs typeface="メイリオ"/>
            </a:endParaRPr>
          </a:p>
        </p:txBody>
      </p:sp>
      <p:sp>
        <p:nvSpPr>
          <p:cNvPr id="24" name="ホームベース 23"/>
          <p:cNvSpPr/>
          <p:nvPr/>
        </p:nvSpPr>
        <p:spPr>
          <a:xfrm>
            <a:off x="5005437" y="2381947"/>
            <a:ext cx="3777621" cy="261697"/>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メイリオ"/>
                <a:ea typeface="メイリオ"/>
                <a:cs typeface="メイリオ"/>
              </a:rPr>
              <a:t>コンピューターによる自動化</a:t>
            </a:r>
            <a:endParaRPr kumimoji="1" lang="ja-JP" altLang="en-US" sz="1200" dirty="0">
              <a:solidFill>
                <a:srgbClr val="FFFFFF"/>
              </a:solidFill>
              <a:latin typeface="メイリオ"/>
              <a:ea typeface="メイリオ"/>
              <a:cs typeface="メイリオ"/>
            </a:endParaRPr>
          </a:p>
        </p:txBody>
      </p:sp>
      <p:sp>
        <p:nvSpPr>
          <p:cNvPr id="25" name="ホームベース 24"/>
          <p:cNvSpPr/>
          <p:nvPr/>
        </p:nvSpPr>
        <p:spPr>
          <a:xfrm>
            <a:off x="1947336" y="3453213"/>
            <a:ext cx="6800270" cy="423334"/>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　　　　　　　標準化・規格化</a:t>
            </a:r>
            <a:endParaRPr kumimoji="1" lang="ja-JP" altLang="en-US" sz="1200" dirty="0">
              <a:solidFill>
                <a:srgbClr val="FFFFFF"/>
              </a:solidFill>
              <a:latin typeface="メイリオ"/>
              <a:ea typeface="メイリオ"/>
              <a:cs typeface="メイリオ"/>
            </a:endParaRPr>
          </a:p>
        </p:txBody>
      </p:sp>
      <p:sp>
        <p:nvSpPr>
          <p:cNvPr id="26" name="ホームベース 25"/>
          <p:cNvSpPr/>
          <p:nvPr/>
        </p:nvSpPr>
        <p:spPr>
          <a:xfrm>
            <a:off x="421748" y="3453213"/>
            <a:ext cx="1779587" cy="423334"/>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メイリオ"/>
                <a:ea typeface="メイリオ"/>
                <a:cs typeface="メイリオ"/>
              </a:rPr>
              <a:t>個別仕様</a:t>
            </a:r>
            <a:endParaRPr kumimoji="1" lang="ja-JP" altLang="en-US" sz="1200" dirty="0">
              <a:solidFill>
                <a:srgbClr val="FFFFFF"/>
              </a:solidFill>
              <a:latin typeface="メイリオ"/>
              <a:ea typeface="メイリオ"/>
              <a:cs typeface="メイリオ"/>
            </a:endParaRPr>
          </a:p>
        </p:txBody>
      </p:sp>
      <p:sp>
        <p:nvSpPr>
          <p:cNvPr id="27" name="ホームベース 26"/>
          <p:cNvSpPr/>
          <p:nvPr/>
        </p:nvSpPr>
        <p:spPr>
          <a:xfrm>
            <a:off x="6673274" y="3745698"/>
            <a:ext cx="2074334" cy="261697"/>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個別仕様</a:t>
            </a:r>
            <a:endParaRPr kumimoji="1" lang="ja-JP" altLang="en-US" sz="1200" dirty="0">
              <a:solidFill>
                <a:srgbClr val="FFFFFF"/>
              </a:solidFill>
              <a:latin typeface="メイリオ"/>
              <a:ea typeface="メイリオ"/>
              <a:cs typeface="メイリオ"/>
            </a:endParaRPr>
          </a:p>
        </p:txBody>
      </p:sp>
      <p:sp>
        <p:nvSpPr>
          <p:cNvPr id="28" name="ホームベース 27"/>
          <p:cNvSpPr/>
          <p:nvPr/>
        </p:nvSpPr>
        <p:spPr>
          <a:xfrm>
            <a:off x="6673270" y="2718797"/>
            <a:ext cx="2074334" cy="273458"/>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メイリオ"/>
                <a:ea typeface="メイリオ"/>
                <a:cs typeface="メイリオ"/>
              </a:rPr>
              <a:t>コンピューターによる自律制御</a:t>
            </a:r>
            <a:endParaRPr kumimoji="1" lang="ja-JP" altLang="en-US" sz="1000" dirty="0">
              <a:solidFill>
                <a:srgbClr val="FFFFFF"/>
              </a:solidFill>
              <a:latin typeface="メイリオ"/>
              <a:ea typeface="メイリオ"/>
              <a:cs typeface="メイリオ"/>
            </a:endParaRPr>
          </a:p>
        </p:txBody>
      </p:sp>
      <p:sp>
        <p:nvSpPr>
          <p:cNvPr id="30" name="ホームベース 29"/>
          <p:cNvSpPr/>
          <p:nvPr/>
        </p:nvSpPr>
        <p:spPr>
          <a:xfrm>
            <a:off x="6673270" y="3086005"/>
            <a:ext cx="2074334" cy="273458"/>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メイリオ"/>
                <a:ea typeface="メイリオ"/>
                <a:cs typeface="メイリオ"/>
              </a:rPr>
              <a:t>工場・機器</a:t>
            </a:r>
            <a:r>
              <a:rPr kumimoji="1" lang="ja-JP" altLang="en-US" sz="1000" dirty="0" smtClean="0">
                <a:solidFill>
                  <a:srgbClr val="FFFFFF"/>
                </a:solidFill>
                <a:latin typeface="メイリオ"/>
                <a:ea typeface="メイリオ"/>
                <a:cs typeface="メイリオ"/>
              </a:rPr>
              <a:t>・人間の自律連携</a:t>
            </a:r>
            <a:endParaRPr kumimoji="1" lang="ja-JP" altLang="en-US" sz="1000" dirty="0">
              <a:solidFill>
                <a:srgbClr val="FFFFFF"/>
              </a:solidFill>
              <a:latin typeface="メイリオ"/>
              <a:ea typeface="メイリオ"/>
              <a:cs typeface="メイリオ"/>
            </a:endParaRPr>
          </a:p>
        </p:txBody>
      </p:sp>
      <p:sp>
        <p:nvSpPr>
          <p:cNvPr id="31" name="テキスト ボックス 30"/>
          <p:cNvSpPr txBox="1"/>
          <p:nvPr/>
        </p:nvSpPr>
        <p:spPr>
          <a:xfrm>
            <a:off x="393216" y="6124431"/>
            <a:ext cx="1525588" cy="307777"/>
          </a:xfrm>
          <a:prstGeom prst="rect">
            <a:avLst/>
          </a:prstGeom>
          <a:noFill/>
        </p:spPr>
        <p:txBody>
          <a:bodyPr wrap="square" rtlCol="0">
            <a:spAutoFit/>
          </a:bodyPr>
          <a:lstStyle/>
          <a:p>
            <a:pPr algn="ctr"/>
            <a:r>
              <a:rPr kumimoji="1" lang="ja-JP" altLang="en-US" sz="1400" dirty="0" smtClean="0">
                <a:solidFill>
                  <a:schemeClr val="tx1">
                    <a:lumMod val="50000"/>
                    <a:lumOff val="50000"/>
                  </a:schemeClr>
                </a:solidFill>
                <a:latin typeface="メイリオ"/>
                <a:ea typeface="メイリオ"/>
                <a:cs typeface="メイリオ"/>
              </a:rPr>
              <a:t>産業革命以前</a:t>
            </a:r>
            <a:endParaRPr kumimoji="1" lang="ja-JP" altLang="en-US" sz="1400" dirty="0">
              <a:solidFill>
                <a:schemeClr val="tx1">
                  <a:lumMod val="50000"/>
                  <a:lumOff val="50000"/>
                </a:schemeClr>
              </a:solidFill>
              <a:latin typeface="メイリオ"/>
              <a:ea typeface="メイリオ"/>
              <a:cs typeface="メイリオ"/>
            </a:endParaRPr>
          </a:p>
        </p:txBody>
      </p:sp>
      <p:sp>
        <p:nvSpPr>
          <p:cNvPr id="32" name="テキスト ボックス 31"/>
          <p:cNvSpPr txBox="1"/>
          <p:nvPr/>
        </p:nvSpPr>
        <p:spPr>
          <a:xfrm>
            <a:off x="1918804" y="1048484"/>
            <a:ext cx="1500909" cy="307777"/>
          </a:xfrm>
          <a:prstGeom prst="rect">
            <a:avLst/>
          </a:prstGeom>
          <a:noFill/>
        </p:spPr>
        <p:txBody>
          <a:bodyPr wrap="square" rtlCol="0">
            <a:spAutoFit/>
          </a:bodyPr>
          <a:lstStyle/>
          <a:p>
            <a:pPr algn="ctr"/>
            <a:r>
              <a:rPr kumimoji="1" lang="ja-JP" altLang="en-US" sz="1400" b="1" dirty="0" smtClean="0">
                <a:solidFill>
                  <a:schemeClr val="accent5">
                    <a:lumMod val="75000"/>
                  </a:schemeClr>
                </a:solidFill>
                <a:latin typeface="メイリオ"/>
                <a:ea typeface="メイリオ"/>
                <a:cs typeface="メイリオ"/>
              </a:rPr>
              <a:t>第１次産業革命</a:t>
            </a:r>
            <a:endParaRPr kumimoji="1" lang="ja-JP" altLang="en-US" sz="1400" b="1" dirty="0">
              <a:solidFill>
                <a:schemeClr val="accent5">
                  <a:lumMod val="75000"/>
                </a:schemeClr>
              </a:solidFill>
              <a:latin typeface="メイリオ"/>
              <a:ea typeface="メイリオ"/>
              <a:cs typeface="メイリオ"/>
            </a:endParaRPr>
          </a:p>
        </p:txBody>
      </p:sp>
      <p:sp>
        <p:nvSpPr>
          <p:cNvPr id="33" name="テキスト ボックス 32"/>
          <p:cNvSpPr txBox="1"/>
          <p:nvPr/>
        </p:nvSpPr>
        <p:spPr>
          <a:xfrm>
            <a:off x="3444393" y="1050174"/>
            <a:ext cx="1525589" cy="307777"/>
          </a:xfrm>
          <a:prstGeom prst="rect">
            <a:avLst/>
          </a:prstGeom>
          <a:noFill/>
        </p:spPr>
        <p:txBody>
          <a:bodyPr wrap="square" rtlCol="0">
            <a:spAutoFit/>
          </a:bodyPr>
          <a:lstStyle/>
          <a:p>
            <a:pPr algn="ctr"/>
            <a:r>
              <a:rPr kumimoji="1" lang="ja-JP" altLang="en-US" sz="1400" b="1" dirty="0" smtClean="0">
                <a:solidFill>
                  <a:schemeClr val="tx2">
                    <a:lumMod val="75000"/>
                  </a:schemeClr>
                </a:solidFill>
                <a:latin typeface="メイリオ"/>
                <a:ea typeface="メイリオ"/>
                <a:cs typeface="メイリオ"/>
              </a:rPr>
              <a:t>第２次産業革命</a:t>
            </a:r>
            <a:endParaRPr kumimoji="1" lang="ja-JP" altLang="en-US" sz="1400" b="1" dirty="0">
              <a:solidFill>
                <a:schemeClr val="tx2">
                  <a:lumMod val="75000"/>
                </a:schemeClr>
              </a:solidFill>
              <a:latin typeface="メイリオ"/>
              <a:ea typeface="メイリオ"/>
              <a:cs typeface="メイリオ"/>
            </a:endParaRPr>
          </a:p>
        </p:txBody>
      </p:sp>
      <p:sp>
        <p:nvSpPr>
          <p:cNvPr id="34" name="テキスト ボックス 33"/>
          <p:cNvSpPr txBox="1"/>
          <p:nvPr/>
        </p:nvSpPr>
        <p:spPr>
          <a:xfrm>
            <a:off x="6673272" y="1048484"/>
            <a:ext cx="2074334" cy="307777"/>
          </a:xfrm>
          <a:prstGeom prst="rect">
            <a:avLst/>
          </a:prstGeom>
          <a:noFill/>
        </p:spPr>
        <p:txBody>
          <a:bodyPr wrap="square" rtlCol="0">
            <a:spAutoFit/>
          </a:bodyPr>
          <a:lstStyle/>
          <a:p>
            <a:pPr algn="ctr"/>
            <a:r>
              <a:rPr kumimoji="1" lang="ja-JP" altLang="en-US" sz="1400" b="1" dirty="0" smtClean="0">
                <a:solidFill>
                  <a:srgbClr val="FF6600"/>
                </a:solidFill>
                <a:latin typeface="メイリオ"/>
                <a:ea typeface="メイリオ"/>
                <a:cs typeface="メイリオ"/>
              </a:rPr>
              <a:t>第４次産業革命</a:t>
            </a:r>
            <a:endParaRPr kumimoji="1" lang="ja-JP" altLang="en-US" sz="1400" b="1" dirty="0">
              <a:solidFill>
                <a:srgbClr val="FF6600"/>
              </a:solidFill>
              <a:latin typeface="メイリオ"/>
              <a:ea typeface="メイリオ"/>
              <a:cs typeface="メイリオ"/>
            </a:endParaRPr>
          </a:p>
        </p:txBody>
      </p:sp>
      <p:sp>
        <p:nvSpPr>
          <p:cNvPr id="36" name="テキスト ボックス 35"/>
          <p:cNvSpPr txBox="1"/>
          <p:nvPr/>
        </p:nvSpPr>
        <p:spPr>
          <a:xfrm>
            <a:off x="4969982" y="1050174"/>
            <a:ext cx="1703289" cy="307777"/>
          </a:xfrm>
          <a:prstGeom prst="rect">
            <a:avLst/>
          </a:prstGeom>
          <a:noFill/>
        </p:spPr>
        <p:txBody>
          <a:bodyPr wrap="square" rtlCol="0">
            <a:spAutoFit/>
          </a:bodyPr>
          <a:lstStyle/>
          <a:p>
            <a:pPr algn="ctr"/>
            <a:r>
              <a:rPr kumimoji="1" lang="ja-JP" altLang="en-US" sz="1400" b="1" dirty="0" smtClean="0">
                <a:solidFill>
                  <a:schemeClr val="tx2">
                    <a:lumMod val="50000"/>
                  </a:schemeClr>
                </a:solidFill>
                <a:latin typeface="メイリオ"/>
                <a:ea typeface="メイリオ"/>
                <a:cs typeface="メイリオ"/>
              </a:rPr>
              <a:t>第３次産業革命</a:t>
            </a:r>
            <a:endParaRPr kumimoji="1" lang="ja-JP" altLang="en-US" sz="1400" b="1" dirty="0">
              <a:solidFill>
                <a:schemeClr val="tx2">
                  <a:lumMod val="50000"/>
                </a:schemeClr>
              </a:solidFill>
              <a:latin typeface="メイリオ"/>
              <a:ea typeface="メイリオ"/>
              <a:cs typeface="メイリオ"/>
            </a:endParaRPr>
          </a:p>
        </p:txBody>
      </p:sp>
      <p:sp>
        <p:nvSpPr>
          <p:cNvPr id="37" name="テキスト ボックス 36"/>
          <p:cNvSpPr txBox="1"/>
          <p:nvPr/>
        </p:nvSpPr>
        <p:spPr>
          <a:xfrm>
            <a:off x="577272" y="5410940"/>
            <a:ext cx="774571" cy="461665"/>
          </a:xfrm>
          <a:prstGeom prst="rect">
            <a:avLst/>
          </a:prstGeom>
          <a:noFill/>
        </p:spPr>
        <p:txBody>
          <a:bodyPr wrap="none" rtlCol="0">
            <a:spAutoFit/>
          </a:bodyPr>
          <a:lstStyle/>
          <a:p>
            <a:pPr marL="285750" indent="-285750">
              <a:buFont typeface="Wingdings" charset="2"/>
              <a:buChar char="Ø"/>
            </a:pPr>
            <a:r>
              <a:rPr kumimoji="1" lang="ja-JP" altLang="en-US" sz="1200" dirty="0" smtClean="0">
                <a:solidFill>
                  <a:schemeClr val="tx1">
                    <a:lumMod val="50000"/>
                    <a:lumOff val="50000"/>
                  </a:schemeClr>
                </a:solidFill>
                <a:latin typeface="メイリオ"/>
                <a:ea typeface="メイリオ"/>
                <a:cs typeface="メイリオ"/>
              </a:rPr>
              <a:t>水力</a:t>
            </a:r>
            <a:endParaRPr kumimoji="1" lang="en-US" altLang="ja-JP" sz="1200" dirty="0" smtClean="0">
              <a:solidFill>
                <a:schemeClr val="tx1">
                  <a:lumMod val="50000"/>
                  <a:lumOff val="50000"/>
                </a:schemeClr>
              </a:solidFill>
              <a:latin typeface="メイリオ"/>
              <a:ea typeface="メイリオ"/>
              <a:cs typeface="メイリオ"/>
            </a:endParaRPr>
          </a:p>
          <a:p>
            <a:pPr marL="285750" indent="-285750">
              <a:buFont typeface="Wingdings" charset="2"/>
              <a:buChar char="Ø"/>
            </a:pPr>
            <a:r>
              <a:rPr lang="ja-JP" altLang="en-US" sz="1200" dirty="0" smtClean="0">
                <a:solidFill>
                  <a:schemeClr val="tx1">
                    <a:lumMod val="50000"/>
                    <a:lumOff val="50000"/>
                  </a:schemeClr>
                </a:solidFill>
                <a:latin typeface="メイリオ"/>
                <a:ea typeface="メイリオ"/>
                <a:cs typeface="メイリオ"/>
              </a:rPr>
              <a:t>馬力</a:t>
            </a:r>
            <a:endParaRPr kumimoji="1" lang="ja-JP" altLang="en-US" sz="1200" dirty="0">
              <a:solidFill>
                <a:schemeClr val="tx1">
                  <a:lumMod val="50000"/>
                  <a:lumOff val="50000"/>
                </a:schemeClr>
              </a:solidFill>
              <a:latin typeface="メイリオ"/>
              <a:ea typeface="メイリオ"/>
              <a:cs typeface="メイリオ"/>
            </a:endParaRPr>
          </a:p>
        </p:txBody>
      </p:sp>
      <p:sp>
        <p:nvSpPr>
          <p:cNvPr id="38" name="テキスト ボックス 37"/>
          <p:cNvSpPr txBox="1"/>
          <p:nvPr/>
        </p:nvSpPr>
        <p:spPr>
          <a:xfrm>
            <a:off x="2001212" y="5410940"/>
            <a:ext cx="1082348" cy="461665"/>
          </a:xfrm>
          <a:prstGeom prst="rect">
            <a:avLst/>
          </a:prstGeom>
          <a:noFill/>
        </p:spPr>
        <p:txBody>
          <a:bodyPr wrap="none" rtlCol="0">
            <a:spAutoFit/>
          </a:bodyPr>
          <a:lstStyle/>
          <a:p>
            <a:pPr marL="285750" indent="-285750">
              <a:buFont typeface="Wingdings" charset="2"/>
              <a:buChar char="Ø"/>
            </a:pPr>
            <a:r>
              <a:rPr lang="ja-JP" altLang="en-US" sz="1200" dirty="0" smtClean="0">
                <a:solidFill>
                  <a:schemeClr val="accent5">
                    <a:lumMod val="75000"/>
                  </a:schemeClr>
                </a:solidFill>
                <a:latin typeface="メイリオ"/>
                <a:ea typeface="メイリオ"/>
                <a:cs typeface="メイリオ"/>
              </a:rPr>
              <a:t>蒸気機関</a:t>
            </a:r>
          </a:p>
          <a:p>
            <a:pPr marL="285750" indent="-285750">
              <a:buFont typeface="Wingdings" charset="2"/>
              <a:buChar char="Ø"/>
            </a:pPr>
            <a:r>
              <a:rPr lang="ja-JP" altLang="en-US" sz="1200" dirty="0" smtClean="0">
                <a:solidFill>
                  <a:schemeClr val="accent5">
                    <a:lumMod val="75000"/>
                  </a:schemeClr>
                </a:solidFill>
                <a:latin typeface="メイリオ"/>
                <a:ea typeface="メイリオ"/>
                <a:cs typeface="メイリオ"/>
              </a:rPr>
              <a:t>鉄道</a:t>
            </a:r>
            <a:endParaRPr lang="en-US" altLang="ja-JP" sz="1200" dirty="0" smtClean="0">
              <a:solidFill>
                <a:schemeClr val="accent5">
                  <a:lumMod val="75000"/>
                </a:schemeClr>
              </a:solidFill>
              <a:latin typeface="メイリオ"/>
              <a:ea typeface="メイリオ"/>
              <a:cs typeface="メイリオ"/>
            </a:endParaRPr>
          </a:p>
        </p:txBody>
      </p:sp>
      <p:sp>
        <p:nvSpPr>
          <p:cNvPr id="39" name="テキスト ボックス 38"/>
          <p:cNvSpPr txBox="1"/>
          <p:nvPr/>
        </p:nvSpPr>
        <p:spPr>
          <a:xfrm>
            <a:off x="3540606" y="5410940"/>
            <a:ext cx="1249060" cy="461665"/>
          </a:xfrm>
          <a:prstGeom prst="rect">
            <a:avLst/>
          </a:prstGeom>
          <a:noFill/>
        </p:spPr>
        <p:txBody>
          <a:bodyPr wrap="none" rtlCol="0">
            <a:spAutoFit/>
          </a:bodyPr>
          <a:lstStyle/>
          <a:p>
            <a:pPr marL="285750" indent="-285750">
              <a:buFont typeface="Wingdings" charset="2"/>
              <a:buChar char="Ø"/>
            </a:pPr>
            <a:r>
              <a:rPr lang="ja-JP" altLang="en-US" sz="1200" dirty="0" smtClean="0">
                <a:solidFill>
                  <a:schemeClr val="tx2">
                    <a:lumMod val="75000"/>
                  </a:schemeClr>
                </a:solidFill>
                <a:latin typeface="メイリオ"/>
                <a:ea typeface="メイリオ"/>
                <a:cs typeface="メイリオ"/>
              </a:rPr>
              <a:t>化学産業</a:t>
            </a:r>
            <a:endParaRPr lang="en-US" altLang="ja-JP" sz="1200" dirty="0" smtClean="0">
              <a:solidFill>
                <a:schemeClr val="tx2">
                  <a:lumMod val="75000"/>
                </a:schemeClr>
              </a:solidFill>
              <a:latin typeface="メイリオ"/>
              <a:ea typeface="メイリオ"/>
              <a:cs typeface="メイリオ"/>
            </a:endParaRPr>
          </a:p>
          <a:p>
            <a:pPr marL="285750" indent="-285750">
              <a:buFont typeface="Wingdings" charset="2"/>
              <a:buChar char="Ø"/>
            </a:pPr>
            <a:r>
              <a:rPr lang="ja-JP" altLang="en-US" sz="1200" dirty="0" smtClean="0">
                <a:solidFill>
                  <a:schemeClr val="tx2">
                    <a:lumMod val="75000"/>
                  </a:schemeClr>
                </a:solidFill>
                <a:latin typeface="メイリオ"/>
                <a:ea typeface="メイリオ"/>
                <a:cs typeface="メイリオ"/>
              </a:rPr>
              <a:t>科学的管理</a:t>
            </a:r>
            <a:endParaRPr lang="en-US" altLang="ja-JP" sz="1200" dirty="0" smtClean="0">
              <a:solidFill>
                <a:schemeClr val="tx2">
                  <a:lumMod val="75000"/>
                </a:schemeClr>
              </a:solidFill>
              <a:latin typeface="メイリオ"/>
              <a:ea typeface="メイリオ"/>
              <a:cs typeface="メイリオ"/>
            </a:endParaRPr>
          </a:p>
        </p:txBody>
      </p:sp>
      <p:sp>
        <p:nvSpPr>
          <p:cNvPr id="40" name="テキスト ボックス 39"/>
          <p:cNvSpPr txBox="1"/>
          <p:nvPr/>
        </p:nvSpPr>
        <p:spPr>
          <a:xfrm>
            <a:off x="4960021" y="5418744"/>
            <a:ext cx="1713251" cy="461665"/>
          </a:xfrm>
          <a:prstGeom prst="rect">
            <a:avLst/>
          </a:prstGeom>
          <a:noFill/>
        </p:spPr>
        <p:txBody>
          <a:bodyPr wrap="square" rtlCol="0">
            <a:spAutoFit/>
          </a:bodyPr>
          <a:lstStyle>
            <a:defPPr>
              <a:defRPr lang="ja-JP"/>
            </a:defPPr>
            <a:lvl1pPr algn="ctr">
              <a:defRPr sz="1400">
                <a:solidFill>
                  <a:schemeClr val="tx2">
                    <a:lumMod val="50000"/>
                  </a:schemeClr>
                </a:solidFill>
                <a:latin typeface="メイリオ"/>
                <a:ea typeface="メイリオ"/>
                <a:cs typeface="メイリオ"/>
              </a:defRPr>
            </a:lvl1pPr>
          </a:lstStyle>
          <a:p>
            <a:pPr marL="285750" indent="-285750" algn="l">
              <a:buFont typeface="Wingdings" charset="2"/>
              <a:buChar char="Ø"/>
            </a:pPr>
            <a:r>
              <a:rPr lang="ja-JP" altLang="en-US" sz="1200" dirty="0"/>
              <a:t>コンピューター</a:t>
            </a:r>
          </a:p>
          <a:p>
            <a:pPr marL="285750" indent="-285750" algn="l">
              <a:buFont typeface="Wingdings" charset="2"/>
              <a:buChar char="Ø"/>
            </a:pPr>
            <a:r>
              <a:rPr lang="ja-JP" altLang="en-US" sz="1200" dirty="0"/>
              <a:t>インターネット</a:t>
            </a:r>
            <a:endParaRPr lang="en-US" altLang="ja-JP" sz="1200" dirty="0"/>
          </a:p>
        </p:txBody>
      </p:sp>
      <p:sp>
        <p:nvSpPr>
          <p:cNvPr id="41" name="テキスト ボックス 40"/>
          <p:cNvSpPr txBox="1"/>
          <p:nvPr/>
        </p:nvSpPr>
        <p:spPr>
          <a:xfrm>
            <a:off x="6740285" y="5418744"/>
            <a:ext cx="1849533" cy="461665"/>
          </a:xfrm>
          <a:prstGeom prst="rect">
            <a:avLst/>
          </a:prstGeom>
          <a:noFill/>
        </p:spPr>
        <p:txBody>
          <a:bodyPr wrap="square" rtlCol="0">
            <a:spAutoFit/>
          </a:bodyPr>
          <a:lstStyle/>
          <a:p>
            <a:pPr marL="285750" indent="-285750">
              <a:buFont typeface="Wingdings" charset="2"/>
              <a:buChar char="Ø"/>
            </a:pPr>
            <a:r>
              <a:rPr lang="en-US" altLang="ja-JP" sz="1200" dirty="0" err="1" smtClean="0">
                <a:solidFill>
                  <a:srgbClr val="FF6600"/>
                </a:solidFill>
                <a:latin typeface="メイリオ"/>
                <a:ea typeface="メイリオ"/>
                <a:cs typeface="メイリオ"/>
              </a:rPr>
              <a:t>IoT</a:t>
            </a:r>
            <a:r>
              <a:rPr lang="en-US" altLang="ja-JP" sz="1200" dirty="0">
                <a:solidFill>
                  <a:srgbClr val="FF6600"/>
                </a:solidFill>
                <a:latin typeface="メイリオ"/>
                <a:ea typeface="メイリオ"/>
                <a:cs typeface="メイリオ"/>
              </a:rPr>
              <a:t>/</a:t>
            </a:r>
            <a:r>
              <a:rPr lang="ja-JP" altLang="en-US" sz="1200" dirty="0" smtClean="0">
                <a:solidFill>
                  <a:srgbClr val="FF6600"/>
                </a:solidFill>
                <a:latin typeface="メイリオ"/>
                <a:ea typeface="メイリオ"/>
                <a:cs typeface="メイリオ"/>
              </a:rPr>
              <a:t>ビッグデータ</a:t>
            </a:r>
          </a:p>
          <a:p>
            <a:pPr marL="285750" indent="-285750">
              <a:buFont typeface="Wingdings" charset="2"/>
              <a:buChar char="Ø"/>
            </a:pPr>
            <a:r>
              <a:rPr lang="ja-JP" altLang="en-US" sz="1200" dirty="0" smtClean="0">
                <a:solidFill>
                  <a:srgbClr val="FF6600"/>
                </a:solidFill>
                <a:latin typeface="メイリオ"/>
                <a:ea typeface="メイリオ"/>
                <a:cs typeface="メイリオ"/>
              </a:rPr>
              <a:t>人工知能</a:t>
            </a:r>
            <a:r>
              <a:rPr lang="en-US" altLang="ja-JP" sz="1200" dirty="0" smtClean="0">
                <a:solidFill>
                  <a:srgbClr val="FF6600"/>
                </a:solidFill>
                <a:latin typeface="メイリオ"/>
                <a:ea typeface="メイリオ"/>
                <a:cs typeface="メイリオ"/>
              </a:rPr>
              <a:t>/</a:t>
            </a:r>
            <a:r>
              <a:rPr lang="ja-JP" altLang="en-US" sz="1200" dirty="0" smtClean="0">
                <a:solidFill>
                  <a:srgbClr val="FF6600"/>
                </a:solidFill>
                <a:latin typeface="メイリオ"/>
                <a:ea typeface="メイリオ"/>
                <a:cs typeface="メイリオ"/>
              </a:rPr>
              <a:t>クラウド</a:t>
            </a:r>
          </a:p>
        </p:txBody>
      </p:sp>
      <p:sp>
        <p:nvSpPr>
          <p:cNvPr id="45" name="テキスト ボックス 44"/>
          <p:cNvSpPr txBox="1"/>
          <p:nvPr/>
        </p:nvSpPr>
        <p:spPr>
          <a:xfrm>
            <a:off x="1908845" y="6124431"/>
            <a:ext cx="3051176" cy="307777"/>
          </a:xfrm>
          <a:prstGeom prst="rect">
            <a:avLst/>
          </a:prstGeom>
          <a:noFill/>
        </p:spPr>
        <p:txBody>
          <a:bodyPr wrap="square" rtlCol="0">
            <a:spAutoFit/>
          </a:bodyPr>
          <a:lstStyle/>
          <a:p>
            <a:pPr algn="ctr"/>
            <a:r>
              <a:rPr kumimoji="1" lang="ja-JP" altLang="en-US" sz="1400" b="1" dirty="0" smtClean="0">
                <a:solidFill>
                  <a:schemeClr val="accent5">
                    <a:lumMod val="75000"/>
                  </a:schemeClr>
                </a:solidFill>
                <a:latin typeface="メイリオ"/>
                <a:ea typeface="メイリオ"/>
                <a:cs typeface="メイリオ"/>
              </a:rPr>
              <a:t>第１次産業革命</a:t>
            </a:r>
            <a:endParaRPr kumimoji="1" lang="ja-JP" altLang="en-US" sz="1400" b="1" dirty="0">
              <a:solidFill>
                <a:schemeClr val="accent5">
                  <a:lumMod val="75000"/>
                </a:schemeClr>
              </a:solidFill>
              <a:latin typeface="メイリオ"/>
              <a:ea typeface="メイリオ"/>
              <a:cs typeface="メイリオ"/>
            </a:endParaRPr>
          </a:p>
        </p:txBody>
      </p:sp>
      <p:sp>
        <p:nvSpPr>
          <p:cNvPr id="46" name="テキスト ボックス 45"/>
          <p:cNvSpPr txBox="1"/>
          <p:nvPr/>
        </p:nvSpPr>
        <p:spPr>
          <a:xfrm>
            <a:off x="4969982" y="6126121"/>
            <a:ext cx="1703292" cy="307777"/>
          </a:xfrm>
          <a:prstGeom prst="rect">
            <a:avLst/>
          </a:prstGeom>
          <a:noFill/>
        </p:spPr>
        <p:txBody>
          <a:bodyPr wrap="square" rtlCol="0">
            <a:spAutoFit/>
          </a:bodyPr>
          <a:lstStyle/>
          <a:p>
            <a:pPr algn="ctr"/>
            <a:r>
              <a:rPr kumimoji="1" lang="ja-JP" altLang="en-US" sz="1400" b="1" dirty="0" smtClean="0">
                <a:solidFill>
                  <a:schemeClr val="tx2">
                    <a:lumMod val="75000"/>
                  </a:schemeClr>
                </a:solidFill>
                <a:latin typeface="メイリオ"/>
                <a:ea typeface="メイリオ"/>
                <a:cs typeface="メイリオ"/>
              </a:rPr>
              <a:t>第２次産業革命</a:t>
            </a:r>
            <a:endParaRPr kumimoji="1" lang="ja-JP" altLang="en-US" sz="1400" b="1" dirty="0">
              <a:solidFill>
                <a:schemeClr val="tx2">
                  <a:lumMod val="75000"/>
                </a:schemeClr>
              </a:solidFill>
              <a:latin typeface="メイリオ"/>
              <a:ea typeface="メイリオ"/>
              <a:cs typeface="メイリオ"/>
            </a:endParaRPr>
          </a:p>
        </p:txBody>
      </p:sp>
      <p:sp>
        <p:nvSpPr>
          <p:cNvPr id="47" name="テキスト ボックス 46"/>
          <p:cNvSpPr txBox="1"/>
          <p:nvPr/>
        </p:nvSpPr>
        <p:spPr>
          <a:xfrm>
            <a:off x="6673274" y="6127802"/>
            <a:ext cx="2074334" cy="307777"/>
          </a:xfrm>
          <a:prstGeom prst="rect">
            <a:avLst/>
          </a:prstGeom>
          <a:noFill/>
        </p:spPr>
        <p:txBody>
          <a:bodyPr wrap="square" rtlCol="0">
            <a:spAutoFit/>
          </a:bodyPr>
          <a:lstStyle/>
          <a:p>
            <a:pPr algn="ctr"/>
            <a:r>
              <a:rPr kumimoji="1" lang="ja-JP" altLang="en-US" sz="1400" b="1" dirty="0" smtClean="0">
                <a:solidFill>
                  <a:srgbClr val="FF6600"/>
                </a:solidFill>
                <a:latin typeface="メイリオ"/>
                <a:ea typeface="メイリオ"/>
                <a:cs typeface="メイリオ"/>
              </a:rPr>
              <a:t>第３次産業革命</a:t>
            </a:r>
            <a:endParaRPr kumimoji="1" lang="ja-JP" altLang="en-US" sz="1400" b="1" dirty="0">
              <a:solidFill>
                <a:srgbClr val="FF6600"/>
              </a:solidFill>
              <a:latin typeface="メイリオ"/>
              <a:ea typeface="メイリオ"/>
              <a:cs typeface="メイリオ"/>
            </a:endParaRPr>
          </a:p>
        </p:txBody>
      </p:sp>
      <p:sp>
        <p:nvSpPr>
          <p:cNvPr id="48" name="テキスト ボックス 47"/>
          <p:cNvSpPr txBox="1"/>
          <p:nvPr/>
        </p:nvSpPr>
        <p:spPr>
          <a:xfrm>
            <a:off x="7212054" y="6374003"/>
            <a:ext cx="1535550" cy="215444"/>
          </a:xfrm>
          <a:prstGeom prst="rect">
            <a:avLst/>
          </a:prstGeom>
          <a:noFill/>
        </p:spPr>
        <p:txBody>
          <a:bodyPr wrap="square" rtlCol="0">
            <a:spAutoFit/>
          </a:bodyPr>
          <a:lstStyle/>
          <a:p>
            <a:pPr algn="r"/>
            <a:r>
              <a:rPr kumimoji="1" lang="ja-JP" altLang="en-US" sz="800" dirty="0" smtClean="0">
                <a:solidFill>
                  <a:srgbClr val="C0504D"/>
                </a:solidFill>
                <a:latin typeface="メイリオ"/>
                <a:ea typeface="メイリオ"/>
                <a:cs typeface="メイリオ"/>
              </a:rPr>
              <a:t>米国での一般的理解</a:t>
            </a:r>
            <a:endParaRPr kumimoji="1" lang="ja-JP" altLang="en-US" sz="800" dirty="0">
              <a:solidFill>
                <a:srgbClr val="C0504D"/>
              </a:solidFill>
              <a:latin typeface="メイリオ"/>
              <a:ea typeface="メイリオ"/>
              <a:cs typeface="メイリオ"/>
            </a:endParaRPr>
          </a:p>
        </p:txBody>
      </p:sp>
      <p:sp>
        <p:nvSpPr>
          <p:cNvPr id="49" name="テキスト ボックス 48"/>
          <p:cNvSpPr txBox="1"/>
          <p:nvPr/>
        </p:nvSpPr>
        <p:spPr>
          <a:xfrm>
            <a:off x="7212054" y="1311821"/>
            <a:ext cx="1535550" cy="215444"/>
          </a:xfrm>
          <a:prstGeom prst="rect">
            <a:avLst/>
          </a:prstGeom>
          <a:noFill/>
        </p:spPr>
        <p:txBody>
          <a:bodyPr wrap="square" rtlCol="0">
            <a:spAutoFit/>
          </a:bodyPr>
          <a:lstStyle/>
          <a:p>
            <a:pPr algn="r"/>
            <a:r>
              <a:rPr kumimoji="1" lang="ja-JP" altLang="en-US" sz="800" dirty="0" smtClean="0">
                <a:solidFill>
                  <a:schemeClr val="accent2"/>
                </a:solidFill>
                <a:latin typeface="メイリオ"/>
                <a:ea typeface="メイリオ"/>
                <a:cs typeface="メイリオ"/>
              </a:rPr>
              <a:t>ドイツでの一般的理解</a:t>
            </a:r>
            <a:endParaRPr kumimoji="1" lang="ja-JP" altLang="en-US" sz="800" dirty="0">
              <a:solidFill>
                <a:schemeClr val="accent2"/>
              </a:solidFill>
              <a:latin typeface="メイリオ"/>
              <a:ea typeface="メイリオ"/>
              <a:cs typeface="メイリオ"/>
            </a:endParaRPr>
          </a:p>
        </p:txBody>
      </p:sp>
      <p:cxnSp>
        <p:nvCxnSpPr>
          <p:cNvPr id="51" name="直線コネクタ 50"/>
          <p:cNvCxnSpPr/>
          <p:nvPr/>
        </p:nvCxnSpPr>
        <p:spPr>
          <a:xfrm>
            <a:off x="421752" y="5893446"/>
            <a:ext cx="8325856" cy="0"/>
          </a:xfrm>
          <a:prstGeom prst="line">
            <a:avLst/>
          </a:prstGeom>
          <a:ln>
            <a:solidFill>
              <a:schemeClr val="accent6">
                <a:lumMod val="60000"/>
                <a:lumOff val="4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52" name="テキスト ボックス 51"/>
          <p:cNvSpPr txBox="1"/>
          <p:nvPr/>
        </p:nvSpPr>
        <p:spPr>
          <a:xfrm>
            <a:off x="421745" y="1048484"/>
            <a:ext cx="1525588" cy="307777"/>
          </a:xfrm>
          <a:prstGeom prst="rect">
            <a:avLst/>
          </a:prstGeom>
          <a:noFill/>
        </p:spPr>
        <p:txBody>
          <a:bodyPr wrap="square" rtlCol="0">
            <a:spAutoFit/>
          </a:bodyPr>
          <a:lstStyle/>
          <a:p>
            <a:pPr algn="ctr"/>
            <a:r>
              <a:rPr kumimoji="1" lang="ja-JP" altLang="en-US" sz="1400" dirty="0" smtClean="0">
                <a:solidFill>
                  <a:schemeClr val="tx1">
                    <a:lumMod val="50000"/>
                    <a:lumOff val="50000"/>
                  </a:schemeClr>
                </a:solidFill>
                <a:latin typeface="メイリオ"/>
                <a:ea typeface="メイリオ"/>
                <a:cs typeface="メイリオ"/>
              </a:rPr>
              <a:t>産業革命以前</a:t>
            </a:r>
            <a:endParaRPr kumimoji="1" lang="ja-JP" altLang="en-US" sz="1400" dirty="0">
              <a:solidFill>
                <a:schemeClr val="tx1">
                  <a:lumMod val="50000"/>
                  <a:lumOff val="50000"/>
                </a:schemeClr>
              </a:solidFill>
              <a:latin typeface="メイリオ"/>
              <a:ea typeface="メイリオ"/>
              <a:cs typeface="メイリオ"/>
            </a:endParaRPr>
          </a:p>
        </p:txBody>
      </p:sp>
      <p:sp>
        <p:nvSpPr>
          <p:cNvPr id="55" name="テキスト ボックス 54"/>
          <p:cNvSpPr txBox="1"/>
          <p:nvPr/>
        </p:nvSpPr>
        <p:spPr>
          <a:xfrm>
            <a:off x="1918804" y="800178"/>
            <a:ext cx="1500909" cy="246221"/>
          </a:xfrm>
          <a:prstGeom prst="rect">
            <a:avLst/>
          </a:prstGeom>
          <a:noFill/>
        </p:spPr>
        <p:txBody>
          <a:bodyPr wrap="square" rtlCol="0">
            <a:spAutoFit/>
          </a:bodyPr>
          <a:lstStyle/>
          <a:p>
            <a:r>
              <a:rPr kumimoji="1" lang="en-US" altLang="ja-JP" sz="1000" dirty="0" smtClean="0">
                <a:solidFill>
                  <a:schemeClr val="accent5">
                    <a:lumMod val="75000"/>
                  </a:schemeClr>
                </a:solidFill>
                <a:latin typeface="メイリオ"/>
                <a:ea typeface="メイリオ"/>
                <a:cs typeface="メイリオ"/>
              </a:rPr>
              <a:t>18</a:t>
            </a:r>
            <a:r>
              <a:rPr kumimoji="1" lang="ja-JP" altLang="en-US" sz="1000" dirty="0" smtClean="0">
                <a:solidFill>
                  <a:schemeClr val="accent5">
                    <a:lumMod val="75000"/>
                  </a:schemeClr>
                </a:solidFill>
                <a:latin typeface="メイリオ"/>
                <a:ea typeface="メイリオ"/>
                <a:cs typeface="メイリオ"/>
              </a:rPr>
              <a:t>世紀中</a:t>
            </a:r>
            <a:r>
              <a:rPr kumimoji="1" lang="en-US" altLang="ja-JP" sz="1000" dirty="0" smtClean="0">
                <a:solidFill>
                  <a:schemeClr val="accent5">
                    <a:lumMod val="75000"/>
                  </a:schemeClr>
                </a:solidFill>
                <a:latin typeface="メイリオ"/>
                <a:ea typeface="メイリオ"/>
                <a:cs typeface="メイリオ"/>
              </a:rPr>
              <a:t>〜</a:t>
            </a:r>
            <a:endParaRPr kumimoji="1" lang="ja-JP" altLang="en-US" sz="1000" dirty="0">
              <a:solidFill>
                <a:schemeClr val="accent5">
                  <a:lumMod val="75000"/>
                </a:schemeClr>
              </a:solidFill>
              <a:latin typeface="メイリオ"/>
              <a:ea typeface="メイリオ"/>
              <a:cs typeface="メイリオ"/>
            </a:endParaRPr>
          </a:p>
        </p:txBody>
      </p:sp>
      <p:sp>
        <p:nvSpPr>
          <p:cNvPr id="56" name="テキスト ボックス 55"/>
          <p:cNvSpPr txBox="1"/>
          <p:nvPr/>
        </p:nvSpPr>
        <p:spPr>
          <a:xfrm>
            <a:off x="3444393" y="801868"/>
            <a:ext cx="1525589" cy="246221"/>
          </a:xfrm>
          <a:prstGeom prst="rect">
            <a:avLst/>
          </a:prstGeom>
          <a:noFill/>
        </p:spPr>
        <p:txBody>
          <a:bodyPr wrap="square" rtlCol="0">
            <a:spAutoFit/>
          </a:bodyPr>
          <a:lstStyle/>
          <a:p>
            <a:r>
              <a:rPr kumimoji="1" lang="en-US" altLang="ja-JP" sz="1000" dirty="0" smtClean="0">
                <a:solidFill>
                  <a:schemeClr val="tx2">
                    <a:lumMod val="75000"/>
                  </a:schemeClr>
                </a:solidFill>
                <a:latin typeface="メイリオ"/>
                <a:ea typeface="メイリオ"/>
                <a:cs typeface="メイリオ"/>
              </a:rPr>
              <a:t>20</a:t>
            </a:r>
            <a:r>
              <a:rPr kumimoji="1" lang="ja-JP" altLang="en-US" sz="1000" dirty="0" smtClean="0">
                <a:solidFill>
                  <a:schemeClr val="tx2">
                    <a:lumMod val="75000"/>
                  </a:schemeClr>
                </a:solidFill>
                <a:latin typeface="メイリオ"/>
                <a:ea typeface="メイリオ"/>
                <a:cs typeface="メイリオ"/>
              </a:rPr>
              <a:t>世紀初</a:t>
            </a:r>
            <a:r>
              <a:rPr kumimoji="1" lang="en-US" altLang="ja-JP" sz="1000" dirty="0" smtClean="0">
                <a:solidFill>
                  <a:schemeClr val="tx2">
                    <a:lumMod val="75000"/>
                  </a:schemeClr>
                </a:solidFill>
                <a:latin typeface="メイリオ"/>
                <a:ea typeface="メイリオ"/>
                <a:cs typeface="メイリオ"/>
              </a:rPr>
              <a:t>〜</a:t>
            </a:r>
            <a:endParaRPr kumimoji="1" lang="ja-JP" altLang="en-US" sz="1000" dirty="0">
              <a:solidFill>
                <a:schemeClr val="tx2">
                  <a:lumMod val="75000"/>
                </a:schemeClr>
              </a:solidFill>
              <a:latin typeface="メイリオ"/>
              <a:ea typeface="メイリオ"/>
              <a:cs typeface="メイリオ"/>
            </a:endParaRPr>
          </a:p>
        </p:txBody>
      </p:sp>
      <p:sp>
        <p:nvSpPr>
          <p:cNvPr id="57" name="テキスト ボックス 56"/>
          <p:cNvSpPr txBox="1"/>
          <p:nvPr/>
        </p:nvSpPr>
        <p:spPr>
          <a:xfrm>
            <a:off x="6673272" y="800178"/>
            <a:ext cx="2074334" cy="246221"/>
          </a:xfrm>
          <a:prstGeom prst="rect">
            <a:avLst/>
          </a:prstGeom>
          <a:noFill/>
        </p:spPr>
        <p:txBody>
          <a:bodyPr wrap="square" rtlCol="0">
            <a:spAutoFit/>
          </a:bodyPr>
          <a:lstStyle/>
          <a:p>
            <a:r>
              <a:rPr kumimoji="1" lang="en-US" altLang="ja-JP" sz="1000" dirty="0" smtClean="0">
                <a:solidFill>
                  <a:srgbClr val="FF6600"/>
                </a:solidFill>
                <a:latin typeface="メイリオ"/>
                <a:ea typeface="メイリオ"/>
                <a:cs typeface="メイリオ"/>
              </a:rPr>
              <a:t>2010</a:t>
            </a:r>
            <a:r>
              <a:rPr kumimoji="1" lang="ja-JP" altLang="en-US" sz="1000" dirty="0" smtClean="0">
                <a:solidFill>
                  <a:srgbClr val="FF6600"/>
                </a:solidFill>
                <a:latin typeface="メイリオ"/>
                <a:ea typeface="メイリオ"/>
                <a:cs typeface="メイリオ"/>
              </a:rPr>
              <a:t>年代</a:t>
            </a:r>
            <a:r>
              <a:rPr kumimoji="1" lang="en-US" altLang="ja-JP" sz="1000" dirty="0" smtClean="0">
                <a:solidFill>
                  <a:srgbClr val="FF6600"/>
                </a:solidFill>
                <a:latin typeface="メイリオ"/>
                <a:ea typeface="メイリオ"/>
                <a:cs typeface="メイリオ"/>
              </a:rPr>
              <a:t>〜</a:t>
            </a:r>
            <a:endParaRPr kumimoji="1" lang="ja-JP" altLang="en-US" sz="1000" dirty="0">
              <a:solidFill>
                <a:srgbClr val="FF6600"/>
              </a:solidFill>
              <a:latin typeface="メイリオ"/>
              <a:ea typeface="メイリオ"/>
              <a:cs typeface="メイリオ"/>
            </a:endParaRPr>
          </a:p>
        </p:txBody>
      </p:sp>
      <p:sp>
        <p:nvSpPr>
          <p:cNvPr id="58" name="テキスト ボックス 57"/>
          <p:cNvSpPr txBox="1"/>
          <p:nvPr/>
        </p:nvSpPr>
        <p:spPr>
          <a:xfrm>
            <a:off x="4969982" y="801868"/>
            <a:ext cx="1703289" cy="246221"/>
          </a:xfrm>
          <a:prstGeom prst="rect">
            <a:avLst/>
          </a:prstGeom>
          <a:noFill/>
        </p:spPr>
        <p:txBody>
          <a:bodyPr wrap="square" rtlCol="0">
            <a:spAutoFit/>
          </a:bodyPr>
          <a:lstStyle/>
          <a:p>
            <a:r>
              <a:rPr kumimoji="1" lang="en-US" altLang="ja-JP" sz="1000" dirty="0" smtClean="0">
                <a:solidFill>
                  <a:schemeClr val="tx2">
                    <a:lumMod val="50000"/>
                  </a:schemeClr>
                </a:solidFill>
                <a:latin typeface="メイリオ"/>
                <a:ea typeface="メイリオ"/>
                <a:cs typeface="メイリオ"/>
              </a:rPr>
              <a:t>1970</a:t>
            </a:r>
            <a:r>
              <a:rPr kumimoji="1" lang="ja-JP" altLang="en-US" sz="1000" dirty="0" smtClean="0">
                <a:solidFill>
                  <a:schemeClr val="tx2">
                    <a:lumMod val="50000"/>
                  </a:schemeClr>
                </a:solidFill>
                <a:latin typeface="メイリオ"/>
                <a:ea typeface="メイリオ"/>
                <a:cs typeface="メイリオ"/>
              </a:rPr>
              <a:t>年代</a:t>
            </a:r>
            <a:r>
              <a:rPr kumimoji="1" lang="en-US" altLang="ja-JP" sz="1000" dirty="0" smtClean="0">
                <a:solidFill>
                  <a:schemeClr val="tx2">
                    <a:lumMod val="50000"/>
                  </a:schemeClr>
                </a:solidFill>
                <a:latin typeface="メイリオ"/>
                <a:ea typeface="メイリオ"/>
                <a:cs typeface="メイリオ"/>
              </a:rPr>
              <a:t>〜</a:t>
            </a:r>
            <a:endParaRPr kumimoji="1" lang="ja-JP" altLang="en-US" sz="1000" dirty="0">
              <a:solidFill>
                <a:schemeClr val="tx2">
                  <a:lumMod val="50000"/>
                </a:schemeClr>
              </a:solidFill>
              <a:latin typeface="メイリオ"/>
              <a:ea typeface="メイリオ"/>
              <a:cs typeface="メイリオ"/>
            </a:endParaRPr>
          </a:p>
        </p:txBody>
      </p:sp>
      <p:sp>
        <p:nvSpPr>
          <p:cNvPr id="60" name="テキスト ボックス 59"/>
          <p:cNvSpPr txBox="1"/>
          <p:nvPr/>
        </p:nvSpPr>
        <p:spPr>
          <a:xfrm>
            <a:off x="6673274" y="5937124"/>
            <a:ext cx="2074334" cy="215444"/>
          </a:xfrm>
          <a:prstGeom prst="rect">
            <a:avLst/>
          </a:prstGeom>
          <a:noFill/>
        </p:spPr>
        <p:txBody>
          <a:bodyPr wrap="square" rtlCol="0">
            <a:spAutoFit/>
          </a:bodyPr>
          <a:lstStyle/>
          <a:p>
            <a:pPr algn="ctr"/>
            <a:r>
              <a:rPr kumimoji="1" lang="ja-JP" altLang="en-US" sz="800" b="1" dirty="0" smtClean="0">
                <a:solidFill>
                  <a:srgbClr val="C0504D"/>
                </a:solidFill>
                <a:latin typeface="メイリオ"/>
                <a:ea typeface="メイリオ"/>
                <a:cs typeface="メイリオ"/>
              </a:rPr>
              <a:t>デジタル・ファブリケーション時代</a:t>
            </a:r>
            <a:endParaRPr kumimoji="1" lang="ja-JP" altLang="en-US" sz="800" b="1" dirty="0">
              <a:solidFill>
                <a:srgbClr val="C0504D"/>
              </a:solidFill>
              <a:latin typeface="メイリオ"/>
              <a:ea typeface="メイリオ"/>
              <a:cs typeface="メイリオ"/>
            </a:endParaRPr>
          </a:p>
        </p:txBody>
      </p:sp>
      <p:sp>
        <p:nvSpPr>
          <p:cNvPr id="14" name="正方形/長方形 13"/>
          <p:cNvSpPr/>
          <p:nvPr/>
        </p:nvSpPr>
        <p:spPr>
          <a:xfrm>
            <a:off x="1351843" y="4735311"/>
            <a:ext cx="2781430" cy="58384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v"/>
            </a:pPr>
            <a:r>
              <a:rPr kumimoji="1" lang="ja-JP" altLang="en-US" sz="1000" dirty="0" smtClean="0">
                <a:solidFill>
                  <a:srgbClr val="FFFFFF"/>
                </a:solidFill>
                <a:latin typeface="メイリオ"/>
                <a:ea typeface="メイリオ"/>
                <a:cs typeface="メイリオ"/>
              </a:rPr>
              <a:t>農業社会から工業社会への</a:t>
            </a:r>
            <a:r>
              <a:rPr lang="ja-JP" altLang="en-US" sz="1000" dirty="0" smtClean="0">
                <a:solidFill>
                  <a:srgbClr val="FFFFFF"/>
                </a:solidFill>
                <a:latin typeface="メイリオ"/>
                <a:ea typeface="メイリオ"/>
                <a:cs typeface="メイリオ"/>
              </a:rPr>
              <a:t>転換</a:t>
            </a:r>
            <a:endParaRPr lang="en-US" altLang="ja-JP" sz="1000" dirty="0" smtClean="0">
              <a:solidFill>
                <a:srgbClr val="FFFFFF"/>
              </a:solidFill>
              <a:latin typeface="メイリオ"/>
              <a:ea typeface="メイリオ"/>
              <a:cs typeface="メイリオ"/>
            </a:endParaRPr>
          </a:p>
          <a:p>
            <a:pPr marL="171450" indent="-171450">
              <a:buFont typeface="Wingdings" charset="2"/>
              <a:buChar char="v"/>
            </a:pPr>
            <a:r>
              <a:rPr lang="ja-JP" altLang="en-US" sz="1000" smtClean="0">
                <a:solidFill>
                  <a:srgbClr val="FFFFFF"/>
                </a:solidFill>
                <a:latin typeface="メイリオ"/>
                <a:ea typeface="メイリオ"/>
                <a:cs typeface="メイリオ"/>
              </a:rPr>
              <a:t>労働力</a:t>
            </a:r>
            <a:r>
              <a:rPr lang="ja-JP" altLang="en-US" sz="1000">
                <a:solidFill>
                  <a:srgbClr val="FFFFFF"/>
                </a:solidFill>
                <a:latin typeface="メイリオ"/>
                <a:ea typeface="メイリオ"/>
                <a:cs typeface="メイリオ"/>
              </a:rPr>
              <a:t>の田園地帯から都市部への</a:t>
            </a:r>
            <a:r>
              <a:rPr lang="ja-JP" altLang="en-US" sz="1000" smtClean="0">
                <a:solidFill>
                  <a:srgbClr val="FFFFFF"/>
                </a:solidFill>
                <a:latin typeface="メイリオ"/>
                <a:ea typeface="メイリオ"/>
                <a:cs typeface="メイリオ"/>
              </a:rPr>
              <a:t>移動</a:t>
            </a:r>
            <a:endParaRPr kumimoji="1" lang="en-US" altLang="ja-JP" sz="1000" dirty="0" smtClean="0">
              <a:solidFill>
                <a:srgbClr val="FFFFFF"/>
              </a:solidFill>
              <a:latin typeface="メイリオ"/>
              <a:ea typeface="メイリオ"/>
              <a:cs typeface="メイリオ"/>
            </a:endParaRPr>
          </a:p>
          <a:p>
            <a:pPr marL="171450" indent="-171450">
              <a:buFont typeface="Wingdings" charset="2"/>
              <a:buChar char="v"/>
            </a:pPr>
            <a:r>
              <a:rPr lang="ja-JP" altLang="en-US" sz="1000" dirty="0" smtClean="0">
                <a:solidFill>
                  <a:srgbClr val="FFFFFF"/>
                </a:solidFill>
                <a:latin typeface="メイリオ"/>
                <a:ea typeface="メイリオ"/>
                <a:cs typeface="メイリオ"/>
              </a:rPr>
              <a:t>資本家や企業の台頭と労働者との役割分離</a:t>
            </a:r>
            <a:endParaRPr lang="en-US" altLang="ja-JP" sz="1000" dirty="0" smtClean="0">
              <a:solidFill>
                <a:srgbClr val="FFFFFF"/>
              </a:solidFill>
              <a:latin typeface="メイリオ"/>
              <a:ea typeface="メイリオ"/>
              <a:cs typeface="メイリオ"/>
            </a:endParaRPr>
          </a:p>
        </p:txBody>
      </p:sp>
      <p:sp>
        <p:nvSpPr>
          <p:cNvPr id="50" name="ホームベース 49"/>
          <p:cNvSpPr/>
          <p:nvPr/>
        </p:nvSpPr>
        <p:spPr>
          <a:xfrm>
            <a:off x="3083560" y="1826865"/>
            <a:ext cx="1049713" cy="211667"/>
          </a:xfrm>
          <a:prstGeom prst="homePlate">
            <a:avLst/>
          </a:prstGeom>
          <a:solidFill>
            <a:srgbClr val="66FFCC">
              <a:alpha val="65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内燃機関</a:t>
            </a:r>
            <a:endParaRPr kumimoji="1" lang="ja-JP" altLang="en-US" sz="800"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18026113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第</a:t>
            </a:r>
            <a:r>
              <a:rPr kumimoji="1" lang="en-US" altLang="ja-JP" dirty="0" smtClean="0"/>
              <a:t>4</a:t>
            </a:r>
            <a:r>
              <a:rPr kumimoji="1" lang="ja-JP" altLang="en-US" dirty="0" smtClean="0"/>
              <a:t>次産業革命（インダストリー</a:t>
            </a:r>
            <a:r>
              <a:rPr kumimoji="1" lang="en-US" altLang="ja-JP" dirty="0" smtClean="0"/>
              <a:t>4.0</a:t>
            </a:r>
            <a:r>
              <a:rPr kumimoji="1" lang="ja-JP" altLang="en-US" dirty="0" smtClean="0"/>
              <a:t>）と</a:t>
            </a:r>
            <a:r>
              <a:rPr kumimoji="1" lang="en-US" altLang="ja-JP" dirty="0" err="1" smtClean="0"/>
              <a:t>IoT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47</a:t>
            </a:fld>
            <a:endParaRPr kumimoji="1" lang="ja-JP" altLang="en-US"/>
          </a:p>
        </p:txBody>
      </p:sp>
      <p:pic>
        <p:nvPicPr>
          <p:cNvPr id="4" name="図 3" descr="96958A9C93819499E0E1E2E0958DE0E1E2E3E0E2E3E6E2E2E2E2E2E2-DSXZZO6575000023012014000000-PB1-11.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1250" y="1222039"/>
            <a:ext cx="7340888" cy="5478138"/>
          </a:xfrm>
          <a:prstGeom prst="rect">
            <a:avLst/>
          </a:prstGeom>
        </p:spPr>
      </p:pic>
      <p:sp>
        <p:nvSpPr>
          <p:cNvPr id="5" name="正方形/長方形 4"/>
          <p:cNvSpPr/>
          <p:nvPr/>
        </p:nvSpPr>
        <p:spPr>
          <a:xfrm>
            <a:off x="3323273" y="6405481"/>
            <a:ext cx="4572000" cy="246221"/>
          </a:xfrm>
          <a:prstGeom prst="rect">
            <a:avLst/>
          </a:prstGeom>
        </p:spPr>
        <p:txBody>
          <a:bodyPr>
            <a:spAutoFit/>
          </a:bodyPr>
          <a:lstStyle/>
          <a:p>
            <a:pPr algn="r"/>
            <a:r>
              <a:rPr lang="en-US" altLang="ja-JP" sz="1000" dirty="0"/>
              <a:t>Recommendations for implementing the strategic initiative INDUSTRIE 4.0</a:t>
            </a:r>
            <a:endParaRPr lang="ja-JP" altLang="en-US" sz="1000" dirty="0"/>
          </a:p>
        </p:txBody>
      </p:sp>
      <p:sp>
        <p:nvSpPr>
          <p:cNvPr id="6" name="テキスト ボックス 5"/>
          <p:cNvSpPr txBox="1"/>
          <p:nvPr/>
        </p:nvSpPr>
        <p:spPr>
          <a:xfrm>
            <a:off x="1142855" y="777880"/>
            <a:ext cx="1658627" cy="338554"/>
          </a:xfrm>
          <a:prstGeom prst="rect">
            <a:avLst/>
          </a:prstGeom>
          <a:noFill/>
        </p:spPr>
        <p:txBody>
          <a:bodyPr wrap="none" rtlCol="0">
            <a:spAutoFit/>
          </a:bodyPr>
          <a:lstStyle/>
          <a:p>
            <a:pPr algn="ctr"/>
            <a:r>
              <a:rPr lang="en-US" altLang="ja-JP" sz="1600" dirty="0" smtClean="0">
                <a:solidFill>
                  <a:srgbClr val="008000"/>
                </a:solidFill>
              </a:rPr>
              <a:t>【</a:t>
            </a:r>
            <a:r>
              <a:rPr lang="ja-JP" altLang="en-US" sz="1600" dirty="0" smtClean="0">
                <a:solidFill>
                  <a:srgbClr val="008000"/>
                </a:solidFill>
              </a:rPr>
              <a:t>第１次：機械化</a:t>
            </a:r>
            <a:r>
              <a:rPr lang="en-US" altLang="ja-JP" sz="1600" dirty="0" smtClean="0">
                <a:solidFill>
                  <a:srgbClr val="008000"/>
                </a:solidFill>
              </a:rPr>
              <a:t>】</a:t>
            </a:r>
            <a:endParaRPr lang="ja-JP" altLang="en-US" sz="1600" dirty="0">
              <a:solidFill>
                <a:srgbClr val="008000"/>
              </a:solidFill>
            </a:endParaRPr>
          </a:p>
        </p:txBody>
      </p:sp>
      <p:sp>
        <p:nvSpPr>
          <p:cNvPr id="7" name="テキスト ボックス 6"/>
          <p:cNvSpPr txBox="1"/>
          <p:nvPr/>
        </p:nvSpPr>
        <p:spPr>
          <a:xfrm>
            <a:off x="2738953" y="777880"/>
            <a:ext cx="1863812" cy="338554"/>
          </a:xfrm>
          <a:prstGeom prst="rect">
            <a:avLst/>
          </a:prstGeom>
          <a:noFill/>
        </p:spPr>
        <p:txBody>
          <a:bodyPr wrap="none" rtlCol="0">
            <a:spAutoFit/>
          </a:bodyPr>
          <a:lstStyle/>
          <a:p>
            <a:pPr algn="ctr"/>
            <a:r>
              <a:rPr lang="en-US" altLang="ja-JP" sz="1600" dirty="0" smtClean="0">
                <a:solidFill>
                  <a:srgbClr val="008000"/>
                </a:solidFill>
              </a:rPr>
              <a:t>【</a:t>
            </a:r>
            <a:r>
              <a:rPr lang="ja-JP" altLang="en-US" sz="1600" dirty="0" smtClean="0">
                <a:solidFill>
                  <a:srgbClr val="008000"/>
                </a:solidFill>
              </a:rPr>
              <a:t>第２次：電力活用</a:t>
            </a:r>
            <a:r>
              <a:rPr lang="en-US" altLang="ja-JP" sz="1600" dirty="0" smtClean="0">
                <a:solidFill>
                  <a:srgbClr val="008000"/>
                </a:solidFill>
              </a:rPr>
              <a:t>】</a:t>
            </a:r>
            <a:endParaRPr lang="ja-JP" altLang="en-US" sz="1600" dirty="0">
              <a:solidFill>
                <a:srgbClr val="008000"/>
              </a:solidFill>
            </a:endParaRPr>
          </a:p>
        </p:txBody>
      </p:sp>
      <p:sp>
        <p:nvSpPr>
          <p:cNvPr id="8" name="テキスト ボックス 7"/>
          <p:cNvSpPr txBox="1"/>
          <p:nvPr/>
        </p:nvSpPr>
        <p:spPr>
          <a:xfrm>
            <a:off x="4534907" y="777880"/>
            <a:ext cx="1658627" cy="338554"/>
          </a:xfrm>
          <a:prstGeom prst="rect">
            <a:avLst/>
          </a:prstGeom>
          <a:noFill/>
        </p:spPr>
        <p:txBody>
          <a:bodyPr wrap="none" rtlCol="0">
            <a:spAutoFit/>
          </a:bodyPr>
          <a:lstStyle/>
          <a:p>
            <a:pPr algn="ctr"/>
            <a:r>
              <a:rPr lang="en-US" altLang="ja-JP" sz="1600" dirty="0" smtClean="0">
                <a:solidFill>
                  <a:srgbClr val="008000"/>
                </a:solidFill>
              </a:rPr>
              <a:t>【</a:t>
            </a:r>
            <a:r>
              <a:rPr lang="ja-JP" altLang="en-US" sz="1600" dirty="0" smtClean="0">
                <a:solidFill>
                  <a:srgbClr val="008000"/>
                </a:solidFill>
              </a:rPr>
              <a:t>第３次：自動化</a:t>
            </a:r>
            <a:r>
              <a:rPr lang="en-US" altLang="ja-JP" sz="1600" dirty="0" smtClean="0">
                <a:solidFill>
                  <a:srgbClr val="008000"/>
                </a:solidFill>
              </a:rPr>
              <a:t>】</a:t>
            </a:r>
            <a:endParaRPr lang="ja-JP" altLang="en-US" sz="1600" dirty="0">
              <a:solidFill>
                <a:srgbClr val="008000"/>
              </a:solidFill>
            </a:endParaRPr>
          </a:p>
        </p:txBody>
      </p:sp>
      <p:sp>
        <p:nvSpPr>
          <p:cNvPr id="9" name="テキスト ボックス 8"/>
          <p:cNvSpPr txBox="1"/>
          <p:nvPr/>
        </p:nvSpPr>
        <p:spPr>
          <a:xfrm>
            <a:off x="6141599" y="775265"/>
            <a:ext cx="1863812" cy="338554"/>
          </a:xfrm>
          <a:prstGeom prst="rect">
            <a:avLst/>
          </a:prstGeom>
          <a:noFill/>
        </p:spPr>
        <p:txBody>
          <a:bodyPr wrap="none" rtlCol="0">
            <a:spAutoFit/>
          </a:bodyPr>
          <a:lstStyle/>
          <a:p>
            <a:pPr algn="ctr"/>
            <a:r>
              <a:rPr lang="en-US" altLang="ja-JP" sz="1600" dirty="0" smtClean="0">
                <a:solidFill>
                  <a:srgbClr val="008000"/>
                </a:solidFill>
              </a:rPr>
              <a:t>【</a:t>
            </a:r>
            <a:r>
              <a:rPr lang="ja-JP" altLang="en-US" sz="1600" dirty="0" smtClean="0">
                <a:solidFill>
                  <a:srgbClr val="008000"/>
                </a:solidFill>
              </a:rPr>
              <a:t>第４次：自律連携</a:t>
            </a:r>
            <a:r>
              <a:rPr lang="en-US" altLang="ja-JP" sz="1600" dirty="0" smtClean="0">
                <a:solidFill>
                  <a:srgbClr val="008000"/>
                </a:solidFill>
              </a:rPr>
              <a:t>】</a:t>
            </a:r>
            <a:endParaRPr lang="ja-JP" altLang="en-US" sz="1600" dirty="0">
              <a:solidFill>
                <a:srgbClr val="008000"/>
              </a:solidFill>
            </a:endParaRPr>
          </a:p>
        </p:txBody>
      </p:sp>
      <p:sp>
        <p:nvSpPr>
          <p:cNvPr id="10" name="テキスト ボックス 9"/>
          <p:cNvSpPr txBox="1"/>
          <p:nvPr/>
        </p:nvSpPr>
        <p:spPr>
          <a:xfrm>
            <a:off x="6141599" y="1010597"/>
            <a:ext cx="1818458" cy="276999"/>
          </a:xfrm>
          <a:prstGeom prst="rect">
            <a:avLst/>
          </a:prstGeom>
          <a:noFill/>
        </p:spPr>
        <p:txBody>
          <a:bodyPr wrap="square" rtlCol="0">
            <a:spAutoFit/>
          </a:bodyPr>
          <a:lstStyle/>
          <a:p>
            <a:pPr algn="ctr"/>
            <a:r>
              <a:rPr lang="en-US" altLang="ja-JP" sz="1200" dirty="0" smtClean="0">
                <a:solidFill>
                  <a:srgbClr val="008000"/>
                </a:solidFill>
              </a:rPr>
              <a:t>Cyber-Physical System </a:t>
            </a:r>
            <a:endParaRPr kumimoji="1" lang="ja-JP" altLang="en-US" sz="1200" dirty="0">
              <a:solidFill>
                <a:srgbClr val="008000"/>
              </a:solidFill>
            </a:endParaRPr>
          </a:p>
        </p:txBody>
      </p:sp>
      <p:sp>
        <p:nvSpPr>
          <p:cNvPr id="11" name="正方形/長方形 10"/>
          <p:cNvSpPr/>
          <p:nvPr/>
        </p:nvSpPr>
        <p:spPr>
          <a:xfrm>
            <a:off x="1201949" y="1222039"/>
            <a:ext cx="1566086" cy="8143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l"/>
            </a:pPr>
            <a:r>
              <a:rPr kumimoji="1" lang="ja-JP" altLang="en-US" sz="1050" dirty="0" smtClean="0">
                <a:solidFill>
                  <a:srgbClr val="FFFFFF"/>
                </a:solidFill>
                <a:latin typeface="ＭＳ Ｐゴシック"/>
                <a:ea typeface="ＭＳ Ｐゴシック"/>
                <a:cs typeface="ＭＳ Ｐゴシック"/>
              </a:rPr>
              <a:t>蒸気機関</a:t>
            </a:r>
            <a:endParaRPr kumimoji="1"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大量生産</a:t>
            </a:r>
            <a:endParaRPr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kumimoji="1" lang="ja-JP" altLang="en-US" sz="1050" dirty="0" smtClean="0">
                <a:solidFill>
                  <a:srgbClr val="FFFFFF"/>
                </a:solidFill>
                <a:latin typeface="ＭＳ Ｐゴシック"/>
                <a:ea typeface="ＭＳ Ｐゴシック"/>
                <a:cs typeface="ＭＳ Ｐゴシック"/>
              </a:rPr>
              <a:t>移動手段の革新</a:t>
            </a:r>
            <a:endParaRPr kumimoji="1" lang="ja-JP" altLang="en-US" sz="1050" dirty="0">
              <a:solidFill>
                <a:srgbClr val="FFFFFF"/>
              </a:solidFill>
              <a:latin typeface="ＭＳ Ｐゴシック"/>
              <a:ea typeface="ＭＳ Ｐゴシック"/>
              <a:cs typeface="ＭＳ Ｐゴシック"/>
            </a:endParaRPr>
          </a:p>
        </p:txBody>
      </p:sp>
      <p:sp>
        <p:nvSpPr>
          <p:cNvPr id="12" name="正方形/長方形 11"/>
          <p:cNvSpPr/>
          <p:nvPr/>
        </p:nvSpPr>
        <p:spPr>
          <a:xfrm>
            <a:off x="2888730" y="1222039"/>
            <a:ext cx="1566086" cy="8143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電力</a:t>
            </a:r>
            <a:endParaRPr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科学的管理</a:t>
            </a:r>
            <a:endParaRPr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化学産業の発展</a:t>
            </a:r>
            <a:endParaRPr kumimoji="1" lang="ja-JP" altLang="en-US" sz="1050" dirty="0">
              <a:solidFill>
                <a:srgbClr val="FFFFFF"/>
              </a:solidFill>
              <a:latin typeface="ＭＳ Ｐゴシック"/>
              <a:ea typeface="ＭＳ Ｐゴシック"/>
              <a:cs typeface="ＭＳ Ｐゴシック"/>
            </a:endParaRPr>
          </a:p>
        </p:txBody>
      </p:sp>
      <p:sp>
        <p:nvSpPr>
          <p:cNvPr id="13" name="正方形/長方形 12"/>
          <p:cNvSpPr/>
          <p:nvPr/>
        </p:nvSpPr>
        <p:spPr>
          <a:xfrm>
            <a:off x="4608060" y="4217794"/>
            <a:ext cx="1566086" cy="8143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コンピュータ</a:t>
            </a:r>
            <a:endParaRPr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自動制御</a:t>
            </a:r>
            <a:endParaRPr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kumimoji="1" lang="ja-JP" altLang="en-US" sz="1050" dirty="0" smtClean="0">
                <a:solidFill>
                  <a:srgbClr val="FFFFFF"/>
                </a:solidFill>
                <a:latin typeface="ＭＳ Ｐゴシック"/>
                <a:ea typeface="ＭＳ Ｐゴシック"/>
                <a:cs typeface="ＭＳ Ｐゴシック"/>
              </a:rPr>
              <a:t>大量生産と品質安定</a:t>
            </a:r>
            <a:endParaRPr kumimoji="1" lang="ja-JP" altLang="en-US" sz="1050" dirty="0">
              <a:solidFill>
                <a:srgbClr val="FFFFFF"/>
              </a:solidFill>
              <a:latin typeface="ＭＳ Ｐゴシック"/>
              <a:ea typeface="ＭＳ Ｐゴシック"/>
              <a:cs typeface="ＭＳ Ｐゴシック"/>
            </a:endParaRPr>
          </a:p>
        </p:txBody>
      </p:sp>
      <p:sp>
        <p:nvSpPr>
          <p:cNvPr id="14" name="正方形/長方形 13"/>
          <p:cNvSpPr/>
          <p:nvPr/>
        </p:nvSpPr>
        <p:spPr>
          <a:xfrm>
            <a:off x="6232247" y="3141649"/>
            <a:ext cx="1566086" cy="8143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l"/>
            </a:pPr>
            <a:r>
              <a:rPr lang="en-US" altLang="ja-JP" sz="1050" dirty="0" err="1" smtClean="0">
                <a:solidFill>
                  <a:srgbClr val="FFFFFF"/>
                </a:solidFill>
                <a:latin typeface="ＭＳ Ｐゴシック"/>
                <a:ea typeface="ＭＳ Ｐゴシック"/>
                <a:cs typeface="ＭＳ Ｐゴシック"/>
              </a:rPr>
              <a:t>IoT</a:t>
            </a:r>
            <a:r>
              <a:rPr lang="en-US" altLang="ja-JP" sz="1050" dirty="0" smtClean="0">
                <a:solidFill>
                  <a:srgbClr val="FFFFFF"/>
                </a:solidFill>
                <a:latin typeface="ＭＳ Ｐゴシック"/>
                <a:ea typeface="ＭＳ Ｐゴシック"/>
                <a:cs typeface="ＭＳ Ｐゴシック"/>
              </a:rPr>
              <a:t>/M2M</a:t>
            </a: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自律制御</a:t>
            </a: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つながる工場</a:t>
            </a:r>
            <a:endParaRPr lang="en-US" altLang="ja-JP" sz="1050" dirty="0" smtClean="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7730616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インダストリー</a:t>
            </a:r>
            <a:r>
              <a:rPr kumimoji="1" lang="en-US" altLang="ja-JP" dirty="0" smtClean="0"/>
              <a:t>4.0</a:t>
            </a:r>
            <a:r>
              <a:rPr kumimoji="1" lang="ja-JP" altLang="en-US" dirty="0" smtClean="0"/>
              <a:t>を支える繋がり</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48</a:t>
            </a:fld>
            <a:endParaRPr kumimoji="1" lang="ja-JP" altLang="en-US"/>
          </a:p>
        </p:txBody>
      </p:sp>
      <p:sp>
        <p:nvSpPr>
          <p:cNvPr id="5" name="正方形/長方形 4"/>
          <p:cNvSpPr/>
          <p:nvPr/>
        </p:nvSpPr>
        <p:spPr>
          <a:xfrm>
            <a:off x="3323273" y="6405481"/>
            <a:ext cx="4572000" cy="246221"/>
          </a:xfrm>
          <a:prstGeom prst="rect">
            <a:avLst/>
          </a:prstGeom>
        </p:spPr>
        <p:txBody>
          <a:bodyPr>
            <a:spAutoFit/>
          </a:bodyPr>
          <a:lstStyle/>
          <a:p>
            <a:pPr algn="r"/>
            <a:r>
              <a:rPr lang="en-US" altLang="ja-JP" sz="1000" dirty="0"/>
              <a:t>Recommendations for implementing the strategic initiative INDUSTRIE 4.0</a:t>
            </a:r>
            <a:endParaRPr lang="ja-JP" altLang="en-US" sz="1000" dirty="0"/>
          </a:p>
        </p:txBody>
      </p:sp>
      <p:pic>
        <p:nvPicPr>
          <p:cNvPr id="12" name="図 11" descr="スクリーンショット 2015-01-11 16.58.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685" y="957851"/>
            <a:ext cx="6712588" cy="5370070"/>
          </a:xfrm>
          <a:prstGeom prst="rect">
            <a:avLst/>
          </a:prstGeom>
        </p:spPr>
      </p:pic>
    </p:spTree>
    <p:extLst>
      <p:ext uri="{BB962C8B-B14F-4D97-AF65-F5344CB8AC3E}">
        <p14:creationId xmlns:p14="http://schemas.microsoft.com/office/powerpoint/2010/main" val="5705325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従来の工場とインダストリー</a:t>
            </a:r>
            <a:r>
              <a:rPr kumimoji="1" lang="en-US" altLang="ja-JP" dirty="0" smtClean="0"/>
              <a:t>4.0</a:t>
            </a:r>
            <a:r>
              <a:rPr kumimoji="1" lang="ja-JP" altLang="en-US" dirty="0" smtClean="0"/>
              <a:t>がめざす工場の違い</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49</a:t>
            </a:fld>
            <a:endParaRPr kumimoji="1" lang="ja-JP" altLang="en-US"/>
          </a:p>
        </p:txBody>
      </p:sp>
      <p:pic>
        <p:nvPicPr>
          <p:cNvPr id="12" name="図 11" descr="8fa39d9f-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8493" y="642384"/>
            <a:ext cx="3979071" cy="3572874"/>
          </a:xfrm>
          <a:prstGeom prst="rect">
            <a:avLst/>
          </a:prstGeom>
        </p:spPr>
      </p:pic>
      <p:pic>
        <p:nvPicPr>
          <p:cNvPr id="13" name="図 12" descr="5a7dae1d-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75427" y="642384"/>
            <a:ext cx="3809798" cy="3968540"/>
          </a:xfrm>
          <a:prstGeom prst="rect">
            <a:avLst/>
          </a:prstGeom>
        </p:spPr>
      </p:pic>
      <p:sp>
        <p:nvSpPr>
          <p:cNvPr id="14" name="二等辺三角形 13"/>
          <p:cNvSpPr/>
          <p:nvPr/>
        </p:nvSpPr>
        <p:spPr>
          <a:xfrm rot="5400000">
            <a:off x="4061846" y="2543403"/>
            <a:ext cx="1163297" cy="339325"/>
          </a:xfrm>
          <a:prstGeom prst="triangle">
            <a:avLst/>
          </a:prstGeom>
          <a:solidFill>
            <a:schemeClr val="accent3">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218494" y="4396442"/>
            <a:ext cx="4337754" cy="2123658"/>
          </a:xfrm>
          <a:prstGeom prst="rect">
            <a:avLst/>
          </a:prstGeom>
        </p:spPr>
        <p:txBody>
          <a:bodyPr wrap="square">
            <a:spAutoFit/>
          </a:bodyPr>
          <a:lstStyle/>
          <a:p>
            <a:pPr marL="171450" indent="-171450">
              <a:buFont typeface="Wingdings" charset="2"/>
              <a:buChar char="l"/>
            </a:pPr>
            <a:r>
              <a:rPr lang="ja-JP" altLang="en-US" sz="1200" dirty="0" smtClean="0"/>
              <a:t>決められた</a:t>
            </a:r>
            <a:r>
              <a:rPr lang="ja-JP" altLang="en-US" sz="1200" dirty="0"/>
              <a:t>工程に従って進められるライン生産方式</a:t>
            </a:r>
            <a:r>
              <a:rPr lang="ja-JP" altLang="en-US" sz="1200" dirty="0" smtClean="0"/>
              <a:t>が主流。</a:t>
            </a:r>
            <a:endParaRPr lang="en-US" altLang="ja-JP" sz="1200" dirty="0" smtClean="0"/>
          </a:p>
          <a:p>
            <a:pPr marL="171450" indent="-171450">
              <a:buFont typeface="Wingdings" charset="2"/>
              <a:buChar char="l"/>
            </a:pPr>
            <a:r>
              <a:rPr lang="ja-JP" altLang="en-US" sz="1200" dirty="0" smtClean="0"/>
              <a:t>混流生産もあるが、多くの製造</a:t>
            </a:r>
            <a:r>
              <a:rPr lang="ja-JP" altLang="en-US" sz="1200" dirty="0"/>
              <a:t>機械によるラインを組まないといけないので</a:t>
            </a:r>
            <a:r>
              <a:rPr lang="ja-JP" altLang="en-US" sz="1200" dirty="0" smtClean="0"/>
              <a:t>、製品</a:t>
            </a:r>
            <a:r>
              <a:rPr lang="ja-JP" altLang="en-US" sz="1200" dirty="0"/>
              <a:t>の仕様を多様化すること</a:t>
            </a:r>
            <a:r>
              <a:rPr lang="ja-JP" altLang="en-US" sz="1200" dirty="0" smtClean="0"/>
              <a:t>は簡単で</a:t>
            </a:r>
            <a:r>
              <a:rPr lang="ja-JP" altLang="en-US" sz="1200" dirty="0"/>
              <a:t>はない。</a:t>
            </a:r>
          </a:p>
          <a:p>
            <a:pPr marL="171450" indent="-171450">
              <a:buFont typeface="Wingdings" charset="2"/>
              <a:buChar char="l"/>
            </a:pPr>
            <a:r>
              <a:rPr lang="ja-JP" altLang="en-US" sz="1200" dirty="0" smtClean="0"/>
              <a:t>製造</a:t>
            </a:r>
            <a:r>
              <a:rPr lang="ja-JP" altLang="en-US" sz="1200" dirty="0"/>
              <a:t>実行</a:t>
            </a:r>
            <a:r>
              <a:rPr lang="ja-JP" altLang="en-US" sz="1200" dirty="0" smtClean="0"/>
              <a:t>システムは、本来</a:t>
            </a:r>
            <a:r>
              <a:rPr lang="ja-JP" altLang="en-US" sz="1200" dirty="0"/>
              <a:t>は生産ラインに柔軟性をもたらすはずだが</a:t>
            </a:r>
            <a:r>
              <a:rPr lang="ja-JP" altLang="en-US" sz="1200" dirty="0" smtClean="0"/>
              <a:t>、生産</a:t>
            </a:r>
            <a:r>
              <a:rPr lang="ja-JP" altLang="en-US" sz="1200" dirty="0"/>
              <a:t>ラインを構成するハードウェアの制約によって活用できる機能が</a:t>
            </a:r>
            <a:r>
              <a:rPr lang="ja-JP" altLang="en-US" sz="1200" dirty="0" smtClean="0"/>
              <a:t>限定的。</a:t>
            </a:r>
            <a:endParaRPr lang="ja-JP" altLang="en-US" sz="1200" dirty="0"/>
          </a:p>
          <a:p>
            <a:pPr marL="171450" indent="-171450">
              <a:buFont typeface="Wingdings" charset="2"/>
              <a:buChar char="l"/>
            </a:pPr>
            <a:r>
              <a:rPr lang="ja-JP" altLang="en-US" sz="1200" dirty="0" smtClean="0"/>
              <a:t>生産</a:t>
            </a:r>
            <a:r>
              <a:rPr lang="ja-JP" altLang="en-US" sz="1200" dirty="0"/>
              <a:t>ラインで働く人々も個々の現場で全体像が</a:t>
            </a:r>
            <a:r>
              <a:rPr lang="ja-JP" altLang="en-US" sz="1200" dirty="0" smtClean="0"/>
              <a:t>把握できず、定められた</a:t>
            </a:r>
            <a:r>
              <a:rPr lang="ja-JP" altLang="en-US" sz="1200" dirty="0"/>
              <a:t>役割を果たすための作業を</a:t>
            </a:r>
            <a:r>
              <a:rPr lang="ja-JP" altLang="en-US" sz="1200" dirty="0" smtClean="0"/>
              <a:t>行う。</a:t>
            </a:r>
            <a:endParaRPr lang="ja-JP" altLang="en-US" sz="1200" dirty="0"/>
          </a:p>
          <a:p>
            <a:pPr marL="171450" indent="-171450">
              <a:buFont typeface="Wingdings" charset="2"/>
              <a:buChar char="l"/>
            </a:pPr>
            <a:r>
              <a:rPr lang="ja-JP" altLang="en-US" sz="1200" dirty="0" smtClean="0"/>
              <a:t>結果</a:t>
            </a:r>
            <a:r>
              <a:rPr lang="ja-JP" altLang="en-US" sz="1200" dirty="0"/>
              <a:t>としてリアルタイムで顧客ごとの個別の要望に応えること</a:t>
            </a:r>
            <a:r>
              <a:rPr lang="ja-JP" altLang="en-US" sz="1200" dirty="0" smtClean="0"/>
              <a:t>は難しく、要望が</a:t>
            </a:r>
            <a:r>
              <a:rPr lang="ja-JP" altLang="en-US" sz="1200" dirty="0"/>
              <a:t>あったとしても</a:t>
            </a:r>
            <a:r>
              <a:rPr lang="ja-JP" altLang="en-US" sz="1200" dirty="0" smtClean="0"/>
              <a:t>、生産</a:t>
            </a:r>
            <a:r>
              <a:rPr lang="ja-JP" altLang="en-US" sz="1200" dirty="0"/>
              <a:t>現場で動的に実現すること</a:t>
            </a:r>
            <a:r>
              <a:rPr lang="ja-JP" altLang="en-US" sz="1200" dirty="0" smtClean="0"/>
              <a:t>は困難。</a:t>
            </a:r>
            <a:endParaRPr lang="ja-JP" altLang="en-US" sz="1200" dirty="0"/>
          </a:p>
        </p:txBody>
      </p:sp>
      <p:sp>
        <p:nvSpPr>
          <p:cNvPr id="16" name="正方形/長方形 15"/>
          <p:cNvSpPr/>
          <p:nvPr/>
        </p:nvSpPr>
        <p:spPr>
          <a:xfrm>
            <a:off x="4763369" y="4729254"/>
            <a:ext cx="4337754" cy="1569660"/>
          </a:xfrm>
          <a:prstGeom prst="rect">
            <a:avLst/>
          </a:prstGeom>
        </p:spPr>
        <p:txBody>
          <a:bodyPr wrap="square">
            <a:spAutoFit/>
          </a:bodyPr>
          <a:lstStyle/>
          <a:p>
            <a:pPr marL="171450" indent="-171450">
              <a:buFont typeface="Wingdings" charset="2"/>
              <a:buChar char="l"/>
            </a:pPr>
            <a:r>
              <a:rPr lang="ja-JP" altLang="en-US" sz="1200" dirty="0" smtClean="0"/>
              <a:t>製品個々の仕様ごとに工程の組み替えがダイナミックに行われる（ダイナミックセル・システム）。</a:t>
            </a:r>
            <a:endParaRPr lang="en-US" altLang="ja-JP" sz="1200" dirty="0" smtClean="0"/>
          </a:p>
          <a:p>
            <a:pPr marL="171450" indent="-171450">
              <a:buFont typeface="Wingdings" charset="2"/>
              <a:buChar char="l"/>
            </a:pPr>
            <a:r>
              <a:rPr lang="ja-JP" altLang="en-US" sz="1200" dirty="0" smtClean="0"/>
              <a:t>顧客、機械、設備、部材、製品、作業者の情報が全て収集連携され、製品毎に個別最適化された工程を自動的に作る。</a:t>
            </a:r>
            <a:endParaRPr lang="en-US" altLang="ja-JP" sz="1200" dirty="0" smtClean="0"/>
          </a:p>
          <a:p>
            <a:pPr marL="171450" indent="-171450">
              <a:buFont typeface="Wingdings" charset="2"/>
              <a:buChar char="l"/>
            </a:pPr>
            <a:r>
              <a:rPr lang="ja-JP" altLang="en-US" sz="1200" dirty="0" smtClean="0"/>
              <a:t>生産工程は、コンピューター上で構築・検証され、それに合わせた実際の工程が実行される（</a:t>
            </a:r>
            <a:r>
              <a:rPr lang="en-US" altLang="ja-JP" sz="1200" dirty="0" smtClean="0"/>
              <a:t>Cyber-Physical System</a:t>
            </a:r>
            <a:r>
              <a:rPr lang="ja-JP" altLang="en-US" sz="1200" dirty="0" smtClean="0"/>
              <a:t>）。</a:t>
            </a:r>
            <a:endParaRPr lang="ja-JP" altLang="en-US" sz="1200" dirty="0"/>
          </a:p>
          <a:p>
            <a:pPr marL="171450" indent="-171450">
              <a:buFont typeface="Wingdings" charset="2"/>
              <a:buChar char="l"/>
            </a:pPr>
            <a:r>
              <a:rPr lang="ja-JP" altLang="en-US" sz="1200" dirty="0" smtClean="0"/>
              <a:t>結果</a:t>
            </a:r>
            <a:r>
              <a:rPr lang="ja-JP" altLang="en-US" sz="1200" dirty="0"/>
              <a:t>としてリアルタイムで顧客ごとの個別の要望に応える</a:t>
            </a:r>
            <a:r>
              <a:rPr lang="ja-JP" altLang="en-US" sz="1200" dirty="0" smtClean="0"/>
              <a:t>ことができ、要望があれば、生産</a:t>
            </a:r>
            <a:r>
              <a:rPr lang="ja-JP" altLang="en-US" sz="1200" dirty="0"/>
              <a:t>現場で動的に実現</a:t>
            </a:r>
            <a:r>
              <a:rPr lang="ja-JP" altLang="en-US" sz="1200" dirty="0" smtClean="0"/>
              <a:t>する。</a:t>
            </a:r>
            <a:endParaRPr lang="ja-JP" altLang="en-US" sz="1200" dirty="0"/>
          </a:p>
        </p:txBody>
      </p:sp>
      <p:sp>
        <p:nvSpPr>
          <p:cNvPr id="17" name="正方形/長方形 16"/>
          <p:cNvSpPr/>
          <p:nvPr/>
        </p:nvSpPr>
        <p:spPr>
          <a:xfrm>
            <a:off x="4493846" y="6366701"/>
            <a:ext cx="4572000" cy="246221"/>
          </a:xfrm>
          <a:prstGeom prst="rect">
            <a:avLst/>
          </a:prstGeom>
        </p:spPr>
        <p:txBody>
          <a:bodyPr>
            <a:spAutoFit/>
          </a:bodyPr>
          <a:lstStyle/>
          <a:p>
            <a:pPr algn="r"/>
            <a:r>
              <a:rPr lang="en-US" altLang="ja-JP" sz="1000" dirty="0"/>
              <a:t>http://</a:t>
            </a:r>
            <a:r>
              <a:rPr lang="en-US" altLang="ja-JP" sz="1000" dirty="0" err="1"/>
              <a:t>blog.livedoor.jp</a:t>
            </a:r>
            <a:r>
              <a:rPr lang="en-US" altLang="ja-JP" sz="1000" dirty="0"/>
              <a:t>/ail01u9j10taw/archives/4075532.html</a:t>
            </a:r>
            <a:endParaRPr lang="ja-JP" altLang="en-US" sz="1000" dirty="0"/>
          </a:p>
        </p:txBody>
      </p:sp>
    </p:spTree>
    <p:extLst>
      <p:ext uri="{BB962C8B-B14F-4D97-AF65-F5344CB8AC3E}">
        <p14:creationId xmlns:p14="http://schemas.microsoft.com/office/powerpoint/2010/main" val="4264033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lvl="0" algn="r"/>
            <a:r>
              <a:rPr lang="ja-JP" altLang="ja-JP" sz="2800" dirty="0">
                <a:solidFill>
                  <a:schemeClr val="bg1"/>
                </a:solidFill>
                <a:latin typeface="Meiryo" charset="-128"/>
                <a:ea typeface="Meiryo" charset="-128"/>
                <a:cs typeface="Meiryo" charset="-128"/>
              </a:rPr>
              <a:t>最新の</a:t>
            </a:r>
            <a:r>
              <a:rPr lang="en-US" altLang="ja-JP" sz="2800" dirty="0">
                <a:solidFill>
                  <a:schemeClr val="bg1"/>
                </a:solidFill>
                <a:latin typeface="Meiryo" charset="-128"/>
                <a:ea typeface="Meiryo" charset="-128"/>
                <a:cs typeface="Meiryo" charset="-128"/>
              </a:rPr>
              <a:t>IT</a:t>
            </a:r>
            <a:r>
              <a:rPr lang="ja-JP" altLang="ja-JP" sz="2800" dirty="0">
                <a:solidFill>
                  <a:schemeClr val="bg1"/>
                </a:solidFill>
                <a:latin typeface="Meiryo" charset="-128"/>
                <a:ea typeface="Meiryo" charset="-128"/>
                <a:cs typeface="Meiryo" charset="-128"/>
              </a:rPr>
              <a:t>トレンド</a:t>
            </a:r>
            <a:r>
              <a:rPr lang="ja-JP" altLang="ja-JP" sz="2800" dirty="0" smtClean="0">
                <a:solidFill>
                  <a:schemeClr val="bg1"/>
                </a:solidFill>
                <a:latin typeface="Meiryo" charset="-128"/>
                <a:ea typeface="Meiryo" charset="-128"/>
                <a:cs typeface="Meiryo" charset="-128"/>
              </a:rPr>
              <a:t>と</a:t>
            </a:r>
            <a:endParaRPr lang="en-US" altLang="ja-JP" sz="2800" dirty="0" smtClean="0">
              <a:solidFill>
                <a:schemeClr val="bg1"/>
              </a:solidFill>
              <a:latin typeface="Meiryo" charset="-128"/>
              <a:ea typeface="Meiryo" charset="-128"/>
              <a:cs typeface="Meiryo" charset="-128"/>
            </a:endParaRPr>
          </a:p>
          <a:p>
            <a:pPr lvl="0" algn="r"/>
            <a:r>
              <a:rPr lang="ja-JP" altLang="ja-JP" sz="2800" dirty="0" smtClean="0">
                <a:solidFill>
                  <a:schemeClr val="bg1"/>
                </a:solidFill>
                <a:latin typeface="Meiryo" charset="-128"/>
                <a:ea typeface="Meiryo" charset="-128"/>
                <a:cs typeface="Meiryo" charset="-128"/>
              </a:rPr>
              <a:t>サイバー</a:t>
            </a:r>
            <a:r>
              <a:rPr lang="ja-JP" altLang="ja-JP" sz="2800" dirty="0">
                <a:solidFill>
                  <a:schemeClr val="bg1"/>
                </a:solidFill>
                <a:latin typeface="Meiryo" charset="-128"/>
                <a:ea typeface="Meiryo" charset="-128"/>
                <a:cs typeface="Meiryo" charset="-128"/>
              </a:rPr>
              <a:t>・フィジカル・システム</a:t>
            </a: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635773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インターストリー</a:t>
            </a:r>
            <a:r>
              <a:rPr kumimoji="1" lang="en-US" altLang="ja-JP" dirty="0" smtClean="0"/>
              <a:t>4.0</a:t>
            </a:r>
            <a:r>
              <a:rPr kumimoji="1" lang="ja-JP" altLang="en-US" dirty="0" smtClean="0"/>
              <a:t>を支える</a:t>
            </a:r>
            <a:r>
              <a:rPr lang="en-US" altLang="ja-JP" dirty="0" smtClean="0"/>
              <a:t>CPS</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50</a:t>
            </a:fld>
            <a:endParaRPr kumimoji="1" lang="ja-JP" altLang="en-US"/>
          </a:p>
        </p:txBody>
      </p:sp>
      <p:pic>
        <p:nvPicPr>
          <p:cNvPr id="14" name="図 13" descr="acatech-Smart-Facto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567" y="996478"/>
            <a:ext cx="5994403" cy="4616926"/>
          </a:xfrm>
          <a:prstGeom prst="rect">
            <a:avLst/>
          </a:prstGeom>
        </p:spPr>
      </p:pic>
      <p:pic>
        <p:nvPicPr>
          <p:cNvPr id="17" name="図 16" descr="T3-Industry-4.0-03-BB-1405-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530" y="787038"/>
            <a:ext cx="7580611" cy="5378982"/>
          </a:xfrm>
          <a:prstGeom prst="rect">
            <a:avLst/>
          </a:prstGeom>
        </p:spPr>
      </p:pic>
      <p:sp>
        <p:nvSpPr>
          <p:cNvPr id="16" name="テキスト ボックス 15"/>
          <p:cNvSpPr txBox="1"/>
          <p:nvPr/>
        </p:nvSpPr>
        <p:spPr>
          <a:xfrm>
            <a:off x="2409790" y="5920101"/>
            <a:ext cx="4067540" cy="584776"/>
          </a:xfrm>
          <a:prstGeom prst="rect">
            <a:avLst/>
          </a:prstGeom>
          <a:noFill/>
        </p:spPr>
        <p:txBody>
          <a:bodyPr wrap="none" rtlCol="0">
            <a:spAutoFit/>
          </a:bodyPr>
          <a:lstStyle/>
          <a:p>
            <a:pPr algn="ctr"/>
            <a:r>
              <a:rPr lang="en-US" altLang="ja-JP" sz="3200" dirty="0" smtClean="0">
                <a:solidFill>
                  <a:schemeClr val="tx1">
                    <a:lumMod val="50000"/>
                    <a:lumOff val="50000"/>
                  </a:schemeClr>
                </a:solidFill>
              </a:rPr>
              <a:t>Cyber-Physical Systems </a:t>
            </a:r>
            <a:endParaRPr kumimoji="1" lang="ja-JP" altLang="en-US" sz="3200" dirty="0">
              <a:solidFill>
                <a:schemeClr val="tx1">
                  <a:lumMod val="50000"/>
                  <a:lumOff val="50000"/>
                </a:schemeClr>
              </a:solidFill>
            </a:endParaRPr>
          </a:p>
        </p:txBody>
      </p:sp>
    </p:spTree>
    <p:extLst>
      <p:ext uri="{BB962C8B-B14F-4D97-AF65-F5344CB8AC3E}">
        <p14:creationId xmlns:p14="http://schemas.microsoft.com/office/powerpoint/2010/main" val="4078036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err="1" smtClean="0">
                <a:solidFill>
                  <a:srgbClr val="FFFFFF"/>
                </a:solidFill>
                <a:effectLst/>
                <a:latin typeface="Arial"/>
                <a:ea typeface="HGP創英角ｺﾞｼｯｸUB" pitchFamily="50" charset="-128"/>
                <a:cs typeface="Arial"/>
              </a:rPr>
              <a:t>IoT</a:t>
            </a:r>
            <a:r>
              <a:rPr lang="ja-JP" altLang="en-US" sz="2400" dirty="0" smtClean="0">
                <a:solidFill>
                  <a:srgbClr val="FFFFFF"/>
                </a:solidFill>
                <a:effectLst/>
                <a:latin typeface="Arial"/>
                <a:ea typeface="HGP創英角ｺﾞｼｯｸUB" pitchFamily="50" charset="-128"/>
                <a:cs typeface="Arial"/>
              </a:rPr>
              <a:t>時代のセキュリティ</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103693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bwMode="auto">
          <a:xfrm>
            <a:off x="971600" y="5301208"/>
            <a:ext cx="2880320" cy="504056"/>
          </a:xfrm>
          <a:prstGeom prst="roundRect">
            <a:avLst>
              <a:gd name="adj" fmla="val 50000"/>
            </a:avLst>
          </a:prstGeom>
          <a:solidFill>
            <a:schemeClr val="accent6">
              <a:lumMod val="40000"/>
              <a:lumOff val="60000"/>
            </a:schemeClr>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dirty="0" smtClean="0">
                <a:ln>
                  <a:noFill/>
                </a:ln>
                <a:solidFill>
                  <a:srgbClr val="C00000"/>
                </a:solidFill>
                <a:effectLst/>
                <a:latin typeface="Meiryo" charset="-128"/>
                <a:ea typeface="Meiryo" charset="-128"/>
                <a:cs typeface="Meiryo" charset="-128"/>
              </a:rPr>
              <a:t>社内ネットワーク</a:t>
            </a:r>
          </a:p>
        </p:txBody>
      </p:sp>
      <p:sp>
        <p:nvSpPr>
          <p:cNvPr id="98" name="角丸四角形 97"/>
          <p:cNvSpPr/>
          <p:nvPr/>
        </p:nvSpPr>
        <p:spPr bwMode="auto">
          <a:xfrm>
            <a:off x="5292081" y="5301208"/>
            <a:ext cx="2880320" cy="504056"/>
          </a:xfrm>
          <a:prstGeom prst="roundRect">
            <a:avLst>
              <a:gd name="adj" fmla="val 50000"/>
            </a:avLst>
          </a:prstGeom>
          <a:solidFill>
            <a:schemeClr val="accent6">
              <a:lumMod val="40000"/>
              <a:lumOff val="60000"/>
            </a:schemeClr>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dirty="0" smtClean="0">
                <a:ln>
                  <a:noFill/>
                </a:ln>
                <a:solidFill>
                  <a:srgbClr val="C00000"/>
                </a:solidFill>
                <a:effectLst/>
                <a:latin typeface="Meiryo" charset="-128"/>
                <a:ea typeface="Meiryo" charset="-128"/>
                <a:cs typeface="Meiryo" charset="-128"/>
              </a:rPr>
              <a:t>社内ネットワーク</a:t>
            </a:r>
          </a:p>
        </p:txBody>
      </p:sp>
      <p:pic>
        <p:nvPicPr>
          <p:cNvPr id="88" name="図 87" descr="design_img_f_1133791_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5265" y="2353105"/>
            <a:ext cx="2875864" cy="2625580"/>
          </a:xfrm>
          <a:prstGeom prst="rect">
            <a:avLst/>
          </a:prstGeom>
          <a:ln>
            <a:noFill/>
          </a:ln>
          <a:effectLst>
            <a:outerShdw blurRad="292100" dist="139700" dir="2700000" algn="tl" rotWithShape="0">
              <a:srgbClr val="333333">
                <a:alpha val="65000"/>
              </a:srgbClr>
            </a:outerShdw>
          </a:effectLst>
        </p:spPr>
      </p:pic>
      <p:pic>
        <p:nvPicPr>
          <p:cNvPr id="19" name="図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392750" y="2928139"/>
            <a:ext cx="465901" cy="498168"/>
          </a:xfrm>
          <a:prstGeom prst="rect">
            <a:avLst/>
          </a:prstGeom>
        </p:spPr>
      </p:pic>
      <p:sp>
        <p:nvSpPr>
          <p:cNvPr id="140" name="Line 49"/>
          <p:cNvSpPr>
            <a:spLocks noChangeShapeType="1"/>
          </p:cNvSpPr>
          <p:nvPr/>
        </p:nvSpPr>
        <p:spPr bwMode="auto">
          <a:xfrm flipH="1">
            <a:off x="7370067" y="3426306"/>
            <a:ext cx="214691" cy="2234941"/>
          </a:xfrm>
          <a:prstGeom prst="line">
            <a:avLst/>
          </a:prstGeom>
          <a:noFill/>
          <a:ln w="38100">
            <a:solidFill>
              <a:schemeClr val="accent6">
                <a:lumMod val="75000"/>
              </a:schemeClr>
            </a:solidFill>
            <a:prstDash val="solid"/>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endParaRPr lang="ja-JP" altLang="en-US">
              <a:latin typeface="Meiryo" charset="-128"/>
              <a:ea typeface="Meiryo" charset="-128"/>
              <a:cs typeface="Meiryo" charset="-128"/>
            </a:endParaRPr>
          </a:p>
        </p:txBody>
      </p:sp>
      <p:pic>
        <p:nvPicPr>
          <p:cNvPr id="77" name="図 76" descr="design_img_f_1133791_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151" y="2317594"/>
            <a:ext cx="2875864" cy="2625580"/>
          </a:xfrm>
          <a:prstGeom prst="rect">
            <a:avLst/>
          </a:prstGeom>
          <a:ln>
            <a:noFill/>
          </a:ln>
          <a:effectLst>
            <a:outerShdw blurRad="292100" dist="139700" dir="2700000" algn="tl" rotWithShape="0">
              <a:srgbClr val="333333">
                <a:alpha val="65000"/>
              </a:srgbClr>
            </a:outerShdw>
          </a:effectLst>
        </p:spPr>
      </p:pic>
      <p:cxnSp>
        <p:nvCxnSpPr>
          <p:cNvPr id="8" name="直線コネクタ 7"/>
          <p:cNvCxnSpPr/>
          <p:nvPr/>
        </p:nvCxnSpPr>
        <p:spPr bwMode="auto">
          <a:xfrm>
            <a:off x="611560" y="4642357"/>
            <a:ext cx="3528392" cy="0"/>
          </a:xfrm>
          <a:prstGeom prst="line">
            <a:avLst/>
          </a:prstGeom>
          <a:solidFill>
            <a:schemeClr val="bg1"/>
          </a:solidFill>
          <a:ln w="38100" cap="flat" cmpd="sng" algn="ctr">
            <a:solidFill>
              <a:srgbClr val="4168A7"/>
            </a:solidFill>
            <a:prstDash val="sysDot"/>
            <a:round/>
            <a:headEnd type="none" w="med" len="med"/>
            <a:tailEnd type="none" w="med" len="med"/>
          </a:ln>
          <a:effectLst/>
        </p:spPr>
      </p:cxnSp>
      <p:sp>
        <p:nvSpPr>
          <p:cNvPr id="6" name="テキスト ボックス 5"/>
          <p:cNvSpPr txBox="1"/>
          <p:nvPr/>
        </p:nvSpPr>
        <p:spPr>
          <a:xfrm>
            <a:off x="1475656" y="3476456"/>
            <a:ext cx="1800200" cy="369332"/>
          </a:xfrm>
          <a:prstGeom prst="rect">
            <a:avLst/>
          </a:prstGeom>
          <a:noFill/>
        </p:spPr>
        <p:txBody>
          <a:bodyPr wrap="square" rtlCol="0">
            <a:spAutoFit/>
          </a:bodyPr>
          <a:lstStyle/>
          <a:p>
            <a:pPr algn="ctr"/>
            <a:r>
              <a:rPr kumimoji="1" lang="ja-JP" altLang="en-US" dirty="0" smtClean="0">
                <a:solidFill>
                  <a:schemeClr val="bg1"/>
                </a:solidFill>
                <a:effectLst/>
                <a:latin typeface="Meiryo" charset="-128"/>
                <a:ea typeface="Meiryo" charset="-128"/>
                <a:cs typeface="Meiryo" charset="-128"/>
              </a:rPr>
              <a:t>インターネット</a:t>
            </a:r>
            <a:endParaRPr kumimoji="1" lang="ja-JP" altLang="en-US" dirty="0">
              <a:solidFill>
                <a:schemeClr val="bg1"/>
              </a:solidFill>
              <a:effectLst/>
              <a:latin typeface="Meiryo" charset="-128"/>
              <a:ea typeface="Meiryo" charset="-128"/>
              <a:cs typeface="Meiryo" charset="-128"/>
            </a:endParaRPr>
          </a:p>
        </p:txBody>
      </p:sp>
      <p:sp>
        <p:nvSpPr>
          <p:cNvPr id="16387" name="タイトル 1"/>
          <p:cNvSpPr>
            <a:spLocks noGrp="1"/>
          </p:cNvSpPr>
          <p:nvPr>
            <p:ph type="title"/>
          </p:nvPr>
        </p:nvSpPr>
        <p:spPr/>
        <p:txBody>
          <a:bodyPr/>
          <a:lstStyle/>
          <a:p>
            <a:pPr eaLnBrk="1" hangingPunct="1"/>
            <a:r>
              <a:rPr lang="ja-JP" altLang="en-US" dirty="0" smtClean="0"/>
              <a:t>これからのセキュリティ対策</a:t>
            </a:r>
          </a:p>
        </p:txBody>
      </p:sp>
      <p:sp>
        <p:nvSpPr>
          <p:cNvPr id="2" name="角丸四角形 1"/>
          <p:cNvSpPr/>
          <p:nvPr/>
        </p:nvSpPr>
        <p:spPr bwMode="auto">
          <a:xfrm>
            <a:off x="1330170" y="4464593"/>
            <a:ext cx="2163179" cy="332559"/>
          </a:xfrm>
          <a:prstGeom prst="roundRect">
            <a:avLst>
              <a:gd name="adj" fmla="val 0"/>
            </a:avLst>
          </a:prstGeom>
          <a:solidFill>
            <a:srgbClr val="C00000"/>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200" b="0" i="0" u="none" strike="noStrike" cap="none" normalizeH="0" dirty="0" smtClean="0">
                <a:ln>
                  <a:noFill/>
                </a:ln>
                <a:solidFill>
                  <a:schemeClr val="bg1"/>
                </a:solidFill>
                <a:effectLst/>
                <a:latin typeface="Meiryo" charset="-128"/>
                <a:ea typeface="Meiryo" charset="-128"/>
                <a:cs typeface="Meiryo" charset="-128"/>
              </a:rPr>
              <a:t>ファイヤー・ウォール</a:t>
            </a:r>
          </a:p>
        </p:txBody>
      </p:sp>
      <p:pic>
        <p:nvPicPr>
          <p:cNvPr id="43" name="Picture 7" descr="j04339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4094" y="5553236"/>
            <a:ext cx="756084" cy="7560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8" descr="j04339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4246" y="5525936"/>
            <a:ext cx="810684" cy="8106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 name="Line 49"/>
          <p:cNvSpPr>
            <a:spLocks noChangeShapeType="1"/>
          </p:cNvSpPr>
          <p:nvPr/>
        </p:nvSpPr>
        <p:spPr bwMode="auto">
          <a:xfrm flipH="1">
            <a:off x="1982418" y="4437534"/>
            <a:ext cx="192816" cy="1475680"/>
          </a:xfrm>
          <a:prstGeom prst="line">
            <a:avLst/>
          </a:prstGeom>
          <a:noFill/>
          <a:ln w="25400">
            <a:solidFill>
              <a:schemeClr val="accent6">
                <a:lumMod val="75000"/>
              </a:schemeClr>
            </a:solidFill>
            <a:prstDash val="sysDot"/>
            <a:round/>
            <a:headEnd type="none" w="med" len="med"/>
            <a:tailEnd type="triangle" w="med" len="med"/>
          </a:ln>
          <a:extLst>
            <a:ext uri="{909E8E84-426E-40dd-AFC4-6F175D3DCCD1}">
              <a14:hiddenFill xmlns="" xmlns:a14="http://schemas.microsoft.com/office/drawing/2010/main">
                <a:noFill/>
              </a14:hiddenFill>
            </a:ext>
          </a:extLst>
        </p:spPr>
        <p:txBody>
          <a:bodyPr wrap="none" anchor="ctr"/>
          <a:lstStyle/>
          <a:p>
            <a:endParaRPr lang="ja-JP" altLang="en-US">
              <a:latin typeface="Meiryo" charset="-128"/>
              <a:ea typeface="Meiryo" charset="-128"/>
              <a:cs typeface="Meiryo" charset="-128"/>
            </a:endParaRPr>
          </a:p>
        </p:txBody>
      </p:sp>
      <p:grpSp>
        <p:nvGrpSpPr>
          <p:cNvPr id="74" name="Group 251"/>
          <p:cNvGrpSpPr>
            <a:grpSpLocks/>
          </p:cNvGrpSpPr>
          <p:nvPr/>
        </p:nvGrpSpPr>
        <p:grpSpPr bwMode="auto">
          <a:xfrm>
            <a:off x="1857488" y="2508221"/>
            <a:ext cx="1037545" cy="893196"/>
            <a:chOff x="335" y="3086"/>
            <a:chExt cx="960" cy="816"/>
          </a:xfrm>
        </p:grpSpPr>
        <p:sp>
          <p:nvSpPr>
            <p:cNvPr id="75" name="AutoShape 48"/>
            <p:cNvSpPr>
              <a:spLocks noChangeArrowheads="1"/>
            </p:cNvSpPr>
            <p:nvPr/>
          </p:nvSpPr>
          <p:spPr bwMode="auto">
            <a:xfrm>
              <a:off x="335" y="3086"/>
              <a:ext cx="960" cy="816"/>
            </a:xfrm>
            <a:prstGeom prst="irregularSeal1">
              <a:avLst/>
            </a:prstGeom>
            <a:solidFill>
              <a:srgbClr val="FFCC00"/>
            </a:solidFill>
            <a:ln w="15875">
              <a:solidFill>
                <a:srgbClr val="FF9900"/>
              </a:solidFill>
              <a:miter lim="800000"/>
              <a:headEnd/>
              <a:tailEnd type="none" w="med" len="lg"/>
            </a:ln>
          </p:spPr>
          <p:txBody>
            <a:bodyPr wrap="none" anchor="ctr"/>
            <a:lstStyle/>
            <a:p>
              <a:pPr algn="l"/>
              <a:endParaRPr lang="ja-JP" altLang="en-US" sz="1000" b="1">
                <a:latin typeface="Meiryo" charset="-128"/>
                <a:ea typeface="Meiryo" charset="-128"/>
                <a:cs typeface="Meiryo" charset="-128"/>
              </a:endParaRPr>
            </a:p>
          </p:txBody>
        </p:sp>
        <p:grpSp>
          <p:nvGrpSpPr>
            <p:cNvPr id="76" name="Group 224"/>
            <p:cNvGrpSpPr>
              <a:grpSpLocks/>
            </p:cNvGrpSpPr>
            <p:nvPr/>
          </p:nvGrpSpPr>
          <p:grpSpPr bwMode="auto">
            <a:xfrm>
              <a:off x="576" y="3245"/>
              <a:ext cx="499" cy="499"/>
              <a:chOff x="5117" y="2669"/>
              <a:chExt cx="499" cy="499"/>
            </a:xfrm>
          </p:grpSpPr>
          <p:pic>
            <p:nvPicPr>
              <p:cNvPr id="78" name="Picture 40" descr="j043164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17" y="2669"/>
                <a:ext cx="499" cy="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9" name="Group 226"/>
              <p:cNvGrpSpPr>
                <a:grpSpLocks/>
              </p:cNvGrpSpPr>
              <p:nvPr/>
            </p:nvGrpSpPr>
            <p:grpSpPr bwMode="auto">
              <a:xfrm rot="285818">
                <a:off x="5232" y="2784"/>
                <a:ext cx="192" cy="48"/>
                <a:chOff x="4560" y="3216"/>
                <a:chExt cx="509" cy="144"/>
              </a:xfrm>
            </p:grpSpPr>
            <p:sp>
              <p:nvSpPr>
                <p:cNvPr id="80" name="AutoShape 43"/>
                <p:cNvSpPr>
                  <a:spLocks noChangeAspect="1" noChangeArrowheads="1"/>
                </p:cNvSpPr>
                <p:nvPr/>
              </p:nvSpPr>
              <p:spPr bwMode="auto">
                <a:xfrm rot="4376212">
                  <a:off x="4878" y="3169"/>
                  <a:ext cx="136" cy="246"/>
                </a:xfrm>
                <a:prstGeom prst="flowChartDelay">
                  <a:avLst/>
                </a:prstGeom>
                <a:gradFill rotWithShape="1">
                  <a:gsLst>
                    <a:gs pos="0">
                      <a:schemeClr val="tx1"/>
                    </a:gs>
                    <a:gs pos="50000">
                      <a:srgbClr val="606060"/>
                    </a:gs>
                    <a:gs pos="100000">
                      <a:schemeClr val="tx1"/>
                    </a:gs>
                  </a:gsLst>
                  <a:lin ang="18900000" scaled="1"/>
                </a:gradFill>
                <a:ln>
                  <a:noFill/>
                </a:ln>
                <a:extLst>
                  <a:ext uri="{91240B29-F687-4f45-9708-019B960494DF}">
                    <a14:hiddenLine xmlns="" xmlns:a14="http://schemas.microsoft.com/office/drawing/2010/main" w="15875">
                      <a:solidFill>
                        <a:srgbClr val="000000"/>
                      </a:solidFill>
                      <a:miter lim="800000"/>
                      <a:headEnd/>
                      <a:tailEnd type="none" w="med" len="lg"/>
                    </a14:hiddenLine>
                  </a:ext>
                </a:extLst>
              </p:spPr>
              <p:txBody>
                <a:bodyPr rot="10800000" vert="eaVert" wrap="none" anchor="ctr"/>
                <a:lstStyle/>
                <a:p>
                  <a:pPr algn="l"/>
                  <a:endParaRPr lang="ja-JP" altLang="en-US" sz="1000">
                    <a:latin typeface="Meiryo" charset="-128"/>
                    <a:ea typeface="Meiryo" charset="-128"/>
                    <a:cs typeface="Meiryo" charset="-128"/>
                  </a:endParaRPr>
                </a:p>
              </p:txBody>
            </p:sp>
            <p:sp>
              <p:nvSpPr>
                <p:cNvPr id="81" name="AutoShape 43"/>
                <p:cNvSpPr>
                  <a:spLocks noChangeAspect="1" noChangeArrowheads="1"/>
                </p:cNvSpPr>
                <p:nvPr/>
              </p:nvSpPr>
              <p:spPr bwMode="auto">
                <a:xfrm rot="17223788" flipH="1">
                  <a:off x="4615" y="3161"/>
                  <a:ext cx="136" cy="246"/>
                </a:xfrm>
                <a:prstGeom prst="flowChartDelay">
                  <a:avLst/>
                </a:prstGeom>
                <a:gradFill rotWithShape="1">
                  <a:gsLst>
                    <a:gs pos="0">
                      <a:schemeClr val="tx1"/>
                    </a:gs>
                    <a:gs pos="50000">
                      <a:srgbClr val="606060"/>
                    </a:gs>
                    <a:gs pos="100000">
                      <a:schemeClr val="tx1"/>
                    </a:gs>
                  </a:gsLst>
                  <a:lin ang="18900000" scaled="1"/>
                </a:gradFill>
                <a:ln>
                  <a:noFill/>
                </a:ln>
                <a:extLst>
                  <a:ext uri="{91240B29-F687-4f45-9708-019B960494DF}">
                    <a14:hiddenLine xmlns="" xmlns:a14="http://schemas.microsoft.com/office/drawing/2010/main" w="15875">
                      <a:solidFill>
                        <a:srgbClr val="000000"/>
                      </a:solidFill>
                      <a:miter lim="800000"/>
                      <a:headEnd/>
                      <a:tailEnd type="none" w="med" len="lg"/>
                    </a14:hiddenLine>
                  </a:ext>
                </a:extLst>
              </p:spPr>
              <p:txBody>
                <a:bodyPr vert="eaVert" wrap="none" anchor="ctr"/>
                <a:lstStyle/>
                <a:p>
                  <a:pPr algn="l"/>
                  <a:endParaRPr lang="ja-JP" altLang="en-US" sz="1000">
                    <a:latin typeface="Meiryo" charset="-128"/>
                    <a:ea typeface="Meiryo" charset="-128"/>
                    <a:cs typeface="Meiryo" charset="-128"/>
                  </a:endParaRPr>
                </a:p>
              </p:txBody>
            </p:sp>
          </p:grpSp>
        </p:grpSp>
      </p:grpSp>
      <p:cxnSp>
        <p:nvCxnSpPr>
          <p:cNvPr id="5" name="直線コネクタ 4"/>
          <p:cNvCxnSpPr>
            <a:stCxn id="2" idx="2"/>
            <a:endCxn id="3" idx="0"/>
          </p:cNvCxnSpPr>
          <p:nvPr/>
        </p:nvCxnSpPr>
        <p:spPr bwMode="auto">
          <a:xfrm>
            <a:off x="2411760" y="4797152"/>
            <a:ext cx="0" cy="504056"/>
          </a:xfrm>
          <a:prstGeom prst="line">
            <a:avLst/>
          </a:prstGeom>
          <a:solidFill>
            <a:schemeClr val="bg1"/>
          </a:solidFill>
          <a:ln w="38100" cap="flat" cmpd="sng" algn="ctr">
            <a:solidFill>
              <a:srgbClr val="4168A7"/>
            </a:solidFill>
            <a:prstDash val="solid"/>
            <a:round/>
            <a:headEnd type="none" w="med" len="med"/>
            <a:tailEnd type="none" w="med" len="med"/>
          </a:ln>
          <a:effectLst/>
        </p:spPr>
      </p:cxnSp>
      <p:sp>
        <p:nvSpPr>
          <p:cNvPr id="82" name="Line 49"/>
          <p:cNvSpPr>
            <a:spLocks noChangeShapeType="1"/>
          </p:cNvSpPr>
          <p:nvPr/>
        </p:nvSpPr>
        <p:spPr bwMode="auto">
          <a:xfrm>
            <a:off x="2761271" y="4437534"/>
            <a:ext cx="288317" cy="1223714"/>
          </a:xfrm>
          <a:prstGeom prst="line">
            <a:avLst/>
          </a:prstGeom>
          <a:noFill/>
          <a:ln w="25400">
            <a:solidFill>
              <a:schemeClr val="accent6">
                <a:lumMod val="75000"/>
              </a:schemeClr>
            </a:solidFill>
            <a:prstDash val="sysDot"/>
            <a:round/>
            <a:headEnd type="none" w="med" len="med"/>
            <a:tailEnd type="triangle" w="med" len="med"/>
          </a:ln>
          <a:extLst>
            <a:ext uri="{909E8E84-426E-40dd-AFC4-6F175D3DCCD1}">
              <a14:hiddenFill xmlns="" xmlns:a14="http://schemas.microsoft.com/office/drawing/2010/main">
                <a:noFill/>
              </a14:hiddenFill>
            </a:ext>
          </a:extLst>
        </p:spPr>
        <p:txBody>
          <a:bodyPr wrap="none" anchor="ctr"/>
          <a:lstStyle/>
          <a:p>
            <a:endParaRPr lang="ja-JP" altLang="en-US">
              <a:latin typeface="Meiryo" charset="-128"/>
              <a:ea typeface="Meiryo" charset="-128"/>
              <a:cs typeface="Meiryo" charset="-128"/>
            </a:endParaRPr>
          </a:p>
        </p:txBody>
      </p:sp>
      <p:pic>
        <p:nvPicPr>
          <p:cNvPr id="1026" name="Picture 2" descr="C:\Users\Masanori Saito\AppData\Local\Microsoft\Windows\Temporary Internet Files\Content.IE5\K6GP88ZG\MC900434850[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6264" y="3840139"/>
            <a:ext cx="802382" cy="802382"/>
          </a:xfrm>
          <a:prstGeom prst="rect">
            <a:avLst/>
          </a:prstGeom>
          <a:noFill/>
          <a:extLst>
            <a:ext uri="{909E8E84-426E-40dd-AFC4-6F175D3DCCD1}">
              <a14:hiddenFill xmlns="" xmlns:a14="http://schemas.microsoft.com/office/drawing/2010/main">
                <a:solidFill>
                  <a:srgbClr val="FFFFFF"/>
                </a:solidFill>
              </a14:hiddenFill>
            </a:ext>
          </a:extLst>
        </p:spPr>
      </p:pic>
      <p:pic>
        <p:nvPicPr>
          <p:cNvPr id="84" name="Picture 2" descr="C:\Users\Masanori Saito\AppData\Local\Microsoft\Windows\Temporary Internet Files\Content.IE5\K6GP88ZG\MC900434850[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50121" y="3814459"/>
            <a:ext cx="802382" cy="802382"/>
          </a:xfrm>
          <a:prstGeom prst="rect">
            <a:avLst/>
          </a:prstGeom>
          <a:noFill/>
          <a:extLst>
            <a:ext uri="{909E8E84-426E-40dd-AFC4-6F175D3DCCD1}">
              <a14:hiddenFill xmlns="" xmlns:a14="http://schemas.microsoft.com/office/drawing/2010/main">
                <a:solidFill>
                  <a:srgbClr val="FFFFFF"/>
                </a:solidFill>
              </a14:hiddenFill>
            </a:ext>
          </a:extLst>
        </p:spPr>
      </p:pic>
      <p:sp>
        <p:nvSpPr>
          <p:cNvPr id="86" name="AutoShape 48"/>
          <p:cNvSpPr>
            <a:spLocks noChangeArrowheads="1"/>
          </p:cNvSpPr>
          <p:nvPr/>
        </p:nvSpPr>
        <p:spPr bwMode="auto">
          <a:xfrm>
            <a:off x="2005632" y="4042792"/>
            <a:ext cx="287337" cy="215900"/>
          </a:xfrm>
          <a:prstGeom prst="irregularSeal1">
            <a:avLst/>
          </a:prstGeom>
          <a:solidFill>
            <a:srgbClr val="FFCC00"/>
          </a:solidFill>
          <a:ln w="15875">
            <a:solidFill>
              <a:srgbClr val="FF9900"/>
            </a:solidFill>
            <a:miter lim="800000"/>
            <a:headEnd/>
            <a:tailEnd type="none" w="med" len="lg"/>
          </a:ln>
        </p:spPr>
        <p:txBody>
          <a:bodyPr wrap="none" anchor="ctr"/>
          <a:lstStyle/>
          <a:p>
            <a:pPr algn="l"/>
            <a:endParaRPr lang="ja-JP" altLang="en-US" sz="1000" b="1">
              <a:latin typeface="Meiryo" charset="-128"/>
              <a:ea typeface="Meiryo" charset="-128"/>
              <a:cs typeface="Meiryo" charset="-128"/>
            </a:endParaRPr>
          </a:p>
        </p:txBody>
      </p:sp>
      <p:sp>
        <p:nvSpPr>
          <p:cNvPr id="85" name="Line 49"/>
          <p:cNvSpPr>
            <a:spLocks noChangeShapeType="1"/>
          </p:cNvSpPr>
          <p:nvPr/>
        </p:nvSpPr>
        <p:spPr bwMode="auto">
          <a:xfrm flipH="1">
            <a:off x="2175234" y="3305380"/>
            <a:ext cx="117735" cy="845362"/>
          </a:xfrm>
          <a:prstGeom prst="line">
            <a:avLst/>
          </a:prstGeom>
          <a:noFill/>
          <a:ln w="25400">
            <a:solidFill>
              <a:srgbClr val="FF99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wrap="none" anchor="ctr"/>
          <a:lstStyle/>
          <a:p>
            <a:endParaRPr lang="ja-JP" altLang="en-US">
              <a:latin typeface="Meiryo" charset="-128"/>
              <a:ea typeface="Meiryo" charset="-128"/>
              <a:cs typeface="Meiryo" charset="-128"/>
            </a:endParaRPr>
          </a:p>
        </p:txBody>
      </p:sp>
      <p:sp>
        <p:nvSpPr>
          <p:cNvPr id="83" name="AutoShape 48"/>
          <p:cNvSpPr>
            <a:spLocks noChangeArrowheads="1"/>
          </p:cNvSpPr>
          <p:nvPr/>
        </p:nvSpPr>
        <p:spPr bwMode="auto">
          <a:xfrm>
            <a:off x="2537341" y="4133380"/>
            <a:ext cx="287337" cy="215900"/>
          </a:xfrm>
          <a:prstGeom prst="irregularSeal1">
            <a:avLst/>
          </a:prstGeom>
          <a:solidFill>
            <a:srgbClr val="FFCC00"/>
          </a:solidFill>
          <a:ln w="15875">
            <a:solidFill>
              <a:srgbClr val="FF9900"/>
            </a:solidFill>
            <a:miter lim="800000"/>
            <a:headEnd/>
            <a:tailEnd type="none" w="med" len="lg"/>
          </a:ln>
        </p:spPr>
        <p:txBody>
          <a:bodyPr wrap="none" anchor="ctr"/>
          <a:lstStyle/>
          <a:p>
            <a:pPr algn="l"/>
            <a:endParaRPr lang="ja-JP" altLang="en-US" sz="1000" b="1">
              <a:latin typeface="Meiryo" charset="-128"/>
              <a:ea typeface="Meiryo" charset="-128"/>
              <a:cs typeface="Meiryo" charset="-128"/>
            </a:endParaRPr>
          </a:p>
        </p:txBody>
      </p:sp>
      <p:sp>
        <p:nvSpPr>
          <p:cNvPr id="87" name="Line 49"/>
          <p:cNvSpPr>
            <a:spLocks noChangeShapeType="1"/>
          </p:cNvSpPr>
          <p:nvPr/>
        </p:nvSpPr>
        <p:spPr bwMode="auto">
          <a:xfrm>
            <a:off x="2537341" y="3305380"/>
            <a:ext cx="144453" cy="874558"/>
          </a:xfrm>
          <a:prstGeom prst="line">
            <a:avLst/>
          </a:prstGeom>
          <a:noFill/>
          <a:ln w="25400">
            <a:solidFill>
              <a:srgbClr val="FF99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wrap="none" anchor="ctr"/>
          <a:lstStyle/>
          <a:p>
            <a:endParaRPr lang="ja-JP" altLang="en-US">
              <a:latin typeface="Meiryo" charset="-128"/>
              <a:ea typeface="Meiryo" charset="-128"/>
              <a:cs typeface="Meiryo" charset="-128"/>
            </a:endParaRPr>
          </a:p>
        </p:txBody>
      </p:sp>
      <p:sp>
        <p:nvSpPr>
          <p:cNvPr id="9" name="下矢印 8"/>
          <p:cNvSpPr/>
          <p:nvPr/>
        </p:nvSpPr>
        <p:spPr bwMode="auto">
          <a:xfrm>
            <a:off x="3635896" y="4707598"/>
            <a:ext cx="576064" cy="593610"/>
          </a:xfrm>
          <a:prstGeom prst="downArrow">
            <a:avLst/>
          </a:prstGeom>
          <a:solidFill>
            <a:srgbClr val="0432FF"/>
          </a:solidFill>
          <a:ln>
            <a:no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eiryo" charset="-128"/>
              <a:ea typeface="Meiryo" charset="-128"/>
              <a:cs typeface="Meiryo" charset="-128"/>
            </a:endParaRPr>
          </a:p>
        </p:txBody>
      </p:sp>
      <p:sp>
        <p:nvSpPr>
          <p:cNvPr id="90" name="下矢印 89"/>
          <p:cNvSpPr/>
          <p:nvPr/>
        </p:nvSpPr>
        <p:spPr bwMode="auto">
          <a:xfrm flipV="1">
            <a:off x="3624318" y="4005754"/>
            <a:ext cx="576064" cy="593610"/>
          </a:xfrm>
          <a:prstGeom prst="downArrow">
            <a:avLst/>
          </a:prstGeom>
          <a:solidFill>
            <a:srgbClr val="FF0000"/>
          </a:solidFill>
          <a:ln>
            <a:no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dirty="0" smtClean="0">
              <a:ln>
                <a:noFill/>
              </a:ln>
              <a:solidFill>
                <a:srgbClr val="484848"/>
              </a:solidFill>
              <a:effectLst/>
              <a:latin typeface="Meiryo" charset="-128"/>
              <a:ea typeface="Meiryo" charset="-128"/>
              <a:cs typeface="Meiryo" charset="-128"/>
            </a:endParaRPr>
          </a:p>
        </p:txBody>
      </p:sp>
      <p:sp>
        <p:nvSpPr>
          <p:cNvPr id="10" name="テキスト ボックス 9"/>
          <p:cNvSpPr txBox="1"/>
          <p:nvPr/>
        </p:nvSpPr>
        <p:spPr>
          <a:xfrm>
            <a:off x="826229" y="1770182"/>
            <a:ext cx="2973891" cy="761747"/>
          </a:xfrm>
          <a:prstGeom prst="rect">
            <a:avLst/>
          </a:prstGeom>
          <a:noFill/>
        </p:spPr>
        <p:txBody>
          <a:bodyPr wrap="none" rtlCol="0">
            <a:spAutoFit/>
          </a:bodyPr>
          <a:lstStyle/>
          <a:p>
            <a:r>
              <a:rPr lang="ja-JP" altLang="en-US" sz="1200" b="1" dirty="0" smtClean="0">
                <a:latin typeface="Meiryo" charset="-128"/>
                <a:ea typeface="Meiryo" charset="-128"/>
                <a:cs typeface="Meiryo" charset="-128"/>
              </a:rPr>
              <a:t>システムを社内と社外に分けて考える</a:t>
            </a:r>
          </a:p>
          <a:p>
            <a:pPr marL="171450" indent="-171450">
              <a:buFont typeface="Wingdings" pitchFamily="2" charset="2"/>
              <a:buChar char="l"/>
            </a:pPr>
            <a:r>
              <a:rPr lang="ja-JP" altLang="en-US" sz="1050" dirty="0">
                <a:latin typeface="Meiryo" charset="-128"/>
                <a:ea typeface="Meiryo" charset="-128"/>
                <a:cs typeface="Meiryo" charset="-128"/>
              </a:rPr>
              <a:t>社内</a:t>
            </a:r>
            <a:r>
              <a:rPr lang="ja-JP" altLang="en-US" sz="1050" dirty="0" smtClean="0">
                <a:latin typeface="Meiryo" charset="-128"/>
                <a:ea typeface="Meiryo" charset="-128"/>
                <a:cs typeface="Meiryo" charset="-128"/>
              </a:rPr>
              <a:t>は安全、社外は危険と考える</a:t>
            </a:r>
          </a:p>
          <a:p>
            <a:pPr marL="171450" indent="-171450">
              <a:buFont typeface="Wingdings" pitchFamily="2" charset="2"/>
              <a:buChar char="l"/>
            </a:pPr>
            <a:r>
              <a:rPr lang="ja-JP" altLang="en-US" sz="1050" dirty="0">
                <a:latin typeface="Meiryo" charset="-128"/>
                <a:ea typeface="Meiryo" charset="-128"/>
                <a:cs typeface="Meiryo" charset="-128"/>
              </a:rPr>
              <a:t>社外から</a:t>
            </a:r>
            <a:r>
              <a:rPr lang="ja-JP" altLang="en-US" sz="1050" dirty="0" smtClean="0">
                <a:latin typeface="Meiryo" charset="-128"/>
                <a:ea typeface="Meiryo" charset="-128"/>
                <a:cs typeface="Meiryo" charset="-128"/>
              </a:rPr>
              <a:t>の不正な攻撃を両者の境界で防ぐ</a:t>
            </a:r>
            <a:endParaRPr lang="en-US" altLang="ja-JP" sz="1050" dirty="0" smtClean="0">
              <a:latin typeface="Meiryo" charset="-128"/>
              <a:ea typeface="Meiryo" charset="-128"/>
              <a:cs typeface="Meiryo" charset="-128"/>
            </a:endParaRPr>
          </a:p>
          <a:p>
            <a:pPr marL="171450" indent="-171450">
              <a:buFont typeface="Wingdings" pitchFamily="2" charset="2"/>
              <a:buChar char="l"/>
            </a:pPr>
            <a:r>
              <a:rPr kumimoji="1" lang="ja-JP" altLang="en-US" sz="1050" dirty="0" smtClean="0">
                <a:latin typeface="Meiryo" charset="-128"/>
                <a:ea typeface="Meiryo" charset="-128"/>
                <a:cs typeface="Meiryo" charset="-128"/>
              </a:rPr>
              <a:t>ウイルス、侵入、盗聴などの脅威に対策</a:t>
            </a:r>
            <a:endParaRPr kumimoji="1" lang="ja-JP" altLang="en-US" sz="1050" dirty="0">
              <a:latin typeface="Meiryo" charset="-128"/>
              <a:ea typeface="Meiryo" charset="-128"/>
              <a:cs typeface="Meiryo" charset="-128"/>
            </a:endParaRPr>
          </a:p>
        </p:txBody>
      </p:sp>
      <p:sp>
        <p:nvSpPr>
          <p:cNvPr id="13" name="角丸四角形 12"/>
          <p:cNvSpPr/>
          <p:nvPr/>
        </p:nvSpPr>
        <p:spPr bwMode="auto">
          <a:xfrm>
            <a:off x="611561" y="1196752"/>
            <a:ext cx="3528392" cy="440085"/>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lvl="0" algn="ctr">
              <a:spcBef>
                <a:spcPct val="20000"/>
              </a:spcBef>
            </a:pPr>
            <a:r>
              <a:rPr lang="ja-JP" altLang="en-US" sz="2000" dirty="0">
                <a:solidFill>
                  <a:schemeClr val="bg1"/>
                </a:solidFill>
                <a:latin typeface="Meiryo" charset="-128"/>
                <a:ea typeface="Meiryo" charset="-128"/>
                <a:cs typeface="Meiryo" charset="-128"/>
              </a:rPr>
              <a:t>境界防衛</a:t>
            </a:r>
            <a:r>
              <a:rPr lang="ja-JP" altLang="en-US" sz="2000" dirty="0" smtClean="0">
                <a:solidFill>
                  <a:schemeClr val="bg1"/>
                </a:solidFill>
                <a:latin typeface="Meiryo" charset="-128"/>
                <a:ea typeface="Meiryo" charset="-128"/>
                <a:cs typeface="Meiryo" charset="-128"/>
              </a:rPr>
              <a:t>モデル</a:t>
            </a:r>
            <a:endParaRPr kumimoji="0" lang="ja-JP" altLang="en-US" sz="2000" b="0" i="0" u="none" strike="noStrike" cap="none" normalizeH="0" dirty="0" smtClean="0">
              <a:ln>
                <a:noFill/>
              </a:ln>
              <a:solidFill>
                <a:schemeClr val="bg1"/>
              </a:solidFill>
              <a:effectLst/>
              <a:latin typeface="Meiryo" charset="-128"/>
              <a:ea typeface="Meiryo" charset="-128"/>
              <a:cs typeface="Meiryo" charset="-128"/>
            </a:endParaRPr>
          </a:p>
        </p:txBody>
      </p:sp>
      <p:cxnSp>
        <p:nvCxnSpPr>
          <p:cNvPr id="94" name="直線コネクタ 93"/>
          <p:cNvCxnSpPr/>
          <p:nvPr/>
        </p:nvCxnSpPr>
        <p:spPr bwMode="auto">
          <a:xfrm>
            <a:off x="4932041" y="4642357"/>
            <a:ext cx="3528392" cy="0"/>
          </a:xfrm>
          <a:prstGeom prst="line">
            <a:avLst/>
          </a:prstGeom>
          <a:solidFill>
            <a:schemeClr val="bg1"/>
          </a:solidFill>
          <a:ln w="38100" cap="flat" cmpd="sng" algn="ctr">
            <a:solidFill>
              <a:srgbClr val="4168A7"/>
            </a:solidFill>
            <a:prstDash val="sysDot"/>
            <a:round/>
            <a:headEnd type="none" w="med" len="med"/>
            <a:tailEnd type="none" w="med" len="med"/>
          </a:ln>
          <a:effectLst/>
        </p:spPr>
      </p:cxnSp>
      <p:sp>
        <p:nvSpPr>
          <p:cNvPr id="96" name="テキスト ボックス 95"/>
          <p:cNvSpPr txBox="1"/>
          <p:nvPr/>
        </p:nvSpPr>
        <p:spPr>
          <a:xfrm>
            <a:off x="5757703" y="3470807"/>
            <a:ext cx="1800200" cy="369332"/>
          </a:xfrm>
          <a:prstGeom prst="rect">
            <a:avLst/>
          </a:prstGeom>
          <a:noFill/>
        </p:spPr>
        <p:txBody>
          <a:bodyPr wrap="square" rtlCol="0">
            <a:spAutoFit/>
          </a:bodyPr>
          <a:lstStyle/>
          <a:p>
            <a:pPr algn="ctr"/>
            <a:r>
              <a:rPr kumimoji="1" lang="ja-JP" altLang="en-US" dirty="0" smtClean="0">
                <a:solidFill>
                  <a:schemeClr val="bg1"/>
                </a:solidFill>
                <a:effectLst/>
                <a:latin typeface="Meiryo" charset="-128"/>
                <a:ea typeface="Meiryo" charset="-128"/>
                <a:cs typeface="Meiryo" charset="-128"/>
              </a:rPr>
              <a:t>インターネット</a:t>
            </a:r>
            <a:endParaRPr kumimoji="1" lang="ja-JP" altLang="en-US" dirty="0">
              <a:solidFill>
                <a:schemeClr val="bg1"/>
              </a:solidFill>
              <a:effectLst/>
              <a:latin typeface="Meiryo" charset="-128"/>
              <a:ea typeface="Meiryo" charset="-128"/>
              <a:cs typeface="Meiryo" charset="-128"/>
            </a:endParaRPr>
          </a:p>
        </p:txBody>
      </p:sp>
      <p:sp>
        <p:nvSpPr>
          <p:cNvPr id="97" name="角丸四角形 96"/>
          <p:cNvSpPr/>
          <p:nvPr/>
        </p:nvSpPr>
        <p:spPr bwMode="auto">
          <a:xfrm>
            <a:off x="5650651" y="4464593"/>
            <a:ext cx="2163179" cy="332559"/>
          </a:xfrm>
          <a:prstGeom prst="roundRect">
            <a:avLst>
              <a:gd name="adj" fmla="val 0"/>
            </a:avLst>
          </a:prstGeom>
          <a:solidFill>
            <a:srgbClr val="C00000"/>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200" b="0" i="0" u="none" strike="noStrike" cap="none" normalizeH="0" dirty="0" smtClean="0">
                <a:ln>
                  <a:noFill/>
                </a:ln>
                <a:solidFill>
                  <a:schemeClr val="bg1"/>
                </a:solidFill>
                <a:effectLst/>
                <a:latin typeface="Meiryo" charset="-128"/>
                <a:ea typeface="Meiryo" charset="-128"/>
                <a:cs typeface="Meiryo" charset="-128"/>
              </a:rPr>
              <a:t>ファイヤー・ウォール</a:t>
            </a:r>
          </a:p>
        </p:txBody>
      </p:sp>
      <p:pic>
        <p:nvPicPr>
          <p:cNvPr id="99" name="Picture 7" descr="j04339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4575" y="5553236"/>
            <a:ext cx="756084" cy="7560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 name="Picture 8" descr="j04339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4727" y="5525936"/>
            <a:ext cx="810684" cy="8106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11" name="直線コネクタ 110"/>
          <p:cNvCxnSpPr>
            <a:stCxn id="97" idx="2"/>
            <a:endCxn id="98" idx="0"/>
          </p:cNvCxnSpPr>
          <p:nvPr/>
        </p:nvCxnSpPr>
        <p:spPr bwMode="auto">
          <a:xfrm>
            <a:off x="6732241" y="4797152"/>
            <a:ext cx="0" cy="504056"/>
          </a:xfrm>
          <a:prstGeom prst="line">
            <a:avLst/>
          </a:prstGeom>
          <a:solidFill>
            <a:schemeClr val="bg1"/>
          </a:solidFill>
          <a:ln w="38100" cap="flat" cmpd="sng" algn="ctr">
            <a:solidFill>
              <a:srgbClr val="4168A7"/>
            </a:solidFill>
            <a:prstDash val="solid"/>
            <a:round/>
            <a:headEnd type="none" w="med" len="med"/>
            <a:tailEnd type="none" w="med" len="med"/>
          </a:ln>
          <a:effectLst/>
        </p:spPr>
      </p:cxnSp>
      <p:sp>
        <p:nvSpPr>
          <p:cNvPr id="119" name="下矢印 118"/>
          <p:cNvSpPr/>
          <p:nvPr/>
        </p:nvSpPr>
        <p:spPr bwMode="auto">
          <a:xfrm>
            <a:off x="7956377" y="4707598"/>
            <a:ext cx="576064" cy="593610"/>
          </a:xfrm>
          <a:prstGeom prst="downArrow">
            <a:avLst/>
          </a:prstGeom>
          <a:solidFill>
            <a:srgbClr val="0432FF"/>
          </a:solidFill>
          <a:ln>
            <a:no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eiryo" charset="-128"/>
              <a:ea typeface="Meiryo" charset="-128"/>
              <a:cs typeface="Meiryo" charset="-128"/>
            </a:endParaRPr>
          </a:p>
        </p:txBody>
      </p:sp>
      <p:sp>
        <p:nvSpPr>
          <p:cNvPr id="120" name="下矢印 119"/>
          <p:cNvSpPr/>
          <p:nvPr/>
        </p:nvSpPr>
        <p:spPr bwMode="auto">
          <a:xfrm flipV="1">
            <a:off x="7944799" y="4005754"/>
            <a:ext cx="576064" cy="593610"/>
          </a:xfrm>
          <a:prstGeom prst="downArrow">
            <a:avLst/>
          </a:prstGeom>
          <a:solidFill>
            <a:srgbClr val="FF0000"/>
          </a:solidFill>
          <a:ln>
            <a:no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dirty="0" smtClean="0">
              <a:ln>
                <a:noFill/>
              </a:ln>
              <a:solidFill>
                <a:srgbClr val="484848"/>
              </a:solidFill>
              <a:effectLst/>
              <a:latin typeface="Meiryo" charset="-128"/>
              <a:ea typeface="Meiryo" charset="-128"/>
              <a:cs typeface="Meiryo" charset="-128"/>
            </a:endParaRPr>
          </a:p>
        </p:txBody>
      </p:sp>
      <p:sp>
        <p:nvSpPr>
          <p:cNvPr id="121" name="テキスト ボックス 120"/>
          <p:cNvSpPr txBox="1"/>
          <p:nvPr/>
        </p:nvSpPr>
        <p:spPr>
          <a:xfrm>
            <a:off x="5186598" y="1770182"/>
            <a:ext cx="3108543" cy="761747"/>
          </a:xfrm>
          <a:prstGeom prst="rect">
            <a:avLst/>
          </a:prstGeom>
          <a:noFill/>
        </p:spPr>
        <p:txBody>
          <a:bodyPr wrap="none" rtlCol="0">
            <a:spAutoFit/>
          </a:bodyPr>
          <a:lstStyle/>
          <a:p>
            <a:r>
              <a:rPr lang="ja-JP" altLang="en-US" sz="1200" b="1" dirty="0" smtClean="0">
                <a:latin typeface="Meiryo" charset="-128"/>
                <a:ea typeface="Meiryo" charset="-128"/>
                <a:cs typeface="Meiryo" charset="-128"/>
              </a:rPr>
              <a:t>システムを社内と社外に分けることは困難</a:t>
            </a:r>
          </a:p>
          <a:p>
            <a:pPr marL="171450" indent="-171450">
              <a:buFont typeface="Wingdings" pitchFamily="2" charset="2"/>
              <a:buChar char="l"/>
            </a:pPr>
            <a:r>
              <a:rPr lang="ja-JP" altLang="en-US" sz="1050" dirty="0" smtClean="0">
                <a:latin typeface="Meiryo" charset="-128"/>
                <a:ea typeface="Meiryo" charset="-128"/>
                <a:cs typeface="Meiryo" charset="-128"/>
              </a:rPr>
              <a:t>認証基盤により安全であることを担保</a:t>
            </a:r>
          </a:p>
          <a:p>
            <a:pPr marL="171450" indent="-171450">
              <a:buFont typeface="Wingdings" pitchFamily="2" charset="2"/>
              <a:buChar char="l"/>
            </a:pPr>
            <a:r>
              <a:rPr kumimoji="1" lang="ja-JP" altLang="en-US" sz="1050" dirty="0" smtClean="0">
                <a:latin typeface="Meiryo" charset="-128"/>
                <a:ea typeface="Meiryo" charset="-128"/>
                <a:cs typeface="Meiryo" charset="-128"/>
              </a:rPr>
              <a:t>暗号化により情報流失時の安全を担保</a:t>
            </a:r>
            <a:endParaRPr kumimoji="1" lang="en-US" altLang="ja-JP" sz="1050" dirty="0" smtClean="0">
              <a:latin typeface="Meiryo" charset="-128"/>
              <a:ea typeface="Meiryo" charset="-128"/>
              <a:cs typeface="Meiryo" charset="-128"/>
            </a:endParaRPr>
          </a:p>
          <a:p>
            <a:pPr marL="171450" indent="-171450">
              <a:buFont typeface="Wingdings" pitchFamily="2" charset="2"/>
              <a:buChar char="l"/>
            </a:pPr>
            <a:r>
              <a:rPr lang="ja-JP" altLang="en-US" sz="1050" dirty="0" smtClean="0">
                <a:latin typeface="Meiryo" charset="-128"/>
                <a:ea typeface="Meiryo" charset="-128"/>
                <a:cs typeface="Meiryo" charset="-128"/>
              </a:rPr>
              <a:t>アプリケーションをセキュアにコーディング</a:t>
            </a:r>
            <a:endParaRPr kumimoji="1" lang="ja-JP" altLang="en-US" sz="1050" dirty="0">
              <a:latin typeface="Meiryo" charset="-128"/>
              <a:ea typeface="Meiryo" charset="-128"/>
              <a:cs typeface="Meiryo" charset="-128"/>
            </a:endParaRPr>
          </a:p>
        </p:txBody>
      </p:sp>
      <p:sp>
        <p:nvSpPr>
          <p:cNvPr id="122" name="角丸四角形 121"/>
          <p:cNvSpPr/>
          <p:nvPr/>
        </p:nvSpPr>
        <p:spPr bwMode="auto">
          <a:xfrm>
            <a:off x="4932042" y="1196752"/>
            <a:ext cx="3528391" cy="440085"/>
          </a:xfrm>
          <a:prstGeom prst="roundRect">
            <a:avLst>
              <a:gd name="adj" fmla="val 0"/>
            </a:avLst>
          </a:prstGeom>
          <a:solidFill>
            <a:srgbClr val="00B050"/>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lvl="0" algn="ctr">
              <a:spcBef>
                <a:spcPct val="20000"/>
              </a:spcBef>
            </a:pPr>
            <a:r>
              <a:rPr lang="ja-JP" altLang="en-US" sz="2000" dirty="0" smtClean="0">
                <a:solidFill>
                  <a:schemeClr val="bg1"/>
                </a:solidFill>
                <a:latin typeface="Meiryo" charset="-128"/>
                <a:ea typeface="Meiryo" charset="-128"/>
                <a:cs typeface="Meiryo" charset="-128"/>
              </a:rPr>
              <a:t>信頼連鎖モデル</a:t>
            </a:r>
            <a:endParaRPr kumimoji="0" lang="ja-JP" altLang="en-US" sz="2000" b="0" i="0" u="none" strike="noStrike" cap="none" normalizeH="0" dirty="0" smtClean="0">
              <a:ln>
                <a:noFill/>
              </a:ln>
              <a:solidFill>
                <a:schemeClr val="bg1"/>
              </a:solidFill>
              <a:effectLst/>
              <a:latin typeface="Meiryo" charset="-128"/>
              <a:ea typeface="Meiryo" charset="-128"/>
              <a:cs typeface="Meiryo" charset="-128"/>
            </a:endParaRPr>
          </a:p>
        </p:txBody>
      </p:sp>
      <p:pic>
        <p:nvPicPr>
          <p:cNvPr id="124" name="Picture 82" descr="serv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94575" y="2922769"/>
            <a:ext cx="409497" cy="58436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6" name="直線矢印コネクタ 15"/>
          <p:cNvCxnSpPr>
            <a:stCxn id="124" idx="2"/>
          </p:cNvCxnSpPr>
          <p:nvPr/>
        </p:nvCxnSpPr>
        <p:spPr bwMode="auto">
          <a:xfrm>
            <a:off x="5899324" y="3507132"/>
            <a:ext cx="292299" cy="2154116"/>
          </a:xfrm>
          <a:prstGeom prst="straightConnector1">
            <a:avLst/>
          </a:prstGeom>
          <a:solidFill>
            <a:schemeClr val="bg1"/>
          </a:solidFill>
          <a:ln w="38100" cap="flat" cmpd="sng" algn="ctr">
            <a:solidFill>
              <a:schemeClr val="accent6">
                <a:lumMod val="75000"/>
              </a:schemeClr>
            </a:solidFill>
            <a:prstDash val="sysDot"/>
            <a:round/>
            <a:headEnd type="triangle" w="med" len="med"/>
            <a:tailEnd type="triangle" w="med" len="med"/>
          </a:ln>
          <a:effectLst/>
        </p:spPr>
      </p:cxnSp>
      <p:cxnSp>
        <p:nvCxnSpPr>
          <p:cNvPr id="135" name="直線矢印コネクタ 134"/>
          <p:cNvCxnSpPr/>
          <p:nvPr/>
        </p:nvCxnSpPr>
        <p:spPr bwMode="auto">
          <a:xfrm>
            <a:off x="6732241" y="3496130"/>
            <a:ext cx="378289" cy="2165118"/>
          </a:xfrm>
          <a:prstGeom prst="straightConnector1">
            <a:avLst/>
          </a:prstGeom>
          <a:solidFill>
            <a:schemeClr val="bg1"/>
          </a:solidFill>
          <a:ln w="38100" cap="flat" cmpd="sng" algn="ctr">
            <a:solidFill>
              <a:schemeClr val="accent6">
                <a:lumMod val="75000"/>
              </a:schemeClr>
            </a:solidFill>
            <a:prstDash val="sysDot"/>
            <a:round/>
            <a:headEnd type="triangle" w="med" len="med"/>
            <a:tailEnd type="triangle" w="med" len="med"/>
          </a:ln>
          <a:effectLst/>
        </p:spPr>
      </p:cxnSp>
      <p:sp>
        <p:nvSpPr>
          <p:cNvPr id="152" name="AutoShape 121"/>
          <p:cNvSpPr>
            <a:spLocks noChangeArrowheads="1"/>
          </p:cNvSpPr>
          <p:nvPr/>
        </p:nvSpPr>
        <p:spPr bwMode="auto">
          <a:xfrm>
            <a:off x="5105351" y="4941168"/>
            <a:ext cx="1295400" cy="443136"/>
          </a:xfrm>
          <a:prstGeom prst="roundRect">
            <a:avLst>
              <a:gd name="adj" fmla="val 0"/>
            </a:avLst>
          </a:prstGeom>
          <a:solidFill>
            <a:srgbClr val="002060"/>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endParaRPr lang="ja-JP" altLang="en-US">
              <a:latin typeface="Meiryo" charset="-128"/>
              <a:ea typeface="Meiryo" charset="-128"/>
              <a:cs typeface="Meiryo" charset="-128"/>
            </a:endParaRPr>
          </a:p>
        </p:txBody>
      </p:sp>
      <p:sp>
        <p:nvSpPr>
          <p:cNvPr id="154" name="Text Box 117"/>
          <p:cNvSpPr txBox="1">
            <a:spLocks noChangeArrowheads="1"/>
          </p:cNvSpPr>
          <p:nvPr/>
        </p:nvSpPr>
        <p:spPr bwMode="auto">
          <a:xfrm>
            <a:off x="5609407" y="5037158"/>
            <a:ext cx="723275"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a:spcBef>
                <a:spcPct val="20000"/>
              </a:spcBef>
            </a:pPr>
            <a:r>
              <a:rPr lang="ja-JP" altLang="en-US" sz="1400" dirty="0">
                <a:solidFill>
                  <a:schemeClr val="bg1"/>
                </a:solidFill>
                <a:latin typeface="Meiryo" charset="-128"/>
                <a:ea typeface="Meiryo" charset="-128"/>
                <a:cs typeface="Meiryo" charset="-128"/>
              </a:rPr>
              <a:t>暗号化</a:t>
            </a:r>
          </a:p>
        </p:txBody>
      </p:sp>
      <p:sp>
        <p:nvSpPr>
          <p:cNvPr id="158" name="AutoShape 121"/>
          <p:cNvSpPr>
            <a:spLocks noChangeArrowheads="1"/>
          </p:cNvSpPr>
          <p:nvPr/>
        </p:nvSpPr>
        <p:spPr bwMode="auto">
          <a:xfrm>
            <a:off x="6619564" y="3845744"/>
            <a:ext cx="1295400" cy="443136"/>
          </a:xfrm>
          <a:prstGeom prst="roundRect">
            <a:avLst>
              <a:gd name="adj" fmla="val 0"/>
            </a:avLst>
          </a:prstGeom>
          <a:solidFill>
            <a:schemeClr val="accent6">
              <a:lumMod val="50000"/>
            </a:schemeClr>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endParaRPr lang="ja-JP" altLang="en-US">
              <a:effectLst>
                <a:glow rad="139700">
                  <a:schemeClr val="accent6">
                    <a:satMod val="175000"/>
                    <a:alpha val="40000"/>
                  </a:schemeClr>
                </a:glow>
              </a:effectLst>
              <a:latin typeface="Meiryo" charset="-128"/>
              <a:ea typeface="Meiryo" charset="-128"/>
              <a:cs typeface="Meiryo" charset="-128"/>
            </a:endParaRPr>
          </a:p>
        </p:txBody>
      </p:sp>
      <p:pic>
        <p:nvPicPr>
          <p:cNvPr id="159" name="Picture 106" descr="j042420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24998" y="3924064"/>
            <a:ext cx="166039" cy="288502"/>
          </a:xfrm>
          <a:prstGeom prst="rect">
            <a:avLst/>
          </a:prstGeom>
          <a:noFill/>
          <a:extLst>
            <a:ext uri="{909E8E84-426E-40dd-AFC4-6F175D3DCCD1}">
              <a14:hiddenFill xmlns="" xmlns:a14="http://schemas.microsoft.com/office/drawing/2010/main">
                <a:solidFill>
                  <a:srgbClr val="FFFFFF"/>
                </a:solidFill>
              </a14:hiddenFill>
            </a:ext>
          </a:extLst>
        </p:spPr>
      </p:pic>
      <p:sp>
        <p:nvSpPr>
          <p:cNvPr id="160" name="Text Box 117"/>
          <p:cNvSpPr txBox="1">
            <a:spLocks noChangeArrowheads="1"/>
          </p:cNvSpPr>
          <p:nvPr/>
        </p:nvSpPr>
        <p:spPr bwMode="auto">
          <a:xfrm>
            <a:off x="7033853" y="3928812"/>
            <a:ext cx="902811"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a:spcBef>
                <a:spcPct val="20000"/>
              </a:spcBef>
            </a:pPr>
            <a:r>
              <a:rPr lang="ja-JP" altLang="en-US" sz="1400" dirty="0" smtClean="0">
                <a:solidFill>
                  <a:schemeClr val="bg1"/>
                </a:solidFill>
                <a:effectLst/>
                <a:latin typeface="Meiryo" charset="-128"/>
                <a:ea typeface="Meiryo" charset="-128"/>
                <a:cs typeface="Meiryo" charset="-128"/>
              </a:rPr>
              <a:t>認証基盤</a:t>
            </a:r>
            <a:endParaRPr lang="ja-JP" altLang="en-US" sz="1400" dirty="0">
              <a:solidFill>
                <a:schemeClr val="bg1"/>
              </a:solidFill>
              <a:effectLst/>
              <a:latin typeface="Meiryo" charset="-128"/>
              <a:ea typeface="Meiryo" charset="-128"/>
              <a:cs typeface="Meiryo" charset="-128"/>
            </a:endParaRPr>
          </a:p>
        </p:txBody>
      </p:sp>
      <p:pic>
        <p:nvPicPr>
          <p:cNvPr id="161" name="Picture 153" descr="j043390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01042" y="4001784"/>
            <a:ext cx="180314" cy="180314"/>
          </a:xfrm>
          <a:prstGeom prst="rect">
            <a:avLst/>
          </a:prstGeom>
          <a:noFill/>
          <a:extLst>
            <a:ext uri="{909E8E84-426E-40dd-AFC4-6F175D3DCCD1}">
              <a14:hiddenFill xmlns="" xmlns:a14="http://schemas.microsoft.com/office/drawing/2010/main">
                <a:solidFill>
                  <a:srgbClr val="FFFFFF"/>
                </a:solidFill>
              </a14:hiddenFill>
            </a:ext>
          </a:extLst>
        </p:spPr>
      </p:pic>
      <p:sp>
        <p:nvSpPr>
          <p:cNvPr id="25" name="テキスト ボックス 24"/>
          <p:cNvSpPr txBox="1"/>
          <p:nvPr/>
        </p:nvSpPr>
        <p:spPr>
          <a:xfrm>
            <a:off x="5984577" y="2623008"/>
            <a:ext cx="1346452" cy="276999"/>
          </a:xfrm>
          <a:prstGeom prst="rect">
            <a:avLst/>
          </a:prstGeom>
          <a:noFill/>
        </p:spPr>
        <p:txBody>
          <a:bodyPr wrap="square" rtlCol="0">
            <a:spAutoFit/>
          </a:bodyPr>
          <a:lstStyle/>
          <a:p>
            <a:pPr algn="ctr"/>
            <a:r>
              <a:rPr kumimoji="1" lang="en-US" altLang="ja-JP" sz="1200" dirty="0" err="1" smtClean="0">
                <a:solidFill>
                  <a:schemeClr val="accent6">
                    <a:lumMod val="75000"/>
                  </a:schemeClr>
                </a:solidFill>
                <a:latin typeface="Meiryo" charset="-128"/>
                <a:ea typeface="Meiryo" charset="-128"/>
                <a:cs typeface="Meiryo" charset="-128"/>
              </a:rPr>
              <a:t>IoT</a:t>
            </a:r>
            <a:r>
              <a:rPr kumimoji="1" lang="ja-JP" altLang="en-US" sz="1200" dirty="0" smtClean="0">
                <a:solidFill>
                  <a:schemeClr val="accent6">
                    <a:lumMod val="75000"/>
                  </a:schemeClr>
                </a:solidFill>
                <a:latin typeface="Meiryo" charset="-128"/>
                <a:ea typeface="Meiryo" charset="-128"/>
                <a:cs typeface="Meiryo" charset="-128"/>
              </a:rPr>
              <a:t>機器</a:t>
            </a:r>
            <a:endParaRPr kumimoji="1" lang="ja-JP" altLang="en-US" sz="1200" dirty="0">
              <a:solidFill>
                <a:schemeClr val="accent6">
                  <a:lumMod val="75000"/>
                </a:schemeClr>
              </a:solidFill>
              <a:latin typeface="Meiryo" charset="-128"/>
              <a:ea typeface="Meiryo" charset="-128"/>
              <a:cs typeface="Meiryo" charset="-128"/>
            </a:endParaRPr>
          </a:p>
        </p:txBody>
      </p:sp>
      <p:pic>
        <p:nvPicPr>
          <p:cNvPr id="17" name="図 16"/>
          <p:cNvPicPr>
            <a:picLocks noChangeAspect="1"/>
          </p:cNvPicPr>
          <p:nvPr/>
        </p:nvPicPr>
        <p:blipFill>
          <a:blip r:embed="rId12">
            <a:clrChange>
              <a:clrFrom>
                <a:srgbClr val="FFFFFF"/>
              </a:clrFrom>
              <a:clrTo>
                <a:srgbClr val="FFFFFF">
                  <a:alpha val="0"/>
                </a:srgbClr>
              </a:clrTo>
            </a:clrChange>
          </a:blip>
          <a:stretch>
            <a:fillRect/>
          </a:stretch>
        </p:blipFill>
        <p:spPr>
          <a:xfrm>
            <a:off x="6408854" y="2905508"/>
            <a:ext cx="554297" cy="554297"/>
          </a:xfrm>
          <a:prstGeom prst="rect">
            <a:avLst/>
          </a:prstGeom>
        </p:spPr>
      </p:pic>
      <p:sp>
        <p:nvSpPr>
          <p:cNvPr id="89" name="テキスト ボックス 88"/>
          <p:cNvSpPr txBox="1"/>
          <p:nvPr/>
        </p:nvSpPr>
        <p:spPr>
          <a:xfrm>
            <a:off x="4884594" y="2637222"/>
            <a:ext cx="964880" cy="276999"/>
          </a:xfrm>
          <a:prstGeom prst="rect">
            <a:avLst/>
          </a:prstGeom>
          <a:noFill/>
        </p:spPr>
        <p:txBody>
          <a:bodyPr wrap="square" rtlCol="0">
            <a:spAutoFit/>
          </a:bodyPr>
          <a:lstStyle/>
          <a:p>
            <a:pPr algn="ctr"/>
            <a:r>
              <a:rPr kumimoji="1" lang="ja-JP" altLang="en-US" sz="1200" dirty="0" smtClean="0">
                <a:solidFill>
                  <a:schemeClr val="accent6">
                    <a:lumMod val="75000"/>
                  </a:schemeClr>
                </a:solidFill>
                <a:latin typeface="Meiryo" charset="-128"/>
                <a:ea typeface="Meiryo" charset="-128"/>
                <a:cs typeface="Meiryo" charset="-128"/>
              </a:rPr>
              <a:t>クラウド</a:t>
            </a:r>
            <a:endParaRPr kumimoji="1" lang="ja-JP" altLang="en-US" sz="1200" dirty="0">
              <a:solidFill>
                <a:schemeClr val="accent6">
                  <a:lumMod val="75000"/>
                </a:schemeClr>
              </a:solidFill>
              <a:latin typeface="Meiryo" charset="-128"/>
              <a:ea typeface="Meiryo" charset="-128"/>
              <a:cs typeface="Meiryo" charset="-128"/>
            </a:endParaRPr>
          </a:p>
        </p:txBody>
      </p:sp>
      <p:sp>
        <p:nvSpPr>
          <p:cNvPr id="91" name="テキスト ボックス 90"/>
          <p:cNvSpPr txBox="1"/>
          <p:nvPr/>
        </p:nvSpPr>
        <p:spPr>
          <a:xfrm>
            <a:off x="7005550" y="2617026"/>
            <a:ext cx="1346452" cy="276999"/>
          </a:xfrm>
          <a:prstGeom prst="rect">
            <a:avLst/>
          </a:prstGeom>
          <a:noFill/>
        </p:spPr>
        <p:txBody>
          <a:bodyPr wrap="square" rtlCol="0">
            <a:spAutoFit/>
          </a:bodyPr>
          <a:lstStyle/>
          <a:p>
            <a:pPr algn="ctr"/>
            <a:r>
              <a:rPr kumimoji="1" lang="ja-JP" altLang="en-US" sz="1200" dirty="0" smtClean="0">
                <a:solidFill>
                  <a:schemeClr val="accent6">
                    <a:lumMod val="75000"/>
                  </a:schemeClr>
                </a:solidFill>
                <a:latin typeface="Meiryo" charset="-128"/>
                <a:ea typeface="Meiryo" charset="-128"/>
                <a:cs typeface="Meiryo" charset="-128"/>
              </a:rPr>
              <a:t>モバイル機器</a:t>
            </a:r>
            <a:endParaRPr kumimoji="1" lang="ja-JP" altLang="en-US" sz="1200" dirty="0">
              <a:solidFill>
                <a:schemeClr val="accent6">
                  <a:lumMod val="75000"/>
                </a:schemeClr>
              </a:solidFill>
              <a:latin typeface="Meiryo" charset="-128"/>
              <a:ea typeface="Meiryo" charset="-128"/>
              <a:cs typeface="Meiryo" charset="-128"/>
            </a:endParaRPr>
          </a:p>
        </p:txBody>
      </p:sp>
      <p:pic>
        <p:nvPicPr>
          <p:cNvPr id="92" name="Picture 106" descr="j042420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45419" y="5030797"/>
            <a:ext cx="166039" cy="288502"/>
          </a:xfrm>
          <a:prstGeom prst="rect">
            <a:avLst/>
          </a:prstGeom>
          <a:noFill/>
          <a:extLst>
            <a:ext uri="{909E8E84-426E-40dd-AFC4-6F175D3DCCD1}">
              <a14:hiddenFill xmlns="" xmlns:a14="http://schemas.microsoft.com/office/drawing/2010/main">
                <a:solidFill>
                  <a:srgbClr val="FFFFFF"/>
                </a:solidFill>
              </a14:hiddenFill>
            </a:ext>
          </a:extLst>
        </p:spPr>
      </p:pic>
      <p:pic>
        <p:nvPicPr>
          <p:cNvPr id="93" name="Picture 153" descr="j043390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21463" y="5108517"/>
            <a:ext cx="180314" cy="180314"/>
          </a:xfrm>
          <a:prstGeom prst="rect">
            <a:avLst/>
          </a:prstGeom>
          <a:noFill/>
          <a:extLst>
            <a:ext uri="{909E8E84-426E-40dd-AFC4-6F175D3DCCD1}">
              <a14:hiddenFill xmlns="" xmlns:a14="http://schemas.microsoft.com/office/drawing/2010/main">
                <a:solidFill>
                  <a:srgbClr val="FFFFFF"/>
                </a:solidFill>
              </a14:hiddenFill>
            </a:ext>
          </a:extLst>
        </p:spPr>
      </p:pic>
      <p:sp>
        <p:nvSpPr>
          <p:cNvPr id="101" name="AutoShape 121"/>
          <p:cNvSpPr>
            <a:spLocks noChangeArrowheads="1"/>
          </p:cNvSpPr>
          <p:nvPr/>
        </p:nvSpPr>
        <p:spPr bwMode="auto">
          <a:xfrm>
            <a:off x="5178548" y="3841853"/>
            <a:ext cx="1295400" cy="443136"/>
          </a:xfrm>
          <a:prstGeom prst="roundRect">
            <a:avLst>
              <a:gd name="adj" fmla="val 0"/>
            </a:avLst>
          </a:prstGeom>
          <a:solidFill>
            <a:schemeClr val="accent4">
              <a:lumMod val="75000"/>
            </a:schemeClr>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endParaRPr lang="ja-JP" altLang="en-US">
              <a:latin typeface="Meiryo" charset="-128"/>
              <a:ea typeface="Meiryo" charset="-128"/>
              <a:cs typeface="Meiryo" charset="-128"/>
            </a:endParaRPr>
          </a:p>
        </p:txBody>
      </p:sp>
      <p:sp>
        <p:nvSpPr>
          <p:cNvPr id="102" name="Text Box 117"/>
          <p:cNvSpPr txBox="1">
            <a:spLocks noChangeArrowheads="1"/>
          </p:cNvSpPr>
          <p:nvPr/>
        </p:nvSpPr>
        <p:spPr bwMode="auto">
          <a:xfrm>
            <a:off x="5646764" y="3886930"/>
            <a:ext cx="800219" cy="3631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r">
              <a:spcBef>
                <a:spcPct val="20000"/>
              </a:spcBef>
            </a:pPr>
            <a:r>
              <a:rPr lang="ja-JP" altLang="en-US" sz="800" dirty="0" smtClean="0">
                <a:solidFill>
                  <a:schemeClr val="bg1"/>
                </a:solidFill>
                <a:latin typeface="Meiryo" charset="-128"/>
                <a:ea typeface="Meiryo" charset="-128"/>
                <a:cs typeface="Meiryo" charset="-128"/>
              </a:rPr>
              <a:t>セキュア</a:t>
            </a:r>
            <a:endParaRPr lang="en-US" altLang="ja-JP" sz="800" dirty="0" smtClean="0">
              <a:solidFill>
                <a:schemeClr val="bg1"/>
              </a:solidFill>
              <a:latin typeface="Meiryo" charset="-128"/>
              <a:ea typeface="Meiryo" charset="-128"/>
              <a:cs typeface="Meiryo" charset="-128"/>
            </a:endParaRPr>
          </a:p>
          <a:p>
            <a:pPr algn="r">
              <a:spcBef>
                <a:spcPct val="20000"/>
              </a:spcBef>
            </a:pPr>
            <a:r>
              <a:rPr lang="ja-JP" altLang="en-US" sz="800" dirty="0" smtClean="0">
                <a:solidFill>
                  <a:schemeClr val="bg1"/>
                </a:solidFill>
                <a:latin typeface="Meiryo" charset="-128"/>
                <a:ea typeface="Meiryo" charset="-128"/>
                <a:cs typeface="Meiryo" charset="-128"/>
              </a:rPr>
              <a:t>コーディング</a:t>
            </a:r>
            <a:endParaRPr lang="ja-JP" altLang="en-US" sz="800" dirty="0">
              <a:solidFill>
                <a:schemeClr val="bg1"/>
              </a:solidFill>
              <a:latin typeface="Meiryo" charset="-128"/>
              <a:ea typeface="Meiryo" charset="-128"/>
              <a:cs typeface="Meiryo" charset="-128"/>
            </a:endParaRPr>
          </a:p>
        </p:txBody>
      </p:sp>
      <p:pic>
        <p:nvPicPr>
          <p:cNvPr id="103" name="Picture 106" descr="j042420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8616" y="3918560"/>
            <a:ext cx="166039" cy="288502"/>
          </a:xfrm>
          <a:prstGeom prst="rect">
            <a:avLst/>
          </a:prstGeom>
          <a:noFill/>
          <a:extLst>
            <a:ext uri="{909E8E84-426E-40dd-AFC4-6F175D3DCCD1}">
              <a14:hiddenFill xmlns="" xmlns:a14="http://schemas.microsoft.com/office/drawing/2010/main">
                <a:solidFill>
                  <a:srgbClr val="FFFFFF"/>
                </a:solidFill>
              </a14:hiddenFill>
            </a:ext>
          </a:extLst>
        </p:spPr>
      </p:pic>
      <p:pic>
        <p:nvPicPr>
          <p:cNvPr id="104" name="Picture 153" descr="j043390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94660" y="3996280"/>
            <a:ext cx="180314" cy="180314"/>
          </a:xfrm>
          <a:prstGeom prst="rect">
            <a:avLst/>
          </a:prstGeom>
          <a:noFill/>
          <a:extLst>
            <a:ext uri="{909E8E84-426E-40dd-AFC4-6F175D3DCCD1}">
              <a14:hiddenFill xmlns="" xmlns:a14="http://schemas.microsoft.com/office/drawing/2010/main">
                <a:solidFill>
                  <a:srgbClr val="FFFFFF"/>
                </a:solidFill>
              </a14:hiddenFill>
            </a:ext>
          </a:extLst>
        </p:spPr>
      </p:pic>
      <p:sp>
        <p:nvSpPr>
          <p:cNvPr id="145" name="AutoShape 48"/>
          <p:cNvSpPr>
            <a:spLocks noChangeArrowheads="1"/>
          </p:cNvSpPr>
          <p:nvPr/>
        </p:nvSpPr>
        <p:spPr bwMode="auto">
          <a:xfrm flipH="1">
            <a:off x="4989119" y="3094210"/>
            <a:ext cx="1037545" cy="893196"/>
          </a:xfrm>
          <a:prstGeom prst="irregularSeal1">
            <a:avLst/>
          </a:prstGeom>
          <a:solidFill>
            <a:srgbClr val="FFCC00"/>
          </a:solidFill>
          <a:ln w="15875">
            <a:solidFill>
              <a:srgbClr val="FF9900"/>
            </a:solidFill>
            <a:miter lim="800000"/>
            <a:headEnd/>
            <a:tailEnd type="none" w="med" len="lg"/>
          </a:ln>
        </p:spPr>
        <p:txBody>
          <a:bodyPr wrap="none" anchor="ctr"/>
          <a:lstStyle/>
          <a:p>
            <a:pPr algn="l"/>
            <a:endParaRPr lang="ja-JP" altLang="en-US" sz="1000" b="1">
              <a:latin typeface="Meiryo" charset="-128"/>
              <a:ea typeface="Meiryo" charset="-128"/>
              <a:cs typeface="Meiryo" charset="-128"/>
            </a:endParaRPr>
          </a:p>
        </p:txBody>
      </p:sp>
      <p:grpSp>
        <p:nvGrpSpPr>
          <p:cNvPr id="146" name="Group 224"/>
          <p:cNvGrpSpPr>
            <a:grpSpLocks/>
          </p:cNvGrpSpPr>
          <p:nvPr/>
        </p:nvGrpSpPr>
        <p:grpSpPr bwMode="auto">
          <a:xfrm flipH="1">
            <a:off x="5226890" y="3268252"/>
            <a:ext cx="539307" cy="546207"/>
            <a:chOff x="5117" y="2669"/>
            <a:chExt cx="499" cy="499"/>
          </a:xfrm>
        </p:grpSpPr>
        <p:pic>
          <p:nvPicPr>
            <p:cNvPr id="147" name="Picture 40" descr="j043164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17" y="2669"/>
              <a:ext cx="499" cy="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8" name="Group 226"/>
            <p:cNvGrpSpPr>
              <a:grpSpLocks/>
            </p:cNvGrpSpPr>
            <p:nvPr/>
          </p:nvGrpSpPr>
          <p:grpSpPr bwMode="auto">
            <a:xfrm rot="285818">
              <a:off x="5232" y="2784"/>
              <a:ext cx="192" cy="48"/>
              <a:chOff x="4560" y="3216"/>
              <a:chExt cx="509" cy="144"/>
            </a:xfrm>
          </p:grpSpPr>
          <p:sp>
            <p:nvSpPr>
              <p:cNvPr id="149" name="AutoShape 43"/>
              <p:cNvSpPr>
                <a:spLocks noChangeAspect="1" noChangeArrowheads="1"/>
              </p:cNvSpPr>
              <p:nvPr/>
            </p:nvSpPr>
            <p:spPr bwMode="auto">
              <a:xfrm rot="4376212">
                <a:off x="4878" y="3169"/>
                <a:ext cx="136" cy="246"/>
              </a:xfrm>
              <a:prstGeom prst="flowChartDelay">
                <a:avLst/>
              </a:prstGeom>
              <a:gradFill rotWithShape="1">
                <a:gsLst>
                  <a:gs pos="0">
                    <a:schemeClr val="tx1"/>
                  </a:gs>
                  <a:gs pos="50000">
                    <a:srgbClr val="606060"/>
                  </a:gs>
                  <a:gs pos="100000">
                    <a:schemeClr val="tx1"/>
                  </a:gs>
                </a:gsLst>
                <a:lin ang="18900000" scaled="1"/>
              </a:gradFill>
              <a:ln>
                <a:noFill/>
              </a:ln>
              <a:extLst>
                <a:ext uri="{91240B29-F687-4f45-9708-019B960494DF}">
                  <a14:hiddenLine xmlns="" xmlns:a14="http://schemas.microsoft.com/office/drawing/2010/main" w="15875">
                    <a:solidFill>
                      <a:srgbClr val="000000"/>
                    </a:solidFill>
                    <a:miter lim="800000"/>
                    <a:headEnd/>
                    <a:tailEnd type="none" w="med" len="lg"/>
                  </a14:hiddenLine>
                </a:ext>
              </a:extLst>
            </p:spPr>
            <p:txBody>
              <a:bodyPr rot="10800000" vert="eaVert" wrap="none" anchor="ctr"/>
              <a:lstStyle/>
              <a:p>
                <a:pPr algn="l"/>
                <a:endParaRPr lang="ja-JP" altLang="en-US" sz="1000">
                  <a:latin typeface="Meiryo" charset="-128"/>
                  <a:ea typeface="Meiryo" charset="-128"/>
                  <a:cs typeface="Meiryo" charset="-128"/>
                </a:endParaRPr>
              </a:p>
            </p:txBody>
          </p:sp>
          <p:sp>
            <p:nvSpPr>
              <p:cNvPr id="150" name="AutoShape 43"/>
              <p:cNvSpPr>
                <a:spLocks noChangeAspect="1" noChangeArrowheads="1"/>
              </p:cNvSpPr>
              <p:nvPr/>
            </p:nvSpPr>
            <p:spPr bwMode="auto">
              <a:xfrm rot="17223788" flipH="1">
                <a:off x="4615" y="3161"/>
                <a:ext cx="136" cy="246"/>
              </a:xfrm>
              <a:prstGeom prst="flowChartDelay">
                <a:avLst/>
              </a:prstGeom>
              <a:gradFill rotWithShape="1">
                <a:gsLst>
                  <a:gs pos="0">
                    <a:schemeClr val="tx1"/>
                  </a:gs>
                  <a:gs pos="50000">
                    <a:srgbClr val="606060"/>
                  </a:gs>
                  <a:gs pos="100000">
                    <a:schemeClr val="tx1"/>
                  </a:gs>
                </a:gsLst>
                <a:lin ang="18900000" scaled="1"/>
              </a:gradFill>
              <a:ln>
                <a:noFill/>
              </a:ln>
              <a:extLst>
                <a:ext uri="{91240B29-F687-4f45-9708-019B960494DF}">
                  <a14:hiddenLine xmlns="" xmlns:a14="http://schemas.microsoft.com/office/drawing/2010/main" w="15875">
                    <a:solidFill>
                      <a:srgbClr val="000000"/>
                    </a:solidFill>
                    <a:miter lim="800000"/>
                    <a:headEnd/>
                    <a:tailEnd type="none" w="med" len="lg"/>
                  </a14:hiddenLine>
                </a:ext>
              </a:extLst>
            </p:spPr>
            <p:txBody>
              <a:bodyPr vert="eaVert" wrap="none" anchor="ctr"/>
              <a:lstStyle/>
              <a:p>
                <a:pPr algn="l"/>
                <a:endParaRPr lang="ja-JP" altLang="en-US" sz="1000">
                  <a:latin typeface="Meiryo" charset="-128"/>
                  <a:ea typeface="Meiryo" charset="-128"/>
                  <a:cs typeface="Meiryo" charset="-128"/>
                </a:endParaRPr>
              </a:p>
            </p:txBody>
          </p:sp>
        </p:grpSp>
      </p:grpSp>
      <p:sp>
        <p:nvSpPr>
          <p:cNvPr id="20" name="テキスト ボックス 19"/>
          <p:cNvSpPr txBox="1"/>
          <p:nvPr/>
        </p:nvSpPr>
        <p:spPr>
          <a:xfrm>
            <a:off x="3738011" y="4800229"/>
            <a:ext cx="364202" cy="307777"/>
          </a:xfrm>
          <a:prstGeom prst="rect">
            <a:avLst/>
          </a:prstGeom>
          <a:noFill/>
        </p:spPr>
        <p:txBody>
          <a:bodyPr wrap="none" rtlCol="0">
            <a:spAutoFit/>
          </a:bodyPr>
          <a:lstStyle/>
          <a:p>
            <a:pPr algn="ctr"/>
            <a:r>
              <a:rPr kumimoji="1" lang="ja-JP" altLang="en-US" sz="1400" smtClean="0">
                <a:solidFill>
                  <a:schemeClr val="bg1"/>
                </a:solidFill>
                <a:latin typeface="Meiryo" charset="-128"/>
                <a:ea typeface="Meiryo" charset="-128"/>
                <a:cs typeface="Meiryo" charset="-128"/>
              </a:rPr>
              <a:t>善</a:t>
            </a:r>
            <a:endParaRPr kumimoji="1" lang="ja-JP" altLang="en-US" sz="1400">
              <a:solidFill>
                <a:schemeClr val="bg1"/>
              </a:solidFill>
              <a:latin typeface="Meiryo" charset="-128"/>
              <a:ea typeface="Meiryo" charset="-128"/>
              <a:cs typeface="Meiryo" charset="-128"/>
            </a:endParaRPr>
          </a:p>
        </p:txBody>
      </p:sp>
      <p:sp>
        <p:nvSpPr>
          <p:cNvPr id="105" name="テキスト ボックス 104"/>
          <p:cNvSpPr txBox="1"/>
          <p:nvPr/>
        </p:nvSpPr>
        <p:spPr>
          <a:xfrm>
            <a:off x="3725762" y="4221088"/>
            <a:ext cx="364202" cy="307777"/>
          </a:xfrm>
          <a:prstGeom prst="rect">
            <a:avLst/>
          </a:prstGeom>
          <a:noFill/>
        </p:spPr>
        <p:txBody>
          <a:bodyPr wrap="none" rtlCol="0">
            <a:spAutoFit/>
          </a:bodyPr>
          <a:lstStyle/>
          <a:p>
            <a:pPr algn="ctr"/>
            <a:r>
              <a:rPr kumimoji="1" lang="ja-JP" altLang="en-US" sz="1400" dirty="0" smtClean="0">
                <a:solidFill>
                  <a:schemeClr val="bg1"/>
                </a:solidFill>
                <a:latin typeface="Meiryo" charset="-128"/>
                <a:ea typeface="Meiryo" charset="-128"/>
                <a:cs typeface="Meiryo" charset="-128"/>
              </a:rPr>
              <a:t>悪</a:t>
            </a:r>
            <a:endParaRPr kumimoji="1" lang="ja-JP" altLang="en-US" sz="1400" dirty="0">
              <a:solidFill>
                <a:schemeClr val="bg1"/>
              </a:solidFill>
              <a:latin typeface="Meiryo" charset="-128"/>
              <a:ea typeface="Meiryo" charset="-128"/>
              <a:cs typeface="Meiryo" charset="-128"/>
            </a:endParaRPr>
          </a:p>
        </p:txBody>
      </p:sp>
      <p:sp>
        <p:nvSpPr>
          <p:cNvPr id="106" name="テキスト ボックス 105"/>
          <p:cNvSpPr txBox="1"/>
          <p:nvPr/>
        </p:nvSpPr>
        <p:spPr>
          <a:xfrm>
            <a:off x="8048889" y="4837833"/>
            <a:ext cx="364202" cy="307777"/>
          </a:xfrm>
          <a:prstGeom prst="rect">
            <a:avLst/>
          </a:prstGeom>
          <a:noFill/>
        </p:spPr>
        <p:txBody>
          <a:bodyPr wrap="none" rtlCol="0">
            <a:spAutoFit/>
          </a:bodyPr>
          <a:lstStyle/>
          <a:p>
            <a:pPr algn="ctr"/>
            <a:r>
              <a:rPr kumimoji="1" lang="ja-JP" altLang="en-US" sz="1400" smtClean="0">
                <a:solidFill>
                  <a:schemeClr val="bg1"/>
                </a:solidFill>
                <a:latin typeface="Meiryo" charset="-128"/>
                <a:ea typeface="Meiryo" charset="-128"/>
                <a:cs typeface="Meiryo" charset="-128"/>
              </a:rPr>
              <a:t>善</a:t>
            </a:r>
            <a:endParaRPr kumimoji="1" lang="ja-JP" altLang="en-US" sz="1400">
              <a:solidFill>
                <a:schemeClr val="bg1"/>
              </a:solidFill>
              <a:latin typeface="Meiryo" charset="-128"/>
              <a:ea typeface="Meiryo" charset="-128"/>
              <a:cs typeface="Meiryo" charset="-128"/>
            </a:endParaRPr>
          </a:p>
        </p:txBody>
      </p:sp>
      <p:sp>
        <p:nvSpPr>
          <p:cNvPr id="107" name="テキスト ボックス 106"/>
          <p:cNvSpPr txBox="1"/>
          <p:nvPr/>
        </p:nvSpPr>
        <p:spPr>
          <a:xfrm>
            <a:off x="8036640" y="4258692"/>
            <a:ext cx="364202" cy="307777"/>
          </a:xfrm>
          <a:prstGeom prst="rect">
            <a:avLst/>
          </a:prstGeom>
          <a:noFill/>
        </p:spPr>
        <p:txBody>
          <a:bodyPr wrap="none" rtlCol="0">
            <a:spAutoFit/>
          </a:bodyPr>
          <a:lstStyle/>
          <a:p>
            <a:pPr algn="ctr"/>
            <a:r>
              <a:rPr kumimoji="1" lang="ja-JP" altLang="en-US" sz="1400" dirty="0" smtClean="0">
                <a:solidFill>
                  <a:schemeClr val="bg1"/>
                </a:solidFill>
                <a:latin typeface="Meiryo" charset="-128"/>
                <a:ea typeface="Meiryo" charset="-128"/>
                <a:cs typeface="Meiryo" charset="-128"/>
              </a:rPr>
              <a:t>悪</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4361080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セキュリティの特徴</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53</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883916"/>
            <a:ext cx="8486129" cy="3129260"/>
          </a:xfrm>
          <a:prstGeom prst="rect">
            <a:avLst/>
          </a:prstGeom>
        </p:spPr>
      </p:pic>
      <p:sp>
        <p:nvSpPr>
          <p:cNvPr id="5" name="正方形/長方形 4"/>
          <p:cNvSpPr/>
          <p:nvPr/>
        </p:nvSpPr>
        <p:spPr>
          <a:xfrm>
            <a:off x="1722784" y="5013176"/>
            <a:ext cx="7092280" cy="246221"/>
          </a:xfrm>
          <a:prstGeom prst="rect">
            <a:avLst/>
          </a:prstGeom>
        </p:spPr>
        <p:txBody>
          <a:bodyPr wrap="square">
            <a:spAutoFit/>
          </a:bodyPr>
          <a:lstStyle/>
          <a:p>
            <a:pPr algn="r"/>
            <a:r>
              <a:rPr lang="ja-JP" altLang="en-US" sz="1000"/>
              <a:t>http://itpro.nikkeibp.co.jp/atcl/column/15/112700271/112700001/?ST=iot&amp;P=3</a:t>
            </a:r>
          </a:p>
        </p:txBody>
      </p:sp>
    </p:spTree>
    <p:extLst>
      <p:ext uri="{BB962C8B-B14F-4D97-AF65-F5344CB8AC3E}">
        <p14:creationId xmlns:p14="http://schemas.microsoft.com/office/powerpoint/2010/main" val="13182792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におけるセキュリティの留意点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54</a:t>
            </a:fld>
            <a:endParaRPr kumimoji="1" lang="ja-JP" altLang="en-US"/>
          </a:p>
        </p:txBody>
      </p:sp>
      <p:sp>
        <p:nvSpPr>
          <p:cNvPr id="4" name="正方形/長方形 3"/>
          <p:cNvSpPr/>
          <p:nvPr/>
        </p:nvSpPr>
        <p:spPr>
          <a:xfrm>
            <a:off x="395536" y="1268760"/>
            <a:ext cx="8352928" cy="4647426"/>
          </a:xfrm>
          <a:prstGeom prst="rect">
            <a:avLst/>
          </a:prstGeom>
        </p:spPr>
        <p:txBody>
          <a:bodyPr wrap="square">
            <a:spAutoFit/>
          </a:bodyPr>
          <a:lstStyle/>
          <a:p>
            <a:pPr marL="285750" indent="-285750">
              <a:buFont typeface="ZapfDingbatsITC" charset="0"/>
              <a:buChar char="❖"/>
            </a:pPr>
            <a:r>
              <a:rPr lang="ja-JP" altLang="en-US" sz="2000" dirty="0" smtClean="0">
                <a:latin typeface="Meiryo" charset="-128"/>
                <a:ea typeface="Meiryo" charset="-128"/>
                <a:cs typeface="Meiryo" charset="-128"/>
              </a:rPr>
              <a:t>デバイス層</a:t>
            </a:r>
          </a:p>
          <a:p>
            <a:pPr marL="742950" lvl="1" indent="-285750">
              <a:buFont typeface="Wingdings" charset="2"/>
              <a:buChar char="Ø"/>
            </a:pPr>
            <a:r>
              <a:rPr lang="ja-JP" altLang="en-US" sz="1600" dirty="0" smtClean="0">
                <a:latin typeface="Meiryo" charset="-128"/>
                <a:ea typeface="Meiryo" charset="-128"/>
                <a:cs typeface="Meiryo" charset="-128"/>
              </a:rPr>
              <a:t>デバイス</a:t>
            </a:r>
            <a:r>
              <a:rPr lang="ja-JP" altLang="en-US" sz="1600" dirty="0">
                <a:latin typeface="Meiryo" charset="-128"/>
                <a:ea typeface="Meiryo" charset="-128"/>
                <a:cs typeface="Meiryo" charset="-128"/>
              </a:rPr>
              <a:t>自体が侵害されるケースをどう防ぐ</a:t>
            </a:r>
            <a:r>
              <a:rPr lang="ja-JP" altLang="en-US" sz="1600" dirty="0" smtClean="0">
                <a:latin typeface="Meiryo" charset="-128"/>
                <a:ea typeface="Meiryo" charset="-128"/>
                <a:cs typeface="Meiryo" charset="-128"/>
              </a:rPr>
              <a:t>か</a:t>
            </a:r>
          </a:p>
          <a:p>
            <a:pPr marL="742950" lvl="1" indent="-285750">
              <a:buFont typeface="Wingdings" charset="2"/>
              <a:buChar char="Ø"/>
            </a:pPr>
            <a:r>
              <a:rPr lang="ja-JP" altLang="en-US" sz="1600" dirty="0" smtClean="0">
                <a:latin typeface="Meiryo" charset="-128"/>
                <a:ea typeface="Meiryo" charset="-128"/>
                <a:cs typeface="Meiryo" charset="-128"/>
              </a:rPr>
              <a:t>「</a:t>
            </a:r>
            <a:r>
              <a:rPr lang="ja-JP" altLang="en-US" sz="1600" dirty="0">
                <a:latin typeface="Meiryo" charset="-128"/>
                <a:ea typeface="Meiryo" charset="-128"/>
                <a:cs typeface="Meiryo" charset="-128"/>
              </a:rPr>
              <a:t>閉じた世界」という誤解は排除しなくてはいけない（現代において閉じたＩＴはありえない</a:t>
            </a:r>
            <a:r>
              <a:rPr lang="ja-JP" altLang="en-US" sz="1600" dirty="0" smtClean="0">
                <a:latin typeface="Meiryo" charset="-128"/>
                <a:ea typeface="Meiryo" charset="-128"/>
                <a:cs typeface="Meiryo" charset="-128"/>
              </a:rPr>
              <a:t>）</a:t>
            </a:r>
          </a:p>
          <a:p>
            <a:pPr marL="742950" lvl="1" indent="-285750">
              <a:buFont typeface="Wingdings" charset="2"/>
              <a:buChar char="Ø"/>
            </a:pPr>
            <a:r>
              <a:rPr lang="ja-JP" altLang="en-US" sz="1600" dirty="0" smtClean="0">
                <a:latin typeface="Meiryo" charset="-128"/>
                <a:ea typeface="Meiryo" charset="-128"/>
                <a:cs typeface="Meiryo" charset="-128"/>
              </a:rPr>
              <a:t>デバイス</a:t>
            </a:r>
            <a:r>
              <a:rPr lang="ja-JP" altLang="en-US" sz="1600" dirty="0">
                <a:latin typeface="Meiryo" charset="-128"/>
                <a:ea typeface="Meiryo" charset="-128"/>
                <a:cs typeface="Meiryo" charset="-128"/>
              </a:rPr>
              <a:t>は利用者にとっては、たんなる「モノ」であることを意識する必要がある（利用者に要求できることはほとんどない</a:t>
            </a:r>
            <a:r>
              <a:rPr lang="ja-JP" altLang="en-US" sz="1600" dirty="0" smtClean="0">
                <a:latin typeface="Meiryo" charset="-128"/>
                <a:ea typeface="Meiryo" charset="-128"/>
                <a:cs typeface="Meiryo" charset="-128"/>
              </a:rPr>
              <a:t>）</a:t>
            </a:r>
          </a:p>
          <a:p>
            <a:pPr marL="742950" lvl="1" indent="-285750">
              <a:buFont typeface="Wingdings" charset="2"/>
              <a:buChar char="Ø"/>
            </a:pPr>
            <a:endParaRPr lang="ja-JP" altLang="en-US" sz="1600" dirty="0" smtClean="0">
              <a:latin typeface="Meiryo" charset="-128"/>
              <a:ea typeface="Meiryo" charset="-128"/>
              <a:cs typeface="Meiryo" charset="-128"/>
            </a:endParaRPr>
          </a:p>
          <a:p>
            <a:pPr marL="285750" indent="-285750">
              <a:buFont typeface="ZapfDingbatsITC" charset="0"/>
              <a:buChar char="❖"/>
            </a:pPr>
            <a:r>
              <a:rPr lang="ja-JP" altLang="en-US" sz="2000" dirty="0" smtClean="0">
                <a:latin typeface="Meiryo" charset="-128"/>
                <a:ea typeface="Meiryo" charset="-128"/>
                <a:cs typeface="Meiryo" charset="-128"/>
              </a:rPr>
              <a:t>サービス層</a:t>
            </a:r>
          </a:p>
          <a:p>
            <a:pPr marL="742950" lvl="1" indent="-285750">
              <a:buFont typeface="Wingdings" charset="2"/>
              <a:buChar char="Ø"/>
            </a:pPr>
            <a:r>
              <a:rPr lang="ja-JP" altLang="en-US" sz="1600" dirty="0" smtClean="0">
                <a:latin typeface="Meiryo" charset="-128"/>
                <a:ea typeface="Meiryo" charset="-128"/>
                <a:cs typeface="Meiryo" charset="-128"/>
              </a:rPr>
              <a:t>攻撃者</a:t>
            </a:r>
            <a:r>
              <a:rPr lang="ja-JP" altLang="en-US" sz="1600" dirty="0">
                <a:latin typeface="Meiryo" charset="-128"/>
                <a:ea typeface="Meiryo" charset="-128"/>
                <a:cs typeface="Meiryo" charset="-128"/>
              </a:rPr>
              <a:t>にとっては、個々のデバイスを狙うより、サービスを狙う方が遙かに効率が</a:t>
            </a:r>
            <a:r>
              <a:rPr lang="ja-JP" altLang="en-US" sz="1600" dirty="0" smtClean="0">
                <a:latin typeface="Meiryo" charset="-128"/>
                <a:ea typeface="Meiryo" charset="-128"/>
                <a:cs typeface="Meiryo" charset="-128"/>
              </a:rPr>
              <a:t>いい（</a:t>
            </a:r>
            <a:r>
              <a:rPr lang="ja-JP" altLang="en-US" sz="1600" dirty="0">
                <a:latin typeface="Meiryo" charset="-128"/>
                <a:ea typeface="Meiryo" charset="-128"/>
                <a:cs typeface="Meiryo" charset="-128"/>
              </a:rPr>
              <a:t>攻撃が成功すれば多数のデバイスの制御やその情報を手中に収められる</a:t>
            </a:r>
            <a:r>
              <a:rPr lang="ja-JP" altLang="en-US" sz="1600" dirty="0" smtClean="0">
                <a:latin typeface="Meiryo" charset="-128"/>
                <a:ea typeface="Meiryo" charset="-128"/>
                <a:cs typeface="Meiryo" charset="-128"/>
              </a:rPr>
              <a:t>）</a:t>
            </a:r>
          </a:p>
          <a:p>
            <a:pPr marL="742950" lvl="1" indent="-285750">
              <a:buFont typeface="Wingdings" charset="2"/>
              <a:buChar char="Ø"/>
            </a:pPr>
            <a:r>
              <a:rPr lang="ja-JP" altLang="en-US" sz="1600" dirty="0" smtClean="0">
                <a:latin typeface="Meiryo" charset="-128"/>
                <a:ea typeface="Meiryo" charset="-128"/>
                <a:cs typeface="Meiryo" charset="-128"/>
              </a:rPr>
              <a:t>サービス</a:t>
            </a:r>
            <a:r>
              <a:rPr lang="ja-JP" altLang="en-US" sz="1600" dirty="0">
                <a:latin typeface="Meiryo" charset="-128"/>
                <a:ea typeface="Meiryo" charset="-128"/>
                <a:cs typeface="Meiryo" charset="-128"/>
              </a:rPr>
              <a:t>が止まると、モノは単にモノでしかなくなる（モノですらなくなるかもしれない</a:t>
            </a:r>
            <a:r>
              <a:rPr lang="ja-JP" altLang="en-US" sz="1600" dirty="0" smtClean="0">
                <a:latin typeface="Meiryo" charset="-128"/>
                <a:ea typeface="Meiryo" charset="-128"/>
                <a:cs typeface="Meiryo" charset="-128"/>
              </a:rPr>
              <a:t>）</a:t>
            </a:r>
          </a:p>
          <a:p>
            <a:pPr marL="742950" lvl="1" indent="-285750">
              <a:buFont typeface="Wingdings" charset="2"/>
              <a:buChar char="Ø"/>
            </a:pPr>
            <a:r>
              <a:rPr lang="ja-JP" altLang="en-US" sz="1600" dirty="0" smtClean="0">
                <a:latin typeface="Meiryo" charset="-128"/>
                <a:ea typeface="Meiryo" charset="-128"/>
                <a:cs typeface="Meiryo" charset="-128"/>
              </a:rPr>
              <a:t>標的</a:t>
            </a:r>
            <a:r>
              <a:rPr lang="ja-JP" altLang="en-US" sz="1600" dirty="0">
                <a:latin typeface="Meiryo" charset="-128"/>
                <a:ea typeface="Meiryo" charset="-128"/>
                <a:cs typeface="Meiryo" charset="-128"/>
              </a:rPr>
              <a:t>となりうる可能性を真剣に検討する必要がある（長期間にわたり、高度かつ執拗な攻撃を受ける可能性が高い</a:t>
            </a:r>
            <a:r>
              <a:rPr lang="ja-JP" altLang="en-US" sz="1600" dirty="0" smtClean="0">
                <a:latin typeface="Meiryo" charset="-128"/>
                <a:ea typeface="Meiryo" charset="-128"/>
                <a:cs typeface="Meiryo" charset="-128"/>
              </a:rPr>
              <a:t>）</a:t>
            </a:r>
          </a:p>
          <a:p>
            <a:pPr marL="742950" lvl="1" indent="-285750">
              <a:buFont typeface="Wingdings" charset="2"/>
              <a:buChar char="Ø"/>
            </a:pPr>
            <a:r>
              <a:rPr lang="ja-JP" altLang="en-US" sz="1600" dirty="0" smtClean="0">
                <a:latin typeface="Meiryo" charset="-128"/>
                <a:ea typeface="Meiryo" charset="-128"/>
                <a:cs typeface="Meiryo" charset="-128"/>
              </a:rPr>
              <a:t>データ</a:t>
            </a:r>
            <a:r>
              <a:rPr lang="ja-JP" altLang="en-US" sz="1600" dirty="0">
                <a:latin typeface="Meiryo" charset="-128"/>
                <a:ea typeface="Meiryo" charset="-128"/>
                <a:cs typeface="Meiryo" charset="-128"/>
              </a:rPr>
              <a:t>の利活用を考えれば、様々な他のサービスとの連携や相互接続が必要になり、セキュリティ上でもサプライチェインの複雑化が懸念される（ここでも「閉じた世界」はありえない）</a:t>
            </a:r>
          </a:p>
        </p:txBody>
      </p:sp>
      <p:sp>
        <p:nvSpPr>
          <p:cNvPr id="5" name="正方形/長方形 4"/>
          <p:cNvSpPr/>
          <p:nvPr/>
        </p:nvSpPr>
        <p:spPr>
          <a:xfrm>
            <a:off x="4067944" y="6068500"/>
            <a:ext cx="4572000" cy="215444"/>
          </a:xfrm>
          <a:prstGeom prst="rect">
            <a:avLst/>
          </a:prstGeom>
        </p:spPr>
        <p:txBody>
          <a:bodyPr>
            <a:spAutoFit/>
          </a:bodyPr>
          <a:lstStyle/>
          <a:p>
            <a:pPr algn="r"/>
            <a:r>
              <a:rPr lang="ja-JP" altLang="en-US" sz="800" dirty="0" smtClean="0"/>
              <a:t>出典　https</a:t>
            </a:r>
            <a:r>
              <a:rPr lang="ja-JP" altLang="en-US" sz="800" dirty="0"/>
              <a:t>://www.altairsecurity.com/documents/Internet-of-Things.pdf</a:t>
            </a:r>
          </a:p>
        </p:txBody>
      </p:sp>
    </p:spTree>
    <p:extLst>
      <p:ext uri="{BB962C8B-B14F-4D97-AF65-F5344CB8AC3E}">
        <p14:creationId xmlns:p14="http://schemas.microsoft.com/office/powerpoint/2010/main" val="7313921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The OWASP Internet of Things Top 10</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55</a:t>
            </a:fld>
            <a:endParaRPr kumimoji="1" lang="ja-JP" altLang="en-US"/>
          </a:p>
        </p:txBody>
      </p:sp>
      <p:sp>
        <p:nvSpPr>
          <p:cNvPr id="5" name="正方形/長方形 4"/>
          <p:cNvSpPr/>
          <p:nvPr/>
        </p:nvSpPr>
        <p:spPr>
          <a:xfrm>
            <a:off x="179512" y="769808"/>
            <a:ext cx="4238384" cy="5740031"/>
          </a:xfrm>
          <a:prstGeom prst="rect">
            <a:avLst/>
          </a:prstGeom>
        </p:spPr>
        <p:txBody>
          <a:bodyPr wrap="square">
            <a:spAutoFit/>
          </a:bodyPr>
          <a:lstStyle/>
          <a:p>
            <a:r>
              <a:rPr lang="en-US" altLang="ja-JP" sz="1400" dirty="0" smtClean="0">
                <a:latin typeface="メイリオ"/>
                <a:ea typeface="メイリオ"/>
                <a:cs typeface="メイリオ"/>
              </a:rPr>
              <a:t>1.</a:t>
            </a:r>
            <a:r>
              <a:rPr lang="ja-JP" altLang="en-US" sz="1400" dirty="0" smtClean="0">
                <a:latin typeface="メイリオ"/>
                <a:ea typeface="メイリオ"/>
                <a:cs typeface="メイリオ"/>
              </a:rPr>
              <a:t>安全</a:t>
            </a:r>
            <a:r>
              <a:rPr lang="ja-JP" altLang="en-US" sz="1400" dirty="0">
                <a:latin typeface="メイリオ"/>
                <a:ea typeface="メイリオ"/>
                <a:cs typeface="メイリオ"/>
              </a:rPr>
              <a:t>でないウェブインターフェース</a:t>
            </a:r>
          </a:p>
          <a:p>
            <a:r>
              <a:rPr lang="ja-JP" altLang="en-US" sz="900" dirty="0">
                <a:latin typeface="メイリオ"/>
                <a:ea typeface="メイリオ"/>
                <a:cs typeface="メイリオ"/>
              </a:rPr>
              <a:t>アカウントリストの漏洩、ロックアウト機構の欠如、ユーザの</a:t>
            </a:r>
            <a:r>
              <a:rPr lang="ja-JP" altLang="en-US" sz="900" dirty="0" smtClean="0">
                <a:latin typeface="メイリオ"/>
                <a:ea typeface="メイリオ"/>
                <a:cs typeface="メイリオ"/>
              </a:rPr>
              <a:t>クレデンシャル情報</a:t>
            </a:r>
            <a:r>
              <a:rPr lang="ja-JP" altLang="en-US" sz="900" dirty="0">
                <a:latin typeface="メイリオ"/>
                <a:ea typeface="メイリオ"/>
                <a:cs typeface="メイリオ"/>
              </a:rPr>
              <a:t>が弱い場合、ウェブインターフェースは安全とは言えません</a:t>
            </a:r>
            <a:r>
              <a:rPr lang="ja-JP" altLang="en-US" sz="900" dirty="0" smtClean="0">
                <a:latin typeface="メイリオ"/>
                <a:ea typeface="メイリオ"/>
                <a:cs typeface="メイリオ"/>
              </a:rPr>
              <a:t>。特</a:t>
            </a:r>
            <a:r>
              <a:rPr lang="ja-JP" altLang="en-US" sz="900" dirty="0">
                <a:latin typeface="メイリオ"/>
                <a:ea typeface="メイリオ"/>
                <a:cs typeface="メイリオ"/>
              </a:rPr>
              <a:t>に、内部ネットワークのユーザのみが使用すると考えられて</a:t>
            </a:r>
            <a:r>
              <a:rPr lang="ja-JP" altLang="en-US" sz="900" dirty="0" smtClean="0">
                <a:latin typeface="メイリオ"/>
                <a:ea typeface="メイリオ"/>
                <a:cs typeface="メイリオ"/>
              </a:rPr>
              <a:t>いるウェブインターフェース</a:t>
            </a:r>
            <a:r>
              <a:rPr lang="ja-JP" altLang="en-US" sz="900" dirty="0">
                <a:latin typeface="メイリオ"/>
                <a:ea typeface="メイリオ"/>
                <a:cs typeface="メイリオ"/>
              </a:rPr>
              <a:t>の多くは安全性が低くなっています。 しかし</a:t>
            </a:r>
            <a:r>
              <a:rPr lang="ja-JP" altLang="en-US" sz="900" dirty="0" smtClean="0">
                <a:latin typeface="メイリオ"/>
                <a:ea typeface="メイリオ"/>
                <a:cs typeface="メイリオ"/>
              </a:rPr>
              <a:t>、内部</a:t>
            </a:r>
            <a:r>
              <a:rPr lang="ja-JP" altLang="en-US" sz="900" dirty="0">
                <a:latin typeface="メイリオ"/>
                <a:ea typeface="メイリオ"/>
                <a:cs typeface="メイリオ"/>
              </a:rPr>
              <a:t>ユーザからの脅威は外部ユーザからの脅威に相当する危険性</a:t>
            </a:r>
            <a:r>
              <a:rPr lang="ja-JP" altLang="en-US" sz="900" dirty="0" smtClean="0">
                <a:latin typeface="メイリオ"/>
                <a:ea typeface="メイリオ"/>
                <a:cs typeface="メイリオ"/>
              </a:rPr>
              <a:t>があります</a:t>
            </a:r>
            <a:r>
              <a:rPr lang="ja-JP" altLang="en-US" sz="900" dirty="0">
                <a:latin typeface="メイリオ"/>
                <a:ea typeface="メイリオ"/>
                <a:cs typeface="メイリオ"/>
              </a:rPr>
              <a:t>。ウェブインターフェースの問題は、</a:t>
            </a:r>
            <a:r>
              <a:rPr lang="en-US" altLang="ja-JP" sz="900" dirty="0">
                <a:latin typeface="メイリオ"/>
                <a:ea typeface="メイリオ"/>
                <a:cs typeface="メイリオ"/>
              </a:rPr>
              <a:t>XSS</a:t>
            </a:r>
            <a:r>
              <a:rPr lang="ja-JP" altLang="en-US" sz="900" dirty="0">
                <a:latin typeface="メイリオ"/>
                <a:ea typeface="メイリオ"/>
                <a:cs typeface="メイリオ"/>
              </a:rPr>
              <a:t>などの脆弱性</a:t>
            </a:r>
            <a:r>
              <a:rPr lang="ja-JP" altLang="en-US" sz="900" dirty="0" smtClean="0">
                <a:latin typeface="メイリオ"/>
                <a:ea typeface="メイリオ"/>
                <a:cs typeface="メイリオ"/>
              </a:rPr>
              <a:t>を特定</a:t>
            </a:r>
            <a:r>
              <a:rPr lang="ja-JP" altLang="en-US" sz="900" dirty="0">
                <a:latin typeface="メイリオ"/>
                <a:ea typeface="メイリオ"/>
                <a:cs typeface="メイリオ"/>
              </a:rPr>
              <a:t>できる自動テストツールを活用しながら手作業で確かめていくこと</a:t>
            </a:r>
            <a:r>
              <a:rPr lang="ja-JP" altLang="en-US" sz="900" dirty="0" smtClean="0">
                <a:latin typeface="メイリオ"/>
                <a:ea typeface="メイリオ"/>
                <a:cs typeface="メイリオ"/>
              </a:rPr>
              <a:t>で容易</a:t>
            </a:r>
            <a:r>
              <a:rPr lang="ja-JP" altLang="en-US" sz="900" dirty="0">
                <a:latin typeface="メイリオ"/>
                <a:ea typeface="メイリオ"/>
                <a:cs typeface="メイリオ"/>
              </a:rPr>
              <a:t>に見つけることができます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2.</a:t>
            </a:r>
            <a:r>
              <a:rPr lang="ja-JP" altLang="en-US" sz="1400" dirty="0" smtClean="0">
                <a:latin typeface="メイリオ"/>
                <a:ea typeface="メイリオ"/>
                <a:cs typeface="メイリオ"/>
              </a:rPr>
              <a:t>欠陥</a:t>
            </a:r>
            <a:r>
              <a:rPr lang="ja-JP" altLang="en-US" sz="1400" dirty="0">
                <a:latin typeface="メイリオ"/>
                <a:ea typeface="メイリオ"/>
                <a:cs typeface="メイリオ"/>
              </a:rPr>
              <a:t>のある認証・認可機構 </a:t>
            </a:r>
            <a:endParaRPr lang="en-US" altLang="ja-JP" sz="1400" dirty="0" smtClean="0">
              <a:latin typeface="メイリオ"/>
              <a:ea typeface="メイリオ"/>
              <a:cs typeface="メイリオ"/>
            </a:endParaRPr>
          </a:p>
          <a:p>
            <a:r>
              <a:rPr lang="ja-JP" altLang="en-US" sz="900" dirty="0" smtClean="0">
                <a:latin typeface="メイリオ"/>
                <a:ea typeface="メイリオ"/>
                <a:cs typeface="メイリオ"/>
              </a:rPr>
              <a:t>パスワード</a:t>
            </a:r>
            <a:r>
              <a:rPr lang="ja-JP" altLang="en-US" sz="900" dirty="0">
                <a:latin typeface="メイリオ"/>
                <a:ea typeface="メイリオ"/>
                <a:cs typeface="メイリオ"/>
              </a:rPr>
              <a:t>が脆弱で、しかもその保護が不十分である場合、認証・</a:t>
            </a:r>
            <a:r>
              <a:rPr lang="ja-JP" altLang="en-US" sz="900" dirty="0" smtClean="0">
                <a:latin typeface="メイリオ"/>
                <a:ea typeface="メイリオ"/>
                <a:cs typeface="メイリオ"/>
              </a:rPr>
              <a:t>認可機構</a:t>
            </a:r>
            <a:r>
              <a:rPr lang="ja-JP" altLang="en-US" sz="900" dirty="0">
                <a:latin typeface="メイリオ"/>
                <a:ea typeface="メイリオ"/>
                <a:cs typeface="メイリオ"/>
              </a:rPr>
              <a:t>に欠陥が生じます。内部ネットワークのユーザのみが使用し</a:t>
            </a:r>
            <a:r>
              <a:rPr lang="ja-JP" altLang="en-US" sz="900" dirty="0" smtClean="0">
                <a:latin typeface="メイリオ"/>
                <a:ea typeface="メイリオ"/>
                <a:cs typeface="メイリオ"/>
              </a:rPr>
              <a:t>、外部</a:t>
            </a:r>
            <a:r>
              <a:rPr lang="ja-JP" altLang="en-US" sz="900" dirty="0">
                <a:latin typeface="メイリオ"/>
                <a:ea typeface="メイリオ"/>
                <a:cs typeface="メイリオ"/>
              </a:rPr>
              <a:t>ネットワークのユーザからはアクセスされないことを前提と</a:t>
            </a:r>
            <a:r>
              <a:rPr lang="ja-JP" altLang="en-US" sz="900" dirty="0" smtClean="0">
                <a:latin typeface="メイリオ"/>
                <a:ea typeface="メイリオ"/>
                <a:cs typeface="メイリオ"/>
              </a:rPr>
              <a:t>している</a:t>
            </a:r>
            <a:r>
              <a:rPr lang="ja-JP" altLang="en-US" sz="900" dirty="0">
                <a:latin typeface="メイリオ"/>
                <a:ea typeface="メイリオ"/>
                <a:cs typeface="メイリオ"/>
              </a:rPr>
              <a:t>場合、ほとんどのインターフェースにこのような欠陥が見られます</a:t>
            </a:r>
            <a:r>
              <a:rPr lang="ja-JP" altLang="en-US" sz="900" dirty="0" smtClean="0">
                <a:latin typeface="メイリオ"/>
                <a:ea typeface="メイリオ"/>
                <a:cs typeface="メイリオ"/>
              </a:rPr>
              <a:t>。認証</a:t>
            </a:r>
            <a:r>
              <a:rPr lang="ja-JP" altLang="en-US" sz="900" dirty="0">
                <a:latin typeface="メイリオ"/>
                <a:ea typeface="メイリオ"/>
                <a:cs typeface="メイリオ"/>
              </a:rPr>
              <a:t>・認可機構の問題の多くは、自動テストツールでも、手作業</a:t>
            </a:r>
            <a:r>
              <a:rPr lang="ja-JP" altLang="en-US" sz="900" dirty="0" smtClean="0">
                <a:latin typeface="メイリオ"/>
                <a:ea typeface="メイリオ"/>
                <a:cs typeface="メイリオ"/>
              </a:rPr>
              <a:t>でも容易</a:t>
            </a:r>
            <a:r>
              <a:rPr lang="ja-JP" altLang="en-US" sz="900" dirty="0">
                <a:latin typeface="メイリオ"/>
                <a:ea typeface="メイリオ"/>
                <a:cs typeface="メイリオ"/>
              </a:rPr>
              <a:t>に見つけることができます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3.</a:t>
            </a:r>
            <a:r>
              <a:rPr lang="ja-JP" altLang="en-US" sz="1400" dirty="0" smtClean="0">
                <a:latin typeface="メイリオ"/>
                <a:ea typeface="メイリオ"/>
                <a:cs typeface="メイリオ"/>
              </a:rPr>
              <a:t>安全</a:t>
            </a:r>
            <a:r>
              <a:rPr lang="ja-JP" altLang="en-US" sz="1400" dirty="0">
                <a:latin typeface="メイリオ"/>
                <a:ea typeface="メイリオ"/>
                <a:cs typeface="メイリオ"/>
              </a:rPr>
              <a:t>でないネットワークサービス</a:t>
            </a:r>
          </a:p>
          <a:p>
            <a:r>
              <a:rPr lang="ja-JP" altLang="en-US" sz="900" dirty="0">
                <a:latin typeface="メイリオ"/>
                <a:ea typeface="メイリオ"/>
                <a:cs typeface="メイリオ"/>
              </a:rPr>
              <a:t>安全でないネットワークサービスは、バッファオーバーフロー攻撃や</a:t>
            </a:r>
            <a:r>
              <a:rPr lang="ja-JP" altLang="en-US" sz="900" dirty="0" smtClean="0">
                <a:latin typeface="メイリオ"/>
                <a:ea typeface="メイリオ"/>
                <a:cs typeface="メイリオ"/>
              </a:rPr>
              <a:t>、ユーザ</a:t>
            </a:r>
            <a:r>
              <a:rPr lang="ja-JP" altLang="en-US" sz="900" dirty="0">
                <a:latin typeface="メイリオ"/>
                <a:ea typeface="メイリオ"/>
                <a:cs typeface="メイリオ"/>
              </a:rPr>
              <a:t>がデバイスを使えなくするサービス妨害</a:t>
            </a:r>
            <a:r>
              <a:rPr lang="en-US" altLang="ja-JP" sz="900" dirty="0">
                <a:latin typeface="メイリオ"/>
                <a:ea typeface="メイリオ"/>
                <a:cs typeface="メイリオ"/>
              </a:rPr>
              <a:t>(</a:t>
            </a:r>
            <a:r>
              <a:rPr lang="en-US" altLang="ja-JP" sz="900" dirty="0" err="1">
                <a:latin typeface="メイリオ"/>
                <a:ea typeface="メイリオ"/>
                <a:cs typeface="メイリオ"/>
              </a:rPr>
              <a:t>DoS</a:t>
            </a:r>
            <a:r>
              <a:rPr lang="en-US" altLang="ja-JP" sz="900" dirty="0">
                <a:latin typeface="メイリオ"/>
                <a:ea typeface="メイリオ"/>
                <a:cs typeface="メイリオ"/>
              </a:rPr>
              <a:t>)</a:t>
            </a:r>
            <a:r>
              <a:rPr lang="ja-JP" altLang="en-US" sz="900" dirty="0">
                <a:latin typeface="メイリオ"/>
                <a:ea typeface="メイリオ"/>
                <a:cs typeface="メイリオ"/>
              </a:rPr>
              <a:t>攻撃の影響</a:t>
            </a:r>
            <a:r>
              <a:rPr lang="ja-JP" altLang="en-US" sz="900" dirty="0" smtClean="0">
                <a:latin typeface="メイリオ"/>
                <a:ea typeface="メイリオ"/>
                <a:cs typeface="メイリオ"/>
              </a:rPr>
              <a:t>を受けやすく</a:t>
            </a:r>
            <a:r>
              <a:rPr lang="ja-JP" altLang="en-US" sz="900" dirty="0">
                <a:latin typeface="メイリオ"/>
                <a:ea typeface="メイリオ"/>
                <a:cs typeface="メイリオ"/>
              </a:rPr>
              <a:t>なります。また、他ユーザに対する</a:t>
            </a:r>
            <a:r>
              <a:rPr lang="en-US" altLang="ja-JP" sz="900" dirty="0" err="1">
                <a:latin typeface="メイリオ"/>
                <a:ea typeface="メイリオ"/>
                <a:cs typeface="メイリオ"/>
              </a:rPr>
              <a:t>DoS</a:t>
            </a:r>
            <a:r>
              <a:rPr lang="ja-JP" altLang="en-US" sz="900" dirty="0">
                <a:latin typeface="メイリオ"/>
                <a:ea typeface="メイリオ"/>
                <a:cs typeface="メイリオ"/>
              </a:rPr>
              <a:t>攻撃では、安全で</a:t>
            </a:r>
            <a:r>
              <a:rPr lang="ja-JP" altLang="en-US" sz="900" dirty="0" smtClean="0">
                <a:latin typeface="メイリオ"/>
                <a:ea typeface="メイリオ"/>
                <a:cs typeface="メイリオ"/>
              </a:rPr>
              <a:t>ないネットワークサービス</a:t>
            </a:r>
            <a:r>
              <a:rPr lang="ja-JP" altLang="en-US" sz="900" dirty="0">
                <a:latin typeface="メイリオ"/>
                <a:ea typeface="メイリオ"/>
                <a:cs typeface="メイリオ"/>
              </a:rPr>
              <a:t>を悪用されることがあります。ポートスキャン</a:t>
            </a:r>
            <a:r>
              <a:rPr lang="ja-JP" altLang="en-US" sz="900" dirty="0" smtClean="0">
                <a:latin typeface="メイリオ"/>
                <a:ea typeface="メイリオ"/>
                <a:cs typeface="メイリオ"/>
              </a:rPr>
              <a:t>やファジングツール</a:t>
            </a:r>
            <a:r>
              <a:rPr lang="ja-JP" altLang="en-US" sz="900" dirty="0">
                <a:latin typeface="メイリオ"/>
                <a:ea typeface="メイリオ"/>
                <a:cs typeface="メイリオ"/>
              </a:rPr>
              <a:t>で検知することで、安全性を確認できます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4.</a:t>
            </a:r>
            <a:r>
              <a:rPr lang="ja-JP" altLang="en-US" sz="1400" dirty="0" smtClean="0">
                <a:latin typeface="メイリオ"/>
                <a:ea typeface="メイリオ"/>
                <a:cs typeface="メイリオ"/>
              </a:rPr>
              <a:t>通信</a:t>
            </a:r>
            <a:r>
              <a:rPr lang="ja-JP" altLang="en-US" sz="1400" dirty="0">
                <a:latin typeface="メイリオ"/>
                <a:ea typeface="メイリオ"/>
                <a:cs typeface="メイリオ"/>
              </a:rPr>
              <a:t>路の暗号化の欠如</a:t>
            </a:r>
          </a:p>
          <a:p>
            <a:r>
              <a:rPr lang="ja-JP" altLang="en-US" sz="900" dirty="0">
                <a:latin typeface="メイリオ"/>
                <a:ea typeface="メイリオ"/>
                <a:cs typeface="メイリオ"/>
              </a:rPr>
              <a:t>通信の暗号化を行わないと、</a:t>
            </a:r>
            <a:r>
              <a:rPr lang="en-US" altLang="ja-JP" sz="900" dirty="0">
                <a:latin typeface="メイリオ"/>
                <a:ea typeface="メイリオ"/>
                <a:cs typeface="メイリオ"/>
              </a:rPr>
              <a:t>LAN</a:t>
            </a:r>
            <a:r>
              <a:rPr lang="ja-JP" altLang="en-US" sz="900" dirty="0">
                <a:latin typeface="メイリオ"/>
                <a:ea typeface="メイリオ"/>
                <a:cs typeface="メイリオ"/>
              </a:rPr>
              <a:t>やインターネットで通信されるデータ</a:t>
            </a:r>
            <a:r>
              <a:rPr lang="ja-JP" altLang="en-US" sz="900" dirty="0" smtClean="0">
                <a:latin typeface="メイリオ"/>
                <a:ea typeface="メイリオ"/>
                <a:cs typeface="メイリオ"/>
              </a:rPr>
              <a:t>を誰</a:t>
            </a:r>
            <a:r>
              <a:rPr lang="ja-JP" altLang="en-US" sz="900" dirty="0">
                <a:latin typeface="メイリオ"/>
                <a:ea typeface="メイリオ"/>
                <a:cs typeface="メイリオ"/>
              </a:rPr>
              <a:t>からでも見られるようになります。</a:t>
            </a:r>
            <a:r>
              <a:rPr lang="en-US" altLang="ja-JP" sz="900" dirty="0">
                <a:latin typeface="メイリオ"/>
                <a:ea typeface="メイリオ"/>
                <a:cs typeface="メイリオ"/>
              </a:rPr>
              <a:t>LAN</a:t>
            </a:r>
            <a:r>
              <a:rPr lang="ja-JP" altLang="en-US" sz="900" dirty="0">
                <a:latin typeface="メイリオ"/>
                <a:ea typeface="メイリオ"/>
                <a:cs typeface="メイリオ"/>
              </a:rPr>
              <a:t>のトラフィックは内部の</a:t>
            </a:r>
            <a:r>
              <a:rPr lang="ja-JP" altLang="en-US" sz="900" dirty="0" smtClean="0">
                <a:latin typeface="メイリオ"/>
                <a:ea typeface="メイリオ"/>
                <a:cs typeface="メイリオ"/>
              </a:rPr>
              <a:t>限られた人</a:t>
            </a:r>
            <a:r>
              <a:rPr lang="ja-JP" altLang="en-US" sz="900" dirty="0">
                <a:latin typeface="メイリオ"/>
                <a:ea typeface="メイリオ"/>
                <a:cs typeface="メイリオ"/>
              </a:rPr>
              <a:t>にしか見られないため通信路の暗号化が不要だと考える人</a:t>
            </a:r>
            <a:r>
              <a:rPr lang="ja-JP" altLang="en-US" sz="900" dirty="0" smtClean="0">
                <a:latin typeface="メイリオ"/>
                <a:ea typeface="メイリオ"/>
                <a:cs typeface="メイリオ"/>
              </a:rPr>
              <a:t>もいる</a:t>
            </a:r>
            <a:r>
              <a:rPr lang="ja-JP" altLang="en-US" sz="900" dirty="0">
                <a:latin typeface="メイリオ"/>
                <a:ea typeface="メイリオ"/>
                <a:cs typeface="メイリオ"/>
              </a:rPr>
              <a:t>でしょうが、ワイヤレスネットワークでは、設定の不備が</a:t>
            </a:r>
            <a:r>
              <a:rPr lang="ja-JP" altLang="en-US" sz="900" dirty="0" smtClean="0">
                <a:latin typeface="メイリオ"/>
                <a:ea typeface="メイリオ"/>
                <a:cs typeface="メイリオ"/>
              </a:rPr>
              <a:t>あれば誰</a:t>
            </a:r>
            <a:r>
              <a:rPr lang="ja-JP" altLang="en-US" sz="900" dirty="0">
                <a:latin typeface="メイリオ"/>
                <a:ea typeface="メイリオ"/>
                <a:cs typeface="メイリオ"/>
              </a:rPr>
              <a:t>にでもトラフィックを見られるようになります。この問題の多くは</a:t>
            </a:r>
            <a:r>
              <a:rPr lang="ja-JP" altLang="en-US" sz="900" dirty="0" smtClean="0">
                <a:latin typeface="メイリオ"/>
                <a:ea typeface="メイリオ"/>
                <a:cs typeface="メイリオ"/>
              </a:rPr>
              <a:t>、ネットワークトラフィック上</a:t>
            </a:r>
            <a:r>
              <a:rPr lang="ja-JP" altLang="en-US" sz="900" dirty="0">
                <a:latin typeface="メイリオ"/>
                <a:ea typeface="メイリオ"/>
                <a:cs typeface="メイリオ"/>
              </a:rPr>
              <a:t>で、実際に読めるデータを調べることで容易</a:t>
            </a:r>
            <a:r>
              <a:rPr lang="ja-JP" altLang="en-US" sz="900" dirty="0" smtClean="0">
                <a:latin typeface="メイリオ"/>
                <a:ea typeface="メイリオ"/>
                <a:cs typeface="メイリオ"/>
              </a:rPr>
              <a:t>に見つける</a:t>
            </a:r>
            <a:r>
              <a:rPr lang="ja-JP" altLang="en-US" sz="900" dirty="0">
                <a:latin typeface="メイリオ"/>
                <a:ea typeface="メイリオ"/>
                <a:cs typeface="メイリオ"/>
              </a:rPr>
              <a:t>ことができます。また自動化ツールで</a:t>
            </a:r>
            <a:r>
              <a:rPr lang="en-US" altLang="ja-JP" sz="900" dirty="0">
                <a:latin typeface="メイリオ"/>
                <a:ea typeface="メイリオ"/>
                <a:cs typeface="メイリオ"/>
              </a:rPr>
              <a:t>SSL</a:t>
            </a:r>
            <a:r>
              <a:rPr lang="ja-JP" altLang="en-US" sz="900" dirty="0">
                <a:latin typeface="メイリオ"/>
                <a:ea typeface="メイリオ"/>
                <a:cs typeface="メイリオ"/>
              </a:rPr>
              <a:t>や</a:t>
            </a:r>
            <a:r>
              <a:rPr lang="en-US" altLang="ja-JP" sz="900" dirty="0">
                <a:latin typeface="メイリオ"/>
                <a:ea typeface="メイリオ"/>
                <a:cs typeface="メイリオ"/>
              </a:rPr>
              <a:t>TLS</a:t>
            </a:r>
            <a:r>
              <a:rPr lang="ja-JP" altLang="en-US" sz="900" dirty="0" smtClean="0">
                <a:latin typeface="メイリオ"/>
                <a:ea typeface="メイリオ"/>
                <a:cs typeface="メイリオ"/>
              </a:rPr>
              <a:t>のような常識的</a:t>
            </a:r>
            <a:r>
              <a:rPr lang="ja-JP" altLang="en-US" sz="900" dirty="0">
                <a:latin typeface="メイリオ"/>
                <a:ea typeface="メイリオ"/>
                <a:cs typeface="メイリオ"/>
              </a:rPr>
              <a:t>な暗号化通信が適切に実装されているかを調べることができます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5.</a:t>
            </a:r>
            <a:r>
              <a:rPr lang="ja-JP" altLang="en-US" sz="1400" dirty="0" smtClean="0">
                <a:latin typeface="メイリオ"/>
                <a:ea typeface="メイリオ"/>
                <a:cs typeface="メイリオ"/>
              </a:rPr>
              <a:t>プライバシー</a:t>
            </a:r>
            <a:endParaRPr lang="ja-JP" altLang="en-US" sz="1400" dirty="0">
              <a:latin typeface="メイリオ"/>
              <a:ea typeface="メイリオ"/>
              <a:cs typeface="メイリオ"/>
            </a:endParaRPr>
          </a:p>
          <a:p>
            <a:r>
              <a:rPr lang="ja-JP" altLang="en-US" sz="900" dirty="0">
                <a:latin typeface="メイリオ"/>
                <a:ea typeface="メイリオ"/>
                <a:cs typeface="メイリオ"/>
              </a:rPr>
              <a:t>プライバシーの問題は、収集した個人情報の保護が適切でない場合</a:t>
            </a:r>
            <a:r>
              <a:rPr lang="ja-JP" altLang="en-US" sz="900" dirty="0" smtClean="0">
                <a:latin typeface="メイリオ"/>
                <a:ea typeface="メイリオ"/>
                <a:cs typeface="メイリオ"/>
              </a:rPr>
              <a:t>に発生</a:t>
            </a:r>
            <a:r>
              <a:rPr lang="ja-JP" altLang="en-US" sz="900" dirty="0">
                <a:latin typeface="メイリオ"/>
                <a:ea typeface="メイリオ"/>
                <a:cs typeface="メイリオ"/>
              </a:rPr>
              <a:t>します。デバイスのセットアップ時にユーザから収集するデータ</a:t>
            </a:r>
            <a:r>
              <a:rPr lang="ja-JP" altLang="en-US" sz="900" dirty="0" smtClean="0">
                <a:latin typeface="メイリオ"/>
                <a:ea typeface="メイリオ"/>
                <a:cs typeface="メイリオ"/>
              </a:rPr>
              <a:t>を分析</a:t>
            </a:r>
            <a:r>
              <a:rPr lang="ja-JP" altLang="en-US" sz="900" dirty="0">
                <a:latin typeface="メイリオ"/>
                <a:ea typeface="メイリオ"/>
                <a:cs typeface="メイリオ"/>
              </a:rPr>
              <a:t>することで、プライバシーの問題を検知できます。また、</a:t>
            </a:r>
            <a:r>
              <a:rPr lang="ja-JP" altLang="en-US" sz="900" dirty="0" smtClean="0">
                <a:latin typeface="メイリオ"/>
                <a:ea typeface="メイリオ"/>
                <a:cs typeface="メイリオ"/>
              </a:rPr>
              <a:t>自動化ツール</a:t>
            </a:r>
            <a:r>
              <a:rPr lang="ja-JP" altLang="en-US" sz="900" dirty="0">
                <a:latin typeface="メイリオ"/>
                <a:ea typeface="メイリオ"/>
                <a:cs typeface="メイリオ"/>
              </a:rPr>
              <a:t>でパターンを特定して検索することで、個人情報や機微情報</a:t>
            </a:r>
            <a:r>
              <a:rPr lang="ja-JP" altLang="en-US" sz="900" dirty="0" smtClean="0">
                <a:latin typeface="メイリオ"/>
                <a:ea typeface="メイリオ"/>
                <a:cs typeface="メイリオ"/>
              </a:rPr>
              <a:t>の収集</a:t>
            </a:r>
            <a:r>
              <a:rPr lang="ja-JP" altLang="en-US" sz="900" dirty="0">
                <a:latin typeface="メイリオ"/>
                <a:ea typeface="メイリオ"/>
                <a:cs typeface="メイリオ"/>
              </a:rPr>
              <a:t>状況を確認できます</a:t>
            </a:r>
            <a:r>
              <a:rPr lang="ja-JP" altLang="en-US" sz="900" dirty="0" smtClean="0">
                <a:latin typeface="メイリオ"/>
                <a:ea typeface="メイリオ"/>
                <a:cs typeface="メイリオ"/>
              </a:rPr>
              <a:t>。</a:t>
            </a:r>
            <a:endParaRPr lang="ja-JP" altLang="en-US" sz="900" dirty="0">
              <a:latin typeface="メイリオ"/>
              <a:ea typeface="メイリオ"/>
              <a:cs typeface="メイリオ"/>
            </a:endParaRPr>
          </a:p>
        </p:txBody>
      </p:sp>
      <p:sp>
        <p:nvSpPr>
          <p:cNvPr id="6" name="正方形/長方形 5"/>
          <p:cNvSpPr/>
          <p:nvPr/>
        </p:nvSpPr>
        <p:spPr>
          <a:xfrm>
            <a:off x="4738425" y="785313"/>
            <a:ext cx="4226063" cy="5740031"/>
          </a:xfrm>
          <a:prstGeom prst="rect">
            <a:avLst/>
          </a:prstGeom>
        </p:spPr>
        <p:txBody>
          <a:bodyPr wrap="square">
            <a:spAutoFit/>
          </a:bodyPr>
          <a:lstStyle/>
          <a:p>
            <a:r>
              <a:rPr lang="en-US" altLang="ja-JP" sz="1400" dirty="0" smtClean="0">
                <a:latin typeface="メイリオ"/>
                <a:ea typeface="メイリオ"/>
                <a:cs typeface="メイリオ"/>
              </a:rPr>
              <a:t>6.</a:t>
            </a:r>
            <a:r>
              <a:rPr lang="ja-JP" altLang="en-US" sz="1400" dirty="0" smtClean="0">
                <a:latin typeface="メイリオ"/>
                <a:ea typeface="メイリオ"/>
                <a:cs typeface="メイリオ"/>
              </a:rPr>
              <a:t>安全</a:t>
            </a:r>
            <a:r>
              <a:rPr lang="ja-JP" altLang="en-US" sz="1400" dirty="0">
                <a:latin typeface="メイリオ"/>
                <a:ea typeface="メイリオ"/>
                <a:cs typeface="メイリオ"/>
              </a:rPr>
              <a:t>でないクラウドインターフェース</a:t>
            </a:r>
          </a:p>
          <a:p>
            <a:r>
              <a:rPr lang="ja-JP" altLang="en-US" sz="900" dirty="0">
                <a:latin typeface="メイリオ"/>
                <a:ea typeface="メイリオ"/>
                <a:cs typeface="メイリオ"/>
              </a:rPr>
              <a:t>ユーザの認証情報やアカウントリストを推測しやすい場合、</a:t>
            </a:r>
            <a:r>
              <a:rPr lang="ja-JP" altLang="en-US" sz="900" dirty="0" smtClean="0">
                <a:latin typeface="メイリオ"/>
                <a:ea typeface="メイリオ"/>
                <a:cs typeface="メイリオ"/>
              </a:rPr>
              <a:t>クラウドインターフェース</a:t>
            </a:r>
            <a:r>
              <a:rPr lang="ja-JP" altLang="en-US" sz="900" dirty="0">
                <a:latin typeface="メイリオ"/>
                <a:ea typeface="メイリオ"/>
                <a:cs typeface="メイリオ"/>
              </a:rPr>
              <a:t>は安全とはいえません。クラウドインターフェースへ</a:t>
            </a:r>
            <a:r>
              <a:rPr lang="ja-JP" altLang="en-US" sz="900" dirty="0" smtClean="0">
                <a:latin typeface="メイリオ"/>
                <a:ea typeface="メイリオ"/>
                <a:cs typeface="メイリオ"/>
              </a:rPr>
              <a:t>の接続</a:t>
            </a:r>
            <a:r>
              <a:rPr lang="ja-JP" altLang="en-US" sz="900" dirty="0">
                <a:latin typeface="メイリオ"/>
                <a:ea typeface="メイリオ"/>
                <a:cs typeface="メイリオ"/>
              </a:rPr>
              <a:t>内容をレビューし、その通信が</a:t>
            </a:r>
            <a:r>
              <a:rPr lang="en-US" altLang="ja-JP" sz="900" dirty="0">
                <a:latin typeface="メイリオ"/>
                <a:ea typeface="メイリオ"/>
                <a:cs typeface="メイリオ"/>
              </a:rPr>
              <a:t>SSL</a:t>
            </a:r>
            <a:r>
              <a:rPr lang="ja-JP" altLang="en-US" sz="900" dirty="0">
                <a:latin typeface="メイリオ"/>
                <a:ea typeface="メイリオ"/>
                <a:cs typeface="メイリオ"/>
              </a:rPr>
              <a:t>接続を用いているかどうか</a:t>
            </a:r>
            <a:r>
              <a:rPr lang="ja-JP" altLang="en-US" sz="900" dirty="0" smtClean="0">
                <a:latin typeface="メイリオ"/>
                <a:ea typeface="メイリオ"/>
                <a:cs typeface="メイリオ"/>
              </a:rPr>
              <a:t>、さらに</a:t>
            </a:r>
            <a:r>
              <a:rPr lang="ja-JP" altLang="en-US" sz="900" dirty="0">
                <a:latin typeface="メイリオ"/>
                <a:ea typeface="メイリオ"/>
                <a:cs typeface="メイリオ"/>
              </a:rPr>
              <a:t>パスワードリセット機構がアカウントの有効性を</a:t>
            </a:r>
            <a:r>
              <a:rPr lang="ja-JP" altLang="en-US" sz="900" dirty="0" smtClean="0">
                <a:latin typeface="メイリオ"/>
                <a:ea typeface="メイリオ"/>
                <a:cs typeface="メイリオ"/>
              </a:rPr>
              <a:t>見せて結果的</a:t>
            </a:r>
            <a:r>
              <a:rPr lang="ja-JP" altLang="en-US" sz="900" dirty="0">
                <a:latin typeface="メイリオ"/>
                <a:ea typeface="メイリオ"/>
                <a:cs typeface="メイリオ"/>
              </a:rPr>
              <a:t>にアカウントのリスト化につながってしまうものと</a:t>
            </a:r>
            <a:r>
              <a:rPr lang="ja-JP" altLang="en-US" sz="900" dirty="0" smtClean="0">
                <a:latin typeface="メイリオ"/>
                <a:ea typeface="メイリオ"/>
                <a:cs typeface="メイリオ"/>
              </a:rPr>
              <a:t>なっていない</a:t>
            </a:r>
            <a:r>
              <a:rPr lang="ja-JP" altLang="en-US" sz="900" dirty="0">
                <a:latin typeface="メイリオ"/>
                <a:ea typeface="メイリオ"/>
                <a:cs typeface="メイリオ"/>
              </a:rPr>
              <a:t>かなどを確認することにより、安全性を確認することができます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7.</a:t>
            </a:r>
            <a:r>
              <a:rPr lang="ja-JP" altLang="en-US" sz="1400" dirty="0" smtClean="0">
                <a:latin typeface="メイリオ"/>
                <a:ea typeface="メイリオ"/>
                <a:cs typeface="メイリオ"/>
              </a:rPr>
              <a:t>弱い</a:t>
            </a:r>
            <a:r>
              <a:rPr lang="ja-JP" altLang="en-US" sz="1400" dirty="0">
                <a:latin typeface="メイリオ"/>
                <a:ea typeface="メイリオ"/>
                <a:cs typeface="メイリオ"/>
              </a:rPr>
              <a:t>モバイルインターフェース</a:t>
            </a:r>
          </a:p>
          <a:p>
            <a:r>
              <a:rPr lang="ja-JP" altLang="en-US" sz="900" dirty="0">
                <a:latin typeface="メイリオ"/>
                <a:ea typeface="メイリオ"/>
                <a:cs typeface="メイリオ"/>
              </a:rPr>
              <a:t>推測しやすいユーザ認証情報やアカウントリストを取得可能で</a:t>
            </a:r>
            <a:r>
              <a:rPr lang="ja-JP" altLang="en-US" sz="900" dirty="0" smtClean="0">
                <a:latin typeface="メイリオ"/>
                <a:ea typeface="メイリオ"/>
                <a:cs typeface="メイリオ"/>
              </a:rPr>
              <a:t>ある場合</a:t>
            </a:r>
            <a:r>
              <a:rPr lang="ja-JP" altLang="en-US" sz="900" dirty="0">
                <a:latin typeface="メイリオ"/>
                <a:ea typeface="メイリオ"/>
                <a:cs typeface="メイリオ"/>
              </a:rPr>
              <a:t>、モバイルインターフェースは安全とはいえません。</a:t>
            </a:r>
            <a:r>
              <a:rPr lang="ja-JP" altLang="en-US" sz="900" dirty="0" smtClean="0">
                <a:latin typeface="メイリオ"/>
                <a:ea typeface="メイリオ"/>
                <a:cs typeface="メイリオ"/>
              </a:rPr>
              <a:t>ワイヤレスネットワーク</a:t>
            </a:r>
            <a:r>
              <a:rPr lang="ja-JP" altLang="en-US" sz="900" dirty="0">
                <a:latin typeface="メイリオ"/>
                <a:ea typeface="メイリオ"/>
                <a:cs typeface="メイリオ"/>
              </a:rPr>
              <a:t>への接続や</a:t>
            </a:r>
            <a:r>
              <a:rPr lang="en-US" altLang="ja-JP" sz="900" dirty="0">
                <a:latin typeface="メイリオ"/>
                <a:ea typeface="メイリオ"/>
                <a:cs typeface="メイリオ"/>
              </a:rPr>
              <a:t>SSL</a:t>
            </a:r>
            <a:r>
              <a:rPr lang="ja-JP" altLang="en-US" sz="900" dirty="0">
                <a:latin typeface="メイリオ"/>
                <a:ea typeface="メイリオ"/>
                <a:cs typeface="メイリオ"/>
              </a:rPr>
              <a:t>接続の有無、パスワードリセット機構</a:t>
            </a:r>
            <a:r>
              <a:rPr lang="ja-JP" altLang="en-US" sz="900" dirty="0" smtClean="0">
                <a:latin typeface="メイリオ"/>
                <a:ea typeface="メイリオ"/>
                <a:cs typeface="メイリオ"/>
              </a:rPr>
              <a:t>がアカウントリスト</a:t>
            </a:r>
            <a:r>
              <a:rPr lang="ja-JP" altLang="en-US" sz="900" dirty="0">
                <a:latin typeface="メイリオ"/>
                <a:ea typeface="メイリオ"/>
                <a:cs typeface="メイリオ"/>
              </a:rPr>
              <a:t>作成につながるかどうかなどを確認すること</a:t>
            </a:r>
            <a:r>
              <a:rPr lang="ja-JP" altLang="en-US" sz="900" dirty="0" smtClean="0">
                <a:latin typeface="メイリオ"/>
                <a:ea typeface="メイリオ"/>
                <a:cs typeface="メイリオ"/>
              </a:rPr>
              <a:t>でモバイルインターフェース</a:t>
            </a:r>
            <a:r>
              <a:rPr lang="ja-JP" altLang="en-US" sz="900" dirty="0">
                <a:latin typeface="メイリオ"/>
                <a:ea typeface="メイリオ"/>
                <a:cs typeface="メイリオ"/>
              </a:rPr>
              <a:t>の安全性を確認できます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smtClean="0">
              <a:latin typeface="メイリオ"/>
              <a:ea typeface="メイリオ"/>
              <a:cs typeface="メイリオ"/>
            </a:endParaRPr>
          </a:p>
          <a:p>
            <a:r>
              <a:rPr lang="en-US" altLang="ja-JP" sz="1400" dirty="0" smtClean="0">
                <a:latin typeface="メイリオ"/>
                <a:ea typeface="メイリオ"/>
                <a:cs typeface="メイリオ"/>
              </a:rPr>
              <a:t>8.</a:t>
            </a:r>
            <a:r>
              <a:rPr lang="ja-JP" altLang="en-US" sz="1400" dirty="0" smtClean="0">
                <a:latin typeface="メイリオ"/>
                <a:ea typeface="メイリオ"/>
                <a:cs typeface="メイリオ"/>
              </a:rPr>
              <a:t>セキュリティ設定の不備</a:t>
            </a:r>
            <a:endParaRPr lang="en-US" altLang="ja-JP" sz="1400" dirty="0">
              <a:latin typeface="メイリオ"/>
              <a:ea typeface="メイリオ"/>
              <a:cs typeface="メイリオ"/>
            </a:endParaRPr>
          </a:p>
          <a:p>
            <a:r>
              <a:rPr lang="ja-JP" altLang="en-US" sz="900" dirty="0">
                <a:latin typeface="メイリオ"/>
                <a:ea typeface="メイリオ"/>
                <a:cs typeface="メイリオ"/>
              </a:rPr>
              <a:t>セキュリティ設定の不備は、ユーザにデバイスのセキュリティ設定に</a:t>
            </a:r>
          </a:p>
          <a:p>
            <a:r>
              <a:rPr lang="ja-JP" altLang="en-US" sz="900" dirty="0">
                <a:latin typeface="メイリオ"/>
                <a:ea typeface="メイリオ"/>
                <a:cs typeface="メイリオ"/>
              </a:rPr>
              <a:t>ついてのスキルがないか、不足している場合に生じます。</a:t>
            </a:r>
          </a:p>
          <a:p>
            <a:r>
              <a:rPr lang="ja-JP" altLang="en-US" sz="900" dirty="0">
                <a:latin typeface="メイリオ"/>
                <a:ea typeface="メイリオ"/>
                <a:cs typeface="メイリオ"/>
              </a:rPr>
              <a:t>また、ウェブインターフェースの設定画面で、緻密なアクセス権限の</a:t>
            </a:r>
          </a:p>
          <a:p>
            <a:r>
              <a:rPr lang="ja-JP" altLang="en-US" sz="900" dirty="0">
                <a:latin typeface="メイリオ"/>
                <a:ea typeface="メイリオ"/>
                <a:cs typeface="メイリオ"/>
              </a:rPr>
              <a:t>設定ができない場合、たとえば強力なパスワードの使用を必須に</a:t>
            </a:r>
          </a:p>
          <a:p>
            <a:r>
              <a:rPr lang="ja-JP" altLang="en-US" sz="900" dirty="0">
                <a:latin typeface="メイリオ"/>
                <a:ea typeface="メイリオ"/>
                <a:cs typeface="メイリオ"/>
              </a:rPr>
              <a:t>することができない場合などにも生じます。手動で設定画面を</a:t>
            </a:r>
          </a:p>
          <a:p>
            <a:r>
              <a:rPr lang="ja-JP" altLang="en-US" sz="900" dirty="0">
                <a:latin typeface="メイリオ"/>
                <a:ea typeface="メイリオ"/>
                <a:cs typeface="メイリオ"/>
              </a:rPr>
              <a:t>レビューし、これらのオプションの存在を調べることで確認できます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9.</a:t>
            </a:r>
            <a:r>
              <a:rPr lang="ja-JP" altLang="en-US" sz="1400" dirty="0" smtClean="0">
                <a:latin typeface="メイリオ"/>
                <a:ea typeface="メイリオ"/>
                <a:cs typeface="メイリオ"/>
              </a:rPr>
              <a:t>ソフトウェア</a:t>
            </a:r>
            <a:r>
              <a:rPr lang="ja-JP" altLang="en-US" sz="1400" dirty="0">
                <a:latin typeface="メイリオ"/>
                <a:ea typeface="メイリオ"/>
                <a:cs typeface="メイリオ"/>
              </a:rPr>
              <a:t>・ファームウェアの問題</a:t>
            </a:r>
          </a:p>
          <a:p>
            <a:r>
              <a:rPr lang="ja-JP" altLang="en-US" sz="900" dirty="0">
                <a:latin typeface="メイリオ"/>
                <a:ea typeface="メイリオ"/>
                <a:cs typeface="メイリオ"/>
              </a:rPr>
              <a:t>更新できないデバイスは、それ自体がセキュリティ欠陥です。</a:t>
            </a:r>
            <a:r>
              <a:rPr lang="ja-JP" altLang="en-US" sz="900" dirty="0" smtClean="0">
                <a:latin typeface="メイリオ"/>
                <a:ea typeface="メイリオ"/>
                <a:cs typeface="メイリオ"/>
              </a:rPr>
              <a:t>デバイスに</a:t>
            </a:r>
            <a:r>
              <a:rPr lang="ja-JP" altLang="en-US" sz="900" dirty="0">
                <a:latin typeface="メイリオ"/>
                <a:ea typeface="メイリオ"/>
                <a:cs typeface="メイリオ"/>
              </a:rPr>
              <a:t>脆弱性が発見されたら、そのデバイスは更新できなければなりません</a:t>
            </a:r>
            <a:r>
              <a:rPr lang="ja-JP" altLang="en-US" sz="900" dirty="0" smtClean="0">
                <a:latin typeface="メイリオ"/>
                <a:ea typeface="メイリオ"/>
                <a:cs typeface="メイリオ"/>
              </a:rPr>
              <a:t>。また</a:t>
            </a:r>
            <a:r>
              <a:rPr lang="ja-JP" altLang="en-US" sz="900" dirty="0">
                <a:latin typeface="メイリオ"/>
                <a:ea typeface="メイリオ"/>
                <a:cs typeface="メイリオ"/>
              </a:rPr>
              <a:t>、肝心のソフトウェアやファームウェアのアップデートの配信</a:t>
            </a:r>
            <a:r>
              <a:rPr lang="ja-JP" altLang="en-US" sz="900" dirty="0" smtClean="0">
                <a:latin typeface="メイリオ"/>
                <a:ea typeface="メイリオ"/>
                <a:cs typeface="メイリオ"/>
              </a:rPr>
              <a:t>において</a:t>
            </a:r>
            <a:r>
              <a:rPr lang="ja-JP" altLang="en-US" sz="900" dirty="0">
                <a:latin typeface="メイリオ"/>
                <a:ea typeface="メイリオ"/>
                <a:cs typeface="メイリオ"/>
              </a:rPr>
              <a:t>、ネットワーク接続が保護されていない場合も安全とは</a:t>
            </a:r>
            <a:r>
              <a:rPr lang="ja-JP" altLang="en-US" sz="900" dirty="0" smtClean="0">
                <a:latin typeface="メイリオ"/>
                <a:ea typeface="メイリオ"/>
                <a:cs typeface="メイリオ"/>
              </a:rPr>
              <a:t>言えません</a:t>
            </a:r>
            <a:r>
              <a:rPr lang="ja-JP" altLang="en-US" sz="900" dirty="0">
                <a:latin typeface="メイリオ"/>
                <a:ea typeface="メイリオ"/>
                <a:cs typeface="メイリオ"/>
              </a:rPr>
              <a:t>。また、ソフトウェアやファームウェアに認証情報など機微</a:t>
            </a:r>
            <a:r>
              <a:rPr lang="ja-JP" altLang="en-US" sz="900" dirty="0" smtClean="0">
                <a:latin typeface="メイリオ"/>
                <a:ea typeface="メイリオ"/>
                <a:cs typeface="メイリオ"/>
              </a:rPr>
              <a:t>情報が</a:t>
            </a:r>
            <a:r>
              <a:rPr lang="ja-JP" altLang="en-US" sz="900" dirty="0">
                <a:latin typeface="メイリオ"/>
                <a:ea typeface="メイリオ"/>
                <a:cs typeface="メイリオ"/>
              </a:rPr>
              <a:t>ハードコーディングされている場合も安全ではありません。</a:t>
            </a:r>
            <a:r>
              <a:rPr lang="ja-JP" altLang="en-US" sz="900" dirty="0" smtClean="0">
                <a:latin typeface="メイリオ"/>
                <a:ea typeface="メイリオ"/>
                <a:cs typeface="メイリオ"/>
              </a:rPr>
              <a:t>この問題</a:t>
            </a:r>
            <a:r>
              <a:rPr lang="ja-JP" altLang="en-US" sz="900" dirty="0">
                <a:latin typeface="メイリオ"/>
                <a:ea typeface="メイリオ"/>
                <a:cs typeface="メイリオ"/>
              </a:rPr>
              <a:t>を発見するには、アップデート時のトラッフィックを</a:t>
            </a:r>
            <a:r>
              <a:rPr lang="ja-JP" altLang="en-US" sz="900" dirty="0" smtClean="0">
                <a:latin typeface="メイリオ"/>
                <a:ea typeface="メイリオ"/>
                <a:cs typeface="メイリオ"/>
              </a:rPr>
              <a:t>チェックしたり</a:t>
            </a:r>
            <a:r>
              <a:rPr lang="ja-JP" altLang="en-US" sz="900" dirty="0">
                <a:latin typeface="メイリオ"/>
                <a:ea typeface="メイリオ"/>
                <a:cs typeface="メイリオ"/>
              </a:rPr>
              <a:t>、バイナリエディタなどを使いアップデートファイルそのもの</a:t>
            </a:r>
            <a:r>
              <a:rPr lang="ja-JP" altLang="en-US" sz="900" dirty="0" smtClean="0">
                <a:latin typeface="メイリオ"/>
                <a:ea typeface="メイリオ"/>
                <a:cs typeface="メイリオ"/>
              </a:rPr>
              <a:t>に関心</a:t>
            </a:r>
            <a:r>
              <a:rPr lang="ja-JP" altLang="en-US" sz="900" dirty="0">
                <a:latin typeface="メイリオ"/>
                <a:ea typeface="メイリオ"/>
                <a:cs typeface="メイリオ"/>
              </a:rPr>
              <a:t>を誘う情報が含まれていないかを分析します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10.</a:t>
            </a:r>
            <a:r>
              <a:rPr lang="ja-JP" altLang="en-US" sz="1400" dirty="0" smtClean="0">
                <a:latin typeface="メイリオ"/>
                <a:ea typeface="メイリオ"/>
                <a:cs typeface="メイリオ"/>
              </a:rPr>
              <a:t>物理的</a:t>
            </a:r>
            <a:r>
              <a:rPr lang="ja-JP" altLang="en-US" sz="1400" dirty="0">
                <a:latin typeface="メイリオ"/>
                <a:ea typeface="メイリオ"/>
                <a:cs typeface="メイリオ"/>
              </a:rPr>
              <a:t>な問題</a:t>
            </a:r>
          </a:p>
          <a:p>
            <a:r>
              <a:rPr lang="ja-JP" altLang="en-US" sz="900" dirty="0">
                <a:latin typeface="メイリオ"/>
                <a:ea typeface="メイリオ"/>
                <a:cs typeface="メイリオ"/>
              </a:rPr>
              <a:t>攻撃者がデバイスを取り外すことで、記録媒体や、そこに保存</a:t>
            </a:r>
            <a:r>
              <a:rPr lang="ja-JP" altLang="en-US" sz="900" dirty="0" smtClean="0">
                <a:latin typeface="メイリオ"/>
                <a:ea typeface="メイリオ"/>
                <a:cs typeface="メイリオ"/>
              </a:rPr>
              <a:t>されている</a:t>
            </a:r>
            <a:r>
              <a:rPr lang="ja-JP" altLang="en-US" sz="900" dirty="0">
                <a:latin typeface="メイリオ"/>
                <a:ea typeface="メイリオ"/>
                <a:cs typeface="メイリオ"/>
              </a:rPr>
              <a:t>データにアクセスできる場合、物理的な脆弱性が存在する</a:t>
            </a:r>
            <a:r>
              <a:rPr lang="ja-JP" altLang="en-US" sz="900" dirty="0" smtClean="0">
                <a:latin typeface="メイリオ"/>
                <a:ea typeface="メイリオ"/>
                <a:cs typeface="メイリオ"/>
              </a:rPr>
              <a:t>と言えます</a:t>
            </a:r>
            <a:r>
              <a:rPr lang="ja-JP" altLang="en-US" sz="900" dirty="0">
                <a:latin typeface="メイリオ"/>
                <a:ea typeface="メイリオ"/>
                <a:cs typeface="メイリオ"/>
              </a:rPr>
              <a:t>。また、</a:t>
            </a:r>
            <a:r>
              <a:rPr lang="en-US" altLang="ja-JP" sz="900" dirty="0">
                <a:latin typeface="メイリオ"/>
                <a:ea typeface="メイリオ"/>
                <a:cs typeface="メイリオ"/>
              </a:rPr>
              <a:t>USB</a:t>
            </a:r>
            <a:r>
              <a:rPr lang="ja-JP" altLang="en-US" sz="900" dirty="0">
                <a:latin typeface="メイリオ"/>
                <a:ea typeface="メイリオ"/>
                <a:cs typeface="メイリオ"/>
              </a:rPr>
              <a:t>など外部ポートが設定やメンテナンス用</a:t>
            </a:r>
            <a:r>
              <a:rPr lang="ja-JP" altLang="en-US" sz="900" dirty="0" smtClean="0">
                <a:latin typeface="メイリオ"/>
                <a:ea typeface="メイリオ"/>
                <a:cs typeface="メイリオ"/>
              </a:rPr>
              <a:t>の機能</a:t>
            </a:r>
            <a:r>
              <a:rPr lang="ja-JP" altLang="en-US" sz="900" dirty="0">
                <a:latin typeface="メイリオ"/>
                <a:ea typeface="メイリオ"/>
                <a:cs typeface="メイリオ"/>
              </a:rPr>
              <a:t>としてアクセスできる場合にも、物理的なセキュリティの問題</a:t>
            </a:r>
            <a:r>
              <a:rPr lang="ja-JP" altLang="en-US" sz="900" dirty="0" smtClean="0">
                <a:latin typeface="メイリオ"/>
                <a:ea typeface="メイリオ"/>
                <a:cs typeface="メイリオ"/>
              </a:rPr>
              <a:t>になります</a:t>
            </a:r>
            <a:r>
              <a:rPr lang="ja-JP" altLang="en-US" sz="900" dirty="0">
                <a:latin typeface="メイリオ"/>
                <a:ea typeface="メイリオ"/>
                <a:cs typeface="メイリオ"/>
              </a:rPr>
              <a:t>。</a:t>
            </a:r>
          </a:p>
        </p:txBody>
      </p:sp>
      <p:sp>
        <p:nvSpPr>
          <p:cNvPr id="7" name="正方形/長方形 6"/>
          <p:cNvSpPr/>
          <p:nvPr/>
        </p:nvSpPr>
        <p:spPr>
          <a:xfrm>
            <a:off x="4464496" y="6453336"/>
            <a:ext cx="4572000" cy="215444"/>
          </a:xfrm>
          <a:prstGeom prst="rect">
            <a:avLst/>
          </a:prstGeom>
        </p:spPr>
        <p:txBody>
          <a:bodyPr>
            <a:spAutoFit/>
          </a:bodyPr>
          <a:lstStyle/>
          <a:p>
            <a:pPr algn="r"/>
            <a:r>
              <a:rPr lang="en-US" altLang="ja-JP" sz="800" dirty="0"/>
              <a:t>https://</a:t>
            </a:r>
            <a:r>
              <a:rPr lang="en-US" altLang="ja-JP" sz="800" dirty="0" err="1"/>
              <a:t>www.owasp.org</a:t>
            </a:r>
            <a:r>
              <a:rPr lang="en-US" altLang="ja-JP" sz="800" dirty="0"/>
              <a:t>/</a:t>
            </a:r>
            <a:r>
              <a:rPr lang="en-US" altLang="ja-JP" sz="800" dirty="0" err="1"/>
              <a:t>index.php</a:t>
            </a:r>
            <a:r>
              <a:rPr lang="en-US" altLang="ja-JP" sz="800" dirty="0"/>
              <a:t>/</a:t>
            </a:r>
            <a:r>
              <a:rPr lang="en-US" altLang="ja-JP" sz="800" dirty="0" err="1"/>
              <a:t>OWASP_Internet_of_Things_Top_Ten_Project</a:t>
            </a:r>
            <a:endParaRPr lang="ja-JP" altLang="en-US" sz="800" dirty="0"/>
          </a:p>
        </p:txBody>
      </p:sp>
    </p:spTree>
    <p:extLst>
      <p:ext uri="{BB962C8B-B14F-4D97-AF65-F5344CB8AC3E}">
        <p14:creationId xmlns:p14="http://schemas.microsoft.com/office/powerpoint/2010/main" val="3122091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dirty="0" smtClean="0">
                <a:solidFill>
                  <a:srgbClr val="FFFFFF"/>
                </a:solidFill>
                <a:effectLst/>
                <a:latin typeface="Arial"/>
                <a:ea typeface="HGP創英角ｺﾞｼｯｸUB" pitchFamily="50" charset="-128"/>
                <a:cs typeface="Arial"/>
              </a:rPr>
              <a:t>スマートマシン</a:t>
            </a:r>
            <a:endParaRPr lang="en-US" altLang="ja-JP" sz="2800" dirty="0" smtClean="0">
              <a:solidFill>
                <a:srgbClr val="FFFFFF"/>
              </a:solidFill>
              <a:effectLst/>
              <a:latin typeface="Arial"/>
              <a:ea typeface="HGP創英角ｺﾞｼｯｸUB" pitchFamily="50" charset="-128"/>
              <a:cs typeface="Arial"/>
            </a:endParaRPr>
          </a:p>
          <a:p>
            <a:pPr algn="ctr"/>
            <a:r>
              <a:rPr lang="ja-JP" altLang="en-US" sz="2000" dirty="0" smtClean="0">
                <a:solidFill>
                  <a:srgbClr val="FFFFFF"/>
                </a:solidFill>
                <a:latin typeface="Arial"/>
                <a:ea typeface="HGP創英角ｺﾞｼｯｸUB" pitchFamily="50" charset="-128"/>
                <a:cs typeface="Arial"/>
              </a:rPr>
              <a:t>人工知能＋ロボット</a:t>
            </a:r>
            <a:endParaRPr lang="en-US" altLang="ja-JP" sz="20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675891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コレ一枚</a:t>
            </a:r>
            <a:r>
              <a:rPr kumimoji="1" lang="ja-JP" altLang="en-US" smtClean="0"/>
              <a:t>でわかるスマートマシン</a:t>
            </a:r>
            <a:endParaRPr kumimoji="1" lang="ja-JP" altLang="en-US" dirty="0"/>
          </a:p>
        </p:txBody>
      </p:sp>
      <p:sp>
        <p:nvSpPr>
          <p:cNvPr id="3" name="正方形/長方形 2"/>
          <p:cNvSpPr/>
          <p:nvPr/>
        </p:nvSpPr>
        <p:spPr>
          <a:xfrm>
            <a:off x="457200" y="857250"/>
            <a:ext cx="8242300" cy="517525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544513" y="1513820"/>
            <a:ext cx="8051800" cy="41592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35013" y="3329920"/>
            <a:ext cx="3827463" cy="210185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a:off x="1776444" y="927100"/>
            <a:ext cx="5587938" cy="523220"/>
          </a:xfrm>
          <a:prstGeom prst="rect">
            <a:avLst/>
          </a:prstGeom>
          <a:noFill/>
        </p:spPr>
        <p:txBody>
          <a:bodyPr wrap="none" rtlCol="0">
            <a:spAutoFit/>
          </a:bodyPr>
          <a:lstStyle/>
          <a:p>
            <a:pPr algn="ctr"/>
            <a:r>
              <a:rPr kumimoji="1" lang="ja-JP" altLang="en-US" sz="2800" dirty="0" smtClean="0">
                <a:solidFill>
                  <a:srgbClr val="3366FF"/>
                </a:solidFill>
                <a:latin typeface="HGP創英角ｺﾞｼｯｸUB"/>
                <a:ea typeface="HGP創英角ｺﾞｼｯｸUB"/>
                <a:cs typeface="HGP創英角ｺﾞｼｯｸUB"/>
              </a:rPr>
              <a:t>スマートマシン</a:t>
            </a:r>
            <a:r>
              <a:rPr kumimoji="1" lang="ja-JP" altLang="en-US" sz="2800" dirty="0" smtClean="0">
                <a:solidFill>
                  <a:srgbClr val="3366FF"/>
                </a:solidFill>
              </a:rPr>
              <a:t>（</a:t>
            </a:r>
            <a:r>
              <a:rPr kumimoji="1" lang="en-US" altLang="ja-JP" sz="2800" dirty="0" smtClean="0">
                <a:solidFill>
                  <a:srgbClr val="3366FF"/>
                </a:solidFill>
                <a:latin typeface="Arial Black"/>
                <a:cs typeface="Arial Black"/>
              </a:rPr>
              <a:t>Smart Machine</a:t>
            </a:r>
            <a:r>
              <a:rPr kumimoji="1" lang="ja-JP" altLang="en-US" sz="2800" dirty="0" smtClean="0">
                <a:solidFill>
                  <a:srgbClr val="3366FF"/>
                </a:solidFill>
              </a:rPr>
              <a:t>）</a:t>
            </a:r>
            <a:endParaRPr kumimoji="1" lang="ja-JP" altLang="en-US" sz="2800" dirty="0">
              <a:solidFill>
                <a:srgbClr val="3366FF"/>
              </a:solidFill>
            </a:endParaRPr>
          </a:p>
        </p:txBody>
      </p:sp>
      <p:sp>
        <p:nvSpPr>
          <p:cNvPr id="7" name="テキスト ボックス 6"/>
          <p:cNvSpPr txBox="1"/>
          <p:nvPr/>
        </p:nvSpPr>
        <p:spPr>
          <a:xfrm>
            <a:off x="836613" y="3472656"/>
            <a:ext cx="1723549" cy="707886"/>
          </a:xfrm>
          <a:prstGeom prst="rect">
            <a:avLst/>
          </a:prstGeom>
          <a:noFill/>
        </p:spPr>
        <p:txBody>
          <a:bodyPr wrap="none" rtlCol="0">
            <a:spAutoFit/>
          </a:bodyPr>
          <a:lstStyle/>
          <a:p>
            <a:r>
              <a:rPr kumimoji="1" lang="ja-JP" altLang="en-US" sz="4000" dirty="0" smtClean="0">
                <a:solidFill>
                  <a:schemeClr val="bg1"/>
                </a:solidFill>
              </a:rPr>
              <a:t>自動化</a:t>
            </a:r>
            <a:endParaRPr kumimoji="1" lang="ja-JP" altLang="en-US" sz="4000" dirty="0">
              <a:solidFill>
                <a:schemeClr val="bg1"/>
              </a:solidFill>
            </a:endParaRPr>
          </a:p>
        </p:txBody>
      </p:sp>
      <p:sp>
        <p:nvSpPr>
          <p:cNvPr id="8" name="テキスト ボックス 7"/>
          <p:cNvSpPr txBox="1"/>
          <p:nvPr/>
        </p:nvSpPr>
        <p:spPr>
          <a:xfrm>
            <a:off x="836613" y="4180542"/>
            <a:ext cx="3513101" cy="954107"/>
          </a:xfrm>
          <a:prstGeom prst="rect">
            <a:avLst/>
          </a:prstGeom>
          <a:noFill/>
        </p:spPr>
        <p:txBody>
          <a:bodyPr wrap="none" rtlCol="0">
            <a:spAutoFit/>
          </a:bodyPr>
          <a:lstStyle/>
          <a:p>
            <a:r>
              <a:rPr kumimoji="1" lang="ja-JP" altLang="en-US" sz="2800" dirty="0" smtClean="0">
                <a:solidFill>
                  <a:schemeClr val="bg1"/>
                </a:solidFill>
              </a:rPr>
              <a:t>決められたやり方を</a:t>
            </a:r>
            <a:endParaRPr kumimoji="1" lang="en-US" altLang="ja-JP" sz="2800" dirty="0" smtClean="0">
              <a:solidFill>
                <a:schemeClr val="bg1"/>
              </a:solidFill>
            </a:endParaRPr>
          </a:p>
          <a:p>
            <a:r>
              <a:rPr kumimoji="1" lang="ja-JP" altLang="en-US" sz="2800" dirty="0" smtClean="0">
                <a:solidFill>
                  <a:schemeClr val="bg1"/>
                </a:solidFill>
              </a:rPr>
              <a:t>その通り確実にこなす</a:t>
            </a:r>
            <a:endParaRPr kumimoji="1" lang="ja-JP" altLang="en-US" sz="2800" dirty="0">
              <a:solidFill>
                <a:schemeClr val="bg1"/>
              </a:solidFill>
            </a:endParaRPr>
          </a:p>
        </p:txBody>
      </p:sp>
      <p:sp>
        <p:nvSpPr>
          <p:cNvPr id="9" name="テキスト ボックス 8"/>
          <p:cNvSpPr txBox="1"/>
          <p:nvPr/>
        </p:nvSpPr>
        <p:spPr>
          <a:xfrm>
            <a:off x="836613" y="1586706"/>
            <a:ext cx="1723549" cy="707886"/>
          </a:xfrm>
          <a:prstGeom prst="rect">
            <a:avLst/>
          </a:prstGeom>
          <a:noFill/>
        </p:spPr>
        <p:txBody>
          <a:bodyPr wrap="none" rtlCol="0">
            <a:spAutoFit/>
          </a:bodyPr>
          <a:lstStyle/>
          <a:p>
            <a:r>
              <a:rPr kumimoji="1" lang="ja-JP" altLang="en-US" sz="4000" dirty="0" smtClean="0">
                <a:solidFill>
                  <a:schemeClr val="bg1"/>
                </a:solidFill>
              </a:rPr>
              <a:t>自律化</a:t>
            </a:r>
            <a:endParaRPr kumimoji="1" lang="ja-JP" altLang="en-US" sz="4000" dirty="0">
              <a:solidFill>
                <a:schemeClr val="bg1"/>
              </a:solidFill>
            </a:endParaRPr>
          </a:p>
        </p:txBody>
      </p:sp>
      <p:sp>
        <p:nvSpPr>
          <p:cNvPr id="10" name="テキスト ボックス 9"/>
          <p:cNvSpPr txBox="1"/>
          <p:nvPr/>
        </p:nvSpPr>
        <p:spPr>
          <a:xfrm>
            <a:off x="836613" y="2294592"/>
            <a:ext cx="7171154" cy="954107"/>
          </a:xfrm>
          <a:prstGeom prst="rect">
            <a:avLst/>
          </a:prstGeom>
          <a:noFill/>
        </p:spPr>
        <p:txBody>
          <a:bodyPr wrap="none" rtlCol="0">
            <a:spAutoFit/>
          </a:bodyPr>
          <a:lstStyle/>
          <a:p>
            <a:r>
              <a:rPr kumimoji="1" lang="ja-JP" altLang="en-US" sz="2800" dirty="0" smtClean="0">
                <a:solidFill>
                  <a:schemeClr val="bg1"/>
                </a:solidFill>
              </a:rPr>
              <a:t>自分で学習し、独自にルールを生成し、</a:t>
            </a:r>
            <a:endParaRPr kumimoji="1" lang="en-US" altLang="ja-JP" sz="2800" dirty="0" smtClean="0">
              <a:solidFill>
                <a:schemeClr val="bg1"/>
              </a:solidFill>
            </a:endParaRPr>
          </a:p>
          <a:p>
            <a:r>
              <a:rPr kumimoji="1" lang="ja-JP" altLang="en-US" sz="2800" dirty="0" smtClean="0">
                <a:solidFill>
                  <a:schemeClr val="bg1"/>
                </a:solidFill>
              </a:rPr>
              <a:t>状況を自ら把握して、最適な選択や判断を行う</a:t>
            </a:r>
            <a:endParaRPr kumimoji="1" lang="ja-JP" altLang="en-US" sz="2800" dirty="0">
              <a:solidFill>
                <a:schemeClr val="bg1"/>
              </a:solidFill>
            </a:endParaRPr>
          </a:p>
        </p:txBody>
      </p:sp>
      <p:sp>
        <p:nvSpPr>
          <p:cNvPr id="11" name="正方形/長方形 10"/>
          <p:cNvSpPr/>
          <p:nvPr/>
        </p:nvSpPr>
        <p:spPr>
          <a:xfrm>
            <a:off x="4768850" y="3344327"/>
            <a:ext cx="3638550" cy="36127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自律走行車</a:t>
            </a:r>
            <a:endParaRPr kumimoji="1" lang="ja-JP" altLang="en-US" sz="2000" dirty="0">
              <a:solidFill>
                <a:srgbClr val="FFFFFF"/>
              </a:solidFill>
              <a:latin typeface="ＭＳ Ｐゴシック"/>
              <a:ea typeface="ＭＳ Ｐゴシック"/>
              <a:cs typeface="ＭＳ Ｐゴシック"/>
            </a:endParaRPr>
          </a:p>
        </p:txBody>
      </p:sp>
      <p:sp>
        <p:nvSpPr>
          <p:cNvPr id="12" name="正方形/長方形 11"/>
          <p:cNvSpPr/>
          <p:nvPr/>
        </p:nvSpPr>
        <p:spPr>
          <a:xfrm>
            <a:off x="4768850" y="3770571"/>
            <a:ext cx="3638550" cy="36127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無人ヘリコプター</a:t>
            </a:r>
            <a:endParaRPr kumimoji="1" lang="ja-JP" altLang="en-US" sz="2000" dirty="0">
              <a:solidFill>
                <a:srgbClr val="FFFFFF"/>
              </a:solidFill>
              <a:latin typeface="ＭＳ Ｐゴシック"/>
              <a:ea typeface="ＭＳ Ｐゴシック"/>
              <a:cs typeface="ＭＳ Ｐゴシック"/>
            </a:endParaRPr>
          </a:p>
        </p:txBody>
      </p:sp>
      <p:sp>
        <p:nvSpPr>
          <p:cNvPr id="13" name="正方形/長方形 12"/>
          <p:cNvSpPr/>
          <p:nvPr/>
        </p:nvSpPr>
        <p:spPr>
          <a:xfrm>
            <a:off x="4768850" y="4211915"/>
            <a:ext cx="3638550" cy="36127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音声アシスタント</a:t>
            </a:r>
            <a:endParaRPr kumimoji="1" lang="ja-JP" altLang="en-US" sz="2000" dirty="0">
              <a:solidFill>
                <a:srgbClr val="FFFFFF"/>
              </a:solidFill>
              <a:latin typeface="ＭＳ Ｐゴシック"/>
              <a:ea typeface="ＭＳ Ｐゴシック"/>
              <a:cs typeface="ＭＳ Ｐゴシック"/>
            </a:endParaRPr>
          </a:p>
        </p:txBody>
      </p:sp>
      <p:sp>
        <p:nvSpPr>
          <p:cNvPr id="14" name="正方形/長方形 13"/>
          <p:cNvSpPr/>
          <p:nvPr/>
        </p:nvSpPr>
        <p:spPr>
          <a:xfrm>
            <a:off x="4768850" y="5070494"/>
            <a:ext cx="3638550" cy="36127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ロボット</a:t>
            </a:r>
            <a:endParaRPr kumimoji="1" lang="ja-JP" altLang="en-US" sz="2000" dirty="0">
              <a:solidFill>
                <a:srgbClr val="FFFFFF"/>
              </a:solidFill>
              <a:latin typeface="ＭＳ Ｐゴシック"/>
              <a:ea typeface="ＭＳ Ｐゴシック"/>
              <a:cs typeface="ＭＳ Ｐゴシック"/>
            </a:endParaRPr>
          </a:p>
        </p:txBody>
      </p:sp>
      <p:sp>
        <p:nvSpPr>
          <p:cNvPr id="15" name="正方形/長方形 14"/>
          <p:cNvSpPr/>
          <p:nvPr/>
        </p:nvSpPr>
        <p:spPr>
          <a:xfrm>
            <a:off x="4768850" y="4645044"/>
            <a:ext cx="3638550" cy="36127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ＭＳ Ｐゴシック"/>
                <a:ea typeface="ＭＳ Ｐゴシック"/>
                <a:cs typeface="ＭＳ Ｐゴシック"/>
              </a:rPr>
              <a:t>専門家アドバイザー</a:t>
            </a:r>
            <a:endParaRPr kumimoji="1" lang="ja-JP" altLang="en-US" sz="2000" dirty="0">
              <a:solidFill>
                <a:srgbClr val="FFFFFF"/>
              </a:solidFill>
              <a:latin typeface="ＭＳ Ｐゴシック"/>
              <a:ea typeface="ＭＳ Ｐゴシック"/>
              <a:cs typeface="ＭＳ Ｐゴシック"/>
            </a:endParaRPr>
          </a:p>
        </p:txBody>
      </p:sp>
      <p:sp>
        <p:nvSpPr>
          <p:cNvPr id="16" name="ホームベース 15"/>
          <p:cNvSpPr/>
          <p:nvPr/>
        </p:nvSpPr>
        <p:spPr>
          <a:xfrm rot="16200000">
            <a:off x="4103688" y="4771630"/>
            <a:ext cx="933449" cy="2591592"/>
          </a:xfrm>
          <a:prstGeom prst="homePlate">
            <a:avLst>
              <a:gd name="adj" fmla="val 2727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ホームベース 16"/>
          <p:cNvSpPr/>
          <p:nvPr/>
        </p:nvSpPr>
        <p:spPr>
          <a:xfrm rot="16200000">
            <a:off x="1373585" y="4771629"/>
            <a:ext cx="933449" cy="2591592"/>
          </a:xfrm>
          <a:prstGeom prst="homePlate">
            <a:avLst>
              <a:gd name="adj" fmla="val 2727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ホームベース 17"/>
          <p:cNvSpPr/>
          <p:nvPr/>
        </p:nvSpPr>
        <p:spPr>
          <a:xfrm rot="16200000">
            <a:off x="6833793" y="4771631"/>
            <a:ext cx="933449" cy="2591592"/>
          </a:xfrm>
          <a:prstGeom prst="homePlate">
            <a:avLst>
              <a:gd name="adj" fmla="val 2727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p:cNvSpPr txBox="1"/>
          <p:nvPr/>
        </p:nvSpPr>
        <p:spPr>
          <a:xfrm>
            <a:off x="1069052" y="5886450"/>
            <a:ext cx="1523173" cy="584776"/>
          </a:xfrm>
          <a:prstGeom prst="rect">
            <a:avLst/>
          </a:prstGeom>
          <a:noFill/>
        </p:spPr>
        <p:txBody>
          <a:bodyPr wrap="none" rtlCol="0">
            <a:spAutoFit/>
          </a:bodyPr>
          <a:lstStyle/>
          <a:p>
            <a:pPr algn="ctr"/>
            <a:r>
              <a:rPr kumimoji="1" lang="ja-JP" altLang="en-US" sz="3200" dirty="0" smtClean="0">
                <a:solidFill>
                  <a:srgbClr val="FFFFFF"/>
                </a:solidFill>
              </a:rPr>
              <a:t>クラウド</a:t>
            </a:r>
            <a:endParaRPr kumimoji="1" lang="ja-JP" altLang="en-US" sz="3200" dirty="0">
              <a:solidFill>
                <a:srgbClr val="FFFFFF"/>
              </a:solidFill>
            </a:endParaRPr>
          </a:p>
        </p:txBody>
      </p:sp>
      <p:sp>
        <p:nvSpPr>
          <p:cNvPr id="20" name="テキスト ボックス 19"/>
          <p:cNvSpPr txBox="1"/>
          <p:nvPr/>
        </p:nvSpPr>
        <p:spPr>
          <a:xfrm>
            <a:off x="3368880" y="5886450"/>
            <a:ext cx="2387192" cy="584776"/>
          </a:xfrm>
          <a:prstGeom prst="rect">
            <a:avLst/>
          </a:prstGeom>
          <a:noFill/>
        </p:spPr>
        <p:txBody>
          <a:bodyPr wrap="none" rtlCol="0">
            <a:spAutoFit/>
          </a:bodyPr>
          <a:lstStyle/>
          <a:p>
            <a:pPr algn="ctr"/>
            <a:r>
              <a:rPr kumimoji="1" lang="ja-JP" altLang="en-US" sz="3200" dirty="0" smtClean="0">
                <a:solidFill>
                  <a:srgbClr val="FFFFFF"/>
                </a:solidFill>
              </a:rPr>
              <a:t>ビッグデータ</a:t>
            </a:r>
            <a:endParaRPr kumimoji="1" lang="ja-JP" altLang="en-US" sz="3200" dirty="0">
              <a:solidFill>
                <a:srgbClr val="FFFFFF"/>
              </a:solidFill>
            </a:endParaRPr>
          </a:p>
        </p:txBody>
      </p:sp>
      <p:sp>
        <p:nvSpPr>
          <p:cNvPr id="21" name="テキスト ボックス 20"/>
          <p:cNvSpPr txBox="1"/>
          <p:nvPr/>
        </p:nvSpPr>
        <p:spPr>
          <a:xfrm>
            <a:off x="6405307" y="5886450"/>
            <a:ext cx="1826141" cy="584776"/>
          </a:xfrm>
          <a:prstGeom prst="rect">
            <a:avLst/>
          </a:prstGeom>
          <a:noFill/>
        </p:spPr>
        <p:txBody>
          <a:bodyPr wrap="none" rtlCol="0">
            <a:spAutoFit/>
          </a:bodyPr>
          <a:lstStyle/>
          <a:p>
            <a:pPr algn="ctr"/>
            <a:r>
              <a:rPr kumimoji="1" lang="ja-JP" altLang="en-US" sz="3200" dirty="0" smtClean="0">
                <a:solidFill>
                  <a:srgbClr val="FFFFFF"/>
                </a:solidFill>
              </a:rPr>
              <a:t>人工知能</a:t>
            </a:r>
            <a:endParaRPr kumimoji="1" lang="ja-JP" altLang="en-US" sz="3200" dirty="0">
              <a:solidFill>
                <a:srgbClr val="FFFFFF"/>
              </a:solidFill>
            </a:endParaRPr>
          </a:p>
        </p:txBody>
      </p:sp>
    </p:spTree>
    <p:extLst>
      <p:ext uri="{BB962C8B-B14F-4D97-AF65-F5344CB8AC3E}">
        <p14:creationId xmlns:p14="http://schemas.microsoft.com/office/powerpoint/2010/main" val="12831550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スマートマシン</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58</a:t>
            </a:fld>
            <a:endParaRPr kumimoji="1" lang="ja-JP" altLang="en-US"/>
          </a:p>
        </p:txBody>
      </p:sp>
      <p:grpSp>
        <p:nvGrpSpPr>
          <p:cNvPr id="6" name="グループ化 5"/>
          <p:cNvGrpSpPr/>
          <p:nvPr/>
        </p:nvGrpSpPr>
        <p:grpSpPr>
          <a:xfrm>
            <a:off x="179512" y="2415084"/>
            <a:ext cx="2871345" cy="4094826"/>
            <a:chOff x="179512" y="2415084"/>
            <a:chExt cx="2871345" cy="4094826"/>
          </a:xfrm>
        </p:grpSpPr>
        <p:sp>
          <p:nvSpPr>
            <p:cNvPr id="8" name="角丸四角形 7"/>
            <p:cNvSpPr/>
            <p:nvPr/>
          </p:nvSpPr>
          <p:spPr>
            <a:xfrm>
              <a:off x="179512" y="2415084"/>
              <a:ext cx="2871345" cy="4094826"/>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744261" y="2515137"/>
              <a:ext cx="1911101" cy="369332"/>
            </a:xfrm>
            <a:prstGeom prst="rect">
              <a:avLst/>
            </a:prstGeom>
            <a:noFill/>
          </p:spPr>
          <p:txBody>
            <a:bodyPr wrap="none" rtlCol="0">
              <a:spAutoFit/>
            </a:bodyPr>
            <a:lstStyle/>
            <a:p>
              <a:pPr algn="ctr"/>
              <a:r>
                <a:rPr kumimoji="1" lang="en-US" altLang="ja-JP" dirty="0" smtClean="0"/>
                <a:t>Movers (</a:t>
              </a:r>
              <a:r>
                <a:rPr kumimoji="1" lang="ja-JP" altLang="en-US" dirty="0" smtClean="0"/>
                <a:t>動く者</a:t>
              </a:r>
              <a:r>
                <a:rPr kumimoji="1" lang="en-US" altLang="ja-JP" dirty="0" smtClean="0"/>
                <a:t>)</a:t>
              </a:r>
              <a:endParaRPr kumimoji="1" lang="ja-JP" altLang="en-US" dirty="0"/>
            </a:p>
          </p:txBody>
        </p:sp>
        <p:pic>
          <p:nvPicPr>
            <p:cNvPr id="1026" name="Picture 2" descr="http://image.itmedia.co.jp/news/articles/1312/02/yu_air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939" y="4888690"/>
              <a:ext cx="2292102" cy="1181015"/>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http://tctechcrunch2011.files.wordpress.com/2014/05/screen-shot-2014-05-14-at-1-02-48-pm.png?w=1006&amp;h=5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938" y="3014961"/>
              <a:ext cx="2320394" cy="1312430"/>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正方形/長方形 17"/>
            <p:cNvSpPr/>
            <p:nvPr/>
          </p:nvSpPr>
          <p:spPr>
            <a:xfrm>
              <a:off x="548083" y="4526428"/>
              <a:ext cx="2292103" cy="199527"/>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ＭＳ Ｐゴシック"/>
                  <a:ea typeface="ＭＳ Ｐゴシック"/>
                  <a:cs typeface="ＭＳ Ｐゴシック"/>
                </a:rPr>
                <a:t>自律運転車</a:t>
              </a:r>
              <a:endParaRPr kumimoji="1" lang="ja-JP" altLang="en-US" sz="1100" dirty="0">
                <a:solidFill>
                  <a:srgbClr val="FFFFFF"/>
                </a:solidFill>
                <a:latin typeface="ＭＳ Ｐゴシック"/>
                <a:ea typeface="ＭＳ Ｐゴシック"/>
                <a:cs typeface="ＭＳ Ｐゴシック"/>
              </a:endParaRPr>
            </a:p>
          </p:txBody>
        </p:sp>
        <p:sp>
          <p:nvSpPr>
            <p:cNvPr id="20" name="正方形/長方形 19"/>
            <p:cNvSpPr/>
            <p:nvPr/>
          </p:nvSpPr>
          <p:spPr>
            <a:xfrm>
              <a:off x="533938" y="6137913"/>
              <a:ext cx="2292103" cy="199527"/>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ＭＳ Ｐゴシック"/>
                  <a:ea typeface="ＭＳ Ｐゴシック"/>
                  <a:cs typeface="ＭＳ Ｐゴシック"/>
                </a:rPr>
                <a:t>無人輸送ヘリ</a:t>
              </a:r>
              <a:endParaRPr kumimoji="1" lang="ja-JP" altLang="en-US" sz="1100" dirty="0">
                <a:solidFill>
                  <a:srgbClr val="FFFFFF"/>
                </a:solidFill>
                <a:latin typeface="ＭＳ Ｐゴシック"/>
                <a:ea typeface="ＭＳ Ｐゴシック"/>
                <a:cs typeface="ＭＳ Ｐゴシック"/>
              </a:endParaRPr>
            </a:p>
          </p:txBody>
        </p:sp>
      </p:grpSp>
      <p:grpSp>
        <p:nvGrpSpPr>
          <p:cNvPr id="7" name="グループ化 6"/>
          <p:cNvGrpSpPr/>
          <p:nvPr/>
        </p:nvGrpSpPr>
        <p:grpSpPr>
          <a:xfrm>
            <a:off x="3130545" y="2415084"/>
            <a:ext cx="2871345" cy="4094826"/>
            <a:chOff x="3130545" y="2415084"/>
            <a:chExt cx="2871345" cy="4094826"/>
          </a:xfrm>
        </p:grpSpPr>
        <p:sp>
          <p:nvSpPr>
            <p:cNvPr id="4" name="角丸四角形 3"/>
            <p:cNvSpPr/>
            <p:nvPr/>
          </p:nvSpPr>
          <p:spPr>
            <a:xfrm>
              <a:off x="3130545" y="2415084"/>
              <a:ext cx="2871345" cy="4094826"/>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3791785" y="2516685"/>
              <a:ext cx="1548822" cy="369332"/>
            </a:xfrm>
            <a:prstGeom prst="rect">
              <a:avLst/>
            </a:prstGeom>
            <a:noFill/>
          </p:spPr>
          <p:txBody>
            <a:bodyPr wrap="none" rtlCol="0">
              <a:spAutoFit/>
            </a:bodyPr>
            <a:lstStyle/>
            <a:p>
              <a:pPr algn="ctr"/>
              <a:r>
                <a:rPr kumimoji="1" lang="en-US" altLang="ja-JP" dirty="0" smtClean="0"/>
                <a:t>Sages (</a:t>
              </a:r>
              <a:r>
                <a:rPr kumimoji="1" lang="ja-JP" altLang="en-US" dirty="0" smtClean="0"/>
                <a:t>賢者</a:t>
              </a:r>
              <a:r>
                <a:rPr kumimoji="1" lang="en-US" altLang="ja-JP" dirty="0" smtClean="0"/>
                <a:t>)</a:t>
              </a:r>
              <a:endParaRPr kumimoji="1" lang="ja-JP" altLang="en-US" dirty="0"/>
            </a:p>
          </p:txBody>
        </p:sp>
        <p:pic>
          <p:nvPicPr>
            <p:cNvPr id="1036" name="Picture 12" descr="http://www.blogcdn.com/www.engadget.com/media/2013/10/ibm-watson-doctors-2013-10-15-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7199" y="4888690"/>
              <a:ext cx="2277994" cy="1249223"/>
            </a:xfrm>
            <a:prstGeom prst="rect">
              <a:avLst/>
            </a:prstGeom>
            <a:noFill/>
            <a:extLst>
              <a:ext uri="{909E8E84-426E-40dd-AFC4-6F175D3DCCD1}">
                <a14:hiddenFill xmlns="" xmlns:a14="http://schemas.microsoft.com/office/drawing/2010/main">
                  <a:solidFill>
                    <a:srgbClr val="FFFFFF"/>
                  </a:solidFill>
                </a14:hiddenFill>
              </a:ext>
            </a:extLst>
          </p:spPr>
        </p:pic>
        <p:pic>
          <p:nvPicPr>
            <p:cNvPr id="1038" name="Picture 14" descr="http://goelastic.com/wp-content/uploads/2013/09/siri-new-ipa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1382" y="2997188"/>
              <a:ext cx="2277957" cy="1518637"/>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正方形/長方形 16"/>
            <p:cNvSpPr/>
            <p:nvPr/>
          </p:nvSpPr>
          <p:spPr>
            <a:xfrm>
              <a:off x="3441382" y="4526429"/>
              <a:ext cx="2277957" cy="199527"/>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ＭＳ Ｐゴシック"/>
                  <a:ea typeface="ＭＳ Ｐゴシック"/>
                  <a:cs typeface="ＭＳ Ｐゴシック"/>
                </a:rPr>
                <a:t>音声アシスタント</a:t>
              </a:r>
              <a:endParaRPr kumimoji="1" lang="ja-JP" altLang="en-US" sz="1100" dirty="0">
                <a:solidFill>
                  <a:srgbClr val="FFFFFF"/>
                </a:solidFill>
                <a:latin typeface="ＭＳ Ｐゴシック"/>
                <a:ea typeface="ＭＳ Ｐゴシック"/>
                <a:cs typeface="ＭＳ Ｐゴシック"/>
              </a:endParaRPr>
            </a:p>
          </p:txBody>
        </p:sp>
        <p:sp>
          <p:nvSpPr>
            <p:cNvPr id="22" name="正方形/長方形 21"/>
            <p:cNvSpPr/>
            <p:nvPr/>
          </p:nvSpPr>
          <p:spPr>
            <a:xfrm>
              <a:off x="3427199" y="6137914"/>
              <a:ext cx="2277994" cy="199526"/>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ＭＳ Ｐゴシック"/>
                  <a:ea typeface="ＭＳ Ｐゴシック"/>
                  <a:cs typeface="ＭＳ Ｐゴシック"/>
                </a:rPr>
                <a:t>質疑応答システム</a:t>
              </a:r>
              <a:endParaRPr kumimoji="1" lang="ja-JP" altLang="en-US" sz="1100" dirty="0">
                <a:solidFill>
                  <a:srgbClr val="FFFFFF"/>
                </a:solidFill>
                <a:latin typeface="ＭＳ Ｐゴシック"/>
                <a:ea typeface="ＭＳ Ｐゴシック"/>
                <a:cs typeface="ＭＳ Ｐゴシック"/>
              </a:endParaRPr>
            </a:p>
          </p:txBody>
        </p:sp>
      </p:grpSp>
      <p:sp>
        <p:nvSpPr>
          <p:cNvPr id="24" name="正方形/長方形 23"/>
          <p:cNvSpPr/>
          <p:nvPr/>
        </p:nvSpPr>
        <p:spPr>
          <a:xfrm>
            <a:off x="179512" y="1122610"/>
            <a:ext cx="8773971" cy="1114563"/>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2000" dirty="0">
                <a:solidFill>
                  <a:srgbClr val="FFFFFF"/>
                </a:solidFill>
                <a:latin typeface="+mj-ea"/>
                <a:ea typeface="+mj-ea"/>
              </a:rPr>
              <a:t>自律的に行動し、知能と自己学習機能を備え</a:t>
            </a:r>
            <a:r>
              <a:rPr lang="ja-JP" altLang="ja-JP" sz="2000" dirty="0" smtClean="0">
                <a:solidFill>
                  <a:srgbClr val="FFFFFF"/>
                </a:solidFill>
                <a:latin typeface="+mj-ea"/>
                <a:ea typeface="+mj-ea"/>
              </a:rPr>
              <a:t>、</a:t>
            </a:r>
            <a:endParaRPr lang="en-US" altLang="ja-JP" sz="2000" dirty="0" smtClean="0">
              <a:solidFill>
                <a:srgbClr val="FFFFFF"/>
              </a:solidFill>
              <a:latin typeface="+mj-ea"/>
              <a:ea typeface="+mj-ea"/>
            </a:endParaRPr>
          </a:p>
          <a:p>
            <a:pPr algn="ctr"/>
            <a:r>
              <a:rPr lang="ja-JP" altLang="ja-JP" sz="2000" dirty="0" smtClean="0">
                <a:solidFill>
                  <a:srgbClr val="FFFFFF"/>
                </a:solidFill>
                <a:latin typeface="+mj-ea"/>
                <a:ea typeface="+mj-ea"/>
              </a:rPr>
              <a:t>状況</a:t>
            </a:r>
            <a:r>
              <a:rPr lang="ja-JP" altLang="ja-JP" sz="2000" dirty="0">
                <a:solidFill>
                  <a:srgbClr val="FFFFFF"/>
                </a:solidFill>
                <a:latin typeface="+mj-ea"/>
                <a:ea typeface="+mj-ea"/>
              </a:rPr>
              <a:t>に応じて自らが判断して適応し</a:t>
            </a:r>
            <a:r>
              <a:rPr lang="ja-JP" altLang="ja-JP" sz="2000" dirty="0" smtClean="0">
                <a:solidFill>
                  <a:srgbClr val="FFFFFF"/>
                </a:solidFill>
                <a:latin typeface="+mj-ea"/>
                <a:ea typeface="+mj-ea"/>
              </a:rPr>
              <a:t>、</a:t>
            </a:r>
            <a:endParaRPr lang="en-US" altLang="ja-JP" sz="2000" dirty="0" smtClean="0">
              <a:solidFill>
                <a:srgbClr val="FFFFFF"/>
              </a:solidFill>
              <a:latin typeface="+mj-ea"/>
              <a:ea typeface="+mj-ea"/>
            </a:endParaRPr>
          </a:p>
          <a:p>
            <a:pPr algn="ctr"/>
            <a:r>
              <a:rPr lang="ja-JP" altLang="ja-JP" sz="2000" dirty="0" smtClean="0">
                <a:solidFill>
                  <a:srgbClr val="FFFFFF"/>
                </a:solidFill>
                <a:latin typeface="+mj-ea"/>
                <a:ea typeface="+mj-ea"/>
              </a:rPr>
              <a:t>これ</a:t>
            </a:r>
            <a:r>
              <a:rPr lang="ja-JP" altLang="ja-JP" sz="2000" dirty="0">
                <a:solidFill>
                  <a:srgbClr val="FFFFFF"/>
                </a:solidFill>
                <a:latin typeface="+mj-ea"/>
                <a:ea typeface="+mj-ea"/>
              </a:rPr>
              <a:t>まで人間にしかできないと思われていた作業を実行する電子</a:t>
            </a:r>
            <a:r>
              <a:rPr lang="ja-JP" altLang="ja-JP" sz="2000" dirty="0" smtClean="0">
                <a:solidFill>
                  <a:srgbClr val="FFFFFF"/>
                </a:solidFill>
                <a:latin typeface="+mj-ea"/>
                <a:ea typeface="+mj-ea"/>
              </a:rPr>
              <a:t>機械</a:t>
            </a:r>
            <a:endParaRPr lang="ja-JP" altLang="en-US" sz="2000" dirty="0">
              <a:solidFill>
                <a:srgbClr val="FFFFFF"/>
              </a:solidFill>
              <a:latin typeface="+mj-ea"/>
              <a:ea typeface="+mj-ea"/>
            </a:endParaRPr>
          </a:p>
        </p:txBody>
      </p:sp>
      <p:grpSp>
        <p:nvGrpSpPr>
          <p:cNvPr id="10" name="グループ化 9"/>
          <p:cNvGrpSpPr/>
          <p:nvPr/>
        </p:nvGrpSpPr>
        <p:grpSpPr>
          <a:xfrm>
            <a:off x="6082138" y="2415084"/>
            <a:ext cx="2871345" cy="4094826"/>
            <a:chOff x="6082138" y="2415084"/>
            <a:chExt cx="2871345" cy="4094826"/>
          </a:xfrm>
        </p:grpSpPr>
        <p:sp>
          <p:nvSpPr>
            <p:cNvPr id="5" name="角丸四角形 4"/>
            <p:cNvSpPr/>
            <p:nvPr/>
          </p:nvSpPr>
          <p:spPr>
            <a:xfrm>
              <a:off x="6082138" y="2415084"/>
              <a:ext cx="2871345" cy="4094826"/>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6415585" y="2516685"/>
              <a:ext cx="2204450" cy="369332"/>
            </a:xfrm>
            <a:prstGeom prst="rect">
              <a:avLst/>
            </a:prstGeom>
            <a:noFill/>
          </p:spPr>
          <p:txBody>
            <a:bodyPr wrap="none" rtlCol="0">
              <a:spAutoFit/>
            </a:bodyPr>
            <a:lstStyle/>
            <a:p>
              <a:pPr algn="ctr"/>
              <a:r>
                <a:rPr kumimoji="1" lang="en-US" altLang="ja-JP" dirty="0" smtClean="0"/>
                <a:t>Doers (</a:t>
              </a:r>
              <a:r>
                <a:rPr kumimoji="1" lang="ja-JP" altLang="en-US" dirty="0" smtClean="0"/>
                <a:t>行動する者</a:t>
              </a:r>
              <a:r>
                <a:rPr kumimoji="1" lang="en-US" altLang="ja-JP" dirty="0" smtClean="0"/>
                <a:t>)</a:t>
              </a:r>
              <a:endParaRPr kumimoji="1" lang="ja-JP" altLang="en-US" dirty="0"/>
            </a:p>
          </p:txBody>
        </p:sp>
        <p:pic>
          <p:nvPicPr>
            <p:cNvPr id="1030" name="Picture 6" descr="http://shaman.blog.ocn.ne.jp/mahvairocana/images/2009/08/30/1025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8830" y="2997188"/>
              <a:ext cx="2306248" cy="1729686"/>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https://www.cc-link.org/clpa-sch/data/178/ph_22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2567" y="4895705"/>
              <a:ext cx="1222511" cy="1290429"/>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正方形/長方形 18"/>
            <p:cNvSpPr/>
            <p:nvPr/>
          </p:nvSpPr>
          <p:spPr>
            <a:xfrm>
              <a:off x="6378830" y="6137912"/>
              <a:ext cx="2306248" cy="199527"/>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ＭＳ Ｐゴシック"/>
                  <a:ea typeface="ＭＳ Ｐゴシック"/>
                  <a:cs typeface="ＭＳ Ｐゴシック"/>
                </a:rPr>
                <a:t>工場作業ロボット</a:t>
              </a:r>
              <a:endParaRPr kumimoji="1" lang="ja-JP" altLang="en-US" sz="1100" dirty="0">
                <a:solidFill>
                  <a:srgbClr val="FFFFFF"/>
                </a:solidFill>
                <a:latin typeface="ＭＳ Ｐゴシック"/>
                <a:ea typeface="ＭＳ Ｐゴシック"/>
                <a:cs typeface="ＭＳ Ｐゴシック"/>
              </a:endParaRPr>
            </a:p>
          </p:txBody>
        </p:sp>
        <p:sp>
          <p:nvSpPr>
            <p:cNvPr id="25" name="正方形/長方形 24"/>
            <p:cNvSpPr/>
            <p:nvPr/>
          </p:nvSpPr>
          <p:spPr>
            <a:xfrm>
              <a:off x="6378830" y="4534592"/>
              <a:ext cx="2306248" cy="183202"/>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smtClean="0">
                  <a:solidFill>
                    <a:srgbClr val="FFFFFF"/>
                  </a:solidFill>
                  <a:latin typeface="ＭＳ Ｐゴシック"/>
                  <a:ea typeface="ＭＳ Ｐゴシック"/>
                  <a:cs typeface="ＭＳ Ｐゴシック"/>
                </a:rPr>
                <a:t>人型介護ロボット</a:t>
              </a:r>
              <a:endParaRPr kumimoji="1" lang="ja-JP" altLang="en-US" sz="1100" dirty="0">
                <a:solidFill>
                  <a:srgbClr val="FFFFFF"/>
                </a:solidFill>
                <a:latin typeface="ＭＳ Ｐゴシック"/>
                <a:ea typeface="ＭＳ Ｐゴシック"/>
                <a:cs typeface="ＭＳ Ｐゴシック"/>
              </a:endParaRPr>
            </a:p>
          </p:txBody>
        </p:sp>
        <p:pic>
          <p:nvPicPr>
            <p:cNvPr id="26" name="図 25" descr="ay_robo08_MOTOMAN-SDA10.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79176" y="4903276"/>
              <a:ext cx="1003143" cy="1234637"/>
            </a:xfrm>
            <a:prstGeom prst="rect">
              <a:avLst/>
            </a:prstGeom>
          </p:spPr>
        </p:pic>
      </p:grpSp>
    </p:spTree>
    <p:extLst>
      <p:ext uri="{BB962C8B-B14F-4D97-AF65-F5344CB8AC3E}">
        <p14:creationId xmlns:p14="http://schemas.microsoft.com/office/powerpoint/2010/main" val="206859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4"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スマートマシンの</a:t>
            </a:r>
            <a:r>
              <a:rPr lang="en-US" altLang="ja-JP" dirty="0"/>
              <a:t>3</a:t>
            </a:r>
            <a:r>
              <a:rPr lang="ja-JP" altLang="en-US" dirty="0"/>
              <a:t>類型</a:t>
            </a:r>
            <a:endParaRPr kumimoji="1" lang="ja-JP" altLang="en-US" dirty="0"/>
          </a:p>
        </p:txBody>
      </p:sp>
      <p:sp>
        <p:nvSpPr>
          <p:cNvPr id="3" name="正方形/長方形 2"/>
          <p:cNvSpPr/>
          <p:nvPr/>
        </p:nvSpPr>
        <p:spPr>
          <a:xfrm>
            <a:off x="457200" y="857250"/>
            <a:ext cx="8242300" cy="555625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3271044" y="1513820"/>
            <a:ext cx="2602706" cy="334393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a:off x="1776444" y="927100"/>
            <a:ext cx="5587938" cy="523220"/>
          </a:xfrm>
          <a:prstGeom prst="rect">
            <a:avLst/>
          </a:prstGeom>
          <a:noFill/>
        </p:spPr>
        <p:txBody>
          <a:bodyPr wrap="none" rtlCol="0">
            <a:spAutoFit/>
          </a:bodyPr>
          <a:lstStyle/>
          <a:p>
            <a:pPr algn="ctr"/>
            <a:r>
              <a:rPr kumimoji="1" lang="ja-JP" altLang="en-US" sz="2800" dirty="0" smtClean="0">
                <a:solidFill>
                  <a:srgbClr val="3366FF"/>
                </a:solidFill>
                <a:latin typeface="HGP創英角ｺﾞｼｯｸUB"/>
                <a:ea typeface="HGP創英角ｺﾞｼｯｸUB"/>
                <a:cs typeface="HGP創英角ｺﾞｼｯｸUB"/>
              </a:rPr>
              <a:t>スマートマシン</a:t>
            </a:r>
            <a:r>
              <a:rPr kumimoji="1" lang="ja-JP" altLang="en-US" sz="2800" dirty="0" smtClean="0">
                <a:solidFill>
                  <a:srgbClr val="3366FF"/>
                </a:solidFill>
              </a:rPr>
              <a:t>（</a:t>
            </a:r>
            <a:r>
              <a:rPr kumimoji="1" lang="en-US" altLang="ja-JP" sz="2800" dirty="0" smtClean="0">
                <a:solidFill>
                  <a:srgbClr val="3366FF"/>
                </a:solidFill>
                <a:latin typeface="Arial Black"/>
                <a:cs typeface="Arial Black"/>
              </a:rPr>
              <a:t>Smart Machine</a:t>
            </a:r>
            <a:r>
              <a:rPr kumimoji="1" lang="ja-JP" altLang="en-US" sz="2800" dirty="0" smtClean="0">
                <a:solidFill>
                  <a:srgbClr val="3366FF"/>
                </a:solidFill>
              </a:rPr>
              <a:t>）</a:t>
            </a:r>
            <a:endParaRPr kumimoji="1" lang="ja-JP" altLang="en-US" sz="2800" dirty="0">
              <a:solidFill>
                <a:srgbClr val="3366FF"/>
              </a:solidFill>
            </a:endParaRPr>
          </a:p>
        </p:txBody>
      </p:sp>
      <p:sp>
        <p:nvSpPr>
          <p:cNvPr id="22" name="正方形/長方形 21"/>
          <p:cNvSpPr/>
          <p:nvPr/>
        </p:nvSpPr>
        <p:spPr>
          <a:xfrm>
            <a:off x="559594" y="1513820"/>
            <a:ext cx="2602706" cy="334393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5976144" y="1513820"/>
            <a:ext cx="2602706" cy="334393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559594" y="4953000"/>
            <a:ext cx="8019256" cy="12700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2000" dirty="0">
                <a:solidFill>
                  <a:srgbClr val="FFFFFF"/>
                </a:solidFill>
              </a:rPr>
              <a:t>自律的に行動し、知能と自己学習機能を備え</a:t>
            </a:r>
            <a:r>
              <a:rPr lang="ja-JP" altLang="ja-JP" sz="2000" dirty="0" smtClean="0">
                <a:solidFill>
                  <a:srgbClr val="FFFFFF"/>
                </a:solidFill>
              </a:rPr>
              <a:t>、</a:t>
            </a:r>
            <a:endParaRPr lang="en-US" altLang="ja-JP" sz="2000" dirty="0" smtClean="0">
              <a:solidFill>
                <a:srgbClr val="FFFFFF"/>
              </a:solidFill>
            </a:endParaRPr>
          </a:p>
          <a:p>
            <a:pPr algn="ctr"/>
            <a:r>
              <a:rPr lang="ja-JP" altLang="ja-JP" sz="2000" dirty="0" smtClean="0">
                <a:solidFill>
                  <a:srgbClr val="FFFFFF"/>
                </a:solidFill>
              </a:rPr>
              <a:t>状況</a:t>
            </a:r>
            <a:r>
              <a:rPr lang="ja-JP" altLang="ja-JP" sz="2000" dirty="0">
                <a:solidFill>
                  <a:srgbClr val="FFFFFF"/>
                </a:solidFill>
              </a:rPr>
              <a:t>に応じて自らが判断して適応し</a:t>
            </a:r>
            <a:r>
              <a:rPr lang="ja-JP" altLang="ja-JP" sz="2000" dirty="0" smtClean="0">
                <a:solidFill>
                  <a:srgbClr val="FFFFFF"/>
                </a:solidFill>
              </a:rPr>
              <a:t>、</a:t>
            </a:r>
            <a:endParaRPr lang="en-US" altLang="ja-JP" sz="2000" dirty="0" smtClean="0">
              <a:solidFill>
                <a:srgbClr val="FFFFFF"/>
              </a:solidFill>
            </a:endParaRPr>
          </a:p>
          <a:p>
            <a:pPr algn="ctr"/>
            <a:r>
              <a:rPr lang="ja-JP" altLang="ja-JP" sz="2000" dirty="0" smtClean="0">
                <a:solidFill>
                  <a:srgbClr val="FFFFFF"/>
                </a:solidFill>
              </a:rPr>
              <a:t>これ</a:t>
            </a:r>
            <a:r>
              <a:rPr lang="ja-JP" altLang="ja-JP" sz="2000" dirty="0">
                <a:solidFill>
                  <a:srgbClr val="FFFFFF"/>
                </a:solidFill>
              </a:rPr>
              <a:t>まで人間にしかできないと思われていた作業を実行する電子</a:t>
            </a:r>
            <a:r>
              <a:rPr lang="ja-JP" altLang="ja-JP" sz="2000" dirty="0" smtClean="0">
                <a:solidFill>
                  <a:srgbClr val="FFFFFF"/>
                </a:solidFill>
              </a:rPr>
              <a:t>機械</a:t>
            </a:r>
            <a:endParaRPr lang="ja-JP" altLang="en-US" sz="2000" dirty="0">
              <a:solidFill>
                <a:srgbClr val="FFFFFF"/>
              </a:solidFill>
            </a:endParaRPr>
          </a:p>
        </p:txBody>
      </p:sp>
      <p:sp>
        <p:nvSpPr>
          <p:cNvPr id="26" name="正方形/長方形 25"/>
          <p:cNvSpPr/>
          <p:nvPr/>
        </p:nvSpPr>
        <p:spPr>
          <a:xfrm>
            <a:off x="3403600" y="2679700"/>
            <a:ext cx="2343149" cy="4699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音声アシスタント</a:t>
            </a:r>
            <a:endParaRPr kumimoji="1" lang="ja-JP" altLang="en-US" sz="2000" dirty="0">
              <a:solidFill>
                <a:srgbClr val="FFFFFF"/>
              </a:solidFill>
              <a:latin typeface="ＭＳ Ｐゴシック"/>
              <a:ea typeface="ＭＳ Ｐゴシック"/>
              <a:cs typeface="ＭＳ Ｐゴシック"/>
            </a:endParaRPr>
          </a:p>
        </p:txBody>
      </p:sp>
      <p:sp>
        <p:nvSpPr>
          <p:cNvPr id="27" name="正方形/長方形 26"/>
          <p:cNvSpPr/>
          <p:nvPr/>
        </p:nvSpPr>
        <p:spPr>
          <a:xfrm>
            <a:off x="692150" y="2679700"/>
            <a:ext cx="2343149" cy="4699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自律運転車</a:t>
            </a:r>
            <a:endParaRPr kumimoji="1" lang="ja-JP" altLang="en-US" sz="2000" dirty="0">
              <a:solidFill>
                <a:srgbClr val="FFFFFF"/>
              </a:solidFill>
              <a:latin typeface="ＭＳ Ｐゴシック"/>
              <a:ea typeface="ＭＳ Ｐゴシック"/>
              <a:cs typeface="ＭＳ Ｐゴシック"/>
            </a:endParaRPr>
          </a:p>
        </p:txBody>
      </p:sp>
      <p:sp>
        <p:nvSpPr>
          <p:cNvPr id="28" name="正方形/長方形 27"/>
          <p:cNvSpPr/>
          <p:nvPr/>
        </p:nvSpPr>
        <p:spPr>
          <a:xfrm>
            <a:off x="6108700" y="2679700"/>
            <a:ext cx="2343149" cy="4699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工場作業ロボット</a:t>
            </a:r>
            <a:endParaRPr kumimoji="1" lang="ja-JP" altLang="en-US" sz="2000" dirty="0">
              <a:solidFill>
                <a:srgbClr val="FFFFFF"/>
              </a:solidFill>
              <a:latin typeface="ＭＳ Ｐゴシック"/>
              <a:ea typeface="ＭＳ Ｐゴシック"/>
              <a:cs typeface="ＭＳ Ｐゴシック"/>
            </a:endParaRPr>
          </a:p>
        </p:txBody>
      </p:sp>
      <p:sp>
        <p:nvSpPr>
          <p:cNvPr id="29" name="正方形/長方形 28"/>
          <p:cNvSpPr/>
          <p:nvPr/>
        </p:nvSpPr>
        <p:spPr>
          <a:xfrm>
            <a:off x="692150" y="3305086"/>
            <a:ext cx="2343149" cy="4699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無人輸送ヘリ</a:t>
            </a:r>
            <a:endParaRPr kumimoji="1" lang="ja-JP" altLang="en-US" sz="2000" dirty="0">
              <a:solidFill>
                <a:srgbClr val="FFFFFF"/>
              </a:solidFill>
              <a:latin typeface="ＭＳ Ｐゴシック"/>
              <a:ea typeface="ＭＳ Ｐゴシック"/>
              <a:cs typeface="ＭＳ Ｐゴシック"/>
            </a:endParaRPr>
          </a:p>
        </p:txBody>
      </p:sp>
      <p:sp>
        <p:nvSpPr>
          <p:cNvPr id="30" name="正方形/長方形 29"/>
          <p:cNvSpPr/>
          <p:nvPr/>
        </p:nvSpPr>
        <p:spPr>
          <a:xfrm>
            <a:off x="692150" y="3927386"/>
            <a:ext cx="2343149" cy="4699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無人攻撃機</a:t>
            </a:r>
            <a:endParaRPr kumimoji="1" lang="ja-JP" altLang="en-US" sz="2000" dirty="0">
              <a:solidFill>
                <a:srgbClr val="FFFFFF"/>
              </a:solidFill>
              <a:latin typeface="ＭＳ Ｐゴシック"/>
              <a:ea typeface="ＭＳ Ｐゴシック"/>
              <a:cs typeface="ＭＳ Ｐゴシック"/>
            </a:endParaRPr>
          </a:p>
        </p:txBody>
      </p:sp>
      <p:sp>
        <p:nvSpPr>
          <p:cNvPr id="31" name="正方形/長方形 30"/>
          <p:cNvSpPr/>
          <p:nvPr/>
        </p:nvSpPr>
        <p:spPr>
          <a:xfrm>
            <a:off x="3403600" y="3305086"/>
            <a:ext cx="2343149" cy="4699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医療診断支援</a:t>
            </a:r>
            <a:endParaRPr kumimoji="1" lang="ja-JP" altLang="en-US" sz="2000" dirty="0">
              <a:solidFill>
                <a:srgbClr val="FFFFFF"/>
              </a:solidFill>
              <a:latin typeface="ＭＳ Ｐゴシック"/>
              <a:ea typeface="ＭＳ Ｐゴシック"/>
              <a:cs typeface="ＭＳ Ｐゴシック"/>
            </a:endParaRPr>
          </a:p>
        </p:txBody>
      </p:sp>
      <p:sp>
        <p:nvSpPr>
          <p:cNvPr id="32" name="正方形/長方形 31"/>
          <p:cNvSpPr/>
          <p:nvPr/>
        </p:nvSpPr>
        <p:spPr>
          <a:xfrm>
            <a:off x="3403600" y="3927386"/>
            <a:ext cx="2343149" cy="4699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論文試験採点</a:t>
            </a:r>
            <a:endParaRPr kumimoji="1" lang="ja-JP" altLang="en-US" sz="2000" dirty="0">
              <a:solidFill>
                <a:srgbClr val="FFFFFF"/>
              </a:solidFill>
              <a:latin typeface="ＭＳ Ｐゴシック"/>
              <a:ea typeface="ＭＳ Ｐゴシック"/>
              <a:cs typeface="ＭＳ Ｐゴシック"/>
            </a:endParaRPr>
          </a:p>
        </p:txBody>
      </p:sp>
      <p:sp>
        <p:nvSpPr>
          <p:cNvPr id="33" name="正方形/長方形 32"/>
          <p:cNvSpPr/>
          <p:nvPr/>
        </p:nvSpPr>
        <p:spPr>
          <a:xfrm>
            <a:off x="6108700" y="3305086"/>
            <a:ext cx="2343149" cy="4699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災害救助ロボット</a:t>
            </a:r>
            <a:endParaRPr kumimoji="1" lang="ja-JP" altLang="en-US" sz="2000" dirty="0">
              <a:solidFill>
                <a:srgbClr val="FFFFFF"/>
              </a:solidFill>
              <a:latin typeface="ＭＳ Ｐゴシック"/>
              <a:ea typeface="ＭＳ Ｐゴシック"/>
              <a:cs typeface="ＭＳ Ｐゴシック"/>
            </a:endParaRPr>
          </a:p>
        </p:txBody>
      </p:sp>
      <p:sp>
        <p:nvSpPr>
          <p:cNvPr id="34" name="正方形/長方形 33"/>
          <p:cNvSpPr/>
          <p:nvPr/>
        </p:nvSpPr>
        <p:spPr>
          <a:xfrm>
            <a:off x="6108700" y="3927386"/>
            <a:ext cx="2343149" cy="4699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ＭＳ Ｐゴシック"/>
                <a:ea typeface="ＭＳ Ｐゴシック"/>
                <a:cs typeface="ＭＳ Ｐゴシック"/>
              </a:rPr>
              <a:t>人型介護ロボット</a:t>
            </a:r>
            <a:endParaRPr kumimoji="1" lang="ja-JP" altLang="en-US" sz="2000" dirty="0">
              <a:solidFill>
                <a:srgbClr val="FFFFFF"/>
              </a:solidFill>
              <a:latin typeface="ＭＳ Ｐゴシック"/>
              <a:ea typeface="ＭＳ Ｐゴシック"/>
              <a:cs typeface="ＭＳ Ｐゴシック"/>
            </a:endParaRPr>
          </a:p>
        </p:txBody>
      </p:sp>
      <p:sp>
        <p:nvSpPr>
          <p:cNvPr id="35" name="テキスト ボックス 34"/>
          <p:cNvSpPr txBox="1"/>
          <p:nvPr/>
        </p:nvSpPr>
        <p:spPr>
          <a:xfrm>
            <a:off x="1165450" y="1657350"/>
            <a:ext cx="1387519" cy="830997"/>
          </a:xfrm>
          <a:prstGeom prst="rect">
            <a:avLst/>
          </a:prstGeom>
          <a:noFill/>
        </p:spPr>
        <p:txBody>
          <a:bodyPr wrap="none" rtlCol="0">
            <a:spAutoFit/>
          </a:bodyPr>
          <a:lstStyle/>
          <a:p>
            <a:pPr algn="ctr"/>
            <a:r>
              <a:rPr kumimoji="1" lang="en-US" altLang="ja-JP" sz="2400" dirty="0" smtClean="0">
                <a:solidFill>
                  <a:srgbClr val="FFFFFF"/>
                </a:solidFill>
                <a:latin typeface="Arial Black"/>
                <a:cs typeface="Arial Black"/>
              </a:rPr>
              <a:t>Movers</a:t>
            </a:r>
          </a:p>
          <a:p>
            <a:pPr algn="ctr"/>
            <a:r>
              <a:rPr kumimoji="1" lang="ja-JP" altLang="en-US" sz="2400" dirty="0" smtClean="0">
                <a:solidFill>
                  <a:srgbClr val="FFFFFF"/>
                </a:solidFill>
              </a:rPr>
              <a:t>（</a:t>
            </a:r>
            <a:r>
              <a:rPr kumimoji="1" lang="ja-JP" altLang="en-US" sz="2400" dirty="0" smtClean="0">
                <a:solidFill>
                  <a:srgbClr val="FFFFFF"/>
                </a:solidFill>
                <a:latin typeface="HGP創英角ｺﾞｼｯｸUB"/>
                <a:ea typeface="HGP創英角ｺﾞｼｯｸUB"/>
                <a:cs typeface="HGP創英角ｺﾞｼｯｸUB"/>
              </a:rPr>
              <a:t>動く者</a:t>
            </a:r>
            <a:r>
              <a:rPr kumimoji="1" lang="ja-JP" altLang="en-US" sz="2400" dirty="0" smtClean="0">
                <a:solidFill>
                  <a:srgbClr val="FFFFFF"/>
                </a:solidFill>
              </a:rPr>
              <a:t>）</a:t>
            </a:r>
            <a:endParaRPr kumimoji="1" lang="ja-JP" altLang="en-US" sz="2400" dirty="0">
              <a:solidFill>
                <a:srgbClr val="FFFFFF"/>
              </a:solidFill>
            </a:endParaRPr>
          </a:p>
        </p:txBody>
      </p:sp>
      <p:sp>
        <p:nvSpPr>
          <p:cNvPr id="36" name="テキスト ボックス 35"/>
          <p:cNvSpPr txBox="1"/>
          <p:nvPr/>
        </p:nvSpPr>
        <p:spPr>
          <a:xfrm>
            <a:off x="3962540" y="1663700"/>
            <a:ext cx="1215747" cy="830997"/>
          </a:xfrm>
          <a:prstGeom prst="rect">
            <a:avLst/>
          </a:prstGeom>
          <a:noFill/>
        </p:spPr>
        <p:txBody>
          <a:bodyPr wrap="none" rtlCol="0">
            <a:spAutoFit/>
          </a:bodyPr>
          <a:lstStyle/>
          <a:p>
            <a:pPr algn="ctr"/>
            <a:r>
              <a:rPr lang="en-US" altLang="ja-JP" sz="2400" dirty="0" smtClean="0">
                <a:solidFill>
                  <a:srgbClr val="FFFFFF"/>
                </a:solidFill>
                <a:latin typeface="Arial Black"/>
                <a:cs typeface="Arial Black"/>
              </a:rPr>
              <a:t>Sage</a:t>
            </a:r>
            <a:r>
              <a:rPr kumimoji="1" lang="en-US" altLang="ja-JP" sz="2400" dirty="0" smtClean="0">
                <a:solidFill>
                  <a:srgbClr val="FFFFFF"/>
                </a:solidFill>
                <a:latin typeface="Arial Black"/>
                <a:cs typeface="Arial Black"/>
              </a:rPr>
              <a:t>s</a:t>
            </a:r>
          </a:p>
          <a:p>
            <a:pPr algn="ctr"/>
            <a:r>
              <a:rPr kumimoji="1" lang="ja-JP" altLang="en-US" sz="2400" dirty="0" smtClean="0">
                <a:solidFill>
                  <a:srgbClr val="FFFFFF"/>
                </a:solidFill>
              </a:rPr>
              <a:t>（</a:t>
            </a:r>
            <a:r>
              <a:rPr lang="ja-JP" altLang="en-US" sz="2400" dirty="0" smtClean="0">
                <a:solidFill>
                  <a:srgbClr val="FFFFFF"/>
                </a:solidFill>
                <a:latin typeface="HGP創英角ｺﾞｼｯｸUB"/>
                <a:ea typeface="HGP創英角ｺﾞｼｯｸUB"/>
                <a:cs typeface="HGP創英角ｺﾞｼｯｸUB"/>
              </a:rPr>
              <a:t>賢者</a:t>
            </a:r>
            <a:r>
              <a:rPr kumimoji="1" lang="ja-JP" altLang="en-US" sz="2400" dirty="0" smtClean="0">
                <a:solidFill>
                  <a:srgbClr val="FFFFFF"/>
                </a:solidFill>
              </a:rPr>
              <a:t>）</a:t>
            </a:r>
            <a:endParaRPr kumimoji="1" lang="ja-JP" altLang="en-US" sz="2400" dirty="0">
              <a:solidFill>
                <a:srgbClr val="FFFFFF"/>
              </a:solidFill>
            </a:endParaRPr>
          </a:p>
        </p:txBody>
      </p:sp>
      <p:sp>
        <p:nvSpPr>
          <p:cNvPr id="37" name="テキスト ボックス 36"/>
          <p:cNvSpPr txBox="1"/>
          <p:nvPr/>
        </p:nvSpPr>
        <p:spPr>
          <a:xfrm>
            <a:off x="6293252" y="1663700"/>
            <a:ext cx="1977224" cy="830997"/>
          </a:xfrm>
          <a:prstGeom prst="rect">
            <a:avLst/>
          </a:prstGeom>
          <a:noFill/>
        </p:spPr>
        <p:txBody>
          <a:bodyPr wrap="none" rtlCol="0">
            <a:spAutoFit/>
          </a:bodyPr>
          <a:lstStyle/>
          <a:p>
            <a:pPr algn="ctr"/>
            <a:r>
              <a:rPr lang="en-US" altLang="ja-JP" sz="2400" dirty="0" smtClean="0">
                <a:solidFill>
                  <a:srgbClr val="FFFFFF"/>
                </a:solidFill>
                <a:latin typeface="Arial Black"/>
                <a:cs typeface="Arial Black"/>
              </a:rPr>
              <a:t>Doer</a:t>
            </a:r>
            <a:r>
              <a:rPr kumimoji="1" lang="en-US" altLang="ja-JP" sz="2400" dirty="0" smtClean="0">
                <a:solidFill>
                  <a:srgbClr val="FFFFFF"/>
                </a:solidFill>
                <a:latin typeface="Arial Black"/>
                <a:cs typeface="Arial Black"/>
              </a:rPr>
              <a:t>s</a:t>
            </a:r>
          </a:p>
          <a:p>
            <a:pPr algn="ctr"/>
            <a:r>
              <a:rPr kumimoji="1" lang="ja-JP" altLang="en-US" sz="2400" dirty="0" smtClean="0">
                <a:solidFill>
                  <a:srgbClr val="FFFFFF"/>
                </a:solidFill>
              </a:rPr>
              <a:t>（</a:t>
            </a:r>
            <a:r>
              <a:rPr kumimoji="1" lang="ja-JP" altLang="en-US" sz="2400" dirty="0" smtClean="0">
                <a:solidFill>
                  <a:srgbClr val="FFFFFF"/>
                </a:solidFill>
                <a:latin typeface="HGP創英角ｺﾞｼｯｸUB"/>
                <a:ea typeface="HGP創英角ｺﾞｼｯｸUB"/>
                <a:cs typeface="HGP創英角ｺﾞｼｯｸUB"/>
              </a:rPr>
              <a:t>行動する者</a:t>
            </a:r>
            <a:r>
              <a:rPr kumimoji="1" lang="ja-JP" altLang="en-US" sz="2400" dirty="0" smtClean="0">
                <a:solidFill>
                  <a:srgbClr val="FFFFFF"/>
                </a:solidFill>
              </a:rPr>
              <a:t>）</a:t>
            </a:r>
            <a:endParaRPr kumimoji="1" lang="ja-JP" altLang="en-US" sz="2400" dirty="0">
              <a:solidFill>
                <a:srgbClr val="FFFFFF"/>
              </a:solidFill>
            </a:endParaRPr>
          </a:p>
        </p:txBody>
      </p:sp>
    </p:spTree>
    <p:extLst>
      <p:ext uri="{BB962C8B-B14F-4D97-AF65-F5344CB8AC3E}">
        <p14:creationId xmlns:p14="http://schemas.microsoft.com/office/powerpoint/2010/main" val="8199994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bwMode="auto">
          <a:xfrm>
            <a:off x="2445332" y="1196102"/>
            <a:ext cx="4262260" cy="4969201"/>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smtClean="0">
              <a:ln>
                <a:noFill/>
              </a:ln>
              <a:solidFill>
                <a:schemeClr val="bg1"/>
              </a:solidFill>
              <a:effectLst/>
              <a:latin typeface="メイリオ"/>
              <a:ea typeface="メイリオ"/>
              <a:cs typeface="メイリオ"/>
            </a:endParaRPr>
          </a:p>
        </p:txBody>
      </p:sp>
      <p:sp>
        <p:nvSpPr>
          <p:cNvPr id="146" name="角丸四角形 145"/>
          <p:cNvSpPr/>
          <p:nvPr/>
        </p:nvSpPr>
        <p:spPr>
          <a:xfrm>
            <a:off x="6932246" y="4679932"/>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43" name="図形グループ 142"/>
          <p:cNvGrpSpPr/>
          <p:nvPr/>
        </p:nvGrpSpPr>
        <p:grpSpPr>
          <a:xfrm rot="16200000">
            <a:off x="8288815" y="4798285"/>
            <a:ext cx="297414" cy="253559"/>
            <a:chOff x="-62676" y="3965594"/>
            <a:chExt cx="679541" cy="593816"/>
          </a:xfrm>
        </p:grpSpPr>
        <p:sp>
          <p:nvSpPr>
            <p:cNvPr id="144" name="角丸四角形 143"/>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5" name="図 144"/>
            <p:cNvPicPr>
              <a:picLocks noChangeAspect="1"/>
            </p:cNvPicPr>
            <p:nvPr/>
          </p:nvPicPr>
          <p:blipFill>
            <a:blip r:embed="rId3">
              <a:clrChange>
                <a:clrFrom>
                  <a:srgbClr val="FFFFFF"/>
                </a:clrFrom>
                <a:clrTo>
                  <a:srgbClr val="FFFFFF">
                    <a:alpha val="0"/>
                  </a:srgbClr>
                </a:clrTo>
              </a:clrChange>
            </a:blip>
            <a:stretch>
              <a:fillRect/>
            </a:stretch>
          </p:blipFill>
          <p:spPr>
            <a:xfrm>
              <a:off x="-62676" y="3965594"/>
              <a:ext cx="679541" cy="593816"/>
            </a:xfrm>
            <a:prstGeom prst="rect">
              <a:avLst/>
            </a:prstGeom>
          </p:spPr>
        </p:pic>
      </p:grpSp>
      <p:sp>
        <p:nvSpPr>
          <p:cNvPr id="54" name="角丸四角形 53"/>
          <p:cNvSpPr/>
          <p:nvPr/>
        </p:nvSpPr>
        <p:spPr>
          <a:xfrm>
            <a:off x="6938596" y="3847249"/>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デジタル化の歴史</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sp>
        <p:nvSpPr>
          <p:cNvPr id="24" name="角丸四角形 23"/>
          <p:cNvSpPr/>
          <p:nvPr/>
        </p:nvSpPr>
        <p:spPr bwMode="auto">
          <a:xfrm>
            <a:off x="2491488" y="2049012"/>
            <a:ext cx="4164479" cy="4099633"/>
          </a:xfrm>
          <a:prstGeom prst="roundRect">
            <a:avLst>
              <a:gd name="adj" fmla="val 0"/>
            </a:avLst>
          </a:prstGeom>
          <a:solidFill>
            <a:schemeClr val="accent1">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smtClean="0">
              <a:ln>
                <a:noFill/>
              </a:ln>
              <a:solidFill>
                <a:schemeClr val="bg1"/>
              </a:solidFill>
              <a:effectLst/>
              <a:latin typeface="メイリオ"/>
              <a:ea typeface="メイリオ"/>
              <a:cs typeface="メイリオ"/>
            </a:endParaRPr>
          </a:p>
        </p:txBody>
      </p:sp>
      <p:sp>
        <p:nvSpPr>
          <p:cNvPr id="25" name="角丸四角形 24"/>
          <p:cNvSpPr/>
          <p:nvPr/>
        </p:nvSpPr>
        <p:spPr bwMode="auto">
          <a:xfrm>
            <a:off x="2558482" y="2918713"/>
            <a:ext cx="4042008" cy="3289174"/>
          </a:xfrm>
          <a:prstGeom prst="roundRect">
            <a:avLst>
              <a:gd name="adj" fmla="val 0"/>
            </a:avLst>
          </a:prstGeom>
          <a:solidFill>
            <a:schemeClr val="accent1">
              <a:lumMod val="5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smtClean="0">
              <a:ln>
                <a:noFill/>
              </a:ln>
              <a:solidFill>
                <a:schemeClr val="bg1"/>
              </a:solidFill>
              <a:effectLst/>
              <a:latin typeface="メイリオ"/>
              <a:ea typeface="メイリオ"/>
              <a:cs typeface="メイリオ"/>
            </a:endParaRPr>
          </a:p>
        </p:txBody>
      </p:sp>
      <p:sp>
        <p:nvSpPr>
          <p:cNvPr id="26" name="角丸四角形 25"/>
          <p:cNvSpPr/>
          <p:nvPr/>
        </p:nvSpPr>
        <p:spPr bwMode="auto">
          <a:xfrm>
            <a:off x="2619939" y="3770836"/>
            <a:ext cx="3932451" cy="2443282"/>
          </a:xfrm>
          <a:prstGeom prst="roundRect">
            <a:avLst>
              <a:gd name="adj" fmla="val 0"/>
            </a:avLst>
          </a:prstGeom>
          <a:solidFill>
            <a:srgbClr val="000090"/>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smtClean="0">
              <a:ln>
                <a:noFill/>
              </a:ln>
              <a:solidFill>
                <a:schemeClr val="bg1"/>
              </a:solidFill>
              <a:effectLst/>
              <a:latin typeface="メイリオ"/>
              <a:ea typeface="メイリオ"/>
              <a:cs typeface="メイリオ"/>
            </a:endParaRPr>
          </a:p>
        </p:txBody>
      </p:sp>
      <p:sp>
        <p:nvSpPr>
          <p:cNvPr id="55" name="フローチャート: 複数書類 54"/>
          <p:cNvSpPr/>
          <p:nvPr/>
        </p:nvSpPr>
        <p:spPr>
          <a:xfrm>
            <a:off x="6932246"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フローチャート: 複数書類 55"/>
          <p:cNvSpPr/>
          <p:nvPr/>
        </p:nvSpPr>
        <p:spPr>
          <a:xfrm>
            <a:off x="7579946"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フローチャート: 複数書類 56"/>
          <p:cNvSpPr/>
          <p:nvPr/>
        </p:nvSpPr>
        <p:spPr>
          <a:xfrm>
            <a:off x="8208595"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右矢印 57"/>
          <p:cNvSpPr/>
          <p:nvPr/>
        </p:nvSpPr>
        <p:spPr>
          <a:xfrm>
            <a:off x="7948248" y="3031732"/>
            <a:ext cx="298447" cy="277886"/>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右矢印 58"/>
          <p:cNvSpPr/>
          <p:nvPr/>
        </p:nvSpPr>
        <p:spPr>
          <a:xfrm>
            <a:off x="7310072" y="3032316"/>
            <a:ext cx="298447" cy="277886"/>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0" name="図形グループ 59"/>
          <p:cNvGrpSpPr/>
          <p:nvPr/>
        </p:nvGrpSpPr>
        <p:grpSpPr>
          <a:xfrm>
            <a:off x="7002095" y="3137896"/>
            <a:ext cx="228599" cy="443927"/>
            <a:chOff x="1946324" y="4125162"/>
            <a:chExt cx="969964" cy="2007872"/>
          </a:xfrm>
        </p:grpSpPr>
        <p:sp>
          <p:nvSpPr>
            <p:cNvPr id="61" name="円/楕円 6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フローチャート: 論理積ゲート 6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3" name="図形グループ 62"/>
          <p:cNvGrpSpPr/>
          <p:nvPr/>
        </p:nvGrpSpPr>
        <p:grpSpPr>
          <a:xfrm>
            <a:off x="7630747" y="3137896"/>
            <a:ext cx="228599" cy="443927"/>
            <a:chOff x="1946324" y="4125162"/>
            <a:chExt cx="969964" cy="2007872"/>
          </a:xfrm>
        </p:grpSpPr>
        <p:sp>
          <p:nvSpPr>
            <p:cNvPr id="64" name="円/楕円 6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フローチャート: 論理積ゲート 6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6" name="図形グループ 65"/>
          <p:cNvGrpSpPr/>
          <p:nvPr/>
        </p:nvGrpSpPr>
        <p:grpSpPr>
          <a:xfrm>
            <a:off x="8259396" y="3119504"/>
            <a:ext cx="228599" cy="443927"/>
            <a:chOff x="1946324" y="4125162"/>
            <a:chExt cx="969964" cy="2007872"/>
          </a:xfrm>
        </p:grpSpPr>
        <p:sp>
          <p:nvSpPr>
            <p:cNvPr id="67" name="円/楕円 6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フローチャート: 論理積ゲート 6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9" name="フローチャート: 複数書類 68"/>
          <p:cNvSpPr/>
          <p:nvPr/>
        </p:nvSpPr>
        <p:spPr>
          <a:xfrm>
            <a:off x="6938597" y="2063092"/>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0" name="図形グループ 69"/>
          <p:cNvGrpSpPr/>
          <p:nvPr/>
        </p:nvGrpSpPr>
        <p:grpSpPr>
          <a:xfrm>
            <a:off x="6989398" y="2264785"/>
            <a:ext cx="228599" cy="443927"/>
            <a:chOff x="1946324" y="4125162"/>
            <a:chExt cx="969964" cy="2007872"/>
          </a:xfrm>
        </p:grpSpPr>
        <p:sp>
          <p:nvSpPr>
            <p:cNvPr id="71" name="円/楕円 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フローチャート: 論理積ゲート 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3" name="環状矢印 72"/>
          <p:cNvSpPr/>
          <p:nvPr/>
        </p:nvSpPr>
        <p:spPr>
          <a:xfrm>
            <a:off x="7186248" y="2012796"/>
            <a:ext cx="495298" cy="500701"/>
          </a:xfrm>
          <a:prstGeom prst="circularArrow">
            <a:avLst>
              <a:gd name="adj1" fmla="val 12500"/>
              <a:gd name="adj2" fmla="val 1097467"/>
              <a:gd name="adj3" fmla="val 20457681"/>
              <a:gd name="adj4" fmla="val 595119"/>
              <a:gd name="adj5" fmla="val 1250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フローチャート: 複数書類 73"/>
          <p:cNvSpPr/>
          <p:nvPr/>
        </p:nvSpPr>
        <p:spPr>
          <a:xfrm>
            <a:off x="7827598" y="2063092"/>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5" name="図形グループ 74"/>
          <p:cNvGrpSpPr/>
          <p:nvPr/>
        </p:nvGrpSpPr>
        <p:grpSpPr>
          <a:xfrm>
            <a:off x="7878399" y="2264785"/>
            <a:ext cx="228599" cy="443927"/>
            <a:chOff x="1946324" y="4125162"/>
            <a:chExt cx="969964" cy="2007872"/>
          </a:xfrm>
        </p:grpSpPr>
        <p:sp>
          <p:nvSpPr>
            <p:cNvPr id="76" name="円/楕円 7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フローチャート: 論理積ゲート 7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8" name="環状矢印 77"/>
          <p:cNvSpPr/>
          <p:nvPr/>
        </p:nvSpPr>
        <p:spPr>
          <a:xfrm>
            <a:off x="8075249" y="2012796"/>
            <a:ext cx="495298" cy="500701"/>
          </a:xfrm>
          <a:prstGeom prst="circularArrow">
            <a:avLst>
              <a:gd name="adj1" fmla="val 12500"/>
              <a:gd name="adj2" fmla="val 1097467"/>
              <a:gd name="adj3" fmla="val 20457681"/>
              <a:gd name="adj4" fmla="val 595119"/>
              <a:gd name="adj5" fmla="val 1250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フローチャート: 複数書類 78"/>
          <p:cNvSpPr/>
          <p:nvPr/>
        </p:nvSpPr>
        <p:spPr>
          <a:xfrm>
            <a:off x="7579946" y="124363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0" name="図形グループ 79"/>
          <p:cNvGrpSpPr/>
          <p:nvPr/>
        </p:nvGrpSpPr>
        <p:grpSpPr>
          <a:xfrm>
            <a:off x="7630747" y="1445323"/>
            <a:ext cx="228599" cy="443927"/>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3" name="フローチャート: 複数書類 82"/>
          <p:cNvSpPr/>
          <p:nvPr/>
        </p:nvSpPr>
        <p:spPr>
          <a:xfrm>
            <a:off x="6938597" y="124363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4" name="図形グループ 83"/>
          <p:cNvGrpSpPr/>
          <p:nvPr/>
        </p:nvGrpSpPr>
        <p:grpSpPr>
          <a:xfrm>
            <a:off x="6989398" y="1445323"/>
            <a:ext cx="228599" cy="443927"/>
            <a:chOff x="1946324" y="4125162"/>
            <a:chExt cx="969964" cy="2007872"/>
          </a:xfrm>
        </p:grpSpPr>
        <p:sp>
          <p:nvSpPr>
            <p:cNvPr id="85" name="円/楕円 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フローチャート: 論理積ゲート 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7" name="フローチャート: 複数書類 86"/>
          <p:cNvSpPr/>
          <p:nvPr/>
        </p:nvSpPr>
        <p:spPr>
          <a:xfrm>
            <a:off x="8214945" y="125107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8" name="図形グループ 87"/>
          <p:cNvGrpSpPr/>
          <p:nvPr/>
        </p:nvGrpSpPr>
        <p:grpSpPr>
          <a:xfrm>
            <a:off x="8265746" y="1452763"/>
            <a:ext cx="228599" cy="443927"/>
            <a:chOff x="1946324" y="4125162"/>
            <a:chExt cx="969964" cy="2007872"/>
          </a:xfrm>
        </p:grpSpPr>
        <p:sp>
          <p:nvSpPr>
            <p:cNvPr id="89" name="円/楕円 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フローチャート: 論理積ゲート 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94" name="フローチャート: 複数書類 93"/>
          <p:cNvSpPr/>
          <p:nvPr/>
        </p:nvSpPr>
        <p:spPr>
          <a:xfrm>
            <a:off x="7090996" y="3750839"/>
            <a:ext cx="301627" cy="31800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フローチャート: 磁気ディスク 94"/>
          <p:cNvSpPr/>
          <p:nvPr/>
        </p:nvSpPr>
        <p:spPr>
          <a:xfrm>
            <a:off x="7643448" y="3766774"/>
            <a:ext cx="311150" cy="302070"/>
          </a:xfrm>
          <a:prstGeom prst="flowChartMagneticDisk">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96" name="フローチャート: 代替処理 95"/>
          <p:cNvSpPr/>
          <p:nvPr/>
        </p:nvSpPr>
        <p:spPr>
          <a:xfrm>
            <a:off x="8214944" y="3766773"/>
            <a:ext cx="279401" cy="286989"/>
          </a:xfrm>
          <a:prstGeom prst="flowChartAlternateProcess">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98" name="角丸四角形 97"/>
          <p:cNvSpPr/>
          <p:nvPr/>
        </p:nvSpPr>
        <p:spPr bwMode="auto">
          <a:xfrm>
            <a:off x="2674296" y="4630731"/>
            <a:ext cx="3807450" cy="1606581"/>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smtClean="0">
              <a:ln>
                <a:noFill/>
              </a:ln>
              <a:solidFill>
                <a:schemeClr val="bg1"/>
              </a:solidFill>
              <a:effectLst/>
              <a:latin typeface="メイリオ"/>
              <a:ea typeface="メイリオ"/>
              <a:cs typeface="メイリオ"/>
            </a:endParaRPr>
          </a:p>
        </p:txBody>
      </p:sp>
      <p:grpSp>
        <p:nvGrpSpPr>
          <p:cNvPr id="33" name="図形グループ 32"/>
          <p:cNvGrpSpPr/>
          <p:nvPr/>
        </p:nvGrpSpPr>
        <p:grpSpPr>
          <a:xfrm>
            <a:off x="7052895" y="3998681"/>
            <a:ext cx="228599" cy="443927"/>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 name="図形グループ 35"/>
          <p:cNvGrpSpPr/>
          <p:nvPr/>
        </p:nvGrpSpPr>
        <p:grpSpPr>
          <a:xfrm>
            <a:off x="7465646" y="3998681"/>
            <a:ext cx="228599" cy="443927"/>
            <a:chOff x="1946324" y="4125162"/>
            <a:chExt cx="969964" cy="2007872"/>
          </a:xfrm>
        </p:grpSpPr>
        <p:sp>
          <p:nvSpPr>
            <p:cNvPr id="37" name="円/楕円 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フローチャート: 論理積ゲート 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 name="図形グループ 38"/>
          <p:cNvGrpSpPr/>
          <p:nvPr/>
        </p:nvGrpSpPr>
        <p:grpSpPr>
          <a:xfrm>
            <a:off x="7865696" y="3998681"/>
            <a:ext cx="228599" cy="443927"/>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2" name="図形グループ 41"/>
          <p:cNvGrpSpPr/>
          <p:nvPr/>
        </p:nvGrpSpPr>
        <p:grpSpPr>
          <a:xfrm>
            <a:off x="8265746" y="3998681"/>
            <a:ext cx="228599" cy="443927"/>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 name="図形グループ 44"/>
          <p:cNvGrpSpPr/>
          <p:nvPr/>
        </p:nvGrpSpPr>
        <p:grpSpPr>
          <a:xfrm>
            <a:off x="7281494" y="4061297"/>
            <a:ext cx="228599" cy="443927"/>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7694245" y="4061297"/>
            <a:ext cx="228599" cy="443927"/>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 name="図形グループ 50"/>
          <p:cNvGrpSpPr/>
          <p:nvPr/>
        </p:nvGrpSpPr>
        <p:grpSpPr>
          <a:xfrm>
            <a:off x="8094295" y="4042905"/>
            <a:ext cx="228599" cy="443927"/>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9" name="図形グループ 98"/>
          <p:cNvGrpSpPr/>
          <p:nvPr/>
        </p:nvGrpSpPr>
        <p:grpSpPr>
          <a:xfrm>
            <a:off x="7682485" y="4769779"/>
            <a:ext cx="340225" cy="402722"/>
            <a:chOff x="2667295" y="1059799"/>
            <a:chExt cx="681672" cy="722281"/>
          </a:xfrm>
        </p:grpSpPr>
        <p:sp>
          <p:nvSpPr>
            <p:cNvPr id="100" name="角丸四角形 9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01" name="図 100"/>
            <p:cNvPicPr>
              <a:picLocks noChangeAspect="1"/>
            </p:cNvPicPr>
            <p:nvPr/>
          </p:nvPicPr>
          <p:blipFill>
            <a:blip r:embed="rId4">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102" name="図形グループ 101"/>
          <p:cNvGrpSpPr/>
          <p:nvPr/>
        </p:nvGrpSpPr>
        <p:grpSpPr>
          <a:xfrm>
            <a:off x="7005216" y="4733183"/>
            <a:ext cx="297414" cy="253559"/>
            <a:chOff x="-62676" y="3965594"/>
            <a:chExt cx="679541" cy="593816"/>
          </a:xfrm>
        </p:grpSpPr>
        <p:sp>
          <p:nvSpPr>
            <p:cNvPr id="103" name="角丸四角形 102"/>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4" name="図 103"/>
            <p:cNvPicPr>
              <a:picLocks noChangeAspect="1"/>
            </p:cNvPicPr>
            <p:nvPr/>
          </p:nvPicPr>
          <p:blipFill>
            <a:blip r:embed="rId3">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105" name="図形グループ 104"/>
          <p:cNvGrpSpPr/>
          <p:nvPr/>
        </p:nvGrpSpPr>
        <p:grpSpPr>
          <a:xfrm>
            <a:off x="7354203" y="4769779"/>
            <a:ext cx="155890" cy="267991"/>
            <a:chOff x="1140657" y="4229811"/>
            <a:chExt cx="341289" cy="550466"/>
          </a:xfrm>
        </p:grpSpPr>
        <p:sp>
          <p:nvSpPr>
            <p:cNvPr id="106" name="角丸四角形 105"/>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7" name="図 106"/>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120" name="図形グループ 119"/>
          <p:cNvGrpSpPr/>
          <p:nvPr/>
        </p:nvGrpSpPr>
        <p:grpSpPr>
          <a:xfrm>
            <a:off x="8022710" y="4801305"/>
            <a:ext cx="105803" cy="206170"/>
            <a:chOff x="5118100" y="4941610"/>
            <a:chExt cx="190500" cy="405090"/>
          </a:xfrm>
        </p:grpSpPr>
        <p:sp>
          <p:nvSpPr>
            <p:cNvPr id="121" name="正方形/長方形 12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正方形/長方形 121"/>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角丸四角形 122"/>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8" name="図形グループ 127"/>
          <p:cNvGrpSpPr/>
          <p:nvPr/>
        </p:nvGrpSpPr>
        <p:grpSpPr>
          <a:xfrm>
            <a:off x="8333436" y="4867614"/>
            <a:ext cx="228599" cy="443927"/>
            <a:chOff x="1946324" y="4125162"/>
            <a:chExt cx="969964" cy="2007872"/>
          </a:xfrm>
        </p:grpSpPr>
        <p:sp>
          <p:nvSpPr>
            <p:cNvPr id="129" name="円/楕円 12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フローチャート: 論理積ゲート 12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1" name="図形グループ 130"/>
          <p:cNvGrpSpPr/>
          <p:nvPr/>
        </p:nvGrpSpPr>
        <p:grpSpPr>
          <a:xfrm>
            <a:off x="7391407" y="4880385"/>
            <a:ext cx="228599" cy="443927"/>
            <a:chOff x="1946324" y="4125162"/>
            <a:chExt cx="969964" cy="2007872"/>
          </a:xfrm>
        </p:grpSpPr>
        <p:sp>
          <p:nvSpPr>
            <p:cNvPr id="132" name="円/楕円 13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フローチャート: 論理積ゲート 13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4" name="図形グループ 133"/>
          <p:cNvGrpSpPr/>
          <p:nvPr/>
        </p:nvGrpSpPr>
        <p:grpSpPr>
          <a:xfrm>
            <a:off x="7682508" y="4880385"/>
            <a:ext cx="228599" cy="443927"/>
            <a:chOff x="1946324" y="4125162"/>
            <a:chExt cx="969964" cy="2007872"/>
          </a:xfrm>
        </p:grpSpPr>
        <p:sp>
          <p:nvSpPr>
            <p:cNvPr id="135" name="円/楕円 1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フローチャート: 論理積ゲート 1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7" name="図形グループ 136"/>
          <p:cNvGrpSpPr/>
          <p:nvPr/>
        </p:nvGrpSpPr>
        <p:grpSpPr>
          <a:xfrm>
            <a:off x="8042830" y="4880385"/>
            <a:ext cx="228599" cy="443927"/>
            <a:chOff x="1946324" y="4125162"/>
            <a:chExt cx="969964" cy="2007872"/>
          </a:xfrm>
        </p:grpSpPr>
        <p:sp>
          <p:nvSpPr>
            <p:cNvPr id="138" name="円/楕円 1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フローチャート: 論理積ゲート 1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0" name="図形グループ 139"/>
          <p:cNvGrpSpPr/>
          <p:nvPr/>
        </p:nvGrpSpPr>
        <p:grpSpPr>
          <a:xfrm>
            <a:off x="7074031" y="4880385"/>
            <a:ext cx="228599" cy="443927"/>
            <a:chOff x="1946324" y="4125162"/>
            <a:chExt cx="969964" cy="2007872"/>
          </a:xfrm>
        </p:grpSpPr>
        <p:sp>
          <p:nvSpPr>
            <p:cNvPr id="141" name="円/楕円 1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フローチャート: 論理積ゲート 1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7" name="角丸四角形 146"/>
          <p:cNvSpPr/>
          <p:nvPr/>
        </p:nvSpPr>
        <p:spPr>
          <a:xfrm>
            <a:off x="6932246" y="5539618"/>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2" name="図 161"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68881" y="5682611"/>
            <a:ext cx="693789" cy="476180"/>
          </a:xfrm>
          <a:prstGeom prst="rect">
            <a:avLst/>
          </a:prstGeom>
        </p:spPr>
      </p:pic>
      <p:grpSp>
        <p:nvGrpSpPr>
          <p:cNvPr id="163" name="図形グループ 162"/>
          <p:cNvGrpSpPr/>
          <p:nvPr/>
        </p:nvGrpSpPr>
        <p:grpSpPr>
          <a:xfrm>
            <a:off x="7893674" y="5627346"/>
            <a:ext cx="273052" cy="345113"/>
            <a:chOff x="4000500" y="1182650"/>
            <a:chExt cx="499492" cy="545661"/>
          </a:xfrm>
        </p:grpSpPr>
        <p:sp>
          <p:nvSpPr>
            <p:cNvPr id="164" name="角丸四角形 163"/>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正方形/長方形 164"/>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grpSp>
        <p:nvGrpSpPr>
          <p:cNvPr id="4" name="図形グループ 3"/>
          <p:cNvGrpSpPr/>
          <p:nvPr/>
        </p:nvGrpSpPr>
        <p:grpSpPr>
          <a:xfrm>
            <a:off x="7686984" y="5831739"/>
            <a:ext cx="576064" cy="316907"/>
            <a:chOff x="6948264" y="2223989"/>
            <a:chExt cx="931292" cy="545661"/>
          </a:xfrm>
        </p:grpSpPr>
        <p:sp>
          <p:nvSpPr>
            <p:cNvPr id="167" name="角丸四角形 166"/>
            <p:cNvSpPr/>
            <p:nvPr/>
          </p:nvSpPr>
          <p:spPr>
            <a:xfrm>
              <a:off x="6948264" y="2223989"/>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円/楕円 167"/>
            <p:cNvSpPr/>
            <p:nvPr/>
          </p:nvSpPr>
          <p:spPr>
            <a:xfrm>
              <a:off x="7035800" y="2284621"/>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角丸四角形 168"/>
            <p:cNvSpPr/>
            <p:nvPr/>
          </p:nvSpPr>
          <p:spPr>
            <a:xfrm>
              <a:off x="7092280" y="2352304"/>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台形 169"/>
            <p:cNvSpPr/>
            <p:nvPr/>
          </p:nvSpPr>
          <p:spPr>
            <a:xfrm>
              <a:off x="7519764" y="2634024"/>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角丸四角形 170"/>
            <p:cNvSpPr/>
            <p:nvPr/>
          </p:nvSpPr>
          <p:spPr>
            <a:xfrm>
              <a:off x="7380064" y="2287489"/>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角丸四角形 171"/>
            <p:cNvSpPr/>
            <p:nvPr/>
          </p:nvSpPr>
          <p:spPr>
            <a:xfrm>
              <a:off x="7430864" y="2333038"/>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3" name="図形グループ 172"/>
          <p:cNvGrpSpPr/>
          <p:nvPr/>
        </p:nvGrpSpPr>
        <p:grpSpPr>
          <a:xfrm>
            <a:off x="8259396" y="5610771"/>
            <a:ext cx="155890" cy="267991"/>
            <a:chOff x="1140657" y="4229811"/>
            <a:chExt cx="341289" cy="550466"/>
          </a:xfrm>
        </p:grpSpPr>
        <p:sp>
          <p:nvSpPr>
            <p:cNvPr id="174" name="角丸四角形 173"/>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75" name="図 174"/>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176" name="図形グループ 175"/>
          <p:cNvGrpSpPr/>
          <p:nvPr/>
        </p:nvGrpSpPr>
        <p:grpSpPr>
          <a:xfrm>
            <a:off x="8296600" y="5721377"/>
            <a:ext cx="228599" cy="443927"/>
            <a:chOff x="1946324" y="4125162"/>
            <a:chExt cx="969964" cy="2007872"/>
          </a:xfrm>
        </p:grpSpPr>
        <p:sp>
          <p:nvSpPr>
            <p:cNvPr id="177" name="円/楕円 1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フローチャート: 論理積ゲート 1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9" name="下矢印 178"/>
          <p:cNvSpPr/>
          <p:nvPr/>
        </p:nvSpPr>
        <p:spPr bwMode="auto">
          <a:xfrm>
            <a:off x="4301441" y="1822315"/>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180" name="下矢印 179"/>
          <p:cNvSpPr/>
          <p:nvPr/>
        </p:nvSpPr>
        <p:spPr bwMode="auto">
          <a:xfrm>
            <a:off x="4301441" y="2690336"/>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181" name="下矢印 180"/>
          <p:cNvSpPr/>
          <p:nvPr/>
        </p:nvSpPr>
        <p:spPr bwMode="auto">
          <a:xfrm>
            <a:off x="4301441" y="3549352"/>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182" name="下矢印 181"/>
          <p:cNvSpPr/>
          <p:nvPr/>
        </p:nvSpPr>
        <p:spPr bwMode="auto">
          <a:xfrm>
            <a:off x="4301441" y="4417373"/>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8" name="テキスト ボックス 7"/>
          <p:cNvSpPr txBox="1"/>
          <p:nvPr/>
        </p:nvSpPr>
        <p:spPr>
          <a:xfrm>
            <a:off x="539552" y="1196103"/>
            <a:ext cx="1794882" cy="677108"/>
          </a:xfrm>
          <a:prstGeom prst="rect">
            <a:avLst/>
          </a:prstGeom>
          <a:noFill/>
        </p:spPr>
        <p:txBody>
          <a:bodyPr wrap="none" rtlCol="0">
            <a:spAutoFit/>
          </a:bodyPr>
          <a:lstStyle/>
          <a:p>
            <a:r>
              <a:rPr kumimoji="1" lang="en-US" altLang="ja-JP" sz="2800" dirty="0" smtClean="0">
                <a:solidFill>
                  <a:schemeClr val="accent5">
                    <a:lumMod val="75000"/>
                  </a:schemeClr>
                </a:solidFill>
                <a:latin typeface="メイリオ"/>
                <a:ea typeface="メイリオ"/>
                <a:cs typeface="メイリオ"/>
              </a:rPr>
              <a:t>1960</a:t>
            </a:r>
            <a:r>
              <a:rPr lang="ja-JP" altLang="en-US" sz="2800" dirty="0" smtClean="0">
                <a:solidFill>
                  <a:schemeClr val="accent5">
                    <a:lumMod val="75000"/>
                  </a:schemeClr>
                </a:solidFill>
                <a:latin typeface="メイリオ"/>
                <a:ea typeface="メイリオ"/>
                <a:cs typeface="メイリオ"/>
              </a:rPr>
              <a:t>年代</a:t>
            </a:r>
            <a:endParaRPr lang="en-US" altLang="ja-JP" sz="2800" dirty="0" smtClean="0">
              <a:solidFill>
                <a:schemeClr val="accent5">
                  <a:lumMod val="75000"/>
                </a:schemeClr>
              </a:solidFill>
              <a:latin typeface="メイリオ"/>
              <a:ea typeface="メイリオ"/>
              <a:cs typeface="メイリオ"/>
            </a:endParaRPr>
          </a:p>
          <a:p>
            <a:r>
              <a:rPr kumimoji="1" lang="ja-JP" altLang="en-US" sz="1000" dirty="0" smtClean="0">
                <a:solidFill>
                  <a:schemeClr val="accent5">
                    <a:lumMod val="75000"/>
                  </a:schemeClr>
                </a:solidFill>
                <a:latin typeface="メイリオ"/>
                <a:ea typeface="メイリオ"/>
                <a:cs typeface="メイリオ"/>
              </a:rPr>
              <a:t>メインフレームの登場</a:t>
            </a:r>
            <a:endParaRPr kumimoji="1" lang="ja-JP" altLang="en-US" sz="1000" dirty="0">
              <a:solidFill>
                <a:schemeClr val="accent5">
                  <a:lumMod val="75000"/>
                </a:schemeClr>
              </a:solidFill>
              <a:latin typeface="メイリオ"/>
              <a:ea typeface="メイリオ"/>
              <a:cs typeface="メイリオ"/>
            </a:endParaRPr>
          </a:p>
        </p:txBody>
      </p:sp>
      <p:sp>
        <p:nvSpPr>
          <p:cNvPr id="184" name="テキスト ボックス 183"/>
          <p:cNvSpPr txBox="1"/>
          <p:nvPr/>
        </p:nvSpPr>
        <p:spPr>
          <a:xfrm>
            <a:off x="539552" y="2049013"/>
            <a:ext cx="1851789" cy="677108"/>
          </a:xfrm>
          <a:prstGeom prst="rect">
            <a:avLst/>
          </a:prstGeom>
          <a:noFill/>
        </p:spPr>
        <p:txBody>
          <a:bodyPr wrap="none" rtlCol="0">
            <a:spAutoFit/>
          </a:bodyPr>
          <a:lstStyle/>
          <a:p>
            <a:r>
              <a:rPr kumimoji="1" lang="en-US" altLang="ja-JP" sz="2800" dirty="0" smtClean="0">
                <a:solidFill>
                  <a:schemeClr val="accent1">
                    <a:lumMod val="75000"/>
                  </a:schemeClr>
                </a:solidFill>
                <a:latin typeface="メイリオ"/>
                <a:ea typeface="メイリオ"/>
                <a:cs typeface="メイリオ"/>
              </a:rPr>
              <a:t>1970</a:t>
            </a:r>
            <a:r>
              <a:rPr lang="ja-JP" altLang="en-US" sz="2800" dirty="0" smtClean="0">
                <a:solidFill>
                  <a:schemeClr val="accent1">
                    <a:lumMod val="75000"/>
                  </a:schemeClr>
                </a:solidFill>
                <a:latin typeface="メイリオ"/>
                <a:ea typeface="メイリオ"/>
                <a:cs typeface="メイリオ"/>
              </a:rPr>
              <a:t>年代</a:t>
            </a:r>
            <a:endParaRPr lang="en-US" altLang="ja-JP" sz="2800" dirty="0" smtClean="0">
              <a:solidFill>
                <a:schemeClr val="accent1">
                  <a:lumMod val="75000"/>
                </a:schemeClr>
              </a:solidFill>
              <a:latin typeface="メイリオ"/>
              <a:ea typeface="メイリオ"/>
              <a:cs typeface="メイリオ"/>
            </a:endParaRPr>
          </a:p>
          <a:p>
            <a:r>
              <a:rPr lang="ja-JP" altLang="en-US" sz="1000" dirty="0" smtClean="0">
                <a:solidFill>
                  <a:schemeClr val="accent1">
                    <a:lumMod val="75000"/>
                  </a:schemeClr>
                </a:solidFill>
                <a:latin typeface="メイリオ"/>
                <a:ea typeface="メイリオ"/>
                <a:cs typeface="メイリオ"/>
              </a:rPr>
              <a:t>事務処理・工場生産の自動化</a:t>
            </a:r>
            <a:endParaRPr kumimoji="1" lang="ja-JP" altLang="en-US" sz="1000" dirty="0">
              <a:solidFill>
                <a:schemeClr val="accent1">
                  <a:lumMod val="75000"/>
                </a:schemeClr>
              </a:solidFill>
              <a:latin typeface="メイリオ"/>
              <a:ea typeface="メイリオ"/>
              <a:cs typeface="メイリオ"/>
            </a:endParaRPr>
          </a:p>
        </p:txBody>
      </p:sp>
      <p:sp>
        <p:nvSpPr>
          <p:cNvPr id="185" name="テキスト ボックス 184"/>
          <p:cNvSpPr txBox="1"/>
          <p:nvPr/>
        </p:nvSpPr>
        <p:spPr>
          <a:xfrm>
            <a:off x="539552" y="2908294"/>
            <a:ext cx="1890261" cy="677108"/>
          </a:xfrm>
          <a:prstGeom prst="rect">
            <a:avLst/>
          </a:prstGeom>
          <a:noFill/>
        </p:spPr>
        <p:txBody>
          <a:bodyPr wrap="none" rtlCol="0">
            <a:spAutoFit/>
          </a:bodyPr>
          <a:lstStyle/>
          <a:p>
            <a:r>
              <a:rPr kumimoji="1" lang="en-US" altLang="ja-JP" sz="2800" dirty="0" smtClean="0">
                <a:solidFill>
                  <a:schemeClr val="accent1">
                    <a:lumMod val="50000"/>
                  </a:schemeClr>
                </a:solidFill>
                <a:latin typeface="メイリオ"/>
                <a:ea typeface="メイリオ"/>
                <a:cs typeface="メイリオ"/>
              </a:rPr>
              <a:t>1980</a:t>
            </a:r>
            <a:r>
              <a:rPr lang="ja-JP" altLang="en-US" sz="2800" dirty="0" smtClean="0">
                <a:solidFill>
                  <a:schemeClr val="accent1">
                    <a:lumMod val="50000"/>
                  </a:schemeClr>
                </a:solidFill>
                <a:latin typeface="メイリオ"/>
                <a:ea typeface="メイリオ"/>
                <a:cs typeface="メイリオ"/>
              </a:rPr>
              <a:t>年代</a:t>
            </a:r>
            <a:endParaRPr lang="en-US" altLang="ja-JP" sz="2800" dirty="0" smtClean="0">
              <a:solidFill>
                <a:schemeClr val="accent1">
                  <a:lumMod val="50000"/>
                </a:schemeClr>
              </a:solidFill>
              <a:latin typeface="メイリオ"/>
              <a:ea typeface="メイリオ"/>
              <a:cs typeface="メイリオ"/>
            </a:endParaRPr>
          </a:p>
          <a:p>
            <a:r>
              <a:rPr kumimoji="1" lang="ja-JP" altLang="en-US" sz="1000" dirty="0" smtClean="0">
                <a:solidFill>
                  <a:schemeClr val="accent1">
                    <a:lumMod val="50000"/>
                  </a:schemeClr>
                </a:solidFill>
                <a:latin typeface="メイリオ"/>
                <a:ea typeface="メイリオ"/>
                <a:cs typeface="メイリオ"/>
              </a:rPr>
              <a:t>小型コンピュータ・</a:t>
            </a:r>
            <a:r>
              <a:rPr kumimoji="1" lang="en-US" altLang="ja-JP" sz="1000" dirty="0" smtClean="0">
                <a:solidFill>
                  <a:schemeClr val="accent1">
                    <a:lumMod val="50000"/>
                  </a:schemeClr>
                </a:solidFill>
                <a:latin typeface="メイリオ"/>
                <a:ea typeface="メイリオ"/>
                <a:cs typeface="メイリオ"/>
              </a:rPr>
              <a:t>PC</a:t>
            </a:r>
            <a:r>
              <a:rPr kumimoji="1" lang="ja-JP" altLang="en-US" sz="1000" dirty="0" smtClean="0">
                <a:solidFill>
                  <a:schemeClr val="accent1">
                    <a:lumMod val="50000"/>
                  </a:schemeClr>
                </a:solidFill>
                <a:latin typeface="メイリオ"/>
                <a:ea typeface="メイリオ"/>
                <a:cs typeface="メイリオ"/>
              </a:rPr>
              <a:t>の登場</a:t>
            </a:r>
            <a:endParaRPr kumimoji="1" lang="ja-JP" altLang="en-US" sz="1000" dirty="0">
              <a:solidFill>
                <a:schemeClr val="accent1">
                  <a:lumMod val="50000"/>
                </a:schemeClr>
              </a:solidFill>
              <a:latin typeface="メイリオ"/>
              <a:ea typeface="メイリオ"/>
              <a:cs typeface="メイリオ"/>
            </a:endParaRPr>
          </a:p>
        </p:txBody>
      </p:sp>
      <p:sp>
        <p:nvSpPr>
          <p:cNvPr id="186" name="テキスト ボックス 185"/>
          <p:cNvSpPr txBox="1"/>
          <p:nvPr/>
        </p:nvSpPr>
        <p:spPr>
          <a:xfrm>
            <a:off x="539552" y="3743880"/>
            <a:ext cx="1851789" cy="677108"/>
          </a:xfrm>
          <a:prstGeom prst="rect">
            <a:avLst/>
          </a:prstGeom>
          <a:noFill/>
        </p:spPr>
        <p:txBody>
          <a:bodyPr wrap="none" rtlCol="0">
            <a:spAutoFit/>
          </a:bodyPr>
          <a:lstStyle/>
          <a:p>
            <a:r>
              <a:rPr kumimoji="1" lang="en-US" altLang="ja-JP" sz="2800" dirty="0" smtClean="0">
                <a:solidFill>
                  <a:srgbClr val="000090"/>
                </a:solidFill>
                <a:latin typeface="メイリオ"/>
                <a:ea typeface="メイリオ"/>
                <a:cs typeface="メイリオ"/>
              </a:rPr>
              <a:t>1990</a:t>
            </a:r>
            <a:r>
              <a:rPr lang="ja-JP" altLang="en-US" sz="2800" dirty="0" smtClean="0">
                <a:solidFill>
                  <a:srgbClr val="000090"/>
                </a:solidFill>
                <a:latin typeface="メイリオ"/>
                <a:ea typeface="メイリオ"/>
                <a:cs typeface="メイリオ"/>
              </a:rPr>
              <a:t>年代</a:t>
            </a:r>
            <a:endParaRPr lang="en-US" altLang="ja-JP" sz="2800" dirty="0" smtClean="0">
              <a:solidFill>
                <a:srgbClr val="000090"/>
              </a:solidFill>
              <a:latin typeface="メイリオ"/>
              <a:ea typeface="メイリオ"/>
              <a:cs typeface="メイリオ"/>
            </a:endParaRPr>
          </a:p>
          <a:p>
            <a:r>
              <a:rPr kumimoji="1" lang="ja-JP" altLang="en-US" sz="1000" dirty="0" smtClean="0">
                <a:solidFill>
                  <a:srgbClr val="000090"/>
                </a:solidFill>
                <a:latin typeface="メイリオ"/>
                <a:ea typeface="メイリオ"/>
                <a:cs typeface="メイリオ"/>
              </a:rPr>
              <a:t>クライアント・サーバの普及</a:t>
            </a:r>
            <a:endParaRPr kumimoji="1" lang="ja-JP" altLang="en-US" sz="1000" dirty="0">
              <a:solidFill>
                <a:srgbClr val="000090"/>
              </a:solidFill>
              <a:latin typeface="メイリオ"/>
              <a:ea typeface="メイリオ"/>
              <a:cs typeface="メイリオ"/>
            </a:endParaRPr>
          </a:p>
        </p:txBody>
      </p:sp>
      <p:sp>
        <p:nvSpPr>
          <p:cNvPr id="187" name="テキスト ボックス 186"/>
          <p:cNvSpPr txBox="1"/>
          <p:nvPr/>
        </p:nvSpPr>
        <p:spPr>
          <a:xfrm>
            <a:off x="539552" y="4607537"/>
            <a:ext cx="1851789" cy="677108"/>
          </a:xfrm>
          <a:prstGeom prst="rect">
            <a:avLst/>
          </a:prstGeom>
          <a:noFill/>
        </p:spPr>
        <p:txBody>
          <a:bodyPr wrap="none" rtlCol="0">
            <a:spAutoFit/>
          </a:bodyPr>
          <a:lstStyle/>
          <a:p>
            <a:r>
              <a:rPr lang="en-US" altLang="ja-JP" sz="2800" dirty="0" smtClean="0">
                <a:solidFill>
                  <a:srgbClr val="0000FF"/>
                </a:solidFill>
                <a:latin typeface="メイリオ"/>
                <a:ea typeface="メイリオ"/>
                <a:cs typeface="メイリオ"/>
              </a:rPr>
              <a:t>2000</a:t>
            </a:r>
            <a:r>
              <a:rPr lang="ja-JP" altLang="en-US" sz="2800" dirty="0" smtClean="0">
                <a:solidFill>
                  <a:srgbClr val="0000FF"/>
                </a:solidFill>
                <a:latin typeface="メイリオ"/>
                <a:ea typeface="メイリオ"/>
                <a:cs typeface="メイリオ"/>
              </a:rPr>
              <a:t>年代</a:t>
            </a:r>
            <a:endParaRPr lang="en-US" altLang="ja-JP" sz="2800" dirty="0" smtClean="0">
              <a:solidFill>
                <a:srgbClr val="0000FF"/>
              </a:solidFill>
              <a:latin typeface="メイリオ"/>
              <a:ea typeface="メイリオ"/>
              <a:cs typeface="メイリオ"/>
            </a:endParaRPr>
          </a:p>
          <a:p>
            <a:r>
              <a:rPr lang="ja-JP" altLang="en-US" sz="1000" dirty="0" smtClean="0">
                <a:solidFill>
                  <a:srgbClr val="0000FF"/>
                </a:solidFill>
                <a:latin typeface="メイリオ"/>
                <a:ea typeface="メイリオ"/>
                <a:cs typeface="メイリオ"/>
              </a:rPr>
              <a:t>ソーシャル、モバイルの登場</a:t>
            </a:r>
            <a:endParaRPr kumimoji="1" lang="ja-JP" altLang="en-US" sz="1000" dirty="0">
              <a:solidFill>
                <a:srgbClr val="0000FF"/>
              </a:solidFill>
              <a:latin typeface="メイリオ"/>
              <a:ea typeface="メイリオ"/>
              <a:cs typeface="メイリオ"/>
            </a:endParaRPr>
          </a:p>
        </p:txBody>
      </p:sp>
      <p:sp>
        <p:nvSpPr>
          <p:cNvPr id="188" name="テキスト ボックス 187"/>
          <p:cNvSpPr txBox="1"/>
          <p:nvPr/>
        </p:nvSpPr>
        <p:spPr>
          <a:xfrm>
            <a:off x="539552" y="5488196"/>
            <a:ext cx="1812240" cy="677108"/>
          </a:xfrm>
          <a:prstGeom prst="rect">
            <a:avLst/>
          </a:prstGeom>
          <a:noFill/>
        </p:spPr>
        <p:txBody>
          <a:bodyPr wrap="none" rtlCol="0">
            <a:spAutoFit/>
          </a:bodyPr>
          <a:lstStyle/>
          <a:p>
            <a:r>
              <a:rPr lang="en-US" altLang="ja-JP" sz="2800" dirty="0" smtClean="0">
                <a:solidFill>
                  <a:srgbClr val="3366FF"/>
                </a:solidFill>
                <a:latin typeface="メイリオ"/>
                <a:ea typeface="メイリオ"/>
                <a:cs typeface="メイリオ"/>
              </a:rPr>
              <a:t>201X</a:t>
            </a:r>
            <a:r>
              <a:rPr lang="ja-JP" altLang="en-US" sz="2800" dirty="0" smtClean="0">
                <a:solidFill>
                  <a:srgbClr val="3366FF"/>
                </a:solidFill>
                <a:latin typeface="メイリオ"/>
                <a:ea typeface="メイリオ"/>
                <a:cs typeface="メイリオ"/>
              </a:rPr>
              <a:t>年</a:t>
            </a:r>
            <a:r>
              <a:rPr lang="en-US" altLang="ja-JP" sz="2800" dirty="0" smtClean="0">
                <a:solidFill>
                  <a:srgbClr val="3366FF"/>
                </a:solidFill>
                <a:latin typeface="メイリオ"/>
                <a:ea typeface="メイリオ"/>
                <a:cs typeface="メイリオ"/>
              </a:rPr>
              <a:t>〜</a:t>
            </a:r>
          </a:p>
          <a:p>
            <a:r>
              <a:rPr lang="en-US" altLang="ja-JP" sz="1000" dirty="0" err="1" smtClean="0">
                <a:solidFill>
                  <a:srgbClr val="3366FF"/>
                </a:solidFill>
                <a:latin typeface="メイリオ"/>
                <a:ea typeface="メイリオ"/>
                <a:cs typeface="メイリオ"/>
              </a:rPr>
              <a:t>IoT</a:t>
            </a:r>
            <a:r>
              <a:rPr lang="ja-JP" altLang="en-US" sz="1000" dirty="0" smtClean="0">
                <a:solidFill>
                  <a:srgbClr val="3366FF"/>
                </a:solidFill>
                <a:latin typeface="メイリオ"/>
                <a:ea typeface="メイリオ"/>
                <a:cs typeface="メイリオ"/>
              </a:rPr>
              <a:t>・アナリティクスの進化</a:t>
            </a:r>
            <a:endParaRPr lang="en-US" altLang="ja-JP" sz="1000" dirty="0" smtClean="0">
              <a:solidFill>
                <a:srgbClr val="3366FF"/>
              </a:solidFill>
              <a:latin typeface="メイリオ"/>
              <a:ea typeface="メイリオ"/>
              <a:cs typeface="メイリオ"/>
            </a:endParaRPr>
          </a:p>
        </p:txBody>
      </p:sp>
      <p:sp>
        <p:nvSpPr>
          <p:cNvPr id="7" name="正方形/長方形 6"/>
          <p:cNvSpPr/>
          <p:nvPr/>
        </p:nvSpPr>
        <p:spPr>
          <a:xfrm>
            <a:off x="2445330" y="1233670"/>
            <a:ext cx="4258319"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カリキュレーション</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大規模計算</a:t>
            </a:r>
          </a:p>
        </p:txBody>
      </p:sp>
      <p:sp>
        <p:nvSpPr>
          <p:cNvPr id="9" name="正方形/長方形 8"/>
          <p:cNvSpPr/>
          <p:nvPr/>
        </p:nvSpPr>
        <p:spPr>
          <a:xfrm>
            <a:off x="2484881" y="2058014"/>
            <a:ext cx="4186606"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ルーチンワーク</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大量・繰り返しの自動化</a:t>
            </a:r>
          </a:p>
        </p:txBody>
      </p:sp>
      <p:sp>
        <p:nvSpPr>
          <p:cNvPr id="10" name="正方形/長方形 9"/>
          <p:cNvSpPr/>
          <p:nvPr/>
        </p:nvSpPr>
        <p:spPr>
          <a:xfrm>
            <a:off x="2558482" y="2924944"/>
            <a:ext cx="4034035"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ワークフロー</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業務の流れを電子化</a:t>
            </a:r>
          </a:p>
        </p:txBody>
      </p:sp>
      <p:sp>
        <p:nvSpPr>
          <p:cNvPr id="11" name="正方形/長方形 10"/>
          <p:cNvSpPr/>
          <p:nvPr/>
        </p:nvSpPr>
        <p:spPr>
          <a:xfrm>
            <a:off x="2619938" y="3789040"/>
            <a:ext cx="3939059"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コラボレーション</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協働作業</a:t>
            </a:r>
          </a:p>
        </p:txBody>
      </p:sp>
      <p:sp>
        <p:nvSpPr>
          <p:cNvPr id="97" name="角丸四角形 96"/>
          <p:cNvSpPr/>
          <p:nvPr/>
        </p:nvSpPr>
        <p:spPr bwMode="auto">
          <a:xfrm>
            <a:off x="2755604" y="5578514"/>
            <a:ext cx="3600400" cy="686508"/>
          </a:xfrm>
          <a:prstGeom prst="roundRect">
            <a:avLst>
              <a:gd name="adj" fmla="val 0"/>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2000" b="1" dirty="0" smtClean="0">
                <a:solidFill>
                  <a:schemeClr val="bg1"/>
                </a:solidFill>
                <a:latin typeface="メイリオ"/>
                <a:ea typeface="メイリオ"/>
                <a:cs typeface="メイリオ"/>
              </a:rPr>
              <a:t>アクティビティ</a:t>
            </a:r>
            <a:endParaRPr kumimoji="0" lang="en-US" altLang="ja-JP" sz="2000" b="1" dirty="0" smtClean="0">
              <a:solidFill>
                <a:schemeClr val="bg1"/>
              </a:solidFill>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ja-JP" altLang="en-US" sz="1600" dirty="0" smtClean="0">
                <a:solidFill>
                  <a:schemeClr val="bg1"/>
                </a:solidFill>
                <a:latin typeface="メイリオ"/>
                <a:ea typeface="メイリオ"/>
                <a:cs typeface="メイリオ"/>
              </a:rPr>
              <a:t>日常生活や社会活動</a:t>
            </a:r>
            <a:endParaRPr kumimoji="0" lang="ja-JP" altLang="en-US" sz="1600" b="0" i="0" u="none" strike="noStrike" cap="none" normalizeH="0" baseline="0" dirty="0" smtClean="0">
              <a:ln>
                <a:noFill/>
              </a:ln>
              <a:solidFill>
                <a:schemeClr val="bg1"/>
              </a:solidFill>
              <a:effectLst/>
              <a:latin typeface="メイリオ"/>
              <a:ea typeface="メイリオ"/>
              <a:cs typeface="メイリオ"/>
            </a:endParaRPr>
          </a:p>
        </p:txBody>
      </p:sp>
      <p:sp>
        <p:nvSpPr>
          <p:cNvPr id="183" name="下矢印 182"/>
          <p:cNvSpPr/>
          <p:nvPr/>
        </p:nvSpPr>
        <p:spPr bwMode="auto">
          <a:xfrm>
            <a:off x="4301441" y="5286693"/>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12" name="正方形/長方形 11"/>
          <p:cNvSpPr/>
          <p:nvPr/>
        </p:nvSpPr>
        <p:spPr>
          <a:xfrm>
            <a:off x="2679372" y="4681537"/>
            <a:ext cx="3802373"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エンゲージメント</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ヒトとヒトのつながり</a:t>
            </a:r>
          </a:p>
        </p:txBody>
      </p:sp>
    </p:spTree>
    <p:extLst>
      <p:ext uri="{BB962C8B-B14F-4D97-AF65-F5344CB8AC3E}">
        <p14:creationId xmlns:p14="http://schemas.microsoft.com/office/powerpoint/2010/main" val="10962298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260594" y="3156037"/>
            <a:ext cx="5039598" cy="69233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タイトル 19"/>
          <p:cNvSpPr>
            <a:spLocks noGrp="1"/>
          </p:cNvSpPr>
          <p:nvPr>
            <p:ph type="title"/>
          </p:nvPr>
        </p:nvSpPr>
        <p:spPr/>
        <p:txBody>
          <a:bodyPr/>
          <a:lstStyle/>
          <a:p>
            <a:r>
              <a:rPr kumimoji="1" lang="ja-JP" altLang="en-US" dirty="0" smtClean="0"/>
              <a:t>スマートマシン</a:t>
            </a:r>
            <a:endParaRPr kumimoji="1" lang="ja-JP" altLang="en-US" dirty="0"/>
          </a:p>
        </p:txBody>
      </p:sp>
      <p:sp>
        <p:nvSpPr>
          <p:cNvPr id="2" name="スライド番号プレースホルダー 1"/>
          <p:cNvSpPr>
            <a:spLocks noGrp="1"/>
          </p:cNvSpPr>
          <p:nvPr>
            <p:ph type="sldNum" sz="quarter" idx="12"/>
          </p:nvPr>
        </p:nvSpPr>
        <p:spPr>
          <a:xfrm>
            <a:off x="6932246" y="6763051"/>
            <a:ext cx="2133600" cy="217800"/>
          </a:xfrm>
        </p:spPr>
        <p:txBody>
          <a:bodyPr/>
          <a:lstStyle/>
          <a:p>
            <a:fld id="{8FF8CC5D-A65D-5946-99B5-645367A967AD}" type="slidenum">
              <a:rPr kumimoji="1" lang="ja-JP" altLang="en-US" smtClean="0"/>
              <a:t>60</a:t>
            </a:fld>
            <a:endParaRPr kumimoji="1" lang="ja-JP" altLang="en-US"/>
          </a:p>
        </p:txBody>
      </p:sp>
      <p:sp>
        <p:nvSpPr>
          <p:cNvPr id="7" name="テキスト ボックス 6"/>
          <p:cNvSpPr txBox="1"/>
          <p:nvPr/>
        </p:nvSpPr>
        <p:spPr>
          <a:xfrm>
            <a:off x="1260593" y="3275551"/>
            <a:ext cx="1689223" cy="523220"/>
          </a:xfrm>
          <a:prstGeom prst="rect">
            <a:avLst/>
          </a:prstGeom>
          <a:noFill/>
        </p:spPr>
        <p:txBody>
          <a:bodyPr wrap="square" rtlCol="0">
            <a:spAutoFit/>
          </a:bodyPr>
          <a:lstStyle/>
          <a:p>
            <a:pPr algn="ctr"/>
            <a:r>
              <a:rPr kumimoji="1" lang="ja-JP" altLang="en-US" sz="2000" b="1" dirty="0" smtClean="0">
                <a:solidFill>
                  <a:srgbClr val="0432FF"/>
                </a:solidFill>
                <a:latin typeface="Meiryo" charset="-128"/>
                <a:ea typeface="Meiryo" charset="-128"/>
                <a:cs typeface="Meiryo" charset="-128"/>
              </a:rPr>
              <a:t>人工知能</a:t>
            </a:r>
            <a:endParaRPr lang="en-US" altLang="ja-JP" sz="1200" dirty="0">
              <a:solidFill>
                <a:srgbClr val="0432FF"/>
              </a:solidFill>
              <a:latin typeface="Meiryo" charset="-128"/>
              <a:ea typeface="Meiryo" charset="-128"/>
              <a:cs typeface="Meiryo" charset="-128"/>
            </a:endParaRPr>
          </a:p>
          <a:p>
            <a:pPr algn="ctr"/>
            <a:r>
              <a:rPr kumimoji="1" lang="en-US" altLang="ja-JP" sz="800" dirty="0" smtClean="0">
                <a:solidFill>
                  <a:srgbClr val="0432FF"/>
                </a:solidFill>
                <a:latin typeface="Meiryo" charset="-128"/>
                <a:ea typeface="Meiryo" charset="-128"/>
                <a:cs typeface="Meiryo" charset="-128"/>
              </a:rPr>
              <a:t>Artificial Intelligence</a:t>
            </a:r>
            <a:endParaRPr kumimoji="1" lang="ja-JP" altLang="en-US" sz="800" dirty="0">
              <a:solidFill>
                <a:srgbClr val="0432FF"/>
              </a:solidFill>
              <a:latin typeface="Meiryo" charset="-128"/>
              <a:ea typeface="Meiryo" charset="-128"/>
              <a:cs typeface="Meiryo" charset="-128"/>
            </a:endParaRPr>
          </a:p>
        </p:txBody>
      </p:sp>
      <p:sp>
        <p:nvSpPr>
          <p:cNvPr id="12" name="円柱 11"/>
          <p:cNvSpPr/>
          <p:nvPr/>
        </p:nvSpPr>
        <p:spPr>
          <a:xfrm>
            <a:off x="6660232" y="2929293"/>
            <a:ext cx="1368152" cy="1167062"/>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Meiryo" charset="-128"/>
                <a:ea typeface="Meiryo" charset="-128"/>
                <a:cs typeface="Meiryo" charset="-128"/>
              </a:rPr>
              <a:t>ビッグ</a:t>
            </a:r>
            <a:endParaRPr kumimoji="1" lang="en-US" altLang="ja-JP" dirty="0" smtClean="0">
              <a:solidFill>
                <a:srgbClr val="FFFFFF"/>
              </a:solidFill>
              <a:latin typeface="Meiryo" charset="-128"/>
              <a:ea typeface="Meiryo" charset="-128"/>
              <a:cs typeface="Meiryo" charset="-128"/>
            </a:endParaRPr>
          </a:p>
          <a:p>
            <a:pPr algn="ctr"/>
            <a:r>
              <a:rPr kumimoji="1" lang="ja-JP" altLang="en-US" dirty="0" smtClean="0">
                <a:solidFill>
                  <a:srgbClr val="FFFFFF"/>
                </a:solidFill>
                <a:latin typeface="Meiryo" charset="-128"/>
                <a:ea typeface="Meiryo" charset="-128"/>
                <a:cs typeface="Meiryo" charset="-128"/>
              </a:rPr>
              <a:t>データ</a:t>
            </a:r>
            <a:endParaRPr kumimoji="1" lang="ja-JP" altLang="en-US" dirty="0">
              <a:solidFill>
                <a:srgbClr val="FFFFFF"/>
              </a:solidFill>
              <a:latin typeface="Meiryo" charset="-128"/>
              <a:ea typeface="Meiryo" charset="-128"/>
              <a:cs typeface="Meiryo" charset="-128"/>
            </a:endParaRPr>
          </a:p>
        </p:txBody>
      </p:sp>
      <p:sp>
        <p:nvSpPr>
          <p:cNvPr id="28" name="正方形/長方形 27"/>
          <p:cNvSpPr/>
          <p:nvPr/>
        </p:nvSpPr>
        <p:spPr>
          <a:xfrm>
            <a:off x="2929029" y="1020069"/>
            <a:ext cx="3285942" cy="5256237"/>
          </a:xfrm>
          <a:prstGeom prst="rect">
            <a:avLst/>
          </a:prstGeom>
          <a:solidFill>
            <a:srgbClr val="FFC000">
              <a:alpha val="4078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3047793" y="3257173"/>
            <a:ext cx="3024994" cy="52840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機械学習</a:t>
            </a:r>
            <a:endParaRPr kumimoji="1" lang="ja-JP" altLang="en-US" sz="2000" dirty="0">
              <a:solidFill>
                <a:srgbClr val="FFFFFF"/>
              </a:solidFill>
              <a:latin typeface="Meiryo" charset="-128"/>
              <a:ea typeface="Meiryo" charset="-128"/>
              <a:cs typeface="Meiryo" charset="-128"/>
            </a:endParaRPr>
          </a:p>
        </p:txBody>
      </p:sp>
      <p:sp>
        <p:nvSpPr>
          <p:cNvPr id="6" name="正方形/長方形 5"/>
          <p:cNvSpPr/>
          <p:nvPr/>
        </p:nvSpPr>
        <p:spPr>
          <a:xfrm>
            <a:off x="3055661" y="3949512"/>
            <a:ext cx="2576296" cy="140392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機械的駆動装置</a:t>
            </a:r>
            <a:endParaRPr kumimoji="1" lang="en-US" altLang="ja-JP" sz="2000" dirty="0" smtClean="0">
              <a:solidFill>
                <a:srgbClr val="FFFFFF"/>
              </a:solidFill>
              <a:latin typeface="Meiryo" charset="-128"/>
              <a:ea typeface="Meiryo" charset="-128"/>
              <a:cs typeface="Meiryo" charset="-128"/>
            </a:endParaRPr>
          </a:p>
          <a:p>
            <a:pPr algn="ctr"/>
            <a:endParaRPr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油圧・電磁アクチュエーター</a:t>
            </a:r>
            <a:endParaRPr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モーター／エンジンなど</a:t>
            </a:r>
            <a:endParaRPr kumimoji="1" lang="ja-JP" altLang="en-US" sz="1200" dirty="0">
              <a:solidFill>
                <a:srgbClr val="FFFFFF"/>
              </a:solidFill>
              <a:latin typeface="Meiryo" charset="-128"/>
              <a:ea typeface="Meiryo" charset="-128"/>
              <a:cs typeface="Meiryo" charset="-128"/>
            </a:endParaRPr>
          </a:p>
        </p:txBody>
      </p:sp>
      <p:sp>
        <p:nvSpPr>
          <p:cNvPr id="8" name="テキスト ボックス 7"/>
          <p:cNvSpPr txBox="1"/>
          <p:nvPr/>
        </p:nvSpPr>
        <p:spPr>
          <a:xfrm>
            <a:off x="2929029" y="1124744"/>
            <a:ext cx="3285942" cy="584775"/>
          </a:xfrm>
          <a:prstGeom prst="rect">
            <a:avLst/>
          </a:prstGeom>
          <a:noFill/>
        </p:spPr>
        <p:txBody>
          <a:bodyPr wrap="square" rtlCol="0">
            <a:spAutoFit/>
          </a:bodyPr>
          <a:lstStyle/>
          <a:p>
            <a:pPr algn="ctr"/>
            <a:r>
              <a:rPr kumimoji="1" lang="ja-JP" altLang="en-US" sz="2000" b="1" dirty="0" smtClean="0">
                <a:solidFill>
                  <a:srgbClr val="C00000"/>
                </a:solidFill>
                <a:latin typeface="Meiryo" charset="-128"/>
                <a:ea typeface="Meiryo" charset="-128"/>
                <a:cs typeface="Meiryo" charset="-128"/>
              </a:rPr>
              <a:t>スマートマシーン</a:t>
            </a:r>
            <a:endParaRPr kumimoji="1" lang="en-US" altLang="ja-JP" sz="2000" b="1" dirty="0" smtClean="0">
              <a:solidFill>
                <a:srgbClr val="C00000"/>
              </a:solidFill>
              <a:latin typeface="Meiryo" charset="-128"/>
              <a:ea typeface="Meiryo" charset="-128"/>
              <a:cs typeface="Meiryo" charset="-128"/>
            </a:endParaRPr>
          </a:p>
          <a:p>
            <a:pPr algn="ctr"/>
            <a:r>
              <a:rPr lang="en-US" altLang="ja-JP" sz="1200" dirty="0" smtClean="0">
                <a:solidFill>
                  <a:srgbClr val="C00000"/>
                </a:solidFill>
                <a:latin typeface="Meiryo" charset="-128"/>
                <a:ea typeface="Meiryo" charset="-128"/>
                <a:cs typeface="Meiryo" charset="-128"/>
              </a:rPr>
              <a:t>Smart Machine</a:t>
            </a:r>
            <a:endParaRPr kumimoji="1" lang="ja-JP" altLang="en-US" sz="1200" dirty="0">
              <a:solidFill>
                <a:srgbClr val="C00000"/>
              </a:solidFill>
              <a:latin typeface="Meiryo" charset="-128"/>
              <a:ea typeface="Meiryo" charset="-128"/>
              <a:cs typeface="Meiryo" charset="-128"/>
            </a:endParaRPr>
          </a:p>
        </p:txBody>
      </p:sp>
      <p:sp>
        <p:nvSpPr>
          <p:cNvPr id="9" name="正方形/長方形 8"/>
          <p:cNvSpPr/>
          <p:nvPr/>
        </p:nvSpPr>
        <p:spPr>
          <a:xfrm>
            <a:off x="5717178" y="4657235"/>
            <a:ext cx="360039" cy="696202"/>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dirty="0" smtClean="0">
                <a:solidFill>
                  <a:srgbClr val="FFFFFF"/>
                </a:solidFill>
                <a:latin typeface="Hiragino Kaku Gothic ProN W6" charset="-128"/>
                <a:ea typeface="Hiragino Kaku Gothic ProN W6" charset="-128"/>
                <a:cs typeface="Hiragino Kaku Gothic ProN W6" charset="-128"/>
              </a:rPr>
              <a:t>センサー</a:t>
            </a:r>
            <a:endParaRPr kumimoji="1" lang="ja-JP" altLang="en-US" sz="800" dirty="0">
              <a:solidFill>
                <a:srgbClr val="FFFFFF"/>
              </a:solidFill>
              <a:latin typeface="Hiragino Kaku Gothic ProN W6" charset="-128"/>
              <a:ea typeface="Hiragino Kaku Gothic ProN W6" charset="-128"/>
              <a:cs typeface="Hiragino Kaku Gothic ProN W6" charset="-128"/>
            </a:endParaRPr>
          </a:p>
        </p:txBody>
      </p:sp>
      <p:sp>
        <p:nvSpPr>
          <p:cNvPr id="10" name="正方形/長方形 9"/>
          <p:cNvSpPr/>
          <p:nvPr/>
        </p:nvSpPr>
        <p:spPr>
          <a:xfrm>
            <a:off x="5717178" y="3946871"/>
            <a:ext cx="360039" cy="696202"/>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dirty="0" smtClean="0">
                <a:solidFill>
                  <a:srgbClr val="FFFFFF"/>
                </a:solidFill>
                <a:latin typeface="Hiragino Kaku Gothic ProN W6" charset="-128"/>
                <a:ea typeface="Hiragino Kaku Gothic ProN W6" charset="-128"/>
                <a:cs typeface="Hiragino Kaku Gothic ProN W6" charset="-128"/>
              </a:rPr>
              <a:t>通信機能</a:t>
            </a:r>
            <a:endParaRPr kumimoji="1" lang="ja-JP" altLang="en-US" sz="800" dirty="0">
              <a:solidFill>
                <a:srgbClr val="FFFFFF"/>
              </a:solidFill>
              <a:latin typeface="Hiragino Kaku Gothic ProN W6" charset="-128"/>
              <a:ea typeface="Hiragino Kaku Gothic ProN W6" charset="-128"/>
              <a:cs typeface="Hiragino Kaku Gothic ProN W6" charset="-128"/>
            </a:endParaRPr>
          </a:p>
        </p:txBody>
      </p:sp>
      <p:pic>
        <p:nvPicPr>
          <p:cNvPr id="22" name="図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3543" y="5495002"/>
            <a:ext cx="989244" cy="597411"/>
          </a:xfrm>
          <a:prstGeom prst="rect">
            <a:avLst/>
          </a:prstGeom>
          <a:effectLst>
            <a:outerShdw blurRad="50800" dist="38100" dir="2700000" algn="tl" rotWithShape="0">
              <a:prstClr val="black">
                <a:alpha val="40000"/>
              </a:prstClr>
            </a:outerShdw>
          </a:effectLst>
        </p:spPr>
      </p:pic>
      <p:pic>
        <p:nvPicPr>
          <p:cNvPr id="23" name="図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8935" y="5497332"/>
            <a:ext cx="1015408" cy="601229"/>
          </a:xfrm>
          <a:prstGeom prst="rect">
            <a:avLst/>
          </a:prstGeom>
          <a:effectLst>
            <a:outerShdw blurRad="50800" dist="38100" dir="2700000" algn="tl" rotWithShape="0">
              <a:prstClr val="black">
                <a:alpha val="40000"/>
              </a:prstClr>
            </a:outerShdw>
          </a:effectLst>
        </p:spPr>
      </p:pic>
      <p:pic>
        <p:nvPicPr>
          <p:cNvPr id="25" name="図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1229" y="5493409"/>
            <a:ext cx="898506" cy="599004"/>
          </a:xfrm>
          <a:prstGeom prst="rect">
            <a:avLst/>
          </a:prstGeom>
          <a:effectLst>
            <a:outerShdw blurRad="50800" dist="38100" dir="2700000" algn="tl" rotWithShape="0">
              <a:prstClr val="black">
                <a:alpha val="40000"/>
              </a:prstClr>
            </a:outerShdw>
          </a:effectLst>
        </p:spPr>
      </p:pic>
      <p:pic>
        <p:nvPicPr>
          <p:cNvPr id="26" name="Picture 12" descr="http://www.blogcdn.com/www.engadget.com/media/2013/10/ibm-watson-doctors-2013-10-15-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7058" y="2308618"/>
            <a:ext cx="1440160" cy="789765"/>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27" name="図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5661" y="2307181"/>
            <a:ext cx="1511513" cy="789765"/>
          </a:xfrm>
          <a:prstGeom prst="rect">
            <a:avLst/>
          </a:prstGeom>
          <a:effectLst>
            <a:outerShdw blurRad="50800" dist="38100" dir="2700000" algn="tl" rotWithShape="0">
              <a:prstClr val="black">
                <a:alpha val="40000"/>
              </a:prstClr>
            </a:outerShdw>
          </a:effectLst>
        </p:spPr>
      </p:pic>
      <p:sp>
        <p:nvSpPr>
          <p:cNvPr id="16" name="屈折矢印 15"/>
          <p:cNvSpPr/>
          <p:nvPr/>
        </p:nvSpPr>
        <p:spPr>
          <a:xfrm>
            <a:off x="6152216" y="4066068"/>
            <a:ext cx="1372112" cy="418836"/>
          </a:xfrm>
          <a:prstGeom prst="bentUpArrow">
            <a:avLst>
              <a:gd name="adj1" fmla="val 42583"/>
              <a:gd name="adj2" fmla="val 44048"/>
              <a:gd name="adj3" fmla="val 35257"/>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屈折矢印 28"/>
          <p:cNvSpPr/>
          <p:nvPr/>
        </p:nvSpPr>
        <p:spPr>
          <a:xfrm flipV="1">
            <a:off x="6152216" y="2512668"/>
            <a:ext cx="1372112" cy="440104"/>
          </a:xfrm>
          <a:prstGeom prst="bentUpArrow">
            <a:avLst>
              <a:gd name="adj1" fmla="val 42583"/>
              <a:gd name="adj2" fmla="val 44048"/>
              <a:gd name="adj3" fmla="val 35257"/>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rot="10800000">
            <a:off x="5955965" y="3344334"/>
            <a:ext cx="738923" cy="378768"/>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3051229" y="1781467"/>
            <a:ext cx="3021558" cy="420099"/>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応対</a:t>
            </a:r>
            <a:r>
              <a:rPr lang="ja-JP" altLang="en-US" sz="2000" smtClean="0">
                <a:solidFill>
                  <a:srgbClr val="FFFFFF"/>
                </a:solidFill>
                <a:latin typeface="Meiryo" charset="-128"/>
                <a:ea typeface="Meiryo" charset="-128"/>
                <a:cs typeface="Meiryo" charset="-128"/>
              </a:rPr>
              <a:t>・応答機能</a:t>
            </a:r>
            <a:endParaRPr kumimoji="1" lang="en-US" altLang="ja-JP" sz="2000" dirty="0" smtClean="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6024709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スマートマシンが実現しようとして</a:t>
            </a:r>
            <a:r>
              <a:rPr lang="ja-JP" altLang="ja-JP" dirty="0" smtClean="0"/>
              <a:t>いる</a:t>
            </a:r>
            <a:r>
              <a:rPr lang="ja-JP" altLang="en-US" dirty="0" smtClean="0"/>
              <a:t>こと</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61</a:t>
            </a:fld>
            <a:endParaRPr kumimoji="1" lang="ja-JP" altLang="en-US"/>
          </a:p>
        </p:txBody>
      </p:sp>
      <p:sp>
        <p:nvSpPr>
          <p:cNvPr id="6" name="フリーフォーム 5"/>
          <p:cNvSpPr/>
          <p:nvPr/>
        </p:nvSpPr>
        <p:spPr>
          <a:xfrm>
            <a:off x="412750" y="1206500"/>
            <a:ext cx="4781550" cy="1358900"/>
          </a:xfrm>
          <a:custGeom>
            <a:avLst/>
            <a:gdLst>
              <a:gd name="connsiteX0" fmla="*/ 0 w 4781550"/>
              <a:gd name="connsiteY0" fmla="*/ 0 h 1987550"/>
              <a:gd name="connsiteX1" fmla="*/ 6350 w 4781550"/>
              <a:gd name="connsiteY1" fmla="*/ 1974850 h 1987550"/>
              <a:gd name="connsiteX2" fmla="*/ 4781550 w 4781550"/>
              <a:gd name="connsiteY2" fmla="*/ 1987550 h 1987550"/>
              <a:gd name="connsiteX3" fmla="*/ 3498850 w 4781550"/>
              <a:gd name="connsiteY3" fmla="*/ 0 h 1987550"/>
              <a:gd name="connsiteX4" fmla="*/ 0 w 4781550"/>
              <a:gd name="connsiteY4" fmla="*/ 0 h 19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50" h="1987550">
                <a:moveTo>
                  <a:pt x="0" y="0"/>
                </a:moveTo>
                <a:cubicBezTo>
                  <a:pt x="2117" y="658283"/>
                  <a:pt x="4233" y="1316567"/>
                  <a:pt x="6350" y="1974850"/>
                </a:cubicBezTo>
                <a:lnTo>
                  <a:pt x="4781550" y="1987550"/>
                </a:lnTo>
                <a:lnTo>
                  <a:pt x="3498850" y="0"/>
                </a:lnTo>
                <a:lnTo>
                  <a:pt x="0" y="0"/>
                </a:lnTo>
                <a:close/>
              </a:path>
            </a:pathLst>
          </a:cu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7" name="フリーフォーム 6"/>
          <p:cNvSpPr/>
          <p:nvPr/>
        </p:nvSpPr>
        <p:spPr>
          <a:xfrm flipH="1" flipV="1">
            <a:off x="3981450" y="1206500"/>
            <a:ext cx="4781550" cy="1358900"/>
          </a:xfrm>
          <a:custGeom>
            <a:avLst/>
            <a:gdLst>
              <a:gd name="connsiteX0" fmla="*/ 0 w 4781550"/>
              <a:gd name="connsiteY0" fmla="*/ 0 h 1987550"/>
              <a:gd name="connsiteX1" fmla="*/ 6350 w 4781550"/>
              <a:gd name="connsiteY1" fmla="*/ 1974850 h 1987550"/>
              <a:gd name="connsiteX2" fmla="*/ 4781550 w 4781550"/>
              <a:gd name="connsiteY2" fmla="*/ 1987550 h 1987550"/>
              <a:gd name="connsiteX3" fmla="*/ 3498850 w 4781550"/>
              <a:gd name="connsiteY3" fmla="*/ 0 h 1987550"/>
              <a:gd name="connsiteX4" fmla="*/ 0 w 4781550"/>
              <a:gd name="connsiteY4" fmla="*/ 0 h 19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50" h="1987550">
                <a:moveTo>
                  <a:pt x="0" y="0"/>
                </a:moveTo>
                <a:cubicBezTo>
                  <a:pt x="2117" y="658283"/>
                  <a:pt x="4233" y="1316567"/>
                  <a:pt x="6350" y="1974850"/>
                </a:cubicBezTo>
                <a:lnTo>
                  <a:pt x="4781550" y="1987550"/>
                </a:lnTo>
                <a:lnTo>
                  <a:pt x="3498850" y="0"/>
                </a:lnTo>
                <a:lnTo>
                  <a:pt x="0" y="0"/>
                </a:lnTo>
                <a:close/>
              </a:path>
            </a:pathLst>
          </a:cu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8" name="左右矢印 7"/>
          <p:cNvSpPr/>
          <p:nvPr/>
        </p:nvSpPr>
        <p:spPr>
          <a:xfrm>
            <a:off x="412751" y="2647950"/>
            <a:ext cx="8350250" cy="1231900"/>
          </a:xfrm>
          <a:prstGeom prst="lef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ホームベース 8"/>
          <p:cNvSpPr/>
          <p:nvPr/>
        </p:nvSpPr>
        <p:spPr>
          <a:xfrm rot="16200000">
            <a:off x="214500" y="3970155"/>
            <a:ext cx="2343145" cy="1946640"/>
          </a:xfrm>
          <a:prstGeom prst="homePlate">
            <a:avLst>
              <a:gd name="adj" fmla="val 27272"/>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p:cNvSpPr/>
          <p:nvPr/>
        </p:nvSpPr>
        <p:spPr>
          <a:xfrm rot="16200000">
            <a:off x="2338212" y="3970156"/>
            <a:ext cx="2343148" cy="1946642"/>
          </a:xfrm>
          <a:prstGeom prst="homePlate">
            <a:avLst>
              <a:gd name="adj" fmla="val 27272"/>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rot="16200000">
            <a:off x="4454715" y="3970154"/>
            <a:ext cx="2343150" cy="1946642"/>
          </a:xfrm>
          <a:prstGeom prst="homePlate">
            <a:avLst>
              <a:gd name="adj" fmla="val 27272"/>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ホームベース 11"/>
          <p:cNvSpPr/>
          <p:nvPr/>
        </p:nvSpPr>
        <p:spPr>
          <a:xfrm rot="16200000">
            <a:off x="6618107" y="3970153"/>
            <a:ext cx="2343148" cy="1946641"/>
          </a:xfrm>
          <a:prstGeom prst="homePlate">
            <a:avLst>
              <a:gd name="adj" fmla="val 27272"/>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571500" y="1644650"/>
            <a:ext cx="3768580" cy="461665"/>
          </a:xfrm>
          <a:prstGeom prst="rect">
            <a:avLst/>
          </a:prstGeom>
          <a:noFill/>
        </p:spPr>
        <p:txBody>
          <a:bodyPr wrap="none" rtlCol="0">
            <a:spAutoFit/>
          </a:bodyPr>
          <a:lstStyle/>
          <a:p>
            <a:pPr algn="ctr"/>
            <a:r>
              <a:rPr kumimoji="1" lang="ja-JP" altLang="en-US" sz="2400" dirty="0" smtClean="0">
                <a:solidFill>
                  <a:srgbClr val="FFFFFF"/>
                </a:solidFill>
                <a:latin typeface="HGP創英角ｺﾞｼｯｸUB"/>
                <a:ea typeface="HGP創英角ｺﾞｼｯｸUB"/>
                <a:cs typeface="HGP創英角ｺﾞｼｯｸUB"/>
              </a:rPr>
              <a:t>人間にしかできなかったこと</a:t>
            </a:r>
            <a:endParaRPr kumimoji="1" lang="ja-JP" altLang="en-US" sz="2400" dirty="0">
              <a:solidFill>
                <a:srgbClr val="FFFFFF"/>
              </a:solidFill>
              <a:latin typeface="HGP創英角ｺﾞｼｯｸUB"/>
              <a:ea typeface="HGP創英角ｺﾞｼｯｸUB"/>
              <a:cs typeface="HGP創英角ｺﾞｼｯｸUB"/>
            </a:endParaRPr>
          </a:p>
        </p:txBody>
      </p:sp>
      <p:sp>
        <p:nvSpPr>
          <p:cNvPr id="14" name="テキスト ボックス 13"/>
          <p:cNvSpPr txBox="1"/>
          <p:nvPr/>
        </p:nvSpPr>
        <p:spPr>
          <a:xfrm>
            <a:off x="4969221" y="1644650"/>
            <a:ext cx="3532938" cy="461665"/>
          </a:xfrm>
          <a:prstGeom prst="rect">
            <a:avLst/>
          </a:prstGeom>
          <a:noFill/>
        </p:spPr>
        <p:txBody>
          <a:bodyPr wrap="none" rtlCol="0">
            <a:spAutoFit/>
          </a:bodyPr>
          <a:lstStyle/>
          <a:p>
            <a:pPr algn="ctr"/>
            <a:r>
              <a:rPr kumimoji="1" lang="ja-JP" altLang="en-US" sz="2400" dirty="0" smtClean="0">
                <a:solidFill>
                  <a:srgbClr val="FFFFFF"/>
                </a:solidFill>
                <a:latin typeface="HGP創英角ｺﾞｼｯｸUB"/>
                <a:ea typeface="HGP創英角ｺﾞｼｯｸUB"/>
                <a:cs typeface="HGP創英角ｺﾞｼｯｸUB"/>
              </a:rPr>
              <a:t>人間にはできなかったこと</a:t>
            </a:r>
            <a:endParaRPr kumimoji="1" lang="ja-JP" altLang="en-US" sz="2400" dirty="0">
              <a:solidFill>
                <a:srgbClr val="FFFFFF"/>
              </a:solidFill>
              <a:latin typeface="HGP創英角ｺﾞｼｯｸUB"/>
              <a:ea typeface="HGP創英角ｺﾞｼｯｸUB"/>
              <a:cs typeface="HGP創英角ｺﾞｼｯｸUB"/>
            </a:endParaRPr>
          </a:p>
        </p:txBody>
      </p:sp>
      <p:sp>
        <p:nvSpPr>
          <p:cNvPr id="15" name="テキスト ボックス 14"/>
          <p:cNvSpPr txBox="1"/>
          <p:nvPr/>
        </p:nvSpPr>
        <p:spPr>
          <a:xfrm>
            <a:off x="1009650" y="3016250"/>
            <a:ext cx="2031325" cy="461665"/>
          </a:xfrm>
          <a:prstGeom prst="rect">
            <a:avLst/>
          </a:prstGeom>
          <a:noFill/>
        </p:spPr>
        <p:txBody>
          <a:bodyPr wrap="none" rtlCol="0">
            <a:spAutoFit/>
          </a:bodyPr>
          <a:lstStyle/>
          <a:p>
            <a:r>
              <a:rPr kumimoji="1" lang="ja-JP" altLang="en-US" sz="2400" dirty="0" smtClean="0">
                <a:solidFill>
                  <a:srgbClr val="FFFFFF"/>
                </a:solidFill>
                <a:latin typeface="HGP創英角ｺﾞｼｯｸUB"/>
                <a:ea typeface="HGP創英角ｺﾞｼｯｸUB"/>
                <a:cs typeface="HGP創英角ｺﾞｼｯｸUB"/>
              </a:rPr>
              <a:t>作業の効率化</a:t>
            </a:r>
            <a:endParaRPr kumimoji="1" lang="ja-JP" altLang="en-US" sz="2400" dirty="0">
              <a:solidFill>
                <a:srgbClr val="FFFFFF"/>
              </a:solidFill>
              <a:latin typeface="HGP創英角ｺﾞｼｯｸUB"/>
              <a:ea typeface="HGP創英角ｺﾞｼｯｸUB"/>
              <a:cs typeface="HGP創英角ｺﾞｼｯｸUB"/>
            </a:endParaRPr>
          </a:p>
        </p:txBody>
      </p:sp>
      <p:sp>
        <p:nvSpPr>
          <p:cNvPr id="16" name="テキスト ボックス 15"/>
          <p:cNvSpPr txBox="1"/>
          <p:nvPr/>
        </p:nvSpPr>
        <p:spPr>
          <a:xfrm>
            <a:off x="6451998" y="3016250"/>
            <a:ext cx="1723549" cy="461665"/>
          </a:xfrm>
          <a:prstGeom prst="rect">
            <a:avLst/>
          </a:prstGeom>
          <a:noFill/>
        </p:spPr>
        <p:txBody>
          <a:bodyPr wrap="none" rtlCol="0">
            <a:spAutoFit/>
          </a:bodyPr>
          <a:lstStyle/>
          <a:p>
            <a:pPr algn="r"/>
            <a:r>
              <a:rPr kumimoji="1" lang="ja-JP" altLang="en-US" sz="2400" dirty="0" smtClean="0">
                <a:solidFill>
                  <a:srgbClr val="FFFFFF"/>
                </a:solidFill>
                <a:latin typeface="HGP創英角ｺﾞｼｯｸUB"/>
                <a:ea typeface="HGP創英角ｺﾞｼｯｸUB"/>
                <a:cs typeface="HGP創英角ｺﾞｼｯｸUB"/>
              </a:rPr>
              <a:t>能力の拡張</a:t>
            </a:r>
            <a:endParaRPr kumimoji="1" lang="ja-JP" altLang="en-US" sz="2400" dirty="0">
              <a:solidFill>
                <a:srgbClr val="FFFFFF"/>
              </a:solidFill>
              <a:latin typeface="HGP創英角ｺﾞｼｯｸUB"/>
              <a:ea typeface="HGP創英角ｺﾞｼｯｸUB"/>
              <a:cs typeface="HGP創英角ｺﾞｼｯｸUB"/>
            </a:endParaRPr>
          </a:p>
        </p:txBody>
      </p:sp>
      <p:sp>
        <p:nvSpPr>
          <p:cNvPr id="17" name="テキスト ボックス 16"/>
          <p:cNvSpPr txBox="1"/>
          <p:nvPr/>
        </p:nvSpPr>
        <p:spPr>
          <a:xfrm>
            <a:off x="775433" y="4305300"/>
            <a:ext cx="1277914" cy="584776"/>
          </a:xfrm>
          <a:prstGeom prst="rect">
            <a:avLst/>
          </a:prstGeom>
          <a:noFill/>
        </p:spPr>
        <p:txBody>
          <a:bodyPr wrap="none" rtlCol="0">
            <a:spAutoFit/>
          </a:bodyPr>
          <a:lstStyle/>
          <a:p>
            <a:pPr algn="ctr"/>
            <a:r>
              <a:rPr kumimoji="1" lang="ja-JP" altLang="en-US" sz="3200" dirty="0" smtClean="0">
                <a:solidFill>
                  <a:srgbClr val="FFFFFF"/>
                </a:solidFill>
                <a:latin typeface="HGP創英角ｺﾞｼｯｸUB"/>
                <a:ea typeface="HGP創英角ｺﾞｼｯｸUB"/>
                <a:cs typeface="HGP創英角ｺﾞｼｯｸUB"/>
              </a:rPr>
              <a:t>置　換</a:t>
            </a:r>
            <a:endParaRPr kumimoji="1" lang="ja-JP" altLang="en-US" sz="3200" dirty="0">
              <a:solidFill>
                <a:srgbClr val="FFFFFF"/>
              </a:solidFill>
              <a:latin typeface="HGP創英角ｺﾞｼｯｸUB"/>
              <a:ea typeface="HGP創英角ｺﾞｼｯｸUB"/>
              <a:cs typeface="HGP創英角ｺﾞｼｯｸUB"/>
            </a:endParaRPr>
          </a:p>
        </p:txBody>
      </p:sp>
      <p:sp>
        <p:nvSpPr>
          <p:cNvPr id="18" name="テキスト ボックス 17"/>
          <p:cNvSpPr txBox="1"/>
          <p:nvPr/>
        </p:nvSpPr>
        <p:spPr>
          <a:xfrm>
            <a:off x="2870933" y="4305300"/>
            <a:ext cx="1277914" cy="584776"/>
          </a:xfrm>
          <a:prstGeom prst="rect">
            <a:avLst/>
          </a:prstGeom>
          <a:noFill/>
        </p:spPr>
        <p:txBody>
          <a:bodyPr wrap="none" rtlCol="0">
            <a:spAutoFit/>
          </a:bodyPr>
          <a:lstStyle/>
          <a:p>
            <a:pPr algn="ctr"/>
            <a:r>
              <a:rPr kumimoji="1" lang="ja-JP" altLang="en-US" sz="3200" dirty="0" smtClean="0">
                <a:solidFill>
                  <a:srgbClr val="FFFFFF"/>
                </a:solidFill>
                <a:latin typeface="HGP創英角ｺﾞｼｯｸUB"/>
                <a:ea typeface="HGP創英角ｺﾞｼｯｸUB"/>
                <a:cs typeface="HGP創英角ｺﾞｼｯｸUB"/>
              </a:rPr>
              <a:t>支　援</a:t>
            </a:r>
            <a:endParaRPr kumimoji="1" lang="ja-JP" altLang="en-US" sz="3200" dirty="0">
              <a:solidFill>
                <a:srgbClr val="FFFFFF"/>
              </a:solidFill>
              <a:latin typeface="HGP創英角ｺﾞｼｯｸUB"/>
              <a:ea typeface="HGP創英角ｺﾞｼｯｸUB"/>
              <a:cs typeface="HGP創英角ｺﾞｼｯｸUB"/>
            </a:endParaRPr>
          </a:p>
        </p:txBody>
      </p:sp>
      <p:sp>
        <p:nvSpPr>
          <p:cNvPr id="19" name="テキスト ボックス 18"/>
          <p:cNvSpPr txBox="1"/>
          <p:nvPr/>
        </p:nvSpPr>
        <p:spPr>
          <a:xfrm>
            <a:off x="5010884" y="4305300"/>
            <a:ext cx="1277914" cy="584776"/>
          </a:xfrm>
          <a:prstGeom prst="rect">
            <a:avLst/>
          </a:prstGeom>
          <a:noFill/>
        </p:spPr>
        <p:txBody>
          <a:bodyPr wrap="none" rtlCol="0">
            <a:spAutoFit/>
          </a:bodyPr>
          <a:lstStyle/>
          <a:p>
            <a:pPr algn="ctr"/>
            <a:r>
              <a:rPr kumimoji="1" lang="ja-JP" altLang="en-US" sz="3200" dirty="0" smtClean="0">
                <a:solidFill>
                  <a:srgbClr val="FFFFFF"/>
                </a:solidFill>
                <a:latin typeface="HGP創英角ｺﾞｼｯｸUB"/>
                <a:ea typeface="HGP創英角ｺﾞｼｯｸUB"/>
                <a:cs typeface="HGP創英角ｺﾞｼｯｸUB"/>
              </a:rPr>
              <a:t>助　言</a:t>
            </a:r>
            <a:endParaRPr kumimoji="1" lang="ja-JP" altLang="en-US" sz="3200" dirty="0">
              <a:solidFill>
                <a:srgbClr val="FFFFFF"/>
              </a:solidFill>
              <a:latin typeface="HGP創英角ｺﾞｼｯｸUB"/>
              <a:ea typeface="HGP創英角ｺﾞｼｯｸUB"/>
              <a:cs typeface="HGP創英角ｺﾞｼｯｸUB"/>
            </a:endParaRPr>
          </a:p>
        </p:txBody>
      </p:sp>
      <p:sp>
        <p:nvSpPr>
          <p:cNvPr id="20" name="テキスト ボックス 19"/>
          <p:cNvSpPr txBox="1"/>
          <p:nvPr/>
        </p:nvSpPr>
        <p:spPr>
          <a:xfrm>
            <a:off x="7148045" y="4337050"/>
            <a:ext cx="1277914" cy="584776"/>
          </a:xfrm>
          <a:prstGeom prst="rect">
            <a:avLst/>
          </a:prstGeom>
          <a:noFill/>
        </p:spPr>
        <p:txBody>
          <a:bodyPr wrap="none" rtlCol="0">
            <a:spAutoFit/>
          </a:bodyPr>
          <a:lstStyle/>
          <a:p>
            <a:pPr algn="ctr"/>
            <a:r>
              <a:rPr lang="ja-JP" altLang="en-US" sz="3200" dirty="0" smtClean="0">
                <a:solidFill>
                  <a:srgbClr val="FFFFFF"/>
                </a:solidFill>
                <a:latin typeface="HGP創英角ｺﾞｼｯｸUB"/>
                <a:ea typeface="HGP創英角ｺﾞｼｯｸUB"/>
                <a:cs typeface="HGP創英角ｺﾞｼｯｸUB"/>
              </a:rPr>
              <a:t>強　化</a:t>
            </a:r>
            <a:endParaRPr kumimoji="1" lang="ja-JP" altLang="en-US" sz="3200" dirty="0">
              <a:solidFill>
                <a:srgbClr val="FFFFFF"/>
              </a:solidFill>
              <a:latin typeface="HGP創英角ｺﾞｼｯｸUB"/>
              <a:ea typeface="HGP創英角ｺﾞｼｯｸUB"/>
              <a:cs typeface="HGP創英角ｺﾞｼｯｸUB"/>
            </a:endParaRPr>
          </a:p>
        </p:txBody>
      </p:sp>
      <p:sp>
        <p:nvSpPr>
          <p:cNvPr id="21" name="テキスト ボックス 20"/>
          <p:cNvSpPr txBox="1"/>
          <p:nvPr/>
        </p:nvSpPr>
        <p:spPr>
          <a:xfrm>
            <a:off x="651019" y="4935102"/>
            <a:ext cx="1467068" cy="1015663"/>
          </a:xfrm>
          <a:prstGeom prst="rect">
            <a:avLst/>
          </a:prstGeom>
          <a:noFill/>
        </p:spPr>
        <p:txBody>
          <a:bodyPr wrap="none" rtlCol="0">
            <a:spAutoFit/>
          </a:bodyPr>
          <a:lstStyle/>
          <a:p>
            <a:pPr algn="ctr"/>
            <a:r>
              <a:rPr kumimoji="1" lang="ja-JP" altLang="en-US" sz="2000" dirty="0" smtClean="0">
                <a:solidFill>
                  <a:srgbClr val="FFFFFF"/>
                </a:solidFill>
              </a:rPr>
              <a:t>運転手</a:t>
            </a:r>
            <a:endParaRPr kumimoji="1" lang="en-US" altLang="ja-JP" sz="2000" dirty="0" smtClean="0">
              <a:solidFill>
                <a:srgbClr val="FFFFFF"/>
              </a:solidFill>
            </a:endParaRPr>
          </a:p>
          <a:p>
            <a:pPr algn="ctr"/>
            <a:r>
              <a:rPr lang="ja-JP" altLang="en-US" sz="2000" dirty="0" smtClean="0">
                <a:solidFill>
                  <a:srgbClr val="FFFFFF"/>
                </a:solidFill>
              </a:rPr>
              <a:t>工場作業者</a:t>
            </a:r>
            <a:endParaRPr lang="en-US" altLang="ja-JP" sz="2000" dirty="0" smtClean="0">
              <a:solidFill>
                <a:srgbClr val="FFFFFF"/>
              </a:solidFill>
            </a:endParaRPr>
          </a:p>
          <a:p>
            <a:pPr algn="ctr"/>
            <a:r>
              <a:rPr kumimoji="1" lang="ja-JP" altLang="en-US" sz="2000" dirty="0" smtClean="0">
                <a:solidFill>
                  <a:srgbClr val="FFFFFF"/>
                </a:solidFill>
              </a:rPr>
              <a:t>兵士</a:t>
            </a:r>
            <a:endParaRPr kumimoji="1" lang="ja-JP" altLang="en-US" sz="2000" dirty="0">
              <a:solidFill>
                <a:srgbClr val="FFFFFF"/>
              </a:solidFill>
            </a:endParaRPr>
          </a:p>
        </p:txBody>
      </p:sp>
      <p:sp>
        <p:nvSpPr>
          <p:cNvPr id="22" name="テキスト ボックス 21"/>
          <p:cNvSpPr txBox="1"/>
          <p:nvPr/>
        </p:nvSpPr>
        <p:spPr>
          <a:xfrm>
            <a:off x="2900161" y="4935102"/>
            <a:ext cx="1210588" cy="1015663"/>
          </a:xfrm>
          <a:prstGeom prst="rect">
            <a:avLst/>
          </a:prstGeom>
          <a:noFill/>
        </p:spPr>
        <p:txBody>
          <a:bodyPr wrap="none" rtlCol="0">
            <a:spAutoFit/>
          </a:bodyPr>
          <a:lstStyle/>
          <a:p>
            <a:pPr algn="ctr"/>
            <a:r>
              <a:rPr lang="ja-JP" altLang="en-US" sz="2000" dirty="0" smtClean="0">
                <a:solidFill>
                  <a:srgbClr val="FFFFFF"/>
                </a:solidFill>
              </a:rPr>
              <a:t>音声認識</a:t>
            </a:r>
            <a:endParaRPr lang="en-US" altLang="ja-JP" sz="2000" dirty="0" smtClean="0">
              <a:solidFill>
                <a:srgbClr val="FFFFFF"/>
              </a:solidFill>
            </a:endParaRPr>
          </a:p>
          <a:p>
            <a:pPr algn="ctr"/>
            <a:r>
              <a:rPr kumimoji="1" lang="ja-JP" altLang="en-US" sz="2000" dirty="0" smtClean="0">
                <a:solidFill>
                  <a:srgbClr val="FFFFFF"/>
                </a:solidFill>
              </a:rPr>
              <a:t>文脈理解</a:t>
            </a:r>
          </a:p>
          <a:p>
            <a:pPr algn="ctr"/>
            <a:r>
              <a:rPr kumimoji="1" lang="ja-JP" altLang="en-US" sz="2000" dirty="0" smtClean="0">
                <a:solidFill>
                  <a:srgbClr val="FFFFFF"/>
                </a:solidFill>
              </a:rPr>
              <a:t>検索代行</a:t>
            </a:r>
            <a:endParaRPr kumimoji="1" lang="en-US" altLang="ja-JP" sz="2000" dirty="0" smtClean="0">
              <a:solidFill>
                <a:srgbClr val="FFFFFF"/>
              </a:solidFill>
            </a:endParaRPr>
          </a:p>
        </p:txBody>
      </p:sp>
      <p:sp>
        <p:nvSpPr>
          <p:cNvPr id="23" name="テキスト ボックス 22"/>
          <p:cNvSpPr txBox="1"/>
          <p:nvPr/>
        </p:nvSpPr>
        <p:spPr>
          <a:xfrm>
            <a:off x="4728450" y="4936254"/>
            <a:ext cx="1838965" cy="1015663"/>
          </a:xfrm>
          <a:prstGeom prst="rect">
            <a:avLst/>
          </a:prstGeom>
          <a:noFill/>
        </p:spPr>
        <p:txBody>
          <a:bodyPr wrap="none" rtlCol="0">
            <a:spAutoFit/>
          </a:bodyPr>
          <a:lstStyle/>
          <a:p>
            <a:pPr algn="ctr"/>
            <a:r>
              <a:rPr kumimoji="1" lang="ja-JP" altLang="en-US" sz="2000" dirty="0" smtClean="0">
                <a:solidFill>
                  <a:srgbClr val="FFFFFF"/>
                </a:solidFill>
              </a:rPr>
              <a:t>知識蓄積</a:t>
            </a:r>
            <a:endParaRPr kumimoji="1" lang="en-US" altLang="ja-JP" sz="2000" dirty="0" smtClean="0">
              <a:solidFill>
                <a:srgbClr val="FFFFFF"/>
              </a:solidFill>
            </a:endParaRPr>
          </a:p>
          <a:p>
            <a:pPr algn="ctr"/>
            <a:r>
              <a:rPr kumimoji="1" lang="ja-JP" altLang="en-US" sz="2000" dirty="0" smtClean="0">
                <a:solidFill>
                  <a:srgbClr val="FFFFFF"/>
                </a:solidFill>
              </a:rPr>
              <a:t>関係付け・解釈</a:t>
            </a:r>
            <a:endParaRPr kumimoji="1" lang="en-US" altLang="ja-JP" sz="2000" dirty="0" smtClean="0">
              <a:solidFill>
                <a:srgbClr val="FFFFFF"/>
              </a:solidFill>
            </a:endParaRPr>
          </a:p>
          <a:p>
            <a:pPr algn="ctr"/>
            <a:r>
              <a:rPr lang="ja-JP" altLang="en-US" sz="2000" dirty="0" smtClean="0">
                <a:solidFill>
                  <a:srgbClr val="FFFFFF"/>
                </a:solidFill>
              </a:rPr>
              <a:t>選択・判断</a:t>
            </a:r>
            <a:endParaRPr kumimoji="1" lang="en-US" altLang="ja-JP" sz="2000" dirty="0" smtClean="0">
              <a:solidFill>
                <a:srgbClr val="FFFFFF"/>
              </a:solidFill>
            </a:endParaRPr>
          </a:p>
        </p:txBody>
      </p:sp>
      <p:sp>
        <p:nvSpPr>
          <p:cNvPr id="24" name="テキスト ボックス 23"/>
          <p:cNvSpPr txBox="1"/>
          <p:nvPr/>
        </p:nvSpPr>
        <p:spPr>
          <a:xfrm>
            <a:off x="6861992" y="4935102"/>
            <a:ext cx="1851789" cy="1015663"/>
          </a:xfrm>
          <a:prstGeom prst="rect">
            <a:avLst/>
          </a:prstGeom>
          <a:noFill/>
        </p:spPr>
        <p:txBody>
          <a:bodyPr wrap="none" rtlCol="0">
            <a:spAutoFit/>
          </a:bodyPr>
          <a:lstStyle/>
          <a:p>
            <a:pPr algn="ctr"/>
            <a:r>
              <a:rPr kumimoji="1" lang="ja-JP" altLang="en-US" sz="2000" dirty="0" smtClean="0">
                <a:solidFill>
                  <a:srgbClr val="FFFFFF"/>
                </a:solidFill>
              </a:rPr>
              <a:t>観察・監視</a:t>
            </a:r>
            <a:endParaRPr kumimoji="1" lang="en-US" altLang="ja-JP" sz="2000" dirty="0" smtClean="0">
              <a:solidFill>
                <a:srgbClr val="FFFFFF"/>
              </a:solidFill>
            </a:endParaRPr>
          </a:p>
          <a:p>
            <a:pPr algn="ctr"/>
            <a:r>
              <a:rPr lang="ja-JP" altLang="en-US" sz="2000" dirty="0" smtClean="0">
                <a:solidFill>
                  <a:srgbClr val="FFFFFF"/>
                </a:solidFill>
              </a:rPr>
              <a:t>介助・補助</a:t>
            </a:r>
          </a:p>
          <a:p>
            <a:pPr algn="ctr"/>
            <a:r>
              <a:rPr lang="ja-JP" altLang="en-US" sz="2000" dirty="0" smtClean="0">
                <a:solidFill>
                  <a:srgbClr val="FFFFFF"/>
                </a:solidFill>
              </a:rPr>
              <a:t>能力強化・補完</a:t>
            </a:r>
            <a:endParaRPr lang="en-US" altLang="ja-JP" sz="2000" dirty="0" smtClean="0">
              <a:solidFill>
                <a:srgbClr val="FFFFFF"/>
              </a:solidFill>
            </a:endParaRPr>
          </a:p>
        </p:txBody>
      </p:sp>
    </p:spTree>
    <p:extLst>
      <p:ext uri="{BB962C8B-B14F-4D97-AF65-F5344CB8AC3E}">
        <p14:creationId xmlns:p14="http://schemas.microsoft.com/office/powerpoint/2010/main" val="152750084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人工知能と機械学習</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170827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611560" y="908720"/>
            <a:ext cx="7794283" cy="561662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827584" y="1774716"/>
            <a:ext cx="7488832" cy="151216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smtClean="0"/>
              <a:t>人工知能と機械学習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63</a:t>
            </a:fld>
            <a:endParaRPr kumimoji="1" lang="ja-JP" altLang="en-US"/>
          </a:p>
        </p:txBody>
      </p:sp>
      <p:pic>
        <p:nvPicPr>
          <p:cNvPr id="4" name="図 3" descr="brain-illustration-1940x900_35269.jpg"/>
          <p:cNvPicPr>
            <a:picLocks noChangeAspect="1"/>
          </p:cNvPicPr>
          <p:nvPr/>
        </p:nvPicPr>
        <p:blipFill>
          <a:blip r:embed="rId2">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2664746" y="2181000"/>
            <a:ext cx="1774784" cy="959337"/>
          </a:xfrm>
          <a:prstGeom prst="rect">
            <a:avLst/>
          </a:prstGeom>
        </p:spPr>
      </p:pic>
      <p:pic>
        <p:nvPicPr>
          <p:cNvPr id="5" name="図 4" descr="11105b75.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5485" y="2120012"/>
            <a:ext cx="1250242" cy="1081314"/>
          </a:xfrm>
          <a:prstGeom prst="rect">
            <a:avLst/>
          </a:prstGeom>
        </p:spPr>
      </p:pic>
      <p:sp>
        <p:nvSpPr>
          <p:cNvPr id="6" name="右矢印 5"/>
          <p:cNvSpPr/>
          <p:nvPr/>
        </p:nvSpPr>
        <p:spPr>
          <a:xfrm>
            <a:off x="2448723" y="2395443"/>
            <a:ext cx="432047" cy="504055"/>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1134632" y="1864825"/>
            <a:ext cx="3297890" cy="400110"/>
          </a:xfrm>
          <a:prstGeom prst="rect">
            <a:avLst/>
          </a:prstGeom>
          <a:noFill/>
        </p:spPr>
        <p:txBody>
          <a:bodyPr wrap="none" rtlCol="0">
            <a:spAutoFit/>
          </a:bodyPr>
          <a:lstStyle/>
          <a:p>
            <a:r>
              <a:rPr kumimoji="1" lang="ja-JP" altLang="en-US" sz="2000" b="1" dirty="0" smtClean="0">
                <a:solidFill>
                  <a:srgbClr val="0432FF"/>
                </a:solidFill>
                <a:latin typeface="Meiryo" charset="-128"/>
                <a:ea typeface="Meiryo" charset="-128"/>
                <a:cs typeface="Meiryo" charset="-128"/>
              </a:rPr>
              <a:t>人工知能</a:t>
            </a:r>
            <a:r>
              <a:rPr kumimoji="1" lang="ja-JP" altLang="en-US" sz="1400" dirty="0" smtClean="0">
                <a:solidFill>
                  <a:srgbClr val="0432FF"/>
                </a:solidFill>
                <a:latin typeface="Meiryo" charset="-128"/>
                <a:ea typeface="Meiryo" charset="-128"/>
                <a:cs typeface="Meiryo" charset="-128"/>
              </a:rPr>
              <a:t>（</a:t>
            </a:r>
            <a:r>
              <a:rPr kumimoji="1" lang="en-US" altLang="ja-JP" sz="1400" dirty="0" smtClean="0">
                <a:solidFill>
                  <a:srgbClr val="0432FF"/>
                </a:solidFill>
                <a:latin typeface="Meiryo" charset="-128"/>
                <a:ea typeface="Meiryo" charset="-128"/>
                <a:cs typeface="Meiryo" charset="-128"/>
              </a:rPr>
              <a:t>Artificial </a:t>
            </a:r>
            <a:r>
              <a:rPr kumimoji="1" lang="en-US" altLang="ja-JP" sz="1400" dirty="0" err="1" smtClean="0">
                <a:solidFill>
                  <a:srgbClr val="0432FF"/>
                </a:solidFill>
                <a:latin typeface="Meiryo" charset="-128"/>
                <a:ea typeface="Meiryo" charset="-128"/>
                <a:cs typeface="Meiryo" charset="-128"/>
              </a:rPr>
              <a:t>Inteligence</a:t>
            </a:r>
            <a:r>
              <a:rPr kumimoji="1" lang="ja-JP" altLang="en-US" sz="1400" dirty="0" smtClean="0">
                <a:solidFill>
                  <a:srgbClr val="0432FF"/>
                </a:solidFill>
                <a:latin typeface="Meiryo" charset="-128"/>
                <a:ea typeface="Meiryo" charset="-128"/>
                <a:cs typeface="Meiryo" charset="-128"/>
              </a:rPr>
              <a:t>）</a:t>
            </a:r>
            <a:endParaRPr kumimoji="1" lang="ja-JP" altLang="en-US" sz="1400" dirty="0">
              <a:solidFill>
                <a:srgbClr val="0432FF"/>
              </a:solidFill>
              <a:latin typeface="Meiryo" charset="-128"/>
              <a:ea typeface="Meiryo" charset="-128"/>
              <a:cs typeface="Meiryo" charset="-128"/>
            </a:endParaRPr>
          </a:p>
        </p:txBody>
      </p:sp>
      <p:sp>
        <p:nvSpPr>
          <p:cNvPr id="8" name="テキスト ボックス 7"/>
          <p:cNvSpPr txBox="1"/>
          <p:nvPr/>
        </p:nvSpPr>
        <p:spPr>
          <a:xfrm>
            <a:off x="4363521" y="2120012"/>
            <a:ext cx="3775393" cy="954107"/>
          </a:xfrm>
          <a:prstGeom prst="rect">
            <a:avLst/>
          </a:prstGeom>
          <a:noFill/>
        </p:spPr>
        <p:txBody>
          <a:bodyPr wrap="none" rtlCol="0">
            <a:spAutoFit/>
          </a:bodyPr>
          <a:lstStyle/>
          <a:p>
            <a:r>
              <a:rPr kumimoji="1" lang="ja-JP" altLang="en-US" sz="2800" dirty="0" smtClean="0">
                <a:solidFill>
                  <a:srgbClr val="0432FF"/>
                </a:solidFill>
                <a:latin typeface="Meiryo" charset="-128"/>
                <a:ea typeface="Meiryo" charset="-128"/>
                <a:cs typeface="Meiryo" charset="-128"/>
              </a:rPr>
              <a:t>人間の”知能”を機械で</a:t>
            </a:r>
            <a:endParaRPr kumimoji="1" lang="en-US" altLang="ja-JP" sz="2800" dirty="0" smtClean="0">
              <a:solidFill>
                <a:srgbClr val="0432FF"/>
              </a:solidFill>
              <a:latin typeface="Meiryo" charset="-128"/>
              <a:ea typeface="Meiryo" charset="-128"/>
              <a:cs typeface="Meiryo" charset="-128"/>
            </a:endParaRPr>
          </a:p>
          <a:p>
            <a:r>
              <a:rPr kumimoji="1" lang="ja-JP" altLang="en-US" sz="2800" dirty="0" smtClean="0">
                <a:solidFill>
                  <a:srgbClr val="0432FF"/>
                </a:solidFill>
                <a:latin typeface="Meiryo" charset="-128"/>
                <a:ea typeface="Meiryo" charset="-128"/>
                <a:cs typeface="Meiryo" charset="-128"/>
              </a:rPr>
              <a:t>人工的に再現したもの</a:t>
            </a:r>
            <a:endParaRPr kumimoji="1" lang="ja-JP" altLang="en-US" sz="2800" dirty="0">
              <a:solidFill>
                <a:srgbClr val="0432FF"/>
              </a:solidFill>
              <a:latin typeface="Meiryo" charset="-128"/>
              <a:ea typeface="Meiryo" charset="-128"/>
              <a:cs typeface="Meiryo" charset="-128"/>
            </a:endParaRPr>
          </a:p>
        </p:txBody>
      </p:sp>
      <p:sp>
        <p:nvSpPr>
          <p:cNvPr id="11" name="正方形/長方形 10"/>
          <p:cNvSpPr/>
          <p:nvPr/>
        </p:nvSpPr>
        <p:spPr>
          <a:xfrm>
            <a:off x="827584" y="3338089"/>
            <a:ext cx="3611946" cy="172377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4704470" y="3338089"/>
            <a:ext cx="3611946" cy="172377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1135485" y="3951274"/>
            <a:ext cx="3005951" cy="400110"/>
          </a:xfrm>
          <a:prstGeom prst="rect">
            <a:avLst/>
          </a:prstGeom>
          <a:noFill/>
        </p:spPr>
        <p:txBody>
          <a:bodyPr wrap="none" rtlCol="0">
            <a:spAutoFit/>
          </a:bodyPr>
          <a:lstStyle/>
          <a:p>
            <a:r>
              <a:rPr kumimoji="1" lang="ja-JP" altLang="en-US" sz="2000" dirty="0" smtClean="0">
                <a:solidFill>
                  <a:schemeClr val="bg1"/>
                </a:solidFill>
                <a:latin typeface="Meiryo" charset="-128"/>
                <a:ea typeface="Meiryo" charset="-128"/>
                <a:cs typeface="Meiryo" charset="-128"/>
              </a:rPr>
              <a:t>情報から知識を獲得する</a:t>
            </a:r>
            <a:endParaRPr kumimoji="1" lang="ja-JP" altLang="en-US" sz="2000" dirty="0">
              <a:solidFill>
                <a:schemeClr val="bg1"/>
              </a:solidFill>
              <a:latin typeface="Meiryo" charset="-128"/>
              <a:ea typeface="Meiryo" charset="-128"/>
              <a:cs typeface="Meiryo" charset="-128"/>
            </a:endParaRPr>
          </a:p>
        </p:txBody>
      </p:sp>
      <p:sp>
        <p:nvSpPr>
          <p:cNvPr id="14" name="テキスト ボックス 13"/>
          <p:cNvSpPr txBox="1"/>
          <p:nvPr/>
        </p:nvSpPr>
        <p:spPr>
          <a:xfrm>
            <a:off x="4883448" y="3951274"/>
            <a:ext cx="3262432" cy="400110"/>
          </a:xfrm>
          <a:prstGeom prst="rect">
            <a:avLst/>
          </a:prstGeom>
          <a:noFill/>
        </p:spPr>
        <p:txBody>
          <a:bodyPr wrap="none" rtlCol="0">
            <a:spAutoFit/>
          </a:bodyPr>
          <a:lstStyle/>
          <a:p>
            <a:r>
              <a:rPr kumimoji="1" lang="ja-JP" altLang="en-US" sz="2000" dirty="0" smtClean="0">
                <a:solidFill>
                  <a:schemeClr val="bg1"/>
                </a:solidFill>
                <a:latin typeface="Meiryo" charset="-128"/>
                <a:ea typeface="Meiryo" charset="-128"/>
                <a:cs typeface="Meiryo" charset="-128"/>
              </a:rPr>
              <a:t>知識から新たな</a:t>
            </a:r>
            <a:r>
              <a:rPr kumimoji="1" lang="ja-JP" altLang="en-US" sz="2000" smtClean="0">
                <a:solidFill>
                  <a:schemeClr val="bg1"/>
                </a:solidFill>
                <a:latin typeface="Meiryo" charset="-128"/>
                <a:ea typeface="Meiryo" charset="-128"/>
                <a:cs typeface="Meiryo" charset="-128"/>
              </a:rPr>
              <a:t>結果を得る</a:t>
            </a:r>
            <a:endParaRPr kumimoji="1" lang="ja-JP" altLang="en-US" sz="2000" dirty="0">
              <a:solidFill>
                <a:schemeClr val="bg1"/>
              </a:solidFill>
              <a:latin typeface="Meiryo" charset="-128"/>
              <a:ea typeface="Meiryo" charset="-128"/>
              <a:cs typeface="Meiryo" charset="-128"/>
            </a:endParaRPr>
          </a:p>
        </p:txBody>
      </p:sp>
      <p:sp>
        <p:nvSpPr>
          <p:cNvPr id="15" name="テキスト ボックス 14"/>
          <p:cNvSpPr txBox="1"/>
          <p:nvPr/>
        </p:nvSpPr>
        <p:spPr>
          <a:xfrm>
            <a:off x="1011410" y="3415217"/>
            <a:ext cx="3560590" cy="584775"/>
          </a:xfrm>
          <a:prstGeom prst="rect">
            <a:avLst/>
          </a:prstGeom>
          <a:noFill/>
        </p:spPr>
        <p:txBody>
          <a:bodyPr wrap="none" rtlCol="0">
            <a:spAutoFit/>
          </a:bodyPr>
          <a:lstStyle/>
          <a:p>
            <a:r>
              <a:rPr kumimoji="1" lang="ja-JP" altLang="en-US" sz="3200" dirty="0" smtClean="0">
                <a:solidFill>
                  <a:schemeClr val="bg1"/>
                </a:solidFill>
                <a:latin typeface="Meiryo" charset="-128"/>
                <a:ea typeface="Meiryo" charset="-128"/>
                <a:cs typeface="Meiryo" charset="-128"/>
              </a:rPr>
              <a:t>学習（</a:t>
            </a:r>
            <a:r>
              <a:rPr kumimoji="1" lang="en-US" altLang="ja-JP" sz="3200" dirty="0" smtClean="0">
                <a:solidFill>
                  <a:schemeClr val="bg1"/>
                </a:solidFill>
                <a:latin typeface="Meiryo" charset="-128"/>
                <a:ea typeface="Meiryo" charset="-128"/>
                <a:cs typeface="Meiryo" charset="-128"/>
              </a:rPr>
              <a:t>Learning</a:t>
            </a:r>
            <a:r>
              <a:rPr kumimoji="1" lang="ja-JP" altLang="en-US" sz="3200" dirty="0" smtClean="0">
                <a:solidFill>
                  <a:schemeClr val="bg1"/>
                </a:solidFill>
                <a:latin typeface="Meiryo" charset="-128"/>
                <a:ea typeface="Meiryo" charset="-128"/>
                <a:cs typeface="Meiryo" charset="-128"/>
              </a:rPr>
              <a:t>）</a:t>
            </a:r>
            <a:endParaRPr kumimoji="1" lang="ja-JP" altLang="en-US" sz="3200" dirty="0">
              <a:solidFill>
                <a:schemeClr val="bg1"/>
              </a:solidFill>
              <a:latin typeface="Meiryo" charset="-128"/>
              <a:ea typeface="Meiryo" charset="-128"/>
              <a:cs typeface="Meiryo" charset="-128"/>
            </a:endParaRPr>
          </a:p>
        </p:txBody>
      </p:sp>
      <p:sp>
        <p:nvSpPr>
          <p:cNvPr id="16" name="テキスト ボックス 15"/>
          <p:cNvSpPr txBox="1"/>
          <p:nvPr/>
        </p:nvSpPr>
        <p:spPr>
          <a:xfrm>
            <a:off x="4741057" y="3457413"/>
            <a:ext cx="3664786" cy="584775"/>
          </a:xfrm>
          <a:prstGeom prst="rect">
            <a:avLst/>
          </a:prstGeom>
          <a:noFill/>
        </p:spPr>
        <p:txBody>
          <a:bodyPr wrap="none" rtlCol="0">
            <a:spAutoFit/>
          </a:bodyPr>
          <a:lstStyle/>
          <a:p>
            <a:r>
              <a:rPr kumimoji="1" lang="ja-JP" altLang="en-US" sz="3200" dirty="0" smtClean="0">
                <a:solidFill>
                  <a:schemeClr val="bg1"/>
                </a:solidFill>
                <a:latin typeface="Meiryo" charset="-128"/>
                <a:ea typeface="Meiryo" charset="-128"/>
                <a:cs typeface="Meiryo" charset="-128"/>
              </a:rPr>
              <a:t>推論（</a:t>
            </a:r>
            <a:r>
              <a:rPr lang="en-US" altLang="ja-JP" sz="3200" dirty="0">
                <a:solidFill>
                  <a:schemeClr val="bg1"/>
                </a:solidFill>
                <a:latin typeface="Meiryo" charset="-128"/>
                <a:ea typeface="Meiryo" charset="-128"/>
                <a:cs typeface="Meiryo" charset="-128"/>
              </a:rPr>
              <a:t>inference</a:t>
            </a:r>
            <a:r>
              <a:rPr kumimoji="1" lang="ja-JP" altLang="en-US" sz="3200" dirty="0" smtClean="0">
                <a:solidFill>
                  <a:schemeClr val="bg1"/>
                </a:solidFill>
                <a:latin typeface="Meiryo" charset="-128"/>
                <a:ea typeface="Meiryo" charset="-128"/>
                <a:cs typeface="Meiryo" charset="-128"/>
              </a:rPr>
              <a:t>）</a:t>
            </a:r>
            <a:endParaRPr kumimoji="1" lang="ja-JP" altLang="en-US" sz="3200" dirty="0">
              <a:solidFill>
                <a:schemeClr val="bg1"/>
              </a:solidFill>
              <a:latin typeface="Meiryo" charset="-128"/>
              <a:ea typeface="Meiryo" charset="-128"/>
              <a:cs typeface="Meiryo" charset="-128"/>
            </a:endParaRPr>
          </a:p>
        </p:txBody>
      </p:sp>
      <p:sp>
        <p:nvSpPr>
          <p:cNvPr id="18" name="正方形/長方形 17"/>
          <p:cNvSpPr/>
          <p:nvPr/>
        </p:nvSpPr>
        <p:spPr>
          <a:xfrm>
            <a:off x="1011410" y="4312562"/>
            <a:ext cx="7134470" cy="54995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chemeClr val="bg1"/>
                </a:solidFill>
                <a:latin typeface="Meiryo" charset="-128"/>
                <a:ea typeface="Meiryo" charset="-128"/>
                <a:cs typeface="Meiryo" charset="-128"/>
              </a:rPr>
              <a:t>　ルールベース</a:t>
            </a:r>
            <a:r>
              <a:rPr lang="en-US" altLang="ja-JP" sz="1400" dirty="0">
                <a:solidFill>
                  <a:schemeClr val="bg1"/>
                </a:solidFill>
                <a:latin typeface="Meiryo" charset="-128"/>
                <a:ea typeface="Meiryo" charset="-128"/>
                <a:cs typeface="Meiryo" charset="-128"/>
              </a:rPr>
              <a:t>	</a:t>
            </a:r>
            <a:r>
              <a:rPr kumimoji="1" lang="ja-JP" altLang="en-US" sz="1400" dirty="0" smtClean="0">
                <a:solidFill>
                  <a:schemeClr val="bg1"/>
                </a:solidFill>
                <a:latin typeface="Meiryo" charset="-128"/>
                <a:ea typeface="Meiryo" charset="-128"/>
                <a:cs typeface="Meiryo" charset="-128"/>
              </a:rPr>
              <a:t>：人間の持っている知識を機械に与える</a:t>
            </a:r>
            <a:endParaRPr kumimoji="1" lang="en-US" altLang="ja-JP" sz="1400" dirty="0" smtClean="0">
              <a:solidFill>
                <a:schemeClr val="bg1"/>
              </a:solidFill>
              <a:latin typeface="Meiryo" charset="-128"/>
              <a:ea typeface="Meiryo" charset="-128"/>
              <a:cs typeface="Meiryo" charset="-128"/>
            </a:endParaRPr>
          </a:p>
          <a:p>
            <a:r>
              <a:rPr lang="ja-JP" altLang="en-US" sz="1400" dirty="0" smtClean="0">
                <a:solidFill>
                  <a:schemeClr val="bg1"/>
                </a:solidFill>
                <a:latin typeface="Meiryo" charset="-128"/>
                <a:ea typeface="Meiryo" charset="-128"/>
                <a:cs typeface="Meiryo" charset="-128"/>
              </a:rPr>
              <a:t>　</a:t>
            </a:r>
            <a:r>
              <a:rPr lang="ja-JP" altLang="en-US" sz="1400" b="1" dirty="0" smtClean="0">
                <a:solidFill>
                  <a:schemeClr val="bg1"/>
                </a:solidFill>
                <a:latin typeface="Meiryo" charset="-128"/>
                <a:ea typeface="Meiryo" charset="-128"/>
                <a:cs typeface="Meiryo" charset="-128"/>
              </a:rPr>
              <a:t>機械学習</a:t>
            </a:r>
            <a:r>
              <a:rPr lang="en-US" altLang="ja-JP" sz="1400" b="1" dirty="0" smtClean="0">
                <a:solidFill>
                  <a:schemeClr val="bg1"/>
                </a:solidFill>
                <a:latin typeface="Meiryo" charset="-128"/>
                <a:ea typeface="Meiryo" charset="-128"/>
                <a:cs typeface="Meiryo" charset="-128"/>
              </a:rPr>
              <a:t>	</a:t>
            </a:r>
            <a:r>
              <a:rPr lang="ja-JP" altLang="en-US" sz="1400" b="1" dirty="0" smtClean="0">
                <a:solidFill>
                  <a:schemeClr val="bg1"/>
                </a:solidFill>
                <a:latin typeface="Meiryo" charset="-128"/>
                <a:ea typeface="Meiryo" charset="-128"/>
                <a:cs typeface="Meiryo" charset="-128"/>
              </a:rPr>
              <a:t>　</a:t>
            </a:r>
            <a:r>
              <a:rPr lang="ja-JP" altLang="en-US" sz="1400" b="1" dirty="0">
                <a:solidFill>
                  <a:schemeClr val="bg1"/>
                </a:solidFill>
                <a:latin typeface="Meiryo" charset="-128"/>
                <a:ea typeface="Meiryo" charset="-128"/>
                <a:cs typeface="Meiryo" charset="-128"/>
              </a:rPr>
              <a:t>　</a:t>
            </a:r>
            <a:r>
              <a:rPr lang="en-US" altLang="ja-JP" sz="1400" b="1" dirty="0" smtClean="0">
                <a:solidFill>
                  <a:schemeClr val="bg1"/>
                </a:solidFill>
                <a:latin typeface="Meiryo" charset="-128"/>
                <a:ea typeface="Meiryo" charset="-128"/>
                <a:cs typeface="Meiryo" charset="-128"/>
              </a:rPr>
              <a:t>	</a:t>
            </a:r>
            <a:r>
              <a:rPr lang="ja-JP" altLang="en-US" sz="1400" b="1" dirty="0" smtClean="0">
                <a:solidFill>
                  <a:schemeClr val="bg1"/>
                </a:solidFill>
                <a:latin typeface="Meiryo" charset="-128"/>
                <a:ea typeface="Meiryo" charset="-128"/>
                <a:cs typeface="Meiryo" charset="-128"/>
              </a:rPr>
              <a:t>：機械自身がデータから知識を獲得する</a:t>
            </a:r>
            <a:endParaRPr kumimoji="1" lang="ja-JP" altLang="en-US" sz="1400" b="1" dirty="0">
              <a:solidFill>
                <a:schemeClr val="bg1"/>
              </a:solidFill>
              <a:latin typeface="Meiryo" charset="-128"/>
              <a:ea typeface="Meiryo" charset="-128"/>
              <a:cs typeface="Meiryo" charset="-128"/>
            </a:endParaRPr>
          </a:p>
        </p:txBody>
      </p:sp>
      <p:sp>
        <p:nvSpPr>
          <p:cNvPr id="19" name="テキスト ボックス 18"/>
          <p:cNvSpPr txBox="1"/>
          <p:nvPr/>
        </p:nvSpPr>
        <p:spPr>
          <a:xfrm>
            <a:off x="6313629" y="4881815"/>
            <a:ext cx="1906291" cy="246221"/>
          </a:xfrm>
          <a:prstGeom prst="rect">
            <a:avLst/>
          </a:prstGeom>
          <a:noFill/>
        </p:spPr>
        <p:txBody>
          <a:bodyPr wrap="none" rtlCol="0">
            <a:spAutoFit/>
          </a:bodyPr>
          <a:lstStyle/>
          <a:p>
            <a:r>
              <a:rPr kumimoji="1" lang="ja-JP" altLang="en-US" sz="1000" dirty="0" smtClean="0">
                <a:solidFill>
                  <a:schemeClr val="bg1"/>
                </a:solidFill>
                <a:latin typeface="Meiryo" charset="-128"/>
                <a:ea typeface="Meiryo" charset="-128"/>
                <a:cs typeface="Meiryo" charset="-128"/>
              </a:rPr>
              <a:t>知識</a:t>
            </a:r>
            <a:r>
              <a:rPr kumimoji="1" lang="en-US" altLang="ja-JP" sz="1000" dirty="0" smtClean="0">
                <a:solidFill>
                  <a:schemeClr val="bg1"/>
                </a:solidFill>
                <a:latin typeface="Meiryo" charset="-128"/>
                <a:ea typeface="Meiryo" charset="-128"/>
                <a:cs typeface="Meiryo" charset="-128"/>
              </a:rPr>
              <a:t>:</a:t>
            </a:r>
            <a:r>
              <a:rPr lang="ja-JP" altLang="en-US" sz="1000" dirty="0" smtClean="0">
                <a:solidFill>
                  <a:schemeClr val="bg1"/>
                </a:solidFill>
                <a:latin typeface="Meiryo" charset="-128"/>
                <a:ea typeface="Meiryo" charset="-128"/>
                <a:cs typeface="Meiryo" charset="-128"/>
              </a:rPr>
              <a:t>ルールや関係、記憶など</a:t>
            </a:r>
            <a:endParaRPr kumimoji="1" lang="en-US" altLang="ja-JP" sz="1000" dirty="0" smtClean="0">
              <a:solidFill>
                <a:schemeClr val="bg1"/>
              </a:solidFill>
              <a:latin typeface="Meiryo" charset="-128"/>
              <a:ea typeface="Meiryo" charset="-128"/>
              <a:cs typeface="Meiryo" charset="-128"/>
            </a:endParaRPr>
          </a:p>
        </p:txBody>
      </p:sp>
      <p:sp>
        <p:nvSpPr>
          <p:cNvPr id="20" name="正方形/長方形 19"/>
          <p:cNvSpPr/>
          <p:nvPr/>
        </p:nvSpPr>
        <p:spPr>
          <a:xfrm>
            <a:off x="827584" y="5114241"/>
            <a:ext cx="2185359" cy="48234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chemeClr val="bg1"/>
                </a:solidFill>
                <a:latin typeface="Meiryo" charset="-128"/>
                <a:ea typeface="Meiryo" charset="-128"/>
                <a:cs typeface="Meiryo" charset="-128"/>
              </a:rPr>
              <a:t>意識</a:t>
            </a:r>
            <a:endParaRPr kumimoji="1" lang="ja-JP" altLang="en-US" sz="2800" dirty="0">
              <a:solidFill>
                <a:schemeClr val="bg1"/>
              </a:solidFill>
              <a:latin typeface="Meiryo" charset="-128"/>
              <a:ea typeface="Meiryo" charset="-128"/>
              <a:cs typeface="Meiryo" charset="-128"/>
            </a:endParaRPr>
          </a:p>
        </p:txBody>
      </p:sp>
      <p:sp>
        <p:nvSpPr>
          <p:cNvPr id="21" name="正方形/長方形 20"/>
          <p:cNvSpPr/>
          <p:nvPr/>
        </p:nvSpPr>
        <p:spPr>
          <a:xfrm>
            <a:off x="3466761" y="5115575"/>
            <a:ext cx="2185359" cy="48234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smtClean="0">
                <a:solidFill>
                  <a:schemeClr val="bg1"/>
                </a:solidFill>
                <a:latin typeface="Meiryo" charset="-128"/>
                <a:ea typeface="Meiryo" charset="-128"/>
                <a:cs typeface="Meiryo" charset="-128"/>
              </a:rPr>
              <a:t>意欲</a:t>
            </a:r>
            <a:endParaRPr kumimoji="1" lang="ja-JP" altLang="en-US" sz="2800" dirty="0">
              <a:solidFill>
                <a:schemeClr val="bg1"/>
              </a:solidFill>
              <a:latin typeface="Meiryo" charset="-128"/>
              <a:ea typeface="Meiryo" charset="-128"/>
              <a:cs typeface="Meiryo" charset="-128"/>
            </a:endParaRPr>
          </a:p>
        </p:txBody>
      </p:sp>
      <p:sp>
        <p:nvSpPr>
          <p:cNvPr id="22" name="正方形/長方形 21"/>
          <p:cNvSpPr/>
          <p:nvPr/>
        </p:nvSpPr>
        <p:spPr>
          <a:xfrm>
            <a:off x="6131057" y="5109005"/>
            <a:ext cx="2185359" cy="48234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chemeClr val="bg1"/>
                </a:solidFill>
                <a:latin typeface="Meiryo" charset="-128"/>
                <a:ea typeface="Meiryo" charset="-128"/>
                <a:cs typeface="Meiryo" charset="-128"/>
              </a:rPr>
              <a:t>感情</a:t>
            </a:r>
            <a:endParaRPr kumimoji="1" lang="ja-JP" altLang="en-US" sz="2800" dirty="0">
              <a:solidFill>
                <a:schemeClr val="bg1"/>
              </a:solidFill>
              <a:latin typeface="Meiryo" charset="-128"/>
              <a:ea typeface="Meiryo" charset="-128"/>
              <a:cs typeface="Meiryo" charset="-128"/>
            </a:endParaRPr>
          </a:p>
        </p:txBody>
      </p:sp>
      <p:sp>
        <p:nvSpPr>
          <p:cNvPr id="24" name="テキスト ボックス 23"/>
          <p:cNvSpPr txBox="1"/>
          <p:nvPr/>
        </p:nvSpPr>
        <p:spPr>
          <a:xfrm>
            <a:off x="5955543" y="5761808"/>
            <a:ext cx="2339102" cy="461665"/>
          </a:xfrm>
          <a:prstGeom prst="rect">
            <a:avLst/>
          </a:prstGeom>
          <a:noFill/>
        </p:spPr>
        <p:txBody>
          <a:bodyPr wrap="none" rtlCol="0">
            <a:spAutoFit/>
          </a:bodyPr>
          <a:lstStyle/>
          <a:p>
            <a:pPr algn="r"/>
            <a:r>
              <a:rPr kumimoji="1" lang="ja-JP" altLang="en-US" sz="2400" b="1" dirty="0" smtClean="0">
                <a:solidFill>
                  <a:srgbClr val="009051"/>
                </a:solidFill>
                <a:latin typeface="Meiryo" charset="-128"/>
                <a:ea typeface="Meiryo" charset="-128"/>
                <a:cs typeface="Meiryo" charset="-128"/>
              </a:rPr>
              <a:t>特化型人工知能</a:t>
            </a:r>
            <a:endParaRPr kumimoji="1" lang="ja-JP" altLang="en-US" sz="2400" b="1" dirty="0">
              <a:solidFill>
                <a:srgbClr val="009051"/>
              </a:solidFill>
              <a:latin typeface="Meiryo" charset="-128"/>
              <a:ea typeface="Meiryo" charset="-128"/>
              <a:cs typeface="Meiryo" charset="-128"/>
            </a:endParaRPr>
          </a:p>
        </p:txBody>
      </p:sp>
      <p:sp>
        <p:nvSpPr>
          <p:cNvPr id="25" name="テキスト ボックス 24"/>
          <p:cNvSpPr txBox="1"/>
          <p:nvPr/>
        </p:nvSpPr>
        <p:spPr>
          <a:xfrm>
            <a:off x="4827029" y="6135254"/>
            <a:ext cx="3467616" cy="338554"/>
          </a:xfrm>
          <a:prstGeom prst="rect">
            <a:avLst/>
          </a:prstGeom>
          <a:noFill/>
        </p:spPr>
        <p:txBody>
          <a:bodyPr wrap="none" rtlCol="0">
            <a:spAutoFit/>
          </a:bodyPr>
          <a:lstStyle/>
          <a:p>
            <a:pPr algn="r"/>
            <a:r>
              <a:rPr kumimoji="1" lang="ja-JP" altLang="en-US" sz="1600" dirty="0" smtClean="0">
                <a:solidFill>
                  <a:schemeClr val="tx1">
                    <a:lumMod val="50000"/>
                    <a:lumOff val="50000"/>
                  </a:schemeClr>
                </a:solidFill>
                <a:latin typeface="Meiryo" charset="-128"/>
                <a:ea typeface="Meiryo" charset="-128"/>
                <a:cs typeface="Meiryo" charset="-128"/>
              </a:rPr>
              <a:t>個別の領域において知的に振る舞う</a:t>
            </a:r>
            <a:endParaRPr kumimoji="1" lang="ja-JP" altLang="en-US" sz="1600" dirty="0">
              <a:solidFill>
                <a:schemeClr val="tx1">
                  <a:lumMod val="50000"/>
                  <a:lumOff val="50000"/>
                </a:schemeClr>
              </a:solidFill>
              <a:latin typeface="Meiryo" charset="-128"/>
              <a:ea typeface="Meiryo" charset="-128"/>
              <a:cs typeface="Meiryo" charset="-128"/>
            </a:endParaRPr>
          </a:p>
        </p:txBody>
      </p:sp>
      <p:sp>
        <p:nvSpPr>
          <p:cNvPr id="28" name="テキスト ボックス 27"/>
          <p:cNvSpPr txBox="1"/>
          <p:nvPr/>
        </p:nvSpPr>
        <p:spPr>
          <a:xfrm>
            <a:off x="808974" y="1050625"/>
            <a:ext cx="2339102" cy="461665"/>
          </a:xfrm>
          <a:prstGeom prst="rect">
            <a:avLst/>
          </a:prstGeom>
          <a:noFill/>
        </p:spPr>
        <p:txBody>
          <a:bodyPr wrap="none" rtlCol="0">
            <a:spAutoFit/>
          </a:bodyPr>
          <a:lstStyle/>
          <a:p>
            <a:r>
              <a:rPr kumimoji="1" lang="ja-JP" altLang="en-US" sz="2400" b="1" dirty="0" smtClean="0">
                <a:solidFill>
                  <a:srgbClr val="0432FF"/>
                </a:solidFill>
                <a:latin typeface="Meiryo" charset="-128"/>
                <a:ea typeface="Meiryo" charset="-128"/>
                <a:cs typeface="Meiryo" charset="-128"/>
              </a:rPr>
              <a:t>汎用型人工知能</a:t>
            </a:r>
            <a:endParaRPr kumimoji="1" lang="ja-JP" altLang="en-US" sz="2400" b="1" dirty="0">
              <a:solidFill>
                <a:srgbClr val="0432FF"/>
              </a:solidFill>
              <a:latin typeface="Meiryo" charset="-128"/>
              <a:ea typeface="Meiryo" charset="-128"/>
              <a:cs typeface="Meiryo" charset="-128"/>
            </a:endParaRPr>
          </a:p>
        </p:txBody>
      </p:sp>
      <p:sp>
        <p:nvSpPr>
          <p:cNvPr id="29" name="テキスト ボックス 28"/>
          <p:cNvSpPr txBox="1"/>
          <p:nvPr/>
        </p:nvSpPr>
        <p:spPr>
          <a:xfrm>
            <a:off x="808974" y="1423905"/>
            <a:ext cx="4083169" cy="338554"/>
          </a:xfrm>
          <a:prstGeom prst="rect">
            <a:avLst/>
          </a:prstGeom>
          <a:noFill/>
        </p:spPr>
        <p:txBody>
          <a:bodyPr wrap="none" rtlCol="0">
            <a:spAutoFit/>
          </a:bodyPr>
          <a:lstStyle/>
          <a:p>
            <a:r>
              <a:rPr kumimoji="1" lang="ja-JP" altLang="en-US" sz="1600" dirty="0" smtClean="0">
                <a:solidFill>
                  <a:schemeClr val="tx1">
                    <a:lumMod val="50000"/>
                    <a:lumOff val="50000"/>
                  </a:schemeClr>
                </a:solidFill>
                <a:latin typeface="Meiryo" charset="-128"/>
                <a:ea typeface="Meiryo" charset="-128"/>
                <a:cs typeface="Meiryo" charset="-128"/>
              </a:rPr>
              <a:t>異なる領域で多様で複雑な問題を解決する</a:t>
            </a:r>
            <a:endParaRPr kumimoji="1" lang="ja-JP" altLang="en-US" sz="1600" dirty="0">
              <a:solidFill>
                <a:schemeClr val="tx1">
                  <a:lumMod val="50000"/>
                  <a:lumOff val="50000"/>
                </a:schemeClr>
              </a:solidFill>
              <a:latin typeface="Meiryo" charset="-128"/>
              <a:ea typeface="Meiryo" charset="-128"/>
              <a:cs typeface="Meiryo" charset="-128"/>
            </a:endParaRPr>
          </a:p>
        </p:txBody>
      </p:sp>
      <p:sp>
        <p:nvSpPr>
          <p:cNvPr id="17" name="四角形吹き出し 16"/>
          <p:cNvSpPr/>
          <p:nvPr/>
        </p:nvSpPr>
        <p:spPr>
          <a:xfrm>
            <a:off x="4590113" y="974311"/>
            <a:ext cx="1994994" cy="449594"/>
          </a:xfrm>
          <a:prstGeom prst="wedgeRectCallout">
            <a:avLst>
              <a:gd name="adj1" fmla="val -66419"/>
              <a:gd name="adj2" fmla="val 5788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人工の脳を実現する</a:t>
            </a:r>
            <a:endParaRPr kumimoji="1" lang="ja-JP" altLang="en-US" sz="1200" dirty="0">
              <a:solidFill>
                <a:schemeClr val="bg1"/>
              </a:solidFill>
              <a:latin typeface="Meiryo" charset="-128"/>
              <a:ea typeface="Meiryo" charset="-128"/>
              <a:cs typeface="Meiryo" charset="-128"/>
            </a:endParaRPr>
          </a:p>
        </p:txBody>
      </p:sp>
      <p:sp>
        <p:nvSpPr>
          <p:cNvPr id="30" name="四角形吹き出し 29"/>
          <p:cNvSpPr/>
          <p:nvPr/>
        </p:nvSpPr>
        <p:spPr>
          <a:xfrm>
            <a:off x="2438611" y="6024214"/>
            <a:ext cx="2133389" cy="449594"/>
          </a:xfrm>
          <a:prstGeom prst="wedgeRectCallout">
            <a:avLst>
              <a:gd name="adj1" fmla="val 71658"/>
              <a:gd name="adj2" fmla="val -34516"/>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脳の特定の機能を</a:t>
            </a:r>
            <a:endParaRPr kumimoji="1" lang="en-US" altLang="ja-JP" sz="1200" dirty="0" smtClean="0">
              <a:solidFill>
                <a:schemeClr val="bg1"/>
              </a:solidFill>
              <a:latin typeface="Meiryo" charset="-128"/>
              <a:ea typeface="Meiryo" charset="-128"/>
              <a:cs typeface="Meiryo" charset="-128"/>
            </a:endParaRPr>
          </a:p>
          <a:p>
            <a:pPr algn="ctr"/>
            <a:r>
              <a:rPr kumimoji="1" lang="ja-JP" altLang="en-US" sz="1200" dirty="0" smtClean="0">
                <a:solidFill>
                  <a:schemeClr val="bg1"/>
                </a:solidFill>
                <a:latin typeface="Meiryo" charset="-128"/>
                <a:ea typeface="Meiryo" charset="-128"/>
                <a:cs typeface="Meiryo" charset="-128"/>
              </a:rPr>
              <a:t>人工的に実現する</a:t>
            </a:r>
            <a:endParaRPr kumimoji="1" lang="ja-JP" altLang="en-US" sz="1200" dirty="0">
              <a:solidFill>
                <a:schemeClr val="bg1"/>
              </a:solidFill>
              <a:latin typeface="Meiryo" charset="-128"/>
              <a:ea typeface="Meiryo" charset="-128"/>
              <a:cs typeface="Meiryo" charset="-128"/>
            </a:endParaRPr>
          </a:p>
        </p:txBody>
      </p:sp>
      <p:sp>
        <p:nvSpPr>
          <p:cNvPr id="31" name="四角形吹き出し 30"/>
          <p:cNvSpPr/>
          <p:nvPr/>
        </p:nvSpPr>
        <p:spPr>
          <a:xfrm>
            <a:off x="6300193" y="4265424"/>
            <a:ext cx="2195201" cy="398530"/>
          </a:xfrm>
          <a:prstGeom prst="wedgeRectCallout">
            <a:avLst>
              <a:gd name="adj1" fmla="val -73436"/>
              <a:gd name="adj2" fmla="val 3604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ja-JP" sz="1000">
                <a:solidFill>
                  <a:schemeClr val="bg1"/>
                </a:solidFill>
                <a:latin typeface="Meiryo" charset="-128"/>
                <a:ea typeface="Meiryo" charset="-128"/>
                <a:cs typeface="Meiryo" charset="-128"/>
              </a:rPr>
              <a:t>データに潜む関係や構造を機械に自動的に発見してもらう仕組み </a:t>
            </a:r>
            <a:endParaRPr kumimoji="1" lang="ja-JP" altLang="en-US" sz="10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6136842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2030" y="1383276"/>
            <a:ext cx="4211668" cy="5268426"/>
          </a:xfrm>
          <a:prstGeom prst="rect">
            <a:avLst/>
          </a:prstGeom>
        </p:spPr>
      </p:pic>
      <p:sp>
        <p:nvSpPr>
          <p:cNvPr id="2" name="タイトル 1"/>
          <p:cNvSpPr>
            <a:spLocks noGrp="1"/>
          </p:cNvSpPr>
          <p:nvPr>
            <p:ph type="title"/>
          </p:nvPr>
        </p:nvSpPr>
        <p:spPr/>
        <p:txBody>
          <a:bodyPr/>
          <a:lstStyle/>
          <a:p>
            <a:r>
              <a:rPr kumimoji="1" lang="ja-JP" altLang="en-US" dirty="0" smtClean="0"/>
              <a:t>人工知能の</a:t>
            </a:r>
            <a:r>
              <a:rPr kumimoji="1" lang="en-US" altLang="ja-JP" dirty="0" smtClean="0"/>
              <a:t>2</a:t>
            </a:r>
            <a:r>
              <a:rPr kumimoji="1" lang="ja-JP" altLang="en-US" dirty="0" smtClean="0"/>
              <a:t>つの方向性</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64</a:t>
            </a:fld>
            <a:endParaRPr kumimoji="1" lang="ja-JP" altLang="en-US"/>
          </a:p>
        </p:txBody>
      </p:sp>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5672" y="3994807"/>
            <a:ext cx="1384616" cy="659530"/>
          </a:xfrm>
          <a:prstGeom prst="rect">
            <a:avLst/>
          </a:prstGeom>
          <a:ln>
            <a:noFill/>
          </a:ln>
          <a:effectLst>
            <a:outerShdw blurRad="292100" dist="139700" dir="2700000" algn="tl" rotWithShape="0">
              <a:srgbClr val="333333">
                <a:alpha val="65000"/>
              </a:srgbClr>
            </a:outerShdw>
          </a:effectLst>
        </p:spPr>
      </p:pic>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9970" y="5515043"/>
            <a:ext cx="1384616" cy="938293"/>
          </a:xfrm>
          <a:prstGeom prst="rect">
            <a:avLst/>
          </a:prstGeom>
          <a:ln>
            <a:noFill/>
          </a:ln>
          <a:effectLst>
            <a:outerShdw blurRad="292100" dist="139700" dir="2700000" algn="tl" rotWithShape="0">
              <a:srgbClr val="333333">
                <a:alpha val="65000"/>
              </a:srgbClr>
            </a:outerShdw>
          </a:effectLst>
        </p:spPr>
      </p:pic>
      <p:pic>
        <p:nvPicPr>
          <p:cNvPr id="11" name="図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5672" y="2377517"/>
            <a:ext cx="1384616" cy="723462"/>
          </a:xfrm>
          <a:prstGeom prst="rect">
            <a:avLst/>
          </a:prstGeom>
          <a:ln>
            <a:noFill/>
          </a:ln>
          <a:effectLst>
            <a:outerShdw blurRad="292100" dist="139700" dir="2700000" algn="tl" rotWithShape="0">
              <a:srgbClr val="333333">
                <a:alpha val="65000"/>
              </a:srgbClr>
            </a:outerShdw>
          </a:effectLst>
        </p:spPr>
      </p:pic>
      <p:sp>
        <p:nvSpPr>
          <p:cNvPr id="12" name="テキスト ボックス 11"/>
          <p:cNvSpPr txBox="1"/>
          <p:nvPr/>
        </p:nvSpPr>
        <p:spPr>
          <a:xfrm>
            <a:off x="7525672" y="3625475"/>
            <a:ext cx="1519968" cy="369332"/>
          </a:xfrm>
          <a:prstGeom prst="rect">
            <a:avLst/>
          </a:prstGeom>
          <a:noFill/>
        </p:spPr>
        <p:txBody>
          <a:bodyPr wrap="none" rtlCol="0">
            <a:spAutoFit/>
          </a:bodyPr>
          <a:lstStyle/>
          <a:p>
            <a:r>
              <a:rPr kumimoji="1" lang="ja-JP" altLang="en-US" dirty="0" smtClean="0">
                <a:solidFill>
                  <a:schemeClr val="tx1">
                    <a:lumMod val="50000"/>
                    <a:lumOff val="50000"/>
                  </a:schemeClr>
                </a:solidFill>
                <a:latin typeface="Meiryo" charset="-128"/>
                <a:ea typeface="Meiryo" charset="-128"/>
                <a:cs typeface="Meiryo" charset="-128"/>
              </a:rPr>
              <a:t>視覚（</a:t>
            </a:r>
            <a:r>
              <a:rPr kumimoji="1" lang="en-US" altLang="ja-JP" dirty="0" smtClean="0">
                <a:solidFill>
                  <a:schemeClr val="tx1">
                    <a:lumMod val="50000"/>
                    <a:lumOff val="50000"/>
                  </a:schemeClr>
                </a:solidFill>
                <a:latin typeface="Meiryo" charset="-128"/>
                <a:ea typeface="Meiryo" charset="-128"/>
                <a:cs typeface="Meiryo" charset="-128"/>
              </a:rPr>
              <a:t>See</a:t>
            </a:r>
            <a:r>
              <a:rPr kumimoji="1" lang="ja-JP" altLang="en-US" dirty="0" smtClean="0">
                <a:solidFill>
                  <a:schemeClr val="tx1">
                    <a:lumMod val="50000"/>
                    <a:lumOff val="50000"/>
                  </a:schemeClr>
                </a:solidFill>
                <a:latin typeface="Meiryo" charset="-128"/>
                <a:ea typeface="Meiryo" charset="-128"/>
                <a:cs typeface="Meiryo" charset="-128"/>
              </a:rPr>
              <a:t>）</a:t>
            </a:r>
            <a:endParaRPr kumimoji="1" lang="ja-JP" altLang="en-US" dirty="0">
              <a:solidFill>
                <a:schemeClr val="tx1">
                  <a:lumMod val="50000"/>
                  <a:lumOff val="50000"/>
                </a:schemeClr>
              </a:solidFill>
              <a:latin typeface="Meiryo" charset="-128"/>
              <a:ea typeface="Meiryo" charset="-128"/>
              <a:cs typeface="Meiryo" charset="-128"/>
            </a:endParaRPr>
          </a:p>
        </p:txBody>
      </p:sp>
      <p:sp>
        <p:nvSpPr>
          <p:cNvPr id="13" name="テキスト ボックス 12"/>
          <p:cNvSpPr txBox="1"/>
          <p:nvPr/>
        </p:nvSpPr>
        <p:spPr>
          <a:xfrm>
            <a:off x="7517283" y="5145711"/>
            <a:ext cx="1515158" cy="369332"/>
          </a:xfrm>
          <a:prstGeom prst="rect">
            <a:avLst/>
          </a:prstGeom>
          <a:noFill/>
        </p:spPr>
        <p:txBody>
          <a:bodyPr wrap="none" rtlCol="0">
            <a:spAutoFit/>
          </a:bodyPr>
          <a:lstStyle/>
          <a:p>
            <a:r>
              <a:rPr kumimoji="1" lang="ja-JP" altLang="en-US" dirty="0" smtClean="0">
                <a:solidFill>
                  <a:schemeClr val="tx1">
                    <a:lumMod val="50000"/>
                    <a:lumOff val="50000"/>
                  </a:schemeClr>
                </a:solidFill>
                <a:latin typeface="Meiryo" charset="-128"/>
                <a:ea typeface="Meiryo" charset="-128"/>
                <a:cs typeface="Meiryo" charset="-128"/>
              </a:rPr>
              <a:t>聴覚</a:t>
            </a:r>
            <a:r>
              <a:rPr kumimoji="1" lang="en-US" altLang="ja-JP" dirty="0" smtClean="0">
                <a:solidFill>
                  <a:schemeClr val="tx1">
                    <a:lumMod val="50000"/>
                    <a:lumOff val="50000"/>
                  </a:schemeClr>
                </a:solidFill>
                <a:latin typeface="Meiryo" charset="-128"/>
                <a:ea typeface="Meiryo" charset="-128"/>
                <a:cs typeface="Meiryo" charset="-128"/>
              </a:rPr>
              <a:t>(Listen)</a:t>
            </a:r>
          </a:p>
        </p:txBody>
      </p:sp>
      <p:sp>
        <p:nvSpPr>
          <p:cNvPr id="14" name="テキスト ボックス 13"/>
          <p:cNvSpPr txBox="1"/>
          <p:nvPr/>
        </p:nvSpPr>
        <p:spPr>
          <a:xfrm>
            <a:off x="7525672" y="2008185"/>
            <a:ext cx="1549078" cy="369332"/>
          </a:xfrm>
          <a:prstGeom prst="rect">
            <a:avLst/>
          </a:prstGeom>
          <a:noFill/>
        </p:spPr>
        <p:txBody>
          <a:bodyPr wrap="none" rtlCol="0">
            <a:spAutoFit/>
          </a:bodyPr>
          <a:lstStyle/>
          <a:p>
            <a:r>
              <a:rPr kumimoji="1" lang="ja-JP" altLang="en-US" dirty="0" smtClean="0">
                <a:solidFill>
                  <a:schemeClr val="tx1">
                    <a:lumMod val="50000"/>
                    <a:lumOff val="50000"/>
                  </a:schemeClr>
                </a:solidFill>
                <a:latin typeface="Meiryo" charset="-128"/>
                <a:ea typeface="Meiryo" charset="-128"/>
                <a:cs typeface="Meiryo" charset="-128"/>
              </a:rPr>
              <a:t>対話（</a:t>
            </a:r>
            <a:r>
              <a:rPr kumimoji="1" lang="en-US" altLang="ja-JP" dirty="0" smtClean="0">
                <a:solidFill>
                  <a:schemeClr val="tx1">
                    <a:lumMod val="50000"/>
                    <a:lumOff val="50000"/>
                  </a:schemeClr>
                </a:solidFill>
                <a:latin typeface="Meiryo" charset="-128"/>
                <a:ea typeface="Meiryo" charset="-128"/>
                <a:cs typeface="Meiryo" charset="-128"/>
              </a:rPr>
              <a:t>Talk</a:t>
            </a:r>
            <a:r>
              <a:rPr kumimoji="1" lang="ja-JP" altLang="en-US" dirty="0" smtClean="0">
                <a:solidFill>
                  <a:schemeClr val="tx1">
                    <a:lumMod val="50000"/>
                    <a:lumOff val="50000"/>
                  </a:schemeClr>
                </a:solidFill>
                <a:latin typeface="Meiryo" charset="-128"/>
                <a:ea typeface="Meiryo" charset="-128"/>
                <a:cs typeface="Meiryo" charset="-128"/>
              </a:rPr>
              <a:t>）</a:t>
            </a:r>
            <a:endParaRPr kumimoji="1" lang="ja-JP" altLang="en-US" dirty="0">
              <a:solidFill>
                <a:schemeClr val="tx1">
                  <a:lumMod val="50000"/>
                  <a:lumOff val="50000"/>
                </a:schemeClr>
              </a:solidFill>
              <a:latin typeface="Meiryo" charset="-128"/>
              <a:ea typeface="Meiryo" charset="-128"/>
              <a:cs typeface="Meiryo" charset="-128"/>
            </a:endParaRPr>
          </a:p>
        </p:txBody>
      </p:sp>
      <p:sp>
        <p:nvSpPr>
          <p:cNvPr id="16" name="テキスト ボックス 15"/>
          <p:cNvSpPr txBox="1"/>
          <p:nvPr/>
        </p:nvSpPr>
        <p:spPr>
          <a:xfrm>
            <a:off x="6565484" y="829358"/>
            <a:ext cx="2339102" cy="461665"/>
          </a:xfrm>
          <a:prstGeom prst="rect">
            <a:avLst/>
          </a:prstGeom>
          <a:noFill/>
        </p:spPr>
        <p:txBody>
          <a:bodyPr wrap="none" rtlCol="0">
            <a:spAutoFit/>
          </a:bodyPr>
          <a:lstStyle/>
          <a:p>
            <a:pPr algn="r"/>
            <a:r>
              <a:rPr kumimoji="1" lang="ja-JP" altLang="en-US" sz="2400" b="1" dirty="0" smtClean="0">
                <a:solidFill>
                  <a:srgbClr val="009051"/>
                </a:solidFill>
                <a:latin typeface="Meiryo" charset="-128"/>
                <a:ea typeface="Meiryo" charset="-128"/>
                <a:cs typeface="Meiryo" charset="-128"/>
              </a:rPr>
              <a:t>特化型人工知能</a:t>
            </a:r>
            <a:endParaRPr kumimoji="1" lang="ja-JP" altLang="en-US" sz="2400" b="1" dirty="0">
              <a:solidFill>
                <a:srgbClr val="009051"/>
              </a:solidFill>
              <a:latin typeface="Meiryo" charset="-128"/>
              <a:ea typeface="Meiryo" charset="-128"/>
              <a:cs typeface="Meiryo" charset="-128"/>
            </a:endParaRPr>
          </a:p>
        </p:txBody>
      </p:sp>
      <p:sp>
        <p:nvSpPr>
          <p:cNvPr id="17" name="テキスト ボックス 16"/>
          <p:cNvSpPr txBox="1"/>
          <p:nvPr/>
        </p:nvSpPr>
        <p:spPr>
          <a:xfrm>
            <a:off x="5436970" y="1217791"/>
            <a:ext cx="3467616" cy="338554"/>
          </a:xfrm>
          <a:prstGeom prst="rect">
            <a:avLst/>
          </a:prstGeom>
          <a:noFill/>
        </p:spPr>
        <p:txBody>
          <a:bodyPr wrap="none" rtlCol="0">
            <a:spAutoFit/>
          </a:bodyPr>
          <a:lstStyle/>
          <a:p>
            <a:pPr algn="r"/>
            <a:r>
              <a:rPr kumimoji="1" lang="ja-JP" altLang="en-US" sz="1600" dirty="0" smtClean="0">
                <a:solidFill>
                  <a:schemeClr val="tx1">
                    <a:lumMod val="50000"/>
                    <a:lumOff val="50000"/>
                  </a:schemeClr>
                </a:solidFill>
                <a:latin typeface="Meiryo" charset="-128"/>
                <a:ea typeface="Meiryo" charset="-128"/>
                <a:cs typeface="Meiryo" charset="-128"/>
              </a:rPr>
              <a:t>個別の領域において知的に振る舞う</a:t>
            </a:r>
            <a:endParaRPr kumimoji="1" lang="ja-JP" altLang="en-US" sz="1600" dirty="0">
              <a:solidFill>
                <a:schemeClr val="tx1">
                  <a:lumMod val="50000"/>
                  <a:lumOff val="50000"/>
                </a:schemeClr>
              </a:solidFill>
              <a:latin typeface="Meiryo" charset="-128"/>
              <a:ea typeface="Meiryo" charset="-128"/>
              <a:cs typeface="Meiryo" charset="-128"/>
            </a:endParaRPr>
          </a:p>
        </p:txBody>
      </p:sp>
      <p:sp>
        <p:nvSpPr>
          <p:cNvPr id="18" name="テキスト ボックス 17"/>
          <p:cNvSpPr txBox="1"/>
          <p:nvPr/>
        </p:nvSpPr>
        <p:spPr>
          <a:xfrm>
            <a:off x="234363" y="825348"/>
            <a:ext cx="2339102" cy="461665"/>
          </a:xfrm>
          <a:prstGeom prst="rect">
            <a:avLst/>
          </a:prstGeom>
          <a:noFill/>
        </p:spPr>
        <p:txBody>
          <a:bodyPr wrap="none" rtlCol="0">
            <a:spAutoFit/>
          </a:bodyPr>
          <a:lstStyle/>
          <a:p>
            <a:r>
              <a:rPr kumimoji="1" lang="ja-JP" altLang="en-US" sz="2400" b="1" dirty="0" smtClean="0">
                <a:solidFill>
                  <a:srgbClr val="0070C0"/>
                </a:solidFill>
                <a:latin typeface="Meiryo" charset="-128"/>
                <a:ea typeface="Meiryo" charset="-128"/>
                <a:cs typeface="Meiryo" charset="-128"/>
              </a:rPr>
              <a:t>汎用型人工知能</a:t>
            </a:r>
            <a:endParaRPr kumimoji="1" lang="ja-JP" altLang="en-US" sz="2400" b="1" dirty="0">
              <a:solidFill>
                <a:srgbClr val="0070C0"/>
              </a:solidFill>
              <a:latin typeface="Meiryo" charset="-128"/>
              <a:ea typeface="Meiryo" charset="-128"/>
              <a:cs typeface="Meiryo" charset="-128"/>
            </a:endParaRPr>
          </a:p>
        </p:txBody>
      </p:sp>
      <p:sp>
        <p:nvSpPr>
          <p:cNvPr id="19" name="テキスト ボックス 18"/>
          <p:cNvSpPr txBox="1"/>
          <p:nvPr/>
        </p:nvSpPr>
        <p:spPr>
          <a:xfrm>
            <a:off x="234363" y="1217714"/>
            <a:ext cx="4083169" cy="338554"/>
          </a:xfrm>
          <a:prstGeom prst="rect">
            <a:avLst/>
          </a:prstGeom>
          <a:noFill/>
        </p:spPr>
        <p:txBody>
          <a:bodyPr wrap="none" rtlCol="0">
            <a:spAutoFit/>
          </a:bodyPr>
          <a:lstStyle/>
          <a:p>
            <a:r>
              <a:rPr kumimoji="1" lang="ja-JP" altLang="en-US" sz="1600" dirty="0" smtClean="0">
                <a:solidFill>
                  <a:schemeClr val="tx1">
                    <a:lumMod val="50000"/>
                    <a:lumOff val="50000"/>
                  </a:schemeClr>
                </a:solidFill>
                <a:latin typeface="Meiryo" charset="-128"/>
                <a:ea typeface="Meiryo" charset="-128"/>
                <a:cs typeface="Meiryo" charset="-128"/>
              </a:rPr>
              <a:t>異なる領域で多様で複雑な問題を解決する</a:t>
            </a:r>
            <a:endParaRPr kumimoji="1" lang="ja-JP" altLang="en-US" sz="1600" dirty="0">
              <a:solidFill>
                <a:schemeClr val="tx1">
                  <a:lumMod val="50000"/>
                  <a:lumOff val="50000"/>
                </a:schemeClr>
              </a:solidFill>
              <a:latin typeface="Meiryo" charset="-128"/>
              <a:ea typeface="Meiryo" charset="-128"/>
              <a:cs typeface="Meiryo" charset="-128"/>
            </a:endParaRPr>
          </a:p>
        </p:txBody>
      </p:sp>
      <p:sp>
        <p:nvSpPr>
          <p:cNvPr id="15" name="正方形/長方形 14"/>
          <p:cNvSpPr/>
          <p:nvPr/>
        </p:nvSpPr>
        <p:spPr>
          <a:xfrm>
            <a:off x="2443728" y="2517843"/>
            <a:ext cx="4239970" cy="3137527"/>
          </a:xfrm>
          <a:prstGeom prst="rect">
            <a:avLst/>
          </a:prstGeom>
          <a:noFill/>
          <a:ln>
            <a:solidFill>
              <a:schemeClr val="accent6">
                <a:lumMod val="75000"/>
              </a:schemeClr>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 name="直線矢印コネクタ 21"/>
          <p:cNvCxnSpPr>
            <a:stCxn id="11" idx="1"/>
          </p:cNvCxnSpPr>
          <p:nvPr/>
        </p:nvCxnSpPr>
        <p:spPr>
          <a:xfrm flipH="1">
            <a:off x="5076056" y="2739248"/>
            <a:ext cx="2449616" cy="140983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直線矢印コネクタ 22"/>
          <p:cNvCxnSpPr>
            <a:stCxn id="8" idx="1"/>
          </p:cNvCxnSpPr>
          <p:nvPr/>
        </p:nvCxnSpPr>
        <p:spPr>
          <a:xfrm flipH="1">
            <a:off x="5724128" y="4324572"/>
            <a:ext cx="1801544"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a:stCxn id="9" idx="1"/>
          </p:cNvCxnSpPr>
          <p:nvPr/>
        </p:nvCxnSpPr>
        <p:spPr>
          <a:xfrm flipH="1" flipV="1">
            <a:off x="4499992" y="4283882"/>
            <a:ext cx="3019978" cy="170030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30" name="図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3932" y="2377517"/>
            <a:ext cx="1897237" cy="2375938"/>
          </a:xfrm>
          <a:prstGeom prst="rect">
            <a:avLst/>
          </a:prstGeom>
        </p:spPr>
      </p:pic>
      <p:sp>
        <p:nvSpPr>
          <p:cNvPr id="31" name="テキスト ボックス 30"/>
          <p:cNvSpPr txBox="1"/>
          <p:nvPr/>
        </p:nvSpPr>
        <p:spPr>
          <a:xfrm>
            <a:off x="656237" y="2008185"/>
            <a:ext cx="1338828" cy="369332"/>
          </a:xfrm>
          <a:prstGeom prst="rect">
            <a:avLst/>
          </a:prstGeom>
          <a:noFill/>
        </p:spPr>
        <p:txBody>
          <a:bodyPr wrap="none" rtlCol="0">
            <a:spAutoFit/>
          </a:bodyPr>
          <a:lstStyle/>
          <a:p>
            <a:pPr algn="ctr"/>
            <a:r>
              <a:rPr kumimoji="1" lang="ja-JP" altLang="en-US" dirty="0" smtClean="0">
                <a:solidFill>
                  <a:schemeClr val="tx1">
                    <a:lumMod val="50000"/>
                    <a:lumOff val="50000"/>
                  </a:schemeClr>
                </a:solidFill>
                <a:latin typeface="Meiryo" charset="-128"/>
                <a:ea typeface="Meiryo" charset="-128"/>
                <a:cs typeface="Meiryo" charset="-128"/>
              </a:rPr>
              <a:t>脳</a:t>
            </a:r>
            <a:r>
              <a:rPr kumimoji="1" lang="ja-JP" altLang="en-US" smtClean="0">
                <a:solidFill>
                  <a:schemeClr val="tx1">
                    <a:lumMod val="50000"/>
                    <a:lumOff val="50000"/>
                  </a:schemeClr>
                </a:solidFill>
                <a:latin typeface="Meiryo" charset="-128"/>
                <a:ea typeface="Meiryo" charset="-128"/>
                <a:cs typeface="Meiryo" charset="-128"/>
              </a:rPr>
              <a:t>機能全体</a:t>
            </a:r>
            <a:endParaRPr kumimoji="1" lang="ja-JP" altLang="en-US" dirty="0">
              <a:solidFill>
                <a:schemeClr val="tx1">
                  <a:lumMod val="50000"/>
                  <a:lumOff val="50000"/>
                </a:schemeClr>
              </a:solidFill>
              <a:latin typeface="Meiryo" charset="-128"/>
              <a:ea typeface="Meiryo" charset="-128"/>
              <a:cs typeface="Meiryo" charset="-128"/>
            </a:endParaRPr>
          </a:p>
        </p:txBody>
      </p:sp>
      <p:sp>
        <p:nvSpPr>
          <p:cNvPr id="32" name="テキスト ボックス 31"/>
          <p:cNvSpPr txBox="1"/>
          <p:nvPr/>
        </p:nvSpPr>
        <p:spPr>
          <a:xfrm>
            <a:off x="188072" y="4907855"/>
            <a:ext cx="2262158" cy="646331"/>
          </a:xfrm>
          <a:prstGeom prst="rect">
            <a:avLst/>
          </a:prstGeom>
          <a:noFill/>
        </p:spPr>
        <p:txBody>
          <a:bodyPr wrap="none" rtlCol="0">
            <a:spAutoFit/>
          </a:bodyPr>
          <a:lstStyle/>
          <a:p>
            <a:r>
              <a:rPr kumimoji="1" lang="ja-JP" altLang="en-US" dirty="0" smtClean="0">
                <a:solidFill>
                  <a:schemeClr val="tx1">
                    <a:lumMod val="50000"/>
                    <a:lumOff val="50000"/>
                  </a:schemeClr>
                </a:solidFill>
                <a:latin typeface="Meiryo" charset="-128"/>
                <a:ea typeface="Meiryo" charset="-128"/>
                <a:cs typeface="Meiryo" charset="-128"/>
              </a:rPr>
              <a:t>自己理解・自己制御</a:t>
            </a:r>
            <a:endParaRPr kumimoji="1" lang="en-US" altLang="ja-JP" dirty="0" smtClean="0">
              <a:solidFill>
                <a:schemeClr val="tx1">
                  <a:lumMod val="50000"/>
                  <a:lumOff val="50000"/>
                </a:schemeClr>
              </a:solidFill>
              <a:latin typeface="Meiryo" charset="-128"/>
              <a:ea typeface="Meiryo" charset="-128"/>
              <a:cs typeface="Meiryo" charset="-128"/>
            </a:endParaRPr>
          </a:p>
          <a:p>
            <a:r>
              <a:rPr lang="ja-JP" altLang="en-US" dirty="0" smtClean="0">
                <a:solidFill>
                  <a:schemeClr val="tx1">
                    <a:lumMod val="50000"/>
                    <a:lumOff val="50000"/>
                  </a:schemeClr>
                </a:solidFill>
                <a:latin typeface="Meiryo" charset="-128"/>
                <a:ea typeface="Meiryo" charset="-128"/>
                <a:cs typeface="Meiryo" charset="-128"/>
              </a:rPr>
              <a:t>意識・意欲など</a:t>
            </a:r>
            <a:endParaRPr kumimoji="1" lang="ja-JP" altLang="en-US" dirty="0">
              <a:solidFill>
                <a:schemeClr val="tx1">
                  <a:lumMod val="50000"/>
                  <a:lumOff val="50000"/>
                </a:schemeClr>
              </a:solidFill>
              <a:latin typeface="Meiryo" charset="-128"/>
              <a:ea typeface="Meiryo" charset="-128"/>
              <a:cs typeface="Meiryo" charset="-128"/>
            </a:endParaRPr>
          </a:p>
        </p:txBody>
      </p:sp>
      <p:cxnSp>
        <p:nvCxnSpPr>
          <p:cNvPr id="36" name="直線矢印コネクタ 35"/>
          <p:cNvCxnSpPr>
            <a:endCxn id="15" idx="1"/>
          </p:cNvCxnSpPr>
          <p:nvPr/>
        </p:nvCxnSpPr>
        <p:spPr>
          <a:xfrm>
            <a:off x="2074525" y="4086606"/>
            <a:ext cx="369203" cy="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0" name="テキスト ボックス 39"/>
          <p:cNvSpPr txBox="1"/>
          <p:nvPr/>
        </p:nvSpPr>
        <p:spPr>
          <a:xfrm>
            <a:off x="188871" y="5661023"/>
            <a:ext cx="2239558" cy="923330"/>
          </a:xfrm>
          <a:prstGeom prst="rect">
            <a:avLst/>
          </a:prstGeom>
          <a:noFill/>
        </p:spPr>
        <p:txBody>
          <a:bodyPr wrap="square" rtlCol="0">
            <a:spAutoFit/>
          </a:bodyPr>
          <a:lstStyle/>
          <a:p>
            <a:r>
              <a:rPr kumimoji="1" lang="ja-JP" altLang="en-US" dirty="0" smtClean="0">
                <a:solidFill>
                  <a:schemeClr val="accent6">
                    <a:lumMod val="75000"/>
                  </a:schemeClr>
                </a:solidFill>
                <a:latin typeface="Meiryo" charset="-128"/>
                <a:ea typeface="Meiryo" charset="-128"/>
                <a:cs typeface="Meiryo" charset="-128"/>
              </a:rPr>
              <a:t>自ら課題を発見し、自律的に能力を高めてゆく</a:t>
            </a:r>
            <a:endParaRPr kumimoji="1" lang="ja-JP" altLang="en-US"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1527457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人工知能</a:t>
            </a:r>
            <a:r>
              <a:rPr kumimoji="1" lang="ja-JP" altLang="en-US" dirty="0" smtClean="0"/>
              <a:t>の４レベル</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65</a:t>
            </a:fld>
            <a:endParaRPr kumimoji="1" lang="ja-JP" altLang="en-US"/>
          </a:p>
        </p:txBody>
      </p:sp>
      <p:sp>
        <p:nvSpPr>
          <p:cNvPr id="4" name="正方形/長方形 3"/>
          <p:cNvSpPr/>
          <p:nvPr/>
        </p:nvSpPr>
        <p:spPr>
          <a:xfrm>
            <a:off x="1043608" y="792675"/>
            <a:ext cx="7732265" cy="1426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600" b="1" dirty="0" smtClean="0">
                <a:solidFill>
                  <a:schemeClr val="bg1"/>
                </a:solidFill>
                <a:latin typeface="Meiryo" charset="-128"/>
                <a:ea typeface="Meiryo" charset="-128"/>
                <a:cs typeface="Meiryo" charset="-128"/>
              </a:rPr>
              <a:t>単純制御：指示されたことをそまま行う</a:t>
            </a:r>
            <a:endParaRPr lang="en-US" altLang="ja-JP" sz="1600" b="1" dirty="0" smtClean="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予め定められたルールに従い制御する（人工知能搭載○○）。</a:t>
            </a:r>
            <a:endParaRPr lang="en-US" altLang="ja-JP" sz="1200" dirty="0" smtClean="0">
              <a:solidFill>
                <a:schemeClr val="bg1"/>
              </a:solidFill>
              <a:latin typeface="Meiryo" charset="-128"/>
              <a:ea typeface="Meiryo" charset="-128"/>
              <a:cs typeface="Meiryo" charset="-128"/>
            </a:endParaRPr>
          </a:p>
          <a:p>
            <a:endParaRPr lang="en-US" altLang="ja-JP" sz="1200" dirty="0" smtClean="0">
              <a:solidFill>
                <a:schemeClr val="bg1"/>
              </a:solidFill>
              <a:latin typeface="Meiryo" charset="-128"/>
              <a:ea typeface="Meiryo" charset="-128"/>
              <a:cs typeface="Meiryo" charset="-128"/>
            </a:endParaRPr>
          </a:p>
          <a:p>
            <a:pPr marL="171450" indent="-171450">
              <a:buFont typeface="Wingdings" charset="2"/>
              <a:buChar char="l"/>
            </a:pPr>
            <a:r>
              <a:rPr lang="ja-JP" altLang="en-US" sz="1000" dirty="0" smtClean="0">
                <a:solidFill>
                  <a:schemeClr val="bg1"/>
                </a:solidFill>
                <a:latin typeface="Meiryo" charset="-128"/>
                <a:ea typeface="Meiryo" charset="-128"/>
                <a:cs typeface="Meiryo" charset="-128"/>
              </a:rPr>
              <a:t>気温</a:t>
            </a:r>
            <a:r>
              <a:rPr lang="ja-JP" altLang="en-US" sz="1000" dirty="0">
                <a:solidFill>
                  <a:schemeClr val="bg1"/>
                </a:solidFill>
                <a:latin typeface="Meiryo" charset="-128"/>
                <a:ea typeface="Meiryo" charset="-128"/>
                <a:cs typeface="Meiryo" charset="-128"/>
              </a:rPr>
              <a:t>が上がるとスイッチを</a:t>
            </a:r>
            <a:r>
              <a:rPr lang="ja-JP" altLang="en-US" sz="1000" dirty="0" smtClean="0">
                <a:solidFill>
                  <a:schemeClr val="bg1"/>
                </a:solidFill>
                <a:latin typeface="Meiryo" charset="-128"/>
                <a:ea typeface="Meiryo" charset="-128"/>
                <a:cs typeface="Meiryo" charset="-128"/>
              </a:rPr>
              <a:t>切るエアコン</a:t>
            </a:r>
            <a:endParaRPr lang="en-US" altLang="ja-JP" sz="1000" dirty="0" smtClean="0">
              <a:solidFill>
                <a:schemeClr val="bg1"/>
              </a:solidFill>
              <a:latin typeface="Meiryo" charset="-128"/>
              <a:ea typeface="Meiryo" charset="-128"/>
              <a:cs typeface="Meiryo" charset="-128"/>
            </a:endParaRPr>
          </a:p>
          <a:p>
            <a:pPr marL="171450" indent="-171450">
              <a:buFont typeface="Wingdings" charset="2"/>
              <a:buChar char="l"/>
            </a:pPr>
            <a:r>
              <a:rPr lang="ja-JP" altLang="en-US" sz="1000" dirty="0" smtClean="0">
                <a:solidFill>
                  <a:schemeClr val="bg1"/>
                </a:solidFill>
                <a:latin typeface="Meiryo" charset="-128"/>
                <a:ea typeface="Meiryo" charset="-128"/>
                <a:cs typeface="Meiryo" charset="-128"/>
              </a:rPr>
              <a:t>洗濯物</a:t>
            </a:r>
            <a:r>
              <a:rPr lang="ja-JP" altLang="en-US" sz="1000" dirty="0">
                <a:solidFill>
                  <a:schemeClr val="bg1"/>
                </a:solidFill>
                <a:latin typeface="Meiryo" charset="-128"/>
                <a:ea typeface="Meiryo" charset="-128"/>
                <a:cs typeface="Meiryo" charset="-128"/>
              </a:rPr>
              <a:t>の重さで洗濯時間を自動的に変更する</a:t>
            </a:r>
            <a:r>
              <a:rPr lang="ja-JP" altLang="en-US" sz="1000" dirty="0" smtClean="0">
                <a:solidFill>
                  <a:schemeClr val="bg1"/>
                </a:solidFill>
                <a:latin typeface="Meiryo" charset="-128"/>
                <a:ea typeface="Meiryo" charset="-128"/>
                <a:cs typeface="Meiryo" charset="-128"/>
              </a:rPr>
              <a:t>洗濯機</a:t>
            </a:r>
            <a:endParaRPr lang="en-US" altLang="ja-JP" sz="1000" dirty="0" smtClean="0">
              <a:solidFill>
                <a:schemeClr val="bg1"/>
              </a:solidFill>
              <a:latin typeface="Meiryo" charset="-128"/>
              <a:ea typeface="Meiryo" charset="-128"/>
              <a:cs typeface="Meiryo" charset="-128"/>
            </a:endParaRPr>
          </a:p>
          <a:p>
            <a:pPr marL="171450" indent="-171450">
              <a:buFont typeface="Wingdings" charset="2"/>
              <a:buChar char="l"/>
            </a:pPr>
            <a:r>
              <a:rPr lang="ja-JP" altLang="en-US" sz="1000" dirty="0" smtClean="0">
                <a:solidFill>
                  <a:schemeClr val="bg1"/>
                </a:solidFill>
                <a:latin typeface="Meiryo" charset="-128"/>
                <a:ea typeface="Meiryo" charset="-128"/>
                <a:cs typeface="Meiryo" charset="-128"/>
              </a:rPr>
              <a:t>ひげ</a:t>
            </a:r>
            <a:r>
              <a:rPr lang="ja-JP" altLang="en-US" sz="1000" dirty="0">
                <a:solidFill>
                  <a:schemeClr val="bg1"/>
                </a:solidFill>
                <a:latin typeface="Meiryo" charset="-128"/>
                <a:ea typeface="Meiryo" charset="-128"/>
                <a:cs typeface="Meiryo" charset="-128"/>
              </a:rPr>
              <a:t>の伸び具合で剃り方を変える電気シェーバー</a:t>
            </a:r>
            <a:r>
              <a:rPr lang="ja-JP" altLang="en-US" sz="1000" dirty="0" smtClean="0">
                <a:solidFill>
                  <a:schemeClr val="bg1"/>
                </a:solidFill>
                <a:latin typeface="Meiryo" charset="-128"/>
                <a:ea typeface="Meiryo" charset="-128"/>
                <a:cs typeface="Meiryo" charset="-128"/>
              </a:rPr>
              <a:t>など</a:t>
            </a:r>
            <a:endParaRPr lang="ja-JP" altLang="en-US" sz="1000" dirty="0">
              <a:solidFill>
                <a:schemeClr val="bg1"/>
              </a:solidFill>
              <a:latin typeface="Meiryo" charset="-128"/>
              <a:ea typeface="Meiryo" charset="-128"/>
              <a:cs typeface="Meiryo" charset="-128"/>
            </a:endParaRPr>
          </a:p>
        </p:txBody>
      </p:sp>
      <p:sp>
        <p:nvSpPr>
          <p:cNvPr id="5" name="正方形/長方形 4"/>
          <p:cNvSpPr/>
          <p:nvPr/>
        </p:nvSpPr>
        <p:spPr>
          <a:xfrm>
            <a:off x="1047420" y="2255491"/>
            <a:ext cx="7732265" cy="142630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600" b="1" dirty="0" smtClean="0">
                <a:solidFill>
                  <a:schemeClr val="bg1"/>
                </a:solidFill>
                <a:latin typeface="Meiryo" charset="-128"/>
                <a:ea typeface="Meiryo" charset="-128"/>
                <a:cs typeface="Meiryo" charset="-128"/>
              </a:rPr>
              <a:t>学習・推論：指示されたことを自ら考えて実行する</a:t>
            </a:r>
            <a:endParaRPr lang="en-US" altLang="ja-JP" sz="1600" b="1" dirty="0" smtClean="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外</a:t>
            </a:r>
            <a:r>
              <a:rPr lang="ja-JP" altLang="en-US" sz="1200" dirty="0">
                <a:solidFill>
                  <a:schemeClr val="bg1"/>
                </a:solidFill>
                <a:latin typeface="Meiryo" charset="-128"/>
                <a:ea typeface="Meiryo" charset="-128"/>
                <a:cs typeface="Meiryo" charset="-128"/>
              </a:rPr>
              <a:t>の世界を観測することに</a:t>
            </a:r>
            <a:r>
              <a:rPr lang="ja-JP" altLang="en-US" sz="1200" dirty="0" smtClean="0">
                <a:solidFill>
                  <a:schemeClr val="bg1"/>
                </a:solidFill>
                <a:latin typeface="Meiryo" charset="-128"/>
                <a:ea typeface="Meiryo" charset="-128"/>
                <a:cs typeface="Meiryo" charset="-128"/>
              </a:rPr>
              <a:t>よって振る舞い</a:t>
            </a:r>
            <a:r>
              <a:rPr lang="ja-JP" altLang="en-US" sz="1200" dirty="0">
                <a:solidFill>
                  <a:schemeClr val="bg1"/>
                </a:solidFill>
                <a:latin typeface="Meiryo" charset="-128"/>
                <a:ea typeface="Meiryo" charset="-128"/>
                <a:cs typeface="Meiryo" charset="-128"/>
              </a:rPr>
              <a:t>を</a:t>
            </a:r>
            <a:r>
              <a:rPr lang="ja-JP" altLang="en-US" sz="1200" dirty="0" smtClean="0">
                <a:solidFill>
                  <a:schemeClr val="bg1"/>
                </a:solidFill>
                <a:latin typeface="Meiryo" charset="-128"/>
                <a:ea typeface="Meiryo" charset="-128"/>
                <a:cs typeface="Meiryo" charset="-128"/>
              </a:rPr>
              <a:t>変える。振る舞い</a:t>
            </a:r>
            <a:r>
              <a:rPr lang="ja-JP" altLang="en-US" sz="1200" dirty="0">
                <a:solidFill>
                  <a:schemeClr val="bg1"/>
                </a:solidFill>
                <a:latin typeface="Meiryo" charset="-128"/>
                <a:ea typeface="Meiryo" charset="-128"/>
                <a:cs typeface="Meiryo" charset="-128"/>
              </a:rPr>
              <a:t>のパターンを多くするために</a:t>
            </a:r>
            <a:r>
              <a:rPr lang="ja-JP" altLang="en-US" sz="1200" dirty="0" smtClean="0">
                <a:solidFill>
                  <a:schemeClr val="bg1"/>
                </a:solidFill>
                <a:latin typeface="Meiryo" charset="-128"/>
                <a:ea typeface="Meiryo" charset="-128"/>
                <a:cs typeface="Meiryo" charset="-128"/>
              </a:rPr>
              <a:t>、予め用意されたルールに従い学習・推論し実行する。</a:t>
            </a:r>
            <a:r>
              <a:rPr lang="ja-JP" altLang="en-US" sz="1200" dirty="0">
                <a:solidFill>
                  <a:schemeClr val="bg1"/>
                </a:solidFill>
                <a:latin typeface="Meiryo" charset="-128"/>
                <a:ea typeface="Meiryo" charset="-128"/>
                <a:cs typeface="Meiryo" charset="-128"/>
              </a:rPr>
              <a:t>　</a:t>
            </a:r>
            <a:endParaRPr lang="en-US" altLang="ja-JP" sz="1000" dirty="0" smtClean="0">
              <a:solidFill>
                <a:schemeClr val="bg1"/>
              </a:solidFill>
              <a:latin typeface="Meiryo" charset="-128"/>
              <a:ea typeface="Meiryo" charset="-128"/>
              <a:cs typeface="Meiryo" charset="-128"/>
            </a:endParaRPr>
          </a:p>
          <a:p>
            <a:pPr marL="171450" indent="-171450">
              <a:buFont typeface="Wingdings" charset="2"/>
              <a:buChar char="l"/>
            </a:pPr>
            <a:r>
              <a:rPr lang="ja-JP" altLang="en-US" sz="1000" dirty="0" smtClean="0">
                <a:solidFill>
                  <a:schemeClr val="bg1"/>
                </a:solidFill>
                <a:latin typeface="Meiryo" charset="-128"/>
                <a:ea typeface="Meiryo" charset="-128"/>
                <a:cs typeface="Meiryo" charset="-128"/>
              </a:rPr>
              <a:t>「駒</a:t>
            </a:r>
            <a:r>
              <a:rPr lang="ja-JP" altLang="en-US" sz="1000" dirty="0">
                <a:solidFill>
                  <a:schemeClr val="bg1"/>
                </a:solidFill>
                <a:latin typeface="Meiryo" charset="-128"/>
                <a:ea typeface="Meiryo" charset="-128"/>
                <a:cs typeface="Meiryo" charset="-128"/>
              </a:rPr>
              <a:t>がこの場所にあるときは、こう動かすのが</a:t>
            </a:r>
            <a:r>
              <a:rPr lang="ja-JP" altLang="en-US" sz="1000" dirty="0" smtClean="0">
                <a:solidFill>
                  <a:schemeClr val="bg1"/>
                </a:solidFill>
                <a:latin typeface="Meiryo" charset="-128"/>
                <a:ea typeface="Meiryo" charset="-128"/>
                <a:cs typeface="Meiryo" charset="-128"/>
              </a:rPr>
              <a:t>いい」といった予め決められた</a:t>
            </a:r>
            <a:r>
              <a:rPr lang="ja-JP" altLang="en-US" sz="1000" dirty="0">
                <a:solidFill>
                  <a:schemeClr val="bg1"/>
                </a:solidFill>
                <a:latin typeface="Meiryo" charset="-128"/>
                <a:ea typeface="Meiryo" charset="-128"/>
                <a:cs typeface="Meiryo" charset="-128"/>
              </a:rPr>
              <a:t>ルールに</a:t>
            </a:r>
            <a:r>
              <a:rPr lang="ja-JP" altLang="en-US" sz="1000" dirty="0" smtClean="0">
                <a:solidFill>
                  <a:schemeClr val="bg1"/>
                </a:solidFill>
                <a:latin typeface="Meiryo" charset="-128"/>
                <a:ea typeface="Meiryo" charset="-128"/>
                <a:cs typeface="Meiryo" charset="-128"/>
              </a:rPr>
              <a:t>従って、これからの打ち手を探索</a:t>
            </a:r>
            <a:r>
              <a:rPr lang="ja-JP" altLang="en-US" sz="1000" dirty="0">
                <a:solidFill>
                  <a:schemeClr val="bg1"/>
                </a:solidFill>
                <a:latin typeface="Meiryo" charset="-128"/>
                <a:ea typeface="Meiryo" charset="-128"/>
                <a:cs typeface="Meiryo" charset="-128"/>
              </a:rPr>
              <a:t>して打つことが</a:t>
            </a:r>
            <a:r>
              <a:rPr lang="ja-JP" altLang="en-US" sz="1000" dirty="0" smtClean="0">
                <a:solidFill>
                  <a:schemeClr val="bg1"/>
                </a:solidFill>
                <a:latin typeface="Meiryo" charset="-128"/>
                <a:ea typeface="Meiryo" charset="-128"/>
                <a:cs typeface="Meiryo" charset="-128"/>
              </a:rPr>
              <a:t>できる囲碁や将棋のシステム</a:t>
            </a:r>
            <a:endParaRPr lang="en-US" altLang="ja-JP" sz="1000" dirty="0" smtClean="0">
              <a:solidFill>
                <a:schemeClr val="bg1"/>
              </a:solidFill>
              <a:latin typeface="Meiryo" charset="-128"/>
              <a:ea typeface="Meiryo" charset="-128"/>
              <a:cs typeface="Meiryo" charset="-128"/>
            </a:endParaRPr>
          </a:p>
          <a:p>
            <a:pPr marL="171450" indent="-171450">
              <a:buFont typeface="Wingdings" charset="2"/>
              <a:buChar char="l"/>
            </a:pPr>
            <a:r>
              <a:rPr lang="ja-JP" altLang="en-US" sz="1000" dirty="0" smtClean="0">
                <a:solidFill>
                  <a:schemeClr val="bg1"/>
                </a:solidFill>
                <a:latin typeface="Meiryo" charset="-128"/>
                <a:ea typeface="Meiryo" charset="-128"/>
                <a:cs typeface="Meiryo" charset="-128"/>
              </a:rPr>
              <a:t>与えられた</a:t>
            </a:r>
            <a:r>
              <a:rPr lang="ja-JP" altLang="en-US" sz="1000" dirty="0">
                <a:solidFill>
                  <a:schemeClr val="bg1"/>
                </a:solidFill>
                <a:latin typeface="Meiryo" charset="-128"/>
                <a:ea typeface="Meiryo" charset="-128"/>
                <a:cs typeface="Meiryo" charset="-128"/>
              </a:rPr>
              <a:t>知識ベースに従って、検査の結果から診断内容や処方する薬を決めて出力</a:t>
            </a:r>
            <a:r>
              <a:rPr lang="ja-JP" altLang="en-US" sz="1000" dirty="0" smtClean="0">
                <a:solidFill>
                  <a:schemeClr val="bg1"/>
                </a:solidFill>
                <a:latin typeface="Meiryo" charset="-128"/>
                <a:ea typeface="Meiryo" charset="-128"/>
                <a:cs typeface="Meiryo" charset="-128"/>
              </a:rPr>
              <a:t>する医療診断システム</a:t>
            </a:r>
            <a:endParaRPr lang="en-US" altLang="ja-JP" sz="1000" dirty="0">
              <a:solidFill>
                <a:schemeClr val="bg1"/>
              </a:solidFill>
              <a:latin typeface="Meiryo" charset="-128"/>
              <a:ea typeface="Meiryo" charset="-128"/>
              <a:cs typeface="Meiryo" charset="-128"/>
            </a:endParaRPr>
          </a:p>
        </p:txBody>
      </p:sp>
      <p:sp>
        <p:nvSpPr>
          <p:cNvPr id="6" name="正方形/長方形 5"/>
          <p:cNvSpPr/>
          <p:nvPr/>
        </p:nvSpPr>
        <p:spPr>
          <a:xfrm>
            <a:off x="1043608" y="3714761"/>
            <a:ext cx="7732265" cy="142630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600" b="1" dirty="0" smtClean="0">
                <a:solidFill>
                  <a:schemeClr val="bg1"/>
                </a:solidFill>
                <a:latin typeface="Meiryo" charset="-128"/>
                <a:ea typeface="Meiryo" charset="-128"/>
                <a:cs typeface="Meiryo" charset="-128"/>
              </a:rPr>
              <a:t>機械学習：学習の着眼点は人間が教えるが対応パターン</a:t>
            </a:r>
            <a:r>
              <a:rPr lang="ja-JP" altLang="en-US" sz="1600" b="1" dirty="0">
                <a:solidFill>
                  <a:schemeClr val="bg1"/>
                </a:solidFill>
                <a:latin typeface="Meiryo" charset="-128"/>
                <a:ea typeface="Meiryo" charset="-128"/>
                <a:cs typeface="Meiryo" charset="-128"/>
              </a:rPr>
              <a:t>を自動的に</a:t>
            </a:r>
            <a:r>
              <a:rPr lang="ja-JP" altLang="en-US" sz="1600" b="1" dirty="0" smtClean="0">
                <a:solidFill>
                  <a:schemeClr val="bg1"/>
                </a:solidFill>
                <a:latin typeface="Meiryo" charset="-128"/>
                <a:ea typeface="Meiryo" charset="-128"/>
                <a:cs typeface="Meiryo" charset="-128"/>
              </a:rPr>
              <a:t>学習する</a:t>
            </a:r>
            <a:endParaRPr lang="en-US" altLang="ja-JP" sz="1600" b="1" dirty="0" smtClean="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人間</a:t>
            </a:r>
            <a:r>
              <a:rPr lang="ja-JP" altLang="en-US" sz="1200" dirty="0">
                <a:solidFill>
                  <a:schemeClr val="bg1"/>
                </a:solidFill>
                <a:latin typeface="Meiryo" charset="-128"/>
                <a:ea typeface="Meiryo" charset="-128"/>
                <a:cs typeface="Meiryo" charset="-128"/>
              </a:rPr>
              <a:t>が</a:t>
            </a:r>
            <a:r>
              <a:rPr lang="ja-JP" altLang="en-US" sz="1200" dirty="0" smtClean="0">
                <a:solidFill>
                  <a:schemeClr val="bg1"/>
                </a:solidFill>
                <a:latin typeface="Meiryo" charset="-128"/>
                <a:ea typeface="Meiryo" charset="-128"/>
                <a:cs typeface="Meiryo" charset="-128"/>
              </a:rPr>
              <a:t>あらかじめルール</a:t>
            </a:r>
            <a:r>
              <a:rPr lang="ja-JP" altLang="en-US" sz="1200" dirty="0">
                <a:solidFill>
                  <a:schemeClr val="bg1"/>
                </a:solidFill>
                <a:latin typeface="Meiryo" charset="-128"/>
                <a:ea typeface="Meiryo" charset="-128"/>
                <a:cs typeface="Meiryo" charset="-128"/>
              </a:rPr>
              <a:t>を細かく決めて組み込んでおかなくても、コンピュータが</a:t>
            </a:r>
            <a:r>
              <a:rPr lang="ja-JP" altLang="en-US" sz="1200" dirty="0" smtClean="0">
                <a:solidFill>
                  <a:schemeClr val="bg1"/>
                </a:solidFill>
                <a:latin typeface="Meiryo" charset="-128"/>
                <a:ea typeface="Meiryo" charset="-128"/>
                <a:cs typeface="Meiryo" charset="-128"/>
              </a:rPr>
              <a:t>自ら大量のデータを分析し機械</a:t>
            </a:r>
            <a:r>
              <a:rPr lang="ja-JP" altLang="en-US" sz="1200" dirty="0">
                <a:solidFill>
                  <a:schemeClr val="bg1"/>
                </a:solidFill>
                <a:latin typeface="Meiryo" charset="-128"/>
                <a:ea typeface="Meiryo" charset="-128"/>
                <a:cs typeface="Meiryo" charset="-128"/>
              </a:rPr>
              <a:t>学習</a:t>
            </a:r>
            <a:r>
              <a:rPr lang="ja-JP" altLang="en-US" sz="1200" dirty="0" smtClean="0">
                <a:solidFill>
                  <a:schemeClr val="bg1"/>
                </a:solidFill>
                <a:latin typeface="Meiryo" charset="-128"/>
                <a:ea typeface="Meiryo" charset="-128"/>
                <a:cs typeface="Meiryo" charset="-128"/>
              </a:rPr>
              <a:t>を活用し対応パターンを自ら見つけ出す。ただし学習のための着眼点（特徴量）は</a:t>
            </a:r>
            <a:r>
              <a:rPr lang="ja-JP" altLang="en-US" sz="1200" dirty="0">
                <a:solidFill>
                  <a:schemeClr val="bg1"/>
                </a:solidFill>
                <a:latin typeface="Meiryo" charset="-128"/>
                <a:ea typeface="Meiryo" charset="-128"/>
                <a:cs typeface="Meiryo" charset="-128"/>
              </a:rPr>
              <a:t>人間が</a:t>
            </a:r>
            <a:r>
              <a:rPr lang="ja-JP" altLang="en-US" sz="1200" dirty="0" smtClean="0">
                <a:solidFill>
                  <a:schemeClr val="bg1"/>
                </a:solidFill>
                <a:latin typeface="Meiryo" charset="-128"/>
                <a:ea typeface="Meiryo" charset="-128"/>
                <a:cs typeface="Meiryo" charset="-128"/>
              </a:rPr>
              <a:t>設計。</a:t>
            </a:r>
            <a:endParaRPr lang="en-US" altLang="ja-JP" sz="1200" dirty="0" smtClean="0">
              <a:solidFill>
                <a:schemeClr val="bg1"/>
              </a:solidFill>
              <a:latin typeface="Meiryo" charset="-128"/>
              <a:ea typeface="Meiryo" charset="-128"/>
              <a:cs typeface="Meiryo" charset="-128"/>
            </a:endParaRPr>
          </a:p>
          <a:p>
            <a:endParaRPr lang="en-US" altLang="ja-JP" sz="1200" dirty="0">
              <a:solidFill>
                <a:schemeClr val="bg1"/>
              </a:solidFill>
              <a:latin typeface="Meiryo" charset="-128"/>
              <a:ea typeface="Meiryo" charset="-128"/>
              <a:cs typeface="Meiryo" charset="-128"/>
            </a:endParaRPr>
          </a:p>
          <a:p>
            <a:pPr marL="171450" indent="-171450">
              <a:buFont typeface="Wingdings" charset="2"/>
              <a:buChar char="l"/>
            </a:pPr>
            <a:r>
              <a:rPr lang="ja-JP" altLang="en-US" sz="1000" dirty="0" smtClean="0">
                <a:solidFill>
                  <a:schemeClr val="bg1"/>
                </a:solidFill>
                <a:latin typeface="Meiryo" charset="-128"/>
                <a:ea typeface="Meiryo" charset="-128"/>
                <a:cs typeface="Meiryo" charset="-128"/>
              </a:rPr>
              <a:t>「駒</a:t>
            </a:r>
            <a:r>
              <a:rPr lang="ja-JP" altLang="en-US" sz="1000" dirty="0">
                <a:solidFill>
                  <a:schemeClr val="bg1"/>
                </a:solidFill>
                <a:latin typeface="Meiryo" charset="-128"/>
                <a:ea typeface="Meiryo" charset="-128"/>
                <a:cs typeface="Meiryo" charset="-128"/>
              </a:rPr>
              <a:t>がこの場所にあるときは、こう動かすのが</a:t>
            </a:r>
            <a:r>
              <a:rPr lang="ja-JP" altLang="en-US" sz="1000" dirty="0" smtClean="0">
                <a:solidFill>
                  <a:schemeClr val="bg1"/>
                </a:solidFill>
                <a:latin typeface="Meiryo" charset="-128"/>
                <a:ea typeface="Meiryo" charset="-128"/>
                <a:cs typeface="Meiryo" charset="-128"/>
              </a:rPr>
              <a:t>いい」と</a:t>
            </a:r>
            <a:r>
              <a:rPr lang="ja-JP" altLang="en-US" sz="1000" dirty="0">
                <a:solidFill>
                  <a:schemeClr val="bg1"/>
                </a:solidFill>
                <a:latin typeface="Meiryo" charset="-128"/>
                <a:ea typeface="Meiryo" charset="-128"/>
                <a:cs typeface="Meiryo" charset="-128"/>
              </a:rPr>
              <a:t>いうこと</a:t>
            </a:r>
            <a:r>
              <a:rPr lang="ja-JP" altLang="en-US" sz="1000" dirty="0" smtClean="0">
                <a:solidFill>
                  <a:schemeClr val="bg1"/>
                </a:solidFill>
                <a:latin typeface="Meiryo" charset="-128"/>
                <a:ea typeface="Meiryo" charset="-128"/>
                <a:cs typeface="Meiryo" charset="-128"/>
              </a:rPr>
              <a:t>を設定</a:t>
            </a:r>
            <a:r>
              <a:rPr lang="ja-JP" altLang="en-US" sz="1000" dirty="0">
                <a:solidFill>
                  <a:schemeClr val="bg1"/>
                </a:solidFill>
                <a:latin typeface="Meiryo" charset="-128"/>
                <a:ea typeface="Meiryo" charset="-128"/>
                <a:cs typeface="Meiryo" charset="-128"/>
              </a:rPr>
              <a:t>しておかなくても、対戦を繰り返すことでコンピュータ自身が自分で学習</a:t>
            </a:r>
            <a:r>
              <a:rPr lang="ja-JP" altLang="en-US" sz="1000" dirty="0" smtClean="0">
                <a:solidFill>
                  <a:schemeClr val="bg1"/>
                </a:solidFill>
                <a:latin typeface="Meiryo" charset="-128"/>
                <a:ea typeface="Meiryo" charset="-128"/>
                <a:cs typeface="Meiryo" charset="-128"/>
              </a:rPr>
              <a:t>する将棋や囲碁のシステム</a:t>
            </a:r>
            <a:endParaRPr lang="en-US" altLang="ja-JP" sz="1000" dirty="0" smtClean="0">
              <a:solidFill>
                <a:schemeClr val="bg1"/>
              </a:solidFill>
              <a:latin typeface="Meiryo" charset="-128"/>
              <a:ea typeface="Meiryo" charset="-128"/>
              <a:cs typeface="Meiryo" charset="-128"/>
            </a:endParaRPr>
          </a:p>
          <a:p>
            <a:pPr marL="171450" indent="-171450">
              <a:buFont typeface="Wingdings" charset="2"/>
              <a:buChar char="l"/>
            </a:pPr>
            <a:r>
              <a:rPr lang="ja-JP" altLang="en-US" sz="1000" dirty="0">
                <a:solidFill>
                  <a:schemeClr val="bg1"/>
                </a:solidFill>
                <a:latin typeface="Meiryo" charset="-128"/>
                <a:ea typeface="Meiryo" charset="-128"/>
                <a:cs typeface="Meiryo" charset="-128"/>
              </a:rPr>
              <a:t>診断データや生体データを多数</a:t>
            </a:r>
            <a:r>
              <a:rPr lang="ja-JP" altLang="en-US" sz="1000" dirty="0" smtClean="0">
                <a:solidFill>
                  <a:schemeClr val="bg1"/>
                </a:solidFill>
                <a:latin typeface="Meiryo" charset="-128"/>
                <a:ea typeface="Meiryo" charset="-128"/>
                <a:cs typeface="Meiryo" charset="-128"/>
              </a:rPr>
              <a:t>読み込み、ある病気とある病気に相関</a:t>
            </a:r>
            <a:r>
              <a:rPr lang="ja-JP" altLang="en-US" sz="1000" dirty="0">
                <a:solidFill>
                  <a:schemeClr val="bg1"/>
                </a:solidFill>
                <a:latin typeface="Meiryo" charset="-128"/>
                <a:ea typeface="Meiryo" charset="-128"/>
                <a:cs typeface="Meiryo" charset="-128"/>
              </a:rPr>
              <a:t>があるということを自分</a:t>
            </a:r>
            <a:r>
              <a:rPr lang="ja-JP" altLang="en-US" sz="1000" dirty="0" smtClean="0">
                <a:solidFill>
                  <a:schemeClr val="bg1"/>
                </a:solidFill>
                <a:latin typeface="Meiryo" charset="-128"/>
                <a:ea typeface="Meiryo" charset="-128"/>
                <a:cs typeface="Meiryo" charset="-128"/>
              </a:rPr>
              <a:t>で学ぶ医療診断システム</a:t>
            </a:r>
            <a:endParaRPr lang="ja-JP" altLang="en-US" sz="1000" dirty="0">
              <a:solidFill>
                <a:schemeClr val="bg1"/>
              </a:solidFill>
              <a:latin typeface="Meiryo" charset="-128"/>
              <a:ea typeface="Meiryo" charset="-128"/>
              <a:cs typeface="Meiryo" charset="-128"/>
            </a:endParaRPr>
          </a:p>
        </p:txBody>
      </p:sp>
      <p:sp>
        <p:nvSpPr>
          <p:cNvPr id="7" name="正方形/長方形 6"/>
          <p:cNvSpPr/>
          <p:nvPr/>
        </p:nvSpPr>
        <p:spPr>
          <a:xfrm>
            <a:off x="1043608" y="5174031"/>
            <a:ext cx="7732265" cy="142630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600" b="1" dirty="0" smtClean="0">
                <a:solidFill>
                  <a:schemeClr val="bg1"/>
                </a:solidFill>
                <a:latin typeface="Meiryo" charset="-128"/>
                <a:ea typeface="Meiryo" charset="-128"/>
                <a:cs typeface="Meiryo" charset="-128"/>
              </a:rPr>
              <a:t>深層学習：学習の着眼点を人間が教えなくても対応パターンを自動的に学習する</a:t>
            </a:r>
            <a:endParaRPr lang="en-US" altLang="ja-JP" sz="1600" b="1" dirty="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学習</a:t>
            </a:r>
            <a:r>
              <a:rPr lang="ja-JP" altLang="en-US" sz="1200" dirty="0">
                <a:solidFill>
                  <a:schemeClr val="bg1"/>
                </a:solidFill>
                <a:latin typeface="Meiryo" charset="-128"/>
                <a:ea typeface="Meiryo" charset="-128"/>
                <a:cs typeface="Meiryo" charset="-128"/>
              </a:rPr>
              <a:t>に使う</a:t>
            </a:r>
            <a:r>
              <a:rPr lang="ja-JP" altLang="en-US" sz="1200" dirty="0" smtClean="0">
                <a:solidFill>
                  <a:schemeClr val="bg1"/>
                </a:solidFill>
                <a:latin typeface="Meiryo" charset="-128"/>
                <a:ea typeface="Meiryo" charset="-128"/>
                <a:cs typeface="Meiryo" charset="-128"/>
              </a:rPr>
              <a:t>変数（着眼点／特徴量）を自分</a:t>
            </a:r>
            <a:r>
              <a:rPr lang="ja-JP" altLang="en-US" sz="1200" dirty="0">
                <a:solidFill>
                  <a:schemeClr val="bg1"/>
                </a:solidFill>
                <a:latin typeface="Meiryo" charset="-128"/>
                <a:ea typeface="Meiryo" charset="-128"/>
                <a:cs typeface="Meiryo" charset="-128"/>
              </a:rPr>
              <a:t>で</a:t>
            </a:r>
            <a:r>
              <a:rPr lang="ja-JP" altLang="en-US" sz="1200" dirty="0" smtClean="0">
                <a:solidFill>
                  <a:schemeClr val="bg1"/>
                </a:solidFill>
                <a:latin typeface="Meiryo" charset="-128"/>
                <a:ea typeface="Meiryo" charset="-128"/>
                <a:cs typeface="Meiryo" charset="-128"/>
              </a:rPr>
              <a:t>学習して見つけ、対応のパターンを見つけ出す。</a:t>
            </a:r>
            <a:endParaRPr lang="en-US" altLang="ja-JP" sz="1200" dirty="0" smtClean="0">
              <a:solidFill>
                <a:schemeClr val="bg1"/>
              </a:solidFill>
              <a:latin typeface="Meiryo" charset="-128"/>
              <a:ea typeface="Meiryo" charset="-128"/>
              <a:cs typeface="Meiryo" charset="-128"/>
            </a:endParaRPr>
          </a:p>
          <a:p>
            <a:endParaRPr lang="en-US" altLang="ja-JP" sz="1200" dirty="0" smtClean="0">
              <a:solidFill>
                <a:schemeClr val="bg1"/>
              </a:solidFill>
              <a:latin typeface="Meiryo" charset="-128"/>
              <a:ea typeface="Meiryo" charset="-128"/>
              <a:cs typeface="Meiryo" charset="-128"/>
            </a:endParaRPr>
          </a:p>
          <a:p>
            <a:pPr marL="171450" indent="-171450">
              <a:buFont typeface="Wingdings" charset="2"/>
              <a:buChar char="l"/>
            </a:pPr>
            <a:r>
              <a:rPr lang="en-US" altLang="ja-JP" sz="1000" dirty="0" smtClean="0">
                <a:solidFill>
                  <a:schemeClr val="bg1"/>
                </a:solidFill>
                <a:latin typeface="Meiryo" charset="-128"/>
                <a:ea typeface="Meiryo" charset="-128"/>
                <a:cs typeface="Meiryo" charset="-128"/>
              </a:rPr>
              <a:t>1</a:t>
            </a:r>
            <a:r>
              <a:rPr lang="ja-JP" altLang="en-US" sz="1000" dirty="0">
                <a:solidFill>
                  <a:schemeClr val="bg1"/>
                </a:solidFill>
                <a:latin typeface="Meiryo" charset="-128"/>
                <a:ea typeface="Meiryo" charset="-128"/>
                <a:cs typeface="Meiryo" charset="-128"/>
              </a:rPr>
              <a:t>つの駒の位置だけではなく、複数の駒の関係性を見たほうがいいということを</a:t>
            </a:r>
            <a:r>
              <a:rPr lang="ja-JP" altLang="en-US" sz="1000" dirty="0" smtClean="0">
                <a:solidFill>
                  <a:schemeClr val="bg1"/>
                </a:solidFill>
                <a:latin typeface="Meiryo" charset="-128"/>
                <a:ea typeface="Meiryo" charset="-128"/>
                <a:cs typeface="Meiryo" charset="-128"/>
              </a:rPr>
              <a:t>、自分</a:t>
            </a:r>
            <a:r>
              <a:rPr lang="ja-JP" altLang="en-US" sz="1000" dirty="0">
                <a:solidFill>
                  <a:schemeClr val="bg1"/>
                </a:solidFill>
                <a:latin typeface="Meiryo" charset="-128"/>
                <a:ea typeface="Meiryo" charset="-128"/>
                <a:cs typeface="Meiryo" charset="-128"/>
              </a:rPr>
              <a:t>で</a:t>
            </a:r>
            <a:r>
              <a:rPr lang="ja-JP" altLang="en-US" sz="1000" dirty="0" smtClean="0">
                <a:solidFill>
                  <a:schemeClr val="bg1"/>
                </a:solidFill>
                <a:latin typeface="Meiryo" charset="-128"/>
                <a:ea typeface="Meiryo" charset="-128"/>
                <a:cs typeface="Meiryo" charset="-128"/>
              </a:rPr>
              <a:t>見つけ出す囲碁や将棋のシステム</a:t>
            </a:r>
            <a:endParaRPr lang="en-US" altLang="ja-JP" sz="1000" dirty="0" smtClean="0">
              <a:solidFill>
                <a:schemeClr val="bg1"/>
              </a:solidFill>
              <a:latin typeface="Meiryo" charset="-128"/>
              <a:ea typeface="Meiryo" charset="-128"/>
              <a:cs typeface="Meiryo" charset="-128"/>
            </a:endParaRPr>
          </a:p>
          <a:p>
            <a:pPr marL="171450" indent="-171450">
              <a:buFont typeface="Wingdings" charset="2"/>
              <a:buChar char="l"/>
            </a:pPr>
            <a:r>
              <a:rPr lang="ja-JP" altLang="en-US" sz="1000" dirty="0" smtClean="0">
                <a:solidFill>
                  <a:schemeClr val="bg1"/>
                </a:solidFill>
                <a:latin typeface="Meiryo" charset="-128"/>
                <a:ea typeface="Meiryo" charset="-128"/>
                <a:cs typeface="Meiryo" charset="-128"/>
              </a:rPr>
              <a:t>一連</a:t>
            </a:r>
            <a:r>
              <a:rPr lang="ja-JP" altLang="en-US" sz="1000" dirty="0">
                <a:solidFill>
                  <a:schemeClr val="bg1"/>
                </a:solidFill>
                <a:latin typeface="Meiryo" charset="-128"/>
                <a:ea typeface="Meiryo" charset="-128"/>
                <a:cs typeface="Meiryo" charset="-128"/>
              </a:rPr>
              <a:t>の症状</a:t>
            </a:r>
            <a:r>
              <a:rPr lang="ja-JP" altLang="en-US" sz="1000" dirty="0" smtClean="0">
                <a:solidFill>
                  <a:schemeClr val="bg1"/>
                </a:solidFill>
                <a:latin typeface="Meiryo" charset="-128"/>
                <a:ea typeface="Meiryo" charset="-128"/>
                <a:cs typeface="Meiryo" charset="-128"/>
              </a:rPr>
              <a:t>が患者</a:t>
            </a:r>
            <a:r>
              <a:rPr lang="ja-JP" altLang="en-US" sz="1000" dirty="0">
                <a:solidFill>
                  <a:schemeClr val="bg1"/>
                </a:solidFill>
                <a:latin typeface="Meiryo" charset="-128"/>
                <a:ea typeface="Meiryo" charset="-128"/>
                <a:cs typeface="Meiryo" charset="-128"/>
              </a:rPr>
              <a:t>の血糖異常を表していて、複数の病気の原因になっているようだ、ということを自分で見つけ出すこと</a:t>
            </a:r>
            <a:r>
              <a:rPr lang="ja-JP" altLang="en-US" sz="1000" dirty="0" smtClean="0">
                <a:solidFill>
                  <a:schemeClr val="bg1"/>
                </a:solidFill>
                <a:latin typeface="Meiryo" charset="-128"/>
                <a:ea typeface="Meiryo" charset="-128"/>
                <a:cs typeface="Meiryo" charset="-128"/>
              </a:rPr>
              <a:t>ができる医療診断システム</a:t>
            </a:r>
            <a:endParaRPr kumimoji="1" lang="ja-JP" altLang="en-US" sz="1000" dirty="0">
              <a:solidFill>
                <a:schemeClr val="bg1"/>
              </a:solidFill>
              <a:latin typeface="Meiryo" charset="-128"/>
              <a:ea typeface="Meiryo" charset="-128"/>
              <a:cs typeface="Meiryo" charset="-128"/>
            </a:endParaRPr>
          </a:p>
        </p:txBody>
      </p:sp>
      <p:sp>
        <p:nvSpPr>
          <p:cNvPr id="9" name="ホームベース 8"/>
          <p:cNvSpPr/>
          <p:nvPr/>
        </p:nvSpPr>
        <p:spPr>
          <a:xfrm rot="5400000">
            <a:off x="-71090" y="5581990"/>
            <a:ext cx="1426302" cy="61038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p:cNvSpPr/>
          <p:nvPr/>
        </p:nvSpPr>
        <p:spPr>
          <a:xfrm rot="5400000">
            <a:off x="-186510" y="4239454"/>
            <a:ext cx="1657138" cy="61038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rot="5400000">
            <a:off x="-211952" y="2773852"/>
            <a:ext cx="1708022" cy="610385"/>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ホームベース 11"/>
          <p:cNvSpPr/>
          <p:nvPr/>
        </p:nvSpPr>
        <p:spPr>
          <a:xfrm rot="5400000">
            <a:off x="-172048" y="1301589"/>
            <a:ext cx="1628213" cy="610385"/>
          </a:xfrm>
          <a:prstGeom prst="homePlate">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395836" y="848478"/>
            <a:ext cx="492443" cy="1118255"/>
          </a:xfrm>
          <a:prstGeom prst="rect">
            <a:avLst/>
          </a:prstGeom>
          <a:noFill/>
        </p:spPr>
        <p:txBody>
          <a:bodyPr vert="eaVert" wrap="none" rtlCol="0">
            <a:spAutoFit/>
          </a:bodyPr>
          <a:lstStyle/>
          <a:p>
            <a:r>
              <a:rPr kumimoji="1" lang="ja-JP" altLang="en-US" sz="2000" dirty="0" smtClean="0">
                <a:solidFill>
                  <a:schemeClr val="bg1"/>
                </a:solidFill>
                <a:latin typeface="Hiragino Kaku Gothic StdN W8" charset="-128"/>
                <a:ea typeface="Hiragino Kaku Gothic StdN W8" charset="-128"/>
                <a:cs typeface="Hiragino Kaku Gothic StdN W8" charset="-128"/>
              </a:rPr>
              <a:t>レベル１</a:t>
            </a:r>
            <a:endParaRPr kumimoji="1" lang="ja-JP" altLang="en-US" sz="2000" dirty="0">
              <a:solidFill>
                <a:schemeClr val="bg1"/>
              </a:solidFill>
              <a:latin typeface="Hiragino Kaku Gothic StdN W8" charset="-128"/>
              <a:ea typeface="Hiragino Kaku Gothic StdN W8" charset="-128"/>
              <a:cs typeface="Hiragino Kaku Gothic StdN W8" charset="-128"/>
            </a:endParaRPr>
          </a:p>
        </p:txBody>
      </p:sp>
      <p:sp>
        <p:nvSpPr>
          <p:cNvPr id="14" name="テキスト ボックス 13"/>
          <p:cNvSpPr txBox="1"/>
          <p:nvPr/>
        </p:nvSpPr>
        <p:spPr>
          <a:xfrm>
            <a:off x="398420" y="2420888"/>
            <a:ext cx="492443" cy="1118255"/>
          </a:xfrm>
          <a:prstGeom prst="rect">
            <a:avLst/>
          </a:prstGeom>
          <a:noFill/>
        </p:spPr>
        <p:txBody>
          <a:bodyPr vert="eaVert" wrap="none" rtlCol="0">
            <a:spAutoFit/>
          </a:bodyPr>
          <a:lstStyle/>
          <a:p>
            <a:r>
              <a:rPr kumimoji="1" lang="ja-JP" altLang="en-US" sz="2000" dirty="0" smtClean="0">
                <a:solidFill>
                  <a:schemeClr val="bg1"/>
                </a:solidFill>
                <a:latin typeface="Hiragino Kaku Gothic StdN W8" charset="-128"/>
                <a:ea typeface="Hiragino Kaku Gothic StdN W8" charset="-128"/>
                <a:cs typeface="Hiragino Kaku Gothic StdN W8" charset="-128"/>
              </a:rPr>
              <a:t>レベル２</a:t>
            </a:r>
            <a:endParaRPr kumimoji="1" lang="ja-JP" altLang="en-US" sz="2000" dirty="0">
              <a:solidFill>
                <a:schemeClr val="bg1"/>
              </a:solidFill>
              <a:latin typeface="Hiragino Kaku Gothic StdN W8" charset="-128"/>
              <a:ea typeface="Hiragino Kaku Gothic StdN W8" charset="-128"/>
              <a:cs typeface="Hiragino Kaku Gothic StdN W8" charset="-128"/>
            </a:endParaRPr>
          </a:p>
        </p:txBody>
      </p:sp>
      <p:sp>
        <p:nvSpPr>
          <p:cNvPr id="15" name="テキスト ボックス 14"/>
          <p:cNvSpPr txBox="1"/>
          <p:nvPr/>
        </p:nvSpPr>
        <p:spPr>
          <a:xfrm>
            <a:off x="391868" y="3955062"/>
            <a:ext cx="492443" cy="1118255"/>
          </a:xfrm>
          <a:prstGeom prst="rect">
            <a:avLst/>
          </a:prstGeom>
          <a:noFill/>
        </p:spPr>
        <p:txBody>
          <a:bodyPr vert="eaVert" wrap="none" rtlCol="0">
            <a:spAutoFit/>
          </a:bodyPr>
          <a:lstStyle/>
          <a:p>
            <a:r>
              <a:rPr kumimoji="1" lang="ja-JP" altLang="en-US" sz="2000" smtClean="0">
                <a:solidFill>
                  <a:schemeClr val="bg1"/>
                </a:solidFill>
                <a:latin typeface="Hiragino Kaku Gothic StdN W8" charset="-128"/>
                <a:ea typeface="Hiragino Kaku Gothic StdN W8" charset="-128"/>
                <a:cs typeface="Hiragino Kaku Gothic StdN W8" charset="-128"/>
              </a:rPr>
              <a:t>レベル３</a:t>
            </a:r>
            <a:endParaRPr kumimoji="1" lang="ja-JP" altLang="en-US" sz="2000" dirty="0">
              <a:solidFill>
                <a:schemeClr val="bg1"/>
              </a:solidFill>
              <a:latin typeface="Hiragino Kaku Gothic StdN W8" charset="-128"/>
              <a:ea typeface="Hiragino Kaku Gothic StdN W8" charset="-128"/>
              <a:cs typeface="Hiragino Kaku Gothic StdN W8" charset="-128"/>
            </a:endParaRPr>
          </a:p>
        </p:txBody>
      </p:sp>
      <p:sp>
        <p:nvSpPr>
          <p:cNvPr id="16" name="テキスト ボックス 15"/>
          <p:cNvSpPr txBox="1"/>
          <p:nvPr/>
        </p:nvSpPr>
        <p:spPr>
          <a:xfrm>
            <a:off x="398420" y="5344027"/>
            <a:ext cx="492443" cy="1118255"/>
          </a:xfrm>
          <a:prstGeom prst="rect">
            <a:avLst/>
          </a:prstGeom>
          <a:noFill/>
        </p:spPr>
        <p:txBody>
          <a:bodyPr vert="eaVert" wrap="none" rtlCol="0">
            <a:spAutoFit/>
          </a:bodyPr>
          <a:lstStyle/>
          <a:p>
            <a:r>
              <a:rPr kumimoji="1" lang="ja-JP" altLang="en-US" sz="2000" dirty="0" smtClean="0">
                <a:solidFill>
                  <a:schemeClr val="bg1"/>
                </a:solidFill>
                <a:latin typeface="Hiragino Kaku Gothic StdN W8" charset="-128"/>
                <a:ea typeface="Hiragino Kaku Gothic StdN W8" charset="-128"/>
                <a:cs typeface="Hiragino Kaku Gothic StdN W8" charset="-128"/>
              </a:rPr>
              <a:t>レベル４</a:t>
            </a:r>
            <a:endParaRPr kumimoji="1" lang="ja-JP" altLang="en-US" sz="2000" dirty="0">
              <a:solidFill>
                <a:schemeClr val="bg1"/>
              </a:solidFill>
              <a:latin typeface="Hiragino Kaku Gothic StdN W8" charset="-128"/>
              <a:ea typeface="Hiragino Kaku Gothic StdN W8" charset="-128"/>
              <a:cs typeface="Hiragino Kaku Gothic StdN W8" charset="-128"/>
            </a:endParaRPr>
          </a:p>
        </p:txBody>
      </p:sp>
    </p:spTree>
    <p:extLst>
      <p:ext uri="{BB962C8B-B14F-4D97-AF65-F5344CB8AC3E}">
        <p14:creationId xmlns:p14="http://schemas.microsoft.com/office/powerpoint/2010/main" val="19743975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実用化の段階に入った人工知能</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66</a:t>
            </a:fld>
            <a:endParaRPr kumimoji="1" lang="ja-JP" alt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2681" y="1013936"/>
            <a:ext cx="3422376" cy="262632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図 3" descr="スクリーンショット 2015-02-26 17.07.5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387" y="1013936"/>
            <a:ext cx="3978440" cy="3666405"/>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0095" y="3237691"/>
            <a:ext cx="4057986" cy="3225843"/>
          </a:xfrm>
          <a:prstGeom prst="rect">
            <a:avLst/>
          </a:prstGeom>
          <a:noFill/>
          <a:ln>
            <a:noFill/>
          </a:ln>
          <a:effectLst>
            <a:outerShdw blurRad="63500" sx="102000" sy="102000" algn="ctr"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793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人工知能の進化と適用領域の広がり</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67</a:t>
            </a:fld>
            <a:endParaRPr kumimoji="1" lang="ja-JP" altLang="en-US"/>
          </a:p>
        </p:txBody>
      </p:sp>
      <p:sp>
        <p:nvSpPr>
          <p:cNvPr id="7" name="正方形/長方形 6"/>
          <p:cNvSpPr/>
          <p:nvPr/>
        </p:nvSpPr>
        <p:spPr>
          <a:xfrm>
            <a:off x="638644" y="5600894"/>
            <a:ext cx="7880552" cy="854896"/>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b"/>
          <a:lstStyle/>
          <a:p>
            <a:r>
              <a:rPr kumimoji="1" lang="en-US" altLang="ja-JP" sz="2000" dirty="0" smtClean="0">
                <a:solidFill>
                  <a:srgbClr val="FFFFFF"/>
                </a:solidFill>
                <a:latin typeface="メイリオ"/>
                <a:ea typeface="メイリオ"/>
                <a:cs typeface="メイリオ"/>
              </a:rPr>
              <a:t> </a:t>
            </a:r>
            <a:r>
              <a:rPr kumimoji="1" lang="ja-JP" altLang="en-US" sz="2000" dirty="0" smtClean="0">
                <a:solidFill>
                  <a:srgbClr val="FFFFFF"/>
                </a:solidFill>
                <a:latin typeface="メイリオ"/>
                <a:ea typeface="メイリオ"/>
                <a:cs typeface="メイリオ"/>
              </a:rPr>
              <a:t>ハードウェア</a:t>
            </a:r>
            <a:endParaRPr kumimoji="1" lang="en-US" altLang="ja-JP" sz="2000" dirty="0" smtClean="0">
              <a:solidFill>
                <a:srgbClr val="FFFFFF"/>
              </a:solidFill>
              <a:latin typeface="メイリオ"/>
              <a:ea typeface="メイリオ"/>
              <a:cs typeface="メイリオ"/>
            </a:endParaRPr>
          </a:p>
          <a:p>
            <a:r>
              <a:rPr kumimoji="1" lang="en-US" altLang="ja-JP" sz="2000" dirty="0" smtClean="0">
                <a:solidFill>
                  <a:srgbClr val="FFFFFF"/>
                </a:solidFill>
                <a:latin typeface="メイリオ"/>
                <a:ea typeface="メイリオ"/>
                <a:cs typeface="メイリオ"/>
              </a:rPr>
              <a:t> </a:t>
            </a:r>
            <a:r>
              <a:rPr kumimoji="1" lang="ja-JP" altLang="en-US" sz="2000" dirty="0" smtClean="0">
                <a:solidFill>
                  <a:srgbClr val="FFFFFF"/>
                </a:solidFill>
                <a:latin typeface="メイリオ"/>
                <a:ea typeface="メイリオ"/>
                <a:cs typeface="メイリオ"/>
              </a:rPr>
              <a:t>性能向上</a:t>
            </a:r>
            <a:endParaRPr kumimoji="1" lang="ja-JP" altLang="en-US" sz="2000" dirty="0">
              <a:solidFill>
                <a:srgbClr val="FFFFFF"/>
              </a:solidFill>
              <a:latin typeface="メイリオ"/>
              <a:ea typeface="メイリオ"/>
              <a:cs typeface="メイリオ"/>
            </a:endParaRPr>
          </a:p>
        </p:txBody>
      </p:sp>
      <p:sp>
        <p:nvSpPr>
          <p:cNvPr id="11" name="正方形/長方形 10"/>
          <p:cNvSpPr/>
          <p:nvPr/>
        </p:nvSpPr>
        <p:spPr>
          <a:xfrm>
            <a:off x="2645840" y="5229837"/>
            <a:ext cx="5896308" cy="1136896"/>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2000" dirty="0" smtClean="0">
                <a:solidFill>
                  <a:srgbClr val="FFFFFF"/>
                </a:solidFill>
                <a:latin typeface="メイリオ"/>
                <a:ea typeface="メイリオ"/>
                <a:cs typeface="メイリオ"/>
              </a:rPr>
              <a:t> </a:t>
            </a:r>
            <a:r>
              <a:rPr kumimoji="1" lang="ja-JP" altLang="en-US" sz="2000" dirty="0" smtClean="0">
                <a:solidFill>
                  <a:srgbClr val="FFFFFF"/>
                </a:solidFill>
                <a:latin typeface="メイリオ"/>
                <a:ea typeface="メイリオ"/>
                <a:cs typeface="メイリオ"/>
              </a:rPr>
              <a:t>ネットワーク</a:t>
            </a:r>
            <a:endParaRPr kumimoji="1" lang="en-US" altLang="ja-JP" sz="2000" dirty="0" smtClean="0">
              <a:solidFill>
                <a:srgbClr val="FFFFFF"/>
              </a:solidFill>
              <a:latin typeface="メイリオ"/>
              <a:ea typeface="メイリオ"/>
              <a:cs typeface="メイリオ"/>
            </a:endParaRPr>
          </a:p>
          <a:p>
            <a:r>
              <a:rPr lang="en-US" altLang="ja-JP" sz="1400" dirty="0" smtClean="0">
                <a:solidFill>
                  <a:srgbClr val="FFFFFF"/>
                </a:solidFill>
                <a:latin typeface="メイリオ"/>
                <a:ea typeface="メイリオ"/>
                <a:cs typeface="メイリオ"/>
              </a:rPr>
              <a:t>  </a:t>
            </a:r>
            <a:r>
              <a:rPr lang="ja-JP" altLang="en-US" sz="1400" dirty="0" smtClean="0">
                <a:solidFill>
                  <a:srgbClr val="FFFFFF"/>
                </a:solidFill>
                <a:latin typeface="メイリオ"/>
                <a:ea typeface="メイリオ"/>
                <a:cs typeface="メイリオ"/>
              </a:rPr>
              <a:t>低コスト・高速化</a:t>
            </a:r>
            <a:endParaRPr kumimoji="1" lang="ja-JP" altLang="en-US" sz="1400" dirty="0">
              <a:solidFill>
                <a:srgbClr val="FFFFFF"/>
              </a:solidFill>
              <a:latin typeface="メイリオ"/>
              <a:ea typeface="メイリオ"/>
              <a:cs typeface="メイリオ"/>
            </a:endParaRPr>
          </a:p>
        </p:txBody>
      </p:sp>
      <p:sp>
        <p:nvSpPr>
          <p:cNvPr id="12" name="上矢印 11"/>
          <p:cNvSpPr/>
          <p:nvPr/>
        </p:nvSpPr>
        <p:spPr>
          <a:xfrm rot="4312876">
            <a:off x="3549241" y="-84910"/>
            <a:ext cx="2082397" cy="8228683"/>
          </a:xfrm>
          <a:custGeom>
            <a:avLst/>
            <a:gdLst>
              <a:gd name="connsiteX0" fmla="*/ 0 w 1930376"/>
              <a:gd name="connsiteY0" fmla="*/ 965188 h 2742311"/>
              <a:gd name="connsiteX1" fmla="*/ 965188 w 1930376"/>
              <a:gd name="connsiteY1" fmla="*/ 0 h 2742311"/>
              <a:gd name="connsiteX2" fmla="*/ 1930376 w 1930376"/>
              <a:gd name="connsiteY2" fmla="*/ 965188 h 2742311"/>
              <a:gd name="connsiteX3" fmla="*/ 1447782 w 1930376"/>
              <a:gd name="connsiteY3" fmla="*/ 965188 h 2742311"/>
              <a:gd name="connsiteX4" fmla="*/ 1447782 w 1930376"/>
              <a:gd name="connsiteY4" fmla="*/ 2742311 h 2742311"/>
              <a:gd name="connsiteX5" fmla="*/ 482594 w 1930376"/>
              <a:gd name="connsiteY5" fmla="*/ 2742311 h 2742311"/>
              <a:gd name="connsiteX6" fmla="*/ 482594 w 1930376"/>
              <a:gd name="connsiteY6" fmla="*/ 965188 h 2742311"/>
              <a:gd name="connsiteX7" fmla="*/ 0 w 1930376"/>
              <a:gd name="connsiteY7" fmla="*/ 965188 h 2742311"/>
              <a:gd name="connsiteX0" fmla="*/ 0 w 1930376"/>
              <a:gd name="connsiteY0" fmla="*/ 965188 h 2752039"/>
              <a:gd name="connsiteX1" fmla="*/ 965188 w 1930376"/>
              <a:gd name="connsiteY1" fmla="*/ 0 h 2752039"/>
              <a:gd name="connsiteX2" fmla="*/ 1930376 w 1930376"/>
              <a:gd name="connsiteY2" fmla="*/ 965188 h 2752039"/>
              <a:gd name="connsiteX3" fmla="*/ 1447782 w 1930376"/>
              <a:gd name="connsiteY3" fmla="*/ 965188 h 2752039"/>
              <a:gd name="connsiteX4" fmla="*/ 1447782 w 1930376"/>
              <a:gd name="connsiteY4" fmla="*/ 2742311 h 2752039"/>
              <a:gd name="connsiteX5" fmla="*/ 949522 w 1930376"/>
              <a:gd name="connsiteY5" fmla="*/ 2752039 h 2752039"/>
              <a:gd name="connsiteX6" fmla="*/ 482594 w 1930376"/>
              <a:gd name="connsiteY6" fmla="*/ 965188 h 2752039"/>
              <a:gd name="connsiteX7" fmla="*/ 0 w 1930376"/>
              <a:gd name="connsiteY7" fmla="*/ 965188 h 2752039"/>
              <a:gd name="connsiteX0" fmla="*/ 0 w 1930376"/>
              <a:gd name="connsiteY0" fmla="*/ 965188 h 2761766"/>
              <a:gd name="connsiteX1" fmla="*/ 965188 w 1930376"/>
              <a:gd name="connsiteY1" fmla="*/ 0 h 2761766"/>
              <a:gd name="connsiteX2" fmla="*/ 1930376 w 1930376"/>
              <a:gd name="connsiteY2" fmla="*/ 965188 h 2761766"/>
              <a:gd name="connsiteX3" fmla="*/ 1447782 w 1930376"/>
              <a:gd name="connsiteY3" fmla="*/ 965188 h 2761766"/>
              <a:gd name="connsiteX4" fmla="*/ 961399 w 1930376"/>
              <a:gd name="connsiteY4" fmla="*/ 2761766 h 2761766"/>
              <a:gd name="connsiteX5" fmla="*/ 949522 w 1930376"/>
              <a:gd name="connsiteY5" fmla="*/ 2752039 h 2761766"/>
              <a:gd name="connsiteX6" fmla="*/ 482594 w 1930376"/>
              <a:gd name="connsiteY6" fmla="*/ 965188 h 2761766"/>
              <a:gd name="connsiteX7" fmla="*/ 0 w 1930376"/>
              <a:gd name="connsiteY7" fmla="*/ 965188 h 2761766"/>
              <a:gd name="connsiteX0" fmla="*/ 0 w 1930376"/>
              <a:gd name="connsiteY0" fmla="*/ 965188 h 2761766"/>
              <a:gd name="connsiteX1" fmla="*/ 965188 w 1930376"/>
              <a:gd name="connsiteY1" fmla="*/ 0 h 2761766"/>
              <a:gd name="connsiteX2" fmla="*/ 1930376 w 1930376"/>
              <a:gd name="connsiteY2" fmla="*/ 965188 h 2761766"/>
              <a:gd name="connsiteX3" fmla="*/ 1447782 w 1930376"/>
              <a:gd name="connsiteY3" fmla="*/ 965188 h 2761766"/>
              <a:gd name="connsiteX4" fmla="*/ 961399 w 1930376"/>
              <a:gd name="connsiteY4" fmla="*/ 2761766 h 2761766"/>
              <a:gd name="connsiteX5" fmla="*/ 949522 w 1930376"/>
              <a:gd name="connsiteY5" fmla="*/ 2752039 h 2761766"/>
              <a:gd name="connsiteX6" fmla="*/ 793924 w 1930376"/>
              <a:gd name="connsiteY6" fmla="*/ 526399 h 2761766"/>
              <a:gd name="connsiteX7" fmla="*/ 0 w 1930376"/>
              <a:gd name="connsiteY7" fmla="*/ 965188 h 2761766"/>
              <a:gd name="connsiteX0" fmla="*/ 0 w 1930376"/>
              <a:gd name="connsiteY0" fmla="*/ 965188 h 2761766"/>
              <a:gd name="connsiteX1" fmla="*/ 965188 w 1930376"/>
              <a:gd name="connsiteY1" fmla="*/ 0 h 2761766"/>
              <a:gd name="connsiteX2" fmla="*/ 1930376 w 1930376"/>
              <a:gd name="connsiteY2" fmla="*/ 965188 h 2761766"/>
              <a:gd name="connsiteX3" fmla="*/ 1204846 w 1930376"/>
              <a:gd name="connsiteY3" fmla="*/ 540232 h 2761766"/>
              <a:gd name="connsiteX4" fmla="*/ 961399 w 1930376"/>
              <a:gd name="connsiteY4" fmla="*/ 2761766 h 2761766"/>
              <a:gd name="connsiteX5" fmla="*/ 949522 w 1930376"/>
              <a:gd name="connsiteY5" fmla="*/ 2752039 h 2761766"/>
              <a:gd name="connsiteX6" fmla="*/ 793924 w 1930376"/>
              <a:gd name="connsiteY6" fmla="*/ 526399 h 2761766"/>
              <a:gd name="connsiteX7" fmla="*/ 0 w 1930376"/>
              <a:gd name="connsiteY7" fmla="*/ 965188 h 2761766"/>
              <a:gd name="connsiteX0" fmla="*/ 0 w 1930376"/>
              <a:gd name="connsiteY0" fmla="*/ 965188 h 2761766"/>
              <a:gd name="connsiteX1" fmla="*/ 965188 w 1930376"/>
              <a:gd name="connsiteY1" fmla="*/ 0 h 2761766"/>
              <a:gd name="connsiteX2" fmla="*/ 1930376 w 1930376"/>
              <a:gd name="connsiteY2" fmla="*/ 965188 h 2761766"/>
              <a:gd name="connsiteX3" fmla="*/ 1119395 w 1930376"/>
              <a:gd name="connsiteY3" fmla="*/ 524846 h 2761766"/>
              <a:gd name="connsiteX4" fmla="*/ 961399 w 1930376"/>
              <a:gd name="connsiteY4" fmla="*/ 2761766 h 2761766"/>
              <a:gd name="connsiteX5" fmla="*/ 949522 w 1930376"/>
              <a:gd name="connsiteY5" fmla="*/ 2752039 h 2761766"/>
              <a:gd name="connsiteX6" fmla="*/ 793924 w 1930376"/>
              <a:gd name="connsiteY6" fmla="*/ 526399 h 2761766"/>
              <a:gd name="connsiteX7" fmla="*/ 0 w 1930376"/>
              <a:gd name="connsiteY7" fmla="*/ 965188 h 2761766"/>
              <a:gd name="connsiteX0" fmla="*/ 0 w 1514280"/>
              <a:gd name="connsiteY0" fmla="*/ 965188 h 2761766"/>
              <a:gd name="connsiteX1" fmla="*/ 965188 w 1514280"/>
              <a:gd name="connsiteY1" fmla="*/ 0 h 2761766"/>
              <a:gd name="connsiteX2" fmla="*/ 1514280 w 1514280"/>
              <a:gd name="connsiteY2" fmla="*/ 531047 h 2761766"/>
              <a:gd name="connsiteX3" fmla="*/ 1119395 w 1514280"/>
              <a:gd name="connsiteY3" fmla="*/ 524846 h 2761766"/>
              <a:gd name="connsiteX4" fmla="*/ 961399 w 1514280"/>
              <a:gd name="connsiteY4" fmla="*/ 2761766 h 2761766"/>
              <a:gd name="connsiteX5" fmla="*/ 949522 w 1514280"/>
              <a:gd name="connsiteY5" fmla="*/ 2752039 h 2761766"/>
              <a:gd name="connsiteX6" fmla="*/ 793924 w 1514280"/>
              <a:gd name="connsiteY6" fmla="*/ 526399 h 2761766"/>
              <a:gd name="connsiteX7" fmla="*/ 0 w 1514280"/>
              <a:gd name="connsiteY7" fmla="*/ 965188 h 2761766"/>
              <a:gd name="connsiteX0" fmla="*/ 0 w 1067118"/>
              <a:gd name="connsiteY0" fmla="*/ 517866 h 2761766"/>
              <a:gd name="connsiteX1" fmla="*/ 518026 w 1067118"/>
              <a:gd name="connsiteY1" fmla="*/ 0 h 2761766"/>
              <a:gd name="connsiteX2" fmla="*/ 1067118 w 1067118"/>
              <a:gd name="connsiteY2" fmla="*/ 531047 h 2761766"/>
              <a:gd name="connsiteX3" fmla="*/ 672233 w 1067118"/>
              <a:gd name="connsiteY3" fmla="*/ 524846 h 2761766"/>
              <a:gd name="connsiteX4" fmla="*/ 514237 w 1067118"/>
              <a:gd name="connsiteY4" fmla="*/ 2761766 h 2761766"/>
              <a:gd name="connsiteX5" fmla="*/ 502360 w 1067118"/>
              <a:gd name="connsiteY5" fmla="*/ 2752039 h 2761766"/>
              <a:gd name="connsiteX6" fmla="*/ 346762 w 1067118"/>
              <a:gd name="connsiteY6" fmla="*/ 526399 h 2761766"/>
              <a:gd name="connsiteX7" fmla="*/ 0 w 1067118"/>
              <a:gd name="connsiteY7" fmla="*/ 517866 h 2761766"/>
              <a:gd name="connsiteX0" fmla="*/ 0 w 1067118"/>
              <a:gd name="connsiteY0" fmla="*/ 517866 h 2761766"/>
              <a:gd name="connsiteX1" fmla="*/ 518026 w 1067118"/>
              <a:gd name="connsiteY1" fmla="*/ 0 h 2761766"/>
              <a:gd name="connsiteX2" fmla="*/ 1067118 w 1067118"/>
              <a:gd name="connsiteY2" fmla="*/ 531047 h 2761766"/>
              <a:gd name="connsiteX3" fmla="*/ 672233 w 1067118"/>
              <a:gd name="connsiteY3" fmla="*/ 524846 h 2761766"/>
              <a:gd name="connsiteX4" fmla="*/ 514237 w 1067118"/>
              <a:gd name="connsiteY4" fmla="*/ 2761766 h 2761766"/>
              <a:gd name="connsiteX5" fmla="*/ 502360 w 1067118"/>
              <a:gd name="connsiteY5" fmla="*/ 2752039 h 2761766"/>
              <a:gd name="connsiteX6" fmla="*/ 397000 w 1067118"/>
              <a:gd name="connsiteY6" fmla="*/ 462134 h 2761766"/>
              <a:gd name="connsiteX7" fmla="*/ 0 w 1067118"/>
              <a:gd name="connsiteY7" fmla="*/ 517866 h 2761766"/>
              <a:gd name="connsiteX0" fmla="*/ 0 w 1067118"/>
              <a:gd name="connsiteY0" fmla="*/ 517866 h 2761766"/>
              <a:gd name="connsiteX1" fmla="*/ 518026 w 1067118"/>
              <a:gd name="connsiteY1" fmla="*/ 0 h 2761766"/>
              <a:gd name="connsiteX2" fmla="*/ 1067118 w 1067118"/>
              <a:gd name="connsiteY2" fmla="*/ 531047 h 2761766"/>
              <a:gd name="connsiteX3" fmla="*/ 648709 w 1067118"/>
              <a:gd name="connsiteY3" fmla="*/ 458297 h 2761766"/>
              <a:gd name="connsiteX4" fmla="*/ 514237 w 1067118"/>
              <a:gd name="connsiteY4" fmla="*/ 2761766 h 2761766"/>
              <a:gd name="connsiteX5" fmla="*/ 502360 w 1067118"/>
              <a:gd name="connsiteY5" fmla="*/ 2752039 h 2761766"/>
              <a:gd name="connsiteX6" fmla="*/ 397000 w 1067118"/>
              <a:gd name="connsiteY6" fmla="*/ 462134 h 2761766"/>
              <a:gd name="connsiteX7" fmla="*/ 0 w 1067118"/>
              <a:gd name="connsiteY7" fmla="*/ 517866 h 2761766"/>
              <a:gd name="connsiteX0" fmla="*/ 0 w 1067118"/>
              <a:gd name="connsiteY0" fmla="*/ 517866 h 2761766"/>
              <a:gd name="connsiteX1" fmla="*/ 518026 w 1067118"/>
              <a:gd name="connsiteY1" fmla="*/ 0 h 2761766"/>
              <a:gd name="connsiteX2" fmla="*/ 1067118 w 1067118"/>
              <a:gd name="connsiteY2" fmla="*/ 531047 h 2761766"/>
              <a:gd name="connsiteX3" fmla="*/ 648709 w 1067118"/>
              <a:gd name="connsiteY3" fmla="*/ 458297 h 2761766"/>
              <a:gd name="connsiteX4" fmla="*/ 514237 w 1067118"/>
              <a:gd name="connsiteY4" fmla="*/ 2761766 h 2761766"/>
              <a:gd name="connsiteX5" fmla="*/ 502360 w 1067118"/>
              <a:gd name="connsiteY5" fmla="*/ 2752039 h 2761766"/>
              <a:gd name="connsiteX6" fmla="*/ 278397 w 1067118"/>
              <a:gd name="connsiteY6" fmla="*/ 481069 h 2761766"/>
              <a:gd name="connsiteX7" fmla="*/ 0 w 1067118"/>
              <a:gd name="connsiteY7" fmla="*/ 517866 h 2761766"/>
              <a:gd name="connsiteX0" fmla="*/ 0 w 1067118"/>
              <a:gd name="connsiteY0" fmla="*/ 517866 h 2761766"/>
              <a:gd name="connsiteX1" fmla="*/ 518026 w 1067118"/>
              <a:gd name="connsiteY1" fmla="*/ 0 h 2761766"/>
              <a:gd name="connsiteX2" fmla="*/ 1067118 w 1067118"/>
              <a:gd name="connsiteY2" fmla="*/ 531047 h 2761766"/>
              <a:gd name="connsiteX3" fmla="*/ 835758 w 1067118"/>
              <a:gd name="connsiteY3" fmla="*/ 488349 h 2761766"/>
              <a:gd name="connsiteX4" fmla="*/ 514237 w 1067118"/>
              <a:gd name="connsiteY4" fmla="*/ 2761766 h 2761766"/>
              <a:gd name="connsiteX5" fmla="*/ 502360 w 1067118"/>
              <a:gd name="connsiteY5" fmla="*/ 2752039 h 2761766"/>
              <a:gd name="connsiteX6" fmla="*/ 278397 w 1067118"/>
              <a:gd name="connsiteY6" fmla="*/ 481069 h 2761766"/>
              <a:gd name="connsiteX7" fmla="*/ 0 w 1067118"/>
              <a:gd name="connsiteY7" fmla="*/ 517866 h 2761766"/>
              <a:gd name="connsiteX0" fmla="*/ 0 w 1067118"/>
              <a:gd name="connsiteY0" fmla="*/ 517866 h 2761766"/>
              <a:gd name="connsiteX1" fmla="*/ 518026 w 1067118"/>
              <a:gd name="connsiteY1" fmla="*/ 0 h 2761766"/>
              <a:gd name="connsiteX2" fmla="*/ 1067118 w 1067118"/>
              <a:gd name="connsiteY2" fmla="*/ 531047 h 2761766"/>
              <a:gd name="connsiteX3" fmla="*/ 758301 w 1067118"/>
              <a:gd name="connsiteY3" fmla="*/ 456762 h 2761766"/>
              <a:gd name="connsiteX4" fmla="*/ 514237 w 1067118"/>
              <a:gd name="connsiteY4" fmla="*/ 2761766 h 2761766"/>
              <a:gd name="connsiteX5" fmla="*/ 502360 w 1067118"/>
              <a:gd name="connsiteY5" fmla="*/ 2752039 h 2761766"/>
              <a:gd name="connsiteX6" fmla="*/ 278397 w 1067118"/>
              <a:gd name="connsiteY6" fmla="*/ 481069 h 2761766"/>
              <a:gd name="connsiteX7" fmla="*/ 0 w 1067118"/>
              <a:gd name="connsiteY7" fmla="*/ 517866 h 2761766"/>
              <a:gd name="connsiteX0" fmla="*/ 0 w 1022209"/>
              <a:gd name="connsiteY0" fmla="*/ 517866 h 2761766"/>
              <a:gd name="connsiteX1" fmla="*/ 518026 w 1022209"/>
              <a:gd name="connsiteY1" fmla="*/ 0 h 2761766"/>
              <a:gd name="connsiteX2" fmla="*/ 1022209 w 1022209"/>
              <a:gd name="connsiteY2" fmla="*/ 497502 h 2761766"/>
              <a:gd name="connsiteX3" fmla="*/ 758301 w 1022209"/>
              <a:gd name="connsiteY3" fmla="*/ 456762 h 2761766"/>
              <a:gd name="connsiteX4" fmla="*/ 514237 w 1022209"/>
              <a:gd name="connsiteY4" fmla="*/ 2761766 h 2761766"/>
              <a:gd name="connsiteX5" fmla="*/ 502360 w 1022209"/>
              <a:gd name="connsiteY5" fmla="*/ 2752039 h 2761766"/>
              <a:gd name="connsiteX6" fmla="*/ 278397 w 1022209"/>
              <a:gd name="connsiteY6" fmla="*/ 481069 h 2761766"/>
              <a:gd name="connsiteX7" fmla="*/ 0 w 1022209"/>
              <a:gd name="connsiteY7" fmla="*/ 517866 h 276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2209" h="2761766">
                <a:moveTo>
                  <a:pt x="0" y="517866"/>
                </a:moveTo>
                <a:lnTo>
                  <a:pt x="518026" y="0"/>
                </a:lnTo>
                <a:lnTo>
                  <a:pt x="1022209" y="497502"/>
                </a:lnTo>
                <a:lnTo>
                  <a:pt x="758301" y="456762"/>
                </a:lnTo>
                <a:lnTo>
                  <a:pt x="514237" y="2761766"/>
                </a:lnTo>
                <a:lnTo>
                  <a:pt x="502360" y="2752039"/>
                </a:lnTo>
                <a:lnTo>
                  <a:pt x="278397" y="481069"/>
                </a:lnTo>
                <a:lnTo>
                  <a:pt x="0" y="517866"/>
                </a:lnTo>
                <a:close/>
              </a:path>
            </a:pathLst>
          </a:cu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3333724" y="3434203"/>
            <a:ext cx="2513429" cy="1125147"/>
          </a:xfrm>
          <a:prstGeom prst="rect">
            <a:avLst/>
          </a:prstGeom>
          <a:solidFill>
            <a:srgbClr val="77933C">
              <a:alpha val="5960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メイリオ"/>
                <a:ea typeface="メイリオ"/>
                <a:cs typeface="メイリオ"/>
              </a:rPr>
              <a:t>高度な専門的アドバイス</a:t>
            </a:r>
            <a:endParaRPr kumimoji="1" lang="en-US" altLang="ja-JP" sz="16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膨大な文献や診断記録から病名や治療法を提示</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kumimoji="1" lang="ja-JP" altLang="en-US" sz="800" dirty="0" smtClean="0">
                <a:solidFill>
                  <a:srgbClr val="FFFFFF"/>
                </a:solidFill>
                <a:latin typeface="メイリオ"/>
                <a:ea typeface="メイリオ"/>
                <a:cs typeface="メイリオ"/>
              </a:rPr>
              <a:t>株式市場や</a:t>
            </a:r>
            <a:r>
              <a:rPr kumimoji="1" lang="en-US" altLang="ja-JP" sz="800" dirty="0" smtClean="0">
                <a:solidFill>
                  <a:srgbClr val="FFFFFF"/>
                </a:solidFill>
                <a:latin typeface="メイリオ"/>
                <a:ea typeface="メイリオ"/>
                <a:cs typeface="メイリオ"/>
              </a:rPr>
              <a:t>SNS</a:t>
            </a:r>
            <a:r>
              <a:rPr kumimoji="1" lang="ja-JP" altLang="en-US" sz="800" dirty="0" smtClean="0">
                <a:solidFill>
                  <a:srgbClr val="FFFFFF"/>
                </a:solidFill>
                <a:latin typeface="メイリオ"/>
                <a:ea typeface="メイリオ"/>
                <a:cs typeface="メイリオ"/>
              </a:rPr>
              <a:t>から投資判断</a:t>
            </a:r>
            <a:endParaRPr kumimoji="1" lang="en-US" altLang="ja-JP" sz="8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規制や産業動向から</a:t>
            </a:r>
            <a:r>
              <a:rPr lang="en-US" altLang="ja-JP" sz="800" dirty="0" smtClean="0">
                <a:solidFill>
                  <a:srgbClr val="FFFFFF"/>
                </a:solidFill>
                <a:latin typeface="メイリオ"/>
                <a:ea typeface="メイリオ"/>
                <a:cs typeface="メイリオ"/>
              </a:rPr>
              <a:t>M&amp;A</a:t>
            </a:r>
            <a:r>
              <a:rPr lang="ja-JP" altLang="en-US" sz="800" dirty="0" smtClean="0">
                <a:solidFill>
                  <a:srgbClr val="FFFFFF"/>
                </a:solidFill>
                <a:latin typeface="メイリオ"/>
                <a:ea typeface="メイリオ"/>
                <a:cs typeface="メイリオ"/>
              </a:rPr>
              <a:t>戦略を提案</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kumimoji="1" lang="ja-JP" altLang="en-US" sz="800" dirty="0" smtClean="0">
                <a:solidFill>
                  <a:srgbClr val="FFFFFF"/>
                </a:solidFill>
                <a:latin typeface="メイリオ"/>
                <a:ea typeface="メイリオ"/>
                <a:cs typeface="メイリオ"/>
              </a:rPr>
              <a:t>遺伝子や疾患データから新薬候補物質を探索</a:t>
            </a:r>
            <a:endParaRPr kumimoji="1" lang="en-US" altLang="ja-JP" sz="8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論文の採点や校正</a:t>
            </a:r>
            <a:endParaRPr kumimoji="1" lang="ja-JP" altLang="en-US" sz="800" dirty="0">
              <a:solidFill>
                <a:srgbClr val="FFFFFF"/>
              </a:solidFill>
              <a:latin typeface="メイリオ"/>
              <a:ea typeface="メイリオ"/>
              <a:cs typeface="メイリオ"/>
            </a:endParaRPr>
          </a:p>
        </p:txBody>
      </p:sp>
      <p:sp>
        <p:nvSpPr>
          <p:cNvPr id="15" name="正方形/長方形 14"/>
          <p:cNvSpPr/>
          <p:nvPr/>
        </p:nvSpPr>
        <p:spPr>
          <a:xfrm>
            <a:off x="635836" y="4002831"/>
            <a:ext cx="2513429" cy="1125147"/>
          </a:xfrm>
          <a:prstGeom prst="rect">
            <a:avLst/>
          </a:prstGeom>
          <a:solidFill>
            <a:srgbClr val="77933C">
              <a:alpha val="5960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メイリオ"/>
                <a:ea typeface="メイリオ"/>
                <a:cs typeface="メイリオ"/>
              </a:rPr>
              <a:t>効率化・省力化</a:t>
            </a:r>
            <a:endParaRPr kumimoji="1" lang="en-US" altLang="ja-JP" sz="16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自動運転自動車やドローン</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工作機械やロボット、搬送機械などの生産設備</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lang="ja-JP" altLang="ja-JP" sz="800" dirty="0">
                <a:solidFill>
                  <a:schemeClr val="bg1"/>
                </a:solidFill>
              </a:rPr>
              <a:t>コールセンターや受付での</a:t>
            </a:r>
            <a:r>
              <a:rPr lang="ja-JP" altLang="en-US" sz="800" dirty="0" smtClean="0">
                <a:solidFill>
                  <a:schemeClr val="bg1"/>
                </a:solidFill>
                <a:latin typeface="メイリオ"/>
                <a:ea typeface="メイリオ"/>
                <a:cs typeface="メイリオ"/>
              </a:rPr>
              <a:t>接客・応対</a:t>
            </a:r>
            <a:endParaRPr lang="en-US" altLang="ja-JP" sz="800" dirty="0" smtClean="0">
              <a:solidFill>
                <a:schemeClr val="bg1"/>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ニュース記事の執筆やテクニカルライティング</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プログラミングやシステム運用</a:t>
            </a:r>
            <a:endParaRPr lang="en-US" altLang="ja-JP" sz="800" dirty="0" smtClean="0">
              <a:solidFill>
                <a:srgbClr val="FFFFFF"/>
              </a:solidFill>
              <a:latin typeface="メイリオ"/>
              <a:ea typeface="メイリオ"/>
              <a:cs typeface="メイリオ"/>
            </a:endParaRPr>
          </a:p>
        </p:txBody>
      </p:sp>
      <p:sp>
        <p:nvSpPr>
          <p:cNvPr id="16" name="正方形/長方形 15"/>
          <p:cNvSpPr/>
          <p:nvPr/>
        </p:nvSpPr>
        <p:spPr>
          <a:xfrm>
            <a:off x="6021866" y="2811767"/>
            <a:ext cx="2513429" cy="1125147"/>
          </a:xfrm>
          <a:prstGeom prst="rect">
            <a:avLst/>
          </a:prstGeom>
          <a:solidFill>
            <a:srgbClr val="77933C">
              <a:alpha val="5960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メイリオ"/>
                <a:ea typeface="メイリオ"/>
                <a:cs typeface="メイリオ"/>
              </a:rPr>
              <a:t>利便性と安心安全</a:t>
            </a:r>
            <a:endParaRPr kumimoji="1" lang="en-US" altLang="ja-JP" sz="16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ウイルスと振る舞いからワクチンを自動生成</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kumimoji="1" lang="ja-JP" altLang="en-US" sz="800" dirty="0" smtClean="0">
                <a:solidFill>
                  <a:srgbClr val="FFFFFF"/>
                </a:solidFill>
                <a:latin typeface="メイリオ"/>
                <a:ea typeface="メイリオ"/>
                <a:cs typeface="メイリオ"/>
              </a:rPr>
              <a:t>自動翻訳・通訳</a:t>
            </a:r>
            <a:endParaRPr lang="en-US" altLang="ja-JP" sz="800" dirty="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自然言語での検索や商品紹介・問合わせ対応</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kumimoji="1" lang="ja-JP" altLang="en-US" sz="800" dirty="0" smtClean="0">
                <a:solidFill>
                  <a:srgbClr val="FFFFFF"/>
                </a:solidFill>
                <a:latin typeface="メイリオ"/>
                <a:ea typeface="メイリオ"/>
                <a:cs typeface="メイリオ"/>
              </a:rPr>
              <a:t>気象やゲノム、マクロ経済の解析</a:t>
            </a:r>
            <a:endParaRPr kumimoji="1" lang="en-US" altLang="ja-JP" sz="8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自然言語での対話型のデータ分析</a:t>
            </a:r>
            <a:endParaRPr kumimoji="1" lang="en-US" altLang="ja-JP" sz="800" dirty="0" smtClean="0">
              <a:solidFill>
                <a:srgbClr val="FFFFFF"/>
              </a:solidFill>
              <a:latin typeface="メイリオ"/>
              <a:ea typeface="メイリオ"/>
              <a:cs typeface="メイリオ"/>
            </a:endParaRPr>
          </a:p>
        </p:txBody>
      </p:sp>
      <p:pic>
        <p:nvPicPr>
          <p:cNvPr id="18" name="図 17"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74594" y="1082339"/>
            <a:ext cx="792088" cy="543647"/>
          </a:xfrm>
          <a:prstGeom prst="rect">
            <a:avLst/>
          </a:prstGeom>
        </p:spPr>
      </p:pic>
      <p:grpSp>
        <p:nvGrpSpPr>
          <p:cNvPr id="19" name="図形グループ 18"/>
          <p:cNvGrpSpPr/>
          <p:nvPr/>
        </p:nvGrpSpPr>
        <p:grpSpPr>
          <a:xfrm>
            <a:off x="2255117" y="1095538"/>
            <a:ext cx="300621" cy="590586"/>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 name="図形グループ 21"/>
          <p:cNvGrpSpPr/>
          <p:nvPr/>
        </p:nvGrpSpPr>
        <p:grpSpPr>
          <a:xfrm>
            <a:off x="2716071" y="1070367"/>
            <a:ext cx="300621" cy="590586"/>
            <a:chOff x="1946324" y="4125162"/>
            <a:chExt cx="969964" cy="2007872"/>
          </a:xfrm>
        </p:grpSpPr>
        <p:sp>
          <p:nvSpPr>
            <p:cNvPr id="23" name="円/楕円 2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フローチャート: 論理積ゲート 2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 name="図形グループ 24"/>
          <p:cNvGrpSpPr/>
          <p:nvPr/>
        </p:nvGrpSpPr>
        <p:grpSpPr>
          <a:xfrm>
            <a:off x="2487472" y="1017571"/>
            <a:ext cx="300621" cy="590586"/>
            <a:chOff x="1946324" y="4125162"/>
            <a:chExt cx="969964" cy="2007872"/>
          </a:xfrm>
        </p:grpSpPr>
        <p:sp>
          <p:nvSpPr>
            <p:cNvPr id="26" name="円/楕円 2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ローチャート: 論理積ゲート 2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8" name="図 2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4003" y="1338421"/>
            <a:ext cx="499881" cy="499881"/>
          </a:xfrm>
          <a:prstGeom prst="rect">
            <a:avLst/>
          </a:prstGeom>
        </p:spPr>
      </p:pic>
      <p:pic>
        <p:nvPicPr>
          <p:cNvPr id="29" name="図 28"/>
          <p:cNvPicPr>
            <a:picLocks noChangeAspect="1"/>
          </p:cNvPicPr>
          <p:nvPr/>
        </p:nvPicPr>
        <p:blipFill>
          <a:blip r:embed="rId5">
            <a:clrChange>
              <a:clrFrom>
                <a:srgbClr val="FFFFFF"/>
              </a:clrFrom>
              <a:clrTo>
                <a:srgbClr val="FFFFFF">
                  <a:alpha val="0"/>
                </a:srgbClr>
              </a:clrTo>
            </a:clrChange>
          </a:blip>
          <a:stretch>
            <a:fillRect/>
          </a:stretch>
        </p:blipFill>
        <p:spPr>
          <a:xfrm>
            <a:off x="3524310" y="1167982"/>
            <a:ext cx="535070" cy="535070"/>
          </a:xfrm>
          <a:prstGeom prst="rect">
            <a:avLst/>
          </a:prstGeom>
        </p:spPr>
      </p:pic>
      <p:pic>
        <p:nvPicPr>
          <p:cNvPr id="30" name="図 29"/>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67336" y="919642"/>
            <a:ext cx="608263" cy="608263"/>
          </a:xfrm>
          <a:prstGeom prst="rect">
            <a:avLst/>
          </a:prstGeom>
        </p:spPr>
      </p:pic>
      <p:pic>
        <p:nvPicPr>
          <p:cNvPr id="31" name="図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7147" y="979650"/>
            <a:ext cx="1023013" cy="766272"/>
          </a:xfrm>
          <a:prstGeom prst="rect">
            <a:avLst/>
          </a:prstGeom>
        </p:spPr>
      </p:pic>
      <p:grpSp>
        <p:nvGrpSpPr>
          <p:cNvPr id="32" name="図形グループ 31"/>
          <p:cNvGrpSpPr/>
          <p:nvPr/>
        </p:nvGrpSpPr>
        <p:grpSpPr>
          <a:xfrm>
            <a:off x="908322" y="993721"/>
            <a:ext cx="662027" cy="675697"/>
            <a:chOff x="921147" y="2673903"/>
            <a:chExt cx="2035043" cy="2195257"/>
          </a:xfrm>
        </p:grpSpPr>
        <p:sp>
          <p:nvSpPr>
            <p:cNvPr id="33" name="台形 32"/>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5" name="図形グループ 34"/>
            <p:cNvGrpSpPr/>
            <p:nvPr/>
          </p:nvGrpSpPr>
          <p:grpSpPr>
            <a:xfrm rot="18523230">
              <a:off x="289583" y="3305467"/>
              <a:ext cx="1602719" cy="339591"/>
              <a:chOff x="1084045" y="2295821"/>
              <a:chExt cx="1399064" cy="288032"/>
            </a:xfrm>
          </p:grpSpPr>
          <p:grpSp>
            <p:nvGrpSpPr>
              <p:cNvPr id="40" name="図形グループ 39"/>
              <p:cNvGrpSpPr/>
              <p:nvPr/>
            </p:nvGrpSpPr>
            <p:grpSpPr>
              <a:xfrm>
                <a:off x="1084045" y="2295821"/>
                <a:ext cx="1399064" cy="288032"/>
                <a:chOff x="531457" y="2456892"/>
                <a:chExt cx="1399064" cy="288032"/>
              </a:xfrm>
            </p:grpSpPr>
            <p:sp>
              <p:nvSpPr>
                <p:cNvPr id="42" name="正方形/長方形 41"/>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円/楕円 42"/>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1" name="円/楕円 40"/>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6" name="円/楕円 35"/>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台形 38"/>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4" name="円柱 43"/>
          <p:cNvSpPr/>
          <p:nvPr/>
        </p:nvSpPr>
        <p:spPr>
          <a:xfrm>
            <a:off x="635836" y="1776129"/>
            <a:ext cx="1203064" cy="328494"/>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smtClean="0">
                <a:solidFill>
                  <a:srgbClr val="FFFFFF"/>
                </a:solidFill>
                <a:latin typeface="Hiragino Kaku Gothic Pro W6" charset="-128"/>
                <a:ea typeface="Hiragino Kaku Gothic Pro W6" charset="-128"/>
                <a:cs typeface="Hiragino Kaku Gothic Pro W6" charset="-128"/>
              </a:rPr>
              <a:t>機械</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sp>
        <p:nvSpPr>
          <p:cNvPr id="45" name="円柱 44"/>
          <p:cNvSpPr/>
          <p:nvPr/>
        </p:nvSpPr>
        <p:spPr>
          <a:xfrm>
            <a:off x="1989447" y="1762920"/>
            <a:ext cx="1198130" cy="344524"/>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Hiragino Kaku Gothic Pro W6" charset="-128"/>
                <a:ea typeface="Hiragino Kaku Gothic Pro W6" charset="-128"/>
                <a:cs typeface="Hiragino Kaku Gothic Pro W6" charset="-128"/>
              </a:rPr>
              <a:t>人間</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sp>
        <p:nvSpPr>
          <p:cNvPr id="46" name="円柱 45"/>
          <p:cNvSpPr/>
          <p:nvPr/>
        </p:nvSpPr>
        <p:spPr>
          <a:xfrm>
            <a:off x="3338124" y="1771837"/>
            <a:ext cx="1131804" cy="332785"/>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Hiragino Kaku Gothic Pro W6" charset="-128"/>
                <a:ea typeface="Hiragino Kaku Gothic Pro W6" charset="-128"/>
                <a:cs typeface="Hiragino Kaku Gothic Pro W6" charset="-128"/>
              </a:rPr>
              <a:t>交通</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sp>
        <p:nvSpPr>
          <p:cNvPr id="47" name="円柱 46"/>
          <p:cNvSpPr/>
          <p:nvPr/>
        </p:nvSpPr>
        <p:spPr>
          <a:xfrm>
            <a:off x="4646662" y="1758178"/>
            <a:ext cx="1219179" cy="335522"/>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Hiragino Kaku Gothic Pro W6" charset="-128"/>
                <a:ea typeface="Hiragino Kaku Gothic Pro W6" charset="-128"/>
                <a:cs typeface="Hiragino Kaku Gothic Pro W6" charset="-128"/>
              </a:rPr>
              <a:t>自動車</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sp>
        <p:nvSpPr>
          <p:cNvPr id="48" name="円柱 47"/>
          <p:cNvSpPr/>
          <p:nvPr/>
        </p:nvSpPr>
        <p:spPr>
          <a:xfrm>
            <a:off x="7344016" y="1751998"/>
            <a:ext cx="1198132" cy="341701"/>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Hiragino Kaku Gothic Pro W6" charset="-128"/>
                <a:ea typeface="Hiragino Kaku Gothic Pro W6" charset="-128"/>
                <a:cs typeface="Hiragino Kaku Gothic Pro W6" charset="-128"/>
              </a:rPr>
              <a:t>情報システム</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sp>
        <p:nvSpPr>
          <p:cNvPr id="49" name="円柱 48"/>
          <p:cNvSpPr/>
          <p:nvPr/>
        </p:nvSpPr>
        <p:spPr>
          <a:xfrm>
            <a:off x="5995623" y="1769102"/>
            <a:ext cx="1197848" cy="335521"/>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smtClean="0">
                <a:solidFill>
                  <a:srgbClr val="FFFFFF"/>
                </a:solidFill>
                <a:latin typeface="Hiragino Kaku Gothic Pro W6" charset="-128"/>
                <a:ea typeface="Hiragino Kaku Gothic Pro W6" charset="-128"/>
                <a:cs typeface="Hiragino Kaku Gothic Pro W6" charset="-128"/>
              </a:rPr>
              <a:t>医療</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grpSp>
        <p:nvGrpSpPr>
          <p:cNvPr id="50" name="図形グループ 49"/>
          <p:cNvGrpSpPr/>
          <p:nvPr/>
        </p:nvGrpSpPr>
        <p:grpSpPr>
          <a:xfrm>
            <a:off x="7704057" y="1009505"/>
            <a:ext cx="517785" cy="587435"/>
            <a:chOff x="2667295" y="1059799"/>
            <a:chExt cx="681672" cy="722281"/>
          </a:xfrm>
        </p:grpSpPr>
        <p:sp>
          <p:nvSpPr>
            <p:cNvPr id="51" name="角丸四角形 50"/>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52" name="図 51"/>
            <p:cNvPicPr>
              <a:picLocks noChangeAspect="1"/>
            </p:cNvPicPr>
            <p:nvPr/>
          </p:nvPicPr>
          <p:blipFill>
            <a:blip r:embed="rId8">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53" name="図形グループ 52"/>
          <p:cNvGrpSpPr/>
          <p:nvPr/>
        </p:nvGrpSpPr>
        <p:grpSpPr>
          <a:xfrm>
            <a:off x="7782342" y="1106246"/>
            <a:ext cx="265954" cy="577851"/>
            <a:chOff x="1946324" y="4125162"/>
            <a:chExt cx="969964" cy="2007872"/>
          </a:xfrm>
        </p:grpSpPr>
        <p:sp>
          <p:nvSpPr>
            <p:cNvPr id="54" name="円/楕円 5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5" name="フローチャート: 論理積ゲート 5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 name="正方形/長方形 4"/>
          <p:cNvSpPr/>
          <p:nvPr/>
        </p:nvSpPr>
        <p:spPr>
          <a:xfrm>
            <a:off x="4653036" y="4853382"/>
            <a:ext cx="3866160" cy="142130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2000" dirty="0" smtClean="0">
                <a:solidFill>
                  <a:srgbClr val="FFFFFF"/>
                </a:solidFill>
                <a:latin typeface="メイリオ"/>
                <a:ea typeface="メイリオ"/>
                <a:cs typeface="メイリオ"/>
              </a:rPr>
              <a:t> </a:t>
            </a:r>
            <a:r>
              <a:rPr kumimoji="1" lang="ja-JP" altLang="en-US" sz="2000" dirty="0" smtClean="0">
                <a:solidFill>
                  <a:srgbClr val="FFFFFF"/>
                </a:solidFill>
                <a:latin typeface="メイリオ"/>
                <a:ea typeface="メイリオ"/>
                <a:cs typeface="メイリオ"/>
              </a:rPr>
              <a:t>ビッグデータ</a:t>
            </a:r>
            <a:endParaRPr kumimoji="1" lang="en-US" altLang="ja-JP" sz="2000" dirty="0" smtClean="0">
              <a:solidFill>
                <a:srgbClr val="FFFFFF"/>
              </a:solidFill>
              <a:latin typeface="メイリオ"/>
              <a:ea typeface="メイリオ"/>
              <a:cs typeface="メイリオ"/>
            </a:endParaRPr>
          </a:p>
          <a:p>
            <a:r>
              <a:rPr kumimoji="1" lang="en-US" altLang="ja-JP" sz="2000" dirty="0" smtClean="0">
                <a:solidFill>
                  <a:srgbClr val="FFFFFF"/>
                </a:solidFill>
                <a:latin typeface="メイリオ"/>
                <a:ea typeface="メイリオ"/>
                <a:cs typeface="メイリオ"/>
              </a:rPr>
              <a:t> </a:t>
            </a:r>
            <a:r>
              <a:rPr kumimoji="1" lang="ja-JP" altLang="en-US" sz="2000" dirty="0" smtClean="0">
                <a:solidFill>
                  <a:srgbClr val="FFFFFF"/>
                </a:solidFill>
                <a:latin typeface="メイリオ"/>
                <a:ea typeface="メイリオ"/>
                <a:cs typeface="メイリオ"/>
              </a:rPr>
              <a:t>収集・蓄積</a:t>
            </a:r>
            <a:endParaRPr kumimoji="1" lang="ja-JP" altLang="en-US" sz="2000" dirty="0">
              <a:solidFill>
                <a:srgbClr val="FFFFFF"/>
              </a:solidFill>
              <a:latin typeface="メイリオ"/>
              <a:ea typeface="メイリオ"/>
              <a:cs typeface="メイリオ"/>
            </a:endParaRPr>
          </a:p>
        </p:txBody>
      </p:sp>
      <p:sp>
        <p:nvSpPr>
          <p:cNvPr id="6" name="正方形/長方形 5"/>
          <p:cNvSpPr/>
          <p:nvPr/>
        </p:nvSpPr>
        <p:spPr>
          <a:xfrm>
            <a:off x="6660232" y="4369769"/>
            <a:ext cx="1858964" cy="186754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2000" dirty="0" smtClean="0">
                <a:solidFill>
                  <a:srgbClr val="FFFFFF"/>
                </a:solidFill>
                <a:latin typeface="メイリオ"/>
                <a:ea typeface="メイリオ"/>
                <a:cs typeface="メイリオ"/>
              </a:rPr>
              <a:t> </a:t>
            </a:r>
            <a:r>
              <a:rPr kumimoji="1" lang="ja-JP" altLang="en-US" sz="2000" dirty="0" smtClean="0">
                <a:solidFill>
                  <a:srgbClr val="FFFFFF"/>
                </a:solidFill>
                <a:latin typeface="メイリオ"/>
                <a:ea typeface="メイリオ"/>
                <a:cs typeface="メイリオ"/>
              </a:rPr>
              <a:t>アルゴリズム</a:t>
            </a:r>
            <a:endParaRPr kumimoji="1" lang="en-US" altLang="ja-JP" sz="2000" dirty="0" smtClean="0">
              <a:solidFill>
                <a:srgbClr val="FFFFFF"/>
              </a:solidFill>
              <a:latin typeface="メイリオ"/>
              <a:ea typeface="メイリオ"/>
              <a:cs typeface="メイリオ"/>
            </a:endParaRPr>
          </a:p>
          <a:p>
            <a:r>
              <a:rPr kumimoji="1" lang="en-US" altLang="ja-JP" sz="2000" dirty="0" smtClean="0">
                <a:solidFill>
                  <a:srgbClr val="FFFFFF"/>
                </a:solidFill>
                <a:latin typeface="メイリオ"/>
                <a:ea typeface="メイリオ"/>
                <a:cs typeface="メイリオ"/>
              </a:rPr>
              <a:t> </a:t>
            </a:r>
            <a:r>
              <a:rPr kumimoji="1" lang="ja-JP" altLang="en-US" sz="2000" dirty="0" smtClean="0">
                <a:solidFill>
                  <a:srgbClr val="FFFFFF"/>
                </a:solidFill>
                <a:latin typeface="メイリオ"/>
                <a:ea typeface="メイリオ"/>
                <a:cs typeface="メイリオ"/>
              </a:rPr>
              <a:t>進化</a:t>
            </a:r>
            <a:endParaRPr kumimoji="1" lang="ja-JP" altLang="en-US" sz="2000" dirty="0">
              <a:solidFill>
                <a:srgbClr val="FFFFFF"/>
              </a:solidFill>
              <a:latin typeface="メイリオ"/>
              <a:ea typeface="メイリオ"/>
              <a:cs typeface="メイリオ"/>
            </a:endParaRPr>
          </a:p>
        </p:txBody>
      </p:sp>
      <p:sp>
        <p:nvSpPr>
          <p:cNvPr id="56" name="テキスト ボックス 55"/>
          <p:cNvSpPr txBox="1"/>
          <p:nvPr/>
        </p:nvSpPr>
        <p:spPr>
          <a:xfrm>
            <a:off x="595698" y="2464036"/>
            <a:ext cx="3877985" cy="646331"/>
          </a:xfrm>
          <a:prstGeom prst="rect">
            <a:avLst/>
          </a:prstGeom>
          <a:noFill/>
        </p:spPr>
        <p:txBody>
          <a:bodyPr wrap="none" rtlCol="0">
            <a:spAutoFit/>
          </a:bodyPr>
          <a:lstStyle/>
          <a:p>
            <a:r>
              <a:rPr lang="ja-JP" altLang="en-US" sz="3600" b="1" dirty="0" smtClean="0">
                <a:solidFill>
                  <a:srgbClr val="00B050"/>
                </a:solidFill>
                <a:latin typeface="Meiryo" charset="-128"/>
                <a:ea typeface="Meiryo" charset="-128"/>
                <a:cs typeface="Meiryo" charset="-128"/>
              </a:rPr>
              <a:t>実用</a:t>
            </a:r>
            <a:r>
              <a:rPr lang="ja-JP" altLang="en-US" sz="3600" b="1" smtClean="0">
                <a:solidFill>
                  <a:srgbClr val="00B050"/>
                </a:solidFill>
                <a:latin typeface="Meiryo" charset="-128"/>
                <a:ea typeface="Meiryo" charset="-128"/>
                <a:cs typeface="Meiryo" charset="-128"/>
              </a:rPr>
              <a:t>への適用拡大</a:t>
            </a:r>
            <a:endParaRPr kumimoji="1" lang="ja-JP" altLang="en-US" sz="3600" b="1" dirty="0">
              <a:solidFill>
                <a:srgbClr val="00B050"/>
              </a:solidFill>
              <a:latin typeface="Meiryo" charset="-128"/>
              <a:ea typeface="Meiryo" charset="-128"/>
              <a:cs typeface="Meiryo" charset="-128"/>
            </a:endParaRPr>
          </a:p>
        </p:txBody>
      </p:sp>
    </p:spTree>
    <p:extLst>
      <p:ext uri="{BB962C8B-B14F-4D97-AF65-F5344CB8AC3E}">
        <p14:creationId xmlns:p14="http://schemas.microsoft.com/office/powerpoint/2010/main" val="83816738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p:cNvSpPr/>
          <p:nvPr/>
        </p:nvSpPr>
        <p:spPr>
          <a:xfrm>
            <a:off x="598775" y="5013176"/>
            <a:ext cx="7946450" cy="707186"/>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メイリオ"/>
              <a:ea typeface="メイリオ"/>
              <a:cs typeface="メイリオ"/>
            </a:endParaRPr>
          </a:p>
        </p:txBody>
      </p:sp>
      <p:sp>
        <p:nvSpPr>
          <p:cNvPr id="65" name="正方形/長方形 64"/>
          <p:cNvSpPr/>
          <p:nvPr/>
        </p:nvSpPr>
        <p:spPr>
          <a:xfrm>
            <a:off x="595698" y="3945950"/>
            <a:ext cx="7946450" cy="707186"/>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メイリオ"/>
              <a:ea typeface="メイリオ"/>
              <a:cs typeface="メイリオ"/>
            </a:endParaRPr>
          </a:p>
        </p:txBody>
      </p:sp>
      <p:sp>
        <p:nvSpPr>
          <p:cNvPr id="61" name="正方形/長方形 60"/>
          <p:cNvSpPr/>
          <p:nvPr/>
        </p:nvSpPr>
        <p:spPr>
          <a:xfrm>
            <a:off x="595698" y="2277160"/>
            <a:ext cx="7946450" cy="13678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600" dirty="0" smtClean="0">
                <a:solidFill>
                  <a:srgbClr val="FFFFFF"/>
                </a:solidFill>
                <a:latin typeface="メイリオ"/>
                <a:ea typeface="メイリオ"/>
                <a:cs typeface="メイリオ"/>
              </a:rPr>
              <a:t>機械学習</a:t>
            </a:r>
            <a:r>
              <a:rPr lang="en-US" altLang="ja-JP" sz="3600" dirty="0" smtClean="0">
                <a:solidFill>
                  <a:srgbClr val="FFFFFF"/>
                </a:solidFill>
                <a:latin typeface="メイリオ"/>
                <a:ea typeface="メイリオ"/>
                <a:cs typeface="メイリオ"/>
              </a:rPr>
              <a:t>(Machine Learning)</a:t>
            </a:r>
            <a:endParaRPr lang="en-US" altLang="ja-JP" sz="3600" dirty="0">
              <a:solidFill>
                <a:srgbClr val="FFFFFF"/>
              </a:solidFill>
              <a:latin typeface="メイリオ"/>
              <a:ea typeface="メイリオ"/>
              <a:cs typeface="メイリオ"/>
            </a:endParaRPr>
          </a:p>
          <a:p>
            <a:pPr algn="ctr"/>
            <a:r>
              <a:rPr kumimoji="1" lang="ja-JP" altLang="en-US" sz="2000" dirty="0" smtClean="0">
                <a:solidFill>
                  <a:srgbClr val="FFFFFF"/>
                </a:solidFill>
                <a:latin typeface="メイリオ"/>
                <a:ea typeface="メイリオ"/>
                <a:cs typeface="メイリオ"/>
              </a:rPr>
              <a:t>パターン・規則・関係などの特徴を抽出、ルールを生成</a:t>
            </a:r>
            <a:endParaRPr kumimoji="1" lang="ja-JP" altLang="en-US" sz="20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kumimoji="1" lang="ja-JP" altLang="en-US" dirty="0" smtClean="0"/>
              <a:t>機械学習とは何か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68</a:t>
            </a:fld>
            <a:endParaRPr kumimoji="1" lang="ja-JP" altLang="en-US"/>
          </a:p>
        </p:txBody>
      </p:sp>
      <p:pic>
        <p:nvPicPr>
          <p:cNvPr id="5" name="図 4"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74594" y="949675"/>
            <a:ext cx="792088" cy="543647"/>
          </a:xfrm>
          <a:prstGeom prst="rect">
            <a:avLst/>
          </a:prstGeom>
        </p:spPr>
      </p:pic>
      <p:grpSp>
        <p:nvGrpSpPr>
          <p:cNvPr id="6" name="図形グループ 5"/>
          <p:cNvGrpSpPr/>
          <p:nvPr/>
        </p:nvGrpSpPr>
        <p:grpSpPr>
          <a:xfrm>
            <a:off x="2214979" y="951952"/>
            <a:ext cx="300621" cy="590586"/>
            <a:chOff x="1946324" y="4125162"/>
            <a:chExt cx="969964" cy="2007872"/>
          </a:xfrm>
        </p:grpSpPr>
        <p:sp>
          <p:nvSpPr>
            <p:cNvPr id="7" name="円/楕円 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ローチャート: 論理積ゲート 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 name="図形グループ 8"/>
          <p:cNvGrpSpPr/>
          <p:nvPr/>
        </p:nvGrpSpPr>
        <p:grpSpPr>
          <a:xfrm>
            <a:off x="2675933" y="926781"/>
            <a:ext cx="300621" cy="590586"/>
            <a:chOff x="1946324" y="4125162"/>
            <a:chExt cx="969964" cy="2007872"/>
          </a:xfrm>
        </p:grpSpPr>
        <p:sp>
          <p:nvSpPr>
            <p:cNvPr id="10" name="円/楕円 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フローチャート: 論理積ゲート 1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 name="図形グループ 11"/>
          <p:cNvGrpSpPr/>
          <p:nvPr/>
        </p:nvGrpSpPr>
        <p:grpSpPr>
          <a:xfrm>
            <a:off x="2447334" y="873985"/>
            <a:ext cx="300621" cy="590586"/>
            <a:chOff x="1946324" y="4125162"/>
            <a:chExt cx="969964" cy="2007872"/>
          </a:xfrm>
        </p:grpSpPr>
        <p:sp>
          <p:nvSpPr>
            <p:cNvPr id="13" name="円/楕円 1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フローチャート: 論理積ゲート 1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5" name="図 1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13865" y="1194835"/>
            <a:ext cx="499881" cy="499881"/>
          </a:xfrm>
          <a:prstGeom prst="rect">
            <a:avLst/>
          </a:prstGeom>
        </p:spPr>
      </p:pic>
      <p:pic>
        <p:nvPicPr>
          <p:cNvPr id="16" name="図 15"/>
          <p:cNvPicPr>
            <a:picLocks noChangeAspect="1"/>
          </p:cNvPicPr>
          <p:nvPr/>
        </p:nvPicPr>
        <p:blipFill>
          <a:blip r:embed="rId5">
            <a:clrChange>
              <a:clrFrom>
                <a:srgbClr val="FFFFFF"/>
              </a:clrFrom>
              <a:clrTo>
                <a:srgbClr val="FFFFFF">
                  <a:alpha val="0"/>
                </a:srgbClr>
              </a:clrTo>
            </a:clrChange>
          </a:blip>
          <a:stretch>
            <a:fillRect/>
          </a:stretch>
        </p:blipFill>
        <p:spPr>
          <a:xfrm>
            <a:off x="3484172" y="1024396"/>
            <a:ext cx="535070" cy="535070"/>
          </a:xfrm>
          <a:prstGeom prst="rect">
            <a:avLst/>
          </a:prstGeom>
        </p:spPr>
      </p:pic>
      <p:pic>
        <p:nvPicPr>
          <p:cNvPr id="17" name="図 16"/>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27198" y="776056"/>
            <a:ext cx="608263" cy="608263"/>
          </a:xfrm>
          <a:prstGeom prst="rect">
            <a:avLst/>
          </a:prstGeom>
        </p:spPr>
      </p:pic>
      <p:pic>
        <p:nvPicPr>
          <p:cNvPr id="18" name="図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7147" y="846986"/>
            <a:ext cx="1023013" cy="766272"/>
          </a:xfrm>
          <a:prstGeom prst="rect">
            <a:avLst/>
          </a:prstGeom>
        </p:spPr>
      </p:pic>
      <p:grpSp>
        <p:nvGrpSpPr>
          <p:cNvPr id="19" name="図形グループ 18"/>
          <p:cNvGrpSpPr/>
          <p:nvPr/>
        </p:nvGrpSpPr>
        <p:grpSpPr>
          <a:xfrm>
            <a:off x="868184" y="850135"/>
            <a:ext cx="662027" cy="675697"/>
            <a:chOff x="921147" y="2673903"/>
            <a:chExt cx="2035043" cy="2195257"/>
          </a:xfrm>
        </p:grpSpPr>
        <p:sp>
          <p:nvSpPr>
            <p:cNvPr id="20" name="台形 19"/>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2" name="図形グループ 21"/>
            <p:cNvGrpSpPr/>
            <p:nvPr/>
          </p:nvGrpSpPr>
          <p:grpSpPr>
            <a:xfrm rot="18523230">
              <a:off x="289583" y="3305467"/>
              <a:ext cx="1602719" cy="339591"/>
              <a:chOff x="1084045" y="2295821"/>
              <a:chExt cx="1399064" cy="288032"/>
            </a:xfrm>
          </p:grpSpPr>
          <p:grpSp>
            <p:nvGrpSpPr>
              <p:cNvPr id="27" name="図形グループ 26"/>
              <p:cNvGrpSpPr/>
              <p:nvPr/>
            </p:nvGrpSpPr>
            <p:grpSpPr>
              <a:xfrm>
                <a:off x="1084045" y="2295821"/>
                <a:ext cx="1399064" cy="288032"/>
                <a:chOff x="531457" y="2456892"/>
                <a:chExt cx="1399064" cy="288032"/>
              </a:xfrm>
            </p:grpSpPr>
            <p:sp>
              <p:nvSpPr>
                <p:cNvPr id="29" name="正方形/長方形 28"/>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円/楕円 29"/>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8" name="円/楕円 27"/>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 name="円/楕円 22"/>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台形 25"/>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1" name="円柱 30"/>
          <p:cNvSpPr/>
          <p:nvPr/>
        </p:nvSpPr>
        <p:spPr>
          <a:xfrm>
            <a:off x="595698" y="1632543"/>
            <a:ext cx="1203064" cy="328494"/>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smtClean="0">
                <a:solidFill>
                  <a:srgbClr val="FFFFFF"/>
                </a:solidFill>
                <a:latin typeface="Hiragino Kaku Gothic Pro W6" charset="-128"/>
                <a:ea typeface="Hiragino Kaku Gothic Pro W6" charset="-128"/>
                <a:cs typeface="Hiragino Kaku Gothic Pro W6" charset="-128"/>
              </a:rPr>
              <a:t>機械</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sp>
        <p:nvSpPr>
          <p:cNvPr id="32" name="円柱 31"/>
          <p:cNvSpPr/>
          <p:nvPr/>
        </p:nvSpPr>
        <p:spPr>
          <a:xfrm>
            <a:off x="1949309" y="1619334"/>
            <a:ext cx="1198130" cy="344524"/>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Hiragino Kaku Gothic Pro W6" charset="-128"/>
                <a:ea typeface="Hiragino Kaku Gothic Pro W6" charset="-128"/>
                <a:cs typeface="Hiragino Kaku Gothic Pro W6" charset="-128"/>
              </a:rPr>
              <a:t>人間</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sp>
        <p:nvSpPr>
          <p:cNvPr id="33" name="円柱 32"/>
          <p:cNvSpPr/>
          <p:nvPr/>
        </p:nvSpPr>
        <p:spPr>
          <a:xfrm>
            <a:off x="3297986" y="1628251"/>
            <a:ext cx="1131804" cy="332785"/>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Hiragino Kaku Gothic Pro W6" charset="-128"/>
                <a:ea typeface="Hiragino Kaku Gothic Pro W6" charset="-128"/>
                <a:cs typeface="Hiragino Kaku Gothic Pro W6" charset="-128"/>
              </a:rPr>
              <a:t>交通</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sp>
        <p:nvSpPr>
          <p:cNvPr id="34" name="円柱 33"/>
          <p:cNvSpPr/>
          <p:nvPr/>
        </p:nvSpPr>
        <p:spPr>
          <a:xfrm>
            <a:off x="4646662" y="1625514"/>
            <a:ext cx="1219179" cy="335522"/>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Hiragino Kaku Gothic Pro W6" charset="-128"/>
                <a:ea typeface="Hiragino Kaku Gothic Pro W6" charset="-128"/>
                <a:cs typeface="Hiragino Kaku Gothic Pro W6" charset="-128"/>
              </a:rPr>
              <a:t>自動車</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sp>
        <p:nvSpPr>
          <p:cNvPr id="35" name="円柱 34"/>
          <p:cNvSpPr/>
          <p:nvPr/>
        </p:nvSpPr>
        <p:spPr>
          <a:xfrm>
            <a:off x="7344016" y="1619334"/>
            <a:ext cx="1198132" cy="341701"/>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Hiragino Kaku Gothic Pro W6" charset="-128"/>
                <a:ea typeface="Hiragino Kaku Gothic Pro W6" charset="-128"/>
                <a:cs typeface="Hiragino Kaku Gothic Pro W6" charset="-128"/>
              </a:rPr>
              <a:t>情報システム</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sp>
        <p:nvSpPr>
          <p:cNvPr id="36" name="円柱 35"/>
          <p:cNvSpPr/>
          <p:nvPr/>
        </p:nvSpPr>
        <p:spPr>
          <a:xfrm>
            <a:off x="5995623" y="1636438"/>
            <a:ext cx="1197848" cy="335521"/>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smtClean="0">
                <a:solidFill>
                  <a:srgbClr val="FFFFFF"/>
                </a:solidFill>
                <a:latin typeface="Hiragino Kaku Gothic Pro W6" charset="-128"/>
                <a:ea typeface="Hiragino Kaku Gothic Pro W6" charset="-128"/>
                <a:cs typeface="Hiragino Kaku Gothic Pro W6" charset="-128"/>
              </a:rPr>
              <a:t>医療</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grpSp>
        <p:nvGrpSpPr>
          <p:cNvPr id="37" name="図形グループ 36"/>
          <p:cNvGrpSpPr/>
          <p:nvPr/>
        </p:nvGrpSpPr>
        <p:grpSpPr>
          <a:xfrm>
            <a:off x="7704057" y="876841"/>
            <a:ext cx="517785" cy="587435"/>
            <a:chOff x="2667295" y="1059799"/>
            <a:chExt cx="681672" cy="722281"/>
          </a:xfrm>
        </p:grpSpPr>
        <p:sp>
          <p:nvSpPr>
            <p:cNvPr id="38" name="角丸四角形 37"/>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9" name="図 38"/>
            <p:cNvPicPr>
              <a:picLocks noChangeAspect="1"/>
            </p:cNvPicPr>
            <p:nvPr/>
          </p:nvPicPr>
          <p:blipFill>
            <a:blip r:embed="rId8">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40" name="図形グループ 39"/>
          <p:cNvGrpSpPr/>
          <p:nvPr/>
        </p:nvGrpSpPr>
        <p:grpSpPr>
          <a:xfrm>
            <a:off x="7782342" y="973582"/>
            <a:ext cx="265954" cy="577851"/>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2" name="フローチャート: 論理積ゲート 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43" name="正方形/長方形 42"/>
          <p:cNvSpPr/>
          <p:nvPr/>
        </p:nvSpPr>
        <p:spPr>
          <a:xfrm>
            <a:off x="1288252" y="4031507"/>
            <a:ext cx="1198131" cy="51187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Hiragino Kaku Gothic Pro W6" charset="-128"/>
                <a:ea typeface="Hiragino Kaku Gothic Pro W6" charset="-128"/>
                <a:cs typeface="Hiragino Kaku Gothic Pro W6" charset="-128"/>
              </a:rPr>
              <a:t>検索</a:t>
            </a:r>
            <a:endParaRPr kumimoji="1" lang="ja-JP" altLang="en-US" sz="2000" dirty="0">
              <a:solidFill>
                <a:srgbClr val="FFFFFF"/>
              </a:solidFill>
              <a:latin typeface="Hiragino Kaku Gothic Pro W6" charset="-128"/>
              <a:ea typeface="Hiragino Kaku Gothic Pro W6" charset="-128"/>
              <a:cs typeface="Hiragino Kaku Gothic Pro W6" charset="-128"/>
            </a:endParaRPr>
          </a:p>
        </p:txBody>
      </p:sp>
      <p:sp>
        <p:nvSpPr>
          <p:cNvPr id="44" name="正方形/長方形 43"/>
          <p:cNvSpPr/>
          <p:nvPr/>
        </p:nvSpPr>
        <p:spPr>
          <a:xfrm>
            <a:off x="2636929" y="4037876"/>
            <a:ext cx="1198131" cy="51187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Hiragino Kaku Gothic Pro W6" charset="-128"/>
                <a:ea typeface="Hiragino Kaku Gothic Pro W6" charset="-128"/>
                <a:cs typeface="Hiragino Kaku Gothic Pro W6" charset="-128"/>
              </a:rPr>
              <a:t>分類</a:t>
            </a:r>
            <a:endParaRPr kumimoji="1" lang="ja-JP" altLang="en-US" sz="2000" dirty="0">
              <a:solidFill>
                <a:srgbClr val="FFFFFF"/>
              </a:solidFill>
              <a:latin typeface="Hiragino Kaku Gothic Pro W6" charset="-128"/>
              <a:ea typeface="Hiragino Kaku Gothic Pro W6" charset="-128"/>
              <a:cs typeface="Hiragino Kaku Gothic Pro W6" charset="-128"/>
            </a:endParaRPr>
          </a:p>
        </p:txBody>
      </p:sp>
      <p:sp>
        <p:nvSpPr>
          <p:cNvPr id="45" name="正方形/長方形 44"/>
          <p:cNvSpPr/>
          <p:nvPr/>
        </p:nvSpPr>
        <p:spPr>
          <a:xfrm>
            <a:off x="3985606" y="4037876"/>
            <a:ext cx="1198131" cy="51187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Hiragino Kaku Gothic Pro W6" charset="-128"/>
                <a:ea typeface="Hiragino Kaku Gothic Pro W6" charset="-128"/>
                <a:cs typeface="Hiragino Kaku Gothic Pro W6" charset="-128"/>
              </a:rPr>
              <a:t>判別</a:t>
            </a:r>
            <a:endParaRPr kumimoji="1" lang="en-US" altLang="ja-JP" sz="2000" dirty="0" smtClean="0">
              <a:solidFill>
                <a:srgbClr val="FFFFFF"/>
              </a:solidFill>
              <a:latin typeface="Hiragino Kaku Gothic Pro W6" charset="-128"/>
              <a:ea typeface="Hiragino Kaku Gothic Pro W6" charset="-128"/>
              <a:cs typeface="Hiragino Kaku Gothic Pro W6" charset="-128"/>
            </a:endParaRPr>
          </a:p>
        </p:txBody>
      </p:sp>
      <p:sp>
        <p:nvSpPr>
          <p:cNvPr id="46" name="正方形/長方形 45"/>
          <p:cNvSpPr/>
          <p:nvPr/>
        </p:nvSpPr>
        <p:spPr>
          <a:xfrm>
            <a:off x="5334283" y="4037876"/>
            <a:ext cx="1198131" cy="51187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Hiragino Kaku Gothic Pro W6" charset="-128"/>
                <a:ea typeface="Hiragino Kaku Gothic Pro W6" charset="-128"/>
                <a:cs typeface="Hiragino Kaku Gothic Pro W6" charset="-128"/>
              </a:rPr>
              <a:t>検知</a:t>
            </a:r>
            <a:endParaRPr kumimoji="1" lang="en-US" altLang="ja-JP" sz="2000" dirty="0" smtClean="0">
              <a:solidFill>
                <a:srgbClr val="FFFFFF"/>
              </a:solidFill>
              <a:latin typeface="Hiragino Kaku Gothic Pro W6" charset="-128"/>
              <a:ea typeface="Hiragino Kaku Gothic Pro W6" charset="-128"/>
              <a:cs typeface="Hiragino Kaku Gothic Pro W6" charset="-128"/>
            </a:endParaRPr>
          </a:p>
        </p:txBody>
      </p:sp>
      <p:sp>
        <p:nvSpPr>
          <p:cNvPr id="47" name="正方形/長方形 46"/>
          <p:cNvSpPr/>
          <p:nvPr/>
        </p:nvSpPr>
        <p:spPr>
          <a:xfrm>
            <a:off x="6680518" y="4037876"/>
            <a:ext cx="1198131" cy="51187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Hiragino Kaku Gothic Pro W6" charset="-128"/>
                <a:ea typeface="Hiragino Kaku Gothic Pro W6" charset="-128"/>
                <a:cs typeface="Hiragino Kaku Gothic Pro W6" charset="-128"/>
              </a:rPr>
              <a:t>予測</a:t>
            </a:r>
            <a:endParaRPr kumimoji="1" lang="en-US" altLang="ja-JP" sz="2000" dirty="0" smtClean="0">
              <a:solidFill>
                <a:srgbClr val="FFFFFF"/>
              </a:solidFill>
              <a:latin typeface="Hiragino Kaku Gothic Pro W6" charset="-128"/>
              <a:ea typeface="Hiragino Kaku Gothic Pro W6" charset="-128"/>
              <a:cs typeface="Hiragino Kaku Gothic Pro W6" charset="-128"/>
            </a:endParaRPr>
          </a:p>
        </p:txBody>
      </p:sp>
      <p:sp>
        <p:nvSpPr>
          <p:cNvPr id="49" name="下矢印 48"/>
          <p:cNvSpPr/>
          <p:nvPr/>
        </p:nvSpPr>
        <p:spPr>
          <a:xfrm>
            <a:off x="1057206" y="1971319"/>
            <a:ext cx="260610" cy="38362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下矢印 49"/>
          <p:cNvSpPr/>
          <p:nvPr/>
        </p:nvSpPr>
        <p:spPr>
          <a:xfrm>
            <a:off x="2418069" y="1971319"/>
            <a:ext cx="260610" cy="38362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矢印 50"/>
          <p:cNvSpPr/>
          <p:nvPr/>
        </p:nvSpPr>
        <p:spPr>
          <a:xfrm>
            <a:off x="3755487" y="1965260"/>
            <a:ext cx="260610" cy="38362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下矢印 51"/>
          <p:cNvSpPr/>
          <p:nvPr/>
        </p:nvSpPr>
        <p:spPr>
          <a:xfrm>
            <a:off x="5116350" y="1965260"/>
            <a:ext cx="260610" cy="38362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下矢印 52"/>
          <p:cNvSpPr/>
          <p:nvPr/>
        </p:nvSpPr>
        <p:spPr>
          <a:xfrm>
            <a:off x="6474624" y="1968571"/>
            <a:ext cx="260610" cy="38362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下矢印 53"/>
          <p:cNvSpPr/>
          <p:nvPr/>
        </p:nvSpPr>
        <p:spPr>
          <a:xfrm>
            <a:off x="7835487" y="1968571"/>
            <a:ext cx="260610" cy="38362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3643158" y="5110818"/>
            <a:ext cx="1883026" cy="51190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Hiragino Kaku Gothic Pro W6" charset="-128"/>
                <a:ea typeface="Hiragino Kaku Gothic Pro W6" charset="-128"/>
                <a:cs typeface="Hiragino Kaku Gothic Pro W6" charset="-128"/>
              </a:rPr>
              <a:t>推　論</a:t>
            </a:r>
            <a:endParaRPr kumimoji="1" lang="ja-JP" altLang="en-US" sz="2000" dirty="0">
              <a:solidFill>
                <a:srgbClr val="FFFFFF"/>
              </a:solidFill>
              <a:latin typeface="Hiragino Kaku Gothic Pro W6" charset="-128"/>
              <a:ea typeface="Hiragino Kaku Gothic Pro W6" charset="-128"/>
              <a:cs typeface="Hiragino Kaku Gothic Pro W6" charset="-128"/>
            </a:endParaRPr>
          </a:p>
        </p:txBody>
      </p:sp>
      <p:sp>
        <p:nvSpPr>
          <p:cNvPr id="58" name="正方形/長方形 57"/>
          <p:cNvSpPr/>
          <p:nvPr/>
        </p:nvSpPr>
        <p:spPr>
          <a:xfrm>
            <a:off x="5995623" y="5110819"/>
            <a:ext cx="1883026" cy="51190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Hiragino Kaku Gothic Pro W6" charset="-128"/>
                <a:ea typeface="Hiragino Kaku Gothic Pro W6" charset="-128"/>
                <a:cs typeface="Hiragino Kaku Gothic Pro W6" charset="-128"/>
              </a:rPr>
              <a:t>判　断</a:t>
            </a:r>
            <a:endParaRPr lang="en-US" altLang="ja-JP" sz="2000" dirty="0" smtClean="0">
              <a:solidFill>
                <a:srgbClr val="FFFFFF"/>
              </a:solidFill>
              <a:latin typeface="Hiragino Kaku Gothic Pro W6" charset="-128"/>
              <a:ea typeface="Hiragino Kaku Gothic Pro W6" charset="-128"/>
              <a:cs typeface="Hiragino Kaku Gothic Pro W6" charset="-128"/>
            </a:endParaRPr>
          </a:p>
        </p:txBody>
      </p:sp>
      <p:sp>
        <p:nvSpPr>
          <p:cNvPr id="59" name="正方形/長方形 58"/>
          <p:cNvSpPr/>
          <p:nvPr/>
        </p:nvSpPr>
        <p:spPr>
          <a:xfrm>
            <a:off x="1291452" y="5110818"/>
            <a:ext cx="1883026" cy="51190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Hiragino Kaku Gothic Pro W6" charset="-128"/>
                <a:ea typeface="Hiragino Kaku Gothic Pro W6" charset="-128"/>
                <a:cs typeface="Hiragino Kaku Gothic Pro W6" charset="-128"/>
              </a:rPr>
              <a:t>最適化</a:t>
            </a:r>
            <a:endParaRPr kumimoji="1" lang="en-US" altLang="ja-JP" sz="2000" dirty="0" smtClean="0">
              <a:solidFill>
                <a:srgbClr val="FFFFFF"/>
              </a:solidFill>
              <a:latin typeface="Hiragino Kaku Gothic Pro W6" charset="-128"/>
              <a:ea typeface="Hiragino Kaku Gothic Pro W6" charset="-128"/>
              <a:cs typeface="Hiragino Kaku Gothic Pro W6" charset="-128"/>
            </a:endParaRPr>
          </a:p>
        </p:txBody>
      </p:sp>
      <p:sp>
        <p:nvSpPr>
          <p:cNvPr id="62" name="正方形/長方形 61"/>
          <p:cNvSpPr/>
          <p:nvPr/>
        </p:nvSpPr>
        <p:spPr>
          <a:xfrm>
            <a:off x="3288360" y="6000547"/>
            <a:ext cx="2513429" cy="51190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Hiragino Kaku Gothic Pro W6" charset="-128"/>
                <a:ea typeface="Hiragino Kaku Gothic Pro W6" charset="-128"/>
                <a:cs typeface="Hiragino Kaku Gothic Pro W6" charset="-128"/>
              </a:rPr>
              <a:t>意志決定</a:t>
            </a:r>
            <a:endParaRPr kumimoji="1" lang="ja-JP" altLang="en-US" sz="2000" dirty="0">
              <a:solidFill>
                <a:srgbClr val="FFFFFF"/>
              </a:solidFill>
              <a:latin typeface="Hiragino Kaku Gothic Pro W6" charset="-128"/>
              <a:ea typeface="Hiragino Kaku Gothic Pro W6" charset="-128"/>
              <a:cs typeface="Hiragino Kaku Gothic Pro W6" charset="-128"/>
            </a:endParaRPr>
          </a:p>
        </p:txBody>
      </p:sp>
      <p:sp>
        <p:nvSpPr>
          <p:cNvPr id="63" name="正方形/長方形 62"/>
          <p:cNvSpPr/>
          <p:nvPr/>
        </p:nvSpPr>
        <p:spPr>
          <a:xfrm>
            <a:off x="5995623" y="6000547"/>
            <a:ext cx="2513429" cy="51190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Hiragino Kaku Gothic Pro W6" charset="-128"/>
                <a:ea typeface="Hiragino Kaku Gothic Pro W6" charset="-128"/>
                <a:cs typeface="Hiragino Kaku Gothic Pro W6" charset="-128"/>
              </a:rPr>
              <a:t>機器制御</a:t>
            </a:r>
            <a:endParaRPr lang="en-US" altLang="ja-JP" sz="2000" dirty="0" smtClean="0">
              <a:solidFill>
                <a:srgbClr val="FFFFFF"/>
              </a:solidFill>
              <a:latin typeface="Hiragino Kaku Gothic Pro W6" charset="-128"/>
              <a:ea typeface="Hiragino Kaku Gothic Pro W6" charset="-128"/>
              <a:cs typeface="Hiragino Kaku Gothic Pro W6" charset="-128"/>
            </a:endParaRPr>
          </a:p>
        </p:txBody>
      </p:sp>
      <p:sp>
        <p:nvSpPr>
          <p:cNvPr id="64" name="正方形/長方形 63"/>
          <p:cNvSpPr/>
          <p:nvPr/>
        </p:nvSpPr>
        <p:spPr>
          <a:xfrm>
            <a:off x="562602" y="6000547"/>
            <a:ext cx="2513429" cy="51190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Hiragino Kaku Gothic Pro W6" charset="-128"/>
                <a:ea typeface="Hiragino Kaku Gothic Pro W6" charset="-128"/>
                <a:cs typeface="Hiragino Kaku Gothic Pro W6" charset="-128"/>
              </a:rPr>
              <a:t>アドバイス</a:t>
            </a:r>
            <a:endParaRPr kumimoji="1" lang="en-US" altLang="ja-JP" sz="2000" dirty="0" smtClean="0">
              <a:solidFill>
                <a:srgbClr val="FFFFFF"/>
              </a:solidFill>
              <a:latin typeface="Hiragino Kaku Gothic Pro W6" charset="-128"/>
              <a:ea typeface="Hiragino Kaku Gothic Pro W6" charset="-128"/>
              <a:cs typeface="Hiragino Kaku Gothic Pro W6" charset="-128"/>
            </a:endParaRPr>
          </a:p>
        </p:txBody>
      </p:sp>
      <p:sp>
        <p:nvSpPr>
          <p:cNvPr id="67" name="下矢印 66"/>
          <p:cNvSpPr/>
          <p:nvPr/>
        </p:nvSpPr>
        <p:spPr>
          <a:xfrm>
            <a:off x="4100798" y="3609754"/>
            <a:ext cx="963214" cy="38362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下矢印 67"/>
          <p:cNvSpPr/>
          <p:nvPr/>
        </p:nvSpPr>
        <p:spPr>
          <a:xfrm>
            <a:off x="4090393" y="4626205"/>
            <a:ext cx="963214" cy="38362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下矢印 68"/>
          <p:cNvSpPr/>
          <p:nvPr/>
        </p:nvSpPr>
        <p:spPr>
          <a:xfrm>
            <a:off x="1337709" y="5690233"/>
            <a:ext cx="963214" cy="38362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下矢印 69"/>
          <p:cNvSpPr/>
          <p:nvPr/>
        </p:nvSpPr>
        <p:spPr>
          <a:xfrm>
            <a:off x="4100798" y="5690233"/>
            <a:ext cx="963214" cy="38362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下矢印 70"/>
          <p:cNvSpPr/>
          <p:nvPr/>
        </p:nvSpPr>
        <p:spPr>
          <a:xfrm>
            <a:off x="6770730" y="5690233"/>
            <a:ext cx="963214" cy="38362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40352246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正方形/長方形 190"/>
          <p:cNvSpPr/>
          <p:nvPr/>
        </p:nvSpPr>
        <p:spPr>
          <a:xfrm>
            <a:off x="595697" y="2063441"/>
            <a:ext cx="7946451" cy="1786621"/>
          </a:xfrm>
          <a:prstGeom prst="rect">
            <a:avLst/>
          </a:prstGeom>
          <a:solidFill>
            <a:srgbClr val="31859C">
              <a:alpha val="6470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機械学習の仕組み</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69</a:t>
            </a:fld>
            <a:endParaRPr kumimoji="1" lang="ja-JP" altLang="en-US"/>
          </a:p>
        </p:txBody>
      </p:sp>
      <p:pic>
        <p:nvPicPr>
          <p:cNvPr id="72" name="図 71"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74594" y="949675"/>
            <a:ext cx="792088" cy="543647"/>
          </a:xfrm>
          <a:prstGeom prst="rect">
            <a:avLst/>
          </a:prstGeom>
        </p:spPr>
      </p:pic>
      <p:grpSp>
        <p:nvGrpSpPr>
          <p:cNvPr id="98" name="図形グループ 97"/>
          <p:cNvGrpSpPr/>
          <p:nvPr/>
        </p:nvGrpSpPr>
        <p:grpSpPr>
          <a:xfrm>
            <a:off x="2214979" y="951952"/>
            <a:ext cx="300621" cy="590586"/>
            <a:chOff x="1946324" y="4125162"/>
            <a:chExt cx="969964" cy="2007872"/>
          </a:xfrm>
        </p:grpSpPr>
        <p:sp>
          <p:nvSpPr>
            <p:cNvPr id="99" name="円/楕円 9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フローチャート: 論理積ゲート 9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1" name="図形グループ 100"/>
          <p:cNvGrpSpPr/>
          <p:nvPr/>
        </p:nvGrpSpPr>
        <p:grpSpPr>
          <a:xfrm>
            <a:off x="2675933" y="926781"/>
            <a:ext cx="300621" cy="590586"/>
            <a:chOff x="1946324" y="4125162"/>
            <a:chExt cx="969964" cy="2007872"/>
          </a:xfrm>
        </p:grpSpPr>
        <p:sp>
          <p:nvSpPr>
            <p:cNvPr id="102" name="円/楕円 10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フローチャート: 論理積ゲート 10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4" name="図形グループ 103"/>
          <p:cNvGrpSpPr/>
          <p:nvPr/>
        </p:nvGrpSpPr>
        <p:grpSpPr>
          <a:xfrm>
            <a:off x="2447334" y="873985"/>
            <a:ext cx="300621" cy="590586"/>
            <a:chOff x="1946324" y="4125162"/>
            <a:chExt cx="969964" cy="2007872"/>
          </a:xfrm>
        </p:grpSpPr>
        <p:sp>
          <p:nvSpPr>
            <p:cNvPr id="105" name="円/楕円 10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フローチャート: 論理積ゲート 10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64" name="図 16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13865" y="1194835"/>
            <a:ext cx="499881" cy="499881"/>
          </a:xfrm>
          <a:prstGeom prst="rect">
            <a:avLst/>
          </a:prstGeom>
        </p:spPr>
      </p:pic>
      <p:pic>
        <p:nvPicPr>
          <p:cNvPr id="165" name="図 164"/>
          <p:cNvPicPr>
            <a:picLocks noChangeAspect="1"/>
          </p:cNvPicPr>
          <p:nvPr/>
        </p:nvPicPr>
        <p:blipFill>
          <a:blip r:embed="rId5">
            <a:clrChange>
              <a:clrFrom>
                <a:srgbClr val="FFFFFF"/>
              </a:clrFrom>
              <a:clrTo>
                <a:srgbClr val="FFFFFF">
                  <a:alpha val="0"/>
                </a:srgbClr>
              </a:clrTo>
            </a:clrChange>
          </a:blip>
          <a:stretch>
            <a:fillRect/>
          </a:stretch>
        </p:blipFill>
        <p:spPr>
          <a:xfrm>
            <a:off x="3484172" y="1024396"/>
            <a:ext cx="535070" cy="535070"/>
          </a:xfrm>
          <a:prstGeom prst="rect">
            <a:avLst/>
          </a:prstGeom>
        </p:spPr>
      </p:pic>
      <p:pic>
        <p:nvPicPr>
          <p:cNvPr id="166" name="図 16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27198" y="776056"/>
            <a:ext cx="608263" cy="608263"/>
          </a:xfrm>
          <a:prstGeom prst="rect">
            <a:avLst/>
          </a:prstGeom>
        </p:spPr>
      </p:pic>
      <p:pic>
        <p:nvPicPr>
          <p:cNvPr id="18" name="図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7147" y="846986"/>
            <a:ext cx="1023013" cy="766272"/>
          </a:xfrm>
          <a:prstGeom prst="rect">
            <a:avLst/>
          </a:prstGeom>
        </p:spPr>
      </p:pic>
      <p:grpSp>
        <p:nvGrpSpPr>
          <p:cNvPr id="34" name="図形グループ 33"/>
          <p:cNvGrpSpPr/>
          <p:nvPr/>
        </p:nvGrpSpPr>
        <p:grpSpPr>
          <a:xfrm>
            <a:off x="868184" y="850135"/>
            <a:ext cx="662027" cy="675697"/>
            <a:chOff x="921147" y="2673903"/>
            <a:chExt cx="2035043" cy="2195257"/>
          </a:xfrm>
        </p:grpSpPr>
        <p:sp>
          <p:nvSpPr>
            <p:cNvPr id="31" name="台形 30"/>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正方形/長方形 166"/>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9" name="図形グループ 28"/>
            <p:cNvGrpSpPr/>
            <p:nvPr/>
          </p:nvGrpSpPr>
          <p:grpSpPr>
            <a:xfrm rot="18523230">
              <a:off x="289583" y="3305467"/>
              <a:ext cx="1602719" cy="339591"/>
              <a:chOff x="1084045" y="2295821"/>
              <a:chExt cx="1399064" cy="288032"/>
            </a:xfrm>
          </p:grpSpPr>
          <p:grpSp>
            <p:nvGrpSpPr>
              <p:cNvPr id="26" name="図形グループ 25"/>
              <p:cNvGrpSpPr/>
              <p:nvPr/>
            </p:nvGrpSpPr>
            <p:grpSpPr>
              <a:xfrm>
                <a:off x="1084045" y="2295821"/>
                <a:ext cx="1399064" cy="288032"/>
                <a:chOff x="531457" y="2456892"/>
                <a:chExt cx="1399064" cy="288032"/>
              </a:xfrm>
            </p:grpSpPr>
            <p:sp>
              <p:nvSpPr>
                <p:cNvPr id="21" name="正方形/長方形 20"/>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円/楕円 24"/>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68" name="円/楕円 167"/>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69" name="円/楕円 168"/>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正方形/長方形 169"/>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台形 32"/>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1" name="円柱 170"/>
          <p:cNvSpPr/>
          <p:nvPr/>
        </p:nvSpPr>
        <p:spPr>
          <a:xfrm>
            <a:off x="595698" y="1632543"/>
            <a:ext cx="1203064" cy="328494"/>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smtClean="0">
                <a:solidFill>
                  <a:srgbClr val="FFFFFF"/>
                </a:solidFill>
                <a:latin typeface="Hiragino Kaku Gothic Pro W6" charset="-128"/>
                <a:ea typeface="Hiragino Kaku Gothic Pro W6" charset="-128"/>
                <a:cs typeface="Hiragino Kaku Gothic Pro W6" charset="-128"/>
              </a:rPr>
              <a:t>機械</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sp>
        <p:nvSpPr>
          <p:cNvPr id="172" name="円柱 171"/>
          <p:cNvSpPr/>
          <p:nvPr/>
        </p:nvSpPr>
        <p:spPr>
          <a:xfrm>
            <a:off x="1949309" y="1619334"/>
            <a:ext cx="1198130" cy="344524"/>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Hiragino Kaku Gothic Pro W6" charset="-128"/>
                <a:ea typeface="Hiragino Kaku Gothic Pro W6" charset="-128"/>
                <a:cs typeface="Hiragino Kaku Gothic Pro W6" charset="-128"/>
              </a:rPr>
              <a:t>人間</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sp>
        <p:nvSpPr>
          <p:cNvPr id="173" name="円柱 172"/>
          <p:cNvSpPr/>
          <p:nvPr/>
        </p:nvSpPr>
        <p:spPr>
          <a:xfrm>
            <a:off x="3297986" y="1628251"/>
            <a:ext cx="1131804" cy="332785"/>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Hiragino Kaku Gothic Pro W6" charset="-128"/>
                <a:ea typeface="Hiragino Kaku Gothic Pro W6" charset="-128"/>
                <a:cs typeface="Hiragino Kaku Gothic Pro W6" charset="-128"/>
              </a:rPr>
              <a:t>交通</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sp>
        <p:nvSpPr>
          <p:cNvPr id="174" name="円柱 173"/>
          <p:cNvSpPr/>
          <p:nvPr/>
        </p:nvSpPr>
        <p:spPr>
          <a:xfrm>
            <a:off x="4646662" y="1625514"/>
            <a:ext cx="1219179" cy="335522"/>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Hiragino Kaku Gothic Pro W6" charset="-128"/>
                <a:ea typeface="Hiragino Kaku Gothic Pro W6" charset="-128"/>
                <a:cs typeface="Hiragino Kaku Gothic Pro W6" charset="-128"/>
              </a:rPr>
              <a:t>自動車</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sp>
        <p:nvSpPr>
          <p:cNvPr id="175" name="円柱 174"/>
          <p:cNvSpPr/>
          <p:nvPr/>
        </p:nvSpPr>
        <p:spPr>
          <a:xfrm>
            <a:off x="7344016" y="1619334"/>
            <a:ext cx="1198132" cy="341701"/>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Hiragino Kaku Gothic Pro W6" charset="-128"/>
                <a:ea typeface="Hiragino Kaku Gothic Pro W6" charset="-128"/>
                <a:cs typeface="Hiragino Kaku Gothic Pro W6" charset="-128"/>
              </a:rPr>
              <a:t>情報システム</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sp>
        <p:nvSpPr>
          <p:cNvPr id="176" name="円柱 175"/>
          <p:cNvSpPr/>
          <p:nvPr/>
        </p:nvSpPr>
        <p:spPr>
          <a:xfrm>
            <a:off x="5995623" y="1636438"/>
            <a:ext cx="1197848" cy="335521"/>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smtClean="0">
                <a:solidFill>
                  <a:srgbClr val="FFFFFF"/>
                </a:solidFill>
                <a:latin typeface="Hiragino Kaku Gothic Pro W6" charset="-128"/>
                <a:ea typeface="Hiragino Kaku Gothic Pro W6" charset="-128"/>
                <a:cs typeface="Hiragino Kaku Gothic Pro W6" charset="-128"/>
              </a:rPr>
              <a:t>医療</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grpSp>
        <p:nvGrpSpPr>
          <p:cNvPr id="177" name="図形グループ 176"/>
          <p:cNvGrpSpPr/>
          <p:nvPr/>
        </p:nvGrpSpPr>
        <p:grpSpPr>
          <a:xfrm>
            <a:off x="7704057" y="876841"/>
            <a:ext cx="517785" cy="587435"/>
            <a:chOff x="2667295" y="1059799"/>
            <a:chExt cx="681672" cy="722281"/>
          </a:xfrm>
        </p:grpSpPr>
        <p:sp>
          <p:nvSpPr>
            <p:cNvPr id="178" name="角丸四角形 177"/>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179" name="図 178"/>
            <p:cNvPicPr>
              <a:picLocks noChangeAspect="1"/>
            </p:cNvPicPr>
            <p:nvPr/>
          </p:nvPicPr>
          <p:blipFill>
            <a:blip r:embed="rId8">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180" name="図形グループ 179"/>
          <p:cNvGrpSpPr/>
          <p:nvPr/>
        </p:nvGrpSpPr>
        <p:grpSpPr>
          <a:xfrm>
            <a:off x="7782342" y="973582"/>
            <a:ext cx="265954" cy="577851"/>
            <a:chOff x="1946324" y="4125162"/>
            <a:chExt cx="969964" cy="2007872"/>
          </a:xfrm>
        </p:grpSpPr>
        <p:sp>
          <p:nvSpPr>
            <p:cNvPr id="181" name="円/楕円 1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82" name="フローチャート: 論理積ゲート 1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85" name="正方形/長方形 184"/>
          <p:cNvSpPr/>
          <p:nvPr/>
        </p:nvSpPr>
        <p:spPr>
          <a:xfrm>
            <a:off x="600632" y="3975804"/>
            <a:ext cx="1198131" cy="1027924"/>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Ø"/>
            </a:pPr>
            <a:r>
              <a:rPr kumimoji="1" lang="ja-JP" altLang="en-US" sz="800" dirty="0" smtClean="0">
                <a:solidFill>
                  <a:srgbClr val="FFFFFF"/>
                </a:solidFill>
                <a:latin typeface="Meiryo" charset="-128"/>
                <a:ea typeface="Meiryo" charset="-128"/>
                <a:cs typeface="Meiryo" charset="-128"/>
              </a:rPr>
              <a:t>故障や異常の検知</a:t>
            </a:r>
            <a:endParaRPr kumimoji="1" lang="en-US" altLang="ja-JP" sz="800" dirty="0" smtClean="0">
              <a:solidFill>
                <a:srgbClr val="FFFFFF"/>
              </a:solidFill>
              <a:latin typeface="Meiryo" charset="-128"/>
              <a:ea typeface="Meiryo" charset="-128"/>
              <a:cs typeface="Meiryo" charset="-128"/>
            </a:endParaRPr>
          </a:p>
          <a:p>
            <a:pPr marL="171450" indent="-171450">
              <a:buFont typeface="Wingdings" charset="2"/>
              <a:buChar char="Ø"/>
            </a:pPr>
            <a:r>
              <a:rPr lang="ja-JP" altLang="en-US" sz="800" dirty="0" smtClean="0">
                <a:solidFill>
                  <a:srgbClr val="FFFFFF"/>
                </a:solidFill>
                <a:latin typeface="Meiryo" charset="-128"/>
                <a:ea typeface="Meiryo" charset="-128"/>
                <a:cs typeface="Meiryo" charset="-128"/>
              </a:rPr>
              <a:t>エネルギー効率を最適化した制御</a:t>
            </a:r>
            <a:endParaRPr lang="en-US" altLang="ja-JP" sz="800" dirty="0" smtClean="0">
              <a:solidFill>
                <a:srgbClr val="FFFFFF"/>
              </a:solidFill>
              <a:latin typeface="Meiryo" charset="-128"/>
              <a:ea typeface="Meiryo" charset="-128"/>
              <a:cs typeface="Meiryo" charset="-128"/>
            </a:endParaRPr>
          </a:p>
          <a:p>
            <a:pPr marL="171450" indent="-171450">
              <a:buFont typeface="Wingdings" charset="2"/>
              <a:buChar char="Ø"/>
            </a:pPr>
            <a:r>
              <a:rPr kumimoji="1" lang="ja-JP" altLang="en-US" sz="800" dirty="0" smtClean="0">
                <a:solidFill>
                  <a:srgbClr val="FFFFFF"/>
                </a:solidFill>
                <a:latin typeface="Meiryo" charset="-128"/>
                <a:ea typeface="Meiryo" charset="-128"/>
                <a:cs typeface="Meiryo" charset="-128"/>
              </a:rPr>
              <a:t>最適計画に基づく生産</a:t>
            </a:r>
            <a:endParaRPr kumimoji="1" lang="ja-JP" altLang="en-US" sz="800" dirty="0">
              <a:solidFill>
                <a:srgbClr val="FFFFFF"/>
              </a:solidFill>
              <a:latin typeface="Meiryo" charset="-128"/>
              <a:ea typeface="Meiryo" charset="-128"/>
              <a:cs typeface="Meiryo" charset="-128"/>
            </a:endParaRPr>
          </a:p>
        </p:txBody>
      </p:sp>
      <p:sp>
        <p:nvSpPr>
          <p:cNvPr id="186" name="正方形/長方形 185"/>
          <p:cNvSpPr/>
          <p:nvPr/>
        </p:nvSpPr>
        <p:spPr>
          <a:xfrm>
            <a:off x="1949309" y="3982173"/>
            <a:ext cx="1198131" cy="1027924"/>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Ø"/>
            </a:pPr>
            <a:r>
              <a:rPr kumimoji="1" lang="ja-JP" altLang="en-US" sz="800" dirty="0" smtClean="0">
                <a:solidFill>
                  <a:srgbClr val="FFFFFF"/>
                </a:solidFill>
                <a:latin typeface="Meiryo" charset="-128"/>
                <a:ea typeface="Meiryo" charset="-128"/>
                <a:cs typeface="Meiryo" charset="-128"/>
              </a:rPr>
              <a:t>健康のためのアドバイス</a:t>
            </a:r>
            <a:endParaRPr kumimoji="1" lang="en-US" altLang="ja-JP" sz="800" dirty="0" smtClean="0">
              <a:solidFill>
                <a:srgbClr val="FFFFFF"/>
              </a:solidFill>
              <a:latin typeface="Meiryo" charset="-128"/>
              <a:ea typeface="Meiryo" charset="-128"/>
              <a:cs typeface="Meiryo" charset="-128"/>
            </a:endParaRPr>
          </a:p>
          <a:p>
            <a:pPr marL="171450" indent="-171450">
              <a:buFont typeface="Wingdings" charset="2"/>
              <a:buChar char="Ø"/>
            </a:pPr>
            <a:r>
              <a:rPr kumimoji="1" lang="ja-JP" altLang="en-US" sz="800" dirty="0" smtClean="0">
                <a:solidFill>
                  <a:srgbClr val="FFFFFF"/>
                </a:solidFill>
                <a:latin typeface="Meiryo" charset="-128"/>
                <a:ea typeface="Meiryo" charset="-128"/>
                <a:cs typeface="Meiryo" charset="-128"/>
              </a:rPr>
              <a:t>予防診断・病気の予測</a:t>
            </a:r>
            <a:endParaRPr kumimoji="1" lang="en-US" altLang="ja-JP" sz="800" dirty="0" smtClean="0">
              <a:solidFill>
                <a:srgbClr val="FFFFFF"/>
              </a:solidFill>
              <a:latin typeface="Meiryo" charset="-128"/>
              <a:ea typeface="Meiryo" charset="-128"/>
              <a:cs typeface="Meiryo" charset="-128"/>
            </a:endParaRPr>
          </a:p>
          <a:p>
            <a:pPr marL="171450" indent="-171450">
              <a:buFont typeface="Wingdings" charset="2"/>
              <a:buChar char="Ø"/>
            </a:pPr>
            <a:r>
              <a:rPr lang="ja-JP" altLang="en-US" sz="800" dirty="0" smtClean="0">
                <a:solidFill>
                  <a:srgbClr val="FFFFFF"/>
                </a:solidFill>
                <a:latin typeface="Meiryo" charset="-128"/>
                <a:ea typeface="Meiryo" charset="-128"/>
                <a:cs typeface="Meiryo" charset="-128"/>
              </a:rPr>
              <a:t>趣味嗜好にあわせ情報提供</a:t>
            </a:r>
            <a:endParaRPr kumimoji="1" lang="ja-JP" altLang="en-US" sz="800" dirty="0">
              <a:solidFill>
                <a:srgbClr val="FFFFFF"/>
              </a:solidFill>
              <a:latin typeface="Meiryo" charset="-128"/>
              <a:ea typeface="Meiryo" charset="-128"/>
              <a:cs typeface="Meiryo" charset="-128"/>
            </a:endParaRPr>
          </a:p>
        </p:txBody>
      </p:sp>
      <p:sp>
        <p:nvSpPr>
          <p:cNvPr id="187" name="正方形/長方形 186"/>
          <p:cNvSpPr/>
          <p:nvPr/>
        </p:nvSpPr>
        <p:spPr>
          <a:xfrm>
            <a:off x="3297986" y="3982173"/>
            <a:ext cx="1198131" cy="1027924"/>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Ø"/>
            </a:pPr>
            <a:r>
              <a:rPr kumimoji="1" lang="ja-JP" altLang="en-US" sz="800" dirty="0" smtClean="0">
                <a:solidFill>
                  <a:srgbClr val="FFFFFF"/>
                </a:solidFill>
                <a:latin typeface="Meiryo" charset="-128"/>
                <a:ea typeface="Meiryo" charset="-128"/>
                <a:cs typeface="Meiryo" charset="-128"/>
              </a:rPr>
              <a:t>最適な経路の案内</a:t>
            </a:r>
            <a:endParaRPr kumimoji="1" lang="en-US" altLang="ja-JP" sz="800" dirty="0" smtClean="0">
              <a:solidFill>
                <a:srgbClr val="FFFFFF"/>
              </a:solidFill>
              <a:latin typeface="Meiryo" charset="-128"/>
              <a:ea typeface="Meiryo" charset="-128"/>
              <a:cs typeface="Meiryo" charset="-128"/>
            </a:endParaRPr>
          </a:p>
          <a:p>
            <a:pPr marL="171450" indent="-171450">
              <a:buFont typeface="Wingdings" charset="2"/>
              <a:buChar char="Ø"/>
            </a:pPr>
            <a:r>
              <a:rPr kumimoji="1" lang="ja-JP" altLang="en-US" sz="800" dirty="0" smtClean="0">
                <a:solidFill>
                  <a:srgbClr val="FFFFFF"/>
                </a:solidFill>
                <a:latin typeface="Meiryo" charset="-128"/>
                <a:ea typeface="Meiryo" charset="-128"/>
                <a:cs typeface="Meiryo" charset="-128"/>
              </a:rPr>
              <a:t>渋滞を回避する道路管制</a:t>
            </a:r>
            <a:endParaRPr lang="en-US" altLang="ja-JP" sz="800" dirty="0">
              <a:solidFill>
                <a:srgbClr val="FFFFFF"/>
              </a:solidFill>
              <a:latin typeface="Meiryo" charset="-128"/>
              <a:ea typeface="Meiryo" charset="-128"/>
              <a:cs typeface="Meiryo" charset="-128"/>
            </a:endParaRPr>
          </a:p>
          <a:p>
            <a:pPr marL="171450" indent="-171450">
              <a:buFont typeface="Wingdings" charset="2"/>
              <a:buChar char="Ø"/>
            </a:pPr>
            <a:r>
              <a:rPr kumimoji="1" lang="ja-JP" altLang="en-US" sz="800" dirty="0" smtClean="0">
                <a:solidFill>
                  <a:srgbClr val="FFFFFF"/>
                </a:solidFill>
                <a:latin typeface="Meiryo" charset="-128"/>
                <a:ea typeface="Meiryo" charset="-128"/>
                <a:cs typeface="Meiryo" charset="-128"/>
              </a:rPr>
              <a:t>災害時の誘導・管制</a:t>
            </a:r>
            <a:endParaRPr kumimoji="1" lang="en-US" altLang="ja-JP" sz="800" dirty="0" smtClean="0">
              <a:solidFill>
                <a:srgbClr val="FFFFFF"/>
              </a:solidFill>
              <a:latin typeface="Meiryo" charset="-128"/>
              <a:ea typeface="Meiryo" charset="-128"/>
              <a:cs typeface="Meiryo" charset="-128"/>
            </a:endParaRPr>
          </a:p>
        </p:txBody>
      </p:sp>
      <p:sp>
        <p:nvSpPr>
          <p:cNvPr id="188" name="正方形/長方形 187"/>
          <p:cNvSpPr/>
          <p:nvPr/>
        </p:nvSpPr>
        <p:spPr>
          <a:xfrm>
            <a:off x="4646663" y="3982173"/>
            <a:ext cx="1198131" cy="1027924"/>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Ø"/>
            </a:pPr>
            <a:r>
              <a:rPr kumimoji="1" lang="ja-JP" altLang="en-US" sz="800" smtClean="0">
                <a:solidFill>
                  <a:srgbClr val="FFFFFF"/>
                </a:solidFill>
                <a:latin typeface="Meiryo" charset="-128"/>
                <a:ea typeface="Meiryo" charset="-128"/>
                <a:cs typeface="Meiryo" charset="-128"/>
              </a:rPr>
              <a:t>自動運転</a:t>
            </a:r>
            <a:endParaRPr kumimoji="1" lang="en-US" altLang="ja-JP" sz="800" dirty="0" smtClean="0">
              <a:solidFill>
                <a:srgbClr val="FFFFFF"/>
              </a:solidFill>
              <a:latin typeface="Meiryo" charset="-128"/>
              <a:ea typeface="Meiryo" charset="-128"/>
              <a:cs typeface="Meiryo" charset="-128"/>
            </a:endParaRPr>
          </a:p>
        </p:txBody>
      </p:sp>
      <p:sp>
        <p:nvSpPr>
          <p:cNvPr id="189" name="正方形/長方形 188"/>
          <p:cNvSpPr/>
          <p:nvPr/>
        </p:nvSpPr>
        <p:spPr>
          <a:xfrm>
            <a:off x="5995340" y="3982173"/>
            <a:ext cx="1198131" cy="1027924"/>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Ø"/>
            </a:pPr>
            <a:r>
              <a:rPr kumimoji="1" lang="ja-JP" altLang="en-US" sz="800" dirty="0" smtClean="0">
                <a:solidFill>
                  <a:srgbClr val="FFFFFF"/>
                </a:solidFill>
                <a:latin typeface="Meiryo" charset="-128"/>
                <a:ea typeface="Meiryo" charset="-128"/>
                <a:cs typeface="Meiryo" charset="-128"/>
              </a:rPr>
              <a:t>診断支援</a:t>
            </a:r>
            <a:endParaRPr kumimoji="1" lang="en-US" altLang="ja-JP" sz="800" dirty="0" smtClean="0">
              <a:solidFill>
                <a:srgbClr val="FFFFFF"/>
              </a:solidFill>
              <a:latin typeface="Meiryo" charset="-128"/>
              <a:ea typeface="Meiryo" charset="-128"/>
              <a:cs typeface="Meiryo" charset="-128"/>
            </a:endParaRPr>
          </a:p>
          <a:p>
            <a:pPr marL="171450" indent="-171450">
              <a:buFont typeface="Wingdings" charset="2"/>
              <a:buChar char="Ø"/>
            </a:pPr>
            <a:r>
              <a:rPr lang="ja-JP" altLang="en-US" sz="800" dirty="0" smtClean="0">
                <a:solidFill>
                  <a:srgbClr val="FFFFFF"/>
                </a:solidFill>
                <a:latin typeface="Meiryo" charset="-128"/>
                <a:ea typeface="Meiryo" charset="-128"/>
                <a:cs typeface="Meiryo" charset="-128"/>
              </a:rPr>
              <a:t>新薬開発支援</a:t>
            </a:r>
            <a:endParaRPr lang="en-US" altLang="ja-JP" sz="800" dirty="0" smtClean="0">
              <a:solidFill>
                <a:srgbClr val="FFFFFF"/>
              </a:solidFill>
              <a:latin typeface="Meiryo" charset="-128"/>
              <a:ea typeface="Meiryo" charset="-128"/>
              <a:cs typeface="Meiryo" charset="-128"/>
            </a:endParaRPr>
          </a:p>
          <a:p>
            <a:pPr marL="171450" indent="-171450">
              <a:buFont typeface="Wingdings" charset="2"/>
              <a:buChar char="Ø"/>
            </a:pPr>
            <a:r>
              <a:rPr kumimoji="1" lang="ja-JP" altLang="en-US" sz="800" dirty="0" smtClean="0">
                <a:solidFill>
                  <a:srgbClr val="FFFFFF"/>
                </a:solidFill>
                <a:latin typeface="Meiryo" charset="-128"/>
                <a:ea typeface="Meiryo" charset="-128"/>
                <a:cs typeface="Meiryo" charset="-128"/>
              </a:rPr>
              <a:t>ゲノム解析</a:t>
            </a:r>
            <a:endParaRPr kumimoji="1" lang="en-US" altLang="ja-JP" sz="800" dirty="0" smtClean="0">
              <a:solidFill>
                <a:srgbClr val="FFFFFF"/>
              </a:solidFill>
              <a:latin typeface="Meiryo" charset="-128"/>
              <a:ea typeface="Meiryo" charset="-128"/>
              <a:cs typeface="Meiryo" charset="-128"/>
            </a:endParaRPr>
          </a:p>
        </p:txBody>
      </p:sp>
      <p:sp>
        <p:nvSpPr>
          <p:cNvPr id="190" name="正方形/長方形 189"/>
          <p:cNvSpPr/>
          <p:nvPr/>
        </p:nvSpPr>
        <p:spPr>
          <a:xfrm>
            <a:off x="7344017" y="3975804"/>
            <a:ext cx="1198131" cy="1027924"/>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Ø"/>
            </a:pPr>
            <a:r>
              <a:rPr kumimoji="1" lang="ja-JP" altLang="en-US" sz="800" dirty="0" smtClean="0">
                <a:solidFill>
                  <a:srgbClr val="FFFFFF"/>
                </a:solidFill>
                <a:latin typeface="Meiryo" charset="-128"/>
                <a:ea typeface="Meiryo" charset="-128"/>
                <a:cs typeface="Meiryo" charset="-128"/>
              </a:rPr>
              <a:t>運用管理</a:t>
            </a:r>
            <a:endParaRPr kumimoji="1" lang="en-US" altLang="ja-JP" sz="800" dirty="0" smtClean="0">
              <a:solidFill>
                <a:srgbClr val="FFFFFF"/>
              </a:solidFill>
              <a:latin typeface="Meiryo" charset="-128"/>
              <a:ea typeface="Meiryo" charset="-128"/>
              <a:cs typeface="Meiryo" charset="-128"/>
            </a:endParaRPr>
          </a:p>
          <a:p>
            <a:pPr marL="171450" indent="-171450">
              <a:buFont typeface="Wingdings" charset="2"/>
              <a:buChar char="Ø"/>
            </a:pPr>
            <a:r>
              <a:rPr lang="ja-JP" altLang="en-US" sz="800" dirty="0" smtClean="0">
                <a:solidFill>
                  <a:srgbClr val="FFFFFF"/>
                </a:solidFill>
                <a:latin typeface="Meiryo" charset="-128"/>
                <a:ea typeface="Meiryo" charset="-128"/>
                <a:cs typeface="Meiryo" charset="-128"/>
              </a:rPr>
              <a:t>プログラミング</a:t>
            </a:r>
            <a:endParaRPr lang="en-US" altLang="ja-JP" sz="800" dirty="0" smtClean="0">
              <a:solidFill>
                <a:srgbClr val="FFFFFF"/>
              </a:solidFill>
              <a:latin typeface="Meiryo" charset="-128"/>
              <a:ea typeface="Meiryo" charset="-128"/>
              <a:cs typeface="Meiryo" charset="-128"/>
            </a:endParaRPr>
          </a:p>
          <a:p>
            <a:pPr marL="171450" indent="-171450">
              <a:buFont typeface="Wingdings" charset="2"/>
              <a:buChar char="Ø"/>
            </a:pPr>
            <a:r>
              <a:rPr kumimoji="1" lang="ja-JP" altLang="en-US" sz="800" dirty="0" smtClean="0">
                <a:solidFill>
                  <a:srgbClr val="FFFFFF"/>
                </a:solidFill>
                <a:latin typeface="Meiryo" charset="-128"/>
                <a:ea typeface="Meiryo" charset="-128"/>
                <a:cs typeface="Meiryo" charset="-128"/>
              </a:rPr>
              <a:t>システム設計支援</a:t>
            </a:r>
            <a:endParaRPr kumimoji="1" lang="en-US" altLang="ja-JP" sz="800" dirty="0" smtClean="0">
              <a:solidFill>
                <a:srgbClr val="FFFFFF"/>
              </a:solidFill>
              <a:latin typeface="Meiryo" charset="-128"/>
              <a:ea typeface="Meiryo" charset="-128"/>
              <a:cs typeface="Meiryo" charset="-128"/>
            </a:endParaRPr>
          </a:p>
        </p:txBody>
      </p:sp>
      <p:sp>
        <p:nvSpPr>
          <p:cNvPr id="192" name="下矢印 191"/>
          <p:cNvSpPr/>
          <p:nvPr/>
        </p:nvSpPr>
        <p:spPr>
          <a:xfrm>
            <a:off x="1057206" y="1971319"/>
            <a:ext cx="260610" cy="210267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3" name="下矢印 192"/>
          <p:cNvSpPr/>
          <p:nvPr/>
        </p:nvSpPr>
        <p:spPr>
          <a:xfrm>
            <a:off x="2418069" y="1971319"/>
            <a:ext cx="260610" cy="210267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下矢印 193"/>
          <p:cNvSpPr/>
          <p:nvPr/>
        </p:nvSpPr>
        <p:spPr>
          <a:xfrm>
            <a:off x="3755487" y="1965260"/>
            <a:ext cx="260610" cy="210267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5" name="下矢印 194"/>
          <p:cNvSpPr/>
          <p:nvPr/>
        </p:nvSpPr>
        <p:spPr>
          <a:xfrm>
            <a:off x="5116350" y="1965260"/>
            <a:ext cx="260610" cy="210267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下矢印 195"/>
          <p:cNvSpPr/>
          <p:nvPr/>
        </p:nvSpPr>
        <p:spPr>
          <a:xfrm>
            <a:off x="6474624" y="1968571"/>
            <a:ext cx="260610" cy="210267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下矢印 196"/>
          <p:cNvSpPr/>
          <p:nvPr/>
        </p:nvSpPr>
        <p:spPr>
          <a:xfrm>
            <a:off x="7835487" y="1968571"/>
            <a:ext cx="260610" cy="210267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正方形/長方形 182"/>
          <p:cNvSpPr/>
          <p:nvPr/>
        </p:nvSpPr>
        <p:spPr>
          <a:xfrm>
            <a:off x="726034" y="2140069"/>
            <a:ext cx="7662390" cy="48545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メイリオ"/>
                <a:ea typeface="メイリオ"/>
                <a:cs typeface="メイリオ"/>
              </a:rPr>
              <a:t>パターン・規則・関係などの特徴を抽出</a:t>
            </a:r>
            <a:endParaRPr kumimoji="1" lang="ja-JP" altLang="en-US" sz="2000" dirty="0">
              <a:solidFill>
                <a:srgbClr val="FFFFFF"/>
              </a:solidFill>
              <a:latin typeface="メイリオ"/>
              <a:ea typeface="メイリオ"/>
              <a:cs typeface="メイリオ"/>
            </a:endParaRPr>
          </a:p>
        </p:txBody>
      </p:sp>
      <p:sp>
        <p:nvSpPr>
          <p:cNvPr id="184" name="正方形/長方形 183"/>
          <p:cNvSpPr/>
          <p:nvPr/>
        </p:nvSpPr>
        <p:spPr>
          <a:xfrm>
            <a:off x="737726" y="3235964"/>
            <a:ext cx="7662390" cy="485453"/>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メイリオ"/>
                <a:ea typeface="メイリオ"/>
                <a:cs typeface="メイリオ"/>
              </a:rPr>
              <a:t>特徴をモデル化</a:t>
            </a:r>
            <a:r>
              <a:rPr lang="ja-JP" altLang="en-US" sz="2000" dirty="0" smtClean="0">
                <a:solidFill>
                  <a:srgbClr val="FFFFFF"/>
                </a:solidFill>
                <a:latin typeface="メイリオ"/>
                <a:ea typeface="メイリオ"/>
                <a:cs typeface="メイリオ"/>
              </a:rPr>
              <a:t>（多次元ベクトル）</a:t>
            </a:r>
            <a:endParaRPr kumimoji="1" lang="ja-JP" altLang="en-US" sz="2000" dirty="0">
              <a:solidFill>
                <a:srgbClr val="FFFFFF"/>
              </a:solidFill>
              <a:latin typeface="メイリオ"/>
              <a:ea typeface="メイリオ"/>
              <a:cs typeface="メイリオ"/>
            </a:endParaRPr>
          </a:p>
        </p:txBody>
      </p:sp>
      <p:sp>
        <p:nvSpPr>
          <p:cNvPr id="198" name="正方形/長方形 197"/>
          <p:cNvSpPr/>
          <p:nvPr/>
        </p:nvSpPr>
        <p:spPr>
          <a:xfrm>
            <a:off x="3321456" y="5221353"/>
            <a:ext cx="2513429" cy="112514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メイリオ"/>
                <a:ea typeface="メイリオ"/>
                <a:cs typeface="メイリオ"/>
              </a:rPr>
              <a:t>高度な専門的アドバイス</a:t>
            </a:r>
            <a:endParaRPr kumimoji="1" lang="en-US" altLang="ja-JP" sz="16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膨大な文献や診断記録から病名や治療法を提示</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kumimoji="1" lang="ja-JP" altLang="en-US" sz="800" dirty="0" smtClean="0">
                <a:solidFill>
                  <a:srgbClr val="FFFFFF"/>
                </a:solidFill>
                <a:latin typeface="メイリオ"/>
                <a:ea typeface="メイリオ"/>
                <a:cs typeface="メイリオ"/>
              </a:rPr>
              <a:t>株式市場や</a:t>
            </a:r>
            <a:r>
              <a:rPr kumimoji="1" lang="en-US" altLang="ja-JP" sz="800" dirty="0" smtClean="0">
                <a:solidFill>
                  <a:srgbClr val="FFFFFF"/>
                </a:solidFill>
                <a:latin typeface="メイリオ"/>
                <a:ea typeface="メイリオ"/>
                <a:cs typeface="メイリオ"/>
              </a:rPr>
              <a:t>SNS</a:t>
            </a:r>
            <a:r>
              <a:rPr kumimoji="1" lang="ja-JP" altLang="en-US" sz="800" dirty="0" smtClean="0">
                <a:solidFill>
                  <a:srgbClr val="FFFFFF"/>
                </a:solidFill>
                <a:latin typeface="メイリオ"/>
                <a:ea typeface="メイリオ"/>
                <a:cs typeface="メイリオ"/>
              </a:rPr>
              <a:t>から投資判断</a:t>
            </a:r>
            <a:endParaRPr kumimoji="1" lang="en-US" altLang="ja-JP" sz="8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規制や産業動向から</a:t>
            </a:r>
            <a:r>
              <a:rPr lang="en-US" altLang="ja-JP" sz="800" dirty="0" smtClean="0">
                <a:solidFill>
                  <a:srgbClr val="FFFFFF"/>
                </a:solidFill>
                <a:latin typeface="メイリオ"/>
                <a:ea typeface="メイリオ"/>
                <a:cs typeface="メイリオ"/>
              </a:rPr>
              <a:t>M&amp;A</a:t>
            </a:r>
            <a:r>
              <a:rPr lang="ja-JP" altLang="en-US" sz="800" dirty="0" smtClean="0">
                <a:solidFill>
                  <a:srgbClr val="FFFFFF"/>
                </a:solidFill>
                <a:latin typeface="メイリオ"/>
                <a:ea typeface="メイリオ"/>
                <a:cs typeface="メイリオ"/>
              </a:rPr>
              <a:t>戦略を提案</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kumimoji="1" lang="ja-JP" altLang="en-US" sz="800" dirty="0" smtClean="0">
                <a:solidFill>
                  <a:srgbClr val="FFFFFF"/>
                </a:solidFill>
                <a:latin typeface="メイリオ"/>
                <a:ea typeface="メイリオ"/>
                <a:cs typeface="メイリオ"/>
              </a:rPr>
              <a:t>遺伝子や疾患データから新薬候補物質を探索</a:t>
            </a:r>
            <a:endParaRPr kumimoji="1" lang="en-US" altLang="ja-JP" sz="8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論文の採点や校正</a:t>
            </a:r>
            <a:endParaRPr kumimoji="1" lang="ja-JP" altLang="en-US" sz="800" dirty="0">
              <a:solidFill>
                <a:srgbClr val="FFFFFF"/>
              </a:solidFill>
              <a:latin typeface="メイリオ"/>
              <a:ea typeface="メイリオ"/>
              <a:cs typeface="メイリオ"/>
            </a:endParaRPr>
          </a:p>
        </p:txBody>
      </p:sp>
      <p:sp>
        <p:nvSpPr>
          <p:cNvPr id="199" name="正方形/長方形 198"/>
          <p:cNvSpPr/>
          <p:nvPr/>
        </p:nvSpPr>
        <p:spPr>
          <a:xfrm>
            <a:off x="6028719" y="5221353"/>
            <a:ext cx="2513429" cy="112514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メイリオ"/>
                <a:ea typeface="メイリオ"/>
                <a:cs typeface="メイリオ"/>
              </a:rPr>
              <a:t>効率化・省力化</a:t>
            </a:r>
            <a:endParaRPr kumimoji="1" lang="en-US" altLang="ja-JP" sz="16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自動運転自動車やドローン</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工作機械やロボット、搬送機械などの生産設備</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lang="ja-JP" altLang="ja-JP" sz="800" dirty="0">
                <a:solidFill>
                  <a:schemeClr val="bg1"/>
                </a:solidFill>
              </a:rPr>
              <a:t>コールセンターや受付での</a:t>
            </a:r>
            <a:r>
              <a:rPr lang="ja-JP" altLang="en-US" sz="800" dirty="0" smtClean="0">
                <a:solidFill>
                  <a:schemeClr val="bg1"/>
                </a:solidFill>
                <a:latin typeface="メイリオ"/>
                <a:ea typeface="メイリオ"/>
                <a:cs typeface="メイリオ"/>
              </a:rPr>
              <a:t>接客・応対</a:t>
            </a:r>
            <a:endParaRPr lang="en-US" altLang="ja-JP" sz="800" dirty="0" smtClean="0">
              <a:solidFill>
                <a:schemeClr val="bg1"/>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ニュース記事の執筆やテクニカルライティング</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プログラミングやシステム運用</a:t>
            </a:r>
            <a:endParaRPr lang="en-US" altLang="ja-JP" sz="800" dirty="0" smtClean="0">
              <a:solidFill>
                <a:srgbClr val="FFFFFF"/>
              </a:solidFill>
              <a:latin typeface="メイリオ"/>
              <a:ea typeface="メイリオ"/>
              <a:cs typeface="メイリオ"/>
            </a:endParaRPr>
          </a:p>
        </p:txBody>
      </p:sp>
      <p:sp>
        <p:nvSpPr>
          <p:cNvPr id="200" name="正方形/長方形 199"/>
          <p:cNvSpPr/>
          <p:nvPr/>
        </p:nvSpPr>
        <p:spPr>
          <a:xfrm>
            <a:off x="585506" y="5221353"/>
            <a:ext cx="2513429" cy="112514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メイリオ"/>
                <a:ea typeface="メイリオ"/>
                <a:cs typeface="メイリオ"/>
              </a:rPr>
              <a:t>利便性と安心安全</a:t>
            </a:r>
            <a:endParaRPr kumimoji="1" lang="en-US" altLang="ja-JP" sz="16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ウイルスと振る舞いからワクチンを自動生成</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kumimoji="1" lang="ja-JP" altLang="en-US" sz="800" dirty="0" smtClean="0">
                <a:solidFill>
                  <a:srgbClr val="FFFFFF"/>
                </a:solidFill>
                <a:latin typeface="メイリオ"/>
                <a:ea typeface="メイリオ"/>
                <a:cs typeface="メイリオ"/>
              </a:rPr>
              <a:t>自動翻訳・通訳</a:t>
            </a:r>
            <a:endParaRPr lang="en-US" altLang="ja-JP" sz="800" dirty="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自然言語での検索や商品紹介・問合わせ対応</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kumimoji="1" lang="ja-JP" altLang="en-US" sz="800" dirty="0" smtClean="0">
                <a:solidFill>
                  <a:srgbClr val="FFFFFF"/>
                </a:solidFill>
                <a:latin typeface="メイリオ"/>
                <a:ea typeface="メイリオ"/>
                <a:cs typeface="メイリオ"/>
              </a:rPr>
              <a:t>気象やゲノム、マクロ経済の解析</a:t>
            </a:r>
            <a:endParaRPr kumimoji="1" lang="en-US" altLang="ja-JP" sz="8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自然言語での対話型のデータ分析</a:t>
            </a:r>
            <a:endParaRPr kumimoji="1" lang="en-US" altLang="ja-JP" sz="800" dirty="0" smtClean="0">
              <a:solidFill>
                <a:srgbClr val="FFFFFF"/>
              </a:solidFill>
              <a:latin typeface="メイリオ"/>
              <a:ea typeface="メイリオ"/>
              <a:cs typeface="メイリオ"/>
            </a:endParaRPr>
          </a:p>
        </p:txBody>
      </p:sp>
      <p:sp>
        <p:nvSpPr>
          <p:cNvPr id="201" name="テキスト ボックス 200"/>
          <p:cNvSpPr txBox="1"/>
          <p:nvPr/>
        </p:nvSpPr>
        <p:spPr>
          <a:xfrm>
            <a:off x="3562507" y="2701784"/>
            <a:ext cx="2031325" cy="646331"/>
          </a:xfrm>
          <a:prstGeom prst="rect">
            <a:avLst/>
          </a:prstGeom>
          <a:noFill/>
        </p:spPr>
        <p:txBody>
          <a:bodyPr wrap="none" rtlCol="0">
            <a:spAutoFit/>
          </a:bodyPr>
          <a:lstStyle/>
          <a:p>
            <a:r>
              <a:rPr kumimoji="1" lang="ja-JP" altLang="en-US" sz="3600" b="1" smtClean="0">
                <a:solidFill>
                  <a:schemeClr val="bg1"/>
                </a:solidFill>
                <a:latin typeface="Meiryo" charset="-128"/>
                <a:ea typeface="Meiryo" charset="-128"/>
                <a:cs typeface="Meiryo" charset="-128"/>
              </a:rPr>
              <a:t>機械学習</a:t>
            </a:r>
            <a:endParaRPr kumimoji="1" lang="ja-JP" altLang="en-US" sz="3600" b="1">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6898167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正方形/長方形 119"/>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9" name="角丸四角形 48"/>
          <p:cNvSpPr/>
          <p:nvPr/>
        </p:nvSpPr>
        <p:spPr>
          <a:xfrm>
            <a:off x="470624" y="4096454"/>
            <a:ext cx="8159603" cy="686871"/>
          </a:xfrm>
          <a:prstGeom prst="roundRect">
            <a:avLst>
              <a:gd name="adj" fmla="val 50000"/>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a:ea typeface="メイリオ"/>
              <a:cs typeface="メイリオ"/>
            </a:endParaRPr>
          </a:p>
        </p:txBody>
      </p:sp>
      <p:sp>
        <p:nvSpPr>
          <p:cNvPr id="72" name="正方形/長方形 71"/>
          <p:cNvSpPr/>
          <p:nvPr/>
        </p:nvSpPr>
        <p:spPr>
          <a:xfrm>
            <a:off x="774386" y="1142481"/>
            <a:ext cx="7613964" cy="3008111"/>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17" name="正方形/長方形 116"/>
          <p:cNvSpPr/>
          <p:nvPr/>
        </p:nvSpPr>
        <p:spPr>
          <a:xfrm flipH="1">
            <a:off x="946119" y="2148586"/>
            <a:ext cx="2287255" cy="1851759"/>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メイリオ"/>
              <a:ea typeface="メイリオ"/>
              <a:cs typeface="メイリオ"/>
            </a:endParaRPr>
          </a:p>
        </p:txBody>
      </p:sp>
      <p:sp>
        <p:nvSpPr>
          <p:cNvPr id="118" name="正方形/長方形 117"/>
          <p:cNvSpPr/>
          <p:nvPr/>
        </p:nvSpPr>
        <p:spPr>
          <a:xfrm flipH="1">
            <a:off x="5884665" y="2123194"/>
            <a:ext cx="2287255" cy="1851759"/>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メイリオ"/>
              <a:ea typeface="メイリオ"/>
              <a:cs typeface="メイリオ"/>
            </a:endParaRPr>
          </a:p>
        </p:txBody>
      </p:sp>
      <p:sp>
        <p:nvSpPr>
          <p:cNvPr id="4" name="タイトル 3"/>
          <p:cNvSpPr>
            <a:spLocks noGrp="1"/>
          </p:cNvSpPr>
          <p:nvPr>
            <p:ph type="title"/>
          </p:nvPr>
        </p:nvSpPr>
        <p:spPr/>
        <p:txBody>
          <a:bodyPr/>
          <a:lstStyle/>
          <a:p>
            <a:r>
              <a:rPr kumimoji="1" lang="ja-JP" altLang="en-US" dirty="0" smtClean="0">
                <a:solidFill>
                  <a:schemeClr val="tx1">
                    <a:lumMod val="50000"/>
                    <a:lumOff val="50000"/>
                  </a:schemeClr>
                </a:solidFill>
              </a:rPr>
              <a:t>コレ一枚でわかる最新の</a:t>
            </a:r>
            <a:r>
              <a:rPr kumimoji="1" lang="en-US" altLang="ja-JP" dirty="0" smtClean="0">
                <a:solidFill>
                  <a:schemeClr val="tx1">
                    <a:lumMod val="50000"/>
                    <a:lumOff val="50000"/>
                  </a:schemeClr>
                </a:solidFill>
              </a:rPr>
              <a:t>IT</a:t>
            </a:r>
            <a:r>
              <a:rPr kumimoji="1" lang="ja-JP" altLang="en-US" dirty="0" smtClean="0">
                <a:solidFill>
                  <a:schemeClr val="tx1">
                    <a:lumMod val="50000"/>
                    <a:lumOff val="50000"/>
                  </a:schemeClr>
                </a:solidFill>
              </a:rPr>
              <a:t>トレンド（１）</a:t>
            </a:r>
            <a:endParaRPr kumimoji="1" lang="ja-JP" altLang="en-US" dirty="0">
              <a:solidFill>
                <a:schemeClr val="tx1">
                  <a:lumMod val="50000"/>
                  <a:lumOff val="50000"/>
                </a:schemeClr>
              </a:solidFill>
            </a:endParaRPr>
          </a:p>
        </p:txBody>
      </p:sp>
      <p:sp>
        <p:nvSpPr>
          <p:cNvPr id="5" name="スライド番号プレースホルダー 4"/>
          <p:cNvSpPr>
            <a:spLocks noGrp="1"/>
          </p:cNvSpPr>
          <p:nvPr>
            <p:ph type="sldNum" sz="quarter" idx="12"/>
          </p:nvPr>
        </p:nvSpPr>
        <p:spPr>
          <a:xfrm>
            <a:off x="6932246" y="6639889"/>
            <a:ext cx="2133600" cy="217800"/>
          </a:xfrm>
        </p:spPr>
        <p:txBody>
          <a:bodyPr/>
          <a:lstStyle/>
          <a:p>
            <a:fld id="{8FF8CC5D-A65D-5946-99B5-645367A967AD}" type="slidenum">
              <a:rPr kumimoji="1" lang="ja-JP" altLang="en-US" smtClean="0">
                <a:latin typeface="メイリオ"/>
                <a:ea typeface="メイリオ"/>
                <a:cs typeface="メイリオ"/>
              </a:rPr>
              <a:t>7</a:t>
            </a:fld>
            <a:endParaRPr kumimoji="1" lang="ja-JP" altLang="en-US" dirty="0">
              <a:latin typeface="メイリオ"/>
              <a:ea typeface="メイリオ"/>
              <a:cs typeface="メイリオ"/>
            </a:endParaRPr>
          </a:p>
        </p:txBody>
      </p:sp>
      <p:sp>
        <p:nvSpPr>
          <p:cNvPr id="45" name="正方形/長方形 44"/>
          <p:cNvSpPr/>
          <p:nvPr/>
        </p:nvSpPr>
        <p:spPr>
          <a:xfrm>
            <a:off x="946119" y="1556792"/>
            <a:ext cx="2287255" cy="450273"/>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46" name="正方形/長方形 45"/>
          <p:cNvSpPr/>
          <p:nvPr/>
        </p:nvSpPr>
        <p:spPr>
          <a:xfrm>
            <a:off x="3413041" y="1556792"/>
            <a:ext cx="2287254" cy="450273"/>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48" name="正方形/長方形 47"/>
          <p:cNvSpPr/>
          <p:nvPr/>
        </p:nvSpPr>
        <p:spPr>
          <a:xfrm>
            <a:off x="5884666" y="1556792"/>
            <a:ext cx="2277654" cy="450273"/>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50" name="正方形/長方形 49"/>
          <p:cNvSpPr/>
          <p:nvPr/>
        </p:nvSpPr>
        <p:spPr>
          <a:xfrm>
            <a:off x="792307" y="4681685"/>
            <a:ext cx="7595956" cy="175095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1" name="正方形/長方形 50"/>
          <p:cNvSpPr/>
          <p:nvPr/>
        </p:nvSpPr>
        <p:spPr>
          <a:xfrm>
            <a:off x="4572000" y="4833277"/>
            <a:ext cx="3584864" cy="153415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0" name="正方形/長方形 59"/>
          <p:cNvSpPr/>
          <p:nvPr/>
        </p:nvSpPr>
        <p:spPr>
          <a:xfrm>
            <a:off x="1137258"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住宅</a:t>
            </a:r>
            <a:r>
              <a:rPr lang="ja-JP" altLang="en-US" sz="1000" dirty="0" smtClean="0">
                <a:solidFill>
                  <a:srgbClr val="FFFFFF"/>
                </a:solidFill>
                <a:latin typeface="メイリオ"/>
                <a:ea typeface="メイリオ"/>
                <a:cs typeface="メイリオ"/>
              </a:rPr>
              <a:t>・建物</a:t>
            </a:r>
            <a:endParaRPr kumimoji="1" lang="en-US" altLang="ja-JP" sz="1000" dirty="0" smtClean="0">
              <a:solidFill>
                <a:srgbClr val="FFFFFF"/>
              </a:solidFill>
              <a:latin typeface="メイリオ"/>
              <a:ea typeface="メイリオ"/>
              <a:cs typeface="メイリオ"/>
            </a:endParaRPr>
          </a:p>
        </p:txBody>
      </p:sp>
      <p:sp>
        <p:nvSpPr>
          <p:cNvPr id="61" name="正方形/長方形 60"/>
          <p:cNvSpPr/>
          <p:nvPr/>
        </p:nvSpPr>
        <p:spPr>
          <a:xfrm>
            <a:off x="1137258"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家電・設備</a:t>
            </a:r>
            <a:endParaRPr kumimoji="1" lang="ja-JP" altLang="en-US" sz="1000" dirty="0">
              <a:solidFill>
                <a:srgbClr val="FFFFFF"/>
              </a:solidFill>
              <a:latin typeface="メイリオ"/>
              <a:ea typeface="メイリオ"/>
              <a:cs typeface="メイリオ"/>
            </a:endParaRPr>
          </a:p>
        </p:txBody>
      </p:sp>
      <p:sp>
        <p:nvSpPr>
          <p:cNvPr id="62" name="正方形/長方形 61"/>
          <p:cNvSpPr/>
          <p:nvPr/>
        </p:nvSpPr>
        <p:spPr>
          <a:xfrm>
            <a:off x="2205229"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900" dirty="0" smtClean="0">
                <a:solidFill>
                  <a:srgbClr val="FFFFFF"/>
                </a:solidFill>
                <a:latin typeface="メイリオ"/>
                <a:ea typeface="メイリオ"/>
                <a:cs typeface="メイリオ"/>
              </a:rPr>
              <a:t>スマートフォン</a:t>
            </a:r>
            <a:endParaRPr kumimoji="1" lang="en-US" altLang="ja-JP" sz="900" dirty="0" smtClean="0">
              <a:solidFill>
                <a:srgbClr val="FFFFFF"/>
              </a:solidFill>
              <a:latin typeface="メイリオ"/>
              <a:ea typeface="メイリオ"/>
              <a:cs typeface="メイリオ"/>
            </a:endParaRPr>
          </a:p>
          <a:p>
            <a:pPr algn="ctr"/>
            <a:r>
              <a:rPr lang="ja-JP" altLang="en-US" sz="900" dirty="0" smtClean="0">
                <a:solidFill>
                  <a:srgbClr val="FFFFFF"/>
                </a:solidFill>
                <a:latin typeface="メイリオ"/>
                <a:ea typeface="メイリオ"/>
                <a:cs typeface="メイリオ"/>
              </a:rPr>
              <a:t>ウェアラブル</a:t>
            </a:r>
            <a:endParaRPr kumimoji="1" lang="ja-JP" altLang="en-US" sz="900" dirty="0">
              <a:solidFill>
                <a:srgbClr val="FFFFFF"/>
              </a:solidFill>
              <a:latin typeface="メイリオ"/>
              <a:ea typeface="メイリオ"/>
              <a:cs typeface="メイリオ"/>
            </a:endParaRPr>
          </a:p>
        </p:txBody>
      </p:sp>
      <p:sp>
        <p:nvSpPr>
          <p:cNvPr id="63" name="正方形/長方形 62"/>
          <p:cNvSpPr/>
          <p:nvPr/>
        </p:nvSpPr>
        <p:spPr>
          <a:xfrm>
            <a:off x="2205229"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900" dirty="0" smtClean="0">
                <a:solidFill>
                  <a:srgbClr val="FFFFFF"/>
                </a:solidFill>
                <a:latin typeface="メイリオ"/>
                <a:ea typeface="メイリオ"/>
                <a:cs typeface="メイリオ"/>
              </a:rPr>
              <a:t>タブレット・</a:t>
            </a:r>
            <a:r>
              <a:rPr kumimoji="1" lang="en-US" altLang="ja-JP" sz="900" dirty="0" smtClean="0">
                <a:solidFill>
                  <a:srgbClr val="FFFFFF"/>
                </a:solidFill>
                <a:latin typeface="メイリオ"/>
                <a:ea typeface="メイリオ"/>
                <a:cs typeface="メイリオ"/>
              </a:rPr>
              <a:t>PC</a:t>
            </a:r>
            <a:endParaRPr kumimoji="1" lang="ja-JP" altLang="en-US" sz="900" dirty="0">
              <a:solidFill>
                <a:srgbClr val="FFFFFF"/>
              </a:solidFill>
              <a:latin typeface="メイリオ"/>
              <a:ea typeface="メイリオ"/>
              <a:cs typeface="メイリオ"/>
            </a:endParaRPr>
          </a:p>
        </p:txBody>
      </p:sp>
      <p:sp>
        <p:nvSpPr>
          <p:cNvPr id="64" name="正方形/長方形 63"/>
          <p:cNvSpPr/>
          <p:nvPr/>
        </p:nvSpPr>
        <p:spPr>
          <a:xfrm>
            <a:off x="3270252"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気象・環境</a:t>
            </a:r>
            <a:endParaRPr kumimoji="1" lang="en-US" altLang="ja-JP" sz="1000" dirty="0" smtClean="0">
              <a:solidFill>
                <a:srgbClr val="FFFFFF"/>
              </a:solidFill>
              <a:latin typeface="メイリオ"/>
              <a:ea typeface="メイリオ"/>
              <a:cs typeface="メイリオ"/>
            </a:endParaRPr>
          </a:p>
          <a:p>
            <a:pPr algn="ctr"/>
            <a:r>
              <a:rPr lang="ja-JP" altLang="en-US" sz="1000" dirty="0" smtClean="0">
                <a:solidFill>
                  <a:srgbClr val="FFFFFF"/>
                </a:solidFill>
                <a:latin typeface="メイリオ"/>
                <a:ea typeface="メイリオ"/>
                <a:cs typeface="メイリオ"/>
              </a:rPr>
              <a:t>観測機器</a:t>
            </a:r>
            <a:endParaRPr kumimoji="1" lang="ja-JP" altLang="en-US" sz="1000" dirty="0">
              <a:solidFill>
                <a:srgbClr val="FFFFFF"/>
              </a:solidFill>
              <a:latin typeface="メイリオ"/>
              <a:ea typeface="メイリオ"/>
              <a:cs typeface="メイリオ"/>
            </a:endParaRPr>
          </a:p>
        </p:txBody>
      </p:sp>
      <p:sp>
        <p:nvSpPr>
          <p:cNvPr id="65" name="正方形/長方形 64"/>
          <p:cNvSpPr/>
          <p:nvPr/>
        </p:nvSpPr>
        <p:spPr>
          <a:xfrm>
            <a:off x="3270252"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000" dirty="0" smtClean="0">
                <a:solidFill>
                  <a:srgbClr val="FFFFFF"/>
                </a:solidFill>
                <a:latin typeface="メイリオ"/>
                <a:ea typeface="メイリオ"/>
                <a:cs typeface="メイリオ"/>
              </a:rPr>
              <a:t>交通設備</a:t>
            </a:r>
            <a:endParaRPr lang="en-US" altLang="ja-JP" sz="1000" dirty="0" smtClean="0">
              <a:solidFill>
                <a:srgbClr val="FFFFFF"/>
              </a:solidFill>
              <a:latin typeface="メイリオ"/>
              <a:ea typeface="メイリオ"/>
              <a:cs typeface="メイリオ"/>
            </a:endParaRPr>
          </a:p>
          <a:p>
            <a:pPr algn="ctr"/>
            <a:r>
              <a:rPr kumimoji="1" lang="ja-JP" altLang="en-US" sz="1000" dirty="0" smtClean="0">
                <a:solidFill>
                  <a:srgbClr val="FFFFFF"/>
                </a:solidFill>
                <a:latin typeface="メイリオ"/>
                <a:ea typeface="メイリオ"/>
                <a:cs typeface="メイリオ"/>
              </a:rPr>
              <a:t>公共設備</a:t>
            </a:r>
            <a:endParaRPr kumimoji="1" lang="ja-JP" altLang="en-US" sz="1000" dirty="0">
              <a:solidFill>
                <a:srgbClr val="FFFFFF"/>
              </a:solidFill>
              <a:latin typeface="メイリオ"/>
              <a:ea typeface="メイリオ"/>
              <a:cs typeface="メイリオ"/>
            </a:endParaRPr>
          </a:p>
        </p:txBody>
      </p:sp>
      <p:sp>
        <p:nvSpPr>
          <p:cNvPr id="66" name="正方形/長方形 65"/>
          <p:cNvSpPr/>
          <p:nvPr/>
        </p:nvSpPr>
        <p:spPr>
          <a:xfrm>
            <a:off x="4774072"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000" dirty="0" smtClean="0">
                <a:solidFill>
                  <a:srgbClr val="FFFFFF"/>
                </a:solidFill>
                <a:latin typeface="メイリオ"/>
                <a:ea typeface="メイリオ"/>
                <a:cs typeface="メイリオ"/>
              </a:rPr>
              <a:t>自動走行車</a:t>
            </a:r>
            <a:endParaRPr kumimoji="1" lang="en-US" altLang="ja-JP" sz="1000" dirty="0" smtClean="0">
              <a:solidFill>
                <a:srgbClr val="FFFFFF"/>
              </a:solidFill>
              <a:latin typeface="メイリオ"/>
              <a:ea typeface="メイリオ"/>
              <a:cs typeface="メイリオ"/>
            </a:endParaRPr>
          </a:p>
        </p:txBody>
      </p:sp>
      <p:sp>
        <p:nvSpPr>
          <p:cNvPr id="67" name="正方形/長方形 66"/>
          <p:cNvSpPr/>
          <p:nvPr/>
        </p:nvSpPr>
        <p:spPr>
          <a:xfrm>
            <a:off x="4774072"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ドローン</a:t>
            </a:r>
            <a:endParaRPr kumimoji="1" lang="ja-JP" altLang="en-US" sz="1000" dirty="0">
              <a:solidFill>
                <a:srgbClr val="FFFFFF"/>
              </a:solidFill>
              <a:latin typeface="メイリオ"/>
              <a:ea typeface="メイリオ"/>
              <a:cs typeface="メイリオ"/>
            </a:endParaRPr>
          </a:p>
        </p:txBody>
      </p:sp>
      <p:sp>
        <p:nvSpPr>
          <p:cNvPr id="68" name="正方形/長方形 67"/>
          <p:cNvSpPr/>
          <p:nvPr/>
        </p:nvSpPr>
        <p:spPr>
          <a:xfrm>
            <a:off x="5842043"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900" dirty="0" smtClean="0">
                <a:solidFill>
                  <a:srgbClr val="FFFFFF"/>
                </a:solidFill>
                <a:latin typeface="メイリオ"/>
                <a:ea typeface="メイリオ"/>
                <a:cs typeface="メイリオ"/>
              </a:rPr>
              <a:t>介護用ロボット</a:t>
            </a:r>
            <a:endParaRPr kumimoji="1" lang="ja-JP" altLang="en-US" sz="900" dirty="0">
              <a:solidFill>
                <a:srgbClr val="FFFFFF"/>
              </a:solidFill>
              <a:latin typeface="メイリオ"/>
              <a:ea typeface="メイリオ"/>
              <a:cs typeface="メイリオ"/>
            </a:endParaRPr>
          </a:p>
        </p:txBody>
      </p:sp>
      <p:sp>
        <p:nvSpPr>
          <p:cNvPr id="69" name="正方形/長方形 68"/>
          <p:cNvSpPr/>
          <p:nvPr/>
        </p:nvSpPr>
        <p:spPr>
          <a:xfrm>
            <a:off x="5842043"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900" dirty="0">
                <a:solidFill>
                  <a:srgbClr val="FFFFFF"/>
                </a:solidFill>
                <a:latin typeface="メイリオ"/>
                <a:ea typeface="メイリオ"/>
                <a:cs typeface="メイリオ"/>
              </a:rPr>
              <a:t>産業用ロボット</a:t>
            </a:r>
          </a:p>
        </p:txBody>
      </p:sp>
      <p:sp>
        <p:nvSpPr>
          <p:cNvPr id="70" name="正方形/長方形 69"/>
          <p:cNvSpPr/>
          <p:nvPr/>
        </p:nvSpPr>
        <p:spPr>
          <a:xfrm>
            <a:off x="6907066"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生活支援</a:t>
            </a:r>
            <a:endParaRPr kumimoji="1" lang="en-US" altLang="ja-JP" sz="1000" dirty="0" smtClean="0">
              <a:solidFill>
                <a:srgbClr val="FFFFFF"/>
              </a:solidFill>
              <a:latin typeface="メイリオ"/>
              <a:ea typeface="メイリオ"/>
              <a:cs typeface="メイリオ"/>
            </a:endParaRPr>
          </a:p>
          <a:p>
            <a:pPr algn="ctr"/>
            <a:r>
              <a:rPr kumimoji="1" lang="ja-JP" altLang="en-US" sz="1000" dirty="0" smtClean="0">
                <a:solidFill>
                  <a:srgbClr val="FFFFFF"/>
                </a:solidFill>
                <a:latin typeface="メイリオ"/>
                <a:ea typeface="メイリオ"/>
                <a:cs typeface="メイリオ"/>
              </a:rPr>
              <a:t>ロボット</a:t>
            </a:r>
            <a:endParaRPr kumimoji="1" lang="ja-JP" altLang="en-US" sz="1000" dirty="0">
              <a:solidFill>
                <a:srgbClr val="FFFFFF"/>
              </a:solidFill>
              <a:latin typeface="メイリオ"/>
              <a:ea typeface="メイリオ"/>
              <a:cs typeface="メイリオ"/>
            </a:endParaRPr>
          </a:p>
        </p:txBody>
      </p:sp>
      <p:sp>
        <p:nvSpPr>
          <p:cNvPr id="71" name="正方形/長方形 70"/>
          <p:cNvSpPr/>
          <p:nvPr/>
        </p:nvSpPr>
        <p:spPr>
          <a:xfrm>
            <a:off x="6907066"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建設ロボット</a:t>
            </a:r>
            <a:endParaRPr kumimoji="1" lang="ja-JP" altLang="en-US" sz="1000" dirty="0">
              <a:solidFill>
                <a:srgbClr val="FFFFFF"/>
              </a:solidFill>
              <a:latin typeface="メイリオ"/>
              <a:ea typeface="メイリオ"/>
              <a:cs typeface="メイリオ"/>
            </a:endParaRPr>
          </a:p>
        </p:txBody>
      </p:sp>
      <p:sp>
        <p:nvSpPr>
          <p:cNvPr id="75" name="上矢印 74"/>
          <p:cNvSpPr/>
          <p:nvPr/>
        </p:nvSpPr>
        <p:spPr>
          <a:xfrm>
            <a:off x="1402801" y="4058384"/>
            <a:ext cx="1437409" cy="696232"/>
          </a:xfrm>
          <a:prstGeom prst="upArrow">
            <a:avLst>
              <a:gd name="adj1" fmla="val 66805"/>
              <a:gd name="adj2" fmla="val 50000"/>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テキスト ボックス 80"/>
          <p:cNvSpPr txBox="1"/>
          <p:nvPr/>
        </p:nvSpPr>
        <p:spPr>
          <a:xfrm>
            <a:off x="1402802" y="4287014"/>
            <a:ext cx="1437408" cy="353943"/>
          </a:xfrm>
          <a:prstGeom prst="rect">
            <a:avLst/>
          </a:prstGeom>
          <a:noFill/>
        </p:spPr>
        <p:txBody>
          <a:bodyPr wrap="square" rtlCol="0">
            <a:spAutoFit/>
          </a:bodyPr>
          <a:lstStyle/>
          <a:p>
            <a:pPr algn="ctr"/>
            <a:r>
              <a:rPr kumimoji="1" lang="ja-JP" altLang="en-US" sz="900" dirty="0" smtClean="0">
                <a:solidFill>
                  <a:schemeClr val="bg1"/>
                </a:solidFill>
                <a:latin typeface="メイリオ"/>
                <a:ea typeface="メイリオ"/>
                <a:cs typeface="メイリオ"/>
              </a:rPr>
              <a:t>社会行動データ</a:t>
            </a:r>
            <a:endParaRPr kumimoji="1" lang="en-US" altLang="ja-JP" sz="900" dirty="0" smtClean="0">
              <a:solidFill>
                <a:schemeClr val="bg1"/>
              </a:solidFill>
              <a:latin typeface="メイリオ"/>
              <a:ea typeface="メイリオ"/>
              <a:cs typeface="メイリオ"/>
            </a:endParaRPr>
          </a:p>
          <a:p>
            <a:pPr algn="ctr"/>
            <a:r>
              <a:rPr kumimoji="1" lang="en-US" altLang="ja-JP" sz="800" dirty="0" smtClean="0">
                <a:solidFill>
                  <a:schemeClr val="bg1"/>
                </a:solidFill>
                <a:latin typeface="メイリオ"/>
                <a:ea typeface="メイリオ"/>
                <a:cs typeface="メイリオ"/>
              </a:rPr>
              <a:t>Social Sensing</a:t>
            </a:r>
            <a:endParaRPr kumimoji="1" lang="ja-JP" altLang="en-US" sz="800" dirty="0">
              <a:solidFill>
                <a:schemeClr val="bg1"/>
              </a:solidFill>
              <a:latin typeface="メイリオ"/>
              <a:ea typeface="メイリオ"/>
              <a:cs typeface="メイリオ"/>
            </a:endParaRPr>
          </a:p>
        </p:txBody>
      </p:sp>
      <p:sp>
        <p:nvSpPr>
          <p:cNvPr id="84" name="テキスト ボックス 83"/>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smtClean="0">
                <a:solidFill>
                  <a:schemeClr val="bg1"/>
                </a:solidFill>
                <a:latin typeface="メイリオ"/>
                <a:ea typeface="メイリオ"/>
                <a:cs typeface="メイリオ"/>
              </a:rPr>
              <a:t>現実世界／</a:t>
            </a:r>
            <a:r>
              <a:rPr kumimoji="1" lang="en-US" altLang="ja-JP" sz="1400" b="1" dirty="0" smtClean="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sp>
        <p:nvSpPr>
          <p:cNvPr id="88" name="テキスト ボックス 87"/>
          <p:cNvSpPr txBox="1"/>
          <p:nvPr/>
        </p:nvSpPr>
        <p:spPr>
          <a:xfrm>
            <a:off x="1523391" y="4789820"/>
            <a:ext cx="2414230" cy="307777"/>
          </a:xfrm>
          <a:prstGeom prst="rect">
            <a:avLst/>
          </a:prstGeom>
          <a:noFill/>
        </p:spPr>
        <p:txBody>
          <a:bodyPr wrap="none" rtlCol="0">
            <a:spAutoFit/>
          </a:bodyPr>
          <a:lstStyle/>
          <a:p>
            <a:pPr algn="ctr"/>
            <a:r>
              <a:rPr kumimoji="1" lang="en-US" altLang="ja-JP" sz="1400" dirty="0" err="1" smtClean="0">
                <a:solidFill>
                  <a:srgbClr val="FFFFFF"/>
                </a:solidFill>
                <a:latin typeface="メイリオ"/>
                <a:ea typeface="メイリオ"/>
                <a:cs typeface="メイリオ"/>
              </a:rPr>
              <a:t>IoT</a:t>
            </a:r>
            <a:r>
              <a:rPr kumimoji="1" lang="ja-JP" altLang="en-US" sz="1400" dirty="0" smtClean="0">
                <a:solidFill>
                  <a:srgbClr val="FFFFFF"/>
                </a:solidFill>
                <a:latin typeface="メイリオ"/>
                <a:ea typeface="メイリオ"/>
                <a:cs typeface="メイリオ"/>
              </a:rPr>
              <a:t>（</a:t>
            </a:r>
            <a:r>
              <a:rPr kumimoji="1" lang="en-US" altLang="ja-JP" sz="1400" dirty="0" smtClean="0">
                <a:solidFill>
                  <a:srgbClr val="FFFFFF"/>
                </a:solidFill>
                <a:latin typeface="メイリオ"/>
                <a:ea typeface="メイリオ"/>
                <a:cs typeface="メイリオ"/>
              </a:rPr>
              <a:t>Internet of Things</a:t>
            </a:r>
            <a:r>
              <a:rPr kumimoji="1" lang="ja-JP" altLang="en-US" sz="1400" dirty="0" smtClean="0">
                <a:solidFill>
                  <a:srgbClr val="FFFFFF"/>
                </a:solidFill>
                <a:latin typeface="メイリオ"/>
                <a:ea typeface="メイリオ"/>
                <a:cs typeface="メイリオ"/>
              </a:rPr>
              <a:t>）</a:t>
            </a:r>
            <a:endParaRPr kumimoji="1" lang="ja-JP" altLang="en-US" sz="1400" dirty="0">
              <a:solidFill>
                <a:srgbClr val="FFFFFF"/>
              </a:solidFill>
              <a:latin typeface="メイリオ"/>
              <a:ea typeface="メイリオ"/>
              <a:cs typeface="メイリオ"/>
            </a:endParaRPr>
          </a:p>
        </p:txBody>
      </p:sp>
      <p:sp>
        <p:nvSpPr>
          <p:cNvPr id="89" name="テキスト ボックス 88"/>
          <p:cNvSpPr txBox="1"/>
          <p:nvPr/>
        </p:nvSpPr>
        <p:spPr>
          <a:xfrm>
            <a:off x="5937006" y="4833277"/>
            <a:ext cx="902811" cy="307777"/>
          </a:xfrm>
          <a:prstGeom prst="rect">
            <a:avLst/>
          </a:prstGeom>
          <a:noFill/>
        </p:spPr>
        <p:txBody>
          <a:bodyPr wrap="none" rtlCol="0">
            <a:spAutoFit/>
          </a:bodyPr>
          <a:lstStyle/>
          <a:p>
            <a:pPr algn="ctr"/>
            <a:r>
              <a:rPr kumimoji="1" lang="ja-JP" altLang="en-US" sz="1400" dirty="0" smtClean="0">
                <a:solidFill>
                  <a:srgbClr val="FFFFFF"/>
                </a:solidFill>
                <a:latin typeface="メイリオ"/>
                <a:ea typeface="メイリオ"/>
                <a:cs typeface="メイリオ"/>
              </a:rPr>
              <a:t>ロボット</a:t>
            </a:r>
            <a:endParaRPr kumimoji="1" lang="ja-JP" altLang="en-US" sz="1400" dirty="0">
              <a:solidFill>
                <a:srgbClr val="FFFFFF"/>
              </a:solidFill>
              <a:latin typeface="メイリオ"/>
              <a:ea typeface="メイリオ"/>
              <a:cs typeface="メイリオ"/>
            </a:endParaRPr>
          </a:p>
        </p:txBody>
      </p:sp>
      <p:sp>
        <p:nvSpPr>
          <p:cNvPr id="96" name="上矢印 95"/>
          <p:cNvSpPr/>
          <p:nvPr/>
        </p:nvSpPr>
        <p:spPr>
          <a:xfrm>
            <a:off x="3854883" y="4058384"/>
            <a:ext cx="1437409" cy="696232"/>
          </a:xfrm>
          <a:prstGeom prst="upArrow">
            <a:avLst>
              <a:gd name="adj1" fmla="val 66805"/>
              <a:gd name="adj2" fmla="val 50000"/>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テキスト ボックス 79"/>
          <p:cNvSpPr txBox="1"/>
          <p:nvPr/>
        </p:nvSpPr>
        <p:spPr>
          <a:xfrm>
            <a:off x="4006273" y="4287014"/>
            <a:ext cx="1125682" cy="353943"/>
          </a:xfrm>
          <a:prstGeom prst="rect">
            <a:avLst/>
          </a:prstGeom>
          <a:noFill/>
        </p:spPr>
        <p:txBody>
          <a:bodyPr wrap="square" rtlCol="0">
            <a:spAutoFit/>
          </a:bodyPr>
          <a:lstStyle/>
          <a:p>
            <a:pPr algn="ctr"/>
            <a:r>
              <a:rPr kumimoji="1" lang="ja-JP" altLang="en-US" sz="900" dirty="0" smtClean="0">
                <a:solidFill>
                  <a:schemeClr val="bg1"/>
                </a:solidFill>
                <a:latin typeface="メイリオ"/>
                <a:ea typeface="メイリオ"/>
                <a:cs typeface="メイリオ"/>
              </a:rPr>
              <a:t>物理計測データ</a:t>
            </a:r>
            <a:endParaRPr kumimoji="1" lang="en-US" altLang="ja-JP" sz="900" dirty="0" smtClean="0">
              <a:solidFill>
                <a:schemeClr val="bg1"/>
              </a:solidFill>
              <a:latin typeface="メイリオ"/>
              <a:ea typeface="メイリオ"/>
              <a:cs typeface="メイリオ"/>
            </a:endParaRPr>
          </a:p>
          <a:p>
            <a:pPr algn="ctr"/>
            <a:r>
              <a:rPr kumimoji="1" lang="en-US" altLang="ja-JP" sz="800" dirty="0" smtClean="0">
                <a:solidFill>
                  <a:schemeClr val="bg1"/>
                </a:solidFill>
                <a:latin typeface="メイリオ"/>
                <a:ea typeface="メイリオ"/>
                <a:cs typeface="メイリオ"/>
              </a:rPr>
              <a:t>Physical Sensing</a:t>
            </a:r>
            <a:endParaRPr kumimoji="1" lang="ja-JP" altLang="en-US" sz="800" dirty="0">
              <a:solidFill>
                <a:schemeClr val="bg1"/>
              </a:solidFill>
              <a:latin typeface="メイリオ"/>
              <a:ea typeface="メイリオ"/>
              <a:cs typeface="メイリオ"/>
            </a:endParaRPr>
          </a:p>
        </p:txBody>
      </p:sp>
      <p:sp>
        <p:nvSpPr>
          <p:cNvPr id="97" name="上矢印 96"/>
          <p:cNvSpPr/>
          <p:nvPr/>
        </p:nvSpPr>
        <p:spPr>
          <a:xfrm flipV="1">
            <a:off x="6168106" y="4087092"/>
            <a:ext cx="848642" cy="696232"/>
          </a:xfrm>
          <a:prstGeom prst="upArrow">
            <a:avLst>
              <a:gd name="adj1" fmla="val 77559"/>
              <a:gd name="adj2" fmla="val 50000"/>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テキスト ボックス 77"/>
          <p:cNvSpPr txBox="1"/>
          <p:nvPr/>
        </p:nvSpPr>
        <p:spPr>
          <a:xfrm>
            <a:off x="6156176" y="4087093"/>
            <a:ext cx="883664" cy="415498"/>
          </a:xfrm>
          <a:prstGeom prst="rect">
            <a:avLst/>
          </a:prstGeom>
          <a:noFill/>
        </p:spPr>
        <p:txBody>
          <a:bodyPr wrap="square" rtlCol="0">
            <a:spAutoFit/>
          </a:bodyPr>
          <a:lstStyle/>
          <a:p>
            <a:pPr algn="ctr"/>
            <a:endParaRPr kumimoji="1" lang="en-US" altLang="ja-JP" sz="300" dirty="0" smtClean="0">
              <a:solidFill>
                <a:schemeClr val="bg1"/>
              </a:solidFill>
              <a:latin typeface="メイリオ"/>
              <a:ea typeface="メイリオ"/>
              <a:cs typeface="メイリオ"/>
            </a:endParaRPr>
          </a:p>
          <a:p>
            <a:pPr algn="ctr"/>
            <a:r>
              <a:rPr lang="ja-JP" altLang="en-US" sz="1000" dirty="0" smtClean="0">
                <a:solidFill>
                  <a:schemeClr val="bg1"/>
                </a:solidFill>
                <a:latin typeface="メイリオ"/>
                <a:ea typeface="メイリオ"/>
                <a:cs typeface="メイリオ"/>
              </a:rPr>
              <a:t>情報</a:t>
            </a:r>
            <a:endParaRPr lang="en-US" altLang="ja-JP" sz="1000" dirty="0">
              <a:solidFill>
                <a:schemeClr val="bg1"/>
              </a:solidFill>
              <a:latin typeface="メイリオ"/>
              <a:ea typeface="メイリオ"/>
              <a:cs typeface="メイリオ"/>
            </a:endParaRPr>
          </a:p>
          <a:p>
            <a:pPr algn="ctr"/>
            <a:r>
              <a:rPr lang="en-US" altLang="ja-JP" sz="800" dirty="0" smtClean="0">
                <a:solidFill>
                  <a:schemeClr val="bg1"/>
                </a:solidFill>
                <a:latin typeface="メイリオ"/>
                <a:ea typeface="メイリオ"/>
                <a:cs typeface="メイリオ"/>
              </a:rPr>
              <a:t>Information</a:t>
            </a:r>
            <a:endParaRPr kumimoji="1" lang="ja-JP" altLang="en-US" sz="800" dirty="0">
              <a:solidFill>
                <a:schemeClr val="bg1"/>
              </a:solidFill>
              <a:latin typeface="メイリオ"/>
              <a:ea typeface="メイリオ"/>
              <a:cs typeface="メイリオ"/>
            </a:endParaRPr>
          </a:p>
        </p:txBody>
      </p:sp>
      <p:sp>
        <p:nvSpPr>
          <p:cNvPr id="98" name="テキスト ボックス 97"/>
          <p:cNvSpPr txBox="1"/>
          <p:nvPr/>
        </p:nvSpPr>
        <p:spPr>
          <a:xfrm>
            <a:off x="2718890" y="4293096"/>
            <a:ext cx="1261884" cy="276999"/>
          </a:xfrm>
          <a:prstGeom prst="rect">
            <a:avLst/>
          </a:prstGeom>
          <a:noFill/>
        </p:spPr>
        <p:txBody>
          <a:bodyPr wrap="none" rtlCol="0">
            <a:spAutoFit/>
          </a:bodyPr>
          <a:lstStyle/>
          <a:p>
            <a:pPr algn="ctr"/>
            <a:r>
              <a:rPr kumimoji="1" lang="ja-JP" altLang="en-US" sz="1200" dirty="0" smtClean="0">
                <a:solidFill>
                  <a:srgbClr val="FFFFFF"/>
                </a:solidFill>
                <a:latin typeface="メイリオ"/>
                <a:ea typeface="メイリオ"/>
                <a:cs typeface="メイリオ"/>
              </a:rPr>
              <a:t>インターネット</a:t>
            </a:r>
            <a:endParaRPr kumimoji="1" lang="ja-JP" altLang="en-US" sz="1200" dirty="0">
              <a:solidFill>
                <a:srgbClr val="FFFFFF"/>
              </a:solidFill>
              <a:latin typeface="メイリオ"/>
              <a:ea typeface="メイリオ"/>
              <a:cs typeface="メイリオ"/>
            </a:endParaRPr>
          </a:p>
        </p:txBody>
      </p:sp>
      <p:grpSp>
        <p:nvGrpSpPr>
          <p:cNvPr id="99" name="図形グループ 98"/>
          <p:cNvGrpSpPr/>
          <p:nvPr/>
        </p:nvGrpSpPr>
        <p:grpSpPr>
          <a:xfrm>
            <a:off x="928414" y="6065849"/>
            <a:ext cx="140847" cy="285806"/>
            <a:chOff x="1305189" y="2570455"/>
            <a:chExt cx="969964" cy="2007872"/>
          </a:xfrm>
          <a:solidFill>
            <a:schemeClr val="bg1">
              <a:lumMod val="85000"/>
            </a:schemeClr>
          </a:solidFill>
        </p:grpSpPr>
        <p:sp>
          <p:nvSpPr>
            <p:cNvPr id="100" name="円/楕円 99"/>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フローチャート: 論理積ゲート 100"/>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9" name="図形グループ 118"/>
          <p:cNvGrpSpPr/>
          <p:nvPr/>
        </p:nvGrpSpPr>
        <p:grpSpPr>
          <a:xfrm>
            <a:off x="868098" y="1226153"/>
            <a:ext cx="435120" cy="221430"/>
            <a:chOff x="896286" y="1234200"/>
            <a:chExt cx="462010" cy="243850"/>
          </a:xfrm>
        </p:grpSpPr>
        <p:grpSp>
          <p:nvGrpSpPr>
            <p:cNvPr id="103" name="図形グループ 102"/>
            <p:cNvGrpSpPr/>
            <p:nvPr/>
          </p:nvGrpSpPr>
          <p:grpSpPr>
            <a:xfrm>
              <a:off x="896286" y="1234200"/>
              <a:ext cx="195054" cy="110026"/>
              <a:chOff x="6769100" y="1390650"/>
              <a:chExt cx="317500" cy="157483"/>
            </a:xfrm>
          </p:grpSpPr>
          <p:sp>
            <p:nvSpPr>
              <p:cNvPr id="104" name="正方形/長方形 10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円/楕円 10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6" name="直線コネクタ 105"/>
              <p:cNvCxnSpPr>
                <a:stCxn id="105" idx="6"/>
                <a:endCxn id="10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7" name="図形グループ 106"/>
            <p:cNvGrpSpPr/>
            <p:nvPr/>
          </p:nvGrpSpPr>
          <p:grpSpPr>
            <a:xfrm>
              <a:off x="902307" y="1368024"/>
              <a:ext cx="195054" cy="110026"/>
              <a:chOff x="6769100" y="1390650"/>
              <a:chExt cx="317500" cy="157483"/>
            </a:xfrm>
          </p:grpSpPr>
          <p:sp>
            <p:nvSpPr>
              <p:cNvPr id="108" name="正方形/長方形 10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円/楕円 10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0" name="直線コネクタ 109"/>
              <p:cNvCxnSpPr>
                <a:stCxn id="109" idx="6"/>
                <a:endCxn id="10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11" name="フローチャート: 磁気ディスク 110"/>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112" name="テキスト ボックス 111"/>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smtClean="0">
                <a:solidFill>
                  <a:srgbClr val="FFFFFF"/>
                </a:solidFill>
                <a:latin typeface="メイリオ"/>
                <a:ea typeface="メイリオ"/>
                <a:cs typeface="メイリオ"/>
              </a:rPr>
              <a:t>サイバー世界／</a:t>
            </a:r>
            <a:r>
              <a:rPr kumimoji="1" lang="en-US" altLang="ja-JP" sz="1400" b="1" dirty="0" smtClean="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121" name="テキスト ボックス 120"/>
          <p:cNvSpPr txBox="1"/>
          <p:nvPr/>
        </p:nvSpPr>
        <p:spPr>
          <a:xfrm>
            <a:off x="774386" y="802571"/>
            <a:ext cx="6909827" cy="307777"/>
          </a:xfrm>
          <a:prstGeom prst="rect">
            <a:avLst/>
          </a:prstGeom>
          <a:noFill/>
        </p:spPr>
        <p:txBody>
          <a:bodyPr wrap="none" rtlCol="0">
            <a:spAutoFit/>
          </a:bodyPr>
          <a:lstStyle/>
          <a:p>
            <a:r>
              <a:rPr kumimoji="1" lang="en-US" altLang="ja-JP" sz="1400" b="1" dirty="0" smtClean="0">
                <a:solidFill>
                  <a:srgbClr val="0000FF"/>
                </a:solidFill>
                <a:latin typeface="メイリオ"/>
                <a:ea typeface="メイリオ"/>
                <a:cs typeface="メイリオ"/>
              </a:rPr>
              <a:t>Cyber Physical System</a:t>
            </a:r>
            <a:r>
              <a:rPr lang="ja-JP" altLang="en-US" sz="1400" dirty="0" smtClean="0">
                <a:solidFill>
                  <a:srgbClr val="0000FF"/>
                </a:solidFill>
                <a:latin typeface="メイリオ"/>
                <a:ea typeface="メイリオ"/>
                <a:cs typeface="メイリオ"/>
              </a:rPr>
              <a:t>／現実世界とサイバー世界が緊密</a:t>
            </a:r>
            <a:r>
              <a:rPr lang="ja-JP" altLang="en-US" sz="1400" dirty="0">
                <a:solidFill>
                  <a:srgbClr val="0000FF"/>
                </a:solidFill>
                <a:latin typeface="メイリオ"/>
                <a:ea typeface="メイリオ"/>
                <a:cs typeface="メイリオ"/>
              </a:rPr>
              <a:t>に結合されたシステム</a:t>
            </a:r>
            <a:endParaRPr kumimoji="1" lang="ja-JP" altLang="en-US" sz="1400" dirty="0">
              <a:solidFill>
                <a:srgbClr val="0000FF"/>
              </a:solidFill>
              <a:latin typeface="メイリオ"/>
              <a:ea typeface="メイリオ"/>
              <a:cs typeface="メイリオ"/>
            </a:endParaRPr>
          </a:p>
        </p:txBody>
      </p:sp>
      <p:sp>
        <p:nvSpPr>
          <p:cNvPr id="123" name="正方形/長方形 122"/>
          <p:cNvSpPr/>
          <p:nvPr/>
        </p:nvSpPr>
        <p:spPr>
          <a:xfrm>
            <a:off x="4774072" y="5960337"/>
            <a:ext cx="3157651" cy="329046"/>
          </a:xfrm>
          <a:prstGeom prst="rect">
            <a:avLst/>
          </a:prstGeom>
          <a:solidFill>
            <a:srgbClr val="B3A2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人工知能</a:t>
            </a:r>
            <a:endParaRPr kumimoji="1" lang="ja-JP" altLang="en-US" sz="1000" dirty="0">
              <a:solidFill>
                <a:srgbClr val="FFFFFF"/>
              </a:solidFill>
              <a:latin typeface="メイリオ"/>
              <a:ea typeface="メイリオ"/>
              <a:cs typeface="メイリオ"/>
            </a:endParaRPr>
          </a:p>
        </p:txBody>
      </p:sp>
      <p:sp>
        <p:nvSpPr>
          <p:cNvPr id="124" name="テキスト ボックス 123"/>
          <p:cNvSpPr txBox="1"/>
          <p:nvPr/>
        </p:nvSpPr>
        <p:spPr>
          <a:xfrm>
            <a:off x="5328052" y="4287014"/>
            <a:ext cx="800219" cy="338554"/>
          </a:xfrm>
          <a:prstGeom prst="rect">
            <a:avLst/>
          </a:prstGeom>
          <a:noFill/>
        </p:spPr>
        <p:txBody>
          <a:bodyPr wrap="none" rtlCol="0">
            <a:spAutoFit/>
          </a:bodyPr>
          <a:lstStyle/>
          <a:p>
            <a:pPr algn="ctr"/>
            <a:r>
              <a:rPr kumimoji="1" lang="ja-JP" altLang="en-US" sz="800" dirty="0" smtClean="0">
                <a:solidFill>
                  <a:srgbClr val="FFFFFF"/>
                </a:solidFill>
                <a:latin typeface="メイリオ"/>
                <a:ea typeface="メイリオ"/>
                <a:cs typeface="メイリオ"/>
              </a:rPr>
              <a:t>近接通信</a:t>
            </a:r>
            <a:endParaRPr kumimoji="1" lang="en-US" altLang="ja-JP" sz="800" dirty="0" smtClean="0">
              <a:solidFill>
                <a:srgbClr val="FFFFFF"/>
              </a:solidFill>
              <a:latin typeface="メイリオ"/>
              <a:ea typeface="メイリオ"/>
              <a:cs typeface="メイリオ"/>
            </a:endParaRPr>
          </a:p>
          <a:p>
            <a:pPr algn="ctr"/>
            <a:r>
              <a:rPr kumimoji="1" lang="ja-JP" altLang="en-US" sz="800" dirty="0" smtClean="0">
                <a:solidFill>
                  <a:srgbClr val="FFFFFF"/>
                </a:solidFill>
                <a:latin typeface="メイリオ"/>
                <a:ea typeface="メイリオ"/>
                <a:cs typeface="メイリオ"/>
              </a:rPr>
              <a:t>モバイル通信</a:t>
            </a:r>
            <a:endParaRPr kumimoji="1" lang="ja-JP" altLang="en-US" sz="800" dirty="0">
              <a:solidFill>
                <a:srgbClr val="FFFFFF"/>
              </a:solidFill>
              <a:latin typeface="メイリオ"/>
              <a:ea typeface="メイリオ"/>
              <a:cs typeface="メイリオ"/>
            </a:endParaRPr>
          </a:p>
        </p:txBody>
      </p:sp>
      <p:sp>
        <p:nvSpPr>
          <p:cNvPr id="113" name="上矢印 112"/>
          <p:cNvSpPr/>
          <p:nvPr/>
        </p:nvSpPr>
        <p:spPr>
          <a:xfrm flipV="1">
            <a:off x="7016748" y="4087092"/>
            <a:ext cx="848642" cy="696232"/>
          </a:xfrm>
          <a:prstGeom prst="upArrow">
            <a:avLst>
              <a:gd name="adj1" fmla="val 77559"/>
              <a:gd name="adj2" fmla="val 50000"/>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テキスト ボックス 101"/>
          <p:cNvSpPr txBox="1"/>
          <p:nvPr/>
        </p:nvSpPr>
        <p:spPr>
          <a:xfrm>
            <a:off x="6948263" y="4096454"/>
            <a:ext cx="983459" cy="415498"/>
          </a:xfrm>
          <a:prstGeom prst="rect">
            <a:avLst/>
          </a:prstGeom>
          <a:noFill/>
        </p:spPr>
        <p:txBody>
          <a:bodyPr wrap="square" rtlCol="0">
            <a:spAutoFit/>
          </a:bodyPr>
          <a:lstStyle/>
          <a:p>
            <a:pPr algn="ctr"/>
            <a:r>
              <a:rPr kumimoji="1" lang="ja-JP" altLang="en-US" sz="1000" dirty="0" smtClean="0">
                <a:solidFill>
                  <a:schemeClr val="bg1"/>
                </a:solidFill>
                <a:latin typeface="メイリオ"/>
                <a:ea typeface="メイリオ"/>
                <a:cs typeface="メイリオ"/>
              </a:rPr>
              <a:t>制御</a:t>
            </a:r>
            <a:endParaRPr lang="en-US" altLang="ja-JP" sz="1000" dirty="0">
              <a:solidFill>
                <a:schemeClr val="bg1"/>
              </a:solidFill>
              <a:latin typeface="メイリオ"/>
              <a:ea typeface="メイリオ"/>
              <a:cs typeface="メイリオ"/>
            </a:endParaRPr>
          </a:p>
          <a:p>
            <a:pPr algn="ctr"/>
            <a:r>
              <a:rPr kumimoji="1" lang="en-US" altLang="ja-JP" sz="800" dirty="0" smtClean="0">
                <a:solidFill>
                  <a:schemeClr val="bg1"/>
                </a:solidFill>
                <a:latin typeface="メイリオ"/>
                <a:ea typeface="メイリオ"/>
                <a:cs typeface="メイリオ"/>
              </a:rPr>
              <a:t>Actuation</a:t>
            </a:r>
          </a:p>
          <a:p>
            <a:pPr algn="ctr"/>
            <a:endParaRPr kumimoji="1" lang="en-US" altLang="ja-JP" sz="300" dirty="0" smtClean="0">
              <a:solidFill>
                <a:schemeClr val="bg1"/>
              </a:solidFill>
              <a:latin typeface="メイリオ"/>
              <a:ea typeface="メイリオ"/>
              <a:cs typeface="メイリオ"/>
            </a:endParaRPr>
          </a:p>
        </p:txBody>
      </p:sp>
      <p:sp>
        <p:nvSpPr>
          <p:cNvPr id="115" name="正方形/長方形 114"/>
          <p:cNvSpPr/>
          <p:nvPr/>
        </p:nvSpPr>
        <p:spPr>
          <a:xfrm flipH="1">
            <a:off x="3413040" y="2153305"/>
            <a:ext cx="2287255" cy="1851759"/>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メイリオ"/>
              <a:ea typeface="メイリオ"/>
              <a:cs typeface="メイリオ"/>
            </a:endParaRPr>
          </a:p>
        </p:txBody>
      </p:sp>
      <p:sp>
        <p:nvSpPr>
          <p:cNvPr id="47" name="正方形/長方形 46"/>
          <p:cNvSpPr/>
          <p:nvPr/>
        </p:nvSpPr>
        <p:spPr>
          <a:xfrm>
            <a:off x="5977659" y="2444255"/>
            <a:ext cx="2107045" cy="144804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9" name="正方形/長方形 58"/>
          <p:cNvSpPr/>
          <p:nvPr/>
        </p:nvSpPr>
        <p:spPr>
          <a:xfrm>
            <a:off x="6032500" y="2973350"/>
            <a:ext cx="2014680" cy="717084"/>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00" dirty="0">
              <a:solidFill>
                <a:schemeClr val="bg1"/>
              </a:solidFill>
              <a:latin typeface="メイリオ"/>
              <a:ea typeface="メイリオ"/>
              <a:cs typeface="メイリオ"/>
            </a:endParaRPr>
          </a:p>
        </p:txBody>
      </p:sp>
      <p:sp>
        <p:nvSpPr>
          <p:cNvPr id="39" name="円柱 38"/>
          <p:cNvSpPr/>
          <p:nvPr/>
        </p:nvSpPr>
        <p:spPr>
          <a:xfrm>
            <a:off x="3518478" y="2444255"/>
            <a:ext cx="2089726" cy="1448045"/>
          </a:xfrm>
          <a:prstGeom prst="ca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3" name="正方形/長方形 42"/>
          <p:cNvSpPr/>
          <p:nvPr/>
        </p:nvSpPr>
        <p:spPr>
          <a:xfrm>
            <a:off x="1082386" y="2444255"/>
            <a:ext cx="2107045" cy="144804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2" name="正方形/長方形 51"/>
          <p:cNvSpPr/>
          <p:nvPr/>
        </p:nvSpPr>
        <p:spPr>
          <a:xfrm>
            <a:off x="4006273" y="2967506"/>
            <a:ext cx="1570182" cy="722928"/>
          </a:xfrm>
          <a:prstGeom prst="rect">
            <a:avLst/>
          </a:prstGeom>
          <a:solidFill>
            <a:srgbClr val="FF66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chemeClr val="bg1"/>
                </a:solidFill>
                <a:latin typeface="メイリオ"/>
                <a:ea typeface="メイリオ"/>
                <a:cs typeface="メイリオ"/>
              </a:rPr>
              <a:t>非構造化データ</a:t>
            </a:r>
            <a:endParaRPr kumimoji="1" lang="en-US" altLang="ja-JP" sz="1200" dirty="0" smtClean="0">
              <a:solidFill>
                <a:schemeClr val="bg1"/>
              </a:solidFill>
              <a:latin typeface="メイリオ"/>
              <a:ea typeface="メイリオ"/>
              <a:cs typeface="メイリオ"/>
            </a:endParaRPr>
          </a:p>
          <a:p>
            <a:pPr algn="ctr"/>
            <a:r>
              <a:rPr lang="en-US" altLang="ja-JP" sz="1200" dirty="0" err="1" smtClean="0">
                <a:solidFill>
                  <a:schemeClr val="bg1"/>
                </a:solidFill>
                <a:latin typeface="メイリオ"/>
                <a:ea typeface="メイリオ"/>
                <a:cs typeface="メイリオ"/>
              </a:rPr>
              <a:t>NoSQL</a:t>
            </a:r>
            <a:endParaRPr kumimoji="1" lang="ja-JP" altLang="en-US" sz="1200" dirty="0">
              <a:solidFill>
                <a:schemeClr val="bg1"/>
              </a:solidFill>
              <a:latin typeface="メイリオ"/>
              <a:ea typeface="メイリオ"/>
              <a:cs typeface="メイリオ"/>
            </a:endParaRPr>
          </a:p>
        </p:txBody>
      </p:sp>
      <p:sp>
        <p:nvSpPr>
          <p:cNvPr id="53" name="正方形/長方形 52"/>
          <p:cNvSpPr/>
          <p:nvPr/>
        </p:nvSpPr>
        <p:spPr>
          <a:xfrm>
            <a:off x="3573362" y="2967505"/>
            <a:ext cx="432911" cy="722928"/>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600" dirty="0" smtClean="0">
                <a:solidFill>
                  <a:srgbClr val="FFFFFF"/>
                </a:solidFill>
                <a:latin typeface="メイリオ"/>
                <a:ea typeface="メイリオ"/>
                <a:cs typeface="メイリオ"/>
              </a:rPr>
              <a:t>構造化</a:t>
            </a:r>
            <a:endParaRPr kumimoji="1" lang="en-US" altLang="ja-JP" sz="600" dirty="0" smtClean="0">
              <a:solidFill>
                <a:srgbClr val="FFFFFF"/>
              </a:solidFill>
              <a:latin typeface="メイリオ"/>
              <a:ea typeface="メイリオ"/>
              <a:cs typeface="メイリオ"/>
            </a:endParaRPr>
          </a:p>
          <a:p>
            <a:pPr algn="ctr"/>
            <a:r>
              <a:rPr lang="ja-JP" altLang="en-US" sz="600" dirty="0" smtClean="0">
                <a:solidFill>
                  <a:srgbClr val="FFFFFF"/>
                </a:solidFill>
                <a:latin typeface="メイリオ"/>
                <a:ea typeface="メイリオ"/>
                <a:cs typeface="メイリオ"/>
              </a:rPr>
              <a:t>データ</a:t>
            </a:r>
            <a:endParaRPr lang="en-US" altLang="ja-JP" sz="600" dirty="0" smtClean="0">
              <a:solidFill>
                <a:srgbClr val="FFFFFF"/>
              </a:solidFill>
              <a:latin typeface="メイリオ"/>
              <a:ea typeface="メイリオ"/>
              <a:cs typeface="メイリオ"/>
            </a:endParaRPr>
          </a:p>
          <a:p>
            <a:pPr algn="ctr"/>
            <a:r>
              <a:rPr kumimoji="1" lang="en-US" altLang="ja-JP" sz="1000" dirty="0" smtClean="0">
                <a:solidFill>
                  <a:srgbClr val="FFFFFF"/>
                </a:solidFill>
                <a:latin typeface="メイリオ"/>
                <a:ea typeface="メイリオ"/>
                <a:cs typeface="メイリオ"/>
              </a:rPr>
              <a:t>SQL</a:t>
            </a:r>
            <a:endParaRPr kumimoji="1" lang="ja-JP" altLang="en-US" sz="1000" dirty="0">
              <a:solidFill>
                <a:srgbClr val="FFFFFF"/>
              </a:solidFill>
              <a:latin typeface="メイリオ"/>
              <a:ea typeface="メイリオ"/>
              <a:cs typeface="メイリオ"/>
            </a:endParaRPr>
          </a:p>
        </p:txBody>
      </p:sp>
      <p:sp>
        <p:nvSpPr>
          <p:cNvPr id="54" name="正方形/長方形 53"/>
          <p:cNvSpPr/>
          <p:nvPr/>
        </p:nvSpPr>
        <p:spPr>
          <a:xfrm>
            <a:off x="1140556" y="2967506"/>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800" dirty="0" smtClean="0">
                <a:solidFill>
                  <a:srgbClr val="FFFFFF"/>
                </a:solidFill>
                <a:latin typeface="メイリオ"/>
                <a:ea typeface="メイリオ"/>
                <a:cs typeface="メイリオ"/>
              </a:rPr>
              <a:t>人と人の繋がり</a:t>
            </a:r>
            <a:endParaRPr kumimoji="1" lang="ja-JP" altLang="en-US" sz="800" dirty="0">
              <a:solidFill>
                <a:srgbClr val="FFFFFF"/>
              </a:solidFill>
              <a:latin typeface="メイリオ"/>
              <a:ea typeface="メイリオ"/>
              <a:cs typeface="メイリオ"/>
            </a:endParaRPr>
          </a:p>
        </p:txBody>
      </p:sp>
      <p:sp>
        <p:nvSpPr>
          <p:cNvPr id="55" name="正方形/長方形 54"/>
          <p:cNvSpPr/>
          <p:nvPr/>
        </p:nvSpPr>
        <p:spPr>
          <a:xfrm>
            <a:off x="1831207" y="2967504"/>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行動</a:t>
            </a:r>
            <a:endParaRPr kumimoji="1" lang="ja-JP" altLang="en-US" sz="1200" dirty="0">
              <a:solidFill>
                <a:srgbClr val="FFFFFF"/>
              </a:solidFill>
              <a:latin typeface="メイリオ"/>
              <a:ea typeface="メイリオ"/>
              <a:cs typeface="メイリオ"/>
            </a:endParaRPr>
          </a:p>
        </p:txBody>
      </p:sp>
      <p:sp>
        <p:nvSpPr>
          <p:cNvPr id="56" name="正方形/長方形 55"/>
          <p:cNvSpPr/>
          <p:nvPr/>
        </p:nvSpPr>
        <p:spPr>
          <a:xfrm>
            <a:off x="2520206" y="2967506"/>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文章</a:t>
            </a:r>
            <a:endParaRPr kumimoji="1" lang="ja-JP" altLang="en-US" sz="1200" dirty="0">
              <a:solidFill>
                <a:srgbClr val="FFFFFF"/>
              </a:solidFill>
              <a:latin typeface="メイリオ"/>
              <a:ea typeface="メイリオ"/>
              <a:cs typeface="メイリオ"/>
            </a:endParaRPr>
          </a:p>
        </p:txBody>
      </p:sp>
      <p:sp>
        <p:nvSpPr>
          <p:cNvPr id="57" name="正方形/長方形 56"/>
          <p:cNvSpPr/>
          <p:nvPr/>
        </p:nvSpPr>
        <p:spPr>
          <a:xfrm>
            <a:off x="6078680" y="3185770"/>
            <a:ext cx="949613" cy="432046"/>
          </a:xfrm>
          <a:prstGeom prst="rect">
            <a:avLst/>
          </a:prstGeom>
          <a:solidFill>
            <a:srgbClr val="000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左脳型</a:t>
            </a:r>
            <a:endParaRPr kumimoji="1" lang="en-US" altLang="ja-JP" sz="1200" dirty="0" smtClean="0">
              <a:solidFill>
                <a:srgbClr val="FFFFFF"/>
              </a:solidFill>
              <a:latin typeface="メイリオ"/>
              <a:ea typeface="メイリオ"/>
              <a:cs typeface="メイリオ"/>
            </a:endParaRPr>
          </a:p>
          <a:p>
            <a:pPr algn="ctr"/>
            <a:r>
              <a:rPr lang="ja-JP" altLang="en-US" sz="900" dirty="0" smtClean="0">
                <a:solidFill>
                  <a:srgbClr val="FFFFFF"/>
                </a:solidFill>
                <a:latin typeface="メイリオ"/>
                <a:ea typeface="メイリオ"/>
                <a:cs typeface="メイリオ"/>
              </a:rPr>
              <a:t>思考・論理</a:t>
            </a:r>
            <a:endParaRPr lang="en-US" altLang="ja-JP" sz="900" dirty="0" smtClean="0">
              <a:solidFill>
                <a:srgbClr val="FFFFFF"/>
              </a:solidFill>
              <a:latin typeface="メイリオ"/>
              <a:ea typeface="メイリオ"/>
              <a:cs typeface="メイリオ"/>
            </a:endParaRPr>
          </a:p>
          <a:p>
            <a:pPr algn="ctr"/>
            <a:r>
              <a:rPr kumimoji="1" lang="ja-JP" altLang="en-US" sz="600" dirty="0" smtClean="0">
                <a:solidFill>
                  <a:srgbClr val="FFFFFF"/>
                </a:solidFill>
                <a:latin typeface="メイリオ"/>
                <a:ea typeface="メイリオ"/>
                <a:cs typeface="メイリオ"/>
              </a:rPr>
              <a:t>統計的アプローチ</a:t>
            </a:r>
            <a:endParaRPr kumimoji="1" lang="ja-JP" altLang="en-US" sz="600" dirty="0">
              <a:solidFill>
                <a:srgbClr val="FFFFFF"/>
              </a:solidFill>
              <a:latin typeface="メイリオ"/>
              <a:ea typeface="メイリオ"/>
              <a:cs typeface="メイリオ"/>
            </a:endParaRPr>
          </a:p>
        </p:txBody>
      </p:sp>
      <p:sp>
        <p:nvSpPr>
          <p:cNvPr id="58" name="正方形/長方形 57"/>
          <p:cNvSpPr/>
          <p:nvPr/>
        </p:nvSpPr>
        <p:spPr>
          <a:xfrm>
            <a:off x="7051385" y="3185772"/>
            <a:ext cx="949613" cy="432046"/>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右脳型</a:t>
            </a:r>
            <a:endParaRPr kumimoji="1" lang="en-US" altLang="ja-JP" sz="1200" dirty="0" smtClean="0">
              <a:solidFill>
                <a:srgbClr val="FFFFFF"/>
              </a:solidFill>
              <a:latin typeface="メイリオ"/>
              <a:ea typeface="メイリオ"/>
              <a:cs typeface="メイリオ"/>
            </a:endParaRPr>
          </a:p>
          <a:p>
            <a:pPr algn="ctr"/>
            <a:r>
              <a:rPr lang="ja-JP" altLang="en-US" sz="900" dirty="0" smtClean="0">
                <a:solidFill>
                  <a:srgbClr val="FFFFFF"/>
                </a:solidFill>
                <a:latin typeface="メイリオ"/>
                <a:ea typeface="メイリオ"/>
                <a:cs typeface="メイリオ"/>
              </a:rPr>
              <a:t>知覚・感性</a:t>
            </a:r>
            <a:endParaRPr lang="en-US" altLang="ja-JP" sz="900" dirty="0" smtClean="0">
              <a:solidFill>
                <a:srgbClr val="FFFFFF"/>
              </a:solidFill>
              <a:latin typeface="メイリオ"/>
              <a:ea typeface="メイリオ"/>
              <a:cs typeface="メイリオ"/>
            </a:endParaRPr>
          </a:p>
          <a:p>
            <a:pPr algn="ctr"/>
            <a:r>
              <a:rPr kumimoji="1" lang="ja-JP" altLang="en-US" sz="600" dirty="0" smtClean="0">
                <a:solidFill>
                  <a:srgbClr val="FFFFFF"/>
                </a:solidFill>
                <a:latin typeface="メイリオ"/>
                <a:ea typeface="メイリオ"/>
                <a:cs typeface="メイリオ"/>
              </a:rPr>
              <a:t>ニューラル・ネット</a:t>
            </a:r>
            <a:endParaRPr kumimoji="1" lang="ja-JP" altLang="en-US" sz="600" dirty="0">
              <a:solidFill>
                <a:srgbClr val="FFFFFF"/>
              </a:solidFill>
              <a:latin typeface="メイリオ"/>
              <a:ea typeface="メイリオ"/>
              <a:cs typeface="メイリオ"/>
            </a:endParaRPr>
          </a:p>
        </p:txBody>
      </p:sp>
      <p:sp>
        <p:nvSpPr>
          <p:cNvPr id="82" name="上矢印 81"/>
          <p:cNvSpPr/>
          <p:nvPr/>
        </p:nvSpPr>
        <p:spPr>
          <a:xfrm rot="5400000">
            <a:off x="3125988" y="3195002"/>
            <a:ext cx="458909" cy="251114"/>
          </a:xfrm>
          <a:prstGeom prst="up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上矢印 82"/>
          <p:cNvSpPr/>
          <p:nvPr/>
        </p:nvSpPr>
        <p:spPr>
          <a:xfrm rot="5400000">
            <a:off x="5569274" y="3195003"/>
            <a:ext cx="458909" cy="251114"/>
          </a:xfrm>
          <a:prstGeom prst="up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テキスト ボックス 84"/>
          <p:cNvSpPr txBox="1"/>
          <p:nvPr/>
        </p:nvSpPr>
        <p:spPr>
          <a:xfrm>
            <a:off x="6313394" y="2576411"/>
            <a:ext cx="1441420" cy="307777"/>
          </a:xfrm>
          <a:prstGeom prst="rect">
            <a:avLst/>
          </a:prstGeom>
          <a:noFill/>
        </p:spPr>
        <p:txBody>
          <a:bodyPr wrap="none" rtlCol="0">
            <a:spAutoFit/>
          </a:bodyPr>
          <a:lstStyle/>
          <a:p>
            <a:pPr algn="ctr"/>
            <a:r>
              <a:rPr kumimoji="1" lang="ja-JP" altLang="en-US" sz="1400" dirty="0" smtClean="0">
                <a:solidFill>
                  <a:srgbClr val="FFFFFF"/>
                </a:solidFill>
                <a:latin typeface="メイリオ"/>
                <a:ea typeface="メイリオ"/>
                <a:cs typeface="メイリオ"/>
              </a:rPr>
              <a:t>アナリティクス</a:t>
            </a:r>
            <a:endParaRPr kumimoji="1" lang="ja-JP" altLang="en-US" sz="1400" dirty="0">
              <a:solidFill>
                <a:srgbClr val="FFFFFF"/>
              </a:solidFill>
              <a:latin typeface="メイリオ"/>
              <a:ea typeface="メイリオ"/>
              <a:cs typeface="メイリオ"/>
            </a:endParaRPr>
          </a:p>
        </p:txBody>
      </p:sp>
      <p:sp>
        <p:nvSpPr>
          <p:cNvPr id="86" name="テキスト ボックス 85"/>
          <p:cNvSpPr txBox="1"/>
          <p:nvPr/>
        </p:nvSpPr>
        <p:spPr>
          <a:xfrm>
            <a:off x="6671825" y="2956196"/>
            <a:ext cx="736099" cy="253916"/>
          </a:xfrm>
          <a:prstGeom prst="rect">
            <a:avLst/>
          </a:prstGeom>
          <a:noFill/>
        </p:spPr>
        <p:txBody>
          <a:bodyPr wrap="none" rtlCol="0">
            <a:spAutoFit/>
          </a:bodyPr>
          <a:lstStyle/>
          <a:p>
            <a:pPr algn="ctr"/>
            <a:r>
              <a:rPr kumimoji="1" lang="ja-JP" altLang="en-US" sz="1050" dirty="0" smtClean="0">
                <a:solidFill>
                  <a:srgbClr val="FFFFFF"/>
                </a:solidFill>
                <a:latin typeface="メイリオ"/>
                <a:ea typeface="メイリオ"/>
                <a:cs typeface="メイリオ"/>
              </a:rPr>
              <a:t>人工知能</a:t>
            </a:r>
            <a:endParaRPr kumimoji="1" lang="ja-JP" altLang="en-US" sz="1050" dirty="0">
              <a:solidFill>
                <a:srgbClr val="FFFFFF"/>
              </a:solidFill>
              <a:latin typeface="メイリオ"/>
              <a:ea typeface="メイリオ"/>
              <a:cs typeface="メイリオ"/>
            </a:endParaRPr>
          </a:p>
        </p:txBody>
      </p:sp>
      <p:sp>
        <p:nvSpPr>
          <p:cNvPr id="87" name="テキスト ボックス 86"/>
          <p:cNvSpPr txBox="1"/>
          <p:nvPr/>
        </p:nvSpPr>
        <p:spPr>
          <a:xfrm>
            <a:off x="3865731" y="2494713"/>
            <a:ext cx="1441420" cy="307777"/>
          </a:xfrm>
          <a:prstGeom prst="rect">
            <a:avLst/>
          </a:prstGeom>
          <a:noFill/>
        </p:spPr>
        <p:txBody>
          <a:bodyPr wrap="none" rtlCol="0">
            <a:spAutoFit/>
          </a:bodyPr>
          <a:lstStyle/>
          <a:p>
            <a:pPr algn="ctr"/>
            <a:r>
              <a:rPr kumimoji="1" lang="ja-JP" altLang="en-US" sz="1400" dirty="0" smtClean="0">
                <a:solidFill>
                  <a:srgbClr val="FFFFFF"/>
                </a:solidFill>
                <a:latin typeface="メイリオ"/>
                <a:ea typeface="メイリオ"/>
                <a:cs typeface="メイリオ"/>
              </a:rPr>
              <a:t>ビッグ・データ</a:t>
            </a:r>
            <a:endParaRPr kumimoji="1" lang="ja-JP" altLang="en-US" sz="1400" dirty="0">
              <a:solidFill>
                <a:srgbClr val="FFFFFF"/>
              </a:solidFill>
              <a:latin typeface="メイリオ"/>
              <a:ea typeface="メイリオ"/>
              <a:cs typeface="メイリオ"/>
            </a:endParaRPr>
          </a:p>
        </p:txBody>
      </p:sp>
      <p:sp>
        <p:nvSpPr>
          <p:cNvPr id="122" name="テキスト ボックス 121"/>
          <p:cNvSpPr txBox="1"/>
          <p:nvPr/>
        </p:nvSpPr>
        <p:spPr>
          <a:xfrm>
            <a:off x="1114156" y="2494716"/>
            <a:ext cx="1980029" cy="307777"/>
          </a:xfrm>
          <a:prstGeom prst="rect">
            <a:avLst/>
          </a:prstGeom>
          <a:noFill/>
        </p:spPr>
        <p:txBody>
          <a:bodyPr wrap="none" rtlCol="0">
            <a:spAutoFit/>
          </a:bodyPr>
          <a:lstStyle/>
          <a:p>
            <a:pPr algn="ctr"/>
            <a:r>
              <a:rPr kumimoji="1" lang="ja-JP" altLang="en-US" sz="1400" dirty="0" smtClean="0">
                <a:solidFill>
                  <a:srgbClr val="FFFFFF"/>
                </a:solidFill>
                <a:latin typeface="メイリオ"/>
                <a:ea typeface="メイリオ"/>
                <a:cs typeface="メイリオ"/>
              </a:rPr>
              <a:t>ソーシャル・メディア</a:t>
            </a:r>
            <a:endParaRPr kumimoji="1" lang="ja-JP" altLang="en-US" sz="1400" dirty="0">
              <a:solidFill>
                <a:srgbClr val="FFFFFF"/>
              </a:solidFill>
              <a:latin typeface="メイリオ"/>
              <a:ea typeface="メイリオ"/>
              <a:cs typeface="メイリオ"/>
            </a:endParaRPr>
          </a:p>
        </p:txBody>
      </p:sp>
      <p:sp>
        <p:nvSpPr>
          <p:cNvPr id="125" name="正方形/長方形 124"/>
          <p:cNvSpPr/>
          <p:nvPr/>
        </p:nvSpPr>
        <p:spPr>
          <a:xfrm>
            <a:off x="1140556" y="3361115"/>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音声</a:t>
            </a:r>
            <a:endParaRPr kumimoji="1" lang="ja-JP" altLang="en-US" sz="1200" dirty="0">
              <a:solidFill>
                <a:srgbClr val="FFFFFF"/>
              </a:solidFill>
              <a:latin typeface="メイリオ"/>
              <a:ea typeface="メイリオ"/>
              <a:cs typeface="メイリオ"/>
            </a:endParaRPr>
          </a:p>
        </p:txBody>
      </p:sp>
      <p:sp>
        <p:nvSpPr>
          <p:cNvPr id="126" name="正方形/長方形 125"/>
          <p:cNvSpPr/>
          <p:nvPr/>
        </p:nvSpPr>
        <p:spPr>
          <a:xfrm>
            <a:off x="1831207" y="3361113"/>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動画</a:t>
            </a:r>
            <a:endParaRPr kumimoji="1" lang="ja-JP" altLang="en-US" sz="1200" dirty="0">
              <a:solidFill>
                <a:srgbClr val="FFFFFF"/>
              </a:solidFill>
              <a:latin typeface="メイリオ"/>
              <a:ea typeface="メイリオ"/>
              <a:cs typeface="メイリオ"/>
            </a:endParaRPr>
          </a:p>
        </p:txBody>
      </p:sp>
      <p:sp>
        <p:nvSpPr>
          <p:cNvPr id="127" name="正方形/長方形 126"/>
          <p:cNvSpPr/>
          <p:nvPr/>
        </p:nvSpPr>
        <p:spPr>
          <a:xfrm>
            <a:off x="2520206" y="3361115"/>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写真</a:t>
            </a:r>
            <a:endParaRPr kumimoji="1" lang="ja-JP" altLang="en-US" sz="1200" dirty="0">
              <a:solidFill>
                <a:srgbClr val="FFFFFF"/>
              </a:solidFill>
              <a:latin typeface="メイリオ"/>
              <a:ea typeface="メイリオ"/>
              <a:cs typeface="メイリオ"/>
            </a:endParaRPr>
          </a:p>
        </p:txBody>
      </p:sp>
      <p:sp>
        <p:nvSpPr>
          <p:cNvPr id="116" name="テキスト ボックス 115"/>
          <p:cNvSpPr txBox="1"/>
          <p:nvPr/>
        </p:nvSpPr>
        <p:spPr>
          <a:xfrm>
            <a:off x="4171457" y="2139225"/>
            <a:ext cx="800219" cy="276999"/>
          </a:xfrm>
          <a:prstGeom prst="rect">
            <a:avLst/>
          </a:prstGeom>
          <a:noFill/>
        </p:spPr>
        <p:txBody>
          <a:bodyPr wrap="none" rtlCol="0">
            <a:spAutoFit/>
          </a:bodyP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128" name="テキスト ボックス 127"/>
          <p:cNvSpPr txBox="1"/>
          <p:nvPr/>
        </p:nvSpPr>
        <p:spPr>
          <a:xfrm>
            <a:off x="1766429" y="2139225"/>
            <a:ext cx="800219" cy="276999"/>
          </a:xfrm>
          <a:prstGeom prst="rect">
            <a:avLst/>
          </a:prstGeom>
          <a:noFill/>
        </p:spPr>
        <p:txBody>
          <a:bodyPr wrap="none" rtlCol="0">
            <a:spAutoFit/>
          </a:bodyP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129" name="テキスト ボックス 128"/>
          <p:cNvSpPr txBox="1"/>
          <p:nvPr/>
        </p:nvSpPr>
        <p:spPr>
          <a:xfrm>
            <a:off x="6628183" y="2139225"/>
            <a:ext cx="800219" cy="276999"/>
          </a:xfrm>
          <a:prstGeom prst="rect">
            <a:avLst/>
          </a:prstGeom>
          <a:noFill/>
        </p:spPr>
        <p:txBody>
          <a:bodyPr wrap="none" rtlCol="0">
            <a:spAutoFit/>
          </a:bodyP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2" name="右カーブ矢印 1"/>
          <p:cNvSpPr/>
          <p:nvPr/>
        </p:nvSpPr>
        <p:spPr>
          <a:xfrm>
            <a:off x="5581408" y="1879308"/>
            <a:ext cx="260635" cy="487772"/>
          </a:xfrm>
          <a:prstGeom prst="curvedRightArrow">
            <a:avLst>
              <a:gd name="adj1" fmla="val 35364"/>
              <a:gd name="adj2" fmla="val 50000"/>
              <a:gd name="adj3" fmla="val 25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右カーブ矢印 129"/>
          <p:cNvSpPr/>
          <p:nvPr/>
        </p:nvSpPr>
        <p:spPr>
          <a:xfrm rot="10800000">
            <a:off x="5794568" y="1694830"/>
            <a:ext cx="260635" cy="487772"/>
          </a:xfrm>
          <a:prstGeom prst="curvedRightArrow">
            <a:avLst>
              <a:gd name="adj1" fmla="val 35364"/>
              <a:gd name="adj2" fmla="val 50000"/>
              <a:gd name="adj3" fmla="val 25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右カーブ矢印 130"/>
          <p:cNvSpPr/>
          <p:nvPr/>
        </p:nvSpPr>
        <p:spPr>
          <a:xfrm>
            <a:off x="3094185" y="1879308"/>
            <a:ext cx="260635" cy="487772"/>
          </a:xfrm>
          <a:prstGeom prst="curvedRightArrow">
            <a:avLst>
              <a:gd name="adj1" fmla="val 35364"/>
              <a:gd name="adj2" fmla="val 50000"/>
              <a:gd name="adj3" fmla="val 25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右カーブ矢印 131"/>
          <p:cNvSpPr/>
          <p:nvPr/>
        </p:nvSpPr>
        <p:spPr>
          <a:xfrm rot="10800000">
            <a:off x="3307345" y="1694830"/>
            <a:ext cx="260635" cy="487772"/>
          </a:xfrm>
          <a:prstGeom prst="curvedRightArrow">
            <a:avLst>
              <a:gd name="adj1" fmla="val 35364"/>
              <a:gd name="adj2" fmla="val 50000"/>
              <a:gd name="adj3" fmla="val 25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テキスト ボックス 90"/>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smtClean="0">
                <a:solidFill>
                  <a:srgbClr val="FFFFFF"/>
                </a:solidFill>
                <a:latin typeface="メイリオ"/>
                <a:ea typeface="メイリオ"/>
                <a:cs typeface="メイリオ"/>
              </a:rPr>
              <a:t>クラウド・コンピューティング</a:t>
            </a:r>
            <a:endParaRPr kumimoji="1" lang="ja-JP" altLang="en-US" sz="1400" b="1"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58459816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57200" y="857250"/>
            <a:ext cx="8242300" cy="555625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622300" y="3869670"/>
            <a:ext cx="5046918" cy="206758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3334477" y="4982282"/>
            <a:ext cx="2027624" cy="769342"/>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ja-JP" dirty="0" smtClean="0"/>
              <a:t>人工知能</a:t>
            </a:r>
            <a:r>
              <a:rPr lang="ja-JP" altLang="en-US" dirty="0" smtClean="0"/>
              <a:t>とは</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70</a:t>
            </a:fld>
            <a:endParaRPr kumimoji="1" lang="ja-JP" altLang="en-US"/>
          </a:p>
        </p:txBody>
      </p:sp>
      <p:sp>
        <p:nvSpPr>
          <p:cNvPr id="5" name="テキスト ボックス 4"/>
          <p:cNvSpPr txBox="1"/>
          <p:nvPr/>
        </p:nvSpPr>
        <p:spPr>
          <a:xfrm>
            <a:off x="1107838" y="927100"/>
            <a:ext cx="6925168" cy="523220"/>
          </a:xfrm>
          <a:prstGeom prst="rect">
            <a:avLst/>
          </a:prstGeom>
          <a:noFill/>
        </p:spPr>
        <p:txBody>
          <a:bodyPr wrap="none" rtlCol="0">
            <a:spAutoFit/>
          </a:bodyPr>
          <a:lstStyle/>
          <a:p>
            <a:pPr algn="ctr"/>
            <a:r>
              <a:rPr kumimoji="1" lang="ja-JP" altLang="en-US" sz="2800" dirty="0" smtClean="0">
                <a:solidFill>
                  <a:srgbClr val="3366FF"/>
                </a:solidFill>
                <a:latin typeface="HGP創英角ｺﾞｼｯｸUB"/>
                <a:ea typeface="HGP創英角ｺﾞｼｯｸUB"/>
                <a:cs typeface="HGP創英角ｺﾞｼｯｸUB"/>
              </a:rPr>
              <a:t>人工知能</a:t>
            </a:r>
            <a:r>
              <a:rPr kumimoji="1" lang="ja-JP" altLang="en-US" sz="2800" dirty="0" smtClean="0">
                <a:solidFill>
                  <a:srgbClr val="3366FF"/>
                </a:solidFill>
              </a:rPr>
              <a:t>（</a:t>
            </a:r>
            <a:r>
              <a:rPr kumimoji="1" lang="en-US" altLang="ja-JP" sz="2800" dirty="0" smtClean="0">
                <a:solidFill>
                  <a:srgbClr val="3366FF"/>
                </a:solidFill>
                <a:latin typeface="Arial Black"/>
                <a:cs typeface="Arial Black"/>
              </a:rPr>
              <a:t>AI : Artificial Intelligence</a:t>
            </a:r>
            <a:r>
              <a:rPr kumimoji="1" lang="ja-JP" altLang="en-US" sz="2800" dirty="0" smtClean="0">
                <a:solidFill>
                  <a:srgbClr val="3366FF"/>
                </a:solidFill>
              </a:rPr>
              <a:t>）</a:t>
            </a:r>
            <a:endParaRPr kumimoji="1" lang="ja-JP" altLang="en-US" sz="2800" dirty="0">
              <a:solidFill>
                <a:srgbClr val="3366FF"/>
              </a:solidFill>
            </a:endParaRPr>
          </a:p>
        </p:txBody>
      </p:sp>
      <p:sp>
        <p:nvSpPr>
          <p:cNvPr id="6" name="正方形/長方形 5"/>
          <p:cNvSpPr/>
          <p:nvPr/>
        </p:nvSpPr>
        <p:spPr>
          <a:xfrm>
            <a:off x="622300" y="1666220"/>
            <a:ext cx="5046918" cy="20675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732223" y="2197534"/>
            <a:ext cx="2294619" cy="1015663"/>
          </a:xfrm>
          <a:prstGeom prst="rect">
            <a:avLst/>
          </a:prstGeom>
          <a:noFill/>
        </p:spPr>
        <p:txBody>
          <a:bodyPr wrap="none" rtlCol="0">
            <a:spAutoFit/>
          </a:bodyPr>
          <a:lstStyle/>
          <a:p>
            <a:pPr algn="ctr"/>
            <a:r>
              <a:rPr kumimoji="1" lang="ja-JP" altLang="en-US" sz="2400" dirty="0" smtClean="0">
                <a:solidFill>
                  <a:srgbClr val="FFFFFF"/>
                </a:solidFill>
              </a:rPr>
              <a:t>知的活動</a:t>
            </a:r>
            <a:r>
              <a:rPr lang="ja-JP" altLang="en-US" sz="2400" dirty="0" smtClean="0">
                <a:solidFill>
                  <a:srgbClr val="FFFFFF"/>
                </a:solidFill>
              </a:rPr>
              <a:t>を再現</a:t>
            </a:r>
            <a:endParaRPr lang="en-US" altLang="ja-JP" sz="2400" dirty="0" smtClean="0">
              <a:solidFill>
                <a:srgbClr val="FFFFFF"/>
              </a:solidFill>
            </a:endParaRPr>
          </a:p>
          <a:p>
            <a:pPr algn="ctr"/>
            <a:r>
              <a:rPr kumimoji="1" lang="ja-JP" altLang="en-US" sz="3600" dirty="0" smtClean="0">
                <a:solidFill>
                  <a:srgbClr val="FFFFFF"/>
                </a:solidFill>
              </a:rPr>
              <a:t>（弱い</a:t>
            </a:r>
            <a:r>
              <a:rPr kumimoji="1" lang="en-US" altLang="ja-JP" sz="3600" dirty="0" smtClean="0">
                <a:solidFill>
                  <a:srgbClr val="FFFFFF"/>
                </a:solidFill>
              </a:rPr>
              <a:t>AI</a:t>
            </a:r>
            <a:r>
              <a:rPr kumimoji="1" lang="ja-JP" altLang="en-US" sz="3600" dirty="0" smtClean="0">
                <a:solidFill>
                  <a:srgbClr val="FFFFFF"/>
                </a:solidFill>
              </a:rPr>
              <a:t>）</a:t>
            </a:r>
            <a:endParaRPr kumimoji="1" lang="ja-JP" altLang="en-US" sz="3600" dirty="0">
              <a:solidFill>
                <a:srgbClr val="FFFFFF"/>
              </a:solidFill>
            </a:endParaRPr>
          </a:p>
        </p:txBody>
      </p:sp>
      <p:sp>
        <p:nvSpPr>
          <p:cNvPr id="12" name="テキスト ボックス 11"/>
          <p:cNvSpPr txBox="1"/>
          <p:nvPr/>
        </p:nvSpPr>
        <p:spPr>
          <a:xfrm>
            <a:off x="732223" y="4395562"/>
            <a:ext cx="2294619" cy="1015663"/>
          </a:xfrm>
          <a:prstGeom prst="rect">
            <a:avLst/>
          </a:prstGeom>
          <a:noFill/>
        </p:spPr>
        <p:txBody>
          <a:bodyPr wrap="none" rtlCol="0">
            <a:spAutoFit/>
          </a:bodyPr>
          <a:lstStyle/>
          <a:p>
            <a:pPr algn="ctr"/>
            <a:r>
              <a:rPr kumimoji="1" lang="ja-JP" altLang="en-US" sz="2400" dirty="0" smtClean="0">
                <a:solidFill>
                  <a:srgbClr val="FFFFFF"/>
                </a:solidFill>
              </a:rPr>
              <a:t>脳の活動</a:t>
            </a:r>
            <a:r>
              <a:rPr lang="ja-JP" altLang="en-US" sz="2400" dirty="0" smtClean="0">
                <a:solidFill>
                  <a:srgbClr val="FFFFFF"/>
                </a:solidFill>
              </a:rPr>
              <a:t>を再現</a:t>
            </a:r>
            <a:endParaRPr lang="en-US" altLang="ja-JP" sz="2400" dirty="0" smtClean="0">
              <a:solidFill>
                <a:srgbClr val="FFFFFF"/>
              </a:solidFill>
            </a:endParaRPr>
          </a:p>
          <a:p>
            <a:pPr algn="ctr"/>
            <a:r>
              <a:rPr kumimoji="1" lang="ja-JP" altLang="en-US" sz="3600" dirty="0" smtClean="0">
                <a:solidFill>
                  <a:srgbClr val="FFFFFF"/>
                </a:solidFill>
              </a:rPr>
              <a:t>（強い</a:t>
            </a:r>
            <a:r>
              <a:rPr kumimoji="1" lang="en-US" altLang="ja-JP" sz="3600" dirty="0" smtClean="0">
                <a:solidFill>
                  <a:srgbClr val="FFFFFF"/>
                </a:solidFill>
              </a:rPr>
              <a:t>AI</a:t>
            </a:r>
            <a:r>
              <a:rPr kumimoji="1" lang="ja-JP" altLang="en-US" sz="3600" dirty="0" smtClean="0">
                <a:solidFill>
                  <a:srgbClr val="FFFFFF"/>
                </a:solidFill>
              </a:rPr>
              <a:t>）</a:t>
            </a:r>
            <a:endParaRPr kumimoji="1" lang="ja-JP" altLang="en-US" sz="3600" dirty="0">
              <a:solidFill>
                <a:srgbClr val="FFFFFF"/>
              </a:solidFill>
            </a:endParaRPr>
          </a:p>
        </p:txBody>
      </p:sp>
      <p:sp>
        <p:nvSpPr>
          <p:cNvPr id="19" name="正方形/長方形 18"/>
          <p:cNvSpPr/>
          <p:nvPr/>
        </p:nvSpPr>
        <p:spPr>
          <a:xfrm>
            <a:off x="3334477" y="2048998"/>
            <a:ext cx="2027624" cy="60505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smtClean="0">
                <a:solidFill>
                  <a:srgbClr val="FFFFFF"/>
                </a:solidFill>
                <a:latin typeface="ＭＳ Ｐゴシック"/>
                <a:cs typeface="ＭＳ Ｐゴシック"/>
              </a:rPr>
              <a:t>知能</a:t>
            </a:r>
            <a:r>
              <a:rPr lang="ja-JP" altLang="en-US" sz="1200" dirty="0">
                <a:solidFill>
                  <a:srgbClr val="FFFFFF"/>
                </a:solidFill>
                <a:latin typeface="ＭＳ Ｐゴシック"/>
                <a:cs typeface="ＭＳ Ｐゴシック"/>
              </a:rPr>
              <a:t>を使ってすること</a:t>
            </a:r>
            <a:r>
              <a:rPr lang="ja-JP" altLang="en-US" sz="1200" dirty="0" smtClean="0">
                <a:solidFill>
                  <a:srgbClr val="FFFFFF"/>
                </a:solidFill>
                <a:latin typeface="ＭＳ Ｐゴシック"/>
                <a:cs typeface="ＭＳ Ｐゴシック"/>
              </a:rPr>
              <a:t>を機械</a:t>
            </a:r>
            <a:r>
              <a:rPr lang="ja-JP" altLang="en-US" sz="1200" dirty="0">
                <a:solidFill>
                  <a:srgbClr val="FFFFFF"/>
                </a:solidFill>
                <a:latin typeface="ＭＳ Ｐゴシック"/>
                <a:cs typeface="ＭＳ Ｐゴシック"/>
              </a:rPr>
              <a:t>にさせようと</a:t>
            </a:r>
            <a:r>
              <a:rPr lang="ja-JP" altLang="en-US" sz="1200" dirty="0" smtClean="0">
                <a:solidFill>
                  <a:srgbClr val="FFFFFF"/>
                </a:solidFill>
                <a:latin typeface="ＭＳ Ｐゴシック"/>
                <a:cs typeface="ＭＳ Ｐゴシック"/>
              </a:rPr>
              <a:t>す取り組み</a:t>
            </a: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3334477" y="4298338"/>
            <a:ext cx="2027624" cy="60505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smtClean="0">
                <a:solidFill>
                  <a:srgbClr val="FFFFFF"/>
                </a:solidFill>
                <a:latin typeface="ＭＳ Ｐゴシック"/>
                <a:cs typeface="ＭＳ Ｐゴシック"/>
              </a:rPr>
              <a:t>知能</a:t>
            </a:r>
            <a:r>
              <a:rPr lang="ja-JP" altLang="en-US" sz="1200" dirty="0">
                <a:solidFill>
                  <a:srgbClr val="FFFFFF"/>
                </a:solidFill>
                <a:latin typeface="ＭＳ Ｐゴシック"/>
                <a:cs typeface="ＭＳ Ｐゴシック"/>
              </a:rPr>
              <a:t>そのものをもつ機械</a:t>
            </a:r>
            <a:r>
              <a:rPr lang="ja-JP" altLang="en-US" sz="1200" dirty="0" smtClean="0">
                <a:solidFill>
                  <a:srgbClr val="FFFFFF"/>
                </a:solidFill>
                <a:latin typeface="ＭＳ Ｐゴシック"/>
                <a:cs typeface="ＭＳ Ｐゴシック"/>
              </a:rPr>
              <a:t>を作る取り組み</a:t>
            </a: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7248984" y="1666220"/>
            <a:ext cx="1273751" cy="427103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smtClean="0">
                <a:solidFill>
                  <a:srgbClr val="FFFFFF"/>
                </a:solidFill>
                <a:cs typeface="ＭＳ Ｐゴシック"/>
              </a:rPr>
              <a:t>推論</a:t>
            </a:r>
            <a:endParaRPr kumimoji="1" lang="en-US" altLang="ja-JP" sz="3200" dirty="0" smtClean="0">
              <a:solidFill>
                <a:srgbClr val="FFFFFF"/>
              </a:solidFill>
              <a:cs typeface="ＭＳ Ｐゴシック"/>
            </a:endParaRPr>
          </a:p>
          <a:p>
            <a:endParaRPr lang="en-US" altLang="ja-JP" sz="1600" dirty="0" smtClean="0">
              <a:solidFill>
                <a:srgbClr val="FFFFFF"/>
              </a:solidFill>
              <a:cs typeface="ＭＳ Ｐゴシック"/>
            </a:endParaRPr>
          </a:p>
          <a:p>
            <a:endParaRPr lang="en-US" altLang="ja-JP" sz="1600" dirty="0" smtClean="0">
              <a:solidFill>
                <a:srgbClr val="FFFFFF"/>
              </a:solidFill>
              <a:cs typeface="ＭＳ Ｐゴシック"/>
            </a:endParaRPr>
          </a:p>
          <a:p>
            <a:endParaRPr lang="en-US" altLang="ja-JP" sz="1600" dirty="0" smtClean="0">
              <a:solidFill>
                <a:srgbClr val="FFFFFF"/>
              </a:solidFill>
              <a:cs typeface="ＭＳ Ｐゴシック"/>
            </a:endParaRPr>
          </a:p>
          <a:p>
            <a:r>
              <a:rPr lang="ja-JP" altLang="en-US" sz="1400" dirty="0" smtClean="0">
                <a:solidFill>
                  <a:srgbClr val="FFFFFF"/>
                </a:solidFill>
                <a:cs typeface="ＭＳ Ｐゴシック"/>
              </a:rPr>
              <a:t>与えられた知識</a:t>
            </a:r>
            <a:r>
              <a:rPr lang="ja-JP" altLang="en-US" sz="1400" dirty="0">
                <a:solidFill>
                  <a:srgbClr val="FFFFFF"/>
                </a:solidFill>
                <a:cs typeface="ＭＳ Ｐゴシック"/>
              </a:rPr>
              <a:t>をもと</a:t>
            </a:r>
            <a:r>
              <a:rPr lang="ja-JP" altLang="en-US" sz="1400" dirty="0" smtClean="0">
                <a:solidFill>
                  <a:srgbClr val="FFFFFF"/>
                </a:solidFill>
                <a:cs typeface="ＭＳ Ｐゴシック"/>
              </a:rPr>
              <a:t>に新しい</a:t>
            </a:r>
            <a:r>
              <a:rPr lang="ja-JP" altLang="en-US" sz="1400" dirty="0">
                <a:solidFill>
                  <a:srgbClr val="FFFFFF"/>
                </a:solidFill>
                <a:cs typeface="ＭＳ Ｐゴシック"/>
              </a:rPr>
              <a:t>結論を得る</a:t>
            </a:r>
            <a:r>
              <a:rPr lang="ja-JP" altLang="en-US" sz="1400" dirty="0" smtClean="0">
                <a:solidFill>
                  <a:srgbClr val="FFFFFF"/>
                </a:solidFill>
                <a:cs typeface="ＭＳ Ｐゴシック"/>
              </a:rPr>
              <a:t>こと</a:t>
            </a:r>
            <a:endParaRPr kumimoji="1" lang="ja-JP" altLang="en-US" sz="1400" dirty="0">
              <a:solidFill>
                <a:srgbClr val="FFFFFF"/>
              </a:solidFill>
              <a:cs typeface="ＭＳ Ｐゴシック"/>
            </a:endParaRPr>
          </a:p>
        </p:txBody>
      </p:sp>
      <p:sp>
        <p:nvSpPr>
          <p:cNvPr id="23" name="正方形/長方形 22"/>
          <p:cNvSpPr/>
          <p:nvPr/>
        </p:nvSpPr>
        <p:spPr>
          <a:xfrm>
            <a:off x="5804286" y="1666220"/>
            <a:ext cx="1273751" cy="427103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smtClean="0">
                <a:solidFill>
                  <a:srgbClr val="FFFFFF"/>
                </a:solidFill>
                <a:cs typeface="ＭＳ Ｐゴシック"/>
              </a:rPr>
              <a:t>学習</a:t>
            </a:r>
            <a:endParaRPr kumimoji="1" lang="en-US" altLang="ja-JP" sz="3200" dirty="0" smtClean="0">
              <a:solidFill>
                <a:srgbClr val="FFFFFF"/>
              </a:solidFill>
              <a:cs typeface="ＭＳ Ｐゴシック"/>
            </a:endParaRPr>
          </a:p>
          <a:p>
            <a:endParaRPr lang="en-US" altLang="ja-JP" sz="1600" dirty="0" smtClean="0">
              <a:solidFill>
                <a:srgbClr val="FFFFFF"/>
              </a:solidFill>
              <a:cs typeface="ＭＳ Ｐゴシック"/>
            </a:endParaRPr>
          </a:p>
          <a:p>
            <a:endParaRPr lang="en-US" altLang="ja-JP" sz="1600" dirty="0">
              <a:solidFill>
                <a:srgbClr val="FFFFFF"/>
              </a:solidFill>
              <a:cs typeface="ＭＳ Ｐゴシック"/>
            </a:endParaRPr>
          </a:p>
          <a:p>
            <a:endParaRPr lang="en-US" altLang="ja-JP" sz="1600" dirty="0" smtClean="0">
              <a:solidFill>
                <a:srgbClr val="FFFFFF"/>
              </a:solidFill>
              <a:cs typeface="ＭＳ Ｐゴシック"/>
            </a:endParaRPr>
          </a:p>
          <a:p>
            <a:r>
              <a:rPr lang="ja-JP" altLang="en-US" sz="1400" dirty="0" smtClean="0">
                <a:solidFill>
                  <a:srgbClr val="FFFFFF"/>
                </a:solidFill>
                <a:cs typeface="ＭＳ Ｐゴシック"/>
              </a:rPr>
              <a:t>情報</a:t>
            </a:r>
            <a:r>
              <a:rPr lang="ja-JP" altLang="en-US" sz="1400" dirty="0">
                <a:solidFill>
                  <a:srgbClr val="FFFFFF"/>
                </a:solidFill>
                <a:cs typeface="ＭＳ Ｐゴシック"/>
              </a:rPr>
              <a:t>から将来使えそうな知識を見つける</a:t>
            </a:r>
            <a:r>
              <a:rPr lang="ja-JP" altLang="en-US" sz="1400" dirty="0" smtClean="0">
                <a:solidFill>
                  <a:srgbClr val="FFFFFF"/>
                </a:solidFill>
                <a:cs typeface="ＭＳ Ｐゴシック"/>
              </a:rPr>
              <a:t>こと</a:t>
            </a:r>
            <a:endParaRPr kumimoji="1" lang="ja-JP" altLang="en-US" sz="1400" dirty="0">
              <a:solidFill>
                <a:srgbClr val="FFFFFF"/>
              </a:solidFill>
              <a:cs typeface="ＭＳ Ｐゴシック"/>
            </a:endParaRPr>
          </a:p>
        </p:txBody>
      </p:sp>
      <p:grpSp>
        <p:nvGrpSpPr>
          <p:cNvPr id="27" name="図形グループ 26"/>
          <p:cNvGrpSpPr/>
          <p:nvPr/>
        </p:nvGrpSpPr>
        <p:grpSpPr>
          <a:xfrm>
            <a:off x="6716047" y="3213197"/>
            <a:ext cx="937787" cy="724999"/>
            <a:chOff x="6823352" y="3407187"/>
            <a:chExt cx="659528" cy="531009"/>
          </a:xfrm>
          <a:solidFill>
            <a:schemeClr val="accent6">
              <a:lumMod val="60000"/>
              <a:lumOff val="40000"/>
            </a:schemeClr>
          </a:solidFill>
        </p:grpSpPr>
        <p:sp>
          <p:nvSpPr>
            <p:cNvPr id="25" name="左カーブ矢印 24"/>
            <p:cNvSpPr/>
            <p:nvPr/>
          </p:nvSpPr>
          <p:spPr>
            <a:xfrm rot="16200000">
              <a:off x="7047138" y="3230102"/>
              <a:ext cx="258658" cy="612827"/>
            </a:xfrm>
            <a:prstGeom prst="curvedLeftArrow">
              <a:avLst>
                <a:gd name="adj1" fmla="val 38830"/>
                <a:gd name="adj2" fmla="val 100029"/>
                <a:gd name="adj3" fmla="val 40341"/>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左カーブ矢印 25"/>
            <p:cNvSpPr/>
            <p:nvPr/>
          </p:nvSpPr>
          <p:spPr>
            <a:xfrm rot="5400000">
              <a:off x="7000437" y="3502453"/>
              <a:ext cx="258658" cy="612828"/>
            </a:xfrm>
            <a:prstGeom prst="curvedLeftArrow">
              <a:avLst>
                <a:gd name="adj1" fmla="val 38830"/>
                <a:gd name="adj2" fmla="val 100029"/>
                <a:gd name="adj3" fmla="val 40341"/>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8" name="図 27" descr="brain-illustration-1940x900_35269.jpg"/>
          <p:cNvPicPr>
            <a:picLocks noChangeAspect="1"/>
          </p:cNvPicPr>
          <p:nvPr/>
        </p:nvPicPr>
        <p:blipFill>
          <a:blip r:embed="rId3">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4161018" y="5067716"/>
            <a:ext cx="1382777" cy="641495"/>
          </a:xfrm>
          <a:prstGeom prst="rect">
            <a:avLst/>
          </a:prstGeom>
        </p:spPr>
      </p:pic>
      <p:pic>
        <p:nvPicPr>
          <p:cNvPr id="29" name="図 28" descr="11105b75.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477" y="5025708"/>
            <a:ext cx="963791" cy="771033"/>
          </a:xfrm>
          <a:prstGeom prst="rect">
            <a:avLst/>
          </a:prstGeom>
        </p:spPr>
      </p:pic>
      <p:sp>
        <p:nvSpPr>
          <p:cNvPr id="31" name="右矢印 30"/>
          <p:cNvSpPr/>
          <p:nvPr/>
        </p:nvSpPr>
        <p:spPr>
          <a:xfrm>
            <a:off x="4245356" y="5264683"/>
            <a:ext cx="170954" cy="211673"/>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3334477" y="2733009"/>
            <a:ext cx="2027624" cy="769342"/>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右矢印 32"/>
          <p:cNvSpPr/>
          <p:nvPr/>
        </p:nvSpPr>
        <p:spPr>
          <a:xfrm>
            <a:off x="4245356" y="3015410"/>
            <a:ext cx="170954" cy="211673"/>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4" name="図 33" descr="horse_PNG254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4656" y="2800967"/>
            <a:ext cx="834108" cy="626507"/>
          </a:xfrm>
          <a:prstGeom prst="rect">
            <a:avLst/>
          </a:prstGeom>
        </p:spPr>
      </p:pic>
      <p:pic>
        <p:nvPicPr>
          <p:cNvPr id="35" name="図 34" descr="Union-Automobile-Co-1902.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16310" y="2800967"/>
            <a:ext cx="945791" cy="592381"/>
          </a:xfrm>
          <a:prstGeom prst="rect">
            <a:avLst/>
          </a:prstGeom>
        </p:spPr>
      </p:pic>
    </p:spTree>
    <p:extLst>
      <p:ext uri="{BB962C8B-B14F-4D97-AF65-F5344CB8AC3E}">
        <p14:creationId xmlns:p14="http://schemas.microsoft.com/office/powerpoint/2010/main" val="4046393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smtClean="0"/>
              <a:t>人工知能</a:t>
            </a:r>
            <a:r>
              <a:rPr lang="ja-JP" altLang="en-US" dirty="0" smtClean="0"/>
              <a:t>とは</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71</a:t>
            </a:fld>
            <a:endParaRPr kumimoji="1" lang="ja-JP" altLang="en-US"/>
          </a:p>
        </p:txBody>
      </p:sp>
      <p:sp>
        <p:nvSpPr>
          <p:cNvPr id="4" name="正方形/長方形 3"/>
          <p:cNvSpPr/>
          <p:nvPr/>
        </p:nvSpPr>
        <p:spPr>
          <a:xfrm>
            <a:off x="457200" y="857250"/>
            <a:ext cx="8242300" cy="555625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p:cNvSpPr txBox="1"/>
          <p:nvPr/>
        </p:nvSpPr>
        <p:spPr>
          <a:xfrm>
            <a:off x="1107838" y="927100"/>
            <a:ext cx="6925168" cy="523220"/>
          </a:xfrm>
          <a:prstGeom prst="rect">
            <a:avLst/>
          </a:prstGeom>
          <a:noFill/>
        </p:spPr>
        <p:txBody>
          <a:bodyPr wrap="none" rtlCol="0">
            <a:spAutoFit/>
          </a:bodyPr>
          <a:lstStyle/>
          <a:p>
            <a:pPr algn="ctr"/>
            <a:r>
              <a:rPr kumimoji="1" lang="ja-JP" altLang="en-US" sz="2800" dirty="0" smtClean="0">
                <a:solidFill>
                  <a:srgbClr val="3366FF"/>
                </a:solidFill>
                <a:latin typeface="HGP創英角ｺﾞｼｯｸUB"/>
                <a:ea typeface="HGP創英角ｺﾞｼｯｸUB"/>
                <a:cs typeface="HGP創英角ｺﾞｼｯｸUB"/>
              </a:rPr>
              <a:t>人工知能</a:t>
            </a:r>
            <a:r>
              <a:rPr kumimoji="1" lang="ja-JP" altLang="en-US" sz="2800" dirty="0" smtClean="0">
                <a:solidFill>
                  <a:srgbClr val="3366FF"/>
                </a:solidFill>
              </a:rPr>
              <a:t>（</a:t>
            </a:r>
            <a:r>
              <a:rPr kumimoji="1" lang="en-US" altLang="ja-JP" sz="2800" dirty="0" smtClean="0">
                <a:solidFill>
                  <a:srgbClr val="3366FF"/>
                </a:solidFill>
                <a:latin typeface="Arial Black"/>
                <a:cs typeface="Arial Black"/>
              </a:rPr>
              <a:t>AI : Artificial Intelligence</a:t>
            </a:r>
            <a:r>
              <a:rPr kumimoji="1" lang="ja-JP" altLang="en-US" sz="2800" dirty="0" smtClean="0">
                <a:solidFill>
                  <a:srgbClr val="3366FF"/>
                </a:solidFill>
              </a:rPr>
              <a:t>）</a:t>
            </a:r>
            <a:endParaRPr kumimoji="1" lang="ja-JP" altLang="en-US" sz="2800" dirty="0">
              <a:solidFill>
                <a:srgbClr val="3366FF"/>
              </a:solidFill>
            </a:endParaRPr>
          </a:p>
        </p:txBody>
      </p:sp>
      <p:sp>
        <p:nvSpPr>
          <p:cNvPr id="6" name="正方形/長方形 5"/>
          <p:cNvSpPr/>
          <p:nvPr/>
        </p:nvSpPr>
        <p:spPr>
          <a:xfrm>
            <a:off x="622300" y="1666220"/>
            <a:ext cx="7893050" cy="20675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3079749" y="1830320"/>
            <a:ext cx="2343149" cy="80503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ルールベース</a:t>
            </a:r>
            <a:endParaRPr kumimoji="1" lang="en-US" altLang="ja-JP" sz="2000" dirty="0" smtClean="0">
              <a:solidFill>
                <a:srgbClr val="FFFFFF"/>
              </a:solidFill>
              <a:latin typeface="ＭＳ Ｐゴシック"/>
              <a:ea typeface="ＭＳ Ｐゴシック"/>
              <a:cs typeface="ＭＳ Ｐゴシック"/>
            </a:endParaRPr>
          </a:p>
          <a:p>
            <a:pPr algn="ctr"/>
            <a:r>
              <a:rPr lang="ja-JP" altLang="en-US" sz="2000" dirty="0" smtClean="0">
                <a:solidFill>
                  <a:srgbClr val="FFFFFF"/>
                </a:solidFill>
                <a:latin typeface="ＭＳ Ｐゴシック"/>
                <a:ea typeface="ＭＳ Ｐゴシック"/>
                <a:cs typeface="ＭＳ Ｐゴシック"/>
              </a:rPr>
              <a:t>アプローチ</a:t>
            </a:r>
            <a:endParaRPr kumimoji="1" lang="ja-JP" altLang="en-US" sz="2000" dirty="0">
              <a:solidFill>
                <a:srgbClr val="FFFFFF"/>
              </a:solidFill>
              <a:latin typeface="ＭＳ Ｐゴシック"/>
              <a:ea typeface="ＭＳ Ｐゴシック"/>
              <a:cs typeface="ＭＳ Ｐゴシック"/>
            </a:endParaRPr>
          </a:p>
        </p:txBody>
      </p:sp>
      <p:sp>
        <p:nvSpPr>
          <p:cNvPr id="9" name="正方形/長方形 8"/>
          <p:cNvSpPr/>
          <p:nvPr/>
        </p:nvSpPr>
        <p:spPr>
          <a:xfrm>
            <a:off x="5760671" y="1830320"/>
            <a:ext cx="2343149" cy="805030"/>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人間によるルール設定</a:t>
            </a:r>
            <a:endParaRPr kumimoji="1" lang="ja-JP" altLang="en-US" sz="1600" dirty="0">
              <a:solidFill>
                <a:srgbClr val="FFFFFF"/>
              </a:solidFill>
              <a:latin typeface="ＭＳ Ｐゴシック"/>
              <a:ea typeface="ＭＳ Ｐゴシック"/>
              <a:cs typeface="ＭＳ Ｐゴシック"/>
            </a:endParaRPr>
          </a:p>
        </p:txBody>
      </p:sp>
      <p:sp>
        <p:nvSpPr>
          <p:cNvPr id="11" name="正方形/長方形 10"/>
          <p:cNvSpPr/>
          <p:nvPr/>
        </p:nvSpPr>
        <p:spPr>
          <a:xfrm>
            <a:off x="622300" y="3869670"/>
            <a:ext cx="7893050" cy="206758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5760671" y="2799450"/>
            <a:ext cx="2343149" cy="2818017"/>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2000" dirty="0">
              <a:solidFill>
                <a:srgbClr val="FFFFFF"/>
              </a:solidFill>
              <a:latin typeface="ＭＳ Ｐゴシック"/>
              <a:ea typeface="ＭＳ Ｐゴシック"/>
              <a:cs typeface="ＭＳ Ｐゴシック"/>
            </a:endParaRPr>
          </a:p>
        </p:txBody>
      </p:sp>
      <p:sp>
        <p:nvSpPr>
          <p:cNvPr id="14" name="正方形/長方形 13"/>
          <p:cNvSpPr/>
          <p:nvPr/>
        </p:nvSpPr>
        <p:spPr>
          <a:xfrm>
            <a:off x="3079750" y="4234020"/>
            <a:ext cx="2343149" cy="138344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脳科学的</a:t>
            </a:r>
            <a:endParaRPr kumimoji="1" lang="en-US" altLang="ja-JP" sz="2000" dirty="0" smtClean="0">
              <a:solidFill>
                <a:srgbClr val="FFFFFF"/>
              </a:solidFill>
              <a:latin typeface="ＭＳ Ｐゴシック"/>
              <a:ea typeface="ＭＳ Ｐゴシック"/>
              <a:cs typeface="ＭＳ Ｐゴシック"/>
            </a:endParaRPr>
          </a:p>
          <a:p>
            <a:pPr algn="ctr"/>
            <a:r>
              <a:rPr lang="ja-JP" altLang="en-US" sz="2000" dirty="0" smtClean="0">
                <a:solidFill>
                  <a:srgbClr val="FFFFFF"/>
                </a:solidFill>
                <a:latin typeface="ＭＳ Ｐゴシック"/>
                <a:ea typeface="ＭＳ Ｐゴシック"/>
                <a:cs typeface="ＭＳ Ｐゴシック"/>
              </a:rPr>
              <a:t>アプローチ</a:t>
            </a:r>
            <a:endParaRPr kumimoji="1" lang="ja-JP" altLang="en-US" sz="2000" dirty="0">
              <a:solidFill>
                <a:srgbClr val="FFFFFF"/>
              </a:solidFill>
              <a:latin typeface="ＭＳ Ｐゴシック"/>
              <a:ea typeface="ＭＳ Ｐゴシック"/>
              <a:cs typeface="ＭＳ Ｐゴシック"/>
            </a:endParaRPr>
          </a:p>
        </p:txBody>
      </p:sp>
      <p:sp>
        <p:nvSpPr>
          <p:cNvPr id="18" name="テキスト ボックス 17"/>
          <p:cNvSpPr txBox="1"/>
          <p:nvPr/>
        </p:nvSpPr>
        <p:spPr>
          <a:xfrm>
            <a:off x="6019174" y="3799413"/>
            <a:ext cx="1826141" cy="584775"/>
          </a:xfrm>
          <a:prstGeom prst="rect">
            <a:avLst/>
          </a:prstGeom>
          <a:noFill/>
        </p:spPr>
        <p:txBody>
          <a:bodyPr wrap="none" rtlCol="0">
            <a:spAutoFit/>
          </a:bodyPr>
          <a:lstStyle/>
          <a:p>
            <a:pPr algn="ctr"/>
            <a:r>
              <a:rPr kumimoji="1" lang="ja-JP" altLang="en-US" sz="3200" dirty="0" smtClean="0">
                <a:solidFill>
                  <a:srgbClr val="800000"/>
                </a:solidFill>
              </a:rPr>
              <a:t>機械学習</a:t>
            </a:r>
            <a:endParaRPr kumimoji="1" lang="ja-JP" altLang="en-US" sz="3200" dirty="0">
              <a:solidFill>
                <a:srgbClr val="800000"/>
              </a:solidFill>
            </a:endParaRPr>
          </a:p>
        </p:txBody>
      </p:sp>
      <p:sp>
        <p:nvSpPr>
          <p:cNvPr id="19" name="テキスト ボックス 18"/>
          <p:cNvSpPr txBox="1"/>
          <p:nvPr/>
        </p:nvSpPr>
        <p:spPr>
          <a:xfrm>
            <a:off x="732223" y="2197534"/>
            <a:ext cx="2294619" cy="1015663"/>
          </a:xfrm>
          <a:prstGeom prst="rect">
            <a:avLst/>
          </a:prstGeom>
          <a:noFill/>
        </p:spPr>
        <p:txBody>
          <a:bodyPr wrap="none" rtlCol="0">
            <a:spAutoFit/>
          </a:bodyPr>
          <a:lstStyle/>
          <a:p>
            <a:pPr algn="ctr"/>
            <a:r>
              <a:rPr kumimoji="1" lang="ja-JP" altLang="en-US" sz="2400" dirty="0" smtClean="0">
                <a:solidFill>
                  <a:srgbClr val="FFFFFF"/>
                </a:solidFill>
              </a:rPr>
              <a:t>知的活動</a:t>
            </a:r>
            <a:r>
              <a:rPr lang="ja-JP" altLang="en-US" sz="2400" dirty="0" smtClean="0">
                <a:solidFill>
                  <a:srgbClr val="FFFFFF"/>
                </a:solidFill>
              </a:rPr>
              <a:t>を再現</a:t>
            </a:r>
            <a:endParaRPr lang="en-US" altLang="ja-JP" sz="2400" dirty="0" smtClean="0">
              <a:solidFill>
                <a:srgbClr val="FFFFFF"/>
              </a:solidFill>
            </a:endParaRPr>
          </a:p>
          <a:p>
            <a:pPr algn="ctr"/>
            <a:r>
              <a:rPr kumimoji="1" lang="ja-JP" altLang="en-US" sz="3600" dirty="0" smtClean="0">
                <a:solidFill>
                  <a:srgbClr val="FFFFFF"/>
                </a:solidFill>
              </a:rPr>
              <a:t>（弱い</a:t>
            </a:r>
            <a:r>
              <a:rPr kumimoji="1" lang="en-US" altLang="ja-JP" sz="3600" dirty="0" smtClean="0">
                <a:solidFill>
                  <a:srgbClr val="FFFFFF"/>
                </a:solidFill>
              </a:rPr>
              <a:t>AI</a:t>
            </a:r>
            <a:r>
              <a:rPr kumimoji="1" lang="ja-JP" altLang="en-US" sz="3600" dirty="0" smtClean="0">
                <a:solidFill>
                  <a:srgbClr val="FFFFFF"/>
                </a:solidFill>
              </a:rPr>
              <a:t>）</a:t>
            </a:r>
            <a:endParaRPr kumimoji="1" lang="ja-JP" altLang="en-US" sz="3600" dirty="0">
              <a:solidFill>
                <a:srgbClr val="FFFFFF"/>
              </a:solidFill>
            </a:endParaRPr>
          </a:p>
        </p:txBody>
      </p:sp>
      <p:sp>
        <p:nvSpPr>
          <p:cNvPr id="20" name="テキスト ボックス 19"/>
          <p:cNvSpPr txBox="1"/>
          <p:nvPr/>
        </p:nvSpPr>
        <p:spPr>
          <a:xfrm>
            <a:off x="732223" y="4471423"/>
            <a:ext cx="2294619" cy="1015663"/>
          </a:xfrm>
          <a:prstGeom prst="rect">
            <a:avLst/>
          </a:prstGeom>
          <a:noFill/>
        </p:spPr>
        <p:txBody>
          <a:bodyPr wrap="none" rtlCol="0">
            <a:spAutoFit/>
          </a:bodyPr>
          <a:lstStyle/>
          <a:p>
            <a:pPr algn="ctr"/>
            <a:r>
              <a:rPr kumimoji="1" lang="ja-JP" altLang="en-US" sz="2400" dirty="0" smtClean="0">
                <a:solidFill>
                  <a:srgbClr val="FFFFFF"/>
                </a:solidFill>
              </a:rPr>
              <a:t>脳の活動</a:t>
            </a:r>
            <a:r>
              <a:rPr lang="ja-JP" altLang="en-US" sz="2400" dirty="0" smtClean="0">
                <a:solidFill>
                  <a:srgbClr val="FFFFFF"/>
                </a:solidFill>
              </a:rPr>
              <a:t>を再現</a:t>
            </a:r>
            <a:endParaRPr lang="en-US" altLang="ja-JP" sz="2400" dirty="0" smtClean="0">
              <a:solidFill>
                <a:srgbClr val="FFFFFF"/>
              </a:solidFill>
            </a:endParaRPr>
          </a:p>
          <a:p>
            <a:pPr algn="ctr"/>
            <a:r>
              <a:rPr kumimoji="1" lang="ja-JP" altLang="en-US" sz="3600" dirty="0" smtClean="0">
                <a:solidFill>
                  <a:srgbClr val="FFFFFF"/>
                </a:solidFill>
              </a:rPr>
              <a:t>（強い</a:t>
            </a:r>
            <a:r>
              <a:rPr kumimoji="1" lang="en-US" altLang="ja-JP" sz="3600" dirty="0" smtClean="0">
                <a:solidFill>
                  <a:srgbClr val="FFFFFF"/>
                </a:solidFill>
              </a:rPr>
              <a:t>AI</a:t>
            </a:r>
            <a:r>
              <a:rPr kumimoji="1" lang="ja-JP" altLang="en-US" sz="3600" dirty="0" smtClean="0">
                <a:solidFill>
                  <a:srgbClr val="FFFFFF"/>
                </a:solidFill>
              </a:rPr>
              <a:t>）</a:t>
            </a:r>
            <a:endParaRPr kumimoji="1" lang="ja-JP" altLang="en-US" sz="3600" dirty="0">
              <a:solidFill>
                <a:srgbClr val="FFFFFF"/>
              </a:solidFill>
            </a:endParaRPr>
          </a:p>
        </p:txBody>
      </p:sp>
      <p:sp>
        <p:nvSpPr>
          <p:cNvPr id="8" name="正方形/長方形 7"/>
          <p:cNvSpPr/>
          <p:nvPr/>
        </p:nvSpPr>
        <p:spPr>
          <a:xfrm>
            <a:off x="3079750" y="2805681"/>
            <a:ext cx="2343149" cy="815031"/>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統計</a:t>
            </a:r>
            <a:r>
              <a:rPr lang="ja-JP" altLang="en-US" sz="2000" dirty="0" smtClean="0">
                <a:solidFill>
                  <a:srgbClr val="FFFFFF"/>
                </a:solidFill>
                <a:latin typeface="ＭＳ Ｐゴシック"/>
                <a:ea typeface="ＭＳ Ｐゴシック"/>
                <a:cs typeface="ＭＳ Ｐゴシック"/>
              </a:rPr>
              <a:t>確率的</a:t>
            </a:r>
            <a:endParaRPr lang="en-US" altLang="ja-JP" sz="2000" dirty="0" smtClean="0">
              <a:solidFill>
                <a:srgbClr val="FFFFFF"/>
              </a:solidFill>
              <a:latin typeface="ＭＳ Ｐゴシック"/>
              <a:ea typeface="ＭＳ Ｐゴシック"/>
              <a:cs typeface="ＭＳ Ｐゴシック"/>
            </a:endParaRPr>
          </a:p>
          <a:p>
            <a:pPr algn="ctr"/>
            <a:r>
              <a:rPr kumimoji="1" lang="ja-JP" altLang="en-US" sz="2000" dirty="0" smtClean="0">
                <a:solidFill>
                  <a:srgbClr val="FFFFFF"/>
                </a:solidFill>
                <a:latin typeface="ＭＳ Ｐゴシック"/>
                <a:ea typeface="ＭＳ Ｐゴシック"/>
                <a:cs typeface="ＭＳ Ｐゴシック"/>
              </a:rPr>
              <a:t>アプローチ</a:t>
            </a:r>
            <a:endParaRPr kumimoji="1" lang="ja-JP" altLang="en-US" sz="20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1901911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531747" y="836613"/>
            <a:ext cx="2588759" cy="567494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endParaRPr lang="en-US" altLang="ja-JP" sz="1400" b="1" dirty="0" smtClean="0">
              <a:solidFill>
                <a:srgbClr val="FFFFFF"/>
              </a:solidFill>
              <a:latin typeface="メイリオ"/>
              <a:ea typeface="メイリオ"/>
              <a:cs typeface="メイリオ"/>
            </a:endParaRPr>
          </a:p>
          <a:p>
            <a:pPr algn="ctr"/>
            <a:r>
              <a:rPr lang="ja-JP" altLang="en-US" sz="1400" b="1" dirty="0" smtClean="0">
                <a:solidFill>
                  <a:srgbClr val="FFFFFF"/>
                </a:solidFill>
                <a:latin typeface="メイリオ"/>
                <a:ea typeface="メイリオ"/>
                <a:cs typeface="メイリオ"/>
              </a:rPr>
              <a:t>ルールベース・アプローチ</a:t>
            </a:r>
            <a:endParaRPr lang="en-US" altLang="ja-JP" sz="1400" b="1" dirty="0" smtClean="0">
              <a:solidFill>
                <a:srgbClr val="FFFFFF"/>
              </a:solidFill>
              <a:latin typeface="メイリオ"/>
              <a:ea typeface="メイリオ"/>
              <a:cs typeface="メイリオ"/>
            </a:endParaRPr>
          </a:p>
          <a:p>
            <a:endParaRPr lang="en-US" altLang="ja-JP" sz="1200" dirty="0" smtClean="0">
              <a:solidFill>
                <a:srgbClr val="FFFFFF"/>
              </a:solidFill>
              <a:latin typeface="メイリオ"/>
              <a:ea typeface="メイリオ"/>
              <a:cs typeface="メイリオ"/>
            </a:endParaRPr>
          </a:p>
          <a:p>
            <a:r>
              <a:rPr lang="ja-JP" altLang="en-US" sz="1200" dirty="0" smtClean="0">
                <a:solidFill>
                  <a:srgbClr val="FFFFFF"/>
                </a:solidFill>
                <a:latin typeface="メイリオ"/>
                <a:ea typeface="メイリオ"/>
                <a:cs typeface="メイリオ"/>
              </a:rPr>
              <a:t>専門家</a:t>
            </a:r>
            <a:r>
              <a:rPr lang="ja-JP" altLang="en-US" sz="1200" dirty="0">
                <a:solidFill>
                  <a:srgbClr val="FFFFFF"/>
                </a:solidFill>
                <a:latin typeface="メイリオ"/>
                <a:ea typeface="メイリオ"/>
                <a:cs typeface="メイリオ"/>
              </a:rPr>
              <a:t>の知識やノウハウ</a:t>
            </a:r>
            <a:r>
              <a:rPr lang="ja-JP" altLang="en-US" sz="1200" dirty="0" smtClean="0">
                <a:solidFill>
                  <a:srgbClr val="FFFFFF"/>
                </a:solidFill>
                <a:latin typeface="メイリオ"/>
                <a:ea typeface="メイリオ"/>
                <a:cs typeface="メイリオ"/>
              </a:rPr>
              <a:t>を人手によってルール化</a:t>
            </a:r>
            <a:r>
              <a:rPr lang="ja-JP" altLang="en-US" sz="1200" dirty="0">
                <a:solidFill>
                  <a:srgbClr val="FFFFFF"/>
                </a:solidFill>
                <a:latin typeface="メイリオ"/>
                <a:ea typeface="メイリオ"/>
                <a:cs typeface="メイリオ"/>
              </a:rPr>
              <a:t>し</a:t>
            </a:r>
            <a:r>
              <a:rPr lang="ja-JP" altLang="en-US" sz="1200" dirty="0" smtClean="0">
                <a:solidFill>
                  <a:srgbClr val="FFFFFF"/>
                </a:solidFill>
                <a:latin typeface="メイリオ"/>
                <a:ea typeface="メイリオ"/>
                <a:cs typeface="メイリオ"/>
              </a:rPr>
              <a:t>、そのルールに従ってデータを処理</a:t>
            </a:r>
            <a:endParaRPr lang="en-US" altLang="ja-JP" sz="1200"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lang="ja-JP" altLang="en-US" sz="1200" dirty="0">
              <a:solidFill>
                <a:srgbClr val="FFFFFF"/>
              </a:solidFill>
              <a:latin typeface="メイリオ"/>
              <a:ea typeface="メイリオ"/>
              <a:cs typeface="メイリオ"/>
            </a:endParaRPr>
          </a:p>
        </p:txBody>
      </p:sp>
      <p:sp>
        <p:nvSpPr>
          <p:cNvPr id="18" name="正方形/長方形 17"/>
          <p:cNvSpPr/>
          <p:nvPr/>
        </p:nvSpPr>
        <p:spPr>
          <a:xfrm>
            <a:off x="4960701" y="1111219"/>
            <a:ext cx="954107" cy="400110"/>
          </a:xfrm>
          <a:prstGeom prst="rect">
            <a:avLst/>
          </a:prstGeom>
        </p:spPr>
        <p:txBody>
          <a:bodyPr wrap="none">
            <a:spAutoFit/>
          </a:bodyPr>
          <a:lstStyle/>
          <a:p>
            <a:r>
              <a:rPr lang="ja-JP" altLang="en-US" sz="1000" b="1" dirty="0" smtClean="0">
                <a:solidFill>
                  <a:srgbClr val="FFFFFF"/>
                </a:solidFill>
                <a:latin typeface="メイリオ"/>
                <a:ea typeface="メイリオ"/>
                <a:cs typeface="メイリオ"/>
              </a:rPr>
              <a:t>エキスパート</a:t>
            </a:r>
            <a:endParaRPr lang="en-US" altLang="ja-JP" sz="1000" b="1" dirty="0">
              <a:solidFill>
                <a:srgbClr val="FFFFFF"/>
              </a:solidFill>
              <a:latin typeface="メイリオ"/>
              <a:ea typeface="メイリオ"/>
              <a:cs typeface="メイリオ"/>
            </a:endParaRPr>
          </a:p>
          <a:p>
            <a:r>
              <a:rPr lang="ja-JP" altLang="en-US" sz="1000" b="1" dirty="0" smtClean="0">
                <a:solidFill>
                  <a:srgbClr val="FFFFFF"/>
                </a:solidFill>
                <a:latin typeface="メイリオ"/>
                <a:ea typeface="メイリオ"/>
                <a:cs typeface="メイリオ"/>
              </a:rPr>
              <a:t>システム</a:t>
            </a:r>
            <a:endParaRPr lang="ja-JP" altLang="en-US" sz="1000" b="1" dirty="0"/>
          </a:p>
        </p:txBody>
      </p:sp>
      <p:sp>
        <p:nvSpPr>
          <p:cNvPr id="21" name="正方形/長方形 20"/>
          <p:cNvSpPr/>
          <p:nvPr/>
        </p:nvSpPr>
        <p:spPr>
          <a:xfrm>
            <a:off x="3269494" y="854727"/>
            <a:ext cx="2592974" cy="5674942"/>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endParaRPr lang="en-US" altLang="ja-JP" sz="1400" b="1" dirty="0" smtClean="0">
              <a:solidFill>
                <a:srgbClr val="FFFFFF"/>
              </a:solidFill>
              <a:latin typeface="メイリオ"/>
              <a:ea typeface="メイリオ"/>
              <a:cs typeface="メイリオ"/>
            </a:endParaRPr>
          </a:p>
          <a:p>
            <a:pPr algn="ctr"/>
            <a:r>
              <a:rPr lang="ja-JP" altLang="en-US" sz="1400" b="1" dirty="0" smtClean="0">
                <a:solidFill>
                  <a:srgbClr val="FFFFFF"/>
                </a:solidFill>
                <a:latin typeface="メイリオ"/>
                <a:ea typeface="メイリオ"/>
                <a:cs typeface="メイリオ"/>
              </a:rPr>
              <a:t>統計・</a:t>
            </a:r>
            <a:r>
              <a:rPr kumimoji="1" lang="ja-JP" altLang="en-US" sz="1400" b="1" dirty="0" smtClean="0">
                <a:solidFill>
                  <a:srgbClr val="FFFFFF"/>
                </a:solidFill>
                <a:latin typeface="メイリオ"/>
                <a:ea typeface="メイリオ"/>
                <a:cs typeface="メイリオ"/>
              </a:rPr>
              <a:t>確率論的アプローチ</a:t>
            </a:r>
            <a:endParaRPr kumimoji="1" lang="en-US" altLang="ja-JP" sz="1400" b="1" dirty="0" smtClean="0">
              <a:solidFill>
                <a:srgbClr val="FFFFFF"/>
              </a:solidFill>
              <a:latin typeface="メイリオ"/>
              <a:ea typeface="メイリオ"/>
              <a:cs typeface="メイリオ"/>
            </a:endParaRPr>
          </a:p>
          <a:p>
            <a:endParaRPr kumimoji="1" lang="en-US" altLang="ja-JP" sz="1200" dirty="0" smtClean="0">
              <a:solidFill>
                <a:srgbClr val="FFFFFF"/>
              </a:solidFill>
              <a:latin typeface="メイリオ"/>
              <a:ea typeface="メイリオ"/>
              <a:cs typeface="メイリオ"/>
            </a:endParaRPr>
          </a:p>
          <a:p>
            <a:r>
              <a:rPr kumimoji="1" lang="ja-JP" altLang="en-US" sz="1200" dirty="0" smtClean="0">
                <a:solidFill>
                  <a:srgbClr val="FFFFFF"/>
                </a:solidFill>
                <a:latin typeface="メイリオ"/>
                <a:ea typeface="メイリオ"/>
                <a:cs typeface="メイリオ"/>
              </a:rPr>
              <a:t>データに内在する因果関係を確率的に記述する統計手法（ベイジアン・ネットワーク）を使ってデータを処理</a:t>
            </a:r>
            <a:endParaRPr kumimoji="1" lang="en-US" altLang="ja-JP" sz="1200" dirty="0" smtClean="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kumimoji="1" lang="en-US" altLang="ja-JP" sz="1200" dirty="0" smtClean="0">
              <a:solidFill>
                <a:srgbClr val="FFFFFF"/>
              </a:solidFill>
              <a:latin typeface="メイリオ"/>
              <a:ea typeface="メイリオ"/>
              <a:cs typeface="メイリオ"/>
            </a:endParaRPr>
          </a:p>
          <a:p>
            <a:endParaRPr kumimoji="1" lang="en-US" altLang="ja-JP" sz="1200" dirty="0" smtClean="0">
              <a:solidFill>
                <a:srgbClr val="FFFFFF"/>
              </a:solidFill>
              <a:latin typeface="メイリオ"/>
              <a:ea typeface="メイリオ"/>
              <a:cs typeface="メイリオ"/>
            </a:endParaRPr>
          </a:p>
          <a:p>
            <a:pPr algn="ctr"/>
            <a:endParaRPr kumimoji="1" lang="ja-JP" altLang="en-US" sz="1200" dirty="0">
              <a:solidFill>
                <a:srgbClr val="FFFFFF"/>
              </a:solidFill>
              <a:latin typeface="メイリオ"/>
              <a:ea typeface="メイリオ"/>
              <a:cs typeface="メイリオ"/>
            </a:endParaRPr>
          </a:p>
        </p:txBody>
      </p:sp>
      <p:sp>
        <p:nvSpPr>
          <p:cNvPr id="24" name="正方形/長方形 23"/>
          <p:cNvSpPr/>
          <p:nvPr/>
        </p:nvSpPr>
        <p:spPr>
          <a:xfrm>
            <a:off x="6011475" y="850402"/>
            <a:ext cx="2592974" cy="5674942"/>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endParaRPr lang="en-US" altLang="ja-JP" sz="1400" b="1" dirty="0" smtClean="0">
              <a:solidFill>
                <a:srgbClr val="FFFFFF"/>
              </a:solidFill>
              <a:latin typeface="メイリオ"/>
              <a:ea typeface="メイリオ"/>
              <a:cs typeface="メイリオ"/>
            </a:endParaRPr>
          </a:p>
          <a:p>
            <a:pPr algn="ctr"/>
            <a:r>
              <a:rPr lang="ja-JP" altLang="en-US" sz="1400" b="1" dirty="0" smtClean="0">
                <a:solidFill>
                  <a:srgbClr val="FFFFFF"/>
                </a:solidFill>
                <a:latin typeface="メイリオ"/>
                <a:ea typeface="メイリオ"/>
                <a:cs typeface="メイリオ"/>
              </a:rPr>
              <a:t>脳科学的アプローチ</a:t>
            </a:r>
            <a:endParaRPr lang="en-US" altLang="ja-JP" sz="1400" b="1" dirty="0" smtClean="0">
              <a:solidFill>
                <a:srgbClr val="FFFFFF"/>
              </a:solidFill>
              <a:latin typeface="メイリオ"/>
              <a:ea typeface="メイリオ"/>
              <a:cs typeface="メイリオ"/>
            </a:endParaRPr>
          </a:p>
          <a:p>
            <a:endParaRPr lang="en-US" altLang="ja-JP" sz="1200" dirty="0" smtClean="0">
              <a:solidFill>
                <a:srgbClr val="FFFFFF"/>
              </a:solidFill>
              <a:latin typeface="メイリオ"/>
              <a:ea typeface="メイリオ"/>
              <a:cs typeface="メイリオ"/>
            </a:endParaRPr>
          </a:p>
          <a:p>
            <a:r>
              <a:rPr lang="ja-JP" altLang="en-US" sz="1200" dirty="0" smtClean="0">
                <a:solidFill>
                  <a:srgbClr val="FFFFFF"/>
                </a:solidFill>
                <a:latin typeface="メイリオ"/>
                <a:ea typeface="メイリオ"/>
                <a:cs typeface="メイリオ"/>
              </a:rPr>
              <a:t>脳</a:t>
            </a:r>
            <a:r>
              <a:rPr lang="ja-JP" altLang="en-US" sz="1200" dirty="0">
                <a:solidFill>
                  <a:srgbClr val="FFFFFF"/>
                </a:solidFill>
                <a:latin typeface="メイリオ"/>
                <a:ea typeface="メイリオ"/>
                <a:cs typeface="メイリオ"/>
              </a:rPr>
              <a:t>科学の研究成果を</a:t>
            </a:r>
            <a:r>
              <a:rPr lang="ja-JP" altLang="en-US" sz="1200" dirty="0" smtClean="0">
                <a:solidFill>
                  <a:srgbClr val="FFFFFF"/>
                </a:solidFill>
                <a:latin typeface="メイリオ"/>
                <a:ea typeface="メイリオ"/>
                <a:cs typeface="メイリオ"/>
              </a:rPr>
              <a:t>取り入れ脳の神経</a:t>
            </a:r>
            <a:r>
              <a:rPr lang="ja-JP" altLang="en-US" sz="1200" dirty="0">
                <a:solidFill>
                  <a:srgbClr val="FFFFFF"/>
                </a:solidFill>
                <a:latin typeface="メイリオ"/>
                <a:ea typeface="メイリオ"/>
                <a:cs typeface="メイリオ"/>
              </a:rPr>
              <a:t>活動を</a:t>
            </a:r>
            <a:r>
              <a:rPr lang="ja-JP" altLang="en-US" sz="1200" dirty="0" smtClean="0">
                <a:solidFill>
                  <a:srgbClr val="FFFFFF"/>
                </a:solidFill>
                <a:latin typeface="メイリオ"/>
                <a:ea typeface="メイリオ"/>
                <a:cs typeface="メイリオ"/>
              </a:rPr>
              <a:t>再現する数学的モデル（ディープ・ニューラル・ネットワーク等）を使ってデータを処理</a:t>
            </a:r>
            <a:endParaRPr lang="en-US" altLang="ja-JP" sz="1200"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a:xfrm>
            <a:off x="455613" y="274638"/>
            <a:ext cx="8686800" cy="416221"/>
          </a:xfrm>
        </p:spPr>
        <p:txBody>
          <a:bodyPr/>
          <a:lstStyle/>
          <a:p>
            <a:r>
              <a:rPr kumimoji="1" lang="ja-JP" altLang="en-US" dirty="0" smtClean="0"/>
              <a:t>人工知能の</a:t>
            </a:r>
            <a:r>
              <a:rPr kumimoji="1" lang="en-US" altLang="ja-JP" dirty="0" smtClean="0"/>
              <a:t>3</a:t>
            </a:r>
            <a:r>
              <a:rPr kumimoji="1" lang="ja-JP" altLang="en-US" dirty="0" smtClean="0"/>
              <a:t>つのアプローチ</a:t>
            </a:r>
            <a:endParaRPr kumimoji="1" lang="ja-JP" altLang="en-US" dirty="0"/>
          </a:p>
        </p:txBody>
      </p:sp>
      <p:grpSp>
        <p:nvGrpSpPr>
          <p:cNvPr id="5" name="図形グループ 4"/>
          <p:cNvGrpSpPr/>
          <p:nvPr/>
        </p:nvGrpSpPr>
        <p:grpSpPr>
          <a:xfrm>
            <a:off x="611560" y="3933057"/>
            <a:ext cx="2415395" cy="981974"/>
            <a:chOff x="663530" y="2299279"/>
            <a:chExt cx="2415395" cy="981974"/>
          </a:xfrm>
        </p:grpSpPr>
        <p:sp>
          <p:nvSpPr>
            <p:cNvPr id="31" name="正方形/長方形 30"/>
            <p:cNvSpPr/>
            <p:nvPr/>
          </p:nvSpPr>
          <p:spPr>
            <a:xfrm>
              <a:off x="663530" y="2299279"/>
              <a:ext cx="2415395" cy="975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9" name="図 18" descr="expert syste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494" y="2358398"/>
              <a:ext cx="2353465" cy="922855"/>
            </a:xfrm>
            <a:prstGeom prst="rect">
              <a:avLst/>
            </a:prstGeom>
          </p:spPr>
        </p:pic>
      </p:grpSp>
      <p:grpSp>
        <p:nvGrpSpPr>
          <p:cNvPr id="6" name="図形グループ 5"/>
          <p:cNvGrpSpPr/>
          <p:nvPr/>
        </p:nvGrpSpPr>
        <p:grpSpPr>
          <a:xfrm>
            <a:off x="3376393" y="3933056"/>
            <a:ext cx="2384431" cy="975827"/>
            <a:chOff x="3393372" y="2299278"/>
            <a:chExt cx="2419423" cy="975827"/>
          </a:xfrm>
        </p:grpSpPr>
        <p:sp>
          <p:nvSpPr>
            <p:cNvPr id="32" name="正方形/長方形 31"/>
            <p:cNvSpPr/>
            <p:nvPr/>
          </p:nvSpPr>
          <p:spPr>
            <a:xfrm>
              <a:off x="3393372" y="2299278"/>
              <a:ext cx="2419422" cy="975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3" name="図 22" descr="2014032622273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3372" y="2492427"/>
              <a:ext cx="2419423" cy="654798"/>
            </a:xfrm>
            <a:prstGeom prst="rect">
              <a:avLst/>
            </a:prstGeom>
          </p:spPr>
        </p:pic>
      </p:grpSp>
      <p:sp>
        <p:nvSpPr>
          <p:cNvPr id="33" name="正方形/長方形 32"/>
          <p:cNvSpPr/>
          <p:nvPr/>
        </p:nvSpPr>
        <p:spPr>
          <a:xfrm>
            <a:off x="6135414" y="3933056"/>
            <a:ext cx="2377587" cy="975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p:cNvSpPr txBox="1"/>
          <p:nvPr/>
        </p:nvSpPr>
        <p:spPr>
          <a:xfrm>
            <a:off x="827584" y="2401401"/>
            <a:ext cx="2047355" cy="461665"/>
          </a:xfrm>
          <a:prstGeom prst="rect">
            <a:avLst/>
          </a:prstGeom>
          <a:noFill/>
        </p:spPr>
        <p:txBody>
          <a:bodyPr wrap="none" rtlCol="0">
            <a:spAutoFit/>
          </a:bodyPr>
          <a:lstStyle/>
          <a:p>
            <a:r>
              <a:rPr lang="en-US" altLang="ja-JP" sz="1200" b="1" dirty="0">
                <a:solidFill>
                  <a:schemeClr val="bg1"/>
                </a:solidFill>
                <a:latin typeface="Meiryo" charset="-128"/>
                <a:ea typeface="Meiryo" charset="-128"/>
                <a:cs typeface="Meiryo" charset="-128"/>
              </a:rPr>
              <a:t>i</a:t>
            </a:r>
            <a:r>
              <a:rPr kumimoji="1" lang="en-US" altLang="ja-JP" sz="1200" b="1" dirty="0" smtClean="0">
                <a:solidFill>
                  <a:schemeClr val="bg1"/>
                </a:solidFill>
                <a:latin typeface="Meiryo" charset="-128"/>
                <a:ea typeface="Meiryo" charset="-128"/>
                <a:cs typeface="Meiryo" charset="-128"/>
              </a:rPr>
              <a:t>f (</a:t>
            </a:r>
            <a:r>
              <a:rPr kumimoji="1" lang="ja-JP" altLang="en-US" sz="1200" b="1" dirty="0" smtClean="0">
                <a:solidFill>
                  <a:schemeClr val="bg1"/>
                </a:solidFill>
                <a:latin typeface="Meiryo" charset="-128"/>
                <a:ea typeface="Meiryo" charset="-128"/>
                <a:cs typeface="Meiryo" charset="-128"/>
              </a:rPr>
              <a:t>条件</a:t>
            </a:r>
            <a:r>
              <a:rPr kumimoji="1" lang="en-US" altLang="ja-JP" sz="1200" b="1" dirty="0" smtClean="0">
                <a:solidFill>
                  <a:schemeClr val="bg1"/>
                </a:solidFill>
                <a:latin typeface="Meiryo" charset="-128"/>
                <a:ea typeface="Meiryo" charset="-128"/>
                <a:cs typeface="Meiryo" charset="-128"/>
              </a:rPr>
              <a:t>) </a:t>
            </a:r>
          </a:p>
          <a:p>
            <a:r>
              <a:rPr kumimoji="1" lang="en-US" altLang="ja-JP" sz="1200" b="1" dirty="0" smtClean="0">
                <a:solidFill>
                  <a:schemeClr val="bg1"/>
                </a:solidFill>
                <a:latin typeface="Meiryo" charset="-128"/>
                <a:ea typeface="Meiryo" charset="-128"/>
                <a:cs typeface="Meiryo" charset="-128"/>
              </a:rPr>
              <a:t>then </a:t>
            </a:r>
            <a:r>
              <a:rPr lang="en-US" altLang="ja-JP" sz="1200" b="1" dirty="0" smtClean="0">
                <a:solidFill>
                  <a:schemeClr val="bg1"/>
                </a:solidFill>
                <a:latin typeface="Meiryo" charset="-128"/>
                <a:ea typeface="Meiryo" charset="-128"/>
                <a:cs typeface="Meiryo" charset="-128"/>
              </a:rPr>
              <a:t>(</a:t>
            </a:r>
            <a:r>
              <a:rPr lang="ja-JP" altLang="en-US" sz="1200" b="1" dirty="0" smtClean="0">
                <a:solidFill>
                  <a:schemeClr val="bg1"/>
                </a:solidFill>
                <a:latin typeface="Meiryo" charset="-128"/>
                <a:ea typeface="Meiryo" charset="-128"/>
                <a:cs typeface="Meiryo" charset="-128"/>
              </a:rPr>
              <a:t>処理</a:t>
            </a:r>
            <a:r>
              <a:rPr lang="en-US" altLang="ja-JP" sz="1200" b="1" dirty="0" smtClean="0">
                <a:solidFill>
                  <a:schemeClr val="bg1"/>
                </a:solidFill>
                <a:latin typeface="Meiryo" charset="-128"/>
                <a:ea typeface="Meiryo" charset="-128"/>
                <a:cs typeface="Meiryo" charset="-128"/>
              </a:rPr>
              <a:t>1)</a:t>
            </a:r>
            <a:r>
              <a:rPr kumimoji="1" lang="en-US" altLang="ja-JP" sz="1200" b="1" dirty="0" smtClean="0">
                <a:solidFill>
                  <a:schemeClr val="bg1"/>
                </a:solidFill>
                <a:latin typeface="Meiryo" charset="-128"/>
                <a:ea typeface="Meiryo" charset="-128"/>
                <a:cs typeface="Meiryo" charset="-128"/>
              </a:rPr>
              <a:t> else </a:t>
            </a:r>
            <a:r>
              <a:rPr lang="en-US" altLang="ja-JP" sz="1200" b="1" dirty="0" smtClean="0">
                <a:solidFill>
                  <a:schemeClr val="bg1"/>
                </a:solidFill>
                <a:latin typeface="Meiryo" charset="-128"/>
                <a:ea typeface="Meiryo" charset="-128"/>
                <a:cs typeface="Meiryo" charset="-128"/>
              </a:rPr>
              <a:t>(</a:t>
            </a:r>
            <a:r>
              <a:rPr lang="ja-JP" altLang="en-US" sz="1200" b="1" dirty="0" smtClean="0">
                <a:solidFill>
                  <a:schemeClr val="bg1"/>
                </a:solidFill>
                <a:latin typeface="Meiryo" charset="-128"/>
                <a:ea typeface="Meiryo" charset="-128"/>
                <a:cs typeface="Meiryo" charset="-128"/>
              </a:rPr>
              <a:t>処理</a:t>
            </a:r>
            <a:r>
              <a:rPr lang="en-US" altLang="ja-JP" sz="1200" b="1" dirty="0" smtClean="0">
                <a:solidFill>
                  <a:schemeClr val="bg1"/>
                </a:solidFill>
                <a:latin typeface="Meiryo" charset="-128"/>
                <a:ea typeface="Meiryo" charset="-128"/>
                <a:cs typeface="Meiryo" charset="-128"/>
              </a:rPr>
              <a:t>2)</a:t>
            </a:r>
          </a:p>
        </p:txBody>
      </p:sp>
      <p:sp>
        <p:nvSpPr>
          <p:cNvPr id="45" name="テキスト ボックス 44"/>
          <p:cNvSpPr txBox="1"/>
          <p:nvPr/>
        </p:nvSpPr>
        <p:spPr>
          <a:xfrm>
            <a:off x="3340788" y="2401402"/>
            <a:ext cx="1527982" cy="461665"/>
          </a:xfrm>
          <a:prstGeom prst="rect">
            <a:avLst/>
          </a:prstGeom>
          <a:noFill/>
        </p:spPr>
        <p:txBody>
          <a:bodyPr wrap="none" rtlCol="0">
            <a:spAutoFit/>
          </a:bodyPr>
          <a:lstStyle/>
          <a:p>
            <a:pPr algn="ctr"/>
            <a:r>
              <a:rPr lang="en-US" altLang="ja-JP" sz="1200" b="1" dirty="0" smtClean="0">
                <a:solidFill>
                  <a:schemeClr val="bg1"/>
                </a:solidFill>
                <a:latin typeface="Meiryo" charset="-128"/>
                <a:ea typeface="Meiryo" charset="-128"/>
                <a:cs typeface="Meiryo" charset="-128"/>
              </a:rPr>
              <a:t>A</a:t>
            </a:r>
            <a:r>
              <a:rPr lang="ja-JP" altLang="en-US" sz="1200" b="1" dirty="0" smtClean="0">
                <a:solidFill>
                  <a:schemeClr val="bg1"/>
                </a:solidFill>
                <a:latin typeface="Meiryo" charset="-128"/>
                <a:ea typeface="Meiryo" charset="-128"/>
                <a:cs typeface="Meiryo" charset="-128"/>
              </a:rPr>
              <a:t>である確率</a:t>
            </a:r>
            <a:r>
              <a:rPr lang="en-US" altLang="ja-JP" sz="1200" b="1" dirty="0" smtClean="0">
                <a:solidFill>
                  <a:schemeClr val="bg1"/>
                </a:solidFill>
                <a:latin typeface="Meiryo" charset="-128"/>
                <a:ea typeface="Meiryo" charset="-128"/>
                <a:cs typeface="Meiryo" charset="-128"/>
              </a:rPr>
              <a:t>: 90%</a:t>
            </a:r>
          </a:p>
          <a:p>
            <a:pPr algn="ctr"/>
            <a:r>
              <a:rPr lang="en-US" altLang="ja-JP" sz="1200" b="1" dirty="0" smtClean="0">
                <a:solidFill>
                  <a:schemeClr val="bg1"/>
                </a:solidFill>
                <a:latin typeface="Meiryo" charset="-128"/>
                <a:ea typeface="Meiryo" charset="-128"/>
                <a:cs typeface="Meiryo" charset="-128"/>
              </a:rPr>
              <a:t>B</a:t>
            </a:r>
            <a:r>
              <a:rPr lang="ja-JP" altLang="en-US" sz="1200" b="1" dirty="0" smtClean="0">
                <a:solidFill>
                  <a:schemeClr val="bg1"/>
                </a:solidFill>
                <a:latin typeface="Meiryo" charset="-128"/>
                <a:ea typeface="Meiryo" charset="-128"/>
                <a:cs typeface="Meiryo" charset="-128"/>
              </a:rPr>
              <a:t>である確率</a:t>
            </a:r>
            <a:r>
              <a:rPr lang="en-US" altLang="ja-JP" sz="1200" b="1" dirty="0" smtClean="0">
                <a:solidFill>
                  <a:schemeClr val="bg1"/>
                </a:solidFill>
                <a:latin typeface="Meiryo" charset="-128"/>
                <a:ea typeface="Meiryo" charset="-128"/>
                <a:cs typeface="Meiryo" charset="-128"/>
              </a:rPr>
              <a:t>: 20%</a:t>
            </a:r>
          </a:p>
        </p:txBody>
      </p:sp>
      <p:sp>
        <p:nvSpPr>
          <p:cNvPr id="46" name="テキスト ボックス 45"/>
          <p:cNvSpPr txBox="1"/>
          <p:nvPr/>
        </p:nvSpPr>
        <p:spPr>
          <a:xfrm>
            <a:off x="4788024" y="2519603"/>
            <a:ext cx="957313" cy="276999"/>
          </a:xfrm>
          <a:prstGeom prst="rect">
            <a:avLst/>
          </a:prstGeom>
          <a:noFill/>
        </p:spPr>
        <p:txBody>
          <a:bodyPr wrap="none" rtlCol="0">
            <a:spAutoFit/>
          </a:bodyPr>
          <a:lstStyle/>
          <a:p>
            <a:pPr algn="ctr"/>
            <a:r>
              <a:rPr lang="ja-JP" altLang="en-US" sz="1200" b="1" dirty="0" smtClean="0">
                <a:solidFill>
                  <a:schemeClr val="bg1"/>
                </a:solidFill>
                <a:latin typeface="Meiryo" charset="-128"/>
                <a:ea typeface="Meiryo" charset="-128"/>
                <a:cs typeface="Meiryo" charset="-128"/>
              </a:rPr>
              <a:t>→</a:t>
            </a:r>
            <a:r>
              <a:rPr lang="en-US" altLang="ja-JP" sz="1200" b="1" dirty="0" smtClean="0">
                <a:solidFill>
                  <a:schemeClr val="bg1"/>
                </a:solidFill>
                <a:latin typeface="Meiryo" charset="-128"/>
                <a:ea typeface="Meiryo" charset="-128"/>
                <a:cs typeface="Meiryo" charset="-128"/>
              </a:rPr>
              <a:t> A</a:t>
            </a:r>
            <a:r>
              <a:rPr lang="ja-JP" altLang="en-US" sz="1200" b="1" dirty="0" smtClean="0">
                <a:solidFill>
                  <a:schemeClr val="bg1"/>
                </a:solidFill>
                <a:latin typeface="Meiryo" charset="-128"/>
                <a:ea typeface="Meiryo" charset="-128"/>
                <a:cs typeface="Meiryo" charset="-128"/>
              </a:rPr>
              <a:t>が妥当</a:t>
            </a:r>
            <a:endParaRPr lang="en-US" altLang="ja-JP" sz="1200" b="1" dirty="0" smtClean="0">
              <a:solidFill>
                <a:schemeClr val="bg1"/>
              </a:solidFill>
              <a:latin typeface="Meiryo" charset="-128"/>
              <a:ea typeface="Meiryo" charset="-128"/>
              <a:cs typeface="Meiryo" charset="-128"/>
            </a:endParaRPr>
          </a:p>
        </p:txBody>
      </p:sp>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414" y="2276872"/>
            <a:ext cx="2377587" cy="830631"/>
          </a:xfrm>
          <a:prstGeom prst="rect">
            <a:avLst/>
          </a:prstGeom>
        </p:spPr>
      </p:pic>
      <p:sp>
        <p:nvSpPr>
          <p:cNvPr id="20" name="正方形/長方形 19"/>
          <p:cNvSpPr/>
          <p:nvPr/>
        </p:nvSpPr>
        <p:spPr>
          <a:xfrm>
            <a:off x="1835696" y="3239436"/>
            <a:ext cx="1191259" cy="55183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u="sng" dirty="0" smtClean="0">
                <a:solidFill>
                  <a:srgbClr val="FFFFFF"/>
                </a:solidFill>
                <a:latin typeface="Meiryo" charset="-128"/>
                <a:ea typeface="Meiryo" charset="-128"/>
                <a:cs typeface="Meiryo" charset="-128"/>
              </a:rPr>
              <a:t>推論処理</a:t>
            </a:r>
            <a:endParaRPr kumimoji="1" lang="en-US" altLang="ja-JP" sz="1200" b="1" u="sng"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機械</a:t>
            </a:r>
            <a:endParaRPr kumimoji="1" lang="ja-JP" altLang="en-US" sz="1200" dirty="0">
              <a:solidFill>
                <a:srgbClr val="FFFFFF"/>
              </a:solidFill>
              <a:latin typeface="Meiryo" charset="-128"/>
              <a:ea typeface="Meiryo" charset="-128"/>
              <a:cs typeface="Meiryo" charset="-128"/>
            </a:endParaRPr>
          </a:p>
        </p:txBody>
      </p:sp>
      <p:sp>
        <p:nvSpPr>
          <p:cNvPr id="10" name="ホームベース 9"/>
          <p:cNvSpPr/>
          <p:nvPr/>
        </p:nvSpPr>
        <p:spPr>
          <a:xfrm>
            <a:off x="642524" y="3216654"/>
            <a:ext cx="1481204" cy="574619"/>
          </a:xfrm>
          <a:prstGeom prst="homePlate">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u="sng" dirty="0" smtClean="0">
                <a:solidFill>
                  <a:srgbClr val="FFFFFF"/>
                </a:solidFill>
                <a:latin typeface="Meiryo" charset="-128"/>
                <a:ea typeface="Meiryo" charset="-128"/>
                <a:cs typeface="Meiryo" charset="-128"/>
              </a:rPr>
              <a:t>ルール生成</a:t>
            </a:r>
            <a:endParaRPr kumimoji="1" lang="en-US" altLang="ja-JP" sz="1200" b="1" u="sng"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人間が入力</a:t>
            </a:r>
            <a:endParaRPr kumimoji="1" lang="ja-JP" altLang="en-US" sz="1200" dirty="0">
              <a:solidFill>
                <a:srgbClr val="FFFFFF"/>
              </a:solidFill>
              <a:latin typeface="Meiryo" charset="-128"/>
              <a:ea typeface="Meiryo" charset="-128"/>
              <a:cs typeface="Meiryo" charset="-128"/>
            </a:endParaRPr>
          </a:p>
        </p:txBody>
      </p:sp>
      <p:sp>
        <p:nvSpPr>
          <p:cNvPr id="49" name="正方形/長方形 48"/>
          <p:cNvSpPr/>
          <p:nvPr/>
        </p:nvSpPr>
        <p:spPr>
          <a:xfrm>
            <a:off x="4569565" y="3259587"/>
            <a:ext cx="1191259" cy="55183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u="sng" dirty="0" smtClean="0">
                <a:solidFill>
                  <a:srgbClr val="FFFFFF"/>
                </a:solidFill>
                <a:latin typeface="Meiryo" charset="-128"/>
                <a:ea typeface="Meiryo" charset="-128"/>
                <a:cs typeface="Meiryo" charset="-128"/>
              </a:rPr>
              <a:t>推論処理</a:t>
            </a:r>
            <a:endParaRPr kumimoji="1" lang="en-US" altLang="ja-JP" sz="1200" b="1" u="sng"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機械</a:t>
            </a:r>
            <a:endParaRPr kumimoji="1" lang="ja-JP" altLang="en-US" sz="1200" dirty="0">
              <a:solidFill>
                <a:srgbClr val="FFFFFF"/>
              </a:solidFill>
              <a:latin typeface="Meiryo" charset="-128"/>
              <a:ea typeface="Meiryo" charset="-128"/>
              <a:cs typeface="Meiryo" charset="-128"/>
            </a:endParaRPr>
          </a:p>
        </p:txBody>
      </p:sp>
      <p:sp>
        <p:nvSpPr>
          <p:cNvPr id="50" name="ホームベース 49"/>
          <p:cNvSpPr/>
          <p:nvPr/>
        </p:nvSpPr>
        <p:spPr>
          <a:xfrm>
            <a:off x="3376393" y="3236805"/>
            <a:ext cx="1481204" cy="574619"/>
          </a:xfrm>
          <a:prstGeom prst="homePlate">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u="sng" dirty="0" smtClean="0">
                <a:solidFill>
                  <a:srgbClr val="FFFFFF"/>
                </a:solidFill>
                <a:latin typeface="Meiryo" charset="-128"/>
                <a:ea typeface="Meiryo" charset="-128"/>
                <a:cs typeface="Meiryo" charset="-128"/>
              </a:rPr>
              <a:t>ルール生成</a:t>
            </a:r>
            <a:endParaRPr kumimoji="1" lang="en-US" altLang="ja-JP" sz="1200" b="1" u="sng"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機械</a:t>
            </a:r>
            <a:endParaRPr kumimoji="1" lang="ja-JP" altLang="en-US" sz="1200" dirty="0">
              <a:solidFill>
                <a:srgbClr val="FFFFFF"/>
              </a:solidFill>
              <a:latin typeface="Meiryo" charset="-128"/>
              <a:ea typeface="Meiryo" charset="-128"/>
              <a:cs typeface="Meiryo" charset="-128"/>
            </a:endParaRPr>
          </a:p>
        </p:txBody>
      </p:sp>
      <p:sp>
        <p:nvSpPr>
          <p:cNvPr id="51" name="正方形/長方形 50"/>
          <p:cNvSpPr/>
          <p:nvPr/>
        </p:nvSpPr>
        <p:spPr>
          <a:xfrm>
            <a:off x="7321742" y="3285438"/>
            <a:ext cx="1191259" cy="55183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u="sng" dirty="0" smtClean="0">
                <a:solidFill>
                  <a:srgbClr val="FFFFFF"/>
                </a:solidFill>
                <a:latin typeface="Meiryo" charset="-128"/>
                <a:ea typeface="Meiryo" charset="-128"/>
                <a:cs typeface="Meiryo" charset="-128"/>
              </a:rPr>
              <a:t>推論処理</a:t>
            </a:r>
            <a:endParaRPr kumimoji="1" lang="en-US" altLang="ja-JP" sz="1200" b="1" u="sng"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機械</a:t>
            </a:r>
            <a:endParaRPr kumimoji="1" lang="ja-JP" altLang="en-US" sz="1200" dirty="0">
              <a:solidFill>
                <a:srgbClr val="FFFFFF"/>
              </a:solidFill>
              <a:latin typeface="Meiryo" charset="-128"/>
              <a:ea typeface="Meiryo" charset="-128"/>
              <a:cs typeface="Meiryo" charset="-128"/>
            </a:endParaRPr>
          </a:p>
        </p:txBody>
      </p:sp>
      <p:sp>
        <p:nvSpPr>
          <p:cNvPr id="52" name="ホームベース 51"/>
          <p:cNvSpPr/>
          <p:nvPr/>
        </p:nvSpPr>
        <p:spPr>
          <a:xfrm>
            <a:off x="6128570" y="3262656"/>
            <a:ext cx="1481204" cy="574619"/>
          </a:xfrm>
          <a:prstGeom prst="homePlate">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u="sng" dirty="0" smtClean="0">
                <a:solidFill>
                  <a:srgbClr val="FFFFFF"/>
                </a:solidFill>
                <a:latin typeface="Meiryo" charset="-128"/>
                <a:ea typeface="Meiryo" charset="-128"/>
                <a:cs typeface="Meiryo" charset="-128"/>
              </a:rPr>
              <a:t>ルール生成</a:t>
            </a:r>
            <a:endParaRPr kumimoji="1" lang="en-US" altLang="ja-JP" sz="1200" b="1" u="sng"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機械</a:t>
            </a:r>
            <a:endParaRPr kumimoji="1" lang="ja-JP" altLang="en-US" sz="1200" dirty="0">
              <a:solidFill>
                <a:srgbClr val="FFFFFF"/>
              </a:solidFill>
              <a:latin typeface="Meiryo" charset="-128"/>
              <a:ea typeface="Meiryo" charset="-128"/>
              <a:cs typeface="Meiryo" charset="-128"/>
            </a:endParaRPr>
          </a:p>
        </p:txBody>
      </p:sp>
      <p:sp>
        <p:nvSpPr>
          <p:cNvPr id="22" name="テキスト ボックス 21"/>
          <p:cNvSpPr txBox="1"/>
          <p:nvPr/>
        </p:nvSpPr>
        <p:spPr>
          <a:xfrm>
            <a:off x="549928" y="5060785"/>
            <a:ext cx="2571536" cy="646331"/>
          </a:xfrm>
          <a:prstGeom prst="rect">
            <a:avLst/>
          </a:prstGeom>
          <a:noFill/>
        </p:spPr>
        <p:txBody>
          <a:bodyPr wrap="square" rtlCol="0">
            <a:spAutoFit/>
          </a:bodyPr>
          <a:lstStyle/>
          <a:p>
            <a:r>
              <a:rPr kumimoji="1" lang="ja-JP" altLang="en-US" sz="1200" dirty="0" smtClean="0">
                <a:solidFill>
                  <a:schemeClr val="bg1"/>
                </a:solidFill>
                <a:latin typeface="Meiryo" charset="-128"/>
                <a:ea typeface="Meiryo" charset="-128"/>
                <a:cs typeface="Meiryo" charset="-128"/>
              </a:rPr>
              <a:t>現実世界を全てルール化することは不可能。微妙なニュアンスや関係をルート化することも難しい。</a:t>
            </a:r>
            <a:endParaRPr kumimoji="1" lang="ja-JP" altLang="en-US" sz="1200" dirty="0">
              <a:solidFill>
                <a:schemeClr val="bg1"/>
              </a:solidFill>
              <a:latin typeface="Meiryo" charset="-128"/>
              <a:ea typeface="Meiryo" charset="-128"/>
              <a:cs typeface="Meiryo" charset="-128"/>
            </a:endParaRPr>
          </a:p>
        </p:txBody>
      </p:sp>
      <p:sp>
        <p:nvSpPr>
          <p:cNvPr id="53" name="テキスト ボックス 52"/>
          <p:cNvSpPr txBox="1"/>
          <p:nvPr/>
        </p:nvSpPr>
        <p:spPr>
          <a:xfrm>
            <a:off x="3268536" y="5060785"/>
            <a:ext cx="2579064" cy="646331"/>
          </a:xfrm>
          <a:prstGeom prst="rect">
            <a:avLst/>
          </a:prstGeom>
          <a:noFill/>
        </p:spPr>
        <p:txBody>
          <a:bodyPr wrap="square" rtlCol="0">
            <a:spAutoFit/>
          </a:bodyPr>
          <a:lstStyle/>
          <a:p>
            <a:r>
              <a:rPr lang="ja-JP" altLang="en-US" sz="1200" dirty="0" smtClean="0">
                <a:solidFill>
                  <a:schemeClr val="bg1"/>
                </a:solidFill>
                <a:latin typeface="Meiryo" charset="-128"/>
                <a:ea typeface="Meiryo" charset="-128"/>
                <a:cs typeface="Meiryo" charset="-128"/>
              </a:rPr>
              <a:t>データ量が増えるほどに処理の精度が向上。ビッグデータが手に入るようになり実用性も向上</a:t>
            </a:r>
            <a:r>
              <a:rPr kumimoji="1" lang="ja-JP" altLang="en-US" sz="1200" dirty="0" smtClean="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
        <p:nvSpPr>
          <p:cNvPr id="54" name="テキスト ボックス 53"/>
          <p:cNvSpPr txBox="1"/>
          <p:nvPr/>
        </p:nvSpPr>
        <p:spPr>
          <a:xfrm>
            <a:off x="6039784" y="5060784"/>
            <a:ext cx="2579064" cy="646331"/>
          </a:xfrm>
          <a:prstGeom prst="rect">
            <a:avLst/>
          </a:prstGeom>
          <a:noFill/>
        </p:spPr>
        <p:txBody>
          <a:bodyPr wrap="square" rtlCol="0">
            <a:spAutoFit/>
          </a:bodyPr>
          <a:lstStyle/>
          <a:p>
            <a:r>
              <a:rPr lang="ja-JP" altLang="en-US" sz="1200" dirty="0" smtClean="0">
                <a:solidFill>
                  <a:schemeClr val="bg1"/>
                </a:solidFill>
                <a:latin typeface="Meiryo" charset="-128"/>
                <a:ea typeface="Meiryo" charset="-128"/>
                <a:cs typeface="Meiryo" charset="-128"/>
              </a:rPr>
              <a:t>脳科学の知見を取り入れながら精度向上中。但し画像や音声の認識などの特定領域に限られている</a:t>
            </a:r>
            <a:r>
              <a:rPr kumimoji="1" lang="ja-JP" altLang="en-US" sz="1200" dirty="0" smtClean="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pic>
        <p:nvPicPr>
          <p:cNvPr id="55" name="図 5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6393" y="5762113"/>
            <a:ext cx="931914" cy="620952"/>
          </a:xfrm>
          <a:prstGeom prst="rect">
            <a:avLst/>
          </a:prstGeom>
          <a:ln>
            <a:noFill/>
          </a:ln>
          <a:effectLst>
            <a:outerShdw blurRad="292100" dist="139700" dir="2700000" algn="tl" rotWithShape="0">
              <a:srgbClr val="333333">
                <a:alpha val="65000"/>
              </a:srgbClr>
            </a:outerShdw>
          </a:effectLst>
        </p:spPr>
      </p:pic>
      <p:pic>
        <p:nvPicPr>
          <p:cNvPr id="62" name="図 6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26640" y="5762152"/>
            <a:ext cx="1384616" cy="659530"/>
          </a:xfrm>
          <a:prstGeom prst="rect">
            <a:avLst/>
          </a:prstGeom>
          <a:ln>
            <a:noFill/>
          </a:ln>
          <a:effectLst>
            <a:outerShdw blurRad="292100" dist="139700" dir="2700000" algn="tl" rotWithShape="0">
              <a:srgbClr val="333333">
                <a:alpha val="65000"/>
              </a:srgbClr>
            </a:outerShdw>
          </a:effectLst>
        </p:spPr>
      </p:pic>
      <p:pic>
        <p:nvPicPr>
          <p:cNvPr id="63" name="図 6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9589" y="5766438"/>
            <a:ext cx="953412" cy="646085"/>
          </a:xfrm>
          <a:prstGeom prst="rect">
            <a:avLst/>
          </a:prstGeom>
          <a:ln>
            <a:noFill/>
          </a:ln>
          <a:effectLst>
            <a:outerShdw blurRad="292100" dist="139700" dir="2700000" algn="tl" rotWithShape="0">
              <a:srgbClr val="333333">
                <a:alpha val="65000"/>
              </a:srgbClr>
            </a:outerShdw>
          </a:effectLst>
        </p:spPr>
      </p:pic>
      <p:sp>
        <p:nvSpPr>
          <p:cNvPr id="64" name="テキスト ボックス 63"/>
          <p:cNvSpPr txBox="1"/>
          <p:nvPr/>
        </p:nvSpPr>
        <p:spPr>
          <a:xfrm>
            <a:off x="551211" y="5822578"/>
            <a:ext cx="2055371" cy="584775"/>
          </a:xfrm>
          <a:prstGeom prst="rect">
            <a:avLst/>
          </a:prstGeom>
          <a:noFill/>
        </p:spPr>
        <p:txBody>
          <a:bodyPr wrap="none" rtlCol="0">
            <a:spAutoFit/>
          </a:bodyPr>
          <a:lstStyle/>
          <a:p>
            <a:r>
              <a:rPr lang="en-US" altLang="ja-JP" sz="1200" b="1" dirty="0" smtClean="0">
                <a:solidFill>
                  <a:schemeClr val="bg1"/>
                </a:solidFill>
                <a:latin typeface="Meiryo" charset="-128"/>
                <a:ea typeface="Meiryo" charset="-128"/>
                <a:cs typeface="Meiryo" charset="-128"/>
              </a:rPr>
              <a:t>Expert System</a:t>
            </a:r>
          </a:p>
          <a:p>
            <a:r>
              <a:rPr lang="en-US" altLang="ja-JP" sz="1200" b="1" dirty="0" smtClean="0">
                <a:solidFill>
                  <a:schemeClr val="bg1"/>
                </a:solidFill>
                <a:latin typeface="Meiryo" charset="-128"/>
                <a:ea typeface="Meiryo" charset="-128"/>
                <a:cs typeface="Meiryo" charset="-128"/>
              </a:rPr>
              <a:t>BRMS</a:t>
            </a:r>
          </a:p>
          <a:p>
            <a:r>
              <a:rPr lang="en-US" altLang="ja-JP" sz="800" b="1" dirty="0" smtClean="0">
                <a:solidFill>
                  <a:schemeClr val="bg1"/>
                </a:solidFill>
                <a:latin typeface="Meiryo" charset="-128"/>
                <a:ea typeface="Meiryo" charset="-128"/>
                <a:cs typeface="Meiryo" charset="-128"/>
              </a:rPr>
              <a:t>(Business Rule Management System)</a:t>
            </a:r>
          </a:p>
        </p:txBody>
      </p:sp>
      <p:pic>
        <p:nvPicPr>
          <p:cNvPr id="66" name="図 6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2077" y="3973746"/>
            <a:ext cx="2298355" cy="858970"/>
          </a:xfrm>
          <a:prstGeom prst="rect">
            <a:avLst/>
          </a:prstGeom>
        </p:spPr>
      </p:pic>
      <p:pic>
        <p:nvPicPr>
          <p:cNvPr id="3" name="図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93639" y="5772307"/>
            <a:ext cx="1251698" cy="6107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504927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610550" y="862974"/>
            <a:ext cx="3899377" cy="5609333"/>
          </a:xfrm>
          <a:prstGeom prst="rect">
            <a:avLst/>
          </a:prstGeom>
          <a:solidFill>
            <a:srgbClr val="31859C">
              <a:alpha val="6470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4640178" y="862974"/>
            <a:ext cx="3899377" cy="5609333"/>
          </a:xfrm>
          <a:prstGeom prst="rect">
            <a:avLst/>
          </a:prstGeom>
          <a:solidFill>
            <a:srgbClr val="604A7B">
              <a:alpha val="6078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機械学習の仕組み</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73</a:t>
            </a:fld>
            <a:endParaRPr kumimoji="1" lang="ja-JP" altLang="en-US"/>
          </a:p>
        </p:txBody>
      </p:sp>
      <p:sp>
        <p:nvSpPr>
          <p:cNvPr id="12" name="正方形/長方形 11"/>
          <p:cNvSpPr/>
          <p:nvPr/>
        </p:nvSpPr>
        <p:spPr>
          <a:xfrm>
            <a:off x="803942" y="1340768"/>
            <a:ext cx="3532613" cy="134585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pic>
        <p:nvPicPr>
          <p:cNvPr id="13" name="図 12" descr="image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778" y="1705175"/>
            <a:ext cx="413343" cy="309608"/>
          </a:xfrm>
          <a:prstGeom prst="rect">
            <a:avLst/>
          </a:prstGeom>
          <a:ln>
            <a:noFill/>
          </a:ln>
          <a:effectLst>
            <a:outerShdw blurRad="292100" dist="139700" dir="2700000" algn="tl" rotWithShape="0">
              <a:srgbClr val="333333">
                <a:alpha val="65000"/>
              </a:srgbClr>
            </a:outerShdw>
          </a:effectLst>
        </p:spPr>
      </p:pic>
      <p:pic>
        <p:nvPicPr>
          <p:cNvPr id="14" name="図 13" descr="images-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208" y="1711452"/>
            <a:ext cx="413343" cy="309608"/>
          </a:xfrm>
          <a:prstGeom prst="rect">
            <a:avLst/>
          </a:prstGeom>
          <a:ln>
            <a:noFill/>
          </a:ln>
          <a:effectLst>
            <a:outerShdw blurRad="292100" dist="139700" dir="2700000" algn="tl" rotWithShape="0">
              <a:srgbClr val="333333">
                <a:alpha val="65000"/>
              </a:srgbClr>
            </a:outerShdw>
          </a:effectLst>
        </p:spPr>
      </p:pic>
      <p:pic>
        <p:nvPicPr>
          <p:cNvPr id="15" name="図 14"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4367" y="2110415"/>
            <a:ext cx="475169" cy="316203"/>
          </a:xfrm>
          <a:prstGeom prst="rect">
            <a:avLst/>
          </a:prstGeom>
          <a:ln>
            <a:noFill/>
          </a:ln>
          <a:effectLst>
            <a:outerShdw blurRad="292100" dist="139700" dir="2700000" algn="tl" rotWithShape="0">
              <a:srgbClr val="333333">
                <a:alpha val="65000"/>
              </a:srgbClr>
            </a:outerShdw>
          </a:effectLst>
        </p:spPr>
      </p:pic>
      <p:pic>
        <p:nvPicPr>
          <p:cNvPr id="17" name="図 16" descr="imgres-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7218" y="2115881"/>
            <a:ext cx="422147" cy="316203"/>
          </a:xfrm>
          <a:prstGeom prst="rect">
            <a:avLst/>
          </a:prstGeom>
          <a:ln>
            <a:noFill/>
          </a:ln>
          <a:effectLst>
            <a:outerShdw blurRad="292100" dist="139700" dir="2700000" algn="tl" rotWithShape="0">
              <a:srgbClr val="333333">
                <a:alpha val="65000"/>
              </a:srgbClr>
            </a:outerShdw>
          </a:effectLst>
        </p:spPr>
      </p:pic>
      <p:pic>
        <p:nvPicPr>
          <p:cNvPr id="22" name="図 21" descr="imgre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0060" y="2115881"/>
            <a:ext cx="422148" cy="316203"/>
          </a:xfrm>
          <a:prstGeom prst="rect">
            <a:avLst/>
          </a:prstGeom>
          <a:ln>
            <a:noFill/>
          </a:ln>
          <a:effectLst>
            <a:outerShdw blurRad="292100" dist="139700" dir="2700000" algn="tl" rotWithShape="0">
              <a:srgbClr val="333333">
                <a:alpha val="65000"/>
              </a:srgbClr>
            </a:outerShdw>
          </a:effectLst>
        </p:spPr>
      </p:pic>
      <p:pic>
        <p:nvPicPr>
          <p:cNvPr id="23" name="図 22" descr="imgres-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2220" y="1711771"/>
            <a:ext cx="422147" cy="316203"/>
          </a:xfrm>
          <a:prstGeom prst="rect">
            <a:avLst/>
          </a:prstGeom>
          <a:ln>
            <a:noFill/>
          </a:ln>
          <a:effectLst>
            <a:outerShdw blurRad="292100" dist="139700" dir="2700000" algn="tl" rotWithShape="0">
              <a:srgbClr val="333333">
                <a:alpha val="65000"/>
              </a:srgbClr>
            </a:outerShdw>
          </a:effectLst>
        </p:spPr>
      </p:pic>
      <p:pic>
        <p:nvPicPr>
          <p:cNvPr id="24" name="図 23" descr="imgres-2.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778" y="2103817"/>
            <a:ext cx="516124" cy="321669"/>
          </a:xfrm>
          <a:prstGeom prst="rect">
            <a:avLst/>
          </a:prstGeom>
          <a:ln>
            <a:noFill/>
          </a:ln>
          <a:effectLst>
            <a:outerShdw blurRad="292100" dist="139700" dir="2700000" algn="tl" rotWithShape="0">
              <a:srgbClr val="333333">
                <a:alpha val="65000"/>
              </a:srgbClr>
            </a:outerShdw>
          </a:effectLst>
        </p:spPr>
      </p:pic>
      <p:pic>
        <p:nvPicPr>
          <p:cNvPr id="27" name="図 26" descr="imgres-5.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62426" y="1711611"/>
            <a:ext cx="552870" cy="309607"/>
          </a:xfrm>
          <a:prstGeom prst="rect">
            <a:avLst/>
          </a:prstGeom>
          <a:ln>
            <a:noFill/>
          </a:ln>
          <a:effectLst>
            <a:outerShdw blurRad="292100" dist="139700" dir="2700000" algn="tl" rotWithShape="0">
              <a:srgbClr val="333333">
                <a:alpha val="65000"/>
              </a:srgbClr>
            </a:outerShdw>
          </a:effectLst>
        </p:spPr>
      </p:pic>
      <p:pic>
        <p:nvPicPr>
          <p:cNvPr id="28" name="図 27" descr="imgres-7.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38825" y="2103819"/>
            <a:ext cx="470398" cy="321669"/>
          </a:xfrm>
          <a:prstGeom prst="rect">
            <a:avLst/>
          </a:prstGeom>
          <a:ln>
            <a:noFill/>
          </a:ln>
          <a:effectLst>
            <a:outerShdw blurRad="292100" dist="139700" dir="2700000" algn="tl" rotWithShape="0">
              <a:srgbClr val="333333">
                <a:alpha val="65000"/>
              </a:srgbClr>
            </a:outerShdw>
          </a:effectLst>
        </p:spPr>
      </p:pic>
      <p:pic>
        <p:nvPicPr>
          <p:cNvPr id="30" name="図 29" descr="imgres-9.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92364" y="1718368"/>
            <a:ext cx="397172" cy="309606"/>
          </a:xfrm>
          <a:prstGeom prst="rect">
            <a:avLst/>
          </a:prstGeom>
          <a:ln>
            <a:noFill/>
          </a:ln>
          <a:effectLst>
            <a:outerShdw blurRad="292100" dist="139700" dir="2700000" algn="tl" rotWithShape="0">
              <a:srgbClr val="333333">
                <a:alpha val="65000"/>
              </a:srgbClr>
            </a:outerShdw>
          </a:effectLst>
        </p:spPr>
      </p:pic>
      <p:pic>
        <p:nvPicPr>
          <p:cNvPr id="35" name="図 34" descr="images-3.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87692" y="2115880"/>
            <a:ext cx="411222" cy="309607"/>
          </a:xfrm>
          <a:prstGeom prst="rect">
            <a:avLst/>
          </a:prstGeom>
          <a:ln>
            <a:noFill/>
          </a:ln>
          <a:effectLst>
            <a:outerShdw blurRad="292100" dist="139700" dir="2700000" algn="tl" rotWithShape="0">
              <a:srgbClr val="333333">
                <a:alpha val="65000"/>
              </a:srgbClr>
            </a:outerShdw>
          </a:effectLst>
        </p:spPr>
      </p:pic>
      <p:pic>
        <p:nvPicPr>
          <p:cNvPr id="36" name="図 35" descr="images-4.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6576" y="1701472"/>
            <a:ext cx="461550" cy="307140"/>
          </a:xfrm>
          <a:prstGeom prst="rect">
            <a:avLst/>
          </a:prstGeom>
          <a:ln>
            <a:noFill/>
          </a:ln>
          <a:effectLst>
            <a:outerShdw blurRad="292100" dist="139700" dir="2700000" algn="tl" rotWithShape="0">
              <a:srgbClr val="333333">
                <a:alpha val="65000"/>
              </a:srgbClr>
            </a:outerShdw>
          </a:effectLst>
        </p:spPr>
      </p:pic>
      <p:pic>
        <p:nvPicPr>
          <p:cNvPr id="43" name="図 42" descr="images.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57214" y="1340768"/>
            <a:ext cx="2022455" cy="1345852"/>
          </a:xfrm>
          <a:prstGeom prst="rect">
            <a:avLst/>
          </a:prstGeom>
          <a:ln>
            <a:solidFill>
              <a:srgbClr val="A6A6A6"/>
            </a:solidFill>
          </a:ln>
          <a:effectLst>
            <a:outerShdw blurRad="292100" dist="139700" dir="2700000" algn="tl" rotWithShape="0">
              <a:srgbClr val="333333">
                <a:alpha val="65000"/>
              </a:srgbClr>
            </a:outerShdw>
          </a:effectLst>
        </p:spPr>
      </p:pic>
      <p:sp>
        <p:nvSpPr>
          <p:cNvPr id="44" name="テキスト ボックス 43"/>
          <p:cNvSpPr txBox="1"/>
          <p:nvPr/>
        </p:nvSpPr>
        <p:spPr>
          <a:xfrm>
            <a:off x="1751948" y="1340768"/>
            <a:ext cx="1620957" cy="307777"/>
          </a:xfrm>
          <a:prstGeom prst="rect">
            <a:avLst/>
          </a:prstGeom>
          <a:noFill/>
        </p:spPr>
        <p:txBody>
          <a:bodyPr wrap="none" rtlCol="0">
            <a:spAutoFit/>
          </a:bodyPr>
          <a:lstStyle/>
          <a:p>
            <a:pPr algn="ctr"/>
            <a:r>
              <a:rPr kumimoji="1" lang="ja-JP" altLang="en-US" sz="1400" dirty="0" smtClean="0">
                <a:solidFill>
                  <a:srgbClr val="FF6600"/>
                </a:solidFill>
                <a:latin typeface="メイリオ"/>
                <a:ea typeface="メイリオ"/>
                <a:cs typeface="メイリオ"/>
              </a:rPr>
              <a:t>大量の学習データ</a:t>
            </a:r>
            <a:endParaRPr kumimoji="1" lang="ja-JP" altLang="en-US" sz="1400" dirty="0">
              <a:solidFill>
                <a:srgbClr val="FF6600"/>
              </a:solidFill>
              <a:latin typeface="メイリオ"/>
              <a:ea typeface="メイリオ"/>
              <a:cs typeface="メイリオ"/>
            </a:endParaRPr>
          </a:p>
        </p:txBody>
      </p:sp>
      <p:sp>
        <p:nvSpPr>
          <p:cNvPr id="55" name="テキスト ボックス 54"/>
          <p:cNvSpPr txBox="1"/>
          <p:nvPr/>
        </p:nvSpPr>
        <p:spPr>
          <a:xfrm>
            <a:off x="6041934" y="1340768"/>
            <a:ext cx="1261884" cy="307777"/>
          </a:xfrm>
          <a:prstGeom prst="rect">
            <a:avLst/>
          </a:prstGeom>
          <a:noFill/>
        </p:spPr>
        <p:txBody>
          <a:bodyPr wrap="none" rtlCol="0">
            <a:spAutoFit/>
          </a:bodyPr>
          <a:lstStyle/>
          <a:p>
            <a:pPr algn="ctr"/>
            <a:r>
              <a:rPr kumimoji="1" lang="ja-JP" altLang="en-US" sz="1400" dirty="0" smtClean="0">
                <a:solidFill>
                  <a:schemeClr val="accent3">
                    <a:lumMod val="50000"/>
                  </a:schemeClr>
                </a:solidFill>
                <a:latin typeface="メイリオ"/>
                <a:ea typeface="メイリオ"/>
                <a:cs typeface="メイリオ"/>
              </a:rPr>
              <a:t>未知のデータ</a:t>
            </a:r>
            <a:endParaRPr kumimoji="1" lang="ja-JP" altLang="en-US" sz="1400" dirty="0">
              <a:solidFill>
                <a:schemeClr val="accent3">
                  <a:lumMod val="50000"/>
                </a:schemeClr>
              </a:solidFill>
              <a:latin typeface="メイリオ"/>
              <a:ea typeface="メイリオ"/>
              <a:cs typeface="メイリオ"/>
            </a:endParaRPr>
          </a:p>
        </p:txBody>
      </p:sp>
      <p:sp>
        <p:nvSpPr>
          <p:cNvPr id="10" name="テキスト ボックス 9"/>
          <p:cNvSpPr txBox="1"/>
          <p:nvPr/>
        </p:nvSpPr>
        <p:spPr>
          <a:xfrm>
            <a:off x="2111020" y="887397"/>
            <a:ext cx="902811" cy="523220"/>
          </a:xfrm>
          <a:prstGeom prst="rect">
            <a:avLst/>
          </a:prstGeom>
          <a:noFill/>
        </p:spPr>
        <p:txBody>
          <a:bodyPr wrap="none" rtlCol="0">
            <a:spAutoFit/>
          </a:bodyPr>
          <a:lstStyle/>
          <a:p>
            <a:pPr algn="ctr"/>
            <a:r>
              <a:rPr kumimoji="1" lang="ja-JP" altLang="en-US" sz="2800" dirty="0" smtClean="0">
                <a:solidFill>
                  <a:schemeClr val="bg1"/>
                </a:solidFill>
                <a:latin typeface="メイリオ"/>
                <a:ea typeface="メイリオ"/>
                <a:cs typeface="メイリオ"/>
              </a:rPr>
              <a:t>学習</a:t>
            </a:r>
            <a:endParaRPr kumimoji="1" lang="ja-JP" altLang="en-US" sz="2800" dirty="0">
              <a:solidFill>
                <a:schemeClr val="bg1"/>
              </a:solidFill>
              <a:latin typeface="メイリオ"/>
              <a:ea typeface="メイリオ"/>
              <a:cs typeface="メイリオ"/>
            </a:endParaRPr>
          </a:p>
        </p:txBody>
      </p:sp>
      <p:sp>
        <p:nvSpPr>
          <p:cNvPr id="38" name="テキスト ボックス 37"/>
          <p:cNvSpPr txBox="1"/>
          <p:nvPr/>
        </p:nvSpPr>
        <p:spPr>
          <a:xfrm>
            <a:off x="6222056" y="862974"/>
            <a:ext cx="902811" cy="523220"/>
          </a:xfrm>
          <a:prstGeom prst="rect">
            <a:avLst/>
          </a:prstGeom>
          <a:noFill/>
        </p:spPr>
        <p:txBody>
          <a:bodyPr wrap="none" rtlCol="0">
            <a:spAutoFit/>
          </a:bodyPr>
          <a:lstStyle/>
          <a:p>
            <a:pPr algn="ctr"/>
            <a:r>
              <a:rPr kumimoji="1" lang="ja-JP" altLang="en-US" sz="2800" dirty="0" smtClean="0">
                <a:solidFill>
                  <a:schemeClr val="bg1"/>
                </a:solidFill>
                <a:latin typeface="メイリオ"/>
                <a:ea typeface="メイリオ"/>
                <a:cs typeface="メイリオ"/>
              </a:rPr>
              <a:t>推論</a:t>
            </a:r>
            <a:endParaRPr kumimoji="1" lang="ja-JP" altLang="en-US" sz="2800" dirty="0">
              <a:solidFill>
                <a:schemeClr val="bg1"/>
              </a:solidFill>
              <a:latin typeface="メイリオ"/>
              <a:ea typeface="メイリオ"/>
              <a:cs typeface="メイリオ"/>
            </a:endParaRPr>
          </a:p>
        </p:txBody>
      </p:sp>
      <p:sp>
        <p:nvSpPr>
          <p:cNvPr id="41" name="正方形/長方形 40"/>
          <p:cNvSpPr/>
          <p:nvPr/>
        </p:nvSpPr>
        <p:spPr>
          <a:xfrm>
            <a:off x="4783672" y="3017409"/>
            <a:ext cx="3532613" cy="948176"/>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smtClean="0">
                <a:solidFill>
                  <a:srgbClr val="FFFFFF"/>
                </a:solidFill>
                <a:latin typeface="メイリオ"/>
                <a:ea typeface="メイリオ"/>
                <a:cs typeface="メイリオ"/>
              </a:rPr>
              <a:t>特徴抽出</a:t>
            </a:r>
            <a:endParaRPr kumimoji="1" lang="ja-JP" altLang="en-US" sz="1200" dirty="0">
              <a:solidFill>
                <a:srgbClr val="FFFFFF"/>
              </a:solidFill>
              <a:latin typeface="メイリオ"/>
              <a:ea typeface="メイリオ"/>
              <a:cs typeface="メイリオ"/>
            </a:endParaRPr>
          </a:p>
        </p:txBody>
      </p:sp>
      <p:sp>
        <p:nvSpPr>
          <p:cNvPr id="42" name="正方形/長方形 41"/>
          <p:cNvSpPr/>
          <p:nvPr/>
        </p:nvSpPr>
        <p:spPr>
          <a:xfrm>
            <a:off x="790762" y="3017409"/>
            <a:ext cx="3532613" cy="948176"/>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7" name="下矢印 46"/>
          <p:cNvSpPr/>
          <p:nvPr/>
        </p:nvSpPr>
        <p:spPr>
          <a:xfrm>
            <a:off x="1939175" y="2643215"/>
            <a:ext cx="1262145" cy="410814"/>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下矢印 51"/>
          <p:cNvSpPr/>
          <p:nvPr/>
        </p:nvSpPr>
        <p:spPr>
          <a:xfrm>
            <a:off x="5985895" y="2636912"/>
            <a:ext cx="1262145" cy="41081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p:cNvSpPr/>
          <p:nvPr/>
        </p:nvSpPr>
        <p:spPr>
          <a:xfrm>
            <a:off x="899592" y="3356992"/>
            <a:ext cx="1584176" cy="405441"/>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smtClean="0">
                <a:solidFill>
                  <a:srgbClr val="FFFFFF"/>
                </a:solidFill>
                <a:latin typeface="Meiryo" charset="-128"/>
                <a:ea typeface="Meiryo" charset="-128"/>
                <a:cs typeface="Meiryo" charset="-128"/>
              </a:rPr>
              <a:t>人間による</a:t>
            </a:r>
            <a:endParaRPr kumimoji="1" lang="en-US" altLang="ja-JP" sz="1200" dirty="0" smtClean="0">
              <a:solidFill>
                <a:srgbClr val="FFFFFF"/>
              </a:solidFill>
              <a:latin typeface="Meiryo" charset="-128"/>
              <a:ea typeface="Meiryo" charset="-128"/>
              <a:cs typeface="Meiryo" charset="-128"/>
            </a:endParaRPr>
          </a:p>
          <a:p>
            <a:pPr algn="r"/>
            <a:r>
              <a:rPr kumimoji="1" lang="ja-JP" altLang="en-US" sz="1200" dirty="0" smtClean="0">
                <a:solidFill>
                  <a:srgbClr val="FFFFFF"/>
                </a:solidFill>
                <a:latin typeface="Meiryo" charset="-128"/>
                <a:ea typeface="Meiryo" charset="-128"/>
                <a:cs typeface="Meiryo" charset="-128"/>
              </a:rPr>
              <a:t>特徴量の設定</a:t>
            </a:r>
            <a:endParaRPr kumimoji="1" lang="ja-JP" altLang="en-US" sz="1200" dirty="0">
              <a:solidFill>
                <a:srgbClr val="FFFFFF"/>
              </a:solidFill>
              <a:latin typeface="Meiryo" charset="-128"/>
              <a:ea typeface="Meiryo" charset="-128"/>
              <a:cs typeface="Meiryo" charset="-128"/>
            </a:endParaRPr>
          </a:p>
        </p:txBody>
      </p:sp>
      <p:sp>
        <p:nvSpPr>
          <p:cNvPr id="54" name="正方形/長方形 53"/>
          <p:cNvSpPr/>
          <p:nvPr/>
        </p:nvSpPr>
        <p:spPr>
          <a:xfrm>
            <a:off x="2627784" y="3356992"/>
            <a:ext cx="1584176" cy="405441"/>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Meiryo" charset="-128"/>
                <a:ea typeface="Meiryo" charset="-128"/>
                <a:cs typeface="Meiryo" charset="-128"/>
              </a:rPr>
              <a:t>機械による</a:t>
            </a:r>
            <a:endParaRPr kumimoji="1" lang="en-US" altLang="ja-JP" sz="1200" dirty="0" smtClean="0">
              <a:solidFill>
                <a:srgbClr val="FFFFFF"/>
              </a:solidFill>
              <a:latin typeface="Meiryo" charset="-128"/>
              <a:ea typeface="Meiryo" charset="-128"/>
              <a:cs typeface="Meiryo" charset="-128"/>
            </a:endParaRPr>
          </a:p>
          <a:p>
            <a:r>
              <a:rPr kumimoji="1" lang="ja-JP" altLang="en-US" sz="1200" dirty="0" smtClean="0">
                <a:solidFill>
                  <a:srgbClr val="FFFFFF"/>
                </a:solidFill>
                <a:latin typeface="Meiryo" charset="-128"/>
                <a:ea typeface="Meiryo" charset="-128"/>
                <a:cs typeface="Meiryo" charset="-128"/>
              </a:rPr>
              <a:t>特徴量の設定</a:t>
            </a:r>
            <a:endParaRPr kumimoji="1" lang="ja-JP" altLang="en-US" sz="1200" dirty="0">
              <a:solidFill>
                <a:srgbClr val="FFFFFF"/>
              </a:solidFill>
              <a:latin typeface="Meiryo" charset="-128"/>
              <a:ea typeface="Meiryo" charset="-128"/>
              <a:cs typeface="Meiryo" charset="-128"/>
            </a:endParaRPr>
          </a:p>
        </p:txBody>
      </p:sp>
      <p:grpSp>
        <p:nvGrpSpPr>
          <p:cNvPr id="56" name="図形グループ 55"/>
          <p:cNvGrpSpPr/>
          <p:nvPr/>
        </p:nvGrpSpPr>
        <p:grpSpPr>
          <a:xfrm>
            <a:off x="925671" y="3441873"/>
            <a:ext cx="517785" cy="587435"/>
            <a:chOff x="2667295" y="1059799"/>
            <a:chExt cx="681672" cy="722281"/>
          </a:xfrm>
        </p:grpSpPr>
        <p:sp>
          <p:nvSpPr>
            <p:cNvPr id="57" name="角丸四角形 5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58" name="図 57"/>
            <p:cNvPicPr>
              <a:picLocks noChangeAspect="1"/>
            </p:cNvPicPr>
            <p:nvPr/>
          </p:nvPicPr>
          <p:blipFill>
            <a:blip r:embed="rId16">
              <a:clrChange>
                <a:clrFrom>
                  <a:srgbClr val="FFFFFF"/>
                </a:clrFrom>
                <a:clrTo>
                  <a:srgbClr val="FFFFFF">
                    <a:alpha val="0"/>
                  </a:srgbClr>
                </a:clrTo>
              </a:clrChange>
            </a:blip>
            <a:stretch>
              <a:fillRect/>
            </a:stretch>
          </p:blipFill>
          <p:spPr>
            <a:xfrm>
              <a:off x="2667295" y="1059799"/>
              <a:ext cx="681672" cy="722281"/>
            </a:xfrm>
            <a:prstGeom prst="rect">
              <a:avLst/>
            </a:prstGeom>
          </p:spPr>
        </p:pic>
      </p:grpSp>
      <p:sp>
        <p:nvSpPr>
          <p:cNvPr id="59" name="正方形/長方形 58"/>
          <p:cNvSpPr/>
          <p:nvPr/>
        </p:nvSpPr>
        <p:spPr>
          <a:xfrm>
            <a:off x="2054366" y="3063096"/>
            <a:ext cx="1005403" cy="338554"/>
          </a:xfrm>
          <a:prstGeom prst="rect">
            <a:avLst/>
          </a:prstGeom>
        </p:spPr>
        <p:txBody>
          <a:bodyPr wrap="none">
            <a:spAutoFit/>
          </a:bodyPr>
          <a:lstStyle/>
          <a:p>
            <a:pPr algn="ctr"/>
            <a:r>
              <a:rPr lang="ja-JP" altLang="en-US" sz="1600" dirty="0">
                <a:solidFill>
                  <a:srgbClr val="FFFFFF"/>
                </a:solidFill>
                <a:latin typeface="メイリオ"/>
                <a:ea typeface="メイリオ"/>
                <a:cs typeface="メイリオ"/>
              </a:rPr>
              <a:t>特徴抽出</a:t>
            </a:r>
          </a:p>
        </p:txBody>
      </p:sp>
      <p:sp>
        <p:nvSpPr>
          <p:cNvPr id="5" name="正方形/長方形 4"/>
          <p:cNvSpPr/>
          <p:nvPr/>
        </p:nvSpPr>
        <p:spPr>
          <a:xfrm>
            <a:off x="803942" y="4365704"/>
            <a:ext cx="3532612" cy="714398"/>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メイリオ"/>
                <a:ea typeface="メイリオ"/>
                <a:cs typeface="メイリオ"/>
              </a:rPr>
              <a:t>推論モデル生成</a:t>
            </a:r>
            <a:endParaRPr kumimoji="1" lang="en-US" altLang="ja-JP" sz="2400"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（ルールや特徴パターン）</a:t>
            </a:r>
            <a:endParaRPr kumimoji="1" lang="ja-JP" altLang="en-US" sz="1200" dirty="0">
              <a:solidFill>
                <a:srgbClr val="FFFFFF"/>
              </a:solidFill>
              <a:latin typeface="メイリオ"/>
              <a:ea typeface="メイリオ"/>
              <a:cs typeface="メイリオ"/>
            </a:endParaRPr>
          </a:p>
        </p:txBody>
      </p:sp>
      <p:sp>
        <p:nvSpPr>
          <p:cNvPr id="6" name="円柱 5"/>
          <p:cNvSpPr/>
          <p:nvPr/>
        </p:nvSpPr>
        <p:spPr>
          <a:xfrm>
            <a:off x="803942" y="5539204"/>
            <a:ext cx="3532612" cy="714398"/>
          </a:xfrm>
          <a:prstGeom prst="can">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メイリオ"/>
                <a:ea typeface="メイリオ"/>
                <a:cs typeface="メイリオ"/>
              </a:rPr>
              <a:t>推論モデル保存</a:t>
            </a:r>
            <a:endParaRPr kumimoji="1" lang="ja-JP" altLang="en-US" sz="2400" dirty="0">
              <a:solidFill>
                <a:srgbClr val="FFFFFF"/>
              </a:solidFill>
              <a:latin typeface="メイリオ"/>
              <a:ea typeface="メイリオ"/>
              <a:cs typeface="メイリオ"/>
            </a:endParaRPr>
          </a:p>
        </p:txBody>
      </p:sp>
      <p:sp>
        <p:nvSpPr>
          <p:cNvPr id="7" name="正方形/長方形 6"/>
          <p:cNvSpPr/>
          <p:nvPr/>
        </p:nvSpPr>
        <p:spPr>
          <a:xfrm>
            <a:off x="4801442" y="4365704"/>
            <a:ext cx="3532612" cy="714398"/>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smtClean="0">
                <a:solidFill>
                  <a:srgbClr val="FFFFFF"/>
                </a:solidFill>
                <a:latin typeface="メイリオ"/>
                <a:ea typeface="メイリオ"/>
                <a:cs typeface="メイリオ"/>
              </a:rPr>
              <a:t>推論モデル適用</a:t>
            </a:r>
            <a:endParaRPr lang="en-US" altLang="ja-JP" sz="2400" dirty="0" smtClean="0">
              <a:solidFill>
                <a:srgbClr val="FFFFFF"/>
              </a:solidFill>
              <a:latin typeface="メイリオ"/>
              <a:ea typeface="メイリオ"/>
              <a:cs typeface="メイリオ"/>
            </a:endParaRPr>
          </a:p>
          <a:p>
            <a:pPr algn="ctr"/>
            <a:r>
              <a:rPr kumimoji="1" lang="ja-JP" altLang="en-US" sz="1200" dirty="0" smtClean="0">
                <a:solidFill>
                  <a:srgbClr val="FFFFFF"/>
                </a:solidFill>
                <a:latin typeface="メイリオ"/>
                <a:ea typeface="メイリオ"/>
                <a:cs typeface="メイリオ"/>
              </a:rPr>
              <a:t>（推論エンジン</a:t>
            </a:r>
            <a:r>
              <a:rPr lang="ja-JP" altLang="en-US" sz="1200" dirty="0" smtClean="0">
                <a:solidFill>
                  <a:srgbClr val="FFFFFF"/>
                </a:solidFill>
                <a:latin typeface="メイリオ"/>
                <a:ea typeface="メイリオ"/>
                <a:cs typeface="メイリオ"/>
              </a:rPr>
              <a:t>／特徴のマッチング</a:t>
            </a:r>
            <a:r>
              <a:rPr kumimoji="1" lang="ja-JP" altLang="en-US" sz="1200" dirty="0" smtClean="0">
                <a:solidFill>
                  <a:srgbClr val="FFFFFF"/>
                </a:solidFill>
                <a:latin typeface="メイリオ"/>
                <a:ea typeface="メイリオ"/>
                <a:cs typeface="メイリオ"/>
              </a:rPr>
              <a:t>）</a:t>
            </a:r>
            <a:endParaRPr kumimoji="1" lang="ja-JP" altLang="en-US" sz="1200" dirty="0">
              <a:solidFill>
                <a:srgbClr val="FFFFFF"/>
              </a:solidFill>
              <a:latin typeface="メイリオ"/>
              <a:ea typeface="メイリオ"/>
              <a:cs typeface="メイリオ"/>
            </a:endParaRPr>
          </a:p>
        </p:txBody>
      </p:sp>
      <p:sp>
        <p:nvSpPr>
          <p:cNvPr id="9" name="フローチャート: 準備 8"/>
          <p:cNvSpPr/>
          <p:nvPr/>
        </p:nvSpPr>
        <p:spPr>
          <a:xfrm>
            <a:off x="4801443" y="5539204"/>
            <a:ext cx="3532611" cy="714398"/>
          </a:xfrm>
          <a:prstGeom prst="flowChartPreparation">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メイリオ"/>
                <a:ea typeface="メイリオ"/>
                <a:cs typeface="メイリオ"/>
              </a:rPr>
              <a:t>推論結果</a:t>
            </a:r>
            <a:endParaRPr kumimoji="1" lang="en-US" altLang="ja-JP" sz="2400"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「コレはネコです」</a:t>
            </a:r>
            <a:endParaRPr kumimoji="1" lang="ja-JP" altLang="en-US" sz="1200" dirty="0">
              <a:solidFill>
                <a:srgbClr val="FFFFFF"/>
              </a:solidFill>
              <a:latin typeface="メイリオ"/>
              <a:ea typeface="メイリオ"/>
              <a:cs typeface="メイリオ"/>
            </a:endParaRPr>
          </a:p>
        </p:txBody>
      </p:sp>
      <p:cxnSp>
        <p:nvCxnSpPr>
          <p:cNvPr id="11" name="カギ線コネクタ 10"/>
          <p:cNvCxnSpPr>
            <a:stCxn id="6" idx="4"/>
            <a:endCxn id="7" idx="1"/>
          </p:cNvCxnSpPr>
          <p:nvPr/>
        </p:nvCxnSpPr>
        <p:spPr>
          <a:xfrm flipV="1">
            <a:off x="4336554" y="4722903"/>
            <a:ext cx="464888" cy="1173500"/>
          </a:xfrm>
          <a:prstGeom prst="bentConnector3">
            <a:avLst/>
          </a:prstGeom>
          <a:ln w="38100" cmpd="sng">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45" name="下矢印 44"/>
          <p:cNvSpPr/>
          <p:nvPr/>
        </p:nvSpPr>
        <p:spPr>
          <a:xfrm>
            <a:off x="1931353" y="5014972"/>
            <a:ext cx="1262145" cy="616092"/>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下矢印 47"/>
          <p:cNvSpPr/>
          <p:nvPr/>
        </p:nvSpPr>
        <p:spPr>
          <a:xfrm>
            <a:off x="1948126" y="3861491"/>
            <a:ext cx="1262145" cy="616092"/>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下矢印 48"/>
          <p:cNvSpPr/>
          <p:nvPr/>
        </p:nvSpPr>
        <p:spPr>
          <a:xfrm>
            <a:off x="5969122" y="4976844"/>
            <a:ext cx="1262145" cy="616092"/>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矢印 50"/>
          <p:cNvSpPr/>
          <p:nvPr/>
        </p:nvSpPr>
        <p:spPr>
          <a:xfrm>
            <a:off x="5985895" y="3861491"/>
            <a:ext cx="1262145" cy="616092"/>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1" name="図形グループ 60"/>
          <p:cNvGrpSpPr/>
          <p:nvPr/>
        </p:nvGrpSpPr>
        <p:grpSpPr>
          <a:xfrm>
            <a:off x="1003956" y="3538614"/>
            <a:ext cx="265954" cy="577851"/>
            <a:chOff x="1946324" y="4125162"/>
            <a:chExt cx="969964" cy="2007872"/>
          </a:xfrm>
        </p:grpSpPr>
        <p:sp>
          <p:nvSpPr>
            <p:cNvPr id="62" name="円/楕円 6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3" name="フローチャート: 論理積ゲート 6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64" name="図形グループ 63"/>
          <p:cNvGrpSpPr/>
          <p:nvPr/>
        </p:nvGrpSpPr>
        <p:grpSpPr>
          <a:xfrm rot="5400000">
            <a:off x="3646124" y="3500835"/>
            <a:ext cx="668408" cy="570707"/>
            <a:chOff x="4434679" y="1522802"/>
            <a:chExt cx="4147313" cy="1987721"/>
          </a:xfrm>
          <a:effectLst>
            <a:outerShdw blurRad="50800" dist="38100" dir="2700000" algn="tl" rotWithShape="0">
              <a:prstClr val="black">
                <a:alpha val="40000"/>
              </a:prstClr>
            </a:outerShdw>
          </a:effectLst>
        </p:grpSpPr>
        <p:pic>
          <p:nvPicPr>
            <p:cNvPr id="65" name="図 64" descr="DL_2.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34679" y="1522802"/>
              <a:ext cx="4147313" cy="1987721"/>
            </a:xfrm>
            <a:prstGeom prst="rect">
              <a:avLst/>
            </a:prstGeom>
          </p:spPr>
        </p:pic>
        <p:sp>
          <p:nvSpPr>
            <p:cNvPr id="66" name="円/楕円 65"/>
            <p:cNvSpPr/>
            <p:nvPr/>
          </p:nvSpPr>
          <p:spPr>
            <a:xfrm>
              <a:off x="5553859" y="18859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67" name="円/楕円 66"/>
            <p:cNvSpPr/>
            <p:nvPr/>
          </p:nvSpPr>
          <p:spPr>
            <a:xfrm>
              <a:off x="6646265" y="220070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68" name="円/楕円 67"/>
            <p:cNvSpPr/>
            <p:nvPr/>
          </p:nvSpPr>
          <p:spPr>
            <a:xfrm>
              <a:off x="6982941" y="26896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sp>
        <p:nvSpPr>
          <p:cNvPr id="69" name="四角形吹き出し 68"/>
          <p:cNvSpPr/>
          <p:nvPr/>
        </p:nvSpPr>
        <p:spPr>
          <a:xfrm>
            <a:off x="3201320" y="2719382"/>
            <a:ext cx="1232371" cy="469942"/>
          </a:xfrm>
          <a:prstGeom prst="wedgeRectCallout">
            <a:avLst>
              <a:gd name="adj1" fmla="val 15369"/>
              <a:gd name="adj2" fmla="val 124881"/>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u="sng" dirty="0" smtClean="0">
                <a:solidFill>
                  <a:srgbClr val="FFFFFF"/>
                </a:solidFill>
                <a:latin typeface="Meiryo" charset="-128"/>
                <a:ea typeface="Meiryo" charset="-128"/>
                <a:cs typeface="Meiryo" charset="-128"/>
              </a:rPr>
              <a:t>ディープラーニング</a:t>
            </a:r>
            <a:endParaRPr kumimoji="1" lang="en-US" altLang="ja-JP" sz="800" b="1" u="sng" dirty="0" smtClean="0">
              <a:solidFill>
                <a:srgbClr val="FFFFFF"/>
              </a:solidFill>
              <a:latin typeface="Meiryo" charset="-128"/>
              <a:ea typeface="Meiryo" charset="-128"/>
              <a:cs typeface="Meiryo" charset="-128"/>
            </a:endParaRPr>
          </a:p>
          <a:p>
            <a:r>
              <a:rPr lang="ja-JP" altLang="en-US" sz="800" dirty="0" smtClean="0">
                <a:solidFill>
                  <a:srgbClr val="FFFFFF"/>
                </a:solidFill>
                <a:latin typeface="Meiryo" charset="-128"/>
                <a:ea typeface="Meiryo" charset="-128"/>
                <a:cs typeface="Meiryo" charset="-128"/>
              </a:rPr>
              <a:t>分類に必要な特徴の設定組合せは機械</a:t>
            </a:r>
            <a:endParaRPr kumimoji="1" lang="ja-JP" altLang="en-US" sz="800" dirty="0">
              <a:solidFill>
                <a:srgbClr val="FFFFFF"/>
              </a:solidFill>
              <a:latin typeface="Meiryo" charset="-128"/>
              <a:ea typeface="Meiryo" charset="-128"/>
              <a:cs typeface="Meiryo" charset="-128"/>
            </a:endParaRPr>
          </a:p>
        </p:txBody>
      </p:sp>
      <p:sp>
        <p:nvSpPr>
          <p:cNvPr id="71" name="四角形吹き出し 70"/>
          <p:cNvSpPr/>
          <p:nvPr/>
        </p:nvSpPr>
        <p:spPr>
          <a:xfrm>
            <a:off x="689072" y="2719382"/>
            <a:ext cx="1235043" cy="464573"/>
          </a:xfrm>
          <a:prstGeom prst="wedgeRectCallout">
            <a:avLst>
              <a:gd name="adj1" fmla="val -21143"/>
              <a:gd name="adj2" fmla="val 128295"/>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u="sng" smtClean="0">
                <a:solidFill>
                  <a:srgbClr val="FFFFFF"/>
                </a:solidFill>
                <a:latin typeface="Meiryo" charset="-128"/>
                <a:ea typeface="Meiryo" charset="-128"/>
                <a:cs typeface="Meiryo" charset="-128"/>
              </a:rPr>
              <a:t>従来の機械学習</a:t>
            </a:r>
            <a:endParaRPr kumimoji="1" lang="en-US" altLang="ja-JP" sz="800" b="1" u="sng" dirty="0" smtClean="0">
              <a:solidFill>
                <a:srgbClr val="FFFFFF"/>
              </a:solidFill>
              <a:latin typeface="Meiryo" charset="-128"/>
              <a:ea typeface="Meiryo" charset="-128"/>
              <a:cs typeface="Meiryo" charset="-128"/>
            </a:endParaRPr>
          </a:p>
          <a:p>
            <a:r>
              <a:rPr kumimoji="1" lang="ja-JP" altLang="en-US" sz="800" dirty="0" smtClean="0">
                <a:solidFill>
                  <a:srgbClr val="FFFFFF"/>
                </a:solidFill>
                <a:latin typeface="Meiryo" charset="-128"/>
                <a:ea typeface="Meiryo" charset="-128"/>
                <a:cs typeface="Meiryo" charset="-128"/>
              </a:rPr>
              <a:t>分類に必要な特徴の設定・組合せは職人技</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42751551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p:cNvSpPr/>
          <p:nvPr/>
        </p:nvSpPr>
        <p:spPr>
          <a:xfrm>
            <a:off x="4640178" y="862974"/>
            <a:ext cx="3899377" cy="5609333"/>
          </a:xfrm>
          <a:prstGeom prst="rect">
            <a:avLst/>
          </a:prstGeom>
          <a:solidFill>
            <a:srgbClr val="604A7B">
              <a:alpha val="6078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42" name="正方形/長方形 41"/>
          <p:cNvSpPr/>
          <p:nvPr/>
        </p:nvSpPr>
        <p:spPr>
          <a:xfrm>
            <a:off x="4783672" y="1340768"/>
            <a:ext cx="3532613" cy="134585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 name="正方形/長方形 7"/>
          <p:cNvSpPr/>
          <p:nvPr/>
        </p:nvSpPr>
        <p:spPr>
          <a:xfrm>
            <a:off x="610550" y="862974"/>
            <a:ext cx="3899377" cy="5609333"/>
          </a:xfrm>
          <a:prstGeom prst="rect">
            <a:avLst/>
          </a:prstGeom>
          <a:solidFill>
            <a:srgbClr val="31859C">
              <a:alpha val="6470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4783672" y="3017409"/>
            <a:ext cx="3532613" cy="948176"/>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smtClean="0">
                <a:solidFill>
                  <a:srgbClr val="FFFFFF"/>
                </a:solidFill>
                <a:latin typeface="メイリオ"/>
                <a:ea typeface="メイリオ"/>
                <a:cs typeface="メイリオ"/>
              </a:rPr>
              <a:t>特徴抽出</a:t>
            </a: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kumimoji="1" lang="ja-JP" altLang="en-US" dirty="0" smtClean="0"/>
              <a:t>機械学習の仕組み</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74</a:t>
            </a:fld>
            <a:endParaRPr kumimoji="1" lang="ja-JP" altLang="en-US"/>
          </a:p>
        </p:txBody>
      </p:sp>
      <p:sp>
        <p:nvSpPr>
          <p:cNvPr id="4" name="正方形/長方形 3"/>
          <p:cNvSpPr/>
          <p:nvPr/>
        </p:nvSpPr>
        <p:spPr>
          <a:xfrm>
            <a:off x="790762" y="3017409"/>
            <a:ext cx="3532613" cy="948176"/>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803942" y="4365704"/>
            <a:ext cx="3532612" cy="714398"/>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smtClean="0">
                <a:solidFill>
                  <a:srgbClr val="FFFFFF"/>
                </a:solidFill>
                <a:latin typeface="メイリオ"/>
                <a:ea typeface="メイリオ"/>
                <a:cs typeface="メイリオ"/>
              </a:rPr>
              <a:t>推論</a:t>
            </a:r>
            <a:r>
              <a:rPr lang="ja-JP" altLang="en-US" sz="2400" dirty="0">
                <a:solidFill>
                  <a:srgbClr val="FFFFFF"/>
                </a:solidFill>
                <a:latin typeface="メイリオ"/>
                <a:ea typeface="メイリオ"/>
                <a:cs typeface="メイリオ"/>
              </a:rPr>
              <a:t>モデル生成</a:t>
            </a:r>
            <a:endParaRPr lang="en-US" altLang="ja-JP" sz="2400" dirty="0">
              <a:solidFill>
                <a:srgbClr val="FFFFFF"/>
              </a:solidFill>
              <a:latin typeface="メイリオ"/>
              <a:ea typeface="メイリオ"/>
              <a:cs typeface="メイリオ"/>
            </a:endParaRPr>
          </a:p>
          <a:p>
            <a:pPr algn="ctr"/>
            <a:r>
              <a:rPr lang="ja-JP" altLang="en-US" sz="1200" dirty="0">
                <a:solidFill>
                  <a:srgbClr val="FFFFFF"/>
                </a:solidFill>
                <a:latin typeface="メイリオ"/>
                <a:ea typeface="メイリオ"/>
                <a:cs typeface="メイリオ"/>
              </a:rPr>
              <a:t>（ルールや特徴パターン</a:t>
            </a:r>
            <a:r>
              <a:rPr lang="ja-JP" altLang="en-US" sz="1200" dirty="0" smtClean="0">
                <a:solidFill>
                  <a:srgbClr val="FFFFFF"/>
                </a:solidFill>
                <a:latin typeface="メイリオ"/>
                <a:ea typeface="メイリオ"/>
                <a:cs typeface="メイリオ"/>
              </a:rPr>
              <a:t>）</a:t>
            </a:r>
            <a:endParaRPr kumimoji="1" lang="ja-JP" altLang="en-US" sz="2400" dirty="0">
              <a:solidFill>
                <a:srgbClr val="FFFFFF"/>
              </a:solidFill>
              <a:latin typeface="メイリオ"/>
              <a:ea typeface="メイリオ"/>
              <a:cs typeface="メイリオ"/>
            </a:endParaRPr>
          </a:p>
        </p:txBody>
      </p:sp>
      <p:sp>
        <p:nvSpPr>
          <p:cNvPr id="6" name="円柱 5"/>
          <p:cNvSpPr/>
          <p:nvPr/>
        </p:nvSpPr>
        <p:spPr>
          <a:xfrm>
            <a:off x="803942" y="5539204"/>
            <a:ext cx="3532612" cy="714398"/>
          </a:xfrm>
          <a:prstGeom prst="can">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メイリオ"/>
                <a:ea typeface="メイリオ"/>
                <a:cs typeface="メイリオ"/>
              </a:rPr>
              <a:t>推論モデル保存</a:t>
            </a:r>
            <a:endParaRPr kumimoji="1" lang="ja-JP" altLang="en-US" sz="2400" dirty="0">
              <a:solidFill>
                <a:srgbClr val="FFFFFF"/>
              </a:solidFill>
              <a:latin typeface="メイリオ"/>
              <a:ea typeface="メイリオ"/>
              <a:cs typeface="メイリオ"/>
            </a:endParaRPr>
          </a:p>
        </p:txBody>
      </p:sp>
      <p:sp>
        <p:nvSpPr>
          <p:cNvPr id="7" name="正方形/長方形 6"/>
          <p:cNvSpPr/>
          <p:nvPr/>
        </p:nvSpPr>
        <p:spPr>
          <a:xfrm>
            <a:off x="4801442" y="4365704"/>
            <a:ext cx="3532612" cy="714398"/>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smtClean="0">
                <a:solidFill>
                  <a:srgbClr val="FFFFFF"/>
                </a:solidFill>
                <a:latin typeface="メイリオ"/>
                <a:ea typeface="メイリオ"/>
                <a:cs typeface="メイリオ"/>
              </a:rPr>
              <a:t>推論モデル適用</a:t>
            </a:r>
            <a:endParaRPr lang="en-US" altLang="ja-JP" sz="2400" dirty="0" smtClean="0">
              <a:solidFill>
                <a:srgbClr val="FFFFFF"/>
              </a:solidFill>
              <a:latin typeface="メイリオ"/>
              <a:ea typeface="メイリオ"/>
              <a:cs typeface="メイリオ"/>
            </a:endParaRPr>
          </a:p>
          <a:p>
            <a:pPr algn="ctr"/>
            <a:r>
              <a:rPr kumimoji="1" lang="ja-JP" altLang="en-US" sz="1200" dirty="0" smtClean="0">
                <a:solidFill>
                  <a:srgbClr val="FFFFFF"/>
                </a:solidFill>
                <a:latin typeface="メイリオ"/>
                <a:ea typeface="メイリオ"/>
                <a:cs typeface="メイリオ"/>
              </a:rPr>
              <a:t>（推論エンジン</a:t>
            </a:r>
            <a:r>
              <a:rPr lang="ja-JP" altLang="en-US" sz="1200" dirty="0" smtClean="0">
                <a:solidFill>
                  <a:srgbClr val="FFFFFF"/>
                </a:solidFill>
                <a:latin typeface="メイリオ"/>
                <a:ea typeface="メイリオ"/>
                <a:cs typeface="メイリオ"/>
              </a:rPr>
              <a:t>／特徴のマッチング</a:t>
            </a:r>
            <a:r>
              <a:rPr kumimoji="1" lang="ja-JP" altLang="en-US" sz="1200" dirty="0" smtClean="0">
                <a:solidFill>
                  <a:srgbClr val="FFFFFF"/>
                </a:solidFill>
                <a:latin typeface="メイリオ"/>
                <a:ea typeface="メイリオ"/>
                <a:cs typeface="メイリオ"/>
              </a:rPr>
              <a:t>）</a:t>
            </a:r>
            <a:endParaRPr kumimoji="1" lang="ja-JP" altLang="en-US" sz="1200" dirty="0">
              <a:solidFill>
                <a:srgbClr val="FFFFFF"/>
              </a:solidFill>
              <a:latin typeface="メイリオ"/>
              <a:ea typeface="メイリオ"/>
              <a:cs typeface="メイリオ"/>
            </a:endParaRPr>
          </a:p>
        </p:txBody>
      </p:sp>
      <p:sp>
        <p:nvSpPr>
          <p:cNvPr id="9" name="フローチャート: 準備 8"/>
          <p:cNvSpPr/>
          <p:nvPr/>
        </p:nvSpPr>
        <p:spPr>
          <a:xfrm>
            <a:off x="4801443" y="5539204"/>
            <a:ext cx="3532611" cy="714398"/>
          </a:xfrm>
          <a:prstGeom prst="flowChartPreparation">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メイリオ"/>
                <a:ea typeface="メイリオ"/>
                <a:cs typeface="メイリオ"/>
              </a:rPr>
              <a:t>推論結果</a:t>
            </a:r>
            <a:endParaRPr kumimoji="1" lang="en-US" altLang="ja-JP" sz="24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p:txBody>
      </p:sp>
      <p:cxnSp>
        <p:nvCxnSpPr>
          <p:cNvPr id="11" name="カギ線コネクタ 10"/>
          <p:cNvCxnSpPr>
            <a:stCxn id="6" idx="4"/>
            <a:endCxn id="7" idx="1"/>
          </p:cNvCxnSpPr>
          <p:nvPr/>
        </p:nvCxnSpPr>
        <p:spPr>
          <a:xfrm flipV="1">
            <a:off x="4336554" y="4722903"/>
            <a:ext cx="464888" cy="1173500"/>
          </a:xfrm>
          <a:prstGeom prst="bentConnector3">
            <a:avLst/>
          </a:prstGeom>
          <a:ln w="38100" cmpd="sng">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2" name="正方形/長方形 11"/>
          <p:cNvSpPr/>
          <p:nvPr/>
        </p:nvSpPr>
        <p:spPr>
          <a:xfrm>
            <a:off x="803942" y="1361029"/>
            <a:ext cx="3519433" cy="132559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4" name="テキスト ボックス 43"/>
          <p:cNvSpPr txBox="1"/>
          <p:nvPr/>
        </p:nvSpPr>
        <p:spPr>
          <a:xfrm>
            <a:off x="1751948" y="1361029"/>
            <a:ext cx="1620957" cy="307777"/>
          </a:xfrm>
          <a:prstGeom prst="rect">
            <a:avLst/>
          </a:prstGeom>
          <a:noFill/>
        </p:spPr>
        <p:txBody>
          <a:bodyPr wrap="none" rtlCol="0">
            <a:spAutoFit/>
          </a:bodyPr>
          <a:lstStyle/>
          <a:p>
            <a:pPr algn="ctr"/>
            <a:r>
              <a:rPr kumimoji="1" lang="ja-JP" altLang="en-US" sz="1400" dirty="0" smtClean="0">
                <a:solidFill>
                  <a:srgbClr val="FF6600"/>
                </a:solidFill>
                <a:latin typeface="メイリオ"/>
                <a:ea typeface="メイリオ"/>
                <a:cs typeface="メイリオ"/>
              </a:rPr>
              <a:t>大量の学習データ</a:t>
            </a:r>
            <a:endParaRPr kumimoji="1" lang="ja-JP" altLang="en-US" sz="1400" dirty="0">
              <a:solidFill>
                <a:srgbClr val="FF6600"/>
              </a:solidFill>
              <a:latin typeface="メイリオ"/>
              <a:ea typeface="メイリオ"/>
              <a:cs typeface="メイリオ"/>
            </a:endParaRPr>
          </a:p>
        </p:txBody>
      </p:sp>
      <p:sp>
        <p:nvSpPr>
          <p:cNvPr id="45" name="下矢印 44"/>
          <p:cNvSpPr/>
          <p:nvPr/>
        </p:nvSpPr>
        <p:spPr>
          <a:xfrm>
            <a:off x="1931353" y="5014972"/>
            <a:ext cx="1262145" cy="616092"/>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下矢印 45"/>
          <p:cNvSpPr/>
          <p:nvPr/>
        </p:nvSpPr>
        <p:spPr>
          <a:xfrm>
            <a:off x="1955157" y="2636912"/>
            <a:ext cx="1262145" cy="410814"/>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下矢印 47"/>
          <p:cNvSpPr/>
          <p:nvPr/>
        </p:nvSpPr>
        <p:spPr>
          <a:xfrm>
            <a:off x="1948126" y="3855693"/>
            <a:ext cx="1262145" cy="616092"/>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下矢印 48"/>
          <p:cNvSpPr/>
          <p:nvPr/>
        </p:nvSpPr>
        <p:spPr>
          <a:xfrm>
            <a:off x="5969122" y="4976844"/>
            <a:ext cx="1262145" cy="616092"/>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下矢印 49"/>
          <p:cNvSpPr/>
          <p:nvPr/>
        </p:nvSpPr>
        <p:spPr>
          <a:xfrm>
            <a:off x="5985895" y="2636912"/>
            <a:ext cx="1262145" cy="41081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矢印 50"/>
          <p:cNvSpPr/>
          <p:nvPr/>
        </p:nvSpPr>
        <p:spPr>
          <a:xfrm>
            <a:off x="5985895" y="3861491"/>
            <a:ext cx="1262145" cy="616092"/>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テキスト ボックス 54"/>
          <p:cNvSpPr txBox="1"/>
          <p:nvPr/>
        </p:nvSpPr>
        <p:spPr>
          <a:xfrm>
            <a:off x="6041934" y="1386891"/>
            <a:ext cx="1261884" cy="307777"/>
          </a:xfrm>
          <a:prstGeom prst="rect">
            <a:avLst/>
          </a:prstGeom>
          <a:noFill/>
        </p:spPr>
        <p:txBody>
          <a:bodyPr wrap="none" rtlCol="0">
            <a:spAutoFit/>
          </a:bodyPr>
          <a:lstStyle/>
          <a:p>
            <a:pPr algn="ctr"/>
            <a:r>
              <a:rPr kumimoji="1" lang="ja-JP" altLang="en-US" sz="1400" dirty="0" smtClean="0">
                <a:solidFill>
                  <a:schemeClr val="accent3">
                    <a:lumMod val="50000"/>
                  </a:schemeClr>
                </a:solidFill>
                <a:latin typeface="メイリオ"/>
                <a:ea typeface="メイリオ"/>
                <a:cs typeface="メイリオ"/>
              </a:rPr>
              <a:t>未知のデータ</a:t>
            </a:r>
            <a:endParaRPr kumimoji="1" lang="ja-JP" altLang="en-US" sz="1400" dirty="0">
              <a:solidFill>
                <a:schemeClr val="accent3">
                  <a:lumMod val="50000"/>
                </a:schemeClr>
              </a:solidFill>
              <a:latin typeface="メイリオ"/>
              <a:ea typeface="メイリオ"/>
              <a:cs typeface="メイリオ"/>
            </a:endParaRPr>
          </a:p>
        </p:txBody>
      </p:sp>
      <p:sp>
        <p:nvSpPr>
          <p:cNvPr id="10" name="テキスト ボックス 9"/>
          <p:cNvSpPr txBox="1"/>
          <p:nvPr/>
        </p:nvSpPr>
        <p:spPr>
          <a:xfrm>
            <a:off x="2111020" y="887397"/>
            <a:ext cx="902811" cy="523220"/>
          </a:xfrm>
          <a:prstGeom prst="rect">
            <a:avLst/>
          </a:prstGeom>
          <a:noFill/>
        </p:spPr>
        <p:txBody>
          <a:bodyPr wrap="none" rtlCol="0">
            <a:spAutoFit/>
          </a:bodyPr>
          <a:lstStyle/>
          <a:p>
            <a:pPr algn="ctr"/>
            <a:r>
              <a:rPr kumimoji="1" lang="ja-JP" altLang="en-US" sz="2800" dirty="0" smtClean="0">
                <a:solidFill>
                  <a:schemeClr val="bg1"/>
                </a:solidFill>
                <a:latin typeface="メイリオ"/>
                <a:ea typeface="メイリオ"/>
                <a:cs typeface="メイリオ"/>
              </a:rPr>
              <a:t>学習</a:t>
            </a:r>
            <a:endParaRPr kumimoji="1" lang="ja-JP" altLang="en-US" sz="2800" dirty="0">
              <a:solidFill>
                <a:schemeClr val="bg1"/>
              </a:solidFill>
              <a:latin typeface="メイリオ"/>
              <a:ea typeface="メイリオ"/>
              <a:cs typeface="メイリオ"/>
            </a:endParaRPr>
          </a:p>
        </p:txBody>
      </p:sp>
      <p:sp>
        <p:nvSpPr>
          <p:cNvPr id="38" name="テキスト ボックス 37"/>
          <p:cNvSpPr txBox="1"/>
          <p:nvPr/>
        </p:nvSpPr>
        <p:spPr>
          <a:xfrm>
            <a:off x="6222056" y="862974"/>
            <a:ext cx="902811" cy="523220"/>
          </a:xfrm>
          <a:prstGeom prst="rect">
            <a:avLst/>
          </a:prstGeom>
          <a:noFill/>
        </p:spPr>
        <p:txBody>
          <a:bodyPr wrap="none" rtlCol="0">
            <a:spAutoFit/>
          </a:bodyPr>
          <a:lstStyle/>
          <a:p>
            <a:pPr algn="ctr"/>
            <a:r>
              <a:rPr kumimoji="1" lang="ja-JP" altLang="en-US" sz="2800" dirty="0" smtClean="0">
                <a:solidFill>
                  <a:schemeClr val="bg1"/>
                </a:solidFill>
                <a:latin typeface="メイリオ"/>
                <a:ea typeface="メイリオ"/>
                <a:cs typeface="メイリオ"/>
              </a:rPr>
              <a:t>推論</a:t>
            </a:r>
            <a:endParaRPr kumimoji="1" lang="ja-JP" altLang="en-US" sz="2800" dirty="0">
              <a:solidFill>
                <a:schemeClr val="bg1"/>
              </a:solidFill>
              <a:latin typeface="メイリオ"/>
              <a:ea typeface="メイリオ"/>
              <a:cs typeface="メイリオ"/>
            </a:endParaRPr>
          </a:p>
        </p:txBody>
      </p:sp>
      <p:pic>
        <p:nvPicPr>
          <p:cNvPr id="18" name="図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674808"/>
            <a:ext cx="906200" cy="906200"/>
          </a:xfrm>
          <a:prstGeom prst="rect">
            <a:avLst/>
          </a:prstGeom>
          <a:ln>
            <a:noFill/>
          </a:ln>
          <a:effectLst>
            <a:outerShdw blurRad="292100" dist="139700" dir="2700000" algn="tl" rotWithShape="0">
              <a:srgbClr val="333333">
                <a:alpha val="65000"/>
              </a:srgbClr>
            </a:outerShdw>
          </a:effectLst>
        </p:spPr>
      </p:pic>
      <p:pic>
        <p:nvPicPr>
          <p:cNvPr id="19" name="図 18"/>
          <p:cNvPicPr>
            <a:picLocks noChangeAspect="1"/>
          </p:cNvPicPr>
          <p:nvPr/>
        </p:nvPicPr>
        <p:blipFill>
          <a:blip r:embed="rId4"/>
          <a:stretch>
            <a:fillRect/>
          </a:stretch>
        </p:blipFill>
        <p:spPr>
          <a:xfrm>
            <a:off x="1899827" y="1746284"/>
            <a:ext cx="1018976" cy="763248"/>
          </a:xfrm>
          <a:prstGeom prst="rect">
            <a:avLst/>
          </a:prstGeom>
          <a:ln>
            <a:noFill/>
          </a:ln>
          <a:effectLst>
            <a:outerShdw blurRad="292100" dist="139700" dir="2700000" algn="tl" rotWithShape="0">
              <a:srgbClr val="333333">
                <a:alpha val="65000"/>
              </a:srgbClr>
            </a:outerShdw>
          </a:effectLst>
        </p:spPr>
      </p:pic>
      <p:pic>
        <p:nvPicPr>
          <p:cNvPr id="21" name="図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7975" y="1752082"/>
            <a:ext cx="1154859" cy="769906"/>
          </a:xfrm>
          <a:prstGeom prst="rect">
            <a:avLst/>
          </a:prstGeom>
          <a:ln>
            <a:noFill/>
          </a:ln>
          <a:effectLst>
            <a:outerShdw blurRad="292100" dist="139700" dir="2700000" algn="tl" rotWithShape="0">
              <a:srgbClr val="333333">
                <a:alpha val="65000"/>
              </a:srgbClr>
            </a:outerShdw>
          </a:effectLst>
        </p:spPr>
      </p:pic>
      <p:pic>
        <p:nvPicPr>
          <p:cNvPr id="25" name="図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0775" y="1713894"/>
            <a:ext cx="1110311" cy="738861"/>
          </a:xfrm>
          <a:prstGeom prst="rect">
            <a:avLst/>
          </a:prstGeom>
          <a:ln>
            <a:noFill/>
          </a:ln>
          <a:effectLst>
            <a:outerShdw blurRad="292100" dist="139700" dir="2700000" algn="tl" rotWithShape="0">
              <a:srgbClr val="333333">
                <a:alpha val="65000"/>
              </a:srgbClr>
            </a:outerShdw>
          </a:effectLst>
        </p:spPr>
      </p:pic>
      <p:pic>
        <p:nvPicPr>
          <p:cNvPr id="29" name="図 28"/>
          <p:cNvPicPr>
            <a:picLocks noChangeAspect="1"/>
          </p:cNvPicPr>
          <p:nvPr/>
        </p:nvPicPr>
        <p:blipFill>
          <a:blip r:embed="rId7"/>
          <a:stretch>
            <a:fillRect/>
          </a:stretch>
        </p:blipFill>
        <p:spPr>
          <a:xfrm>
            <a:off x="5969938" y="1731023"/>
            <a:ext cx="962308" cy="721731"/>
          </a:xfrm>
          <a:prstGeom prst="rect">
            <a:avLst/>
          </a:prstGeom>
          <a:ln>
            <a:noFill/>
          </a:ln>
          <a:effectLst>
            <a:outerShdw blurRad="292100" dist="139700" dir="2700000" algn="tl" rotWithShape="0">
              <a:srgbClr val="333333">
                <a:alpha val="65000"/>
              </a:srgbClr>
            </a:outerShdw>
          </a:effectLst>
        </p:spPr>
      </p:pic>
      <p:pic>
        <p:nvPicPr>
          <p:cNvPr id="31" name="図 30"/>
          <p:cNvPicPr>
            <a:picLocks noChangeAspect="1"/>
          </p:cNvPicPr>
          <p:nvPr/>
        </p:nvPicPr>
        <p:blipFill>
          <a:blip r:embed="rId8"/>
          <a:stretch>
            <a:fillRect/>
          </a:stretch>
        </p:blipFill>
        <p:spPr>
          <a:xfrm>
            <a:off x="5013783" y="1704013"/>
            <a:ext cx="891029" cy="752676"/>
          </a:xfrm>
          <a:prstGeom prst="rect">
            <a:avLst/>
          </a:prstGeom>
        </p:spPr>
      </p:pic>
      <p:sp>
        <p:nvSpPr>
          <p:cNvPr id="34" name="正方形/長方形 33"/>
          <p:cNvSpPr/>
          <p:nvPr/>
        </p:nvSpPr>
        <p:spPr>
          <a:xfrm>
            <a:off x="5292080" y="5949280"/>
            <a:ext cx="2550698" cy="246221"/>
          </a:xfrm>
          <a:prstGeom prst="rect">
            <a:avLst/>
          </a:prstGeom>
        </p:spPr>
        <p:txBody>
          <a:bodyPr wrap="none">
            <a:spAutoFit/>
          </a:bodyPr>
          <a:lstStyle/>
          <a:p>
            <a:pPr algn="ctr"/>
            <a:r>
              <a:rPr lang="ja-JP" altLang="en-US" sz="1000" dirty="0">
                <a:solidFill>
                  <a:srgbClr val="FFFFFF"/>
                </a:solidFill>
                <a:latin typeface="メイリオ"/>
                <a:ea typeface="メイリオ"/>
                <a:cs typeface="メイリオ"/>
              </a:rPr>
              <a:t>ウイルス検知・人物判別・異常</a:t>
            </a:r>
            <a:r>
              <a:rPr lang="en-US" altLang="ja-JP" sz="1000" dirty="0">
                <a:solidFill>
                  <a:srgbClr val="FFFFFF"/>
                </a:solidFill>
                <a:latin typeface="メイリオ"/>
                <a:ea typeface="メイリオ"/>
                <a:cs typeface="メイリオ"/>
              </a:rPr>
              <a:t>/</a:t>
            </a:r>
            <a:r>
              <a:rPr lang="ja-JP" altLang="en-US" sz="1000" dirty="0">
                <a:solidFill>
                  <a:srgbClr val="FFFFFF"/>
                </a:solidFill>
                <a:latin typeface="メイリオ"/>
                <a:ea typeface="メイリオ"/>
                <a:cs typeface="メイリオ"/>
              </a:rPr>
              <a:t>故障検知</a:t>
            </a:r>
          </a:p>
        </p:txBody>
      </p:sp>
      <p:sp>
        <p:nvSpPr>
          <p:cNvPr id="13" name="正方形/長方形 12"/>
          <p:cNvSpPr/>
          <p:nvPr/>
        </p:nvSpPr>
        <p:spPr>
          <a:xfrm>
            <a:off x="899592" y="3356992"/>
            <a:ext cx="1584176" cy="405441"/>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smtClean="0">
                <a:solidFill>
                  <a:srgbClr val="FFFFFF"/>
                </a:solidFill>
                <a:latin typeface="Meiryo" charset="-128"/>
                <a:ea typeface="Meiryo" charset="-128"/>
                <a:cs typeface="Meiryo" charset="-128"/>
              </a:rPr>
              <a:t>人間による</a:t>
            </a:r>
            <a:endParaRPr kumimoji="1" lang="en-US" altLang="ja-JP" sz="1200" dirty="0" smtClean="0">
              <a:solidFill>
                <a:srgbClr val="FFFFFF"/>
              </a:solidFill>
              <a:latin typeface="Meiryo" charset="-128"/>
              <a:ea typeface="Meiryo" charset="-128"/>
              <a:cs typeface="Meiryo" charset="-128"/>
            </a:endParaRPr>
          </a:p>
          <a:p>
            <a:pPr algn="r"/>
            <a:r>
              <a:rPr kumimoji="1" lang="ja-JP" altLang="en-US" sz="1200" dirty="0" smtClean="0">
                <a:solidFill>
                  <a:srgbClr val="FFFFFF"/>
                </a:solidFill>
                <a:latin typeface="Meiryo" charset="-128"/>
                <a:ea typeface="Meiryo" charset="-128"/>
                <a:cs typeface="Meiryo" charset="-128"/>
              </a:rPr>
              <a:t>特徴量の設定</a:t>
            </a:r>
            <a:endParaRPr kumimoji="1" lang="ja-JP" altLang="en-US" sz="1200" dirty="0">
              <a:solidFill>
                <a:srgbClr val="FFFFFF"/>
              </a:solidFill>
              <a:latin typeface="Meiryo" charset="-128"/>
              <a:ea typeface="Meiryo" charset="-128"/>
              <a:cs typeface="Meiryo" charset="-128"/>
            </a:endParaRPr>
          </a:p>
        </p:txBody>
      </p:sp>
      <p:sp>
        <p:nvSpPr>
          <p:cNvPr id="33" name="正方形/長方形 32"/>
          <p:cNvSpPr/>
          <p:nvPr/>
        </p:nvSpPr>
        <p:spPr>
          <a:xfrm>
            <a:off x="2627784" y="3356992"/>
            <a:ext cx="1584176" cy="405441"/>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Meiryo" charset="-128"/>
                <a:ea typeface="Meiryo" charset="-128"/>
                <a:cs typeface="Meiryo" charset="-128"/>
              </a:rPr>
              <a:t>機械による</a:t>
            </a:r>
            <a:endParaRPr kumimoji="1" lang="en-US" altLang="ja-JP" sz="1200" dirty="0" smtClean="0">
              <a:solidFill>
                <a:srgbClr val="FFFFFF"/>
              </a:solidFill>
              <a:latin typeface="Meiryo" charset="-128"/>
              <a:ea typeface="Meiryo" charset="-128"/>
              <a:cs typeface="Meiryo" charset="-128"/>
            </a:endParaRPr>
          </a:p>
          <a:p>
            <a:r>
              <a:rPr kumimoji="1" lang="ja-JP" altLang="en-US" sz="1200" dirty="0" smtClean="0">
                <a:solidFill>
                  <a:srgbClr val="FFFFFF"/>
                </a:solidFill>
                <a:latin typeface="Meiryo" charset="-128"/>
                <a:ea typeface="Meiryo" charset="-128"/>
                <a:cs typeface="Meiryo" charset="-128"/>
              </a:rPr>
              <a:t>特徴量の設定</a:t>
            </a:r>
            <a:endParaRPr kumimoji="1" lang="ja-JP" altLang="en-US" sz="1200" dirty="0">
              <a:solidFill>
                <a:srgbClr val="FFFFFF"/>
              </a:solidFill>
              <a:latin typeface="Meiryo" charset="-128"/>
              <a:ea typeface="Meiryo" charset="-128"/>
              <a:cs typeface="Meiryo" charset="-128"/>
            </a:endParaRPr>
          </a:p>
        </p:txBody>
      </p:sp>
      <p:grpSp>
        <p:nvGrpSpPr>
          <p:cNvPr id="35" name="図形グループ 34"/>
          <p:cNvGrpSpPr/>
          <p:nvPr/>
        </p:nvGrpSpPr>
        <p:grpSpPr>
          <a:xfrm>
            <a:off x="925671" y="3441873"/>
            <a:ext cx="517785" cy="587435"/>
            <a:chOff x="2667295" y="1059799"/>
            <a:chExt cx="681672" cy="722281"/>
          </a:xfrm>
        </p:grpSpPr>
        <p:sp>
          <p:nvSpPr>
            <p:cNvPr id="36" name="角丸四角形 35"/>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9" name="図 38"/>
            <p:cNvPicPr>
              <a:picLocks noChangeAspect="1"/>
            </p:cNvPicPr>
            <p:nvPr/>
          </p:nvPicPr>
          <p:blipFill>
            <a:blip r:embed="rId9">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40" name="図形グループ 39"/>
          <p:cNvGrpSpPr/>
          <p:nvPr/>
        </p:nvGrpSpPr>
        <p:grpSpPr>
          <a:xfrm>
            <a:off x="1003956" y="3538614"/>
            <a:ext cx="265954" cy="577851"/>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3" name="フローチャート: 論理積ゲート 4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53" name="図形グループ 52"/>
          <p:cNvGrpSpPr/>
          <p:nvPr/>
        </p:nvGrpSpPr>
        <p:grpSpPr>
          <a:xfrm rot="5400000">
            <a:off x="3646124" y="3500835"/>
            <a:ext cx="668408" cy="570707"/>
            <a:chOff x="4434679" y="1522802"/>
            <a:chExt cx="4147313" cy="1987721"/>
          </a:xfrm>
          <a:effectLst>
            <a:outerShdw blurRad="50800" dist="38100" dir="2700000" algn="tl" rotWithShape="0">
              <a:prstClr val="black">
                <a:alpha val="40000"/>
              </a:prstClr>
            </a:outerShdw>
          </a:effectLst>
        </p:grpSpPr>
        <p:pic>
          <p:nvPicPr>
            <p:cNvPr id="54" name="図 53" descr="DL_2.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34679" y="1522802"/>
              <a:ext cx="4147313" cy="1987721"/>
            </a:xfrm>
            <a:prstGeom prst="rect">
              <a:avLst/>
            </a:prstGeom>
          </p:spPr>
        </p:pic>
        <p:sp>
          <p:nvSpPr>
            <p:cNvPr id="56" name="円/楕円 55"/>
            <p:cNvSpPr/>
            <p:nvPr/>
          </p:nvSpPr>
          <p:spPr>
            <a:xfrm>
              <a:off x="5553859" y="18859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57" name="円/楕円 56"/>
            <p:cNvSpPr/>
            <p:nvPr/>
          </p:nvSpPr>
          <p:spPr>
            <a:xfrm>
              <a:off x="6646265" y="220070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58" name="円/楕円 57"/>
            <p:cNvSpPr/>
            <p:nvPr/>
          </p:nvSpPr>
          <p:spPr>
            <a:xfrm>
              <a:off x="6982941" y="26896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sp>
        <p:nvSpPr>
          <p:cNvPr id="14" name="正方形/長方形 13"/>
          <p:cNvSpPr/>
          <p:nvPr/>
        </p:nvSpPr>
        <p:spPr>
          <a:xfrm>
            <a:off x="2054366" y="3063096"/>
            <a:ext cx="1005403" cy="338554"/>
          </a:xfrm>
          <a:prstGeom prst="rect">
            <a:avLst/>
          </a:prstGeom>
        </p:spPr>
        <p:txBody>
          <a:bodyPr wrap="none">
            <a:spAutoFit/>
          </a:bodyPr>
          <a:lstStyle/>
          <a:p>
            <a:pPr algn="ctr"/>
            <a:r>
              <a:rPr lang="ja-JP" altLang="en-US" sz="1600">
                <a:solidFill>
                  <a:srgbClr val="FFFFFF"/>
                </a:solidFill>
                <a:latin typeface="メイリオ"/>
                <a:ea typeface="メイリオ"/>
                <a:cs typeface="メイリオ"/>
              </a:rPr>
              <a:t>特徴抽出</a:t>
            </a:r>
            <a:endParaRPr lang="ja-JP" altLang="en-US" sz="1600" dirty="0">
              <a:solidFill>
                <a:srgbClr val="FFFFFF"/>
              </a:solidFill>
              <a:latin typeface="メイリオ"/>
              <a:ea typeface="メイリオ"/>
              <a:cs typeface="メイリオ"/>
            </a:endParaRPr>
          </a:p>
        </p:txBody>
      </p:sp>
      <p:sp>
        <p:nvSpPr>
          <p:cNvPr id="60" name="四角形吹き出し 59"/>
          <p:cNvSpPr/>
          <p:nvPr/>
        </p:nvSpPr>
        <p:spPr>
          <a:xfrm>
            <a:off x="3201320" y="2719382"/>
            <a:ext cx="1232371" cy="469942"/>
          </a:xfrm>
          <a:prstGeom prst="wedgeRectCallout">
            <a:avLst>
              <a:gd name="adj1" fmla="val 15369"/>
              <a:gd name="adj2" fmla="val 124881"/>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u="sng" dirty="0" smtClean="0">
                <a:solidFill>
                  <a:srgbClr val="FFFFFF"/>
                </a:solidFill>
                <a:latin typeface="Meiryo" charset="-128"/>
                <a:ea typeface="Meiryo" charset="-128"/>
                <a:cs typeface="Meiryo" charset="-128"/>
              </a:rPr>
              <a:t>ディープラーニング</a:t>
            </a:r>
            <a:endParaRPr kumimoji="1" lang="en-US" altLang="ja-JP" sz="800" b="1" u="sng" dirty="0" smtClean="0">
              <a:solidFill>
                <a:srgbClr val="FFFFFF"/>
              </a:solidFill>
              <a:latin typeface="Meiryo" charset="-128"/>
              <a:ea typeface="Meiryo" charset="-128"/>
              <a:cs typeface="Meiryo" charset="-128"/>
            </a:endParaRPr>
          </a:p>
          <a:p>
            <a:r>
              <a:rPr lang="ja-JP" altLang="en-US" sz="800" dirty="0" smtClean="0">
                <a:solidFill>
                  <a:srgbClr val="FFFFFF"/>
                </a:solidFill>
                <a:latin typeface="Meiryo" charset="-128"/>
                <a:ea typeface="Meiryo" charset="-128"/>
                <a:cs typeface="Meiryo" charset="-128"/>
              </a:rPr>
              <a:t>分類に必要な特徴の設定組合せは機械</a:t>
            </a:r>
            <a:endParaRPr kumimoji="1" lang="ja-JP" altLang="en-US" sz="800" dirty="0">
              <a:solidFill>
                <a:srgbClr val="FFFFFF"/>
              </a:solidFill>
              <a:latin typeface="Meiryo" charset="-128"/>
              <a:ea typeface="Meiryo" charset="-128"/>
              <a:cs typeface="Meiryo" charset="-128"/>
            </a:endParaRPr>
          </a:p>
        </p:txBody>
      </p:sp>
      <p:sp>
        <p:nvSpPr>
          <p:cNvPr id="61" name="四角形吹き出し 60"/>
          <p:cNvSpPr/>
          <p:nvPr/>
        </p:nvSpPr>
        <p:spPr>
          <a:xfrm>
            <a:off x="689072" y="2719382"/>
            <a:ext cx="1235043" cy="464573"/>
          </a:xfrm>
          <a:prstGeom prst="wedgeRectCallout">
            <a:avLst>
              <a:gd name="adj1" fmla="val -21143"/>
              <a:gd name="adj2" fmla="val 128295"/>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u="sng" smtClean="0">
                <a:solidFill>
                  <a:srgbClr val="FFFFFF"/>
                </a:solidFill>
                <a:latin typeface="Meiryo" charset="-128"/>
                <a:ea typeface="Meiryo" charset="-128"/>
                <a:cs typeface="Meiryo" charset="-128"/>
              </a:rPr>
              <a:t>従来の機械学習</a:t>
            </a:r>
            <a:endParaRPr kumimoji="1" lang="en-US" altLang="ja-JP" sz="800" b="1" u="sng" dirty="0" smtClean="0">
              <a:solidFill>
                <a:srgbClr val="FFFFFF"/>
              </a:solidFill>
              <a:latin typeface="Meiryo" charset="-128"/>
              <a:ea typeface="Meiryo" charset="-128"/>
              <a:cs typeface="Meiryo" charset="-128"/>
            </a:endParaRPr>
          </a:p>
          <a:p>
            <a:r>
              <a:rPr kumimoji="1" lang="ja-JP" altLang="en-US" sz="800" dirty="0" smtClean="0">
                <a:solidFill>
                  <a:srgbClr val="FFFFFF"/>
                </a:solidFill>
                <a:latin typeface="Meiryo" charset="-128"/>
                <a:ea typeface="Meiryo" charset="-128"/>
                <a:cs typeface="Meiryo" charset="-128"/>
              </a:rPr>
              <a:t>分類に必要な特徴の設定・組合せは職人技</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10528973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p:cNvSpPr/>
          <p:nvPr/>
        </p:nvSpPr>
        <p:spPr>
          <a:xfrm>
            <a:off x="142755" y="797844"/>
            <a:ext cx="8860818" cy="256449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endParaRPr kumimoji="1" lang="ja-JP" altLang="en-US" sz="1400" dirty="0">
              <a:solidFill>
                <a:srgbClr val="FFFFFF"/>
              </a:solidFill>
              <a:latin typeface="メイリオ"/>
              <a:ea typeface="メイリオ"/>
              <a:cs typeface="メイリオ"/>
            </a:endParaRPr>
          </a:p>
        </p:txBody>
      </p:sp>
      <p:sp>
        <p:nvSpPr>
          <p:cNvPr id="36" name="正方形/長方形 35"/>
          <p:cNvSpPr/>
          <p:nvPr/>
        </p:nvSpPr>
        <p:spPr>
          <a:xfrm>
            <a:off x="142755" y="3972029"/>
            <a:ext cx="8860818" cy="25735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endParaRPr kumimoji="1" lang="ja-JP" altLang="en-US" sz="1400" dirty="0">
              <a:solidFill>
                <a:srgbClr val="FFFFFF"/>
              </a:solidFill>
              <a:latin typeface="メイリオ"/>
              <a:ea typeface="メイリオ"/>
              <a:cs typeface="メイリオ"/>
            </a:endParaRPr>
          </a:p>
        </p:txBody>
      </p:sp>
      <p:sp>
        <p:nvSpPr>
          <p:cNvPr id="35" name="正方形/長方形 34"/>
          <p:cNvSpPr/>
          <p:nvPr/>
        </p:nvSpPr>
        <p:spPr>
          <a:xfrm>
            <a:off x="5591542" y="862974"/>
            <a:ext cx="977972" cy="5625616"/>
          </a:xfrm>
          <a:prstGeom prst="rect">
            <a:avLst/>
          </a:prstGeom>
          <a:solidFill>
            <a:srgbClr val="595959">
              <a:alpha val="76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2400" dirty="0" smtClean="0">
                <a:solidFill>
                  <a:srgbClr val="FFFFFF"/>
                </a:solidFill>
                <a:latin typeface="Hiragino Kaku Gothic Pro W6" charset="-128"/>
                <a:ea typeface="Hiragino Kaku Gothic Pro W6" charset="-128"/>
                <a:cs typeface="Hiragino Kaku Gothic Pro W6" charset="-128"/>
              </a:rPr>
              <a:t>　　　　　　　　　人工知能の冬</a:t>
            </a:r>
            <a:endParaRPr kumimoji="1" lang="ja-JP" altLang="en-US" sz="2400" dirty="0">
              <a:solidFill>
                <a:srgbClr val="FFFFFF"/>
              </a:solidFill>
              <a:latin typeface="Hiragino Kaku Gothic Pro W6" charset="-128"/>
              <a:ea typeface="Hiragino Kaku Gothic Pro W6" charset="-128"/>
              <a:cs typeface="Hiragino Kaku Gothic Pro W6" charset="-128"/>
            </a:endParaRPr>
          </a:p>
        </p:txBody>
      </p:sp>
      <p:sp>
        <p:nvSpPr>
          <p:cNvPr id="16" name="正方形/長方形 15"/>
          <p:cNvSpPr/>
          <p:nvPr/>
        </p:nvSpPr>
        <p:spPr>
          <a:xfrm>
            <a:off x="3514877" y="862974"/>
            <a:ext cx="973104" cy="5625616"/>
          </a:xfrm>
          <a:prstGeom prst="rect">
            <a:avLst/>
          </a:prstGeom>
          <a:solidFill>
            <a:schemeClr val="tx1">
              <a:lumMod val="65000"/>
              <a:lumOff val="35000"/>
              <a:alpha val="76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2400" dirty="0" smtClean="0">
                <a:solidFill>
                  <a:srgbClr val="FFFFFF"/>
                </a:solidFill>
                <a:latin typeface="Hiragino Kaku Gothic Pro W6" charset="-128"/>
                <a:ea typeface="Hiragino Kaku Gothic Pro W6" charset="-128"/>
                <a:cs typeface="Hiragino Kaku Gothic Pro W6" charset="-128"/>
              </a:rPr>
              <a:t>　　　　　　　　　人工知能の冬</a:t>
            </a:r>
            <a:endParaRPr kumimoji="1" lang="ja-JP" altLang="en-US" sz="2400" dirty="0">
              <a:solidFill>
                <a:srgbClr val="FFFFFF"/>
              </a:solidFill>
              <a:latin typeface="Hiragino Kaku Gothic Pro W6" charset="-128"/>
              <a:ea typeface="Hiragino Kaku Gothic Pro W6" charset="-128"/>
              <a:cs typeface="Hiragino Kaku Gothic Pro W6" charset="-128"/>
            </a:endParaRPr>
          </a:p>
        </p:txBody>
      </p:sp>
      <p:sp>
        <p:nvSpPr>
          <p:cNvPr id="4" name="右矢印 3"/>
          <p:cNvSpPr/>
          <p:nvPr/>
        </p:nvSpPr>
        <p:spPr>
          <a:xfrm>
            <a:off x="142755" y="3448412"/>
            <a:ext cx="8860818" cy="446599"/>
          </a:xfrm>
          <a:prstGeom prst="rightArrow">
            <a:avLst>
              <a:gd name="adj1" fmla="val 100000"/>
              <a:gd name="adj2" fmla="val 45361"/>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smtClean="0">
                <a:solidFill>
                  <a:srgbClr val="FFFFFF"/>
                </a:solidFill>
                <a:latin typeface="メイリオ"/>
                <a:ea typeface="メイリオ"/>
                <a:cs typeface="メイリオ"/>
              </a:rPr>
              <a:t>　　　</a:t>
            </a:r>
            <a:r>
              <a:rPr lang="en-US" altLang="ja-JP" sz="1200" b="1" dirty="0" smtClean="0">
                <a:solidFill>
                  <a:srgbClr val="FFFFFF"/>
                </a:solidFill>
                <a:latin typeface="メイリオ"/>
                <a:ea typeface="メイリオ"/>
                <a:cs typeface="メイリオ"/>
              </a:rPr>
              <a:t>1950</a:t>
            </a:r>
            <a:r>
              <a:rPr lang="ja-JP" altLang="en-US" sz="1200" b="1" dirty="0" smtClean="0">
                <a:solidFill>
                  <a:srgbClr val="FFFFFF"/>
                </a:solidFill>
                <a:latin typeface="メイリオ"/>
                <a:ea typeface="メイリオ"/>
                <a:cs typeface="メイリオ"/>
              </a:rPr>
              <a:t>　　　　　</a:t>
            </a:r>
            <a:r>
              <a:rPr lang="en-US" altLang="ja-JP" sz="1200" b="1" dirty="0" smtClean="0">
                <a:solidFill>
                  <a:srgbClr val="FFFFFF"/>
                </a:solidFill>
                <a:latin typeface="メイリオ"/>
                <a:ea typeface="メイリオ"/>
                <a:cs typeface="メイリオ"/>
              </a:rPr>
              <a:t>1960</a:t>
            </a:r>
            <a:r>
              <a:rPr lang="ja-JP" altLang="en-US" sz="1200" b="1" dirty="0" smtClean="0">
                <a:solidFill>
                  <a:srgbClr val="FFFFFF"/>
                </a:solidFill>
                <a:latin typeface="メイリオ"/>
                <a:ea typeface="メイリオ"/>
                <a:cs typeface="メイリオ"/>
              </a:rPr>
              <a:t>　　　　　</a:t>
            </a:r>
            <a:r>
              <a:rPr lang="en-US" altLang="ja-JP" sz="1200" b="1" dirty="0" smtClean="0">
                <a:solidFill>
                  <a:srgbClr val="FFFFFF"/>
                </a:solidFill>
                <a:latin typeface="メイリオ"/>
                <a:ea typeface="メイリオ"/>
                <a:cs typeface="メイリオ"/>
              </a:rPr>
              <a:t>1970</a:t>
            </a:r>
            <a:r>
              <a:rPr lang="ja-JP" altLang="en-US" sz="1200" b="1" dirty="0" smtClean="0">
                <a:solidFill>
                  <a:srgbClr val="FFFFFF"/>
                </a:solidFill>
                <a:latin typeface="メイリオ"/>
                <a:ea typeface="メイリオ"/>
                <a:cs typeface="メイリオ"/>
              </a:rPr>
              <a:t>　　　　　</a:t>
            </a:r>
            <a:r>
              <a:rPr lang="en-US" altLang="ja-JP" sz="1200" b="1" dirty="0" smtClean="0">
                <a:solidFill>
                  <a:srgbClr val="FFFFFF"/>
                </a:solidFill>
                <a:latin typeface="メイリオ"/>
                <a:ea typeface="メイリオ"/>
                <a:cs typeface="メイリオ"/>
              </a:rPr>
              <a:t>1980</a:t>
            </a:r>
            <a:r>
              <a:rPr lang="ja-JP" altLang="en-US" sz="1200" b="1" dirty="0" smtClean="0">
                <a:solidFill>
                  <a:srgbClr val="FFFFFF"/>
                </a:solidFill>
                <a:latin typeface="メイリオ"/>
                <a:ea typeface="メイリオ"/>
                <a:cs typeface="メイリオ"/>
              </a:rPr>
              <a:t>　　　　　</a:t>
            </a:r>
            <a:r>
              <a:rPr lang="en-US" altLang="ja-JP" sz="1200" b="1" dirty="0" smtClean="0">
                <a:solidFill>
                  <a:srgbClr val="FFFFFF"/>
                </a:solidFill>
                <a:latin typeface="メイリオ"/>
                <a:ea typeface="メイリオ"/>
                <a:cs typeface="メイリオ"/>
              </a:rPr>
              <a:t>1990</a:t>
            </a:r>
            <a:r>
              <a:rPr lang="ja-JP" altLang="en-US" sz="1200" b="1" dirty="0" smtClean="0">
                <a:solidFill>
                  <a:srgbClr val="FFFFFF"/>
                </a:solidFill>
                <a:latin typeface="メイリオ"/>
                <a:ea typeface="メイリオ"/>
                <a:cs typeface="メイリオ"/>
              </a:rPr>
              <a:t>　　　　　</a:t>
            </a:r>
            <a:r>
              <a:rPr lang="en-US" altLang="ja-JP" sz="1200" b="1" dirty="0" smtClean="0">
                <a:solidFill>
                  <a:srgbClr val="FFFFFF"/>
                </a:solidFill>
                <a:latin typeface="メイリオ"/>
                <a:ea typeface="メイリオ"/>
                <a:cs typeface="メイリオ"/>
              </a:rPr>
              <a:t>2000</a:t>
            </a:r>
            <a:r>
              <a:rPr lang="ja-JP" altLang="en-US" sz="1200" b="1" dirty="0" smtClean="0">
                <a:solidFill>
                  <a:srgbClr val="FFFFFF"/>
                </a:solidFill>
                <a:latin typeface="メイリオ"/>
                <a:ea typeface="メイリオ"/>
                <a:cs typeface="メイリオ"/>
              </a:rPr>
              <a:t>　　　　　　　</a:t>
            </a:r>
            <a:r>
              <a:rPr lang="en-US" altLang="ja-JP" sz="1200" b="1" dirty="0" smtClean="0">
                <a:solidFill>
                  <a:srgbClr val="FFFFFF"/>
                </a:solidFill>
                <a:latin typeface="メイリオ"/>
                <a:ea typeface="メイリオ"/>
                <a:cs typeface="メイリオ"/>
              </a:rPr>
              <a:t>2010                     </a:t>
            </a:r>
            <a:endParaRPr kumimoji="1" lang="ja-JP" altLang="en-US" sz="1200" b="1" dirty="0">
              <a:solidFill>
                <a:srgbClr val="FFFFFF"/>
              </a:solidFill>
              <a:latin typeface="メイリオ"/>
              <a:ea typeface="メイリオ"/>
              <a:cs typeface="メイリオ"/>
            </a:endParaRPr>
          </a:p>
        </p:txBody>
      </p:sp>
      <p:sp>
        <p:nvSpPr>
          <p:cNvPr id="11" name="四角形吹き出し 10"/>
          <p:cNvSpPr/>
          <p:nvPr/>
        </p:nvSpPr>
        <p:spPr>
          <a:xfrm>
            <a:off x="553566" y="4423375"/>
            <a:ext cx="2898075" cy="1905056"/>
          </a:xfrm>
          <a:prstGeom prst="wedgeRectCallout">
            <a:avLst>
              <a:gd name="adj1" fmla="val -12229"/>
              <a:gd name="adj2" fmla="val -82910"/>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smtClean="0">
                <a:solidFill>
                  <a:srgbClr val="FFFFFF"/>
                </a:solidFill>
                <a:latin typeface="メイリオ"/>
                <a:ea typeface="メイリオ"/>
                <a:cs typeface="メイリオ"/>
              </a:rPr>
              <a:t>1958</a:t>
            </a:r>
            <a:r>
              <a:rPr kumimoji="1" lang="ja-JP" altLang="en-US" b="1" dirty="0" smtClean="0">
                <a:solidFill>
                  <a:srgbClr val="FFFFFF"/>
                </a:solidFill>
                <a:latin typeface="メイリオ"/>
                <a:ea typeface="メイリオ"/>
                <a:cs typeface="メイリオ"/>
              </a:rPr>
              <a:t>年</a:t>
            </a:r>
            <a:r>
              <a:rPr kumimoji="1" lang="en-US" altLang="ja-JP" b="1" dirty="0" smtClean="0">
                <a:solidFill>
                  <a:srgbClr val="FFFFFF"/>
                </a:solidFill>
                <a:latin typeface="メイリオ"/>
                <a:ea typeface="メイリオ"/>
                <a:cs typeface="メイリオ"/>
              </a:rPr>
              <a:t> </a:t>
            </a:r>
            <a:r>
              <a:rPr lang="ja-JP" altLang="en-US" sz="1200" b="1" dirty="0" smtClean="0">
                <a:solidFill>
                  <a:srgbClr val="FFFFFF"/>
                </a:solidFill>
                <a:latin typeface="メイリオ"/>
                <a:ea typeface="メイリオ"/>
                <a:cs typeface="メイリオ"/>
              </a:rPr>
              <a:t>パーセプトロン</a:t>
            </a:r>
            <a:endParaRPr lang="en-US" altLang="ja-JP" sz="1200" b="1" dirty="0" smtClean="0">
              <a:solidFill>
                <a:srgbClr val="FFFFFF"/>
              </a:solidFill>
              <a:latin typeface="メイリオ"/>
              <a:ea typeface="メイリオ"/>
              <a:cs typeface="メイリオ"/>
            </a:endParaRPr>
          </a:p>
          <a:p>
            <a:r>
              <a:rPr kumimoji="1" lang="ja-JP" altLang="en-US" sz="900" dirty="0" smtClean="0">
                <a:solidFill>
                  <a:srgbClr val="FFFFFF"/>
                </a:solidFill>
                <a:latin typeface="メイリオ"/>
                <a:ea typeface="メイリオ"/>
                <a:cs typeface="メイリオ"/>
              </a:rPr>
              <a:t>脳の神経活動を数式モデル化しコンピューターに処理させる初歩的なニューラル・ネットワーク</a:t>
            </a:r>
            <a:endParaRPr kumimoji="1" lang="en-US" altLang="ja-JP" sz="900" dirty="0" smtClean="0">
              <a:solidFill>
                <a:srgbClr val="FFFFFF"/>
              </a:solidFill>
              <a:latin typeface="メイリオ"/>
              <a:ea typeface="メイリオ"/>
              <a:cs typeface="メイリオ"/>
            </a:endParaRPr>
          </a:p>
          <a:p>
            <a:endParaRPr kumimoji="1" lang="en-US" altLang="ja-JP" sz="1200" dirty="0" smtClean="0">
              <a:solidFill>
                <a:srgbClr val="FFFFFF"/>
              </a:solidFill>
              <a:latin typeface="メイリオ"/>
              <a:ea typeface="メイリオ"/>
              <a:cs typeface="メイリオ"/>
            </a:endParaRPr>
          </a:p>
          <a:p>
            <a:pPr algn="ctr"/>
            <a:endParaRPr lang="en-US" altLang="ja-JP" sz="1200" dirty="0">
              <a:solidFill>
                <a:srgbClr val="FFFFFF"/>
              </a:solidFill>
              <a:latin typeface="メイリオ"/>
              <a:ea typeface="メイリオ"/>
              <a:cs typeface="メイリオ"/>
            </a:endParaRPr>
          </a:p>
          <a:p>
            <a:pPr algn="ctr"/>
            <a:endParaRPr kumimoji="1" lang="en-US" altLang="ja-JP" sz="1200" dirty="0" smtClean="0">
              <a:solidFill>
                <a:srgbClr val="FFFFFF"/>
              </a:solidFill>
              <a:latin typeface="メイリオ"/>
              <a:ea typeface="メイリオ"/>
              <a:cs typeface="メイリオ"/>
            </a:endParaRPr>
          </a:p>
          <a:p>
            <a:pPr algn="ctr"/>
            <a:endParaRPr kumimoji="1" lang="en-US" altLang="ja-JP" sz="1200" dirty="0" smtClean="0">
              <a:solidFill>
                <a:srgbClr val="FFFFFF"/>
              </a:solidFill>
              <a:latin typeface="メイリオ"/>
              <a:ea typeface="メイリオ"/>
              <a:cs typeface="メイリオ"/>
            </a:endParaRPr>
          </a:p>
          <a:p>
            <a:pPr algn="ctr"/>
            <a:endParaRPr kumimoji="1" lang="ja-JP" altLang="en-US" sz="1200" dirty="0">
              <a:solidFill>
                <a:srgbClr val="FFFFFF"/>
              </a:solidFill>
              <a:latin typeface="メイリオ"/>
              <a:ea typeface="メイリオ"/>
              <a:cs typeface="メイリオ"/>
            </a:endParaRPr>
          </a:p>
        </p:txBody>
      </p:sp>
      <p:sp>
        <p:nvSpPr>
          <p:cNvPr id="14" name="四角形吹き出し 13"/>
          <p:cNvSpPr/>
          <p:nvPr/>
        </p:nvSpPr>
        <p:spPr>
          <a:xfrm>
            <a:off x="553566" y="1009514"/>
            <a:ext cx="2898075" cy="1905056"/>
          </a:xfrm>
          <a:prstGeom prst="wedgeRectCallout">
            <a:avLst>
              <a:gd name="adj1" fmla="val 14689"/>
              <a:gd name="adj2" fmla="val 82606"/>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smtClean="0">
                <a:solidFill>
                  <a:srgbClr val="FFFFFF"/>
                </a:solidFill>
                <a:latin typeface="メイリオ"/>
                <a:ea typeface="メイリオ"/>
                <a:cs typeface="メイリオ"/>
              </a:rPr>
              <a:t>1960</a:t>
            </a:r>
            <a:r>
              <a:rPr kumimoji="1" lang="ja-JP" altLang="en-US" b="1" dirty="0" smtClean="0">
                <a:solidFill>
                  <a:srgbClr val="FFFFFF"/>
                </a:solidFill>
                <a:latin typeface="メイリオ"/>
                <a:ea typeface="メイリオ"/>
                <a:cs typeface="メイリオ"/>
              </a:rPr>
              <a:t>年代</a:t>
            </a:r>
            <a:r>
              <a:rPr kumimoji="1" lang="en-US" altLang="ja-JP" b="1" dirty="0" smtClean="0">
                <a:solidFill>
                  <a:srgbClr val="FFFFFF"/>
                </a:solidFill>
                <a:latin typeface="メイリオ"/>
                <a:ea typeface="メイリオ"/>
                <a:cs typeface="メイリオ"/>
              </a:rPr>
              <a:t> </a:t>
            </a:r>
            <a:r>
              <a:rPr kumimoji="1" lang="ja-JP" altLang="en-US" sz="1200" b="1" dirty="0" smtClean="0">
                <a:solidFill>
                  <a:srgbClr val="FFFFFF"/>
                </a:solidFill>
                <a:latin typeface="メイリオ"/>
                <a:ea typeface="メイリオ"/>
                <a:cs typeface="メイリオ"/>
              </a:rPr>
              <a:t>記号処理方式</a:t>
            </a:r>
            <a:endParaRPr lang="en-US" altLang="ja-JP" sz="1200" b="1" dirty="0" smtClean="0">
              <a:solidFill>
                <a:srgbClr val="FFFFFF"/>
              </a:solidFill>
              <a:latin typeface="メイリオ"/>
              <a:ea typeface="メイリオ"/>
              <a:cs typeface="メイリオ"/>
            </a:endParaRPr>
          </a:p>
          <a:p>
            <a:r>
              <a:rPr kumimoji="1" lang="ja-JP" altLang="en-US" sz="900" dirty="0" smtClean="0">
                <a:solidFill>
                  <a:srgbClr val="FFFFFF"/>
                </a:solidFill>
                <a:latin typeface="メイリオ"/>
                <a:ea typeface="メイリオ"/>
                <a:cs typeface="メイリオ"/>
              </a:rPr>
              <a:t>記号処理のためのルールや数式をプログラム化し思考や推論など人間が行う情報処理を行わせる</a:t>
            </a:r>
            <a:endParaRPr kumimoji="1" lang="en-US" altLang="ja-JP" sz="900" dirty="0" smtClean="0">
              <a:solidFill>
                <a:srgbClr val="FFFFFF"/>
              </a:solidFill>
              <a:latin typeface="メイリオ"/>
              <a:ea typeface="メイリオ"/>
              <a:cs typeface="メイリオ"/>
            </a:endParaRPr>
          </a:p>
          <a:p>
            <a:endParaRPr kumimoji="1" lang="en-US" altLang="ja-JP" sz="1200" dirty="0" smtClean="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kumimoji="1" lang="en-US" altLang="ja-JP" sz="1200" dirty="0" smtClean="0">
              <a:solidFill>
                <a:srgbClr val="FFFFFF"/>
              </a:solidFill>
              <a:latin typeface="メイリオ"/>
              <a:ea typeface="メイリオ"/>
              <a:cs typeface="メイリオ"/>
            </a:endParaRPr>
          </a:p>
          <a:p>
            <a:endParaRPr kumimoji="1" lang="en-US" altLang="ja-JP" sz="1200" dirty="0" smtClean="0">
              <a:solidFill>
                <a:srgbClr val="FFFFFF"/>
              </a:solidFill>
              <a:latin typeface="メイリオ"/>
              <a:ea typeface="メイリオ"/>
              <a:cs typeface="メイリオ"/>
            </a:endParaRPr>
          </a:p>
          <a:p>
            <a:pPr algn="ctr"/>
            <a:endParaRPr kumimoji="1" lang="ja-JP" altLang="en-US" sz="1200" dirty="0">
              <a:solidFill>
                <a:srgbClr val="FFFFFF"/>
              </a:solidFill>
              <a:latin typeface="メイリオ"/>
              <a:ea typeface="メイリオ"/>
              <a:cs typeface="メイリオ"/>
            </a:endParaRPr>
          </a:p>
        </p:txBody>
      </p:sp>
      <p:sp>
        <p:nvSpPr>
          <p:cNvPr id="17" name="四角形吹き出し 16"/>
          <p:cNvSpPr/>
          <p:nvPr/>
        </p:nvSpPr>
        <p:spPr>
          <a:xfrm>
            <a:off x="3789763" y="1009514"/>
            <a:ext cx="2331998" cy="1905056"/>
          </a:xfrm>
          <a:prstGeom prst="wedgeRectCallout">
            <a:avLst>
              <a:gd name="adj1" fmla="val -186"/>
              <a:gd name="adj2" fmla="val 86025"/>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b="1" dirty="0" smtClean="0">
                <a:solidFill>
                  <a:srgbClr val="FFFFFF"/>
                </a:solidFill>
                <a:latin typeface="メイリオ"/>
                <a:ea typeface="メイリオ"/>
                <a:cs typeface="メイリオ"/>
              </a:rPr>
              <a:t>1980</a:t>
            </a:r>
            <a:r>
              <a:rPr kumimoji="1" lang="ja-JP" altLang="en-US" b="1" dirty="0" smtClean="0">
                <a:solidFill>
                  <a:srgbClr val="FFFFFF"/>
                </a:solidFill>
                <a:latin typeface="メイリオ"/>
                <a:ea typeface="メイリオ"/>
                <a:cs typeface="メイリオ"/>
              </a:rPr>
              <a:t>年代</a:t>
            </a:r>
            <a:r>
              <a:rPr kumimoji="1" lang="en-US" altLang="ja-JP" sz="2000" dirty="0" smtClean="0">
                <a:solidFill>
                  <a:srgbClr val="FFFFFF"/>
                </a:solidFill>
                <a:latin typeface="メイリオ"/>
                <a:ea typeface="メイリオ"/>
                <a:cs typeface="メイリオ"/>
              </a:rPr>
              <a:t> </a:t>
            </a:r>
          </a:p>
          <a:p>
            <a:r>
              <a:rPr kumimoji="1" lang="ja-JP" altLang="en-US" sz="900" dirty="0" smtClean="0">
                <a:solidFill>
                  <a:srgbClr val="FFFFFF"/>
                </a:solidFill>
                <a:latin typeface="メイリオ"/>
                <a:ea typeface="メイリオ"/>
                <a:cs typeface="メイリオ"/>
              </a:rPr>
              <a:t>専門家の知識やノウハウをルール化し、コンピューターに処理を行わせる</a:t>
            </a:r>
            <a:endParaRPr kumimoji="1" lang="en-US" altLang="ja-JP" sz="900" dirty="0" smtClean="0">
              <a:solidFill>
                <a:srgbClr val="FFFFFF"/>
              </a:solidFill>
              <a:latin typeface="メイリオ"/>
              <a:ea typeface="メイリオ"/>
              <a:cs typeface="メイリオ"/>
            </a:endParaRPr>
          </a:p>
          <a:p>
            <a:endParaRPr kumimoji="1" lang="en-US" altLang="ja-JP" sz="1000" dirty="0" smtClean="0">
              <a:solidFill>
                <a:srgbClr val="FFFFFF"/>
              </a:solidFill>
              <a:latin typeface="メイリオ"/>
              <a:ea typeface="メイリオ"/>
              <a:cs typeface="メイリオ"/>
            </a:endParaRPr>
          </a:p>
          <a:p>
            <a:endParaRPr kumimoji="1" lang="en-US" altLang="ja-JP" sz="1000" dirty="0" smtClean="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kumimoji="1" lang="en-US" altLang="ja-JP" sz="1200" dirty="0" smtClean="0">
              <a:solidFill>
                <a:srgbClr val="FFFFFF"/>
              </a:solidFill>
              <a:latin typeface="メイリオ"/>
              <a:ea typeface="メイリオ"/>
              <a:cs typeface="メイリオ"/>
            </a:endParaRPr>
          </a:p>
          <a:p>
            <a:endParaRPr kumimoji="1" lang="en-US" altLang="ja-JP" sz="1200" dirty="0" smtClean="0">
              <a:solidFill>
                <a:srgbClr val="FFFFFF"/>
              </a:solidFill>
              <a:latin typeface="メイリオ"/>
              <a:ea typeface="メイリオ"/>
              <a:cs typeface="メイリオ"/>
            </a:endParaRPr>
          </a:p>
          <a:p>
            <a:pPr algn="ctr"/>
            <a:endParaRPr kumimoji="1" lang="ja-JP" altLang="en-US" sz="1200" dirty="0">
              <a:solidFill>
                <a:srgbClr val="FFFFFF"/>
              </a:solidFill>
              <a:latin typeface="メイリオ"/>
              <a:ea typeface="メイリオ"/>
              <a:cs typeface="メイリオ"/>
            </a:endParaRPr>
          </a:p>
        </p:txBody>
      </p:sp>
      <p:sp>
        <p:nvSpPr>
          <p:cNvPr id="18" name="正方形/長方形 17"/>
          <p:cNvSpPr/>
          <p:nvPr/>
        </p:nvSpPr>
        <p:spPr>
          <a:xfrm>
            <a:off x="4960701" y="1111219"/>
            <a:ext cx="954107" cy="400110"/>
          </a:xfrm>
          <a:prstGeom prst="rect">
            <a:avLst/>
          </a:prstGeom>
        </p:spPr>
        <p:txBody>
          <a:bodyPr wrap="none">
            <a:spAutoFit/>
          </a:bodyPr>
          <a:lstStyle/>
          <a:p>
            <a:r>
              <a:rPr lang="ja-JP" altLang="en-US" sz="1000" b="1" dirty="0" smtClean="0">
                <a:solidFill>
                  <a:srgbClr val="FFFFFF"/>
                </a:solidFill>
                <a:latin typeface="メイリオ"/>
                <a:ea typeface="メイリオ"/>
                <a:cs typeface="メイリオ"/>
              </a:rPr>
              <a:t>ルールベース</a:t>
            </a:r>
            <a:endParaRPr lang="en-US" altLang="ja-JP" sz="1000" b="1" dirty="0" smtClean="0">
              <a:solidFill>
                <a:srgbClr val="FFFFFF"/>
              </a:solidFill>
              <a:latin typeface="メイリオ"/>
              <a:ea typeface="メイリオ"/>
              <a:cs typeface="メイリオ"/>
            </a:endParaRPr>
          </a:p>
          <a:p>
            <a:r>
              <a:rPr lang="ja-JP" altLang="en-US" sz="1000" b="1" dirty="0" smtClean="0">
                <a:solidFill>
                  <a:srgbClr val="FFFFFF"/>
                </a:solidFill>
                <a:latin typeface="メイリオ"/>
                <a:ea typeface="メイリオ"/>
                <a:cs typeface="メイリオ"/>
              </a:rPr>
              <a:t>アプローチ</a:t>
            </a:r>
            <a:endParaRPr lang="ja-JP" altLang="en-US" sz="1000" b="1" dirty="0"/>
          </a:p>
        </p:txBody>
      </p:sp>
      <p:sp>
        <p:nvSpPr>
          <p:cNvPr id="21" name="四角形吹き出し 20"/>
          <p:cNvSpPr/>
          <p:nvPr/>
        </p:nvSpPr>
        <p:spPr>
          <a:xfrm>
            <a:off x="6317150" y="1009514"/>
            <a:ext cx="2605013" cy="1905056"/>
          </a:xfrm>
          <a:prstGeom prst="wedgeRectCallout">
            <a:avLst>
              <a:gd name="adj1" fmla="val -25250"/>
              <a:gd name="adj2" fmla="val 83888"/>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b="1" dirty="0" smtClean="0">
                <a:solidFill>
                  <a:srgbClr val="FFFFFF"/>
                </a:solidFill>
                <a:latin typeface="メイリオ"/>
                <a:ea typeface="メイリオ"/>
                <a:cs typeface="メイリオ"/>
              </a:rPr>
              <a:t>2000</a:t>
            </a:r>
            <a:r>
              <a:rPr kumimoji="1" lang="ja-JP" altLang="en-US" b="1" dirty="0" smtClean="0">
                <a:solidFill>
                  <a:srgbClr val="FFFFFF"/>
                </a:solidFill>
                <a:latin typeface="メイリオ"/>
                <a:ea typeface="メイリオ"/>
                <a:cs typeface="メイリオ"/>
              </a:rPr>
              <a:t>年代</a:t>
            </a:r>
            <a:r>
              <a:rPr kumimoji="1" lang="en-US" altLang="ja-JP" b="1" dirty="0" smtClean="0">
                <a:solidFill>
                  <a:srgbClr val="FFFFFF"/>
                </a:solidFill>
                <a:latin typeface="メイリオ"/>
                <a:ea typeface="メイリオ"/>
                <a:cs typeface="メイリオ"/>
              </a:rPr>
              <a:t> </a:t>
            </a:r>
          </a:p>
          <a:p>
            <a:r>
              <a:rPr kumimoji="1" lang="ja-JP" altLang="en-US" sz="900" dirty="0" smtClean="0">
                <a:solidFill>
                  <a:srgbClr val="FFFFFF"/>
                </a:solidFill>
                <a:latin typeface="メイリオ"/>
                <a:ea typeface="メイリオ"/>
                <a:cs typeface="メイリオ"/>
              </a:rPr>
              <a:t>膨大なデータをベイズ理論に基づく統計的手法で計算し自らルール生成し情報処理する</a:t>
            </a:r>
            <a:endParaRPr kumimoji="1" lang="en-US" altLang="ja-JP" sz="900" dirty="0" smtClean="0">
              <a:solidFill>
                <a:srgbClr val="FFFFFF"/>
              </a:solidFill>
              <a:latin typeface="メイリオ"/>
              <a:ea typeface="メイリオ"/>
              <a:cs typeface="メイリオ"/>
            </a:endParaRPr>
          </a:p>
          <a:p>
            <a:endParaRPr kumimoji="1" lang="en-US" altLang="ja-JP" sz="1000" dirty="0" smtClean="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kumimoji="1" lang="en-US" altLang="ja-JP" sz="1200" dirty="0" smtClean="0">
              <a:solidFill>
                <a:srgbClr val="FFFFFF"/>
              </a:solidFill>
              <a:latin typeface="メイリオ"/>
              <a:ea typeface="メイリオ"/>
              <a:cs typeface="メイリオ"/>
            </a:endParaRPr>
          </a:p>
          <a:p>
            <a:endParaRPr kumimoji="1" lang="en-US" altLang="ja-JP" sz="1200" dirty="0" smtClean="0">
              <a:solidFill>
                <a:srgbClr val="FFFFFF"/>
              </a:solidFill>
              <a:latin typeface="メイリオ"/>
              <a:ea typeface="メイリオ"/>
              <a:cs typeface="メイリオ"/>
            </a:endParaRPr>
          </a:p>
          <a:p>
            <a:pPr algn="ctr"/>
            <a:endParaRPr kumimoji="1" lang="ja-JP" altLang="en-US" sz="1200" dirty="0">
              <a:solidFill>
                <a:srgbClr val="FFFFFF"/>
              </a:solidFill>
              <a:latin typeface="メイリオ"/>
              <a:ea typeface="メイリオ"/>
              <a:cs typeface="メイリオ"/>
            </a:endParaRPr>
          </a:p>
        </p:txBody>
      </p:sp>
      <p:sp>
        <p:nvSpPr>
          <p:cNvPr id="24" name="四角形吹き出し 23"/>
          <p:cNvSpPr/>
          <p:nvPr/>
        </p:nvSpPr>
        <p:spPr>
          <a:xfrm>
            <a:off x="6317150" y="4423375"/>
            <a:ext cx="2605013" cy="1905056"/>
          </a:xfrm>
          <a:prstGeom prst="wedgeRectCallout">
            <a:avLst>
              <a:gd name="adj1" fmla="val 2792"/>
              <a:gd name="adj2" fmla="val -84916"/>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b="1" dirty="0" smtClean="0">
                <a:solidFill>
                  <a:srgbClr val="FFFFFF"/>
                </a:solidFill>
                <a:latin typeface="メイリオ"/>
                <a:ea typeface="メイリオ"/>
                <a:cs typeface="メイリオ"/>
              </a:rPr>
              <a:t>2006</a:t>
            </a:r>
            <a:r>
              <a:rPr kumimoji="1" lang="ja-JP" altLang="en-US" b="1" dirty="0" smtClean="0">
                <a:solidFill>
                  <a:srgbClr val="FFFFFF"/>
                </a:solidFill>
                <a:latin typeface="メイリオ"/>
                <a:ea typeface="メイリオ"/>
                <a:cs typeface="メイリオ"/>
              </a:rPr>
              <a:t>年</a:t>
            </a:r>
            <a:r>
              <a:rPr kumimoji="1" lang="en-US" altLang="ja-JP" b="1" dirty="0" smtClean="0">
                <a:solidFill>
                  <a:srgbClr val="FFFFFF"/>
                </a:solidFill>
                <a:latin typeface="メイリオ"/>
                <a:ea typeface="メイリオ"/>
                <a:cs typeface="メイリオ"/>
              </a:rPr>
              <a:t> </a:t>
            </a:r>
            <a:r>
              <a:rPr kumimoji="1" lang="ja-JP" altLang="en-US" sz="1200" b="1" dirty="0" smtClean="0">
                <a:solidFill>
                  <a:srgbClr val="FFFFFF"/>
                </a:solidFill>
                <a:latin typeface="メイリオ"/>
                <a:ea typeface="メイリオ"/>
                <a:cs typeface="メイリオ"/>
              </a:rPr>
              <a:t>脳科学的アプローチ</a:t>
            </a:r>
            <a:endParaRPr kumimoji="1" lang="en-US" altLang="ja-JP" sz="1200" b="1" dirty="0" smtClean="0">
              <a:solidFill>
                <a:srgbClr val="FFFFFF"/>
              </a:solidFill>
              <a:latin typeface="メイリオ"/>
              <a:ea typeface="メイリオ"/>
              <a:cs typeface="メイリオ"/>
            </a:endParaRPr>
          </a:p>
          <a:p>
            <a:r>
              <a:rPr kumimoji="1" lang="ja-JP" altLang="en-US" sz="900" dirty="0" smtClean="0">
                <a:solidFill>
                  <a:srgbClr val="FFFFFF"/>
                </a:solidFill>
                <a:latin typeface="メイリオ"/>
                <a:ea typeface="メイリオ"/>
                <a:cs typeface="メイリオ"/>
              </a:rPr>
              <a:t>脳科学の研究成果を取り入れより忠実に脳の神経活動を再現</a:t>
            </a:r>
            <a:endParaRPr kumimoji="1" lang="en-US" altLang="ja-JP" sz="900" dirty="0" smtClean="0">
              <a:solidFill>
                <a:srgbClr val="FFFFFF"/>
              </a:solidFill>
              <a:latin typeface="メイリオ"/>
              <a:ea typeface="メイリオ"/>
              <a:cs typeface="メイリオ"/>
            </a:endParaRPr>
          </a:p>
          <a:p>
            <a:endParaRPr kumimoji="1" lang="en-US" altLang="ja-JP" sz="1000" dirty="0" smtClean="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kumimoji="1" lang="en-US" altLang="ja-JP" sz="1200" dirty="0" smtClean="0">
              <a:solidFill>
                <a:srgbClr val="FFFFFF"/>
              </a:solidFill>
              <a:latin typeface="メイリオ"/>
              <a:ea typeface="メイリオ"/>
              <a:cs typeface="メイリオ"/>
            </a:endParaRPr>
          </a:p>
          <a:p>
            <a:endParaRPr kumimoji="1" lang="en-US" altLang="ja-JP" sz="1200" dirty="0" smtClean="0">
              <a:solidFill>
                <a:srgbClr val="FFFFFF"/>
              </a:solidFill>
              <a:latin typeface="メイリオ"/>
              <a:ea typeface="メイリオ"/>
              <a:cs typeface="メイリオ"/>
            </a:endParaRPr>
          </a:p>
          <a:p>
            <a:pPr algn="ctr"/>
            <a:endParaRPr kumimoji="1" lang="ja-JP" altLang="en-US" sz="1200" dirty="0">
              <a:solidFill>
                <a:srgbClr val="FFFFFF"/>
              </a:solidFill>
              <a:latin typeface="メイリオ"/>
              <a:ea typeface="メイリオ"/>
              <a:cs typeface="メイリオ"/>
            </a:endParaRPr>
          </a:p>
        </p:txBody>
      </p:sp>
      <p:sp>
        <p:nvSpPr>
          <p:cNvPr id="30" name="正方形/長方形 29"/>
          <p:cNvSpPr/>
          <p:nvPr/>
        </p:nvSpPr>
        <p:spPr>
          <a:xfrm>
            <a:off x="627192" y="1864344"/>
            <a:ext cx="2743415" cy="975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p:cNvSpPr/>
          <p:nvPr/>
        </p:nvSpPr>
        <p:spPr>
          <a:xfrm>
            <a:off x="3907509" y="1864344"/>
            <a:ext cx="2149124" cy="975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6414838" y="1864344"/>
            <a:ext cx="2419422" cy="975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p:cNvSpPr/>
          <p:nvPr/>
        </p:nvSpPr>
        <p:spPr>
          <a:xfrm>
            <a:off x="6414838" y="5276760"/>
            <a:ext cx="2419422" cy="975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p:cNvSpPr/>
          <p:nvPr/>
        </p:nvSpPr>
        <p:spPr>
          <a:xfrm>
            <a:off x="627192" y="5276760"/>
            <a:ext cx="2743415" cy="975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455613" y="274638"/>
            <a:ext cx="8686800" cy="416221"/>
          </a:xfrm>
        </p:spPr>
        <p:txBody>
          <a:bodyPr/>
          <a:lstStyle/>
          <a:p>
            <a:r>
              <a:rPr kumimoji="1" lang="ja-JP" altLang="en-US" dirty="0" smtClean="0"/>
              <a:t>人工知能研究の歴史</a:t>
            </a:r>
            <a:endParaRPr kumimoji="1" lang="ja-JP" altLang="en-US" dirty="0"/>
          </a:p>
        </p:txBody>
      </p:sp>
      <p:pic>
        <p:nvPicPr>
          <p:cNvPr id="12" name="図 11" descr="perceptron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392" y="5382680"/>
            <a:ext cx="965025" cy="782082"/>
          </a:xfrm>
          <a:prstGeom prst="rect">
            <a:avLst/>
          </a:prstGeom>
        </p:spPr>
      </p:pic>
      <p:pic>
        <p:nvPicPr>
          <p:cNvPr id="13" name="図 12" descr="img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9593" y="5327745"/>
            <a:ext cx="1046271" cy="837017"/>
          </a:xfrm>
          <a:prstGeom prst="rect">
            <a:avLst/>
          </a:prstGeom>
        </p:spPr>
      </p:pic>
      <p:pic>
        <p:nvPicPr>
          <p:cNvPr id="15" name="図 14" descr="tagont_smal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475" y="1917921"/>
            <a:ext cx="2320106" cy="901941"/>
          </a:xfrm>
          <a:prstGeom prst="rect">
            <a:avLst/>
          </a:prstGeom>
        </p:spPr>
      </p:pic>
      <p:pic>
        <p:nvPicPr>
          <p:cNvPr id="19" name="図 18" descr="expert syste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0070" y="1949712"/>
            <a:ext cx="2083999" cy="817190"/>
          </a:xfrm>
          <a:prstGeom prst="rect">
            <a:avLst/>
          </a:prstGeom>
        </p:spPr>
      </p:pic>
      <p:pic>
        <p:nvPicPr>
          <p:cNvPr id="23" name="図 22" descr="2014032622273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4838" y="2012407"/>
            <a:ext cx="2419423" cy="654798"/>
          </a:xfrm>
          <a:prstGeom prst="rect">
            <a:avLst/>
          </a:prstGeom>
        </p:spPr>
      </p:pic>
      <p:grpSp>
        <p:nvGrpSpPr>
          <p:cNvPr id="25" name="図形グループ 24"/>
          <p:cNvGrpSpPr/>
          <p:nvPr/>
        </p:nvGrpSpPr>
        <p:grpSpPr>
          <a:xfrm>
            <a:off x="6854435" y="5327745"/>
            <a:ext cx="1550624" cy="869907"/>
            <a:chOff x="4434679" y="1522802"/>
            <a:chExt cx="4147313" cy="1987721"/>
          </a:xfrm>
        </p:grpSpPr>
        <p:pic>
          <p:nvPicPr>
            <p:cNvPr id="26" name="図 25" descr="DL_2.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34679" y="1522802"/>
              <a:ext cx="4147313" cy="1987721"/>
            </a:xfrm>
            <a:prstGeom prst="rect">
              <a:avLst/>
            </a:prstGeom>
          </p:spPr>
        </p:pic>
        <p:sp>
          <p:nvSpPr>
            <p:cNvPr id="27" name="円/楕円 26"/>
            <p:cNvSpPr/>
            <p:nvPr/>
          </p:nvSpPr>
          <p:spPr>
            <a:xfrm>
              <a:off x="5553859" y="18859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28" name="円/楕円 27"/>
            <p:cNvSpPr/>
            <p:nvPr/>
          </p:nvSpPr>
          <p:spPr>
            <a:xfrm>
              <a:off x="6646265" y="220070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29" name="円/楕円 28"/>
            <p:cNvSpPr/>
            <p:nvPr/>
          </p:nvSpPr>
          <p:spPr>
            <a:xfrm>
              <a:off x="6982941" y="26896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sp>
        <p:nvSpPr>
          <p:cNvPr id="38" name="四角形吹き出し 37"/>
          <p:cNvSpPr/>
          <p:nvPr/>
        </p:nvSpPr>
        <p:spPr>
          <a:xfrm>
            <a:off x="5517446" y="3134388"/>
            <a:ext cx="1218056" cy="227955"/>
          </a:xfrm>
          <a:prstGeom prst="wedgeRectCallout">
            <a:avLst>
              <a:gd name="adj1" fmla="val -1302"/>
              <a:gd name="adj2" fmla="val 103277"/>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インターネット登場</a:t>
            </a:r>
            <a:endParaRPr kumimoji="1" lang="ja-JP" altLang="en-US" sz="800" dirty="0">
              <a:solidFill>
                <a:srgbClr val="FFFFFF"/>
              </a:solidFill>
              <a:latin typeface="メイリオ"/>
              <a:ea typeface="メイリオ"/>
              <a:cs typeface="メイリオ"/>
            </a:endParaRPr>
          </a:p>
        </p:txBody>
      </p:sp>
      <p:sp>
        <p:nvSpPr>
          <p:cNvPr id="39" name="四角形吹き出し 38"/>
          <p:cNvSpPr/>
          <p:nvPr/>
        </p:nvSpPr>
        <p:spPr>
          <a:xfrm>
            <a:off x="6386841" y="4004593"/>
            <a:ext cx="1218056" cy="227955"/>
          </a:xfrm>
          <a:prstGeom prst="wedgeRectCallout">
            <a:avLst>
              <a:gd name="adj1" fmla="val -634"/>
              <a:gd name="adj2" fmla="val -111009"/>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ハードウェア性能向上</a:t>
            </a:r>
            <a:endParaRPr kumimoji="1" lang="ja-JP" altLang="en-US" sz="800" dirty="0">
              <a:solidFill>
                <a:srgbClr val="FFFFFF"/>
              </a:solidFill>
              <a:latin typeface="メイリオ"/>
              <a:ea typeface="メイリオ"/>
              <a:cs typeface="メイリオ"/>
            </a:endParaRPr>
          </a:p>
        </p:txBody>
      </p:sp>
      <p:sp>
        <p:nvSpPr>
          <p:cNvPr id="40" name="四角形吹き出し 39"/>
          <p:cNvSpPr/>
          <p:nvPr/>
        </p:nvSpPr>
        <p:spPr>
          <a:xfrm>
            <a:off x="7681317" y="3134388"/>
            <a:ext cx="1218056" cy="227955"/>
          </a:xfrm>
          <a:prstGeom prst="wedgeRectCallout">
            <a:avLst>
              <a:gd name="adj1" fmla="val 20754"/>
              <a:gd name="adj2" fmla="val 117564"/>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ビッグデータ・</a:t>
            </a:r>
            <a:r>
              <a:rPr kumimoji="1" lang="en-US" altLang="ja-JP" sz="800" dirty="0" err="1" smtClean="0">
                <a:solidFill>
                  <a:srgbClr val="FFFFFF"/>
                </a:solidFill>
                <a:latin typeface="メイリオ"/>
                <a:ea typeface="メイリオ"/>
                <a:cs typeface="メイリオ"/>
              </a:rPr>
              <a:t>IoT</a:t>
            </a:r>
            <a:endParaRPr kumimoji="1" lang="ja-JP" altLang="en-US" sz="800" dirty="0">
              <a:solidFill>
                <a:srgbClr val="FFFFFF"/>
              </a:solidFill>
              <a:latin typeface="メイリオ"/>
              <a:ea typeface="メイリオ"/>
              <a:cs typeface="メイリオ"/>
            </a:endParaRPr>
          </a:p>
        </p:txBody>
      </p:sp>
      <p:sp>
        <p:nvSpPr>
          <p:cNvPr id="41" name="四角形吹き出し 40"/>
          <p:cNvSpPr/>
          <p:nvPr/>
        </p:nvSpPr>
        <p:spPr>
          <a:xfrm>
            <a:off x="4151736" y="4004593"/>
            <a:ext cx="1218056" cy="227955"/>
          </a:xfrm>
          <a:prstGeom prst="wedgeRectCallout">
            <a:avLst>
              <a:gd name="adj1" fmla="val -11327"/>
              <a:gd name="adj2" fmla="val -118152"/>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メイリオ"/>
                <a:ea typeface="メイリオ"/>
                <a:cs typeface="メイリオ"/>
              </a:rPr>
              <a:t>PC</a:t>
            </a:r>
            <a:r>
              <a:rPr kumimoji="1" lang="ja-JP" altLang="en-US" sz="800" dirty="0" smtClean="0">
                <a:solidFill>
                  <a:srgbClr val="FFFFFF"/>
                </a:solidFill>
                <a:latin typeface="メイリオ"/>
                <a:ea typeface="メイリオ"/>
                <a:cs typeface="メイリオ"/>
              </a:rPr>
              <a:t>登場</a:t>
            </a:r>
            <a:endParaRPr kumimoji="1" lang="ja-JP" altLang="en-US" sz="800" dirty="0">
              <a:solidFill>
                <a:srgbClr val="FFFFFF"/>
              </a:solidFill>
              <a:latin typeface="メイリオ"/>
              <a:ea typeface="メイリオ"/>
              <a:cs typeface="メイリオ"/>
            </a:endParaRPr>
          </a:p>
        </p:txBody>
      </p:sp>
      <p:sp>
        <p:nvSpPr>
          <p:cNvPr id="42" name="四角形吹き出し 41"/>
          <p:cNvSpPr/>
          <p:nvPr/>
        </p:nvSpPr>
        <p:spPr>
          <a:xfrm>
            <a:off x="2039593" y="4004593"/>
            <a:ext cx="1218056" cy="227955"/>
          </a:xfrm>
          <a:prstGeom prst="wedgeRectCallout">
            <a:avLst>
              <a:gd name="adj1" fmla="val -11327"/>
              <a:gd name="adj2" fmla="val -118152"/>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メイリオ"/>
                <a:ea typeface="メイリオ"/>
                <a:cs typeface="メイリオ"/>
              </a:rPr>
              <a:t>メインフレーム</a:t>
            </a:r>
            <a:r>
              <a:rPr kumimoji="1" lang="ja-JP" altLang="en-US" sz="800" dirty="0" smtClean="0">
                <a:solidFill>
                  <a:srgbClr val="FFFFFF"/>
                </a:solidFill>
                <a:latin typeface="メイリオ"/>
                <a:ea typeface="メイリオ"/>
                <a:cs typeface="メイリオ"/>
              </a:rPr>
              <a:t>登場</a:t>
            </a:r>
            <a:endParaRPr kumimoji="1" lang="ja-JP" altLang="en-US" sz="800" dirty="0">
              <a:solidFill>
                <a:srgbClr val="FFFFFF"/>
              </a:solidFill>
              <a:latin typeface="メイリオ"/>
              <a:ea typeface="メイリオ"/>
              <a:cs typeface="メイリオ"/>
            </a:endParaRPr>
          </a:p>
        </p:txBody>
      </p:sp>
      <p:sp>
        <p:nvSpPr>
          <p:cNvPr id="43" name="テキスト ボックス 42"/>
          <p:cNvSpPr txBox="1"/>
          <p:nvPr/>
        </p:nvSpPr>
        <p:spPr>
          <a:xfrm>
            <a:off x="114330" y="1217269"/>
            <a:ext cx="461665" cy="1708160"/>
          </a:xfrm>
          <a:prstGeom prst="rect">
            <a:avLst/>
          </a:prstGeom>
          <a:noFill/>
        </p:spPr>
        <p:txBody>
          <a:bodyPr vert="eaVert" wrap="none" rtlCol="0">
            <a:spAutoFit/>
          </a:bodyPr>
          <a:lstStyle/>
          <a:p>
            <a:pPr algn="ctr"/>
            <a:r>
              <a:rPr kumimoji="1" lang="ja-JP" altLang="en-US" dirty="0" smtClean="0">
                <a:solidFill>
                  <a:srgbClr val="FFFFFF"/>
                </a:solidFill>
                <a:latin typeface="Hiragino Kaku Gothic Pro W6" charset="-128"/>
                <a:ea typeface="Hiragino Kaku Gothic Pro W6" charset="-128"/>
                <a:cs typeface="Hiragino Kaku Gothic Pro W6" charset="-128"/>
              </a:rPr>
              <a:t>知的活動を再現</a:t>
            </a:r>
            <a:endParaRPr kumimoji="1" lang="ja-JP" altLang="en-US" dirty="0">
              <a:solidFill>
                <a:srgbClr val="FFFFFF"/>
              </a:solidFill>
              <a:latin typeface="Hiragino Kaku Gothic Pro W6" charset="-128"/>
              <a:ea typeface="Hiragino Kaku Gothic Pro W6" charset="-128"/>
              <a:cs typeface="Hiragino Kaku Gothic Pro W6" charset="-128"/>
            </a:endParaRPr>
          </a:p>
        </p:txBody>
      </p:sp>
      <p:sp>
        <p:nvSpPr>
          <p:cNvPr id="44" name="テキスト ボックス 43"/>
          <p:cNvSpPr txBox="1"/>
          <p:nvPr/>
        </p:nvSpPr>
        <p:spPr>
          <a:xfrm>
            <a:off x="132963" y="4419454"/>
            <a:ext cx="461665" cy="1708160"/>
          </a:xfrm>
          <a:prstGeom prst="rect">
            <a:avLst/>
          </a:prstGeom>
          <a:noFill/>
        </p:spPr>
        <p:txBody>
          <a:bodyPr vert="eaVert" wrap="none" rtlCol="0">
            <a:spAutoFit/>
          </a:bodyPr>
          <a:lstStyle/>
          <a:p>
            <a:pPr algn="ctr"/>
            <a:r>
              <a:rPr kumimoji="1" lang="ja-JP" altLang="en-US" dirty="0" smtClean="0">
                <a:solidFill>
                  <a:srgbClr val="FFFFFF"/>
                </a:solidFill>
                <a:latin typeface="Hiragino Kaku Gothic Pro W6" charset="-128"/>
                <a:ea typeface="Hiragino Kaku Gothic Pro W6" charset="-128"/>
                <a:cs typeface="Hiragino Kaku Gothic Pro W6" charset="-128"/>
              </a:rPr>
              <a:t>脳の活動を再現</a:t>
            </a:r>
            <a:endParaRPr kumimoji="1" lang="ja-JP" altLang="en-US" dirty="0">
              <a:solidFill>
                <a:srgbClr val="FFFFFF"/>
              </a:solidFill>
              <a:latin typeface="Hiragino Kaku Gothic Pro W6" charset="-128"/>
              <a:ea typeface="Hiragino Kaku Gothic Pro W6" charset="-128"/>
              <a:cs typeface="Hiragino Kaku Gothic Pro W6" charset="-128"/>
            </a:endParaRPr>
          </a:p>
        </p:txBody>
      </p:sp>
      <p:sp>
        <p:nvSpPr>
          <p:cNvPr id="3" name="正方形/長方形 2"/>
          <p:cNvSpPr/>
          <p:nvPr/>
        </p:nvSpPr>
        <p:spPr>
          <a:xfrm>
            <a:off x="7515646" y="1151896"/>
            <a:ext cx="1082348" cy="400110"/>
          </a:xfrm>
          <a:prstGeom prst="rect">
            <a:avLst/>
          </a:prstGeom>
        </p:spPr>
        <p:txBody>
          <a:bodyPr wrap="none">
            <a:spAutoFit/>
          </a:bodyPr>
          <a:lstStyle/>
          <a:p>
            <a:r>
              <a:rPr lang="ja-JP" altLang="en-US" sz="1000" b="1" dirty="0">
                <a:solidFill>
                  <a:srgbClr val="FFFFFF"/>
                </a:solidFill>
                <a:latin typeface="メイリオ"/>
                <a:ea typeface="メイリオ"/>
                <a:cs typeface="メイリオ"/>
              </a:rPr>
              <a:t>統計・</a:t>
            </a:r>
            <a:r>
              <a:rPr lang="ja-JP" altLang="en-US" sz="1000" b="1" dirty="0" smtClean="0">
                <a:solidFill>
                  <a:srgbClr val="FFFFFF"/>
                </a:solidFill>
                <a:latin typeface="メイリオ"/>
                <a:ea typeface="メイリオ"/>
                <a:cs typeface="メイリオ"/>
              </a:rPr>
              <a:t>確率論的</a:t>
            </a:r>
            <a:endParaRPr lang="en-US" altLang="ja-JP" sz="1000" b="1" dirty="0" smtClean="0">
              <a:solidFill>
                <a:srgbClr val="FFFFFF"/>
              </a:solidFill>
              <a:latin typeface="メイリオ"/>
              <a:ea typeface="メイリオ"/>
              <a:cs typeface="メイリオ"/>
            </a:endParaRPr>
          </a:p>
          <a:p>
            <a:r>
              <a:rPr lang="ja-JP" altLang="en-US" sz="1000" b="1" dirty="0" smtClean="0">
                <a:solidFill>
                  <a:srgbClr val="FFFFFF"/>
                </a:solidFill>
                <a:latin typeface="メイリオ"/>
                <a:ea typeface="メイリオ"/>
                <a:cs typeface="メイリオ"/>
              </a:rPr>
              <a:t>アプローチ</a:t>
            </a:r>
            <a:endParaRPr lang="en-US" altLang="ja-JP" sz="1000" b="1"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179038304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人口知能の抱える課題と限界</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latin typeface="Meiryo" charset="-128"/>
                <a:ea typeface="Meiryo" charset="-128"/>
                <a:cs typeface="Meiryo" charset="-128"/>
              </a:rPr>
              <a:t>76</a:t>
            </a:fld>
            <a:endParaRPr kumimoji="1" lang="ja-JP" altLang="en-US">
              <a:latin typeface="Meiryo" charset="-128"/>
              <a:ea typeface="Meiryo" charset="-128"/>
              <a:cs typeface="Meiryo" charset="-128"/>
            </a:endParaRPr>
          </a:p>
        </p:txBody>
      </p:sp>
      <p:sp>
        <p:nvSpPr>
          <p:cNvPr id="4" name="正方形/長方形 3"/>
          <p:cNvSpPr/>
          <p:nvPr/>
        </p:nvSpPr>
        <p:spPr>
          <a:xfrm>
            <a:off x="251520" y="845586"/>
            <a:ext cx="6048672" cy="180368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b="1" dirty="0" smtClean="0">
                <a:solidFill>
                  <a:schemeClr val="bg1"/>
                </a:solidFill>
                <a:latin typeface="Meiryo" charset="-128"/>
                <a:ea typeface="Meiryo" charset="-128"/>
                <a:cs typeface="Meiryo" charset="-128"/>
              </a:rPr>
              <a:t>フレーム問題</a:t>
            </a:r>
            <a:endParaRPr kumimoji="1" lang="en-US" altLang="ja-JP" sz="2400" b="1" dirty="0" smtClean="0">
              <a:solidFill>
                <a:schemeClr val="bg1"/>
              </a:solidFill>
              <a:latin typeface="Meiryo" charset="-128"/>
              <a:ea typeface="Meiryo" charset="-128"/>
              <a:cs typeface="Meiryo" charset="-128"/>
            </a:endParaRPr>
          </a:p>
          <a:p>
            <a:r>
              <a:rPr lang="ja-JP" altLang="ja-JP" sz="1200" dirty="0">
                <a:solidFill>
                  <a:schemeClr val="bg1"/>
                </a:solidFill>
                <a:latin typeface="Meiryo" charset="-128"/>
                <a:ea typeface="Meiryo" charset="-128"/>
                <a:cs typeface="Meiryo" charset="-128"/>
              </a:rPr>
              <a:t>現実世界で人工知能が、起こりうる全てを考慮すると無限の時間がかかってしまうので特定のテーマや範囲に枠（フレーム）をはめて、その枠の中だけで処理する。例えば、チェスや将棋、画像認識や音声認識などに絞り込めば一定の成果は期待できる。しかし、現実世界のあらゆる事象に</a:t>
            </a:r>
            <a:r>
              <a:rPr lang="ja-JP" altLang="ja-JP" sz="1200" dirty="0" smtClean="0">
                <a:solidFill>
                  <a:schemeClr val="bg1"/>
                </a:solidFill>
                <a:latin typeface="Meiryo" charset="-128"/>
                <a:ea typeface="Meiryo" charset="-128"/>
                <a:cs typeface="Meiryo" charset="-128"/>
              </a:rPr>
              <a:t>対処</a:t>
            </a:r>
            <a:r>
              <a:rPr lang="ja-JP" altLang="en-US" sz="1200" dirty="0" smtClean="0">
                <a:solidFill>
                  <a:schemeClr val="bg1"/>
                </a:solidFill>
                <a:latin typeface="Meiryo" charset="-128"/>
                <a:ea typeface="Meiryo" charset="-128"/>
                <a:cs typeface="Meiryo" charset="-128"/>
              </a:rPr>
              <a:t>しよう</a:t>
            </a:r>
            <a:r>
              <a:rPr lang="ja-JP" altLang="ja-JP" sz="1200" dirty="0" smtClean="0">
                <a:solidFill>
                  <a:schemeClr val="bg1"/>
                </a:solidFill>
                <a:latin typeface="Meiryo" charset="-128"/>
                <a:ea typeface="Meiryo" charset="-128"/>
                <a:cs typeface="Meiryo" charset="-128"/>
              </a:rPr>
              <a:t>と</a:t>
            </a:r>
            <a:r>
              <a:rPr lang="ja-JP" altLang="ja-JP" sz="1200" dirty="0">
                <a:solidFill>
                  <a:schemeClr val="bg1"/>
                </a:solidFill>
                <a:latin typeface="Meiryo" charset="-128"/>
                <a:ea typeface="Meiryo" charset="-128"/>
                <a:cs typeface="Meiryo" charset="-128"/>
              </a:rPr>
              <a:t>する</a:t>
            </a:r>
            <a:r>
              <a:rPr lang="ja-JP" altLang="ja-JP" sz="1200" dirty="0" smtClean="0">
                <a:solidFill>
                  <a:schemeClr val="bg1"/>
                </a:solidFill>
                <a:latin typeface="Meiryo" charset="-128"/>
                <a:ea typeface="Meiryo" charset="-128"/>
                <a:cs typeface="Meiryo" charset="-128"/>
              </a:rPr>
              <a:t>と</a:t>
            </a:r>
            <a:r>
              <a:rPr lang="ja-JP" altLang="en-US" sz="1200" dirty="0" smtClean="0">
                <a:solidFill>
                  <a:schemeClr val="bg1"/>
                </a:solidFill>
                <a:latin typeface="Meiryo" charset="-128"/>
                <a:ea typeface="Meiryo" charset="-128"/>
                <a:cs typeface="Meiryo" charset="-128"/>
              </a:rPr>
              <a:t>、</a:t>
            </a:r>
            <a:r>
              <a:rPr lang="ja-JP" altLang="ja-JP" sz="1200" dirty="0" smtClean="0">
                <a:solidFill>
                  <a:schemeClr val="bg1"/>
                </a:solidFill>
                <a:latin typeface="Meiryo" charset="-128"/>
                <a:ea typeface="Meiryo" charset="-128"/>
                <a:cs typeface="Meiryo" charset="-128"/>
              </a:rPr>
              <a:t>振るい</a:t>
            </a:r>
            <a:r>
              <a:rPr lang="ja-JP" altLang="ja-JP" sz="1200" dirty="0">
                <a:solidFill>
                  <a:schemeClr val="bg1"/>
                </a:solidFill>
                <a:latin typeface="Meiryo" charset="-128"/>
                <a:ea typeface="Meiryo" charset="-128"/>
                <a:cs typeface="Meiryo" charset="-128"/>
              </a:rPr>
              <a:t>分けをしなければならない可能性が無数にあるため、抽出する段階で無限の時間がかかってしまう。</a:t>
            </a:r>
          </a:p>
        </p:txBody>
      </p:sp>
      <p:sp>
        <p:nvSpPr>
          <p:cNvPr id="5" name="正方形/長方形 4"/>
          <p:cNvSpPr/>
          <p:nvPr/>
        </p:nvSpPr>
        <p:spPr>
          <a:xfrm>
            <a:off x="251520" y="2760061"/>
            <a:ext cx="6048672" cy="180368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b="1" dirty="0" smtClean="0">
                <a:solidFill>
                  <a:schemeClr val="bg1"/>
                </a:solidFill>
                <a:latin typeface="Meiryo" charset="-128"/>
                <a:ea typeface="Meiryo" charset="-128"/>
                <a:cs typeface="Meiryo" charset="-128"/>
              </a:rPr>
              <a:t>記号接地問題</a:t>
            </a:r>
            <a:endParaRPr kumimoji="1" lang="en-US" altLang="ja-JP" sz="2400" b="1" dirty="0" smtClean="0">
              <a:solidFill>
                <a:schemeClr val="bg1"/>
              </a:solidFill>
              <a:latin typeface="Meiryo" charset="-128"/>
              <a:ea typeface="Meiryo" charset="-128"/>
              <a:cs typeface="Meiryo" charset="-128"/>
            </a:endParaRPr>
          </a:p>
          <a:p>
            <a:r>
              <a:rPr lang="ja-JP" altLang="ja-JP" sz="1200" dirty="0" smtClean="0">
                <a:solidFill>
                  <a:schemeClr val="bg1"/>
                </a:solidFill>
                <a:latin typeface="Meiryo" charset="-128"/>
                <a:ea typeface="Meiryo" charset="-128"/>
                <a:cs typeface="Meiryo" charset="-128"/>
              </a:rPr>
              <a:t>シンボル</a:t>
            </a:r>
            <a:r>
              <a:rPr lang="en-US" altLang="ja-JP" sz="1200" dirty="0">
                <a:solidFill>
                  <a:schemeClr val="bg1"/>
                </a:solidFill>
                <a:latin typeface="Meiryo" charset="-128"/>
                <a:ea typeface="Meiryo" charset="-128"/>
                <a:cs typeface="Meiryo" charset="-128"/>
              </a:rPr>
              <a:t>(</a:t>
            </a:r>
            <a:r>
              <a:rPr lang="ja-JP" altLang="ja-JP" sz="1200" dirty="0">
                <a:solidFill>
                  <a:schemeClr val="bg1"/>
                </a:solidFill>
                <a:latin typeface="Meiryo" charset="-128"/>
                <a:ea typeface="Meiryo" charset="-128"/>
                <a:cs typeface="Meiryo" charset="-128"/>
              </a:rPr>
              <a:t>記号</a:t>
            </a:r>
            <a:r>
              <a:rPr lang="en-US" altLang="ja-JP" sz="1200" dirty="0">
                <a:solidFill>
                  <a:schemeClr val="bg1"/>
                </a:solidFill>
                <a:latin typeface="Meiryo" charset="-128"/>
                <a:ea typeface="Meiryo" charset="-128"/>
                <a:cs typeface="Meiryo" charset="-128"/>
              </a:rPr>
              <a:t>)</a:t>
            </a:r>
            <a:r>
              <a:rPr lang="ja-JP" altLang="ja-JP" sz="1200" dirty="0">
                <a:solidFill>
                  <a:schemeClr val="bg1"/>
                </a:solidFill>
                <a:latin typeface="Meiryo" charset="-128"/>
                <a:ea typeface="Meiryo" charset="-128"/>
                <a:cs typeface="Meiryo" charset="-128"/>
              </a:rPr>
              <a:t>を、それが意味するものと結びつけることが</a:t>
            </a:r>
            <a:r>
              <a:rPr lang="ja-JP" altLang="ja-JP" sz="1200" dirty="0" smtClean="0">
                <a:solidFill>
                  <a:schemeClr val="bg1"/>
                </a:solidFill>
                <a:latin typeface="Meiryo" charset="-128"/>
                <a:ea typeface="Meiryo" charset="-128"/>
                <a:cs typeface="Meiryo" charset="-128"/>
              </a:rPr>
              <a:t>必要</a:t>
            </a:r>
            <a:r>
              <a:rPr lang="ja-JP" altLang="en-US" sz="1200" dirty="0" smtClean="0">
                <a:solidFill>
                  <a:schemeClr val="bg1"/>
                </a:solidFill>
                <a:latin typeface="Meiryo" charset="-128"/>
                <a:ea typeface="Meiryo" charset="-128"/>
                <a:cs typeface="Meiryo" charset="-128"/>
              </a:rPr>
              <a:t>だが</a:t>
            </a:r>
            <a:r>
              <a:rPr lang="ja-JP" altLang="ja-JP" sz="1200" dirty="0" smtClean="0">
                <a:solidFill>
                  <a:schemeClr val="bg1"/>
                </a:solidFill>
                <a:latin typeface="Meiryo" charset="-128"/>
                <a:ea typeface="Meiryo" charset="-128"/>
                <a:cs typeface="Meiryo" charset="-128"/>
              </a:rPr>
              <a:t>、人工</a:t>
            </a:r>
            <a:r>
              <a:rPr lang="ja-JP" altLang="ja-JP" sz="1200" dirty="0">
                <a:solidFill>
                  <a:schemeClr val="bg1"/>
                </a:solidFill>
                <a:latin typeface="Meiryo" charset="-128"/>
                <a:ea typeface="Meiryo" charset="-128"/>
                <a:cs typeface="Meiryo" charset="-128"/>
              </a:rPr>
              <a:t>知能においては解決されていない</a:t>
            </a:r>
            <a:r>
              <a:rPr lang="ja-JP" altLang="ja-JP" sz="1200" dirty="0" smtClean="0">
                <a:solidFill>
                  <a:schemeClr val="bg1"/>
                </a:solidFill>
                <a:latin typeface="Meiryo" charset="-128"/>
                <a:ea typeface="Meiryo" charset="-128"/>
                <a:cs typeface="Meiryo" charset="-128"/>
              </a:rPr>
              <a:t>。例えば</a:t>
            </a:r>
            <a:r>
              <a:rPr lang="ja-JP" altLang="en-US" sz="1200" dirty="0" smtClean="0">
                <a:solidFill>
                  <a:schemeClr val="bg1"/>
                </a:solidFill>
                <a:latin typeface="Meiryo" charset="-128"/>
                <a:ea typeface="Meiryo" charset="-128"/>
                <a:cs typeface="Meiryo" charset="-128"/>
              </a:rPr>
              <a:t>、</a:t>
            </a:r>
            <a:r>
              <a:rPr lang="ja-JP" altLang="ja-JP" sz="1200" dirty="0" smtClean="0">
                <a:solidFill>
                  <a:schemeClr val="bg1"/>
                </a:solidFill>
                <a:latin typeface="Meiryo" charset="-128"/>
                <a:ea typeface="Meiryo" charset="-128"/>
                <a:cs typeface="Meiryo" charset="-128"/>
              </a:rPr>
              <a:t>「</a:t>
            </a:r>
            <a:r>
              <a:rPr lang="ja-JP" altLang="ja-JP" sz="1200" dirty="0">
                <a:solidFill>
                  <a:schemeClr val="bg1"/>
                </a:solidFill>
                <a:latin typeface="Meiryo" charset="-128"/>
                <a:ea typeface="Meiryo" charset="-128"/>
                <a:cs typeface="Meiryo" charset="-128"/>
              </a:rPr>
              <a:t>馬</a:t>
            </a:r>
            <a:r>
              <a:rPr lang="ja-JP" altLang="ja-JP" sz="1200" dirty="0" smtClean="0">
                <a:solidFill>
                  <a:schemeClr val="bg1"/>
                </a:solidFill>
                <a:latin typeface="Meiryo" charset="-128"/>
                <a:ea typeface="Meiryo" charset="-128"/>
                <a:cs typeface="Meiryo" charset="-128"/>
              </a:rPr>
              <a:t>」の</a:t>
            </a:r>
            <a:r>
              <a:rPr lang="ja-JP" altLang="ja-JP" sz="1200" dirty="0">
                <a:solidFill>
                  <a:schemeClr val="bg1"/>
                </a:solidFill>
                <a:latin typeface="Meiryo" charset="-128"/>
                <a:ea typeface="Meiryo" charset="-128"/>
                <a:cs typeface="Meiryo" charset="-128"/>
              </a:rPr>
              <a:t>意味と「シマ</a:t>
            </a:r>
            <a:r>
              <a:rPr lang="ja-JP" altLang="ja-JP" sz="1200" dirty="0" smtClean="0">
                <a:solidFill>
                  <a:schemeClr val="bg1"/>
                </a:solidFill>
                <a:latin typeface="Meiryo" charset="-128"/>
                <a:ea typeface="Meiryo" charset="-128"/>
                <a:cs typeface="Meiryo" charset="-128"/>
              </a:rPr>
              <a:t>」の</a:t>
            </a:r>
            <a:r>
              <a:rPr lang="ja-JP" altLang="ja-JP" sz="1200" dirty="0">
                <a:solidFill>
                  <a:schemeClr val="bg1"/>
                </a:solidFill>
                <a:latin typeface="Meiryo" charset="-128"/>
                <a:ea typeface="Meiryo" charset="-128"/>
                <a:cs typeface="Meiryo" charset="-128"/>
              </a:rPr>
              <a:t>意味がわかっていれば「シマウマ＝馬＋シマ」と教えられたとき、シマウマ</a:t>
            </a:r>
            <a:r>
              <a:rPr lang="ja-JP" altLang="ja-JP" sz="1200" dirty="0" smtClean="0">
                <a:solidFill>
                  <a:schemeClr val="bg1"/>
                </a:solidFill>
                <a:latin typeface="Meiryo" charset="-128"/>
                <a:ea typeface="Meiryo" charset="-128"/>
                <a:cs typeface="Meiryo" charset="-128"/>
              </a:rPr>
              <a:t>を見た</a:t>
            </a:r>
            <a:r>
              <a:rPr lang="ja-JP" altLang="ja-JP" sz="1200" dirty="0">
                <a:solidFill>
                  <a:schemeClr val="bg1"/>
                </a:solidFill>
                <a:latin typeface="Meiryo" charset="-128"/>
                <a:ea typeface="Meiryo" charset="-128"/>
                <a:cs typeface="Meiryo" charset="-128"/>
              </a:rPr>
              <a:t>瞬間「シマウマは、シマのある馬」だということが人間には理解できる</a:t>
            </a:r>
            <a:r>
              <a:rPr lang="ja-JP" altLang="ja-JP" sz="1200" dirty="0" smtClean="0">
                <a:solidFill>
                  <a:schemeClr val="bg1"/>
                </a:solidFill>
                <a:latin typeface="Meiryo" charset="-128"/>
                <a:ea typeface="Meiryo" charset="-128"/>
                <a:cs typeface="Meiryo" charset="-128"/>
              </a:rPr>
              <a:t>がコンピュータ</a:t>
            </a:r>
            <a:r>
              <a:rPr lang="ja-JP" altLang="ja-JP" sz="1200" dirty="0">
                <a:solidFill>
                  <a:schemeClr val="bg1"/>
                </a:solidFill>
                <a:latin typeface="Meiryo" charset="-128"/>
                <a:ea typeface="Meiryo" charset="-128"/>
                <a:cs typeface="Meiryo" charset="-128"/>
              </a:rPr>
              <a:t>に</a:t>
            </a:r>
            <a:r>
              <a:rPr lang="ja-JP" altLang="ja-JP" sz="1200" dirty="0" smtClean="0">
                <a:solidFill>
                  <a:schemeClr val="bg1"/>
                </a:solidFill>
                <a:latin typeface="Meiryo" charset="-128"/>
                <a:ea typeface="Meiryo" charset="-128"/>
                <a:cs typeface="Meiryo" charset="-128"/>
              </a:rPr>
              <a:t>はできない</a:t>
            </a:r>
            <a:r>
              <a:rPr lang="ja-JP" altLang="ja-JP" sz="1200" dirty="0">
                <a:solidFill>
                  <a:schemeClr val="bg1"/>
                </a:solidFill>
                <a:latin typeface="Meiryo" charset="-128"/>
                <a:ea typeface="Meiryo" charset="-128"/>
                <a:cs typeface="Meiryo" charset="-128"/>
              </a:rPr>
              <a:t>。「青りんご</a:t>
            </a:r>
            <a:r>
              <a:rPr lang="en-US" altLang="ja-JP" sz="1200" dirty="0">
                <a:solidFill>
                  <a:schemeClr val="bg1"/>
                </a:solidFill>
                <a:latin typeface="Meiryo" charset="-128"/>
                <a:ea typeface="Meiryo" charset="-128"/>
                <a:cs typeface="Meiryo" charset="-128"/>
              </a:rPr>
              <a:t> = </a:t>
            </a:r>
            <a:r>
              <a:rPr lang="ja-JP" altLang="ja-JP" sz="1200" dirty="0">
                <a:solidFill>
                  <a:schemeClr val="bg1"/>
                </a:solidFill>
                <a:latin typeface="Meiryo" charset="-128"/>
                <a:ea typeface="Meiryo" charset="-128"/>
                <a:cs typeface="Meiryo" charset="-128"/>
              </a:rPr>
              <a:t>りんご</a:t>
            </a:r>
            <a:r>
              <a:rPr lang="en-US" altLang="ja-JP" sz="1200" dirty="0">
                <a:solidFill>
                  <a:schemeClr val="bg1"/>
                </a:solidFill>
                <a:latin typeface="Meiryo" charset="-128"/>
                <a:ea typeface="Meiryo" charset="-128"/>
                <a:cs typeface="Meiryo" charset="-128"/>
              </a:rPr>
              <a:t> + </a:t>
            </a:r>
            <a:r>
              <a:rPr lang="ja-JP" altLang="ja-JP" sz="1200" dirty="0">
                <a:solidFill>
                  <a:schemeClr val="bg1"/>
                </a:solidFill>
                <a:latin typeface="Meiryo" charset="-128"/>
                <a:ea typeface="Meiryo" charset="-128"/>
                <a:cs typeface="Meiryo" charset="-128"/>
              </a:rPr>
              <a:t>青い」も同様。</a:t>
            </a:r>
          </a:p>
          <a:p>
            <a:endParaRPr kumimoji="1" lang="ja-JP" altLang="en-US" sz="1200" dirty="0">
              <a:solidFill>
                <a:schemeClr val="bg1"/>
              </a:solidFill>
              <a:latin typeface="Meiryo" charset="-128"/>
              <a:ea typeface="Meiryo" charset="-128"/>
              <a:cs typeface="Meiryo" charset="-128"/>
            </a:endParaRPr>
          </a:p>
        </p:txBody>
      </p:sp>
      <p:sp>
        <p:nvSpPr>
          <p:cNvPr id="6" name="正方形/長方形 5"/>
          <p:cNvSpPr/>
          <p:nvPr/>
        </p:nvSpPr>
        <p:spPr>
          <a:xfrm>
            <a:off x="251520" y="4674537"/>
            <a:ext cx="6048672" cy="180368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b="1" dirty="0" smtClean="0">
                <a:solidFill>
                  <a:schemeClr val="bg1"/>
                </a:solidFill>
                <a:latin typeface="Meiryo" charset="-128"/>
                <a:ea typeface="Meiryo" charset="-128"/>
                <a:cs typeface="Meiryo" charset="-128"/>
              </a:rPr>
              <a:t>心身問題</a:t>
            </a:r>
            <a:endParaRPr kumimoji="1" lang="en-US" altLang="ja-JP" sz="2400" b="1" dirty="0" smtClean="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心</a:t>
            </a:r>
            <a:r>
              <a:rPr lang="ja-JP" altLang="en-US" sz="1200" dirty="0">
                <a:solidFill>
                  <a:schemeClr val="bg1"/>
                </a:solidFill>
                <a:latin typeface="Meiryo" charset="-128"/>
                <a:ea typeface="Meiryo" charset="-128"/>
                <a:cs typeface="Meiryo" charset="-128"/>
              </a:rPr>
              <a:t>と体の状態との間の</a:t>
            </a:r>
            <a:r>
              <a:rPr lang="ja-JP" altLang="en-US" sz="1200" dirty="0" smtClean="0">
                <a:solidFill>
                  <a:schemeClr val="bg1"/>
                </a:solidFill>
                <a:latin typeface="Meiryo" charset="-128"/>
                <a:ea typeface="Meiryo" charset="-128"/>
                <a:cs typeface="Meiryo" charset="-128"/>
              </a:rPr>
              <a:t>関係、</a:t>
            </a:r>
            <a:r>
              <a:rPr lang="ja-JP" altLang="en-US" sz="1200" dirty="0">
                <a:solidFill>
                  <a:schemeClr val="bg1"/>
                </a:solidFill>
                <a:latin typeface="Meiryo" charset="-128"/>
                <a:ea typeface="Meiryo" charset="-128"/>
                <a:cs typeface="Meiryo" charset="-128"/>
              </a:rPr>
              <a:t>つまり一般的に非物質的であると考えられている心というものが、どうして物質的な肉体に影響を与えることができるのか、そしてまたその逆もいかに可能なの</a:t>
            </a:r>
            <a:r>
              <a:rPr lang="ja-JP" altLang="en-US" sz="1200" dirty="0" smtClean="0">
                <a:solidFill>
                  <a:schemeClr val="bg1"/>
                </a:solidFill>
                <a:latin typeface="Meiryo" charset="-128"/>
                <a:ea typeface="Meiryo" charset="-128"/>
                <a:cs typeface="Meiryo" charset="-128"/>
              </a:rPr>
              <a:t>かは、解明されていない。意識や意欲なども同じで、それ自体が解明できておらず、コンピューター上で実装のしようがない。</a:t>
            </a:r>
            <a:endParaRPr kumimoji="1" lang="ja-JP" altLang="en-US" sz="1200" dirty="0">
              <a:solidFill>
                <a:schemeClr val="bg1"/>
              </a:solidFill>
              <a:latin typeface="Meiryo" charset="-128"/>
              <a:ea typeface="Meiryo" charset="-128"/>
              <a:cs typeface="Meiryo" charset="-128"/>
            </a:endParaRPr>
          </a:p>
        </p:txBody>
      </p:sp>
      <p:sp>
        <p:nvSpPr>
          <p:cNvPr id="7" name="正方形/長方形 6"/>
          <p:cNvSpPr/>
          <p:nvPr/>
        </p:nvSpPr>
        <p:spPr>
          <a:xfrm>
            <a:off x="6444208" y="1559110"/>
            <a:ext cx="2448272" cy="5901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意志が無い</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6434536" y="3002823"/>
            <a:ext cx="2448272" cy="5901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事例が</a:t>
            </a:r>
            <a:r>
              <a:rPr kumimoji="1" lang="ja-JP" altLang="en-US" sz="1200" smtClean="0">
                <a:solidFill>
                  <a:srgbClr val="FFFFFF"/>
                </a:solidFill>
                <a:latin typeface="Meiryo" charset="-128"/>
                <a:ea typeface="Meiryo" charset="-128"/>
                <a:cs typeface="Meiryo" charset="-128"/>
              </a:rPr>
              <a:t>少ないと対応できない</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6444208" y="2280425"/>
            <a:ext cx="2448272" cy="5901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人間のように知覚できない</a:t>
            </a:r>
            <a:endParaRPr kumimoji="1" lang="ja-JP" altLang="en-US" sz="1200" dirty="0">
              <a:solidFill>
                <a:srgbClr val="FFFFFF"/>
              </a:solidFill>
              <a:latin typeface="Meiryo" charset="-128"/>
              <a:ea typeface="Meiryo" charset="-128"/>
              <a:cs typeface="Meiryo" charset="-128"/>
            </a:endParaRPr>
          </a:p>
        </p:txBody>
      </p:sp>
      <p:sp>
        <p:nvSpPr>
          <p:cNvPr id="10" name="正方形/長方形 9"/>
          <p:cNvSpPr/>
          <p:nvPr/>
        </p:nvSpPr>
        <p:spPr>
          <a:xfrm>
            <a:off x="6434536" y="3724138"/>
            <a:ext cx="2448272" cy="5901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問いを生み出せない</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6444208" y="4445453"/>
            <a:ext cx="2448272" cy="5901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枠組みをデザインできない</a:t>
            </a: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6444208" y="5166768"/>
            <a:ext cx="2448272" cy="5901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ひらめきがない</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6444208" y="5888083"/>
            <a:ext cx="2448272" cy="5901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常識的な判断ができない</a:t>
            </a:r>
            <a:endParaRPr kumimoji="1" lang="ja-JP" altLang="en-US" sz="1200" dirty="0">
              <a:solidFill>
                <a:srgbClr val="FFFFFF"/>
              </a:solidFill>
              <a:latin typeface="Meiryo" charset="-128"/>
              <a:ea typeface="Meiryo" charset="-128"/>
              <a:cs typeface="Meiryo" charset="-128"/>
            </a:endParaRPr>
          </a:p>
        </p:txBody>
      </p:sp>
      <p:sp>
        <p:nvSpPr>
          <p:cNvPr id="15" name="正方形/長方形 14"/>
          <p:cNvSpPr/>
          <p:nvPr/>
        </p:nvSpPr>
        <p:spPr>
          <a:xfrm>
            <a:off x="6444208" y="836712"/>
            <a:ext cx="2448272" cy="5901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リーダーシップを発揮できない</a:t>
            </a:r>
            <a:endParaRPr kumimoji="1" lang="ja-JP" altLang="en-US" sz="12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69601385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人工知能に置き換えられる職業と置き換えられない職業 </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77</a:t>
            </a:fld>
            <a:endParaRPr kumimoji="1" lang="ja-JP" altLang="en-US"/>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130548"/>
            <a:ext cx="4238611" cy="4103466"/>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4803" y="2121585"/>
            <a:ext cx="4278715" cy="3966980"/>
          </a:xfrm>
          <a:prstGeom prst="rect">
            <a:avLst/>
          </a:prstGeom>
        </p:spPr>
      </p:pic>
      <p:sp>
        <p:nvSpPr>
          <p:cNvPr id="7" name="正方形/長方形 6"/>
          <p:cNvSpPr/>
          <p:nvPr/>
        </p:nvSpPr>
        <p:spPr>
          <a:xfrm>
            <a:off x="89579" y="1733292"/>
            <a:ext cx="4482421" cy="276999"/>
          </a:xfrm>
          <a:prstGeom prst="rect">
            <a:avLst/>
          </a:prstGeom>
        </p:spPr>
        <p:txBody>
          <a:bodyPr wrap="square">
            <a:spAutoFit/>
          </a:bodyPr>
          <a:lstStyle/>
          <a:p>
            <a:pPr algn="ctr"/>
            <a:r>
              <a:rPr lang="ja-JP" altLang="en-US" sz="1200" b="1" dirty="0" smtClean="0">
                <a:solidFill>
                  <a:srgbClr val="333333"/>
                </a:solidFill>
                <a:latin typeface="Meiryo" charset="-128"/>
                <a:ea typeface="Meiryo" charset="-128"/>
                <a:cs typeface="Meiryo" charset="-128"/>
              </a:rPr>
              <a:t>人工</a:t>
            </a:r>
            <a:r>
              <a:rPr lang="ja-JP" altLang="en-US" sz="1200" b="1" dirty="0">
                <a:solidFill>
                  <a:srgbClr val="333333"/>
                </a:solidFill>
                <a:latin typeface="Meiryo" charset="-128"/>
                <a:ea typeface="Meiryo" charset="-128"/>
                <a:cs typeface="Meiryo" charset="-128"/>
              </a:rPr>
              <a:t>知能やロボット等による代替可能性が高い</a:t>
            </a:r>
            <a:r>
              <a:rPr lang="en-US" altLang="ja-JP" sz="1200" b="1" dirty="0">
                <a:solidFill>
                  <a:srgbClr val="333333"/>
                </a:solidFill>
                <a:latin typeface="Meiryo" charset="-128"/>
                <a:ea typeface="Meiryo" charset="-128"/>
                <a:cs typeface="Meiryo" charset="-128"/>
              </a:rPr>
              <a:t>100</a:t>
            </a:r>
            <a:r>
              <a:rPr lang="ja-JP" altLang="en-US" sz="1200" b="1" dirty="0">
                <a:solidFill>
                  <a:srgbClr val="333333"/>
                </a:solidFill>
                <a:latin typeface="Meiryo" charset="-128"/>
                <a:ea typeface="Meiryo" charset="-128"/>
                <a:cs typeface="Meiryo" charset="-128"/>
              </a:rPr>
              <a:t>種の職業</a:t>
            </a:r>
            <a:endParaRPr lang="ja-JP" altLang="en-US" sz="1200" b="1" i="0" dirty="0">
              <a:solidFill>
                <a:srgbClr val="333333"/>
              </a:solidFill>
              <a:effectLst/>
              <a:latin typeface="Meiryo" charset="-128"/>
              <a:ea typeface="Meiryo" charset="-128"/>
              <a:cs typeface="Meiryo" charset="-128"/>
            </a:endParaRPr>
          </a:p>
        </p:txBody>
      </p:sp>
      <p:sp>
        <p:nvSpPr>
          <p:cNvPr id="8" name="正方形/長方形 7"/>
          <p:cNvSpPr/>
          <p:nvPr/>
        </p:nvSpPr>
        <p:spPr>
          <a:xfrm>
            <a:off x="4576523" y="1739881"/>
            <a:ext cx="4476995" cy="276999"/>
          </a:xfrm>
          <a:prstGeom prst="rect">
            <a:avLst/>
          </a:prstGeom>
        </p:spPr>
        <p:txBody>
          <a:bodyPr wrap="square">
            <a:spAutoFit/>
          </a:bodyPr>
          <a:lstStyle/>
          <a:p>
            <a:pPr algn="ctr"/>
            <a:r>
              <a:rPr lang="ja-JP" altLang="en-US" sz="1200" b="1" dirty="0" smtClean="0">
                <a:solidFill>
                  <a:srgbClr val="333333"/>
                </a:solidFill>
                <a:latin typeface="メイリオ" charset="-128"/>
              </a:rPr>
              <a:t>人工</a:t>
            </a:r>
            <a:r>
              <a:rPr lang="ja-JP" altLang="en-US" sz="1200" b="1" dirty="0">
                <a:solidFill>
                  <a:srgbClr val="333333"/>
                </a:solidFill>
                <a:latin typeface="メイリオ" charset="-128"/>
              </a:rPr>
              <a:t>知能やロボット等に</a:t>
            </a:r>
            <a:r>
              <a:rPr lang="ja-JP" altLang="en-US" sz="1200" b="1" dirty="0">
                <a:solidFill>
                  <a:srgbClr val="333333"/>
                </a:solidFill>
                <a:latin typeface="Meiryo" charset="-128"/>
                <a:ea typeface="Meiryo" charset="-128"/>
                <a:cs typeface="Meiryo" charset="-128"/>
              </a:rPr>
              <a:t>よる</a:t>
            </a:r>
            <a:r>
              <a:rPr lang="ja-JP" altLang="en-US" sz="1200" b="1" dirty="0">
                <a:solidFill>
                  <a:srgbClr val="333333"/>
                </a:solidFill>
                <a:latin typeface="メイリオ" charset="-128"/>
              </a:rPr>
              <a:t>代替可能性が低い</a:t>
            </a:r>
            <a:r>
              <a:rPr lang="en-US" altLang="ja-JP" sz="1200" b="1" dirty="0">
                <a:solidFill>
                  <a:srgbClr val="333333"/>
                </a:solidFill>
                <a:latin typeface="メイリオ" charset="-128"/>
              </a:rPr>
              <a:t>100</a:t>
            </a:r>
            <a:r>
              <a:rPr lang="ja-JP" altLang="en-US" sz="1200" b="1" dirty="0">
                <a:solidFill>
                  <a:srgbClr val="333333"/>
                </a:solidFill>
                <a:latin typeface="メイリオ" charset="-128"/>
              </a:rPr>
              <a:t>種の職業</a:t>
            </a:r>
            <a:endParaRPr lang="ja-JP" altLang="en-US" sz="1200" b="1" i="0" dirty="0">
              <a:solidFill>
                <a:srgbClr val="333333"/>
              </a:solidFill>
              <a:effectLst/>
              <a:latin typeface="メイリオ" charset="-128"/>
            </a:endParaRPr>
          </a:p>
        </p:txBody>
      </p:sp>
      <p:grpSp>
        <p:nvGrpSpPr>
          <p:cNvPr id="9" name="図形グループ 8"/>
          <p:cNvGrpSpPr/>
          <p:nvPr/>
        </p:nvGrpSpPr>
        <p:grpSpPr>
          <a:xfrm>
            <a:off x="203672" y="912952"/>
            <a:ext cx="300621" cy="590586"/>
            <a:chOff x="1946324" y="4125162"/>
            <a:chExt cx="969964" cy="2007872"/>
          </a:xfrm>
        </p:grpSpPr>
        <p:sp>
          <p:nvSpPr>
            <p:cNvPr id="10" name="円/楕円 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フローチャート: 論理積ゲート 1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 name="図形グループ 11"/>
          <p:cNvGrpSpPr/>
          <p:nvPr/>
        </p:nvGrpSpPr>
        <p:grpSpPr>
          <a:xfrm>
            <a:off x="4774803" y="912952"/>
            <a:ext cx="300621" cy="590586"/>
            <a:chOff x="1946324" y="4125162"/>
            <a:chExt cx="969964" cy="2007872"/>
          </a:xfrm>
        </p:grpSpPr>
        <p:sp>
          <p:nvSpPr>
            <p:cNvPr id="13" name="円/楕円 12"/>
            <p:cNvSpPr/>
            <p:nvPr/>
          </p:nvSpPr>
          <p:spPr>
            <a:xfrm>
              <a:off x="1946324" y="4125162"/>
              <a:ext cx="969962" cy="920750"/>
            </a:xfrm>
            <a:prstGeom prst="ellipse">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フローチャート: 論理積ゲート 13"/>
            <p:cNvSpPr/>
            <p:nvPr/>
          </p:nvSpPr>
          <p:spPr>
            <a:xfrm rot="16200000">
              <a:off x="1887746" y="5104491"/>
              <a:ext cx="1087122" cy="969963"/>
            </a:xfrm>
            <a:prstGeom prst="flowChartDelay">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 name="テキスト ボックス 14"/>
          <p:cNvSpPr txBox="1"/>
          <p:nvPr/>
        </p:nvSpPr>
        <p:spPr>
          <a:xfrm>
            <a:off x="5075423" y="1072126"/>
            <a:ext cx="4031873" cy="461665"/>
          </a:xfrm>
          <a:prstGeom prst="rect">
            <a:avLst/>
          </a:prstGeom>
          <a:noFill/>
        </p:spPr>
        <p:txBody>
          <a:bodyPr wrap="none" rtlCol="0">
            <a:spAutoFit/>
          </a:bodyPr>
          <a:lstStyle/>
          <a:p>
            <a:r>
              <a:rPr lang="ja-JP" altLang="en-US" sz="1200" dirty="0" smtClean="0">
                <a:solidFill>
                  <a:srgbClr val="0070C0"/>
                </a:solidFill>
                <a:latin typeface="Meiryo" charset="-128"/>
                <a:ea typeface="Meiryo" charset="-128"/>
                <a:cs typeface="Meiryo" charset="-128"/>
              </a:rPr>
              <a:t>感性、協調性、創造性、好奇心、問題発見力など</a:t>
            </a:r>
            <a:endParaRPr lang="en-US" altLang="ja-JP" sz="1200" dirty="0" smtClean="0">
              <a:solidFill>
                <a:srgbClr val="0070C0"/>
              </a:solidFill>
              <a:latin typeface="Meiryo" charset="-128"/>
              <a:ea typeface="Meiryo" charset="-128"/>
              <a:cs typeface="Meiryo" charset="-128"/>
            </a:endParaRPr>
          </a:p>
          <a:p>
            <a:r>
              <a:rPr lang="ja-JP" altLang="en-US" sz="1200" dirty="0" smtClean="0">
                <a:solidFill>
                  <a:srgbClr val="0070C0"/>
                </a:solidFill>
                <a:latin typeface="Meiryo" charset="-128"/>
                <a:ea typeface="Meiryo" charset="-128"/>
                <a:cs typeface="Meiryo" charset="-128"/>
              </a:rPr>
              <a:t>非定型的で、機械を何にどう使うかを決められる能力</a:t>
            </a:r>
            <a:endParaRPr kumimoji="1" lang="ja-JP" altLang="en-US" sz="1200" dirty="0">
              <a:solidFill>
                <a:srgbClr val="0070C0"/>
              </a:solidFill>
              <a:latin typeface="Meiryo" charset="-128"/>
              <a:ea typeface="Meiryo" charset="-128"/>
              <a:cs typeface="Meiryo" charset="-128"/>
            </a:endParaRPr>
          </a:p>
        </p:txBody>
      </p:sp>
      <p:sp>
        <p:nvSpPr>
          <p:cNvPr id="16" name="テキスト ボックス 15"/>
          <p:cNvSpPr txBox="1"/>
          <p:nvPr/>
        </p:nvSpPr>
        <p:spPr>
          <a:xfrm>
            <a:off x="578941" y="1070354"/>
            <a:ext cx="3993059" cy="461665"/>
          </a:xfrm>
          <a:prstGeom prst="rect">
            <a:avLst/>
          </a:prstGeom>
          <a:noFill/>
        </p:spPr>
        <p:txBody>
          <a:bodyPr wrap="square" rtlCol="0">
            <a:spAutoFit/>
          </a:bodyPr>
          <a:lstStyle/>
          <a:p>
            <a:r>
              <a:rPr lang="ja-JP" altLang="en-US" sz="1200" dirty="0" smtClean="0">
                <a:latin typeface="Meiryo" charset="-128"/>
                <a:ea typeface="Meiryo" charset="-128"/>
                <a:cs typeface="Meiryo" charset="-128"/>
              </a:rPr>
              <a:t>技能や経験の蓄積に依存し、パターン化しやすく</a:t>
            </a:r>
            <a:endParaRPr lang="en-US" altLang="ja-JP" sz="1200" dirty="0" smtClean="0">
              <a:latin typeface="Meiryo" charset="-128"/>
              <a:ea typeface="Meiryo" charset="-128"/>
              <a:cs typeface="Meiryo" charset="-128"/>
            </a:endParaRPr>
          </a:p>
          <a:p>
            <a:r>
              <a:rPr lang="ja-JP" altLang="en-US" sz="1200" dirty="0" smtClean="0">
                <a:latin typeface="Meiryo" charset="-128"/>
                <a:ea typeface="Meiryo" charset="-128"/>
                <a:cs typeface="Meiryo" charset="-128"/>
              </a:rPr>
              <a:t>定型的で、特定の領域を越えない能力</a:t>
            </a:r>
            <a:endParaRPr kumimoji="1" lang="ja-JP" altLang="en-US" sz="1200" dirty="0">
              <a:latin typeface="Meiryo" charset="-128"/>
              <a:ea typeface="Meiryo" charset="-128"/>
              <a:cs typeface="Meiryo" charset="-128"/>
            </a:endParaRPr>
          </a:p>
        </p:txBody>
      </p:sp>
      <p:sp>
        <p:nvSpPr>
          <p:cNvPr id="17" name="正方形/長方形 16"/>
          <p:cNvSpPr/>
          <p:nvPr/>
        </p:nvSpPr>
        <p:spPr>
          <a:xfrm>
            <a:off x="5589163" y="6207747"/>
            <a:ext cx="3482043" cy="430887"/>
          </a:xfrm>
          <a:prstGeom prst="rect">
            <a:avLst/>
          </a:prstGeom>
        </p:spPr>
        <p:txBody>
          <a:bodyPr wrap="none">
            <a:spAutoFit/>
          </a:bodyPr>
          <a:lstStyle/>
          <a:p>
            <a:pPr algn="r"/>
            <a:r>
              <a:rPr lang="en-US" altLang="ja-JP" sz="1200" dirty="0">
                <a:latin typeface="Meiryo" charset="-128"/>
                <a:ea typeface="Meiryo" charset="-128"/>
                <a:cs typeface="Meiryo" charset="-128"/>
              </a:rPr>
              <a:t>2015</a:t>
            </a:r>
            <a:r>
              <a:rPr lang="ja-JP" altLang="en-US" sz="1200" dirty="0">
                <a:latin typeface="Meiryo" charset="-128"/>
                <a:ea typeface="Meiryo" charset="-128"/>
                <a:cs typeface="Meiryo" charset="-128"/>
              </a:rPr>
              <a:t>年</a:t>
            </a:r>
            <a:r>
              <a:rPr lang="en-US" altLang="ja-JP" sz="1200" dirty="0">
                <a:latin typeface="Meiryo" charset="-128"/>
                <a:ea typeface="Meiryo" charset="-128"/>
                <a:cs typeface="Meiryo" charset="-128"/>
              </a:rPr>
              <a:t>12</a:t>
            </a:r>
            <a:r>
              <a:rPr lang="ja-JP" altLang="en-US" sz="1200" dirty="0">
                <a:latin typeface="Meiryo" charset="-128"/>
                <a:ea typeface="Meiryo" charset="-128"/>
                <a:cs typeface="Meiryo" charset="-128"/>
              </a:rPr>
              <a:t>月</a:t>
            </a:r>
            <a:r>
              <a:rPr lang="en-US" altLang="ja-JP" sz="1200" dirty="0">
                <a:latin typeface="Meiryo" charset="-128"/>
                <a:ea typeface="Meiryo" charset="-128"/>
                <a:cs typeface="Meiryo" charset="-128"/>
              </a:rPr>
              <a:t>02</a:t>
            </a:r>
            <a:r>
              <a:rPr lang="ja-JP" altLang="en-US" sz="1200" dirty="0" smtClean="0">
                <a:latin typeface="Meiryo" charset="-128"/>
                <a:ea typeface="Meiryo" charset="-128"/>
                <a:cs typeface="Meiryo" charset="-128"/>
              </a:rPr>
              <a:t>日・株式</a:t>
            </a:r>
            <a:r>
              <a:rPr lang="ja-JP" altLang="en-US" sz="1200" dirty="0">
                <a:latin typeface="Meiryo" charset="-128"/>
                <a:ea typeface="Meiryo" charset="-128"/>
                <a:cs typeface="Meiryo" charset="-128"/>
              </a:rPr>
              <a:t>会社野村総合</a:t>
            </a:r>
            <a:r>
              <a:rPr lang="ja-JP" altLang="en-US" sz="1200" dirty="0" smtClean="0">
                <a:latin typeface="Meiryo" charset="-128"/>
                <a:ea typeface="Meiryo" charset="-128"/>
                <a:cs typeface="Meiryo" charset="-128"/>
              </a:rPr>
              <a:t>研究所</a:t>
            </a:r>
            <a:endParaRPr lang="en-US" altLang="ja-JP" sz="1200" dirty="0" smtClean="0">
              <a:latin typeface="Meiryo" charset="-128"/>
              <a:ea typeface="Meiryo" charset="-128"/>
              <a:cs typeface="Meiryo" charset="-128"/>
            </a:endParaRPr>
          </a:p>
          <a:p>
            <a:pPr algn="r"/>
            <a:r>
              <a:rPr lang="en-US" altLang="ja-JP" sz="1000" dirty="0">
                <a:latin typeface="Meiryo" charset="-128"/>
                <a:ea typeface="Meiryo" charset="-128"/>
                <a:cs typeface="Meiryo" charset="-128"/>
              </a:rPr>
              <a:t>https://</a:t>
            </a:r>
            <a:r>
              <a:rPr lang="en-US" altLang="ja-JP" sz="1000" dirty="0" err="1">
                <a:latin typeface="Meiryo" charset="-128"/>
                <a:ea typeface="Meiryo" charset="-128"/>
                <a:cs typeface="Meiryo" charset="-128"/>
              </a:rPr>
              <a:t>www.nri.com</a:t>
            </a:r>
            <a:r>
              <a:rPr lang="en-US" altLang="ja-JP" sz="1000" dirty="0">
                <a:latin typeface="Meiryo" charset="-128"/>
                <a:ea typeface="Meiryo" charset="-128"/>
                <a:cs typeface="Meiryo" charset="-128"/>
              </a:rPr>
              <a:t>/</a:t>
            </a:r>
            <a:r>
              <a:rPr lang="en-US" altLang="ja-JP" sz="1000" dirty="0" err="1">
                <a:latin typeface="Meiryo" charset="-128"/>
                <a:ea typeface="Meiryo" charset="-128"/>
                <a:cs typeface="Meiryo" charset="-128"/>
              </a:rPr>
              <a:t>jp</a:t>
            </a:r>
            <a:r>
              <a:rPr lang="en-US" altLang="ja-JP" sz="1000" dirty="0">
                <a:latin typeface="Meiryo" charset="-128"/>
                <a:ea typeface="Meiryo" charset="-128"/>
                <a:cs typeface="Meiryo" charset="-128"/>
              </a:rPr>
              <a:t>/news/2015/151202_1.aspx</a:t>
            </a:r>
            <a:endParaRPr lang="ja-JP" altLang="en-US" sz="1000" dirty="0">
              <a:latin typeface="Meiryo" charset="-128"/>
              <a:ea typeface="Meiryo" charset="-128"/>
              <a:cs typeface="Meiryo" charset="-128"/>
            </a:endParaRPr>
          </a:p>
        </p:txBody>
      </p:sp>
    </p:spTree>
    <p:extLst>
      <p:ext uri="{BB962C8B-B14F-4D97-AF65-F5344CB8AC3E}">
        <p14:creationId xmlns:p14="http://schemas.microsoft.com/office/powerpoint/2010/main" val="56150300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pitchFamily="34" charset="0"/>
                <a:ea typeface="HGP創英角ｺﾞｼｯｸUB" pitchFamily="50" charset="-128"/>
                <a:cs typeface="Arial" pitchFamily="34" charset="0"/>
              </a:rPr>
              <a:t>これからのビジネス戦略</a:t>
            </a:r>
            <a:endParaRPr lang="en-US" altLang="ja-JP" sz="2400" dirty="0" smtClean="0">
              <a:solidFill>
                <a:schemeClr val="bg1"/>
              </a:solidFill>
              <a:latin typeface="Arial"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7449606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955650" y="1065653"/>
            <a:ext cx="7246449" cy="546961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テクノロジー・ドリブンの時代へシフト</a:t>
            </a:r>
            <a:endParaRPr kumimoji="1" lang="ja-JP" altLang="en-US" dirty="0"/>
          </a:p>
        </p:txBody>
      </p:sp>
      <p:sp>
        <p:nvSpPr>
          <p:cNvPr id="3" name="スライド番号プレースホルダー 2"/>
          <p:cNvSpPr>
            <a:spLocks noGrp="1"/>
          </p:cNvSpPr>
          <p:nvPr>
            <p:ph type="sldNum" sz="quarter" idx="12"/>
          </p:nvPr>
        </p:nvSpPr>
        <p:spPr>
          <a:xfrm>
            <a:off x="6945387" y="6669505"/>
            <a:ext cx="2133600" cy="217800"/>
          </a:xfrm>
        </p:spPr>
        <p:txBody>
          <a:bodyPr/>
          <a:lstStyle/>
          <a:p>
            <a:fld id="{8FF8CC5D-A65D-5946-99B5-645367A967AD}" type="slidenum">
              <a:rPr kumimoji="1" lang="ja-JP" altLang="en-US" smtClean="0"/>
              <a:t>79</a:t>
            </a:fld>
            <a:endParaRPr kumimoji="1" lang="ja-JP" altLang="en-US" dirty="0"/>
          </a:p>
        </p:txBody>
      </p:sp>
      <p:sp>
        <p:nvSpPr>
          <p:cNvPr id="4" name="正方形/長方形 3"/>
          <p:cNvSpPr/>
          <p:nvPr/>
        </p:nvSpPr>
        <p:spPr>
          <a:xfrm>
            <a:off x="1040666" y="1145511"/>
            <a:ext cx="7065844" cy="498451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p:cNvSpPr/>
          <p:nvPr/>
        </p:nvSpPr>
        <p:spPr>
          <a:xfrm>
            <a:off x="3186023" y="2237961"/>
            <a:ext cx="2775129" cy="279292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p:cNvSpPr/>
          <p:nvPr/>
        </p:nvSpPr>
        <p:spPr>
          <a:xfrm>
            <a:off x="1387205" y="2757743"/>
            <a:ext cx="2304201" cy="1760048"/>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ホームベース 6"/>
          <p:cNvSpPr/>
          <p:nvPr/>
        </p:nvSpPr>
        <p:spPr>
          <a:xfrm flipH="1">
            <a:off x="5496735" y="2757743"/>
            <a:ext cx="2263233" cy="1760048"/>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5400000" flipH="1">
            <a:off x="3904333" y="4388382"/>
            <a:ext cx="1343119" cy="1738239"/>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ホームベース 8"/>
          <p:cNvSpPr/>
          <p:nvPr/>
        </p:nvSpPr>
        <p:spPr>
          <a:xfrm rot="16200000" flipH="1" flipV="1">
            <a:off x="3869273" y="1178431"/>
            <a:ext cx="1397871" cy="1753607"/>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3404037" y="2735850"/>
            <a:ext cx="2339102" cy="800219"/>
          </a:xfrm>
          <a:prstGeom prst="rect">
            <a:avLst/>
          </a:prstGeom>
          <a:noFill/>
        </p:spPr>
        <p:txBody>
          <a:bodyPr wrap="none" rtlCol="0">
            <a:spAutoFit/>
          </a:bodyPr>
          <a:lstStyle/>
          <a:p>
            <a:pPr algn="ctr"/>
            <a:r>
              <a:rPr kumimoji="1" lang="ja-JP" altLang="en-US" sz="3200" dirty="0" smtClean="0">
                <a:solidFill>
                  <a:schemeClr val="bg1"/>
                </a:solidFill>
                <a:latin typeface="Hiragino Kaku Gothic Pro W6" charset="-128"/>
                <a:ea typeface="Hiragino Kaku Gothic Pro W6" charset="-128"/>
                <a:cs typeface="Hiragino Kaku Gothic Pro W6" charset="-128"/>
              </a:rPr>
              <a:t>デジタル</a:t>
            </a:r>
            <a:endParaRPr kumimoji="1" lang="en-US" altLang="ja-JP" sz="3200" dirty="0" smtClean="0">
              <a:solidFill>
                <a:schemeClr val="bg1"/>
              </a:solidFill>
              <a:latin typeface="Hiragino Kaku Gothic Pro W6" charset="-128"/>
              <a:ea typeface="Hiragino Kaku Gothic Pro W6" charset="-128"/>
              <a:cs typeface="Hiragino Kaku Gothic Pro W6" charset="-128"/>
            </a:endParaRPr>
          </a:p>
          <a:p>
            <a:pPr algn="ctr"/>
            <a:r>
              <a:rPr lang="ja-JP" altLang="en-US" sz="1400" dirty="0" smtClean="0">
                <a:solidFill>
                  <a:schemeClr val="bg1"/>
                </a:solidFill>
                <a:latin typeface="Hiragino Kaku Gothic Pro W6" charset="-128"/>
                <a:ea typeface="Hiragino Kaku Gothic Pro W6" charset="-128"/>
                <a:cs typeface="Hiragino Kaku Gothic Pro W6" charset="-128"/>
              </a:rPr>
              <a:t>トランスフォーメイション</a:t>
            </a:r>
            <a:endParaRPr kumimoji="1" lang="ja-JP" altLang="en-US" sz="1400" dirty="0">
              <a:solidFill>
                <a:schemeClr val="bg1"/>
              </a:solidFill>
              <a:latin typeface="Hiragino Kaku Gothic Pro W6" charset="-128"/>
              <a:ea typeface="Hiragino Kaku Gothic Pro W6" charset="-128"/>
              <a:cs typeface="Hiragino Kaku Gothic Pro W6" charset="-128"/>
            </a:endParaRPr>
          </a:p>
        </p:txBody>
      </p:sp>
      <p:sp>
        <p:nvSpPr>
          <p:cNvPr id="11" name="テキスト ボックス 10"/>
          <p:cNvSpPr txBox="1"/>
          <p:nvPr/>
        </p:nvSpPr>
        <p:spPr>
          <a:xfrm>
            <a:off x="3711813" y="1628065"/>
            <a:ext cx="1723550" cy="461665"/>
          </a:xfrm>
          <a:prstGeom prst="rect">
            <a:avLst/>
          </a:prstGeom>
          <a:noFill/>
        </p:spPr>
        <p:txBody>
          <a:bodyPr wrap="none" rtlCol="0">
            <a:spAutoFit/>
          </a:bodyPr>
          <a:lstStyle/>
          <a:p>
            <a:pPr algn="ctr"/>
            <a:r>
              <a:rPr kumimoji="1" lang="ja-JP" altLang="en-US" sz="2400" dirty="0" smtClean="0">
                <a:solidFill>
                  <a:schemeClr val="bg1"/>
                </a:solidFill>
                <a:latin typeface="Hiragino Kaku Gothic Pro W6" charset="-128"/>
                <a:ea typeface="Hiragino Kaku Gothic Pro W6" charset="-128"/>
                <a:cs typeface="Hiragino Kaku Gothic Pro W6" charset="-128"/>
              </a:rPr>
              <a:t>サービス化</a:t>
            </a:r>
            <a:endParaRPr kumimoji="1" lang="ja-JP" altLang="en-US" sz="2400" dirty="0">
              <a:solidFill>
                <a:schemeClr val="bg1"/>
              </a:solidFill>
              <a:latin typeface="Hiragino Kaku Gothic Pro W6" charset="-128"/>
              <a:ea typeface="Hiragino Kaku Gothic Pro W6" charset="-128"/>
              <a:cs typeface="Hiragino Kaku Gothic Pro W6" charset="-128"/>
            </a:endParaRPr>
          </a:p>
        </p:txBody>
      </p:sp>
      <p:sp>
        <p:nvSpPr>
          <p:cNvPr id="12" name="テキスト ボックス 11"/>
          <p:cNvSpPr txBox="1"/>
          <p:nvPr/>
        </p:nvSpPr>
        <p:spPr>
          <a:xfrm>
            <a:off x="3721800" y="5238902"/>
            <a:ext cx="1723549" cy="461665"/>
          </a:xfrm>
          <a:prstGeom prst="rect">
            <a:avLst/>
          </a:prstGeom>
          <a:noFill/>
        </p:spPr>
        <p:txBody>
          <a:bodyPr wrap="none" rtlCol="0">
            <a:spAutoFit/>
          </a:bodyPr>
          <a:lstStyle/>
          <a:p>
            <a:pPr algn="ctr"/>
            <a:r>
              <a:rPr kumimoji="1" lang="ja-JP" altLang="en-US" sz="2400" smtClean="0">
                <a:solidFill>
                  <a:schemeClr val="bg1"/>
                </a:solidFill>
                <a:latin typeface="Hiragino Kaku Gothic Pro W6" charset="-128"/>
                <a:ea typeface="Hiragino Kaku Gothic Pro W6" charset="-128"/>
                <a:cs typeface="Hiragino Kaku Gothic Pro W6" charset="-128"/>
              </a:rPr>
              <a:t>スマート化</a:t>
            </a:r>
            <a:endParaRPr kumimoji="1" lang="ja-JP" altLang="en-US" sz="2400" dirty="0">
              <a:solidFill>
                <a:schemeClr val="bg1"/>
              </a:solidFill>
              <a:latin typeface="Hiragino Kaku Gothic Pro W6" charset="-128"/>
              <a:ea typeface="Hiragino Kaku Gothic Pro W6" charset="-128"/>
              <a:cs typeface="Hiragino Kaku Gothic Pro W6" charset="-128"/>
            </a:endParaRPr>
          </a:p>
        </p:txBody>
      </p:sp>
      <p:sp>
        <p:nvSpPr>
          <p:cNvPr id="15" name="テキスト ボックス 14"/>
          <p:cNvSpPr txBox="1"/>
          <p:nvPr/>
        </p:nvSpPr>
        <p:spPr>
          <a:xfrm>
            <a:off x="1090349" y="1452006"/>
            <a:ext cx="1800493" cy="954107"/>
          </a:xfrm>
          <a:prstGeom prst="rect">
            <a:avLst/>
          </a:prstGeom>
          <a:noFill/>
        </p:spPr>
        <p:txBody>
          <a:bodyPr wrap="none" rtlCol="0">
            <a:spAutoFit/>
          </a:bodyPr>
          <a:lstStyle/>
          <a:p>
            <a:r>
              <a:rPr lang="ja-JP" altLang="en-US" sz="1400" dirty="0" smtClean="0">
                <a:solidFill>
                  <a:srgbClr val="0070C0"/>
                </a:solidFill>
                <a:latin typeface="Meiryo" charset="-128"/>
                <a:ea typeface="Meiryo" charset="-128"/>
                <a:cs typeface="Meiryo" charset="-128"/>
              </a:rPr>
              <a:t>所有を前提とした</a:t>
            </a:r>
            <a:endParaRPr lang="en-US" altLang="ja-JP" sz="1400" dirty="0" smtClean="0">
              <a:solidFill>
                <a:srgbClr val="0070C0"/>
              </a:solidFill>
              <a:latin typeface="Meiryo" charset="-128"/>
              <a:ea typeface="Meiryo" charset="-128"/>
              <a:cs typeface="Meiryo" charset="-128"/>
            </a:endParaRPr>
          </a:p>
          <a:p>
            <a:r>
              <a:rPr lang="ja-JP" altLang="en-US" sz="1400" dirty="0" smtClean="0">
                <a:solidFill>
                  <a:srgbClr val="0070C0"/>
                </a:solidFill>
                <a:latin typeface="Meiryo" charset="-128"/>
                <a:ea typeface="Meiryo" charset="-128"/>
                <a:cs typeface="Meiryo" charset="-128"/>
              </a:rPr>
              <a:t>経済システムから</a:t>
            </a:r>
            <a:endParaRPr lang="en-US" altLang="ja-JP" sz="1400" dirty="0" smtClean="0">
              <a:solidFill>
                <a:srgbClr val="0070C0"/>
              </a:solidFill>
              <a:latin typeface="Meiryo" charset="-128"/>
              <a:ea typeface="Meiryo" charset="-128"/>
              <a:cs typeface="Meiryo" charset="-128"/>
            </a:endParaRPr>
          </a:p>
          <a:p>
            <a:r>
              <a:rPr kumimoji="1" lang="ja-JP" altLang="en-US" sz="1400" b="1" dirty="0" smtClean="0">
                <a:solidFill>
                  <a:srgbClr val="0070C0"/>
                </a:solidFill>
                <a:latin typeface="Meiryo" charset="-128"/>
                <a:ea typeface="Meiryo" charset="-128"/>
                <a:cs typeface="Meiryo" charset="-128"/>
              </a:rPr>
              <a:t>所有を前提としない</a:t>
            </a:r>
            <a:endParaRPr kumimoji="1" lang="en-US" altLang="ja-JP" sz="1400" b="1" dirty="0" smtClean="0">
              <a:solidFill>
                <a:srgbClr val="0070C0"/>
              </a:solidFill>
              <a:latin typeface="Meiryo" charset="-128"/>
              <a:ea typeface="Meiryo" charset="-128"/>
              <a:cs typeface="Meiryo" charset="-128"/>
            </a:endParaRPr>
          </a:p>
          <a:p>
            <a:r>
              <a:rPr kumimoji="1" lang="ja-JP" altLang="en-US" sz="1400" b="1" dirty="0" smtClean="0">
                <a:solidFill>
                  <a:srgbClr val="0070C0"/>
                </a:solidFill>
                <a:latin typeface="Meiryo" charset="-128"/>
                <a:ea typeface="Meiryo" charset="-128"/>
                <a:cs typeface="Meiryo" charset="-128"/>
              </a:rPr>
              <a:t>経済システム</a:t>
            </a:r>
            <a:r>
              <a:rPr kumimoji="1" lang="ja-JP" altLang="en-US" sz="1400" dirty="0" smtClean="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6" name="テキスト ボックス 15"/>
          <p:cNvSpPr txBox="1"/>
          <p:nvPr/>
        </p:nvSpPr>
        <p:spPr>
          <a:xfrm>
            <a:off x="5701292" y="1456062"/>
            <a:ext cx="2339102" cy="954107"/>
          </a:xfrm>
          <a:prstGeom prst="rect">
            <a:avLst/>
          </a:prstGeom>
          <a:noFill/>
        </p:spPr>
        <p:txBody>
          <a:bodyPr wrap="none" rtlCol="0">
            <a:spAutoFit/>
          </a:bodyPr>
          <a:lstStyle/>
          <a:p>
            <a:pPr algn="r"/>
            <a:r>
              <a:rPr kumimoji="1" lang="ja-JP" altLang="en-US" sz="1400" dirty="0" smtClean="0">
                <a:solidFill>
                  <a:srgbClr val="0070C0"/>
                </a:solidFill>
                <a:latin typeface="Meiryo" charset="-128"/>
                <a:ea typeface="Meiryo" charset="-128"/>
                <a:cs typeface="Meiryo" charset="-128"/>
              </a:rPr>
              <a:t>顧客価値を実現する手段を</a:t>
            </a:r>
            <a:endParaRPr kumimoji="1" lang="en-US" altLang="ja-JP" sz="1400" dirty="0" smtClean="0">
              <a:solidFill>
                <a:srgbClr val="0070C0"/>
              </a:solidFill>
              <a:latin typeface="Meiryo" charset="-128"/>
              <a:ea typeface="Meiryo" charset="-128"/>
              <a:cs typeface="Meiryo" charset="-128"/>
            </a:endParaRPr>
          </a:p>
          <a:p>
            <a:pPr algn="r"/>
            <a:r>
              <a:rPr kumimoji="1" lang="ja-JP" altLang="en-US" sz="1400" dirty="0" smtClean="0">
                <a:solidFill>
                  <a:srgbClr val="0070C0"/>
                </a:solidFill>
                <a:latin typeface="Meiryo" charset="-128"/>
                <a:ea typeface="Meiryo" charset="-128"/>
                <a:cs typeface="Meiryo" charset="-128"/>
              </a:rPr>
              <a:t>提供するビジネスから</a:t>
            </a:r>
            <a:endParaRPr kumimoji="1" lang="en-US" altLang="ja-JP" sz="1400" dirty="0" smtClean="0">
              <a:solidFill>
                <a:srgbClr val="0070C0"/>
              </a:solidFill>
              <a:latin typeface="Meiryo" charset="-128"/>
              <a:ea typeface="Meiryo" charset="-128"/>
              <a:cs typeface="Meiryo" charset="-128"/>
            </a:endParaRPr>
          </a:p>
          <a:p>
            <a:pPr algn="r"/>
            <a:r>
              <a:rPr lang="ja-JP" altLang="en-US" sz="1400" b="1" dirty="0" smtClean="0">
                <a:solidFill>
                  <a:srgbClr val="0070C0"/>
                </a:solidFill>
                <a:latin typeface="Meiryo" charset="-128"/>
                <a:ea typeface="Meiryo" charset="-128"/>
                <a:cs typeface="Meiryo" charset="-128"/>
              </a:rPr>
              <a:t>顧客価値を直接提供する</a:t>
            </a:r>
            <a:endParaRPr lang="en-US" altLang="ja-JP" sz="1400" b="1" dirty="0" smtClean="0">
              <a:solidFill>
                <a:srgbClr val="0070C0"/>
              </a:solidFill>
              <a:latin typeface="Meiryo" charset="-128"/>
              <a:ea typeface="Meiryo" charset="-128"/>
              <a:cs typeface="Meiryo" charset="-128"/>
            </a:endParaRPr>
          </a:p>
          <a:p>
            <a:pPr algn="r"/>
            <a:r>
              <a:rPr lang="ja-JP" altLang="en-US" sz="1400" b="1" dirty="0" smtClean="0">
                <a:solidFill>
                  <a:srgbClr val="0070C0"/>
                </a:solidFill>
                <a:latin typeface="Meiryo" charset="-128"/>
                <a:ea typeface="Meiryo" charset="-128"/>
                <a:cs typeface="Meiryo" charset="-128"/>
              </a:rPr>
              <a:t>ビジネス</a:t>
            </a:r>
            <a:r>
              <a:rPr lang="ja-JP" altLang="en-US" sz="1400" dirty="0" smtClean="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7" name="テキスト ボックス 16"/>
          <p:cNvSpPr txBox="1"/>
          <p:nvPr/>
        </p:nvSpPr>
        <p:spPr>
          <a:xfrm>
            <a:off x="1090349" y="5144757"/>
            <a:ext cx="2518638" cy="738664"/>
          </a:xfrm>
          <a:prstGeom prst="rect">
            <a:avLst/>
          </a:prstGeom>
          <a:noFill/>
        </p:spPr>
        <p:txBody>
          <a:bodyPr wrap="none" rtlCol="0">
            <a:spAutoFit/>
          </a:bodyPr>
          <a:lstStyle/>
          <a:p>
            <a:r>
              <a:rPr lang="ja-JP" altLang="en-US" sz="1400" dirty="0" smtClean="0">
                <a:solidFill>
                  <a:srgbClr val="0070C0"/>
                </a:solidFill>
                <a:latin typeface="Meiryo" charset="-128"/>
                <a:ea typeface="Meiryo" charset="-128"/>
                <a:cs typeface="Meiryo" charset="-128"/>
              </a:rPr>
              <a:t>機械との共生が進み</a:t>
            </a:r>
            <a:endParaRPr lang="en-US" altLang="ja-JP" sz="1400" dirty="0" smtClean="0">
              <a:solidFill>
                <a:srgbClr val="0070C0"/>
              </a:solidFill>
              <a:latin typeface="Meiryo" charset="-128"/>
              <a:ea typeface="Meiryo" charset="-128"/>
              <a:cs typeface="Meiryo" charset="-128"/>
            </a:endParaRPr>
          </a:p>
          <a:p>
            <a:r>
              <a:rPr lang="ja-JP" altLang="en-US" sz="1400" dirty="0" smtClean="0">
                <a:solidFill>
                  <a:srgbClr val="0070C0"/>
                </a:solidFill>
                <a:latin typeface="Meiryo" charset="-128"/>
                <a:ea typeface="Meiryo" charset="-128"/>
                <a:cs typeface="Meiryo" charset="-128"/>
              </a:rPr>
              <a:t>求められる人間の能力が</a:t>
            </a:r>
            <a:endParaRPr lang="en-US" altLang="ja-JP" sz="1400" dirty="0" smtClean="0">
              <a:solidFill>
                <a:srgbClr val="0070C0"/>
              </a:solidFill>
              <a:latin typeface="Meiryo" charset="-128"/>
              <a:ea typeface="Meiryo" charset="-128"/>
              <a:cs typeface="Meiryo" charset="-128"/>
            </a:endParaRPr>
          </a:p>
          <a:p>
            <a:r>
              <a:rPr lang="ja-JP" altLang="en-US" sz="1400" b="1" dirty="0" smtClean="0">
                <a:solidFill>
                  <a:srgbClr val="0070C0"/>
                </a:solidFill>
                <a:latin typeface="Meiryo" charset="-128"/>
                <a:ea typeface="Meiryo" charset="-128"/>
                <a:cs typeface="Meiryo" charset="-128"/>
              </a:rPr>
              <a:t>感性</a:t>
            </a:r>
            <a:r>
              <a:rPr lang="en-US" altLang="ja-JP" sz="1400" b="1" dirty="0" smtClean="0">
                <a:solidFill>
                  <a:srgbClr val="0070C0"/>
                </a:solidFill>
                <a:latin typeface="Meiryo" charset="-128"/>
                <a:ea typeface="Meiryo" charset="-128"/>
                <a:cs typeface="Meiryo" charset="-128"/>
              </a:rPr>
              <a:t>､</a:t>
            </a:r>
            <a:r>
              <a:rPr lang="ja-JP" altLang="en-US" sz="1400" b="1" dirty="0" smtClean="0">
                <a:solidFill>
                  <a:srgbClr val="0070C0"/>
                </a:solidFill>
                <a:latin typeface="Meiryo" charset="-128"/>
                <a:ea typeface="Meiryo" charset="-128"/>
                <a:cs typeface="Meiryo" charset="-128"/>
              </a:rPr>
              <a:t>協調性</a:t>
            </a:r>
            <a:r>
              <a:rPr lang="en-US" altLang="ja-JP" sz="1400" b="1" dirty="0" smtClean="0">
                <a:solidFill>
                  <a:srgbClr val="0070C0"/>
                </a:solidFill>
                <a:latin typeface="Meiryo" charset="-128"/>
                <a:ea typeface="Meiryo" charset="-128"/>
                <a:cs typeface="Meiryo" charset="-128"/>
              </a:rPr>
              <a:t>､</a:t>
            </a:r>
            <a:r>
              <a:rPr lang="ja-JP" altLang="en-US" sz="1400" b="1" dirty="0" smtClean="0">
                <a:solidFill>
                  <a:srgbClr val="0070C0"/>
                </a:solidFill>
                <a:latin typeface="Meiryo" charset="-128"/>
                <a:ea typeface="Meiryo" charset="-128"/>
                <a:cs typeface="Meiryo" charset="-128"/>
              </a:rPr>
              <a:t>創造性の重視</a:t>
            </a:r>
            <a:r>
              <a:rPr lang="ja-JP" altLang="en-US" sz="1400" dirty="0" smtClean="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8" name="テキスト ボックス 17"/>
          <p:cNvSpPr txBox="1"/>
          <p:nvPr/>
        </p:nvSpPr>
        <p:spPr>
          <a:xfrm>
            <a:off x="6418730" y="5144757"/>
            <a:ext cx="1620957" cy="738664"/>
          </a:xfrm>
          <a:prstGeom prst="rect">
            <a:avLst/>
          </a:prstGeom>
          <a:noFill/>
        </p:spPr>
        <p:txBody>
          <a:bodyPr wrap="none" rtlCol="0">
            <a:spAutoFit/>
          </a:bodyPr>
          <a:lstStyle/>
          <a:p>
            <a:pPr algn="r"/>
            <a:r>
              <a:rPr lang="ja-JP" altLang="en-US" sz="1400" dirty="0" smtClean="0">
                <a:solidFill>
                  <a:srgbClr val="0070C0"/>
                </a:solidFill>
                <a:latin typeface="Meiryo" charset="-128"/>
                <a:ea typeface="Meiryo" charset="-128"/>
                <a:cs typeface="Meiryo" charset="-128"/>
              </a:rPr>
              <a:t>企業の組織形態や</a:t>
            </a:r>
            <a:endParaRPr lang="en-US" altLang="ja-JP" sz="1400" dirty="0" smtClean="0">
              <a:solidFill>
                <a:srgbClr val="0070C0"/>
              </a:solidFill>
              <a:latin typeface="Meiryo" charset="-128"/>
              <a:ea typeface="Meiryo" charset="-128"/>
              <a:cs typeface="Meiryo" charset="-128"/>
            </a:endParaRPr>
          </a:p>
          <a:p>
            <a:pPr algn="r"/>
            <a:r>
              <a:rPr lang="ja-JP" altLang="en-US" sz="1400" dirty="0" smtClean="0">
                <a:solidFill>
                  <a:srgbClr val="0070C0"/>
                </a:solidFill>
                <a:latin typeface="Meiryo" charset="-128"/>
                <a:ea typeface="Meiryo" charset="-128"/>
                <a:cs typeface="Meiryo" charset="-128"/>
              </a:rPr>
              <a:t>労働のあり方が</a:t>
            </a:r>
            <a:endParaRPr lang="en-US" altLang="ja-JP" sz="1400" dirty="0" smtClean="0">
              <a:solidFill>
                <a:srgbClr val="0070C0"/>
              </a:solidFill>
              <a:latin typeface="Meiryo" charset="-128"/>
              <a:ea typeface="Meiryo" charset="-128"/>
              <a:cs typeface="Meiryo" charset="-128"/>
            </a:endParaRPr>
          </a:p>
          <a:p>
            <a:pPr algn="r"/>
            <a:r>
              <a:rPr lang="ja-JP" altLang="en-US" sz="1400" b="1" dirty="0" smtClean="0">
                <a:solidFill>
                  <a:srgbClr val="0070C0"/>
                </a:solidFill>
                <a:latin typeface="Meiryo" charset="-128"/>
                <a:ea typeface="Meiryo" charset="-128"/>
                <a:cs typeface="Meiryo" charset="-128"/>
              </a:rPr>
              <a:t>多様化</a:t>
            </a:r>
            <a:r>
              <a:rPr lang="ja-JP" altLang="en-US" sz="1400" dirty="0" smtClean="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9" name="正方形/長方形 18"/>
          <p:cNvSpPr/>
          <p:nvPr/>
        </p:nvSpPr>
        <p:spPr>
          <a:xfrm>
            <a:off x="3691407" y="831899"/>
            <a:ext cx="1753606"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Hiragino Kaku Gothic Pro W6" charset="-128"/>
                <a:ea typeface="Hiragino Kaku Gothic Pro W6" charset="-128"/>
                <a:cs typeface="Hiragino Kaku Gothic Pro W6" charset="-128"/>
              </a:rPr>
              <a:t>クラウド</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0" name="正方形/長方形 19"/>
          <p:cNvSpPr/>
          <p:nvPr/>
        </p:nvSpPr>
        <p:spPr>
          <a:xfrm>
            <a:off x="3706773" y="5997762"/>
            <a:ext cx="1753607"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Hiragino Kaku Gothic Pro W6" charset="-128"/>
                <a:ea typeface="Hiragino Kaku Gothic Pro W6" charset="-128"/>
                <a:cs typeface="Hiragino Kaku Gothic Pro W6" charset="-128"/>
              </a:rPr>
              <a:t>スマートマシン</a:t>
            </a:r>
            <a:endParaRPr kumimoji="1" lang="en-US" altLang="ja-JP" sz="1000" dirty="0" smtClean="0">
              <a:solidFill>
                <a:srgbClr val="FFFFFF"/>
              </a:solidFill>
              <a:latin typeface="Hiragino Kaku Gothic Pro W6" charset="-128"/>
              <a:ea typeface="Hiragino Kaku Gothic Pro W6" charset="-128"/>
              <a:cs typeface="Hiragino Kaku Gothic Pro W6" charset="-128"/>
            </a:endParaRPr>
          </a:p>
          <a:p>
            <a:pPr algn="ctr"/>
            <a:r>
              <a:rPr lang="ja-JP" altLang="en-US" sz="1000" dirty="0" smtClean="0">
                <a:solidFill>
                  <a:srgbClr val="FFFFFF"/>
                </a:solidFill>
                <a:latin typeface="Hiragino Kaku Gothic Pro W6" charset="-128"/>
                <a:ea typeface="Hiragino Kaku Gothic Pro W6" charset="-128"/>
                <a:cs typeface="Hiragino Kaku Gothic Pro W6" charset="-128"/>
              </a:rPr>
              <a:t>（人工知能とロボット）</a:t>
            </a:r>
            <a:endParaRPr kumimoji="1" lang="ja-JP" altLang="en-US" sz="1000" dirty="0">
              <a:solidFill>
                <a:srgbClr val="FFFFFF"/>
              </a:solidFill>
              <a:latin typeface="Hiragino Kaku Gothic Pro W6" charset="-128"/>
              <a:ea typeface="Hiragino Kaku Gothic Pro W6" charset="-128"/>
              <a:cs typeface="Hiragino Kaku Gothic Pro W6" charset="-128"/>
            </a:endParaRPr>
          </a:p>
        </p:txBody>
      </p:sp>
      <p:sp>
        <p:nvSpPr>
          <p:cNvPr id="21" name="正方形/長方形 20"/>
          <p:cNvSpPr/>
          <p:nvPr/>
        </p:nvSpPr>
        <p:spPr>
          <a:xfrm>
            <a:off x="804043" y="829688"/>
            <a:ext cx="1753606"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smtClean="0">
                <a:solidFill>
                  <a:srgbClr val="FFFFFF"/>
                </a:solidFill>
                <a:latin typeface="Hiragino Kaku Gothic Pro W6" charset="-128"/>
                <a:ea typeface="Hiragino Kaku Gothic Pro W6" charset="-128"/>
                <a:cs typeface="Hiragino Kaku Gothic Pro W6" charset="-128"/>
              </a:rPr>
              <a:t>IoT</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2" name="正方形/長方形 21"/>
          <p:cNvSpPr/>
          <p:nvPr/>
        </p:nvSpPr>
        <p:spPr>
          <a:xfrm>
            <a:off x="6578768" y="837314"/>
            <a:ext cx="1753606"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Hiragino Kaku Gothic Pro W6" charset="-128"/>
                <a:ea typeface="Hiragino Kaku Gothic Pro W6" charset="-128"/>
                <a:cs typeface="Hiragino Kaku Gothic Pro W6" charset="-128"/>
              </a:rPr>
              <a:t>API/</a:t>
            </a:r>
            <a:r>
              <a:rPr kumimoji="1" lang="en-US" altLang="ja-JP" sz="1200" dirty="0" err="1" smtClean="0">
                <a:solidFill>
                  <a:srgbClr val="FFFFFF"/>
                </a:solidFill>
                <a:latin typeface="Hiragino Kaku Gothic Pro W6" charset="-128"/>
                <a:ea typeface="Hiragino Kaku Gothic Pro W6" charset="-128"/>
                <a:cs typeface="Hiragino Kaku Gothic Pro W6" charset="-128"/>
              </a:rPr>
              <a:t>PaaS</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3" name="正方形/長方形 22"/>
          <p:cNvSpPr/>
          <p:nvPr/>
        </p:nvSpPr>
        <p:spPr>
          <a:xfrm>
            <a:off x="799667" y="2757280"/>
            <a:ext cx="515835" cy="1760511"/>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Hiragino Kaku Gothic Pro W6" charset="-128"/>
                <a:ea typeface="Hiragino Kaku Gothic Pro W6" charset="-128"/>
                <a:cs typeface="Hiragino Kaku Gothic Pro W6" charset="-128"/>
              </a:rPr>
              <a:t>ピア・ツー・ピア通信</a:t>
            </a:r>
            <a:endParaRPr kumimoji="1" lang="en-US" altLang="ja-JP" sz="1200" dirty="0" smtClean="0">
              <a:solidFill>
                <a:srgbClr val="FFFFFF"/>
              </a:solidFill>
              <a:latin typeface="Hiragino Kaku Gothic Pro W6" charset="-128"/>
              <a:ea typeface="Hiragino Kaku Gothic Pro W6" charset="-128"/>
              <a:cs typeface="Hiragino Kaku Gothic Pro W6" charset="-128"/>
            </a:endParaRPr>
          </a:p>
          <a:p>
            <a:pPr algn="ctr"/>
            <a:r>
              <a:rPr kumimoji="1" lang="ja-JP" altLang="en-US" sz="1200" dirty="0" smtClean="0">
                <a:solidFill>
                  <a:srgbClr val="FFFFFF"/>
                </a:solidFill>
                <a:latin typeface="Hiragino Kaku Gothic Pro W6" charset="-128"/>
                <a:ea typeface="Hiragino Kaku Gothic Pro W6" charset="-128"/>
                <a:cs typeface="Hiragino Kaku Gothic Pro W6" charset="-128"/>
              </a:rPr>
              <a:t>ソーシャル・メディア</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4" name="正方形/長方形 23"/>
          <p:cNvSpPr/>
          <p:nvPr/>
        </p:nvSpPr>
        <p:spPr>
          <a:xfrm>
            <a:off x="7816539" y="2754170"/>
            <a:ext cx="515835" cy="1760511"/>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lang="ja-JP" altLang="en-US" sz="1200" dirty="0" smtClean="0">
                <a:solidFill>
                  <a:srgbClr val="FFFFFF"/>
                </a:solidFill>
                <a:latin typeface="Hiragino Kaku Gothic Pro W6" charset="-128"/>
                <a:ea typeface="Hiragino Kaku Gothic Pro W6" charset="-128"/>
                <a:cs typeface="Hiragino Kaku Gothic Pro W6" charset="-128"/>
              </a:rPr>
              <a:t>オープン・ソース</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5" name="テキスト ボックス 24"/>
          <p:cNvSpPr txBox="1"/>
          <p:nvPr/>
        </p:nvSpPr>
        <p:spPr>
          <a:xfrm>
            <a:off x="3474412" y="3811860"/>
            <a:ext cx="2187591" cy="646331"/>
          </a:xfrm>
          <a:prstGeom prst="rect">
            <a:avLst/>
          </a:prstGeom>
          <a:noFill/>
        </p:spPr>
        <p:txBody>
          <a:bodyPr wrap="square" rtlCol="0">
            <a:spAutoFit/>
          </a:bodyPr>
          <a:lstStyle/>
          <a:p>
            <a:pPr algn="ctr"/>
            <a:r>
              <a:rPr kumimoji="1" lang="ja-JP" altLang="en-US" sz="1200" dirty="0" smtClean="0">
                <a:solidFill>
                  <a:schemeClr val="bg1"/>
                </a:solidFill>
                <a:latin typeface="Hiragino Kaku Gothic Pro W6" charset="-128"/>
                <a:ea typeface="Hiragino Kaku Gothic Pro W6" charset="-128"/>
                <a:cs typeface="Hiragino Kaku Gothic Pro W6" charset="-128"/>
              </a:rPr>
              <a:t>ビジネスや社会システムの</a:t>
            </a:r>
            <a:endParaRPr kumimoji="1" lang="en-US" altLang="ja-JP" sz="1200" dirty="0" smtClean="0">
              <a:solidFill>
                <a:schemeClr val="bg1"/>
              </a:solidFill>
              <a:latin typeface="Hiragino Kaku Gothic Pro W6" charset="-128"/>
              <a:ea typeface="Hiragino Kaku Gothic Pro W6" charset="-128"/>
              <a:cs typeface="Hiragino Kaku Gothic Pro W6" charset="-128"/>
            </a:endParaRPr>
          </a:p>
          <a:p>
            <a:pPr algn="ctr"/>
            <a:r>
              <a:rPr kumimoji="1" lang="ja-JP" altLang="en-US" sz="1200" dirty="0" smtClean="0">
                <a:solidFill>
                  <a:schemeClr val="bg1"/>
                </a:solidFill>
                <a:latin typeface="Hiragino Kaku Gothic Pro W6" charset="-128"/>
                <a:ea typeface="Hiragino Kaku Gothic Pro W6" charset="-128"/>
                <a:cs typeface="Hiragino Kaku Gothic Pro W6" charset="-128"/>
              </a:rPr>
              <a:t>基盤をデジタルを前提とした</a:t>
            </a:r>
            <a:endParaRPr kumimoji="1" lang="en-US" altLang="ja-JP" sz="1200" dirty="0" smtClean="0">
              <a:solidFill>
                <a:schemeClr val="bg1"/>
              </a:solidFill>
              <a:latin typeface="Hiragino Kaku Gothic Pro W6" charset="-128"/>
              <a:ea typeface="Hiragino Kaku Gothic Pro W6" charset="-128"/>
              <a:cs typeface="Hiragino Kaku Gothic Pro W6" charset="-128"/>
            </a:endParaRPr>
          </a:p>
          <a:p>
            <a:pPr algn="ctr"/>
            <a:r>
              <a:rPr kumimoji="1" lang="ja-JP" altLang="en-US" sz="1200" dirty="0" smtClean="0">
                <a:solidFill>
                  <a:schemeClr val="bg1"/>
                </a:solidFill>
                <a:latin typeface="Hiragino Kaku Gothic Pro W6" charset="-128"/>
                <a:ea typeface="Hiragino Kaku Gothic Pro W6" charset="-128"/>
                <a:cs typeface="Hiragino Kaku Gothic Pro W6" charset="-128"/>
              </a:rPr>
              <a:t>仕組みに作り替える取り組み</a:t>
            </a:r>
            <a:endParaRPr kumimoji="1" lang="ja-JP" altLang="en-US" sz="1200" dirty="0">
              <a:solidFill>
                <a:schemeClr val="bg1"/>
              </a:solidFill>
              <a:latin typeface="Hiragino Kaku Gothic Pro W6" charset="-128"/>
              <a:ea typeface="Hiragino Kaku Gothic Pro W6" charset="-128"/>
              <a:cs typeface="Hiragino Kaku Gothic Pro W6" charset="-128"/>
            </a:endParaRPr>
          </a:p>
        </p:txBody>
      </p:sp>
      <p:sp>
        <p:nvSpPr>
          <p:cNvPr id="27" name="テキスト ボックス 26"/>
          <p:cNvSpPr txBox="1"/>
          <p:nvPr/>
        </p:nvSpPr>
        <p:spPr>
          <a:xfrm>
            <a:off x="6485553" y="6176085"/>
            <a:ext cx="1620957" cy="338554"/>
          </a:xfrm>
          <a:prstGeom prst="rect">
            <a:avLst/>
          </a:prstGeom>
          <a:noFill/>
        </p:spPr>
        <p:txBody>
          <a:bodyPr wrap="none" rtlCol="0">
            <a:spAutoFit/>
          </a:bodyPr>
          <a:lstStyle/>
          <a:p>
            <a:pPr algn="ctr"/>
            <a:r>
              <a:rPr kumimoji="1" lang="ja-JP" altLang="en-US" sz="1600" smtClean="0">
                <a:solidFill>
                  <a:schemeClr val="bg1"/>
                </a:solidFill>
                <a:latin typeface="Hiragino Kaku Gothic Pro W6" charset="-128"/>
                <a:ea typeface="Hiragino Kaku Gothic Pro W6" charset="-128"/>
                <a:cs typeface="Hiragino Kaku Gothic Pro W6" charset="-128"/>
              </a:rPr>
              <a:t>インターネット</a:t>
            </a:r>
            <a:endParaRPr kumimoji="1" lang="ja-JP" altLang="en-US" sz="1600" dirty="0">
              <a:solidFill>
                <a:schemeClr val="bg1"/>
              </a:solidFill>
              <a:latin typeface="Hiragino Kaku Gothic Pro W6" charset="-128"/>
              <a:ea typeface="Hiragino Kaku Gothic Pro W6" charset="-128"/>
              <a:cs typeface="Hiragino Kaku Gothic Pro W6" charset="-128"/>
            </a:endParaRPr>
          </a:p>
        </p:txBody>
      </p:sp>
      <p:sp>
        <p:nvSpPr>
          <p:cNvPr id="28" name="テキスト ボックス 27"/>
          <p:cNvSpPr txBox="1"/>
          <p:nvPr/>
        </p:nvSpPr>
        <p:spPr>
          <a:xfrm rot="5400000">
            <a:off x="1433071" y="3455524"/>
            <a:ext cx="1515158" cy="400110"/>
          </a:xfrm>
          <a:prstGeom prst="rect">
            <a:avLst/>
          </a:prstGeom>
          <a:noFill/>
        </p:spPr>
        <p:txBody>
          <a:bodyPr wrap="none" rtlCol="0">
            <a:spAutoFit/>
          </a:bodyPr>
          <a:lstStyle/>
          <a:p>
            <a:r>
              <a:rPr kumimoji="1" lang="ja-JP" altLang="en-US" sz="2000" smtClean="0">
                <a:solidFill>
                  <a:schemeClr val="bg1"/>
                </a:solidFill>
                <a:latin typeface="HGPSoeiKakugothicUB" charset="-128"/>
                <a:ea typeface="HGPSoeiKakugothicUB" charset="-128"/>
                <a:cs typeface="HGPSoeiKakugothicUB" charset="-128"/>
              </a:rPr>
              <a:t>ソーシャル化</a:t>
            </a:r>
            <a:endParaRPr kumimoji="1" lang="ja-JP" altLang="en-US" sz="2000" dirty="0">
              <a:solidFill>
                <a:schemeClr val="bg1"/>
              </a:solidFill>
              <a:latin typeface="HGPSoeiKakugothicUB" charset="-128"/>
              <a:ea typeface="HGPSoeiKakugothicUB" charset="-128"/>
              <a:cs typeface="HGPSoeiKakugothicUB" charset="-128"/>
            </a:endParaRPr>
          </a:p>
        </p:txBody>
      </p:sp>
      <p:sp>
        <p:nvSpPr>
          <p:cNvPr id="29" name="テキスト ボックス 28"/>
          <p:cNvSpPr txBox="1"/>
          <p:nvPr/>
        </p:nvSpPr>
        <p:spPr>
          <a:xfrm rot="5400000">
            <a:off x="6301951" y="3434369"/>
            <a:ext cx="1340432" cy="400110"/>
          </a:xfrm>
          <a:prstGeom prst="rect">
            <a:avLst/>
          </a:prstGeom>
          <a:noFill/>
        </p:spPr>
        <p:txBody>
          <a:bodyPr wrap="none" rtlCol="0">
            <a:spAutoFit/>
          </a:bodyPr>
          <a:lstStyle/>
          <a:p>
            <a:r>
              <a:rPr kumimoji="1" lang="ja-JP" altLang="en-US" sz="2000" dirty="0" smtClean="0">
                <a:solidFill>
                  <a:schemeClr val="bg1"/>
                </a:solidFill>
                <a:latin typeface="HGPSoeiKakugothicUB" charset="-128"/>
                <a:ea typeface="HGPSoeiKakugothicUB" charset="-128"/>
                <a:cs typeface="HGPSoeiKakugothicUB" charset="-128"/>
              </a:rPr>
              <a:t>オープン化</a:t>
            </a:r>
            <a:endParaRPr kumimoji="1" lang="ja-JP" altLang="en-US" sz="2000" dirty="0">
              <a:solidFill>
                <a:schemeClr val="bg1"/>
              </a:solidFill>
              <a:latin typeface="HGPSoeiKakugothicUB" charset="-128"/>
              <a:ea typeface="HGPSoeiKakugothicUB" charset="-128"/>
              <a:cs typeface="HGPSoeiKakugothicUB" charset="-128"/>
            </a:endParaRPr>
          </a:p>
        </p:txBody>
      </p:sp>
    </p:spTree>
    <p:extLst>
      <p:ext uri="{BB962C8B-B14F-4D97-AF65-F5344CB8AC3E}">
        <p14:creationId xmlns:p14="http://schemas.microsoft.com/office/powerpoint/2010/main" val="10267606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ja-JP" altLang="en-US" dirty="0">
                <a:solidFill>
                  <a:schemeClr val="tx1">
                    <a:lumMod val="50000"/>
                    <a:lumOff val="50000"/>
                  </a:schemeClr>
                </a:solidFill>
              </a:rPr>
              <a:t>コレ一枚でわかる最新の</a:t>
            </a:r>
            <a:r>
              <a:rPr lang="en-US" altLang="ja-JP" dirty="0">
                <a:solidFill>
                  <a:schemeClr val="tx1">
                    <a:lumMod val="50000"/>
                    <a:lumOff val="50000"/>
                  </a:schemeClr>
                </a:solidFill>
              </a:rPr>
              <a:t>IT</a:t>
            </a:r>
            <a:r>
              <a:rPr lang="ja-JP" altLang="en-US" dirty="0">
                <a:solidFill>
                  <a:schemeClr val="tx1">
                    <a:lumMod val="50000"/>
                    <a:lumOff val="50000"/>
                  </a:schemeClr>
                </a:solidFill>
              </a:rPr>
              <a:t>トレンド</a:t>
            </a:r>
            <a:r>
              <a:rPr lang="ja-JP" altLang="en-US" dirty="0" smtClean="0">
                <a:solidFill>
                  <a:schemeClr val="tx1">
                    <a:lumMod val="50000"/>
                    <a:lumOff val="50000"/>
                  </a:schemeClr>
                </a:solidFill>
              </a:rPr>
              <a:t>（２）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74386" y="3820152"/>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データ収集</a:t>
            </a:r>
          </a:p>
          <a:p>
            <a:pPr algn="ctr"/>
            <a:r>
              <a:rPr lang="ja-JP" altLang="en-US" sz="1200" b="1" dirty="0" smtClean="0">
                <a:solidFill>
                  <a:schemeClr val="bg1"/>
                </a:solidFill>
                <a:latin typeface="Meiryo" charset="-128"/>
                <a:ea typeface="Meiryo" charset="-128"/>
                <a:cs typeface="Meiryo" charset="-128"/>
              </a:rPr>
              <a:t>モニタリング</a:t>
            </a:r>
            <a:endParaRPr kumimoji="1" lang="ja-JP" altLang="en-US" sz="1200" b="1" dirty="0" smtClean="0">
              <a:solidFill>
                <a:schemeClr val="bg1"/>
              </a:solidFill>
              <a:latin typeface="Meiryo" charset="-128"/>
              <a:ea typeface="Meiryo"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データ解析</a:t>
            </a:r>
            <a:endParaRPr kumimoji="1" lang="en-US" altLang="ja-JP" sz="2000" b="1" dirty="0" smtClean="0">
              <a:solidFill>
                <a:schemeClr val="bg1"/>
              </a:solidFill>
              <a:latin typeface="Meiryo" charset="-128"/>
              <a:ea typeface="Meiryo" charset="-128"/>
              <a:cs typeface="Meiryo" charset="-128"/>
            </a:endParaRPr>
          </a:p>
          <a:p>
            <a:pPr algn="ctr"/>
            <a:r>
              <a:rPr kumimoji="1" lang="ja-JP" altLang="en-US" sz="1200" b="1" dirty="0" smtClean="0">
                <a:solidFill>
                  <a:schemeClr val="bg1"/>
                </a:solidFill>
                <a:latin typeface="Meiryo" charset="-128"/>
                <a:ea typeface="Meiryo" charset="-128"/>
                <a:cs typeface="Meiryo" charset="-128"/>
              </a:rPr>
              <a:t>原因解明・発見</a:t>
            </a:r>
            <a:r>
              <a:rPr kumimoji="1" lang="en-US" altLang="ja-JP" sz="1200" b="1" dirty="0" smtClean="0">
                <a:solidFill>
                  <a:schemeClr val="bg1"/>
                </a:solidFill>
                <a:latin typeface="Meiryo" charset="-128"/>
                <a:ea typeface="Meiryo" charset="-128"/>
                <a:cs typeface="Meiryo" charset="-128"/>
              </a:rPr>
              <a:t>/</a:t>
            </a:r>
            <a:r>
              <a:rPr kumimoji="1" lang="ja-JP" altLang="en-US" sz="1200" b="1" dirty="0" smtClean="0">
                <a:solidFill>
                  <a:schemeClr val="bg1"/>
                </a:solidFill>
                <a:latin typeface="Meiryo" charset="-128"/>
                <a:ea typeface="Meiryo" charset="-128"/>
                <a:cs typeface="Meiryo" charset="-128"/>
              </a:rPr>
              <a:t>洞察</a:t>
            </a:r>
          </a:p>
          <a:p>
            <a:pPr algn="ctr"/>
            <a:r>
              <a:rPr kumimoji="1" lang="ja-JP" altLang="en-US" sz="1200" b="1" dirty="0" smtClean="0">
                <a:solidFill>
                  <a:schemeClr val="bg1"/>
                </a:solidFill>
                <a:latin typeface="Meiryo" charset="-128"/>
                <a:ea typeface="Meiryo" charset="-128"/>
                <a:cs typeface="Meiryo" charset="-128"/>
              </a:rPr>
              <a:t>計画の最適化</a:t>
            </a:r>
            <a:endParaRPr kumimoji="1" lang="ja-JP" altLang="en-US" sz="12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データ活用</a:t>
            </a:r>
          </a:p>
          <a:p>
            <a:pPr algn="ctr"/>
            <a:r>
              <a:rPr kumimoji="1" lang="ja-JP" altLang="en-US" sz="1200" b="1" dirty="0" smtClean="0">
                <a:solidFill>
                  <a:schemeClr val="bg1"/>
                </a:solidFill>
                <a:latin typeface="Meiryo" charset="-128"/>
                <a:ea typeface="Meiryo" charset="-128"/>
                <a:cs typeface="Meiryo" charset="-128"/>
              </a:rPr>
              <a:t>業務処理・情報提供</a:t>
            </a:r>
          </a:p>
          <a:p>
            <a:pPr algn="ctr"/>
            <a:r>
              <a:rPr kumimoji="1" lang="ja-JP" altLang="en-US" sz="1200" b="1" dirty="0" smtClean="0">
                <a:solidFill>
                  <a:schemeClr val="bg1"/>
                </a:solidFill>
                <a:latin typeface="Meiryo" charset="-128"/>
                <a:ea typeface="Meiryo" charset="-128"/>
                <a:cs typeface="Meiryo" charset="-128"/>
              </a:rPr>
              <a:t>機器制御</a:t>
            </a:r>
            <a:endParaRPr kumimoji="1" lang="ja-JP" altLang="en-US" sz="1200" b="1"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smtClean="0">
                <a:solidFill>
                  <a:schemeClr val="bg1"/>
                </a:solidFill>
                <a:latin typeface="メイリオ"/>
                <a:ea typeface="メイリオ"/>
                <a:cs typeface="メイリオ"/>
              </a:rPr>
              <a:t>ヒト・モノ</a:t>
            </a:r>
            <a:endParaRPr kumimoji="1" lang="ja-JP" altLang="en-US" sz="1400" b="1" dirty="0">
              <a:solidFill>
                <a:schemeClr val="bg1"/>
              </a:solidFill>
              <a:latin typeface="メイリオ"/>
              <a:ea typeface="メイリオ"/>
              <a:cs typeface="メイリオ"/>
            </a:endParaRP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smtClean="0">
                <a:solidFill>
                  <a:srgbClr val="FFFFFF"/>
                </a:solidFill>
                <a:latin typeface="メイリオ"/>
                <a:ea typeface="メイリオ"/>
                <a:cs typeface="メイリオ"/>
              </a:rPr>
              <a:t>クラウド・コンピューティング</a:t>
            </a:r>
            <a:endParaRPr kumimoji="1" lang="ja-JP" altLang="en-US" sz="1400" b="1" dirty="0">
              <a:solidFill>
                <a:srgbClr val="FFFFFF"/>
              </a:solidFill>
              <a:latin typeface="メイリオ"/>
              <a:ea typeface="メイリオ"/>
              <a:cs typeface="メイリオ"/>
            </a:endParaRP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smtClean="0">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smtClean="0">
                <a:solidFill>
                  <a:srgbClr val="FFFFFF"/>
                </a:solidFill>
                <a:latin typeface="メイリオ"/>
                <a:ea typeface="メイリオ"/>
                <a:cs typeface="メイリオ"/>
              </a:rPr>
              <a:t>環境変化・産業活動</a:t>
            </a:r>
            <a:endParaRPr kumimoji="1" lang="ja-JP" altLang="en-US" b="1" dirty="0">
              <a:solidFill>
                <a:srgbClr val="FFFFFF"/>
              </a:solidFill>
              <a:latin typeface="メイリオ"/>
              <a:ea typeface="メイリオ"/>
              <a:cs typeface="メイリオ"/>
            </a:endParaRP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smtClean="0">
                <a:solidFill>
                  <a:schemeClr val="bg1"/>
                </a:solidFill>
                <a:latin typeface="メイリオ"/>
                <a:ea typeface="メイリオ"/>
                <a:cs typeface="メイリオ"/>
              </a:rPr>
              <a:t>現実世界／</a:t>
            </a:r>
            <a:r>
              <a:rPr kumimoji="1" lang="en-US" altLang="ja-JP" sz="1400" b="1" dirty="0" smtClean="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smtClean="0">
                <a:solidFill>
                  <a:srgbClr val="FFFFFF"/>
                </a:solidFill>
                <a:latin typeface="メイリオ"/>
                <a:ea typeface="メイリオ"/>
                <a:cs typeface="メイリオ"/>
              </a:rPr>
              <a:t>サイバー世界／</a:t>
            </a:r>
            <a:r>
              <a:rPr kumimoji="1" lang="en-US" altLang="ja-JP" sz="1400" b="1" dirty="0" smtClean="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smtClean="0">
                <a:solidFill>
                  <a:srgbClr val="0000FF"/>
                </a:solidFill>
                <a:latin typeface="メイリオ"/>
                <a:ea typeface="メイリオ"/>
                <a:cs typeface="メイリオ"/>
              </a:rPr>
              <a:t>Cyber Physical System</a:t>
            </a:r>
            <a:r>
              <a:rPr lang="ja-JP" altLang="en-US" sz="1400" dirty="0" smtClean="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spTree>
    <p:extLst>
      <p:ext uri="{BB962C8B-B14F-4D97-AF65-F5344CB8AC3E}">
        <p14:creationId xmlns:p14="http://schemas.microsoft.com/office/powerpoint/2010/main" val="197346188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sz="2400" dirty="0" smtClean="0">
                <a:solidFill>
                  <a:schemeClr val="tx1">
                    <a:lumMod val="50000"/>
                    <a:lumOff val="50000"/>
                  </a:schemeClr>
                </a:solidFill>
                <a:latin typeface="メイリオ"/>
                <a:ea typeface="メイリオ"/>
                <a:cs typeface="メイリオ"/>
              </a:rPr>
              <a:t>ビジネスの変革を牽引するビジネス・トレンド　</a:t>
            </a:r>
            <a:r>
              <a:rPr kumimoji="1" lang="en-US" altLang="ja-JP" sz="2400" dirty="0" smtClean="0">
                <a:solidFill>
                  <a:schemeClr val="tx1">
                    <a:lumMod val="50000"/>
                    <a:lumOff val="50000"/>
                  </a:schemeClr>
                </a:solidFill>
                <a:latin typeface="メイリオ"/>
                <a:ea typeface="メイリオ"/>
                <a:cs typeface="メイリオ"/>
              </a:rPr>
              <a:t>2016</a:t>
            </a:r>
            <a:endParaRPr kumimoji="1" lang="ja-JP" altLang="en-US" sz="2400" dirty="0">
              <a:solidFill>
                <a:schemeClr val="tx1">
                  <a:lumMod val="50000"/>
                  <a:lumOff val="50000"/>
                </a:schemeClr>
              </a:solidFill>
              <a:latin typeface="メイリオ"/>
              <a:ea typeface="メイリオ"/>
              <a:cs typeface="メイリオ"/>
            </a:endParaRPr>
          </a:p>
        </p:txBody>
      </p:sp>
      <p:sp>
        <p:nvSpPr>
          <p:cNvPr id="2" name="正方形/長方形 1"/>
          <p:cNvSpPr/>
          <p:nvPr/>
        </p:nvSpPr>
        <p:spPr>
          <a:xfrm>
            <a:off x="2217042" y="1478166"/>
            <a:ext cx="4713092" cy="471364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山形 5"/>
          <p:cNvSpPr/>
          <p:nvPr/>
        </p:nvSpPr>
        <p:spPr>
          <a:xfrm rot="16200000">
            <a:off x="1860440" y="1467478"/>
            <a:ext cx="282317" cy="319672"/>
          </a:xfrm>
          <a:prstGeom prst="chevro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山形 53"/>
          <p:cNvSpPr/>
          <p:nvPr/>
        </p:nvSpPr>
        <p:spPr>
          <a:xfrm>
            <a:off x="6647817" y="6249836"/>
            <a:ext cx="282317" cy="319672"/>
          </a:xfrm>
          <a:prstGeom prst="chevro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1780792" y="1768473"/>
            <a:ext cx="430887" cy="2144177"/>
          </a:xfrm>
          <a:prstGeom prst="rect">
            <a:avLst/>
          </a:prstGeom>
          <a:noFill/>
          <a:effectLst>
            <a:outerShdw blurRad="50800" dist="38100" dir="2700000" algn="tl" rotWithShape="0">
              <a:prstClr val="black">
                <a:alpha val="40000"/>
              </a:prstClr>
            </a:outerShdw>
          </a:effectLst>
        </p:spPr>
        <p:txBody>
          <a:bodyPr vert="eaVert" wrap="none" rtlCol="0">
            <a:spAutoFit/>
          </a:bodyPr>
          <a:lstStyle/>
          <a:p>
            <a:r>
              <a:rPr kumimoji="1" lang="ja-JP" altLang="en-US" sz="1600" dirty="0" smtClean="0">
                <a:solidFill>
                  <a:srgbClr val="FF8000"/>
                </a:solidFill>
                <a:latin typeface="Hiragino Kaku Gothic Pro W6" charset="-128"/>
                <a:ea typeface="Hiragino Kaku Gothic Pro W6" charset="-128"/>
                <a:cs typeface="Hiragino Kaku Gothic Pro W6" charset="-128"/>
              </a:rPr>
              <a:t>クラウド・ネイティブ</a:t>
            </a:r>
            <a:endParaRPr kumimoji="1" lang="ja-JP" altLang="en-US" sz="1600" dirty="0">
              <a:solidFill>
                <a:srgbClr val="FF8000"/>
              </a:solidFill>
              <a:latin typeface="Hiragino Kaku Gothic Pro W6" charset="-128"/>
              <a:ea typeface="Hiragino Kaku Gothic Pro W6" charset="-128"/>
              <a:cs typeface="Hiragino Kaku Gothic Pro W6" charset="-128"/>
            </a:endParaRPr>
          </a:p>
        </p:txBody>
      </p:sp>
      <p:sp>
        <p:nvSpPr>
          <p:cNvPr id="56" name="テキスト ボックス 55"/>
          <p:cNvSpPr txBox="1"/>
          <p:nvPr/>
        </p:nvSpPr>
        <p:spPr>
          <a:xfrm>
            <a:off x="5025257" y="6240395"/>
            <a:ext cx="1622560" cy="338554"/>
          </a:xfrm>
          <a:prstGeom prst="rect">
            <a:avLst/>
          </a:prstGeom>
          <a:noFill/>
          <a:effectLst>
            <a:outerShdw blurRad="50800" dist="38100" dir="2700000" algn="tl" rotWithShape="0">
              <a:prstClr val="black">
                <a:alpha val="40000"/>
              </a:prstClr>
            </a:outerShdw>
          </a:effectLst>
        </p:spPr>
        <p:txBody>
          <a:bodyPr vert="horz" wrap="none" rtlCol="0">
            <a:spAutoFit/>
          </a:bodyPr>
          <a:lstStyle/>
          <a:p>
            <a:r>
              <a:rPr kumimoji="1" lang="ja-JP" altLang="en-US" sz="1600" dirty="0" smtClean="0">
                <a:solidFill>
                  <a:srgbClr val="FF8000"/>
                </a:solidFill>
                <a:latin typeface="Hiragino Kaku Gothic Pro W6" charset="-128"/>
                <a:ea typeface="Hiragino Kaku Gothic Pro W6" charset="-128"/>
                <a:cs typeface="Hiragino Kaku Gothic Pro W6" charset="-128"/>
              </a:rPr>
              <a:t>アンビエント</a:t>
            </a:r>
            <a:r>
              <a:rPr kumimoji="1" lang="en-US" altLang="ja-JP" sz="1600" dirty="0" smtClean="0">
                <a:solidFill>
                  <a:srgbClr val="FF8000"/>
                </a:solidFill>
                <a:latin typeface="Hiragino Kaku Gothic Pro W6" charset="-128"/>
                <a:ea typeface="Hiragino Kaku Gothic Pro W6" charset="-128"/>
                <a:cs typeface="Hiragino Kaku Gothic Pro W6" charset="-128"/>
              </a:rPr>
              <a:t>IT</a:t>
            </a:r>
            <a:endParaRPr kumimoji="1" lang="ja-JP" altLang="en-US" sz="1600" dirty="0">
              <a:solidFill>
                <a:srgbClr val="FF8000"/>
              </a:solidFill>
              <a:latin typeface="Hiragino Kaku Gothic Pro W6" charset="-128"/>
              <a:ea typeface="Hiragino Kaku Gothic Pro W6" charset="-128"/>
              <a:cs typeface="Hiragino Kaku Gothic Pro W6" charset="-128"/>
            </a:endParaRPr>
          </a:p>
        </p:txBody>
      </p:sp>
      <p:sp>
        <p:nvSpPr>
          <p:cNvPr id="9" name="右矢印 8"/>
          <p:cNvSpPr/>
          <p:nvPr/>
        </p:nvSpPr>
        <p:spPr>
          <a:xfrm rot="18907108">
            <a:off x="1344074" y="3676879"/>
            <a:ext cx="5993776" cy="735645"/>
          </a:xfrm>
          <a:custGeom>
            <a:avLst/>
            <a:gdLst>
              <a:gd name="connsiteX0" fmla="*/ 0 w 5797208"/>
              <a:gd name="connsiteY0" fmla="*/ 183911 h 735645"/>
              <a:gd name="connsiteX1" fmla="*/ 5429386 w 5797208"/>
              <a:gd name="connsiteY1" fmla="*/ 183911 h 735645"/>
              <a:gd name="connsiteX2" fmla="*/ 5429386 w 5797208"/>
              <a:gd name="connsiteY2" fmla="*/ 0 h 735645"/>
              <a:gd name="connsiteX3" fmla="*/ 5797208 w 5797208"/>
              <a:gd name="connsiteY3" fmla="*/ 367823 h 735645"/>
              <a:gd name="connsiteX4" fmla="*/ 5429386 w 5797208"/>
              <a:gd name="connsiteY4" fmla="*/ 735645 h 735645"/>
              <a:gd name="connsiteX5" fmla="*/ 5429386 w 5797208"/>
              <a:gd name="connsiteY5" fmla="*/ 551734 h 735645"/>
              <a:gd name="connsiteX6" fmla="*/ 0 w 5797208"/>
              <a:gd name="connsiteY6" fmla="*/ 551734 h 735645"/>
              <a:gd name="connsiteX7" fmla="*/ 0 w 5797208"/>
              <a:gd name="connsiteY7" fmla="*/ 183911 h 735645"/>
              <a:gd name="connsiteX0" fmla="*/ 301 w 5797509"/>
              <a:gd name="connsiteY0" fmla="*/ 183911 h 735645"/>
              <a:gd name="connsiteX1" fmla="*/ 5429687 w 5797509"/>
              <a:gd name="connsiteY1" fmla="*/ 183911 h 735645"/>
              <a:gd name="connsiteX2" fmla="*/ 5429687 w 5797509"/>
              <a:gd name="connsiteY2" fmla="*/ 0 h 735645"/>
              <a:gd name="connsiteX3" fmla="*/ 5797509 w 5797509"/>
              <a:gd name="connsiteY3" fmla="*/ 367823 h 735645"/>
              <a:gd name="connsiteX4" fmla="*/ 5429687 w 5797509"/>
              <a:gd name="connsiteY4" fmla="*/ 735645 h 735645"/>
              <a:gd name="connsiteX5" fmla="*/ 5429687 w 5797509"/>
              <a:gd name="connsiteY5" fmla="*/ 551734 h 735645"/>
              <a:gd name="connsiteX6" fmla="*/ 0 w 5797509"/>
              <a:gd name="connsiteY6" fmla="*/ 405890 h 735645"/>
              <a:gd name="connsiteX7" fmla="*/ 301 w 5797509"/>
              <a:gd name="connsiteY7" fmla="*/ 183911 h 735645"/>
              <a:gd name="connsiteX0" fmla="*/ 15358 w 5797509"/>
              <a:gd name="connsiteY0" fmla="*/ 412371 h 735645"/>
              <a:gd name="connsiteX1" fmla="*/ 5429687 w 5797509"/>
              <a:gd name="connsiteY1" fmla="*/ 183911 h 735645"/>
              <a:gd name="connsiteX2" fmla="*/ 5429687 w 5797509"/>
              <a:gd name="connsiteY2" fmla="*/ 0 h 735645"/>
              <a:gd name="connsiteX3" fmla="*/ 5797509 w 5797509"/>
              <a:gd name="connsiteY3" fmla="*/ 367823 h 735645"/>
              <a:gd name="connsiteX4" fmla="*/ 5429687 w 5797509"/>
              <a:gd name="connsiteY4" fmla="*/ 735645 h 735645"/>
              <a:gd name="connsiteX5" fmla="*/ 5429687 w 5797509"/>
              <a:gd name="connsiteY5" fmla="*/ 551734 h 735645"/>
              <a:gd name="connsiteX6" fmla="*/ 0 w 5797509"/>
              <a:gd name="connsiteY6" fmla="*/ 405890 h 735645"/>
              <a:gd name="connsiteX7" fmla="*/ 15358 w 5797509"/>
              <a:gd name="connsiteY7" fmla="*/ 412371 h 73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97509" h="735645">
                <a:moveTo>
                  <a:pt x="15358" y="412371"/>
                </a:moveTo>
                <a:lnTo>
                  <a:pt x="5429687" y="183911"/>
                </a:lnTo>
                <a:lnTo>
                  <a:pt x="5429687" y="0"/>
                </a:lnTo>
                <a:lnTo>
                  <a:pt x="5797509" y="367823"/>
                </a:lnTo>
                <a:lnTo>
                  <a:pt x="5429687" y="735645"/>
                </a:lnTo>
                <a:lnTo>
                  <a:pt x="5429687" y="551734"/>
                </a:lnTo>
                <a:lnTo>
                  <a:pt x="0" y="405890"/>
                </a:lnTo>
                <a:cubicBezTo>
                  <a:pt x="100" y="331897"/>
                  <a:pt x="15258" y="486364"/>
                  <a:pt x="15358" y="412371"/>
                </a:cubicBezTo>
                <a:close/>
              </a:path>
            </a:pathLst>
          </a:cu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p:cNvSpPr/>
          <p:nvPr/>
        </p:nvSpPr>
        <p:spPr>
          <a:xfrm>
            <a:off x="2217042" y="4390513"/>
            <a:ext cx="1799431" cy="1801299"/>
          </a:xfrm>
          <a:prstGeom prst="rect">
            <a:avLst/>
          </a:prstGeom>
          <a:solidFill>
            <a:srgbClr val="0070C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80" name="正方形/長方形 79"/>
          <p:cNvSpPr/>
          <p:nvPr/>
        </p:nvSpPr>
        <p:spPr>
          <a:xfrm>
            <a:off x="2217042" y="1486157"/>
            <a:ext cx="1799431" cy="1801299"/>
          </a:xfrm>
          <a:prstGeom prst="rect">
            <a:avLst/>
          </a:prstGeom>
          <a:solidFill>
            <a:srgbClr val="00B050">
              <a:alpha val="5333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81" name="正方形/長方形 80"/>
          <p:cNvSpPr/>
          <p:nvPr/>
        </p:nvSpPr>
        <p:spPr>
          <a:xfrm>
            <a:off x="5130703" y="4390512"/>
            <a:ext cx="1799431" cy="1801299"/>
          </a:xfrm>
          <a:prstGeom prst="rect">
            <a:avLst/>
          </a:prstGeom>
          <a:solidFill>
            <a:srgbClr val="92D05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99" name="正方形/長方形 98"/>
          <p:cNvSpPr/>
          <p:nvPr/>
        </p:nvSpPr>
        <p:spPr>
          <a:xfrm>
            <a:off x="3673872" y="2925975"/>
            <a:ext cx="1799431" cy="1801299"/>
          </a:xfrm>
          <a:prstGeom prst="rect">
            <a:avLst/>
          </a:prstGeom>
          <a:solidFill>
            <a:srgbClr val="558ED5">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100" name="正方形/長方形 99"/>
          <p:cNvSpPr/>
          <p:nvPr/>
        </p:nvSpPr>
        <p:spPr>
          <a:xfrm>
            <a:off x="5141618" y="1457607"/>
            <a:ext cx="1799431" cy="1801299"/>
          </a:xfrm>
          <a:prstGeom prst="rect">
            <a:avLst/>
          </a:prstGeom>
          <a:solidFill>
            <a:srgbClr val="00B0F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64" name="正方形/長方形 63"/>
          <p:cNvSpPr/>
          <p:nvPr/>
        </p:nvSpPr>
        <p:spPr>
          <a:xfrm>
            <a:off x="6508324" y="1249916"/>
            <a:ext cx="1085214" cy="1082404"/>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p:cNvSpPr/>
          <p:nvPr/>
        </p:nvSpPr>
        <p:spPr>
          <a:xfrm>
            <a:off x="6060783" y="783437"/>
            <a:ext cx="1085214" cy="108240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Hiragino Kaku Gothic Pro W6" charset="-128"/>
                <a:ea typeface="Hiragino Kaku Gothic Pro W6" charset="-128"/>
                <a:cs typeface="Hiragino Kaku Gothic Pro W6" charset="-128"/>
              </a:rPr>
              <a:t>デジタル</a:t>
            </a:r>
            <a:endParaRPr kumimoji="1" lang="en-US" altLang="ja-JP" sz="1200" dirty="0" smtClean="0">
              <a:solidFill>
                <a:srgbClr val="FFFFFF"/>
              </a:solidFill>
              <a:latin typeface="Hiragino Kaku Gothic Pro W6" charset="-128"/>
              <a:ea typeface="Hiragino Kaku Gothic Pro W6" charset="-128"/>
              <a:cs typeface="Hiragino Kaku Gothic Pro W6" charset="-128"/>
            </a:endParaRPr>
          </a:p>
          <a:p>
            <a:pPr algn="ctr"/>
            <a:r>
              <a:rPr lang="ja-JP" altLang="en-US" sz="800" dirty="0" smtClean="0">
                <a:solidFill>
                  <a:srgbClr val="FFFFFF"/>
                </a:solidFill>
                <a:latin typeface="Hiragino Kaku Gothic Pro W6" charset="-128"/>
                <a:ea typeface="Hiragino Kaku Gothic Pro W6" charset="-128"/>
                <a:cs typeface="Hiragino Kaku Gothic Pro W6" charset="-128"/>
              </a:rPr>
              <a:t>トランス</a:t>
            </a:r>
            <a:endParaRPr lang="en-US" altLang="ja-JP" sz="800" dirty="0" smtClean="0">
              <a:solidFill>
                <a:srgbClr val="FFFFFF"/>
              </a:solidFill>
              <a:latin typeface="Hiragino Kaku Gothic Pro W6" charset="-128"/>
              <a:ea typeface="Hiragino Kaku Gothic Pro W6" charset="-128"/>
              <a:cs typeface="Hiragino Kaku Gothic Pro W6" charset="-128"/>
            </a:endParaRPr>
          </a:p>
          <a:p>
            <a:pPr algn="ctr"/>
            <a:r>
              <a:rPr lang="ja-JP" altLang="en-US" sz="800" dirty="0" smtClean="0">
                <a:solidFill>
                  <a:srgbClr val="FFFFFF"/>
                </a:solidFill>
                <a:latin typeface="Hiragino Kaku Gothic Pro W6" charset="-128"/>
                <a:ea typeface="Hiragino Kaku Gothic Pro W6" charset="-128"/>
                <a:cs typeface="Hiragino Kaku Gothic Pro W6" charset="-128"/>
              </a:rPr>
              <a:t>フォーメーション</a:t>
            </a: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8" name="テキスト ボックス 7"/>
          <p:cNvSpPr txBox="1"/>
          <p:nvPr/>
        </p:nvSpPr>
        <p:spPr>
          <a:xfrm>
            <a:off x="6530928" y="1938614"/>
            <a:ext cx="1005403" cy="338554"/>
          </a:xfrm>
          <a:prstGeom prst="rect">
            <a:avLst/>
          </a:prstGeom>
          <a:noFill/>
        </p:spPr>
        <p:txBody>
          <a:bodyPr wrap="none" rtlCol="0">
            <a:spAutoFit/>
          </a:bodyPr>
          <a:lstStyle/>
          <a:p>
            <a:r>
              <a:rPr kumimoji="1" lang="ja-JP" altLang="en-US" sz="800" dirty="0" smtClean="0">
                <a:solidFill>
                  <a:schemeClr val="bg1"/>
                </a:solidFill>
                <a:latin typeface="Hiragino Kaku Gothic Pro W6" charset="-128"/>
                <a:ea typeface="Hiragino Kaku Gothic Pro W6" charset="-128"/>
                <a:cs typeface="Hiragino Kaku Gothic Pro W6" charset="-128"/>
              </a:rPr>
              <a:t>デジタル</a:t>
            </a:r>
            <a:endParaRPr kumimoji="1" lang="en-US" altLang="ja-JP" sz="800" dirty="0" smtClean="0">
              <a:solidFill>
                <a:schemeClr val="bg1"/>
              </a:solidFill>
              <a:latin typeface="Hiragino Kaku Gothic Pro W6" charset="-128"/>
              <a:ea typeface="Hiragino Kaku Gothic Pro W6" charset="-128"/>
              <a:cs typeface="Hiragino Kaku Gothic Pro W6" charset="-128"/>
            </a:endParaRPr>
          </a:p>
          <a:p>
            <a:r>
              <a:rPr lang="ja-JP" altLang="en-US" sz="800" dirty="0" smtClean="0">
                <a:solidFill>
                  <a:schemeClr val="bg1"/>
                </a:solidFill>
                <a:latin typeface="Hiragino Kaku Gothic Pro W6" charset="-128"/>
                <a:ea typeface="Hiragino Kaku Gothic Pro W6" charset="-128"/>
                <a:cs typeface="Hiragino Kaku Gothic Pro W6" charset="-128"/>
              </a:rPr>
              <a:t>ディスラプション</a:t>
            </a:r>
            <a:endParaRPr kumimoji="1" lang="ja-JP" altLang="en-US" sz="800" dirty="0">
              <a:solidFill>
                <a:schemeClr val="bg1"/>
              </a:solidFill>
              <a:latin typeface="Hiragino Kaku Gothic Pro W6" charset="-128"/>
              <a:ea typeface="Hiragino Kaku Gothic Pro W6" charset="-128"/>
              <a:cs typeface="Hiragino Kaku Gothic Pro W6" charset="-128"/>
            </a:endParaRPr>
          </a:p>
        </p:txBody>
      </p:sp>
      <p:sp>
        <p:nvSpPr>
          <p:cNvPr id="10" name="テキスト ボックス 9"/>
          <p:cNvSpPr txBox="1"/>
          <p:nvPr/>
        </p:nvSpPr>
        <p:spPr>
          <a:xfrm>
            <a:off x="2223657" y="1606452"/>
            <a:ext cx="1792816" cy="338554"/>
          </a:xfrm>
          <a:prstGeom prst="rect">
            <a:avLst/>
          </a:prstGeom>
          <a:noFill/>
        </p:spPr>
        <p:txBody>
          <a:bodyPr wrap="square" rtlCol="0">
            <a:spAutoFit/>
          </a:bodyPr>
          <a:lstStyle/>
          <a:p>
            <a:pPr algn="ctr"/>
            <a:r>
              <a:rPr lang="ja-JP" altLang="en-US" sz="1600" b="1" dirty="0" smtClean="0">
                <a:solidFill>
                  <a:schemeClr val="bg1"/>
                </a:solidFill>
                <a:latin typeface="Meiryo" charset="-128"/>
                <a:ea typeface="Meiryo" charset="-128"/>
                <a:cs typeface="Meiryo" charset="-128"/>
              </a:rPr>
              <a:t>サーバーレス</a:t>
            </a:r>
            <a:endParaRPr kumimoji="1" lang="ja-JP" altLang="en-US" sz="1600" b="1" dirty="0">
              <a:solidFill>
                <a:schemeClr val="bg1"/>
              </a:solidFill>
              <a:latin typeface="Meiryo" charset="-128"/>
              <a:ea typeface="Meiryo" charset="-128"/>
              <a:cs typeface="Meiryo" charset="-128"/>
            </a:endParaRPr>
          </a:p>
        </p:txBody>
      </p:sp>
      <p:sp>
        <p:nvSpPr>
          <p:cNvPr id="101" name="テキスト ボックス 100"/>
          <p:cNvSpPr txBox="1"/>
          <p:nvPr/>
        </p:nvSpPr>
        <p:spPr>
          <a:xfrm>
            <a:off x="5129640" y="2840561"/>
            <a:ext cx="1800493" cy="338554"/>
          </a:xfrm>
          <a:prstGeom prst="rect">
            <a:avLst/>
          </a:prstGeom>
          <a:noFill/>
        </p:spPr>
        <p:txBody>
          <a:bodyPr wrap="square" rtlCol="0">
            <a:spAutoFit/>
          </a:bodyPr>
          <a:lstStyle/>
          <a:p>
            <a:pPr algn="ctr"/>
            <a:r>
              <a:rPr lang="ja-JP" altLang="en-US" sz="1600" b="1" smtClean="0">
                <a:solidFill>
                  <a:schemeClr val="bg1"/>
                </a:solidFill>
                <a:latin typeface="Meiryo" charset="-128"/>
                <a:ea typeface="Meiryo" charset="-128"/>
                <a:cs typeface="Meiryo" charset="-128"/>
              </a:rPr>
              <a:t>自動化・自律化</a:t>
            </a:r>
            <a:endParaRPr kumimoji="1" lang="ja-JP" altLang="en-US" sz="1600" b="1" dirty="0">
              <a:solidFill>
                <a:schemeClr val="bg1"/>
              </a:solidFill>
              <a:latin typeface="Meiryo" charset="-128"/>
              <a:ea typeface="Meiryo" charset="-128"/>
              <a:cs typeface="Meiryo" charset="-128"/>
            </a:endParaRPr>
          </a:p>
        </p:txBody>
      </p:sp>
      <p:sp>
        <p:nvSpPr>
          <p:cNvPr id="102" name="テキスト ボックス 101"/>
          <p:cNvSpPr txBox="1"/>
          <p:nvPr/>
        </p:nvSpPr>
        <p:spPr>
          <a:xfrm>
            <a:off x="5129640" y="4563167"/>
            <a:ext cx="1792816" cy="276999"/>
          </a:xfrm>
          <a:prstGeom prst="rect">
            <a:avLst/>
          </a:prstGeom>
          <a:noFill/>
        </p:spPr>
        <p:txBody>
          <a:bodyPr wrap="square" rtlCol="0">
            <a:spAutoFit/>
          </a:bodyPr>
          <a:lstStyle/>
          <a:p>
            <a:pPr algn="ctr"/>
            <a:r>
              <a:rPr lang="en-US" altLang="ja-JP" sz="1200" b="1" dirty="0" smtClean="0">
                <a:solidFill>
                  <a:schemeClr val="bg1"/>
                </a:solidFill>
                <a:latin typeface="Meiryo" charset="-128"/>
                <a:ea typeface="Meiryo" charset="-128"/>
                <a:cs typeface="Meiryo" charset="-128"/>
              </a:rPr>
              <a:t>Internet of Things</a:t>
            </a:r>
            <a:endParaRPr kumimoji="1" lang="ja-JP" altLang="en-US" sz="1200" b="1" dirty="0">
              <a:solidFill>
                <a:schemeClr val="bg1"/>
              </a:solidFill>
              <a:latin typeface="Meiryo" charset="-128"/>
              <a:ea typeface="Meiryo" charset="-128"/>
              <a:cs typeface="Meiryo" charset="-128"/>
            </a:endParaRPr>
          </a:p>
        </p:txBody>
      </p:sp>
      <p:sp>
        <p:nvSpPr>
          <p:cNvPr id="103" name="テキスト ボックス 102"/>
          <p:cNvSpPr txBox="1"/>
          <p:nvPr/>
        </p:nvSpPr>
        <p:spPr>
          <a:xfrm>
            <a:off x="3673872" y="3076612"/>
            <a:ext cx="1800493" cy="338554"/>
          </a:xfrm>
          <a:prstGeom prst="rect">
            <a:avLst/>
          </a:prstGeom>
          <a:noFill/>
        </p:spPr>
        <p:txBody>
          <a:bodyPr wrap="square" rtlCol="0">
            <a:spAutoFit/>
          </a:bodyPr>
          <a:lstStyle/>
          <a:p>
            <a:pPr algn="ctr"/>
            <a:r>
              <a:rPr lang="en-US" altLang="ja-JP" sz="1600" b="1" dirty="0" err="1" smtClean="0">
                <a:solidFill>
                  <a:schemeClr val="bg1"/>
                </a:solidFill>
                <a:latin typeface="Meiryo" charset="-128"/>
                <a:ea typeface="Meiryo" charset="-128"/>
                <a:cs typeface="Meiryo" charset="-128"/>
              </a:rPr>
              <a:t>DevOps</a:t>
            </a:r>
            <a:endParaRPr kumimoji="1" lang="ja-JP" altLang="en-US" sz="1600" b="1" dirty="0">
              <a:solidFill>
                <a:schemeClr val="bg1"/>
              </a:solidFill>
              <a:latin typeface="Meiryo" charset="-128"/>
              <a:ea typeface="Meiryo" charset="-128"/>
              <a:cs typeface="Meiryo" charset="-128"/>
            </a:endParaRPr>
          </a:p>
        </p:txBody>
      </p:sp>
      <p:sp>
        <p:nvSpPr>
          <p:cNvPr id="104" name="テキスト ボックス 103"/>
          <p:cNvSpPr txBox="1"/>
          <p:nvPr/>
        </p:nvSpPr>
        <p:spPr>
          <a:xfrm>
            <a:off x="2223657" y="5763424"/>
            <a:ext cx="1782963" cy="430887"/>
          </a:xfrm>
          <a:prstGeom prst="rect">
            <a:avLst/>
          </a:prstGeom>
          <a:noFill/>
        </p:spPr>
        <p:txBody>
          <a:bodyPr wrap="square" rtlCol="0">
            <a:spAutoFit/>
          </a:bodyPr>
          <a:lstStyle/>
          <a:p>
            <a:pPr algn="ctr"/>
            <a:r>
              <a:rPr lang="ja-JP" altLang="en-US" sz="1100" b="1" dirty="0" smtClean="0">
                <a:solidFill>
                  <a:schemeClr val="bg1"/>
                </a:solidFill>
                <a:latin typeface="Meiryo" charset="-128"/>
                <a:ea typeface="Meiryo" charset="-128"/>
                <a:cs typeface="Meiryo" charset="-128"/>
              </a:rPr>
              <a:t>サイバー・セキュリティ</a:t>
            </a:r>
            <a:endParaRPr lang="en-US" altLang="ja-JP" sz="1100" b="1" dirty="0" smtClean="0">
              <a:solidFill>
                <a:schemeClr val="bg1"/>
              </a:solidFill>
              <a:latin typeface="Meiryo" charset="-128"/>
              <a:ea typeface="Meiryo" charset="-128"/>
              <a:cs typeface="Meiryo" charset="-128"/>
            </a:endParaRPr>
          </a:p>
          <a:p>
            <a:pPr algn="ctr"/>
            <a:r>
              <a:rPr lang="en-US" altLang="ja-JP" sz="1100" b="1" dirty="0" smtClean="0">
                <a:solidFill>
                  <a:schemeClr val="bg1"/>
                </a:solidFill>
                <a:latin typeface="Meiryo" charset="-128"/>
                <a:ea typeface="Meiryo" charset="-128"/>
                <a:cs typeface="Meiryo" charset="-128"/>
              </a:rPr>
              <a:t>&amp; </a:t>
            </a:r>
            <a:r>
              <a:rPr lang="ja-JP" altLang="en-US" sz="1100" b="1" dirty="0" smtClean="0">
                <a:solidFill>
                  <a:schemeClr val="bg1"/>
                </a:solidFill>
                <a:latin typeface="Meiryo" charset="-128"/>
                <a:ea typeface="Meiryo" charset="-128"/>
                <a:cs typeface="Meiryo" charset="-128"/>
              </a:rPr>
              <a:t>ガバナンス</a:t>
            </a:r>
            <a:endParaRPr kumimoji="1" lang="ja-JP" altLang="en-US" sz="1100" b="1" dirty="0">
              <a:solidFill>
                <a:schemeClr val="bg1"/>
              </a:solidFill>
              <a:latin typeface="Meiryo" charset="-128"/>
              <a:ea typeface="Meiryo" charset="-128"/>
              <a:cs typeface="Meiryo" charset="-128"/>
            </a:endParaRPr>
          </a:p>
        </p:txBody>
      </p:sp>
      <p:sp>
        <p:nvSpPr>
          <p:cNvPr id="112" name="テキスト ボックス 111"/>
          <p:cNvSpPr txBox="1"/>
          <p:nvPr/>
        </p:nvSpPr>
        <p:spPr>
          <a:xfrm>
            <a:off x="5137317" y="5116021"/>
            <a:ext cx="1792816" cy="553998"/>
          </a:xfrm>
          <a:prstGeom prst="rect">
            <a:avLst/>
          </a:prstGeom>
          <a:noFill/>
        </p:spPr>
        <p:txBody>
          <a:bodyPr wrap="square" rtlCol="0">
            <a:spAutoFit/>
          </a:bodyPr>
          <a:lstStyle/>
          <a:p>
            <a:r>
              <a:rPr lang="ja-JP" altLang="en-US" sz="1000" dirty="0" smtClean="0">
                <a:solidFill>
                  <a:schemeClr val="bg1"/>
                </a:solidFill>
                <a:latin typeface="Meiryo" charset="-128"/>
                <a:ea typeface="Meiryo" charset="-128"/>
                <a:cs typeface="Meiryo" charset="-128"/>
              </a:rPr>
              <a:t>様々なアクティビティをデジタルで捉え、アナログな現実正解を動かす仕組み</a:t>
            </a:r>
            <a:endParaRPr lang="en-US" altLang="ja-JP" sz="1000" dirty="0" smtClean="0">
              <a:solidFill>
                <a:schemeClr val="bg1"/>
              </a:solidFill>
              <a:latin typeface="Meiryo" charset="-128"/>
              <a:ea typeface="Meiryo" charset="-128"/>
              <a:cs typeface="Meiryo" charset="-128"/>
            </a:endParaRPr>
          </a:p>
        </p:txBody>
      </p:sp>
      <p:sp>
        <p:nvSpPr>
          <p:cNvPr id="113" name="テキスト ボックス 112"/>
          <p:cNvSpPr txBox="1"/>
          <p:nvPr/>
        </p:nvSpPr>
        <p:spPr>
          <a:xfrm>
            <a:off x="5136255" y="2046016"/>
            <a:ext cx="1314862" cy="707886"/>
          </a:xfrm>
          <a:prstGeom prst="rect">
            <a:avLst/>
          </a:prstGeom>
          <a:noFill/>
        </p:spPr>
        <p:txBody>
          <a:bodyPr wrap="square" rtlCol="0">
            <a:spAutoFit/>
          </a:bodyPr>
          <a:lstStyle/>
          <a:p>
            <a:r>
              <a:rPr lang="ja-JP" altLang="en-US" sz="1000" dirty="0" smtClean="0">
                <a:solidFill>
                  <a:schemeClr val="bg1"/>
                </a:solidFill>
                <a:latin typeface="Meiryo" charset="-128"/>
                <a:ea typeface="Meiryo" charset="-128"/>
                <a:cs typeface="Meiryo" charset="-128"/>
              </a:rPr>
              <a:t>人工知能やロボットにより、人間の知的</a:t>
            </a:r>
            <a:r>
              <a:rPr lang="ja-JP" altLang="en-US" sz="1000" smtClean="0">
                <a:solidFill>
                  <a:schemeClr val="bg1"/>
                </a:solidFill>
                <a:latin typeface="Meiryo" charset="-128"/>
                <a:ea typeface="Meiryo" charset="-128"/>
                <a:cs typeface="Meiryo" charset="-128"/>
              </a:rPr>
              <a:t>・肉体的労働を代替する仕組み</a:t>
            </a:r>
            <a:endParaRPr lang="en-US" altLang="ja-JP" sz="1000" dirty="0" smtClean="0">
              <a:solidFill>
                <a:schemeClr val="bg1"/>
              </a:solidFill>
              <a:latin typeface="Meiryo" charset="-128"/>
              <a:ea typeface="Meiryo" charset="-128"/>
              <a:cs typeface="Meiryo" charset="-128"/>
            </a:endParaRPr>
          </a:p>
        </p:txBody>
      </p:sp>
      <p:sp>
        <p:nvSpPr>
          <p:cNvPr id="114" name="テキスト ボックス 113"/>
          <p:cNvSpPr txBox="1"/>
          <p:nvPr/>
        </p:nvSpPr>
        <p:spPr>
          <a:xfrm>
            <a:off x="2214365" y="2081909"/>
            <a:ext cx="1789579" cy="553998"/>
          </a:xfrm>
          <a:prstGeom prst="rect">
            <a:avLst/>
          </a:prstGeom>
          <a:noFill/>
        </p:spPr>
        <p:txBody>
          <a:bodyPr wrap="square" rtlCol="0">
            <a:spAutoFit/>
          </a:bodyPr>
          <a:lstStyle/>
          <a:p>
            <a:r>
              <a:rPr lang="ja-JP" altLang="en-US" sz="1000" dirty="0" smtClean="0">
                <a:solidFill>
                  <a:schemeClr val="bg1"/>
                </a:solidFill>
                <a:latin typeface="Meiryo" charset="-128"/>
                <a:ea typeface="Meiryo" charset="-128"/>
                <a:cs typeface="Meiryo" charset="-128"/>
              </a:rPr>
              <a:t>コンテナや</a:t>
            </a:r>
            <a:r>
              <a:rPr lang="en-US" altLang="ja-JP" sz="1000" dirty="0" smtClean="0">
                <a:solidFill>
                  <a:schemeClr val="bg1"/>
                </a:solidFill>
                <a:latin typeface="Meiryo" charset="-128"/>
                <a:ea typeface="Meiryo" charset="-128"/>
                <a:cs typeface="Meiryo" charset="-128"/>
              </a:rPr>
              <a:t>API</a:t>
            </a:r>
            <a:r>
              <a:rPr lang="ja-JP" altLang="en-US" sz="1000" dirty="0" smtClean="0">
                <a:solidFill>
                  <a:schemeClr val="bg1"/>
                </a:solidFill>
                <a:latin typeface="Meiryo" charset="-128"/>
                <a:ea typeface="Meiryo" charset="-128"/>
                <a:cs typeface="Meiryo" charset="-128"/>
              </a:rPr>
              <a:t>エコノミーなど、サーバの存在を意識させない開発・実行環境</a:t>
            </a:r>
            <a:endParaRPr lang="en-US" altLang="ja-JP" sz="1000" dirty="0" smtClean="0">
              <a:solidFill>
                <a:schemeClr val="bg1"/>
              </a:solidFill>
              <a:latin typeface="Meiryo" charset="-128"/>
              <a:ea typeface="Meiryo" charset="-128"/>
              <a:cs typeface="Meiryo" charset="-128"/>
            </a:endParaRPr>
          </a:p>
        </p:txBody>
      </p:sp>
      <p:sp>
        <p:nvSpPr>
          <p:cNvPr id="115" name="テキスト ボックス 114"/>
          <p:cNvSpPr txBox="1"/>
          <p:nvPr/>
        </p:nvSpPr>
        <p:spPr>
          <a:xfrm>
            <a:off x="3673872" y="3572702"/>
            <a:ext cx="1799431" cy="707886"/>
          </a:xfrm>
          <a:prstGeom prst="rect">
            <a:avLst/>
          </a:prstGeom>
          <a:noFill/>
        </p:spPr>
        <p:txBody>
          <a:bodyPr wrap="square" rtlCol="0">
            <a:spAutoFit/>
          </a:bodyPr>
          <a:lstStyle/>
          <a:p>
            <a:r>
              <a:rPr lang="ja-JP" altLang="en-US" sz="1000" dirty="0" smtClean="0">
                <a:solidFill>
                  <a:schemeClr val="bg1"/>
                </a:solidFill>
                <a:latin typeface="Meiryo" charset="-128"/>
                <a:ea typeface="Meiryo" charset="-128"/>
                <a:cs typeface="Meiryo" charset="-128"/>
              </a:rPr>
              <a:t>運用管理の自動化、</a:t>
            </a:r>
            <a:r>
              <a:rPr lang="en-US" altLang="ja-JP" sz="1000" dirty="0" err="1" smtClean="0">
                <a:solidFill>
                  <a:schemeClr val="bg1"/>
                </a:solidFill>
                <a:latin typeface="Meiryo" charset="-128"/>
                <a:ea typeface="Meiryo" charset="-128"/>
                <a:cs typeface="Meiryo" charset="-128"/>
              </a:rPr>
              <a:t>PaaS</a:t>
            </a:r>
            <a:r>
              <a:rPr lang="ja-JP" altLang="en-US" sz="1000" dirty="0" smtClean="0">
                <a:solidFill>
                  <a:schemeClr val="bg1"/>
                </a:solidFill>
                <a:latin typeface="Meiryo" charset="-128"/>
                <a:ea typeface="Meiryo" charset="-128"/>
                <a:cs typeface="Meiryo" charset="-128"/>
              </a:rPr>
              <a:t>や超高速開発ツールを駆使した開発と運用の新たな関係の構築</a:t>
            </a:r>
            <a:endParaRPr lang="en-US" altLang="ja-JP" sz="1000" dirty="0" smtClean="0">
              <a:solidFill>
                <a:schemeClr val="bg1"/>
              </a:solidFill>
              <a:latin typeface="Meiryo" charset="-128"/>
              <a:ea typeface="Meiryo" charset="-128"/>
              <a:cs typeface="Meiryo" charset="-128"/>
            </a:endParaRPr>
          </a:p>
        </p:txBody>
      </p:sp>
      <p:sp>
        <p:nvSpPr>
          <p:cNvPr id="116" name="テキスト ボックス 115"/>
          <p:cNvSpPr txBox="1"/>
          <p:nvPr/>
        </p:nvSpPr>
        <p:spPr>
          <a:xfrm>
            <a:off x="2214365" y="4559759"/>
            <a:ext cx="1789579" cy="1169551"/>
          </a:xfrm>
          <a:prstGeom prst="rect">
            <a:avLst/>
          </a:prstGeom>
          <a:noFill/>
        </p:spPr>
        <p:txBody>
          <a:bodyPr wrap="square" rtlCol="0">
            <a:spAutoFit/>
          </a:bodyPr>
          <a:lstStyle/>
          <a:p>
            <a:r>
              <a:rPr lang="ja-JP" altLang="en-US" sz="1000" dirty="0" smtClean="0">
                <a:solidFill>
                  <a:schemeClr val="bg1"/>
                </a:solidFill>
                <a:latin typeface="Meiryo" charset="-128"/>
                <a:ea typeface="Meiryo" charset="-128"/>
                <a:cs typeface="Meiryo" charset="-128"/>
              </a:rPr>
              <a:t>クラウドや</a:t>
            </a:r>
            <a:r>
              <a:rPr lang="en-US" altLang="ja-JP" sz="1000" dirty="0" err="1" smtClean="0">
                <a:solidFill>
                  <a:schemeClr val="bg1"/>
                </a:solidFill>
                <a:latin typeface="Meiryo" charset="-128"/>
                <a:ea typeface="Meiryo" charset="-128"/>
                <a:cs typeface="Meiryo" charset="-128"/>
              </a:rPr>
              <a:t>IoT</a:t>
            </a:r>
            <a:r>
              <a:rPr lang="ja-JP" altLang="en-US" sz="1000" dirty="0" smtClean="0">
                <a:solidFill>
                  <a:schemeClr val="bg1"/>
                </a:solidFill>
                <a:latin typeface="Meiryo" charset="-128"/>
                <a:ea typeface="Meiryo" charset="-128"/>
                <a:cs typeface="Meiryo" charset="-128"/>
              </a:rPr>
              <a:t>、モバイルやウェアラブルなど、社内外の境界を越えた利用環境を前提とした統合認証基盤や上流から考えるアプリケーション</a:t>
            </a:r>
            <a:r>
              <a:rPr lang="ja-JP" altLang="en-US" sz="1000" dirty="0">
                <a:solidFill>
                  <a:schemeClr val="bg1"/>
                </a:solidFill>
                <a:latin typeface="Meiryo" charset="-128"/>
                <a:ea typeface="Meiryo" charset="-128"/>
                <a:cs typeface="Meiryo" charset="-128"/>
              </a:rPr>
              <a:t>・</a:t>
            </a:r>
            <a:r>
              <a:rPr lang="ja-JP" altLang="en-US" sz="1000" dirty="0" smtClean="0">
                <a:solidFill>
                  <a:schemeClr val="bg1"/>
                </a:solidFill>
                <a:latin typeface="Meiryo" charset="-128"/>
                <a:ea typeface="Meiryo" charset="-128"/>
                <a:cs typeface="Meiryo" charset="-128"/>
              </a:rPr>
              <a:t>セキュリティなどの視点を重視</a:t>
            </a:r>
            <a:endParaRPr lang="en-US" altLang="ja-JP" sz="1000" dirty="0" smtClean="0">
              <a:solidFill>
                <a:schemeClr val="bg1"/>
              </a:solidFill>
              <a:latin typeface="Meiryo" charset="-128"/>
              <a:ea typeface="Meiryo" charset="-128"/>
              <a:cs typeface="Meiryo" charset="-128"/>
            </a:endParaRPr>
          </a:p>
        </p:txBody>
      </p:sp>
      <p:sp>
        <p:nvSpPr>
          <p:cNvPr id="11" name="テキスト ボックス 10"/>
          <p:cNvSpPr txBox="1"/>
          <p:nvPr/>
        </p:nvSpPr>
        <p:spPr>
          <a:xfrm>
            <a:off x="1780792" y="898550"/>
            <a:ext cx="4158959" cy="477054"/>
          </a:xfrm>
          <a:prstGeom prst="rect">
            <a:avLst/>
          </a:prstGeom>
          <a:noFill/>
        </p:spPr>
        <p:txBody>
          <a:bodyPr wrap="square" rtlCol="0">
            <a:spAutoFit/>
          </a:bodyPr>
          <a:lstStyle/>
          <a:p>
            <a:r>
              <a:rPr kumimoji="1" lang="ja-JP" altLang="en-US" sz="1400" b="1" dirty="0" smtClean="0">
                <a:solidFill>
                  <a:schemeClr val="accent6">
                    <a:lumMod val="75000"/>
                  </a:schemeClr>
                </a:solidFill>
                <a:latin typeface="Meiryo" charset="-128"/>
                <a:ea typeface="Meiryo" charset="-128"/>
                <a:cs typeface="Meiryo" charset="-128"/>
              </a:rPr>
              <a:t>テクノロジーで既存のビジネス・プロセスを変革</a:t>
            </a:r>
            <a:endParaRPr kumimoji="1" lang="en-US" altLang="ja-JP" sz="1400" b="1" dirty="0" smtClean="0">
              <a:solidFill>
                <a:schemeClr val="accent6">
                  <a:lumMod val="75000"/>
                </a:schemeClr>
              </a:solidFill>
              <a:latin typeface="Meiryo" charset="-128"/>
              <a:ea typeface="Meiryo" charset="-128"/>
              <a:cs typeface="Meiryo" charset="-128"/>
            </a:endParaRPr>
          </a:p>
          <a:p>
            <a:r>
              <a:rPr kumimoji="1" lang="ja-JP" altLang="en-US" sz="1100" b="1" dirty="0" smtClean="0">
                <a:solidFill>
                  <a:schemeClr val="accent6">
                    <a:lumMod val="75000"/>
                  </a:schemeClr>
                </a:solidFill>
                <a:latin typeface="Meiryo" charset="-128"/>
                <a:ea typeface="Meiryo" charset="-128"/>
                <a:cs typeface="Meiryo" charset="-128"/>
              </a:rPr>
              <a:t>効率化のための</a:t>
            </a:r>
            <a:r>
              <a:rPr lang="en-US" altLang="ja-JP" sz="1100" b="1" dirty="0" smtClean="0">
                <a:solidFill>
                  <a:schemeClr val="accent6">
                    <a:lumMod val="75000"/>
                  </a:schemeClr>
                </a:solidFill>
                <a:latin typeface="Meiryo" charset="-128"/>
                <a:ea typeface="Meiryo" charset="-128"/>
                <a:cs typeface="Meiryo" charset="-128"/>
              </a:rPr>
              <a:t>IT</a:t>
            </a:r>
            <a:r>
              <a:rPr lang="ja-JP" altLang="en-US" sz="1100" dirty="0" smtClean="0">
                <a:solidFill>
                  <a:schemeClr val="accent6">
                    <a:lumMod val="75000"/>
                  </a:schemeClr>
                </a:solidFill>
                <a:latin typeface="Meiryo" charset="-128"/>
                <a:ea typeface="Meiryo" charset="-128"/>
                <a:cs typeface="Meiryo" charset="-128"/>
              </a:rPr>
              <a:t>から</a:t>
            </a:r>
            <a:r>
              <a:rPr lang="ja-JP" altLang="en-US" sz="1100" b="1" dirty="0" smtClean="0">
                <a:solidFill>
                  <a:schemeClr val="accent6">
                    <a:lumMod val="75000"/>
                  </a:schemeClr>
                </a:solidFill>
                <a:latin typeface="Meiryo" charset="-128"/>
                <a:ea typeface="Meiryo" charset="-128"/>
                <a:cs typeface="Meiryo" charset="-128"/>
              </a:rPr>
              <a:t>差別化のための</a:t>
            </a:r>
            <a:r>
              <a:rPr lang="en-US" altLang="ja-JP" sz="1100" b="1" dirty="0" smtClean="0">
                <a:solidFill>
                  <a:schemeClr val="accent6">
                    <a:lumMod val="75000"/>
                  </a:schemeClr>
                </a:solidFill>
                <a:latin typeface="Meiryo" charset="-128"/>
                <a:ea typeface="Meiryo" charset="-128"/>
                <a:cs typeface="Meiryo" charset="-128"/>
              </a:rPr>
              <a:t>IT</a:t>
            </a:r>
            <a:r>
              <a:rPr lang="ja-JP" altLang="en-US" sz="1100" dirty="0" smtClean="0">
                <a:solidFill>
                  <a:schemeClr val="accent6">
                    <a:lumMod val="75000"/>
                  </a:schemeClr>
                </a:solidFill>
                <a:latin typeface="Meiryo" charset="-128"/>
                <a:ea typeface="Meiryo" charset="-128"/>
                <a:cs typeface="Meiryo" charset="-128"/>
              </a:rPr>
              <a:t>へのパラダイムシフト</a:t>
            </a:r>
            <a:endParaRPr kumimoji="1" lang="en-US" altLang="ja-JP" sz="1100" dirty="0" smtClean="0">
              <a:solidFill>
                <a:schemeClr val="accent6">
                  <a:lumMod val="75000"/>
                </a:schemeClr>
              </a:solidFill>
              <a:latin typeface="Meiryo" charset="-128"/>
              <a:ea typeface="Meiryo" charset="-128"/>
              <a:cs typeface="Meiryo" charset="-128"/>
            </a:endParaRPr>
          </a:p>
        </p:txBody>
      </p:sp>
      <p:cxnSp>
        <p:nvCxnSpPr>
          <p:cNvPr id="13" name="直線コネクタ 12"/>
          <p:cNvCxnSpPr>
            <a:stCxn id="7" idx="2"/>
          </p:cNvCxnSpPr>
          <p:nvPr/>
        </p:nvCxnSpPr>
        <p:spPr>
          <a:xfrm>
            <a:off x="1996236" y="3912650"/>
            <a:ext cx="11319" cy="2279161"/>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7" name="直線コネクタ 116"/>
          <p:cNvCxnSpPr>
            <a:stCxn id="56" idx="1"/>
          </p:cNvCxnSpPr>
          <p:nvPr/>
        </p:nvCxnSpPr>
        <p:spPr>
          <a:xfrm flipH="1">
            <a:off x="2211679" y="6409672"/>
            <a:ext cx="2813578"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084218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039617" y="782877"/>
            <a:ext cx="7072122" cy="579032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179235" y="2389644"/>
            <a:ext cx="6773975" cy="248538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14" name="正方形/長方形 13"/>
          <p:cNvSpPr/>
          <p:nvPr/>
        </p:nvSpPr>
        <p:spPr>
          <a:xfrm>
            <a:off x="1249902" y="2753801"/>
            <a:ext cx="6669825" cy="1173398"/>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 name="タイトル 1"/>
          <p:cNvSpPr>
            <a:spLocks noGrp="1"/>
          </p:cNvSpPr>
          <p:nvPr>
            <p:ph type="title"/>
          </p:nvPr>
        </p:nvSpPr>
        <p:spPr/>
        <p:txBody>
          <a:bodyPr/>
          <a:lstStyle/>
          <a:p>
            <a:r>
              <a:rPr kumimoji="1" lang="ja-JP" altLang="en-US" dirty="0" smtClean="0"/>
              <a:t>ポスト</a:t>
            </a:r>
            <a:r>
              <a:rPr kumimoji="1" lang="en-US" altLang="ja-JP" dirty="0" smtClean="0"/>
              <a:t>SI</a:t>
            </a:r>
            <a:r>
              <a:rPr kumimoji="1" lang="ja-JP" altLang="en-US" dirty="0" smtClean="0"/>
              <a:t>時代に求められるスキル</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81</a:t>
            </a:fld>
            <a:endParaRPr kumimoji="1" lang="ja-JP" altLang="en-US"/>
          </a:p>
        </p:txBody>
      </p:sp>
      <p:sp>
        <p:nvSpPr>
          <p:cNvPr id="4" name="正方形/長方形 3"/>
          <p:cNvSpPr/>
          <p:nvPr/>
        </p:nvSpPr>
        <p:spPr>
          <a:xfrm>
            <a:off x="1184587" y="1494471"/>
            <a:ext cx="6768623" cy="8318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6" name="正方形/長方形 5"/>
          <p:cNvSpPr/>
          <p:nvPr/>
        </p:nvSpPr>
        <p:spPr>
          <a:xfrm>
            <a:off x="1249902" y="1872603"/>
            <a:ext cx="6636144" cy="37469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iragino Kaku Gothic Pro W6" charset="-128"/>
                <a:ea typeface="Hiragino Kaku Gothic Pro W6" charset="-128"/>
                <a:cs typeface="Hiragino Kaku Gothic Pro W6" charset="-128"/>
              </a:rPr>
              <a:t>ビジネス・プロセス</a:t>
            </a:r>
            <a:endParaRPr kumimoji="1" lang="ja-JP" altLang="en-US" sz="1400" dirty="0">
              <a:solidFill>
                <a:srgbClr val="FFFFFF"/>
              </a:solidFill>
              <a:latin typeface="Hiragino Kaku Gothic Pro W6" charset="-128"/>
              <a:ea typeface="Hiragino Kaku Gothic Pro W6" charset="-128"/>
              <a:cs typeface="Hiragino Kaku Gothic Pro W6" charset="-128"/>
            </a:endParaRPr>
          </a:p>
        </p:txBody>
      </p:sp>
      <p:sp>
        <p:nvSpPr>
          <p:cNvPr id="9" name="正方形/長方形 8"/>
          <p:cNvSpPr/>
          <p:nvPr/>
        </p:nvSpPr>
        <p:spPr>
          <a:xfrm>
            <a:off x="1249904" y="3562070"/>
            <a:ext cx="6636142" cy="36415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10" name="正方形/長方形 9"/>
          <p:cNvSpPr/>
          <p:nvPr/>
        </p:nvSpPr>
        <p:spPr>
          <a:xfrm>
            <a:off x="3375099" y="3141784"/>
            <a:ext cx="4510946" cy="72951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11" name="正方形/長方形 10"/>
          <p:cNvSpPr/>
          <p:nvPr/>
        </p:nvSpPr>
        <p:spPr>
          <a:xfrm>
            <a:off x="5766141" y="2703021"/>
            <a:ext cx="2119906" cy="113482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smtClean="0">
                <a:solidFill>
                  <a:srgbClr val="FFFFFF"/>
                </a:solidFill>
                <a:latin typeface="Hiragino Kaku Gothic Pro W6" charset="-128"/>
                <a:ea typeface="Hiragino Kaku Gothic Pro W6" charset="-128"/>
                <a:cs typeface="Hiragino Kaku Gothic Pro W6" charset="-128"/>
              </a:rPr>
              <a:t>SaaS</a:t>
            </a:r>
            <a:endParaRPr kumimoji="1" lang="ja-JP" altLang="en-US" dirty="0">
              <a:solidFill>
                <a:srgbClr val="FFFFFF"/>
              </a:solidFill>
              <a:latin typeface="Hiragino Kaku Gothic Pro W6" charset="-128"/>
              <a:ea typeface="Hiragino Kaku Gothic Pro W6" charset="-128"/>
              <a:cs typeface="Hiragino Kaku Gothic Pro W6" charset="-128"/>
            </a:endParaRPr>
          </a:p>
        </p:txBody>
      </p:sp>
      <p:sp>
        <p:nvSpPr>
          <p:cNvPr id="12" name="テキスト ボックス 11"/>
          <p:cNvSpPr txBox="1"/>
          <p:nvPr/>
        </p:nvSpPr>
        <p:spPr>
          <a:xfrm>
            <a:off x="4162469" y="3317783"/>
            <a:ext cx="805029" cy="369332"/>
          </a:xfrm>
          <a:prstGeom prst="rect">
            <a:avLst/>
          </a:prstGeom>
          <a:noFill/>
        </p:spPr>
        <p:txBody>
          <a:bodyPr wrap="none" rtlCol="0">
            <a:spAutoFit/>
          </a:bodyPr>
          <a:lstStyle/>
          <a:p>
            <a:pPr algn="ctr"/>
            <a:r>
              <a:rPr kumimoji="1" lang="en-US" altLang="ja-JP" dirty="0" err="1" smtClean="0">
                <a:solidFill>
                  <a:schemeClr val="bg1"/>
                </a:solidFill>
                <a:latin typeface="Hiragino Kaku Gothic Pro W6" charset="-128"/>
                <a:ea typeface="Hiragino Kaku Gothic Pro W6" charset="-128"/>
                <a:cs typeface="Hiragino Kaku Gothic Pro W6" charset="-128"/>
              </a:rPr>
              <a:t>PaaS</a:t>
            </a:r>
            <a:endParaRPr kumimoji="1" lang="ja-JP" altLang="en-US" dirty="0">
              <a:solidFill>
                <a:schemeClr val="bg1"/>
              </a:solidFill>
              <a:latin typeface="Hiragino Kaku Gothic Pro W6" charset="-128"/>
              <a:ea typeface="Hiragino Kaku Gothic Pro W6" charset="-128"/>
              <a:cs typeface="Hiragino Kaku Gothic Pro W6" charset="-128"/>
            </a:endParaRPr>
          </a:p>
        </p:txBody>
      </p:sp>
      <p:sp>
        <p:nvSpPr>
          <p:cNvPr id="13" name="テキスト ボックス 12"/>
          <p:cNvSpPr txBox="1"/>
          <p:nvPr/>
        </p:nvSpPr>
        <p:spPr>
          <a:xfrm>
            <a:off x="1958077" y="3561095"/>
            <a:ext cx="708848" cy="369332"/>
          </a:xfrm>
          <a:prstGeom prst="rect">
            <a:avLst/>
          </a:prstGeom>
          <a:noFill/>
        </p:spPr>
        <p:txBody>
          <a:bodyPr wrap="none" rtlCol="0">
            <a:spAutoFit/>
          </a:bodyPr>
          <a:lstStyle/>
          <a:p>
            <a:pPr algn="ctr"/>
            <a:r>
              <a:rPr kumimoji="1" lang="en-US" altLang="ja-JP" dirty="0" err="1" smtClean="0">
                <a:solidFill>
                  <a:schemeClr val="bg1"/>
                </a:solidFill>
                <a:latin typeface="Hiragino Kaku Gothic Pro W6" charset="-128"/>
                <a:ea typeface="Hiragino Kaku Gothic Pro W6" charset="-128"/>
                <a:cs typeface="Hiragino Kaku Gothic Pro W6" charset="-128"/>
              </a:rPr>
              <a:t>IaaS</a:t>
            </a:r>
            <a:endParaRPr kumimoji="1" lang="ja-JP" altLang="en-US" dirty="0">
              <a:solidFill>
                <a:schemeClr val="bg1"/>
              </a:solidFill>
              <a:latin typeface="Hiragino Kaku Gothic Pro W6" charset="-128"/>
              <a:ea typeface="Hiragino Kaku Gothic Pro W6" charset="-128"/>
              <a:cs typeface="Hiragino Kaku Gothic Pro W6" charset="-128"/>
            </a:endParaRPr>
          </a:p>
        </p:txBody>
      </p:sp>
      <p:sp>
        <p:nvSpPr>
          <p:cNvPr id="15" name="正方形/長方形 14"/>
          <p:cNvSpPr/>
          <p:nvPr/>
        </p:nvSpPr>
        <p:spPr>
          <a:xfrm>
            <a:off x="1279984" y="3147637"/>
            <a:ext cx="2060673" cy="369318"/>
          </a:xfrm>
          <a:prstGeom prst="rect">
            <a:avLst/>
          </a:prstGeom>
          <a:noFill/>
          <a:ln>
            <a:solidFill>
              <a:srgbClr val="0070C0"/>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0070C0"/>
                </a:solidFill>
                <a:latin typeface="Hiragino Kaku Gothic Pro W6" charset="-128"/>
                <a:ea typeface="Hiragino Kaku Gothic Pro W6" charset="-128"/>
                <a:cs typeface="Hiragino Kaku Gothic Pro W6" charset="-128"/>
              </a:rPr>
              <a:t>独自プラットフォーム</a:t>
            </a:r>
            <a:endParaRPr kumimoji="1" lang="ja-JP" altLang="en-US" sz="1000" dirty="0">
              <a:solidFill>
                <a:srgbClr val="0070C0"/>
              </a:solidFill>
              <a:latin typeface="Hiragino Kaku Gothic Pro W6" charset="-128"/>
              <a:ea typeface="Hiragino Kaku Gothic Pro W6" charset="-128"/>
              <a:cs typeface="Hiragino Kaku Gothic Pro W6" charset="-128"/>
            </a:endParaRPr>
          </a:p>
        </p:txBody>
      </p:sp>
      <p:sp>
        <p:nvSpPr>
          <p:cNvPr id="16" name="正方形/長方形 15"/>
          <p:cNvSpPr/>
          <p:nvPr/>
        </p:nvSpPr>
        <p:spPr>
          <a:xfrm>
            <a:off x="1279984" y="2715267"/>
            <a:ext cx="4435354" cy="381401"/>
          </a:xfrm>
          <a:prstGeom prst="rect">
            <a:avLst/>
          </a:prstGeom>
          <a:noFill/>
          <a:ln>
            <a:solidFill>
              <a:srgbClr val="0070C0"/>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0070C0"/>
                </a:solidFill>
                <a:latin typeface="Hiragino Kaku Gothic Pro W6" charset="-128"/>
                <a:ea typeface="Hiragino Kaku Gothic Pro W6" charset="-128"/>
                <a:cs typeface="Hiragino Kaku Gothic Pro W6" charset="-128"/>
              </a:rPr>
              <a:t>独自アプリケーション</a:t>
            </a:r>
            <a:endParaRPr kumimoji="1" lang="ja-JP" altLang="en-US" sz="1000" dirty="0">
              <a:solidFill>
                <a:srgbClr val="0070C0"/>
              </a:solidFill>
              <a:latin typeface="Hiragino Kaku Gothic Pro W6" charset="-128"/>
              <a:ea typeface="Hiragino Kaku Gothic Pro W6" charset="-128"/>
              <a:cs typeface="Hiragino Kaku Gothic Pro W6" charset="-128"/>
            </a:endParaRPr>
          </a:p>
        </p:txBody>
      </p:sp>
      <p:sp>
        <p:nvSpPr>
          <p:cNvPr id="17" name="正方形/長方形 16"/>
          <p:cNvSpPr/>
          <p:nvPr/>
        </p:nvSpPr>
        <p:spPr>
          <a:xfrm>
            <a:off x="1249902" y="3986577"/>
            <a:ext cx="6636144" cy="374699"/>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Hiragino Kaku Gothic Pro W6" charset="-128"/>
                <a:ea typeface="Hiragino Kaku Gothic Pro W6" charset="-128"/>
                <a:cs typeface="Hiragino Kaku Gothic Pro W6" charset="-128"/>
              </a:rPr>
              <a:t>統合認証基盤</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18" name="正方形/長方形 17"/>
          <p:cNvSpPr/>
          <p:nvPr/>
        </p:nvSpPr>
        <p:spPr>
          <a:xfrm>
            <a:off x="1249902" y="4410673"/>
            <a:ext cx="6636144" cy="374699"/>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Hiragino Kaku Gothic Pro W6" charset="-128"/>
                <a:ea typeface="Hiragino Kaku Gothic Pro W6" charset="-128"/>
                <a:cs typeface="Hiragino Kaku Gothic Pro W6" charset="-128"/>
              </a:rPr>
              <a:t>オーバーレイ・ネットワーク</a:t>
            </a:r>
            <a:endParaRPr kumimoji="1" lang="en-US" altLang="ja-JP" sz="1200" dirty="0" smtClean="0">
              <a:solidFill>
                <a:srgbClr val="FFFFFF"/>
              </a:solidFill>
              <a:latin typeface="Hiragino Kaku Gothic Pro W6" charset="-128"/>
              <a:ea typeface="Hiragino Kaku Gothic Pro W6" charset="-128"/>
              <a:cs typeface="Hiragino Kaku Gothic Pro W6" charset="-128"/>
            </a:endParaRPr>
          </a:p>
          <a:p>
            <a:pPr algn="ctr"/>
            <a:r>
              <a:rPr kumimoji="1" lang="en-US" altLang="ja-JP" sz="800" dirty="0" smtClean="0">
                <a:solidFill>
                  <a:srgbClr val="FFFFFF"/>
                </a:solidFill>
                <a:latin typeface="Hiragino Kaku Gothic Pro W6" charset="-128"/>
                <a:ea typeface="Hiragino Kaku Gothic Pro W6" charset="-128"/>
                <a:cs typeface="Hiragino Kaku Gothic Pro W6" charset="-128"/>
              </a:rPr>
              <a:t>SDN(Software Defined Network) / NFV(Network Function Virtualization)</a:t>
            </a: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19" name="テキスト ボックス 18"/>
          <p:cNvSpPr txBox="1"/>
          <p:nvPr/>
        </p:nvSpPr>
        <p:spPr>
          <a:xfrm>
            <a:off x="2326818" y="2397862"/>
            <a:ext cx="4493539" cy="276999"/>
          </a:xfrm>
          <a:prstGeom prst="rect">
            <a:avLst/>
          </a:prstGeom>
          <a:noFill/>
        </p:spPr>
        <p:txBody>
          <a:bodyPr wrap="none" rtlCol="0">
            <a:spAutoFit/>
          </a:bodyPr>
          <a:lstStyle/>
          <a:p>
            <a:pPr algn="ctr"/>
            <a:r>
              <a:rPr kumimoji="1" lang="ja-JP" altLang="en-US" sz="1200" dirty="0" smtClean="0">
                <a:solidFill>
                  <a:srgbClr val="C00000"/>
                </a:solidFill>
                <a:latin typeface="Hiragino Kaku Gothic Pro W6" charset="-128"/>
                <a:ea typeface="Hiragino Kaku Gothic Pro W6" charset="-128"/>
                <a:cs typeface="Hiragino Kaku Gothic Pro W6" charset="-128"/>
              </a:rPr>
              <a:t>パブリック・クラウド／ホステッド・プライベート・クラウド</a:t>
            </a:r>
            <a:endParaRPr kumimoji="1" lang="ja-JP" altLang="en-US" sz="1200" dirty="0">
              <a:solidFill>
                <a:srgbClr val="C00000"/>
              </a:solidFill>
              <a:latin typeface="Hiragino Kaku Gothic Pro W6" charset="-128"/>
              <a:ea typeface="Hiragino Kaku Gothic Pro W6" charset="-128"/>
              <a:cs typeface="Hiragino Kaku Gothic Pro W6" charset="-128"/>
            </a:endParaRPr>
          </a:p>
        </p:txBody>
      </p:sp>
      <p:sp>
        <p:nvSpPr>
          <p:cNvPr id="20" name="テキスト ボックス 19"/>
          <p:cNvSpPr txBox="1"/>
          <p:nvPr/>
        </p:nvSpPr>
        <p:spPr>
          <a:xfrm>
            <a:off x="3754853" y="1545038"/>
            <a:ext cx="1620957" cy="307777"/>
          </a:xfrm>
          <a:prstGeom prst="rect">
            <a:avLst/>
          </a:prstGeom>
          <a:noFill/>
        </p:spPr>
        <p:txBody>
          <a:bodyPr wrap="none" rtlCol="0">
            <a:spAutoFit/>
          </a:bodyPr>
          <a:lstStyle/>
          <a:p>
            <a:pPr algn="ctr"/>
            <a:r>
              <a:rPr kumimoji="1" lang="ja-JP" altLang="en-US" sz="1400" dirty="0" smtClean="0">
                <a:solidFill>
                  <a:schemeClr val="bg1"/>
                </a:solidFill>
                <a:latin typeface="Hiragino Kaku Gothic Pro W6" charset="-128"/>
                <a:ea typeface="Hiragino Kaku Gothic Pro W6" charset="-128"/>
                <a:cs typeface="Hiragino Kaku Gothic Pro W6" charset="-128"/>
              </a:rPr>
              <a:t>ビジネス・モデル</a:t>
            </a:r>
            <a:endParaRPr kumimoji="1" lang="ja-JP" altLang="en-US" sz="1400" dirty="0">
              <a:solidFill>
                <a:schemeClr val="bg1"/>
              </a:solidFill>
              <a:latin typeface="Hiragino Kaku Gothic Pro W6" charset="-128"/>
              <a:ea typeface="Hiragino Kaku Gothic Pro W6" charset="-128"/>
              <a:cs typeface="Hiragino Kaku Gothic Pro W6" charset="-128"/>
            </a:endParaRPr>
          </a:p>
        </p:txBody>
      </p:sp>
      <p:sp>
        <p:nvSpPr>
          <p:cNvPr id="21" name="角丸四角形 20"/>
          <p:cNvSpPr/>
          <p:nvPr/>
        </p:nvSpPr>
        <p:spPr>
          <a:xfrm>
            <a:off x="1179235" y="4936904"/>
            <a:ext cx="6773975" cy="343759"/>
          </a:xfrm>
          <a:prstGeom prst="roundRect">
            <a:avLst>
              <a:gd name="adj" fmla="val 50000"/>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iragino Kaku Gothic Pro W6" charset="-128"/>
                <a:ea typeface="Hiragino Kaku Gothic Pro W6" charset="-128"/>
                <a:cs typeface="Hiragino Kaku Gothic Pro W6" charset="-128"/>
              </a:rPr>
              <a:t>インターネット</a:t>
            </a:r>
            <a:endParaRPr kumimoji="1" lang="ja-JP" altLang="en-US" sz="1400" dirty="0">
              <a:solidFill>
                <a:srgbClr val="FFFFFF"/>
              </a:solidFill>
              <a:latin typeface="Hiragino Kaku Gothic Pro W6" charset="-128"/>
              <a:ea typeface="Hiragino Kaku Gothic Pro W6" charset="-128"/>
              <a:cs typeface="Hiragino Kaku Gothic Pro W6" charset="-128"/>
            </a:endParaRPr>
          </a:p>
        </p:txBody>
      </p:sp>
      <p:sp>
        <p:nvSpPr>
          <p:cNvPr id="22" name="正方形/長方形 21"/>
          <p:cNvSpPr/>
          <p:nvPr/>
        </p:nvSpPr>
        <p:spPr>
          <a:xfrm>
            <a:off x="1179235" y="5351895"/>
            <a:ext cx="6773975" cy="53965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smtClean="0">
                <a:solidFill>
                  <a:srgbClr val="FFFFFF"/>
                </a:solidFill>
                <a:latin typeface="Hiragino Kaku Gothic Pro W6" charset="-128"/>
                <a:ea typeface="Hiragino Kaku Gothic Pro W6" charset="-128"/>
                <a:cs typeface="Hiragino Kaku Gothic Pro W6" charset="-128"/>
              </a:rPr>
              <a:t>IoT</a:t>
            </a:r>
            <a:endParaRPr kumimoji="1" lang="ja-JP" altLang="en-US" sz="1600" dirty="0">
              <a:solidFill>
                <a:srgbClr val="FFFFFF"/>
              </a:solidFill>
              <a:latin typeface="Hiragino Kaku Gothic Pro W6" charset="-128"/>
              <a:ea typeface="Hiragino Kaku Gothic Pro W6" charset="-128"/>
              <a:cs typeface="Hiragino Kaku Gothic Pro W6" charset="-128"/>
            </a:endParaRPr>
          </a:p>
        </p:txBody>
      </p:sp>
      <p:sp>
        <p:nvSpPr>
          <p:cNvPr id="23" name="正方形/長方形 22"/>
          <p:cNvSpPr/>
          <p:nvPr/>
        </p:nvSpPr>
        <p:spPr>
          <a:xfrm>
            <a:off x="1458113" y="5473907"/>
            <a:ext cx="1882544" cy="295633"/>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smtClean="0">
                <a:solidFill>
                  <a:srgbClr val="FFFFFF"/>
                </a:solidFill>
                <a:latin typeface="Hiragino Kaku Gothic Pro W6" charset="-128"/>
                <a:ea typeface="Hiragino Kaku Gothic Pro W6" charset="-128"/>
                <a:cs typeface="Hiragino Kaku Gothic Pro W6" charset="-128"/>
              </a:rPr>
              <a:t>モバイル</a:t>
            </a:r>
            <a:r>
              <a:rPr lang="ja-JP" altLang="en-US" sz="1000" smtClean="0">
                <a:solidFill>
                  <a:srgbClr val="FFFFFF"/>
                </a:solidFill>
                <a:latin typeface="Hiragino Kaku Gothic Pro W6" charset="-128"/>
                <a:ea typeface="Hiragino Kaku Gothic Pro W6" charset="-128"/>
                <a:cs typeface="Hiragino Kaku Gothic Pro W6" charset="-128"/>
              </a:rPr>
              <a:t>／</a:t>
            </a:r>
            <a:r>
              <a:rPr kumimoji="1" lang="ja-JP" altLang="en-US" sz="1000" smtClean="0">
                <a:solidFill>
                  <a:srgbClr val="FFFFFF"/>
                </a:solidFill>
                <a:latin typeface="Hiragino Kaku Gothic Pro W6" charset="-128"/>
                <a:ea typeface="Hiragino Kaku Gothic Pro W6" charset="-128"/>
                <a:cs typeface="Hiragino Kaku Gothic Pro W6" charset="-128"/>
              </a:rPr>
              <a:t>ウェアラブル</a:t>
            </a:r>
            <a:endParaRPr kumimoji="1" lang="ja-JP" altLang="en-US" sz="1000" dirty="0">
              <a:solidFill>
                <a:srgbClr val="FFFFFF"/>
              </a:solidFill>
              <a:latin typeface="Hiragino Kaku Gothic Pro W6" charset="-128"/>
              <a:ea typeface="Hiragino Kaku Gothic Pro W6" charset="-128"/>
              <a:cs typeface="Hiragino Kaku Gothic Pro W6" charset="-128"/>
            </a:endParaRPr>
          </a:p>
        </p:txBody>
      </p:sp>
      <p:sp>
        <p:nvSpPr>
          <p:cNvPr id="24" name="正方形/長方形 23"/>
          <p:cNvSpPr/>
          <p:nvPr/>
        </p:nvSpPr>
        <p:spPr>
          <a:xfrm>
            <a:off x="5766141" y="5473907"/>
            <a:ext cx="1882544" cy="295633"/>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Hiragino Kaku Gothic Pro W6" charset="-128"/>
                <a:ea typeface="Hiragino Kaku Gothic Pro W6" charset="-128"/>
                <a:cs typeface="Hiragino Kaku Gothic Pro W6" charset="-128"/>
              </a:rPr>
              <a:t>ロボット</a:t>
            </a:r>
            <a:endParaRPr kumimoji="1" lang="ja-JP" altLang="en-US" sz="1000" dirty="0">
              <a:solidFill>
                <a:srgbClr val="FFFFFF"/>
              </a:solidFill>
              <a:latin typeface="Hiragino Kaku Gothic Pro W6" charset="-128"/>
              <a:ea typeface="Hiragino Kaku Gothic Pro W6" charset="-128"/>
              <a:cs typeface="Hiragino Kaku Gothic Pro W6" charset="-128"/>
            </a:endParaRPr>
          </a:p>
        </p:txBody>
      </p:sp>
      <p:sp>
        <p:nvSpPr>
          <p:cNvPr id="25" name="正方形/長方形 24"/>
          <p:cNvSpPr/>
          <p:nvPr/>
        </p:nvSpPr>
        <p:spPr>
          <a:xfrm>
            <a:off x="5318372" y="2773941"/>
            <a:ext cx="828177" cy="27319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smtClean="0">
                <a:solidFill>
                  <a:srgbClr val="FFFFFF"/>
                </a:solidFill>
                <a:latin typeface="Hiragino Kaku Gothic Pro W6" charset="-128"/>
                <a:ea typeface="Hiragino Kaku Gothic Pro W6" charset="-128"/>
                <a:cs typeface="Hiragino Kaku Gothic Pro W6" charset="-128"/>
              </a:rPr>
              <a:t>API</a:t>
            </a:r>
            <a:endParaRPr kumimoji="1" lang="ja-JP" altLang="en-US" sz="1000" dirty="0">
              <a:solidFill>
                <a:srgbClr val="FFFFFF"/>
              </a:solidFill>
              <a:latin typeface="Hiragino Kaku Gothic Pro W6" charset="-128"/>
              <a:ea typeface="Hiragino Kaku Gothic Pro W6" charset="-128"/>
              <a:cs typeface="Hiragino Kaku Gothic Pro W6" charset="-128"/>
            </a:endParaRPr>
          </a:p>
        </p:txBody>
      </p:sp>
      <p:sp>
        <p:nvSpPr>
          <p:cNvPr id="26" name="正方形/長方形 25"/>
          <p:cNvSpPr/>
          <p:nvPr/>
        </p:nvSpPr>
        <p:spPr>
          <a:xfrm>
            <a:off x="2951970" y="3202673"/>
            <a:ext cx="828177" cy="27319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Hiragino Kaku Gothic Pro W6" charset="-128"/>
                <a:ea typeface="Hiragino Kaku Gothic Pro W6" charset="-128"/>
                <a:cs typeface="Hiragino Kaku Gothic Pro W6" charset="-128"/>
              </a:rPr>
              <a:t>コンテナ</a:t>
            </a:r>
            <a:endParaRPr kumimoji="1" lang="ja-JP" altLang="en-US" sz="1000" dirty="0">
              <a:solidFill>
                <a:srgbClr val="FFFFFF"/>
              </a:solidFill>
              <a:latin typeface="Hiragino Kaku Gothic Pro W6" charset="-128"/>
              <a:ea typeface="Hiragino Kaku Gothic Pro W6" charset="-128"/>
              <a:cs typeface="Hiragino Kaku Gothic Pro W6" charset="-128"/>
            </a:endParaRPr>
          </a:p>
        </p:txBody>
      </p:sp>
      <p:sp>
        <p:nvSpPr>
          <p:cNvPr id="27" name="左カーブ矢印 26"/>
          <p:cNvSpPr/>
          <p:nvPr/>
        </p:nvSpPr>
        <p:spPr>
          <a:xfrm rot="10800000">
            <a:off x="311960" y="1586247"/>
            <a:ext cx="660489" cy="3577538"/>
          </a:xfrm>
          <a:prstGeom prst="curvedLeftArrow">
            <a:avLst>
              <a:gd name="adj1" fmla="val 70688"/>
              <a:gd name="adj2" fmla="val 124497"/>
              <a:gd name="adj3" fmla="val 40614"/>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左カーブ矢印 27"/>
          <p:cNvSpPr/>
          <p:nvPr/>
        </p:nvSpPr>
        <p:spPr>
          <a:xfrm>
            <a:off x="8162542" y="1792731"/>
            <a:ext cx="660489" cy="3577538"/>
          </a:xfrm>
          <a:prstGeom prst="curvedLeftArrow">
            <a:avLst>
              <a:gd name="adj1" fmla="val 70688"/>
              <a:gd name="adj2" fmla="val 124497"/>
              <a:gd name="adj3" fmla="val 40614"/>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右矢印 28"/>
          <p:cNvSpPr/>
          <p:nvPr/>
        </p:nvSpPr>
        <p:spPr>
          <a:xfrm>
            <a:off x="6355500" y="6013565"/>
            <a:ext cx="1597710" cy="488139"/>
          </a:xfrm>
          <a:prstGeom prst="rightArrow">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30" name="右矢印 29"/>
          <p:cNvSpPr/>
          <p:nvPr/>
        </p:nvSpPr>
        <p:spPr>
          <a:xfrm rot="10800000">
            <a:off x="1179235" y="6038309"/>
            <a:ext cx="1597710" cy="488139"/>
          </a:xfrm>
          <a:prstGeom prst="rightArrow">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nvGrpSpPr>
          <p:cNvPr id="31" name="図形グループ 30"/>
          <p:cNvGrpSpPr/>
          <p:nvPr/>
        </p:nvGrpSpPr>
        <p:grpSpPr>
          <a:xfrm>
            <a:off x="215106" y="3209720"/>
            <a:ext cx="198016" cy="394854"/>
            <a:chOff x="626312" y="838875"/>
            <a:chExt cx="603656" cy="1238713"/>
          </a:xfrm>
          <a:solidFill>
            <a:schemeClr val="accent5">
              <a:lumMod val="50000"/>
            </a:schemeClr>
          </a:solidFill>
        </p:grpSpPr>
        <p:sp>
          <p:nvSpPr>
            <p:cNvPr id="32" name="円/楕円 31"/>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33" name="フローチャート: 論理積ゲート 32"/>
            <p:cNvSpPr/>
            <p:nvPr/>
          </p:nvSpPr>
          <p:spPr>
            <a:xfrm rot="16200000">
              <a:off x="594943"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sp>
        <p:nvSpPr>
          <p:cNvPr id="34" name="テキスト ボックス 33"/>
          <p:cNvSpPr txBox="1"/>
          <p:nvPr/>
        </p:nvSpPr>
        <p:spPr>
          <a:xfrm>
            <a:off x="85510" y="3654161"/>
            <a:ext cx="954107" cy="400110"/>
          </a:xfrm>
          <a:prstGeom prst="rect">
            <a:avLst/>
          </a:prstGeom>
          <a:noFill/>
        </p:spPr>
        <p:txBody>
          <a:bodyPr wrap="none" rtlCol="0">
            <a:spAutoFit/>
          </a:bodyPr>
          <a:lstStyle/>
          <a:p>
            <a:r>
              <a:rPr kumimoji="1" lang="ja-JP" altLang="en-US" sz="1000" b="1" dirty="0" smtClean="0">
                <a:solidFill>
                  <a:srgbClr val="002060"/>
                </a:solidFill>
                <a:latin typeface="Meiryo" charset="-128"/>
                <a:ea typeface="Meiryo" charset="-128"/>
                <a:cs typeface="Meiryo" charset="-128"/>
              </a:rPr>
              <a:t>テクノロジー</a:t>
            </a:r>
            <a:endParaRPr kumimoji="1" lang="en-US" altLang="ja-JP" sz="1000" b="1" dirty="0" smtClean="0">
              <a:solidFill>
                <a:srgbClr val="002060"/>
              </a:solidFill>
              <a:latin typeface="Meiryo" charset="-128"/>
              <a:ea typeface="Meiryo" charset="-128"/>
              <a:cs typeface="Meiryo" charset="-128"/>
            </a:endParaRPr>
          </a:p>
          <a:p>
            <a:r>
              <a:rPr lang="ja-JP" altLang="en-US" sz="1000" b="1" dirty="0" smtClean="0">
                <a:solidFill>
                  <a:srgbClr val="002060"/>
                </a:solidFill>
                <a:latin typeface="Meiryo" charset="-128"/>
                <a:ea typeface="Meiryo" charset="-128"/>
                <a:cs typeface="Meiryo" charset="-128"/>
              </a:rPr>
              <a:t>アーキテクト</a:t>
            </a:r>
            <a:endParaRPr kumimoji="1" lang="en-US" altLang="ja-JP" sz="1000" b="1" dirty="0" smtClean="0">
              <a:solidFill>
                <a:srgbClr val="002060"/>
              </a:solidFill>
              <a:latin typeface="Meiryo" charset="-128"/>
              <a:ea typeface="Meiryo" charset="-128"/>
              <a:cs typeface="Meiryo" charset="-128"/>
            </a:endParaRPr>
          </a:p>
        </p:txBody>
      </p:sp>
      <p:grpSp>
        <p:nvGrpSpPr>
          <p:cNvPr id="35" name="図形グループ 34"/>
          <p:cNvGrpSpPr/>
          <p:nvPr/>
        </p:nvGrpSpPr>
        <p:grpSpPr>
          <a:xfrm>
            <a:off x="8738331" y="3209720"/>
            <a:ext cx="198016" cy="394854"/>
            <a:chOff x="626312" y="838875"/>
            <a:chExt cx="603656" cy="1238713"/>
          </a:xfrm>
          <a:solidFill>
            <a:schemeClr val="accent5">
              <a:lumMod val="50000"/>
            </a:schemeClr>
          </a:solidFill>
        </p:grpSpPr>
        <p:sp>
          <p:nvSpPr>
            <p:cNvPr id="36" name="円/楕円 35"/>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37" name="フローチャート: 論理積ゲート 36"/>
            <p:cNvSpPr/>
            <p:nvPr/>
          </p:nvSpPr>
          <p:spPr>
            <a:xfrm rot="16200000">
              <a:off x="594943"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sp>
        <p:nvSpPr>
          <p:cNvPr id="38" name="テキスト ボックス 37"/>
          <p:cNvSpPr txBox="1"/>
          <p:nvPr/>
        </p:nvSpPr>
        <p:spPr>
          <a:xfrm>
            <a:off x="8111739" y="3646321"/>
            <a:ext cx="954107" cy="400110"/>
          </a:xfrm>
          <a:prstGeom prst="rect">
            <a:avLst/>
          </a:prstGeom>
          <a:noFill/>
        </p:spPr>
        <p:txBody>
          <a:bodyPr wrap="none" rtlCol="0">
            <a:spAutoFit/>
          </a:bodyPr>
          <a:lstStyle/>
          <a:p>
            <a:pPr algn="r"/>
            <a:r>
              <a:rPr kumimoji="1" lang="ja-JP" altLang="en-US" sz="1000" b="1" dirty="0" smtClean="0">
                <a:solidFill>
                  <a:srgbClr val="002060"/>
                </a:solidFill>
                <a:latin typeface="Meiryo" charset="-128"/>
                <a:ea typeface="Meiryo" charset="-128"/>
                <a:cs typeface="Meiryo" charset="-128"/>
              </a:rPr>
              <a:t>ビジネス</a:t>
            </a:r>
            <a:endParaRPr kumimoji="1" lang="en-US" altLang="ja-JP" sz="1000" b="1" dirty="0" smtClean="0">
              <a:solidFill>
                <a:srgbClr val="002060"/>
              </a:solidFill>
              <a:latin typeface="Meiryo" charset="-128"/>
              <a:ea typeface="Meiryo" charset="-128"/>
              <a:cs typeface="Meiryo" charset="-128"/>
            </a:endParaRPr>
          </a:p>
          <a:p>
            <a:pPr algn="r"/>
            <a:r>
              <a:rPr lang="ja-JP" altLang="en-US" sz="1000" b="1" dirty="0" smtClean="0">
                <a:solidFill>
                  <a:srgbClr val="002060"/>
                </a:solidFill>
                <a:latin typeface="Meiryo" charset="-128"/>
                <a:ea typeface="Meiryo" charset="-128"/>
                <a:cs typeface="Meiryo" charset="-128"/>
              </a:rPr>
              <a:t>アーキテクト</a:t>
            </a:r>
            <a:endParaRPr kumimoji="1" lang="en-US" altLang="ja-JP" sz="1000" b="1" dirty="0" smtClean="0">
              <a:solidFill>
                <a:srgbClr val="002060"/>
              </a:solidFill>
              <a:latin typeface="Meiryo" charset="-128"/>
              <a:ea typeface="Meiryo" charset="-128"/>
              <a:cs typeface="Meiryo" charset="-128"/>
            </a:endParaRPr>
          </a:p>
        </p:txBody>
      </p:sp>
      <p:grpSp>
        <p:nvGrpSpPr>
          <p:cNvPr id="39" name="図形グループ 38"/>
          <p:cNvGrpSpPr/>
          <p:nvPr/>
        </p:nvGrpSpPr>
        <p:grpSpPr>
          <a:xfrm>
            <a:off x="3460402" y="6082306"/>
            <a:ext cx="198016" cy="394854"/>
            <a:chOff x="626312" y="838875"/>
            <a:chExt cx="603656" cy="1238713"/>
          </a:xfrm>
          <a:solidFill>
            <a:schemeClr val="accent5">
              <a:lumMod val="50000"/>
            </a:schemeClr>
          </a:solidFill>
        </p:grpSpPr>
        <p:sp>
          <p:nvSpPr>
            <p:cNvPr id="40" name="円/楕円 39"/>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41" name="フローチャート: 論理積ゲート 40"/>
            <p:cNvSpPr/>
            <p:nvPr/>
          </p:nvSpPr>
          <p:spPr>
            <a:xfrm rot="16200000">
              <a:off x="594943"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sp>
        <p:nvSpPr>
          <p:cNvPr id="42" name="テキスト ボックス 41"/>
          <p:cNvSpPr txBox="1"/>
          <p:nvPr/>
        </p:nvSpPr>
        <p:spPr>
          <a:xfrm>
            <a:off x="3750612" y="6133222"/>
            <a:ext cx="2185214" cy="276999"/>
          </a:xfrm>
          <a:prstGeom prst="rect">
            <a:avLst/>
          </a:prstGeom>
          <a:noFill/>
        </p:spPr>
        <p:txBody>
          <a:bodyPr wrap="none" rtlCol="0">
            <a:spAutoFit/>
          </a:bodyPr>
          <a:lstStyle/>
          <a:p>
            <a:r>
              <a:rPr kumimoji="1" lang="ja-JP" altLang="en-US" sz="1200" b="1" smtClean="0">
                <a:solidFill>
                  <a:srgbClr val="002060"/>
                </a:solidFill>
                <a:latin typeface="Meiryo" charset="-128"/>
                <a:ea typeface="Meiryo" charset="-128"/>
                <a:cs typeface="Meiryo" charset="-128"/>
              </a:rPr>
              <a:t>セキュリティ・</a:t>
            </a:r>
            <a:r>
              <a:rPr lang="ja-JP" altLang="en-US" sz="1200" b="1" smtClean="0">
                <a:solidFill>
                  <a:srgbClr val="002060"/>
                </a:solidFill>
                <a:latin typeface="Meiryo" charset="-128"/>
                <a:ea typeface="Meiryo" charset="-128"/>
                <a:cs typeface="Meiryo" charset="-128"/>
              </a:rPr>
              <a:t>アーキテクト</a:t>
            </a:r>
            <a:endParaRPr kumimoji="1" lang="en-US" altLang="ja-JP" sz="1200" b="1" dirty="0" smtClean="0">
              <a:solidFill>
                <a:srgbClr val="002060"/>
              </a:solidFill>
              <a:latin typeface="Meiryo" charset="-128"/>
              <a:ea typeface="Meiryo" charset="-128"/>
              <a:cs typeface="Meiryo" charset="-128"/>
            </a:endParaRPr>
          </a:p>
        </p:txBody>
      </p:sp>
      <p:sp>
        <p:nvSpPr>
          <p:cNvPr id="43" name="正方形/長方形 42"/>
          <p:cNvSpPr/>
          <p:nvPr/>
        </p:nvSpPr>
        <p:spPr>
          <a:xfrm>
            <a:off x="5766141" y="4045994"/>
            <a:ext cx="1882544" cy="27319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Hiragino Kaku Gothic Pro W6" charset="-128"/>
                <a:ea typeface="Hiragino Kaku Gothic Pro W6" charset="-128"/>
                <a:cs typeface="Hiragino Kaku Gothic Pro W6" charset="-128"/>
              </a:rPr>
              <a:t>アクティビティ・ログ</a:t>
            </a:r>
            <a:endParaRPr kumimoji="1" lang="en-US" altLang="ja-JP" sz="800" dirty="0" smtClean="0">
              <a:solidFill>
                <a:srgbClr val="FFFFFF"/>
              </a:solidFill>
              <a:latin typeface="Hiragino Kaku Gothic Pro W6" charset="-128"/>
              <a:ea typeface="Hiragino Kaku Gothic Pro W6" charset="-128"/>
              <a:cs typeface="Hiragino Kaku Gothic Pro W6" charset="-128"/>
            </a:endParaRPr>
          </a:p>
          <a:p>
            <a:pPr algn="ctr"/>
            <a:r>
              <a:rPr kumimoji="1" lang="en-US" altLang="ja-JP" sz="800" dirty="0" smtClean="0">
                <a:solidFill>
                  <a:srgbClr val="FFFFFF"/>
                </a:solidFill>
                <a:latin typeface="Hiragino Kaku Gothic Pro W6" charset="-128"/>
                <a:ea typeface="Hiragino Kaku Gothic Pro W6" charset="-128"/>
                <a:cs typeface="Hiragino Kaku Gothic Pro W6" charset="-128"/>
              </a:rPr>
              <a:t>(</a:t>
            </a:r>
            <a:r>
              <a:rPr kumimoji="1" lang="ja-JP" altLang="en-US" sz="800" dirty="0" smtClean="0">
                <a:solidFill>
                  <a:srgbClr val="FFFFFF"/>
                </a:solidFill>
                <a:latin typeface="Hiragino Kaku Gothic Pro W6" charset="-128"/>
                <a:ea typeface="Hiragino Kaku Gothic Pro W6" charset="-128"/>
                <a:cs typeface="Hiragino Kaku Gothic Pro W6" charset="-128"/>
              </a:rPr>
              <a:t>いつ・何をした</a:t>
            </a:r>
            <a:r>
              <a:rPr kumimoji="1" lang="en-US" altLang="ja-JP" sz="800" dirty="0" smtClean="0">
                <a:solidFill>
                  <a:srgbClr val="FFFFFF"/>
                </a:solidFill>
                <a:latin typeface="Hiragino Kaku Gothic Pro W6" charset="-128"/>
                <a:ea typeface="Hiragino Kaku Gothic Pro W6" charset="-128"/>
                <a:cs typeface="Hiragino Kaku Gothic Pro W6" charset="-128"/>
              </a:rPr>
              <a:t>)</a:t>
            </a: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44" name="正方形/長方形 43"/>
          <p:cNvSpPr/>
          <p:nvPr/>
        </p:nvSpPr>
        <p:spPr>
          <a:xfrm>
            <a:off x="1458113" y="4046431"/>
            <a:ext cx="1882544" cy="27319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Hiragino Kaku Gothic Pro W6" charset="-128"/>
                <a:ea typeface="Hiragino Kaku Gothic Pro W6" charset="-128"/>
                <a:cs typeface="Hiragino Kaku Gothic Pro W6" charset="-128"/>
              </a:rPr>
              <a:t>アイデンティティ・</a:t>
            </a:r>
            <a:r>
              <a:rPr kumimoji="1" lang="ja-JP" altLang="en-US" sz="800" dirty="0" smtClean="0">
                <a:solidFill>
                  <a:srgbClr val="FFFFFF"/>
                </a:solidFill>
                <a:latin typeface="Hiragino Kaku Gothic Pro W6" charset="-128"/>
                <a:ea typeface="Hiragino Kaku Gothic Pro W6" charset="-128"/>
                <a:cs typeface="Hiragino Kaku Gothic Pro W6" charset="-128"/>
              </a:rPr>
              <a:t>マネージメント</a:t>
            </a:r>
            <a:endParaRPr kumimoji="1" lang="en-US" altLang="ja-JP" sz="800" dirty="0" smtClean="0">
              <a:solidFill>
                <a:srgbClr val="FFFFFF"/>
              </a:solidFill>
              <a:latin typeface="Hiragino Kaku Gothic Pro W6" charset="-128"/>
              <a:ea typeface="Hiragino Kaku Gothic Pro W6" charset="-128"/>
              <a:cs typeface="Hiragino Kaku Gothic Pro W6" charset="-128"/>
            </a:endParaRPr>
          </a:p>
          <a:p>
            <a:pPr algn="ctr"/>
            <a:r>
              <a:rPr kumimoji="1" lang="en-US" altLang="ja-JP" sz="800" dirty="0" smtClean="0">
                <a:solidFill>
                  <a:srgbClr val="FFFFFF"/>
                </a:solidFill>
                <a:latin typeface="Hiragino Kaku Gothic Pro W6" charset="-128"/>
                <a:ea typeface="Hiragino Kaku Gothic Pro W6" charset="-128"/>
                <a:cs typeface="Hiragino Kaku Gothic Pro W6" charset="-128"/>
              </a:rPr>
              <a:t>(</a:t>
            </a:r>
            <a:r>
              <a:rPr kumimoji="1" lang="ja-JP" altLang="en-US" sz="800" dirty="0" smtClean="0">
                <a:solidFill>
                  <a:srgbClr val="FFFFFF"/>
                </a:solidFill>
                <a:latin typeface="Hiragino Kaku Gothic Pro W6" charset="-128"/>
                <a:ea typeface="Hiragino Kaku Gothic Pro W6" charset="-128"/>
                <a:cs typeface="Hiragino Kaku Gothic Pro W6" charset="-128"/>
              </a:rPr>
              <a:t>誰が</a:t>
            </a:r>
            <a:r>
              <a:rPr kumimoji="1" lang="en-US" altLang="ja-JP" sz="800" dirty="0" smtClean="0">
                <a:solidFill>
                  <a:srgbClr val="FFFFFF"/>
                </a:solidFill>
                <a:latin typeface="Hiragino Kaku Gothic Pro W6" charset="-128"/>
                <a:ea typeface="Hiragino Kaku Gothic Pro W6" charset="-128"/>
                <a:cs typeface="Hiragino Kaku Gothic Pro W6" charset="-128"/>
              </a:rPr>
              <a:t>)</a:t>
            </a: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grpSp>
        <p:nvGrpSpPr>
          <p:cNvPr id="47" name="図形グループ 46"/>
          <p:cNvGrpSpPr/>
          <p:nvPr/>
        </p:nvGrpSpPr>
        <p:grpSpPr>
          <a:xfrm>
            <a:off x="3528610" y="967731"/>
            <a:ext cx="198016" cy="394854"/>
            <a:chOff x="626312" y="838875"/>
            <a:chExt cx="603656" cy="1238713"/>
          </a:xfrm>
          <a:solidFill>
            <a:schemeClr val="accent5">
              <a:lumMod val="50000"/>
            </a:schemeClr>
          </a:solidFill>
        </p:grpSpPr>
        <p:sp>
          <p:nvSpPr>
            <p:cNvPr id="48" name="円/楕円 47"/>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49" name="フローチャート: 論理積ゲート 48"/>
            <p:cNvSpPr/>
            <p:nvPr/>
          </p:nvSpPr>
          <p:spPr>
            <a:xfrm rot="16200000">
              <a:off x="594943"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sp>
        <p:nvSpPr>
          <p:cNvPr id="50" name="テキスト ボックス 49"/>
          <p:cNvSpPr txBox="1"/>
          <p:nvPr/>
        </p:nvSpPr>
        <p:spPr>
          <a:xfrm>
            <a:off x="3818820" y="1018647"/>
            <a:ext cx="1723549" cy="276999"/>
          </a:xfrm>
          <a:prstGeom prst="rect">
            <a:avLst/>
          </a:prstGeom>
          <a:noFill/>
        </p:spPr>
        <p:txBody>
          <a:bodyPr wrap="none" rtlCol="0">
            <a:spAutoFit/>
          </a:bodyPr>
          <a:lstStyle/>
          <a:p>
            <a:r>
              <a:rPr kumimoji="1" lang="ja-JP" altLang="en-US" sz="1200" b="1" dirty="0" smtClean="0">
                <a:solidFill>
                  <a:srgbClr val="002060"/>
                </a:solidFill>
                <a:latin typeface="Meiryo" charset="-128"/>
                <a:ea typeface="Meiryo" charset="-128"/>
                <a:cs typeface="Meiryo" charset="-128"/>
              </a:rPr>
              <a:t>データ・</a:t>
            </a:r>
            <a:r>
              <a:rPr lang="ja-JP" altLang="en-US" sz="1200" b="1" dirty="0" smtClean="0">
                <a:solidFill>
                  <a:srgbClr val="002060"/>
                </a:solidFill>
                <a:latin typeface="Meiryo" charset="-128"/>
                <a:ea typeface="Meiryo" charset="-128"/>
                <a:cs typeface="Meiryo" charset="-128"/>
              </a:rPr>
              <a:t>アーキテクト</a:t>
            </a:r>
            <a:endParaRPr kumimoji="1" lang="en-US" altLang="ja-JP" sz="1200" b="1" dirty="0" smtClean="0">
              <a:solidFill>
                <a:srgbClr val="002060"/>
              </a:solidFill>
              <a:latin typeface="Meiryo" charset="-128"/>
              <a:ea typeface="Meiryo" charset="-128"/>
              <a:cs typeface="Meiryo" charset="-128"/>
            </a:endParaRPr>
          </a:p>
        </p:txBody>
      </p:sp>
      <p:sp>
        <p:nvSpPr>
          <p:cNvPr id="8" name="円柱 7"/>
          <p:cNvSpPr/>
          <p:nvPr/>
        </p:nvSpPr>
        <p:spPr>
          <a:xfrm>
            <a:off x="2160916" y="898567"/>
            <a:ext cx="1180665" cy="1185352"/>
          </a:xfrm>
          <a:prstGeom prst="can">
            <a:avLst>
              <a:gd name="adj" fmla="val 13330"/>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ビッグ</a:t>
            </a:r>
            <a:endParaRPr kumimoji="1" lang="en-US" altLang="ja-JP" sz="1400" dirty="0" smtClean="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データ</a:t>
            </a:r>
            <a:endParaRPr kumimoji="1" lang="ja-JP" altLang="en-US" sz="14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39887752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563888" y="1519975"/>
            <a:ext cx="2016224" cy="3650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インターネット</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3563888" y="2011358"/>
            <a:ext cx="2016224" cy="3650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クラウド</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3563888" y="2502741"/>
            <a:ext cx="2016224" cy="3650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人工知能</a:t>
            </a:r>
            <a:endParaRPr kumimoji="1" lang="ja-JP" altLang="en-US" sz="1200" dirty="0">
              <a:solidFill>
                <a:srgbClr val="FFFFFF"/>
              </a:solidFill>
              <a:latin typeface="Meiryo" charset="-128"/>
              <a:ea typeface="Meiryo" charset="-128"/>
              <a:cs typeface="Meiryo" charset="-128"/>
            </a:endParaRPr>
          </a:p>
        </p:txBody>
      </p:sp>
      <p:sp>
        <p:nvSpPr>
          <p:cNvPr id="10" name="正方形/長方形 9"/>
          <p:cNvSpPr/>
          <p:nvPr/>
        </p:nvSpPr>
        <p:spPr>
          <a:xfrm>
            <a:off x="3563888" y="4730795"/>
            <a:ext cx="2016224" cy="36504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小型・高性能化</a:t>
            </a:r>
            <a:endParaRPr kumimoji="1" lang="en-US" altLang="ja-JP" sz="1200" dirty="0" smtClean="0">
              <a:solidFill>
                <a:srgbClr val="FFFFFF"/>
              </a:solidFill>
              <a:latin typeface="Meiryo" charset="-128"/>
              <a:ea typeface="Meiryo" charset="-128"/>
              <a:cs typeface="Meiryo" charset="-128"/>
            </a:endParaRPr>
          </a:p>
        </p:txBody>
      </p:sp>
      <p:sp>
        <p:nvSpPr>
          <p:cNvPr id="11" name="正方形/長方形 10"/>
          <p:cNvSpPr/>
          <p:nvPr/>
        </p:nvSpPr>
        <p:spPr>
          <a:xfrm>
            <a:off x="3563888" y="5211682"/>
            <a:ext cx="2016224" cy="36504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価格破壊</a:t>
            </a: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3563888" y="5692569"/>
            <a:ext cx="2016224" cy="36504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Meiryo" charset="-128"/>
                <a:ea typeface="Meiryo" charset="-128"/>
                <a:cs typeface="Meiryo" charset="-128"/>
              </a:rPr>
              <a:t>IT</a:t>
            </a:r>
            <a:r>
              <a:rPr kumimoji="1" lang="ja-JP" altLang="en-US" sz="1200" dirty="0" smtClean="0">
                <a:solidFill>
                  <a:srgbClr val="FFFFFF"/>
                </a:solidFill>
                <a:latin typeface="Meiryo" charset="-128"/>
                <a:ea typeface="Meiryo" charset="-128"/>
                <a:cs typeface="Meiryo" charset="-128"/>
              </a:rPr>
              <a:t>リテラシーの向上</a:t>
            </a:r>
            <a:endParaRPr kumimoji="1" lang="ja-JP" altLang="en-US" sz="1200" dirty="0">
              <a:solidFill>
                <a:srgbClr val="FFFFFF"/>
              </a:solidFill>
              <a:latin typeface="Meiryo" charset="-128"/>
              <a:ea typeface="Meiryo" charset="-128"/>
              <a:cs typeface="Meiryo" charset="-128"/>
            </a:endParaRPr>
          </a:p>
        </p:txBody>
      </p:sp>
      <p:sp>
        <p:nvSpPr>
          <p:cNvPr id="15" name="正方形/長方形 14"/>
          <p:cNvSpPr/>
          <p:nvPr/>
        </p:nvSpPr>
        <p:spPr>
          <a:xfrm>
            <a:off x="3570709" y="2994124"/>
            <a:ext cx="2016224" cy="3650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a:t>
            </a:r>
            <a:endParaRPr kumimoji="1" lang="ja-JP" altLang="en-US" sz="1200" dirty="0">
              <a:solidFill>
                <a:srgbClr val="FFFFFF"/>
              </a:solidFill>
              <a:latin typeface="Meiryo" charset="-128"/>
              <a:ea typeface="Meiryo" charset="-128"/>
              <a:cs typeface="Meiryo" charset="-128"/>
            </a:endParaRPr>
          </a:p>
        </p:txBody>
      </p:sp>
      <p:sp>
        <p:nvSpPr>
          <p:cNvPr id="16" name="正方形/長方形 15"/>
          <p:cNvSpPr/>
          <p:nvPr/>
        </p:nvSpPr>
        <p:spPr>
          <a:xfrm>
            <a:off x="3564572" y="4249908"/>
            <a:ext cx="2016224" cy="36504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a:t>
            </a: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dirty="0" smtClean="0"/>
              <a:t>常識崩壊の時代</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82</a:t>
            </a:fld>
            <a:endParaRPr kumimoji="1" lang="ja-JP" altLang="en-US"/>
          </a:p>
        </p:txBody>
      </p:sp>
      <p:sp>
        <p:nvSpPr>
          <p:cNvPr id="4" name="正方形/長方形 3"/>
          <p:cNvSpPr/>
          <p:nvPr/>
        </p:nvSpPr>
        <p:spPr>
          <a:xfrm>
            <a:off x="755576" y="1521111"/>
            <a:ext cx="2664296" cy="453650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5724128" y="1521111"/>
            <a:ext cx="2664296" cy="45365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右矢印 5"/>
          <p:cNvSpPr/>
          <p:nvPr/>
        </p:nvSpPr>
        <p:spPr>
          <a:xfrm>
            <a:off x="2192564" y="2193880"/>
            <a:ext cx="4772514" cy="3085467"/>
          </a:xfrm>
          <a:custGeom>
            <a:avLst/>
            <a:gdLst>
              <a:gd name="connsiteX0" fmla="*/ 0 w 3672408"/>
              <a:gd name="connsiteY0" fmla="*/ 558062 h 2232248"/>
              <a:gd name="connsiteX1" fmla="*/ 2556284 w 3672408"/>
              <a:gd name="connsiteY1" fmla="*/ 558062 h 2232248"/>
              <a:gd name="connsiteX2" fmla="*/ 2556284 w 3672408"/>
              <a:gd name="connsiteY2" fmla="*/ 0 h 2232248"/>
              <a:gd name="connsiteX3" fmla="*/ 3672408 w 3672408"/>
              <a:gd name="connsiteY3" fmla="*/ 1116124 h 2232248"/>
              <a:gd name="connsiteX4" fmla="*/ 2556284 w 3672408"/>
              <a:gd name="connsiteY4" fmla="*/ 2232248 h 2232248"/>
              <a:gd name="connsiteX5" fmla="*/ 2556284 w 3672408"/>
              <a:gd name="connsiteY5" fmla="*/ 1674186 h 2232248"/>
              <a:gd name="connsiteX6" fmla="*/ 0 w 3672408"/>
              <a:gd name="connsiteY6" fmla="*/ 1674186 h 2232248"/>
              <a:gd name="connsiteX7" fmla="*/ 0 w 3672408"/>
              <a:gd name="connsiteY7" fmla="*/ 558062 h 2232248"/>
              <a:gd name="connsiteX0" fmla="*/ 6137 w 3672408"/>
              <a:gd name="connsiteY0" fmla="*/ 1122658 h 2232248"/>
              <a:gd name="connsiteX1" fmla="*/ 2556284 w 3672408"/>
              <a:gd name="connsiteY1" fmla="*/ 558062 h 2232248"/>
              <a:gd name="connsiteX2" fmla="*/ 2556284 w 3672408"/>
              <a:gd name="connsiteY2" fmla="*/ 0 h 2232248"/>
              <a:gd name="connsiteX3" fmla="*/ 3672408 w 3672408"/>
              <a:gd name="connsiteY3" fmla="*/ 1116124 h 2232248"/>
              <a:gd name="connsiteX4" fmla="*/ 2556284 w 3672408"/>
              <a:gd name="connsiteY4" fmla="*/ 2232248 h 2232248"/>
              <a:gd name="connsiteX5" fmla="*/ 2556284 w 3672408"/>
              <a:gd name="connsiteY5" fmla="*/ 1674186 h 2232248"/>
              <a:gd name="connsiteX6" fmla="*/ 0 w 3672408"/>
              <a:gd name="connsiteY6" fmla="*/ 1674186 h 2232248"/>
              <a:gd name="connsiteX7" fmla="*/ 6137 w 3672408"/>
              <a:gd name="connsiteY7" fmla="*/ 1122658 h 2232248"/>
              <a:gd name="connsiteX0" fmla="*/ 6137 w 3672408"/>
              <a:gd name="connsiteY0" fmla="*/ 1122658 h 2232248"/>
              <a:gd name="connsiteX1" fmla="*/ 2556284 w 3672408"/>
              <a:gd name="connsiteY1" fmla="*/ 558062 h 2232248"/>
              <a:gd name="connsiteX2" fmla="*/ 2556284 w 3672408"/>
              <a:gd name="connsiteY2" fmla="*/ 0 h 2232248"/>
              <a:gd name="connsiteX3" fmla="*/ 3672408 w 3672408"/>
              <a:gd name="connsiteY3" fmla="*/ 1116124 h 2232248"/>
              <a:gd name="connsiteX4" fmla="*/ 2556284 w 3672408"/>
              <a:gd name="connsiteY4" fmla="*/ 2232248 h 2232248"/>
              <a:gd name="connsiteX5" fmla="*/ 2556284 w 3672408"/>
              <a:gd name="connsiteY5" fmla="*/ 1674186 h 2232248"/>
              <a:gd name="connsiteX6" fmla="*/ 0 w 3672408"/>
              <a:gd name="connsiteY6" fmla="*/ 1134138 h 2232248"/>
              <a:gd name="connsiteX7" fmla="*/ 6137 w 3672408"/>
              <a:gd name="connsiteY7" fmla="*/ 1122658 h 223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2408" h="2232248">
                <a:moveTo>
                  <a:pt x="6137" y="1122658"/>
                </a:moveTo>
                <a:lnTo>
                  <a:pt x="2556284" y="558062"/>
                </a:lnTo>
                <a:lnTo>
                  <a:pt x="2556284" y="0"/>
                </a:lnTo>
                <a:lnTo>
                  <a:pt x="3672408" y="1116124"/>
                </a:lnTo>
                <a:lnTo>
                  <a:pt x="2556284" y="2232248"/>
                </a:lnTo>
                <a:lnTo>
                  <a:pt x="2556284" y="1674186"/>
                </a:lnTo>
                <a:lnTo>
                  <a:pt x="0" y="1134138"/>
                </a:lnTo>
                <a:cubicBezTo>
                  <a:pt x="2046" y="950295"/>
                  <a:pt x="4091" y="1306501"/>
                  <a:pt x="6137" y="1122658"/>
                </a:cubicBezTo>
                <a:close/>
              </a:path>
            </a:pathLst>
          </a:custGeom>
          <a:solidFill>
            <a:srgbClr val="FF6666">
              <a:alpha val="6588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918173" y="3219976"/>
            <a:ext cx="2339102" cy="1138773"/>
          </a:xfrm>
          <a:prstGeom prst="rect">
            <a:avLst/>
          </a:prstGeom>
          <a:noFill/>
        </p:spPr>
        <p:txBody>
          <a:bodyPr wrap="none" rtlCol="0">
            <a:spAutoFit/>
          </a:bodyPr>
          <a:lstStyle/>
          <a:p>
            <a:r>
              <a:rPr kumimoji="1" lang="ja-JP" altLang="en-US" sz="2400" b="1" dirty="0" smtClean="0">
                <a:solidFill>
                  <a:schemeClr val="bg1"/>
                </a:solidFill>
                <a:latin typeface="Meiryo" charset="-128"/>
                <a:ea typeface="Meiryo" charset="-128"/>
                <a:cs typeface="Meiryo" charset="-128"/>
              </a:rPr>
              <a:t>これまでの常識</a:t>
            </a:r>
            <a:endParaRPr kumimoji="1" lang="en-US" altLang="ja-JP" sz="2400" b="1" dirty="0" smtClean="0">
              <a:solidFill>
                <a:schemeClr val="bg1"/>
              </a:solidFill>
              <a:latin typeface="Meiryo" charset="-128"/>
              <a:ea typeface="Meiryo" charset="-128"/>
              <a:cs typeface="Meiryo" charset="-128"/>
            </a:endParaRPr>
          </a:p>
          <a:p>
            <a:endParaRPr kumimoji="1" lang="en-US" altLang="ja-JP" sz="8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200" dirty="0" smtClean="0">
                <a:solidFill>
                  <a:schemeClr val="bg1"/>
                </a:solidFill>
                <a:latin typeface="Meiryo" charset="-128"/>
                <a:ea typeface="Meiryo" charset="-128"/>
                <a:cs typeface="Meiryo" charset="-128"/>
              </a:rPr>
              <a:t>リアルな人と人のつながり</a:t>
            </a:r>
            <a:endParaRPr lang="en-US" altLang="ja-JP" sz="12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200" dirty="0" smtClean="0">
                <a:solidFill>
                  <a:schemeClr val="bg1"/>
                </a:solidFill>
                <a:latin typeface="Meiryo" charset="-128"/>
                <a:ea typeface="Meiryo" charset="-128"/>
                <a:cs typeface="Meiryo" charset="-128"/>
              </a:rPr>
              <a:t>規模や資産による競争力</a:t>
            </a:r>
            <a:endParaRPr kumimoji="1" lang="en-US" altLang="ja-JP" sz="12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200" dirty="0" smtClean="0">
                <a:solidFill>
                  <a:schemeClr val="bg1"/>
                </a:solidFill>
                <a:latin typeface="Meiryo" charset="-128"/>
                <a:ea typeface="Meiryo" charset="-128"/>
                <a:cs typeface="Meiryo" charset="-128"/>
              </a:rPr>
              <a:t>地理的距離や時間の制約</a:t>
            </a:r>
            <a:endParaRPr kumimoji="1" lang="ja-JP" altLang="en-US" sz="1200" dirty="0">
              <a:solidFill>
                <a:schemeClr val="bg1"/>
              </a:solidFill>
              <a:latin typeface="Meiryo" charset="-128"/>
              <a:ea typeface="Meiryo" charset="-128"/>
              <a:cs typeface="Meiryo" charset="-128"/>
            </a:endParaRPr>
          </a:p>
        </p:txBody>
      </p:sp>
      <p:sp>
        <p:nvSpPr>
          <p:cNvPr id="14" name="テキスト ボックス 13"/>
          <p:cNvSpPr txBox="1"/>
          <p:nvPr/>
        </p:nvSpPr>
        <p:spPr>
          <a:xfrm>
            <a:off x="5819399" y="3224210"/>
            <a:ext cx="2473754" cy="1138773"/>
          </a:xfrm>
          <a:prstGeom prst="rect">
            <a:avLst/>
          </a:prstGeom>
          <a:noFill/>
        </p:spPr>
        <p:txBody>
          <a:bodyPr wrap="none" rtlCol="0">
            <a:spAutoFit/>
          </a:bodyPr>
          <a:lstStyle/>
          <a:p>
            <a:r>
              <a:rPr kumimoji="1" lang="ja-JP" altLang="en-US" sz="2400" b="1" dirty="0" smtClean="0">
                <a:solidFill>
                  <a:schemeClr val="bg1"/>
                </a:solidFill>
                <a:latin typeface="Meiryo" charset="-128"/>
                <a:ea typeface="Meiryo" charset="-128"/>
                <a:cs typeface="Meiryo" charset="-128"/>
              </a:rPr>
              <a:t>これからの常識</a:t>
            </a:r>
            <a:endParaRPr kumimoji="1" lang="en-US" altLang="ja-JP" sz="2400" b="1" dirty="0" smtClean="0">
              <a:solidFill>
                <a:schemeClr val="bg1"/>
              </a:solidFill>
              <a:latin typeface="Meiryo" charset="-128"/>
              <a:ea typeface="Meiryo" charset="-128"/>
              <a:cs typeface="Meiryo" charset="-128"/>
            </a:endParaRPr>
          </a:p>
          <a:p>
            <a:endParaRPr kumimoji="1" lang="en-US" altLang="ja-JP" sz="8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200" dirty="0" smtClean="0">
                <a:solidFill>
                  <a:schemeClr val="bg1"/>
                </a:solidFill>
                <a:latin typeface="Meiryo" charset="-128"/>
                <a:ea typeface="Meiryo" charset="-128"/>
                <a:cs typeface="Meiryo" charset="-128"/>
              </a:rPr>
              <a:t>デジタルな人と人のつながり</a:t>
            </a:r>
            <a:endParaRPr lang="en-US" altLang="ja-JP" sz="12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200" dirty="0" smtClean="0">
                <a:solidFill>
                  <a:schemeClr val="bg1"/>
                </a:solidFill>
                <a:latin typeface="Meiryo" charset="-128"/>
                <a:ea typeface="Meiryo" charset="-128"/>
                <a:cs typeface="Meiryo" charset="-128"/>
              </a:rPr>
              <a:t>個人資産のオープンな共有</a:t>
            </a:r>
            <a:endParaRPr kumimoji="1" lang="en-US" altLang="ja-JP" sz="12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200" dirty="0" smtClean="0">
                <a:solidFill>
                  <a:schemeClr val="bg1"/>
                </a:solidFill>
                <a:latin typeface="Meiryo" charset="-128"/>
                <a:ea typeface="Meiryo" charset="-128"/>
                <a:cs typeface="Meiryo" charset="-128"/>
              </a:rPr>
              <a:t>地域を越えたリアルタイム性</a:t>
            </a:r>
            <a:endParaRPr kumimoji="1" lang="ja-JP" altLang="en-US" sz="1200" dirty="0">
              <a:solidFill>
                <a:schemeClr val="bg1"/>
              </a:solidFill>
              <a:latin typeface="Meiryo" charset="-128"/>
              <a:ea typeface="Meiryo" charset="-128"/>
              <a:cs typeface="Meiryo" charset="-128"/>
            </a:endParaRPr>
          </a:p>
        </p:txBody>
      </p:sp>
      <p:sp>
        <p:nvSpPr>
          <p:cNvPr id="17" name="テキスト ボックス 16"/>
          <p:cNvSpPr txBox="1"/>
          <p:nvPr/>
        </p:nvSpPr>
        <p:spPr>
          <a:xfrm>
            <a:off x="3649521" y="3478246"/>
            <a:ext cx="2074607" cy="630942"/>
          </a:xfrm>
          <a:prstGeom prst="rect">
            <a:avLst/>
          </a:prstGeom>
          <a:noFill/>
        </p:spPr>
        <p:txBody>
          <a:bodyPr wrap="none" rtlCol="0">
            <a:spAutoFit/>
          </a:bodyPr>
          <a:lstStyle/>
          <a:p>
            <a:r>
              <a:rPr kumimoji="1" lang="en-US" altLang="ja-JP" sz="2000" b="1" dirty="0" smtClean="0">
                <a:solidFill>
                  <a:schemeClr val="bg1"/>
                </a:solidFill>
                <a:latin typeface="Meiryo" charset="-128"/>
                <a:ea typeface="Meiryo" charset="-128"/>
                <a:cs typeface="Meiryo" charset="-128"/>
              </a:rPr>
              <a:t>IT</a:t>
            </a:r>
            <a:r>
              <a:rPr kumimoji="1" lang="ja-JP" altLang="en-US" sz="2000" b="1" dirty="0" smtClean="0">
                <a:solidFill>
                  <a:schemeClr val="bg1"/>
                </a:solidFill>
                <a:latin typeface="Meiryo" charset="-128"/>
                <a:ea typeface="Meiryo" charset="-128"/>
                <a:cs typeface="Meiryo" charset="-128"/>
              </a:rPr>
              <a:t>（情報技術</a:t>
            </a:r>
            <a:r>
              <a:rPr kumimoji="1" lang="ja-JP" altLang="en-US" sz="2400" b="1" dirty="0" smtClean="0">
                <a:solidFill>
                  <a:schemeClr val="bg1"/>
                </a:solidFill>
                <a:latin typeface="Meiryo" charset="-128"/>
                <a:ea typeface="Meiryo" charset="-128"/>
                <a:cs typeface="Meiryo" charset="-128"/>
              </a:rPr>
              <a:t>）</a:t>
            </a:r>
            <a:endParaRPr kumimoji="1" lang="en-US" altLang="ja-JP" sz="2400" b="1" dirty="0" smtClean="0">
              <a:solidFill>
                <a:schemeClr val="bg1"/>
              </a:solidFill>
              <a:latin typeface="Meiryo" charset="-128"/>
              <a:ea typeface="Meiryo" charset="-128"/>
              <a:cs typeface="Meiryo" charset="-128"/>
            </a:endParaRPr>
          </a:p>
          <a:p>
            <a:r>
              <a:rPr lang="en-US" altLang="ja-JP" sz="1100" dirty="0" smtClean="0">
                <a:solidFill>
                  <a:schemeClr val="bg1"/>
                </a:solidFill>
                <a:latin typeface="Meiryo" charset="-128"/>
                <a:ea typeface="Meiryo" charset="-128"/>
                <a:cs typeface="Meiryo" charset="-128"/>
              </a:rPr>
              <a:t>Information Technology</a:t>
            </a:r>
            <a:endParaRPr kumimoji="1" lang="en-US" altLang="ja-JP" sz="1100" dirty="0" smtClean="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8362893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5"/>
          <p:cNvSpPr/>
          <p:nvPr/>
        </p:nvSpPr>
        <p:spPr>
          <a:xfrm>
            <a:off x="868703" y="1136715"/>
            <a:ext cx="1066397" cy="5189109"/>
          </a:xfrm>
          <a:custGeom>
            <a:avLst/>
            <a:gdLst>
              <a:gd name="connsiteX0" fmla="*/ 0 w 1071944"/>
              <a:gd name="connsiteY0" fmla="*/ 0 h 4102875"/>
              <a:gd name="connsiteX1" fmla="*/ 1071944 w 1071944"/>
              <a:gd name="connsiteY1" fmla="*/ 0 h 4102875"/>
              <a:gd name="connsiteX2" fmla="*/ 1071944 w 1071944"/>
              <a:gd name="connsiteY2" fmla="*/ 4102875 h 4102875"/>
              <a:gd name="connsiteX3" fmla="*/ 0 w 1071944"/>
              <a:gd name="connsiteY3" fmla="*/ 4102875 h 4102875"/>
              <a:gd name="connsiteX4" fmla="*/ 0 w 1071944"/>
              <a:gd name="connsiteY4" fmla="*/ 0 h 4102875"/>
              <a:gd name="connsiteX0" fmla="*/ 0 w 1071944"/>
              <a:gd name="connsiteY0" fmla="*/ 1073960 h 5176835"/>
              <a:gd name="connsiteX1" fmla="*/ 1071944 w 1071944"/>
              <a:gd name="connsiteY1" fmla="*/ 0 h 5176835"/>
              <a:gd name="connsiteX2" fmla="*/ 1071944 w 1071944"/>
              <a:gd name="connsiteY2" fmla="*/ 5176835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3998548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59670 w 1071944"/>
              <a:gd name="connsiteY2" fmla="*/ 3771482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4084465 h 5176835"/>
              <a:gd name="connsiteX3" fmla="*/ 0 w 1071944"/>
              <a:gd name="connsiteY3" fmla="*/ 5176835 h 5176835"/>
              <a:gd name="connsiteX4" fmla="*/ 0 w 1071944"/>
              <a:gd name="connsiteY4" fmla="*/ 1073960 h 5176835"/>
              <a:gd name="connsiteX0" fmla="*/ 0 w 1066397"/>
              <a:gd name="connsiteY0" fmla="*/ 1086234 h 5189109"/>
              <a:gd name="connsiteX1" fmla="*/ 1065808 w 1066397"/>
              <a:gd name="connsiteY1" fmla="*/ 0 h 5189109"/>
              <a:gd name="connsiteX2" fmla="*/ 1065807 w 1066397"/>
              <a:gd name="connsiteY2" fmla="*/ 4096739 h 5189109"/>
              <a:gd name="connsiteX3" fmla="*/ 0 w 1066397"/>
              <a:gd name="connsiteY3" fmla="*/ 5189109 h 5189109"/>
              <a:gd name="connsiteX4" fmla="*/ 0 w 1066397"/>
              <a:gd name="connsiteY4" fmla="*/ 1086234 h 5189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397" h="5189109">
                <a:moveTo>
                  <a:pt x="0" y="1086234"/>
                </a:moveTo>
                <a:lnTo>
                  <a:pt x="1065808" y="0"/>
                </a:lnTo>
                <a:cubicBezTo>
                  <a:pt x="1063762" y="1332849"/>
                  <a:pt x="1067853" y="2763890"/>
                  <a:pt x="1065807" y="4096739"/>
                </a:cubicBezTo>
                <a:lnTo>
                  <a:pt x="0" y="5189109"/>
                </a:lnTo>
                <a:lnTo>
                  <a:pt x="0" y="1086234"/>
                </a:lnTo>
                <a:close/>
              </a:path>
            </a:pathLst>
          </a:custGeom>
          <a:solidFill>
            <a:schemeClr val="tx2">
              <a:lumMod val="40000"/>
              <a:lumOff val="60000"/>
              <a:alpha val="3098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タイトル 19"/>
          <p:cNvSpPr>
            <a:spLocks noGrp="1"/>
          </p:cNvSpPr>
          <p:nvPr>
            <p:ph type="title"/>
          </p:nvPr>
        </p:nvSpPr>
        <p:spPr/>
        <p:txBody>
          <a:bodyPr/>
          <a:lstStyle/>
          <a:p>
            <a:r>
              <a:rPr kumimoji="1" lang="en-US" altLang="ja-JP" dirty="0" smtClean="0"/>
              <a:t>IT</a:t>
            </a:r>
            <a:r>
              <a:rPr kumimoji="1" lang="ja-JP" altLang="en-US" dirty="0" smtClean="0"/>
              <a:t>との正しい付き合い方</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83</a:t>
            </a:fld>
            <a:endParaRPr kumimoji="1" lang="ja-JP" altLang="en-US"/>
          </a:p>
        </p:txBody>
      </p:sp>
      <p:sp>
        <p:nvSpPr>
          <p:cNvPr id="3" name="正方形/長方形 2"/>
          <p:cNvSpPr/>
          <p:nvPr/>
        </p:nvSpPr>
        <p:spPr>
          <a:xfrm>
            <a:off x="1943151" y="1124744"/>
            <a:ext cx="6336704" cy="410445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871206" y="2204864"/>
            <a:ext cx="6336704" cy="135277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思想としての</a:t>
            </a:r>
            <a:r>
              <a:rPr kumimoji="1" lang="en-US" altLang="ja-JP" sz="2400" b="1" dirty="0" smtClean="0">
                <a:solidFill>
                  <a:srgbClr val="FFFFFF"/>
                </a:solidFill>
                <a:latin typeface="Meiryo" charset="-128"/>
                <a:ea typeface="Meiryo" charset="-128"/>
                <a:cs typeface="Meiryo" charset="-128"/>
              </a:rPr>
              <a:t>IT</a:t>
            </a:r>
          </a:p>
          <a:p>
            <a:pPr algn="ctr"/>
            <a:r>
              <a:rPr lang="ja-JP" altLang="en-US" sz="1600" dirty="0" smtClean="0">
                <a:solidFill>
                  <a:srgbClr val="FFFFFF"/>
                </a:solidFill>
                <a:latin typeface="Meiryo" charset="-128"/>
                <a:ea typeface="Meiryo" charset="-128"/>
                <a:cs typeface="Meiryo" charset="-128"/>
              </a:rPr>
              <a:t>ビジネスの変革と創造</a:t>
            </a: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871206" y="3580829"/>
            <a:ext cx="3160301" cy="1352773"/>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仕組みとしての</a:t>
            </a:r>
            <a:r>
              <a:rPr kumimoji="1" lang="en-US" altLang="ja-JP" sz="2400" b="1" dirty="0" smtClean="0">
                <a:solidFill>
                  <a:srgbClr val="FFFFFF"/>
                </a:solidFill>
                <a:latin typeface="Meiryo" charset="-128"/>
                <a:ea typeface="Meiryo" charset="-128"/>
                <a:cs typeface="Meiryo" charset="-128"/>
              </a:rPr>
              <a:t>IT</a:t>
            </a:r>
          </a:p>
          <a:p>
            <a:pPr algn="ctr"/>
            <a:r>
              <a:rPr lang="ja-JP" altLang="en-US" sz="1600" dirty="0" smtClean="0">
                <a:solidFill>
                  <a:srgbClr val="FFFFFF"/>
                </a:solidFill>
                <a:latin typeface="Meiryo" charset="-128"/>
                <a:ea typeface="Meiryo" charset="-128"/>
                <a:cs typeface="Meiryo" charset="-128"/>
              </a:rPr>
              <a:t>業務プロセスの効率化と実践</a:t>
            </a:r>
            <a:endParaRPr kumimoji="1" lang="ja-JP" altLang="en-US" sz="1600" dirty="0">
              <a:solidFill>
                <a:srgbClr val="FFFFFF"/>
              </a:solidFill>
              <a:latin typeface="Meiryo" charset="-128"/>
              <a:ea typeface="Meiryo" charset="-128"/>
              <a:cs typeface="Meiryo" charset="-128"/>
            </a:endParaRPr>
          </a:p>
        </p:txBody>
      </p:sp>
      <p:sp>
        <p:nvSpPr>
          <p:cNvPr id="7" name="正方形/長方形 6"/>
          <p:cNvSpPr/>
          <p:nvPr/>
        </p:nvSpPr>
        <p:spPr>
          <a:xfrm>
            <a:off x="871206" y="4956794"/>
            <a:ext cx="6336704" cy="1352773"/>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道具としての</a:t>
            </a:r>
            <a:r>
              <a:rPr kumimoji="1" lang="en-US" altLang="ja-JP" sz="2400" b="1" dirty="0" smtClean="0">
                <a:solidFill>
                  <a:srgbClr val="FFFFFF"/>
                </a:solidFill>
                <a:latin typeface="Meiryo" charset="-128"/>
                <a:ea typeface="Meiryo" charset="-128"/>
                <a:cs typeface="Meiryo" charset="-128"/>
              </a:rPr>
              <a:t>IT</a:t>
            </a:r>
          </a:p>
          <a:p>
            <a:pPr algn="ctr"/>
            <a:r>
              <a:rPr lang="ja-JP" altLang="en-US" sz="1600" dirty="0" smtClean="0">
                <a:solidFill>
                  <a:srgbClr val="FFFFFF"/>
                </a:solidFill>
                <a:latin typeface="Meiryo" charset="-128"/>
                <a:ea typeface="Meiryo" charset="-128"/>
                <a:cs typeface="Meiryo" charset="-128"/>
              </a:rPr>
              <a:t>利便性の向上と多様性の許容</a:t>
            </a:r>
            <a:endParaRPr kumimoji="1" lang="ja-JP" altLang="en-US" sz="1600" dirty="0">
              <a:solidFill>
                <a:srgbClr val="FFFFFF"/>
              </a:solidFill>
              <a:latin typeface="Meiryo" charset="-128"/>
              <a:ea typeface="Meiryo" charset="-128"/>
              <a:cs typeface="Meiryo" charset="-128"/>
            </a:endParaRPr>
          </a:p>
        </p:txBody>
      </p:sp>
      <p:sp>
        <p:nvSpPr>
          <p:cNvPr id="8" name="正方形/長方形 7"/>
          <p:cNvSpPr/>
          <p:nvPr/>
        </p:nvSpPr>
        <p:spPr>
          <a:xfrm>
            <a:off x="4047609" y="3580828"/>
            <a:ext cx="3160301" cy="135277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商品としての</a:t>
            </a:r>
            <a:r>
              <a:rPr kumimoji="1" lang="en-US" altLang="ja-JP" sz="2400" b="1" dirty="0" smtClean="0">
                <a:solidFill>
                  <a:srgbClr val="FFFFFF"/>
                </a:solidFill>
                <a:latin typeface="Meiryo" charset="-128"/>
                <a:ea typeface="Meiryo" charset="-128"/>
                <a:cs typeface="Meiryo" charset="-128"/>
              </a:rPr>
              <a:t>IT</a:t>
            </a:r>
          </a:p>
          <a:p>
            <a:pPr algn="ctr"/>
            <a:r>
              <a:rPr lang="ja-JP" altLang="en-US" sz="1600" dirty="0" smtClean="0">
                <a:solidFill>
                  <a:srgbClr val="FFFFFF"/>
                </a:solidFill>
                <a:latin typeface="Meiryo" charset="-128"/>
                <a:ea typeface="Meiryo" charset="-128"/>
                <a:cs typeface="Meiryo" charset="-128"/>
              </a:rPr>
              <a:t>収益拡大とビジネスの成長</a:t>
            </a:r>
            <a:endParaRPr kumimoji="1" lang="ja-JP" altLang="en-US" sz="1600" dirty="0">
              <a:solidFill>
                <a:srgbClr val="FFFFFF"/>
              </a:solidFill>
              <a:latin typeface="Meiryo" charset="-128"/>
              <a:ea typeface="Meiryo" charset="-128"/>
              <a:cs typeface="Meiryo" charset="-128"/>
            </a:endParaRPr>
          </a:p>
        </p:txBody>
      </p:sp>
      <p:sp>
        <p:nvSpPr>
          <p:cNvPr id="9" name="テキスト ボックス 8"/>
          <p:cNvSpPr txBox="1"/>
          <p:nvPr/>
        </p:nvSpPr>
        <p:spPr>
          <a:xfrm>
            <a:off x="4095344" y="1252725"/>
            <a:ext cx="2031325" cy="861774"/>
          </a:xfrm>
          <a:prstGeom prst="rect">
            <a:avLst/>
          </a:prstGeom>
          <a:noFill/>
        </p:spPr>
        <p:txBody>
          <a:bodyPr wrap="none" rtlCol="0">
            <a:spAutoFit/>
          </a:bodyPr>
          <a:lstStyle/>
          <a:p>
            <a:pPr algn="ctr"/>
            <a:r>
              <a:rPr kumimoji="1" lang="ja-JP" altLang="en-US" sz="3600" b="1" dirty="0" smtClean="0">
                <a:solidFill>
                  <a:schemeClr val="bg1"/>
                </a:solidFill>
                <a:latin typeface="Meiryo" charset="-128"/>
                <a:ea typeface="Meiryo" charset="-128"/>
                <a:cs typeface="Meiryo" charset="-128"/>
              </a:rPr>
              <a:t>ビジネス</a:t>
            </a:r>
            <a:endParaRPr kumimoji="1" lang="en-US" altLang="ja-JP" sz="3600" b="1" dirty="0" smtClean="0">
              <a:solidFill>
                <a:schemeClr val="bg1"/>
              </a:solidFill>
              <a:latin typeface="Meiryo" charset="-128"/>
              <a:ea typeface="Meiryo" charset="-128"/>
              <a:cs typeface="Meiryo" charset="-128"/>
            </a:endParaRPr>
          </a:p>
          <a:p>
            <a:pPr algn="ctr"/>
            <a:r>
              <a:rPr lang="ja-JP" altLang="en-US" sz="1400" dirty="0" smtClean="0">
                <a:solidFill>
                  <a:schemeClr val="bg1"/>
                </a:solidFill>
                <a:latin typeface="Meiryo" charset="-128"/>
                <a:ea typeface="Meiryo" charset="-128"/>
                <a:cs typeface="Meiryo" charset="-128"/>
              </a:rPr>
              <a:t>経営と業務プロセス</a:t>
            </a:r>
            <a:endParaRPr kumimoji="1" lang="ja-JP" altLang="en-US" sz="1400" dirty="0">
              <a:solidFill>
                <a:schemeClr val="bg1"/>
              </a:solidFill>
              <a:latin typeface="Meiryo" charset="-128"/>
              <a:ea typeface="Meiryo" charset="-128"/>
              <a:cs typeface="Meiryo" charset="-128"/>
            </a:endParaRPr>
          </a:p>
        </p:txBody>
      </p:sp>
      <p:grpSp>
        <p:nvGrpSpPr>
          <p:cNvPr id="10" name="図形グループ 9"/>
          <p:cNvGrpSpPr/>
          <p:nvPr/>
        </p:nvGrpSpPr>
        <p:grpSpPr>
          <a:xfrm>
            <a:off x="871206" y="1123606"/>
            <a:ext cx="370648" cy="790507"/>
            <a:chOff x="1946324" y="4125162"/>
            <a:chExt cx="969964" cy="2007872"/>
          </a:xfrm>
        </p:grpSpPr>
        <p:sp>
          <p:nvSpPr>
            <p:cNvPr id="11" name="円/楕円 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フローチャート: 論理積ゲート 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3" name="テキスト ボックス 12"/>
          <p:cNvSpPr txBox="1"/>
          <p:nvPr/>
        </p:nvSpPr>
        <p:spPr>
          <a:xfrm>
            <a:off x="791023" y="1914113"/>
            <a:ext cx="1107996" cy="338554"/>
          </a:xfrm>
          <a:prstGeom prst="rect">
            <a:avLst/>
          </a:prstGeom>
          <a:noFill/>
        </p:spPr>
        <p:txBody>
          <a:bodyPr wrap="none" rtlCol="0">
            <a:spAutoFit/>
          </a:bodyPr>
          <a:lstStyle/>
          <a:p>
            <a:r>
              <a:rPr kumimoji="1" lang="ja-JP" altLang="en-US" sz="800" b="1" dirty="0" smtClean="0">
                <a:solidFill>
                  <a:srgbClr val="002060"/>
                </a:solidFill>
                <a:latin typeface="Meiryo" charset="-128"/>
                <a:ea typeface="Meiryo" charset="-128"/>
                <a:cs typeface="Meiryo" charset="-128"/>
              </a:rPr>
              <a:t>ビジネス</a:t>
            </a:r>
            <a:endParaRPr lang="en-US" altLang="ja-JP" sz="800" b="1" dirty="0">
              <a:solidFill>
                <a:srgbClr val="002060"/>
              </a:solidFill>
              <a:latin typeface="Meiryo" charset="-128"/>
              <a:ea typeface="Meiryo" charset="-128"/>
              <a:cs typeface="Meiryo" charset="-128"/>
            </a:endParaRPr>
          </a:p>
          <a:p>
            <a:r>
              <a:rPr kumimoji="1" lang="ja-JP" altLang="en-US" sz="800" b="1" dirty="0" smtClean="0">
                <a:solidFill>
                  <a:srgbClr val="002060"/>
                </a:solidFill>
                <a:latin typeface="Meiryo" charset="-128"/>
                <a:ea typeface="Meiryo" charset="-128"/>
                <a:cs typeface="Meiryo" charset="-128"/>
              </a:rPr>
              <a:t>プロフェッショナル</a:t>
            </a:r>
            <a:endParaRPr kumimoji="1" lang="ja-JP" altLang="en-US" sz="800" b="1" dirty="0">
              <a:solidFill>
                <a:srgbClr val="002060"/>
              </a:solidFill>
              <a:latin typeface="Meiryo" charset="-128"/>
              <a:ea typeface="Meiryo" charset="-128"/>
              <a:cs typeface="Meiryo" charset="-128"/>
            </a:endParaRPr>
          </a:p>
        </p:txBody>
      </p:sp>
      <p:sp>
        <p:nvSpPr>
          <p:cNvPr id="18" name="環状矢印 17"/>
          <p:cNvSpPr/>
          <p:nvPr/>
        </p:nvSpPr>
        <p:spPr>
          <a:xfrm>
            <a:off x="33924" y="1129704"/>
            <a:ext cx="2622194" cy="1978136"/>
          </a:xfrm>
          <a:prstGeom prst="circularArrow">
            <a:avLst>
              <a:gd name="adj1" fmla="val 12500"/>
              <a:gd name="adj2" fmla="val 1142319"/>
              <a:gd name="adj3" fmla="val 20457681"/>
              <a:gd name="adj4" fmla="val 16232524"/>
              <a:gd name="adj5" fmla="val 1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7207909" y="1118630"/>
            <a:ext cx="1066397" cy="5189109"/>
          </a:xfrm>
          <a:custGeom>
            <a:avLst/>
            <a:gdLst>
              <a:gd name="connsiteX0" fmla="*/ 0 w 1071944"/>
              <a:gd name="connsiteY0" fmla="*/ 0 h 4102875"/>
              <a:gd name="connsiteX1" fmla="*/ 1071944 w 1071944"/>
              <a:gd name="connsiteY1" fmla="*/ 0 h 4102875"/>
              <a:gd name="connsiteX2" fmla="*/ 1071944 w 1071944"/>
              <a:gd name="connsiteY2" fmla="*/ 4102875 h 4102875"/>
              <a:gd name="connsiteX3" fmla="*/ 0 w 1071944"/>
              <a:gd name="connsiteY3" fmla="*/ 4102875 h 4102875"/>
              <a:gd name="connsiteX4" fmla="*/ 0 w 1071944"/>
              <a:gd name="connsiteY4" fmla="*/ 0 h 4102875"/>
              <a:gd name="connsiteX0" fmla="*/ 0 w 1071944"/>
              <a:gd name="connsiteY0" fmla="*/ 1073960 h 5176835"/>
              <a:gd name="connsiteX1" fmla="*/ 1071944 w 1071944"/>
              <a:gd name="connsiteY1" fmla="*/ 0 h 5176835"/>
              <a:gd name="connsiteX2" fmla="*/ 1071944 w 1071944"/>
              <a:gd name="connsiteY2" fmla="*/ 5176835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3998548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59670 w 1071944"/>
              <a:gd name="connsiteY2" fmla="*/ 3771482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4084465 h 5176835"/>
              <a:gd name="connsiteX3" fmla="*/ 0 w 1071944"/>
              <a:gd name="connsiteY3" fmla="*/ 5176835 h 5176835"/>
              <a:gd name="connsiteX4" fmla="*/ 0 w 1071944"/>
              <a:gd name="connsiteY4" fmla="*/ 1073960 h 5176835"/>
              <a:gd name="connsiteX0" fmla="*/ 0 w 1066397"/>
              <a:gd name="connsiteY0" fmla="*/ 1086234 h 5189109"/>
              <a:gd name="connsiteX1" fmla="*/ 1065808 w 1066397"/>
              <a:gd name="connsiteY1" fmla="*/ 0 h 5189109"/>
              <a:gd name="connsiteX2" fmla="*/ 1065807 w 1066397"/>
              <a:gd name="connsiteY2" fmla="*/ 4096739 h 5189109"/>
              <a:gd name="connsiteX3" fmla="*/ 0 w 1066397"/>
              <a:gd name="connsiteY3" fmla="*/ 5189109 h 5189109"/>
              <a:gd name="connsiteX4" fmla="*/ 0 w 1066397"/>
              <a:gd name="connsiteY4" fmla="*/ 1086234 h 5189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397" h="5189109">
                <a:moveTo>
                  <a:pt x="0" y="1086234"/>
                </a:moveTo>
                <a:lnTo>
                  <a:pt x="1065808" y="0"/>
                </a:lnTo>
                <a:cubicBezTo>
                  <a:pt x="1063762" y="1332849"/>
                  <a:pt x="1067853" y="2763890"/>
                  <a:pt x="1065807" y="4096739"/>
                </a:cubicBezTo>
                <a:lnTo>
                  <a:pt x="0" y="5189109"/>
                </a:lnTo>
                <a:lnTo>
                  <a:pt x="0" y="1086234"/>
                </a:lnTo>
                <a:close/>
              </a:path>
            </a:pathLst>
          </a:custGeom>
          <a:solidFill>
            <a:schemeClr val="tx2">
              <a:lumMod val="40000"/>
              <a:lumOff val="60000"/>
              <a:alpha val="3098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4" name="図形グループ 13"/>
          <p:cNvGrpSpPr/>
          <p:nvPr/>
        </p:nvGrpSpPr>
        <p:grpSpPr>
          <a:xfrm>
            <a:off x="7909207" y="5517232"/>
            <a:ext cx="370648" cy="790507"/>
            <a:chOff x="1946324" y="4125162"/>
            <a:chExt cx="969964" cy="2007872"/>
          </a:xfrm>
        </p:grpSpPr>
        <p:sp>
          <p:nvSpPr>
            <p:cNvPr id="15" name="円/楕円 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6" name="フローチャート: 論理積ゲート 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7" name="テキスト ボックス 16"/>
          <p:cNvSpPr txBox="1"/>
          <p:nvPr/>
        </p:nvSpPr>
        <p:spPr>
          <a:xfrm>
            <a:off x="7160203" y="5264129"/>
            <a:ext cx="1228221" cy="215444"/>
          </a:xfrm>
          <a:prstGeom prst="rect">
            <a:avLst/>
          </a:prstGeom>
          <a:noFill/>
        </p:spPr>
        <p:txBody>
          <a:bodyPr wrap="none" rtlCol="0">
            <a:spAutoFit/>
          </a:bodyPr>
          <a:lstStyle/>
          <a:p>
            <a:pPr algn="r"/>
            <a:r>
              <a:rPr kumimoji="1" lang="en-US" altLang="ja-JP" sz="800" b="1" dirty="0" smtClean="0">
                <a:solidFill>
                  <a:srgbClr val="002060"/>
                </a:solidFill>
                <a:latin typeface="Meiryo" charset="-128"/>
                <a:ea typeface="Meiryo" charset="-128"/>
                <a:cs typeface="Meiryo" charset="-128"/>
              </a:rPr>
              <a:t>IT</a:t>
            </a:r>
            <a:r>
              <a:rPr kumimoji="1" lang="ja-JP" altLang="en-US" sz="800" b="1" dirty="0" smtClean="0">
                <a:solidFill>
                  <a:srgbClr val="002060"/>
                </a:solidFill>
                <a:latin typeface="Meiryo" charset="-128"/>
                <a:ea typeface="Meiryo" charset="-128"/>
                <a:cs typeface="Meiryo" charset="-128"/>
              </a:rPr>
              <a:t>プロフェッショナル</a:t>
            </a:r>
            <a:endParaRPr kumimoji="1" lang="ja-JP" altLang="en-US" sz="800" b="1" dirty="0">
              <a:solidFill>
                <a:srgbClr val="002060"/>
              </a:solidFill>
              <a:latin typeface="Meiryo" charset="-128"/>
              <a:ea typeface="Meiryo" charset="-128"/>
              <a:cs typeface="Meiryo" charset="-128"/>
            </a:endParaRPr>
          </a:p>
        </p:txBody>
      </p:sp>
      <p:sp>
        <p:nvSpPr>
          <p:cNvPr id="19" name="環状矢印 18"/>
          <p:cNvSpPr/>
          <p:nvPr/>
        </p:nvSpPr>
        <p:spPr>
          <a:xfrm rot="10800000">
            <a:off x="6468649" y="4330497"/>
            <a:ext cx="2622194" cy="1978136"/>
          </a:xfrm>
          <a:prstGeom prst="circularArrow">
            <a:avLst>
              <a:gd name="adj1" fmla="val 12500"/>
              <a:gd name="adj2" fmla="val 1142319"/>
              <a:gd name="adj3" fmla="val 20457681"/>
              <a:gd name="adj4" fmla="val 16207855"/>
              <a:gd name="adj5" fmla="val 1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下矢印 3"/>
          <p:cNvSpPr/>
          <p:nvPr/>
        </p:nvSpPr>
        <p:spPr>
          <a:xfrm>
            <a:off x="5422424" y="3444658"/>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下矢印 22"/>
          <p:cNvSpPr/>
          <p:nvPr/>
        </p:nvSpPr>
        <p:spPr>
          <a:xfrm rot="16200000">
            <a:off x="3898060" y="4059257"/>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下矢印 23"/>
          <p:cNvSpPr/>
          <p:nvPr/>
        </p:nvSpPr>
        <p:spPr>
          <a:xfrm rot="10800000">
            <a:off x="5422424" y="4649919"/>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68526423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a:xfrm>
            <a:off x="6086159" y="1108471"/>
            <a:ext cx="2743200" cy="41949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smtClean="0"/>
              <a:t>「道具としての</a:t>
            </a:r>
            <a:r>
              <a:rPr lang="en-US" altLang="ja-JP" dirty="0" smtClean="0"/>
              <a:t>IT</a:t>
            </a:r>
            <a:r>
              <a:rPr lang="ja-JP" altLang="en-US" dirty="0" smtClean="0"/>
              <a:t>」から「思想としての</a:t>
            </a:r>
            <a:r>
              <a:rPr lang="en-US" altLang="ja-JP" dirty="0" smtClean="0"/>
              <a:t>IT</a:t>
            </a:r>
            <a:r>
              <a:rPr lang="ja-JP" altLang="en-US" dirty="0" smtClean="0"/>
              <a:t>」への進化</a:t>
            </a:r>
            <a:endParaRPr kumimoji="1" lang="ja-JP" altLang="en-US" dirty="0"/>
          </a:p>
        </p:txBody>
      </p:sp>
      <p:sp>
        <p:nvSpPr>
          <p:cNvPr id="4" name="正方形/長方形 3"/>
          <p:cNvSpPr/>
          <p:nvPr/>
        </p:nvSpPr>
        <p:spPr>
          <a:xfrm>
            <a:off x="3201988" y="1108471"/>
            <a:ext cx="2743200" cy="41949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
        <p:nvSpPr>
          <p:cNvPr id="5" name="正方形/長方形 4"/>
          <p:cNvSpPr/>
          <p:nvPr/>
        </p:nvSpPr>
        <p:spPr>
          <a:xfrm>
            <a:off x="309281" y="1108471"/>
            <a:ext cx="2751735" cy="41949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smtClean="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
        <p:nvSpPr>
          <p:cNvPr id="7" name="正方形/長方形 6"/>
          <p:cNvSpPr/>
          <p:nvPr/>
        </p:nvSpPr>
        <p:spPr>
          <a:xfrm>
            <a:off x="1664043" y="4819132"/>
            <a:ext cx="1390146" cy="47631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9" name="正方形/長方形 8"/>
          <p:cNvSpPr/>
          <p:nvPr/>
        </p:nvSpPr>
        <p:spPr>
          <a:xfrm>
            <a:off x="3201988" y="3937684"/>
            <a:ext cx="2743200" cy="136575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smtClean="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38" name="テキスト ボックス 37"/>
          <p:cNvSpPr txBox="1"/>
          <p:nvPr/>
        </p:nvSpPr>
        <p:spPr>
          <a:xfrm>
            <a:off x="531364" y="761585"/>
            <a:ext cx="2480167" cy="369332"/>
          </a:xfrm>
          <a:prstGeom prst="rect">
            <a:avLst/>
          </a:prstGeom>
          <a:noFill/>
        </p:spPr>
        <p:txBody>
          <a:bodyPr wrap="none" rtlCol="0">
            <a:spAutoFit/>
          </a:bodyPr>
          <a:lstStyle/>
          <a:p>
            <a:pPr algn="ctr"/>
            <a:r>
              <a:rPr kumimoji="1" lang="en-US" altLang="ja-JP" dirty="0" smtClean="0">
                <a:latin typeface="Meiryo" charset="-128"/>
                <a:ea typeface="Meiryo" charset="-128"/>
                <a:cs typeface="Meiryo" charset="-128"/>
              </a:rPr>
              <a:t>1960</a:t>
            </a:r>
            <a:r>
              <a:rPr kumimoji="1" lang="ja-JP" altLang="en-US" dirty="0" smtClean="0">
                <a:latin typeface="Meiryo" charset="-128"/>
                <a:ea typeface="Meiryo" charset="-128"/>
                <a:cs typeface="Meiryo" charset="-128"/>
              </a:rPr>
              <a:t>年代</a:t>
            </a:r>
            <a:r>
              <a:rPr kumimoji="1" lang="en-US" altLang="ja-JP" dirty="0" smtClean="0">
                <a:latin typeface="Meiryo" charset="-128"/>
                <a:ea typeface="Meiryo" charset="-128"/>
                <a:cs typeface="Meiryo" charset="-128"/>
              </a:rPr>
              <a:t>〜1980</a:t>
            </a:r>
            <a:r>
              <a:rPr kumimoji="1" lang="ja-JP" altLang="en-US" dirty="0" smtClean="0">
                <a:latin typeface="Meiryo" charset="-128"/>
                <a:ea typeface="Meiryo" charset="-128"/>
                <a:cs typeface="Meiryo" charset="-128"/>
              </a:rPr>
              <a:t>年代</a:t>
            </a:r>
            <a:endParaRPr kumimoji="1" lang="ja-JP" altLang="en-US" dirty="0">
              <a:latin typeface="Meiryo" charset="-128"/>
              <a:ea typeface="Meiryo" charset="-128"/>
              <a:cs typeface="Meiryo" charset="-128"/>
            </a:endParaRPr>
          </a:p>
        </p:txBody>
      </p:sp>
      <p:sp>
        <p:nvSpPr>
          <p:cNvPr id="39" name="テキスト ボックス 38"/>
          <p:cNvSpPr txBox="1"/>
          <p:nvPr/>
        </p:nvSpPr>
        <p:spPr>
          <a:xfrm>
            <a:off x="3333504" y="739139"/>
            <a:ext cx="2480167" cy="369332"/>
          </a:xfrm>
          <a:prstGeom prst="rect">
            <a:avLst/>
          </a:prstGeom>
          <a:noFill/>
        </p:spPr>
        <p:txBody>
          <a:bodyPr wrap="none" rtlCol="0">
            <a:spAutoFit/>
          </a:bodyPr>
          <a:lstStyle/>
          <a:p>
            <a:pPr algn="ctr"/>
            <a:r>
              <a:rPr kumimoji="1" lang="en-US" altLang="ja-JP" dirty="0" smtClean="0">
                <a:latin typeface="Meiryo" charset="-128"/>
                <a:ea typeface="Meiryo" charset="-128"/>
                <a:cs typeface="Meiryo" charset="-128"/>
              </a:rPr>
              <a:t>1990</a:t>
            </a:r>
            <a:r>
              <a:rPr kumimoji="1" lang="ja-JP" altLang="en-US" dirty="0" smtClean="0">
                <a:latin typeface="Meiryo" charset="-128"/>
                <a:ea typeface="Meiryo" charset="-128"/>
                <a:cs typeface="Meiryo" charset="-128"/>
              </a:rPr>
              <a:t>年代</a:t>
            </a:r>
            <a:r>
              <a:rPr kumimoji="1" lang="en-US" altLang="ja-JP" dirty="0" smtClean="0">
                <a:latin typeface="Meiryo" charset="-128"/>
                <a:ea typeface="Meiryo" charset="-128"/>
                <a:cs typeface="Meiryo" charset="-128"/>
              </a:rPr>
              <a:t>〜2000</a:t>
            </a:r>
            <a:r>
              <a:rPr kumimoji="1" lang="ja-JP" altLang="en-US" dirty="0" smtClean="0">
                <a:latin typeface="Meiryo" charset="-128"/>
                <a:ea typeface="Meiryo" charset="-128"/>
                <a:cs typeface="Meiryo" charset="-128"/>
              </a:rPr>
              <a:t>年代</a:t>
            </a:r>
            <a:endParaRPr kumimoji="1" lang="ja-JP" altLang="en-US" dirty="0">
              <a:latin typeface="Meiryo" charset="-128"/>
              <a:ea typeface="Meiryo" charset="-128"/>
              <a:cs typeface="Meiryo" charset="-128"/>
            </a:endParaRPr>
          </a:p>
        </p:txBody>
      </p:sp>
      <p:sp>
        <p:nvSpPr>
          <p:cNvPr id="40" name="テキスト ボックス 39"/>
          <p:cNvSpPr txBox="1"/>
          <p:nvPr/>
        </p:nvSpPr>
        <p:spPr>
          <a:xfrm>
            <a:off x="6752039" y="737141"/>
            <a:ext cx="1447832" cy="369332"/>
          </a:xfrm>
          <a:prstGeom prst="rect">
            <a:avLst/>
          </a:prstGeom>
          <a:noFill/>
        </p:spPr>
        <p:txBody>
          <a:bodyPr wrap="none" rtlCol="0">
            <a:spAutoFit/>
          </a:bodyPr>
          <a:lstStyle/>
          <a:p>
            <a:pPr algn="ctr"/>
            <a:r>
              <a:rPr kumimoji="1" lang="en-US" altLang="ja-JP" dirty="0" smtClean="0">
                <a:latin typeface="Meiryo" charset="-128"/>
                <a:ea typeface="Meiryo" charset="-128"/>
                <a:cs typeface="Meiryo" charset="-128"/>
              </a:rPr>
              <a:t>2010</a:t>
            </a:r>
            <a:r>
              <a:rPr kumimoji="1" lang="ja-JP" altLang="en-US" dirty="0" smtClean="0">
                <a:latin typeface="Meiryo" charset="-128"/>
                <a:ea typeface="Meiryo" charset="-128"/>
                <a:cs typeface="Meiryo" charset="-128"/>
              </a:rPr>
              <a:t>年代</a:t>
            </a:r>
            <a:r>
              <a:rPr kumimoji="1" lang="en-US" altLang="ja-JP" dirty="0" smtClean="0">
                <a:latin typeface="Meiryo" charset="-128"/>
                <a:ea typeface="Meiryo" charset="-128"/>
                <a:cs typeface="Meiryo" charset="-128"/>
              </a:rPr>
              <a:t>〜</a:t>
            </a:r>
            <a:endParaRPr kumimoji="1" lang="ja-JP" altLang="en-US" dirty="0">
              <a:latin typeface="Meiryo" charset="-128"/>
              <a:ea typeface="Meiryo" charset="-128"/>
              <a:cs typeface="Meiryo" charset="-128"/>
            </a:endParaRPr>
          </a:p>
        </p:txBody>
      </p:sp>
      <p:sp>
        <p:nvSpPr>
          <p:cNvPr id="42" name="ホームベース 41"/>
          <p:cNvSpPr/>
          <p:nvPr/>
        </p:nvSpPr>
        <p:spPr>
          <a:xfrm>
            <a:off x="309281" y="5379305"/>
            <a:ext cx="8562870" cy="387178"/>
          </a:xfrm>
          <a:prstGeom prst="homePlate">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chemeClr val="bg1"/>
                </a:solidFill>
                <a:latin typeface="Meiryo" charset="-128"/>
                <a:ea typeface="Meiryo" charset="-128"/>
                <a:cs typeface="Meiryo" charset="-128"/>
              </a:rPr>
              <a:t>道具としての</a:t>
            </a:r>
            <a:r>
              <a:rPr kumimoji="1" lang="en-US" altLang="ja-JP" sz="1400" dirty="0" smtClean="0">
                <a:solidFill>
                  <a:schemeClr val="bg1"/>
                </a:solidFill>
                <a:latin typeface="Meiryo" charset="-128"/>
                <a:ea typeface="Meiryo" charset="-128"/>
                <a:cs typeface="Meiryo" charset="-128"/>
              </a:rPr>
              <a:t>IT</a:t>
            </a:r>
            <a:endParaRPr kumimoji="1" lang="ja-JP" altLang="en-US" sz="1400" dirty="0">
              <a:solidFill>
                <a:schemeClr val="bg1"/>
              </a:solidFill>
              <a:latin typeface="Meiryo" charset="-128"/>
              <a:ea typeface="Meiryo" charset="-128"/>
              <a:cs typeface="Meiryo" charset="-128"/>
            </a:endParaRPr>
          </a:p>
        </p:txBody>
      </p:sp>
      <p:sp>
        <p:nvSpPr>
          <p:cNvPr id="43" name="ホームベース 42"/>
          <p:cNvSpPr/>
          <p:nvPr/>
        </p:nvSpPr>
        <p:spPr>
          <a:xfrm>
            <a:off x="2314831" y="5790534"/>
            <a:ext cx="6557319" cy="387178"/>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chemeClr val="bg1"/>
                </a:solidFill>
                <a:latin typeface="Meiryo" charset="-128"/>
                <a:ea typeface="Meiryo" charset="-128"/>
                <a:cs typeface="Meiryo" charset="-128"/>
              </a:rPr>
              <a:t>仕組みとしての</a:t>
            </a:r>
            <a:r>
              <a:rPr kumimoji="1" lang="en-US" altLang="ja-JP" sz="1400" dirty="0" smtClean="0">
                <a:solidFill>
                  <a:schemeClr val="bg1"/>
                </a:solidFill>
                <a:latin typeface="Meiryo" charset="-128"/>
                <a:ea typeface="Meiryo" charset="-128"/>
                <a:cs typeface="Meiryo" charset="-128"/>
              </a:rPr>
              <a:t>IT</a:t>
            </a:r>
            <a:endParaRPr kumimoji="1" lang="ja-JP" altLang="en-US" sz="1400" dirty="0">
              <a:solidFill>
                <a:schemeClr val="bg1"/>
              </a:solidFill>
              <a:latin typeface="Meiryo" charset="-128"/>
              <a:ea typeface="Meiryo" charset="-128"/>
              <a:cs typeface="Meiryo" charset="-128"/>
            </a:endParaRPr>
          </a:p>
        </p:txBody>
      </p:sp>
      <p:sp>
        <p:nvSpPr>
          <p:cNvPr id="44" name="ホームベース 43"/>
          <p:cNvSpPr/>
          <p:nvPr/>
        </p:nvSpPr>
        <p:spPr>
          <a:xfrm>
            <a:off x="6133367" y="6201763"/>
            <a:ext cx="2738783" cy="387178"/>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chemeClr val="bg1"/>
                </a:solidFill>
                <a:latin typeface="Meiryo" charset="-128"/>
                <a:ea typeface="Meiryo" charset="-128"/>
                <a:cs typeface="Meiryo" charset="-128"/>
              </a:rPr>
              <a:t>思想としての</a:t>
            </a:r>
            <a:r>
              <a:rPr kumimoji="1" lang="en-US" altLang="ja-JP" sz="1400" dirty="0" smtClean="0">
                <a:solidFill>
                  <a:schemeClr val="bg1"/>
                </a:solidFill>
                <a:latin typeface="Meiryo" charset="-128"/>
                <a:ea typeface="Meiryo" charset="-128"/>
                <a:cs typeface="Meiryo" charset="-128"/>
              </a:rPr>
              <a:t>IT</a:t>
            </a:r>
            <a:endParaRPr kumimoji="1" lang="ja-JP" altLang="en-US" sz="1400" dirty="0">
              <a:solidFill>
                <a:schemeClr val="bg1"/>
              </a:solidFill>
              <a:latin typeface="Meiryo" charset="-128"/>
              <a:ea typeface="Meiryo" charset="-128"/>
              <a:cs typeface="Meiryo" charset="-128"/>
            </a:endParaRPr>
          </a:p>
        </p:txBody>
      </p:sp>
      <p:sp>
        <p:nvSpPr>
          <p:cNvPr id="45" name="正方形/長方形 44"/>
          <p:cNvSpPr/>
          <p:nvPr/>
        </p:nvSpPr>
        <p:spPr>
          <a:xfrm>
            <a:off x="6085809"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6" name="正方形/長方形 45"/>
          <p:cNvSpPr/>
          <p:nvPr/>
        </p:nvSpPr>
        <p:spPr>
          <a:xfrm>
            <a:off x="7931908"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7" name="正方形/長方形 46"/>
          <p:cNvSpPr/>
          <p:nvPr/>
        </p:nvSpPr>
        <p:spPr>
          <a:xfrm>
            <a:off x="6983260" y="1937712"/>
            <a:ext cx="948648"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8" name="正方形/長方形 47"/>
          <p:cNvSpPr/>
          <p:nvPr/>
        </p:nvSpPr>
        <p:spPr>
          <a:xfrm>
            <a:off x="6085809" y="2774267"/>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9" name="正方形/長方形 48"/>
          <p:cNvSpPr/>
          <p:nvPr/>
        </p:nvSpPr>
        <p:spPr>
          <a:xfrm>
            <a:off x="6983260" y="3615750"/>
            <a:ext cx="947948" cy="847656"/>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0" name="正方形/長方形 49"/>
          <p:cNvSpPr/>
          <p:nvPr/>
        </p:nvSpPr>
        <p:spPr>
          <a:xfrm>
            <a:off x="6085809" y="4467796"/>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1" name="正方形/長方形 50"/>
          <p:cNvSpPr/>
          <p:nvPr/>
        </p:nvSpPr>
        <p:spPr>
          <a:xfrm>
            <a:off x="7931558" y="276695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2" name="正方形/長方形 51"/>
          <p:cNvSpPr/>
          <p:nvPr/>
        </p:nvSpPr>
        <p:spPr>
          <a:xfrm>
            <a:off x="7931557" y="4467795"/>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37" name="テキスト ボックス 36"/>
          <p:cNvSpPr txBox="1"/>
          <p:nvPr/>
        </p:nvSpPr>
        <p:spPr>
          <a:xfrm>
            <a:off x="6380142" y="2866726"/>
            <a:ext cx="2191626" cy="646331"/>
          </a:xfrm>
          <a:prstGeom prst="rect">
            <a:avLst/>
          </a:prstGeom>
          <a:noFill/>
          <a:effectLst/>
        </p:spPr>
        <p:txBody>
          <a:bodyPr wrap="none" rtlCol="0">
            <a:spAutoFit/>
          </a:bodyPr>
          <a:lstStyle/>
          <a:p>
            <a:pPr algn="ctr"/>
            <a:r>
              <a:rPr kumimoji="1" lang="ja-JP" altLang="en-US" sz="2400" dirty="0" smtClean="0">
                <a:solidFill>
                  <a:schemeClr val="bg1"/>
                </a:solidFill>
                <a:latin typeface="Meiryo" charset="-128"/>
                <a:ea typeface="Meiryo" charset="-128"/>
                <a:cs typeface="Meiryo" charset="-128"/>
              </a:rPr>
              <a:t>ビジネス＋</a:t>
            </a:r>
            <a:r>
              <a:rPr kumimoji="1" lang="en-US" altLang="ja-JP" sz="2400" dirty="0" smtClean="0">
                <a:solidFill>
                  <a:schemeClr val="bg1"/>
                </a:solidFill>
                <a:latin typeface="Meiryo" charset="-128"/>
                <a:ea typeface="Meiryo" charset="-128"/>
                <a:cs typeface="Meiryo" charset="-128"/>
              </a:rPr>
              <a:t>IT</a:t>
            </a:r>
          </a:p>
          <a:p>
            <a:pPr algn="ctr"/>
            <a:r>
              <a:rPr lang="ja-JP" altLang="en-US" sz="1200" dirty="0" smtClean="0">
                <a:solidFill>
                  <a:schemeClr val="bg1"/>
                </a:solidFill>
                <a:latin typeface="Meiryo" charset="-128"/>
                <a:ea typeface="Meiryo" charset="-128"/>
                <a:cs typeface="Meiryo" charset="-128"/>
              </a:rPr>
              <a:t>（</a:t>
            </a:r>
            <a:r>
              <a:rPr lang="en-US" altLang="ja-JP" sz="1200" dirty="0" smtClean="0">
                <a:solidFill>
                  <a:schemeClr val="bg1"/>
                </a:solidFill>
                <a:latin typeface="Meiryo" charset="-128"/>
                <a:ea typeface="Meiryo" charset="-128"/>
                <a:cs typeface="Meiryo" charset="-128"/>
              </a:rPr>
              <a:t>IT</a:t>
            </a:r>
            <a:r>
              <a:rPr lang="ja-JP" altLang="en-US" sz="1200" dirty="0" smtClean="0">
                <a:solidFill>
                  <a:schemeClr val="bg1"/>
                </a:solidFill>
                <a:latin typeface="Meiryo" charset="-128"/>
                <a:ea typeface="Meiryo" charset="-128"/>
                <a:cs typeface="Meiryo" charset="-128"/>
              </a:rPr>
              <a:t>と一体化したビジネス）</a:t>
            </a:r>
            <a:endParaRPr kumimoji="1" lang="ja-JP" altLang="en-US" sz="1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07422778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pitchFamily="34" charset="0"/>
                <a:ea typeface="HGP創英角ｺﾞｼｯｸUB" pitchFamily="50" charset="-128"/>
                <a:cs typeface="Arial" pitchFamily="34" charset="0"/>
              </a:rPr>
              <a:t>新規事業の起ち上げ</a:t>
            </a:r>
            <a:endParaRPr lang="en-US" altLang="ja-JP" sz="2400" dirty="0" smtClean="0">
              <a:solidFill>
                <a:schemeClr val="bg1"/>
              </a:solidFill>
              <a:latin typeface="Arial"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65132855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03191" y="5450701"/>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自分たちには、</a:t>
            </a:r>
            <a:endParaRPr lang="en-US" altLang="ja-JP" dirty="0" smtClean="0">
              <a:solidFill>
                <a:srgbClr val="FFFFFF"/>
              </a:solidFill>
              <a:latin typeface="メイリオ"/>
              <a:ea typeface="メイリオ"/>
              <a:cs typeface="メイリオ"/>
            </a:endParaRPr>
          </a:p>
          <a:p>
            <a:pPr algn="ctr"/>
            <a:r>
              <a:rPr kumimoji="1" lang="ja-JP" altLang="en-US" b="1" dirty="0" smtClean="0">
                <a:solidFill>
                  <a:srgbClr val="FFFFFF"/>
                </a:solidFill>
                <a:latin typeface="メイリオ"/>
                <a:ea typeface="メイリオ"/>
                <a:cs typeface="メイリオ"/>
              </a:rPr>
              <a:t>何ができるか</a:t>
            </a:r>
            <a:r>
              <a:rPr kumimoji="1" lang="ja-JP" altLang="en-US" dirty="0" smtClean="0">
                <a:solidFill>
                  <a:srgbClr val="FFFFFF"/>
                </a:solidFill>
                <a:latin typeface="メイリオ"/>
                <a:ea typeface="メイリオ"/>
                <a:cs typeface="メイリオ"/>
              </a:rPr>
              <a:t>？</a:t>
            </a:r>
            <a:endParaRPr kumimoji="1" lang="ja-JP" altLang="en-US" dirty="0">
              <a:solidFill>
                <a:srgbClr val="FFFFFF"/>
              </a:solidFill>
              <a:latin typeface="メイリオ"/>
              <a:ea typeface="メイリオ"/>
              <a:cs typeface="メイリオ"/>
            </a:endParaRPr>
          </a:p>
        </p:txBody>
      </p:sp>
      <p:grpSp>
        <p:nvGrpSpPr>
          <p:cNvPr id="7" name="図形グループ 6"/>
          <p:cNvGrpSpPr/>
          <p:nvPr/>
        </p:nvGrpSpPr>
        <p:grpSpPr>
          <a:xfrm>
            <a:off x="4048683" y="2080381"/>
            <a:ext cx="4292357" cy="4393185"/>
            <a:chOff x="4048683" y="2080381"/>
            <a:chExt cx="4292357" cy="4393185"/>
          </a:xfrm>
        </p:grpSpPr>
        <p:sp>
          <p:nvSpPr>
            <p:cNvPr id="23" name="上矢印 22"/>
            <p:cNvSpPr/>
            <p:nvPr/>
          </p:nvSpPr>
          <p:spPr>
            <a:xfrm flipV="1">
              <a:off x="6615152" y="2080381"/>
              <a:ext cx="840092" cy="3294802"/>
            </a:xfrm>
            <a:prstGeom prst="upArrow">
              <a:avLst>
                <a:gd name="adj1" fmla="val 50000"/>
                <a:gd name="adj2" fmla="val 33593"/>
              </a:avLst>
            </a:prstGeom>
            <a:solidFill>
              <a:srgbClr val="C3D6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sp>
          <p:nvSpPr>
            <p:cNvPr id="14" name="正方形/長方形 13"/>
            <p:cNvSpPr/>
            <p:nvPr/>
          </p:nvSpPr>
          <p:spPr>
            <a:xfrm>
              <a:off x="4661474" y="5450701"/>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自分たちには、</a:t>
              </a:r>
              <a:endParaRPr lang="en-US" altLang="ja-JP" dirty="0" smtClean="0">
                <a:solidFill>
                  <a:srgbClr val="FFFFFF"/>
                </a:solidFill>
                <a:latin typeface="メイリオ"/>
                <a:ea typeface="メイリオ"/>
                <a:cs typeface="メイリオ"/>
              </a:endParaRPr>
            </a:p>
            <a:p>
              <a:pPr algn="ctr"/>
              <a:r>
                <a:rPr kumimoji="1" lang="ja-JP" altLang="en-US" b="1" dirty="0" smtClean="0">
                  <a:solidFill>
                    <a:srgbClr val="FFFFFF"/>
                  </a:solidFill>
                  <a:latin typeface="メイリオ"/>
                  <a:ea typeface="メイリオ"/>
                  <a:cs typeface="メイリオ"/>
                </a:rPr>
                <a:t>何ができないか</a:t>
              </a:r>
              <a:r>
                <a:rPr kumimoji="1" lang="ja-JP" altLang="en-US" dirty="0" smtClean="0">
                  <a:solidFill>
                    <a:srgbClr val="FFFFFF"/>
                  </a:solidFill>
                  <a:latin typeface="メイリオ"/>
                  <a:ea typeface="メイリオ"/>
                  <a:cs typeface="メイリオ"/>
                </a:rPr>
                <a:t>？</a:t>
              </a:r>
              <a:endParaRPr kumimoji="1" lang="ja-JP" altLang="en-US" dirty="0">
                <a:solidFill>
                  <a:srgbClr val="FFFFFF"/>
                </a:solidFill>
                <a:latin typeface="メイリオ"/>
                <a:ea typeface="メイリオ"/>
                <a:cs typeface="メイリオ"/>
              </a:endParaRPr>
            </a:p>
          </p:txBody>
        </p:sp>
        <p:sp>
          <p:nvSpPr>
            <p:cNvPr id="24" name="加算記号 23"/>
            <p:cNvSpPr/>
            <p:nvPr/>
          </p:nvSpPr>
          <p:spPr>
            <a:xfrm>
              <a:off x="4048683" y="5450701"/>
              <a:ext cx="1043460" cy="1022865"/>
            </a:xfrm>
            <a:prstGeom prst="mathPlus">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grpSp>
      <p:grpSp>
        <p:nvGrpSpPr>
          <p:cNvPr id="2" name="図形グループ 1"/>
          <p:cNvGrpSpPr/>
          <p:nvPr/>
        </p:nvGrpSpPr>
        <p:grpSpPr>
          <a:xfrm>
            <a:off x="1643021" y="878700"/>
            <a:ext cx="3979532" cy="4496485"/>
            <a:chOff x="1643021" y="878700"/>
            <a:chExt cx="3979532" cy="4496485"/>
          </a:xfrm>
        </p:grpSpPr>
        <p:sp>
          <p:nvSpPr>
            <p:cNvPr id="22" name="上矢印 21"/>
            <p:cNvSpPr/>
            <p:nvPr/>
          </p:nvSpPr>
          <p:spPr>
            <a:xfrm>
              <a:off x="1768556" y="2080381"/>
              <a:ext cx="840092" cy="3294804"/>
            </a:xfrm>
            <a:prstGeom prst="upArrow">
              <a:avLst>
                <a:gd name="adj1" fmla="val 50000"/>
                <a:gd name="adj2" fmla="val 33593"/>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sp>
          <p:nvSpPr>
            <p:cNvPr id="11" name="六角形 10"/>
            <p:cNvSpPr/>
            <p:nvPr/>
          </p:nvSpPr>
          <p:spPr>
            <a:xfrm>
              <a:off x="3528767" y="975135"/>
              <a:ext cx="2093786" cy="1022865"/>
            </a:xfrm>
            <a:prstGeom prst="hexagon">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smtClean="0">
                  <a:solidFill>
                    <a:srgbClr val="FFFFFF"/>
                  </a:solidFill>
                  <a:latin typeface="メイリオ"/>
                  <a:ea typeface="メイリオ"/>
                  <a:cs typeface="メイリオ"/>
                </a:rPr>
                <a:t>お客様は誰？</a:t>
              </a:r>
              <a:endParaRPr kumimoji="1" lang="ja-JP" altLang="en-US" sz="1600" dirty="0">
                <a:solidFill>
                  <a:srgbClr val="FFFFFF"/>
                </a:solidFill>
                <a:latin typeface="メイリオ"/>
                <a:ea typeface="メイリオ"/>
                <a:cs typeface="メイリオ"/>
              </a:endParaRPr>
            </a:p>
          </p:txBody>
        </p:sp>
        <p:pic>
          <p:nvPicPr>
            <p:cNvPr id="13" name="図 12" descr="E381AFE381A6E381AAEFBC9FE8B5A4-thumbnail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021" y="878700"/>
              <a:ext cx="1145950" cy="1119300"/>
            </a:xfrm>
            <a:prstGeom prst="rect">
              <a:avLst/>
            </a:prstGeom>
            <a:ln>
              <a:noFill/>
            </a:ln>
          </p:spPr>
        </p:pic>
      </p:grpSp>
      <p:sp>
        <p:nvSpPr>
          <p:cNvPr id="4" name="テキスト ボックス 3"/>
          <p:cNvSpPr txBox="1"/>
          <p:nvPr/>
        </p:nvSpPr>
        <p:spPr>
          <a:xfrm>
            <a:off x="171622" y="157891"/>
            <a:ext cx="3416320" cy="523220"/>
          </a:xfrm>
          <a:prstGeom prst="rect">
            <a:avLst/>
          </a:prstGeom>
          <a:noFill/>
        </p:spPr>
        <p:txBody>
          <a:bodyPr wrap="none" rtlCol="0">
            <a:spAutoFit/>
          </a:bodyPr>
          <a:lstStyle/>
          <a:p>
            <a:r>
              <a:rPr kumimoji="1" lang="ja-JP" altLang="en-US" sz="2800" dirty="0" smtClean="0">
                <a:solidFill>
                  <a:srgbClr val="7F7F7F"/>
                </a:solidFill>
                <a:latin typeface="メイリオ"/>
                <a:ea typeface="メイリオ"/>
                <a:cs typeface="メイリオ"/>
              </a:rPr>
              <a:t>「お客様」は誰か？</a:t>
            </a:r>
            <a:endParaRPr kumimoji="1" lang="ja-JP" altLang="en-US" sz="2800" dirty="0">
              <a:solidFill>
                <a:srgbClr val="7F7F7F"/>
              </a:solidFill>
              <a:latin typeface="メイリオ"/>
              <a:ea typeface="メイリオ"/>
              <a:cs typeface="メイリオ"/>
            </a:endParaRPr>
          </a:p>
        </p:txBody>
      </p:sp>
      <p:sp>
        <p:nvSpPr>
          <p:cNvPr id="6" name="正方形/長方形 5"/>
          <p:cNvSpPr/>
          <p:nvPr/>
        </p:nvSpPr>
        <p:spPr>
          <a:xfrm>
            <a:off x="803192" y="3940431"/>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自分たちの</a:t>
            </a:r>
            <a:r>
              <a:rPr kumimoji="1" lang="ja-JP" altLang="en-US" sz="2000" b="1" dirty="0" smtClean="0">
                <a:solidFill>
                  <a:srgbClr val="FFFFFF"/>
                </a:solidFill>
                <a:latin typeface="メイリオ"/>
                <a:ea typeface="メイリオ"/>
                <a:cs typeface="メイリオ"/>
              </a:rPr>
              <a:t>できること</a:t>
            </a:r>
            <a:r>
              <a:rPr kumimoji="1" lang="ja-JP" altLang="en-US" sz="1200" dirty="0" smtClean="0">
                <a:solidFill>
                  <a:srgbClr val="FFFFFF"/>
                </a:solidFill>
                <a:latin typeface="メイリオ"/>
                <a:ea typeface="メイリオ"/>
                <a:cs typeface="メイリオ"/>
              </a:rPr>
              <a:t>に都合が良い</a:t>
            </a:r>
            <a:endParaRPr kumimoji="1" lang="en-US" altLang="ja-JP" sz="1200" dirty="0" smtClean="0">
              <a:solidFill>
                <a:srgbClr val="FFFFFF"/>
              </a:solidFill>
              <a:latin typeface="メイリオ"/>
              <a:ea typeface="メイリオ"/>
              <a:cs typeface="メイリオ"/>
            </a:endParaRPr>
          </a:p>
          <a:p>
            <a:pPr algn="ctr"/>
            <a:r>
              <a:rPr kumimoji="1" lang="ja-JP" altLang="en-US" sz="2000" b="1" dirty="0" smtClean="0">
                <a:solidFill>
                  <a:srgbClr val="FFFFFF"/>
                </a:solidFill>
                <a:latin typeface="メイリオ"/>
                <a:ea typeface="メイリオ"/>
                <a:cs typeface="メイリオ"/>
              </a:rPr>
              <a:t>市場</a:t>
            </a:r>
            <a:r>
              <a:rPr lang="ja-JP" altLang="en-US" sz="2000" b="1" dirty="0" smtClean="0">
                <a:solidFill>
                  <a:srgbClr val="FFFFFF"/>
                </a:solidFill>
                <a:latin typeface="メイリオ"/>
                <a:ea typeface="メイリオ"/>
                <a:cs typeface="メイリオ"/>
              </a:rPr>
              <a:t>・顧客・</a:t>
            </a:r>
            <a:r>
              <a:rPr kumimoji="1" lang="ja-JP" altLang="en-US" sz="2000" b="1" dirty="0" smtClean="0">
                <a:solidFill>
                  <a:srgbClr val="FFFFFF"/>
                </a:solidFill>
                <a:latin typeface="メイリオ"/>
                <a:ea typeface="メイリオ"/>
                <a:cs typeface="メイリオ"/>
              </a:rPr>
              <a:t>計画</a:t>
            </a:r>
            <a:endParaRPr kumimoji="1" lang="ja-JP" altLang="en-US" sz="2000" b="1" dirty="0">
              <a:solidFill>
                <a:srgbClr val="FFFFFF"/>
              </a:solidFill>
              <a:latin typeface="メイリオ"/>
              <a:ea typeface="メイリオ"/>
              <a:cs typeface="メイリオ"/>
            </a:endParaRPr>
          </a:p>
        </p:txBody>
      </p:sp>
      <p:sp>
        <p:nvSpPr>
          <p:cNvPr id="8" name="六角形 7"/>
          <p:cNvSpPr/>
          <p:nvPr/>
        </p:nvSpPr>
        <p:spPr>
          <a:xfrm>
            <a:off x="3528768" y="2495377"/>
            <a:ext cx="2093786" cy="1022865"/>
          </a:xfrm>
          <a:prstGeom prst="hexagon">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smtClean="0">
                <a:solidFill>
                  <a:srgbClr val="FFFFFF"/>
                </a:solidFill>
                <a:latin typeface="メイリオ"/>
                <a:ea typeface="メイリオ"/>
                <a:cs typeface="メイリオ"/>
              </a:rPr>
              <a:t>お客様の</a:t>
            </a:r>
            <a:endParaRPr lang="en-US" altLang="ja-JP" sz="1600" dirty="0" smtClean="0">
              <a:solidFill>
                <a:srgbClr val="FFFFFF"/>
              </a:solidFill>
              <a:latin typeface="メイリオ"/>
              <a:ea typeface="メイリオ"/>
              <a:cs typeface="メイリオ"/>
            </a:endParaRPr>
          </a:p>
          <a:p>
            <a:pPr algn="ctr"/>
            <a:r>
              <a:rPr lang="ja-JP" altLang="en-US" sz="1600" dirty="0" smtClean="0">
                <a:solidFill>
                  <a:srgbClr val="FFFFFF"/>
                </a:solidFill>
                <a:latin typeface="メイリオ"/>
                <a:ea typeface="メイリオ"/>
                <a:cs typeface="メイリオ"/>
              </a:rPr>
              <a:t>あるべき姿？</a:t>
            </a:r>
            <a:endParaRPr kumimoji="1" lang="ja-JP" altLang="en-US" sz="1600" dirty="0">
              <a:solidFill>
                <a:srgbClr val="FFFFFF"/>
              </a:solidFill>
              <a:latin typeface="メイリオ"/>
              <a:ea typeface="メイリオ"/>
              <a:cs typeface="メイリオ"/>
            </a:endParaRPr>
          </a:p>
        </p:txBody>
      </p:sp>
      <p:sp>
        <p:nvSpPr>
          <p:cNvPr id="10" name="正方形/長方形 9"/>
          <p:cNvSpPr/>
          <p:nvPr/>
        </p:nvSpPr>
        <p:spPr>
          <a:xfrm>
            <a:off x="803192" y="2495377"/>
            <a:ext cx="2711620"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自分たちのできることに都合が良い</a:t>
            </a:r>
          </a:p>
          <a:p>
            <a:pPr algn="ctr"/>
            <a:r>
              <a:rPr kumimoji="1" lang="ja-JP" altLang="en-US" dirty="0" smtClean="0">
                <a:solidFill>
                  <a:srgbClr val="FFFFFF"/>
                </a:solidFill>
                <a:latin typeface="メイリオ"/>
                <a:ea typeface="メイリオ"/>
                <a:cs typeface="メイリオ"/>
              </a:rPr>
              <a:t>お客様の「あるべき姿」</a:t>
            </a:r>
            <a:endParaRPr kumimoji="1" lang="en-US" altLang="ja-JP" dirty="0" smtClean="0">
              <a:solidFill>
                <a:srgbClr val="FFFFFF"/>
              </a:solidFill>
              <a:latin typeface="メイリオ"/>
              <a:ea typeface="メイリオ"/>
              <a:cs typeface="メイリオ"/>
            </a:endParaRPr>
          </a:p>
        </p:txBody>
      </p:sp>
      <p:sp>
        <p:nvSpPr>
          <p:cNvPr id="15" name="正方形/長方形 14"/>
          <p:cNvSpPr/>
          <p:nvPr/>
        </p:nvSpPr>
        <p:spPr>
          <a:xfrm>
            <a:off x="4661474" y="3940431"/>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お客様の</a:t>
            </a:r>
            <a:r>
              <a:rPr kumimoji="1" lang="ja-JP" altLang="en-US" sz="2000" b="1" dirty="0" smtClean="0">
                <a:solidFill>
                  <a:srgbClr val="FFFFFF"/>
                </a:solidFill>
                <a:latin typeface="メイリオ"/>
                <a:ea typeface="メイリオ"/>
                <a:cs typeface="メイリオ"/>
              </a:rPr>
              <a:t>あるべき姿</a:t>
            </a:r>
            <a:r>
              <a:rPr kumimoji="1" lang="ja-JP" altLang="en-US" sz="1200" dirty="0" smtClean="0">
                <a:solidFill>
                  <a:srgbClr val="FFFFFF"/>
                </a:solidFill>
                <a:latin typeface="メイリオ"/>
                <a:ea typeface="メイリオ"/>
                <a:cs typeface="メイリオ"/>
              </a:rPr>
              <a:t>を実現するために</a:t>
            </a:r>
            <a:endParaRPr kumimoji="1" lang="en-US" altLang="ja-JP" sz="1200" dirty="0" smtClean="0">
              <a:solidFill>
                <a:srgbClr val="FFFFFF"/>
              </a:solidFill>
              <a:latin typeface="メイリオ"/>
              <a:ea typeface="メイリオ"/>
              <a:cs typeface="メイリオ"/>
            </a:endParaRPr>
          </a:p>
          <a:p>
            <a:pPr algn="ctr"/>
            <a:r>
              <a:rPr kumimoji="1" lang="ja-JP" altLang="en-US" sz="2000" b="1" dirty="0" smtClean="0">
                <a:solidFill>
                  <a:srgbClr val="FFFFFF"/>
                </a:solidFill>
                <a:latin typeface="メイリオ"/>
                <a:ea typeface="メイリオ"/>
                <a:cs typeface="メイリオ"/>
              </a:rPr>
              <a:t>何をすべきか</a:t>
            </a:r>
            <a:r>
              <a:rPr kumimoji="1" lang="ja-JP" altLang="en-US" sz="2000" dirty="0" smtClean="0">
                <a:solidFill>
                  <a:srgbClr val="FFFFFF"/>
                </a:solidFill>
                <a:latin typeface="メイリオ"/>
                <a:ea typeface="メイリオ"/>
                <a:cs typeface="メイリオ"/>
              </a:rPr>
              <a:t>？</a:t>
            </a:r>
            <a:endParaRPr kumimoji="1" lang="ja-JP" altLang="en-US" sz="2000" dirty="0">
              <a:solidFill>
                <a:srgbClr val="FFFFFF"/>
              </a:solidFill>
              <a:latin typeface="メイリオ"/>
              <a:ea typeface="メイリオ"/>
              <a:cs typeface="メイリオ"/>
            </a:endParaRPr>
          </a:p>
        </p:txBody>
      </p:sp>
      <p:sp>
        <p:nvSpPr>
          <p:cNvPr id="16" name="正方形/長方形 15"/>
          <p:cNvSpPr/>
          <p:nvPr/>
        </p:nvSpPr>
        <p:spPr>
          <a:xfrm>
            <a:off x="5629420" y="2495377"/>
            <a:ext cx="2711620"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200" dirty="0" smtClean="0">
                <a:solidFill>
                  <a:srgbClr val="FFFFFF"/>
                </a:solidFill>
                <a:latin typeface="メイリオ"/>
                <a:ea typeface="メイリオ"/>
                <a:cs typeface="メイリオ"/>
              </a:rPr>
              <a:t>具体的にイメージできる</a:t>
            </a:r>
            <a:endParaRPr lang="en-US" altLang="ja-JP" sz="1200" dirty="0">
              <a:solidFill>
                <a:srgbClr val="FFFFFF"/>
              </a:solidFill>
              <a:latin typeface="メイリオ"/>
              <a:ea typeface="メイリオ"/>
              <a:cs typeface="メイリオ"/>
            </a:endParaRPr>
          </a:p>
          <a:p>
            <a:pPr algn="ctr"/>
            <a:r>
              <a:rPr kumimoji="1" lang="ja-JP" altLang="en-US" dirty="0" smtClean="0">
                <a:solidFill>
                  <a:srgbClr val="FFFFFF"/>
                </a:solidFill>
                <a:latin typeface="メイリオ"/>
                <a:ea typeface="メイリオ"/>
                <a:cs typeface="メイリオ"/>
              </a:rPr>
              <a:t>お客様の「あるべき姿」</a:t>
            </a:r>
            <a:endParaRPr kumimoji="1" lang="en-US" altLang="ja-JP" dirty="0" smtClean="0">
              <a:solidFill>
                <a:srgbClr val="FFFFFF"/>
              </a:solidFill>
              <a:latin typeface="メイリオ"/>
              <a:ea typeface="メイリオ"/>
              <a:cs typeface="メイリオ"/>
            </a:endParaRPr>
          </a:p>
        </p:txBody>
      </p:sp>
      <p:grpSp>
        <p:nvGrpSpPr>
          <p:cNvPr id="3" name="図形グループ 2"/>
          <p:cNvGrpSpPr/>
          <p:nvPr/>
        </p:nvGrpSpPr>
        <p:grpSpPr>
          <a:xfrm>
            <a:off x="5629420" y="975135"/>
            <a:ext cx="2711620" cy="1022865"/>
            <a:chOff x="5629420" y="975135"/>
            <a:chExt cx="2711620" cy="1022865"/>
          </a:xfrm>
        </p:grpSpPr>
        <p:sp>
          <p:nvSpPr>
            <p:cNvPr id="18" name="正方形/長方形 17"/>
            <p:cNvSpPr/>
            <p:nvPr/>
          </p:nvSpPr>
          <p:spPr>
            <a:xfrm>
              <a:off x="5629420" y="975135"/>
              <a:ext cx="2711620"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en-US" altLang="ja-JP" sz="1200" dirty="0" smtClean="0">
                <a:solidFill>
                  <a:srgbClr val="FFFFFF"/>
                </a:solidFill>
                <a:latin typeface="メイリオ"/>
                <a:ea typeface="メイリオ"/>
                <a:cs typeface="メイリオ"/>
              </a:endParaRPr>
            </a:p>
          </p:txBody>
        </p:sp>
        <p:sp>
          <p:nvSpPr>
            <p:cNvPr id="21" name="正方形/長方形 20"/>
            <p:cNvSpPr/>
            <p:nvPr/>
          </p:nvSpPr>
          <p:spPr>
            <a:xfrm>
              <a:off x="5900025" y="1157175"/>
              <a:ext cx="1906874" cy="707886"/>
            </a:xfrm>
            <a:prstGeom prst="rect">
              <a:avLst/>
            </a:prstGeom>
            <a:ln>
              <a:noFill/>
            </a:ln>
          </p:spPr>
          <p:txBody>
            <a:bodyPr wrap="square">
              <a:spAutoFit/>
            </a:bodyPr>
            <a:lstStyle/>
            <a:p>
              <a:r>
                <a:rPr lang="en-US" altLang="ja-JP" sz="1000" dirty="0" smtClean="0">
                  <a:solidFill>
                    <a:srgbClr val="FFFFFF"/>
                  </a:solidFill>
                  <a:latin typeface="メイリオ"/>
                  <a:ea typeface="メイリオ"/>
                  <a:cs typeface="メイリオ"/>
                </a:rPr>
                <a:t>〇</a:t>
              </a:r>
              <a:r>
                <a:rPr lang="ja-JP" altLang="en-US" sz="1000" dirty="0" smtClean="0">
                  <a:solidFill>
                    <a:srgbClr val="FFFFFF"/>
                  </a:solidFill>
                  <a:latin typeface="メイリオ"/>
                  <a:ea typeface="メイリオ"/>
                  <a:cs typeface="メイリオ"/>
                </a:rPr>
                <a:t>山　</a:t>
              </a:r>
              <a:r>
                <a:rPr lang="en-US" altLang="ja-JP" sz="1000" dirty="0" smtClean="0">
                  <a:solidFill>
                    <a:srgbClr val="FFFFFF"/>
                  </a:solidFill>
                  <a:latin typeface="メイリオ"/>
                  <a:ea typeface="メイリオ"/>
                  <a:cs typeface="メイリオ"/>
                </a:rPr>
                <a:t>△</a:t>
              </a:r>
              <a:r>
                <a:rPr lang="ja-JP" altLang="en-US" sz="1000" dirty="0" smtClean="0">
                  <a:solidFill>
                    <a:srgbClr val="FFFFFF"/>
                  </a:solidFill>
                  <a:latin typeface="メイリオ"/>
                  <a:ea typeface="メイリオ"/>
                  <a:cs typeface="メイリオ"/>
                </a:rPr>
                <a:t>男</a:t>
              </a:r>
              <a:r>
                <a:rPr lang="ja-JP" altLang="en-US" sz="1000" dirty="0">
                  <a:solidFill>
                    <a:srgbClr val="FFFFFF"/>
                  </a:solidFill>
                  <a:latin typeface="メイリオ"/>
                  <a:ea typeface="メイリオ"/>
                  <a:cs typeface="メイリオ"/>
                </a:rPr>
                <a:t>　</a:t>
              </a:r>
              <a:r>
                <a:rPr lang="en-US" altLang="ja-JP" sz="1000" dirty="0" smtClean="0">
                  <a:solidFill>
                    <a:srgbClr val="FFFFFF"/>
                  </a:solidFill>
                  <a:latin typeface="メイリオ"/>
                  <a:ea typeface="メイリオ"/>
                  <a:cs typeface="メイリオ"/>
                </a:rPr>
                <a:t>39</a:t>
              </a:r>
              <a:r>
                <a:rPr lang="ja-JP" altLang="en-US" sz="1000" dirty="0" smtClean="0">
                  <a:solidFill>
                    <a:srgbClr val="FFFFFF"/>
                  </a:solidFill>
                  <a:latin typeface="メイリオ"/>
                  <a:ea typeface="メイリオ"/>
                  <a:cs typeface="メイリオ"/>
                </a:rPr>
                <a:t>歳</a:t>
              </a:r>
              <a:endParaRPr lang="en-US" altLang="ja-JP" sz="1000" dirty="0" smtClean="0">
                <a:solidFill>
                  <a:srgbClr val="FFFFFF"/>
                </a:solidFill>
                <a:latin typeface="メイリオ"/>
                <a:ea typeface="メイリオ"/>
                <a:cs typeface="メイリオ"/>
              </a:endParaRPr>
            </a:p>
            <a:p>
              <a:r>
                <a:rPr lang="en-US" altLang="ja-JP" sz="1000" dirty="0" smtClean="0">
                  <a:solidFill>
                    <a:srgbClr val="FFFFFF"/>
                  </a:solidFill>
                  <a:latin typeface="メイリオ"/>
                  <a:ea typeface="メイリオ"/>
                  <a:cs typeface="メイリオ"/>
                </a:rPr>
                <a:t>▢▢</a:t>
              </a:r>
              <a:r>
                <a:rPr lang="ja-JP" altLang="en-US" sz="1000" dirty="0" smtClean="0">
                  <a:solidFill>
                    <a:srgbClr val="FFFFFF"/>
                  </a:solidFill>
                  <a:latin typeface="メイリオ"/>
                  <a:ea typeface="メイリオ"/>
                  <a:cs typeface="メイリオ"/>
                </a:rPr>
                <a:t>株式会社　</a:t>
              </a:r>
              <a:endParaRPr lang="en-US" altLang="ja-JP" sz="10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西日本営業部</a:t>
              </a:r>
              <a:endParaRPr lang="en-US" altLang="ja-JP" sz="10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営業業務課</a:t>
              </a:r>
              <a:endParaRPr lang="ja-JP" altLang="en-US" sz="1000" dirty="0">
                <a:solidFill>
                  <a:srgbClr val="FFFFFF"/>
                </a:solidFill>
                <a:latin typeface="メイリオ"/>
                <a:ea typeface="メイリオ"/>
                <a:cs typeface="メイリオ"/>
              </a:endParaRPr>
            </a:p>
          </p:txBody>
        </p:sp>
      </p:grpSp>
      <p:sp>
        <p:nvSpPr>
          <p:cNvPr id="9" name="円/楕円 8"/>
          <p:cNvSpPr/>
          <p:nvPr/>
        </p:nvSpPr>
        <p:spPr>
          <a:xfrm>
            <a:off x="7651836" y="1176206"/>
            <a:ext cx="310122" cy="310133"/>
          </a:xfrm>
          <a:prstGeom prst="ellipse">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p:cNvSpPr/>
          <p:nvPr/>
        </p:nvSpPr>
        <p:spPr>
          <a:xfrm rot="16200000">
            <a:off x="7623844" y="1514333"/>
            <a:ext cx="366110" cy="310121"/>
          </a:xfrm>
          <a:prstGeom prst="flowChartDelay">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816153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ppt_y</p:attrName>
                                        </p:attrNameLst>
                                      </p:cBhvr>
                                      <p:tavLst>
                                        <p:tav tm="0">
                                          <p:val>
                                            <p:strVal val="#ppt_y+#ppt_h*1.125000"/>
                                          </p:val>
                                        </p:tav>
                                        <p:tav tm="100000">
                                          <p:val>
                                            <p:strVal val="#ppt_y"/>
                                          </p:val>
                                        </p:tav>
                                      </p:tavLst>
                                    </p:anim>
                                    <p:animEffect transition="in" filter="wipe(up)">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up)">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5" grpId="0" animBg="1"/>
      <p:bldP spid="1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上矢印 23"/>
          <p:cNvSpPr/>
          <p:nvPr/>
        </p:nvSpPr>
        <p:spPr>
          <a:xfrm flipV="1">
            <a:off x="6615152" y="2080381"/>
            <a:ext cx="840092" cy="3294802"/>
          </a:xfrm>
          <a:prstGeom prst="upArrow">
            <a:avLst>
              <a:gd name="adj1" fmla="val 50000"/>
              <a:gd name="adj2" fmla="val 33593"/>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sp>
        <p:nvSpPr>
          <p:cNvPr id="25" name="上矢印 24"/>
          <p:cNvSpPr/>
          <p:nvPr/>
        </p:nvSpPr>
        <p:spPr>
          <a:xfrm>
            <a:off x="1768556" y="2080381"/>
            <a:ext cx="840092" cy="3294804"/>
          </a:xfrm>
          <a:prstGeom prst="upArrow">
            <a:avLst>
              <a:gd name="adj1" fmla="val 50000"/>
              <a:gd name="adj2" fmla="val 33593"/>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sp>
        <p:nvSpPr>
          <p:cNvPr id="26" name="正方形/長方形 25"/>
          <p:cNvSpPr/>
          <p:nvPr/>
        </p:nvSpPr>
        <p:spPr>
          <a:xfrm>
            <a:off x="803191" y="5450701"/>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自分たちには、</a:t>
            </a:r>
            <a:endParaRPr lang="en-US" altLang="ja-JP" dirty="0" smtClean="0">
              <a:solidFill>
                <a:srgbClr val="FFFFFF"/>
              </a:solidFill>
              <a:latin typeface="メイリオ"/>
              <a:ea typeface="メイリオ"/>
              <a:cs typeface="メイリオ"/>
            </a:endParaRPr>
          </a:p>
          <a:p>
            <a:pPr algn="ctr"/>
            <a:r>
              <a:rPr kumimoji="1" lang="ja-JP" altLang="en-US" b="1" dirty="0" smtClean="0">
                <a:solidFill>
                  <a:srgbClr val="FFFFFF"/>
                </a:solidFill>
                <a:latin typeface="メイリオ"/>
                <a:ea typeface="メイリオ"/>
                <a:cs typeface="メイリオ"/>
              </a:rPr>
              <a:t>何ができるか</a:t>
            </a:r>
            <a:r>
              <a:rPr kumimoji="1" lang="ja-JP" altLang="en-US" dirty="0" smtClean="0">
                <a:solidFill>
                  <a:srgbClr val="FFFFFF"/>
                </a:solidFill>
                <a:latin typeface="メイリオ"/>
                <a:ea typeface="メイリオ"/>
                <a:cs typeface="メイリオ"/>
              </a:rPr>
              <a:t>？</a:t>
            </a:r>
            <a:endParaRPr kumimoji="1" lang="ja-JP" altLang="en-US" dirty="0">
              <a:solidFill>
                <a:srgbClr val="FFFFFF"/>
              </a:solidFill>
              <a:latin typeface="メイリオ"/>
              <a:ea typeface="メイリオ"/>
              <a:cs typeface="メイリオ"/>
            </a:endParaRPr>
          </a:p>
        </p:txBody>
      </p:sp>
      <p:sp>
        <p:nvSpPr>
          <p:cNvPr id="27" name="正方形/長方形 26"/>
          <p:cNvSpPr/>
          <p:nvPr/>
        </p:nvSpPr>
        <p:spPr>
          <a:xfrm>
            <a:off x="4661474" y="5450701"/>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自分たちには、</a:t>
            </a:r>
            <a:endParaRPr lang="en-US" altLang="ja-JP" dirty="0" smtClean="0">
              <a:solidFill>
                <a:srgbClr val="FFFFFF"/>
              </a:solidFill>
              <a:latin typeface="メイリオ"/>
              <a:ea typeface="メイリオ"/>
              <a:cs typeface="メイリオ"/>
            </a:endParaRPr>
          </a:p>
          <a:p>
            <a:pPr algn="ctr"/>
            <a:r>
              <a:rPr kumimoji="1" lang="ja-JP" altLang="en-US" b="1" dirty="0" smtClean="0">
                <a:solidFill>
                  <a:srgbClr val="FFFFFF"/>
                </a:solidFill>
                <a:latin typeface="メイリオ"/>
                <a:ea typeface="メイリオ"/>
                <a:cs typeface="メイリオ"/>
              </a:rPr>
              <a:t>何ができないか</a:t>
            </a:r>
            <a:r>
              <a:rPr kumimoji="1" lang="ja-JP" altLang="en-US" dirty="0" smtClean="0">
                <a:solidFill>
                  <a:srgbClr val="FFFFFF"/>
                </a:solidFill>
                <a:latin typeface="メイリオ"/>
                <a:ea typeface="メイリオ"/>
                <a:cs typeface="メイリオ"/>
              </a:rPr>
              <a:t>？</a:t>
            </a:r>
            <a:endParaRPr kumimoji="1" lang="ja-JP" altLang="en-US" dirty="0">
              <a:solidFill>
                <a:srgbClr val="FFFFFF"/>
              </a:solidFill>
              <a:latin typeface="メイリオ"/>
              <a:ea typeface="メイリオ"/>
              <a:cs typeface="メイリオ"/>
            </a:endParaRPr>
          </a:p>
        </p:txBody>
      </p:sp>
      <p:sp>
        <p:nvSpPr>
          <p:cNvPr id="4" name="テキスト ボックス 3"/>
          <p:cNvSpPr txBox="1"/>
          <p:nvPr/>
        </p:nvSpPr>
        <p:spPr>
          <a:xfrm>
            <a:off x="171622" y="157891"/>
            <a:ext cx="3416320" cy="523220"/>
          </a:xfrm>
          <a:prstGeom prst="rect">
            <a:avLst/>
          </a:prstGeom>
          <a:noFill/>
        </p:spPr>
        <p:txBody>
          <a:bodyPr wrap="none" rtlCol="0">
            <a:spAutoFit/>
          </a:bodyPr>
          <a:lstStyle/>
          <a:p>
            <a:r>
              <a:rPr kumimoji="1" lang="ja-JP" altLang="en-US" sz="2800" dirty="0" smtClean="0">
                <a:solidFill>
                  <a:srgbClr val="7F7F7F"/>
                </a:solidFill>
                <a:latin typeface="メイリオ"/>
                <a:ea typeface="メイリオ"/>
                <a:cs typeface="メイリオ"/>
              </a:rPr>
              <a:t>「お客様」は誰か？</a:t>
            </a:r>
            <a:endParaRPr kumimoji="1" lang="ja-JP" altLang="en-US" sz="2800" dirty="0">
              <a:solidFill>
                <a:srgbClr val="7F7F7F"/>
              </a:solidFill>
              <a:latin typeface="メイリオ"/>
              <a:ea typeface="メイリオ"/>
              <a:cs typeface="メイリオ"/>
            </a:endParaRPr>
          </a:p>
        </p:txBody>
      </p:sp>
      <p:sp>
        <p:nvSpPr>
          <p:cNvPr id="5" name="正方形/長方形 4"/>
          <p:cNvSpPr/>
          <p:nvPr/>
        </p:nvSpPr>
        <p:spPr>
          <a:xfrm>
            <a:off x="803191" y="2487613"/>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dirty="0" smtClean="0">
                <a:solidFill>
                  <a:srgbClr val="FFFFFF"/>
                </a:solidFill>
                <a:latin typeface="メイリオ"/>
                <a:ea typeface="メイリオ"/>
                <a:cs typeface="メイリオ"/>
              </a:rPr>
              <a:t>大きな市場（</a:t>
            </a:r>
            <a:r>
              <a:rPr lang="en-US" altLang="ja-JP" sz="1400" dirty="0" smtClean="0">
                <a:solidFill>
                  <a:srgbClr val="FFFFFF"/>
                </a:solidFill>
                <a:latin typeface="メイリオ"/>
                <a:ea typeface="メイリオ"/>
                <a:cs typeface="メイリオ"/>
              </a:rPr>
              <a:t>5000</a:t>
            </a:r>
            <a:r>
              <a:rPr lang="ja-JP" altLang="en-US" sz="1400" dirty="0" smtClean="0">
                <a:solidFill>
                  <a:srgbClr val="FFFFFF"/>
                </a:solidFill>
                <a:latin typeface="メイリオ"/>
                <a:ea typeface="メイリオ"/>
                <a:cs typeface="メイリオ"/>
              </a:rPr>
              <a:t>億円の</a:t>
            </a:r>
            <a:r>
              <a:rPr lang="en-US" altLang="ja-JP" sz="1400" dirty="0" smtClean="0">
                <a:solidFill>
                  <a:srgbClr val="FFFFFF"/>
                </a:solidFill>
                <a:latin typeface="メイリオ"/>
                <a:ea typeface="メイリオ"/>
                <a:cs typeface="メイリオ"/>
              </a:rPr>
              <a:t>5%</a:t>
            </a:r>
            <a:r>
              <a:rPr lang="ja-JP" altLang="en-US" sz="1400" dirty="0" smtClean="0">
                <a:solidFill>
                  <a:srgbClr val="FFFFFF"/>
                </a:solidFill>
                <a:latin typeface="メイリオ"/>
                <a:ea typeface="メイリオ"/>
                <a:cs typeface="メイリオ"/>
              </a:rPr>
              <a:t>）だが・・・</a:t>
            </a:r>
            <a:endParaRPr lang="en-US" altLang="ja-JP" sz="1400" dirty="0" smtClean="0">
              <a:solidFill>
                <a:srgbClr val="FFFFFF"/>
              </a:solidFill>
              <a:latin typeface="メイリオ"/>
              <a:ea typeface="メイリオ"/>
              <a:cs typeface="メイリオ"/>
            </a:endParaRPr>
          </a:p>
          <a:p>
            <a:pPr algn="ctr"/>
            <a:r>
              <a:rPr lang="ja-JP" altLang="en-US" dirty="0" smtClean="0">
                <a:solidFill>
                  <a:srgbClr val="FFFFFF"/>
                </a:solidFill>
                <a:latin typeface="メイリオ"/>
                <a:ea typeface="メイリオ"/>
                <a:cs typeface="メイリオ"/>
              </a:rPr>
              <a:t>誰がどのように使ってくれるか</a:t>
            </a:r>
            <a:endParaRPr lang="en-US" altLang="ja-JP" dirty="0" smtClean="0">
              <a:solidFill>
                <a:srgbClr val="FFFFFF"/>
              </a:solidFill>
              <a:latin typeface="メイリオ"/>
              <a:ea typeface="メイリオ"/>
              <a:cs typeface="メイリオ"/>
            </a:endParaRPr>
          </a:p>
          <a:p>
            <a:pPr algn="ctr"/>
            <a:r>
              <a:rPr lang="ja-JP" altLang="en-US" dirty="0" smtClean="0">
                <a:solidFill>
                  <a:srgbClr val="FFFFFF"/>
                </a:solidFill>
                <a:latin typeface="メイリオ"/>
                <a:ea typeface="メイリオ"/>
                <a:cs typeface="メイリオ"/>
              </a:rPr>
              <a:t>具体的にイメージできない</a:t>
            </a:r>
            <a:endParaRPr kumimoji="1" lang="en-US" altLang="ja-JP" dirty="0" smtClean="0">
              <a:solidFill>
                <a:srgbClr val="FFFFFF"/>
              </a:solidFill>
              <a:latin typeface="メイリオ"/>
              <a:ea typeface="メイリオ"/>
              <a:cs typeface="メイリオ"/>
            </a:endParaRPr>
          </a:p>
        </p:txBody>
      </p:sp>
      <p:sp>
        <p:nvSpPr>
          <p:cNvPr id="11" name="六角形 10"/>
          <p:cNvSpPr/>
          <p:nvPr/>
        </p:nvSpPr>
        <p:spPr>
          <a:xfrm>
            <a:off x="3528767" y="975135"/>
            <a:ext cx="2093786" cy="1022865"/>
          </a:xfrm>
          <a:prstGeom prst="hexagon">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smtClean="0">
                <a:solidFill>
                  <a:srgbClr val="FFFFFF"/>
                </a:solidFill>
                <a:latin typeface="メイリオ"/>
                <a:ea typeface="メイリオ"/>
                <a:cs typeface="メイリオ"/>
              </a:rPr>
              <a:t>お客様は誰？</a:t>
            </a:r>
            <a:endParaRPr kumimoji="1" lang="ja-JP" altLang="en-US" sz="1600" dirty="0">
              <a:solidFill>
                <a:srgbClr val="FFFFFF"/>
              </a:solidFill>
              <a:latin typeface="メイリオ"/>
              <a:ea typeface="メイリオ"/>
              <a:cs typeface="メイリオ"/>
            </a:endParaRPr>
          </a:p>
        </p:txBody>
      </p:sp>
      <p:sp>
        <p:nvSpPr>
          <p:cNvPr id="14" name="正方形/長方形 13"/>
          <p:cNvSpPr/>
          <p:nvPr/>
        </p:nvSpPr>
        <p:spPr>
          <a:xfrm>
            <a:off x="4649544" y="2487613"/>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smtClean="0">
                <a:solidFill>
                  <a:srgbClr val="FFFFFF"/>
                </a:solidFill>
                <a:latin typeface="メイリオ"/>
                <a:ea typeface="メイリオ"/>
                <a:cs typeface="メイリオ"/>
              </a:rPr>
              <a:t>市場は小さいが・・・</a:t>
            </a:r>
            <a:endParaRPr kumimoji="1" lang="en-US" altLang="ja-JP" sz="1400" dirty="0" smtClean="0">
              <a:solidFill>
                <a:srgbClr val="FFFFFF"/>
              </a:solidFill>
              <a:latin typeface="メイリオ"/>
              <a:ea typeface="メイリオ"/>
              <a:cs typeface="メイリオ"/>
            </a:endParaRPr>
          </a:p>
          <a:p>
            <a:pPr algn="ctr"/>
            <a:r>
              <a:rPr lang="ja-JP" altLang="en-US" dirty="0" smtClean="0">
                <a:solidFill>
                  <a:srgbClr val="FFFFFF"/>
                </a:solidFill>
                <a:latin typeface="メイリオ"/>
                <a:ea typeface="メイリオ"/>
                <a:cs typeface="メイリオ"/>
              </a:rPr>
              <a:t>誰がどのように使ってくれるか</a:t>
            </a:r>
            <a:endParaRPr lang="en-US" altLang="ja-JP" dirty="0" smtClean="0">
              <a:solidFill>
                <a:srgbClr val="FFFFFF"/>
              </a:solidFill>
              <a:latin typeface="メイリオ"/>
              <a:ea typeface="メイリオ"/>
              <a:cs typeface="メイリオ"/>
            </a:endParaRPr>
          </a:p>
          <a:p>
            <a:pPr algn="ctr"/>
            <a:r>
              <a:rPr lang="ja-JP" altLang="en-US" dirty="0" smtClean="0">
                <a:solidFill>
                  <a:srgbClr val="FFFFFF"/>
                </a:solidFill>
                <a:latin typeface="メイリオ"/>
                <a:ea typeface="メイリオ"/>
                <a:cs typeface="メイリオ"/>
              </a:rPr>
              <a:t>具体的にイメージできる</a:t>
            </a:r>
            <a:endParaRPr kumimoji="1" lang="ja-JP" altLang="en-US" dirty="0">
              <a:solidFill>
                <a:srgbClr val="FFFFFF"/>
              </a:solidFill>
              <a:latin typeface="メイリオ"/>
              <a:ea typeface="メイリオ"/>
              <a:cs typeface="メイリオ"/>
            </a:endParaRPr>
          </a:p>
        </p:txBody>
      </p:sp>
      <p:sp>
        <p:nvSpPr>
          <p:cNvPr id="18" name="正方形/長方形 17"/>
          <p:cNvSpPr/>
          <p:nvPr/>
        </p:nvSpPr>
        <p:spPr>
          <a:xfrm>
            <a:off x="5629420" y="975135"/>
            <a:ext cx="2711620"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en-US" altLang="ja-JP" sz="1200" dirty="0" smtClean="0">
              <a:solidFill>
                <a:srgbClr val="FFFFFF"/>
              </a:solidFill>
              <a:latin typeface="メイリオ"/>
              <a:ea typeface="メイリオ"/>
              <a:cs typeface="メイリオ"/>
            </a:endParaRPr>
          </a:p>
        </p:txBody>
      </p:sp>
      <p:pic>
        <p:nvPicPr>
          <p:cNvPr id="13" name="図 12" descr="E381AFE381A6E381AAEFBC9FE8B5A4-thumbnail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021" y="878700"/>
            <a:ext cx="1145950" cy="1119300"/>
          </a:xfrm>
          <a:prstGeom prst="rect">
            <a:avLst/>
          </a:prstGeom>
          <a:ln>
            <a:noFill/>
          </a:ln>
        </p:spPr>
      </p:pic>
      <p:sp>
        <p:nvSpPr>
          <p:cNvPr id="2" name="テキスト ボックス 1"/>
          <p:cNvSpPr txBox="1"/>
          <p:nvPr/>
        </p:nvSpPr>
        <p:spPr>
          <a:xfrm>
            <a:off x="5242070" y="1934948"/>
            <a:ext cx="2236510" cy="584776"/>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pPr algn="ctr"/>
            <a:r>
              <a:rPr kumimoji="1" lang="ja-JP" altLang="en-US" sz="3200" b="1" dirty="0" smtClean="0">
                <a:solidFill>
                  <a:srgbClr val="FF8000"/>
                </a:solidFill>
                <a:latin typeface="メイリオ"/>
                <a:ea typeface="メイリオ"/>
                <a:cs typeface="メイリオ"/>
              </a:rPr>
              <a:t>ニーズ起点</a:t>
            </a:r>
            <a:endParaRPr kumimoji="1" lang="ja-JP" altLang="en-US" sz="3200" b="1" dirty="0">
              <a:solidFill>
                <a:srgbClr val="FF8000"/>
              </a:solidFill>
              <a:latin typeface="メイリオ"/>
              <a:ea typeface="メイリオ"/>
              <a:cs typeface="メイリオ"/>
            </a:endParaRPr>
          </a:p>
        </p:txBody>
      </p:sp>
      <p:sp>
        <p:nvSpPr>
          <p:cNvPr id="19" name="テキスト ボックス 18"/>
          <p:cNvSpPr txBox="1"/>
          <p:nvPr/>
        </p:nvSpPr>
        <p:spPr>
          <a:xfrm>
            <a:off x="1541751" y="4916990"/>
            <a:ext cx="2236510" cy="584776"/>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pPr algn="ctr"/>
            <a:r>
              <a:rPr kumimoji="1" lang="ja-JP" altLang="en-US" sz="3200" b="1" dirty="0" smtClean="0">
                <a:solidFill>
                  <a:srgbClr val="FF8000"/>
                </a:solidFill>
                <a:latin typeface="メイリオ"/>
                <a:ea typeface="メイリオ"/>
                <a:cs typeface="メイリオ"/>
              </a:rPr>
              <a:t>シーズ起点</a:t>
            </a:r>
            <a:endParaRPr kumimoji="1" lang="ja-JP" altLang="en-US" sz="3200" b="1" dirty="0">
              <a:solidFill>
                <a:srgbClr val="FF8000"/>
              </a:solidFill>
              <a:latin typeface="メイリオ"/>
              <a:ea typeface="メイリオ"/>
              <a:cs typeface="メイリオ"/>
            </a:endParaRPr>
          </a:p>
        </p:txBody>
      </p:sp>
      <p:sp>
        <p:nvSpPr>
          <p:cNvPr id="16" name="正方形/長方形 15"/>
          <p:cNvSpPr/>
          <p:nvPr/>
        </p:nvSpPr>
        <p:spPr>
          <a:xfrm>
            <a:off x="5900025" y="1157175"/>
            <a:ext cx="1906874" cy="707886"/>
          </a:xfrm>
          <a:prstGeom prst="rect">
            <a:avLst/>
          </a:prstGeom>
          <a:ln>
            <a:noFill/>
          </a:ln>
        </p:spPr>
        <p:txBody>
          <a:bodyPr wrap="square">
            <a:spAutoFit/>
          </a:bodyPr>
          <a:lstStyle/>
          <a:p>
            <a:r>
              <a:rPr lang="en-US" altLang="ja-JP" sz="1000" dirty="0" smtClean="0">
                <a:solidFill>
                  <a:srgbClr val="FFFFFF"/>
                </a:solidFill>
                <a:latin typeface="メイリオ"/>
                <a:ea typeface="メイリオ"/>
                <a:cs typeface="メイリオ"/>
              </a:rPr>
              <a:t>〇</a:t>
            </a:r>
            <a:r>
              <a:rPr lang="ja-JP" altLang="en-US" sz="1000" dirty="0" smtClean="0">
                <a:solidFill>
                  <a:srgbClr val="FFFFFF"/>
                </a:solidFill>
                <a:latin typeface="メイリオ"/>
                <a:ea typeface="メイリオ"/>
                <a:cs typeface="メイリオ"/>
              </a:rPr>
              <a:t>山　</a:t>
            </a:r>
            <a:r>
              <a:rPr lang="en-US" altLang="ja-JP" sz="1000" dirty="0" smtClean="0">
                <a:solidFill>
                  <a:srgbClr val="FFFFFF"/>
                </a:solidFill>
                <a:latin typeface="メイリオ"/>
                <a:ea typeface="メイリオ"/>
                <a:cs typeface="メイリオ"/>
              </a:rPr>
              <a:t>△</a:t>
            </a:r>
            <a:r>
              <a:rPr lang="ja-JP" altLang="en-US" sz="1000" dirty="0" smtClean="0">
                <a:solidFill>
                  <a:srgbClr val="FFFFFF"/>
                </a:solidFill>
                <a:latin typeface="メイリオ"/>
                <a:ea typeface="メイリオ"/>
                <a:cs typeface="メイリオ"/>
              </a:rPr>
              <a:t>男</a:t>
            </a:r>
            <a:r>
              <a:rPr lang="ja-JP" altLang="en-US" sz="1000" dirty="0">
                <a:solidFill>
                  <a:srgbClr val="FFFFFF"/>
                </a:solidFill>
                <a:latin typeface="メイリオ"/>
                <a:ea typeface="メイリオ"/>
                <a:cs typeface="メイリオ"/>
              </a:rPr>
              <a:t>　</a:t>
            </a:r>
            <a:r>
              <a:rPr lang="en-US" altLang="ja-JP" sz="1000" dirty="0" smtClean="0">
                <a:solidFill>
                  <a:srgbClr val="FFFFFF"/>
                </a:solidFill>
                <a:latin typeface="メイリオ"/>
                <a:ea typeface="メイリオ"/>
                <a:cs typeface="メイリオ"/>
              </a:rPr>
              <a:t>39</a:t>
            </a:r>
            <a:r>
              <a:rPr lang="ja-JP" altLang="en-US" sz="1000" dirty="0" smtClean="0">
                <a:solidFill>
                  <a:srgbClr val="FFFFFF"/>
                </a:solidFill>
                <a:latin typeface="メイリオ"/>
                <a:ea typeface="メイリオ"/>
                <a:cs typeface="メイリオ"/>
              </a:rPr>
              <a:t>歳</a:t>
            </a:r>
            <a:endParaRPr lang="en-US" altLang="ja-JP" sz="1000" dirty="0" smtClean="0">
              <a:solidFill>
                <a:srgbClr val="FFFFFF"/>
              </a:solidFill>
              <a:latin typeface="メイリオ"/>
              <a:ea typeface="メイリオ"/>
              <a:cs typeface="メイリオ"/>
            </a:endParaRPr>
          </a:p>
          <a:p>
            <a:r>
              <a:rPr lang="en-US" altLang="ja-JP" sz="1000" dirty="0" smtClean="0">
                <a:solidFill>
                  <a:srgbClr val="FFFFFF"/>
                </a:solidFill>
                <a:latin typeface="メイリオ"/>
                <a:ea typeface="メイリオ"/>
                <a:cs typeface="メイリオ"/>
              </a:rPr>
              <a:t>▢▢</a:t>
            </a:r>
            <a:r>
              <a:rPr lang="ja-JP" altLang="en-US" sz="1000" dirty="0" smtClean="0">
                <a:solidFill>
                  <a:srgbClr val="FFFFFF"/>
                </a:solidFill>
                <a:latin typeface="メイリオ"/>
                <a:ea typeface="メイリオ"/>
                <a:cs typeface="メイリオ"/>
              </a:rPr>
              <a:t>株式会社　</a:t>
            </a:r>
            <a:endParaRPr lang="en-US" altLang="ja-JP" sz="10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西日本営業部</a:t>
            </a:r>
            <a:endParaRPr lang="en-US" altLang="ja-JP" sz="10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営業業務課</a:t>
            </a:r>
            <a:endParaRPr lang="ja-JP" altLang="en-US" sz="1000" dirty="0">
              <a:solidFill>
                <a:srgbClr val="FFFFFF"/>
              </a:solidFill>
              <a:latin typeface="メイリオ"/>
              <a:ea typeface="メイリオ"/>
              <a:cs typeface="メイリオ"/>
            </a:endParaRPr>
          </a:p>
        </p:txBody>
      </p:sp>
      <p:sp>
        <p:nvSpPr>
          <p:cNvPr id="22" name="正方形/長方形 21"/>
          <p:cNvSpPr/>
          <p:nvPr/>
        </p:nvSpPr>
        <p:spPr>
          <a:xfrm>
            <a:off x="803192" y="3940431"/>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自分たちの</a:t>
            </a:r>
            <a:r>
              <a:rPr kumimoji="1" lang="ja-JP" altLang="en-US" sz="2000" b="1" dirty="0" smtClean="0">
                <a:solidFill>
                  <a:srgbClr val="FFFFFF"/>
                </a:solidFill>
                <a:latin typeface="メイリオ"/>
                <a:ea typeface="メイリオ"/>
                <a:cs typeface="メイリオ"/>
              </a:rPr>
              <a:t>できること</a:t>
            </a:r>
            <a:r>
              <a:rPr kumimoji="1" lang="ja-JP" altLang="en-US" sz="1200" dirty="0" smtClean="0">
                <a:solidFill>
                  <a:srgbClr val="FFFFFF"/>
                </a:solidFill>
                <a:latin typeface="メイリオ"/>
                <a:ea typeface="メイリオ"/>
                <a:cs typeface="メイリオ"/>
              </a:rPr>
              <a:t>に都合が良い</a:t>
            </a:r>
            <a:endParaRPr kumimoji="1" lang="en-US" altLang="ja-JP" sz="1200" dirty="0" smtClean="0">
              <a:solidFill>
                <a:srgbClr val="FFFFFF"/>
              </a:solidFill>
              <a:latin typeface="メイリオ"/>
              <a:ea typeface="メイリオ"/>
              <a:cs typeface="メイリオ"/>
            </a:endParaRPr>
          </a:p>
          <a:p>
            <a:pPr algn="ctr"/>
            <a:r>
              <a:rPr kumimoji="1" lang="ja-JP" altLang="en-US" sz="2000" b="1" dirty="0" smtClean="0">
                <a:solidFill>
                  <a:srgbClr val="FFFFFF"/>
                </a:solidFill>
                <a:latin typeface="メイリオ"/>
                <a:ea typeface="メイリオ"/>
                <a:cs typeface="メイリオ"/>
              </a:rPr>
              <a:t>市場</a:t>
            </a:r>
            <a:r>
              <a:rPr lang="ja-JP" altLang="en-US" sz="2000" b="1" dirty="0" smtClean="0">
                <a:solidFill>
                  <a:srgbClr val="FFFFFF"/>
                </a:solidFill>
                <a:latin typeface="メイリオ"/>
                <a:ea typeface="メイリオ"/>
                <a:cs typeface="メイリオ"/>
              </a:rPr>
              <a:t>・顧客・</a:t>
            </a:r>
            <a:r>
              <a:rPr kumimoji="1" lang="ja-JP" altLang="en-US" sz="2000" b="1" dirty="0" smtClean="0">
                <a:solidFill>
                  <a:srgbClr val="FFFFFF"/>
                </a:solidFill>
                <a:latin typeface="メイリオ"/>
                <a:ea typeface="メイリオ"/>
                <a:cs typeface="メイリオ"/>
              </a:rPr>
              <a:t>計画</a:t>
            </a:r>
            <a:endParaRPr kumimoji="1" lang="ja-JP" altLang="en-US" sz="2000" b="1" dirty="0">
              <a:solidFill>
                <a:srgbClr val="FFFFFF"/>
              </a:solidFill>
              <a:latin typeface="メイリオ"/>
              <a:ea typeface="メイリオ"/>
              <a:cs typeface="メイリオ"/>
            </a:endParaRPr>
          </a:p>
        </p:txBody>
      </p:sp>
      <p:sp>
        <p:nvSpPr>
          <p:cNvPr id="23" name="正方形/長方形 22"/>
          <p:cNvSpPr/>
          <p:nvPr/>
        </p:nvSpPr>
        <p:spPr>
          <a:xfrm>
            <a:off x="4661474" y="3940431"/>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お客様の</a:t>
            </a:r>
            <a:r>
              <a:rPr kumimoji="1" lang="ja-JP" altLang="en-US" sz="2000" b="1" dirty="0" smtClean="0">
                <a:solidFill>
                  <a:srgbClr val="FFFFFF"/>
                </a:solidFill>
                <a:latin typeface="メイリオ"/>
                <a:ea typeface="メイリオ"/>
                <a:cs typeface="メイリオ"/>
              </a:rPr>
              <a:t>あるべき姿</a:t>
            </a:r>
            <a:r>
              <a:rPr kumimoji="1" lang="ja-JP" altLang="en-US" sz="1200" dirty="0" smtClean="0">
                <a:solidFill>
                  <a:srgbClr val="FFFFFF"/>
                </a:solidFill>
                <a:latin typeface="メイリオ"/>
                <a:ea typeface="メイリオ"/>
                <a:cs typeface="メイリオ"/>
              </a:rPr>
              <a:t>を実現するために</a:t>
            </a:r>
            <a:endParaRPr kumimoji="1" lang="en-US" altLang="ja-JP" sz="1200" dirty="0" smtClean="0">
              <a:solidFill>
                <a:srgbClr val="FFFFFF"/>
              </a:solidFill>
              <a:latin typeface="メイリオ"/>
              <a:ea typeface="メイリオ"/>
              <a:cs typeface="メイリオ"/>
            </a:endParaRPr>
          </a:p>
          <a:p>
            <a:pPr algn="ctr"/>
            <a:r>
              <a:rPr kumimoji="1" lang="ja-JP" altLang="en-US" sz="2000" b="1" dirty="0" smtClean="0">
                <a:solidFill>
                  <a:srgbClr val="FFFFFF"/>
                </a:solidFill>
                <a:latin typeface="メイリオ"/>
                <a:ea typeface="メイリオ"/>
                <a:cs typeface="メイリオ"/>
              </a:rPr>
              <a:t>何をすべきか</a:t>
            </a:r>
            <a:r>
              <a:rPr kumimoji="1" lang="ja-JP" altLang="en-US" sz="2000" dirty="0" smtClean="0">
                <a:solidFill>
                  <a:srgbClr val="FFFFFF"/>
                </a:solidFill>
                <a:latin typeface="メイリオ"/>
                <a:ea typeface="メイリオ"/>
                <a:cs typeface="メイリオ"/>
              </a:rPr>
              <a:t>？</a:t>
            </a:r>
            <a:endParaRPr kumimoji="1" lang="ja-JP" altLang="en-US" sz="2000" dirty="0">
              <a:solidFill>
                <a:srgbClr val="FFFFFF"/>
              </a:solidFill>
              <a:latin typeface="メイリオ"/>
              <a:ea typeface="メイリオ"/>
              <a:cs typeface="メイリオ"/>
            </a:endParaRPr>
          </a:p>
        </p:txBody>
      </p:sp>
      <p:sp>
        <p:nvSpPr>
          <p:cNvPr id="21" name="円/楕円 20"/>
          <p:cNvSpPr/>
          <p:nvPr/>
        </p:nvSpPr>
        <p:spPr>
          <a:xfrm>
            <a:off x="7651836" y="1176206"/>
            <a:ext cx="310122" cy="310133"/>
          </a:xfrm>
          <a:prstGeom prst="ellipse">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フローチャート: 論理積ゲート 27"/>
          <p:cNvSpPr/>
          <p:nvPr/>
        </p:nvSpPr>
        <p:spPr>
          <a:xfrm rot="16200000">
            <a:off x="7623844" y="1514333"/>
            <a:ext cx="366110" cy="310121"/>
          </a:xfrm>
          <a:prstGeom prst="flowChartDelay">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8349082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2" grpId="0"/>
      <p:bldP spid="1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p:cNvSpPr/>
          <p:nvPr/>
        </p:nvSpPr>
        <p:spPr>
          <a:xfrm>
            <a:off x="5239050" y="5359400"/>
            <a:ext cx="3359151" cy="768350"/>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関連情報</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88</a:t>
            </a:fld>
            <a:endParaRPr kumimoji="1" lang="ja-JP" altLang="en-US"/>
          </a:p>
        </p:txBody>
      </p:sp>
      <p:sp>
        <p:nvSpPr>
          <p:cNvPr id="7" name="正方形/長方形 6"/>
          <p:cNvSpPr/>
          <p:nvPr/>
        </p:nvSpPr>
        <p:spPr>
          <a:xfrm>
            <a:off x="1377949" y="4398006"/>
            <a:ext cx="1525327" cy="215444"/>
          </a:xfrm>
          <a:prstGeom prst="rect">
            <a:avLst/>
          </a:prstGeom>
        </p:spPr>
        <p:txBody>
          <a:bodyPr wrap="none">
            <a:spAutoFit/>
          </a:bodyPr>
          <a:lstStyle/>
          <a:p>
            <a:r>
              <a:rPr lang="en-US" altLang="ja-JP" sz="800" dirty="0" smtClean="0">
                <a:solidFill>
                  <a:srgbClr val="595959"/>
                </a:solidFill>
              </a:rPr>
              <a:t>http://libra.netcommerce.co.jp/</a:t>
            </a:r>
            <a:endParaRPr lang="ja-JP" altLang="en-US" sz="800" dirty="0">
              <a:solidFill>
                <a:srgbClr val="595959"/>
              </a:solidFill>
            </a:endParaRPr>
          </a:p>
        </p:txBody>
      </p:sp>
      <p:pic>
        <p:nvPicPr>
          <p:cNvPr id="8" name="図 7" descr="LIBRA_logo-300x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861" y="4453538"/>
            <a:ext cx="762089" cy="134636"/>
          </a:xfrm>
          <a:prstGeom prst="rect">
            <a:avLst/>
          </a:prstGeom>
        </p:spPr>
      </p:pic>
      <p:pic>
        <p:nvPicPr>
          <p:cNvPr id="9" name="図 8" descr="スクリーンショット 2014-11-13 16.16.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861" y="1215434"/>
            <a:ext cx="2279120" cy="3099952"/>
          </a:xfrm>
          <a:prstGeom prst="rect">
            <a:avLst/>
          </a:prstGeom>
          <a:ln>
            <a:noFill/>
          </a:ln>
          <a:effectLst>
            <a:outerShdw blurRad="292100" dist="139700" dir="2700000" algn="tl" rotWithShape="0">
              <a:srgbClr val="333333">
                <a:alpha val="65000"/>
              </a:srgbClr>
            </a:outerShdw>
          </a:effectLst>
        </p:spPr>
      </p:pic>
      <p:sp>
        <p:nvSpPr>
          <p:cNvPr id="10" name="テキスト ボックス 2"/>
          <p:cNvSpPr txBox="1">
            <a:spLocks noChangeArrowheads="1"/>
          </p:cNvSpPr>
          <p:nvPr/>
        </p:nvSpPr>
        <p:spPr bwMode="auto">
          <a:xfrm>
            <a:off x="3248527" y="4407910"/>
            <a:ext cx="2351926" cy="215444"/>
          </a:xfrm>
          <a:prstGeom prst="rect">
            <a:avLst/>
          </a:prstGeom>
          <a:noFill/>
          <a:ln w="9525">
            <a:noFill/>
            <a:miter lim="800000"/>
            <a:headEnd/>
            <a:tailEnd/>
          </a:ln>
        </p:spPr>
        <p:txBody>
          <a:bodyPr wrap="none">
            <a:spAutoFit/>
          </a:bodyPr>
          <a:lstStyle/>
          <a:p>
            <a:pPr algn="l"/>
            <a:r>
              <a:rPr lang="en-US" altLang="ja-JP" sz="800" dirty="0" smtClean="0">
                <a:solidFill>
                  <a:srgbClr val="595959"/>
                </a:solidFill>
                <a:latin typeface="メイリオ"/>
                <a:ea typeface="メイリオ"/>
                <a:cs typeface="メイリオ"/>
              </a:rPr>
              <a:t>【</a:t>
            </a:r>
            <a:r>
              <a:rPr lang="ja-JP" altLang="en-US" sz="800" dirty="0" smtClean="0">
                <a:solidFill>
                  <a:srgbClr val="595959"/>
                </a:solidFill>
                <a:latin typeface="メイリオ"/>
                <a:ea typeface="メイリオ"/>
                <a:cs typeface="メイリオ"/>
              </a:rPr>
              <a:t>毎日更新</a:t>
            </a:r>
            <a:r>
              <a:rPr lang="en-US" altLang="ja-JP" sz="800" dirty="0" smtClean="0">
                <a:solidFill>
                  <a:srgbClr val="595959"/>
                </a:solidFill>
                <a:latin typeface="メイリオ"/>
                <a:ea typeface="メイリオ"/>
                <a:cs typeface="メイリオ"/>
              </a:rPr>
              <a:t>】</a:t>
            </a:r>
            <a:r>
              <a:rPr lang="en-US" altLang="ja-JP" sz="800" dirty="0" err="1" smtClean="0">
                <a:solidFill>
                  <a:srgbClr val="595959"/>
                </a:solidFill>
                <a:latin typeface="メイリオ"/>
                <a:ea typeface="メイリオ"/>
                <a:cs typeface="メイリオ"/>
              </a:rPr>
              <a:t>Itmedia</a:t>
            </a:r>
            <a:r>
              <a:rPr lang="en-US" altLang="ja-JP" sz="800" dirty="0" smtClean="0">
                <a:solidFill>
                  <a:srgbClr val="595959"/>
                </a:solidFill>
                <a:latin typeface="メイリオ"/>
                <a:ea typeface="メイリオ"/>
                <a:cs typeface="メイリオ"/>
              </a:rPr>
              <a:t> </a:t>
            </a:r>
            <a:r>
              <a:rPr lang="ja-JP" altLang="en-US" sz="800" dirty="0" smtClean="0">
                <a:solidFill>
                  <a:srgbClr val="595959"/>
                </a:solidFill>
                <a:latin typeface="メイリオ"/>
                <a:ea typeface="メイリオ"/>
                <a:cs typeface="メイリオ"/>
              </a:rPr>
              <a:t>オルタナティブ・ブログ</a:t>
            </a:r>
            <a:endParaRPr lang="ja-JP" altLang="en-US" sz="800" dirty="0">
              <a:solidFill>
                <a:srgbClr val="595959"/>
              </a:solidFill>
              <a:latin typeface="メイリオ"/>
              <a:ea typeface="メイリオ"/>
              <a:cs typeface="メイリオ"/>
            </a:endParaRPr>
          </a:p>
        </p:txBody>
      </p:sp>
      <p:sp>
        <p:nvSpPr>
          <p:cNvPr id="11" name="正方形/長方形 5">
            <a:hlinkClick r:id="rId4"/>
          </p:cNvPr>
          <p:cNvSpPr>
            <a:spLocks noChangeArrowheads="1"/>
          </p:cNvSpPr>
          <p:nvPr/>
        </p:nvSpPr>
        <p:spPr bwMode="auto">
          <a:xfrm>
            <a:off x="3861175" y="4569044"/>
            <a:ext cx="1908295" cy="215444"/>
          </a:xfrm>
          <a:prstGeom prst="rect">
            <a:avLst/>
          </a:prstGeom>
          <a:noFill/>
          <a:ln w="9525">
            <a:noFill/>
            <a:miter lim="800000"/>
            <a:headEnd/>
            <a:tailEnd/>
          </a:ln>
        </p:spPr>
        <p:txBody>
          <a:bodyPr wrap="none">
            <a:spAutoFit/>
          </a:bodyPr>
          <a:lstStyle/>
          <a:p>
            <a:r>
              <a:rPr lang="en-US" altLang="ja-JP" sz="800" dirty="0">
                <a:solidFill>
                  <a:srgbClr val="595959"/>
                </a:solidFill>
                <a:effectLst/>
              </a:rPr>
              <a:t>http://</a:t>
            </a:r>
            <a:r>
              <a:rPr lang="en-US" altLang="ja-JP" sz="800" dirty="0" err="1">
                <a:solidFill>
                  <a:srgbClr val="595959"/>
                </a:solidFill>
                <a:effectLst/>
              </a:rPr>
              <a:t>blogs.itmedia.co.jp</a:t>
            </a:r>
            <a:r>
              <a:rPr lang="en-US" altLang="ja-JP" sz="800" dirty="0">
                <a:solidFill>
                  <a:srgbClr val="595959"/>
                </a:solidFill>
                <a:effectLst/>
              </a:rPr>
              <a:t>/</a:t>
            </a:r>
            <a:r>
              <a:rPr lang="en-US" altLang="ja-JP" sz="800" dirty="0" err="1">
                <a:solidFill>
                  <a:srgbClr val="595959"/>
                </a:solidFill>
                <a:effectLst/>
              </a:rPr>
              <a:t>itsolutionjuku</a:t>
            </a:r>
            <a:r>
              <a:rPr lang="en-US" altLang="ja-JP" sz="800" dirty="0">
                <a:solidFill>
                  <a:srgbClr val="595959"/>
                </a:solidFill>
                <a:effectLst/>
              </a:rPr>
              <a:t>/</a:t>
            </a:r>
            <a:endParaRPr lang="ja-JP" altLang="en-US" sz="800" dirty="0">
              <a:solidFill>
                <a:srgbClr val="595959"/>
              </a:solidFill>
              <a:effectLst/>
            </a:endParaRPr>
          </a:p>
        </p:txBody>
      </p:sp>
      <p:pic>
        <p:nvPicPr>
          <p:cNvPr id="12" name="図 11" descr="スクリーンショット 2014-06-09 15.36.0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1181" y="1215434"/>
            <a:ext cx="2684589" cy="2946400"/>
          </a:xfrm>
          <a:prstGeom prst="rect">
            <a:avLst/>
          </a:prstGeom>
          <a:ln>
            <a:noFill/>
          </a:ln>
          <a:effectLst>
            <a:outerShdw blurRad="292100" dist="139700" dir="2700000" algn="tl" rotWithShape="0">
              <a:srgbClr val="333333">
                <a:alpha val="65000"/>
              </a:srgbClr>
            </a:outerShdw>
          </a:effectLst>
        </p:spPr>
      </p:pic>
      <p:sp>
        <p:nvSpPr>
          <p:cNvPr id="13" name="正方形/長方形 5">
            <a:hlinkClick r:id="rId4"/>
          </p:cNvPr>
          <p:cNvSpPr>
            <a:spLocks noChangeArrowheads="1"/>
          </p:cNvSpPr>
          <p:nvPr/>
        </p:nvSpPr>
        <p:spPr bwMode="auto">
          <a:xfrm>
            <a:off x="3861175" y="4922170"/>
            <a:ext cx="1739278" cy="215444"/>
          </a:xfrm>
          <a:prstGeom prst="rect">
            <a:avLst/>
          </a:prstGeom>
          <a:noFill/>
          <a:ln w="9525">
            <a:noFill/>
            <a:miter lim="800000"/>
            <a:headEnd/>
            <a:tailEnd/>
          </a:ln>
        </p:spPr>
        <p:txBody>
          <a:bodyPr wrap="none">
            <a:spAutoFit/>
          </a:bodyPr>
          <a:lstStyle/>
          <a:p>
            <a:r>
              <a:rPr lang="en-US" altLang="ja-JP" sz="800" dirty="0">
                <a:solidFill>
                  <a:srgbClr val="595959"/>
                </a:solidFill>
                <a:effectLst/>
              </a:rPr>
              <a:t>http://</a:t>
            </a:r>
            <a:r>
              <a:rPr lang="en-US" altLang="ja-JP" sz="800" dirty="0" err="1">
                <a:solidFill>
                  <a:srgbClr val="595959"/>
                </a:solidFill>
                <a:effectLst/>
              </a:rPr>
              <a:t>www.netcommerce.co.jp</a:t>
            </a:r>
            <a:r>
              <a:rPr lang="en-US" altLang="ja-JP" sz="800" dirty="0">
                <a:solidFill>
                  <a:srgbClr val="595959"/>
                </a:solidFill>
                <a:effectLst/>
              </a:rPr>
              <a:t>/blog</a:t>
            </a:r>
            <a:endParaRPr lang="ja-JP" altLang="en-US" sz="800" dirty="0">
              <a:solidFill>
                <a:srgbClr val="595959"/>
              </a:solidFill>
              <a:effectLst/>
            </a:endParaRPr>
          </a:p>
        </p:txBody>
      </p:sp>
      <p:pic>
        <p:nvPicPr>
          <p:cNvPr id="14" name="図 13" descr="スクリーンショット 2014-06-09 15.41.2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0031" y="1407967"/>
            <a:ext cx="2170757" cy="2907419"/>
          </a:xfrm>
          <a:prstGeom prst="rect">
            <a:avLst/>
          </a:prstGeom>
          <a:ln>
            <a:noFill/>
          </a:ln>
          <a:effectLst>
            <a:outerShdw blurRad="292100" dist="139700" dir="2700000" algn="tl" rotWithShape="0">
              <a:srgbClr val="333333">
                <a:alpha val="65000"/>
              </a:srgbClr>
            </a:outerShdw>
          </a:effectLst>
        </p:spPr>
      </p:pic>
      <p:sp>
        <p:nvSpPr>
          <p:cNvPr id="15" name="テキスト ボックス 2"/>
          <p:cNvSpPr txBox="1">
            <a:spLocks noChangeArrowheads="1"/>
          </p:cNvSpPr>
          <p:nvPr/>
        </p:nvSpPr>
        <p:spPr bwMode="auto">
          <a:xfrm>
            <a:off x="3248527" y="4814448"/>
            <a:ext cx="1856548" cy="215444"/>
          </a:xfrm>
          <a:prstGeom prst="rect">
            <a:avLst/>
          </a:prstGeom>
          <a:noFill/>
          <a:ln w="9525">
            <a:noFill/>
            <a:miter lim="800000"/>
            <a:headEnd/>
            <a:tailEnd/>
          </a:ln>
        </p:spPr>
        <p:txBody>
          <a:bodyPr wrap="none">
            <a:spAutoFit/>
          </a:bodyPr>
          <a:lstStyle/>
          <a:p>
            <a:pPr algn="l"/>
            <a:r>
              <a:rPr lang="en-US" altLang="ja-JP" sz="800" dirty="0" smtClean="0">
                <a:solidFill>
                  <a:srgbClr val="595959"/>
                </a:solidFill>
                <a:latin typeface="メイリオ"/>
                <a:ea typeface="メイリオ"/>
                <a:cs typeface="メイリオ"/>
              </a:rPr>
              <a:t>【</a:t>
            </a:r>
            <a:r>
              <a:rPr lang="ja-JP" altLang="en-US" sz="800" dirty="0" smtClean="0">
                <a:solidFill>
                  <a:srgbClr val="595959"/>
                </a:solidFill>
                <a:latin typeface="メイリオ"/>
                <a:ea typeface="メイリオ"/>
                <a:cs typeface="メイリオ"/>
              </a:rPr>
              <a:t>毎週更新</a:t>
            </a:r>
            <a:r>
              <a:rPr lang="en-US" altLang="ja-JP" sz="800" dirty="0" smtClean="0">
                <a:solidFill>
                  <a:srgbClr val="595959"/>
                </a:solidFill>
                <a:latin typeface="メイリオ"/>
                <a:ea typeface="メイリオ"/>
                <a:cs typeface="メイリオ"/>
              </a:rPr>
              <a:t>】NetCommerce </a:t>
            </a:r>
            <a:r>
              <a:rPr lang="ja-JP" altLang="en-US" sz="800" dirty="0" smtClean="0">
                <a:solidFill>
                  <a:srgbClr val="595959"/>
                </a:solidFill>
                <a:latin typeface="メイリオ"/>
                <a:ea typeface="メイリオ"/>
                <a:cs typeface="メイリオ"/>
              </a:rPr>
              <a:t>ブログ</a:t>
            </a:r>
            <a:endParaRPr lang="ja-JP" altLang="en-US" sz="800" dirty="0">
              <a:solidFill>
                <a:srgbClr val="595959"/>
              </a:solidFill>
              <a:latin typeface="メイリオ"/>
              <a:ea typeface="メイリオ"/>
              <a:cs typeface="メイリオ"/>
            </a:endParaRPr>
          </a:p>
        </p:txBody>
      </p:sp>
      <p:sp>
        <p:nvSpPr>
          <p:cNvPr id="21" name="正方形/長方形 20"/>
          <p:cNvSpPr/>
          <p:nvPr/>
        </p:nvSpPr>
        <p:spPr>
          <a:xfrm>
            <a:off x="6153150" y="4411317"/>
            <a:ext cx="2552700" cy="430887"/>
          </a:xfrm>
          <a:prstGeom prst="rect">
            <a:avLst/>
          </a:prstGeom>
        </p:spPr>
        <p:txBody>
          <a:bodyPr wrap="square">
            <a:spAutoFit/>
          </a:bodyPr>
          <a:lstStyle/>
          <a:p>
            <a:r>
              <a:rPr lang="ja-JP" altLang="en-US" sz="1200" dirty="0">
                <a:solidFill>
                  <a:srgbClr val="595959"/>
                </a:solidFill>
                <a:latin typeface="メイリオ"/>
                <a:ea typeface="メイリオ"/>
                <a:cs typeface="メイリオ"/>
              </a:rPr>
              <a:t>システムインテグレーション崩壊</a:t>
            </a:r>
          </a:p>
          <a:p>
            <a:r>
              <a:rPr lang="ja-JP" altLang="en-US" sz="1000" dirty="0" smtClean="0">
                <a:solidFill>
                  <a:srgbClr val="595959"/>
                </a:solidFill>
                <a:latin typeface="メイリオ"/>
                <a:ea typeface="メイリオ"/>
                <a:cs typeface="メイリオ"/>
              </a:rPr>
              <a:t>これから</a:t>
            </a:r>
            <a:r>
              <a:rPr lang="en-US" altLang="ja-JP" sz="1000" dirty="0" err="1">
                <a:solidFill>
                  <a:srgbClr val="595959"/>
                </a:solidFill>
                <a:latin typeface="メイリオ"/>
                <a:ea typeface="メイリオ"/>
                <a:cs typeface="メイリオ"/>
              </a:rPr>
              <a:t>SIer</a:t>
            </a:r>
            <a:r>
              <a:rPr lang="ja-JP" altLang="en-US" sz="1000" dirty="0">
                <a:solidFill>
                  <a:srgbClr val="595959"/>
                </a:solidFill>
                <a:latin typeface="メイリオ"/>
                <a:ea typeface="メイリオ"/>
                <a:cs typeface="メイリオ"/>
              </a:rPr>
              <a:t>はどう生き残ればいいか？</a:t>
            </a:r>
          </a:p>
        </p:txBody>
      </p:sp>
      <p:sp>
        <p:nvSpPr>
          <p:cNvPr id="23" name="正方形/長方形 22"/>
          <p:cNvSpPr/>
          <p:nvPr/>
        </p:nvSpPr>
        <p:spPr>
          <a:xfrm>
            <a:off x="7274391" y="4846435"/>
            <a:ext cx="1200018" cy="215444"/>
          </a:xfrm>
          <a:prstGeom prst="rect">
            <a:avLst/>
          </a:prstGeom>
        </p:spPr>
        <p:txBody>
          <a:bodyPr wrap="none">
            <a:spAutoFit/>
          </a:bodyPr>
          <a:lstStyle/>
          <a:p>
            <a:r>
              <a:rPr lang="en-US" altLang="ja-JP" sz="800" dirty="0"/>
              <a:t>http://</a:t>
            </a:r>
            <a:r>
              <a:rPr lang="en-US" altLang="ja-JP" sz="800" dirty="0" err="1"/>
              <a:t>amzn.to</a:t>
            </a:r>
            <a:r>
              <a:rPr lang="en-US" altLang="ja-JP" sz="800" dirty="0"/>
              <a:t>/1vkHc18</a:t>
            </a:r>
            <a:endParaRPr lang="ja-JP" altLang="en-US" sz="800" dirty="0">
              <a:solidFill>
                <a:srgbClr val="595959"/>
              </a:solidFill>
            </a:endParaRPr>
          </a:p>
        </p:txBody>
      </p:sp>
      <p:pic>
        <p:nvPicPr>
          <p:cNvPr id="24" name="図 23" descr="IT_logo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5575" y="5538613"/>
            <a:ext cx="2984825" cy="315854"/>
          </a:xfrm>
          <a:prstGeom prst="rect">
            <a:avLst/>
          </a:prstGeom>
        </p:spPr>
      </p:pic>
      <p:sp>
        <p:nvSpPr>
          <p:cNvPr id="26" name="正方形/長方形 25"/>
          <p:cNvSpPr/>
          <p:nvPr/>
        </p:nvSpPr>
        <p:spPr>
          <a:xfrm>
            <a:off x="5239050" y="5854467"/>
            <a:ext cx="3359152" cy="184666"/>
          </a:xfrm>
          <a:prstGeom prst="rect">
            <a:avLst/>
          </a:prstGeom>
        </p:spPr>
        <p:txBody>
          <a:bodyPr wrap="square">
            <a:spAutoFit/>
          </a:bodyPr>
          <a:lstStyle/>
          <a:p>
            <a:pPr algn="ctr"/>
            <a:r>
              <a:rPr lang="ja-JP" altLang="en-US" sz="600" dirty="0">
                <a:solidFill>
                  <a:schemeClr val="bg1"/>
                </a:solidFill>
              </a:rPr>
              <a:t>今さら聞けない最新</a:t>
            </a:r>
            <a:r>
              <a:rPr lang="en-US" altLang="ja-JP" sz="600" dirty="0">
                <a:solidFill>
                  <a:schemeClr val="bg1"/>
                </a:solidFill>
              </a:rPr>
              <a:t>IT</a:t>
            </a:r>
            <a:r>
              <a:rPr lang="ja-JP" altLang="en-US" sz="600" dirty="0">
                <a:solidFill>
                  <a:schemeClr val="bg1"/>
                </a:solidFill>
              </a:rPr>
              <a:t>トレンドをわかりやすく解説。 ビジネスに活かす実践ノウハウを学びます。</a:t>
            </a:r>
          </a:p>
        </p:txBody>
      </p:sp>
      <p:sp>
        <p:nvSpPr>
          <p:cNvPr id="27" name="正方形/長方形 26"/>
          <p:cNvSpPr/>
          <p:nvPr/>
        </p:nvSpPr>
        <p:spPr>
          <a:xfrm>
            <a:off x="4570413" y="6147540"/>
            <a:ext cx="4027789" cy="215444"/>
          </a:xfrm>
          <a:prstGeom prst="rect">
            <a:avLst/>
          </a:prstGeom>
        </p:spPr>
        <p:txBody>
          <a:bodyPr wrap="square">
            <a:spAutoFit/>
          </a:bodyPr>
          <a:lstStyle/>
          <a:p>
            <a:pPr algn="r"/>
            <a:r>
              <a:rPr lang="en-US" altLang="ja-JP" sz="800" dirty="0">
                <a:solidFill>
                  <a:schemeClr val="tx1">
                    <a:lumMod val="50000"/>
                    <a:lumOff val="50000"/>
                  </a:schemeClr>
                </a:solidFill>
                <a:latin typeface="メイリオ"/>
                <a:ea typeface="メイリオ"/>
                <a:cs typeface="メイリオ"/>
              </a:rPr>
              <a:t>http://</a:t>
            </a:r>
            <a:r>
              <a:rPr lang="en-US" altLang="ja-JP" sz="800" dirty="0" err="1">
                <a:solidFill>
                  <a:schemeClr val="tx1">
                    <a:lumMod val="50000"/>
                    <a:lumOff val="50000"/>
                  </a:schemeClr>
                </a:solidFill>
                <a:latin typeface="メイリオ"/>
                <a:ea typeface="メイリオ"/>
                <a:cs typeface="メイリオ"/>
              </a:rPr>
              <a:t>www.netcommerce.co.jp</a:t>
            </a:r>
            <a:r>
              <a:rPr lang="en-US" altLang="ja-JP" sz="800" dirty="0">
                <a:solidFill>
                  <a:schemeClr val="tx1">
                    <a:lumMod val="50000"/>
                    <a:lumOff val="50000"/>
                  </a:schemeClr>
                </a:solidFill>
                <a:latin typeface="メイリオ"/>
                <a:ea typeface="メイリオ"/>
                <a:cs typeface="メイリオ"/>
              </a:rPr>
              <a:t>/</a:t>
            </a:r>
            <a:r>
              <a:rPr lang="en-US" altLang="ja-JP" sz="800" dirty="0" err="1">
                <a:solidFill>
                  <a:schemeClr val="tx1">
                    <a:lumMod val="50000"/>
                    <a:lumOff val="50000"/>
                  </a:schemeClr>
                </a:solidFill>
                <a:latin typeface="メイリオ"/>
                <a:ea typeface="メイリオ"/>
                <a:cs typeface="メイリオ"/>
              </a:rPr>
              <a:t>forit</a:t>
            </a:r>
            <a:r>
              <a:rPr lang="en-US" altLang="ja-JP" sz="800" dirty="0">
                <a:solidFill>
                  <a:schemeClr val="tx1">
                    <a:lumMod val="50000"/>
                    <a:lumOff val="50000"/>
                  </a:schemeClr>
                </a:solidFill>
                <a:latin typeface="メイリオ"/>
                <a:ea typeface="メイリオ"/>
                <a:cs typeface="メイリオ"/>
              </a:rPr>
              <a:t>/it-workshop</a:t>
            </a:r>
            <a:endParaRPr lang="ja-JP" altLang="en-US" sz="800" dirty="0">
              <a:solidFill>
                <a:schemeClr val="tx1">
                  <a:lumMod val="50000"/>
                  <a:lumOff val="50000"/>
                </a:schemeClr>
              </a:solidFill>
              <a:latin typeface="メイリオ"/>
              <a:ea typeface="メイリオ"/>
              <a:cs typeface="メイリオ"/>
            </a:endParaRPr>
          </a:p>
        </p:txBody>
      </p:sp>
      <p:pic>
        <p:nvPicPr>
          <p:cNvPr id="20" name="図 19" descr="TH160_9784774165226.jpg">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09875" y="1136228"/>
            <a:ext cx="2164534" cy="31791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860214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89</a:t>
            </a:fld>
            <a:endParaRPr kumimoji="1" lang="ja-JP" altLang="en-US"/>
          </a:p>
        </p:txBody>
      </p:sp>
      <p:sp>
        <p:nvSpPr>
          <p:cNvPr id="3" name="正方形/長方形 2"/>
          <p:cNvSpPr/>
          <p:nvPr/>
        </p:nvSpPr>
        <p:spPr>
          <a:xfrm>
            <a:off x="999323" y="3125337"/>
            <a:ext cx="6020046" cy="461665"/>
          </a:xfrm>
          <a:prstGeom prst="rect">
            <a:avLst/>
          </a:prstGeom>
        </p:spPr>
        <p:txBody>
          <a:bodyPr wrap="none">
            <a:spAutoFit/>
          </a:bodyPr>
          <a:lstStyle/>
          <a:p>
            <a:r>
              <a:rPr lang="ja-JP" altLang="en-US" sz="2400" dirty="0">
                <a:solidFill>
                  <a:schemeClr val="tx1">
                    <a:lumMod val="50000"/>
                    <a:lumOff val="50000"/>
                  </a:schemeClr>
                </a:solidFill>
                <a:latin typeface="Meiryo" charset="-128"/>
                <a:ea typeface="Meiryo" charset="-128"/>
                <a:cs typeface="Meiryo" charset="-128"/>
              </a:rPr>
              <a:t>http://www.netcommerce.co.jp</a:t>
            </a:r>
            <a:r>
              <a:rPr lang="ja-JP" altLang="en-US" sz="2400" dirty="0" smtClean="0">
                <a:solidFill>
                  <a:schemeClr val="tx1">
                    <a:lumMod val="50000"/>
                    <a:lumOff val="50000"/>
                  </a:schemeClr>
                </a:solidFill>
                <a:latin typeface="Meiryo" charset="-128"/>
                <a:ea typeface="Meiryo" charset="-128"/>
                <a:cs typeface="Meiryo" charset="-128"/>
              </a:rPr>
              <a:t>/</a:t>
            </a:r>
            <a:r>
              <a:rPr lang="en-US" altLang="ja-JP" sz="2400" b="1" dirty="0" err="1" smtClean="0">
                <a:solidFill>
                  <a:srgbClr val="FF8000"/>
                </a:solidFill>
                <a:latin typeface="Meiryo" charset="-128"/>
                <a:ea typeface="Meiryo" charset="-128"/>
                <a:cs typeface="Meiryo" charset="-128"/>
              </a:rPr>
              <a:t>tmeic</a:t>
            </a:r>
            <a:endParaRPr lang="ja-JP" altLang="en-US" sz="2400" b="1" dirty="0">
              <a:solidFill>
                <a:srgbClr val="FF8000"/>
              </a:solidFill>
              <a:latin typeface="Meiryo" charset="-128"/>
              <a:ea typeface="Meiryo" charset="-128"/>
              <a:cs typeface="Meiryo" charset="-128"/>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759" y="2169060"/>
            <a:ext cx="632913" cy="632913"/>
          </a:xfrm>
          <a:prstGeom prst="rect">
            <a:avLst/>
          </a:prstGeom>
          <a:ln>
            <a:noFill/>
          </a:ln>
          <a:effectLst/>
        </p:spPr>
      </p:pic>
      <p:sp>
        <p:nvSpPr>
          <p:cNvPr id="5" name="テキスト ボックス 4"/>
          <p:cNvSpPr txBox="1"/>
          <p:nvPr/>
        </p:nvSpPr>
        <p:spPr>
          <a:xfrm>
            <a:off x="1753645" y="2217198"/>
            <a:ext cx="6135013" cy="584775"/>
          </a:xfrm>
          <a:prstGeom prst="rect">
            <a:avLst/>
          </a:prstGeom>
          <a:noFill/>
        </p:spPr>
        <p:txBody>
          <a:bodyPr wrap="none" rtlCol="0">
            <a:spAutoFit/>
          </a:bodyPr>
          <a:lstStyle/>
          <a:p>
            <a:r>
              <a:rPr kumimoji="1" lang="en-US" altLang="ja-JP" sz="3200" dirty="0" smtClean="0">
                <a:solidFill>
                  <a:srgbClr val="00B0F0"/>
                </a:solidFill>
                <a:latin typeface="Meiryo" charset="-128"/>
                <a:ea typeface="Meiryo" charset="-128"/>
                <a:cs typeface="Meiryo" charset="-128"/>
              </a:rPr>
              <a:t>PPTX</a:t>
            </a:r>
            <a:r>
              <a:rPr kumimoji="1" lang="ja-JP" altLang="en-US" sz="3200" dirty="0" smtClean="0">
                <a:solidFill>
                  <a:srgbClr val="00B0F0"/>
                </a:solidFill>
                <a:latin typeface="Meiryo" charset="-128"/>
                <a:ea typeface="Meiryo" charset="-128"/>
                <a:cs typeface="Meiryo" charset="-128"/>
              </a:rPr>
              <a:t>形式／ロイヤリティフリー</a:t>
            </a:r>
            <a:endParaRPr kumimoji="1" lang="ja-JP" altLang="en-US" sz="3200" dirty="0">
              <a:solidFill>
                <a:srgbClr val="00B0F0"/>
              </a:solidFill>
              <a:latin typeface="Meiryo" charset="-128"/>
              <a:ea typeface="Meiryo" charset="-128"/>
              <a:cs typeface="Meiryo" charset="-128"/>
            </a:endParaRPr>
          </a:p>
        </p:txBody>
      </p:sp>
      <p:sp>
        <p:nvSpPr>
          <p:cNvPr id="6" name="正方形/長方形 5"/>
          <p:cNvSpPr/>
          <p:nvPr/>
        </p:nvSpPr>
        <p:spPr>
          <a:xfrm>
            <a:off x="2119245" y="4524011"/>
            <a:ext cx="4905509" cy="461665"/>
          </a:xfrm>
          <a:prstGeom prst="rect">
            <a:avLst/>
          </a:prstGeom>
        </p:spPr>
        <p:txBody>
          <a:bodyPr wrap="none">
            <a:spAutoFit/>
          </a:bodyPr>
          <a:lstStyle/>
          <a:p>
            <a:pPr algn="ctr"/>
            <a:r>
              <a:rPr lang="ja-JP" altLang="en-US" sz="2400" dirty="0">
                <a:solidFill>
                  <a:srgbClr val="FF0000"/>
                </a:solidFill>
                <a:latin typeface="Meiryo" charset="-128"/>
                <a:ea typeface="Meiryo" charset="-128"/>
                <a:cs typeface="Meiryo" charset="-128"/>
              </a:rPr>
              <a:t>有効期限：</a:t>
            </a:r>
            <a:r>
              <a:rPr lang="ja-JP" altLang="en-US" sz="2400" dirty="0" smtClean="0">
                <a:solidFill>
                  <a:srgbClr val="FF0000"/>
                </a:solidFill>
                <a:latin typeface="Meiryo" charset="-128"/>
                <a:ea typeface="Meiryo" charset="-128"/>
                <a:cs typeface="Meiryo" charset="-128"/>
              </a:rPr>
              <a:t>2016年</a:t>
            </a:r>
            <a:r>
              <a:rPr lang="en-US" altLang="ja-JP" sz="2400" dirty="0">
                <a:solidFill>
                  <a:srgbClr val="FF0000"/>
                </a:solidFill>
                <a:latin typeface="Meiryo" charset="-128"/>
                <a:ea typeface="Meiryo" charset="-128"/>
                <a:cs typeface="Meiryo" charset="-128"/>
              </a:rPr>
              <a:t>4</a:t>
            </a:r>
            <a:r>
              <a:rPr lang="ja-JP" altLang="en-US" sz="2400" dirty="0" smtClean="0">
                <a:solidFill>
                  <a:srgbClr val="FF0000"/>
                </a:solidFill>
                <a:latin typeface="Meiryo" charset="-128"/>
                <a:ea typeface="Meiryo" charset="-128"/>
                <a:cs typeface="Meiryo" charset="-128"/>
              </a:rPr>
              <a:t>月</a:t>
            </a:r>
            <a:r>
              <a:rPr lang="en-US" altLang="ja-JP" sz="2400" dirty="0" smtClean="0">
                <a:solidFill>
                  <a:srgbClr val="FF0000"/>
                </a:solidFill>
                <a:latin typeface="Meiryo" charset="-128"/>
                <a:ea typeface="Meiryo" charset="-128"/>
                <a:cs typeface="Meiryo" charset="-128"/>
              </a:rPr>
              <a:t>22</a:t>
            </a:r>
            <a:r>
              <a:rPr lang="ja-JP" altLang="en-US" sz="2400" dirty="0" smtClean="0">
                <a:solidFill>
                  <a:srgbClr val="FF0000"/>
                </a:solidFill>
                <a:latin typeface="Meiryo" charset="-128"/>
                <a:ea typeface="Meiryo" charset="-128"/>
                <a:cs typeface="Meiryo" charset="-128"/>
              </a:rPr>
              <a:t>日（金）</a:t>
            </a:r>
            <a:endParaRPr lang="ja-JP" altLang="en-US" sz="2400" dirty="0">
              <a:solidFill>
                <a:srgbClr val="FF0000"/>
              </a:solidFill>
              <a:latin typeface="Meiryo" charset="-128"/>
              <a:ea typeface="Meiryo" charset="-128"/>
              <a:cs typeface="Meiryo" charset="-128"/>
            </a:endParaRPr>
          </a:p>
        </p:txBody>
      </p:sp>
      <p:sp>
        <p:nvSpPr>
          <p:cNvPr id="7" name="正方形/長方形 6"/>
          <p:cNvSpPr/>
          <p:nvPr/>
        </p:nvSpPr>
        <p:spPr>
          <a:xfrm>
            <a:off x="3139555" y="3824674"/>
            <a:ext cx="2864887" cy="461665"/>
          </a:xfrm>
          <a:prstGeom prst="rect">
            <a:avLst/>
          </a:prstGeom>
        </p:spPr>
        <p:txBody>
          <a:bodyPr wrap="none">
            <a:spAutoFit/>
          </a:bodyPr>
          <a:lstStyle/>
          <a:p>
            <a:r>
              <a:rPr lang="ja-JP" altLang="en-US" sz="2400" b="1" dirty="0" smtClean="0">
                <a:solidFill>
                  <a:schemeClr val="tx1">
                    <a:lumMod val="50000"/>
                    <a:lumOff val="50000"/>
                  </a:schemeClr>
                </a:solidFill>
                <a:latin typeface="Meiryo" charset="-128"/>
                <a:ea typeface="Meiryo" charset="-128"/>
                <a:cs typeface="Meiryo" charset="-128"/>
              </a:rPr>
              <a:t>パスワード</a:t>
            </a:r>
            <a:r>
              <a:rPr lang="ja-JP" altLang="en-US" sz="2400" b="1" dirty="0" smtClean="0">
                <a:solidFill>
                  <a:srgbClr val="FF8000"/>
                </a:solidFill>
                <a:latin typeface="Meiryo" charset="-128"/>
                <a:ea typeface="Meiryo" charset="-128"/>
                <a:cs typeface="Meiryo" charset="-128"/>
              </a:rPr>
              <a:t>　</a:t>
            </a:r>
            <a:r>
              <a:rPr lang="en-US" altLang="ja-JP" sz="2400" b="1" dirty="0" smtClean="0">
                <a:solidFill>
                  <a:srgbClr val="FF8000"/>
                </a:solidFill>
                <a:latin typeface="Meiryo" charset="-128"/>
                <a:ea typeface="Meiryo" charset="-128"/>
                <a:cs typeface="Meiryo" charset="-128"/>
              </a:rPr>
              <a:t>0421</a:t>
            </a:r>
            <a:endParaRPr lang="ja-JP" altLang="en-US" sz="2400" b="1" dirty="0">
              <a:solidFill>
                <a:srgbClr val="FF8000"/>
              </a:solidFill>
              <a:latin typeface="Meiryo" charset="-128"/>
              <a:ea typeface="Meiryo" charset="-128"/>
              <a:cs typeface="Meiryo" charset="-128"/>
            </a:endParaRPr>
          </a:p>
        </p:txBody>
      </p:sp>
    </p:spTree>
    <p:extLst>
      <p:ext uri="{BB962C8B-B14F-4D97-AF65-F5344CB8AC3E}">
        <p14:creationId xmlns:p14="http://schemas.microsoft.com/office/powerpoint/2010/main" val="2282179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400" dirty="0" err="1" smtClean="0">
                <a:solidFill>
                  <a:srgbClr val="FFFFFF"/>
                </a:solidFill>
                <a:effectLst/>
                <a:latin typeface="Meiryo" charset="-128"/>
                <a:ea typeface="Meiryo" charset="-128"/>
                <a:cs typeface="Meiryo" charset="-128"/>
              </a:rPr>
              <a:t>IoT</a:t>
            </a:r>
            <a:r>
              <a:rPr lang="en-US" altLang="ja-JP" sz="2400" dirty="0" smtClean="0">
                <a:solidFill>
                  <a:srgbClr val="FFFFFF"/>
                </a:solidFill>
                <a:effectLst/>
                <a:latin typeface="Meiryo" charset="-128"/>
                <a:ea typeface="Meiryo" charset="-128"/>
                <a:cs typeface="Meiryo" charset="-128"/>
              </a:rPr>
              <a:t> </a:t>
            </a:r>
            <a:r>
              <a:rPr lang="ja-JP" altLang="en-US" sz="2400" dirty="0" smtClean="0">
                <a:solidFill>
                  <a:srgbClr val="FFFFFF"/>
                </a:solidFill>
                <a:effectLst/>
                <a:latin typeface="Meiryo" charset="-128"/>
                <a:ea typeface="Meiryo" charset="-128"/>
                <a:cs typeface="Meiryo" charset="-128"/>
              </a:rPr>
              <a:t>（</a:t>
            </a:r>
            <a:r>
              <a:rPr lang="en-US" altLang="ja-JP" sz="2400" dirty="0" smtClean="0">
                <a:solidFill>
                  <a:srgbClr val="FFFFFF"/>
                </a:solidFill>
                <a:effectLst/>
                <a:latin typeface="Meiryo" charset="-128"/>
                <a:ea typeface="Meiryo" charset="-128"/>
                <a:cs typeface="Meiryo" charset="-128"/>
              </a:rPr>
              <a:t>Internet </a:t>
            </a:r>
            <a:r>
              <a:rPr lang="en-US" altLang="ja-JP" sz="2400" dirty="0" smtClean="0">
                <a:solidFill>
                  <a:srgbClr val="FFFFFF"/>
                </a:solidFill>
                <a:effectLst/>
                <a:latin typeface="Meiryo" charset="-128"/>
                <a:ea typeface="Meiryo" charset="-128"/>
                <a:cs typeface="Meiryo" charset="-128"/>
              </a:rPr>
              <a:t>of </a:t>
            </a:r>
            <a:r>
              <a:rPr lang="en-US" altLang="ja-JP" sz="2400" dirty="0" smtClean="0">
                <a:solidFill>
                  <a:srgbClr val="FFFFFF"/>
                </a:solidFill>
                <a:effectLst/>
                <a:latin typeface="Meiryo" charset="-128"/>
                <a:ea typeface="Meiryo" charset="-128"/>
                <a:cs typeface="Meiryo" charset="-128"/>
              </a:rPr>
              <a:t>Things</a:t>
            </a:r>
            <a:r>
              <a:rPr lang="ja-JP" altLang="en-US" sz="2400" dirty="0" smtClean="0">
                <a:solidFill>
                  <a:srgbClr val="FFFFFF"/>
                </a:solidFill>
                <a:latin typeface="Meiryo" charset="-128"/>
                <a:ea typeface="Meiryo" charset="-128"/>
                <a:cs typeface="Meiryo" charset="-128"/>
              </a:rPr>
              <a:t>）</a:t>
            </a:r>
            <a:endParaRPr lang="en-US" altLang="ja-JP" sz="24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effectLst/>
                <a:latin typeface="Meiryo" charset="-128"/>
                <a:ea typeface="Meiryo" charset="-128"/>
                <a:cs typeface="Meiryo" charset="-128"/>
              </a:rPr>
              <a:t>と</a:t>
            </a:r>
            <a:endParaRPr lang="en-US" altLang="ja-JP" sz="1600" dirty="0" smtClean="0">
              <a:solidFill>
                <a:srgbClr val="FFFFFF"/>
              </a:solidFill>
              <a:effectLst/>
              <a:latin typeface="Meiryo" charset="-128"/>
              <a:ea typeface="Meiryo" charset="-128"/>
              <a:cs typeface="Meiryo" charset="-128"/>
            </a:endParaRPr>
          </a:p>
          <a:p>
            <a:pPr algn="ctr"/>
            <a:r>
              <a:rPr lang="ja-JP" altLang="en-US" sz="2400" dirty="0" smtClean="0">
                <a:solidFill>
                  <a:srgbClr val="FFFFFF"/>
                </a:solidFill>
                <a:effectLst/>
                <a:latin typeface="Meiryo" charset="-128"/>
                <a:ea typeface="Meiryo" charset="-128"/>
                <a:cs typeface="Meiryo" charset="-128"/>
              </a:rPr>
              <a:t>ビッグデータ（</a:t>
            </a:r>
            <a:r>
              <a:rPr lang="en-US" altLang="ja-JP" sz="2400" dirty="0" smtClean="0">
                <a:solidFill>
                  <a:srgbClr val="FFFFFF"/>
                </a:solidFill>
                <a:effectLst/>
                <a:latin typeface="Meiryo" charset="-128"/>
                <a:ea typeface="Meiryo" charset="-128"/>
                <a:cs typeface="Meiryo" charset="-128"/>
              </a:rPr>
              <a:t>Big Data</a:t>
            </a:r>
            <a:r>
              <a:rPr lang="ja-JP" altLang="en-US" sz="2400" dirty="0" smtClean="0">
                <a:solidFill>
                  <a:srgbClr val="FFFFFF"/>
                </a:solidFill>
                <a:effectLst/>
                <a:latin typeface="Meiryo" charset="-128"/>
                <a:ea typeface="Meiryo" charset="-128"/>
                <a:cs typeface="Meiryo" charset="-128"/>
              </a:rPr>
              <a:t>）</a:t>
            </a:r>
            <a:endParaRPr lang="en-US" altLang="ja-JP" sz="2400" dirty="0">
              <a:solidFill>
                <a:srgbClr val="FFFFFF"/>
              </a:solidFill>
              <a:effectLst/>
              <a:latin typeface="Meiryo" charset="-128"/>
              <a:ea typeface="Meiryo" charset="-128"/>
              <a:cs typeface="Meiryo" charset="-128"/>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4278047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90</a:t>
            </a:fld>
            <a:endParaRPr kumimoji="1" lang="ja-JP" altLang="en-US"/>
          </a:p>
        </p:txBody>
      </p:sp>
      <p:pic>
        <p:nvPicPr>
          <p:cNvPr id="4" name="図 3" descr="単独LOGO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a:t>
            </a:r>
            <a:r>
              <a:rPr lang="ja-JP" altLang="en-US" sz="1400" dirty="0" smtClean="0">
                <a:solidFill>
                  <a:srgbClr val="595959"/>
                </a:solidFill>
                <a:latin typeface="メイリオ"/>
                <a:ea typeface="メイリオ"/>
                <a:cs typeface="メイリオ"/>
              </a:rPr>
              <a:t>会社</a:t>
            </a:r>
            <a:endParaRPr lang="ja-JP" altLang="en-US" sz="1400" dirty="0">
              <a:solidFill>
                <a:srgbClr val="595959"/>
              </a:solidFill>
              <a:latin typeface="メイリオ"/>
              <a:ea typeface="メイリオ"/>
              <a:cs typeface="メイリオ"/>
            </a:endParaRPr>
          </a:p>
          <a:p>
            <a:pPr algn="r"/>
            <a:r>
              <a:rPr lang="en-US" altLang="ja-JP" sz="800" dirty="0" smtClean="0">
                <a:solidFill>
                  <a:srgbClr val="595959"/>
                </a:solidFill>
                <a:latin typeface="メイリオ"/>
                <a:ea typeface="メイリオ"/>
                <a:cs typeface="メイリオ"/>
              </a:rPr>
              <a:t>180</a:t>
            </a:r>
            <a:r>
              <a:rPr lang="en-US" altLang="ja-JP" sz="800" dirty="0">
                <a:solidFill>
                  <a:srgbClr val="595959"/>
                </a:solidFill>
                <a:latin typeface="メイリオ"/>
                <a:ea typeface="メイリオ"/>
                <a:cs typeface="メイリオ"/>
              </a:rPr>
              <a:t>-</a:t>
            </a:r>
            <a:r>
              <a:rPr lang="en-US" altLang="ja-JP" sz="800" dirty="0" smtClean="0">
                <a:solidFill>
                  <a:srgbClr val="595959"/>
                </a:solidFill>
                <a:latin typeface="メイリオ"/>
                <a:ea typeface="メイリオ"/>
                <a:cs typeface="メイリオ"/>
              </a:rPr>
              <a:t>0004</a:t>
            </a:r>
            <a:r>
              <a:rPr lang="ja-JP" altLang="en-US" sz="800" dirty="0" smtClean="0">
                <a:solidFill>
                  <a:srgbClr val="595959"/>
                </a:solidFill>
                <a:latin typeface="メイリオ"/>
                <a:ea typeface="メイリオ"/>
                <a:cs typeface="メイリオ"/>
              </a:rPr>
              <a:t>　東京都</a:t>
            </a:r>
            <a:r>
              <a:rPr lang="ja-JP" altLang="en-US" sz="800" dirty="0">
                <a:solidFill>
                  <a:srgbClr val="595959"/>
                </a:solidFill>
                <a:latin typeface="メイリオ"/>
                <a:ea typeface="メイリオ"/>
                <a:cs typeface="メイリオ"/>
              </a:rPr>
              <a:t>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smtClean="0">
                <a:solidFill>
                  <a:srgbClr val="595959"/>
                </a:solidFill>
                <a:latin typeface="メイリオ"/>
                <a:ea typeface="メイリオ"/>
                <a:cs typeface="メイリオ"/>
              </a:rPr>
              <a:t>1201</a:t>
            </a:r>
          </a:p>
          <a:p>
            <a:pPr algn="r"/>
            <a:r>
              <a:rPr lang="en-US" altLang="ja-JP" sz="800" dirty="0" smtClean="0">
                <a:solidFill>
                  <a:srgbClr val="595959"/>
                </a:solidFill>
                <a:latin typeface="メイリオ"/>
                <a:ea typeface="メイリオ"/>
                <a:cs typeface="メイリオ"/>
                <a:hlinkClick r:id="rId3"/>
              </a:rPr>
              <a:t>http://</a:t>
            </a:r>
            <a:r>
              <a:rPr lang="en-US" altLang="ja-JP" sz="800" dirty="0" err="1" smtClean="0">
                <a:solidFill>
                  <a:srgbClr val="595959"/>
                </a:solidFill>
                <a:latin typeface="メイリオ"/>
                <a:ea typeface="メイリオ"/>
                <a:cs typeface="メイリオ"/>
                <a:hlinkClick r:id="rId3"/>
              </a:rPr>
              <a:t>www.netcommerce.co.jp</a:t>
            </a:r>
            <a:r>
              <a:rPr lang="en-US" altLang="ja-JP" sz="800" dirty="0" smtClean="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timing>
    <p:tnLst>
      <p:par>
        <p:cTn id="1" dur="indefinite" restart="never" nodeType="tmRoot"/>
      </p:par>
    </p:tn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35729</TotalTime>
  <Words>16810</Words>
  <Application>Microsoft Macintosh PowerPoint</Application>
  <PresentationFormat>画面に合わせる (4:3)</PresentationFormat>
  <Paragraphs>2147</Paragraphs>
  <Slides>90</Slides>
  <Notes>44</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90</vt:i4>
      </vt:variant>
    </vt:vector>
  </HeadingPairs>
  <TitlesOfParts>
    <vt:vector size="107" baseType="lpstr">
      <vt:lpstr>American Typewriter</vt:lpstr>
      <vt:lpstr>Arial Black</vt:lpstr>
      <vt:lpstr>Calibri</vt:lpstr>
      <vt:lpstr>HGPSoeiKakugothicUB</vt:lpstr>
      <vt:lpstr>HGP創英角ｺﾞｼｯｸUB</vt:lpstr>
      <vt:lpstr>HG丸ｺﾞｼｯｸM-PRO</vt:lpstr>
      <vt:lpstr>Hiragino Kaku Gothic Pro W6</vt:lpstr>
      <vt:lpstr>Hiragino Kaku Gothic ProN W6</vt:lpstr>
      <vt:lpstr>Hiragino Kaku Gothic StdN W8</vt:lpstr>
      <vt:lpstr>Meiryo</vt:lpstr>
      <vt:lpstr>MS PGothic</vt:lpstr>
      <vt:lpstr>ＭＳ Ｐゴシック</vt:lpstr>
      <vt:lpstr>Wingdings</vt:lpstr>
      <vt:lpstr>ZapfDingbatsITC</vt:lpstr>
      <vt:lpstr>メイリオ</vt:lpstr>
      <vt:lpstr>Arial</vt:lpstr>
      <vt:lpstr>NC標準テンプレート</vt:lpstr>
      <vt:lpstr>最新のITトレンドとビジネス戦略</vt:lpstr>
      <vt:lpstr>自己紹介</vt:lpstr>
      <vt:lpstr>こういう本も書いています</vt:lpstr>
      <vt:lpstr>PowerPoint プレゼンテーション</vt:lpstr>
      <vt:lpstr>PowerPoint プレゼンテーション</vt:lpstr>
      <vt:lpstr>デジタル化の歴史</vt:lpstr>
      <vt:lpstr>コレ一枚でわかる最新のITトレンド（１）</vt:lpstr>
      <vt:lpstr>コレ一枚でわかる最新のITトレンド（２）</vt:lpstr>
      <vt:lpstr>PowerPoint プレゼンテーション</vt:lpstr>
      <vt:lpstr>PowerPoint プレゼンテーション</vt:lpstr>
      <vt:lpstr>インターネットに接されるデバイス数の推移</vt:lpstr>
      <vt:lpstr>インターネットに接されるデバイス数の推移</vt:lpstr>
      <vt:lpstr>M2M/IoTの発展経緯とCSP（Cyber-Physical Systems）</vt:lpstr>
      <vt:lpstr>PowerPoint プレゼンテーション</vt:lpstr>
      <vt:lpstr>IoTとは何か</vt:lpstr>
      <vt:lpstr>IoTとCPSの関係</vt:lpstr>
      <vt:lpstr>IoTがもたらす２つのパラダイムシフト</vt:lpstr>
      <vt:lpstr>CPS（Cyber-Physical System）の仕組み</vt:lpstr>
      <vt:lpstr>CPS（Cyber-Physical System）の仕組み</vt:lpstr>
      <vt:lpstr>CPS: IoTによって変わる現実社会のとらえ方</vt:lpstr>
      <vt:lpstr>CPS: IoTで変わる道路交通の常識</vt:lpstr>
      <vt:lpstr>自動運転車と交通システム／歩行者との連携</vt:lpstr>
      <vt:lpstr>CPS:つながることの価値</vt:lpstr>
      <vt:lpstr>「モノ」のサービス化</vt:lpstr>
      <vt:lpstr>「モノ」のサービス化</vt:lpstr>
      <vt:lpstr>「モノ」のサービス化／新たな価値関係の登場</vt:lpstr>
      <vt:lpstr>機器のイノベーション</vt:lpstr>
      <vt:lpstr>PowerPoint プレゼンテーション</vt:lpstr>
      <vt:lpstr>接続機能を持つ製品の機能と役割</vt:lpstr>
      <vt:lpstr>IoTプラットフォーム</vt:lpstr>
      <vt:lpstr>IoTプラットフォーム</vt:lpstr>
      <vt:lpstr>クラウド・コンピューティングとフォグ・コンピューティング</vt:lpstr>
      <vt:lpstr>IoTのレイヤ</vt:lpstr>
      <vt:lpstr>IoTで変わるビジネス価値</vt:lpstr>
      <vt:lpstr>ビジネス価値の進化</vt:lpstr>
      <vt:lpstr>PowerPoint プレゼンテーション</vt:lpstr>
      <vt:lpstr>IoTのビジネス事例</vt:lpstr>
      <vt:lpstr>Google Mapsの渋滞表示</vt:lpstr>
      <vt:lpstr>コマツの取り組み事例</vt:lpstr>
      <vt:lpstr>The Internet of Thongs by IBM</vt:lpstr>
      <vt:lpstr>What is IoT ? by Intel</vt:lpstr>
      <vt:lpstr>Predix IoT pratform by GE</vt:lpstr>
      <vt:lpstr>CRMシステムとトータル・エンジニアリングサービス</vt:lpstr>
      <vt:lpstr>PowerPoint プレゼンテーション</vt:lpstr>
      <vt:lpstr>コレ１枚で分かるインダストリー4.0</vt:lpstr>
      <vt:lpstr>産業革命の区分</vt:lpstr>
      <vt:lpstr>第4次産業革命（インダストリー4.0）とIoT</vt:lpstr>
      <vt:lpstr>インダストリー4.0を支える繋がり</vt:lpstr>
      <vt:lpstr>従来の工場とインダストリー4.0がめざす工場の違い</vt:lpstr>
      <vt:lpstr>インターストリー4.0を支えるCPS</vt:lpstr>
      <vt:lpstr>PowerPoint プレゼンテーション</vt:lpstr>
      <vt:lpstr>これからのセキュリティ対策</vt:lpstr>
      <vt:lpstr>IoTセキュリティの特徴</vt:lpstr>
      <vt:lpstr>IoTにおけるセキュリティの留意点</vt:lpstr>
      <vt:lpstr>The OWASP Internet of Things Top 10</vt:lpstr>
      <vt:lpstr>PowerPoint プレゼンテーション</vt:lpstr>
      <vt:lpstr>コレ一枚でわかるスマートマシン</vt:lpstr>
      <vt:lpstr>スマートマシン</vt:lpstr>
      <vt:lpstr>スマートマシンの3類型</vt:lpstr>
      <vt:lpstr>スマートマシン</vt:lpstr>
      <vt:lpstr>スマートマシンが実現しようとしていること</vt:lpstr>
      <vt:lpstr>PowerPoint プレゼンテーション</vt:lpstr>
      <vt:lpstr>人工知能と機械学習</vt:lpstr>
      <vt:lpstr>人工知能の2つの方向性</vt:lpstr>
      <vt:lpstr>人工知能の４レベル</vt:lpstr>
      <vt:lpstr>実用化の段階に入った人工知能</vt:lpstr>
      <vt:lpstr>人工知能の進化と適用領域の広がり</vt:lpstr>
      <vt:lpstr>機械学習とは何か</vt:lpstr>
      <vt:lpstr>機械学習の仕組み</vt:lpstr>
      <vt:lpstr>人工知能とは</vt:lpstr>
      <vt:lpstr>人工知能とは</vt:lpstr>
      <vt:lpstr>人工知能の3つのアプローチ</vt:lpstr>
      <vt:lpstr>機械学習の仕組み</vt:lpstr>
      <vt:lpstr>機械学習の仕組み</vt:lpstr>
      <vt:lpstr>人工知能研究の歴史</vt:lpstr>
      <vt:lpstr>人口知能の抱える課題と限界</vt:lpstr>
      <vt:lpstr>人工知能に置き換えられる職業と置き換えられない職業 </vt:lpstr>
      <vt:lpstr>PowerPoint プレゼンテーション</vt:lpstr>
      <vt:lpstr>テクノロジー・ドリブンの時代へシフト</vt:lpstr>
      <vt:lpstr>ビジネスの変革を牽引するビジネス・トレンド　2016</vt:lpstr>
      <vt:lpstr>ポストSI時代に求められるスキル</vt:lpstr>
      <vt:lpstr>常識崩壊の時代</vt:lpstr>
      <vt:lpstr>ITとの正しい付き合い方</vt:lpstr>
      <vt:lpstr>「道具としてのIT」から「思想としてのIT」への進化</vt:lpstr>
      <vt:lpstr>PowerPoint プレゼンテーション</vt:lpstr>
      <vt:lpstr>PowerPoint プレゼンテーション</vt:lpstr>
      <vt:lpstr>PowerPoint プレゼンテーション</vt:lpstr>
      <vt:lpstr>関連情報</vt:lpstr>
      <vt:lpstr>PowerPoint プレゼンテーション</vt:lpstr>
      <vt:lpstr>PowerPoint プレゼンテーション</vt:lpstr>
    </vt:vector>
  </TitlesOfParts>
  <Company>NetCommerce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1044</cp:revision>
  <cp:lastPrinted>2015-11-03T02:44:50Z</cp:lastPrinted>
  <dcterms:created xsi:type="dcterms:W3CDTF">2014-04-30T01:58:06Z</dcterms:created>
  <dcterms:modified xsi:type="dcterms:W3CDTF">2016-04-20T02:10:55Z</dcterms:modified>
</cp:coreProperties>
</file>