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1201" r:id="rId2"/>
    <p:sldId id="1202" r:id="rId3"/>
    <p:sldId id="1203" r:id="rId4"/>
    <p:sldId id="1204" r:id="rId5"/>
    <p:sldId id="1206" r:id="rId6"/>
    <p:sldId id="1207" r:id="rId7"/>
    <p:sldId id="1208" r:id="rId8"/>
    <p:sldId id="1209" r:id="rId9"/>
    <p:sldId id="1210" r:id="rId10"/>
    <p:sldId id="1211" r:id="rId11"/>
    <p:sldId id="1212" r:id="rId12"/>
    <p:sldId id="1213" r:id="rId13"/>
    <p:sldId id="1205" r:id="rId14"/>
    <p:sldId id="1214" r:id="rId15"/>
    <p:sldId id="1215" r:id="rId16"/>
    <p:sldId id="1216" r:id="rId17"/>
    <p:sldId id="1221" r:id="rId18"/>
    <p:sldId id="1222" r:id="rId19"/>
    <p:sldId id="1223" r:id="rId20"/>
    <p:sldId id="1224" r:id="rId21"/>
    <p:sldId id="1225" r:id="rId22"/>
    <p:sldId id="1226" r:id="rId23"/>
    <p:sldId id="1228" r:id="rId24"/>
    <p:sldId id="1229" r:id="rId25"/>
    <p:sldId id="1230" r:id="rId26"/>
    <p:sldId id="1231" r:id="rId27"/>
    <p:sldId id="1232" r:id="rId28"/>
    <p:sldId id="1233" r:id="rId29"/>
    <p:sldId id="1234" r:id="rId30"/>
    <p:sldId id="1235" r:id="rId31"/>
    <p:sldId id="1236" r:id="rId32"/>
    <p:sldId id="1237" r:id="rId33"/>
    <p:sldId id="1238" r:id="rId34"/>
    <p:sldId id="1239" r:id="rId35"/>
    <p:sldId id="1240" r:id="rId36"/>
    <p:sldId id="1241" r:id="rId37"/>
    <p:sldId id="1242" r:id="rId38"/>
    <p:sldId id="1243" r:id="rId39"/>
    <p:sldId id="1244" r:id="rId40"/>
    <p:sldId id="1245" r:id="rId41"/>
    <p:sldId id="1247" r:id="rId42"/>
    <p:sldId id="1248" r:id="rId43"/>
    <p:sldId id="1249" r:id="rId44"/>
    <p:sldId id="715" r:id="rId4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F6666"/>
    <a:srgbClr val="FFFBD2"/>
    <a:srgbClr val="0432FF"/>
    <a:srgbClr val="66CC00"/>
    <a:srgbClr val="80FF00"/>
    <a:srgbClr val="FFFFFF"/>
    <a:srgbClr val="66FFCC"/>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03"/>
    <p:restoredTop sz="94206" autoAdjust="0"/>
  </p:normalViewPr>
  <p:slideViewPr>
    <p:cSldViewPr snapToObjects="1" showGuides="1">
      <p:cViewPr varScale="1">
        <p:scale>
          <a:sx n="212" d="100"/>
          <a:sy n="212" d="100"/>
        </p:scale>
        <p:origin x="2664" y="184"/>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2016/7/26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2016/7/26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6673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14</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9370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15</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86558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16</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4169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9913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68938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24</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「サーバー仮想化」の他にもシステム資源を仮想化する技術があります。</a:t>
            </a:r>
          </a:p>
          <a:p>
            <a:r>
              <a:rPr kumimoji="1" lang="ja-JP" altLang="ja-JP" sz="1200" kern="1200" dirty="0" smtClean="0">
                <a:solidFill>
                  <a:schemeClr val="tx1"/>
                </a:solidFill>
                <a:effectLst/>
                <a:latin typeface="+mn-lt"/>
                <a:ea typeface="+mn-ea"/>
                <a:cs typeface="+mn-cs"/>
              </a:rPr>
              <a:t>「デスクトップ仮想化」では、ユーザーの使用する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を共用コンピュータであるサーバーの上に「仮想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を操作しながらも、実はサーバー上の仮想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smtClean="0">
                <a:solidFill>
                  <a:schemeClr val="tx1"/>
                </a:solidFill>
                <a:effectLst/>
                <a:latin typeface="+mn-lt"/>
                <a:ea typeface="+mn-ea"/>
                <a:cs typeface="+mn-cs"/>
              </a:rPr>
              <a:t>「アプリケーション仮想化」では、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といった、本来ユーザー</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smtClean="0">
                <a:solidFill>
                  <a:schemeClr val="tx1"/>
                </a:solidFill>
                <a:effectLst/>
                <a:latin typeface="+mn-lt"/>
                <a:ea typeface="+mn-ea"/>
                <a:cs typeface="+mn-cs"/>
              </a:rPr>
              <a:t>「クライアント仮想化」では、一台の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といった異なる</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を同時に稼働させます。</a:t>
            </a:r>
          </a:p>
          <a:p>
            <a:r>
              <a:rPr kumimoji="1" lang="ja-JP" altLang="ja-JP" sz="1200" kern="1200" dirty="0" smtClean="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smtClean="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smtClean="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1181082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smtClean="0">
                <a:solidFill>
                  <a:schemeClr val="tx1"/>
                </a:solidFill>
                <a:effectLst/>
                <a:latin typeface="+mn-lt"/>
                <a:ea typeface="+mn-ea"/>
                <a:cs typeface="+mn-cs"/>
              </a:rPr>
              <a:t>このハードウェアをオペレーティング・システム（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smtClean="0">
                <a:solidFill>
                  <a:schemeClr val="tx1"/>
                </a:solidFill>
                <a:effectLst/>
                <a:latin typeface="+mn-lt"/>
                <a:ea typeface="+mn-ea"/>
                <a:cs typeface="+mn-cs"/>
              </a:rPr>
              <a:t>Hypervisor</a:t>
            </a:r>
            <a:r>
              <a:rPr kumimoji="1" lang="ja-JP" altLang="ja-JP" sz="1200" kern="1200" dirty="0" smtClean="0">
                <a:solidFill>
                  <a:schemeClr val="tx1"/>
                </a:solidFill>
                <a:effectLst/>
                <a:latin typeface="+mn-lt"/>
                <a:ea typeface="+mn-ea"/>
                <a:cs typeface="+mn-cs"/>
              </a:rPr>
              <a:t>）と呼ばれています。</a:t>
            </a:r>
            <a:r>
              <a:rPr kumimoji="1" lang="en-US" altLang="ja-JP" sz="1200" kern="1200" dirty="0" smtClean="0">
                <a:solidFill>
                  <a:schemeClr val="tx1"/>
                </a:solidFill>
                <a:effectLst/>
                <a:latin typeface="+mn-lt"/>
                <a:ea typeface="+mn-ea"/>
                <a:cs typeface="+mn-cs"/>
              </a:rPr>
              <a:t>VMware </a:t>
            </a:r>
            <a:r>
              <a:rPr kumimoji="1" lang="en-US" altLang="ja-JP" sz="1200" kern="1200" dirty="0" err="1" smtClean="0">
                <a:solidFill>
                  <a:schemeClr val="tx1"/>
                </a:solidFill>
                <a:effectLst/>
                <a:latin typeface="+mn-lt"/>
                <a:ea typeface="+mn-ea"/>
                <a:cs typeface="+mn-cs"/>
              </a:rPr>
              <a:t>vSphere</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 </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に組み込まれている</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といった製品が広く使われています。</a:t>
            </a:r>
          </a:p>
          <a:p>
            <a:r>
              <a:rPr kumimoji="1" lang="ja-JP" altLang="ja-JP" sz="1200" kern="1200" dirty="0" smtClean="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37624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上で実現するので、全てのコンテナは同じ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を稼働させることができますので、この点は異なります。</a:t>
            </a:r>
          </a:p>
          <a:p>
            <a:r>
              <a:rPr kumimoji="1" lang="ja-JP" altLang="ja-JP" sz="1200" kern="1200" dirty="0" smtClean="0">
                <a:solidFill>
                  <a:schemeClr val="tx1"/>
                </a:solidFill>
                <a:effectLst/>
                <a:latin typeface="+mn-lt"/>
                <a:ea typeface="+mn-ea"/>
                <a:cs typeface="+mn-cs"/>
              </a:rPr>
              <a:t>その一方で、コンテナは、ハイパーバイザのように、個別に</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を用意する必要がないのでディスク使用量も少なくて済みます。</a:t>
            </a:r>
          </a:p>
          <a:p>
            <a:r>
              <a:rPr kumimoji="1" lang="ja-JP" altLang="ja-JP" sz="1200" kern="1200" dirty="0" smtClean="0">
                <a:solidFill>
                  <a:schemeClr val="tx1"/>
                </a:solidFill>
                <a:effectLst/>
                <a:latin typeface="+mn-lt"/>
                <a:ea typeface="+mn-ea"/>
                <a:cs typeface="+mn-cs"/>
              </a:rPr>
              <a:t>ひとつのコンテナは、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smtClean="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が注目されています。</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が注目されるようになったのは、そのコンテナを生成する設定を「</a:t>
            </a:r>
            <a:r>
              <a:rPr kumimoji="1" lang="en-US" altLang="ja-JP" sz="1200" kern="1200" dirty="0" err="1" smtClean="0">
                <a:solidFill>
                  <a:schemeClr val="tx1"/>
                </a:solidFill>
                <a:effectLst/>
                <a:latin typeface="+mn-lt"/>
                <a:ea typeface="+mn-ea"/>
                <a:cs typeface="+mn-cs"/>
              </a:rPr>
              <a:t>Dockerfile</a:t>
            </a:r>
            <a:r>
              <a:rPr kumimoji="1" lang="ja-JP" altLang="ja-JP" sz="1200" kern="1200" dirty="0" smtClean="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smtClean="0">
                <a:solidFill>
                  <a:schemeClr val="tx1"/>
                </a:solidFill>
                <a:effectLst/>
                <a:latin typeface="+mn-lt"/>
                <a:ea typeface="+mn-ea"/>
                <a:cs typeface="+mn-cs"/>
              </a:rPr>
              <a:t>そのため、</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などのクラウド・サービス・プロバイダーをはじめ、</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Dell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RedHat</a:t>
            </a:r>
            <a:r>
              <a:rPr kumimoji="1" lang="ja-JP" altLang="ja-JP" sz="1200" kern="1200" dirty="0" smtClean="0">
                <a:solidFill>
                  <a:schemeClr val="tx1"/>
                </a:solidFill>
                <a:effectLst/>
                <a:latin typeface="+mn-lt"/>
                <a:ea typeface="+mn-ea"/>
                <a:cs typeface="+mn-cs"/>
              </a:rPr>
              <a:t>などの大手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ベンダーが採用を表明しています。また、</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も自社のクラウド・サービスである</a:t>
            </a:r>
            <a:r>
              <a:rPr kumimoji="1" lang="en-US" altLang="ja-JP" sz="1200" kern="1200" dirty="0" smtClean="0">
                <a:solidFill>
                  <a:schemeClr val="tx1"/>
                </a:solidFill>
                <a:effectLst/>
                <a:latin typeface="+mn-lt"/>
                <a:ea typeface="+mn-ea"/>
                <a:cs typeface="+mn-cs"/>
              </a:rPr>
              <a:t>Windows Azure Platform</a:t>
            </a:r>
            <a:r>
              <a:rPr kumimoji="1" lang="ja-JP" altLang="ja-JP" sz="1200" kern="1200" dirty="0" smtClean="0">
                <a:solidFill>
                  <a:schemeClr val="tx1"/>
                </a:solidFill>
                <a:effectLst/>
                <a:latin typeface="+mn-lt"/>
                <a:ea typeface="+mn-ea"/>
                <a:cs typeface="+mn-cs"/>
              </a:rPr>
              <a:t>や次期</a:t>
            </a:r>
            <a:r>
              <a:rPr kumimoji="1" lang="en-US" altLang="ja-JP" sz="1200" kern="1200" dirty="0" smtClean="0">
                <a:solidFill>
                  <a:schemeClr val="tx1"/>
                </a:solidFill>
                <a:effectLst/>
                <a:latin typeface="+mn-lt"/>
                <a:ea typeface="+mn-ea"/>
                <a:cs typeface="+mn-cs"/>
              </a:rPr>
              <a:t>Windows Server</a:t>
            </a:r>
            <a:r>
              <a:rPr kumimoji="1" lang="ja-JP" altLang="ja-JP" sz="1200" kern="1200" smtClean="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98444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【図解】コレ１枚で分かる「デスクトップの仮想化」と「アプリケーションの仮想化」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」を稼働させ、ネットワークを介して、その「仮想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」の画面を手元のディスプレイに転送・表示させ、キーボード、マウスなどの入出力装置を利用させる技術です。「</a:t>
            </a:r>
            <a:r>
              <a:rPr kumimoji="1" lang="en-US" altLang="ja-JP" sz="1200" kern="1200" dirty="0" smtClean="0">
                <a:solidFill>
                  <a:schemeClr val="tx1"/>
                </a:solidFill>
                <a:effectLst/>
                <a:latin typeface="+mn-lt"/>
                <a:ea typeface="+mn-ea"/>
                <a:cs typeface="+mn-cs"/>
              </a:rPr>
              <a:t>VDI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Virtual Desktop Infrastructure</a:t>
            </a:r>
            <a:r>
              <a:rPr kumimoji="1" lang="ja-JP" altLang="ja-JP" sz="1200" kern="1200" dirty="0" smtClean="0">
                <a:solidFill>
                  <a:schemeClr val="tx1"/>
                </a:solidFill>
                <a:effectLst/>
                <a:latin typeface="+mn-lt"/>
                <a:ea typeface="+mn-ea"/>
                <a:cs typeface="+mn-cs"/>
              </a:rPr>
              <a:t>）」とも呼ばれています。ちなみに「デスクトップ」とは、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画面のことです。</a:t>
            </a:r>
          </a:p>
          <a:p>
            <a:r>
              <a:rPr kumimoji="1" lang="ja-JP" altLang="ja-JP" sz="1200" kern="1200" dirty="0" smtClean="0">
                <a:solidFill>
                  <a:schemeClr val="tx1"/>
                </a:solidFill>
                <a:effectLst/>
                <a:latin typeface="+mn-lt"/>
                <a:ea typeface="+mn-ea"/>
                <a:cs typeface="+mn-cs"/>
              </a:rPr>
              <a:t>例えば、仮想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で、普通の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を動かし、</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を使い、作成した文書や表は、自分の仮想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に割り当てられたストレージに保存します。ユーザーは、手元にある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smtClean="0">
                <a:solidFill>
                  <a:schemeClr val="tx1"/>
                </a:solidFill>
                <a:effectLst/>
                <a:latin typeface="+mn-lt"/>
                <a:ea typeface="+mn-ea"/>
                <a:cs typeface="+mn-cs"/>
              </a:rPr>
              <a:t>一方、「アプリケーション仮想化」は、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でなければ動かないアプリケーションがあり、同時に最新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も利用したいとき、</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を「アプリケーション仮想化」で使用し、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smtClean="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がなくなってしまっても、管理者が、その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smtClean="0">
                <a:solidFill>
                  <a:schemeClr val="tx1"/>
                </a:solidFill>
                <a:effectLst/>
                <a:latin typeface="+mn-lt"/>
                <a:ea typeface="+mn-ea"/>
                <a:cs typeface="+mn-cs"/>
              </a:rPr>
              <a:t>また、自宅で仕事をする場合、自宅の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からネットワークを介して会社で使っている仮想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99883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「デスクトップ仮想化」と「アプリケーション仮装化」は、手元の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側に保管する必要がないので、ストレージも不要です。</a:t>
            </a:r>
          </a:p>
          <a:p>
            <a:r>
              <a:rPr kumimoji="1" lang="ja-JP" altLang="ja-JP" sz="1200" kern="1200" dirty="0" smtClean="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が作られました。これをシンクライアント（</a:t>
            </a:r>
            <a:r>
              <a:rPr kumimoji="1" lang="en-US" altLang="ja-JP" sz="1200" kern="1200" dirty="0" smtClean="0">
                <a:solidFill>
                  <a:schemeClr val="tx1"/>
                </a:solidFill>
                <a:effectLst/>
                <a:latin typeface="+mn-lt"/>
                <a:ea typeface="+mn-ea"/>
                <a:cs typeface="+mn-cs"/>
              </a:rPr>
              <a:t>Thin Client</a:t>
            </a:r>
            <a:r>
              <a:rPr kumimoji="1" lang="ja-JP" altLang="ja-JP" sz="1200" kern="1200" dirty="0" smtClean="0">
                <a:solidFill>
                  <a:schemeClr val="tx1"/>
                </a:solidFill>
                <a:effectLst/>
                <a:latin typeface="+mn-lt"/>
                <a:ea typeface="+mn-ea"/>
                <a:cs typeface="+mn-cs"/>
              </a:rPr>
              <a:t>）と言います。</a:t>
            </a:r>
            <a:r>
              <a:rPr kumimoji="1" lang="en-US" altLang="ja-JP" sz="1200" kern="1200" dirty="0" smtClean="0">
                <a:solidFill>
                  <a:schemeClr val="tx1"/>
                </a:solidFill>
                <a:effectLst/>
                <a:latin typeface="+mn-lt"/>
                <a:ea typeface="+mn-ea"/>
                <a:cs typeface="+mn-cs"/>
              </a:rPr>
              <a:t>Thin</a:t>
            </a:r>
            <a:r>
              <a:rPr kumimoji="1" lang="ja-JP" altLang="ja-JP" sz="1200" kern="1200" dirty="0" smtClean="0">
                <a:solidFill>
                  <a:schemeClr val="tx1"/>
                </a:solidFill>
                <a:effectLst/>
                <a:latin typeface="+mn-lt"/>
                <a:ea typeface="+mn-ea"/>
                <a:cs typeface="+mn-cs"/>
              </a:rPr>
              <a:t>とは、「やせた」という意味です。ちなみに、通常の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Fat</a:t>
            </a:r>
            <a:r>
              <a:rPr kumimoji="1" lang="ja-JP" altLang="ja-JP" sz="1200" kern="1200" dirty="0" smtClean="0">
                <a:solidFill>
                  <a:schemeClr val="tx1"/>
                </a:solidFill>
                <a:effectLst/>
                <a:latin typeface="+mn-lt"/>
                <a:ea typeface="+mn-ea"/>
                <a:cs typeface="+mn-cs"/>
              </a:rPr>
              <a:t>（太った）</a:t>
            </a:r>
            <a:r>
              <a:rPr kumimoji="1" lang="en-US" altLang="ja-JP" sz="1200" kern="1200" dirty="0" smtClean="0">
                <a:solidFill>
                  <a:schemeClr val="tx1"/>
                </a:solidFill>
                <a:effectLst/>
                <a:latin typeface="+mn-lt"/>
                <a:ea typeface="+mn-ea"/>
                <a:cs typeface="+mn-cs"/>
              </a:rPr>
              <a:t>Client</a:t>
            </a:r>
            <a:r>
              <a:rPr kumimoji="1" lang="ja-JP" altLang="ja-JP" sz="1200" kern="1200" dirty="0" smtClean="0">
                <a:solidFill>
                  <a:schemeClr val="tx1"/>
                </a:solidFill>
                <a:effectLst/>
                <a:latin typeface="+mn-lt"/>
                <a:ea typeface="+mn-ea"/>
                <a:cs typeface="+mn-cs"/>
              </a:rPr>
              <a:t>と呼ぶことがあります。</a:t>
            </a:r>
          </a:p>
          <a:p>
            <a:r>
              <a:rPr kumimoji="1" lang="ja-JP" altLang="ja-JP" sz="1200" kern="1200" dirty="0" smtClean="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smtClean="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smtClean="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smtClean="0">
                <a:solidFill>
                  <a:schemeClr val="tx1"/>
                </a:solidFill>
                <a:effectLst/>
                <a:latin typeface="+mn-lt"/>
                <a:ea typeface="+mn-ea"/>
                <a:cs typeface="+mn-cs"/>
              </a:rPr>
              <a:t>「シンクライアント」は、このような機能を絞り込んだ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146642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smtClean="0">
                <a:solidFill>
                  <a:schemeClr val="tx1"/>
                </a:solidFill>
                <a:effectLst/>
                <a:latin typeface="+mn-lt"/>
                <a:ea typeface="+mn-ea"/>
                <a:cs typeface="+mn-cs"/>
              </a:rPr>
              <a:t>Virtual</a:t>
            </a:r>
            <a:r>
              <a:rPr kumimoji="1" lang="ja-JP" altLang="ja-JP" sz="1200" kern="1200" dirty="0" smtClean="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smtClean="0">
                <a:solidFill>
                  <a:schemeClr val="tx1"/>
                </a:solidFill>
                <a:effectLst/>
                <a:latin typeface="+mn-lt"/>
                <a:ea typeface="+mn-ea"/>
                <a:cs typeface="+mn-cs"/>
              </a:rPr>
              <a:t>辞書を引くと英語の文例には、次のような記述がありました。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was a virtual promise.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（約束ではないが）実際には約束も同然だった。</a:t>
            </a:r>
          </a:p>
          <a:p>
            <a:r>
              <a:rPr kumimoji="1" lang="en-US" altLang="ja-JP" sz="1200" kern="1200" dirty="0" smtClean="0">
                <a:solidFill>
                  <a:schemeClr val="tx1"/>
                </a:solidFill>
                <a:effectLst/>
                <a:latin typeface="+mn-lt"/>
                <a:ea typeface="+mn-ea"/>
                <a:cs typeface="+mn-cs"/>
              </a:rPr>
              <a:t>He was the virtual leader of the movement.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彼はその運動の事実上の指導者だった。</a:t>
            </a:r>
          </a:p>
          <a:p>
            <a:r>
              <a:rPr kumimoji="1" lang="en-US" altLang="ja-JP" sz="1200" kern="1200" dirty="0" smtClean="0">
                <a:solidFill>
                  <a:schemeClr val="tx1"/>
                </a:solidFill>
                <a:effectLst/>
                <a:latin typeface="+mn-lt"/>
                <a:ea typeface="+mn-ea"/>
                <a:cs typeface="+mn-cs"/>
              </a:rPr>
              <a:t>He was formally a general, but he was a virtual king of this country</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彼は公式には「将軍」ではあったが、彼はこの国の実質的国王だった。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このように見ていくと、私たちが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の用語として使っている「仮想化＝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」は、次のような意味と理解するのが、自然かも知れません。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「物理的実態とは異なるが実質的機能を実現する仕組み」</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smtClean="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smtClean="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smtClean="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57201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668512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クライアントの仮想化は、ひとつのクライアント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smtClean="0">
                <a:solidFill>
                  <a:schemeClr val="tx1"/>
                </a:solidFill>
                <a:effectLst/>
                <a:latin typeface="+mn-lt"/>
                <a:ea typeface="+mn-ea"/>
                <a:cs typeface="+mn-cs"/>
              </a:rPr>
              <a:t>本来、ひとりのユーザーに占有使用されるクライアント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Window 7</a:t>
            </a:r>
            <a:r>
              <a:rPr kumimoji="1" lang="ja-JP" altLang="ja-JP" sz="1200" kern="1200" dirty="0" smtClean="0">
                <a:solidFill>
                  <a:schemeClr val="tx1"/>
                </a:solidFill>
                <a:effectLst/>
                <a:latin typeface="+mn-lt"/>
                <a:ea typeface="+mn-ea"/>
                <a:cs typeface="+mn-cs"/>
              </a:rPr>
              <a:t>と言われる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用のオペレーティング・システム上で、「</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モード」と呼ばれる仮想化の機能が動きます。この機能は</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の前のバージョンである</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を動かすことができる仮想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Windows7</a:t>
            </a:r>
            <a:r>
              <a:rPr kumimoji="1" lang="ja-JP" altLang="ja-JP" sz="1200" kern="1200" dirty="0" smtClean="0">
                <a:solidFill>
                  <a:schemeClr val="tx1"/>
                </a:solidFill>
                <a:effectLst/>
                <a:latin typeface="+mn-lt"/>
                <a:ea typeface="+mn-ea"/>
                <a:cs typeface="+mn-cs"/>
              </a:rPr>
              <a:t>の中に作ります。この上で、</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を動かせば、一台の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の上で、同時に</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を同時に稼働させることができます。</a:t>
            </a:r>
          </a:p>
          <a:p>
            <a:r>
              <a:rPr kumimoji="1" lang="ja-JP" altLang="ja-JP" sz="1200" kern="1200" dirty="0" smtClean="0">
                <a:solidFill>
                  <a:schemeClr val="tx1"/>
                </a:solidFill>
                <a:effectLst/>
                <a:latin typeface="+mn-lt"/>
                <a:ea typeface="+mn-ea"/>
                <a:cs typeface="+mn-cs"/>
              </a:rPr>
              <a:t>このようなことが必要になるのは、</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では動くが</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用として開発、購入したソフトウェアを無駄にしないですむのです。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上で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smtClean="0">
                <a:solidFill>
                  <a:schemeClr val="tx1"/>
                </a:solidFill>
                <a:effectLst/>
                <a:latin typeface="+mn-lt"/>
                <a:ea typeface="+mn-ea"/>
                <a:cs typeface="+mn-cs"/>
              </a:rPr>
              <a:t>Mac PC</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711716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31</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extLst>
      <p:ext uri="{BB962C8B-B14F-4D97-AF65-F5344CB8AC3E}">
        <p14:creationId xmlns:p14="http://schemas.microsoft.com/office/powerpoint/2010/main" val="1780005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【図解】コレ１枚で分かるストレージの仮想化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smtClean="0">
                <a:solidFill>
                  <a:schemeClr val="tx1"/>
                </a:solidFill>
                <a:effectLst/>
                <a:latin typeface="+mn-lt"/>
                <a:ea typeface="+mn-ea"/>
                <a:cs typeface="+mn-cs"/>
              </a:rPr>
              <a:t>例えば、ストレージの容量は、使っている／いないに関わらず、「</a:t>
            </a:r>
            <a:r>
              <a:rPr kumimoji="1" lang="en-US" altLang="ja-JP" sz="1200" kern="1200" dirty="0" smtClean="0">
                <a:solidFill>
                  <a:schemeClr val="tx1"/>
                </a:solidFill>
                <a:effectLst/>
                <a:latin typeface="+mn-lt"/>
                <a:ea typeface="+mn-ea"/>
                <a:cs typeface="+mn-cs"/>
              </a:rPr>
              <a:t>128GB</a:t>
            </a:r>
            <a:r>
              <a:rPr kumimoji="1" lang="ja-JP" altLang="ja-JP" sz="1200" kern="1200" dirty="0" smtClean="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smtClean="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smtClean="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smtClean="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smtClean="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 </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2002932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33</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従来、ネットワークの構築は、異なる役割や機能を持つ多数の機器をケーブルで接続し、それぞれの機器に手間のかかる設定が必要でした。この常識を変えたのが、</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Networking</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smtClean="0">
                <a:solidFill>
                  <a:schemeClr val="tx1"/>
                </a:solidFill>
                <a:effectLst/>
                <a:latin typeface="+mn-lt"/>
                <a:ea typeface="+mn-ea"/>
                <a:cs typeface="+mn-cs"/>
              </a:rPr>
              <a:t>例えば、異なる複数企業のシステム機器が混在して設置されているデータセンターの場合、従来であれば、独立性を保証するため各社毎に機器もネットワークも物理的に分離して別々に管理しなければなりませんで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このような仕組みを</a:t>
            </a:r>
            <a:r>
              <a:rPr kumimoji="1" lang="en-US" altLang="ja-JP" sz="1200" kern="1200" dirty="0" smtClean="0">
                <a:solidFill>
                  <a:schemeClr val="tx1"/>
                </a:solidFill>
                <a:effectLst/>
                <a:latin typeface="+mn-lt"/>
                <a:ea typeface="+mn-ea"/>
                <a:cs typeface="+mn-cs"/>
              </a:rPr>
              <a:t>NFV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Network Functions Virtualization</a:t>
            </a:r>
            <a:r>
              <a:rPr kumimoji="1" lang="ja-JP" altLang="ja-JP" sz="1200" kern="1200" dirty="0" smtClean="0">
                <a:solidFill>
                  <a:schemeClr val="tx1"/>
                </a:solidFill>
                <a:effectLst/>
                <a:latin typeface="+mn-lt"/>
                <a:ea typeface="+mn-ea"/>
                <a:cs typeface="+mn-cs"/>
              </a:rPr>
              <a:t>：ネットワーク機能の仮想化）と言います。</a:t>
            </a:r>
          </a:p>
          <a:p>
            <a:r>
              <a:rPr kumimoji="1" lang="ja-JP" altLang="ja-JP" sz="1200" kern="1200" dirty="0" smtClean="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smtClean="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smtClean="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smtClean="0">
                <a:solidFill>
                  <a:schemeClr val="tx1"/>
                </a:solidFill>
                <a:effectLst/>
                <a:latin typeface="+mn-lt"/>
                <a:ea typeface="+mn-ea"/>
                <a:cs typeface="+mn-cs"/>
              </a:rPr>
              <a:t>かつては、運用管理者が、アプリケーションのポリシーに応じて、手作業で個々のネットワーク機器の構成や設定を行っていました。しかし、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に対応したハードウェアやソフトウェアの登場により、これらの作業をネットワーク全体に対して一括して、あるいは、アプリケーションからの要求に応じて自動的で対応できるようになったのです。</a:t>
            </a:r>
          </a:p>
          <a:p>
            <a:r>
              <a:rPr kumimoji="1" lang="ja-JP" altLang="ja-JP" sz="1200" kern="1200" dirty="0" smtClean="0">
                <a:solidFill>
                  <a:schemeClr val="tx1"/>
                </a:solidFill>
                <a:effectLst/>
                <a:latin typeface="+mn-lt"/>
                <a:ea typeface="+mn-ea"/>
                <a:cs typeface="+mn-cs"/>
              </a:rPr>
              <a:t>これにより、ネットワークの運用管理負担が軽減されると共に、アプリケーションの変更に即応できる柔軟なネットワークが実現したのです。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1019113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529541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35</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281466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smtClean="0">
                <a:solidFill>
                  <a:schemeClr val="tx1"/>
                </a:solidFill>
                <a:effectLst/>
                <a:latin typeface="+mn-lt"/>
                <a:ea typeface="+mn-ea"/>
                <a:cs typeface="+mn-cs"/>
              </a:rPr>
              <a:t>すぐに稼動</a:t>
            </a:r>
          </a:p>
          <a:p>
            <a:r>
              <a:rPr kumimoji="1" lang="ja-JP" altLang="ja-JP" sz="1200" kern="1200" dirty="0" smtClean="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smtClean="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smtClean="0">
                <a:solidFill>
                  <a:schemeClr val="tx1"/>
                </a:solidFill>
                <a:effectLst/>
                <a:latin typeface="+mn-lt"/>
                <a:ea typeface="+mn-ea"/>
                <a:cs typeface="+mn-cs"/>
              </a:rPr>
              <a:t>複製が簡単</a:t>
            </a:r>
          </a:p>
          <a:p>
            <a:r>
              <a:rPr kumimoji="1" lang="ja-JP" altLang="ja-JP" sz="1200" kern="1200" dirty="0" smtClean="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smtClean="0">
                <a:solidFill>
                  <a:schemeClr val="tx1"/>
                </a:solidFill>
                <a:effectLst/>
                <a:latin typeface="+mn-lt"/>
                <a:ea typeface="+mn-ea"/>
                <a:cs typeface="+mn-cs"/>
              </a:rPr>
              <a:t>柔軟な構成変更</a:t>
            </a:r>
          </a:p>
          <a:p>
            <a:r>
              <a:rPr kumimoji="1" lang="ja-JP" altLang="ja-JP" sz="1200" kern="1200" smtClean="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608995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smtClean="0">
                <a:solidFill>
                  <a:schemeClr val="tx1"/>
                </a:solidFill>
                <a:effectLst/>
                <a:latin typeface="+mn-lt"/>
                <a:ea typeface="+mn-ea"/>
                <a:cs typeface="+mn-cs"/>
              </a:rPr>
              <a:t>停止時間の低減</a:t>
            </a:r>
          </a:p>
          <a:p>
            <a:r>
              <a:rPr kumimoji="1" lang="ja-JP" altLang="ja-JP" sz="1200" kern="1200" dirty="0" smtClean="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smtClean="0">
                <a:solidFill>
                  <a:schemeClr val="tx1"/>
                </a:solidFill>
                <a:effectLst/>
                <a:latin typeface="+mn-lt"/>
                <a:ea typeface="+mn-ea"/>
                <a:cs typeface="+mn-cs"/>
              </a:rPr>
              <a:t>従来は、サーバーの障害が発生すると、機械の復旧とデータ復元で半日～</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smtClean="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smtClean="0">
                <a:solidFill>
                  <a:schemeClr val="tx1"/>
                </a:solidFill>
                <a:effectLst/>
                <a:latin typeface="+mn-lt"/>
                <a:ea typeface="+mn-ea"/>
                <a:cs typeface="+mn-cs"/>
              </a:rPr>
              <a:t>災害対策への対応</a:t>
            </a:r>
          </a:p>
          <a:p>
            <a:r>
              <a:rPr kumimoji="1" lang="ja-JP" altLang="ja-JP" sz="1200" kern="1200" dirty="0" smtClean="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smtClean="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1215861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E10-845B-4D08-9EDB-751F4239C3A9}" type="slidenum">
              <a:rPr lang="ja-JP" altLang="en-US"/>
              <a:pPr/>
              <a:t>38</a:t>
            </a:fld>
            <a:endParaRPr lang="en-US" altLang="ja-JP"/>
          </a:p>
        </p:txBody>
      </p:sp>
      <p:sp>
        <p:nvSpPr>
          <p:cNvPr id="772098" name="Rectangle 2"/>
          <p:cNvSpPr>
            <a:spLocks noGrp="1" noRot="1" noChangeAspect="1" noChangeArrowheads="1" noTextEdit="1"/>
          </p:cNvSpPr>
          <p:nvPr>
            <p:ph type="sldImg"/>
          </p:nvPr>
        </p:nvSpPr>
        <p:spPr>
          <a:xfrm>
            <a:off x="1144588" y="684213"/>
            <a:ext cx="4575175" cy="3432175"/>
          </a:xfrm>
          <a:ln/>
        </p:spPr>
      </p:sp>
      <p:sp>
        <p:nvSpPr>
          <p:cNvPr id="772099"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211873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【図解】コレ１枚で分かる仮想化の３タイプ</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smtClean="0">
                <a:solidFill>
                  <a:schemeClr val="tx1"/>
                </a:solidFill>
                <a:effectLst/>
                <a:latin typeface="+mn-lt"/>
                <a:ea typeface="+mn-ea"/>
                <a:cs typeface="+mn-cs"/>
              </a:rPr>
              <a:t>仮想化には、次の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つのタイプがあります。</a:t>
            </a:r>
          </a:p>
          <a:p>
            <a:r>
              <a:rPr kumimoji="1" lang="ja-JP" altLang="ja-JP" sz="1200" kern="1200" dirty="0" smtClean="0">
                <a:solidFill>
                  <a:schemeClr val="tx1"/>
                </a:solidFill>
                <a:effectLst/>
                <a:latin typeface="+mn-lt"/>
                <a:ea typeface="+mn-ea"/>
                <a:cs typeface="+mn-cs"/>
              </a:rPr>
              <a:t>パーティショニング（分割）</a:t>
            </a:r>
          </a:p>
          <a:p>
            <a:r>
              <a:rPr kumimoji="1" lang="ja-JP" altLang="ja-JP" sz="1200" kern="1200" dirty="0" smtClean="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台のサーバーを、</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smtClean="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smtClean="0">
                <a:solidFill>
                  <a:schemeClr val="tx1"/>
                </a:solidFill>
                <a:effectLst/>
                <a:latin typeface="+mn-lt"/>
                <a:ea typeface="+mn-ea"/>
                <a:cs typeface="+mn-cs"/>
              </a:rPr>
              <a:t>アグリゲーション（集約）</a:t>
            </a:r>
          </a:p>
          <a:p>
            <a:r>
              <a:rPr kumimoji="1" lang="ja-JP" altLang="ja-JP" sz="1200" kern="1200" dirty="0" smtClean="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smtClean="0">
                <a:solidFill>
                  <a:schemeClr val="tx1"/>
                </a:solidFill>
                <a:effectLst/>
                <a:latin typeface="+mn-lt"/>
                <a:ea typeface="+mn-ea"/>
                <a:cs typeface="+mn-cs"/>
              </a:rPr>
              <a:t>エミュレーション（模倣）</a:t>
            </a:r>
          </a:p>
          <a:p>
            <a:r>
              <a:rPr kumimoji="1" lang="ja-JP" altLang="ja-JP" sz="1200" kern="1200" dirty="0" smtClean="0">
                <a:solidFill>
                  <a:schemeClr val="tx1"/>
                </a:solidFill>
                <a:effectLst/>
                <a:latin typeface="+mn-lt"/>
                <a:ea typeface="+mn-ea"/>
                <a:cs typeface="+mn-cs"/>
              </a:rPr>
              <a:t>あるシステム資源を異なるシステム資源として機能させます。例えば、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smtClean="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smtClean="0">
                <a:solidFill>
                  <a:schemeClr val="tx1"/>
                </a:solidFill>
                <a:effectLst/>
                <a:latin typeface="+mn-lt"/>
                <a:ea typeface="+mn-ea"/>
                <a:cs typeface="+mn-cs"/>
              </a:rPr>
              <a:t>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smtClean="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320782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extLst>
      <p:ext uri="{BB962C8B-B14F-4D97-AF65-F5344CB8AC3E}">
        <p14:creationId xmlns:p14="http://schemas.microsoft.com/office/powerpoint/2010/main" val="1536412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279285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r>
              <a:rPr kumimoji="1" lang="ja-JP" altLang="en-US" dirty="0" smtClean="0"/>
              <a:t>インターネットに繋げば、いつでも何処でも望む情報が手に入り、アプリケーション・サービスをうけられるようになりました。その結果、必要となるシステム資源は、質的にも量的にも従来とは桁違いの規模となり、これが継続的に増大する状況が生まれています。これを「</a:t>
            </a:r>
            <a:r>
              <a:rPr kumimoji="1" lang="en-US" altLang="ja-JP" dirty="0" smtClean="0"/>
              <a:t>Web</a:t>
            </a:r>
            <a:r>
              <a:rPr kumimoji="1" lang="ja-JP" altLang="en-US" dirty="0" smtClean="0"/>
              <a:t>スケール」と呼んでいます。パブリック・クラウドは、この</a:t>
            </a:r>
            <a:r>
              <a:rPr kumimoji="1" lang="en-US" altLang="ja-JP" dirty="0" smtClean="0"/>
              <a:t>Web</a:t>
            </a:r>
            <a:r>
              <a:rPr kumimoji="1" lang="ja-JP" altLang="en-US" dirty="0" smtClean="0"/>
              <a:t>スケールに対応しなければなりません。</a:t>
            </a:r>
          </a:p>
          <a:p>
            <a:endParaRPr kumimoji="1" lang="ja-JP" altLang="en-US" dirty="0" smtClean="0"/>
          </a:p>
          <a:p>
            <a:r>
              <a:rPr kumimoji="1" lang="ja-JP" altLang="en-US" dirty="0" smtClean="0"/>
              <a:t>そのためには、</a:t>
            </a:r>
            <a:r>
              <a:rPr kumimoji="1" lang="en-US" altLang="ja-JP" dirty="0" smtClean="0"/>
              <a:t>CPU</a:t>
            </a:r>
            <a:r>
              <a:rPr kumimoji="1" lang="ja-JP" altLang="en-US" dirty="0" smtClean="0"/>
              <a:t>やメモリ、ストレージなどのハードウェア能力をそれぞれ個別に増強する「スケールアップ」では、すぐに物理的な限界に達してしまいます。そこで、同様のハードウェアを並列に追加してゆき、全体の規模を拡大して、並列処理させることで能力を増強する「スケールアウト」での対応が、一般的です。スケールアウトにすれば、継続的な需要の増大に際しても、ハードウェアを追加してゆくことで、容易に能力を増強できるのです。</a:t>
            </a:r>
          </a:p>
          <a:p>
            <a:endParaRPr kumimoji="1" lang="ja-JP" altLang="en-US" dirty="0" smtClean="0"/>
          </a:p>
          <a:p>
            <a:r>
              <a:rPr kumimoji="1" lang="ja-JP" altLang="en-US" dirty="0" smtClean="0"/>
              <a:t>スクリーンショット </a:t>
            </a:r>
            <a:r>
              <a:rPr kumimoji="1" lang="en-US" altLang="ja-JP" dirty="0" smtClean="0"/>
              <a:t>2015-06-11 7.42.30.png</a:t>
            </a:r>
          </a:p>
          <a:p>
            <a:endParaRPr kumimoji="1" lang="en-US" altLang="ja-JP" dirty="0" smtClean="0"/>
          </a:p>
          <a:p>
            <a:r>
              <a:rPr kumimoji="1" lang="ja-JP" altLang="en-US" dirty="0" smtClean="0"/>
              <a:t>このようなスケールアウトの考え方をパブリック・クラウドではなく、プライベート・クラウドのインフラとして提供しようという製品が登場しています。これらは、「ハイパー・コンバージド・システム」と言われ、</a:t>
            </a:r>
            <a:r>
              <a:rPr kumimoji="1" lang="en-US" altLang="ja-JP" dirty="0" err="1" smtClean="0"/>
              <a:t>Nutanix</a:t>
            </a:r>
            <a:r>
              <a:rPr kumimoji="1" lang="ja-JP" altLang="en-US" dirty="0" smtClean="0"/>
              <a:t>、</a:t>
            </a:r>
            <a:r>
              <a:rPr kumimoji="1" lang="en-US" altLang="ja-JP" dirty="0" smtClean="0"/>
              <a:t>EVO:RAIL</a:t>
            </a:r>
            <a:r>
              <a:rPr kumimoji="1" lang="ja-JP" altLang="en-US" dirty="0" smtClean="0"/>
              <a:t>、</a:t>
            </a:r>
            <a:r>
              <a:rPr kumimoji="1" lang="en-US" altLang="ja-JP" dirty="0" err="1" smtClean="0"/>
              <a:t>Simplivity</a:t>
            </a:r>
            <a:r>
              <a:rPr kumimoji="1" lang="ja-JP" altLang="en-US" dirty="0" smtClean="0"/>
              <a:t>、</a:t>
            </a:r>
            <a:r>
              <a:rPr kumimoji="1" lang="en-US" altLang="ja-JP" dirty="0" smtClean="0"/>
              <a:t>VCE</a:t>
            </a:r>
            <a:r>
              <a:rPr kumimoji="1" lang="ja-JP" altLang="en-US" dirty="0" smtClean="0"/>
              <a:t>の</a:t>
            </a:r>
            <a:r>
              <a:rPr kumimoji="1" lang="en-US" altLang="ja-JP" dirty="0" err="1" smtClean="0"/>
              <a:t>VxRack</a:t>
            </a:r>
            <a:r>
              <a:rPr kumimoji="1" lang="ja-JP" altLang="en-US" dirty="0" smtClean="0"/>
              <a:t>などの製品が登場しています。これら製品は、サーバー、ネットワーク、ストレージで</a:t>
            </a:r>
            <a:r>
              <a:rPr kumimoji="1" lang="en-US" altLang="ja-JP" dirty="0" smtClean="0"/>
              <a:t>1</a:t>
            </a:r>
            <a:r>
              <a:rPr kumimoji="1" lang="ja-JP" altLang="en-US" dirty="0" smtClean="0"/>
              <a:t>単位の標準化されたモジュールで構成され、これを追加してゆくことで、すなわち、スケールアウトでシステムの能力を増強することができます。</a:t>
            </a:r>
          </a:p>
          <a:p>
            <a:endParaRPr kumimoji="1" lang="ja-JP" altLang="en-US" dirty="0" smtClean="0"/>
          </a:p>
          <a:p>
            <a:r>
              <a:rPr kumimoji="1" lang="ja-JP" altLang="en-US" dirty="0" smtClean="0"/>
              <a:t>これまでも、サーバー、ネットワーク、ストレージをひとつの筐体に収め、システムの接続や基本的な設定を予め済ませて出荷する「コンバージド・システム（垂直統合システム）」と言われる製品はありました。例えば、</a:t>
            </a:r>
            <a:r>
              <a:rPr kumimoji="1" lang="en-US" altLang="ja-JP" dirty="0" smtClean="0"/>
              <a:t>Oracle</a:t>
            </a:r>
            <a:r>
              <a:rPr kumimoji="1" lang="ja-JP" altLang="en-US" dirty="0" smtClean="0"/>
              <a:t>の </a:t>
            </a:r>
            <a:r>
              <a:rPr kumimoji="1" lang="en-US" altLang="ja-JP" dirty="0" err="1" smtClean="0"/>
              <a:t>Exalogic</a:t>
            </a:r>
            <a:r>
              <a:rPr kumimoji="1" lang="en-US" altLang="ja-JP" dirty="0" smtClean="0"/>
              <a:t> Elastic Cloud</a:t>
            </a:r>
            <a:r>
              <a:rPr kumimoji="1" lang="ja-JP" altLang="en-US" dirty="0" smtClean="0"/>
              <a:t>、</a:t>
            </a:r>
            <a:r>
              <a:rPr kumimoji="1" lang="en-US" altLang="ja-JP" dirty="0" smtClean="0"/>
              <a:t>IBM</a:t>
            </a:r>
            <a:r>
              <a:rPr kumimoji="1" lang="ja-JP" altLang="en-US" dirty="0" smtClean="0"/>
              <a:t>の</a:t>
            </a:r>
            <a:r>
              <a:rPr kumimoji="1" lang="en-US" altLang="ja-JP" dirty="0" err="1" smtClean="0"/>
              <a:t>PureFlex</a:t>
            </a:r>
            <a:r>
              <a:rPr kumimoji="1" lang="en-US" altLang="ja-JP" dirty="0" smtClean="0"/>
              <a:t> System</a:t>
            </a:r>
            <a:r>
              <a:rPr kumimoji="1" lang="ja-JP" altLang="en-US" dirty="0" smtClean="0"/>
              <a:t>、</a:t>
            </a:r>
            <a:r>
              <a:rPr kumimoji="1" lang="en-US" altLang="ja-JP" dirty="0" smtClean="0"/>
              <a:t>VCE</a:t>
            </a:r>
            <a:r>
              <a:rPr kumimoji="1" lang="ja-JP" altLang="en-US" dirty="0" smtClean="0"/>
              <a:t>の</a:t>
            </a:r>
            <a:r>
              <a:rPr kumimoji="1" lang="en-US" altLang="ja-JP" dirty="0" err="1" smtClean="0"/>
              <a:t>vBlock</a:t>
            </a:r>
            <a:r>
              <a:rPr kumimoji="1" lang="ja-JP" altLang="en-US" dirty="0" smtClean="0"/>
              <a:t>、</a:t>
            </a:r>
            <a:r>
              <a:rPr kumimoji="1" lang="en-US" altLang="ja-JP" dirty="0" smtClean="0"/>
              <a:t>HP </a:t>
            </a:r>
            <a:r>
              <a:rPr kumimoji="1" lang="ja-JP" altLang="en-US" dirty="0" smtClean="0"/>
              <a:t>の</a:t>
            </a:r>
            <a:r>
              <a:rPr kumimoji="1" lang="en-US" altLang="ja-JP" dirty="0" err="1" smtClean="0"/>
              <a:t>ConvergedSystem</a:t>
            </a:r>
            <a:r>
              <a:rPr kumimoji="1" lang="ja-JP" altLang="en-US" dirty="0" smtClean="0"/>
              <a:t>などがあります。</a:t>
            </a:r>
          </a:p>
          <a:p>
            <a:endParaRPr kumimoji="1" lang="ja-JP" altLang="en-US" dirty="0" smtClean="0"/>
          </a:p>
          <a:p>
            <a:r>
              <a:rPr kumimoji="1" lang="ja-JP" altLang="en-US" dirty="0" smtClean="0"/>
              <a:t>しかし、能力の拡張となると構成要素毎に個別対応しなければならず、しかも、接続や設定などが複雑になります。規模や構成を変えないことを前提に使うには、導入や設定、運用も容易なのですが、スケールアウトには簡単に対応できないものでした。</a:t>
            </a:r>
          </a:p>
          <a:p>
            <a:endParaRPr kumimoji="1" lang="ja-JP" altLang="en-US" dirty="0" smtClean="0"/>
          </a:p>
          <a:p>
            <a:r>
              <a:rPr kumimoji="1" lang="ja-JP" altLang="en-US" dirty="0" smtClean="0"/>
              <a:t>一方、「ハイパー・コンバージド・システム」は、標準化されたモジュールを追加することで、能力をスケールアウトに拡張でき、その構成や設定も自動で行われます。能力の拡張を迅速かつ段階的に行う必要があるインフラ用途として有効です。また構成や設定を全てソフトウェアで行える</a:t>
            </a:r>
            <a:r>
              <a:rPr kumimoji="1" lang="en-US" altLang="ja-JP" dirty="0" smtClean="0"/>
              <a:t>SDI</a:t>
            </a:r>
            <a:r>
              <a:rPr kumimoji="1" lang="ja-JP" altLang="en-US" dirty="0" smtClean="0"/>
              <a:t>（</a:t>
            </a:r>
            <a:r>
              <a:rPr kumimoji="1" lang="en-US" altLang="ja-JP" dirty="0" smtClean="0"/>
              <a:t>Software Defined Infrastructure</a:t>
            </a:r>
            <a:r>
              <a:rPr kumimoji="1" lang="ja-JP" altLang="en-US" dirty="0" smtClean="0"/>
              <a:t>）を構築する手段としても注目されています。</a:t>
            </a:r>
          </a:p>
          <a:p>
            <a:endParaRPr kumimoji="1" lang="ja-JP" altLang="en-US" dirty="0" smtClean="0"/>
          </a:p>
          <a:p>
            <a:r>
              <a:rPr kumimoji="1" lang="ja-JP" altLang="en-US" dirty="0" smtClean="0"/>
              <a:t>スクリーンショット </a:t>
            </a:r>
            <a:r>
              <a:rPr kumimoji="1" lang="en-US" altLang="ja-JP" dirty="0" smtClean="0"/>
              <a:t>2015-06-11 7.42.56.png</a:t>
            </a:r>
          </a:p>
          <a:p>
            <a:endParaRPr kumimoji="1" lang="en-US" altLang="ja-JP" dirty="0" smtClean="0"/>
          </a:p>
          <a:p>
            <a:r>
              <a:rPr kumimoji="1" lang="ja-JP" altLang="en-US" dirty="0" smtClean="0"/>
              <a:t>米</a:t>
            </a:r>
            <a:r>
              <a:rPr kumimoji="1" lang="en-US" altLang="ja-JP" dirty="0" smtClean="0"/>
              <a:t>Gartner</a:t>
            </a:r>
            <a:r>
              <a:rPr kumimoji="1" lang="ja-JP" altLang="en-US" dirty="0" smtClean="0"/>
              <a:t>は、「</a:t>
            </a:r>
            <a:r>
              <a:rPr kumimoji="1" lang="en-US" altLang="ja-JP" dirty="0" smtClean="0"/>
              <a:t>2015</a:t>
            </a:r>
            <a:r>
              <a:rPr kumimoji="1" lang="ja-JP" altLang="en-US" dirty="0" smtClean="0"/>
              <a:t>年の戦略的テクノロジ・トレンドのトップ</a:t>
            </a:r>
            <a:r>
              <a:rPr kumimoji="1" lang="en-US" altLang="ja-JP" dirty="0" smtClean="0"/>
              <a:t>10</a:t>
            </a:r>
            <a:r>
              <a:rPr kumimoji="1" lang="ja-JP" altLang="en-US" dirty="0" smtClean="0"/>
              <a:t>」に</a:t>
            </a:r>
            <a:r>
              <a:rPr kumimoji="1" lang="en-US" altLang="ja-JP" dirty="0" smtClean="0"/>
              <a:t>Web Scale IT</a:t>
            </a:r>
            <a:r>
              <a:rPr kumimoji="1" lang="ja-JP" altLang="en-US" dirty="0" smtClean="0"/>
              <a:t>として、これを取り上げ、注目しています。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183206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仮想化の歴史は古く、</a:t>
            </a:r>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使われています。当時コンピュータは大変高価でした。しかし、その機能と利便性が認められるようになると、利用したいと考えるユーザーが増えていきました。しかし、ユーザー毎に購入していては、お金が続きません。そこで、一台のコンピュータをあたかも複数の独立したコンピュータが存在しているかのように見せかけ、個別専用コンピュータのように使ってもらおうと生みだされたのが「仮想化」です。</a:t>
            </a:r>
          </a:p>
          <a:p>
            <a:r>
              <a:rPr kumimoji="1" lang="ja-JP" altLang="ja-JP" sz="1200" kern="1200" dirty="0" smtClean="0">
                <a:solidFill>
                  <a:schemeClr val="tx1"/>
                </a:solidFill>
                <a:effectLst/>
                <a:latin typeface="+mn-lt"/>
                <a:ea typeface="+mn-ea"/>
                <a:cs typeface="+mn-cs"/>
              </a:rPr>
              <a:t>その後、コンピュータは性能を高め価格は下がり続けます。そうなると、大型のコンピュータを複数のユーザーで使うよりも、それぞれに専用のコンピュータを購入する方が自由度も高く費用も少なくてすむようになりました。その結果、多数のコンピュータが導入されるようになったのです。</a:t>
            </a:r>
          </a:p>
          <a:p>
            <a:r>
              <a:rPr kumimoji="1" lang="ja-JP" altLang="ja-JP" sz="1200" kern="1200" dirty="0" smtClean="0">
                <a:solidFill>
                  <a:schemeClr val="tx1"/>
                </a:solidFill>
                <a:effectLst/>
                <a:latin typeface="+mn-lt"/>
                <a:ea typeface="+mn-ea"/>
                <a:cs typeface="+mn-cs"/>
              </a:rPr>
              <a:t>一方で、機能や役割の重複、管理も利用部門任せでガバナンスが効かない、会社全体として運用管理の負荷やコストが増大するなどの問題を抱えるようになりました。</a:t>
            </a:r>
          </a:p>
          <a:p>
            <a:r>
              <a:rPr kumimoji="1" lang="ja-JP" altLang="ja-JP" sz="1200" kern="1200" dirty="0" smtClean="0">
                <a:solidFill>
                  <a:schemeClr val="tx1"/>
                </a:solidFill>
                <a:effectLst/>
                <a:latin typeface="+mn-lt"/>
                <a:ea typeface="+mn-ea"/>
                <a:cs typeface="+mn-cs"/>
              </a:rPr>
              <a:t>この状況に対処するために、再び「仮想化」が注目されるようになりました。高性能で安くなったコンピュータと仮想化の技術を使えば、複数のコンピュータを集約し、物理的なコンピュータの台数を減らすことができます。これにより、コンピュータの購入台数を減らし、運用管理負担を軽減し、コストも削減できます。かつて高価なコンピュータを分割する手段として使われた仮想化は、集約の手段として使用されることになったのです。</a:t>
            </a:r>
          </a:p>
          <a:p>
            <a:r>
              <a:rPr kumimoji="1" lang="ja-JP" altLang="ja-JP" sz="1200" kern="1200" dirty="0" smtClean="0">
                <a:solidFill>
                  <a:schemeClr val="tx1"/>
                </a:solidFill>
                <a:effectLst/>
                <a:latin typeface="+mn-lt"/>
                <a:ea typeface="+mn-ea"/>
                <a:cs typeface="+mn-cs"/>
              </a:rPr>
              <a:t>このような仮想化を「サーバー仮想化」といいます。「サーバー」とは、本来「サービスを提供するもの」という意味ですが、ここでは、複数のユーザーが共用するコンピュータと理解しておいて下さい。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110696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1045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839371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63666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97699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236416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1" Type="http://schemas.openxmlformats.org/officeDocument/2006/relationships/image" Target="../media/image20.tiff"/><Relationship Id="rId12" Type="http://schemas.openxmlformats.org/officeDocument/2006/relationships/image" Target="../media/image21.tiff"/><Relationship Id="rId13" Type="http://schemas.openxmlformats.org/officeDocument/2006/relationships/image" Target="../media/image22.tiff"/><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tiff"/><Relationship Id="rId5" Type="http://schemas.openxmlformats.org/officeDocument/2006/relationships/image" Target="../media/image14.tiff"/><Relationship Id="rId6" Type="http://schemas.openxmlformats.org/officeDocument/2006/relationships/image" Target="../media/image15.jpg"/><Relationship Id="rId7" Type="http://schemas.openxmlformats.org/officeDocument/2006/relationships/image" Target="../media/image16.tiff"/><Relationship Id="rId8" Type="http://schemas.openxmlformats.org/officeDocument/2006/relationships/image" Target="../media/image17.png"/><Relationship Id="rId9" Type="http://schemas.openxmlformats.org/officeDocument/2006/relationships/image" Target="../media/image18.jpg"/><Relationship Id="rId10"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30.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4.gif"/><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5.GIF"/><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9" Type="http://schemas.openxmlformats.org/officeDocument/2006/relationships/image" Target="../media/image43.jpg"/><Relationship Id="rId20" Type="http://schemas.openxmlformats.org/officeDocument/2006/relationships/image" Target="../media/image54.jpg"/><Relationship Id="rId21" Type="http://schemas.openxmlformats.org/officeDocument/2006/relationships/image" Target="../media/image55.jpg"/><Relationship Id="rId22" Type="http://schemas.openxmlformats.org/officeDocument/2006/relationships/image" Target="../media/image56.jpg"/><Relationship Id="rId23" Type="http://schemas.openxmlformats.org/officeDocument/2006/relationships/image" Target="../media/image57.jpg"/><Relationship Id="rId24" Type="http://schemas.openxmlformats.org/officeDocument/2006/relationships/image" Target="../media/image58.png"/><Relationship Id="rId10" Type="http://schemas.openxmlformats.org/officeDocument/2006/relationships/image" Target="../media/image44.jpg"/><Relationship Id="rId11" Type="http://schemas.openxmlformats.org/officeDocument/2006/relationships/image" Target="../media/image45.jp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7" Type="http://schemas.openxmlformats.org/officeDocument/2006/relationships/image" Target="../media/image51.png"/><Relationship Id="rId18" Type="http://schemas.openxmlformats.org/officeDocument/2006/relationships/image" Target="../media/image52.jpg"/><Relationship Id="rId19" Type="http://schemas.openxmlformats.org/officeDocument/2006/relationships/image" Target="../media/image53.gif"/><Relationship Id="rId1" Type="http://schemas.openxmlformats.org/officeDocument/2006/relationships/slideLayout" Target="../slideLayouts/slideLayout6.xml"/><Relationship Id="rId2" Type="http://schemas.openxmlformats.org/officeDocument/2006/relationships/image" Target="../media/image36.jpg"/><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39.jpg"/><Relationship Id="rId6" Type="http://schemas.openxmlformats.org/officeDocument/2006/relationships/image" Target="../media/image40.jpg"/><Relationship Id="rId7" Type="http://schemas.openxmlformats.org/officeDocument/2006/relationships/image" Target="../media/image41.jpg"/><Relationship Id="rId8" Type="http://schemas.openxmlformats.org/officeDocument/2006/relationships/image" Target="../media/image42.jpg"/></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2800" dirty="0" smtClean="0"/>
              <a:t>仮想化と</a:t>
            </a:r>
            <a:r>
              <a:rPr kumimoji="1" lang="en-US" altLang="ja-JP" sz="2800" dirty="0" smtClean="0"/>
              <a:t>SDI</a:t>
            </a:r>
            <a:endParaRPr kumimoji="1" lang="ja-JP" altLang="en-US" sz="2800" dirty="0"/>
          </a:p>
        </p:txBody>
      </p:sp>
      <p:sp>
        <p:nvSpPr>
          <p:cNvPr id="4" name="サブタイトル 3"/>
          <p:cNvSpPr>
            <a:spLocks noGrp="1"/>
          </p:cNvSpPr>
          <p:nvPr>
            <p:ph type="subTitle" idx="1"/>
          </p:nvPr>
        </p:nvSpPr>
        <p:spPr>
          <a:xfrm>
            <a:off x="685800" y="3391244"/>
            <a:ext cx="7772400" cy="1264162"/>
          </a:xfrm>
        </p:spPr>
        <p:txBody>
          <a:bodyPr>
            <a:normAutofit/>
          </a:bodyPr>
          <a:lstStyle/>
          <a:p>
            <a:r>
              <a:rPr kumimoji="1" lang="en-US" altLang="ja-JP" dirty="0" smtClean="0"/>
              <a:t>IT</a:t>
            </a:r>
            <a:r>
              <a:rPr kumimoji="1" lang="ja-JP" altLang="en-US" dirty="0" smtClean="0"/>
              <a:t>ソリューション塾・関西</a:t>
            </a:r>
            <a:endParaRPr kumimoji="1" lang="en-US" altLang="ja-JP" dirty="0" smtClean="0"/>
          </a:p>
          <a:p>
            <a:r>
              <a:rPr kumimoji="1" lang="en-US" altLang="ja-JP" dirty="0" smtClean="0"/>
              <a:t>2016</a:t>
            </a:r>
            <a:r>
              <a:rPr kumimoji="1" lang="ja-JP" altLang="en-US" dirty="0" smtClean="0"/>
              <a:t>年</a:t>
            </a:r>
            <a:r>
              <a:rPr lang="en-US" altLang="ja-JP" dirty="0" smtClean="0"/>
              <a:t>7</a:t>
            </a:r>
            <a:r>
              <a:rPr kumimoji="1" lang="ja-JP" altLang="en-US" dirty="0" smtClean="0"/>
              <a:t>月</a:t>
            </a:r>
            <a:r>
              <a:rPr lang="en-US" altLang="ja-JP" dirty="0" smtClean="0"/>
              <a:t>26</a:t>
            </a:r>
            <a:r>
              <a:rPr lang="ja-JP" altLang="en-US" dirty="0" smtClean="0"/>
              <a:t>日</a:t>
            </a:r>
            <a:endParaRPr kumimoji="1" lang="ja-JP" altLang="en-US" dirty="0"/>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8" name="テキスト ボックス 697"/>
          <p:cNvSpPr txBox="1"/>
          <p:nvPr/>
        </p:nvSpPr>
        <p:spPr>
          <a:xfrm>
            <a:off x="2837050" y="6261460"/>
            <a:ext cx="3467616"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物理的なシステム資源を個別に構築</a:t>
            </a:r>
            <a:endParaRPr kumimoji="1" lang="ja-JP" altLang="en-US" sz="1600" dirty="0">
              <a:solidFill>
                <a:schemeClr val="bg1"/>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a:t>
            </a:r>
            <a:r>
              <a:rPr lang="ja-JP" altLang="en-US" dirty="0" smtClean="0"/>
              <a:t>物理システム</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smtClean="0">
                <a:solidFill>
                  <a:srgbClr val="FFFFFF"/>
                </a:solidFill>
                <a:latin typeface="HG丸ｺﾞｼｯｸM-PRO"/>
                <a:ea typeface="HG丸ｺﾞｼｯｸM-PRO"/>
                <a:cs typeface="HG丸ｺﾞｼｯｸM-PRO"/>
              </a:rPr>
              <a:t>ユーザーの要望に応じて物理資源を個別に調達・構成</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8" y="3769477"/>
            <a:ext cx="5570756" cy="400110"/>
          </a:xfrm>
          <a:prstGeom prst="rect">
            <a:avLst/>
          </a:prstGeom>
          <a:noFill/>
        </p:spPr>
        <p:txBody>
          <a:bodyPr wrap="none" rtlCol="0">
            <a:spAutoFit/>
          </a:bodyPr>
          <a:lstStyle/>
          <a:p>
            <a:pPr algn="ctr"/>
            <a:r>
              <a:rPr lang="ja-JP" altLang="en-US" sz="2000" dirty="0" smtClean="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63" name="角丸四角形 762"/>
          <p:cNvSpPr/>
          <p:nvPr/>
        </p:nvSpPr>
        <p:spPr>
          <a:xfrm>
            <a:off x="1097643"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4" name="正方形/長方形 763"/>
          <p:cNvSpPr/>
          <p:nvPr/>
        </p:nvSpPr>
        <p:spPr>
          <a:xfrm>
            <a:off x="1792971" y="51729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5" name="正方形/長方形 764"/>
          <p:cNvSpPr/>
          <p:nvPr/>
        </p:nvSpPr>
        <p:spPr>
          <a:xfrm>
            <a:off x="1545589"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66" name="図形グループ 765"/>
          <p:cNvGrpSpPr/>
          <p:nvPr/>
        </p:nvGrpSpPr>
        <p:grpSpPr>
          <a:xfrm>
            <a:off x="1097643" y="5722707"/>
            <a:ext cx="317500" cy="157483"/>
            <a:chOff x="6769100" y="1390650"/>
            <a:chExt cx="317500" cy="157483"/>
          </a:xfrm>
        </p:grpSpPr>
        <p:sp>
          <p:nvSpPr>
            <p:cNvPr id="767" name="正方形/長方形 7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8" name="円/楕円 7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9" name="直線コネクタ 7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0" name="図形グループ 769"/>
          <p:cNvGrpSpPr/>
          <p:nvPr/>
        </p:nvGrpSpPr>
        <p:grpSpPr>
          <a:xfrm>
            <a:off x="1097643" y="5916169"/>
            <a:ext cx="317500" cy="157483"/>
            <a:chOff x="6769100" y="1390650"/>
            <a:chExt cx="317500" cy="157483"/>
          </a:xfrm>
        </p:grpSpPr>
        <p:sp>
          <p:nvSpPr>
            <p:cNvPr id="771" name="正方形/長方形 7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2" name="円/楕円 7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3" name="直線コネクタ 7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4" name="図形グループ 773"/>
          <p:cNvGrpSpPr/>
          <p:nvPr/>
        </p:nvGrpSpPr>
        <p:grpSpPr>
          <a:xfrm>
            <a:off x="1467897" y="5725248"/>
            <a:ext cx="317500" cy="157483"/>
            <a:chOff x="6769100" y="1390650"/>
            <a:chExt cx="317500" cy="157483"/>
          </a:xfrm>
        </p:grpSpPr>
        <p:sp>
          <p:nvSpPr>
            <p:cNvPr id="775" name="正方形/長方形 7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6" name="円/楕円 7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7" name="直線コネクタ 7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8" name="図形グループ 777"/>
          <p:cNvGrpSpPr/>
          <p:nvPr/>
        </p:nvGrpSpPr>
        <p:grpSpPr>
          <a:xfrm>
            <a:off x="1467897" y="5918710"/>
            <a:ext cx="317500" cy="157483"/>
            <a:chOff x="6769100" y="1390650"/>
            <a:chExt cx="317500" cy="157483"/>
          </a:xfrm>
        </p:grpSpPr>
        <p:sp>
          <p:nvSpPr>
            <p:cNvPr id="779" name="正方形/長方形 7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0" name="円/楕円 7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1" name="直線コネクタ 78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2" name="フローチャート: 磁気ディスク 781"/>
          <p:cNvSpPr/>
          <p:nvPr/>
        </p:nvSpPr>
        <p:spPr>
          <a:xfrm>
            <a:off x="1899370"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3" name="角丸四角形 782"/>
          <p:cNvSpPr/>
          <p:nvPr/>
        </p:nvSpPr>
        <p:spPr>
          <a:xfrm>
            <a:off x="3088368"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4" name="正方形/長方形 783"/>
          <p:cNvSpPr/>
          <p:nvPr/>
        </p:nvSpPr>
        <p:spPr>
          <a:xfrm>
            <a:off x="3335406" y="528954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5" name="正方形/長方形 784"/>
          <p:cNvSpPr/>
          <p:nvPr/>
        </p:nvSpPr>
        <p:spPr>
          <a:xfrm>
            <a:off x="3689052"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6" name="正方形/長方形 785"/>
          <p:cNvSpPr/>
          <p:nvPr/>
        </p:nvSpPr>
        <p:spPr>
          <a:xfrm>
            <a:off x="3543275" y="51648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7" name="図形グループ 786"/>
          <p:cNvGrpSpPr/>
          <p:nvPr/>
        </p:nvGrpSpPr>
        <p:grpSpPr>
          <a:xfrm>
            <a:off x="3088368" y="5722707"/>
            <a:ext cx="317500" cy="157483"/>
            <a:chOff x="6769100" y="1390650"/>
            <a:chExt cx="317500" cy="157483"/>
          </a:xfrm>
        </p:grpSpPr>
        <p:sp>
          <p:nvSpPr>
            <p:cNvPr id="788" name="正方形/長方形 7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9" name="円/楕円 7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0" name="直線コネクタ 7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1" name="図形グループ 790"/>
          <p:cNvGrpSpPr/>
          <p:nvPr/>
        </p:nvGrpSpPr>
        <p:grpSpPr>
          <a:xfrm>
            <a:off x="3088368" y="5916169"/>
            <a:ext cx="317500" cy="157483"/>
            <a:chOff x="6769100" y="1390650"/>
            <a:chExt cx="317500" cy="157483"/>
          </a:xfrm>
        </p:grpSpPr>
        <p:sp>
          <p:nvSpPr>
            <p:cNvPr id="792" name="正方形/長方形 7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3" name="円/楕円 7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4" name="直線コネクタ 7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95" name="フローチャート: 磁気ディスク 794"/>
          <p:cNvSpPr/>
          <p:nvPr/>
        </p:nvSpPr>
        <p:spPr>
          <a:xfrm>
            <a:off x="3890095"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6" name="角丸四角形 795"/>
          <p:cNvSpPr/>
          <p:nvPr/>
        </p:nvSpPr>
        <p:spPr>
          <a:xfrm>
            <a:off x="5107668" y="5070531"/>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7" name="正方形/長方形 796"/>
          <p:cNvSpPr/>
          <p:nvPr/>
        </p:nvSpPr>
        <p:spPr>
          <a:xfrm>
            <a:off x="5374640" y="519565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8" name="正方形/長方形 797"/>
          <p:cNvSpPr/>
          <p:nvPr/>
        </p:nvSpPr>
        <p:spPr>
          <a:xfrm>
            <a:off x="5769935" y="519790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9" name="図形グループ 798"/>
          <p:cNvGrpSpPr/>
          <p:nvPr/>
        </p:nvGrpSpPr>
        <p:grpSpPr>
          <a:xfrm>
            <a:off x="5107668" y="5716311"/>
            <a:ext cx="317500" cy="157483"/>
            <a:chOff x="6769100" y="1390650"/>
            <a:chExt cx="317500" cy="157483"/>
          </a:xfrm>
        </p:grpSpPr>
        <p:sp>
          <p:nvSpPr>
            <p:cNvPr id="800" name="正方形/長方形 7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1" name="円/楕円 8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2" name="直線コネクタ 8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3" name="図形グループ 802"/>
          <p:cNvGrpSpPr/>
          <p:nvPr/>
        </p:nvGrpSpPr>
        <p:grpSpPr>
          <a:xfrm>
            <a:off x="5107668" y="5909773"/>
            <a:ext cx="317500" cy="157483"/>
            <a:chOff x="6769100" y="1390650"/>
            <a:chExt cx="317500" cy="157483"/>
          </a:xfrm>
        </p:grpSpPr>
        <p:sp>
          <p:nvSpPr>
            <p:cNvPr id="804" name="正方形/長方形 8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5" name="円/楕円 8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6" name="直線コネクタ 8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7" name="フローチャート: 磁気ディスク 806"/>
          <p:cNvSpPr/>
          <p:nvPr/>
        </p:nvSpPr>
        <p:spPr>
          <a:xfrm>
            <a:off x="5909395"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08" name="角丸四角形 807"/>
          <p:cNvSpPr/>
          <p:nvPr/>
        </p:nvSpPr>
        <p:spPr>
          <a:xfrm>
            <a:off x="7142866"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9" name="正方形/長方形 808"/>
          <p:cNvSpPr/>
          <p:nvPr/>
        </p:nvSpPr>
        <p:spPr>
          <a:xfrm>
            <a:off x="7425528" y="52642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810" name="図形グループ 809"/>
          <p:cNvGrpSpPr/>
          <p:nvPr/>
        </p:nvGrpSpPr>
        <p:grpSpPr>
          <a:xfrm>
            <a:off x="7142866" y="5722707"/>
            <a:ext cx="317500" cy="157483"/>
            <a:chOff x="6769100" y="1390650"/>
            <a:chExt cx="317500" cy="157483"/>
          </a:xfrm>
        </p:grpSpPr>
        <p:sp>
          <p:nvSpPr>
            <p:cNvPr id="811" name="正方形/長方形 8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2" name="円/楕円 8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3" name="直線コネクタ 8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4" name="図形グループ 813"/>
          <p:cNvGrpSpPr/>
          <p:nvPr/>
        </p:nvGrpSpPr>
        <p:grpSpPr>
          <a:xfrm>
            <a:off x="7142866" y="5916169"/>
            <a:ext cx="317500" cy="157483"/>
            <a:chOff x="6769100" y="1390650"/>
            <a:chExt cx="317500" cy="157483"/>
          </a:xfrm>
        </p:grpSpPr>
        <p:sp>
          <p:nvSpPr>
            <p:cNvPr id="815" name="正方形/長方形 8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6" name="円/楕円 8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7" name="直線コネクタ 8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8" name="図形グループ 817"/>
          <p:cNvGrpSpPr/>
          <p:nvPr/>
        </p:nvGrpSpPr>
        <p:grpSpPr>
          <a:xfrm>
            <a:off x="7513120" y="5725248"/>
            <a:ext cx="317500" cy="157483"/>
            <a:chOff x="6769100" y="1390650"/>
            <a:chExt cx="317500" cy="157483"/>
          </a:xfrm>
        </p:grpSpPr>
        <p:sp>
          <p:nvSpPr>
            <p:cNvPr id="819" name="正方形/長方形 8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0" name="円/楕円 8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1" name="直線コネクタ 8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22" name="フローチャート: 磁気ディスク 821"/>
          <p:cNvSpPr/>
          <p:nvPr/>
        </p:nvSpPr>
        <p:spPr>
          <a:xfrm>
            <a:off x="7944593"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3" name="正方形/長方形 822"/>
          <p:cNvSpPr/>
          <p:nvPr/>
        </p:nvSpPr>
        <p:spPr>
          <a:xfrm>
            <a:off x="7869950" y="52791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4" name="正方形/長方形 823"/>
          <p:cNvSpPr/>
          <p:nvPr/>
        </p:nvSpPr>
        <p:spPr>
          <a:xfrm>
            <a:off x="1329417"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5" name="正方形/長方形 824"/>
          <p:cNvSpPr/>
          <p:nvPr/>
        </p:nvSpPr>
        <p:spPr>
          <a:xfrm>
            <a:off x="7374640"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6" name="正方形/長方形 825"/>
          <p:cNvSpPr/>
          <p:nvPr/>
        </p:nvSpPr>
        <p:spPr>
          <a:xfrm>
            <a:off x="7776252"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7" name="フローチャート: 磁気ディスク 826"/>
          <p:cNvSpPr/>
          <p:nvPr/>
        </p:nvSpPr>
        <p:spPr>
          <a:xfrm>
            <a:off x="3481184"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92151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1" name="角丸四角形 540"/>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角丸四角形 541"/>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角丸四角形 542"/>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544" name="フローチャート: 磁気ディスク 543"/>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45" name="図形グループ 544"/>
          <p:cNvGrpSpPr/>
          <p:nvPr/>
        </p:nvGrpSpPr>
        <p:grpSpPr>
          <a:xfrm>
            <a:off x="1281263" y="5266032"/>
            <a:ext cx="317500" cy="157483"/>
            <a:chOff x="6769100" y="1390650"/>
            <a:chExt cx="317500" cy="157483"/>
          </a:xfrm>
        </p:grpSpPr>
        <p:sp>
          <p:nvSpPr>
            <p:cNvPr id="546" name="正方形/長方形 5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円/楕円 5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8" name="直線コネクタ 547"/>
            <p:cNvCxnSpPr>
              <a:stCxn id="639" idx="6"/>
              <a:endCxn id="63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9" name="図形グループ 548"/>
          <p:cNvGrpSpPr/>
          <p:nvPr/>
        </p:nvGrpSpPr>
        <p:grpSpPr>
          <a:xfrm>
            <a:off x="1281263" y="5459494"/>
            <a:ext cx="317500" cy="157483"/>
            <a:chOff x="6769100" y="1390650"/>
            <a:chExt cx="317500" cy="157483"/>
          </a:xfrm>
        </p:grpSpPr>
        <p:sp>
          <p:nvSpPr>
            <p:cNvPr id="550" name="正方形/長方形 5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円/楕円 5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2" name="直線コネクタ 551"/>
            <p:cNvCxnSpPr>
              <a:stCxn id="643" idx="6"/>
              <a:endCxn id="64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3" name="図形グループ 552"/>
          <p:cNvGrpSpPr/>
          <p:nvPr/>
        </p:nvGrpSpPr>
        <p:grpSpPr>
          <a:xfrm>
            <a:off x="1281263" y="5641087"/>
            <a:ext cx="317500" cy="157483"/>
            <a:chOff x="6769100" y="1390650"/>
            <a:chExt cx="317500" cy="157483"/>
          </a:xfrm>
        </p:grpSpPr>
        <p:sp>
          <p:nvSpPr>
            <p:cNvPr id="554" name="正方形/長方形 5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円/楕円 5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6" name="直線コネクタ 555"/>
            <p:cNvCxnSpPr>
              <a:stCxn id="647" idx="6"/>
              <a:endCxn id="6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7" name="図形グループ 556"/>
          <p:cNvGrpSpPr/>
          <p:nvPr/>
        </p:nvGrpSpPr>
        <p:grpSpPr>
          <a:xfrm>
            <a:off x="1281263" y="5816775"/>
            <a:ext cx="317500" cy="157483"/>
            <a:chOff x="6769100" y="1390650"/>
            <a:chExt cx="317500" cy="157483"/>
          </a:xfrm>
        </p:grpSpPr>
        <p:sp>
          <p:nvSpPr>
            <p:cNvPr id="558" name="正方形/長方形 5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円/楕円 5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0" name="直線コネクタ 559"/>
            <p:cNvCxnSpPr>
              <a:stCxn id="655" idx="6"/>
              <a:endCxn id="6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1" name="図形グループ 560"/>
          <p:cNvGrpSpPr/>
          <p:nvPr/>
        </p:nvGrpSpPr>
        <p:grpSpPr>
          <a:xfrm>
            <a:off x="1655913" y="5268573"/>
            <a:ext cx="317500" cy="157483"/>
            <a:chOff x="6769100" y="1390650"/>
            <a:chExt cx="317500" cy="157483"/>
          </a:xfrm>
        </p:grpSpPr>
        <p:sp>
          <p:nvSpPr>
            <p:cNvPr id="562" name="正方形/長方形 5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3" name="円/楕円 5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4" name="直線コネクタ 563"/>
            <p:cNvCxnSpPr>
              <a:stCxn id="659" idx="6"/>
              <a:endCxn id="6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5" name="図形グループ 564"/>
          <p:cNvGrpSpPr/>
          <p:nvPr/>
        </p:nvGrpSpPr>
        <p:grpSpPr>
          <a:xfrm>
            <a:off x="1655913" y="5462035"/>
            <a:ext cx="317500" cy="157483"/>
            <a:chOff x="6769100" y="1390650"/>
            <a:chExt cx="317500" cy="157483"/>
          </a:xfrm>
        </p:grpSpPr>
        <p:sp>
          <p:nvSpPr>
            <p:cNvPr id="566" name="正方形/長方形 5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7" name="円/楕円 5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8" name="直線コネクタ 567"/>
            <p:cNvCxnSpPr>
              <a:stCxn id="663" idx="6"/>
              <a:endCxn id="6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9" name="図形グループ 568"/>
          <p:cNvGrpSpPr/>
          <p:nvPr/>
        </p:nvGrpSpPr>
        <p:grpSpPr>
          <a:xfrm>
            <a:off x="1655913" y="5643628"/>
            <a:ext cx="317500" cy="157483"/>
            <a:chOff x="6769100" y="1390650"/>
            <a:chExt cx="317500" cy="157483"/>
          </a:xfrm>
        </p:grpSpPr>
        <p:sp>
          <p:nvSpPr>
            <p:cNvPr id="570" name="正方形/長方形 5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1" name="円/楕円 5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2" name="直線コネクタ 571"/>
            <p:cNvCxnSpPr>
              <a:stCxn id="667" idx="6"/>
              <a:endCxn id="66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3" name="図形グループ 572"/>
          <p:cNvGrpSpPr/>
          <p:nvPr/>
        </p:nvGrpSpPr>
        <p:grpSpPr>
          <a:xfrm>
            <a:off x="1655913" y="5819316"/>
            <a:ext cx="317500" cy="157483"/>
            <a:chOff x="6769100" y="1390650"/>
            <a:chExt cx="317500" cy="157483"/>
          </a:xfrm>
        </p:grpSpPr>
        <p:sp>
          <p:nvSpPr>
            <p:cNvPr id="574" name="正方形/長方形 5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5" name="円/楕円 5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6" name="直線コネクタ 575"/>
            <p:cNvCxnSpPr>
              <a:stCxn id="675" idx="6"/>
              <a:endCxn id="6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7" name="図形グループ 576"/>
          <p:cNvGrpSpPr/>
          <p:nvPr/>
        </p:nvGrpSpPr>
        <p:grpSpPr>
          <a:xfrm>
            <a:off x="2009559" y="5266032"/>
            <a:ext cx="317500" cy="157483"/>
            <a:chOff x="6769100" y="1390650"/>
            <a:chExt cx="317500" cy="157483"/>
          </a:xfrm>
        </p:grpSpPr>
        <p:sp>
          <p:nvSpPr>
            <p:cNvPr id="578" name="正方形/長方形 5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9" name="円/楕円 5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0" name="直線コネクタ 579"/>
            <p:cNvCxnSpPr>
              <a:stCxn id="679" idx="6"/>
              <a:endCxn id="67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1" name="図形グループ 580"/>
          <p:cNvGrpSpPr/>
          <p:nvPr/>
        </p:nvGrpSpPr>
        <p:grpSpPr>
          <a:xfrm>
            <a:off x="2009559" y="5459494"/>
            <a:ext cx="317500" cy="157483"/>
            <a:chOff x="6769100" y="1390650"/>
            <a:chExt cx="317500" cy="157483"/>
          </a:xfrm>
        </p:grpSpPr>
        <p:sp>
          <p:nvSpPr>
            <p:cNvPr id="582" name="正方形/長方形 5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3" name="円/楕円 5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4" name="直線コネクタ 583"/>
            <p:cNvCxnSpPr>
              <a:stCxn id="683" idx="6"/>
              <a:endCxn id="68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5" name="図形グループ 584"/>
          <p:cNvGrpSpPr/>
          <p:nvPr/>
        </p:nvGrpSpPr>
        <p:grpSpPr>
          <a:xfrm>
            <a:off x="2009559" y="5641087"/>
            <a:ext cx="317500" cy="157483"/>
            <a:chOff x="6769100" y="1390650"/>
            <a:chExt cx="317500" cy="157483"/>
          </a:xfrm>
        </p:grpSpPr>
        <p:sp>
          <p:nvSpPr>
            <p:cNvPr id="586" name="正方形/長方形 5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7" name="円/楕円 5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8" name="直線コネクタ 587"/>
            <p:cNvCxnSpPr>
              <a:stCxn id="687" idx="6"/>
              <a:endCxn id="68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9" name="図形グループ 588"/>
          <p:cNvGrpSpPr/>
          <p:nvPr/>
        </p:nvGrpSpPr>
        <p:grpSpPr>
          <a:xfrm>
            <a:off x="2009559" y="5816775"/>
            <a:ext cx="317500" cy="157483"/>
            <a:chOff x="6769100" y="1390650"/>
            <a:chExt cx="317500" cy="157483"/>
          </a:xfrm>
        </p:grpSpPr>
        <p:sp>
          <p:nvSpPr>
            <p:cNvPr id="590" name="正方形/長方形 5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円/楕円 5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2" name="直線コネクタ 591"/>
            <p:cNvCxnSpPr>
              <a:stCxn id="695" idx="6"/>
              <a:endCxn id="6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3" name="図形グループ 592"/>
          <p:cNvGrpSpPr/>
          <p:nvPr/>
        </p:nvGrpSpPr>
        <p:grpSpPr>
          <a:xfrm>
            <a:off x="2384209" y="5268573"/>
            <a:ext cx="317500" cy="157483"/>
            <a:chOff x="6769100" y="1390650"/>
            <a:chExt cx="317500" cy="157483"/>
          </a:xfrm>
        </p:grpSpPr>
        <p:sp>
          <p:nvSpPr>
            <p:cNvPr id="594" name="正方形/長方形 59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5" name="円/楕円 59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6" name="直線コネクタ 595"/>
            <p:cNvCxnSpPr>
              <a:stCxn id="699" idx="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7" name="図形グループ 596"/>
          <p:cNvGrpSpPr/>
          <p:nvPr/>
        </p:nvGrpSpPr>
        <p:grpSpPr>
          <a:xfrm>
            <a:off x="2384209" y="5462035"/>
            <a:ext cx="317500" cy="157483"/>
            <a:chOff x="6769100" y="1390650"/>
            <a:chExt cx="317500" cy="157483"/>
          </a:xfrm>
        </p:grpSpPr>
        <p:sp>
          <p:nvSpPr>
            <p:cNvPr id="598" name="正方形/長方形 59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9" name="円/楕円 59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0" name="直線コネクタ 59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1" name="図形グループ 600"/>
          <p:cNvGrpSpPr/>
          <p:nvPr/>
        </p:nvGrpSpPr>
        <p:grpSpPr>
          <a:xfrm>
            <a:off x="2384209" y="5643628"/>
            <a:ext cx="317500" cy="157483"/>
            <a:chOff x="6769100" y="1390650"/>
            <a:chExt cx="317500" cy="157483"/>
          </a:xfrm>
        </p:grpSpPr>
        <p:sp>
          <p:nvSpPr>
            <p:cNvPr id="602" name="正方形/長方形 60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3" name="円/楕円 60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4" name="直線コネクタ 60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5" name="図形グループ 604"/>
          <p:cNvGrpSpPr/>
          <p:nvPr/>
        </p:nvGrpSpPr>
        <p:grpSpPr>
          <a:xfrm>
            <a:off x="2384209" y="5819316"/>
            <a:ext cx="317500" cy="157483"/>
            <a:chOff x="6769100" y="1390650"/>
            <a:chExt cx="317500" cy="157483"/>
          </a:xfrm>
        </p:grpSpPr>
        <p:sp>
          <p:nvSpPr>
            <p:cNvPr id="606" name="正方形/長方形 60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7" name="円/楕円 60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8" name="直線コネクタ 60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9" name="図形グループ 608"/>
          <p:cNvGrpSpPr/>
          <p:nvPr/>
        </p:nvGrpSpPr>
        <p:grpSpPr>
          <a:xfrm>
            <a:off x="2749615" y="5268573"/>
            <a:ext cx="317500" cy="157483"/>
            <a:chOff x="6769100" y="1390650"/>
            <a:chExt cx="317500" cy="157483"/>
          </a:xfrm>
        </p:grpSpPr>
        <p:sp>
          <p:nvSpPr>
            <p:cNvPr id="610" name="正方形/長方形 60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1" name="円/楕円 61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2" name="直線コネクタ 61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3" name="図形グループ 612"/>
          <p:cNvGrpSpPr/>
          <p:nvPr/>
        </p:nvGrpSpPr>
        <p:grpSpPr>
          <a:xfrm>
            <a:off x="2749615" y="5462035"/>
            <a:ext cx="317500" cy="157483"/>
            <a:chOff x="6769100" y="1390650"/>
            <a:chExt cx="317500" cy="157483"/>
          </a:xfrm>
        </p:grpSpPr>
        <p:sp>
          <p:nvSpPr>
            <p:cNvPr id="614" name="正方形/長方形 6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5" name="円/楕円 6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6" name="直線コネクタ 6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7" name="図形グループ 616"/>
          <p:cNvGrpSpPr/>
          <p:nvPr/>
        </p:nvGrpSpPr>
        <p:grpSpPr>
          <a:xfrm>
            <a:off x="2749615" y="5643628"/>
            <a:ext cx="317500" cy="157483"/>
            <a:chOff x="6769100" y="1390650"/>
            <a:chExt cx="317500" cy="157483"/>
          </a:xfrm>
        </p:grpSpPr>
        <p:sp>
          <p:nvSpPr>
            <p:cNvPr id="618" name="正方形/長方形 6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9" name="円/楕円 6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0" name="直線コネクタ 6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1" name="図形グループ 620"/>
          <p:cNvGrpSpPr/>
          <p:nvPr/>
        </p:nvGrpSpPr>
        <p:grpSpPr>
          <a:xfrm>
            <a:off x="2749615" y="5819316"/>
            <a:ext cx="317500" cy="157483"/>
            <a:chOff x="6769100" y="1390650"/>
            <a:chExt cx="317500" cy="157483"/>
          </a:xfrm>
        </p:grpSpPr>
        <p:sp>
          <p:nvSpPr>
            <p:cNvPr id="622" name="正方形/長方形 6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3" name="円/楕円 6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4" name="直線コネクタ 6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5" name="図形グループ 624"/>
          <p:cNvGrpSpPr/>
          <p:nvPr/>
        </p:nvGrpSpPr>
        <p:grpSpPr>
          <a:xfrm>
            <a:off x="3119869" y="5271114"/>
            <a:ext cx="317500" cy="157483"/>
            <a:chOff x="6769100" y="1390650"/>
            <a:chExt cx="317500" cy="157483"/>
          </a:xfrm>
        </p:grpSpPr>
        <p:sp>
          <p:nvSpPr>
            <p:cNvPr id="626" name="正方形/長方形 62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7" name="円/楕円 6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8" name="直線コネクタ 6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9" name="図形グループ 628"/>
          <p:cNvGrpSpPr/>
          <p:nvPr/>
        </p:nvGrpSpPr>
        <p:grpSpPr>
          <a:xfrm>
            <a:off x="3119869" y="5464576"/>
            <a:ext cx="317500" cy="157483"/>
            <a:chOff x="6769100" y="1390650"/>
            <a:chExt cx="317500" cy="157483"/>
          </a:xfrm>
        </p:grpSpPr>
        <p:sp>
          <p:nvSpPr>
            <p:cNvPr id="630" name="正方形/長方形 62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1" name="円/楕円 63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2" name="直線コネクタ 63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3" name="図形グループ 632"/>
          <p:cNvGrpSpPr/>
          <p:nvPr/>
        </p:nvGrpSpPr>
        <p:grpSpPr>
          <a:xfrm>
            <a:off x="3119869" y="5646169"/>
            <a:ext cx="317500" cy="157483"/>
            <a:chOff x="6769100" y="1390650"/>
            <a:chExt cx="317500" cy="157483"/>
          </a:xfrm>
        </p:grpSpPr>
        <p:sp>
          <p:nvSpPr>
            <p:cNvPr id="634" name="正方形/長方形 6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5" name="円/楕円 6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6" name="直線コネクタ 6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7" name="図形グループ 636"/>
          <p:cNvGrpSpPr/>
          <p:nvPr/>
        </p:nvGrpSpPr>
        <p:grpSpPr>
          <a:xfrm>
            <a:off x="3119869" y="5821857"/>
            <a:ext cx="317500" cy="157483"/>
            <a:chOff x="6769100" y="1390650"/>
            <a:chExt cx="317500" cy="157483"/>
          </a:xfrm>
        </p:grpSpPr>
        <p:sp>
          <p:nvSpPr>
            <p:cNvPr id="638" name="正方形/長方形 63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9" name="円/楕円 63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0" name="直線コネクタ 63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1" name="図形グループ 640"/>
          <p:cNvGrpSpPr/>
          <p:nvPr/>
        </p:nvGrpSpPr>
        <p:grpSpPr>
          <a:xfrm>
            <a:off x="3494519" y="5273655"/>
            <a:ext cx="317500" cy="157483"/>
            <a:chOff x="6769100" y="1390650"/>
            <a:chExt cx="317500" cy="157483"/>
          </a:xfrm>
        </p:grpSpPr>
        <p:sp>
          <p:nvSpPr>
            <p:cNvPr id="642" name="正方形/長方形 6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3" name="円/楕円 64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4" name="直線コネクタ 64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5" name="図形グループ 644"/>
          <p:cNvGrpSpPr/>
          <p:nvPr/>
        </p:nvGrpSpPr>
        <p:grpSpPr>
          <a:xfrm>
            <a:off x="3494519" y="5467117"/>
            <a:ext cx="317500" cy="157483"/>
            <a:chOff x="6769100" y="1390650"/>
            <a:chExt cx="317500" cy="157483"/>
          </a:xfrm>
        </p:grpSpPr>
        <p:sp>
          <p:nvSpPr>
            <p:cNvPr id="646" name="正方形/長方形 6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7" name="円/楕円 6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8" name="直線コネクタ 64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9" name="図形グループ 648"/>
          <p:cNvGrpSpPr/>
          <p:nvPr/>
        </p:nvGrpSpPr>
        <p:grpSpPr>
          <a:xfrm>
            <a:off x="3494519" y="5648710"/>
            <a:ext cx="317500" cy="157483"/>
            <a:chOff x="6769100" y="1390650"/>
            <a:chExt cx="317500" cy="157483"/>
          </a:xfrm>
        </p:grpSpPr>
        <p:sp>
          <p:nvSpPr>
            <p:cNvPr id="650" name="正方形/長方形 6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1" name="円/楕円 6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2" name="直線コネクタ 65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3" name="図形グループ 652"/>
          <p:cNvGrpSpPr/>
          <p:nvPr/>
        </p:nvGrpSpPr>
        <p:grpSpPr>
          <a:xfrm>
            <a:off x="3494519" y="5824398"/>
            <a:ext cx="317500" cy="157483"/>
            <a:chOff x="6769100" y="1390650"/>
            <a:chExt cx="317500" cy="157483"/>
          </a:xfrm>
        </p:grpSpPr>
        <p:sp>
          <p:nvSpPr>
            <p:cNvPr id="654" name="正方形/長方形 6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5" name="円/楕円 6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6" name="直線コネクタ 65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7" name="図形グループ 656"/>
          <p:cNvGrpSpPr/>
          <p:nvPr/>
        </p:nvGrpSpPr>
        <p:grpSpPr>
          <a:xfrm>
            <a:off x="3848165" y="5271114"/>
            <a:ext cx="317500" cy="157483"/>
            <a:chOff x="6769100" y="1390650"/>
            <a:chExt cx="317500" cy="157483"/>
          </a:xfrm>
        </p:grpSpPr>
        <p:sp>
          <p:nvSpPr>
            <p:cNvPr id="658" name="正方形/長方形 6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9" name="円/楕円 6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0" name="直線コネクタ 6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1" name="図形グループ 660"/>
          <p:cNvGrpSpPr/>
          <p:nvPr/>
        </p:nvGrpSpPr>
        <p:grpSpPr>
          <a:xfrm>
            <a:off x="3848165" y="5464576"/>
            <a:ext cx="317500" cy="157483"/>
            <a:chOff x="6769100" y="1390650"/>
            <a:chExt cx="317500" cy="157483"/>
          </a:xfrm>
        </p:grpSpPr>
        <p:sp>
          <p:nvSpPr>
            <p:cNvPr id="662" name="正方形/長方形 6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3" name="円/楕円 6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4" name="直線コネクタ 66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5" name="図形グループ 664"/>
          <p:cNvGrpSpPr/>
          <p:nvPr/>
        </p:nvGrpSpPr>
        <p:grpSpPr>
          <a:xfrm>
            <a:off x="3848165" y="5646169"/>
            <a:ext cx="317500" cy="157483"/>
            <a:chOff x="6769100" y="1390650"/>
            <a:chExt cx="317500" cy="157483"/>
          </a:xfrm>
        </p:grpSpPr>
        <p:sp>
          <p:nvSpPr>
            <p:cNvPr id="666" name="正方形/長方形 6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7" name="円/楕円 6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8" name="直線コネクタ 66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9" name="図形グループ 668"/>
          <p:cNvGrpSpPr/>
          <p:nvPr/>
        </p:nvGrpSpPr>
        <p:grpSpPr>
          <a:xfrm>
            <a:off x="3848165" y="5821857"/>
            <a:ext cx="317500" cy="157483"/>
            <a:chOff x="6769100" y="1390650"/>
            <a:chExt cx="317500" cy="157483"/>
          </a:xfrm>
        </p:grpSpPr>
        <p:sp>
          <p:nvSpPr>
            <p:cNvPr id="670" name="正方形/長方形 6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1" name="円/楕円 6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2" name="直線コネクタ 6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3" name="フローチャート: 磁気ディスク 672"/>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4" name="フローチャート: 磁気ディスク 673"/>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5" name="フローチャート: 磁気ディスク 674"/>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6" name="フローチャート: 磁気ディスク 675"/>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7" name="フローチャート: 磁気ディスク 676"/>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8" name="フローチャート: 磁気ディスク 677"/>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9" name="フローチャート: 磁気ディスク 678"/>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0" name="フローチャート: 磁気ディスク 679"/>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1" name="フローチャート: 磁気ディスク 680"/>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2" name="フローチャート: 磁気ディスク 681"/>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3" name="フローチャート: 磁気ディスク 682"/>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4" name="フローチャート: 磁気ディスク 683"/>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5" name="フローチャート: 磁気ディスク 684"/>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6" name="フローチャート: 磁気ディスク 685"/>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7" name="フローチャート: 磁気ディスク 686"/>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8" name="フローチャート: 磁気ディスク 687"/>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9" name="フローチャート: 磁気ディスク 688"/>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0" name="フローチャート: 磁気ディスク 689"/>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1" name="フローチャート: 磁気ディスク 690"/>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2" name="フローチャート: 磁気ディスク 691"/>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3" name="正方形/長方形 692"/>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694" name="正方形/長方形 693"/>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695" name="正方形/長方形 69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696" name="正方形/長方形 69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697" name="正方形/長方形 69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9" name="テキスト ボックス 698"/>
          <p:cNvSpPr txBox="1"/>
          <p:nvPr/>
        </p:nvSpPr>
        <p:spPr>
          <a:xfrm>
            <a:off x="1065210" y="4865536"/>
            <a:ext cx="1338828" cy="246221"/>
          </a:xfrm>
          <a:prstGeom prst="rect">
            <a:avLst/>
          </a:prstGeom>
          <a:noFill/>
        </p:spPr>
        <p:txBody>
          <a:bodyPr wrap="none" rtlCol="0">
            <a:spAutoFit/>
          </a:bodyPr>
          <a:lstStyle/>
          <a:p>
            <a:pPr algn="ctr"/>
            <a:r>
              <a:rPr lang="ja-JP" altLang="en-US" sz="1000" smtClean="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700" name="テキスト ボックス 699"/>
          <p:cNvSpPr txBox="1"/>
          <p:nvPr/>
        </p:nvSpPr>
        <p:spPr>
          <a:xfrm>
            <a:off x="2130554" y="6020821"/>
            <a:ext cx="1082349" cy="246221"/>
          </a:xfrm>
          <a:prstGeom prst="rect">
            <a:avLst/>
          </a:prstGeom>
          <a:noFill/>
        </p:spPr>
        <p:txBody>
          <a:bodyPr wrap="none" rtlCol="0">
            <a:spAutoFit/>
          </a:bodyPr>
          <a:lstStyle/>
          <a:p>
            <a:pPr algn="ctr"/>
            <a:r>
              <a:rPr lang="ja-JP" altLang="en-US" sz="1000" smtClean="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701" name="テキスト ボックス 700"/>
          <p:cNvSpPr txBox="1"/>
          <p:nvPr/>
        </p:nvSpPr>
        <p:spPr>
          <a:xfrm>
            <a:off x="5785778" y="6020820"/>
            <a:ext cx="1210589" cy="246221"/>
          </a:xfrm>
          <a:prstGeom prst="rect">
            <a:avLst/>
          </a:prstGeom>
          <a:noFill/>
        </p:spPr>
        <p:txBody>
          <a:bodyPr wrap="none" rtlCol="0">
            <a:spAutoFit/>
          </a:bodyPr>
          <a:lstStyle/>
          <a:p>
            <a:pPr algn="ctr"/>
            <a:r>
              <a:rPr lang="ja-JP" altLang="en-US" sz="1000" dirty="0" smtClean="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a:t>
            </a:r>
            <a:r>
              <a:rPr lang="ja-JP" altLang="en-US" dirty="0" smtClean="0"/>
              <a:t>仮想システム</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smtClean="0">
                <a:solidFill>
                  <a:srgbClr val="FFFFFF"/>
                </a:solidFill>
                <a:latin typeface="HG丸ｺﾞｼｯｸM-PRO"/>
                <a:ea typeface="HG丸ｺﾞｼｯｸM-PRO"/>
                <a:cs typeface="HG丸ｺﾞｼｯｸM-PRO"/>
              </a:rPr>
              <a:t>仮想化されたシステム資源から、ユーザーの要望に応じて運用管理者が個別に構成・調達</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7" y="3769477"/>
            <a:ext cx="5570756" cy="400110"/>
          </a:xfrm>
          <a:prstGeom prst="rect">
            <a:avLst/>
          </a:prstGeom>
          <a:noFill/>
        </p:spPr>
        <p:txBody>
          <a:bodyPr wrap="none" rtlCol="0">
            <a:spAutoFit/>
          </a:bodyPr>
          <a:lstStyle/>
          <a:p>
            <a:pPr algn="ctr"/>
            <a:r>
              <a:rPr lang="ja-JP" altLang="en-US" sz="2000" dirty="0" smtClean="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4" name="テキスト ボックス 353"/>
          <p:cNvSpPr txBox="1"/>
          <p:nvPr/>
        </p:nvSpPr>
        <p:spPr>
          <a:xfrm>
            <a:off x="2016310" y="6261460"/>
            <a:ext cx="5109092"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74050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角丸四角形 447"/>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角丸四角形 446"/>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2" name="角丸四角形 421"/>
          <p:cNvSpPr/>
          <p:nvPr/>
        </p:nvSpPr>
        <p:spPr>
          <a:xfrm>
            <a:off x="652439" y="3264125"/>
            <a:ext cx="7862911" cy="950588"/>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12" name="角丸四角形 11"/>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1281263" y="5266032"/>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81263" y="5459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281263" y="5641087"/>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281263" y="5816775"/>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655913" y="5268573"/>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655913" y="5462035"/>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655913" y="5643628"/>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655913" y="5819316"/>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09559" y="5266032"/>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09559" y="5459494"/>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09559" y="5641087"/>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09559" y="5816775"/>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384209" y="5268573"/>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384209" y="5462035"/>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384209" y="5643628"/>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384209" y="5819316"/>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749615" y="5268573"/>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749615" y="5462035"/>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749615" y="5643628"/>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749615" y="5819316"/>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119869" y="5271114"/>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119869" y="5464576"/>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119869" y="5646169"/>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119869" y="5821857"/>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494519" y="5273655"/>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494519" y="5467117"/>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494519" y="5648710"/>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494519" y="5824398"/>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848165" y="5271114"/>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848165" y="5464576"/>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848165" y="5646169"/>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848165" y="5821857"/>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5" name="テキスト ボックス 434"/>
          <p:cNvSpPr txBox="1"/>
          <p:nvPr/>
        </p:nvSpPr>
        <p:spPr>
          <a:xfrm>
            <a:off x="2016310" y="6261460"/>
            <a:ext cx="5109092"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仮想化されたシステム資源から、ユーザーの要望に</a:t>
            </a:r>
            <a:r>
              <a:rPr kumimoji="0" lang="ja-JP" altLang="en-US" sz="1400" dirty="0" smtClean="0">
                <a:solidFill>
                  <a:srgbClr val="FFFFFF"/>
                </a:solidFill>
                <a:latin typeface="HG丸ｺﾞｼｯｸM-PRO"/>
                <a:ea typeface="HG丸ｺﾞｼｯｸM-PRO"/>
                <a:cs typeface="HG丸ｺﾞｼｯｸM-PRO"/>
              </a:rPr>
              <a:t>応じて自動で構成</a:t>
            </a:r>
            <a:r>
              <a:rPr kumimoji="0" lang="ja-JP" altLang="en-US" sz="1400" dirty="0">
                <a:solidFill>
                  <a:srgbClr val="FFFFFF"/>
                </a:solidFill>
                <a:latin typeface="HG丸ｺﾞｼｯｸM-PRO"/>
                <a:ea typeface="HG丸ｺﾞｼｯｸM-PRO"/>
                <a:cs typeface="HG丸ｺﾞｼｯｸM-PRO"/>
              </a:rPr>
              <a:t>・調達</a:t>
            </a:r>
            <a:endParaRPr kumimoji="0" lang="en-US" altLang="ja-JP" sz="1400" dirty="0">
              <a:solidFill>
                <a:srgbClr val="FFFFFF"/>
              </a:solidFill>
              <a:latin typeface="HG丸ｺﾞｼｯｸM-PRO"/>
              <a:ea typeface="HG丸ｺﾞｼｯｸM-PRO"/>
              <a:cs typeface="HG丸ｺﾞｼｯｸM-PRO"/>
            </a:endParaRPr>
          </a:p>
        </p:txBody>
      </p:sp>
      <p:sp>
        <p:nvSpPr>
          <p:cNvPr id="5" name="フローチャート: カード 4"/>
          <p:cNvSpPr/>
          <p:nvPr/>
        </p:nvSpPr>
        <p:spPr>
          <a:xfrm>
            <a:off x="1574845" y="290919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19" name="フローチャート: カード 418"/>
          <p:cNvSpPr/>
          <p:nvPr/>
        </p:nvSpPr>
        <p:spPr>
          <a:xfrm>
            <a:off x="3592229" y="2909857"/>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20" name="フローチャート: カード 419"/>
          <p:cNvSpPr/>
          <p:nvPr/>
        </p:nvSpPr>
        <p:spPr>
          <a:xfrm>
            <a:off x="5594107" y="2903195"/>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21" name="フローチャート: カード 420"/>
          <p:cNvSpPr/>
          <p:nvPr/>
        </p:nvSpPr>
        <p:spPr>
          <a:xfrm>
            <a:off x="7611491" y="290386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36" name="テキスト ボックス 435"/>
          <p:cNvSpPr txBox="1"/>
          <p:nvPr/>
        </p:nvSpPr>
        <p:spPr>
          <a:xfrm>
            <a:off x="2461083" y="3769477"/>
            <a:ext cx="4235455" cy="400110"/>
          </a:xfrm>
          <a:prstGeom prst="rect">
            <a:avLst/>
          </a:prstGeom>
          <a:noFill/>
        </p:spPr>
        <p:txBody>
          <a:bodyPr wrap="none" rtlCol="0">
            <a:spAutoFit/>
          </a:bodyPr>
          <a:lstStyle/>
          <a:p>
            <a:pPr algn="ctr"/>
            <a:r>
              <a:rPr lang="en-US" altLang="ja-JP" sz="2000" dirty="0" smtClean="0">
                <a:solidFill>
                  <a:schemeClr val="bg1"/>
                </a:solidFill>
                <a:latin typeface="Meiryo" charset="-128"/>
                <a:ea typeface="Meiryo" charset="-128"/>
                <a:cs typeface="Meiryo" charset="-128"/>
              </a:rPr>
              <a:t>SDI</a:t>
            </a:r>
            <a:r>
              <a:rPr lang="ja-JP" altLang="en-US" sz="2000" dirty="0" smtClean="0">
                <a:solidFill>
                  <a:schemeClr val="bg1"/>
                </a:solidFill>
                <a:latin typeface="Meiryo" charset="-128"/>
                <a:ea typeface="Meiryo" charset="-128"/>
                <a:cs typeface="Meiryo" charset="-128"/>
              </a:rPr>
              <a:t>を構築し運用するソフトウエア</a:t>
            </a:r>
            <a:endParaRPr kumimoji="1" lang="ja-JP" altLang="en-US" sz="2000" dirty="0">
              <a:solidFill>
                <a:schemeClr val="bg1"/>
              </a:solidFill>
              <a:latin typeface="Meiryo" charset="-128"/>
              <a:ea typeface="Meiryo" charset="-128"/>
              <a:cs typeface="Meiryo" charset="-128"/>
            </a:endParaRPr>
          </a:p>
        </p:txBody>
      </p:sp>
      <p:sp>
        <p:nvSpPr>
          <p:cNvPr id="7" name="上矢印 6"/>
          <p:cNvSpPr/>
          <p:nvPr/>
        </p:nvSpPr>
        <p:spPr>
          <a:xfrm>
            <a:off x="3330833" y="4135248"/>
            <a:ext cx="2464473" cy="616920"/>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テキスト ボックス 445"/>
          <p:cNvSpPr txBox="1"/>
          <p:nvPr/>
        </p:nvSpPr>
        <p:spPr>
          <a:xfrm>
            <a:off x="3781710" y="4330372"/>
            <a:ext cx="1620958" cy="469359"/>
          </a:xfrm>
          <a:prstGeom prst="rect">
            <a:avLst/>
          </a:prstGeom>
          <a:noFill/>
        </p:spPr>
        <p:txBody>
          <a:bodyPr wrap="none" rtlCol="0">
            <a:spAutoFit/>
          </a:bodyPr>
          <a:lstStyle/>
          <a:p>
            <a:pPr algn="ctr"/>
            <a:r>
              <a:rPr lang="ja-JP" altLang="en-US" sz="1400" b="1" dirty="0" smtClean="0">
                <a:solidFill>
                  <a:schemeClr val="bg1"/>
                </a:solidFill>
                <a:latin typeface="Meiryo" charset="-128"/>
                <a:ea typeface="Meiryo" charset="-128"/>
                <a:cs typeface="Meiryo" charset="-128"/>
              </a:rPr>
              <a:t>プロビジョニング</a:t>
            </a:r>
            <a:endParaRPr lang="en-US" altLang="ja-JP" sz="1400" b="1" dirty="0" smtClean="0">
              <a:solidFill>
                <a:schemeClr val="bg1"/>
              </a:solidFill>
              <a:latin typeface="Meiryo" charset="-128"/>
              <a:ea typeface="Meiryo" charset="-128"/>
              <a:cs typeface="Meiryo" charset="-128"/>
            </a:endParaRPr>
          </a:p>
          <a:p>
            <a:pPr algn="ctr"/>
            <a:r>
              <a:rPr kumimoji="1" lang="en-US" altLang="ja-JP" sz="1050" dirty="0" smtClean="0">
                <a:solidFill>
                  <a:schemeClr val="bg1"/>
                </a:solidFill>
                <a:latin typeface="Meiryo" charset="-128"/>
                <a:ea typeface="Meiryo" charset="-128"/>
                <a:cs typeface="Meiryo" charset="-128"/>
              </a:rPr>
              <a:t>Provisioning</a:t>
            </a:r>
            <a:endParaRPr kumimoji="1" lang="ja-JP" altLang="en-US" sz="1050" dirty="0">
              <a:solidFill>
                <a:schemeClr val="bg1"/>
              </a:solidFill>
              <a:latin typeface="Meiryo" charset="-128"/>
              <a:ea typeface="Meiryo" charset="-128"/>
              <a:cs typeface="Meiryo" charset="-128"/>
            </a:endParaRPr>
          </a:p>
        </p:txBody>
      </p:sp>
      <p:sp>
        <p:nvSpPr>
          <p:cNvPr id="452" name="テキスト ボックス 451"/>
          <p:cNvSpPr txBox="1"/>
          <p:nvPr/>
        </p:nvSpPr>
        <p:spPr>
          <a:xfrm>
            <a:off x="1065210" y="4865536"/>
            <a:ext cx="1338828" cy="246221"/>
          </a:xfrm>
          <a:prstGeom prst="rect">
            <a:avLst/>
          </a:prstGeom>
          <a:noFill/>
        </p:spPr>
        <p:txBody>
          <a:bodyPr wrap="none" rtlCol="0">
            <a:spAutoFit/>
          </a:bodyPr>
          <a:lstStyle/>
          <a:p>
            <a:pPr algn="ctr"/>
            <a:r>
              <a:rPr lang="ja-JP" altLang="en-US" sz="1000" smtClean="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453" name="テキスト ボックス 452"/>
          <p:cNvSpPr txBox="1"/>
          <p:nvPr/>
        </p:nvSpPr>
        <p:spPr>
          <a:xfrm>
            <a:off x="2130554" y="6020821"/>
            <a:ext cx="1082349" cy="246221"/>
          </a:xfrm>
          <a:prstGeom prst="rect">
            <a:avLst/>
          </a:prstGeom>
          <a:noFill/>
        </p:spPr>
        <p:txBody>
          <a:bodyPr wrap="none" rtlCol="0">
            <a:spAutoFit/>
          </a:bodyPr>
          <a:lstStyle/>
          <a:p>
            <a:pPr algn="ctr"/>
            <a:r>
              <a:rPr lang="ja-JP" altLang="en-US" sz="1000" smtClean="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54" name="テキスト ボックス 453"/>
          <p:cNvSpPr txBox="1"/>
          <p:nvPr/>
        </p:nvSpPr>
        <p:spPr>
          <a:xfrm>
            <a:off x="5785778" y="6020820"/>
            <a:ext cx="1210589" cy="246221"/>
          </a:xfrm>
          <a:prstGeom prst="rect">
            <a:avLst/>
          </a:prstGeom>
          <a:noFill/>
        </p:spPr>
        <p:txBody>
          <a:bodyPr wrap="none" rtlCol="0">
            <a:spAutoFit/>
          </a:bodyPr>
          <a:lstStyle/>
          <a:p>
            <a:pPr algn="ctr"/>
            <a:r>
              <a:rPr lang="ja-JP" altLang="en-US" sz="1000" dirty="0" smtClean="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654596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仮想化されたシステムの構成</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正方形/長方形 3"/>
          <p:cNvSpPr/>
          <p:nvPr/>
        </p:nvSpPr>
        <p:spPr>
          <a:xfrm>
            <a:off x="403501" y="2233835"/>
            <a:ext cx="8336997" cy="116912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3502" y="3817160"/>
            <a:ext cx="8336996" cy="255909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57200" y="5056816"/>
            <a:ext cx="8208121" cy="131943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69753" y="5364541"/>
            <a:ext cx="2242922"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物理システム</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製品ベース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物理性能・物理構成・物理作業</a:t>
            </a:r>
            <a:endParaRPr lang="en-US" altLang="ja-JP" sz="1050" dirty="0" smtClean="0">
              <a:solidFill>
                <a:schemeClr val="bg1"/>
              </a:solidFill>
              <a:latin typeface="Meiryo" charset="-128"/>
              <a:ea typeface="Meiryo" charset="-128"/>
              <a:cs typeface="Meiryo" charset="-128"/>
            </a:endParaRPr>
          </a:p>
        </p:txBody>
      </p:sp>
      <p:sp>
        <p:nvSpPr>
          <p:cNvPr id="14" name="テキスト ボックス 13"/>
          <p:cNvSpPr txBox="1"/>
          <p:nvPr/>
        </p:nvSpPr>
        <p:spPr>
          <a:xfrm>
            <a:off x="469753" y="4121376"/>
            <a:ext cx="2781531"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仮想システム</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実質ベース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実質性能・実質構成・ソフトウェア設定</a:t>
            </a:r>
            <a:endParaRPr lang="en-US" altLang="ja-JP" sz="1050" dirty="0" smtClean="0">
              <a:solidFill>
                <a:schemeClr val="bg1"/>
              </a:solidFill>
              <a:latin typeface="Meiryo" charset="-128"/>
              <a:ea typeface="Meiryo" charset="-128"/>
              <a:cs typeface="Meiryo" charset="-128"/>
            </a:endParaRPr>
          </a:p>
        </p:txBody>
      </p:sp>
      <p:sp>
        <p:nvSpPr>
          <p:cNvPr id="16" name="正方形/長方形 15"/>
          <p:cNvSpPr/>
          <p:nvPr/>
        </p:nvSpPr>
        <p:spPr>
          <a:xfrm>
            <a:off x="3380271" y="3935126"/>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5119780" y="3927622"/>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6854107" y="3927623"/>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5494292" y="5324490"/>
            <a:ext cx="979715" cy="567186"/>
            <a:chOff x="4934940" y="5432941"/>
            <a:chExt cx="979715" cy="567186"/>
          </a:xfrm>
        </p:grpSpPr>
        <p:pic>
          <p:nvPicPr>
            <p:cNvPr id="7" name="図 6"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4940" y="5432941"/>
              <a:ext cx="581318" cy="567186"/>
            </a:xfrm>
            <a:prstGeom prst="rect">
              <a:avLst/>
            </a:prstGeom>
          </p:spPr>
        </p:pic>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4138" y="5432941"/>
              <a:ext cx="581318" cy="567186"/>
            </a:xfrm>
            <a:prstGeom prst="rect">
              <a:avLst/>
            </a:prstGeom>
          </p:spPr>
        </p:pic>
        <p:pic>
          <p:nvPicPr>
            <p:cNvPr id="9" name="図 8"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3337" y="5432941"/>
              <a:ext cx="581318" cy="567186"/>
            </a:xfrm>
            <a:prstGeom prst="rect">
              <a:avLst/>
            </a:prstGeom>
          </p:spPr>
        </p:pic>
      </p:gr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275897" y="5216188"/>
            <a:ext cx="890908" cy="783790"/>
          </a:xfrm>
          <a:prstGeom prst="rect">
            <a:avLst/>
          </a:prstGeom>
        </p:spPr>
      </p:pic>
      <p:pic>
        <p:nvPicPr>
          <p:cNvPr id="11" name="図 10"/>
          <p:cNvPicPr>
            <a:picLocks noChangeAspect="1"/>
          </p:cNvPicPr>
          <p:nvPr/>
        </p:nvPicPr>
        <p:blipFill>
          <a:blip r:embed="rId4">
            <a:clrChange>
              <a:clrFrom>
                <a:srgbClr val="FEFEFE"/>
              </a:clrFrom>
              <a:clrTo>
                <a:srgbClr val="FEFEFE">
                  <a:alpha val="0"/>
                </a:srgbClr>
              </a:clrTo>
            </a:clrChange>
          </a:blip>
          <a:stretch>
            <a:fillRect/>
          </a:stretch>
        </p:blipFill>
        <p:spPr>
          <a:xfrm>
            <a:off x="3835509" y="5248685"/>
            <a:ext cx="831514" cy="728961"/>
          </a:xfrm>
          <a:prstGeom prst="rect">
            <a:avLst/>
          </a:prstGeom>
        </p:spPr>
      </p:pic>
      <p:sp>
        <p:nvSpPr>
          <p:cNvPr id="19" name="テキスト ボックス 18"/>
          <p:cNvSpPr txBox="1"/>
          <p:nvPr/>
        </p:nvSpPr>
        <p:spPr>
          <a:xfrm>
            <a:off x="3799861" y="6001897"/>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サーバー</a:t>
            </a:r>
            <a:endParaRPr kumimoji="1" lang="ja-JP" altLang="en-US" sz="1400" dirty="0">
              <a:solidFill>
                <a:schemeClr val="bg1"/>
              </a:solidFill>
              <a:latin typeface="Meiryo" charset="-128"/>
              <a:ea typeface="Meiryo" charset="-128"/>
              <a:cs typeface="Meiryo" charset="-128"/>
            </a:endParaRPr>
          </a:p>
        </p:txBody>
      </p:sp>
      <p:sp>
        <p:nvSpPr>
          <p:cNvPr id="20" name="テキスト ボックス 19"/>
          <p:cNvSpPr txBox="1"/>
          <p:nvPr/>
        </p:nvSpPr>
        <p:spPr>
          <a:xfrm>
            <a:off x="5444371" y="6000411"/>
            <a:ext cx="1082349" cy="307777"/>
          </a:xfrm>
          <a:prstGeom prst="rect">
            <a:avLst/>
          </a:prstGeom>
          <a:noFill/>
        </p:spPr>
        <p:txBody>
          <a:bodyPr wrap="none" rtlCol="0">
            <a:spAutoFit/>
          </a:bodyPr>
          <a:lstStyle/>
          <a:p>
            <a:pPr algn="ctr"/>
            <a:r>
              <a:rPr kumimoji="1" lang="ja-JP" altLang="en-US" sz="1400" smtClean="0">
                <a:solidFill>
                  <a:schemeClr val="bg1"/>
                </a:solidFill>
                <a:latin typeface="Meiryo" charset="-128"/>
                <a:ea typeface="Meiryo" charset="-128"/>
                <a:cs typeface="Meiryo" charset="-128"/>
              </a:rPr>
              <a:t>ストレージ</a:t>
            </a:r>
            <a:endParaRPr kumimoji="1" lang="ja-JP" altLang="en-US" sz="1400" dirty="0">
              <a:solidFill>
                <a:schemeClr val="bg1"/>
              </a:solidFill>
              <a:latin typeface="Meiryo" charset="-128"/>
              <a:ea typeface="Meiryo" charset="-128"/>
              <a:cs typeface="Meiryo" charset="-128"/>
            </a:endParaRPr>
          </a:p>
        </p:txBody>
      </p:sp>
      <p:sp>
        <p:nvSpPr>
          <p:cNvPr id="21" name="テキスト ボックス 20"/>
          <p:cNvSpPr txBox="1"/>
          <p:nvPr/>
        </p:nvSpPr>
        <p:spPr>
          <a:xfrm>
            <a:off x="7090408" y="5999978"/>
            <a:ext cx="1261885"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ネットワーク</a:t>
            </a:r>
            <a:endParaRPr kumimoji="1" lang="ja-JP" altLang="en-US" sz="1400" dirty="0">
              <a:solidFill>
                <a:schemeClr val="bg1"/>
              </a:solidFill>
              <a:latin typeface="Meiryo" charset="-128"/>
              <a:ea typeface="Meiryo" charset="-128"/>
              <a:cs typeface="Meiryo" charset="-128"/>
            </a:endParaRPr>
          </a:p>
        </p:txBody>
      </p:sp>
      <p:sp>
        <p:nvSpPr>
          <p:cNvPr id="22" name="正方形/長方形 21"/>
          <p:cNvSpPr/>
          <p:nvPr/>
        </p:nvSpPr>
        <p:spPr>
          <a:xfrm>
            <a:off x="3743779" y="4654068"/>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メモリ容量</a:t>
            </a:r>
            <a:endParaRPr kumimoji="1" lang="ja-JP" altLang="en-US" sz="1050" dirty="0">
              <a:solidFill>
                <a:srgbClr val="FFFFFF"/>
              </a:solidFill>
              <a:latin typeface="Meiryo" charset="-128"/>
              <a:ea typeface="Meiryo" charset="-128"/>
              <a:cs typeface="Meiryo" charset="-128"/>
            </a:endParaRPr>
          </a:p>
        </p:txBody>
      </p:sp>
      <p:sp>
        <p:nvSpPr>
          <p:cNvPr id="23" name="正方形/長方形 22"/>
          <p:cNvSpPr/>
          <p:nvPr/>
        </p:nvSpPr>
        <p:spPr>
          <a:xfrm>
            <a:off x="3743779" y="4324473"/>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rgbClr val="FFFFFF"/>
                </a:solidFill>
                <a:latin typeface="Meiryo" charset="-128"/>
                <a:ea typeface="Meiryo" charset="-128"/>
                <a:cs typeface="Meiryo" charset="-128"/>
              </a:rPr>
              <a:t>CPU</a:t>
            </a:r>
            <a:r>
              <a:rPr kumimoji="1" lang="ja-JP" altLang="en-US" sz="1050" dirty="0" smtClean="0">
                <a:solidFill>
                  <a:srgbClr val="FFFFFF"/>
                </a:solidFill>
                <a:latin typeface="Meiryo" charset="-128"/>
                <a:ea typeface="Meiryo" charset="-128"/>
                <a:cs typeface="Meiryo" charset="-128"/>
              </a:rPr>
              <a:t>性能</a:t>
            </a:r>
            <a:endParaRPr kumimoji="1" lang="ja-JP" altLang="en-US" sz="1050" dirty="0">
              <a:solidFill>
                <a:srgbClr val="FFFFFF"/>
              </a:solidFill>
              <a:latin typeface="Meiryo" charset="-128"/>
              <a:ea typeface="Meiryo" charset="-128"/>
              <a:cs typeface="Meiryo" charset="-128"/>
            </a:endParaRPr>
          </a:p>
        </p:txBody>
      </p:sp>
      <p:sp>
        <p:nvSpPr>
          <p:cNvPr id="25" name="正方形/長方形 24"/>
          <p:cNvSpPr/>
          <p:nvPr/>
        </p:nvSpPr>
        <p:spPr>
          <a:xfrm>
            <a:off x="5488427" y="4483013"/>
            <a:ext cx="1006192"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ディスク容量</a:t>
            </a:r>
            <a:endParaRPr kumimoji="1" lang="ja-JP" altLang="en-US" sz="1050" dirty="0">
              <a:solidFill>
                <a:srgbClr val="FFFFFF"/>
              </a:solidFill>
              <a:latin typeface="Meiryo" charset="-128"/>
              <a:ea typeface="Meiryo" charset="-128"/>
              <a:cs typeface="Meiryo" charset="-128"/>
            </a:endParaRPr>
          </a:p>
        </p:txBody>
      </p:sp>
      <p:sp>
        <p:nvSpPr>
          <p:cNvPr id="26" name="正方形/長方形 25"/>
          <p:cNvSpPr/>
          <p:nvPr/>
        </p:nvSpPr>
        <p:spPr>
          <a:xfrm>
            <a:off x="7225890" y="43216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ネットワーク機能</a:t>
            </a:r>
            <a:endParaRPr kumimoji="1" lang="ja-JP" altLang="en-US" sz="800" dirty="0">
              <a:solidFill>
                <a:srgbClr val="FFFFFF"/>
              </a:solidFill>
              <a:latin typeface="Meiryo" charset="-128"/>
              <a:ea typeface="Meiryo" charset="-128"/>
              <a:cs typeface="Meiryo" charset="-128"/>
            </a:endParaRPr>
          </a:p>
        </p:txBody>
      </p:sp>
      <p:sp>
        <p:nvSpPr>
          <p:cNvPr id="27" name="正方形/長方形 26"/>
          <p:cNvSpPr/>
          <p:nvPr/>
        </p:nvSpPr>
        <p:spPr>
          <a:xfrm>
            <a:off x="7218254" y="46540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ネットワーク接続</a:t>
            </a:r>
            <a:endParaRPr kumimoji="1" lang="ja-JP" altLang="en-US" sz="800" dirty="0">
              <a:solidFill>
                <a:srgbClr val="FFFFFF"/>
              </a:solidFill>
              <a:latin typeface="Meiryo" charset="-128"/>
              <a:ea typeface="Meiryo" charset="-128"/>
              <a:cs typeface="Meiryo" charset="-128"/>
            </a:endParaRPr>
          </a:p>
        </p:txBody>
      </p:sp>
      <p:sp>
        <p:nvSpPr>
          <p:cNvPr id="28" name="テキスト ボックス 27"/>
          <p:cNvSpPr txBox="1"/>
          <p:nvPr/>
        </p:nvSpPr>
        <p:spPr>
          <a:xfrm>
            <a:off x="3380271" y="3934124"/>
            <a:ext cx="1701316"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仮想サーバー</a:t>
            </a:r>
            <a:endParaRPr kumimoji="1" lang="ja-JP" altLang="en-US" sz="1400" dirty="0">
              <a:solidFill>
                <a:schemeClr val="bg1"/>
              </a:solidFill>
              <a:latin typeface="Meiryo" charset="-128"/>
              <a:ea typeface="Meiryo" charset="-128"/>
              <a:cs typeface="Meiryo" charset="-128"/>
            </a:endParaRPr>
          </a:p>
        </p:txBody>
      </p:sp>
      <p:sp>
        <p:nvSpPr>
          <p:cNvPr id="29" name="テキスト ボックス 28"/>
          <p:cNvSpPr txBox="1"/>
          <p:nvPr/>
        </p:nvSpPr>
        <p:spPr>
          <a:xfrm>
            <a:off x="5114598" y="3932638"/>
            <a:ext cx="1696740"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仮想ストレージ</a:t>
            </a:r>
            <a:endParaRPr kumimoji="1" lang="ja-JP" altLang="en-US" sz="1400" dirty="0">
              <a:solidFill>
                <a:schemeClr val="bg1"/>
              </a:solidFill>
              <a:latin typeface="Meiryo" charset="-128"/>
              <a:ea typeface="Meiryo" charset="-128"/>
              <a:cs typeface="Meiryo" charset="-128"/>
            </a:endParaRPr>
          </a:p>
        </p:txBody>
      </p:sp>
      <p:sp>
        <p:nvSpPr>
          <p:cNvPr id="30" name="テキスト ボックス 29"/>
          <p:cNvSpPr txBox="1"/>
          <p:nvPr/>
        </p:nvSpPr>
        <p:spPr>
          <a:xfrm>
            <a:off x="6910873" y="393220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仮想ネットワーク</a:t>
            </a:r>
            <a:endParaRPr kumimoji="1" lang="ja-JP" altLang="en-US" sz="1400" dirty="0">
              <a:solidFill>
                <a:schemeClr val="bg1"/>
              </a:solidFill>
              <a:latin typeface="Meiryo" charset="-128"/>
              <a:ea typeface="Meiryo" charset="-128"/>
              <a:cs typeface="Meiryo" charset="-128"/>
            </a:endParaRPr>
          </a:p>
        </p:txBody>
      </p:sp>
      <p:sp>
        <p:nvSpPr>
          <p:cNvPr id="31" name="テキスト ボックス 30"/>
          <p:cNvSpPr txBox="1"/>
          <p:nvPr/>
        </p:nvSpPr>
        <p:spPr>
          <a:xfrm>
            <a:off x="469753" y="2455774"/>
            <a:ext cx="2781531"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オーケストレーション</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ポリシーベース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規則・条件・基準による設定</a:t>
            </a:r>
            <a:endParaRPr lang="en-US" altLang="ja-JP" sz="1050" dirty="0" smtClean="0">
              <a:solidFill>
                <a:schemeClr val="bg1"/>
              </a:solidFill>
              <a:latin typeface="Meiryo" charset="-128"/>
              <a:ea typeface="Meiryo" charset="-128"/>
              <a:cs typeface="Meiryo" charset="-128"/>
            </a:endParaRPr>
          </a:p>
        </p:txBody>
      </p:sp>
      <p:sp>
        <p:nvSpPr>
          <p:cNvPr id="32" name="正方形/長方形 31"/>
          <p:cNvSpPr/>
          <p:nvPr/>
        </p:nvSpPr>
        <p:spPr>
          <a:xfrm>
            <a:off x="3380271" y="2339572"/>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3743779" y="2649535"/>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4" name="正方形/長方形 33"/>
          <p:cNvSpPr/>
          <p:nvPr/>
        </p:nvSpPr>
        <p:spPr>
          <a:xfrm>
            <a:off x="4297505" y="2649534"/>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5" name="正方形/長方形 34"/>
          <p:cNvSpPr/>
          <p:nvPr/>
        </p:nvSpPr>
        <p:spPr>
          <a:xfrm>
            <a:off x="3743779" y="2978728"/>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36" name="フローチャート: カード 35"/>
          <p:cNvSpPr/>
          <p:nvPr/>
        </p:nvSpPr>
        <p:spPr>
          <a:xfrm>
            <a:off x="4336304" y="2212818"/>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37" name="正方形/長方形 36"/>
          <p:cNvSpPr/>
          <p:nvPr/>
        </p:nvSpPr>
        <p:spPr>
          <a:xfrm>
            <a:off x="4336304" y="2262835"/>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38" name="テキスト ボックス 37"/>
          <p:cNvSpPr txBox="1"/>
          <p:nvPr/>
        </p:nvSpPr>
        <p:spPr>
          <a:xfrm>
            <a:off x="3380271" y="2345057"/>
            <a:ext cx="1085590"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01</a:t>
            </a:r>
            <a:endParaRPr kumimoji="1" lang="ja-JP" altLang="en-US" sz="1000" dirty="0">
              <a:solidFill>
                <a:schemeClr val="bg1"/>
              </a:solidFill>
              <a:latin typeface="Meiryo" charset="-128"/>
              <a:ea typeface="Meiryo" charset="-128"/>
              <a:cs typeface="Meiryo" charset="-128"/>
            </a:endParaRPr>
          </a:p>
        </p:txBody>
      </p:sp>
      <p:sp>
        <p:nvSpPr>
          <p:cNvPr id="39" name="正方形/長方形 38"/>
          <p:cNvSpPr/>
          <p:nvPr/>
        </p:nvSpPr>
        <p:spPr>
          <a:xfrm>
            <a:off x="5115204" y="2333565"/>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5478712" y="2643528"/>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1" name="正方形/長方形 40"/>
          <p:cNvSpPr/>
          <p:nvPr/>
        </p:nvSpPr>
        <p:spPr>
          <a:xfrm>
            <a:off x="6032438" y="2643527"/>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2" name="正方形/長方形 41"/>
          <p:cNvSpPr/>
          <p:nvPr/>
        </p:nvSpPr>
        <p:spPr>
          <a:xfrm>
            <a:off x="5478712" y="2972721"/>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43" name="フローチャート: カード 42"/>
          <p:cNvSpPr/>
          <p:nvPr/>
        </p:nvSpPr>
        <p:spPr>
          <a:xfrm>
            <a:off x="6071237"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44" name="正方形/長方形 43"/>
          <p:cNvSpPr/>
          <p:nvPr/>
        </p:nvSpPr>
        <p:spPr>
          <a:xfrm>
            <a:off x="6071237"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45" name="テキスト ボックス 44"/>
          <p:cNvSpPr txBox="1"/>
          <p:nvPr/>
        </p:nvSpPr>
        <p:spPr>
          <a:xfrm>
            <a:off x="5131290" y="2339050"/>
            <a:ext cx="1069503"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02</a:t>
            </a:r>
            <a:endParaRPr kumimoji="1" lang="ja-JP" altLang="en-US" sz="1000" dirty="0">
              <a:solidFill>
                <a:schemeClr val="bg1"/>
              </a:solidFill>
              <a:latin typeface="Meiryo" charset="-128"/>
              <a:ea typeface="Meiryo" charset="-128"/>
              <a:cs typeface="Meiryo" charset="-128"/>
            </a:endParaRPr>
          </a:p>
        </p:txBody>
      </p:sp>
      <p:sp>
        <p:nvSpPr>
          <p:cNvPr id="46" name="正方形/長方形 45"/>
          <p:cNvSpPr/>
          <p:nvPr/>
        </p:nvSpPr>
        <p:spPr>
          <a:xfrm>
            <a:off x="6853472" y="2345057"/>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216980" y="2655020"/>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8" name="正方形/長方形 47"/>
          <p:cNvSpPr/>
          <p:nvPr/>
        </p:nvSpPr>
        <p:spPr>
          <a:xfrm>
            <a:off x="7770706" y="2655019"/>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9" name="正方形/長方形 48"/>
          <p:cNvSpPr/>
          <p:nvPr/>
        </p:nvSpPr>
        <p:spPr>
          <a:xfrm>
            <a:off x="7216980" y="2984213"/>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50" name="フローチャート: カード 49"/>
          <p:cNvSpPr/>
          <p:nvPr/>
        </p:nvSpPr>
        <p:spPr>
          <a:xfrm>
            <a:off x="7809724"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51" name="正方形/長方形 50"/>
          <p:cNvSpPr/>
          <p:nvPr/>
        </p:nvSpPr>
        <p:spPr>
          <a:xfrm>
            <a:off x="7809724"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52" name="テキスト ボックス 51"/>
          <p:cNvSpPr txBox="1"/>
          <p:nvPr/>
        </p:nvSpPr>
        <p:spPr>
          <a:xfrm>
            <a:off x="6869558" y="2350542"/>
            <a:ext cx="1069503"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03</a:t>
            </a:r>
            <a:endParaRPr kumimoji="1" lang="ja-JP" altLang="en-US" sz="1000" dirty="0">
              <a:solidFill>
                <a:schemeClr val="bg1"/>
              </a:solidFill>
              <a:latin typeface="Meiryo" charset="-128"/>
              <a:ea typeface="Meiryo" charset="-128"/>
              <a:cs typeface="Meiryo" charset="-128"/>
            </a:endParaRPr>
          </a:p>
        </p:txBody>
      </p:sp>
      <p:cxnSp>
        <p:nvCxnSpPr>
          <p:cNvPr id="54" name="直線矢印コネクタ 53"/>
          <p:cNvCxnSpPr>
            <a:stCxn id="28" idx="0"/>
            <a:endCxn id="32" idx="2"/>
          </p:cNvCxnSpPr>
          <p:nvPr/>
        </p:nvCxnSpPr>
        <p:spPr>
          <a:xfrm flipH="1" flipV="1">
            <a:off x="4228338" y="3329808"/>
            <a:ext cx="2591" cy="604316"/>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stCxn id="28" idx="0"/>
            <a:endCxn id="39" idx="2"/>
          </p:cNvCxnSpPr>
          <p:nvPr/>
        </p:nvCxnSpPr>
        <p:spPr>
          <a:xfrm flipV="1">
            <a:off x="4230929" y="3323801"/>
            <a:ext cx="1732342" cy="610323"/>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8" idx="0"/>
            <a:endCxn id="46" idx="2"/>
          </p:cNvCxnSpPr>
          <p:nvPr/>
        </p:nvCxnSpPr>
        <p:spPr>
          <a:xfrm flipV="1">
            <a:off x="4230929" y="3335293"/>
            <a:ext cx="3470610" cy="598831"/>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9" idx="0"/>
            <a:endCxn id="32" idx="2"/>
          </p:cNvCxnSpPr>
          <p:nvPr/>
        </p:nvCxnSpPr>
        <p:spPr>
          <a:xfrm flipH="1" flipV="1">
            <a:off x="4228338" y="3329808"/>
            <a:ext cx="1734630" cy="602830"/>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29" idx="0"/>
            <a:endCxn id="39" idx="2"/>
          </p:cNvCxnSpPr>
          <p:nvPr/>
        </p:nvCxnSpPr>
        <p:spPr>
          <a:xfrm flipV="1">
            <a:off x="5962968" y="3323801"/>
            <a:ext cx="303" cy="608837"/>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29" idx="0"/>
            <a:endCxn id="46" idx="2"/>
          </p:cNvCxnSpPr>
          <p:nvPr/>
        </p:nvCxnSpPr>
        <p:spPr>
          <a:xfrm flipV="1">
            <a:off x="5962968" y="3335293"/>
            <a:ext cx="1738571" cy="597345"/>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30" idx="0"/>
            <a:endCxn id="46" idx="2"/>
          </p:cNvCxnSpPr>
          <p:nvPr/>
        </p:nvCxnSpPr>
        <p:spPr>
          <a:xfrm flipH="1" flipV="1">
            <a:off x="7701539" y="3335293"/>
            <a:ext cx="19813" cy="596912"/>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30" idx="0"/>
            <a:endCxn id="32" idx="2"/>
          </p:cNvCxnSpPr>
          <p:nvPr/>
        </p:nvCxnSpPr>
        <p:spPr>
          <a:xfrm flipH="1" flipV="1">
            <a:off x="4228338" y="3329808"/>
            <a:ext cx="3493014" cy="602397"/>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0" idx="0"/>
            <a:endCxn id="39" idx="2"/>
          </p:cNvCxnSpPr>
          <p:nvPr/>
        </p:nvCxnSpPr>
        <p:spPr>
          <a:xfrm flipH="1" flipV="1">
            <a:off x="5963271" y="3323801"/>
            <a:ext cx="1758081" cy="608404"/>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403501" y="810131"/>
            <a:ext cx="3844649" cy="116912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69753" y="1033056"/>
            <a:ext cx="3454792"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コントロール</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パターンやルール・ベース</a:t>
            </a:r>
            <a:r>
              <a:rPr lang="ja-JP" altLang="en-US" sz="1050" dirty="0" smtClean="0">
                <a:solidFill>
                  <a:schemeClr val="bg1"/>
                </a:solidFill>
                <a:latin typeface="Meiryo" charset="-128"/>
                <a:ea typeface="Meiryo" charset="-128"/>
                <a:cs typeface="Meiryo" charset="-128"/>
              </a:rPr>
              <a:t>での運用管理・調達管理</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構成管理・稼働管理・問題解決</a:t>
            </a:r>
            <a:endParaRPr lang="en-US" altLang="ja-JP" sz="1050" dirty="0" smtClean="0">
              <a:solidFill>
                <a:schemeClr val="bg1"/>
              </a:solidFill>
              <a:latin typeface="Meiryo" charset="-128"/>
              <a:ea typeface="Meiryo" charset="-128"/>
              <a:cs typeface="Meiryo" charset="-128"/>
            </a:endParaRPr>
          </a:p>
        </p:txBody>
      </p:sp>
      <p:grpSp>
        <p:nvGrpSpPr>
          <p:cNvPr id="86" name="図形グループ 85"/>
          <p:cNvGrpSpPr/>
          <p:nvPr/>
        </p:nvGrpSpPr>
        <p:grpSpPr>
          <a:xfrm>
            <a:off x="6646393" y="740727"/>
            <a:ext cx="629504" cy="644142"/>
            <a:chOff x="2667295" y="1059799"/>
            <a:chExt cx="681672" cy="722281"/>
          </a:xfrm>
        </p:grpSpPr>
        <p:sp>
          <p:nvSpPr>
            <p:cNvPr id="87" name="角丸四角形 8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88" name="図 8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89" name="図形グループ 88"/>
          <p:cNvGrpSpPr/>
          <p:nvPr/>
        </p:nvGrpSpPr>
        <p:grpSpPr>
          <a:xfrm>
            <a:off x="6853058" y="981417"/>
            <a:ext cx="246680" cy="577996"/>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3" name="屈折矢印 92"/>
          <p:cNvSpPr/>
          <p:nvPr/>
        </p:nvSpPr>
        <p:spPr>
          <a:xfrm rot="10800000" flipH="1">
            <a:off x="4297505" y="1591411"/>
            <a:ext cx="1190922" cy="584168"/>
          </a:xfrm>
          <a:prstGeom prst="ben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下矢印 93"/>
          <p:cNvSpPr/>
          <p:nvPr/>
        </p:nvSpPr>
        <p:spPr>
          <a:xfrm>
            <a:off x="6820742" y="1588398"/>
            <a:ext cx="313028" cy="585573"/>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左矢印 94"/>
          <p:cNvSpPr/>
          <p:nvPr/>
        </p:nvSpPr>
        <p:spPr>
          <a:xfrm>
            <a:off x="4283219" y="1000821"/>
            <a:ext cx="2233836" cy="324814"/>
          </a:xfrm>
          <a:prstGeom prst="lef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監視</a:t>
            </a:r>
            <a:endParaRPr kumimoji="1" lang="ja-JP" altLang="en-US" sz="800" dirty="0">
              <a:solidFill>
                <a:srgbClr val="FFFFFF"/>
              </a:solidFill>
              <a:latin typeface="Meiryo" charset="-128"/>
              <a:ea typeface="Meiryo" charset="-128"/>
              <a:cs typeface="Meiryo" charset="-128"/>
            </a:endParaRPr>
          </a:p>
        </p:txBody>
      </p:sp>
      <p:sp>
        <p:nvSpPr>
          <p:cNvPr id="99" name="テキスト ボックス 98"/>
          <p:cNvSpPr txBox="1"/>
          <p:nvPr/>
        </p:nvSpPr>
        <p:spPr>
          <a:xfrm>
            <a:off x="4042308" y="1567115"/>
            <a:ext cx="1701316" cy="215444"/>
          </a:xfrm>
          <a:prstGeom prst="rect">
            <a:avLst/>
          </a:prstGeom>
          <a:noFill/>
        </p:spPr>
        <p:txBody>
          <a:bodyPr wrap="square" rtlCol="0">
            <a:spAutoFit/>
          </a:bodyPr>
          <a:lstStyle/>
          <a:p>
            <a:pPr algn="ctr"/>
            <a:r>
              <a:rPr kumimoji="1" lang="ja-JP" altLang="en-US" sz="800" dirty="0" smtClean="0">
                <a:solidFill>
                  <a:schemeClr val="bg1"/>
                </a:solidFill>
                <a:latin typeface="Meiryo" charset="-128"/>
                <a:ea typeface="Meiryo" charset="-128"/>
                <a:cs typeface="Meiryo" charset="-128"/>
              </a:rPr>
              <a:t>自動</a:t>
            </a:r>
            <a:r>
              <a:rPr kumimoji="1" lang="en-US" altLang="ja-JP" sz="800" dirty="0" smtClean="0">
                <a:solidFill>
                  <a:schemeClr val="bg1"/>
                </a:solidFill>
                <a:latin typeface="Meiryo" charset="-128"/>
                <a:ea typeface="Meiryo" charset="-128"/>
                <a:cs typeface="Meiryo" charset="-128"/>
              </a:rPr>
              <a:t>/</a:t>
            </a:r>
            <a:r>
              <a:rPr kumimoji="1" lang="ja-JP" altLang="en-US" sz="800" dirty="0" smtClean="0">
                <a:solidFill>
                  <a:schemeClr val="bg1"/>
                </a:solidFill>
                <a:latin typeface="Meiryo" charset="-128"/>
                <a:ea typeface="Meiryo" charset="-128"/>
                <a:cs typeface="Meiryo" charset="-128"/>
              </a:rPr>
              <a:t>自律制御</a:t>
            </a:r>
            <a:endParaRPr kumimoji="1" lang="ja-JP" altLang="en-US" sz="800" dirty="0">
              <a:solidFill>
                <a:schemeClr val="bg1"/>
              </a:solidFill>
              <a:latin typeface="Meiryo" charset="-128"/>
              <a:ea typeface="Meiryo" charset="-128"/>
              <a:cs typeface="Meiryo" charset="-128"/>
            </a:endParaRPr>
          </a:p>
        </p:txBody>
      </p:sp>
      <p:sp>
        <p:nvSpPr>
          <p:cNvPr id="100" name="テキスト ボックス 99"/>
          <p:cNvSpPr txBox="1"/>
          <p:nvPr/>
        </p:nvSpPr>
        <p:spPr>
          <a:xfrm>
            <a:off x="6845055" y="1591979"/>
            <a:ext cx="307777" cy="441140"/>
          </a:xfrm>
          <a:prstGeom prst="rect">
            <a:avLst/>
          </a:prstGeom>
          <a:noFill/>
        </p:spPr>
        <p:txBody>
          <a:bodyPr vert="eaVert" wrap="square" rtlCol="0">
            <a:spAutoFit/>
          </a:bodyPr>
          <a:lstStyle/>
          <a:p>
            <a:pPr algn="ctr"/>
            <a:r>
              <a:rPr kumimoji="1" lang="ja-JP" altLang="en-US" sz="800" smtClean="0">
                <a:solidFill>
                  <a:schemeClr val="bg1"/>
                </a:solidFill>
                <a:latin typeface="Meiryo" charset="-128"/>
                <a:ea typeface="Meiryo" charset="-128"/>
                <a:cs typeface="Meiryo" charset="-128"/>
              </a:rPr>
              <a:t>制御</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99551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22" name="図形グループ 21"/>
          <p:cNvGrpSpPr/>
          <p:nvPr/>
        </p:nvGrpSpPr>
        <p:grpSpPr>
          <a:xfrm>
            <a:off x="228600" y="990600"/>
            <a:ext cx="8686800" cy="2667000"/>
            <a:chOff x="228600" y="990600"/>
            <a:chExt cx="8686800" cy="2667000"/>
          </a:xfrm>
        </p:grpSpPr>
        <p:grpSp>
          <p:nvGrpSpPr>
            <p:cNvPr id="20" name="図形グループ 19"/>
            <p:cNvGrpSpPr/>
            <p:nvPr/>
          </p:nvGrpSpPr>
          <p:grpSpPr>
            <a:xfrm>
              <a:off x="228600" y="990600"/>
              <a:ext cx="8686800" cy="2667000"/>
              <a:chOff x="228600" y="990600"/>
              <a:chExt cx="8686800" cy="2667000"/>
            </a:xfrm>
          </p:grpSpPr>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91" name="角丸四角形 90"/>
              <p:cNvSpPr/>
              <p:nvPr/>
            </p:nvSpPr>
            <p:spPr bwMode="auto">
              <a:xfrm>
                <a:off x="685800" y="990600"/>
                <a:ext cx="1447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Meiryo" charset="-128"/>
                    <a:ea typeface="Meiryo" charset="-128"/>
                    <a:cs typeface="Meiryo"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 name="テキスト ボックス 14"/>
              <p:cNvSpPr txBox="1"/>
              <p:nvPr/>
            </p:nvSpPr>
            <p:spPr>
              <a:xfrm>
                <a:off x="4436950" y="1809690"/>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73" name="テキスト ボックス 72"/>
              <p:cNvSpPr txBox="1"/>
              <p:nvPr/>
            </p:nvSpPr>
            <p:spPr>
              <a:xfrm>
                <a:off x="6543464" y="1815968"/>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ポータル</a:t>
                </a:r>
              </a:p>
            </p:txBody>
          </p:sp>
          <p:sp>
            <p:nvSpPr>
              <p:cNvPr id="10" name="フローチャート: 書類 9"/>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9" name="フローチャート: 書類 58"/>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0" name="フローチャート: 書類 59"/>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角丸四角形 68"/>
              <p:cNvSpPr/>
              <p:nvPr/>
            </p:nvSpPr>
            <p:spPr bwMode="auto">
              <a:xfrm>
                <a:off x="4808536" y="2118628"/>
                <a:ext cx="1484319" cy="39597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0" name="角丸四角形 69"/>
              <p:cNvSpPr/>
              <p:nvPr/>
            </p:nvSpPr>
            <p:spPr bwMode="auto">
              <a:xfrm>
                <a:off x="4804568" y="1877474"/>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1" name="角丸四角形 70"/>
              <p:cNvSpPr/>
              <p:nvPr/>
            </p:nvSpPr>
            <p:spPr bwMode="auto">
              <a:xfrm>
                <a:off x="4804568" y="1644184"/>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直線矢印コネクタ 75"/>
              <p:cNvCxnSpPr>
                <a:stCxn id="2306" idx="2"/>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運用管理者</a:t>
                </a:r>
                <a:endParaRPr kumimoji="1" lang="ja-JP" altLang="en-US" sz="1200" dirty="0">
                  <a:solidFill>
                    <a:srgbClr val="0000FF"/>
                  </a:solidFill>
                  <a:latin typeface="Meiryo" charset="-128"/>
                  <a:ea typeface="Meiryo" charset="-128"/>
                  <a:cs typeface="Meiryo" charset="-128"/>
                </a:endParaRPr>
              </a:p>
            </p:txBody>
          </p:sp>
        </p:grpSp>
        <p:sp>
          <p:nvSpPr>
            <p:cNvPr id="32" name="テキスト ボックス 31"/>
            <p:cNvSpPr txBox="1"/>
            <p:nvPr/>
          </p:nvSpPr>
          <p:spPr>
            <a:xfrm>
              <a:off x="2209055" y="1371600"/>
              <a:ext cx="110799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運用パターン</a:t>
              </a:r>
              <a:endParaRPr kumimoji="1" lang="ja-JP" altLang="en-US" sz="1200" dirty="0">
                <a:solidFill>
                  <a:srgbClr val="0000FF"/>
                </a:solidFill>
                <a:latin typeface="Meiryo" charset="-128"/>
                <a:ea typeface="Meiryo" charset="-128"/>
                <a:cs typeface="Meiryo" charset="-128"/>
              </a:endParaRPr>
            </a:p>
          </p:txBody>
        </p:sp>
      </p:gr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92" name="角丸四角形 91"/>
          <p:cNvSpPr/>
          <p:nvPr/>
        </p:nvSpPr>
        <p:spPr bwMode="auto">
          <a:xfrm>
            <a:off x="685800" y="3048000"/>
            <a:ext cx="14478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0000FF"/>
                </a:solidFill>
                <a:effectLst/>
                <a:latin typeface="Meiryo" charset="-128"/>
                <a:ea typeface="Meiryo" charset="-128"/>
                <a:cs typeface="Meiryo" charset="-128"/>
              </a:rPr>
              <a:t>API</a:t>
            </a:r>
            <a:r>
              <a:rPr kumimoji="0" lang="ja-JP" altLang="en-US" sz="1200" b="0" i="0" u="none" strike="noStrike" cap="none" normalizeH="0" baseline="0" dirty="0" smtClean="0">
                <a:ln>
                  <a:noFill/>
                </a:ln>
                <a:solidFill>
                  <a:srgbClr val="0000FF"/>
                </a:solidFill>
                <a:effectLst/>
                <a:latin typeface="Meiryo" charset="-128"/>
                <a:ea typeface="Meiryo" charset="-128"/>
                <a:cs typeface="Meiryo" charset="-128"/>
              </a:rPr>
              <a:t>を介し、コントローラーやセルフポータルの操作に従って、プロビジョニングを行う</a:t>
            </a:r>
          </a:p>
        </p:txBody>
      </p:sp>
      <p:grpSp>
        <p:nvGrpSpPr>
          <p:cNvPr id="21" name="図形グループ 20"/>
          <p:cNvGrpSpPr/>
          <p:nvPr/>
        </p:nvGrpSpPr>
        <p:grpSpPr>
          <a:xfrm>
            <a:off x="5095647" y="836612"/>
            <a:ext cx="2209800" cy="763587"/>
            <a:chOff x="5105400" y="608012"/>
            <a:chExt cx="2209800" cy="763587"/>
          </a:xfrm>
        </p:grpSpPr>
        <p:sp>
          <p:nvSpPr>
            <p:cNvPr id="36" name="角丸四角形吹き出し 35"/>
            <p:cNvSpPr/>
            <p:nvPr/>
          </p:nvSpPr>
          <p:spPr bwMode="auto">
            <a:xfrm>
              <a:off x="5105400" y="608012"/>
              <a:ext cx="1822681" cy="763587"/>
            </a:xfrm>
            <a:prstGeom prst="wedgeRoundRectCallout">
              <a:avLst>
                <a:gd name="adj1" fmla="val -87566"/>
                <a:gd name="adj2" fmla="val 59300"/>
                <a:gd name="adj3" fmla="val 16667"/>
              </a:avLst>
            </a:prstGeom>
            <a:solidFill>
              <a:schemeClr val="accent5">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ハード・ソフト構成の管理</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システムの稼働監視</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アラートから異常の兆候を検知</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異常の原因を解析</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解決策の選定</a:t>
              </a:r>
              <a:endParaRPr lang="en-US" altLang="ja-JP" sz="600" dirty="0" smtClean="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解決策適用による影響範囲を確認</a:t>
              </a:r>
              <a:endParaRPr lang="en-US" altLang="ja-JP" sz="600" dirty="0" smtClean="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設定の変更やリソースの追加で対応</a:t>
              </a:r>
              <a:endParaRPr lang="en-US" altLang="ja-JP" sz="600" dirty="0" smtClean="0">
                <a:solidFill>
                  <a:schemeClr val="bg1"/>
                </a:solidFill>
                <a:latin typeface="Meiryo" charset="-128"/>
                <a:ea typeface="Meiryo" charset="-128"/>
                <a:cs typeface="Meiryo" charset="-128"/>
              </a:endParaRPr>
            </a:p>
          </p:txBody>
        </p:sp>
        <p:sp>
          <p:nvSpPr>
            <p:cNvPr id="97" name="フローチャート: 書類 96"/>
            <p:cNvSpPr/>
            <p:nvPr/>
          </p:nvSpPr>
          <p:spPr bwMode="auto">
            <a:xfrm>
              <a:off x="6629400" y="640780"/>
              <a:ext cx="685800" cy="4572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運用</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chemeClr val="bg1"/>
                  </a:solidFill>
                  <a:latin typeface="Meiryo" charset="-128"/>
                  <a:ea typeface="Meiryo" charset="-128"/>
                  <a:cs typeface="Meiryo" charset="-128"/>
                </a:rPr>
                <a:t>パターン</a:t>
              </a:r>
              <a:endParaRPr kumimoji="0" lang="ja-JP" altLang="en-US" sz="800" b="0" i="0" u="none" strike="noStrike" cap="none" normalizeH="0" baseline="0" dirty="0" smtClean="0">
                <a:ln>
                  <a:noFill/>
                </a:ln>
                <a:solidFill>
                  <a:schemeClr val="bg1"/>
                </a:solidFill>
                <a:effectLst/>
                <a:latin typeface="Meiryo" charset="-128"/>
                <a:ea typeface="Meiryo" charset="-128"/>
                <a:cs typeface="Meiryo" charset="-128"/>
              </a:endParaRPr>
            </a:p>
          </p:txBody>
        </p:sp>
      </p:gr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a:t>
            </a:r>
            <a:r>
              <a:rPr lang="ja-JP" altLang="en-US" dirty="0" smtClean="0"/>
              <a:t>全体の仕組み</a:t>
            </a:r>
            <a:r>
              <a:rPr lang="en-US" altLang="ja-JP" dirty="0" smtClean="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図形グループ 7"/>
          <p:cNvGrpSpPr/>
          <p:nvPr/>
        </p:nvGrpSpPr>
        <p:grpSpPr>
          <a:xfrm>
            <a:off x="4343400" y="2514600"/>
            <a:ext cx="2438400" cy="2286000"/>
            <a:chOff x="4343400" y="2514600"/>
            <a:chExt cx="2438400" cy="2286000"/>
          </a:xfrm>
          <a:effectLst>
            <a:outerShdw blurRad="50800" dist="76200" dir="2700000" algn="tl" rotWithShape="0">
              <a:prstClr val="black">
                <a:alpha val="40000"/>
              </a:prstClr>
            </a:outerShdw>
          </a:effectLst>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latin typeface="Meiryo" charset="-128"/>
                  <a:ea typeface="Meiryo" charset="-128"/>
                  <a:cs typeface="Meiryo" charset="-128"/>
                </a:rPr>
                <a:t>プロビジョニング</a:t>
              </a:r>
              <a:endParaRPr kumimoji="1" lang="ja-JP" altLang="en-US" sz="1400" dirty="0">
                <a:solidFill>
                  <a:srgbClr val="FFFFFF"/>
                </a:solidFill>
                <a:latin typeface="Meiryo" charset="-128"/>
                <a:ea typeface="Meiryo" charset="-128"/>
                <a:cs typeface="Meiryo" charset="-128"/>
              </a:endParaRPr>
            </a:p>
          </p:txBody>
        </p:sp>
      </p:gr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93" name="角丸四角形 92"/>
          <p:cNvSpPr/>
          <p:nvPr/>
        </p:nvSpPr>
        <p:spPr bwMode="auto">
          <a:xfrm>
            <a:off x="685800" y="4800600"/>
            <a:ext cx="14478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5" name="テキスト ボックス 34"/>
          <p:cNvSpPr txBox="1"/>
          <p:nvPr/>
        </p:nvSpPr>
        <p:spPr>
          <a:xfrm>
            <a:off x="2819400" y="5562600"/>
            <a:ext cx="800219" cy="461665"/>
          </a:xfrm>
          <a:prstGeom prst="rect">
            <a:avLst/>
          </a:prstGeom>
          <a:noFill/>
        </p:spPr>
        <p:txBody>
          <a:bodyPr wrap="none" rtlCol="0">
            <a:spAutoFit/>
          </a:bodyPr>
          <a:lstStyle/>
          <a:p>
            <a:pPr algn="r"/>
            <a:r>
              <a:rPr kumimoji="1" lang="ja-JP" altLang="en-US" sz="1200" dirty="0" smtClean="0">
                <a:solidFill>
                  <a:srgbClr val="FFFFFF"/>
                </a:solidFill>
                <a:latin typeface="Meiryo" charset="-128"/>
                <a:ea typeface="Meiryo" charset="-128"/>
                <a:cs typeface="Meiryo" charset="-128"/>
              </a:rPr>
              <a:t>リソース</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プール</a:t>
            </a:r>
            <a:endParaRPr kumimoji="1" lang="ja-JP" altLang="en-US" sz="1200" dirty="0">
              <a:solidFill>
                <a:srgbClr val="FFFFFF"/>
              </a:solidFill>
              <a:latin typeface="Meiryo" charset="-128"/>
              <a:ea typeface="Meiryo" charset="-128"/>
              <a:cs typeface="Meiryo" charset="-128"/>
            </a:endParaRP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grpSp>
      <p:sp>
        <p:nvSpPr>
          <p:cNvPr id="28" name="角丸四角形 27"/>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smtClean="0">
              <a:ln>
                <a:noFill/>
              </a:ln>
              <a:solidFill>
                <a:schemeClr val="bg1"/>
              </a:solidFill>
              <a:effectLst/>
              <a:latin typeface="Meiryo" charset="-128"/>
              <a:ea typeface="Meiryo" charset="-128"/>
              <a:cs typeface="Meiryo" charset="-128"/>
            </a:endParaRPr>
          </a:p>
        </p:txBody>
      </p:sp>
    </p:spTree>
    <p:extLst>
      <p:ext uri="{BB962C8B-B14F-4D97-AF65-F5344CB8AC3E}">
        <p14:creationId xmlns:p14="http://schemas.microsoft.com/office/powerpoint/2010/main" val="607183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角丸四角形 153"/>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5" name="角丸四角形 154"/>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6"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8" name="テキスト ボックス 157"/>
          <p:cNvSpPr txBox="1"/>
          <p:nvPr/>
        </p:nvSpPr>
        <p:spPr>
          <a:xfrm>
            <a:off x="4436950" y="1809690"/>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159" name="テキスト ボックス 158"/>
          <p:cNvSpPr txBox="1"/>
          <p:nvPr/>
        </p:nvSpPr>
        <p:spPr>
          <a:xfrm>
            <a:off x="6543464" y="1815968"/>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160" name="角丸四角形 159"/>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1" name="角丸四角形 160"/>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ポータル</a:t>
            </a:r>
          </a:p>
        </p:txBody>
      </p:sp>
      <p:sp>
        <p:nvSpPr>
          <p:cNvPr id="162" name="フローチャート: 書類 161"/>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63" name="フローチャート: 書類 162"/>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64" name="フローチャート: 書類 163"/>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6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角丸四角形 165"/>
          <p:cNvSpPr/>
          <p:nvPr/>
        </p:nvSpPr>
        <p:spPr bwMode="auto">
          <a:xfrm>
            <a:off x="4800601" y="1815969"/>
            <a:ext cx="1520031" cy="69863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7" name="角丸四角形 166"/>
          <p:cNvSpPr/>
          <p:nvPr/>
        </p:nvSpPr>
        <p:spPr bwMode="auto">
          <a:xfrm>
            <a:off x="4804568" y="1554613"/>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8" name="角丸四角形 167"/>
          <p:cNvSpPr/>
          <p:nvPr/>
        </p:nvSpPr>
        <p:spPr bwMode="auto">
          <a:xfrm>
            <a:off x="4804568" y="1305682"/>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169" name="直線矢印コネクタ 168"/>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0" name="直線矢印コネクタ 169"/>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1" name="角丸四角形 170"/>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2" name="角丸四角形 171"/>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3" name="テキスト ボックス 172"/>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運用管理者</a:t>
            </a:r>
            <a:endParaRPr kumimoji="1" lang="ja-JP" altLang="en-US" sz="1200" dirty="0">
              <a:solidFill>
                <a:srgbClr val="0000FF"/>
              </a:solidFill>
              <a:latin typeface="Meiryo" charset="-128"/>
              <a:ea typeface="Meiryo" charset="-128"/>
              <a:cs typeface="Meiryo" charset="-128"/>
            </a:endParaRPr>
          </a:p>
        </p:txBody>
      </p:sp>
      <p:sp>
        <p:nvSpPr>
          <p:cNvPr id="174" name="テキスト ボックス 173"/>
          <p:cNvSpPr txBox="1"/>
          <p:nvPr/>
        </p:nvSpPr>
        <p:spPr>
          <a:xfrm>
            <a:off x="2209055" y="1371600"/>
            <a:ext cx="110799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運用パターン</a:t>
            </a:r>
            <a:endParaRPr kumimoji="1" lang="ja-JP" altLang="en-US" sz="1200" dirty="0">
              <a:solidFill>
                <a:srgbClr val="0000FF"/>
              </a:solidFill>
              <a:latin typeface="Meiryo" charset="-128"/>
              <a:ea typeface="Meiryo" charset="-128"/>
              <a:cs typeface="Meiryo" charset="-128"/>
            </a:endParaRPr>
          </a:p>
        </p:txBody>
      </p:sp>
      <p:sp>
        <p:nvSpPr>
          <p:cNvPr id="175" name="上矢印 174"/>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6" name="テキスト ボックス 175"/>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latin typeface="Meiryo" charset="-128"/>
                <a:ea typeface="Meiryo" charset="-128"/>
                <a:cs typeface="Meiryo" charset="-128"/>
              </a:rPr>
              <a:t>プロビジョニング</a:t>
            </a:r>
            <a:endParaRPr kumimoji="1" lang="ja-JP" altLang="en-US" sz="1400" dirty="0">
              <a:solidFill>
                <a:srgbClr val="FFFFFF"/>
              </a:solidFill>
              <a:latin typeface="Meiryo" charset="-128"/>
              <a:ea typeface="Meiryo" charset="-128"/>
              <a:cs typeface="Meiryo" charset="-128"/>
            </a:endParaRPr>
          </a:p>
        </p:txBody>
      </p:sp>
      <p:sp>
        <p:nvSpPr>
          <p:cNvPr id="177" name="角丸四角形 176"/>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78" name="図 17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6285" y="5501372"/>
            <a:ext cx="581318" cy="567186"/>
          </a:xfrm>
          <a:prstGeom prst="rect">
            <a:avLst/>
          </a:prstGeom>
        </p:spPr>
      </p:pic>
      <p:pic>
        <p:nvPicPr>
          <p:cNvPr id="179" name="図 17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83" y="5501372"/>
            <a:ext cx="581318" cy="567186"/>
          </a:xfrm>
          <a:prstGeom prst="rect">
            <a:avLst/>
          </a:prstGeom>
        </p:spPr>
      </p:pic>
      <p:pic>
        <p:nvPicPr>
          <p:cNvPr id="180" name="図 17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682" y="5501372"/>
            <a:ext cx="581318" cy="567186"/>
          </a:xfrm>
          <a:prstGeom prst="rect">
            <a:avLst/>
          </a:prstGeom>
        </p:spPr>
      </p:pic>
      <p:pic>
        <p:nvPicPr>
          <p:cNvPr id="181" name="図 180"/>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182" name="図 181"/>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183" name="角丸四角形 182"/>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4" name="角丸四角形 183"/>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5" name="角丸四角形 184"/>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6" name="角丸四角形 185"/>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87" name="テキスト ボックス 186"/>
          <p:cNvSpPr txBox="1"/>
          <p:nvPr/>
        </p:nvSpPr>
        <p:spPr>
          <a:xfrm>
            <a:off x="2819400" y="5562600"/>
            <a:ext cx="800219" cy="461665"/>
          </a:xfrm>
          <a:prstGeom prst="rect">
            <a:avLst/>
          </a:prstGeom>
          <a:noFill/>
        </p:spPr>
        <p:txBody>
          <a:bodyPr wrap="none" rtlCol="0">
            <a:spAutoFit/>
          </a:bodyPr>
          <a:lstStyle/>
          <a:p>
            <a:pPr algn="r"/>
            <a:r>
              <a:rPr kumimoji="1" lang="ja-JP" altLang="en-US" sz="1200" dirty="0" smtClean="0">
                <a:solidFill>
                  <a:srgbClr val="FFFFFF"/>
                </a:solidFill>
                <a:latin typeface="Meiryo" charset="-128"/>
                <a:ea typeface="Meiryo" charset="-128"/>
                <a:cs typeface="Meiryo" charset="-128"/>
              </a:rPr>
              <a:t>リソース</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プール</a:t>
            </a:r>
            <a:endParaRPr kumimoji="1" lang="ja-JP" altLang="en-US" sz="1200" dirty="0">
              <a:solidFill>
                <a:srgbClr val="FFFFFF"/>
              </a:solidFill>
              <a:latin typeface="Meiryo" charset="-128"/>
              <a:ea typeface="Meiryo" charset="-128"/>
              <a:cs typeface="Meiryo" charset="-128"/>
            </a:endParaRPr>
          </a:p>
        </p:txBody>
      </p:sp>
      <p:sp>
        <p:nvSpPr>
          <p:cNvPr id="188" name="角丸四角形 187"/>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9" name="正方形/長方形 188"/>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190" name="直線矢印コネクタ 189"/>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1" name="直線矢印コネクタ 190"/>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2" name="直線矢印コネクタ 191"/>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3" name="角丸四角形 192"/>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4" name="角丸四角形 193"/>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5" name="角丸四角形 194"/>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6" name="角丸四角形 195"/>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/SDI</a:t>
            </a:r>
            <a:r>
              <a:rPr lang="ja-JP" altLang="en-US" dirty="0" smtClean="0"/>
              <a:t>と</a:t>
            </a:r>
            <a:r>
              <a:rPr lang="en-US" altLang="ja-JP" dirty="0" smtClean="0"/>
              <a:t>IaaS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74" name="角丸四角形 73"/>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75" name="角丸四角形 74"/>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テキスト ボックス 77"/>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82" name="角丸四角形 81"/>
          <p:cNvSpPr/>
          <p:nvPr/>
        </p:nvSpPr>
        <p:spPr bwMode="auto">
          <a:xfrm>
            <a:off x="914400" y="3007102"/>
            <a:ext cx="8057766" cy="3469897"/>
          </a:xfrm>
          <a:prstGeom prst="roundRect">
            <a:avLst>
              <a:gd name="adj" fmla="val 0"/>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736723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fltVal val="0"/>
                                          </p:val>
                                        </p:tav>
                                        <p:tav tm="100000">
                                          <p:val>
                                            <p:strVal val="#ppt_h"/>
                                          </p:val>
                                        </p:tav>
                                      </p:tavLst>
                                    </p:anim>
                                    <p:animEffect transition="in" filter="fade">
                                      <p:cBhvr>
                                        <p:cTn id="14" dur="500"/>
                                        <p:tgtEl>
                                          <p:spTgt spid="15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wipe(up)">
                                      <p:cBhvr>
                                        <p:cTn id="1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96" grpId="0" animBg="1"/>
      <p:bldP spid="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a:t>
            </a:r>
            <a:r>
              <a:rPr lang="ja-JP" altLang="en-US" dirty="0" smtClean="0"/>
              <a:t>製品とサービス</a:t>
            </a:r>
            <a:r>
              <a:rPr lang="en-US" altLang="ja-JP" dirty="0" smtClean="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58" name="角丸四角形 57"/>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59" name="角丸四角形 58"/>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テキスト ボックス 59"/>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61" name="角丸四角形 60"/>
          <p:cNvSpPr/>
          <p:nvPr/>
        </p:nvSpPr>
        <p:spPr bwMode="auto">
          <a:xfrm>
            <a:off x="2125422" y="982663"/>
            <a:ext cx="23913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62" name="角丸四角形 61"/>
          <p:cNvSpPr/>
          <p:nvPr/>
        </p:nvSpPr>
        <p:spPr bwMode="auto">
          <a:xfrm>
            <a:off x="2168888" y="3048000"/>
            <a:ext cx="2277558"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65" name="図 64"/>
          <p:cNvPicPr>
            <a:picLocks noChangeAspect="1"/>
          </p:cNvPicPr>
          <p:nvPr/>
        </p:nvPicPr>
        <p:blipFill>
          <a:blip r:embed="rId3">
            <a:clrChange>
              <a:clrFrom>
                <a:srgbClr val="FFFFFF"/>
              </a:clrFrom>
              <a:clrTo>
                <a:srgbClr val="FFFFFF">
                  <a:alpha val="0"/>
                </a:srgbClr>
              </a:clrTo>
            </a:clrChange>
          </a:blip>
          <a:stretch>
            <a:fillRect/>
          </a:stretch>
        </p:blipFill>
        <p:spPr>
          <a:xfrm>
            <a:off x="2178522" y="4382946"/>
            <a:ext cx="2160985" cy="1369338"/>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2132216" y="3927435"/>
            <a:ext cx="2207291" cy="843317"/>
          </a:xfrm>
          <a:prstGeom prst="rect">
            <a:avLst/>
          </a:prstGeom>
        </p:spPr>
      </p:pic>
      <p:pic>
        <p:nvPicPr>
          <p:cNvPr id="7" name="図 6"/>
          <p:cNvPicPr>
            <a:picLocks noChangeAspect="1"/>
          </p:cNvPicPr>
          <p:nvPr/>
        </p:nvPicPr>
        <p:blipFill>
          <a:blip r:embed="rId5">
            <a:clrChange>
              <a:clrFrom>
                <a:srgbClr val="FFFFFF"/>
              </a:clrFrom>
              <a:clrTo>
                <a:srgbClr val="FFFFFF">
                  <a:alpha val="0"/>
                </a:srgbClr>
              </a:clrTo>
            </a:clrChange>
          </a:blip>
          <a:stretch>
            <a:fillRect/>
          </a:stretch>
        </p:blipFill>
        <p:spPr>
          <a:xfrm>
            <a:off x="2337332" y="3587886"/>
            <a:ext cx="1859366" cy="523084"/>
          </a:xfrm>
          <a:prstGeom prst="rect">
            <a:avLst/>
          </a:prstGeom>
        </p:spPr>
      </p:pic>
      <p:sp>
        <p:nvSpPr>
          <p:cNvPr id="8" name="テキスト ボックス 7"/>
          <p:cNvSpPr txBox="1"/>
          <p:nvPr/>
        </p:nvSpPr>
        <p:spPr>
          <a:xfrm>
            <a:off x="3660092" y="3921478"/>
            <a:ext cx="598241" cy="276999"/>
          </a:xfrm>
          <a:prstGeom prst="rect">
            <a:avLst/>
          </a:prstGeom>
          <a:noFill/>
        </p:spPr>
        <p:txBody>
          <a:bodyPr wrap="none" rtlCol="0">
            <a:spAutoFit/>
          </a:bodyPr>
          <a:lstStyle/>
          <a:p>
            <a:r>
              <a:rPr kumimoji="1" lang="en-US" altLang="ja-JP" sz="1200" smtClean="0">
                <a:solidFill>
                  <a:srgbClr val="0070C0"/>
                </a:solidFill>
                <a:latin typeface="Sathu" charset="-34"/>
                <a:ea typeface="Sathu" charset="-34"/>
                <a:cs typeface="Sathu" charset="-34"/>
              </a:rPr>
              <a:t>Stack</a:t>
            </a:r>
            <a:endParaRPr kumimoji="1" lang="ja-JP" altLang="en-US" sz="1200" dirty="0">
              <a:solidFill>
                <a:srgbClr val="0070C0"/>
              </a:solidFill>
              <a:latin typeface="Sathu" charset="-34"/>
              <a:ea typeface="Sathu" charset="-34"/>
              <a:cs typeface="Sathu" charset="-34"/>
            </a:endParaRPr>
          </a:p>
        </p:txBody>
      </p:sp>
      <p:sp>
        <p:nvSpPr>
          <p:cNvPr id="76" name="テキスト ボックス 75"/>
          <p:cNvSpPr txBox="1"/>
          <p:nvPr/>
        </p:nvSpPr>
        <p:spPr>
          <a:xfrm>
            <a:off x="3106335" y="4497721"/>
            <a:ext cx="1090363" cy="276999"/>
          </a:xfrm>
          <a:prstGeom prst="rect">
            <a:avLst/>
          </a:prstGeom>
          <a:noFill/>
        </p:spPr>
        <p:txBody>
          <a:bodyPr wrap="none" rtlCol="0">
            <a:spAutoFit/>
          </a:bodyPr>
          <a:lstStyle/>
          <a:p>
            <a:r>
              <a:rPr kumimoji="1" lang="en-US" altLang="ja-JP" sz="1200" dirty="0" err="1" smtClean="0">
                <a:solidFill>
                  <a:schemeClr val="accent1">
                    <a:lumMod val="75000"/>
                  </a:schemeClr>
                </a:solidFill>
                <a:latin typeface="Sathu" charset="-34"/>
                <a:ea typeface="Sathu" charset="-34"/>
                <a:cs typeface="Sathu" charset="-34"/>
              </a:rPr>
              <a:t>vCloud</a:t>
            </a:r>
            <a:r>
              <a:rPr kumimoji="1" lang="en-US" altLang="ja-JP" sz="1200" dirty="0" smtClean="0">
                <a:solidFill>
                  <a:schemeClr val="accent1">
                    <a:lumMod val="75000"/>
                  </a:schemeClr>
                </a:solidFill>
                <a:latin typeface="Sathu" charset="-34"/>
                <a:ea typeface="Sathu" charset="-34"/>
                <a:cs typeface="Sathu" charset="-34"/>
              </a:rPr>
              <a:t> Suite</a:t>
            </a:r>
            <a:endParaRPr kumimoji="1" lang="ja-JP" altLang="en-US" sz="1200" dirty="0">
              <a:solidFill>
                <a:schemeClr val="accent1">
                  <a:lumMod val="75000"/>
                </a:schemeClr>
              </a:solidFill>
              <a:latin typeface="Sathu" charset="-34"/>
              <a:ea typeface="Sathu" charset="-34"/>
              <a:cs typeface="Sathu" charset="-34"/>
            </a:endParaRPr>
          </a:p>
        </p:txBody>
      </p:sp>
      <p:pic>
        <p:nvPicPr>
          <p:cNvPr id="77" name="図 76"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6115" y="1477791"/>
            <a:ext cx="934560" cy="934560"/>
          </a:xfrm>
          <a:prstGeom prst="rect">
            <a:avLst/>
          </a:prstGeom>
        </p:spPr>
      </p:pic>
      <p:pic>
        <p:nvPicPr>
          <p:cNvPr id="9" name="図 8"/>
          <p:cNvPicPr>
            <a:picLocks noChangeAspect="1"/>
          </p:cNvPicPr>
          <p:nvPr/>
        </p:nvPicPr>
        <p:blipFill>
          <a:blip r:embed="rId7">
            <a:clrChange>
              <a:clrFrom>
                <a:srgbClr val="FFFFFF"/>
              </a:clrFrom>
              <a:clrTo>
                <a:srgbClr val="FFFFFF">
                  <a:alpha val="0"/>
                </a:srgbClr>
              </a:clrTo>
            </a:clrChange>
          </a:blip>
          <a:stretch>
            <a:fillRect/>
          </a:stretch>
        </p:blipFill>
        <p:spPr>
          <a:xfrm>
            <a:off x="2352204" y="2417335"/>
            <a:ext cx="1443189" cy="520938"/>
          </a:xfrm>
          <a:prstGeom prst="rect">
            <a:avLst/>
          </a:prstGeom>
        </p:spPr>
      </p:pic>
      <p:sp>
        <p:nvSpPr>
          <p:cNvPr id="80" name="テキスト ボックス 79"/>
          <p:cNvSpPr txBox="1"/>
          <p:nvPr/>
        </p:nvSpPr>
        <p:spPr>
          <a:xfrm>
            <a:off x="3709054" y="2589656"/>
            <a:ext cx="508473" cy="246221"/>
          </a:xfrm>
          <a:prstGeom prst="rect">
            <a:avLst/>
          </a:prstGeom>
          <a:noFill/>
        </p:spPr>
        <p:txBody>
          <a:bodyPr wrap="none" rtlCol="0">
            <a:spAutoFit/>
          </a:bodyPr>
          <a:lstStyle/>
          <a:p>
            <a:r>
              <a:rPr kumimoji="1" lang="en-US" altLang="ja-JP" sz="1000" smtClean="0">
                <a:solidFill>
                  <a:schemeClr val="tx1">
                    <a:lumMod val="65000"/>
                    <a:lumOff val="35000"/>
                  </a:schemeClr>
                </a:solidFill>
                <a:latin typeface="Sathu" charset="-34"/>
                <a:ea typeface="Sathu" charset="-34"/>
                <a:cs typeface="Sathu" charset="-34"/>
              </a:rPr>
              <a:t>Local</a:t>
            </a:r>
            <a:endParaRPr kumimoji="1" lang="ja-JP" altLang="en-US" sz="1000" dirty="0">
              <a:solidFill>
                <a:schemeClr val="tx1">
                  <a:lumMod val="65000"/>
                  <a:lumOff val="35000"/>
                </a:schemeClr>
              </a:solidFill>
              <a:latin typeface="Sathu" charset="-34"/>
              <a:ea typeface="Sathu" charset="-34"/>
              <a:cs typeface="Sathu" charset="-34"/>
            </a:endParaRPr>
          </a:p>
        </p:txBody>
      </p:sp>
      <p:sp>
        <p:nvSpPr>
          <p:cNvPr id="83" name="角丸四角形 82"/>
          <p:cNvSpPr/>
          <p:nvPr/>
        </p:nvSpPr>
        <p:spPr bwMode="auto">
          <a:xfrm>
            <a:off x="4556102" y="990600"/>
            <a:ext cx="42871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84" name="角丸四角形 83"/>
          <p:cNvSpPr/>
          <p:nvPr/>
        </p:nvSpPr>
        <p:spPr bwMode="auto">
          <a:xfrm>
            <a:off x="4597963" y="3048000"/>
            <a:ext cx="2100103"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87" name="図 86"/>
          <p:cNvPicPr>
            <a:picLocks noChangeAspect="1"/>
          </p:cNvPicPr>
          <p:nvPr/>
        </p:nvPicPr>
        <p:blipFill>
          <a:blip r:embed="rId7">
            <a:clrChange>
              <a:clrFrom>
                <a:srgbClr val="FFFFFF"/>
              </a:clrFrom>
              <a:clrTo>
                <a:srgbClr val="FFFFFF">
                  <a:alpha val="0"/>
                </a:srgbClr>
              </a:clrTo>
            </a:clrChange>
          </a:blip>
          <a:stretch>
            <a:fillRect/>
          </a:stretch>
        </p:blipFill>
        <p:spPr>
          <a:xfrm>
            <a:off x="4725943" y="1879229"/>
            <a:ext cx="1891026" cy="682590"/>
          </a:xfrm>
          <a:prstGeom prst="rect">
            <a:avLst/>
          </a:prstGeom>
        </p:spPr>
      </p:pic>
      <p:pic>
        <p:nvPicPr>
          <p:cNvPr id="91" name="図 90"/>
          <p:cNvPicPr>
            <a:picLocks noChangeAspect="1"/>
          </p:cNvPicPr>
          <p:nvPr/>
        </p:nvPicPr>
        <p:blipFill>
          <a:blip r:embed="rId4">
            <a:clrChange>
              <a:clrFrom>
                <a:srgbClr val="FFFFFF"/>
              </a:clrFrom>
              <a:clrTo>
                <a:srgbClr val="FFFFFF">
                  <a:alpha val="0"/>
                </a:srgbClr>
              </a:clrTo>
            </a:clrChange>
          </a:blip>
          <a:stretch>
            <a:fillRect/>
          </a:stretch>
        </p:blipFill>
        <p:spPr>
          <a:xfrm>
            <a:off x="4542257" y="3932065"/>
            <a:ext cx="2207291" cy="843317"/>
          </a:xfrm>
          <a:prstGeom prst="rect">
            <a:avLst/>
          </a:prstGeom>
        </p:spPr>
      </p:pic>
      <p:sp>
        <p:nvSpPr>
          <p:cNvPr id="92" name="テキスト ボックス 91"/>
          <p:cNvSpPr txBox="1"/>
          <p:nvPr/>
        </p:nvSpPr>
        <p:spPr>
          <a:xfrm>
            <a:off x="5693632" y="4492844"/>
            <a:ext cx="922047" cy="276999"/>
          </a:xfrm>
          <a:prstGeom prst="rect">
            <a:avLst/>
          </a:prstGeom>
          <a:noFill/>
        </p:spPr>
        <p:txBody>
          <a:bodyPr wrap="none" rtlCol="0">
            <a:spAutoFit/>
          </a:bodyPr>
          <a:lstStyle/>
          <a:p>
            <a:pPr algn="r"/>
            <a:r>
              <a:rPr kumimoji="1" lang="en-US" altLang="ja-JP" sz="1200" dirty="0" err="1" smtClean="0">
                <a:solidFill>
                  <a:schemeClr val="accent1">
                    <a:lumMod val="75000"/>
                  </a:schemeClr>
                </a:solidFill>
                <a:latin typeface="Sathu" charset="-34"/>
                <a:ea typeface="Sathu" charset="-34"/>
                <a:cs typeface="Sathu" charset="-34"/>
              </a:rPr>
              <a:t>vCloud</a:t>
            </a:r>
            <a:r>
              <a:rPr kumimoji="1" lang="en-US" altLang="ja-JP" sz="1200" dirty="0" smtClean="0">
                <a:solidFill>
                  <a:schemeClr val="accent1">
                    <a:lumMod val="75000"/>
                  </a:schemeClr>
                </a:solidFill>
                <a:latin typeface="Sathu" charset="-34"/>
                <a:ea typeface="Sathu" charset="-34"/>
                <a:cs typeface="Sathu" charset="-34"/>
              </a:rPr>
              <a:t> Air</a:t>
            </a:r>
            <a:endParaRPr kumimoji="1" lang="ja-JP" altLang="en-US" sz="1200" dirty="0">
              <a:solidFill>
                <a:schemeClr val="accent1">
                  <a:lumMod val="75000"/>
                </a:schemeClr>
              </a:solidFill>
              <a:latin typeface="Sathu" charset="-34"/>
              <a:ea typeface="Sathu" charset="-34"/>
              <a:cs typeface="Sathu" charset="-34"/>
            </a:endParaRPr>
          </a:p>
        </p:txBody>
      </p:sp>
      <p:pic>
        <p:nvPicPr>
          <p:cNvPr id="10" name="図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039" y="5571836"/>
            <a:ext cx="1891026" cy="334043"/>
          </a:xfrm>
          <a:prstGeom prst="rect">
            <a:avLst/>
          </a:prstGeom>
        </p:spPr>
      </p:pic>
      <p:sp>
        <p:nvSpPr>
          <p:cNvPr id="93" name="角丸四角形 92"/>
          <p:cNvSpPr/>
          <p:nvPr/>
        </p:nvSpPr>
        <p:spPr bwMode="auto">
          <a:xfrm>
            <a:off x="6736612" y="1445753"/>
            <a:ext cx="2058408" cy="4947110"/>
          </a:xfrm>
          <a:prstGeom prst="roundRect">
            <a:avLst>
              <a:gd name="adj" fmla="val 0"/>
            </a:avLst>
          </a:prstGeom>
          <a:solidFill>
            <a:schemeClr val="accent3">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94" name="図 93" descr="imag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129" y="2068975"/>
            <a:ext cx="1720788" cy="1147191"/>
          </a:xfrm>
          <a:prstGeom prst="rect">
            <a:avLst/>
          </a:prstGeom>
        </p:spPr>
      </p:pic>
      <p:pic>
        <p:nvPicPr>
          <p:cNvPr id="95" name="図 94"/>
          <p:cNvPicPr>
            <a:picLocks noChangeAspect="1"/>
          </p:cNvPicPr>
          <p:nvPr/>
        </p:nvPicPr>
        <p:blipFill>
          <a:blip r:embed="rId10">
            <a:clrChange>
              <a:clrFrom>
                <a:srgbClr val="FFFFFF"/>
              </a:clrFrom>
              <a:clrTo>
                <a:srgbClr val="FFFFFF">
                  <a:alpha val="0"/>
                </a:srgbClr>
              </a:clrTo>
            </a:clrChange>
          </a:blip>
          <a:stretch>
            <a:fillRect/>
          </a:stretch>
        </p:blipFill>
        <p:spPr>
          <a:xfrm>
            <a:off x="2286660" y="5365506"/>
            <a:ext cx="1949352" cy="703769"/>
          </a:xfrm>
          <a:prstGeom prst="rect">
            <a:avLst/>
          </a:prstGeom>
        </p:spPr>
      </p:pic>
      <p:pic>
        <p:nvPicPr>
          <p:cNvPr id="96" name="図 95"/>
          <p:cNvPicPr>
            <a:picLocks noChangeAspect="1"/>
          </p:cNvPicPr>
          <p:nvPr/>
        </p:nvPicPr>
        <p:blipFill>
          <a:blip r:embed="rId5">
            <a:clrChange>
              <a:clrFrom>
                <a:srgbClr val="FFFFFF"/>
              </a:clrFrom>
              <a:clrTo>
                <a:srgbClr val="FFFFFF">
                  <a:alpha val="0"/>
                </a:srgbClr>
              </a:clrTo>
            </a:clrChange>
          </a:blip>
          <a:stretch>
            <a:fillRect/>
          </a:stretch>
        </p:blipFill>
        <p:spPr>
          <a:xfrm>
            <a:off x="6913777" y="3704095"/>
            <a:ext cx="1695578" cy="477007"/>
          </a:xfrm>
          <a:prstGeom prst="rect">
            <a:avLst/>
          </a:prstGeom>
        </p:spPr>
      </p:pic>
      <p:pic>
        <p:nvPicPr>
          <p:cNvPr id="13" name="図 12"/>
          <p:cNvPicPr>
            <a:picLocks noChangeAspect="1"/>
          </p:cNvPicPr>
          <p:nvPr/>
        </p:nvPicPr>
        <p:blipFill>
          <a:blip r:embed="rId11">
            <a:clrChange>
              <a:clrFrom>
                <a:srgbClr val="FFFFFF"/>
              </a:clrFrom>
              <a:clrTo>
                <a:srgbClr val="FFFFFF">
                  <a:alpha val="0"/>
                </a:srgbClr>
              </a:clrTo>
            </a:clrChange>
          </a:blip>
          <a:stretch>
            <a:fillRect/>
          </a:stretch>
        </p:blipFill>
        <p:spPr>
          <a:xfrm>
            <a:off x="4733759" y="3600447"/>
            <a:ext cx="805787" cy="436975"/>
          </a:xfrm>
          <a:prstGeom prst="rect">
            <a:avLst/>
          </a:prstGeom>
        </p:spPr>
      </p:pic>
      <p:pic>
        <p:nvPicPr>
          <p:cNvPr id="15" name="図 14"/>
          <p:cNvPicPr>
            <a:picLocks noChangeAspect="1"/>
          </p:cNvPicPr>
          <p:nvPr/>
        </p:nvPicPr>
        <p:blipFill>
          <a:blip r:embed="rId12">
            <a:clrChange>
              <a:clrFrom>
                <a:srgbClr val="FFFFFF"/>
              </a:clrFrom>
              <a:clrTo>
                <a:srgbClr val="FFFFFF">
                  <a:alpha val="0"/>
                </a:srgbClr>
              </a:clrTo>
            </a:clrChange>
          </a:blip>
          <a:stretch>
            <a:fillRect/>
          </a:stretch>
        </p:blipFill>
        <p:spPr>
          <a:xfrm>
            <a:off x="4701917" y="4951940"/>
            <a:ext cx="1925039" cy="315096"/>
          </a:xfrm>
          <a:prstGeom prst="rect">
            <a:avLst/>
          </a:prstGeom>
        </p:spPr>
      </p:pic>
      <p:pic>
        <p:nvPicPr>
          <p:cNvPr id="16" name="図 15"/>
          <p:cNvPicPr>
            <a:picLocks noChangeAspect="1"/>
          </p:cNvPicPr>
          <p:nvPr/>
        </p:nvPicPr>
        <p:blipFill>
          <a:blip r:embed="rId13"/>
          <a:stretch>
            <a:fillRect/>
          </a:stretch>
        </p:blipFill>
        <p:spPr>
          <a:xfrm>
            <a:off x="5897103" y="3599585"/>
            <a:ext cx="695962" cy="382779"/>
          </a:xfrm>
          <a:prstGeom prst="rect">
            <a:avLst/>
          </a:prstGeom>
        </p:spPr>
      </p:pic>
      <p:pic>
        <p:nvPicPr>
          <p:cNvPr id="17" name="図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12895" y="4915667"/>
            <a:ext cx="1777348" cy="580662"/>
          </a:xfrm>
          <a:prstGeom prst="rect">
            <a:avLst/>
          </a:prstGeom>
        </p:spPr>
      </p:pic>
      <p:sp>
        <p:nvSpPr>
          <p:cNvPr id="18" name="正方形/長方形 17"/>
          <p:cNvSpPr/>
          <p:nvPr/>
        </p:nvSpPr>
        <p:spPr>
          <a:xfrm>
            <a:off x="2168888" y="1073960"/>
            <a:ext cx="2277557" cy="2884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ソフトウェア</a:t>
            </a:r>
            <a:endParaRPr kumimoji="1" lang="ja-JP" altLang="en-US" sz="1200" dirty="0">
              <a:solidFill>
                <a:srgbClr val="FFFFFF"/>
              </a:solidFill>
              <a:latin typeface="Meiryo" charset="-128"/>
              <a:ea typeface="Meiryo" charset="-128"/>
              <a:cs typeface="Meiryo" charset="-128"/>
            </a:endParaRPr>
          </a:p>
        </p:txBody>
      </p:sp>
      <p:sp>
        <p:nvSpPr>
          <p:cNvPr id="98" name="正方形/長方形 97"/>
          <p:cNvSpPr/>
          <p:nvPr/>
        </p:nvSpPr>
        <p:spPr>
          <a:xfrm>
            <a:off x="4636454" y="1073959"/>
            <a:ext cx="4158566" cy="2884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サービス</a:t>
            </a:r>
            <a:endParaRPr kumimoji="1" lang="ja-JP" altLang="en-US" sz="1200" dirty="0">
              <a:solidFill>
                <a:srgbClr val="FFFFFF"/>
              </a:solidFill>
              <a:latin typeface="Meiryo" charset="-128"/>
              <a:ea typeface="Meiryo" charset="-128"/>
              <a:cs typeface="Meiryo" charset="-128"/>
            </a:endParaRPr>
          </a:p>
        </p:txBody>
      </p:sp>
      <p:pic>
        <p:nvPicPr>
          <p:cNvPr id="19" name="図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14344" y="1473617"/>
            <a:ext cx="956514" cy="956514"/>
          </a:xfrm>
          <a:prstGeom prst="rect">
            <a:avLst/>
          </a:prstGeom>
        </p:spPr>
      </p:pic>
    </p:spTree>
    <p:extLst>
      <p:ext uri="{BB962C8B-B14F-4D97-AF65-F5344CB8AC3E}">
        <p14:creationId xmlns:p14="http://schemas.microsoft.com/office/powerpoint/2010/main" val="1553091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Infrastructure as a Code</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47314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bwMode="auto">
          <a:xfrm>
            <a:off x="457200" y="914400"/>
            <a:ext cx="8223250" cy="4419600"/>
          </a:xfrm>
          <a:prstGeom prst="roundRect">
            <a:avLst>
              <a:gd name="adj" fmla="val 0"/>
            </a:avLst>
          </a:prstGeom>
          <a:solidFill>
            <a:srgbClr val="FFFBD2"/>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6248400" y="3300730"/>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6248400" y="4413249"/>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6248400" y="2260599"/>
            <a:ext cx="2133600" cy="692151"/>
          </a:xfrm>
          <a:prstGeom prst="rect">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角丸四角形 19"/>
          <p:cNvSpPr/>
          <p:nvPr/>
        </p:nvSpPr>
        <p:spPr bwMode="auto">
          <a:xfrm>
            <a:off x="914400" y="30480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 name="角丸四角形 20"/>
          <p:cNvSpPr/>
          <p:nvPr/>
        </p:nvSpPr>
        <p:spPr bwMode="auto">
          <a:xfrm>
            <a:off x="914400" y="19812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914400" y="4114801"/>
            <a:ext cx="1371600" cy="990599"/>
          </a:xfrm>
          <a:prstGeom prst="roundRect">
            <a:avLst>
              <a:gd name="adj" fmla="val 0"/>
            </a:avLst>
          </a:prstGeom>
          <a:solidFill>
            <a:schemeClr val="accent5">
              <a:lumMod val="20000"/>
              <a:lumOff val="80000"/>
            </a:schemeClr>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en-US" altLang="ja-JP" dirty="0" smtClean="0"/>
              <a:t>Infrastructure as Code</a:t>
            </a:r>
            <a:endParaRPr kumimoji="1" lang="ja-JP" altLang="en-US" dirty="0"/>
          </a:p>
        </p:txBody>
      </p:sp>
      <p:pic>
        <p:nvPicPr>
          <p:cNvPr id="5" name="図 4"/>
          <p:cNvPicPr>
            <a:picLocks noChangeAspect="1"/>
          </p:cNvPicPr>
          <p:nvPr/>
        </p:nvPicPr>
        <p:blipFill>
          <a:blip r:embed="rId2"/>
          <a:stretch>
            <a:fillRect/>
          </a:stretch>
        </p:blipFill>
        <p:spPr>
          <a:xfrm>
            <a:off x="2864304" y="1981201"/>
            <a:ext cx="2955018" cy="3124199"/>
          </a:xfrm>
          <a:prstGeom prst="rect">
            <a:avLst/>
          </a:prstGeom>
          <a:ln>
            <a:noFill/>
          </a:ln>
          <a:effectLst>
            <a:outerShdw blurRad="292100" dist="139700" dir="2700000" algn="tl" rotWithShape="0">
              <a:srgbClr val="333333">
                <a:alpha val="65000"/>
              </a:srgbClr>
            </a:outerShdw>
          </a:effectLst>
        </p:spPr>
      </p:pic>
      <p:pic>
        <p:nvPicPr>
          <p:cNvPr id="6"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2089150"/>
            <a:ext cx="533400" cy="533400"/>
          </a:xfrm>
          <a:prstGeom prst="rect">
            <a:avLst/>
          </a:prstGeom>
        </p:spPr>
      </p:pic>
      <p:pic>
        <p:nvPicPr>
          <p:cNvPr id="7"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114550"/>
            <a:ext cx="533400" cy="533400"/>
          </a:xfrm>
          <a:prstGeom prst="rect">
            <a:avLst/>
          </a:prstGeom>
        </p:spPr>
      </p:pic>
      <p:pic>
        <p:nvPicPr>
          <p:cNvPr id="10"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3117850"/>
            <a:ext cx="533400" cy="533400"/>
          </a:xfrm>
          <a:prstGeom prst="rect">
            <a:avLst/>
          </a:prstGeom>
        </p:spPr>
      </p:pic>
      <p:pic>
        <p:nvPicPr>
          <p:cNvPr id="11"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143250"/>
            <a:ext cx="533400" cy="533400"/>
          </a:xfrm>
          <a:prstGeom prst="rect">
            <a:avLst/>
          </a:prstGeom>
        </p:spPr>
      </p:pic>
      <p:pic>
        <p:nvPicPr>
          <p:cNvPr id="13"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60" y="4234182"/>
            <a:ext cx="533400" cy="533400"/>
          </a:xfrm>
          <a:prstGeom prst="rect">
            <a:avLst/>
          </a:prstGeom>
        </p:spPr>
      </p:pic>
      <p:pic>
        <p:nvPicPr>
          <p:cNvPr id="14"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259582"/>
            <a:ext cx="533400" cy="533400"/>
          </a:xfrm>
          <a:prstGeom prst="rect">
            <a:avLst/>
          </a:prstGeom>
        </p:spPr>
      </p:pic>
      <p:pic>
        <p:nvPicPr>
          <p:cNvPr id="16"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038350"/>
            <a:ext cx="533400" cy="533400"/>
          </a:xfrm>
          <a:prstGeom prst="rect">
            <a:avLst/>
          </a:prstGeom>
        </p:spPr>
      </p:pic>
      <p:pic>
        <p:nvPicPr>
          <p:cNvPr id="17"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067050"/>
            <a:ext cx="533400" cy="533400"/>
          </a:xfrm>
          <a:prstGeom prst="rect">
            <a:avLst/>
          </a:prstGeom>
        </p:spPr>
      </p:pic>
      <p:pic>
        <p:nvPicPr>
          <p:cNvPr id="18" name="Picture 13" descr="Traditional-Serv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510" y="4152901"/>
            <a:ext cx="533400" cy="533400"/>
          </a:xfrm>
          <a:prstGeom prst="rect">
            <a:avLst/>
          </a:prstGeom>
        </p:spPr>
      </p:pic>
      <p:pic>
        <p:nvPicPr>
          <p:cNvPr id="19" name="Picture 8" descr="Generic-Databas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650" y="4152901"/>
            <a:ext cx="533400" cy="533400"/>
          </a:xfrm>
          <a:prstGeom prst="rect">
            <a:avLst/>
          </a:prstGeom>
        </p:spPr>
      </p:pic>
      <p:pic>
        <p:nvPicPr>
          <p:cNvPr id="9"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2419350"/>
            <a:ext cx="533400" cy="533400"/>
          </a:xfrm>
          <a:prstGeom prst="rect">
            <a:avLst/>
          </a:prstGeom>
        </p:spPr>
      </p:pic>
      <p:pic>
        <p:nvPicPr>
          <p:cNvPr id="12"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459481"/>
            <a:ext cx="533400" cy="533400"/>
          </a:xfrm>
          <a:prstGeom prst="rect">
            <a:avLst/>
          </a:prstGeom>
        </p:spPr>
      </p:pic>
      <p:pic>
        <p:nvPicPr>
          <p:cNvPr id="15" name="Picture 3" descr="AWS-Management-Conso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4533901"/>
            <a:ext cx="533400" cy="533400"/>
          </a:xfrm>
          <a:prstGeom prst="rect">
            <a:avLst/>
          </a:prstGeom>
        </p:spPr>
      </p:pic>
      <p:sp>
        <p:nvSpPr>
          <p:cNvPr id="25" name="ホームベース 24"/>
          <p:cNvSpPr/>
          <p:nvPr/>
        </p:nvSpPr>
        <p:spPr bwMode="auto">
          <a:xfrm flipH="1">
            <a:off x="5730806" y="3048000"/>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ホームベース 25"/>
          <p:cNvSpPr/>
          <p:nvPr/>
        </p:nvSpPr>
        <p:spPr bwMode="auto">
          <a:xfrm flipH="1">
            <a:off x="5715000" y="4114800"/>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ホームベース 26"/>
          <p:cNvSpPr/>
          <p:nvPr/>
        </p:nvSpPr>
        <p:spPr bwMode="auto">
          <a:xfrm flipH="1">
            <a:off x="5715000" y="1981621"/>
            <a:ext cx="2438400" cy="590129"/>
          </a:xfrm>
          <a:prstGeom prst="homePlate">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8" name="図形グループ 27"/>
          <p:cNvGrpSpPr/>
          <p:nvPr/>
        </p:nvGrpSpPr>
        <p:grpSpPr>
          <a:xfrm>
            <a:off x="7543800" y="3317088"/>
            <a:ext cx="713922" cy="411481"/>
            <a:chOff x="2895600" y="4800600"/>
            <a:chExt cx="1499094" cy="762000"/>
          </a:xfrm>
        </p:grpSpPr>
        <p:pic>
          <p:nvPicPr>
            <p:cNvPr id="34" name="図 33"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35" name="図 34"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36" name="図 35" descr="hdd.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29" name="図 28"/>
          <p:cNvPicPr>
            <a:picLocks noChangeAspect="1"/>
          </p:cNvPicPr>
          <p:nvPr/>
        </p:nvPicPr>
        <p:blipFill>
          <a:blip r:embed="rId7">
            <a:clrChange>
              <a:clrFrom>
                <a:srgbClr val="FFFFFF"/>
              </a:clrFrom>
              <a:clrTo>
                <a:srgbClr val="FFFFFF">
                  <a:alpha val="0"/>
                </a:srgbClr>
              </a:clrTo>
            </a:clrChange>
          </a:blip>
          <a:stretch>
            <a:fillRect/>
          </a:stretch>
        </p:blipFill>
        <p:spPr>
          <a:xfrm>
            <a:off x="7656511" y="4267199"/>
            <a:ext cx="601211" cy="528925"/>
          </a:xfrm>
          <a:prstGeom prst="rect">
            <a:avLst/>
          </a:prstGeom>
        </p:spPr>
      </p:pic>
      <p:pic>
        <p:nvPicPr>
          <p:cNvPr id="33" name="図 32"/>
          <p:cNvPicPr>
            <a:picLocks noChangeAspect="1"/>
          </p:cNvPicPr>
          <p:nvPr/>
        </p:nvPicPr>
        <p:blipFill>
          <a:blip r:embed="rId8">
            <a:clrChange>
              <a:clrFrom>
                <a:srgbClr val="FEFEFE"/>
              </a:clrFrom>
              <a:clrTo>
                <a:srgbClr val="FEFEFE">
                  <a:alpha val="0"/>
                </a:srgbClr>
              </a:clrTo>
            </a:clrChange>
          </a:blip>
          <a:stretch>
            <a:fillRect/>
          </a:stretch>
        </p:blipFill>
        <p:spPr>
          <a:xfrm>
            <a:off x="7595776" y="2303274"/>
            <a:ext cx="632198" cy="554227"/>
          </a:xfrm>
          <a:prstGeom prst="rect">
            <a:avLst/>
          </a:prstGeom>
        </p:spPr>
      </p:pic>
      <p:sp>
        <p:nvSpPr>
          <p:cNvPr id="40" name="テキスト ボックス 39"/>
          <p:cNvSpPr txBox="1"/>
          <p:nvPr/>
        </p:nvSpPr>
        <p:spPr>
          <a:xfrm>
            <a:off x="6136832" y="2133600"/>
            <a:ext cx="1261884"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仮想サーバー</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1" name="テキスト ボックス 40"/>
          <p:cNvSpPr txBox="1"/>
          <p:nvPr/>
        </p:nvSpPr>
        <p:spPr>
          <a:xfrm>
            <a:off x="6324600" y="2590800"/>
            <a:ext cx="1261884" cy="307777"/>
          </a:xfrm>
          <a:prstGeom prst="rect">
            <a:avLst/>
          </a:prstGeom>
          <a:noFill/>
        </p:spPr>
        <p:txBody>
          <a:bodyPr wrap="none" rtlCol="0">
            <a:spAutoFit/>
          </a:bodyPr>
          <a:lstStyle/>
          <a:p>
            <a:r>
              <a:rPr lang="ja-JP" altLang="en-US" sz="1400" dirty="0" smtClean="0">
                <a:solidFill>
                  <a:schemeClr val="bg1"/>
                </a:solidFill>
                <a:effectLst/>
                <a:latin typeface="ＤＦＰ太丸ゴシック体"/>
                <a:ea typeface="ＤＦＰ太丸ゴシック体"/>
                <a:cs typeface="ＤＦＰ太丸ゴシック体"/>
              </a:rPr>
              <a:t>物理サーバー</a:t>
            </a:r>
            <a:endParaRPr kumimoji="1" lang="ja-JP" altLang="en-US" sz="1400" dirty="0">
              <a:solidFill>
                <a:schemeClr val="bg1"/>
              </a:solidFill>
              <a:effectLst/>
              <a:latin typeface="ＤＦＰ太丸ゴシック体"/>
              <a:ea typeface="ＤＦＰ太丸ゴシック体"/>
              <a:cs typeface="ＤＦＰ太丸ゴシック体"/>
            </a:endParaRPr>
          </a:p>
        </p:txBody>
      </p:sp>
      <p:sp>
        <p:nvSpPr>
          <p:cNvPr id="42" name="テキスト ボックス 41"/>
          <p:cNvSpPr txBox="1"/>
          <p:nvPr/>
        </p:nvSpPr>
        <p:spPr>
          <a:xfrm>
            <a:off x="6136832" y="3207428"/>
            <a:ext cx="1441420"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仮想ストレージ</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3" name="テキスト ボックス 42"/>
          <p:cNvSpPr txBox="1"/>
          <p:nvPr/>
        </p:nvSpPr>
        <p:spPr>
          <a:xfrm>
            <a:off x="6324600" y="3629504"/>
            <a:ext cx="1441420" cy="307777"/>
          </a:xfrm>
          <a:prstGeom prst="rect">
            <a:avLst/>
          </a:prstGeom>
          <a:noFill/>
        </p:spPr>
        <p:txBody>
          <a:bodyPr wrap="none" rtlCol="0">
            <a:spAutoFit/>
          </a:bodyPr>
          <a:lstStyle>
            <a:defPPr>
              <a:defRPr lang="en-US"/>
            </a:defPPr>
            <a:lvl1pPr>
              <a:defRPr sz="1400">
                <a:solidFill>
                  <a:schemeClr val="bg1"/>
                </a:solidFill>
                <a:effectLst>
                  <a:glow rad="228600">
                    <a:schemeClr val="accent2">
                      <a:satMod val="175000"/>
                      <a:alpha val="40000"/>
                    </a:schemeClr>
                  </a:glow>
                </a:effectLst>
                <a:latin typeface="ＤＦＰ太丸ゴシック体"/>
                <a:ea typeface="ＤＦＰ太丸ゴシック体"/>
                <a:cs typeface="ＤＦＰ太丸ゴシック体"/>
              </a:defRPr>
            </a:lvl1pPr>
          </a:lstStyle>
          <a:p>
            <a:r>
              <a:rPr lang="ja-JP" altLang="en-US" dirty="0">
                <a:effectLst/>
              </a:rPr>
              <a:t>物理ストレージ</a:t>
            </a:r>
          </a:p>
        </p:txBody>
      </p:sp>
      <p:sp>
        <p:nvSpPr>
          <p:cNvPr id="44" name="テキスト ボックス 43"/>
          <p:cNvSpPr txBox="1"/>
          <p:nvPr/>
        </p:nvSpPr>
        <p:spPr>
          <a:xfrm>
            <a:off x="6136832" y="4270176"/>
            <a:ext cx="1620957" cy="307777"/>
          </a:xfrm>
          <a:prstGeom prst="rect">
            <a:avLst/>
          </a:prstGeom>
          <a:noFill/>
        </p:spPr>
        <p:txBody>
          <a:bodyPr wrap="none" rtlCol="0">
            <a:spAutoFit/>
          </a:bodyPr>
          <a:lstStyle/>
          <a:p>
            <a:r>
              <a:rPr lang="ja-JP" altLang="en-US" sz="1400" dirty="0" smtClean="0">
                <a:solidFill>
                  <a:srgbClr val="FFFFFF"/>
                </a:solidFill>
                <a:latin typeface="ＤＦＰ太丸ゴシック体"/>
                <a:ea typeface="ＤＦＰ太丸ゴシック体"/>
                <a:cs typeface="ＤＦＰ太丸ゴシック体"/>
              </a:rPr>
              <a:t>仮想ネットワーク</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45" name="テキスト ボックス 44"/>
          <p:cNvSpPr txBox="1"/>
          <p:nvPr/>
        </p:nvSpPr>
        <p:spPr>
          <a:xfrm>
            <a:off x="6324600" y="4727374"/>
            <a:ext cx="1620957" cy="307777"/>
          </a:xfrm>
          <a:prstGeom prst="rect">
            <a:avLst/>
          </a:prstGeom>
          <a:noFill/>
        </p:spPr>
        <p:txBody>
          <a:bodyPr wrap="none" rtlCol="0">
            <a:spAutoFit/>
          </a:bodyPr>
          <a:lstStyle>
            <a:defPPr>
              <a:defRPr lang="en-US"/>
            </a:defPPr>
            <a:lvl1pPr>
              <a:defRPr sz="1400">
                <a:solidFill>
                  <a:schemeClr val="bg1"/>
                </a:solidFill>
                <a:effectLst>
                  <a:glow rad="228600">
                    <a:schemeClr val="accent2">
                      <a:satMod val="175000"/>
                      <a:alpha val="40000"/>
                    </a:schemeClr>
                  </a:glow>
                </a:effectLst>
                <a:latin typeface="ＤＦＰ太丸ゴシック体"/>
                <a:ea typeface="ＤＦＰ太丸ゴシック体"/>
                <a:cs typeface="ＤＦＰ太丸ゴシック体"/>
              </a:defRPr>
            </a:lvl1pPr>
          </a:lstStyle>
          <a:p>
            <a:r>
              <a:rPr lang="ja-JP" altLang="en-US" dirty="0">
                <a:effectLst/>
              </a:rPr>
              <a:t>物理ネットワーク</a:t>
            </a:r>
          </a:p>
        </p:txBody>
      </p:sp>
      <p:cxnSp>
        <p:nvCxnSpPr>
          <p:cNvPr id="47" name="カギ線コネクタ 46"/>
          <p:cNvCxnSpPr>
            <a:stCxn id="5" idx="1"/>
            <a:endCxn id="21" idx="3"/>
          </p:cNvCxnSpPr>
          <p:nvPr/>
        </p:nvCxnSpPr>
        <p:spPr bwMode="auto">
          <a:xfrm rot="10800000">
            <a:off x="2286000" y="2476501"/>
            <a:ext cx="578304" cy="10668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カギ線コネクタ 47"/>
          <p:cNvCxnSpPr>
            <a:stCxn id="5" idx="1"/>
            <a:endCxn id="20" idx="3"/>
          </p:cNvCxnSpPr>
          <p:nvPr/>
        </p:nvCxnSpPr>
        <p:spPr bwMode="auto">
          <a:xfrm rot="10800000">
            <a:off x="2286000" y="3543301"/>
            <a:ext cx="578304" cy="127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カギ線コネクタ 50"/>
          <p:cNvCxnSpPr>
            <a:stCxn id="5" idx="1"/>
            <a:endCxn id="22" idx="3"/>
          </p:cNvCxnSpPr>
          <p:nvPr/>
        </p:nvCxnSpPr>
        <p:spPr bwMode="auto">
          <a:xfrm rot="10800000" flipV="1">
            <a:off x="2286000" y="3543301"/>
            <a:ext cx="578304" cy="1066800"/>
          </a:xfrm>
          <a:prstGeom prst="bentConnector3">
            <a:avLst/>
          </a:prstGeom>
          <a:solidFill>
            <a:schemeClr val="bg1"/>
          </a:solidFill>
          <a:ln w="571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4" name="テキスト ボックス 53"/>
          <p:cNvSpPr txBox="1"/>
          <p:nvPr/>
        </p:nvSpPr>
        <p:spPr>
          <a:xfrm>
            <a:off x="738426" y="1628001"/>
            <a:ext cx="1723549" cy="276999"/>
          </a:xfrm>
          <a:prstGeom prst="rect">
            <a:avLst/>
          </a:prstGeom>
          <a:noFill/>
        </p:spPr>
        <p:txBody>
          <a:bodyPr wrap="none" rtlCol="0">
            <a:spAutoFit/>
          </a:bodyPr>
          <a:lstStyle/>
          <a:p>
            <a:pPr algn="ctr"/>
            <a:r>
              <a:rPr lang="ja-JP" altLang="en-US" sz="1200" dirty="0" smtClean="0">
                <a:solidFill>
                  <a:srgbClr val="FF6600"/>
                </a:solidFill>
                <a:latin typeface="ＤＦＰ太丸ゴシック体"/>
                <a:ea typeface="ＤＦＰ太丸ゴシック体"/>
                <a:cs typeface="ＤＦＰ太丸ゴシック体"/>
              </a:rPr>
              <a:t>使用する</a:t>
            </a:r>
            <a:r>
              <a:rPr kumimoji="1" lang="ja-JP" altLang="en-US" sz="1200" dirty="0" smtClean="0">
                <a:solidFill>
                  <a:srgbClr val="FF6600"/>
                </a:solidFill>
                <a:latin typeface="ＤＦＰ太丸ゴシック体"/>
                <a:ea typeface="ＤＦＰ太丸ゴシック体"/>
                <a:cs typeface="ＤＦＰ太丸ゴシック体"/>
              </a:rPr>
              <a:t>システム構成</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5" name="テキスト ボックス 54"/>
          <p:cNvSpPr txBox="1"/>
          <p:nvPr/>
        </p:nvSpPr>
        <p:spPr>
          <a:xfrm>
            <a:off x="6432728" y="1628001"/>
            <a:ext cx="1415772" cy="276999"/>
          </a:xfrm>
          <a:prstGeom prst="rect">
            <a:avLst/>
          </a:prstGeom>
          <a:noFill/>
        </p:spPr>
        <p:txBody>
          <a:bodyPr wrap="none" rtlCol="0">
            <a:spAutoFit/>
          </a:bodyPr>
          <a:lstStyle/>
          <a:p>
            <a:pPr algn="ctr"/>
            <a:r>
              <a:rPr kumimoji="1" lang="ja-JP" altLang="en-US" sz="1200" dirty="0" smtClean="0">
                <a:solidFill>
                  <a:srgbClr val="FF6600"/>
                </a:solidFill>
                <a:latin typeface="ＤＦＰ太丸ゴシック体"/>
                <a:ea typeface="ＤＦＰ太丸ゴシック体"/>
                <a:cs typeface="ＤＦＰ太丸ゴシック体"/>
              </a:rPr>
              <a:t>リソース・プール</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6" name="テキスト ボックス 55"/>
          <p:cNvSpPr txBox="1"/>
          <p:nvPr/>
        </p:nvSpPr>
        <p:spPr>
          <a:xfrm>
            <a:off x="3429001" y="1628001"/>
            <a:ext cx="1723549" cy="276999"/>
          </a:xfrm>
          <a:prstGeom prst="rect">
            <a:avLst/>
          </a:prstGeom>
          <a:noFill/>
        </p:spPr>
        <p:txBody>
          <a:bodyPr wrap="none" rtlCol="0">
            <a:spAutoFit/>
          </a:bodyPr>
          <a:lstStyle/>
          <a:p>
            <a:pPr algn="ctr"/>
            <a:r>
              <a:rPr kumimoji="1" lang="ja-JP" altLang="en-US" sz="1200" dirty="0" smtClean="0">
                <a:solidFill>
                  <a:srgbClr val="FF6600"/>
                </a:solidFill>
                <a:latin typeface="ＤＦＰ太丸ゴシック体"/>
                <a:ea typeface="ＤＦＰ太丸ゴシック体"/>
                <a:cs typeface="ＤＦＰ太丸ゴシック体"/>
              </a:rPr>
              <a:t>プログラムによる定義</a:t>
            </a:r>
            <a:endParaRPr kumimoji="1" lang="ja-JP" altLang="en-US" sz="1200" dirty="0">
              <a:solidFill>
                <a:srgbClr val="FF6600"/>
              </a:solidFill>
              <a:latin typeface="ＤＦＰ太丸ゴシック体"/>
              <a:ea typeface="ＤＦＰ太丸ゴシック体"/>
              <a:cs typeface="ＤＦＰ太丸ゴシック体"/>
            </a:endParaRPr>
          </a:p>
        </p:txBody>
      </p:sp>
      <p:sp>
        <p:nvSpPr>
          <p:cNvPr id="57" name="正方形/長方形 56"/>
          <p:cNvSpPr/>
          <p:nvPr/>
        </p:nvSpPr>
        <p:spPr>
          <a:xfrm>
            <a:off x="1405360" y="953869"/>
            <a:ext cx="6371381" cy="646331"/>
          </a:xfrm>
          <a:prstGeom prst="rect">
            <a:avLst/>
          </a:prstGeom>
        </p:spPr>
        <p:txBody>
          <a:bodyPr wrap="none">
            <a:spAutoFit/>
          </a:bodyPr>
          <a:lstStyle/>
          <a:p>
            <a:pPr algn="ctr"/>
            <a:r>
              <a:rPr lang="en-US" altLang="ja-JP" sz="3600" dirty="0">
                <a:solidFill>
                  <a:srgbClr val="3366FF"/>
                </a:solidFill>
                <a:effectLst/>
                <a:latin typeface="Arial Black"/>
                <a:cs typeface="Arial Black"/>
              </a:rPr>
              <a:t>Infrastructure as a Code</a:t>
            </a:r>
            <a:endParaRPr lang="ja-JP" altLang="en-US" sz="3600" dirty="0">
              <a:solidFill>
                <a:srgbClr val="3366FF"/>
              </a:solidFill>
              <a:effectLst/>
              <a:latin typeface="Arial Black"/>
              <a:cs typeface="Arial Black"/>
            </a:endParaRPr>
          </a:p>
        </p:txBody>
      </p:sp>
      <p:sp>
        <p:nvSpPr>
          <p:cNvPr id="59" name="角丸四角形 58"/>
          <p:cNvSpPr/>
          <p:nvPr/>
        </p:nvSpPr>
        <p:spPr bwMode="auto">
          <a:xfrm>
            <a:off x="450850" y="5438100"/>
            <a:ext cx="8229600" cy="1033782"/>
          </a:xfrm>
          <a:prstGeom prst="roundRect">
            <a:avLst>
              <a:gd name="adj" fmla="val 0"/>
            </a:avLst>
          </a:prstGeom>
          <a:solidFill>
            <a:srgbClr val="FFFBD2"/>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テキスト ボックス 59"/>
          <p:cNvSpPr txBox="1"/>
          <p:nvPr/>
        </p:nvSpPr>
        <p:spPr>
          <a:xfrm>
            <a:off x="1656795" y="5438100"/>
            <a:ext cx="5827236" cy="400110"/>
          </a:xfrm>
          <a:prstGeom prst="rect">
            <a:avLst/>
          </a:prstGeom>
          <a:noFill/>
        </p:spPr>
        <p:txBody>
          <a:bodyPr wrap="none" rtlCol="0">
            <a:spAutoFit/>
          </a:bodyPr>
          <a:lstStyle/>
          <a:p>
            <a:pPr algn="ctr"/>
            <a:r>
              <a:rPr kumimoji="1" lang="ja-JP" altLang="en-US" sz="2000" dirty="0" smtClean="0">
                <a:solidFill>
                  <a:srgbClr val="3366FF"/>
                </a:solidFill>
                <a:latin typeface="ＤＦＰ太丸ゴシック体"/>
                <a:ea typeface="ＤＦＰ太丸ゴシック体"/>
                <a:cs typeface="ＤＦＰ太丸ゴシック体"/>
              </a:rPr>
              <a:t>全てのシステム構成をソフトウェアで定義できる</a:t>
            </a:r>
            <a:endParaRPr kumimoji="1" lang="ja-JP" altLang="en-US" sz="2000" dirty="0">
              <a:solidFill>
                <a:srgbClr val="3366FF"/>
              </a:solidFill>
              <a:latin typeface="ＤＦＰ太丸ゴシック体"/>
              <a:ea typeface="ＤＦＰ太丸ゴシック体"/>
              <a:cs typeface="ＤＦＰ太丸ゴシック体"/>
            </a:endParaRPr>
          </a:p>
        </p:txBody>
      </p:sp>
      <p:sp>
        <p:nvSpPr>
          <p:cNvPr id="64" name="角丸四角形 63"/>
          <p:cNvSpPr/>
          <p:nvPr/>
        </p:nvSpPr>
        <p:spPr bwMode="auto">
          <a:xfrm>
            <a:off x="7384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システム構成を</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プログラミングできる</a:t>
            </a:r>
          </a:p>
        </p:txBody>
      </p:sp>
      <p:sp>
        <p:nvSpPr>
          <p:cNvPr id="66" name="角丸四角形 65"/>
          <p:cNvSpPr/>
          <p:nvPr/>
        </p:nvSpPr>
        <p:spPr bwMode="auto">
          <a:xfrm>
            <a:off x="33394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物理作業を伴わず</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システム構成できる</a:t>
            </a:r>
          </a:p>
        </p:txBody>
      </p:sp>
      <p:sp>
        <p:nvSpPr>
          <p:cNvPr id="67" name="角丸四角形 66"/>
          <p:cNvSpPr/>
          <p:nvPr/>
        </p:nvSpPr>
        <p:spPr bwMode="auto">
          <a:xfrm>
            <a:off x="5920026" y="5895300"/>
            <a:ext cx="2461974"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業務処理とシステム構成の手順</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をソフトウエアとして扱える</a:t>
            </a:r>
          </a:p>
        </p:txBody>
      </p:sp>
    </p:spTree>
    <p:extLst>
      <p:ext uri="{BB962C8B-B14F-4D97-AF65-F5344CB8AC3E}">
        <p14:creationId xmlns:p14="http://schemas.microsoft.com/office/powerpoint/2010/main" val="210035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2976939"/>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Infrastructure </a:t>
            </a:r>
            <a:r>
              <a:rPr kumimoji="1" lang="en-US" altLang="ja-JP" dirty="0" smtClean="0"/>
              <a:t>as </a:t>
            </a:r>
            <a:r>
              <a:rPr kumimoji="1" lang="en-US" altLang="ja-JP" dirty="0"/>
              <a:t>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業務処理ロジック</a:t>
            </a:r>
            <a:r>
              <a:rPr kumimoji="0" lang="ja-JP" altLang="en-US" sz="1400" dirty="0" smtClean="0">
                <a:solidFill>
                  <a:srgbClr val="FFFFFF"/>
                </a:solidFill>
                <a:latin typeface="Meiryo" charset="-128"/>
                <a:ea typeface="Meiryo" charset="-128"/>
                <a:cs typeface="Meiryo" charset="-128"/>
              </a:rPr>
              <a:t>の</a:t>
            </a:r>
            <a:endParaRPr kumimoji="0" lang="en-US" altLang="ja-JP" sz="1400" dirty="0" smtClean="0">
              <a:solidFill>
                <a:srgbClr val="FFFFFF"/>
              </a:solidFill>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Meiryo" charset="-128"/>
                <a:ea typeface="Meiryo" charset="-128"/>
                <a:cs typeface="Meiryo" charset="-128"/>
              </a:rPr>
              <a:t>日本語などの自然言語で</a:t>
            </a:r>
            <a:endParaRPr kumimoji="0" lang="en-US" altLang="ja-JP" sz="1200"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eiryo" charset="-128"/>
                <a:ea typeface="Meiryo" charset="-128"/>
                <a:cs typeface="Meiryo"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endParaRPr kumimoji="0" lang="en-US" altLang="ja-JP"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運用業務</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smtClean="0">
                <a:solidFill>
                  <a:srgbClr val="FFFFFF"/>
                </a:solidFill>
                <a:latin typeface="Meiryo" charset="-128"/>
                <a:ea typeface="Meiryo" charset="-128"/>
                <a:cs typeface="Meiryo" charset="-128"/>
              </a:rPr>
              <a:t>仮想システム</a:t>
            </a:r>
            <a:endParaRPr kumimoji="1" lang="ja-JP" altLang="en-US" sz="1400" dirty="0">
              <a:solidFill>
                <a:srgbClr val="FFFFFF"/>
              </a:solidFill>
              <a:latin typeface="Meiryo" charset="-128"/>
              <a:ea typeface="Meiryo" charset="-128"/>
              <a:cs typeface="Meiryo" charset="-128"/>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構　成</a:t>
            </a:r>
          </a:p>
        </p:txBody>
      </p:sp>
      <p:grpSp>
        <p:nvGrpSpPr>
          <p:cNvPr id="4" name="図形グループ 3"/>
          <p:cNvGrpSpPr/>
          <p:nvPr/>
        </p:nvGrpSpPr>
        <p:grpSpPr>
          <a:xfrm>
            <a:off x="838200" y="3609300"/>
            <a:ext cx="7543800" cy="2438400"/>
            <a:chOff x="838200" y="3733800"/>
            <a:chExt cx="7543800" cy="2438400"/>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業務処理ロジック</a:t>
              </a:r>
              <a:r>
                <a:rPr kumimoji="0" lang="ja-JP" altLang="en-US" sz="1400" dirty="0" smtClean="0">
                  <a:solidFill>
                    <a:schemeClr val="bg1"/>
                  </a:solidFill>
                  <a:effectLst/>
                  <a:latin typeface="Meiryo" charset="-128"/>
                  <a:ea typeface="Meiryo" charset="-128"/>
                  <a:cs typeface="Meiryo" charset="-128"/>
                </a:rPr>
                <a:t>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運用手順の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システム構成の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latin typeface="Meiryo" charset="-128"/>
                  <a:ea typeface="Meiryo" charset="-128"/>
                  <a:cs typeface="Meiryo" charset="-128"/>
                </a:rPr>
                <a:t>運用の</a:t>
              </a:r>
              <a:endParaRPr kumimoji="0" lang="en-US" altLang="ja-JP" sz="1400" dirty="0">
                <a:solidFill>
                  <a:schemeClr val="bg1"/>
                </a:solidFill>
                <a:latin typeface="Meiryo" charset="-128"/>
                <a:ea typeface="Meiryo" charset="-128"/>
                <a:cs typeface="Meiryo" charset="-128"/>
              </a:endParaRPr>
            </a:p>
            <a:p>
              <a:pPr algn="ctr" defTabSz="914400" fontAlgn="base">
                <a:spcAft>
                  <a:spcPct val="0"/>
                </a:spcAft>
              </a:pPr>
              <a:r>
                <a:rPr kumimoji="0" lang="ja-JP" altLang="en-US" sz="1400" dirty="0">
                  <a:solidFill>
                    <a:schemeClr val="bg1"/>
                  </a:solidFill>
                  <a:latin typeface="Meiryo" charset="-128"/>
                  <a:ea typeface="Meiryo" charset="-128"/>
                  <a:cs typeface="Meiryo" charset="-128"/>
                </a:rPr>
                <a:t>自動化・自律化</a:t>
              </a:r>
              <a:endParaRPr kumimoji="0" lang="en-US" altLang="ja-JP" sz="1400" dirty="0">
                <a:solidFill>
                  <a:schemeClr val="bg1"/>
                </a:solidFill>
                <a:latin typeface="Meiryo" charset="-128"/>
                <a:ea typeface="Meiryo" charset="-128"/>
                <a:cs typeface="Meiryo" charset="-128"/>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eiryo" charset="-128"/>
                  <a:ea typeface="Meiryo" charset="-128"/>
                  <a:cs typeface="Meiryo" charset="-128"/>
                </a:rPr>
                <a:t>システム構成の</a:t>
              </a:r>
              <a:endParaRPr kumimoji="0" lang="en-US" altLang="ja-JP"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effectLst/>
                  <a:latin typeface="Meiryo" charset="-128"/>
                  <a:ea typeface="Meiryo" charset="-128"/>
                  <a:cs typeface="Meiryo" charset="-128"/>
                </a:rPr>
                <a:t>自動化</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Meiryo" charset="-128"/>
                <a:ea typeface="Meiryo" charset="-128"/>
                <a:cs typeface="Meiryo"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smtClean="0">
                  <a:solidFill>
                    <a:srgbClr val="FFFFFF"/>
                  </a:solidFill>
                  <a:effectLst/>
                  <a:latin typeface="Meiryo" charset="-128"/>
                  <a:ea typeface="Meiryo" charset="-128"/>
                  <a:cs typeface="Meiryo" charset="-128"/>
                </a:rPr>
                <a:t>仮想システム</a:t>
              </a:r>
              <a:endParaRPr kumimoji="1" lang="ja-JP" altLang="en-US" sz="1400" dirty="0">
                <a:solidFill>
                  <a:srgbClr val="FFFFFF"/>
                </a:solidFill>
                <a:effectLst/>
                <a:latin typeface="Meiryo" charset="-128"/>
                <a:ea typeface="Meiryo" charset="-128"/>
                <a:cs typeface="Meiryo" charset="-128"/>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テキスト ボックス 59"/>
            <p:cNvSpPr txBox="1"/>
            <p:nvPr/>
          </p:nvSpPr>
          <p:spPr>
            <a:xfrm>
              <a:off x="3970763" y="3817295"/>
              <a:ext cx="3835216" cy="461665"/>
            </a:xfrm>
            <a:prstGeom prst="rect">
              <a:avLst/>
            </a:prstGeom>
            <a:noFill/>
            <a:ln>
              <a:noFill/>
            </a:ln>
          </p:spPr>
          <p:txBody>
            <a:bodyPr vert="horz" wrap="none" rtlCol="0">
              <a:spAutoFit/>
            </a:bodyPr>
            <a:lstStyle/>
            <a:p>
              <a:pPr algn="ctr"/>
              <a:r>
                <a:rPr kumimoji="1" lang="en-US" altLang="ja-JP" sz="2400" dirty="0" smtClean="0">
                  <a:solidFill>
                    <a:srgbClr val="0000FF"/>
                  </a:solidFill>
                  <a:effectLst/>
                  <a:latin typeface="Meiryo" charset="-128"/>
                  <a:ea typeface="Meiryo" charset="-128"/>
                  <a:cs typeface="Meiryo" charset="-128"/>
                </a:rPr>
                <a:t>Infrastructure as a Code</a:t>
              </a:r>
              <a:endParaRPr kumimoji="1" lang="ja-JP" altLang="en-US" sz="2400" dirty="0">
                <a:solidFill>
                  <a:srgbClr val="0000FF"/>
                </a:solidFill>
                <a:effectLst/>
                <a:latin typeface="Meiryo" charset="-128"/>
                <a:ea typeface="Meiryo" charset="-128"/>
                <a:cs typeface="Meiryo" charset="-128"/>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smtClean="0">
                <a:solidFill>
                  <a:schemeClr val="accent6">
                    <a:lumMod val="50000"/>
                  </a:schemeClr>
                </a:solidFill>
                <a:effectLst/>
                <a:latin typeface="Meiryo" charset="-128"/>
                <a:ea typeface="Meiryo" charset="-128"/>
                <a:cs typeface="Meiryo" charset="-128"/>
              </a:rPr>
              <a:t>従来の仕組み</a:t>
            </a:r>
            <a:endParaRPr kumimoji="1" lang="ja-JP" altLang="en-US" sz="2400" dirty="0">
              <a:solidFill>
                <a:schemeClr val="accent6">
                  <a:lumMod val="50000"/>
                </a:schemeClr>
              </a:solidFill>
              <a:effectLst/>
              <a:latin typeface="Meiryo" charset="-128"/>
              <a:ea typeface="Meiryo" charset="-128"/>
              <a:cs typeface="Meiryo" charset="-128"/>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基盤構築</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437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6213144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a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t>
            </a:r>
            <a:r>
              <a:rPr kumimoji="1" lang="en-US" altLang="ja-JP" dirty="0" smtClean="0"/>
              <a:t>as </a:t>
            </a:r>
            <a:r>
              <a:rPr kumimoji="1" lang="en-US" altLang="ja-JP" dirty="0"/>
              <a:t>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smtClean="0">
                <a:solidFill>
                  <a:srgbClr val="FFFFFF"/>
                </a:solidFill>
                <a:effectLst/>
                <a:latin typeface="ＤＦＰ太丸ゴシック体"/>
                <a:ea typeface="ＤＦＰ太丸ゴシック体"/>
                <a:cs typeface="ＤＦＰ太丸ゴシック体"/>
              </a:rPr>
              <a:t>運用・構築の高速化</a:t>
            </a:r>
            <a:r>
              <a:rPr kumimoji="0" lang="en-US" altLang="ja-JP" sz="1800" dirty="0" smtClean="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稼働中のサーバー停止や新規サーバー稼働</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を同時に行う事ができる</a:t>
              </a:r>
              <a:endParaRPr kumimoji="0" lang="ja-JP" altLang="en-US" sz="1400" b="0" i="0" u="none" strike="noStrike" cap="none" normalizeH="0" baseline="0" dirty="0" smtClean="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開発・テストと本番で全く同じ環境が使える</a:t>
              </a:r>
              <a:endParaRPr kumimoji="0" lang="ja-JP" altLang="en-US" sz="1400" b="0" i="0" u="none" strike="noStrike" cap="none" normalizeH="0" baseline="0" dirty="0" smtClean="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稼働中のサービスを停止することなく</a:t>
              </a:r>
              <a:endParaRPr kumimoji="0" lang="en-US" altLang="ja-JP" sz="14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設定や構成の変更ができる</a:t>
              </a:r>
              <a:endParaRPr kumimoji="0" lang="ja-JP" altLang="en-US" sz="1400" b="0" i="0" u="none" strike="noStrike" cap="none" normalizeH="0" baseline="0" dirty="0" smtClean="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開発・テスト環境から本番環境へ</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smtClean="0">
                <a:solidFill>
                  <a:schemeClr val="tx2">
                    <a:lumMod val="60000"/>
                    <a:lumOff val="40000"/>
                  </a:schemeClr>
                </a:solidFill>
              </a:rPr>
              <a:t>Immutable Infrastructure</a:t>
            </a:r>
            <a:r>
              <a:rPr kumimoji="1" lang="ja-JP" altLang="en-US" sz="2800" dirty="0" smtClean="0">
                <a:solidFill>
                  <a:schemeClr val="tx2">
                    <a:lumMod val="60000"/>
                    <a:lumOff val="40000"/>
                  </a:schemeClr>
                </a:solidFill>
              </a:rPr>
              <a:t>、</a:t>
            </a:r>
            <a:r>
              <a:rPr kumimoji="1" lang="en-US" altLang="ja-JP" sz="2800" dirty="0" err="1" smtClean="0">
                <a:solidFill>
                  <a:schemeClr val="tx2">
                    <a:lumMod val="60000"/>
                    <a:lumOff val="40000"/>
                  </a:schemeClr>
                </a:solidFill>
              </a:rPr>
              <a:t>DevOps</a:t>
            </a:r>
            <a:r>
              <a:rPr kumimoji="1" lang="ja-JP" altLang="en-US" sz="2800" dirty="0" smtClean="0">
                <a:solidFill>
                  <a:schemeClr val="tx2">
                    <a:lumMod val="60000"/>
                    <a:lumOff val="40000"/>
                  </a:schemeClr>
                </a:solidFill>
              </a:rPr>
              <a:t>、</a:t>
            </a:r>
            <a:r>
              <a:rPr lang="en-US" altLang="ja-JP" sz="2800" dirty="0" smtClean="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210264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Infrastructure </a:t>
            </a:r>
            <a:r>
              <a:rPr kumimoji="1" lang="en-US" altLang="ja-JP" dirty="0" smtClean="0"/>
              <a:t>as Code</a:t>
            </a:r>
            <a:r>
              <a:rPr kumimoji="1" lang="ja-JP" altLang="en-US" dirty="0" smtClean="0"/>
              <a:t>の特徴（１）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sp>
        <p:nvSpPr>
          <p:cNvPr id="4" name="メモ 3"/>
          <p:cNvSpPr/>
          <p:nvPr/>
        </p:nvSpPr>
        <p:spPr>
          <a:xfrm>
            <a:off x="1977976" y="1556196"/>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nvGrpSpPr>
          <p:cNvPr id="5" name="図形グループ 4"/>
          <p:cNvGrpSpPr/>
          <p:nvPr/>
        </p:nvGrpSpPr>
        <p:grpSpPr>
          <a:xfrm>
            <a:off x="1619673" y="1959307"/>
            <a:ext cx="530176" cy="1101571"/>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8" name="テキスト ボックス 7"/>
          <p:cNvSpPr txBox="1"/>
          <p:nvPr/>
        </p:nvSpPr>
        <p:spPr>
          <a:xfrm>
            <a:off x="2121993" y="1700808"/>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p>
          <a:p>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G</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946083" y="1507930"/>
            <a:ext cx="1140592" cy="1208541"/>
          </a:xfrm>
          <a:prstGeom prst="rect">
            <a:avLst/>
          </a:prstGeom>
        </p:spPr>
      </p:pic>
      <p:grpSp>
        <p:nvGrpSpPr>
          <p:cNvPr id="13" name="図形グループ 12"/>
          <p:cNvGrpSpPr/>
          <p:nvPr/>
        </p:nvGrpSpPr>
        <p:grpSpPr>
          <a:xfrm>
            <a:off x="6178091" y="1584356"/>
            <a:ext cx="1040452" cy="454610"/>
            <a:chOff x="6769100" y="1390650"/>
            <a:chExt cx="317500" cy="157483"/>
          </a:xfrm>
        </p:grpSpPr>
        <p:sp>
          <p:nvSpPr>
            <p:cNvPr id="14" name="正方形/長方形 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円/楕円 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 name="直線コネクタ 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 name="図形グループ 16"/>
          <p:cNvGrpSpPr/>
          <p:nvPr/>
        </p:nvGrpSpPr>
        <p:grpSpPr>
          <a:xfrm>
            <a:off x="6178091" y="2092187"/>
            <a:ext cx="1040452" cy="454610"/>
            <a:chOff x="6769100" y="1390650"/>
            <a:chExt cx="317500" cy="157483"/>
          </a:xfrm>
        </p:grpSpPr>
        <p:sp>
          <p:nvSpPr>
            <p:cNvPr id="18" name="正方形/長方形 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楕円 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 name="直線コネクタ 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 name="図形グループ 20"/>
          <p:cNvGrpSpPr/>
          <p:nvPr/>
        </p:nvGrpSpPr>
        <p:grpSpPr>
          <a:xfrm>
            <a:off x="6178091" y="2600018"/>
            <a:ext cx="1040452" cy="454610"/>
            <a:chOff x="6769100" y="1390650"/>
            <a:chExt cx="317500" cy="157483"/>
          </a:xfrm>
        </p:grpSpPr>
        <p:sp>
          <p:nvSpPr>
            <p:cNvPr id="22" name="正方形/長方形 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楕円 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 name="直線コネクタ 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正方形/長方形 26"/>
          <p:cNvSpPr/>
          <p:nvPr/>
        </p:nvSpPr>
        <p:spPr>
          <a:xfrm>
            <a:off x="4987112" y="1624531"/>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sp>
        <p:nvSpPr>
          <p:cNvPr id="25" name="テキスト ボックス 24"/>
          <p:cNvSpPr txBox="1"/>
          <p:nvPr/>
        </p:nvSpPr>
        <p:spPr>
          <a:xfrm>
            <a:off x="5536893" y="1228089"/>
            <a:ext cx="1261884"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インフラ設定</a:t>
            </a:r>
            <a:endParaRPr kumimoji="1" lang="ja-JP" altLang="en-US" sz="1400" dirty="0">
              <a:latin typeface="Meiryo" charset="-128"/>
              <a:ea typeface="Meiryo" charset="-128"/>
              <a:cs typeface="Meiryo" charset="-128"/>
            </a:endParaRPr>
          </a:p>
        </p:txBody>
      </p:sp>
      <p:grpSp>
        <p:nvGrpSpPr>
          <p:cNvPr id="10" name="図形グループ 9"/>
          <p:cNvGrpSpPr/>
          <p:nvPr/>
        </p:nvGrpSpPr>
        <p:grpSpPr>
          <a:xfrm>
            <a:off x="4854667" y="1953057"/>
            <a:ext cx="530176" cy="110157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1769923" y="1228089"/>
            <a:ext cx="1980029"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インフラ構築手順作成</a:t>
            </a:r>
            <a:endParaRPr kumimoji="1" lang="ja-JP" altLang="en-US" sz="1400" dirty="0">
              <a:latin typeface="Meiryo" charset="-128"/>
              <a:ea typeface="Meiryo" charset="-128"/>
              <a:cs typeface="Meiryo" charset="-128"/>
            </a:endParaRPr>
          </a:p>
        </p:txBody>
      </p:sp>
      <p:sp>
        <p:nvSpPr>
          <p:cNvPr id="29" name="右矢印 28"/>
          <p:cNvSpPr/>
          <p:nvPr/>
        </p:nvSpPr>
        <p:spPr>
          <a:xfrm>
            <a:off x="3955369" y="1995725"/>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メモ 29"/>
          <p:cNvSpPr/>
          <p:nvPr/>
        </p:nvSpPr>
        <p:spPr>
          <a:xfrm>
            <a:off x="1977976" y="392024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テキスト ボックス 33"/>
          <p:cNvSpPr txBox="1"/>
          <p:nvPr/>
        </p:nvSpPr>
        <p:spPr>
          <a:xfrm>
            <a:off x="1977977" y="4064856"/>
            <a:ext cx="1584176"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1</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5" name="メモ 34"/>
          <p:cNvSpPr/>
          <p:nvPr/>
        </p:nvSpPr>
        <p:spPr>
          <a:xfrm>
            <a:off x="2165775" y="428028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6" name="テキスト ボックス 35"/>
          <p:cNvSpPr txBox="1"/>
          <p:nvPr/>
        </p:nvSpPr>
        <p:spPr>
          <a:xfrm>
            <a:off x="2165775" y="4424896"/>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2</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7" name="メモ 36"/>
          <p:cNvSpPr/>
          <p:nvPr/>
        </p:nvSpPr>
        <p:spPr>
          <a:xfrm>
            <a:off x="2383989" y="4961880"/>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テキスト ボックス 37"/>
          <p:cNvSpPr txBox="1"/>
          <p:nvPr/>
        </p:nvSpPr>
        <p:spPr>
          <a:xfrm>
            <a:off x="2383989" y="5106492"/>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3</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G</a:t>
            </a:r>
            <a:r>
              <a:rPr lang="en-US" altLang="ja-JP" sz="900" dirty="0" smtClean="0">
                <a:solidFill>
                  <a:schemeClr val="accent6">
                    <a:lumMod val="75000"/>
                  </a:schemeClr>
                </a:solidFill>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grpSp>
        <p:nvGrpSpPr>
          <p:cNvPr id="31" name="図形グループ 30"/>
          <p:cNvGrpSpPr/>
          <p:nvPr/>
        </p:nvGrpSpPr>
        <p:grpSpPr>
          <a:xfrm>
            <a:off x="1619672" y="4847709"/>
            <a:ext cx="530176" cy="1101571"/>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9" name="図 38"/>
          <p:cNvPicPr>
            <a:picLocks noChangeAspect="1"/>
          </p:cNvPicPr>
          <p:nvPr/>
        </p:nvPicPr>
        <p:blipFill>
          <a:blip r:embed="rId2">
            <a:clrChange>
              <a:clrFrom>
                <a:srgbClr val="FFFFFF"/>
              </a:clrFrom>
              <a:clrTo>
                <a:srgbClr val="FFFFFF">
                  <a:alpha val="0"/>
                </a:srgbClr>
              </a:clrTo>
            </a:clrChange>
          </a:blip>
          <a:stretch>
            <a:fillRect/>
          </a:stretch>
        </p:blipFill>
        <p:spPr>
          <a:xfrm>
            <a:off x="4946083" y="4390769"/>
            <a:ext cx="1140592" cy="1208541"/>
          </a:xfrm>
          <a:prstGeom prst="rect">
            <a:avLst/>
          </a:prstGeom>
        </p:spPr>
      </p:pic>
      <p:sp>
        <p:nvSpPr>
          <p:cNvPr id="40" name="正方形/長方形 39"/>
          <p:cNvSpPr/>
          <p:nvPr/>
        </p:nvSpPr>
        <p:spPr>
          <a:xfrm>
            <a:off x="4987112" y="4507370"/>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grpSp>
        <p:nvGrpSpPr>
          <p:cNvPr id="41" name="図形グループ 40"/>
          <p:cNvGrpSpPr/>
          <p:nvPr/>
        </p:nvGrpSpPr>
        <p:grpSpPr>
          <a:xfrm>
            <a:off x="4854667" y="4835896"/>
            <a:ext cx="530176" cy="1101571"/>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4" name="図形グループ 43"/>
          <p:cNvGrpSpPr/>
          <p:nvPr/>
        </p:nvGrpSpPr>
        <p:grpSpPr>
          <a:xfrm>
            <a:off x="6178090" y="3920628"/>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178090" y="4114090"/>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178090" y="429568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178090" y="4654686"/>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178090" y="4471371"/>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548344" y="3923169"/>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548344" y="4116631"/>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548344" y="429822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548344" y="4657227"/>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6548344" y="4473912"/>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6922994" y="3925710"/>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6922994" y="4119172"/>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6922994" y="430076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6922994" y="4659768"/>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922994" y="4476453"/>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180580" y="5020872"/>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180580" y="4837557"/>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550834" y="5023413"/>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6550834" y="4840098"/>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6925484" y="502595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6925484" y="4842639"/>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6180580" y="5218963"/>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6550834" y="5221504"/>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6925484" y="5224045"/>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6178090" y="5587004"/>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6178090" y="5403689"/>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6548344" y="5589545"/>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6548344" y="5406230"/>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6922994" y="5592086"/>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6922994" y="5408771"/>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6178090" y="5785095"/>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6548344" y="5787636"/>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6922994" y="5790177"/>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7" name="図 186"/>
          <p:cNvPicPr>
            <a:picLocks noChangeAspect="1"/>
          </p:cNvPicPr>
          <p:nvPr/>
        </p:nvPicPr>
        <p:blipFill>
          <a:blip r:embed="rId3"/>
          <a:stretch>
            <a:fillRect/>
          </a:stretch>
        </p:blipFill>
        <p:spPr>
          <a:xfrm>
            <a:off x="1888303" y="4793959"/>
            <a:ext cx="333578" cy="333578"/>
          </a:xfrm>
          <a:prstGeom prst="rect">
            <a:avLst/>
          </a:prstGeom>
          <a:ln>
            <a:noFill/>
          </a:ln>
          <a:effectLst>
            <a:outerShdw blurRad="292100" dist="139700" dir="2700000" algn="tl" rotWithShape="0">
              <a:srgbClr val="333333">
                <a:alpha val="65000"/>
              </a:srgbClr>
            </a:outerShdw>
          </a:effectLst>
        </p:spPr>
      </p:pic>
      <p:pic>
        <p:nvPicPr>
          <p:cNvPr id="188" name="図 187"/>
          <p:cNvPicPr>
            <a:picLocks noChangeAspect="1"/>
          </p:cNvPicPr>
          <p:nvPr/>
        </p:nvPicPr>
        <p:blipFill>
          <a:blip r:embed="rId3"/>
          <a:stretch>
            <a:fillRect/>
          </a:stretch>
        </p:blipFill>
        <p:spPr>
          <a:xfrm>
            <a:off x="5152905" y="4812169"/>
            <a:ext cx="333578" cy="333578"/>
          </a:xfrm>
          <a:prstGeom prst="rect">
            <a:avLst/>
          </a:prstGeom>
          <a:ln>
            <a:noFill/>
          </a:ln>
          <a:effectLst>
            <a:outerShdw blurRad="292100" dist="139700" dir="2700000" algn="tl" rotWithShape="0">
              <a:srgbClr val="333333">
                <a:alpha val="65000"/>
              </a:srgbClr>
            </a:outerShdw>
          </a:effectLst>
        </p:spPr>
      </p:pic>
      <p:sp>
        <p:nvSpPr>
          <p:cNvPr id="189" name="テキスト ボックス 188"/>
          <p:cNvSpPr txBox="1"/>
          <p:nvPr/>
        </p:nvSpPr>
        <p:spPr>
          <a:xfrm>
            <a:off x="1446116" y="3221922"/>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手作業で作業ミスが心配</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変更を繰り返すと管理が大変</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実際の環境と履歴が一致しない</a:t>
            </a:r>
            <a:endParaRPr lang="ja-JP" altLang="en-US" sz="1200" dirty="0">
              <a:solidFill>
                <a:srgbClr val="FF0000"/>
              </a:solidFill>
              <a:latin typeface="Meiryo" charset="-128"/>
              <a:ea typeface="Meiryo" charset="-128"/>
              <a:cs typeface="Meiryo" charset="-128"/>
            </a:endParaRPr>
          </a:p>
        </p:txBody>
      </p:sp>
      <p:sp>
        <p:nvSpPr>
          <p:cNvPr id="191" name="テキスト ボックス 190"/>
          <p:cNvSpPr txBox="1"/>
          <p:nvPr/>
        </p:nvSpPr>
        <p:spPr>
          <a:xfrm>
            <a:off x="4612852" y="3223090"/>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対象が増えると管理しきれない</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設定に手間がかかる</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テスト・確認が複雑</a:t>
            </a:r>
            <a:endParaRPr lang="ja-JP" altLang="en-US" sz="12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23846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932040" y="980728"/>
            <a:ext cx="2808312"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1228191" y="980728"/>
            <a:ext cx="2808312" cy="50405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1413460" y="1769148"/>
            <a:ext cx="1040452" cy="454610"/>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1413460" y="2276979"/>
            <a:ext cx="1040452" cy="454610"/>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413460" y="2784810"/>
            <a:ext cx="1040452" cy="454610"/>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smtClean="0"/>
              <a:t>Infrastructure </a:t>
            </a:r>
            <a:r>
              <a:rPr lang="en-US" altLang="ja-JP" dirty="0"/>
              <a:t>as </a:t>
            </a:r>
            <a:r>
              <a:rPr lang="en-US" altLang="ja-JP" dirty="0" smtClean="0"/>
              <a:t>Code</a:t>
            </a:r>
            <a:r>
              <a:rPr lang="ja-JP" altLang="en-US" dirty="0" smtClean="0"/>
              <a:t>の特徴（２）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4" name="メモ 3"/>
          <p:cNvSpPr/>
          <p:nvPr/>
        </p:nvSpPr>
        <p:spPr>
          <a:xfrm>
            <a:off x="2206030" y="2204269"/>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350047" y="2348881"/>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変更履歴</a:t>
            </a:r>
            <a:endParaRPr kumimoji="1" lang="en-US" altLang="ja-JP" sz="1200" dirty="0" smtClean="0">
              <a:latin typeface="Meiryo" charset="-128"/>
              <a:ea typeface="Meiryo" charset="-128"/>
              <a:cs typeface="Meiryo" charset="-128"/>
            </a:endParaRPr>
          </a:p>
          <a:p>
            <a:pPr algn="ctr"/>
            <a:endParaRPr lang="ja-JP" altLang="en-US" sz="12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p>
          <a:p>
            <a:pPr marL="342900" indent="-342900">
              <a:buFont typeface="+mj-ea"/>
              <a:buAutoNum type="circleNumDbPlain"/>
            </a:pPr>
            <a:r>
              <a:rPr lang="en-US" altLang="ja-JP" sz="900" dirty="0" smtClean="0">
                <a:latin typeface="Meiryo" charset="-128"/>
                <a:ea typeface="Meiryo" charset="-128"/>
                <a:cs typeface="Meiryo" charset="-128"/>
              </a:rPr>
              <a:t>XXXXXXXXX</a:t>
            </a:r>
            <a:endParaRPr lang="ja-JP" altLang="en-US" sz="900" dirty="0" smtClean="0">
              <a:latin typeface="Meiryo" charset="-128"/>
              <a:ea typeface="Meiryo" charset="-128"/>
              <a:cs typeface="Meiryo" charset="-128"/>
            </a:endParaRPr>
          </a:p>
          <a:p>
            <a:r>
              <a:rPr kumimoji="1" lang="ja-JP" altLang="en-US" sz="900" dirty="0" smtClean="0">
                <a:latin typeface="Meiryo" charset="-128"/>
                <a:ea typeface="Meiryo" charset="-128"/>
                <a:cs typeface="Meiryo" charset="-128"/>
              </a:rPr>
              <a:t>・・・</a:t>
            </a:r>
          </a:p>
        </p:txBody>
      </p:sp>
      <p:sp>
        <p:nvSpPr>
          <p:cNvPr id="14" name="テキスト ボックス 13"/>
          <p:cNvSpPr txBox="1"/>
          <p:nvPr/>
        </p:nvSpPr>
        <p:spPr>
          <a:xfrm>
            <a:off x="5709195" y="1157204"/>
            <a:ext cx="1210588" cy="400110"/>
          </a:xfrm>
          <a:prstGeom prst="rect">
            <a:avLst/>
          </a:prstGeom>
          <a:noFill/>
        </p:spPr>
        <p:txBody>
          <a:bodyPr wrap="none" rtlCol="0">
            <a:spAutoFit/>
          </a:bodyPr>
          <a:lstStyle/>
          <a:p>
            <a:pPr algn="ctr"/>
            <a:r>
              <a:rPr kumimoji="1" lang="ja-JP" altLang="en-US" sz="2000" b="1" dirty="0" smtClean="0">
                <a:solidFill>
                  <a:srgbClr val="0432FF"/>
                </a:solidFill>
                <a:latin typeface="Meiryo" charset="-128"/>
                <a:ea typeface="Meiryo" charset="-128"/>
                <a:cs typeface="Meiryo" charset="-128"/>
              </a:rPr>
              <a:t>クラウド</a:t>
            </a:r>
            <a:endParaRPr kumimoji="1" lang="ja-JP" altLang="en-US" sz="2000" b="1" dirty="0">
              <a:solidFill>
                <a:srgbClr val="0432FF"/>
              </a:solidFill>
              <a:latin typeface="Meiryo" charset="-128"/>
              <a:ea typeface="Meiryo" charset="-128"/>
              <a:cs typeface="Meiryo" charset="-128"/>
            </a:endParaRPr>
          </a:p>
        </p:txBody>
      </p:sp>
      <p:sp>
        <p:nvSpPr>
          <p:cNvPr id="18" name="テキスト ボックス 17"/>
          <p:cNvSpPr txBox="1"/>
          <p:nvPr/>
        </p:nvSpPr>
        <p:spPr>
          <a:xfrm>
            <a:off x="1766011" y="1151091"/>
            <a:ext cx="1723549" cy="400110"/>
          </a:xfrm>
          <a:prstGeom prst="rect">
            <a:avLst/>
          </a:prstGeom>
          <a:noFill/>
        </p:spPr>
        <p:txBody>
          <a:bodyPr wrap="none" rtlCol="0">
            <a:spAutoFit/>
          </a:bodyPr>
          <a:lstStyle/>
          <a:p>
            <a:pPr algn="ctr"/>
            <a:r>
              <a:rPr kumimoji="1" lang="ja-JP" altLang="en-US" sz="2000" b="1" dirty="0" smtClean="0">
                <a:latin typeface="Meiryo" charset="-128"/>
                <a:ea typeface="Meiryo" charset="-128"/>
                <a:cs typeface="Meiryo" charset="-128"/>
              </a:rPr>
              <a:t>個別システム</a:t>
            </a:r>
            <a:endParaRPr kumimoji="1" lang="ja-JP" altLang="en-US" sz="2000" b="1" dirty="0">
              <a:latin typeface="Meiryo" charset="-128"/>
              <a:ea typeface="Meiryo" charset="-128"/>
              <a:cs typeface="Meiryo" charset="-128"/>
            </a:endParaRPr>
          </a:p>
        </p:txBody>
      </p:sp>
      <p:sp>
        <p:nvSpPr>
          <p:cNvPr id="19" name="右矢印 18"/>
          <p:cNvSpPr/>
          <p:nvPr/>
        </p:nvSpPr>
        <p:spPr>
          <a:xfrm>
            <a:off x="4211960" y="3417339"/>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26504" y="1770385"/>
            <a:ext cx="721257" cy="30344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26504" y="2278216"/>
            <a:ext cx="721257" cy="30344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5126504" y="2786047"/>
            <a:ext cx="721257" cy="303443"/>
            <a:chOff x="6769100" y="1390650"/>
            <a:chExt cx="317500" cy="157483"/>
          </a:xfrm>
        </p:grpSpPr>
        <p:sp>
          <p:nvSpPr>
            <p:cNvPr id="53" name="正方形/長方形 52"/>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5932353" y="1766674"/>
            <a:ext cx="721257" cy="30344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5932353" y="2274505"/>
            <a:ext cx="721257" cy="303443"/>
            <a:chOff x="6769100" y="1390650"/>
            <a:chExt cx="317500" cy="157483"/>
          </a:xfrm>
        </p:grpSpPr>
        <p:sp>
          <p:nvSpPr>
            <p:cNvPr id="61" name="正方形/長方形 60"/>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38202" y="1774902"/>
            <a:ext cx="721257" cy="30344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38202" y="2282733"/>
            <a:ext cx="721257" cy="30344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51746" y="3268227"/>
            <a:ext cx="721257" cy="30344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067465" y="3266444"/>
            <a:ext cx="721257" cy="30344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テキスト ボックス 80"/>
          <p:cNvSpPr txBox="1"/>
          <p:nvPr/>
        </p:nvSpPr>
        <p:spPr>
          <a:xfrm>
            <a:off x="6003172" y="2079343"/>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2" name="図 81"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905451" y="2819596"/>
            <a:ext cx="344450" cy="451860"/>
          </a:xfrm>
          <a:prstGeom prst="rect">
            <a:avLst/>
          </a:prstGeom>
          <a:ln>
            <a:noFill/>
          </a:ln>
          <a:effectLst>
            <a:outerShdw blurRad="292100" dist="139700" dir="2700000" algn="tl" rotWithShape="0">
              <a:srgbClr val="333333">
                <a:alpha val="65000"/>
              </a:srgbClr>
            </a:outerShdw>
          </a:effectLst>
        </p:spPr>
      </p:pic>
      <p:sp>
        <p:nvSpPr>
          <p:cNvPr id="83" name="テキスト ボックス 82"/>
          <p:cNvSpPr txBox="1"/>
          <p:nvPr/>
        </p:nvSpPr>
        <p:spPr>
          <a:xfrm>
            <a:off x="5201173" y="2589767"/>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4" name="図 83"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120756" y="2837885"/>
            <a:ext cx="344450" cy="451860"/>
          </a:xfrm>
          <a:prstGeom prst="rect">
            <a:avLst/>
          </a:prstGeom>
          <a:ln>
            <a:noFill/>
          </a:ln>
          <a:effectLst>
            <a:outerShdw blurRad="292100" dist="139700" dir="2700000" algn="tl" rotWithShape="0">
              <a:srgbClr val="333333">
                <a:alpha val="65000"/>
              </a:srgbClr>
            </a:outerShdw>
          </a:effectLst>
        </p:spPr>
      </p:pic>
      <p:sp>
        <p:nvSpPr>
          <p:cNvPr id="85" name="テキスト ボックス 84"/>
          <p:cNvSpPr txBox="1"/>
          <p:nvPr/>
        </p:nvSpPr>
        <p:spPr>
          <a:xfrm>
            <a:off x="1413718" y="3933056"/>
            <a:ext cx="2376231" cy="646331"/>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システム資源が物理的に固定されるので、インフラ構築はその制約の下で行われる。</a:t>
            </a:r>
            <a:endParaRPr kumimoji="1" lang="ja-JP" altLang="en-US" sz="1200" dirty="0">
              <a:latin typeface="Meiryo" charset="-128"/>
              <a:ea typeface="Meiryo" charset="-128"/>
              <a:cs typeface="Meiryo" charset="-128"/>
            </a:endParaRPr>
          </a:p>
        </p:txBody>
      </p:sp>
      <p:sp>
        <p:nvSpPr>
          <p:cNvPr id="86" name="テキスト ボックス 85"/>
          <p:cNvSpPr txBox="1"/>
          <p:nvPr/>
        </p:nvSpPr>
        <p:spPr>
          <a:xfrm>
            <a:off x="1413718" y="4873139"/>
            <a:ext cx="2376489" cy="461665"/>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物理サーバーを構成変更しながら使い続ける。</a:t>
            </a:r>
            <a:endParaRPr kumimoji="1" lang="ja-JP" altLang="en-US" sz="1200" dirty="0">
              <a:latin typeface="Meiryo" charset="-128"/>
              <a:ea typeface="Meiryo" charset="-128"/>
              <a:cs typeface="Meiryo" charset="-128"/>
            </a:endParaRPr>
          </a:p>
        </p:txBody>
      </p:sp>
      <p:sp>
        <p:nvSpPr>
          <p:cNvPr id="87" name="テキスト ボックス 86"/>
          <p:cNvSpPr txBox="1"/>
          <p:nvPr/>
        </p:nvSpPr>
        <p:spPr>
          <a:xfrm>
            <a:off x="5126504" y="3936298"/>
            <a:ext cx="244649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システム資源が仮想化されるので、インフラ構築に物理的な制約をうけることはない。</a:t>
            </a:r>
            <a:endParaRPr kumimoji="1" lang="ja-JP" altLang="en-US" sz="1200" dirty="0">
              <a:solidFill>
                <a:srgbClr val="0432FF"/>
              </a:solidFill>
              <a:latin typeface="Meiryo" charset="-128"/>
              <a:ea typeface="Meiryo" charset="-128"/>
              <a:cs typeface="Meiryo" charset="-128"/>
            </a:endParaRPr>
          </a:p>
        </p:txBody>
      </p:sp>
      <p:sp>
        <p:nvSpPr>
          <p:cNvPr id="88" name="テキスト ボックス 87"/>
          <p:cNvSpPr txBox="1"/>
          <p:nvPr/>
        </p:nvSpPr>
        <p:spPr>
          <a:xfrm>
            <a:off x="5126504" y="4876381"/>
            <a:ext cx="237648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仮想サーバーの追加・破棄を頻繁に繰り返すことができる。</a:t>
            </a:r>
            <a:endParaRPr kumimoji="1" lang="ja-JP" altLang="en-US" sz="1200" dirty="0">
              <a:solidFill>
                <a:srgbClr val="0432FF"/>
              </a:solidFill>
              <a:latin typeface="Meiryo" charset="-128"/>
              <a:ea typeface="Meiryo" charset="-128"/>
              <a:cs typeface="Meiryo" charset="-128"/>
            </a:endParaRPr>
          </a:p>
        </p:txBody>
      </p:sp>
      <p:sp>
        <p:nvSpPr>
          <p:cNvPr id="93" name="正方形/長方形 92"/>
          <p:cNvSpPr/>
          <p:nvPr/>
        </p:nvSpPr>
        <p:spPr>
          <a:xfrm>
            <a:off x="1331640" y="5380681"/>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Meiryo" charset="-128"/>
                <a:ea typeface="Meiryo" charset="-128"/>
                <a:cs typeface="Meiryo" charset="-128"/>
              </a:rPr>
              <a:t>変更履歴を管理</a:t>
            </a:r>
            <a:endParaRPr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5018346" y="5457440"/>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eiryo" charset="-128"/>
                <a:ea typeface="Meiryo" charset="-128"/>
                <a:cs typeface="Meiryo" charset="-128"/>
              </a:rPr>
              <a:t>動作している状態を管理</a:t>
            </a:r>
          </a:p>
        </p:txBody>
      </p:sp>
      <p:sp>
        <p:nvSpPr>
          <p:cNvPr id="95" name="右矢印 94"/>
          <p:cNvSpPr/>
          <p:nvPr/>
        </p:nvSpPr>
        <p:spPr>
          <a:xfrm rot="5400000">
            <a:off x="2487230" y="4479579"/>
            <a:ext cx="281107" cy="452496"/>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右矢印 95"/>
          <p:cNvSpPr/>
          <p:nvPr/>
        </p:nvSpPr>
        <p:spPr>
          <a:xfrm rot="5400000">
            <a:off x="6173936" y="4479357"/>
            <a:ext cx="281107" cy="452496"/>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四角形吹き出し 96"/>
          <p:cNvSpPr/>
          <p:nvPr/>
        </p:nvSpPr>
        <p:spPr>
          <a:xfrm>
            <a:off x="7135809" y="4402061"/>
            <a:ext cx="1500079" cy="395173"/>
          </a:xfrm>
          <a:prstGeom prst="wedgeRectCallout">
            <a:avLst>
              <a:gd name="adj1" fmla="val -50937"/>
              <a:gd name="adj2" fmla="val 68484"/>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構成は不変</a:t>
            </a:r>
          </a:p>
          <a:p>
            <a:pPr algn="ctr"/>
            <a:r>
              <a:rPr lang="en-US" altLang="ja-JP" sz="800" dirty="0" smtClean="0">
                <a:solidFill>
                  <a:srgbClr val="FFFFFF"/>
                </a:solidFill>
                <a:latin typeface="Meiryo" charset="-128"/>
                <a:ea typeface="Meiryo" charset="-128"/>
                <a:cs typeface="Meiryo" charset="-128"/>
              </a:rPr>
              <a:t>Immutable </a:t>
            </a:r>
            <a:r>
              <a:rPr lang="en-US" altLang="ja-JP" sz="800" dirty="0" smtClean="0">
                <a:solidFill>
                  <a:srgbClr val="FFFFFF"/>
                </a:solidFill>
                <a:latin typeface="Meiryo" charset="-128"/>
                <a:ea typeface="Meiryo" charset="-128"/>
                <a:cs typeface="Meiryo" charset="-128"/>
              </a:rPr>
              <a:t>Infrastructure</a:t>
            </a:r>
            <a:endParaRPr kumimoji="1" lang="ja-JP" altLang="en-US" sz="800" dirty="0">
              <a:solidFill>
                <a:srgbClr val="FFFFFF"/>
              </a:solidFill>
              <a:latin typeface="Meiryo" charset="-128"/>
              <a:ea typeface="Meiryo" charset="-128"/>
              <a:cs typeface="Meiryo" charset="-128"/>
            </a:endParaRPr>
          </a:p>
        </p:txBody>
      </p:sp>
      <p:sp>
        <p:nvSpPr>
          <p:cNvPr id="98" name="四角形吹き出し 97"/>
          <p:cNvSpPr/>
          <p:nvPr/>
        </p:nvSpPr>
        <p:spPr>
          <a:xfrm>
            <a:off x="519017" y="4516556"/>
            <a:ext cx="1454704" cy="294706"/>
          </a:xfrm>
          <a:prstGeom prst="wedgeRectCallout">
            <a:avLst>
              <a:gd name="adj1" fmla="val 36492"/>
              <a:gd name="adj2" fmla="val 74468"/>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構成は変化し続ける</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1860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55015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仮想化の種類</a:t>
            </a:r>
            <a:r>
              <a:rPr lang="en-US" altLang="ja-JP" sz="2800" dirty="0" smtClean="0">
                <a:ea typeface="ＭＳ Ｐゴシック" pitchFamily="50" charset="-128"/>
              </a:rPr>
              <a:t>(</a:t>
            </a:r>
            <a:r>
              <a:rPr lang="ja-JP" altLang="en-US" sz="2800" dirty="0" smtClean="0">
                <a:ea typeface="ＭＳ Ｐゴシック" pitchFamily="50" charset="-128"/>
              </a:rPr>
              <a:t>システム資源の構成要素から考える</a:t>
            </a:r>
            <a:r>
              <a:rPr lang="en-US" altLang="ja-JP"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smtClean="0">
                <a:solidFill>
                  <a:schemeClr val="bg1"/>
                </a:solidFill>
                <a:latin typeface="Arial"/>
                <a:ea typeface="HGP創英角ｺﾞｼｯｸUB" pitchFamily="50" charset="-128"/>
                <a:cs typeface="Arial"/>
              </a:rPr>
              <a:t>仮想</a:t>
            </a:r>
            <a:r>
              <a:rPr lang="en-US" altLang="ja-JP" sz="1050" dirty="0" smtClean="0">
                <a:solidFill>
                  <a:schemeClr val="bg1"/>
                </a:solidFill>
                <a:latin typeface="Arial"/>
                <a:ea typeface="HGP創英角ｺﾞｼｯｸUB" pitchFamily="50" charset="-128"/>
                <a:cs typeface="Arial"/>
              </a:rPr>
              <a:t>LAN(VLAN</a:t>
            </a: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アプリケーション方式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ハイパーバイザー方式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コンテナ方式</a:t>
            </a:r>
            <a:r>
              <a:rPr lang="en-US" altLang="ja-JP" sz="1050" dirty="0" smtClean="0">
                <a:solidFill>
                  <a:schemeClr val="bg1"/>
                </a:solidFill>
                <a:latin typeface="HGP創英角ｺﾞｼｯｸUB" pitchFamily="50" charset="-128"/>
                <a:ea typeface="HGP創英角ｺﾞｼｯｸUB" pitchFamily="50" charset="-128"/>
              </a:rPr>
              <a:t>/OS</a:t>
            </a:r>
            <a:r>
              <a:rPr lang="ja-JP" altLang="en-US" sz="1050" dirty="0" smtClean="0">
                <a:solidFill>
                  <a:schemeClr val="bg1"/>
                </a:solidFill>
                <a:latin typeface="HGP創英角ｺﾞｼｯｸUB" pitchFamily="50" charset="-128"/>
                <a:ea typeface="HGP創英角ｺﾞｼｯｸUB" pitchFamily="50" charset="-128"/>
              </a:rPr>
              <a:t>の仮想化</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仮想</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ブレード</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77757000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サーバー仮想化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25</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smtClean="0">
                <a:solidFill>
                  <a:srgbClr val="FFFFFF"/>
                </a:solidFill>
              </a:rPr>
              <a:t>ハイパーバイザー</a:t>
            </a:r>
            <a:endParaRPr kumimoji="1" lang="ja-JP" altLang="en-US" sz="1200" dirty="0">
              <a:solidFill>
                <a:srgbClr val="FFFFFF"/>
              </a:solidFill>
            </a:endParaRP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smtClean="0">
                <a:solidFill>
                  <a:srgbClr val="0000FF"/>
                </a:solidFill>
              </a:rPr>
              <a:t>物理システム</a:t>
            </a:r>
            <a:endParaRPr kumimoji="1" lang="ja-JP" altLang="en-US" dirty="0">
              <a:solidFill>
                <a:srgbClr val="0000FF"/>
              </a:solidFill>
            </a:endParaRP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smtClean="0">
                <a:solidFill>
                  <a:srgbClr val="0000FF"/>
                </a:solidFill>
              </a:rPr>
              <a:t>仮想システム</a:t>
            </a:r>
            <a:endParaRPr kumimoji="1" lang="ja-JP" altLang="en-US" dirty="0">
              <a:solidFill>
                <a:srgbClr val="0000FF"/>
              </a:solidFill>
            </a:endParaRPr>
          </a:p>
        </p:txBody>
      </p:sp>
    </p:spTree>
    <p:extLst>
      <p:ext uri="{BB962C8B-B14F-4D97-AF65-F5344CB8AC3E}">
        <p14:creationId xmlns:p14="http://schemas.microsoft.com/office/powerpoint/2010/main" val="1254497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コンテナ型仮想化と「</a:t>
            </a:r>
            <a:r>
              <a:rPr kumimoji="1" lang="en-US" altLang="ja-JP" dirty="0" err="1" smtClean="0"/>
              <a:t>Docker</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26</a:t>
            </a:fld>
            <a:endParaRPr kumimoji="1" lang="ja-JP" altLang="en-US"/>
          </a:p>
        </p:txBody>
      </p:sp>
      <p:sp>
        <p:nvSpPr>
          <p:cNvPr id="4" name="正方形/長方形 3"/>
          <p:cNvSpPr/>
          <p:nvPr/>
        </p:nvSpPr>
        <p:spPr>
          <a:xfrm>
            <a:off x="626534"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45067" y="1456868"/>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97468"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73666" y="2464764"/>
            <a:ext cx="916709" cy="5547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56631"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51831" y="3334655"/>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08316" y="3010477"/>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73666"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73666"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02164"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78362" y="2464764"/>
            <a:ext cx="916709" cy="55473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13012" y="3010477"/>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78362"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78362"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09519"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85717" y="2464764"/>
            <a:ext cx="916709" cy="55473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20367" y="3010477"/>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185717"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85717"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626534" y="4382451"/>
            <a:ext cx="3776134" cy="1993467"/>
            <a:chOff x="626534" y="4382451"/>
            <a:chExt cx="3776134" cy="1993467"/>
          </a:xfrm>
        </p:grpSpPr>
        <p:sp>
          <p:nvSpPr>
            <p:cNvPr id="64" name="角丸四角形 63"/>
            <p:cNvSpPr/>
            <p:nvPr/>
          </p:nvSpPr>
          <p:spPr bwMode="auto">
            <a:xfrm>
              <a:off x="626534" y="438245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異なる</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でも可</a:t>
              </a:r>
            </a:p>
          </p:txBody>
        </p:sp>
        <p:sp>
          <p:nvSpPr>
            <p:cNvPr id="65" name="角丸四角形 64"/>
            <p:cNvSpPr/>
            <p:nvPr/>
          </p:nvSpPr>
          <p:spPr bwMode="auto">
            <a:xfrm>
              <a:off x="626534" y="482714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ディスク・メモリ消費大</a:t>
              </a:r>
            </a:p>
          </p:txBody>
        </p:sp>
        <p:sp>
          <p:nvSpPr>
            <p:cNvPr id="68" name="角丸四角形 67"/>
            <p:cNvSpPr/>
            <p:nvPr/>
          </p:nvSpPr>
          <p:spPr bwMode="auto">
            <a:xfrm>
              <a:off x="626534" y="52686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a:t>
              </a:r>
            </a:p>
          </p:txBody>
        </p:sp>
        <p:sp>
          <p:nvSpPr>
            <p:cNvPr id="70" name="角丸四角形 69"/>
            <p:cNvSpPr/>
            <p:nvPr/>
          </p:nvSpPr>
          <p:spPr bwMode="auto">
            <a:xfrm>
              <a:off x="626534" y="59798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構成の自由度が高い仮想化技術</a:t>
              </a:r>
            </a:p>
          </p:txBody>
        </p:sp>
        <p:sp>
          <p:nvSpPr>
            <p:cNvPr id="72" name="下矢印 71"/>
            <p:cNvSpPr/>
            <p:nvPr/>
          </p:nvSpPr>
          <p:spPr>
            <a:xfrm>
              <a:off x="2235200" y="5709458"/>
              <a:ext cx="590539" cy="270416"/>
            </a:xfrm>
            <a:prstGeom prst="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a:off x="4712847" y="4382451"/>
            <a:ext cx="3782306" cy="1993467"/>
            <a:chOff x="4712847" y="4382451"/>
            <a:chExt cx="3782306" cy="1993467"/>
          </a:xfrm>
        </p:grpSpPr>
        <p:sp>
          <p:nvSpPr>
            <p:cNvPr id="66" name="角丸四角形 65"/>
            <p:cNvSpPr/>
            <p:nvPr/>
          </p:nvSpPr>
          <p:spPr bwMode="auto">
            <a:xfrm>
              <a:off x="4712847" y="438245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同じ</a:t>
              </a:r>
              <a:r>
                <a:rPr kumimoji="0" lang="en-US" altLang="ja-JP" b="0" i="0" u="none" strike="noStrike" cap="none" normalizeH="0" dirty="0" smtClean="0">
                  <a:ln>
                    <a:noFill/>
                  </a:ln>
                  <a:solidFill>
                    <a:schemeClr val="bg1"/>
                  </a:solidFill>
                  <a:effectLst/>
                  <a:latin typeface="+mn-lt"/>
                  <a:ea typeface="+mn-ea"/>
                </a:rPr>
                <a:t>OS</a:t>
              </a:r>
              <a:endParaRPr kumimoji="0" lang="ja-JP" altLang="en-US" b="0" i="0" u="none" strike="noStrike" cap="none" normalizeH="0" dirty="0" smtClean="0">
                <a:ln>
                  <a:noFill/>
                </a:ln>
                <a:solidFill>
                  <a:schemeClr val="bg1"/>
                </a:solidFill>
                <a:effectLst/>
                <a:latin typeface="+mn-lt"/>
                <a:ea typeface="+mn-ea"/>
              </a:endParaRPr>
            </a:p>
          </p:txBody>
        </p:sp>
        <p:sp>
          <p:nvSpPr>
            <p:cNvPr id="67" name="角丸四角形 66"/>
            <p:cNvSpPr/>
            <p:nvPr/>
          </p:nvSpPr>
          <p:spPr bwMode="auto">
            <a:xfrm>
              <a:off x="4712847" y="482714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a:t>
              </a:r>
              <a:r>
                <a:rPr kumimoji="0" lang="ja-JP" altLang="en-US" dirty="0" smtClean="0">
                  <a:solidFill>
                    <a:schemeClr val="bg1"/>
                  </a:solidFill>
                  <a:latin typeface="+mn-lt"/>
                  <a:ea typeface="+mn-ea"/>
                </a:rPr>
                <a:t>消費小</a:t>
              </a:r>
              <a:endParaRPr kumimoji="0" lang="ja-JP" altLang="en-US" dirty="0">
                <a:solidFill>
                  <a:schemeClr val="bg1"/>
                </a:solidFill>
                <a:latin typeface="+mn-lt"/>
                <a:ea typeface="+mn-ea"/>
              </a:endParaRPr>
            </a:p>
          </p:txBody>
        </p:sp>
        <p:sp>
          <p:nvSpPr>
            <p:cNvPr id="69" name="角丸四角形 68"/>
            <p:cNvSpPr/>
            <p:nvPr/>
          </p:nvSpPr>
          <p:spPr bwMode="auto">
            <a:xfrm>
              <a:off x="4712847" y="52686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構成はハードウェアに依存しない</a:t>
              </a:r>
            </a:p>
          </p:txBody>
        </p:sp>
        <p:sp>
          <p:nvSpPr>
            <p:cNvPr id="71" name="角丸四角形 70"/>
            <p:cNvSpPr/>
            <p:nvPr/>
          </p:nvSpPr>
          <p:spPr bwMode="auto">
            <a:xfrm>
              <a:off x="4715933" y="59798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軽量・可搬性の高い仮想化技術</a:t>
              </a:r>
            </a:p>
          </p:txBody>
        </p:sp>
        <p:sp>
          <p:nvSpPr>
            <p:cNvPr id="73" name="下矢印 72"/>
            <p:cNvSpPr/>
            <p:nvPr/>
          </p:nvSpPr>
          <p:spPr>
            <a:xfrm>
              <a:off x="6341707" y="5709458"/>
              <a:ext cx="590539" cy="27041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sp>
        <p:nvSpPr>
          <p:cNvPr id="28" name="正方形/長方形 27"/>
          <p:cNvSpPr/>
          <p:nvPr/>
        </p:nvSpPr>
        <p:spPr>
          <a:xfrm>
            <a:off x="4715933"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34466" y="1516498"/>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986867" y="1414898"/>
            <a:ext cx="3293533" cy="18287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46030"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53104" y="2796776"/>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384411" y="3191114"/>
            <a:ext cx="473206" cy="400110"/>
          </a:xfrm>
          <a:prstGeom prst="rect">
            <a:avLst/>
          </a:prstGeom>
          <a:noFill/>
        </p:spPr>
        <p:txBody>
          <a:bodyPr wrap="none" rtlCol="0">
            <a:spAutoFit/>
          </a:bodyPr>
          <a:lstStyle/>
          <a:p>
            <a:pPr algn="ctr"/>
            <a:r>
              <a:rPr kumimoji="1" lang="en-US" altLang="ja-JP" sz="2000" smtClean="0">
                <a:solidFill>
                  <a:srgbClr val="FFFFFF"/>
                </a:solidFill>
              </a:rPr>
              <a:t>OS</a:t>
            </a:r>
          </a:p>
        </p:txBody>
      </p:sp>
      <p:sp>
        <p:nvSpPr>
          <p:cNvPr id="48" name="正方形/長方形 47"/>
          <p:cNvSpPr/>
          <p:nvPr/>
        </p:nvSpPr>
        <p:spPr>
          <a:xfrm>
            <a:off x="511830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68170"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1803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195438"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195438"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28372"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28372"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298427" y="1981801"/>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298427" y="1456868"/>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46336"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294250"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56873"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195438" y="2227463"/>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7" name="正方形/長方形 76"/>
          <p:cNvSpPr/>
          <p:nvPr/>
        </p:nvSpPr>
        <p:spPr>
          <a:xfrm>
            <a:off x="6228372" y="2227463"/>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8" name="正方形/長方形 77"/>
          <p:cNvSpPr/>
          <p:nvPr/>
        </p:nvSpPr>
        <p:spPr>
          <a:xfrm>
            <a:off x="7298427" y="2269432"/>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9" name="正方形/長方形 78"/>
          <p:cNvSpPr/>
          <p:nvPr/>
        </p:nvSpPr>
        <p:spPr>
          <a:xfrm>
            <a:off x="1028202" y="2507418"/>
            <a:ext cx="794142" cy="14488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ライブラリ</a:t>
            </a:r>
          </a:p>
        </p:txBody>
      </p:sp>
      <p:sp>
        <p:nvSpPr>
          <p:cNvPr id="80" name="正方形/長方形 79"/>
          <p:cNvSpPr/>
          <p:nvPr/>
        </p:nvSpPr>
        <p:spPr>
          <a:xfrm>
            <a:off x="1029362" y="2831802"/>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1" name="正方形/長方形 80"/>
          <p:cNvSpPr/>
          <p:nvPr/>
        </p:nvSpPr>
        <p:spPr>
          <a:xfrm>
            <a:off x="2135557" y="2501790"/>
            <a:ext cx="794142" cy="14488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ライブラリ</a:t>
            </a:r>
          </a:p>
        </p:txBody>
      </p:sp>
      <p:sp>
        <p:nvSpPr>
          <p:cNvPr id="82" name="正方形/長方形 81"/>
          <p:cNvSpPr/>
          <p:nvPr/>
        </p:nvSpPr>
        <p:spPr>
          <a:xfrm>
            <a:off x="2136717" y="2826174"/>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3" name="正方形/長方形 82"/>
          <p:cNvSpPr/>
          <p:nvPr/>
        </p:nvSpPr>
        <p:spPr>
          <a:xfrm>
            <a:off x="3256864" y="2501790"/>
            <a:ext cx="794142" cy="14488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FFFFFF"/>
                </a:solidFill>
                <a:latin typeface="ＭＳ Ｐゴシック"/>
                <a:ea typeface="ＭＳ Ｐゴシック"/>
                <a:cs typeface="ＭＳ Ｐゴシック"/>
              </a:rPr>
              <a:t>ライブラリ</a:t>
            </a:r>
          </a:p>
        </p:txBody>
      </p:sp>
      <p:sp>
        <p:nvSpPr>
          <p:cNvPr id="84" name="正方形/長方形 83"/>
          <p:cNvSpPr/>
          <p:nvPr/>
        </p:nvSpPr>
        <p:spPr>
          <a:xfrm>
            <a:off x="3258024" y="2826174"/>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5" name="正方形/長方形 84"/>
          <p:cNvSpPr/>
          <p:nvPr/>
        </p:nvSpPr>
        <p:spPr>
          <a:xfrm>
            <a:off x="5118304" y="3551145"/>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カーネル</a:t>
            </a:r>
            <a:endParaRPr lang="ja-JP" altLang="en-US" sz="10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8009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27</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smtClean="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ターミナル・モニター</a:t>
            </a: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a:t>
            </a:r>
            <a:r>
              <a:rPr lang="ja-JP" altLang="en-US" sz="2000" dirty="0" smtClean="0">
                <a:solidFill>
                  <a:srgbClr val="7F7F7F"/>
                </a:solidFill>
                <a:cs typeface="+mj-cs"/>
              </a:rPr>
              <a:t>仮想化</a:t>
            </a:r>
            <a:endParaRPr lang="ja-JP" altLang="en-US" sz="2000" dirty="0">
              <a:solidFill>
                <a:srgbClr val="7F7F7F"/>
              </a:solidFill>
              <a:cs typeface="+mj-cs"/>
            </a:endParaRP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smtClean="0">
                <a:solidFill>
                  <a:srgbClr val="7F7F7F"/>
                </a:solidFill>
              </a:rPr>
              <a:t>アプリケーション仮想化</a:t>
            </a:r>
            <a:endParaRPr lang="ja-JP" altLang="en-US" sz="2000" dirty="0">
              <a:solidFill>
                <a:srgbClr val="7F7F7F"/>
              </a:solidFill>
            </a:endParaRPr>
          </a:p>
        </p:txBody>
      </p:sp>
    </p:spTree>
    <p:extLst>
      <p:ext uri="{BB962C8B-B14F-4D97-AF65-F5344CB8AC3E}">
        <p14:creationId xmlns:p14="http://schemas.microsoft.com/office/powerpoint/2010/main" val="1305517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メモリー</a:t>
            </a:r>
            <a:endParaRPr kumimoji="1" lang="ja-JP" altLang="en-US" sz="1200" dirty="0">
              <a:solidFill>
                <a:srgbClr val="FFFFFF"/>
              </a:solidFill>
              <a:latin typeface="ＭＳ Ｐゴシック"/>
              <a:ea typeface="ＭＳ Ｐゴシック"/>
              <a:cs typeface="ＭＳ Ｐゴシック"/>
            </a:endParaRP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プロセッサー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ストレージ</a:t>
            </a:r>
            <a:endParaRPr kumimoji="1" lang="ja-JP" altLang="en-US" sz="1050" dirty="0">
              <a:solidFill>
                <a:srgbClr val="FFFFFF"/>
              </a:solidFill>
              <a:latin typeface="ＭＳ Ｐゴシック"/>
              <a:ea typeface="ＭＳ Ｐゴシック"/>
              <a:cs typeface="ＭＳ Ｐゴシック"/>
            </a:endParaRP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smtClean="0">
                <a:solidFill>
                  <a:srgbClr val="FFFFFF"/>
                </a:solidFill>
              </a:rPr>
              <a:t>アプリケーション</a:t>
            </a:r>
            <a:endParaRPr kumimoji="1" lang="ja-JP" altLang="en-US" sz="1200" dirty="0">
              <a:solidFill>
                <a:srgbClr val="FFFFFF"/>
              </a:solidFill>
            </a:endParaRP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a:t>
            </a: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3">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a:t>
            </a: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内にて処理</a:t>
            </a:r>
            <a:endParaRPr kumimoji="1" lang="ja-JP" altLang="en-US" sz="1200" dirty="0">
              <a:solidFill>
                <a:srgbClr val="FFFFFF"/>
              </a:solidFill>
              <a:latin typeface="ＭＳ Ｐゴシック"/>
              <a:ea typeface="ＭＳ Ｐゴシック"/>
              <a:cs typeface="ＭＳ Ｐゴシック"/>
            </a:endParaRP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は、サーバー内にて処理</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シンクライアントは</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621959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1653935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日本語での語感</a:t>
            </a:r>
            <a:endParaRPr kumimoji="1" lang="en-US" altLang="ja-JP" sz="16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虚像の</a:t>
            </a:r>
            <a:r>
              <a:rPr lang="en-US" altLang="ja-JP" sz="16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実態のない</a:t>
            </a:r>
            <a:r>
              <a:rPr lang="en-US" altLang="ja-JP" sz="1600" dirty="0" smtClean="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endParaRPr lang="en-US" altLang="ja-JP" sz="2000" dirty="0" smtClean="0">
              <a:solidFill>
                <a:srgbClr val="0000FF"/>
              </a:solidFill>
              <a:effectLst/>
            </a:endParaRPr>
          </a:p>
          <a:p>
            <a:r>
              <a:rPr lang="en-US" altLang="ja-JP" dirty="0">
                <a:solidFill>
                  <a:srgbClr val="0000FF"/>
                </a:solidFill>
                <a:effectLst/>
              </a:rPr>
              <a:t>　</a:t>
            </a:r>
            <a:r>
              <a:rPr lang="ja-JP" altLang="en-US" dirty="0" smtClean="0">
                <a:solidFill>
                  <a:srgbClr val="0000FF"/>
                </a:solidFill>
                <a:effectLst/>
              </a:rPr>
              <a:t>　</a:t>
            </a:r>
            <a:r>
              <a:rPr lang="ja-JP" altLang="en-US" sz="1800" dirty="0" smtClean="0">
                <a:solidFill>
                  <a:srgbClr val="0000FF"/>
                </a:solidFill>
                <a:effectLst/>
              </a:rPr>
              <a:t>（約束</a:t>
            </a:r>
            <a:r>
              <a:rPr lang="ja-JP" altLang="en-US" sz="1800" dirty="0">
                <a:solidFill>
                  <a:srgbClr val="0000FF"/>
                </a:solidFill>
                <a:effectLst/>
              </a:rPr>
              <a:t>で</a:t>
            </a:r>
            <a:r>
              <a:rPr lang="ja-JP" altLang="en-US" sz="1800" dirty="0" smtClean="0">
                <a:solidFill>
                  <a:srgbClr val="0000FF"/>
                </a:solidFill>
                <a:effectLst/>
              </a:rPr>
              <a:t>はないが）実際には約束</a:t>
            </a:r>
            <a:r>
              <a:rPr lang="ja-JP" altLang="en-US" sz="1800" dirty="0">
                <a:solidFill>
                  <a:srgbClr val="0000FF"/>
                </a:solidFill>
                <a:effectLst/>
              </a:rPr>
              <a:t>も同然</a:t>
            </a:r>
            <a:r>
              <a:rPr lang="ja-JP" altLang="en-US" sz="1800" dirty="0" smtClean="0">
                <a:solidFill>
                  <a:srgbClr val="0000FF"/>
                </a:solidFill>
                <a:effectLst/>
              </a:rPr>
              <a:t>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endParaRPr lang="en-US" altLang="ja-JP" sz="2000" dirty="0" smtClean="0">
              <a:solidFill>
                <a:srgbClr val="0000FF"/>
              </a:solidFill>
              <a:effectLst/>
            </a:endParaRPr>
          </a:p>
          <a:p>
            <a:r>
              <a:rPr lang="ja-JP" altLang="en-US" sz="1800" dirty="0" smtClean="0">
                <a:solidFill>
                  <a:srgbClr val="0000FF"/>
                </a:solidFill>
                <a:effectLst/>
              </a:rPr>
              <a:t>　　彼</a:t>
            </a:r>
            <a:r>
              <a:rPr lang="ja-JP" altLang="en-US" sz="1800" dirty="0">
                <a:solidFill>
                  <a:srgbClr val="0000FF"/>
                </a:solidFill>
                <a:effectLst/>
              </a:rPr>
              <a:t>はその運動の事実上の指導者</a:t>
            </a:r>
            <a:r>
              <a:rPr lang="ja-JP" altLang="en-US" sz="1800" dirty="0" smtClean="0">
                <a:solidFill>
                  <a:srgbClr val="0000FF"/>
                </a:solidFill>
                <a:effectLst/>
              </a:rPr>
              <a:t>だった。</a:t>
            </a:r>
            <a:endParaRPr lang="ja-JP" altLang="en-US" sz="1800" dirty="0">
              <a:solidFill>
                <a:srgbClr val="0000FF"/>
              </a:solidFill>
              <a:effectLst/>
            </a:endParaRPr>
          </a:p>
        </p:txBody>
      </p:sp>
    </p:spTree>
    <p:extLst>
      <p:ext uri="{BB962C8B-B14F-4D97-AF65-F5344CB8AC3E}">
        <p14:creationId xmlns:p14="http://schemas.microsoft.com/office/powerpoint/2010/main" val="128632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クライアント仮想化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オペレーティング・システム</a:t>
            </a:r>
            <a:endParaRPr lang="en-US" altLang="ja-JP" sz="1400" dirty="0" smtClean="0">
              <a:solidFill>
                <a:schemeClr val="bg1"/>
              </a:solidFill>
              <a:latin typeface="+mn-ea"/>
              <a:cs typeface="Arial"/>
            </a:endParaRPr>
          </a:p>
          <a:p>
            <a:pPr algn="ctr">
              <a:lnSpc>
                <a:spcPts val="1400"/>
              </a:lnSpc>
            </a:pPr>
            <a:r>
              <a:rPr lang="ja-JP" altLang="en-US" sz="1000" dirty="0" smtClean="0">
                <a:solidFill>
                  <a:schemeClr val="bg1"/>
                </a:solidFill>
                <a:latin typeface="+mn-ea"/>
                <a:cs typeface="Arial"/>
              </a:rPr>
              <a:t>（ホストＯＳ）</a:t>
            </a:r>
            <a:endParaRPr lang="ja-JP" altLang="en-US" sz="1000" dirty="0">
              <a:solidFill>
                <a:schemeClr val="bg1"/>
              </a:solidFill>
              <a:latin typeface="+mn-ea"/>
              <a:cs typeface="Arial"/>
            </a:endParaRP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ＯＳ</a:t>
            </a:r>
            <a:endParaRPr lang="en-US" altLang="ja-JP" sz="1400" dirty="0" smtClean="0">
              <a:solidFill>
                <a:schemeClr val="bg1"/>
              </a:solidFill>
              <a:latin typeface="+mn-ea"/>
              <a:cs typeface="Arial"/>
            </a:endParaRPr>
          </a:p>
          <a:p>
            <a:pPr algn="ctr">
              <a:lnSpc>
                <a:spcPts val="1400"/>
              </a:lnSpc>
            </a:pPr>
            <a:r>
              <a:rPr lang="ja-JP" altLang="en-US" sz="800" dirty="0" smtClean="0">
                <a:solidFill>
                  <a:schemeClr val="bg1"/>
                </a:solidFill>
                <a:latin typeface="+mn-ea"/>
                <a:cs typeface="Arial"/>
              </a:rPr>
              <a:t>（ゲストＯＳ）</a:t>
            </a:r>
            <a:endParaRPr lang="ja-JP" altLang="en-US" sz="800" dirty="0">
              <a:solidFill>
                <a:schemeClr val="bg1"/>
              </a:solidFill>
              <a:latin typeface="+mn-ea"/>
              <a:cs typeface="Arial"/>
            </a:endParaRP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mn-ea"/>
                <a:cs typeface="Arial"/>
              </a:rPr>
              <a:t>仮想化ソフトウェア</a:t>
            </a:r>
            <a:r>
              <a:rPr lang="en-US" altLang="ja-JP" sz="1400" dirty="0" smtClean="0">
                <a:solidFill>
                  <a:schemeClr val="bg1"/>
                </a:solidFill>
                <a:latin typeface="+mn-ea"/>
                <a:cs typeface="Arial"/>
              </a:rPr>
              <a:t/>
            </a:r>
            <a:br>
              <a:rPr lang="en-US" altLang="ja-JP" sz="1400" dirty="0" smtClean="0">
                <a:solidFill>
                  <a:schemeClr val="bg1"/>
                </a:solidFill>
                <a:latin typeface="+mn-ea"/>
                <a:cs typeface="Arial"/>
              </a:rPr>
            </a:br>
            <a:r>
              <a:rPr lang="en-US" altLang="ja-JP" sz="1000" dirty="0" smtClean="0">
                <a:solidFill>
                  <a:schemeClr val="bg1"/>
                </a:solidFill>
                <a:latin typeface="+mn-ea"/>
                <a:cs typeface="Arial"/>
              </a:rPr>
              <a:t>(</a:t>
            </a:r>
            <a:r>
              <a:rPr lang="ja-JP" altLang="en-US" sz="1000" dirty="0" smtClean="0">
                <a:solidFill>
                  <a:schemeClr val="bg1"/>
                </a:solidFill>
                <a:latin typeface="+mn-ea"/>
                <a:cs typeface="Arial"/>
              </a:rPr>
              <a:t>ハイパーバイザー</a:t>
            </a:r>
            <a:r>
              <a:rPr lang="en-US" altLang="ja-JP" sz="1000" dirty="0" smtClean="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55751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smtClean="0"/>
              <a:t>）</a:t>
            </a:r>
            <a:r>
              <a:rPr lang="ja-JP" altLang="en-US" dirty="0" smtClean="0"/>
              <a:t>による</a:t>
            </a:r>
            <a:endParaRPr lang="en-US" altLang="ja-JP" dirty="0" smtClean="0"/>
          </a:p>
          <a:p>
            <a:pPr algn="ctr"/>
            <a:r>
              <a:rPr lang="ja-JP" altLang="ja-JP" sz="1600" dirty="0" smtClean="0"/>
              <a:t>「</a:t>
            </a: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3343605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ストレージ仮想化</a:t>
            </a:r>
            <a:endParaRPr kumimoji="1" lang="ja-JP" altLang="en-US" dirty="0"/>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ブロック仮想化</a:t>
            </a:r>
            <a:endParaRPr lang="ja-JP" altLang="en-US" sz="2000" dirty="0">
              <a:solidFill>
                <a:schemeClr val="tx1">
                  <a:lumMod val="50000"/>
                  <a:lumOff val="50000"/>
                </a:schemeClr>
              </a:solidFill>
              <a:latin typeface="メイリオ"/>
              <a:ea typeface="メイリオ"/>
              <a:cs typeface="メイリオ"/>
            </a:endParaRP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smtClean="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シンプロビジョニング</a:t>
              </a:r>
              <a:endParaRPr lang="ja-JP" altLang="en-US" sz="2000" dirty="0">
                <a:solidFill>
                  <a:schemeClr val="tx1">
                    <a:lumMod val="50000"/>
                    <a:lumOff val="50000"/>
                  </a:schemeClr>
                </a:solidFill>
                <a:latin typeface="メイリオ"/>
                <a:ea typeface="メイリオ"/>
                <a:cs typeface="メイリオ"/>
              </a:endParaRP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容量の</a:t>
              </a:r>
              <a:r>
                <a:rPr lang="ja-JP" altLang="en-US" sz="2000" dirty="0">
                  <a:solidFill>
                    <a:srgbClr val="800000"/>
                  </a:solidFill>
                  <a:latin typeface="メイリオ"/>
                  <a:ea typeface="メイリオ"/>
                  <a:cs typeface="メイリオ"/>
                </a:rPr>
                <a:t>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a:t>
              </a:r>
              <a:r>
                <a:rPr lang="en-US" altLang="ja-JP" sz="1200" dirty="0" smtClean="0">
                  <a:solidFill>
                    <a:schemeClr val="bg1"/>
                  </a:solidFill>
                  <a:latin typeface="メイリオ"/>
                  <a:ea typeface="メイリオ"/>
                  <a:cs typeface="メイリオ"/>
                </a:rPr>
                <a:t>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必要な時に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追加</a:t>
              </a:r>
              <a:endParaRPr kumimoji="1" lang="ja-JP" altLang="en-US" sz="1000" dirty="0">
                <a:solidFill>
                  <a:srgbClr val="FFFFFF"/>
                </a:solidFill>
                <a:latin typeface="メイリオ"/>
                <a:ea typeface="メイリオ"/>
                <a:cs typeface="メイリオ"/>
              </a:endParaRP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重複排除</a:t>
              </a:r>
              <a:endParaRPr lang="ja-JP" altLang="en-US" sz="2000" dirty="0">
                <a:solidFill>
                  <a:schemeClr val="tx1">
                    <a:lumMod val="50000"/>
                    <a:lumOff val="50000"/>
                  </a:schemeClr>
                </a:solidFill>
                <a:latin typeface="メイリオ"/>
                <a:ea typeface="メイリオ"/>
                <a:cs typeface="メイリオ"/>
              </a:endParaRP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データ容量の削減</a:t>
              </a:r>
              <a:endParaRPr lang="ja-JP" altLang="en-US" sz="2000" dirty="0">
                <a:solidFill>
                  <a:srgbClr val="800000"/>
                </a:solidFill>
                <a:latin typeface="メイリオ"/>
                <a:ea typeface="メイリオ"/>
                <a:cs typeface="メイリオ"/>
              </a:endParaRP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重複</a:t>
              </a:r>
              <a:r>
                <a:rPr kumimoji="1" lang="ja-JP" altLang="en-US" sz="1000" smtClean="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210479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smtClean="0">
                <a:ea typeface="ＭＳ Ｐゴシック" pitchFamily="50" charset="-128"/>
              </a:rPr>
              <a:t>SDN</a:t>
            </a:r>
            <a:r>
              <a:rPr lang="ja-JP" altLang="en-US" sz="2800" dirty="0" smtClean="0">
                <a:ea typeface="ＭＳ Ｐゴシック" pitchFamily="50" charset="-128"/>
              </a:rPr>
              <a:t>（</a:t>
            </a:r>
            <a:r>
              <a:rPr lang="en-US" altLang="ja-JP" sz="2800" dirty="0" smtClean="0">
                <a:ea typeface="ＭＳ Ｐゴシック" pitchFamily="50" charset="-128"/>
              </a:rPr>
              <a:t>Software Defined Networking</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smtClean="0">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rPr>
              <a:t>従来のネットワーク</a:t>
            </a:r>
            <a:endParaRPr kumimoji="1" lang="ja-JP" altLang="en-US" dirty="0">
              <a:solidFill>
                <a:schemeClr val="tx1">
                  <a:lumMod val="50000"/>
                  <a:lumOff val="50000"/>
                </a:schemeClr>
              </a:solidFill>
            </a:endParaRP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仮想化</a:t>
              </a:r>
              <a:endParaRPr kumimoji="1" lang="ja-JP" altLang="en-US" sz="1000" dirty="0">
                <a:solidFill>
                  <a:srgbClr val="FFFFFF"/>
                </a:solidFill>
                <a:latin typeface="ＭＳ Ｐゴシック"/>
                <a:ea typeface="ＭＳ Ｐゴシック"/>
                <a:cs typeface="ＭＳ Ｐゴシック"/>
              </a:endParaRP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物理</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smtClean="0"/>
                <a:t>集中</a:t>
              </a:r>
              <a:r>
                <a:rPr kumimoji="1" lang="ja-JP" altLang="en-US" sz="1200" dirty="0" smtClean="0"/>
                <a:t>制御</a:t>
              </a:r>
              <a:endParaRPr kumimoji="1" lang="ja-JP" altLang="en-US" sz="1200" dirty="0"/>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smtClean="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1483251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648459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／物理的</a:t>
            </a:r>
            <a:r>
              <a:rPr lang="ja-JP" altLang="en-US" sz="2800" dirty="0">
                <a:ea typeface="ＭＳ Ｐゴシック" pitchFamily="50" charset="-128"/>
              </a:rPr>
              <a:t>資源の</a:t>
            </a:r>
            <a:r>
              <a:rPr lang="ja-JP" altLang="en-US" sz="2800" dirty="0" smtClean="0">
                <a:ea typeface="ＭＳ Ｐゴシック" pitchFamily="50" charset="-128"/>
              </a:rPr>
              <a:t>削減</a:t>
            </a:r>
            <a:endParaRPr lang="ja-JP" altLang="en-US" sz="2800" dirty="0">
              <a:ea typeface="ＭＳ Ｐゴシック" pitchFamily="50" charset="-128"/>
            </a:endParaRP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ja-JP" sz="1200" dirty="0" smtClean="0">
                <a:solidFill>
                  <a:srgbClr val="FFFFFF"/>
                </a:solidFill>
                <a:effectLst/>
                <a:latin typeface="Arial" pitchFamily="34" charset="0"/>
                <a:ea typeface="HGP創英角ｺﾞｼｯｸUB" pitchFamily="50" charset="-128"/>
                <a:cs typeface="Arial" pitchFamily="34" charset="0"/>
              </a:rPr>
              <a:t>CPU</a:t>
            </a:r>
          </a:p>
          <a:p>
            <a:pPr algn="ctr">
              <a:defRPr/>
            </a:pPr>
            <a:r>
              <a:rPr lang="ja-JP" altLang="en-US" sz="1200" dirty="0" smtClean="0">
                <a:solidFill>
                  <a:srgbClr val="FFFFFF"/>
                </a:solidFill>
                <a:effectLst/>
                <a:latin typeface="Arial" pitchFamily="34" charset="0"/>
                <a:ea typeface="HGP創英角ｺﾞｼｯｸUB" pitchFamily="50" charset="-128"/>
                <a:cs typeface="Arial" pitchFamily="34" charset="0"/>
              </a:rPr>
              <a:t>使用率</a:t>
            </a:r>
            <a:endParaRPr lang="ja-JP" altLang="en-US" sz="1200" dirty="0">
              <a:solidFill>
                <a:srgbClr val="FFFFFF"/>
              </a:solidFill>
              <a:effectLst/>
              <a:latin typeface="Arial" pitchFamily="34" charset="0"/>
              <a:ea typeface="HGP創英角ｺﾞｼｯｸUB" pitchFamily="50" charset="-128"/>
              <a:cs typeface="Arial" pitchFamily="34" charset="0"/>
            </a:endParaRPr>
          </a:p>
        </p:txBody>
      </p:sp>
      <p:sp>
        <p:nvSpPr>
          <p:cNvPr id="19" name="角丸四角形 3"/>
          <p:cNvSpPr>
            <a:spLocks noChangeArrowheads="1"/>
          </p:cNvSpPr>
          <p:nvPr/>
        </p:nvSpPr>
        <p:spPr bwMode="auto">
          <a:xfrm>
            <a:off x="3472282" y="2938119"/>
            <a:ext cx="733482" cy="500062"/>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2" name="角丸四角形 2"/>
          <p:cNvSpPr>
            <a:spLocks noChangeArrowheads="1"/>
          </p:cNvSpPr>
          <p:nvPr/>
        </p:nvSpPr>
        <p:spPr bwMode="auto">
          <a:xfrm>
            <a:off x="657225"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1574800"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3" name="角丸四角形 3"/>
          <p:cNvSpPr>
            <a:spLocks noChangeArrowheads="1"/>
          </p:cNvSpPr>
          <p:nvPr/>
        </p:nvSpPr>
        <p:spPr bwMode="auto">
          <a:xfrm>
            <a:off x="717550" y="5147927"/>
            <a:ext cx="734359"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635499" y="5290802"/>
            <a:ext cx="734359" cy="50006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717550" y="4790740"/>
            <a:ext cx="734359" cy="285750"/>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635499" y="4433552"/>
            <a:ext cx="734359" cy="78581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867620" y="3655291"/>
            <a:ext cx="1352559" cy="918338"/>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0" name="曲線コネクタ 37"/>
          <p:cNvCxnSpPr>
            <a:cxnSpLocks noChangeShapeType="1"/>
            <a:stCxn id="21" idx="2"/>
            <a:endCxn id="27" idx="0"/>
          </p:cNvCxnSpPr>
          <p:nvPr/>
        </p:nvCxnSpPr>
        <p:spPr bwMode="auto">
          <a:xfrm rot="5400000">
            <a:off x="1964261" y="3476600"/>
            <a:ext cx="995371" cy="918533"/>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1" name="曲線コネクタ 40"/>
          <p:cNvCxnSpPr>
            <a:cxnSpLocks noChangeShapeType="1"/>
            <a:stCxn id="19" idx="2"/>
            <a:endCxn id="25" idx="3"/>
          </p:cNvCxnSpPr>
          <p:nvPr/>
        </p:nvCxnSpPr>
        <p:spPr bwMode="auto">
          <a:xfrm rot="5400000">
            <a:off x="2053115" y="3754925"/>
            <a:ext cx="2102653" cy="1469165"/>
          </a:xfrm>
          <a:prstGeom prst="curvedConnector2">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2" name="曲線コネクタ 43"/>
          <p:cNvCxnSpPr>
            <a:cxnSpLocks noChangeShapeType="1"/>
            <a:stCxn id="21508" idx="2"/>
            <a:endCxn id="23" idx="1"/>
          </p:cNvCxnSpPr>
          <p:nvPr/>
        </p:nvCxnSpPr>
        <p:spPr bwMode="auto">
          <a:xfrm rot="5400000">
            <a:off x="-114199" y="4269937"/>
            <a:ext cx="2031209" cy="367709"/>
          </a:xfrm>
          <a:prstGeom prst="curvedConnector4">
            <a:avLst>
              <a:gd name="adj1" fmla="val 42087"/>
              <a:gd name="adj2" fmla="val 162169"/>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grpSp>
        <p:nvGrpSpPr>
          <p:cNvPr id="769077" name="Group 53"/>
          <p:cNvGrpSpPr>
            <a:grpSpLocks/>
          </p:cNvGrpSpPr>
          <p:nvPr/>
        </p:nvGrpSpPr>
        <p:grpSpPr bwMode="auto">
          <a:xfrm>
            <a:off x="2522538" y="3595350"/>
            <a:ext cx="1685925" cy="2362200"/>
            <a:chOff x="1680" y="2256"/>
            <a:chExt cx="1248" cy="1632"/>
          </a:xfrm>
          <a:effectLst>
            <a:outerShdw blurRad="50800" dist="38100" dir="2700000" algn="tl" rotWithShape="0">
              <a:prstClr val="black">
                <a:alpha val="40000"/>
              </a:prstClr>
            </a:outerShdw>
          </a:effectLst>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outerShdw dist="35921" dir="2700000" algn="ctr" rotWithShape="0">
                <a:schemeClr val="bg2"/>
              </a:outerShdw>
            </a:effectLst>
            <a:extLst>
              <a:ext uri="{91240B29-F687-4f45-9708-019B960494DF}">
                <a14:hiddenLine xmlns:a14="http://schemas.microsoft.com/office/drawing/2010/main" xmlns="" w="38100" algn="ctr">
                  <a:solidFill>
                    <a:srgbClr val="4168A7"/>
                  </a:solidFill>
                  <a:miter lim="800000"/>
                  <a:headEnd/>
                  <a:tailEnd/>
                </a14:hiddenLine>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a:t>
            </a:r>
            <a:r>
              <a:rPr lang="ja-JP" altLang="en-US" sz="1600" dirty="0" smtClean="0">
                <a:solidFill>
                  <a:srgbClr val="3333FF"/>
                </a:solidFill>
                <a:latin typeface="Arial" pitchFamily="34" charset="0"/>
                <a:ea typeface="HGP創英角ｺﾞｼｯｸUB" pitchFamily="50" charset="-128"/>
                <a:cs typeface="Arial" pitchFamily="34" charset="0"/>
              </a:rPr>
              <a:t>消費・</a:t>
            </a:r>
            <a:r>
              <a:rPr lang="en-US" altLang="ja-JP" sz="1600" dirty="0" smtClean="0">
                <a:solidFill>
                  <a:srgbClr val="3333FF"/>
                </a:solidFill>
                <a:latin typeface="Arial" pitchFamily="34" charset="0"/>
                <a:ea typeface="HGP創英角ｺﾞｼｯｸUB" pitchFamily="50" charset="-128"/>
                <a:cs typeface="Arial" pitchFamily="34" charset="0"/>
              </a:rPr>
              <a:t>CO2</a:t>
            </a:r>
            <a:r>
              <a:rPr lang="ja-JP" altLang="en-US" sz="1600" dirty="0" smtClean="0">
                <a:solidFill>
                  <a:srgbClr val="3333FF"/>
                </a:solidFill>
                <a:latin typeface="Arial" pitchFamily="34" charset="0"/>
                <a:ea typeface="HGP創英角ｺﾞｼｯｸUB" pitchFamily="50" charset="-128"/>
                <a:cs typeface="Arial" pitchFamily="34" charset="0"/>
              </a:rPr>
              <a:t>を</a:t>
            </a:r>
            <a:r>
              <a:rPr lang="ja-JP" altLang="en-US" sz="1600" dirty="0">
                <a:solidFill>
                  <a:srgbClr val="3333FF"/>
                </a:solidFill>
                <a:latin typeface="Arial" pitchFamily="34" charset="0"/>
                <a:ea typeface="HGP創英角ｺﾞｼｯｸUB" pitchFamily="50" charset="-128"/>
                <a:cs typeface="Arial" pitchFamily="34" charset="0"/>
              </a:rPr>
              <a:t>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smtClean="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smtClean="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smtClean="0">
                <a:solidFill>
                  <a:srgbClr val="3333FF"/>
                </a:solidFill>
                <a:latin typeface="Arial" pitchFamily="34" charset="0"/>
                <a:ea typeface="HGP創英角ｺﾞｼｯｸUB" pitchFamily="50" charset="-128"/>
                <a:cs typeface="Arial" pitchFamily="34" charset="0"/>
              </a:rPr>
              <a:t>購入するサーバー台数を、減らすことができる</a:t>
            </a:r>
            <a:endParaRPr lang="ja-JP" altLang="en-US" sz="1600" dirty="0">
              <a:solidFill>
                <a:srgbClr val="3333FF"/>
              </a:solidFill>
              <a:latin typeface="Arial" pitchFamily="34" charset="0"/>
              <a:ea typeface="HGP創英角ｺﾞｼｯｸUB" pitchFamily="50" charset="-128"/>
              <a:cs typeface="Arial" pitchFamily="34" charset="0"/>
            </a:endParaRP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824664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wipe(right)">
                                      <p:cBhvr>
                                        <p:cTn id="7" dur="500"/>
                                        <p:tgtEl>
                                          <p:spTgt spid="769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9082"/>
                                        </p:tgtEl>
                                        <p:attrNameLst>
                                          <p:attrName>style.visibility</p:attrName>
                                        </p:attrNameLst>
                                      </p:cBhvr>
                                      <p:to>
                                        <p:strVal val="visible"/>
                                      </p:to>
                                    </p:set>
                                    <p:animEffect transition="in" filter="wipe(left)">
                                      <p:cBhvr>
                                        <p:cTn id="12"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A</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B</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C</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smtClean="0">
                <a:solidFill>
                  <a:srgbClr val="3366FF"/>
                </a:solidFill>
              </a:rPr>
              <a:t>設定ファイル</a:t>
            </a:r>
            <a:endParaRPr kumimoji="1" lang="ja-JP" altLang="en-US" sz="1000" dirty="0">
              <a:solidFill>
                <a:srgbClr val="3366FF"/>
              </a:solidFill>
            </a:endParaRP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smtClean="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smtClean="0">
                <a:solidFill>
                  <a:srgbClr val="0000FF"/>
                </a:solidFill>
              </a:rPr>
              <a:t>ハイパーバイザーは、「設定ファイル」に記述された内容に従って、必要なシステム資源の割り当てを行う</a:t>
            </a:r>
            <a:endParaRPr kumimoji="1" lang="ja-JP" altLang="en-US" sz="1400" dirty="0">
              <a:solidFill>
                <a:srgbClr val="0000FF"/>
              </a:solidFill>
            </a:endParaRP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smtClean="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41886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相互に稼働しているかどうかを監視</a:t>
            </a:r>
            <a:endParaRPr kumimoji="1" lang="ja-JP" altLang="en-US" sz="800" dirty="0">
              <a:solidFill>
                <a:srgbClr val="FFFFFF"/>
              </a:solidFill>
              <a:latin typeface="ＭＳ Ｐゴシック"/>
              <a:ea typeface="ＭＳ Ｐゴシック"/>
              <a:cs typeface="ＭＳ Ｐゴシック"/>
            </a:endParaRP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smtClean="0">
                <a:solidFill>
                  <a:srgbClr val="FFFFFF"/>
                </a:solidFill>
              </a:rPr>
              <a:t>サーバー　</a:t>
            </a:r>
            <a:r>
              <a:rPr lang="en-US" altLang="ja-JP" sz="1400" dirty="0" smtClean="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a:t>
            </a:r>
            <a:r>
              <a:rPr lang="ja-JP" altLang="ja-JP" sz="1400" dirty="0">
                <a:solidFill>
                  <a:srgbClr val="FFFFFF"/>
                </a:solidFill>
              </a:rPr>
              <a:t>　</a:t>
            </a:r>
            <a:r>
              <a:rPr kumimoji="1" lang="en-US" altLang="ja-JP" sz="1400" dirty="0" smtClean="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smtClean="0">
                <a:solidFill>
                  <a:srgbClr val="FF0000"/>
                </a:solidFill>
              </a:rPr>
              <a:t>サーバー</a:t>
            </a:r>
            <a:r>
              <a:rPr kumimoji="1" lang="en-US" altLang="ja-JP" sz="1400" dirty="0" smtClean="0">
                <a:solidFill>
                  <a:srgbClr val="FF0000"/>
                </a:solidFill>
              </a:rPr>
              <a:t> 01</a:t>
            </a:r>
          </a:p>
          <a:p>
            <a:pPr algn="ctr"/>
            <a:r>
              <a:rPr kumimoji="1" lang="ja-JP" altLang="en-US" sz="2400" dirty="0" smtClean="0">
                <a:solidFill>
                  <a:srgbClr val="FF0000"/>
                </a:solidFill>
              </a:rPr>
              <a:t>障害時</a:t>
            </a:r>
            <a:endParaRPr kumimoji="1" lang="ja-JP" altLang="en-US" sz="2400" dirty="0">
              <a:solidFill>
                <a:srgbClr val="FF0000"/>
              </a:solidFill>
            </a:endParaRP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smtClean="0">
                <a:solidFill>
                  <a:srgbClr val="0000FF"/>
                </a:solidFill>
              </a:rPr>
              <a:t>正常時</a:t>
            </a:r>
            <a:endParaRPr kumimoji="1" lang="ja-JP" altLang="en-US" sz="2400" dirty="0">
              <a:solidFill>
                <a:srgbClr val="0000FF"/>
              </a:solidFill>
            </a:endParaRP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6600"/>
                </a:solidFill>
                <a:latin typeface="ＭＳ Ｐゴシック"/>
                <a:ea typeface="ＭＳ Ｐゴシック"/>
                <a:cs typeface="ＭＳ Ｐゴシック"/>
              </a:rPr>
              <a:t>仮想サーバーＡと</a:t>
            </a:r>
            <a:r>
              <a:rPr kumimoji="1" lang="en-US" altLang="ja-JP" sz="1200" dirty="0" smtClean="0">
                <a:solidFill>
                  <a:srgbClr val="FF6600"/>
                </a:solidFill>
                <a:latin typeface="ＭＳ Ｐゴシック"/>
                <a:ea typeface="ＭＳ Ｐゴシック"/>
                <a:cs typeface="ＭＳ Ｐゴシック"/>
              </a:rPr>
              <a:t>B</a:t>
            </a:r>
            <a:r>
              <a:rPr kumimoji="1" lang="ja-JP" altLang="en-US" sz="1200" dirty="0" smtClean="0">
                <a:solidFill>
                  <a:srgbClr val="FF6600"/>
                </a:solidFill>
                <a:latin typeface="ＭＳ Ｐゴシック"/>
                <a:ea typeface="ＭＳ Ｐゴシック"/>
                <a:cs typeface="ＭＳ Ｐゴシック"/>
              </a:rPr>
              <a:t>は、</a:t>
            </a:r>
            <a:endParaRPr kumimoji="1"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見かけ上稼働し続けることができ</a:t>
            </a:r>
            <a:endParaRPr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477432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サーバーの仮想化</a:t>
            </a:r>
            <a:r>
              <a:rPr lang="en-US" altLang="ja-JP" sz="2800" dirty="0" smtClean="0">
                <a:ea typeface="ＭＳ Ｐゴシック" pitchFamily="50" charset="-128"/>
              </a:rPr>
              <a:t> / </a:t>
            </a:r>
            <a:r>
              <a:rPr lang="en-US" altLang="ja-JP" sz="2400" dirty="0" smtClean="0">
                <a:ea typeface="ＭＳ Ｐゴシック" pitchFamily="50" charset="-128"/>
              </a:rPr>
              <a:t>BCP</a:t>
            </a:r>
            <a:r>
              <a:rPr lang="ja-JP" altLang="en-US" sz="2400" dirty="0" smtClean="0">
                <a:ea typeface="ＭＳ Ｐゴシック" pitchFamily="50" charset="-128"/>
              </a:rPr>
              <a:t>対策・仮想マシン・レプリケーション</a:t>
            </a:r>
            <a:endParaRPr lang="ja-JP" altLang="en-US" sz="2400" dirty="0">
              <a:ea typeface="ＭＳ Ｐゴシック" pitchFamily="50" charset="-128"/>
            </a:endParaRPr>
          </a:p>
        </p:txBody>
      </p:sp>
      <p:sp>
        <p:nvSpPr>
          <p:cNvPr id="4" name="角丸四角形 3"/>
          <p:cNvSpPr/>
          <p:nvPr/>
        </p:nvSpPr>
        <p:spPr bwMode="auto">
          <a:xfrm>
            <a:off x="533398"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5" name="角丸四角形 4"/>
          <p:cNvSpPr/>
          <p:nvPr/>
        </p:nvSpPr>
        <p:spPr bwMode="auto">
          <a:xfrm>
            <a:off x="1447800"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12" name="角丸四角形 11"/>
          <p:cNvSpPr/>
          <p:nvPr/>
        </p:nvSpPr>
        <p:spPr bwMode="auto">
          <a:xfrm>
            <a:off x="533400" y="3976350"/>
            <a:ext cx="1828800" cy="914400"/>
          </a:xfrm>
          <a:prstGeom prst="roundRect">
            <a:avLst>
              <a:gd name="adj" fmla="val 8179"/>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14" name="AutoShape 139"/>
          <p:cNvSpPr>
            <a:spLocks noChangeArrowheads="1"/>
          </p:cNvSpPr>
          <p:nvPr/>
        </p:nvSpPr>
        <p:spPr bwMode="auto">
          <a:xfrm>
            <a:off x="533400" y="3366750"/>
            <a:ext cx="1828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6" name="フローチャート: 磁気ディスク 5"/>
          <p:cNvSpPr/>
          <p:nvPr/>
        </p:nvSpPr>
        <p:spPr bwMode="auto">
          <a:xfrm>
            <a:off x="2057400" y="412875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sp>
        <p:nvSpPr>
          <p:cNvPr id="2" name="角丸四角形 1"/>
          <p:cNvSpPr/>
          <p:nvPr/>
        </p:nvSpPr>
        <p:spPr bwMode="auto">
          <a:xfrm>
            <a:off x="3505200" y="2071350"/>
            <a:ext cx="1447800" cy="3429000"/>
          </a:xfrm>
          <a:prstGeom prst="roundRect">
            <a:avLst>
              <a:gd name="adj" fmla="val 5000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5" name="図 24"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852150"/>
            <a:ext cx="3276600" cy="3276600"/>
          </a:xfrm>
          <a:prstGeom prst="rect">
            <a:avLst/>
          </a:prstGeom>
        </p:spPr>
      </p:pic>
      <p:sp>
        <p:nvSpPr>
          <p:cNvPr id="64" name="角丸四角形 63"/>
          <p:cNvSpPr/>
          <p:nvPr/>
        </p:nvSpPr>
        <p:spPr bwMode="auto">
          <a:xfrm>
            <a:off x="533398"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5" name="角丸四角形 64"/>
          <p:cNvSpPr/>
          <p:nvPr/>
        </p:nvSpPr>
        <p:spPr bwMode="auto">
          <a:xfrm>
            <a:off x="1447800"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grpSp>
        <p:nvGrpSpPr>
          <p:cNvPr id="771101" name="図形グループ 771100"/>
          <p:cNvGrpSpPr/>
          <p:nvPr/>
        </p:nvGrpSpPr>
        <p:grpSpPr>
          <a:xfrm>
            <a:off x="533400" y="2071350"/>
            <a:ext cx="2225040" cy="3624943"/>
            <a:chOff x="533400" y="2133600"/>
            <a:chExt cx="2225040" cy="3624943"/>
          </a:xfrm>
        </p:grpSpPr>
        <p:pic>
          <p:nvPicPr>
            <p:cNvPr id="771092" name="図 771091"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2133600"/>
              <a:ext cx="701040" cy="500743"/>
            </a:xfrm>
            <a:prstGeom prst="rect">
              <a:avLst/>
            </a:prstGeom>
          </p:spPr>
        </p:pic>
        <p:pic>
          <p:nvPicPr>
            <p:cNvPr id="58" name="図 57"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5257800"/>
              <a:ext cx="701040" cy="500743"/>
            </a:xfrm>
            <a:prstGeom prst="rect">
              <a:avLst/>
            </a:prstGeom>
          </p:spPr>
        </p:pic>
        <p:sp>
          <p:nvSpPr>
            <p:cNvPr id="771093" name="テキスト ボックス 771092"/>
            <p:cNvSpPr txBox="1"/>
            <p:nvPr/>
          </p:nvSpPr>
          <p:spPr>
            <a:xfrm>
              <a:off x="533400" y="2133600"/>
              <a:ext cx="1505540" cy="461665"/>
            </a:xfrm>
            <a:prstGeom prst="rect">
              <a:avLst/>
            </a:prstGeom>
            <a:noFill/>
          </p:spPr>
          <p:txBody>
            <a:bodyPr wrap="none" rtlCol="0">
              <a:spAutoFit/>
            </a:bodyPr>
            <a:lstStyle/>
            <a:p>
              <a:pPr>
                <a:spcBef>
                  <a:spcPts val="0"/>
                </a:spcBef>
              </a:pPr>
              <a:r>
                <a:rPr kumimoji="1" lang="ja-JP" altLang="en-US" sz="1200" dirty="0" smtClean="0">
                  <a:solidFill>
                    <a:srgbClr val="0000FF"/>
                  </a:solidFill>
                </a:rPr>
                <a:t>仮想マシン・イメージ</a:t>
              </a:r>
              <a:endParaRPr kumimoji="1" lang="en-US" altLang="ja-JP" sz="1200" dirty="0" smtClean="0">
                <a:solidFill>
                  <a:srgbClr val="0000FF"/>
                </a:solidFill>
              </a:endParaRPr>
            </a:p>
            <a:p>
              <a:pPr>
                <a:spcBef>
                  <a:spcPts val="0"/>
                </a:spcBef>
              </a:pPr>
              <a:r>
                <a:rPr kumimoji="1" lang="ja-JP" altLang="en-US" sz="1200" dirty="0" smtClean="0">
                  <a:solidFill>
                    <a:srgbClr val="0000FF"/>
                  </a:solidFill>
                </a:rPr>
                <a:t>のレプリケーション</a:t>
              </a:r>
              <a:endParaRPr kumimoji="1" lang="ja-JP" altLang="en-US" sz="1200" dirty="0">
                <a:solidFill>
                  <a:srgbClr val="0000FF"/>
                </a:solidFill>
              </a:endParaRPr>
            </a:p>
          </p:txBody>
        </p:sp>
        <p:sp>
          <p:nvSpPr>
            <p:cNvPr id="70" name="テキスト ボックス 69"/>
            <p:cNvSpPr txBox="1"/>
            <p:nvPr/>
          </p:nvSpPr>
          <p:spPr>
            <a:xfrm>
              <a:off x="533400" y="5257800"/>
              <a:ext cx="1225215" cy="461665"/>
            </a:xfrm>
            <a:prstGeom prst="rect">
              <a:avLst/>
            </a:prstGeom>
            <a:noFill/>
          </p:spPr>
          <p:txBody>
            <a:bodyPr wrap="none" rtlCol="0">
              <a:spAutoFit/>
            </a:bodyPr>
            <a:lstStyle/>
            <a:p>
              <a:pPr>
                <a:spcBef>
                  <a:spcPts val="0"/>
                </a:spcBef>
              </a:pPr>
              <a:r>
                <a:rPr kumimoji="1" lang="ja-JP" altLang="en-US" sz="1200" dirty="0" smtClean="0">
                  <a:solidFill>
                    <a:srgbClr val="3366FF"/>
                  </a:solidFill>
                </a:rPr>
                <a:t>データの</a:t>
              </a:r>
              <a:endParaRPr kumimoji="1" lang="en-US" altLang="ja-JP" sz="1200" dirty="0" smtClean="0">
                <a:solidFill>
                  <a:srgbClr val="3366FF"/>
                </a:solidFill>
              </a:endParaRPr>
            </a:p>
            <a:p>
              <a:pPr>
                <a:spcBef>
                  <a:spcPts val="0"/>
                </a:spcBef>
              </a:pPr>
              <a:r>
                <a:rPr kumimoji="1" lang="ja-JP" altLang="en-US" sz="1200" dirty="0" smtClean="0">
                  <a:solidFill>
                    <a:srgbClr val="3366FF"/>
                  </a:solidFill>
                </a:rPr>
                <a:t>レプリケーション</a:t>
              </a:r>
              <a:endParaRPr kumimoji="1" lang="ja-JP" altLang="en-US" sz="1200" dirty="0">
                <a:solidFill>
                  <a:srgbClr val="3366FF"/>
                </a:solidFill>
              </a:endParaRPr>
            </a:p>
          </p:txBody>
        </p:sp>
      </p:grpSp>
      <p:sp>
        <p:nvSpPr>
          <p:cNvPr id="771098" name="テキスト ボックス 771097"/>
          <p:cNvSpPr txBox="1"/>
          <p:nvPr/>
        </p:nvSpPr>
        <p:spPr>
          <a:xfrm>
            <a:off x="3733800" y="2985750"/>
            <a:ext cx="916236" cy="276999"/>
          </a:xfrm>
          <a:prstGeom prst="rect">
            <a:avLst/>
          </a:prstGeom>
          <a:noFill/>
        </p:spPr>
        <p:txBody>
          <a:bodyPr wrap="none" rtlCol="0">
            <a:spAutoFit/>
          </a:bodyPr>
          <a:lstStyle/>
          <a:p>
            <a:pPr algn="ctr"/>
            <a:r>
              <a:rPr kumimoji="1" lang="ja-JP" altLang="en-US" sz="1200" dirty="0" smtClean="0">
                <a:solidFill>
                  <a:srgbClr val="0000FF"/>
                </a:solidFill>
                <a:latin typeface="HGP創英角ｺﾞｼｯｸUB"/>
                <a:ea typeface="HGP創英角ｺﾞｼｯｸUB"/>
                <a:cs typeface="HGP創英角ｺﾞｼｯｸUB"/>
              </a:rPr>
              <a:t>ネットワーク</a:t>
            </a:r>
            <a:endParaRPr kumimoji="1" lang="ja-JP" altLang="en-US" sz="1200" dirty="0">
              <a:solidFill>
                <a:srgbClr val="0000FF"/>
              </a:solidFill>
              <a:latin typeface="HGP創英角ｺﾞｼｯｸUB"/>
              <a:ea typeface="HGP創英角ｺﾞｼｯｸUB"/>
              <a:cs typeface="HGP創英角ｺﾞｼｯｸUB"/>
            </a:endParaRPr>
          </a:p>
        </p:txBody>
      </p:sp>
      <p:grpSp>
        <p:nvGrpSpPr>
          <p:cNvPr id="771103" name="図形グループ 771102"/>
          <p:cNvGrpSpPr/>
          <p:nvPr/>
        </p:nvGrpSpPr>
        <p:grpSpPr>
          <a:xfrm>
            <a:off x="2362201" y="928350"/>
            <a:ext cx="6172197" cy="3613275"/>
            <a:chOff x="2362201" y="990600"/>
            <a:chExt cx="6172197" cy="3613275"/>
          </a:xfrm>
        </p:grpSpPr>
        <p:sp>
          <p:nvSpPr>
            <p:cNvPr id="26" name="角丸四角形 25"/>
            <p:cNvSpPr/>
            <p:nvPr/>
          </p:nvSpPr>
          <p:spPr bwMode="auto">
            <a:xfrm>
              <a:off x="6172198"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7" name="角丸四角形 26"/>
            <p:cNvSpPr/>
            <p:nvPr/>
          </p:nvSpPr>
          <p:spPr bwMode="auto">
            <a:xfrm>
              <a:off x="7086600"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8" name="角丸四角形 27"/>
            <p:cNvSpPr/>
            <p:nvPr/>
          </p:nvSpPr>
          <p:spPr bwMode="auto">
            <a:xfrm>
              <a:off x="6172198" y="2590800"/>
              <a:ext cx="1828800" cy="914400"/>
            </a:xfrm>
            <a:prstGeom prst="roundRect">
              <a:avLst>
                <a:gd name="adj" fmla="val 8179"/>
              </a:avLst>
            </a:prstGeom>
            <a:solidFill>
              <a:srgbClr val="127C5E">
                <a:alpha val="5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9" name="AutoShape 139"/>
            <p:cNvSpPr>
              <a:spLocks noChangeArrowheads="1"/>
            </p:cNvSpPr>
            <p:nvPr/>
          </p:nvSpPr>
          <p:spPr bwMode="auto">
            <a:xfrm>
              <a:off x="6172198" y="1981200"/>
              <a:ext cx="1828800" cy="533400"/>
            </a:xfrm>
            <a:prstGeom prst="roundRect">
              <a:avLst>
                <a:gd name="adj" fmla="val 16667"/>
              </a:avLst>
            </a:prstGeom>
            <a:solidFill>
              <a:srgbClr val="FF6600">
                <a:alpha val="58000"/>
              </a:srgbClr>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30" name="フローチャート: 磁気ディスク 29"/>
            <p:cNvSpPr/>
            <p:nvPr/>
          </p:nvSpPr>
          <p:spPr bwMode="auto">
            <a:xfrm>
              <a:off x="7696198" y="2743200"/>
              <a:ext cx="838200" cy="838200"/>
            </a:xfrm>
            <a:prstGeom prst="flowChartMagneticDisk">
              <a:avLst/>
            </a:prstGeom>
            <a:gradFill flip="none" rotWithShape="1">
              <a:gsLst>
                <a:gs pos="0">
                  <a:schemeClr val="accent2">
                    <a:tint val="50000"/>
                    <a:satMod val="300000"/>
                    <a:alpha val="65000"/>
                  </a:schemeClr>
                </a:gs>
                <a:gs pos="35000">
                  <a:schemeClr val="accent2">
                    <a:tint val="37000"/>
                    <a:satMod val="300000"/>
                    <a:alpha val="65000"/>
                  </a:schemeClr>
                </a:gs>
                <a:gs pos="100000">
                  <a:schemeClr val="accent2">
                    <a:tint val="15000"/>
                    <a:satMod val="350000"/>
                    <a:alpha val="65000"/>
                  </a:schemeClr>
                </a:gs>
              </a:gsLst>
              <a:lin ang="16200000" scaled="1"/>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771072" name="曲線コネクタ 771071"/>
            <p:cNvCxnSpPr>
              <a:stCxn id="5" idx="3"/>
              <a:endCxn id="26" idx="1"/>
            </p:cNvCxnSpPr>
            <p:nvPr/>
          </p:nvCxnSpPr>
          <p:spPr bwMode="auto">
            <a:xfrm flipV="1">
              <a:off x="2362201" y="1752600"/>
              <a:ext cx="3809997" cy="1441575"/>
            </a:xfrm>
            <a:prstGeom prst="curvedConnector3">
              <a:avLst>
                <a:gd name="adj1" fmla="val 50000"/>
              </a:avLst>
            </a:prstGeom>
            <a:solidFill>
              <a:schemeClr val="bg1"/>
            </a:solidFill>
            <a:ln w="38100" cap="flat" cmpd="sng" algn="ctr">
              <a:solidFill>
                <a:srgbClr val="00CCFF"/>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曲線コネクタ 43"/>
            <p:cNvCxnSpPr>
              <a:stCxn id="6" idx="4"/>
              <a:endCxn id="30" idx="2"/>
            </p:cNvCxnSpPr>
            <p:nvPr/>
          </p:nvCxnSpPr>
          <p:spPr bwMode="auto">
            <a:xfrm flipV="1">
              <a:off x="2895600" y="3162300"/>
              <a:ext cx="4800598" cy="1441575"/>
            </a:xfrm>
            <a:prstGeom prst="curvedConnector3">
              <a:avLst>
                <a:gd name="adj1" fmla="val 50000"/>
              </a:avLst>
            </a:prstGeom>
            <a:solidFill>
              <a:schemeClr val="bg1"/>
            </a:solidFill>
            <a:ln w="38100" cap="flat" cmpd="sng" algn="ctr">
              <a:solidFill>
                <a:schemeClr val="accent6">
                  <a:lumMod val="40000"/>
                  <a:lumOff val="60000"/>
                </a:schemeClr>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8" name="角丸四角形 67"/>
            <p:cNvSpPr/>
            <p:nvPr/>
          </p:nvSpPr>
          <p:spPr bwMode="auto">
            <a:xfrm>
              <a:off x="6172198"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9" name="角丸四角形 68"/>
            <p:cNvSpPr/>
            <p:nvPr/>
          </p:nvSpPr>
          <p:spPr bwMode="auto">
            <a:xfrm>
              <a:off x="7086600"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71100" name="テキスト ボックス 771099"/>
            <p:cNvSpPr txBox="1"/>
            <p:nvPr/>
          </p:nvSpPr>
          <p:spPr>
            <a:xfrm>
              <a:off x="5943284" y="990600"/>
              <a:ext cx="2342709" cy="276999"/>
            </a:xfrm>
            <a:prstGeom prst="rect">
              <a:avLst/>
            </a:prstGeom>
            <a:noFill/>
          </p:spPr>
          <p:txBody>
            <a:bodyPr wrap="none" rtlCol="0">
              <a:spAutoFit/>
            </a:bodyPr>
            <a:lstStyle/>
            <a:p>
              <a:pPr algn="ctr"/>
              <a:r>
                <a:rPr kumimoji="1" lang="ja-JP" altLang="en-US" sz="1200" dirty="0" smtClean="0">
                  <a:solidFill>
                    <a:srgbClr val="0000FF"/>
                  </a:solidFill>
                </a:rPr>
                <a:t>クラウド基盤へのレプリケーション</a:t>
              </a:r>
              <a:endParaRPr kumimoji="1" lang="ja-JP" altLang="en-US" sz="1200" dirty="0">
                <a:solidFill>
                  <a:srgbClr val="0000FF"/>
                </a:solidFill>
              </a:endParaRPr>
            </a:p>
          </p:txBody>
        </p:sp>
      </p:grpSp>
      <p:grpSp>
        <p:nvGrpSpPr>
          <p:cNvPr id="771102" name="図形グループ 771101"/>
          <p:cNvGrpSpPr/>
          <p:nvPr/>
        </p:nvGrpSpPr>
        <p:grpSpPr>
          <a:xfrm>
            <a:off x="2362201" y="3131925"/>
            <a:ext cx="6172199" cy="3206625"/>
            <a:chOff x="2362201" y="3194175"/>
            <a:chExt cx="6172199" cy="3206625"/>
          </a:xfrm>
        </p:grpSpPr>
        <p:sp>
          <p:nvSpPr>
            <p:cNvPr id="20" name="角丸四角形 19"/>
            <p:cNvSpPr/>
            <p:nvPr/>
          </p:nvSpPr>
          <p:spPr bwMode="auto">
            <a:xfrm>
              <a:off x="6172200"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1" name="角丸四角形 20"/>
            <p:cNvSpPr/>
            <p:nvPr/>
          </p:nvSpPr>
          <p:spPr bwMode="auto">
            <a:xfrm>
              <a:off x="7086602"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2" name="角丸四角形 21"/>
            <p:cNvSpPr/>
            <p:nvPr/>
          </p:nvSpPr>
          <p:spPr bwMode="auto">
            <a:xfrm>
              <a:off x="6172200" y="5410200"/>
              <a:ext cx="1828800" cy="914400"/>
            </a:xfrm>
            <a:prstGeom prst="roundRect">
              <a:avLst>
                <a:gd name="adj" fmla="val 8179"/>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3" name="AutoShape 139"/>
            <p:cNvSpPr>
              <a:spLocks noChangeArrowheads="1"/>
            </p:cNvSpPr>
            <p:nvPr/>
          </p:nvSpPr>
          <p:spPr bwMode="auto">
            <a:xfrm>
              <a:off x="6172200" y="4800600"/>
              <a:ext cx="1828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24" name="フローチャート: 磁気ディスク 23"/>
            <p:cNvSpPr/>
            <p:nvPr/>
          </p:nvSpPr>
          <p:spPr bwMode="auto">
            <a:xfrm>
              <a:off x="7696200" y="556260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38" name="曲線コネクタ 37"/>
            <p:cNvCxnSpPr>
              <a:stCxn id="5" idx="3"/>
              <a:endCxn id="20" idx="1"/>
            </p:cNvCxnSpPr>
            <p:nvPr/>
          </p:nvCxnSpPr>
          <p:spPr bwMode="auto">
            <a:xfrm>
              <a:off x="2362201" y="3194175"/>
              <a:ext cx="3809999" cy="1377825"/>
            </a:xfrm>
            <a:prstGeom prst="curvedConnector3">
              <a:avLst>
                <a:gd name="adj1" fmla="val 50000"/>
              </a:avLst>
            </a:prstGeom>
            <a:solidFill>
              <a:schemeClr val="bg1"/>
            </a:solidFill>
            <a:ln w="38100" cap="flat" cmpd="sng" algn="ctr">
              <a:solidFill>
                <a:srgbClr val="3366FF"/>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曲線コネクタ 46"/>
            <p:cNvCxnSpPr>
              <a:stCxn id="6" idx="4"/>
              <a:endCxn id="24" idx="2"/>
            </p:cNvCxnSpPr>
            <p:nvPr/>
          </p:nvCxnSpPr>
          <p:spPr bwMode="auto">
            <a:xfrm>
              <a:off x="2895600" y="4603875"/>
              <a:ext cx="4800600" cy="1377825"/>
            </a:xfrm>
            <a:prstGeom prst="curvedConnector3">
              <a:avLst/>
            </a:prstGeom>
            <a:solidFill>
              <a:schemeClr val="bg1"/>
            </a:solidFill>
            <a:ln w="38100" cap="flat" cmpd="sng" algn="ctr">
              <a:solidFill>
                <a:schemeClr val="accent6">
                  <a:lumMod val="60000"/>
                  <a:lumOff val="40000"/>
                </a:schemeClr>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6" name="角丸四角形 65"/>
            <p:cNvSpPr/>
            <p:nvPr/>
          </p:nvSpPr>
          <p:spPr bwMode="auto">
            <a:xfrm>
              <a:off x="6172200"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7" name="角丸四角形 66"/>
            <p:cNvSpPr/>
            <p:nvPr/>
          </p:nvSpPr>
          <p:spPr bwMode="auto">
            <a:xfrm>
              <a:off x="7086602"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4" name="テキスト ボックス 73"/>
            <p:cNvSpPr txBox="1"/>
            <p:nvPr/>
          </p:nvSpPr>
          <p:spPr>
            <a:xfrm>
              <a:off x="5964166" y="3810000"/>
              <a:ext cx="2148545" cy="276999"/>
            </a:xfrm>
            <a:prstGeom prst="rect">
              <a:avLst/>
            </a:prstGeom>
            <a:noFill/>
          </p:spPr>
          <p:txBody>
            <a:bodyPr wrap="none" rtlCol="0">
              <a:spAutoFit/>
            </a:bodyPr>
            <a:lstStyle/>
            <a:p>
              <a:pPr algn="ctr"/>
              <a:r>
                <a:rPr kumimoji="1" lang="ja-JP" altLang="en-US" sz="1200" dirty="0" smtClean="0">
                  <a:solidFill>
                    <a:srgbClr val="0000FF"/>
                  </a:solidFill>
                </a:rPr>
                <a:t>個別基盤へのレプリケーション</a:t>
              </a:r>
              <a:endParaRPr kumimoji="1" lang="ja-JP" altLang="en-US" sz="1200" dirty="0">
                <a:solidFill>
                  <a:srgbClr val="0000FF"/>
                </a:solidFill>
              </a:endParaRPr>
            </a:p>
          </p:txBody>
        </p:sp>
      </p:grpSp>
    </p:spTree>
    <p:extLst>
      <p:ext uri="{BB962C8B-B14F-4D97-AF65-F5344CB8AC3E}">
        <p14:creationId xmlns:p14="http://schemas.microsoft.com/office/powerpoint/2010/main" val="16843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1101"/>
                                        </p:tgtEl>
                                        <p:attrNameLst>
                                          <p:attrName>style.visibility</p:attrName>
                                        </p:attrNameLst>
                                      </p:cBhvr>
                                      <p:to>
                                        <p:strVal val="visible"/>
                                      </p:to>
                                    </p:set>
                                    <p:animEffect transition="in" filter="wipe(left)">
                                      <p:cBhvr>
                                        <p:cTn id="7" dur="500"/>
                                        <p:tgtEl>
                                          <p:spTgt spid="771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1102"/>
                                        </p:tgtEl>
                                        <p:attrNameLst>
                                          <p:attrName>style.visibility</p:attrName>
                                        </p:attrNameLst>
                                      </p:cBhvr>
                                      <p:to>
                                        <p:strVal val="visible"/>
                                      </p:to>
                                    </p:set>
                                    <p:animEffect transition="in" filter="wipe(left)">
                                      <p:cBhvr>
                                        <p:cTn id="12" dur="500"/>
                                        <p:tgtEl>
                                          <p:spTgt spid="771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1103"/>
                                        </p:tgtEl>
                                        <p:attrNameLst>
                                          <p:attrName>style.visibility</p:attrName>
                                        </p:attrNameLst>
                                      </p:cBhvr>
                                      <p:to>
                                        <p:strVal val="visible"/>
                                      </p:to>
                                    </p:set>
                                    <p:animEffect transition="in" filter="wipe(left)">
                                      <p:cBhvr>
                                        <p:cTn id="17" dur="500"/>
                                        <p:tgtEl>
                                          <p:spTgt spid="77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ea typeface="ＭＳ Ｐゴシック" pitchFamily="50" charset="-128"/>
              </a:rPr>
              <a:t>サーバーの仮想化</a:t>
            </a:r>
            <a:r>
              <a:rPr lang="ja-JP" altLang="en-US" sz="2800" dirty="0" smtClean="0">
                <a:ea typeface="ＭＳ Ｐゴシック" pitchFamily="50" charset="-128"/>
              </a:rPr>
              <a:t>／課題</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角丸四角形 1"/>
          <p:cNvSpPr/>
          <p:nvPr/>
        </p:nvSpPr>
        <p:spPr bwMode="auto">
          <a:xfrm>
            <a:off x="2286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4" name="角丸四角形 13"/>
          <p:cNvSpPr/>
          <p:nvPr/>
        </p:nvSpPr>
        <p:spPr bwMode="auto">
          <a:xfrm>
            <a:off x="20574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5" name="角丸四角形 14"/>
          <p:cNvSpPr/>
          <p:nvPr/>
        </p:nvSpPr>
        <p:spPr bwMode="auto">
          <a:xfrm>
            <a:off x="33528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6" name="角丸四角形 15"/>
          <p:cNvSpPr/>
          <p:nvPr/>
        </p:nvSpPr>
        <p:spPr bwMode="auto">
          <a:xfrm>
            <a:off x="228600" y="4351125"/>
            <a:ext cx="6096000" cy="609600"/>
          </a:xfrm>
          <a:prstGeom prst="roundRect">
            <a:avLst>
              <a:gd name="adj" fmla="val 5000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ネットワーク</a:t>
            </a:r>
          </a:p>
        </p:txBody>
      </p:sp>
      <p:sp>
        <p:nvSpPr>
          <p:cNvPr id="18" name="角丸四角形 17"/>
          <p:cNvSpPr/>
          <p:nvPr/>
        </p:nvSpPr>
        <p:spPr bwMode="auto">
          <a:xfrm>
            <a:off x="33528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9" name="角丸四角形 18"/>
          <p:cNvSpPr/>
          <p:nvPr/>
        </p:nvSpPr>
        <p:spPr bwMode="auto">
          <a:xfrm>
            <a:off x="381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0" name="角丸四角形 19"/>
          <p:cNvSpPr/>
          <p:nvPr/>
        </p:nvSpPr>
        <p:spPr bwMode="auto">
          <a:xfrm>
            <a:off x="12954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1" name="角丸四角形 20"/>
          <p:cNvSpPr/>
          <p:nvPr/>
        </p:nvSpPr>
        <p:spPr bwMode="auto">
          <a:xfrm>
            <a:off x="22098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2" name="角丸四角形 21"/>
          <p:cNvSpPr/>
          <p:nvPr/>
        </p:nvSpPr>
        <p:spPr bwMode="auto">
          <a:xfrm>
            <a:off x="35052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3" name="角丸四角形 22"/>
          <p:cNvSpPr/>
          <p:nvPr/>
        </p:nvSpPr>
        <p:spPr bwMode="auto">
          <a:xfrm>
            <a:off x="44196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4" name="角丸四角形 23"/>
          <p:cNvSpPr/>
          <p:nvPr/>
        </p:nvSpPr>
        <p:spPr bwMode="auto">
          <a:xfrm>
            <a:off x="5334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3" name="フローチャート: 磁気ディスク 2"/>
          <p:cNvSpPr/>
          <p:nvPr/>
        </p:nvSpPr>
        <p:spPr bwMode="auto">
          <a:xfrm>
            <a:off x="228600" y="5113125"/>
            <a:ext cx="1828800" cy="1295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Arial" charset="0"/>
                <a:ea typeface="HG丸ｺﾞｼｯｸM-PRO" pitchFamily="50" charset="-128"/>
              </a:rPr>
              <a:t>ストレージ</a:t>
            </a:r>
          </a:p>
        </p:txBody>
      </p:sp>
      <p:sp>
        <p:nvSpPr>
          <p:cNvPr id="4" name="角丸四角形吹き出し 3"/>
          <p:cNvSpPr/>
          <p:nvPr/>
        </p:nvSpPr>
        <p:spPr bwMode="auto">
          <a:xfrm>
            <a:off x="228600" y="998325"/>
            <a:ext cx="6096000" cy="914400"/>
          </a:xfrm>
          <a:prstGeom prst="wedgeRoundRectCallout">
            <a:avLst>
              <a:gd name="adj1" fmla="val -23437"/>
              <a:gd name="adj2" fmla="val 77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サーバー・スプロール</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未使用の仮想マシンの乱立。管理の複雑化とシステム資源の圧迫。運用ルール、管理方法により対応。</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7" name="角丸四角形吹き出し 26"/>
          <p:cNvSpPr/>
          <p:nvPr/>
        </p:nvSpPr>
        <p:spPr bwMode="auto">
          <a:xfrm>
            <a:off x="2438400" y="5189325"/>
            <a:ext cx="3886200" cy="1219200"/>
          </a:xfrm>
          <a:prstGeom prst="wedgeRoundRectCallout">
            <a:avLst>
              <a:gd name="adj1" fmla="val -66395"/>
              <a:gd name="adj2" fmla="val 2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ストレージ設計</a:t>
            </a: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ライブマイグレーション、ストレージ共有、ランダムアクセスの増大により</a:t>
            </a:r>
            <a:r>
              <a:rPr lang="en-US" altLang="ja-JP" sz="1200" dirty="0" smtClean="0">
                <a:solidFill>
                  <a:srgbClr val="FFFFFF"/>
                </a:solidFill>
              </a:rPr>
              <a:t>I/0</a:t>
            </a:r>
            <a:r>
              <a:rPr lang="ja-JP" altLang="en-US" sz="1200" dirty="0" smtClean="0">
                <a:solidFill>
                  <a:srgbClr val="FFFFFF"/>
                </a:solidFill>
              </a:rPr>
              <a:t>ボトルネックが発生しやすくなる。フラッシュ・ストレージなど</a:t>
            </a:r>
            <a:r>
              <a:rPr lang="en-US" altLang="ja-JP" sz="1200" dirty="0" smtClean="0">
                <a:solidFill>
                  <a:srgbClr val="FFFFFF"/>
                </a:solidFill>
              </a:rPr>
              <a:t>I/O</a:t>
            </a:r>
            <a:r>
              <a:rPr lang="ja-JP" altLang="en-US" sz="1200" dirty="0" smtClean="0">
                <a:solidFill>
                  <a:srgbClr val="FFFFFF"/>
                </a:solidFill>
              </a:rPr>
              <a:t>の高速化やボトルネックの生じにくい設計により対応。</a:t>
            </a:r>
            <a:endParaRPr lang="en-US" altLang="ja-JP" sz="1200" dirty="0" smtClean="0">
              <a:solidFill>
                <a:srgbClr val="FFFFFF"/>
              </a:solidFill>
            </a:endParaRPr>
          </a:p>
        </p:txBody>
      </p:sp>
      <p:sp>
        <p:nvSpPr>
          <p:cNvPr id="5" name="右大かっこ 4"/>
          <p:cNvSpPr/>
          <p:nvPr/>
        </p:nvSpPr>
        <p:spPr bwMode="auto">
          <a:xfrm>
            <a:off x="6477000" y="998325"/>
            <a:ext cx="152400" cy="5410200"/>
          </a:xfrm>
          <a:prstGeom prst="rightBracket">
            <a:avLst/>
          </a:prstGeom>
          <a:solidFill>
            <a:schemeClr val="bg1"/>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28" name="角丸四角形吹き出し 27"/>
          <p:cNvSpPr/>
          <p:nvPr/>
        </p:nvSpPr>
        <p:spPr bwMode="auto">
          <a:xfrm>
            <a:off x="6858000" y="998325"/>
            <a:ext cx="2133600" cy="2133600"/>
          </a:xfrm>
          <a:prstGeom prst="wedgeRoundRectCallout">
            <a:avLst>
              <a:gd name="adj1" fmla="val -65800"/>
              <a:gd name="adj2" fmla="val 2988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ポリシー管理</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サーバーとネットワークが物理的に対応している場合は、ポリシーも管理しやすいが、それぞれが仮想化し追加や変更が頻繁に起こる場合、対応が複雑化。クラウド</a:t>
            </a:r>
            <a:r>
              <a:rPr lang="en-US" altLang="ja-JP" sz="1200" dirty="0" smtClean="0">
                <a:solidFill>
                  <a:srgbClr val="FFFFFF"/>
                </a:solidFill>
              </a:rPr>
              <a:t>OS</a:t>
            </a:r>
            <a:r>
              <a:rPr lang="ja-JP" altLang="en-US" sz="1200" dirty="0" smtClean="0">
                <a:solidFill>
                  <a:srgbClr val="FFFFFF"/>
                </a:solidFill>
              </a:rPr>
              <a:t>や自動化ツールにより対応。</a:t>
            </a:r>
            <a:endParaRPr lang="en-US" altLang="ja-JP" sz="1200" dirty="0" smtClean="0">
              <a:solidFill>
                <a:srgbClr val="FFFFFF"/>
              </a:solidFill>
            </a:endParaRPr>
          </a:p>
        </p:txBody>
      </p:sp>
      <p:cxnSp>
        <p:nvCxnSpPr>
          <p:cNvPr id="7" name="カギ線コネクタ 6"/>
          <p:cNvCxnSpPr>
            <a:stCxn id="2" idx="2"/>
            <a:endCxn id="14" idx="0"/>
          </p:cNvCxnSpPr>
          <p:nvPr/>
        </p:nvCxnSpPr>
        <p:spPr bwMode="auto">
          <a:xfrm rot="16200000" flipH="1">
            <a:off x="2054469" y="2944355"/>
            <a:ext cx="228600" cy="908539"/>
          </a:xfrm>
          <a:prstGeom prst="bentConnector3">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37" name="カギ線コネクタ 36"/>
          <p:cNvCxnSpPr>
            <a:stCxn id="18" idx="2"/>
            <a:endCxn id="15" idx="0"/>
          </p:cNvCxnSpPr>
          <p:nvPr/>
        </p:nvCxnSpPr>
        <p:spPr bwMode="auto">
          <a:xfrm rot="5400000">
            <a:off x="4264270" y="2938495"/>
            <a:ext cx="228600" cy="9202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48" name="カギ線コネクタ 47"/>
          <p:cNvCxnSpPr>
            <a:stCxn id="14" idx="2"/>
            <a:endCxn id="16" idx="0"/>
          </p:cNvCxnSpPr>
          <p:nvPr/>
        </p:nvCxnSpPr>
        <p:spPr bwMode="auto">
          <a:xfrm rot="16200000" flipH="1">
            <a:off x="2835519" y="3910044"/>
            <a:ext cx="228600" cy="6535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51" name="カギ線コネクタ 50"/>
          <p:cNvCxnSpPr>
            <a:stCxn id="15" idx="2"/>
            <a:endCxn id="16" idx="0"/>
          </p:cNvCxnSpPr>
          <p:nvPr/>
        </p:nvCxnSpPr>
        <p:spPr bwMode="auto">
          <a:xfrm rot="5400000">
            <a:off x="3483220" y="3915906"/>
            <a:ext cx="228600" cy="641839"/>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237" name="直線コネクタ 236"/>
          <p:cNvCxnSpPr>
            <a:endCxn id="3" idx="1"/>
          </p:cNvCxnSpPr>
          <p:nvPr/>
        </p:nvCxnSpPr>
        <p:spPr bwMode="auto">
          <a:xfrm>
            <a:off x="1143000" y="4960725"/>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p:spPr>
      </p:cxnSp>
      <p:sp>
        <p:nvSpPr>
          <p:cNvPr id="244" name="テキスト ボックス 243"/>
          <p:cNvSpPr txBox="1"/>
          <p:nvPr/>
        </p:nvSpPr>
        <p:spPr>
          <a:xfrm>
            <a:off x="6781800" y="3992277"/>
            <a:ext cx="2209800" cy="2031325"/>
          </a:xfrm>
          <a:prstGeom prst="rect">
            <a:avLst/>
          </a:prstGeom>
          <a:noFill/>
        </p:spPr>
        <p:txBody>
          <a:bodyPr wrap="square" rtlCol="0">
            <a:spAutoFit/>
          </a:bodyPr>
          <a:lstStyle/>
          <a:p>
            <a:r>
              <a:rPr kumimoji="1" lang="ja-JP" altLang="en-US" sz="1400" dirty="0" smtClean="0">
                <a:solidFill>
                  <a:srgbClr val="800000"/>
                </a:solidFill>
              </a:rPr>
              <a:t>　物理システムを前提としたシステム設計とは考慮点が異なる点が多い。</a:t>
            </a:r>
            <a:endParaRPr kumimoji="1" lang="en-US" altLang="ja-JP" sz="1400" dirty="0">
              <a:solidFill>
                <a:srgbClr val="800000"/>
              </a:solidFill>
            </a:endParaRPr>
          </a:p>
          <a:p>
            <a:endParaRPr kumimoji="1" lang="en-US" altLang="ja-JP" sz="1400" dirty="0" smtClean="0">
              <a:solidFill>
                <a:srgbClr val="800000"/>
              </a:solidFill>
            </a:endParaRPr>
          </a:p>
          <a:p>
            <a:r>
              <a:rPr kumimoji="1" lang="ja-JP" altLang="en-US" sz="1400" dirty="0" smtClean="0">
                <a:solidFill>
                  <a:srgbClr val="800000"/>
                </a:solidFill>
              </a:rPr>
              <a:t>フラッシュ・ストレージ、</a:t>
            </a:r>
            <a:r>
              <a:rPr kumimoji="1" lang="en-US" altLang="ja-JP" sz="1400" dirty="0" smtClean="0">
                <a:solidFill>
                  <a:srgbClr val="800000"/>
                </a:solidFill>
              </a:rPr>
              <a:t>SDN</a:t>
            </a:r>
            <a:r>
              <a:rPr kumimoji="1" lang="ja-JP" altLang="en-US" sz="1400" dirty="0" smtClean="0">
                <a:solidFill>
                  <a:srgbClr val="800000"/>
                </a:solidFill>
              </a:rPr>
              <a:t>、クラウド</a:t>
            </a:r>
            <a:r>
              <a:rPr kumimoji="1" lang="en-US" altLang="ja-JP" sz="1400" dirty="0" smtClean="0">
                <a:solidFill>
                  <a:srgbClr val="800000"/>
                </a:solidFill>
              </a:rPr>
              <a:t>OS</a:t>
            </a:r>
            <a:r>
              <a:rPr kumimoji="1" lang="ja-JP" altLang="en-US" sz="1400" dirty="0" smtClean="0">
                <a:solidFill>
                  <a:srgbClr val="800000"/>
                </a:solidFill>
              </a:rPr>
              <a:t>など仮想化環境を最適化できるテクノロジーの活用を組み合わせた構築が必要。</a:t>
            </a:r>
            <a:endParaRPr kumimoji="1" lang="ja-JP" altLang="en-US" sz="1400" dirty="0">
              <a:solidFill>
                <a:srgbClr val="800000"/>
              </a:solidFill>
            </a:endParaRPr>
          </a:p>
        </p:txBody>
      </p:sp>
    </p:spTree>
    <p:extLst>
      <p:ext uri="{BB962C8B-B14F-4D97-AF65-F5344CB8AC3E}">
        <p14:creationId xmlns:p14="http://schemas.microsoft.com/office/powerpoint/2010/main" val="606558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Tree>
    <p:extLst>
      <p:ext uri="{BB962C8B-B14F-4D97-AF65-F5344CB8AC3E}">
        <p14:creationId xmlns:p14="http://schemas.microsoft.com/office/powerpoint/2010/main" val="1711216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垂直統合システム</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364906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タイトル 3"/>
          <p:cNvSpPr>
            <a:spLocks noGrp="1"/>
          </p:cNvSpPr>
          <p:nvPr>
            <p:ph type="title"/>
          </p:nvPr>
        </p:nvSpPr>
        <p:spPr/>
        <p:txBody>
          <a:bodyPr/>
          <a:lstStyle/>
          <a:p>
            <a:r>
              <a:rPr kumimoji="1" lang="ja-JP" altLang="en-US" dirty="0" smtClean="0"/>
              <a:t>垂直統合システム（</a:t>
            </a:r>
            <a:r>
              <a:rPr kumimoji="1" lang="en-US" altLang="ja-JP" dirty="0" smtClean="0"/>
              <a:t>Converged System</a:t>
            </a:r>
            <a:r>
              <a:rPr kumimoji="1"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615553"/>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p>
          <a:p>
            <a:pPr algn="ctr"/>
            <a:r>
              <a:rPr kumimoji="1" lang="en-US" altLang="ja-JP" sz="1600" dirty="0" smtClean="0">
                <a:solidFill>
                  <a:schemeClr val="tx1">
                    <a:lumMod val="50000"/>
                    <a:lumOff val="50000"/>
                  </a:schemeClr>
                </a:solidFill>
                <a:latin typeface="メイリオ"/>
                <a:ea typeface="メイリオ"/>
                <a:cs typeface="メイリオ"/>
              </a:rPr>
              <a:t>(Web</a:t>
            </a:r>
            <a:r>
              <a:rPr lang="en-US" altLang="ja-JP" sz="1600" dirty="0">
                <a:solidFill>
                  <a:schemeClr val="tx1">
                    <a:lumMod val="50000"/>
                    <a:lumOff val="50000"/>
                  </a:schemeClr>
                </a:solidFill>
                <a:latin typeface="メイリオ"/>
                <a:ea typeface="メイリオ"/>
                <a:cs typeface="メイリオ"/>
              </a:rPr>
              <a:t> </a:t>
            </a:r>
            <a:r>
              <a:rPr kumimoji="1" lang="en-US" altLang="ja-JP" sz="1600" dirty="0" smtClean="0">
                <a:solidFill>
                  <a:schemeClr val="tx1">
                    <a:lumMod val="50000"/>
                    <a:lumOff val="50000"/>
                  </a:schemeClr>
                </a:solidFill>
                <a:latin typeface="メイリオ"/>
                <a:ea typeface="メイリオ"/>
                <a:cs typeface="メイリオ"/>
              </a:rPr>
              <a:t>Scale Infrastructure)</a:t>
            </a:r>
            <a:endParaRPr kumimoji="1" lang="ja-JP" altLang="en-US" sz="1600" dirty="0">
              <a:solidFill>
                <a:schemeClr val="tx1">
                  <a:lumMod val="50000"/>
                  <a:lumOff val="50000"/>
                </a:schemeClr>
              </a:solidFill>
              <a:latin typeface="メイリオ"/>
              <a:ea typeface="メイリオ"/>
              <a:cs typeface="メイリオ"/>
            </a:endParaRPr>
          </a:p>
        </p:txBody>
      </p:sp>
      <p:grpSp>
        <p:nvGrpSpPr>
          <p:cNvPr id="8" name="図形グループ 7"/>
          <p:cNvGrpSpPr/>
          <p:nvPr/>
        </p:nvGrpSpPr>
        <p:grpSpPr>
          <a:xfrm>
            <a:off x="620206" y="2009135"/>
            <a:ext cx="2069427" cy="3334199"/>
            <a:chOff x="1874601" y="1796753"/>
            <a:chExt cx="2069427" cy="3334199"/>
          </a:xfrm>
        </p:grpSpPr>
        <p:sp>
          <p:nvSpPr>
            <p:cNvPr id="38" name="正方形/長方形 37"/>
            <p:cNvSpPr/>
            <p:nvPr/>
          </p:nvSpPr>
          <p:spPr>
            <a:xfrm>
              <a:off x="1874601" y="1804299"/>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874601" y="2979379"/>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874601" y="4171211"/>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42" name="フローチャート: 磁気ディスク 41"/>
            <p:cNvSpPr/>
            <p:nvPr/>
          </p:nvSpPr>
          <p:spPr>
            <a:xfrm>
              <a:off x="1946264"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1946264" y="2413577"/>
              <a:ext cx="599554" cy="27854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46264" y="2073752"/>
              <a:ext cx="599554" cy="27854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2609385" y="2413577"/>
              <a:ext cx="599554" cy="27854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2609385" y="2073752"/>
              <a:ext cx="599554" cy="27854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a:stCxn id="57" idx="6"/>
                <a:endCxn id="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3263476" y="2412819"/>
              <a:ext cx="599554" cy="27854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3263476" y="2072994"/>
              <a:ext cx="599554" cy="27854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 name="フローチャート: 磁気ディスク 66"/>
            <p:cNvSpPr/>
            <p:nvPr/>
          </p:nvSpPr>
          <p:spPr>
            <a:xfrm>
              <a:off x="2609385"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磁気ディスク 67"/>
            <p:cNvSpPr/>
            <p:nvPr/>
          </p:nvSpPr>
          <p:spPr>
            <a:xfrm>
              <a:off x="3263476"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正方形/長方形 68"/>
            <p:cNvSpPr/>
            <p:nvPr/>
          </p:nvSpPr>
          <p:spPr>
            <a:xfrm>
              <a:off x="1946264"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2609385"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p:cNvSpPr/>
            <p:nvPr/>
          </p:nvSpPr>
          <p:spPr>
            <a:xfrm>
              <a:off x="3263476" y="358364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946264"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2609385"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3263476" y="325411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2511407" y="1796753"/>
              <a:ext cx="788197"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サーバー</a:t>
              </a:r>
              <a:endParaRPr kumimoji="1" lang="ja-JP" altLang="en-US" sz="1200" dirty="0">
                <a:solidFill>
                  <a:schemeClr val="tx1">
                    <a:lumMod val="50000"/>
                    <a:lumOff val="50000"/>
                  </a:schemeClr>
                </a:solidFill>
              </a:endParaRPr>
            </a:p>
          </p:txBody>
        </p:sp>
        <p:sp>
          <p:nvSpPr>
            <p:cNvPr id="76" name="テキスト ボックス 75"/>
            <p:cNvSpPr txBox="1"/>
            <p:nvPr/>
          </p:nvSpPr>
          <p:spPr>
            <a:xfrm>
              <a:off x="2419135" y="2984726"/>
              <a:ext cx="972742"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endParaRPr kumimoji="1" lang="ja-JP" altLang="en-US" sz="1200" dirty="0">
                <a:solidFill>
                  <a:schemeClr val="tx1">
                    <a:lumMod val="50000"/>
                    <a:lumOff val="50000"/>
                  </a:schemeClr>
                </a:solidFill>
              </a:endParaRPr>
            </a:p>
          </p:txBody>
        </p:sp>
        <p:sp>
          <p:nvSpPr>
            <p:cNvPr id="77" name="テキスト ボックス 76"/>
            <p:cNvSpPr txBox="1"/>
            <p:nvPr/>
          </p:nvSpPr>
          <p:spPr>
            <a:xfrm>
              <a:off x="2104786" y="4193404"/>
              <a:ext cx="1601445" cy="276999"/>
            </a:xfrm>
            <a:prstGeom prst="rect">
              <a:avLst/>
            </a:prstGeom>
            <a:noFill/>
          </p:spPr>
          <p:txBody>
            <a:bodyPr wrap="none" rtlCol="0">
              <a:spAutoFit/>
            </a:bodyPr>
            <a:lstStyle/>
            <a:p>
              <a:pPr algn="ctr"/>
              <a:r>
                <a:rPr kumimoji="1" lang="ja-JP" altLang="en-US" sz="1200" smtClean="0">
                  <a:solidFill>
                    <a:schemeClr val="tx1">
                      <a:lumMod val="50000"/>
                      <a:lumOff val="50000"/>
                    </a:schemeClr>
                  </a:solidFill>
                </a:rPr>
                <a:t>ストレージ（</a:t>
              </a:r>
              <a:r>
                <a:rPr kumimoji="1" lang="en-US" altLang="ja-JP" sz="1200" dirty="0" smtClean="0">
                  <a:solidFill>
                    <a:schemeClr val="tx1">
                      <a:lumMod val="50000"/>
                      <a:lumOff val="50000"/>
                    </a:schemeClr>
                  </a:solidFill>
                </a:rPr>
                <a:t>SAN/NAS</a:t>
              </a:r>
              <a:r>
                <a:rPr kumimoji="1" lang="ja-JP" altLang="en-US" sz="1200" dirty="0" smtClean="0">
                  <a:solidFill>
                    <a:schemeClr val="tx1">
                      <a:lumMod val="50000"/>
                      <a:lumOff val="50000"/>
                    </a:schemeClr>
                  </a:solidFill>
                </a:rPr>
                <a:t>）</a:t>
              </a:r>
              <a:endParaRPr kumimoji="1" lang="ja-JP" altLang="en-US" sz="1200" dirty="0">
                <a:solidFill>
                  <a:schemeClr val="tx1">
                    <a:lumMod val="50000"/>
                    <a:lumOff val="50000"/>
                  </a:schemeClr>
                </a:solidFill>
              </a:endParaRPr>
            </a:p>
          </p:txBody>
        </p:sp>
        <p:sp>
          <p:nvSpPr>
            <p:cNvPr id="78" name="上下矢印 77"/>
            <p:cNvSpPr/>
            <p:nvPr/>
          </p:nvSpPr>
          <p:spPr>
            <a:xfrm>
              <a:off x="2784941" y="3889532"/>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上下矢印 78"/>
            <p:cNvSpPr/>
            <p:nvPr/>
          </p:nvSpPr>
          <p:spPr>
            <a:xfrm>
              <a:off x="2784941" y="2692120"/>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537434" y="2016681"/>
            <a:ext cx="599554" cy="1865366"/>
            <a:chOff x="6769100" y="1390650"/>
            <a:chExt cx="317500" cy="1054643"/>
          </a:xfrm>
        </p:grpSpPr>
        <p:sp>
          <p:nvSpPr>
            <p:cNvPr id="81" name="正方形/長方形 8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4" name="正方形/長方形 83"/>
          <p:cNvSpPr/>
          <p:nvPr/>
        </p:nvSpPr>
        <p:spPr>
          <a:xfrm>
            <a:off x="6617682" y="2356505"/>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5" name="フローチャート: 磁気ディスク 84"/>
          <p:cNvSpPr/>
          <p:nvPr/>
        </p:nvSpPr>
        <p:spPr>
          <a:xfrm>
            <a:off x="6617682" y="2773567"/>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6617682" y="3388061"/>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88" name="図形グループ 87"/>
          <p:cNvGrpSpPr/>
          <p:nvPr/>
        </p:nvGrpSpPr>
        <p:grpSpPr>
          <a:xfrm>
            <a:off x="7214350" y="2018198"/>
            <a:ext cx="599554" cy="1865366"/>
            <a:chOff x="6769100" y="1390650"/>
            <a:chExt cx="317500" cy="1054643"/>
          </a:xfrm>
        </p:grpSpPr>
        <p:sp>
          <p:nvSpPr>
            <p:cNvPr id="89" name="正方形/長方形 88"/>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2" name="正方形/長方形 91"/>
          <p:cNvSpPr/>
          <p:nvPr/>
        </p:nvSpPr>
        <p:spPr>
          <a:xfrm>
            <a:off x="7294598" y="235802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93" name="フローチャート: 磁気ディスク 92"/>
          <p:cNvSpPr/>
          <p:nvPr/>
        </p:nvSpPr>
        <p:spPr>
          <a:xfrm>
            <a:off x="7294598" y="277508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7294598" y="338957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95" name="図形グループ 94"/>
          <p:cNvGrpSpPr/>
          <p:nvPr/>
        </p:nvGrpSpPr>
        <p:grpSpPr>
          <a:xfrm>
            <a:off x="7570366" y="3477968"/>
            <a:ext cx="599554" cy="1865366"/>
            <a:chOff x="6769100" y="1390650"/>
            <a:chExt cx="317500" cy="1054643"/>
          </a:xfrm>
        </p:grpSpPr>
        <p:sp>
          <p:nvSpPr>
            <p:cNvPr id="96" name="正方形/長方形 9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9" name="正方形/長方形 98"/>
          <p:cNvSpPr/>
          <p:nvPr/>
        </p:nvSpPr>
        <p:spPr>
          <a:xfrm>
            <a:off x="7650614" y="381779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100" name="フローチャート: 磁気ディスク 99"/>
          <p:cNvSpPr/>
          <p:nvPr/>
        </p:nvSpPr>
        <p:spPr>
          <a:xfrm>
            <a:off x="7650614" y="423485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7650614" y="484934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pic>
        <p:nvPicPr>
          <p:cNvPr id="102" name="図 101" descr="0122.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644397">
            <a:off x="7849512" y="2856314"/>
            <a:ext cx="432161" cy="566922"/>
          </a:xfrm>
          <a:prstGeom prst="rect">
            <a:avLst/>
          </a:prstGeom>
          <a:ln>
            <a:noFill/>
          </a:ln>
          <a:effectLst>
            <a:outerShdw blurRad="292100" dist="139700" dir="2700000" algn="tl" rotWithShape="0">
              <a:srgbClr val="333333">
                <a:alpha val="65000"/>
              </a:srgbClr>
            </a:outerShdw>
          </a:effectLst>
        </p:spPr>
      </p:pic>
      <p:sp>
        <p:nvSpPr>
          <p:cNvPr id="103" name="テキスト ボックス 102"/>
          <p:cNvSpPr txBox="1"/>
          <p:nvPr/>
        </p:nvSpPr>
        <p:spPr>
          <a:xfrm>
            <a:off x="7923698" y="2341533"/>
            <a:ext cx="492443" cy="461665"/>
          </a:xfrm>
          <a:prstGeom prst="rect">
            <a:avLst/>
          </a:prstGeom>
          <a:noFill/>
        </p:spPr>
        <p:txBody>
          <a:bodyPr wrap="none" rtlCol="0">
            <a:spAutoFit/>
          </a:bodyPr>
          <a:lstStyle/>
          <a:p>
            <a:r>
              <a:rPr kumimoji="1" lang="ja-JP" altLang="en-US" sz="1200" dirty="0" smtClean="0">
                <a:solidFill>
                  <a:srgbClr val="800000"/>
                </a:solidFill>
              </a:rPr>
              <a:t>追加</a:t>
            </a:r>
            <a:endParaRPr kumimoji="1" lang="en-US" altLang="ja-JP" sz="1200" dirty="0" smtClean="0">
              <a:solidFill>
                <a:srgbClr val="800000"/>
              </a:solidFill>
            </a:endParaRPr>
          </a:p>
          <a:p>
            <a:r>
              <a:rPr kumimoji="1" lang="ja-JP" altLang="en-US" sz="1200" dirty="0" smtClean="0">
                <a:solidFill>
                  <a:srgbClr val="800000"/>
                </a:solidFill>
              </a:rPr>
              <a:t>拡張</a:t>
            </a:r>
            <a:endParaRPr kumimoji="1" lang="ja-JP" altLang="en-US" sz="1200" dirty="0">
              <a:solidFill>
                <a:srgbClr val="800000"/>
              </a:solidFill>
            </a:endParaRPr>
          </a:p>
        </p:txBody>
      </p:sp>
      <p:sp>
        <p:nvSpPr>
          <p:cNvPr id="104" name="右矢印 103"/>
          <p:cNvSpPr/>
          <p:nvPr/>
        </p:nvSpPr>
        <p:spPr>
          <a:xfrm>
            <a:off x="6537434" y="3947827"/>
            <a:ext cx="913048" cy="734958"/>
          </a:xfrm>
          <a:prstGeom prst="rightArrow">
            <a:avLst>
              <a:gd name="adj1" fmla="val 50000"/>
              <a:gd name="adj2" fmla="val 307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スケール</a:t>
            </a:r>
            <a:endParaRPr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アウト</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2888705" y="201668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コンポーネントが多く管理が大変</a:t>
            </a: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2888705" y="320331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スケールアップの限界</a:t>
            </a: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88705" y="4411189"/>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ストレージの複雑化</a:t>
            </a: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2888705" y="2507874"/>
            <a:ext cx="2492990"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ハードや仮想化ソフトなどの複雑な設計</a:t>
            </a:r>
            <a:endParaRPr kumimoji="1" lang="en-US" altLang="ja-JP" sz="1000" dirty="0" smtClean="0">
              <a:solidFill>
                <a:srgbClr val="7F7F7F"/>
              </a:solidFill>
            </a:endParaRPr>
          </a:p>
          <a:p>
            <a:pPr marL="171450" indent="-171450">
              <a:buFont typeface="Wingdings" charset="2"/>
              <a:buChar char="ü"/>
            </a:pPr>
            <a:r>
              <a:rPr lang="ja-JP" altLang="en-US" sz="1000" dirty="0" smtClean="0">
                <a:solidFill>
                  <a:srgbClr val="7F7F7F"/>
                </a:solidFill>
              </a:rPr>
              <a:t>複雑な運用管理、管理者間の分散</a:t>
            </a:r>
            <a:endParaRPr lang="en-US" altLang="ja-JP" sz="1000" dirty="0" smtClean="0">
              <a:solidFill>
                <a:srgbClr val="7F7F7F"/>
              </a:solidFill>
            </a:endParaRPr>
          </a:p>
        </p:txBody>
      </p:sp>
      <p:sp>
        <p:nvSpPr>
          <p:cNvPr id="107" name="テキスト ボックス 106"/>
          <p:cNvSpPr txBox="1"/>
          <p:nvPr/>
        </p:nvSpPr>
        <p:spPr>
          <a:xfrm>
            <a:off x="2888705" y="3685669"/>
            <a:ext cx="1774845" cy="400110"/>
          </a:xfrm>
          <a:prstGeom prst="rect">
            <a:avLst/>
          </a:prstGeom>
          <a:noFill/>
        </p:spPr>
        <p:txBody>
          <a:bodyPr wrap="none" rtlCol="0">
            <a:spAutoFit/>
          </a:bodyPr>
          <a:lstStyle/>
          <a:p>
            <a:pPr marL="171450" indent="-171450">
              <a:buFont typeface="Wingdings" charset="2"/>
              <a:buChar char="ü"/>
            </a:pPr>
            <a:r>
              <a:rPr lang="ja-JP" altLang="en-US" sz="1000" dirty="0" smtClean="0">
                <a:solidFill>
                  <a:srgbClr val="7F7F7F"/>
                </a:solidFill>
              </a:rPr>
              <a:t>性能拡張の限界</a:t>
            </a:r>
          </a:p>
          <a:p>
            <a:pPr marL="171450" indent="-171450">
              <a:buFont typeface="Wingdings" charset="2"/>
              <a:buChar char="ü"/>
            </a:pPr>
            <a:r>
              <a:rPr kumimoji="1" lang="ja-JP" altLang="en-US" sz="1000" dirty="0" smtClean="0">
                <a:solidFill>
                  <a:srgbClr val="7F7F7F"/>
                </a:solidFill>
              </a:rPr>
              <a:t>ネットワークのボトルネック</a:t>
            </a:r>
            <a:endParaRPr kumimoji="1" lang="en-US" altLang="ja-JP" sz="1000" dirty="0" smtClean="0">
              <a:solidFill>
                <a:srgbClr val="7F7F7F"/>
              </a:solidFill>
            </a:endParaRPr>
          </a:p>
        </p:txBody>
      </p:sp>
      <p:sp>
        <p:nvSpPr>
          <p:cNvPr id="108" name="テキスト ボックス 107"/>
          <p:cNvSpPr txBox="1"/>
          <p:nvPr/>
        </p:nvSpPr>
        <p:spPr>
          <a:xfrm>
            <a:off x="2888705" y="4927836"/>
            <a:ext cx="2531462"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ボリューム、</a:t>
            </a:r>
            <a:r>
              <a:rPr kumimoji="1" lang="en-US" altLang="ja-JP" sz="1000" dirty="0" smtClean="0">
                <a:solidFill>
                  <a:srgbClr val="7F7F7F"/>
                </a:solidFill>
              </a:rPr>
              <a:t>LUN</a:t>
            </a:r>
            <a:r>
              <a:rPr kumimoji="1" lang="ja-JP" altLang="en-US" sz="1000" dirty="0" smtClean="0">
                <a:solidFill>
                  <a:srgbClr val="7F7F7F"/>
                </a:solidFill>
              </a:rPr>
              <a:t>、ファイルシステム単位</a:t>
            </a:r>
            <a:endParaRPr kumimoji="1" lang="en-US" altLang="ja-JP" sz="1000" dirty="0" smtClean="0">
              <a:solidFill>
                <a:srgbClr val="7F7F7F"/>
              </a:solidFill>
            </a:endParaRPr>
          </a:p>
          <a:p>
            <a:pPr marL="171450" indent="-171450">
              <a:buFont typeface="Wingdings" charset="2"/>
              <a:buChar char="ü"/>
            </a:pPr>
            <a:r>
              <a:rPr kumimoji="1" lang="ja-JP" altLang="en-US" sz="1000" dirty="0" smtClean="0">
                <a:solidFill>
                  <a:srgbClr val="7F7F7F"/>
                </a:solidFill>
              </a:rPr>
              <a:t>サーバーは</a:t>
            </a:r>
            <a:r>
              <a:rPr kumimoji="1" lang="en-US" altLang="ja-JP" sz="1000" dirty="0" smtClean="0">
                <a:solidFill>
                  <a:srgbClr val="7F7F7F"/>
                </a:solidFill>
              </a:rPr>
              <a:t>VM</a:t>
            </a:r>
            <a:r>
              <a:rPr kumimoji="1" lang="ja-JP" altLang="en-US" sz="1000" dirty="0" smtClean="0">
                <a:solidFill>
                  <a:srgbClr val="7F7F7F"/>
                </a:solidFill>
              </a:rPr>
              <a:t>や仮想デスク単位で管理</a:t>
            </a:r>
            <a:endParaRPr kumimoji="1" lang="en-US" altLang="ja-JP" sz="1000" dirty="0" smtClean="0">
              <a:solidFill>
                <a:srgbClr val="7F7F7F"/>
              </a:solidFill>
            </a:endParaRPr>
          </a:p>
        </p:txBody>
      </p:sp>
      <p:sp>
        <p:nvSpPr>
          <p:cNvPr id="16" name="正方形/長方形 15"/>
          <p:cNvSpPr/>
          <p:nvPr/>
        </p:nvSpPr>
        <p:spPr>
          <a:xfrm>
            <a:off x="6457186" y="4682785"/>
            <a:ext cx="1113180" cy="707886"/>
          </a:xfrm>
          <a:prstGeom prst="rect">
            <a:avLst/>
          </a:prstGeom>
        </p:spPr>
        <p:txBody>
          <a:bodyPr wrap="square">
            <a:spAutoFit/>
          </a:bodyPr>
          <a:lstStyle/>
          <a:p>
            <a:r>
              <a:rPr lang="ja-JP" altLang="en-US" sz="1000" dirty="0" smtClean="0">
                <a:solidFill>
                  <a:srgbClr val="FF6600"/>
                </a:solidFill>
                <a:latin typeface="ＭＳ Ｐゴシック"/>
                <a:cs typeface="ＭＳ Ｐゴシック"/>
              </a:rPr>
              <a:t>独立サーバを</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複数</a:t>
            </a:r>
            <a:r>
              <a:rPr lang="ja-JP" altLang="en-US" sz="1000" dirty="0">
                <a:solidFill>
                  <a:srgbClr val="FF6600"/>
                </a:solidFill>
                <a:latin typeface="ＭＳ Ｐゴシック"/>
                <a:cs typeface="ＭＳ Ｐゴシック"/>
              </a:rPr>
              <a:t>連結し</a:t>
            </a:r>
            <a:endParaRPr lang="en-US" altLang="ja-JP" sz="1000" dirty="0">
              <a:solidFill>
                <a:srgbClr val="FF6600"/>
              </a:solidFill>
              <a:latin typeface="ＭＳ Ｐゴシック"/>
              <a:cs typeface="ＭＳ Ｐゴシック"/>
            </a:endParaRPr>
          </a:p>
          <a:p>
            <a:r>
              <a:rPr lang="ja-JP" altLang="en-US" sz="1000" dirty="0">
                <a:solidFill>
                  <a:srgbClr val="FF6600"/>
                </a:solidFill>
                <a:latin typeface="ＭＳ Ｐゴシック"/>
                <a:cs typeface="ＭＳ Ｐゴシック"/>
              </a:rPr>
              <a:t>簡単・無制限</a:t>
            </a:r>
            <a:r>
              <a:rPr lang="ja-JP" altLang="en-US" sz="1000" dirty="0" smtClean="0">
                <a:solidFill>
                  <a:srgbClr val="FF6600"/>
                </a:solidFill>
                <a:latin typeface="ＭＳ Ｐゴシック"/>
                <a:cs typeface="ＭＳ Ｐゴシック"/>
              </a:rPr>
              <a:t>に</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拡張できる</a:t>
            </a:r>
            <a:endParaRPr lang="en-US" altLang="ja-JP" sz="1000" dirty="0">
              <a:solidFill>
                <a:srgbClr val="FF6600"/>
              </a:solidFill>
              <a:latin typeface="ＭＳ Ｐゴシック"/>
              <a:cs typeface="ＭＳ Ｐゴシック"/>
            </a:endParaRPr>
          </a:p>
        </p:txBody>
      </p:sp>
    </p:spTree>
    <p:extLst>
      <p:ext uri="{BB962C8B-B14F-4D97-AF65-F5344CB8AC3E}">
        <p14:creationId xmlns:p14="http://schemas.microsoft.com/office/powerpoint/2010/main" val="1454806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pic>
        <p:nvPicPr>
          <p:cNvPr id="3" name="図 2" descr="121126_oracle_1.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2">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17" name="図 16" descr="imgres.pn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pic>
        <p:nvPicPr>
          <p:cNvPr id="24" name="図 23" descr="220px-NEC_logo.sv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67079" y="1308077"/>
            <a:ext cx="194155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メーカーのお墨付き構成</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迅速な実装</a:t>
            </a:r>
            <a:endParaRPr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カスタマイズはできない</a:t>
            </a:r>
            <a:endParaRPr kumimoji="1" lang="ja-JP" altLang="en-US" sz="1200" dirty="0">
              <a:solidFill>
                <a:srgbClr val="7F7F7F"/>
              </a:solidFill>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Tree>
    <p:extLst>
      <p:ext uri="{BB962C8B-B14F-4D97-AF65-F5344CB8AC3E}">
        <p14:creationId xmlns:p14="http://schemas.microsoft.com/office/powerpoint/2010/main" val="849352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pic>
        <p:nvPicPr>
          <p:cNvPr id="17" name="図 16" descr="imgres.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段階的・高い拡張性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
        <p:nvSpPr>
          <p:cNvPr id="44" name="フリーフォーム 43"/>
          <p:cNvSpPr/>
          <p:nvPr/>
        </p:nvSpPr>
        <p:spPr>
          <a:xfrm>
            <a:off x="5047008" y="861979"/>
            <a:ext cx="763302" cy="5606156"/>
          </a:xfrm>
          <a:custGeom>
            <a:avLst/>
            <a:gdLst>
              <a:gd name="connsiteX0" fmla="*/ 0 w 400342"/>
              <a:gd name="connsiteY0" fmla="*/ 0 h 5252422"/>
              <a:gd name="connsiteX1" fmla="*/ 400342 w 400342"/>
              <a:gd name="connsiteY1" fmla="*/ 862750 h 5252422"/>
              <a:gd name="connsiteX2" fmla="*/ 20708 w 400342"/>
              <a:gd name="connsiteY2" fmla="*/ 5252422 h 5252422"/>
              <a:gd name="connsiteX3" fmla="*/ 0 w 400342"/>
              <a:gd name="connsiteY3" fmla="*/ 0 h 5252422"/>
            </a:gdLst>
            <a:ahLst/>
            <a:cxnLst>
              <a:cxn ang="0">
                <a:pos x="connsiteX0" y="connsiteY0"/>
              </a:cxn>
              <a:cxn ang="0">
                <a:pos x="connsiteX1" y="connsiteY1"/>
              </a:cxn>
              <a:cxn ang="0">
                <a:pos x="connsiteX2" y="connsiteY2"/>
              </a:cxn>
              <a:cxn ang="0">
                <a:pos x="connsiteX3" y="connsiteY3"/>
              </a:cxn>
            </a:cxnLst>
            <a:rect l="l" t="t" r="r" b="b"/>
            <a:pathLst>
              <a:path w="400342" h="5252422">
                <a:moveTo>
                  <a:pt x="0" y="0"/>
                </a:moveTo>
                <a:lnTo>
                  <a:pt x="400342" y="862750"/>
                </a:lnTo>
                <a:lnTo>
                  <a:pt x="20708" y="5252422"/>
                </a:lnTo>
                <a:cubicBezTo>
                  <a:pt x="13805" y="3501615"/>
                  <a:pt x="6903" y="1750807"/>
                  <a:pt x="0" y="0"/>
                </a:cubicBezTo>
                <a:close/>
              </a:path>
            </a:pathLst>
          </a:custGeom>
          <a:gradFill flip="none" rotWithShape="1">
            <a:gsLst>
              <a:gs pos="0">
                <a:schemeClr val="bg1"/>
              </a:gs>
              <a:gs pos="100000">
                <a:srgbClr val="3366FF"/>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39" name="正方形/長方形 38"/>
          <p:cNvSpPr/>
          <p:nvPr/>
        </p:nvSpPr>
        <p:spPr>
          <a:xfrm>
            <a:off x="355330" y="861979"/>
            <a:ext cx="4759374" cy="10587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標準化されたモジュール</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サーバー、ネットワーク、ストレージで</a:t>
            </a:r>
            <a:r>
              <a:rPr lang="en-US" altLang="ja-JP" sz="1200" dirty="0" smtClean="0">
                <a:solidFill>
                  <a:srgbClr val="FFFFFF"/>
                </a:solidFill>
                <a:latin typeface="ＭＳ Ｐゴシック"/>
                <a:ea typeface="ＭＳ Ｐゴシック"/>
                <a:cs typeface="ＭＳ Ｐゴシック"/>
              </a:rPr>
              <a:t>1</a:t>
            </a:r>
            <a:r>
              <a:rPr lang="ja-JP" altLang="en-US" sz="1200" dirty="0" smtClean="0">
                <a:solidFill>
                  <a:srgbClr val="FFFFFF"/>
                </a:solidFill>
                <a:latin typeface="ＭＳ Ｐゴシック"/>
                <a:ea typeface="ＭＳ Ｐゴシック"/>
                <a:cs typeface="ＭＳ Ｐゴシック"/>
              </a:rPr>
              <a:t>単位のモジュール構成</a:t>
            </a: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55330" y="1989629"/>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全てをソフトウエアで設定・構成</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システム全体の構成をソフトウエアの設定で行える</a:t>
            </a: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55330" y="3129375"/>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自己修復</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障害の検知、切り分け、分散処理で自動的に修復</a:t>
            </a: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55330" y="4268746"/>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データとサービスを分散</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データの管理とアプリケーション・サービスを分散処理</a:t>
            </a: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48426" y="5409413"/>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smtClean="0">
                <a:solidFill>
                  <a:srgbClr val="FFFFFF"/>
                </a:solidFill>
                <a:latin typeface="ＭＳ Ｐゴシック"/>
                <a:ea typeface="ＭＳ Ｐゴシック"/>
                <a:cs typeface="ＭＳ Ｐゴシック"/>
              </a:rPr>
              <a:t>API</a:t>
            </a:r>
            <a:r>
              <a:rPr lang="ja-JP" altLang="en-US" sz="2400" dirty="0" smtClean="0">
                <a:solidFill>
                  <a:srgbClr val="FFFFFF"/>
                </a:solidFill>
                <a:latin typeface="ＭＳ Ｐゴシック"/>
                <a:ea typeface="ＭＳ Ｐゴシック"/>
                <a:cs typeface="ＭＳ Ｐゴシック"/>
              </a:rPr>
              <a:t>と自動化</a:t>
            </a:r>
            <a:endParaRPr lang="en-US" altLang="ja-JP" sz="24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アプリケーションや管理ツールと連携して運用や調達を自動化</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37228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105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76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648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419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91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62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7338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5052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766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30480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8194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908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622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1336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9050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76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447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219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90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62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533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715000" y="320040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見かけ上</a:t>
              </a: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(1)</a:t>
            </a:r>
            <a:r>
              <a:rPr kumimoji="1" lang="ja-JP" altLang="en-US" dirty="0" smtClean="0">
                <a:effectLst/>
              </a:rPr>
              <a:t>　</a:t>
            </a:r>
            <a:r>
              <a:rPr kumimoji="1" lang="ja-JP" altLang="en-US" sz="2800" dirty="0" smtClean="0">
                <a:effectLst/>
              </a:rPr>
              <a:t>コンピューターを共同利用する技術</a:t>
            </a:r>
            <a:endParaRPr kumimoji="1" lang="ja-JP" altLang="en-US" sz="2800" dirty="0">
              <a:effectLst/>
            </a:endParaRPr>
          </a:p>
        </p:txBody>
      </p:sp>
      <p:grpSp>
        <p:nvGrpSpPr>
          <p:cNvPr id="14" name="図形グループ 13"/>
          <p:cNvGrpSpPr/>
          <p:nvPr/>
        </p:nvGrpSpPr>
        <p:grpSpPr>
          <a:xfrm>
            <a:off x="381000" y="3962400"/>
            <a:ext cx="8458200" cy="2438400"/>
            <a:chOff x="381000" y="3962400"/>
            <a:chExt cx="8458200" cy="2438400"/>
          </a:xfrm>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ホームベース 2"/>
            <p:cNvSpPr/>
            <p:nvPr/>
          </p:nvSpPr>
          <p:spPr bwMode="auto">
            <a:xfrm>
              <a:off x="3733800" y="4572000"/>
              <a:ext cx="18288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ホームベース 3"/>
            <p:cNvSpPr/>
            <p:nvPr/>
          </p:nvSpPr>
          <p:spPr bwMode="auto">
            <a:xfrm>
              <a:off x="2133600" y="4572000"/>
              <a:ext cx="18288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ホームベース 4"/>
            <p:cNvSpPr/>
            <p:nvPr/>
          </p:nvSpPr>
          <p:spPr bwMode="auto">
            <a:xfrm>
              <a:off x="533400" y="4572000"/>
              <a:ext cx="18288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6" name="図形グループ 55"/>
            <p:cNvGrpSpPr/>
            <p:nvPr/>
          </p:nvGrpSpPr>
          <p:grpSpPr>
            <a:xfrm>
              <a:off x="1143000" y="5562600"/>
              <a:ext cx="304800" cy="609600"/>
              <a:chOff x="2057400" y="5105400"/>
              <a:chExt cx="304800" cy="609600"/>
            </a:xfrm>
          </p:grpSpPr>
          <p:sp>
            <p:nvSpPr>
              <p:cNvPr id="48" name="円/楕円 4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フローチャート: 論理積ゲート 4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5" name="図形グループ 54"/>
            <p:cNvGrpSpPr/>
            <p:nvPr/>
          </p:nvGrpSpPr>
          <p:grpSpPr>
            <a:xfrm>
              <a:off x="2895600" y="5562600"/>
              <a:ext cx="304800" cy="609600"/>
              <a:chOff x="3733800" y="5105400"/>
              <a:chExt cx="304800" cy="609600"/>
            </a:xfrm>
          </p:grpSpPr>
          <p:sp>
            <p:nvSpPr>
              <p:cNvPr id="50" name="円/楕円 49"/>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フローチャート: 論理積ゲート 50"/>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4" name="図形グループ 53"/>
            <p:cNvGrpSpPr/>
            <p:nvPr/>
          </p:nvGrpSpPr>
          <p:grpSpPr>
            <a:xfrm>
              <a:off x="4495800" y="5562600"/>
              <a:ext cx="304800" cy="609600"/>
              <a:chOff x="5334000" y="5105400"/>
              <a:chExt cx="304800" cy="609600"/>
            </a:xfrm>
          </p:grpSpPr>
          <p:sp>
            <p:nvSpPr>
              <p:cNvPr id="52" name="円/楕円 51"/>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フローチャート: 論理積ゲート 52"/>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67" name="直線矢印コネクタ 66"/>
            <p:cNvCxnSpPr>
              <a:endCxn id="48" idx="0"/>
            </p:cNvCxnSpPr>
            <p:nvPr/>
          </p:nvCxnSpPr>
          <p:spPr bwMode="auto">
            <a:xfrm>
              <a:off x="1295400" y="502920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3048000" y="502920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4648200"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高価なコンピューター（物理資源）</a:t>
              </a:r>
            </a:p>
          </p:txBody>
        </p:sp>
        <p:sp>
          <p:nvSpPr>
            <p:cNvPr id="73" name="テキスト ボックス 72"/>
            <p:cNvSpPr txBox="1"/>
            <p:nvPr/>
          </p:nvSpPr>
          <p:spPr>
            <a:xfrm>
              <a:off x="6096000" y="4648200"/>
              <a:ext cx="2271125" cy="400110"/>
            </a:xfrm>
            <a:prstGeom prst="rect">
              <a:avLst/>
            </a:prstGeom>
            <a:noFill/>
          </p:spPr>
          <p:txBody>
            <a:bodyPr wrap="none" rtlCol="0">
              <a:spAutoFit/>
            </a:bodyPr>
            <a:lstStyle/>
            <a:p>
              <a:r>
                <a:rPr kumimoji="1" lang="ja-JP" altLang="en-US" sz="2000" dirty="0" smtClean="0">
                  <a:solidFill>
                    <a:srgbClr val="000090"/>
                  </a:solidFill>
                  <a:latin typeface="ＤＦＰ太丸ゴシック体"/>
                  <a:ea typeface="ＤＦＰ太丸ゴシック体"/>
                  <a:cs typeface="ＤＦＰ太丸ゴシック体"/>
                </a:rPr>
                <a:t>バッチ（</a:t>
              </a:r>
              <a:r>
                <a:rPr kumimoji="1" lang="en-US" altLang="ja-JP" sz="2000" dirty="0" smtClean="0">
                  <a:solidFill>
                    <a:srgbClr val="000090"/>
                  </a:solidFill>
                  <a:latin typeface="ＤＦＰ太丸ゴシック体"/>
                  <a:ea typeface="ＤＦＰ太丸ゴシック体"/>
                  <a:cs typeface="ＤＦＰ太丸ゴシック体"/>
                </a:rPr>
                <a:t>Batch</a:t>
              </a:r>
              <a:r>
                <a:rPr kumimoji="1" lang="ja-JP" altLang="en-US" sz="2000" dirty="0" smtClean="0">
                  <a:solidFill>
                    <a:srgbClr val="000090"/>
                  </a:solidFill>
                  <a:latin typeface="ＤＦＰ太丸ゴシック体"/>
                  <a:ea typeface="ＤＦＰ太丸ゴシック体"/>
                  <a:cs typeface="ＤＦＰ太丸ゴシック体"/>
                </a:rPr>
                <a:t>）</a:t>
              </a:r>
              <a:endParaRPr kumimoji="1" lang="ja-JP" altLang="en-US" sz="2000" dirty="0">
                <a:solidFill>
                  <a:srgbClr val="000090"/>
                </a:solidFill>
                <a:latin typeface="ＤＦＰ太丸ゴシック体"/>
                <a:ea typeface="ＤＦＰ太丸ゴシック体"/>
                <a:cs typeface="ＤＦＰ太丸ゴシック体"/>
              </a:endParaRPr>
            </a:p>
          </p:txBody>
        </p:sp>
        <p:sp>
          <p:nvSpPr>
            <p:cNvPr id="74" name="角丸四角形吹き出し 73"/>
            <p:cNvSpPr/>
            <p:nvPr/>
          </p:nvSpPr>
          <p:spPr bwMode="auto">
            <a:xfrm>
              <a:off x="5867400" y="5410200"/>
              <a:ext cx="2667000" cy="762000"/>
            </a:xfrm>
            <a:prstGeom prst="wedgeRoundRectCallout">
              <a:avLst>
                <a:gd name="adj1" fmla="val -78928"/>
                <a:gd name="adj2" fmla="val 3612"/>
                <a:gd name="adj3" fmla="val 16667"/>
              </a:avLst>
            </a:prstGeom>
            <a:solidFill>
              <a:srgbClr val="FFFF99"/>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rgbClr val="800000"/>
                  </a:solidFill>
                  <a:latin typeface="Arial" charset="0"/>
                  <a:ea typeface="HG丸ｺﾞｼｯｸM-PRO" pitchFamily="50" charset="-128"/>
                </a:rPr>
                <a:t>前の処理が終わるまで</a:t>
              </a:r>
              <a:endParaRPr lang="en-US" altLang="ja-JP" sz="1800" dirty="0">
                <a:solidFill>
                  <a:srgbClr val="800000"/>
                </a:solidFill>
                <a:latin typeface="Arial" charset="0"/>
                <a:ea typeface="HG丸ｺﾞｼｯｸM-PRO" pitchFamily="50" charset="-128"/>
              </a:endParaRPr>
            </a:p>
            <a:p>
              <a:pPr algn="ctr">
                <a:spcBef>
                  <a:spcPts val="0"/>
                </a:spcBef>
              </a:pPr>
              <a:r>
                <a:rPr lang="ja-JP" altLang="en-US" sz="1800" dirty="0">
                  <a:solidFill>
                    <a:srgbClr val="800000"/>
                  </a:solidFill>
                  <a:latin typeface="Arial" charset="0"/>
                  <a:ea typeface="HG丸ｺﾞｼｯｸM-PRO" pitchFamily="50" charset="-128"/>
                </a:rPr>
                <a:t>待たなくてはならない</a:t>
              </a:r>
            </a:p>
          </p:txBody>
        </p:sp>
      </p:grpSp>
    </p:spTree>
    <p:extLst>
      <p:ext uri="{BB962C8B-B14F-4D97-AF65-F5344CB8AC3E}">
        <p14:creationId xmlns:p14="http://schemas.microsoft.com/office/powerpoint/2010/main" val="12916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 y="3352800"/>
            <a:ext cx="5029200" cy="2209800"/>
          </a:xfrm>
          <a:prstGeom prst="roundRect">
            <a:avLst>
              <a:gd name="adj" fmla="val 5747"/>
            </a:avLst>
          </a:prstGeom>
          <a:solidFill>
            <a:srgbClr val="996633">
              <a:alpha val="70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057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28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599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371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42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14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6855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4569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283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29997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7711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425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139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0853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8567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28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399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170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42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13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485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09471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4731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4751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666710" y="485238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000090"/>
                </a:solidFill>
                <a:latin typeface="HG丸ｺﾞｼｯｸM-PRO"/>
                <a:ea typeface="HG丸ｺﾞｼｯｸM-PRO"/>
                <a:cs typeface="HG丸ｺﾞｼｯｸM-PRO"/>
              </a:rPr>
              <a:t>“</a:t>
            </a:r>
            <a:r>
              <a:rPr lang="ja-JP" altLang="en-US" sz="1800" dirty="0">
                <a:solidFill>
                  <a:srgbClr val="000090"/>
                </a:solidFill>
                <a:latin typeface="HG丸ｺﾞｼｯｸM-PRO"/>
                <a:ea typeface="HG丸ｺﾞｼｯｸM-PRO"/>
                <a:cs typeface="HG丸ｺﾞｼｯｸM-PRO"/>
              </a:rPr>
              <a:t>見かけ上</a:t>
            </a:r>
            <a:r>
              <a:rPr lang="en-US" altLang="ja-JP" sz="1800" dirty="0" smtClean="0">
                <a:solidFill>
                  <a:srgbClr val="000090"/>
                </a:solidFill>
                <a:latin typeface="HG丸ｺﾞｼｯｸM-PRO"/>
                <a:ea typeface="HG丸ｺﾞｼｯｸM-PRO"/>
                <a:cs typeface="HG丸ｺﾞｼｯｸM-PRO"/>
              </a:rPr>
              <a:t>”</a:t>
            </a:r>
          </a:p>
          <a:p>
            <a:pPr algn="ctr">
              <a:spcBef>
                <a:spcPts val="0"/>
              </a:spcBef>
            </a:pPr>
            <a:r>
              <a:rPr lang="ja-JP" altLang="en-US" sz="1800" dirty="0" smtClean="0">
                <a:solidFill>
                  <a:srgbClr val="000090"/>
                </a:solidFill>
                <a:latin typeface="HG丸ｺﾞｼｯｸM-PRO"/>
                <a:ea typeface="HG丸ｺﾞｼｯｸM-PRO"/>
                <a:cs typeface="HG丸ｺﾞｼｯｸM-PRO"/>
              </a:rPr>
              <a:t>同時使用できる</a:t>
            </a:r>
            <a:endParaRPr lang="ja-JP" altLang="en-US" sz="1800" dirty="0">
              <a:solidFill>
                <a:srgbClr val="000090"/>
              </a:solidFill>
              <a:latin typeface="HG丸ｺﾞｼｯｸM-PRO"/>
              <a:ea typeface="HG丸ｺﾞｼｯｸM-PRO"/>
              <a:cs typeface="HG丸ｺﾞｼｯｸM-PRO"/>
            </a:endParaRPr>
          </a:p>
        </p:txBody>
      </p:sp>
      <p:sp>
        <p:nvSpPr>
          <p:cNvPr id="76" name="正方形/長方形 75"/>
          <p:cNvSpPr/>
          <p:nvPr/>
        </p:nvSpPr>
        <p:spPr bwMode="auto">
          <a:xfrm>
            <a:off x="485110" y="5638800"/>
            <a:ext cx="500129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6" name="角丸四角形吹き出し 85"/>
          <p:cNvSpPr/>
          <p:nvPr/>
        </p:nvSpPr>
        <p:spPr bwMode="auto">
          <a:xfrm>
            <a:off x="5867400" y="2514600"/>
            <a:ext cx="2667000" cy="990600"/>
          </a:xfrm>
          <a:prstGeom prst="wedgeRoundRectCallout">
            <a:avLst>
              <a:gd name="adj1" fmla="val -69880"/>
              <a:gd name="adj2" fmla="val 47201"/>
              <a:gd name="adj3" fmla="val 16667"/>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HG丸ｺﾞｼｯｸM-PRO"/>
                <a:ea typeface="HG丸ｺﾞｼｯｸM-PRO"/>
                <a:cs typeface="HG丸ｺﾞｼｯｸM-PRO"/>
              </a:rPr>
              <a:t>“</a:t>
            </a:r>
            <a:r>
              <a:rPr lang="ja-JP" altLang="en-US" sz="1800" dirty="0">
                <a:solidFill>
                  <a:srgbClr val="FFFFFF"/>
                </a:solidFill>
                <a:latin typeface="HG丸ｺﾞｼｯｸM-PRO"/>
                <a:ea typeface="HG丸ｺﾞｼｯｸM-PRO"/>
                <a:cs typeface="HG丸ｺﾞｼｯｸM-PRO"/>
              </a:rPr>
              <a:t>見かけ上</a:t>
            </a:r>
            <a:r>
              <a:rPr lang="en-US" altLang="ja-JP" sz="1800" dirty="0" smtClean="0">
                <a:solidFill>
                  <a:srgbClr val="FFFFFF"/>
                </a:solidFill>
                <a:latin typeface="HG丸ｺﾞｼｯｸM-PRO"/>
                <a:ea typeface="HG丸ｺﾞｼｯｸM-PRO"/>
                <a:cs typeface="HG丸ｺﾞｼｯｸM-PRO"/>
              </a:rPr>
              <a:t>”</a:t>
            </a:r>
          </a:p>
          <a:p>
            <a:pPr algn="ctr">
              <a:spcBef>
                <a:spcPts val="0"/>
              </a:spcBef>
            </a:pPr>
            <a:r>
              <a:rPr lang="ja-JP" altLang="en-US" sz="1800" dirty="0" smtClean="0">
                <a:solidFill>
                  <a:srgbClr val="FFFFFF"/>
                </a:solidFill>
                <a:latin typeface="HG丸ｺﾞｼｯｸM-PRO"/>
                <a:ea typeface="HG丸ｺﾞｼｯｸM-PRO"/>
                <a:cs typeface="HG丸ｺﾞｼｯｸM-PRO"/>
              </a:rPr>
              <a:t>別々の資源として</a:t>
            </a:r>
            <a:endParaRPr lang="en-US" altLang="ja-JP" sz="1800" dirty="0" smtClean="0">
              <a:solidFill>
                <a:srgbClr val="FFFFFF"/>
              </a:solidFill>
              <a:latin typeface="HG丸ｺﾞｼｯｸM-PRO"/>
              <a:ea typeface="HG丸ｺﾞｼｯｸM-PRO"/>
              <a:cs typeface="HG丸ｺﾞｼｯｸM-PRO"/>
            </a:endParaRPr>
          </a:p>
          <a:p>
            <a:pPr algn="ctr">
              <a:spcBef>
                <a:spcPts val="0"/>
              </a:spcBef>
            </a:pPr>
            <a:r>
              <a:rPr lang="ja-JP" altLang="en-US" sz="1800" dirty="0" smtClean="0">
                <a:solidFill>
                  <a:srgbClr val="FFFFFF"/>
                </a:solidFill>
                <a:latin typeface="HG丸ｺﾞｼｯｸM-PRO"/>
                <a:ea typeface="HG丸ｺﾞｼｯｸM-PRO"/>
                <a:cs typeface="HG丸ｺﾞｼｯｸM-PRO"/>
              </a:rPr>
              <a:t>使用できる</a:t>
            </a:r>
            <a:endParaRPr lang="ja-JP" altLang="en-US" sz="1800" dirty="0">
              <a:solidFill>
                <a:srgbClr val="FFFFFF"/>
              </a:solidFill>
              <a:latin typeface="HG丸ｺﾞｼｯｸM-PRO"/>
              <a:ea typeface="HG丸ｺﾞｼｯｸM-PRO"/>
              <a:cs typeface="HG丸ｺﾞｼｯｸM-PRO"/>
            </a:endParaRPr>
          </a:p>
        </p:txBody>
      </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(2) </a:t>
            </a:r>
            <a:r>
              <a:rPr kumimoji="1" lang="ja-JP" altLang="en-US" sz="2800" dirty="0" smtClean="0">
                <a:effectLst/>
              </a:rPr>
              <a:t>コンピューター</a:t>
            </a:r>
            <a:r>
              <a:rPr kumimoji="1" lang="ja-JP" altLang="en-US" sz="2800" dirty="0">
                <a:effectLst/>
              </a:rPr>
              <a:t>を共同利用する</a:t>
            </a:r>
            <a:r>
              <a:rPr kumimoji="1" lang="ja-JP" altLang="en-US" sz="2800" dirty="0" smtClean="0">
                <a:effectLst/>
              </a:rPr>
              <a:t>技術</a:t>
            </a:r>
            <a:endParaRPr kumimoji="1" lang="ja-JP" altLang="en-US" sz="2800" dirty="0">
              <a:effectLst/>
            </a:endParaRP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smtClean="0">
                <a:solidFill>
                  <a:srgbClr val="FFFFFF"/>
                </a:solidFill>
                <a:latin typeface="ＤＦＰ太丸ゴシック体"/>
                <a:ea typeface="ＤＦＰ太丸ゴシック体"/>
                <a:cs typeface="ＤＦＰ太丸ゴシック体"/>
              </a:rPr>
              <a:t>仮想化ソフトウェア</a:t>
            </a:r>
            <a:endParaRPr kumimoji="1" lang="ja-JP" altLang="en-US" sz="2800" dirty="0">
              <a:solidFill>
                <a:srgbClr val="FFFFFF"/>
              </a:solidFill>
              <a:latin typeface="ＤＦＰ太丸ゴシック体"/>
              <a:ea typeface="ＤＦＰ太丸ゴシック体"/>
              <a:cs typeface="ＤＦＰ太丸ゴシック体"/>
            </a:endParaRP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ＤＦＰ太丸ゴシック体"/>
                <a:ea typeface="ＤＦＰ太丸ゴシック体"/>
                <a:cs typeface="ＤＦＰ太丸ゴシック体"/>
              </a:rPr>
              <a:t>ハイパーバイザ </a:t>
            </a:r>
            <a:r>
              <a:rPr kumimoji="1" lang="en-US" altLang="ja-JP" sz="1600" dirty="0">
                <a:solidFill>
                  <a:srgbClr val="800000"/>
                </a:solidFill>
                <a:latin typeface="ＤＦＰ太丸ゴシック体"/>
                <a:ea typeface="ＤＦＰ太丸ゴシック体"/>
                <a:cs typeface="ＤＦＰ太丸ゴシック体"/>
              </a:rPr>
              <a:t>(</a:t>
            </a:r>
            <a:r>
              <a:rPr kumimoji="1" lang="en-US" altLang="ja-JP" sz="1600" dirty="0" smtClean="0">
                <a:solidFill>
                  <a:srgbClr val="800000"/>
                </a:solidFill>
                <a:latin typeface="ＤＦＰ太丸ゴシック体"/>
                <a:ea typeface="ＤＦＰ太丸ゴシック体"/>
                <a:cs typeface="ＤＦＰ太丸ゴシック体"/>
              </a:rPr>
              <a:t>hypervisor)</a:t>
            </a:r>
            <a:endParaRPr kumimoji="1" lang="ja-JP" altLang="en-US" sz="1600" dirty="0">
              <a:solidFill>
                <a:srgbClr val="80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0153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仮想化の歴史</a:t>
            </a:r>
            <a:endParaRPr kumimoji="1" lang="ja-JP" altLang="en-US" dirty="0">
              <a:effectLst/>
            </a:endParaRPr>
          </a:p>
        </p:txBody>
      </p:sp>
      <p:sp>
        <p:nvSpPr>
          <p:cNvPr id="3" name="正方形/長方形 2"/>
          <p:cNvSpPr/>
          <p:nvPr/>
        </p:nvSpPr>
        <p:spPr bwMode="auto">
          <a:xfrm>
            <a:off x="3048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34" name="正方形/長方形 33"/>
          <p:cNvSpPr/>
          <p:nvPr/>
        </p:nvSpPr>
        <p:spPr bwMode="auto">
          <a:xfrm>
            <a:off x="8382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35" name="正方形/長方形 34"/>
          <p:cNvSpPr/>
          <p:nvPr/>
        </p:nvSpPr>
        <p:spPr bwMode="auto">
          <a:xfrm>
            <a:off x="1371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5" name="直線コネクタ 4"/>
          <p:cNvCxnSpPr/>
          <p:nvPr/>
        </p:nvCxnSpPr>
        <p:spPr bwMode="auto">
          <a:xfrm>
            <a:off x="3048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8" name="角丸四角形 107"/>
          <p:cNvSpPr/>
          <p:nvPr/>
        </p:nvSpPr>
        <p:spPr bwMode="auto">
          <a:xfrm>
            <a:off x="4572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メイリオ"/>
                <a:ea typeface="メイリオ"/>
                <a:cs typeface="メイリオ"/>
              </a:rPr>
              <a:t>分　散</a:t>
            </a:r>
          </a:p>
        </p:txBody>
      </p:sp>
      <p:sp>
        <p:nvSpPr>
          <p:cNvPr id="115" name="テキスト ボックス 114"/>
          <p:cNvSpPr txBox="1"/>
          <p:nvPr/>
        </p:nvSpPr>
        <p:spPr>
          <a:xfrm>
            <a:off x="594334" y="1600200"/>
            <a:ext cx="992579"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〜1964</a:t>
            </a:r>
            <a:endParaRPr kumimoji="1" lang="ja-JP" altLang="en-US" sz="1800" dirty="0">
              <a:solidFill>
                <a:srgbClr val="0000FF"/>
              </a:solidFill>
              <a:effectLst/>
              <a:latin typeface="メイリオ"/>
              <a:ea typeface="メイリオ"/>
              <a:cs typeface="メイリオ"/>
            </a:endParaRPr>
          </a:p>
        </p:txBody>
      </p:sp>
      <p:sp>
        <p:nvSpPr>
          <p:cNvPr id="81" name="正方形/長方形 80"/>
          <p:cNvSpPr/>
          <p:nvPr/>
        </p:nvSpPr>
        <p:spPr bwMode="auto">
          <a:xfrm>
            <a:off x="5562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2" name="正方形/長方形 81"/>
          <p:cNvSpPr/>
          <p:nvPr/>
        </p:nvSpPr>
        <p:spPr bwMode="auto">
          <a:xfrm>
            <a:off x="60960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3" name="正方形/長方形 82"/>
          <p:cNvSpPr/>
          <p:nvPr/>
        </p:nvSpPr>
        <p:spPr bwMode="auto">
          <a:xfrm>
            <a:off x="66294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4" name="正方形/長方形 83"/>
          <p:cNvSpPr/>
          <p:nvPr/>
        </p:nvSpPr>
        <p:spPr bwMode="auto">
          <a:xfrm>
            <a:off x="5562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5" name="正方形/長方形 84"/>
          <p:cNvSpPr/>
          <p:nvPr/>
        </p:nvSpPr>
        <p:spPr bwMode="auto">
          <a:xfrm>
            <a:off x="6096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6" name="正方形/長方形 85"/>
          <p:cNvSpPr/>
          <p:nvPr/>
        </p:nvSpPr>
        <p:spPr bwMode="auto">
          <a:xfrm>
            <a:off x="6629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7" name="正方形/長方形 86"/>
          <p:cNvSpPr/>
          <p:nvPr/>
        </p:nvSpPr>
        <p:spPr bwMode="auto">
          <a:xfrm>
            <a:off x="5562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8" name="正方形/長方形 87"/>
          <p:cNvSpPr/>
          <p:nvPr/>
        </p:nvSpPr>
        <p:spPr bwMode="auto">
          <a:xfrm>
            <a:off x="6096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9" name="正方形/長方形 88"/>
          <p:cNvSpPr/>
          <p:nvPr/>
        </p:nvSpPr>
        <p:spPr bwMode="auto">
          <a:xfrm>
            <a:off x="6629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5" name="直線コネクタ 104"/>
          <p:cNvCxnSpPr/>
          <p:nvPr/>
        </p:nvCxnSpPr>
        <p:spPr bwMode="auto">
          <a:xfrm>
            <a:off x="55626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0" name="角丸四角形 109"/>
          <p:cNvSpPr/>
          <p:nvPr/>
        </p:nvSpPr>
        <p:spPr bwMode="auto">
          <a:xfrm>
            <a:off x="57150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メイリオ"/>
                <a:ea typeface="メイリオ"/>
                <a:cs typeface="メイリオ"/>
              </a:rPr>
              <a:t>分　散</a:t>
            </a:r>
          </a:p>
        </p:txBody>
      </p:sp>
      <p:sp>
        <p:nvSpPr>
          <p:cNvPr id="118" name="テキスト ボックス 117"/>
          <p:cNvSpPr txBox="1"/>
          <p:nvPr/>
        </p:nvSpPr>
        <p:spPr>
          <a:xfrm>
            <a:off x="5550091" y="1600200"/>
            <a:ext cx="1450638"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1980</a:t>
            </a:r>
            <a:r>
              <a:rPr kumimoji="1" lang="ja-JP" altLang="en-US" sz="1800" dirty="0" smtClean="0">
                <a:solidFill>
                  <a:srgbClr val="0000FF"/>
                </a:solidFill>
                <a:effectLst/>
                <a:latin typeface="メイリオ"/>
                <a:ea typeface="メイリオ"/>
                <a:cs typeface="メイリオ"/>
              </a:rPr>
              <a:t>年代</a:t>
            </a:r>
            <a:r>
              <a:rPr kumimoji="1" lang="en-US" altLang="ja-JP" sz="1800" dirty="0" smtClean="0">
                <a:solidFill>
                  <a:srgbClr val="0000FF"/>
                </a:solidFill>
                <a:effectLst/>
                <a:latin typeface="メイリオ"/>
                <a:ea typeface="メイリオ"/>
                <a:cs typeface="メイリオ"/>
              </a:rPr>
              <a:t>〜</a:t>
            </a:r>
            <a:endParaRPr kumimoji="1" lang="ja-JP" altLang="en-US" sz="1800" dirty="0">
              <a:solidFill>
                <a:srgbClr val="0000FF"/>
              </a:solidFill>
              <a:effectLst/>
              <a:latin typeface="メイリオ"/>
              <a:ea typeface="メイリオ"/>
              <a:cs typeface="メイリオ"/>
            </a:endParaRPr>
          </a:p>
        </p:txBody>
      </p:sp>
      <p:sp>
        <p:nvSpPr>
          <p:cNvPr id="121" name="テキスト ボックス 120"/>
          <p:cNvSpPr txBox="1"/>
          <p:nvPr/>
        </p:nvSpPr>
        <p:spPr>
          <a:xfrm>
            <a:off x="55841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安価なハード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運用負担の増大</a:t>
            </a:r>
            <a:endParaRPr kumimoji="1" lang="en-US" altLang="ja-JP" sz="1400" dirty="0" smtClean="0">
              <a:solidFill>
                <a:srgbClr val="0000FF"/>
              </a:solidFill>
              <a:effectLst/>
              <a:latin typeface="メイリオ"/>
              <a:ea typeface="メイリオ"/>
              <a:cs typeface="メイリオ"/>
            </a:endParaRPr>
          </a:p>
          <a:p>
            <a:pPr algn="ctr"/>
            <a:r>
              <a:rPr kumimoji="1" lang="en-US" altLang="ja-JP" sz="1400" dirty="0" smtClean="0">
                <a:solidFill>
                  <a:srgbClr val="0000FF"/>
                </a:solidFill>
                <a:effectLst/>
                <a:latin typeface="メイリオ"/>
                <a:ea typeface="メイリオ"/>
                <a:cs typeface="メイリオ"/>
              </a:rPr>
              <a:t>TCO</a:t>
            </a:r>
            <a:r>
              <a:rPr kumimoji="1" lang="ja-JP" altLang="en-US" sz="1400" dirty="0" smtClean="0">
                <a:solidFill>
                  <a:srgbClr val="0000FF"/>
                </a:solidFill>
                <a:effectLst/>
                <a:latin typeface="メイリオ"/>
                <a:ea typeface="メイリオ"/>
                <a:cs typeface="メイリオ"/>
              </a:rPr>
              <a:t>の増大</a:t>
            </a:r>
            <a:endParaRPr kumimoji="1" lang="en-US" altLang="ja-JP" sz="1400" dirty="0" smtClean="0">
              <a:solidFill>
                <a:srgbClr val="0000FF"/>
              </a:solidFill>
              <a:effectLst/>
              <a:latin typeface="メイリオ"/>
              <a:ea typeface="メイリオ"/>
              <a:cs typeface="メイリオ"/>
            </a:endParaRPr>
          </a:p>
        </p:txBody>
      </p:sp>
      <p:sp>
        <p:nvSpPr>
          <p:cNvPr id="125" name="テキスト ボックス 124"/>
          <p:cNvSpPr txBox="1"/>
          <p:nvPr/>
        </p:nvSpPr>
        <p:spPr>
          <a:xfrm>
            <a:off x="3263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運用負担の増大</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コストの増大</a:t>
            </a:r>
            <a:endParaRPr kumimoji="1" lang="en-US" altLang="ja-JP" sz="1400" dirty="0" smtClean="0">
              <a:solidFill>
                <a:srgbClr val="0000FF"/>
              </a:solidFill>
              <a:effectLst/>
              <a:latin typeface="メイリオ"/>
              <a:ea typeface="メイリオ"/>
              <a:cs typeface="メイリオ"/>
            </a:endParaRPr>
          </a:p>
        </p:txBody>
      </p:sp>
      <p:sp>
        <p:nvSpPr>
          <p:cNvPr id="126" name="テキスト ボックス 125"/>
          <p:cNvSpPr txBox="1"/>
          <p:nvPr/>
        </p:nvSpPr>
        <p:spPr>
          <a:xfrm>
            <a:off x="226454" y="6096000"/>
            <a:ext cx="8659342"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latin typeface="メイリオ"/>
                <a:ea typeface="メイリオ"/>
                <a:cs typeface="メイリオ"/>
              </a:rPr>
              <a:t>AP: Application / OS: Operating System / VM: Virtual Machine / HV: Hypervisor / HW: Hardware</a:t>
            </a:r>
          </a:p>
        </p:txBody>
      </p:sp>
      <p:sp>
        <p:nvSpPr>
          <p:cNvPr id="72" name="正方形/長方形 71"/>
          <p:cNvSpPr/>
          <p:nvPr/>
        </p:nvSpPr>
        <p:spPr bwMode="auto">
          <a:xfrm>
            <a:off x="2057400" y="3505200"/>
            <a:ext cx="15240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5" name="正方形/長方形 74"/>
          <p:cNvSpPr/>
          <p:nvPr/>
        </p:nvSpPr>
        <p:spPr bwMode="auto">
          <a:xfrm>
            <a:off x="2057400" y="2971800"/>
            <a:ext cx="15240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8" name="正方形/長方形 77"/>
          <p:cNvSpPr/>
          <p:nvPr/>
        </p:nvSpPr>
        <p:spPr bwMode="auto">
          <a:xfrm>
            <a:off x="2057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9" name="正方形/長方形 78"/>
          <p:cNvSpPr/>
          <p:nvPr/>
        </p:nvSpPr>
        <p:spPr bwMode="auto">
          <a:xfrm>
            <a:off x="2590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0" name="正方形/長方形 79"/>
          <p:cNvSpPr/>
          <p:nvPr/>
        </p:nvSpPr>
        <p:spPr bwMode="auto">
          <a:xfrm>
            <a:off x="3124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4" name="直線コネクタ 103"/>
          <p:cNvCxnSpPr/>
          <p:nvPr/>
        </p:nvCxnSpPr>
        <p:spPr bwMode="auto">
          <a:xfrm>
            <a:off x="20574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9" name="角丸四角形 108"/>
          <p:cNvSpPr/>
          <p:nvPr/>
        </p:nvSpPr>
        <p:spPr bwMode="auto">
          <a:xfrm>
            <a:off x="22098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メイリオ"/>
                <a:ea typeface="メイリオ"/>
                <a:cs typeface="メイリオ"/>
              </a:rPr>
              <a:t>集　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16" name="テキスト ボックス 115"/>
          <p:cNvSpPr txBox="1"/>
          <p:nvPr/>
        </p:nvSpPr>
        <p:spPr>
          <a:xfrm>
            <a:off x="2348737"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1964〜</a:t>
            </a:r>
            <a:endParaRPr kumimoji="1" lang="ja-JP" altLang="en-US" sz="1800" dirty="0">
              <a:solidFill>
                <a:srgbClr val="0000FF"/>
              </a:solidFill>
              <a:effectLst/>
              <a:latin typeface="メイリオ"/>
              <a:ea typeface="メイリオ"/>
              <a:cs typeface="メイリオ"/>
            </a:endParaRPr>
          </a:p>
        </p:txBody>
      </p:sp>
      <p:sp>
        <p:nvSpPr>
          <p:cNvPr id="124" name="テキスト ボックス 123"/>
          <p:cNvSpPr txBox="1"/>
          <p:nvPr/>
        </p:nvSpPr>
        <p:spPr>
          <a:xfrm>
            <a:off x="1981200" y="5181600"/>
            <a:ext cx="1620957"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資源の制約・競合</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障害時の影響拡大</a:t>
            </a:r>
            <a:endParaRPr kumimoji="1" lang="en-US" altLang="ja-JP" sz="1400" dirty="0" smtClean="0">
              <a:solidFill>
                <a:srgbClr val="0000FF"/>
              </a:solidFill>
              <a:effectLst/>
              <a:latin typeface="メイリオ"/>
              <a:ea typeface="メイリオ"/>
              <a:cs typeface="メイリオ"/>
            </a:endParaRPr>
          </a:p>
        </p:txBody>
      </p:sp>
      <p:sp>
        <p:nvSpPr>
          <p:cNvPr id="128" name="テキスト ボックス 127"/>
          <p:cNvSpPr txBox="1"/>
          <p:nvPr/>
        </p:nvSpPr>
        <p:spPr>
          <a:xfrm>
            <a:off x="2287838" y="1981200"/>
            <a:ext cx="1117150"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IBM S/360</a:t>
            </a:r>
            <a:endParaRPr kumimoji="1" lang="ja-JP" altLang="en-US" sz="1400" dirty="0">
              <a:solidFill>
                <a:srgbClr val="0000FF"/>
              </a:solidFill>
              <a:effectLst/>
              <a:latin typeface="メイリオ"/>
              <a:ea typeface="メイリオ"/>
              <a:cs typeface="メイリオ"/>
            </a:endParaRPr>
          </a:p>
        </p:txBody>
      </p:sp>
      <p:sp>
        <p:nvSpPr>
          <p:cNvPr id="46" name="正方形/長方形 45"/>
          <p:cNvSpPr/>
          <p:nvPr/>
        </p:nvSpPr>
        <p:spPr bwMode="auto">
          <a:xfrm>
            <a:off x="38100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2" name="正方形/長方形 51"/>
          <p:cNvSpPr/>
          <p:nvPr/>
        </p:nvSpPr>
        <p:spPr bwMode="auto">
          <a:xfrm>
            <a:off x="38100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HV</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3" name="正方形/長方形 52"/>
          <p:cNvSpPr/>
          <p:nvPr/>
        </p:nvSpPr>
        <p:spPr bwMode="auto">
          <a:xfrm>
            <a:off x="3810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4" name="正方形/長方形 53"/>
          <p:cNvSpPr/>
          <p:nvPr/>
        </p:nvSpPr>
        <p:spPr bwMode="auto">
          <a:xfrm>
            <a:off x="4343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5" name="正方形/長方形 54"/>
          <p:cNvSpPr/>
          <p:nvPr/>
        </p:nvSpPr>
        <p:spPr bwMode="auto">
          <a:xfrm>
            <a:off x="4876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6" name="正方形/長方形 55"/>
          <p:cNvSpPr/>
          <p:nvPr/>
        </p:nvSpPr>
        <p:spPr bwMode="auto">
          <a:xfrm>
            <a:off x="3810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7" name="正方形/長方形 56"/>
          <p:cNvSpPr/>
          <p:nvPr/>
        </p:nvSpPr>
        <p:spPr bwMode="auto">
          <a:xfrm>
            <a:off x="4343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8" name="正方形/長方形 57"/>
          <p:cNvSpPr/>
          <p:nvPr/>
        </p:nvSpPr>
        <p:spPr bwMode="auto">
          <a:xfrm>
            <a:off x="4876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49" name="正方形/長方形 48"/>
          <p:cNvSpPr/>
          <p:nvPr/>
        </p:nvSpPr>
        <p:spPr bwMode="auto">
          <a:xfrm>
            <a:off x="3810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0" name="正方形/長方形 49"/>
          <p:cNvSpPr/>
          <p:nvPr/>
        </p:nvSpPr>
        <p:spPr bwMode="auto">
          <a:xfrm>
            <a:off x="43434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1" name="正方形/長方形 50"/>
          <p:cNvSpPr/>
          <p:nvPr/>
        </p:nvSpPr>
        <p:spPr bwMode="auto">
          <a:xfrm>
            <a:off x="48768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13" name="直線コネクタ 112"/>
          <p:cNvCxnSpPr/>
          <p:nvPr/>
        </p:nvCxnSpPr>
        <p:spPr bwMode="auto">
          <a:xfrm>
            <a:off x="38100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4" name="角丸四角形 113"/>
          <p:cNvSpPr/>
          <p:nvPr/>
        </p:nvSpPr>
        <p:spPr bwMode="auto">
          <a:xfrm>
            <a:off x="39624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800" b="0" i="0" u="none" strike="noStrike" cap="none" normalizeH="0" baseline="0" dirty="0" smtClean="0">
                <a:ln>
                  <a:noFill/>
                </a:ln>
                <a:solidFill>
                  <a:schemeClr val="bg1"/>
                </a:solidFill>
                <a:effectLst/>
                <a:latin typeface="メイリオ"/>
                <a:ea typeface="メイリオ"/>
                <a:cs typeface="メイリオ"/>
              </a:rPr>
              <a:t>分割を目的とした</a:t>
            </a:r>
            <a:endParaRPr kumimoji="0" lang="en-US" altLang="ja-JP" sz="8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メイリオ"/>
                <a:ea typeface="メイリオ"/>
                <a:cs typeface="メイリオ"/>
              </a:rPr>
              <a:t>集　中</a:t>
            </a:r>
          </a:p>
        </p:txBody>
      </p:sp>
      <p:sp>
        <p:nvSpPr>
          <p:cNvPr id="117" name="テキスト ボックス 116"/>
          <p:cNvSpPr txBox="1"/>
          <p:nvPr/>
        </p:nvSpPr>
        <p:spPr>
          <a:xfrm>
            <a:off x="4028323"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1967〜</a:t>
            </a:r>
            <a:endParaRPr kumimoji="1" lang="ja-JP" altLang="en-US" sz="1800" dirty="0">
              <a:solidFill>
                <a:srgbClr val="0000FF"/>
              </a:solidFill>
              <a:effectLst/>
              <a:latin typeface="メイリオ"/>
              <a:ea typeface="メイリオ"/>
              <a:cs typeface="メイリオ"/>
            </a:endParaRPr>
          </a:p>
        </p:txBody>
      </p:sp>
      <p:sp>
        <p:nvSpPr>
          <p:cNvPr id="123" name="テキスト ボックス 122"/>
          <p:cNvSpPr txBox="1"/>
          <p:nvPr/>
        </p:nvSpPr>
        <p:spPr>
          <a:xfrm>
            <a:off x="3913336" y="5181600"/>
            <a:ext cx="1261884"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自由度の制約</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コストの増大</a:t>
            </a:r>
            <a:endParaRPr kumimoji="1" lang="en-US" altLang="ja-JP" sz="1400" dirty="0" smtClean="0">
              <a:solidFill>
                <a:srgbClr val="0000FF"/>
              </a:solidFill>
              <a:effectLst/>
              <a:latin typeface="メイリオ"/>
              <a:ea typeface="メイリオ"/>
              <a:cs typeface="メイリオ"/>
            </a:endParaRPr>
          </a:p>
        </p:txBody>
      </p:sp>
      <p:sp>
        <p:nvSpPr>
          <p:cNvPr id="129" name="テキスト ボックス 128"/>
          <p:cNvSpPr txBox="1"/>
          <p:nvPr/>
        </p:nvSpPr>
        <p:spPr>
          <a:xfrm>
            <a:off x="3783928" y="1981200"/>
            <a:ext cx="1608070"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S/360 CP-40/</a:t>
            </a:r>
            <a:r>
              <a:rPr lang="en-US" altLang="ja-JP" sz="1400" dirty="0" smtClean="0">
                <a:solidFill>
                  <a:srgbClr val="0000FF"/>
                </a:solidFill>
                <a:effectLst/>
                <a:latin typeface="メイリオ"/>
                <a:ea typeface="メイリオ"/>
                <a:cs typeface="メイリオ"/>
              </a:rPr>
              <a:t>67</a:t>
            </a:r>
            <a:endParaRPr kumimoji="1" lang="ja-JP" altLang="en-US" sz="1400" dirty="0">
              <a:solidFill>
                <a:srgbClr val="0000FF"/>
              </a:solidFill>
              <a:effectLst/>
              <a:latin typeface="メイリオ"/>
              <a:ea typeface="メイリオ"/>
              <a:cs typeface="メイリオ"/>
            </a:endParaRPr>
          </a:p>
        </p:txBody>
      </p:sp>
      <p:sp>
        <p:nvSpPr>
          <p:cNvPr id="90" name="正方形/長方形 89"/>
          <p:cNvSpPr/>
          <p:nvPr/>
        </p:nvSpPr>
        <p:spPr bwMode="auto">
          <a:xfrm>
            <a:off x="73152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6" name="正方形/長方形 95"/>
          <p:cNvSpPr/>
          <p:nvPr/>
        </p:nvSpPr>
        <p:spPr bwMode="auto">
          <a:xfrm>
            <a:off x="73152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HV</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7" name="正方形/長方形 96"/>
          <p:cNvSpPr/>
          <p:nvPr/>
        </p:nvSpPr>
        <p:spPr bwMode="auto">
          <a:xfrm>
            <a:off x="7315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8" name="正方形/長方形 97"/>
          <p:cNvSpPr/>
          <p:nvPr/>
        </p:nvSpPr>
        <p:spPr bwMode="auto">
          <a:xfrm>
            <a:off x="7848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9" name="正方形/長方形 98"/>
          <p:cNvSpPr/>
          <p:nvPr/>
        </p:nvSpPr>
        <p:spPr bwMode="auto">
          <a:xfrm>
            <a:off x="8382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0" name="正方形/長方形 99"/>
          <p:cNvSpPr/>
          <p:nvPr/>
        </p:nvSpPr>
        <p:spPr bwMode="auto">
          <a:xfrm>
            <a:off x="7315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1" name="正方形/長方形 100"/>
          <p:cNvSpPr/>
          <p:nvPr/>
        </p:nvSpPr>
        <p:spPr bwMode="auto">
          <a:xfrm>
            <a:off x="7848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2" name="正方形/長方形 101"/>
          <p:cNvSpPr/>
          <p:nvPr/>
        </p:nvSpPr>
        <p:spPr bwMode="auto">
          <a:xfrm>
            <a:off x="8382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3" name="正方形/長方形 92"/>
          <p:cNvSpPr/>
          <p:nvPr/>
        </p:nvSpPr>
        <p:spPr bwMode="auto">
          <a:xfrm>
            <a:off x="73152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4" name="正方形/長方形 93"/>
          <p:cNvSpPr/>
          <p:nvPr/>
        </p:nvSpPr>
        <p:spPr bwMode="auto">
          <a:xfrm>
            <a:off x="78486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5" name="正方形/長方形 94"/>
          <p:cNvSpPr/>
          <p:nvPr/>
        </p:nvSpPr>
        <p:spPr bwMode="auto">
          <a:xfrm>
            <a:off x="8382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6" name="直線コネクタ 105"/>
          <p:cNvCxnSpPr/>
          <p:nvPr/>
        </p:nvCxnSpPr>
        <p:spPr bwMode="auto">
          <a:xfrm>
            <a:off x="73152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1" name="角丸四角形 110"/>
          <p:cNvSpPr/>
          <p:nvPr/>
        </p:nvSpPr>
        <p:spPr bwMode="auto">
          <a:xfrm>
            <a:off x="74676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800" dirty="0" smtClean="0">
                <a:solidFill>
                  <a:schemeClr val="bg1"/>
                </a:solidFill>
                <a:latin typeface="メイリオ"/>
                <a:ea typeface="メイリオ"/>
                <a:cs typeface="メイリオ"/>
              </a:rPr>
              <a:t>集約を目的とした</a:t>
            </a:r>
            <a:endParaRPr kumimoji="0" lang="en-US" altLang="ja-JP" sz="800" dirty="0" smtClean="0">
              <a:solidFill>
                <a:schemeClr val="bg1"/>
              </a:solidFill>
              <a:latin typeface="メイリオ"/>
              <a:ea typeface="メイリオ"/>
              <a:cs typeface="メイリオ"/>
            </a:endParaRPr>
          </a:p>
          <a:p>
            <a:pPr algn="ctr" defTabSz="914400" fontAlgn="base">
              <a:spcAft>
                <a:spcPct val="0"/>
              </a:spcAft>
            </a:pPr>
            <a:r>
              <a:rPr kumimoji="0" lang="ja-JP" altLang="en-US" dirty="0" smtClean="0">
                <a:solidFill>
                  <a:schemeClr val="bg1"/>
                </a:solidFill>
                <a:latin typeface="メイリオ"/>
                <a:ea typeface="メイリオ"/>
                <a:cs typeface="メイリオ"/>
              </a:rPr>
              <a:t>集　中</a:t>
            </a:r>
            <a:endParaRPr kumimoji="0" lang="ja-JP" altLang="en-US" dirty="0">
              <a:solidFill>
                <a:schemeClr val="bg1"/>
              </a:solidFill>
              <a:latin typeface="メイリオ"/>
              <a:ea typeface="メイリオ"/>
              <a:cs typeface="メイリオ"/>
            </a:endParaRPr>
          </a:p>
        </p:txBody>
      </p:sp>
      <p:sp>
        <p:nvSpPr>
          <p:cNvPr id="119" name="テキスト ボックス 118"/>
          <p:cNvSpPr txBox="1"/>
          <p:nvPr/>
        </p:nvSpPr>
        <p:spPr>
          <a:xfrm>
            <a:off x="7582713"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1999〜</a:t>
            </a:r>
            <a:endParaRPr kumimoji="1" lang="ja-JP" altLang="en-US" sz="1800" dirty="0">
              <a:solidFill>
                <a:srgbClr val="0000FF"/>
              </a:solidFill>
              <a:effectLst/>
              <a:latin typeface="メイリオ"/>
              <a:ea typeface="メイリオ"/>
              <a:cs typeface="メイリオ"/>
            </a:endParaRPr>
          </a:p>
        </p:txBody>
      </p:sp>
      <p:sp>
        <p:nvSpPr>
          <p:cNvPr id="122" name="テキスト ボックス 121"/>
          <p:cNvSpPr txBox="1"/>
          <p:nvPr/>
        </p:nvSpPr>
        <p:spPr>
          <a:xfrm>
            <a:off x="7176953" y="5181600"/>
            <a:ext cx="1800493"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ハードの高性能化</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管理対象の増大</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インフラ負担の増大</a:t>
            </a:r>
            <a:endParaRPr kumimoji="1" lang="en-US" altLang="ja-JP" sz="1400" dirty="0" smtClean="0">
              <a:solidFill>
                <a:srgbClr val="0000FF"/>
              </a:solidFill>
              <a:effectLst/>
              <a:latin typeface="メイリオ"/>
              <a:ea typeface="メイリオ"/>
              <a:cs typeface="メイリオ"/>
            </a:endParaRPr>
          </a:p>
        </p:txBody>
      </p:sp>
      <p:sp>
        <p:nvSpPr>
          <p:cNvPr id="130" name="テキスト ボックス 129"/>
          <p:cNvSpPr txBox="1"/>
          <p:nvPr/>
        </p:nvSpPr>
        <p:spPr>
          <a:xfrm>
            <a:off x="7634079" y="1981200"/>
            <a:ext cx="886243"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VMware </a:t>
            </a:r>
            <a:endParaRPr kumimoji="1" lang="ja-JP" altLang="en-US" sz="1400" dirty="0">
              <a:solidFill>
                <a:srgbClr val="0000FF"/>
              </a:solidFill>
              <a:effectLst/>
              <a:latin typeface="メイリオ"/>
              <a:ea typeface="メイリオ"/>
              <a:cs typeface="メイリオ"/>
            </a:endParaRPr>
          </a:p>
        </p:txBody>
      </p:sp>
      <p:sp>
        <p:nvSpPr>
          <p:cNvPr id="73" name="正方形/長方形 72"/>
          <p:cNvSpPr/>
          <p:nvPr/>
        </p:nvSpPr>
        <p:spPr bwMode="auto">
          <a:xfrm>
            <a:off x="3048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7" name="図形グループ 6"/>
          <p:cNvGrpSpPr/>
          <p:nvPr/>
        </p:nvGrpSpPr>
        <p:grpSpPr>
          <a:xfrm>
            <a:off x="300022" y="2523996"/>
            <a:ext cx="469620" cy="823228"/>
            <a:chOff x="896506" y="2550316"/>
            <a:chExt cx="469620" cy="823228"/>
          </a:xfrm>
          <a:effectLst>
            <a:outerShdw blurRad="50800" dist="38100" dir="2700000" algn="tl" rotWithShape="0">
              <a:prstClr val="black">
                <a:alpha val="40000"/>
              </a:prstClr>
            </a:outerShdw>
          </a:effectLst>
        </p:grpSpPr>
        <p:sp>
          <p:nvSpPr>
            <p:cNvPr id="4" name="直角三角形 3"/>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4" name="直角三角形 73"/>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テキスト ボックス 5"/>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76" name="テキスト ボックス 75"/>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
        <p:nvSpPr>
          <p:cNvPr id="91" name="正方形/長方形 90"/>
          <p:cNvSpPr/>
          <p:nvPr/>
        </p:nvSpPr>
        <p:spPr bwMode="auto">
          <a:xfrm>
            <a:off x="8382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92" name="図形グループ 91"/>
          <p:cNvGrpSpPr/>
          <p:nvPr/>
        </p:nvGrpSpPr>
        <p:grpSpPr>
          <a:xfrm>
            <a:off x="833422" y="2523996"/>
            <a:ext cx="469620" cy="823228"/>
            <a:chOff x="896506" y="2550316"/>
            <a:chExt cx="469620" cy="823228"/>
          </a:xfrm>
          <a:effectLst>
            <a:outerShdw blurRad="50800" dist="38100" dir="2700000" algn="tl" rotWithShape="0">
              <a:prstClr val="black">
                <a:alpha val="40000"/>
              </a:prstClr>
            </a:outerShdw>
          </a:effectLst>
        </p:grpSpPr>
        <p:sp>
          <p:nvSpPr>
            <p:cNvPr id="103" name="直角三角形 102"/>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7" name="直角三角形 106"/>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2" name="テキスト ボックス 111"/>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120" name="テキスト ボックス 119"/>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
        <p:nvSpPr>
          <p:cNvPr id="127" name="正方形/長方形 126"/>
          <p:cNvSpPr/>
          <p:nvPr/>
        </p:nvSpPr>
        <p:spPr bwMode="auto">
          <a:xfrm>
            <a:off x="13716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131" name="図形グループ 130"/>
          <p:cNvGrpSpPr/>
          <p:nvPr/>
        </p:nvGrpSpPr>
        <p:grpSpPr>
          <a:xfrm>
            <a:off x="1366822" y="2523996"/>
            <a:ext cx="469620" cy="823228"/>
            <a:chOff x="896506" y="2550316"/>
            <a:chExt cx="469620" cy="823228"/>
          </a:xfrm>
          <a:effectLst>
            <a:outerShdw blurRad="50800" dist="38100" dir="2700000" algn="tl" rotWithShape="0">
              <a:prstClr val="black">
                <a:alpha val="40000"/>
              </a:prstClr>
            </a:outerShdw>
          </a:effectLst>
        </p:grpSpPr>
        <p:sp>
          <p:nvSpPr>
            <p:cNvPr id="132" name="直角三角形 131"/>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3" name="直角三角形 132"/>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4" name="テキスト ボックス 133"/>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135" name="テキスト ボックス 134"/>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391771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仮想化から</a:t>
            </a:r>
            <a:r>
              <a:rPr lang="en-US" altLang="ja-JP" sz="2400" dirty="0" smtClean="0">
                <a:solidFill>
                  <a:srgbClr val="FFFFFF"/>
                </a:solidFill>
                <a:effectLst/>
                <a:latin typeface="Arial"/>
                <a:ea typeface="HGP創英角ｺﾞｼｯｸUB" pitchFamily="50" charset="-128"/>
                <a:cs typeface="Arial"/>
              </a:rPr>
              <a:t>SDI</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426090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sp>
        <p:nvSpPr>
          <p:cNvPr id="5" name="正方形/長方形 4"/>
          <p:cNvSpPr/>
          <p:nvPr/>
        </p:nvSpPr>
        <p:spPr>
          <a:xfrm>
            <a:off x="529308" y="1012591"/>
            <a:ext cx="8085383" cy="70375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Meiryo" charset="-128"/>
                <a:ea typeface="Meiryo" charset="-128"/>
                <a:cs typeface="Meiryo" charset="-128"/>
              </a:rPr>
              <a:t>ビジネス・スピードの加速</a:t>
            </a:r>
            <a:endParaRPr kumimoji="1" lang="ja-JP" altLang="en-US" sz="2800" b="1" dirty="0">
              <a:solidFill>
                <a:srgbClr val="FFFFFF"/>
              </a:solidFill>
              <a:latin typeface="Meiryo" charset="-128"/>
              <a:ea typeface="Meiryo" charset="-128"/>
              <a:cs typeface="Meiryo" charset="-128"/>
            </a:endParaRPr>
          </a:p>
        </p:txBody>
      </p:sp>
      <p:sp>
        <p:nvSpPr>
          <p:cNvPr id="259" name="正方形/長方形 258"/>
          <p:cNvSpPr/>
          <p:nvPr/>
        </p:nvSpPr>
        <p:spPr>
          <a:xfrm>
            <a:off x="2424080" y="2043592"/>
            <a:ext cx="6190611" cy="12465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アプリケーション開発・変更への迅速な対応</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lang="en-US" altLang="ja-JP" sz="1400" dirty="0" err="1" smtClean="0">
                <a:solidFill>
                  <a:srgbClr val="FFFFFF"/>
                </a:solidFill>
                <a:latin typeface="Meiryo" charset="-128"/>
                <a:ea typeface="Meiryo" charset="-128"/>
                <a:cs typeface="Meiryo" charset="-128"/>
              </a:rPr>
              <a:t>eXtreme</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Programing,Scrum,Test</a:t>
            </a:r>
            <a:r>
              <a:rPr lang="en-US" altLang="ja-JP" sz="1400" dirty="0" smtClean="0">
                <a:solidFill>
                  <a:srgbClr val="FFFFFF"/>
                </a:solidFill>
                <a:latin typeface="Meiryo" charset="-128"/>
                <a:ea typeface="Meiryo" charset="-128"/>
                <a:cs typeface="Meiryo" charset="-128"/>
              </a:rPr>
              <a:t> Driven Development</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260" name="正方形/長方形 259"/>
          <p:cNvSpPr/>
          <p:nvPr/>
        </p:nvSpPr>
        <p:spPr>
          <a:xfrm>
            <a:off x="2424080" y="3560770"/>
            <a:ext cx="6190611" cy="12465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本番環境への迅速な移行・継続的デリバリー</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Chef,Jenkis,Hashicorp</a:t>
            </a:r>
            <a:r>
              <a:rPr kumimoji="1" lang="ja-JP" altLang="en-US" sz="1400" dirty="0" smtClean="0">
                <a:solidFill>
                  <a:srgbClr val="FFFFFF"/>
                </a:solidFill>
                <a:latin typeface="Meiryo" charset="-128"/>
                <a:ea typeface="Meiryo" charset="-128"/>
                <a:cs typeface="Meiryo" charset="-128"/>
              </a:rPr>
              <a:t>　</a:t>
            </a:r>
            <a:r>
              <a:rPr lang="ja-JP" altLang="en-US" sz="1400" dirty="0" smtClean="0">
                <a:solidFill>
                  <a:srgbClr val="FFFFFF"/>
                </a:solidFill>
                <a:latin typeface="Meiryo" charset="-128"/>
                <a:ea typeface="Meiryo" charset="-128"/>
                <a:cs typeface="Meiryo" charset="-128"/>
              </a:rPr>
              <a:t>など</a:t>
            </a:r>
            <a:endParaRPr kumimoji="1" lang="en-US" altLang="ja-JP" sz="1400" dirty="0" smtClean="0">
              <a:solidFill>
                <a:srgbClr val="FFFFFF"/>
              </a:solidFill>
              <a:latin typeface="Meiryo" charset="-128"/>
              <a:ea typeface="Meiryo" charset="-128"/>
              <a:cs typeface="Meiryo" charset="-128"/>
            </a:endParaRPr>
          </a:p>
          <a:p>
            <a:pPr algn="ctr"/>
            <a:endParaRPr kumimoji="1" lang="ja-JP" altLang="en-US" sz="1400" dirty="0">
              <a:solidFill>
                <a:srgbClr val="FFFFFF"/>
              </a:solidFill>
              <a:latin typeface="Meiryo" charset="-128"/>
              <a:ea typeface="Meiryo" charset="-128"/>
              <a:cs typeface="Meiryo" charset="-128"/>
            </a:endParaRPr>
          </a:p>
        </p:txBody>
      </p:sp>
      <p:sp>
        <p:nvSpPr>
          <p:cNvPr id="261" name="正方形/長方形 260"/>
          <p:cNvSpPr/>
          <p:nvPr/>
        </p:nvSpPr>
        <p:spPr>
          <a:xfrm>
            <a:off x="2424080" y="5077949"/>
            <a:ext cx="6190611" cy="124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インフラ環境の迅速な調達・構築・変更</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OpenStack,</a:t>
            </a:r>
            <a:r>
              <a:rPr lang="en-US" altLang="ja-JP" sz="1400" dirty="0" err="1" smtClean="0">
                <a:solidFill>
                  <a:srgbClr val="FFFFFF"/>
                </a:solidFill>
                <a:latin typeface="Meiryo" charset="-128"/>
                <a:ea typeface="Meiryo" charset="-128"/>
                <a:cs typeface="Meiryo" charset="-128"/>
              </a:rPr>
              <a:t>vCloud</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Air,Azure</a:t>
            </a:r>
            <a:r>
              <a:rPr lang="en-US" altLang="ja-JP" sz="1400" dirty="0" smtClean="0">
                <a:solidFill>
                  <a:srgbClr val="FFFFFF"/>
                </a:solidFill>
                <a:latin typeface="Meiryo" charset="-128"/>
                <a:ea typeface="Meiryo" charset="-128"/>
                <a:cs typeface="Meiryo" charset="-128"/>
              </a:rPr>
              <a:t> Stack</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8" name="ホームベース 7"/>
          <p:cNvSpPr/>
          <p:nvPr/>
        </p:nvSpPr>
        <p:spPr>
          <a:xfrm>
            <a:off x="529308" y="2043592"/>
            <a:ext cx="2109564" cy="124650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アジャイル開発</a:t>
            </a:r>
            <a:endParaRPr kumimoji="1" lang="en-US" altLang="ja-JP" sz="1600" b="1" dirty="0" smtClean="0">
              <a:solidFill>
                <a:srgbClr val="FFFFFF"/>
              </a:solidFill>
              <a:latin typeface="Meiryo" charset="-128"/>
              <a:ea typeface="Meiryo" charset="-128"/>
              <a:cs typeface="Meiryo" charset="-128"/>
            </a:endParaRPr>
          </a:p>
          <a:p>
            <a:pPr algn="ctr"/>
            <a:r>
              <a:rPr lang="en-US" altLang="ja-JP" sz="1000" dirty="0" smtClean="0">
                <a:solidFill>
                  <a:srgbClr val="FFFFFF"/>
                </a:solidFill>
                <a:latin typeface="Meiryo" charset="-128"/>
                <a:ea typeface="Meiryo" charset="-128"/>
                <a:cs typeface="Meiryo" charset="-128"/>
              </a:rPr>
              <a:t>Agile Development</a:t>
            </a:r>
            <a:endParaRPr kumimoji="1" lang="ja-JP" altLang="en-US" sz="1000" dirty="0">
              <a:solidFill>
                <a:srgbClr val="FFFFFF"/>
              </a:solidFill>
              <a:latin typeface="Meiryo" charset="-128"/>
              <a:ea typeface="Meiryo" charset="-128"/>
              <a:cs typeface="Meiryo" charset="-128"/>
            </a:endParaRPr>
          </a:p>
        </p:txBody>
      </p:sp>
      <p:sp>
        <p:nvSpPr>
          <p:cNvPr id="264" name="ホームベース 263"/>
          <p:cNvSpPr/>
          <p:nvPr/>
        </p:nvSpPr>
        <p:spPr>
          <a:xfrm>
            <a:off x="529308" y="3560769"/>
            <a:ext cx="2109564" cy="1246503"/>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DevOps</a:t>
            </a:r>
          </a:p>
          <a:p>
            <a:pPr algn="ctr"/>
            <a:r>
              <a:rPr lang="en-US" altLang="ja-JP" sz="1000" dirty="0" smtClean="0">
                <a:solidFill>
                  <a:srgbClr val="FFFFFF"/>
                </a:solidFill>
                <a:latin typeface="Meiryo" charset="-128"/>
                <a:ea typeface="Meiryo" charset="-128"/>
                <a:cs typeface="Meiryo" charset="-128"/>
              </a:rPr>
              <a:t>Development/Operation</a:t>
            </a:r>
            <a:endParaRPr kumimoji="1" lang="ja-JP" altLang="en-US" sz="1000" dirty="0">
              <a:solidFill>
                <a:srgbClr val="FFFFFF"/>
              </a:solidFill>
              <a:latin typeface="Meiryo" charset="-128"/>
              <a:ea typeface="Meiryo" charset="-128"/>
              <a:cs typeface="Meiryo" charset="-128"/>
            </a:endParaRPr>
          </a:p>
        </p:txBody>
      </p:sp>
      <p:sp>
        <p:nvSpPr>
          <p:cNvPr id="265" name="ホームベース 264"/>
          <p:cNvSpPr/>
          <p:nvPr/>
        </p:nvSpPr>
        <p:spPr>
          <a:xfrm>
            <a:off x="529308" y="5077950"/>
            <a:ext cx="2109564" cy="124650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SDI</a:t>
            </a:r>
          </a:p>
          <a:p>
            <a:pPr algn="ctr"/>
            <a:r>
              <a:rPr lang="en-US" altLang="ja-JP" sz="1000" dirty="0" smtClean="0">
                <a:solidFill>
                  <a:srgbClr val="FFFFFF"/>
                </a:solidFill>
                <a:latin typeface="Meiryo" charset="-128"/>
                <a:ea typeface="Meiryo" charset="-128"/>
                <a:cs typeface="Meiryo" charset="-128"/>
              </a:rPr>
              <a:t>Software Defined Infrastructure</a:t>
            </a:r>
            <a:endParaRPr kumimoji="1" lang="ja-JP" altLang="en-US" sz="1000" dirty="0">
              <a:solidFill>
                <a:srgbClr val="FFFFFF"/>
              </a:solidFill>
              <a:latin typeface="Meiryo" charset="-128"/>
              <a:ea typeface="Meiryo" charset="-128"/>
              <a:cs typeface="Meiryo" charset="-128"/>
            </a:endParaRPr>
          </a:p>
        </p:txBody>
      </p:sp>
      <p:sp>
        <p:nvSpPr>
          <p:cNvPr id="10" name="下矢印 9"/>
          <p:cNvSpPr/>
          <p:nvPr/>
        </p:nvSpPr>
        <p:spPr>
          <a:xfrm>
            <a:off x="4604985" y="316504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下矢印 267"/>
          <p:cNvSpPr/>
          <p:nvPr/>
        </p:nvSpPr>
        <p:spPr>
          <a:xfrm>
            <a:off x="4604985" y="468949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下矢印 268"/>
          <p:cNvSpPr/>
          <p:nvPr/>
        </p:nvSpPr>
        <p:spPr>
          <a:xfrm>
            <a:off x="4604985" y="1598561"/>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610550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25006</TotalTime>
  <Words>6390</Words>
  <Application>Microsoft Macintosh PowerPoint</Application>
  <PresentationFormat>画面に合わせる (4:3)</PresentationFormat>
  <Paragraphs>1365</Paragraphs>
  <Slides>44</Slides>
  <Notes>32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44</vt:i4>
      </vt:variant>
    </vt:vector>
  </HeadingPairs>
  <TitlesOfParts>
    <vt:vector size="58" baseType="lpstr">
      <vt:lpstr>American Typewriter</vt:lpstr>
      <vt:lpstr>Arial Black</vt:lpstr>
      <vt:lpstr>Calibri</vt:lpstr>
      <vt:lpstr>ＤＦＰ太丸ゴシック体</vt:lpstr>
      <vt:lpstr>HGP創英角ｺﾞｼｯｸUB</vt:lpstr>
      <vt:lpstr>HG丸ｺﾞｼｯｸM-PRO</vt:lpstr>
      <vt:lpstr>Hiragino Kaku Gothic Pro W6</vt:lpstr>
      <vt:lpstr>Meiryo</vt:lpstr>
      <vt:lpstr>ＭＳ Ｐゴシック</vt:lpstr>
      <vt:lpstr>Sathu</vt:lpstr>
      <vt:lpstr>Wingdings</vt:lpstr>
      <vt:lpstr>メイリオ</vt:lpstr>
      <vt:lpstr>Arial</vt:lpstr>
      <vt:lpstr>NC標準テンプレート</vt:lpstr>
      <vt:lpstr>仮想化とSDI</vt:lpstr>
      <vt:lpstr>PowerPoint プレゼンテーション</vt:lpstr>
      <vt:lpstr>「仮想化」の本当の意味</vt:lpstr>
      <vt:lpstr>仮想化の3つのタイプ</vt:lpstr>
      <vt:lpstr>仮想化の誕生(1)　コンピューターを共同利用する技術</vt:lpstr>
      <vt:lpstr>仮想化の誕生(2) コンピューターを共同利用する技術</vt:lpstr>
      <vt:lpstr>仮想化の歴史</vt:lpstr>
      <vt:lpstr>PowerPoint プレゼンテーション</vt:lpstr>
      <vt:lpstr>SDI（Software-Defined Infrastructure） </vt:lpstr>
      <vt:lpstr>SDI（Software-Defined Infrastructure）/物理システム </vt:lpstr>
      <vt:lpstr>SDI（Software-Defined Infrastructure）/仮想システム </vt:lpstr>
      <vt:lpstr>SDI（Software-Defined Infrastructure） </vt:lpstr>
      <vt:lpstr>仮想化されたシステムの構成</vt:lpstr>
      <vt:lpstr>SDI（Software-Defined Infrastructure）/全体の仕組み </vt:lpstr>
      <vt:lpstr>SDI（Software-Defined Infrastructure）/SDIとIaaS </vt:lpstr>
      <vt:lpstr>SDI（Software-Defined Infrastructure）/製品とサービス </vt:lpstr>
      <vt:lpstr>PowerPoint プレゼンテーション</vt:lpstr>
      <vt:lpstr>Infrastructure as Code</vt:lpstr>
      <vt:lpstr>Infrastructure as Code</vt:lpstr>
      <vt:lpstr>Infrastructure as Code</vt:lpstr>
      <vt:lpstr>Infrastructure as Codeの特徴（１）</vt:lpstr>
      <vt:lpstr>Infrastructure as Codeの特徴（２）</vt:lpstr>
      <vt:lpstr>PowerPoint プレゼンテーション</vt:lpstr>
      <vt:lpstr>仮想化の種類(システム資源の構成要素から考える)</vt:lpstr>
      <vt:lpstr>サーバー仮想化</vt:lpstr>
      <vt:lpstr>コンテナ型仮想化と「Docker」</vt:lpstr>
      <vt:lpstr>デスクトップ仮想化とアプリケーション仮想化</vt:lpstr>
      <vt:lpstr>シンクライアント</vt:lpstr>
      <vt:lpstr>Chromebook</vt:lpstr>
      <vt:lpstr>クライアント仮想化</vt:lpstr>
      <vt:lpstr>ストレージ仮想化</vt:lpstr>
      <vt:lpstr>ストレージ仮想化</vt:lpstr>
      <vt:lpstr>SDN（Software Defined Networking）</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サーバーの仮想化 / BCP対策・仮想マシン・レプリケーション</vt:lpstr>
      <vt:lpstr>サーバーの仮想化／課題</vt:lpstr>
      <vt:lpstr>PowerPoint プレゼンテーション</vt:lpstr>
      <vt:lpstr>垂直統合システム（Converged System）</vt:lpstr>
      <vt:lpstr>垂直統合システム（Converged System）</vt:lpstr>
      <vt:lpstr>垂直統合システム（Converged System）</vt:lpstr>
      <vt:lpstr>PowerPoint プレゼンテーション</vt:lpstr>
    </vt:vector>
  </TitlesOfParts>
  <Company>NetCommerce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825</cp:revision>
  <cp:lastPrinted>2016-03-03T01:04:41Z</cp:lastPrinted>
  <dcterms:created xsi:type="dcterms:W3CDTF">2014-04-30T01:58:06Z</dcterms:created>
  <dcterms:modified xsi:type="dcterms:W3CDTF">2016-07-26T00:45:59Z</dcterms:modified>
</cp:coreProperties>
</file>