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1201" r:id="rId2"/>
    <p:sldId id="1203" r:id="rId3"/>
    <p:sldId id="1204" r:id="rId4"/>
    <p:sldId id="1205" r:id="rId5"/>
    <p:sldId id="1206" r:id="rId6"/>
    <p:sldId id="1208" r:id="rId7"/>
    <p:sldId id="1209" r:id="rId8"/>
    <p:sldId id="1211" r:id="rId9"/>
    <p:sldId id="1212" r:id="rId10"/>
    <p:sldId id="1268" r:id="rId11"/>
    <p:sldId id="1214" r:id="rId12"/>
    <p:sldId id="1215" r:id="rId13"/>
    <p:sldId id="1216" r:id="rId14"/>
    <p:sldId id="1207" r:id="rId15"/>
    <p:sldId id="1213" r:id="rId16"/>
    <p:sldId id="1217" r:id="rId17"/>
    <p:sldId id="1218" r:id="rId18"/>
    <p:sldId id="1219" r:id="rId19"/>
    <p:sldId id="1220" r:id="rId20"/>
    <p:sldId id="1222" r:id="rId21"/>
    <p:sldId id="1223" r:id="rId22"/>
    <p:sldId id="1224" r:id="rId23"/>
    <p:sldId id="1225" r:id="rId24"/>
    <p:sldId id="1226" r:id="rId25"/>
    <p:sldId id="1227" r:id="rId26"/>
    <p:sldId id="1228" r:id="rId27"/>
    <p:sldId id="1229" r:id="rId28"/>
    <p:sldId id="1261" r:id="rId29"/>
    <p:sldId id="1270" r:id="rId30"/>
    <p:sldId id="1231" r:id="rId31"/>
    <p:sldId id="1232" r:id="rId32"/>
    <p:sldId id="1233" r:id="rId33"/>
    <p:sldId id="1234" r:id="rId34"/>
    <p:sldId id="1235" r:id="rId35"/>
    <p:sldId id="1236" r:id="rId36"/>
    <p:sldId id="1237" r:id="rId37"/>
    <p:sldId id="1262" r:id="rId38"/>
    <p:sldId id="1238" r:id="rId39"/>
    <p:sldId id="1240" r:id="rId40"/>
    <p:sldId id="1241" r:id="rId41"/>
    <p:sldId id="1242" r:id="rId42"/>
    <p:sldId id="1239" r:id="rId43"/>
    <p:sldId id="1245" r:id="rId44"/>
    <p:sldId id="1254" r:id="rId45"/>
    <p:sldId id="1247" r:id="rId46"/>
    <p:sldId id="1255" r:id="rId47"/>
    <p:sldId id="1256" r:id="rId48"/>
    <p:sldId id="1248" r:id="rId49"/>
    <p:sldId id="1249" r:id="rId50"/>
    <p:sldId id="1253" r:id="rId51"/>
    <p:sldId id="1263" r:id="rId52"/>
    <p:sldId id="1269" r:id="rId53"/>
    <p:sldId id="1271" r:id="rId54"/>
    <p:sldId id="1264" r:id="rId55"/>
    <p:sldId id="1265" r:id="rId56"/>
    <p:sldId id="1266" r:id="rId57"/>
    <p:sldId id="1267" r:id="rId58"/>
    <p:sldId id="715" r:id="rId5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66CC00"/>
    <a:srgbClr val="009051"/>
    <a:srgbClr val="0432FF"/>
    <a:srgbClr val="FF6666"/>
    <a:srgbClr val="FF66FF"/>
    <a:srgbClr val="FFFBD2"/>
    <a:srgbClr val="80FF00"/>
    <a:srgbClr val="FF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9"/>
    <p:restoredTop sz="94181" autoAdjust="0"/>
  </p:normalViewPr>
  <p:slideViewPr>
    <p:cSldViewPr snapToObjects="1" showGuides="1">
      <p:cViewPr varScale="1">
        <p:scale>
          <a:sx n="102" d="100"/>
          <a:sy n="102" d="100"/>
        </p:scale>
        <p:origin x="1400" y="168"/>
      </p:cViewPr>
      <p:guideLst>
        <p:guide orient="horz" pos="527"/>
        <p:guide pos="2880"/>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2017/5/29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2017/5/29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86583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63363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19595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16</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15974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17</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92530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18</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56930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43016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09075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26</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849815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97979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157276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995316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46761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」を稼働させ、ネットワークを介して、その「仮想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がなくなってしまっても、管理者が、その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2073325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「デスクトップ仮想化」と「アプリケーション仮装化」は、手元の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側に保管する必要がないので、ストレージも不要です。</a:t>
            </a:r>
          </a:p>
          <a:p>
            <a:r>
              <a:rPr kumimoji="1" lang="ja-JP" altLang="ja-JP" sz="1200" kern="1200" dirty="0" smtClean="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が作られました。これをシンクライアント（</a:t>
            </a:r>
            <a:r>
              <a:rPr kumimoji="1" lang="en-US" altLang="ja-JP" sz="1200" kern="1200" dirty="0" smtClean="0">
                <a:solidFill>
                  <a:schemeClr val="tx1"/>
                </a:solidFill>
                <a:effectLst/>
                <a:latin typeface="+mn-lt"/>
                <a:ea typeface="+mn-ea"/>
                <a:cs typeface="+mn-cs"/>
              </a:rPr>
              <a:t>Thin Client</a:t>
            </a:r>
            <a:r>
              <a:rPr kumimoji="1" lang="ja-JP" altLang="ja-JP" sz="1200" kern="1200" dirty="0" smtClean="0">
                <a:solidFill>
                  <a:schemeClr val="tx1"/>
                </a:solidFill>
                <a:effectLst/>
                <a:latin typeface="+mn-lt"/>
                <a:ea typeface="+mn-ea"/>
                <a:cs typeface="+mn-cs"/>
              </a:rPr>
              <a:t>）と言います。</a:t>
            </a:r>
            <a:r>
              <a:rPr kumimoji="1" lang="en-US" altLang="ja-JP" sz="1200" kern="1200" dirty="0" smtClean="0">
                <a:solidFill>
                  <a:schemeClr val="tx1"/>
                </a:solidFill>
                <a:effectLst/>
                <a:latin typeface="+mn-lt"/>
                <a:ea typeface="+mn-ea"/>
                <a:cs typeface="+mn-cs"/>
              </a:rPr>
              <a:t>Thin</a:t>
            </a:r>
            <a:r>
              <a:rPr kumimoji="1" lang="ja-JP" altLang="ja-JP" sz="1200" kern="1200" dirty="0" smtClean="0">
                <a:solidFill>
                  <a:schemeClr val="tx1"/>
                </a:solidFill>
                <a:effectLst/>
                <a:latin typeface="+mn-lt"/>
                <a:ea typeface="+mn-ea"/>
                <a:cs typeface="+mn-cs"/>
              </a:rPr>
              <a:t>とは、「やせた」という意味です。ちなみに、通常の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Fat</a:t>
            </a:r>
            <a:r>
              <a:rPr kumimoji="1" lang="ja-JP" altLang="ja-JP" sz="1200" kern="1200" dirty="0" smtClean="0">
                <a:solidFill>
                  <a:schemeClr val="tx1"/>
                </a:solidFill>
                <a:effectLst/>
                <a:latin typeface="+mn-lt"/>
                <a:ea typeface="+mn-ea"/>
                <a:cs typeface="+mn-cs"/>
              </a:rPr>
              <a:t>（太った）</a:t>
            </a:r>
            <a:r>
              <a:rPr kumimoji="1" lang="en-US" altLang="ja-JP" sz="1200" kern="1200" dirty="0" smtClean="0">
                <a:solidFill>
                  <a:schemeClr val="tx1"/>
                </a:solidFill>
                <a:effectLst/>
                <a:latin typeface="+mn-lt"/>
                <a:ea typeface="+mn-ea"/>
                <a:cs typeface="+mn-cs"/>
              </a:rPr>
              <a:t>Client</a:t>
            </a:r>
            <a:r>
              <a:rPr kumimoji="1" lang="ja-JP" altLang="ja-JP" sz="1200" kern="1200" dirty="0" smtClean="0">
                <a:solidFill>
                  <a:schemeClr val="tx1"/>
                </a:solidFill>
                <a:effectLst/>
                <a:latin typeface="+mn-lt"/>
                <a:ea typeface="+mn-ea"/>
                <a:cs typeface="+mn-cs"/>
              </a:rPr>
              <a:t>と呼ぶことがあります。</a:t>
            </a:r>
          </a:p>
          <a:p>
            <a:r>
              <a:rPr kumimoji="1" lang="ja-JP" altLang="ja-JP" sz="1200" kern="1200" dirty="0" smtClean="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smtClean="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smtClean="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smtClean="0">
                <a:solidFill>
                  <a:schemeClr val="tx1"/>
                </a:solidFill>
                <a:effectLst/>
                <a:latin typeface="+mn-lt"/>
                <a:ea typeface="+mn-ea"/>
                <a:cs typeface="+mn-cs"/>
              </a:rPr>
              <a:t>「シンクライアント」は、このような機能を絞り込んだ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210311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1850896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376894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34</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1939291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【図解】コレ１枚で分かるストレージの仮想化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smtClean="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10931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36</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smtClean="0">
                <a:solidFill>
                  <a:schemeClr val="tx1"/>
                </a:solidFill>
                <a:effectLst/>
                <a:latin typeface="+mn-lt"/>
                <a:ea typeface="+mn-ea"/>
                <a:cs typeface="+mn-cs"/>
              </a:rPr>
              <a:t>NFV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Network Functions Virtualization</a:t>
            </a:r>
            <a:r>
              <a:rPr kumimoji="1" lang="ja-JP" altLang="ja-JP" sz="1200" kern="1200" dirty="0" smtClean="0">
                <a:solidFill>
                  <a:schemeClr val="tx1"/>
                </a:solidFill>
                <a:effectLst/>
                <a:latin typeface="+mn-lt"/>
                <a:ea typeface="+mn-ea"/>
                <a:cs typeface="+mn-cs"/>
              </a:rPr>
              <a:t>：ネットワーク機能の仮想化）と言います。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smtClean="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smtClean="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627246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と一体化したデジタル・ビジネスの拡大</a:t>
            </a:r>
          </a:p>
          <a:p>
            <a:pPr lvl="0"/>
            <a:r>
              <a:rPr kumimoji="1" lang="ja-JP" altLang="ja-JP" sz="1200" kern="1200" dirty="0" smtClean="0">
                <a:solidFill>
                  <a:schemeClr val="tx1"/>
                </a:solidFill>
                <a:effectLst/>
                <a:latin typeface="+mn-lt"/>
                <a:ea typeface="+mn-ea"/>
                <a:cs typeface="+mn-cs"/>
              </a:rPr>
              <a:t>モバイルや</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への対応</a:t>
            </a:r>
          </a:p>
          <a:p>
            <a:pPr lvl="0"/>
            <a:r>
              <a:rPr kumimoji="1" lang="ja-JP" altLang="ja-JP" sz="1200" kern="1200" dirty="0" smtClean="0">
                <a:solidFill>
                  <a:schemeClr val="tx1"/>
                </a:solidFill>
                <a:effectLst/>
                <a:latin typeface="+mn-lt"/>
                <a:ea typeface="+mn-ea"/>
                <a:cs typeface="+mn-cs"/>
              </a:rPr>
              <a:t>デスクトップの仮想化の普及</a:t>
            </a:r>
          </a:p>
          <a:p>
            <a:r>
              <a:rPr kumimoji="1" lang="ja-JP" altLang="ja-JP" sz="1200" kern="1200" dirty="0" smtClean="0">
                <a:solidFill>
                  <a:schemeClr val="tx1"/>
                </a:solidFill>
                <a:effectLst/>
                <a:latin typeface="+mn-lt"/>
                <a:ea typeface="+mn-ea"/>
                <a:cs typeface="+mn-cs"/>
              </a:rPr>
              <a:t>さらにはパブリック・クラウドの利用拡大と相まって、企業が扱うデータ量は伸び続け、ネットワークのトラフィック（通信量）の需要予測を難しくしています。</a:t>
            </a:r>
          </a:p>
          <a:p>
            <a:r>
              <a:rPr kumimoji="1" lang="ja-JP" altLang="ja-JP" sz="1200" kern="1200" dirty="0" smtClean="0">
                <a:solidFill>
                  <a:schemeClr val="tx1"/>
                </a:solidFill>
                <a:effectLst/>
                <a:latin typeface="+mn-lt"/>
                <a:ea typeface="+mn-ea"/>
                <a:cs typeface="+mn-cs"/>
              </a:rPr>
              <a:t>この状況に対して、これまでの広域ネットワーク（</a:t>
            </a:r>
            <a:r>
              <a:rPr kumimoji="1" lang="en-US" altLang="ja-JP" sz="1200" kern="1200" dirty="0" smtClean="0">
                <a:solidFill>
                  <a:schemeClr val="tx1"/>
                </a:solidFill>
                <a:effectLst/>
                <a:latin typeface="+mn-lt"/>
                <a:ea typeface="+mn-ea"/>
                <a:cs typeface="+mn-cs"/>
              </a:rPr>
              <a:t>WAN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Wide Area Network</a:t>
            </a:r>
            <a:r>
              <a:rPr kumimoji="1" lang="ja-JP" altLang="ja-JP" sz="1200" kern="1200" dirty="0" smtClean="0">
                <a:solidFill>
                  <a:schemeClr val="tx1"/>
                </a:solidFill>
                <a:effectLst/>
                <a:latin typeface="+mn-lt"/>
                <a:ea typeface="+mn-ea"/>
                <a:cs typeface="+mn-cs"/>
              </a:rPr>
              <a:t>）は、専用回線、</a:t>
            </a:r>
            <a:r>
              <a:rPr kumimoji="1" lang="en-US" altLang="ja-JP" sz="1200" kern="1200" dirty="0" smtClean="0">
                <a:solidFill>
                  <a:schemeClr val="tx1"/>
                </a:solidFill>
                <a:effectLst/>
                <a:latin typeface="+mn-lt"/>
                <a:ea typeface="+mn-ea"/>
                <a:cs typeface="+mn-cs"/>
              </a:rPr>
              <a:t>IP-VPN</a:t>
            </a:r>
            <a:r>
              <a:rPr kumimoji="1" lang="ja-JP" altLang="ja-JP" sz="1200" kern="1200" dirty="0" smtClean="0">
                <a:solidFill>
                  <a:schemeClr val="tx1"/>
                </a:solidFill>
                <a:effectLst/>
                <a:latin typeface="+mn-lt"/>
                <a:ea typeface="+mn-ea"/>
                <a:cs typeface="+mn-cs"/>
              </a:rPr>
              <a:t>、インターネット</a:t>
            </a:r>
            <a:r>
              <a:rPr kumimoji="1" lang="en-US" altLang="ja-JP" sz="1200" kern="1200" dirty="0" smtClean="0">
                <a:solidFill>
                  <a:schemeClr val="tx1"/>
                </a:solidFill>
                <a:effectLst/>
                <a:latin typeface="+mn-lt"/>
                <a:ea typeface="+mn-ea"/>
                <a:cs typeface="+mn-cs"/>
              </a:rPr>
              <a:t>VPN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4G/LTE</a:t>
            </a:r>
            <a:r>
              <a:rPr kumimoji="1" lang="ja-JP" altLang="ja-JP" sz="1200" kern="1200" dirty="0" smtClean="0">
                <a:solidFill>
                  <a:schemeClr val="tx1"/>
                </a:solidFill>
                <a:effectLst/>
                <a:latin typeface="+mn-lt"/>
                <a:ea typeface="+mn-ea"/>
                <a:cs typeface="+mn-cs"/>
              </a:rPr>
              <a:t>といった帯域が限定されていたり サービス品質が固定的だったりする広域ネットワーク（</a:t>
            </a:r>
            <a:r>
              <a:rPr kumimoji="1" lang="en-US" altLang="ja-JP" sz="1200" kern="1200" dirty="0" smtClean="0">
                <a:solidFill>
                  <a:schemeClr val="tx1"/>
                </a:solidFill>
                <a:effectLst/>
                <a:latin typeface="+mn-lt"/>
                <a:ea typeface="+mn-ea"/>
                <a:cs typeface="+mn-cs"/>
              </a:rPr>
              <a:t>WAN</a:t>
            </a:r>
            <a:r>
              <a:rPr kumimoji="1" lang="ja-JP" altLang="ja-JP" sz="1200" kern="1200" dirty="0" smtClean="0">
                <a:solidFill>
                  <a:schemeClr val="tx1"/>
                </a:solidFill>
                <a:effectLst/>
                <a:latin typeface="+mn-lt"/>
                <a:ea typeface="+mn-ea"/>
                <a:cs typeface="+mn-cs"/>
              </a:rPr>
              <a:t>）を使ってきたため、変化への迅速で柔軟な対応ができないという課題を抱えていました。この状況を変えようというのが</a:t>
            </a:r>
            <a:r>
              <a:rPr kumimoji="1" lang="en-US" altLang="ja-JP" sz="1200" kern="1200" dirty="0" smtClean="0">
                <a:solidFill>
                  <a:schemeClr val="tx1"/>
                </a:solidFill>
                <a:effectLst/>
                <a:latin typeface="+mn-lt"/>
                <a:ea typeface="+mn-ea"/>
                <a:cs typeface="+mn-cs"/>
              </a:rPr>
              <a:t>SD-WAN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WAN</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SD-WAN</a:t>
            </a:r>
            <a:r>
              <a:rPr kumimoji="1" lang="ja-JP" altLang="ja-JP" sz="1200" kern="1200" dirty="0" smtClean="0">
                <a:solidFill>
                  <a:schemeClr val="tx1"/>
                </a:solidFill>
                <a:effectLst/>
                <a:latin typeface="+mn-lt"/>
                <a:ea typeface="+mn-ea"/>
                <a:cs typeface="+mn-cs"/>
              </a:rPr>
              <a:t>は拠点間をつなぐ</a:t>
            </a:r>
            <a:r>
              <a:rPr kumimoji="1" lang="en-US" altLang="ja-JP" sz="1200" kern="1200" dirty="0" smtClean="0">
                <a:solidFill>
                  <a:schemeClr val="tx1"/>
                </a:solidFill>
                <a:effectLst/>
                <a:latin typeface="+mn-lt"/>
                <a:ea typeface="+mn-ea"/>
                <a:cs typeface="+mn-cs"/>
              </a:rPr>
              <a:t>WAN</a:t>
            </a:r>
            <a:r>
              <a:rPr kumimoji="1" lang="ja-JP" altLang="ja-JP" sz="1200" kern="1200" dirty="0" smtClean="0">
                <a:solidFill>
                  <a:schemeClr val="tx1"/>
                </a:solidFill>
                <a:effectLst/>
                <a:latin typeface="+mn-lt"/>
                <a:ea typeface="+mn-ea"/>
                <a:cs typeface="+mn-cs"/>
              </a:rPr>
              <a:t>をソフトウェアによって統合・一括管理し、仮想的なネットワークを実現することで、この課題に対応しようとしています。例えば、次のようなメリットが期待できます。</a:t>
            </a:r>
          </a:p>
          <a:p>
            <a:pPr lvl="0"/>
            <a:r>
              <a:rPr kumimoji="1" lang="ja-JP" altLang="ja-JP" sz="1200" kern="1200" dirty="0" smtClean="0">
                <a:solidFill>
                  <a:schemeClr val="tx1"/>
                </a:solidFill>
                <a:effectLst/>
                <a:latin typeface="+mn-lt"/>
                <a:ea typeface="+mn-ea"/>
                <a:cs typeface="+mn-cs"/>
              </a:rPr>
              <a:t>アプリケーションの違い、モバイルや業務拠点の違い、トラフィック量の違い、</a:t>
            </a:r>
            <a:r>
              <a:rPr kumimoji="1" lang="en-US" altLang="ja-JP" sz="1200" kern="1200" dirty="0" smtClean="0">
                <a:solidFill>
                  <a:schemeClr val="tx1"/>
                </a:solidFill>
                <a:effectLst/>
                <a:latin typeface="+mn-lt"/>
                <a:ea typeface="+mn-ea"/>
                <a:cs typeface="+mn-cs"/>
              </a:rPr>
              <a:t>VoIP</a:t>
            </a:r>
            <a:r>
              <a:rPr kumimoji="1" lang="ja-JP" altLang="ja-JP" sz="1200" kern="1200" dirty="0" smtClean="0">
                <a:solidFill>
                  <a:schemeClr val="tx1"/>
                </a:solidFill>
                <a:effectLst/>
                <a:latin typeface="+mn-lt"/>
                <a:ea typeface="+mn-ea"/>
                <a:cs typeface="+mn-cs"/>
              </a:rPr>
              <a:t>や動画などの低遅延時間をシビアに求められるサービスとそうではない一般的な業務システムの違いなど、様々な状況に応じて最適な</a:t>
            </a:r>
            <a:r>
              <a:rPr kumimoji="1" lang="en-US" altLang="ja-JP" sz="1200" kern="1200" dirty="0" smtClean="0">
                <a:solidFill>
                  <a:schemeClr val="tx1"/>
                </a:solidFill>
                <a:effectLst/>
                <a:latin typeface="+mn-lt"/>
                <a:ea typeface="+mn-ea"/>
                <a:cs typeface="+mn-cs"/>
              </a:rPr>
              <a:t>WAN</a:t>
            </a:r>
            <a:r>
              <a:rPr kumimoji="1" lang="ja-JP" altLang="ja-JP" sz="1200" kern="1200" dirty="0" smtClean="0">
                <a:solidFill>
                  <a:schemeClr val="tx1"/>
                </a:solidFill>
                <a:effectLst/>
                <a:latin typeface="+mn-lt"/>
                <a:ea typeface="+mn-ea"/>
                <a:cs typeface="+mn-cs"/>
              </a:rPr>
              <a:t>に自動で切り替え、サービス品質の最適化や回線料金の削減ができる。</a:t>
            </a:r>
          </a:p>
          <a:p>
            <a:pPr lvl="0"/>
            <a:r>
              <a:rPr kumimoji="1" lang="ja-JP" altLang="ja-JP" sz="1200" kern="1200" dirty="0" smtClean="0">
                <a:solidFill>
                  <a:schemeClr val="tx1"/>
                </a:solidFill>
                <a:effectLst/>
                <a:latin typeface="+mn-lt"/>
                <a:ea typeface="+mn-ea"/>
                <a:cs typeface="+mn-cs"/>
              </a:rPr>
              <a:t>ネットワークの接続方法が異なる複数のパブリック・クラウドと自社所有のシステムを連係させて利用する場合のネットワークを一元的に管理できる。</a:t>
            </a:r>
          </a:p>
          <a:p>
            <a:pPr lvl="0"/>
            <a:r>
              <a:rPr kumimoji="1" lang="ja-JP" altLang="ja-JP" sz="1200" kern="1200" dirty="0" smtClean="0">
                <a:solidFill>
                  <a:schemeClr val="tx1"/>
                </a:solidFill>
                <a:effectLst/>
                <a:latin typeface="+mn-lt"/>
                <a:ea typeface="+mn-ea"/>
                <a:cs typeface="+mn-cs"/>
              </a:rPr>
              <a:t>わかりやすい</a:t>
            </a:r>
            <a:r>
              <a:rPr kumimoji="1" lang="en-US" altLang="ja-JP" sz="1200" kern="1200" dirty="0" smtClean="0">
                <a:solidFill>
                  <a:schemeClr val="tx1"/>
                </a:solidFill>
                <a:effectLst/>
                <a:latin typeface="+mn-lt"/>
                <a:ea typeface="+mn-ea"/>
                <a:cs typeface="+mn-cs"/>
              </a:rPr>
              <a:t>GUI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Graphical User Interface</a:t>
            </a:r>
            <a:r>
              <a:rPr kumimoji="1" lang="ja-JP" altLang="ja-JP" sz="1200" kern="1200" dirty="0" smtClean="0">
                <a:solidFill>
                  <a:schemeClr val="tx1"/>
                </a:solidFill>
                <a:effectLst/>
                <a:latin typeface="+mn-lt"/>
                <a:ea typeface="+mn-ea"/>
                <a:cs typeface="+mn-cs"/>
              </a:rPr>
              <a:t>）でネットワークの状況を把握できるようにし、設定変更も容易に行えるため、ネットワーク機器設定の知識を持たない人でも仮想ネットワークを構築・運用できる。</a:t>
            </a:r>
          </a:p>
          <a:p>
            <a:r>
              <a:rPr kumimoji="1" lang="en-US" altLang="ja-JP" sz="1200" kern="1200" dirty="0" smtClean="0">
                <a:solidFill>
                  <a:schemeClr val="tx1"/>
                </a:solidFill>
                <a:effectLst/>
                <a:latin typeface="+mn-lt"/>
                <a:ea typeface="+mn-ea"/>
                <a:cs typeface="+mn-cs"/>
              </a:rPr>
              <a:t>SD-WAN</a:t>
            </a:r>
            <a:r>
              <a:rPr kumimoji="1" lang="ja-JP" altLang="ja-JP" sz="1200" kern="1200" dirty="0" smtClean="0">
                <a:solidFill>
                  <a:schemeClr val="tx1"/>
                </a:solidFill>
                <a:effectLst/>
                <a:latin typeface="+mn-lt"/>
                <a:ea typeface="+mn-ea"/>
                <a:cs typeface="+mn-cs"/>
              </a:rPr>
              <a:t>のソリューションは、ユーザー企業が</a:t>
            </a:r>
            <a:r>
              <a:rPr kumimoji="1" lang="en-US" altLang="ja-JP" sz="1200" kern="1200" dirty="0" smtClean="0">
                <a:solidFill>
                  <a:schemeClr val="tx1"/>
                </a:solidFill>
                <a:effectLst/>
                <a:latin typeface="+mn-lt"/>
                <a:ea typeface="+mn-ea"/>
                <a:cs typeface="+mn-cs"/>
              </a:rPr>
              <a:t>SD-WAN</a:t>
            </a:r>
            <a:r>
              <a:rPr kumimoji="1" lang="ja-JP" altLang="ja-JP" sz="1200" kern="1200" dirty="0" smtClean="0">
                <a:solidFill>
                  <a:schemeClr val="tx1"/>
                </a:solidFill>
                <a:effectLst/>
                <a:latin typeface="+mn-lt"/>
                <a:ea typeface="+mn-ea"/>
                <a:cs typeface="+mn-cs"/>
              </a:rPr>
              <a:t>機能を持つ</a:t>
            </a:r>
            <a:r>
              <a:rPr kumimoji="1" lang="en-US" altLang="ja-JP" sz="1200" kern="1200" dirty="0" smtClean="0">
                <a:solidFill>
                  <a:schemeClr val="tx1"/>
                </a:solidFill>
                <a:effectLst/>
                <a:latin typeface="+mn-lt"/>
                <a:ea typeface="+mn-ea"/>
                <a:cs typeface="+mn-cs"/>
              </a:rPr>
              <a:t>Juniper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Broadcom</a:t>
            </a:r>
            <a:r>
              <a:rPr kumimoji="1" lang="ja-JP" altLang="ja-JP" sz="1200" kern="1200" dirty="0" smtClean="0">
                <a:solidFill>
                  <a:schemeClr val="tx1"/>
                </a:solidFill>
                <a:effectLst/>
                <a:latin typeface="+mn-lt"/>
                <a:ea typeface="+mn-ea"/>
                <a:cs typeface="+mn-cs"/>
              </a:rPr>
              <a:t>などの製品を利用することで独自に構築する方法と、</a:t>
            </a:r>
            <a:r>
              <a:rPr kumimoji="1" lang="en-US" altLang="ja-JP" sz="1200" kern="1200" dirty="0" err="1" smtClean="0">
                <a:solidFill>
                  <a:schemeClr val="tx1"/>
                </a:solidFill>
                <a:effectLst/>
                <a:latin typeface="+mn-lt"/>
                <a:ea typeface="+mn-ea"/>
                <a:cs typeface="+mn-cs"/>
              </a:rPr>
              <a:t>Viptela</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VeloCloud</a:t>
            </a:r>
            <a:r>
              <a:rPr kumimoji="1" lang="ja-JP" altLang="ja-JP" sz="1200" kern="1200" dirty="0" smtClean="0">
                <a:solidFill>
                  <a:schemeClr val="tx1"/>
                </a:solidFill>
                <a:effectLst/>
                <a:latin typeface="+mn-lt"/>
                <a:ea typeface="+mn-ea"/>
                <a:cs typeface="+mn-cs"/>
              </a:rPr>
              <a:t>などのクラウド・サービスを利用する方法があります。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1078429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190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【図解】コレ１枚で分かる仮想化の３タイプ</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smtClean="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smtClean="0">
                <a:solidFill>
                  <a:schemeClr val="tx1"/>
                </a:solidFill>
                <a:effectLst/>
                <a:latin typeface="+mn-lt"/>
                <a:ea typeface="+mn-ea"/>
                <a:cs typeface="+mn-cs"/>
              </a:rPr>
              <a:t>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smtClean="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748108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39</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358981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523455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2117713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【図解】コレ１枚で分かるサーバー仮想化の３つのメリット</a:t>
            </a:r>
          </a:p>
          <a:p>
            <a:pPr lvl="0"/>
            <a:r>
              <a:rPr kumimoji="1" lang="ja-JP" altLang="ja-JP" sz="1200" kern="1200" dirty="0" smtClean="0">
                <a:solidFill>
                  <a:schemeClr val="tx1"/>
                </a:solidFill>
                <a:effectLst/>
                <a:latin typeface="+mn-lt"/>
                <a:ea typeface="+mn-ea"/>
                <a:cs typeface="+mn-cs"/>
              </a:rPr>
              <a:t>物理マシンの集約</a:t>
            </a:r>
          </a:p>
          <a:p>
            <a:r>
              <a:rPr kumimoji="1" lang="ja-JP" altLang="ja-JP" sz="1200" kern="1200" dirty="0" smtClean="0">
                <a:solidFill>
                  <a:schemeClr val="tx1"/>
                </a:solidFill>
                <a:effectLst/>
                <a:latin typeface="+mn-lt"/>
                <a:ea typeface="+mn-ea"/>
                <a:cs typeface="+mn-cs"/>
              </a:rPr>
              <a:t>物理マシン、つまり機械の台数を減らせることができます。仮想化されていないサーバーは、その機械が持っている能力最大に使われることはあまりなく、また使用率にばらつきがあるのが一般的です。こういうサーバーを束ねて集約することで、一台の機械の能力を無駄なく使えば、使用率は高まり、機械の台数を減らすことができます。</a:t>
            </a:r>
          </a:p>
          <a:p>
            <a:r>
              <a:rPr kumimoji="1" lang="ja-JP" altLang="ja-JP" sz="1200" kern="1200" dirty="0" smtClean="0">
                <a:solidFill>
                  <a:schemeClr val="tx1"/>
                </a:solidFill>
                <a:effectLst/>
                <a:latin typeface="+mn-lt"/>
                <a:ea typeface="+mn-ea"/>
                <a:cs typeface="+mn-cs"/>
              </a:rPr>
              <a:t>使用率が高く性能が低い旧式機械を使っている場合、その機械の何台分もの能力を持つ新しい機械に集約することで、台数を減らすことができます。</a:t>
            </a:r>
          </a:p>
          <a:p>
            <a:r>
              <a:rPr kumimoji="1" lang="ja-JP" altLang="ja-JP" sz="1200" kern="1200" dirty="0" smtClean="0">
                <a:solidFill>
                  <a:schemeClr val="tx1"/>
                </a:solidFill>
                <a:effectLst/>
                <a:latin typeface="+mn-lt"/>
                <a:ea typeface="+mn-ea"/>
                <a:cs typeface="+mn-cs"/>
              </a:rPr>
              <a:t>使用する機械の台数を減らせば、購入費用の抑制、電気代や</a:t>
            </a:r>
            <a:r>
              <a:rPr kumimoji="1" lang="en-US" altLang="ja-JP" sz="1200" kern="1200" dirty="0" smtClean="0">
                <a:solidFill>
                  <a:schemeClr val="tx1"/>
                </a:solidFill>
                <a:effectLst/>
                <a:latin typeface="+mn-lt"/>
                <a:ea typeface="+mn-ea"/>
                <a:cs typeface="+mn-cs"/>
              </a:rPr>
              <a:t>CO2</a:t>
            </a:r>
            <a:r>
              <a:rPr kumimoji="1" lang="ja-JP" altLang="ja-JP" sz="1200" kern="1200" dirty="0" smtClean="0">
                <a:solidFill>
                  <a:schemeClr val="tx1"/>
                </a:solidFill>
                <a:effectLst/>
                <a:latin typeface="+mn-lt"/>
                <a:ea typeface="+mn-ea"/>
                <a:cs typeface="+mn-cs"/>
              </a:rPr>
              <a:t>の削減、データセンターを借用している場合は、その使用料を削減できます。</a:t>
            </a:r>
          </a:p>
          <a:p>
            <a:pPr lvl="0"/>
            <a:r>
              <a:rPr kumimoji="1" lang="ja-JP" altLang="ja-JP" sz="1200" kern="1200" dirty="0" smtClean="0">
                <a:solidFill>
                  <a:schemeClr val="tx1"/>
                </a:solidFill>
                <a:effectLst/>
                <a:latin typeface="+mn-lt"/>
                <a:ea typeface="+mn-ea"/>
                <a:cs typeface="+mn-cs"/>
              </a:rPr>
              <a:t>ソフトウェア定義</a:t>
            </a:r>
          </a:p>
          <a:p>
            <a:r>
              <a:rPr kumimoji="1" lang="ja-JP" altLang="ja-JP" sz="1200" kern="1200" dirty="0" smtClean="0">
                <a:solidFill>
                  <a:schemeClr val="tx1"/>
                </a:solidFill>
                <a:effectLst/>
                <a:latin typeface="+mn-lt"/>
                <a:ea typeface="+mn-ea"/>
                <a:cs typeface="+mn-cs"/>
              </a:rPr>
              <a:t>機械の設置や配線とった物理的な作業を伴わずにサーバー機能や性能の調達、構成の変更が実現します。運用管理者は、画面のメニューやコマンドを使って設定するだけです。もちろん仮想サーバーとして使用しようとしている能力の合計が、物理マシンの能力の上限を超えないことが前提ですが、その範囲内であれば、仮想サーバーの調達や複製、構成変更は、設定だけで可能です。</a:t>
            </a:r>
          </a:p>
          <a:p>
            <a:r>
              <a:rPr kumimoji="1" lang="ja-JP" altLang="ja-JP" sz="1200" kern="1200" dirty="0" smtClean="0">
                <a:solidFill>
                  <a:schemeClr val="tx1"/>
                </a:solidFill>
                <a:effectLst/>
                <a:latin typeface="+mn-lt"/>
                <a:ea typeface="+mn-ea"/>
                <a:cs typeface="+mn-cs"/>
              </a:rPr>
              <a:t>これにより、仮想サーバーの調達や構成変更が柔軟、迅速に、しかも稼働中にできるようになり、運用管理業務の作業効率を高めることができます。</a:t>
            </a:r>
          </a:p>
          <a:p>
            <a:pPr lvl="0"/>
            <a:r>
              <a:rPr kumimoji="1" lang="ja-JP" altLang="ja-JP" sz="1200" kern="1200" dirty="0" smtClean="0">
                <a:solidFill>
                  <a:schemeClr val="tx1"/>
                </a:solidFill>
                <a:effectLst/>
                <a:latin typeface="+mn-lt"/>
                <a:ea typeface="+mn-ea"/>
                <a:cs typeface="+mn-cs"/>
              </a:rPr>
              <a:t>ライブマイグレーション</a:t>
            </a:r>
          </a:p>
          <a:p>
            <a:r>
              <a:rPr kumimoji="1" lang="ja-JP" altLang="ja-JP" sz="1200" kern="1200" dirty="0" smtClean="0">
                <a:solidFill>
                  <a:schemeClr val="tx1"/>
                </a:solidFill>
                <a:effectLst/>
                <a:latin typeface="+mn-lt"/>
                <a:ea typeface="+mn-ea"/>
                <a:cs typeface="+mn-cs"/>
              </a:rPr>
              <a:t>仮想サーバーの実体は「設定ファイル」にあります。この設定ファイルにはプロセッサーの能力、メモリーの容量、ネットワークのアドレス番号などの仮想サーバーの設定に関わる情報が書き込まれています。この設定ファイルを、サーバー仮想化を実現するソフトウェア（</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など）に読み込ませると、物理マシンから必要な機能や性能を取り出し、仮想サーバーを実現してくれます。</a:t>
            </a:r>
          </a:p>
          <a:p>
            <a:r>
              <a:rPr kumimoji="1" lang="ja-JP" altLang="ja-JP" sz="1200" kern="1200" dirty="0" smtClean="0">
                <a:solidFill>
                  <a:schemeClr val="tx1"/>
                </a:solidFill>
                <a:effectLst/>
                <a:latin typeface="+mn-lt"/>
                <a:ea typeface="+mn-ea"/>
                <a:cs typeface="+mn-cs"/>
              </a:rPr>
              <a:t>この設定ファイルを２台の物理マシンで共有する構成にしておきます。そして、その物理マシンで稼働する仮想化ソフトウェアがお互いの物理マシンの稼働状況を監視させておくとします。もし一方が障害を起こし停止したら、一方の動いている物理マシンが、その仮想サーバーの設定情報を読み出し、動いている方で仮想サーバーを立ち上げてくれます。これにり利用者は物理マシンの障害の影響を受けることなく、仮想サーバーを利用し続けることができます。</a:t>
            </a:r>
          </a:p>
          <a:p>
            <a:r>
              <a:rPr kumimoji="1" lang="ja-JP" altLang="ja-JP" sz="1200" kern="1200" dirty="0" smtClean="0">
                <a:solidFill>
                  <a:schemeClr val="tx1"/>
                </a:solidFill>
                <a:effectLst/>
                <a:latin typeface="+mn-lt"/>
                <a:ea typeface="+mn-ea"/>
                <a:cs typeface="+mn-cs"/>
              </a:rPr>
              <a:t>障害時ばかりではなく、保守点検で機械を停止させなければならないときなどは、この方法を利用して予め仮想サーバーを別の物理マシンに移動させておき、保守点検が終わったら元に戻すことで、利用者に影響を与えないで物理マシンを停めることができます。</a:t>
            </a:r>
          </a:p>
          <a:p>
            <a:r>
              <a:rPr kumimoji="1" lang="ja-JP" altLang="ja-JP" sz="1200" kern="1200" dirty="0" smtClean="0">
                <a:solidFill>
                  <a:schemeClr val="tx1"/>
                </a:solidFill>
                <a:effectLst/>
                <a:latin typeface="+mn-lt"/>
                <a:ea typeface="+mn-ea"/>
                <a:cs typeface="+mn-cs"/>
              </a:rPr>
              <a:t>さらに、ある物理マシンの使用率が高まったとき、能力に余裕のある物理マシン仮想サーバーを移動させれば、全体としての負荷の平準化が実現します。</a:t>
            </a:r>
          </a:p>
          <a:p>
            <a:r>
              <a:rPr kumimoji="1" lang="ja-JP" altLang="ja-JP" sz="1200" kern="1200" dirty="0" smtClean="0">
                <a:solidFill>
                  <a:schemeClr val="tx1"/>
                </a:solidFill>
                <a:effectLst/>
                <a:latin typeface="+mn-lt"/>
                <a:ea typeface="+mn-ea"/>
                <a:cs typeface="+mn-cs"/>
              </a:rPr>
              <a:t>このように、仮想サーバーを停めることなく移動させることもサーバーの仮想化によって実現できます。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42</a:t>
            </a:fld>
            <a:endParaRPr kumimoji="1" lang="ja-JP" altLang="en-US"/>
          </a:p>
        </p:txBody>
      </p:sp>
    </p:spTree>
    <p:extLst>
      <p:ext uri="{BB962C8B-B14F-4D97-AF65-F5344CB8AC3E}">
        <p14:creationId xmlns:p14="http://schemas.microsoft.com/office/powerpoint/2010/main" val="752493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735501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インターネットに繋げば、いつでも何処でも望む情報が手に入り、アプリケーション・サービスをうけられるようになりました。その結果、必要となるシステム資源は、質的にも量的にも従来とは桁違いの規模となり、これが継続的に増大する状況が生まれています。これを「</a:t>
            </a:r>
            <a:r>
              <a:rPr kumimoji="1" lang="en-US" altLang="ja-JP" dirty="0" smtClean="0"/>
              <a:t>Web</a:t>
            </a:r>
            <a:r>
              <a:rPr kumimoji="1" lang="ja-JP" altLang="en-US" dirty="0" smtClean="0"/>
              <a:t>スケール」と呼んでいます。パブリック・クラウドは、この</a:t>
            </a:r>
            <a:r>
              <a:rPr kumimoji="1" lang="en-US" altLang="ja-JP" dirty="0" smtClean="0"/>
              <a:t>Web</a:t>
            </a:r>
            <a:r>
              <a:rPr kumimoji="1" lang="ja-JP" altLang="en-US" dirty="0" smtClean="0"/>
              <a:t>スケールに対応しなければなりません。</a:t>
            </a:r>
          </a:p>
          <a:p>
            <a:endParaRPr kumimoji="1" lang="ja-JP" altLang="en-US" dirty="0" smtClean="0"/>
          </a:p>
          <a:p>
            <a:r>
              <a:rPr kumimoji="1" lang="ja-JP" altLang="en-US" dirty="0" smtClean="0"/>
              <a:t>そのためには、</a:t>
            </a:r>
            <a:r>
              <a:rPr kumimoji="1" lang="en-US" altLang="ja-JP" dirty="0" smtClean="0"/>
              <a:t>CPU</a:t>
            </a:r>
            <a:r>
              <a:rPr kumimoji="1" lang="ja-JP" altLang="en-US" dirty="0" smtClean="0"/>
              <a:t>やメモリ、ストレージなどのハードウェア能力をそれぞれ個別に増強する「スケールアップ」では、すぐに物理的な限界に達してしまいます。そこで、同様のハードウェアを並列に追加してゆき、全体の規模を拡大して、並列処理させることで能力を増強する「スケールアウト」での対応が、一般的です。スケールアウトにすれば、継続的な需要の増大に際しても、ハードウェアを追加してゆくことで、容易に能力を増強できるのです。</a:t>
            </a:r>
          </a:p>
          <a:p>
            <a:endParaRPr kumimoji="1" lang="ja-JP" altLang="en-US" dirty="0" smtClean="0"/>
          </a:p>
          <a:p>
            <a:r>
              <a:rPr kumimoji="1" lang="ja-JP" altLang="en-US" dirty="0" smtClean="0"/>
              <a:t>スクリーンショット </a:t>
            </a:r>
            <a:r>
              <a:rPr kumimoji="1" lang="en-US" altLang="ja-JP" dirty="0" smtClean="0"/>
              <a:t>2015-06-11 7.42.30.png</a:t>
            </a:r>
          </a:p>
          <a:p>
            <a:endParaRPr kumimoji="1" lang="en-US" altLang="ja-JP" dirty="0" smtClean="0"/>
          </a:p>
          <a:p>
            <a:r>
              <a:rPr kumimoji="1" lang="ja-JP" altLang="en-US" dirty="0" smtClean="0"/>
              <a:t>このようなスケールアウトの考え方をパブリック・クラウドではなく、プライベート・クラウドのインフラとして提供しようという製品が登場しています。これらは、「ハイパー・コンバージド・システム」と言われ、</a:t>
            </a:r>
            <a:r>
              <a:rPr kumimoji="1" lang="en-US" altLang="ja-JP" dirty="0" err="1" smtClean="0"/>
              <a:t>Nutanix</a:t>
            </a:r>
            <a:r>
              <a:rPr kumimoji="1" lang="ja-JP" altLang="en-US" dirty="0" smtClean="0"/>
              <a:t>、</a:t>
            </a:r>
            <a:r>
              <a:rPr kumimoji="1" lang="en-US" altLang="ja-JP" dirty="0" smtClean="0"/>
              <a:t>EVO:RAIL</a:t>
            </a:r>
            <a:r>
              <a:rPr kumimoji="1" lang="ja-JP" altLang="en-US" dirty="0" smtClean="0"/>
              <a:t>、</a:t>
            </a:r>
            <a:r>
              <a:rPr kumimoji="1" lang="en-US" altLang="ja-JP" dirty="0" err="1" smtClean="0"/>
              <a:t>Simplivity</a:t>
            </a:r>
            <a:r>
              <a:rPr kumimoji="1" lang="ja-JP" altLang="en-US" dirty="0" smtClean="0"/>
              <a:t>、</a:t>
            </a:r>
            <a:r>
              <a:rPr kumimoji="1" lang="en-US" altLang="ja-JP" dirty="0" smtClean="0"/>
              <a:t>VCE</a:t>
            </a:r>
            <a:r>
              <a:rPr kumimoji="1" lang="ja-JP" altLang="en-US" dirty="0" smtClean="0"/>
              <a:t>の</a:t>
            </a:r>
            <a:r>
              <a:rPr kumimoji="1" lang="en-US" altLang="ja-JP" dirty="0" err="1" smtClean="0"/>
              <a:t>VxRack</a:t>
            </a:r>
            <a:r>
              <a:rPr kumimoji="1" lang="ja-JP" altLang="en-US" dirty="0" smtClean="0"/>
              <a:t>などの製品が登場しています。これら製品は、サーバー、ネットワーク、ストレージで</a:t>
            </a:r>
            <a:r>
              <a:rPr kumimoji="1" lang="en-US" altLang="ja-JP" dirty="0" smtClean="0"/>
              <a:t>1</a:t>
            </a:r>
            <a:r>
              <a:rPr kumimoji="1" lang="ja-JP" altLang="en-US" dirty="0" smtClean="0"/>
              <a:t>単位の標準化されたモジュールで構成され、これを追加してゆくことで、すなわち、スケールアウトでシステムの能力を増強することができます。</a:t>
            </a:r>
          </a:p>
          <a:p>
            <a:endParaRPr kumimoji="1" lang="ja-JP" altLang="en-US" dirty="0" smtClean="0"/>
          </a:p>
          <a:p>
            <a:r>
              <a:rPr kumimoji="1" lang="ja-JP" altLang="en-US" dirty="0" smtClean="0"/>
              <a:t>これまでも、サーバー、ネットワーク、ストレージをひとつの筐体に収め、システムの接続や基本的な設定を予め済ませて出荷する「コンバージド・システム（垂直統合システム）」と言われる製品はありました。例えば、</a:t>
            </a:r>
            <a:r>
              <a:rPr kumimoji="1" lang="en-US" altLang="ja-JP" dirty="0" smtClean="0"/>
              <a:t>Oracle</a:t>
            </a:r>
            <a:r>
              <a:rPr kumimoji="1" lang="ja-JP" altLang="en-US" dirty="0" smtClean="0"/>
              <a:t>の </a:t>
            </a:r>
            <a:r>
              <a:rPr kumimoji="1" lang="en-US" altLang="ja-JP" dirty="0" err="1" smtClean="0"/>
              <a:t>Exalogic</a:t>
            </a:r>
            <a:r>
              <a:rPr kumimoji="1" lang="en-US" altLang="ja-JP" dirty="0" smtClean="0"/>
              <a:t> Elastic Cloud</a:t>
            </a:r>
            <a:r>
              <a:rPr kumimoji="1" lang="ja-JP" altLang="en-US" dirty="0" smtClean="0"/>
              <a:t>、</a:t>
            </a:r>
            <a:r>
              <a:rPr kumimoji="1" lang="en-US" altLang="ja-JP" dirty="0" smtClean="0"/>
              <a:t>IBM</a:t>
            </a:r>
            <a:r>
              <a:rPr kumimoji="1" lang="ja-JP" altLang="en-US" dirty="0" smtClean="0"/>
              <a:t>の</a:t>
            </a:r>
            <a:r>
              <a:rPr kumimoji="1" lang="en-US" altLang="ja-JP" dirty="0" err="1" smtClean="0"/>
              <a:t>PureFlex</a:t>
            </a:r>
            <a:r>
              <a:rPr kumimoji="1" lang="en-US" altLang="ja-JP" dirty="0" smtClean="0"/>
              <a:t> System</a:t>
            </a:r>
            <a:r>
              <a:rPr kumimoji="1" lang="ja-JP" altLang="en-US" dirty="0" smtClean="0"/>
              <a:t>、</a:t>
            </a:r>
            <a:r>
              <a:rPr kumimoji="1" lang="en-US" altLang="ja-JP" dirty="0" smtClean="0"/>
              <a:t>VCE</a:t>
            </a:r>
            <a:r>
              <a:rPr kumimoji="1" lang="ja-JP" altLang="en-US" dirty="0" smtClean="0"/>
              <a:t>の</a:t>
            </a:r>
            <a:r>
              <a:rPr kumimoji="1" lang="en-US" altLang="ja-JP" dirty="0" err="1" smtClean="0"/>
              <a:t>vBlock</a:t>
            </a:r>
            <a:r>
              <a:rPr kumimoji="1" lang="ja-JP" altLang="en-US" dirty="0" smtClean="0"/>
              <a:t>、</a:t>
            </a:r>
            <a:r>
              <a:rPr kumimoji="1" lang="en-US" altLang="ja-JP" dirty="0" smtClean="0"/>
              <a:t>HP </a:t>
            </a:r>
            <a:r>
              <a:rPr kumimoji="1" lang="ja-JP" altLang="en-US" dirty="0" smtClean="0"/>
              <a:t>の</a:t>
            </a:r>
            <a:r>
              <a:rPr kumimoji="1" lang="en-US" altLang="ja-JP" dirty="0" err="1" smtClean="0"/>
              <a:t>ConvergedSystem</a:t>
            </a:r>
            <a:r>
              <a:rPr kumimoji="1" lang="ja-JP" altLang="en-US" dirty="0" smtClean="0"/>
              <a:t>などがあります。</a:t>
            </a:r>
          </a:p>
          <a:p>
            <a:endParaRPr kumimoji="1" lang="ja-JP" altLang="en-US" dirty="0" smtClean="0"/>
          </a:p>
          <a:p>
            <a:r>
              <a:rPr kumimoji="1" lang="ja-JP" altLang="en-US" dirty="0" smtClean="0"/>
              <a:t>しかし、能力の拡張となると構成要素毎に個別対応しなければならず、しかも、接続や設定などが複雑になります。規模や構成を変えないことを前提に使うには、導入や設定、運用も容易なのですが、スケールアウトには簡単に対応できないものでした。</a:t>
            </a:r>
          </a:p>
          <a:p>
            <a:endParaRPr kumimoji="1" lang="ja-JP" altLang="en-US" dirty="0" smtClean="0"/>
          </a:p>
          <a:p>
            <a:r>
              <a:rPr kumimoji="1" lang="ja-JP" altLang="en-US" dirty="0" smtClean="0"/>
              <a:t>一方、「ハイパー・コンバージド・システム」は、標準化されたモジュールを追加することで、能力をスケールアウトに拡張でき、その構成や設定も自動で行われます。能力の拡張を迅速かつ段階的に行う必要があるインフラ用途として有効です。また構成や設定を全てソフトウェアで行える</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）を構築する手段としても注目されています。</a:t>
            </a:r>
          </a:p>
          <a:p>
            <a:endParaRPr kumimoji="1" lang="ja-JP" altLang="en-US" dirty="0" smtClean="0"/>
          </a:p>
          <a:p>
            <a:r>
              <a:rPr kumimoji="1" lang="ja-JP" altLang="en-US" dirty="0" smtClean="0"/>
              <a:t>スクリーンショット </a:t>
            </a:r>
            <a:r>
              <a:rPr kumimoji="1" lang="en-US" altLang="ja-JP" dirty="0" smtClean="0"/>
              <a:t>2015-06-11 7.42.56.png</a:t>
            </a:r>
          </a:p>
          <a:p>
            <a:endParaRPr kumimoji="1" lang="en-US" altLang="ja-JP" dirty="0" smtClean="0"/>
          </a:p>
          <a:p>
            <a:r>
              <a:rPr kumimoji="1" lang="ja-JP" altLang="en-US" dirty="0" smtClean="0"/>
              <a:t>米</a:t>
            </a:r>
            <a:r>
              <a:rPr kumimoji="1" lang="en-US" altLang="ja-JP" dirty="0" smtClean="0"/>
              <a:t>Gartner</a:t>
            </a:r>
            <a:r>
              <a:rPr kumimoji="1" lang="ja-JP" altLang="en-US" dirty="0" smtClean="0"/>
              <a:t>は、「</a:t>
            </a:r>
            <a:r>
              <a:rPr kumimoji="1" lang="en-US" altLang="ja-JP" dirty="0" smtClean="0"/>
              <a:t>2015</a:t>
            </a:r>
            <a:r>
              <a:rPr kumimoji="1" lang="ja-JP" altLang="en-US" dirty="0" smtClean="0"/>
              <a:t>年の戦略的テクノロジ・トレンドのトップ</a:t>
            </a:r>
            <a:r>
              <a:rPr kumimoji="1" lang="en-US" altLang="ja-JP" dirty="0" smtClean="0"/>
              <a:t>10</a:t>
            </a:r>
            <a:r>
              <a:rPr kumimoji="1" lang="ja-JP" altLang="en-US" dirty="0" smtClean="0"/>
              <a:t>」に</a:t>
            </a:r>
            <a:r>
              <a:rPr kumimoji="1" lang="en-US" altLang="ja-JP" dirty="0" smtClean="0"/>
              <a:t>Web Scale IT</a:t>
            </a:r>
            <a:r>
              <a:rPr kumimoji="1" lang="ja-JP" altLang="en-US" dirty="0" smtClean="0"/>
              <a:t>として、これを取り上げ、注目しています。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257784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54</a:t>
            </a:fld>
            <a:endParaRPr kumimoji="1" lang="ja-JP" altLang="en-US"/>
          </a:p>
        </p:txBody>
      </p:sp>
    </p:spTree>
    <p:extLst>
      <p:ext uri="{BB962C8B-B14F-4D97-AF65-F5344CB8AC3E}">
        <p14:creationId xmlns:p14="http://schemas.microsoft.com/office/powerpoint/2010/main" val="153543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59840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smtClean="0">
                <a:solidFill>
                  <a:schemeClr val="tx1"/>
                </a:solidFill>
                <a:effectLst/>
                <a:latin typeface="+mn-lt"/>
                <a:ea typeface="+mn-ea"/>
                <a:cs typeface="+mn-cs"/>
              </a:rPr>
              <a:t>1950</a:t>
            </a:r>
            <a:r>
              <a:rPr kumimoji="1" lang="ja-JP" altLang="en-US" sz="1200" b="0" i="0" kern="1200" dirty="0" smtClean="0">
                <a:solidFill>
                  <a:schemeClr val="tx1"/>
                </a:solidFill>
                <a:effectLst/>
                <a:latin typeface="+mn-lt"/>
                <a:ea typeface="+mn-ea"/>
                <a:cs typeface="+mn-cs"/>
              </a:rPr>
              <a:t>年代、コンピューターがビジネスで利用されるようになりましたが、非常に高価であり、個人が占有して使うことは不可能でした。そこで大型コンピューター（メインフレーム）を共同利用するために、「バッチ」処理が登場します。バッチは処理目的ごとの「プログラムとデータのひとまとまり（ジョブ）」ごとに順次処理するのですが、前の処理が終わるまで次の処理が始められません。</a:t>
            </a:r>
          </a:p>
          <a:p>
            <a:r>
              <a:rPr kumimoji="1" lang="en-US" altLang="ja-JP" sz="1200" b="0" i="0" kern="1200" dirty="0" smtClean="0">
                <a:solidFill>
                  <a:schemeClr val="tx1"/>
                </a:solidFill>
                <a:effectLst/>
                <a:latin typeface="+mn-lt"/>
                <a:ea typeface="+mn-ea"/>
                <a:cs typeface="+mn-cs"/>
              </a:rPr>
              <a:t>1960</a:t>
            </a:r>
            <a:r>
              <a:rPr kumimoji="1" lang="ja-JP" altLang="en-US" sz="1200" b="0" i="0" kern="1200" dirty="0" smtClean="0">
                <a:solidFill>
                  <a:schemeClr val="tx1"/>
                </a:solidFill>
                <a:effectLst/>
                <a:latin typeface="+mn-lt"/>
                <a:ea typeface="+mn-ea"/>
                <a:cs typeface="+mn-cs"/>
              </a:rPr>
              <a:t>年代にはいり、インタラクティブ（対話的）に複数ユーザーが同時に使える「タイムシェアリング（時分割）」が考案されます。これは</a:t>
            </a:r>
            <a:r>
              <a:rPr kumimoji="1" lang="en-US" altLang="ja-JP" sz="1200" b="0" i="0" kern="1200" dirty="0" smtClean="0">
                <a:solidFill>
                  <a:schemeClr val="tx1"/>
                </a:solidFill>
                <a:effectLst/>
                <a:latin typeface="+mn-lt"/>
                <a:ea typeface="+mn-ea"/>
                <a:cs typeface="+mn-cs"/>
              </a:rPr>
              <a:t>CPU</a:t>
            </a:r>
            <a:r>
              <a:rPr kumimoji="1" lang="ja-JP" altLang="en-US" sz="1200" b="0" i="0" kern="1200" dirty="0" smtClean="0">
                <a:solidFill>
                  <a:schemeClr val="tx1"/>
                </a:solidFill>
                <a:effectLst/>
                <a:latin typeface="+mn-lt"/>
                <a:ea typeface="+mn-ea"/>
                <a:cs typeface="+mn-cs"/>
              </a:rPr>
              <a:t>の処理時間を細かく区切り、その単位でユーザーを切り替えることで、一時点では</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ユーザーですが、あたかも同時に複数ユーザーが使えるようになりました。</a:t>
            </a:r>
          </a:p>
          <a:p>
            <a:r>
              <a:rPr kumimoji="1" lang="en-US" altLang="ja-JP" sz="1200" b="0" i="0" kern="1200" dirty="0" smtClean="0">
                <a:solidFill>
                  <a:schemeClr val="tx1"/>
                </a:solidFill>
                <a:effectLst/>
                <a:latin typeface="+mn-lt"/>
                <a:ea typeface="+mn-ea"/>
                <a:cs typeface="+mn-cs"/>
              </a:rPr>
              <a:t>1960</a:t>
            </a:r>
            <a:r>
              <a:rPr kumimoji="1" lang="ja-JP" altLang="en-US" sz="1200" b="0" i="0" kern="1200" dirty="0" smtClean="0">
                <a:solidFill>
                  <a:schemeClr val="tx1"/>
                </a:solidFill>
                <a:effectLst/>
                <a:latin typeface="+mn-lt"/>
                <a:ea typeface="+mn-ea"/>
                <a:cs typeface="+mn-cs"/>
              </a:rPr>
              <a:t>年代後半、この時分割された処理単位毎にハードウェア機能の割り当てや設定を切り替えることで、一台のハードウェアで複数のハードウェアが同時に動いているように機能させる「仮想化」が登場、これにより高価な自分専用機を購入しなくても、専用機を占有するような使い方を実現しました。</a:t>
            </a:r>
          </a:p>
          <a:p>
            <a:r>
              <a:rPr kumimoji="1" lang="en-US" altLang="ja-JP" sz="1200" b="0" i="0" kern="1200" dirty="0" smtClean="0">
                <a:solidFill>
                  <a:schemeClr val="tx1"/>
                </a:solidFill>
                <a:effectLst/>
                <a:latin typeface="+mn-lt"/>
                <a:ea typeface="+mn-ea"/>
                <a:cs typeface="+mn-cs"/>
              </a:rPr>
              <a:t>1980</a:t>
            </a:r>
            <a:r>
              <a:rPr kumimoji="1" lang="ja-JP" altLang="en-US" sz="1200" b="0" i="0" kern="1200" dirty="0" smtClean="0">
                <a:solidFill>
                  <a:schemeClr val="tx1"/>
                </a:solidFill>
                <a:effectLst/>
                <a:latin typeface="+mn-lt"/>
                <a:ea typeface="+mn-ea"/>
                <a:cs typeface="+mn-cs"/>
              </a:rPr>
              <a:t>年代に入り、</a:t>
            </a:r>
            <a:r>
              <a:rPr kumimoji="1" lang="en-US" altLang="ja-JP" sz="1200" b="0" i="0" kern="1200" dirty="0" smtClean="0">
                <a:solidFill>
                  <a:schemeClr val="tx1"/>
                </a:solidFill>
                <a:effectLst/>
                <a:latin typeface="+mn-lt"/>
                <a:ea typeface="+mn-ea"/>
                <a:cs typeface="+mn-cs"/>
              </a:rPr>
              <a:t>PC</a:t>
            </a:r>
            <a:r>
              <a:rPr kumimoji="1" lang="ja-JP" altLang="en-US" sz="1200" b="0" i="0" kern="1200" dirty="0" smtClean="0">
                <a:solidFill>
                  <a:schemeClr val="tx1"/>
                </a:solidFill>
                <a:effectLst/>
                <a:latin typeface="+mn-lt"/>
                <a:ea typeface="+mn-ea"/>
                <a:cs typeface="+mn-cs"/>
              </a:rPr>
              <a:t>やミニコン、オフコンといった安価なコンピューターが登場したことで、使用上の制約も多いメインフレームの仮想化ではなく、業務ごとに個別に購入して使おうという動きが生まれました。この分散化により企業が抱えるコンピューター台数は増え、バージョンアップやトラブル対応、運用といった維持管理に関わる手間やコストが膨れあがってゆきます。</a:t>
            </a:r>
          </a:p>
          <a:p>
            <a:r>
              <a:rPr kumimoji="1" lang="en-US" altLang="ja-JP" sz="1200" b="0" i="0" kern="1200" dirty="0" smtClean="0">
                <a:solidFill>
                  <a:schemeClr val="tx1"/>
                </a:solidFill>
                <a:effectLst/>
                <a:latin typeface="+mn-lt"/>
                <a:ea typeface="+mn-ea"/>
                <a:cs typeface="+mn-cs"/>
              </a:rPr>
              <a:t>2000</a:t>
            </a:r>
            <a:r>
              <a:rPr kumimoji="1" lang="ja-JP" altLang="en-US" sz="1200" b="0" i="0" kern="1200" dirty="0" smtClean="0">
                <a:solidFill>
                  <a:schemeClr val="tx1"/>
                </a:solidFill>
                <a:effectLst/>
                <a:latin typeface="+mn-lt"/>
                <a:ea typeface="+mn-ea"/>
                <a:cs typeface="+mn-cs"/>
              </a:rPr>
              <a:t>年代に入り、この事態に対処しようと複数のハードウェアを集約できる「仮想化」が再び注目されます。この仮想化されたコンピューターを運用管理とともにインターネット越しに貸し出そうというサービス（</a:t>
            </a:r>
            <a:r>
              <a:rPr kumimoji="1" lang="en-US" altLang="ja-JP" sz="1200" b="0" i="0" kern="1200" dirty="0" smtClean="0">
                <a:solidFill>
                  <a:schemeClr val="tx1"/>
                </a:solidFill>
                <a:effectLst/>
                <a:latin typeface="+mn-lt"/>
                <a:ea typeface="+mn-ea"/>
                <a:cs typeface="+mn-cs"/>
              </a:rPr>
              <a:t>IaaS</a:t>
            </a:r>
            <a:r>
              <a:rPr kumimoji="1" lang="ja-JP" altLang="en-US" sz="1200" b="0" i="0" kern="1200" dirty="0" smtClean="0">
                <a:solidFill>
                  <a:schemeClr val="tx1"/>
                </a:solidFill>
                <a:effectLst/>
                <a:latin typeface="+mn-lt"/>
                <a:ea typeface="+mn-ea"/>
                <a:cs typeface="+mn-cs"/>
              </a:rPr>
              <a:t>）も登場します。</a:t>
            </a:r>
          </a:p>
          <a:p>
            <a:r>
              <a:rPr kumimoji="1" lang="ja-JP" altLang="en-US" sz="1200" b="0" i="0" kern="1200" dirty="0" smtClean="0">
                <a:solidFill>
                  <a:schemeClr val="tx1"/>
                </a:solidFill>
                <a:effectLst/>
                <a:latin typeface="+mn-lt"/>
                <a:ea typeface="+mn-ea"/>
                <a:cs typeface="+mn-cs"/>
              </a:rPr>
              <a:t>ただ、仮想化されたコンピューターは、それ毎に</a:t>
            </a:r>
            <a:r>
              <a:rPr kumimoji="1" lang="en-US" altLang="ja-JP" sz="1200" b="0" i="0" kern="1200" dirty="0" smtClean="0">
                <a:solidFill>
                  <a:schemeClr val="tx1"/>
                </a:solidFill>
                <a:effectLst/>
                <a:latin typeface="+mn-lt"/>
                <a:ea typeface="+mn-ea"/>
                <a:cs typeface="+mn-cs"/>
              </a:rPr>
              <a:t>OS</a:t>
            </a:r>
            <a:r>
              <a:rPr kumimoji="1" lang="ja-JP" altLang="en-US" sz="1200" b="0" i="0" kern="1200" dirty="0" smtClean="0">
                <a:solidFill>
                  <a:schemeClr val="tx1"/>
                </a:solidFill>
                <a:effectLst/>
                <a:latin typeface="+mn-lt"/>
                <a:ea typeface="+mn-ea"/>
                <a:cs typeface="+mn-cs"/>
              </a:rPr>
              <a:t>や設定のためのデータを個別に持ち動かさなくてはなりません。そのためメモリーやストレージなどの資源を大量消費します。そこで同じ</a:t>
            </a:r>
            <a:r>
              <a:rPr kumimoji="1" lang="en-US" altLang="ja-JP" sz="1200" b="0" i="0" kern="1200" dirty="0" smtClean="0">
                <a:solidFill>
                  <a:schemeClr val="tx1"/>
                </a:solidFill>
                <a:effectLst/>
                <a:latin typeface="+mn-lt"/>
                <a:ea typeface="+mn-ea"/>
                <a:cs typeface="+mn-cs"/>
              </a:rPr>
              <a:t>OS</a:t>
            </a:r>
            <a:r>
              <a:rPr kumimoji="1" lang="ja-JP" altLang="en-US" sz="1200" b="0" i="0" kern="1200" smtClean="0">
                <a:solidFill>
                  <a:schemeClr val="tx1"/>
                </a:solidFill>
                <a:effectLst/>
                <a:latin typeface="+mn-lt"/>
                <a:ea typeface="+mn-ea"/>
                <a:cs typeface="+mn-cs"/>
              </a:rPr>
              <a:t>を使い、ユーザーやアプリケーション毎の個別設定だけを保持し、少ない消費資源で個別のコンピューターのように機能させる「コンテナ」方式が登場しました。コンピューターが様々な業務で使われ、変更に即応できるコンテナは、広く普及の兆しを見せ始めてい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61199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8916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9373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61346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815259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1" Type="http://schemas.openxmlformats.org/officeDocument/2006/relationships/image" Target="../media/image20.tiff"/><Relationship Id="rId12" Type="http://schemas.openxmlformats.org/officeDocument/2006/relationships/image" Target="../media/image21.tiff"/><Relationship Id="rId13" Type="http://schemas.openxmlformats.org/officeDocument/2006/relationships/image" Target="../media/image22.png"/><Relationship Id="rId1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tiff"/><Relationship Id="rId5" Type="http://schemas.openxmlformats.org/officeDocument/2006/relationships/image" Target="../media/image14.tiff"/><Relationship Id="rId6" Type="http://schemas.openxmlformats.org/officeDocument/2006/relationships/image" Target="../media/image15.jpg"/><Relationship Id="rId7" Type="http://schemas.openxmlformats.org/officeDocument/2006/relationships/image" Target="../media/image16.tiff"/><Relationship Id="rId8" Type="http://schemas.openxmlformats.org/officeDocument/2006/relationships/image" Target="../media/image17.jpg"/><Relationship Id="rId9" Type="http://schemas.openxmlformats.org/officeDocument/2006/relationships/image" Target="../media/image18.png"/><Relationship Id="rId10" Type="http://schemas.openxmlformats.org/officeDocument/2006/relationships/image" Target="../media/image1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25.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g"/><Relationship Id="rId6" Type="http://schemas.openxmlformats.org/officeDocument/2006/relationships/image" Target="../media/image31.jpg"/><Relationship Id="rId7" Type="http://schemas.openxmlformats.org/officeDocument/2006/relationships/image" Target="../media/image32.tiff"/><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jpg"/><Relationship Id="rId11" Type="http://schemas.openxmlformats.org/officeDocument/2006/relationships/image" Target="../media/image36.jp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9.gif"/><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9" Type="http://schemas.openxmlformats.org/officeDocument/2006/relationships/image" Target="../media/image47.jpg"/><Relationship Id="rId20" Type="http://schemas.openxmlformats.org/officeDocument/2006/relationships/image" Target="../media/image58.jp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 Id="rId25" Type="http://schemas.openxmlformats.org/officeDocument/2006/relationships/image" Target="../media/image63.png"/><Relationship Id="rId26" Type="http://schemas.openxmlformats.org/officeDocument/2006/relationships/image" Target="../media/image64.jpg"/><Relationship Id="rId27" Type="http://schemas.openxmlformats.org/officeDocument/2006/relationships/image" Target="../media/image65.png"/><Relationship Id="rId10" Type="http://schemas.openxmlformats.org/officeDocument/2006/relationships/image" Target="../media/image48.jpg"/><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jpg"/><Relationship Id="rId14" Type="http://schemas.openxmlformats.org/officeDocument/2006/relationships/image" Target="../media/image52.gif"/><Relationship Id="rId15" Type="http://schemas.openxmlformats.org/officeDocument/2006/relationships/image" Target="../media/image53.jpg"/><Relationship Id="rId16" Type="http://schemas.openxmlformats.org/officeDocument/2006/relationships/image" Target="../media/image54.jpg"/><Relationship Id="rId17" Type="http://schemas.openxmlformats.org/officeDocument/2006/relationships/image" Target="../media/image55.jpg"/><Relationship Id="rId18" Type="http://schemas.openxmlformats.org/officeDocument/2006/relationships/image" Target="../media/image56.jpg"/><Relationship Id="rId19"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40.jpg"/><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4.jpg"/><Relationship Id="rId7" Type="http://schemas.openxmlformats.org/officeDocument/2006/relationships/image" Target="../media/image45.jpg"/><Relationship Id="rId8" Type="http://schemas.openxmlformats.org/officeDocument/2006/relationships/image" Target="../media/image46.jpg"/></Relationships>
</file>

<file path=ppt/slides/_rels/slide49.xml.rels><?xml version="1.0" encoding="UTF-8" standalone="yes"?>
<Relationships xmlns="http://schemas.openxmlformats.org/package/2006/relationships"><Relationship Id="rId11" Type="http://schemas.openxmlformats.org/officeDocument/2006/relationships/image" Target="../media/image64.jpg"/><Relationship Id="rId12" Type="http://schemas.openxmlformats.org/officeDocument/2006/relationships/image" Target="../media/image65.png"/><Relationship Id="rId13"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40.jpg"/><Relationship Id="rId3" Type="http://schemas.openxmlformats.org/officeDocument/2006/relationships/image" Target="../media/image41.png"/><Relationship Id="rId4" Type="http://schemas.openxmlformats.org/officeDocument/2006/relationships/image" Target="../media/image58.jp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55.jp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7.png"/><Relationship Id="rId5" Type="http://schemas.openxmlformats.org/officeDocument/2006/relationships/image" Target="../media/image5.png"/><Relationship Id="rId6" Type="http://schemas.openxmlformats.org/officeDocument/2006/relationships/image" Target="../media/image68.jp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 Id="rId3" Type="http://schemas.openxmlformats.org/officeDocument/2006/relationships/hyperlink" Target="http://www.netcommerce.co.j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2800" dirty="0">
                <a:latin typeface="Hiragino Kaku Gothic StdN W8" charset="-128"/>
                <a:ea typeface="Hiragino Kaku Gothic StdN W8" charset="-128"/>
                <a:cs typeface="Hiragino Kaku Gothic StdN W8" charset="-128"/>
              </a:rPr>
              <a:t>システムインフラと仮想化／</a:t>
            </a:r>
            <a:r>
              <a:rPr lang="en-US" altLang="ja-JP" sz="2800" dirty="0">
                <a:latin typeface="Hiragino Kaku Gothic StdN W8" charset="-128"/>
                <a:ea typeface="Hiragino Kaku Gothic StdN W8" charset="-128"/>
                <a:cs typeface="Hiragino Kaku Gothic StdN W8" charset="-128"/>
              </a:rPr>
              <a:t>SDI</a:t>
            </a:r>
            <a:r>
              <a:rPr kumimoji="1" lang="en-US" altLang="ja-JP" sz="2800" dirty="0" smtClean="0">
                <a:latin typeface="Hiragino Kaku Gothic StdN W8" charset="-128"/>
                <a:ea typeface="Hiragino Kaku Gothic StdN W8" charset="-128"/>
                <a:cs typeface="Hiragino Kaku Gothic StdN W8" charset="-128"/>
              </a:rPr>
              <a:t/>
            </a:r>
            <a:br>
              <a:rPr kumimoji="1" lang="en-US" altLang="ja-JP" sz="2800" dirty="0" smtClean="0">
                <a:latin typeface="Hiragino Kaku Gothic StdN W8" charset="-128"/>
                <a:ea typeface="Hiragino Kaku Gothic StdN W8" charset="-128"/>
                <a:cs typeface="Hiragino Kaku Gothic StdN W8" charset="-128"/>
              </a:rPr>
            </a:br>
            <a:r>
              <a:rPr lang="en-US" altLang="ja-JP" sz="1200" dirty="0" smtClean="0">
                <a:latin typeface="Hiragino Kaku Gothic Std W8" charset="-128"/>
                <a:ea typeface="Hiragino Kaku Gothic Std W8" charset="-128"/>
                <a:cs typeface="Hiragino Kaku Gothic Std W8" charset="-128"/>
              </a:rPr>
              <a:t>Infrastructure &amp; Virtualization/Software-Defined Infrastructure</a:t>
            </a:r>
            <a:endParaRPr kumimoji="1" lang="ja-JP" altLang="en-US" sz="12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ソリューション塾</a:t>
            </a:r>
            <a:r>
              <a:rPr kumimoji="1" lang="ja-JP" altLang="en-US" dirty="0" smtClean="0">
                <a:latin typeface="Meiryo" charset="-128"/>
                <a:ea typeface="Meiryo" charset="-128"/>
                <a:cs typeface="Meiryo" charset="-128"/>
              </a:rPr>
              <a:t>・関西</a:t>
            </a:r>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2017</a:t>
            </a:r>
            <a:r>
              <a:rPr kumimoji="1" lang="ja-JP" altLang="en-US" dirty="0" smtClean="0">
                <a:latin typeface="Meiryo" charset="-128"/>
                <a:ea typeface="Meiryo" charset="-128"/>
                <a:cs typeface="Meiryo" charset="-128"/>
              </a:rPr>
              <a:t>年</a:t>
            </a:r>
            <a:r>
              <a:rPr lang="en-US" altLang="ja-JP" dirty="0" smtClean="0">
                <a:latin typeface="Meiryo" charset="-128"/>
                <a:ea typeface="Meiryo" charset="-128"/>
                <a:cs typeface="Meiryo" charset="-128"/>
              </a:rPr>
              <a:t>5</a:t>
            </a:r>
            <a:r>
              <a:rPr kumimoji="1"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29</a:t>
            </a:r>
            <a:r>
              <a:rPr lang="ja-JP" altLang="en-US" dirty="0" smtClean="0">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角丸四角形 421"/>
          <p:cNvSpPr/>
          <p:nvPr/>
        </p:nvSpPr>
        <p:spPr>
          <a:xfrm>
            <a:off x="621754" y="3058324"/>
            <a:ext cx="5827714" cy="3102575"/>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p:cNvSpPr/>
          <p:nvPr/>
        </p:nvSpPr>
        <p:spPr>
          <a:xfrm>
            <a:off x="816474" y="3849928"/>
            <a:ext cx="5437817" cy="2375138"/>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69632" y="4563292"/>
            <a:ext cx="5116862" cy="172090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06283" y="1254344"/>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685015" y="1254795"/>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684728" y="1254795"/>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21754" y="1171886"/>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42" name="角丸四角形 41"/>
          <p:cNvSpPr/>
          <p:nvPr/>
        </p:nvSpPr>
        <p:spPr>
          <a:xfrm>
            <a:off x="1067888" y="158070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63216" y="167672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15834" y="179102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3545763" y="588018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335800" y="543446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335800" y="5627931"/>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335800" y="5809524"/>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335800" y="5985212"/>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710450" y="543701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710450" y="5630472"/>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710450" y="5812065"/>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710450" y="5987753"/>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64096" y="5434469"/>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64096" y="5627931"/>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64096" y="5809524"/>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64096" y="5985212"/>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438746" y="5437010"/>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438746" y="5630472"/>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438746" y="5812065"/>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438746" y="5987753"/>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804152" y="5437010"/>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804152" y="5630472"/>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804152" y="5812065"/>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804152" y="5987753"/>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74406" y="5439551"/>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74406" y="5633013"/>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74406" y="5814606"/>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74406" y="5990294"/>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3545763" y="565820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3545763" y="543446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3966622" y="588018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3966622" y="565820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3966622" y="543446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4400435" y="588018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4400435" y="565820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4400435" y="543446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4821294" y="588018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4821294" y="5658204"/>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4821294" y="5434469"/>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5247563" y="5873840"/>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5247563" y="565186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5247563" y="542812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3696110" y="5099658"/>
            <a:ext cx="955599"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00" dirty="0" smtClean="0">
                <a:solidFill>
                  <a:srgbClr val="FFFFFF"/>
                </a:solidFill>
                <a:latin typeface="ＭＳ Ｐゴシック"/>
                <a:ea typeface="ＭＳ Ｐゴシック"/>
                <a:cs typeface="ＭＳ Ｐゴシック"/>
              </a:rPr>
              <a:t>WAN</a:t>
            </a:r>
            <a:r>
              <a:rPr lang="ja-JP" altLang="en-US" sz="800" dirty="0" smtClean="0">
                <a:solidFill>
                  <a:srgbClr val="FFFFFF"/>
                </a:solidFill>
                <a:latin typeface="ＭＳ Ｐゴシック"/>
                <a:ea typeface="ＭＳ Ｐゴシック"/>
                <a:cs typeface="ＭＳ Ｐゴシック"/>
              </a:rPr>
              <a:t>高速化装置</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4668749" y="5099658"/>
            <a:ext cx="949086"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1336871" y="5096145"/>
            <a:ext cx="736708"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2090619" y="5101232"/>
            <a:ext cx="853659"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ロードバランサ</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2956771" y="5099658"/>
            <a:ext cx="726846"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67888" y="2226481"/>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67888" y="2419943"/>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38142" y="2229022"/>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38142" y="2422484"/>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869615" y="224701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12479" y="1171886"/>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58613" y="158070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05651" y="17933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59297" y="179102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13520" y="166866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58613" y="2226481"/>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58613" y="2419943"/>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60340" y="224701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31779" y="1165490"/>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077913" y="1574305"/>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44885" y="169943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40180" y="170167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077913" y="2220085"/>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077913" y="2413547"/>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879640" y="2240615"/>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299662" y="1653726"/>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51429" y="2240615"/>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786146" y="1298126"/>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16266" y="1408111"/>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62032" y="1762450"/>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786146" y="1762450"/>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16266" y="1850868"/>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797709" y="1281260"/>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873333" y="1409175"/>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3993348" y="1331085"/>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15476" y="1422847"/>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873333" y="1854221"/>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53981" y="1281260"/>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65282" y="1373031"/>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46395" y="1318981"/>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57696" y="1410752"/>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46159" y="1755931"/>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57460" y="1847702"/>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13673" y="1314969"/>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35801" y="1406731"/>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06292" y="1171886"/>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193551" y="1173538"/>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41867" y="1173538"/>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 name="ホームベース 4"/>
          <p:cNvSpPr/>
          <p:nvPr/>
        </p:nvSpPr>
        <p:spPr>
          <a:xfrm flipH="1">
            <a:off x="5935371" y="3139714"/>
            <a:ext cx="2576526" cy="548502"/>
          </a:xfrm>
          <a:prstGeom prst="homePlate">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ポリシーで機能や性能を管理</a:t>
            </a:r>
            <a:endParaRPr kumimoji="1" lang="en-US" altLang="ja-JP" sz="1200" dirty="0" smtClean="0">
              <a:solidFill>
                <a:srgbClr val="FFFFFF"/>
              </a:solidFill>
              <a:latin typeface="Meiryo" charset="-128"/>
              <a:ea typeface="Meiryo" charset="-128"/>
              <a:cs typeface="Meiryo" charset="-128"/>
            </a:endParaRPr>
          </a:p>
          <a:p>
            <a:pPr algn="r"/>
            <a:r>
              <a:rPr lang="ja-JP" altLang="en-US" sz="800" dirty="0" smtClean="0">
                <a:solidFill>
                  <a:srgbClr val="FFFFFF"/>
                </a:solidFill>
                <a:latin typeface="Meiryo" charset="-128"/>
                <a:ea typeface="Meiryo" charset="-128"/>
                <a:cs typeface="Meiryo" charset="-128"/>
              </a:rPr>
              <a:t>処理能力、</a:t>
            </a:r>
            <a:r>
              <a:rPr kumimoji="1" lang="ja-JP" altLang="en-US" sz="800" dirty="0" smtClean="0">
                <a:solidFill>
                  <a:srgbClr val="FFFFFF"/>
                </a:solidFill>
                <a:latin typeface="Meiryo" charset="-128"/>
                <a:ea typeface="Meiryo" charset="-128"/>
                <a:cs typeface="Meiryo" charset="-128"/>
              </a:rPr>
              <a:t>対障害性能、セキュリティなど</a:t>
            </a:r>
            <a:endParaRPr kumimoji="1" lang="ja-JP" altLang="en-US" sz="800" dirty="0">
              <a:solidFill>
                <a:srgbClr val="FFFFFF"/>
              </a:solidFill>
              <a:latin typeface="Meiryo" charset="-128"/>
              <a:ea typeface="Meiryo" charset="-128"/>
              <a:cs typeface="Meiryo" charset="-128"/>
            </a:endParaRPr>
          </a:p>
        </p:txBody>
      </p:sp>
      <p:sp>
        <p:nvSpPr>
          <p:cNvPr id="436" name="テキスト ボックス 435"/>
          <p:cNvSpPr txBox="1"/>
          <p:nvPr/>
        </p:nvSpPr>
        <p:spPr>
          <a:xfrm>
            <a:off x="674482" y="3200320"/>
            <a:ext cx="3337901" cy="400110"/>
          </a:xfrm>
          <a:prstGeom prst="rect">
            <a:avLst/>
          </a:prstGeom>
          <a:noFill/>
        </p:spPr>
        <p:txBody>
          <a:bodyPr wrap="none" rtlCol="0">
            <a:spAutoFit/>
          </a:bodyPr>
          <a:lstStyle/>
          <a:p>
            <a:r>
              <a:rPr lang="en-US" altLang="ja-JP" sz="2000" dirty="0" smtClean="0">
                <a:solidFill>
                  <a:schemeClr val="bg1"/>
                </a:solidFill>
                <a:latin typeface="Meiryo" charset="-128"/>
                <a:ea typeface="Meiryo" charset="-128"/>
                <a:cs typeface="Meiryo" charset="-128"/>
              </a:rPr>
              <a:t>SDI</a:t>
            </a:r>
            <a:r>
              <a:rPr lang="ja-JP" altLang="en-US" sz="1200" dirty="0" smtClean="0">
                <a:solidFill>
                  <a:schemeClr val="bg1"/>
                </a:solidFill>
                <a:latin typeface="Meiryo" charset="-128"/>
                <a:ea typeface="Meiryo" charset="-128"/>
                <a:cs typeface="Meiryo" charset="-128"/>
              </a:rPr>
              <a:t>（</a:t>
            </a:r>
            <a:r>
              <a:rPr lang="en-US" altLang="ja-JP" sz="1200" dirty="0" smtClean="0">
                <a:solidFill>
                  <a:schemeClr val="bg1"/>
                </a:solidFill>
                <a:latin typeface="Meiryo" charset="-128"/>
                <a:ea typeface="Meiryo" charset="-128"/>
                <a:cs typeface="Meiryo" charset="-128"/>
              </a:rPr>
              <a:t>Software Defined Infrastructure</a:t>
            </a:r>
            <a:r>
              <a:rPr lang="ja-JP" altLang="en-US" sz="1200" dirty="0" smtClean="0">
                <a:solidFill>
                  <a:schemeClr val="bg1"/>
                </a:solidFill>
                <a:latin typeface="Meiryo" charset="-128"/>
                <a:ea typeface="Meiryo" charset="-128"/>
                <a:cs typeface="Meiryo" charset="-128"/>
              </a:rPr>
              <a:t>）</a:t>
            </a:r>
            <a:endParaRPr kumimoji="1" lang="ja-JP" altLang="en-US" sz="1200" dirty="0">
              <a:solidFill>
                <a:schemeClr val="bg1"/>
              </a:solidFill>
              <a:latin typeface="Meiryo" charset="-128"/>
              <a:ea typeface="Meiryo" charset="-128"/>
              <a:cs typeface="Meiryo" charset="-128"/>
            </a:endParaRPr>
          </a:p>
        </p:txBody>
      </p:sp>
      <p:sp>
        <p:nvSpPr>
          <p:cNvPr id="8" name="正方形/長方形 7"/>
          <p:cNvSpPr/>
          <p:nvPr/>
        </p:nvSpPr>
        <p:spPr>
          <a:xfrm>
            <a:off x="6635272" y="1462619"/>
            <a:ext cx="1872483" cy="1015663"/>
          </a:xfrm>
          <a:prstGeom prst="rect">
            <a:avLst/>
          </a:prstGeom>
        </p:spPr>
        <p:txBody>
          <a:bodyPr wrap="square">
            <a:spAutoFit/>
          </a:bodyPr>
          <a:lstStyle/>
          <a:p>
            <a:r>
              <a:rPr lang="ja-JP" altLang="en-US" sz="1200" b="1" dirty="0" smtClean="0">
                <a:solidFill>
                  <a:srgbClr val="009051"/>
                </a:solidFill>
                <a:latin typeface="Meiryo" charset="-128"/>
                <a:ea typeface="Meiryo" charset="-128"/>
                <a:cs typeface="Meiryo" charset="-128"/>
              </a:rPr>
              <a:t>「抽象化」</a:t>
            </a:r>
            <a:r>
              <a:rPr lang="ja-JP" altLang="en-US" sz="1200" dirty="0" smtClean="0">
                <a:solidFill>
                  <a:srgbClr val="009051"/>
                </a:solidFill>
                <a:latin typeface="Meiryo" charset="-128"/>
                <a:ea typeface="Meiryo" charset="-128"/>
                <a:cs typeface="Meiryo" charset="-128"/>
              </a:rPr>
              <a:t>と</a:t>
            </a:r>
            <a:r>
              <a:rPr lang="ja-JP" altLang="en-US" sz="1200" dirty="0">
                <a:solidFill>
                  <a:srgbClr val="009051"/>
                </a:solidFill>
                <a:latin typeface="Meiryo" charset="-128"/>
                <a:ea typeface="Meiryo" charset="-128"/>
                <a:cs typeface="Meiryo" charset="-128"/>
              </a:rPr>
              <a:t>は、思考における手法のひとつで、対象から注目すべき要素を重点的に抜き出して他は無視する方法である</a:t>
            </a:r>
            <a:r>
              <a:rPr lang="ja-JP" altLang="en-US" sz="1200" dirty="0" smtClean="0">
                <a:solidFill>
                  <a:srgbClr val="009051"/>
                </a:solidFill>
                <a:latin typeface="Meiryo" charset="-128"/>
                <a:ea typeface="Meiryo" charset="-128"/>
                <a:cs typeface="Meiryo" charset="-128"/>
              </a:rPr>
              <a:t>。</a:t>
            </a:r>
            <a:endParaRPr lang="ja-JP" altLang="en-US" sz="1200" dirty="0">
              <a:solidFill>
                <a:srgbClr val="009051"/>
              </a:solidFill>
              <a:latin typeface="Meiryo" charset="-128"/>
              <a:ea typeface="Meiryo" charset="-128"/>
              <a:cs typeface="Meiryo" charset="-128"/>
            </a:endParaRPr>
          </a:p>
        </p:txBody>
      </p:sp>
      <p:sp>
        <p:nvSpPr>
          <p:cNvPr id="333" name="テキスト ボックス 332"/>
          <p:cNvSpPr txBox="1"/>
          <p:nvPr/>
        </p:nvSpPr>
        <p:spPr>
          <a:xfrm>
            <a:off x="896483" y="4029713"/>
            <a:ext cx="3262432" cy="400110"/>
          </a:xfrm>
          <a:prstGeom prst="rect">
            <a:avLst/>
          </a:prstGeom>
          <a:noFill/>
        </p:spPr>
        <p:txBody>
          <a:bodyPr wrap="none" rtlCol="0">
            <a:spAutoFit/>
          </a:bodyPr>
          <a:lstStyle/>
          <a:p>
            <a:r>
              <a:rPr lang="ja-JP" altLang="en-US" sz="2000" dirty="0" smtClean="0">
                <a:solidFill>
                  <a:srgbClr val="0432FF"/>
                </a:solidFill>
                <a:latin typeface="Meiryo" charset="-128"/>
                <a:ea typeface="Meiryo" charset="-128"/>
                <a:cs typeface="Meiryo" charset="-128"/>
              </a:rPr>
              <a:t>仮想化されたシステム資源</a:t>
            </a:r>
            <a:endParaRPr kumimoji="1" lang="ja-JP" altLang="en-US" sz="2000" dirty="0">
              <a:solidFill>
                <a:srgbClr val="0432FF"/>
              </a:solidFill>
              <a:latin typeface="Meiryo" charset="-128"/>
              <a:ea typeface="Meiryo" charset="-128"/>
              <a:cs typeface="Meiryo" charset="-128"/>
            </a:endParaRPr>
          </a:p>
        </p:txBody>
      </p:sp>
      <p:sp>
        <p:nvSpPr>
          <p:cNvPr id="334" name="テキスト ボックス 333"/>
          <p:cNvSpPr txBox="1"/>
          <p:nvPr/>
        </p:nvSpPr>
        <p:spPr>
          <a:xfrm>
            <a:off x="1110384" y="4648164"/>
            <a:ext cx="2749471" cy="400110"/>
          </a:xfrm>
          <a:prstGeom prst="rect">
            <a:avLst/>
          </a:prstGeom>
          <a:noFill/>
        </p:spPr>
        <p:txBody>
          <a:bodyPr wrap="none" rtlCol="0">
            <a:spAutoFit/>
          </a:bodyPr>
          <a:lstStyle/>
          <a:p>
            <a:r>
              <a:rPr lang="ja-JP" altLang="en-US" sz="2000" dirty="0" smtClean="0">
                <a:solidFill>
                  <a:schemeClr val="accent5">
                    <a:lumMod val="75000"/>
                  </a:schemeClr>
                </a:solidFill>
                <a:latin typeface="Meiryo" charset="-128"/>
                <a:ea typeface="Meiryo" charset="-128"/>
                <a:cs typeface="Meiryo" charset="-128"/>
              </a:rPr>
              <a:t>物理的なシステム資源</a:t>
            </a:r>
            <a:endParaRPr kumimoji="1" lang="ja-JP" altLang="en-US" sz="2000" dirty="0">
              <a:solidFill>
                <a:schemeClr val="accent5">
                  <a:lumMod val="75000"/>
                </a:schemeClr>
              </a:solidFill>
              <a:latin typeface="Meiryo" charset="-128"/>
              <a:ea typeface="Meiryo" charset="-128"/>
              <a:cs typeface="Meiryo" charset="-128"/>
            </a:endParaRPr>
          </a:p>
        </p:txBody>
      </p:sp>
      <p:sp>
        <p:nvSpPr>
          <p:cNvPr id="337" name="正方形/長方形 336"/>
          <p:cNvSpPr/>
          <p:nvPr/>
        </p:nvSpPr>
        <p:spPr>
          <a:xfrm>
            <a:off x="4234992" y="3997956"/>
            <a:ext cx="1653206" cy="39599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システム資源</a:t>
            </a:r>
            <a:endParaRPr kumimoji="1" lang="ja-JP" altLang="en-US" sz="1200" dirty="0">
              <a:solidFill>
                <a:srgbClr val="FFFFFF"/>
              </a:solidFill>
              <a:latin typeface="Meiryo" charset="-128"/>
              <a:ea typeface="Meiryo" charset="-128"/>
              <a:cs typeface="Meiryo" charset="-128"/>
            </a:endParaRPr>
          </a:p>
        </p:txBody>
      </p:sp>
      <p:sp>
        <p:nvSpPr>
          <p:cNvPr id="338" name="正方形/長方形 337"/>
          <p:cNvSpPr/>
          <p:nvPr/>
        </p:nvSpPr>
        <p:spPr>
          <a:xfrm>
            <a:off x="4234992" y="3211460"/>
            <a:ext cx="1653206" cy="39599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機能や性能</a:t>
            </a:r>
            <a:endParaRPr kumimoji="1" lang="ja-JP" altLang="en-US" sz="1200" dirty="0">
              <a:solidFill>
                <a:srgbClr val="FFFFFF"/>
              </a:solidFill>
              <a:latin typeface="Meiryo" charset="-128"/>
              <a:ea typeface="Meiryo" charset="-128"/>
              <a:cs typeface="Meiryo" charset="-128"/>
            </a:endParaRPr>
          </a:p>
        </p:txBody>
      </p:sp>
      <p:sp>
        <p:nvSpPr>
          <p:cNvPr id="11" name="上矢印 10"/>
          <p:cNvSpPr/>
          <p:nvPr/>
        </p:nvSpPr>
        <p:spPr>
          <a:xfrm>
            <a:off x="4261377" y="3570616"/>
            <a:ext cx="1594527" cy="454273"/>
          </a:xfrm>
          <a:prstGeom prst="up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1" name="上矢印 340"/>
          <p:cNvSpPr/>
          <p:nvPr/>
        </p:nvSpPr>
        <p:spPr>
          <a:xfrm>
            <a:off x="4261377" y="4337165"/>
            <a:ext cx="1594527" cy="454273"/>
          </a:xfrm>
          <a:prstGeom prst="up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58530" y="4464460"/>
            <a:ext cx="800219" cy="338554"/>
          </a:xfrm>
          <a:prstGeom prst="rect">
            <a:avLst/>
          </a:prstGeom>
          <a:noFill/>
        </p:spPr>
        <p:txBody>
          <a:bodyPr wrap="none" rtlCol="0">
            <a:spAutoFit/>
          </a:bodyPr>
          <a:lstStyle/>
          <a:p>
            <a:pPr algn="ctr"/>
            <a:r>
              <a:rPr kumimoji="1" lang="ja-JP" altLang="en-US" sz="1600" b="1" smtClean="0">
                <a:solidFill>
                  <a:schemeClr val="bg1"/>
                </a:solidFill>
                <a:latin typeface="Meiryo" charset="-128"/>
                <a:ea typeface="Meiryo" charset="-128"/>
                <a:cs typeface="Meiryo" charset="-128"/>
              </a:rPr>
              <a:t>抽象化</a:t>
            </a:r>
            <a:endParaRPr kumimoji="1" lang="ja-JP" altLang="en-US" sz="1600" b="1" dirty="0">
              <a:solidFill>
                <a:schemeClr val="bg1"/>
              </a:solidFill>
              <a:latin typeface="Meiryo" charset="-128"/>
              <a:ea typeface="Meiryo" charset="-128"/>
              <a:cs typeface="Meiryo" charset="-128"/>
            </a:endParaRPr>
          </a:p>
        </p:txBody>
      </p:sp>
      <p:sp>
        <p:nvSpPr>
          <p:cNvPr id="343" name="テキスト ボックス 342"/>
          <p:cNvSpPr txBox="1"/>
          <p:nvPr/>
        </p:nvSpPr>
        <p:spPr>
          <a:xfrm>
            <a:off x="4658529" y="3692123"/>
            <a:ext cx="800219" cy="338554"/>
          </a:xfrm>
          <a:prstGeom prst="rect">
            <a:avLst/>
          </a:prstGeom>
          <a:noFill/>
        </p:spPr>
        <p:txBody>
          <a:bodyPr wrap="none" rtlCol="0">
            <a:spAutoFit/>
          </a:bodyPr>
          <a:lstStyle/>
          <a:p>
            <a:pPr algn="ctr"/>
            <a:r>
              <a:rPr kumimoji="1" lang="ja-JP" altLang="en-US" sz="1600" b="1" smtClean="0">
                <a:solidFill>
                  <a:schemeClr val="bg1"/>
                </a:solidFill>
                <a:latin typeface="Meiryo" charset="-128"/>
                <a:ea typeface="Meiryo" charset="-128"/>
                <a:cs typeface="Meiryo" charset="-128"/>
              </a:rPr>
              <a:t>抽象化</a:t>
            </a:r>
            <a:endParaRPr kumimoji="1" lang="ja-JP" altLang="en-US" sz="1600" b="1" dirty="0">
              <a:solidFill>
                <a:schemeClr val="bg1"/>
              </a:solidFill>
              <a:latin typeface="Meiryo" charset="-128"/>
              <a:ea typeface="Meiryo" charset="-128"/>
              <a:cs typeface="Meiryo" charset="-128"/>
            </a:endParaRPr>
          </a:p>
        </p:txBody>
      </p:sp>
      <p:sp>
        <p:nvSpPr>
          <p:cNvPr id="344" name="ホームベース 343"/>
          <p:cNvSpPr/>
          <p:nvPr/>
        </p:nvSpPr>
        <p:spPr>
          <a:xfrm flipH="1">
            <a:off x="5935371" y="3927639"/>
            <a:ext cx="2576526" cy="548502"/>
          </a:xfrm>
          <a:prstGeom prst="homePlate">
            <a:avLst/>
          </a:prstGeom>
          <a:solidFill>
            <a:srgbClr val="0432FF">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仮装化されたシステム資源で</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構成や運用を管理</a:t>
            </a:r>
            <a:endParaRPr kumimoji="1" lang="en-US" altLang="ja-JP" sz="1200" dirty="0" smtClean="0">
              <a:solidFill>
                <a:srgbClr val="FFFFFF"/>
              </a:solidFill>
              <a:latin typeface="Meiryo" charset="-128"/>
              <a:ea typeface="Meiryo" charset="-128"/>
              <a:cs typeface="Meiryo" charset="-128"/>
            </a:endParaRPr>
          </a:p>
        </p:txBody>
      </p:sp>
      <p:sp>
        <p:nvSpPr>
          <p:cNvPr id="345" name="ホームベース 344"/>
          <p:cNvSpPr/>
          <p:nvPr/>
        </p:nvSpPr>
        <p:spPr>
          <a:xfrm flipH="1">
            <a:off x="5931229" y="5013383"/>
            <a:ext cx="2576526" cy="548502"/>
          </a:xfrm>
          <a:prstGeom prst="homePlate">
            <a:avLst/>
          </a:prstGeom>
          <a:solidFill>
            <a:schemeClr val="tx1">
              <a:lumMod val="65000"/>
              <a:lumOff val="35000"/>
              <a:alpha val="72157"/>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200" dirty="0" smtClean="0">
                <a:solidFill>
                  <a:srgbClr val="FFFFFF"/>
                </a:solidFill>
                <a:latin typeface="Meiryo" charset="-128"/>
                <a:ea typeface="Meiryo" charset="-128"/>
                <a:cs typeface="Meiryo" charset="-128"/>
              </a:rPr>
              <a:t>物理的なシステム資源で</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構成や運用を管理</a:t>
            </a:r>
            <a:endParaRPr kumimoji="1" lang="en-US" altLang="ja-JP" sz="1200" dirty="0" smtClean="0">
              <a:solidFill>
                <a:srgbClr val="FFFFFF"/>
              </a:solidFill>
              <a:latin typeface="Meiryo" charset="-128"/>
              <a:ea typeface="Meiryo" charset="-128"/>
              <a:cs typeface="Meiryo" charset="-128"/>
            </a:endParaRPr>
          </a:p>
        </p:txBody>
      </p:sp>
      <p:sp>
        <p:nvSpPr>
          <p:cNvPr id="346" name="上矢印 345"/>
          <p:cNvSpPr/>
          <p:nvPr/>
        </p:nvSpPr>
        <p:spPr>
          <a:xfrm>
            <a:off x="1146680" y="2656061"/>
            <a:ext cx="761591" cy="454273"/>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7" name="上矢印 346"/>
          <p:cNvSpPr/>
          <p:nvPr/>
        </p:nvSpPr>
        <p:spPr>
          <a:xfrm>
            <a:off x="3153885" y="2649922"/>
            <a:ext cx="761591" cy="454273"/>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8" name="上矢印 347"/>
          <p:cNvSpPr/>
          <p:nvPr/>
        </p:nvSpPr>
        <p:spPr>
          <a:xfrm>
            <a:off x="5233010" y="2649695"/>
            <a:ext cx="761591" cy="454273"/>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95526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8" name="テキスト ボックス 697"/>
          <p:cNvSpPr txBox="1"/>
          <p:nvPr/>
        </p:nvSpPr>
        <p:spPr>
          <a:xfrm>
            <a:off x="2837050" y="6261460"/>
            <a:ext cx="3467616"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物理的なシステム資源を個別に構築</a:t>
            </a:r>
            <a:endParaRPr kumimoji="1" lang="ja-JP" altLang="en-US" sz="1600" dirty="0">
              <a:solidFill>
                <a:schemeClr val="bg1"/>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物理システム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ユーザーの要望に応じて物理資源を個別に調達・構成</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8"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63" name="角丸四角形 762"/>
          <p:cNvSpPr/>
          <p:nvPr/>
        </p:nvSpPr>
        <p:spPr>
          <a:xfrm>
            <a:off x="1097643"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4" name="正方形/長方形 763"/>
          <p:cNvSpPr/>
          <p:nvPr/>
        </p:nvSpPr>
        <p:spPr>
          <a:xfrm>
            <a:off x="1792971" y="51729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5" name="正方形/長方形 764"/>
          <p:cNvSpPr/>
          <p:nvPr/>
        </p:nvSpPr>
        <p:spPr>
          <a:xfrm>
            <a:off x="1545589"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66" name="図形グループ 765"/>
          <p:cNvGrpSpPr/>
          <p:nvPr/>
        </p:nvGrpSpPr>
        <p:grpSpPr>
          <a:xfrm>
            <a:off x="1097643" y="5722707"/>
            <a:ext cx="317500" cy="157483"/>
            <a:chOff x="6769100" y="1390650"/>
            <a:chExt cx="317500" cy="157483"/>
          </a:xfrm>
        </p:grpSpPr>
        <p:sp>
          <p:nvSpPr>
            <p:cNvPr id="767" name="正方形/長方形 7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8" name="円/楕円 7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9" name="直線コネクタ 7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0" name="図形グループ 769"/>
          <p:cNvGrpSpPr/>
          <p:nvPr/>
        </p:nvGrpSpPr>
        <p:grpSpPr>
          <a:xfrm>
            <a:off x="1097643" y="5916169"/>
            <a:ext cx="317500" cy="157483"/>
            <a:chOff x="6769100" y="1390650"/>
            <a:chExt cx="317500" cy="157483"/>
          </a:xfrm>
        </p:grpSpPr>
        <p:sp>
          <p:nvSpPr>
            <p:cNvPr id="771" name="正方形/長方形 7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2" name="円/楕円 7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3" name="直線コネクタ 7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4" name="図形グループ 773"/>
          <p:cNvGrpSpPr/>
          <p:nvPr/>
        </p:nvGrpSpPr>
        <p:grpSpPr>
          <a:xfrm>
            <a:off x="1467897" y="5725248"/>
            <a:ext cx="317500" cy="157483"/>
            <a:chOff x="6769100" y="1390650"/>
            <a:chExt cx="317500" cy="157483"/>
          </a:xfrm>
        </p:grpSpPr>
        <p:sp>
          <p:nvSpPr>
            <p:cNvPr id="775" name="正方形/長方形 7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6" name="円/楕円 7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7" name="直線コネクタ 7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8" name="図形グループ 777"/>
          <p:cNvGrpSpPr/>
          <p:nvPr/>
        </p:nvGrpSpPr>
        <p:grpSpPr>
          <a:xfrm>
            <a:off x="1467897" y="5918710"/>
            <a:ext cx="317500" cy="157483"/>
            <a:chOff x="6769100" y="1390650"/>
            <a:chExt cx="317500" cy="157483"/>
          </a:xfrm>
        </p:grpSpPr>
        <p:sp>
          <p:nvSpPr>
            <p:cNvPr id="779" name="正方形/長方形 7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0" name="円/楕円 7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1" name="直線コネクタ 78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2" name="フローチャート: 磁気ディスク 781"/>
          <p:cNvSpPr/>
          <p:nvPr/>
        </p:nvSpPr>
        <p:spPr>
          <a:xfrm>
            <a:off x="1899370"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3" name="角丸四角形 782"/>
          <p:cNvSpPr/>
          <p:nvPr/>
        </p:nvSpPr>
        <p:spPr>
          <a:xfrm>
            <a:off x="3088368"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4" name="正方形/長方形 783"/>
          <p:cNvSpPr/>
          <p:nvPr/>
        </p:nvSpPr>
        <p:spPr>
          <a:xfrm>
            <a:off x="3335406" y="528954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5" name="正方形/長方形 784"/>
          <p:cNvSpPr/>
          <p:nvPr/>
        </p:nvSpPr>
        <p:spPr>
          <a:xfrm>
            <a:off x="3689052" y="5287251"/>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6" name="正方形/長方形 785"/>
          <p:cNvSpPr/>
          <p:nvPr/>
        </p:nvSpPr>
        <p:spPr>
          <a:xfrm>
            <a:off x="3543275" y="51648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7" name="図形グループ 786"/>
          <p:cNvGrpSpPr/>
          <p:nvPr/>
        </p:nvGrpSpPr>
        <p:grpSpPr>
          <a:xfrm>
            <a:off x="3088368" y="5722707"/>
            <a:ext cx="317500" cy="157483"/>
            <a:chOff x="6769100" y="1390650"/>
            <a:chExt cx="317500" cy="157483"/>
          </a:xfrm>
        </p:grpSpPr>
        <p:sp>
          <p:nvSpPr>
            <p:cNvPr id="788" name="正方形/長方形 7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9" name="円/楕円 7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0" name="直線コネクタ 7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1" name="図形グループ 790"/>
          <p:cNvGrpSpPr/>
          <p:nvPr/>
        </p:nvGrpSpPr>
        <p:grpSpPr>
          <a:xfrm>
            <a:off x="3088368" y="5916169"/>
            <a:ext cx="317500" cy="157483"/>
            <a:chOff x="6769100" y="1390650"/>
            <a:chExt cx="317500" cy="157483"/>
          </a:xfrm>
        </p:grpSpPr>
        <p:sp>
          <p:nvSpPr>
            <p:cNvPr id="792" name="正方形/長方形 7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3" name="円/楕円 7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4" name="直線コネクタ 7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95" name="フローチャート: 磁気ディスク 794"/>
          <p:cNvSpPr/>
          <p:nvPr/>
        </p:nvSpPr>
        <p:spPr>
          <a:xfrm>
            <a:off x="3890095"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6" name="角丸四角形 795"/>
          <p:cNvSpPr/>
          <p:nvPr/>
        </p:nvSpPr>
        <p:spPr>
          <a:xfrm>
            <a:off x="5107668" y="5070531"/>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7" name="正方形/長方形 796"/>
          <p:cNvSpPr/>
          <p:nvPr/>
        </p:nvSpPr>
        <p:spPr>
          <a:xfrm>
            <a:off x="5374640" y="519565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98" name="正方形/長方形 797"/>
          <p:cNvSpPr/>
          <p:nvPr/>
        </p:nvSpPr>
        <p:spPr>
          <a:xfrm>
            <a:off x="5769935" y="5197900"/>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9" name="図形グループ 798"/>
          <p:cNvGrpSpPr/>
          <p:nvPr/>
        </p:nvGrpSpPr>
        <p:grpSpPr>
          <a:xfrm>
            <a:off x="5107668" y="5716311"/>
            <a:ext cx="317500" cy="157483"/>
            <a:chOff x="6769100" y="1390650"/>
            <a:chExt cx="317500" cy="157483"/>
          </a:xfrm>
        </p:grpSpPr>
        <p:sp>
          <p:nvSpPr>
            <p:cNvPr id="800" name="正方形/長方形 7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1" name="円/楕円 8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2" name="直線コネクタ 8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3" name="図形グループ 802"/>
          <p:cNvGrpSpPr/>
          <p:nvPr/>
        </p:nvGrpSpPr>
        <p:grpSpPr>
          <a:xfrm>
            <a:off x="5107668" y="5909773"/>
            <a:ext cx="317500" cy="157483"/>
            <a:chOff x="6769100" y="1390650"/>
            <a:chExt cx="317500" cy="157483"/>
          </a:xfrm>
        </p:grpSpPr>
        <p:sp>
          <p:nvSpPr>
            <p:cNvPr id="804" name="正方形/長方形 8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5" name="円/楕円 8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6" name="直線コネクタ 8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7" name="フローチャート: 磁気ディスク 806"/>
          <p:cNvSpPr/>
          <p:nvPr/>
        </p:nvSpPr>
        <p:spPr>
          <a:xfrm>
            <a:off x="5909395"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08" name="角丸四角形 807"/>
          <p:cNvSpPr/>
          <p:nvPr/>
        </p:nvSpPr>
        <p:spPr>
          <a:xfrm>
            <a:off x="7142866" y="5076927"/>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9" name="正方形/長方形 808"/>
          <p:cNvSpPr/>
          <p:nvPr/>
        </p:nvSpPr>
        <p:spPr>
          <a:xfrm>
            <a:off x="7425528" y="52642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810" name="図形グループ 809"/>
          <p:cNvGrpSpPr/>
          <p:nvPr/>
        </p:nvGrpSpPr>
        <p:grpSpPr>
          <a:xfrm>
            <a:off x="7142866" y="5722707"/>
            <a:ext cx="317500" cy="157483"/>
            <a:chOff x="6769100" y="1390650"/>
            <a:chExt cx="317500" cy="157483"/>
          </a:xfrm>
        </p:grpSpPr>
        <p:sp>
          <p:nvSpPr>
            <p:cNvPr id="811" name="正方形/長方形 8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2" name="円/楕円 8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3" name="直線コネクタ 8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4" name="図形グループ 813"/>
          <p:cNvGrpSpPr/>
          <p:nvPr/>
        </p:nvGrpSpPr>
        <p:grpSpPr>
          <a:xfrm>
            <a:off x="7142866" y="5916169"/>
            <a:ext cx="317500" cy="157483"/>
            <a:chOff x="6769100" y="1390650"/>
            <a:chExt cx="317500" cy="157483"/>
          </a:xfrm>
        </p:grpSpPr>
        <p:sp>
          <p:nvSpPr>
            <p:cNvPr id="815" name="正方形/長方形 8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6" name="円/楕円 8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7" name="直線コネクタ 8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8" name="図形グループ 817"/>
          <p:cNvGrpSpPr/>
          <p:nvPr/>
        </p:nvGrpSpPr>
        <p:grpSpPr>
          <a:xfrm>
            <a:off x="7513120" y="5725248"/>
            <a:ext cx="317500" cy="157483"/>
            <a:chOff x="6769100" y="1390650"/>
            <a:chExt cx="317500" cy="157483"/>
          </a:xfrm>
        </p:grpSpPr>
        <p:sp>
          <p:nvSpPr>
            <p:cNvPr id="819" name="正方形/長方形 8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0" name="円/楕円 8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1" name="直線コネクタ 82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22" name="フローチャート: 磁気ディスク 821"/>
          <p:cNvSpPr/>
          <p:nvPr/>
        </p:nvSpPr>
        <p:spPr>
          <a:xfrm>
            <a:off x="7944593" y="574323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3" name="正方形/長方形 822"/>
          <p:cNvSpPr/>
          <p:nvPr/>
        </p:nvSpPr>
        <p:spPr>
          <a:xfrm>
            <a:off x="7869950" y="527919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4" name="正方形/長方形 823"/>
          <p:cNvSpPr/>
          <p:nvPr/>
        </p:nvSpPr>
        <p:spPr>
          <a:xfrm>
            <a:off x="1329417"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5" name="正方形/長方形 824"/>
          <p:cNvSpPr/>
          <p:nvPr/>
        </p:nvSpPr>
        <p:spPr>
          <a:xfrm>
            <a:off x="7374640"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6" name="正方形/長方形 825"/>
          <p:cNvSpPr/>
          <p:nvPr/>
        </p:nvSpPr>
        <p:spPr>
          <a:xfrm>
            <a:off x="7776252" y="514995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27" name="フローチャート: 磁気ディスク 826"/>
          <p:cNvSpPr/>
          <p:nvPr/>
        </p:nvSpPr>
        <p:spPr>
          <a:xfrm>
            <a:off x="3481184" y="5736841"/>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40632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正方形/長方形 539"/>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1" name="角丸四角形 540"/>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角丸四角形 541"/>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3" name="角丸四角形 542"/>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544" name="フローチャート: 磁気ディスク 543"/>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45" name="図形グループ 544"/>
          <p:cNvGrpSpPr/>
          <p:nvPr/>
        </p:nvGrpSpPr>
        <p:grpSpPr>
          <a:xfrm>
            <a:off x="1281263" y="5266032"/>
            <a:ext cx="317500" cy="157483"/>
            <a:chOff x="6769100" y="1390650"/>
            <a:chExt cx="317500" cy="157483"/>
          </a:xfrm>
        </p:grpSpPr>
        <p:sp>
          <p:nvSpPr>
            <p:cNvPr id="546" name="正方形/長方形 5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円/楕円 5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8" name="直線コネクタ 547"/>
            <p:cNvCxnSpPr>
              <a:stCxn id="639" idx="6"/>
              <a:endCxn id="63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9" name="図形グループ 548"/>
          <p:cNvGrpSpPr/>
          <p:nvPr/>
        </p:nvGrpSpPr>
        <p:grpSpPr>
          <a:xfrm>
            <a:off x="1281263" y="5459494"/>
            <a:ext cx="317500" cy="157483"/>
            <a:chOff x="6769100" y="1390650"/>
            <a:chExt cx="317500" cy="157483"/>
          </a:xfrm>
        </p:grpSpPr>
        <p:sp>
          <p:nvSpPr>
            <p:cNvPr id="550" name="正方形/長方形 5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円/楕円 5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2" name="直線コネクタ 551"/>
            <p:cNvCxnSpPr>
              <a:stCxn id="643" idx="6"/>
              <a:endCxn id="64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3" name="図形グループ 552"/>
          <p:cNvGrpSpPr/>
          <p:nvPr/>
        </p:nvGrpSpPr>
        <p:grpSpPr>
          <a:xfrm>
            <a:off x="1281263" y="5641087"/>
            <a:ext cx="317500" cy="157483"/>
            <a:chOff x="6769100" y="1390650"/>
            <a:chExt cx="317500" cy="157483"/>
          </a:xfrm>
        </p:grpSpPr>
        <p:sp>
          <p:nvSpPr>
            <p:cNvPr id="554" name="正方形/長方形 5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5" name="円/楕円 5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6" name="直線コネクタ 555"/>
            <p:cNvCxnSpPr>
              <a:stCxn id="647" idx="6"/>
              <a:endCxn id="64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7" name="図形グループ 556"/>
          <p:cNvGrpSpPr/>
          <p:nvPr/>
        </p:nvGrpSpPr>
        <p:grpSpPr>
          <a:xfrm>
            <a:off x="1281263" y="5816775"/>
            <a:ext cx="317500" cy="157483"/>
            <a:chOff x="6769100" y="1390650"/>
            <a:chExt cx="317500" cy="157483"/>
          </a:xfrm>
        </p:grpSpPr>
        <p:sp>
          <p:nvSpPr>
            <p:cNvPr id="558" name="正方形/長方形 5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9" name="円/楕円 5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0" name="直線コネクタ 559"/>
            <p:cNvCxnSpPr>
              <a:stCxn id="655" idx="6"/>
              <a:endCxn id="65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1" name="図形グループ 560"/>
          <p:cNvGrpSpPr/>
          <p:nvPr/>
        </p:nvGrpSpPr>
        <p:grpSpPr>
          <a:xfrm>
            <a:off x="1655913" y="5268573"/>
            <a:ext cx="317500" cy="157483"/>
            <a:chOff x="6769100" y="1390650"/>
            <a:chExt cx="317500" cy="157483"/>
          </a:xfrm>
        </p:grpSpPr>
        <p:sp>
          <p:nvSpPr>
            <p:cNvPr id="562" name="正方形/長方形 5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3" name="円/楕円 5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4" name="直線コネクタ 563"/>
            <p:cNvCxnSpPr>
              <a:stCxn id="659" idx="6"/>
              <a:endCxn id="6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5" name="図形グループ 564"/>
          <p:cNvGrpSpPr/>
          <p:nvPr/>
        </p:nvGrpSpPr>
        <p:grpSpPr>
          <a:xfrm>
            <a:off x="1655913" y="5462035"/>
            <a:ext cx="317500" cy="157483"/>
            <a:chOff x="6769100" y="1390650"/>
            <a:chExt cx="317500" cy="157483"/>
          </a:xfrm>
        </p:grpSpPr>
        <p:sp>
          <p:nvSpPr>
            <p:cNvPr id="566" name="正方形/長方形 5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7" name="円/楕円 5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8" name="直線コネクタ 567"/>
            <p:cNvCxnSpPr>
              <a:stCxn id="663" idx="6"/>
              <a:endCxn id="6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9" name="図形グループ 568"/>
          <p:cNvGrpSpPr/>
          <p:nvPr/>
        </p:nvGrpSpPr>
        <p:grpSpPr>
          <a:xfrm>
            <a:off x="1655913" y="5643628"/>
            <a:ext cx="317500" cy="157483"/>
            <a:chOff x="6769100" y="1390650"/>
            <a:chExt cx="317500" cy="157483"/>
          </a:xfrm>
        </p:grpSpPr>
        <p:sp>
          <p:nvSpPr>
            <p:cNvPr id="570" name="正方形/長方形 5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1" name="円/楕円 5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2" name="直線コネクタ 571"/>
            <p:cNvCxnSpPr>
              <a:stCxn id="667" idx="6"/>
              <a:endCxn id="66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3" name="図形グループ 572"/>
          <p:cNvGrpSpPr/>
          <p:nvPr/>
        </p:nvGrpSpPr>
        <p:grpSpPr>
          <a:xfrm>
            <a:off x="1655913" y="5819316"/>
            <a:ext cx="317500" cy="157483"/>
            <a:chOff x="6769100" y="1390650"/>
            <a:chExt cx="317500" cy="157483"/>
          </a:xfrm>
        </p:grpSpPr>
        <p:sp>
          <p:nvSpPr>
            <p:cNvPr id="574" name="正方形/長方形 5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5" name="円/楕円 5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6" name="直線コネクタ 575"/>
            <p:cNvCxnSpPr>
              <a:stCxn id="675" idx="6"/>
              <a:endCxn id="6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7" name="図形グループ 576"/>
          <p:cNvGrpSpPr/>
          <p:nvPr/>
        </p:nvGrpSpPr>
        <p:grpSpPr>
          <a:xfrm>
            <a:off x="2009559" y="5266032"/>
            <a:ext cx="317500" cy="157483"/>
            <a:chOff x="6769100" y="1390650"/>
            <a:chExt cx="317500" cy="157483"/>
          </a:xfrm>
        </p:grpSpPr>
        <p:sp>
          <p:nvSpPr>
            <p:cNvPr id="578" name="正方形/長方形 5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9" name="円/楕円 5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0" name="直線コネクタ 579"/>
            <p:cNvCxnSpPr>
              <a:stCxn id="679" idx="6"/>
              <a:endCxn id="67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1" name="図形グループ 580"/>
          <p:cNvGrpSpPr/>
          <p:nvPr/>
        </p:nvGrpSpPr>
        <p:grpSpPr>
          <a:xfrm>
            <a:off x="2009559" y="5459494"/>
            <a:ext cx="317500" cy="157483"/>
            <a:chOff x="6769100" y="1390650"/>
            <a:chExt cx="317500" cy="157483"/>
          </a:xfrm>
        </p:grpSpPr>
        <p:sp>
          <p:nvSpPr>
            <p:cNvPr id="582" name="正方形/長方形 5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3" name="円/楕円 5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4" name="直線コネクタ 583"/>
            <p:cNvCxnSpPr>
              <a:stCxn id="683" idx="6"/>
              <a:endCxn id="68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5" name="図形グループ 584"/>
          <p:cNvGrpSpPr/>
          <p:nvPr/>
        </p:nvGrpSpPr>
        <p:grpSpPr>
          <a:xfrm>
            <a:off x="2009559" y="5641087"/>
            <a:ext cx="317500" cy="157483"/>
            <a:chOff x="6769100" y="1390650"/>
            <a:chExt cx="317500" cy="157483"/>
          </a:xfrm>
        </p:grpSpPr>
        <p:sp>
          <p:nvSpPr>
            <p:cNvPr id="586" name="正方形/長方形 5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7" name="円/楕円 5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8" name="直線コネクタ 587"/>
            <p:cNvCxnSpPr>
              <a:stCxn id="687" idx="6"/>
              <a:endCxn id="68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9" name="図形グループ 588"/>
          <p:cNvGrpSpPr/>
          <p:nvPr/>
        </p:nvGrpSpPr>
        <p:grpSpPr>
          <a:xfrm>
            <a:off x="2009559" y="5816775"/>
            <a:ext cx="317500" cy="157483"/>
            <a:chOff x="6769100" y="1390650"/>
            <a:chExt cx="317500" cy="157483"/>
          </a:xfrm>
        </p:grpSpPr>
        <p:sp>
          <p:nvSpPr>
            <p:cNvPr id="590" name="正方形/長方形 5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円/楕円 5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2" name="直線コネクタ 591"/>
            <p:cNvCxnSpPr>
              <a:stCxn id="695" idx="6"/>
              <a:endCxn id="69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3" name="図形グループ 592"/>
          <p:cNvGrpSpPr/>
          <p:nvPr/>
        </p:nvGrpSpPr>
        <p:grpSpPr>
          <a:xfrm>
            <a:off x="2384209" y="5268573"/>
            <a:ext cx="317500" cy="157483"/>
            <a:chOff x="6769100" y="1390650"/>
            <a:chExt cx="317500" cy="157483"/>
          </a:xfrm>
        </p:grpSpPr>
        <p:sp>
          <p:nvSpPr>
            <p:cNvPr id="594" name="正方形/長方形 59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5" name="円/楕円 59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6" name="直線コネクタ 595"/>
            <p:cNvCxnSpPr>
              <a:stCxn id="699" idx="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7" name="図形グループ 596"/>
          <p:cNvGrpSpPr/>
          <p:nvPr/>
        </p:nvGrpSpPr>
        <p:grpSpPr>
          <a:xfrm>
            <a:off x="2384209" y="5462035"/>
            <a:ext cx="317500" cy="157483"/>
            <a:chOff x="6769100" y="1390650"/>
            <a:chExt cx="317500" cy="157483"/>
          </a:xfrm>
        </p:grpSpPr>
        <p:sp>
          <p:nvSpPr>
            <p:cNvPr id="598" name="正方形/長方形 59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9" name="円/楕円 59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0" name="直線コネクタ 59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1" name="図形グループ 600"/>
          <p:cNvGrpSpPr/>
          <p:nvPr/>
        </p:nvGrpSpPr>
        <p:grpSpPr>
          <a:xfrm>
            <a:off x="2384209" y="5643628"/>
            <a:ext cx="317500" cy="157483"/>
            <a:chOff x="6769100" y="1390650"/>
            <a:chExt cx="317500" cy="157483"/>
          </a:xfrm>
        </p:grpSpPr>
        <p:sp>
          <p:nvSpPr>
            <p:cNvPr id="602" name="正方形/長方形 60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3" name="円/楕円 60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4" name="直線コネクタ 60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5" name="図形グループ 604"/>
          <p:cNvGrpSpPr/>
          <p:nvPr/>
        </p:nvGrpSpPr>
        <p:grpSpPr>
          <a:xfrm>
            <a:off x="2384209" y="5819316"/>
            <a:ext cx="317500" cy="157483"/>
            <a:chOff x="6769100" y="1390650"/>
            <a:chExt cx="317500" cy="157483"/>
          </a:xfrm>
        </p:grpSpPr>
        <p:sp>
          <p:nvSpPr>
            <p:cNvPr id="606" name="正方形/長方形 60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7" name="円/楕円 60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8" name="直線コネクタ 60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9" name="図形グループ 608"/>
          <p:cNvGrpSpPr/>
          <p:nvPr/>
        </p:nvGrpSpPr>
        <p:grpSpPr>
          <a:xfrm>
            <a:off x="2749615" y="5268573"/>
            <a:ext cx="317500" cy="157483"/>
            <a:chOff x="6769100" y="1390650"/>
            <a:chExt cx="317500" cy="157483"/>
          </a:xfrm>
        </p:grpSpPr>
        <p:sp>
          <p:nvSpPr>
            <p:cNvPr id="610" name="正方形/長方形 60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1" name="円/楕円 61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2" name="直線コネクタ 61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3" name="図形グループ 612"/>
          <p:cNvGrpSpPr/>
          <p:nvPr/>
        </p:nvGrpSpPr>
        <p:grpSpPr>
          <a:xfrm>
            <a:off x="2749615" y="5462035"/>
            <a:ext cx="317500" cy="157483"/>
            <a:chOff x="6769100" y="1390650"/>
            <a:chExt cx="317500" cy="157483"/>
          </a:xfrm>
        </p:grpSpPr>
        <p:sp>
          <p:nvSpPr>
            <p:cNvPr id="614" name="正方形/長方形 6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5" name="円/楕円 6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6" name="直線コネクタ 6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7" name="図形グループ 616"/>
          <p:cNvGrpSpPr/>
          <p:nvPr/>
        </p:nvGrpSpPr>
        <p:grpSpPr>
          <a:xfrm>
            <a:off x="2749615" y="5643628"/>
            <a:ext cx="317500" cy="157483"/>
            <a:chOff x="6769100" y="1390650"/>
            <a:chExt cx="317500" cy="157483"/>
          </a:xfrm>
        </p:grpSpPr>
        <p:sp>
          <p:nvSpPr>
            <p:cNvPr id="618" name="正方形/長方形 6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9" name="円/楕円 6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0" name="直線コネクタ 6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1" name="図形グループ 620"/>
          <p:cNvGrpSpPr/>
          <p:nvPr/>
        </p:nvGrpSpPr>
        <p:grpSpPr>
          <a:xfrm>
            <a:off x="2749615" y="5819316"/>
            <a:ext cx="317500" cy="157483"/>
            <a:chOff x="6769100" y="1390650"/>
            <a:chExt cx="317500" cy="157483"/>
          </a:xfrm>
        </p:grpSpPr>
        <p:sp>
          <p:nvSpPr>
            <p:cNvPr id="622" name="正方形/長方形 6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3" name="円/楕円 6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4" name="直線コネクタ 6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5" name="図形グループ 624"/>
          <p:cNvGrpSpPr/>
          <p:nvPr/>
        </p:nvGrpSpPr>
        <p:grpSpPr>
          <a:xfrm>
            <a:off x="3119869" y="5271114"/>
            <a:ext cx="317500" cy="157483"/>
            <a:chOff x="6769100" y="1390650"/>
            <a:chExt cx="317500" cy="157483"/>
          </a:xfrm>
        </p:grpSpPr>
        <p:sp>
          <p:nvSpPr>
            <p:cNvPr id="626" name="正方形/長方形 62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7" name="円/楕円 6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8" name="直線コネクタ 6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9" name="図形グループ 628"/>
          <p:cNvGrpSpPr/>
          <p:nvPr/>
        </p:nvGrpSpPr>
        <p:grpSpPr>
          <a:xfrm>
            <a:off x="3119869" y="5464576"/>
            <a:ext cx="317500" cy="157483"/>
            <a:chOff x="6769100" y="1390650"/>
            <a:chExt cx="317500" cy="157483"/>
          </a:xfrm>
        </p:grpSpPr>
        <p:sp>
          <p:nvSpPr>
            <p:cNvPr id="630" name="正方形/長方形 62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1" name="円/楕円 63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2" name="直線コネクタ 63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3" name="図形グループ 632"/>
          <p:cNvGrpSpPr/>
          <p:nvPr/>
        </p:nvGrpSpPr>
        <p:grpSpPr>
          <a:xfrm>
            <a:off x="3119869" y="5646169"/>
            <a:ext cx="317500" cy="157483"/>
            <a:chOff x="6769100" y="1390650"/>
            <a:chExt cx="317500" cy="157483"/>
          </a:xfrm>
        </p:grpSpPr>
        <p:sp>
          <p:nvSpPr>
            <p:cNvPr id="634" name="正方形/長方形 63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5" name="円/楕円 6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6" name="直線コネクタ 6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7" name="図形グループ 636"/>
          <p:cNvGrpSpPr/>
          <p:nvPr/>
        </p:nvGrpSpPr>
        <p:grpSpPr>
          <a:xfrm>
            <a:off x="3119869" y="5821857"/>
            <a:ext cx="317500" cy="157483"/>
            <a:chOff x="6769100" y="1390650"/>
            <a:chExt cx="317500" cy="157483"/>
          </a:xfrm>
        </p:grpSpPr>
        <p:sp>
          <p:nvSpPr>
            <p:cNvPr id="638" name="正方形/長方形 63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9" name="円/楕円 63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0" name="直線コネクタ 63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1" name="図形グループ 640"/>
          <p:cNvGrpSpPr/>
          <p:nvPr/>
        </p:nvGrpSpPr>
        <p:grpSpPr>
          <a:xfrm>
            <a:off x="3494519" y="5273655"/>
            <a:ext cx="317500" cy="157483"/>
            <a:chOff x="6769100" y="1390650"/>
            <a:chExt cx="317500" cy="157483"/>
          </a:xfrm>
        </p:grpSpPr>
        <p:sp>
          <p:nvSpPr>
            <p:cNvPr id="642" name="正方形/長方形 64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3" name="円/楕円 64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4" name="直線コネクタ 64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5" name="図形グループ 644"/>
          <p:cNvGrpSpPr/>
          <p:nvPr/>
        </p:nvGrpSpPr>
        <p:grpSpPr>
          <a:xfrm>
            <a:off x="3494519" y="5467117"/>
            <a:ext cx="317500" cy="157483"/>
            <a:chOff x="6769100" y="1390650"/>
            <a:chExt cx="317500" cy="157483"/>
          </a:xfrm>
        </p:grpSpPr>
        <p:sp>
          <p:nvSpPr>
            <p:cNvPr id="646" name="正方形/長方形 64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7" name="円/楕円 64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8" name="直線コネクタ 64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9" name="図形グループ 648"/>
          <p:cNvGrpSpPr/>
          <p:nvPr/>
        </p:nvGrpSpPr>
        <p:grpSpPr>
          <a:xfrm>
            <a:off x="3494519" y="5648710"/>
            <a:ext cx="317500" cy="157483"/>
            <a:chOff x="6769100" y="1390650"/>
            <a:chExt cx="317500" cy="157483"/>
          </a:xfrm>
        </p:grpSpPr>
        <p:sp>
          <p:nvSpPr>
            <p:cNvPr id="650" name="正方形/長方形 64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1" name="円/楕円 65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2" name="直線コネクタ 65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3" name="図形グループ 652"/>
          <p:cNvGrpSpPr/>
          <p:nvPr/>
        </p:nvGrpSpPr>
        <p:grpSpPr>
          <a:xfrm>
            <a:off x="3494519" y="5824398"/>
            <a:ext cx="317500" cy="157483"/>
            <a:chOff x="6769100" y="1390650"/>
            <a:chExt cx="317500" cy="157483"/>
          </a:xfrm>
        </p:grpSpPr>
        <p:sp>
          <p:nvSpPr>
            <p:cNvPr id="654" name="正方形/長方形 65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5" name="円/楕円 6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6" name="直線コネクタ 65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7" name="図形グループ 656"/>
          <p:cNvGrpSpPr/>
          <p:nvPr/>
        </p:nvGrpSpPr>
        <p:grpSpPr>
          <a:xfrm>
            <a:off x="3848165" y="5271114"/>
            <a:ext cx="317500" cy="157483"/>
            <a:chOff x="6769100" y="1390650"/>
            <a:chExt cx="317500" cy="157483"/>
          </a:xfrm>
        </p:grpSpPr>
        <p:sp>
          <p:nvSpPr>
            <p:cNvPr id="658" name="正方形/長方形 6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9" name="円/楕円 6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0" name="直線コネクタ 65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1" name="図形グループ 660"/>
          <p:cNvGrpSpPr/>
          <p:nvPr/>
        </p:nvGrpSpPr>
        <p:grpSpPr>
          <a:xfrm>
            <a:off x="3848165" y="5464576"/>
            <a:ext cx="317500" cy="157483"/>
            <a:chOff x="6769100" y="1390650"/>
            <a:chExt cx="317500" cy="157483"/>
          </a:xfrm>
        </p:grpSpPr>
        <p:sp>
          <p:nvSpPr>
            <p:cNvPr id="662" name="正方形/長方形 6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3" name="円/楕円 6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4" name="直線コネクタ 66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5" name="図形グループ 664"/>
          <p:cNvGrpSpPr/>
          <p:nvPr/>
        </p:nvGrpSpPr>
        <p:grpSpPr>
          <a:xfrm>
            <a:off x="3848165" y="5646169"/>
            <a:ext cx="317500" cy="157483"/>
            <a:chOff x="6769100" y="1390650"/>
            <a:chExt cx="317500" cy="157483"/>
          </a:xfrm>
        </p:grpSpPr>
        <p:sp>
          <p:nvSpPr>
            <p:cNvPr id="666" name="正方形/長方形 6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7" name="円/楕円 6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8" name="直線コネクタ 66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9" name="図形グループ 668"/>
          <p:cNvGrpSpPr/>
          <p:nvPr/>
        </p:nvGrpSpPr>
        <p:grpSpPr>
          <a:xfrm>
            <a:off x="3848165" y="5821857"/>
            <a:ext cx="317500" cy="157483"/>
            <a:chOff x="6769100" y="1390650"/>
            <a:chExt cx="317500" cy="157483"/>
          </a:xfrm>
        </p:grpSpPr>
        <p:sp>
          <p:nvSpPr>
            <p:cNvPr id="670" name="正方形/長方形 6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1" name="円/楕円 6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2" name="直線コネクタ 6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3" name="フローチャート: 磁気ディスク 672"/>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4" name="フローチャート: 磁気ディスク 673"/>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5" name="フローチャート: 磁気ディスク 674"/>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6" name="フローチャート: 磁気ディスク 675"/>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7" name="フローチャート: 磁気ディスク 676"/>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8" name="フローチャート: 磁気ディスク 677"/>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9" name="フローチャート: 磁気ディスク 678"/>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0" name="フローチャート: 磁気ディスク 679"/>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1" name="フローチャート: 磁気ディスク 680"/>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2" name="フローチャート: 磁気ディスク 681"/>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3" name="フローチャート: 磁気ディスク 682"/>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4" name="フローチャート: 磁気ディスク 683"/>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5" name="フローチャート: 磁気ディスク 684"/>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6" name="フローチャート: 磁気ディスク 685"/>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7" name="フローチャート: 磁気ディスク 686"/>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8" name="フローチャート: 磁気ディスク 687"/>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9" name="フローチャート: 磁気ディスク 688"/>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0" name="フローチャート: 磁気ディスク 689"/>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1" name="フローチャート: 磁気ディスク 690"/>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2" name="フローチャート: 磁気ディスク 691"/>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3" name="正方形/長方形 692"/>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694" name="正方形/長方形 693"/>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695" name="正方形/長方形 69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696" name="正方形/長方形 69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697" name="正方形/長方形 69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9" name="テキスト ボックス 698"/>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700" name="テキスト ボックス 699"/>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701" name="テキスト ボックス 700"/>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22" name="角丸四角形 421"/>
          <p:cNvSpPr/>
          <p:nvPr/>
        </p:nvSpPr>
        <p:spPr>
          <a:xfrm>
            <a:off x="652439" y="3264125"/>
            <a:ext cx="7862911" cy="950588"/>
          </a:xfrm>
          <a:prstGeom prst="roundRect">
            <a:avLst>
              <a:gd name="adj"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a:t>
            </a:r>
            <a:r>
              <a:rPr lang="ja-JP" altLang="en-US" dirty="0" smtClean="0"/>
              <a:t>仮想システム</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smtClean="0">
                <a:solidFill>
                  <a:srgbClr val="FFFFFF"/>
                </a:solidFill>
                <a:latin typeface="HG丸ｺﾞｼｯｸM-PRO"/>
                <a:ea typeface="HG丸ｺﾞｼｯｸM-PRO"/>
                <a:cs typeface="HG丸ｺﾞｼｯｸM-PRO"/>
              </a:rPr>
              <a:t>仮想化されたシステム資源から、ユーザーの要望に応じて運用管理者が個別に構成・調達</a:t>
            </a:r>
            <a:endParaRPr kumimoji="0" lang="en-US" altLang="ja-JP" sz="1400" dirty="0">
              <a:solidFill>
                <a:srgbClr val="FFFFFF"/>
              </a:solidFill>
              <a:latin typeface="HG丸ｺﾞｼｯｸM-PRO"/>
              <a:ea typeface="HG丸ｺﾞｼｯｸM-PRO"/>
              <a:cs typeface="HG丸ｺﾞｼｯｸM-PRO"/>
            </a:endParaRPr>
          </a:p>
        </p:txBody>
      </p:sp>
      <p:sp>
        <p:nvSpPr>
          <p:cNvPr id="7" name="上矢印 6"/>
          <p:cNvSpPr/>
          <p:nvPr/>
        </p:nvSpPr>
        <p:spPr>
          <a:xfrm>
            <a:off x="1302134" y="293385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上矢印 403"/>
          <p:cNvSpPr/>
          <p:nvPr/>
        </p:nvSpPr>
        <p:spPr>
          <a:xfrm>
            <a:off x="3279561"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5" name="上矢印 404"/>
          <p:cNvSpPr/>
          <p:nvPr/>
        </p:nvSpPr>
        <p:spPr>
          <a:xfrm>
            <a:off x="5332577" y="2933062"/>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6" name="上矢印 405"/>
          <p:cNvSpPr/>
          <p:nvPr/>
        </p:nvSpPr>
        <p:spPr>
          <a:xfrm>
            <a:off x="7333177" y="2940087"/>
            <a:ext cx="529287" cy="1787703"/>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テキスト ボックス 435"/>
          <p:cNvSpPr txBox="1"/>
          <p:nvPr/>
        </p:nvSpPr>
        <p:spPr>
          <a:xfrm>
            <a:off x="1793437" y="3769477"/>
            <a:ext cx="5570756" cy="400110"/>
          </a:xfrm>
          <a:prstGeom prst="rect">
            <a:avLst/>
          </a:prstGeom>
          <a:noFill/>
        </p:spPr>
        <p:txBody>
          <a:bodyPr wrap="none" rtlCol="0">
            <a:spAutoFit/>
          </a:bodyPr>
          <a:lstStyle/>
          <a:p>
            <a:pPr algn="ctr"/>
            <a:r>
              <a:rPr lang="ja-JP" altLang="en-US" sz="2000" dirty="0" smtClean="0">
                <a:solidFill>
                  <a:schemeClr val="bg1"/>
                </a:solidFill>
                <a:latin typeface="Meiryo" charset="-128"/>
                <a:ea typeface="Meiryo" charset="-128"/>
                <a:cs typeface="Meiryo" charset="-128"/>
              </a:rPr>
              <a:t>運用管理者が個別にシステム資源を構成・調達</a:t>
            </a:r>
            <a:endParaRPr kumimoji="1" lang="ja-JP" altLang="en-US" sz="2000" dirty="0">
              <a:solidFill>
                <a:schemeClr val="bg1"/>
              </a:solidFill>
              <a:latin typeface="Meiryo" charset="-128"/>
              <a:ea typeface="Meiryo" charset="-128"/>
              <a:cs typeface="Meiryo" charset="-128"/>
            </a:endParaRPr>
          </a:p>
        </p:txBody>
      </p:sp>
      <p:grpSp>
        <p:nvGrpSpPr>
          <p:cNvPr id="430" name="図形グループ 429"/>
          <p:cNvGrpSpPr/>
          <p:nvPr/>
        </p:nvGrpSpPr>
        <p:grpSpPr>
          <a:xfrm>
            <a:off x="928028" y="3309893"/>
            <a:ext cx="370254" cy="367267"/>
            <a:chOff x="2667295" y="1059799"/>
            <a:chExt cx="681672" cy="722281"/>
          </a:xfrm>
        </p:grpSpPr>
        <p:sp>
          <p:nvSpPr>
            <p:cNvPr id="431" name="角丸四角形 4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32" name="図 43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33" name="図形グループ 432"/>
          <p:cNvGrpSpPr/>
          <p:nvPr/>
        </p:nvGrpSpPr>
        <p:grpSpPr>
          <a:xfrm>
            <a:off x="1039329" y="3401664"/>
            <a:ext cx="150692" cy="345179"/>
            <a:chOff x="1946324" y="4125162"/>
            <a:chExt cx="969964" cy="2007872"/>
          </a:xfrm>
        </p:grpSpPr>
        <p:sp>
          <p:nvSpPr>
            <p:cNvPr id="434" name="円/楕円 4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7" name="フローチャート: 論理積ゲート 4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7" name="図形グループ 446"/>
          <p:cNvGrpSpPr/>
          <p:nvPr/>
        </p:nvGrpSpPr>
        <p:grpSpPr>
          <a:xfrm>
            <a:off x="2904018" y="3309893"/>
            <a:ext cx="370254" cy="367267"/>
            <a:chOff x="2667295" y="1059799"/>
            <a:chExt cx="681672" cy="722281"/>
          </a:xfrm>
        </p:grpSpPr>
        <p:sp>
          <p:nvSpPr>
            <p:cNvPr id="448" name="角丸四角形 44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2" name="図 451"/>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3" name="図形グループ 452"/>
          <p:cNvGrpSpPr/>
          <p:nvPr/>
        </p:nvGrpSpPr>
        <p:grpSpPr>
          <a:xfrm>
            <a:off x="3015319" y="3401664"/>
            <a:ext cx="150692" cy="345179"/>
            <a:chOff x="1946324" y="4125162"/>
            <a:chExt cx="969964" cy="2007872"/>
          </a:xfrm>
        </p:grpSpPr>
        <p:sp>
          <p:nvSpPr>
            <p:cNvPr id="454" name="円/楕円 4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5" name="フローチャート: 論理積ゲート 4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6" name="図形グループ 455"/>
          <p:cNvGrpSpPr/>
          <p:nvPr/>
        </p:nvGrpSpPr>
        <p:grpSpPr>
          <a:xfrm>
            <a:off x="4965967" y="3304167"/>
            <a:ext cx="370254" cy="367267"/>
            <a:chOff x="2667295" y="1059799"/>
            <a:chExt cx="681672" cy="722281"/>
          </a:xfrm>
        </p:grpSpPr>
        <p:sp>
          <p:nvSpPr>
            <p:cNvPr id="457" name="角丸四角形 45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8" name="図 45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9" name="図形グループ 458"/>
          <p:cNvGrpSpPr/>
          <p:nvPr/>
        </p:nvGrpSpPr>
        <p:grpSpPr>
          <a:xfrm>
            <a:off x="5077268" y="3395938"/>
            <a:ext cx="150692" cy="345179"/>
            <a:chOff x="1946324" y="4125162"/>
            <a:chExt cx="969964" cy="2007872"/>
          </a:xfrm>
        </p:grpSpPr>
        <p:sp>
          <p:nvSpPr>
            <p:cNvPr id="460" name="円/楕円 4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フローチャート: 論理積ゲート 4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2" name="図形グループ 461"/>
          <p:cNvGrpSpPr/>
          <p:nvPr/>
        </p:nvGrpSpPr>
        <p:grpSpPr>
          <a:xfrm>
            <a:off x="6941957" y="3304167"/>
            <a:ext cx="370254" cy="367267"/>
            <a:chOff x="2667295" y="1059799"/>
            <a:chExt cx="681672" cy="722281"/>
          </a:xfrm>
        </p:grpSpPr>
        <p:sp>
          <p:nvSpPr>
            <p:cNvPr id="463" name="角丸四角形 46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36" name="図 535"/>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37" name="図形グループ 536"/>
          <p:cNvGrpSpPr/>
          <p:nvPr/>
        </p:nvGrpSpPr>
        <p:grpSpPr>
          <a:xfrm>
            <a:off x="7053258" y="3395938"/>
            <a:ext cx="150692" cy="345179"/>
            <a:chOff x="1946324" y="4125162"/>
            <a:chExt cx="969964" cy="2007872"/>
          </a:xfrm>
        </p:grpSpPr>
        <p:sp>
          <p:nvSpPr>
            <p:cNvPr id="538" name="円/楕円 5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フローチャート: 論理積ゲート 5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4" name="テキスト ボックス 353"/>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44373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2439" y="4369940"/>
            <a:ext cx="7862911" cy="2192779"/>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角丸四角形 447"/>
          <p:cNvSpPr/>
          <p:nvPr/>
        </p:nvSpPr>
        <p:spPr>
          <a:xfrm>
            <a:off x="4645352" y="5208382"/>
            <a:ext cx="3481169" cy="1022458"/>
          </a:xfrm>
          <a:prstGeom prst="roundRect">
            <a:avLst>
              <a:gd name="adj" fmla="val 0"/>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角丸四角形 446"/>
          <p:cNvSpPr/>
          <p:nvPr/>
        </p:nvSpPr>
        <p:spPr>
          <a:xfrm>
            <a:off x="1023144" y="5208382"/>
            <a:ext cx="3481169" cy="1022458"/>
          </a:xfrm>
          <a:prstGeom prst="roundRect">
            <a:avLst>
              <a:gd name="adj" fmla="val 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2" name="角丸四角形 421"/>
          <p:cNvSpPr/>
          <p:nvPr/>
        </p:nvSpPr>
        <p:spPr>
          <a:xfrm>
            <a:off x="652439" y="3264125"/>
            <a:ext cx="7862911" cy="950588"/>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12" name="角丸四角形 11"/>
          <p:cNvSpPr/>
          <p:nvPr/>
        </p:nvSpPr>
        <p:spPr>
          <a:xfrm>
            <a:off x="1023144" y="4805404"/>
            <a:ext cx="7109705" cy="35327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9051"/>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905134"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99" name="図形グループ 98"/>
          <p:cNvGrpSpPr/>
          <p:nvPr/>
        </p:nvGrpSpPr>
        <p:grpSpPr>
          <a:xfrm>
            <a:off x="1281263" y="5266032"/>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81263" y="5459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281263" y="5641087"/>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281263" y="5816775"/>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655913" y="5268573"/>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655913" y="5462035"/>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655913" y="5643628"/>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655913" y="5819316"/>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09559" y="5266032"/>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09559" y="5459494"/>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09559" y="5641087"/>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09559" y="5816775"/>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384209" y="5268573"/>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384209" y="5462035"/>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384209" y="5643628"/>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384209" y="5819316"/>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749615" y="5268573"/>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749615" y="5462035"/>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749615" y="5643628"/>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749615" y="5819316"/>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119869" y="5271114"/>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119869" y="5464576"/>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119869" y="5646169"/>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119869" y="5821857"/>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494519" y="5273655"/>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494519" y="5467117"/>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494519" y="5648710"/>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494519" y="5824398"/>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848165" y="5271114"/>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848165" y="5464576"/>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848165" y="5646169"/>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848165" y="5821857"/>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905134"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905134"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325993"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325993"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325993"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759806"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759806"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759806"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180665" y="5730795"/>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180665" y="5508816"/>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180665" y="5285081"/>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606934"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606934"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606934"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7027793"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7027793"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7027793"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461606" y="5724452"/>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461606" y="5502473"/>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461606" y="5278738"/>
            <a:ext cx="374652" cy="253464"/>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500822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DMZ</a:t>
            </a: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5863793"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FW</a:t>
            </a: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2449007"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299052" y="4869327"/>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152002" y="4874552"/>
            <a:ext cx="822134"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5" name="テキスト ボックス 434"/>
          <p:cNvSpPr txBox="1"/>
          <p:nvPr/>
        </p:nvSpPr>
        <p:spPr>
          <a:xfrm>
            <a:off x="2016310" y="6261460"/>
            <a:ext cx="5109092" cy="338554"/>
          </a:xfrm>
          <a:prstGeom prst="rect">
            <a:avLst/>
          </a:prstGeom>
          <a:noFill/>
        </p:spPr>
        <p:txBody>
          <a:bodyPr wrap="none" rtlCol="0">
            <a:spAutoFit/>
          </a:bodyPr>
          <a:lstStyle/>
          <a:p>
            <a:pPr algn="ctr"/>
            <a:r>
              <a:rPr lang="ja-JP" altLang="en-US" sz="1600" dirty="0" smtClean="0">
                <a:solidFill>
                  <a:schemeClr val="bg1"/>
                </a:solidFill>
                <a:latin typeface="Meiryo" charset="-128"/>
                <a:ea typeface="Meiryo" charset="-128"/>
                <a:cs typeface="Meiryo" charset="-128"/>
              </a:rPr>
              <a:t>物理的なシステム資源をプール（リソース・プール）</a:t>
            </a:r>
            <a:endParaRPr kumimoji="1" lang="ja-JP" altLang="en-US" sz="1600" dirty="0">
              <a:solidFill>
                <a:schemeClr val="bg1"/>
              </a:solidFill>
              <a:latin typeface="Meiryo" charset="-128"/>
              <a:ea typeface="Meiryo" charset="-128"/>
              <a:cs typeface="Meiryo" charset="-128"/>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仮想化されたシステム資源から、ユーザーの要望に</a:t>
            </a:r>
            <a:r>
              <a:rPr kumimoji="0" lang="ja-JP" altLang="en-US" sz="1400" dirty="0" smtClean="0">
                <a:solidFill>
                  <a:srgbClr val="FFFFFF"/>
                </a:solidFill>
                <a:latin typeface="HG丸ｺﾞｼｯｸM-PRO"/>
                <a:ea typeface="HG丸ｺﾞｼｯｸM-PRO"/>
                <a:cs typeface="HG丸ｺﾞｼｯｸM-PRO"/>
              </a:rPr>
              <a:t>応じて自動で構成</a:t>
            </a:r>
            <a:r>
              <a:rPr kumimoji="0" lang="ja-JP" altLang="en-US" sz="1400" dirty="0">
                <a:solidFill>
                  <a:srgbClr val="FFFFFF"/>
                </a:solidFill>
                <a:latin typeface="HG丸ｺﾞｼｯｸM-PRO"/>
                <a:ea typeface="HG丸ｺﾞｼｯｸM-PRO"/>
                <a:cs typeface="HG丸ｺﾞｼｯｸM-PRO"/>
              </a:rPr>
              <a:t>・調達</a:t>
            </a:r>
            <a:endParaRPr kumimoji="0" lang="en-US" altLang="ja-JP" sz="1400" dirty="0">
              <a:solidFill>
                <a:srgbClr val="FFFFFF"/>
              </a:solidFill>
              <a:latin typeface="HG丸ｺﾞｼｯｸM-PRO"/>
              <a:ea typeface="HG丸ｺﾞｼｯｸM-PRO"/>
              <a:cs typeface="HG丸ｺﾞｼｯｸM-PRO"/>
            </a:endParaRPr>
          </a:p>
        </p:txBody>
      </p:sp>
      <p:sp>
        <p:nvSpPr>
          <p:cNvPr id="5" name="フローチャート: カード 4"/>
          <p:cNvSpPr/>
          <p:nvPr/>
        </p:nvSpPr>
        <p:spPr>
          <a:xfrm>
            <a:off x="1574845" y="290919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19" name="フローチャート: カード 418"/>
          <p:cNvSpPr/>
          <p:nvPr/>
        </p:nvSpPr>
        <p:spPr>
          <a:xfrm>
            <a:off x="3592229" y="2909857"/>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0" name="フローチャート: カード 419"/>
          <p:cNvSpPr/>
          <p:nvPr/>
        </p:nvSpPr>
        <p:spPr>
          <a:xfrm>
            <a:off x="5594107" y="2903195"/>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21" name="フローチャート: カード 420"/>
          <p:cNvSpPr/>
          <p:nvPr/>
        </p:nvSpPr>
        <p:spPr>
          <a:xfrm>
            <a:off x="7611491" y="2903861"/>
            <a:ext cx="986582" cy="776325"/>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ポリシー</a:t>
            </a:r>
            <a:endParaRPr kumimoji="1" lang="en-US" altLang="ja-JP" sz="1200" dirty="0" smtClean="0">
              <a:solidFill>
                <a:srgbClr val="FFFFFF"/>
              </a:solidFill>
              <a:latin typeface="Meiryo" charset="-128"/>
              <a:ea typeface="Meiryo" charset="-128"/>
              <a:cs typeface="Meiryo" charset="-128"/>
            </a:endParaRPr>
          </a:p>
          <a:p>
            <a:pPr marL="171450" indent="-171450">
              <a:buFont typeface="Arial" charset="0"/>
              <a:buChar char="•"/>
            </a:pPr>
            <a:r>
              <a:rPr lang="ja-JP" altLang="en-US" sz="800" dirty="0" smtClean="0">
                <a:solidFill>
                  <a:srgbClr val="FFFFFF"/>
                </a:solidFill>
                <a:latin typeface="Meiryo" charset="-128"/>
                <a:ea typeface="Meiryo" charset="-128"/>
                <a:cs typeface="Meiryo" charset="-128"/>
              </a:rPr>
              <a:t>処理能力</a:t>
            </a:r>
            <a:endParaRPr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対障害性能</a:t>
            </a:r>
            <a:endParaRPr kumimoji="1" lang="en-US" altLang="ja-JP" sz="800" dirty="0" smtClean="0">
              <a:solidFill>
                <a:srgbClr val="FFFFFF"/>
              </a:solidFill>
              <a:latin typeface="Meiryo" charset="-128"/>
              <a:ea typeface="Meiryo" charset="-128"/>
              <a:cs typeface="Meiryo" charset="-128"/>
            </a:endParaRPr>
          </a:p>
          <a:p>
            <a:pPr marL="171450" indent="-171450">
              <a:buFont typeface="Arial" charset="0"/>
              <a:buChar char="•"/>
            </a:pPr>
            <a:r>
              <a:rPr kumimoji="1" lang="ja-JP" altLang="en-US" sz="800" dirty="0" smtClean="0">
                <a:solidFill>
                  <a:srgbClr val="FFFFFF"/>
                </a:solidFill>
                <a:latin typeface="Meiryo" charset="-128"/>
                <a:ea typeface="Meiryo" charset="-128"/>
                <a:cs typeface="Meiryo" charset="-128"/>
              </a:rPr>
              <a:t>セキュリティ</a:t>
            </a:r>
            <a:endParaRPr kumimoji="1" lang="ja-JP" altLang="en-US" sz="800" dirty="0">
              <a:solidFill>
                <a:srgbClr val="FFFFFF"/>
              </a:solidFill>
              <a:latin typeface="Meiryo" charset="-128"/>
              <a:ea typeface="Meiryo" charset="-128"/>
              <a:cs typeface="Meiryo" charset="-128"/>
            </a:endParaRPr>
          </a:p>
        </p:txBody>
      </p:sp>
      <p:sp>
        <p:nvSpPr>
          <p:cNvPr id="436" name="テキスト ボックス 435"/>
          <p:cNvSpPr txBox="1"/>
          <p:nvPr/>
        </p:nvSpPr>
        <p:spPr>
          <a:xfrm>
            <a:off x="2461083" y="3769477"/>
            <a:ext cx="4235455" cy="400110"/>
          </a:xfrm>
          <a:prstGeom prst="rect">
            <a:avLst/>
          </a:prstGeom>
          <a:noFill/>
        </p:spPr>
        <p:txBody>
          <a:bodyPr wrap="none" rtlCol="0">
            <a:spAutoFit/>
          </a:bodyPr>
          <a:lstStyle/>
          <a:p>
            <a:pPr algn="ctr"/>
            <a:r>
              <a:rPr lang="en-US" altLang="ja-JP" sz="2000" dirty="0" smtClean="0">
                <a:solidFill>
                  <a:schemeClr val="bg1"/>
                </a:solidFill>
                <a:latin typeface="Meiryo" charset="-128"/>
                <a:ea typeface="Meiryo" charset="-128"/>
                <a:cs typeface="Meiryo" charset="-128"/>
              </a:rPr>
              <a:t>SDI</a:t>
            </a:r>
            <a:r>
              <a:rPr lang="ja-JP" altLang="en-US" sz="2000" dirty="0" smtClean="0">
                <a:solidFill>
                  <a:schemeClr val="bg1"/>
                </a:solidFill>
                <a:latin typeface="Meiryo" charset="-128"/>
                <a:ea typeface="Meiryo" charset="-128"/>
                <a:cs typeface="Meiryo" charset="-128"/>
              </a:rPr>
              <a:t>を構築し運用するソフトウエア</a:t>
            </a:r>
            <a:endParaRPr kumimoji="1" lang="ja-JP" altLang="en-US" sz="2000" dirty="0">
              <a:solidFill>
                <a:schemeClr val="bg1"/>
              </a:solidFill>
              <a:latin typeface="Meiryo" charset="-128"/>
              <a:ea typeface="Meiryo" charset="-128"/>
              <a:cs typeface="Meiryo" charset="-128"/>
            </a:endParaRPr>
          </a:p>
        </p:txBody>
      </p:sp>
      <p:sp>
        <p:nvSpPr>
          <p:cNvPr id="7" name="上矢印 6"/>
          <p:cNvSpPr/>
          <p:nvPr/>
        </p:nvSpPr>
        <p:spPr>
          <a:xfrm>
            <a:off x="3330833" y="4135248"/>
            <a:ext cx="2464473" cy="616920"/>
          </a:xfrm>
          <a:prstGeom prst="upArrow">
            <a:avLst>
              <a:gd name="adj1" fmla="val 72411"/>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6" name="テキスト ボックス 445"/>
          <p:cNvSpPr txBox="1"/>
          <p:nvPr/>
        </p:nvSpPr>
        <p:spPr>
          <a:xfrm>
            <a:off x="3781710" y="4330372"/>
            <a:ext cx="1620958" cy="469359"/>
          </a:xfrm>
          <a:prstGeom prst="rect">
            <a:avLst/>
          </a:prstGeom>
          <a:noFill/>
        </p:spPr>
        <p:txBody>
          <a:bodyPr wrap="none" rtlCol="0">
            <a:spAutoFit/>
          </a:bodyPr>
          <a:lstStyle/>
          <a:p>
            <a:pPr algn="ctr"/>
            <a:r>
              <a:rPr lang="ja-JP" altLang="en-US" sz="1400" b="1" dirty="0" smtClean="0">
                <a:solidFill>
                  <a:schemeClr val="bg1"/>
                </a:solidFill>
                <a:latin typeface="Meiryo" charset="-128"/>
                <a:ea typeface="Meiryo" charset="-128"/>
                <a:cs typeface="Meiryo" charset="-128"/>
              </a:rPr>
              <a:t>プロビジョニング</a:t>
            </a:r>
            <a:endParaRPr lang="en-US" altLang="ja-JP" sz="1400" b="1" dirty="0" smtClean="0">
              <a:solidFill>
                <a:schemeClr val="bg1"/>
              </a:solidFill>
              <a:latin typeface="Meiryo" charset="-128"/>
              <a:ea typeface="Meiryo" charset="-128"/>
              <a:cs typeface="Meiryo" charset="-128"/>
            </a:endParaRPr>
          </a:p>
          <a:p>
            <a:pPr algn="ctr"/>
            <a:r>
              <a:rPr kumimoji="1" lang="en-US" altLang="ja-JP" sz="1050" dirty="0" smtClean="0">
                <a:solidFill>
                  <a:schemeClr val="bg1"/>
                </a:solidFill>
                <a:latin typeface="Meiryo" charset="-128"/>
                <a:ea typeface="Meiryo" charset="-128"/>
                <a:cs typeface="Meiryo" charset="-128"/>
              </a:rPr>
              <a:t>Provisioning</a:t>
            </a:r>
            <a:endParaRPr kumimoji="1" lang="ja-JP" altLang="en-US" sz="1050" dirty="0">
              <a:solidFill>
                <a:schemeClr val="bg1"/>
              </a:solidFill>
              <a:latin typeface="Meiryo" charset="-128"/>
              <a:ea typeface="Meiryo" charset="-128"/>
              <a:cs typeface="Meiryo" charset="-128"/>
            </a:endParaRPr>
          </a:p>
        </p:txBody>
      </p:sp>
      <p:sp>
        <p:nvSpPr>
          <p:cNvPr id="452" name="テキスト ボックス 451"/>
          <p:cNvSpPr txBox="1"/>
          <p:nvPr/>
        </p:nvSpPr>
        <p:spPr>
          <a:xfrm>
            <a:off x="1065210" y="4865536"/>
            <a:ext cx="1338828" cy="246221"/>
          </a:xfrm>
          <a:prstGeom prst="rect">
            <a:avLst/>
          </a:prstGeom>
          <a:noFill/>
        </p:spPr>
        <p:txBody>
          <a:bodyPr wrap="none" rtlCol="0">
            <a:spAutoFit/>
          </a:bodyPr>
          <a:lstStyle/>
          <a:p>
            <a:pPr algn="ctr"/>
            <a:r>
              <a:rPr lang="ja-JP" altLang="en-US" sz="1000" smtClean="0">
                <a:solidFill>
                  <a:srgbClr val="009051"/>
                </a:solidFill>
                <a:latin typeface="Meiryo" charset="-128"/>
                <a:ea typeface="Meiryo" charset="-128"/>
                <a:cs typeface="Meiryo" charset="-128"/>
              </a:rPr>
              <a:t>ネットワーク仮想化</a:t>
            </a:r>
            <a:endParaRPr kumimoji="1" lang="ja-JP" altLang="en-US" sz="1000" dirty="0">
              <a:solidFill>
                <a:srgbClr val="009051"/>
              </a:solidFill>
              <a:latin typeface="Meiryo" charset="-128"/>
              <a:ea typeface="Meiryo" charset="-128"/>
              <a:cs typeface="Meiryo" charset="-128"/>
            </a:endParaRPr>
          </a:p>
        </p:txBody>
      </p:sp>
      <p:sp>
        <p:nvSpPr>
          <p:cNvPr id="453" name="テキスト ボックス 452"/>
          <p:cNvSpPr txBox="1"/>
          <p:nvPr/>
        </p:nvSpPr>
        <p:spPr>
          <a:xfrm>
            <a:off x="2130554" y="6020821"/>
            <a:ext cx="1082349" cy="246221"/>
          </a:xfrm>
          <a:prstGeom prst="rect">
            <a:avLst/>
          </a:prstGeom>
          <a:noFill/>
        </p:spPr>
        <p:txBody>
          <a:bodyPr wrap="none" rtlCol="0">
            <a:spAutoFit/>
          </a:bodyPr>
          <a:lstStyle/>
          <a:p>
            <a:pPr algn="ctr"/>
            <a:r>
              <a:rPr lang="ja-JP" altLang="en-US" sz="1000" smtClean="0">
                <a:solidFill>
                  <a:schemeClr val="tx2">
                    <a:lumMod val="50000"/>
                  </a:schemeClr>
                </a:solidFill>
                <a:latin typeface="Meiryo" charset="-128"/>
                <a:ea typeface="Meiryo" charset="-128"/>
                <a:cs typeface="Meiryo" charset="-128"/>
              </a:rPr>
              <a:t>サーバー仮想化</a:t>
            </a:r>
            <a:endParaRPr kumimoji="1" lang="ja-JP" altLang="en-US" sz="1000" dirty="0">
              <a:solidFill>
                <a:schemeClr val="tx2">
                  <a:lumMod val="50000"/>
                </a:schemeClr>
              </a:solidFill>
              <a:latin typeface="Meiryo" charset="-128"/>
              <a:ea typeface="Meiryo" charset="-128"/>
              <a:cs typeface="Meiryo" charset="-128"/>
            </a:endParaRPr>
          </a:p>
        </p:txBody>
      </p:sp>
      <p:sp>
        <p:nvSpPr>
          <p:cNvPr id="454" name="テキスト ボックス 453"/>
          <p:cNvSpPr txBox="1"/>
          <p:nvPr/>
        </p:nvSpPr>
        <p:spPr>
          <a:xfrm>
            <a:off x="5785778" y="6020820"/>
            <a:ext cx="1210589" cy="246221"/>
          </a:xfrm>
          <a:prstGeom prst="rect">
            <a:avLst/>
          </a:prstGeom>
          <a:noFill/>
        </p:spPr>
        <p:txBody>
          <a:bodyPr wrap="none" rtlCol="0">
            <a:spAutoFit/>
          </a:bodyPr>
          <a:lstStyle/>
          <a:p>
            <a:pPr algn="ctr"/>
            <a:r>
              <a:rPr lang="ja-JP" altLang="en-US" sz="1000" dirty="0" smtClean="0">
                <a:solidFill>
                  <a:schemeClr val="tx2">
                    <a:lumMod val="50000"/>
                  </a:schemeClr>
                </a:solidFill>
                <a:latin typeface="Meiryo" charset="-128"/>
                <a:ea typeface="Meiryo" charset="-128"/>
                <a:cs typeface="Meiryo" charset="-128"/>
              </a:rPr>
              <a:t>ストレージ仮想化</a:t>
            </a:r>
            <a:endParaRPr kumimoji="1" lang="ja-JP" altLang="en-US" sz="1000" dirty="0">
              <a:solidFill>
                <a:schemeClr val="tx2">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907878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SDI</a:t>
            </a:r>
            <a:r>
              <a:rPr kumimoji="1" lang="ja-JP" altLang="en-US" dirty="0" smtClean="0"/>
              <a:t>／仮想化されたシステムの構成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正方形/長方形 3"/>
          <p:cNvSpPr/>
          <p:nvPr/>
        </p:nvSpPr>
        <p:spPr>
          <a:xfrm>
            <a:off x="403501" y="2233835"/>
            <a:ext cx="8336997" cy="116912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3502" y="3817160"/>
            <a:ext cx="8336996" cy="255909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57200" y="5056816"/>
            <a:ext cx="8208121" cy="131943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469753" y="5364541"/>
            <a:ext cx="224292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物理システム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製品ベース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物理性能・物理構成・物理作業</a:t>
            </a:r>
            <a:endParaRPr lang="en-US" altLang="ja-JP" sz="1050" dirty="0" smtClean="0">
              <a:solidFill>
                <a:schemeClr val="bg1"/>
              </a:solidFill>
              <a:latin typeface="Meiryo" charset="-128"/>
              <a:ea typeface="Meiryo" charset="-128"/>
              <a:cs typeface="Meiryo" charset="-128"/>
            </a:endParaRPr>
          </a:p>
        </p:txBody>
      </p:sp>
      <p:sp>
        <p:nvSpPr>
          <p:cNvPr id="14" name="テキスト ボックス 13"/>
          <p:cNvSpPr txBox="1"/>
          <p:nvPr/>
        </p:nvSpPr>
        <p:spPr>
          <a:xfrm>
            <a:off x="469753" y="4121376"/>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仮想システム</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実質ベース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実質性能・実質構成・ソフトウェア設定</a:t>
            </a:r>
            <a:endParaRPr lang="en-US" altLang="ja-JP" sz="1050" dirty="0" smtClean="0">
              <a:solidFill>
                <a:schemeClr val="bg1"/>
              </a:solidFill>
              <a:latin typeface="Meiryo" charset="-128"/>
              <a:ea typeface="Meiryo" charset="-128"/>
              <a:cs typeface="Meiryo" charset="-128"/>
            </a:endParaRPr>
          </a:p>
        </p:txBody>
      </p:sp>
      <p:sp>
        <p:nvSpPr>
          <p:cNvPr id="16" name="正方形/長方形 15"/>
          <p:cNvSpPr/>
          <p:nvPr/>
        </p:nvSpPr>
        <p:spPr>
          <a:xfrm>
            <a:off x="3380271" y="3935126"/>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5119780" y="3927622"/>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6854107" y="3927623"/>
            <a:ext cx="1696134" cy="2362711"/>
          </a:xfrm>
          <a:prstGeom prst="rect">
            <a:avLst/>
          </a:prstGeom>
          <a:solidFill>
            <a:schemeClr val="accent5">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5494292" y="5324490"/>
            <a:ext cx="979715" cy="567186"/>
            <a:chOff x="4934940" y="5432941"/>
            <a:chExt cx="979715" cy="567186"/>
          </a:xfrm>
        </p:grpSpPr>
        <p:pic>
          <p:nvPicPr>
            <p:cNvPr id="7" name="図 6"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4940" y="5432941"/>
              <a:ext cx="581318" cy="567186"/>
            </a:xfrm>
            <a:prstGeom prst="rect">
              <a:avLst/>
            </a:prstGeom>
          </p:spPr>
        </p:pic>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4138" y="5432941"/>
              <a:ext cx="581318" cy="567186"/>
            </a:xfrm>
            <a:prstGeom prst="rect">
              <a:avLst/>
            </a:prstGeom>
          </p:spPr>
        </p:pic>
        <p:pic>
          <p:nvPicPr>
            <p:cNvPr id="9" name="図 8"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3337" y="5432941"/>
              <a:ext cx="581318" cy="567186"/>
            </a:xfrm>
            <a:prstGeom prst="rect">
              <a:avLst/>
            </a:prstGeom>
          </p:spPr>
        </p:pic>
      </p:grpSp>
      <p:pic>
        <p:nvPicPr>
          <p:cNvPr id="10" name="図 9"/>
          <p:cNvPicPr>
            <a:picLocks noChangeAspect="1"/>
          </p:cNvPicPr>
          <p:nvPr/>
        </p:nvPicPr>
        <p:blipFill>
          <a:blip r:embed="rId3">
            <a:clrChange>
              <a:clrFrom>
                <a:srgbClr val="FFFFFF"/>
              </a:clrFrom>
              <a:clrTo>
                <a:srgbClr val="FFFFFF">
                  <a:alpha val="0"/>
                </a:srgbClr>
              </a:clrTo>
            </a:clrChange>
          </a:blip>
          <a:stretch>
            <a:fillRect/>
          </a:stretch>
        </p:blipFill>
        <p:spPr>
          <a:xfrm>
            <a:off x="7275897" y="5216188"/>
            <a:ext cx="890908" cy="783790"/>
          </a:xfrm>
          <a:prstGeom prst="rect">
            <a:avLst/>
          </a:prstGeom>
        </p:spPr>
      </p:pic>
      <p:pic>
        <p:nvPicPr>
          <p:cNvPr id="11" name="図 10"/>
          <p:cNvPicPr>
            <a:picLocks noChangeAspect="1"/>
          </p:cNvPicPr>
          <p:nvPr/>
        </p:nvPicPr>
        <p:blipFill>
          <a:blip r:embed="rId4">
            <a:clrChange>
              <a:clrFrom>
                <a:srgbClr val="FEFEFE"/>
              </a:clrFrom>
              <a:clrTo>
                <a:srgbClr val="FEFEFE">
                  <a:alpha val="0"/>
                </a:srgbClr>
              </a:clrTo>
            </a:clrChange>
          </a:blip>
          <a:stretch>
            <a:fillRect/>
          </a:stretch>
        </p:blipFill>
        <p:spPr>
          <a:xfrm>
            <a:off x="3835509" y="5248685"/>
            <a:ext cx="831514" cy="728961"/>
          </a:xfrm>
          <a:prstGeom prst="rect">
            <a:avLst/>
          </a:prstGeom>
        </p:spPr>
      </p:pic>
      <p:sp>
        <p:nvSpPr>
          <p:cNvPr id="19" name="テキスト ボックス 18"/>
          <p:cNvSpPr txBox="1"/>
          <p:nvPr/>
        </p:nvSpPr>
        <p:spPr>
          <a:xfrm>
            <a:off x="3799861" y="6001897"/>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サーバー</a:t>
            </a:r>
            <a:endParaRPr kumimoji="1" lang="ja-JP" altLang="en-US" sz="1400" dirty="0">
              <a:solidFill>
                <a:schemeClr val="bg1"/>
              </a:solidFill>
              <a:latin typeface="Meiryo" charset="-128"/>
              <a:ea typeface="Meiryo" charset="-128"/>
              <a:cs typeface="Meiryo" charset="-128"/>
            </a:endParaRPr>
          </a:p>
        </p:txBody>
      </p:sp>
      <p:sp>
        <p:nvSpPr>
          <p:cNvPr id="20" name="テキスト ボックス 19"/>
          <p:cNvSpPr txBox="1"/>
          <p:nvPr/>
        </p:nvSpPr>
        <p:spPr>
          <a:xfrm>
            <a:off x="5444371" y="6000411"/>
            <a:ext cx="1082349" cy="307777"/>
          </a:xfrm>
          <a:prstGeom prst="rect">
            <a:avLst/>
          </a:prstGeom>
          <a:noFill/>
        </p:spPr>
        <p:txBody>
          <a:bodyPr wrap="none" rtlCol="0">
            <a:spAutoFit/>
          </a:bodyPr>
          <a:lstStyle/>
          <a:p>
            <a:pPr algn="ctr"/>
            <a:r>
              <a:rPr kumimoji="1" lang="ja-JP" altLang="en-US" sz="1400" smtClean="0">
                <a:solidFill>
                  <a:schemeClr val="bg1"/>
                </a:solidFill>
                <a:latin typeface="Meiryo" charset="-128"/>
                <a:ea typeface="Meiryo" charset="-128"/>
                <a:cs typeface="Meiryo" charset="-128"/>
              </a:rPr>
              <a:t>ストレージ</a:t>
            </a:r>
            <a:endParaRPr kumimoji="1" lang="ja-JP" altLang="en-US" sz="1400" dirty="0">
              <a:solidFill>
                <a:schemeClr val="bg1"/>
              </a:solidFill>
              <a:latin typeface="Meiryo" charset="-128"/>
              <a:ea typeface="Meiryo" charset="-128"/>
              <a:cs typeface="Meiryo" charset="-128"/>
            </a:endParaRPr>
          </a:p>
        </p:txBody>
      </p:sp>
      <p:sp>
        <p:nvSpPr>
          <p:cNvPr id="21" name="テキスト ボックス 20"/>
          <p:cNvSpPr txBox="1"/>
          <p:nvPr/>
        </p:nvSpPr>
        <p:spPr>
          <a:xfrm>
            <a:off x="7090408" y="5999978"/>
            <a:ext cx="1261885"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ネットワーク</a:t>
            </a:r>
            <a:endParaRPr kumimoji="1" lang="ja-JP" altLang="en-US" sz="1400" dirty="0">
              <a:solidFill>
                <a:schemeClr val="bg1"/>
              </a:solidFill>
              <a:latin typeface="Meiryo" charset="-128"/>
              <a:ea typeface="Meiryo" charset="-128"/>
              <a:cs typeface="Meiryo" charset="-128"/>
            </a:endParaRPr>
          </a:p>
        </p:txBody>
      </p:sp>
      <p:sp>
        <p:nvSpPr>
          <p:cNvPr id="22" name="正方形/長方形 21"/>
          <p:cNvSpPr/>
          <p:nvPr/>
        </p:nvSpPr>
        <p:spPr>
          <a:xfrm>
            <a:off x="3743779" y="4654068"/>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メモリ容量</a:t>
            </a:r>
            <a:endParaRPr kumimoji="1" lang="ja-JP" altLang="en-US" sz="1050" dirty="0">
              <a:solidFill>
                <a:srgbClr val="FFFFFF"/>
              </a:solidFill>
              <a:latin typeface="Meiryo" charset="-128"/>
              <a:ea typeface="Meiryo" charset="-128"/>
              <a:cs typeface="Meiryo" charset="-128"/>
            </a:endParaRPr>
          </a:p>
        </p:txBody>
      </p:sp>
      <p:sp>
        <p:nvSpPr>
          <p:cNvPr id="23" name="正方形/長方形 22"/>
          <p:cNvSpPr/>
          <p:nvPr/>
        </p:nvSpPr>
        <p:spPr>
          <a:xfrm>
            <a:off x="3743779" y="4324473"/>
            <a:ext cx="1006192"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rgbClr val="FFFFFF"/>
                </a:solidFill>
                <a:latin typeface="Meiryo" charset="-128"/>
                <a:ea typeface="Meiryo" charset="-128"/>
                <a:cs typeface="Meiryo" charset="-128"/>
              </a:rPr>
              <a:t>CPU</a:t>
            </a:r>
            <a:r>
              <a:rPr kumimoji="1" lang="ja-JP" altLang="en-US" sz="1050" dirty="0" smtClean="0">
                <a:solidFill>
                  <a:srgbClr val="FFFFFF"/>
                </a:solidFill>
                <a:latin typeface="Meiryo" charset="-128"/>
                <a:ea typeface="Meiryo" charset="-128"/>
                <a:cs typeface="Meiryo" charset="-128"/>
              </a:rPr>
              <a:t>性能</a:t>
            </a:r>
            <a:endParaRPr kumimoji="1" lang="ja-JP" altLang="en-US" sz="1050" dirty="0">
              <a:solidFill>
                <a:srgbClr val="FFFFFF"/>
              </a:solidFill>
              <a:latin typeface="Meiryo" charset="-128"/>
              <a:ea typeface="Meiryo" charset="-128"/>
              <a:cs typeface="Meiryo" charset="-128"/>
            </a:endParaRPr>
          </a:p>
        </p:txBody>
      </p:sp>
      <p:sp>
        <p:nvSpPr>
          <p:cNvPr id="25" name="正方形/長方形 24"/>
          <p:cNvSpPr/>
          <p:nvPr/>
        </p:nvSpPr>
        <p:spPr>
          <a:xfrm>
            <a:off x="5488427" y="4483013"/>
            <a:ext cx="1006192"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ディスク容量</a:t>
            </a:r>
            <a:endParaRPr kumimoji="1" lang="ja-JP" altLang="en-US" sz="1050" dirty="0">
              <a:solidFill>
                <a:srgbClr val="FFFFFF"/>
              </a:solidFill>
              <a:latin typeface="Meiryo" charset="-128"/>
              <a:ea typeface="Meiryo" charset="-128"/>
              <a:cs typeface="Meiryo" charset="-128"/>
            </a:endParaRPr>
          </a:p>
        </p:txBody>
      </p:sp>
      <p:sp>
        <p:nvSpPr>
          <p:cNvPr id="26" name="正方形/長方形 25"/>
          <p:cNvSpPr/>
          <p:nvPr/>
        </p:nvSpPr>
        <p:spPr>
          <a:xfrm>
            <a:off x="7225890" y="43216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ネットワーク機能</a:t>
            </a:r>
            <a:endParaRPr kumimoji="1" lang="ja-JP" altLang="en-US" sz="800" dirty="0">
              <a:solidFill>
                <a:srgbClr val="FFFFFF"/>
              </a:solidFill>
              <a:latin typeface="Meiryo" charset="-128"/>
              <a:ea typeface="Meiryo" charset="-128"/>
              <a:cs typeface="Meiryo" charset="-128"/>
            </a:endParaRPr>
          </a:p>
        </p:txBody>
      </p:sp>
      <p:sp>
        <p:nvSpPr>
          <p:cNvPr id="27" name="正方形/長方形 26"/>
          <p:cNvSpPr/>
          <p:nvPr/>
        </p:nvSpPr>
        <p:spPr>
          <a:xfrm>
            <a:off x="7218254" y="4654068"/>
            <a:ext cx="1006192"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ネットワーク接続</a:t>
            </a:r>
            <a:endParaRPr kumimoji="1" lang="ja-JP" altLang="en-US" sz="800" dirty="0">
              <a:solidFill>
                <a:srgbClr val="FFFFFF"/>
              </a:solidFill>
              <a:latin typeface="Meiryo" charset="-128"/>
              <a:ea typeface="Meiryo" charset="-128"/>
              <a:cs typeface="Meiryo" charset="-128"/>
            </a:endParaRPr>
          </a:p>
        </p:txBody>
      </p:sp>
      <p:sp>
        <p:nvSpPr>
          <p:cNvPr id="28" name="テキスト ボックス 27"/>
          <p:cNvSpPr txBox="1"/>
          <p:nvPr/>
        </p:nvSpPr>
        <p:spPr>
          <a:xfrm>
            <a:off x="3380271" y="3934124"/>
            <a:ext cx="1701316"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仮想サーバー</a:t>
            </a:r>
            <a:endParaRPr kumimoji="1" lang="ja-JP" altLang="en-US" sz="1400" dirty="0">
              <a:solidFill>
                <a:schemeClr val="bg1"/>
              </a:solidFill>
              <a:latin typeface="Meiryo" charset="-128"/>
              <a:ea typeface="Meiryo" charset="-128"/>
              <a:cs typeface="Meiryo" charset="-128"/>
            </a:endParaRPr>
          </a:p>
        </p:txBody>
      </p:sp>
      <p:sp>
        <p:nvSpPr>
          <p:cNvPr id="29" name="テキスト ボックス 28"/>
          <p:cNvSpPr txBox="1"/>
          <p:nvPr/>
        </p:nvSpPr>
        <p:spPr>
          <a:xfrm>
            <a:off x="5114598" y="3932638"/>
            <a:ext cx="1696740" cy="307777"/>
          </a:xfrm>
          <a:prstGeom prst="rect">
            <a:avLst/>
          </a:prstGeom>
          <a:noFill/>
        </p:spPr>
        <p:txBody>
          <a:bodyPr wrap="square" rtlCol="0">
            <a:spAutoFit/>
          </a:bodyPr>
          <a:lstStyle/>
          <a:p>
            <a:pPr algn="ctr"/>
            <a:r>
              <a:rPr kumimoji="1" lang="ja-JP" altLang="en-US" sz="1400" dirty="0" smtClean="0">
                <a:solidFill>
                  <a:schemeClr val="bg1"/>
                </a:solidFill>
                <a:latin typeface="Meiryo" charset="-128"/>
                <a:ea typeface="Meiryo" charset="-128"/>
                <a:cs typeface="Meiryo" charset="-128"/>
              </a:rPr>
              <a:t>仮想ストレージ</a:t>
            </a:r>
            <a:endParaRPr kumimoji="1" lang="ja-JP" altLang="en-US" sz="1400" dirty="0">
              <a:solidFill>
                <a:schemeClr val="bg1"/>
              </a:solidFill>
              <a:latin typeface="Meiryo" charset="-128"/>
              <a:ea typeface="Meiryo" charset="-128"/>
              <a:cs typeface="Meiryo" charset="-128"/>
            </a:endParaRPr>
          </a:p>
        </p:txBody>
      </p:sp>
      <p:sp>
        <p:nvSpPr>
          <p:cNvPr id="30" name="テキスト ボックス 29"/>
          <p:cNvSpPr txBox="1"/>
          <p:nvPr/>
        </p:nvSpPr>
        <p:spPr>
          <a:xfrm>
            <a:off x="6910873" y="3932205"/>
            <a:ext cx="1620957"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仮想ネットワーク</a:t>
            </a:r>
            <a:endParaRPr kumimoji="1" lang="ja-JP" altLang="en-US" sz="1400" dirty="0">
              <a:solidFill>
                <a:schemeClr val="bg1"/>
              </a:solidFill>
              <a:latin typeface="Meiryo" charset="-128"/>
              <a:ea typeface="Meiryo" charset="-128"/>
              <a:cs typeface="Meiryo" charset="-128"/>
            </a:endParaRPr>
          </a:p>
        </p:txBody>
      </p:sp>
      <p:sp>
        <p:nvSpPr>
          <p:cNvPr id="31" name="テキスト ボックス 30"/>
          <p:cNvSpPr txBox="1"/>
          <p:nvPr/>
        </p:nvSpPr>
        <p:spPr>
          <a:xfrm>
            <a:off x="469753" y="2455774"/>
            <a:ext cx="2781531"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オーケストレーション</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ポリシーベース</a:t>
            </a:r>
            <a:r>
              <a:rPr lang="ja-JP" altLang="en-US" sz="1050" dirty="0" smtClean="0">
                <a:solidFill>
                  <a:schemeClr val="bg1"/>
                </a:solidFill>
                <a:latin typeface="Meiryo" charset="-128"/>
                <a:ea typeface="Meiryo" charset="-128"/>
                <a:cs typeface="Meiryo" charset="-128"/>
              </a:rPr>
              <a:t>での調達・運用</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規則・条件・基準による設定</a:t>
            </a:r>
            <a:endParaRPr lang="en-US" altLang="ja-JP" sz="1050" dirty="0" smtClean="0">
              <a:solidFill>
                <a:schemeClr val="bg1"/>
              </a:solidFill>
              <a:latin typeface="Meiryo" charset="-128"/>
              <a:ea typeface="Meiryo" charset="-128"/>
              <a:cs typeface="Meiryo" charset="-128"/>
            </a:endParaRPr>
          </a:p>
        </p:txBody>
      </p:sp>
      <p:sp>
        <p:nvSpPr>
          <p:cNvPr id="32" name="正方形/長方形 31"/>
          <p:cNvSpPr/>
          <p:nvPr/>
        </p:nvSpPr>
        <p:spPr>
          <a:xfrm>
            <a:off x="3380271" y="2339572"/>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3743779" y="2649535"/>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4" name="正方形/長方形 33"/>
          <p:cNvSpPr/>
          <p:nvPr/>
        </p:nvSpPr>
        <p:spPr>
          <a:xfrm>
            <a:off x="4297505" y="2649534"/>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35" name="正方形/長方形 34"/>
          <p:cNvSpPr/>
          <p:nvPr/>
        </p:nvSpPr>
        <p:spPr>
          <a:xfrm>
            <a:off x="3743779" y="2978728"/>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36" name="フローチャート: カード 35"/>
          <p:cNvSpPr/>
          <p:nvPr/>
        </p:nvSpPr>
        <p:spPr>
          <a:xfrm>
            <a:off x="4336304" y="2212818"/>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37" name="正方形/長方形 36"/>
          <p:cNvSpPr/>
          <p:nvPr/>
        </p:nvSpPr>
        <p:spPr>
          <a:xfrm>
            <a:off x="4336304" y="2262835"/>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38" name="テキスト ボックス 37"/>
          <p:cNvSpPr txBox="1"/>
          <p:nvPr/>
        </p:nvSpPr>
        <p:spPr>
          <a:xfrm>
            <a:off x="3380271" y="2345057"/>
            <a:ext cx="1085590"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01</a:t>
            </a:r>
            <a:endParaRPr kumimoji="1" lang="ja-JP" altLang="en-US" sz="1000" dirty="0">
              <a:solidFill>
                <a:schemeClr val="bg1"/>
              </a:solidFill>
              <a:latin typeface="Meiryo" charset="-128"/>
              <a:ea typeface="Meiryo" charset="-128"/>
              <a:cs typeface="Meiryo" charset="-128"/>
            </a:endParaRPr>
          </a:p>
        </p:txBody>
      </p:sp>
      <p:sp>
        <p:nvSpPr>
          <p:cNvPr id="39" name="正方形/長方形 38"/>
          <p:cNvSpPr/>
          <p:nvPr/>
        </p:nvSpPr>
        <p:spPr>
          <a:xfrm>
            <a:off x="5115204" y="2333565"/>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5478712" y="2643528"/>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1" name="正方形/長方形 40"/>
          <p:cNvSpPr/>
          <p:nvPr/>
        </p:nvSpPr>
        <p:spPr>
          <a:xfrm>
            <a:off x="6032438" y="2643527"/>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2" name="正方形/長方形 41"/>
          <p:cNvSpPr/>
          <p:nvPr/>
        </p:nvSpPr>
        <p:spPr>
          <a:xfrm>
            <a:off x="5478712" y="2972721"/>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43" name="フローチャート: カード 42"/>
          <p:cNvSpPr/>
          <p:nvPr/>
        </p:nvSpPr>
        <p:spPr>
          <a:xfrm>
            <a:off x="6071237"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44" name="正方形/長方形 43"/>
          <p:cNvSpPr/>
          <p:nvPr/>
        </p:nvSpPr>
        <p:spPr>
          <a:xfrm>
            <a:off x="6071237"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45" name="テキスト ボックス 44"/>
          <p:cNvSpPr txBox="1"/>
          <p:nvPr/>
        </p:nvSpPr>
        <p:spPr>
          <a:xfrm>
            <a:off x="5131290" y="2339050"/>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02</a:t>
            </a:r>
            <a:endParaRPr kumimoji="1" lang="ja-JP" altLang="en-US" sz="1000" dirty="0">
              <a:solidFill>
                <a:schemeClr val="bg1"/>
              </a:solidFill>
              <a:latin typeface="Meiryo" charset="-128"/>
              <a:ea typeface="Meiryo" charset="-128"/>
              <a:cs typeface="Meiryo" charset="-128"/>
            </a:endParaRPr>
          </a:p>
        </p:txBody>
      </p:sp>
      <p:sp>
        <p:nvSpPr>
          <p:cNvPr id="46" name="正方形/長方形 45"/>
          <p:cNvSpPr/>
          <p:nvPr/>
        </p:nvSpPr>
        <p:spPr>
          <a:xfrm>
            <a:off x="6853472" y="2345057"/>
            <a:ext cx="1696134" cy="990236"/>
          </a:xfrm>
          <a:prstGeom prst="rect">
            <a:avLst/>
          </a:prstGeom>
          <a:solidFill>
            <a:schemeClr val="accent3">
              <a:lumMod val="60000"/>
              <a:lumOff val="40000"/>
              <a:alpha val="5058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216980" y="2655020"/>
            <a:ext cx="423185" cy="2713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8" name="正方形/長方形 47"/>
          <p:cNvSpPr/>
          <p:nvPr/>
        </p:nvSpPr>
        <p:spPr>
          <a:xfrm>
            <a:off x="7770706" y="2655019"/>
            <a:ext cx="469246" cy="27133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49" name="正方形/長方形 48"/>
          <p:cNvSpPr/>
          <p:nvPr/>
        </p:nvSpPr>
        <p:spPr>
          <a:xfrm>
            <a:off x="7216980" y="2984213"/>
            <a:ext cx="1022971" cy="27133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charset="-128"/>
              <a:ea typeface="Meiryo" charset="-128"/>
              <a:cs typeface="Meiryo" charset="-128"/>
            </a:endParaRPr>
          </a:p>
        </p:txBody>
      </p:sp>
      <p:sp>
        <p:nvSpPr>
          <p:cNvPr id="50" name="フローチャート: カード 49"/>
          <p:cNvSpPr/>
          <p:nvPr/>
        </p:nvSpPr>
        <p:spPr>
          <a:xfrm>
            <a:off x="7809724" y="2206811"/>
            <a:ext cx="722106" cy="550448"/>
          </a:xfrm>
          <a:prstGeom prst="flowChartPunchedCard">
            <a:avLst/>
          </a:prstGeom>
          <a:solidFill>
            <a:srgbClr val="E46C0A">
              <a:alpha val="7215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600" dirty="0">
              <a:solidFill>
                <a:srgbClr val="FFFFFF"/>
              </a:solidFill>
              <a:latin typeface="Meiryo" charset="-128"/>
              <a:ea typeface="Meiryo" charset="-128"/>
              <a:cs typeface="Meiryo" charset="-128"/>
            </a:endParaRPr>
          </a:p>
        </p:txBody>
      </p:sp>
      <p:sp>
        <p:nvSpPr>
          <p:cNvPr id="51" name="正方形/長方形 50"/>
          <p:cNvSpPr/>
          <p:nvPr/>
        </p:nvSpPr>
        <p:spPr>
          <a:xfrm>
            <a:off x="7809724" y="2256828"/>
            <a:ext cx="867162" cy="507831"/>
          </a:xfrm>
          <a:prstGeom prst="rect">
            <a:avLst/>
          </a:prstGeom>
        </p:spPr>
        <p:txBody>
          <a:bodyPr wrap="square">
            <a:spAutoFit/>
          </a:bodyPr>
          <a:lstStyle/>
          <a:p>
            <a:r>
              <a:rPr lang="ja-JP" altLang="en-US" sz="900" b="1" dirty="0">
                <a:solidFill>
                  <a:srgbClr val="FFFFFF"/>
                </a:solidFill>
                <a:latin typeface="Meiryo" charset="-128"/>
                <a:ea typeface="Meiryo" charset="-128"/>
                <a:cs typeface="Meiryo" charset="-128"/>
              </a:rPr>
              <a:t>ポリシー</a:t>
            </a:r>
            <a:endParaRPr lang="en-US" altLang="ja-JP" sz="900" b="1"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処理能力</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対障害性能</a:t>
            </a:r>
            <a:endParaRPr lang="en-US" altLang="ja-JP" sz="600" dirty="0">
              <a:solidFill>
                <a:srgbClr val="FFFFFF"/>
              </a:solidFill>
              <a:latin typeface="Meiryo" charset="-128"/>
              <a:ea typeface="Meiryo" charset="-128"/>
              <a:cs typeface="Meiryo" charset="-128"/>
            </a:endParaRPr>
          </a:p>
          <a:p>
            <a:pPr marL="90488" indent="-90488">
              <a:buFont typeface="Arial" charset="0"/>
              <a:buChar char="•"/>
            </a:pPr>
            <a:r>
              <a:rPr lang="ja-JP" altLang="en-US" sz="600" dirty="0">
                <a:solidFill>
                  <a:srgbClr val="FFFFFF"/>
                </a:solidFill>
                <a:latin typeface="Meiryo" charset="-128"/>
                <a:ea typeface="Meiryo" charset="-128"/>
                <a:cs typeface="Meiryo" charset="-128"/>
              </a:rPr>
              <a:t>セキュリティ</a:t>
            </a:r>
          </a:p>
        </p:txBody>
      </p:sp>
      <p:sp>
        <p:nvSpPr>
          <p:cNvPr id="52" name="テキスト ボックス 51"/>
          <p:cNvSpPr txBox="1"/>
          <p:nvPr/>
        </p:nvSpPr>
        <p:spPr>
          <a:xfrm>
            <a:off x="6869558" y="2350542"/>
            <a:ext cx="1069503" cy="400110"/>
          </a:xfrm>
          <a:prstGeom prst="rect">
            <a:avLst/>
          </a:prstGeom>
          <a:noFill/>
        </p:spPr>
        <p:txBody>
          <a:bodyPr wrap="square" rtlCol="0">
            <a:spAutoFit/>
          </a:bodyPr>
          <a:lstStyle/>
          <a:p>
            <a:r>
              <a:rPr kumimoji="1" lang="ja-JP" altLang="en-US" sz="1000" dirty="0" smtClean="0">
                <a:solidFill>
                  <a:schemeClr val="bg1"/>
                </a:solidFill>
                <a:latin typeface="Meiryo" charset="-128"/>
                <a:ea typeface="Meiryo" charset="-128"/>
                <a:cs typeface="Meiryo" charset="-128"/>
              </a:rPr>
              <a:t>システム構成</a:t>
            </a:r>
            <a:endParaRPr kumimoji="1" lang="en-US" altLang="ja-JP" sz="1000" dirty="0" smtClean="0">
              <a:solidFill>
                <a:schemeClr val="bg1"/>
              </a:solidFill>
              <a:latin typeface="Meiryo" charset="-128"/>
              <a:ea typeface="Meiryo" charset="-128"/>
              <a:cs typeface="Meiryo" charset="-128"/>
            </a:endParaRPr>
          </a:p>
          <a:p>
            <a:r>
              <a:rPr kumimoji="1" lang="en-US" altLang="ja-JP" sz="1000" dirty="0" smtClean="0">
                <a:solidFill>
                  <a:schemeClr val="bg1"/>
                </a:solidFill>
                <a:latin typeface="Meiryo" charset="-128"/>
                <a:ea typeface="Meiryo" charset="-128"/>
                <a:cs typeface="Meiryo" charset="-128"/>
              </a:rPr>
              <a:t>03</a:t>
            </a:r>
            <a:endParaRPr kumimoji="1" lang="ja-JP" altLang="en-US" sz="1000" dirty="0">
              <a:solidFill>
                <a:schemeClr val="bg1"/>
              </a:solidFill>
              <a:latin typeface="Meiryo" charset="-128"/>
              <a:ea typeface="Meiryo" charset="-128"/>
              <a:cs typeface="Meiryo" charset="-128"/>
            </a:endParaRPr>
          </a:p>
        </p:txBody>
      </p:sp>
      <p:cxnSp>
        <p:nvCxnSpPr>
          <p:cNvPr id="54" name="直線矢印コネクタ 53"/>
          <p:cNvCxnSpPr>
            <a:stCxn id="28" idx="0"/>
            <a:endCxn id="32" idx="2"/>
          </p:cNvCxnSpPr>
          <p:nvPr/>
        </p:nvCxnSpPr>
        <p:spPr>
          <a:xfrm flipH="1" flipV="1">
            <a:off x="4228338" y="3329808"/>
            <a:ext cx="2591" cy="604316"/>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a:stCxn id="28" idx="0"/>
            <a:endCxn id="39" idx="2"/>
          </p:cNvCxnSpPr>
          <p:nvPr/>
        </p:nvCxnSpPr>
        <p:spPr>
          <a:xfrm flipV="1">
            <a:off x="4230929" y="3323801"/>
            <a:ext cx="1732342" cy="610323"/>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8" idx="0"/>
            <a:endCxn id="46" idx="2"/>
          </p:cNvCxnSpPr>
          <p:nvPr/>
        </p:nvCxnSpPr>
        <p:spPr>
          <a:xfrm flipV="1">
            <a:off x="4230929" y="3335293"/>
            <a:ext cx="3470610" cy="598831"/>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a:stCxn id="29" idx="0"/>
            <a:endCxn id="32" idx="2"/>
          </p:cNvCxnSpPr>
          <p:nvPr/>
        </p:nvCxnSpPr>
        <p:spPr>
          <a:xfrm flipH="1" flipV="1">
            <a:off x="4228338" y="3329808"/>
            <a:ext cx="1734630" cy="602830"/>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9" idx="0"/>
            <a:endCxn id="39" idx="2"/>
          </p:cNvCxnSpPr>
          <p:nvPr/>
        </p:nvCxnSpPr>
        <p:spPr>
          <a:xfrm flipV="1">
            <a:off x="5962968" y="3323801"/>
            <a:ext cx="303" cy="608837"/>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29" idx="0"/>
            <a:endCxn id="46" idx="2"/>
          </p:cNvCxnSpPr>
          <p:nvPr/>
        </p:nvCxnSpPr>
        <p:spPr>
          <a:xfrm flipV="1">
            <a:off x="5962968" y="3335293"/>
            <a:ext cx="1738571" cy="597345"/>
          </a:xfrm>
          <a:prstGeom prst="straightConnector1">
            <a:avLst/>
          </a:prstGeom>
          <a:ln>
            <a:solidFill>
              <a:schemeClr val="bg2">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30" idx="0"/>
            <a:endCxn id="46" idx="2"/>
          </p:cNvCxnSpPr>
          <p:nvPr/>
        </p:nvCxnSpPr>
        <p:spPr>
          <a:xfrm flipH="1" flipV="1">
            <a:off x="7701539" y="3335293"/>
            <a:ext cx="19813" cy="596912"/>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30" idx="0"/>
            <a:endCxn id="32" idx="2"/>
          </p:cNvCxnSpPr>
          <p:nvPr/>
        </p:nvCxnSpPr>
        <p:spPr>
          <a:xfrm flipH="1" flipV="1">
            <a:off x="4228338" y="3329808"/>
            <a:ext cx="3493014" cy="602397"/>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30" idx="0"/>
            <a:endCxn id="39" idx="2"/>
          </p:cNvCxnSpPr>
          <p:nvPr/>
        </p:nvCxnSpPr>
        <p:spPr>
          <a:xfrm flipH="1" flipV="1">
            <a:off x="5963271" y="3323801"/>
            <a:ext cx="1758081" cy="608404"/>
          </a:xfrm>
          <a:prstGeom prst="straightConnector1">
            <a:avLst/>
          </a:prstGeom>
          <a:ln>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403501" y="810131"/>
            <a:ext cx="3844649" cy="11691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69753" y="1033056"/>
            <a:ext cx="3454792" cy="723275"/>
          </a:xfrm>
          <a:prstGeom prst="rect">
            <a:avLst/>
          </a:prstGeom>
          <a:noFill/>
        </p:spPr>
        <p:txBody>
          <a:bodyPr wrap="none" rtlCol="0">
            <a:spAutoFit/>
          </a:bodyPr>
          <a:lstStyle/>
          <a:p>
            <a:r>
              <a:rPr kumimoji="1" lang="ja-JP" altLang="en-US" sz="2000" b="1" dirty="0" smtClean="0">
                <a:solidFill>
                  <a:schemeClr val="bg1"/>
                </a:solidFill>
                <a:latin typeface="Meiryo" charset="-128"/>
                <a:ea typeface="Meiryo" charset="-128"/>
                <a:cs typeface="Meiryo" charset="-128"/>
              </a:rPr>
              <a:t>コントロール</a:t>
            </a:r>
            <a:endParaRPr kumimoji="1" lang="en-US" altLang="ja-JP" sz="2000" b="1"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b="1" dirty="0" smtClean="0">
                <a:solidFill>
                  <a:schemeClr val="bg1"/>
                </a:solidFill>
                <a:latin typeface="Meiryo" charset="-128"/>
                <a:ea typeface="Meiryo" charset="-128"/>
                <a:cs typeface="Meiryo" charset="-128"/>
              </a:rPr>
              <a:t>パターンやルール・ベース</a:t>
            </a:r>
            <a:r>
              <a:rPr lang="ja-JP" altLang="en-US" sz="1050" dirty="0" smtClean="0">
                <a:solidFill>
                  <a:schemeClr val="bg1"/>
                </a:solidFill>
                <a:latin typeface="Meiryo" charset="-128"/>
                <a:ea typeface="Meiryo" charset="-128"/>
                <a:cs typeface="Meiryo" charset="-128"/>
              </a:rPr>
              <a:t>での運用管理・調達管理</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Ø"/>
            </a:pPr>
            <a:r>
              <a:rPr lang="ja-JP" altLang="en-US" sz="1050" dirty="0" smtClean="0">
                <a:solidFill>
                  <a:schemeClr val="bg1"/>
                </a:solidFill>
                <a:latin typeface="Meiryo" charset="-128"/>
                <a:ea typeface="Meiryo" charset="-128"/>
                <a:cs typeface="Meiryo" charset="-128"/>
              </a:rPr>
              <a:t>構成管理・稼働管理・問題解決</a:t>
            </a:r>
            <a:endParaRPr lang="en-US" altLang="ja-JP" sz="1050" dirty="0" smtClean="0">
              <a:solidFill>
                <a:schemeClr val="bg1"/>
              </a:solidFill>
              <a:latin typeface="Meiryo" charset="-128"/>
              <a:ea typeface="Meiryo" charset="-128"/>
              <a:cs typeface="Meiryo" charset="-128"/>
            </a:endParaRPr>
          </a:p>
        </p:txBody>
      </p:sp>
      <p:grpSp>
        <p:nvGrpSpPr>
          <p:cNvPr id="86" name="図形グループ 85"/>
          <p:cNvGrpSpPr/>
          <p:nvPr/>
        </p:nvGrpSpPr>
        <p:grpSpPr>
          <a:xfrm>
            <a:off x="6646393" y="740727"/>
            <a:ext cx="629504" cy="644142"/>
            <a:chOff x="2667295" y="1059799"/>
            <a:chExt cx="681672" cy="722281"/>
          </a:xfrm>
        </p:grpSpPr>
        <p:sp>
          <p:nvSpPr>
            <p:cNvPr id="87" name="角丸四角形 8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88" name="図 8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89" name="図形グループ 88"/>
          <p:cNvGrpSpPr/>
          <p:nvPr/>
        </p:nvGrpSpPr>
        <p:grpSpPr>
          <a:xfrm>
            <a:off x="6853058" y="981417"/>
            <a:ext cx="246680" cy="577996"/>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3" name="屈折矢印 92"/>
          <p:cNvSpPr/>
          <p:nvPr/>
        </p:nvSpPr>
        <p:spPr>
          <a:xfrm rot="10800000" flipH="1">
            <a:off x="4297505" y="1591411"/>
            <a:ext cx="1190922" cy="584168"/>
          </a:xfrm>
          <a:prstGeom prst="ben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下矢印 93"/>
          <p:cNvSpPr/>
          <p:nvPr/>
        </p:nvSpPr>
        <p:spPr>
          <a:xfrm>
            <a:off x="6820742" y="1588398"/>
            <a:ext cx="313028" cy="58557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左矢印 94"/>
          <p:cNvSpPr/>
          <p:nvPr/>
        </p:nvSpPr>
        <p:spPr>
          <a:xfrm>
            <a:off x="4283219" y="1000821"/>
            <a:ext cx="2233836" cy="324814"/>
          </a:xfrm>
          <a:prstGeom prst="lef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監視</a:t>
            </a:r>
            <a:endParaRPr kumimoji="1" lang="ja-JP" altLang="en-US" sz="800" dirty="0">
              <a:solidFill>
                <a:srgbClr val="FFFFFF"/>
              </a:solidFill>
              <a:latin typeface="Meiryo" charset="-128"/>
              <a:ea typeface="Meiryo" charset="-128"/>
              <a:cs typeface="Meiryo" charset="-128"/>
            </a:endParaRPr>
          </a:p>
        </p:txBody>
      </p:sp>
      <p:sp>
        <p:nvSpPr>
          <p:cNvPr id="99" name="テキスト ボックス 98"/>
          <p:cNvSpPr txBox="1"/>
          <p:nvPr/>
        </p:nvSpPr>
        <p:spPr>
          <a:xfrm>
            <a:off x="4042308" y="1567115"/>
            <a:ext cx="1701316" cy="215444"/>
          </a:xfrm>
          <a:prstGeom prst="rect">
            <a:avLst/>
          </a:prstGeom>
          <a:noFill/>
        </p:spPr>
        <p:txBody>
          <a:bodyPr wrap="square" rtlCol="0">
            <a:spAutoFit/>
          </a:bodyPr>
          <a:lstStyle/>
          <a:p>
            <a:pPr algn="ctr"/>
            <a:r>
              <a:rPr kumimoji="1" lang="ja-JP" altLang="en-US" sz="800" dirty="0" smtClean="0">
                <a:solidFill>
                  <a:schemeClr val="bg1"/>
                </a:solidFill>
                <a:latin typeface="Meiryo" charset="-128"/>
                <a:ea typeface="Meiryo" charset="-128"/>
                <a:cs typeface="Meiryo" charset="-128"/>
              </a:rPr>
              <a:t>自動</a:t>
            </a:r>
            <a:r>
              <a:rPr kumimoji="1" lang="en-US" altLang="ja-JP" sz="800" dirty="0" smtClean="0">
                <a:solidFill>
                  <a:schemeClr val="bg1"/>
                </a:solidFill>
                <a:latin typeface="Meiryo" charset="-128"/>
                <a:ea typeface="Meiryo" charset="-128"/>
                <a:cs typeface="Meiryo" charset="-128"/>
              </a:rPr>
              <a:t>/</a:t>
            </a:r>
            <a:r>
              <a:rPr kumimoji="1" lang="ja-JP" altLang="en-US" sz="800" dirty="0" smtClean="0">
                <a:solidFill>
                  <a:schemeClr val="bg1"/>
                </a:solidFill>
                <a:latin typeface="Meiryo" charset="-128"/>
                <a:ea typeface="Meiryo" charset="-128"/>
                <a:cs typeface="Meiryo" charset="-128"/>
              </a:rPr>
              <a:t>自律制御</a:t>
            </a:r>
            <a:endParaRPr kumimoji="1" lang="ja-JP" altLang="en-US" sz="800" dirty="0">
              <a:solidFill>
                <a:schemeClr val="bg1"/>
              </a:solidFill>
              <a:latin typeface="Meiryo" charset="-128"/>
              <a:ea typeface="Meiryo" charset="-128"/>
              <a:cs typeface="Meiryo" charset="-128"/>
            </a:endParaRPr>
          </a:p>
        </p:txBody>
      </p:sp>
      <p:sp>
        <p:nvSpPr>
          <p:cNvPr id="100" name="テキスト ボックス 99"/>
          <p:cNvSpPr txBox="1"/>
          <p:nvPr/>
        </p:nvSpPr>
        <p:spPr>
          <a:xfrm>
            <a:off x="6845055" y="1591979"/>
            <a:ext cx="307777" cy="441140"/>
          </a:xfrm>
          <a:prstGeom prst="rect">
            <a:avLst/>
          </a:prstGeom>
          <a:noFill/>
        </p:spPr>
        <p:txBody>
          <a:bodyPr vert="eaVert" wrap="square" rtlCol="0">
            <a:spAutoFit/>
          </a:bodyPr>
          <a:lstStyle/>
          <a:p>
            <a:pPr algn="ctr"/>
            <a:r>
              <a:rPr kumimoji="1" lang="ja-JP" altLang="en-US" sz="800" smtClean="0">
                <a:solidFill>
                  <a:schemeClr val="bg1"/>
                </a:solidFill>
                <a:latin typeface="Meiryo" charset="-128"/>
                <a:ea typeface="Meiryo" charset="-128"/>
                <a:cs typeface="Meiryo" charset="-128"/>
              </a:rPr>
              <a:t>制御</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85651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5" name="正方形/長方形 4"/>
          <p:cNvSpPr/>
          <p:nvPr/>
        </p:nvSpPr>
        <p:spPr>
          <a:xfrm>
            <a:off x="529308" y="1012591"/>
            <a:ext cx="8085383" cy="70375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アプリケーション開発・変更への迅速な対応</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smtClean="0">
                <a:solidFill>
                  <a:srgbClr val="FFFFFF"/>
                </a:solidFill>
                <a:latin typeface="Meiryo" charset="-128"/>
                <a:ea typeface="Meiryo" charset="-128"/>
                <a:cs typeface="Meiryo" charset="-128"/>
              </a:rPr>
              <a:t>eXtreme</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Programing,Scrum,Test</a:t>
            </a:r>
            <a:r>
              <a:rPr lang="en-US" altLang="ja-JP" sz="1400" dirty="0" smtClean="0">
                <a:solidFill>
                  <a:srgbClr val="FFFFFF"/>
                </a:solidFill>
                <a:latin typeface="Meiryo" charset="-128"/>
                <a:ea typeface="Meiryo" charset="-128"/>
                <a:cs typeface="Meiryo" charset="-128"/>
              </a:rPr>
              <a:t> Driven Development</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本番環境への迅速な移行・継続的デリバリー</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Chef,Jenkis,Hashicorp</a:t>
            </a:r>
            <a:r>
              <a:rPr kumimoji="1" lang="ja-JP" altLang="en-US"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en-US" altLang="ja-JP" sz="1400" dirty="0" smtClean="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インフラ環境の迅速な調達・構築・変更</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OpenStack,</a:t>
            </a:r>
            <a:r>
              <a:rPr lang="en-US" altLang="ja-JP" sz="1400" dirty="0" err="1" smtClean="0">
                <a:solidFill>
                  <a:srgbClr val="FFFFFF"/>
                </a:solidFill>
                <a:latin typeface="Meiryo" charset="-128"/>
                <a:ea typeface="Meiryo" charset="-128"/>
                <a:cs typeface="Meiryo" charset="-128"/>
              </a:rPr>
              <a:t>vCloud</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Air,Azure</a:t>
            </a:r>
            <a:r>
              <a:rPr lang="en-US" altLang="ja-JP" sz="1400" dirty="0" smtClean="0">
                <a:solidFill>
                  <a:srgbClr val="FFFFFF"/>
                </a:solidFill>
                <a:latin typeface="Meiryo" charset="-128"/>
                <a:ea typeface="Meiryo" charset="-128"/>
                <a:cs typeface="Meiryo" charset="-128"/>
              </a:rPr>
              <a:t> Stack</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アジャイル開発</a:t>
            </a:r>
            <a:endParaRPr kumimoji="1" lang="en-US" altLang="ja-JP" sz="1600" b="1" dirty="0" smtClean="0">
              <a:solidFill>
                <a:srgbClr val="FFFFFF"/>
              </a:solidFill>
              <a:latin typeface="Meiryo" charset="-128"/>
              <a:ea typeface="Meiryo" charset="-128"/>
              <a:cs typeface="Meiryo" charset="-128"/>
            </a:endParaRPr>
          </a:p>
          <a:p>
            <a:pPr algn="ctr"/>
            <a:r>
              <a:rPr lang="en-US" altLang="ja-JP" sz="1000" dirty="0" smtClean="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DevOps</a:t>
            </a:r>
          </a:p>
          <a:p>
            <a:pPr algn="ctr"/>
            <a:r>
              <a:rPr lang="en-US" altLang="ja-JP" sz="1000" dirty="0" smtClean="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SDI</a:t>
            </a:r>
          </a:p>
          <a:p>
            <a:pPr algn="ctr"/>
            <a:r>
              <a:rPr lang="en-US" altLang="ja-JP" sz="1000" dirty="0" smtClean="0">
                <a:solidFill>
                  <a:srgbClr val="FFFFFF"/>
                </a:solidFill>
                <a:latin typeface="Meiryo" charset="-128"/>
                <a:ea typeface="Meiryo" charset="-128"/>
                <a:cs typeface="Meiryo" charset="-128"/>
              </a:rPr>
              <a:t>Software Defined Infrastructure</a:t>
            </a:r>
            <a:endParaRPr lang="en-US" altLang="ja-JP" sz="600" dirty="0" smtClean="0">
              <a:solidFill>
                <a:srgbClr val="FFFFFF"/>
              </a:solidFill>
              <a:latin typeface="Meiryo" charset="-128"/>
              <a:ea typeface="Meiryo" charset="-128"/>
              <a:cs typeface="Meiryo" charset="-128"/>
            </a:endParaRPr>
          </a:p>
          <a:p>
            <a:pPr algn="ctr"/>
            <a:endParaRPr kumimoji="1" lang="en-US" altLang="ja-JP" sz="600" dirty="0">
              <a:solidFill>
                <a:srgbClr val="FFFFFF"/>
              </a:solidFill>
              <a:latin typeface="Meiryo" charset="-128"/>
              <a:ea typeface="Meiryo" charset="-128"/>
              <a:cs typeface="Meiryo" charset="-128"/>
            </a:endParaRPr>
          </a:p>
          <a:p>
            <a:pPr algn="ctr"/>
            <a:r>
              <a:rPr lang="ja-JP" altLang="en-US" sz="1200" b="1" dirty="0" smtClean="0">
                <a:solidFill>
                  <a:srgbClr val="FFFFFF"/>
                </a:solidFill>
                <a:latin typeface="Meiryo" charset="-128"/>
                <a:ea typeface="Meiryo" charset="-128"/>
                <a:cs typeface="Meiryo" charset="-128"/>
              </a:rPr>
              <a:t>クラウド（</a:t>
            </a:r>
            <a:r>
              <a:rPr lang="en-US" altLang="ja-JP" sz="1200" b="1" dirty="0" smtClean="0">
                <a:solidFill>
                  <a:srgbClr val="FFFFFF"/>
                </a:solidFill>
                <a:latin typeface="Meiryo" charset="-128"/>
                <a:ea typeface="Meiryo" charset="-128"/>
                <a:cs typeface="Meiryo" charset="-128"/>
              </a:rPr>
              <a:t>IaaS</a:t>
            </a:r>
            <a:r>
              <a:rPr lang="ja-JP" altLang="en-US" sz="1200" b="1" dirty="0" smtClean="0">
                <a:solidFill>
                  <a:srgbClr val="FFFFFF"/>
                </a:solidFill>
                <a:latin typeface="Meiryo" charset="-128"/>
                <a:ea typeface="Meiryo" charset="-128"/>
                <a:cs typeface="Meiryo" charset="-128"/>
              </a:rPr>
              <a:t>）</a:t>
            </a:r>
            <a:endParaRPr kumimoji="1" lang="ja-JP" altLang="en-US" sz="1200" b="1"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89649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22" name="図形グループ 21"/>
          <p:cNvGrpSpPr/>
          <p:nvPr/>
        </p:nvGrpSpPr>
        <p:grpSpPr>
          <a:xfrm>
            <a:off x="228600" y="990600"/>
            <a:ext cx="8686800" cy="2667000"/>
            <a:chOff x="228600" y="990600"/>
            <a:chExt cx="8686800" cy="2667000"/>
          </a:xfrm>
        </p:grpSpPr>
        <p:grpSp>
          <p:nvGrpSpPr>
            <p:cNvPr id="20" name="図形グループ 19"/>
            <p:cNvGrpSpPr/>
            <p:nvPr/>
          </p:nvGrpSpPr>
          <p:grpSpPr>
            <a:xfrm>
              <a:off x="228600" y="990600"/>
              <a:ext cx="8686800" cy="2667000"/>
              <a:chOff x="228600" y="990600"/>
              <a:chExt cx="8686800" cy="26670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Meiryo" charset="-128"/>
                    <a:ea typeface="Meiryo" charset="-128"/>
                    <a:cs typeface="Meiryo"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 name="テキスト ボックス 14"/>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73" name="テキスト ボックス 72"/>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0" name="フローチャート: 書類 9"/>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フローチャート: 書類 58"/>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0" name="フローチャート: 書類 59"/>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118628"/>
                <a:ext cx="1484319" cy="39597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0" name="角丸四角形 69"/>
              <p:cNvSpPr/>
              <p:nvPr/>
            </p:nvSpPr>
            <p:spPr bwMode="auto">
              <a:xfrm>
                <a:off x="4804568" y="1877474"/>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1" name="角丸四角形 70"/>
              <p:cNvSpPr/>
              <p:nvPr/>
            </p:nvSpPr>
            <p:spPr bwMode="auto">
              <a:xfrm>
                <a:off x="4804568" y="1644184"/>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a:stCxn id="2306" idx="2"/>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grpSp>
        <p:sp>
          <p:nvSpPr>
            <p:cNvPr id="32" name="テキスト ボックス 31"/>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Meiryo" charset="-128"/>
                <a:ea typeface="Meiryo" charset="-128"/>
                <a:cs typeface="Meiryo" charset="-128"/>
              </a:rPr>
              <a:t>API</a:t>
            </a:r>
            <a:r>
              <a:rPr kumimoji="0" lang="ja-JP" altLang="en-US" sz="1200" b="0" i="0" u="none" strike="noStrike" cap="none" normalizeH="0" baseline="0" dirty="0" smtClean="0">
                <a:ln>
                  <a:noFill/>
                </a:ln>
                <a:solidFill>
                  <a:srgbClr val="0000FF"/>
                </a:solidFill>
                <a:effectLst/>
                <a:latin typeface="Meiryo" charset="-128"/>
                <a:ea typeface="Meiryo" charset="-128"/>
                <a:cs typeface="Meiryo" charset="-128"/>
              </a:rPr>
              <a:t>を介し、コントローラーやセルフポータルの操作に従って、プロビジョニングを行う</a:t>
            </a:r>
          </a:p>
        </p:txBody>
      </p:sp>
      <p:grpSp>
        <p:nvGrpSpPr>
          <p:cNvPr id="21" name="図形グループ 20"/>
          <p:cNvGrpSpPr/>
          <p:nvPr/>
        </p:nvGrpSpPr>
        <p:grpSpPr>
          <a:xfrm>
            <a:off x="5095647" y="836612"/>
            <a:ext cx="2209800" cy="763587"/>
            <a:chOff x="5105400" y="608012"/>
            <a:chExt cx="2209800" cy="763587"/>
          </a:xfrm>
        </p:grpSpPr>
        <p:sp>
          <p:nvSpPr>
            <p:cNvPr id="36" name="角丸四角形吹き出し 35"/>
            <p:cNvSpPr/>
            <p:nvPr/>
          </p:nvSpPr>
          <p:spPr bwMode="auto">
            <a:xfrm>
              <a:off x="5105400" y="608012"/>
              <a:ext cx="1822681" cy="763587"/>
            </a:xfrm>
            <a:prstGeom prst="wedgeRoundRectCallout">
              <a:avLst>
                <a:gd name="adj1" fmla="val -87566"/>
                <a:gd name="adj2" fmla="val 59300"/>
                <a:gd name="adj3" fmla="val 16667"/>
              </a:avLst>
            </a:prstGeom>
            <a:solidFill>
              <a:schemeClr val="accent5">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ハード・ソフト構成の管理</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システムの稼働監視</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アラートから異常の兆候を検知</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600" b="0" i="0" u="none" strike="noStrike" cap="none" normalizeH="0" baseline="0" dirty="0" smtClean="0">
                  <a:ln>
                    <a:noFill/>
                  </a:ln>
                  <a:solidFill>
                    <a:schemeClr val="bg1"/>
                  </a:solidFill>
                  <a:effectLst/>
                  <a:latin typeface="Meiryo" charset="-128"/>
                  <a:ea typeface="Meiryo" charset="-128"/>
                  <a:cs typeface="Meiryo" charset="-128"/>
                </a:rPr>
                <a:t>異常の原因を解析</a:t>
              </a:r>
              <a:endParaRPr kumimoji="0" lang="en-US" altLang="ja-JP" sz="600" b="0" i="0" u="none" strike="noStrike" cap="none" normalizeH="0" baseline="0" dirty="0" smtClean="0">
                <a:ln>
                  <a:noFill/>
                </a:ln>
                <a:solidFill>
                  <a:schemeClr val="bg1"/>
                </a:solidFill>
                <a:effectLst/>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解決策の選定</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解決策適用による影響範囲を確認</a:t>
              </a:r>
              <a:endParaRPr lang="en-US" altLang="ja-JP" sz="600" dirty="0" smtClean="0">
                <a:solidFill>
                  <a:schemeClr val="bg1"/>
                </a:solidFill>
                <a:latin typeface="Meiryo" charset="-128"/>
                <a:ea typeface="Meiryo" charset="-128"/>
                <a:cs typeface="Meiryo" charset="-128"/>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600" dirty="0" smtClean="0">
                  <a:solidFill>
                    <a:schemeClr val="bg1"/>
                  </a:solidFill>
                  <a:latin typeface="Meiryo" charset="-128"/>
                  <a:ea typeface="Meiryo" charset="-128"/>
                  <a:cs typeface="Meiryo" charset="-128"/>
                </a:rPr>
                <a:t>設定の変更やリソースの追加で対応</a:t>
              </a:r>
              <a:endParaRPr lang="en-US" altLang="ja-JP" sz="600" dirty="0" smtClean="0">
                <a:solidFill>
                  <a:schemeClr val="bg1"/>
                </a:solidFill>
                <a:latin typeface="Meiryo" charset="-128"/>
                <a:ea typeface="Meiryo" charset="-128"/>
                <a:cs typeface="Meiryo" charset="-128"/>
              </a:endParaRPr>
            </a:p>
          </p:txBody>
        </p:sp>
        <p:sp>
          <p:nvSpPr>
            <p:cNvPr id="97" name="フローチャート: 書類 96"/>
            <p:cNvSpPr/>
            <p:nvPr/>
          </p:nvSpPr>
          <p:spPr bwMode="auto">
            <a:xfrm>
              <a:off x="6629400" y="640780"/>
              <a:ext cx="685800" cy="4572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運用</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chemeClr val="bg1"/>
                  </a:solidFill>
                  <a:latin typeface="Meiryo" charset="-128"/>
                  <a:ea typeface="Meiryo" charset="-128"/>
                  <a:cs typeface="Meiryo" charset="-128"/>
                </a:rPr>
                <a:t>パターン</a:t>
              </a:r>
              <a:endParaRPr kumimoji="0" lang="ja-JP" altLang="en-US"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全体の仕組み</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5" name="テキスト ボックス 34"/>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grpSp>
      <p:sp>
        <p:nvSpPr>
          <p:cNvPr id="28" name="角丸四角形 27"/>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Tree>
    <p:extLst>
      <p:ext uri="{BB962C8B-B14F-4D97-AF65-F5344CB8AC3E}">
        <p14:creationId xmlns:p14="http://schemas.microsoft.com/office/powerpoint/2010/main" val="890009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5" name="角丸四角形 154"/>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6"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8" name="テキスト ボックス 157"/>
          <p:cNvSpPr txBox="1"/>
          <p:nvPr/>
        </p:nvSpPr>
        <p:spPr>
          <a:xfrm>
            <a:off x="4436950" y="1809690"/>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59" name="テキスト ボックス 158"/>
          <p:cNvSpPr txBox="1"/>
          <p:nvPr/>
        </p:nvSpPr>
        <p:spPr>
          <a:xfrm>
            <a:off x="6543464" y="1815968"/>
            <a:ext cx="338554" cy="348813"/>
          </a:xfrm>
          <a:prstGeom prst="rect">
            <a:avLst/>
          </a:prstGeom>
          <a:noFill/>
        </p:spPr>
        <p:txBody>
          <a:bodyPr vert="eaVert" wrap="none" rtlCol="0">
            <a:spAutoFit/>
          </a:bodyPr>
          <a:lstStyle/>
          <a:p>
            <a:r>
              <a:rPr kumimoji="1" lang="ja-JP" altLang="en-US" sz="1000" dirty="0" smtClean="0">
                <a:solidFill>
                  <a:schemeClr val="bg1"/>
                </a:solidFill>
                <a:effectLst/>
                <a:latin typeface="Meiryo" charset="-128"/>
                <a:ea typeface="Meiryo" charset="-128"/>
                <a:cs typeface="Meiryo" charset="-128"/>
              </a:rPr>
              <a:t>監視</a:t>
            </a:r>
            <a:endParaRPr kumimoji="1" lang="ja-JP" altLang="en-US" sz="1000" dirty="0">
              <a:solidFill>
                <a:schemeClr val="bg1"/>
              </a:solidFill>
              <a:effectLst/>
              <a:latin typeface="Meiryo" charset="-128"/>
              <a:ea typeface="Meiryo" charset="-128"/>
              <a:cs typeface="Meiryo" charset="-128"/>
            </a:endParaRPr>
          </a:p>
        </p:txBody>
      </p:sp>
      <p:sp>
        <p:nvSpPr>
          <p:cNvPr id="160" name="角丸四角形 159"/>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コントローラー</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1" name="角丸四角形 160"/>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セルフ</a:t>
            </a:r>
            <a:r>
              <a:rPr kumimoji="0" lang="en-US" altLang="ja-JP" sz="12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サービス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ポータル</a:t>
            </a:r>
          </a:p>
        </p:txBody>
      </p:sp>
      <p:sp>
        <p:nvSpPr>
          <p:cNvPr id="162" name="フローチャート: 書類 161"/>
          <p:cNvSpPr/>
          <p:nvPr/>
        </p:nvSpPr>
        <p:spPr bwMode="auto">
          <a:xfrm>
            <a:off x="2286000" y="19050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3" name="フローチャート: 書類 162"/>
          <p:cNvSpPr/>
          <p:nvPr/>
        </p:nvSpPr>
        <p:spPr bwMode="auto">
          <a:xfrm>
            <a:off x="2438400" y="17526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64" name="フローチャート: 書類 163"/>
          <p:cNvSpPr/>
          <p:nvPr/>
        </p:nvSpPr>
        <p:spPr bwMode="auto">
          <a:xfrm>
            <a:off x="2514600" y="2057400"/>
            <a:ext cx="457200" cy="381000"/>
          </a:xfrm>
          <a:prstGeom prst="flowChartDocumen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65"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角丸四角形 165"/>
          <p:cNvSpPr/>
          <p:nvPr/>
        </p:nvSpPr>
        <p:spPr bwMode="auto">
          <a:xfrm>
            <a:off x="4800601" y="1815969"/>
            <a:ext cx="1520031" cy="698632"/>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仮想リソース</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7" name="角丸四角形 166"/>
          <p:cNvSpPr/>
          <p:nvPr/>
        </p:nvSpPr>
        <p:spPr bwMode="auto">
          <a:xfrm>
            <a:off x="4804568" y="1554613"/>
            <a:ext cx="1516064" cy="213628"/>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ミドルウェア</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8" name="角丸四角形 167"/>
          <p:cNvSpPr/>
          <p:nvPr/>
        </p:nvSpPr>
        <p:spPr bwMode="auto">
          <a:xfrm>
            <a:off x="4804568" y="1305682"/>
            <a:ext cx="1516064" cy="213628"/>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アプリケーション</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cxnSp>
        <p:nvCxnSpPr>
          <p:cNvPr id="169" name="直線矢印コネクタ 168"/>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0" name="直線矢印コネクタ 169"/>
          <p:cNvCxnSpPr/>
          <p:nvPr/>
        </p:nvCxnSpPr>
        <p:spPr bwMode="auto">
          <a:xfrm>
            <a:off x="7772400" y="2362200"/>
            <a:ext cx="9525" cy="12954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1" name="角丸四角形 170"/>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2" name="角丸四角形 171"/>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3" name="テキスト ボックス 172"/>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運用管理者</a:t>
            </a:r>
            <a:endParaRPr kumimoji="1" lang="ja-JP" altLang="en-US" sz="1200" dirty="0">
              <a:solidFill>
                <a:srgbClr val="0000FF"/>
              </a:solidFill>
              <a:latin typeface="Meiryo" charset="-128"/>
              <a:ea typeface="Meiryo" charset="-128"/>
              <a:cs typeface="Meiryo" charset="-128"/>
            </a:endParaRPr>
          </a:p>
        </p:txBody>
      </p:sp>
      <p:sp>
        <p:nvSpPr>
          <p:cNvPr id="174" name="テキスト ボックス 173"/>
          <p:cNvSpPr txBox="1"/>
          <p:nvPr/>
        </p:nvSpPr>
        <p:spPr>
          <a:xfrm>
            <a:off x="2209055" y="1371600"/>
            <a:ext cx="1107997" cy="276999"/>
          </a:xfrm>
          <a:prstGeom prst="rect">
            <a:avLst/>
          </a:prstGeom>
          <a:noFill/>
        </p:spPr>
        <p:txBody>
          <a:bodyPr wrap="none" rtlCol="0">
            <a:spAutoFit/>
          </a:bodyPr>
          <a:lstStyle/>
          <a:p>
            <a:pPr algn="ctr"/>
            <a:r>
              <a:rPr kumimoji="1" lang="ja-JP" altLang="en-US" sz="1200" dirty="0" smtClean="0">
                <a:solidFill>
                  <a:srgbClr val="0000FF"/>
                </a:solidFill>
                <a:latin typeface="Meiryo" charset="-128"/>
                <a:ea typeface="Meiryo" charset="-128"/>
                <a:cs typeface="Meiryo" charset="-128"/>
              </a:rPr>
              <a:t>運用パターン</a:t>
            </a:r>
            <a:endParaRPr kumimoji="1" lang="ja-JP" altLang="en-US" sz="1200" dirty="0">
              <a:solidFill>
                <a:srgbClr val="0000FF"/>
              </a:solidFill>
              <a:latin typeface="Meiryo" charset="-128"/>
              <a:ea typeface="Meiryo" charset="-128"/>
              <a:cs typeface="Meiryo" charset="-128"/>
            </a:endParaRPr>
          </a:p>
        </p:txBody>
      </p:sp>
      <p:sp>
        <p:nvSpPr>
          <p:cNvPr id="175" name="上矢印 174"/>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6" name="テキスト ボックス 175"/>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latin typeface="Meiryo" charset="-128"/>
                <a:ea typeface="Meiryo" charset="-128"/>
                <a:cs typeface="Meiryo" charset="-128"/>
              </a:rPr>
              <a:t>プロビジョニング</a:t>
            </a:r>
            <a:endParaRPr kumimoji="1" lang="ja-JP" altLang="en-US" sz="1400" dirty="0">
              <a:solidFill>
                <a:srgbClr val="FFFFFF"/>
              </a:solidFill>
              <a:latin typeface="Meiryo" charset="-128"/>
              <a:ea typeface="Meiryo" charset="-128"/>
              <a:cs typeface="Meiryo" charset="-128"/>
            </a:endParaRPr>
          </a:p>
        </p:txBody>
      </p:sp>
      <p:sp>
        <p:nvSpPr>
          <p:cNvPr id="177" name="角丸四角形 176"/>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78" name="図 17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179" name="図 17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180" name="図 17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81" name="図 180"/>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182" name="図 181"/>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183" name="角丸四角形 182"/>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4" name="角丸四角形 183"/>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5" name="角丸四角形 184"/>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仮想化ソフト</a:t>
            </a:r>
            <a:endParaRPr kumimoji="0" lang="en-US" altLang="ja-JP" sz="12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6" name="角丸四角形 185"/>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87" name="テキスト ボックス 186"/>
          <p:cNvSpPr txBox="1"/>
          <p:nvPr/>
        </p:nvSpPr>
        <p:spPr>
          <a:xfrm>
            <a:off x="2819400" y="5562600"/>
            <a:ext cx="800219" cy="461665"/>
          </a:xfrm>
          <a:prstGeom prst="rect">
            <a:avLst/>
          </a:prstGeom>
          <a:noFill/>
        </p:spPr>
        <p:txBody>
          <a:bodyPr wrap="none" rtlCol="0">
            <a:spAutoFit/>
          </a:bodyPr>
          <a:lstStyle/>
          <a:p>
            <a:pPr algn="r"/>
            <a:r>
              <a:rPr kumimoji="1" lang="ja-JP" altLang="en-US" sz="1200" dirty="0" smtClean="0">
                <a:solidFill>
                  <a:srgbClr val="FFFFFF"/>
                </a:solidFill>
                <a:latin typeface="Meiryo" charset="-128"/>
                <a:ea typeface="Meiryo" charset="-128"/>
                <a:cs typeface="Meiryo" charset="-128"/>
              </a:rPr>
              <a:t>リソース</a:t>
            </a:r>
            <a:endParaRPr kumimoji="1" lang="en-US" altLang="ja-JP" sz="1200" dirty="0" smtClean="0">
              <a:solidFill>
                <a:srgbClr val="FFFFFF"/>
              </a:solidFill>
              <a:latin typeface="Meiryo" charset="-128"/>
              <a:ea typeface="Meiryo" charset="-128"/>
              <a:cs typeface="Meiryo" charset="-128"/>
            </a:endParaRPr>
          </a:p>
          <a:p>
            <a:pPr algn="r"/>
            <a:r>
              <a:rPr kumimoji="1" lang="ja-JP" altLang="en-US" sz="1200" dirty="0" smtClean="0">
                <a:solidFill>
                  <a:srgbClr val="FFFFFF"/>
                </a:solidFill>
                <a:latin typeface="Meiryo" charset="-128"/>
                <a:ea typeface="Meiryo" charset="-128"/>
                <a:cs typeface="Meiryo" charset="-128"/>
              </a:rPr>
              <a:t>プール</a:t>
            </a:r>
            <a:endParaRPr kumimoji="1" lang="ja-JP" altLang="en-US" sz="1200" dirty="0">
              <a:solidFill>
                <a:srgbClr val="FFFFFF"/>
              </a:solidFill>
              <a:latin typeface="Meiryo" charset="-128"/>
              <a:ea typeface="Meiryo" charset="-128"/>
              <a:cs typeface="Meiryo" charset="-128"/>
            </a:endParaRPr>
          </a:p>
        </p:txBody>
      </p:sp>
      <p:sp>
        <p:nvSpPr>
          <p:cNvPr id="188" name="角丸四角形 187"/>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89" name="正方形/長方形 188"/>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latin typeface="Meiryo" charset="-128"/>
                <a:ea typeface="Meiryo" charset="-128"/>
                <a:cs typeface="Meiryo" charset="-128"/>
              </a:rPr>
              <a:t>オーケストレーター</a:t>
            </a:r>
          </a:p>
        </p:txBody>
      </p:sp>
      <p:cxnSp>
        <p:nvCxnSpPr>
          <p:cNvPr id="190" name="直線矢印コネクタ 189"/>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1" name="直線矢印コネクタ 190"/>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2" name="直線矢印コネクタ 191"/>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3" name="角丸四角形 192"/>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4" name="角丸四角形 193"/>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5" name="角丸四角形 194"/>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charset="-128"/>
                <a:ea typeface="Meiryo" charset="-128"/>
                <a:cs typeface="Meiryo" charset="-128"/>
              </a:rPr>
              <a:t>操作</a:t>
            </a:r>
            <a:endParaRPr kumimoji="0" lang="en-US" altLang="ja-JP" sz="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96" name="角丸四角形 195"/>
          <p:cNvSpPr/>
          <p:nvPr/>
        </p:nvSpPr>
        <p:spPr bwMode="auto">
          <a:xfrm>
            <a:off x="3001964" y="3505200"/>
            <a:ext cx="4618036"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eiryo" charset="-128"/>
                <a:ea typeface="Meiryo" charset="-128"/>
                <a:cs typeface="Meiryo" charset="-128"/>
              </a:rPr>
              <a:t>API</a:t>
            </a:r>
            <a:endParaRPr kumimoji="0" lang="ja-JP" altLang="en-US" sz="16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/SDI</a:t>
            </a:r>
            <a:r>
              <a:rPr lang="ja-JP" altLang="en-US" dirty="0" smtClean="0"/>
              <a:t>と</a:t>
            </a:r>
            <a:r>
              <a:rPr lang="en-US" altLang="ja-JP" dirty="0" smtClean="0"/>
              <a:t>IaaS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74" name="角丸四角形 73"/>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82" name="角丸四角形 81"/>
          <p:cNvSpPr/>
          <p:nvPr/>
        </p:nvSpPr>
        <p:spPr bwMode="auto">
          <a:xfrm>
            <a:off x="914400" y="3007102"/>
            <a:ext cx="8057766" cy="3469897"/>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Tree>
    <p:extLst>
      <p:ext uri="{BB962C8B-B14F-4D97-AF65-F5344CB8AC3E}">
        <p14:creationId xmlns:p14="http://schemas.microsoft.com/office/powerpoint/2010/main" val="12846182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Hiragino Kaku Gothic Pro W6" charset="-128"/>
                <a:ea typeface="Hiragino Kaku Gothic Pro W6" charset="-128"/>
                <a:cs typeface="Hiragino Kaku Gothic Pro W6" charset="-128"/>
              </a:rPr>
              <a:t>運用の自動化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Hiragino Kaku Gothic Pro W6" charset="-128"/>
                <a:ea typeface="Hiragino Kaku Gothic Pro W6" charset="-128"/>
                <a:cs typeface="Hiragino Kaku Gothic Pro W6" charset="-128"/>
              </a:rPr>
              <a:t>調達の自動化</a:t>
            </a:r>
            <a:endParaRPr lang="ja-JP" altLang="en-US" sz="2000" dirty="0">
              <a:solidFill>
                <a:srgbClr val="0000FF"/>
              </a:solidFill>
              <a:latin typeface="Hiragino Kaku Gothic Pro W6" charset="-128"/>
              <a:ea typeface="Hiragino Kaku Gothic Pro W6" charset="-128"/>
              <a:cs typeface="Hiragino Kaku Gothic Pro W6"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dirty="0"/>
              <a:t>SDI</a:t>
            </a:r>
            <a:r>
              <a:rPr lang="ja-JP" altLang="en-US" dirty="0"/>
              <a:t>（</a:t>
            </a:r>
            <a:r>
              <a:rPr lang="en-US" altLang="ja-JP" dirty="0"/>
              <a:t>Software-Defined Infrastructure</a:t>
            </a:r>
            <a:r>
              <a:rPr lang="ja-JP" altLang="en-US" dirty="0" smtClean="0"/>
              <a:t>）</a:t>
            </a:r>
            <a:r>
              <a:rPr lang="en-US" altLang="ja-JP" dirty="0" smtClean="0"/>
              <a:t>/</a:t>
            </a:r>
            <a:r>
              <a:rPr lang="ja-JP" altLang="en-US" dirty="0" smtClean="0"/>
              <a:t>製品とサービス</a:t>
            </a:r>
            <a:r>
              <a:rPr lang="en-US" altLang="ja-JP" dirty="0" smtClean="0"/>
              <a:t>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Hiragino Kaku Gothic Pro W6" charset="-128"/>
                <a:ea typeface="Hiragino Kaku Gothic Pro W6" charset="-128"/>
                <a:cs typeface="Hiragino Kaku Gothic Pro W6" charset="-128"/>
              </a:rPr>
              <a:t>仮想化</a:t>
            </a:r>
            <a:endParaRPr lang="ja-JP" altLang="en-US" sz="2000" dirty="0">
              <a:solidFill>
                <a:schemeClr val="bg1"/>
              </a:solidFill>
              <a:latin typeface="Hiragino Kaku Gothic Pro W6" charset="-128"/>
              <a:ea typeface="Hiragino Kaku Gothic Pro W6" charset="-128"/>
              <a:cs typeface="Hiragino Kaku Gothic Pro W6" charset="-128"/>
            </a:endParaRPr>
          </a:p>
        </p:txBody>
      </p:sp>
      <p:sp>
        <p:nvSpPr>
          <p:cNvPr id="58" name="角丸四角形 57"/>
          <p:cNvSpPr/>
          <p:nvPr/>
        </p:nvSpPr>
        <p:spPr bwMode="auto">
          <a:xfrm>
            <a:off x="781435" y="990600"/>
            <a:ext cx="1260093" cy="5410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59" name="角丸四角形 58"/>
          <p:cNvSpPr/>
          <p:nvPr/>
        </p:nvSpPr>
        <p:spPr bwMode="auto">
          <a:xfrm>
            <a:off x="990599" y="3048000"/>
            <a:ext cx="847725" cy="33528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テキスト ボックス 59"/>
          <p:cNvSpPr txBox="1"/>
          <p:nvPr/>
        </p:nvSpPr>
        <p:spPr>
          <a:xfrm>
            <a:off x="1002381" y="188589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61" name="角丸四角形 60"/>
          <p:cNvSpPr/>
          <p:nvPr/>
        </p:nvSpPr>
        <p:spPr bwMode="auto">
          <a:xfrm>
            <a:off x="2125422" y="982663"/>
            <a:ext cx="23913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62" name="角丸四角形 61"/>
          <p:cNvSpPr/>
          <p:nvPr/>
        </p:nvSpPr>
        <p:spPr bwMode="auto">
          <a:xfrm>
            <a:off x="2168888" y="3048000"/>
            <a:ext cx="2277558"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65" name="図 64"/>
          <p:cNvPicPr>
            <a:picLocks noChangeAspect="1"/>
          </p:cNvPicPr>
          <p:nvPr/>
        </p:nvPicPr>
        <p:blipFill>
          <a:blip r:embed="rId3">
            <a:clrChange>
              <a:clrFrom>
                <a:srgbClr val="FFFFFF"/>
              </a:clrFrom>
              <a:clrTo>
                <a:srgbClr val="FFFFFF">
                  <a:alpha val="0"/>
                </a:srgbClr>
              </a:clrTo>
            </a:clrChange>
          </a:blip>
          <a:stretch>
            <a:fillRect/>
          </a:stretch>
        </p:blipFill>
        <p:spPr>
          <a:xfrm>
            <a:off x="2178522" y="4382946"/>
            <a:ext cx="2160985" cy="1369338"/>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2132216" y="3927435"/>
            <a:ext cx="2207291" cy="843317"/>
          </a:xfrm>
          <a:prstGeom prst="rect">
            <a:avLst/>
          </a:prstGeom>
        </p:spPr>
      </p:pic>
      <p:pic>
        <p:nvPicPr>
          <p:cNvPr id="7" name="図 6"/>
          <p:cNvPicPr>
            <a:picLocks noChangeAspect="1"/>
          </p:cNvPicPr>
          <p:nvPr/>
        </p:nvPicPr>
        <p:blipFill>
          <a:blip r:embed="rId5">
            <a:clrChange>
              <a:clrFrom>
                <a:srgbClr val="FFFFFF"/>
              </a:clrFrom>
              <a:clrTo>
                <a:srgbClr val="FFFFFF">
                  <a:alpha val="0"/>
                </a:srgbClr>
              </a:clrTo>
            </a:clrChange>
          </a:blip>
          <a:stretch>
            <a:fillRect/>
          </a:stretch>
        </p:blipFill>
        <p:spPr>
          <a:xfrm>
            <a:off x="2337332" y="3587886"/>
            <a:ext cx="1859366" cy="523084"/>
          </a:xfrm>
          <a:prstGeom prst="rect">
            <a:avLst/>
          </a:prstGeom>
        </p:spPr>
      </p:pic>
      <p:sp>
        <p:nvSpPr>
          <p:cNvPr id="8" name="テキスト ボックス 7"/>
          <p:cNvSpPr txBox="1"/>
          <p:nvPr/>
        </p:nvSpPr>
        <p:spPr>
          <a:xfrm>
            <a:off x="3660092" y="3921478"/>
            <a:ext cx="598241" cy="276999"/>
          </a:xfrm>
          <a:prstGeom prst="rect">
            <a:avLst/>
          </a:prstGeom>
          <a:noFill/>
        </p:spPr>
        <p:txBody>
          <a:bodyPr wrap="none" rtlCol="0">
            <a:spAutoFit/>
          </a:bodyPr>
          <a:lstStyle/>
          <a:p>
            <a:r>
              <a:rPr kumimoji="1" lang="en-US" altLang="ja-JP" sz="1200" smtClean="0">
                <a:solidFill>
                  <a:srgbClr val="0070C0"/>
                </a:solidFill>
                <a:latin typeface="Sathu" charset="-34"/>
                <a:ea typeface="Sathu" charset="-34"/>
                <a:cs typeface="Sathu" charset="-34"/>
              </a:rPr>
              <a:t>Stack</a:t>
            </a:r>
            <a:endParaRPr kumimoji="1" lang="ja-JP" altLang="en-US" sz="1200" dirty="0">
              <a:solidFill>
                <a:srgbClr val="0070C0"/>
              </a:solidFill>
              <a:latin typeface="Sathu" charset="-34"/>
              <a:ea typeface="Sathu" charset="-34"/>
              <a:cs typeface="Sathu" charset="-34"/>
            </a:endParaRPr>
          </a:p>
        </p:txBody>
      </p:sp>
      <p:sp>
        <p:nvSpPr>
          <p:cNvPr id="76" name="テキスト ボックス 75"/>
          <p:cNvSpPr txBox="1"/>
          <p:nvPr/>
        </p:nvSpPr>
        <p:spPr>
          <a:xfrm>
            <a:off x="3106335" y="4497721"/>
            <a:ext cx="1090363" cy="276999"/>
          </a:xfrm>
          <a:prstGeom prst="rect">
            <a:avLst/>
          </a:prstGeom>
          <a:noFill/>
        </p:spPr>
        <p:txBody>
          <a:bodyPr wrap="none" rtlCol="0">
            <a:spAutoFit/>
          </a:bodyPr>
          <a:lstStyle/>
          <a:p>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Suite</a:t>
            </a:r>
            <a:endParaRPr kumimoji="1" lang="ja-JP" altLang="en-US" sz="1200" dirty="0">
              <a:solidFill>
                <a:schemeClr val="accent1">
                  <a:lumMod val="75000"/>
                </a:schemeClr>
              </a:solidFill>
              <a:latin typeface="Sathu" charset="-34"/>
              <a:ea typeface="Sathu" charset="-34"/>
              <a:cs typeface="Sathu" charset="-34"/>
            </a:endParaRPr>
          </a:p>
        </p:txBody>
      </p:sp>
      <p:pic>
        <p:nvPicPr>
          <p:cNvPr id="77" name="図 76"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6115" y="1477791"/>
            <a:ext cx="934560" cy="934560"/>
          </a:xfrm>
          <a:prstGeom prst="rect">
            <a:avLst/>
          </a:prstGeom>
        </p:spPr>
      </p:pic>
      <p:pic>
        <p:nvPicPr>
          <p:cNvPr id="9" name="図 8"/>
          <p:cNvPicPr>
            <a:picLocks noChangeAspect="1"/>
          </p:cNvPicPr>
          <p:nvPr/>
        </p:nvPicPr>
        <p:blipFill>
          <a:blip r:embed="rId7">
            <a:clrChange>
              <a:clrFrom>
                <a:srgbClr val="FFFFFF"/>
              </a:clrFrom>
              <a:clrTo>
                <a:srgbClr val="FFFFFF">
                  <a:alpha val="0"/>
                </a:srgbClr>
              </a:clrTo>
            </a:clrChange>
          </a:blip>
          <a:stretch>
            <a:fillRect/>
          </a:stretch>
        </p:blipFill>
        <p:spPr>
          <a:xfrm>
            <a:off x="2352204" y="2417335"/>
            <a:ext cx="1443189" cy="520938"/>
          </a:xfrm>
          <a:prstGeom prst="rect">
            <a:avLst/>
          </a:prstGeom>
        </p:spPr>
      </p:pic>
      <p:sp>
        <p:nvSpPr>
          <p:cNvPr id="80" name="テキスト ボックス 79"/>
          <p:cNvSpPr txBox="1"/>
          <p:nvPr/>
        </p:nvSpPr>
        <p:spPr>
          <a:xfrm>
            <a:off x="3709054" y="2589656"/>
            <a:ext cx="508473" cy="246221"/>
          </a:xfrm>
          <a:prstGeom prst="rect">
            <a:avLst/>
          </a:prstGeom>
          <a:noFill/>
        </p:spPr>
        <p:txBody>
          <a:bodyPr wrap="none" rtlCol="0">
            <a:spAutoFit/>
          </a:bodyPr>
          <a:lstStyle/>
          <a:p>
            <a:r>
              <a:rPr kumimoji="1" lang="en-US" altLang="ja-JP" sz="1000" smtClean="0">
                <a:solidFill>
                  <a:schemeClr val="tx1">
                    <a:lumMod val="65000"/>
                    <a:lumOff val="35000"/>
                  </a:schemeClr>
                </a:solidFill>
                <a:latin typeface="Sathu" charset="-34"/>
                <a:ea typeface="Sathu" charset="-34"/>
                <a:cs typeface="Sathu" charset="-34"/>
              </a:rPr>
              <a:t>Local</a:t>
            </a:r>
            <a:endParaRPr kumimoji="1" lang="ja-JP" altLang="en-US" sz="1000" dirty="0">
              <a:solidFill>
                <a:schemeClr val="tx1">
                  <a:lumMod val="65000"/>
                  <a:lumOff val="35000"/>
                </a:schemeClr>
              </a:solidFill>
              <a:latin typeface="Sathu" charset="-34"/>
              <a:ea typeface="Sathu" charset="-34"/>
              <a:cs typeface="Sathu" charset="-34"/>
            </a:endParaRPr>
          </a:p>
        </p:txBody>
      </p:sp>
      <p:sp>
        <p:nvSpPr>
          <p:cNvPr id="83" name="角丸四角形 82"/>
          <p:cNvSpPr/>
          <p:nvPr/>
        </p:nvSpPr>
        <p:spPr bwMode="auto">
          <a:xfrm>
            <a:off x="4556102" y="990600"/>
            <a:ext cx="4287189" cy="5410200"/>
          </a:xfrm>
          <a:prstGeom prst="roundRect">
            <a:avLst>
              <a:gd name="adj" fmla="val 0"/>
            </a:avLst>
          </a:prstGeom>
          <a:solidFill>
            <a:schemeClr val="accent1">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84" name="角丸四角形 83"/>
          <p:cNvSpPr/>
          <p:nvPr/>
        </p:nvSpPr>
        <p:spPr bwMode="auto">
          <a:xfrm>
            <a:off x="4597963" y="3048000"/>
            <a:ext cx="2100103" cy="3352800"/>
          </a:xfrm>
          <a:prstGeom prst="roundRect">
            <a:avLst>
              <a:gd name="adj" fmla="val 0"/>
            </a:avLst>
          </a:prstGeom>
          <a:solidFill>
            <a:schemeClr val="accent5">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87" name="図 86"/>
          <p:cNvPicPr>
            <a:picLocks noChangeAspect="1"/>
          </p:cNvPicPr>
          <p:nvPr/>
        </p:nvPicPr>
        <p:blipFill>
          <a:blip r:embed="rId7">
            <a:clrChange>
              <a:clrFrom>
                <a:srgbClr val="FFFFFF"/>
              </a:clrFrom>
              <a:clrTo>
                <a:srgbClr val="FFFFFF">
                  <a:alpha val="0"/>
                </a:srgbClr>
              </a:clrTo>
            </a:clrChange>
          </a:blip>
          <a:stretch>
            <a:fillRect/>
          </a:stretch>
        </p:blipFill>
        <p:spPr>
          <a:xfrm>
            <a:off x="4725943" y="1879229"/>
            <a:ext cx="1891026" cy="682590"/>
          </a:xfrm>
          <a:prstGeom prst="rect">
            <a:avLst/>
          </a:prstGeom>
        </p:spPr>
      </p:pic>
      <p:pic>
        <p:nvPicPr>
          <p:cNvPr id="91" name="図 90"/>
          <p:cNvPicPr>
            <a:picLocks noChangeAspect="1"/>
          </p:cNvPicPr>
          <p:nvPr/>
        </p:nvPicPr>
        <p:blipFill>
          <a:blip r:embed="rId4">
            <a:clrChange>
              <a:clrFrom>
                <a:srgbClr val="FFFFFF"/>
              </a:clrFrom>
              <a:clrTo>
                <a:srgbClr val="FFFFFF">
                  <a:alpha val="0"/>
                </a:srgbClr>
              </a:clrTo>
            </a:clrChange>
          </a:blip>
          <a:stretch>
            <a:fillRect/>
          </a:stretch>
        </p:blipFill>
        <p:spPr>
          <a:xfrm>
            <a:off x="4542257" y="3932065"/>
            <a:ext cx="2207291" cy="843317"/>
          </a:xfrm>
          <a:prstGeom prst="rect">
            <a:avLst/>
          </a:prstGeom>
        </p:spPr>
      </p:pic>
      <p:sp>
        <p:nvSpPr>
          <p:cNvPr id="92" name="テキスト ボックス 91"/>
          <p:cNvSpPr txBox="1"/>
          <p:nvPr/>
        </p:nvSpPr>
        <p:spPr>
          <a:xfrm>
            <a:off x="5693632" y="4492844"/>
            <a:ext cx="922047" cy="276999"/>
          </a:xfrm>
          <a:prstGeom prst="rect">
            <a:avLst/>
          </a:prstGeom>
          <a:noFill/>
        </p:spPr>
        <p:txBody>
          <a:bodyPr wrap="none" rtlCol="0">
            <a:spAutoFit/>
          </a:bodyPr>
          <a:lstStyle/>
          <a:p>
            <a:pPr algn="r"/>
            <a:r>
              <a:rPr kumimoji="1" lang="en-US" altLang="ja-JP" sz="1200" dirty="0" err="1" smtClean="0">
                <a:solidFill>
                  <a:schemeClr val="accent1">
                    <a:lumMod val="75000"/>
                  </a:schemeClr>
                </a:solidFill>
                <a:latin typeface="Sathu" charset="-34"/>
                <a:ea typeface="Sathu" charset="-34"/>
                <a:cs typeface="Sathu" charset="-34"/>
              </a:rPr>
              <a:t>vCloud</a:t>
            </a:r>
            <a:r>
              <a:rPr kumimoji="1" lang="en-US" altLang="ja-JP" sz="1200" dirty="0" smtClean="0">
                <a:solidFill>
                  <a:schemeClr val="accent1">
                    <a:lumMod val="75000"/>
                  </a:schemeClr>
                </a:solidFill>
                <a:latin typeface="Sathu" charset="-34"/>
                <a:ea typeface="Sathu" charset="-34"/>
                <a:cs typeface="Sathu" charset="-34"/>
              </a:rPr>
              <a:t> Air</a:t>
            </a:r>
            <a:endParaRPr kumimoji="1" lang="ja-JP" altLang="en-US" sz="1200" dirty="0">
              <a:solidFill>
                <a:schemeClr val="accent1">
                  <a:lumMod val="75000"/>
                </a:schemeClr>
              </a:solidFill>
              <a:latin typeface="Sathu" charset="-34"/>
              <a:ea typeface="Sathu" charset="-34"/>
              <a:cs typeface="Sathu" charset="-34"/>
            </a:endParaRPr>
          </a:p>
        </p:txBody>
      </p:sp>
      <p:sp>
        <p:nvSpPr>
          <p:cNvPr id="93" name="角丸四角形 92"/>
          <p:cNvSpPr/>
          <p:nvPr/>
        </p:nvSpPr>
        <p:spPr bwMode="auto">
          <a:xfrm>
            <a:off x="6736612" y="1445753"/>
            <a:ext cx="2058408" cy="4947110"/>
          </a:xfrm>
          <a:prstGeom prst="roundRect">
            <a:avLst>
              <a:gd name="adj" fmla="val 0"/>
            </a:avLst>
          </a:prstGeom>
          <a:solidFill>
            <a:schemeClr val="accent3">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94" name="図 93"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129" y="2068975"/>
            <a:ext cx="1720788" cy="1147191"/>
          </a:xfrm>
          <a:prstGeom prst="rect">
            <a:avLst/>
          </a:prstGeom>
        </p:spPr>
      </p:pic>
      <p:pic>
        <p:nvPicPr>
          <p:cNvPr id="95" name="図 94"/>
          <p:cNvPicPr>
            <a:picLocks noChangeAspect="1"/>
          </p:cNvPicPr>
          <p:nvPr/>
        </p:nvPicPr>
        <p:blipFill>
          <a:blip r:embed="rId9">
            <a:clrChange>
              <a:clrFrom>
                <a:srgbClr val="FFFFFF"/>
              </a:clrFrom>
              <a:clrTo>
                <a:srgbClr val="FFFFFF">
                  <a:alpha val="0"/>
                </a:srgbClr>
              </a:clrTo>
            </a:clrChange>
          </a:blip>
          <a:stretch>
            <a:fillRect/>
          </a:stretch>
        </p:blipFill>
        <p:spPr>
          <a:xfrm>
            <a:off x="2286660" y="5365506"/>
            <a:ext cx="1949352" cy="703769"/>
          </a:xfrm>
          <a:prstGeom prst="rect">
            <a:avLst/>
          </a:prstGeom>
        </p:spPr>
      </p:pic>
      <p:pic>
        <p:nvPicPr>
          <p:cNvPr id="96" name="図 95"/>
          <p:cNvPicPr>
            <a:picLocks noChangeAspect="1"/>
          </p:cNvPicPr>
          <p:nvPr/>
        </p:nvPicPr>
        <p:blipFill>
          <a:blip r:embed="rId5">
            <a:clrChange>
              <a:clrFrom>
                <a:srgbClr val="FFFFFF"/>
              </a:clrFrom>
              <a:clrTo>
                <a:srgbClr val="FFFFFF">
                  <a:alpha val="0"/>
                </a:srgbClr>
              </a:clrTo>
            </a:clrChange>
          </a:blip>
          <a:stretch>
            <a:fillRect/>
          </a:stretch>
        </p:blipFill>
        <p:spPr>
          <a:xfrm>
            <a:off x="6913777" y="3704095"/>
            <a:ext cx="1695578" cy="477007"/>
          </a:xfrm>
          <a:prstGeom prst="rect">
            <a:avLst/>
          </a:prstGeom>
        </p:spPr>
      </p:pic>
      <p:pic>
        <p:nvPicPr>
          <p:cNvPr id="13" name="図 12"/>
          <p:cNvPicPr>
            <a:picLocks noChangeAspect="1"/>
          </p:cNvPicPr>
          <p:nvPr/>
        </p:nvPicPr>
        <p:blipFill>
          <a:blip r:embed="rId10">
            <a:clrChange>
              <a:clrFrom>
                <a:srgbClr val="FFFFFF"/>
              </a:clrFrom>
              <a:clrTo>
                <a:srgbClr val="FFFFFF">
                  <a:alpha val="0"/>
                </a:srgbClr>
              </a:clrTo>
            </a:clrChange>
          </a:blip>
          <a:stretch>
            <a:fillRect/>
          </a:stretch>
        </p:blipFill>
        <p:spPr>
          <a:xfrm>
            <a:off x="4733759" y="3600447"/>
            <a:ext cx="805787" cy="436975"/>
          </a:xfrm>
          <a:prstGeom prst="rect">
            <a:avLst/>
          </a:prstGeom>
        </p:spPr>
      </p:pic>
      <p:pic>
        <p:nvPicPr>
          <p:cNvPr id="15" name="図 14"/>
          <p:cNvPicPr>
            <a:picLocks noChangeAspect="1"/>
          </p:cNvPicPr>
          <p:nvPr/>
        </p:nvPicPr>
        <p:blipFill>
          <a:blip r:embed="rId11">
            <a:clrChange>
              <a:clrFrom>
                <a:srgbClr val="FFFFFF"/>
              </a:clrFrom>
              <a:clrTo>
                <a:srgbClr val="FFFFFF">
                  <a:alpha val="0"/>
                </a:srgbClr>
              </a:clrTo>
            </a:clrChange>
          </a:blip>
          <a:stretch>
            <a:fillRect/>
          </a:stretch>
        </p:blipFill>
        <p:spPr>
          <a:xfrm>
            <a:off x="4701917" y="4951940"/>
            <a:ext cx="1925039" cy="315096"/>
          </a:xfrm>
          <a:prstGeom prst="rect">
            <a:avLst/>
          </a:prstGeom>
        </p:spPr>
      </p:pic>
      <p:pic>
        <p:nvPicPr>
          <p:cNvPr id="16" name="図 15"/>
          <p:cNvPicPr>
            <a:picLocks noChangeAspect="1"/>
          </p:cNvPicPr>
          <p:nvPr/>
        </p:nvPicPr>
        <p:blipFill>
          <a:blip r:embed="rId12"/>
          <a:stretch>
            <a:fillRect/>
          </a:stretch>
        </p:blipFill>
        <p:spPr>
          <a:xfrm>
            <a:off x="5897103" y="3599585"/>
            <a:ext cx="695962" cy="382779"/>
          </a:xfrm>
          <a:prstGeom prst="rect">
            <a:avLst/>
          </a:prstGeom>
        </p:spPr>
      </p:pic>
      <p:pic>
        <p:nvPicPr>
          <p:cNvPr id="17" name="図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12895" y="4915667"/>
            <a:ext cx="1777348" cy="580662"/>
          </a:xfrm>
          <a:prstGeom prst="rect">
            <a:avLst/>
          </a:prstGeom>
        </p:spPr>
      </p:pic>
      <p:sp>
        <p:nvSpPr>
          <p:cNvPr id="18" name="正方形/長方形 17"/>
          <p:cNvSpPr/>
          <p:nvPr/>
        </p:nvSpPr>
        <p:spPr>
          <a:xfrm>
            <a:off x="2168888" y="1073960"/>
            <a:ext cx="2277557" cy="2884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ソフトウェア</a:t>
            </a:r>
            <a:endParaRPr kumimoji="1" lang="ja-JP" altLang="en-US" sz="1200" dirty="0">
              <a:solidFill>
                <a:srgbClr val="FFFFFF"/>
              </a:solidFill>
              <a:latin typeface="Meiryo" charset="-128"/>
              <a:ea typeface="Meiryo" charset="-128"/>
              <a:cs typeface="Meiryo" charset="-128"/>
            </a:endParaRPr>
          </a:p>
        </p:txBody>
      </p:sp>
      <p:sp>
        <p:nvSpPr>
          <p:cNvPr id="98" name="正方形/長方形 97"/>
          <p:cNvSpPr/>
          <p:nvPr/>
        </p:nvSpPr>
        <p:spPr>
          <a:xfrm>
            <a:off x="4636454" y="1073959"/>
            <a:ext cx="4158566" cy="2884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サービス</a:t>
            </a:r>
            <a:endParaRPr kumimoji="1" lang="ja-JP" altLang="en-US" sz="1200" dirty="0">
              <a:solidFill>
                <a:srgbClr val="FFFFFF"/>
              </a:solidFill>
              <a:latin typeface="Meiryo" charset="-128"/>
              <a:ea typeface="Meiryo" charset="-128"/>
              <a:cs typeface="Meiryo" charset="-128"/>
            </a:endParaRPr>
          </a:p>
        </p:txBody>
      </p:sp>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14344" y="1473617"/>
            <a:ext cx="956514" cy="956514"/>
          </a:xfrm>
          <a:prstGeom prst="rect">
            <a:avLst/>
          </a:prstGeom>
        </p:spPr>
      </p:pic>
      <p:pic>
        <p:nvPicPr>
          <p:cNvPr id="39" name="図 38"/>
          <p:cNvPicPr>
            <a:picLocks noChangeAspect="1"/>
          </p:cNvPicPr>
          <p:nvPr/>
        </p:nvPicPr>
        <p:blipFill>
          <a:blip r:embed="rId7">
            <a:clrChange>
              <a:clrFrom>
                <a:srgbClr val="FFFFFF"/>
              </a:clrFrom>
              <a:clrTo>
                <a:srgbClr val="FFFFFF">
                  <a:alpha val="0"/>
                </a:srgbClr>
              </a:clrTo>
            </a:clrChange>
          </a:blip>
          <a:stretch>
            <a:fillRect/>
          </a:stretch>
        </p:blipFill>
        <p:spPr>
          <a:xfrm>
            <a:off x="4718923" y="5432405"/>
            <a:ext cx="1891026" cy="682590"/>
          </a:xfrm>
          <a:prstGeom prst="rect">
            <a:avLst/>
          </a:prstGeom>
        </p:spPr>
      </p:pic>
      <p:sp>
        <p:nvSpPr>
          <p:cNvPr id="2" name="テキスト ボックス 1"/>
          <p:cNvSpPr txBox="1"/>
          <p:nvPr/>
        </p:nvSpPr>
        <p:spPr>
          <a:xfrm>
            <a:off x="5924990" y="5853831"/>
            <a:ext cx="763351" cy="215444"/>
          </a:xfrm>
          <a:prstGeom prst="rect">
            <a:avLst/>
          </a:prstGeom>
          <a:noFill/>
        </p:spPr>
        <p:txBody>
          <a:bodyPr wrap="none" rtlCol="0">
            <a:spAutoFit/>
          </a:bodyPr>
          <a:lstStyle/>
          <a:p>
            <a:r>
              <a:rPr kumimoji="1" lang="en-US" altLang="ja-JP" sz="800" smtClean="0"/>
              <a:t>Infrastructure</a:t>
            </a:r>
            <a:endParaRPr kumimoji="1" lang="ja-JP" altLang="en-US" sz="800" dirty="0"/>
          </a:p>
        </p:txBody>
      </p:sp>
    </p:spTree>
    <p:extLst>
      <p:ext uri="{BB962C8B-B14F-4D97-AF65-F5344CB8AC3E}">
        <p14:creationId xmlns:p14="http://schemas.microsoft.com/office/powerpoint/2010/main" val="2913566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as a 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22026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2</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インフラと仮想化</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15749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業務処理ロジック</a:t>
            </a:r>
            <a:r>
              <a:rPr kumimoji="0" lang="ja-JP" altLang="en-US" sz="1400" dirty="0" smtClean="0">
                <a:solidFill>
                  <a:srgbClr val="FFFFFF"/>
                </a:solidFill>
                <a:latin typeface="Meiryo" charset="-128"/>
                <a:ea typeface="Meiryo" charset="-128"/>
                <a:cs typeface="Meiryo" charset="-128"/>
              </a:rPr>
              <a:t>の</a:t>
            </a:r>
            <a:endParaRPr kumimoji="0" lang="en-US" altLang="ja-JP" sz="1400" dirty="0" smtClean="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業務処理ロジック</a:t>
              </a:r>
              <a:r>
                <a:rPr kumimoji="0" lang="ja-JP" altLang="en-US" sz="1400" dirty="0" smtClean="0">
                  <a:solidFill>
                    <a:schemeClr val="bg1"/>
                  </a:solidFill>
                  <a:effectLst/>
                  <a:latin typeface="Meiryo" charset="-128"/>
                  <a:ea typeface="Meiryo" charset="-128"/>
                  <a:cs typeface="Meiryo" charset="-128"/>
                </a:rPr>
                <a:t>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運用手順の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システム構成の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テキスト ボックス 59"/>
            <p:cNvSpPr txBox="1"/>
            <p:nvPr/>
          </p:nvSpPr>
          <p:spPr>
            <a:xfrm>
              <a:off x="4111827" y="3817295"/>
              <a:ext cx="3553088"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Meiryo" charset="-128"/>
                  <a:ea typeface="Meiryo" charset="-128"/>
                  <a:cs typeface="Meiryo" charset="-128"/>
                </a:rPr>
                <a:t>Infrastructure as 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399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t>
            </a:r>
            <a:r>
              <a:rPr lang="en-US" altLang="ja-JP" sz="2800" dirty="0" smtClean="0">
                <a:solidFill>
                  <a:srgbClr val="FFFFFF"/>
                </a:solidFill>
                <a:effectLst/>
                <a:latin typeface="Arial Black"/>
                <a:cs typeface="Arial Black"/>
              </a:rPr>
              <a:t>as </a:t>
            </a:r>
            <a:r>
              <a:rPr lang="en-US" altLang="ja-JP" sz="2800" dirty="0">
                <a:solidFill>
                  <a:srgbClr val="FFFFFF"/>
                </a:solidFill>
                <a:effectLst/>
                <a:latin typeface="Arial Black"/>
                <a:cs typeface="Arial Black"/>
              </a:rPr>
              <a:t>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11281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Infrastructure as Code</a:t>
            </a:r>
            <a:r>
              <a:rPr kumimoji="1" lang="ja-JP" altLang="en-US" dirty="0" smtClean="0"/>
              <a:t>の特徴（１）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メモ 3"/>
          <p:cNvSpPr/>
          <p:nvPr/>
        </p:nvSpPr>
        <p:spPr>
          <a:xfrm>
            <a:off x="1977976"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619673"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121993" y="1700808"/>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p>
          <a:p>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G</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4946083" y="1507930"/>
            <a:ext cx="1140592" cy="1208541"/>
          </a:xfrm>
          <a:prstGeom prst="rect">
            <a:avLst/>
          </a:prstGeom>
        </p:spPr>
      </p:pic>
      <p:grpSp>
        <p:nvGrpSpPr>
          <p:cNvPr id="13" name="図形グループ 12"/>
          <p:cNvGrpSpPr/>
          <p:nvPr/>
        </p:nvGrpSpPr>
        <p:grpSpPr>
          <a:xfrm>
            <a:off x="6178091"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178091"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178091"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4987112" y="1624531"/>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sp>
        <p:nvSpPr>
          <p:cNvPr id="25" name="テキスト ボックス 24"/>
          <p:cNvSpPr txBox="1"/>
          <p:nvPr/>
        </p:nvSpPr>
        <p:spPr>
          <a:xfrm>
            <a:off x="5536893" y="1228089"/>
            <a:ext cx="1261884"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インフラ設定</a:t>
            </a:r>
            <a:endParaRPr kumimoji="1" lang="ja-JP" altLang="en-US" sz="1400" dirty="0">
              <a:latin typeface="Meiryo" charset="-128"/>
              <a:ea typeface="Meiryo" charset="-128"/>
              <a:cs typeface="Meiryo" charset="-128"/>
            </a:endParaRPr>
          </a:p>
        </p:txBody>
      </p:sp>
      <p:grpSp>
        <p:nvGrpSpPr>
          <p:cNvPr id="10" name="図形グループ 9"/>
          <p:cNvGrpSpPr/>
          <p:nvPr/>
        </p:nvGrpSpPr>
        <p:grpSpPr>
          <a:xfrm>
            <a:off x="4854667"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769923" y="1228089"/>
            <a:ext cx="1980029"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インフラ構築手順作成</a:t>
            </a:r>
            <a:endParaRPr kumimoji="1" lang="ja-JP" altLang="en-US" sz="1400" dirty="0">
              <a:latin typeface="Meiryo" charset="-128"/>
              <a:ea typeface="Meiryo" charset="-128"/>
              <a:cs typeface="Meiryo" charset="-128"/>
            </a:endParaRPr>
          </a:p>
        </p:txBody>
      </p:sp>
      <p:sp>
        <p:nvSpPr>
          <p:cNvPr id="29" name="右矢印 28"/>
          <p:cNvSpPr/>
          <p:nvPr/>
        </p:nvSpPr>
        <p:spPr>
          <a:xfrm>
            <a:off x="3955369"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1977976"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1977977" y="4064856"/>
            <a:ext cx="1584176"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1</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5" name="メモ 34"/>
          <p:cNvSpPr/>
          <p:nvPr/>
        </p:nvSpPr>
        <p:spPr>
          <a:xfrm>
            <a:off x="2165775"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165775" y="4424896"/>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2</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7" name="メモ 36"/>
          <p:cNvSpPr/>
          <p:nvPr/>
        </p:nvSpPr>
        <p:spPr>
          <a:xfrm>
            <a:off x="2383989"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383989" y="5106492"/>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3</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G</a:t>
            </a:r>
            <a:r>
              <a:rPr lang="en-US" altLang="ja-JP" sz="900" dirty="0" smtClean="0">
                <a:solidFill>
                  <a:schemeClr val="accent6">
                    <a:lumMod val="75000"/>
                  </a:schemeClr>
                </a:solidFill>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grpSp>
        <p:nvGrpSpPr>
          <p:cNvPr id="31" name="図形グループ 30"/>
          <p:cNvGrpSpPr/>
          <p:nvPr/>
        </p:nvGrpSpPr>
        <p:grpSpPr>
          <a:xfrm>
            <a:off x="1619672"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4946083" y="4390769"/>
            <a:ext cx="1140592" cy="1208541"/>
          </a:xfrm>
          <a:prstGeom prst="rect">
            <a:avLst/>
          </a:prstGeom>
        </p:spPr>
      </p:pic>
      <p:sp>
        <p:nvSpPr>
          <p:cNvPr id="40" name="正方形/長方形 39"/>
          <p:cNvSpPr/>
          <p:nvPr/>
        </p:nvSpPr>
        <p:spPr>
          <a:xfrm>
            <a:off x="4987112" y="4507370"/>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grpSp>
        <p:nvGrpSpPr>
          <p:cNvPr id="41" name="図形グループ 40"/>
          <p:cNvGrpSpPr/>
          <p:nvPr/>
        </p:nvGrpSpPr>
        <p:grpSpPr>
          <a:xfrm>
            <a:off x="4854667"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178090"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178090"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178090"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178090"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178090"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548344"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548344"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548344"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548344"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548344"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6922994"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6922994"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6922994"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6922994"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6922994"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180580"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80580"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550834"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550834"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6925484"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6925484"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180580"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550834"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6925484"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178090"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178090"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548344"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548344"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6922994"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6922994"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178090"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548344"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6922994"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1888303"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152905"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446116"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実際の環境と履歴が一致しない</a:t>
            </a:r>
            <a:endParaRPr lang="ja-JP" altLang="en-US" sz="1200" dirty="0">
              <a:solidFill>
                <a:srgbClr val="FF0000"/>
              </a:solidFill>
              <a:latin typeface="Meiryo" charset="-128"/>
              <a:ea typeface="Meiryo" charset="-128"/>
              <a:cs typeface="Meiryo" charset="-128"/>
            </a:endParaRPr>
          </a:p>
        </p:txBody>
      </p:sp>
      <p:sp>
        <p:nvSpPr>
          <p:cNvPr id="191" name="テキスト ボックス 190"/>
          <p:cNvSpPr txBox="1"/>
          <p:nvPr/>
        </p:nvSpPr>
        <p:spPr>
          <a:xfrm>
            <a:off x="4612852"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テスト・確認が複雑</a:t>
            </a:r>
            <a:endParaRPr lang="ja-JP" altLang="en-US" sz="1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83601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smtClean="0"/>
              <a:t>Infrastructure </a:t>
            </a:r>
            <a:r>
              <a:rPr lang="en-US" altLang="ja-JP" dirty="0"/>
              <a:t>as </a:t>
            </a:r>
            <a:r>
              <a:rPr lang="en-US" altLang="ja-JP" dirty="0" smtClean="0"/>
              <a:t>Code</a:t>
            </a:r>
            <a:r>
              <a:rPr lang="ja-JP" altLang="en-US" dirty="0" smtClean="0"/>
              <a:t>の特徴（２）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変更履歴</a:t>
            </a:r>
            <a:endParaRPr kumimoji="1" lang="en-US" altLang="ja-JP" sz="1200" dirty="0" smtClean="0">
              <a:latin typeface="Meiryo" charset="-128"/>
              <a:ea typeface="Meiryo" charset="-128"/>
              <a:cs typeface="Meiryo" charset="-128"/>
            </a:endParaRPr>
          </a:p>
          <a:p>
            <a:pPr algn="ctr"/>
            <a:endParaRPr lang="ja-JP" altLang="en-US" sz="12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p>
          <a:p>
            <a:pPr marL="342900" indent="-342900">
              <a:buFont typeface="+mj-ea"/>
              <a:buAutoNum type="circleNumDbPlain"/>
            </a:pPr>
            <a:r>
              <a:rPr lang="en-US" altLang="ja-JP" sz="900" dirty="0" smtClean="0">
                <a:latin typeface="Meiryo" charset="-128"/>
                <a:ea typeface="Meiryo" charset="-128"/>
                <a:cs typeface="Meiryo" charset="-128"/>
              </a:rPr>
              <a:t>XXXXXXXXX</a:t>
            </a:r>
            <a:endParaRPr lang="ja-JP" altLang="en-US" sz="900" dirty="0" smtClean="0">
              <a:latin typeface="Meiryo" charset="-128"/>
              <a:ea typeface="Meiryo" charset="-128"/>
              <a:cs typeface="Meiryo" charset="-128"/>
            </a:endParaRPr>
          </a:p>
          <a:p>
            <a:r>
              <a:rPr kumimoji="1" lang="ja-JP" altLang="en-US" sz="900" dirty="0" smtClean="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smtClean="0">
                <a:solidFill>
                  <a:srgbClr val="0432FF"/>
                </a:solidFill>
                <a:latin typeface="Meiryo" charset="-128"/>
                <a:ea typeface="Meiryo" charset="-128"/>
                <a:cs typeface="Meiryo" charset="-128"/>
              </a:rPr>
              <a:t>クラウド</a:t>
            </a:r>
            <a:endParaRPr kumimoji="1" lang="ja-JP" altLang="en-US" sz="2000" b="1" dirty="0">
              <a:solidFill>
                <a:srgbClr val="0432FF"/>
              </a:solidFill>
              <a:latin typeface="Meiryo" charset="-128"/>
              <a:ea typeface="Meiryo" charset="-128"/>
              <a:cs typeface="Meiryo" charset="-128"/>
            </a:endParaRP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smtClean="0">
                <a:latin typeface="Meiryo" charset="-128"/>
                <a:ea typeface="Meiryo" charset="-128"/>
                <a:cs typeface="Meiryo" charset="-128"/>
              </a:rPr>
              <a:t>個別システム</a:t>
            </a:r>
            <a:endParaRPr kumimoji="1" lang="ja-JP" altLang="en-US" sz="2000" b="1" dirty="0">
              <a:latin typeface="Meiryo" charset="-128"/>
              <a:ea typeface="Meiryo" charset="-128"/>
              <a:cs typeface="Meiryo" charset="-128"/>
            </a:endParaRPr>
          </a:p>
        </p:txBody>
      </p:sp>
      <p:sp>
        <p:nvSpPr>
          <p:cNvPr id="19" name="右矢印 18"/>
          <p:cNvSpPr/>
          <p:nvPr/>
        </p:nvSpPr>
        <p:spPr>
          <a:xfrm>
            <a:off x="4211960" y="3417339"/>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システム資源が物理的に固定されるので、インフラ構築はその制約の下で行われる。</a:t>
            </a:r>
            <a:endParaRPr kumimoji="1" lang="ja-JP" altLang="en-US" sz="1200" dirty="0">
              <a:latin typeface="Meiryo" charset="-128"/>
              <a:ea typeface="Meiryo" charset="-128"/>
              <a:cs typeface="Meiryo" charset="-128"/>
            </a:endParaRP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物理サーバーを構成変更しながら使い続ける。</a:t>
            </a:r>
            <a:endParaRPr kumimoji="1" lang="ja-JP" altLang="en-US" sz="1200" dirty="0">
              <a:latin typeface="Meiryo" charset="-128"/>
              <a:ea typeface="Meiryo" charset="-128"/>
              <a:cs typeface="Meiryo" charset="-128"/>
            </a:endParaRP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システム資源が仮想化されるので、インフラ構築に物理的な制約をうけることはない。</a:t>
            </a:r>
            <a:endParaRPr kumimoji="1" lang="ja-JP" altLang="en-US" sz="1200" dirty="0">
              <a:solidFill>
                <a:srgbClr val="0432FF"/>
              </a:solidFill>
              <a:latin typeface="Meiryo" charset="-128"/>
              <a:ea typeface="Meiryo" charset="-128"/>
              <a:cs typeface="Meiryo" charset="-128"/>
            </a:endParaRP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仮想サーバーの追加・破棄を頻繁に繰り返すことができる。</a:t>
            </a:r>
            <a:endParaRPr kumimoji="1" lang="ja-JP" altLang="en-US" sz="1200" dirty="0">
              <a:solidFill>
                <a:srgbClr val="0432FF"/>
              </a:solidFill>
              <a:latin typeface="Meiryo" charset="-128"/>
              <a:ea typeface="Meiryo" charset="-128"/>
              <a:cs typeface="Meiryo" charset="-128"/>
            </a:endParaRP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構成は不変</a:t>
            </a:r>
          </a:p>
          <a:p>
            <a:pPr algn="ctr"/>
            <a:r>
              <a:rPr lang="en-US" altLang="ja-JP" sz="800" dirty="0" err="1" smtClean="0">
                <a:solidFill>
                  <a:srgbClr val="FFFFFF"/>
                </a:solidFill>
                <a:latin typeface="Meiryo" charset="-128"/>
                <a:ea typeface="Meiryo" charset="-128"/>
                <a:cs typeface="Meiryo" charset="-128"/>
              </a:rPr>
              <a:t>Imutable</a:t>
            </a:r>
            <a:r>
              <a:rPr lang="en-US" altLang="ja-JP" sz="800" dirty="0" smtClean="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34491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06830" y="4148012"/>
            <a:ext cx="301818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6830" y="5235455"/>
            <a:ext cx="2969643"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206830" y="2256117"/>
            <a:ext cx="296964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Infrastructure </a:t>
            </a:r>
            <a:r>
              <a:rPr lang="en-US" altLang="ja-JP" dirty="0"/>
              <a:t>as </a:t>
            </a:r>
            <a:r>
              <a:rPr lang="en-US" altLang="ja-JP" dirty="0" smtClean="0"/>
              <a:t>Code</a:t>
            </a:r>
            <a:r>
              <a:rPr lang="ja-JP" altLang="en-US" dirty="0" smtClean="0"/>
              <a:t>を実現するソフトウェア</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24</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Orchestration</a:t>
            </a:r>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428089"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Configuration: OS</a:t>
            </a:r>
            <a:r>
              <a:rPr kumimoji="1" lang="ja-JP" altLang="en-US" dirty="0" smtClean="0">
                <a:solidFill>
                  <a:schemeClr val="bg1"/>
                </a:solidFill>
                <a:latin typeface="Meiryo" charset="-128"/>
                <a:ea typeface="Meiryo" charset="-128"/>
                <a:cs typeface="Meiryo" charset="-128"/>
              </a:rPr>
              <a:t>やミドルウェアの設定を自動化</a:t>
            </a:r>
            <a:endParaRPr kumimoji="1" lang="ja-JP" altLang="en-US" dirty="0">
              <a:solidFill>
                <a:schemeClr val="bg1"/>
              </a:solidFill>
              <a:latin typeface="Meiryo" charset="-128"/>
              <a:ea typeface="Meiryo" charset="-128"/>
              <a:cs typeface="Meiryo" charset="-128"/>
            </a:endParaRP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Bootstrapping: OS</a:t>
            </a:r>
            <a:r>
              <a:rPr kumimoji="1" lang="ja-JP" altLang="en-US" dirty="0" smtClean="0">
                <a:solidFill>
                  <a:schemeClr val="bg1"/>
                </a:solidFill>
                <a:latin typeface="Meiryo" charset="-128"/>
                <a:ea typeface="Meiryo" charset="-128"/>
                <a:cs typeface="Meiryo" charset="-128"/>
              </a:rPr>
              <a:t>の起動を自動化</a:t>
            </a:r>
            <a:endParaRPr kumimoji="1" lang="ja-JP" altLang="en-US" dirty="0">
              <a:solidFill>
                <a:schemeClr val="bg1"/>
              </a:solidFill>
              <a:latin typeface="Meiryo" charset="-128"/>
              <a:ea typeface="Meiryo" charset="-128"/>
              <a:cs typeface="Meiryo" charset="-128"/>
            </a:endParaRP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smtClean="0">
                <a:solidFill>
                  <a:schemeClr val="bg1"/>
                </a:solidFill>
                <a:latin typeface="Meiryo" charset="-128"/>
                <a:ea typeface="Meiryo" charset="-128"/>
                <a:cs typeface="Meiryo" charset="-128"/>
              </a:rPr>
              <a:t>Virturization</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仮想マシンの構築・起動</a:t>
            </a:r>
            <a:endParaRPr kumimoji="1" lang="ja-JP" altLang="en-US" dirty="0">
              <a:solidFill>
                <a:schemeClr val="bg1"/>
              </a:solidFill>
              <a:latin typeface="Meiryo" charset="-128"/>
              <a:ea typeface="Meiryo" charset="-128"/>
              <a:cs typeface="Meiryo" charset="-128"/>
            </a:endParaRP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ミドルウェア</a:t>
            </a:r>
            <a:endParaRPr kumimoji="1" lang="ja-JP" altLang="en-US" dirty="0">
              <a:solidFill>
                <a:schemeClr val="bg1"/>
              </a:solidFill>
              <a:latin typeface="Meiryo" charset="-128"/>
              <a:ea typeface="Meiryo" charset="-128"/>
              <a:cs typeface="Meiryo" charset="-128"/>
            </a:endParaRP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アプリケーション</a:t>
            </a:r>
            <a:endParaRPr kumimoji="1" lang="ja-JP" altLang="en-US" dirty="0">
              <a:solidFill>
                <a:schemeClr val="bg1"/>
              </a:solidFill>
              <a:latin typeface="Meiryo" charset="-128"/>
              <a:ea typeface="Meiryo" charset="-128"/>
              <a:cs typeface="Meiryo" charset="-128"/>
            </a:endParaRP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smtClean="0">
                <a:solidFill>
                  <a:schemeClr val="bg1"/>
                </a:solidFill>
                <a:latin typeface="Meiryo" charset="-128"/>
                <a:ea typeface="Meiryo" charset="-128"/>
                <a:cs typeface="Meiryo" charset="-128"/>
              </a:rPr>
              <a:t>OS</a:t>
            </a:r>
            <a:r>
              <a:rPr lang="ja-JP" altLang="en-US" sz="1400" dirty="0" smtClean="0">
                <a:solidFill>
                  <a:schemeClr val="bg1"/>
                </a:solidFill>
                <a:latin typeface="Meiryo" charset="-128"/>
                <a:ea typeface="Meiryo" charset="-128"/>
                <a:cs typeface="Meiryo" charset="-128"/>
              </a:rPr>
              <a:t>や仮想化ソフトウェアのインストール</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設定作業</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ja-JP" altLang="en-US" sz="1400" dirty="0" smtClean="0">
                <a:solidFill>
                  <a:schemeClr val="bg1"/>
                </a:solidFill>
                <a:latin typeface="Meiryo" charset="-128"/>
                <a:ea typeface="Meiryo" charset="-128"/>
                <a:cs typeface="Meiryo" charset="-128"/>
              </a:rPr>
              <a:t>、</a:t>
            </a:r>
            <a:r>
              <a:rPr lang="en-US" altLang="ja-JP" sz="1400" dirty="0" smtClean="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a:t>
            </a:r>
            <a:r>
              <a:rPr lang="ja-JP" altLang="en-US" sz="1400" dirty="0" smtClean="0">
                <a:solidFill>
                  <a:schemeClr val="bg1"/>
                </a:solidFill>
                <a:latin typeface="Meiryo" charset="-128"/>
                <a:ea typeface="Meiryo" charset="-128"/>
                <a:cs typeface="Meiryo" charset="-128"/>
              </a:rPr>
              <a:t>設定など</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smtClean="0">
                <a:solidFill>
                  <a:schemeClr val="bg1"/>
                </a:solidFill>
                <a:latin typeface="Meiryo" charset="-128"/>
                <a:ea typeface="Meiryo" charset="-128"/>
                <a:cs typeface="Meiryo" charset="-128"/>
              </a:rPr>
              <a:t>複数台のサーバ群</a:t>
            </a:r>
            <a:r>
              <a:rPr lang="ja-JP" altLang="en-US" sz="1400" dirty="0">
                <a:solidFill>
                  <a:schemeClr val="bg1"/>
                </a:solidFill>
                <a:latin typeface="Meiryo" charset="-128"/>
                <a:ea typeface="Meiryo" charset="-128"/>
                <a:cs typeface="Meiryo" charset="-128"/>
              </a:rPr>
              <a:t>を監視し、新しいサーバをシステムに登録したり、障害のノードをシステムから</a:t>
            </a:r>
            <a:r>
              <a:rPr lang="ja-JP" altLang="en-US" sz="1400" smtClean="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a:t>
            </a:r>
            <a:r>
              <a:rPr lang="ja-JP" altLang="en-US" sz="1400" smtClean="0">
                <a:solidFill>
                  <a:schemeClr val="bg1"/>
                </a:solidFill>
                <a:latin typeface="Meiryo" charset="-128"/>
                <a:ea typeface="Meiryo" charset="-128"/>
                <a:cs typeface="Meiryo" charset="-128"/>
              </a:rPr>
              <a:t>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smtClean="0">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648887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295342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135131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27</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2074839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28</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smtClean="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カーネル</a:t>
            </a:r>
            <a:endParaRPr lang="ja-JP" altLang="en-US" sz="1000" dirty="0">
              <a:solidFill>
                <a:srgbClr val="FFFFFF"/>
              </a:solidFill>
              <a:latin typeface="ＭＳ Ｐゴシック"/>
              <a:ea typeface="ＭＳ Ｐゴシック"/>
              <a:cs typeface="ＭＳ Ｐゴシック"/>
            </a:endParaRP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smtClean="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a:t>
            </a:r>
            <a:r>
              <a:rPr lang="ja-JP" altLang="ja-JP" sz="2000" kern="100" smtClean="0">
                <a:solidFill>
                  <a:schemeClr val="bg1"/>
                </a:solidFill>
                <a:latin typeface="Meiryo" charset="-128"/>
                <a:ea typeface="Meiryo" charset="-128"/>
                <a:cs typeface="Meiryo" charset="-128"/>
              </a:rPr>
              <a:t>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 </a:t>
            </a: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a:t>
            </a:r>
            <a:r>
              <a:rPr lang="ja-JP" altLang="ja-JP" sz="1600" dirty="0" smtClean="0">
                <a:solidFill>
                  <a:schemeClr val="bg1"/>
                </a:solidFill>
                <a:latin typeface="Meiryo" charset="-128"/>
                <a:ea typeface="Meiryo" charset="-128"/>
                <a:cs typeface="Meiryo" charset="-128"/>
              </a:rPr>
              <a:t>の</a:t>
            </a:r>
            <a:r>
              <a:rPr lang="en-US" altLang="ja-JP" sz="1600" dirty="0" smtClean="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処理</a:t>
            </a:r>
            <a:r>
              <a:rPr lang="ja-JP" altLang="ja-JP" sz="1050" dirty="0">
                <a:solidFill>
                  <a:schemeClr val="bg1"/>
                </a:solidFill>
                <a:latin typeface="Meiryo" charset="-128"/>
                <a:ea typeface="Meiryo" charset="-128"/>
                <a:cs typeface="Meiryo" charset="-128"/>
              </a:rPr>
              <a:t>のオーバーヘッドが少なくリソース効率が</a:t>
            </a:r>
            <a:r>
              <a:rPr lang="ja-JP" altLang="ja-JP" sz="1050" dirty="0" smtClean="0">
                <a:solidFill>
                  <a:schemeClr val="bg1"/>
                </a:solidFill>
                <a:latin typeface="Meiryo" charset="-128"/>
                <a:ea typeface="Meiryo" charset="-128"/>
                <a:cs typeface="Meiryo" charset="-128"/>
              </a:rPr>
              <a:t>良い</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起動</a:t>
            </a:r>
            <a:r>
              <a:rPr lang="ja-JP" altLang="ja-JP" sz="1050" dirty="0">
                <a:solidFill>
                  <a:schemeClr val="bg1"/>
                </a:solidFill>
                <a:latin typeface="Meiryo" charset="-128"/>
                <a:ea typeface="Meiryo" charset="-128"/>
                <a:cs typeface="Meiryo" charset="-128"/>
              </a:rPr>
              <a:t>・停止が</a:t>
            </a:r>
            <a:r>
              <a:rPr lang="ja-JP" altLang="ja-JP" sz="1050" dirty="0" smtClean="0">
                <a:solidFill>
                  <a:schemeClr val="bg1"/>
                </a:solidFill>
                <a:latin typeface="Meiryo" charset="-128"/>
                <a:ea typeface="Meiryo" charset="-128"/>
                <a:cs typeface="Meiryo" charset="-128"/>
              </a:rPr>
              <a:t>早い</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デプロイサイズ</a:t>
            </a:r>
            <a:r>
              <a:rPr lang="ja-JP" altLang="ja-JP" sz="1050" dirty="0">
                <a:solidFill>
                  <a:schemeClr val="bg1"/>
                </a:solidFill>
                <a:latin typeface="Meiryo" charset="-128"/>
                <a:ea typeface="Meiryo" charset="-128"/>
                <a:cs typeface="Meiryo" charset="-128"/>
              </a:rPr>
              <a:t>が小さく</a:t>
            </a:r>
            <a:r>
              <a:rPr lang="ja-JP" altLang="ja-JP" sz="1050" dirty="0" smtClean="0">
                <a:solidFill>
                  <a:schemeClr val="bg1"/>
                </a:solidFill>
                <a:latin typeface="Meiryo" charset="-128"/>
                <a:ea typeface="Meiryo" charset="-128"/>
                <a:cs typeface="Meiryo" charset="-128"/>
              </a:rPr>
              <a:t>軽量</a:t>
            </a:r>
            <a:endParaRPr lang="ja-JP" altLang="ja-JP" sz="1050" dirty="0">
              <a:solidFill>
                <a:schemeClr val="bg1"/>
              </a:solidFill>
              <a:latin typeface="Meiryo" charset="-128"/>
              <a:ea typeface="Meiryo" charset="-128"/>
              <a:cs typeface="Meiryo" charset="-128"/>
            </a:endParaRP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a:t>
            </a:r>
            <a:r>
              <a:rPr lang="ja-JP" altLang="ja-JP" sz="1200" dirty="0" smtClean="0">
                <a:solidFill>
                  <a:schemeClr val="bg1"/>
                </a:solidFill>
                <a:latin typeface="Meiryo" charset="-128"/>
                <a:ea typeface="Meiryo" charset="-128"/>
                <a:cs typeface="Meiryo" charset="-128"/>
              </a:rPr>
              <a:t>おいて実行</a:t>
            </a:r>
            <a:r>
              <a:rPr lang="ja-JP" altLang="ja-JP" sz="1200" dirty="0">
                <a:solidFill>
                  <a:schemeClr val="bg1"/>
                </a:solidFill>
                <a:latin typeface="Meiryo" charset="-128"/>
                <a:ea typeface="Meiryo" charset="-128"/>
                <a:cs typeface="Meiryo" charset="-128"/>
              </a:rPr>
              <a:t>環境の差異を考慮する必要がない </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開発</a:t>
            </a:r>
            <a:r>
              <a:rPr lang="ja-JP" altLang="ja-JP" sz="800" dirty="0">
                <a:solidFill>
                  <a:schemeClr val="bg1"/>
                </a:solidFill>
                <a:latin typeface="Meiryo" charset="-128"/>
                <a:ea typeface="Meiryo" charset="-128"/>
                <a:cs typeface="Meiryo" charset="-128"/>
              </a:rPr>
              <a:t>環境下で</a:t>
            </a:r>
            <a:r>
              <a:rPr lang="ja-JP" altLang="ja-JP" sz="800" dirty="0" smtClean="0">
                <a:solidFill>
                  <a:schemeClr val="bg1"/>
                </a:solidFill>
                <a:latin typeface="Meiryo" charset="-128"/>
                <a:ea typeface="Meiryo" charset="-128"/>
                <a:cs typeface="Meiryo" charset="-128"/>
              </a:rPr>
              <a:t>は</a:t>
            </a:r>
            <a:r>
              <a:rPr lang="en-US" altLang="ja-JP" sz="800" dirty="0" smtClean="0">
                <a:solidFill>
                  <a:schemeClr val="bg1"/>
                </a:solidFill>
                <a:latin typeface="Meiryo" charset="-128"/>
                <a:ea typeface="Meiryo" charset="-128"/>
                <a:cs typeface="Meiryo" charset="-128"/>
              </a:rPr>
              <a:t>OS</a:t>
            </a:r>
            <a:r>
              <a:rPr lang="ja-JP" altLang="ja-JP" sz="800" dirty="0" smtClean="0">
                <a:solidFill>
                  <a:schemeClr val="bg1"/>
                </a:solidFill>
                <a:latin typeface="Meiryo" charset="-128"/>
                <a:ea typeface="Meiryo" charset="-128"/>
                <a:cs typeface="Meiryo" charset="-128"/>
              </a:rPr>
              <a:t>や</a:t>
            </a:r>
            <a:r>
              <a:rPr lang="en-US" altLang="ja-JP" sz="800" dirty="0" smtClean="0">
                <a:solidFill>
                  <a:schemeClr val="bg1"/>
                </a:solidFill>
                <a:latin typeface="Meiryo" charset="-128"/>
                <a:ea typeface="Meiryo" charset="-128"/>
                <a:cs typeface="Meiryo" charset="-128"/>
              </a:rPr>
              <a:t>DB</a:t>
            </a:r>
            <a:r>
              <a:rPr lang="ja-JP" altLang="ja-JP" sz="800" dirty="0" smtClean="0">
                <a:solidFill>
                  <a:schemeClr val="bg1"/>
                </a:solidFill>
                <a:latin typeface="Meiryo" charset="-128"/>
                <a:ea typeface="Meiryo" charset="-128"/>
                <a:cs typeface="Meiryo" charset="-128"/>
              </a:rPr>
              <a:t>の</a:t>
            </a:r>
            <a:r>
              <a:rPr lang="ja-JP" altLang="ja-JP" sz="800" dirty="0">
                <a:solidFill>
                  <a:schemeClr val="bg1"/>
                </a:solidFill>
                <a:latin typeface="Meiryo" charset="-128"/>
                <a:ea typeface="Meiryo" charset="-128"/>
                <a:cs typeface="Meiryo" charset="-128"/>
              </a:rPr>
              <a:t>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a:t>
            </a:r>
            <a:r>
              <a:rPr lang="ja-JP" altLang="ja-JP" sz="800" dirty="0" smtClean="0">
                <a:solidFill>
                  <a:schemeClr val="bg1"/>
                </a:solidFill>
                <a:latin typeface="Meiryo" charset="-128"/>
                <a:ea typeface="Meiryo" charset="-128"/>
                <a:cs typeface="Meiryo" charset="-128"/>
              </a:rPr>
              <a:t>多くツール</a:t>
            </a:r>
            <a:r>
              <a:rPr lang="ja-JP" altLang="ja-JP" sz="800" dirty="0">
                <a:solidFill>
                  <a:schemeClr val="bg1"/>
                </a:solidFill>
                <a:latin typeface="Meiryo" charset="-128"/>
                <a:ea typeface="Meiryo" charset="-128"/>
                <a:cs typeface="Meiryo" charset="-128"/>
              </a:rPr>
              <a:t>もさまざまなものが</a:t>
            </a:r>
            <a:r>
              <a:rPr lang="ja-JP" altLang="ja-JP" sz="800" dirty="0" smtClean="0">
                <a:solidFill>
                  <a:schemeClr val="bg1"/>
                </a:solidFill>
                <a:latin typeface="Meiryo" charset="-128"/>
                <a:ea typeface="Meiryo" charset="-128"/>
                <a:cs typeface="Meiryo" charset="-128"/>
              </a:rPr>
              <a:t>混在</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テスト対象</a:t>
            </a:r>
            <a:r>
              <a:rPr lang="ja-JP" altLang="en-US" sz="800" dirty="0" smtClean="0">
                <a:solidFill>
                  <a:schemeClr val="bg1"/>
                </a:solidFill>
                <a:latin typeface="Meiryo" charset="-128"/>
                <a:ea typeface="Meiryo" charset="-128"/>
                <a:cs typeface="Meiryo" charset="-128"/>
              </a:rPr>
              <a:t>は</a:t>
            </a:r>
            <a:r>
              <a:rPr lang="ja-JP" altLang="ja-JP" sz="800" dirty="0" smtClean="0">
                <a:solidFill>
                  <a:schemeClr val="bg1"/>
                </a:solidFill>
                <a:latin typeface="Meiryo" charset="-128"/>
                <a:ea typeface="Meiryo" charset="-128"/>
                <a:cs typeface="Meiryo" charset="-128"/>
              </a:rPr>
              <a:t>多岐に</a:t>
            </a:r>
            <a:r>
              <a:rPr lang="ja-JP" altLang="en-US" sz="800" dirty="0" smtClean="0">
                <a:solidFill>
                  <a:schemeClr val="bg1"/>
                </a:solidFill>
                <a:latin typeface="Meiryo" charset="-128"/>
                <a:ea typeface="Meiryo" charset="-128"/>
                <a:cs typeface="Meiryo" charset="-128"/>
              </a:rPr>
              <a:t>わたり</a:t>
            </a:r>
            <a:r>
              <a:rPr lang="ja-JP" altLang="ja-JP" sz="800" dirty="0" smtClean="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それぞれに対応したテスト環境の準備</a:t>
            </a:r>
            <a:r>
              <a:rPr lang="ja-JP" altLang="ja-JP" sz="800" dirty="0" smtClean="0">
                <a:solidFill>
                  <a:schemeClr val="bg1"/>
                </a:solidFill>
                <a:latin typeface="Meiryo" charset="-128"/>
                <a:ea typeface="Meiryo" charset="-128"/>
                <a:cs typeface="Meiryo" charset="-128"/>
              </a:rPr>
              <a:t>に</a:t>
            </a:r>
            <a:r>
              <a:rPr lang="ja-JP" altLang="en-US" sz="800" dirty="0" smtClean="0">
                <a:solidFill>
                  <a:schemeClr val="bg1"/>
                </a:solidFill>
                <a:latin typeface="Meiryo" charset="-128"/>
                <a:ea typeface="Meiryo" charset="-128"/>
                <a:cs typeface="Meiryo" charset="-128"/>
              </a:rPr>
              <a:t>手間</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各環境</a:t>
            </a:r>
            <a:r>
              <a:rPr lang="ja-JP" altLang="ja-JP" sz="800" dirty="0">
                <a:solidFill>
                  <a:schemeClr val="bg1"/>
                </a:solidFill>
                <a:latin typeface="Meiryo" charset="-128"/>
                <a:ea typeface="Meiryo" charset="-128"/>
                <a:cs typeface="Meiryo" charset="-128"/>
              </a:rPr>
              <a:t>を準備するための知識を</a:t>
            </a:r>
            <a:r>
              <a:rPr lang="ja-JP" altLang="ja-JP" sz="800" dirty="0" smtClean="0">
                <a:solidFill>
                  <a:schemeClr val="bg1"/>
                </a:solidFill>
                <a:latin typeface="Meiryo" charset="-128"/>
                <a:ea typeface="Meiryo" charset="-128"/>
                <a:cs typeface="Meiryo" charset="-128"/>
              </a:rPr>
              <a:t>学ぶ</a:t>
            </a:r>
            <a:r>
              <a:rPr lang="ja-JP" altLang="en-US" sz="800" dirty="0" smtClean="0">
                <a:solidFill>
                  <a:schemeClr val="bg1"/>
                </a:solidFill>
                <a:latin typeface="Meiryo" charset="-128"/>
                <a:ea typeface="Meiryo" charset="-128"/>
                <a:cs typeface="Meiryo" charset="-128"/>
              </a:rPr>
              <a:t>ことが</a:t>
            </a:r>
            <a:r>
              <a:rPr lang="ja-JP" altLang="ja-JP" sz="800" dirty="0" smtClean="0">
                <a:solidFill>
                  <a:schemeClr val="bg1"/>
                </a:solidFill>
                <a:latin typeface="Meiryo" charset="-128"/>
                <a:ea typeface="Meiryo" charset="-128"/>
                <a:cs typeface="Meiryo" charset="-128"/>
              </a:rPr>
              <a:t>必要</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smtClean="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a:t>
            </a:r>
            <a:r>
              <a:rPr lang="ja-JP" altLang="ja-JP" sz="800" dirty="0" smtClean="0">
                <a:solidFill>
                  <a:schemeClr val="bg1"/>
                </a:solidFill>
                <a:latin typeface="Meiryo" charset="-128"/>
                <a:ea typeface="Meiryo" charset="-128"/>
                <a:cs typeface="Meiryo" charset="-128"/>
              </a:rPr>
              <a:t>した</a:t>
            </a:r>
            <a:r>
              <a:rPr lang="ja-JP" altLang="en-US" sz="800" dirty="0" smtClean="0">
                <a:solidFill>
                  <a:schemeClr val="bg1"/>
                </a:solidFill>
                <a:latin typeface="Meiryo" charset="-128"/>
                <a:ea typeface="Meiryo" charset="-128"/>
                <a:cs typeface="Meiryo" charset="-128"/>
              </a:rPr>
              <a:t>負担から解放され</a:t>
            </a:r>
            <a:r>
              <a:rPr lang="ja-JP" altLang="ja-JP" sz="800" dirty="0" smtClean="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テスト環境を簡便に構築できるよう</a:t>
            </a:r>
            <a:r>
              <a:rPr lang="ja-JP" altLang="ja-JP" sz="800" dirty="0" smtClean="0">
                <a:solidFill>
                  <a:schemeClr val="bg1"/>
                </a:solidFill>
                <a:latin typeface="Meiryo" charset="-128"/>
                <a:ea typeface="Meiryo" charset="-128"/>
                <a:cs typeface="Meiryo" charset="-128"/>
              </a:rPr>
              <a:t>に</a:t>
            </a:r>
            <a:r>
              <a:rPr lang="ja-JP" altLang="en-US" sz="800" dirty="0" smtClean="0">
                <a:solidFill>
                  <a:schemeClr val="bg1"/>
                </a:solidFill>
                <a:latin typeface="Meiryo" charset="-128"/>
                <a:ea typeface="Meiryo" charset="-128"/>
                <a:cs typeface="Meiryo" charset="-128"/>
              </a:rPr>
              <a:t>なり、</a:t>
            </a:r>
            <a:r>
              <a:rPr lang="ja-JP" altLang="ja-JP" sz="800" dirty="0" smtClean="0">
                <a:solidFill>
                  <a:schemeClr val="bg1"/>
                </a:solidFill>
                <a:latin typeface="Meiryo" charset="-128"/>
                <a:ea typeface="Meiryo" charset="-128"/>
                <a:cs typeface="Meiryo" charset="-128"/>
              </a:rPr>
              <a:t>時間</a:t>
            </a:r>
            <a:r>
              <a:rPr lang="ja-JP" altLang="ja-JP" sz="800" dirty="0">
                <a:solidFill>
                  <a:schemeClr val="bg1"/>
                </a:solidFill>
                <a:latin typeface="Meiryo" charset="-128"/>
                <a:ea typeface="Meiryo" charset="-128"/>
                <a:cs typeface="Meiryo" charset="-128"/>
              </a:rPr>
              <a:t>と</a:t>
            </a:r>
            <a:r>
              <a:rPr lang="ja-JP" altLang="ja-JP" sz="800" dirty="0" smtClean="0">
                <a:solidFill>
                  <a:schemeClr val="bg1"/>
                </a:solidFill>
                <a:latin typeface="Meiryo" charset="-128"/>
                <a:ea typeface="Meiryo" charset="-128"/>
                <a:cs typeface="Meiryo" charset="-128"/>
              </a:rPr>
              <a:t>コスト</a:t>
            </a:r>
            <a:r>
              <a:rPr lang="ja-JP" altLang="en-US" sz="800" dirty="0" smtClean="0">
                <a:solidFill>
                  <a:schemeClr val="bg1"/>
                </a:solidFill>
                <a:latin typeface="Meiryo" charset="-128"/>
                <a:ea typeface="Meiryo" charset="-128"/>
                <a:cs typeface="Meiryo" charset="-128"/>
              </a:rPr>
              <a:t>を</a:t>
            </a:r>
            <a:r>
              <a:rPr lang="ja-JP" altLang="ja-JP" sz="800" dirty="0" smtClean="0">
                <a:solidFill>
                  <a:schemeClr val="bg1"/>
                </a:solidFill>
                <a:latin typeface="Meiryo" charset="-128"/>
                <a:ea typeface="Meiryo" charset="-128"/>
                <a:cs typeface="Meiryo" charset="-128"/>
              </a:rPr>
              <a:t>削減</a:t>
            </a:r>
            <a:r>
              <a:rPr lang="ja-JP" altLang="en-US" sz="800" dirty="0" smtClean="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546962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仮想マシンとコンテナの稼働効率</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sp>
        <p:nvSpPr>
          <p:cNvPr id="4" name="正方形/長方形 3"/>
          <p:cNvSpPr/>
          <p:nvPr/>
        </p:nvSpPr>
        <p:spPr>
          <a:xfrm>
            <a:off x="457200"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ja-JP" altLang="en-US" sz="1200" dirty="0">
              <a:solidFill>
                <a:srgbClr val="FFFFFF"/>
              </a:solidFill>
              <a:latin typeface="Meiryo" charset="-128"/>
              <a:ea typeface="Meiryo" charset="-128"/>
              <a:cs typeface="Meiryo" charset="-128"/>
            </a:endParaRPr>
          </a:p>
        </p:txBody>
      </p:sp>
      <p:sp>
        <p:nvSpPr>
          <p:cNvPr id="5" name="正方形/長方形 4"/>
          <p:cNvSpPr/>
          <p:nvPr/>
        </p:nvSpPr>
        <p:spPr>
          <a:xfrm>
            <a:off x="457200"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仮想マシン</a:t>
            </a:r>
            <a:endParaRPr kumimoji="1" lang="ja-JP" altLang="en-US" sz="1200" dirty="0">
              <a:solidFill>
                <a:srgbClr val="FFFFFF"/>
              </a:solidFill>
              <a:latin typeface="Meiryo" charset="-128"/>
              <a:ea typeface="Meiryo" charset="-128"/>
              <a:cs typeface="Meiryo" charset="-128"/>
            </a:endParaRPr>
          </a:p>
        </p:txBody>
      </p:sp>
      <p:sp>
        <p:nvSpPr>
          <p:cNvPr id="6" name="正方形/長方形 5"/>
          <p:cNvSpPr/>
          <p:nvPr/>
        </p:nvSpPr>
        <p:spPr>
          <a:xfrm>
            <a:off x="449664"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ミドルウェア</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451760"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アプリケーション</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449664"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9" name="正方形/長方形 8"/>
          <p:cNvSpPr/>
          <p:nvPr/>
        </p:nvSpPr>
        <p:spPr>
          <a:xfrm>
            <a:off x="3049491"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仮想マシン</a:t>
            </a:r>
            <a:endParaRPr kumimoji="1" lang="ja-JP" altLang="en-US" sz="1200" dirty="0">
              <a:solidFill>
                <a:srgbClr val="FFFFFF"/>
              </a:solidFill>
              <a:latin typeface="Meiryo" charset="-128"/>
              <a:ea typeface="Meiryo" charset="-128"/>
              <a:cs typeface="Meiryo" charset="-128"/>
            </a:endParaRPr>
          </a:p>
        </p:txBody>
      </p:sp>
      <p:sp>
        <p:nvSpPr>
          <p:cNvPr id="10" name="正方形/長方形 9"/>
          <p:cNvSpPr/>
          <p:nvPr/>
        </p:nvSpPr>
        <p:spPr>
          <a:xfrm>
            <a:off x="3041952"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1748817" y="3930457"/>
            <a:ext cx="1162469" cy="156952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仮想マシン</a:t>
            </a: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1741278" y="2554422"/>
            <a:ext cx="1162469" cy="12897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OS</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1736883"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ミドルウェア</a:t>
            </a:r>
            <a:endParaRPr kumimoji="1" lang="ja-JP" altLang="en-US" sz="1200" dirty="0">
              <a:solidFill>
                <a:srgbClr val="FFFFFF"/>
              </a:solidFill>
              <a:latin typeface="Meiryo" charset="-128"/>
              <a:ea typeface="Meiryo" charset="-128"/>
              <a:cs typeface="Meiryo" charset="-128"/>
            </a:endParaRPr>
          </a:p>
        </p:txBody>
      </p:sp>
      <p:sp>
        <p:nvSpPr>
          <p:cNvPr id="14" name="正方形/長方形 13"/>
          <p:cNvSpPr/>
          <p:nvPr/>
        </p:nvSpPr>
        <p:spPr>
          <a:xfrm>
            <a:off x="1738979"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アプリケーション</a:t>
            </a:r>
            <a:endParaRPr kumimoji="1" lang="ja-JP" altLang="en-US" sz="800" dirty="0">
              <a:solidFill>
                <a:srgbClr val="FFFFFF"/>
              </a:solidFill>
              <a:latin typeface="Meiryo" charset="-128"/>
              <a:ea typeface="Meiryo" charset="-128"/>
              <a:cs typeface="Meiryo" charset="-128"/>
            </a:endParaRPr>
          </a:p>
        </p:txBody>
      </p:sp>
      <p:sp>
        <p:nvSpPr>
          <p:cNvPr id="15" name="正方形/長方形 14"/>
          <p:cNvSpPr/>
          <p:nvPr/>
        </p:nvSpPr>
        <p:spPr>
          <a:xfrm>
            <a:off x="3041952" y="1896874"/>
            <a:ext cx="1162469" cy="55767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ミドルウェア</a:t>
            </a:r>
            <a:endParaRPr kumimoji="1" lang="ja-JP" altLang="en-US" sz="1200" dirty="0">
              <a:solidFill>
                <a:srgbClr val="FFFFFF"/>
              </a:solidFill>
              <a:latin typeface="Meiryo" charset="-128"/>
              <a:ea typeface="Meiryo" charset="-128"/>
              <a:cs typeface="Meiryo" charset="-128"/>
            </a:endParaRPr>
          </a:p>
        </p:txBody>
      </p:sp>
      <p:sp>
        <p:nvSpPr>
          <p:cNvPr id="16" name="正方形/長方形 15"/>
          <p:cNvSpPr/>
          <p:nvPr/>
        </p:nvSpPr>
        <p:spPr>
          <a:xfrm>
            <a:off x="3044048" y="1413314"/>
            <a:ext cx="1162469" cy="38368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アプリケーション</a:t>
            </a:r>
            <a:endParaRPr kumimoji="1" lang="ja-JP" altLang="en-US" sz="800" dirty="0">
              <a:solidFill>
                <a:srgbClr val="FFFFFF"/>
              </a:solidFill>
              <a:latin typeface="Meiryo" charset="-128"/>
              <a:ea typeface="Meiryo" charset="-128"/>
              <a:cs typeface="Meiryo" charset="-128"/>
            </a:endParaRPr>
          </a:p>
        </p:txBody>
      </p:sp>
      <p:sp>
        <p:nvSpPr>
          <p:cNvPr id="17" name="正方形/長方形 16"/>
          <p:cNvSpPr/>
          <p:nvPr/>
        </p:nvSpPr>
        <p:spPr>
          <a:xfrm>
            <a:off x="4936567" y="5586254"/>
            <a:ext cx="3754760" cy="77159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ハードウェア</a:t>
            </a:r>
            <a:endParaRPr kumimoji="1" lang="ja-JP" altLang="en-US" sz="1200" dirty="0">
              <a:solidFill>
                <a:srgbClr val="FFFFFF"/>
              </a:solidFill>
              <a:latin typeface="Meiryo" charset="-128"/>
              <a:ea typeface="Meiryo" charset="-128"/>
              <a:cs typeface="Meiryo" charset="-128"/>
            </a:endParaRPr>
          </a:p>
        </p:txBody>
      </p:sp>
      <p:sp>
        <p:nvSpPr>
          <p:cNvPr id="21" name="正方形/長方形 20"/>
          <p:cNvSpPr/>
          <p:nvPr/>
        </p:nvSpPr>
        <p:spPr>
          <a:xfrm>
            <a:off x="4936567" y="4722158"/>
            <a:ext cx="3754757" cy="7778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OS</a:t>
            </a:r>
          </a:p>
          <a:p>
            <a:pPr algn="ct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4936567" y="4284600"/>
            <a:ext cx="3754757" cy="365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コンテナ管理機能</a:t>
            </a:r>
            <a:endParaRPr kumimoji="1" lang="ja-JP" altLang="en-US" sz="1200" dirty="0">
              <a:solidFill>
                <a:srgbClr val="FFFFFF"/>
              </a:solidFill>
              <a:latin typeface="Meiryo" charset="-128"/>
              <a:ea typeface="Meiryo" charset="-128"/>
              <a:cs typeface="Meiryo" charset="-128"/>
            </a:endParaRPr>
          </a:p>
        </p:txBody>
      </p:sp>
      <p:sp>
        <p:nvSpPr>
          <p:cNvPr id="34" name="正方形/長方形 33"/>
          <p:cNvSpPr/>
          <p:nvPr/>
        </p:nvSpPr>
        <p:spPr>
          <a:xfrm>
            <a:off x="5004048" y="5249606"/>
            <a:ext cx="360040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Meiryo" charset="-128"/>
                <a:ea typeface="Meiryo" charset="-128"/>
                <a:cs typeface="Meiryo" charset="-128"/>
              </a:rPr>
              <a:t>カーネル</a:t>
            </a:r>
            <a:endParaRPr lang="ja-JP" altLang="en-US" sz="1000" dirty="0">
              <a:solidFill>
                <a:srgbClr val="FFFFFF"/>
              </a:solidFill>
              <a:latin typeface="Meiryo" charset="-128"/>
              <a:ea typeface="Meiryo" charset="-128"/>
              <a:cs typeface="Meiryo" charset="-128"/>
            </a:endParaRPr>
          </a:p>
        </p:txBody>
      </p:sp>
      <p:grpSp>
        <p:nvGrpSpPr>
          <p:cNvPr id="36" name="図形グループ 35"/>
          <p:cNvGrpSpPr/>
          <p:nvPr/>
        </p:nvGrpSpPr>
        <p:grpSpPr>
          <a:xfrm>
            <a:off x="4930414" y="3293861"/>
            <a:ext cx="715550" cy="904465"/>
            <a:chOff x="4936567" y="2924944"/>
            <a:chExt cx="715550" cy="904465"/>
          </a:xfrm>
        </p:grpSpPr>
        <p:sp>
          <p:nvSpPr>
            <p:cNvPr id="31" name="正方形/長方形 30"/>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9" name="正方形/長方形 1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20" name="正方形/長方形 1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35" name="テキスト ボックス 34"/>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37" name="図形グループ 36"/>
          <p:cNvGrpSpPr/>
          <p:nvPr/>
        </p:nvGrpSpPr>
        <p:grpSpPr>
          <a:xfrm>
            <a:off x="7208203" y="3292819"/>
            <a:ext cx="715550" cy="904465"/>
            <a:chOff x="4936567" y="2924944"/>
            <a:chExt cx="715550" cy="904465"/>
          </a:xfrm>
        </p:grpSpPr>
        <p:sp>
          <p:nvSpPr>
            <p:cNvPr id="38" name="正方形/長方形 3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39" name="正方形/長方形 3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40" name="正方形/長方形 3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1" name="正方形/長方形 4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2" name="テキスト ボックス 41"/>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43" name="図形グループ 42"/>
          <p:cNvGrpSpPr/>
          <p:nvPr/>
        </p:nvGrpSpPr>
        <p:grpSpPr>
          <a:xfrm>
            <a:off x="5687547" y="3292819"/>
            <a:ext cx="715550" cy="904465"/>
            <a:chOff x="4936567" y="2924944"/>
            <a:chExt cx="715550" cy="904465"/>
          </a:xfrm>
        </p:grpSpPr>
        <p:sp>
          <p:nvSpPr>
            <p:cNvPr id="44" name="正方形/長方形 4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45" name="正方形/長方形 4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46" name="正方形/長方形 4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47" name="正方形/長方形 4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48" name="テキスト ボックス 47"/>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49" name="図形グループ 48"/>
          <p:cNvGrpSpPr/>
          <p:nvPr/>
        </p:nvGrpSpPr>
        <p:grpSpPr>
          <a:xfrm>
            <a:off x="7969932" y="3291992"/>
            <a:ext cx="715550" cy="904465"/>
            <a:chOff x="4936567" y="2924944"/>
            <a:chExt cx="715550" cy="904465"/>
          </a:xfrm>
        </p:grpSpPr>
        <p:sp>
          <p:nvSpPr>
            <p:cNvPr id="50" name="正方形/長方形 4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1" name="正方形/長方形 5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52" name="正方形/長方形 5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3" name="正方形/長方形 5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54" name="テキスト ボックス 53"/>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55" name="図形グループ 54"/>
          <p:cNvGrpSpPr/>
          <p:nvPr/>
        </p:nvGrpSpPr>
        <p:grpSpPr>
          <a:xfrm>
            <a:off x="6446473" y="3292819"/>
            <a:ext cx="715550" cy="904465"/>
            <a:chOff x="4936567" y="2924944"/>
            <a:chExt cx="715550" cy="904465"/>
          </a:xfrm>
        </p:grpSpPr>
        <p:sp>
          <p:nvSpPr>
            <p:cNvPr id="56" name="正方形/長方形 5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57" name="正方形/長方形 5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58" name="正方形/長方形 5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59" name="正方形/長方形 5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0" name="テキスト ボックス 59"/>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61" name="図形グループ 60"/>
          <p:cNvGrpSpPr/>
          <p:nvPr/>
        </p:nvGrpSpPr>
        <p:grpSpPr>
          <a:xfrm>
            <a:off x="4930413" y="2353512"/>
            <a:ext cx="715550" cy="904465"/>
            <a:chOff x="4936567" y="2924944"/>
            <a:chExt cx="715550" cy="904465"/>
          </a:xfrm>
        </p:grpSpPr>
        <p:sp>
          <p:nvSpPr>
            <p:cNvPr id="62" name="正方形/長方形 6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3" name="正方形/長方形 6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64" name="正方形/長方形 6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65" name="正方形/長方形 6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66" name="テキスト ボックス 65"/>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67" name="図形グループ 66"/>
          <p:cNvGrpSpPr/>
          <p:nvPr/>
        </p:nvGrpSpPr>
        <p:grpSpPr>
          <a:xfrm>
            <a:off x="7208202" y="2352470"/>
            <a:ext cx="715550" cy="904465"/>
            <a:chOff x="4936567" y="2924944"/>
            <a:chExt cx="715550" cy="904465"/>
          </a:xfrm>
        </p:grpSpPr>
        <p:sp>
          <p:nvSpPr>
            <p:cNvPr id="68" name="正方形/長方形 6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69" name="正方形/長方形 6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70" name="正方形/長方形 6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1" name="正方形/長方形 7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2" name="テキスト ボックス 71"/>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73" name="図形グループ 72"/>
          <p:cNvGrpSpPr/>
          <p:nvPr/>
        </p:nvGrpSpPr>
        <p:grpSpPr>
          <a:xfrm>
            <a:off x="5687546" y="2352470"/>
            <a:ext cx="715550" cy="904465"/>
            <a:chOff x="4936567" y="2924944"/>
            <a:chExt cx="715550" cy="904465"/>
          </a:xfrm>
        </p:grpSpPr>
        <p:sp>
          <p:nvSpPr>
            <p:cNvPr id="74" name="正方形/長方形 7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75" name="正方形/長方形 7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76" name="正方形/長方形 7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77" name="正方形/長方形 7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78" name="テキスト ボックス 77"/>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79" name="図形グループ 78"/>
          <p:cNvGrpSpPr/>
          <p:nvPr/>
        </p:nvGrpSpPr>
        <p:grpSpPr>
          <a:xfrm>
            <a:off x="7969931" y="2351643"/>
            <a:ext cx="715550" cy="904465"/>
            <a:chOff x="4936567" y="2924944"/>
            <a:chExt cx="715550" cy="904465"/>
          </a:xfrm>
        </p:grpSpPr>
        <p:sp>
          <p:nvSpPr>
            <p:cNvPr id="80" name="正方形/長方形 7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1" name="正方形/長方形 8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82" name="正方形/長方形 8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3" name="正方形/長方形 8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84" name="テキスト ボックス 83"/>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85" name="図形グループ 84"/>
          <p:cNvGrpSpPr/>
          <p:nvPr/>
        </p:nvGrpSpPr>
        <p:grpSpPr>
          <a:xfrm>
            <a:off x="6446472" y="2352470"/>
            <a:ext cx="715550" cy="904465"/>
            <a:chOff x="4936567" y="2924944"/>
            <a:chExt cx="715550" cy="904465"/>
          </a:xfrm>
        </p:grpSpPr>
        <p:sp>
          <p:nvSpPr>
            <p:cNvPr id="86" name="正方形/長方形 8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87" name="正方形/長方形 8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88" name="正方形/長方形 8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89" name="正方形/長方形 8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0" name="テキスト ボックス 89"/>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91" name="図形グループ 90"/>
          <p:cNvGrpSpPr/>
          <p:nvPr/>
        </p:nvGrpSpPr>
        <p:grpSpPr>
          <a:xfrm>
            <a:off x="4930412" y="1414645"/>
            <a:ext cx="715550" cy="904465"/>
            <a:chOff x="4936567" y="2924944"/>
            <a:chExt cx="715550" cy="904465"/>
          </a:xfrm>
        </p:grpSpPr>
        <p:sp>
          <p:nvSpPr>
            <p:cNvPr id="92" name="正方形/長方形 91"/>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3" name="正方形/長方形 92"/>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94" name="正方形/長方形 93"/>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95" name="正方形/長方形 94"/>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96" name="テキスト ボックス 95"/>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97" name="図形グループ 96"/>
          <p:cNvGrpSpPr/>
          <p:nvPr/>
        </p:nvGrpSpPr>
        <p:grpSpPr>
          <a:xfrm>
            <a:off x="7208201" y="1413603"/>
            <a:ext cx="715550" cy="904465"/>
            <a:chOff x="4936567" y="2924944"/>
            <a:chExt cx="715550" cy="904465"/>
          </a:xfrm>
        </p:grpSpPr>
        <p:sp>
          <p:nvSpPr>
            <p:cNvPr id="98" name="正方形/長方形 97"/>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99" name="正方形/長方形 98"/>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100" name="正方形/長方形 99"/>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1" name="正方形/長方形 100"/>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2" name="テキスト ボックス 101"/>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103" name="図形グループ 102"/>
          <p:cNvGrpSpPr/>
          <p:nvPr/>
        </p:nvGrpSpPr>
        <p:grpSpPr>
          <a:xfrm>
            <a:off x="5687545" y="1413603"/>
            <a:ext cx="715550" cy="904465"/>
            <a:chOff x="4936567" y="2924944"/>
            <a:chExt cx="715550" cy="904465"/>
          </a:xfrm>
        </p:grpSpPr>
        <p:sp>
          <p:nvSpPr>
            <p:cNvPr id="104" name="正方形/長方形 103"/>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05" name="正方形/長方形 104"/>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106" name="正方形/長方形 105"/>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07" name="正方形/長方形 106"/>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08" name="テキスト ボックス 107"/>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109" name="図形グループ 108"/>
          <p:cNvGrpSpPr/>
          <p:nvPr/>
        </p:nvGrpSpPr>
        <p:grpSpPr>
          <a:xfrm>
            <a:off x="7969930" y="1412776"/>
            <a:ext cx="715550" cy="904465"/>
            <a:chOff x="4936567" y="2924944"/>
            <a:chExt cx="715550" cy="904465"/>
          </a:xfrm>
        </p:grpSpPr>
        <p:sp>
          <p:nvSpPr>
            <p:cNvPr id="110" name="正方形/長方形 109"/>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1" name="正方形/長方形 110"/>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112" name="正方形/長方形 111"/>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3" name="正方形/長方形 112"/>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14" name="テキスト ボックス 113"/>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grpSp>
        <p:nvGrpSpPr>
          <p:cNvPr id="115" name="図形グループ 114"/>
          <p:cNvGrpSpPr/>
          <p:nvPr/>
        </p:nvGrpSpPr>
        <p:grpSpPr>
          <a:xfrm>
            <a:off x="6446471" y="1413603"/>
            <a:ext cx="715550" cy="904465"/>
            <a:chOff x="4936567" y="2924944"/>
            <a:chExt cx="715550" cy="904465"/>
          </a:xfrm>
        </p:grpSpPr>
        <p:sp>
          <p:nvSpPr>
            <p:cNvPr id="116" name="正方形/長方形 115"/>
            <p:cNvSpPr/>
            <p:nvPr/>
          </p:nvSpPr>
          <p:spPr>
            <a:xfrm>
              <a:off x="4938660" y="2924944"/>
              <a:ext cx="713457" cy="90446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Meiryo" charset="-128"/>
              </a:endParaRPr>
            </a:p>
          </p:txBody>
        </p:sp>
        <p:sp>
          <p:nvSpPr>
            <p:cNvPr id="117" name="正方形/長方形 116"/>
            <p:cNvSpPr/>
            <p:nvPr/>
          </p:nvSpPr>
          <p:spPr>
            <a:xfrm>
              <a:off x="4973617" y="3325383"/>
              <a:ext cx="643545" cy="21015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ミドルウェア</a:t>
              </a:r>
              <a:endParaRPr kumimoji="1" lang="ja-JP" altLang="en-US" sz="600" dirty="0">
                <a:solidFill>
                  <a:srgbClr val="FFFFFF"/>
                </a:solidFill>
                <a:latin typeface="+mn-ea"/>
                <a:cs typeface="Meiryo" charset="-128"/>
              </a:endParaRPr>
            </a:p>
          </p:txBody>
        </p:sp>
        <p:sp>
          <p:nvSpPr>
            <p:cNvPr id="118" name="正方形/長方形 117"/>
            <p:cNvSpPr/>
            <p:nvPr/>
          </p:nvSpPr>
          <p:spPr>
            <a:xfrm>
              <a:off x="4975713" y="3104773"/>
              <a:ext cx="641449" cy="20667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mtClean="0">
                  <a:solidFill>
                    <a:srgbClr val="FFFFFF"/>
                  </a:solidFill>
                  <a:latin typeface="Meiryo" charset="-128"/>
                  <a:ea typeface="Meiryo" charset="-128"/>
                  <a:cs typeface="Meiryo" charset="-128"/>
                </a:rPr>
                <a:t>アプリ</a:t>
              </a:r>
              <a:endParaRPr kumimoji="1" lang="ja-JP" altLang="en-US" sz="600" dirty="0">
                <a:solidFill>
                  <a:srgbClr val="FFFFFF"/>
                </a:solidFill>
                <a:latin typeface="Meiryo" charset="-128"/>
                <a:ea typeface="Meiryo" charset="-128"/>
                <a:cs typeface="Meiryo" charset="-128"/>
              </a:endParaRPr>
            </a:p>
          </p:txBody>
        </p:sp>
        <p:sp>
          <p:nvSpPr>
            <p:cNvPr id="119" name="正方形/長方形 118"/>
            <p:cNvSpPr/>
            <p:nvPr/>
          </p:nvSpPr>
          <p:spPr>
            <a:xfrm>
              <a:off x="4973618" y="3563408"/>
              <a:ext cx="643545"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0" name="テキスト ボックス 119"/>
            <p:cNvSpPr txBox="1"/>
            <p:nvPr/>
          </p:nvSpPr>
          <p:spPr>
            <a:xfrm>
              <a:off x="4936567" y="2934628"/>
              <a:ext cx="715549" cy="215444"/>
            </a:xfrm>
            <a:prstGeom prst="rect">
              <a:avLst/>
            </a:prstGeom>
            <a:noFill/>
          </p:spPr>
          <p:txBody>
            <a:bodyPr wrap="square" rtlCol="0">
              <a:spAutoFit/>
            </a:bodyPr>
            <a:lstStyle/>
            <a:p>
              <a:pPr algn="ctr"/>
              <a:r>
                <a:rPr kumimoji="1" lang="ja-JP" altLang="en-US" sz="800" smtClean="0">
                  <a:solidFill>
                    <a:schemeClr val="bg1"/>
                  </a:solidFill>
                  <a:latin typeface="Meiryo" charset="-128"/>
                  <a:ea typeface="Meiryo" charset="-128"/>
                  <a:cs typeface="Meiryo" charset="-128"/>
                </a:rPr>
                <a:t>コンテナ</a:t>
              </a:r>
              <a:endParaRPr kumimoji="1" lang="ja-JP" altLang="en-US" sz="800">
                <a:solidFill>
                  <a:schemeClr val="bg1"/>
                </a:solidFill>
                <a:latin typeface="Meiryo" charset="-128"/>
                <a:ea typeface="Meiryo" charset="-128"/>
                <a:cs typeface="Meiryo" charset="-128"/>
              </a:endParaRPr>
            </a:p>
          </p:txBody>
        </p:sp>
      </p:grpSp>
      <p:sp>
        <p:nvSpPr>
          <p:cNvPr id="121" name="正方形/長方形 120"/>
          <p:cNvSpPr/>
          <p:nvPr/>
        </p:nvSpPr>
        <p:spPr>
          <a:xfrm>
            <a:off x="520797" y="3609978"/>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Meiryo" charset="-128"/>
                <a:ea typeface="Meiryo" charset="-128"/>
                <a:cs typeface="Meiryo" charset="-128"/>
              </a:rPr>
              <a:t>カーネル</a:t>
            </a:r>
            <a:endParaRPr lang="ja-JP" altLang="en-US" sz="1000" dirty="0">
              <a:solidFill>
                <a:srgbClr val="FFFFFF"/>
              </a:solidFill>
              <a:latin typeface="Meiryo" charset="-128"/>
              <a:ea typeface="Meiryo" charset="-128"/>
              <a:cs typeface="Meiryo" charset="-128"/>
            </a:endParaRPr>
          </a:p>
        </p:txBody>
      </p:sp>
      <p:sp>
        <p:nvSpPr>
          <p:cNvPr id="122" name="正方形/長方形 121"/>
          <p:cNvSpPr/>
          <p:nvPr/>
        </p:nvSpPr>
        <p:spPr>
          <a:xfrm>
            <a:off x="1821461"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Meiryo" charset="-128"/>
                <a:ea typeface="Meiryo" charset="-128"/>
                <a:cs typeface="Meiryo" charset="-128"/>
              </a:rPr>
              <a:t>カーネル</a:t>
            </a:r>
            <a:endParaRPr lang="ja-JP" altLang="en-US" sz="1000" dirty="0">
              <a:solidFill>
                <a:srgbClr val="FFFFFF"/>
              </a:solidFill>
              <a:latin typeface="Meiryo" charset="-128"/>
              <a:ea typeface="Meiryo" charset="-128"/>
              <a:cs typeface="Meiryo" charset="-128"/>
            </a:endParaRPr>
          </a:p>
        </p:txBody>
      </p:sp>
      <p:sp>
        <p:nvSpPr>
          <p:cNvPr id="123" name="正方形/長方形 122"/>
          <p:cNvSpPr/>
          <p:nvPr/>
        </p:nvSpPr>
        <p:spPr>
          <a:xfrm>
            <a:off x="3122135" y="3608402"/>
            <a:ext cx="1017180"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Meiryo" charset="-128"/>
                <a:ea typeface="Meiryo" charset="-128"/>
                <a:cs typeface="Meiryo" charset="-128"/>
              </a:rPr>
              <a:t>カーネル</a:t>
            </a:r>
            <a:endParaRPr lang="ja-JP" altLang="en-US" sz="1000" dirty="0">
              <a:solidFill>
                <a:srgbClr val="FFFFFF"/>
              </a:solidFill>
              <a:latin typeface="Meiryo" charset="-128"/>
              <a:ea typeface="Meiryo" charset="-128"/>
              <a:cs typeface="Meiryo" charset="-128"/>
            </a:endParaRPr>
          </a:p>
        </p:txBody>
      </p:sp>
      <p:sp>
        <p:nvSpPr>
          <p:cNvPr id="125" name="正方形/長方形 124"/>
          <p:cNvSpPr/>
          <p:nvPr/>
        </p:nvSpPr>
        <p:spPr>
          <a:xfrm>
            <a:off x="520797"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6" name="正方形/長方形 125"/>
          <p:cNvSpPr/>
          <p:nvPr/>
        </p:nvSpPr>
        <p:spPr>
          <a:xfrm>
            <a:off x="3112724"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7" name="正方形/長方形 126"/>
          <p:cNvSpPr/>
          <p:nvPr/>
        </p:nvSpPr>
        <p:spPr>
          <a:xfrm>
            <a:off x="1831628" y="2660428"/>
            <a:ext cx="1017180" cy="2115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n-ea"/>
                <a:cs typeface="Meiryo" charset="-128"/>
              </a:rPr>
              <a:t>ライブラリ</a:t>
            </a:r>
            <a:endParaRPr kumimoji="1" lang="en-US" altLang="ja-JP" sz="600" dirty="0" smtClean="0">
              <a:solidFill>
                <a:srgbClr val="FFFFFF"/>
              </a:solidFill>
              <a:latin typeface="+mn-ea"/>
              <a:cs typeface="Meiryo" charset="-128"/>
            </a:endParaRPr>
          </a:p>
          <a:p>
            <a:pPr algn="ctr"/>
            <a:r>
              <a:rPr lang="ja-JP" altLang="en-US" sz="600" dirty="0" smtClean="0">
                <a:solidFill>
                  <a:srgbClr val="FFFFFF"/>
                </a:solidFill>
                <a:latin typeface="+mn-ea"/>
                <a:cs typeface="Meiryo" charset="-128"/>
              </a:rPr>
              <a:t>環境変数</a:t>
            </a:r>
            <a:endParaRPr kumimoji="1" lang="ja-JP" altLang="en-US" sz="600" dirty="0">
              <a:solidFill>
                <a:srgbClr val="FFFFFF"/>
              </a:solidFill>
              <a:latin typeface="+mn-ea"/>
              <a:cs typeface="Meiryo" charset="-128"/>
            </a:endParaRPr>
          </a:p>
        </p:txBody>
      </p:sp>
      <p:sp>
        <p:nvSpPr>
          <p:cNvPr id="129" name="テキスト ボックス 128"/>
          <p:cNvSpPr txBox="1"/>
          <p:nvPr/>
        </p:nvSpPr>
        <p:spPr>
          <a:xfrm>
            <a:off x="6269857" y="949665"/>
            <a:ext cx="1107997" cy="369332"/>
          </a:xfrm>
          <a:prstGeom prst="rect">
            <a:avLst/>
          </a:prstGeom>
          <a:noFill/>
        </p:spPr>
        <p:txBody>
          <a:bodyPr wrap="none" rtlCol="0">
            <a:spAutoFit/>
          </a:bodyPr>
          <a:lstStyle/>
          <a:p>
            <a:pPr algn="ctr"/>
            <a:r>
              <a:rPr lang="ja-JP" altLang="en-US" smtClean="0">
                <a:solidFill>
                  <a:schemeClr val="accent6">
                    <a:lumMod val="75000"/>
                  </a:schemeClr>
                </a:solidFill>
                <a:latin typeface="Meiryo" charset="-128"/>
                <a:ea typeface="Meiryo" charset="-128"/>
                <a:cs typeface="Meiryo" charset="-128"/>
              </a:rPr>
              <a:t>コンテナ</a:t>
            </a:r>
            <a:endParaRPr kumimoji="1" lang="ja-JP" altLang="en-US" dirty="0">
              <a:solidFill>
                <a:schemeClr val="accent6">
                  <a:lumMod val="75000"/>
                </a:schemeClr>
              </a:solidFill>
              <a:latin typeface="Meiryo" charset="-128"/>
              <a:ea typeface="Meiryo" charset="-128"/>
              <a:cs typeface="Meiryo" charset="-128"/>
            </a:endParaRPr>
          </a:p>
        </p:txBody>
      </p:sp>
      <p:sp>
        <p:nvSpPr>
          <p:cNvPr id="130" name="テキスト ボックス 129"/>
          <p:cNvSpPr txBox="1"/>
          <p:nvPr/>
        </p:nvSpPr>
        <p:spPr>
          <a:xfrm>
            <a:off x="1670803" y="949884"/>
            <a:ext cx="1338829" cy="369332"/>
          </a:xfrm>
          <a:prstGeom prst="rect">
            <a:avLst/>
          </a:prstGeom>
          <a:noFill/>
        </p:spPr>
        <p:txBody>
          <a:bodyPr wrap="none" rtlCol="0">
            <a:spAutoFit/>
          </a:bodyPr>
          <a:lstStyle/>
          <a:p>
            <a:pPr algn="ctr"/>
            <a:r>
              <a:rPr lang="ja-JP" altLang="en-US" smtClean="0">
                <a:solidFill>
                  <a:srgbClr val="009051"/>
                </a:solidFill>
                <a:latin typeface="Meiryo" charset="-128"/>
                <a:ea typeface="Meiryo" charset="-128"/>
                <a:cs typeface="Meiryo" charset="-128"/>
              </a:rPr>
              <a:t>仮想マシン</a:t>
            </a:r>
            <a:endParaRPr kumimoji="1" lang="ja-JP" altLang="en-US">
              <a:solidFill>
                <a:srgbClr val="009051"/>
              </a:solidFill>
              <a:latin typeface="Meiryo" charset="-128"/>
              <a:ea typeface="Meiryo" charset="-128"/>
              <a:cs typeface="Meiryo" charset="-128"/>
            </a:endParaRPr>
          </a:p>
        </p:txBody>
      </p:sp>
    </p:spTree>
    <p:extLst>
      <p:ext uri="{BB962C8B-B14F-4D97-AF65-F5344CB8AC3E}">
        <p14:creationId xmlns:p14="http://schemas.microsoft.com/office/powerpoint/2010/main" val="203251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44643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30</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smtClean="0">
                <a:solidFill>
                  <a:srgbClr val="7F7F7F"/>
                </a:solidFill>
              </a:rPr>
              <a:t>アプリケーション仮想化</a:t>
            </a:r>
            <a:endParaRPr lang="ja-JP" altLang="en-US" sz="2000" dirty="0">
              <a:solidFill>
                <a:srgbClr val="7F7F7F"/>
              </a:solidFill>
            </a:endParaRPr>
          </a:p>
        </p:txBody>
      </p:sp>
    </p:spTree>
    <p:extLst>
      <p:ext uri="{BB962C8B-B14F-4D97-AF65-F5344CB8AC3E}">
        <p14:creationId xmlns:p14="http://schemas.microsoft.com/office/powerpoint/2010/main" val="247108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10694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1610307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723554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15433597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ブロック仮想化</a:t>
            </a:r>
            <a:endParaRPr lang="ja-JP" altLang="en-US" sz="2000" dirty="0">
              <a:solidFill>
                <a:schemeClr val="tx1">
                  <a:lumMod val="50000"/>
                  <a:lumOff val="50000"/>
                </a:schemeClr>
              </a:solidFill>
              <a:latin typeface="メイリオ"/>
              <a:ea typeface="メイリオ"/>
              <a:cs typeface="メイリオ"/>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smtClean="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シンプロビジョニング</a:t>
              </a:r>
              <a:endParaRPr lang="ja-JP" altLang="en-US" sz="2000" dirty="0">
                <a:solidFill>
                  <a:schemeClr val="tx1">
                    <a:lumMod val="50000"/>
                    <a:lumOff val="50000"/>
                  </a:schemeClr>
                </a:solidFill>
                <a:latin typeface="メイリオ"/>
                <a:ea typeface="メイリオ"/>
                <a:cs typeface="メイリオ"/>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容量の</a:t>
              </a:r>
              <a:r>
                <a:rPr lang="ja-JP" altLang="en-US" sz="2000" dirty="0">
                  <a:solidFill>
                    <a:srgbClr val="800000"/>
                  </a:solidFill>
                  <a:latin typeface="メイリオ"/>
                  <a:ea typeface="メイリオ"/>
                  <a:cs typeface="メイリオ"/>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a:t>
              </a:r>
              <a:r>
                <a:rPr lang="en-US" altLang="ja-JP" sz="1200" dirty="0" smtClean="0">
                  <a:solidFill>
                    <a:schemeClr val="bg1"/>
                  </a:solidFill>
                  <a:latin typeface="メイリオ"/>
                  <a:ea typeface="メイリオ"/>
                  <a:cs typeface="メイリオ"/>
                </a:rPr>
                <a:t>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必要な時に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追加</a:t>
              </a:r>
              <a:endParaRPr kumimoji="1" lang="ja-JP" altLang="en-US" sz="1000" dirty="0">
                <a:solidFill>
                  <a:srgbClr val="FFFFFF"/>
                </a:solidFill>
                <a:latin typeface="メイリオ"/>
                <a:ea typeface="メイリオ"/>
                <a:cs typeface="メイリオ"/>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重複排除</a:t>
              </a:r>
              <a:endParaRPr lang="ja-JP" altLang="en-US" sz="2000" dirty="0">
                <a:solidFill>
                  <a:schemeClr val="tx1">
                    <a:lumMod val="50000"/>
                    <a:lumOff val="50000"/>
                  </a:schemeClr>
                </a:solidFill>
                <a:latin typeface="メイリオ"/>
                <a:ea typeface="メイリオ"/>
                <a:cs typeface="メイリオ"/>
              </a:endParaRP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データ容量の削減</a:t>
              </a:r>
              <a:endParaRPr lang="ja-JP" altLang="en-US" sz="2000" dirty="0">
                <a:solidFill>
                  <a:srgbClr val="800000"/>
                </a:solidFill>
                <a:latin typeface="メイリオ"/>
                <a:ea typeface="メイリオ"/>
                <a:cs typeface="メイリオ"/>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重複</a:t>
              </a:r>
              <a:r>
                <a:rPr kumimoji="1" lang="ja-JP" altLang="en-US" sz="1000" smtClean="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13206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SDN</a:t>
            </a:r>
            <a:r>
              <a:rPr lang="ja-JP" altLang="en-US" sz="2800" dirty="0" smtClean="0">
                <a:ea typeface="ＭＳ Ｐゴシック" pitchFamily="50" charset="-128"/>
              </a:rPr>
              <a:t>（</a:t>
            </a:r>
            <a:r>
              <a:rPr lang="en-US" altLang="ja-JP" sz="2800" dirty="0" smtClean="0">
                <a:ea typeface="ＭＳ Ｐゴシック" pitchFamily="50" charset="-128"/>
              </a:rPr>
              <a:t>Software Defined Networking</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571311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01363" y="1350121"/>
            <a:ext cx="8554202" cy="303163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 name="角丸四角形 3"/>
          <p:cNvSpPr/>
          <p:nvPr/>
        </p:nvSpPr>
        <p:spPr>
          <a:xfrm>
            <a:off x="414240" y="2404792"/>
            <a:ext cx="6859403" cy="1891047"/>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SD-WAN</a:t>
            </a:r>
            <a:r>
              <a:rPr kumimoji="1" lang="ja-JP" altLang="en-US" dirty="0" smtClean="0"/>
              <a:t>（</a:t>
            </a:r>
            <a:r>
              <a:rPr kumimoji="1" lang="en-US" altLang="ja-JP" dirty="0" smtClean="0"/>
              <a:t>Software-Defined Wide Area Network</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6" name="角丸四角形 5"/>
          <p:cNvSpPr/>
          <p:nvPr/>
        </p:nvSpPr>
        <p:spPr>
          <a:xfrm>
            <a:off x="2233837"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IP-VPN</a:t>
            </a:r>
            <a:endParaRPr kumimoji="1" lang="ja-JP" altLang="en-US" sz="1600" dirty="0">
              <a:solidFill>
                <a:srgbClr val="FFFFFF"/>
              </a:solidFill>
              <a:latin typeface="Meiryo" charset="-128"/>
              <a:ea typeface="Meiryo" charset="-128"/>
              <a:cs typeface="Meiryo" charset="-128"/>
            </a:endParaRPr>
          </a:p>
        </p:txBody>
      </p:sp>
      <p:sp>
        <p:nvSpPr>
          <p:cNvPr id="7" name="角丸四角形 6"/>
          <p:cNvSpPr/>
          <p:nvPr/>
        </p:nvSpPr>
        <p:spPr>
          <a:xfrm>
            <a:off x="3893872"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インターネット</a:t>
            </a:r>
            <a:r>
              <a:rPr kumimoji="1" lang="en-US" altLang="ja-JP" sz="1050" dirty="0" smtClean="0">
                <a:solidFill>
                  <a:srgbClr val="FFFFFF"/>
                </a:solidFill>
                <a:latin typeface="Meiryo" charset="-128"/>
                <a:ea typeface="Meiryo" charset="-128"/>
                <a:cs typeface="Meiryo" charset="-128"/>
              </a:rPr>
              <a:t>VPM</a:t>
            </a:r>
          </a:p>
          <a:p>
            <a:pPr algn="ctr"/>
            <a:r>
              <a:rPr lang="en-US" altLang="ja-JP" sz="1000" dirty="0" smtClean="0">
                <a:solidFill>
                  <a:srgbClr val="FFFFFF"/>
                </a:solidFill>
                <a:latin typeface="Meiryo" charset="-128"/>
                <a:ea typeface="Meiryo" charset="-128"/>
                <a:cs typeface="Meiryo" charset="-128"/>
              </a:rPr>
              <a:t>(IPsec VPN)</a:t>
            </a:r>
            <a:endParaRPr kumimoji="1" lang="ja-JP" altLang="en-US" sz="1000" dirty="0">
              <a:solidFill>
                <a:srgbClr val="FFFFFF"/>
              </a:solidFill>
              <a:latin typeface="Meiryo" charset="-128"/>
              <a:ea typeface="Meiryo" charset="-128"/>
              <a:cs typeface="Meiryo" charset="-128"/>
            </a:endParaRPr>
          </a:p>
        </p:txBody>
      </p:sp>
      <p:sp>
        <p:nvSpPr>
          <p:cNvPr id="8" name="角丸四角形 7"/>
          <p:cNvSpPr/>
          <p:nvPr/>
        </p:nvSpPr>
        <p:spPr>
          <a:xfrm>
            <a:off x="5553907"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4G LTE</a:t>
            </a:r>
            <a:endParaRPr kumimoji="1" lang="ja-JP" altLang="en-US" sz="1600" dirty="0">
              <a:solidFill>
                <a:srgbClr val="FFFFFF"/>
              </a:solidFill>
              <a:latin typeface="Meiryo" charset="-128"/>
              <a:ea typeface="Meiryo" charset="-128"/>
              <a:cs typeface="Meiryo" charset="-128"/>
            </a:endParaRPr>
          </a:p>
        </p:txBody>
      </p:sp>
      <p:sp>
        <p:nvSpPr>
          <p:cNvPr id="9" name="角丸四角形 8"/>
          <p:cNvSpPr/>
          <p:nvPr/>
        </p:nvSpPr>
        <p:spPr>
          <a:xfrm>
            <a:off x="573802" y="3045315"/>
            <a:ext cx="1546501" cy="1129192"/>
          </a:xfrm>
          <a:prstGeom prst="round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専用回線</a:t>
            </a:r>
            <a:endParaRPr kumimoji="1" lang="ja-JP" altLang="en-US" sz="1600" dirty="0">
              <a:solidFill>
                <a:srgbClr val="FFFFFF"/>
              </a:solidFill>
              <a:latin typeface="Meiryo" charset="-128"/>
              <a:ea typeface="Meiryo" charset="-128"/>
              <a:cs typeface="Meiryo" charset="-128"/>
            </a:endParaRPr>
          </a:p>
        </p:txBody>
      </p:sp>
      <p:sp>
        <p:nvSpPr>
          <p:cNvPr id="10" name="テキスト ボックス 9"/>
          <p:cNvSpPr txBox="1"/>
          <p:nvPr/>
        </p:nvSpPr>
        <p:spPr>
          <a:xfrm>
            <a:off x="640951" y="2582722"/>
            <a:ext cx="6278771" cy="369332"/>
          </a:xfrm>
          <a:prstGeom prst="rect">
            <a:avLst/>
          </a:prstGeom>
          <a:noFill/>
        </p:spPr>
        <p:txBody>
          <a:bodyPr wrap="none" rtlCol="0">
            <a:spAutoFit/>
          </a:bodyPr>
          <a:lstStyle/>
          <a:p>
            <a:pPr algn="ctr"/>
            <a:r>
              <a:rPr lang="ja-JP" altLang="ja-JP" dirty="0">
                <a:solidFill>
                  <a:schemeClr val="bg1"/>
                </a:solidFill>
                <a:latin typeface="Meiryo" charset="-128"/>
                <a:ea typeface="Meiryo" charset="-128"/>
                <a:cs typeface="Meiryo" charset="-128"/>
              </a:rPr>
              <a:t>ソフトウェアによって統合・一括</a:t>
            </a:r>
            <a:r>
              <a:rPr lang="ja-JP" altLang="ja-JP" dirty="0" smtClean="0">
                <a:solidFill>
                  <a:schemeClr val="bg1"/>
                </a:solidFill>
                <a:latin typeface="Meiryo" charset="-128"/>
                <a:ea typeface="Meiryo" charset="-128"/>
                <a:cs typeface="Meiryo" charset="-128"/>
              </a:rPr>
              <a:t>管理</a:t>
            </a:r>
            <a:r>
              <a:rPr lang="ja-JP" altLang="en-US" dirty="0" smtClean="0">
                <a:solidFill>
                  <a:schemeClr val="bg1"/>
                </a:solidFill>
                <a:latin typeface="Meiryo" charset="-128"/>
                <a:ea typeface="Meiryo" charset="-128"/>
                <a:cs typeface="Meiryo" charset="-128"/>
              </a:rPr>
              <a:t>された</a:t>
            </a:r>
            <a:r>
              <a:rPr lang="ja-JP" altLang="ja-JP" dirty="0" smtClean="0">
                <a:solidFill>
                  <a:schemeClr val="bg1"/>
                </a:solidFill>
                <a:latin typeface="Meiryo" charset="-128"/>
                <a:ea typeface="Meiryo" charset="-128"/>
                <a:cs typeface="Meiryo" charset="-128"/>
              </a:rPr>
              <a:t>仮想的な</a:t>
            </a:r>
            <a:r>
              <a:rPr lang="en-US" altLang="ja-JP" dirty="0" smtClean="0">
                <a:solidFill>
                  <a:schemeClr val="bg1"/>
                </a:solidFill>
                <a:latin typeface="Meiryo" charset="-128"/>
                <a:ea typeface="Meiryo" charset="-128"/>
                <a:cs typeface="Meiryo" charset="-128"/>
              </a:rPr>
              <a:t>WAN</a:t>
            </a:r>
            <a:endParaRPr kumimoji="1" lang="ja-JP" altLang="en-US" dirty="0">
              <a:solidFill>
                <a:schemeClr val="bg1"/>
              </a:solidFill>
              <a:latin typeface="Meiryo" charset="-128"/>
              <a:ea typeface="Meiryo" charset="-128"/>
              <a:cs typeface="Meiryo" charset="-128"/>
            </a:endParaRPr>
          </a:p>
        </p:txBody>
      </p:sp>
      <p:sp>
        <p:nvSpPr>
          <p:cNvPr id="11" name="テキスト ボックス 10"/>
          <p:cNvSpPr txBox="1"/>
          <p:nvPr/>
        </p:nvSpPr>
        <p:spPr>
          <a:xfrm>
            <a:off x="372123" y="1954683"/>
            <a:ext cx="7007046" cy="307777"/>
          </a:xfrm>
          <a:prstGeom prst="rect">
            <a:avLst/>
          </a:prstGeom>
          <a:noFill/>
        </p:spPr>
        <p:txBody>
          <a:bodyPr wrap="none" rtlCol="0">
            <a:spAutoFit/>
          </a:bodyPr>
          <a:lstStyle/>
          <a:p>
            <a:pPr algn="ctr"/>
            <a:r>
              <a:rPr lang="ja-JP" altLang="en-US" sz="1400" dirty="0" smtClean="0">
                <a:solidFill>
                  <a:schemeClr val="bg1"/>
                </a:solidFill>
                <a:latin typeface="Meiryo" charset="-128"/>
                <a:ea typeface="Meiryo" charset="-128"/>
                <a:cs typeface="Meiryo" charset="-128"/>
              </a:rPr>
              <a:t>負荷分散、セキュリティ管理、アプリケーション</a:t>
            </a:r>
            <a:r>
              <a:rPr lang="ja-JP" altLang="en-US" sz="1400" smtClean="0">
                <a:solidFill>
                  <a:schemeClr val="bg1"/>
                </a:solidFill>
                <a:latin typeface="Meiryo" charset="-128"/>
                <a:ea typeface="Meiryo" charset="-128"/>
                <a:cs typeface="Meiryo" charset="-128"/>
              </a:rPr>
              <a:t>によるネットワークの振り分けなど</a:t>
            </a:r>
            <a:endParaRPr kumimoji="1" lang="ja-JP" altLang="en-US" sz="1400" dirty="0">
              <a:solidFill>
                <a:schemeClr val="bg1"/>
              </a:solidFill>
              <a:latin typeface="Meiryo" charset="-128"/>
              <a:ea typeface="Meiryo" charset="-128"/>
              <a:cs typeface="Meiryo" charset="-128"/>
            </a:endParaRPr>
          </a:p>
        </p:txBody>
      </p:sp>
      <p:grpSp>
        <p:nvGrpSpPr>
          <p:cNvPr id="12" name="図形グループ 11"/>
          <p:cNvGrpSpPr/>
          <p:nvPr/>
        </p:nvGrpSpPr>
        <p:grpSpPr>
          <a:xfrm>
            <a:off x="7781605" y="3479768"/>
            <a:ext cx="742081" cy="778155"/>
            <a:chOff x="2667295" y="1059799"/>
            <a:chExt cx="681672" cy="722281"/>
          </a:xfrm>
        </p:grpSpPr>
        <p:sp>
          <p:nvSpPr>
            <p:cNvPr id="13" name="角丸四角形 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 name="図形グループ 14"/>
          <p:cNvGrpSpPr/>
          <p:nvPr/>
        </p:nvGrpSpPr>
        <p:grpSpPr>
          <a:xfrm>
            <a:off x="7985383" y="3845399"/>
            <a:ext cx="376883" cy="761814"/>
            <a:chOff x="1946324" y="4125162"/>
            <a:chExt cx="969964" cy="2007872"/>
          </a:xfrm>
        </p:grpSpPr>
        <p:sp>
          <p:nvSpPr>
            <p:cNvPr id="16" name="円/楕円 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論理積ゲート 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 name="正方形/長方形 17"/>
          <p:cNvSpPr/>
          <p:nvPr/>
        </p:nvSpPr>
        <p:spPr>
          <a:xfrm>
            <a:off x="7549589" y="2404793"/>
            <a:ext cx="1172804" cy="81712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一括管理</a:t>
            </a:r>
            <a:endParaRPr kumimoji="1" lang="en-US" altLang="ja-JP" sz="1400" dirty="0" smtClean="0">
              <a:solidFill>
                <a:srgbClr val="FFFFFF"/>
              </a:solidFill>
              <a:latin typeface="Meiryo" charset="-128"/>
              <a:ea typeface="Meiryo" charset="-128"/>
              <a:cs typeface="Meiryo" charset="-128"/>
            </a:endParaRPr>
          </a:p>
          <a:p>
            <a:pPr marL="177800" indent="-87313">
              <a:buFont typeface="Wingdings" charset="2"/>
              <a:buChar char="Ø"/>
            </a:pPr>
            <a:r>
              <a:rPr kumimoji="1" lang="ja-JP" altLang="en-US" sz="600" dirty="0" smtClean="0">
                <a:solidFill>
                  <a:srgbClr val="FFFFFF"/>
                </a:solidFill>
                <a:latin typeface="Meiryo" charset="-128"/>
                <a:ea typeface="Meiryo" charset="-128"/>
                <a:cs typeface="Meiryo" charset="-128"/>
              </a:rPr>
              <a:t>コントロール</a:t>
            </a:r>
            <a:endParaRPr kumimoji="1" lang="en-US" altLang="ja-JP" sz="600" dirty="0" smtClean="0">
              <a:solidFill>
                <a:srgbClr val="FFFFFF"/>
              </a:solidFill>
              <a:latin typeface="Meiryo" charset="-128"/>
              <a:ea typeface="Meiryo" charset="-128"/>
              <a:cs typeface="Meiryo" charset="-128"/>
            </a:endParaRPr>
          </a:p>
          <a:p>
            <a:pPr marL="177800" indent="-87313">
              <a:buFont typeface="Wingdings" charset="2"/>
              <a:buChar char="Ø"/>
            </a:pPr>
            <a:r>
              <a:rPr lang="ja-JP" altLang="en-US" sz="600" dirty="0" smtClean="0">
                <a:solidFill>
                  <a:srgbClr val="FFFFFF"/>
                </a:solidFill>
                <a:latin typeface="Meiryo" charset="-128"/>
                <a:ea typeface="Meiryo" charset="-128"/>
                <a:cs typeface="Meiryo" charset="-128"/>
              </a:rPr>
              <a:t>オーケストレーション</a:t>
            </a:r>
            <a:endParaRPr kumimoji="1" lang="en-US" altLang="ja-JP" sz="600" dirty="0" smtClean="0">
              <a:solidFill>
                <a:srgbClr val="FFFFFF"/>
              </a:solidFill>
              <a:latin typeface="Meiryo" charset="-128"/>
              <a:ea typeface="Meiryo" charset="-128"/>
              <a:cs typeface="Meiryo" charset="-128"/>
            </a:endParaRPr>
          </a:p>
        </p:txBody>
      </p:sp>
      <p:sp>
        <p:nvSpPr>
          <p:cNvPr id="19" name="テキスト ボックス 18"/>
          <p:cNvSpPr txBox="1"/>
          <p:nvPr/>
        </p:nvSpPr>
        <p:spPr>
          <a:xfrm>
            <a:off x="2712966" y="1471788"/>
            <a:ext cx="3718070" cy="461665"/>
          </a:xfrm>
          <a:prstGeom prst="rect">
            <a:avLst/>
          </a:prstGeom>
          <a:noFill/>
        </p:spPr>
        <p:txBody>
          <a:bodyPr wrap="none" rtlCol="0">
            <a:spAutoFit/>
          </a:bodyPr>
          <a:lstStyle/>
          <a:p>
            <a:pPr algn="ctr"/>
            <a:r>
              <a:rPr lang="en-US" altLang="ja-JP" sz="2400" b="1" dirty="0" smtClean="0">
                <a:solidFill>
                  <a:schemeClr val="bg1"/>
                </a:solidFill>
                <a:latin typeface="Meiryo" charset="-128"/>
                <a:ea typeface="Meiryo" charset="-128"/>
                <a:cs typeface="Meiryo" charset="-128"/>
              </a:rPr>
              <a:t>SD-WAN</a:t>
            </a:r>
            <a:r>
              <a:rPr lang="ja-JP" altLang="en-US" sz="2400" dirty="0" smtClean="0">
                <a:solidFill>
                  <a:schemeClr val="bg1"/>
                </a:solidFill>
                <a:latin typeface="Meiryo" charset="-128"/>
                <a:ea typeface="Meiryo" charset="-128"/>
                <a:cs typeface="Meiryo" charset="-128"/>
              </a:rPr>
              <a:t>ソリューション</a:t>
            </a:r>
            <a:endParaRPr kumimoji="1" lang="ja-JP" altLang="en-US" sz="2400" dirty="0">
              <a:solidFill>
                <a:schemeClr val="bg1"/>
              </a:solidFill>
              <a:latin typeface="Meiryo" charset="-128"/>
              <a:ea typeface="Meiryo" charset="-128"/>
              <a:cs typeface="Meiryo" charset="-128"/>
            </a:endParaRPr>
          </a:p>
        </p:txBody>
      </p:sp>
      <p:sp>
        <p:nvSpPr>
          <p:cNvPr id="20" name="左矢印 19"/>
          <p:cNvSpPr/>
          <p:nvPr/>
        </p:nvSpPr>
        <p:spPr>
          <a:xfrm>
            <a:off x="7109610" y="2607770"/>
            <a:ext cx="514216" cy="41117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414241"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拠点</a:t>
            </a: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2" name="角丸四角形 21"/>
          <p:cNvSpPr/>
          <p:nvPr/>
        </p:nvSpPr>
        <p:spPr>
          <a:xfrm>
            <a:off x="1584424"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拠点</a:t>
            </a: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3" name="角丸四角形 22"/>
          <p:cNvSpPr/>
          <p:nvPr/>
        </p:nvSpPr>
        <p:spPr>
          <a:xfrm>
            <a:off x="2745830"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拠点</a:t>
            </a: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5" name="角丸四角形 24"/>
          <p:cNvSpPr/>
          <p:nvPr/>
        </p:nvSpPr>
        <p:spPr>
          <a:xfrm>
            <a:off x="3916013"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拠点</a:t>
            </a: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6" name="角丸四角形 25"/>
          <p:cNvSpPr/>
          <p:nvPr/>
        </p:nvSpPr>
        <p:spPr>
          <a:xfrm>
            <a:off x="5077419"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拠点</a:t>
            </a: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27" name="角丸四角形 26"/>
          <p:cNvSpPr/>
          <p:nvPr/>
        </p:nvSpPr>
        <p:spPr>
          <a:xfrm>
            <a:off x="6238825" y="5412658"/>
            <a:ext cx="1034819" cy="496734"/>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拠点</a:t>
            </a: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sp>
        <p:nvSpPr>
          <p:cNvPr id="30" name="正方形/長方形 29"/>
          <p:cNvSpPr/>
          <p:nvPr/>
        </p:nvSpPr>
        <p:spPr>
          <a:xfrm>
            <a:off x="631039"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エッジ端末</a:t>
            </a:r>
            <a:endParaRPr kumimoji="1" lang="ja-JP" altLang="en-US" sz="600" dirty="0">
              <a:solidFill>
                <a:srgbClr val="FFFFFF"/>
              </a:solidFill>
              <a:latin typeface="Meiryo" charset="-128"/>
              <a:ea typeface="Meiryo" charset="-128"/>
              <a:cs typeface="Meiryo" charset="-128"/>
            </a:endParaRPr>
          </a:p>
        </p:txBody>
      </p:sp>
      <p:sp>
        <p:nvSpPr>
          <p:cNvPr id="32" name="正方形/長方形 31"/>
          <p:cNvSpPr/>
          <p:nvPr/>
        </p:nvSpPr>
        <p:spPr>
          <a:xfrm>
            <a:off x="1801222"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エッジ端末</a:t>
            </a:r>
            <a:endParaRPr kumimoji="1" lang="ja-JP" altLang="en-US" sz="600" dirty="0">
              <a:solidFill>
                <a:srgbClr val="FFFFFF"/>
              </a:solidFill>
              <a:latin typeface="Meiryo" charset="-128"/>
              <a:ea typeface="Meiryo" charset="-128"/>
              <a:cs typeface="Meiryo" charset="-128"/>
            </a:endParaRPr>
          </a:p>
        </p:txBody>
      </p:sp>
      <p:sp>
        <p:nvSpPr>
          <p:cNvPr id="33" name="正方形/長方形 32"/>
          <p:cNvSpPr/>
          <p:nvPr/>
        </p:nvSpPr>
        <p:spPr>
          <a:xfrm>
            <a:off x="2967017"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エッジ端末</a:t>
            </a:r>
            <a:endParaRPr kumimoji="1" lang="ja-JP" altLang="en-US" sz="600" dirty="0">
              <a:solidFill>
                <a:srgbClr val="FFFFFF"/>
              </a:solidFill>
              <a:latin typeface="Meiryo" charset="-128"/>
              <a:ea typeface="Meiryo" charset="-128"/>
              <a:cs typeface="Meiryo" charset="-128"/>
            </a:endParaRPr>
          </a:p>
        </p:txBody>
      </p:sp>
      <p:sp>
        <p:nvSpPr>
          <p:cNvPr id="34" name="正方形/長方形 33"/>
          <p:cNvSpPr/>
          <p:nvPr/>
        </p:nvSpPr>
        <p:spPr>
          <a:xfrm>
            <a:off x="4132811"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エッジ端末</a:t>
            </a:r>
            <a:endParaRPr kumimoji="1" lang="ja-JP" altLang="en-US" sz="600" dirty="0">
              <a:solidFill>
                <a:srgbClr val="FFFFFF"/>
              </a:solidFill>
              <a:latin typeface="Meiryo" charset="-128"/>
              <a:ea typeface="Meiryo" charset="-128"/>
              <a:cs typeface="Meiryo" charset="-128"/>
            </a:endParaRPr>
          </a:p>
        </p:txBody>
      </p:sp>
      <p:sp>
        <p:nvSpPr>
          <p:cNvPr id="35" name="正方形/長方形 34"/>
          <p:cNvSpPr/>
          <p:nvPr/>
        </p:nvSpPr>
        <p:spPr>
          <a:xfrm>
            <a:off x="5299743"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エッジ端末</a:t>
            </a:r>
            <a:endParaRPr kumimoji="1" lang="ja-JP" altLang="en-US" sz="600" dirty="0">
              <a:solidFill>
                <a:srgbClr val="FFFFFF"/>
              </a:solidFill>
              <a:latin typeface="Meiryo" charset="-128"/>
              <a:ea typeface="Meiryo" charset="-128"/>
              <a:cs typeface="Meiryo" charset="-128"/>
            </a:endParaRPr>
          </a:p>
        </p:txBody>
      </p:sp>
      <p:sp>
        <p:nvSpPr>
          <p:cNvPr id="36" name="正方形/長方形 35"/>
          <p:cNvSpPr/>
          <p:nvPr/>
        </p:nvSpPr>
        <p:spPr>
          <a:xfrm>
            <a:off x="6455623" y="5259334"/>
            <a:ext cx="601222" cy="20382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Meiryo" charset="-128"/>
                <a:ea typeface="Meiryo" charset="-128"/>
                <a:cs typeface="Meiryo" charset="-128"/>
              </a:rPr>
              <a:t>エッジ端末</a:t>
            </a:r>
            <a:endParaRPr kumimoji="1" lang="ja-JP" altLang="en-US" sz="600" dirty="0">
              <a:solidFill>
                <a:srgbClr val="FFFFFF"/>
              </a:solidFill>
              <a:latin typeface="Meiryo" charset="-128"/>
              <a:ea typeface="Meiryo" charset="-128"/>
              <a:cs typeface="Meiryo" charset="-128"/>
            </a:endParaRPr>
          </a:p>
        </p:txBody>
      </p:sp>
      <p:cxnSp>
        <p:nvCxnSpPr>
          <p:cNvPr id="38" name="直線コネクタ 37"/>
          <p:cNvCxnSpPr>
            <a:stCxn id="4" idx="2"/>
            <a:endCxn id="30" idx="0"/>
          </p:cNvCxnSpPr>
          <p:nvPr/>
        </p:nvCxnSpPr>
        <p:spPr>
          <a:xfrm flipH="1">
            <a:off x="931650" y="4295839"/>
            <a:ext cx="291229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a:stCxn id="4" idx="2"/>
            <a:endCxn id="32" idx="0"/>
          </p:cNvCxnSpPr>
          <p:nvPr/>
        </p:nvCxnSpPr>
        <p:spPr>
          <a:xfrm flipH="1">
            <a:off x="2101833" y="4295839"/>
            <a:ext cx="1742109"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4" idx="2"/>
            <a:endCxn id="33" idx="0"/>
          </p:cNvCxnSpPr>
          <p:nvPr/>
        </p:nvCxnSpPr>
        <p:spPr>
          <a:xfrm flipH="1">
            <a:off x="3267628" y="4295839"/>
            <a:ext cx="576314"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4" idx="2"/>
            <a:endCxn id="34" idx="0"/>
          </p:cNvCxnSpPr>
          <p:nvPr/>
        </p:nvCxnSpPr>
        <p:spPr>
          <a:xfrm>
            <a:off x="3843942" y="4295839"/>
            <a:ext cx="589480"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4" idx="2"/>
            <a:endCxn id="35" idx="0"/>
          </p:cNvCxnSpPr>
          <p:nvPr/>
        </p:nvCxnSpPr>
        <p:spPr>
          <a:xfrm>
            <a:off x="3843942" y="4295839"/>
            <a:ext cx="175641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a:stCxn id="4" idx="2"/>
            <a:endCxn id="36" idx="0"/>
          </p:cNvCxnSpPr>
          <p:nvPr/>
        </p:nvCxnSpPr>
        <p:spPr>
          <a:xfrm>
            <a:off x="3843942" y="4295839"/>
            <a:ext cx="2912292" cy="96349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55" name="左矢印 54"/>
          <p:cNvSpPr/>
          <p:nvPr/>
        </p:nvSpPr>
        <p:spPr>
          <a:xfrm rot="5400000">
            <a:off x="7899571" y="3135966"/>
            <a:ext cx="514216" cy="411173"/>
          </a:xfrm>
          <a:prstGeom prst="lef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p:cNvSpPr txBox="1"/>
          <p:nvPr/>
        </p:nvSpPr>
        <p:spPr>
          <a:xfrm>
            <a:off x="7964615" y="3624391"/>
            <a:ext cx="420308" cy="276999"/>
          </a:xfrm>
          <a:prstGeom prst="rect">
            <a:avLst/>
          </a:prstGeom>
          <a:noFill/>
        </p:spPr>
        <p:txBody>
          <a:bodyPr wrap="none" rtlCol="0">
            <a:spAutoFit/>
          </a:bodyPr>
          <a:lstStyle/>
          <a:p>
            <a:r>
              <a:rPr kumimoji="1" lang="en-US" altLang="ja-JP" sz="1200" smtClean="0"/>
              <a:t>GUI</a:t>
            </a:r>
            <a:endParaRPr kumimoji="1" lang="ja-JP" altLang="en-US" sz="1200" dirty="0"/>
          </a:p>
        </p:txBody>
      </p:sp>
    </p:spTree>
    <p:extLst>
      <p:ext uri="{BB962C8B-B14F-4D97-AF65-F5344CB8AC3E}">
        <p14:creationId xmlns:p14="http://schemas.microsoft.com/office/powerpoint/2010/main" val="2055551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9223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smtClean="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a14="http://schemas.microsoft.com/office/drawing/2010/main" xmlns=""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635309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76835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5363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1619906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フローチャート: 磁気ディスク 429"/>
          <p:cNvSpPr/>
          <p:nvPr/>
        </p:nvSpPr>
        <p:spPr>
          <a:xfrm>
            <a:off x="3959266"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1" name="正方形/長方形 430"/>
          <p:cNvSpPr/>
          <p:nvPr/>
        </p:nvSpPr>
        <p:spPr>
          <a:xfrm>
            <a:off x="3959266"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円/楕円 431"/>
          <p:cNvSpPr/>
          <p:nvPr/>
        </p:nvSpPr>
        <p:spPr>
          <a:xfrm>
            <a:off x="4001762"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3" name="直線コネクタ 432"/>
          <p:cNvCxnSpPr/>
          <p:nvPr/>
        </p:nvCxnSpPr>
        <p:spPr>
          <a:xfrm>
            <a:off x="4084312"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4" name="正方形/長方形 433"/>
          <p:cNvSpPr/>
          <p:nvPr/>
        </p:nvSpPr>
        <p:spPr>
          <a:xfrm>
            <a:off x="3959266"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5" name="円/楕円 434"/>
          <p:cNvSpPr/>
          <p:nvPr/>
        </p:nvSpPr>
        <p:spPr>
          <a:xfrm>
            <a:off x="4001762"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6" name="直線コネクタ 435"/>
          <p:cNvCxnSpPr/>
          <p:nvPr/>
        </p:nvCxnSpPr>
        <p:spPr>
          <a:xfrm>
            <a:off x="4084312"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7" name="正方形/長方形 436"/>
          <p:cNvSpPr/>
          <p:nvPr/>
        </p:nvSpPr>
        <p:spPr>
          <a:xfrm>
            <a:off x="3959266"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8" name="円/楕円 437"/>
          <p:cNvSpPr/>
          <p:nvPr/>
        </p:nvSpPr>
        <p:spPr>
          <a:xfrm>
            <a:off x="4001762"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9" name="直線コネクタ 438"/>
          <p:cNvCxnSpPr/>
          <p:nvPr/>
        </p:nvCxnSpPr>
        <p:spPr>
          <a:xfrm>
            <a:off x="4084312"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0" name="円/楕円 439"/>
          <p:cNvSpPr/>
          <p:nvPr/>
        </p:nvSpPr>
        <p:spPr>
          <a:xfrm>
            <a:off x="4016684"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円/楕円 440"/>
          <p:cNvSpPr/>
          <p:nvPr/>
        </p:nvSpPr>
        <p:spPr>
          <a:xfrm>
            <a:off x="4016684"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フローチャート: 磁気ディスク 441"/>
          <p:cNvSpPr/>
          <p:nvPr/>
        </p:nvSpPr>
        <p:spPr>
          <a:xfrm>
            <a:off x="4329520"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3" name="正方形/長方形 442"/>
          <p:cNvSpPr/>
          <p:nvPr/>
        </p:nvSpPr>
        <p:spPr>
          <a:xfrm>
            <a:off x="4329520"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4" name="円/楕円 443"/>
          <p:cNvSpPr/>
          <p:nvPr/>
        </p:nvSpPr>
        <p:spPr>
          <a:xfrm>
            <a:off x="4372016"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5" name="直線コネクタ 444"/>
          <p:cNvCxnSpPr/>
          <p:nvPr/>
        </p:nvCxnSpPr>
        <p:spPr>
          <a:xfrm>
            <a:off x="4454566"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6" name="正方形/長方形 445"/>
          <p:cNvSpPr/>
          <p:nvPr/>
        </p:nvSpPr>
        <p:spPr>
          <a:xfrm>
            <a:off x="4329520"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7" name="円/楕円 446"/>
          <p:cNvSpPr/>
          <p:nvPr/>
        </p:nvSpPr>
        <p:spPr>
          <a:xfrm>
            <a:off x="4372016"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48" name="直線コネクタ 447"/>
          <p:cNvCxnSpPr/>
          <p:nvPr/>
        </p:nvCxnSpPr>
        <p:spPr>
          <a:xfrm>
            <a:off x="4454566"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9" name="正方形/長方形 448"/>
          <p:cNvSpPr/>
          <p:nvPr/>
        </p:nvSpPr>
        <p:spPr>
          <a:xfrm>
            <a:off x="4329520"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0" name="円/楕円 449"/>
          <p:cNvSpPr/>
          <p:nvPr/>
        </p:nvSpPr>
        <p:spPr>
          <a:xfrm>
            <a:off x="4372016"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1" name="直線コネクタ 450"/>
          <p:cNvCxnSpPr/>
          <p:nvPr/>
        </p:nvCxnSpPr>
        <p:spPr>
          <a:xfrm>
            <a:off x="4454566"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2" name="円/楕円 451"/>
          <p:cNvSpPr/>
          <p:nvPr/>
        </p:nvSpPr>
        <p:spPr>
          <a:xfrm>
            <a:off x="4386938"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3" name="円/楕円 452"/>
          <p:cNvSpPr/>
          <p:nvPr/>
        </p:nvSpPr>
        <p:spPr>
          <a:xfrm>
            <a:off x="4386938"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4" name="フローチャート: 磁気ディスク 453"/>
          <p:cNvSpPr/>
          <p:nvPr/>
        </p:nvSpPr>
        <p:spPr>
          <a:xfrm>
            <a:off x="4697282" y="3685500"/>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55" name="正方形/長方形 454"/>
          <p:cNvSpPr/>
          <p:nvPr/>
        </p:nvSpPr>
        <p:spPr>
          <a:xfrm>
            <a:off x="4697282" y="312121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6" name="円/楕円 455"/>
          <p:cNvSpPr/>
          <p:nvPr/>
        </p:nvSpPr>
        <p:spPr>
          <a:xfrm>
            <a:off x="4739778" y="315296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7" name="直線コネクタ 456"/>
          <p:cNvCxnSpPr/>
          <p:nvPr/>
        </p:nvCxnSpPr>
        <p:spPr>
          <a:xfrm>
            <a:off x="4822328" y="319952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8" name="正方形/長方形 457"/>
          <p:cNvSpPr/>
          <p:nvPr/>
        </p:nvSpPr>
        <p:spPr>
          <a:xfrm>
            <a:off x="4697282" y="331467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9" name="円/楕円 458"/>
          <p:cNvSpPr/>
          <p:nvPr/>
        </p:nvSpPr>
        <p:spPr>
          <a:xfrm>
            <a:off x="4739778" y="334642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0" name="直線コネクタ 459"/>
          <p:cNvCxnSpPr/>
          <p:nvPr/>
        </p:nvCxnSpPr>
        <p:spPr>
          <a:xfrm>
            <a:off x="4822328" y="33929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1" name="正方形/長方形 460"/>
          <p:cNvSpPr/>
          <p:nvPr/>
        </p:nvSpPr>
        <p:spPr>
          <a:xfrm>
            <a:off x="4697282" y="349626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2" name="円/楕円 461"/>
          <p:cNvSpPr/>
          <p:nvPr/>
        </p:nvSpPr>
        <p:spPr>
          <a:xfrm>
            <a:off x="4739778" y="352801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3" name="直線コネクタ 462"/>
          <p:cNvCxnSpPr/>
          <p:nvPr/>
        </p:nvCxnSpPr>
        <p:spPr>
          <a:xfrm>
            <a:off x="4822328" y="357458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4" name="円/楕円 463"/>
          <p:cNvSpPr/>
          <p:nvPr/>
        </p:nvSpPr>
        <p:spPr>
          <a:xfrm>
            <a:off x="4754700" y="33540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5" name="円/楕円 464"/>
          <p:cNvSpPr/>
          <p:nvPr/>
        </p:nvSpPr>
        <p:spPr>
          <a:xfrm>
            <a:off x="4754700" y="353561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フローチャート: 磁気ディスク 465"/>
          <p:cNvSpPr/>
          <p:nvPr/>
        </p:nvSpPr>
        <p:spPr>
          <a:xfrm>
            <a:off x="5056023" y="368708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7" name="正方形/長方形 466"/>
          <p:cNvSpPr/>
          <p:nvPr/>
        </p:nvSpPr>
        <p:spPr>
          <a:xfrm>
            <a:off x="5056023" y="312279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円/楕円 467"/>
          <p:cNvSpPr/>
          <p:nvPr/>
        </p:nvSpPr>
        <p:spPr>
          <a:xfrm>
            <a:off x="5098519" y="315454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9" name="直線コネクタ 468"/>
          <p:cNvCxnSpPr/>
          <p:nvPr/>
        </p:nvCxnSpPr>
        <p:spPr>
          <a:xfrm>
            <a:off x="5181069" y="320111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0" name="正方形/長方形 469"/>
          <p:cNvSpPr/>
          <p:nvPr/>
        </p:nvSpPr>
        <p:spPr>
          <a:xfrm>
            <a:off x="5056023" y="331625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円/楕円 470"/>
          <p:cNvSpPr/>
          <p:nvPr/>
        </p:nvSpPr>
        <p:spPr>
          <a:xfrm>
            <a:off x="5098519" y="334800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2" name="直線コネクタ 471"/>
          <p:cNvCxnSpPr/>
          <p:nvPr/>
        </p:nvCxnSpPr>
        <p:spPr>
          <a:xfrm>
            <a:off x="5181069" y="339457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3" name="正方形/長方形 472"/>
          <p:cNvSpPr/>
          <p:nvPr/>
        </p:nvSpPr>
        <p:spPr>
          <a:xfrm>
            <a:off x="5056023" y="349785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4" name="円/楕円 473"/>
          <p:cNvSpPr/>
          <p:nvPr/>
        </p:nvSpPr>
        <p:spPr>
          <a:xfrm>
            <a:off x="5098519" y="352960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5" name="直線コネクタ 474"/>
          <p:cNvCxnSpPr/>
          <p:nvPr/>
        </p:nvCxnSpPr>
        <p:spPr>
          <a:xfrm>
            <a:off x="5181069" y="357616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6" name="円/楕円 475"/>
          <p:cNvSpPr/>
          <p:nvPr/>
        </p:nvSpPr>
        <p:spPr>
          <a:xfrm>
            <a:off x="5113441" y="335560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円/楕円 476"/>
          <p:cNvSpPr/>
          <p:nvPr/>
        </p:nvSpPr>
        <p:spPr>
          <a:xfrm>
            <a:off x="5113441" y="35371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3538785" y="3025390"/>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92" name="タイトル 591"/>
          <p:cNvSpPr>
            <a:spLocks noGrp="1"/>
          </p:cNvSpPr>
          <p:nvPr>
            <p:ph type="title"/>
          </p:nvPr>
        </p:nvSpPr>
        <p:spPr/>
        <p:txBody>
          <a:bodyPr/>
          <a:lstStyle/>
          <a:p>
            <a:r>
              <a:rPr kumimoji="1" lang="ja-JP" altLang="en-US" dirty="0" smtClean="0"/>
              <a:t>サーバー仮想化による３つのメリット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grpSp>
        <p:nvGrpSpPr>
          <p:cNvPr id="152" name="図形グループ 151"/>
          <p:cNvGrpSpPr/>
          <p:nvPr/>
        </p:nvGrpSpPr>
        <p:grpSpPr>
          <a:xfrm>
            <a:off x="3593860" y="1356495"/>
            <a:ext cx="1781456" cy="713308"/>
            <a:chOff x="857968" y="1402544"/>
            <a:chExt cx="1781456" cy="713308"/>
          </a:xfrm>
        </p:grpSpPr>
        <p:cxnSp>
          <p:nvCxnSpPr>
            <p:cNvPr id="7" name="直線コネクタ 6"/>
            <p:cNvCxnSpPr>
              <a:stCxn id="102" idx="6"/>
              <a:endCxn id="101"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a:stCxn id="106" idx="6"/>
              <a:endCxn id="105"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p:cNvCxnSpPr>
              <a:stCxn id="110" idx="6"/>
              <a:endCxn id="109"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stCxn id="118" idx="6"/>
              <a:endCxn id="117"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122" idx="6"/>
              <a:endCxn id="121"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26" idx="6"/>
              <a:endCxn id="12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a:stCxn id="130" idx="6"/>
              <a:endCxn id="129"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正方形/長方形 52"/>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正方形/長方形 60"/>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正方形/長方形 64"/>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9" name="正方形/長方形 68"/>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1" name="正方形/長方形 80"/>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正方形/長方形 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9" name="正方形/長方形 88"/>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正方形/長方形 92"/>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1" name="正方形/長方形 100"/>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5" name="正方形/長方形 104"/>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9" name="正方形/長方形 108"/>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3" name="正方形/長方形 112"/>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7" name="正方形/長方形 116"/>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1" name="正方形/長方形 120"/>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33" name="フローチャート: 磁気ディスク 132"/>
          <p:cNvSpPr/>
          <p:nvPr/>
        </p:nvSpPr>
        <p:spPr>
          <a:xfrm>
            <a:off x="103966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53" name="図形グループ 152"/>
          <p:cNvGrpSpPr/>
          <p:nvPr/>
        </p:nvGrpSpPr>
        <p:grpSpPr>
          <a:xfrm>
            <a:off x="997171" y="1362204"/>
            <a:ext cx="1781456" cy="713308"/>
            <a:chOff x="857968" y="1402544"/>
            <a:chExt cx="1781456" cy="713308"/>
          </a:xfrm>
        </p:grpSpPr>
        <p:cxnSp>
          <p:nvCxnSpPr>
            <p:cNvPr id="154" name="直線コネクタ 153"/>
            <p:cNvCxnSpPr>
              <a:stCxn id="198" idx="6"/>
              <a:endCxn id="197" idx="3"/>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201" idx="6"/>
              <a:endCxn id="200" idx="3"/>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204" idx="6"/>
              <a:endCxn id="203" idx="3"/>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210" idx="6"/>
              <a:endCxn id="209" idx="3"/>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213" idx="6"/>
              <a:endCxn id="212" idx="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216" idx="6"/>
              <a:endCxn id="215" idx="3"/>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0" name="直線コネクタ 159"/>
            <p:cNvCxnSpPr>
              <a:stCxn id="219" idx="6"/>
              <a:endCxn id="218" idx="3"/>
            </p:cNvCxnSpPr>
            <p:nvPr/>
          </p:nvCxnSpPr>
          <p:spPr>
            <a:xfrm>
              <a:off x="2446970" y="205488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1" name="正方形/長方形 160"/>
            <p:cNvSpPr/>
            <p:nvPr/>
          </p:nvSpPr>
          <p:spPr>
            <a:xfrm>
              <a:off x="857968"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900464"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983014"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4" name="正方形/長方形 163"/>
            <p:cNvSpPr/>
            <p:nvPr/>
          </p:nvSpPr>
          <p:spPr>
            <a:xfrm>
              <a:off x="857968"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900464"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p:nvPr/>
          </p:nvCxnSpPr>
          <p:spPr>
            <a:xfrm>
              <a:off x="983014"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857968"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900464"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p:nvPr/>
          </p:nvCxnSpPr>
          <p:spPr>
            <a:xfrm>
              <a:off x="983014"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0" name="正方形/長方形 169"/>
            <p:cNvSpPr/>
            <p:nvPr/>
          </p:nvSpPr>
          <p:spPr>
            <a:xfrm>
              <a:off x="857968"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円/楕円 170"/>
            <p:cNvSpPr/>
            <p:nvPr/>
          </p:nvSpPr>
          <p:spPr>
            <a:xfrm>
              <a:off x="900464"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2" name="直線コネクタ 171"/>
            <p:cNvCxnSpPr/>
            <p:nvPr/>
          </p:nvCxnSpPr>
          <p:spPr>
            <a:xfrm>
              <a:off x="983014"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3" name="正方形/長方形 172"/>
            <p:cNvSpPr/>
            <p:nvPr/>
          </p:nvSpPr>
          <p:spPr>
            <a:xfrm>
              <a:off x="1223374" y="1402544"/>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1265870" y="143429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1348420" y="1480857"/>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6" name="正方形/長方形 175"/>
            <p:cNvSpPr/>
            <p:nvPr/>
          </p:nvSpPr>
          <p:spPr>
            <a:xfrm>
              <a:off x="1223374" y="159600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1265870" y="162775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p:nvPr/>
          </p:nvCxnSpPr>
          <p:spPr>
            <a:xfrm>
              <a:off x="1348420" y="167431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9" name="正方形/長方形 178"/>
            <p:cNvSpPr/>
            <p:nvPr/>
          </p:nvSpPr>
          <p:spPr>
            <a:xfrm>
              <a:off x="1223374" y="177759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1265870" y="180934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p:nvPr/>
          </p:nvCxnSpPr>
          <p:spPr>
            <a:xfrm>
              <a:off x="1348420" y="185591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2" name="正方形/長方形 181"/>
            <p:cNvSpPr/>
            <p:nvPr/>
          </p:nvSpPr>
          <p:spPr>
            <a:xfrm>
              <a:off x="1223374" y="195328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円/楕円 182"/>
            <p:cNvSpPr/>
            <p:nvPr/>
          </p:nvSpPr>
          <p:spPr>
            <a:xfrm>
              <a:off x="1265870" y="198503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p:nvPr/>
          </p:nvCxnSpPr>
          <p:spPr>
            <a:xfrm>
              <a:off x="1348420" y="203160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5" name="正方形/長方形 184"/>
            <p:cNvSpPr/>
            <p:nvPr/>
          </p:nvSpPr>
          <p:spPr>
            <a:xfrm>
              <a:off x="1593628"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円/楕円 185"/>
            <p:cNvSpPr/>
            <p:nvPr/>
          </p:nvSpPr>
          <p:spPr>
            <a:xfrm>
              <a:off x="1636124"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7" name="直線コネクタ 186"/>
            <p:cNvCxnSpPr/>
            <p:nvPr/>
          </p:nvCxnSpPr>
          <p:spPr>
            <a:xfrm>
              <a:off x="1718674"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1593628"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1636124"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p:nvPr/>
          </p:nvCxnSpPr>
          <p:spPr>
            <a:xfrm>
              <a:off x="1718674"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1" name="正方形/長方形 190"/>
            <p:cNvSpPr/>
            <p:nvPr/>
          </p:nvSpPr>
          <p:spPr>
            <a:xfrm>
              <a:off x="1593628"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1636124"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p:nvPr/>
          </p:nvCxnSpPr>
          <p:spPr>
            <a:xfrm>
              <a:off x="1718674"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4" name="正方形/長方形 193"/>
            <p:cNvSpPr/>
            <p:nvPr/>
          </p:nvSpPr>
          <p:spPr>
            <a:xfrm>
              <a:off x="1593628"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円/楕円 194"/>
            <p:cNvSpPr/>
            <p:nvPr/>
          </p:nvSpPr>
          <p:spPr>
            <a:xfrm>
              <a:off x="1636124"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6" name="直線コネクタ 195"/>
            <p:cNvCxnSpPr/>
            <p:nvPr/>
          </p:nvCxnSpPr>
          <p:spPr>
            <a:xfrm>
              <a:off x="1718674"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7" name="正方形/長方形 196"/>
            <p:cNvSpPr/>
            <p:nvPr/>
          </p:nvSpPr>
          <p:spPr>
            <a:xfrm>
              <a:off x="1968278" y="1407626"/>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2010774" y="1439376"/>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2093324" y="1485939"/>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1968278" y="160108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2010774" y="163283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p:nvPr/>
          </p:nvCxnSpPr>
          <p:spPr>
            <a:xfrm>
              <a:off x="2093324" y="167940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3" name="正方形/長方形 202"/>
            <p:cNvSpPr/>
            <p:nvPr/>
          </p:nvSpPr>
          <p:spPr>
            <a:xfrm>
              <a:off x="1968278" y="1782681"/>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2010774" y="181443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p:nvPr/>
          </p:nvCxnSpPr>
          <p:spPr>
            <a:xfrm>
              <a:off x="2093324" y="186099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6" name="正方形/長方形 205"/>
            <p:cNvSpPr/>
            <p:nvPr/>
          </p:nvSpPr>
          <p:spPr>
            <a:xfrm>
              <a:off x="1968278" y="195836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円/楕円 206"/>
            <p:cNvSpPr/>
            <p:nvPr/>
          </p:nvSpPr>
          <p:spPr>
            <a:xfrm>
              <a:off x="2010774" y="199011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8" name="直線コネクタ 207"/>
            <p:cNvCxnSpPr/>
            <p:nvPr/>
          </p:nvCxnSpPr>
          <p:spPr>
            <a:xfrm>
              <a:off x="2093324" y="203668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9" name="正方形/長方形 208"/>
            <p:cNvSpPr/>
            <p:nvPr/>
          </p:nvSpPr>
          <p:spPr>
            <a:xfrm>
              <a:off x="2321924" y="1405085"/>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2364420" y="1436835"/>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2446970" y="1483398"/>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2" name="正方形/長方形 211"/>
            <p:cNvSpPr/>
            <p:nvPr/>
          </p:nvSpPr>
          <p:spPr>
            <a:xfrm>
              <a:off x="2321924" y="159854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2364420" y="163029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p:nvPr/>
          </p:nvCxnSpPr>
          <p:spPr>
            <a:xfrm>
              <a:off x="2446970" y="167686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5" name="正方形/長方形 214"/>
            <p:cNvSpPr/>
            <p:nvPr/>
          </p:nvSpPr>
          <p:spPr>
            <a:xfrm>
              <a:off x="2321924" y="178014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2364420" y="181189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p:nvPr/>
          </p:nvCxnSpPr>
          <p:spPr>
            <a:xfrm>
              <a:off x="2446970" y="185845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8" name="正方形/長方形 217"/>
            <p:cNvSpPr/>
            <p:nvPr/>
          </p:nvSpPr>
          <p:spPr>
            <a:xfrm>
              <a:off x="2321924" y="1955828"/>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円/楕円 218"/>
            <p:cNvSpPr/>
            <p:nvPr/>
          </p:nvSpPr>
          <p:spPr>
            <a:xfrm>
              <a:off x="2364420" y="1987578"/>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0" name="直線コネクタ 219"/>
            <p:cNvCxnSpPr/>
            <p:nvPr/>
          </p:nvCxnSpPr>
          <p:spPr>
            <a:xfrm>
              <a:off x="2446970" y="2034141"/>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39" name="正方形/長方形 238"/>
          <p:cNvSpPr/>
          <p:nvPr/>
        </p:nvSpPr>
        <p:spPr>
          <a:xfrm>
            <a:off x="4329520" y="23732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4372016" y="24049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p:nvPr/>
        </p:nvCxnSpPr>
        <p:spPr>
          <a:xfrm>
            <a:off x="4454566" y="24515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0" name="正方形/長方形 289"/>
          <p:cNvSpPr/>
          <p:nvPr/>
        </p:nvSpPr>
        <p:spPr>
          <a:xfrm>
            <a:off x="3541683" y="1285384"/>
            <a:ext cx="1885810" cy="860611"/>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2" name="三角形 291"/>
          <p:cNvSpPr/>
          <p:nvPr/>
        </p:nvSpPr>
        <p:spPr>
          <a:xfrm flipV="1">
            <a:off x="3541683" y="2143033"/>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293" name="テキスト ボックス 292"/>
          <p:cNvSpPr txBox="1"/>
          <p:nvPr/>
        </p:nvSpPr>
        <p:spPr>
          <a:xfrm>
            <a:off x="3934193" y="1485631"/>
            <a:ext cx="1082348" cy="446276"/>
          </a:xfrm>
          <a:prstGeom prst="rect">
            <a:avLst/>
          </a:prstGeom>
          <a:noFill/>
        </p:spPr>
        <p:txBody>
          <a:bodyPr wrap="none" rtlCol="0">
            <a:spAutoFit/>
          </a:bodyPr>
          <a:lstStyle/>
          <a:p>
            <a:pPr algn="ctr"/>
            <a:r>
              <a:rPr kumimoji="1" lang="ja-JP" altLang="en-US" sz="1400"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仮想マシン</a:t>
            </a:r>
            <a:endParaRPr kumimoji="1" lang="en-US" altLang="ja-JP" sz="1400"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a:p>
            <a:pPr algn="ctr"/>
            <a:r>
              <a:rPr lang="en-US" altLang="ja-JP" sz="900" dirty="0" smtClean="0">
                <a:solidFill>
                  <a:schemeClr val="bg1"/>
                </a:solidFill>
                <a:effectLst>
                  <a:outerShdw blurRad="50800" dist="38100" dir="2700000" algn="tl" rotWithShape="0">
                    <a:prstClr val="black">
                      <a:alpha val="40000"/>
                    </a:prstClr>
                  </a:outerShdw>
                </a:effectLst>
                <a:latin typeface="Meiryo" charset="-128"/>
                <a:ea typeface="Meiryo" charset="-128"/>
                <a:cs typeface="Meiryo" charset="-128"/>
              </a:rPr>
              <a:t>Virtual Machine</a:t>
            </a:r>
            <a:endParaRPr kumimoji="1" lang="ja-JP" altLang="en-US" sz="900" dirty="0">
              <a:solidFill>
                <a:schemeClr val="bg1"/>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294" name="テキスト ボックス 293"/>
          <p:cNvSpPr txBox="1"/>
          <p:nvPr/>
        </p:nvSpPr>
        <p:spPr>
          <a:xfrm>
            <a:off x="5948538" y="1284554"/>
            <a:ext cx="2358338" cy="892552"/>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物理マシンの集約</a:t>
            </a:r>
            <a:endParaRPr kumimoji="1" lang="en-US" altLang="ja-JP" sz="1600" b="1"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機械購入費用の抑制</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200" dirty="0" smtClean="0">
                <a:solidFill>
                  <a:srgbClr val="0432FF"/>
                </a:solidFill>
                <a:latin typeface="Meiryo" charset="-128"/>
                <a:ea typeface="Meiryo" charset="-128"/>
                <a:cs typeface="Meiryo" charset="-128"/>
              </a:rPr>
              <a:t>電気代・</a:t>
            </a:r>
            <a:r>
              <a:rPr kumimoji="1" lang="en-US" altLang="ja-JP" sz="1200" dirty="0" smtClean="0">
                <a:solidFill>
                  <a:srgbClr val="0432FF"/>
                </a:solidFill>
                <a:latin typeface="Meiryo" charset="-128"/>
                <a:ea typeface="Meiryo" charset="-128"/>
                <a:cs typeface="Meiryo" charset="-128"/>
              </a:rPr>
              <a:t>CO2</a:t>
            </a:r>
            <a:r>
              <a:rPr kumimoji="1" lang="ja-JP" altLang="en-US" sz="1200" dirty="0" smtClean="0">
                <a:solidFill>
                  <a:srgbClr val="0432FF"/>
                </a:solidFill>
                <a:latin typeface="Meiryo" charset="-128"/>
                <a:ea typeface="Meiryo" charset="-128"/>
                <a:cs typeface="Meiryo" charset="-128"/>
              </a:rPr>
              <a:t>の削減</a:t>
            </a:r>
            <a:endParaRPr kumimoji="1"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データセンター使用料の削減</a:t>
            </a:r>
            <a:endParaRPr kumimoji="1" lang="en-US" altLang="ja-JP" sz="1200" dirty="0" smtClean="0">
              <a:solidFill>
                <a:srgbClr val="0432FF"/>
              </a:solidFill>
              <a:latin typeface="Meiryo" charset="-128"/>
              <a:ea typeface="Meiryo" charset="-128"/>
              <a:cs typeface="Meiryo" charset="-128"/>
            </a:endParaRPr>
          </a:p>
        </p:txBody>
      </p:sp>
      <p:sp>
        <p:nvSpPr>
          <p:cNvPr id="303" name="正方形/長方形 302"/>
          <p:cNvSpPr/>
          <p:nvPr/>
        </p:nvSpPr>
        <p:spPr>
          <a:xfrm>
            <a:off x="103966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円/楕円 303"/>
          <p:cNvSpPr/>
          <p:nvPr/>
        </p:nvSpPr>
        <p:spPr>
          <a:xfrm>
            <a:off x="108216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5" name="直線コネクタ 304"/>
          <p:cNvCxnSpPr/>
          <p:nvPr/>
        </p:nvCxnSpPr>
        <p:spPr>
          <a:xfrm>
            <a:off x="116471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6" name="正方形/長方形 305"/>
          <p:cNvSpPr/>
          <p:nvPr/>
        </p:nvSpPr>
        <p:spPr>
          <a:xfrm>
            <a:off x="103966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7" name="円/楕円 306"/>
          <p:cNvSpPr/>
          <p:nvPr/>
        </p:nvSpPr>
        <p:spPr>
          <a:xfrm>
            <a:off x="108216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8" name="直線コネクタ 307"/>
          <p:cNvCxnSpPr/>
          <p:nvPr/>
        </p:nvCxnSpPr>
        <p:spPr>
          <a:xfrm>
            <a:off x="116471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9" name="正方形/長方形 308"/>
          <p:cNvSpPr/>
          <p:nvPr/>
        </p:nvSpPr>
        <p:spPr>
          <a:xfrm>
            <a:off x="103966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108216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116471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3" name="フローチャート: 磁気ディスク 362"/>
          <p:cNvSpPr/>
          <p:nvPr/>
        </p:nvSpPr>
        <p:spPr>
          <a:xfrm>
            <a:off x="1732831"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4" name="正方形/長方形 363"/>
          <p:cNvSpPr/>
          <p:nvPr/>
        </p:nvSpPr>
        <p:spPr>
          <a:xfrm>
            <a:off x="1732831"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5" name="円/楕円 364"/>
          <p:cNvSpPr/>
          <p:nvPr/>
        </p:nvSpPr>
        <p:spPr>
          <a:xfrm>
            <a:off x="1775327"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6" name="直線コネクタ 365"/>
          <p:cNvCxnSpPr/>
          <p:nvPr/>
        </p:nvCxnSpPr>
        <p:spPr>
          <a:xfrm>
            <a:off x="1857877"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7" name="正方形/長方形 366"/>
          <p:cNvSpPr/>
          <p:nvPr/>
        </p:nvSpPr>
        <p:spPr>
          <a:xfrm>
            <a:off x="1732831"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8" name="円/楕円 367"/>
          <p:cNvSpPr/>
          <p:nvPr/>
        </p:nvSpPr>
        <p:spPr>
          <a:xfrm>
            <a:off x="1775327"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9" name="直線コネクタ 368"/>
          <p:cNvCxnSpPr/>
          <p:nvPr/>
        </p:nvCxnSpPr>
        <p:spPr>
          <a:xfrm>
            <a:off x="1857877"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0" name="正方形/長方形 369"/>
          <p:cNvSpPr/>
          <p:nvPr/>
        </p:nvSpPr>
        <p:spPr>
          <a:xfrm>
            <a:off x="1732831"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1" name="円/楕円 370"/>
          <p:cNvSpPr/>
          <p:nvPr/>
        </p:nvSpPr>
        <p:spPr>
          <a:xfrm>
            <a:off x="1775327"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2" name="直線コネクタ 371"/>
          <p:cNvCxnSpPr/>
          <p:nvPr/>
        </p:nvCxnSpPr>
        <p:spPr>
          <a:xfrm>
            <a:off x="1857877"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3" name="フローチャート: 磁気ディスク 372"/>
          <p:cNvSpPr/>
          <p:nvPr/>
        </p:nvSpPr>
        <p:spPr>
          <a:xfrm>
            <a:off x="2458747"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2458747"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円/楕円 374"/>
          <p:cNvSpPr/>
          <p:nvPr/>
        </p:nvSpPr>
        <p:spPr>
          <a:xfrm>
            <a:off x="2501243"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6" name="直線コネクタ 375"/>
          <p:cNvCxnSpPr/>
          <p:nvPr/>
        </p:nvCxnSpPr>
        <p:spPr>
          <a:xfrm>
            <a:off x="2583793"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7" name="正方形/長方形 376"/>
          <p:cNvSpPr/>
          <p:nvPr/>
        </p:nvSpPr>
        <p:spPr>
          <a:xfrm>
            <a:off x="2458747"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8" name="円/楕円 377"/>
          <p:cNvSpPr/>
          <p:nvPr/>
        </p:nvSpPr>
        <p:spPr>
          <a:xfrm>
            <a:off x="2501243"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9" name="直線コネクタ 378"/>
          <p:cNvCxnSpPr/>
          <p:nvPr/>
        </p:nvCxnSpPr>
        <p:spPr>
          <a:xfrm>
            <a:off x="2583793"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0" name="正方形/長方形 379"/>
          <p:cNvSpPr/>
          <p:nvPr/>
        </p:nvSpPr>
        <p:spPr>
          <a:xfrm>
            <a:off x="2458747"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1" name="円/楕円 380"/>
          <p:cNvSpPr/>
          <p:nvPr/>
        </p:nvSpPr>
        <p:spPr>
          <a:xfrm>
            <a:off x="2501243"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2" name="直線コネクタ 381"/>
          <p:cNvCxnSpPr/>
          <p:nvPr/>
        </p:nvCxnSpPr>
        <p:spPr>
          <a:xfrm>
            <a:off x="2583793"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83" name="図形グループ 382"/>
          <p:cNvGrpSpPr/>
          <p:nvPr/>
        </p:nvGrpSpPr>
        <p:grpSpPr>
          <a:xfrm>
            <a:off x="928620" y="3188772"/>
            <a:ext cx="181475" cy="234702"/>
            <a:chOff x="2667295" y="1059799"/>
            <a:chExt cx="681672" cy="722281"/>
          </a:xfrm>
        </p:grpSpPr>
        <p:sp>
          <p:nvSpPr>
            <p:cNvPr id="384" name="角丸四角形 38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85" name="図 38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86" name="図形グループ 385"/>
          <p:cNvGrpSpPr/>
          <p:nvPr/>
        </p:nvGrpSpPr>
        <p:grpSpPr>
          <a:xfrm>
            <a:off x="841427" y="3283191"/>
            <a:ext cx="177873" cy="351555"/>
            <a:chOff x="1946324" y="4125162"/>
            <a:chExt cx="969964" cy="2007872"/>
          </a:xfrm>
        </p:grpSpPr>
        <p:sp>
          <p:nvSpPr>
            <p:cNvPr id="387" name="円/楕円 3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フローチャート: 論理積ゲート 3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89" name="円/楕円 388"/>
          <p:cNvSpPr/>
          <p:nvPr/>
        </p:nvSpPr>
        <p:spPr>
          <a:xfrm>
            <a:off x="1790249"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0" name="円/楕円 389"/>
          <p:cNvSpPr/>
          <p:nvPr/>
        </p:nvSpPr>
        <p:spPr>
          <a:xfrm>
            <a:off x="1790249"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1" name="図形グループ 390"/>
          <p:cNvGrpSpPr/>
          <p:nvPr/>
        </p:nvGrpSpPr>
        <p:grpSpPr>
          <a:xfrm>
            <a:off x="1636706" y="3196367"/>
            <a:ext cx="181475" cy="234702"/>
            <a:chOff x="2667295" y="1059799"/>
            <a:chExt cx="681672" cy="722281"/>
          </a:xfrm>
        </p:grpSpPr>
        <p:sp>
          <p:nvSpPr>
            <p:cNvPr id="392" name="角丸四角形 39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93" name="図 39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4" name="図形グループ 393"/>
          <p:cNvGrpSpPr/>
          <p:nvPr/>
        </p:nvGrpSpPr>
        <p:grpSpPr>
          <a:xfrm>
            <a:off x="1549513" y="3290786"/>
            <a:ext cx="177873" cy="351555"/>
            <a:chOff x="1946324" y="4125162"/>
            <a:chExt cx="969964" cy="2007872"/>
          </a:xfrm>
        </p:grpSpPr>
        <p:sp>
          <p:nvSpPr>
            <p:cNvPr id="395" name="円/楕円 3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6" name="フローチャート: 論理積ゲート 3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7" name="円/楕円 396"/>
          <p:cNvSpPr/>
          <p:nvPr/>
        </p:nvSpPr>
        <p:spPr>
          <a:xfrm>
            <a:off x="2502718" y="3362571"/>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8" name="円/楕円 397"/>
          <p:cNvSpPr/>
          <p:nvPr/>
        </p:nvSpPr>
        <p:spPr>
          <a:xfrm>
            <a:off x="2502718" y="354416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9" name="図形グループ 398"/>
          <p:cNvGrpSpPr/>
          <p:nvPr/>
        </p:nvGrpSpPr>
        <p:grpSpPr>
          <a:xfrm>
            <a:off x="2349175" y="3204604"/>
            <a:ext cx="181475" cy="234702"/>
            <a:chOff x="2667295" y="1059799"/>
            <a:chExt cx="681672" cy="722281"/>
          </a:xfrm>
        </p:grpSpPr>
        <p:sp>
          <p:nvSpPr>
            <p:cNvPr id="400" name="角丸四角形 3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01" name="図 4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02" name="図形グループ 401"/>
          <p:cNvGrpSpPr/>
          <p:nvPr/>
        </p:nvGrpSpPr>
        <p:grpSpPr>
          <a:xfrm>
            <a:off x="2261982" y="3299023"/>
            <a:ext cx="177873" cy="351555"/>
            <a:chOff x="1946324" y="4125162"/>
            <a:chExt cx="969964" cy="2007872"/>
          </a:xfrm>
        </p:grpSpPr>
        <p:sp>
          <p:nvSpPr>
            <p:cNvPr id="403" name="円/楕円 4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フローチャート: 論理積ゲート 4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05" name="フローチャート: 磁気ディスク 404"/>
          <p:cNvSpPr/>
          <p:nvPr/>
        </p:nvSpPr>
        <p:spPr>
          <a:xfrm>
            <a:off x="3591504" y="3685815"/>
            <a:ext cx="317500" cy="16662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6" name="正方形/長方形 405"/>
          <p:cNvSpPr/>
          <p:nvPr/>
        </p:nvSpPr>
        <p:spPr>
          <a:xfrm>
            <a:off x="3591504" y="3121527"/>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円/楕円 406"/>
          <p:cNvSpPr/>
          <p:nvPr/>
        </p:nvSpPr>
        <p:spPr>
          <a:xfrm>
            <a:off x="3634000" y="315327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8" name="直線コネクタ 407"/>
          <p:cNvCxnSpPr/>
          <p:nvPr/>
        </p:nvCxnSpPr>
        <p:spPr>
          <a:xfrm>
            <a:off x="3716550" y="3199840"/>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9" name="正方形/長方形 408"/>
          <p:cNvSpPr/>
          <p:nvPr/>
        </p:nvSpPr>
        <p:spPr>
          <a:xfrm>
            <a:off x="3591504" y="3314989"/>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円/楕円 409"/>
          <p:cNvSpPr/>
          <p:nvPr/>
        </p:nvSpPr>
        <p:spPr>
          <a:xfrm>
            <a:off x="3634000" y="3346739"/>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1" name="直線コネクタ 410"/>
          <p:cNvCxnSpPr/>
          <p:nvPr/>
        </p:nvCxnSpPr>
        <p:spPr>
          <a:xfrm>
            <a:off x="3716550" y="3393302"/>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2" name="正方形/長方形 411"/>
          <p:cNvSpPr/>
          <p:nvPr/>
        </p:nvSpPr>
        <p:spPr>
          <a:xfrm>
            <a:off x="3591504" y="3496582"/>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3634000" y="3528332"/>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p:nvPr/>
        </p:nvCxnSpPr>
        <p:spPr>
          <a:xfrm>
            <a:off x="3716550" y="3574895"/>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5" name="円/楕円 424"/>
          <p:cNvSpPr/>
          <p:nvPr/>
        </p:nvSpPr>
        <p:spPr>
          <a:xfrm>
            <a:off x="3648922" y="3354334"/>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6" name="円/楕円 425"/>
          <p:cNvSpPr/>
          <p:nvPr/>
        </p:nvSpPr>
        <p:spPr>
          <a:xfrm>
            <a:off x="3648922" y="3535927"/>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4" name="三角形 483"/>
          <p:cNvSpPr/>
          <p:nvPr/>
        </p:nvSpPr>
        <p:spPr>
          <a:xfrm flipV="1">
            <a:off x="3545365" y="3891351"/>
            <a:ext cx="1885810" cy="226697"/>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485" name="テキスト ボックス 484"/>
          <p:cNvSpPr txBox="1"/>
          <p:nvPr/>
        </p:nvSpPr>
        <p:spPr>
          <a:xfrm>
            <a:off x="5948538" y="3024560"/>
            <a:ext cx="1896673" cy="892552"/>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ソフトウェア定義</a:t>
            </a:r>
            <a:endParaRPr kumimoji="1" lang="en-US" altLang="ja-JP" sz="1600" b="1"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調達・変更の迅速化</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稼働中での構成変更</a:t>
            </a:r>
            <a:endParaRPr kumimoji="1"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迅速で柔軟な構成変更</a:t>
            </a:r>
            <a:endParaRPr kumimoji="1" lang="en-US" altLang="ja-JP" sz="1200" dirty="0" smtClean="0">
              <a:solidFill>
                <a:srgbClr val="0432FF"/>
              </a:solidFill>
              <a:latin typeface="Meiryo" charset="-128"/>
              <a:ea typeface="Meiryo" charset="-128"/>
              <a:cs typeface="Meiryo" charset="-128"/>
            </a:endParaRPr>
          </a:p>
        </p:txBody>
      </p:sp>
      <p:grpSp>
        <p:nvGrpSpPr>
          <p:cNvPr id="478" name="図形グループ 477"/>
          <p:cNvGrpSpPr/>
          <p:nvPr/>
        </p:nvGrpSpPr>
        <p:grpSpPr>
          <a:xfrm>
            <a:off x="4340269" y="4022273"/>
            <a:ext cx="288638" cy="361299"/>
            <a:chOff x="2667295" y="1059799"/>
            <a:chExt cx="681672" cy="722281"/>
          </a:xfrm>
        </p:grpSpPr>
        <p:sp>
          <p:nvSpPr>
            <p:cNvPr id="479" name="角丸四角形 47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0" name="図 479"/>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81" name="図形グループ 480"/>
          <p:cNvGrpSpPr/>
          <p:nvPr/>
        </p:nvGrpSpPr>
        <p:grpSpPr>
          <a:xfrm>
            <a:off x="4328339" y="4113805"/>
            <a:ext cx="177873" cy="351555"/>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6" name="フローチャート: 磁気ディスク 485"/>
          <p:cNvSpPr/>
          <p:nvPr/>
        </p:nvSpPr>
        <p:spPr>
          <a:xfrm>
            <a:off x="4035788" y="5666024"/>
            <a:ext cx="703990" cy="46109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93" name="図形グループ 492"/>
          <p:cNvGrpSpPr/>
          <p:nvPr/>
        </p:nvGrpSpPr>
        <p:grpSpPr>
          <a:xfrm>
            <a:off x="4954949" y="5823509"/>
            <a:ext cx="317500" cy="157483"/>
            <a:chOff x="1106712" y="5184130"/>
            <a:chExt cx="317500" cy="157483"/>
          </a:xfrm>
        </p:grpSpPr>
        <p:sp>
          <p:nvSpPr>
            <p:cNvPr id="487" name="正方形/長方形 48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8" name="円/楕円 48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89" name="直線コネクタ 48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94" name="図形グループ 493"/>
          <p:cNvGrpSpPr/>
          <p:nvPr/>
        </p:nvGrpSpPr>
        <p:grpSpPr>
          <a:xfrm>
            <a:off x="3503117" y="5815575"/>
            <a:ext cx="317500" cy="157483"/>
            <a:chOff x="1106712" y="5365723"/>
            <a:chExt cx="317500" cy="157483"/>
          </a:xfrm>
        </p:grpSpPr>
        <p:sp>
          <p:nvSpPr>
            <p:cNvPr id="490" name="正方形/長方形 489"/>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1" name="円/楕円 490"/>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2" name="直線コネクタ 491"/>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95" name="メモ 494"/>
          <p:cNvSpPr/>
          <p:nvPr/>
        </p:nvSpPr>
        <p:spPr>
          <a:xfrm>
            <a:off x="4175992" y="5860328"/>
            <a:ext cx="423581" cy="190725"/>
          </a:xfrm>
          <a:prstGeom prst="foldedCorner">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smtClean="0">
                <a:solidFill>
                  <a:srgbClr val="FFFFFF"/>
                </a:solidFill>
                <a:latin typeface="+mj-ea"/>
                <a:ea typeface="+mj-ea"/>
                <a:cs typeface="Meiryo" charset="-128"/>
              </a:rPr>
              <a:t>設定</a:t>
            </a:r>
            <a:endParaRPr kumimoji="1" lang="ja-JP" altLang="en-US" sz="800" dirty="0">
              <a:solidFill>
                <a:srgbClr val="FFFFFF"/>
              </a:solidFill>
              <a:latin typeface="+mj-ea"/>
              <a:ea typeface="+mj-ea"/>
              <a:cs typeface="Meiryo" charset="-128"/>
            </a:endParaRPr>
          </a:p>
        </p:txBody>
      </p:sp>
      <p:grpSp>
        <p:nvGrpSpPr>
          <p:cNvPr id="496" name="図形グループ 495"/>
          <p:cNvGrpSpPr/>
          <p:nvPr/>
        </p:nvGrpSpPr>
        <p:grpSpPr>
          <a:xfrm>
            <a:off x="3515502" y="5417531"/>
            <a:ext cx="317500" cy="157483"/>
            <a:chOff x="1106712" y="5365723"/>
            <a:chExt cx="317500" cy="157483"/>
          </a:xfrm>
        </p:grpSpPr>
        <p:sp>
          <p:nvSpPr>
            <p:cNvPr id="497" name="正方形/長方形 49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円/楕円 49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9" name="直線コネクタ 49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0" name="図形グループ 499"/>
          <p:cNvGrpSpPr/>
          <p:nvPr/>
        </p:nvGrpSpPr>
        <p:grpSpPr>
          <a:xfrm>
            <a:off x="3515502" y="5229047"/>
            <a:ext cx="317500" cy="157483"/>
            <a:chOff x="1106712" y="5365723"/>
            <a:chExt cx="317500" cy="157483"/>
          </a:xfrm>
        </p:grpSpPr>
        <p:sp>
          <p:nvSpPr>
            <p:cNvPr id="501" name="正方形/長方形 50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円/楕円 50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3" name="直線コネクタ 50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5" name="正方形/長方形 504"/>
          <p:cNvSpPr/>
          <p:nvPr/>
        </p:nvSpPr>
        <p:spPr>
          <a:xfrm>
            <a:off x="3500097" y="5182932"/>
            <a:ext cx="359996"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06" name="三角形 505"/>
          <p:cNvSpPr/>
          <p:nvPr/>
        </p:nvSpPr>
        <p:spPr>
          <a:xfrm flipV="1">
            <a:off x="3500097" y="5665434"/>
            <a:ext cx="359996"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507" name="図形グループ 506"/>
          <p:cNvGrpSpPr/>
          <p:nvPr/>
        </p:nvGrpSpPr>
        <p:grpSpPr>
          <a:xfrm>
            <a:off x="5178784" y="5414428"/>
            <a:ext cx="317500" cy="157483"/>
            <a:chOff x="1106712" y="5365723"/>
            <a:chExt cx="317500" cy="157483"/>
          </a:xfrm>
        </p:grpSpPr>
        <p:sp>
          <p:nvSpPr>
            <p:cNvPr id="508" name="正方形/長方形 507"/>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9" name="円/楕円 50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0" name="直線コネクタ 50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1" name="図形グループ 510"/>
          <p:cNvGrpSpPr/>
          <p:nvPr/>
        </p:nvGrpSpPr>
        <p:grpSpPr>
          <a:xfrm>
            <a:off x="5178784" y="5225944"/>
            <a:ext cx="317500" cy="157483"/>
            <a:chOff x="1106712" y="5365723"/>
            <a:chExt cx="317500" cy="157483"/>
          </a:xfrm>
        </p:grpSpPr>
        <p:sp>
          <p:nvSpPr>
            <p:cNvPr id="512" name="正方形/長方形 511"/>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3" name="円/楕円 51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4" name="直線コネクタ 51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6" name="三角形 515"/>
          <p:cNvSpPr/>
          <p:nvPr/>
        </p:nvSpPr>
        <p:spPr>
          <a:xfrm flipV="1">
            <a:off x="4752951" y="5656252"/>
            <a:ext cx="777165" cy="161658"/>
          </a:xfrm>
          <a:prstGeom prst="triangle">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525" name="右矢印 524"/>
          <p:cNvSpPr/>
          <p:nvPr/>
        </p:nvSpPr>
        <p:spPr>
          <a:xfrm>
            <a:off x="3901275" y="5270392"/>
            <a:ext cx="838503" cy="27446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17" name="図形グループ 516"/>
          <p:cNvGrpSpPr/>
          <p:nvPr/>
        </p:nvGrpSpPr>
        <p:grpSpPr>
          <a:xfrm>
            <a:off x="4809734" y="5407622"/>
            <a:ext cx="317500" cy="157483"/>
            <a:chOff x="1106712" y="5365723"/>
            <a:chExt cx="317500" cy="157483"/>
          </a:xfrm>
        </p:grpSpPr>
        <p:sp>
          <p:nvSpPr>
            <p:cNvPr id="518" name="正方形/長方形 517"/>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9" name="円/楕円 518"/>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0" name="直線コネクタ 519"/>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1" name="図形グループ 520"/>
          <p:cNvGrpSpPr/>
          <p:nvPr/>
        </p:nvGrpSpPr>
        <p:grpSpPr>
          <a:xfrm>
            <a:off x="4809734" y="5219138"/>
            <a:ext cx="317500" cy="157483"/>
            <a:chOff x="1106712" y="5365723"/>
            <a:chExt cx="317500" cy="157483"/>
          </a:xfrm>
        </p:grpSpPr>
        <p:sp>
          <p:nvSpPr>
            <p:cNvPr id="522" name="正方形/長方形 521"/>
            <p:cNvSpPr/>
            <p:nvPr/>
          </p:nvSpPr>
          <p:spPr>
            <a:xfrm>
              <a:off x="1106712" y="5365723"/>
              <a:ext cx="317500" cy="15748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円/楕円 522"/>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24" name="直線コネクタ 523"/>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15" name="正方形/長方形 514"/>
          <p:cNvSpPr/>
          <p:nvPr/>
        </p:nvSpPr>
        <p:spPr>
          <a:xfrm>
            <a:off x="4758184" y="5179829"/>
            <a:ext cx="771932" cy="479399"/>
          </a:xfrm>
          <a:prstGeom prst="rect">
            <a:avLst/>
          </a:prstGeom>
          <a:solidFill>
            <a:srgbClr val="33ACBD">
              <a:alpha val="3960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cxnSp>
        <p:nvCxnSpPr>
          <p:cNvPr id="527" name="直線矢印コネクタ 526"/>
          <p:cNvCxnSpPr>
            <a:stCxn id="490" idx="3"/>
            <a:endCxn id="486" idx="2"/>
          </p:cNvCxnSpPr>
          <p:nvPr/>
        </p:nvCxnSpPr>
        <p:spPr>
          <a:xfrm>
            <a:off x="3820617" y="5894317"/>
            <a:ext cx="215171" cy="225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0" name="直線矢印コネクタ 529"/>
          <p:cNvCxnSpPr>
            <a:stCxn id="486" idx="4"/>
            <a:endCxn id="487" idx="1"/>
          </p:cNvCxnSpPr>
          <p:nvPr/>
        </p:nvCxnSpPr>
        <p:spPr>
          <a:xfrm>
            <a:off x="4739778" y="5896574"/>
            <a:ext cx="215171" cy="5677"/>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3" name="テキスト ボックス 532"/>
          <p:cNvSpPr txBox="1"/>
          <p:nvPr/>
        </p:nvSpPr>
        <p:spPr>
          <a:xfrm>
            <a:off x="3534620" y="4810859"/>
            <a:ext cx="1928733" cy="338554"/>
          </a:xfrm>
          <a:prstGeom prst="rect">
            <a:avLst/>
          </a:prstGeom>
          <a:noFill/>
        </p:spPr>
        <p:txBody>
          <a:bodyPr wrap="none" rtlCol="0">
            <a:spAutoFit/>
          </a:bodyPr>
          <a:lstStyle/>
          <a:p>
            <a:r>
              <a:rPr kumimoji="1" lang="ja-JP" altLang="en-US" sz="800" dirty="0" smtClean="0">
                <a:solidFill>
                  <a:schemeClr val="accent6">
                    <a:lumMod val="75000"/>
                  </a:schemeClr>
                </a:solidFill>
                <a:latin typeface="Meiryo" charset="-128"/>
                <a:ea typeface="Meiryo" charset="-128"/>
                <a:cs typeface="Meiryo" charset="-128"/>
              </a:rPr>
              <a:t>障害時に正常に稼働して物理マシンに</a:t>
            </a:r>
            <a:endParaRPr kumimoji="1" lang="en-US" altLang="ja-JP" sz="800" dirty="0" smtClean="0">
              <a:solidFill>
                <a:schemeClr val="accent6">
                  <a:lumMod val="75000"/>
                </a:schemeClr>
              </a:solidFill>
              <a:latin typeface="Meiryo" charset="-128"/>
              <a:ea typeface="Meiryo" charset="-128"/>
              <a:cs typeface="Meiryo" charset="-128"/>
            </a:endParaRPr>
          </a:p>
          <a:p>
            <a:r>
              <a:rPr kumimoji="1" lang="ja-JP" altLang="en-US" sz="800" dirty="0" smtClean="0">
                <a:solidFill>
                  <a:schemeClr val="accent6">
                    <a:lumMod val="75000"/>
                  </a:schemeClr>
                </a:solidFill>
                <a:latin typeface="Meiryo" charset="-128"/>
                <a:ea typeface="Meiryo" charset="-128"/>
                <a:cs typeface="Meiryo" charset="-128"/>
              </a:rPr>
              <a:t>仮想マシンを移動させサービスを継続</a:t>
            </a:r>
            <a:endParaRPr kumimoji="1" lang="ja-JP" altLang="en-US" sz="800" dirty="0">
              <a:solidFill>
                <a:schemeClr val="accent6">
                  <a:lumMod val="75000"/>
                </a:schemeClr>
              </a:solidFill>
              <a:latin typeface="Meiryo" charset="-128"/>
              <a:ea typeface="Meiryo" charset="-128"/>
              <a:cs typeface="Meiryo" charset="-128"/>
            </a:endParaRPr>
          </a:p>
        </p:txBody>
      </p:sp>
      <p:sp>
        <p:nvSpPr>
          <p:cNvPr id="534" name="乗算記号 533"/>
          <p:cNvSpPr/>
          <p:nvPr/>
        </p:nvSpPr>
        <p:spPr>
          <a:xfrm>
            <a:off x="3510112" y="5723056"/>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フローチャート: 磁気ディスク 534"/>
          <p:cNvSpPr/>
          <p:nvPr/>
        </p:nvSpPr>
        <p:spPr>
          <a:xfrm>
            <a:off x="1553896" y="5344013"/>
            <a:ext cx="703990" cy="40225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36" name="図形グループ 535"/>
          <p:cNvGrpSpPr/>
          <p:nvPr/>
        </p:nvGrpSpPr>
        <p:grpSpPr>
          <a:xfrm>
            <a:off x="2452045" y="5816202"/>
            <a:ext cx="317500" cy="157483"/>
            <a:chOff x="1106712" y="5184130"/>
            <a:chExt cx="317500" cy="157483"/>
          </a:xfrm>
        </p:grpSpPr>
        <p:sp>
          <p:nvSpPr>
            <p:cNvPr id="537" name="正方形/長方形 536"/>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円/楕円 537"/>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9" name="直線コネクタ 538"/>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0" name="図形グループ 539"/>
          <p:cNvGrpSpPr/>
          <p:nvPr/>
        </p:nvGrpSpPr>
        <p:grpSpPr>
          <a:xfrm>
            <a:off x="1000213" y="5808268"/>
            <a:ext cx="317500" cy="157483"/>
            <a:chOff x="1106712" y="5365723"/>
            <a:chExt cx="317500" cy="157483"/>
          </a:xfrm>
        </p:grpSpPr>
        <p:sp>
          <p:nvSpPr>
            <p:cNvPr id="541" name="正方形/長方形 540"/>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2" name="円/楕円 541"/>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3" name="直線コネクタ 542"/>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47" name="直線矢印コネクタ 546"/>
          <p:cNvCxnSpPr>
            <a:stCxn id="541" idx="3"/>
            <a:endCxn id="535" idx="2"/>
          </p:cNvCxnSpPr>
          <p:nvPr/>
        </p:nvCxnSpPr>
        <p:spPr>
          <a:xfrm flipV="1">
            <a:off x="1317713" y="5545138"/>
            <a:ext cx="236183" cy="341872"/>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48" name="直線矢印コネクタ 547"/>
          <p:cNvCxnSpPr>
            <a:stCxn id="535" idx="4"/>
            <a:endCxn id="537" idx="1"/>
          </p:cNvCxnSpPr>
          <p:nvPr/>
        </p:nvCxnSpPr>
        <p:spPr>
          <a:xfrm>
            <a:off x="2257886" y="5545138"/>
            <a:ext cx="194159" cy="349806"/>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49" name="乗算記号 548"/>
          <p:cNvSpPr/>
          <p:nvPr/>
        </p:nvSpPr>
        <p:spPr>
          <a:xfrm>
            <a:off x="1007208" y="5715749"/>
            <a:ext cx="324801" cy="324740"/>
          </a:xfrm>
          <a:prstGeom prst="mathMultiply">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2" name="図形グループ 551"/>
          <p:cNvGrpSpPr/>
          <p:nvPr/>
        </p:nvGrpSpPr>
        <p:grpSpPr>
          <a:xfrm>
            <a:off x="2458747" y="5467269"/>
            <a:ext cx="317500" cy="157483"/>
            <a:chOff x="1106712" y="5184130"/>
            <a:chExt cx="317500" cy="157483"/>
          </a:xfrm>
        </p:grpSpPr>
        <p:sp>
          <p:nvSpPr>
            <p:cNvPr id="553" name="正方形/長方形 552"/>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円/楕円 553"/>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5" name="直線コネクタ 554"/>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6" name="図形グループ 555"/>
          <p:cNvGrpSpPr/>
          <p:nvPr/>
        </p:nvGrpSpPr>
        <p:grpSpPr>
          <a:xfrm>
            <a:off x="1006915" y="5459335"/>
            <a:ext cx="317500" cy="157483"/>
            <a:chOff x="1106712" y="5365723"/>
            <a:chExt cx="317500" cy="157483"/>
          </a:xfrm>
        </p:grpSpPr>
        <p:sp>
          <p:nvSpPr>
            <p:cNvPr id="557" name="正方形/長方形 556"/>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8" name="円/楕円 557"/>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9" name="直線コネクタ 558"/>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0" name="図形グループ 559"/>
          <p:cNvGrpSpPr/>
          <p:nvPr/>
        </p:nvGrpSpPr>
        <p:grpSpPr>
          <a:xfrm>
            <a:off x="2469470" y="5104996"/>
            <a:ext cx="317500" cy="157483"/>
            <a:chOff x="1106712" y="5184130"/>
            <a:chExt cx="317500" cy="157483"/>
          </a:xfrm>
        </p:grpSpPr>
        <p:sp>
          <p:nvSpPr>
            <p:cNvPr id="561" name="正方形/長方形 560"/>
            <p:cNvSpPr/>
            <p:nvPr/>
          </p:nvSpPr>
          <p:spPr>
            <a:xfrm>
              <a:off x="1106712" y="518413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2" name="円/楕円 561"/>
            <p:cNvSpPr/>
            <p:nvPr/>
          </p:nvSpPr>
          <p:spPr>
            <a:xfrm>
              <a:off x="1149208" y="521588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3" name="直線コネクタ 562"/>
            <p:cNvCxnSpPr/>
            <p:nvPr/>
          </p:nvCxnSpPr>
          <p:spPr>
            <a:xfrm>
              <a:off x="1231758" y="526244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4" name="図形グループ 563"/>
          <p:cNvGrpSpPr/>
          <p:nvPr/>
        </p:nvGrpSpPr>
        <p:grpSpPr>
          <a:xfrm>
            <a:off x="1017638" y="5097062"/>
            <a:ext cx="317500" cy="157483"/>
            <a:chOff x="1106712" y="5365723"/>
            <a:chExt cx="317500" cy="157483"/>
          </a:xfrm>
        </p:grpSpPr>
        <p:sp>
          <p:nvSpPr>
            <p:cNvPr id="565" name="正方形/長方形 564"/>
            <p:cNvSpPr/>
            <p:nvPr/>
          </p:nvSpPr>
          <p:spPr>
            <a:xfrm>
              <a:off x="1106712" y="5365723"/>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6" name="円/楕円 565"/>
            <p:cNvSpPr/>
            <p:nvPr/>
          </p:nvSpPr>
          <p:spPr>
            <a:xfrm>
              <a:off x="1149208" y="5397473"/>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7" name="直線コネクタ 566"/>
            <p:cNvCxnSpPr/>
            <p:nvPr/>
          </p:nvCxnSpPr>
          <p:spPr>
            <a:xfrm>
              <a:off x="1231758" y="5444036"/>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cxnSp>
        <p:nvCxnSpPr>
          <p:cNvPr id="568" name="直線矢印コネクタ 567"/>
          <p:cNvCxnSpPr>
            <a:stCxn id="535" idx="4"/>
            <a:endCxn id="561" idx="1"/>
          </p:cNvCxnSpPr>
          <p:nvPr/>
        </p:nvCxnSpPr>
        <p:spPr>
          <a:xfrm flipV="1">
            <a:off x="2257886" y="5183738"/>
            <a:ext cx="211584" cy="361400"/>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9" name="直線矢印コネクタ 568"/>
          <p:cNvCxnSpPr>
            <a:stCxn id="565" idx="3"/>
            <a:endCxn id="535" idx="2"/>
          </p:cNvCxnSpPr>
          <p:nvPr/>
        </p:nvCxnSpPr>
        <p:spPr>
          <a:xfrm>
            <a:off x="1335138" y="5175804"/>
            <a:ext cx="218758" cy="36933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5" name="直線矢印コネクタ 574"/>
          <p:cNvCxnSpPr>
            <a:stCxn id="535" idx="4"/>
            <a:endCxn id="553" idx="1"/>
          </p:cNvCxnSpPr>
          <p:nvPr/>
        </p:nvCxnSpPr>
        <p:spPr>
          <a:xfrm>
            <a:off x="2257886" y="5545138"/>
            <a:ext cx="200861" cy="873"/>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78" name="直線矢印コネクタ 577"/>
          <p:cNvCxnSpPr>
            <a:stCxn id="557" idx="3"/>
            <a:endCxn id="535" idx="2"/>
          </p:cNvCxnSpPr>
          <p:nvPr/>
        </p:nvCxnSpPr>
        <p:spPr>
          <a:xfrm>
            <a:off x="1324415" y="5538077"/>
            <a:ext cx="229481" cy="7061"/>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87" name="テキスト ボックス 586"/>
          <p:cNvSpPr txBox="1"/>
          <p:nvPr/>
        </p:nvSpPr>
        <p:spPr>
          <a:xfrm>
            <a:off x="1142684" y="4816017"/>
            <a:ext cx="1518364" cy="338554"/>
          </a:xfrm>
          <a:prstGeom prst="rect">
            <a:avLst/>
          </a:prstGeom>
          <a:noFill/>
        </p:spPr>
        <p:txBody>
          <a:bodyPr wrap="none" rtlCol="0">
            <a:spAutoFit/>
          </a:bodyPr>
          <a:lstStyle/>
          <a:p>
            <a:pPr algn="ctr"/>
            <a:r>
              <a:rPr kumimoji="1" lang="ja-JP" altLang="en-US" sz="800" dirty="0" smtClean="0">
                <a:solidFill>
                  <a:srgbClr val="FF0000"/>
                </a:solidFill>
                <a:latin typeface="Meiryo" charset="-128"/>
                <a:ea typeface="Meiryo" charset="-128"/>
                <a:cs typeface="Meiryo" charset="-128"/>
              </a:rPr>
              <a:t>複雑なクラスタリング構成と</a:t>
            </a:r>
            <a:endParaRPr kumimoji="1" lang="en-US" altLang="ja-JP" sz="800" dirty="0" smtClean="0">
              <a:solidFill>
                <a:srgbClr val="FF0000"/>
              </a:solidFill>
              <a:latin typeface="Meiryo" charset="-128"/>
              <a:ea typeface="Meiryo" charset="-128"/>
              <a:cs typeface="Meiryo" charset="-128"/>
            </a:endParaRPr>
          </a:p>
          <a:p>
            <a:pPr algn="ctr"/>
            <a:r>
              <a:rPr lang="ja-JP" altLang="en-US" sz="800" dirty="0" smtClean="0">
                <a:solidFill>
                  <a:srgbClr val="FF0000"/>
                </a:solidFill>
                <a:latin typeface="Meiryo" charset="-128"/>
                <a:ea typeface="Meiryo" charset="-128"/>
                <a:cs typeface="Meiryo" charset="-128"/>
              </a:rPr>
              <a:t>対応のためのソフトウエア</a:t>
            </a:r>
            <a:endParaRPr kumimoji="1" lang="ja-JP" altLang="en-US" sz="800" dirty="0">
              <a:solidFill>
                <a:srgbClr val="FF0000"/>
              </a:solidFill>
              <a:latin typeface="Meiryo" charset="-128"/>
              <a:ea typeface="Meiryo" charset="-128"/>
              <a:cs typeface="Meiryo" charset="-128"/>
            </a:endParaRPr>
          </a:p>
        </p:txBody>
      </p:sp>
      <p:sp>
        <p:nvSpPr>
          <p:cNvPr id="588" name="テキスト ボックス 587"/>
          <p:cNvSpPr txBox="1"/>
          <p:nvPr/>
        </p:nvSpPr>
        <p:spPr>
          <a:xfrm>
            <a:off x="5948538" y="4905989"/>
            <a:ext cx="2441694" cy="892552"/>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ライブマイグレーション</a:t>
            </a:r>
            <a:endParaRPr kumimoji="1" lang="en-US" altLang="ja-JP" sz="1600" b="1"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保守時のサービス停止回避</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障害時のサービス停止回避</a:t>
            </a:r>
            <a:endParaRPr lang="en-US" altLang="ja-JP" sz="12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200" dirty="0" smtClean="0">
                <a:solidFill>
                  <a:srgbClr val="0432FF"/>
                </a:solidFill>
                <a:latin typeface="Meiryo" charset="-128"/>
                <a:ea typeface="Meiryo" charset="-128"/>
                <a:cs typeface="Meiryo" charset="-128"/>
              </a:rPr>
              <a:t>物理マシンの負荷の分散</a:t>
            </a:r>
            <a:endParaRPr kumimoji="1" lang="en-US" altLang="ja-JP" sz="1200" dirty="0" smtClean="0">
              <a:solidFill>
                <a:srgbClr val="0432FF"/>
              </a:solidFill>
              <a:latin typeface="Meiryo" charset="-128"/>
              <a:ea typeface="Meiryo" charset="-128"/>
              <a:cs typeface="Meiryo" charset="-128"/>
            </a:endParaRPr>
          </a:p>
        </p:txBody>
      </p:sp>
      <p:sp>
        <p:nvSpPr>
          <p:cNvPr id="589" name="右矢印 588"/>
          <p:cNvSpPr/>
          <p:nvPr/>
        </p:nvSpPr>
        <p:spPr>
          <a:xfrm>
            <a:off x="2932711" y="144667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0" name="右矢印 589"/>
          <p:cNvSpPr/>
          <p:nvPr/>
        </p:nvSpPr>
        <p:spPr>
          <a:xfrm>
            <a:off x="2937526" y="5235767"/>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1" name="右矢印 590"/>
          <p:cNvSpPr/>
          <p:nvPr/>
        </p:nvSpPr>
        <p:spPr>
          <a:xfrm>
            <a:off x="2930355" y="3152653"/>
            <a:ext cx="468695" cy="562165"/>
          </a:xfrm>
          <a:prstGeom prst="rightArrow">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17501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192098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正方形/長方形 199"/>
          <p:cNvSpPr/>
          <p:nvPr/>
        </p:nvSpPr>
        <p:spPr>
          <a:xfrm>
            <a:off x="697352" y="1052736"/>
            <a:ext cx="7763080" cy="4661853"/>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5854591"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3438554"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996802" y="1678317"/>
            <a:ext cx="2279054" cy="391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統合システムの分類</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grpSp>
        <p:nvGrpSpPr>
          <p:cNvPr id="46" name="図形グループ 45"/>
          <p:cNvGrpSpPr/>
          <p:nvPr/>
        </p:nvGrpSpPr>
        <p:grpSpPr>
          <a:xfrm>
            <a:off x="5994713" y="357054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074961" y="3910371"/>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074961" y="4327433"/>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074961" y="494192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53" name="図形グループ 52"/>
          <p:cNvGrpSpPr/>
          <p:nvPr/>
        </p:nvGrpSpPr>
        <p:grpSpPr>
          <a:xfrm>
            <a:off x="6696914" y="356916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6777162" y="3908984"/>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6777162" y="4326046"/>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6777162" y="493585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60" name="図形グループ 59"/>
          <p:cNvGrpSpPr/>
          <p:nvPr/>
        </p:nvGrpSpPr>
        <p:grpSpPr>
          <a:xfrm>
            <a:off x="7409332" y="356738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7489580" y="3907207"/>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7489580" y="4324269"/>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7489580" y="493876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sp>
        <p:nvSpPr>
          <p:cNvPr id="114" name="正方形/長方形 113"/>
          <p:cNvSpPr/>
          <p:nvPr/>
        </p:nvSpPr>
        <p:spPr>
          <a:xfrm>
            <a:off x="3564913"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3564913"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3564913"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17" name="フローチャート: 磁気ディスク 116"/>
          <p:cNvSpPr/>
          <p:nvPr/>
        </p:nvSpPr>
        <p:spPr>
          <a:xfrm>
            <a:off x="3634663"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2" name="正方形/長方形 151"/>
          <p:cNvSpPr/>
          <p:nvPr/>
        </p:nvSpPr>
        <p:spPr>
          <a:xfrm>
            <a:off x="3634663"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3687378"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p:nvPr/>
        </p:nvCxnSpPr>
        <p:spPr>
          <a:xfrm>
            <a:off x="3779912"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9" name="正方形/長方形 148"/>
          <p:cNvSpPr/>
          <p:nvPr/>
        </p:nvSpPr>
        <p:spPr>
          <a:xfrm>
            <a:off x="3634663"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3687378"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3779912"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4280078"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円/楕円 146"/>
          <p:cNvSpPr/>
          <p:nvPr/>
        </p:nvSpPr>
        <p:spPr>
          <a:xfrm>
            <a:off x="4332793"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8" name="直線コネクタ 147"/>
          <p:cNvCxnSpPr/>
          <p:nvPr/>
        </p:nvCxnSpPr>
        <p:spPr>
          <a:xfrm>
            <a:off x="4425327"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正方形/長方形 142"/>
          <p:cNvSpPr/>
          <p:nvPr/>
        </p:nvSpPr>
        <p:spPr>
          <a:xfrm>
            <a:off x="4280078"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4332793"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p:nvPr/>
        </p:nvCxnSpPr>
        <p:spPr>
          <a:xfrm>
            <a:off x="4425327"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0" name="正方形/長方形 139"/>
          <p:cNvSpPr/>
          <p:nvPr/>
        </p:nvSpPr>
        <p:spPr>
          <a:xfrm>
            <a:off x="4916705"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4969420"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p:nvPr/>
        </p:nvCxnSpPr>
        <p:spPr>
          <a:xfrm>
            <a:off x="5061954"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7" name="正方形/長方形 136"/>
          <p:cNvSpPr/>
          <p:nvPr/>
        </p:nvSpPr>
        <p:spPr>
          <a:xfrm>
            <a:off x="4916705"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4969420"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5061954"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4" name="フローチャート: 磁気ディスク 123"/>
          <p:cNvSpPr/>
          <p:nvPr/>
        </p:nvSpPr>
        <p:spPr>
          <a:xfrm>
            <a:off x="4280078"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フローチャート: 磁気ディスク 124"/>
          <p:cNvSpPr/>
          <p:nvPr/>
        </p:nvSpPr>
        <p:spPr>
          <a:xfrm>
            <a:off x="4916705"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6" name="正方形/長方形 125"/>
          <p:cNvSpPr/>
          <p:nvPr/>
        </p:nvSpPr>
        <p:spPr>
          <a:xfrm>
            <a:off x="3634663"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4280078"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916705"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3634663"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280078"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4916705"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テキスト ボックス 131"/>
          <p:cNvSpPr txBox="1"/>
          <p:nvPr/>
        </p:nvSpPr>
        <p:spPr>
          <a:xfrm>
            <a:off x="4273982" y="3528899"/>
            <a:ext cx="588623"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サーバー</a:t>
            </a:r>
            <a:endParaRPr kumimoji="1" lang="ja-JP" altLang="en-US" sz="800" dirty="0">
              <a:solidFill>
                <a:schemeClr val="tx1">
                  <a:lumMod val="50000"/>
                  <a:lumOff val="50000"/>
                </a:schemeClr>
              </a:solidFill>
            </a:endParaRPr>
          </a:p>
        </p:txBody>
      </p:sp>
      <p:sp>
        <p:nvSpPr>
          <p:cNvPr id="133" name="テキスト ボックス 132"/>
          <p:cNvSpPr txBox="1"/>
          <p:nvPr/>
        </p:nvSpPr>
        <p:spPr>
          <a:xfrm>
            <a:off x="4217075" y="4193528"/>
            <a:ext cx="702436"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ネットワーク</a:t>
            </a:r>
            <a:endParaRPr kumimoji="1" lang="ja-JP" altLang="en-US" sz="800" dirty="0">
              <a:solidFill>
                <a:schemeClr val="tx1">
                  <a:lumMod val="50000"/>
                  <a:lumOff val="50000"/>
                </a:schemeClr>
              </a:solidFill>
            </a:endParaRPr>
          </a:p>
        </p:txBody>
      </p:sp>
      <p:sp>
        <p:nvSpPr>
          <p:cNvPr id="134" name="テキスト ボックス 133"/>
          <p:cNvSpPr txBox="1"/>
          <p:nvPr/>
        </p:nvSpPr>
        <p:spPr>
          <a:xfrm>
            <a:off x="4012694" y="4869740"/>
            <a:ext cx="1111202"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ストレージ（</a:t>
            </a:r>
            <a:r>
              <a:rPr kumimoji="1" lang="en-US" altLang="ja-JP" sz="800" dirty="0" smtClean="0">
                <a:solidFill>
                  <a:schemeClr val="tx1">
                    <a:lumMod val="50000"/>
                    <a:lumOff val="50000"/>
                  </a:schemeClr>
                </a:solidFill>
              </a:rPr>
              <a:t>SAN/NAS</a:t>
            </a:r>
            <a:r>
              <a:rPr kumimoji="1" lang="ja-JP" altLang="en-US" sz="800" dirty="0" smtClean="0">
                <a:solidFill>
                  <a:schemeClr val="tx1">
                    <a:lumMod val="50000"/>
                    <a:lumOff val="50000"/>
                  </a:schemeClr>
                </a:solidFill>
              </a:rPr>
              <a:t>）</a:t>
            </a:r>
            <a:endParaRPr kumimoji="1" lang="ja-JP" altLang="en-US" sz="800" dirty="0">
              <a:solidFill>
                <a:schemeClr val="tx1">
                  <a:lumMod val="50000"/>
                  <a:lumOff val="50000"/>
                </a:schemeClr>
              </a:solidFill>
            </a:endParaRPr>
          </a:p>
        </p:txBody>
      </p:sp>
      <p:sp>
        <p:nvSpPr>
          <p:cNvPr id="135" name="上下矢印 134"/>
          <p:cNvSpPr/>
          <p:nvPr/>
        </p:nvSpPr>
        <p:spPr>
          <a:xfrm>
            <a:off x="4499993"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上下矢印 135"/>
          <p:cNvSpPr/>
          <p:nvPr/>
        </p:nvSpPr>
        <p:spPr>
          <a:xfrm>
            <a:off x="4499993"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1132949" y="3571605"/>
            <a:ext cx="2014173" cy="5369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正方形/長方形 155"/>
          <p:cNvSpPr/>
          <p:nvPr/>
        </p:nvSpPr>
        <p:spPr>
          <a:xfrm>
            <a:off x="1132949" y="4229020"/>
            <a:ext cx="2014173" cy="5369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1132949" y="4895808"/>
            <a:ext cx="2014173" cy="5369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58" name="フローチャート: 磁気ディスク 157"/>
          <p:cNvSpPr/>
          <p:nvPr/>
        </p:nvSpPr>
        <p:spPr>
          <a:xfrm>
            <a:off x="1202699"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1202699"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1255414"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p:nvPr/>
        </p:nvCxnSpPr>
        <p:spPr>
          <a:xfrm>
            <a:off x="1347948"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2" name="正方形/長方形 161"/>
          <p:cNvSpPr/>
          <p:nvPr/>
        </p:nvSpPr>
        <p:spPr>
          <a:xfrm>
            <a:off x="1202699"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円/楕円 162"/>
          <p:cNvSpPr/>
          <p:nvPr/>
        </p:nvSpPr>
        <p:spPr>
          <a:xfrm>
            <a:off x="1255414"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4" name="直線コネクタ 163"/>
          <p:cNvCxnSpPr/>
          <p:nvPr/>
        </p:nvCxnSpPr>
        <p:spPr>
          <a:xfrm>
            <a:off x="1347948"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5" name="正方形/長方形 164"/>
          <p:cNvSpPr/>
          <p:nvPr/>
        </p:nvSpPr>
        <p:spPr>
          <a:xfrm>
            <a:off x="1848114" y="391247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1900829" y="394184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1993363" y="398996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1848114" y="3722354"/>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1900829" y="3751726"/>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p:nvPr/>
        </p:nvCxnSpPr>
        <p:spPr>
          <a:xfrm>
            <a:off x="1993363" y="3799847"/>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1" name="正方形/長方形 170"/>
          <p:cNvSpPr/>
          <p:nvPr/>
        </p:nvSpPr>
        <p:spPr>
          <a:xfrm>
            <a:off x="2484741" y="39120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2537456" y="3927555"/>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p:nvPr/>
        </p:nvCxnSpPr>
        <p:spPr>
          <a:xfrm>
            <a:off x="2629990" y="398954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4" name="正方形/長方形 173"/>
          <p:cNvSpPr/>
          <p:nvPr/>
        </p:nvSpPr>
        <p:spPr>
          <a:xfrm>
            <a:off x="2484741" y="372193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2537456" y="3751302"/>
            <a:ext cx="117171" cy="117708"/>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2629990" y="3799423"/>
            <a:ext cx="353719" cy="425"/>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7" name="フローチャート: 磁気ディスク 176"/>
          <p:cNvSpPr/>
          <p:nvPr/>
        </p:nvSpPr>
        <p:spPr>
          <a:xfrm>
            <a:off x="1848114"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フローチャート: 磁気ディスク 177"/>
          <p:cNvSpPr/>
          <p:nvPr/>
        </p:nvSpPr>
        <p:spPr>
          <a:xfrm>
            <a:off x="2484741" y="5086491"/>
            <a:ext cx="583546" cy="288549"/>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1202699"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1848114" y="456751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2484741" y="456708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202699"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48114" y="4383150"/>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484741" y="4382726"/>
            <a:ext cx="583546" cy="155835"/>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1842018" y="3528899"/>
            <a:ext cx="588623"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サーバー</a:t>
            </a:r>
            <a:endParaRPr kumimoji="1" lang="ja-JP" altLang="en-US" sz="800" dirty="0">
              <a:solidFill>
                <a:schemeClr val="tx1">
                  <a:lumMod val="50000"/>
                  <a:lumOff val="50000"/>
                </a:schemeClr>
              </a:solidFill>
            </a:endParaRPr>
          </a:p>
        </p:txBody>
      </p:sp>
      <p:sp>
        <p:nvSpPr>
          <p:cNvPr id="186" name="テキスト ボックス 185"/>
          <p:cNvSpPr txBox="1"/>
          <p:nvPr/>
        </p:nvSpPr>
        <p:spPr>
          <a:xfrm>
            <a:off x="1785111" y="4193528"/>
            <a:ext cx="702436"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ネットワーク</a:t>
            </a:r>
            <a:endParaRPr kumimoji="1" lang="ja-JP" altLang="en-US" sz="800" dirty="0">
              <a:solidFill>
                <a:schemeClr val="tx1">
                  <a:lumMod val="50000"/>
                  <a:lumOff val="50000"/>
                </a:schemeClr>
              </a:solidFill>
            </a:endParaRPr>
          </a:p>
        </p:txBody>
      </p:sp>
      <p:sp>
        <p:nvSpPr>
          <p:cNvPr id="187" name="テキスト ボックス 186"/>
          <p:cNvSpPr txBox="1"/>
          <p:nvPr/>
        </p:nvSpPr>
        <p:spPr>
          <a:xfrm>
            <a:off x="1580730" y="4869740"/>
            <a:ext cx="1111202" cy="215444"/>
          </a:xfrm>
          <a:prstGeom prst="rect">
            <a:avLst/>
          </a:prstGeom>
          <a:noFill/>
        </p:spPr>
        <p:txBody>
          <a:bodyPr wrap="none" rtlCol="0">
            <a:spAutoFit/>
          </a:bodyPr>
          <a:lstStyle/>
          <a:p>
            <a:pPr algn="ctr"/>
            <a:r>
              <a:rPr kumimoji="1" lang="ja-JP" altLang="en-US" sz="800" dirty="0" smtClean="0">
                <a:solidFill>
                  <a:schemeClr val="tx1">
                    <a:lumMod val="50000"/>
                    <a:lumOff val="50000"/>
                  </a:schemeClr>
                </a:solidFill>
              </a:rPr>
              <a:t>ストレージ（</a:t>
            </a:r>
            <a:r>
              <a:rPr kumimoji="1" lang="en-US" altLang="ja-JP" sz="800" dirty="0" smtClean="0">
                <a:solidFill>
                  <a:schemeClr val="tx1">
                    <a:lumMod val="50000"/>
                    <a:lumOff val="50000"/>
                  </a:schemeClr>
                </a:solidFill>
              </a:rPr>
              <a:t>SAN/NAS</a:t>
            </a:r>
            <a:r>
              <a:rPr kumimoji="1" lang="ja-JP" altLang="en-US" sz="800" dirty="0" smtClean="0">
                <a:solidFill>
                  <a:schemeClr val="tx1">
                    <a:lumMod val="50000"/>
                    <a:lumOff val="50000"/>
                  </a:schemeClr>
                </a:solidFill>
              </a:rPr>
              <a:t>）</a:t>
            </a:r>
            <a:endParaRPr kumimoji="1" lang="ja-JP" altLang="en-US" sz="800" dirty="0">
              <a:solidFill>
                <a:schemeClr val="tx1">
                  <a:lumMod val="50000"/>
                  <a:lumOff val="50000"/>
                </a:schemeClr>
              </a:solidFill>
            </a:endParaRPr>
          </a:p>
        </p:txBody>
      </p:sp>
      <p:sp>
        <p:nvSpPr>
          <p:cNvPr id="188" name="上下矢印 187"/>
          <p:cNvSpPr/>
          <p:nvPr/>
        </p:nvSpPr>
        <p:spPr>
          <a:xfrm>
            <a:off x="2068029" y="473821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上下矢印 188"/>
          <p:cNvSpPr/>
          <p:nvPr/>
        </p:nvSpPr>
        <p:spPr>
          <a:xfrm>
            <a:off x="2068029" y="4068309"/>
            <a:ext cx="144016" cy="170006"/>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132949" y="2448398"/>
            <a:ext cx="2014173" cy="105261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dirty="0">
                <a:solidFill>
                  <a:schemeClr val="bg1"/>
                </a:solidFill>
                <a:latin typeface="Meiryo" charset="-128"/>
                <a:ea typeface="Meiryo" charset="-128"/>
                <a:cs typeface="Meiryo" charset="-128"/>
              </a:rPr>
              <a:t>アプリケーション開発用ソフトウェア、データベース、テストツールや統合ツール、業務アプリケーション</a:t>
            </a:r>
            <a:r>
              <a:rPr lang="ja-JP" altLang="en-US" sz="1000" dirty="0" smtClean="0">
                <a:solidFill>
                  <a:schemeClr val="bg1"/>
                </a:solidFill>
                <a:latin typeface="Meiryo" charset="-128"/>
                <a:ea typeface="Meiryo" charset="-128"/>
                <a:cs typeface="Meiryo" charset="-128"/>
              </a:rPr>
              <a:t>など</a:t>
            </a:r>
            <a:endParaRPr lang="en-US" altLang="ja-JP" sz="1000" dirty="0" smtClean="0">
              <a:solidFill>
                <a:schemeClr val="bg1"/>
              </a:solidFill>
              <a:latin typeface="Meiryo" charset="-128"/>
              <a:ea typeface="Meiryo" charset="-128"/>
              <a:cs typeface="Meiryo" charset="-128"/>
            </a:endParaRPr>
          </a:p>
          <a:p>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　</a:t>
            </a:r>
            <a:r>
              <a:rPr kumimoji="1" lang="ja-JP" altLang="en-US" sz="800" dirty="0" smtClean="0">
                <a:solidFill>
                  <a:schemeClr val="bg1"/>
                </a:solidFill>
                <a:latin typeface="Meiryo" charset="-128"/>
                <a:ea typeface="Meiryo" charset="-128"/>
                <a:cs typeface="Meiryo" charset="-128"/>
              </a:rPr>
              <a:t>インフラストラクチャーをソフトウェアに最適化</a:t>
            </a:r>
            <a:endParaRPr kumimoji="1" lang="ja-JP" altLang="en-US" sz="800" dirty="0">
              <a:solidFill>
                <a:schemeClr val="bg1"/>
              </a:solidFill>
              <a:latin typeface="Meiryo" charset="-128"/>
              <a:ea typeface="Meiryo" charset="-128"/>
              <a:cs typeface="Meiryo" charset="-128"/>
            </a:endParaRPr>
          </a:p>
        </p:txBody>
      </p:sp>
      <p:sp>
        <p:nvSpPr>
          <p:cNvPr id="191" name="正方形/長方形 190"/>
          <p:cNvSpPr/>
          <p:nvPr/>
        </p:nvSpPr>
        <p:spPr>
          <a:xfrm>
            <a:off x="3564913" y="2445992"/>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用途を限定せず</a:t>
            </a:r>
            <a:endParaRPr kumimoji="1" lang="ja-JP" altLang="en-US" sz="1200" dirty="0">
              <a:solidFill>
                <a:srgbClr val="FFFFFF"/>
              </a:solidFill>
              <a:latin typeface="Meiryo" charset="-128"/>
              <a:ea typeface="Meiryo" charset="-128"/>
              <a:cs typeface="Meiryo" charset="-128"/>
            </a:endParaRPr>
          </a:p>
        </p:txBody>
      </p:sp>
      <p:sp>
        <p:nvSpPr>
          <p:cNvPr id="192" name="正方形/長方形 191"/>
          <p:cNvSpPr/>
          <p:nvPr/>
        </p:nvSpPr>
        <p:spPr>
          <a:xfrm>
            <a:off x="5994713" y="2437883"/>
            <a:ext cx="2014173" cy="10526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用途を限定せず</a:t>
            </a:r>
            <a:endParaRPr kumimoji="1" lang="ja-JP" altLang="en-US" sz="1200" dirty="0">
              <a:solidFill>
                <a:srgbClr val="FFFFFF"/>
              </a:solidFill>
              <a:latin typeface="Meiryo" charset="-128"/>
              <a:ea typeface="Meiryo" charset="-128"/>
              <a:cs typeface="Meiryo" charset="-128"/>
            </a:endParaRPr>
          </a:p>
        </p:txBody>
      </p:sp>
      <p:sp>
        <p:nvSpPr>
          <p:cNvPr id="194" name="正方形/長方形 193"/>
          <p:cNvSpPr/>
          <p:nvPr/>
        </p:nvSpPr>
        <p:spPr>
          <a:xfrm>
            <a:off x="1331640" y="1822330"/>
            <a:ext cx="1569660" cy="615553"/>
          </a:xfrm>
          <a:prstGeom prst="rect">
            <a:avLst/>
          </a:prstGeom>
        </p:spPr>
        <p:txBody>
          <a:bodyPr wrap="none">
            <a:spAutoFit/>
          </a:bodyPr>
          <a:lstStyle/>
          <a:p>
            <a:pPr algn="ctr"/>
            <a:r>
              <a:rPr lang="ja-JP" altLang="en-US" sz="1200" b="1" dirty="0" smtClean="0">
                <a:solidFill>
                  <a:schemeClr val="tx1">
                    <a:lumMod val="65000"/>
                    <a:lumOff val="35000"/>
                  </a:schemeClr>
                </a:solidFill>
                <a:latin typeface="Meiryo" charset="-128"/>
                <a:ea typeface="Meiryo" charset="-128"/>
                <a:cs typeface="Meiryo" charset="-128"/>
              </a:rPr>
              <a:t>インテグレーテッド</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200" b="1" dirty="0" smtClean="0">
                <a:solidFill>
                  <a:schemeClr val="tx1">
                    <a:lumMod val="65000"/>
                    <a:lumOff val="35000"/>
                  </a:schemeClr>
                </a:solidFill>
                <a:latin typeface="Meiryo" charset="-128"/>
                <a:ea typeface="Meiryo" charset="-128"/>
                <a:cs typeface="Meiryo" charset="-128"/>
              </a:rPr>
              <a:t>プラットフォーム</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000" b="1" dirty="0" smtClean="0">
                <a:solidFill>
                  <a:schemeClr val="tx1">
                    <a:lumMod val="65000"/>
                    <a:lumOff val="35000"/>
                  </a:schemeClr>
                </a:solidFill>
                <a:latin typeface="Meiryo" charset="-128"/>
                <a:ea typeface="Meiryo" charset="-128"/>
                <a:cs typeface="Meiryo" charset="-128"/>
              </a:rPr>
              <a:t>（アプライアンス）</a:t>
            </a:r>
            <a:endParaRPr lang="ja-JP" altLang="en-US" sz="1000" dirty="0">
              <a:solidFill>
                <a:schemeClr val="tx1">
                  <a:lumMod val="65000"/>
                  <a:lumOff val="35000"/>
                </a:schemeClr>
              </a:solidFill>
            </a:endParaRPr>
          </a:p>
        </p:txBody>
      </p:sp>
      <p:sp>
        <p:nvSpPr>
          <p:cNvPr id="195" name="正方形/長方形 194"/>
          <p:cNvSpPr/>
          <p:nvPr/>
        </p:nvSpPr>
        <p:spPr>
          <a:xfrm>
            <a:off x="3630159" y="1836134"/>
            <a:ext cx="1877437" cy="615553"/>
          </a:xfrm>
          <a:prstGeom prst="rect">
            <a:avLst/>
          </a:prstGeom>
        </p:spPr>
        <p:txBody>
          <a:bodyPr wrap="none">
            <a:spAutoFit/>
          </a:bodyPr>
          <a:lstStyle/>
          <a:p>
            <a:pPr algn="ctr"/>
            <a:r>
              <a:rPr lang="ja-JP" altLang="en-US" sz="1200" b="1" dirty="0" smtClean="0">
                <a:solidFill>
                  <a:schemeClr val="tx1">
                    <a:lumMod val="65000"/>
                    <a:lumOff val="35000"/>
                  </a:schemeClr>
                </a:solidFill>
                <a:latin typeface="Meiryo" charset="-128"/>
                <a:ea typeface="Meiryo" charset="-128"/>
                <a:cs typeface="Meiryo" charset="-128"/>
              </a:rPr>
              <a:t>インテグレーテッド</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200" b="1" dirty="0" smtClean="0">
                <a:solidFill>
                  <a:schemeClr val="tx1">
                    <a:lumMod val="65000"/>
                    <a:lumOff val="35000"/>
                  </a:schemeClr>
                </a:solidFill>
                <a:latin typeface="Meiryo" charset="-128"/>
                <a:ea typeface="Meiryo" charset="-128"/>
                <a:cs typeface="Meiryo" charset="-128"/>
              </a:rPr>
              <a:t>インフラストラクチャー</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en-US" altLang="ja-JP" sz="1000" b="1" dirty="0" smtClean="0">
                <a:solidFill>
                  <a:schemeClr val="tx1">
                    <a:lumMod val="65000"/>
                    <a:lumOff val="35000"/>
                  </a:schemeClr>
                </a:solidFill>
                <a:latin typeface="Meiryo" charset="-128"/>
                <a:ea typeface="Meiryo" charset="-128"/>
                <a:cs typeface="Meiryo" charset="-128"/>
              </a:rPr>
              <a:t>(</a:t>
            </a:r>
            <a:r>
              <a:rPr lang="ja-JP" altLang="en-US" sz="1000" b="1" dirty="0" smtClean="0">
                <a:solidFill>
                  <a:schemeClr val="tx1">
                    <a:lumMod val="65000"/>
                    <a:lumOff val="35000"/>
                  </a:schemeClr>
                </a:solidFill>
                <a:latin typeface="Meiryo" charset="-128"/>
                <a:ea typeface="Meiryo" charset="-128"/>
                <a:cs typeface="Meiryo" charset="-128"/>
              </a:rPr>
              <a:t>コンバージド・システム</a:t>
            </a:r>
            <a:r>
              <a:rPr lang="en-US" altLang="ja-JP" sz="1000" b="1" dirty="0" smtClean="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196" name="正方形/長方形 195"/>
          <p:cNvSpPr/>
          <p:nvPr/>
        </p:nvSpPr>
        <p:spPr>
          <a:xfrm>
            <a:off x="5872232" y="1836134"/>
            <a:ext cx="2233304" cy="615553"/>
          </a:xfrm>
          <a:prstGeom prst="rect">
            <a:avLst/>
          </a:prstGeom>
        </p:spPr>
        <p:txBody>
          <a:bodyPr wrap="none">
            <a:spAutoFit/>
          </a:bodyPr>
          <a:lstStyle/>
          <a:p>
            <a:pPr algn="ctr"/>
            <a:r>
              <a:rPr lang="ja-JP" altLang="en-US" sz="1200" b="1" dirty="0" smtClean="0">
                <a:solidFill>
                  <a:schemeClr val="tx1">
                    <a:lumMod val="65000"/>
                    <a:lumOff val="35000"/>
                  </a:schemeClr>
                </a:solidFill>
                <a:latin typeface="Meiryo" charset="-128"/>
                <a:ea typeface="Meiryo" charset="-128"/>
                <a:cs typeface="Meiryo" charset="-128"/>
              </a:rPr>
              <a:t>ハイパーコンバージド</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ja-JP" altLang="en-US" sz="1200" b="1" dirty="0" smtClean="0">
                <a:solidFill>
                  <a:schemeClr val="tx1">
                    <a:lumMod val="65000"/>
                    <a:lumOff val="35000"/>
                  </a:schemeClr>
                </a:solidFill>
                <a:latin typeface="Meiryo" charset="-128"/>
                <a:ea typeface="Meiryo" charset="-128"/>
                <a:cs typeface="Meiryo" charset="-128"/>
              </a:rPr>
              <a:t>インフラストラクチャー</a:t>
            </a:r>
            <a:endParaRPr lang="en-US" altLang="ja-JP" sz="1200" b="1" dirty="0" smtClean="0">
              <a:solidFill>
                <a:schemeClr val="tx1">
                  <a:lumMod val="65000"/>
                  <a:lumOff val="35000"/>
                </a:schemeClr>
              </a:solidFill>
              <a:latin typeface="Meiryo" charset="-128"/>
              <a:ea typeface="Meiryo" charset="-128"/>
              <a:cs typeface="Meiryo" charset="-128"/>
            </a:endParaRPr>
          </a:p>
          <a:p>
            <a:pPr algn="ctr"/>
            <a:r>
              <a:rPr lang="en-US" altLang="ja-JP" sz="1000" b="1" dirty="0" smtClean="0">
                <a:solidFill>
                  <a:schemeClr val="tx1">
                    <a:lumMod val="65000"/>
                    <a:lumOff val="35000"/>
                  </a:schemeClr>
                </a:solidFill>
                <a:latin typeface="Meiryo" charset="-128"/>
                <a:ea typeface="Meiryo" charset="-128"/>
                <a:cs typeface="Meiryo" charset="-128"/>
              </a:rPr>
              <a:t>(</a:t>
            </a:r>
            <a:r>
              <a:rPr lang="ja-JP" altLang="en-US" sz="1000" b="1" dirty="0" smtClean="0">
                <a:solidFill>
                  <a:schemeClr val="tx1">
                    <a:lumMod val="65000"/>
                    <a:lumOff val="35000"/>
                  </a:schemeClr>
                </a:solidFill>
                <a:latin typeface="Meiryo" charset="-128"/>
                <a:ea typeface="Meiryo" charset="-128"/>
                <a:cs typeface="Meiryo" charset="-128"/>
              </a:rPr>
              <a:t>ハイパーコンバージド・システム</a:t>
            </a:r>
            <a:r>
              <a:rPr lang="en-US" altLang="ja-JP" sz="1000" b="1" dirty="0" smtClean="0">
                <a:solidFill>
                  <a:schemeClr val="tx1">
                    <a:lumMod val="65000"/>
                    <a:lumOff val="35000"/>
                  </a:schemeClr>
                </a:solidFill>
                <a:latin typeface="Meiryo" charset="-128"/>
                <a:ea typeface="Meiryo" charset="-128"/>
                <a:cs typeface="Meiryo" charset="-128"/>
              </a:rPr>
              <a:t>)</a:t>
            </a:r>
            <a:endParaRPr lang="ja-JP" altLang="en-US" sz="1000" dirty="0">
              <a:solidFill>
                <a:schemeClr val="tx1">
                  <a:lumMod val="65000"/>
                  <a:lumOff val="35000"/>
                </a:schemeClr>
              </a:solidFill>
            </a:endParaRPr>
          </a:p>
        </p:txBody>
      </p:sp>
      <p:sp>
        <p:nvSpPr>
          <p:cNvPr id="201" name="正方形/長方形 200"/>
          <p:cNvSpPr/>
          <p:nvPr/>
        </p:nvSpPr>
        <p:spPr>
          <a:xfrm>
            <a:off x="3039669" y="1073139"/>
            <a:ext cx="3057247" cy="584775"/>
          </a:xfrm>
          <a:prstGeom prst="rect">
            <a:avLst/>
          </a:prstGeom>
        </p:spPr>
        <p:txBody>
          <a:bodyPr wrap="none">
            <a:spAutoFit/>
          </a:bodyPr>
          <a:lstStyle/>
          <a:p>
            <a:pPr algn="ctr"/>
            <a:r>
              <a:rPr lang="ja-JP" altLang="en-US" sz="1600" b="1" dirty="0" smtClean="0">
                <a:solidFill>
                  <a:schemeClr val="bg1"/>
                </a:solidFill>
                <a:latin typeface="Meiryo" charset="-128"/>
                <a:ea typeface="Meiryo" charset="-128"/>
                <a:cs typeface="Meiryo" charset="-128"/>
              </a:rPr>
              <a:t>インテグレーテッド・システム</a:t>
            </a:r>
            <a:endParaRPr lang="en-US" altLang="ja-JP" sz="1600" b="1" dirty="0" smtClean="0">
              <a:solidFill>
                <a:schemeClr val="bg1"/>
              </a:solidFill>
              <a:latin typeface="Meiryo" charset="-128"/>
              <a:ea typeface="Meiryo" charset="-128"/>
              <a:cs typeface="Meiryo" charset="-128"/>
            </a:endParaRPr>
          </a:p>
          <a:p>
            <a:pPr algn="ctr"/>
            <a:r>
              <a:rPr lang="ja-JP" altLang="en-US" sz="1600" b="1" dirty="0" smtClean="0">
                <a:solidFill>
                  <a:schemeClr val="bg1"/>
                </a:solidFill>
                <a:latin typeface="Meiryo" charset="-128"/>
                <a:ea typeface="Meiryo" charset="-128"/>
                <a:cs typeface="Meiryo" charset="-128"/>
              </a:rPr>
              <a:t>（コンバージド・システム）</a:t>
            </a:r>
            <a:endParaRPr lang="en-US" altLang="ja-JP" sz="1600" b="1" dirty="0" smtClean="0">
              <a:solidFill>
                <a:schemeClr val="bg1"/>
              </a:solidFill>
              <a:latin typeface="Meiryo" charset="-128"/>
              <a:ea typeface="Meiryo" charset="-128"/>
              <a:cs typeface="Meiryo" charset="-128"/>
            </a:endParaRPr>
          </a:p>
        </p:txBody>
      </p:sp>
      <p:sp>
        <p:nvSpPr>
          <p:cNvPr id="203" name="正方形/長方形 202"/>
          <p:cNvSpPr/>
          <p:nvPr/>
        </p:nvSpPr>
        <p:spPr>
          <a:xfrm>
            <a:off x="698568" y="5848280"/>
            <a:ext cx="2638864" cy="461665"/>
          </a:xfrm>
          <a:prstGeom prst="rect">
            <a:avLst/>
          </a:prstGeom>
        </p:spPr>
        <p:txBody>
          <a:bodyPr wrap="none">
            <a:spAutoFit/>
          </a:bodyPr>
          <a:lstStyle/>
          <a:p>
            <a:pPr marL="171450" indent="-171450">
              <a:buFont typeface="Wingdings" charset="2"/>
              <a:buChar char="Ø"/>
            </a:pPr>
            <a:r>
              <a:rPr lang="ja-JP" altLang="en-US" sz="800" dirty="0">
                <a:solidFill>
                  <a:schemeClr val="tx1">
                    <a:lumMod val="65000"/>
                    <a:lumOff val="35000"/>
                  </a:schemeClr>
                </a:solidFill>
                <a:latin typeface="Meiryo" charset="-128"/>
                <a:ea typeface="Meiryo" charset="-128"/>
                <a:cs typeface="Meiryo" charset="-128"/>
              </a:rPr>
              <a:t>Oracle Exadata Database </a:t>
            </a:r>
            <a:r>
              <a:rPr lang="ja-JP" altLang="en-US" sz="800" dirty="0" smtClean="0">
                <a:solidFill>
                  <a:schemeClr val="tx1">
                    <a:lumMod val="65000"/>
                    <a:lumOff val="35000"/>
                  </a:schemeClr>
                </a:solidFill>
                <a:latin typeface="Meiryo" charset="-128"/>
                <a:ea typeface="Meiryo" charset="-128"/>
                <a:cs typeface="Meiryo" charset="-128"/>
              </a:rPr>
              <a:t>Machine</a:t>
            </a:r>
            <a:endParaRPr lang="en-US" altLang="ja-JP" sz="800" dirty="0" smtClean="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en-US" altLang="ja-JP" sz="800" dirty="0" err="1">
                <a:solidFill>
                  <a:schemeClr val="tx1">
                    <a:lumMod val="65000"/>
                    <a:lumOff val="35000"/>
                  </a:schemeClr>
                </a:solidFill>
                <a:latin typeface="Meiryo" charset="-128"/>
                <a:ea typeface="Meiryo" charset="-128"/>
                <a:cs typeface="Meiryo" charset="-128"/>
              </a:rPr>
              <a:t>PureData</a:t>
            </a:r>
            <a:r>
              <a:rPr lang="en-US" altLang="ja-JP" sz="800" dirty="0">
                <a:solidFill>
                  <a:schemeClr val="tx1">
                    <a:lumMod val="65000"/>
                    <a:lumOff val="35000"/>
                  </a:schemeClr>
                </a:solidFill>
                <a:latin typeface="Meiryo" charset="-128"/>
                <a:ea typeface="Meiryo" charset="-128"/>
                <a:cs typeface="Meiryo" charset="-128"/>
              </a:rPr>
              <a:t> System for Analytics</a:t>
            </a:r>
            <a:r>
              <a:rPr lang="ja-JP" altLang="en-US" sz="800" dirty="0">
                <a:solidFill>
                  <a:schemeClr val="tx1">
                    <a:lumMod val="65000"/>
                    <a:lumOff val="35000"/>
                  </a:schemeClr>
                </a:solidFill>
                <a:latin typeface="Meiryo" charset="-128"/>
                <a:ea typeface="Meiryo" charset="-128"/>
                <a:cs typeface="Meiryo" charset="-128"/>
              </a:rPr>
              <a:t>（旧</a:t>
            </a:r>
            <a:r>
              <a:rPr lang="en-US" altLang="ja-JP" sz="800" dirty="0" err="1">
                <a:solidFill>
                  <a:schemeClr val="tx1">
                    <a:lumMod val="65000"/>
                    <a:lumOff val="35000"/>
                  </a:schemeClr>
                </a:solidFill>
                <a:latin typeface="Meiryo" charset="-128"/>
                <a:ea typeface="Meiryo" charset="-128"/>
                <a:cs typeface="Meiryo" charset="-128"/>
              </a:rPr>
              <a:t>Netezza</a:t>
            </a:r>
            <a:r>
              <a:rPr lang="ja-JP" altLang="en-US" sz="800" dirty="0" smtClean="0">
                <a:solidFill>
                  <a:schemeClr val="tx1">
                    <a:lumMod val="65000"/>
                    <a:lumOff val="35000"/>
                  </a:schemeClr>
                </a:solidFill>
                <a:latin typeface="Meiryo" charset="-128"/>
                <a:ea typeface="Meiryo" charset="-128"/>
                <a:cs typeface="Meiryo" charset="-128"/>
              </a:rPr>
              <a:t>）</a:t>
            </a:r>
            <a:endParaRPr lang="en-US" altLang="ja-JP" sz="800" dirty="0" smtClean="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lang="ja-JP" altLang="en-US" sz="800" dirty="0" smtClean="0">
                <a:solidFill>
                  <a:schemeClr val="tx1">
                    <a:lumMod val="65000"/>
                    <a:lumOff val="35000"/>
                  </a:schemeClr>
                </a:solidFill>
                <a:latin typeface="Meiryo" charset="-128"/>
                <a:ea typeface="Meiryo" charset="-128"/>
                <a:cs typeface="Meiryo" charset="-128"/>
              </a:rPr>
              <a:t>各社</a:t>
            </a:r>
            <a:r>
              <a:rPr lang="en-US" altLang="ja-JP" sz="800" dirty="0" smtClean="0">
                <a:solidFill>
                  <a:schemeClr val="tx1">
                    <a:lumMod val="65000"/>
                    <a:lumOff val="35000"/>
                  </a:schemeClr>
                </a:solidFill>
                <a:latin typeface="Meiryo" charset="-128"/>
                <a:ea typeface="Meiryo" charset="-128"/>
                <a:cs typeface="Meiryo" charset="-128"/>
              </a:rPr>
              <a:t>Firewall</a:t>
            </a:r>
            <a:r>
              <a:rPr lang="ja-JP" altLang="en-US" sz="800" dirty="0" smtClean="0">
                <a:solidFill>
                  <a:schemeClr val="tx1">
                    <a:lumMod val="65000"/>
                    <a:lumOff val="35000"/>
                  </a:schemeClr>
                </a:solidFill>
                <a:latin typeface="Meiryo" charset="-128"/>
                <a:ea typeface="Meiryo" charset="-128"/>
                <a:cs typeface="Meiryo" charset="-128"/>
              </a:rPr>
              <a:t>・セキュリティアプライアンス</a:t>
            </a:r>
            <a:endParaRPr lang="en-US" altLang="ja-JP" sz="800" dirty="0" smtClean="0">
              <a:solidFill>
                <a:schemeClr val="tx1">
                  <a:lumMod val="65000"/>
                  <a:lumOff val="35000"/>
                </a:schemeClr>
              </a:solidFill>
              <a:latin typeface="Meiryo" charset="-128"/>
              <a:ea typeface="Meiryo" charset="-128"/>
              <a:cs typeface="Meiryo" charset="-128"/>
            </a:endParaRPr>
          </a:p>
        </p:txBody>
      </p:sp>
      <p:sp>
        <p:nvSpPr>
          <p:cNvPr id="204" name="テキスト ボックス 203"/>
          <p:cNvSpPr txBox="1"/>
          <p:nvPr/>
        </p:nvSpPr>
        <p:spPr>
          <a:xfrm>
            <a:off x="3660030" y="5850375"/>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smtClean="0">
                <a:solidFill>
                  <a:schemeClr val="tx1">
                    <a:lumMod val="65000"/>
                    <a:lumOff val="35000"/>
                  </a:schemeClr>
                </a:solidFill>
                <a:latin typeface="Meiryo" charset="-128"/>
                <a:ea typeface="Meiryo" charset="-128"/>
                <a:cs typeface="Meiryo" charset="-128"/>
              </a:rPr>
              <a:t>Oracle </a:t>
            </a:r>
            <a:r>
              <a:rPr kumimoji="1" lang="en-US" altLang="ja-JP" sz="800" dirty="0" err="1">
                <a:solidFill>
                  <a:schemeClr val="tx1">
                    <a:lumMod val="65000"/>
                    <a:lumOff val="35000"/>
                  </a:schemeClr>
                </a:solidFill>
                <a:latin typeface="Meiryo" charset="-128"/>
                <a:ea typeface="Meiryo" charset="-128"/>
                <a:cs typeface="Meiryo" charset="-128"/>
              </a:rPr>
              <a:t>Exalogic</a:t>
            </a:r>
            <a:r>
              <a:rPr kumimoji="1" lang="en-US" altLang="ja-JP" sz="800" dirty="0">
                <a:solidFill>
                  <a:schemeClr val="tx1">
                    <a:lumMod val="65000"/>
                    <a:lumOff val="35000"/>
                  </a:schemeClr>
                </a:solidFill>
                <a:latin typeface="Meiryo" charset="-128"/>
                <a:ea typeface="Meiryo" charset="-128"/>
                <a:cs typeface="Meiryo" charset="-128"/>
              </a:rPr>
              <a:t> Elastic Cloud</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err="1">
                <a:solidFill>
                  <a:schemeClr val="tx1">
                    <a:lumMod val="65000"/>
                    <a:lumOff val="35000"/>
                  </a:schemeClr>
                </a:solidFill>
                <a:latin typeface="Meiryo" charset="-128"/>
                <a:ea typeface="Meiryo" charset="-128"/>
                <a:cs typeface="Meiryo" charset="-128"/>
              </a:rPr>
              <a:t>Vblock</a:t>
            </a:r>
            <a:r>
              <a:rPr kumimoji="1" lang="en-US" altLang="ja-JP" sz="800" dirty="0">
                <a:solidFill>
                  <a:schemeClr val="tx1">
                    <a:lumMod val="65000"/>
                    <a:lumOff val="35000"/>
                  </a:schemeClr>
                </a:solidFill>
                <a:latin typeface="Meiryo" charset="-128"/>
                <a:ea typeface="Meiryo" charset="-128"/>
                <a:cs typeface="Meiryo" charset="-128"/>
              </a:rPr>
              <a:t> </a:t>
            </a:r>
            <a:r>
              <a:rPr kumimoji="1" lang="en-US" altLang="ja-JP" sz="800" dirty="0" err="1">
                <a:solidFill>
                  <a:schemeClr val="tx1">
                    <a:lumMod val="65000"/>
                    <a:lumOff val="35000"/>
                  </a:schemeClr>
                </a:solidFill>
                <a:latin typeface="Meiryo" charset="-128"/>
                <a:ea typeface="Meiryo" charset="-128"/>
                <a:cs typeface="Meiryo" charset="-128"/>
              </a:rPr>
              <a:t>Infrastructire</a:t>
            </a:r>
            <a:r>
              <a:rPr kumimoji="1" lang="en-US" altLang="ja-JP" sz="800" dirty="0">
                <a:solidFill>
                  <a:schemeClr val="tx1">
                    <a:lumMod val="65000"/>
                    <a:lumOff val="35000"/>
                  </a:schemeClr>
                </a:solidFill>
                <a:latin typeface="Meiryo" charset="-128"/>
                <a:ea typeface="Meiryo" charset="-128"/>
                <a:cs typeface="Meiryo" charset="-128"/>
              </a:rPr>
              <a:t> Package</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a:t>
            </a:r>
            <a:r>
              <a:rPr kumimoji="1" lang="en-US" altLang="ja-JP" sz="800" dirty="0" err="1">
                <a:solidFill>
                  <a:schemeClr val="tx1">
                    <a:lumMod val="65000"/>
                    <a:lumOff val="35000"/>
                  </a:schemeClr>
                </a:solidFill>
                <a:latin typeface="Meiryo" charset="-128"/>
                <a:ea typeface="Meiryo" charset="-128"/>
                <a:cs typeface="Meiryo" charset="-128"/>
              </a:rPr>
              <a:t>CloudSystem</a:t>
            </a:r>
            <a:r>
              <a:rPr kumimoji="1" lang="en-US" altLang="ja-JP" sz="800" dirty="0">
                <a:solidFill>
                  <a:schemeClr val="tx1">
                    <a:lumMod val="65000"/>
                    <a:lumOff val="35000"/>
                  </a:schemeClr>
                </a:solidFill>
                <a:latin typeface="Meiryo" charset="-128"/>
                <a:ea typeface="Meiryo" charset="-128"/>
                <a:cs typeface="Meiryo" charset="-128"/>
              </a:rPr>
              <a:t> </a:t>
            </a:r>
            <a:r>
              <a:rPr kumimoji="1" lang="en-US" altLang="ja-JP" sz="800" dirty="0" smtClean="0">
                <a:solidFill>
                  <a:schemeClr val="tx1">
                    <a:lumMod val="65000"/>
                    <a:lumOff val="35000"/>
                  </a:schemeClr>
                </a:solidFill>
                <a:latin typeface="Meiryo" charset="-128"/>
                <a:ea typeface="Meiryo" charset="-128"/>
                <a:cs typeface="Meiryo" charset="-128"/>
              </a:rPr>
              <a:t>Matrix</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5" name="テキスト ボックス 204"/>
          <p:cNvSpPr txBox="1"/>
          <p:nvPr/>
        </p:nvSpPr>
        <p:spPr>
          <a:xfrm>
            <a:off x="6205941" y="5848280"/>
            <a:ext cx="1816523" cy="461665"/>
          </a:xfrm>
          <a:prstGeom prst="rect">
            <a:avLst/>
          </a:prstGeom>
          <a:noFill/>
        </p:spPr>
        <p:txBody>
          <a:bodyPr wrap="none" rtlCol="0">
            <a:spAutoFit/>
          </a:bodyPr>
          <a:lstStyle/>
          <a:p>
            <a:pPr marL="171450" indent="-171450">
              <a:buFont typeface="Wingdings" charset="2"/>
              <a:buChar char="Ø"/>
            </a:pPr>
            <a:r>
              <a:rPr kumimoji="1" lang="en-US" altLang="ja-JP" sz="800" dirty="0" err="1" smtClean="0">
                <a:solidFill>
                  <a:schemeClr val="tx1">
                    <a:lumMod val="65000"/>
                    <a:lumOff val="35000"/>
                  </a:schemeClr>
                </a:solidFill>
                <a:latin typeface="Meiryo" charset="-128"/>
                <a:ea typeface="Meiryo" charset="-128"/>
                <a:cs typeface="Meiryo" charset="-128"/>
              </a:rPr>
              <a:t>Nuwtanix</a:t>
            </a:r>
            <a:r>
              <a:rPr kumimoji="1" lang="en-US" altLang="ja-JP" sz="800" dirty="0" smtClean="0">
                <a:solidFill>
                  <a:schemeClr val="tx1">
                    <a:lumMod val="65000"/>
                    <a:lumOff val="35000"/>
                  </a:schemeClr>
                </a:solidFill>
                <a:latin typeface="Meiryo" charset="-128"/>
                <a:ea typeface="Meiryo" charset="-128"/>
                <a:cs typeface="Meiryo" charset="-128"/>
              </a:rPr>
              <a:t> NX</a:t>
            </a:r>
            <a:r>
              <a:rPr kumimoji="1" lang="ja-JP" altLang="en-US" sz="800" dirty="0" smtClean="0">
                <a:solidFill>
                  <a:schemeClr val="tx1">
                    <a:lumMod val="65000"/>
                    <a:lumOff val="35000"/>
                  </a:schemeClr>
                </a:solidFill>
                <a:latin typeface="Meiryo" charset="-128"/>
                <a:ea typeface="Meiryo" charset="-128"/>
                <a:cs typeface="Meiryo" charset="-128"/>
              </a:rPr>
              <a:t>シリーズ</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smtClean="0">
                <a:solidFill>
                  <a:schemeClr val="tx1">
                    <a:lumMod val="65000"/>
                    <a:lumOff val="35000"/>
                  </a:schemeClr>
                </a:solidFill>
                <a:latin typeface="Meiryo" charset="-128"/>
                <a:ea typeface="Meiryo" charset="-128"/>
                <a:cs typeface="Meiryo" charset="-128"/>
              </a:rPr>
              <a:t>VCE </a:t>
            </a:r>
            <a:r>
              <a:rPr kumimoji="1" lang="en-US" altLang="ja-JP" sz="800" dirty="0" err="1" smtClean="0">
                <a:solidFill>
                  <a:schemeClr val="tx1">
                    <a:lumMod val="65000"/>
                    <a:lumOff val="35000"/>
                  </a:schemeClr>
                </a:solidFill>
                <a:latin typeface="Meiryo" charset="-128"/>
                <a:ea typeface="Meiryo" charset="-128"/>
                <a:cs typeface="Meiryo" charset="-128"/>
              </a:rPr>
              <a:t>VxRail</a:t>
            </a:r>
            <a:endParaRPr kumimoji="1" lang="ja-JP" altLang="en-US" sz="800" dirty="0">
              <a:solidFill>
                <a:schemeClr val="tx1">
                  <a:lumMod val="65000"/>
                  <a:lumOff val="35000"/>
                </a:schemeClr>
              </a:solidFill>
              <a:latin typeface="Meiryo" charset="-128"/>
              <a:ea typeface="Meiryo" charset="-128"/>
              <a:cs typeface="Meiryo" charset="-128"/>
            </a:endParaRPr>
          </a:p>
          <a:p>
            <a:pPr marL="171450" indent="-171450">
              <a:buFont typeface="Wingdings" charset="2"/>
              <a:buChar char="Ø"/>
            </a:pPr>
            <a:r>
              <a:rPr kumimoji="1" lang="en-US" altLang="ja-JP" sz="800" dirty="0">
                <a:solidFill>
                  <a:schemeClr val="tx1">
                    <a:lumMod val="65000"/>
                    <a:lumOff val="35000"/>
                  </a:schemeClr>
                </a:solidFill>
                <a:latin typeface="Meiryo" charset="-128"/>
                <a:ea typeface="Meiryo" charset="-128"/>
                <a:cs typeface="Meiryo" charset="-128"/>
              </a:rPr>
              <a:t>HP </a:t>
            </a:r>
            <a:r>
              <a:rPr kumimoji="1" lang="en-US" altLang="ja-JP" sz="800" dirty="0" smtClean="0">
                <a:solidFill>
                  <a:schemeClr val="tx1">
                    <a:lumMod val="65000"/>
                    <a:lumOff val="35000"/>
                  </a:schemeClr>
                </a:solidFill>
                <a:latin typeface="Meiryo" charset="-128"/>
                <a:ea typeface="Meiryo" charset="-128"/>
                <a:cs typeface="Meiryo" charset="-128"/>
              </a:rPr>
              <a:t>Hyper Converged System</a:t>
            </a:r>
            <a:endParaRPr kumimoji="1" lang="ja-JP" altLang="en-US" sz="800" dirty="0">
              <a:solidFill>
                <a:schemeClr val="tx1">
                  <a:lumMod val="65000"/>
                  <a:lumOff val="35000"/>
                </a:schemeClr>
              </a:solidFill>
              <a:latin typeface="Meiryo" charset="-128"/>
              <a:ea typeface="Meiryo" charset="-128"/>
              <a:cs typeface="Meiryo" charset="-128"/>
            </a:endParaRPr>
          </a:p>
        </p:txBody>
      </p:sp>
      <p:sp>
        <p:nvSpPr>
          <p:cNvPr id="206" name="テキスト ボックス 205"/>
          <p:cNvSpPr txBox="1"/>
          <p:nvPr/>
        </p:nvSpPr>
        <p:spPr>
          <a:xfrm>
            <a:off x="7212611" y="6368208"/>
            <a:ext cx="2013693" cy="215444"/>
          </a:xfrm>
          <a:prstGeom prst="rect">
            <a:avLst/>
          </a:prstGeom>
          <a:noFill/>
        </p:spPr>
        <p:txBody>
          <a:bodyPr wrap="none" rtlCol="0">
            <a:spAutoFit/>
          </a:bodyPr>
          <a:lstStyle/>
          <a:p>
            <a:r>
              <a:rPr kumimoji="1" lang="en-US" altLang="ja-JP" sz="800" dirty="0" smtClean="0">
                <a:latin typeface="Meiryo" charset="-128"/>
                <a:ea typeface="Meiryo" charset="-128"/>
                <a:cs typeface="Meiryo" charset="-128"/>
              </a:rPr>
              <a:t>IDC</a:t>
            </a:r>
            <a:r>
              <a:rPr kumimoji="1" lang="ja-JP" altLang="en-US" sz="800" dirty="0" smtClean="0">
                <a:latin typeface="Meiryo" charset="-128"/>
                <a:ea typeface="Meiryo" charset="-128"/>
                <a:cs typeface="Meiryo" charset="-128"/>
              </a:rPr>
              <a:t>の定義による分類（一般的な分類）</a:t>
            </a:r>
            <a:endParaRPr kumimoji="1" lang="ja-JP" altLang="en-US" sz="800" dirty="0">
              <a:latin typeface="Meiryo" charset="-128"/>
              <a:ea typeface="Meiryo" charset="-128"/>
              <a:cs typeface="Meiryo" charset="-128"/>
            </a:endParaRPr>
          </a:p>
        </p:txBody>
      </p:sp>
    </p:spTree>
    <p:extLst>
      <p:ext uri="{BB962C8B-B14F-4D97-AF65-F5344CB8AC3E}">
        <p14:creationId xmlns:p14="http://schemas.microsoft.com/office/powerpoint/2010/main" val="697036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lang="ja-JP" altLang="en-US" dirty="0" smtClean="0"/>
              <a:t>コンバージド・システムとハイパーコンバージド・システム</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34" name="テキスト ボックス 33"/>
          <p:cNvSpPr txBox="1"/>
          <p:nvPr/>
        </p:nvSpPr>
        <p:spPr>
          <a:xfrm>
            <a:off x="1656292" y="948373"/>
            <a:ext cx="2529667" cy="584775"/>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p>
          <a:p>
            <a:pPr algn="ctr"/>
            <a:r>
              <a:rPr lang="en-US" altLang="ja-JP" sz="1400" dirty="0" smtClean="0">
                <a:solidFill>
                  <a:schemeClr val="tx1">
                    <a:lumMod val="50000"/>
                    <a:lumOff val="50000"/>
                  </a:schemeClr>
                </a:solidFill>
                <a:latin typeface="メイリオ"/>
                <a:ea typeface="メイリオ"/>
                <a:cs typeface="メイリオ"/>
              </a:rPr>
              <a:t>(Integrated Infrastructure)</a:t>
            </a:r>
          </a:p>
        </p:txBody>
      </p:sp>
      <p:sp>
        <p:nvSpPr>
          <p:cNvPr id="35" name="テキスト ボックス 34"/>
          <p:cNvSpPr txBox="1"/>
          <p:nvPr/>
        </p:nvSpPr>
        <p:spPr>
          <a:xfrm>
            <a:off x="5772115" y="948373"/>
            <a:ext cx="3145220" cy="584775"/>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400" dirty="0" smtClean="0">
                <a:solidFill>
                  <a:schemeClr val="tx1">
                    <a:lumMod val="50000"/>
                    <a:lumOff val="50000"/>
                  </a:schemeClr>
                </a:solidFill>
                <a:latin typeface="メイリオ"/>
                <a:ea typeface="メイリオ"/>
                <a:cs typeface="メイリオ"/>
              </a:rPr>
              <a:t>(Hyper-Converged Infrastructure)</a:t>
            </a:r>
            <a:endParaRPr kumimoji="1" lang="ja-JP" altLang="en-US" sz="14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104786" y="4193404"/>
              <a:ext cx="1601445" cy="276999"/>
            </a:xfrm>
            <a:prstGeom prst="rect">
              <a:avLst/>
            </a:prstGeom>
            <a:noFill/>
          </p:spPr>
          <p:txBody>
            <a:bodyPr wrap="none" rtlCol="0">
              <a:spAutoFit/>
            </a:bodyPr>
            <a:lstStyle/>
            <a:p>
              <a:pPr algn="ctr"/>
              <a:r>
                <a:rPr kumimoji="1" lang="ja-JP" altLang="en-US" sz="1200" smtClean="0">
                  <a:solidFill>
                    <a:schemeClr val="tx1">
                      <a:lumMod val="50000"/>
                      <a:lumOff val="50000"/>
                    </a:schemeClr>
                  </a:solidFill>
                </a:rPr>
                <a:t>ストレージ（</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919343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正方形/長方形 128"/>
          <p:cNvSpPr/>
          <p:nvPr/>
        </p:nvSpPr>
        <p:spPr>
          <a:xfrm>
            <a:off x="559994" y="3248242"/>
            <a:ext cx="8097931" cy="3050727"/>
          </a:xfrm>
          <a:prstGeom prst="rect">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6643752" y="1217945"/>
            <a:ext cx="2014173" cy="412732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ハイパーコンバージドの仕組みと特徴</a:t>
            </a:r>
            <a:endParaRPr kumimoji="1" lang="ja-JP" altLang="en-US" dirty="0"/>
          </a:p>
        </p:txBody>
      </p:sp>
      <p:grpSp>
        <p:nvGrpSpPr>
          <p:cNvPr id="46" name="図形グループ 45"/>
          <p:cNvGrpSpPr/>
          <p:nvPr/>
        </p:nvGrpSpPr>
        <p:grpSpPr>
          <a:xfrm>
            <a:off x="6686711" y="1247057"/>
            <a:ext cx="599554" cy="1865366"/>
            <a:chOff x="6769100" y="1390650"/>
            <a:chExt cx="317500" cy="1054643"/>
          </a:xfrm>
        </p:grpSpPr>
        <p:sp>
          <p:nvSpPr>
            <p:cNvPr id="47" name="正方形/長方形 46"/>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0" name="正方形/長方形 49"/>
          <p:cNvSpPr/>
          <p:nvPr/>
        </p:nvSpPr>
        <p:spPr>
          <a:xfrm>
            <a:off x="6766959" y="1586881"/>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1" name="フローチャート: 磁気ディスク 50"/>
          <p:cNvSpPr/>
          <p:nvPr/>
        </p:nvSpPr>
        <p:spPr>
          <a:xfrm>
            <a:off x="6766959" y="200394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正方形/長方形 51"/>
          <p:cNvSpPr/>
          <p:nvPr/>
        </p:nvSpPr>
        <p:spPr>
          <a:xfrm>
            <a:off x="6766959" y="2618437"/>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53" name="図形グループ 52"/>
          <p:cNvGrpSpPr/>
          <p:nvPr/>
        </p:nvGrpSpPr>
        <p:grpSpPr>
          <a:xfrm>
            <a:off x="7345953" y="1245670"/>
            <a:ext cx="599554" cy="1865366"/>
            <a:chOff x="6769100" y="1390650"/>
            <a:chExt cx="317500" cy="1054643"/>
          </a:xfrm>
        </p:grpSpPr>
        <p:sp>
          <p:nvSpPr>
            <p:cNvPr id="54" name="正方形/長方形 53"/>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円/楕円 5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6" name="直線コネクタ 55"/>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7" name="正方形/長方形 56"/>
          <p:cNvSpPr/>
          <p:nvPr/>
        </p:nvSpPr>
        <p:spPr>
          <a:xfrm>
            <a:off x="7426201" y="1585494"/>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58" name="フローチャート: 磁気ディスク 57"/>
          <p:cNvSpPr/>
          <p:nvPr/>
        </p:nvSpPr>
        <p:spPr>
          <a:xfrm>
            <a:off x="7426201" y="200255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7426201" y="2612369"/>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60" name="図形グループ 59"/>
          <p:cNvGrpSpPr/>
          <p:nvPr/>
        </p:nvGrpSpPr>
        <p:grpSpPr>
          <a:xfrm>
            <a:off x="8015412" y="1243893"/>
            <a:ext cx="599554" cy="1865366"/>
            <a:chOff x="6769100" y="1390650"/>
            <a:chExt cx="317500" cy="1054643"/>
          </a:xfrm>
        </p:grpSpPr>
        <p:sp>
          <p:nvSpPr>
            <p:cNvPr id="61" name="正方形/長方形 6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4" name="正方形/長方形 63"/>
          <p:cNvSpPr/>
          <p:nvPr/>
        </p:nvSpPr>
        <p:spPr>
          <a:xfrm>
            <a:off x="8095660" y="1583717"/>
            <a:ext cx="45936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65" name="フローチャート: 磁気ディスク 64"/>
          <p:cNvSpPr/>
          <p:nvPr/>
        </p:nvSpPr>
        <p:spPr>
          <a:xfrm>
            <a:off x="8095660" y="200077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095660" y="2615273"/>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sp>
        <p:nvSpPr>
          <p:cNvPr id="74" name="角丸四角形 73"/>
          <p:cNvSpPr/>
          <p:nvPr/>
        </p:nvSpPr>
        <p:spPr>
          <a:xfrm>
            <a:off x="3616760"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76" name="右矢印 75"/>
          <p:cNvSpPr/>
          <p:nvPr/>
        </p:nvSpPr>
        <p:spPr>
          <a:xfrm>
            <a:off x="5777077"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758677" y="3554944"/>
            <a:ext cx="5113929" cy="646331"/>
          </a:xfrm>
          <a:prstGeom prst="rect">
            <a:avLst/>
          </a:prstGeom>
          <a:noFill/>
        </p:spPr>
        <p:txBody>
          <a:bodyPr wrap="square" rtlCol="0">
            <a:spAutoFit/>
          </a:bodyPr>
          <a:lstStyle/>
          <a:p>
            <a:pPr marL="171450" indent="-171450">
              <a:buFont typeface="Wingdings" charset="2"/>
              <a:buChar char="l"/>
            </a:pPr>
            <a:r>
              <a:rPr kumimoji="1" lang="ja-JP" altLang="en-US" sz="1200" dirty="0" smtClean="0">
                <a:latin typeface="Meiryo" charset="-128"/>
                <a:ea typeface="Meiryo" charset="-128"/>
                <a:cs typeface="Meiryo" charset="-128"/>
              </a:rPr>
              <a:t>共有ストレージを使わずローカルストレージを使う</a:t>
            </a:r>
            <a:endParaRPr kumimoji="1" lang="en-US" altLang="ja-JP" sz="1200" dirty="0" smtClean="0">
              <a:latin typeface="Meiryo" charset="-128"/>
              <a:ea typeface="Meiryo" charset="-128"/>
              <a:cs typeface="Meiryo" charset="-128"/>
            </a:endParaRPr>
          </a:p>
          <a:p>
            <a:pPr marL="171450" indent="-171450">
              <a:buFont typeface="Wingdings" charset="2"/>
              <a:buChar char="l"/>
            </a:pPr>
            <a:r>
              <a:rPr lang="en-US" altLang="ja-JP" sz="1200" dirty="0" smtClean="0">
                <a:latin typeface="Meiryo" charset="-128"/>
                <a:ea typeface="Meiryo" charset="-128"/>
                <a:cs typeface="Meiryo" charset="-128"/>
              </a:rPr>
              <a:t>SDS</a:t>
            </a:r>
            <a:r>
              <a:rPr lang="ja-JP" altLang="en-US" sz="1200" dirty="0" smtClean="0">
                <a:latin typeface="Meiryo" charset="-128"/>
                <a:ea typeface="Meiryo" charset="-128"/>
                <a:cs typeface="Meiryo" charset="-128"/>
              </a:rPr>
              <a:t>機能により共有ストレージとして使う</a:t>
            </a:r>
            <a:endParaRPr lang="en-US" altLang="ja-JP" sz="1200" dirty="0" smtClean="0">
              <a:latin typeface="Meiryo" charset="-128"/>
              <a:ea typeface="Meiryo" charset="-128"/>
              <a:cs typeface="Meiryo" charset="-128"/>
            </a:endParaRPr>
          </a:p>
          <a:p>
            <a:pPr marL="171450" indent="-171450">
              <a:buFont typeface="Wingdings" charset="2"/>
              <a:buChar char="l"/>
            </a:pPr>
            <a:r>
              <a:rPr lang="ja-JP" altLang="en-US" sz="1200" dirty="0" smtClean="0">
                <a:latin typeface="Meiryo" charset="-128"/>
                <a:ea typeface="Meiryo" charset="-128"/>
                <a:cs typeface="Meiryo" charset="-128"/>
              </a:rPr>
              <a:t>システム導入や設定、追加・拡張はソフトウェアで自動化</a:t>
            </a:r>
            <a:endParaRPr kumimoji="1" lang="ja-JP" altLang="en-US" sz="1200" dirty="0">
              <a:latin typeface="Meiryo" charset="-128"/>
              <a:ea typeface="Meiryo" charset="-128"/>
              <a:cs typeface="Meiryo" charset="-128"/>
            </a:endParaRPr>
          </a:p>
        </p:txBody>
      </p:sp>
      <p:sp>
        <p:nvSpPr>
          <p:cNvPr id="78" name="正方形/長方形 77"/>
          <p:cNvSpPr/>
          <p:nvPr/>
        </p:nvSpPr>
        <p:spPr>
          <a:xfrm>
            <a:off x="3279083" y="4115211"/>
            <a:ext cx="1766829" cy="215444"/>
          </a:xfrm>
          <a:prstGeom prst="rect">
            <a:avLst/>
          </a:prstGeom>
        </p:spPr>
        <p:txBody>
          <a:bodyPr wrap="none">
            <a:spAutoFit/>
          </a:bodyPr>
          <a:lstStyle/>
          <a:p>
            <a:pPr algn="r"/>
            <a:r>
              <a:rPr lang="en-US" altLang="ja-JP" sz="800" dirty="0" smtClean="0">
                <a:latin typeface="Meiryo" charset="-128"/>
                <a:ea typeface="Meiryo" charset="-128"/>
                <a:cs typeface="Meiryo" charset="-128"/>
              </a:rPr>
              <a:t>SDS: </a:t>
            </a:r>
            <a:r>
              <a:rPr lang="en-US" altLang="ja-JP" sz="800" smtClean="0">
                <a:latin typeface="Meiryo" charset="-128"/>
                <a:ea typeface="Meiryo" charset="-128"/>
                <a:cs typeface="Meiryo" charset="-128"/>
              </a:rPr>
              <a:t>Software-Defined Storage</a:t>
            </a:r>
            <a:endParaRPr lang="ja-JP" altLang="en-US" sz="800" dirty="0"/>
          </a:p>
        </p:txBody>
      </p:sp>
      <p:sp>
        <p:nvSpPr>
          <p:cNvPr id="79" name="テキスト ボックス 78"/>
          <p:cNvSpPr txBox="1"/>
          <p:nvPr/>
        </p:nvSpPr>
        <p:spPr>
          <a:xfrm>
            <a:off x="751464" y="4479739"/>
            <a:ext cx="5128356" cy="646331"/>
          </a:xfrm>
          <a:prstGeom prst="rect">
            <a:avLst/>
          </a:prstGeom>
          <a:noFill/>
        </p:spPr>
        <p:txBody>
          <a:bodyPr wrap="square" rtlCol="0">
            <a:spAutoFit/>
          </a:bodyPr>
          <a:lstStyle/>
          <a:p>
            <a:pPr marL="171450" indent="-171450">
              <a:buFont typeface="Wingdings" charset="2"/>
              <a:buChar char="Ø"/>
            </a:pPr>
            <a:r>
              <a:rPr kumimoji="1" lang="ja-JP" altLang="en-US" sz="1200" dirty="0" smtClean="0">
                <a:latin typeface="Meiryo" charset="-128"/>
                <a:ea typeface="Meiryo" charset="-128"/>
                <a:cs typeface="Meiryo" charset="-128"/>
              </a:rPr>
              <a:t>導入や運用管理の容易さから中小規模ユーザーのインフラ</a:t>
            </a:r>
            <a:endParaRPr kumimoji="1" lang="en-US" altLang="ja-JP" sz="1200" dirty="0" smtClean="0">
              <a:latin typeface="Meiryo" charset="-128"/>
              <a:ea typeface="Meiryo" charset="-128"/>
              <a:cs typeface="Meiryo" charset="-128"/>
            </a:endParaRPr>
          </a:p>
          <a:p>
            <a:pPr marL="171450" indent="-171450">
              <a:buFont typeface="Wingdings" charset="2"/>
              <a:buChar char="Ø"/>
            </a:pPr>
            <a:r>
              <a:rPr lang="ja-JP" altLang="en-US" sz="1200" dirty="0" smtClean="0">
                <a:latin typeface="Meiryo" charset="-128"/>
                <a:ea typeface="Meiryo" charset="-128"/>
                <a:cs typeface="Meiryo" charset="-128"/>
              </a:rPr>
              <a:t>容易にスケールアウトで拡張できる</a:t>
            </a:r>
            <a:r>
              <a:rPr kumimoji="1" lang="ja-JP" altLang="en-US" sz="1200" dirty="0" smtClean="0">
                <a:latin typeface="Meiryo" charset="-128"/>
                <a:ea typeface="Meiryo" charset="-128"/>
                <a:cs typeface="Meiryo" charset="-128"/>
              </a:rPr>
              <a:t>ことから</a:t>
            </a:r>
            <a:r>
              <a:rPr kumimoji="1" lang="en-US" altLang="ja-JP" sz="1200" dirty="0" smtClean="0">
                <a:latin typeface="Meiryo" charset="-128"/>
                <a:ea typeface="Meiryo" charset="-128"/>
                <a:cs typeface="Meiryo" charset="-128"/>
              </a:rPr>
              <a:t>VDI</a:t>
            </a:r>
          </a:p>
          <a:p>
            <a:pPr marL="171450" indent="-171450">
              <a:buFont typeface="Wingdings" charset="2"/>
              <a:buChar char="Ø"/>
            </a:pPr>
            <a:r>
              <a:rPr lang="ja-JP" altLang="en-US" sz="1200" dirty="0" smtClean="0">
                <a:latin typeface="Meiryo" charset="-128"/>
                <a:ea typeface="Meiryo" charset="-128"/>
                <a:cs typeface="Meiryo" charset="-128"/>
              </a:rPr>
              <a:t>パブリック・クラウド移行の過渡期的用途としてインフラ</a:t>
            </a:r>
            <a:endParaRPr kumimoji="1" lang="ja-JP" altLang="en-US" sz="1200" dirty="0">
              <a:latin typeface="Meiryo" charset="-128"/>
              <a:ea typeface="Meiryo" charset="-128"/>
              <a:cs typeface="Meiryo" charset="-128"/>
            </a:endParaRPr>
          </a:p>
        </p:txBody>
      </p:sp>
      <p:sp>
        <p:nvSpPr>
          <p:cNvPr id="5" name="テキスト ボックス 4"/>
          <p:cNvSpPr txBox="1"/>
          <p:nvPr/>
        </p:nvSpPr>
        <p:spPr>
          <a:xfrm>
            <a:off x="7060505" y="3484233"/>
            <a:ext cx="1200970" cy="307777"/>
          </a:xfrm>
          <a:prstGeom prst="rect">
            <a:avLst/>
          </a:prstGeom>
          <a:noFill/>
        </p:spPr>
        <p:txBody>
          <a:bodyPr wrap="none" rtlCol="0">
            <a:spAutoFit/>
          </a:bodyPr>
          <a:lstStyle/>
          <a:p>
            <a:pPr algn="ctr"/>
            <a:r>
              <a:rPr kumimoji="1" lang="ja-JP" altLang="en-US" sz="1400" smtClean="0">
                <a:solidFill>
                  <a:schemeClr val="tx1">
                    <a:lumMod val="65000"/>
                    <a:lumOff val="35000"/>
                  </a:schemeClr>
                </a:solidFill>
              </a:rPr>
              <a:t>仮想システム</a:t>
            </a:r>
            <a:endParaRPr kumimoji="1" lang="ja-JP" altLang="en-US" sz="1400">
              <a:solidFill>
                <a:schemeClr val="tx1">
                  <a:lumMod val="65000"/>
                  <a:lumOff val="35000"/>
                </a:schemeClr>
              </a:solidFill>
            </a:endParaRPr>
          </a:p>
        </p:txBody>
      </p:sp>
      <p:grpSp>
        <p:nvGrpSpPr>
          <p:cNvPr id="73" name="図形グループ 72"/>
          <p:cNvGrpSpPr/>
          <p:nvPr/>
        </p:nvGrpSpPr>
        <p:grpSpPr>
          <a:xfrm>
            <a:off x="3616760" y="2399101"/>
            <a:ext cx="599554" cy="278543"/>
            <a:chOff x="6769100" y="1390650"/>
            <a:chExt cx="317500" cy="157483"/>
          </a:xfrm>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4279881" y="2399101"/>
            <a:ext cx="599554" cy="278543"/>
            <a:chOff x="6769100" y="1390650"/>
            <a:chExt cx="317500" cy="157483"/>
          </a:xfrm>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4927300" y="2399101"/>
            <a:ext cx="599554" cy="278543"/>
            <a:chOff x="6769100" y="1390650"/>
            <a:chExt cx="317500" cy="157483"/>
          </a:xfrm>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3" name="角丸四角形 92"/>
          <p:cNvSpPr/>
          <p:nvPr/>
        </p:nvSpPr>
        <p:spPr>
          <a:xfrm>
            <a:off x="3620882" y="1493306"/>
            <a:ext cx="1903141" cy="819962"/>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srgbClr val="FFFFFF"/>
              </a:solidFill>
              <a:latin typeface="Meiryo" charset="-128"/>
              <a:ea typeface="Meiryo" charset="-128"/>
              <a:cs typeface="Meiryo" charset="-128"/>
            </a:endParaRPr>
          </a:p>
          <a:p>
            <a:pPr algn="ctr"/>
            <a:r>
              <a:rPr lang="en-US" altLang="ja-JP" dirty="0" smtClean="0">
                <a:solidFill>
                  <a:srgbClr val="FFFFFF"/>
                </a:solidFill>
                <a:latin typeface="Meiryo" charset="-128"/>
                <a:ea typeface="Meiryo" charset="-128"/>
                <a:cs typeface="Meiryo" charset="-128"/>
              </a:rPr>
              <a:t>SAN</a:t>
            </a:r>
          </a:p>
          <a:p>
            <a:pPr algn="ctr"/>
            <a:r>
              <a:rPr lang="ja-JP" altLang="en-US" sz="800" dirty="0" smtClean="0">
                <a:solidFill>
                  <a:srgbClr val="FFFFFF"/>
                </a:solidFill>
                <a:latin typeface="Meiryo" charset="-128"/>
                <a:ea typeface="Meiryo" charset="-128"/>
                <a:cs typeface="Meiryo" charset="-128"/>
              </a:rPr>
              <a:t>ストレージ・エリア・ネットワーク</a:t>
            </a:r>
            <a:endParaRPr kumimoji="1" lang="ja-JP" altLang="en-US" sz="800" dirty="0">
              <a:solidFill>
                <a:srgbClr val="FFFFFF"/>
              </a:solidFill>
              <a:latin typeface="Meiryo" charset="-128"/>
              <a:ea typeface="Meiryo" charset="-128"/>
              <a:cs typeface="Meiryo" charset="-128"/>
            </a:endParaRPr>
          </a:p>
        </p:txBody>
      </p:sp>
      <p:sp>
        <p:nvSpPr>
          <p:cNvPr id="94" name="フローチャート: 磁気ディスク 93"/>
          <p:cNvSpPr/>
          <p:nvPr/>
        </p:nvSpPr>
        <p:spPr>
          <a:xfrm>
            <a:off x="3641506" y="1221109"/>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4343707" y="1219722"/>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フローチャート: 磁気ディスク 95"/>
          <p:cNvSpPr/>
          <p:nvPr/>
        </p:nvSpPr>
        <p:spPr>
          <a:xfrm>
            <a:off x="5056125" y="1217945"/>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7" name="角丸四角形 96"/>
          <p:cNvSpPr/>
          <p:nvPr/>
        </p:nvSpPr>
        <p:spPr>
          <a:xfrm>
            <a:off x="6723999" y="4918495"/>
            <a:ext cx="1873983"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sp>
        <p:nvSpPr>
          <p:cNvPr id="98" name="角丸四角形 97"/>
          <p:cNvSpPr/>
          <p:nvPr/>
        </p:nvSpPr>
        <p:spPr>
          <a:xfrm>
            <a:off x="559995" y="2799312"/>
            <a:ext cx="1910480" cy="28793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smtClean="0">
                <a:solidFill>
                  <a:srgbClr val="FFFFFF"/>
                </a:solidFill>
                <a:latin typeface="Meiryo" charset="-128"/>
                <a:ea typeface="Meiryo" charset="-128"/>
                <a:cs typeface="Meiryo" charset="-128"/>
              </a:rPr>
              <a:t>ネットワーク</a:t>
            </a:r>
            <a:endParaRPr kumimoji="1" lang="ja-JP" altLang="en-US" sz="1200" dirty="0">
              <a:solidFill>
                <a:srgbClr val="FFFFFF"/>
              </a:solidFill>
              <a:latin typeface="Meiryo" charset="-128"/>
              <a:ea typeface="Meiryo" charset="-128"/>
              <a:cs typeface="Meiryo" charset="-128"/>
            </a:endParaRPr>
          </a:p>
        </p:txBody>
      </p:sp>
      <p:grpSp>
        <p:nvGrpSpPr>
          <p:cNvPr id="99" name="図形グループ 98"/>
          <p:cNvGrpSpPr/>
          <p:nvPr/>
        </p:nvGrpSpPr>
        <p:grpSpPr>
          <a:xfrm>
            <a:off x="559995" y="2399101"/>
            <a:ext cx="599554" cy="27854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223116" y="2399101"/>
            <a:ext cx="599554" cy="27854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870535" y="2399101"/>
            <a:ext cx="599554" cy="27854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628400" y="1248953"/>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1287534"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フローチャート: 磁気ディスク 112"/>
          <p:cNvSpPr/>
          <p:nvPr/>
        </p:nvSpPr>
        <p:spPr>
          <a:xfrm>
            <a:off x="1940630" y="1247566"/>
            <a:ext cx="459364" cy="488706"/>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cxnSp>
        <p:nvCxnSpPr>
          <p:cNvPr id="24" name="直線コネクタ 23"/>
          <p:cNvCxnSpPr>
            <a:stCxn id="111" idx="3"/>
            <a:endCxn id="100" idx="0"/>
          </p:cNvCxnSpPr>
          <p:nvPr/>
        </p:nvCxnSpPr>
        <p:spPr>
          <a:xfrm>
            <a:off x="858082" y="1737659"/>
            <a:ext cx="1690" cy="6614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4" name="直線コネクタ 113"/>
          <p:cNvCxnSpPr>
            <a:stCxn id="112" idx="3"/>
            <a:endCxn id="104" idx="0"/>
          </p:cNvCxnSpPr>
          <p:nvPr/>
        </p:nvCxnSpPr>
        <p:spPr>
          <a:xfrm>
            <a:off x="1517216" y="1736272"/>
            <a:ext cx="5677" cy="662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直線コネクタ 114"/>
          <p:cNvCxnSpPr>
            <a:stCxn id="113" idx="3"/>
            <a:endCxn id="108" idx="0"/>
          </p:cNvCxnSpPr>
          <p:nvPr/>
        </p:nvCxnSpPr>
        <p:spPr>
          <a:xfrm>
            <a:off x="2170312" y="1736272"/>
            <a:ext cx="0" cy="662829"/>
          </a:xfrm>
          <a:prstGeom prst="line">
            <a:avLst/>
          </a:prstGeom>
        </p:spPr>
        <p:style>
          <a:lnRef idx="2">
            <a:schemeClr val="accent1"/>
          </a:lnRef>
          <a:fillRef idx="0">
            <a:schemeClr val="accent1"/>
          </a:fillRef>
          <a:effectRef idx="1">
            <a:schemeClr val="accent1"/>
          </a:effectRef>
          <a:fontRef idx="minor">
            <a:schemeClr val="tx1"/>
          </a:fontRef>
        </p:style>
      </p:cxnSp>
      <p:sp>
        <p:nvSpPr>
          <p:cNvPr id="116" name="テキスト ボックス 115"/>
          <p:cNvSpPr txBox="1"/>
          <p:nvPr/>
        </p:nvSpPr>
        <p:spPr>
          <a:xfrm>
            <a:off x="2071239" y="5563771"/>
            <a:ext cx="6388240" cy="646331"/>
          </a:xfrm>
          <a:prstGeom prst="rect">
            <a:avLst/>
          </a:prstGeom>
          <a:noFill/>
        </p:spPr>
        <p:txBody>
          <a:bodyPr wrap="square" rtlCol="0">
            <a:spAutoFit/>
          </a:bodyPr>
          <a:lstStyle/>
          <a:p>
            <a:pPr marL="171450" indent="-171450">
              <a:buFont typeface="Wingdings" charset="2"/>
              <a:buChar char="ü"/>
            </a:pPr>
            <a:r>
              <a:rPr lang="ja-JP" altLang="en-US" sz="1200" dirty="0" smtClean="0">
                <a:latin typeface="Meiryo" charset="-128"/>
                <a:ea typeface="Meiryo" charset="-128"/>
                <a:cs typeface="Meiryo" charset="-128"/>
              </a:rPr>
              <a:t>ネットワークスイッチが別途必要（</a:t>
            </a:r>
            <a:r>
              <a:rPr lang="en-US" altLang="ja-JP" sz="1200" dirty="0" smtClean="0">
                <a:latin typeface="Meiryo" charset="-128"/>
                <a:ea typeface="Meiryo" charset="-128"/>
                <a:cs typeface="Meiryo" charset="-128"/>
              </a:rPr>
              <a:t>Cisco</a:t>
            </a:r>
            <a:r>
              <a:rPr lang="ja-JP" altLang="en-US" sz="1200" dirty="0" smtClean="0">
                <a:latin typeface="Meiryo" charset="-128"/>
                <a:ea typeface="Meiryo" charset="-128"/>
                <a:cs typeface="Meiryo" charset="-128"/>
              </a:rPr>
              <a:t>製品は統合）</a:t>
            </a:r>
            <a:endParaRPr lang="en-US" altLang="ja-JP" sz="1200" dirty="0" smtClean="0">
              <a:latin typeface="Meiryo" charset="-128"/>
              <a:ea typeface="Meiryo" charset="-128"/>
              <a:cs typeface="Meiryo" charset="-128"/>
            </a:endParaRPr>
          </a:p>
          <a:p>
            <a:pPr marL="171450" indent="-171450">
              <a:buFont typeface="Wingdings" charset="2"/>
              <a:buChar char="ü"/>
            </a:pPr>
            <a:r>
              <a:rPr kumimoji="1" lang="ja-JP" altLang="en-US" sz="1200" dirty="0" smtClean="0">
                <a:latin typeface="Meiryo" charset="-128"/>
                <a:ea typeface="Meiryo" charset="-128"/>
                <a:cs typeface="Meiryo" charset="-128"/>
              </a:rPr>
              <a:t>インフラの仕組みが異なるためアプリケーション性能や運用方法の確認、見直しが必要</a:t>
            </a:r>
            <a:endParaRPr kumimoji="1" lang="en-US" altLang="ja-JP" sz="1200" dirty="0" smtClean="0">
              <a:latin typeface="Meiryo" charset="-128"/>
              <a:ea typeface="Meiryo" charset="-128"/>
              <a:cs typeface="Meiryo" charset="-128"/>
            </a:endParaRPr>
          </a:p>
          <a:p>
            <a:pPr marL="171450" indent="-171450">
              <a:buFont typeface="Wingdings" charset="2"/>
              <a:buChar char="ü"/>
            </a:pPr>
            <a:r>
              <a:rPr kumimoji="1" lang="ja-JP" altLang="en-US" sz="1200" dirty="0" smtClean="0">
                <a:latin typeface="Meiryo" charset="-128"/>
                <a:ea typeface="Meiryo" charset="-128"/>
                <a:cs typeface="Meiryo" charset="-128"/>
              </a:rPr>
              <a:t>拡張の柔軟性に制約あり</a:t>
            </a:r>
            <a:endParaRPr kumimoji="1" lang="ja-JP" altLang="en-US" sz="1200" dirty="0">
              <a:latin typeface="Meiryo" charset="-128"/>
              <a:ea typeface="Meiryo" charset="-128"/>
              <a:cs typeface="Meiryo" charset="-128"/>
            </a:endParaRPr>
          </a:p>
        </p:txBody>
      </p:sp>
      <p:sp>
        <p:nvSpPr>
          <p:cNvPr id="117" name="正方形/長方形 116"/>
          <p:cNvSpPr/>
          <p:nvPr/>
        </p:nvSpPr>
        <p:spPr>
          <a:xfrm>
            <a:off x="767557" y="5570118"/>
            <a:ext cx="1425749" cy="276999"/>
          </a:xfrm>
          <a:prstGeom prst="rect">
            <a:avLst/>
          </a:prstGeom>
        </p:spPr>
        <p:txBody>
          <a:bodyPr wrap="square">
            <a:spAutoFit/>
          </a:bodyPr>
          <a:lstStyle/>
          <a:p>
            <a:r>
              <a:rPr lang="ja-JP" altLang="en-US" sz="1200" smtClean="0">
                <a:latin typeface="Meiryo" charset="-128"/>
                <a:ea typeface="Meiryo" charset="-128"/>
                <a:cs typeface="Meiryo" charset="-128"/>
              </a:rPr>
              <a:t>考慮すべき点</a:t>
            </a:r>
            <a:endParaRPr lang="ja-JP" altLang="en-US" sz="1200" dirty="0">
              <a:latin typeface="Meiryo" charset="-128"/>
              <a:ea typeface="Meiryo" charset="-128"/>
              <a:cs typeface="Meiryo" charset="-128"/>
            </a:endParaRPr>
          </a:p>
        </p:txBody>
      </p:sp>
      <p:sp>
        <p:nvSpPr>
          <p:cNvPr id="118" name="正方形/長方形 117"/>
          <p:cNvSpPr/>
          <p:nvPr/>
        </p:nvSpPr>
        <p:spPr>
          <a:xfrm>
            <a:off x="7102345" y="449497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120" name="正方形/長方形 119"/>
          <p:cNvSpPr/>
          <p:nvPr/>
        </p:nvSpPr>
        <p:spPr>
          <a:xfrm>
            <a:off x="7757860" y="4505633"/>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7F7F7F"/>
              </a:solidFill>
              <a:latin typeface="ＭＳ Ｐゴシック"/>
              <a:ea typeface="ＭＳ Ｐゴシック"/>
              <a:cs typeface="ＭＳ Ｐゴシック"/>
            </a:endParaRPr>
          </a:p>
        </p:txBody>
      </p:sp>
      <p:sp>
        <p:nvSpPr>
          <p:cNvPr id="68" name="正方形/長方形 67"/>
          <p:cNvSpPr/>
          <p:nvPr/>
        </p:nvSpPr>
        <p:spPr>
          <a:xfrm>
            <a:off x="6724000" y="4526921"/>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7F7F7F"/>
                </a:solidFill>
                <a:latin typeface="ＭＳ Ｐゴシック"/>
                <a:ea typeface="ＭＳ Ｐゴシック"/>
                <a:cs typeface="ＭＳ Ｐゴシック"/>
              </a:rPr>
              <a:t>仮想</a:t>
            </a:r>
            <a:endParaRPr lang="en-US" altLang="ja-JP" sz="800" dirty="0" smtClean="0">
              <a:solidFill>
                <a:srgbClr val="7F7F7F"/>
              </a:solidFill>
              <a:latin typeface="ＭＳ Ｐゴシック"/>
              <a:ea typeface="ＭＳ Ｐゴシック"/>
              <a:cs typeface="ＭＳ Ｐゴシック"/>
            </a:endParaRPr>
          </a:p>
          <a:p>
            <a:pPr algn="ctr"/>
            <a:r>
              <a:rPr kumimoji="1" lang="ja-JP" altLang="en-US" sz="600" dirty="0" smtClean="0">
                <a:solidFill>
                  <a:srgbClr val="7F7F7F"/>
                </a:solidFill>
                <a:latin typeface="ＭＳ Ｐゴシック"/>
                <a:ea typeface="ＭＳ Ｐゴシック"/>
                <a:cs typeface="ＭＳ Ｐゴシック"/>
              </a:rPr>
              <a:t>サ</a:t>
            </a:r>
            <a:r>
              <a:rPr lang="ja-JP" altLang="en-US" sz="600" dirty="0" smtClean="0">
                <a:solidFill>
                  <a:srgbClr val="7F7F7F"/>
                </a:solidFill>
                <a:latin typeface="ＭＳ Ｐゴシック"/>
                <a:ea typeface="ＭＳ Ｐゴシック"/>
                <a:cs typeface="ＭＳ Ｐゴシック"/>
              </a:rPr>
              <a:t>ー</a:t>
            </a:r>
            <a:r>
              <a:rPr kumimoji="1" lang="ja-JP" altLang="en-US" sz="600" dirty="0" smtClean="0">
                <a:solidFill>
                  <a:srgbClr val="7F7F7F"/>
                </a:solidFill>
                <a:latin typeface="ＭＳ Ｐゴシック"/>
                <a:ea typeface="ＭＳ Ｐゴシック"/>
                <a:cs typeface="ＭＳ Ｐゴシック"/>
              </a:rPr>
              <a:t>バー</a:t>
            </a:r>
            <a:endParaRPr kumimoji="1" lang="ja-JP" altLang="en-US" sz="600" dirty="0">
              <a:solidFill>
                <a:srgbClr val="7F7F7F"/>
              </a:solidFill>
              <a:latin typeface="ＭＳ Ｐゴシック"/>
              <a:ea typeface="ＭＳ Ｐゴシック"/>
              <a:cs typeface="ＭＳ Ｐゴシック"/>
            </a:endParaRPr>
          </a:p>
        </p:txBody>
      </p:sp>
      <p:sp>
        <p:nvSpPr>
          <p:cNvPr id="119" name="正方形/長方形 118"/>
          <p:cNvSpPr/>
          <p:nvPr/>
        </p:nvSpPr>
        <p:spPr>
          <a:xfrm>
            <a:off x="7371481" y="4531968"/>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1" name="正方形/長方形 120"/>
          <p:cNvSpPr/>
          <p:nvPr/>
        </p:nvSpPr>
        <p:spPr>
          <a:xfrm>
            <a:off x="8058371" y="4528004"/>
            <a:ext cx="543384" cy="279301"/>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a:solidFill>
                  <a:srgbClr val="7F7F7F"/>
                </a:solidFill>
                <a:latin typeface="ＭＳ Ｐゴシック"/>
                <a:ea typeface="ＭＳ Ｐゴシック"/>
                <a:cs typeface="ＭＳ Ｐゴシック"/>
              </a:rPr>
              <a:t>仮想</a:t>
            </a:r>
            <a:endParaRPr lang="en-US" altLang="ja-JP" sz="800" dirty="0">
              <a:solidFill>
                <a:srgbClr val="7F7F7F"/>
              </a:solidFill>
              <a:latin typeface="ＭＳ Ｐゴシック"/>
              <a:ea typeface="ＭＳ Ｐゴシック"/>
              <a:cs typeface="ＭＳ Ｐゴシック"/>
            </a:endParaRPr>
          </a:p>
          <a:p>
            <a:pPr algn="ctr"/>
            <a:r>
              <a:rPr lang="ja-JP" altLang="en-US" sz="600" dirty="0">
                <a:solidFill>
                  <a:srgbClr val="7F7F7F"/>
                </a:solidFill>
                <a:latin typeface="ＭＳ Ｐゴシック"/>
                <a:ea typeface="ＭＳ Ｐゴシック"/>
                <a:cs typeface="ＭＳ Ｐゴシック"/>
              </a:rPr>
              <a:t>サーバー</a:t>
            </a:r>
          </a:p>
        </p:txBody>
      </p:sp>
      <p:sp>
        <p:nvSpPr>
          <p:cNvPr id="124" name="フローチャート: 磁気ディスク 123"/>
          <p:cNvSpPr/>
          <p:nvPr/>
        </p:nvSpPr>
        <p:spPr>
          <a:xfrm>
            <a:off x="6723999" y="3816685"/>
            <a:ext cx="1873983" cy="630088"/>
          </a:xfrm>
          <a:prstGeom prst="flowChartMagneticDisk">
            <a:avLst/>
          </a:prstGeom>
          <a:solidFill>
            <a:srgbClr val="009051"/>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右矢印 124"/>
          <p:cNvSpPr/>
          <p:nvPr/>
        </p:nvSpPr>
        <p:spPr>
          <a:xfrm>
            <a:off x="2707305" y="1644562"/>
            <a:ext cx="568818" cy="6687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右矢印 125"/>
          <p:cNvSpPr/>
          <p:nvPr/>
        </p:nvSpPr>
        <p:spPr>
          <a:xfrm rot="5400000">
            <a:off x="7528834" y="3022374"/>
            <a:ext cx="228677" cy="668706"/>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815006" y="871788"/>
            <a:ext cx="1415772"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サイロ型システム</a:t>
            </a:r>
            <a:endParaRPr kumimoji="1" lang="ja-JP" altLang="en-US" sz="1200" dirty="0">
              <a:latin typeface="Meiryo" charset="-128"/>
              <a:ea typeface="Meiryo" charset="-128"/>
              <a:cs typeface="Meiryo" charset="-128"/>
            </a:endParaRPr>
          </a:p>
        </p:txBody>
      </p:sp>
      <p:sp>
        <p:nvSpPr>
          <p:cNvPr id="127" name="テキスト ボックス 126"/>
          <p:cNvSpPr txBox="1"/>
          <p:nvPr/>
        </p:nvSpPr>
        <p:spPr>
          <a:xfrm>
            <a:off x="3472518" y="862790"/>
            <a:ext cx="2185214"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外部ストレージ</a:t>
            </a:r>
            <a:r>
              <a:rPr kumimoji="1" lang="ja-JP" altLang="en-US" sz="1200" smtClean="0">
                <a:latin typeface="Meiryo" charset="-128"/>
                <a:ea typeface="Meiryo" charset="-128"/>
                <a:cs typeface="Meiryo" charset="-128"/>
              </a:rPr>
              <a:t>共有システム</a:t>
            </a:r>
            <a:endParaRPr kumimoji="1" lang="ja-JP" altLang="en-US" sz="1200" dirty="0">
              <a:latin typeface="Meiryo" charset="-128"/>
              <a:ea typeface="Meiryo" charset="-128"/>
              <a:cs typeface="Meiryo" charset="-128"/>
            </a:endParaRPr>
          </a:p>
        </p:txBody>
      </p:sp>
      <p:sp>
        <p:nvSpPr>
          <p:cNvPr id="128" name="テキスト ボックス 127"/>
          <p:cNvSpPr txBox="1"/>
          <p:nvPr/>
        </p:nvSpPr>
        <p:spPr>
          <a:xfrm>
            <a:off x="6568386" y="875908"/>
            <a:ext cx="2185214" cy="276999"/>
          </a:xfrm>
          <a:prstGeom prst="rect">
            <a:avLst/>
          </a:prstGeom>
          <a:noFill/>
        </p:spPr>
        <p:txBody>
          <a:bodyPr wrap="none" rtlCol="0">
            <a:spAutoFit/>
          </a:bodyPr>
          <a:lstStyle/>
          <a:p>
            <a:pPr algn="ctr"/>
            <a:r>
              <a:rPr kumimoji="1" lang="ja-JP" altLang="en-US" sz="1200" dirty="0" smtClean="0">
                <a:latin typeface="Meiryo" charset="-128"/>
                <a:ea typeface="Meiryo" charset="-128"/>
                <a:cs typeface="Meiryo" charset="-128"/>
              </a:rPr>
              <a:t>仮想ストレージ共有システム</a:t>
            </a:r>
            <a:endParaRPr kumimoji="1" lang="ja-JP" altLang="en-US" sz="1200" dirty="0">
              <a:latin typeface="Meiryo" charset="-128"/>
              <a:ea typeface="Meiryo" charset="-128"/>
              <a:cs typeface="Meiryo" charset="-128"/>
            </a:endParaRPr>
          </a:p>
        </p:txBody>
      </p:sp>
    </p:spTree>
    <p:extLst>
      <p:ext uri="{BB962C8B-B14F-4D97-AF65-F5344CB8AC3E}">
        <p14:creationId xmlns:p14="http://schemas.microsoft.com/office/powerpoint/2010/main" val="1344364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台形 5"/>
          <p:cNvSpPr/>
          <p:nvPr/>
        </p:nvSpPr>
        <p:spPr>
          <a:xfrm flipV="1">
            <a:off x="228118" y="2969785"/>
            <a:ext cx="8685966" cy="976464"/>
          </a:xfrm>
          <a:prstGeom prst="trapezoid">
            <a:avLst>
              <a:gd name="adj" fmla="val 22613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3180445"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130974" y="1025568"/>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28117" y="1028472"/>
            <a:ext cx="2783110" cy="194421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ハイパーコンバージドの仕組みと特徴</a:t>
            </a:r>
            <a:endParaRPr kumimoji="1" lang="ja-JP" altLang="en-US" dirty="0"/>
          </a:p>
        </p:txBody>
      </p:sp>
      <p:sp>
        <p:nvSpPr>
          <p:cNvPr id="4" name="正方形/長方形 3"/>
          <p:cNvSpPr/>
          <p:nvPr/>
        </p:nvSpPr>
        <p:spPr>
          <a:xfrm>
            <a:off x="395536"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7" name="正方形/長方形 6"/>
          <p:cNvSpPr/>
          <p:nvPr/>
        </p:nvSpPr>
        <p:spPr>
          <a:xfrm>
            <a:off x="39553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1115616"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9" name="正方形/長方形 8"/>
          <p:cNvSpPr/>
          <p:nvPr/>
        </p:nvSpPr>
        <p:spPr>
          <a:xfrm>
            <a:off x="1979712"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ストレージ</a:t>
            </a:r>
            <a:endParaRPr kumimoji="1"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コントロール</a:t>
            </a:r>
            <a:endParaRPr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システム</a:t>
            </a:r>
            <a:endParaRPr kumimoji="1" lang="ja-JP" altLang="en-US" sz="800" dirty="0">
              <a:solidFill>
                <a:srgbClr val="FFFFFF"/>
              </a:solidFill>
              <a:latin typeface="Meiryo" charset="-128"/>
              <a:ea typeface="Meiryo" charset="-128"/>
              <a:cs typeface="Meiryo" charset="-128"/>
            </a:endParaRPr>
          </a:p>
        </p:txBody>
      </p:sp>
      <p:sp>
        <p:nvSpPr>
          <p:cNvPr id="10" name="テキスト ボックス 9"/>
          <p:cNvSpPr txBox="1"/>
          <p:nvPr/>
        </p:nvSpPr>
        <p:spPr>
          <a:xfrm>
            <a:off x="1713166" y="2135429"/>
            <a:ext cx="338554" cy="215444"/>
          </a:xfrm>
          <a:prstGeom prst="rect">
            <a:avLst/>
          </a:prstGeom>
          <a:noFill/>
        </p:spPr>
        <p:txBody>
          <a:bodyPr wrap="none" rtlCol="0">
            <a:spAutoFit/>
          </a:bodyPr>
          <a:lstStyle/>
          <a:p>
            <a:r>
              <a:rPr kumimoji="1" lang="ja-JP" altLang="en-US" sz="800" smtClean="0">
                <a:solidFill>
                  <a:schemeClr val="accent5">
                    <a:lumMod val="75000"/>
                  </a:schemeClr>
                </a:solidFill>
              </a:rPr>
              <a:t>・・・</a:t>
            </a:r>
            <a:endParaRPr kumimoji="1" lang="ja-JP" altLang="en-US" sz="800">
              <a:solidFill>
                <a:schemeClr val="accent5">
                  <a:lumMod val="75000"/>
                </a:schemeClr>
              </a:solidFill>
            </a:endParaRPr>
          </a:p>
        </p:txBody>
      </p:sp>
      <p:sp>
        <p:nvSpPr>
          <p:cNvPr id="11" name="円柱 10"/>
          <p:cNvSpPr/>
          <p:nvPr/>
        </p:nvSpPr>
        <p:spPr>
          <a:xfrm>
            <a:off x="1979712"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sp>
        <p:nvSpPr>
          <p:cNvPr id="12" name="正方形/長方形 11"/>
          <p:cNvSpPr/>
          <p:nvPr/>
        </p:nvSpPr>
        <p:spPr>
          <a:xfrm>
            <a:off x="3347864"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3" name="正方形/長方形 12"/>
          <p:cNvSpPr/>
          <p:nvPr/>
        </p:nvSpPr>
        <p:spPr>
          <a:xfrm>
            <a:off x="334786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14" name="正方形/長方形 13"/>
          <p:cNvSpPr/>
          <p:nvPr/>
        </p:nvSpPr>
        <p:spPr>
          <a:xfrm>
            <a:off x="4067944"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15" name="正方形/長方形 14"/>
          <p:cNvSpPr/>
          <p:nvPr/>
        </p:nvSpPr>
        <p:spPr>
          <a:xfrm>
            <a:off x="4932040"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ストレージ</a:t>
            </a:r>
            <a:endParaRPr kumimoji="1"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コントロール</a:t>
            </a:r>
            <a:endParaRPr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システム</a:t>
            </a:r>
            <a:endParaRPr kumimoji="1" lang="ja-JP" altLang="en-US" sz="800" dirty="0">
              <a:solidFill>
                <a:srgbClr val="FFFFFF"/>
              </a:solidFill>
              <a:latin typeface="Meiryo" charset="-128"/>
              <a:ea typeface="Meiryo" charset="-128"/>
              <a:cs typeface="Meiryo" charset="-128"/>
            </a:endParaRPr>
          </a:p>
        </p:txBody>
      </p:sp>
      <p:sp>
        <p:nvSpPr>
          <p:cNvPr id="16" name="テキスト ボックス 15"/>
          <p:cNvSpPr txBox="1"/>
          <p:nvPr/>
        </p:nvSpPr>
        <p:spPr>
          <a:xfrm>
            <a:off x="4665494" y="2135429"/>
            <a:ext cx="338554" cy="215444"/>
          </a:xfrm>
          <a:prstGeom prst="rect">
            <a:avLst/>
          </a:prstGeom>
          <a:noFill/>
        </p:spPr>
        <p:txBody>
          <a:bodyPr wrap="none" rtlCol="0">
            <a:spAutoFit/>
          </a:bodyPr>
          <a:lstStyle/>
          <a:p>
            <a:r>
              <a:rPr kumimoji="1" lang="ja-JP" altLang="en-US" sz="800" smtClean="0">
                <a:solidFill>
                  <a:schemeClr val="accent5">
                    <a:lumMod val="75000"/>
                  </a:schemeClr>
                </a:solidFill>
              </a:rPr>
              <a:t>・・・</a:t>
            </a:r>
            <a:endParaRPr kumimoji="1" lang="ja-JP" altLang="en-US" sz="800">
              <a:solidFill>
                <a:schemeClr val="accent5">
                  <a:lumMod val="75000"/>
                </a:schemeClr>
              </a:solidFill>
            </a:endParaRPr>
          </a:p>
        </p:txBody>
      </p:sp>
      <p:sp>
        <p:nvSpPr>
          <p:cNvPr id="17" name="円柱 16"/>
          <p:cNvSpPr/>
          <p:nvPr/>
        </p:nvSpPr>
        <p:spPr>
          <a:xfrm>
            <a:off x="4932040"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sp>
        <p:nvSpPr>
          <p:cNvPr id="18" name="正方形/長方形 17"/>
          <p:cNvSpPr/>
          <p:nvPr/>
        </p:nvSpPr>
        <p:spPr>
          <a:xfrm>
            <a:off x="6303958" y="2494889"/>
            <a:ext cx="2448272"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仮想化ハイパーバイザー</a:t>
            </a:r>
            <a:endParaRPr kumimoji="1" lang="ja-JP" altLang="en-US" sz="1200" dirty="0">
              <a:solidFill>
                <a:srgbClr val="FFFFFF"/>
              </a:solidFill>
              <a:latin typeface="Meiryo" charset="-128"/>
              <a:ea typeface="Meiryo" charset="-128"/>
              <a:cs typeface="Meiryo" charset="-128"/>
            </a:endParaRPr>
          </a:p>
        </p:txBody>
      </p:sp>
      <p:sp>
        <p:nvSpPr>
          <p:cNvPr id="19" name="正方形/長方形 18"/>
          <p:cNvSpPr/>
          <p:nvPr/>
        </p:nvSpPr>
        <p:spPr>
          <a:xfrm>
            <a:off x="630395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20" name="正方形/長方形 19"/>
          <p:cNvSpPr/>
          <p:nvPr/>
        </p:nvSpPr>
        <p:spPr>
          <a:xfrm>
            <a:off x="7024038" y="1990833"/>
            <a:ext cx="648072" cy="43204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仮想</a:t>
            </a:r>
            <a:endParaRPr kumimoji="1" lang="en-US" altLang="ja-JP" sz="12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サーバー</a:t>
            </a:r>
            <a:endParaRPr kumimoji="1" lang="ja-JP" altLang="en-US" sz="800" dirty="0">
              <a:solidFill>
                <a:srgbClr val="FFFFFF"/>
              </a:solidFill>
              <a:latin typeface="Meiryo" charset="-128"/>
              <a:ea typeface="Meiryo" charset="-128"/>
              <a:cs typeface="Meiryo" charset="-128"/>
            </a:endParaRPr>
          </a:p>
        </p:txBody>
      </p:sp>
      <p:sp>
        <p:nvSpPr>
          <p:cNvPr id="21" name="正方形/長方形 20"/>
          <p:cNvSpPr/>
          <p:nvPr/>
        </p:nvSpPr>
        <p:spPr>
          <a:xfrm>
            <a:off x="7888134" y="1990833"/>
            <a:ext cx="864096"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ストレージ</a:t>
            </a:r>
            <a:endParaRPr kumimoji="1" lang="en-US" altLang="ja-JP" sz="800" dirty="0" smtClean="0">
              <a:solidFill>
                <a:srgbClr val="FFFFFF"/>
              </a:solidFill>
              <a:latin typeface="Meiryo" charset="-128"/>
              <a:ea typeface="Meiryo" charset="-128"/>
              <a:cs typeface="Meiryo" charset="-128"/>
            </a:endParaRPr>
          </a:p>
          <a:p>
            <a:pPr algn="ctr"/>
            <a:r>
              <a:rPr lang="ja-JP" altLang="en-US" sz="800" dirty="0" smtClean="0">
                <a:solidFill>
                  <a:srgbClr val="FFFFFF"/>
                </a:solidFill>
                <a:latin typeface="Meiryo" charset="-128"/>
                <a:ea typeface="Meiryo" charset="-128"/>
                <a:cs typeface="Meiryo" charset="-128"/>
              </a:rPr>
              <a:t>コントロール</a:t>
            </a:r>
            <a:endParaRPr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システム</a:t>
            </a:r>
            <a:endParaRPr kumimoji="1" lang="ja-JP" altLang="en-US" sz="800" dirty="0">
              <a:solidFill>
                <a:srgbClr val="FFFFFF"/>
              </a:solidFill>
              <a:latin typeface="Meiryo" charset="-128"/>
              <a:ea typeface="Meiryo" charset="-128"/>
              <a:cs typeface="Meiryo" charset="-128"/>
            </a:endParaRPr>
          </a:p>
        </p:txBody>
      </p:sp>
      <p:sp>
        <p:nvSpPr>
          <p:cNvPr id="22" name="テキスト ボックス 21"/>
          <p:cNvSpPr txBox="1"/>
          <p:nvPr/>
        </p:nvSpPr>
        <p:spPr>
          <a:xfrm>
            <a:off x="7621588" y="2135429"/>
            <a:ext cx="338554" cy="215444"/>
          </a:xfrm>
          <a:prstGeom prst="rect">
            <a:avLst/>
          </a:prstGeom>
          <a:noFill/>
        </p:spPr>
        <p:txBody>
          <a:bodyPr wrap="none" rtlCol="0">
            <a:spAutoFit/>
          </a:bodyPr>
          <a:lstStyle/>
          <a:p>
            <a:r>
              <a:rPr kumimoji="1" lang="ja-JP" altLang="en-US" sz="800" smtClean="0">
                <a:solidFill>
                  <a:schemeClr val="accent5">
                    <a:lumMod val="75000"/>
                  </a:schemeClr>
                </a:solidFill>
              </a:rPr>
              <a:t>・・・</a:t>
            </a:r>
            <a:endParaRPr kumimoji="1" lang="ja-JP" altLang="en-US" sz="800">
              <a:solidFill>
                <a:schemeClr val="accent5">
                  <a:lumMod val="75000"/>
                </a:schemeClr>
              </a:solidFill>
            </a:endParaRPr>
          </a:p>
        </p:txBody>
      </p:sp>
      <p:sp>
        <p:nvSpPr>
          <p:cNvPr id="23" name="円柱 22"/>
          <p:cNvSpPr/>
          <p:nvPr/>
        </p:nvSpPr>
        <p:spPr>
          <a:xfrm>
            <a:off x="7888134" y="1175507"/>
            <a:ext cx="864096" cy="648072"/>
          </a:xfrm>
          <a:prstGeom prst="can">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Meiryo" charset="-128"/>
                <a:ea typeface="Meiryo" charset="-128"/>
                <a:cs typeface="Meiryo" charset="-128"/>
              </a:rPr>
              <a:t>ストレージ</a:t>
            </a:r>
            <a:endParaRPr kumimoji="1" lang="ja-JP" altLang="en-US" sz="1050" dirty="0">
              <a:solidFill>
                <a:srgbClr val="FFFFFF"/>
              </a:solidFill>
              <a:latin typeface="Meiryo" charset="-128"/>
              <a:ea typeface="Meiryo" charset="-128"/>
              <a:cs typeface="Meiryo" charset="-128"/>
            </a:endParaRPr>
          </a:p>
        </p:txBody>
      </p:sp>
      <p:cxnSp>
        <p:nvCxnSpPr>
          <p:cNvPr id="25" name="曲線コネクタ 24"/>
          <p:cNvCxnSpPr/>
          <p:nvPr/>
        </p:nvCxnSpPr>
        <p:spPr>
          <a:xfrm rot="16200000" flipH="1">
            <a:off x="3887924" y="959417"/>
            <a:ext cx="12700" cy="2952328"/>
          </a:xfrm>
          <a:prstGeom prst="curvedConnector3">
            <a:avLst>
              <a:gd name="adj1" fmla="val 930197"/>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曲線コネクタ 29"/>
          <p:cNvCxnSpPr>
            <a:stCxn id="9" idx="2"/>
            <a:endCxn id="21" idx="2"/>
          </p:cNvCxnSpPr>
          <p:nvPr/>
        </p:nvCxnSpPr>
        <p:spPr>
          <a:xfrm rot="16200000" flipH="1">
            <a:off x="5365971" y="-531330"/>
            <a:ext cx="12700" cy="5908422"/>
          </a:xfrm>
          <a:prstGeom prst="curvedConnector3">
            <a:avLst>
              <a:gd name="adj1" fmla="val 3491276"/>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上矢印 38"/>
          <p:cNvSpPr/>
          <p:nvPr/>
        </p:nvSpPr>
        <p:spPr>
          <a:xfrm>
            <a:off x="2231089"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上矢印 39"/>
          <p:cNvSpPr/>
          <p:nvPr/>
        </p:nvSpPr>
        <p:spPr>
          <a:xfrm>
            <a:off x="5184068"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a:off x="8140162" y="1755397"/>
            <a:ext cx="360040" cy="242280"/>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229017" y="3148366"/>
            <a:ext cx="8685966" cy="646331"/>
          </a:xfrm>
          <a:prstGeom prst="rect">
            <a:avLst/>
          </a:prstGeom>
        </p:spPr>
        <p:txBody>
          <a:bodyPr wrap="square">
            <a:spAutoFit/>
          </a:bodyPr>
          <a:lstStyle/>
          <a:p>
            <a:pPr algn="ctr"/>
            <a:r>
              <a:rPr lang="ja-JP" altLang="en-US" sz="1200" dirty="0">
                <a:latin typeface="Meiryo" charset="-128"/>
                <a:ea typeface="Meiryo" charset="-128"/>
                <a:cs typeface="Meiryo" charset="-128"/>
              </a:rPr>
              <a:t>ローカルストレージに書き込むデータを同時にネットワーク経由でほか</a:t>
            </a:r>
            <a:r>
              <a:rPr lang="ja-JP" altLang="en-US" sz="1200" dirty="0" smtClean="0">
                <a:latin typeface="Meiryo" charset="-128"/>
                <a:ea typeface="Meiryo" charset="-128"/>
                <a:cs typeface="Meiryo" charset="-128"/>
              </a:rPr>
              <a:t>の</a:t>
            </a:r>
            <a:endParaRPr lang="en-US" altLang="ja-JP" sz="1200" dirty="0" smtClean="0">
              <a:latin typeface="Meiryo" charset="-128"/>
              <a:ea typeface="Meiryo" charset="-128"/>
              <a:cs typeface="Meiryo" charset="-128"/>
            </a:endParaRPr>
          </a:p>
          <a:p>
            <a:pPr algn="ctr"/>
            <a:r>
              <a:rPr lang="ja-JP" altLang="en-US" sz="1200" dirty="0" smtClean="0">
                <a:latin typeface="Meiryo" charset="-128"/>
                <a:ea typeface="Meiryo" charset="-128"/>
                <a:cs typeface="Meiryo" charset="-128"/>
              </a:rPr>
              <a:t>複数</a:t>
            </a:r>
            <a:r>
              <a:rPr lang="ja-JP" altLang="en-US" sz="1200" dirty="0">
                <a:latin typeface="Meiryo" charset="-128"/>
                <a:ea typeface="Meiryo" charset="-128"/>
                <a:cs typeface="Meiryo" charset="-128"/>
              </a:rPr>
              <a:t>のサーバーのストレージに</a:t>
            </a:r>
            <a:r>
              <a:rPr lang="ja-JP" altLang="en-US" sz="1200" dirty="0" smtClean="0">
                <a:latin typeface="Meiryo" charset="-128"/>
                <a:ea typeface="Meiryo" charset="-128"/>
                <a:cs typeface="Meiryo" charset="-128"/>
              </a:rPr>
              <a:t>も書き込むことで、</a:t>
            </a:r>
            <a:endParaRPr lang="en-US" altLang="ja-JP" sz="1200" dirty="0" smtClean="0">
              <a:latin typeface="Meiryo" charset="-128"/>
              <a:ea typeface="Meiryo" charset="-128"/>
              <a:cs typeface="Meiryo" charset="-128"/>
            </a:endParaRPr>
          </a:p>
          <a:p>
            <a:pPr algn="ctr"/>
            <a:r>
              <a:rPr lang="ja-JP" altLang="en-US" sz="1200" dirty="0" smtClean="0">
                <a:latin typeface="Meiryo" charset="-128"/>
                <a:ea typeface="Meiryo" charset="-128"/>
                <a:cs typeface="Meiryo" charset="-128"/>
              </a:rPr>
              <a:t>障害の回避、仮想サーバーの移動にも柔軟に対応</a:t>
            </a:r>
            <a:endParaRPr lang="ja-JP" altLang="en-US" sz="1200" dirty="0">
              <a:latin typeface="Meiryo" charset="-128"/>
              <a:ea typeface="Meiryo" charset="-128"/>
              <a:cs typeface="Meiryo" charset="-128"/>
            </a:endParaRPr>
          </a:p>
        </p:txBody>
      </p:sp>
      <p:sp>
        <p:nvSpPr>
          <p:cNvPr id="5" name="正方形/長方形 4"/>
          <p:cNvSpPr/>
          <p:nvPr/>
        </p:nvSpPr>
        <p:spPr>
          <a:xfrm>
            <a:off x="2424163" y="3937069"/>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ストレージ仮想化技術の進化</a:t>
            </a:r>
            <a:endParaRPr kumimoji="1" lang="ja-JP" altLang="en-US" dirty="0">
              <a:solidFill>
                <a:srgbClr val="FFFFFF"/>
              </a:solidFill>
              <a:latin typeface="Meiryo" charset="-128"/>
              <a:ea typeface="Meiryo" charset="-128"/>
              <a:cs typeface="Meiryo" charset="-128"/>
            </a:endParaRPr>
          </a:p>
        </p:txBody>
      </p:sp>
      <p:sp>
        <p:nvSpPr>
          <p:cNvPr id="71" name="正方形/長方形 70"/>
          <p:cNvSpPr/>
          <p:nvPr/>
        </p:nvSpPr>
        <p:spPr>
          <a:xfrm>
            <a:off x="2424163" y="4790262"/>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ハードウェアの価格低下と性能向上</a:t>
            </a:r>
            <a:endParaRPr lang="en-US" altLang="ja-JP"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特にフラッシュストレージ</a:t>
            </a:r>
            <a:endParaRPr kumimoji="1" lang="ja-JP" altLang="en-US" sz="1200" dirty="0">
              <a:solidFill>
                <a:srgbClr val="FFFFFF"/>
              </a:solidFill>
              <a:latin typeface="Meiryo" charset="-128"/>
              <a:ea typeface="Meiryo" charset="-128"/>
              <a:cs typeface="Meiryo" charset="-128"/>
            </a:endParaRPr>
          </a:p>
        </p:txBody>
      </p:sp>
      <p:sp>
        <p:nvSpPr>
          <p:cNvPr id="73" name="正方形/長方形 72"/>
          <p:cNvSpPr/>
          <p:nvPr/>
        </p:nvSpPr>
        <p:spPr>
          <a:xfrm>
            <a:off x="2424163" y="5643455"/>
            <a:ext cx="4295673" cy="68119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smtClean="0">
                <a:solidFill>
                  <a:srgbClr val="FFFFFF"/>
                </a:solidFill>
                <a:latin typeface="Meiryo" charset="-128"/>
                <a:ea typeface="Meiryo" charset="-128"/>
                <a:cs typeface="Meiryo" charset="-128"/>
              </a:rPr>
              <a:t>TCO</a:t>
            </a:r>
            <a:r>
              <a:rPr lang="ja-JP" altLang="en-US" dirty="0" smtClean="0">
                <a:solidFill>
                  <a:srgbClr val="FFFFFF"/>
                </a:solidFill>
                <a:latin typeface="Meiryo" charset="-128"/>
                <a:ea typeface="Meiryo" charset="-128"/>
                <a:cs typeface="Meiryo" charset="-128"/>
              </a:rPr>
              <a:t>削減</a:t>
            </a:r>
            <a:endParaRPr lang="en-US" altLang="ja-JP"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導入／拡張作業・運用管理・ラックスペース・消費電力</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228117" y="3937051"/>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システム構成</a:t>
            </a: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の</a:t>
            </a:r>
            <a:endParaRPr kumimoji="1" lang="en-US" altLang="ja-JP" sz="2000" dirty="0" smtClean="0">
              <a:solidFill>
                <a:srgbClr val="FFFFFF"/>
              </a:solidFill>
              <a:latin typeface="Meiryo" charset="-128"/>
              <a:ea typeface="Meiryo" charset="-128"/>
              <a:cs typeface="Meiryo" charset="-128"/>
            </a:endParaRPr>
          </a:p>
          <a:p>
            <a:pPr algn="ctr"/>
            <a:r>
              <a:rPr lang="ja-JP" altLang="en-US" sz="2000" dirty="0" smtClean="0">
                <a:solidFill>
                  <a:srgbClr val="FFFFFF"/>
                </a:solidFill>
                <a:latin typeface="Meiryo" charset="-128"/>
                <a:ea typeface="Meiryo" charset="-128"/>
                <a:cs typeface="Meiryo" charset="-128"/>
              </a:rPr>
              <a:t>シンプル化</a:t>
            </a:r>
            <a:endParaRPr kumimoji="1" lang="ja-JP" altLang="en-US" sz="2000" dirty="0">
              <a:solidFill>
                <a:srgbClr val="FFFFFF"/>
              </a:solidFill>
              <a:latin typeface="Meiryo" charset="-128"/>
              <a:ea typeface="Meiryo" charset="-128"/>
              <a:cs typeface="Meiryo" charset="-128"/>
            </a:endParaRPr>
          </a:p>
        </p:txBody>
      </p:sp>
      <p:sp>
        <p:nvSpPr>
          <p:cNvPr id="82" name="正方形/長方形 81"/>
          <p:cNvSpPr/>
          <p:nvPr/>
        </p:nvSpPr>
        <p:spPr>
          <a:xfrm>
            <a:off x="6848795" y="3946250"/>
            <a:ext cx="2065288" cy="238758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Ø"/>
            </a:pPr>
            <a:r>
              <a:rPr lang="ja-JP" altLang="en-US" sz="1400" dirty="0">
                <a:solidFill>
                  <a:schemeClr val="bg1"/>
                </a:solidFill>
                <a:latin typeface="Meiryo" charset="-128"/>
                <a:ea typeface="Meiryo" charset="-128"/>
                <a:cs typeface="Meiryo" charset="-128"/>
              </a:rPr>
              <a:t>迅速</a:t>
            </a:r>
            <a:r>
              <a:rPr lang="ja-JP" altLang="en-US" sz="1400" dirty="0" smtClean="0">
                <a:solidFill>
                  <a:schemeClr val="bg1"/>
                </a:solidFill>
                <a:latin typeface="Meiryo" charset="-128"/>
                <a:ea typeface="Meiryo" charset="-128"/>
                <a:cs typeface="Meiryo" charset="-128"/>
              </a:rPr>
              <a:t>導入</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bg1"/>
                </a:solidFill>
                <a:latin typeface="Meiryo" charset="-128"/>
                <a:ea typeface="Meiryo" charset="-128"/>
                <a:cs typeface="Meiryo" charset="-128"/>
              </a:rPr>
              <a:t>運用</a:t>
            </a:r>
            <a:r>
              <a:rPr lang="ja-JP" altLang="en-US" sz="1400" dirty="0">
                <a:solidFill>
                  <a:schemeClr val="bg1"/>
                </a:solidFill>
                <a:latin typeface="Meiryo" charset="-128"/>
                <a:ea typeface="Meiryo" charset="-128"/>
                <a:cs typeface="Meiryo" charset="-128"/>
              </a:rPr>
              <a:t>管理の</a:t>
            </a:r>
            <a:r>
              <a:rPr lang="ja-JP" altLang="en-US" sz="1400" dirty="0" smtClean="0">
                <a:solidFill>
                  <a:schemeClr val="bg1"/>
                </a:solidFill>
                <a:latin typeface="Meiryo" charset="-128"/>
                <a:ea typeface="Meiryo" charset="-128"/>
                <a:cs typeface="Meiryo" charset="-128"/>
              </a:rPr>
              <a:t>効率化</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bg1"/>
                </a:solidFill>
                <a:latin typeface="Meiryo" charset="-128"/>
                <a:ea typeface="Meiryo" charset="-128"/>
                <a:cs typeface="Meiryo" charset="-128"/>
              </a:rPr>
              <a:t>スモールスタート</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r>
              <a:rPr lang="ja-JP" altLang="en-US" sz="1400" dirty="0" smtClean="0">
                <a:solidFill>
                  <a:schemeClr val="bg1"/>
                </a:solidFill>
                <a:latin typeface="Meiryo" charset="-128"/>
                <a:ea typeface="Meiryo" charset="-128"/>
                <a:cs typeface="Meiryo" charset="-128"/>
              </a:rPr>
              <a:t>拡張性</a:t>
            </a:r>
            <a:endParaRPr lang="en-US" altLang="ja-JP" sz="1400" dirty="0" smtClean="0">
              <a:solidFill>
                <a:schemeClr val="bg1"/>
              </a:solidFill>
              <a:latin typeface="Meiryo" charset="-128"/>
              <a:ea typeface="Meiryo" charset="-128"/>
              <a:cs typeface="Meiryo" charset="-128"/>
            </a:endParaRPr>
          </a:p>
          <a:p>
            <a:pPr marL="285750" indent="-285750">
              <a:buFont typeface="Wingdings" charset="2"/>
              <a:buChar char="Ø"/>
            </a:pPr>
            <a:endParaRPr lang="en-US" altLang="ja-JP" sz="1400" dirty="0" smtClean="0">
              <a:solidFill>
                <a:schemeClr val="bg1"/>
              </a:solidFill>
              <a:latin typeface="Meiryo" charset="-128"/>
              <a:ea typeface="Meiryo" charset="-128"/>
              <a:cs typeface="Meiryo" charset="-128"/>
            </a:endParaRPr>
          </a:p>
          <a:p>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適用範囲が拡大</a:t>
            </a:r>
            <a:endParaRPr lang="ja-JP" altLang="en-US"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63861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2" name="図 21"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442" y="2238928"/>
            <a:ext cx="2267516" cy="833465"/>
          </a:xfrm>
          <a:prstGeom prst="rect">
            <a:avLst/>
          </a:prstGeom>
        </p:spPr>
      </p:pic>
      <p:pic>
        <p:nvPicPr>
          <p:cNvPr id="21" name="図 20" descr="Nutanix-Virtual-Computing-Platform_Product-Image.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2679" y="1341498"/>
            <a:ext cx="2049771" cy="1156281"/>
          </a:xfrm>
          <a:prstGeom prst="rect">
            <a:avLst/>
          </a:prstGeom>
        </p:spPr>
      </p:pic>
      <p:sp>
        <p:nvSpPr>
          <p:cNvPr id="38" name="タイトル 37"/>
          <p:cNvSpPr>
            <a:spLocks noGrp="1"/>
          </p:cNvSpPr>
          <p:nvPr>
            <p:ph type="title"/>
          </p:nvPr>
        </p:nvSpPr>
        <p:spPr/>
        <p:txBody>
          <a:bodyPr/>
          <a:lstStyle/>
          <a:p>
            <a:r>
              <a:rPr lang="ja-JP" altLang="en-US" dirty="0"/>
              <a:t>コンバージド・システムとハイパーコンバージド・システム</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pic>
        <p:nvPicPr>
          <p:cNvPr id="3" name="図 2" descr="121126_oracle_1.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1">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24" name="図 23" descr="220px-NEC_logo.sv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862455"/>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862455"/>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87487" y="1135634"/>
            <a:ext cx="1737976" cy="577081"/>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7F7F7F"/>
                </a:solidFill>
              </a:rPr>
              <a:t>メーカーのお墨付き構成</a:t>
            </a:r>
            <a:endParaRPr kumimoji="1" lang="en-US" altLang="ja-JP" sz="1050" dirty="0" smtClean="0">
              <a:solidFill>
                <a:srgbClr val="7F7F7F"/>
              </a:solidFill>
            </a:endParaRPr>
          </a:p>
          <a:p>
            <a:pPr marL="171450" indent="-171450">
              <a:buFont typeface="Wingdings" charset="2"/>
              <a:buChar char="ü"/>
            </a:pPr>
            <a:r>
              <a:rPr lang="ja-JP" altLang="en-US" sz="1050" dirty="0" smtClean="0">
                <a:solidFill>
                  <a:srgbClr val="7F7F7F"/>
                </a:solidFill>
              </a:rPr>
              <a:t>迅速な実装</a:t>
            </a:r>
            <a:endParaRPr lang="en-US" altLang="ja-JP" sz="1050" dirty="0" smtClean="0">
              <a:solidFill>
                <a:srgbClr val="7F7F7F"/>
              </a:solidFill>
            </a:endParaRPr>
          </a:p>
          <a:p>
            <a:pPr marL="171450" indent="-171450">
              <a:buFont typeface="Wingdings" charset="2"/>
              <a:buChar char="ü"/>
            </a:pPr>
            <a:r>
              <a:rPr kumimoji="1" lang="ja-JP" altLang="en-US" sz="1050" dirty="0" smtClean="0">
                <a:solidFill>
                  <a:srgbClr val="7F7F7F"/>
                </a:solidFill>
              </a:rPr>
              <a:t>カスタマイズはできない</a:t>
            </a:r>
            <a:endParaRPr kumimoji="1" lang="ja-JP" altLang="en-US" sz="1050" dirty="0">
              <a:solidFill>
                <a:srgbClr val="7F7F7F"/>
              </a:solidFill>
            </a:endParaRPr>
          </a:p>
        </p:txBody>
      </p:sp>
      <p:sp>
        <p:nvSpPr>
          <p:cNvPr id="37" name="テキスト ボックス 36"/>
          <p:cNvSpPr txBox="1"/>
          <p:nvPr/>
        </p:nvSpPr>
        <p:spPr>
          <a:xfrm>
            <a:off x="6553899" y="1135634"/>
            <a:ext cx="1569660" cy="577081"/>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7F7F7F"/>
                </a:solidFill>
              </a:rPr>
              <a:t>高い拡張性</a:t>
            </a:r>
            <a:endParaRPr kumimoji="1" lang="en-US" altLang="ja-JP" sz="1050" dirty="0" smtClean="0">
              <a:solidFill>
                <a:srgbClr val="7F7F7F"/>
              </a:solidFill>
            </a:endParaRPr>
          </a:p>
          <a:p>
            <a:pPr marL="171450" indent="-171450">
              <a:buFont typeface="Wingdings" charset="2"/>
              <a:buChar char="ü"/>
            </a:pPr>
            <a:r>
              <a:rPr kumimoji="1" lang="ja-JP" altLang="en-US" sz="1050" dirty="0" smtClean="0">
                <a:solidFill>
                  <a:srgbClr val="7F7F7F"/>
                </a:solidFill>
              </a:rPr>
              <a:t>簡単に導入</a:t>
            </a:r>
            <a:endParaRPr kumimoji="1" lang="en-US" altLang="ja-JP" sz="1050" dirty="0" smtClean="0">
              <a:solidFill>
                <a:srgbClr val="7F7F7F"/>
              </a:solidFill>
            </a:endParaRPr>
          </a:p>
          <a:p>
            <a:pPr marL="171450" indent="-171450">
              <a:buFont typeface="Wingdings" charset="2"/>
              <a:buChar char="ü"/>
            </a:pPr>
            <a:r>
              <a:rPr lang="ja-JP" altLang="en-US" sz="1050" dirty="0" smtClean="0">
                <a:solidFill>
                  <a:srgbClr val="7F7F7F"/>
                </a:solidFill>
              </a:rPr>
              <a:t>構成や運用の自動化</a:t>
            </a:r>
            <a:endParaRPr kumimoji="1" lang="en-US" altLang="ja-JP" sz="1050" dirty="0" smtClean="0">
              <a:solidFill>
                <a:srgbClr val="7F7F7F"/>
              </a:solidFill>
            </a:endParaRPr>
          </a:p>
        </p:txBody>
      </p:sp>
      <p:pic>
        <p:nvPicPr>
          <p:cNvPr id="4" name="図 3"/>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9931" y="4859497"/>
            <a:ext cx="2002519" cy="660831"/>
          </a:xfrm>
          <a:prstGeom prst="rect">
            <a:avLst/>
          </a:prstGeom>
        </p:spPr>
      </p:pic>
      <p:pic>
        <p:nvPicPr>
          <p:cNvPr id="13" name="図 1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25101" y="3244612"/>
            <a:ext cx="1974507" cy="417200"/>
          </a:xfrm>
          <a:prstGeom prst="rect">
            <a:avLst/>
          </a:prstGeom>
        </p:spPr>
      </p:pic>
      <p:pic>
        <p:nvPicPr>
          <p:cNvPr id="14" name="図 1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86933" y="3716355"/>
            <a:ext cx="2097289" cy="1071608"/>
          </a:xfrm>
          <a:prstGeom prst="rect">
            <a:avLst/>
          </a:prstGeom>
        </p:spPr>
      </p:pic>
      <p:sp>
        <p:nvSpPr>
          <p:cNvPr id="39" name="テキスト ボックス 38"/>
          <p:cNvSpPr txBox="1"/>
          <p:nvPr/>
        </p:nvSpPr>
        <p:spPr>
          <a:xfrm>
            <a:off x="7371779" y="2119045"/>
            <a:ext cx="1321196"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NX</a:t>
            </a:r>
            <a:r>
              <a:rPr lang="ja-JP" altLang="en-US" sz="1600" b="1" dirty="0" smtClean="0">
                <a:solidFill>
                  <a:schemeClr val="tx1">
                    <a:lumMod val="50000"/>
                    <a:lumOff val="50000"/>
                  </a:schemeClr>
                </a:solidFill>
                <a:latin typeface="メイリオ"/>
                <a:ea typeface="メイリオ"/>
                <a:cs typeface="メイリオ"/>
              </a:rPr>
              <a:t>シリーズ</a:t>
            </a:r>
            <a:endParaRPr kumimoji="1" lang="ja-JP" altLang="en-US" sz="1600" b="1" dirty="0">
              <a:solidFill>
                <a:schemeClr val="tx1">
                  <a:lumMod val="50000"/>
                  <a:lumOff val="50000"/>
                </a:schemeClr>
              </a:solidFill>
              <a:latin typeface="メイリオ"/>
              <a:ea typeface="メイリオ"/>
              <a:cs typeface="メイリオ"/>
            </a:endParaRPr>
          </a:p>
        </p:txBody>
      </p:sp>
      <p:sp>
        <p:nvSpPr>
          <p:cNvPr id="40" name="テキスト ボックス 39"/>
          <p:cNvSpPr txBox="1"/>
          <p:nvPr/>
        </p:nvSpPr>
        <p:spPr>
          <a:xfrm>
            <a:off x="7049779" y="2912114"/>
            <a:ext cx="1178720"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Evo</a:t>
            </a:r>
            <a:r>
              <a:rPr lang="en-US" altLang="ja-JP" sz="1600" b="1" dirty="0" smtClean="0">
                <a:solidFill>
                  <a:schemeClr val="tx1">
                    <a:lumMod val="50000"/>
                    <a:lumOff val="50000"/>
                  </a:schemeClr>
                </a:solidFill>
                <a:latin typeface="メイリオ"/>
                <a:ea typeface="メイリオ"/>
                <a:cs typeface="メイリオ"/>
              </a:rPr>
              <a:t> RAIL</a:t>
            </a:r>
            <a:endParaRPr kumimoji="1" lang="ja-JP" altLang="en-US" sz="1600" b="1" dirty="0">
              <a:solidFill>
                <a:schemeClr val="tx1">
                  <a:lumMod val="50000"/>
                  <a:lumOff val="50000"/>
                </a:schemeClr>
              </a:solidFill>
              <a:latin typeface="メイリオ"/>
              <a:ea typeface="メイリオ"/>
              <a:cs typeface="メイリオ"/>
            </a:endParaRPr>
          </a:p>
        </p:txBody>
      </p:sp>
      <p:sp>
        <p:nvSpPr>
          <p:cNvPr id="41" name="テキスト ボックス 40"/>
          <p:cNvSpPr txBox="1"/>
          <p:nvPr/>
        </p:nvSpPr>
        <p:spPr>
          <a:xfrm>
            <a:off x="7117878" y="4575727"/>
            <a:ext cx="1063047"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VxRACK</a:t>
            </a:r>
            <a:endParaRPr kumimoji="1" lang="ja-JP" altLang="en-US" sz="1600" b="1" dirty="0">
              <a:solidFill>
                <a:schemeClr val="tx1">
                  <a:lumMod val="50000"/>
                  <a:lumOff val="50000"/>
                </a:schemeClr>
              </a:solidFill>
              <a:latin typeface="メイリオ"/>
              <a:ea typeface="メイリオ"/>
              <a:cs typeface="メイリオ"/>
            </a:endParaRPr>
          </a:p>
        </p:txBody>
      </p:sp>
      <p:sp>
        <p:nvSpPr>
          <p:cNvPr id="42" name="テキスト ボックス 41"/>
          <p:cNvSpPr txBox="1"/>
          <p:nvPr/>
        </p:nvSpPr>
        <p:spPr>
          <a:xfrm>
            <a:off x="7087098" y="3667651"/>
            <a:ext cx="1529650"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VSPEX BLUE</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4" name="図 43"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65651" y="4593686"/>
            <a:ext cx="259429" cy="259429"/>
          </a:xfrm>
          <a:prstGeom prst="rect">
            <a:avLst/>
          </a:prstGeom>
        </p:spPr>
      </p:pic>
      <p:pic>
        <p:nvPicPr>
          <p:cNvPr id="46" name="図 45" descr="imgres.pn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8735" y="2168139"/>
            <a:ext cx="1167235" cy="210014"/>
          </a:xfrm>
          <a:prstGeom prst="rect">
            <a:avLst/>
          </a:prstGeom>
        </p:spPr>
      </p:pic>
      <p:pic>
        <p:nvPicPr>
          <p:cNvPr id="15" name="図 1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75702" y="2898131"/>
            <a:ext cx="349378" cy="349378"/>
          </a:xfrm>
          <a:prstGeom prst="rect">
            <a:avLst/>
          </a:prstGeom>
        </p:spPr>
      </p:pic>
      <p:pic>
        <p:nvPicPr>
          <p:cNvPr id="16" name="図 1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517992" y="3706900"/>
            <a:ext cx="611550" cy="215266"/>
          </a:xfrm>
          <a:prstGeom prst="rect">
            <a:avLst/>
          </a:prstGeom>
        </p:spPr>
      </p:pic>
      <p:pic>
        <p:nvPicPr>
          <p:cNvPr id="47" name="図 46"/>
          <p:cNvPicPr>
            <a:picLocks noChangeAspect="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137" y="5157268"/>
            <a:ext cx="2210296" cy="1584046"/>
          </a:xfrm>
          <a:prstGeom prst="rect">
            <a:avLst/>
          </a:prstGeom>
        </p:spPr>
      </p:pic>
      <p:sp>
        <p:nvSpPr>
          <p:cNvPr id="48" name="テキスト ボックス 47"/>
          <p:cNvSpPr txBox="1"/>
          <p:nvPr/>
        </p:nvSpPr>
        <p:spPr>
          <a:xfrm>
            <a:off x="6663463" y="6113384"/>
            <a:ext cx="2146421"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HyperFlex</a:t>
            </a:r>
            <a:r>
              <a:rPr lang="en-US" altLang="ja-JP" sz="1600" b="1" dirty="0" smtClean="0">
                <a:solidFill>
                  <a:schemeClr val="tx1">
                    <a:lumMod val="50000"/>
                    <a:lumOff val="50000"/>
                  </a:schemeClr>
                </a:solidFill>
                <a:latin typeface="メイリオ"/>
                <a:ea typeface="メイリオ"/>
                <a:cs typeface="メイリオ"/>
              </a:rPr>
              <a:t> System</a:t>
            </a:r>
            <a:endParaRPr kumimoji="1" lang="ja-JP" altLang="en-US" sz="1600" b="1" dirty="0">
              <a:solidFill>
                <a:schemeClr val="tx1">
                  <a:lumMod val="50000"/>
                  <a:lumOff val="50000"/>
                </a:schemeClr>
              </a:solidFill>
              <a:latin typeface="メイリオ"/>
              <a:ea typeface="メイリオ"/>
              <a:cs typeface="メイリオ"/>
            </a:endParaRPr>
          </a:p>
        </p:txBody>
      </p:sp>
      <p:pic>
        <p:nvPicPr>
          <p:cNvPr id="49" name="図 4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311124" y="6168845"/>
            <a:ext cx="394297" cy="221244"/>
          </a:xfrm>
          <a:prstGeom prst="rect">
            <a:avLst/>
          </a:prstGeom>
        </p:spPr>
      </p:pic>
      <p:sp>
        <p:nvSpPr>
          <p:cNvPr id="43" name="テキスト ボックス 42"/>
          <p:cNvSpPr txBox="1"/>
          <p:nvPr/>
        </p:nvSpPr>
        <p:spPr>
          <a:xfrm>
            <a:off x="6463007" y="5427227"/>
            <a:ext cx="2306850" cy="338554"/>
          </a:xfrm>
          <a:prstGeom prst="rect">
            <a:avLst/>
          </a:prstGeom>
          <a:noFill/>
        </p:spPr>
        <p:txBody>
          <a:bodyPr wrap="none" rtlCol="0">
            <a:spAutoFit/>
          </a:bodyPr>
          <a:lstStyle/>
          <a:p>
            <a:r>
              <a:rPr lang="en-US" altLang="ja-JP" sz="1600" b="1" smtClean="0">
                <a:solidFill>
                  <a:schemeClr val="tx1">
                    <a:lumMod val="50000"/>
                    <a:lumOff val="50000"/>
                  </a:schemeClr>
                </a:solidFill>
              </a:rPr>
              <a:t>Hyper Converged System</a:t>
            </a:r>
            <a:endParaRPr lang="en-US" altLang="ja-JP" sz="1600" b="1" dirty="0">
              <a:solidFill>
                <a:schemeClr val="tx1">
                  <a:lumMod val="50000"/>
                  <a:lumOff val="50000"/>
                </a:schemeClr>
              </a:solidFill>
            </a:endParaRPr>
          </a:p>
        </p:txBody>
      </p:sp>
      <p:pic>
        <p:nvPicPr>
          <p:cNvPr id="45" name="図 44" descr="HP-larg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00192" y="5498810"/>
            <a:ext cx="236150" cy="236150"/>
          </a:xfrm>
          <a:prstGeom prst="rect">
            <a:avLst/>
          </a:prstGeom>
        </p:spPr>
      </p:pic>
    </p:spTree>
    <p:extLst>
      <p:ext uri="{BB962C8B-B14F-4D97-AF65-F5344CB8AC3E}">
        <p14:creationId xmlns:p14="http://schemas.microsoft.com/office/powerpoint/2010/main" val="1108634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4" name="図 53"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442" y="2238928"/>
            <a:ext cx="2267516" cy="833465"/>
          </a:xfrm>
          <a:prstGeom prst="rect">
            <a:avLst/>
          </a:prstGeom>
        </p:spPr>
      </p:pic>
      <p:pic>
        <p:nvPicPr>
          <p:cNvPr id="55" name="図 54" descr="Nutanix-Virtual-Computing-Platform_Product-Image.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82679" y="1341498"/>
            <a:ext cx="2049771" cy="1156281"/>
          </a:xfrm>
          <a:prstGeom prst="rect">
            <a:avLst/>
          </a:prstGeom>
        </p:spPr>
      </p:pic>
      <p:sp>
        <p:nvSpPr>
          <p:cNvPr id="56" name="テキスト ボックス 55"/>
          <p:cNvSpPr txBox="1"/>
          <p:nvPr/>
        </p:nvSpPr>
        <p:spPr>
          <a:xfrm>
            <a:off x="5810310" y="862455"/>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57" name="テキスト ボックス 56"/>
          <p:cNvSpPr txBox="1"/>
          <p:nvPr/>
        </p:nvSpPr>
        <p:spPr>
          <a:xfrm>
            <a:off x="6553899" y="1135634"/>
            <a:ext cx="1569660" cy="577081"/>
          </a:xfrm>
          <a:prstGeom prst="rect">
            <a:avLst/>
          </a:prstGeom>
          <a:noFill/>
        </p:spPr>
        <p:txBody>
          <a:bodyPr wrap="none" rtlCol="0">
            <a:spAutoFit/>
          </a:bodyPr>
          <a:lstStyle/>
          <a:p>
            <a:pPr marL="171450" indent="-171450">
              <a:buFont typeface="Wingdings" charset="2"/>
              <a:buChar char="ü"/>
            </a:pPr>
            <a:r>
              <a:rPr kumimoji="1" lang="ja-JP" altLang="en-US" sz="1050" dirty="0" smtClean="0">
                <a:solidFill>
                  <a:srgbClr val="7F7F7F"/>
                </a:solidFill>
              </a:rPr>
              <a:t>高い拡張性</a:t>
            </a:r>
            <a:endParaRPr kumimoji="1" lang="en-US" altLang="ja-JP" sz="1050" dirty="0" smtClean="0">
              <a:solidFill>
                <a:srgbClr val="7F7F7F"/>
              </a:solidFill>
            </a:endParaRPr>
          </a:p>
          <a:p>
            <a:pPr marL="171450" indent="-171450">
              <a:buFont typeface="Wingdings" charset="2"/>
              <a:buChar char="ü"/>
            </a:pPr>
            <a:r>
              <a:rPr kumimoji="1" lang="ja-JP" altLang="en-US" sz="1050" dirty="0" smtClean="0">
                <a:solidFill>
                  <a:srgbClr val="7F7F7F"/>
                </a:solidFill>
              </a:rPr>
              <a:t>簡単に導入</a:t>
            </a:r>
            <a:endParaRPr kumimoji="1" lang="en-US" altLang="ja-JP" sz="1050" dirty="0" smtClean="0">
              <a:solidFill>
                <a:srgbClr val="7F7F7F"/>
              </a:solidFill>
            </a:endParaRPr>
          </a:p>
          <a:p>
            <a:pPr marL="171450" indent="-171450">
              <a:buFont typeface="Wingdings" charset="2"/>
              <a:buChar char="ü"/>
            </a:pPr>
            <a:r>
              <a:rPr lang="ja-JP" altLang="en-US" sz="1050" dirty="0" smtClean="0">
                <a:solidFill>
                  <a:srgbClr val="7F7F7F"/>
                </a:solidFill>
              </a:rPr>
              <a:t>構成や運用の自動化</a:t>
            </a:r>
            <a:endParaRPr kumimoji="1" lang="en-US" altLang="ja-JP" sz="1050" dirty="0" smtClean="0">
              <a:solidFill>
                <a:srgbClr val="7F7F7F"/>
              </a:solidFill>
            </a:endParaRPr>
          </a:p>
        </p:txBody>
      </p:sp>
      <p:pic>
        <p:nvPicPr>
          <p:cNvPr id="58" name="図 5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9931" y="4859497"/>
            <a:ext cx="2002519" cy="660831"/>
          </a:xfrm>
          <a:prstGeom prst="rect">
            <a:avLst/>
          </a:prstGeom>
        </p:spPr>
      </p:pic>
      <p:pic>
        <p:nvPicPr>
          <p:cNvPr id="59" name="図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5101" y="3244612"/>
            <a:ext cx="1974507" cy="417200"/>
          </a:xfrm>
          <a:prstGeom prst="rect">
            <a:avLst/>
          </a:prstGeom>
        </p:spPr>
      </p:pic>
      <p:pic>
        <p:nvPicPr>
          <p:cNvPr id="60" name="図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6933" y="3716355"/>
            <a:ext cx="2097289" cy="1071608"/>
          </a:xfrm>
          <a:prstGeom prst="rect">
            <a:avLst/>
          </a:prstGeom>
        </p:spPr>
      </p:pic>
      <p:sp>
        <p:nvSpPr>
          <p:cNvPr id="61" name="テキスト ボックス 60"/>
          <p:cNvSpPr txBox="1"/>
          <p:nvPr/>
        </p:nvSpPr>
        <p:spPr>
          <a:xfrm>
            <a:off x="7371779" y="2119045"/>
            <a:ext cx="1321196"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NX</a:t>
            </a:r>
            <a:r>
              <a:rPr lang="ja-JP" altLang="en-US" sz="1600" b="1" dirty="0" smtClean="0">
                <a:solidFill>
                  <a:schemeClr val="tx1">
                    <a:lumMod val="50000"/>
                    <a:lumOff val="50000"/>
                  </a:schemeClr>
                </a:solidFill>
                <a:latin typeface="メイリオ"/>
                <a:ea typeface="メイリオ"/>
                <a:cs typeface="メイリオ"/>
              </a:rPr>
              <a:t>シリーズ</a:t>
            </a:r>
            <a:endParaRPr kumimoji="1" lang="ja-JP" altLang="en-US" sz="1600" b="1" dirty="0">
              <a:solidFill>
                <a:schemeClr val="tx1">
                  <a:lumMod val="50000"/>
                  <a:lumOff val="50000"/>
                </a:schemeClr>
              </a:solidFill>
              <a:latin typeface="メイリオ"/>
              <a:ea typeface="メイリオ"/>
              <a:cs typeface="メイリオ"/>
            </a:endParaRPr>
          </a:p>
        </p:txBody>
      </p:sp>
      <p:sp>
        <p:nvSpPr>
          <p:cNvPr id="62" name="テキスト ボックス 61"/>
          <p:cNvSpPr txBox="1"/>
          <p:nvPr/>
        </p:nvSpPr>
        <p:spPr>
          <a:xfrm>
            <a:off x="7042565" y="2912114"/>
            <a:ext cx="1193147"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Evo</a:t>
            </a:r>
            <a:r>
              <a:rPr lang="en-US" altLang="ja-JP" sz="1600" b="1" dirty="0" err="1">
                <a:solidFill>
                  <a:schemeClr val="tx1">
                    <a:lumMod val="50000"/>
                    <a:lumOff val="50000"/>
                  </a:schemeClr>
                </a:solidFill>
                <a:latin typeface="メイリオ"/>
                <a:ea typeface="メイリオ"/>
                <a:cs typeface="メイリオ"/>
              </a:rPr>
              <a:t>:</a:t>
            </a:r>
            <a:r>
              <a:rPr lang="en-US" altLang="ja-JP" sz="1600" b="1" dirty="0" err="1" smtClean="0">
                <a:solidFill>
                  <a:schemeClr val="tx1">
                    <a:lumMod val="50000"/>
                    <a:lumOff val="50000"/>
                  </a:schemeClr>
                </a:solidFill>
                <a:latin typeface="メイリオ"/>
                <a:ea typeface="メイリオ"/>
                <a:cs typeface="メイリオ"/>
              </a:rPr>
              <a:t>RAIL</a:t>
            </a:r>
            <a:endParaRPr kumimoji="1" lang="ja-JP" altLang="en-US" sz="1600" b="1" dirty="0">
              <a:solidFill>
                <a:schemeClr val="tx1">
                  <a:lumMod val="50000"/>
                  <a:lumOff val="50000"/>
                </a:schemeClr>
              </a:solidFill>
              <a:latin typeface="メイリオ"/>
              <a:ea typeface="メイリオ"/>
              <a:cs typeface="メイリオ"/>
            </a:endParaRPr>
          </a:p>
        </p:txBody>
      </p:sp>
      <p:sp>
        <p:nvSpPr>
          <p:cNvPr id="63" name="テキスト ボックス 62"/>
          <p:cNvSpPr txBox="1"/>
          <p:nvPr/>
        </p:nvSpPr>
        <p:spPr>
          <a:xfrm>
            <a:off x="7117878" y="4575727"/>
            <a:ext cx="1063047"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VxRACK</a:t>
            </a:r>
            <a:endParaRPr kumimoji="1" lang="ja-JP" altLang="en-US" sz="1600" b="1" dirty="0">
              <a:solidFill>
                <a:schemeClr val="tx1">
                  <a:lumMod val="50000"/>
                  <a:lumOff val="50000"/>
                </a:schemeClr>
              </a:solidFill>
              <a:latin typeface="メイリオ"/>
              <a:ea typeface="メイリオ"/>
              <a:cs typeface="メイリオ"/>
            </a:endParaRPr>
          </a:p>
        </p:txBody>
      </p:sp>
      <p:sp>
        <p:nvSpPr>
          <p:cNvPr id="64" name="テキスト ボックス 63"/>
          <p:cNvSpPr txBox="1"/>
          <p:nvPr/>
        </p:nvSpPr>
        <p:spPr>
          <a:xfrm>
            <a:off x="7087098" y="3667651"/>
            <a:ext cx="1529650" cy="338554"/>
          </a:xfrm>
          <a:prstGeom prst="rect">
            <a:avLst/>
          </a:prstGeom>
          <a:noFill/>
        </p:spPr>
        <p:txBody>
          <a:bodyPr wrap="none" rtlCol="0">
            <a:spAutoFit/>
          </a:bodyPr>
          <a:lstStyle/>
          <a:p>
            <a:pPr algn="ctr"/>
            <a:r>
              <a:rPr lang="en-US" altLang="ja-JP" sz="1600" b="1" dirty="0" smtClean="0">
                <a:solidFill>
                  <a:schemeClr val="tx1">
                    <a:lumMod val="50000"/>
                    <a:lumOff val="50000"/>
                  </a:schemeClr>
                </a:solidFill>
                <a:latin typeface="メイリオ"/>
                <a:ea typeface="メイリオ"/>
                <a:cs typeface="メイリオ"/>
              </a:rPr>
              <a:t>VSPEX BLUE</a:t>
            </a:r>
            <a:endParaRPr kumimoji="1" lang="ja-JP" altLang="en-US" sz="1600" b="1" dirty="0">
              <a:solidFill>
                <a:schemeClr val="tx1">
                  <a:lumMod val="50000"/>
                  <a:lumOff val="50000"/>
                </a:schemeClr>
              </a:solidFill>
              <a:latin typeface="メイリオ"/>
              <a:ea typeface="メイリオ"/>
              <a:cs typeface="メイリオ"/>
            </a:endParaRPr>
          </a:p>
        </p:txBody>
      </p:sp>
      <p:pic>
        <p:nvPicPr>
          <p:cNvPr id="66" name="図 65"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651" y="4593686"/>
            <a:ext cx="259429" cy="259429"/>
          </a:xfrm>
          <a:prstGeom prst="rect">
            <a:avLst/>
          </a:prstGeom>
        </p:spPr>
      </p:pic>
      <p:pic>
        <p:nvPicPr>
          <p:cNvPr id="68" name="図 67" descr="imgres.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8735" y="2168139"/>
            <a:ext cx="1167235" cy="210014"/>
          </a:xfrm>
          <a:prstGeom prst="rect">
            <a:avLst/>
          </a:prstGeom>
        </p:spPr>
      </p:pic>
      <p:pic>
        <p:nvPicPr>
          <p:cNvPr id="69" name="図 6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75702" y="2898131"/>
            <a:ext cx="349378" cy="349378"/>
          </a:xfrm>
          <a:prstGeom prst="rect">
            <a:avLst/>
          </a:prstGeom>
        </p:spPr>
      </p:pic>
      <p:pic>
        <p:nvPicPr>
          <p:cNvPr id="70" name="図 6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7992" y="3706900"/>
            <a:ext cx="611550" cy="215266"/>
          </a:xfrm>
          <a:prstGeom prst="rect">
            <a:avLst/>
          </a:prstGeom>
        </p:spPr>
      </p:pic>
      <p:pic>
        <p:nvPicPr>
          <p:cNvPr id="71" name="図 7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5137" y="5157268"/>
            <a:ext cx="2210296" cy="1584046"/>
          </a:xfrm>
          <a:prstGeom prst="rect">
            <a:avLst/>
          </a:prstGeom>
        </p:spPr>
      </p:pic>
      <p:sp>
        <p:nvSpPr>
          <p:cNvPr id="72" name="テキスト ボックス 71"/>
          <p:cNvSpPr txBox="1"/>
          <p:nvPr/>
        </p:nvSpPr>
        <p:spPr>
          <a:xfrm>
            <a:off x="6663463" y="6113384"/>
            <a:ext cx="2146421" cy="338554"/>
          </a:xfrm>
          <a:prstGeom prst="rect">
            <a:avLst/>
          </a:prstGeom>
          <a:noFill/>
        </p:spPr>
        <p:txBody>
          <a:bodyPr wrap="none" rtlCol="0">
            <a:spAutoFit/>
          </a:bodyPr>
          <a:lstStyle/>
          <a:p>
            <a:pPr algn="ctr"/>
            <a:r>
              <a:rPr lang="en-US" altLang="ja-JP" sz="1600" b="1" dirty="0" err="1" smtClean="0">
                <a:solidFill>
                  <a:schemeClr val="tx1">
                    <a:lumMod val="50000"/>
                    <a:lumOff val="50000"/>
                  </a:schemeClr>
                </a:solidFill>
                <a:latin typeface="メイリオ"/>
                <a:ea typeface="メイリオ"/>
                <a:cs typeface="メイリオ"/>
              </a:rPr>
              <a:t>HyperFlex</a:t>
            </a:r>
            <a:r>
              <a:rPr lang="en-US" altLang="ja-JP" sz="1600" b="1" dirty="0" smtClean="0">
                <a:solidFill>
                  <a:schemeClr val="tx1">
                    <a:lumMod val="50000"/>
                    <a:lumOff val="50000"/>
                  </a:schemeClr>
                </a:solidFill>
                <a:latin typeface="メイリオ"/>
                <a:ea typeface="メイリオ"/>
                <a:cs typeface="メイリオ"/>
              </a:rPr>
              <a:t> System</a:t>
            </a:r>
            <a:endParaRPr kumimoji="1" lang="ja-JP" altLang="en-US" sz="1600" b="1" dirty="0">
              <a:solidFill>
                <a:schemeClr val="tx1">
                  <a:lumMod val="50000"/>
                  <a:lumOff val="50000"/>
                </a:schemeClr>
              </a:solidFill>
              <a:latin typeface="メイリオ"/>
              <a:ea typeface="メイリオ"/>
              <a:cs typeface="メイリオ"/>
            </a:endParaRPr>
          </a:p>
        </p:txBody>
      </p:sp>
      <p:pic>
        <p:nvPicPr>
          <p:cNvPr id="73" name="図 7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1124" y="6168845"/>
            <a:ext cx="394297" cy="221244"/>
          </a:xfrm>
          <a:prstGeom prst="rect">
            <a:avLst/>
          </a:prstGeom>
        </p:spPr>
      </p:pic>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コンバージド・システムとハイパーコンバージド・システム</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463007" y="5427227"/>
            <a:ext cx="2306850" cy="338554"/>
          </a:xfrm>
          <a:prstGeom prst="rect">
            <a:avLst/>
          </a:prstGeom>
          <a:noFill/>
        </p:spPr>
        <p:txBody>
          <a:bodyPr wrap="none" rtlCol="0">
            <a:spAutoFit/>
          </a:bodyPr>
          <a:lstStyle/>
          <a:p>
            <a:r>
              <a:rPr lang="en-US" altLang="ja-JP" sz="1600" b="1" smtClean="0">
                <a:solidFill>
                  <a:schemeClr val="tx1">
                    <a:lumMod val="50000"/>
                    <a:lumOff val="50000"/>
                  </a:schemeClr>
                </a:solidFill>
              </a:rPr>
              <a:t>Hyper Converged System</a:t>
            </a:r>
            <a:endParaRPr lang="en-US" altLang="ja-JP" sz="1600" b="1" dirty="0">
              <a:solidFill>
                <a:schemeClr val="tx1">
                  <a:lumMod val="50000"/>
                  <a:lumOff val="50000"/>
                </a:schemeClr>
              </a:solidFill>
            </a:endParaRPr>
          </a:p>
        </p:txBody>
      </p:sp>
      <p:pic>
        <p:nvPicPr>
          <p:cNvPr id="31" name="図 30" descr="HP-larg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00192" y="5498810"/>
            <a:ext cx="236150" cy="236150"/>
          </a:xfrm>
          <a:prstGeom prst="rect">
            <a:avLst/>
          </a:prstGeom>
        </p:spPr>
      </p:pic>
    </p:spTree>
    <p:extLst>
      <p:ext uri="{BB962C8B-B14F-4D97-AF65-F5344CB8AC3E}">
        <p14:creationId xmlns:p14="http://schemas.microsoft.com/office/powerpoint/2010/main" val="1248709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1538944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ja-JP" altLang="en-US" dirty="0" smtClean="0"/>
              <a:t>参考</a:t>
            </a:r>
            <a:r>
              <a:rPr kumimoji="1" lang="en-US" altLang="ja-JP" dirty="0" smtClean="0"/>
              <a:t>】</a:t>
            </a:r>
            <a:r>
              <a:rPr kumimoji="1" lang="ja-JP" altLang="en-US" dirty="0" smtClean="0"/>
              <a:t>コンバージド・システムの国内市場と定義</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50</a:t>
            </a:fld>
            <a:endParaRPr kumimoji="1" lang="ja-JP" altLang="en-US"/>
          </a:p>
        </p:txBody>
      </p:sp>
      <p:pic>
        <p:nvPicPr>
          <p:cNvPr id="5" name="図 4"/>
          <p:cNvPicPr>
            <a:picLocks noChangeAspect="1"/>
          </p:cNvPicPr>
          <p:nvPr/>
        </p:nvPicPr>
        <p:blipFill>
          <a:blip r:embed="rId2"/>
          <a:stretch>
            <a:fillRect/>
          </a:stretch>
        </p:blipFill>
        <p:spPr>
          <a:xfrm>
            <a:off x="179512" y="1059196"/>
            <a:ext cx="4968552" cy="2861470"/>
          </a:xfrm>
          <a:prstGeom prst="rect">
            <a:avLst/>
          </a:prstGeom>
        </p:spPr>
      </p:pic>
      <p:sp>
        <p:nvSpPr>
          <p:cNvPr id="8" name="正方形/長方形 7"/>
          <p:cNvSpPr/>
          <p:nvPr/>
        </p:nvSpPr>
        <p:spPr>
          <a:xfrm>
            <a:off x="64162" y="4005064"/>
            <a:ext cx="9015675" cy="2562240"/>
          </a:xfrm>
          <a:prstGeom prst="rect">
            <a:avLst/>
          </a:prstGeom>
        </p:spPr>
        <p:txBody>
          <a:bodyPr wrap="square">
            <a:spAutoFit/>
          </a:bodyPr>
          <a:lstStyle/>
          <a:p>
            <a:pPr marL="171450" indent="-171450">
              <a:buFont typeface="Wingdings" charset="2"/>
              <a:buChar char="l"/>
            </a:pPr>
            <a:r>
              <a:rPr lang="ja-JP" altLang="en-US" sz="1200" b="1" dirty="0" smtClean="0">
                <a:latin typeface="Meiryo" charset="-128"/>
                <a:ea typeface="Meiryo" charset="-128"/>
                <a:cs typeface="Meiryo" charset="-128"/>
              </a:rPr>
              <a:t>インテグレーテッドシステム</a:t>
            </a:r>
            <a:endParaRPr lang="en-US" altLang="ja-JP" sz="1200" b="1" dirty="0">
              <a:latin typeface="Meiryo" charset="-128"/>
              <a:ea typeface="Meiryo" charset="-128"/>
              <a:cs typeface="Meiryo" charset="-128"/>
            </a:endParaRPr>
          </a:p>
          <a:p>
            <a:r>
              <a:rPr lang="ja-JP" altLang="en-US" sz="1050" dirty="0" smtClean="0">
                <a:latin typeface="Meiryo" charset="-128"/>
                <a:ea typeface="Meiryo" charset="-128"/>
                <a:cs typeface="Meiryo" charset="-128"/>
              </a:rPr>
              <a:t>サーバー</a:t>
            </a:r>
            <a:r>
              <a:rPr lang="ja-JP" altLang="en-US" sz="1050" dirty="0">
                <a:latin typeface="Meiryo" charset="-128"/>
                <a:ea typeface="Meiryo" charset="-128"/>
                <a:cs typeface="Meiryo" charset="-128"/>
              </a:rPr>
              <a:t>、ディスクストレージシステム、ネットワーク機器およびソフトウェアの組み合せをベンダーが認定した上で統合したシステムパッケージをインテグレーテッドシステムと定義している。なお、インテグレーテッドシステムは、インテグレーテッドプラットフォームとインテグレーテッドインフラストラクチャに細分化</a:t>
            </a:r>
            <a:r>
              <a:rPr lang="ja-JP" altLang="en-US" sz="1050" dirty="0" smtClean="0">
                <a:latin typeface="Meiryo" charset="-128"/>
                <a:ea typeface="Meiryo" charset="-128"/>
                <a:cs typeface="Meiryo" charset="-128"/>
              </a:rPr>
              <a:t>される</a:t>
            </a:r>
            <a:endParaRPr lang="en-US" altLang="ja-JP" sz="1050" dirty="0" smtClean="0">
              <a:latin typeface="Meiryo" charset="-128"/>
              <a:ea typeface="Meiryo" charset="-128"/>
              <a:cs typeface="Meiryo" charset="-128"/>
            </a:endParaRPr>
          </a:p>
          <a:p>
            <a:pPr marL="628650" lvl="1" indent="-171450">
              <a:buFont typeface="Wingdings" charset="2"/>
              <a:buChar char="Ø"/>
            </a:pPr>
            <a:r>
              <a:rPr lang="ja-JP" altLang="en-US" sz="1050" b="1" dirty="0" smtClean="0">
                <a:latin typeface="Meiryo" charset="-128"/>
                <a:ea typeface="Meiryo" charset="-128"/>
                <a:cs typeface="Meiryo" charset="-128"/>
              </a:rPr>
              <a:t>インテグレーテッドプラットフォーム</a:t>
            </a:r>
            <a:r>
              <a:rPr lang="ja-JP" altLang="en-US" sz="1050" dirty="0">
                <a:latin typeface="Meiryo" charset="-128"/>
                <a:ea typeface="Meiryo" charset="-128"/>
                <a:cs typeface="Meiryo" charset="-128"/>
              </a:rPr>
              <a:t>：サーバー、ディスクストレージシステム、ネットワーク機器およびシステム管理ソフトウェアに加えて、他のソフトウェアを追加したり、追加したソフトウェアにシステムを最適化したりしている。追加されるソフトウェアにはアプリケーション開発用ソフトウェア、データベース、テストツールや統合ツール、業務アプリケーションなどがある。 </a:t>
            </a:r>
            <a:endParaRPr lang="en-US" altLang="ja-JP" sz="1050" dirty="0" smtClean="0">
              <a:latin typeface="Meiryo" charset="-128"/>
              <a:ea typeface="Meiryo" charset="-128"/>
              <a:cs typeface="Meiryo" charset="-128"/>
            </a:endParaRPr>
          </a:p>
          <a:p>
            <a:pPr marL="628650" lvl="1" indent="-171450">
              <a:buFont typeface="Wingdings" charset="2"/>
              <a:buChar char="Ø"/>
            </a:pPr>
            <a:r>
              <a:rPr lang="ja-JP" altLang="en-US" sz="1050" b="1" dirty="0" smtClean="0">
                <a:latin typeface="Meiryo" charset="-128"/>
                <a:ea typeface="Meiryo" charset="-128"/>
                <a:cs typeface="Meiryo" charset="-128"/>
              </a:rPr>
              <a:t>インテグレーテッドインフラストラクチャ</a:t>
            </a:r>
            <a:r>
              <a:rPr lang="ja-JP" altLang="en-US" sz="1050" dirty="0">
                <a:latin typeface="Meiryo" charset="-128"/>
                <a:ea typeface="Meiryo" charset="-128"/>
                <a:cs typeface="Meiryo" charset="-128"/>
              </a:rPr>
              <a:t>：用途を限定せずに分散型のワークロードを広くサポートできるように構成されている。インテグレーテッドプラットフォームとの相違点は、特定のワークロード向けに最適化していないことである。インテグレーテッドインフラストラクチャは、ベンダー1社によって提供されることもあれば、複数ベンダーのパートナーシップによって提供されることもある。複数ベンダーのパートナーシップによって提供されるインテグレーテッドインフラストラクチャは、構成の事前検証や統合したシステムパッケージとしての提供からサポートまで、ベンダー間の高度、かつシームレスな協調関係によって提供されるものである</a:t>
            </a:r>
            <a:r>
              <a:rPr lang="ja-JP" altLang="en-US" sz="1050" dirty="0" smtClean="0">
                <a:latin typeface="Meiryo" charset="-128"/>
                <a:ea typeface="Meiryo" charset="-128"/>
                <a:cs typeface="Meiryo" charset="-128"/>
              </a:rPr>
              <a:t>。</a:t>
            </a:r>
            <a:endParaRPr lang="en-US" altLang="ja-JP" sz="1050" dirty="0" smtClean="0">
              <a:latin typeface="Meiryo" charset="-128"/>
              <a:ea typeface="Meiryo" charset="-128"/>
              <a:cs typeface="Meiryo" charset="-128"/>
            </a:endParaRPr>
          </a:p>
          <a:p>
            <a:pPr marL="171450" indent="-171450">
              <a:buFont typeface="Wingdings" charset="2"/>
              <a:buChar char="l"/>
            </a:pPr>
            <a:r>
              <a:rPr lang="ja-JP" altLang="en-US" sz="1200" b="1" dirty="0" smtClean="0">
                <a:latin typeface="Meiryo" charset="-128"/>
                <a:ea typeface="Meiryo" charset="-128"/>
                <a:cs typeface="Meiryo" charset="-128"/>
              </a:rPr>
              <a:t>ハイパーコンバージドシステム</a:t>
            </a:r>
            <a:endParaRPr lang="en-US" altLang="ja-JP" sz="1200" b="1" dirty="0" smtClean="0">
              <a:latin typeface="Meiryo" charset="-128"/>
              <a:ea typeface="Meiryo" charset="-128"/>
              <a:cs typeface="Meiryo" charset="-128"/>
            </a:endParaRPr>
          </a:p>
          <a:p>
            <a:r>
              <a:rPr lang="ja-JP" altLang="en-US" sz="1050" dirty="0" smtClean="0">
                <a:latin typeface="Meiryo" charset="-128"/>
                <a:ea typeface="Meiryo" charset="-128"/>
                <a:cs typeface="Meiryo" charset="-128"/>
              </a:rPr>
              <a:t>サーバーベース</a:t>
            </a:r>
            <a:r>
              <a:rPr lang="ja-JP" altLang="en-US" sz="1050" dirty="0">
                <a:latin typeface="Meiryo" charset="-128"/>
                <a:ea typeface="Meiryo" charset="-128"/>
                <a:cs typeface="Meiryo" charset="-128"/>
              </a:rPr>
              <a:t>のハードウェアを高度に仮想化して、単一のサーバーベースハードウェアによって、コンピュートおよびストレージ機能を提供する製品をハイパーコンバージドシステムと定義している。</a:t>
            </a:r>
          </a:p>
        </p:txBody>
      </p:sp>
      <p:sp>
        <p:nvSpPr>
          <p:cNvPr id="9" name="正方形/長方形 8"/>
          <p:cNvSpPr/>
          <p:nvPr/>
        </p:nvSpPr>
        <p:spPr>
          <a:xfrm>
            <a:off x="5552554" y="2204323"/>
            <a:ext cx="3456384" cy="1384995"/>
          </a:xfrm>
          <a:prstGeom prst="rect">
            <a:avLst/>
          </a:prstGeom>
        </p:spPr>
        <p:txBody>
          <a:bodyPr wrap="square">
            <a:spAutoFit/>
          </a:bodyPr>
          <a:lstStyle/>
          <a:p>
            <a:pPr marL="171450" indent="-171450">
              <a:buFont typeface="Wingdings" charset="2"/>
              <a:buChar char="l"/>
            </a:pPr>
            <a:r>
              <a:rPr lang="ja-JP" altLang="en-US" sz="1200" dirty="0" smtClean="0">
                <a:latin typeface="Meiryo" charset="-128"/>
                <a:ea typeface="Meiryo" charset="-128"/>
                <a:cs typeface="Meiryo" charset="-128"/>
              </a:rPr>
              <a:t>ハイパーコンバージドシステム</a:t>
            </a:r>
            <a:r>
              <a:rPr lang="ja-JP" altLang="en-US" sz="1200" dirty="0">
                <a:latin typeface="Meiryo" charset="-128"/>
                <a:ea typeface="Meiryo" charset="-128"/>
                <a:cs typeface="Meiryo" charset="-128"/>
              </a:rPr>
              <a:t>の高成長は2016年～2020年の全予測期間を通じて持続し、支出額で二桁台の成長率を維持</a:t>
            </a:r>
            <a:r>
              <a:rPr lang="ja-JP" altLang="en-US" sz="1200" dirty="0" smtClean="0">
                <a:latin typeface="Meiryo" charset="-128"/>
                <a:ea typeface="Meiryo" charset="-128"/>
                <a:cs typeface="Meiryo" charset="-128"/>
              </a:rPr>
              <a:t>する</a:t>
            </a:r>
            <a:endParaRPr lang="en-US" altLang="ja-JP" sz="1200" dirty="0" smtClean="0">
              <a:latin typeface="Meiryo" charset="-128"/>
              <a:ea typeface="Meiryo" charset="-128"/>
              <a:cs typeface="Meiryo" charset="-128"/>
            </a:endParaRPr>
          </a:p>
          <a:p>
            <a:pPr marL="171450" indent="-171450">
              <a:buFont typeface="Wingdings" charset="2"/>
              <a:buChar char="l"/>
            </a:pPr>
            <a:r>
              <a:rPr lang="ja-JP" altLang="en-US" sz="1200" dirty="0" smtClean="0">
                <a:latin typeface="Meiryo" charset="-128"/>
                <a:ea typeface="Meiryo" charset="-128"/>
                <a:cs typeface="Meiryo" charset="-128"/>
              </a:rPr>
              <a:t>一方</a:t>
            </a:r>
            <a:r>
              <a:rPr lang="ja-JP" altLang="en-US" sz="1200" dirty="0">
                <a:latin typeface="Meiryo" charset="-128"/>
                <a:ea typeface="Meiryo" charset="-128"/>
                <a:cs typeface="Meiryo" charset="-128"/>
              </a:rPr>
              <a:t>で、インテグレーテッドプラットフォームやインテグレーテッドインフラストラクチャの支出額は、ほぼフラット、もしくは数％程度の成長率にとどまると</a:t>
            </a:r>
            <a:r>
              <a:rPr lang="ja-JP" altLang="en-US" sz="1200" dirty="0" smtClean="0">
                <a:latin typeface="Meiryo" charset="-128"/>
                <a:ea typeface="Meiryo" charset="-128"/>
                <a:cs typeface="Meiryo" charset="-128"/>
              </a:rPr>
              <a:t>予測</a:t>
            </a:r>
            <a:endParaRPr lang="ja-JP" altLang="en-US" sz="1200" dirty="0">
              <a:latin typeface="Meiryo" charset="-128"/>
              <a:ea typeface="Meiryo" charset="-128"/>
              <a:cs typeface="Meiryo" charset="-128"/>
            </a:endParaRPr>
          </a:p>
        </p:txBody>
      </p:sp>
      <p:sp>
        <p:nvSpPr>
          <p:cNvPr id="10" name="正方形/長方形 9"/>
          <p:cNvSpPr/>
          <p:nvPr/>
        </p:nvSpPr>
        <p:spPr>
          <a:xfrm>
            <a:off x="5571641" y="1627930"/>
            <a:ext cx="3527993" cy="246221"/>
          </a:xfrm>
          <a:prstGeom prst="rect">
            <a:avLst/>
          </a:prstGeom>
        </p:spPr>
        <p:txBody>
          <a:bodyPr wrap="square">
            <a:spAutoFit/>
          </a:bodyPr>
          <a:lstStyle/>
          <a:p>
            <a:pPr algn="r"/>
            <a:r>
              <a:rPr lang="ja-JP" altLang="en-US" sz="1000"/>
              <a:t>http://www.idcjapan.co.jp/Press/Current/20160810Apr.html</a:t>
            </a:r>
          </a:p>
        </p:txBody>
      </p:sp>
      <p:sp>
        <p:nvSpPr>
          <p:cNvPr id="11" name="正方形/長方形 10"/>
          <p:cNvSpPr/>
          <p:nvPr/>
        </p:nvSpPr>
        <p:spPr>
          <a:xfrm>
            <a:off x="5612221" y="982636"/>
            <a:ext cx="3467616" cy="338554"/>
          </a:xfrm>
          <a:prstGeom prst="rect">
            <a:avLst/>
          </a:prstGeom>
        </p:spPr>
        <p:txBody>
          <a:bodyPr wrap="none">
            <a:spAutoFit/>
          </a:bodyPr>
          <a:lstStyle/>
          <a:p>
            <a:pPr algn="r"/>
            <a:r>
              <a:rPr lang="ja-JP" altLang="en-US" sz="1600" b="1">
                <a:solidFill>
                  <a:srgbClr val="003366"/>
                </a:solidFill>
                <a:latin typeface="Meiryo" charset="-128"/>
                <a:ea typeface="Meiryo" charset="-128"/>
                <a:cs typeface="Meiryo" charset="-128"/>
              </a:rPr>
              <a:t>国内コンバージドシステム市場予測</a:t>
            </a:r>
            <a:endParaRPr lang="ja-JP" altLang="en-US" sz="1600">
              <a:latin typeface="Meiryo" charset="-128"/>
              <a:ea typeface="Meiryo" charset="-128"/>
              <a:cs typeface="Meiryo" charset="-128"/>
            </a:endParaRPr>
          </a:p>
        </p:txBody>
      </p:sp>
      <p:sp>
        <p:nvSpPr>
          <p:cNvPr id="13" name="正方形/長方形 12"/>
          <p:cNvSpPr/>
          <p:nvPr/>
        </p:nvSpPr>
        <p:spPr>
          <a:xfrm>
            <a:off x="7762409" y="1277858"/>
            <a:ext cx="1337225" cy="400110"/>
          </a:xfrm>
          <a:prstGeom prst="rect">
            <a:avLst/>
          </a:prstGeom>
        </p:spPr>
        <p:txBody>
          <a:bodyPr wrap="none">
            <a:spAutoFit/>
          </a:bodyPr>
          <a:lstStyle/>
          <a:p>
            <a:pPr algn="r"/>
            <a:r>
              <a:rPr lang="ja-JP" altLang="en-US" sz="1000" dirty="0">
                <a:latin typeface="Meiryo" charset="-128"/>
                <a:ea typeface="Meiryo" charset="-128"/>
                <a:cs typeface="Meiryo" charset="-128"/>
              </a:rPr>
              <a:t>2016年8月</a:t>
            </a:r>
            <a:r>
              <a:rPr lang="ja-JP" altLang="en-US" sz="1000" dirty="0" smtClean="0">
                <a:latin typeface="Meiryo" charset="-128"/>
                <a:ea typeface="Meiryo" charset="-128"/>
                <a:cs typeface="Meiryo" charset="-128"/>
              </a:rPr>
              <a:t>10日</a:t>
            </a:r>
            <a:endParaRPr lang="en-US" altLang="ja-JP" sz="1000" dirty="0" smtClean="0">
              <a:latin typeface="Meiryo" charset="-128"/>
              <a:ea typeface="Meiryo" charset="-128"/>
              <a:cs typeface="Meiryo" charset="-128"/>
            </a:endParaRPr>
          </a:p>
          <a:p>
            <a:pPr algn="r"/>
            <a:r>
              <a:rPr lang="ja-JP" altLang="en-US" sz="1000" dirty="0" smtClean="0">
                <a:latin typeface="Meiryo" charset="-128"/>
                <a:ea typeface="Meiryo" charset="-128"/>
                <a:cs typeface="Meiryo" charset="-128"/>
              </a:rPr>
              <a:t>IDC </a:t>
            </a:r>
            <a:r>
              <a:rPr lang="ja-JP" altLang="en-US" sz="1000" dirty="0">
                <a:latin typeface="Meiryo" charset="-128"/>
                <a:ea typeface="Meiryo" charset="-128"/>
                <a:cs typeface="Meiryo" charset="-128"/>
              </a:rPr>
              <a:t>Japan株式会社</a:t>
            </a:r>
          </a:p>
        </p:txBody>
      </p:sp>
    </p:spTree>
    <p:extLst>
      <p:ext uri="{BB962C8B-B14F-4D97-AF65-F5344CB8AC3E}">
        <p14:creationId xmlns:p14="http://schemas.microsoft.com/office/powerpoint/2010/main" val="20369085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latin typeface="Arial"/>
                <a:ea typeface="HGP創英角ｺﾞｼｯｸUB" pitchFamily="50" charset="-128"/>
                <a:cs typeface="Arial"/>
              </a:rPr>
              <a:t>サイバー・セキュリティ</a:t>
            </a:r>
            <a:endParaRPr lang="en-US" altLang="ja-JP" sz="2800" dirty="0" smtClean="0">
              <a:solidFill>
                <a:srgbClr val="FFFFFF"/>
              </a:solidFill>
              <a:latin typeface="Arial"/>
              <a:ea typeface="HGP創英角ｺﾞｼｯｸUB" pitchFamily="50" charset="-128"/>
              <a:cs typeface="Arial"/>
            </a:endParaRPr>
          </a:p>
          <a:p>
            <a:pPr algn="ctr"/>
            <a:r>
              <a:rPr lang="en-US" altLang="ja-JP" dirty="0" smtClean="0">
                <a:solidFill>
                  <a:srgbClr val="FFFFFF"/>
                </a:solidFill>
                <a:effectLst/>
                <a:latin typeface="Arial"/>
                <a:ea typeface="HGP創英角ｺﾞｼｯｸUB" pitchFamily="50" charset="-128"/>
                <a:cs typeface="Arial"/>
              </a:rPr>
              <a:t>Cyber Security</a:t>
            </a:r>
            <a:endParaRPr lang="en-US" altLang="ja-JP"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03916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サイバー攻撃がなぜなくならないのか</a:t>
            </a:r>
            <a:endParaRPr kumimoji="1" lang="ja-JP" altLang="en-US" dirty="0"/>
          </a:p>
        </p:txBody>
      </p:sp>
      <p:sp>
        <p:nvSpPr>
          <p:cNvPr id="2" name="スライド番号プレースホルダー 1"/>
          <p:cNvSpPr>
            <a:spLocks noGrp="1"/>
          </p:cNvSpPr>
          <p:nvPr>
            <p:ph type="sldNum" sz="quarter" idx="12"/>
          </p:nvPr>
        </p:nvSpPr>
        <p:spPr>
          <a:xfrm>
            <a:off x="6954192" y="6653792"/>
            <a:ext cx="2133600" cy="217800"/>
          </a:xfrm>
        </p:spPr>
        <p:txBody>
          <a:bodyPr/>
          <a:lstStyle/>
          <a:p>
            <a:fld id="{8FF8CC5D-A65D-5946-99B5-645367A967AD}" type="slidenum">
              <a:rPr kumimoji="1" lang="ja-JP" altLang="en-US" smtClean="0"/>
              <a:t>52</a:t>
            </a:fld>
            <a:endParaRPr kumimoji="1" lang="ja-JP" altLang="en-US"/>
          </a:p>
        </p:txBody>
      </p:sp>
      <p:sp>
        <p:nvSpPr>
          <p:cNvPr id="4" name="テキスト ボックス 3"/>
          <p:cNvSpPr txBox="1"/>
          <p:nvPr/>
        </p:nvSpPr>
        <p:spPr>
          <a:xfrm>
            <a:off x="944539" y="887659"/>
            <a:ext cx="7253909" cy="3170099"/>
          </a:xfrm>
          <a:prstGeom prst="rect">
            <a:avLst/>
          </a:prstGeom>
          <a:noFill/>
        </p:spPr>
        <p:txBody>
          <a:bodyPr wrap="none" rtlCol="0">
            <a:spAutoFit/>
          </a:bodyPr>
          <a:lstStyle/>
          <a:p>
            <a:r>
              <a:rPr kumimoji="1" lang="en-US" altLang="ja-JP" sz="20000" b="1" dirty="0" smtClean="0">
                <a:solidFill>
                  <a:srgbClr val="0432FF"/>
                </a:solidFill>
              </a:rPr>
              <a:t>1425%</a:t>
            </a:r>
            <a:endParaRPr kumimoji="1" lang="ja-JP" altLang="en-US" sz="20000" b="1" dirty="0">
              <a:solidFill>
                <a:srgbClr val="0432FF"/>
              </a:solidFill>
            </a:endParaRPr>
          </a:p>
        </p:txBody>
      </p:sp>
      <p:sp>
        <p:nvSpPr>
          <p:cNvPr id="6" name="正方形/長方形 5"/>
          <p:cNvSpPr/>
          <p:nvPr/>
        </p:nvSpPr>
        <p:spPr>
          <a:xfrm>
            <a:off x="662840" y="1041867"/>
            <a:ext cx="5061001" cy="461665"/>
          </a:xfrm>
          <a:prstGeom prst="rect">
            <a:avLst/>
          </a:prstGeom>
        </p:spPr>
        <p:txBody>
          <a:bodyPr wrap="none">
            <a:spAutoFit/>
          </a:bodyPr>
          <a:lstStyle/>
          <a:p>
            <a:r>
              <a:rPr lang="ja-JP" altLang="en-US" sz="2400" dirty="0">
                <a:solidFill>
                  <a:schemeClr val="accent6">
                    <a:lumMod val="75000"/>
                  </a:schemeClr>
                </a:solidFill>
                <a:latin typeface="Meiryo" charset="-128"/>
                <a:ea typeface="Meiryo" charset="-128"/>
                <a:cs typeface="Meiryo" charset="-128"/>
              </a:rPr>
              <a:t>サイバー犯罪の投資対効果（</a:t>
            </a:r>
            <a:r>
              <a:rPr lang="en-US" altLang="ja-JP" sz="2400" dirty="0">
                <a:solidFill>
                  <a:schemeClr val="accent6">
                    <a:lumMod val="75000"/>
                  </a:schemeClr>
                </a:solidFill>
                <a:latin typeface="Meiryo" charset="-128"/>
                <a:ea typeface="Meiryo" charset="-128"/>
                <a:cs typeface="Meiryo" charset="-128"/>
              </a:rPr>
              <a:t>ROI</a:t>
            </a:r>
            <a:r>
              <a:rPr lang="ja-JP" altLang="en-US" sz="2400" dirty="0">
                <a:solidFill>
                  <a:schemeClr val="accent6">
                    <a:lumMod val="75000"/>
                  </a:schemeClr>
                </a:solidFill>
                <a:latin typeface="Meiryo" charset="-128"/>
                <a:ea typeface="Meiryo" charset="-128"/>
                <a:cs typeface="Meiryo" charset="-128"/>
              </a:rPr>
              <a:t>）</a:t>
            </a:r>
          </a:p>
        </p:txBody>
      </p:sp>
      <p:grpSp>
        <p:nvGrpSpPr>
          <p:cNvPr id="13" name="図形グループ 12"/>
          <p:cNvGrpSpPr/>
          <p:nvPr/>
        </p:nvGrpSpPr>
        <p:grpSpPr>
          <a:xfrm>
            <a:off x="672998" y="3701493"/>
            <a:ext cx="3796590" cy="2443277"/>
            <a:chOff x="665683" y="3796590"/>
            <a:chExt cx="3796590" cy="2443277"/>
          </a:xfrm>
        </p:grpSpPr>
        <p:sp>
          <p:nvSpPr>
            <p:cNvPr id="10" name="正方形/長方形 9"/>
            <p:cNvSpPr/>
            <p:nvPr/>
          </p:nvSpPr>
          <p:spPr>
            <a:xfrm>
              <a:off x="665683" y="3796590"/>
              <a:ext cx="3796590" cy="244327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733832" y="4553879"/>
              <a:ext cx="3728439" cy="1569660"/>
            </a:xfrm>
            <a:prstGeom prst="rect">
              <a:avLst/>
            </a:prstGeom>
          </p:spPr>
          <p:txBody>
            <a:bodyPr wrap="square">
              <a:spAutoFit/>
            </a:bodyPr>
            <a:lstStyle/>
            <a:p>
              <a:r>
                <a:rPr lang="en-US" altLang="ja-JP" sz="1200" b="1" dirty="0">
                  <a:solidFill>
                    <a:schemeClr val="bg1"/>
                  </a:solidFill>
                  <a:latin typeface="Meiryo" charset="-128"/>
                  <a:ea typeface="Meiryo" charset="-128"/>
                  <a:cs typeface="Meiryo" charset="-128"/>
                </a:rPr>
                <a:t>Payload</a:t>
              </a:r>
              <a:r>
                <a:rPr lang="ja-JP" altLang="en-US" sz="1200" b="1" dirty="0" smtClean="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r>
                <a:rPr lang="en-US" altLang="ja-JP" sz="1200" dirty="0">
                  <a:solidFill>
                    <a:schemeClr val="bg1"/>
                  </a:solidFill>
                  <a:latin typeface="Meiryo" charset="-128"/>
                  <a:ea typeface="Meiryo" charset="-128"/>
                  <a:cs typeface="Meiryo" charset="-128"/>
                </a:rPr>
                <a:t>3000 </a:t>
              </a:r>
              <a:r>
                <a:rPr lang="ja-JP" altLang="en-US" sz="1200" dirty="0">
                  <a:solidFill>
                    <a:schemeClr val="bg1"/>
                  </a:solidFill>
                  <a:latin typeface="Meiryo" charset="-128"/>
                  <a:ea typeface="Meiryo" charset="-128"/>
                  <a:cs typeface="Meiryo" charset="-128"/>
                </a:rPr>
                <a:t/>
              </a:r>
              <a:br>
                <a:rPr lang="ja-JP" altLang="en-US" sz="1200" dirty="0">
                  <a:solidFill>
                    <a:schemeClr val="bg1"/>
                  </a:solidFill>
                  <a:latin typeface="Meiryo" charset="-128"/>
                  <a:ea typeface="Meiryo" charset="-128"/>
                  <a:cs typeface="Meiryo" charset="-128"/>
                </a:rPr>
              </a:br>
              <a:r>
                <a:rPr lang="ja-JP" altLang="en-US" sz="1200" dirty="0" smtClean="0">
                  <a:solidFill>
                    <a:schemeClr val="bg1"/>
                  </a:solidFill>
                  <a:latin typeface="Meiryo" charset="-128"/>
                  <a:ea typeface="Meiryo" charset="-128"/>
                  <a:cs typeface="Meiryo" charset="-128"/>
                </a:rPr>
                <a:t>　</a:t>
              </a:r>
              <a:r>
                <a:rPr lang="ja-JP" altLang="en-US" sz="1000" dirty="0" smtClean="0">
                  <a:solidFill>
                    <a:schemeClr val="bg1"/>
                  </a:solidFill>
                  <a:latin typeface="Meiryo" charset="-128"/>
                  <a:ea typeface="Meiryo" charset="-128"/>
                  <a:cs typeface="Meiryo" charset="-128"/>
                </a:rPr>
                <a:t>ランサムウェア</a:t>
              </a:r>
              <a:r>
                <a:rPr lang="ja-JP" altLang="en-US" sz="1000" dirty="0">
                  <a:solidFill>
                    <a:schemeClr val="bg1"/>
                  </a:solidFill>
                  <a:latin typeface="Meiryo" charset="-128"/>
                  <a:ea typeface="Meiryo" charset="-128"/>
                  <a:cs typeface="Meiryo" charset="-128"/>
                </a:rPr>
                <a:t>等マルウェアの</a:t>
              </a:r>
              <a:r>
                <a:rPr lang="ja-JP" altLang="en-US" sz="1000" dirty="0" smtClean="0">
                  <a:solidFill>
                    <a:schemeClr val="bg1"/>
                  </a:solidFill>
                  <a:latin typeface="Meiryo" charset="-128"/>
                  <a:ea typeface="Meiryo" charset="-128"/>
                  <a:cs typeface="Meiryo" charset="-128"/>
                </a:rPr>
                <a:t>購入費。</a:t>
              </a:r>
              <a:endParaRPr lang="ja-JP" altLang="en-US" sz="1000" dirty="0">
                <a:solidFill>
                  <a:schemeClr val="bg1"/>
                </a:solidFill>
                <a:latin typeface="Meiryo" charset="-128"/>
                <a:ea typeface="Meiryo" charset="-128"/>
                <a:cs typeface="Meiryo" charset="-128"/>
              </a:endParaRPr>
            </a:p>
            <a:p>
              <a:r>
                <a:rPr lang="en-US" altLang="ja-JP" sz="1200" b="1" dirty="0">
                  <a:solidFill>
                    <a:schemeClr val="bg1"/>
                  </a:solidFill>
                  <a:latin typeface="Meiryo" charset="-128"/>
                  <a:ea typeface="Meiryo" charset="-128"/>
                  <a:cs typeface="Meiryo" charset="-128"/>
                </a:rPr>
                <a:t>Infection Vector</a:t>
              </a:r>
              <a:r>
                <a:rPr lang="ja-JP" altLang="en-US" sz="1200" b="1" dirty="0" smtClean="0">
                  <a:solidFill>
                    <a:schemeClr val="bg1"/>
                  </a:solidFill>
                  <a:latin typeface="Meiryo" charset="-128"/>
                  <a:ea typeface="Meiryo" charset="-128"/>
                  <a:cs typeface="Meiryo" charset="-128"/>
                </a:rPr>
                <a:t>：</a:t>
              </a:r>
              <a:r>
                <a:rPr lang="is-IS" altLang="ja-JP" sz="1200" dirty="0">
                  <a:solidFill>
                    <a:schemeClr val="bg1"/>
                  </a:solidFill>
                  <a:latin typeface="Meiryo" charset="-128"/>
                  <a:ea typeface="Meiryo" charset="-128"/>
                  <a:cs typeface="Meiryo" charset="-128"/>
                </a:rPr>
                <a:t> </a:t>
              </a:r>
              <a:r>
                <a:rPr lang="ja-JP" altLang="is-IS" sz="1200" dirty="0">
                  <a:solidFill>
                    <a:schemeClr val="bg1"/>
                  </a:solidFill>
                  <a:latin typeface="Meiryo" charset="-128"/>
                  <a:ea typeface="Meiryo" charset="-128"/>
                  <a:cs typeface="Meiryo" charset="-128"/>
                </a:rPr>
                <a:t>＄</a:t>
              </a:r>
              <a:r>
                <a:rPr lang="is-IS" altLang="ja-JP" sz="1200" dirty="0">
                  <a:solidFill>
                    <a:schemeClr val="bg1"/>
                  </a:solidFill>
                  <a:latin typeface="Meiryo" charset="-128"/>
                  <a:ea typeface="Meiryo" charset="-128"/>
                  <a:cs typeface="Meiryo" charset="-128"/>
                </a:rPr>
                <a:t>500 </a:t>
              </a:r>
              <a:r>
                <a:rPr lang="ja-JP" altLang="en-US" sz="1200" dirty="0">
                  <a:solidFill>
                    <a:schemeClr val="bg1"/>
                  </a:solidFill>
                  <a:latin typeface="Meiryo" charset="-128"/>
                  <a:ea typeface="Meiryo" charset="-128"/>
                  <a:cs typeface="Meiryo" charset="-128"/>
                </a:rPr>
                <a:t/>
              </a:r>
              <a:br>
                <a:rPr lang="ja-JP" altLang="en-US" sz="1200" dirty="0">
                  <a:solidFill>
                    <a:schemeClr val="bg1"/>
                  </a:solidFill>
                  <a:latin typeface="Meiryo" charset="-128"/>
                  <a:ea typeface="Meiryo" charset="-128"/>
                  <a:cs typeface="Meiryo" charset="-128"/>
                </a:rPr>
              </a:br>
              <a:r>
                <a:rPr lang="ja-JP" altLang="en-US" sz="1200" dirty="0" smtClean="0">
                  <a:solidFill>
                    <a:schemeClr val="bg1"/>
                  </a:solidFill>
                  <a:latin typeface="Meiryo" charset="-128"/>
                  <a:ea typeface="Meiryo" charset="-128"/>
                  <a:cs typeface="Meiryo" charset="-128"/>
                </a:rPr>
                <a:t>　</a:t>
              </a:r>
              <a:r>
                <a:rPr lang="ja-JP" altLang="en-US" sz="1000" dirty="0" smtClean="0">
                  <a:solidFill>
                    <a:schemeClr val="bg1"/>
                  </a:solidFill>
                  <a:latin typeface="Meiryo" charset="-128"/>
                  <a:ea typeface="Meiryo" charset="-128"/>
                  <a:cs typeface="Meiryo" charset="-128"/>
                </a:rPr>
                <a:t>マルウェア</a:t>
              </a:r>
              <a:r>
                <a:rPr lang="ja-JP" altLang="en-US" sz="1000" dirty="0">
                  <a:solidFill>
                    <a:schemeClr val="bg1"/>
                  </a:solidFill>
                  <a:latin typeface="Meiryo" charset="-128"/>
                  <a:ea typeface="Meiryo" charset="-128"/>
                  <a:cs typeface="Meiryo" charset="-128"/>
                </a:rPr>
                <a:t>に感染させるための手法の使用料</a:t>
              </a:r>
              <a:r>
                <a:rPr lang="ja-JP" altLang="en-US" sz="1000" dirty="0" smtClean="0">
                  <a:solidFill>
                    <a:schemeClr val="bg1"/>
                  </a:solidFill>
                  <a:latin typeface="Meiryo" charset="-128"/>
                  <a:ea typeface="Meiryo" charset="-128"/>
                  <a:cs typeface="Meiryo" charset="-128"/>
                </a:rPr>
                <a:t>。</a:t>
              </a:r>
              <a:endParaRPr lang="ja-JP" altLang="en-US" sz="1000" dirty="0">
                <a:solidFill>
                  <a:schemeClr val="bg1"/>
                </a:solidFill>
                <a:latin typeface="Meiryo" charset="-128"/>
                <a:ea typeface="Meiryo" charset="-128"/>
                <a:cs typeface="Meiryo" charset="-128"/>
              </a:endParaRPr>
            </a:p>
            <a:p>
              <a:r>
                <a:rPr lang="en-US" altLang="ja-JP" sz="1200" b="1" dirty="0">
                  <a:solidFill>
                    <a:schemeClr val="bg1"/>
                  </a:solidFill>
                  <a:latin typeface="Meiryo" charset="-128"/>
                  <a:ea typeface="Meiryo" charset="-128"/>
                  <a:cs typeface="Meiryo" charset="-128"/>
                </a:rPr>
                <a:t>Traffic Acquisition</a:t>
              </a:r>
              <a:r>
                <a:rPr lang="ja-JP" altLang="en-US" sz="1200" b="1" dirty="0" smtClean="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r>
                <a:rPr lang="en-US" altLang="ja-JP" sz="1200" dirty="0">
                  <a:solidFill>
                    <a:schemeClr val="bg1"/>
                  </a:solidFill>
                  <a:latin typeface="Meiryo" charset="-128"/>
                  <a:ea typeface="Meiryo" charset="-128"/>
                  <a:cs typeface="Meiryo" charset="-128"/>
                </a:rPr>
                <a:t>1800 </a:t>
              </a:r>
              <a:r>
                <a:rPr lang="ja-JP" altLang="en-US" sz="1200" dirty="0">
                  <a:solidFill>
                    <a:schemeClr val="bg1"/>
                  </a:solidFill>
                  <a:latin typeface="Meiryo" charset="-128"/>
                  <a:ea typeface="Meiryo" charset="-128"/>
                  <a:cs typeface="Meiryo" charset="-128"/>
                </a:rPr>
                <a:t/>
              </a:r>
              <a:br>
                <a:rPr lang="ja-JP" altLang="en-US" sz="1200" dirty="0">
                  <a:solidFill>
                    <a:schemeClr val="bg1"/>
                  </a:solidFill>
                  <a:latin typeface="Meiryo" charset="-128"/>
                  <a:ea typeface="Meiryo" charset="-128"/>
                  <a:cs typeface="Meiryo" charset="-128"/>
                </a:rPr>
              </a:br>
              <a:r>
                <a:rPr lang="ja-JP" altLang="en-US" sz="1200" dirty="0" smtClean="0">
                  <a:solidFill>
                    <a:schemeClr val="bg1"/>
                  </a:solidFill>
                  <a:latin typeface="Meiryo" charset="-128"/>
                  <a:ea typeface="Meiryo" charset="-128"/>
                  <a:cs typeface="Meiryo" charset="-128"/>
                </a:rPr>
                <a:t>　</a:t>
              </a:r>
              <a:r>
                <a:rPr lang="ja-JP" altLang="en-US" sz="1000" dirty="0" smtClean="0">
                  <a:solidFill>
                    <a:schemeClr val="bg1"/>
                  </a:solidFill>
                  <a:latin typeface="Meiryo" charset="-128"/>
                  <a:ea typeface="Meiryo" charset="-128"/>
                  <a:cs typeface="Meiryo" charset="-128"/>
                </a:rPr>
                <a:t>マルウェア</a:t>
              </a:r>
              <a:r>
                <a:rPr lang="ja-JP" altLang="en-US" sz="1000" dirty="0">
                  <a:solidFill>
                    <a:schemeClr val="bg1"/>
                  </a:solidFill>
                  <a:latin typeface="Meiryo" charset="-128"/>
                  <a:ea typeface="Meiryo" charset="-128"/>
                  <a:cs typeface="Meiryo" charset="-128"/>
                </a:rPr>
                <a:t>配布サイトの使用料</a:t>
              </a:r>
              <a:r>
                <a:rPr lang="ja-JP" altLang="en-US" sz="1000" dirty="0" smtClean="0">
                  <a:solidFill>
                    <a:schemeClr val="bg1"/>
                  </a:solidFill>
                  <a:latin typeface="Meiryo" charset="-128"/>
                  <a:ea typeface="Meiryo" charset="-128"/>
                  <a:cs typeface="Meiryo" charset="-128"/>
                </a:rPr>
                <a:t>。</a:t>
              </a:r>
              <a:endParaRPr lang="ja-JP" altLang="en-US" sz="1000" dirty="0">
                <a:solidFill>
                  <a:schemeClr val="bg1"/>
                </a:solidFill>
                <a:latin typeface="Meiryo" charset="-128"/>
                <a:ea typeface="Meiryo" charset="-128"/>
                <a:cs typeface="Meiryo" charset="-128"/>
              </a:endParaRPr>
            </a:p>
            <a:p>
              <a:r>
                <a:rPr lang="en-US" altLang="ja-JP" sz="1200" b="1" dirty="0">
                  <a:solidFill>
                    <a:schemeClr val="bg1"/>
                  </a:solidFill>
                  <a:latin typeface="Meiryo" charset="-128"/>
                  <a:ea typeface="Meiryo" charset="-128"/>
                  <a:cs typeface="Meiryo" charset="-128"/>
                </a:rPr>
                <a:t>Daily Encryption</a:t>
              </a:r>
              <a:r>
                <a:rPr lang="ja-JP" altLang="en-US" sz="1200" b="1" dirty="0" smtClean="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r>
                <a:rPr lang="en-US" altLang="ja-JP" sz="1200" dirty="0">
                  <a:solidFill>
                    <a:schemeClr val="bg1"/>
                  </a:solidFill>
                  <a:latin typeface="Meiryo" charset="-128"/>
                  <a:ea typeface="Meiryo" charset="-128"/>
                  <a:cs typeface="Meiryo" charset="-128"/>
                </a:rPr>
                <a:t>600 </a:t>
              </a:r>
              <a:r>
                <a:rPr lang="ja-JP" altLang="en-US" sz="1200" dirty="0">
                  <a:solidFill>
                    <a:schemeClr val="bg1"/>
                  </a:solidFill>
                  <a:latin typeface="Meiryo" charset="-128"/>
                  <a:ea typeface="Meiryo" charset="-128"/>
                  <a:cs typeface="Meiryo" charset="-128"/>
                </a:rPr>
                <a:t/>
              </a:r>
              <a:br>
                <a:rPr lang="ja-JP" altLang="en-US" sz="1200" dirty="0">
                  <a:solidFill>
                    <a:schemeClr val="bg1"/>
                  </a:solidFill>
                  <a:latin typeface="Meiryo" charset="-128"/>
                  <a:ea typeface="Meiryo" charset="-128"/>
                  <a:cs typeface="Meiryo" charset="-128"/>
                </a:rPr>
              </a:br>
              <a:r>
                <a:rPr lang="ja-JP" altLang="en-US" sz="1200" dirty="0" smtClean="0">
                  <a:solidFill>
                    <a:schemeClr val="bg1"/>
                  </a:solidFill>
                  <a:latin typeface="Meiryo" charset="-128"/>
                  <a:ea typeface="Meiryo" charset="-128"/>
                  <a:cs typeface="Meiryo" charset="-128"/>
                </a:rPr>
                <a:t>　</a:t>
              </a:r>
              <a:r>
                <a:rPr lang="ja-JP" altLang="en-US" sz="1000" dirty="0" smtClean="0">
                  <a:solidFill>
                    <a:schemeClr val="bg1"/>
                  </a:solidFill>
                  <a:latin typeface="Meiryo" charset="-128"/>
                  <a:ea typeface="Meiryo" charset="-128"/>
                  <a:cs typeface="Meiryo" charset="-128"/>
                </a:rPr>
                <a:t>マルウェア</a:t>
              </a:r>
              <a:r>
                <a:rPr lang="ja-JP" altLang="en-US" sz="1000" dirty="0">
                  <a:solidFill>
                    <a:schemeClr val="bg1"/>
                  </a:solidFill>
                  <a:latin typeface="Meiryo" charset="-128"/>
                  <a:ea typeface="Meiryo" charset="-128"/>
                  <a:cs typeface="Meiryo" charset="-128"/>
                </a:rPr>
                <a:t>を検知されにくくするため</a:t>
              </a:r>
              <a:r>
                <a:rPr lang="ja-JP" altLang="en-US" sz="1000" dirty="0" smtClean="0">
                  <a:solidFill>
                    <a:schemeClr val="bg1"/>
                  </a:solidFill>
                  <a:latin typeface="Meiryo" charset="-128"/>
                  <a:ea typeface="Meiryo" charset="-128"/>
                  <a:cs typeface="Meiryo" charset="-128"/>
                </a:rPr>
                <a:t>の暗号化</a:t>
              </a:r>
              <a:r>
                <a:rPr lang="ja-JP" altLang="en-US" sz="1000" dirty="0">
                  <a:solidFill>
                    <a:schemeClr val="bg1"/>
                  </a:solidFill>
                  <a:latin typeface="Meiryo" charset="-128"/>
                  <a:ea typeface="Meiryo" charset="-128"/>
                  <a:cs typeface="Meiryo" charset="-128"/>
                </a:rPr>
                <a:t>を</a:t>
              </a:r>
              <a:r>
                <a:rPr lang="ja-JP" altLang="en-US" sz="1000" dirty="0" smtClean="0">
                  <a:solidFill>
                    <a:schemeClr val="bg1"/>
                  </a:solidFill>
                  <a:latin typeface="Meiryo" charset="-128"/>
                  <a:ea typeface="Meiryo" charset="-128"/>
                  <a:cs typeface="Meiryo" charset="-128"/>
                </a:rPr>
                <a:t>使う費用。</a:t>
              </a:r>
              <a:endParaRPr lang="ja-JP" altLang="en-US" sz="1000" b="0" i="0" dirty="0">
                <a:solidFill>
                  <a:schemeClr val="bg1"/>
                </a:solidFill>
                <a:effectLst/>
                <a:latin typeface="Meiryo" charset="-128"/>
                <a:ea typeface="Meiryo" charset="-128"/>
                <a:cs typeface="Meiryo" charset="-128"/>
              </a:endParaRPr>
            </a:p>
          </p:txBody>
        </p:sp>
        <p:sp>
          <p:nvSpPr>
            <p:cNvPr id="9" name="テキスト ボックス 8"/>
            <p:cNvSpPr txBox="1"/>
            <p:nvPr/>
          </p:nvSpPr>
          <p:spPr>
            <a:xfrm>
              <a:off x="1069816" y="3933890"/>
              <a:ext cx="2988319" cy="584775"/>
            </a:xfrm>
            <a:prstGeom prst="rect">
              <a:avLst/>
            </a:prstGeom>
            <a:noFill/>
          </p:spPr>
          <p:txBody>
            <a:bodyPr wrap="none" rtlCol="0">
              <a:spAutoFit/>
            </a:bodyPr>
            <a:lstStyle/>
            <a:p>
              <a:pPr algn="ctr"/>
              <a:r>
                <a:rPr kumimoji="1" lang="ja-JP" altLang="en-US" sz="3200" dirty="0" smtClean="0">
                  <a:solidFill>
                    <a:schemeClr val="bg1"/>
                  </a:solidFill>
                  <a:latin typeface="Meiryo" charset="-128"/>
                  <a:ea typeface="Meiryo" charset="-128"/>
                  <a:cs typeface="Meiryo" charset="-128"/>
                </a:rPr>
                <a:t>経費：＄</a:t>
              </a:r>
              <a:r>
                <a:rPr kumimoji="1" lang="en-US" altLang="ja-JP" sz="3200" dirty="0" smtClean="0">
                  <a:solidFill>
                    <a:schemeClr val="bg1"/>
                  </a:solidFill>
                  <a:latin typeface="Meiryo" charset="-128"/>
                  <a:ea typeface="Meiryo" charset="-128"/>
                  <a:cs typeface="Meiryo" charset="-128"/>
                </a:rPr>
                <a:t>5,900</a:t>
              </a:r>
              <a:endParaRPr kumimoji="1" lang="ja-JP" altLang="en-US" sz="3200" dirty="0">
                <a:solidFill>
                  <a:schemeClr val="bg1"/>
                </a:solidFill>
                <a:latin typeface="Meiryo" charset="-128"/>
                <a:ea typeface="Meiryo" charset="-128"/>
                <a:cs typeface="Meiryo" charset="-128"/>
              </a:endParaRPr>
            </a:p>
          </p:txBody>
        </p:sp>
      </p:grpSp>
      <p:grpSp>
        <p:nvGrpSpPr>
          <p:cNvPr id="14" name="図形グループ 13"/>
          <p:cNvGrpSpPr/>
          <p:nvPr/>
        </p:nvGrpSpPr>
        <p:grpSpPr>
          <a:xfrm>
            <a:off x="4683557" y="3701493"/>
            <a:ext cx="3796590" cy="2758880"/>
            <a:chOff x="4676242" y="3796590"/>
            <a:chExt cx="3796590" cy="2758880"/>
          </a:xfrm>
        </p:grpSpPr>
        <p:sp>
          <p:nvSpPr>
            <p:cNvPr id="11" name="正方形/長方形 10"/>
            <p:cNvSpPr/>
            <p:nvPr/>
          </p:nvSpPr>
          <p:spPr>
            <a:xfrm>
              <a:off x="4676242" y="3796590"/>
              <a:ext cx="3796590" cy="244327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6064800" y="6340026"/>
              <a:ext cx="2408032" cy="215444"/>
            </a:xfrm>
            <a:prstGeom prst="rect">
              <a:avLst/>
            </a:prstGeom>
          </p:spPr>
          <p:txBody>
            <a:bodyPr wrap="none">
              <a:spAutoFit/>
            </a:bodyPr>
            <a:lstStyle/>
            <a:p>
              <a:r>
                <a:rPr lang="ja-JP" altLang="en-US" sz="800" dirty="0" smtClean="0">
                  <a:solidFill>
                    <a:srgbClr val="333333"/>
                  </a:solidFill>
                  <a:latin typeface="メイリオ" charset="-128"/>
                </a:rPr>
                <a:t>出典：</a:t>
              </a:r>
              <a:r>
                <a:rPr lang="en-US" altLang="ja-JP" sz="800" dirty="0" smtClean="0">
                  <a:solidFill>
                    <a:srgbClr val="333333"/>
                  </a:solidFill>
                  <a:latin typeface="メイリオ" charset="-128"/>
                </a:rPr>
                <a:t>2015 </a:t>
              </a:r>
              <a:r>
                <a:rPr lang="en-US" altLang="ja-JP" sz="800" dirty="0" err="1">
                  <a:solidFill>
                    <a:srgbClr val="333333"/>
                  </a:solidFill>
                  <a:latin typeface="メイリオ" charset="-128"/>
                </a:rPr>
                <a:t>Trustwave</a:t>
              </a:r>
              <a:r>
                <a:rPr lang="en-US" altLang="ja-JP" sz="800" dirty="0">
                  <a:solidFill>
                    <a:srgbClr val="333333"/>
                  </a:solidFill>
                  <a:latin typeface="メイリオ" charset="-128"/>
                </a:rPr>
                <a:t> Global Security Report</a:t>
              </a:r>
              <a:endParaRPr lang="ja-JP" altLang="en-US" sz="800" dirty="0"/>
            </a:p>
          </p:txBody>
        </p:sp>
        <p:sp>
          <p:nvSpPr>
            <p:cNvPr id="8" name="正方形/長方形 7"/>
            <p:cNvSpPr/>
            <p:nvPr/>
          </p:nvSpPr>
          <p:spPr>
            <a:xfrm>
              <a:off x="4992985" y="4676989"/>
              <a:ext cx="3198148" cy="1323439"/>
            </a:xfrm>
            <a:prstGeom prst="rect">
              <a:avLst/>
            </a:prstGeom>
          </p:spPr>
          <p:txBody>
            <a:bodyPr wrap="square">
              <a:spAutoFit/>
            </a:bodyPr>
            <a:lstStyle/>
            <a:p>
              <a:r>
                <a:rPr lang="ja-JP" altLang="en-US" sz="1600" dirty="0" smtClean="0">
                  <a:solidFill>
                    <a:schemeClr val="bg1"/>
                  </a:solidFill>
                  <a:latin typeface="Meiryo" charset="-128"/>
                  <a:ea typeface="Meiryo" charset="-128"/>
                  <a:cs typeface="Meiryo" charset="-128"/>
                </a:rPr>
                <a:t>訪問者数</a:t>
              </a:r>
              <a:r>
                <a:rPr lang="en-US" altLang="ja-JP" sz="1600" dirty="0" smtClean="0">
                  <a:solidFill>
                    <a:schemeClr val="bg1"/>
                  </a:solidFill>
                  <a:latin typeface="Meiryo" charset="-128"/>
                  <a:ea typeface="Meiryo" charset="-128"/>
                  <a:cs typeface="Meiryo" charset="-128"/>
                </a:rPr>
                <a:t>	</a:t>
              </a:r>
              <a:r>
                <a:rPr lang="ja-JP" altLang="en-US" sz="1600" dirty="0" smtClean="0">
                  <a:solidFill>
                    <a:schemeClr val="bg1"/>
                  </a:solidFill>
                  <a:latin typeface="Meiryo" charset="-128"/>
                  <a:ea typeface="Meiryo" charset="-128"/>
                  <a:cs typeface="Meiryo" charset="-128"/>
                </a:rPr>
                <a:t>20,000人</a:t>
              </a:r>
              <a:r>
                <a:rPr lang="ja-JP" altLang="en-US" sz="1600" dirty="0">
                  <a:solidFill>
                    <a:schemeClr val="bg1"/>
                  </a:solidFill>
                  <a:latin typeface="Meiryo" charset="-128"/>
                  <a:ea typeface="Meiryo" charset="-128"/>
                  <a:cs typeface="Meiryo" charset="-128"/>
                </a:rPr>
                <a:t>／</a:t>
              </a:r>
              <a:r>
                <a:rPr lang="ja-JP" altLang="en-US" sz="1600" dirty="0" smtClean="0">
                  <a:solidFill>
                    <a:schemeClr val="bg1"/>
                  </a:solidFill>
                  <a:latin typeface="Meiryo" charset="-128"/>
                  <a:ea typeface="Meiryo" charset="-128"/>
                  <a:cs typeface="Meiryo" charset="-128"/>
                </a:rPr>
                <a:t>日</a:t>
              </a:r>
              <a:endParaRPr lang="en-US" altLang="ja-JP" sz="1600" dirty="0" smtClean="0">
                <a:solidFill>
                  <a:schemeClr val="bg1"/>
                </a:solidFill>
                <a:latin typeface="Meiryo" charset="-128"/>
                <a:ea typeface="Meiryo" charset="-128"/>
                <a:cs typeface="Meiryo" charset="-128"/>
              </a:endParaRPr>
            </a:p>
            <a:p>
              <a:r>
                <a:rPr lang="ja-JP" altLang="en-US" sz="1600" dirty="0" smtClean="0">
                  <a:solidFill>
                    <a:schemeClr val="bg1"/>
                  </a:solidFill>
                  <a:latin typeface="Meiryo" charset="-128"/>
                  <a:ea typeface="Meiryo" charset="-128"/>
                  <a:cs typeface="Meiryo" charset="-128"/>
                </a:rPr>
                <a:t>感染率</a:t>
              </a:r>
              <a:r>
                <a:rPr lang="en-US" altLang="ja-JP" sz="1600" dirty="0" smtClean="0">
                  <a:solidFill>
                    <a:schemeClr val="bg1"/>
                  </a:solidFill>
                  <a:latin typeface="Meiryo" charset="-128"/>
                  <a:ea typeface="Meiryo" charset="-128"/>
                  <a:cs typeface="Meiryo" charset="-128"/>
                </a:rPr>
                <a:t>	</a:t>
              </a:r>
              <a:r>
                <a:rPr lang="ja-JP" altLang="en-US" sz="1600" dirty="0" smtClean="0">
                  <a:solidFill>
                    <a:schemeClr val="bg1"/>
                  </a:solidFill>
                  <a:latin typeface="Meiryo" charset="-128"/>
                  <a:ea typeface="Meiryo" charset="-128"/>
                  <a:cs typeface="Meiryo" charset="-128"/>
                </a:rPr>
                <a:t>10％ </a:t>
              </a:r>
              <a:r>
                <a:rPr lang="ja-JP" altLang="en-US" sz="1600" dirty="0">
                  <a:solidFill>
                    <a:schemeClr val="bg1"/>
                  </a:solidFill>
                  <a:latin typeface="Meiryo" charset="-128"/>
                  <a:ea typeface="Meiryo" charset="-128"/>
                  <a:cs typeface="Meiryo" charset="-128"/>
                </a:rPr>
                <a:t>→ 2,000人／</a:t>
              </a:r>
              <a:r>
                <a:rPr lang="ja-JP" altLang="en-US" sz="1600" dirty="0" smtClean="0">
                  <a:solidFill>
                    <a:schemeClr val="bg1"/>
                  </a:solidFill>
                  <a:latin typeface="Meiryo" charset="-128"/>
                  <a:ea typeface="Meiryo" charset="-128"/>
                  <a:cs typeface="Meiryo" charset="-128"/>
                </a:rPr>
                <a:t>日</a:t>
              </a:r>
              <a:endParaRPr lang="en-US" altLang="ja-JP" sz="1600" dirty="0" smtClean="0">
                <a:solidFill>
                  <a:schemeClr val="bg1"/>
                </a:solidFill>
                <a:latin typeface="Meiryo" charset="-128"/>
                <a:ea typeface="Meiryo" charset="-128"/>
                <a:cs typeface="Meiryo" charset="-128"/>
              </a:endParaRPr>
            </a:p>
            <a:p>
              <a:r>
                <a:rPr lang="ja-JP" altLang="en-US" sz="1600" dirty="0" smtClean="0">
                  <a:solidFill>
                    <a:schemeClr val="bg1"/>
                  </a:solidFill>
                  <a:latin typeface="Meiryo" charset="-128"/>
                  <a:ea typeface="Meiryo" charset="-128"/>
                  <a:cs typeface="Meiryo" charset="-128"/>
                </a:rPr>
                <a:t>支払率</a:t>
              </a:r>
              <a:r>
                <a:rPr lang="en-US" altLang="ja-JP" sz="1600" dirty="0" smtClean="0">
                  <a:solidFill>
                    <a:schemeClr val="bg1"/>
                  </a:solidFill>
                  <a:latin typeface="Meiryo" charset="-128"/>
                  <a:ea typeface="Meiryo" charset="-128"/>
                  <a:cs typeface="Meiryo" charset="-128"/>
                </a:rPr>
                <a:t>	</a:t>
              </a:r>
              <a:r>
                <a:rPr lang="ja-JP" altLang="en-US" sz="1600" dirty="0" smtClean="0">
                  <a:solidFill>
                    <a:schemeClr val="bg1"/>
                  </a:solidFill>
                  <a:latin typeface="Meiryo" charset="-128"/>
                  <a:ea typeface="Meiryo" charset="-128"/>
                  <a:cs typeface="Meiryo" charset="-128"/>
                </a:rPr>
                <a:t>0.5％ </a:t>
              </a:r>
              <a:r>
                <a:rPr lang="ja-JP" altLang="en-US" sz="1600" dirty="0">
                  <a:solidFill>
                    <a:schemeClr val="bg1"/>
                  </a:solidFill>
                  <a:latin typeface="Meiryo" charset="-128"/>
                  <a:ea typeface="Meiryo" charset="-128"/>
                  <a:cs typeface="Meiryo" charset="-128"/>
                </a:rPr>
                <a:t>→ 10人／</a:t>
              </a:r>
              <a:r>
                <a:rPr lang="ja-JP" altLang="en-US" sz="1600" dirty="0" smtClean="0">
                  <a:solidFill>
                    <a:schemeClr val="bg1"/>
                  </a:solidFill>
                  <a:latin typeface="Meiryo" charset="-128"/>
                  <a:ea typeface="Meiryo" charset="-128"/>
                  <a:cs typeface="Meiryo" charset="-128"/>
                </a:rPr>
                <a:t>日</a:t>
              </a:r>
              <a:endParaRPr lang="en-US" altLang="ja-JP" sz="1600" dirty="0" smtClean="0">
                <a:solidFill>
                  <a:schemeClr val="bg1"/>
                </a:solidFill>
                <a:latin typeface="Meiryo" charset="-128"/>
                <a:ea typeface="Meiryo" charset="-128"/>
                <a:cs typeface="Meiryo" charset="-128"/>
              </a:endParaRPr>
            </a:p>
            <a:p>
              <a:r>
                <a:rPr lang="ja-JP" altLang="en-US" sz="1600" dirty="0" smtClean="0">
                  <a:solidFill>
                    <a:schemeClr val="bg1"/>
                  </a:solidFill>
                  <a:latin typeface="Meiryo" charset="-128"/>
                  <a:ea typeface="Meiryo" charset="-128"/>
                  <a:cs typeface="Meiryo" charset="-128"/>
                </a:rPr>
                <a:t>支払額</a:t>
              </a:r>
              <a:r>
                <a:rPr lang="en-US" altLang="ja-JP" sz="1600" dirty="0" smtClean="0">
                  <a:solidFill>
                    <a:schemeClr val="bg1"/>
                  </a:solidFill>
                  <a:latin typeface="Meiryo" charset="-128"/>
                  <a:ea typeface="Meiryo" charset="-128"/>
                  <a:cs typeface="Meiryo" charset="-128"/>
                </a:rPr>
                <a:t>	</a:t>
              </a:r>
              <a:r>
                <a:rPr lang="ja-JP" altLang="en-US" sz="1600" dirty="0" smtClean="0">
                  <a:solidFill>
                    <a:schemeClr val="bg1"/>
                  </a:solidFill>
                  <a:latin typeface="Meiryo" charset="-128"/>
                  <a:ea typeface="Meiryo" charset="-128"/>
                  <a:cs typeface="Meiryo" charset="-128"/>
                </a:rPr>
                <a:t>＄300</a:t>
              </a:r>
              <a:r>
                <a:rPr lang="ja-JP" altLang="en-US" sz="1600" dirty="0">
                  <a:solidFill>
                    <a:schemeClr val="bg1"/>
                  </a:solidFill>
                  <a:latin typeface="Meiryo" charset="-128"/>
                  <a:ea typeface="Meiryo" charset="-128"/>
                  <a:cs typeface="Meiryo" charset="-128"/>
                </a:rPr>
                <a:t>／</a:t>
              </a:r>
              <a:r>
                <a:rPr lang="ja-JP" altLang="en-US" sz="1600" dirty="0" smtClean="0">
                  <a:solidFill>
                    <a:schemeClr val="bg1"/>
                  </a:solidFill>
                  <a:latin typeface="Meiryo" charset="-128"/>
                  <a:ea typeface="Meiryo" charset="-128"/>
                  <a:cs typeface="Meiryo" charset="-128"/>
                </a:rPr>
                <a:t>人</a:t>
              </a:r>
              <a:endParaRPr lang="en-US" altLang="ja-JP" sz="1600" dirty="0" smtClean="0">
                <a:solidFill>
                  <a:schemeClr val="bg1"/>
                </a:solidFill>
                <a:latin typeface="Meiryo" charset="-128"/>
                <a:ea typeface="Meiryo" charset="-128"/>
                <a:cs typeface="Meiryo" charset="-128"/>
              </a:endParaRPr>
            </a:p>
            <a:p>
              <a:r>
                <a:rPr lang="ja-JP" altLang="en-US" sz="1600" dirty="0" smtClean="0">
                  <a:solidFill>
                    <a:schemeClr val="bg1"/>
                  </a:solidFill>
                  <a:latin typeface="Meiryo" charset="-128"/>
                  <a:ea typeface="Meiryo" charset="-128"/>
                  <a:cs typeface="Meiryo" charset="-128"/>
                </a:rPr>
                <a:t>期間</a:t>
              </a:r>
              <a:r>
                <a:rPr lang="ja-JP" altLang="en-US" sz="1600" dirty="0">
                  <a:solidFill>
                    <a:schemeClr val="bg1"/>
                  </a:solidFill>
                  <a:latin typeface="Meiryo" charset="-128"/>
                  <a:ea typeface="Meiryo" charset="-128"/>
                  <a:cs typeface="Meiryo" charset="-128"/>
                </a:rPr>
                <a:t>	</a:t>
              </a:r>
              <a:r>
                <a:rPr lang="en-US" altLang="ja-JP" sz="1600" dirty="0" smtClean="0">
                  <a:solidFill>
                    <a:schemeClr val="bg1"/>
                  </a:solidFill>
                  <a:latin typeface="Meiryo" charset="-128"/>
                  <a:ea typeface="Meiryo" charset="-128"/>
                  <a:cs typeface="Meiryo" charset="-128"/>
                </a:rPr>
                <a:t>	</a:t>
              </a:r>
              <a:r>
                <a:rPr lang="ja-JP" altLang="en-US" sz="1600" dirty="0" smtClean="0">
                  <a:solidFill>
                    <a:schemeClr val="bg1"/>
                  </a:solidFill>
                  <a:latin typeface="Meiryo" charset="-128"/>
                  <a:ea typeface="Meiryo" charset="-128"/>
                  <a:cs typeface="Meiryo" charset="-128"/>
                </a:rPr>
                <a:t>30日</a:t>
              </a:r>
              <a:endParaRPr lang="ja-JP" altLang="en-US" sz="1600" dirty="0">
                <a:solidFill>
                  <a:schemeClr val="bg1"/>
                </a:solidFill>
                <a:latin typeface="Meiryo" charset="-128"/>
                <a:ea typeface="Meiryo" charset="-128"/>
                <a:cs typeface="Meiryo" charset="-128"/>
              </a:endParaRPr>
            </a:p>
          </p:txBody>
        </p:sp>
        <p:sp>
          <p:nvSpPr>
            <p:cNvPr id="12" name="テキスト ボックス 11"/>
            <p:cNvSpPr txBox="1"/>
            <p:nvPr/>
          </p:nvSpPr>
          <p:spPr>
            <a:xfrm>
              <a:off x="4952939" y="3933889"/>
              <a:ext cx="3243196" cy="584775"/>
            </a:xfrm>
            <a:prstGeom prst="rect">
              <a:avLst/>
            </a:prstGeom>
            <a:noFill/>
          </p:spPr>
          <p:txBody>
            <a:bodyPr wrap="none" rtlCol="0">
              <a:spAutoFit/>
            </a:bodyPr>
            <a:lstStyle/>
            <a:p>
              <a:pPr algn="ctr"/>
              <a:r>
                <a:rPr kumimoji="1" lang="ja-JP" altLang="en-US" sz="3200" dirty="0" smtClean="0">
                  <a:solidFill>
                    <a:schemeClr val="bg1"/>
                  </a:solidFill>
                  <a:latin typeface="Meiryo" charset="-128"/>
                  <a:ea typeface="Meiryo" charset="-128"/>
                  <a:cs typeface="Meiryo" charset="-128"/>
                </a:rPr>
                <a:t>収益：＄</a:t>
              </a:r>
              <a:r>
                <a:rPr kumimoji="1" lang="en-US" altLang="ja-JP" sz="3200" dirty="0" smtClean="0">
                  <a:solidFill>
                    <a:schemeClr val="bg1"/>
                  </a:solidFill>
                  <a:latin typeface="Meiryo" charset="-128"/>
                  <a:ea typeface="Meiryo" charset="-128"/>
                  <a:cs typeface="Meiryo" charset="-128"/>
                </a:rPr>
                <a:t>90,000</a:t>
              </a:r>
              <a:endParaRPr kumimoji="1" lang="ja-JP" altLang="en-US" sz="3200" dirty="0">
                <a:solidFill>
                  <a:schemeClr val="bg1"/>
                </a:solidFill>
                <a:latin typeface="Meiryo" charset="-128"/>
                <a:ea typeface="Meiryo" charset="-128"/>
                <a:cs typeface="Meiryo" charset="-128"/>
              </a:endParaRPr>
            </a:p>
          </p:txBody>
        </p:sp>
      </p:grpSp>
      <p:sp>
        <p:nvSpPr>
          <p:cNvPr id="15" name="四角形吹き出し 14"/>
          <p:cNvSpPr/>
          <p:nvPr/>
        </p:nvSpPr>
        <p:spPr>
          <a:xfrm>
            <a:off x="672998" y="6224035"/>
            <a:ext cx="2732227" cy="301141"/>
          </a:xfrm>
          <a:prstGeom prst="wedgeRectCallout">
            <a:avLst>
              <a:gd name="adj1" fmla="val -5572"/>
              <a:gd name="adj2" fmla="val -10025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クラウド・サービス</a:t>
            </a:r>
            <a:r>
              <a:rPr kumimoji="1" lang="ja-JP" altLang="en-US" sz="1200" smtClean="0">
                <a:solidFill>
                  <a:srgbClr val="FFFFFF"/>
                </a:solidFill>
                <a:latin typeface="Meiryo" charset="-128"/>
                <a:ea typeface="Meiryo" charset="-128"/>
                <a:cs typeface="Meiryo" charset="-128"/>
              </a:rPr>
              <a:t>として提供</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1480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セキュリティ対策</a:t>
            </a:r>
            <a:r>
              <a:rPr kumimoji="1" lang="ja-JP" altLang="en-US" smtClean="0"/>
              <a:t>対象の変化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正方形/長方形 3"/>
          <p:cNvSpPr/>
          <p:nvPr/>
        </p:nvSpPr>
        <p:spPr>
          <a:xfrm>
            <a:off x="467544"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860032"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544" y="3698893"/>
            <a:ext cx="3816424" cy="2178379"/>
          </a:xfrm>
          <a:prstGeom prst="rect">
            <a:avLst/>
          </a:prstGeom>
          <a:solidFill>
            <a:schemeClr val="accent3">
              <a:lumMod val="20000"/>
              <a:lumOff val="80000"/>
            </a:schemeClr>
          </a:solidFill>
          <a:ln w="76200">
            <a:solidFill>
              <a:schemeClr val="accent6">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860032" y="3698893"/>
            <a:ext cx="3816424" cy="21783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角丸四角形 31"/>
          <p:cNvSpPr/>
          <p:nvPr/>
        </p:nvSpPr>
        <p:spPr>
          <a:xfrm>
            <a:off x="1070234" y="4725144"/>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36" name="図形グループ 35"/>
          <p:cNvGrpSpPr/>
          <p:nvPr/>
        </p:nvGrpSpPr>
        <p:grpSpPr>
          <a:xfrm>
            <a:off x="1161967" y="4430833"/>
            <a:ext cx="317500" cy="15748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161967" y="4624295"/>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2822248" y="4434821"/>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2822248" y="4610051"/>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フローチャート: 磁気ディスク 51"/>
          <p:cNvSpPr/>
          <p:nvPr/>
        </p:nvSpPr>
        <p:spPr>
          <a:xfrm>
            <a:off x="3195635" y="4603257"/>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 name="フローチャート: 磁気ディスク 52"/>
          <p:cNvSpPr/>
          <p:nvPr/>
        </p:nvSpPr>
        <p:spPr>
          <a:xfrm>
            <a:off x="3199926" y="443862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フローチャート: 磁気ディスク 53"/>
          <p:cNvSpPr/>
          <p:nvPr/>
        </p:nvSpPr>
        <p:spPr>
          <a:xfrm>
            <a:off x="1536945" y="460078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p:cNvSpPr/>
          <p:nvPr/>
        </p:nvSpPr>
        <p:spPr>
          <a:xfrm>
            <a:off x="1541236" y="4436151"/>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正方形/長方形 55"/>
          <p:cNvSpPr/>
          <p:nvPr/>
        </p:nvSpPr>
        <p:spPr>
          <a:xfrm>
            <a:off x="2001076" y="3917131"/>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ファイヤー</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ウォール</a:t>
            </a:r>
            <a:endParaRPr kumimoji="1" lang="ja-JP" altLang="en-US" sz="800" dirty="0">
              <a:solidFill>
                <a:srgbClr val="FFFFFF"/>
              </a:solidFill>
              <a:latin typeface="Meiryo" charset="-128"/>
              <a:ea typeface="Meiryo" charset="-128"/>
              <a:cs typeface="Meiryo" charset="-128"/>
            </a:endParaRPr>
          </a:p>
        </p:txBody>
      </p:sp>
      <p:grpSp>
        <p:nvGrpSpPr>
          <p:cNvPr id="8" name="図形グループ 7"/>
          <p:cNvGrpSpPr/>
          <p:nvPr/>
        </p:nvGrpSpPr>
        <p:grpSpPr>
          <a:xfrm>
            <a:off x="1388316" y="5165988"/>
            <a:ext cx="398531" cy="455164"/>
            <a:chOff x="565484" y="2886304"/>
            <a:chExt cx="398531" cy="455164"/>
          </a:xfrm>
        </p:grpSpPr>
        <p:grpSp>
          <p:nvGrpSpPr>
            <p:cNvPr id="9" name="図形グループ 8"/>
            <p:cNvGrpSpPr/>
            <p:nvPr/>
          </p:nvGrpSpPr>
          <p:grpSpPr>
            <a:xfrm>
              <a:off x="565484" y="2886304"/>
              <a:ext cx="398531" cy="387786"/>
              <a:chOff x="758730" y="3198675"/>
              <a:chExt cx="702795" cy="688305"/>
            </a:xfrm>
          </p:grpSpPr>
          <p:sp>
            <p:nvSpPr>
              <p:cNvPr id="13" name="角丸四角形 1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台形 1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a:off x="695604" y="2996289"/>
              <a:ext cx="150692" cy="345179"/>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 name="図形グループ 15"/>
          <p:cNvGrpSpPr/>
          <p:nvPr/>
        </p:nvGrpSpPr>
        <p:grpSpPr>
          <a:xfrm>
            <a:off x="2176490" y="5165988"/>
            <a:ext cx="398531" cy="455164"/>
            <a:chOff x="565484" y="2886304"/>
            <a:chExt cx="398531" cy="455164"/>
          </a:xfrm>
        </p:grpSpPr>
        <p:grpSp>
          <p:nvGrpSpPr>
            <p:cNvPr id="17" name="図形グループ 16"/>
            <p:cNvGrpSpPr/>
            <p:nvPr/>
          </p:nvGrpSpPr>
          <p:grpSpPr>
            <a:xfrm>
              <a:off x="565484" y="2886304"/>
              <a:ext cx="398531" cy="387786"/>
              <a:chOff x="758730" y="3198675"/>
              <a:chExt cx="702795" cy="688305"/>
            </a:xfrm>
          </p:grpSpPr>
          <p:sp>
            <p:nvSpPr>
              <p:cNvPr id="21" name="角丸四角形 2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台形 2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図形グループ 17"/>
            <p:cNvGrpSpPr/>
            <p:nvPr/>
          </p:nvGrpSpPr>
          <p:grpSpPr>
            <a:xfrm>
              <a:off x="695604" y="2996289"/>
              <a:ext cx="150692" cy="345179"/>
              <a:chOff x="1946324" y="4125162"/>
              <a:chExt cx="969964" cy="2007872"/>
            </a:xfrm>
          </p:grpSpPr>
          <p:sp>
            <p:nvSpPr>
              <p:cNvPr id="19" name="円/楕円 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 name="図形グループ 23"/>
          <p:cNvGrpSpPr/>
          <p:nvPr/>
        </p:nvGrpSpPr>
        <p:grpSpPr>
          <a:xfrm>
            <a:off x="3023876" y="5163391"/>
            <a:ext cx="398531" cy="455164"/>
            <a:chOff x="565484" y="2886304"/>
            <a:chExt cx="398531" cy="455164"/>
          </a:xfrm>
        </p:grpSpPr>
        <p:grpSp>
          <p:nvGrpSpPr>
            <p:cNvPr id="25" name="図形グループ 24"/>
            <p:cNvGrpSpPr/>
            <p:nvPr/>
          </p:nvGrpSpPr>
          <p:grpSpPr>
            <a:xfrm>
              <a:off x="565484" y="2886304"/>
              <a:ext cx="398531" cy="387786"/>
              <a:chOff x="758730" y="3198675"/>
              <a:chExt cx="702795" cy="688305"/>
            </a:xfrm>
          </p:grpSpPr>
          <p:sp>
            <p:nvSpPr>
              <p:cNvPr id="29" name="角丸四角形 2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台形 3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695604" y="2996289"/>
              <a:ext cx="150692" cy="345179"/>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57" name="角丸四角形 56"/>
          <p:cNvSpPr/>
          <p:nvPr/>
        </p:nvSpPr>
        <p:spPr>
          <a:xfrm>
            <a:off x="5441357" y="4720855"/>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58" name="図形グループ 57"/>
          <p:cNvGrpSpPr/>
          <p:nvPr/>
        </p:nvGrpSpPr>
        <p:grpSpPr>
          <a:xfrm>
            <a:off x="5533090" y="4426544"/>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5533090" y="4620006"/>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7193371" y="4430532"/>
            <a:ext cx="317500" cy="157483"/>
            <a:chOff x="6769100" y="1390650"/>
            <a:chExt cx="317500" cy="157483"/>
          </a:xfrm>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7193371" y="4605762"/>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4" name="フローチャート: 磁気ディスク 73"/>
          <p:cNvSpPr/>
          <p:nvPr/>
        </p:nvSpPr>
        <p:spPr>
          <a:xfrm>
            <a:off x="7566758" y="4598968"/>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磁気ディスク 74"/>
          <p:cNvSpPr/>
          <p:nvPr/>
        </p:nvSpPr>
        <p:spPr>
          <a:xfrm>
            <a:off x="7571049" y="443433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磁気ディスク 75"/>
          <p:cNvSpPr/>
          <p:nvPr/>
        </p:nvSpPr>
        <p:spPr>
          <a:xfrm>
            <a:off x="5908068" y="459649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磁気ディスク 76"/>
          <p:cNvSpPr/>
          <p:nvPr/>
        </p:nvSpPr>
        <p:spPr>
          <a:xfrm>
            <a:off x="5912359" y="4431862"/>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 name="図形グループ 77"/>
          <p:cNvGrpSpPr/>
          <p:nvPr/>
        </p:nvGrpSpPr>
        <p:grpSpPr>
          <a:xfrm>
            <a:off x="5486410" y="5145190"/>
            <a:ext cx="398531" cy="455164"/>
            <a:chOff x="565484" y="2886304"/>
            <a:chExt cx="398531" cy="455164"/>
          </a:xfrm>
        </p:grpSpPr>
        <p:grpSp>
          <p:nvGrpSpPr>
            <p:cNvPr id="79" name="図形グループ 78"/>
            <p:cNvGrpSpPr/>
            <p:nvPr/>
          </p:nvGrpSpPr>
          <p:grpSpPr>
            <a:xfrm>
              <a:off x="565484" y="2886304"/>
              <a:ext cx="398531" cy="387786"/>
              <a:chOff x="758730" y="3198675"/>
              <a:chExt cx="702795" cy="688305"/>
            </a:xfrm>
          </p:grpSpPr>
          <p:sp>
            <p:nvSpPr>
              <p:cNvPr id="83" name="角丸四角形 8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95604" y="2996289"/>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6" name="図形グループ 85"/>
          <p:cNvGrpSpPr/>
          <p:nvPr/>
        </p:nvGrpSpPr>
        <p:grpSpPr>
          <a:xfrm>
            <a:off x="6568602" y="5161699"/>
            <a:ext cx="398531" cy="455164"/>
            <a:chOff x="565484" y="2886304"/>
            <a:chExt cx="398531" cy="455164"/>
          </a:xfrm>
        </p:grpSpPr>
        <p:grpSp>
          <p:nvGrpSpPr>
            <p:cNvPr id="87" name="図形グループ 86"/>
            <p:cNvGrpSpPr/>
            <p:nvPr/>
          </p:nvGrpSpPr>
          <p:grpSpPr>
            <a:xfrm>
              <a:off x="565484" y="2886304"/>
              <a:ext cx="398531" cy="387786"/>
              <a:chOff x="758730" y="3198675"/>
              <a:chExt cx="702795" cy="688305"/>
            </a:xfrm>
          </p:grpSpPr>
          <p:sp>
            <p:nvSpPr>
              <p:cNvPr id="91" name="角丸四角形 9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角丸四角形 9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695604" y="2996289"/>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4" name="図形グループ 93"/>
          <p:cNvGrpSpPr/>
          <p:nvPr/>
        </p:nvGrpSpPr>
        <p:grpSpPr>
          <a:xfrm>
            <a:off x="7110549" y="5159199"/>
            <a:ext cx="398531" cy="455164"/>
            <a:chOff x="565484" y="2886304"/>
            <a:chExt cx="398531" cy="455164"/>
          </a:xfrm>
        </p:grpSpPr>
        <p:grpSp>
          <p:nvGrpSpPr>
            <p:cNvPr id="95" name="図形グループ 94"/>
            <p:cNvGrpSpPr/>
            <p:nvPr/>
          </p:nvGrpSpPr>
          <p:grpSpPr>
            <a:xfrm>
              <a:off x="565484" y="2886304"/>
              <a:ext cx="398531" cy="387786"/>
              <a:chOff x="758730" y="3198675"/>
              <a:chExt cx="702795" cy="688305"/>
            </a:xfrm>
          </p:grpSpPr>
          <p:sp>
            <p:nvSpPr>
              <p:cNvPr id="99" name="角丸四角形 9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台形 10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695604" y="2996289"/>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3" name="図 32"/>
          <p:cNvPicPr>
            <a:picLocks noChangeAspect="1"/>
          </p:cNvPicPr>
          <p:nvPr/>
        </p:nvPicPr>
        <p:blipFill>
          <a:blip r:embed="rId2">
            <a:clrChange>
              <a:clrFrom>
                <a:srgbClr val="FFFFFF"/>
              </a:clrFrom>
              <a:clrTo>
                <a:srgbClr val="FFFFFF">
                  <a:alpha val="0"/>
                </a:srgbClr>
              </a:clrTo>
            </a:clrChange>
          </a:blip>
          <a:stretch>
            <a:fillRect/>
          </a:stretch>
        </p:blipFill>
        <p:spPr>
          <a:xfrm>
            <a:off x="6002409" y="5140107"/>
            <a:ext cx="406935" cy="368744"/>
          </a:xfrm>
          <a:prstGeom prst="rect">
            <a:avLst/>
          </a:prstGeom>
        </p:spPr>
      </p:pic>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7705508" y="5145190"/>
            <a:ext cx="204377" cy="329640"/>
          </a:xfrm>
          <a:prstGeom prst="rect">
            <a:avLst/>
          </a:prstGeom>
        </p:spPr>
      </p:pic>
      <p:sp>
        <p:nvSpPr>
          <p:cNvPr id="102" name="円/楕円 101"/>
          <p:cNvSpPr/>
          <p:nvPr/>
        </p:nvSpPr>
        <p:spPr>
          <a:xfrm>
            <a:off x="7805684" y="5265271"/>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7787585" y="5441659"/>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119349" y="5260653"/>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6101250" y="5437041"/>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388624" y="3919089"/>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ファイヤー</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ウォール</a:t>
            </a:r>
            <a:endParaRPr kumimoji="1" lang="ja-JP" altLang="en-US" sz="800" dirty="0">
              <a:solidFill>
                <a:srgbClr val="FFFFFF"/>
              </a:solidFill>
              <a:latin typeface="Meiryo" charset="-128"/>
              <a:ea typeface="Meiryo" charset="-128"/>
              <a:cs typeface="Meiryo" charset="-128"/>
            </a:endParaRPr>
          </a:p>
        </p:txBody>
      </p:sp>
      <p:cxnSp>
        <p:nvCxnSpPr>
          <p:cNvPr id="109" name="直線矢印コネクタ 108"/>
          <p:cNvCxnSpPr>
            <a:stCxn id="56" idx="2"/>
            <a:endCxn id="32" idx="0"/>
          </p:cNvCxnSpPr>
          <p:nvPr/>
        </p:nvCxnSpPr>
        <p:spPr>
          <a:xfrm>
            <a:off x="2397120" y="4212018"/>
            <a:ext cx="1" cy="513126"/>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0" name="上下矢印 109"/>
          <p:cNvSpPr/>
          <p:nvPr/>
        </p:nvSpPr>
        <p:spPr>
          <a:xfrm>
            <a:off x="6442124" y="4212018"/>
            <a:ext cx="661297" cy="521122"/>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角丸四角形 110"/>
          <p:cNvSpPr/>
          <p:nvPr/>
        </p:nvSpPr>
        <p:spPr>
          <a:xfrm>
            <a:off x="5495290" y="2222556"/>
            <a:ext cx="2544688" cy="1127596"/>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インターネット</a:t>
            </a:r>
            <a:endParaRPr kumimoji="1" lang="ja-JP" altLang="en-US" sz="1600" dirty="0">
              <a:solidFill>
                <a:srgbClr val="FFFFFF"/>
              </a:solidFill>
              <a:latin typeface="Meiryo" charset="-128"/>
              <a:ea typeface="Meiryo" charset="-128"/>
              <a:cs typeface="Meiryo" charset="-128"/>
            </a:endParaRPr>
          </a:p>
        </p:txBody>
      </p:sp>
      <p:pic>
        <p:nvPicPr>
          <p:cNvPr id="112" name="図 111" descr="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568" y="1484784"/>
            <a:ext cx="1104859" cy="1104859"/>
          </a:xfrm>
          <a:prstGeom prst="rect">
            <a:avLst/>
          </a:prstGeom>
          <a:effectLst>
            <a:outerShdw blurRad="50800" dist="38100" dir="2700000" algn="tl" rotWithShape="0">
              <a:prstClr val="black">
                <a:alpha val="40000"/>
              </a:prstClr>
            </a:outerShdw>
          </a:effectLst>
        </p:spPr>
      </p:pic>
      <p:sp>
        <p:nvSpPr>
          <p:cNvPr id="113" name="正方形/長方形 112"/>
          <p:cNvSpPr/>
          <p:nvPr/>
        </p:nvSpPr>
        <p:spPr>
          <a:xfrm>
            <a:off x="6312420" y="1784629"/>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256091" y="1754024"/>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212858" y="1753017"/>
            <a:ext cx="549867" cy="53142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 name="図形グループ 126"/>
          <p:cNvGrpSpPr/>
          <p:nvPr/>
        </p:nvGrpSpPr>
        <p:grpSpPr>
          <a:xfrm>
            <a:off x="5928305" y="1995684"/>
            <a:ext cx="150692" cy="345179"/>
            <a:chOff x="5885071" y="1508917"/>
            <a:chExt cx="150692" cy="345179"/>
          </a:xfrm>
        </p:grpSpPr>
        <p:sp>
          <p:nvSpPr>
            <p:cNvPr id="125" name="円/楕円 12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5624728" y="1963546"/>
            <a:ext cx="150692" cy="345179"/>
            <a:chOff x="5885071" y="1508917"/>
            <a:chExt cx="150692" cy="345179"/>
          </a:xfrm>
        </p:grpSpPr>
        <p:sp>
          <p:nvSpPr>
            <p:cNvPr id="132" name="円/楕円 131"/>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5693089" y="1753017"/>
            <a:ext cx="150692" cy="345179"/>
            <a:chOff x="5885071" y="1508917"/>
            <a:chExt cx="150692" cy="345179"/>
          </a:xfrm>
        </p:grpSpPr>
        <p:sp>
          <p:nvSpPr>
            <p:cNvPr id="135" name="円/楕円 13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5865414" y="1778428"/>
            <a:ext cx="150692" cy="345179"/>
            <a:chOff x="5885071" y="1508917"/>
            <a:chExt cx="150692" cy="345179"/>
          </a:xfrm>
        </p:grpSpPr>
        <p:sp>
          <p:nvSpPr>
            <p:cNvPr id="138" name="円/楕円 137"/>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5756077" y="1946625"/>
            <a:ext cx="150692" cy="345179"/>
            <a:chOff x="5885071" y="1508917"/>
            <a:chExt cx="150692" cy="345179"/>
          </a:xfrm>
        </p:grpSpPr>
        <p:sp>
          <p:nvSpPr>
            <p:cNvPr id="129" name="円/楕円 128"/>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5191294" y="2524674"/>
            <a:ext cx="266802" cy="281800"/>
            <a:chOff x="2667295" y="1059799"/>
            <a:chExt cx="681672" cy="722281"/>
          </a:xfrm>
        </p:grpSpPr>
        <p:sp>
          <p:nvSpPr>
            <p:cNvPr id="141" name="角丸四角形 14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2" name="図 14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3" name="図形グループ 142"/>
          <p:cNvGrpSpPr/>
          <p:nvPr/>
        </p:nvGrpSpPr>
        <p:grpSpPr>
          <a:xfrm>
            <a:off x="5180512" y="2618632"/>
            <a:ext cx="131025" cy="265860"/>
            <a:chOff x="1946324" y="4125162"/>
            <a:chExt cx="969964" cy="2007872"/>
          </a:xfrm>
        </p:grpSpPr>
        <p:sp>
          <p:nvSpPr>
            <p:cNvPr id="144" name="円/楕円 1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5" name="フローチャート: 論理積ゲート 1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6" name="図形グループ 145"/>
          <p:cNvGrpSpPr/>
          <p:nvPr/>
        </p:nvGrpSpPr>
        <p:grpSpPr>
          <a:xfrm>
            <a:off x="5307609" y="2748467"/>
            <a:ext cx="266802" cy="281800"/>
            <a:chOff x="2667295" y="1059799"/>
            <a:chExt cx="681672" cy="722281"/>
          </a:xfrm>
        </p:grpSpPr>
        <p:sp>
          <p:nvSpPr>
            <p:cNvPr id="147" name="角丸四角形 1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8" name="図 14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9" name="図形グループ 148"/>
          <p:cNvGrpSpPr/>
          <p:nvPr/>
        </p:nvGrpSpPr>
        <p:grpSpPr>
          <a:xfrm>
            <a:off x="5296827" y="2842425"/>
            <a:ext cx="131025" cy="265860"/>
            <a:chOff x="1946324" y="4125162"/>
            <a:chExt cx="969964" cy="2007872"/>
          </a:xfrm>
        </p:grpSpPr>
        <p:sp>
          <p:nvSpPr>
            <p:cNvPr id="150" name="円/楕円 1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1" name="フローチャート: 論理積ゲート 1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2" name="図形グループ 151"/>
          <p:cNvGrpSpPr/>
          <p:nvPr/>
        </p:nvGrpSpPr>
        <p:grpSpPr>
          <a:xfrm>
            <a:off x="5118993" y="2993891"/>
            <a:ext cx="266802" cy="281800"/>
            <a:chOff x="2667295" y="1059799"/>
            <a:chExt cx="681672" cy="722281"/>
          </a:xfrm>
        </p:grpSpPr>
        <p:sp>
          <p:nvSpPr>
            <p:cNvPr id="153" name="角丸四角形 15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54" name="図 15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5" name="図形グループ 154"/>
          <p:cNvGrpSpPr/>
          <p:nvPr/>
        </p:nvGrpSpPr>
        <p:grpSpPr>
          <a:xfrm>
            <a:off x="5108211" y="3087849"/>
            <a:ext cx="131025" cy="265860"/>
            <a:chOff x="1946324" y="4125162"/>
            <a:chExt cx="969964" cy="2007872"/>
          </a:xfrm>
        </p:grpSpPr>
        <p:sp>
          <p:nvSpPr>
            <p:cNvPr id="156" name="円/楕円 1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7" name="フローチャート: 論理積ゲート 1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158" name="図 157"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380" y="2812238"/>
            <a:ext cx="392874" cy="269648"/>
          </a:xfrm>
          <a:prstGeom prst="rect">
            <a:avLst/>
          </a:prstGeom>
          <a:effectLst>
            <a:outerShdw blurRad="50800" dist="38100" dir="2700000" algn="tl" rotWithShape="0">
              <a:prstClr val="black">
                <a:alpha val="40000"/>
              </a:prstClr>
            </a:outerShdw>
          </a:effectLst>
        </p:spPr>
      </p:pic>
      <p:grpSp>
        <p:nvGrpSpPr>
          <p:cNvPr id="163" name="図形グループ 162"/>
          <p:cNvGrpSpPr/>
          <p:nvPr/>
        </p:nvGrpSpPr>
        <p:grpSpPr>
          <a:xfrm>
            <a:off x="8174330" y="3081886"/>
            <a:ext cx="246492" cy="270647"/>
            <a:chOff x="6373788" y="4940591"/>
            <a:chExt cx="499492" cy="545661"/>
          </a:xfrm>
        </p:grpSpPr>
        <p:sp>
          <p:nvSpPr>
            <p:cNvPr id="164" name="角丸四角形 163"/>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角丸四角形 165"/>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7" name="図形グループ 166"/>
          <p:cNvGrpSpPr/>
          <p:nvPr/>
        </p:nvGrpSpPr>
        <p:grpSpPr>
          <a:xfrm>
            <a:off x="7995880" y="2493888"/>
            <a:ext cx="443296" cy="317353"/>
            <a:chOff x="4256600" y="3356991"/>
            <a:chExt cx="3409410" cy="1039312"/>
          </a:xfrm>
        </p:grpSpPr>
        <p:sp>
          <p:nvSpPr>
            <p:cNvPr id="168" name="正方形/長方形 167"/>
            <p:cNvSpPr/>
            <p:nvPr/>
          </p:nvSpPr>
          <p:spPr>
            <a:xfrm>
              <a:off x="5618678" y="3506863"/>
              <a:ext cx="681513" cy="10009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リーフォーム 168"/>
            <p:cNvSpPr/>
            <p:nvPr/>
          </p:nvSpPr>
          <p:spPr>
            <a:xfrm rot="14082756">
              <a:off x="6143232" y="4043986"/>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リーフォーム 169"/>
            <p:cNvSpPr/>
            <p:nvPr/>
          </p:nvSpPr>
          <p:spPr>
            <a:xfrm rot="7517244" flipH="1">
              <a:off x="5333051" y="4043987"/>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5784685" y="4077072"/>
              <a:ext cx="365764" cy="234239"/>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2" name="図形グループ 171"/>
            <p:cNvGrpSpPr/>
            <p:nvPr/>
          </p:nvGrpSpPr>
          <p:grpSpPr>
            <a:xfrm>
              <a:off x="4256600"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81" name="フリーフォーム 180"/>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フリーフォーム 181"/>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フローチャート: 手作業 182"/>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フローチャート: 論理積ゲート 183"/>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リーフォーム 184"/>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flipH="1">
              <a:off x="6198482"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76" name="フリーフォーム 175"/>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リーフォーム 176"/>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手作業 177"/>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フリーフォーム 179"/>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4" name="正方形/長方形 173"/>
            <p:cNvSpPr/>
            <p:nvPr/>
          </p:nvSpPr>
          <p:spPr>
            <a:xfrm>
              <a:off x="5580112" y="3573016"/>
              <a:ext cx="792088" cy="50405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5891499" y="413384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6" name="上下矢印 185"/>
          <p:cNvSpPr/>
          <p:nvPr/>
        </p:nvSpPr>
        <p:spPr>
          <a:xfrm>
            <a:off x="6442124" y="3289923"/>
            <a:ext cx="661297" cy="632039"/>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3213089" y="2060705"/>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p:cNvSpPr/>
          <p:nvPr/>
        </p:nvSpPr>
        <p:spPr>
          <a:xfrm>
            <a:off x="2114083" y="2060705"/>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02775" y="2067615"/>
            <a:ext cx="549867" cy="54716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矢印コネクタ 190"/>
          <p:cNvCxnSpPr>
            <a:stCxn id="190" idx="2"/>
            <a:endCxn id="56" idx="0"/>
          </p:cNvCxnSpPr>
          <p:nvPr/>
        </p:nvCxnSpPr>
        <p:spPr>
          <a:xfrm>
            <a:off x="1277709" y="2614783"/>
            <a:ext cx="1119411" cy="130234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4" name="直線矢印コネクタ 193"/>
          <p:cNvCxnSpPr>
            <a:stCxn id="189" idx="2"/>
            <a:endCxn id="56" idx="0"/>
          </p:cNvCxnSpPr>
          <p:nvPr/>
        </p:nvCxnSpPr>
        <p:spPr>
          <a:xfrm flipH="1">
            <a:off x="2397120" y="2607873"/>
            <a:ext cx="1855"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88" idx="2"/>
            <a:endCxn id="56" idx="0"/>
          </p:cNvCxnSpPr>
          <p:nvPr/>
        </p:nvCxnSpPr>
        <p:spPr>
          <a:xfrm flipH="1">
            <a:off x="2397120" y="2607873"/>
            <a:ext cx="1100861"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200" name="図形グループ 199"/>
          <p:cNvGrpSpPr/>
          <p:nvPr/>
        </p:nvGrpSpPr>
        <p:grpSpPr>
          <a:xfrm>
            <a:off x="8003305" y="4720831"/>
            <a:ext cx="395849" cy="510276"/>
            <a:chOff x="921147" y="2673903"/>
            <a:chExt cx="2035043" cy="2195257"/>
          </a:xfrm>
        </p:grpSpPr>
        <p:sp>
          <p:nvSpPr>
            <p:cNvPr id="201" name="台形 200"/>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3" name="図形グループ 202"/>
            <p:cNvGrpSpPr/>
            <p:nvPr/>
          </p:nvGrpSpPr>
          <p:grpSpPr>
            <a:xfrm rot="18523230">
              <a:off x="289583" y="3305467"/>
              <a:ext cx="1602719" cy="339591"/>
              <a:chOff x="1084045" y="2295821"/>
              <a:chExt cx="1399064" cy="288032"/>
            </a:xfrm>
          </p:grpSpPr>
          <p:grpSp>
            <p:nvGrpSpPr>
              <p:cNvPr id="208" name="図形グループ 207"/>
              <p:cNvGrpSpPr/>
              <p:nvPr/>
            </p:nvGrpSpPr>
            <p:grpSpPr>
              <a:xfrm>
                <a:off x="1084045" y="2295821"/>
                <a:ext cx="1399064" cy="288032"/>
                <a:chOff x="531457" y="2456892"/>
                <a:chExt cx="1399064" cy="288032"/>
              </a:xfrm>
            </p:grpSpPr>
            <p:sp>
              <p:nvSpPr>
                <p:cNvPr id="210" name="正方形/長方形 209"/>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9" name="円/楕円 208"/>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円/楕円 203"/>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2" name="図形グループ 211"/>
          <p:cNvGrpSpPr/>
          <p:nvPr/>
        </p:nvGrpSpPr>
        <p:grpSpPr>
          <a:xfrm>
            <a:off x="5173565" y="4803760"/>
            <a:ext cx="363824" cy="409204"/>
            <a:chOff x="6373788" y="4940591"/>
            <a:chExt cx="499492" cy="545661"/>
          </a:xfrm>
        </p:grpSpPr>
        <p:sp>
          <p:nvSpPr>
            <p:cNvPr id="213" name="角丸四角形 212"/>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角丸四角形 214"/>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9" name="テキスト ボックス 218"/>
          <p:cNvSpPr txBox="1"/>
          <p:nvPr/>
        </p:nvSpPr>
        <p:spPr>
          <a:xfrm>
            <a:off x="1028046" y="1106175"/>
            <a:ext cx="2678938" cy="400110"/>
          </a:xfrm>
          <a:prstGeom prst="rect">
            <a:avLst/>
          </a:prstGeom>
          <a:noFill/>
        </p:spPr>
        <p:txBody>
          <a:bodyPr wrap="none" rtlCol="0">
            <a:spAutoFit/>
          </a:bodyPr>
          <a:lstStyle/>
          <a:p>
            <a:pPr algn="ctr"/>
            <a:r>
              <a:rPr kumimoji="1" lang="ja-JP" altLang="en-US" sz="2000" dirty="0" smtClean="0">
                <a:solidFill>
                  <a:srgbClr val="0432FF"/>
                </a:solidFill>
                <a:latin typeface="Meiryo" charset="-128"/>
                <a:ea typeface="Meiryo" charset="-128"/>
                <a:cs typeface="Meiryo" charset="-128"/>
              </a:rPr>
              <a:t>特定</a:t>
            </a:r>
            <a:r>
              <a:rPr kumimoji="1" lang="en-US" altLang="ja-JP" sz="2000" dirty="0" smtClean="0">
                <a:solidFill>
                  <a:srgbClr val="0432FF"/>
                </a:solidFill>
                <a:latin typeface="Meiryo" charset="-128"/>
                <a:ea typeface="Meiryo" charset="-128"/>
                <a:cs typeface="Meiryo" charset="-128"/>
              </a:rPr>
              <a:t>&amp;</a:t>
            </a:r>
            <a:r>
              <a:rPr kumimoji="1" lang="ja-JP" altLang="en-US" sz="2000" dirty="0" smtClean="0">
                <a:solidFill>
                  <a:srgbClr val="0432FF"/>
                </a:solidFill>
                <a:latin typeface="Meiryo" charset="-128"/>
                <a:ea typeface="Meiryo" charset="-128"/>
                <a:cs typeface="Meiryo" charset="-128"/>
              </a:rPr>
              <a:t>少数の通信相手</a:t>
            </a:r>
            <a:endParaRPr kumimoji="1" lang="ja-JP" altLang="en-US" sz="2000" dirty="0">
              <a:solidFill>
                <a:srgbClr val="0432FF"/>
              </a:solidFill>
              <a:latin typeface="Meiryo" charset="-128"/>
              <a:ea typeface="Meiryo" charset="-128"/>
              <a:cs typeface="Meiryo" charset="-128"/>
            </a:endParaRPr>
          </a:p>
        </p:txBody>
      </p:sp>
      <p:sp>
        <p:nvSpPr>
          <p:cNvPr id="220" name="テキスト ボックス 219"/>
          <p:cNvSpPr txBox="1"/>
          <p:nvPr/>
        </p:nvSpPr>
        <p:spPr>
          <a:xfrm>
            <a:off x="4907196" y="1104310"/>
            <a:ext cx="3704860" cy="400110"/>
          </a:xfrm>
          <a:prstGeom prst="rect">
            <a:avLst/>
          </a:prstGeom>
          <a:noFill/>
        </p:spPr>
        <p:txBody>
          <a:bodyPr wrap="none" rtlCol="0">
            <a:spAutoFit/>
          </a:bodyPr>
          <a:lstStyle/>
          <a:p>
            <a:pPr algn="ctr"/>
            <a:r>
              <a:rPr kumimoji="1" lang="ja-JP" altLang="en-US" sz="2000" dirty="0" smtClean="0">
                <a:solidFill>
                  <a:srgbClr val="FF0000"/>
                </a:solidFill>
                <a:latin typeface="Meiryo" charset="-128"/>
                <a:ea typeface="Meiryo" charset="-128"/>
                <a:cs typeface="Meiryo" charset="-128"/>
              </a:rPr>
              <a:t>特定・不特定</a:t>
            </a:r>
            <a:r>
              <a:rPr kumimoji="1" lang="en-US" altLang="ja-JP" sz="2000" dirty="0" smtClean="0">
                <a:solidFill>
                  <a:srgbClr val="FF0000"/>
                </a:solidFill>
                <a:latin typeface="Meiryo" charset="-128"/>
                <a:ea typeface="Meiryo" charset="-128"/>
                <a:cs typeface="Meiryo" charset="-128"/>
              </a:rPr>
              <a:t>&amp;</a:t>
            </a:r>
            <a:r>
              <a:rPr kumimoji="1" lang="ja-JP" altLang="en-US" sz="2000" dirty="0" smtClean="0">
                <a:solidFill>
                  <a:srgbClr val="FF0000"/>
                </a:solidFill>
                <a:latin typeface="Meiryo" charset="-128"/>
                <a:ea typeface="Meiryo" charset="-128"/>
                <a:cs typeface="Meiryo" charset="-128"/>
              </a:rPr>
              <a:t>多数の通信相手</a:t>
            </a:r>
            <a:endParaRPr kumimoji="1" lang="ja-JP" altLang="en-US" sz="2000" dirty="0">
              <a:solidFill>
                <a:srgbClr val="FF0000"/>
              </a:solidFill>
              <a:latin typeface="Meiryo" charset="-128"/>
              <a:ea typeface="Meiryo" charset="-128"/>
              <a:cs typeface="Meiryo" charset="-128"/>
            </a:endParaRPr>
          </a:p>
        </p:txBody>
      </p:sp>
      <p:sp>
        <p:nvSpPr>
          <p:cNvPr id="221" name="テキスト ボックス 220"/>
          <p:cNvSpPr txBox="1"/>
          <p:nvPr/>
        </p:nvSpPr>
        <p:spPr>
          <a:xfrm>
            <a:off x="659355" y="6014100"/>
            <a:ext cx="3416320" cy="461665"/>
          </a:xfrm>
          <a:prstGeom prst="rect">
            <a:avLst/>
          </a:prstGeom>
          <a:noFill/>
        </p:spPr>
        <p:txBody>
          <a:bodyPr wrap="none" rtlCol="0">
            <a:spAutoFit/>
          </a:bodyPr>
          <a:lstStyle/>
          <a:p>
            <a:pPr algn="ctr"/>
            <a:r>
              <a:rPr kumimoji="1" lang="ja-JP" altLang="en-US" sz="1200" dirty="0" smtClean="0">
                <a:solidFill>
                  <a:schemeClr val="accent6">
                    <a:lumMod val="75000"/>
                  </a:schemeClr>
                </a:solidFill>
                <a:latin typeface="Meiryo" charset="-128"/>
                <a:ea typeface="Meiryo" charset="-128"/>
                <a:cs typeface="Meiryo" charset="-128"/>
              </a:rPr>
              <a:t>自社の所有するシステム資産を守ることにより</a:t>
            </a:r>
            <a:endParaRPr kumimoji="1" lang="en-US" altLang="ja-JP" sz="1200" dirty="0" smtClean="0">
              <a:solidFill>
                <a:schemeClr val="accent6">
                  <a:lumMod val="75000"/>
                </a:schemeClr>
              </a:solidFill>
              <a:latin typeface="Meiryo" charset="-128"/>
              <a:ea typeface="Meiryo" charset="-128"/>
              <a:cs typeface="Meiryo" charset="-128"/>
            </a:endParaRPr>
          </a:p>
          <a:p>
            <a:pPr algn="ctr"/>
            <a:r>
              <a:rPr lang="ja-JP" altLang="en-US" sz="1200" dirty="0" smtClean="0">
                <a:solidFill>
                  <a:schemeClr val="accent6">
                    <a:lumMod val="75000"/>
                  </a:schemeClr>
                </a:solidFill>
                <a:latin typeface="Meiryo" charset="-128"/>
                <a:ea typeface="Meiryo" charset="-128"/>
                <a:cs typeface="Meiryo" charset="-128"/>
              </a:rPr>
              <a:t>経営、業務、データ、個人を守ることができた</a:t>
            </a:r>
            <a:endParaRPr lang="en-US" altLang="ja-JP" sz="1200" dirty="0" smtClean="0">
              <a:solidFill>
                <a:schemeClr val="accent6">
                  <a:lumMod val="75000"/>
                </a:schemeClr>
              </a:solidFill>
              <a:latin typeface="Meiryo" charset="-128"/>
              <a:ea typeface="Meiryo" charset="-128"/>
              <a:cs typeface="Meiryo" charset="-128"/>
            </a:endParaRPr>
          </a:p>
        </p:txBody>
      </p:sp>
      <p:sp>
        <p:nvSpPr>
          <p:cNvPr id="222" name="テキスト ボックス 221"/>
          <p:cNvSpPr txBox="1"/>
          <p:nvPr/>
        </p:nvSpPr>
        <p:spPr>
          <a:xfrm>
            <a:off x="4820644" y="5999159"/>
            <a:ext cx="3877985" cy="461665"/>
          </a:xfrm>
          <a:prstGeom prst="rect">
            <a:avLst/>
          </a:prstGeom>
          <a:noFill/>
        </p:spPr>
        <p:txBody>
          <a:bodyPr wrap="none" rtlCol="0">
            <a:spAutoFit/>
          </a:bodyPr>
          <a:lstStyle/>
          <a:p>
            <a:pPr algn="ctr"/>
            <a:r>
              <a:rPr kumimoji="1" lang="ja-JP" altLang="en-US" sz="1200" dirty="0" smtClean="0">
                <a:solidFill>
                  <a:schemeClr val="accent6">
                    <a:lumMod val="75000"/>
                  </a:schemeClr>
                </a:solidFill>
                <a:latin typeface="Meiryo" charset="-128"/>
                <a:ea typeface="Meiryo" charset="-128"/>
                <a:cs typeface="Meiryo" charset="-128"/>
              </a:rPr>
              <a:t>ユーザー認証や暗号化、セキュアなプログラムなどで</a:t>
            </a:r>
            <a:endParaRPr kumimoji="1" lang="en-US" altLang="ja-JP" sz="1200" dirty="0" smtClean="0">
              <a:solidFill>
                <a:schemeClr val="accent6">
                  <a:lumMod val="75000"/>
                </a:schemeClr>
              </a:solidFill>
              <a:latin typeface="Meiryo" charset="-128"/>
              <a:ea typeface="Meiryo" charset="-128"/>
              <a:cs typeface="Meiryo" charset="-128"/>
            </a:endParaRPr>
          </a:p>
          <a:p>
            <a:pPr algn="ctr"/>
            <a:r>
              <a:rPr lang="ja-JP" altLang="en-US" sz="1200" dirty="0" smtClean="0">
                <a:solidFill>
                  <a:schemeClr val="accent6">
                    <a:lumMod val="75000"/>
                  </a:schemeClr>
                </a:solidFill>
                <a:latin typeface="Meiryo" charset="-128"/>
                <a:ea typeface="Meiryo" charset="-128"/>
                <a:cs typeface="Meiryo" charset="-128"/>
              </a:rPr>
              <a:t>経営、業務、データ、個人を守らなくてはならない</a:t>
            </a:r>
            <a:endParaRPr lang="en-US" altLang="ja-JP" sz="1200" dirty="0" smtClean="0">
              <a:solidFill>
                <a:schemeClr val="accent6">
                  <a:lumMod val="75000"/>
                </a:schemeClr>
              </a:solidFill>
              <a:latin typeface="Meiryo" charset="-128"/>
              <a:ea typeface="Meiryo" charset="-128"/>
              <a:cs typeface="Meiryo" charset="-128"/>
            </a:endParaRPr>
          </a:p>
        </p:txBody>
      </p:sp>
      <p:sp>
        <p:nvSpPr>
          <p:cNvPr id="223" name="正方形/長方形 222"/>
          <p:cNvSpPr/>
          <p:nvPr/>
        </p:nvSpPr>
        <p:spPr>
          <a:xfrm>
            <a:off x="4865856" y="1045260"/>
            <a:ext cx="3816424" cy="4832012"/>
          </a:xfrm>
          <a:prstGeom prst="rect">
            <a:avLst/>
          </a:prstGeom>
          <a:noFill/>
          <a:ln w="57150">
            <a:solidFill>
              <a:schemeClr val="accent6">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右矢印 224"/>
          <p:cNvSpPr/>
          <p:nvPr/>
        </p:nvSpPr>
        <p:spPr>
          <a:xfrm>
            <a:off x="4200845" y="2989938"/>
            <a:ext cx="833094" cy="117421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テキスト ボックス 223"/>
          <p:cNvSpPr txBox="1"/>
          <p:nvPr/>
        </p:nvSpPr>
        <p:spPr>
          <a:xfrm>
            <a:off x="4396220" y="2530778"/>
            <a:ext cx="492443" cy="2400657"/>
          </a:xfrm>
          <a:prstGeom prst="rect">
            <a:avLst/>
          </a:prstGeom>
          <a:noFill/>
        </p:spPr>
        <p:txBody>
          <a:bodyPr vert="eaVert" wrap="none" rtlCol="0">
            <a:spAutoFit/>
          </a:bodyPr>
          <a:lstStyle/>
          <a:p>
            <a:r>
              <a:rPr kumimoji="1" lang="ja-JP" altLang="en-US" sz="2000" dirty="0" smtClean="0">
                <a:solidFill>
                  <a:srgbClr val="FF0000"/>
                </a:solidFill>
                <a:latin typeface="Meiryo" charset="-128"/>
                <a:ea typeface="Meiryo" charset="-128"/>
                <a:cs typeface="Meiryo" charset="-128"/>
              </a:rPr>
              <a:t>複雑さと範囲の拡大</a:t>
            </a:r>
            <a:endParaRPr kumimoji="1" lang="ja-JP" altLang="en-US" sz="20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1168244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725690" y="4157800"/>
            <a:ext cx="4367948" cy="17302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ホームベース 105"/>
          <p:cNvSpPr/>
          <p:nvPr/>
        </p:nvSpPr>
        <p:spPr>
          <a:xfrm rot="16200000">
            <a:off x="3499144" y="4115428"/>
            <a:ext cx="864083" cy="1475839"/>
          </a:xfrm>
          <a:prstGeom prst="homePlate">
            <a:avLst>
              <a:gd name="adj" fmla="val 27987"/>
            </a:avLst>
          </a:prstGeom>
          <a:solidFill>
            <a:schemeClr val="accent2">
              <a:lumMod val="40000"/>
              <a:lumOff val="60000"/>
              <a:alpha val="66275"/>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3399043" y="4678100"/>
            <a:ext cx="1032014" cy="517694"/>
            <a:chOff x="887693" y="2579392"/>
            <a:chExt cx="1032014" cy="517694"/>
          </a:xfrm>
        </p:grpSpPr>
        <p:grpSp>
          <p:nvGrpSpPr>
            <p:cNvPr id="19" name="図形グループ 18"/>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a:stCxn id="33" idx="6"/>
                <a:endCxn id="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a:stCxn id="37" idx="6"/>
                <a:endCxn id="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a:stCxn id="41" idx="6"/>
                <a:endCxn id="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93" name="図形グループ 92"/>
          <p:cNvGrpSpPr/>
          <p:nvPr/>
        </p:nvGrpSpPr>
        <p:grpSpPr>
          <a:xfrm>
            <a:off x="1038701" y="4148044"/>
            <a:ext cx="1475839" cy="1475839"/>
            <a:chOff x="681914" y="2063752"/>
            <a:chExt cx="1475839" cy="1475839"/>
          </a:xfrm>
        </p:grpSpPr>
        <p:pic>
          <p:nvPicPr>
            <p:cNvPr id="56" name="図 5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grpSp>
          <p:nvGrpSpPr>
            <p:cNvPr id="57" name="図形グループ 56"/>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58" name="正方形/長方形 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円/楕円 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 name="直線コネクタ 59"/>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 name="図形グループ 60"/>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62" name="正方形/長方形 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円/楕円 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 name="直線コネクタ 63"/>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 name="図形グループ 64"/>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66" name="正方形/長方形 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8" name="直線コネクタ 67"/>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70" name="正方形/長方形 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3" name="図形グループ 72"/>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図形グループ 76"/>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78" name="正方形/長方形 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円/楕円 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 name="直線コネクタ 79"/>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 name="図形グループ 80"/>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82" name="正方形/長方形 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円/楕円 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4" name="直線コネクタ 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07" name="正方形/長方形 106"/>
          <p:cNvSpPr/>
          <p:nvPr/>
        </p:nvSpPr>
        <p:spPr>
          <a:xfrm>
            <a:off x="1625852" y="5425954"/>
            <a:ext cx="2579553" cy="400110"/>
          </a:xfrm>
          <a:prstGeom prst="rect">
            <a:avLst/>
          </a:prstGeom>
        </p:spPr>
        <p:txBody>
          <a:bodyPr wrap="none">
            <a:spAutoFit/>
          </a:bodyPr>
          <a:lstStyle/>
          <a:p>
            <a:pPr algn="ctr"/>
            <a:r>
              <a:rPr lang="ja-JP" altLang="ja-JP" sz="2000">
                <a:solidFill>
                  <a:srgbClr val="0432FF"/>
                </a:solidFill>
                <a:latin typeface="Meiryo" charset="-128"/>
                <a:ea typeface="Meiryo" charset="-128"/>
                <a:cs typeface="Meiryo" charset="-128"/>
              </a:rPr>
              <a:t>自分たちのシステム </a:t>
            </a:r>
            <a:endParaRPr lang="ja-JP" altLang="en-US" sz="2000">
              <a:solidFill>
                <a:srgbClr val="0432FF"/>
              </a:solidFill>
              <a:latin typeface="Meiryo" charset="-128"/>
              <a:ea typeface="Meiryo" charset="-128"/>
              <a:cs typeface="Meiryo" charset="-128"/>
            </a:endParaRPr>
          </a:p>
        </p:txBody>
      </p:sp>
      <p:sp>
        <p:nvSpPr>
          <p:cNvPr id="111" name="三角形 110"/>
          <p:cNvSpPr/>
          <p:nvPr/>
        </p:nvSpPr>
        <p:spPr>
          <a:xfrm rot="10800000">
            <a:off x="1006454" y="3667214"/>
            <a:ext cx="4087184" cy="786915"/>
          </a:xfrm>
          <a:prstGeom prst="triangle">
            <a:avLst>
              <a:gd name="adj" fmla="val 53461"/>
            </a:avLst>
          </a:prstGeom>
          <a:gradFill flip="none" rotWithShape="1">
            <a:gsLst>
              <a:gs pos="0">
                <a:srgbClr val="FF0000"/>
              </a:gs>
              <a:gs pos="100000">
                <a:schemeClr val="accent6">
                  <a:lumMod val="20000"/>
                  <a:lumOff val="80000"/>
                </a:schemeClr>
              </a:gs>
              <a:gs pos="100000">
                <a:schemeClr val="accent6">
                  <a:lumMod val="20000"/>
                  <a:lumOff val="80000"/>
                </a:schemeClr>
              </a:gs>
            </a:gsLst>
            <a:lin ang="54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lang="ja-JP" altLang="en-US" sz="2400" dirty="0" smtClean="0"/>
              <a:t>サイバー・セキュリティ対策とは何か</a:t>
            </a:r>
            <a:endParaRPr kumimoji="1" lang="ja-JP" altLang="en-US" sz="2400" dirty="0"/>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12" name="正方形/長方形 11"/>
          <p:cNvSpPr/>
          <p:nvPr/>
        </p:nvSpPr>
        <p:spPr>
          <a:xfrm>
            <a:off x="1006454" y="1595656"/>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942358" y="1528662"/>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878262" y="1476273"/>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814166" y="1409279"/>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725690" y="1342285"/>
            <a:ext cx="4087184" cy="2080414"/>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右矢印 97"/>
          <p:cNvSpPr/>
          <p:nvPr/>
        </p:nvSpPr>
        <p:spPr>
          <a:xfrm>
            <a:off x="955403" y="1858408"/>
            <a:ext cx="1812345" cy="147705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右矢印 98"/>
          <p:cNvSpPr/>
          <p:nvPr/>
        </p:nvSpPr>
        <p:spPr>
          <a:xfrm rot="10800000">
            <a:off x="2780793" y="1858408"/>
            <a:ext cx="1812345" cy="1477058"/>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テキスト ボックス 99"/>
          <p:cNvSpPr txBox="1"/>
          <p:nvPr/>
        </p:nvSpPr>
        <p:spPr>
          <a:xfrm flipH="1">
            <a:off x="717357" y="2322867"/>
            <a:ext cx="1875134" cy="584775"/>
          </a:xfrm>
          <a:prstGeom prst="rect">
            <a:avLst/>
          </a:prstGeom>
          <a:noFill/>
        </p:spPr>
        <p:txBody>
          <a:bodyPr wrap="square" rtlCol="0">
            <a:spAutoFit/>
          </a:bodyPr>
          <a:lstStyle/>
          <a:p>
            <a:pPr algn="ctr"/>
            <a:r>
              <a:rPr kumimoji="1" lang="ja-JP" altLang="en-US" sz="3200" smtClean="0">
                <a:solidFill>
                  <a:schemeClr val="bg1"/>
                </a:solidFill>
                <a:latin typeface="Meiryo" charset="-128"/>
                <a:ea typeface="Meiryo" charset="-128"/>
                <a:cs typeface="Meiryo" charset="-128"/>
              </a:rPr>
              <a:t>脅威</a:t>
            </a:r>
            <a:endParaRPr kumimoji="1" lang="ja-JP" altLang="en-US" sz="3200" dirty="0">
              <a:solidFill>
                <a:schemeClr val="bg1"/>
              </a:solidFill>
              <a:latin typeface="Meiryo" charset="-128"/>
              <a:ea typeface="Meiryo" charset="-128"/>
              <a:cs typeface="Meiryo" charset="-128"/>
            </a:endParaRPr>
          </a:p>
        </p:txBody>
      </p:sp>
      <p:sp>
        <p:nvSpPr>
          <p:cNvPr id="101" name="テキスト ボックス 100"/>
          <p:cNvSpPr txBox="1"/>
          <p:nvPr/>
        </p:nvSpPr>
        <p:spPr>
          <a:xfrm flipH="1">
            <a:off x="2897886" y="2322866"/>
            <a:ext cx="1875134" cy="584775"/>
          </a:xfrm>
          <a:prstGeom prst="rect">
            <a:avLst/>
          </a:prstGeom>
          <a:noFill/>
        </p:spPr>
        <p:txBody>
          <a:bodyPr wrap="square" rtlCol="0">
            <a:spAutoFit/>
          </a:bodyPr>
          <a:lstStyle/>
          <a:p>
            <a:pPr algn="ctr"/>
            <a:r>
              <a:rPr kumimoji="1" lang="ja-JP" altLang="en-US" sz="3200" dirty="0" smtClean="0">
                <a:solidFill>
                  <a:schemeClr val="bg1"/>
                </a:solidFill>
                <a:latin typeface="Meiryo" charset="-128"/>
                <a:ea typeface="Meiryo" charset="-128"/>
                <a:cs typeface="Meiryo" charset="-128"/>
              </a:rPr>
              <a:t>脆弱性</a:t>
            </a:r>
            <a:endParaRPr kumimoji="1" lang="ja-JP" altLang="en-US" sz="3200" dirty="0">
              <a:solidFill>
                <a:schemeClr val="bg1"/>
              </a:solidFill>
              <a:latin typeface="Meiryo" charset="-128"/>
              <a:ea typeface="Meiryo" charset="-128"/>
              <a:cs typeface="Meiryo" charset="-128"/>
            </a:endParaRPr>
          </a:p>
        </p:txBody>
      </p:sp>
      <p:sp>
        <p:nvSpPr>
          <p:cNvPr id="102" name="テキスト ボックス 101"/>
          <p:cNvSpPr txBox="1"/>
          <p:nvPr/>
        </p:nvSpPr>
        <p:spPr>
          <a:xfrm>
            <a:off x="3521438" y="1926172"/>
            <a:ext cx="1005403" cy="338554"/>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対策可能</a:t>
            </a:r>
            <a:endParaRPr kumimoji="1" lang="ja-JP" altLang="en-US" sz="1600" b="1" dirty="0">
              <a:solidFill>
                <a:srgbClr val="0432FF"/>
              </a:solidFill>
              <a:latin typeface="Meiryo" charset="-128"/>
              <a:ea typeface="Meiryo" charset="-128"/>
              <a:cs typeface="Meiryo" charset="-128"/>
            </a:endParaRPr>
          </a:p>
        </p:txBody>
      </p:sp>
      <p:sp>
        <p:nvSpPr>
          <p:cNvPr id="103" name="テキスト ボックス 102"/>
          <p:cNvSpPr txBox="1"/>
          <p:nvPr/>
        </p:nvSpPr>
        <p:spPr>
          <a:xfrm>
            <a:off x="888776" y="1926172"/>
            <a:ext cx="1210588" cy="338554"/>
          </a:xfrm>
          <a:prstGeom prst="rect">
            <a:avLst/>
          </a:prstGeom>
          <a:noFill/>
        </p:spPr>
        <p:txBody>
          <a:bodyPr wrap="none" rtlCol="0">
            <a:spAutoFit/>
          </a:bodyPr>
          <a:lstStyle/>
          <a:p>
            <a:r>
              <a:rPr kumimoji="1" lang="ja-JP" altLang="en-US" sz="1600" smtClean="0">
                <a:solidFill>
                  <a:srgbClr val="FF0000"/>
                </a:solidFill>
                <a:latin typeface="Meiryo" charset="-128"/>
                <a:ea typeface="Meiryo" charset="-128"/>
                <a:cs typeface="Meiryo" charset="-128"/>
              </a:rPr>
              <a:t>対策不可能</a:t>
            </a:r>
            <a:endParaRPr kumimoji="1" lang="ja-JP" altLang="en-US" sz="1600" dirty="0">
              <a:solidFill>
                <a:srgbClr val="FF0000"/>
              </a:solidFill>
              <a:latin typeface="Meiryo" charset="-128"/>
              <a:ea typeface="Meiryo" charset="-128"/>
              <a:cs typeface="Meiryo" charset="-128"/>
            </a:endParaRPr>
          </a:p>
        </p:txBody>
      </p:sp>
      <p:sp>
        <p:nvSpPr>
          <p:cNvPr id="104" name="テキスト ボックス 103"/>
          <p:cNvSpPr txBox="1"/>
          <p:nvPr/>
        </p:nvSpPr>
        <p:spPr>
          <a:xfrm>
            <a:off x="929364" y="3026365"/>
            <a:ext cx="1163711" cy="369332"/>
          </a:xfrm>
          <a:prstGeom prst="rect">
            <a:avLst/>
          </a:prstGeom>
          <a:noFill/>
        </p:spPr>
        <p:txBody>
          <a:bodyPr wrap="square" rtlCol="0">
            <a:spAutoFit/>
          </a:bodyPr>
          <a:lstStyle/>
          <a:p>
            <a:r>
              <a:rPr kumimoji="1" lang="ja-JP" altLang="en-US" sz="900" smtClean="0">
                <a:solidFill>
                  <a:srgbClr val="FF0000"/>
                </a:solidFill>
                <a:latin typeface="Meiryo" charset="-128"/>
                <a:ea typeface="Meiryo" charset="-128"/>
                <a:cs typeface="Meiryo" charset="-128"/>
              </a:rPr>
              <a:t>ウイルスや不正</a:t>
            </a:r>
            <a:r>
              <a:rPr kumimoji="1" lang="ja-JP" altLang="en-US" sz="900" dirty="0" smtClean="0">
                <a:solidFill>
                  <a:srgbClr val="FF0000"/>
                </a:solidFill>
                <a:latin typeface="Meiryo" charset="-128"/>
                <a:ea typeface="Meiryo" charset="-128"/>
                <a:cs typeface="Meiryo" charset="-128"/>
              </a:rPr>
              <a:t>アクセスなどの攻撃</a:t>
            </a:r>
            <a:endParaRPr kumimoji="1" lang="ja-JP" altLang="en-US" sz="900" dirty="0">
              <a:solidFill>
                <a:srgbClr val="FF0000"/>
              </a:solidFill>
              <a:latin typeface="Meiryo" charset="-128"/>
              <a:ea typeface="Meiryo" charset="-128"/>
              <a:cs typeface="Meiryo" charset="-128"/>
            </a:endParaRPr>
          </a:p>
        </p:txBody>
      </p:sp>
      <p:sp>
        <p:nvSpPr>
          <p:cNvPr id="105" name="テキスト ボックス 104"/>
          <p:cNvSpPr txBox="1"/>
          <p:nvPr/>
        </p:nvSpPr>
        <p:spPr>
          <a:xfrm>
            <a:off x="3505394" y="3012152"/>
            <a:ext cx="1163711" cy="369332"/>
          </a:xfrm>
          <a:prstGeom prst="rect">
            <a:avLst/>
          </a:prstGeom>
          <a:noFill/>
        </p:spPr>
        <p:txBody>
          <a:bodyPr wrap="square" rtlCol="0">
            <a:spAutoFit/>
          </a:bodyPr>
          <a:lstStyle/>
          <a:p>
            <a:r>
              <a:rPr kumimoji="1" lang="ja-JP" altLang="en-US" sz="900" dirty="0" smtClean="0">
                <a:solidFill>
                  <a:srgbClr val="0432FF"/>
                </a:solidFill>
                <a:latin typeface="Meiryo" charset="-128"/>
                <a:ea typeface="Meiryo" charset="-128"/>
                <a:cs typeface="Meiryo" charset="-128"/>
              </a:rPr>
              <a:t>バグや組合せの</a:t>
            </a:r>
            <a:endParaRPr kumimoji="1" lang="en-US" altLang="ja-JP" sz="900" dirty="0" smtClean="0">
              <a:solidFill>
                <a:srgbClr val="0432FF"/>
              </a:solidFill>
              <a:latin typeface="Meiryo" charset="-128"/>
              <a:ea typeface="Meiryo" charset="-128"/>
              <a:cs typeface="Meiryo" charset="-128"/>
            </a:endParaRPr>
          </a:p>
          <a:p>
            <a:r>
              <a:rPr kumimoji="1" lang="ja-JP" altLang="en-US" sz="900" dirty="0" smtClean="0">
                <a:solidFill>
                  <a:srgbClr val="0432FF"/>
                </a:solidFill>
                <a:latin typeface="Meiryo" charset="-128"/>
                <a:ea typeface="Meiryo" charset="-128"/>
                <a:cs typeface="Meiryo" charset="-128"/>
              </a:rPr>
              <a:t>不具合などの弱点</a:t>
            </a:r>
            <a:endParaRPr kumimoji="1" lang="ja-JP" altLang="en-US" sz="900" dirty="0">
              <a:solidFill>
                <a:srgbClr val="0432FF"/>
              </a:solidFill>
              <a:latin typeface="Meiryo" charset="-128"/>
              <a:ea typeface="Meiryo" charset="-128"/>
              <a:cs typeface="Meiryo" charset="-128"/>
            </a:endParaRPr>
          </a:p>
        </p:txBody>
      </p:sp>
      <p:sp>
        <p:nvSpPr>
          <p:cNvPr id="112" name="四角形吹き出し 111"/>
          <p:cNvSpPr/>
          <p:nvPr/>
        </p:nvSpPr>
        <p:spPr>
          <a:xfrm>
            <a:off x="5431771" y="1863524"/>
            <a:ext cx="3025498" cy="798637"/>
          </a:xfrm>
          <a:prstGeom prst="wedgeRectCallout">
            <a:avLst>
              <a:gd name="adj1" fmla="val -75397"/>
              <a:gd name="adj2" fmla="val 4616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完全な対策は不可能</a:t>
            </a:r>
            <a:endParaRPr kumimoji="1" lang="ja-JP" altLang="en-US" sz="2000" dirty="0">
              <a:solidFill>
                <a:srgbClr val="FFFFFF"/>
              </a:solidFill>
              <a:latin typeface="Meiryo" charset="-128"/>
              <a:ea typeface="Meiryo" charset="-128"/>
              <a:cs typeface="Meiryo" charset="-128"/>
            </a:endParaRPr>
          </a:p>
        </p:txBody>
      </p:sp>
      <p:sp>
        <p:nvSpPr>
          <p:cNvPr id="113" name="ホームベース 112"/>
          <p:cNvSpPr/>
          <p:nvPr/>
        </p:nvSpPr>
        <p:spPr>
          <a:xfrm flipH="1">
            <a:off x="4965443" y="4148045"/>
            <a:ext cx="3491823" cy="1740048"/>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テキスト ボックス 113"/>
          <p:cNvSpPr txBox="1"/>
          <p:nvPr/>
        </p:nvSpPr>
        <p:spPr>
          <a:xfrm>
            <a:off x="5662910" y="4271652"/>
            <a:ext cx="2646878" cy="461665"/>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「見える化」対策</a:t>
            </a:r>
            <a:endParaRPr kumimoji="1" lang="en-US" altLang="ja-JP" sz="2400" b="1"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5967334" y="4706331"/>
            <a:ext cx="2256130" cy="1077218"/>
          </a:xfrm>
          <a:prstGeom prst="rect">
            <a:avLst/>
          </a:prstGeom>
          <a:noFill/>
        </p:spPr>
        <p:txBody>
          <a:bodyPr wrap="square" rtlCol="0">
            <a:spAutoFit/>
          </a:bodyPr>
          <a:lstStyle/>
          <a:p>
            <a:r>
              <a:rPr kumimoji="1" lang="ja-JP" altLang="en-US" sz="1600" dirty="0" smtClean="0">
                <a:solidFill>
                  <a:schemeClr val="bg1"/>
                </a:solidFill>
                <a:latin typeface="Meiryo" charset="-128"/>
                <a:ea typeface="Meiryo" charset="-128"/>
                <a:cs typeface="Meiryo" charset="-128"/>
              </a:rPr>
              <a:t>システムの利用状況や動作を常時監視し不審な動きがあれば直ちに件して対策する</a:t>
            </a:r>
            <a:endParaRPr kumimoji="1" lang="en-US" altLang="ja-JP" sz="1600" dirty="0" smtClean="0">
              <a:solidFill>
                <a:schemeClr val="bg1"/>
              </a:solidFill>
              <a:latin typeface="Meiryo" charset="-128"/>
              <a:ea typeface="Meiryo" charset="-128"/>
              <a:cs typeface="Meiryo" charset="-128"/>
            </a:endParaRPr>
          </a:p>
        </p:txBody>
      </p:sp>
      <p:sp>
        <p:nvSpPr>
          <p:cNvPr id="116" name="下矢印 115"/>
          <p:cNvSpPr/>
          <p:nvPr/>
        </p:nvSpPr>
        <p:spPr>
          <a:xfrm>
            <a:off x="6498991" y="2922592"/>
            <a:ext cx="969632" cy="1023445"/>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テキスト ボックス 116"/>
          <p:cNvSpPr txBox="1"/>
          <p:nvPr/>
        </p:nvSpPr>
        <p:spPr>
          <a:xfrm>
            <a:off x="1136849" y="1430625"/>
            <a:ext cx="3262432" cy="461665"/>
          </a:xfrm>
          <a:prstGeom prst="rect">
            <a:avLst/>
          </a:prstGeom>
          <a:noFill/>
        </p:spPr>
        <p:txBody>
          <a:bodyPr wrap="none" rtlCol="0">
            <a:spAutoFit/>
          </a:bodyPr>
          <a:lstStyle/>
          <a:p>
            <a:pPr algn="ctr"/>
            <a:r>
              <a:rPr lang="ja-JP" altLang="en-US" sz="2400" b="1" smtClean="0">
                <a:solidFill>
                  <a:srgbClr val="C00000"/>
                </a:solidFill>
                <a:latin typeface="Meiryo" charset="-128"/>
                <a:ea typeface="Meiryo" charset="-128"/>
                <a:cs typeface="Meiryo" charset="-128"/>
              </a:rPr>
              <a:t>セキュリティ・リスク</a:t>
            </a:r>
            <a:endParaRPr kumimoji="1" lang="en-US" altLang="ja-JP" sz="2400" b="1" dirty="0" smtClean="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762513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サイバー・セキュリティ対策の目的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sp>
        <p:nvSpPr>
          <p:cNvPr id="4" name="テキスト ボックス 3"/>
          <p:cNvSpPr txBox="1"/>
          <p:nvPr/>
        </p:nvSpPr>
        <p:spPr>
          <a:xfrm>
            <a:off x="455797" y="2116113"/>
            <a:ext cx="6301725" cy="923330"/>
          </a:xfrm>
          <a:prstGeom prst="rect">
            <a:avLst/>
          </a:prstGeom>
          <a:noFill/>
        </p:spPr>
        <p:txBody>
          <a:bodyPr wrap="none" rtlCol="0">
            <a:spAutoFit/>
          </a:bodyPr>
          <a:lstStyle/>
          <a:p>
            <a:pPr marL="342900" indent="-342900">
              <a:buFont typeface="Wingdings" charset="2"/>
              <a:buChar char="Ø"/>
            </a:pPr>
            <a:r>
              <a:rPr kumimoji="1" lang="ja-JP" altLang="en-US" dirty="0" smtClean="0">
                <a:solidFill>
                  <a:schemeClr val="tx1">
                    <a:lumMod val="50000"/>
                    <a:lumOff val="50000"/>
                  </a:schemeClr>
                </a:solidFill>
                <a:latin typeface="Meiryo" charset="-128"/>
                <a:ea typeface="Meiryo" charset="-128"/>
                <a:cs typeface="Meiryo" charset="-128"/>
              </a:rPr>
              <a:t>どのような「心配事」があるかをリストアップする。</a:t>
            </a:r>
            <a:endParaRPr kumimoji="1" lang="en-US" altLang="ja-JP" dirty="0" smtClean="0">
              <a:solidFill>
                <a:schemeClr val="tx1">
                  <a:lumMod val="50000"/>
                  <a:lumOff val="50000"/>
                </a:schemeClr>
              </a:solidFill>
              <a:latin typeface="Meiryo" charset="-128"/>
              <a:ea typeface="Meiryo" charset="-128"/>
              <a:cs typeface="Meiryo" charset="-128"/>
            </a:endParaRPr>
          </a:p>
          <a:p>
            <a:pPr marL="342900" indent="-342900">
              <a:buFont typeface="Wingdings" charset="2"/>
              <a:buChar char="Ø"/>
            </a:pPr>
            <a:r>
              <a:rPr kumimoji="1" lang="ja-JP" altLang="en-US" dirty="0" smtClean="0">
                <a:solidFill>
                  <a:schemeClr val="tx1">
                    <a:lumMod val="50000"/>
                    <a:lumOff val="50000"/>
                  </a:schemeClr>
                </a:solidFill>
                <a:latin typeface="Meiryo" charset="-128"/>
                <a:ea typeface="Meiryo" charset="-128"/>
                <a:cs typeface="Meiryo" charset="-128"/>
              </a:rPr>
              <a:t>「リスク需要レベル」を明確にし、関係者と合意する。</a:t>
            </a:r>
            <a:endParaRPr kumimoji="1" lang="en-US" altLang="ja-JP" dirty="0" smtClean="0">
              <a:solidFill>
                <a:schemeClr val="tx1">
                  <a:lumMod val="50000"/>
                  <a:lumOff val="50000"/>
                </a:schemeClr>
              </a:solidFill>
              <a:latin typeface="Meiryo" charset="-128"/>
              <a:ea typeface="Meiryo" charset="-128"/>
              <a:cs typeface="Meiryo" charset="-128"/>
            </a:endParaRPr>
          </a:p>
          <a:p>
            <a:pPr marL="342900" indent="-342900">
              <a:buFont typeface="Wingdings" charset="2"/>
              <a:buChar char="Ø"/>
            </a:pPr>
            <a:r>
              <a:rPr kumimoji="1" lang="ja-JP" altLang="en-US" dirty="0" smtClean="0">
                <a:solidFill>
                  <a:schemeClr val="tx1">
                    <a:lumMod val="50000"/>
                    <a:lumOff val="50000"/>
                  </a:schemeClr>
                </a:solidFill>
                <a:latin typeface="Meiryo" charset="-128"/>
                <a:ea typeface="Meiryo" charset="-128"/>
                <a:cs typeface="Meiryo" charset="-128"/>
              </a:rPr>
              <a:t>重要度・緊急度を明確にして優先順位を決め対策する。</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7" name="正方形/長方形 6"/>
          <p:cNvSpPr/>
          <p:nvPr/>
        </p:nvSpPr>
        <p:spPr>
          <a:xfrm>
            <a:off x="279465" y="1066763"/>
            <a:ext cx="8610018" cy="944921"/>
          </a:xfrm>
          <a:prstGeom prst="rect">
            <a:avLst/>
          </a:prstGeom>
          <a:solidFill>
            <a:srgbClr val="0432FF"/>
          </a:solidFill>
          <a:effectLst>
            <a:outerShdw blurRad="50800" dist="38100" dir="2700000" algn="tl" rotWithShape="0">
              <a:prstClr val="black">
                <a:alpha val="40000"/>
              </a:prstClr>
            </a:outerShdw>
          </a:effectLst>
        </p:spPr>
        <p:txBody>
          <a:bodyPr wrap="none" anchor="ctr" anchorCtr="0">
            <a:noAutofit/>
          </a:bodyPr>
          <a:lstStyle/>
          <a:p>
            <a:pPr algn="ctr"/>
            <a:r>
              <a:rPr lang="ja-JP" altLang="en-US" sz="2400" b="1" dirty="0">
                <a:solidFill>
                  <a:srgbClr val="FFFFFF"/>
                </a:solidFill>
                <a:latin typeface="Meiryo" charset="-128"/>
                <a:ea typeface="Meiryo" charset="-128"/>
                <a:cs typeface="Meiryo" charset="-128"/>
              </a:rPr>
              <a:t>ITを最大限に活用するための最小限の</a:t>
            </a:r>
            <a:r>
              <a:rPr lang="ja-JP" altLang="en-US" sz="2400" b="1" dirty="0" smtClean="0">
                <a:solidFill>
                  <a:srgbClr val="FFFFFF"/>
                </a:solidFill>
                <a:latin typeface="Meiryo" charset="-128"/>
                <a:ea typeface="Meiryo" charset="-128"/>
                <a:cs typeface="Meiryo" charset="-128"/>
              </a:rPr>
              <a:t>セキュリティ</a:t>
            </a:r>
            <a:endParaRPr lang="ja-JP" altLang="en-US" sz="2400" b="1" dirty="0">
              <a:solidFill>
                <a:srgbClr val="FFFFFF"/>
              </a:solidFill>
              <a:latin typeface="Meiryo" charset="-128"/>
              <a:ea typeface="Meiryo" charset="-128"/>
              <a:cs typeface="Meiryo" charset="-128"/>
            </a:endParaRPr>
          </a:p>
          <a:p>
            <a:pPr algn="ctr"/>
            <a:r>
              <a:rPr lang="ja-JP" altLang="en-US" dirty="0">
                <a:solidFill>
                  <a:srgbClr val="FFFFFF"/>
                </a:solidFill>
                <a:latin typeface="Meiryo" charset="-128"/>
                <a:ea typeface="Meiryo" charset="-128"/>
                <a:cs typeface="Meiryo" charset="-128"/>
              </a:rPr>
              <a:t>ITを活用する上での心配事を</a:t>
            </a:r>
            <a:r>
              <a:rPr lang="ja-JP" altLang="en-US" dirty="0" smtClean="0">
                <a:solidFill>
                  <a:srgbClr val="FFFFFF"/>
                </a:solidFill>
                <a:latin typeface="Meiryo" charset="-128"/>
                <a:ea typeface="Meiryo" charset="-128"/>
                <a:cs typeface="Meiryo" charset="-128"/>
              </a:rPr>
              <a:t>解消し業務の効率や利便性を高めること</a:t>
            </a:r>
            <a:endParaRPr lang="en-US" altLang="ja-JP" dirty="0" smtClean="0">
              <a:solidFill>
                <a:srgbClr val="FFFFFF"/>
              </a:solidFill>
              <a:latin typeface="Meiryo" charset="-128"/>
              <a:ea typeface="Meiryo" charset="-128"/>
              <a:cs typeface="Meiryo" charset="-128"/>
            </a:endParaRPr>
          </a:p>
        </p:txBody>
      </p:sp>
      <p:sp>
        <p:nvSpPr>
          <p:cNvPr id="9" name="テキスト ボックス 8"/>
          <p:cNvSpPr txBox="1"/>
          <p:nvPr/>
        </p:nvSpPr>
        <p:spPr>
          <a:xfrm>
            <a:off x="279465" y="3077215"/>
            <a:ext cx="8610018" cy="944732"/>
          </a:xfrm>
          <a:prstGeom prst="rect">
            <a:avLst/>
          </a:prstGeom>
          <a:solidFill>
            <a:srgbClr val="C00000"/>
          </a:solidFill>
          <a:effectLst>
            <a:outerShdw blurRad="50800" dist="38100" dir="2700000" algn="tl" rotWithShape="0">
              <a:prstClr val="black">
                <a:alpha val="40000"/>
              </a:prstClr>
            </a:outerShdw>
          </a:effectLst>
        </p:spPr>
        <p:txBody>
          <a:bodyPr wrap="none" anchor="ctr" anchorCtr="0">
            <a:noAutofit/>
          </a:bodyPr>
          <a:lstStyle>
            <a:defPPr>
              <a:defRPr lang="ja-JP"/>
            </a:defPPr>
            <a:lvl1pPr algn="ctr">
              <a:defRPr sz="2400" b="1">
                <a:solidFill>
                  <a:srgbClr val="FFFFFF"/>
                </a:solidFill>
                <a:latin typeface="Meiryo" charset="-128"/>
                <a:ea typeface="Meiryo" charset="-128"/>
                <a:cs typeface="Meiryo" charset="-128"/>
              </a:defRPr>
            </a:lvl1pPr>
          </a:lstStyle>
          <a:p>
            <a:r>
              <a:rPr lang="ja-JP" altLang="en-US" sz="2000" dirty="0" smtClean="0">
                <a:solidFill>
                  <a:schemeClr val="bg1"/>
                </a:solidFill>
              </a:rPr>
              <a:t>サイバー・セキュリティの目的は「情報</a:t>
            </a:r>
            <a:r>
              <a:rPr lang="ja-JP" altLang="en-US" sz="2000" dirty="0">
                <a:solidFill>
                  <a:schemeClr val="bg1"/>
                </a:solidFill>
              </a:rPr>
              <a:t>資産の</a:t>
            </a:r>
            <a:r>
              <a:rPr lang="ja-JP" altLang="en-US" sz="2000" dirty="0" smtClean="0">
                <a:solidFill>
                  <a:schemeClr val="bg1"/>
                </a:solidFill>
              </a:rPr>
              <a:t>保護」ではない。</a:t>
            </a:r>
            <a:endParaRPr lang="en-US" altLang="ja-JP" sz="2000" dirty="0">
              <a:solidFill>
                <a:schemeClr val="bg1"/>
              </a:solidFill>
            </a:endParaRPr>
          </a:p>
          <a:p>
            <a:r>
              <a:rPr lang="ja-JP" altLang="en-US" sz="2000" dirty="0">
                <a:solidFill>
                  <a:schemeClr val="bg1"/>
                </a:solidFill>
              </a:rPr>
              <a:t>リスクを適正に管理</a:t>
            </a:r>
            <a:r>
              <a:rPr lang="ja-JP" altLang="en-US" sz="2000" dirty="0" smtClean="0">
                <a:solidFill>
                  <a:schemeClr val="bg1"/>
                </a:solidFill>
              </a:rPr>
              <a:t>し業務</a:t>
            </a:r>
            <a:r>
              <a:rPr lang="ja-JP" altLang="en-US" sz="2000" dirty="0">
                <a:solidFill>
                  <a:schemeClr val="bg1"/>
                </a:solidFill>
              </a:rPr>
              <a:t>の効率や利便性を高めること</a:t>
            </a:r>
            <a:r>
              <a:rPr lang="ja-JP" altLang="en-US" sz="2000" dirty="0" smtClean="0">
                <a:solidFill>
                  <a:schemeClr val="bg1"/>
                </a:solidFill>
              </a:rPr>
              <a:t>。</a:t>
            </a:r>
            <a:endParaRPr lang="ja-JP" altLang="en-US" sz="2000" dirty="0">
              <a:solidFill>
                <a:schemeClr val="bg1"/>
              </a:solidFill>
            </a:endParaRPr>
          </a:p>
        </p:txBody>
      </p:sp>
      <p:sp>
        <p:nvSpPr>
          <p:cNvPr id="8" name="テキスト ボックス 7"/>
          <p:cNvSpPr txBox="1"/>
          <p:nvPr/>
        </p:nvSpPr>
        <p:spPr>
          <a:xfrm>
            <a:off x="454074" y="4126376"/>
            <a:ext cx="8610049" cy="923330"/>
          </a:xfrm>
          <a:prstGeom prst="rect">
            <a:avLst/>
          </a:prstGeom>
          <a:noFill/>
        </p:spPr>
        <p:txBody>
          <a:bodyPr wrap="none" rtlCol="0">
            <a:spAutoFit/>
          </a:bodyPr>
          <a:lstStyle/>
          <a:p>
            <a:pPr marL="342900" indent="-342900">
              <a:buFont typeface="Wingdings" charset="2"/>
              <a:buChar char="p"/>
            </a:pPr>
            <a:r>
              <a:rPr kumimoji="1" lang="ja-JP" altLang="en-US" dirty="0" smtClean="0">
                <a:solidFill>
                  <a:schemeClr val="tx1">
                    <a:lumMod val="50000"/>
                    <a:lumOff val="50000"/>
                  </a:schemeClr>
                </a:solidFill>
                <a:latin typeface="Meiryo" charset="-128"/>
                <a:ea typeface="Meiryo" charset="-128"/>
                <a:cs typeface="Meiryo" charset="-128"/>
              </a:rPr>
              <a:t>機密性：</a:t>
            </a:r>
            <a:r>
              <a:rPr lang="ja-JP" altLang="en-US" dirty="0" smtClean="0">
                <a:solidFill>
                  <a:schemeClr val="tx1">
                    <a:lumMod val="50000"/>
                    <a:lumOff val="50000"/>
                  </a:schemeClr>
                </a:solidFill>
                <a:latin typeface="Meiryo" charset="-128"/>
                <a:ea typeface="Meiryo" charset="-128"/>
                <a:cs typeface="Meiryo" charset="-128"/>
              </a:rPr>
              <a:t>情報を盗まれないようにすること。</a:t>
            </a:r>
            <a:endParaRPr kumimoji="1" lang="en-US" altLang="ja-JP" dirty="0" smtClean="0">
              <a:solidFill>
                <a:schemeClr val="tx1">
                  <a:lumMod val="50000"/>
                  <a:lumOff val="50000"/>
                </a:schemeClr>
              </a:solidFill>
              <a:latin typeface="Meiryo" charset="-128"/>
              <a:ea typeface="Meiryo" charset="-128"/>
              <a:cs typeface="Meiryo" charset="-128"/>
            </a:endParaRPr>
          </a:p>
          <a:p>
            <a:pPr marL="342900" indent="-342900">
              <a:buFont typeface="Wingdings" charset="2"/>
              <a:buChar char="p"/>
            </a:pPr>
            <a:r>
              <a:rPr lang="ja-JP" altLang="en-US" dirty="0" smtClean="0">
                <a:solidFill>
                  <a:schemeClr val="tx1">
                    <a:lumMod val="50000"/>
                    <a:lumOff val="50000"/>
                  </a:schemeClr>
                </a:solidFill>
                <a:latin typeface="Meiryo" charset="-128"/>
                <a:ea typeface="Meiryo" charset="-128"/>
                <a:cs typeface="Meiryo" charset="-128"/>
              </a:rPr>
              <a:t>完全性：情報をデタラメな内容に書き換えられないようにすること。</a:t>
            </a:r>
            <a:endParaRPr lang="en-US" altLang="ja-JP" dirty="0" smtClean="0">
              <a:solidFill>
                <a:schemeClr val="tx1">
                  <a:lumMod val="50000"/>
                  <a:lumOff val="50000"/>
                </a:schemeClr>
              </a:solidFill>
              <a:latin typeface="Meiryo" charset="-128"/>
              <a:ea typeface="Meiryo" charset="-128"/>
              <a:cs typeface="Meiryo" charset="-128"/>
            </a:endParaRPr>
          </a:p>
          <a:p>
            <a:pPr marL="342900" indent="-342900">
              <a:buFont typeface="Wingdings" charset="2"/>
              <a:buChar char="p"/>
            </a:pPr>
            <a:r>
              <a:rPr kumimoji="1" lang="ja-JP" altLang="en-US" dirty="0" smtClean="0">
                <a:solidFill>
                  <a:schemeClr val="tx1">
                    <a:lumMod val="50000"/>
                    <a:lumOff val="50000"/>
                  </a:schemeClr>
                </a:solidFill>
                <a:latin typeface="Meiryo" charset="-128"/>
                <a:ea typeface="Meiryo" charset="-128"/>
                <a:cs typeface="Meiryo" charset="-128"/>
              </a:rPr>
              <a:t>可用性：システムを停止・破壊され業務</a:t>
            </a:r>
            <a:r>
              <a:rPr lang="ja-JP" altLang="en-US" dirty="0" smtClean="0">
                <a:solidFill>
                  <a:schemeClr val="tx1">
                    <a:lumMod val="50000"/>
                    <a:lumOff val="50000"/>
                  </a:schemeClr>
                </a:solidFill>
                <a:latin typeface="Meiryo" charset="-128"/>
                <a:ea typeface="Meiryo" charset="-128"/>
                <a:cs typeface="Meiryo" charset="-128"/>
              </a:rPr>
              <a:t>継続を妨げられないようにすること</a:t>
            </a:r>
            <a:r>
              <a:rPr kumimoji="1" lang="ja-JP" altLang="en-US" dirty="0" smtClean="0">
                <a:solidFill>
                  <a:schemeClr val="tx1">
                    <a:lumMod val="50000"/>
                    <a:lumOff val="50000"/>
                  </a:schemeClr>
                </a:solidFill>
                <a:latin typeface="Meiryo" charset="-128"/>
                <a:ea typeface="Meiryo" charset="-128"/>
                <a:cs typeface="Meiryo" charset="-128"/>
              </a:rPr>
              <a:t>。</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0" name="テキスト ボックス 9"/>
          <p:cNvSpPr txBox="1"/>
          <p:nvPr/>
        </p:nvSpPr>
        <p:spPr>
          <a:xfrm>
            <a:off x="279465" y="5087478"/>
            <a:ext cx="8610018" cy="584102"/>
          </a:xfrm>
          <a:prstGeom prst="rect">
            <a:avLst/>
          </a:prstGeom>
          <a:solidFill>
            <a:srgbClr val="0432FF"/>
          </a:solidFill>
          <a:effectLst>
            <a:outerShdw blurRad="50800" dist="38100" dir="2700000" algn="tl" rotWithShape="0">
              <a:prstClr val="black">
                <a:alpha val="40000"/>
              </a:prstClr>
            </a:outerShdw>
          </a:effectLst>
        </p:spPr>
        <p:txBody>
          <a:bodyPr wrap="none" anchor="ctr" anchorCtr="0">
            <a:noAutofit/>
          </a:bodyPr>
          <a:lstStyle>
            <a:defPPr>
              <a:defRPr lang="ja-JP"/>
            </a:defPPr>
            <a:lvl1pPr algn="ctr">
              <a:defRPr sz="2400" b="1">
                <a:solidFill>
                  <a:srgbClr val="FFFFFF"/>
                </a:solidFill>
                <a:latin typeface="Meiryo" charset="-128"/>
                <a:ea typeface="Meiryo" charset="-128"/>
                <a:cs typeface="Meiryo" charset="-128"/>
              </a:defRPr>
            </a:lvl1pPr>
          </a:lstStyle>
          <a:p>
            <a:r>
              <a:rPr lang="ja-JP" altLang="en-US" sz="2000" dirty="0" smtClean="0">
                <a:solidFill>
                  <a:schemeClr val="bg1"/>
                </a:solidFill>
              </a:rPr>
              <a:t>安心・安全に、便利</a:t>
            </a:r>
            <a:r>
              <a:rPr lang="ja-JP" altLang="en-US" sz="2000" smtClean="0">
                <a:solidFill>
                  <a:schemeClr val="bg1"/>
                </a:solidFill>
              </a:rPr>
              <a:t>に効率よく仕事ができるようにする取り組み</a:t>
            </a:r>
            <a:endParaRPr lang="ja-JP" altLang="en-US" sz="2000" dirty="0">
              <a:solidFill>
                <a:schemeClr val="bg1"/>
              </a:solidFill>
            </a:endParaRPr>
          </a:p>
        </p:txBody>
      </p:sp>
      <p:sp>
        <p:nvSpPr>
          <p:cNvPr id="11" name="テキスト ボックス 10"/>
          <p:cNvSpPr txBox="1"/>
          <p:nvPr/>
        </p:nvSpPr>
        <p:spPr>
          <a:xfrm>
            <a:off x="454074" y="5838475"/>
            <a:ext cx="8148384" cy="646331"/>
          </a:xfrm>
          <a:prstGeom prst="rect">
            <a:avLst/>
          </a:prstGeom>
          <a:noFill/>
        </p:spPr>
        <p:txBody>
          <a:bodyPr wrap="none" rtlCol="0">
            <a:spAutoFit/>
          </a:bodyPr>
          <a:lstStyle/>
          <a:p>
            <a:pPr marL="342900" indent="-342900">
              <a:buFont typeface="Wingdings" charset="2"/>
              <a:buChar char="ü"/>
            </a:pPr>
            <a:r>
              <a:rPr kumimoji="1" lang="ja-JP" altLang="en-US" dirty="0" smtClean="0">
                <a:solidFill>
                  <a:schemeClr val="tx1">
                    <a:lumMod val="50000"/>
                    <a:lumOff val="50000"/>
                  </a:schemeClr>
                </a:solidFill>
                <a:latin typeface="Meiryo" charset="-128"/>
                <a:ea typeface="Meiryo" charset="-128"/>
                <a:cs typeface="Meiryo" charset="-128"/>
              </a:rPr>
              <a:t>問題を回避する対策：</a:t>
            </a:r>
            <a:r>
              <a:rPr kumimoji="1" lang="en-US" altLang="ja-JP" dirty="0" smtClean="0">
                <a:solidFill>
                  <a:schemeClr val="tx1">
                    <a:lumMod val="50000"/>
                    <a:lumOff val="50000"/>
                  </a:schemeClr>
                </a:solidFill>
                <a:latin typeface="Meiryo" charset="-128"/>
                <a:ea typeface="Meiryo" charset="-128"/>
                <a:cs typeface="Meiryo" charset="-128"/>
              </a:rPr>
              <a:t>USB</a:t>
            </a:r>
            <a:r>
              <a:rPr kumimoji="1" lang="ja-JP" altLang="en-US" dirty="0" smtClean="0">
                <a:solidFill>
                  <a:schemeClr val="tx1">
                    <a:lumMod val="50000"/>
                    <a:lumOff val="50000"/>
                  </a:schemeClr>
                </a:solidFill>
                <a:latin typeface="Meiryo" charset="-128"/>
                <a:ea typeface="Meiryo" charset="-128"/>
                <a:cs typeface="Meiryo" charset="-128"/>
              </a:rPr>
              <a:t>メモリー使用禁止</a:t>
            </a:r>
            <a:endParaRPr lang="en-US" altLang="ja-JP" dirty="0" smtClean="0">
              <a:solidFill>
                <a:schemeClr val="tx1">
                  <a:lumMod val="50000"/>
                  <a:lumOff val="50000"/>
                </a:schemeClr>
              </a:solidFill>
              <a:latin typeface="Meiryo" charset="-128"/>
              <a:ea typeface="Meiryo" charset="-128"/>
              <a:cs typeface="Meiryo" charset="-128"/>
            </a:endParaRPr>
          </a:p>
          <a:p>
            <a:pPr marL="342900" indent="-342900">
              <a:buFont typeface="Wingdings" charset="2"/>
              <a:buChar char="l"/>
            </a:pPr>
            <a:r>
              <a:rPr kumimoji="1" lang="ja-JP" altLang="en-US" dirty="0" smtClean="0">
                <a:solidFill>
                  <a:schemeClr val="tx1">
                    <a:lumMod val="50000"/>
                    <a:lumOff val="50000"/>
                  </a:schemeClr>
                </a:solidFill>
                <a:latin typeface="Meiryo" charset="-128"/>
                <a:ea typeface="Meiryo" charset="-128"/>
                <a:cs typeface="Meiryo" charset="-128"/>
              </a:rPr>
              <a:t>目的を達成する対策：安心・安全なファイル共有・交換サービスを提供</a:t>
            </a:r>
            <a:endParaRPr kumimoji="1" lang="ja-JP" altLang="en-US" dirty="0">
              <a:solidFill>
                <a:schemeClr val="tx1">
                  <a:lumMod val="50000"/>
                  <a:lumOff val="50000"/>
                </a:schemeClr>
              </a:solidFill>
              <a:latin typeface="Meiryo" charset="-128"/>
              <a:ea typeface="Meiryo" charset="-128"/>
              <a:cs typeface="Meiryo" charset="-128"/>
            </a:endParaRPr>
          </a:p>
        </p:txBody>
      </p:sp>
      <p:grpSp>
        <p:nvGrpSpPr>
          <p:cNvPr id="12" name="図形グループ 11"/>
          <p:cNvGrpSpPr/>
          <p:nvPr/>
        </p:nvGrpSpPr>
        <p:grpSpPr>
          <a:xfrm>
            <a:off x="8623529" y="5906955"/>
            <a:ext cx="265954" cy="577851"/>
            <a:chOff x="1946324" y="4125162"/>
            <a:chExt cx="969964" cy="2007872"/>
          </a:xfrm>
        </p:grpSpPr>
        <p:sp>
          <p:nvSpPr>
            <p:cNvPr id="13" name="円/楕円 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論理積ゲート 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 name="四角形吹き出し 4"/>
          <p:cNvSpPr/>
          <p:nvPr/>
        </p:nvSpPr>
        <p:spPr>
          <a:xfrm>
            <a:off x="5896051" y="5771693"/>
            <a:ext cx="2553005" cy="299923"/>
          </a:xfrm>
          <a:prstGeom prst="wedgeRectCallout">
            <a:avLst>
              <a:gd name="adj1" fmla="val 53666"/>
              <a:gd name="adj2" fmla="val 79573"/>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chemeClr val="bg1"/>
                </a:solidFill>
                <a:latin typeface="Meiryo" charset="-128"/>
                <a:ea typeface="Meiryo" charset="-128"/>
                <a:cs typeface="Meiryo" charset="-128"/>
              </a:rPr>
              <a:t>ファイルを受け渡したい</a:t>
            </a:r>
            <a:endParaRPr kumimoji="1" lang="ja-JP" altLang="en-US" sz="12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96541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ppt_x</p:attrName>
                                        </p:attrNameLst>
                                      </p:cBhvr>
                                      <p:tavLst>
                                        <p:tav tm="0">
                                          <p:val>
                                            <p:strVal val="#ppt_x-#ppt_w*1.125000"/>
                                          </p:val>
                                        </p:tav>
                                        <p:tav tm="100000">
                                          <p:val>
                                            <p:strVal val="#ppt_x"/>
                                          </p:val>
                                        </p:tav>
                                      </p:tavLst>
                                    </p:anim>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par>
                                <p:cTn id="23" presetID="1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ppt_x</p:attrName>
                                        </p:attrNameLst>
                                      </p:cBhvr>
                                      <p:tavLst>
                                        <p:tav tm="0">
                                          <p:val>
                                            <p:strVal val="#ppt_x-#ppt_w*1.125000"/>
                                          </p:val>
                                        </p:tav>
                                        <p:tav tm="100000">
                                          <p:val>
                                            <p:strVal val="#ppt_x"/>
                                          </p:val>
                                        </p:tav>
                                      </p:tavLst>
                                    </p:anim>
                                    <p:animEffect transition="in" filter="wipe(right)">
                                      <p:cBhvr>
                                        <p:cTn id="26" dur="500"/>
                                        <p:tgtEl>
                                          <p:spTgt spid="1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0" grpId="0" animBg="1"/>
      <p:bldP spid="11"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3229518" y="2212028"/>
            <a:ext cx="2684962" cy="156535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サイバー・セキュリティ対策の範囲</a:t>
            </a:r>
            <a:endParaRPr kumimoji="1" lang="ja-JP" altLang="en-US" dirty="0"/>
          </a:p>
        </p:txBody>
      </p:sp>
      <p:sp>
        <p:nvSpPr>
          <p:cNvPr id="3" name="スライド番号プレースホルダー 2"/>
          <p:cNvSpPr>
            <a:spLocks noGrp="1"/>
          </p:cNvSpPr>
          <p:nvPr>
            <p:ph type="sldNum" sz="quarter" idx="12"/>
          </p:nvPr>
        </p:nvSpPr>
        <p:spPr>
          <a:xfrm>
            <a:off x="6914679" y="6652214"/>
            <a:ext cx="2133600" cy="217800"/>
          </a:xfrm>
        </p:spPr>
        <p:txBody>
          <a:bodyPr/>
          <a:lstStyle/>
          <a:p>
            <a:fld id="{8FF8CC5D-A65D-5946-99B5-645367A967AD}" type="slidenum">
              <a:rPr kumimoji="1" lang="ja-JP" altLang="en-US" smtClean="0"/>
              <a:t>56</a:t>
            </a:fld>
            <a:endParaRPr kumimoji="1" lang="ja-JP" altLang="en-US"/>
          </a:p>
        </p:txBody>
      </p:sp>
      <p:sp>
        <p:nvSpPr>
          <p:cNvPr id="6" name="正方形/長方形 5"/>
          <p:cNvSpPr/>
          <p:nvPr/>
        </p:nvSpPr>
        <p:spPr>
          <a:xfrm>
            <a:off x="279464" y="2219924"/>
            <a:ext cx="2684962" cy="156535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右矢印 6"/>
          <p:cNvSpPr/>
          <p:nvPr/>
        </p:nvSpPr>
        <p:spPr>
          <a:xfrm>
            <a:off x="504742" y="2753171"/>
            <a:ext cx="1136249" cy="952092"/>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右矢印 7"/>
          <p:cNvSpPr/>
          <p:nvPr/>
        </p:nvSpPr>
        <p:spPr>
          <a:xfrm rot="10800000">
            <a:off x="1638246" y="2768037"/>
            <a:ext cx="1136249" cy="952092"/>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79464" y="2264644"/>
            <a:ext cx="2700249" cy="369332"/>
          </a:xfrm>
          <a:prstGeom prst="rect">
            <a:avLst/>
          </a:prstGeom>
          <a:noFill/>
        </p:spPr>
        <p:txBody>
          <a:bodyPr wrap="square" rtlCol="0">
            <a:spAutoFit/>
          </a:bodyPr>
          <a:lstStyle/>
          <a:p>
            <a:pPr algn="ctr"/>
            <a:r>
              <a:rPr lang="en-US" altLang="ja-JP" b="1" dirty="0" smtClean="0">
                <a:solidFill>
                  <a:srgbClr val="C00000"/>
                </a:solidFill>
                <a:latin typeface="Meiryo" charset="-128"/>
                <a:ea typeface="Meiryo" charset="-128"/>
                <a:cs typeface="Meiryo" charset="-128"/>
              </a:rPr>
              <a:t>1.</a:t>
            </a:r>
            <a:r>
              <a:rPr lang="ja-JP" altLang="en-US" b="1" dirty="0" smtClean="0">
                <a:solidFill>
                  <a:srgbClr val="C00000"/>
                </a:solidFill>
                <a:latin typeface="Meiryo" charset="-128"/>
                <a:ea typeface="Meiryo" charset="-128"/>
                <a:cs typeface="Meiryo" charset="-128"/>
              </a:rPr>
              <a:t>攻撃を食い止める</a:t>
            </a:r>
            <a:endParaRPr kumimoji="1" lang="en-US" altLang="ja-JP" b="1" dirty="0" smtClean="0">
              <a:solidFill>
                <a:srgbClr val="C00000"/>
              </a:solidFill>
              <a:latin typeface="Meiryo" charset="-128"/>
              <a:ea typeface="Meiryo" charset="-128"/>
              <a:cs typeface="Meiryo" charset="-128"/>
            </a:endParaRPr>
          </a:p>
        </p:txBody>
      </p:sp>
      <p:sp>
        <p:nvSpPr>
          <p:cNvPr id="16" name="正方形/長方形 15"/>
          <p:cNvSpPr/>
          <p:nvPr/>
        </p:nvSpPr>
        <p:spPr>
          <a:xfrm>
            <a:off x="279464" y="4198418"/>
            <a:ext cx="2684962" cy="9455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不正</a:t>
            </a:r>
            <a:r>
              <a:rPr lang="ja-JP" altLang="en-US" sz="1200" dirty="0">
                <a:solidFill>
                  <a:srgbClr val="FFFFFF"/>
                </a:solidFill>
                <a:latin typeface="Meiryo" charset="-128"/>
                <a:ea typeface="Meiryo" charset="-128"/>
                <a:cs typeface="Meiryo" charset="-128"/>
              </a:rPr>
              <a:t>な行為や攻撃の狙い目と</a:t>
            </a:r>
            <a:r>
              <a:rPr lang="ja-JP" altLang="en-US" sz="1200" dirty="0" smtClean="0">
                <a:solidFill>
                  <a:srgbClr val="FFFFFF"/>
                </a:solidFill>
                <a:latin typeface="Meiryo" charset="-128"/>
                <a:ea typeface="Meiryo" charset="-128"/>
                <a:cs typeface="Meiryo" charset="-128"/>
              </a:rPr>
              <a:t>なる情報システムの</a:t>
            </a:r>
            <a:r>
              <a:rPr lang="ja-JP" altLang="en-US" sz="1200" dirty="0">
                <a:solidFill>
                  <a:srgbClr val="FFFFFF"/>
                </a:solidFill>
                <a:latin typeface="Meiryo" charset="-128"/>
                <a:ea typeface="Meiryo" charset="-128"/>
                <a:cs typeface="Meiryo" charset="-128"/>
              </a:rPr>
              <a:t>弱点（脆弱性）を</a:t>
            </a:r>
            <a:r>
              <a:rPr lang="ja-JP" altLang="en-US" sz="1200" dirty="0" smtClean="0">
                <a:solidFill>
                  <a:srgbClr val="FFFFFF"/>
                </a:solidFill>
                <a:latin typeface="Meiryo" charset="-128"/>
                <a:ea typeface="Meiryo" charset="-128"/>
                <a:cs typeface="Meiryo" charset="-128"/>
              </a:rPr>
              <a:t>無くす対策</a:t>
            </a:r>
            <a:endParaRPr lang="ja-JP" altLang="en-US" sz="1200" dirty="0">
              <a:solidFill>
                <a:srgbClr val="FFFFFF"/>
              </a:solidFill>
              <a:latin typeface="Meiryo" charset="-128"/>
              <a:ea typeface="Meiryo" charset="-128"/>
              <a:cs typeface="Meiryo" charset="-128"/>
            </a:endParaRPr>
          </a:p>
        </p:txBody>
      </p:sp>
      <p:grpSp>
        <p:nvGrpSpPr>
          <p:cNvPr id="23" name="図形グループ 22"/>
          <p:cNvGrpSpPr/>
          <p:nvPr/>
        </p:nvGrpSpPr>
        <p:grpSpPr>
          <a:xfrm>
            <a:off x="4722959" y="2768037"/>
            <a:ext cx="286877"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4722959" y="2958011"/>
            <a:ext cx="286877"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 name="テキスト ボックス 32"/>
          <p:cNvSpPr txBox="1"/>
          <p:nvPr/>
        </p:nvSpPr>
        <p:spPr>
          <a:xfrm flipH="1">
            <a:off x="377844" y="3056861"/>
            <a:ext cx="1291766" cy="400110"/>
          </a:xfrm>
          <a:prstGeom prst="rect">
            <a:avLst/>
          </a:prstGeom>
          <a:noFill/>
        </p:spPr>
        <p:txBody>
          <a:bodyPr wrap="square" rtlCol="0">
            <a:spAutoFit/>
          </a:bodyPr>
          <a:lstStyle/>
          <a:p>
            <a:pPr algn="ctr"/>
            <a:r>
              <a:rPr kumimoji="1" lang="ja-JP" altLang="en-US" sz="2000" dirty="0" smtClean="0">
                <a:solidFill>
                  <a:schemeClr val="bg1"/>
                </a:solidFill>
                <a:latin typeface="Meiryo" charset="-128"/>
                <a:ea typeface="Meiryo" charset="-128"/>
                <a:cs typeface="Meiryo" charset="-128"/>
              </a:rPr>
              <a:t>脅威</a:t>
            </a:r>
            <a:endParaRPr kumimoji="1" lang="ja-JP" altLang="en-US" sz="2000" dirty="0">
              <a:solidFill>
                <a:schemeClr val="bg1"/>
              </a:solidFill>
              <a:latin typeface="Meiryo" charset="-128"/>
              <a:ea typeface="Meiryo" charset="-128"/>
              <a:cs typeface="Meiryo" charset="-128"/>
            </a:endParaRPr>
          </a:p>
        </p:txBody>
      </p:sp>
      <p:sp>
        <p:nvSpPr>
          <p:cNvPr id="34" name="テキスト ボックス 33"/>
          <p:cNvSpPr txBox="1"/>
          <p:nvPr/>
        </p:nvSpPr>
        <p:spPr>
          <a:xfrm flipH="1">
            <a:off x="1754163" y="3067094"/>
            <a:ext cx="1065371" cy="400110"/>
          </a:xfrm>
          <a:prstGeom prst="rect">
            <a:avLst/>
          </a:prstGeom>
          <a:noFill/>
        </p:spPr>
        <p:txBody>
          <a:bodyPr wrap="square" rtlCol="0">
            <a:spAutoFit/>
          </a:bodyPr>
          <a:lstStyle/>
          <a:p>
            <a:pPr algn="ctr"/>
            <a:r>
              <a:rPr kumimoji="1" lang="ja-JP" altLang="en-US" sz="2000" dirty="0" smtClean="0">
                <a:solidFill>
                  <a:schemeClr val="bg1"/>
                </a:solidFill>
                <a:latin typeface="Meiryo" charset="-128"/>
                <a:ea typeface="Meiryo" charset="-128"/>
                <a:cs typeface="Meiryo" charset="-128"/>
              </a:rPr>
              <a:t>脆弱性</a:t>
            </a:r>
            <a:endParaRPr kumimoji="1" lang="ja-JP" altLang="en-US" sz="2000" dirty="0">
              <a:solidFill>
                <a:schemeClr val="bg1"/>
              </a:solidFill>
              <a:latin typeface="Meiryo" charset="-128"/>
              <a:ea typeface="Meiryo" charset="-128"/>
              <a:cs typeface="Meiryo" charset="-128"/>
            </a:endParaRPr>
          </a:p>
        </p:txBody>
      </p:sp>
      <p:grpSp>
        <p:nvGrpSpPr>
          <p:cNvPr id="35" name="図形グループ 34"/>
          <p:cNvGrpSpPr/>
          <p:nvPr/>
        </p:nvGrpSpPr>
        <p:grpSpPr>
          <a:xfrm>
            <a:off x="4722959" y="3140741"/>
            <a:ext cx="286877"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4722959" y="3334203"/>
            <a:ext cx="286877"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4722959" y="3515796"/>
            <a:ext cx="286877"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7" name="フローチャート: 磁気ディスク 46"/>
          <p:cNvSpPr/>
          <p:nvPr/>
        </p:nvSpPr>
        <p:spPr>
          <a:xfrm>
            <a:off x="5123009" y="3368840"/>
            <a:ext cx="338516" cy="303775"/>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8" name="フローチャート: 磁気ディスク 47"/>
          <p:cNvSpPr/>
          <p:nvPr/>
        </p:nvSpPr>
        <p:spPr>
          <a:xfrm>
            <a:off x="5123009" y="3085776"/>
            <a:ext cx="338516" cy="303775"/>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52" name="図形グループ 51"/>
          <p:cNvGrpSpPr/>
          <p:nvPr/>
        </p:nvGrpSpPr>
        <p:grpSpPr>
          <a:xfrm>
            <a:off x="3560145" y="2709949"/>
            <a:ext cx="912006" cy="994878"/>
            <a:chOff x="1516135" y="3742534"/>
            <a:chExt cx="685680" cy="726528"/>
          </a:xfrm>
        </p:grpSpPr>
        <p:sp>
          <p:nvSpPr>
            <p:cNvPr id="49" name="角丸四角形 48"/>
            <p:cNvSpPr/>
            <p:nvPr/>
          </p:nvSpPr>
          <p:spPr>
            <a:xfrm>
              <a:off x="1546759" y="3825941"/>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1516135" y="3742534"/>
              <a:ext cx="685680" cy="726528"/>
            </a:xfrm>
            <a:prstGeom prst="rect">
              <a:avLst/>
            </a:prstGeom>
          </p:spPr>
        </p:pic>
        <p:pic>
          <p:nvPicPr>
            <p:cNvPr id="51" name="図 50" descr="illust_novirus_0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152" y="3841448"/>
              <a:ext cx="340852" cy="340852"/>
            </a:xfrm>
            <a:prstGeom prst="rect">
              <a:avLst/>
            </a:prstGeom>
          </p:spPr>
        </p:pic>
      </p:grpSp>
      <p:sp>
        <p:nvSpPr>
          <p:cNvPr id="31" name="フローチャート: 磁気ディスク 30"/>
          <p:cNvSpPr/>
          <p:nvPr/>
        </p:nvSpPr>
        <p:spPr>
          <a:xfrm>
            <a:off x="5123009" y="2762305"/>
            <a:ext cx="338516" cy="303775"/>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pic>
        <p:nvPicPr>
          <p:cNvPr id="17" name="図 16" descr="illust_novirus_00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152" y="2864529"/>
            <a:ext cx="566667" cy="627157"/>
          </a:xfrm>
          <a:prstGeom prst="rect">
            <a:avLst/>
          </a:prstGeom>
        </p:spPr>
      </p:pic>
      <p:sp>
        <p:nvSpPr>
          <p:cNvPr id="53" name="テキスト ボックス 52"/>
          <p:cNvSpPr txBox="1"/>
          <p:nvPr/>
        </p:nvSpPr>
        <p:spPr>
          <a:xfrm>
            <a:off x="3229517" y="2270234"/>
            <a:ext cx="2684963" cy="369332"/>
          </a:xfrm>
          <a:prstGeom prst="rect">
            <a:avLst/>
          </a:prstGeom>
          <a:noFill/>
        </p:spPr>
        <p:txBody>
          <a:bodyPr wrap="square" rtlCol="0">
            <a:spAutoFit/>
          </a:bodyPr>
          <a:lstStyle/>
          <a:p>
            <a:pPr algn="ctr"/>
            <a:r>
              <a:rPr lang="en-US" altLang="ja-JP" b="1" dirty="0" smtClean="0">
                <a:solidFill>
                  <a:srgbClr val="C00000"/>
                </a:solidFill>
                <a:latin typeface="Meiryo" charset="-128"/>
                <a:ea typeface="Meiryo" charset="-128"/>
                <a:cs typeface="Meiryo" charset="-128"/>
              </a:rPr>
              <a:t>2.</a:t>
            </a:r>
            <a:r>
              <a:rPr lang="ja-JP" altLang="en-US" b="1" dirty="0" smtClean="0">
                <a:solidFill>
                  <a:srgbClr val="C00000"/>
                </a:solidFill>
                <a:latin typeface="Meiryo" charset="-128"/>
                <a:ea typeface="Meiryo" charset="-128"/>
                <a:cs typeface="Meiryo" charset="-128"/>
              </a:rPr>
              <a:t>被害を拡大させない</a:t>
            </a:r>
            <a:endParaRPr kumimoji="1" lang="en-US" altLang="ja-JP" b="1" dirty="0" smtClean="0">
              <a:solidFill>
                <a:srgbClr val="C00000"/>
              </a:solidFill>
              <a:latin typeface="Meiryo" charset="-128"/>
              <a:ea typeface="Meiryo" charset="-128"/>
              <a:cs typeface="Meiryo" charset="-128"/>
            </a:endParaRPr>
          </a:p>
        </p:txBody>
      </p:sp>
      <p:sp>
        <p:nvSpPr>
          <p:cNvPr id="55" name="正方形/長方形 54"/>
          <p:cNvSpPr/>
          <p:nvPr/>
        </p:nvSpPr>
        <p:spPr>
          <a:xfrm>
            <a:off x="6204520" y="2212028"/>
            <a:ext cx="2684962" cy="156535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6" name="図形グループ 55"/>
          <p:cNvGrpSpPr/>
          <p:nvPr/>
        </p:nvGrpSpPr>
        <p:grpSpPr>
          <a:xfrm>
            <a:off x="7907345" y="2775058"/>
            <a:ext cx="685680" cy="726528"/>
            <a:chOff x="934125" y="3906702"/>
            <a:chExt cx="685680" cy="726528"/>
          </a:xfrm>
        </p:grpSpPr>
        <p:sp>
          <p:nvSpPr>
            <p:cNvPr id="57" name="角丸四角形 56"/>
            <p:cNvSpPr/>
            <p:nvPr/>
          </p:nvSpPr>
          <p:spPr>
            <a:xfrm>
              <a:off x="965875" y="39759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8" name="図 57"/>
            <p:cNvPicPr>
              <a:picLocks noChangeAspect="1"/>
            </p:cNvPicPr>
            <p:nvPr/>
          </p:nvPicPr>
          <p:blipFill>
            <a:blip r:embed="rId2">
              <a:clrChange>
                <a:clrFrom>
                  <a:srgbClr val="FFFFFF"/>
                </a:clrFrom>
                <a:clrTo>
                  <a:srgbClr val="FFFFFF">
                    <a:alpha val="0"/>
                  </a:srgbClr>
                </a:clrTo>
              </a:clrChange>
            </a:blip>
            <a:stretch>
              <a:fillRect/>
            </a:stretch>
          </p:blipFill>
          <p:spPr>
            <a:xfrm>
              <a:off x="934125" y="3906702"/>
              <a:ext cx="685680" cy="726528"/>
            </a:xfrm>
            <a:prstGeom prst="rect">
              <a:avLst/>
            </a:prstGeom>
          </p:spPr>
        </p:pic>
      </p:grpSp>
      <p:grpSp>
        <p:nvGrpSpPr>
          <p:cNvPr id="59" name="図形グループ 58"/>
          <p:cNvGrpSpPr/>
          <p:nvPr/>
        </p:nvGrpSpPr>
        <p:grpSpPr>
          <a:xfrm>
            <a:off x="8250185" y="2915707"/>
            <a:ext cx="265954" cy="577851"/>
            <a:chOff x="1946324" y="4125162"/>
            <a:chExt cx="969964" cy="2007872"/>
          </a:xfrm>
        </p:grpSpPr>
        <p:sp>
          <p:nvSpPr>
            <p:cNvPr id="60" name="円/楕円 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フローチャート: 論理積ゲート 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3" name="テキスト ボックス 62"/>
          <p:cNvSpPr txBox="1"/>
          <p:nvPr/>
        </p:nvSpPr>
        <p:spPr>
          <a:xfrm>
            <a:off x="6204520" y="2264644"/>
            <a:ext cx="2684963" cy="369332"/>
          </a:xfrm>
          <a:prstGeom prst="rect">
            <a:avLst/>
          </a:prstGeom>
          <a:noFill/>
        </p:spPr>
        <p:txBody>
          <a:bodyPr wrap="square" rtlCol="0">
            <a:spAutoFit/>
          </a:bodyPr>
          <a:lstStyle/>
          <a:p>
            <a:pPr algn="ctr"/>
            <a:r>
              <a:rPr lang="en-US" altLang="ja-JP" b="1" dirty="0" smtClean="0">
                <a:solidFill>
                  <a:srgbClr val="C00000"/>
                </a:solidFill>
                <a:latin typeface="Meiryo" charset="-128"/>
                <a:ea typeface="Meiryo" charset="-128"/>
                <a:cs typeface="Meiryo" charset="-128"/>
              </a:rPr>
              <a:t>3.</a:t>
            </a:r>
            <a:r>
              <a:rPr lang="ja-JP" altLang="en-US" b="1" dirty="0" smtClean="0">
                <a:solidFill>
                  <a:srgbClr val="C00000"/>
                </a:solidFill>
                <a:latin typeface="Meiryo" charset="-128"/>
                <a:ea typeface="Meiryo" charset="-128"/>
                <a:cs typeface="Meiryo" charset="-128"/>
              </a:rPr>
              <a:t>事故を繰り返さない</a:t>
            </a:r>
            <a:endParaRPr kumimoji="1" lang="en-US" altLang="ja-JP" b="1" dirty="0" smtClean="0">
              <a:solidFill>
                <a:srgbClr val="C00000"/>
              </a:solidFill>
              <a:latin typeface="Meiryo" charset="-128"/>
              <a:ea typeface="Meiryo" charset="-128"/>
              <a:cs typeface="Meiryo" charset="-128"/>
            </a:endParaRPr>
          </a:p>
        </p:txBody>
      </p:sp>
      <p:grpSp>
        <p:nvGrpSpPr>
          <p:cNvPr id="65" name="図形グループ 64"/>
          <p:cNvGrpSpPr/>
          <p:nvPr/>
        </p:nvGrpSpPr>
        <p:grpSpPr>
          <a:xfrm>
            <a:off x="6914679" y="2873338"/>
            <a:ext cx="265954" cy="577851"/>
            <a:chOff x="1946324" y="4125162"/>
            <a:chExt cx="969964" cy="2007872"/>
          </a:xfrm>
        </p:grpSpPr>
        <p:sp>
          <p:nvSpPr>
            <p:cNvPr id="66" name="円/楕円 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フローチャート: 論理積ゲート 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4" name="正方形/長方形 63"/>
          <p:cNvSpPr/>
          <p:nvPr/>
        </p:nvSpPr>
        <p:spPr>
          <a:xfrm>
            <a:off x="6623375" y="3333259"/>
            <a:ext cx="848563" cy="212141"/>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rgbClr val="FFFFFF"/>
                </a:solidFill>
                <a:latin typeface="Meiryo" charset="-128"/>
                <a:ea typeface="Meiryo" charset="-128"/>
                <a:cs typeface="Meiryo" charset="-128"/>
              </a:rPr>
              <a:t>説明</a:t>
            </a:r>
            <a:endParaRPr kumimoji="1" lang="ja-JP" altLang="en-US" sz="1050" dirty="0">
              <a:solidFill>
                <a:srgbClr val="FFFFFF"/>
              </a:solidFill>
              <a:latin typeface="Meiryo" charset="-128"/>
              <a:ea typeface="Meiryo" charset="-128"/>
              <a:cs typeface="Meiryo" charset="-128"/>
            </a:endParaRPr>
          </a:p>
        </p:txBody>
      </p:sp>
      <p:sp>
        <p:nvSpPr>
          <p:cNvPr id="68" name="正方形/長方形 67"/>
          <p:cNvSpPr/>
          <p:nvPr/>
        </p:nvSpPr>
        <p:spPr>
          <a:xfrm>
            <a:off x="3229517" y="4198418"/>
            <a:ext cx="2684962" cy="9455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仮に攻撃がすり抜けても、</a:t>
            </a:r>
            <a:r>
              <a:rPr lang="ja-JP" altLang="en-US" sz="1200" dirty="0">
                <a:solidFill>
                  <a:srgbClr val="FFFFFF"/>
                </a:solidFill>
                <a:latin typeface="Meiryo" charset="-128"/>
                <a:ea typeface="Meiryo" charset="-128"/>
                <a:cs typeface="Meiryo" charset="-128"/>
              </a:rPr>
              <a:t>直ちに検知し関係者に周知できる仕組みや体制を構築する対策</a:t>
            </a:r>
          </a:p>
        </p:txBody>
      </p:sp>
      <p:sp>
        <p:nvSpPr>
          <p:cNvPr id="69" name="正方形/長方形 68"/>
          <p:cNvSpPr/>
          <p:nvPr/>
        </p:nvSpPr>
        <p:spPr>
          <a:xfrm>
            <a:off x="6204520" y="4198417"/>
            <a:ext cx="2684962" cy="94557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被害</a:t>
            </a:r>
            <a:r>
              <a:rPr lang="ja-JP" altLang="en-US" sz="1200" dirty="0">
                <a:solidFill>
                  <a:srgbClr val="FFFFFF"/>
                </a:solidFill>
                <a:latin typeface="Meiryo" charset="-128"/>
                <a:ea typeface="Meiryo" charset="-128"/>
                <a:cs typeface="Meiryo" charset="-128"/>
              </a:rPr>
              <a:t>状況を関係者に告知するととも</a:t>
            </a:r>
            <a:r>
              <a:rPr lang="ja-JP" altLang="en-US" sz="1200" dirty="0" smtClean="0">
                <a:solidFill>
                  <a:srgbClr val="FFFFFF"/>
                </a:solidFill>
                <a:latin typeface="Meiryo" charset="-128"/>
                <a:ea typeface="Meiryo" charset="-128"/>
                <a:cs typeface="Meiryo" charset="-128"/>
              </a:rPr>
              <a:t>に善後策</a:t>
            </a:r>
            <a:r>
              <a:rPr lang="ja-JP" altLang="en-US" sz="1200" dirty="0">
                <a:solidFill>
                  <a:srgbClr val="FFFFFF"/>
                </a:solidFill>
                <a:latin typeface="Meiryo" charset="-128"/>
                <a:ea typeface="Meiryo" charset="-128"/>
                <a:cs typeface="Meiryo" charset="-128"/>
              </a:rPr>
              <a:t>をとれるルールや法的対応、組織体制を整備する対策</a:t>
            </a:r>
          </a:p>
        </p:txBody>
      </p:sp>
      <p:sp>
        <p:nvSpPr>
          <p:cNvPr id="70" name="右矢印 69"/>
          <p:cNvSpPr/>
          <p:nvPr/>
        </p:nvSpPr>
        <p:spPr>
          <a:xfrm>
            <a:off x="2926319" y="2786650"/>
            <a:ext cx="345914" cy="43891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右矢印 70"/>
          <p:cNvSpPr/>
          <p:nvPr/>
        </p:nvSpPr>
        <p:spPr>
          <a:xfrm>
            <a:off x="5866927" y="2784747"/>
            <a:ext cx="345914" cy="43891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矢印 71"/>
          <p:cNvSpPr/>
          <p:nvPr/>
        </p:nvSpPr>
        <p:spPr>
          <a:xfrm>
            <a:off x="1118380" y="3693628"/>
            <a:ext cx="1007130" cy="524770"/>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上矢印 72"/>
          <p:cNvSpPr/>
          <p:nvPr/>
        </p:nvSpPr>
        <p:spPr>
          <a:xfrm>
            <a:off x="4068434" y="3706219"/>
            <a:ext cx="1007130" cy="524770"/>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上矢印 73"/>
          <p:cNvSpPr/>
          <p:nvPr/>
        </p:nvSpPr>
        <p:spPr>
          <a:xfrm>
            <a:off x="7043436" y="3700276"/>
            <a:ext cx="1007130" cy="524770"/>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279465" y="1066763"/>
            <a:ext cx="8610018" cy="944921"/>
          </a:xfrm>
          <a:prstGeom prst="rect">
            <a:avLst/>
          </a:prstGeom>
          <a:solidFill>
            <a:srgbClr val="0432FF"/>
          </a:solidFill>
          <a:effectLst>
            <a:outerShdw blurRad="50800" dist="38100" dir="2700000" algn="tl" rotWithShape="0">
              <a:prstClr val="black">
                <a:alpha val="40000"/>
              </a:prstClr>
            </a:outerShdw>
          </a:effectLst>
        </p:spPr>
        <p:txBody>
          <a:bodyPr wrap="none" anchor="ctr" anchorCtr="0">
            <a:noAutofit/>
          </a:bodyPr>
          <a:lstStyle/>
          <a:p>
            <a:pPr algn="ctr"/>
            <a:r>
              <a:rPr lang="ja-JP" altLang="en-US" sz="2400" b="1" dirty="0">
                <a:solidFill>
                  <a:srgbClr val="FFFFFF"/>
                </a:solidFill>
                <a:latin typeface="Meiryo" charset="-128"/>
                <a:ea typeface="Meiryo" charset="-128"/>
                <a:cs typeface="Meiryo" charset="-128"/>
              </a:rPr>
              <a:t>ITを最大限に活用するための最小限の</a:t>
            </a:r>
            <a:r>
              <a:rPr lang="ja-JP" altLang="en-US" sz="2400" b="1" dirty="0" smtClean="0">
                <a:solidFill>
                  <a:srgbClr val="FFFFFF"/>
                </a:solidFill>
                <a:latin typeface="Meiryo" charset="-128"/>
                <a:ea typeface="Meiryo" charset="-128"/>
                <a:cs typeface="Meiryo" charset="-128"/>
              </a:rPr>
              <a:t>セキュリティ</a:t>
            </a:r>
            <a:endParaRPr lang="ja-JP" altLang="en-US" sz="2400" b="1" dirty="0">
              <a:solidFill>
                <a:srgbClr val="FFFFFF"/>
              </a:solidFill>
              <a:latin typeface="Meiryo" charset="-128"/>
              <a:ea typeface="Meiryo" charset="-128"/>
              <a:cs typeface="Meiryo" charset="-128"/>
            </a:endParaRPr>
          </a:p>
          <a:p>
            <a:pPr algn="ctr"/>
            <a:r>
              <a:rPr lang="ja-JP" altLang="en-US" dirty="0">
                <a:solidFill>
                  <a:srgbClr val="FFFFFF"/>
                </a:solidFill>
                <a:latin typeface="Meiryo" charset="-128"/>
                <a:ea typeface="Meiryo" charset="-128"/>
                <a:cs typeface="Meiryo" charset="-128"/>
              </a:rPr>
              <a:t>ITを活用する上での心配事を</a:t>
            </a:r>
            <a:r>
              <a:rPr lang="ja-JP" altLang="en-US" dirty="0" smtClean="0">
                <a:solidFill>
                  <a:srgbClr val="FFFFFF"/>
                </a:solidFill>
                <a:latin typeface="Meiryo" charset="-128"/>
                <a:ea typeface="Meiryo" charset="-128"/>
                <a:cs typeface="Meiryo" charset="-128"/>
              </a:rPr>
              <a:t>解消し業務の効率や利便性を高めること</a:t>
            </a:r>
            <a:endParaRPr lang="en-US" altLang="ja-JP" dirty="0" smtClean="0">
              <a:solidFill>
                <a:srgbClr val="FFFFFF"/>
              </a:solidFill>
              <a:latin typeface="Meiryo" charset="-128"/>
              <a:ea typeface="Meiryo" charset="-128"/>
              <a:cs typeface="Meiryo" charset="-128"/>
            </a:endParaRPr>
          </a:p>
        </p:txBody>
      </p:sp>
      <p:sp>
        <p:nvSpPr>
          <p:cNvPr id="5" name="フリーフォーム 4"/>
          <p:cNvSpPr/>
          <p:nvPr/>
        </p:nvSpPr>
        <p:spPr>
          <a:xfrm>
            <a:off x="283850" y="5241956"/>
            <a:ext cx="5541639" cy="607162"/>
          </a:xfrm>
          <a:custGeom>
            <a:avLst/>
            <a:gdLst>
              <a:gd name="connsiteX0" fmla="*/ 0 w 5640019"/>
              <a:gd name="connsiteY0" fmla="*/ 0 h 607162"/>
              <a:gd name="connsiteX1" fmla="*/ 0 w 5640019"/>
              <a:gd name="connsiteY1" fmla="*/ 607162 h 607162"/>
              <a:gd name="connsiteX2" fmla="*/ 5640019 w 5640019"/>
              <a:gd name="connsiteY2" fmla="*/ 599846 h 607162"/>
              <a:gd name="connsiteX3" fmla="*/ 2955340 w 5640019"/>
              <a:gd name="connsiteY3" fmla="*/ 14630 h 607162"/>
              <a:gd name="connsiteX4" fmla="*/ 0 w 5640019"/>
              <a:gd name="connsiteY4" fmla="*/ 0 h 60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019" h="607162">
                <a:moveTo>
                  <a:pt x="0" y="0"/>
                </a:moveTo>
                <a:lnTo>
                  <a:pt x="0" y="607162"/>
                </a:lnTo>
                <a:lnTo>
                  <a:pt x="5640019" y="599846"/>
                </a:lnTo>
                <a:lnTo>
                  <a:pt x="2955340" y="14630"/>
                </a:lnTo>
                <a:lnTo>
                  <a:pt x="0" y="0"/>
                </a:lnTo>
                <a:close/>
              </a:path>
            </a:pathLst>
          </a:cu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1122766" y="5355830"/>
            <a:ext cx="1723549" cy="461665"/>
          </a:xfrm>
          <a:prstGeom prst="rect">
            <a:avLst/>
          </a:prstGeom>
          <a:noFill/>
        </p:spPr>
        <p:txBody>
          <a:bodyPr wrap="none" rtlCol="0">
            <a:spAutoFit/>
          </a:bodyPr>
          <a:lstStyle/>
          <a:p>
            <a:r>
              <a:rPr kumimoji="1" lang="ja-JP" altLang="en-US" sz="2400" dirty="0" smtClean="0">
                <a:solidFill>
                  <a:schemeClr val="bg1"/>
                </a:solidFill>
                <a:latin typeface="Meiryo" charset="-128"/>
                <a:ea typeface="Meiryo" charset="-128"/>
                <a:cs typeface="Meiryo" charset="-128"/>
              </a:rPr>
              <a:t>技術的対策</a:t>
            </a:r>
            <a:endParaRPr kumimoji="1" lang="ja-JP" altLang="en-US" sz="2400" dirty="0">
              <a:solidFill>
                <a:schemeClr val="bg1"/>
              </a:solidFill>
              <a:latin typeface="Meiryo" charset="-128"/>
              <a:ea typeface="Meiryo" charset="-128"/>
              <a:cs typeface="Meiryo" charset="-128"/>
            </a:endParaRPr>
          </a:p>
        </p:txBody>
      </p:sp>
      <p:sp>
        <p:nvSpPr>
          <p:cNvPr id="76" name="フリーフォーム 75"/>
          <p:cNvSpPr/>
          <p:nvPr/>
        </p:nvSpPr>
        <p:spPr>
          <a:xfrm rot="10800000">
            <a:off x="3374998" y="5241956"/>
            <a:ext cx="5541639" cy="607162"/>
          </a:xfrm>
          <a:custGeom>
            <a:avLst/>
            <a:gdLst>
              <a:gd name="connsiteX0" fmla="*/ 0 w 5640019"/>
              <a:gd name="connsiteY0" fmla="*/ 0 h 607162"/>
              <a:gd name="connsiteX1" fmla="*/ 0 w 5640019"/>
              <a:gd name="connsiteY1" fmla="*/ 607162 h 607162"/>
              <a:gd name="connsiteX2" fmla="*/ 5640019 w 5640019"/>
              <a:gd name="connsiteY2" fmla="*/ 599846 h 607162"/>
              <a:gd name="connsiteX3" fmla="*/ 2955340 w 5640019"/>
              <a:gd name="connsiteY3" fmla="*/ 14630 h 607162"/>
              <a:gd name="connsiteX4" fmla="*/ 0 w 5640019"/>
              <a:gd name="connsiteY4" fmla="*/ 0 h 60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019" h="607162">
                <a:moveTo>
                  <a:pt x="0" y="0"/>
                </a:moveTo>
                <a:lnTo>
                  <a:pt x="0" y="607162"/>
                </a:lnTo>
                <a:lnTo>
                  <a:pt x="5640019" y="599846"/>
                </a:lnTo>
                <a:lnTo>
                  <a:pt x="2955340" y="14630"/>
                </a:lnTo>
                <a:lnTo>
                  <a:pt x="0" y="0"/>
                </a:lnTo>
                <a:close/>
              </a:path>
            </a:pathLst>
          </a:cu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6100824" y="5314704"/>
            <a:ext cx="1723549" cy="461665"/>
          </a:xfrm>
          <a:prstGeom prst="rect">
            <a:avLst/>
          </a:prstGeom>
          <a:noFill/>
        </p:spPr>
        <p:txBody>
          <a:bodyPr wrap="none" rtlCol="0">
            <a:spAutoFit/>
          </a:bodyPr>
          <a:lstStyle/>
          <a:p>
            <a:r>
              <a:rPr kumimoji="1" lang="ja-JP" altLang="en-US" sz="2400" dirty="0" smtClean="0">
                <a:solidFill>
                  <a:schemeClr val="bg1"/>
                </a:solidFill>
                <a:latin typeface="Meiryo" charset="-128"/>
                <a:ea typeface="Meiryo" charset="-128"/>
                <a:cs typeface="Meiryo" charset="-128"/>
              </a:rPr>
              <a:t>業務的対策</a:t>
            </a:r>
            <a:endParaRPr kumimoji="1" lang="ja-JP" altLang="en-US" sz="2400" dirty="0">
              <a:solidFill>
                <a:schemeClr val="bg1"/>
              </a:solidFill>
              <a:latin typeface="Meiryo" charset="-128"/>
              <a:ea typeface="Meiryo" charset="-128"/>
              <a:cs typeface="Meiryo" charset="-128"/>
            </a:endParaRPr>
          </a:p>
        </p:txBody>
      </p:sp>
      <p:sp>
        <p:nvSpPr>
          <p:cNvPr id="78" name="正方形/長方形 77"/>
          <p:cNvSpPr/>
          <p:nvPr/>
        </p:nvSpPr>
        <p:spPr>
          <a:xfrm>
            <a:off x="279464" y="5947085"/>
            <a:ext cx="8610018" cy="381025"/>
          </a:xfrm>
          <a:prstGeom prst="rect">
            <a:avLst/>
          </a:prstGeom>
          <a:solidFill>
            <a:srgbClr val="FFC000"/>
          </a:solidFill>
          <a:effectLst>
            <a:outerShdw blurRad="50800" dist="38100" dir="2700000" algn="tl" rotWithShape="0">
              <a:prstClr val="black">
                <a:alpha val="40000"/>
              </a:prstClr>
            </a:outerShdw>
          </a:effectLst>
        </p:spPr>
        <p:txBody>
          <a:bodyPr wrap="none" anchor="ctr" anchorCtr="0">
            <a:noAutofit/>
          </a:bodyPr>
          <a:lstStyle/>
          <a:p>
            <a:pPr algn="ctr"/>
            <a:r>
              <a:rPr lang="ja-JP" altLang="en-US" sz="2000" smtClean="0">
                <a:solidFill>
                  <a:srgbClr val="FFFFFF"/>
                </a:solidFill>
                <a:latin typeface="Meiryo" charset="-128"/>
                <a:ea typeface="Meiryo" charset="-128"/>
                <a:cs typeface="Meiryo" charset="-128"/>
              </a:rPr>
              <a:t>教育・意識改革</a:t>
            </a:r>
            <a:endParaRPr lang="en-US" altLang="ja-JP" sz="2000" dirty="0" smtClean="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35064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リスクマネージメントの相関図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57</a:t>
            </a:fld>
            <a:endParaRPr kumimoji="1" lang="ja-JP" altLang="en-US"/>
          </a:p>
        </p:txBody>
      </p:sp>
      <p:sp>
        <p:nvSpPr>
          <p:cNvPr id="4" name="角丸四角形 3"/>
          <p:cNvSpPr/>
          <p:nvPr/>
        </p:nvSpPr>
        <p:spPr>
          <a:xfrm>
            <a:off x="4267175" y="2346337"/>
            <a:ext cx="1857903" cy="1857803"/>
          </a:xfrm>
          <a:prstGeom prst="roundRect">
            <a:avLst>
              <a:gd name="adj" fmla="val 0"/>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latin typeface="Meiryo" charset="-128"/>
              <a:ea typeface="Meiryo" charset="-128"/>
              <a:cs typeface="Meiryo" charset="-128"/>
            </a:endParaRPr>
          </a:p>
        </p:txBody>
      </p:sp>
      <p:sp>
        <p:nvSpPr>
          <p:cNvPr id="5" name="角丸四角形 4"/>
          <p:cNvSpPr/>
          <p:nvPr/>
        </p:nvSpPr>
        <p:spPr>
          <a:xfrm>
            <a:off x="1057002" y="1393914"/>
            <a:ext cx="2905632" cy="752528"/>
          </a:xfrm>
          <a:prstGeom prst="roundRect">
            <a:avLst>
              <a:gd name="adj" fmla="val 0"/>
            </a:avLst>
          </a:prstGeom>
          <a:solidFill>
            <a:srgbClr val="C00000"/>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事故の発生</a:t>
            </a:r>
            <a:endParaRPr kumimoji="1" lang="ja-JP" altLang="en-US" dirty="0">
              <a:solidFill>
                <a:schemeClr val="bg1"/>
              </a:solidFill>
              <a:latin typeface="Meiryo" charset="-128"/>
              <a:ea typeface="Meiryo" charset="-128"/>
              <a:cs typeface="Meiryo" charset="-128"/>
            </a:endParaRPr>
          </a:p>
        </p:txBody>
      </p:sp>
      <p:sp>
        <p:nvSpPr>
          <p:cNvPr id="6" name="角丸四角形 5"/>
          <p:cNvSpPr/>
          <p:nvPr/>
        </p:nvSpPr>
        <p:spPr>
          <a:xfrm>
            <a:off x="4467076" y="1393914"/>
            <a:ext cx="1476746" cy="752528"/>
          </a:xfrm>
          <a:prstGeom prst="roundRect">
            <a:avLst>
              <a:gd name="adj" fmla="val 0"/>
            </a:avLst>
          </a:prstGeom>
          <a:solidFill>
            <a:srgbClr val="C00000"/>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事故の影響</a:t>
            </a:r>
            <a:endParaRPr kumimoji="1" lang="ja-JP" altLang="en-US" dirty="0">
              <a:solidFill>
                <a:schemeClr val="bg1"/>
              </a:solidFill>
              <a:latin typeface="Meiryo" charset="-128"/>
              <a:ea typeface="Meiryo" charset="-128"/>
              <a:cs typeface="Meiryo" charset="-128"/>
            </a:endParaRPr>
          </a:p>
        </p:txBody>
      </p:sp>
      <p:sp>
        <p:nvSpPr>
          <p:cNvPr id="7" name="角丸四角形 6"/>
          <p:cNvSpPr/>
          <p:nvPr/>
        </p:nvSpPr>
        <p:spPr>
          <a:xfrm>
            <a:off x="6654228" y="1393914"/>
            <a:ext cx="1437953" cy="752528"/>
          </a:xfrm>
          <a:prstGeom prst="roundRect">
            <a:avLst>
              <a:gd name="adj" fmla="val 0"/>
            </a:avLst>
          </a:prstGeom>
          <a:solidFill>
            <a:srgbClr val="C00000"/>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solidFill>
                  <a:schemeClr val="bg1"/>
                </a:solidFill>
                <a:latin typeface="Meiryo" charset="-128"/>
                <a:ea typeface="Meiryo" charset="-128"/>
                <a:cs typeface="Meiryo" charset="-128"/>
              </a:rPr>
              <a:t>受容</a:t>
            </a:r>
            <a:endParaRPr kumimoji="1" lang="ja-JP" altLang="en-US" dirty="0">
              <a:solidFill>
                <a:schemeClr val="bg1"/>
              </a:solidFill>
              <a:latin typeface="Meiryo" charset="-128"/>
              <a:ea typeface="Meiryo" charset="-128"/>
              <a:cs typeface="Meiryo" charset="-128"/>
            </a:endParaRPr>
          </a:p>
        </p:txBody>
      </p:sp>
      <p:cxnSp>
        <p:nvCxnSpPr>
          <p:cNvPr id="8" name="直線矢印コネクタ 7"/>
          <p:cNvCxnSpPr>
            <a:stCxn id="5" idx="3"/>
            <a:endCxn id="6" idx="1"/>
          </p:cNvCxnSpPr>
          <p:nvPr/>
        </p:nvCxnSpPr>
        <p:spPr>
          <a:xfrm>
            <a:off x="3962634" y="1770178"/>
            <a:ext cx="504442" cy="0"/>
          </a:xfrm>
          <a:prstGeom prst="straightConnector1">
            <a:avLst/>
          </a:prstGeom>
          <a:ln>
            <a:solidFill>
              <a:schemeClr val="accent6">
                <a:lumMod val="75000"/>
              </a:schemeClr>
            </a:solidFill>
            <a:tailEnd type="arrow"/>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cxnSp>
      <p:cxnSp>
        <p:nvCxnSpPr>
          <p:cNvPr id="9" name="直線矢印コネクタ 8"/>
          <p:cNvCxnSpPr>
            <a:stCxn id="6" idx="3"/>
          </p:cNvCxnSpPr>
          <p:nvPr/>
        </p:nvCxnSpPr>
        <p:spPr>
          <a:xfrm>
            <a:off x="5943822" y="1770178"/>
            <a:ext cx="710406" cy="0"/>
          </a:xfrm>
          <a:prstGeom prst="straightConnector1">
            <a:avLst/>
          </a:prstGeom>
          <a:ln>
            <a:solidFill>
              <a:schemeClr val="accent6">
                <a:lumMod val="75000"/>
              </a:schemeClr>
            </a:solidFill>
            <a:tailEnd type="arrow"/>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cxnSp>
      <p:sp>
        <p:nvSpPr>
          <p:cNvPr id="10" name="角丸四角形 9"/>
          <p:cNvSpPr/>
          <p:nvPr/>
        </p:nvSpPr>
        <p:spPr>
          <a:xfrm>
            <a:off x="1057002" y="2443376"/>
            <a:ext cx="1234681" cy="752528"/>
          </a:xfrm>
          <a:prstGeom prst="roundRect">
            <a:avLst>
              <a:gd name="adj" fmla="val 0"/>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脅威</a:t>
            </a:r>
            <a:endParaRPr kumimoji="1" lang="ja-JP" altLang="en-US" dirty="0">
              <a:solidFill>
                <a:schemeClr val="bg1"/>
              </a:solidFill>
              <a:latin typeface="Meiryo" charset="-128"/>
              <a:ea typeface="Meiryo" charset="-128"/>
              <a:cs typeface="Meiryo" charset="-128"/>
            </a:endParaRPr>
          </a:p>
        </p:txBody>
      </p:sp>
      <p:sp>
        <p:nvSpPr>
          <p:cNvPr id="11" name="角丸四角形 10"/>
          <p:cNvSpPr/>
          <p:nvPr/>
        </p:nvSpPr>
        <p:spPr>
          <a:xfrm>
            <a:off x="2731035" y="2443376"/>
            <a:ext cx="1231599" cy="752528"/>
          </a:xfrm>
          <a:prstGeom prst="roundRect">
            <a:avLst>
              <a:gd name="adj" fmla="val 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ぜい弱性</a:t>
            </a:r>
            <a:endParaRPr kumimoji="1" lang="ja-JP" altLang="en-US" dirty="0">
              <a:solidFill>
                <a:schemeClr val="bg1"/>
              </a:solidFill>
              <a:latin typeface="Meiryo" charset="-128"/>
              <a:ea typeface="Meiryo" charset="-128"/>
              <a:cs typeface="Meiryo" charset="-128"/>
            </a:endParaRPr>
          </a:p>
        </p:txBody>
      </p:sp>
      <p:sp>
        <p:nvSpPr>
          <p:cNvPr id="12" name="角丸四角形 11"/>
          <p:cNvSpPr/>
          <p:nvPr/>
        </p:nvSpPr>
        <p:spPr>
          <a:xfrm>
            <a:off x="4467076" y="2513924"/>
            <a:ext cx="1476746" cy="427977"/>
          </a:xfrm>
          <a:prstGeom prst="roundRect">
            <a:avLst>
              <a:gd name="adj" fmla="val 0"/>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機密性</a:t>
            </a:r>
            <a:endParaRPr kumimoji="1" lang="ja-JP" altLang="en-US" dirty="0">
              <a:solidFill>
                <a:schemeClr val="bg1"/>
              </a:solidFill>
              <a:latin typeface="Meiryo" charset="-128"/>
              <a:ea typeface="Meiryo" charset="-128"/>
              <a:cs typeface="Meiryo" charset="-128"/>
            </a:endParaRPr>
          </a:p>
        </p:txBody>
      </p:sp>
      <p:sp>
        <p:nvSpPr>
          <p:cNvPr id="13" name="十字形 12"/>
          <p:cNvSpPr/>
          <p:nvPr/>
        </p:nvSpPr>
        <p:spPr>
          <a:xfrm rot="2700000">
            <a:off x="2327859" y="2619020"/>
            <a:ext cx="364488" cy="360180"/>
          </a:xfrm>
          <a:prstGeom prst="plus">
            <a:avLst>
              <a:gd name="adj" fmla="val 41668"/>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latin typeface="Meiryo" charset="-128"/>
              <a:ea typeface="Meiryo" charset="-128"/>
              <a:cs typeface="Meiryo" charset="-128"/>
            </a:endParaRPr>
          </a:p>
        </p:txBody>
      </p:sp>
      <p:sp>
        <p:nvSpPr>
          <p:cNvPr id="14" name="角丸四角形 13"/>
          <p:cNvSpPr/>
          <p:nvPr/>
        </p:nvSpPr>
        <p:spPr>
          <a:xfrm>
            <a:off x="4467076" y="3064221"/>
            <a:ext cx="1476746" cy="427977"/>
          </a:xfrm>
          <a:prstGeom prst="roundRect">
            <a:avLst>
              <a:gd name="adj" fmla="val 0"/>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完全性</a:t>
            </a:r>
            <a:endParaRPr kumimoji="1" lang="ja-JP" altLang="en-US" dirty="0">
              <a:solidFill>
                <a:schemeClr val="bg1"/>
              </a:solidFill>
              <a:latin typeface="Meiryo" charset="-128"/>
              <a:ea typeface="Meiryo" charset="-128"/>
              <a:cs typeface="Meiryo" charset="-128"/>
            </a:endParaRPr>
          </a:p>
        </p:txBody>
      </p:sp>
      <p:sp>
        <p:nvSpPr>
          <p:cNvPr id="15" name="角丸四角形 14"/>
          <p:cNvSpPr/>
          <p:nvPr/>
        </p:nvSpPr>
        <p:spPr>
          <a:xfrm>
            <a:off x="4467076" y="3632598"/>
            <a:ext cx="1476746" cy="427977"/>
          </a:xfrm>
          <a:prstGeom prst="roundRect">
            <a:avLst>
              <a:gd name="adj" fmla="val 0"/>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可用性</a:t>
            </a:r>
            <a:endParaRPr kumimoji="1" lang="ja-JP" altLang="en-US" dirty="0">
              <a:solidFill>
                <a:schemeClr val="bg1"/>
              </a:solidFill>
              <a:latin typeface="Meiryo" charset="-128"/>
              <a:ea typeface="Meiryo" charset="-128"/>
              <a:cs typeface="Meiryo" charset="-128"/>
            </a:endParaRPr>
          </a:p>
        </p:txBody>
      </p:sp>
      <p:sp>
        <p:nvSpPr>
          <p:cNvPr id="16" name="角丸四角形 15"/>
          <p:cNvSpPr/>
          <p:nvPr/>
        </p:nvSpPr>
        <p:spPr>
          <a:xfrm>
            <a:off x="2731035" y="3582291"/>
            <a:ext cx="1231599" cy="551303"/>
          </a:xfrm>
          <a:prstGeom prst="roundRect">
            <a:avLst>
              <a:gd name="adj" fmla="val 0"/>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対策</a:t>
            </a:r>
            <a:endParaRPr kumimoji="1" lang="ja-JP" altLang="en-US" dirty="0">
              <a:solidFill>
                <a:schemeClr val="bg1"/>
              </a:solidFill>
              <a:latin typeface="Meiryo" charset="-128"/>
              <a:ea typeface="Meiryo" charset="-128"/>
              <a:cs typeface="Meiryo" charset="-128"/>
            </a:endParaRPr>
          </a:p>
        </p:txBody>
      </p:sp>
      <p:cxnSp>
        <p:nvCxnSpPr>
          <p:cNvPr id="17" name="直線矢印コネクタ 16"/>
          <p:cNvCxnSpPr/>
          <p:nvPr/>
        </p:nvCxnSpPr>
        <p:spPr>
          <a:xfrm flipV="1">
            <a:off x="3335992" y="3195904"/>
            <a:ext cx="0" cy="386387"/>
          </a:xfrm>
          <a:prstGeom prst="straightConnector1">
            <a:avLst/>
          </a:prstGeom>
          <a:ln>
            <a:solidFill>
              <a:schemeClr val="accent6">
                <a:lumMod val="75000"/>
              </a:schemeClr>
            </a:solidFill>
            <a:tailEnd type="arrow"/>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18" name="角丸四角形 17"/>
          <p:cNvSpPr/>
          <p:nvPr/>
        </p:nvSpPr>
        <p:spPr>
          <a:xfrm>
            <a:off x="6654228" y="3064221"/>
            <a:ext cx="1437954" cy="427977"/>
          </a:xfrm>
          <a:prstGeom prst="roundRect">
            <a:avLst>
              <a:gd name="adj" fmla="val 0"/>
            </a:avLst>
          </a:prstGeom>
          <a:solidFill>
            <a:srgbClr val="C0504D"/>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受容レベル</a:t>
            </a:r>
            <a:endParaRPr kumimoji="1" lang="ja-JP" altLang="en-US" dirty="0">
              <a:solidFill>
                <a:schemeClr val="bg1"/>
              </a:solidFill>
              <a:latin typeface="Meiryo" charset="-128"/>
              <a:ea typeface="Meiryo" charset="-128"/>
              <a:cs typeface="Meiryo" charset="-128"/>
            </a:endParaRPr>
          </a:p>
        </p:txBody>
      </p:sp>
      <p:cxnSp>
        <p:nvCxnSpPr>
          <p:cNvPr id="20" name="直線矢印コネクタ 19"/>
          <p:cNvCxnSpPr/>
          <p:nvPr/>
        </p:nvCxnSpPr>
        <p:spPr>
          <a:xfrm>
            <a:off x="3962634" y="3881459"/>
            <a:ext cx="304541" cy="0"/>
          </a:xfrm>
          <a:prstGeom prst="straightConnector1">
            <a:avLst/>
          </a:prstGeom>
          <a:ln>
            <a:solidFill>
              <a:schemeClr val="accent6">
                <a:lumMod val="75000"/>
              </a:schemeClr>
            </a:solidFill>
            <a:headEnd type="arrow"/>
            <a:tailEnd type="arrow"/>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
        <p:nvSpPr>
          <p:cNvPr id="21" name="角丸四角形 20"/>
          <p:cNvSpPr/>
          <p:nvPr/>
        </p:nvSpPr>
        <p:spPr>
          <a:xfrm>
            <a:off x="1057002" y="5156246"/>
            <a:ext cx="7035180" cy="552943"/>
          </a:xfrm>
          <a:prstGeom prst="roundRect">
            <a:avLst>
              <a:gd name="adj" fmla="val 0"/>
            </a:avLst>
          </a:prstGeom>
          <a:solidFill>
            <a:srgbClr val="0432FF"/>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保証</a:t>
            </a:r>
            <a:endParaRPr kumimoji="1" lang="ja-JP" altLang="en-US" dirty="0">
              <a:solidFill>
                <a:schemeClr val="bg1"/>
              </a:solidFill>
              <a:latin typeface="Meiryo" charset="-128"/>
              <a:ea typeface="Meiryo" charset="-128"/>
              <a:cs typeface="Meiryo" charset="-128"/>
            </a:endParaRPr>
          </a:p>
        </p:txBody>
      </p:sp>
      <p:sp>
        <p:nvSpPr>
          <p:cNvPr id="22" name="角丸四角形 21"/>
          <p:cNvSpPr/>
          <p:nvPr/>
        </p:nvSpPr>
        <p:spPr>
          <a:xfrm>
            <a:off x="2731035" y="4462815"/>
            <a:ext cx="1231599" cy="448184"/>
          </a:xfrm>
          <a:prstGeom prst="roundRect">
            <a:avLst>
              <a:gd name="adj" fmla="val 0"/>
            </a:avLst>
          </a:prstGeom>
          <a:solidFill>
            <a:srgbClr val="C0504D"/>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コスト</a:t>
            </a:r>
            <a:endParaRPr kumimoji="1" lang="ja-JP" altLang="en-US" dirty="0">
              <a:solidFill>
                <a:schemeClr val="bg1"/>
              </a:solidFill>
              <a:latin typeface="Meiryo" charset="-128"/>
              <a:ea typeface="Meiryo" charset="-128"/>
              <a:cs typeface="Meiryo" charset="-128"/>
            </a:endParaRPr>
          </a:p>
        </p:txBody>
      </p:sp>
      <p:sp>
        <p:nvSpPr>
          <p:cNvPr id="23" name="角丸四角形 22"/>
          <p:cNvSpPr/>
          <p:nvPr/>
        </p:nvSpPr>
        <p:spPr>
          <a:xfrm>
            <a:off x="4535424" y="4462815"/>
            <a:ext cx="1231599" cy="448184"/>
          </a:xfrm>
          <a:prstGeom prst="roundRect">
            <a:avLst>
              <a:gd name="adj" fmla="val 0"/>
            </a:avLst>
          </a:prstGeom>
          <a:solidFill>
            <a:srgbClr val="C0504D"/>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chemeClr val="bg1"/>
                </a:solidFill>
                <a:latin typeface="Meiryo" charset="-128"/>
                <a:ea typeface="Meiryo" charset="-128"/>
                <a:cs typeface="Meiryo" charset="-128"/>
              </a:rPr>
              <a:t>影響</a:t>
            </a:r>
            <a:endParaRPr kumimoji="1" lang="ja-JP" altLang="en-US" dirty="0">
              <a:solidFill>
                <a:schemeClr val="bg1"/>
              </a:solidFill>
              <a:latin typeface="Meiryo" charset="-128"/>
              <a:ea typeface="Meiryo" charset="-128"/>
              <a:cs typeface="Meiryo" charset="-128"/>
            </a:endParaRPr>
          </a:p>
        </p:txBody>
      </p:sp>
      <p:cxnSp>
        <p:nvCxnSpPr>
          <p:cNvPr id="24" name="直線矢印コネクタ 23"/>
          <p:cNvCxnSpPr/>
          <p:nvPr/>
        </p:nvCxnSpPr>
        <p:spPr>
          <a:xfrm>
            <a:off x="3962634" y="4686907"/>
            <a:ext cx="572790" cy="0"/>
          </a:xfrm>
          <a:prstGeom prst="straightConnector1">
            <a:avLst/>
          </a:prstGeom>
          <a:ln>
            <a:solidFill>
              <a:schemeClr val="accent6">
                <a:lumMod val="75000"/>
              </a:schemeClr>
            </a:solidFill>
            <a:headEnd type="arrow"/>
            <a:tailEnd type="arrow"/>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cxnSp>
        <p:nvCxnSpPr>
          <p:cNvPr id="25" name="カギ線コネクタ 24"/>
          <p:cNvCxnSpPr/>
          <p:nvPr/>
        </p:nvCxnSpPr>
        <p:spPr>
          <a:xfrm flipV="1">
            <a:off x="5767023" y="3492198"/>
            <a:ext cx="1606182" cy="1194709"/>
          </a:xfrm>
          <a:prstGeom prst="bentConnector2">
            <a:avLst/>
          </a:prstGeom>
          <a:ln>
            <a:solidFill>
              <a:schemeClr val="accent6">
                <a:lumMod val="75000"/>
              </a:schemeClr>
            </a:solidFill>
            <a:headEnd type="arrow"/>
            <a:tailEnd type="arrow"/>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cxnSp>
      <p:cxnSp>
        <p:nvCxnSpPr>
          <p:cNvPr id="506" name="直線矢印コネクタ 505"/>
          <p:cNvCxnSpPr>
            <a:stCxn id="4" idx="3"/>
            <a:endCxn id="18" idx="1"/>
          </p:cNvCxnSpPr>
          <p:nvPr/>
        </p:nvCxnSpPr>
        <p:spPr>
          <a:xfrm>
            <a:off x="6125078" y="3275239"/>
            <a:ext cx="529150" cy="2971"/>
          </a:xfrm>
          <a:prstGeom prst="straightConnector1">
            <a:avLst/>
          </a:prstGeom>
          <a:ln>
            <a:solidFill>
              <a:schemeClr val="accent6">
                <a:lumMod val="75000"/>
              </a:schemeClr>
            </a:solidFill>
            <a:headEnd type="arrow"/>
            <a:tailEnd type="arrow"/>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cxnSp>
    </p:spTree>
    <p:extLst>
      <p:ext uri="{BB962C8B-B14F-4D97-AF65-F5344CB8AC3E}">
        <p14:creationId xmlns:p14="http://schemas.microsoft.com/office/powerpoint/2010/main" val="406320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a:effectLst>
            <a:outerShdw blurRad="50800" dist="38100" dir="2700000" algn="tl" rotWithShape="0">
              <a:prstClr val="black">
                <a:alpha val="40000"/>
              </a:prstClr>
            </a:outerShdw>
          </a:effectLst>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 name="ホームベース 5"/>
            <p:cNvSpPr/>
            <p:nvPr/>
          </p:nvSpPr>
          <p:spPr bwMode="auto">
            <a:xfrm>
              <a:off x="51054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7" name="ホームベース 6"/>
            <p:cNvSpPr/>
            <p:nvPr/>
          </p:nvSpPr>
          <p:spPr bwMode="auto">
            <a:xfrm>
              <a:off x="48768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 name="ホームベース 7"/>
            <p:cNvSpPr/>
            <p:nvPr/>
          </p:nvSpPr>
          <p:spPr bwMode="auto">
            <a:xfrm>
              <a:off x="46482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0" name="ホームベース 29"/>
            <p:cNvSpPr/>
            <p:nvPr/>
          </p:nvSpPr>
          <p:spPr bwMode="auto">
            <a:xfrm>
              <a:off x="44196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1" name="ホームベース 30"/>
            <p:cNvSpPr/>
            <p:nvPr/>
          </p:nvSpPr>
          <p:spPr bwMode="auto">
            <a:xfrm>
              <a:off x="41910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2" name="ホームベース 31"/>
            <p:cNvSpPr/>
            <p:nvPr/>
          </p:nvSpPr>
          <p:spPr bwMode="auto">
            <a:xfrm>
              <a:off x="39624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3" name="ホームベース 32"/>
            <p:cNvSpPr/>
            <p:nvPr/>
          </p:nvSpPr>
          <p:spPr bwMode="auto">
            <a:xfrm>
              <a:off x="37338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4" name="ホームベース 33"/>
            <p:cNvSpPr/>
            <p:nvPr/>
          </p:nvSpPr>
          <p:spPr bwMode="auto">
            <a:xfrm>
              <a:off x="35052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5" name="ホームベース 34"/>
            <p:cNvSpPr/>
            <p:nvPr/>
          </p:nvSpPr>
          <p:spPr bwMode="auto">
            <a:xfrm>
              <a:off x="32766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6" name="ホームベース 35"/>
            <p:cNvSpPr/>
            <p:nvPr/>
          </p:nvSpPr>
          <p:spPr bwMode="auto">
            <a:xfrm>
              <a:off x="30480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7" name="ホームベース 36"/>
            <p:cNvSpPr/>
            <p:nvPr/>
          </p:nvSpPr>
          <p:spPr bwMode="auto">
            <a:xfrm>
              <a:off x="28194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8" name="ホームベース 37"/>
            <p:cNvSpPr/>
            <p:nvPr/>
          </p:nvSpPr>
          <p:spPr bwMode="auto">
            <a:xfrm>
              <a:off x="25908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9" name="ホームベース 38"/>
            <p:cNvSpPr/>
            <p:nvPr/>
          </p:nvSpPr>
          <p:spPr bwMode="auto">
            <a:xfrm>
              <a:off x="23622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0" name="ホームベース 39"/>
            <p:cNvSpPr/>
            <p:nvPr/>
          </p:nvSpPr>
          <p:spPr bwMode="auto">
            <a:xfrm>
              <a:off x="21336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1" name="ホームベース 40"/>
            <p:cNvSpPr/>
            <p:nvPr/>
          </p:nvSpPr>
          <p:spPr bwMode="auto">
            <a:xfrm>
              <a:off x="19050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2" name="ホームベース 41"/>
            <p:cNvSpPr/>
            <p:nvPr/>
          </p:nvSpPr>
          <p:spPr bwMode="auto">
            <a:xfrm>
              <a:off x="16764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3" name="ホームベース 42"/>
            <p:cNvSpPr/>
            <p:nvPr/>
          </p:nvSpPr>
          <p:spPr bwMode="auto">
            <a:xfrm>
              <a:off x="14478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4" name="ホームベース 43"/>
            <p:cNvSpPr/>
            <p:nvPr/>
          </p:nvSpPr>
          <p:spPr bwMode="auto">
            <a:xfrm>
              <a:off x="12192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5" name="ホームベース 44"/>
            <p:cNvSpPr/>
            <p:nvPr/>
          </p:nvSpPr>
          <p:spPr bwMode="auto">
            <a:xfrm>
              <a:off x="990600" y="3276600"/>
              <a:ext cx="4572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6" name="ホームベース 45"/>
            <p:cNvSpPr/>
            <p:nvPr/>
          </p:nvSpPr>
          <p:spPr bwMode="auto">
            <a:xfrm>
              <a:off x="762000" y="3276600"/>
              <a:ext cx="457200" cy="457200"/>
            </a:xfrm>
            <a:prstGeom prst="homePlate">
              <a:avLst/>
            </a:prstGeom>
            <a:solidFill>
              <a:srgbClr val="66CC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ホームベース 46"/>
            <p:cNvSpPr/>
            <p:nvPr/>
          </p:nvSpPr>
          <p:spPr bwMode="auto">
            <a:xfrm>
              <a:off x="533400" y="3276600"/>
              <a:ext cx="4572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フローチャート: 論理積ゲート 58"/>
              <p:cNvSpPr/>
              <p:nvPr/>
            </p:nvSpPr>
            <p:spPr bwMode="auto">
              <a:xfrm rot="16200000">
                <a:off x="20574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2" name="フローチャート: 論理積ゲート 61"/>
              <p:cNvSpPr/>
              <p:nvPr/>
            </p:nvSpPr>
            <p:spPr bwMode="auto">
              <a:xfrm rot="16200000">
                <a:off x="37338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5" name="フローチャート: 論理積ゲート 64"/>
              <p:cNvSpPr/>
              <p:nvPr/>
            </p:nvSpPr>
            <p:spPr bwMode="auto">
              <a:xfrm rot="16200000">
                <a:off x="5334000"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715000" y="3200400"/>
              <a:ext cx="2973891" cy="584775"/>
            </a:xfrm>
            <a:prstGeom prst="rect">
              <a:avLst/>
            </a:prstGeom>
            <a:noFill/>
          </p:spPr>
          <p:txBody>
            <a:bodyPr wrap="none" rtlCol="0">
              <a:spAutoFit/>
            </a:bodyPr>
            <a:lstStyle/>
            <a:p>
              <a:r>
                <a:rPr kumimoji="1" lang="ja-JP" altLang="en-US" sz="1600" dirty="0" smtClean="0">
                  <a:solidFill>
                    <a:srgbClr val="0000FF"/>
                  </a:solidFill>
                  <a:latin typeface="Meiryo" charset="-128"/>
                  <a:ea typeface="Meiryo" charset="-128"/>
                  <a:cs typeface="Meiryo" charset="-128"/>
                </a:rPr>
                <a:t>タイムシェア（</a:t>
              </a:r>
              <a:r>
                <a:rPr kumimoji="1" lang="en-US" altLang="ja-JP" sz="1600" dirty="0" smtClean="0">
                  <a:solidFill>
                    <a:srgbClr val="0000FF"/>
                  </a:solidFill>
                  <a:latin typeface="Meiryo" charset="-128"/>
                  <a:ea typeface="Meiryo" charset="-128"/>
                  <a:cs typeface="Meiryo" charset="-128"/>
                </a:rPr>
                <a:t>Time Share</a:t>
              </a:r>
              <a:r>
                <a:rPr kumimoji="1" lang="ja-JP" altLang="en-US" sz="1600" dirty="0" smtClean="0">
                  <a:solidFill>
                    <a:srgbClr val="0000FF"/>
                  </a:solidFill>
                  <a:latin typeface="Meiryo" charset="-128"/>
                  <a:ea typeface="Meiryo" charset="-128"/>
                  <a:cs typeface="Meiryo" charset="-128"/>
                </a:rPr>
                <a:t>）</a:t>
              </a:r>
              <a:endParaRPr kumimoji="1" lang="en-US" altLang="ja-JP" sz="1600" dirty="0" smtClean="0">
                <a:solidFill>
                  <a:srgbClr val="0000FF"/>
                </a:solidFill>
                <a:latin typeface="Meiryo" charset="-128"/>
                <a:ea typeface="Meiryo" charset="-128"/>
                <a:cs typeface="Meiryo" charset="-128"/>
              </a:endParaRPr>
            </a:p>
            <a:p>
              <a:r>
                <a:rPr kumimoji="1" lang="ja-JP" altLang="en-US" sz="1600" dirty="0" smtClean="0">
                  <a:solidFill>
                    <a:srgbClr val="0000FF"/>
                  </a:solidFill>
                  <a:latin typeface="Meiryo" charset="-128"/>
                  <a:ea typeface="Meiryo" charset="-128"/>
                  <a:cs typeface="Meiryo" charset="-128"/>
                </a:rPr>
                <a:t>モニター（</a:t>
              </a:r>
              <a:r>
                <a:rPr kumimoji="1" lang="en-US" altLang="ja-JP" sz="1600" dirty="0" smtClean="0">
                  <a:solidFill>
                    <a:srgbClr val="0000FF"/>
                  </a:solidFill>
                  <a:latin typeface="Meiryo" charset="-128"/>
                  <a:ea typeface="Meiryo" charset="-128"/>
                  <a:cs typeface="Meiryo" charset="-128"/>
                </a:rPr>
                <a:t>Monitor</a:t>
              </a:r>
              <a:r>
                <a:rPr kumimoji="1" lang="ja-JP" altLang="en-US" sz="1600" dirty="0" smtClean="0">
                  <a:solidFill>
                    <a:srgbClr val="0000FF"/>
                  </a:solidFill>
                  <a:latin typeface="Meiryo" charset="-128"/>
                  <a:ea typeface="Meiryo" charset="-128"/>
                  <a:cs typeface="Meiryo" charset="-128"/>
                </a:rPr>
                <a:t>）</a:t>
              </a:r>
              <a:endParaRPr kumimoji="1" lang="ja-JP" altLang="en-US" sz="1600" dirty="0">
                <a:solidFill>
                  <a:srgbClr val="0000FF"/>
                </a:solidFill>
                <a:latin typeface="Meiryo" charset="-128"/>
                <a:ea typeface="Meiryo" charset="-128"/>
                <a:cs typeface="Meiryo" charset="-128"/>
              </a:endParaRPr>
            </a:p>
          </p:txBody>
        </p:sp>
        <p:sp>
          <p:nvSpPr>
            <p:cNvPr id="9" name="四角形吹き出し 8"/>
            <p:cNvSpPr/>
            <p:nvPr/>
          </p:nvSpPr>
          <p:spPr bwMode="auto">
            <a:xfrm>
              <a:off x="5867400" y="1066800"/>
              <a:ext cx="2667000" cy="762000"/>
            </a:xfrm>
            <a:prstGeom prst="wedgeRectCallout">
              <a:avLst>
                <a:gd name="adj1" fmla="val -78748"/>
                <a:gd name="adj2" fmla="val 51149"/>
              </a:avLst>
            </a:prstGeom>
            <a:solidFill>
              <a:srgbClr val="0432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chemeClr val="bg1"/>
                  </a:solidFill>
                  <a:effectLst/>
                  <a:latin typeface="Meiryo" charset="-128"/>
                  <a:ea typeface="Meiryo" charset="-128"/>
                  <a:cs typeface="Meiryo" charset="-128"/>
                </a:rPr>
                <a:t>“</a:t>
              </a: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見かけ上</a:t>
              </a:r>
              <a:r>
                <a:rPr kumimoji="0" lang="en-US" altLang="ja-JP" sz="1800" b="0" i="0" u="none" strike="noStrike" cap="none" normalizeH="0" baseline="0" dirty="0" smtClean="0">
                  <a:ln>
                    <a:noFill/>
                  </a:ln>
                  <a:solidFill>
                    <a:schemeClr val="bg1"/>
                  </a:solidFill>
                  <a:effectLst/>
                  <a:latin typeface="Meiryo" charset="-128"/>
                  <a:ea typeface="Meiryo" charset="-128"/>
                  <a:cs typeface="Meiryo" charset="-128"/>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a:effectLst>
            <a:outerShdw blurRad="50800" dist="38100" dir="2700000" algn="tl" rotWithShape="0">
              <a:prstClr val="black">
                <a:alpha val="40000"/>
              </a:prstClr>
            </a:outerShdw>
          </a:effectLst>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 name="ホームベース 2"/>
            <p:cNvSpPr/>
            <p:nvPr/>
          </p:nvSpPr>
          <p:spPr bwMode="auto">
            <a:xfrm>
              <a:off x="3733800" y="4572000"/>
              <a:ext cx="1828800" cy="457200"/>
            </a:xfrm>
            <a:prstGeom prst="homePlate">
              <a:avLst/>
            </a:prstGeom>
            <a:solidFill>
              <a:srgbClr val="66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 name="ホームベース 3"/>
            <p:cNvSpPr/>
            <p:nvPr/>
          </p:nvSpPr>
          <p:spPr bwMode="auto">
            <a:xfrm>
              <a:off x="2133600" y="4572000"/>
              <a:ext cx="1828800" cy="457200"/>
            </a:xfrm>
            <a:prstGeom prst="homePlate">
              <a:avLst/>
            </a:prstGeom>
            <a:solidFill>
              <a:srgbClr val="92D05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 name="ホームベース 4"/>
            <p:cNvSpPr/>
            <p:nvPr/>
          </p:nvSpPr>
          <p:spPr bwMode="auto">
            <a:xfrm>
              <a:off x="533400" y="4572000"/>
              <a:ext cx="1828800" cy="45720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56" name="図形グループ 55"/>
            <p:cNvGrpSpPr/>
            <p:nvPr/>
          </p:nvGrpSpPr>
          <p:grpSpPr>
            <a:xfrm>
              <a:off x="467544" y="5575850"/>
              <a:ext cx="304800" cy="609600"/>
              <a:chOff x="1381944" y="5118650"/>
              <a:chExt cx="304800" cy="609600"/>
            </a:xfrm>
          </p:grpSpPr>
          <p:sp>
            <p:nvSpPr>
              <p:cNvPr id="48" name="円/楕円 47"/>
              <p:cNvSpPr/>
              <p:nvPr/>
            </p:nvSpPr>
            <p:spPr bwMode="auto">
              <a:xfrm>
                <a:off x="1381944" y="511865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9" name="フローチャート: 論理積ゲート 48"/>
              <p:cNvSpPr/>
              <p:nvPr/>
            </p:nvSpPr>
            <p:spPr bwMode="auto">
              <a:xfrm rot="16200000">
                <a:off x="1381944" y="542345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grpSp>
          <p:nvGrpSpPr>
            <p:cNvPr id="55" name="図形グループ 54"/>
            <p:cNvGrpSpPr/>
            <p:nvPr/>
          </p:nvGrpSpPr>
          <p:grpSpPr>
            <a:xfrm>
              <a:off x="2220144" y="5575850"/>
              <a:ext cx="304800" cy="609600"/>
              <a:chOff x="3058344" y="5118650"/>
              <a:chExt cx="304800" cy="609600"/>
            </a:xfrm>
          </p:grpSpPr>
          <p:sp>
            <p:nvSpPr>
              <p:cNvPr id="50" name="円/楕円 49"/>
              <p:cNvSpPr/>
              <p:nvPr/>
            </p:nvSpPr>
            <p:spPr bwMode="auto">
              <a:xfrm>
                <a:off x="3058344" y="511865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1" name="フローチャート: 論理積ゲート 50"/>
              <p:cNvSpPr/>
              <p:nvPr/>
            </p:nvSpPr>
            <p:spPr bwMode="auto">
              <a:xfrm rot="16200000">
                <a:off x="3058344" y="542345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grpSp>
          <p:nvGrpSpPr>
            <p:cNvPr id="54" name="図形グループ 53"/>
            <p:cNvGrpSpPr/>
            <p:nvPr/>
          </p:nvGrpSpPr>
          <p:grpSpPr>
            <a:xfrm>
              <a:off x="3820344" y="5562600"/>
              <a:ext cx="304800" cy="609600"/>
              <a:chOff x="4658544" y="5105400"/>
              <a:chExt cx="304800" cy="609600"/>
            </a:xfrm>
          </p:grpSpPr>
          <p:sp>
            <p:nvSpPr>
              <p:cNvPr id="52" name="円/楕円 51"/>
              <p:cNvSpPr/>
              <p:nvPr/>
            </p:nvSpPr>
            <p:spPr bwMode="auto">
              <a:xfrm>
                <a:off x="4658544" y="5105400"/>
                <a:ext cx="304800" cy="304800"/>
              </a:xfrm>
              <a:prstGeom prst="ellipse">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3" name="フローチャート: 論理積ゲート 52"/>
              <p:cNvSpPr/>
              <p:nvPr/>
            </p:nvSpPr>
            <p:spPr bwMode="auto">
              <a:xfrm rot="16200000">
                <a:off x="4658544" y="5410200"/>
                <a:ext cx="304800" cy="304800"/>
              </a:xfrm>
              <a:prstGeom prst="flowChartDelay">
                <a:avLst/>
              </a:prstGeom>
              <a:solidFill>
                <a:schemeClr val="tx1">
                  <a:lumMod val="65000"/>
                  <a:lumOff val="35000"/>
                </a:schemeClr>
              </a:solidFill>
              <a:ln>
                <a:noFill/>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cxnSp>
          <p:nvCxnSpPr>
            <p:cNvPr id="67" name="直線矢印コネクタ 66"/>
            <p:cNvCxnSpPr>
              <a:endCxn id="48" idx="0"/>
            </p:cNvCxnSpPr>
            <p:nvPr/>
          </p:nvCxnSpPr>
          <p:spPr bwMode="auto">
            <a:xfrm>
              <a:off x="619944" y="504245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2372544" y="504245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3972744"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高価なコンピューター（物理資源）</a:t>
              </a:r>
            </a:p>
          </p:txBody>
        </p:sp>
        <p:sp>
          <p:nvSpPr>
            <p:cNvPr id="73" name="テキスト ボックス 72"/>
            <p:cNvSpPr txBox="1"/>
            <p:nvPr/>
          </p:nvSpPr>
          <p:spPr>
            <a:xfrm>
              <a:off x="6096000" y="4648200"/>
              <a:ext cx="2175596" cy="400110"/>
            </a:xfrm>
            <a:prstGeom prst="rect">
              <a:avLst/>
            </a:prstGeom>
            <a:noFill/>
          </p:spPr>
          <p:txBody>
            <a:bodyPr wrap="none" rtlCol="0">
              <a:spAutoFit/>
            </a:bodyPr>
            <a:lstStyle/>
            <a:p>
              <a:r>
                <a:rPr kumimoji="1" lang="ja-JP" altLang="en-US" sz="2000" dirty="0" smtClean="0">
                  <a:solidFill>
                    <a:srgbClr val="000090"/>
                  </a:solidFill>
                  <a:latin typeface="Meiryo" charset="-128"/>
                  <a:ea typeface="Meiryo" charset="-128"/>
                  <a:cs typeface="Meiryo" charset="-128"/>
                </a:rPr>
                <a:t>バッチ（</a:t>
              </a:r>
              <a:r>
                <a:rPr kumimoji="1" lang="en-US" altLang="ja-JP" sz="2000" dirty="0" smtClean="0">
                  <a:solidFill>
                    <a:srgbClr val="000090"/>
                  </a:solidFill>
                  <a:latin typeface="Meiryo" charset="-128"/>
                  <a:ea typeface="Meiryo" charset="-128"/>
                  <a:cs typeface="Meiryo" charset="-128"/>
                </a:rPr>
                <a:t>Batch</a:t>
              </a:r>
              <a:r>
                <a:rPr kumimoji="1" lang="ja-JP" altLang="en-US" sz="2000" dirty="0" smtClean="0">
                  <a:solidFill>
                    <a:srgbClr val="000090"/>
                  </a:solidFill>
                  <a:latin typeface="Meiryo" charset="-128"/>
                  <a:ea typeface="Meiryo" charset="-128"/>
                  <a:cs typeface="Meiryo" charset="-128"/>
                </a:rPr>
                <a:t>）</a:t>
              </a:r>
              <a:endParaRPr kumimoji="1" lang="ja-JP" altLang="en-US" sz="2000" dirty="0">
                <a:solidFill>
                  <a:srgbClr val="000090"/>
                </a:solidFill>
                <a:latin typeface="Meiryo" charset="-128"/>
                <a:ea typeface="Meiryo" charset="-128"/>
                <a:cs typeface="Meiryo" charset="-128"/>
              </a:endParaRPr>
            </a:p>
          </p:txBody>
        </p:sp>
        <p:sp>
          <p:nvSpPr>
            <p:cNvPr id="74" name="四角形吹き出し 73"/>
            <p:cNvSpPr/>
            <p:nvPr/>
          </p:nvSpPr>
          <p:spPr bwMode="auto">
            <a:xfrm>
              <a:off x="5867400" y="5410200"/>
              <a:ext cx="2667000" cy="762000"/>
            </a:xfrm>
            <a:prstGeom prst="wedgeRectCallout">
              <a:avLst>
                <a:gd name="adj1" fmla="val -73188"/>
                <a:gd name="adj2" fmla="val -3986"/>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chemeClr val="bg1"/>
                  </a:solidFill>
                  <a:latin typeface="Meiryo" charset="-128"/>
                  <a:ea typeface="Meiryo" charset="-128"/>
                  <a:cs typeface="Meiryo" charset="-128"/>
                </a:rPr>
                <a:t>前の処理が終わるまで</a:t>
              </a:r>
              <a:endParaRPr lang="en-US" altLang="ja-JP" sz="1800" dirty="0">
                <a:solidFill>
                  <a:schemeClr val="bg1"/>
                </a:solidFill>
                <a:latin typeface="Meiryo" charset="-128"/>
                <a:ea typeface="Meiryo" charset="-128"/>
                <a:cs typeface="Meiryo" charset="-128"/>
              </a:endParaRPr>
            </a:p>
            <a:p>
              <a:pPr algn="ctr">
                <a:spcBef>
                  <a:spcPts val="0"/>
                </a:spcBef>
              </a:pPr>
              <a:r>
                <a:rPr lang="ja-JP" altLang="en-US" sz="1800" dirty="0">
                  <a:solidFill>
                    <a:schemeClr val="bg1"/>
                  </a:solidFill>
                  <a:latin typeface="Meiryo" charset="-128"/>
                  <a:ea typeface="Meiryo" charset="-128"/>
                  <a:cs typeface="Meiryo" charset="-128"/>
                </a:rPr>
                <a:t>待たなくてはならない</a:t>
              </a:r>
            </a:p>
          </p:txBody>
        </p:sp>
      </p:grpSp>
    </p:spTree>
    <p:extLst>
      <p:ext uri="{BB962C8B-B14F-4D97-AF65-F5344CB8AC3E}">
        <p14:creationId xmlns:p14="http://schemas.microsoft.com/office/powerpoint/2010/main" val="1646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角丸四角形 11"/>
          <p:cNvSpPr/>
          <p:nvPr/>
        </p:nvSpPr>
        <p:spPr bwMode="auto">
          <a:xfrm>
            <a:off x="457200" y="3352800"/>
            <a:ext cx="5029200" cy="2209800"/>
          </a:xfrm>
          <a:prstGeom prst="roundRect">
            <a:avLst>
              <a:gd name="adj" fmla="val 0"/>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 name="ホームベース 5"/>
          <p:cNvSpPr/>
          <p:nvPr/>
        </p:nvSpPr>
        <p:spPr bwMode="auto">
          <a:xfrm>
            <a:off x="50571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7" name="ホームベース 6"/>
          <p:cNvSpPr/>
          <p:nvPr/>
        </p:nvSpPr>
        <p:spPr bwMode="auto">
          <a:xfrm>
            <a:off x="48285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8" name="ホームベース 7"/>
          <p:cNvSpPr/>
          <p:nvPr/>
        </p:nvSpPr>
        <p:spPr bwMode="auto">
          <a:xfrm>
            <a:off x="45999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0" name="ホームベース 29"/>
          <p:cNvSpPr/>
          <p:nvPr/>
        </p:nvSpPr>
        <p:spPr bwMode="auto">
          <a:xfrm>
            <a:off x="43713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1" name="ホームベース 30"/>
          <p:cNvSpPr/>
          <p:nvPr/>
        </p:nvSpPr>
        <p:spPr bwMode="auto">
          <a:xfrm>
            <a:off x="41427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2" name="ホームベース 31"/>
          <p:cNvSpPr/>
          <p:nvPr/>
        </p:nvSpPr>
        <p:spPr bwMode="auto">
          <a:xfrm>
            <a:off x="39141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3" name="ホームベース 32"/>
          <p:cNvSpPr/>
          <p:nvPr/>
        </p:nvSpPr>
        <p:spPr bwMode="auto">
          <a:xfrm>
            <a:off x="36855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4" name="ホームベース 33"/>
          <p:cNvSpPr/>
          <p:nvPr/>
        </p:nvSpPr>
        <p:spPr bwMode="auto">
          <a:xfrm>
            <a:off x="34569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5" name="ホームベース 34"/>
          <p:cNvSpPr/>
          <p:nvPr/>
        </p:nvSpPr>
        <p:spPr bwMode="auto">
          <a:xfrm>
            <a:off x="32283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6" name="ホームベース 35"/>
          <p:cNvSpPr/>
          <p:nvPr/>
        </p:nvSpPr>
        <p:spPr bwMode="auto">
          <a:xfrm>
            <a:off x="29997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7" name="ホームベース 36"/>
          <p:cNvSpPr/>
          <p:nvPr/>
        </p:nvSpPr>
        <p:spPr bwMode="auto">
          <a:xfrm>
            <a:off x="27711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8" name="ホームベース 37"/>
          <p:cNvSpPr/>
          <p:nvPr/>
        </p:nvSpPr>
        <p:spPr bwMode="auto">
          <a:xfrm>
            <a:off x="25425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39" name="ホームベース 38"/>
          <p:cNvSpPr/>
          <p:nvPr/>
        </p:nvSpPr>
        <p:spPr bwMode="auto">
          <a:xfrm>
            <a:off x="23139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0" name="ホームベース 39"/>
          <p:cNvSpPr/>
          <p:nvPr/>
        </p:nvSpPr>
        <p:spPr bwMode="auto">
          <a:xfrm>
            <a:off x="20853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1" name="ホームベース 40"/>
          <p:cNvSpPr/>
          <p:nvPr/>
        </p:nvSpPr>
        <p:spPr bwMode="auto">
          <a:xfrm>
            <a:off x="18567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2" name="ホームベース 41"/>
          <p:cNvSpPr/>
          <p:nvPr/>
        </p:nvSpPr>
        <p:spPr bwMode="auto">
          <a:xfrm>
            <a:off x="16281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3" name="ホームベース 42"/>
          <p:cNvSpPr/>
          <p:nvPr/>
        </p:nvSpPr>
        <p:spPr bwMode="auto">
          <a:xfrm>
            <a:off x="13995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4" name="ホームベース 43"/>
          <p:cNvSpPr/>
          <p:nvPr/>
        </p:nvSpPr>
        <p:spPr bwMode="auto">
          <a:xfrm>
            <a:off x="11709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5" name="ホームベース 44"/>
          <p:cNvSpPr/>
          <p:nvPr/>
        </p:nvSpPr>
        <p:spPr bwMode="auto">
          <a:xfrm>
            <a:off x="942310" y="4928580"/>
            <a:ext cx="457200" cy="457200"/>
          </a:xfrm>
          <a:prstGeom prst="homePlate">
            <a:avLst/>
          </a:prstGeom>
          <a:solidFill>
            <a:srgbClr val="66FFCC"/>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6" name="ホームベース 45"/>
          <p:cNvSpPr/>
          <p:nvPr/>
        </p:nvSpPr>
        <p:spPr bwMode="auto">
          <a:xfrm>
            <a:off x="713710" y="4928580"/>
            <a:ext cx="457200" cy="457200"/>
          </a:xfrm>
          <a:prstGeom prst="homePlate">
            <a:avLst/>
          </a:prstGeom>
          <a:solidFill>
            <a:srgbClr val="66CC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ホームベース 46"/>
          <p:cNvSpPr/>
          <p:nvPr/>
        </p:nvSpPr>
        <p:spPr bwMode="auto">
          <a:xfrm>
            <a:off x="485110" y="4928580"/>
            <a:ext cx="457200" cy="457200"/>
          </a:xfrm>
          <a:prstGeom prst="homePlate">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nvGrpSpPr>
          <p:cNvPr id="57" name="図形グループ 56"/>
          <p:cNvGrpSpPr/>
          <p:nvPr/>
        </p:nvGrpSpPr>
        <p:grpSpPr>
          <a:xfrm>
            <a:off x="1094710" y="1066800"/>
            <a:ext cx="304800" cy="609600"/>
            <a:chOff x="2057400" y="5105400"/>
            <a:chExt cx="304800" cy="609600"/>
          </a:xfrm>
          <a:solidFill>
            <a:schemeClr val="tx1">
              <a:lumMod val="65000"/>
              <a:lumOff val="35000"/>
            </a:schemeClr>
          </a:solidFill>
        </p:grpSpPr>
        <p:sp>
          <p:nvSpPr>
            <p:cNvPr id="58" name="円/楕円 57"/>
            <p:cNvSpPr/>
            <p:nvPr/>
          </p:nvSpPr>
          <p:spPr bwMode="auto">
            <a:xfrm>
              <a:off x="20574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59" name="フローチャート: 論理積ゲート 58"/>
            <p:cNvSpPr/>
            <p:nvPr/>
          </p:nvSpPr>
          <p:spPr bwMode="auto">
            <a:xfrm rot="16200000">
              <a:off x="20574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grpSp>
        <p:nvGrpSpPr>
          <p:cNvPr id="60" name="図形グループ 59"/>
          <p:cNvGrpSpPr/>
          <p:nvPr/>
        </p:nvGrpSpPr>
        <p:grpSpPr>
          <a:xfrm>
            <a:off x="2847310" y="1066800"/>
            <a:ext cx="304800" cy="609600"/>
            <a:chOff x="3733800" y="5105400"/>
            <a:chExt cx="304800" cy="609600"/>
          </a:xfrm>
          <a:solidFill>
            <a:schemeClr val="tx1">
              <a:lumMod val="65000"/>
              <a:lumOff val="35000"/>
            </a:schemeClr>
          </a:solidFill>
        </p:grpSpPr>
        <p:sp>
          <p:nvSpPr>
            <p:cNvPr id="61" name="円/楕円 60"/>
            <p:cNvSpPr/>
            <p:nvPr/>
          </p:nvSpPr>
          <p:spPr bwMode="auto">
            <a:xfrm>
              <a:off x="37338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2" name="フローチャート: 論理積ゲート 61"/>
            <p:cNvSpPr/>
            <p:nvPr/>
          </p:nvSpPr>
          <p:spPr bwMode="auto">
            <a:xfrm rot="16200000">
              <a:off x="37338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grpSp>
        <p:nvGrpSpPr>
          <p:cNvPr id="63" name="図形グループ 62"/>
          <p:cNvGrpSpPr/>
          <p:nvPr/>
        </p:nvGrpSpPr>
        <p:grpSpPr>
          <a:xfrm>
            <a:off x="4447510" y="1066800"/>
            <a:ext cx="304800" cy="609600"/>
            <a:chOff x="5334000" y="5105400"/>
            <a:chExt cx="304800" cy="609600"/>
          </a:xfrm>
          <a:solidFill>
            <a:schemeClr val="tx1">
              <a:lumMod val="65000"/>
              <a:lumOff val="35000"/>
            </a:schemeClr>
          </a:solidFill>
        </p:grpSpPr>
        <p:sp>
          <p:nvSpPr>
            <p:cNvPr id="64" name="円/楕円 63"/>
            <p:cNvSpPr/>
            <p:nvPr/>
          </p:nvSpPr>
          <p:spPr bwMode="auto">
            <a:xfrm>
              <a:off x="5334000" y="5105400"/>
              <a:ext cx="304800" cy="304800"/>
            </a:xfrm>
            <a:prstGeom prst="ellipse">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65" name="フローチャート: 論理積ゲート 64"/>
            <p:cNvSpPr/>
            <p:nvPr/>
          </p:nvSpPr>
          <p:spPr bwMode="auto">
            <a:xfrm rot="16200000">
              <a:off x="5334000" y="5410200"/>
              <a:ext cx="304800" cy="304800"/>
            </a:xfrm>
            <a:prstGeom prst="flowChartDelay">
              <a:avLst/>
            </a:prstGeom>
            <a:grpFill/>
            <a:ln>
              <a:noFill/>
              <a:headEnd type="none" w="med" len="med"/>
              <a:tailEnd type="none" w="med" len="med"/>
            </a:ln>
            <a:extLst/>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666710" y="4852380"/>
            <a:ext cx="2973891" cy="584775"/>
          </a:xfrm>
          <a:prstGeom prst="rect">
            <a:avLst/>
          </a:prstGeom>
          <a:noFill/>
        </p:spPr>
        <p:txBody>
          <a:bodyPr wrap="none" rtlCol="0">
            <a:spAutoFit/>
          </a:bodyPr>
          <a:lstStyle/>
          <a:p>
            <a:r>
              <a:rPr kumimoji="1" lang="ja-JP" altLang="en-US" sz="1600" dirty="0" smtClean="0">
                <a:solidFill>
                  <a:srgbClr val="0000FF"/>
                </a:solidFill>
                <a:latin typeface="Meiryo" charset="-128"/>
                <a:ea typeface="Meiryo" charset="-128"/>
                <a:cs typeface="Meiryo" charset="-128"/>
              </a:rPr>
              <a:t>タイムシェア（</a:t>
            </a:r>
            <a:r>
              <a:rPr kumimoji="1" lang="en-US" altLang="ja-JP" sz="1600" dirty="0" smtClean="0">
                <a:solidFill>
                  <a:srgbClr val="0000FF"/>
                </a:solidFill>
                <a:latin typeface="Meiryo" charset="-128"/>
                <a:ea typeface="Meiryo" charset="-128"/>
                <a:cs typeface="Meiryo" charset="-128"/>
              </a:rPr>
              <a:t>Time Share</a:t>
            </a:r>
            <a:r>
              <a:rPr kumimoji="1" lang="ja-JP" altLang="en-US" sz="1600" dirty="0" smtClean="0">
                <a:solidFill>
                  <a:srgbClr val="0000FF"/>
                </a:solidFill>
                <a:latin typeface="Meiryo" charset="-128"/>
                <a:ea typeface="Meiryo" charset="-128"/>
                <a:cs typeface="Meiryo" charset="-128"/>
              </a:rPr>
              <a:t>）</a:t>
            </a:r>
            <a:endParaRPr kumimoji="1" lang="en-US" altLang="ja-JP" sz="1600" dirty="0" smtClean="0">
              <a:solidFill>
                <a:srgbClr val="0000FF"/>
              </a:solidFill>
              <a:latin typeface="Meiryo" charset="-128"/>
              <a:ea typeface="Meiryo" charset="-128"/>
              <a:cs typeface="Meiryo" charset="-128"/>
            </a:endParaRPr>
          </a:p>
          <a:p>
            <a:r>
              <a:rPr kumimoji="1" lang="ja-JP" altLang="en-US" sz="1600" dirty="0" smtClean="0">
                <a:solidFill>
                  <a:srgbClr val="0000FF"/>
                </a:solidFill>
                <a:latin typeface="Meiryo" charset="-128"/>
                <a:ea typeface="Meiryo" charset="-128"/>
                <a:cs typeface="Meiryo" charset="-128"/>
              </a:rPr>
              <a:t>モニター（</a:t>
            </a:r>
            <a:r>
              <a:rPr kumimoji="1" lang="en-US" altLang="ja-JP" sz="1600" dirty="0" smtClean="0">
                <a:solidFill>
                  <a:srgbClr val="0000FF"/>
                </a:solidFill>
                <a:latin typeface="Meiryo" charset="-128"/>
                <a:ea typeface="Meiryo" charset="-128"/>
                <a:cs typeface="Meiryo" charset="-128"/>
              </a:rPr>
              <a:t>Monitor</a:t>
            </a:r>
            <a:r>
              <a:rPr kumimoji="1" lang="ja-JP" altLang="en-US" sz="1600" dirty="0" smtClean="0">
                <a:solidFill>
                  <a:srgbClr val="0000FF"/>
                </a:solidFill>
                <a:latin typeface="Meiryo" charset="-128"/>
                <a:ea typeface="Meiryo" charset="-128"/>
                <a:cs typeface="Meiryo" charset="-128"/>
              </a:rPr>
              <a:t>）</a:t>
            </a:r>
            <a:endParaRPr kumimoji="1" lang="ja-JP" altLang="en-US" sz="1600" dirty="0">
              <a:solidFill>
                <a:srgbClr val="0000FF"/>
              </a:solidFill>
              <a:latin typeface="Meiryo" charset="-128"/>
              <a:ea typeface="Meiryo" charset="-128"/>
              <a:cs typeface="Meiryo" charset="-128"/>
            </a:endParaRPr>
          </a:p>
        </p:txBody>
      </p:sp>
      <p:sp>
        <p:nvSpPr>
          <p:cNvPr id="9" name="四角形吹き出し 8"/>
          <p:cNvSpPr/>
          <p:nvPr/>
        </p:nvSpPr>
        <p:spPr bwMode="auto">
          <a:xfrm>
            <a:off x="5867400" y="1066800"/>
            <a:ext cx="2667000" cy="762000"/>
          </a:xfrm>
          <a:prstGeom prst="wedgeRectCallout">
            <a:avLst>
              <a:gd name="adj1" fmla="val -76895"/>
              <a:gd name="adj2" fmla="val 101419"/>
            </a:avLst>
          </a:prstGeom>
          <a:solidFill>
            <a:srgbClr val="0432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chemeClr val="bg1"/>
                </a:solidFill>
                <a:latin typeface="Meiryo" charset="-128"/>
                <a:ea typeface="Meiryo" charset="-128"/>
                <a:cs typeface="Meiryo" charset="-128"/>
              </a:rPr>
              <a:t>“</a:t>
            </a:r>
            <a:r>
              <a:rPr lang="ja-JP" altLang="en-US" sz="1800" dirty="0">
                <a:solidFill>
                  <a:schemeClr val="bg1"/>
                </a:solidFill>
                <a:latin typeface="Meiryo" charset="-128"/>
                <a:ea typeface="Meiryo" charset="-128"/>
                <a:cs typeface="Meiryo" charset="-128"/>
              </a:rPr>
              <a:t>見かけ上</a:t>
            </a:r>
            <a:r>
              <a:rPr lang="en-US" altLang="ja-JP" sz="1800" dirty="0" smtClean="0">
                <a:solidFill>
                  <a:schemeClr val="bg1"/>
                </a:solidFill>
                <a:latin typeface="Meiryo" charset="-128"/>
                <a:ea typeface="Meiryo" charset="-128"/>
                <a:cs typeface="Meiryo" charset="-128"/>
              </a:rPr>
              <a:t>”</a:t>
            </a:r>
          </a:p>
          <a:p>
            <a:pPr algn="ctr">
              <a:spcBef>
                <a:spcPts val="0"/>
              </a:spcBef>
            </a:pPr>
            <a:r>
              <a:rPr lang="ja-JP" altLang="en-US" sz="1800" dirty="0" smtClean="0">
                <a:solidFill>
                  <a:schemeClr val="bg1"/>
                </a:solidFill>
                <a:latin typeface="Meiryo" charset="-128"/>
                <a:ea typeface="Meiryo" charset="-128"/>
                <a:cs typeface="Meiryo" charset="-128"/>
              </a:rPr>
              <a:t>同時使用できる</a:t>
            </a:r>
            <a:endParaRPr lang="ja-JP" altLang="en-US" sz="1800" dirty="0">
              <a:solidFill>
                <a:schemeClr val="bg1"/>
              </a:solidFill>
              <a:latin typeface="Meiryo" charset="-128"/>
              <a:ea typeface="Meiryo" charset="-128"/>
              <a:cs typeface="Meiryo" charset="-128"/>
            </a:endParaRPr>
          </a:p>
        </p:txBody>
      </p:sp>
      <p:sp>
        <p:nvSpPr>
          <p:cNvPr id="76" name="正方形/長方形 75"/>
          <p:cNvSpPr/>
          <p:nvPr/>
        </p:nvSpPr>
        <p:spPr bwMode="auto">
          <a:xfrm>
            <a:off x="485110" y="5638800"/>
            <a:ext cx="5001290" cy="381000"/>
          </a:xfrm>
          <a:prstGeom prst="rect">
            <a:avLst/>
          </a:prstGeom>
          <a:solidFill>
            <a:schemeClr val="bg1">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Meiryo" charset="-128"/>
                <a:ea typeface="Meiryo" charset="-128"/>
                <a:cs typeface="Meiryo" charset="-128"/>
              </a:rPr>
              <a:t>個別の</a:t>
            </a: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Meiryo" charset="-128"/>
                <a:ea typeface="Meiryo" charset="-128"/>
                <a:cs typeface="Meiryo" charset="-128"/>
              </a:rPr>
              <a:t>個別の</a:t>
            </a: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Meiryo" charset="-128"/>
                <a:ea typeface="Meiryo" charset="-128"/>
                <a:cs typeface="Meiryo" charset="-128"/>
              </a:rPr>
              <a:t>個別の</a:t>
            </a: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smtClean="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smtClean="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個別の</a:t>
            </a:r>
            <a:r>
              <a:rPr kumimoji="0" lang="en-US" altLang="ja-JP" sz="1400" b="0" i="0" u="none" strike="noStrike" cap="none" normalizeH="0" baseline="0" dirty="0" smtClean="0">
                <a:ln>
                  <a:noFill/>
                </a:ln>
                <a:solidFill>
                  <a:srgbClr val="FFFFFF"/>
                </a:solidFill>
                <a:effectLst/>
                <a:latin typeface="Meiryo" charset="-128"/>
                <a:ea typeface="Meiryo" charset="-128"/>
                <a:cs typeface="Meiryo" charset="-128"/>
              </a:rPr>
              <a:t>OS</a:t>
            </a:r>
            <a:endParaRPr kumimoji="0" lang="ja-JP" altLang="en-US" sz="14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86" name="四角形吹き出し 85"/>
          <p:cNvSpPr/>
          <p:nvPr/>
        </p:nvSpPr>
        <p:spPr bwMode="auto">
          <a:xfrm>
            <a:off x="5867400" y="2514600"/>
            <a:ext cx="2667000" cy="990600"/>
          </a:xfrm>
          <a:prstGeom prst="wedgeRectCallout">
            <a:avLst>
              <a:gd name="adj1" fmla="val -56972"/>
              <a:gd name="adj2" fmla="val 84953"/>
            </a:avLst>
          </a:prstGeom>
          <a:solidFill>
            <a:srgbClr val="00905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Meiryo" charset="-128"/>
                <a:ea typeface="Meiryo" charset="-128"/>
                <a:cs typeface="Meiryo" charset="-128"/>
              </a:rPr>
              <a:t>“</a:t>
            </a:r>
            <a:r>
              <a:rPr lang="ja-JP" altLang="en-US" sz="1800" dirty="0">
                <a:solidFill>
                  <a:srgbClr val="FFFFFF"/>
                </a:solidFill>
                <a:latin typeface="Meiryo" charset="-128"/>
                <a:ea typeface="Meiryo" charset="-128"/>
                <a:cs typeface="Meiryo" charset="-128"/>
              </a:rPr>
              <a:t>見かけ上</a:t>
            </a:r>
            <a:r>
              <a:rPr lang="en-US" altLang="ja-JP" sz="1800" dirty="0" smtClean="0">
                <a:solidFill>
                  <a:srgbClr val="FFFFFF"/>
                </a:solidFill>
                <a:latin typeface="Meiryo" charset="-128"/>
                <a:ea typeface="Meiryo" charset="-128"/>
                <a:cs typeface="Meiryo" charset="-128"/>
              </a:rPr>
              <a:t>”</a:t>
            </a:r>
          </a:p>
          <a:p>
            <a:pPr algn="ctr">
              <a:spcBef>
                <a:spcPts val="0"/>
              </a:spcBef>
            </a:pPr>
            <a:r>
              <a:rPr lang="ja-JP" altLang="en-US" sz="1800" dirty="0" smtClean="0">
                <a:solidFill>
                  <a:srgbClr val="FFFFFF"/>
                </a:solidFill>
                <a:latin typeface="Meiryo" charset="-128"/>
                <a:ea typeface="Meiryo" charset="-128"/>
                <a:cs typeface="Meiryo" charset="-128"/>
              </a:rPr>
              <a:t>別々の資源として</a:t>
            </a:r>
            <a:endParaRPr lang="en-US" altLang="ja-JP" sz="1800" dirty="0" smtClean="0">
              <a:solidFill>
                <a:srgbClr val="FFFFFF"/>
              </a:solidFill>
              <a:latin typeface="Meiryo" charset="-128"/>
              <a:ea typeface="Meiryo" charset="-128"/>
              <a:cs typeface="Meiryo" charset="-128"/>
            </a:endParaRPr>
          </a:p>
          <a:p>
            <a:pPr algn="ctr">
              <a:spcBef>
                <a:spcPts val="0"/>
              </a:spcBef>
            </a:pPr>
            <a:r>
              <a:rPr lang="ja-JP" altLang="en-US" sz="1800" dirty="0" smtClean="0">
                <a:solidFill>
                  <a:srgbClr val="FFFFFF"/>
                </a:solidFill>
                <a:latin typeface="Meiryo" charset="-128"/>
                <a:ea typeface="Meiryo" charset="-128"/>
                <a:cs typeface="Meiryo" charset="-128"/>
              </a:rPr>
              <a:t>使用できる</a:t>
            </a:r>
            <a:endParaRPr lang="ja-JP" altLang="en-US" sz="1800" dirty="0">
              <a:solidFill>
                <a:srgbClr val="FFFFFF"/>
              </a:solidFill>
              <a:latin typeface="Meiryo" charset="-128"/>
              <a:ea typeface="Meiryo" charset="-128"/>
              <a:cs typeface="Meiryo" charset="-128"/>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Meiryo" charset="-128"/>
                <a:ea typeface="Meiryo" charset="-128"/>
                <a:cs typeface="Meiryo" charset="-128"/>
              </a:rPr>
              <a:t>仮想化ソフトウェア</a:t>
            </a:r>
            <a:endParaRPr kumimoji="1" lang="ja-JP" altLang="en-US" sz="2800" dirty="0">
              <a:solidFill>
                <a:srgbClr val="FFFFFF"/>
              </a:solidFill>
              <a:latin typeface="Meiryo" charset="-128"/>
              <a:ea typeface="Meiryo" charset="-128"/>
              <a:cs typeface="Meiryo" charset="-128"/>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Meiryo" charset="-128"/>
                <a:ea typeface="Meiryo" charset="-128"/>
                <a:cs typeface="Meiryo" charset="-128"/>
              </a:rPr>
              <a:t>ハイパーバイザ </a:t>
            </a:r>
            <a:r>
              <a:rPr kumimoji="1" lang="en-US" altLang="ja-JP" sz="1600" dirty="0">
                <a:solidFill>
                  <a:srgbClr val="800000"/>
                </a:solidFill>
                <a:latin typeface="Meiryo" charset="-128"/>
                <a:ea typeface="Meiryo" charset="-128"/>
                <a:cs typeface="Meiryo" charset="-128"/>
              </a:rPr>
              <a:t>(</a:t>
            </a:r>
            <a:r>
              <a:rPr kumimoji="1" lang="en-US" altLang="ja-JP" sz="1600" dirty="0" smtClean="0">
                <a:solidFill>
                  <a:srgbClr val="800000"/>
                </a:solidFill>
                <a:latin typeface="Meiryo" charset="-128"/>
                <a:ea typeface="Meiryo" charset="-128"/>
                <a:cs typeface="Meiryo" charset="-128"/>
              </a:rPr>
              <a:t>hypervisor)</a:t>
            </a:r>
            <a:endParaRPr kumimoji="1" lang="ja-JP" altLang="en-US" sz="1600" dirty="0">
              <a:solidFill>
                <a:srgbClr val="800000"/>
              </a:solidFill>
              <a:latin typeface="Meiryo" charset="-128"/>
              <a:ea typeface="Meiryo" charset="-128"/>
              <a:cs typeface="Meiryo" charset="-128"/>
            </a:endParaRPr>
          </a:p>
        </p:txBody>
      </p:sp>
    </p:spTree>
    <p:extLst>
      <p:ext uri="{BB962C8B-B14F-4D97-AF65-F5344CB8AC3E}">
        <p14:creationId xmlns:p14="http://schemas.microsoft.com/office/powerpoint/2010/main" val="13577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04548"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413485"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7199398" y="131455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7974167" y="1318110"/>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右矢印 63"/>
          <p:cNvSpPr/>
          <p:nvPr/>
        </p:nvSpPr>
        <p:spPr>
          <a:xfrm>
            <a:off x="867064" y="2919105"/>
            <a:ext cx="1290457" cy="235573"/>
          </a:xfrm>
          <a:prstGeom prst="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利用形態の歴史的変遷</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5" name="正方形/長方形 4"/>
          <p:cNvSpPr/>
          <p:nvPr/>
        </p:nvSpPr>
        <p:spPr>
          <a:xfrm>
            <a:off x="457200"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51185" y="1120167"/>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6304548"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65484" y="5130411"/>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565484" y="186099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71498"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349039"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132596" y="4570867"/>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559469"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1337010"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120567" y="1306504"/>
            <a:ext cx="586541" cy="46329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AP</a:t>
            </a: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65484" y="6031505"/>
            <a:ext cx="398531" cy="455164"/>
            <a:chOff x="565484" y="2886304"/>
            <a:chExt cx="398531" cy="455164"/>
          </a:xfrm>
        </p:grpSpPr>
        <p:grpSp>
          <p:nvGrpSpPr>
            <p:cNvPr id="18" name="図形グループ 17"/>
            <p:cNvGrpSpPr/>
            <p:nvPr/>
          </p:nvGrpSpPr>
          <p:grpSpPr>
            <a:xfrm>
              <a:off x="565484" y="2886304"/>
              <a:ext cx="398531" cy="387786"/>
              <a:chOff x="758730" y="3198675"/>
              <a:chExt cx="702795" cy="688305"/>
            </a:xfrm>
          </p:grpSpPr>
          <p:sp>
            <p:nvSpPr>
              <p:cNvPr id="20" name="角丸四角形 1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 name="図形グループ 22"/>
            <p:cNvGrpSpPr/>
            <p:nvPr/>
          </p:nvGrpSpPr>
          <p:grpSpPr>
            <a:xfrm>
              <a:off x="695604" y="2996289"/>
              <a:ext cx="150692" cy="345179"/>
              <a:chOff x="1946324" y="4125162"/>
              <a:chExt cx="969964" cy="2007872"/>
            </a:xfrm>
          </p:grpSpPr>
          <p:sp>
            <p:nvSpPr>
              <p:cNvPr id="24" name="円/楕円 2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7" name="図形グループ 26"/>
          <p:cNvGrpSpPr/>
          <p:nvPr/>
        </p:nvGrpSpPr>
        <p:grpSpPr>
          <a:xfrm>
            <a:off x="1437029" y="6031002"/>
            <a:ext cx="398531" cy="455164"/>
            <a:chOff x="565484" y="2886304"/>
            <a:chExt cx="398531" cy="455164"/>
          </a:xfrm>
        </p:grpSpPr>
        <p:grpSp>
          <p:nvGrpSpPr>
            <p:cNvPr id="28" name="図形グループ 27"/>
            <p:cNvGrpSpPr/>
            <p:nvPr/>
          </p:nvGrpSpPr>
          <p:grpSpPr>
            <a:xfrm>
              <a:off x="565484" y="2886304"/>
              <a:ext cx="398531" cy="387786"/>
              <a:chOff x="758730" y="3198675"/>
              <a:chExt cx="702795" cy="688305"/>
            </a:xfrm>
          </p:grpSpPr>
          <p:sp>
            <p:nvSpPr>
              <p:cNvPr id="32" name="角丸四角形 3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角丸四角形 3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台形 3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 name="図形グループ 28"/>
            <p:cNvGrpSpPr/>
            <p:nvPr/>
          </p:nvGrpSpPr>
          <p:grpSpPr>
            <a:xfrm>
              <a:off x="695604" y="2996289"/>
              <a:ext cx="150692" cy="345179"/>
              <a:chOff x="1946324" y="4125162"/>
              <a:chExt cx="969964" cy="2007872"/>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ローチャート: 論理積ゲート 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35" name="図形グループ 34"/>
          <p:cNvGrpSpPr/>
          <p:nvPr/>
        </p:nvGrpSpPr>
        <p:grpSpPr>
          <a:xfrm>
            <a:off x="2314592" y="6031505"/>
            <a:ext cx="398531" cy="455164"/>
            <a:chOff x="565484" y="2886304"/>
            <a:chExt cx="398531" cy="455164"/>
          </a:xfrm>
        </p:grpSpPr>
        <p:grpSp>
          <p:nvGrpSpPr>
            <p:cNvPr id="36" name="図形グループ 35"/>
            <p:cNvGrpSpPr/>
            <p:nvPr/>
          </p:nvGrpSpPr>
          <p:grpSpPr>
            <a:xfrm>
              <a:off x="565484" y="2886304"/>
              <a:ext cx="398531" cy="387786"/>
              <a:chOff x="758730" y="3198675"/>
              <a:chExt cx="702795" cy="688305"/>
            </a:xfrm>
          </p:grpSpPr>
          <p:sp>
            <p:nvSpPr>
              <p:cNvPr id="40" name="角丸四角形 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台形 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7" name="図形グループ 36"/>
            <p:cNvGrpSpPr/>
            <p:nvPr/>
          </p:nvGrpSpPr>
          <p:grpSpPr>
            <a:xfrm>
              <a:off x="695604" y="2996289"/>
              <a:ext cx="150692" cy="345179"/>
              <a:chOff x="1946324" y="4125162"/>
              <a:chExt cx="969964" cy="2007872"/>
            </a:xfrm>
          </p:grpSpPr>
          <p:sp>
            <p:nvSpPr>
              <p:cNvPr id="38" name="円/楕円 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フローチャート: 論理積ゲート 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45" name="図形グループ 44"/>
          <p:cNvGrpSpPr/>
          <p:nvPr/>
        </p:nvGrpSpPr>
        <p:grpSpPr>
          <a:xfrm>
            <a:off x="694101" y="282358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1186318" y="2823582"/>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1655595" y="282358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 name="フローチャート: 複数書類 56"/>
          <p:cNvSpPr/>
          <p:nvPr/>
        </p:nvSpPr>
        <p:spPr>
          <a:xfrm>
            <a:off x="2194277" y="2823581"/>
            <a:ext cx="512831" cy="400800"/>
          </a:xfrm>
          <a:prstGeom prst="flowChartMultidocument">
            <a:avLst/>
          </a:prstGeom>
          <a:solidFill>
            <a:srgbClr val="FFFBD2"/>
          </a:solidFill>
          <a:ln>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カード 57"/>
          <p:cNvSpPr/>
          <p:nvPr/>
        </p:nvSpPr>
        <p:spPr>
          <a:xfrm>
            <a:off x="760219"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400" dirty="0">
              <a:solidFill>
                <a:srgbClr val="FFFFFF"/>
              </a:solidFill>
              <a:latin typeface="ＭＳ Ｐゴシック"/>
              <a:ea typeface="ＭＳ Ｐゴシック"/>
              <a:cs typeface="ＭＳ Ｐゴシック"/>
            </a:endParaRPr>
          </a:p>
        </p:txBody>
      </p:sp>
      <p:sp>
        <p:nvSpPr>
          <p:cNvPr id="59" name="フローチャート: カード 58"/>
          <p:cNvSpPr/>
          <p:nvPr/>
        </p:nvSpPr>
        <p:spPr>
          <a:xfrm>
            <a:off x="1238685"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フローチャート: カード 59"/>
          <p:cNvSpPr/>
          <p:nvPr/>
        </p:nvSpPr>
        <p:spPr>
          <a:xfrm>
            <a:off x="1718503" y="3055939"/>
            <a:ext cx="292320" cy="168442"/>
          </a:xfrm>
          <a:prstGeom prst="flowChartPunchedCard">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四角形吹き出し 60"/>
          <p:cNvSpPr/>
          <p:nvPr/>
        </p:nvSpPr>
        <p:spPr>
          <a:xfrm>
            <a:off x="853312" y="2698138"/>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3</a:t>
            </a:r>
            <a:endParaRPr kumimoji="1" lang="ja-JP" altLang="en-US" sz="800" dirty="0">
              <a:solidFill>
                <a:srgbClr val="FFFFFF"/>
              </a:solidFill>
              <a:latin typeface="ＭＳ Ｐゴシック"/>
              <a:ea typeface="ＭＳ Ｐゴシック"/>
              <a:cs typeface="ＭＳ Ｐゴシック"/>
            </a:endParaRPr>
          </a:p>
        </p:txBody>
      </p:sp>
      <p:sp>
        <p:nvSpPr>
          <p:cNvPr id="62" name="四角形吹き出し 61"/>
          <p:cNvSpPr/>
          <p:nvPr/>
        </p:nvSpPr>
        <p:spPr>
          <a:xfrm>
            <a:off x="1340651"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2</a:t>
            </a:r>
            <a:endParaRPr kumimoji="1" lang="ja-JP" altLang="en-US" sz="800" dirty="0">
              <a:solidFill>
                <a:srgbClr val="FFFFFF"/>
              </a:solidFill>
              <a:latin typeface="ＭＳ Ｐゴシック"/>
              <a:ea typeface="ＭＳ Ｐゴシック"/>
              <a:cs typeface="ＭＳ Ｐゴシック"/>
            </a:endParaRPr>
          </a:p>
        </p:txBody>
      </p:sp>
      <p:sp>
        <p:nvSpPr>
          <p:cNvPr id="63" name="四角形吹き出し 62"/>
          <p:cNvSpPr/>
          <p:nvPr/>
        </p:nvSpPr>
        <p:spPr>
          <a:xfrm>
            <a:off x="1812595" y="2698137"/>
            <a:ext cx="185475" cy="158289"/>
          </a:xfrm>
          <a:prstGeom prst="wedgeRectCallout">
            <a:avLst>
              <a:gd name="adj1" fmla="val -58249"/>
              <a:gd name="adj2" fmla="val 76092"/>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1</a:t>
            </a:r>
            <a:endParaRPr kumimoji="1" lang="ja-JP" altLang="en-US" sz="800" dirty="0">
              <a:solidFill>
                <a:srgbClr val="FFFFFF"/>
              </a:solidFill>
              <a:latin typeface="ＭＳ Ｐゴシック"/>
              <a:ea typeface="ＭＳ Ｐゴシック"/>
              <a:cs typeface="ＭＳ Ｐゴシック"/>
            </a:endParaRPr>
          </a:p>
        </p:txBody>
      </p:sp>
      <p:sp>
        <p:nvSpPr>
          <p:cNvPr id="65" name="環状矢印 64"/>
          <p:cNvSpPr/>
          <p:nvPr/>
        </p:nvSpPr>
        <p:spPr>
          <a:xfrm>
            <a:off x="1903191" y="2123847"/>
            <a:ext cx="638129" cy="1324177"/>
          </a:xfrm>
          <a:prstGeom prst="circularArrow">
            <a:avLst>
              <a:gd name="adj1" fmla="val 12500"/>
              <a:gd name="adj2" fmla="val 1142319"/>
              <a:gd name="adj3" fmla="val 20457681"/>
              <a:gd name="adj4" fmla="val 12788449"/>
              <a:gd name="adj5" fmla="val 125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5" idx="2"/>
            <a:endCxn id="20" idx="0"/>
          </p:cNvCxnSpPr>
          <p:nvPr/>
        </p:nvCxnSpPr>
        <p:spPr>
          <a:xfrm flipH="1">
            <a:off x="756509" y="5527453"/>
            <a:ext cx="891817" cy="504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線コネクタ 67"/>
          <p:cNvCxnSpPr>
            <a:stCxn id="5" idx="2"/>
            <a:endCxn id="32" idx="0"/>
          </p:cNvCxnSpPr>
          <p:nvPr/>
        </p:nvCxnSpPr>
        <p:spPr>
          <a:xfrm flipH="1">
            <a:off x="1628054" y="5527453"/>
            <a:ext cx="20272"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5" idx="2"/>
            <a:endCxn id="40" idx="0"/>
          </p:cNvCxnSpPr>
          <p:nvPr/>
        </p:nvCxnSpPr>
        <p:spPr>
          <a:xfrm>
            <a:off x="1648326" y="5527453"/>
            <a:ext cx="857291" cy="504052"/>
          </a:xfrm>
          <a:prstGeom prst="line">
            <a:avLst/>
          </a:prstGeom>
        </p:spPr>
        <p:style>
          <a:lnRef idx="2">
            <a:schemeClr val="accent1"/>
          </a:lnRef>
          <a:fillRef idx="0">
            <a:schemeClr val="accent1"/>
          </a:fillRef>
          <a:effectRef idx="1">
            <a:schemeClr val="accent1"/>
          </a:effectRef>
          <a:fontRef idx="minor">
            <a:schemeClr val="tx1"/>
          </a:fontRef>
        </p:style>
      </p:cxnSp>
      <p:sp>
        <p:nvSpPr>
          <p:cNvPr id="75" name="正方形/長方形 74"/>
          <p:cNvSpPr/>
          <p:nvPr/>
        </p:nvSpPr>
        <p:spPr>
          <a:xfrm>
            <a:off x="6443399"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6" name="正方形/長方形 75"/>
          <p:cNvSpPr/>
          <p:nvPr/>
        </p:nvSpPr>
        <p:spPr>
          <a:xfrm>
            <a:off x="6443400" y="1427669"/>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7" name="正方形/長方形 76"/>
          <p:cNvSpPr/>
          <p:nvPr/>
        </p:nvSpPr>
        <p:spPr>
          <a:xfrm>
            <a:off x="7231684" y="1427669"/>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78" name="正方形/長方形 77"/>
          <p:cNvSpPr/>
          <p:nvPr/>
        </p:nvSpPr>
        <p:spPr>
          <a:xfrm>
            <a:off x="8012175" y="1427669"/>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6413071" y="2778748"/>
            <a:ext cx="398531" cy="455164"/>
            <a:chOff x="565484" y="2886304"/>
            <a:chExt cx="398531" cy="455164"/>
          </a:xfrm>
        </p:grpSpPr>
        <p:grpSp>
          <p:nvGrpSpPr>
            <p:cNvPr id="80" name="図形グループ 79"/>
            <p:cNvGrpSpPr/>
            <p:nvPr/>
          </p:nvGrpSpPr>
          <p:grpSpPr>
            <a:xfrm>
              <a:off x="565484" y="2886304"/>
              <a:ext cx="398531" cy="387786"/>
              <a:chOff x="758730" y="3198675"/>
              <a:chExt cx="702795" cy="688305"/>
            </a:xfrm>
          </p:grpSpPr>
          <p:sp>
            <p:nvSpPr>
              <p:cNvPr id="84" name="角丸四角形 8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台形 8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a:off x="695604" y="2996289"/>
              <a:ext cx="150692" cy="345179"/>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7" name="図形グループ 86"/>
          <p:cNvGrpSpPr/>
          <p:nvPr/>
        </p:nvGrpSpPr>
        <p:grpSpPr>
          <a:xfrm>
            <a:off x="7284616" y="2778245"/>
            <a:ext cx="398531" cy="455164"/>
            <a:chOff x="565484" y="2886304"/>
            <a:chExt cx="398531" cy="455164"/>
          </a:xfrm>
        </p:grpSpPr>
        <p:grpSp>
          <p:nvGrpSpPr>
            <p:cNvPr id="88" name="図形グループ 87"/>
            <p:cNvGrpSpPr/>
            <p:nvPr/>
          </p:nvGrpSpPr>
          <p:grpSpPr>
            <a:xfrm>
              <a:off x="565484" y="2886304"/>
              <a:ext cx="398531" cy="387786"/>
              <a:chOff x="758730" y="3198675"/>
              <a:chExt cx="702795" cy="688305"/>
            </a:xfrm>
          </p:grpSpPr>
          <p:sp>
            <p:nvSpPr>
              <p:cNvPr id="92" name="角丸四角形 91"/>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角丸四角形 92"/>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台形 93"/>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9" name="図形グループ 88"/>
            <p:cNvGrpSpPr/>
            <p:nvPr/>
          </p:nvGrpSpPr>
          <p:grpSpPr>
            <a:xfrm>
              <a:off x="695604" y="2996289"/>
              <a:ext cx="150692" cy="345179"/>
              <a:chOff x="1946324" y="4125162"/>
              <a:chExt cx="969964" cy="2007872"/>
            </a:xfrm>
          </p:grpSpPr>
          <p:sp>
            <p:nvSpPr>
              <p:cNvPr id="90" name="円/楕円 8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フローチャート: 論理積ゲート 9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5" name="図形グループ 94"/>
          <p:cNvGrpSpPr/>
          <p:nvPr/>
        </p:nvGrpSpPr>
        <p:grpSpPr>
          <a:xfrm>
            <a:off x="8162179" y="2778748"/>
            <a:ext cx="398531" cy="455164"/>
            <a:chOff x="565484" y="2886304"/>
            <a:chExt cx="398531" cy="455164"/>
          </a:xfrm>
        </p:grpSpPr>
        <p:grpSp>
          <p:nvGrpSpPr>
            <p:cNvPr id="96" name="図形グループ 95"/>
            <p:cNvGrpSpPr/>
            <p:nvPr/>
          </p:nvGrpSpPr>
          <p:grpSpPr>
            <a:xfrm>
              <a:off x="565484" y="2886304"/>
              <a:ext cx="398531" cy="387786"/>
              <a:chOff x="758730" y="3198675"/>
              <a:chExt cx="702795" cy="688305"/>
            </a:xfrm>
          </p:grpSpPr>
          <p:sp>
            <p:nvSpPr>
              <p:cNvPr id="100" name="角丸四角形 9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角丸四角形 10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台形 10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7" name="図形グループ 96"/>
            <p:cNvGrpSpPr/>
            <p:nvPr/>
          </p:nvGrpSpPr>
          <p:grpSpPr>
            <a:xfrm>
              <a:off x="695604" y="2996289"/>
              <a:ext cx="150692" cy="345179"/>
              <a:chOff x="1946324" y="4125162"/>
              <a:chExt cx="969964" cy="2007872"/>
            </a:xfrm>
          </p:grpSpPr>
          <p:sp>
            <p:nvSpPr>
              <p:cNvPr id="98" name="円/楕円 9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フローチャート: 論理積ゲート 9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3" name="直線コネクタ 102"/>
          <p:cNvCxnSpPr>
            <a:stCxn id="7" idx="2"/>
            <a:endCxn id="84" idx="0"/>
          </p:cNvCxnSpPr>
          <p:nvPr/>
        </p:nvCxnSpPr>
        <p:spPr>
          <a:xfrm flipH="1">
            <a:off x="6604096" y="2275199"/>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7" idx="2"/>
            <a:endCxn id="92" idx="0"/>
          </p:cNvCxnSpPr>
          <p:nvPr/>
        </p:nvCxnSpPr>
        <p:spPr>
          <a:xfrm flipH="1">
            <a:off x="7475641" y="2275199"/>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7" idx="2"/>
            <a:endCxn id="100" idx="0"/>
          </p:cNvCxnSpPr>
          <p:nvPr/>
        </p:nvCxnSpPr>
        <p:spPr>
          <a:xfrm>
            <a:off x="7495674" y="2275199"/>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127" name="正方形/長方形 126"/>
          <p:cNvSpPr/>
          <p:nvPr/>
        </p:nvSpPr>
        <p:spPr>
          <a:xfrm>
            <a:off x="7232225" y="1677725"/>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8" name="正方形/長方形 127"/>
          <p:cNvSpPr/>
          <p:nvPr/>
        </p:nvSpPr>
        <p:spPr>
          <a:xfrm>
            <a:off x="8008735" y="1680726"/>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510783" y="1918001"/>
            <a:ext cx="402674" cy="276999"/>
          </a:xfrm>
          <a:prstGeom prst="rect">
            <a:avLst/>
          </a:prstGeom>
          <a:noFill/>
        </p:spPr>
        <p:txBody>
          <a:bodyPr wrap="none" rtlCol="0">
            <a:spAutoFit/>
          </a:bodyPr>
          <a:lstStyle/>
          <a:p>
            <a:pPr algn="ctr"/>
            <a:r>
              <a:rPr kumimoji="1" lang="en-US" altLang="ja-JP" sz="1200" dirty="0" smtClean="0">
                <a:solidFill>
                  <a:schemeClr val="bg1"/>
                </a:solidFill>
              </a:rPr>
              <a:t>VM</a:t>
            </a:r>
            <a:endParaRPr kumimoji="1" lang="ja-JP" altLang="en-US" sz="1200" dirty="0">
              <a:solidFill>
                <a:schemeClr val="bg1"/>
              </a:solidFill>
            </a:endParaRPr>
          </a:p>
        </p:txBody>
      </p:sp>
      <p:sp>
        <p:nvSpPr>
          <p:cNvPr id="130" name="テキスト ボックス 129"/>
          <p:cNvSpPr txBox="1"/>
          <p:nvPr/>
        </p:nvSpPr>
        <p:spPr>
          <a:xfrm>
            <a:off x="7284616" y="1905692"/>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131" name="テキスト ボックス 130"/>
          <p:cNvSpPr txBox="1"/>
          <p:nvPr/>
        </p:nvSpPr>
        <p:spPr>
          <a:xfrm>
            <a:off x="8068899" y="1917328"/>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133" name="正方形/長方形 132"/>
          <p:cNvSpPr/>
          <p:nvPr/>
        </p:nvSpPr>
        <p:spPr>
          <a:xfrm>
            <a:off x="3375558" y="1120167"/>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4196663" y="1116552"/>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007136" y="1120167"/>
            <a:ext cx="750674" cy="1147332"/>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414261"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37" name="正方形/長方形 136"/>
          <p:cNvSpPr/>
          <p:nvPr/>
        </p:nvSpPr>
        <p:spPr>
          <a:xfrm>
            <a:off x="3410940" y="1306504"/>
            <a:ext cx="692826"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8" name="正方形/長方形 137"/>
          <p:cNvSpPr/>
          <p:nvPr/>
        </p:nvSpPr>
        <p:spPr>
          <a:xfrm>
            <a:off x="4232039" y="1306273"/>
            <a:ext cx="68245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39" name="正方形/長方形 138"/>
          <p:cNvSpPr/>
          <p:nvPr/>
        </p:nvSpPr>
        <p:spPr>
          <a:xfrm>
            <a:off x="5055612" y="1306504"/>
            <a:ext cx="667873" cy="46587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40" name="図形グループ 139"/>
          <p:cNvGrpSpPr/>
          <p:nvPr/>
        </p:nvGrpSpPr>
        <p:grpSpPr>
          <a:xfrm>
            <a:off x="3484080" y="2774961"/>
            <a:ext cx="398531" cy="455164"/>
            <a:chOff x="565484" y="2886304"/>
            <a:chExt cx="398531" cy="455164"/>
          </a:xfrm>
        </p:grpSpPr>
        <p:grpSp>
          <p:nvGrpSpPr>
            <p:cNvPr id="141" name="図形グループ 140"/>
            <p:cNvGrpSpPr/>
            <p:nvPr/>
          </p:nvGrpSpPr>
          <p:grpSpPr>
            <a:xfrm>
              <a:off x="565484" y="2886304"/>
              <a:ext cx="398531" cy="387786"/>
              <a:chOff x="758730" y="3198675"/>
              <a:chExt cx="702795" cy="688305"/>
            </a:xfrm>
          </p:grpSpPr>
          <p:sp>
            <p:nvSpPr>
              <p:cNvPr id="145" name="角丸四角形 144"/>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角丸四角形 145"/>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台形 146"/>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695604" y="2996289"/>
              <a:ext cx="150692" cy="345179"/>
              <a:chOff x="1946324" y="4125162"/>
              <a:chExt cx="969964" cy="2007872"/>
            </a:xfrm>
          </p:grpSpPr>
          <p:sp>
            <p:nvSpPr>
              <p:cNvPr id="143" name="円/楕円 1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フローチャート: 論理積ゲート 1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8" name="図形グループ 147"/>
          <p:cNvGrpSpPr/>
          <p:nvPr/>
        </p:nvGrpSpPr>
        <p:grpSpPr>
          <a:xfrm>
            <a:off x="4355625" y="2774458"/>
            <a:ext cx="398531" cy="455164"/>
            <a:chOff x="565484" y="2886304"/>
            <a:chExt cx="398531" cy="455164"/>
          </a:xfrm>
        </p:grpSpPr>
        <p:grpSp>
          <p:nvGrpSpPr>
            <p:cNvPr id="149" name="図形グループ 148"/>
            <p:cNvGrpSpPr/>
            <p:nvPr/>
          </p:nvGrpSpPr>
          <p:grpSpPr>
            <a:xfrm>
              <a:off x="565484" y="2886304"/>
              <a:ext cx="398531" cy="387786"/>
              <a:chOff x="758730" y="3198675"/>
              <a:chExt cx="702795" cy="688305"/>
            </a:xfrm>
          </p:grpSpPr>
          <p:sp>
            <p:nvSpPr>
              <p:cNvPr id="153" name="角丸四角形 15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角丸四角形 15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台形 15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695604" y="2996289"/>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6" name="図形グループ 155"/>
          <p:cNvGrpSpPr/>
          <p:nvPr/>
        </p:nvGrpSpPr>
        <p:grpSpPr>
          <a:xfrm>
            <a:off x="5233188" y="2774961"/>
            <a:ext cx="398531" cy="455164"/>
            <a:chOff x="565484" y="2886304"/>
            <a:chExt cx="398531" cy="455164"/>
          </a:xfrm>
        </p:grpSpPr>
        <p:grpSp>
          <p:nvGrpSpPr>
            <p:cNvPr id="157" name="図形グループ 156"/>
            <p:cNvGrpSpPr/>
            <p:nvPr/>
          </p:nvGrpSpPr>
          <p:grpSpPr>
            <a:xfrm>
              <a:off x="565484" y="2886304"/>
              <a:ext cx="398531" cy="387786"/>
              <a:chOff x="758730" y="3198675"/>
              <a:chExt cx="702795" cy="688305"/>
            </a:xfrm>
          </p:grpSpPr>
          <p:sp>
            <p:nvSpPr>
              <p:cNvPr id="161" name="角丸四角形 16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角丸四角形 16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台形 16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8" name="図形グループ 157"/>
            <p:cNvGrpSpPr/>
            <p:nvPr/>
          </p:nvGrpSpPr>
          <p:grpSpPr>
            <a:xfrm>
              <a:off x="695604" y="2996289"/>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64" name="直線コネクタ 163"/>
          <p:cNvCxnSpPr>
            <a:stCxn id="133" idx="2"/>
            <a:endCxn id="145" idx="0"/>
          </p:cNvCxnSpPr>
          <p:nvPr/>
        </p:nvCxnSpPr>
        <p:spPr>
          <a:xfrm flipH="1">
            <a:off x="3675105" y="2267499"/>
            <a:ext cx="75790" cy="507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直線コネクタ 164"/>
          <p:cNvCxnSpPr>
            <a:stCxn id="134" idx="2"/>
          </p:cNvCxnSpPr>
          <p:nvPr/>
        </p:nvCxnSpPr>
        <p:spPr>
          <a:xfrm>
            <a:off x="4572000" y="2263884"/>
            <a:ext cx="9843" cy="5105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6" name="直線コネクタ 165"/>
          <p:cNvCxnSpPr>
            <a:stCxn id="135" idx="2"/>
            <a:endCxn id="161" idx="0"/>
          </p:cNvCxnSpPr>
          <p:nvPr/>
        </p:nvCxnSpPr>
        <p:spPr>
          <a:xfrm>
            <a:off x="5382473" y="2267499"/>
            <a:ext cx="41740" cy="507462"/>
          </a:xfrm>
          <a:prstGeom prst="line">
            <a:avLst/>
          </a:prstGeom>
        </p:spPr>
        <p:style>
          <a:lnRef idx="2">
            <a:schemeClr val="accent1"/>
          </a:lnRef>
          <a:fillRef idx="0">
            <a:schemeClr val="accent1"/>
          </a:fillRef>
          <a:effectRef idx="1">
            <a:schemeClr val="accent1"/>
          </a:effectRef>
          <a:fontRef idx="minor">
            <a:schemeClr val="tx1"/>
          </a:fontRef>
        </p:style>
      </p:cxnSp>
      <p:sp>
        <p:nvSpPr>
          <p:cNvPr id="167" name="正方形/長方形 166"/>
          <p:cNvSpPr/>
          <p:nvPr/>
        </p:nvSpPr>
        <p:spPr>
          <a:xfrm>
            <a:off x="4233824" y="1855491"/>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68" name="正方形/長方形 167"/>
          <p:cNvSpPr/>
          <p:nvPr/>
        </p:nvSpPr>
        <p:spPr>
          <a:xfrm>
            <a:off x="5050493" y="1858723"/>
            <a:ext cx="689505" cy="2651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75" name="正方形/長方形 174"/>
          <p:cNvSpPr/>
          <p:nvPr/>
        </p:nvSpPr>
        <p:spPr>
          <a:xfrm>
            <a:off x="3380874" y="4372421"/>
            <a:ext cx="2382252" cy="1155032"/>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正方形/長方形 175"/>
          <p:cNvSpPr/>
          <p:nvPr/>
        </p:nvSpPr>
        <p:spPr>
          <a:xfrm>
            <a:off x="3489811"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正方形/長方形 176"/>
          <p:cNvSpPr/>
          <p:nvPr/>
        </p:nvSpPr>
        <p:spPr>
          <a:xfrm>
            <a:off x="4275724" y="4566808"/>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050493" y="4570364"/>
            <a:ext cx="586125" cy="86306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3519725"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180" name="正方形/長方形 179"/>
          <p:cNvSpPr/>
          <p:nvPr/>
        </p:nvSpPr>
        <p:spPr>
          <a:xfrm>
            <a:off x="3519726" y="4679923"/>
            <a:ext cx="520468"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1" name="正方形/長方形 180"/>
          <p:cNvSpPr/>
          <p:nvPr/>
        </p:nvSpPr>
        <p:spPr>
          <a:xfrm>
            <a:off x="4308010" y="4679923"/>
            <a:ext cx="512676"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sp>
        <p:nvSpPr>
          <p:cNvPr id="182" name="正方形/長方形 181"/>
          <p:cNvSpPr/>
          <p:nvPr/>
        </p:nvSpPr>
        <p:spPr>
          <a:xfrm>
            <a:off x="5088501" y="4679923"/>
            <a:ext cx="501723" cy="21520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AP</a:t>
            </a:r>
            <a:endParaRPr kumimoji="1" lang="ja-JP" altLang="en-US" sz="1000" dirty="0">
              <a:solidFill>
                <a:srgbClr val="FFFFFF"/>
              </a:solidFill>
              <a:latin typeface="ＭＳ Ｐゴシック"/>
              <a:ea typeface="ＭＳ Ｐゴシック"/>
              <a:cs typeface="ＭＳ Ｐゴシック"/>
            </a:endParaRPr>
          </a:p>
        </p:txBody>
      </p:sp>
      <p:grpSp>
        <p:nvGrpSpPr>
          <p:cNvPr id="183" name="図形グループ 182"/>
          <p:cNvGrpSpPr/>
          <p:nvPr/>
        </p:nvGrpSpPr>
        <p:grpSpPr>
          <a:xfrm>
            <a:off x="3489397" y="6031002"/>
            <a:ext cx="398531" cy="455164"/>
            <a:chOff x="565484" y="2886304"/>
            <a:chExt cx="398531" cy="455164"/>
          </a:xfrm>
        </p:grpSpPr>
        <p:grpSp>
          <p:nvGrpSpPr>
            <p:cNvPr id="184" name="図形グループ 183"/>
            <p:cNvGrpSpPr/>
            <p:nvPr/>
          </p:nvGrpSpPr>
          <p:grpSpPr>
            <a:xfrm>
              <a:off x="565484" y="2886304"/>
              <a:ext cx="398531" cy="387786"/>
              <a:chOff x="758730" y="3198675"/>
              <a:chExt cx="702795" cy="688305"/>
            </a:xfrm>
          </p:grpSpPr>
          <p:sp>
            <p:nvSpPr>
              <p:cNvPr id="188" name="角丸四角形 187"/>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角丸四角形 188"/>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台形 189"/>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5" name="図形グループ 184"/>
            <p:cNvGrpSpPr/>
            <p:nvPr/>
          </p:nvGrpSpPr>
          <p:grpSpPr>
            <a:xfrm>
              <a:off x="695604" y="2996289"/>
              <a:ext cx="150692" cy="345179"/>
              <a:chOff x="1946324" y="4125162"/>
              <a:chExt cx="969964" cy="2007872"/>
            </a:xfrm>
          </p:grpSpPr>
          <p:sp>
            <p:nvSpPr>
              <p:cNvPr id="186" name="円/楕円 18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フローチャート: 論理積ゲート 18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1" name="図形グループ 190"/>
          <p:cNvGrpSpPr/>
          <p:nvPr/>
        </p:nvGrpSpPr>
        <p:grpSpPr>
          <a:xfrm>
            <a:off x="4360942" y="6030499"/>
            <a:ext cx="398531" cy="455164"/>
            <a:chOff x="565484" y="2886304"/>
            <a:chExt cx="398531" cy="455164"/>
          </a:xfrm>
        </p:grpSpPr>
        <p:grpSp>
          <p:nvGrpSpPr>
            <p:cNvPr id="192" name="図形グループ 191"/>
            <p:cNvGrpSpPr/>
            <p:nvPr/>
          </p:nvGrpSpPr>
          <p:grpSpPr>
            <a:xfrm>
              <a:off x="565484" y="2886304"/>
              <a:ext cx="398531" cy="387786"/>
              <a:chOff x="758730" y="3198675"/>
              <a:chExt cx="702795" cy="688305"/>
            </a:xfrm>
          </p:grpSpPr>
          <p:sp>
            <p:nvSpPr>
              <p:cNvPr id="196" name="角丸四角形 19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角丸四角形 19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台形 19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93" name="図形グループ 192"/>
            <p:cNvGrpSpPr/>
            <p:nvPr/>
          </p:nvGrpSpPr>
          <p:grpSpPr>
            <a:xfrm>
              <a:off x="695604" y="2996289"/>
              <a:ext cx="150692" cy="345179"/>
              <a:chOff x="1946324" y="4125162"/>
              <a:chExt cx="969964" cy="2007872"/>
            </a:xfrm>
          </p:grpSpPr>
          <p:sp>
            <p:nvSpPr>
              <p:cNvPr id="194" name="円/楕円 1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フローチャート: 論理積ゲート 1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99" name="図形グループ 198"/>
          <p:cNvGrpSpPr/>
          <p:nvPr/>
        </p:nvGrpSpPr>
        <p:grpSpPr>
          <a:xfrm>
            <a:off x="5238505" y="6031002"/>
            <a:ext cx="398531" cy="455164"/>
            <a:chOff x="565484" y="2886304"/>
            <a:chExt cx="398531" cy="455164"/>
          </a:xfrm>
        </p:grpSpPr>
        <p:grpSp>
          <p:nvGrpSpPr>
            <p:cNvPr id="200" name="図形グループ 199"/>
            <p:cNvGrpSpPr/>
            <p:nvPr/>
          </p:nvGrpSpPr>
          <p:grpSpPr>
            <a:xfrm>
              <a:off x="565484" y="2886304"/>
              <a:ext cx="398531" cy="387786"/>
              <a:chOff x="758730" y="3198675"/>
              <a:chExt cx="702795" cy="688305"/>
            </a:xfrm>
          </p:grpSpPr>
          <p:sp>
            <p:nvSpPr>
              <p:cNvPr id="204" name="角丸四角形 203"/>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角丸四角形 204"/>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台形 205"/>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1" name="図形グループ 200"/>
            <p:cNvGrpSpPr/>
            <p:nvPr/>
          </p:nvGrpSpPr>
          <p:grpSpPr>
            <a:xfrm>
              <a:off x="695604" y="2996289"/>
              <a:ext cx="150692" cy="345179"/>
              <a:chOff x="1946324" y="4125162"/>
              <a:chExt cx="969964" cy="2007872"/>
            </a:xfrm>
          </p:grpSpPr>
          <p:sp>
            <p:nvSpPr>
              <p:cNvPr id="202" name="円/楕円 2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フローチャート: 論理積ゲート 2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07" name="直線コネクタ 206"/>
          <p:cNvCxnSpPr>
            <a:stCxn id="175" idx="2"/>
            <a:endCxn id="188" idx="0"/>
          </p:cNvCxnSpPr>
          <p:nvPr/>
        </p:nvCxnSpPr>
        <p:spPr>
          <a:xfrm flipH="1">
            <a:off x="3680422" y="5527453"/>
            <a:ext cx="891578" cy="5035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直線コネクタ 207"/>
          <p:cNvCxnSpPr>
            <a:stCxn id="175" idx="2"/>
            <a:endCxn id="196" idx="0"/>
          </p:cNvCxnSpPr>
          <p:nvPr/>
        </p:nvCxnSpPr>
        <p:spPr>
          <a:xfrm flipH="1">
            <a:off x="4551967" y="5527453"/>
            <a:ext cx="20033" cy="5030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直線コネクタ 208"/>
          <p:cNvCxnSpPr>
            <a:stCxn id="175" idx="2"/>
            <a:endCxn id="204" idx="0"/>
          </p:cNvCxnSpPr>
          <p:nvPr/>
        </p:nvCxnSpPr>
        <p:spPr>
          <a:xfrm>
            <a:off x="4572000" y="5527453"/>
            <a:ext cx="857530" cy="503549"/>
          </a:xfrm>
          <a:prstGeom prst="line">
            <a:avLst/>
          </a:prstGeom>
        </p:spPr>
        <p:style>
          <a:lnRef idx="2">
            <a:schemeClr val="accent1"/>
          </a:lnRef>
          <a:fillRef idx="0">
            <a:schemeClr val="accent1"/>
          </a:fillRef>
          <a:effectRef idx="1">
            <a:schemeClr val="accent1"/>
          </a:effectRef>
          <a:fontRef idx="minor">
            <a:schemeClr val="tx1"/>
          </a:fontRef>
        </p:style>
      </p:cxnSp>
      <p:sp>
        <p:nvSpPr>
          <p:cNvPr id="210" name="正方形/長方形 209"/>
          <p:cNvSpPr/>
          <p:nvPr/>
        </p:nvSpPr>
        <p:spPr>
          <a:xfrm>
            <a:off x="4308551" y="4929979"/>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1" name="正方形/長方形 210"/>
          <p:cNvSpPr/>
          <p:nvPr/>
        </p:nvSpPr>
        <p:spPr>
          <a:xfrm>
            <a:off x="5085061" y="4932980"/>
            <a:ext cx="520469" cy="2156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212" name="テキスト ボックス 211"/>
          <p:cNvSpPr txBox="1"/>
          <p:nvPr/>
        </p:nvSpPr>
        <p:spPr>
          <a:xfrm>
            <a:off x="3587109" y="5170255"/>
            <a:ext cx="402674" cy="276999"/>
          </a:xfrm>
          <a:prstGeom prst="rect">
            <a:avLst/>
          </a:prstGeom>
          <a:noFill/>
        </p:spPr>
        <p:txBody>
          <a:bodyPr wrap="none" rtlCol="0">
            <a:spAutoFit/>
          </a:bodyPr>
          <a:lstStyle/>
          <a:p>
            <a:pPr algn="ctr"/>
            <a:r>
              <a:rPr kumimoji="1" lang="en-US" altLang="ja-JP" sz="1200" dirty="0" smtClean="0">
                <a:solidFill>
                  <a:schemeClr val="bg1"/>
                </a:solidFill>
              </a:rPr>
              <a:t>VM</a:t>
            </a:r>
            <a:endParaRPr kumimoji="1" lang="ja-JP" altLang="en-US" sz="1200" dirty="0">
              <a:solidFill>
                <a:schemeClr val="bg1"/>
              </a:solidFill>
            </a:endParaRPr>
          </a:p>
        </p:txBody>
      </p:sp>
      <p:sp>
        <p:nvSpPr>
          <p:cNvPr id="213" name="テキスト ボックス 212"/>
          <p:cNvSpPr txBox="1"/>
          <p:nvPr/>
        </p:nvSpPr>
        <p:spPr>
          <a:xfrm>
            <a:off x="4360942" y="5157946"/>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214" name="テキスト ボックス 213"/>
          <p:cNvSpPr txBox="1"/>
          <p:nvPr/>
        </p:nvSpPr>
        <p:spPr>
          <a:xfrm>
            <a:off x="5145225" y="5169582"/>
            <a:ext cx="402674" cy="276999"/>
          </a:xfrm>
          <a:prstGeom prst="rect">
            <a:avLst/>
          </a:prstGeom>
          <a:noFill/>
        </p:spPr>
        <p:txBody>
          <a:bodyPr wrap="none" rtlCol="0">
            <a:spAutoFit/>
          </a:bodyPr>
          <a:lstStyle/>
          <a:p>
            <a:pPr algn="ctr"/>
            <a:r>
              <a:rPr kumimoji="1" lang="en-US" altLang="ja-JP" sz="1200" smtClean="0">
                <a:solidFill>
                  <a:schemeClr val="bg1"/>
                </a:solidFill>
              </a:rPr>
              <a:t>VM</a:t>
            </a:r>
            <a:endParaRPr kumimoji="1" lang="ja-JP" altLang="en-US" sz="1200" dirty="0">
              <a:solidFill>
                <a:schemeClr val="bg1"/>
              </a:solidFill>
            </a:endParaRPr>
          </a:p>
        </p:txBody>
      </p:sp>
      <p:sp>
        <p:nvSpPr>
          <p:cNvPr id="215" name="正方形/長方形 214"/>
          <p:cNvSpPr/>
          <p:nvPr/>
        </p:nvSpPr>
        <p:spPr>
          <a:xfrm>
            <a:off x="6405788" y="5135910"/>
            <a:ext cx="2153653" cy="26285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6397001" y="4568744"/>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7" name="正方形/長方形 216"/>
          <p:cNvSpPr/>
          <p:nvPr/>
        </p:nvSpPr>
        <p:spPr>
          <a:xfrm>
            <a:off x="7866615"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8" name="正方形/長方形 217"/>
          <p:cNvSpPr/>
          <p:nvPr/>
        </p:nvSpPr>
        <p:spPr>
          <a:xfrm>
            <a:off x="7136201" y="4574915"/>
            <a:ext cx="692826" cy="51212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19" name="正方形/長方形 218"/>
          <p:cNvSpPr/>
          <p:nvPr/>
        </p:nvSpPr>
        <p:spPr>
          <a:xfrm>
            <a:off x="6495891" y="4607805"/>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0" name="正方形/長方形 219"/>
          <p:cNvSpPr/>
          <p:nvPr/>
        </p:nvSpPr>
        <p:spPr>
          <a:xfrm>
            <a:off x="6494502" y="4773624"/>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1" name="正方形/長方形 220"/>
          <p:cNvSpPr/>
          <p:nvPr/>
        </p:nvSpPr>
        <p:spPr>
          <a:xfrm>
            <a:off x="7237533"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2" name="正方形/長方形 221"/>
          <p:cNvSpPr/>
          <p:nvPr/>
        </p:nvSpPr>
        <p:spPr>
          <a:xfrm>
            <a:off x="7236144"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3" name="正方形/長方形 222"/>
          <p:cNvSpPr/>
          <p:nvPr/>
        </p:nvSpPr>
        <p:spPr>
          <a:xfrm>
            <a:off x="7962271" y="4608859"/>
            <a:ext cx="501723" cy="14655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ＭＳ Ｐゴシック"/>
                <a:ea typeface="ＭＳ Ｐゴシック"/>
                <a:cs typeface="ＭＳ Ｐゴシック"/>
              </a:rPr>
              <a:t>AP</a:t>
            </a:r>
            <a:endParaRPr kumimoji="1" lang="ja-JP" altLang="en-US" sz="800" dirty="0">
              <a:solidFill>
                <a:srgbClr val="FFFFFF"/>
              </a:solidFill>
              <a:latin typeface="ＭＳ Ｐゴシック"/>
              <a:ea typeface="ＭＳ Ｐゴシック"/>
              <a:cs typeface="ＭＳ Ｐゴシック"/>
            </a:endParaRPr>
          </a:p>
        </p:txBody>
      </p:sp>
      <p:sp>
        <p:nvSpPr>
          <p:cNvPr id="224" name="正方形/長方形 223"/>
          <p:cNvSpPr/>
          <p:nvPr/>
        </p:nvSpPr>
        <p:spPr>
          <a:xfrm>
            <a:off x="7960882" y="4774678"/>
            <a:ext cx="520469" cy="1468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smtClean="0">
                <a:solidFill>
                  <a:srgbClr val="FFFFFF"/>
                </a:solidFill>
                <a:latin typeface="ＭＳ Ｐゴシック"/>
                <a:ea typeface="ＭＳ Ｐゴシック"/>
                <a:cs typeface="ＭＳ Ｐゴシック"/>
              </a:rPr>
              <a:t>設定</a:t>
            </a:r>
            <a:endParaRPr kumimoji="1" lang="ja-JP" altLang="en-US" sz="8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401343" y="4891114"/>
            <a:ext cx="695048" cy="246221"/>
          </a:xfrm>
          <a:prstGeom prst="rect">
            <a:avLst/>
          </a:prstGeom>
          <a:noFill/>
        </p:spPr>
        <p:txBody>
          <a:bodyPr wrap="square" rtlCol="0">
            <a:spAutoFit/>
          </a:bodyPr>
          <a:lstStyle/>
          <a:p>
            <a:pPr algn="ctr"/>
            <a:r>
              <a:rPr kumimoji="1" lang="ja-JP" altLang="en-US" sz="1000" smtClean="0">
                <a:solidFill>
                  <a:schemeClr val="accent6">
                    <a:lumMod val="50000"/>
                  </a:schemeClr>
                </a:solidFill>
              </a:rPr>
              <a:t>コンテナ</a:t>
            </a:r>
            <a:endParaRPr kumimoji="1" lang="ja-JP" altLang="en-US" sz="1000">
              <a:solidFill>
                <a:schemeClr val="accent6">
                  <a:lumMod val="50000"/>
                </a:schemeClr>
              </a:solidFill>
            </a:endParaRPr>
          </a:p>
        </p:txBody>
      </p:sp>
      <p:sp>
        <p:nvSpPr>
          <p:cNvPr id="226" name="テキスト ボックス 225"/>
          <p:cNvSpPr txBox="1"/>
          <p:nvPr/>
        </p:nvSpPr>
        <p:spPr>
          <a:xfrm>
            <a:off x="7133979" y="4891114"/>
            <a:ext cx="695048" cy="246221"/>
          </a:xfrm>
          <a:prstGeom prst="rect">
            <a:avLst/>
          </a:prstGeom>
          <a:noFill/>
        </p:spPr>
        <p:txBody>
          <a:bodyPr wrap="square" rtlCol="0">
            <a:spAutoFit/>
          </a:bodyPr>
          <a:lstStyle/>
          <a:p>
            <a:pPr algn="ctr"/>
            <a:r>
              <a:rPr kumimoji="1" lang="ja-JP" altLang="en-US" sz="1000" smtClean="0">
                <a:solidFill>
                  <a:schemeClr val="accent6">
                    <a:lumMod val="50000"/>
                  </a:schemeClr>
                </a:solidFill>
              </a:rPr>
              <a:t>コンテナ</a:t>
            </a:r>
            <a:endParaRPr kumimoji="1" lang="ja-JP" altLang="en-US" sz="1000">
              <a:solidFill>
                <a:schemeClr val="accent6">
                  <a:lumMod val="50000"/>
                </a:schemeClr>
              </a:solidFill>
            </a:endParaRPr>
          </a:p>
        </p:txBody>
      </p:sp>
      <p:sp>
        <p:nvSpPr>
          <p:cNvPr id="227" name="テキスト ボックス 226"/>
          <p:cNvSpPr txBox="1"/>
          <p:nvPr/>
        </p:nvSpPr>
        <p:spPr>
          <a:xfrm>
            <a:off x="7873592" y="4889665"/>
            <a:ext cx="695048" cy="246221"/>
          </a:xfrm>
          <a:prstGeom prst="rect">
            <a:avLst/>
          </a:prstGeom>
          <a:noFill/>
        </p:spPr>
        <p:txBody>
          <a:bodyPr wrap="square" rtlCol="0">
            <a:spAutoFit/>
          </a:bodyPr>
          <a:lstStyle/>
          <a:p>
            <a:pPr algn="ctr"/>
            <a:r>
              <a:rPr kumimoji="1" lang="ja-JP" altLang="en-US" sz="1000" smtClean="0">
                <a:solidFill>
                  <a:schemeClr val="accent6">
                    <a:lumMod val="50000"/>
                  </a:schemeClr>
                </a:solidFill>
              </a:rPr>
              <a:t>コンテナ</a:t>
            </a:r>
            <a:endParaRPr kumimoji="1" lang="ja-JP" altLang="en-US" sz="1000">
              <a:solidFill>
                <a:schemeClr val="accent6">
                  <a:lumMod val="50000"/>
                </a:schemeClr>
              </a:solidFill>
            </a:endParaRPr>
          </a:p>
        </p:txBody>
      </p:sp>
      <p:grpSp>
        <p:nvGrpSpPr>
          <p:cNvPr id="228" name="図形グループ 227"/>
          <p:cNvGrpSpPr/>
          <p:nvPr/>
        </p:nvGrpSpPr>
        <p:grpSpPr>
          <a:xfrm>
            <a:off x="6403054" y="6024275"/>
            <a:ext cx="398531" cy="455164"/>
            <a:chOff x="565484" y="2886304"/>
            <a:chExt cx="398531" cy="455164"/>
          </a:xfrm>
        </p:grpSpPr>
        <p:grpSp>
          <p:nvGrpSpPr>
            <p:cNvPr id="229" name="図形グループ 228"/>
            <p:cNvGrpSpPr/>
            <p:nvPr/>
          </p:nvGrpSpPr>
          <p:grpSpPr>
            <a:xfrm>
              <a:off x="565484" y="2886304"/>
              <a:ext cx="398531" cy="387786"/>
              <a:chOff x="758730" y="3198675"/>
              <a:chExt cx="702795" cy="688305"/>
            </a:xfrm>
          </p:grpSpPr>
          <p:sp>
            <p:nvSpPr>
              <p:cNvPr id="233" name="角丸四角形 23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角丸四角形 23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 name="台形 23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0" name="図形グループ 229"/>
            <p:cNvGrpSpPr/>
            <p:nvPr/>
          </p:nvGrpSpPr>
          <p:grpSpPr>
            <a:xfrm>
              <a:off x="695604" y="2996289"/>
              <a:ext cx="150692" cy="345179"/>
              <a:chOff x="1946324" y="4125162"/>
              <a:chExt cx="969964" cy="2007872"/>
            </a:xfrm>
          </p:grpSpPr>
          <p:sp>
            <p:nvSpPr>
              <p:cNvPr id="231" name="円/楕円 2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フローチャート: 論理積ゲート 2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36" name="図形グループ 235"/>
          <p:cNvGrpSpPr/>
          <p:nvPr/>
        </p:nvGrpSpPr>
        <p:grpSpPr>
          <a:xfrm>
            <a:off x="7274599" y="6023772"/>
            <a:ext cx="398531" cy="455164"/>
            <a:chOff x="565484" y="2886304"/>
            <a:chExt cx="398531" cy="455164"/>
          </a:xfrm>
        </p:grpSpPr>
        <p:grpSp>
          <p:nvGrpSpPr>
            <p:cNvPr id="237" name="図形グループ 236"/>
            <p:cNvGrpSpPr/>
            <p:nvPr/>
          </p:nvGrpSpPr>
          <p:grpSpPr>
            <a:xfrm>
              <a:off x="565484" y="2886304"/>
              <a:ext cx="398531" cy="387786"/>
              <a:chOff x="758730" y="3198675"/>
              <a:chExt cx="702795" cy="688305"/>
            </a:xfrm>
          </p:grpSpPr>
          <p:sp>
            <p:nvSpPr>
              <p:cNvPr id="241" name="角丸四角形 24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角丸四角形 24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台形 24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38" name="図形グループ 237"/>
            <p:cNvGrpSpPr/>
            <p:nvPr/>
          </p:nvGrpSpPr>
          <p:grpSpPr>
            <a:xfrm>
              <a:off x="695604" y="2996289"/>
              <a:ext cx="150692" cy="345179"/>
              <a:chOff x="1946324" y="4125162"/>
              <a:chExt cx="969964" cy="2007872"/>
            </a:xfrm>
          </p:grpSpPr>
          <p:sp>
            <p:nvSpPr>
              <p:cNvPr id="239" name="円/楕円 2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フローチャート: 論理積ゲート 2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4" name="図形グループ 243"/>
          <p:cNvGrpSpPr/>
          <p:nvPr/>
        </p:nvGrpSpPr>
        <p:grpSpPr>
          <a:xfrm>
            <a:off x="8152162" y="6024275"/>
            <a:ext cx="398531" cy="455164"/>
            <a:chOff x="565484" y="2886304"/>
            <a:chExt cx="398531" cy="455164"/>
          </a:xfrm>
        </p:grpSpPr>
        <p:grpSp>
          <p:nvGrpSpPr>
            <p:cNvPr id="245" name="図形グループ 244"/>
            <p:cNvGrpSpPr/>
            <p:nvPr/>
          </p:nvGrpSpPr>
          <p:grpSpPr>
            <a:xfrm>
              <a:off x="565484" y="2886304"/>
              <a:ext cx="398531" cy="387786"/>
              <a:chOff x="758730" y="3198675"/>
              <a:chExt cx="702795" cy="688305"/>
            </a:xfrm>
          </p:grpSpPr>
          <p:sp>
            <p:nvSpPr>
              <p:cNvPr id="249" name="角丸四角形 24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角丸四角形 24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1" name="台形 25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6" name="図形グループ 245"/>
            <p:cNvGrpSpPr/>
            <p:nvPr/>
          </p:nvGrpSpPr>
          <p:grpSpPr>
            <a:xfrm>
              <a:off x="695604" y="2996289"/>
              <a:ext cx="150692" cy="345179"/>
              <a:chOff x="1946324" y="4125162"/>
              <a:chExt cx="969964" cy="2007872"/>
            </a:xfrm>
          </p:grpSpPr>
          <p:sp>
            <p:nvSpPr>
              <p:cNvPr id="247" name="円/楕円 2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フローチャート: 論理積ゲート 2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252" name="直線コネクタ 251"/>
          <p:cNvCxnSpPr>
            <a:stCxn id="9" idx="2"/>
            <a:endCxn id="233" idx="0"/>
          </p:cNvCxnSpPr>
          <p:nvPr/>
        </p:nvCxnSpPr>
        <p:spPr>
          <a:xfrm flipH="1">
            <a:off x="6594079" y="5527453"/>
            <a:ext cx="901595" cy="4968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直線コネクタ 252"/>
          <p:cNvCxnSpPr>
            <a:stCxn id="9" idx="2"/>
            <a:endCxn id="241" idx="0"/>
          </p:cNvCxnSpPr>
          <p:nvPr/>
        </p:nvCxnSpPr>
        <p:spPr>
          <a:xfrm flipH="1">
            <a:off x="7465624" y="5527453"/>
            <a:ext cx="30050" cy="496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直線コネクタ 253"/>
          <p:cNvCxnSpPr>
            <a:stCxn id="9" idx="2"/>
            <a:endCxn id="249" idx="0"/>
          </p:cNvCxnSpPr>
          <p:nvPr/>
        </p:nvCxnSpPr>
        <p:spPr>
          <a:xfrm>
            <a:off x="7495674" y="5527453"/>
            <a:ext cx="847513" cy="496822"/>
          </a:xfrm>
          <a:prstGeom prst="line">
            <a:avLst/>
          </a:prstGeom>
        </p:spPr>
        <p:style>
          <a:lnRef idx="2">
            <a:schemeClr val="accent1"/>
          </a:lnRef>
          <a:fillRef idx="0">
            <a:schemeClr val="accent1"/>
          </a:fillRef>
          <a:effectRef idx="1">
            <a:schemeClr val="accent1"/>
          </a:effectRef>
          <a:fontRef idx="minor">
            <a:schemeClr val="tx1"/>
          </a:fontRef>
        </p:style>
      </p:cxnSp>
      <p:sp>
        <p:nvSpPr>
          <p:cNvPr id="258" name="下矢印 257"/>
          <p:cNvSpPr/>
          <p:nvPr/>
        </p:nvSpPr>
        <p:spPr>
          <a:xfrm>
            <a:off x="1294525"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9" name="下矢印 258"/>
          <p:cNvSpPr/>
          <p:nvPr/>
        </p:nvSpPr>
        <p:spPr>
          <a:xfrm>
            <a:off x="7153905" y="3582234"/>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0" name="下矢印 259"/>
          <p:cNvSpPr/>
          <p:nvPr/>
        </p:nvSpPr>
        <p:spPr>
          <a:xfrm rot="10800000">
            <a:off x="4230954" y="3582209"/>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下矢印 260"/>
          <p:cNvSpPr/>
          <p:nvPr/>
        </p:nvSpPr>
        <p:spPr>
          <a:xfrm rot="16200000">
            <a:off x="2803019" y="4856430"/>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下矢印 261"/>
          <p:cNvSpPr/>
          <p:nvPr/>
        </p:nvSpPr>
        <p:spPr>
          <a:xfrm rot="16200000">
            <a:off x="5699417" y="1589743"/>
            <a:ext cx="683538" cy="312689"/>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3" name="テキスト ボックス 262"/>
          <p:cNvSpPr txBox="1"/>
          <p:nvPr/>
        </p:nvSpPr>
        <p:spPr>
          <a:xfrm>
            <a:off x="344059" y="861294"/>
            <a:ext cx="1646605"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1950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／バッチ</a:t>
            </a:r>
            <a:endParaRPr kumimoji="1" lang="ja-JP" altLang="en-US" sz="1200" dirty="0">
              <a:solidFill>
                <a:srgbClr val="002060"/>
              </a:solidFill>
              <a:latin typeface="Meiryo" charset="-128"/>
              <a:ea typeface="Meiryo" charset="-128"/>
              <a:cs typeface="Meiryo" charset="-128"/>
            </a:endParaRPr>
          </a:p>
        </p:txBody>
      </p:sp>
      <p:sp>
        <p:nvSpPr>
          <p:cNvPr id="264" name="テキスト ボックス 263"/>
          <p:cNvSpPr txBox="1"/>
          <p:nvPr/>
        </p:nvSpPr>
        <p:spPr>
          <a:xfrm>
            <a:off x="344059" y="4129415"/>
            <a:ext cx="2569934"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1960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／タイムシェアリング</a:t>
            </a:r>
            <a:endParaRPr kumimoji="1" lang="ja-JP" altLang="en-US" sz="1200" dirty="0">
              <a:solidFill>
                <a:srgbClr val="002060"/>
              </a:solidFill>
              <a:latin typeface="Meiryo" charset="-128"/>
              <a:ea typeface="Meiryo" charset="-128"/>
              <a:cs typeface="Meiryo" charset="-128"/>
            </a:endParaRPr>
          </a:p>
        </p:txBody>
      </p:sp>
      <p:sp>
        <p:nvSpPr>
          <p:cNvPr id="265" name="テキスト ボックス 264"/>
          <p:cNvSpPr txBox="1"/>
          <p:nvPr/>
        </p:nvSpPr>
        <p:spPr>
          <a:xfrm>
            <a:off x="3261682" y="4126106"/>
            <a:ext cx="2723823"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1970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6" name="テキスト ボックス 265"/>
          <p:cNvSpPr txBox="1"/>
          <p:nvPr/>
        </p:nvSpPr>
        <p:spPr>
          <a:xfrm>
            <a:off x="3261682" y="861294"/>
            <a:ext cx="1646605"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1980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分散化</a:t>
            </a:r>
            <a:endParaRPr kumimoji="1" lang="ja-JP" altLang="en-US" sz="1200" dirty="0">
              <a:solidFill>
                <a:srgbClr val="002060"/>
              </a:solidFill>
              <a:latin typeface="Meiryo" charset="-128"/>
              <a:ea typeface="Meiryo" charset="-128"/>
              <a:cs typeface="Meiryo" charset="-128"/>
            </a:endParaRPr>
          </a:p>
        </p:txBody>
      </p:sp>
      <p:sp>
        <p:nvSpPr>
          <p:cNvPr id="267" name="テキスト ボックス 266"/>
          <p:cNvSpPr txBox="1"/>
          <p:nvPr/>
        </p:nvSpPr>
        <p:spPr>
          <a:xfrm>
            <a:off x="6187558" y="864117"/>
            <a:ext cx="2723823" cy="276999"/>
          </a:xfrm>
          <a:prstGeom prst="rect">
            <a:avLst/>
          </a:prstGeom>
          <a:noFill/>
        </p:spPr>
        <p:txBody>
          <a:bodyPr wrap="none" rtlCol="0">
            <a:spAutoFit/>
          </a:bodyPr>
          <a:lstStyle/>
          <a:p>
            <a:r>
              <a:rPr lang="en-US" altLang="ja-JP" sz="1200" dirty="0" smtClean="0">
                <a:solidFill>
                  <a:srgbClr val="002060"/>
                </a:solidFill>
                <a:latin typeface="Meiryo" charset="-128"/>
                <a:ea typeface="Meiryo" charset="-128"/>
                <a:cs typeface="Meiryo" charset="-128"/>
              </a:rPr>
              <a:t>200</a:t>
            </a:r>
            <a:r>
              <a:rPr kumimoji="1" lang="en-US" altLang="ja-JP" sz="1200" dirty="0" smtClean="0">
                <a:solidFill>
                  <a:srgbClr val="002060"/>
                </a:solidFill>
                <a:latin typeface="Meiryo" charset="-128"/>
                <a:ea typeface="Meiryo" charset="-128"/>
                <a:cs typeface="Meiryo" charset="-128"/>
              </a:rPr>
              <a:t>0</a:t>
            </a:r>
            <a:r>
              <a:rPr kumimoji="1" lang="ja-JP" altLang="en-US" sz="1200" dirty="0" smtClean="0">
                <a:solidFill>
                  <a:srgbClr val="002060"/>
                </a:solidFill>
                <a:latin typeface="Meiryo" charset="-128"/>
                <a:ea typeface="Meiryo" charset="-128"/>
                <a:cs typeface="Meiryo" charset="-128"/>
              </a:rPr>
              <a:t>年代</a:t>
            </a:r>
            <a:r>
              <a:rPr kumimoji="1" lang="en-US" altLang="ja-JP" sz="1200" dirty="0" smtClean="0">
                <a:solidFill>
                  <a:srgbClr val="002060"/>
                </a:solidFill>
                <a:latin typeface="Meiryo" charset="-128"/>
                <a:ea typeface="Meiryo" charset="-128"/>
                <a:cs typeface="Meiryo" charset="-128"/>
              </a:rPr>
              <a:t>〜</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仮想化（仮想マシン）</a:t>
            </a:r>
            <a:endParaRPr kumimoji="1" lang="ja-JP" altLang="en-US" sz="1200" dirty="0">
              <a:solidFill>
                <a:srgbClr val="002060"/>
              </a:solidFill>
              <a:latin typeface="Meiryo" charset="-128"/>
              <a:ea typeface="Meiryo" charset="-128"/>
              <a:cs typeface="Meiryo" charset="-128"/>
            </a:endParaRPr>
          </a:p>
        </p:txBody>
      </p:sp>
      <p:sp>
        <p:nvSpPr>
          <p:cNvPr id="268" name="テキスト ボックス 267"/>
          <p:cNvSpPr txBox="1"/>
          <p:nvPr/>
        </p:nvSpPr>
        <p:spPr>
          <a:xfrm>
            <a:off x="6187558" y="4125625"/>
            <a:ext cx="1492716" cy="276999"/>
          </a:xfrm>
          <a:prstGeom prst="rect">
            <a:avLst/>
          </a:prstGeom>
          <a:noFill/>
        </p:spPr>
        <p:txBody>
          <a:bodyPr wrap="none" rtlCol="0">
            <a:spAutoFit/>
          </a:bodyPr>
          <a:lstStyle/>
          <a:p>
            <a:r>
              <a:rPr kumimoji="1" lang="en-US" altLang="ja-JP" sz="1200" dirty="0" smtClean="0">
                <a:solidFill>
                  <a:srgbClr val="002060"/>
                </a:solidFill>
                <a:latin typeface="Meiryo" charset="-128"/>
                <a:ea typeface="Meiryo" charset="-128"/>
                <a:cs typeface="Meiryo" charset="-128"/>
              </a:rPr>
              <a:t>2015〜</a:t>
            </a:r>
            <a:r>
              <a:rPr kumimoji="1" lang="ja-JP" altLang="en-US" sz="1200" dirty="0" smtClean="0">
                <a:solidFill>
                  <a:srgbClr val="002060"/>
                </a:solidFill>
                <a:latin typeface="Meiryo" charset="-128"/>
                <a:ea typeface="Meiryo" charset="-128"/>
                <a:cs typeface="Meiryo" charset="-128"/>
              </a:rPr>
              <a:t>／</a:t>
            </a:r>
            <a:r>
              <a:rPr lang="ja-JP" altLang="en-US" sz="1200" dirty="0" smtClean="0">
                <a:solidFill>
                  <a:srgbClr val="002060"/>
                </a:solidFill>
                <a:latin typeface="Meiryo" charset="-128"/>
                <a:ea typeface="Meiryo" charset="-128"/>
                <a:cs typeface="Meiryo" charset="-128"/>
              </a:rPr>
              <a:t>コンテナ</a:t>
            </a:r>
            <a:endParaRPr kumimoji="1" lang="ja-JP" altLang="en-US" sz="1200" dirty="0">
              <a:solidFill>
                <a:srgbClr val="002060"/>
              </a:solidFill>
              <a:latin typeface="Meiryo" charset="-128"/>
              <a:ea typeface="Meiryo" charset="-128"/>
              <a:cs typeface="Meiryo" charset="-128"/>
            </a:endParaRPr>
          </a:p>
        </p:txBody>
      </p:sp>
      <p:sp>
        <p:nvSpPr>
          <p:cNvPr id="269" name="テキスト ボックス 268"/>
          <p:cNvSpPr txBox="1"/>
          <p:nvPr/>
        </p:nvSpPr>
        <p:spPr>
          <a:xfrm>
            <a:off x="349190" y="2289841"/>
            <a:ext cx="992579" cy="230832"/>
          </a:xfrm>
          <a:prstGeom prst="rect">
            <a:avLst/>
          </a:prstGeom>
          <a:noFill/>
        </p:spPr>
        <p:txBody>
          <a:bodyPr wrap="none" rtlCol="0">
            <a:spAutoFit/>
          </a:bodyPr>
          <a:lstStyle/>
          <a:p>
            <a:r>
              <a:rPr kumimoji="1" lang="ja-JP" altLang="en-US" sz="900" smtClean="0">
                <a:solidFill>
                  <a:srgbClr val="002060"/>
                </a:solidFill>
                <a:latin typeface="Meiryo" charset="-128"/>
                <a:ea typeface="Meiryo" charset="-128"/>
                <a:cs typeface="Meiryo" charset="-128"/>
              </a:rPr>
              <a:t>メインフレーム</a:t>
            </a:r>
            <a:endParaRPr kumimoji="1" lang="ja-JP" altLang="en-US" sz="900" dirty="0">
              <a:solidFill>
                <a:srgbClr val="002060"/>
              </a:solidFill>
              <a:latin typeface="Meiryo" charset="-128"/>
              <a:ea typeface="Meiryo" charset="-128"/>
              <a:cs typeface="Meiryo" charset="-128"/>
            </a:endParaRPr>
          </a:p>
        </p:txBody>
      </p:sp>
      <p:sp>
        <p:nvSpPr>
          <p:cNvPr id="270" name="テキスト ボックス 269"/>
          <p:cNvSpPr txBox="1"/>
          <p:nvPr/>
        </p:nvSpPr>
        <p:spPr>
          <a:xfrm>
            <a:off x="356034" y="5535777"/>
            <a:ext cx="992579" cy="369332"/>
          </a:xfrm>
          <a:prstGeom prst="rect">
            <a:avLst/>
          </a:prstGeom>
          <a:noFill/>
        </p:spPr>
        <p:txBody>
          <a:bodyPr wrap="none" rtlCol="0">
            <a:spAutoFit/>
          </a:bodyPr>
          <a:lstStyle/>
          <a:p>
            <a:r>
              <a:rPr kumimoji="1" lang="ja-JP" altLang="en-US" sz="900" dirty="0" smtClean="0">
                <a:solidFill>
                  <a:srgbClr val="002060"/>
                </a:solidFill>
                <a:latin typeface="Meiryo" charset="-128"/>
                <a:ea typeface="Meiryo" charset="-128"/>
                <a:cs typeface="Meiryo" charset="-128"/>
              </a:rPr>
              <a:t>メインフレーム</a:t>
            </a:r>
            <a:endParaRPr kumimoji="1"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ミニコン</a:t>
            </a:r>
            <a:endParaRPr kumimoji="1" lang="ja-JP" altLang="en-US" sz="900" dirty="0">
              <a:solidFill>
                <a:srgbClr val="002060"/>
              </a:solidFill>
              <a:latin typeface="Meiryo" charset="-128"/>
              <a:ea typeface="Meiryo" charset="-128"/>
              <a:cs typeface="Meiryo" charset="-128"/>
            </a:endParaRPr>
          </a:p>
        </p:txBody>
      </p:sp>
      <p:sp>
        <p:nvSpPr>
          <p:cNvPr id="271" name="テキスト ボックス 270"/>
          <p:cNvSpPr txBox="1"/>
          <p:nvPr/>
        </p:nvSpPr>
        <p:spPr>
          <a:xfrm>
            <a:off x="3261682" y="5535777"/>
            <a:ext cx="992579" cy="369332"/>
          </a:xfrm>
          <a:prstGeom prst="rect">
            <a:avLst/>
          </a:prstGeom>
          <a:noFill/>
        </p:spPr>
        <p:txBody>
          <a:bodyPr wrap="none" rtlCol="0">
            <a:spAutoFit/>
          </a:bodyPr>
          <a:lstStyle/>
          <a:p>
            <a:r>
              <a:rPr kumimoji="1" lang="ja-JP" altLang="en-US" sz="900" dirty="0" smtClean="0">
                <a:solidFill>
                  <a:srgbClr val="002060"/>
                </a:solidFill>
                <a:latin typeface="Meiryo" charset="-128"/>
                <a:ea typeface="Meiryo" charset="-128"/>
                <a:cs typeface="Meiryo" charset="-128"/>
              </a:rPr>
              <a:t>メインフレーム</a:t>
            </a:r>
            <a:endParaRPr kumimoji="1"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ミニコン</a:t>
            </a:r>
            <a:endParaRPr lang="en-US" altLang="ja-JP" sz="900" dirty="0">
              <a:solidFill>
                <a:srgbClr val="002060"/>
              </a:solidFill>
              <a:latin typeface="Meiryo" charset="-128"/>
              <a:ea typeface="Meiryo" charset="-128"/>
              <a:cs typeface="Meiryo" charset="-128"/>
            </a:endParaRPr>
          </a:p>
        </p:txBody>
      </p:sp>
      <p:sp>
        <p:nvSpPr>
          <p:cNvPr id="272" name="テキスト ボックス 271"/>
          <p:cNvSpPr txBox="1"/>
          <p:nvPr/>
        </p:nvSpPr>
        <p:spPr>
          <a:xfrm>
            <a:off x="3721203" y="2298077"/>
            <a:ext cx="792205" cy="369332"/>
          </a:xfrm>
          <a:prstGeom prst="rect">
            <a:avLst/>
          </a:prstGeom>
          <a:noFill/>
        </p:spPr>
        <p:txBody>
          <a:bodyPr wrap="none" rtlCol="0">
            <a:spAutoFit/>
          </a:bodyPr>
          <a:lstStyle/>
          <a:p>
            <a:r>
              <a:rPr lang="ja-JP" altLang="en-US" sz="900" dirty="0" smtClean="0">
                <a:solidFill>
                  <a:srgbClr val="002060"/>
                </a:solidFill>
                <a:latin typeface="Meiryo" charset="-128"/>
                <a:ea typeface="Meiryo" charset="-128"/>
                <a:cs typeface="Meiryo" charset="-128"/>
              </a:rPr>
              <a:t>ミニコン</a:t>
            </a:r>
            <a:endParaRPr lang="en-US" altLang="ja-JP" sz="900" dirty="0" smtClean="0">
              <a:solidFill>
                <a:srgbClr val="002060"/>
              </a:solidFill>
              <a:latin typeface="Meiryo" charset="-128"/>
              <a:ea typeface="Meiryo" charset="-128"/>
              <a:cs typeface="Meiryo" charset="-128"/>
            </a:endParaRPr>
          </a:p>
          <a:p>
            <a:r>
              <a:rPr lang="en-US" altLang="ja-JP" sz="900" dirty="0" smtClean="0">
                <a:solidFill>
                  <a:srgbClr val="002060"/>
                </a:solidFill>
                <a:latin typeface="Meiryo" charset="-128"/>
                <a:ea typeface="Meiryo" charset="-128"/>
                <a:cs typeface="Meiryo" charset="-128"/>
              </a:rPr>
              <a:t>PC</a:t>
            </a:r>
            <a:r>
              <a:rPr lang="ja-JP" altLang="en-US" sz="900" dirty="0" smtClean="0">
                <a:solidFill>
                  <a:srgbClr val="002060"/>
                </a:solidFill>
                <a:latin typeface="Meiryo" charset="-128"/>
                <a:ea typeface="Meiryo" charset="-128"/>
                <a:cs typeface="Meiryo" charset="-128"/>
              </a:rPr>
              <a:t>サーバー</a:t>
            </a:r>
            <a:endParaRPr lang="en-US" altLang="ja-JP" sz="900" dirty="0">
              <a:solidFill>
                <a:srgbClr val="002060"/>
              </a:solidFill>
              <a:latin typeface="Meiryo" charset="-128"/>
              <a:ea typeface="Meiryo" charset="-128"/>
              <a:cs typeface="Meiryo" charset="-128"/>
            </a:endParaRPr>
          </a:p>
        </p:txBody>
      </p:sp>
      <p:sp>
        <p:nvSpPr>
          <p:cNvPr id="273" name="テキスト ボックス 272"/>
          <p:cNvSpPr txBox="1"/>
          <p:nvPr/>
        </p:nvSpPr>
        <p:spPr>
          <a:xfrm>
            <a:off x="6190270" y="2283615"/>
            <a:ext cx="792205" cy="507831"/>
          </a:xfrm>
          <a:prstGeom prst="rect">
            <a:avLst/>
          </a:prstGeom>
          <a:noFill/>
        </p:spPr>
        <p:txBody>
          <a:bodyPr wrap="none" rtlCol="0">
            <a:spAutoFit/>
          </a:bodyPr>
          <a:lstStyle/>
          <a:p>
            <a:r>
              <a:rPr lang="en-US" altLang="ja-JP" sz="900" dirty="0" smtClean="0">
                <a:solidFill>
                  <a:srgbClr val="002060"/>
                </a:solidFill>
                <a:latin typeface="Meiryo" charset="-128"/>
                <a:ea typeface="Meiryo" charset="-128"/>
                <a:cs typeface="Meiryo" charset="-128"/>
              </a:rPr>
              <a:t>PC</a:t>
            </a:r>
            <a:r>
              <a:rPr lang="ja-JP" altLang="en-US" sz="900" dirty="0" smtClean="0">
                <a:solidFill>
                  <a:srgbClr val="002060"/>
                </a:solidFill>
                <a:latin typeface="Meiryo" charset="-128"/>
                <a:ea typeface="Meiryo" charset="-128"/>
                <a:cs typeface="Meiryo" charset="-128"/>
              </a:rPr>
              <a:t>サーバー</a:t>
            </a:r>
            <a:endParaRPr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クラウド</a:t>
            </a:r>
            <a:endParaRPr lang="en-US" altLang="ja-JP" sz="900" dirty="0" smtClean="0">
              <a:solidFill>
                <a:srgbClr val="002060"/>
              </a:solidFill>
              <a:latin typeface="Meiryo" charset="-128"/>
              <a:ea typeface="Meiryo" charset="-128"/>
              <a:cs typeface="Meiryo" charset="-128"/>
            </a:endParaRPr>
          </a:p>
          <a:p>
            <a:r>
              <a:rPr lang="en-US" altLang="ja-JP" sz="900" dirty="0" smtClean="0">
                <a:solidFill>
                  <a:srgbClr val="002060"/>
                </a:solidFill>
                <a:latin typeface="Meiryo" charset="-128"/>
                <a:ea typeface="Meiryo" charset="-128"/>
                <a:cs typeface="Meiryo" charset="-128"/>
              </a:rPr>
              <a:t>(IaaS)</a:t>
            </a:r>
          </a:p>
        </p:txBody>
      </p:sp>
      <p:sp>
        <p:nvSpPr>
          <p:cNvPr id="275" name="テキスト ボックス 274"/>
          <p:cNvSpPr txBox="1"/>
          <p:nvPr/>
        </p:nvSpPr>
        <p:spPr>
          <a:xfrm>
            <a:off x="6190270" y="5535777"/>
            <a:ext cx="792205" cy="507831"/>
          </a:xfrm>
          <a:prstGeom prst="rect">
            <a:avLst/>
          </a:prstGeom>
          <a:noFill/>
        </p:spPr>
        <p:txBody>
          <a:bodyPr wrap="none" rtlCol="0">
            <a:spAutoFit/>
          </a:bodyPr>
          <a:lstStyle/>
          <a:p>
            <a:r>
              <a:rPr lang="en-US" altLang="ja-JP" sz="900" dirty="0" smtClean="0">
                <a:solidFill>
                  <a:srgbClr val="002060"/>
                </a:solidFill>
                <a:latin typeface="Meiryo" charset="-128"/>
                <a:ea typeface="Meiryo" charset="-128"/>
                <a:cs typeface="Meiryo" charset="-128"/>
              </a:rPr>
              <a:t>PC</a:t>
            </a:r>
            <a:r>
              <a:rPr lang="ja-JP" altLang="en-US" sz="900" dirty="0" smtClean="0">
                <a:solidFill>
                  <a:srgbClr val="002060"/>
                </a:solidFill>
                <a:latin typeface="Meiryo" charset="-128"/>
                <a:ea typeface="Meiryo" charset="-128"/>
                <a:cs typeface="Meiryo" charset="-128"/>
              </a:rPr>
              <a:t>サーバー</a:t>
            </a:r>
            <a:endParaRPr lang="en-US" altLang="ja-JP" sz="900" dirty="0" smtClean="0">
              <a:solidFill>
                <a:srgbClr val="002060"/>
              </a:solidFill>
              <a:latin typeface="Meiryo" charset="-128"/>
              <a:ea typeface="Meiryo" charset="-128"/>
              <a:cs typeface="Meiryo" charset="-128"/>
            </a:endParaRPr>
          </a:p>
          <a:p>
            <a:r>
              <a:rPr lang="ja-JP" altLang="en-US" sz="900" dirty="0" smtClean="0">
                <a:solidFill>
                  <a:srgbClr val="002060"/>
                </a:solidFill>
                <a:latin typeface="Meiryo" charset="-128"/>
                <a:ea typeface="Meiryo" charset="-128"/>
                <a:cs typeface="Meiryo" charset="-128"/>
              </a:rPr>
              <a:t>クラウド</a:t>
            </a:r>
            <a:endParaRPr lang="en-US" altLang="ja-JP" sz="900" dirty="0" smtClean="0">
              <a:solidFill>
                <a:srgbClr val="002060"/>
              </a:solidFill>
              <a:latin typeface="Meiryo" charset="-128"/>
              <a:ea typeface="Meiryo" charset="-128"/>
              <a:cs typeface="Meiryo" charset="-128"/>
            </a:endParaRPr>
          </a:p>
          <a:p>
            <a:r>
              <a:rPr lang="en-US" altLang="ja-JP" sz="900" dirty="0" smtClean="0">
                <a:solidFill>
                  <a:srgbClr val="002060"/>
                </a:solidFill>
                <a:latin typeface="Meiryo" charset="-128"/>
                <a:ea typeface="Meiryo" charset="-128"/>
                <a:cs typeface="Meiryo" charset="-128"/>
              </a:rPr>
              <a:t>(PaaS)</a:t>
            </a:r>
          </a:p>
        </p:txBody>
      </p:sp>
    </p:spTree>
    <p:extLst>
      <p:ext uri="{BB962C8B-B14F-4D97-AF65-F5344CB8AC3E}">
        <p14:creationId xmlns:p14="http://schemas.microsoft.com/office/powerpoint/2010/main" val="26613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44442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25509</TotalTime>
  <Words>9083</Words>
  <Application>Microsoft Macintosh PowerPoint</Application>
  <PresentationFormat>画面に合わせる (4:3)</PresentationFormat>
  <Paragraphs>1766</Paragraphs>
  <Slides>58</Slides>
  <Notes>36</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58</vt:i4>
      </vt:variant>
    </vt:vector>
  </HeadingPairs>
  <TitlesOfParts>
    <vt:vector size="74" baseType="lpstr">
      <vt:lpstr>American Typewriter</vt:lpstr>
      <vt:lpstr>Arial Black</vt:lpstr>
      <vt:lpstr>Calibri</vt:lpstr>
      <vt:lpstr>ＤＦＰ太丸ゴシック体</vt:lpstr>
      <vt:lpstr>HGP創英角ｺﾞｼｯｸUB</vt:lpstr>
      <vt:lpstr>HG丸ｺﾞｼｯｸM-PRO</vt:lpstr>
      <vt:lpstr>Hiragino Kaku Gothic Pro W6</vt:lpstr>
      <vt:lpstr>Hiragino Kaku Gothic Std W8</vt:lpstr>
      <vt:lpstr>Hiragino Kaku Gothic StdN W8</vt:lpstr>
      <vt:lpstr>Meiryo</vt:lpstr>
      <vt:lpstr>ＭＳ Ｐゴシック</vt:lpstr>
      <vt:lpstr>Sathu</vt:lpstr>
      <vt:lpstr>Wingdings</vt:lpstr>
      <vt:lpstr>メイリオ</vt:lpstr>
      <vt:lpstr>Arial</vt:lpstr>
      <vt:lpstr>NC標準テンプレート</vt:lpstr>
      <vt:lpstr>システムインフラと仮想化／SDI Infrastructure &amp; Virtualization/Software-Defined Infrastructure</vt:lpstr>
      <vt:lpstr>PowerPoint プレゼンテーション</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利用形態の歴史的変遷</vt:lpstr>
      <vt:lpstr>PowerPoint プレゼンテーション</vt:lpstr>
      <vt:lpstr>SDI（Software-Defined Infrastructure） </vt:lpstr>
      <vt:lpstr>SDI（Software-Defined Infrastructure）/物理システム </vt:lpstr>
      <vt:lpstr>SDI（Software-Defined Infrastructure）/仮想システム </vt:lpstr>
      <vt:lpstr>SDI（Software-Defined Infrastructure） </vt:lpstr>
      <vt:lpstr>SDI／仮想化されたシステムの構成</vt:lpstr>
      <vt:lpstr>SDI（Software-Defined Infrastructure） </vt:lpstr>
      <vt:lpstr>SDI（Software-Defined Infrastructure）/全体の仕組み </vt:lpstr>
      <vt:lpstr>SDI（Software-Defined Infrastructure）/SDIとIaaS </vt:lpstr>
      <vt:lpstr>SDI（Software-Defined Infrastructure）/製品とサービス </vt:lpstr>
      <vt:lpstr>PowerPoint プレゼンテーション</vt:lpstr>
      <vt:lpstr>Infrastructure as Code</vt:lpstr>
      <vt:lpstr>Infrastructure as Code</vt:lpstr>
      <vt:lpstr>Infrastructure as Codeの特徴（１）</vt:lpstr>
      <vt:lpstr>Infrastructure as Codeの特徴（２）</vt:lpstr>
      <vt:lpstr>Infrastructure as Codeを実現するソフトウェア</vt:lpstr>
      <vt:lpstr>PowerPoint プレゼンテーション</vt:lpstr>
      <vt:lpstr>仮想化の種類(システム資源の構成要素から考える)</vt:lpstr>
      <vt:lpstr>サーバー仮想化</vt:lpstr>
      <vt:lpstr>コンテナ型仮想化</vt:lpstr>
      <vt:lpstr>仮想マシンとコンテナの稼働効率</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SD-WAN（Software-Defined Wide Area Network）</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サーバー仮想化による３つのメリット</vt:lpstr>
      <vt:lpstr>PowerPoint プレゼンテーション</vt:lpstr>
      <vt:lpstr>統合システムの分類</vt:lpstr>
      <vt:lpstr>コンバージド・システムとハイパーコンバージド・システム</vt:lpstr>
      <vt:lpstr>ハイパーコンバージドの仕組みと特徴</vt:lpstr>
      <vt:lpstr>ハイパーコンバージドの仕組みと特徴</vt:lpstr>
      <vt:lpstr>コンバージド・システムとハイパーコンバージド・システム</vt:lpstr>
      <vt:lpstr>コンバージド・システムとハイパーコンバージド・システム</vt:lpstr>
      <vt:lpstr>【参考】コンバージド・システムの国内市場と定義</vt:lpstr>
      <vt:lpstr>PowerPoint プレゼンテーション</vt:lpstr>
      <vt:lpstr>サイバー攻撃がなぜなくならないのか</vt:lpstr>
      <vt:lpstr>セキュリティ対策対象の変化</vt:lpstr>
      <vt:lpstr>サイバー・セキュリティ対策とは何か</vt:lpstr>
      <vt:lpstr>サイバー・セキュリティ対策の目的</vt:lpstr>
      <vt:lpstr>サイバー・セキュリティ対策の範囲</vt:lpstr>
      <vt:lpstr>リスクマネージメントの相関図</vt:lpstr>
      <vt:lpstr>PowerPoint プレゼンテーション</vt:lpstr>
    </vt:vector>
  </TitlesOfParts>
  <Company>NetCommerce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870</cp:revision>
  <cp:lastPrinted>2016-03-03T01:04:41Z</cp:lastPrinted>
  <dcterms:created xsi:type="dcterms:W3CDTF">2014-04-30T01:58:06Z</dcterms:created>
  <dcterms:modified xsi:type="dcterms:W3CDTF">2017-05-29T08:20:38Z</dcterms:modified>
</cp:coreProperties>
</file>