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1201" r:id="rId2"/>
    <p:sldId id="1252" r:id="rId3"/>
    <p:sldId id="1202" r:id="rId4"/>
    <p:sldId id="1203" r:id="rId5"/>
    <p:sldId id="1204" r:id="rId6"/>
    <p:sldId id="1205" r:id="rId7"/>
    <p:sldId id="1206" r:id="rId8"/>
    <p:sldId id="1208" r:id="rId9"/>
    <p:sldId id="1209" r:id="rId10"/>
    <p:sldId id="1211" r:id="rId11"/>
    <p:sldId id="1212" r:id="rId12"/>
    <p:sldId id="1214" r:id="rId13"/>
    <p:sldId id="1215" r:id="rId14"/>
    <p:sldId id="1216" r:id="rId15"/>
    <p:sldId id="1207" r:id="rId16"/>
    <p:sldId id="1213" r:id="rId17"/>
    <p:sldId id="1217" r:id="rId18"/>
    <p:sldId id="1218" r:id="rId19"/>
    <p:sldId id="1219" r:id="rId20"/>
    <p:sldId id="1220" r:id="rId21"/>
    <p:sldId id="1221" r:id="rId22"/>
    <p:sldId id="1222" r:id="rId23"/>
    <p:sldId id="1223" r:id="rId24"/>
    <p:sldId id="1224" r:id="rId25"/>
    <p:sldId id="1225" r:id="rId26"/>
    <p:sldId id="1226" r:id="rId27"/>
    <p:sldId id="1227" r:id="rId28"/>
    <p:sldId id="1228" r:id="rId29"/>
    <p:sldId id="1229" r:id="rId30"/>
    <p:sldId id="1257" r:id="rId31"/>
    <p:sldId id="1258" r:id="rId32"/>
    <p:sldId id="1231" r:id="rId33"/>
    <p:sldId id="1232" r:id="rId34"/>
    <p:sldId id="1233" r:id="rId35"/>
    <p:sldId id="1234" r:id="rId36"/>
    <p:sldId id="1235" r:id="rId37"/>
    <p:sldId id="1236" r:id="rId38"/>
    <p:sldId id="1237" r:id="rId39"/>
    <p:sldId id="1238" r:id="rId40"/>
    <p:sldId id="1240" r:id="rId41"/>
    <p:sldId id="1241" r:id="rId42"/>
    <p:sldId id="1242" r:id="rId43"/>
    <p:sldId id="1239" r:id="rId44"/>
    <p:sldId id="1245" r:id="rId45"/>
    <p:sldId id="1254" r:id="rId46"/>
    <p:sldId id="1247" r:id="rId47"/>
    <p:sldId id="1255" r:id="rId48"/>
    <p:sldId id="1256" r:id="rId49"/>
    <p:sldId id="1248" r:id="rId50"/>
    <p:sldId id="1249" r:id="rId51"/>
    <p:sldId id="1253" r:id="rId52"/>
    <p:sldId id="1259" r:id="rId53"/>
    <p:sldId id="715" r:id="rId5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009051"/>
    <a:srgbClr val="66CC00"/>
    <a:srgbClr val="FFFBD2"/>
    <a:srgbClr val="0432FF"/>
    <a:srgbClr val="80FF00"/>
    <a:srgbClr val="FFFFFF"/>
    <a:srgbClr val="66FF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0"/>
    <p:restoredTop sz="94181" autoAdjust="0"/>
  </p:normalViewPr>
  <p:slideViewPr>
    <p:cSldViewPr snapToObjects="1" showGuides="1">
      <p:cViewPr varScale="1">
        <p:scale>
          <a:sx n="74" d="100"/>
          <a:sy n="74" d="100"/>
        </p:scale>
        <p:origin x="1912" y="168"/>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2016/10/21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2016/10/21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86583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9595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17</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15974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18</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92530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19</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56930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43016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09075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28</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「サーバー仮想化」の他にもシステム資源を仮想化する技術があります。</a:t>
            </a:r>
          </a:p>
          <a:p>
            <a:r>
              <a:rPr kumimoji="1" lang="ja-JP" altLang="ja-JP" sz="1200" kern="1200" dirty="0" smtClean="0">
                <a:solidFill>
                  <a:schemeClr val="tx1"/>
                </a:solidFill>
                <a:effectLst/>
                <a:latin typeface="+mn-lt"/>
                <a:ea typeface="+mn-ea"/>
                <a:cs typeface="+mn-cs"/>
              </a:rPr>
              <a:t>「デスクトップ仮想化」では、ユーザーの使用する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を共用コンピュータであるサーバーの上に「仮想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を操作しながらも、実はサーバー上の仮想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smtClean="0">
                <a:solidFill>
                  <a:schemeClr val="tx1"/>
                </a:solidFill>
                <a:effectLst/>
                <a:latin typeface="+mn-lt"/>
                <a:ea typeface="+mn-ea"/>
                <a:cs typeface="+mn-cs"/>
              </a:rPr>
              <a:t>「アプリケーション仮想化」では、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といった、本来ユーザー</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smtClean="0">
                <a:solidFill>
                  <a:schemeClr val="tx1"/>
                </a:solidFill>
                <a:effectLst/>
                <a:latin typeface="+mn-lt"/>
                <a:ea typeface="+mn-ea"/>
                <a:cs typeface="+mn-cs"/>
              </a:rPr>
              <a:t>「クライアント仮想化」では、一台の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といった異なる</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を同時に稼働させます。</a:t>
            </a:r>
          </a:p>
          <a:p>
            <a:r>
              <a:rPr kumimoji="1" lang="ja-JP" altLang="ja-JP" sz="1200" kern="1200" dirty="0" smtClean="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smtClean="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smtClean="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84981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smtClean="0">
                <a:solidFill>
                  <a:schemeClr val="tx1"/>
                </a:solidFill>
                <a:effectLst/>
                <a:latin typeface="+mn-lt"/>
                <a:ea typeface="+mn-ea"/>
                <a:cs typeface="+mn-cs"/>
              </a:rPr>
              <a:t>このハードウェアをオペレーティング・システム（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smtClean="0">
                <a:solidFill>
                  <a:schemeClr val="tx1"/>
                </a:solidFill>
                <a:effectLst/>
                <a:latin typeface="+mn-lt"/>
                <a:ea typeface="+mn-ea"/>
                <a:cs typeface="+mn-cs"/>
              </a:rPr>
              <a:t>Hypervisor</a:t>
            </a:r>
            <a:r>
              <a:rPr kumimoji="1" lang="ja-JP" altLang="ja-JP" sz="1200" kern="1200" dirty="0" smtClean="0">
                <a:solidFill>
                  <a:schemeClr val="tx1"/>
                </a:solidFill>
                <a:effectLst/>
                <a:latin typeface="+mn-lt"/>
                <a:ea typeface="+mn-ea"/>
                <a:cs typeface="+mn-cs"/>
              </a:rPr>
              <a:t>）と呼ばれています。</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vSphere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 </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に組み込まれている</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といった製品が広く使われています。</a:t>
            </a:r>
          </a:p>
          <a:p>
            <a:r>
              <a:rPr kumimoji="1" lang="ja-JP" altLang="ja-JP" sz="1200" kern="1200" dirty="0" smtClean="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97979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829416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」を稼働させ、ネットワークを介して、その「仮想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smtClean="0">
                <a:solidFill>
                  <a:schemeClr val="tx1"/>
                </a:solidFill>
                <a:effectLst/>
                <a:latin typeface="+mn-lt"/>
                <a:ea typeface="+mn-ea"/>
                <a:cs typeface="+mn-cs"/>
              </a:rPr>
              <a:t>VDI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Virtual Desktop Infrastructure</a:t>
            </a:r>
            <a:r>
              <a:rPr kumimoji="1" lang="ja-JP" altLang="ja-JP" sz="1200" kern="1200" dirty="0" smtClean="0">
                <a:solidFill>
                  <a:schemeClr val="tx1"/>
                </a:solidFill>
                <a:effectLst/>
                <a:latin typeface="+mn-lt"/>
                <a:ea typeface="+mn-ea"/>
                <a:cs typeface="+mn-cs"/>
              </a:rPr>
              <a:t>）」とも呼ばれています。ちなみに「デスクトップ」とは、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画面のことです。</a:t>
            </a:r>
          </a:p>
          <a:p>
            <a:r>
              <a:rPr kumimoji="1" lang="ja-JP" altLang="ja-JP" sz="1200" kern="1200" dirty="0" smtClean="0">
                <a:solidFill>
                  <a:schemeClr val="tx1"/>
                </a:solidFill>
                <a:effectLst/>
                <a:latin typeface="+mn-lt"/>
                <a:ea typeface="+mn-ea"/>
                <a:cs typeface="+mn-cs"/>
              </a:rPr>
              <a:t>例えば、仮想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で、普通の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を動かし、</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を使い、作成した文書や表は、自分の仮想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に割り当てられたストレージに保存します。ユーザーは、手元にある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smtClean="0">
                <a:solidFill>
                  <a:schemeClr val="tx1"/>
                </a:solidFill>
                <a:effectLst/>
                <a:latin typeface="+mn-lt"/>
                <a:ea typeface="+mn-ea"/>
                <a:cs typeface="+mn-cs"/>
              </a:rPr>
              <a:t>一方、「アプリケーション仮想化」は、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でなければ動かないアプリケーションがあり、同時に最新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も利用したいとき、</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を「アプリケーション仮想化」で使用し、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smtClean="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がなくなってしまっても、管理者が、その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smtClean="0">
                <a:solidFill>
                  <a:schemeClr val="tx1"/>
                </a:solidFill>
                <a:effectLst/>
                <a:latin typeface="+mn-lt"/>
                <a:ea typeface="+mn-ea"/>
                <a:cs typeface="+mn-cs"/>
              </a:rPr>
              <a:t>また、自宅で仕事をする場合、自宅の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からネットワークを介して会社で使っている仮想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207332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smtClean="0">
                <a:solidFill>
                  <a:schemeClr val="tx1"/>
                </a:solidFill>
                <a:effectLst/>
                <a:latin typeface="+mn-lt"/>
                <a:ea typeface="+mn-ea"/>
                <a:cs typeface="+mn-cs"/>
              </a:rPr>
              <a:t>Virtual</a:t>
            </a:r>
            <a:r>
              <a:rPr kumimoji="1" lang="ja-JP" altLang="ja-JP" sz="1200" kern="1200" dirty="0" smtClean="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smtClean="0">
                <a:solidFill>
                  <a:schemeClr val="tx1"/>
                </a:solidFill>
                <a:effectLst/>
                <a:latin typeface="+mn-lt"/>
                <a:ea typeface="+mn-ea"/>
                <a:cs typeface="+mn-cs"/>
              </a:rPr>
              <a:t>辞書を引くと英語の文例には、次のような記述がありました。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was a virtual promise.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（約束ではないが）実際には約束も同然だった。</a:t>
            </a:r>
          </a:p>
          <a:p>
            <a:r>
              <a:rPr kumimoji="1" lang="en-US" altLang="ja-JP" sz="1200" kern="1200" dirty="0" smtClean="0">
                <a:solidFill>
                  <a:schemeClr val="tx1"/>
                </a:solidFill>
                <a:effectLst/>
                <a:latin typeface="+mn-lt"/>
                <a:ea typeface="+mn-ea"/>
                <a:cs typeface="+mn-cs"/>
              </a:rPr>
              <a:t>He was the virtual leader of the movement.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彼はその運動の事実上の指導者だった。</a:t>
            </a:r>
          </a:p>
          <a:p>
            <a:r>
              <a:rPr kumimoji="1" lang="en-US" altLang="ja-JP" sz="1200" kern="1200" dirty="0" smtClean="0">
                <a:solidFill>
                  <a:schemeClr val="tx1"/>
                </a:solidFill>
                <a:effectLst/>
                <a:latin typeface="+mn-lt"/>
                <a:ea typeface="+mn-ea"/>
                <a:cs typeface="+mn-cs"/>
              </a:rPr>
              <a:t>He was formally a general, but he was a virtual king of this country</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彼は公式には「将軍」ではあったが、彼はこの国の実質的国王だった。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このように見ていくと、私たちが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の用語として使っている「仮想化＝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」は、次のような意味と理解するのが、自然かも知れません。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「物理的実態とは異なるが実質的機能を実現する仕組み」</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smtClean="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smtClean="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smtClean="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995316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「デスクトップ仮想化」と「アプリケーション仮装化」は、手元の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側に保管する必要がないので、ストレージも不要です。</a:t>
            </a:r>
          </a:p>
          <a:p>
            <a:r>
              <a:rPr kumimoji="1" lang="ja-JP" altLang="ja-JP" sz="1200" kern="1200" dirty="0" smtClean="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が作られました。これをシンクライアント（</a:t>
            </a:r>
            <a:r>
              <a:rPr kumimoji="1" lang="en-US" altLang="ja-JP" sz="1200" kern="1200" dirty="0" smtClean="0">
                <a:solidFill>
                  <a:schemeClr val="tx1"/>
                </a:solidFill>
                <a:effectLst/>
                <a:latin typeface="+mn-lt"/>
                <a:ea typeface="+mn-ea"/>
                <a:cs typeface="+mn-cs"/>
              </a:rPr>
              <a:t>Thin Client</a:t>
            </a:r>
            <a:r>
              <a:rPr kumimoji="1" lang="ja-JP" altLang="ja-JP" sz="1200" kern="1200" dirty="0" smtClean="0">
                <a:solidFill>
                  <a:schemeClr val="tx1"/>
                </a:solidFill>
                <a:effectLst/>
                <a:latin typeface="+mn-lt"/>
                <a:ea typeface="+mn-ea"/>
                <a:cs typeface="+mn-cs"/>
              </a:rPr>
              <a:t>）と言います。</a:t>
            </a:r>
            <a:r>
              <a:rPr kumimoji="1" lang="en-US" altLang="ja-JP" sz="1200" kern="1200" dirty="0" smtClean="0">
                <a:solidFill>
                  <a:schemeClr val="tx1"/>
                </a:solidFill>
                <a:effectLst/>
                <a:latin typeface="+mn-lt"/>
                <a:ea typeface="+mn-ea"/>
                <a:cs typeface="+mn-cs"/>
              </a:rPr>
              <a:t>Thin</a:t>
            </a:r>
            <a:r>
              <a:rPr kumimoji="1" lang="ja-JP" altLang="ja-JP" sz="1200" kern="1200" dirty="0" smtClean="0">
                <a:solidFill>
                  <a:schemeClr val="tx1"/>
                </a:solidFill>
                <a:effectLst/>
                <a:latin typeface="+mn-lt"/>
                <a:ea typeface="+mn-ea"/>
                <a:cs typeface="+mn-cs"/>
              </a:rPr>
              <a:t>とは、「やせた」という意味です。ちなみに、通常の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Fat</a:t>
            </a:r>
            <a:r>
              <a:rPr kumimoji="1" lang="ja-JP" altLang="ja-JP" sz="1200" kern="1200" dirty="0" smtClean="0">
                <a:solidFill>
                  <a:schemeClr val="tx1"/>
                </a:solidFill>
                <a:effectLst/>
                <a:latin typeface="+mn-lt"/>
                <a:ea typeface="+mn-ea"/>
                <a:cs typeface="+mn-cs"/>
              </a:rPr>
              <a:t>（太った）</a:t>
            </a:r>
            <a:r>
              <a:rPr kumimoji="1" lang="en-US" altLang="ja-JP" sz="1200" kern="1200" dirty="0" smtClean="0">
                <a:solidFill>
                  <a:schemeClr val="tx1"/>
                </a:solidFill>
                <a:effectLst/>
                <a:latin typeface="+mn-lt"/>
                <a:ea typeface="+mn-ea"/>
                <a:cs typeface="+mn-cs"/>
              </a:rPr>
              <a:t>Client</a:t>
            </a:r>
            <a:r>
              <a:rPr kumimoji="1" lang="ja-JP" altLang="ja-JP" sz="1200" kern="1200" dirty="0" smtClean="0">
                <a:solidFill>
                  <a:schemeClr val="tx1"/>
                </a:solidFill>
                <a:effectLst/>
                <a:latin typeface="+mn-lt"/>
                <a:ea typeface="+mn-ea"/>
                <a:cs typeface="+mn-cs"/>
              </a:rPr>
              <a:t>と呼ぶことがあります。</a:t>
            </a:r>
          </a:p>
          <a:p>
            <a:r>
              <a:rPr kumimoji="1" lang="ja-JP" altLang="ja-JP" sz="1200" kern="1200" dirty="0" smtClean="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smtClean="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smtClean="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smtClean="0">
                <a:solidFill>
                  <a:schemeClr val="tx1"/>
                </a:solidFill>
                <a:effectLst/>
                <a:latin typeface="+mn-lt"/>
                <a:ea typeface="+mn-ea"/>
                <a:cs typeface="+mn-cs"/>
              </a:rPr>
              <a:t>「シンクライアント」は、このような機能を絞り込んだ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2103114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1850896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クライアントの仮想化は、ひとつのクライアント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smtClean="0">
                <a:solidFill>
                  <a:schemeClr val="tx1"/>
                </a:solidFill>
                <a:effectLst/>
                <a:latin typeface="+mn-lt"/>
                <a:ea typeface="+mn-ea"/>
                <a:cs typeface="+mn-cs"/>
              </a:rPr>
              <a:t>本来、ひとりのユーザーに占有使用されるクライアント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Window 7</a:t>
            </a:r>
            <a:r>
              <a:rPr kumimoji="1" lang="ja-JP" altLang="ja-JP" sz="1200" kern="1200" dirty="0" smtClean="0">
                <a:solidFill>
                  <a:schemeClr val="tx1"/>
                </a:solidFill>
                <a:effectLst/>
                <a:latin typeface="+mn-lt"/>
                <a:ea typeface="+mn-ea"/>
                <a:cs typeface="+mn-cs"/>
              </a:rPr>
              <a:t>と言われる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用のオペレーティング・システム上で、「</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モード」と呼ばれる仮想化の機能が動きます。この機能は</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の前のバージョンである</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を動かすことができる仮想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Windows7</a:t>
            </a:r>
            <a:r>
              <a:rPr kumimoji="1" lang="ja-JP" altLang="ja-JP" sz="1200" kern="1200" dirty="0" smtClean="0">
                <a:solidFill>
                  <a:schemeClr val="tx1"/>
                </a:solidFill>
                <a:effectLst/>
                <a:latin typeface="+mn-lt"/>
                <a:ea typeface="+mn-ea"/>
                <a:cs typeface="+mn-cs"/>
              </a:rPr>
              <a:t>の中に作ります。この上で、</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を動かせば、一台の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の上で、同時に</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を同時に稼働させることができます。</a:t>
            </a:r>
          </a:p>
          <a:p>
            <a:r>
              <a:rPr kumimoji="1" lang="ja-JP" altLang="ja-JP" sz="1200" kern="1200" dirty="0" smtClean="0">
                <a:solidFill>
                  <a:schemeClr val="tx1"/>
                </a:solidFill>
                <a:effectLst/>
                <a:latin typeface="+mn-lt"/>
                <a:ea typeface="+mn-ea"/>
                <a:cs typeface="+mn-cs"/>
              </a:rPr>
              <a:t>このようなことが必要になるのは、</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では動くが</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用として開発、購入したソフトウェアを無駄にしないですむのです。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上で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smtClean="0">
                <a:solidFill>
                  <a:schemeClr val="tx1"/>
                </a:solidFill>
                <a:effectLst/>
                <a:latin typeface="+mn-lt"/>
                <a:ea typeface="+mn-ea"/>
                <a:cs typeface="+mn-cs"/>
              </a:rPr>
              <a:t>Mac PC</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376894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36</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1939291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【図解】コレ１枚で分かるストレージの仮想化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smtClean="0">
                <a:solidFill>
                  <a:schemeClr val="tx1"/>
                </a:solidFill>
                <a:effectLst/>
                <a:latin typeface="+mn-lt"/>
                <a:ea typeface="+mn-ea"/>
                <a:cs typeface="+mn-cs"/>
              </a:rPr>
              <a:t>例えば、ストレージの容量は、使っている／いないに関わらず、「</a:t>
            </a:r>
            <a:r>
              <a:rPr kumimoji="1" lang="en-US" altLang="ja-JP" sz="1200" kern="1200" dirty="0" smtClean="0">
                <a:solidFill>
                  <a:schemeClr val="tx1"/>
                </a:solidFill>
                <a:effectLst/>
                <a:latin typeface="+mn-lt"/>
                <a:ea typeface="+mn-ea"/>
                <a:cs typeface="+mn-cs"/>
              </a:rPr>
              <a:t>128GB</a:t>
            </a:r>
            <a:r>
              <a:rPr kumimoji="1" lang="ja-JP" altLang="ja-JP" sz="1200" kern="1200" dirty="0" smtClean="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smtClean="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smtClean="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smtClean="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smtClean="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2109313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38</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Networking</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smtClean="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smtClean="0">
                <a:solidFill>
                  <a:schemeClr val="tx1"/>
                </a:solidFill>
                <a:effectLst/>
                <a:latin typeface="+mn-lt"/>
                <a:ea typeface="+mn-ea"/>
                <a:cs typeface="+mn-cs"/>
              </a:rPr>
              <a:t>NFV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Network Functions Virtualization</a:t>
            </a:r>
            <a:r>
              <a:rPr kumimoji="1" lang="ja-JP" altLang="ja-JP" sz="1200" kern="1200" dirty="0" smtClean="0">
                <a:solidFill>
                  <a:schemeClr val="tx1"/>
                </a:solidFill>
                <a:effectLst/>
                <a:latin typeface="+mn-lt"/>
                <a:ea typeface="+mn-ea"/>
                <a:cs typeface="+mn-cs"/>
              </a:rPr>
              <a:t>：ネットワーク機能の仮想化）と言います。</a:t>
            </a:r>
          </a:p>
          <a:p>
            <a:r>
              <a:rPr kumimoji="1" lang="ja-JP" altLang="ja-JP" sz="1200" kern="1200" dirty="0" smtClean="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smtClean="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smtClean="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smtClean="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smtClean="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62724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19000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40</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358981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smtClean="0">
                <a:solidFill>
                  <a:schemeClr val="tx1"/>
                </a:solidFill>
                <a:effectLst/>
                <a:latin typeface="+mn-lt"/>
                <a:ea typeface="+mn-ea"/>
                <a:cs typeface="+mn-cs"/>
              </a:rPr>
              <a:t>すぐに稼動</a:t>
            </a:r>
          </a:p>
          <a:p>
            <a:r>
              <a:rPr kumimoji="1" lang="ja-JP" altLang="ja-JP" sz="1200" kern="1200" dirty="0" smtClean="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smtClean="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smtClean="0">
                <a:solidFill>
                  <a:schemeClr val="tx1"/>
                </a:solidFill>
                <a:effectLst/>
                <a:latin typeface="+mn-lt"/>
                <a:ea typeface="+mn-ea"/>
                <a:cs typeface="+mn-cs"/>
              </a:rPr>
              <a:t>複製が簡単</a:t>
            </a:r>
          </a:p>
          <a:p>
            <a:r>
              <a:rPr kumimoji="1" lang="ja-JP" altLang="ja-JP" sz="1200" kern="1200" dirty="0" smtClean="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smtClean="0">
                <a:solidFill>
                  <a:schemeClr val="tx1"/>
                </a:solidFill>
                <a:effectLst/>
                <a:latin typeface="+mn-lt"/>
                <a:ea typeface="+mn-ea"/>
                <a:cs typeface="+mn-cs"/>
              </a:rPr>
              <a:t>柔軟な構成変更</a:t>
            </a:r>
          </a:p>
          <a:p>
            <a:r>
              <a:rPr kumimoji="1" lang="ja-JP" altLang="ja-JP" sz="1200" kern="1200" smtClean="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523455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smtClean="0">
                <a:solidFill>
                  <a:schemeClr val="tx1"/>
                </a:solidFill>
                <a:effectLst/>
                <a:latin typeface="+mn-lt"/>
                <a:ea typeface="+mn-ea"/>
                <a:cs typeface="+mn-cs"/>
              </a:rPr>
              <a:t>停止時間の低減</a:t>
            </a:r>
          </a:p>
          <a:p>
            <a:r>
              <a:rPr kumimoji="1" lang="ja-JP" altLang="ja-JP" sz="1200" kern="1200" dirty="0" smtClean="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smtClean="0">
                <a:solidFill>
                  <a:schemeClr val="tx1"/>
                </a:solidFill>
                <a:effectLst/>
                <a:latin typeface="+mn-lt"/>
                <a:ea typeface="+mn-ea"/>
                <a:cs typeface="+mn-cs"/>
              </a:rPr>
              <a:t>従来は、サーバーの障害が発生すると、機械の復旧とデータ復元で半日～</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smtClean="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smtClean="0">
                <a:solidFill>
                  <a:schemeClr val="tx1"/>
                </a:solidFill>
                <a:effectLst/>
                <a:latin typeface="+mn-lt"/>
                <a:ea typeface="+mn-ea"/>
                <a:cs typeface="+mn-cs"/>
              </a:rPr>
              <a:t>災害対策への対応</a:t>
            </a:r>
          </a:p>
          <a:p>
            <a:r>
              <a:rPr kumimoji="1" lang="ja-JP" altLang="ja-JP" sz="1200" kern="1200" dirty="0" smtClean="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smtClean="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211771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【図解】コレ１枚で分かる仮想化の３タイプ</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smtClean="0">
                <a:solidFill>
                  <a:schemeClr val="tx1"/>
                </a:solidFill>
                <a:effectLst/>
                <a:latin typeface="+mn-lt"/>
                <a:ea typeface="+mn-ea"/>
                <a:cs typeface="+mn-cs"/>
              </a:rPr>
              <a:t>仮想化には、次の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つのタイプがあります。</a:t>
            </a:r>
          </a:p>
          <a:p>
            <a:r>
              <a:rPr kumimoji="1" lang="ja-JP" altLang="ja-JP" sz="1200" kern="1200" dirty="0" smtClean="0">
                <a:solidFill>
                  <a:schemeClr val="tx1"/>
                </a:solidFill>
                <a:effectLst/>
                <a:latin typeface="+mn-lt"/>
                <a:ea typeface="+mn-ea"/>
                <a:cs typeface="+mn-cs"/>
              </a:rPr>
              <a:t>パーティショニング（分割）</a:t>
            </a:r>
          </a:p>
          <a:p>
            <a:r>
              <a:rPr kumimoji="1" lang="ja-JP" altLang="ja-JP" sz="1200" kern="1200" dirty="0" smtClean="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台のサーバーを、</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smtClean="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smtClean="0">
                <a:solidFill>
                  <a:schemeClr val="tx1"/>
                </a:solidFill>
                <a:effectLst/>
                <a:latin typeface="+mn-lt"/>
                <a:ea typeface="+mn-ea"/>
                <a:cs typeface="+mn-cs"/>
              </a:rPr>
              <a:t>アグリゲーション（集約）</a:t>
            </a:r>
          </a:p>
          <a:p>
            <a:r>
              <a:rPr kumimoji="1" lang="ja-JP" altLang="ja-JP" sz="1200" kern="1200" dirty="0" smtClean="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smtClean="0">
                <a:solidFill>
                  <a:schemeClr val="tx1"/>
                </a:solidFill>
                <a:effectLst/>
                <a:latin typeface="+mn-lt"/>
                <a:ea typeface="+mn-ea"/>
                <a:cs typeface="+mn-cs"/>
              </a:rPr>
              <a:t>エミュレーション（模倣）</a:t>
            </a:r>
          </a:p>
          <a:p>
            <a:r>
              <a:rPr kumimoji="1" lang="ja-JP" altLang="ja-JP" sz="1200" kern="1200" dirty="0" smtClean="0">
                <a:solidFill>
                  <a:schemeClr val="tx1"/>
                </a:solidFill>
                <a:effectLst/>
                <a:latin typeface="+mn-lt"/>
                <a:ea typeface="+mn-ea"/>
                <a:cs typeface="+mn-cs"/>
              </a:rPr>
              <a:t>あるシステム資源を異なるシステム資源として機能させます。例えば、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smtClean="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smtClean="0">
                <a:solidFill>
                  <a:schemeClr val="tx1"/>
                </a:solidFill>
                <a:effectLst/>
                <a:latin typeface="+mn-lt"/>
                <a:ea typeface="+mn-ea"/>
                <a:cs typeface="+mn-cs"/>
              </a:rPr>
              <a:t>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smtClean="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748108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【図解】コレ１枚で分かるサーバー仮想化の３つのメリット</a:t>
            </a:r>
          </a:p>
          <a:p>
            <a:pPr lvl="0"/>
            <a:r>
              <a:rPr kumimoji="1" lang="ja-JP" altLang="ja-JP" sz="1200" kern="1200" dirty="0" smtClean="0">
                <a:solidFill>
                  <a:schemeClr val="tx1"/>
                </a:solidFill>
                <a:effectLst/>
                <a:latin typeface="+mn-lt"/>
                <a:ea typeface="+mn-ea"/>
                <a:cs typeface="+mn-cs"/>
              </a:rPr>
              <a:t>物理マシンの集約</a:t>
            </a:r>
          </a:p>
          <a:p>
            <a:r>
              <a:rPr kumimoji="1" lang="ja-JP" altLang="ja-JP" sz="1200" kern="1200" dirty="0" smtClean="0">
                <a:solidFill>
                  <a:schemeClr val="tx1"/>
                </a:solidFill>
                <a:effectLst/>
                <a:latin typeface="+mn-lt"/>
                <a:ea typeface="+mn-ea"/>
                <a:cs typeface="+mn-cs"/>
              </a:rPr>
              <a:t>物理マシン、つまり機械の台数を減らせることができます。仮想化されていないサーバーは、その機械が持っている能力最大に使われることはあまりなく、また使用率にばらつきがあるのが一般的です。こういうサーバーを束ねて集約することで、一台の機械の能力を無駄なく使えば、使用率は高まり、機械の台数を減らすことができます。</a:t>
            </a:r>
          </a:p>
          <a:p>
            <a:r>
              <a:rPr kumimoji="1" lang="ja-JP" altLang="ja-JP" sz="1200" kern="1200" dirty="0" smtClean="0">
                <a:solidFill>
                  <a:schemeClr val="tx1"/>
                </a:solidFill>
                <a:effectLst/>
                <a:latin typeface="+mn-lt"/>
                <a:ea typeface="+mn-ea"/>
                <a:cs typeface="+mn-cs"/>
              </a:rPr>
              <a:t>使用率が高く性能が低い旧式機械を使っている場合、その機械の何台分もの能力を持つ新しい機械に集約することで、台数を減らすことができます。</a:t>
            </a:r>
          </a:p>
          <a:p>
            <a:r>
              <a:rPr kumimoji="1" lang="ja-JP" altLang="ja-JP" sz="1200" kern="1200" dirty="0" smtClean="0">
                <a:solidFill>
                  <a:schemeClr val="tx1"/>
                </a:solidFill>
                <a:effectLst/>
                <a:latin typeface="+mn-lt"/>
                <a:ea typeface="+mn-ea"/>
                <a:cs typeface="+mn-cs"/>
              </a:rPr>
              <a:t>使用する機械の台数を減らせば、購入費用の抑制、電気代や</a:t>
            </a:r>
            <a:r>
              <a:rPr kumimoji="1" lang="en-US" altLang="ja-JP" sz="1200" kern="1200" dirty="0" smtClean="0">
                <a:solidFill>
                  <a:schemeClr val="tx1"/>
                </a:solidFill>
                <a:effectLst/>
                <a:latin typeface="+mn-lt"/>
                <a:ea typeface="+mn-ea"/>
                <a:cs typeface="+mn-cs"/>
              </a:rPr>
              <a:t>CO2</a:t>
            </a:r>
            <a:r>
              <a:rPr kumimoji="1" lang="ja-JP" altLang="ja-JP" sz="1200" kern="1200" dirty="0" smtClean="0">
                <a:solidFill>
                  <a:schemeClr val="tx1"/>
                </a:solidFill>
                <a:effectLst/>
                <a:latin typeface="+mn-lt"/>
                <a:ea typeface="+mn-ea"/>
                <a:cs typeface="+mn-cs"/>
              </a:rPr>
              <a:t>の削減、データセンターを借用している場合は、その使用料を削減できます。</a:t>
            </a:r>
          </a:p>
          <a:p>
            <a:pPr lvl="0"/>
            <a:r>
              <a:rPr kumimoji="1" lang="ja-JP" altLang="ja-JP" sz="1200" kern="1200" dirty="0" smtClean="0">
                <a:solidFill>
                  <a:schemeClr val="tx1"/>
                </a:solidFill>
                <a:effectLst/>
                <a:latin typeface="+mn-lt"/>
                <a:ea typeface="+mn-ea"/>
                <a:cs typeface="+mn-cs"/>
              </a:rPr>
              <a:t>ソフトウェア定義</a:t>
            </a:r>
          </a:p>
          <a:p>
            <a:r>
              <a:rPr kumimoji="1" lang="ja-JP" altLang="ja-JP" sz="1200" kern="1200" dirty="0" smtClean="0">
                <a:solidFill>
                  <a:schemeClr val="tx1"/>
                </a:solidFill>
                <a:effectLst/>
                <a:latin typeface="+mn-lt"/>
                <a:ea typeface="+mn-ea"/>
                <a:cs typeface="+mn-cs"/>
              </a:rPr>
              <a:t>機械の設置や配線とった物理的な作業を伴わずにサーバー機能や性能の調達、構成の変更が実現します。運用管理者は、画面のメニューやコマンドを使って設定するだけです。もちろん仮想サーバーとして使用しようとしている能力の合計が、物理マシンの能力の上限を超えないことが前提ですが、その範囲内であれば、仮想サーバーの調達や複製、構成変更は、設定だけで可能です。</a:t>
            </a:r>
          </a:p>
          <a:p>
            <a:r>
              <a:rPr kumimoji="1" lang="ja-JP" altLang="ja-JP" sz="1200" kern="1200" dirty="0" smtClean="0">
                <a:solidFill>
                  <a:schemeClr val="tx1"/>
                </a:solidFill>
                <a:effectLst/>
                <a:latin typeface="+mn-lt"/>
                <a:ea typeface="+mn-ea"/>
                <a:cs typeface="+mn-cs"/>
              </a:rPr>
              <a:t>これにより、仮想サーバーの調達や構成変更が柔軟、迅速に、しかも稼働中にできるようになり、運用管理業務の作業効率を高めることができます。</a:t>
            </a:r>
          </a:p>
          <a:p>
            <a:pPr lvl="0"/>
            <a:r>
              <a:rPr kumimoji="1" lang="ja-JP" altLang="ja-JP" sz="1200" kern="1200" dirty="0" smtClean="0">
                <a:solidFill>
                  <a:schemeClr val="tx1"/>
                </a:solidFill>
                <a:effectLst/>
                <a:latin typeface="+mn-lt"/>
                <a:ea typeface="+mn-ea"/>
                <a:cs typeface="+mn-cs"/>
              </a:rPr>
              <a:t>ライブマイグレーション</a:t>
            </a:r>
          </a:p>
          <a:p>
            <a:r>
              <a:rPr kumimoji="1" lang="ja-JP" altLang="ja-JP" sz="1200" kern="1200" dirty="0" smtClean="0">
                <a:solidFill>
                  <a:schemeClr val="tx1"/>
                </a:solidFill>
                <a:effectLst/>
                <a:latin typeface="+mn-lt"/>
                <a:ea typeface="+mn-ea"/>
                <a:cs typeface="+mn-cs"/>
              </a:rPr>
              <a:t>仮想サーバーの実体は「設定ファイル」にあります。この設定ファイルにはプロセッサーの能力、メモリーの容量、ネットワークのアドレス番号などの仮想サーバーの設定に関わる情報が書き込まれています。この設定ファイルを、サーバー仮想化を実現するソフトウェア（</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など）に読み込ませると、物理マシンから必要な機能や性能を取り出し、仮想サーバーを実現してくれます。</a:t>
            </a:r>
          </a:p>
          <a:p>
            <a:r>
              <a:rPr kumimoji="1" lang="ja-JP" altLang="ja-JP" sz="1200" kern="1200" dirty="0" smtClean="0">
                <a:solidFill>
                  <a:schemeClr val="tx1"/>
                </a:solidFill>
                <a:effectLst/>
                <a:latin typeface="+mn-lt"/>
                <a:ea typeface="+mn-ea"/>
                <a:cs typeface="+mn-cs"/>
              </a:rPr>
              <a:t>この設定ファイルを２台の物理マシンで共有する構成にしておきます。そして、その物理マシンで稼働する仮想化ソフトウェアがお互いの物理マシンの稼働状況を監視させておくとします。もし一方が障害を起こし停止したら、一方の動いている物理マシンが、その仮想サーバーの設定情報を読み出し、動いている方で仮想サーバーを立ち上げてくれます。これにり利用者は物理マシンの障害の影響を受けることなく、仮想サーバーを利用し続けることができます。</a:t>
            </a:r>
          </a:p>
          <a:p>
            <a:r>
              <a:rPr kumimoji="1" lang="ja-JP" altLang="ja-JP" sz="1200" kern="1200" dirty="0" smtClean="0">
                <a:solidFill>
                  <a:schemeClr val="tx1"/>
                </a:solidFill>
                <a:effectLst/>
                <a:latin typeface="+mn-lt"/>
                <a:ea typeface="+mn-ea"/>
                <a:cs typeface="+mn-cs"/>
              </a:rPr>
              <a:t>障害時ばかりではなく、保守点検で機械を停止させなければならないときなどは、この方法を利用して予め仮想サーバーを別の物理マシンに移動させておき、保守点検が終わったら元に戻すことで、利用者に影響を与えないで物理マシンを停めることができます。</a:t>
            </a:r>
          </a:p>
          <a:p>
            <a:r>
              <a:rPr kumimoji="1" lang="ja-JP" altLang="ja-JP" sz="1200" kern="1200" dirty="0" smtClean="0">
                <a:solidFill>
                  <a:schemeClr val="tx1"/>
                </a:solidFill>
                <a:effectLst/>
                <a:latin typeface="+mn-lt"/>
                <a:ea typeface="+mn-ea"/>
                <a:cs typeface="+mn-cs"/>
              </a:rPr>
              <a:t>さらに、ある物理マシンの使用率が高まったとき、能力に余裕のある物理マシン仮想サーバーを移動させれば、全体としての負荷の平準化が実現します。</a:t>
            </a:r>
          </a:p>
          <a:p>
            <a:r>
              <a:rPr kumimoji="1" lang="ja-JP" altLang="ja-JP" sz="1200" kern="1200" dirty="0" smtClean="0">
                <a:solidFill>
                  <a:schemeClr val="tx1"/>
                </a:solidFill>
                <a:effectLst/>
                <a:latin typeface="+mn-lt"/>
                <a:ea typeface="+mn-ea"/>
                <a:cs typeface="+mn-cs"/>
              </a:rPr>
              <a:t>このように、仮想サーバーを停めることなく移動させることもサーバーの仮想化によって実現できます。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752493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73550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r>
              <a:rPr kumimoji="1" lang="ja-JP" altLang="en-US" dirty="0" smtClean="0"/>
              <a:t>インターネットに繋げば、いつでも何処でも望む情報が手に入り、アプリケーション・サービスをうけられるようになりました。その結果、必要となるシステム資源は、質的にも量的にも従来とは桁違いの規模となり、これが継続的に増大する状況が生まれています。これを「</a:t>
            </a:r>
            <a:r>
              <a:rPr kumimoji="1" lang="en-US" altLang="ja-JP" dirty="0" smtClean="0"/>
              <a:t>Web</a:t>
            </a:r>
            <a:r>
              <a:rPr kumimoji="1" lang="ja-JP" altLang="en-US" dirty="0" smtClean="0"/>
              <a:t>スケール」と呼んでいます。パブリック・クラウドは、この</a:t>
            </a:r>
            <a:r>
              <a:rPr kumimoji="1" lang="en-US" altLang="ja-JP" dirty="0" smtClean="0"/>
              <a:t>Web</a:t>
            </a:r>
            <a:r>
              <a:rPr kumimoji="1" lang="ja-JP" altLang="en-US" dirty="0" smtClean="0"/>
              <a:t>スケールに対応しなければなりません。</a:t>
            </a:r>
          </a:p>
          <a:p>
            <a:endParaRPr kumimoji="1" lang="ja-JP" altLang="en-US" dirty="0" smtClean="0"/>
          </a:p>
          <a:p>
            <a:r>
              <a:rPr kumimoji="1" lang="ja-JP" altLang="en-US" dirty="0" smtClean="0"/>
              <a:t>そのためには、</a:t>
            </a:r>
            <a:r>
              <a:rPr kumimoji="1" lang="en-US" altLang="ja-JP" dirty="0" smtClean="0"/>
              <a:t>CPU</a:t>
            </a:r>
            <a:r>
              <a:rPr kumimoji="1" lang="ja-JP" altLang="en-US" dirty="0" smtClean="0"/>
              <a:t>やメモリ、ストレージなどのハードウェア能力をそれぞれ個別に増強する「スケールアップ」では、すぐに物理的な限界に達してしまいます。そこで、同様のハードウェアを並列に追加してゆき、全体の規模を拡大して、並列処理させることで能力を増強する「スケールアウト」での対応が、一般的です。スケールアウトにすれば、継続的な需要の増大に際しても、ハードウェアを追加してゆくことで、容易に能力を増強できるのです。</a:t>
            </a:r>
          </a:p>
          <a:p>
            <a:endParaRPr kumimoji="1" lang="ja-JP" altLang="en-US" dirty="0" smtClean="0"/>
          </a:p>
          <a:p>
            <a:r>
              <a:rPr kumimoji="1" lang="ja-JP" altLang="en-US" dirty="0" smtClean="0"/>
              <a:t>スクリーンショット </a:t>
            </a:r>
            <a:r>
              <a:rPr kumimoji="1" lang="en-US" altLang="ja-JP" dirty="0" smtClean="0"/>
              <a:t>2015-06-11 7.42.30.png</a:t>
            </a:r>
          </a:p>
          <a:p>
            <a:endParaRPr kumimoji="1" lang="en-US" altLang="ja-JP" dirty="0" smtClean="0"/>
          </a:p>
          <a:p>
            <a:r>
              <a:rPr kumimoji="1" lang="ja-JP" altLang="en-US" dirty="0" smtClean="0"/>
              <a:t>このようなスケールアウトの考え方をパブリック・クラウドではなく、プライベート・クラウドのインフラとして提供しようという製品が登場しています。これらは、「ハイパー・コンバージド・システム」と言われ、</a:t>
            </a:r>
            <a:r>
              <a:rPr kumimoji="1" lang="en-US" altLang="ja-JP" dirty="0" err="1" smtClean="0"/>
              <a:t>Nutanix</a:t>
            </a:r>
            <a:r>
              <a:rPr kumimoji="1" lang="ja-JP" altLang="en-US" dirty="0" smtClean="0"/>
              <a:t>、</a:t>
            </a:r>
            <a:r>
              <a:rPr kumimoji="1" lang="en-US" altLang="ja-JP" dirty="0" smtClean="0"/>
              <a:t>EVO:RAIL</a:t>
            </a:r>
            <a:r>
              <a:rPr kumimoji="1" lang="ja-JP" altLang="en-US" dirty="0" smtClean="0"/>
              <a:t>、</a:t>
            </a:r>
            <a:r>
              <a:rPr kumimoji="1" lang="en-US" altLang="ja-JP" dirty="0" err="1" smtClean="0"/>
              <a:t>Simplivity</a:t>
            </a:r>
            <a:r>
              <a:rPr kumimoji="1" lang="ja-JP" altLang="en-US" dirty="0" smtClean="0"/>
              <a:t>、</a:t>
            </a:r>
            <a:r>
              <a:rPr kumimoji="1" lang="en-US" altLang="ja-JP" dirty="0" smtClean="0"/>
              <a:t>VCE</a:t>
            </a:r>
            <a:r>
              <a:rPr kumimoji="1" lang="ja-JP" altLang="en-US" dirty="0" smtClean="0"/>
              <a:t>の</a:t>
            </a:r>
            <a:r>
              <a:rPr kumimoji="1" lang="en-US" altLang="ja-JP" dirty="0" err="1" smtClean="0"/>
              <a:t>VxRack</a:t>
            </a:r>
            <a:r>
              <a:rPr kumimoji="1" lang="ja-JP" altLang="en-US" dirty="0" smtClean="0"/>
              <a:t>などの製品が登場しています。これら製品は、サーバー、ネットワーク、ストレージで</a:t>
            </a:r>
            <a:r>
              <a:rPr kumimoji="1" lang="en-US" altLang="ja-JP" dirty="0" smtClean="0"/>
              <a:t>1</a:t>
            </a:r>
            <a:r>
              <a:rPr kumimoji="1" lang="ja-JP" altLang="en-US" dirty="0" smtClean="0"/>
              <a:t>単位の標準化されたモジュールで構成され、これを追加してゆくことで、すなわち、スケールアウトでシステムの能力を増強することができます。</a:t>
            </a:r>
          </a:p>
          <a:p>
            <a:endParaRPr kumimoji="1" lang="ja-JP" altLang="en-US" dirty="0" smtClean="0"/>
          </a:p>
          <a:p>
            <a:r>
              <a:rPr kumimoji="1" lang="ja-JP" altLang="en-US" dirty="0" smtClean="0"/>
              <a:t>これまでも、サーバー、ネットワーク、ストレージをひとつの筐体に収め、システムの接続や基本的な設定を予め済ませて出荷する「コンバージド・システム（垂直統合システム）」と言われる製品はありました。例えば、</a:t>
            </a:r>
            <a:r>
              <a:rPr kumimoji="1" lang="en-US" altLang="ja-JP" dirty="0" smtClean="0"/>
              <a:t>Oracle</a:t>
            </a:r>
            <a:r>
              <a:rPr kumimoji="1" lang="ja-JP" altLang="en-US" dirty="0" smtClean="0"/>
              <a:t>の </a:t>
            </a:r>
            <a:r>
              <a:rPr kumimoji="1" lang="en-US" altLang="ja-JP" dirty="0" err="1" smtClean="0"/>
              <a:t>Exalogic</a:t>
            </a:r>
            <a:r>
              <a:rPr kumimoji="1" lang="en-US" altLang="ja-JP" dirty="0" smtClean="0"/>
              <a:t> Elastic Cloud</a:t>
            </a:r>
            <a:r>
              <a:rPr kumimoji="1" lang="ja-JP" altLang="en-US" dirty="0" smtClean="0"/>
              <a:t>、</a:t>
            </a:r>
            <a:r>
              <a:rPr kumimoji="1" lang="en-US" altLang="ja-JP" dirty="0" smtClean="0"/>
              <a:t>IBM</a:t>
            </a:r>
            <a:r>
              <a:rPr kumimoji="1" lang="ja-JP" altLang="en-US" dirty="0" smtClean="0"/>
              <a:t>の</a:t>
            </a:r>
            <a:r>
              <a:rPr kumimoji="1" lang="en-US" altLang="ja-JP" dirty="0" err="1" smtClean="0"/>
              <a:t>PureFlex</a:t>
            </a:r>
            <a:r>
              <a:rPr kumimoji="1" lang="en-US" altLang="ja-JP" dirty="0" smtClean="0"/>
              <a:t> System</a:t>
            </a:r>
            <a:r>
              <a:rPr kumimoji="1" lang="ja-JP" altLang="en-US" dirty="0" smtClean="0"/>
              <a:t>、</a:t>
            </a:r>
            <a:r>
              <a:rPr kumimoji="1" lang="en-US" altLang="ja-JP" dirty="0" smtClean="0"/>
              <a:t>VCE</a:t>
            </a:r>
            <a:r>
              <a:rPr kumimoji="1" lang="ja-JP" altLang="en-US" dirty="0" smtClean="0"/>
              <a:t>の</a:t>
            </a:r>
            <a:r>
              <a:rPr kumimoji="1" lang="en-US" altLang="ja-JP" dirty="0" err="1" smtClean="0"/>
              <a:t>vBlock</a:t>
            </a:r>
            <a:r>
              <a:rPr kumimoji="1" lang="ja-JP" altLang="en-US" dirty="0" smtClean="0"/>
              <a:t>、</a:t>
            </a:r>
            <a:r>
              <a:rPr kumimoji="1" lang="en-US" altLang="ja-JP" dirty="0" smtClean="0"/>
              <a:t>HP </a:t>
            </a:r>
            <a:r>
              <a:rPr kumimoji="1" lang="ja-JP" altLang="en-US" dirty="0" smtClean="0"/>
              <a:t>の</a:t>
            </a:r>
            <a:r>
              <a:rPr kumimoji="1" lang="en-US" altLang="ja-JP" dirty="0" err="1" smtClean="0"/>
              <a:t>ConvergedSystem</a:t>
            </a:r>
            <a:r>
              <a:rPr kumimoji="1" lang="ja-JP" altLang="en-US" dirty="0" smtClean="0"/>
              <a:t>などがあります。</a:t>
            </a:r>
          </a:p>
          <a:p>
            <a:endParaRPr kumimoji="1" lang="ja-JP" altLang="en-US" dirty="0" smtClean="0"/>
          </a:p>
          <a:p>
            <a:r>
              <a:rPr kumimoji="1" lang="ja-JP" altLang="en-US" dirty="0" smtClean="0"/>
              <a:t>しかし、能力の拡張となると構成要素毎に個別対応しなければならず、しかも、接続や設定などが複雑になります。規模や構成を変えないことを前提に使うには、導入や設定、運用も容易なのですが、スケールアウトには簡単に対応できないものでした。</a:t>
            </a:r>
          </a:p>
          <a:p>
            <a:endParaRPr kumimoji="1" lang="ja-JP" altLang="en-US" dirty="0" smtClean="0"/>
          </a:p>
          <a:p>
            <a:r>
              <a:rPr kumimoji="1" lang="ja-JP" altLang="en-US" dirty="0" smtClean="0"/>
              <a:t>一方、「ハイパー・コンバージド・システム」は、標準化されたモジュールを追加することで、能力をスケールアウトに拡張でき、その構成や設定も自動で行われます。能力の拡張を迅速かつ段階的に行う必要があるインフラ用途として有効です。また構成や設定を全てソフトウェアで行える</a:t>
            </a:r>
            <a:r>
              <a:rPr kumimoji="1" lang="en-US" altLang="ja-JP" dirty="0" smtClean="0"/>
              <a:t>SDI</a:t>
            </a:r>
            <a:r>
              <a:rPr kumimoji="1" lang="ja-JP" altLang="en-US" dirty="0" smtClean="0"/>
              <a:t>（</a:t>
            </a:r>
            <a:r>
              <a:rPr kumimoji="1" lang="en-US" altLang="ja-JP" dirty="0" smtClean="0"/>
              <a:t>Software Defined Infrastructure</a:t>
            </a:r>
            <a:r>
              <a:rPr kumimoji="1" lang="ja-JP" altLang="en-US" dirty="0" smtClean="0"/>
              <a:t>）を構築する手段としても注目されています。</a:t>
            </a:r>
          </a:p>
          <a:p>
            <a:endParaRPr kumimoji="1" lang="ja-JP" altLang="en-US" dirty="0" smtClean="0"/>
          </a:p>
          <a:p>
            <a:r>
              <a:rPr kumimoji="1" lang="ja-JP" altLang="en-US" dirty="0" smtClean="0"/>
              <a:t>スクリーンショット </a:t>
            </a:r>
            <a:r>
              <a:rPr kumimoji="1" lang="en-US" altLang="ja-JP" dirty="0" smtClean="0"/>
              <a:t>2015-06-11 7.42.56.png</a:t>
            </a:r>
          </a:p>
          <a:p>
            <a:endParaRPr kumimoji="1" lang="en-US" altLang="ja-JP" dirty="0" smtClean="0"/>
          </a:p>
          <a:p>
            <a:r>
              <a:rPr kumimoji="1" lang="ja-JP" altLang="en-US" dirty="0" smtClean="0"/>
              <a:t>米</a:t>
            </a:r>
            <a:r>
              <a:rPr kumimoji="1" lang="en-US" altLang="ja-JP" dirty="0" smtClean="0"/>
              <a:t>Gartner</a:t>
            </a:r>
            <a:r>
              <a:rPr kumimoji="1" lang="ja-JP" altLang="en-US" dirty="0" smtClean="0"/>
              <a:t>は、「</a:t>
            </a:r>
            <a:r>
              <a:rPr kumimoji="1" lang="en-US" altLang="ja-JP" dirty="0" smtClean="0"/>
              <a:t>2015</a:t>
            </a:r>
            <a:r>
              <a:rPr kumimoji="1" lang="ja-JP" altLang="en-US" dirty="0" smtClean="0"/>
              <a:t>年の戦略的テクノロジ・トレンドのトップ</a:t>
            </a:r>
            <a:r>
              <a:rPr kumimoji="1" lang="en-US" altLang="ja-JP" dirty="0" smtClean="0"/>
              <a:t>10</a:t>
            </a:r>
            <a:r>
              <a:rPr kumimoji="1" lang="ja-JP" altLang="en-US" dirty="0" smtClean="0"/>
              <a:t>」に</a:t>
            </a:r>
            <a:r>
              <a:rPr kumimoji="1" lang="en-US" altLang="ja-JP" dirty="0" smtClean="0"/>
              <a:t>Web Scale IT</a:t>
            </a:r>
            <a:r>
              <a:rPr kumimoji="1" lang="ja-JP" altLang="en-US" dirty="0" smtClean="0"/>
              <a:t>として、これを取り上げ、注目しています。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25778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59840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smtClean="0">
                <a:solidFill>
                  <a:schemeClr val="tx1"/>
                </a:solidFill>
                <a:effectLst/>
                <a:latin typeface="+mn-lt"/>
                <a:ea typeface="+mn-ea"/>
                <a:cs typeface="+mn-cs"/>
              </a:rPr>
              <a:t>1950</a:t>
            </a:r>
            <a:r>
              <a:rPr kumimoji="1" lang="ja-JP" altLang="en-US" sz="1200" b="0" i="0" kern="1200" dirty="0" smtClean="0">
                <a:solidFill>
                  <a:schemeClr val="tx1"/>
                </a:solidFill>
                <a:effectLst/>
                <a:latin typeface="+mn-lt"/>
                <a:ea typeface="+mn-ea"/>
                <a:cs typeface="+mn-cs"/>
              </a:rPr>
              <a:t>年代、コンピューターがビジネスで利用されるようになりましたが、非常に高価であり、個人が占有して使うことは不可能でした。そこで大型コンピューター（メインフレーム）を共同利用するために、「バッチ」処理が登場します。バッチは処理目的ごとの「プログラムとデータのひとまとまり（ジョブ）」ごとに順次処理するのですが、前の処理が終わるまで次の処理が始められません。</a:t>
            </a:r>
          </a:p>
          <a:p>
            <a:r>
              <a:rPr kumimoji="1" lang="en-US" altLang="ja-JP" sz="1200" b="0" i="0" kern="1200" dirty="0" smtClean="0">
                <a:solidFill>
                  <a:schemeClr val="tx1"/>
                </a:solidFill>
                <a:effectLst/>
                <a:latin typeface="+mn-lt"/>
                <a:ea typeface="+mn-ea"/>
                <a:cs typeface="+mn-cs"/>
              </a:rPr>
              <a:t>1960</a:t>
            </a:r>
            <a:r>
              <a:rPr kumimoji="1" lang="ja-JP" altLang="en-US" sz="1200" b="0" i="0" kern="1200" dirty="0" smtClean="0">
                <a:solidFill>
                  <a:schemeClr val="tx1"/>
                </a:solidFill>
                <a:effectLst/>
                <a:latin typeface="+mn-lt"/>
                <a:ea typeface="+mn-ea"/>
                <a:cs typeface="+mn-cs"/>
              </a:rPr>
              <a:t>年代にはいり、インタラクティブ（対話的）に複数ユーザーが同時に使える「タイムシェアリング（時分割）」が考案されます。これは</a:t>
            </a:r>
            <a:r>
              <a:rPr kumimoji="1" lang="en-US" altLang="ja-JP" sz="1200" b="0" i="0" kern="1200" dirty="0" smtClean="0">
                <a:solidFill>
                  <a:schemeClr val="tx1"/>
                </a:solidFill>
                <a:effectLst/>
                <a:latin typeface="+mn-lt"/>
                <a:ea typeface="+mn-ea"/>
                <a:cs typeface="+mn-cs"/>
              </a:rPr>
              <a:t>CPU</a:t>
            </a:r>
            <a:r>
              <a:rPr kumimoji="1" lang="ja-JP" altLang="en-US" sz="1200" b="0" i="0" kern="1200" dirty="0" smtClean="0">
                <a:solidFill>
                  <a:schemeClr val="tx1"/>
                </a:solidFill>
                <a:effectLst/>
                <a:latin typeface="+mn-lt"/>
                <a:ea typeface="+mn-ea"/>
                <a:cs typeface="+mn-cs"/>
              </a:rPr>
              <a:t>の処理時間を細かく区切り、その単位でユーザーを切り替えることで、一時点では</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ユーザーですが、あたかも同時に複数ユーザーが使えるようになりました。</a:t>
            </a:r>
          </a:p>
          <a:p>
            <a:r>
              <a:rPr kumimoji="1" lang="en-US" altLang="ja-JP" sz="1200" b="0" i="0" kern="1200" dirty="0" smtClean="0">
                <a:solidFill>
                  <a:schemeClr val="tx1"/>
                </a:solidFill>
                <a:effectLst/>
                <a:latin typeface="+mn-lt"/>
                <a:ea typeface="+mn-ea"/>
                <a:cs typeface="+mn-cs"/>
              </a:rPr>
              <a:t>1960</a:t>
            </a:r>
            <a:r>
              <a:rPr kumimoji="1" lang="ja-JP" altLang="en-US" sz="1200" b="0" i="0" kern="1200" dirty="0" smtClean="0">
                <a:solidFill>
                  <a:schemeClr val="tx1"/>
                </a:solidFill>
                <a:effectLst/>
                <a:latin typeface="+mn-lt"/>
                <a:ea typeface="+mn-ea"/>
                <a:cs typeface="+mn-cs"/>
              </a:rPr>
              <a:t>年代後半、この時分割された処理単位毎にハードウェア機能の割り当てや設定を切り替えることで、一台のハードウェアで複数のハードウェアが同時に動いているように機能させる「仮想化」が登場、これにより高価な自分専用機を購入しなくても、専用機を占有するような使い方を実現しました。</a:t>
            </a:r>
          </a:p>
          <a:p>
            <a:r>
              <a:rPr kumimoji="1" lang="en-US" altLang="ja-JP" sz="1200" b="0" i="0" kern="1200" dirty="0" smtClean="0">
                <a:solidFill>
                  <a:schemeClr val="tx1"/>
                </a:solidFill>
                <a:effectLst/>
                <a:latin typeface="+mn-lt"/>
                <a:ea typeface="+mn-ea"/>
                <a:cs typeface="+mn-cs"/>
              </a:rPr>
              <a:t>1980</a:t>
            </a:r>
            <a:r>
              <a:rPr kumimoji="1" lang="ja-JP" altLang="en-US" sz="1200" b="0" i="0" kern="1200" dirty="0" smtClean="0">
                <a:solidFill>
                  <a:schemeClr val="tx1"/>
                </a:solidFill>
                <a:effectLst/>
                <a:latin typeface="+mn-lt"/>
                <a:ea typeface="+mn-ea"/>
                <a:cs typeface="+mn-cs"/>
              </a:rPr>
              <a:t>年代に入り、</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やミニコン、オフコンといった安価なコンピューターが登場したことで、使用上の制約も多いメインフレームの仮想化ではなく、業務ごとに個別に購入して使おうという動きが生まれました。この分散化により企業が抱えるコンピューター台数は増え、バージョンアップやトラブル対応、運用といった維持管理に関わる手間やコストが膨れあがってゆきます。</a:t>
            </a:r>
          </a:p>
          <a:p>
            <a:r>
              <a:rPr kumimoji="1" lang="en-US" altLang="ja-JP" sz="1200" b="0" i="0" kern="1200" dirty="0" smtClean="0">
                <a:solidFill>
                  <a:schemeClr val="tx1"/>
                </a:solidFill>
                <a:effectLst/>
                <a:latin typeface="+mn-lt"/>
                <a:ea typeface="+mn-ea"/>
                <a:cs typeface="+mn-cs"/>
              </a:rPr>
              <a:t>2000</a:t>
            </a:r>
            <a:r>
              <a:rPr kumimoji="1" lang="ja-JP" altLang="en-US" sz="1200" b="0" i="0" kern="1200" dirty="0" smtClean="0">
                <a:solidFill>
                  <a:schemeClr val="tx1"/>
                </a:solidFill>
                <a:effectLst/>
                <a:latin typeface="+mn-lt"/>
                <a:ea typeface="+mn-ea"/>
                <a:cs typeface="+mn-cs"/>
              </a:rPr>
              <a:t>年代に入り、この事態に対処しようと複数のハードウェアを集約できる「仮想化」が再び注目されます。この仮想化されたコンピューターを運用管理とともにインターネット越しに貸し出そうというサービス（</a:t>
            </a:r>
            <a:r>
              <a:rPr kumimoji="1" lang="en-US" altLang="ja-JP" sz="1200" b="0" i="0" kern="1200" dirty="0" smtClean="0">
                <a:solidFill>
                  <a:schemeClr val="tx1"/>
                </a:solidFill>
                <a:effectLst/>
                <a:latin typeface="+mn-lt"/>
                <a:ea typeface="+mn-ea"/>
                <a:cs typeface="+mn-cs"/>
              </a:rPr>
              <a:t>IaaS</a:t>
            </a:r>
            <a:r>
              <a:rPr kumimoji="1" lang="ja-JP" altLang="en-US" sz="1200" b="0" i="0" kern="1200" dirty="0" smtClean="0">
                <a:solidFill>
                  <a:schemeClr val="tx1"/>
                </a:solidFill>
                <a:effectLst/>
                <a:latin typeface="+mn-lt"/>
                <a:ea typeface="+mn-ea"/>
                <a:cs typeface="+mn-cs"/>
              </a:rPr>
              <a:t>）も登場します。</a:t>
            </a:r>
          </a:p>
          <a:p>
            <a:r>
              <a:rPr kumimoji="1" lang="ja-JP" altLang="en-US" sz="1200" b="0" i="0" kern="1200" dirty="0" smtClean="0">
                <a:solidFill>
                  <a:schemeClr val="tx1"/>
                </a:solidFill>
                <a:effectLst/>
                <a:latin typeface="+mn-lt"/>
                <a:ea typeface="+mn-ea"/>
                <a:cs typeface="+mn-cs"/>
              </a:rPr>
              <a:t>ただ、仮想化されたコンピューターは、それ毎に</a:t>
            </a:r>
            <a:r>
              <a:rPr kumimoji="1" lang="en-US" altLang="ja-JP" sz="1200" b="0" i="0" kern="1200" dirty="0" smtClean="0">
                <a:solidFill>
                  <a:schemeClr val="tx1"/>
                </a:solidFill>
                <a:effectLst/>
                <a:latin typeface="+mn-lt"/>
                <a:ea typeface="+mn-ea"/>
                <a:cs typeface="+mn-cs"/>
              </a:rPr>
              <a:t>OS</a:t>
            </a:r>
            <a:r>
              <a:rPr kumimoji="1" lang="ja-JP" altLang="en-US" sz="1200" b="0" i="0" kern="1200" dirty="0" smtClean="0">
                <a:solidFill>
                  <a:schemeClr val="tx1"/>
                </a:solidFill>
                <a:effectLst/>
                <a:latin typeface="+mn-lt"/>
                <a:ea typeface="+mn-ea"/>
                <a:cs typeface="+mn-cs"/>
              </a:rPr>
              <a:t>や設定のためのデータを個別に持ち動かさなくてはなりません。そのためメモリーやストレージなどの資源を大量消費します。そこで同じ</a:t>
            </a:r>
            <a:r>
              <a:rPr kumimoji="1" lang="en-US" altLang="ja-JP" sz="1200" b="0" i="0" kern="1200" dirty="0" smtClean="0">
                <a:solidFill>
                  <a:schemeClr val="tx1"/>
                </a:solidFill>
                <a:effectLst/>
                <a:latin typeface="+mn-lt"/>
                <a:ea typeface="+mn-ea"/>
                <a:cs typeface="+mn-cs"/>
              </a:rPr>
              <a:t>OS</a:t>
            </a:r>
            <a:r>
              <a:rPr kumimoji="1" lang="ja-JP" altLang="en-US" sz="1200" b="0" i="0" kern="1200" smtClean="0">
                <a:solidFill>
                  <a:schemeClr val="tx1"/>
                </a:solidFill>
                <a:effectLst/>
                <a:latin typeface="+mn-lt"/>
                <a:ea typeface="+mn-ea"/>
                <a:cs typeface="+mn-cs"/>
              </a:rPr>
              <a:t>を使い、ユーザーやアプリケーション毎の個別設定だけを保持し、少ない消費資源で個別のコンピューターのように機能させる「コンテナ」方式が登場しました。コンピューターが様々な業務で使われ、変更に即応できるコンテナは、広く普及の兆しを見せ始め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61199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8916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61346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81525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633632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1" Type="http://schemas.openxmlformats.org/officeDocument/2006/relationships/image" Target="../media/image20.tiff"/><Relationship Id="rId12" Type="http://schemas.openxmlformats.org/officeDocument/2006/relationships/image" Target="../media/image21.tiff"/><Relationship Id="rId13" Type="http://schemas.openxmlformats.org/officeDocument/2006/relationships/image" Target="../media/image22.tif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tiff"/><Relationship Id="rId5" Type="http://schemas.openxmlformats.org/officeDocument/2006/relationships/image" Target="../media/image14.tiff"/><Relationship Id="rId6" Type="http://schemas.openxmlformats.org/officeDocument/2006/relationships/image" Target="../media/image15.jpg"/><Relationship Id="rId7" Type="http://schemas.openxmlformats.org/officeDocument/2006/relationships/image" Target="../media/image16.tiff"/><Relationship Id="rId8" Type="http://schemas.openxmlformats.org/officeDocument/2006/relationships/image" Target="../media/image17.png"/><Relationship Id="rId9" Type="http://schemas.openxmlformats.org/officeDocument/2006/relationships/image" Target="../media/image18.jpg"/><Relationship Id="rId10"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0.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tiff"/><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jpg"/><Relationship Id="rId11" Type="http://schemas.openxmlformats.org/officeDocument/2006/relationships/image" Target="../media/image41.jp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7.gif"/><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9" Type="http://schemas.openxmlformats.org/officeDocument/2006/relationships/image" Target="../media/image55.jpg"/><Relationship Id="rId20" Type="http://schemas.openxmlformats.org/officeDocument/2006/relationships/image" Target="../media/image66.jpg"/><Relationship Id="rId21" Type="http://schemas.openxmlformats.org/officeDocument/2006/relationships/image" Target="../media/image67.png"/><Relationship Id="rId22" Type="http://schemas.openxmlformats.org/officeDocument/2006/relationships/image" Target="../media/image68.png"/><Relationship Id="rId23" Type="http://schemas.openxmlformats.org/officeDocument/2006/relationships/image" Target="../media/image69.png"/><Relationship Id="rId24" Type="http://schemas.openxmlformats.org/officeDocument/2006/relationships/image" Target="../media/image70.png"/><Relationship Id="rId25" Type="http://schemas.openxmlformats.org/officeDocument/2006/relationships/image" Target="../media/image71.png"/><Relationship Id="rId26" Type="http://schemas.openxmlformats.org/officeDocument/2006/relationships/image" Target="../media/image72.jpg"/><Relationship Id="rId27" Type="http://schemas.openxmlformats.org/officeDocument/2006/relationships/image" Target="../media/image73.png"/><Relationship Id="rId10" Type="http://schemas.openxmlformats.org/officeDocument/2006/relationships/image" Target="../media/image56.jp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jpg"/><Relationship Id="rId14" Type="http://schemas.openxmlformats.org/officeDocument/2006/relationships/image" Target="../media/image60.gif"/><Relationship Id="rId15" Type="http://schemas.openxmlformats.org/officeDocument/2006/relationships/image" Target="../media/image61.jpg"/><Relationship Id="rId16" Type="http://schemas.openxmlformats.org/officeDocument/2006/relationships/image" Target="../media/image62.jpg"/><Relationship Id="rId17" Type="http://schemas.openxmlformats.org/officeDocument/2006/relationships/image" Target="../media/image63.jpg"/><Relationship Id="rId18" Type="http://schemas.openxmlformats.org/officeDocument/2006/relationships/image" Target="../media/image64.jpg"/><Relationship Id="rId19"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image" Target="../media/image48.jpg"/><Relationship Id="rId3" Type="http://schemas.openxmlformats.org/officeDocument/2006/relationships/image" Target="../media/image49.png"/><Relationship Id="rId4" Type="http://schemas.openxmlformats.org/officeDocument/2006/relationships/image" Target="../media/image50.jpg"/><Relationship Id="rId5" Type="http://schemas.openxmlformats.org/officeDocument/2006/relationships/image" Target="../media/image51.jpg"/><Relationship Id="rId6" Type="http://schemas.openxmlformats.org/officeDocument/2006/relationships/image" Target="../media/image52.jpg"/><Relationship Id="rId7" Type="http://schemas.openxmlformats.org/officeDocument/2006/relationships/image" Target="../media/image53.jpg"/><Relationship Id="rId8" Type="http://schemas.openxmlformats.org/officeDocument/2006/relationships/image" Target="../media/image5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1" Type="http://schemas.openxmlformats.org/officeDocument/2006/relationships/image" Target="../media/image72.jpg"/><Relationship Id="rId12" Type="http://schemas.openxmlformats.org/officeDocument/2006/relationships/image" Target="../media/image73.png"/><Relationship Id="rId13"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image" Target="../media/image48.jpg"/><Relationship Id="rId3" Type="http://schemas.openxmlformats.org/officeDocument/2006/relationships/image" Target="../media/image49.png"/><Relationship Id="rId4" Type="http://schemas.openxmlformats.org/officeDocument/2006/relationships/image" Target="../media/image66.jp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3.jp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4.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ng"/><Relationship Id="rId3" Type="http://schemas.openxmlformats.org/officeDocument/2006/relationships/hyperlink" Target="http://www.netcommerce.co.j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800" dirty="0">
                <a:latin typeface="Hiragino Kaku Gothic StdN W8" charset="-128"/>
                <a:ea typeface="Hiragino Kaku Gothic StdN W8" charset="-128"/>
                <a:cs typeface="Hiragino Kaku Gothic StdN W8" charset="-128"/>
              </a:rPr>
              <a:t>システムインフラと仮想化／</a:t>
            </a:r>
            <a:r>
              <a:rPr lang="en-US" altLang="ja-JP" sz="2800" dirty="0">
                <a:latin typeface="Hiragino Kaku Gothic StdN W8" charset="-128"/>
                <a:ea typeface="Hiragino Kaku Gothic StdN W8" charset="-128"/>
                <a:cs typeface="Hiragino Kaku Gothic StdN W8" charset="-128"/>
              </a:rPr>
              <a:t>SDI</a:t>
            </a:r>
            <a:r>
              <a:rPr kumimoji="1" lang="en-US" altLang="ja-JP" sz="2800" dirty="0" smtClean="0">
                <a:latin typeface="Hiragino Kaku Gothic StdN W8" charset="-128"/>
                <a:ea typeface="Hiragino Kaku Gothic StdN W8" charset="-128"/>
                <a:cs typeface="Hiragino Kaku Gothic StdN W8" charset="-128"/>
              </a:rPr>
              <a:t/>
            </a:r>
            <a:br>
              <a:rPr kumimoji="1" lang="en-US" altLang="ja-JP" sz="2800" dirty="0" smtClean="0">
                <a:latin typeface="Hiragino Kaku Gothic StdN W8" charset="-128"/>
                <a:ea typeface="Hiragino Kaku Gothic StdN W8" charset="-128"/>
                <a:cs typeface="Hiragino Kaku Gothic StdN W8" charset="-128"/>
              </a:rPr>
            </a:br>
            <a:r>
              <a:rPr lang="en-US" altLang="ja-JP" sz="1200" dirty="0" smtClean="0">
                <a:latin typeface="Hiragino Kaku Gothic Std W8" charset="-128"/>
                <a:ea typeface="Hiragino Kaku Gothic Std W8" charset="-128"/>
                <a:cs typeface="Hiragino Kaku Gothic Std W8" charset="-128"/>
              </a:rPr>
              <a:t>Infrastructure &amp; Virtualization/Software-Defined Infrastructure</a:t>
            </a:r>
            <a:endParaRPr kumimoji="1" lang="ja-JP" altLang="en-US" sz="1200"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ソリューション</a:t>
            </a:r>
            <a:r>
              <a:rPr kumimoji="1" lang="ja-JP" altLang="en-US" smtClean="0">
                <a:latin typeface="Meiryo" charset="-128"/>
                <a:ea typeface="Meiryo" charset="-128"/>
                <a:cs typeface="Meiryo" charset="-128"/>
              </a:rPr>
              <a:t>塾</a:t>
            </a:r>
            <a:r>
              <a:rPr kumimoji="1" lang="ja-JP" altLang="en-US" smtClean="0">
                <a:latin typeface="Meiryo" charset="-128"/>
                <a:ea typeface="Meiryo" charset="-128"/>
                <a:cs typeface="Meiryo" charset="-128"/>
              </a:rPr>
              <a:t>・福岡</a:t>
            </a:r>
            <a:endParaRPr kumimoji="1" lang="en-US" altLang="ja-JP" dirty="0" smtClean="0">
              <a:latin typeface="Meiryo" charset="-128"/>
              <a:ea typeface="Meiryo" charset="-128"/>
              <a:cs typeface="Meiryo" charset="-128"/>
            </a:endParaRPr>
          </a:p>
          <a:p>
            <a:endParaRPr kumimoji="1"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2016</a:t>
            </a:r>
            <a:r>
              <a:rPr kumimoji="1" lang="ja-JP" altLang="en-US" dirty="0" smtClean="0">
                <a:latin typeface="Meiryo" charset="-128"/>
                <a:ea typeface="Meiryo" charset="-128"/>
                <a:cs typeface="Meiryo" charset="-128"/>
              </a:rPr>
              <a:t>年</a:t>
            </a:r>
            <a:r>
              <a:rPr lang="en-US" altLang="ja-JP" dirty="0" smtClean="0">
                <a:latin typeface="Meiryo" charset="-128"/>
                <a:ea typeface="Meiryo" charset="-128"/>
                <a:cs typeface="Meiryo" charset="-128"/>
              </a:rPr>
              <a:t>10</a:t>
            </a:r>
            <a:r>
              <a:rPr kumimoji="1" lang="ja-JP" altLang="en-US" dirty="0" smtClean="0">
                <a:latin typeface="Meiryo" charset="-128"/>
                <a:ea typeface="Meiryo" charset="-128"/>
                <a:cs typeface="Meiryo" charset="-128"/>
              </a:rPr>
              <a:t>月</a:t>
            </a:r>
            <a:r>
              <a:rPr lang="en-US" altLang="ja-JP" dirty="0" smtClean="0">
                <a:latin typeface="Meiryo" charset="-128"/>
                <a:ea typeface="Meiryo" charset="-128"/>
                <a:cs typeface="Meiryo" charset="-128"/>
              </a:rPr>
              <a:t>20</a:t>
            </a:r>
            <a:r>
              <a:rPr lang="ja-JP" altLang="en-US" dirty="0" smtClean="0">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304548"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413485"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7199398" y="131455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7974167"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右矢印 63"/>
          <p:cNvSpPr/>
          <p:nvPr/>
        </p:nvSpPr>
        <p:spPr>
          <a:xfrm>
            <a:off x="867064" y="2919105"/>
            <a:ext cx="1290457" cy="235573"/>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利用形態の歴史的変遷</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5" name="正方形/長方形 4"/>
          <p:cNvSpPr/>
          <p:nvPr/>
        </p:nvSpPr>
        <p:spPr>
          <a:xfrm>
            <a:off x="457200"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51185"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304548"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65484" y="5130411"/>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65484" y="186099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71498"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349039"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132596"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559469"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1337010"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120567"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65484" y="6031505"/>
            <a:ext cx="398531" cy="455164"/>
            <a:chOff x="565484" y="2886304"/>
            <a:chExt cx="398531" cy="455164"/>
          </a:xfrm>
        </p:grpSpPr>
        <p:grpSp>
          <p:nvGrpSpPr>
            <p:cNvPr id="18" name="図形グループ 17"/>
            <p:cNvGrpSpPr/>
            <p:nvPr/>
          </p:nvGrpSpPr>
          <p:grpSpPr>
            <a:xfrm>
              <a:off x="565484" y="2886304"/>
              <a:ext cx="398531" cy="387786"/>
              <a:chOff x="758730" y="3198675"/>
              <a:chExt cx="702795" cy="688305"/>
            </a:xfrm>
          </p:grpSpPr>
          <p:sp>
            <p:nvSpPr>
              <p:cNvPr id="20" name="角丸四角形 1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22"/>
            <p:cNvGrpSpPr/>
            <p:nvPr/>
          </p:nvGrpSpPr>
          <p:grpSpPr>
            <a:xfrm>
              <a:off x="695604" y="2996289"/>
              <a:ext cx="150692" cy="345179"/>
              <a:chOff x="1946324" y="4125162"/>
              <a:chExt cx="969964" cy="2007872"/>
            </a:xfrm>
          </p:grpSpPr>
          <p:sp>
            <p:nvSpPr>
              <p:cNvPr id="24" name="円/楕円 2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7" name="図形グループ 26"/>
          <p:cNvGrpSpPr/>
          <p:nvPr/>
        </p:nvGrpSpPr>
        <p:grpSpPr>
          <a:xfrm>
            <a:off x="1437029" y="6031002"/>
            <a:ext cx="398531" cy="455164"/>
            <a:chOff x="565484" y="2886304"/>
            <a:chExt cx="398531" cy="455164"/>
          </a:xfrm>
        </p:grpSpPr>
        <p:grpSp>
          <p:nvGrpSpPr>
            <p:cNvPr id="28" name="図形グループ 27"/>
            <p:cNvGrpSpPr/>
            <p:nvPr/>
          </p:nvGrpSpPr>
          <p:grpSpPr>
            <a:xfrm>
              <a:off x="565484" y="2886304"/>
              <a:ext cx="398531" cy="387786"/>
              <a:chOff x="758730" y="3198675"/>
              <a:chExt cx="702795" cy="688305"/>
            </a:xfrm>
          </p:grpSpPr>
          <p:sp>
            <p:nvSpPr>
              <p:cNvPr id="32" name="角丸四角形 3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角丸四角形 3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台形 3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695604" y="2996289"/>
              <a:ext cx="150692" cy="345179"/>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35" name="図形グループ 34"/>
          <p:cNvGrpSpPr/>
          <p:nvPr/>
        </p:nvGrpSpPr>
        <p:grpSpPr>
          <a:xfrm>
            <a:off x="2314592" y="6031505"/>
            <a:ext cx="398531" cy="455164"/>
            <a:chOff x="565484" y="2886304"/>
            <a:chExt cx="398531" cy="455164"/>
          </a:xfrm>
        </p:grpSpPr>
        <p:grpSp>
          <p:nvGrpSpPr>
            <p:cNvPr id="36" name="図形グループ 35"/>
            <p:cNvGrpSpPr/>
            <p:nvPr/>
          </p:nvGrpSpPr>
          <p:grpSpPr>
            <a:xfrm>
              <a:off x="565484" y="2886304"/>
              <a:ext cx="398531" cy="387786"/>
              <a:chOff x="758730" y="3198675"/>
              <a:chExt cx="702795" cy="688305"/>
            </a:xfrm>
          </p:grpSpPr>
          <p:sp>
            <p:nvSpPr>
              <p:cNvPr id="40" name="角丸四角形 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台形 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695604" y="2996289"/>
              <a:ext cx="150692" cy="345179"/>
              <a:chOff x="1946324" y="4125162"/>
              <a:chExt cx="969964" cy="2007872"/>
            </a:xfrm>
          </p:grpSpPr>
          <p:sp>
            <p:nvSpPr>
              <p:cNvPr id="38" name="円/楕円 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45" name="図形グループ 44"/>
          <p:cNvGrpSpPr/>
          <p:nvPr/>
        </p:nvGrpSpPr>
        <p:grpSpPr>
          <a:xfrm>
            <a:off x="694101" y="282358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1186318" y="2823582"/>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1655595" y="282358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 name="フローチャート: 複数書類 56"/>
          <p:cNvSpPr/>
          <p:nvPr/>
        </p:nvSpPr>
        <p:spPr>
          <a:xfrm>
            <a:off x="2194277" y="2823581"/>
            <a:ext cx="512831" cy="400800"/>
          </a:xfrm>
          <a:prstGeom prst="flowChartMultidocument">
            <a:avLst/>
          </a:prstGeom>
          <a:solidFill>
            <a:srgbClr val="FFFBD2"/>
          </a:solidFill>
          <a:ln>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フローチャート: カード 57"/>
          <p:cNvSpPr/>
          <p:nvPr/>
        </p:nvSpPr>
        <p:spPr>
          <a:xfrm>
            <a:off x="760219"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400" dirty="0">
              <a:solidFill>
                <a:srgbClr val="FFFFFF"/>
              </a:solidFill>
              <a:latin typeface="ＭＳ Ｐゴシック"/>
              <a:ea typeface="ＭＳ Ｐゴシック"/>
              <a:cs typeface="ＭＳ Ｐゴシック"/>
            </a:endParaRPr>
          </a:p>
        </p:txBody>
      </p:sp>
      <p:sp>
        <p:nvSpPr>
          <p:cNvPr id="59" name="フローチャート: カード 58"/>
          <p:cNvSpPr/>
          <p:nvPr/>
        </p:nvSpPr>
        <p:spPr>
          <a:xfrm>
            <a:off x="1238685"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フローチャート: カード 59"/>
          <p:cNvSpPr/>
          <p:nvPr/>
        </p:nvSpPr>
        <p:spPr>
          <a:xfrm>
            <a:off x="1718503"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四角形吹き出し 60"/>
          <p:cNvSpPr/>
          <p:nvPr/>
        </p:nvSpPr>
        <p:spPr>
          <a:xfrm>
            <a:off x="853312" y="2698138"/>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3</a:t>
            </a:r>
            <a:endParaRPr kumimoji="1" lang="ja-JP" altLang="en-US" sz="800" dirty="0">
              <a:solidFill>
                <a:srgbClr val="FFFFFF"/>
              </a:solidFill>
              <a:latin typeface="ＭＳ Ｐゴシック"/>
              <a:ea typeface="ＭＳ Ｐゴシック"/>
              <a:cs typeface="ＭＳ Ｐゴシック"/>
            </a:endParaRPr>
          </a:p>
        </p:txBody>
      </p:sp>
      <p:sp>
        <p:nvSpPr>
          <p:cNvPr id="62" name="四角形吹き出し 61"/>
          <p:cNvSpPr/>
          <p:nvPr/>
        </p:nvSpPr>
        <p:spPr>
          <a:xfrm>
            <a:off x="1340651"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2</a:t>
            </a:r>
            <a:endParaRPr kumimoji="1" lang="ja-JP" altLang="en-US" sz="800" dirty="0">
              <a:solidFill>
                <a:srgbClr val="FFFFFF"/>
              </a:solidFill>
              <a:latin typeface="ＭＳ Ｐゴシック"/>
              <a:ea typeface="ＭＳ Ｐゴシック"/>
              <a:cs typeface="ＭＳ Ｐゴシック"/>
            </a:endParaRPr>
          </a:p>
        </p:txBody>
      </p:sp>
      <p:sp>
        <p:nvSpPr>
          <p:cNvPr id="63" name="四角形吹き出し 62"/>
          <p:cNvSpPr/>
          <p:nvPr/>
        </p:nvSpPr>
        <p:spPr>
          <a:xfrm>
            <a:off x="1812595"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1</a:t>
            </a:r>
            <a:endParaRPr kumimoji="1" lang="ja-JP" altLang="en-US" sz="800" dirty="0">
              <a:solidFill>
                <a:srgbClr val="FFFFFF"/>
              </a:solidFill>
              <a:latin typeface="ＭＳ Ｐゴシック"/>
              <a:ea typeface="ＭＳ Ｐゴシック"/>
              <a:cs typeface="ＭＳ Ｐゴシック"/>
            </a:endParaRPr>
          </a:p>
        </p:txBody>
      </p:sp>
      <p:sp>
        <p:nvSpPr>
          <p:cNvPr id="65" name="環状矢印 64"/>
          <p:cNvSpPr/>
          <p:nvPr/>
        </p:nvSpPr>
        <p:spPr>
          <a:xfrm>
            <a:off x="1903191" y="2123847"/>
            <a:ext cx="638129" cy="1324177"/>
          </a:xfrm>
          <a:prstGeom prst="circularArrow">
            <a:avLst>
              <a:gd name="adj1" fmla="val 12500"/>
              <a:gd name="adj2" fmla="val 1142319"/>
              <a:gd name="adj3" fmla="val 20457681"/>
              <a:gd name="adj4" fmla="val 12788449"/>
              <a:gd name="adj5" fmla="val 125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5" idx="2"/>
            <a:endCxn id="20" idx="0"/>
          </p:cNvCxnSpPr>
          <p:nvPr/>
        </p:nvCxnSpPr>
        <p:spPr>
          <a:xfrm flipH="1">
            <a:off x="756509" y="5527453"/>
            <a:ext cx="891817" cy="504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直線コネクタ 67"/>
          <p:cNvCxnSpPr>
            <a:stCxn id="5" idx="2"/>
            <a:endCxn id="32" idx="0"/>
          </p:cNvCxnSpPr>
          <p:nvPr/>
        </p:nvCxnSpPr>
        <p:spPr>
          <a:xfrm flipH="1">
            <a:off x="1628054" y="5527453"/>
            <a:ext cx="20272"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5" idx="2"/>
            <a:endCxn id="40" idx="0"/>
          </p:cNvCxnSpPr>
          <p:nvPr/>
        </p:nvCxnSpPr>
        <p:spPr>
          <a:xfrm>
            <a:off x="1648326" y="5527453"/>
            <a:ext cx="857291" cy="504052"/>
          </a:xfrm>
          <a:prstGeom prst="line">
            <a:avLst/>
          </a:prstGeom>
        </p:spPr>
        <p:style>
          <a:lnRef idx="2">
            <a:schemeClr val="accent1"/>
          </a:lnRef>
          <a:fillRef idx="0">
            <a:schemeClr val="accent1"/>
          </a:fillRef>
          <a:effectRef idx="1">
            <a:schemeClr val="accent1"/>
          </a:effectRef>
          <a:fontRef idx="minor">
            <a:schemeClr val="tx1"/>
          </a:fontRef>
        </p:style>
      </p:cxnSp>
      <p:sp>
        <p:nvSpPr>
          <p:cNvPr id="75" name="正方形/長方形 74"/>
          <p:cNvSpPr/>
          <p:nvPr/>
        </p:nvSpPr>
        <p:spPr>
          <a:xfrm>
            <a:off x="6443399"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6" name="正方形/長方形 75"/>
          <p:cNvSpPr/>
          <p:nvPr/>
        </p:nvSpPr>
        <p:spPr>
          <a:xfrm>
            <a:off x="6443400" y="1427669"/>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7" name="正方形/長方形 76"/>
          <p:cNvSpPr/>
          <p:nvPr/>
        </p:nvSpPr>
        <p:spPr>
          <a:xfrm>
            <a:off x="7231684" y="1427669"/>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8" name="正方形/長方形 77"/>
          <p:cNvSpPr/>
          <p:nvPr/>
        </p:nvSpPr>
        <p:spPr>
          <a:xfrm>
            <a:off x="8012175" y="1427669"/>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6413071" y="2778748"/>
            <a:ext cx="398531" cy="455164"/>
            <a:chOff x="565484" y="2886304"/>
            <a:chExt cx="398531" cy="455164"/>
          </a:xfrm>
        </p:grpSpPr>
        <p:grpSp>
          <p:nvGrpSpPr>
            <p:cNvPr id="80" name="図形グループ 79"/>
            <p:cNvGrpSpPr/>
            <p:nvPr/>
          </p:nvGrpSpPr>
          <p:grpSpPr>
            <a:xfrm>
              <a:off x="565484" y="2886304"/>
              <a:ext cx="398531" cy="387786"/>
              <a:chOff x="758730" y="3198675"/>
              <a:chExt cx="702795" cy="688305"/>
            </a:xfrm>
          </p:grpSpPr>
          <p:sp>
            <p:nvSpPr>
              <p:cNvPr id="84" name="角丸四角形 8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台形 8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a:off x="695604" y="2996289"/>
              <a:ext cx="150692" cy="345179"/>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7" name="図形グループ 86"/>
          <p:cNvGrpSpPr/>
          <p:nvPr/>
        </p:nvGrpSpPr>
        <p:grpSpPr>
          <a:xfrm>
            <a:off x="7284616" y="2778245"/>
            <a:ext cx="398531" cy="455164"/>
            <a:chOff x="565484" y="2886304"/>
            <a:chExt cx="398531" cy="455164"/>
          </a:xfrm>
        </p:grpSpPr>
        <p:grpSp>
          <p:nvGrpSpPr>
            <p:cNvPr id="88" name="図形グループ 87"/>
            <p:cNvGrpSpPr/>
            <p:nvPr/>
          </p:nvGrpSpPr>
          <p:grpSpPr>
            <a:xfrm>
              <a:off x="565484" y="2886304"/>
              <a:ext cx="398531" cy="387786"/>
              <a:chOff x="758730" y="3198675"/>
              <a:chExt cx="702795" cy="688305"/>
            </a:xfrm>
          </p:grpSpPr>
          <p:sp>
            <p:nvSpPr>
              <p:cNvPr id="92" name="角丸四角形 9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角丸四角形 9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台形 9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9" name="図形グループ 88"/>
            <p:cNvGrpSpPr/>
            <p:nvPr/>
          </p:nvGrpSpPr>
          <p:grpSpPr>
            <a:xfrm>
              <a:off x="695604" y="2996289"/>
              <a:ext cx="150692" cy="345179"/>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5" name="図形グループ 94"/>
          <p:cNvGrpSpPr/>
          <p:nvPr/>
        </p:nvGrpSpPr>
        <p:grpSpPr>
          <a:xfrm>
            <a:off x="8162179" y="2778748"/>
            <a:ext cx="398531" cy="455164"/>
            <a:chOff x="565484" y="2886304"/>
            <a:chExt cx="398531" cy="455164"/>
          </a:xfrm>
        </p:grpSpPr>
        <p:grpSp>
          <p:nvGrpSpPr>
            <p:cNvPr id="96" name="図形グループ 95"/>
            <p:cNvGrpSpPr/>
            <p:nvPr/>
          </p:nvGrpSpPr>
          <p:grpSpPr>
            <a:xfrm>
              <a:off x="565484" y="2886304"/>
              <a:ext cx="398531" cy="387786"/>
              <a:chOff x="758730" y="3198675"/>
              <a:chExt cx="702795" cy="688305"/>
            </a:xfrm>
          </p:grpSpPr>
          <p:sp>
            <p:nvSpPr>
              <p:cNvPr id="100" name="角丸四角形 9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角丸四角形 10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台形 10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7" name="図形グループ 96"/>
            <p:cNvGrpSpPr/>
            <p:nvPr/>
          </p:nvGrpSpPr>
          <p:grpSpPr>
            <a:xfrm>
              <a:off x="695604" y="2996289"/>
              <a:ext cx="150692" cy="345179"/>
              <a:chOff x="1946324" y="4125162"/>
              <a:chExt cx="969964" cy="2007872"/>
            </a:xfrm>
          </p:grpSpPr>
          <p:sp>
            <p:nvSpPr>
              <p:cNvPr id="98" name="円/楕円 9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フローチャート: 論理積ゲート 9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3" name="直線コネクタ 102"/>
          <p:cNvCxnSpPr>
            <a:stCxn id="7" idx="2"/>
            <a:endCxn id="84" idx="0"/>
          </p:cNvCxnSpPr>
          <p:nvPr/>
        </p:nvCxnSpPr>
        <p:spPr>
          <a:xfrm flipH="1">
            <a:off x="6604096" y="2275199"/>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直線コネクタ 103"/>
          <p:cNvCxnSpPr>
            <a:stCxn id="7" idx="2"/>
            <a:endCxn id="92" idx="0"/>
          </p:cNvCxnSpPr>
          <p:nvPr/>
        </p:nvCxnSpPr>
        <p:spPr>
          <a:xfrm flipH="1">
            <a:off x="7475641" y="2275199"/>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7" idx="2"/>
            <a:endCxn id="100" idx="0"/>
          </p:cNvCxnSpPr>
          <p:nvPr/>
        </p:nvCxnSpPr>
        <p:spPr>
          <a:xfrm>
            <a:off x="7495674" y="2275199"/>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127" name="正方形/長方形 126"/>
          <p:cNvSpPr/>
          <p:nvPr/>
        </p:nvSpPr>
        <p:spPr>
          <a:xfrm>
            <a:off x="7232225" y="1677725"/>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8" name="正方形/長方形 127"/>
          <p:cNvSpPr/>
          <p:nvPr/>
        </p:nvSpPr>
        <p:spPr>
          <a:xfrm>
            <a:off x="8008735"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510783" y="1918001"/>
            <a:ext cx="402674" cy="276999"/>
          </a:xfrm>
          <a:prstGeom prst="rect">
            <a:avLst/>
          </a:prstGeom>
          <a:noFill/>
        </p:spPr>
        <p:txBody>
          <a:bodyPr wrap="none" rtlCol="0">
            <a:spAutoFit/>
          </a:bodyPr>
          <a:lstStyle/>
          <a:p>
            <a:pPr algn="ctr"/>
            <a:r>
              <a:rPr kumimoji="1" lang="en-US" altLang="ja-JP" sz="1200" dirty="0" smtClean="0">
                <a:solidFill>
                  <a:schemeClr val="bg1"/>
                </a:solidFill>
              </a:rPr>
              <a:t>VM</a:t>
            </a:r>
            <a:endParaRPr kumimoji="1" lang="ja-JP" altLang="en-US" sz="1200" dirty="0">
              <a:solidFill>
                <a:schemeClr val="bg1"/>
              </a:solidFill>
            </a:endParaRPr>
          </a:p>
        </p:txBody>
      </p:sp>
      <p:sp>
        <p:nvSpPr>
          <p:cNvPr id="130" name="テキスト ボックス 129"/>
          <p:cNvSpPr txBox="1"/>
          <p:nvPr/>
        </p:nvSpPr>
        <p:spPr>
          <a:xfrm>
            <a:off x="7284616" y="1905692"/>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131" name="テキスト ボックス 130"/>
          <p:cNvSpPr txBox="1"/>
          <p:nvPr/>
        </p:nvSpPr>
        <p:spPr>
          <a:xfrm>
            <a:off x="8068899" y="1917328"/>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133" name="正方形/長方形 132"/>
          <p:cNvSpPr/>
          <p:nvPr/>
        </p:nvSpPr>
        <p:spPr>
          <a:xfrm>
            <a:off x="3375558" y="1120167"/>
            <a:ext cx="750674" cy="11473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4196663" y="1116552"/>
            <a:ext cx="750674" cy="11473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007136" y="1120167"/>
            <a:ext cx="750674" cy="11473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414261"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37" name="正方形/長方形 136"/>
          <p:cNvSpPr/>
          <p:nvPr/>
        </p:nvSpPr>
        <p:spPr>
          <a:xfrm>
            <a:off x="3410940" y="1306504"/>
            <a:ext cx="692826"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8" name="正方形/長方形 137"/>
          <p:cNvSpPr/>
          <p:nvPr/>
        </p:nvSpPr>
        <p:spPr>
          <a:xfrm>
            <a:off x="4232039" y="1306273"/>
            <a:ext cx="68245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9" name="正方形/長方形 138"/>
          <p:cNvSpPr/>
          <p:nvPr/>
        </p:nvSpPr>
        <p:spPr>
          <a:xfrm>
            <a:off x="5055612" y="1306504"/>
            <a:ext cx="66787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40" name="図形グループ 139"/>
          <p:cNvGrpSpPr/>
          <p:nvPr/>
        </p:nvGrpSpPr>
        <p:grpSpPr>
          <a:xfrm>
            <a:off x="3484080" y="2774961"/>
            <a:ext cx="398531" cy="455164"/>
            <a:chOff x="565484" y="2886304"/>
            <a:chExt cx="398531" cy="455164"/>
          </a:xfrm>
        </p:grpSpPr>
        <p:grpSp>
          <p:nvGrpSpPr>
            <p:cNvPr id="141" name="図形グループ 140"/>
            <p:cNvGrpSpPr/>
            <p:nvPr/>
          </p:nvGrpSpPr>
          <p:grpSpPr>
            <a:xfrm>
              <a:off x="565484" y="2886304"/>
              <a:ext cx="398531" cy="387786"/>
              <a:chOff x="758730" y="3198675"/>
              <a:chExt cx="702795" cy="688305"/>
            </a:xfrm>
          </p:grpSpPr>
          <p:sp>
            <p:nvSpPr>
              <p:cNvPr id="145" name="角丸四角形 14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角丸四角形 14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台形 14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695604" y="2996289"/>
              <a:ext cx="150692" cy="345179"/>
              <a:chOff x="1946324" y="4125162"/>
              <a:chExt cx="969964" cy="2007872"/>
            </a:xfrm>
          </p:grpSpPr>
          <p:sp>
            <p:nvSpPr>
              <p:cNvPr id="143" name="円/楕円 1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フローチャート: 論理積ゲート 1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8" name="図形グループ 147"/>
          <p:cNvGrpSpPr/>
          <p:nvPr/>
        </p:nvGrpSpPr>
        <p:grpSpPr>
          <a:xfrm>
            <a:off x="4355625" y="2774458"/>
            <a:ext cx="398531" cy="455164"/>
            <a:chOff x="565484" y="2886304"/>
            <a:chExt cx="398531" cy="455164"/>
          </a:xfrm>
        </p:grpSpPr>
        <p:grpSp>
          <p:nvGrpSpPr>
            <p:cNvPr id="149" name="図形グループ 148"/>
            <p:cNvGrpSpPr/>
            <p:nvPr/>
          </p:nvGrpSpPr>
          <p:grpSpPr>
            <a:xfrm>
              <a:off x="565484" y="2886304"/>
              <a:ext cx="398531" cy="387786"/>
              <a:chOff x="758730" y="3198675"/>
              <a:chExt cx="702795" cy="688305"/>
            </a:xfrm>
          </p:grpSpPr>
          <p:sp>
            <p:nvSpPr>
              <p:cNvPr id="153" name="角丸四角形 15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角丸四角形 15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台形 15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695604" y="2996289"/>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6" name="図形グループ 155"/>
          <p:cNvGrpSpPr/>
          <p:nvPr/>
        </p:nvGrpSpPr>
        <p:grpSpPr>
          <a:xfrm>
            <a:off x="5233188" y="2774961"/>
            <a:ext cx="398531" cy="455164"/>
            <a:chOff x="565484" y="2886304"/>
            <a:chExt cx="398531" cy="455164"/>
          </a:xfrm>
        </p:grpSpPr>
        <p:grpSp>
          <p:nvGrpSpPr>
            <p:cNvPr id="157" name="図形グループ 156"/>
            <p:cNvGrpSpPr/>
            <p:nvPr/>
          </p:nvGrpSpPr>
          <p:grpSpPr>
            <a:xfrm>
              <a:off x="565484" y="2886304"/>
              <a:ext cx="398531" cy="387786"/>
              <a:chOff x="758730" y="3198675"/>
              <a:chExt cx="702795" cy="688305"/>
            </a:xfrm>
          </p:grpSpPr>
          <p:sp>
            <p:nvSpPr>
              <p:cNvPr id="161" name="角丸四角形 16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角丸四角形 16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台形 16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8" name="図形グループ 157"/>
            <p:cNvGrpSpPr/>
            <p:nvPr/>
          </p:nvGrpSpPr>
          <p:grpSpPr>
            <a:xfrm>
              <a:off x="695604" y="2996289"/>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64" name="直線コネクタ 163"/>
          <p:cNvCxnSpPr>
            <a:stCxn id="133" idx="2"/>
            <a:endCxn id="145" idx="0"/>
          </p:cNvCxnSpPr>
          <p:nvPr/>
        </p:nvCxnSpPr>
        <p:spPr>
          <a:xfrm flipH="1">
            <a:off x="3675105" y="2267499"/>
            <a:ext cx="75790" cy="507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直線コネクタ 164"/>
          <p:cNvCxnSpPr>
            <a:stCxn id="134" idx="2"/>
          </p:cNvCxnSpPr>
          <p:nvPr/>
        </p:nvCxnSpPr>
        <p:spPr>
          <a:xfrm>
            <a:off x="4572000" y="2263884"/>
            <a:ext cx="9843" cy="510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直線コネクタ 165"/>
          <p:cNvCxnSpPr>
            <a:stCxn id="135" idx="2"/>
            <a:endCxn id="161" idx="0"/>
          </p:cNvCxnSpPr>
          <p:nvPr/>
        </p:nvCxnSpPr>
        <p:spPr>
          <a:xfrm>
            <a:off x="5382473" y="2267499"/>
            <a:ext cx="41740" cy="507462"/>
          </a:xfrm>
          <a:prstGeom prst="line">
            <a:avLst/>
          </a:prstGeom>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4233824" y="1855491"/>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68" name="正方形/長方形 167"/>
          <p:cNvSpPr/>
          <p:nvPr/>
        </p:nvSpPr>
        <p:spPr>
          <a:xfrm>
            <a:off x="5050493"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75" name="正方形/長方形 174"/>
          <p:cNvSpPr/>
          <p:nvPr/>
        </p:nvSpPr>
        <p:spPr>
          <a:xfrm>
            <a:off x="3380874"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3489811"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正方形/長方形 176"/>
          <p:cNvSpPr/>
          <p:nvPr/>
        </p:nvSpPr>
        <p:spPr>
          <a:xfrm>
            <a:off x="4275724" y="4566808"/>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050493"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3519725"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80" name="正方形/長方形 179"/>
          <p:cNvSpPr/>
          <p:nvPr/>
        </p:nvSpPr>
        <p:spPr>
          <a:xfrm>
            <a:off x="3519726" y="4679923"/>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1" name="正方形/長方形 180"/>
          <p:cNvSpPr/>
          <p:nvPr/>
        </p:nvSpPr>
        <p:spPr>
          <a:xfrm>
            <a:off x="4308010" y="4679923"/>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2" name="正方形/長方形 181"/>
          <p:cNvSpPr/>
          <p:nvPr/>
        </p:nvSpPr>
        <p:spPr>
          <a:xfrm>
            <a:off x="5088501" y="4679923"/>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83" name="図形グループ 182"/>
          <p:cNvGrpSpPr/>
          <p:nvPr/>
        </p:nvGrpSpPr>
        <p:grpSpPr>
          <a:xfrm>
            <a:off x="3489397" y="6031002"/>
            <a:ext cx="398531" cy="455164"/>
            <a:chOff x="565484" y="2886304"/>
            <a:chExt cx="398531" cy="455164"/>
          </a:xfrm>
        </p:grpSpPr>
        <p:grpSp>
          <p:nvGrpSpPr>
            <p:cNvPr id="184" name="図形グループ 183"/>
            <p:cNvGrpSpPr/>
            <p:nvPr/>
          </p:nvGrpSpPr>
          <p:grpSpPr>
            <a:xfrm>
              <a:off x="565484" y="2886304"/>
              <a:ext cx="398531" cy="387786"/>
              <a:chOff x="758730" y="3198675"/>
              <a:chExt cx="702795" cy="688305"/>
            </a:xfrm>
          </p:grpSpPr>
          <p:sp>
            <p:nvSpPr>
              <p:cNvPr id="188" name="角丸四角形 187"/>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角丸四角形 188"/>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台形 189"/>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5" name="図形グループ 184"/>
            <p:cNvGrpSpPr/>
            <p:nvPr/>
          </p:nvGrpSpPr>
          <p:grpSpPr>
            <a:xfrm>
              <a:off x="695604" y="2996289"/>
              <a:ext cx="150692" cy="345179"/>
              <a:chOff x="1946324" y="4125162"/>
              <a:chExt cx="969964" cy="2007872"/>
            </a:xfrm>
          </p:grpSpPr>
          <p:sp>
            <p:nvSpPr>
              <p:cNvPr id="186" name="円/楕円 18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フローチャート: 論理積ゲート 18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1" name="図形グループ 190"/>
          <p:cNvGrpSpPr/>
          <p:nvPr/>
        </p:nvGrpSpPr>
        <p:grpSpPr>
          <a:xfrm>
            <a:off x="4360942" y="6030499"/>
            <a:ext cx="398531" cy="455164"/>
            <a:chOff x="565484" y="2886304"/>
            <a:chExt cx="398531" cy="455164"/>
          </a:xfrm>
        </p:grpSpPr>
        <p:grpSp>
          <p:nvGrpSpPr>
            <p:cNvPr id="192" name="図形グループ 191"/>
            <p:cNvGrpSpPr/>
            <p:nvPr/>
          </p:nvGrpSpPr>
          <p:grpSpPr>
            <a:xfrm>
              <a:off x="565484" y="2886304"/>
              <a:ext cx="398531" cy="387786"/>
              <a:chOff x="758730" y="3198675"/>
              <a:chExt cx="702795" cy="688305"/>
            </a:xfrm>
          </p:grpSpPr>
          <p:sp>
            <p:nvSpPr>
              <p:cNvPr id="196" name="角丸四角形 19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角丸四角形 19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台形 19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3" name="図形グループ 192"/>
            <p:cNvGrpSpPr/>
            <p:nvPr/>
          </p:nvGrpSpPr>
          <p:grpSpPr>
            <a:xfrm>
              <a:off x="695604" y="2996289"/>
              <a:ext cx="150692" cy="345179"/>
              <a:chOff x="1946324" y="4125162"/>
              <a:chExt cx="969964" cy="2007872"/>
            </a:xfrm>
          </p:grpSpPr>
          <p:sp>
            <p:nvSpPr>
              <p:cNvPr id="194" name="円/楕円 19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フローチャート: 論理積ゲート 19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9" name="図形グループ 198"/>
          <p:cNvGrpSpPr/>
          <p:nvPr/>
        </p:nvGrpSpPr>
        <p:grpSpPr>
          <a:xfrm>
            <a:off x="5238505" y="6031002"/>
            <a:ext cx="398531" cy="455164"/>
            <a:chOff x="565484" y="2886304"/>
            <a:chExt cx="398531" cy="455164"/>
          </a:xfrm>
        </p:grpSpPr>
        <p:grpSp>
          <p:nvGrpSpPr>
            <p:cNvPr id="200" name="図形グループ 199"/>
            <p:cNvGrpSpPr/>
            <p:nvPr/>
          </p:nvGrpSpPr>
          <p:grpSpPr>
            <a:xfrm>
              <a:off x="565484" y="2886304"/>
              <a:ext cx="398531" cy="387786"/>
              <a:chOff x="758730" y="3198675"/>
              <a:chExt cx="702795" cy="688305"/>
            </a:xfrm>
          </p:grpSpPr>
          <p:sp>
            <p:nvSpPr>
              <p:cNvPr id="204" name="角丸四角形 20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角丸四角形 20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台形 20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1" name="図形グループ 200"/>
            <p:cNvGrpSpPr/>
            <p:nvPr/>
          </p:nvGrpSpPr>
          <p:grpSpPr>
            <a:xfrm>
              <a:off x="695604" y="2996289"/>
              <a:ext cx="150692" cy="345179"/>
              <a:chOff x="1946324" y="4125162"/>
              <a:chExt cx="969964" cy="2007872"/>
            </a:xfrm>
          </p:grpSpPr>
          <p:sp>
            <p:nvSpPr>
              <p:cNvPr id="202" name="円/楕円 2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07" name="直線コネクタ 206"/>
          <p:cNvCxnSpPr>
            <a:stCxn id="175" idx="2"/>
            <a:endCxn id="188" idx="0"/>
          </p:cNvCxnSpPr>
          <p:nvPr/>
        </p:nvCxnSpPr>
        <p:spPr>
          <a:xfrm flipH="1">
            <a:off x="3680422" y="5527453"/>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直線コネクタ 207"/>
          <p:cNvCxnSpPr>
            <a:stCxn id="175" idx="2"/>
            <a:endCxn id="196" idx="0"/>
          </p:cNvCxnSpPr>
          <p:nvPr/>
        </p:nvCxnSpPr>
        <p:spPr>
          <a:xfrm flipH="1">
            <a:off x="4551967" y="5527453"/>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9" name="直線コネクタ 208"/>
          <p:cNvCxnSpPr>
            <a:stCxn id="175" idx="2"/>
            <a:endCxn id="204" idx="0"/>
          </p:cNvCxnSpPr>
          <p:nvPr/>
        </p:nvCxnSpPr>
        <p:spPr>
          <a:xfrm>
            <a:off x="4572000" y="5527453"/>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210" name="正方形/長方形 209"/>
          <p:cNvSpPr/>
          <p:nvPr/>
        </p:nvSpPr>
        <p:spPr>
          <a:xfrm>
            <a:off x="4308551" y="4929979"/>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1" name="正方形/長方形 210"/>
          <p:cNvSpPr/>
          <p:nvPr/>
        </p:nvSpPr>
        <p:spPr>
          <a:xfrm>
            <a:off x="5085061"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2" name="テキスト ボックス 211"/>
          <p:cNvSpPr txBox="1"/>
          <p:nvPr/>
        </p:nvSpPr>
        <p:spPr>
          <a:xfrm>
            <a:off x="3587109" y="5170255"/>
            <a:ext cx="402674" cy="276999"/>
          </a:xfrm>
          <a:prstGeom prst="rect">
            <a:avLst/>
          </a:prstGeom>
          <a:noFill/>
        </p:spPr>
        <p:txBody>
          <a:bodyPr wrap="none" rtlCol="0">
            <a:spAutoFit/>
          </a:bodyPr>
          <a:lstStyle/>
          <a:p>
            <a:pPr algn="ctr"/>
            <a:r>
              <a:rPr kumimoji="1" lang="en-US" altLang="ja-JP" sz="1200" dirty="0" smtClean="0">
                <a:solidFill>
                  <a:schemeClr val="bg1"/>
                </a:solidFill>
              </a:rPr>
              <a:t>VM</a:t>
            </a:r>
            <a:endParaRPr kumimoji="1" lang="ja-JP" altLang="en-US" sz="1200" dirty="0">
              <a:solidFill>
                <a:schemeClr val="bg1"/>
              </a:solidFill>
            </a:endParaRPr>
          </a:p>
        </p:txBody>
      </p:sp>
      <p:sp>
        <p:nvSpPr>
          <p:cNvPr id="213" name="テキスト ボックス 212"/>
          <p:cNvSpPr txBox="1"/>
          <p:nvPr/>
        </p:nvSpPr>
        <p:spPr>
          <a:xfrm>
            <a:off x="4360942" y="5157946"/>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214" name="テキスト ボックス 213"/>
          <p:cNvSpPr txBox="1"/>
          <p:nvPr/>
        </p:nvSpPr>
        <p:spPr>
          <a:xfrm>
            <a:off x="5145225" y="5169582"/>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215" name="正方形/長方形 214"/>
          <p:cNvSpPr/>
          <p:nvPr/>
        </p:nvSpPr>
        <p:spPr>
          <a:xfrm>
            <a:off x="6405788" y="513591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6397001" y="4568744"/>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7" name="正方形/長方形 216"/>
          <p:cNvSpPr/>
          <p:nvPr/>
        </p:nvSpPr>
        <p:spPr>
          <a:xfrm>
            <a:off x="7866615"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8" name="正方形/長方形 217"/>
          <p:cNvSpPr/>
          <p:nvPr/>
        </p:nvSpPr>
        <p:spPr>
          <a:xfrm>
            <a:off x="7136201"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9" name="正方形/長方形 218"/>
          <p:cNvSpPr/>
          <p:nvPr/>
        </p:nvSpPr>
        <p:spPr>
          <a:xfrm>
            <a:off x="6495891" y="4607805"/>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0" name="正方形/長方形 219"/>
          <p:cNvSpPr/>
          <p:nvPr/>
        </p:nvSpPr>
        <p:spPr>
          <a:xfrm>
            <a:off x="6494502" y="4773624"/>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1" name="正方形/長方形 220"/>
          <p:cNvSpPr/>
          <p:nvPr/>
        </p:nvSpPr>
        <p:spPr>
          <a:xfrm>
            <a:off x="7237533"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2" name="正方形/長方形 221"/>
          <p:cNvSpPr/>
          <p:nvPr/>
        </p:nvSpPr>
        <p:spPr>
          <a:xfrm>
            <a:off x="7236144"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3" name="正方形/長方形 222"/>
          <p:cNvSpPr/>
          <p:nvPr/>
        </p:nvSpPr>
        <p:spPr>
          <a:xfrm>
            <a:off x="7962271"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4" name="正方形/長方形 223"/>
          <p:cNvSpPr/>
          <p:nvPr/>
        </p:nvSpPr>
        <p:spPr>
          <a:xfrm>
            <a:off x="7960882"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smtClean="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401343" y="4891114"/>
            <a:ext cx="695048" cy="246221"/>
          </a:xfrm>
          <a:prstGeom prst="rect">
            <a:avLst/>
          </a:prstGeom>
          <a:noFill/>
        </p:spPr>
        <p:txBody>
          <a:bodyPr wrap="square" rtlCol="0">
            <a:spAutoFit/>
          </a:bodyPr>
          <a:lstStyle/>
          <a:p>
            <a:pPr algn="ctr"/>
            <a:r>
              <a:rPr kumimoji="1" lang="ja-JP" altLang="en-US" sz="1000" smtClean="0">
                <a:solidFill>
                  <a:schemeClr val="accent6">
                    <a:lumMod val="50000"/>
                  </a:schemeClr>
                </a:solidFill>
              </a:rPr>
              <a:t>コンテナ</a:t>
            </a:r>
            <a:endParaRPr kumimoji="1" lang="ja-JP" altLang="en-US" sz="1000">
              <a:solidFill>
                <a:schemeClr val="accent6">
                  <a:lumMod val="50000"/>
                </a:schemeClr>
              </a:solidFill>
            </a:endParaRPr>
          </a:p>
        </p:txBody>
      </p:sp>
      <p:sp>
        <p:nvSpPr>
          <p:cNvPr id="226" name="テキスト ボックス 225"/>
          <p:cNvSpPr txBox="1"/>
          <p:nvPr/>
        </p:nvSpPr>
        <p:spPr>
          <a:xfrm>
            <a:off x="7133979" y="4891114"/>
            <a:ext cx="695048" cy="246221"/>
          </a:xfrm>
          <a:prstGeom prst="rect">
            <a:avLst/>
          </a:prstGeom>
          <a:noFill/>
        </p:spPr>
        <p:txBody>
          <a:bodyPr wrap="square" rtlCol="0">
            <a:spAutoFit/>
          </a:bodyPr>
          <a:lstStyle/>
          <a:p>
            <a:pPr algn="ctr"/>
            <a:r>
              <a:rPr kumimoji="1" lang="ja-JP" altLang="en-US" sz="1000" smtClean="0">
                <a:solidFill>
                  <a:schemeClr val="accent6">
                    <a:lumMod val="50000"/>
                  </a:schemeClr>
                </a:solidFill>
              </a:rPr>
              <a:t>コンテナ</a:t>
            </a:r>
            <a:endParaRPr kumimoji="1" lang="ja-JP" altLang="en-US" sz="1000">
              <a:solidFill>
                <a:schemeClr val="accent6">
                  <a:lumMod val="50000"/>
                </a:schemeClr>
              </a:solidFill>
            </a:endParaRPr>
          </a:p>
        </p:txBody>
      </p:sp>
      <p:sp>
        <p:nvSpPr>
          <p:cNvPr id="227" name="テキスト ボックス 226"/>
          <p:cNvSpPr txBox="1"/>
          <p:nvPr/>
        </p:nvSpPr>
        <p:spPr>
          <a:xfrm>
            <a:off x="7873592" y="4889665"/>
            <a:ext cx="695048" cy="246221"/>
          </a:xfrm>
          <a:prstGeom prst="rect">
            <a:avLst/>
          </a:prstGeom>
          <a:noFill/>
        </p:spPr>
        <p:txBody>
          <a:bodyPr wrap="square" rtlCol="0">
            <a:spAutoFit/>
          </a:bodyPr>
          <a:lstStyle/>
          <a:p>
            <a:pPr algn="ctr"/>
            <a:r>
              <a:rPr kumimoji="1" lang="ja-JP" altLang="en-US" sz="1000" smtClean="0">
                <a:solidFill>
                  <a:schemeClr val="accent6">
                    <a:lumMod val="50000"/>
                  </a:schemeClr>
                </a:solidFill>
              </a:rPr>
              <a:t>コンテナ</a:t>
            </a:r>
            <a:endParaRPr kumimoji="1" lang="ja-JP" altLang="en-US" sz="1000">
              <a:solidFill>
                <a:schemeClr val="accent6">
                  <a:lumMod val="50000"/>
                </a:schemeClr>
              </a:solidFill>
            </a:endParaRPr>
          </a:p>
        </p:txBody>
      </p:sp>
      <p:grpSp>
        <p:nvGrpSpPr>
          <p:cNvPr id="228" name="図形グループ 227"/>
          <p:cNvGrpSpPr/>
          <p:nvPr/>
        </p:nvGrpSpPr>
        <p:grpSpPr>
          <a:xfrm>
            <a:off x="6403054" y="6024275"/>
            <a:ext cx="398531" cy="455164"/>
            <a:chOff x="565484" y="2886304"/>
            <a:chExt cx="398531" cy="455164"/>
          </a:xfrm>
        </p:grpSpPr>
        <p:grpSp>
          <p:nvGrpSpPr>
            <p:cNvPr id="229" name="図形グループ 228"/>
            <p:cNvGrpSpPr/>
            <p:nvPr/>
          </p:nvGrpSpPr>
          <p:grpSpPr>
            <a:xfrm>
              <a:off x="565484" y="2886304"/>
              <a:ext cx="398531" cy="387786"/>
              <a:chOff x="758730" y="3198675"/>
              <a:chExt cx="702795" cy="688305"/>
            </a:xfrm>
          </p:grpSpPr>
          <p:sp>
            <p:nvSpPr>
              <p:cNvPr id="233" name="角丸四角形 23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角丸四角形 23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台形 23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0" name="図形グループ 229"/>
            <p:cNvGrpSpPr/>
            <p:nvPr/>
          </p:nvGrpSpPr>
          <p:grpSpPr>
            <a:xfrm>
              <a:off x="695604" y="2996289"/>
              <a:ext cx="150692" cy="345179"/>
              <a:chOff x="1946324" y="4125162"/>
              <a:chExt cx="969964" cy="2007872"/>
            </a:xfrm>
          </p:grpSpPr>
          <p:sp>
            <p:nvSpPr>
              <p:cNvPr id="231" name="円/楕円 2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フローチャート: 論理積ゲート 2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36" name="図形グループ 235"/>
          <p:cNvGrpSpPr/>
          <p:nvPr/>
        </p:nvGrpSpPr>
        <p:grpSpPr>
          <a:xfrm>
            <a:off x="7274599" y="6023772"/>
            <a:ext cx="398531" cy="455164"/>
            <a:chOff x="565484" y="2886304"/>
            <a:chExt cx="398531" cy="455164"/>
          </a:xfrm>
        </p:grpSpPr>
        <p:grpSp>
          <p:nvGrpSpPr>
            <p:cNvPr id="237" name="図形グループ 236"/>
            <p:cNvGrpSpPr/>
            <p:nvPr/>
          </p:nvGrpSpPr>
          <p:grpSpPr>
            <a:xfrm>
              <a:off x="565484" y="2886304"/>
              <a:ext cx="398531" cy="387786"/>
              <a:chOff x="758730" y="3198675"/>
              <a:chExt cx="702795" cy="688305"/>
            </a:xfrm>
          </p:grpSpPr>
          <p:sp>
            <p:nvSpPr>
              <p:cNvPr id="241" name="角丸四角形 24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角丸四角形 24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台形 24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8" name="図形グループ 237"/>
            <p:cNvGrpSpPr/>
            <p:nvPr/>
          </p:nvGrpSpPr>
          <p:grpSpPr>
            <a:xfrm>
              <a:off x="695604" y="2996289"/>
              <a:ext cx="150692" cy="345179"/>
              <a:chOff x="1946324" y="4125162"/>
              <a:chExt cx="969964" cy="2007872"/>
            </a:xfrm>
          </p:grpSpPr>
          <p:sp>
            <p:nvSpPr>
              <p:cNvPr id="239" name="円/楕円 2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フローチャート: 論理積ゲート 2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4" name="図形グループ 243"/>
          <p:cNvGrpSpPr/>
          <p:nvPr/>
        </p:nvGrpSpPr>
        <p:grpSpPr>
          <a:xfrm>
            <a:off x="8152162" y="6024275"/>
            <a:ext cx="398531" cy="455164"/>
            <a:chOff x="565484" y="2886304"/>
            <a:chExt cx="398531" cy="455164"/>
          </a:xfrm>
        </p:grpSpPr>
        <p:grpSp>
          <p:nvGrpSpPr>
            <p:cNvPr id="245" name="図形グループ 244"/>
            <p:cNvGrpSpPr/>
            <p:nvPr/>
          </p:nvGrpSpPr>
          <p:grpSpPr>
            <a:xfrm>
              <a:off x="565484" y="2886304"/>
              <a:ext cx="398531" cy="387786"/>
              <a:chOff x="758730" y="3198675"/>
              <a:chExt cx="702795" cy="688305"/>
            </a:xfrm>
          </p:grpSpPr>
          <p:sp>
            <p:nvSpPr>
              <p:cNvPr id="249" name="角丸四角形 24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角丸四角形 24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台形 25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6" name="図形グループ 245"/>
            <p:cNvGrpSpPr/>
            <p:nvPr/>
          </p:nvGrpSpPr>
          <p:grpSpPr>
            <a:xfrm>
              <a:off x="695604" y="2996289"/>
              <a:ext cx="150692" cy="345179"/>
              <a:chOff x="1946324" y="4125162"/>
              <a:chExt cx="969964" cy="2007872"/>
            </a:xfrm>
          </p:grpSpPr>
          <p:sp>
            <p:nvSpPr>
              <p:cNvPr id="247" name="円/楕円 2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52" name="直線コネクタ 251"/>
          <p:cNvCxnSpPr>
            <a:stCxn id="9" idx="2"/>
            <a:endCxn id="233" idx="0"/>
          </p:cNvCxnSpPr>
          <p:nvPr/>
        </p:nvCxnSpPr>
        <p:spPr>
          <a:xfrm flipH="1">
            <a:off x="6594079" y="5527453"/>
            <a:ext cx="901595" cy="4968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直線コネクタ 252"/>
          <p:cNvCxnSpPr>
            <a:stCxn id="9" idx="2"/>
            <a:endCxn id="241" idx="0"/>
          </p:cNvCxnSpPr>
          <p:nvPr/>
        </p:nvCxnSpPr>
        <p:spPr>
          <a:xfrm flipH="1">
            <a:off x="7465624" y="5527453"/>
            <a:ext cx="30050" cy="496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直線コネクタ 253"/>
          <p:cNvCxnSpPr>
            <a:stCxn id="9" idx="2"/>
            <a:endCxn id="249" idx="0"/>
          </p:cNvCxnSpPr>
          <p:nvPr/>
        </p:nvCxnSpPr>
        <p:spPr>
          <a:xfrm>
            <a:off x="7495674" y="5527453"/>
            <a:ext cx="847513" cy="496822"/>
          </a:xfrm>
          <a:prstGeom prst="line">
            <a:avLst/>
          </a:prstGeom>
        </p:spPr>
        <p:style>
          <a:lnRef idx="2">
            <a:schemeClr val="accent1"/>
          </a:lnRef>
          <a:fillRef idx="0">
            <a:schemeClr val="accent1"/>
          </a:fillRef>
          <a:effectRef idx="1">
            <a:schemeClr val="accent1"/>
          </a:effectRef>
          <a:fontRef idx="minor">
            <a:schemeClr val="tx1"/>
          </a:fontRef>
        </p:style>
      </p:cxnSp>
      <p:sp>
        <p:nvSpPr>
          <p:cNvPr id="258" name="下矢印 257"/>
          <p:cNvSpPr/>
          <p:nvPr/>
        </p:nvSpPr>
        <p:spPr>
          <a:xfrm>
            <a:off x="1294525"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下矢印 258"/>
          <p:cNvSpPr/>
          <p:nvPr/>
        </p:nvSpPr>
        <p:spPr>
          <a:xfrm>
            <a:off x="7153905" y="3582234"/>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下矢印 259"/>
          <p:cNvSpPr/>
          <p:nvPr/>
        </p:nvSpPr>
        <p:spPr>
          <a:xfrm rot="10800000">
            <a:off x="4230954"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下矢印 260"/>
          <p:cNvSpPr/>
          <p:nvPr/>
        </p:nvSpPr>
        <p:spPr>
          <a:xfrm rot="16200000">
            <a:off x="2803019" y="4856430"/>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下矢印 261"/>
          <p:cNvSpPr/>
          <p:nvPr/>
        </p:nvSpPr>
        <p:spPr>
          <a:xfrm rot="16200000">
            <a:off x="5699417" y="1589743"/>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テキスト ボックス 262"/>
          <p:cNvSpPr txBox="1"/>
          <p:nvPr/>
        </p:nvSpPr>
        <p:spPr>
          <a:xfrm>
            <a:off x="344059" y="861294"/>
            <a:ext cx="1646605"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1950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／バッチ</a:t>
            </a:r>
            <a:endParaRPr kumimoji="1" lang="ja-JP" altLang="en-US" sz="1200" dirty="0">
              <a:solidFill>
                <a:srgbClr val="002060"/>
              </a:solidFill>
              <a:latin typeface="Meiryo" charset="-128"/>
              <a:ea typeface="Meiryo" charset="-128"/>
              <a:cs typeface="Meiryo" charset="-128"/>
            </a:endParaRPr>
          </a:p>
        </p:txBody>
      </p:sp>
      <p:sp>
        <p:nvSpPr>
          <p:cNvPr id="264" name="テキスト ボックス 263"/>
          <p:cNvSpPr txBox="1"/>
          <p:nvPr/>
        </p:nvSpPr>
        <p:spPr>
          <a:xfrm>
            <a:off x="344059" y="4129415"/>
            <a:ext cx="2569934"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1960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／タイムシェアリング</a:t>
            </a:r>
            <a:endParaRPr kumimoji="1" lang="ja-JP" altLang="en-US" sz="1200" dirty="0">
              <a:solidFill>
                <a:srgbClr val="002060"/>
              </a:solidFill>
              <a:latin typeface="Meiryo" charset="-128"/>
              <a:ea typeface="Meiryo" charset="-128"/>
              <a:cs typeface="Meiryo" charset="-128"/>
            </a:endParaRPr>
          </a:p>
        </p:txBody>
      </p:sp>
      <p:sp>
        <p:nvSpPr>
          <p:cNvPr id="265" name="テキスト ボックス 264"/>
          <p:cNvSpPr txBox="1"/>
          <p:nvPr/>
        </p:nvSpPr>
        <p:spPr>
          <a:xfrm>
            <a:off x="3261682" y="4126106"/>
            <a:ext cx="2723823"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1970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6" name="テキスト ボックス 265"/>
          <p:cNvSpPr txBox="1"/>
          <p:nvPr/>
        </p:nvSpPr>
        <p:spPr>
          <a:xfrm>
            <a:off x="3261682" y="861294"/>
            <a:ext cx="1646605"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1980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分散化</a:t>
            </a:r>
            <a:endParaRPr kumimoji="1" lang="ja-JP" altLang="en-US" sz="1200" dirty="0">
              <a:solidFill>
                <a:srgbClr val="002060"/>
              </a:solidFill>
              <a:latin typeface="Meiryo" charset="-128"/>
              <a:ea typeface="Meiryo" charset="-128"/>
              <a:cs typeface="Meiryo" charset="-128"/>
            </a:endParaRPr>
          </a:p>
        </p:txBody>
      </p:sp>
      <p:sp>
        <p:nvSpPr>
          <p:cNvPr id="267" name="テキスト ボックス 266"/>
          <p:cNvSpPr txBox="1"/>
          <p:nvPr/>
        </p:nvSpPr>
        <p:spPr>
          <a:xfrm>
            <a:off x="6187558" y="864117"/>
            <a:ext cx="2723823" cy="276999"/>
          </a:xfrm>
          <a:prstGeom prst="rect">
            <a:avLst/>
          </a:prstGeom>
          <a:noFill/>
        </p:spPr>
        <p:txBody>
          <a:bodyPr wrap="none" rtlCol="0">
            <a:spAutoFit/>
          </a:bodyPr>
          <a:lstStyle/>
          <a:p>
            <a:r>
              <a:rPr lang="en-US" altLang="ja-JP" sz="1200" dirty="0" smtClean="0">
                <a:solidFill>
                  <a:srgbClr val="002060"/>
                </a:solidFill>
                <a:latin typeface="Meiryo" charset="-128"/>
                <a:ea typeface="Meiryo" charset="-128"/>
                <a:cs typeface="Meiryo" charset="-128"/>
              </a:rPr>
              <a:t>200</a:t>
            </a:r>
            <a:r>
              <a:rPr kumimoji="1" lang="en-US" altLang="ja-JP" sz="1200" dirty="0" smtClean="0">
                <a:solidFill>
                  <a:srgbClr val="002060"/>
                </a:solidFill>
                <a:latin typeface="Meiryo" charset="-128"/>
                <a:ea typeface="Meiryo" charset="-128"/>
                <a:cs typeface="Meiryo" charset="-128"/>
              </a:rPr>
              <a:t>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8" name="テキスト ボックス 267"/>
          <p:cNvSpPr txBox="1"/>
          <p:nvPr/>
        </p:nvSpPr>
        <p:spPr>
          <a:xfrm>
            <a:off x="6187558" y="4125625"/>
            <a:ext cx="1492716"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2015〜</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コンテナ</a:t>
            </a:r>
            <a:endParaRPr kumimoji="1" lang="ja-JP" altLang="en-US" sz="1200" dirty="0">
              <a:solidFill>
                <a:srgbClr val="002060"/>
              </a:solidFill>
              <a:latin typeface="Meiryo" charset="-128"/>
              <a:ea typeface="Meiryo" charset="-128"/>
              <a:cs typeface="Meiryo" charset="-128"/>
            </a:endParaRPr>
          </a:p>
        </p:txBody>
      </p:sp>
      <p:sp>
        <p:nvSpPr>
          <p:cNvPr id="269" name="テキスト ボックス 268"/>
          <p:cNvSpPr txBox="1"/>
          <p:nvPr/>
        </p:nvSpPr>
        <p:spPr>
          <a:xfrm>
            <a:off x="349190" y="2289841"/>
            <a:ext cx="992579" cy="230832"/>
          </a:xfrm>
          <a:prstGeom prst="rect">
            <a:avLst/>
          </a:prstGeom>
          <a:noFill/>
        </p:spPr>
        <p:txBody>
          <a:bodyPr wrap="none" rtlCol="0">
            <a:spAutoFit/>
          </a:bodyPr>
          <a:lstStyle/>
          <a:p>
            <a:r>
              <a:rPr kumimoji="1" lang="ja-JP" altLang="en-US" sz="900" smtClean="0">
                <a:solidFill>
                  <a:srgbClr val="002060"/>
                </a:solidFill>
                <a:latin typeface="Meiryo" charset="-128"/>
                <a:ea typeface="Meiryo" charset="-128"/>
                <a:cs typeface="Meiryo" charset="-128"/>
              </a:rPr>
              <a:t>メインフレーム</a:t>
            </a:r>
            <a:endParaRPr kumimoji="1" lang="ja-JP" altLang="en-US" sz="900" dirty="0">
              <a:solidFill>
                <a:srgbClr val="002060"/>
              </a:solidFill>
              <a:latin typeface="Meiryo" charset="-128"/>
              <a:ea typeface="Meiryo" charset="-128"/>
              <a:cs typeface="Meiryo" charset="-128"/>
            </a:endParaRPr>
          </a:p>
        </p:txBody>
      </p:sp>
      <p:sp>
        <p:nvSpPr>
          <p:cNvPr id="270" name="テキスト ボックス 269"/>
          <p:cNvSpPr txBox="1"/>
          <p:nvPr/>
        </p:nvSpPr>
        <p:spPr>
          <a:xfrm>
            <a:off x="356034" y="5535777"/>
            <a:ext cx="992579" cy="369332"/>
          </a:xfrm>
          <a:prstGeom prst="rect">
            <a:avLst/>
          </a:prstGeom>
          <a:noFill/>
        </p:spPr>
        <p:txBody>
          <a:bodyPr wrap="none" rtlCol="0">
            <a:spAutoFit/>
          </a:bodyPr>
          <a:lstStyle/>
          <a:p>
            <a:r>
              <a:rPr kumimoji="1" lang="ja-JP" altLang="en-US" sz="900" dirty="0" smtClean="0">
                <a:solidFill>
                  <a:srgbClr val="002060"/>
                </a:solidFill>
                <a:latin typeface="Meiryo" charset="-128"/>
                <a:ea typeface="Meiryo" charset="-128"/>
                <a:cs typeface="Meiryo" charset="-128"/>
              </a:rPr>
              <a:t>メインフレーム</a:t>
            </a:r>
            <a:endParaRPr kumimoji="1"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ミニコン</a:t>
            </a:r>
            <a:endParaRPr kumimoji="1" lang="ja-JP" altLang="en-US" sz="900" dirty="0">
              <a:solidFill>
                <a:srgbClr val="002060"/>
              </a:solidFill>
              <a:latin typeface="Meiryo" charset="-128"/>
              <a:ea typeface="Meiryo" charset="-128"/>
              <a:cs typeface="Meiryo" charset="-128"/>
            </a:endParaRPr>
          </a:p>
        </p:txBody>
      </p:sp>
      <p:sp>
        <p:nvSpPr>
          <p:cNvPr id="271" name="テキスト ボックス 270"/>
          <p:cNvSpPr txBox="1"/>
          <p:nvPr/>
        </p:nvSpPr>
        <p:spPr>
          <a:xfrm>
            <a:off x="3261682" y="5535777"/>
            <a:ext cx="992579" cy="369332"/>
          </a:xfrm>
          <a:prstGeom prst="rect">
            <a:avLst/>
          </a:prstGeom>
          <a:noFill/>
        </p:spPr>
        <p:txBody>
          <a:bodyPr wrap="none" rtlCol="0">
            <a:spAutoFit/>
          </a:bodyPr>
          <a:lstStyle/>
          <a:p>
            <a:r>
              <a:rPr kumimoji="1" lang="ja-JP" altLang="en-US" sz="900" dirty="0" smtClean="0">
                <a:solidFill>
                  <a:srgbClr val="002060"/>
                </a:solidFill>
                <a:latin typeface="Meiryo" charset="-128"/>
                <a:ea typeface="Meiryo" charset="-128"/>
                <a:cs typeface="Meiryo" charset="-128"/>
              </a:rPr>
              <a:t>メインフレーム</a:t>
            </a:r>
            <a:endParaRPr kumimoji="1"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ミニコン</a:t>
            </a:r>
            <a:endParaRPr lang="en-US" altLang="ja-JP" sz="900" dirty="0">
              <a:solidFill>
                <a:srgbClr val="002060"/>
              </a:solidFill>
              <a:latin typeface="Meiryo" charset="-128"/>
              <a:ea typeface="Meiryo" charset="-128"/>
              <a:cs typeface="Meiryo" charset="-128"/>
            </a:endParaRPr>
          </a:p>
        </p:txBody>
      </p:sp>
      <p:sp>
        <p:nvSpPr>
          <p:cNvPr id="272" name="テキスト ボックス 271"/>
          <p:cNvSpPr txBox="1"/>
          <p:nvPr/>
        </p:nvSpPr>
        <p:spPr>
          <a:xfrm>
            <a:off x="3721203" y="2298077"/>
            <a:ext cx="792205" cy="369332"/>
          </a:xfrm>
          <a:prstGeom prst="rect">
            <a:avLst/>
          </a:prstGeom>
          <a:noFill/>
        </p:spPr>
        <p:txBody>
          <a:bodyPr wrap="none" rtlCol="0">
            <a:spAutoFit/>
          </a:bodyPr>
          <a:lstStyle/>
          <a:p>
            <a:r>
              <a:rPr lang="ja-JP" altLang="en-US" sz="900" dirty="0" smtClean="0">
                <a:solidFill>
                  <a:srgbClr val="002060"/>
                </a:solidFill>
                <a:latin typeface="Meiryo" charset="-128"/>
                <a:ea typeface="Meiryo" charset="-128"/>
                <a:cs typeface="Meiryo" charset="-128"/>
              </a:rPr>
              <a:t>ミニコン</a:t>
            </a:r>
            <a:endParaRPr lang="en-US" altLang="ja-JP" sz="900" dirty="0" smtClean="0">
              <a:solidFill>
                <a:srgbClr val="002060"/>
              </a:solidFill>
              <a:latin typeface="Meiryo" charset="-128"/>
              <a:ea typeface="Meiryo" charset="-128"/>
              <a:cs typeface="Meiryo" charset="-128"/>
            </a:endParaRPr>
          </a:p>
          <a:p>
            <a:r>
              <a:rPr lang="en-US" altLang="ja-JP" sz="900" dirty="0" smtClean="0">
                <a:solidFill>
                  <a:srgbClr val="002060"/>
                </a:solidFill>
                <a:latin typeface="Meiryo" charset="-128"/>
                <a:ea typeface="Meiryo" charset="-128"/>
                <a:cs typeface="Meiryo" charset="-128"/>
              </a:rPr>
              <a:t>PC</a:t>
            </a:r>
            <a:r>
              <a:rPr lang="ja-JP" altLang="en-US" sz="900" dirty="0" smtClean="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p:txBody>
      </p:sp>
      <p:sp>
        <p:nvSpPr>
          <p:cNvPr id="273" name="テキスト ボックス 272"/>
          <p:cNvSpPr txBox="1"/>
          <p:nvPr/>
        </p:nvSpPr>
        <p:spPr>
          <a:xfrm>
            <a:off x="6190270" y="2283615"/>
            <a:ext cx="792205" cy="507831"/>
          </a:xfrm>
          <a:prstGeom prst="rect">
            <a:avLst/>
          </a:prstGeom>
          <a:noFill/>
        </p:spPr>
        <p:txBody>
          <a:bodyPr wrap="none" rtlCol="0">
            <a:spAutoFit/>
          </a:bodyPr>
          <a:lstStyle/>
          <a:p>
            <a:r>
              <a:rPr lang="en-US" altLang="ja-JP" sz="900" dirty="0" smtClean="0">
                <a:solidFill>
                  <a:srgbClr val="002060"/>
                </a:solidFill>
                <a:latin typeface="Meiryo" charset="-128"/>
                <a:ea typeface="Meiryo" charset="-128"/>
                <a:cs typeface="Meiryo" charset="-128"/>
              </a:rPr>
              <a:t>PC</a:t>
            </a:r>
            <a:r>
              <a:rPr lang="ja-JP" altLang="en-US" sz="900" dirty="0" smtClean="0">
                <a:solidFill>
                  <a:srgbClr val="002060"/>
                </a:solidFill>
                <a:latin typeface="Meiryo" charset="-128"/>
                <a:ea typeface="Meiryo" charset="-128"/>
                <a:cs typeface="Meiryo" charset="-128"/>
              </a:rPr>
              <a:t>サーバー</a:t>
            </a:r>
            <a:endParaRPr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クラウド</a:t>
            </a:r>
            <a:endParaRPr lang="en-US" altLang="ja-JP" sz="900" dirty="0" smtClean="0">
              <a:solidFill>
                <a:srgbClr val="002060"/>
              </a:solidFill>
              <a:latin typeface="Meiryo" charset="-128"/>
              <a:ea typeface="Meiryo" charset="-128"/>
              <a:cs typeface="Meiryo" charset="-128"/>
            </a:endParaRPr>
          </a:p>
          <a:p>
            <a:r>
              <a:rPr lang="en-US" altLang="ja-JP" sz="900" dirty="0" smtClean="0">
                <a:solidFill>
                  <a:srgbClr val="002060"/>
                </a:solidFill>
                <a:latin typeface="Meiryo" charset="-128"/>
                <a:ea typeface="Meiryo" charset="-128"/>
                <a:cs typeface="Meiryo" charset="-128"/>
              </a:rPr>
              <a:t>(IaaS)</a:t>
            </a:r>
          </a:p>
        </p:txBody>
      </p:sp>
      <p:sp>
        <p:nvSpPr>
          <p:cNvPr id="275" name="テキスト ボックス 274"/>
          <p:cNvSpPr txBox="1"/>
          <p:nvPr/>
        </p:nvSpPr>
        <p:spPr>
          <a:xfrm>
            <a:off x="6190270" y="5535777"/>
            <a:ext cx="792205" cy="507831"/>
          </a:xfrm>
          <a:prstGeom prst="rect">
            <a:avLst/>
          </a:prstGeom>
          <a:noFill/>
        </p:spPr>
        <p:txBody>
          <a:bodyPr wrap="none" rtlCol="0">
            <a:spAutoFit/>
          </a:bodyPr>
          <a:lstStyle/>
          <a:p>
            <a:r>
              <a:rPr lang="en-US" altLang="ja-JP" sz="900" dirty="0" smtClean="0">
                <a:solidFill>
                  <a:srgbClr val="002060"/>
                </a:solidFill>
                <a:latin typeface="Meiryo" charset="-128"/>
                <a:ea typeface="Meiryo" charset="-128"/>
                <a:cs typeface="Meiryo" charset="-128"/>
              </a:rPr>
              <a:t>PC</a:t>
            </a:r>
            <a:r>
              <a:rPr lang="ja-JP" altLang="en-US" sz="900" dirty="0" smtClean="0">
                <a:solidFill>
                  <a:srgbClr val="002060"/>
                </a:solidFill>
                <a:latin typeface="Meiryo" charset="-128"/>
                <a:ea typeface="Meiryo" charset="-128"/>
                <a:cs typeface="Meiryo" charset="-128"/>
              </a:rPr>
              <a:t>サーバー</a:t>
            </a:r>
            <a:endParaRPr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クラウド</a:t>
            </a:r>
            <a:endParaRPr lang="en-US" altLang="ja-JP" sz="900" dirty="0" smtClean="0">
              <a:solidFill>
                <a:srgbClr val="002060"/>
              </a:solidFill>
              <a:latin typeface="Meiryo" charset="-128"/>
              <a:ea typeface="Meiryo" charset="-128"/>
              <a:cs typeface="Meiryo" charset="-128"/>
            </a:endParaRPr>
          </a:p>
          <a:p>
            <a:r>
              <a:rPr lang="en-US" altLang="ja-JP" sz="900" dirty="0" smtClean="0">
                <a:solidFill>
                  <a:srgbClr val="002060"/>
                </a:solidFill>
                <a:latin typeface="Meiryo" charset="-128"/>
                <a:ea typeface="Meiryo" charset="-128"/>
                <a:cs typeface="Meiryo" charset="-128"/>
              </a:rPr>
              <a:t>(PaaS)</a:t>
            </a:r>
          </a:p>
        </p:txBody>
      </p:sp>
    </p:spTree>
    <p:extLst>
      <p:ext uri="{BB962C8B-B14F-4D97-AF65-F5344CB8AC3E}">
        <p14:creationId xmlns:p14="http://schemas.microsoft.com/office/powerpoint/2010/main" val="26613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44442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8" name="テキスト ボックス 697"/>
          <p:cNvSpPr txBox="1"/>
          <p:nvPr/>
        </p:nvSpPr>
        <p:spPr>
          <a:xfrm>
            <a:off x="2837050" y="6261460"/>
            <a:ext cx="3467616"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物理的なシステム資源を個別に構築</a:t>
            </a:r>
            <a:endParaRPr kumimoji="1" lang="ja-JP" altLang="en-US" sz="1600" dirty="0">
              <a:solidFill>
                <a:schemeClr val="bg1"/>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物理システム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ユーザーの要望に応じて物理資源を個別に調達・構成</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8"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63" name="角丸四角形 762"/>
          <p:cNvSpPr/>
          <p:nvPr/>
        </p:nvSpPr>
        <p:spPr>
          <a:xfrm>
            <a:off x="1097643"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4" name="正方形/長方形 763"/>
          <p:cNvSpPr/>
          <p:nvPr/>
        </p:nvSpPr>
        <p:spPr>
          <a:xfrm>
            <a:off x="1792971" y="51729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5" name="正方形/長方形 764"/>
          <p:cNvSpPr/>
          <p:nvPr/>
        </p:nvSpPr>
        <p:spPr>
          <a:xfrm>
            <a:off x="1545589"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66" name="図形グループ 765"/>
          <p:cNvGrpSpPr/>
          <p:nvPr/>
        </p:nvGrpSpPr>
        <p:grpSpPr>
          <a:xfrm>
            <a:off x="1097643" y="5722707"/>
            <a:ext cx="317500" cy="157483"/>
            <a:chOff x="6769100" y="1390650"/>
            <a:chExt cx="317500" cy="157483"/>
          </a:xfrm>
        </p:grpSpPr>
        <p:sp>
          <p:nvSpPr>
            <p:cNvPr id="767" name="正方形/長方形 7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8" name="円/楕円 7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9" name="直線コネクタ 7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0" name="図形グループ 769"/>
          <p:cNvGrpSpPr/>
          <p:nvPr/>
        </p:nvGrpSpPr>
        <p:grpSpPr>
          <a:xfrm>
            <a:off x="1097643" y="5916169"/>
            <a:ext cx="317500" cy="157483"/>
            <a:chOff x="6769100" y="1390650"/>
            <a:chExt cx="317500" cy="157483"/>
          </a:xfrm>
        </p:grpSpPr>
        <p:sp>
          <p:nvSpPr>
            <p:cNvPr id="771" name="正方形/長方形 7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2" name="円/楕円 7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3" name="直線コネクタ 7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4" name="図形グループ 773"/>
          <p:cNvGrpSpPr/>
          <p:nvPr/>
        </p:nvGrpSpPr>
        <p:grpSpPr>
          <a:xfrm>
            <a:off x="1467897" y="5725248"/>
            <a:ext cx="317500" cy="157483"/>
            <a:chOff x="6769100" y="1390650"/>
            <a:chExt cx="317500" cy="157483"/>
          </a:xfrm>
        </p:grpSpPr>
        <p:sp>
          <p:nvSpPr>
            <p:cNvPr id="775" name="正方形/長方形 7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6" name="円/楕円 7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7" name="直線コネクタ 7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8" name="図形グループ 777"/>
          <p:cNvGrpSpPr/>
          <p:nvPr/>
        </p:nvGrpSpPr>
        <p:grpSpPr>
          <a:xfrm>
            <a:off x="1467897" y="5918710"/>
            <a:ext cx="317500" cy="157483"/>
            <a:chOff x="6769100" y="1390650"/>
            <a:chExt cx="317500" cy="157483"/>
          </a:xfrm>
        </p:grpSpPr>
        <p:sp>
          <p:nvSpPr>
            <p:cNvPr id="779" name="正方形/長方形 7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0" name="円/楕円 7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1" name="直線コネクタ 78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2" name="フローチャート: 磁気ディスク 781"/>
          <p:cNvSpPr/>
          <p:nvPr/>
        </p:nvSpPr>
        <p:spPr>
          <a:xfrm>
            <a:off x="1899370"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3" name="角丸四角形 782"/>
          <p:cNvSpPr/>
          <p:nvPr/>
        </p:nvSpPr>
        <p:spPr>
          <a:xfrm>
            <a:off x="3088368"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4" name="正方形/長方形 783"/>
          <p:cNvSpPr/>
          <p:nvPr/>
        </p:nvSpPr>
        <p:spPr>
          <a:xfrm>
            <a:off x="3335406" y="528954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5" name="正方形/長方形 784"/>
          <p:cNvSpPr/>
          <p:nvPr/>
        </p:nvSpPr>
        <p:spPr>
          <a:xfrm>
            <a:off x="3689052"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6" name="正方形/長方形 785"/>
          <p:cNvSpPr/>
          <p:nvPr/>
        </p:nvSpPr>
        <p:spPr>
          <a:xfrm>
            <a:off x="3543275" y="51648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7" name="図形グループ 786"/>
          <p:cNvGrpSpPr/>
          <p:nvPr/>
        </p:nvGrpSpPr>
        <p:grpSpPr>
          <a:xfrm>
            <a:off x="3088368" y="5722707"/>
            <a:ext cx="317500" cy="157483"/>
            <a:chOff x="6769100" y="1390650"/>
            <a:chExt cx="317500" cy="157483"/>
          </a:xfrm>
        </p:grpSpPr>
        <p:sp>
          <p:nvSpPr>
            <p:cNvPr id="788" name="正方形/長方形 7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9" name="円/楕円 7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0" name="直線コネクタ 7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1" name="図形グループ 790"/>
          <p:cNvGrpSpPr/>
          <p:nvPr/>
        </p:nvGrpSpPr>
        <p:grpSpPr>
          <a:xfrm>
            <a:off x="3088368" y="5916169"/>
            <a:ext cx="317500" cy="157483"/>
            <a:chOff x="6769100" y="1390650"/>
            <a:chExt cx="317500" cy="157483"/>
          </a:xfrm>
        </p:grpSpPr>
        <p:sp>
          <p:nvSpPr>
            <p:cNvPr id="792" name="正方形/長方形 7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3" name="円/楕円 7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4" name="直線コネクタ 7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5" name="フローチャート: 磁気ディスク 794"/>
          <p:cNvSpPr/>
          <p:nvPr/>
        </p:nvSpPr>
        <p:spPr>
          <a:xfrm>
            <a:off x="3890095"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6" name="角丸四角形 795"/>
          <p:cNvSpPr/>
          <p:nvPr/>
        </p:nvSpPr>
        <p:spPr>
          <a:xfrm>
            <a:off x="5107668" y="507053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7" name="正方形/長方形 796"/>
          <p:cNvSpPr/>
          <p:nvPr/>
        </p:nvSpPr>
        <p:spPr>
          <a:xfrm>
            <a:off x="5374640" y="519565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8" name="正方形/長方形 797"/>
          <p:cNvSpPr/>
          <p:nvPr/>
        </p:nvSpPr>
        <p:spPr>
          <a:xfrm>
            <a:off x="5769935" y="519790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9" name="図形グループ 798"/>
          <p:cNvGrpSpPr/>
          <p:nvPr/>
        </p:nvGrpSpPr>
        <p:grpSpPr>
          <a:xfrm>
            <a:off x="5107668" y="5716311"/>
            <a:ext cx="317500" cy="157483"/>
            <a:chOff x="6769100" y="1390650"/>
            <a:chExt cx="317500" cy="157483"/>
          </a:xfrm>
        </p:grpSpPr>
        <p:sp>
          <p:nvSpPr>
            <p:cNvPr id="800" name="正方形/長方形 7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1" name="円/楕円 8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2" name="直線コネクタ 8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3" name="図形グループ 802"/>
          <p:cNvGrpSpPr/>
          <p:nvPr/>
        </p:nvGrpSpPr>
        <p:grpSpPr>
          <a:xfrm>
            <a:off x="5107668" y="5909773"/>
            <a:ext cx="317500" cy="157483"/>
            <a:chOff x="6769100" y="1390650"/>
            <a:chExt cx="317500" cy="157483"/>
          </a:xfrm>
        </p:grpSpPr>
        <p:sp>
          <p:nvSpPr>
            <p:cNvPr id="804" name="正方形/長方形 8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5" name="円/楕円 8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6" name="直線コネクタ 8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7" name="フローチャート: 磁気ディスク 806"/>
          <p:cNvSpPr/>
          <p:nvPr/>
        </p:nvSpPr>
        <p:spPr>
          <a:xfrm>
            <a:off x="5909395"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08" name="角丸四角形 807"/>
          <p:cNvSpPr/>
          <p:nvPr/>
        </p:nvSpPr>
        <p:spPr>
          <a:xfrm>
            <a:off x="7142866"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9" name="正方形/長方形 808"/>
          <p:cNvSpPr/>
          <p:nvPr/>
        </p:nvSpPr>
        <p:spPr>
          <a:xfrm>
            <a:off x="7425528" y="52642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810" name="図形グループ 809"/>
          <p:cNvGrpSpPr/>
          <p:nvPr/>
        </p:nvGrpSpPr>
        <p:grpSpPr>
          <a:xfrm>
            <a:off x="7142866" y="5722707"/>
            <a:ext cx="317500" cy="157483"/>
            <a:chOff x="6769100" y="1390650"/>
            <a:chExt cx="317500" cy="157483"/>
          </a:xfrm>
        </p:grpSpPr>
        <p:sp>
          <p:nvSpPr>
            <p:cNvPr id="811" name="正方形/長方形 8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2" name="円/楕円 8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3" name="直線コネクタ 8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4" name="図形グループ 813"/>
          <p:cNvGrpSpPr/>
          <p:nvPr/>
        </p:nvGrpSpPr>
        <p:grpSpPr>
          <a:xfrm>
            <a:off x="7142866" y="5916169"/>
            <a:ext cx="317500" cy="157483"/>
            <a:chOff x="6769100" y="1390650"/>
            <a:chExt cx="317500" cy="157483"/>
          </a:xfrm>
        </p:grpSpPr>
        <p:sp>
          <p:nvSpPr>
            <p:cNvPr id="815" name="正方形/長方形 8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6" name="円/楕円 8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7" name="直線コネクタ 8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8" name="図形グループ 817"/>
          <p:cNvGrpSpPr/>
          <p:nvPr/>
        </p:nvGrpSpPr>
        <p:grpSpPr>
          <a:xfrm>
            <a:off x="7513120" y="5725248"/>
            <a:ext cx="317500" cy="157483"/>
            <a:chOff x="6769100" y="1390650"/>
            <a:chExt cx="317500" cy="157483"/>
          </a:xfrm>
        </p:grpSpPr>
        <p:sp>
          <p:nvSpPr>
            <p:cNvPr id="819" name="正方形/長方形 8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0" name="円/楕円 8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1" name="直線コネクタ 8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2" name="フローチャート: 磁気ディスク 821"/>
          <p:cNvSpPr/>
          <p:nvPr/>
        </p:nvSpPr>
        <p:spPr>
          <a:xfrm>
            <a:off x="7944593"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3" name="正方形/長方形 822"/>
          <p:cNvSpPr/>
          <p:nvPr/>
        </p:nvSpPr>
        <p:spPr>
          <a:xfrm>
            <a:off x="7869950" y="52791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4" name="正方形/長方形 823"/>
          <p:cNvSpPr/>
          <p:nvPr/>
        </p:nvSpPr>
        <p:spPr>
          <a:xfrm>
            <a:off x="1329417"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5" name="正方形/長方形 824"/>
          <p:cNvSpPr/>
          <p:nvPr/>
        </p:nvSpPr>
        <p:spPr>
          <a:xfrm>
            <a:off x="7374640"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6" name="正方形/長方形 825"/>
          <p:cNvSpPr/>
          <p:nvPr/>
        </p:nvSpPr>
        <p:spPr>
          <a:xfrm>
            <a:off x="7776252"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7" name="フローチャート: 磁気ディスク 826"/>
          <p:cNvSpPr/>
          <p:nvPr/>
        </p:nvSpPr>
        <p:spPr>
          <a:xfrm>
            <a:off x="3481184"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40632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角丸四角形 540"/>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角丸四角形 541"/>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角丸四角形 542"/>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544" name="フローチャート: 磁気ディスク 543"/>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45" name="図形グループ 544"/>
          <p:cNvGrpSpPr/>
          <p:nvPr/>
        </p:nvGrpSpPr>
        <p:grpSpPr>
          <a:xfrm>
            <a:off x="1281263" y="5266032"/>
            <a:ext cx="317500" cy="157483"/>
            <a:chOff x="6769100" y="1390650"/>
            <a:chExt cx="317500" cy="157483"/>
          </a:xfrm>
        </p:grpSpPr>
        <p:sp>
          <p:nvSpPr>
            <p:cNvPr id="546" name="正方形/長方形 5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円/楕円 5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8" name="直線コネクタ 547"/>
            <p:cNvCxnSpPr>
              <a:stCxn id="639" idx="6"/>
              <a:endCxn id="6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9" name="図形グループ 548"/>
          <p:cNvGrpSpPr/>
          <p:nvPr/>
        </p:nvGrpSpPr>
        <p:grpSpPr>
          <a:xfrm>
            <a:off x="1281263" y="5459494"/>
            <a:ext cx="317500" cy="157483"/>
            <a:chOff x="6769100" y="1390650"/>
            <a:chExt cx="317500" cy="157483"/>
          </a:xfrm>
        </p:grpSpPr>
        <p:sp>
          <p:nvSpPr>
            <p:cNvPr id="550" name="正方形/長方形 5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円/楕円 5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2" name="直線コネクタ 551"/>
            <p:cNvCxnSpPr>
              <a:stCxn id="643" idx="6"/>
              <a:endCxn id="6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3" name="図形グループ 552"/>
          <p:cNvGrpSpPr/>
          <p:nvPr/>
        </p:nvGrpSpPr>
        <p:grpSpPr>
          <a:xfrm>
            <a:off x="1281263" y="5641087"/>
            <a:ext cx="317500" cy="157483"/>
            <a:chOff x="6769100" y="1390650"/>
            <a:chExt cx="317500" cy="157483"/>
          </a:xfrm>
        </p:grpSpPr>
        <p:sp>
          <p:nvSpPr>
            <p:cNvPr id="554" name="正方形/長方形 5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円/楕円 5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6" name="直線コネクタ 555"/>
            <p:cNvCxnSpPr>
              <a:stCxn id="647" idx="6"/>
              <a:endCxn id="6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7" name="図形グループ 556"/>
          <p:cNvGrpSpPr/>
          <p:nvPr/>
        </p:nvGrpSpPr>
        <p:grpSpPr>
          <a:xfrm>
            <a:off x="1281263" y="5816775"/>
            <a:ext cx="317500" cy="157483"/>
            <a:chOff x="6769100" y="1390650"/>
            <a:chExt cx="317500" cy="157483"/>
          </a:xfrm>
        </p:grpSpPr>
        <p:sp>
          <p:nvSpPr>
            <p:cNvPr id="558" name="正方形/長方形 5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円/楕円 5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0" name="直線コネクタ 559"/>
            <p:cNvCxnSpPr>
              <a:stCxn id="655" idx="6"/>
              <a:endCxn id="6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1" name="図形グループ 560"/>
          <p:cNvGrpSpPr/>
          <p:nvPr/>
        </p:nvGrpSpPr>
        <p:grpSpPr>
          <a:xfrm>
            <a:off x="1655913" y="5268573"/>
            <a:ext cx="317500" cy="157483"/>
            <a:chOff x="6769100" y="1390650"/>
            <a:chExt cx="317500" cy="157483"/>
          </a:xfrm>
        </p:grpSpPr>
        <p:sp>
          <p:nvSpPr>
            <p:cNvPr id="562" name="正方形/長方形 5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円/楕円 5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4" name="直線コネクタ 563"/>
            <p:cNvCxnSpPr>
              <a:stCxn id="659" idx="6"/>
              <a:endCxn id="6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5" name="図形グループ 564"/>
          <p:cNvGrpSpPr/>
          <p:nvPr/>
        </p:nvGrpSpPr>
        <p:grpSpPr>
          <a:xfrm>
            <a:off x="1655913" y="5462035"/>
            <a:ext cx="317500" cy="157483"/>
            <a:chOff x="6769100" y="1390650"/>
            <a:chExt cx="317500" cy="157483"/>
          </a:xfrm>
        </p:grpSpPr>
        <p:sp>
          <p:nvSpPr>
            <p:cNvPr id="566" name="正方形/長方形 5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円/楕円 5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8" name="直線コネクタ 567"/>
            <p:cNvCxnSpPr>
              <a:stCxn id="663" idx="6"/>
              <a:endCxn id="6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9" name="図形グループ 568"/>
          <p:cNvGrpSpPr/>
          <p:nvPr/>
        </p:nvGrpSpPr>
        <p:grpSpPr>
          <a:xfrm>
            <a:off x="1655913" y="5643628"/>
            <a:ext cx="317500" cy="157483"/>
            <a:chOff x="6769100" y="1390650"/>
            <a:chExt cx="317500" cy="157483"/>
          </a:xfrm>
        </p:grpSpPr>
        <p:sp>
          <p:nvSpPr>
            <p:cNvPr id="570" name="正方形/長方形 5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1" name="円/楕円 5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2" name="直線コネクタ 571"/>
            <p:cNvCxnSpPr>
              <a:stCxn id="667" idx="6"/>
              <a:endCxn id="6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3" name="図形グループ 572"/>
          <p:cNvGrpSpPr/>
          <p:nvPr/>
        </p:nvGrpSpPr>
        <p:grpSpPr>
          <a:xfrm>
            <a:off x="1655913" y="5819316"/>
            <a:ext cx="317500" cy="157483"/>
            <a:chOff x="6769100" y="1390650"/>
            <a:chExt cx="317500" cy="157483"/>
          </a:xfrm>
        </p:grpSpPr>
        <p:sp>
          <p:nvSpPr>
            <p:cNvPr id="574" name="正方形/長方形 5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円/楕円 5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6" name="直線コネクタ 575"/>
            <p:cNvCxnSpPr>
              <a:stCxn id="675" idx="6"/>
              <a:endCxn id="6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7" name="図形グループ 576"/>
          <p:cNvGrpSpPr/>
          <p:nvPr/>
        </p:nvGrpSpPr>
        <p:grpSpPr>
          <a:xfrm>
            <a:off x="2009559" y="5266032"/>
            <a:ext cx="317500" cy="157483"/>
            <a:chOff x="6769100" y="1390650"/>
            <a:chExt cx="317500" cy="157483"/>
          </a:xfrm>
        </p:grpSpPr>
        <p:sp>
          <p:nvSpPr>
            <p:cNvPr id="578" name="正方形/長方形 5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9" name="円/楕円 5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0" name="直線コネクタ 579"/>
            <p:cNvCxnSpPr>
              <a:stCxn id="679" idx="6"/>
              <a:endCxn id="67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1" name="図形グループ 580"/>
          <p:cNvGrpSpPr/>
          <p:nvPr/>
        </p:nvGrpSpPr>
        <p:grpSpPr>
          <a:xfrm>
            <a:off x="2009559" y="5459494"/>
            <a:ext cx="317500" cy="157483"/>
            <a:chOff x="6769100" y="1390650"/>
            <a:chExt cx="317500" cy="157483"/>
          </a:xfrm>
        </p:grpSpPr>
        <p:sp>
          <p:nvSpPr>
            <p:cNvPr id="582" name="正方形/長方形 5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円/楕円 5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4" name="直線コネクタ 583"/>
            <p:cNvCxnSpPr>
              <a:stCxn id="683" idx="6"/>
              <a:endCxn id="68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5" name="図形グループ 584"/>
          <p:cNvGrpSpPr/>
          <p:nvPr/>
        </p:nvGrpSpPr>
        <p:grpSpPr>
          <a:xfrm>
            <a:off x="2009559" y="5641087"/>
            <a:ext cx="317500" cy="157483"/>
            <a:chOff x="6769100" y="1390650"/>
            <a:chExt cx="317500" cy="157483"/>
          </a:xfrm>
        </p:grpSpPr>
        <p:sp>
          <p:nvSpPr>
            <p:cNvPr id="586" name="正方形/長方形 5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円/楕円 5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8" name="直線コネクタ 587"/>
            <p:cNvCxnSpPr>
              <a:stCxn id="687" idx="6"/>
              <a:endCxn id="68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9" name="図形グループ 588"/>
          <p:cNvGrpSpPr/>
          <p:nvPr/>
        </p:nvGrpSpPr>
        <p:grpSpPr>
          <a:xfrm>
            <a:off x="2009559" y="5816775"/>
            <a:ext cx="317500" cy="157483"/>
            <a:chOff x="6769100" y="1390650"/>
            <a:chExt cx="317500" cy="157483"/>
          </a:xfrm>
        </p:grpSpPr>
        <p:sp>
          <p:nvSpPr>
            <p:cNvPr id="590" name="正方形/長方形 5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円/楕円 5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2" name="直線コネクタ 591"/>
            <p:cNvCxnSpPr>
              <a:stCxn id="695" idx="6"/>
              <a:endCxn id="6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3" name="図形グループ 592"/>
          <p:cNvGrpSpPr/>
          <p:nvPr/>
        </p:nvGrpSpPr>
        <p:grpSpPr>
          <a:xfrm>
            <a:off x="2384209" y="5268573"/>
            <a:ext cx="317500" cy="157483"/>
            <a:chOff x="6769100" y="1390650"/>
            <a:chExt cx="317500" cy="157483"/>
          </a:xfrm>
        </p:grpSpPr>
        <p:sp>
          <p:nvSpPr>
            <p:cNvPr id="594" name="正方形/長方形 5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円/楕円 5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6" name="直線コネクタ 595"/>
            <p:cNvCxnSpPr>
              <a:stCxn id="699" idx="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7" name="図形グループ 596"/>
          <p:cNvGrpSpPr/>
          <p:nvPr/>
        </p:nvGrpSpPr>
        <p:grpSpPr>
          <a:xfrm>
            <a:off x="2384209" y="5462035"/>
            <a:ext cx="317500" cy="157483"/>
            <a:chOff x="6769100" y="1390650"/>
            <a:chExt cx="317500" cy="157483"/>
          </a:xfrm>
        </p:grpSpPr>
        <p:sp>
          <p:nvSpPr>
            <p:cNvPr id="598" name="正方形/長方形 5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9" name="円/楕円 5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0" name="直線コネクタ 59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1" name="図形グループ 600"/>
          <p:cNvGrpSpPr/>
          <p:nvPr/>
        </p:nvGrpSpPr>
        <p:grpSpPr>
          <a:xfrm>
            <a:off x="2384209" y="5643628"/>
            <a:ext cx="317500" cy="157483"/>
            <a:chOff x="6769100" y="1390650"/>
            <a:chExt cx="317500" cy="157483"/>
          </a:xfrm>
        </p:grpSpPr>
        <p:sp>
          <p:nvSpPr>
            <p:cNvPr id="602" name="正方形/長方形 6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円/楕円 6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4" name="直線コネクタ 60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5" name="図形グループ 604"/>
          <p:cNvGrpSpPr/>
          <p:nvPr/>
        </p:nvGrpSpPr>
        <p:grpSpPr>
          <a:xfrm>
            <a:off x="2384209" y="5819316"/>
            <a:ext cx="317500" cy="157483"/>
            <a:chOff x="6769100" y="1390650"/>
            <a:chExt cx="317500" cy="157483"/>
          </a:xfrm>
        </p:grpSpPr>
        <p:sp>
          <p:nvSpPr>
            <p:cNvPr id="606" name="正方形/長方形 6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円/楕円 6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8" name="直線コネクタ 60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9" name="図形グループ 608"/>
          <p:cNvGrpSpPr/>
          <p:nvPr/>
        </p:nvGrpSpPr>
        <p:grpSpPr>
          <a:xfrm>
            <a:off x="2749615" y="5268573"/>
            <a:ext cx="317500" cy="157483"/>
            <a:chOff x="6769100" y="1390650"/>
            <a:chExt cx="317500" cy="157483"/>
          </a:xfrm>
        </p:grpSpPr>
        <p:sp>
          <p:nvSpPr>
            <p:cNvPr id="610" name="正方形/長方形 60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円/楕円 61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2" name="直線コネクタ 61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3" name="図形グループ 612"/>
          <p:cNvGrpSpPr/>
          <p:nvPr/>
        </p:nvGrpSpPr>
        <p:grpSpPr>
          <a:xfrm>
            <a:off x="2749615" y="5462035"/>
            <a:ext cx="317500" cy="157483"/>
            <a:chOff x="6769100" y="1390650"/>
            <a:chExt cx="317500" cy="157483"/>
          </a:xfrm>
        </p:grpSpPr>
        <p:sp>
          <p:nvSpPr>
            <p:cNvPr id="614" name="正方形/長方形 6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円/楕円 6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6" name="直線コネクタ 6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7" name="図形グループ 616"/>
          <p:cNvGrpSpPr/>
          <p:nvPr/>
        </p:nvGrpSpPr>
        <p:grpSpPr>
          <a:xfrm>
            <a:off x="2749615" y="5643628"/>
            <a:ext cx="317500" cy="157483"/>
            <a:chOff x="6769100" y="1390650"/>
            <a:chExt cx="317500" cy="157483"/>
          </a:xfrm>
        </p:grpSpPr>
        <p:sp>
          <p:nvSpPr>
            <p:cNvPr id="618" name="正方形/長方形 6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9" name="円/楕円 6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0" name="直線コネクタ 6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1" name="図形グループ 620"/>
          <p:cNvGrpSpPr/>
          <p:nvPr/>
        </p:nvGrpSpPr>
        <p:grpSpPr>
          <a:xfrm>
            <a:off x="2749615" y="5819316"/>
            <a:ext cx="317500" cy="157483"/>
            <a:chOff x="6769100" y="1390650"/>
            <a:chExt cx="317500" cy="157483"/>
          </a:xfrm>
        </p:grpSpPr>
        <p:sp>
          <p:nvSpPr>
            <p:cNvPr id="622" name="正方形/長方形 6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3" name="円/楕円 6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4" name="直線コネクタ 6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5" name="図形グループ 624"/>
          <p:cNvGrpSpPr/>
          <p:nvPr/>
        </p:nvGrpSpPr>
        <p:grpSpPr>
          <a:xfrm>
            <a:off x="3119869" y="5271114"/>
            <a:ext cx="317500" cy="157483"/>
            <a:chOff x="6769100" y="1390650"/>
            <a:chExt cx="317500" cy="157483"/>
          </a:xfrm>
        </p:grpSpPr>
        <p:sp>
          <p:nvSpPr>
            <p:cNvPr id="626" name="正方形/長方形 62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7" name="円/楕円 6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8" name="直線コネクタ 6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9" name="図形グループ 628"/>
          <p:cNvGrpSpPr/>
          <p:nvPr/>
        </p:nvGrpSpPr>
        <p:grpSpPr>
          <a:xfrm>
            <a:off x="3119869" y="5464576"/>
            <a:ext cx="317500" cy="157483"/>
            <a:chOff x="6769100" y="1390650"/>
            <a:chExt cx="317500" cy="157483"/>
          </a:xfrm>
        </p:grpSpPr>
        <p:sp>
          <p:nvSpPr>
            <p:cNvPr id="630" name="正方形/長方形 6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1" name="円/楕円 6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2" name="直線コネクタ 63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3" name="図形グループ 632"/>
          <p:cNvGrpSpPr/>
          <p:nvPr/>
        </p:nvGrpSpPr>
        <p:grpSpPr>
          <a:xfrm>
            <a:off x="3119869" y="5646169"/>
            <a:ext cx="317500" cy="157483"/>
            <a:chOff x="6769100" y="1390650"/>
            <a:chExt cx="317500" cy="157483"/>
          </a:xfrm>
        </p:grpSpPr>
        <p:sp>
          <p:nvSpPr>
            <p:cNvPr id="634" name="正方形/長方形 6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5" name="円/楕円 6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6" name="直線コネクタ 6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7" name="図形グループ 636"/>
          <p:cNvGrpSpPr/>
          <p:nvPr/>
        </p:nvGrpSpPr>
        <p:grpSpPr>
          <a:xfrm>
            <a:off x="3119869" y="5821857"/>
            <a:ext cx="317500" cy="157483"/>
            <a:chOff x="6769100" y="1390650"/>
            <a:chExt cx="317500" cy="157483"/>
          </a:xfrm>
        </p:grpSpPr>
        <p:sp>
          <p:nvSpPr>
            <p:cNvPr id="638" name="正方形/長方形 6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9" name="円/楕円 6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0" name="直線コネクタ 63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1" name="図形グループ 640"/>
          <p:cNvGrpSpPr/>
          <p:nvPr/>
        </p:nvGrpSpPr>
        <p:grpSpPr>
          <a:xfrm>
            <a:off x="3494519" y="5273655"/>
            <a:ext cx="317500" cy="157483"/>
            <a:chOff x="6769100" y="1390650"/>
            <a:chExt cx="317500" cy="157483"/>
          </a:xfrm>
        </p:grpSpPr>
        <p:sp>
          <p:nvSpPr>
            <p:cNvPr id="642" name="正方形/長方形 6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3" name="円/楕円 6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4" name="直線コネクタ 64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5" name="図形グループ 644"/>
          <p:cNvGrpSpPr/>
          <p:nvPr/>
        </p:nvGrpSpPr>
        <p:grpSpPr>
          <a:xfrm>
            <a:off x="3494519" y="5467117"/>
            <a:ext cx="317500" cy="157483"/>
            <a:chOff x="6769100" y="1390650"/>
            <a:chExt cx="317500" cy="157483"/>
          </a:xfrm>
        </p:grpSpPr>
        <p:sp>
          <p:nvSpPr>
            <p:cNvPr id="646" name="正方形/長方形 6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7" name="円/楕円 6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8" name="直線コネクタ 64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9" name="図形グループ 648"/>
          <p:cNvGrpSpPr/>
          <p:nvPr/>
        </p:nvGrpSpPr>
        <p:grpSpPr>
          <a:xfrm>
            <a:off x="3494519" y="5648710"/>
            <a:ext cx="317500" cy="157483"/>
            <a:chOff x="6769100" y="1390650"/>
            <a:chExt cx="317500" cy="157483"/>
          </a:xfrm>
        </p:grpSpPr>
        <p:sp>
          <p:nvSpPr>
            <p:cNvPr id="650" name="正方形/長方形 6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1" name="円/楕円 6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2" name="直線コネクタ 65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3" name="図形グループ 652"/>
          <p:cNvGrpSpPr/>
          <p:nvPr/>
        </p:nvGrpSpPr>
        <p:grpSpPr>
          <a:xfrm>
            <a:off x="3494519" y="5824398"/>
            <a:ext cx="317500" cy="157483"/>
            <a:chOff x="6769100" y="1390650"/>
            <a:chExt cx="317500" cy="157483"/>
          </a:xfrm>
        </p:grpSpPr>
        <p:sp>
          <p:nvSpPr>
            <p:cNvPr id="654" name="正方形/長方形 6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5" name="円/楕円 6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6" name="直線コネクタ 65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7" name="図形グループ 656"/>
          <p:cNvGrpSpPr/>
          <p:nvPr/>
        </p:nvGrpSpPr>
        <p:grpSpPr>
          <a:xfrm>
            <a:off x="3848165" y="5271114"/>
            <a:ext cx="317500" cy="157483"/>
            <a:chOff x="6769100" y="1390650"/>
            <a:chExt cx="317500" cy="157483"/>
          </a:xfrm>
        </p:grpSpPr>
        <p:sp>
          <p:nvSpPr>
            <p:cNvPr id="658" name="正方形/長方形 6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9" name="円/楕円 6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0" name="直線コネクタ 6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1" name="図形グループ 660"/>
          <p:cNvGrpSpPr/>
          <p:nvPr/>
        </p:nvGrpSpPr>
        <p:grpSpPr>
          <a:xfrm>
            <a:off x="3848165" y="5464576"/>
            <a:ext cx="317500" cy="157483"/>
            <a:chOff x="6769100" y="1390650"/>
            <a:chExt cx="317500" cy="157483"/>
          </a:xfrm>
        </p:grpSpPr>
        <p:sp>
          <p:nvSpPr>
            <p:cNvPr id="662" name="正方形/長方形 6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3" name="円/楕円 6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4" name="直線コネクタ 66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5" name="図形グループ 664"/>
          <p:cNvGrpSpPr/>
          <p:nvPr/>
        </p:nvGrpSpPr>
        <p:grpSpPr>
          <a:xfrm>
            <a:off x="3848165" y="5646169"/>
            <a:ext cx="317500" cy="157483"/>
            <a:chOff x="6769100" y="1390650"/>
            <a:chExt cx="317500" cy="157483"/>
          </a:xfrm>
        </p:grpSpPr>
        <p:sp>
          <p:nvSpPr>
            <p:cNvPr id="666" name="正方形/長方形 6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7" name="円/楕円 6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8" name="直線コネクタ 66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9" name="図形グループ 668"/>
          <p:cNvGrpSpPr/>
          <p:nvPr/>
        </p:nvGrpSpPr>
        <p:grpSpPr>
          <a:xfrm>
            <a:off x="3848165" y="5821857"/>
            <a:ext cx="317500" cy="157483"/>
            <a:chOff x="6769100" y="1390650"/>
            <a:chExt cx="317500" cy="157483"/>
          </a:xfrm>
        </p:grpSpPr>
        <p:sp>
          <p:nvSpPr>
            <p:cNvPr id="670" name="正方形/長方形 6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1" name="円/楕円 6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2" name="直線コネクタ 6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3" name="フローチャート: 磁気ディスク 672"/>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4" name="フローチャート: 磁気ディスク 673"/>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5" name="フローチャート: 磁気ディスク 674"/>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6" name="フローチャート: 磁気ディスク 675"/>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7" name="フローチャート: 磁気ディスク 676"/>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8" name="フローチャート: 磁気ディスク 677"/>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9" name="フローチャート: 磁気ディスク 678"/>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0" name="フローチャート: 磁気ディスク 679"/>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1" name="フローチャート: 磁気ディスク 680"/>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2" name="フローチャート: 磁気ディスク 681"/>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3" name="フローチャート: 磁気ディスク 682"/>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4" name="フローチャート: 磁気ディスク 683"/>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5" name="フローチャート: 磁気ディスク 684"/>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6" name="フローチャート: 磁気ディスク 685"/>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7" name="フローチャート: 磁気ディスク 686"/>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8" name="フローチャート: 磁気ディスク 687"/>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9" name="フローチャート: 磁気ディスク 688"/>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0" name="フローチャート: 磁気ディスク 689"/>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1" name="フローチャート: 磁気ディスク 690"/>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2" name="フローチャート: 磁気ディスク 691"/>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3" name="正方形/長方形 692"/>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694" name="正方形/長方形 693"/>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695" name="正方形/長方形 69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696" name="正方形/長方形 69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697" name="正方形/長方形 69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9" name="テキスト ボックス 698"/>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700" name="テキスト ボックス 699"/>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701" name="テキスト ボックス 700"/>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仮想システム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仮想化されたシステム資源から、ユーザーの要望に応じて運用管理者が個別に構成・調達</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7"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4" name="テキスト ボックス 353"/>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443736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角丸四角形 447"/>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角丸四角形 446"/>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角丸四角形 421"/>
          <p:cNvSpPr/>
          <p:nvPr/>
        </p:nvSpPr>
        <p:spPr>
          <a:xfrm>
            <a:off x="652439" y="3264125"/>
            <a:ext cx="7862911" cy="950588"/>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12" name="角丸四角形 11"/>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1281263" y="52660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81263" y="5459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281263" y="56410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281263" y="58167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655913" y="52685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655913" y="54620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655913" y="56436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655913" y="58193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09559" y="52660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09559" y="54594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09559" y="56410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09559" y="58167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384209" y="52685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384209" y="54620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384209" y="56436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384209" y="58193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749615" y="52685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749615" y="54620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749615" y="56436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749615" y="58193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119869" y="52711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119869" y="54645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119869" y="56461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119869" y="58218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494519" y="52736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494519" y="54671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494519" y="56487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494519" y="58243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848165" y="52711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848165" y="54645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848165" y="56461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848165" y="58218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5" name="テキスト ボックス 434"/>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a:t>
            </a:r>
            <a:r>
              <a:rPr kumimoji="0" lang="ja-JP" altLang="en-US" sz="1400" dirty="0" smtClean="0">
                <a:solidFill>
                  <a:srgbClr val="FFFFFF"/>
                </a:solidFill>
                <a:latin typeface="HG丸ｺﾞｼｯｸM-PRO"/>
                <a:ea typeface="HG丸ｺﾞｼｯｸM-PRO"/>
                <a:cs typeface="HG丸ｺﾞｼｯｸM-PRO"/>
              </a:rPr>
              <a:t>応じて自動で構成</a:t>
            </a:r>
            <a:r>
              <a:rPr kumimoji="0" lang="ja-JP" altLang="en-US" sz="1400" dirty="0">
                <a:solidFill>
                  <a:srgbClr val="FFFFFF"/>
                </a:solidFill>
                <a:latin typeface="HG丸ｺﾞｼｯｸM-PRO"/>
                <a:ea typeface="HG丸ｺﾞｼｯｸM-PRO"/>
                <a:cs typeface="HG丸ｺﾞｼｯｸM-PRO"/>
              </a:rPr>
              <a:t>・調達</a:t>
            </a:r>
            <a:endParaRPr kumimoji="0" lang="en-US" altLang="ja-JP" sz="1400" dirty="0">
              <a:solidFill>
                <a:srgbClr val="FFFFFF"/>
              </a:solidFill>
              <a:latin typeface="HG丸ｺﾞｼｯｸM-PRO"/>
              <a:ea typeface="HG丸ｺﾞｼｯｸM-PRO"/>
              <a:cs typeface="HG丸ｺﾞｼｯｸM-PRO"/>
            </a:endParaRPr>
          </a:p>
        </p:txBody>
      </p:sp>
      <p:sp>
        <p:nvSpPr>
          <p:cNvPr id="5" name="フローチャート: カード 4"/>
          <p:cNvSpPr/>
          <p:nvPr/>
        </p:nvSpPr>
        <p:spPr>
          <a:xfrm>
            <a:off x="1574845" y="290919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19" name="フローチャート: カード 418"/>
          <p:cNvSpPr/>
          <p:nvPr/>
        </p:nvSpPr>
        <p:spPr>
          <a:xfrm>
            <a:off x="3592229" y="2909857"/>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0" name="フローチャート: カード 419"/>
          <p:cNvSpPr/>
          <p:nvPr/>
        </p:nvSpPr>
        <p:spPr>
          <a:xfrm>
            <a:off x="5594107" y="2903195"/>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1" name="フローチャート: カード 420"/>
          <p:cNvSpPr/>
          <p:nvPr/>
        </p:nvSpPr>
        <p:spPr>
          <a:xfrm>
            <a:off x="7611491" y="290386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36" name="テキスト ボックス 435"/>
          <p:cNvSpPr txBox="1"/>
          <p:nvPr/>
        </p:nvSpPr>
        <p:spPr>
          <a:xfrm>
            <a:off x="2461083" y="3769477"/>
            <a:ext cx="4235455" cy="400110"/>
          </a:xfrm>
          <a:prstGeom prst="rect">
            <a:avLst/>
          </a:prstGeom>
          <a:noFill/>
        </p:spPr>
        <p:txBody>
          <a:bodyPr wrap="none" rtlCol="0">
            <a:spAutoFit/>
          </a:bodyPr>
          <a:lstStyle/>
          <a:p>
            <a:pPr algn="ctr"/>
            <a:r>
              <a:rPr lang="en-US" altLang="ja-JP" sz="2000" dirty="0" smtClean="0">
                <a:solidFill>
                  <a:schemeClr val="bg1"/>
                </a:solidFill>
                <a:latin typeface="Meiryo" charset="-128"/>
                <a:ea typeface="Meiryo" charset="-128"/>
                <a:cs typeface="Meiryo" charset="-128"/>
              </a:rPr>
              <a:t>SDI</a:t>
            </a:r>
            <a:r>
              <a:rPr lang="ja-JP" altLang="en-US" sz="2000" dirty="0" smtClean="0">
                <a:solidFill>
                  <a:schemeClr val="bg1"/>
                </a:solidFill>
                <a:latin typeface="Meiryo" charset="-128"/>
                <a:ea typeface="Meiryo" charset="-128"/>
                <a:cs typeface="Meiryo" charset="-128"/>
              </a:rPr>
              <a:t>を構築し運用するソフトウエア</a:t>
            </a:r>
            <a:endParaRPr kumimoji="1" lang="ja-JP" altLang="en-US" sz="2000" dirty="0">
              <a:solidFill>
                <a:schemeClr val="bg1"/>
              </a:solidFill>
              <a:latin typeface="Meiryo" charset="-128"/>
              <a:ea typeface="Meiryo" charset="-128"/>
              <a:cs typeface="Meiryo" charset="-128"/>
            </a:endParaRPr>
          </a:p>
        </p:txBody>
      </p:sp>
      <p:sp>
        <p:nvSpPr>
          <p:cNvPr id="7" name="上矢印 6"/>
          <p:cNvSpPr/>
          <p:nvPr/>
        </p:nvSpPr>
        <p:spPr>
          <a:xfrm>
            <a:off x="3330833" y="4135248"/>
            <a:ext cx="2464473" cy="616920"/>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テキスト ボックス 445"/>
          <p:cNvSpPr txBox="1"/>
          <p:nvPr/>
        </p:nvSpPr>
        <p:spPr>
          <a:xfrm>
            <a:off x="3781710" y="4330372"/>
            <a:ext cx="1620958" cy="469359"/>
          </a:xfrm>
          <a:prstGeom prst="rect">
            <a:avLst/>
          </a:prstGeom>
          <a:noFill/>
        </p:spPr>
        <p:txBody>
          <a:bodyPr wrap="none" rtlCol="0">
            <a:spAutoFit/>
          </a:bodyPr>
          <a:lstStyle/>
          <a:p>
            <a:pPr algn="ctr"/>
            <a:r>
              <a:rPr lang="ja-JP" altLang="en-US" sz="1400" b="1" dirty="0" smtClean="0">
                <a:solidFill>
                  <a:schemeClr val="bg1"/>
                </a:solidFill>
                <a:latin typeface="Meiryo" charset="-128"/>
                <a:ea typeface="Meiryo" charset="-128"/>
                <a:cs typeface="Meiryo" charset="-128"/>
              </a:rPr>
              <a:t>プロビジョニング</a:t>
            </a:r>
            <a:endParaRPr lang="en-US" altLang="ja-JP" sz="1400" b="1" dirty="0" smtClean="0">
              <a:solidFill>
                <a:schemeClr val="bg1"/>
              </a:solidFill>
              <a:latin typeface="Meiryo" charset="-128"/>
              <a:ea typeface="Meiryo" charset="-128"/>
              <a:cs typeface="Meiryo" charset="-128"/>
            </a:endParaRPr>
          </a:p>
          <a:p>
            <a:pPr algn="ctr"/>
            <a:r>
              <a:rPr kumimoji="1" lang="en-US" altLang="ja-JP" sz="1050" dirty="0" smtClean="0">
                <a:solidFill>
                  <a:schemeClr val="bg1"/>
                </a:solidFill>
                <a:latin typeface="Meiryo" charset="-128"/>
                <a:ea typeface="Meiryo" charset="-128"/>
                <a:cs typeface="Meiryo" charset="-128"/>
              </a:rPr>
              <a:t>Provisioning</a:t>
            </a:r>
            <a:endParaRPr kumimoji="1" lang="ja-JP" altLang="en-US" sz="1050" dirty="0">
              <a:solidFill>
                <a:schemeClr val="bg1"/>
              </a:solidFill>
              <a:latin typeface="Meiryo" charset="-128"/>
              <a:ea typeface="Meiryo" charset="-128"/>
              <a:cs typeface="Meiryo" charset="-128"/>
            </a:endParaRPr>
          </a:p>
        </p:txBody>
      </p:sp>
      <p:sp>
        <p:nvSpPr>
          <p:cNvPr id="452" name="テキスト ボックス 451"/>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453" name="テキスト ボックス 452"/>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54" name="テキスト ボックス 453"/>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90787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SDI</a:t>
            </a:r>
            <a:r>
              <a:rPr kumimoji="1" lang="ja-JP" altLang="en-US" dirty="0" smtClean="0"/>
              <a:t>／仮想化されたシステムの構成</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 name="正方形/長方形 3"/>
          <p:cNvSpPr/>
          <p:nvPr/>
        </p:nvSpPr>
        <p:spPr>
          <a:xfrm>
            <a:off x="403501" y="2233835"/>
            <a:ext cx="8336997" cy="116912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3502" y="3817160"/>
            <a:ext cx="8336996" cy="255909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57200" y="5056816"/>
            <a:ext cx="8208121" cy="131943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69753" y="5364541"/>
            <a:ext cx="224292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物理システム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製品ベース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物理性能・物理構成・物理作業</a:t>
            </a:r>
            <a:endParaRPr lang="en-US" altLang="ja-JP" sz="1050" dirty="0" smtClean="0">
              <a:solidFill>
                <a:schemeClr val="bg1"/>
              </a:solidFill>
              <a:latin typeface="Meiryo" charset="-128"/>
              <a:ea typeface="Meiryo" charset="-128"/>
              <a:cs typeface="Meiryo" charset="-128"/>
            </a:endParaRPr>
          </a:p>
        </p:txBody>
      </p:sp>
      <p:sp>
        <p:nvSpPr>
          <p:cNvPr id="14" name="テキスト ボックス 13"/>
          <p:cNvSpPr txBox="1"/>
          <p:nvPr/>
        </p:nvSpPr>
        <p:spPr>
          <a:xfrm>
            <a:off x="469753" y="4121376"/>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仮想システム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実質ベース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実質性能・実質構成・ソフトウェア設定</a:t>
            </a:r>
            <a:endParaRPr lang="en-US" altLang="ja-JP" sz="1050" dirty="0" smtClean="0">
              <a:solidFill>
                <a:schemeClr val="bg1"/>
              </a:solidFill>
              <a:latin typeface="Meiryo" charset="-128"/>
              <a:ea typeface="Meiryo" charset="-128"/>
              <a:cs typeface="Meiryo" charset="-128"/>
            </a:endParaRPr>
          </a:p>
        </p:txBody>
      </p:sp>
      <p:sp>
        <p:nvSpPr>
          <p:cNvPr id="16" name="正方形/長方形 15"/>
          <p:cNvSpPr/>
          <p:nvPr/>
        </p:nvSpPr>
        <p:spPr>
          <a:xfrm>
            <a:off x="3380271" y="3935126"/>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5119780" y="3927622"/>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6854107" y="3927623"/>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5494292" y="5324490"/>
            <a:ext cx="979715" cy="567186"/>
            <a:chOff x="4934940" y="5432941"/>
            <a:chExt cx="979715" cy="567186"/>
          </a:xfrm>
        </p:grpSpPr>
        <p:pic>
          <p:nvPicPr>
            <p:cNvPr id="7" name="図 6"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4940" y="5432941"/>
              <a:ext cx="581318" cy="567186"/>
            </a:xfrm>
            <a:prstGeom prst="rect">
              <a:avLst/>
            </a:prstGeom>
          </p:spPr>
        </p:pic>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138" y="5432941"/>
              <a:ext cx="581318" cy="567186"/>
            </a:xfrm>
            <a:prstGeom prst="rect">
              <a:avLst/>
            </a:prstGeom>
          </p:spPr>
        </p:pic>
        <p:pic>
          <p:nvPicPr>
            <p:cNvPr id="9" name="図 8"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3337" y="5432941"/>
              <a:ext cx="581318" cy="567186"/>
            </a:xfrm>
            <a:prstGeom prst="rect">
              <a:avLst/>
            </a:prstGeom>
          </p:spPr>
        </p:pic>
      </p:gr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275897" y="5216188"/>
            <a:ext cx="890908" cy="783790"/>
          </a:xfrm>
          <a:prstGeom prst="rect">
            <a:avLst/>
          </a:prstGeom>
        </p:spPr>
      </p:pic>
      <p:pic>
        <p:nvPicPr>
          <p:cNvPr id="11" name="図 10"/>
          <p:cNvPicPr>
            <a:picLocks noChangeAspect="1"/>
          </p:cNvPicPr>
          <p:nvPr/>
        </p:nvPicPr>
        <p:blipFill>
          <a:blip r:embed="rId4">
            <a:clrChange>
              <a:clrFrom>
                <a:srgbClr val="FEFEFE"/>
              </a:clrFrom>
              <a:clrTo>
                <a:srgbClr val="FEFEFE">
                  <a:alpha val="0"/>
                </a:srgbClr>
              </a:clrTo>
            </a:clrChange>
          </a:blip>
          <a:stretch>
            <a:fillRect/>
          </a:stretch>
        </p:blipFill>
        <p:spPr>
          <a:xfrm>
            <a:off x="3835509" y="5248685"/>
            <a:ext cx="831514" cy="728961"/>
          </a:xfrm>
          <a:prstGeom prst="rect">
            <a:avLst/>
          </a:prstGeom>
        </p:spPr>
      </p:pic>
      <p:sp>
        <p:nvSpPr>
          <p:cNvPr id="19" name="テキスト ボックス 18"/>
          <p:cNvSpPr txBox="1"/>
          <p:nvPr/>
        </p:nvSpPr>
        <p:spPr>
          <a:xfrm>
            <a:off x="3799861" y="6001897"/>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サーバー</a:t>
            </a:r>
            <a:endParaRPr kumimoji="1" lang="ja-JP" altLang="en-US" sz="1400" dirty="0">
              <a:solidFill>
                <a:schemeClr val="bg1"/>
              </a:solidFill>
              <a:latin typeface="Meiryo" charset="-128"/>
              <a:ea typeface="Meiryo" charset="-128"/>
              <a:cs typeface="Meiryo" charset="-128"/>
            </a:endParaRPr>
          </a:p>
        </p:txBody>
      </p:sp>
      <p:sp>
        <p:nvSpPr>
          <p:cNvPr id="20" name="テキスト ボックス 19"/>
          <p:cNvSpPr txBox="1"/>
          <p:nvPr/>
        </p:nvSpPr>
        <p:spPr>
          <a:xfrm>
            <a:off x="5444371" y="6000411"/>
            <a:ext cx="1082349" cy="307777"/>
          </a:xfrm>
          <a:prstGeom prst="rect">
            <a:avLst/>
          </a:prstGeom>
          <a:noFill/>
        </p:spPr>
        <p:txBody>
          <a:bodyPr wrap="none" rtlCol="0">
            <a:spAutoFit/>
          </a:bodyPr>
          <a:lstStyle/>
          <a:p>
            <a:pPr algn="ctr"/>
            <a:r>
              <a:rPr kumimoji="1" lang="ja-JP" altLang="en-US" sz="1400" smtClean="0">
                <a:solidFill>
                  <a:schemeClr val="bg1"/>
                </a:solidFill>
                <a:latin typeface="Meiryo" charset="-128"/>
                <a:ea typeface="Meiryo" charset="-128"/>
                <a:cs typeface="Meiryo" charset="-128"/>
              </a:rPr>
              <a:t>ストレージ</a:t>
            </a:r>
            <a:endParaRPr kumimoji="1" lang="ja-JP" altLang="en-US" sz="1400" dirty="0">
              <a:solidFill>
                <a:schemeClr val="bg1"/>
              </a:solidFill>
              <a:latin typeface="Meiryo" charset="-128"/>
              <a:ea typeface="Meiryo" charset="-128"/>
              <a:cs typeface="Meiryo" charset="-128"/>
            </a:endParaRPr>
          </a:p>
        </p:txBody>
      </p:sp>
      <p:sp>
        <p:nvSpPr>
          <p:cNvPr id="21" name="テキスト ボックス 20"/>
          <p:cNvSpPr txBox="1"/>
          <p:nvPr/>
        </p:nvSpPr>
        <p:spPr>
          <a:xfrm>
            <a:off x="7090408" y="5999978"/>
            <a:ext cx="1261885"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ネットワーク</a:t>
            </a:r>
            <a:endParaRPr kumimoji="1" lang="ja-JP" altLang="en-US" sz="1400" dirty="0">
              <a:solidFill>
                <a:schemeClr val="bg1"/>
              </a:solidFill>
              <a:latin typeface="Meiryo" charset="-128"/>
              <a:ea typeface="Meiryo" charset="-128"/>
              <a:cs typeface="Meiryo" charset="-128"/>
            </a:endParaRPr>
          </a:p>
        </p:txBody>
      </p:sp>
      <p:sp>
        <p:nvSpPr>
          <p:cNvPr id="22" name="正方形/長方形 21"/>
          <p:cNvSpPr/>
          <p:nvPr/>
        </p:nvSpPr>
        <p:spPr>
          <a:xfrm>
            <a:off x="3743779" y="4654068"/>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メモリ容量</a:t>
            </a:r>
            <a:endParaRPr kumimoji="1" lang="ja-JP" altLang="en-US" sz="1050" dirty="0">
              <a:solidFill>
                <a:srgbClr val="FFFFFF"/>
              </a:solidFill>
              <a:latin typeface="Meiryo" charset="-128"/>
              <a:ea typeface="Meiryo" charset="-128"/>
              <a:cs typeface="Meiryo" charset="-128"/>
            </a:endParaRPr>
          </a:p>
        </p:txBody>
      </p:sp>
      <p:sp>
        <p:nvSpPr>
          <p:cNvPr id="23" name="正方形/長方形 22"/>
          <p:cNvSpPr/>
          <p:nvPr/>
        </p:nvSpPr>
        <p:spPr>
          <a:xfrm>
            <a:off x="3743779" y="4324473"/>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rgbClr val="FFFFFF"/>
                </a:solidFill>
                <a:latin typeface="Meiryo" charset="-128"/>
                <a:ea typeface="Meiryo" charset="-128"/>
                <a:cs typeface="Meiryo" charset="-128"/>
              </a:rPr>
              <a:t>CPU</a:t>
            </a:r>
            <a:r>
              <a:rPr kumimoji="1" lang="ja-JP" altLang="en-US" sz="1050" dirty="0" smtClean="0">
                <a:solidFill>
                  <a:srgbClr val="FFFFFF"/>
                </a:solidFill>
                <a:latin typeface="Meiryo" charset="-128"/>
                <a:ea typeface="Meiryo" charset="-128"/>
                <a:cs typeface="Meiryo" charset="-128"/>
              </a:rPr>
              <a:t>性能</a:t>
            </a:r>
            <a:endParaRPr kumimoji="1" lang="ja-JP" altLang="en-US" sz="1050" dirty="0">
              <a:solidFill>
                <a:srgbClr val="FFFFFF"/>
              </a:solidFill>
              <a:latin typeface="Meiryo" charset="-128"/>
              <a:ea typeface="Meiryo" charset="-128"/>
              <a:cs typeface="Meiryo" charset="-128"/>
            </a:endParaRPr>
          </a:p>
        </p:txBody>
      </p:sp>
      <p:sp>
        <p:nvSpPr>
          <p:cNvPr id="25" name="正方形/長方形 24"/>
          <p:cNvSpPr/>
          <p:nvPr/>
        </p:nvSpPr>
        <p:spPr>
          <a:xfrm>
            <a:off x="5488427" y="4483013"/>
            <a:ext cx="1006192"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ディスク容量</a:t>
            </a:r>
            <a:endParaRPr kumimoji="1" lang="ja-JP" altLang="en-US" sz="1050" dirty="0">
              <a:solidFill>
                <a:srgbClr val="FFFFFF"/>
              </a:solidFill>
              <a:latin typeface="Meiryo" charset="-128"/>
              <a:ea typeface="Meiryo" charset="-128"/>
              <a:cs typeface="Meiryo" charset="-128"/>
            </a:endParaRPr>
          </a:p>
        </p:txBody>
      </p:sp>
      <p:sp>
        <p:nvSpPr>
          <p:cNvPr id="26" name="正方形/長方形 25"/>
          <p:cNvSpPr/>
          <p:nvPr/>
        </p:nvSpPr>
        <p:spPr>
          <a:xfrm>
            <a:off x="7225890" y="43216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ネットワーク機能</a:t>
            </a: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7218254" y="46540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ネットワーク接続</a:t>
            </a:r>
            <a:endParaRPr kumimoji="1" lang="ja-JP" altLang="en-US" sz="800" dirty="0">
              <a:solidFill>
                <a:srgbClr val="FFFFFF"/>
              </a:solidFill>
              <a:latin typeface="Meiryo" charset="-128"/>
              <a:ea typeface="Meiryo" charset="-128"/>
              <a:cs typeface="Meiryo" charset="-128"/>
            </a:endParaRPr>
          </a:p>
        </p:txBody>
      </p:sp>
      <p:sp>
        <p:nvSpPr>
          <p:cNvPr id="28" name="テキスト ボックス 27"/>
          <p:cNvSpPr txBox="1"/>
          <p:nvPr/>
        </p:nvSpPr>
        <p:spPr>
          <a:xfrm>
            <a:off x="3380271" y="3934124"/>
            <a:ext cx="1701316"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仮想サーバー</a:t>
            </a:r>
            <a:endParaRPr kumimoji="1" lang="ja-JP" altLang="en-US" sz="1400" dirty="0">
              <a:solidFill>
                <a:schemeClr val="bg1"/>
              </a:solidFill>
              <a:latin typeface="Meiryo" charset="-128"/>
              <a:ea typeface="Meiryo" charset="-128"/>
              <a:cs typeface="Meiryo" charset="-128"/>
            </a:endParaRPr>
          </a:p>
        </p:txBody>
      </p:sp>
      <p:sp>
        <p:nvSpPr>
          <p:cNvPr id="29" name="テキスト ボックス 28"/>
          <p:cNvSpPr txBox="1"/>
          <p:nvPr/>
        </p:nvSpPr>
        <p:spPr>
          <a:xfrm>
            <a:off x="5114598" y="3932638"/>
            <a:ext cx="1696740"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仮想ストレージ</a:t>
            </a:r>
            <a:endParaRPr kumimoji="1" lang="ja-JP" altLang="en-US" sz="1400" dirty="0">
              <a:solidFill>
                <a:schemeClr val="bg1"/>
              </a:solidFill>
              <a:latin typeface="Meiryo" charset="-128"/>
              <a:ea typeface="Meiryo" charset="-128"/>
              <a:cs typeface="Meiryo" charset="-128"/>
            </a:endParaRPr>
          </a:p>
        </p:txBody>
      </p:sp>
      <p:sp>
        <p:nvSpPr>
          <p:cNvPr id="30" name="テキスト ボックス 29"/>
          <p:cNvSpPr txBox="1"/>
          <p:nvPr/>
        </p:nvSpPr>
        <p:spPr>
          <a:xfrm>
            <a:off x="6910873" y="393220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仮想ネットワーク</a:t>
            </a:r>
            <a:endParaRPr kumimoji="1" lang="ja-JP" altLang="en-US" sz="1400" dirty="0">
              <a:solidFill>
                <a:schemeClr val="bg1"/>
              </a:solidFill>
              <a:latin typeface="Meiryo" charset="-128"/>
              <a:ea typeface="Meiryo" charset="-128"/>
              <a:cs typeface="Meiryo" charset="-128"/>
            </a:endParaRPr>
          </a:p>
        </p:txBody>
      </p:sp>
      <p:sp>
        <p:nvSpPr>
          <p:cNvPr id="31" name="テキスト ボックス 30"/>
          <p:cNvSpPr txBox="1"/>
          <p:nvPr/>
        </p:nvSpPr>
        <p:spPr>
          <a:xfrm>
            <a:off x="469753" y="2455774"/>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オーケストレーション</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ポリシーベース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規則・条件・基準による設定</a:t>
            </a:r>
            <a:endParaRPr lang="en-US" altLang="ja-JP" sz="1050" dirty="0" smtClean="0">
              <a:solidFill>
                <a:schemeClr val="bg1"/>
              </a:solidFill>
              <a:latin typeface="Meiryo" charset="-128"/>
              <a:ea typeface="Meiryo" charset="-128"/>
              <a:cs typeface="Meiryo" charset="-128"/>
            </a:endParaRPr>
          </a:p>
        </p:txBody>
      </p:sp>
      <p:sp>
        <p:nvSpPr>
          <p:cNvPr id="32" name="正方形/長方形 31"/>
          <p:cNvSpPr/>
          <p:nvPr/>
        </p:nvSpPr>
        <p:spPr>
          <a:xfrm>
            <a:off x="3380271" y="2339572"/>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3743779" y="2649535"/>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4" name="正方形/長方形 33"/>
          <p:cNvSpPr/>
          <p:nvPr/>
        </p:nvSpPr>
        <p:spPr>
          <a:xfrm>
            <a:off x="4297505" y="2649534"/>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5" name="正方形/長方形 34"/>
          <p:cNvSpPr/>
          <p:nvPr/>
        </p:nvSpPr>
        <p:spPr>
          <a:xfrm>
            <a:off x="3743779" y="2978728"/>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36" name="フローチャート: カード 35"/>
          <p:cNvSpPr/>
          <p:nvPr/>
        </p:nvSpPr>
        <p:spPr>
          <a:xfrm>
            <a:off x="4336304" y="2212818"/>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37" name="正方形/長方形 36"/>
          <p:cNvSpPr/>
          <p:nvPr/>
        </p:nvSpPr>
        <p:spPr>
          <a:xfrm>
            <a:off x="4336304" y="2262835"/>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38" name="テキスト ボックス 37"/>
          <p:cNvSpPr txBox="1"/>
          <p:nvPr/>
        </p:nvSpPr>
        <p:spPr>
          <a:xfrm>
            <a:off x="3380271" y="2345057"/>
            <a:ext cx="1085590"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01</a:t>
            </a:r>
            <a:endParaRPr kumimoji="1" lang="ja-JP" altLang="en-US" sz="1000" dirty="0">
              <a:solidFill>
                <a:schemeClr val="bg1"/>
              </a:solidFill>
              <a:latin typeface="Meiryo" charset="-128"/>
              <a:ea typeface="Meiryo" charset="-128"/>
              <a:cs typeface="Meiryo" charset="-128"/>
            </a:endParaRPr>
          </a:p>
        </p:txBody>
      </p:sp>
      <p:sp>
        <p:nvSpPr>
          <p:cNvPr id="39" name="正方形/長方形 38"/>
          <p:cNvSpPr/>
          <p:nvPr/>
        </p:nvSpPr>
        <p:spPr>
          <a:xfrm>
            <a:off x="5115204" y="2333565"/>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5478712" y="2643528"/>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1" name="正方形/長方形 40"/>
          <p:cNvSpPr/>
          <p:nvPr/>
        </p:nvSpPr>
        <p:spPr>
          <a:xfrm>
            <a:off x="6032438" y="2643527"/>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2" name="正方形/長方形 41"/>
          <p:cNvSpPr/>
          <p:nvPr/>
        </p:nvSpPr>
        <p:spPr>
          <a:xfrm>
            <a:off x="5478712" y="2972721"/>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43" name="フローチャート: カード 42"/>
          <p:cNvSpPr/>
          <p:nvPr/>
        </p:nvSpPr>
        <p:spPr>
          <a:xfrm>
            <a:off x="6071237"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44" name="正方形/長方形 43"/>
          <p:cNvSpPr/>
          <p:nvPr/>
        </p:nvSpPr>
        <p:spPr>
          <a:xfrm>
            <a:off x="6071237"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45" name="テキスト ボックス 44"/>
          <p:cNvSpPr txBox="1"/>
          <p:nvPr/>
        </p:nvSpPr>
        <p:spPr>
          <a:xfrm>
            <a:off x="5131290" y="2339050"/>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02</a:t>
            </a:r>
            <a:endParaRPr kumimoji="1" lang="ja-JP" altLang="en-US" sz="1000" dirty="0">
              <a:solidFill>
                <a:schemeClr val="bg1"/>
              </a:solidFill>
              <a:latin typeface="Meiryo" charset="-128"/>
              <a:ea typeface="Meiryo" charset="-128"/>
              <a:cs typeface="Meiryo" charset="-128"/>
            </a:endParaRPr>
          </a:p>
        </p:txBody>
      </p:sp>
      <p:sp>
        <p:nvSpPr>
          <p:cNvPr id="46" name="正方形/長方形 45"/>
          <p:cNvSpPr/>
          <p:nvPr/>
        </p:nvSpPr>
        <p:spPr>
          <a:xfrm>
            <a:off x="6853472" y="2345057"/>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216980" y="2655020"/>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8" name="正方形/長方形 47"/>
          <p:cNvSpPr/>
          <p:nvPr/>
        </p:nvSpPr>
        <p:spPr>
          <a:xfrm>
            <a:off x="7770706" y="2655019"/>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9" name="正方形/長方形 48"/>
          <p:cNvSpPr/>
          <p:nvPr/>
        </p:nvSpPr>
        <p:spPr>
          <a:xfrm>
            <a:off x="7216980" y="2984213"/>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50" name="フローチャート: カード 49"/>
          <p:cNvSpPr/>
          <p:nvPr/>
        </p:nvSpPr>
        <p:spPr>
          <a:xfrm>
            <a:off x="7809724"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51" name="正方形/長方形 50"/>
          <p:cNvSpPr/>
          <p:nvPr/>
        </p:nvSpPr>
        <p:spPr>
          <a:xfrm>
            <a:off x="7809724"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52" name="テキスト ボックス 51"/>
          <p:cNvSpPr txBox="1"/>
          <p:nvPr/>
        </p:nvSpPr>
        <p:spPr>
          <a:xfrm>
            <a:off x="6869558" y="2350542"/>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03</a:t>
            </a:r>
            <a:endParaRPr kumimoji="1" lang="ja-JP" altLang="en-US" sz="1000" dirty="0">
              <a:solidFill>
                <a:schemeClr val="bg1"/>
              </a:solidFill>
              <a:latin typeface="Meiryo" charset="-128"/>
              <a:ea typeface="Meiryo" charset="-128"/>
              <a:cs typeface="Meiryo" charset="-128"/>
            </a:endParaRPr>
          </a:p>
        </p:txBody>
      </p:sp>
      <p:cxnSp>
        <p:nvCxnSpPr>
          <p:cNvPr id="54" name="直線矢印コネクタ 53"/>
          <p:cNvCxnSpPr>
            <a:stCxn id="28" idx="0"/>
            <a:endCxn id="32" idx="2"/>
          </p:cNvCxnSpPr>
          <p:nvPr/>
        </p:nvCxnSpPr>
        <p:spPr>
          <a:xfrm flipH="1" flipV="1">
            <a:off x="4228338" y="3329808"/>
            <a:ext cx="2591" cy="604316"/>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28" idx="0"/>
            <a:endCxn id="39" idx="2"/>
          </p:cNvCxnSpPr>
          <p:nvPr/>
        </p:nvCxnSpPr>
        <p:spPr>
          <a:xfrm flipV="1">
            <a:off x="4230929" y="3323801"/>
            <a:ext cx="1732342" cy="610323"/>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8" idx="0"/>
            <a:endCxn id="46" idx="2"/>
          </p:cNvCxnSpPr>
          <p:nvPr/>
        </p:nvCxnSpPr>
        <p:spPr>
          <a:xfrm flipV="1">
            <a:off x="4230929" y="3335293"/>
            <a:ext cx="3470610" cy="598831"/>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9" idx="0"/>
            <a:endCxn id="32" idx="2"/>
          </p:cNvCxnSpPr>
          <p:nvPr/>
        </p:nvCxnSpPr>
        <p:spPr>
          <a:xfrm flipH="1" flipV="1">
            <a:off x="4228338" y="3329808"/>
            <a:ext cx="1734630" cy="602830"/>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9" idx="0"/>
            <a:endCxn id="39" idx="2"/>
          </p:cNvCxnSpPr>
          <p:nvPr/>
        </p:nvCxnSpPr>
        <p:spPr>
          <a:xfrm flipV="1">
            <a:off x="5962968" y="3323801"/>
            <a:ext cx="303" cy="608837"/>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29" idx="0"/>
            <a:endCxn id="46" idx="2"/>
          </p:cNvCxnSpPr>
          <p:nvPr/>
        </p:nvCxnSpPr>
        <p:spPr>
          <a:xfrm flipV="1">
            <a:off x="5962968" y="3335293"/>
            <a:ext cx="1738571" cy="597345"/>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30" idx="0"/>
            <a:endCxn id="46" idx="2"/>
          </p:cNvCxnSpPr>
          <p:nvPr/>
        </p:nvCxnSpPr>
        <p:spPr>
          <a:xfrm flipH="1" flipV="1">
            <a:off x="7701539" y="3335293"/>
            <a:ext cx="19813" cy="596912"/>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30" idx="0"/>
            <a:endCxn id="32" idx="2"/>
          </p:cNvCxnSpPr>
          <p:nvPr/>
        </p:nvCxnSpPr>
        <p:spPr>
          <a:xfrm flipH="1" flipV="1">
            <a:off x="4228338" y="3329808"/>
            <a:ext cx="3493014" cy="602397"/>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0" idx="0"/>
            <a:endCxn id="39" idx="2"/>
          </p:cNvCxnSpPr>
          <p:nvPr/>
        </p:nvCxnSpPr>
        <p:spPr>
          <a:xfrm flipH="1" flipV="1">
            <a:off x="5963271" y="3323801"/>
            <a:ext cx="1758081" cy="608404"/>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403501" y="810131"/>
            <a:ext cx="3844649" cy="11691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69753" y="1033056"/>
            <a:ext cx="345479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コントロール</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パターンやルール・ベース</a:t>
            </a:r>
            <a:r>
              <a:rPr lang="ja-JP" altLang="en-US" sz="1050" dirty="0" smtClean="0">
                <a:solidFill>
                  <a:schemeClr val="bg1"/>
                </a:solidFill>
                <a:latin typeface="Meiryo" charset="-128"/>
                <a:ea typeface="Meiryo" charset="-128"/>
                <a:cs typeface="Meiryo" charset="-128"/>
              </a:rPr>
              <a:t>での運用管理・調達管理</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構成管理・稼働管理・問題解決</a:t>
            </a:r>
            <a:endParaRPr lang="en-US" altLang="ja-JP" sz="1050" dirty="0" smtClean="0">
              <a:solidFill>
                <a:schemeClr val="bg1"/>
              </a:solidFill>
              <a:latin typeface="Meiryo" charset="-128"/>
              <a:ea typeface="Meiryo" charset="-128"/>
              <a:cs typeface="Meiryo" charset="-128"/>
            </a:endParaRPr>
          </a:p>
        </p:txBody>
      </p:sp>
      <p:grpSp>
        <p:nvGrpSpPr>
          <p:cNvPr id="86" name="図形グループ 85"/>
          <p:cNvGrpSpPr/>
          <p:nvPr/>
        </p:nvGrpSpPr>
        <p:grpSpPr>
          <a:xfrm>
            <a:off x="6646393" y="740727"/>
            <a:ext cx="629504" cy="644142"/>
            <a:chOff x="2667295" y="1059799"/>
            <a:chExt cx="681672" cy="722281"/>
          </a:xfrm>
        </p:grpSpPr>
        <p:sp>
          <p:nvSpPr>
            <p:cNvPr id="87" name="角丸四角形 8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88" name="図 8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9" name="図形グループ 88"/>
          <p:cNvGrpSpPr/>
          <p:nvPr/>
        </p:nvGrpSpPr>
        <p:grpSpPr>
          <a:xfrm>
            <a:off x="6853058" y="981417"/>
            <a:ext cx="246680" cy="577996"/>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3" name="屈折矢印 92"/>
          <p:cNvSpPr/>
          <p:nvPr/>
        </p:nvSpPr>
        <p:spPr>
          <a:xfrm rot="10800000" flipH="1">
            <a:off x="4297505" y="1591411"/>
            <a:ext cx="1190922" cy="584168"/>
          </a:xfrm>
          <a:prstGeom prst="ben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下矢印 93"/>
          <p:cNvSpPr/>
          <p:nvPr/>
        </p:nvSpPr>
        <p:spPr>
          <a:xfrm>
            <a:off x="6820742" y="1588398"/>
            <a:ext cx="313028" cy="58557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左矢印 94"/>
          <p:cNvSpPr/>
          <p:nvPr/>
        </p:nvSpPr>
        <p:spPr>
          <a:xfrm>
            <a:off x="4283219" y="1000821"/>
            <a:ext cx="2233836" cy="324814"/>
          </a:xfrm>
          <a:prstGeom prst="lef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監視</a:t>
            </a:r>
            <a:endParaRPr kumimoji="1" lang="ja-JP" altLang="en-US" sz="800" dirty="0">
              <a:solidFill>
                <a:srgbClr val="FFFFFF"/>
              </a:solidFill>
              <a:latin typeface="Meiryo" charset="-128"/>
              <a:ea typeface="Meiryo" charset="-128"/>
              <a:cs typeface="Meiryo" charset="-128"/>
            </a:endParaRPr>
          </a:p>
        </p:txBody>
      </p:sp>
      <p:sp>
        <p:nvSpPr>
          <p:cNvPr id="99" name="テキスト ボックス 98"/>
          <p:cNvSpPr txBox="1"/>
          <p:nvPr/>
        </p:nvSpPr>
        <p:spPr>
          <a:xfrm>
            <a:off x="4042308" y="1567115"/>
            <a:ext cx="1701316" cy="215444"/>
          </a:xfrm>
          <a:prstGeom prst="rect">
            <a:avLst/>
          </a:prstGeom>
          <a:noFill/>
        </p:spPr>
        <p:txBody>
          <a:bodyPr wrap="square" rtlCol="0">
            <a:spAutoFit/>
          </a:bodyPr>
          <a:lstStyle/>
          <a:p>
            <a:pPr algn="ctr"/>
            <a:r>
              <a:rPr kumimoji="1" lang="ja-JP" altLang="en-US" sz="800" dirty="0" smtClean="0">
                <a:solidFill>
                  <a:schemeClr val="bg1"/>
                </a:solidFill>
                <a:latin typeface="Meiryo" charset="-128"/>
                <a:ea typeface="Meiryo" charset="-128"/>
                <a:cs typeface="Meiryo" charset="-128"/>
              </a:rPr>
              <a:t>自動</a:t>
            </a:r>
            <a:r>
              <a:rPr kumimoji="1" lang="en-US" altLang="ja-JP" sz="800" dirty="0" smtClean="0">
                <a:solidFill>
                  <a:schemeClr val="bg1"/>
                </a:solidFill>
                <a:latin typeface="Meiryo" charset="-128"/>
                <a:ea typeface="Meiryo" charset="-128"/>
                <a:cs typeface="Meiryo" charset="-128"/>
              </a:rPr>
              <a:t>/</a:t>
            </a:r>
            <a:r>
              <a:rPr kumimoji="1" lang="ja-JP" altLang="en-US" sz="800" dirty="0" smtClean="0">
                <a:solidFill>
                  <a:schemeClr val="bg1"/>
                </a:solidFill>
                <a:latin typeface="Meiryo" charset="-128"/>
                <a:ea typeface="Meiryo" charset="-128"/>
                <a:cs typeface="Meiryo" charset="-128"/>
              </a:rPr>
              <a:t>自律制御</a:t>
            </a:r>
            <a:endParaRPr kumimoji="1" lang="ja-JP" altLang="en-US" sz="800" dirty="0">
              <a:solidFill>
                <a:schemeClr val="bg1"/>
              </a:solidFill>
              <a:latin typeface="Meiryo" charset="-128"/>
              <a:ea typeface="Meiryo" charset="-128"/>
              <a:cs typeface="Meiryo" charset="-128"/>
            </a:endParaRPr>
          </a:p>
        </p:txBody>
      </p:sp>
      <p:sp>
        <p:nvSpPr>
          <p:cNvPr id="100" name="テキスト ボックス 99"/>
          <p:cNvSpPr txBox="1"/>
          <p:nvPr/>
        </p:nvSpPr>
        <p:spPr>
          <a:xfrm>
            <a:off x="6845055" y="1591979"/>
            <a:ext cx="307777" cy="441140"/>
          </a:xfrm>
          <a:prstGeom prst="rect">
            <a:avLst/>
          </a:prstGeom>
          <a:noFill/>
        </p:spPr>
        <p:txBody>
          <a:bodyPr vert="eaVert" wrap="square" rtlCol="0">
            <a:spAutoFit/>
          </a:bodyPr>
          <a:lstStyle/>
          <a:p>
            <a:pPr algn="ctr"/>
            <a:r>
              <a:rPr kumimoji="1" lang="ja-JP" altLang="en-US" sz="800" smtClean="0">
                <a:solidFill>
                  <a:schemeClr val="bg1"/>
                </a:solidFill>
                <a:latin typeface="Meiryo" charset="-128"/>
                <a:ea typeface="Meiryo" charset="-128"/>
                <a:cs typeface="Meiryo" charset="-128"/>
              </a:rPr>
              <a:t>制御</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85651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5" name="正方形/長方形 4"/>
          <p:cNvSpPr/>
          <p:nvPr/>
        </p:nvSpPr>
        <p:spPr>
          <a:xfrm>
            <a:off x="529308" y="1012591"/>
            <a:ext cx="8085383" cy="70375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アプリケーション開発・変更への迅速な対応</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smtClean="0">
                <a:solidFill>
                  <a:srgbClr val="FFFFFF"/>
                </a:solidFill>
                <a:latin typeface="Meiryo" charset="-128"/>
                <a:ea typeface="Meiryo" charset="-128"/>
                <a:cs typeface="Meiryo" charset="-128"/>
              </a:rPr>
              <a:t>eXtreme</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Programing,Scrum,Test</a:t>
            </a:r>
            <a:r>
              <a:rPr lang="en-US" altLang="ja-JP" sz="1400" dirty="0" smtClean="0">
                <a:solidFill>
                  <a:srgbClr val="FFFFFF"/>
                </a:solidFill>
                <a:latin typeface="Meiryo" charset="-128"/>
                <a:ea typeface="Meiryo" charset="-128"/>
                <a:cs typeface="Meiryo" charset="-128"/>
              </a:rPr>
              <a:t> Driven Development</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本番環境への迅速な移行・継続的デリバリー</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Chef,Jenkis,Hashicorp</a:t>
            </a:r>
            <a:r>
              <a:rPr kumimoji="1" lang="ja-JP" altLang="en-US"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en-US" altLang="ja-JP" sz="1400" dirty="0" smtClean="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インフラ環境の迅速な調達・構築・変更</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OpenStack,</a:t>
            </a:r>
            <a:r>
              <a:rPr lang="en-US" altLang="ja-JP" sz="1400" dirty="0" err="1" smtClean="0">
                <a:solidFill>
                  <a:srgbClr val="FFFFFF"/>
                </a:solidFill>
                <a:latin typeface="Meiryo" charset="-128"/>
                <a:ea typeface="Meiryo" charset="-128"/>
                <a:cs typeface="Meiryo" charset="-128"/>
              </a:rPr>
              <a:t>vCloud</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Air,Azure</a:t>
            </a:r>
            <a:r>
              <a:rPr lang="en-US" altLang="ja-JP" sz="1400" dirty="0" smtClean="0">
                <a:solidFill>
                  <a:srgbClr val="FFFFFF"/>
                </a:solidFill>
                <a:latin typeface="Meiryo" charset="-128"/>
                <a:ea typeface="Meiryo" charset="-128"/>
                <a:cs typeface="Meiryo" charset="-128"/>
              </a:rPr>
              <a:t> Stack</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アジャイル開発</a:t>
            </a:r>
            <a:endParaRPr kumimoji="1" lang="en-US" altLang="ja-JP" sz="1600" b="1" dirty="0" smtClean="0">
              <a:solidFill>
                <a:srgbClr val="FFFFFF"/>
              </a:solidFill>
              <a:latin typeface="Meiryo" charset="-128"/>
              <a:ea typeface="Meiryo" charset="-128"/>
              <a:cs typeface="Meiryo" charset="-128"/>
            </a:endParaRPr>
          </a:p>
          <a:p>
            <a:pPr algn="ctr"/>
            <a:r>
              <a:rPr lang="en-US" altLang="ja-JP" sz="1000" dirty="0" smtClean="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DevOps</a:t>
            </a:r>
          </a:p>
          <a:p>
            <a:pPr algn="ctr"/>
            <a:r>
              <a:rPr lang="en-US" altLang="ja-JP" sz="1000" dirty="0" smtClean="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SDI</a:t>
            </a:r>
          </a:p>
          <a:p>
            <a:pPr algn="ctr"/>
            <a:r>
              <a:rPr lang="en-US" altLang="ja-JP" sz="1000" dirty="0" smtClean="0">
                <a:solidFill>
                  <a:srgbClr val="FFFFFF"/>
                </a:solidFill>
                <a:latin typeface="Meiryo" charset="-128"/>
                <a:ea typeface="Meiryo" charset="-128"/>
                <a:cs typeface="Meiryo" charset="-128"/>
              </a:rPr>
              <a:t>Software Defined Infrastructure</a:t>
            </a:r>
            <a:endParaRPr lang="en-US" altLang="ja-JP" sz="600" dirty="0" smtClean="0">
              <a:solidFill>
                <a:srgbClr val="FFFFFF"/>
              </a:solidFill>
              <a:latin typeface="Meiryo" charset="-128"/>
              <a:ea typeface="Meiryo" charset="-128"/>
              <a:cs typeface="Meiryo" charset="-128"/>
            </a:endParaRPr>
          </a:p>
          <a:p>
            <a:pPr algn="ctr"/>
            <a:endParaRPr kumimoji="1" lang="en-US" altLang="ja-JP" sz="600" dirty="0">
              <a:solidFill>
                <a:srgbClr val="FFFFFF"/>
              </a:solidFill>
              <a:latin typeface="Meiryo" charset="-128"/>
              <a:ea typeface="Meiryo" charset="-128"/>
              <a:cs typeface="Meiryo" charset="-128"/>
            </a:endParaRPr>
          </a:p>
          <a:p>
            <a:pPr algn="ctr"/>
            <a:r>
              <a:rPr lang="ja-JP" altLang="en-US" sz="1200" b="1" dirty="0" smtClean="0">
                <a:solidFill>
                  <a:srgbClr val="FFFFFF"/>
                </a:solidFill>
                <a:latin typeface="Meiryo" charset="-128"/>
                <a:ea typeface="Meiryo" charset="-128"/>
                <a:cs typeface="Meiryo" charset="-128"/>
              </a:rPr>
              <a:t>クラウド（</a:t>
            </a:r>
            <a:r>
              <a:rPr lang="en-US" altLang="ja-JP" sz="1200" b="1" dirty="0" smtClean="0">
                <a:solidFill>
                  <a:srgbClr val="FFFFFF"/>
                </a:solidFill>
                <a:latin typeface="Meiryo" charset="-128"/>
                <a:ea typeface="Meiryo" charset="-128"/>
                <a:cs typeface="Meiryo" charset="-128"/>
              </a:rPr>
              <a:t>IaaS</a:t>
            </a:r>
            <a:r>
              <a:rPr lang="ja-JP" altLang="en-US" sz="1200" b="1" dirty="0" smtClean="0">
                <a:solidFill>
                  <a:srgbClr val="FFFFFF"/>
                </a:solidFill>
                <a:latin typeface="Meiryo" charset="-128"/>
                <a:ea typeface="Meiryo" charset="-128"/>
                <a:cs typeface="Meiryo" charset="-128"/>
              </a:rPr>
              <a:t>）</a:t>
            </a:r>
            <a:endParaRPr kumimoji="1" lang="ja-JP" altLang="en-US" sz="1200" b="1"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89649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22" name="図形グループ 21"/>
          <p:cNvGrpSpPr/>
          <p:nvPr/>
        </p:nvGrpSpPr>
        <p:grpSpPr>
          <a:xfrm>
            <a:off x="228600" y="990600"/>
            <a:ext cx="8686800" cy="2667000"/>
            <a:chOff x="228600" y="990600"/>
            <a:chExt cx="8686800" cy="2667000"/>
          </a:xfrm>
        </p:grpSpPr>
        <p:grpSp>
          <p:nvGrpSpPr>
            <p:cNvPr id="20" name="図形グループ 19"/>
            <p:cNvGrpSpPr/>
            <p:nvPr/>
          </p:nvGrpSpPr>
          <p:grpSpPr>
            <a:xfrm>
              <a:off x="228600" y="990600"/>
              <a:ext cx="8686800" cy="2667000"/>
              <a:chOff x="228600" y="990600"/>
              <a:chExt cx="8686800" cy="26670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Meiryo" charset="-128"/>
                    <a:ea typeface="Meiryo" charset="-128"/>
                    <a:cs typeface="Meiryo"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 name="テキスト ボックス 14"/>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73" name="テキスト ボックス 72"/>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0" name="フローチャート: 書類 9"/>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9" name="フローチャート: 書類 58"/>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0" name="フローチャート: 書類 59"/>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角丸四角形 68"/>
              <p:cNvSpPr/>
              <p:nvPr/>
            </p:nvSpPr>
            <p:spPr bwMode="auto">
              <a:xfrm>
                <a:off x="4808536" y="2118628"/>
                <a:ext cx="1484319" cy="39597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0" name="角丸四角形 69"/>
              <p:cNvSpPr/>
              <p:nvPr/>
            </p:nvSpPr>
            <p:spPr bwMode="auto">
              <a:xfrm>
                <a:off x="4804568" y="1877474"/>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1" name="角丸四角形 70"/>
              <p:cNvSpPr/>
              <p:nvPr/>
            </p:nvSpPr>
            <p:spPr bwMode="auto">
              <a:xfrm>
                <a:off x="4804568" y="1644184"/>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直線矢印コネクタ 75"/>
              <p:cNvCxnSpPr>
                <a:stCxn id="2306" idx="2"/>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grpSp>
        <p:sp>
          <p:nvSpPr>
            <p:cNvPr id="32" name="テキスト ボックス 31"/>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0000FF"/>
                </a:solidFill>
                <a:effectLst/>
                <a:latin typeface="Meiryo" charset="-128"/>
                <a:ea typeface="Meiryo" charset="-128"/>
                <a:cs typeface="Meiryo" charset="-128"/>
              </a:rPr>
              <a:t>API</a:t>
            </a:r>
            <a:r>
              <a:rPr kumimoji="0" lang="ja-JP" altLang="en-US" sz="1200" b="0" i="0" u="none" strike="noStrike" cap="none" normalizeH="0" baseline="0" dirty="0" smtClean="0">
                <a:ln>
                  <a:noFill/>
                </a:ln>
                <a:solidFill>
                  <a:srgbClr val="0000FF"/>
                </a:solidFill>
                <a:effectLst/>
                <a:latin typeface="Meiryo" charset="-128"/>
                <a:ea typeface="Meiryo" charset="-128"/>
                <a:cs typeface="Meiryo" charset="-128"/>
              </a:rPr>
              <a:t>を介し、コントローラーやセルフポータルの操作に従って、プロビジョニングを行う</a:t>
            </a:r>
          </a:p>
        </p:txBody>
      </p:sp>
      <p:grpSp>
        <p:nvGrpSpPr>
          <p:cNvPr id="21" name="図形グループ 20"/>
          <p:cNvGrpSpPr/>
          <p:nvPr/>
        </p:nvGrpSpPr>
        <p:grpSpPr>
          <a:xfrm>
            <a:off x="5095647" y="836612"/>
            <a:ext cx="2209800" cy="763587"/>
            <a:chOff x="5105400" y="608012"/>
            <a:chExt cx="2209800" cy="763587"/>
          </a:xfrm>
        </p:grpSpPr>
        <p:sp>
          <p:nvSpPr>
            <p:cNvPr id="36" name="角丸四角形吹き出し 35"/>
            <p:cNvSpPr/>
            <p:nvPr/>
          </p:nvSpPr>
          <p:spPr bwMode="auto">
            <a:xfrm>
              <a:off x="5105400" y="608012"/>
              <a:ext cx="1822681" cy="763587"/>
            </a:xfrm>
            <a:prstGeom prst="wedgeRoundRectCallout">
              <a:avLst>
                <a:gd name="adj1" fmla="val -87566"/>
                <a:gd name="adj2" fmla="val 59300"/>
                <a:gd name="adj3" fmla="val 16667"/>
              </a:avLst>
            </a:prstGeom>
            <a:solidFill>
              <a:schemeClr val="accent5">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ハード・ソフト構成の管理</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システムの稼働監視</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アラートから異常の兆候を検知</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異常の原因を解析</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解決策の選定</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解決策適用による影響範囲を確認</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設定の変更やリソースの追加で対応</a:t>
              </a:r>
              <a:endParaRPr lang="en-US" altLang="ja-JP" sz="600" dirty="0" smtClean="0">
                <a:solidFill>
                  <a:schemeClr val="bg1"/>
                </a:solidFill>
                <a:latin typeface="Meiryo" charset="-128"/>
                <a:ea typeface="Meiryo" charset="-128"/>
                <a:cs typeface="Meiryo" charset="-128"/>
              </a:endParaRPr>
            </a:p>
          </p:txBody>
        </p:sp>
        <p:sp>
          <p:nvSpPr>
            <p:cNvPr id="97" name="フローチャート: 書類 96"/>
            <p:cNvSpPr/>
            <p:nvPr/>
          </p:nvSpPr>
          <p:spPr bwMode="auto">
            <a:xfrm>
              <a:off x="6629400" y="640780"/>
              <a:ext cx="685800" cy="4572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運用</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chemeClr val="bg1"/>
                  </a:solidFill>
                  <a:latin typeface="Meiryo" charset="-128"/>
                  <a:ea typeface="Meiryo" charset="-128"/>
                  <a:cs typeface="Meiryo" charset="-128"/>
                </a:rPr>
                <a:t>パターン</a:t>
              </a:r>
              <a:endParaRPr kumimoji="0" lang="ja-JP" altLang="en-US"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全体の仕組み</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5" name="テキスト ボックス 34"/>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28" name="角丸四角形 27"/>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Tree>
    <p:extLst>
      <p:ext uri="{BB962C8B-B14F-4D97-AF65-F5344CB8AC3E}">
        <p14:creationId xmlns:p14="http://schemas.microsoft.com/office/powerpoint/2010/main" val="890009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角丸四角形 153"/>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5" name="角丸四角形 154"/>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6"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8" name="テキスト ボックス 157"/>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59" name="テキスト ボックス 158"/>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60" name="角丸四角形 159"/>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1" name="角丸四角形 160"/>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62" name="フローチャート: 書類 161"/>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3" name="フローチャート: 書類 162"/>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4" name="フローチャート: 書類 163"/>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6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角丸四角形 165"/>
          <p:cNvSpPr/>
          <p:nvPr/>
        </p:nvSpPr>
        <p:spPr bwMode="auto">
          <a:xfrm>
            <a:off x="4800601" y="1815969"/>
            <a:ext cx="1520031" cy="69863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7" name="角丸四角形 166"/>
          <p:cNvSpPr/>
          <p:nvPr/>
        </p:nvSpPr>
        <p:spPr bwMode="auto">
          <a:xfrm>
            <a:off x="4804568" y="1554613"/>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8" name="角丸四角形 167"/>
          <p:cNvSpPr/>
          <p:nvPr/>
        </p:nvSpPr>
        <p:spPr bwMode="auto">
          <a:xfrm>
            <a:off x="4804568" y="1305682"/>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69" name="直線矢印コネクタ 168"/>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0" name="直線矢印コネクタ 169"/>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1" name="角丸四角形 170"/>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2" name="角丸四角形 171"/>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3" name="テキスト ボックス 172"/>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sp>
        <p:nvSpPr>
          <p:cNvPr id="174" name="テキスト ボックス 173"/>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sp>
        <p:nvSpPr>
          <p:cNvPr id="175" name="上矢印 174"/>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6" name="テキスト ボックス 175"/>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sp>
        <p:nvSpPr>
          <p:cNvPr id="177" name="角丸四角形 176"/>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78" name="図 17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179" name="図 17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180" name="図 17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81" name="図 180"/>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182" name="図 181"/>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183" name="角丸四角形 182"/>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4" name="角丸四角形 183"/>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5" name="角丸四角形 184"/>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6" name="角丸四角形 185"/>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7" name="テキスト ボックス 186"/>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sp>
        <p:nvSpPr>
          <p:cNvPr id="188" name="角丸四角形 187"/>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9" name="正方形/長方形 188"/>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190" name="直線矢印コネクタ 189"/>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1" name="直線矢印コネクタ 190"/>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2" name="直線矢印コネクタ 191"/>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3" name="角丸四角形 192"/>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4" name="角丸四角形 193"/>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5" name="角丸四角形 194"/>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6" name="角丸四角形 195"/>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/SDI</a:t>
            </a:r>
            <a:r>
              <a:rPr lang="ja-JP" altLang="en-US" dirty="0" smtClean="0"/>
              <a:t>と</a:t>
            </a:r>
            <a:r>
              <a:rPr lang="en-US" altLang="ja-JP" dirty="0" smtClean="0"/>
              <a:t>IaaS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74" name="角丸四角形 73"/>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82" name="角丸四角形 81"/>
          <p:cNvSpPr/>
          <p:nvPr/>
        </p:nvSpPr>
        <p:spPr bwMode="auto">
          <a:xfrm>
            <a:off x="914400" y="3007102"/>
            <a:ext cx="8057766" cy="3469897"/>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1284618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fltVal val="0"/>
                                          </p:val>
                                        </p:tav>
                                        <p:tav tm="100000">
                                          <p:val>
                                            <p:strVal val="#ppt_h"/>
                                          </p:val>
                                        </p:tav>
                                      </p:tavLst>
                                    </p:anim>
                                    <p:animEffect transition="in" filter="fade">
                                      <p:cBhvr>
                                        <p:cTn id="14" dur="500"/>
                                        <p:tgtEl>
                                          <p:spTgt spid="15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up)">
                                      <p:cBhvr>
                                        <p:cTn id="1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96" grpId="0" animBg="1"/>
      <p:bldP spid="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製品とサービス</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58" name="角丸四角形 57"/>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59" name="角丸四角形 58"/>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テキスト ボックス 59"/>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61" name="角丸四角形 60"/>
          <p:cNvSpPr/>
          <p:nvPr/>
        </p:nvSpPr>
        <p:spPr bwMode="auto">
          <a:xfrm>
            <a:off x="2125422" y="982663"/>
            <a:ext cx="23913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62" name="角丸四角形 61"/>
          <p:cNvSpPr/>
          <p:nvPr/>
        </p:nvSpPr>
        <p:spPr bwMode="auto">
          <a:xfrm>
            <a:off x="2168888" y="3048000"/>
            <a:ext cx="2277558"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65" name="図 64"/>
          <p:cNvPicPr>
            <a:picLocks noChangeAspect="1"/>
          </p:cNvPicPr>
          <p:nvPr/>
        </p:nvPicPr>
        <p:blipFill>
          <a:blip r:embed="rId3">
            <a:clrChange>
              <a:clrFrom>
                <a:srgbClr val="FFFFFF"/>
              </a:clrFrom>
              <a:clrTo>
                <a:srgbClr val="FFFFFF">
                  <a:alpha val="0"/>
                </a:srgbClr>
              </a:clrTo>
            </a:clrChange>
          </a:blip>
          <a:stretch>
            <a:fillRect/>
          </a:stretch>
        </p:blipFill>
        <p:spPr>
          <a:xfrm>
            <a:off x="2178522" y="4382946"/>
            <a:ext cx="2160985" cy="1369338"/>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2132216" y="3927435"/>
            <a:ext cx="2207291" cy="843317"/>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2337332" y="3587886"/>
            <a:ext cx="1859366" cy="523084"/>
          </a:xfrm>
          <a:prstGeom prst="rect">
            <a:avLst/>
          </a:prstGeom>
        </p:spPr>
      </p:pic>
      <p:sp>
        <p:nvSpPr>
          <p:cNvPr id="8" name="テキスト ボックス 7"/>
          <p:cNvSpPr txBox="1"/>
          <p:nvPr/>
        </p:nvSpPr>
        <p:spPr>
          <a:xfrm>
            <a:off x="3660092" y="3921478"/>
            <a:ext cx="598241" cy="276999"/>
          </a:xfrm>
          <a:prstGeom prst="rect">
            <a:avLst/>
          </a:prstGeom>
          <a:noFill/>
        </p:spPr>
        <p:txBody>
          <a:bodyPr wrap="none" rtlCol="0">
            <a:spAutoFit/>
          </a:bodyPr>
          <a:lstStyle/>
          <a:p>
            <a:r>
              <a:rPr kumimoji="1" lang="en-US" altLang="ja-JP" sz="1200" smtClean="0">
                <a:solidFill>
                  <a:srgbClr val="0070C0"/>
                </a:solidFill>
                <a:latin typeface="Sathu" charset="-34"/>
                <a:ea typeface="Sathu" charset="-34"/>
                <a:cs typeface="Sathu" charset="-34"/>
              </a:rPr>
              <a:t>Stack</a:t>
            </a:r>
            <a:endParaRPr kumimoji="1" lang="ja-JP" altLang="en-US" sz="1200" dirty="0">
              <a:solidFill>
                <a:srgbClr val="0070C0"/>
              </a:solidFill>
              <a:latin typeface="Sathu" charset="-34"/>
              <a:ea typeface="Sathu" charset="-34"/>
              <a:cs typeface="Sathu" charset="-34"/>
            </a:endParaRPr>
          </a:p>
        </p:txBody>
      </p:sp>
      <p:sp>
        <p:nvSpPr>
          <p:cNvPr id="76" name="テキスト ボックス 75"/>
          <p:cNvSpPr txBox="1"/>
          <p:nvPr/>
        </p:nvSpPr>
        <p:spPr>
          <a:xfrm>
            <a:off x="3106335" y="4497721"/>
            <a:ext cx="1090363" cy="276999"/>
          </a:xfrm>
          <a:prstGeom prst="rect">
            <a:avLst/>
          </a:prstGeom>
          <a:noFill/>
        </p:spPr>
        <p:txBody>
          <a:bodyPr wrap="none" rtlCol="0">
            <a:spAutoFit/>
          </a:bodyPr>
          <a:lstStyle/>
          <a:p>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Suite</a:t>
            </a:r>
            <a:endParaRPr kumimoji="1" lang="ja-JP" altLang="en-US" sz="1200" dirty="0">
              <a:solidFill>
                <a:schemeClr val="accent1">
                  <a:lumMod val="75000"/>
                </a:schemeClr>
              </a:solidFill>
              <a:latin typeface="Sathu" charset="-34"/>
              <a:ea typeface="Sathu" charset="-34"/>
              <a:cs typeface="Sathu" charset="-34"/>
            </a:endParaRPr>
          </a:p>
        </p:txBody>
      </p:sp>
      <p:pic>
        <p:nvPicPr>
          <p:cNvPr id="77" name="図 76"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6115" y="1477791"/>
            <a:ext cx="934560" cy="934560"/>
          </a:xfrm>
          <a:prstGeom prst="rect">
            <a:avLst/>
          </a:prstGeom>
        </p:spPr>
      </p:pic>
      <p:pic>
        <p:nvPicPr>
          <p:cNvPr id="9" name="図 8"/>
          <p:cNvPicPr>
            <a:picLocks noChangeAspect="1"/>
          </p:cNvPicPr>
          <p:nvPr/>
        </p:nvPicPr>
        <p:blipFill>
          <a:blip r:embed="rId7">
            <a:clrChange>
              <a:clrFrom>
                <a:srgbClr val="FFFFFF"/>
              </a:clrFrom>
              <a:clrTo>
                <a:srgbClr val="FFFFFF">
                  <a:alpha val="0"/>
                </a:srgbClr>
              </a:clrTo>
            </a:clrChange>
          </a:blip>
          <a:stretch>
            <a:fillRect/>
          </a:stretch>
        </p:blipFill>
        <p:spPr>
          <a:xfrm>
            <a:off x="2352204" y="2417335"/>
            <a:ext cx="1443189" cy="520938"/>
          </a:xfrm>
          <a:prstGeom prst="rect">
            <a:avLst/>
          </a:prstGeom>
        </p:spPr>
      </p:pic>
      <p:sp>
        <p:nvSpPr>
          <p:cNvPr id="80" name="テキスト ボックス 79"/>
          <p:cNvSpPr txBox="1"/>
          <p:nvPr/>
        </p:nvSpPr>
        <p:spPr>
          <a:xfrm>
            <a:off x="3709054" y="2589656"/>
            <a:ext cx="508473" cy="246221"/>
          </a:xfrm>
          <a:prstGeom prst="rect">
            <a:avLst/>
          </a:prstGeom>
          <a:noFill/>
        </p:spPr>
        <p:txBody>
          <a:bodyPr wrap="none" rtlCol="0">
            <a:spAutoFit/>
          </a:bodyPr>
          <a:lstStyle/>
          <a:p>
            <a:r>
              <a:rPr kumimoji="1" lang="en-US" altLang="ja-JP" sz="1000" smtClean="0">
                <a:solidFill>
                  <a:schemeClr val="tx1">
                    <a:lumMod val="65000"/>
                    <a:lumOff val="35000"/>
                  </a:schemeClr>
                </a:solidFill>
                <a:latin typeface="Sathu" charset="-34"/>
                <a:ea typeface="Sathu" charset="-34"/>
                <a:cs typeface="Sathu" charset="-34"/>
              </a:rPr>
              <a:t>Local</a:t>
            </a:r>
            <a:endParaRPr kumimoji="1" lang="ja-JP" altLang="en-US" sz="1000" dirty="0">
              <a:solidFill>
                <a:schemeClr val="tx1">
                  <a:lumMod val="65000"/>
                  <a:lumOff val="35000"/>
                </a:schemeClr>
              </a:solidFill>
              <a:latin typeface="Sathu" charset="-34"/>
              <a:ea typeface="Sathu" charset="-34"/>
              <a:cs typeface="Sathu" charset="-34"/>
            </a:endParaRPr>
          </a:p>
        </p:txBody>
      </p:sp>
      <p:sp>
        <p:nvSpPr>
          <p:cNvPr id="83" name="角丸四角形 82"/>
          <p:cNvSpPr/>
          <p:nvPr/>
        </p:nvSpPr>
        <p:spPr bwMode="auto">
          <a:xfrm>
            <a:off x="4556102" y="990600"/>
            <a:ext cx="42871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84" name="角丸四角形 83"/>
          <p:cNvSpPr/>
          <p:nvPr/>
        </p:nvSpPr>
        <p:spPr bwMode="auto">
          <a:xfrm>
            <a:off x="4597963" y="3048000"/>
            <a:ext cx="2100103"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87" name="図 86"/>
          <p:cNvPicPr>
            <a:picLocks noChangeAspect="1"/>
          </p:cNvPicPr>
          <p:nvPr/>
        </p:nvPicPr>
        <p:blipFill>
          <a:blip r:embed="rId7">
            <a:clrChange>
              <a:clrFrom>
                <a:srgbClr val="FFFFFF"/>
              </a:clrFrom>
              <a:clrTo>
                <a:srgbClr val="FFFFFF">
                  <a:alpha val="0"/>
                </a:srgbClr>
              </a:clrTo>
            </a:clrChange>
          </a:blip>
          <a:stretch>
            <a:fillRect/>
          </a:stretch>
        </p:blipFill>
        <p:spPr>
          <a:xfrm>
            <a:off x="4725943" y="1879229"/>
            <a:ext cx="1891026" cy="682590"/>
          </a:xfrm>
          <a:prstGeom prst="rect">
            <a:avLst/>
          </a:prstGeom>
        </p:spPr>
      </p:pic>
      <p:pic>
        <p:nvPicPr>
          <p:cNvPr id="91" name="図 90"/>
          <p:cNvPicPr>
            <a:picLocks noChangeAspect="1"/>
          </p:cNvPicPr>
          <p:nvPr/>
        </p:nvPicPr>
        <p:blipFill>
          <a:blip r:embed="rId4">
            <a:clrChange>
              <a:clrFrom>
                <a:srgbClr val="FFFFFF"/>
              </a:clrFrom>
              <a:clrTo>
                <a:srgbClr val="FFFFFF">
                  <a:alpha val="0"/>
                </a:srgbClr>
              </a:clrTo>
            </a:clrChange>
          </a:blip>
          <a:stretch>
            <a:fillRect/>
          </a:stretch>
        </p:blipFill>
        <p:spPr>
          <a:xfrm>
            <a:off x="4542257" y="3932065"/>
            <a:ext cx="2207291" cy="843317"/>
          </a:xfrm>
          <a:prstGeom prst="rect">
            <a:avLst/>
          </a:prstGeom>
        </p:spPr>
      </p:pic>
      <p:sp>
        <p:nvSpPr>
          <p:cNvPr id="92" name="テキスト ボックス 91"/>
          <p:cNvSpPr txBox="1"/>
          <p:nvPr/>
        </p:nvSpPr>
        <p:spPr>
          <a:xfrm>
            <a:off x="5693632" y="4492844"/>
            <a:ext cx="922047" cy="276999"/>
          </a:xfrm>
          <a:prstGeom prst="rect">
            <a:avLst/>
          </a:prstGeom>
          <a:noFill/>
        </p:spPr>
        <p:txBody>
          <a:bodyPr wrap="none" rtlCol="0">
            <a:spAutoFit/>
          </a:bodyPr>
          <a:lstStyle/>
          <a:p>
            <a:pPr algn="r"/>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Air</a:t>
            </a:r>
            <a:endParaRPr kumimoji="1" lang="ja-JP" altLang="en-US" sz="1200" dirty="0">
              <a:solidFill>
                <a:schemeClr val="accent1">
                  <a:lumMod val="75000"/>
                </a:schemeClr>
              </a:solidFill>
              <a:latin typeface="Sathu" charset="-34"/>
              <a:ea typeface="Sathu" charset="-34"/>
              <a:cs typeface="Sathu" charset="-34"/>
            </a:endParaRPr>
          </a:p>
        </p:txBody>
      </p:sp>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039" y="5571836"/>
            <a:ext cx="1891026" cy="334043"/>
          </a:xfrm>
          <a:prstGeom prst="rect">
            <a:avLst/>
          </a:prstGeom>
        </p:spPr>
      </p:pic>
      <p:sp>
        <p:nvSpPr>
          <p:cNvPr id="93" name="角丸四角形 92"/>
          <p:cNvSpPr/>
          <p:nvPr/>
        </p:nvSpPr>
        <p:spPr bwMode="auto">
          <a:xfrm>
            <a:off x="6736612" y="1445753"/>
            <a:ext cx="2058408" cy="4947110"/>
          </a:xfrm>
          <a:prstGeom prst="roundRect">
            <a:avLst>
              <a:gd name="adj" fmla="val 0"/>
            </a:avLst>
          </a:prstGeom>
          <a:solidFill>
            <a:schemeClr val="accent3">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94" name="図 93" descr="imag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129" y="2068975"/>
            <a:ext cx="1720788" cy="1147191"/>
          </a:xfrm>
          <a:prstGeom prst="rect">
            <a:avLst/>
          </a:prstGeom>
        </p:spPr>
      </p:pic>
      <p:pic>
        <p:nvPicPr>
          <p:cNvPr id="95" name="図 94"/>
          <p:cNvPicPr>
            <a:picLocks noChangeAspect="1"/>
          </p:cNvPicPr>
          <p:nvPr/>
        </p:nvPicPr>
        <p:blipFill>
          <a:blip r:embed="rId10">
            <a:clrChange>
              <a:clrFrom>
                <a:srgbClr val="FFFFFF"/>
              </a:clrFrom>
              <a:clrTo>
                <a:srgbClr val="FFFFFF">
                  <a:alpha val="0"/>
                </a:srgbClr>
              </a:clrTo>
            </a:clrChange>
          </a:blip>
          <a:stretch>
            <a:fillRect/>
          </a:stretch>
        </p:blipFill>
        <p:spPr>
          <a:xfrm>
            <a:off x="2286660" y="5365506"/>
            <a:ext cx="1949352" cy="703769"/>
          </a:xfrm>
          <a:prstGeom prst="rect">
            <a:avLst/>
          </a:prstGeom>
        </p:spPr>
      </p:pic>
      <p:pic>
        <p:nvPicPr>
          <p:cNvPr id="96" name="図 95"/>
          <p:cNvPicPr>
            <a:picLocks noChangeAspect="1"/>
          </p:cNvPicPr>
          <p:nvPr/>
        </p:nvPicPr>
        <p:blipFill>
          <a:blip r:embed="rId5">
            <a:clrChange>
              <a:clrFrom>
                <a:srgbClr val="FFFFFF"/>
              </a:clrFrom>
              <a:clrTo>
                <a:srgbClr val="FFFFFF">
                  <a:alpha val="0"/>
                </a:srgbClr>
              </a:clrTo>
            </a:clrChange>
          </a:blip>
          <a:stretch>
            <a:fillRect/>
          </a:stretch>
        </p:blipFill>
        <p:spPr>
          <a:xfrm>
            <a:off x="6913777" y="3704095"/>
            <a:ext cx="1695578" cy="477007"/>
          </a:xfrm>
          <a:prstGeom prst="rect">
            <a:avLst/>
          </a:prstGeom>
        </p:spPr>
      </p:pic>
      <p:pic>
        <p:nvPicPr>
          <p:cNvPr id="13" name="図 12"/>
          <p:cNvPicPr>
            <a:picLocks noChangeAspect="1"/>
          </p:cNvPicPr>
          <p:nvPr/>
        </p:nvPicPr>
        <p:blipFill>
          <a:blip r:embed="rId11">
            <a:clrChange>
              <a:clrFrom>
                <a:srgbClr val="FFFFFF"/>
              </a:clrFrom>
              <a:clrTo>
                <a:srgbClr val="FFFFFF">
                  <a:alpha val="0"/>
                </a:srgbClr>
              </a:clrTo>
            </a:clrChange>
          </a:blip>
          <a:stretch>
            <a:fillRect/>
          </a:stretch>
        </p:blipFill>
        <p:spPr>
          <a:xfrm>
            <a:off x="4733759" y="3600447"/>
            <a:ext cx="805787" cy="436975"/>
          </a:xfrm>
          <a:prstGeom prst="rect">
            <a:avLst/>
          </a:prstGeom>
        </p:spPr>
      </p:pic>
      <p:pic>
        <p:nvPicPr>
          <p:cNvPr id="15" name="図 14"/>
          <p:cNvPicPr>
            <a:picLocks noChangeAspect="1"/>
          </p:cNvPicPr>
          <p:nvPr/>
        </p:nvPicPr>
        <p:blipFill>
          <a:blip r:embed="rId12">
            <a:clrChange>
              <a:clrFrom>
                <a:srgbClr val="FFFFFF"/>
              </a:clrFrom>
              <a:clrTo>
                <a:srgbClr val="FFFFFF">
                  <a:alpha val="0"/>
                </a:srgbClr>
              </a:clrTo>
            </a:clrChange>
          </a:blip>
          <a:stretch>
            <a:fillRect/>
          </a:stretch>
        </p:blipFill>
        <p:spPr>
          <a:xfrm>
            <a:off x="4701917" y="4951940"/>
            <a:ext cx="1925039" cy="315096"/>
          </a:xfrm>
          <a:prstGeom prst="rect">
            <a:avLst/>
          </a:prstGeom>
        </p:spPr>
      </p:pic>
      <p:pic>
        <p:nvPicPr>
          <p:cNvPr id="16" name="図 15"/>
          <p:cNvPicPr>
            <a:picLocks noChangeAspect="1"/>
          </p:cNvPicPr>
          <p:nvPr/>
        </p:nvPicPr>
        <p:blipFill>
          <a:blip r:embed="rId13"/>
          <a:stretch>
            <a:fillRect/>
          </a:stretch>
        </p:blipFill>
        <p:spPr>
          <a:xfrm>
            <a:off x="5897103" y="3599585"/>
            <a:ext cx="695962" cy="382779"/>
          </a:xfrm>
          <a:prstGeom prst="rect">
            <a:avLst/>
          </a:prstGeom>
        </p:spPr>
      </p:pic>
      <p:pic>
        <p:nvPicPr>
          <p:cNvPr id="17" name="図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2895" y="4915667"/>
            <a:ext cx="1777348" cy="580662"/>
          </a:xfrm>
          <a:prstGeom prst="rect">
            <a:avLst/>
          </a:prstGeom>
        </p:spPr>
      </p:pic>
      <p:sp>
        <p:nvSpPr>
          <p:cNvPr id="18" name="正方形/長方形 17"/>
          <p:cNvSpPr/>
          <p:nvPr/>
        </p:nvSpPr>
        <p:spPr>
          <a:xfrm>
            <a:off x="2168888" y="1073960"/>
            <a:ext cx="2277557" cy="2884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ソフトウェア</a:t>
            </a:r>
            <a:endParaRPr kumimoji="1" lang="ja-JP" altLang="en-US" sz="1200" dirty="0">
              <a:solidFill>
                <a:srgbClr val="FFFFFF"/>
              </a:solidFill>
              <a:latin typeface="Meiryo" charset="-128"/>
              <a:ea typeface="Meiryo" charset="-128"/>
              <a:cs typeface="Meiryo" charset="-128"/>
            </a:endParaRPr>
          </a:p>
        </p:txBody>
      </p:sp>
      <p:sp>
        <p:nvSpPr>
          <p:cNvPr id="98" name="正方形/長方形 97"/>
          <p:cNvSpPr/>
          <p:nvPr/>
        </p:nvSpPr>
        <p:spPr>
          <a:xfrm>
            <a:off x="4636454" y="1073959"/>
            <a:ext cx="4158566" cy="2884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サービス</a:t>
            </a:r>
            <a:endParaRPr kumimoji="1" lang="ja-JP" altLang="en-US" sz="1200" dirty="0">
              <a:solidFill>
                <a:srgbClr val="FFFFFF"/>
              </a:solidFill>
              <a:latin typeface="Meiryo" charset="-128"/>
              <a:ea typeface="Meiryo" charset="-128"/>
              <a:cs typeface="Meiryo" charset="-128"/>
            </a:endParaRPr>
          </a:p>
        </p:txBody>
      </p:sp>
      <p:pic>
        <p:nvPicPr>
          <p:cNvPr id="19" name="図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14344" y="1473617"/>
            <a:ext cx="956514" cy="956514"/>
          </a:xfrm>
          <a:prstGeom prst="rect">
            <a:avLst/>
          </a:prstGeom>
        </p:spPr>
      </p:pic>
    </p:spTree>
    <p:extLst>
      <p:ext uri="{BB962C8B-B14F-4D97-AF65-F5344CB8AC3E}">
        <p14:creationId xmlns:p14="http://schemas.microsoft.com/office/powerpoint/2010/main" val="291356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前提として理解しておいて欲しいこと</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65119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as a 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22026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bwMode="auto">
          <a:xfrm>
            <a:off x="457200" y="914400"/>
            <a:ext cx="8223250" cy="4419600"/>
          </a:xfrm>
          <a:prstGeom prst="roundRect">
            <a:avLst>
              <a:gd name="adj" fmla="val 0"/>
            </a:avLst>
          </a:prstGeom>
          <a:solidFill>
            <a:srgbClr val="FFFBD2"/>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6248400" y="3300730"/>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6248400" y="4413249"/>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6248400" y="2260599"/>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角丸四角形 19"/>
          <p:cNvSpPr/>
          <p:nvPr/>
        </p:nvSpPr>
        <p:spPr bwMode="auto">
          <a:xfrm>
            <a:off x="914400" y="30480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 name="角丸四角形 20"/>
          <p:cNvSpPr/>
          <p:nvPr/>
        </p:nvSpPr>
        <p:spPr bwMode="auto">
          <a:xfrm>
            <a:off x="914400" y="19812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914400" y="41148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en-US" altLang="ja-JP" dirty="0" smtClean="0"/>
              <a:t>Infrastructure as Code</a:t>
            </a:r>
            <a:endParaRPr kumimoji="1" lang="ja-JP" altLang="en-US" dirty="0"/>
          </a:p>
        </p:txBody>
      </p:sp>
      <p:pic>
        <p:nvPicPr>
          <p:cNvPr id="5" name="図 4"/>
          <p:cNvPicPr>
            <a:picLocks noChangeAspect="1"/>
          </p:cNvPicPr>
          <p:nvPr/>
        </p:nvPicPr>
        <p:blipFill>
          <a:blip r:embed="rId2"/>
          <a:stretch>
            <a:fillRect/>
          </a:stretch>
        </p:blipFill>
        <p:spPr>
          <a:xfrm>
            <a:off x="2864304" y="1981201"/>
            <a:ext cx="2955018" cy="3124199"/>
          </a:xfrm>
          <a:prstGeom prst="rect">
            <a:avLst/>
          </a:prstGeom>
          <a:ln>
            <a:noFill/>
          </a:ln>
          <a:effectLst>
            <a:outerShdw blurRad="292100" dist="139700" dir="2700000" algn="tl" rotWithShape="0">
              <a:srgbClr val="333333">
                <a:alpha val="65000"/>
              </a:srgbClr>
            </a:outerShdw>
          </a:effectLst>
        </p:spPr>
      </p:pic>
      <p:pic>
        <p:nvPicPr>
          <p:cNvPr id="6"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2089150"/>
            <a:ext cx="533400" cy="533400"/>
          </a:xfrm>
          <a:prstGeom prst="rect">
            <a:avLst/>
          </a:prstGeom>
        </p:spPr>
      </p:pic>
      <p:pic>
        <p:nvPicPr>
          <p:cNvPr id="7"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114550"/>
            <a:ext cx="533400" cy="533400"/>
          </a:xfrm>
          <a:prstGeom prst="rect">
            <a:avLst/>
          </a:prstGeom>
        </p:spPr>
      </p:pic>
      <p:pic>
        <p:nvPicPr>
          <p:cNvPr id="10"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3117850"/>
            <a:ext cx="533400" cy="533400"/>
          </a:xfrm>
          <a:prstGeom prst="rect">
            <a:avLst/>
          </a:prstGeom>
        </p:spPr>
      </p:pic>
      <p:pic>
        <p:nvPicPr>
          <p:cNvPr id="11"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143250"/>
            <a:ext cx="533400" cy="533400"/>
          </a:xfrm>
          <a:prstGeom prst="rect">
            <a:avLst/>
          </a:prstGeom>
        </p:spPr>
      </p:pic>
      <p:pic>
        <p:nvPicPr>
          <p:cNvPr id="13"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4234182"/>
            <a:ext cx="533400" cy="533400"/>
          </a:xfrm>
          <a:prstGeom prst="rect">
            <a:avLst/>
          </a:prstGeom>
        </p:spPr>
      </p:pic>
      <p:pic>
        <p:nvPicPr>
          <p:cNvPr id="14"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259582"/>
            <a:ext cx="533400" cy="533400"/>
          </a:xfrm>
          <a:prstGeom prst="rect">
            <a:avLst/>
          </a:prstGeom>
        </p:spPr>
      </p:pic>
      <p:pic>
        <p:nvPicPr>
          <p:cNvPr id="16"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38350"/>
            <a:ext cx="533400" cy="533400"/>
          </a:xfrm>
          <a:prstGeom prst="rect">
            <a:avLst/>
          </a:prstGeom>
        </p:spPr>
      </p:pic>
      <p:pic>
        <p:nvPicPr>
          <p:cNvPr id="17"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067050"/>
            <a:ext cx="533400" cy="533400"/>
          </a:xfrm>
          <a:prstGeom prst="rect">
            <a:avLst/>
          </a:prstGeom>
        </p:spPr>
      </p:pic>
      <p:pic>
        <p:nvPicPr>
          <p:cNvPr id="18"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10" y="4152901"/>
            <a:ext cx="533400" cy="533400"/>
          </a:xfrm>
          <a:prstGeom prst="rect">
            <a:avLst/>
          </a:prstGeom>
        </p:spPr>
      </p:pic>
      <p:pic>
        <p:nvPicPr>
          <p:cNvPr id="19"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50" y="4152901"/>
            <a:ext cx="533400" cy="533400"/>
          </a:xfrm>
          <a:prstGeom prst="rect">
            <a:avLst/>
          </a:prstGeom>
        </p:spPr>
      </p:pic>
      <p:pic>
        <p:nvPicPr>
          <p:cNvPr id="9"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419350"/>
            <a:ext cx="533400" cy="533400"/>
          </a:xfrm>
          <a:prstGeom prst="rect">
            <a:avLst/>
          </a:prstGeom>
        </p:spPr>
      </p:pic>
      <p:pic>
        <p:nvPicPr>
          <p:cNvPr id="12"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459481"/>
            <a:ext cx="533400" cy="533400"/>
          </a:xfrm>
          <a:prstGeom prst="rect">
            <a:avLst/>
          </a:prstGeom>
        </p:spPr>
      </p:pic>
      <p:pic>
        <p:nvPicPr>
          <p:cNvPr id="15"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533901"/>
            <a:ext cx="533400" cy="533400"/>
          </a:xfrm>
          <a:prstGeom prst="rect">
            <a:avLst/>
          </a:prstGeom>
        </p:spPr>
      </p:pic>
      <p:sp>
        <p:nvSpPr>
          <p:cNvPr id="25" name="ホームベース 24"/>
          <p:cNvSpPr/>
          <p:nvPr/>
        </p:nvSpPr>
        <p:spPr bwMode="auto">
          <a:xfrm flipH="1">
            <a:off x="5730806" y="3048000"/>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ホームベース 25"/>
          <p:cNvSpPr/>
          <p:nvPr/>
        </p:nvSpPr>
        <p:spPr bwMode="auto">
          <a:xfrm flipH="1">
            <a:off x="5715000" y="4114800"/>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ホームベース 26"/>
          <p:cNvSpPr/>
          <p:nvPr/>
        </p:nvSpPr>
        <p:spPr bwMode="auto">
          <a:xfrm flipH="1">
            <a:off x="5715000" y="1981621"/>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8" name="図形グループ 27"/>
          <p:cNvGrpSpPr/>
          <p:nvPr/>
        </p:nvGrpSpPr>
        <p:grpSpPr>
          <a:xfrm>
            <a:off x="7543800" y="3317088"/>
            <a:ext cx="713922" cy="411481"/>
            <a:chOff x="2895600" y="4800600"/>
            <a:chExt cx="1499094" cy="762000"/>
          </a:xfrm>
        </p:grpSpPr>
        <p:pic>
          <p:nvPicPr>
            <p:cNvPr id="34" name="図 33"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35" name="図 34"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36" name="図 35"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29" name="図 28"/>
          <p:cNvPicPr>
            <a:picLocks noChangeAspect="1"/>
          </p:cNvPicPr>
          <p:nvPr/>
        </p:nvPicPr>
        <p:blipFill>
          <a:blip r:embed="rId7">
            <a:clrChange>
              <a:clrFrom>
                <a:srgbClr val="FFFFFF"/>
              </a:clrFrom>
              <a:clrTo>
                <a:srgbClr val="FFFFFF">
                  <a:alpha val="0"/>
                </a:srgbClr>
              </a:clrTo>
            </a:clrChange>
          </a:blip>
          <a:stretch>
            <a:fillRect/>
          </a:stretch>
        </p:blipFill>
        <p:spPr>
          <a:xfrm>
            <a:off x="7656511" y="4267199"/>
            <a:ext cx="601211" cy="528925"/>
          </a:xfrm>
          <a:prstGeom prst="rect">
            <a:avLst/>
          </a:prstGeom>
        </p:spPr>
      </p:pic>
      <p:pic>
        <p:nvPicPr>
          <p:cNvPr id="33" name="図 32"/>
          <p:cNvPicPr>
            <a:picLocks noChangeAspect="1"/>
          </p:cNvPicPr>
          <p:nvPr/>
        </p:nvPicPr>
        <p:blipFill>
          <a:blip r:embed="rId8">
            <a:clrChange>
              <a:clrFrom>
                <a:srgbClr val="FEFEFE"/>
              </a:clrFrom>
              <a:clrTo>
                <a:srgbClr val="FEFEFE">
                  <a:alpha val="0"/>
                </a:srgbClr>
              </a:clrTo>
            </a:clrChange>
          </a:blip>
          <a:stretch>
            <a:fillRect/>
          </a:stretch>
        </p:blipFill>
        <p:spPr>
          <a:xfrm>
            <a:off x="7595776" y="2303274"/>
            <a:ext cx="632198" cy="554227"/>
          </a:xfrm>
          <a:prstGeom prst="rect">
            <a:avLst/>
          </a:prstGeom>
        </p:spPr>
      </p:pic>
      <p:sp>
        <p:nvSpPr>
          <p:cNvPr id="40" name="テキスト ボックス 39"/>
          <p:cNvSpPr txBox="1"/>
          <p:nvPr/>
        </p:nvSpPr>
        <p:spPr>
          <a:xfrm>
            <a:off x="6136832" y="2133600"/>
            <a:ext cx="1261884"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仮想サーバー</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1" name="テキスト ボックス 40"/>
          <p:cNvSpPr txBox="1"/>
          <p:nvPr/>
        </p:nvSpPr>
        <p:spPr>
          <a:xfrm>
            <a:off x="6324600" y="2590800"/>
            <a:ext cx="1261884" cy="307777"/>
          </a:xfrm>
          <a:prstGeom prst="rect">
            <a:avLst/>
          </a:prstGeom>
          <a:noFill/>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物理サーバー</a:t>
            </a:r>
            <a:endParaRPr kumimoji="1" lang="ja-JP" altLang="en-US" sz="1400" dirty="0">
              <a:solidFill>
                <a:schemeClr val="bg1"/>
              </a:solidFill>
              <a:effectLst/>
              <a:latin typeface="ＤＦＰ太丸ゴシック体"/>
              <a:ea typeface="ＤＦＰ太丸ゴシック体"/>
              <a:cs typeface="ＤＦＰ太丸ゴシック体"/>
            </a:endParaRPr>
          </a:p>
        </p:txBody>
      </p:sp>
      <p:sp>
        <p:nvSpPr>
          <p:cNvPr id="42" name="テキスト ボックス 41"/>
          <p:cNvSpPr txBox="1"/>
          <p:nvPr/>
        </p:nvSpPr>
        <p:spPr>
          <a:xfrm>
            <a:off x="6136832" y="3207428"/>
            <a:ext cx="1441420"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仮想ストレージ</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3" name="テキスト ボックス 42"/>
          <p:cNvSpPr txBox="1"/>
          <p:nvPr/>
        </p:nvSpPr>
        <p:spPr>
          <a:xfrm>
            <a:off x="6324600" y="3629504"/>
            <a:ext cx="1441420" cy="307777"/>
          </a:xfrm>
          <a:prstGeom prst="rect">
            <a:avLst/>
          </a:prstGeom>
          <a:noFill/>
        </p:spPr>
        <p:txBody>
          <a:bodyPr wrap="none" rtlCol="0">
            <a:spAutoFit/>
          </a:bodyPr>
          <a:lstStyle>
            <a:defPPr>
              <a:defRPr lang="en-US"/>
            </a:defPPr>
            <a:lvl1pPr>
              <a:defRPr sz="1400">
                <a:solidFill>
                  <a:schemeClr val="bg1"/>
                </a:solidFill>
                <a:effectLst>
                  <a:glow rad="228600">
                    <a:schemeClr val="accent2">
                      <a:satMod val="175000"/>
                      <a:alpha val="40000"/>
                    </a:schemeClr>
                  </a:glow>
                </a:effectLst>
                <a:latin typeface="ＤＦＰ太丸ゴシック体"/>
                <a:ea typeface="ＤＦＰ太丸ゴシック体"/>
                <a:cs typeface="ＤＦＰ太丸ゴシック体"/>
              </a:defRPr>
            </a:lvl1pPr>
          </a:lstStyle>
          <a:p>
            <a:r>
              <a:rPr lang="ja-JP" altLang="en-US" dirty="0">
                <a:effectLst/>
              </a:rPr>
              <a:t>物理ストレージ</a:t>
            </a:r>
          </a:p>
        </p:txBody>
      </p:sp>
      <p:sp>
        <p:nvSpPr>
          <p:cNvPr id="44" name="テキスト ボックス 43"/>
          <p:cNvSpPr txBox="1"/>
          <p:nvPr/>
        </p:nvSpPr>
        <p:spPr>
          <a:xfrm>
            <a:off x="6136832" y="4270176"/>
            <a:ext cx="1620957"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仮想ネットワーク</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5" name="テキスト ボックス 44"/>
          <p:cNvSpPr txBox="1"/>
          <p:nvPr/>
        </p:nvSpPr>
        <p:spPr>
          <a:xfrm>
            <a:off x="6324600" y="4727374"/>
            <a:ext cx="1620957" cy="307777"/>
          </a:xfrm>
          <a:prstGeom prst="rect">
            <a:avLst/>
          </a:prstGeom>
          <a:noFill/>
        </p:spPr>
        <p:txBody>
          <a:bodyPr wrap="none" rtlCol="0">
            <a:spAutoFit/>
          </a:bodyPr>
          <a:lstStyle>
            <a:defPPr>
              <a:defRPr lang="en-US"/>
            </a:defPPr>
            <a:lvl1pPr>
              <a:defRPr sz="1400">
                <a:solidFill>
                  <a:schemeClr val="bg1"/>
                </a:solidFill>
                <a:effectLst>
                  <a:glow rad="228600">
                    <a:schemeClr val="accent2">
                      <a:satMod val="175000"/>
                      <a:alpha val="40000"/>
                    </a:schemeClr>
                  </a:glow>
                </a:effectLst>
                <a:latin typeface="ＤＦＰ太丸ゴシック体"/>
                <a:ea typeface="ＤＦＰ太丸ゴシック体"/>
                <a:cs typeface="ＤＦＰ太丸ゴシック体"/>
              </a:defRPr>
            </a:lvl1pPr>
          </a:lstStyle>
          <a:p>
            <a:r>
              <a:rPr lang="ja-JP" altLang="en-US" dirty="0">
                <a:effectLst/>
              </a:rPr>
              <a:t>物理ネットワーク</a:t>
            </a:r>
          </a:p>
        </p:txBody>
      </p:sp>
      <p:cxnSp>
        <p:nvCxnSpPr>
          <p:cNvPr id="47" name="カギ線コネクタ 46"/>
          <p:cNvCxnSpPr>
            <a:stCxn id="5" idx="1"/>
            <a:endCxn id="21" idx="3"/>
          </p:cNvCxnSpPr>
          <p:nvPr/>
        </p:nvCxnSpPr>
        <p:spPr bwMode="auto">
          <a:xfrm rot="10800000">
            <a:off x="2286000" y="2476501"/>
            <a:ext cx="578304" cy="10668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カギ線コネクタ 47"/>
          <p:cNvCxnSpPr>
            <a:stCxn id="5" idx="1"/>
            <a:endCxn id="20" idx="3"/>
          </p:cNvCxnSpPr>
          <p:nvPr/>
        </p:nvCxnSpPr>
        <p:spPr bwMode="auto">
          <a:xfrm rot="10800000">
            <a:off x="2286000" y="3543301"/>
            <a:ext cx="578304" cy="127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カギ線コネクタ 50"/>
          <p:cNvCxnSpPr>
            <a:stCxn id="5" idx="1"/>
            <a:endCxn id="22" idx="3"/>
          </p:cNvCxnSpPr>
          <p:nvPr/>
        </p:nvCxnSpPr>
        <p:spPr bwMode="auto">
          <a:xfrm rot="10800000" flipV="1">
            <a:off x="2286000" y="3543301"/>
            <a:ext cx="578304" cy="10668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4" name="テキスト ボックス 53"/>
          <p:cNvSpPr txBox="1"/>
          <p:nvPr/>
        </p:nvSpPr>
        <p:spPr>
          <a:xfrm>
            <a:off x="738426" y="1628001"/>
            <a:ext cx="1723549" cy="276999"/>
          </a:xfrm>
          <a:prstGeom prst="rect">
            <a:avLst/>
          </a:prstGeom>
          <a:noFill/>
        </p:spPr>
        <p:txBody>
          <a:bodyPr wrap="none" rtlCol="0">
            <a:spAutoFit/>
          </a:bodyPr>
          <a:lstStyle/>
          <a:p>
            <a:pPr algn="ctr"/>
            <a:r>
              <a:rPr lang="ja-JP" altLang="en-US" sz="1200" dirty="0" smtClean="0">
                <a:solidFill>
                  <a:srgbClr val="FF6600"/>
                </a:solidFill>
                <a:latin typeface="ＤＦＰ太丸ゴシック体"/>
                <a:ea typeface="ＤＦＰ太丸ゴシック体"/>
                <a:cs typeface="ＤＦＰ太丸ゴシック体"/>
              </a:rPr>
              <a:t>使用する</a:t>
            </a:r>
            <a:r>
              <a:rPr kumimoji="1" lang="ja-JP" altLang="en-US" sz="1200" dirty="0" smtClean="0">
                <a:solidFill>
                  <a:srgbClr val="FF6600"/>
                </a:solidFill>
                <a:latin typeface="ＤＦＰ太丸ゴシック体"/>
                <a:ea typeface="ＤＦＰ太丸ゴシック体"/>
                <a:cs typeface="ＤＦＰ太丸ゴシック体"/>
              </a:rPr>
              <a:t>システム構成</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5" name="テキスト ボックス 54"/>
          <p:cNvSpPr txBox="1"/>
          <p:nvPr/>
        </p:nvSpPr>
        <p:spPr>
          <a:xfrm>
            <a:off x="6432728" y="1628001"/>
            <a:ext cx="1415772" cy="276999"/>
          </a:xfrm>
          <a:prstGeom prst="rect">
            <a:avLst/>
          </a:prstGeom>
          <a:noFill/>
        </p:spPr>
        <p:txBody>
          <a:bodyPr wrap="none" rtlCol="0">
            <a:spAutoFit/>
          </a:bodyPr>
          <a:lstStyle/>
          <a:p>
            <a:pPr algn="ctr"/>
            <a:r>
              <a:rPr kumimoji="1" lang="ja-JP" altLang="en-US" sz="1200" dirty="0" smtClean="0">
                <a:solidFill>
                  <a:srgbClr val="FF6600"/>
                </a:solidFill>
                <a:latin typeface="ＤＦＰ太丸ゴシック体"/>
                <a:ea typeface="ＤＦＰ太丸ゴシック体"/>
                <a:cs typeface="ＤＦＰ太丸ゴシック体"/>
              </a:rPr>
              <a:t>リソース・プール</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6" name="テキスト ボックス 55"/>
          <p:cNvSpPr txBox="1"/>
          <p:nvPr/>
        </p:nvSpPr>
        <p:spPr>
          <a:xfrm>
            <a:off x="3429001" y="1628001"/>
            <a:ext cx="1723549" cy="276999"/>
          </a:xfrm>
          <a:prstGeom prst="rect">
            <a:avLst/>
          </a:prstGeom>
          <a:noFill/>
        </p:spPr>
        <p:txBody>
          <a:bodyPr wrap="none" rtlCol="0">
            <a:spAutoFit/>
          </a:bodyPr>
          <a:lstStyle/>
          <a:p>
            <a:pPr algn="ctr"/>
            <a:r>
              <a:rPr kumimoji="1" lang="ja-JP" altLang="en-US" sz="1200" dirty="0" smtClean="0">
                <a:solidFill>
                  <a:srgbClr val="FF6600"/>
                </a:solidFill>
                <a:latin typeface="ＤＦＰ太丸ゴシック体"/>
                <a:ea typeface="ＤＦＰ太丸ゴシック体"/>
                <a:cs typeface="ＤＦＰ太丸ゴシック体"/>
              </a:rPr>
              <a:t>プログラムによる定義</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7" name="正方形/長方形 56"/>
          <p:cNvSpPr/>
          <p:nvPr/>
        </p:nvSpPr>
        <p:spPr>
          <a:xfrm>
            <a:off x="1405360" y="953869"/>
            <a:ext cx="6371381" cy="646331"/>
          </a:xfrm>
          <a:prstGeom prst="rect">
            <a:avLst/>
          </a:prstGeom>
        </p:spPr>
        <p:txBody>
          <a:bodyPr wrap="none">
            <a:spAutoFit/>
          </a:bodyPr>
          <a:lstStyle/>
          <a:p>
            <a:pPr algn="ctr"/>
            <a:r>
              <a:rPr lang="en-US" altLang="ja-JP" sz="3600" dirty="0">
                <a:solidFill>
                  <a:srgbClr val="3366FF"/>
                </a:solidFill>
                <a:effectLst/>
                <a:latin typeface="Arial Black"/>
                <a:cs typeface="Arial Black"/>
              </a:rPr>
              <a:t>Infrastructure as a Code</a:t>
            </a:r>
            <a:endParaRPr lang="ja-JP" altLang="en-US" sz="3600" dirty="0">
              <a:solidFill>
                <a:srgbClr val="3366FF"/>
              </a:solidFill>
              <a:effectLst/>
              <a:latin typeface="Arial Black"/>
              <a:cs typeface="Arial Black"/>
            </a:endParaRPr>
          </a:p>
        </p:txBody>
      </p:sp>
      <p:sp>
        <p:nvSpPr>
          <p:cNvPr id="59" name="角丸四角形 58"/>
          <p:cNvSpPr/>
          <p:nvPr/>
        </p:nvSpPr>
        <p:spPr bwMode="auto">
          <a:xfrm>
            <a:off x="450850" y="5438100"/>
            <a:ext cx="8229600" cy="1033782"/>
          </a:xfrm>
          <a:prstGeom prst="roundRect">
            <a:avLst>
              <a:gd name="adj" fmla="val 0"/>
            </a:avLst>
          </a:prstGeom>
          <a:solidFill>
            <a:srgbClr val="FFFBD2"/>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テキスト ボックス 59"/>
          <p:cNvSpPr txBox="1"/>
          <p:nvPr/>
        </p:nvSpPr>
        <p:spPr>
          <a:xfrm>
            <a:off x="1656795" y="5438100"/>
            <a:ext cx="5827236" cy="400110"/>
          </a:xfrm>
          <a:prstGeom prst="rect">
            <a:avLst/>
          </a:prstGeom>
          <a:noFill/>
        </p:spPr>
        <p:txBody>
          <a:bodyPr wrap="none" rtlCol="0">
            <a:spAutoFit/>
          </a:bodyPr>
          <a:lstStyle/>
          <a:p>
            <a:pPr algn="ctr"/>
            <a:r>
              <a:rPr kumimoji="1" lang="ja-JP" altLang="en-US" sz="2000" dirty="0" smtClean="0">
                <a:solidFill>
                  <a:srgbClr val="3366FF"/>
                </a:solidFill>
                <a:latin typeface="ＤＦＰ太丸ゴシック体"/>
                <a:ea typeface="ＤＦＰ太丸ゴシック体"/>
                <a:cs typeface="ＤＦＰ太丸ゴシック体"/>
              </a:rPr>
              <a:t>全てのシステム構成をソフトウェアで定義できる</a:t>
            </a:r>
            <a:endParaRPr kumimoji="1" lang="ja-JP" altLang="en-US" sz="2000" dirty="0">
              <a:solidFill>
                <a:srgbClr val="3366FF"/>
              </a:solidFill>
              <a:latin typeface="ＤＦＰ太丸ゴシック体"/>
              <a:ea typeface="ＤＦＰ太丸ゴシック体"/>
              <a:cs typeface="ＤＦＰ太丸ゴシック体"/>
            </a:endParaRPr>
          </a:p>
        </p:txBody>
      </p:sp>
      <p:sp>
        <p:nvSpPr>
          <p:cNvPr id="64" name="角丸四角形 63"/>
          <p:cNvSpPr/>
          <p:nvPr/>
        </p:nvSpPr>
        <p:spPr bwMode="auto">
          <a:xfrm>
            <a:off x="7384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システム構成を</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プログラミングできる</a:t>
            </a:r>
          </a:p>
        </p:txBody>
      </p:sp>
      <p:sp>
        <p:nvSpPr>
          <p:cNvPr id="66" name="角丸四角形 65"/>
          <p:cNvSpPr/>
          <p:nvPr/>
        </p:nvSpPr>
        <p:spPr bwMode="auto">
          <a:xfrm>
            <a:off x="33394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物理作業を伴わず</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システム構成できる</a:t>
            </a:r>
          </a:p>
        </p:txBody>
      </p:sp>
      <p:sp>
        <p:nvSpPr>
          <p:cNvPr id="67" name="角丸四角形 66"/>
          <p:cNvSpPr/>
          <p:nvPr/>
        </p:nvSpPr>
        <p:spPr bwMode="auto">
          <a:xfrm>
            <a:off x="59200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業務処理とシステム構成の手順</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をソフトウエアとして扱える</a:t>
            </a:r>
          </a:p>
        </p:txBody>
      </p:sp>
    </p:spTree>
    <p:extLst>
      <p:ext uri="{BB962C8B-B14F-4D97-AF65-F5344CB8AC3E}">
        <p14:creationId xmlns:p14="http://schemas.microsoft.com/office/powerpoint/2010/main" val="20926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dirty="0" smtClean="0"/>
              <a:t>as </a:t>
            </a:r>
            <a:r>
              <a:rPr kumimoji="1" lang="en-US" altLang="ja-JP" dirty="0"/>
              <a:t>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業務処理ロジック</a:t>
            </a:r>
            <a:r>
              <a:rPr kumimoji="0" lang="ja-JP" altLang="en-US" sz="1400" dirty="0" smtClean="0">
                <a:solidFill>
                  <a:srgbClr val="FFFFFF"/>
                </a:solidFill>
                <a:latin typeface="Meiryo" charset="-128"/>
                <a:ea typeface="Meiryo" charset="-128"/>
                <a:cs typeface="Meiryo" charset="-128"/>
              </a:rPr>
              <a:t>の</a:t>
            </a:r>
            <a:endParaRPr kumimoji="0" lang="en-US" altLang="ja-JP" sz="1400" dirty="0" smtClean="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Meiryo" charset="-128"/>
                <a:ea typeface="Meiryo" charset="-128"/>
                <a:cs typeface="Meiryo" charset="-128"/>
              </a:rPr>
              <a:t>日本語などの自然言語で</a:t>
            </a:r>
            <a:endParaRPr kumimoji="0" lang="en-US" altLang="ja-JP" sz="1200"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eiryo" charset="-128"/>
                <a:ea typeface="Meiryo" charset="-128"/>
                <a:cs typeface="Meiryo"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endParaRPr kumimoji="0" lang="en-US" altLang="ja-JP"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運用業務</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Meiryo" charset="-128"/>
                <a:ea typeface="Meiryo" charset="-128"/>
                <a:cs typeface="Meiryo" charset="-128"/>
              </a:rPr>
              <a:t>仮想システム</a:t>
            </a:r>
            <a:endParaRPr kumimoji="1" lang="ja-JP" altLang="en-US" sz="1400" dirty="0">
              <a:solidFill>
                <a:srgbClr val="FFFFFF"/>
              </a:solidFill>
              <a:latin typeface="Meiryo" charset="-128"/>
              <a:ea typeface="Meiryo" charset="-128"/>
              <a:cs typeface="Meiryo" charset="-128"/>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業務処理ロジック</a:t>
              </a:r>
              <a:r>
                <a:rPr kumimoji="0" lang="ja-JP" altLang="en-US" sz="1400" dirty="0" smtClean="0">
                  <a:solidFill>
                    <a:schemeClr val="bg1"/>
                  </a:solidFill>
                  <a:effectLst/>
                  <a:latin typeface="Meiryo" charset="-128"/>
                  <a:ea typeface="Meiryo" charset="-128"/>
                  <a:cs typeface="Meiryo" charset="-128"/>
                </a:rPr>
                <a:t>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運用手順の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システム構成の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latin typeface="Meiryo" charset="-128"/>
                  <a:ea typeface="Meiryo" charset="-128"/>
                  <a:cs typeface="Meiryo" charset="-128"/>
                </a:rPr>
                <a:t>運用の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dirty="0">
                  <a:solidFill>
                    <a:schemeClr val="bg1"/>
                  </a:solidFill>
                  <a:latin typeface="Meiryo" charset="-128"/>
                  <a:ea typeface="Meiryo" charset="-128"/>
                  <a:cs typeface="Meiryo" charset="-128"/>
                </a:rPr>
                <a:t>自動化・自律化</a:t>
              </a:r>
              <a:endParaRPr kumimoji="0" lang="en-US" altLang="ja-JP" sz="1400" dirty="0">
                <a:solidFill>
                  <a:schemeClr val="bg1"/>
                </a:solidFill>
                <a:latin typeface="Meiryo" charset="-128"/>
                <a:ea typeface="Meiryo" charset="-128"/>
                <a:cs typeface="Meiryo" charset="-128"/>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eiryo" charset="-128"/>
                  <a:ea typeface="Meiryo" charset="-128"/>
                  <a:cs typeface="Meiryo" charset="-128"/>
                </a:rPr>
                <a:t>システム構成の</a:t>
              </a:r>
              <a:endParaRPr kumimoji="0" lang="en-US" altLang="ja-JP"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latin typeface="Meiryo" charset="-128"/>
                  <a:ea typeface="Meiryo" charset="-128"/>
                  <a:cs typeface="Meiryo" charset="-128"/>
                </a:rPr>
                <a:t>自動化</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Meiryo" charset="-128"/>
                <a:ea typeface="Meiryo" charset="-128"/>
                <a:cs typeface="Meiryo"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Meiryo" charset="-128"/>
                  <a:ea typeface="Meiryo" charset="-128"/>
                  <a:cs typeface="Meiryo" charset="-128"/>
                </a:rPr>
                <a:t>仮想システム</a:t>
              </a:r>
              <a:endParaRPr kumimoji="1" lang="ja-JP" altLang="en-US" sz="1400" dirty="0">
                <a:solidFill>
                  <a:srgbClr val="FFFFFF"/>
                </a:solidFill>
                <a:effectLst/>
                <a:latin typeface="Meiryo" charset="-128"/>
                <a:ea typeface="Meiryo" charset="-128"/>
                <a:cs typeface="Meiryo" charset="-128"/>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テキスト ボックス 59"/>
            <p:cNvSpPr txBox="1"/>
            <p:nvPr/>
          </p:nvSpPr>
          <p:spPr>
            <a:xfrm>
              <a:off x="3970763" y="3817295"/>
              <a:ext cx="3835216"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Meiryo" charset="-128"/>
                  <a:ea typeface="Meiryo" charset="-128"/>
                  <a:cs typeface="Meiryo" charset="-128"/>
                </a:rPr>
                <a:t>Infrastructure as a Code</a:t>
              </a:r>
              <a:endParaRPr kumimoji="1" lang="ja-JP" altLang="en-US" sz="2400" dirty="0">
                <a:solidFill>
                  <a:srgbClr val="0000FF"/>
                </a:solidFill>
                <a:effectLst/>
                <a:latin typeface="Meiryo" charset="-128"/>
                <a:ea typeface="Meiryo" charset="-128"/>
                <a:cs typeface="Meiryo" charset="-128"/>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Meiryo" charset="-128"/>
                <a:ea typeface="Meiryo" charset="-128"/>
                <a:cs typeface="Meiryo" charset="-128"/>
              </a:rPr>
              <a:t>従来の仕組み</a:t>
            </a:r>
            <a:endParaRPr kumimoji="1" lang="ja-JP" altLang="en-US" sz="2400" dirty="0">
              <a:solidFill>
                <a:schemeClr val="accent6">
                  <a:lumMod val="50000"/>
                </a:schemeClr>
              </a:solidFill>
              <a:effectLst/>
              <a:latin typeface="Meiryo" charset="-128"/>
              <a:ea typeface="Meiryo" charset="-128"/>
              <a:cs typeface="Meiryo" charset="-128"/>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基盤構築</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99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a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dirty="0" smtClean="0"/>
              <a:t>as </a:t>
            </a:r>
            <a:r>
              <a:rPr kumimoji="1" lang="en-US" altLang="ja-JP" dirty="0"/>
              <a:t>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Infrastructure</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11281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Infractracture</a:t>
            </a:r>
            <a:r>
              <a:rPr kumimoji="1" lang="en-US" altLang="ja-JP" dirty="0" smtClean="0"/>
              <a:t> as Code</a:t>
            </a:r>
            <a:r>
              <a:rPr kumimoji="1" lang="ja-JP" altLang="en-US" dirty="0" smtClean="0"/>
              <a:t>の特徴（１）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4" name="メモ 3"/>
          <p:cNvSpPr/>
          <p:nvPr/>
        </p:nvSpPr>
        <p:spPr>
          <a:xfrm>
            <a:off x="1977976"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619673"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121993" y="1700808"/>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p>
          <a:p>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G</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946083" y="1507930"/>
            <a:ext cx="1140592" cy="1208541"/>
          </a:xfrm>
          <a:prstGeom prst="rect">
            <a:avLst/>
          </a:prstGeom>
        </p:spPr>
      </p:pic>
      <p:grpSp>
        <p:nvGrpSpPr>
          <p:cNvPr id="13" name="図形グループ 12"/>
          <p:cNvGrpSpPr/>
          <p:nvPr/>
        </p:nvGrpSpPr>
        <p:grpSpPr>
          <a:xfrm>
            <a:off x="6178091"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178091"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178091"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4987112" y="1624531"/>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sp>
        <p:nvSpPr>
          <p:cNvPr id="25" name="テキスト ボックス 24"/>
          <p:cNvSpPr txBox="1"/>
          <p:nvPr/>
        </p:nvSpPr>
        <p:spPr>
          <a:xfrm>
            <a:off x="5536893" y="1228089"/>
            <a:ext cx="1261884"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インフラ設定</a:t>
            </a:r>
            <a:endParaRPr kumimoji="1" lang="ja-JP" altLang="en-US" sz="1400" dirty="0">
              <a:latin typeface="Meiryo" charset="-128"/>
              <a:ea typeface="Meiryo" charset="-128"/>
              <a:cs typeface="Meiryo" charset="-128"/>
            </a:endParaRPr>
          </a:p>
        </p:txBody>
      </p:sp>
      <p:grpSp>
        <p:nvGrpSpPr>
          <p:cNvPr id="10" name="図形グループ 9"/>
          <p:cNvGrpSpPr/>
          <p:nvPr/>
        </p:nvGrpSpPr>
        <p:grpSpPr>
          <a:xfrm>
            <a:off x="4854667"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769923" y="1228089"/>
            <a:ext cx="1980029"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インフラ構築手順作成</a:t>
            </a:r>
            <a:endParaRPr kumimoji="1" lang="ja-JP" altLang="en-US" sz="1400" dirty="0">
              <a:latin typeface="Meiryo" charset="-128"/>
              <a:ea typeface="Meiryo" charset="-128"/>
              <a:cs typeface="Meiryo" charset="-128"/>
            </a:endParaRPr>
          </a:p>
        </p:txBody>
      </p:sp>
      <p:sp>
        <p:nvSpPr>
          <p:cNvPr id="29" name="右矢印 28"/>
          <p:cNvSpPr/>
          <p:nvPr/>
        </p:nvSpPr>
        <p:spPr>
          <a:xfrm>
            <a:off x="3955369"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1977976"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1977977" y="4064856"/>
            <a:ext cx="1584176"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1</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5" name="メモ 34"/>
          <p:cNvSpPr/>
          <p:nvPr/>
        </p:nvSpPr>
        <p:spPr>
          <a:xfrm>
            <a:off x="2165775"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165775" y="4424896"/>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2</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7" name="メモ 36"/>
          <p:cNvSpPr/>
          <p:nvPr/>
        </p:nvSpPr>
        <p:spPr>
          <a:xfrm>
            <a:off x="2383989"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383989" y="5106492"/>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3</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G</a:t>
            </a:r>
            <a:r>
              <a:rPr lang="en-US" altLang="ja-JP" sz="900" dirty="0" smtClean="0">
                <a:solidFill>
                  <a:schemeClr val="accent6">
                    <a:lumMod val="75000"/>
                  </a:schemeClr>
                </a:solidFill>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grpSp>
        <p:nvGrpSpPr>
          <p:cNvPr id="31" name="図形グループ 30"/>
          <p:cNvGrpSpPr/>
          <p:nvPr/>
        </p:nvGrpSpPr>
        <p:grpSpPr>
          <a:xfrm>
            <a:off x="1619672"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4946083" y="4390769"/>
            <a:ext cx="1140592" cy="1208541"/>
          </a:xfrm>
          <a:prstGeom prst="rect">
            <a:avLst/>
          </a:prstGeom>
        </p:spPr>
      </p:pic>
      <p:sp>
        <p:nvSpPr>
          <p:cNvPr id="40" name="正方形/長方形 39"/>
          <p:cNvSpPr/>
          <p:nvPr/>
        </p:nvSpPr>
        <p:spPr>
          <a:xfrm>
            <a:off x="4987112" y="4507370"/>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grpSp>
        <p:nvGrpSpPr>
          <p:cNvPr id="41" name="図形グループ 40"/>
          <p:cNvGrpSpPr/>
          <p:nvPr/>
        </p:nvGrpSpPr>
        <p:grpSpPr>
          <a:xfrm>
            <a:off x="4854667"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178090"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178090"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178090"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178090"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178090"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548344"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548344"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548344"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548344"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548344"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6922994"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6922994"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6922994"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6922994"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922994"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180580"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80580"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550834"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550834"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6925484"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6925484"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180580"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550834"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6925484"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178090"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178090"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548344"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548344"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6922994"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6922994"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178090"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548344"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6922994"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1888303"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152905"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446116"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実際の環境と履歴が一致しない</a:t>
            </a:r>
            <a:endParaRPr lang="ja-JP" altLang="en-US" sz="1200" dirty="0">
              <a:solidFill>
                <a:srgbClr val="FF0000"/>
              </a:solidFill>
              <a:latin typeface="Meiryo" charset="-128"/>
              <a:ea typeface="Meiryo" charset="-128"/>
              <a:cs typeface="Meiryo" charset="-128"/>
            </a:endParaRPr>
          </a:p>
        </p:txBody>
      </p:sp>
      <p:sp>
        <p:nvSpPr>
          <p:cNvPr id="191" name="テキスト ボックス 190"/>
          <p:cNvSpPr txBox="1"/>
          <p:nvPr/>
        </p:nvSpPr>
        <p:spPr>
          <a:xfrm>
            <a:off x="4612852"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テスト・確認が複雑</a:t>
            </a:r>
            <a:endParaRPr lang="ja-JP" altLang="en-US" sz="1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83601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err="1"/>
              <a:t>Infractracture</a:t>
            </a:r>
            <a:r>
              <a:rPr lang="en-US" altLang="ja-JP" dirty="0"/>
              <a:t> as </a:t>
            </a:r>
            <a:r>
              <a:rPr lang="en-US" altLang="ja-JP" dirty="0" smtClean="0"/>
              <a:t>Code</a:t>
            </a:r>
            <a:r>
              <a:rPr lang="ja-JP" altLang="en-US" dirty="0" smtClean="0"/>
              <a:t>の特徴（２）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変更履歴</a:t>
            </a:r>
            <a:endParaRPr kumimoji="1" lang="en-US" altLang="ja-JP" sz="1200" dirty="0" smtClean="0">
              <a:latin typeface="Meiryo" charset="-128"/>
              <a:ea typeface="Meiryo" charset="-128"/>
              <a:cs typeface="Meiryo" charset="-128"/>
            </a:endParaRPr>
          </a:p>
          <a:p>
            <a:pPr algn="ctr"/>
            <a:endParaRPr lang="ja-JP" altLang="en-US" sz="12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p>
          <a:p>
            <a:pPr marL="342900" indent="-342900">
              <a:buFont typeface="+mj-ea"/>
              <a:buAutoNum type="circleNumDbPlain"/>
            </a:pPr>
            <a:r>
              <a:rPr lang="en-US" altLang="ja-JP" sz="900" dirty="0" smtClean="0">
                <a:latin typeface="Meiryo" charset="-128"/>
                <a:ea typeface="Meiryo" charset="-128"/>
                <a:cs typeface="Meiryo" charset="-128"/>
              </a:rPr>
              <a:t>XXXXXXXXX</a:t>
            </a:r>
            <a:endParaRPr lang="ja-JP" altLang="en-US" sz="900" dirty="0" smtClean="0">
              <a:latin typeface="Meiryo" charset="-128"/>
              <a:ea typeface="Meiryo" charset="-128"/>
              <a:cs typeface="Meiryo" charset="-128"/>
            </a:endParaRPr>
          </a:p>
          <a:p>
            <a:r>
              <a:rPr kumimoji="1" lang="ja-JP" altLang="en-US" sz="900" dirty="0" smtClean="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smtClean="0">
                <a:solidFill>
                  <a:srgbClr val="0432FF"/>
                </a:solidFill>
                <a:latin typeface="Meiryo" charset="-128"/>
                <a:ea typeface="Meiryo" charset="-128"/>
                <a:cs typeface="Meiryo" charset="-128"/>
              </a:rPr>
              <a:t>クラウド</a:t>
            </a:r>
            <a:endParaRPr kumimoji="1" lang="ja-JP" altLang="en-US" sz="2000" b="1" dirty="0">
              <a:solidFill>
                <a:srgbClr val="0432FF"/>
              </a:solidFill>
              <a:latin typeface="Meiryo" charset="-128"/>
              <a:ea typeface="Meiryo" charset="-128"/>
              <a:cs typeface="Meiryo" charset="-128"/>
            </a:endParaRP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smtClean="0">
                <a:latin typeface="Meiryo" charset="-128"/>
                <a:ea typeface="Meiryo" charset="-128"/>
                <a:cs typeface="Meiryo" charset="-128"/>
              </a:rPr>
              <a:t>個別システム</a:t>
            </a:r>
            <a:endParaRPr kumimoji="1" lang="ja-JP" altLang="en-US" sz="2000" b="1" dirty="0">
              <a:latin typeface="Meiryo" charset="-128"/>
              <a:ea typeface="Meiryo" charset="-128"/>
              <a:cs typeface="Meiryo" charset="-128"/>
            </a:endParaRPr>
          </a:p>
        </p:txBody>
      </p:sp>
      <p:sp>
        <p:nvSpPr>
          <p:cNvPr id="19" name="右矢印 18"/>
          <p:cNvSpPr/>
          <p:nvPr/>
        </p:nvSpPr>
        <p:spPr>
          <a:xfrm>
            <a:off x="4211960" y="3417339"/>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システム資源が物理的に固定されるので、インフラ構築はその制約の下で行われる。</a:t>
            </a:r>
            <a:endParaRPr kumimoji="1" lang="ja-JP" altLang="en-US" sz="1200" dirty="0">
              <a:latin typeface="Meiryo" charset="-128"/>
              <a:ea typeface="Meiryo" charset="-128"/>
              <a:cs typeface="Meiryo" charset="-128"/>
            </a:endParaRP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物理サーバーを構成変更しながら使い続ける。</a:t>
            </a:r>
            <a:endParaRPr kumimoji="1" lang="ja-JP" altLang="en-US" sz="1200" dirty="0">
              <a:latin typeface="Meiryo" charset="-128"/>
              <a:ea typeface="Meiryo" charset="-128"/>
              <a:cs typeface="Meiryo" charset="-128"/>
            </a:endParaRP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システム資源が仮想化されるので、インフラ構築に物理的な制約をうけることはない。</a:t>
            </a:r>
            <a:endParaRPr kumimoji="1" lang="ja-JP" altLang="en-US" sz="1200" dirty="0">
              <a:solidFill>
                <a:srgbClr val="0432FF"/>
              </a:solidFill>
              <a:latin typeface="Meiryo" charset="-128"/>
              <a:ea typeface="Meiryo" charset="-128"/>
              <a:cs typeface="Meiryo" charset="-128"/>
            </a:endParaRP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仮想サーバーの追加・破棄を頻繁に繰り返すことができる。</a:t>
            </a:r>
            <a:endParaRPr kumimoji="1" lang="ja-JP" altLang="en-US" sz="1200" dirty="0">
              <a:solidFill>
                <a:srgbClr val="0432FF"/>
              </a:solidFill>
              <a:latin typeface="Meiryo" charset="-128"/>
              <a:ea typeface="Meiryo" charset="-128"/>
              <a:cs typeface="Meiryo" charset="-128"/>
            </a:endParaRP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10" y="4402061"/>
            <a:ext cx="1440160"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構成は不変</a:t>
            </a:r>
          </a:p>
          <a:p>
            <a:pPr algn="ctr"/>
            <a:r>
              <a:rPr lang="en-US" altLang="ja-JP" sz="800" dirty="0" err="1" smtClean="0">
                <a:solidFill>
                  <a:srgbClr val="FFFFFF"/>
                </a:solidFill>
                <a:latin typeface="Meiryo" charset="-128"/>
                <a:ea typeface="Meiryo" charset="-128"/>
                <a:cs typeface="Meiryo" charset="-128"/>
              </a:rPr>
              <a:t>Imutable</a:t>
            </a:r>
            <a:r>
              <a:rPr lang="en-US" altLang="ja-JP" sz="800" dirty="0" smtClean="0">
                <a:solidFill>
                  <a:srgbClr val="FFFFFF"/>
                </a:solidFill>
                <a:latin typeface="Meiryo" charset="-128"/>
                <a:ea typeface="Meiryo" charset="-128"/>
                <a:cs typeface="Meiryo" charset="-128"/>
              </a:rPr>
              <a:t> 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34491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6831" y="3089277"/>
            <a:ext cx="2863823" cy="99660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206830" y="4148012"/>
            <a:ext cx="3018184" cy="1033617"/>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206830" y="5235455"/>
            <a:ext cx="2969643" cy="1115821"/>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206830" y="2256117"/>
            <a:ext cx="2969644" cy="763436"/>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Infrastructure </a:t>
            </a:r>
            <a:r>
              <a:rPr lang="en-US" altLang="ja-JP" dirty="0"/>
              <a:t>as </a:t>
            </a:r>
            <a:r>
              <a:rPr lang="en-US" altLang="ja-JP" dirty="0" smtClean="0"/>
              <a:t>Code</a:t>
            </a:r>
            <a:r>
              <a:rPr lang="ja-JP" altLang="en-US" dirty="0" smtClean="0"/>
              <a:t>を実現するソフトウェア</a:t>
            </a:r>
            <a:endParaRPr kumimoji="1" lang="ja-JP" altLang="en-US" dirty="0"/>
          </a:p>
        </p:txBody>
      </p:sp>
      <p:sp>
        <p:nvSpPr>
          <p:cNvPr id="3" name="スライド番号プレースホルダー 2"/>
          <p:cNvSpPr>
            <a:spLocks noGrp="1"/>
          </p:cNvSpPr>
          <p:nvPr>
            <p:ph type="sldNum" sz="quarter" idx="12"/>
          </p:nvPr>
        </p:nvSpPr>
        <p:spPr>
          <a:xfrm>
            <a:off x="6974904" y="6651702"/>
            <a:ext cx="2133600" cy="217800"/>
          </a:xfrm>
        </p:spPr>
        <p:txBody>
          <a:bodyPr/>
          <a:lstStyle/>
          <a:p>
            <a:fld id="{8FF8CC5D-A65D-5946-99B5-645367A967AD}" type="slidenum">
              <a:rPr kumimoji="1" lang="ja-JP" altLang="en-US" smtClean="0"/>
              <a:t>26</a:t>
            </a:fld>
            <a:endParaRPr kumimoji="1" lang="ja-JP" altLang="en-US"/>
          </a:p>
        </p:txBody>
      </p:sp>
      <p:sp>
        <p:nvSpPr>
          <p:cNvPr id="4" name="正方形/長方形 3"/>
          <p:cNvSpPr/>
          <p:nvPr/>
        </p:nvSpPr>
        <p:spPr>
          <a:xfrm>
            <a:off x="3092954" y="1934556"/>
            <a:ext cx="5773216" cy="444677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031290" y="1352896"/>
            <a:ext cx="5688632" cy="38825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982749" y="1694046"/>
            <a:ext cx="5527687" cy="239183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32580" y="2256116"/>
            <a:ext cx="5343112" cy="7658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898816"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708860" y="2031295"/>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504478"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9" name="フローチャート: データ 18"/>
          <p:cNvSpPr/>
          <p:nvPr/>
        </p:nvSpPr>
        <p:spPr>
          <a:xfrm>
            <a:off x="4946178" y="132471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データ 20"/>
          <p:cNvSpPr/>
          <p:nvPr/>
        </p:nvSpPr>
        <p:spPr>
          <a:xfrm>
            <a:off x="5982810" y="133445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データ 22"/>
          <p:cNvSpPr/>
          <p:nvPr/>
        </p:nvSpPr>
        <p:spPr>
          <a:xfrm>
            <a:off x="2885042" y="131965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データ 24"/>
          <p:cNvSpPr/>
          <p:nvPr/>
        </p:nvSpPr>
        <p:spPr>
          <a:xfrm>
            <a:off x="3894578" y="1319582"/>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データ 26"/>
          <p:cNvSpPr/>
          <p:nvPr/>
        </p:nvSpPr>
        <p:spPr>
          <a:xfrm>
            <a:off x="7008684" y="132922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3286679" y="5294435"/>
            <a:ext cx="4884671"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Orchestration</a:t>
            </a:r>
            <a:r>
              <a:rPr lang="en-US" altLang="ja-JP" dirty="0" smtClean="0">
                <a:solidFill>
                  <a:schemeClr val="bg1"/>
                </a:solidFill>
                <a:latin typeface="Meiryo" charset="-128"/>
                <a:ea typeface="Meiryo" charset="-128"/>
                <a:cs typeface="Meiryo" charset="-128"/>
              </a:rPr>
              <a:t>: </a:t>
            </a:r>
            <a:r>
              <a:rPr lang="ja-JP" altLang="en-US" dirty="0" smtClean="0">
                <a:solidFill>
                  <a:schemeClr val="bg1"/>
                </a:solidFill>
                <a:latin typeface="Meiryo" charset="-128"/>
                <a:ea typeface="Meiryo" charset="-128"/>
                <a:cs typeface="Meiryo" charset="-128"/>
              </a:rPr>
              <a:t>複数サーバーの管理を自動化</a:t>
            </a:r>
            <a:endParaRPr kumimoji="1" lang="ja-JP" altLang="en-US" dirty="0">
              <a:solidFill>
                <a:schemeClr val="bg1"/>
              </a:solidFill>
              <a:latin typeface="Meiryo" charset="-128"/>
              <a:ea typeface="Meiryo" charset="-128"/>
              <a:cs typeface="Meiryo" charset="-128"/>
            </a:endParaRPr>
          </a:p>
        </p:txBody>
      </p:sp>
      <p:sp>
        <p:nvSpPr>
          <p:cNvPr id="29" name="テキスト ボックス 28"/>
          <p:cNvSpPr txBox="1"/>
          <p:nvPr/>
        </p:nvSpPr>
        <p:spPr>
          <a:xfrm>
            <a:off x="3225015" y="4116614"/>
            <a:ext cx="5428089"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Configuration: OS</a:t>
            </a:r>
            <a:r>
              <a:rPr kumimoji="1" lang="ja-JP" altLang="en-US" dirty="0" smtClean="0">
                <a:solidFill>
                  <a:schemeClr val="bg1"/>
                </a:solidFill>
                <a:latin typeface="Meiryo" charset="-128"/>
                <a:ea typeface="Meiryo" charset="-128"/>
                <a:cs typeface="Meiryo" charset="-128"/>
              </a:rPr>
              <a:t>やミドルウェアの設定を自動化</a:t>
            </a:r>
            <a:endParaRPr kumimoji="1" lang="ja-JP" altLang="en-US" dirty="0">
              <a:solidFill>
                <a:schemeClr val="bg1"/>
              </a:solidFill>
              <a:latin typeface="Meiryo" charset="-128"/>
              <a:ea typeface="Meiryo" charset="-128"/>
              <a:cs typeface="Meiryo" charset="-128"/>
            </a:endParaRPr>
          </a:p>
        </p:txBody>
      </p:sp>
      <p:sp>
        <p:nvSpPr>
          <p:cNvPr id="30" name="テキスト ボックス 29"/>
          <p:cNvSpPr txBox="1"/>
          <p:nvPr/>
        </p:nvSpPr>
        <p:spPr>
          <a:xfrm>
            <a:off x="3176474" y="3112068"/>
            <a:ext cx="3873176"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Bootstrapping: OS</a:t>
            </a:r>
            <a:r>
              <a:rPr kumimoji="1" lang="ja-JP" altLang="en-US" dirty="0" smtClean="0">
                <a:solidFill>
                  <a:schemeClr val="bg1"/>
                </a:solidFill>
                <a:latin typeface="Meiryo" charset="-128"/>
                <a:ea typeface="Meiryo" charset="-128"/>
                <a:cs typeface="Meiryo" charset="-128"/>
              </a:rPr>
              <a:t>の起動を自動化</a:t>
            </a:r>
            <a:endParaRPr kumimoji="1" lang="ja-JP" altLang="en-US" dirty="0">
              <a:solidFill>
                <a:schemeClr val="bg1"/>
              </a:solidFill>
              <a:latin typeface="Meiryo" charset="-128"/>
              <a:ea typeface="Meiryo" charset="-128"/>
              <a:cs typeface="Meiryo" charset="-128"/>
            </a:endParaRPr>
          </a:p>
        </p:txBody>
      </p:sp>
      <p:sp>
        <p:nvSpPr>
          <p:cNvPr id="31" name="フローチャート: データ 30"/>
          <p:cNvSpPr/>
          <p:nvPr/>
        </p:nvSpPr>
        <p:spPr>
          <a:xfrm>
            <a:off x="4948410" y="97892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データ 31"/>
          <p:cNvSpPr/>
          <p:nvPr/>
        </p:nvSpPr>
        <p:spPr>
          <a:xfrm>
            <a:off x="5985042" y="98866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データ 32"/>
          <p:cNvSpPr/>
          <p:nvPr/>
        </p:nvSpPr>
        <p:spPr>
          <a:xfrm>
            <a:off x="2887274" y="97386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データ 33"/>
          <p:cNvSpPr/>
          <p:nvPr/>
        </p:nvSpPr>
        <p:spPr>
          <a:xfrm>
            <a:off x="3896810" y="973790"/>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データ 34"/>
          <p:cNvSpPr/>
          <p:nvPr/>
        </p:nvSpPr>
        <p:spPr>
          <a:xfrm>
            <a:off x="7010916" y="98343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896584"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4706628" y="1675009"/>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8" name="正方形/長方形 37"/>
          <p:cNvSpPr/>
          <p:nvPr/>
        </p:nvSpPr>
        <p:spPr>
          <a:xfrm>
            <a:off x="6502246"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9" name="テキスト ボックス 38"/>
          <p:cNvSpPr txBox="1"/>
          <p:nvPr/>
        </p:nvSpPr>
        <p:spPr>
          <a:xfrm>
            <a:off x="3031290" y="2558063"/>
            <a:ext cx="4280339" cy="369332"/>
          </a:xfrm>
          <a:prstGeom prst="rect">
            <a:avLst/>
          </a:prstGeom>
          <a:noFill/>
        </p:spPr>
        <p:txBody>
          <a:bodyPr wrap="none" rtlCol="0">
            <a:spAutoFit/>
          </a:bodyPr>
          <a:lstStyle/>
          <a:p>
            <a:r>
              <a:rPr kumimoji="1" lang="en-US" altLang="ja-JP" dirty="0" err="1" smtClean="0">
                <a:solidFill>
                  <a:schemeClr val="bg1"/>
                </a:solidFill>
                <a:latin typeface="Meiryo" charset="-128"/>
                <a:ea typeface="Meiryo" charset="-128"/>
                <a:cs typeface="Meiryo" charset="-128"/>
              </a:rPr>
              <a:t>Virturization</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仮想マシンの構築・起動</a:t>
            </a:r>
            <a:endParaRPr kumimoji="1" lang="ja-JP" altLang="en-US" dirty="0">
              <a:solidFill>
                <a:schemeClr val="bg1"/>
              </a:solidFill>
              <a:latin typeface="Meiryo" charset="-128"/>
              <a:ea typeface="Meiryo" charset="-128"/>
              <a:cs typeface="Meiryo" charset="-128"/>
            </a:endParaRPr>
          </a:p>
        </p:txBody>
      </p:sp>
      <p:sp>
        <p:nvSpPr>
          <p:cNvPr id="40" name="テキスト ボックス 39"/>
          <p:cNvSpPr txBox="1"/>
          <p:nvPr/>
        </p:nvSpPr>
        <p:spPr>
          <a:xfrm>
            <a:off x="4750584" y="1310500"/>
            <a:ext cx="1569660"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ミドルウェア</a:t>
            </a:r>
            <a:endParaRPr kumimoji="1" lang="ja-JP" altLang="en-US" dirty="0">
              <a:solidFill>
                <a:schemeClr val="bg1"/>
              </a:solidFill>
              <a:latin typeface="Meiryo" charset="-128"/>
              <a:ea typeface="Meiryo" charset="-128"/>
              <a:cs typeface="Meiryo" charset="-128"/>
            </a:endParaRPr>
          </a:p>
        </p:txBody>
      </p:sp>
      <p:sp>
        <p:nvSpPr>
          <p:cNvPr id="41" name="テキスト ボックス 40"/>
          <p:cNvSpPr txBox="1"/>
          <p:nvPr/>
        </p:nvSpPr>
        <p:spPr>
          <a:xfrm>
            <a:off x="4731794" y="969351"/>
            <a:ext cx="2031325"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アプリケーション</a:t>
            </a:r>
            <a:endParaRPr kumimoji="1" lang="ja-JP" altLang="en-US" dirty="0">
              <a:solidFill>
                <a:schemeClr val="bg1"/>
              </a:solidFill>
              <a:latin typeface="Meiryo" charset="-128"/>
              <a:ea typeface="Meiryo" charset="-128"/>
              <a:cs typeface="Meiryo" charset="-128"/>
            </a:endParaRPr>
          </a:p>
        </p:txBody>
      </p:sp>
      <p:sp>
        <p:nvSpPr>
          <p:cNvPr id="42" name="正方形/長方形 41"/>
          <p:cNvSpPr/>
          <p:nvPr/>
        </p:nvSpPr>
        <p:spPr>
          <a:xfrm>
            <a:off x="2982749" y="3559527"/>
            <a:ext cx="5527687" cy="307777"/>
          </a:xfrm>
          <a:prstGeom prst="rect">
            <a:avLst/>
          </a:prstGeom>
        </p:spPr>
        <p:txBody>
          <a:bodyPr wrap="square">
            <a:spAutoFit/>
          </a:bodyPr>
          <a:lstStyle/>
          <a:p>
            <a:pPr algn="ctr"/>
            <a:r>
              <a:rPr lang="en-US" altLang="ja-JP" sz="1400" dirty="0" smtClean="0">
                <a:solidFill>
                  <a:schemeClr val="bg1"/>
                </a:solidFill>
                <a:latin typeface="Meiryo" charset="-128"/>
                <a:ea typeface="Meiryo" charset="-128"/>
                <a:cs typeface="Meiryo" charset="-128"/>
              </a:rPr>
              <a:t>OS</a:t>
            </a:r>
            <a:r>
              <a:rPr lang="ja-JP" altLang="en-US" sz="1400" dirty="0" smtClean="0">
                <a:solidFill>
                  <a:schemeClr val="bg1"/>
                </a:solidFill>
                <a:latin typeface="Meiryo" charset="-128"/>
                <a:ea typeface="Meiryo" charset="-128"/>
                <a:cs typeface="Meiryo" charset="-128"/>
              </a:rPr>
              <a:t>や仮想化ソフトウェアのインストール</a:t>
            </a:r>
            <a:r>
              <a:rPr lang="ja-JP" altLang="en-US" sz="1400" dirty="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設定作業</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sp>
        <p:nvSpPr>
          <p:cNvPr id="43" name="正方形/長方形 42"/>
          <p:cNvSpPr/>
          <p:nvPr/>
        </p:nvSpPr>
        <p:spPr>
          <a:xfrm>
            <a:off x="3070655" y="4418528"/>
            <a:ext cx="5649267"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データベースサーバ／</a:t>
            </a: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サーバ／監視エージェントなどのミドルウエアのインストールやバージョン管理</a:t>
            </a:r>
            <a:r>
              <a:rPr lang="ja-JP" altLang="en-US" sz="1400" dirty="0" smtClean="0">
                <a:solidFill>
                  <a:schemeClr val="bg1"/>
                </a:solidFill>
                <a:latin typeface="Meiryo" charset="-128"/>
                <a:ea typeface="Meiryo" charset="-128"/>
                <a:cs typeface="Meiryo" charset="-128"/>
              </a:rPr>
              <a:t>、</a:t>
            </a:r>
            <a:r>
              <a:rPr lang="en-US" altLang="ja-JP" sz="1400" dirty="0" smtClean="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やミドルウエアの設定ファイルや、</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のファイアウォール機能などの</a:t>
            </a:r>
            <a:r>
              <a:rPr lang="ja-JP" altLang="en-US" sz="1400" dirty="0" smtClean="0">
                <a:solidFill>
                  <a:schemeClr val="bg1"/>
                </a:solidFill>
                <a:latin typeface="Meiryo" charset="-128"/>
                <a:ea typeface="Meiryo" charset="-128"/>
                <a:cs typeface="Meiryo" charset="-128"/>
              </a:rPr>
              <a:t>設定など</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68" y="4352832"/>
            <a:ext cx="823046" cy="65165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1" y="4361519"/>
            <a:ext cx="660210" cy="64876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153" y="4361519"/>
            <a:ext cx="651657" cy="651657"/>
          </a:xfrm>
          <a:prstGeom prst="rect">
            <a:avLst/>
          </a:prstGeom>
        </p:spPr>
      </p:pic>
      <p:sp>
        <p:nvSpPr>
          <p:cNvPr id="14" name="正方形/長方形 13"/>
          <p:cNvSpPr/>
          <p:nvPr/>
        </p:nvSpPr>
        <p:spPr>
          <a:xfrm>
            <a:off x="3225014" y="5642664"/>
            <a:ext cx="5641155" cy="738664"/>
          </a:xfrm>
          <a:prstGeom prst="rect">
            <a:avLst/>
          </a:prstGeom>
        </p:spPr>
        <p:txBody>
          <a:bodyPr wrap="square">
            <a:spAutoFit/>
          </a:bodyPr>
          <a:lstStyle/>
          <a:p>
            <a:r>
              <a:rPr lang="ja-JP" altLang="en-US" sz="1400" dirty="0" smtClean="0">
                <a:solidFill>
                  <a:schemeClr val="bg1"/>
                </a:solidFill>
                <a:latin typeface="Meiryo" charset="-128"/>
                <a:ea typeface="Meiryo" charset="-128"/>
                <a:cs typeface="Meiryo" charset="-128"/>
              </a:rPr>
              <a:t>複数台のサーバ群</a:t>
            </a:r>
            <a:r>
              <a:rPr lang="ja-JP" altLang="en-US" sz="1400" dirty="0">
                <a:solidFill>
                  <a:schemeClr val="bg1"/>
                </a:solidFill>
                <a:latin typeface="Meiryo" charset="-128"/>
                <a:ea typeface="Meiryo" charset="-128"/>
                <a:cs typeface="Meiryo" charset="-128"/>
              </a:rPr>
              <a:t>を監視し、新しいサーバをシステムに登録したり、障害のノードをシステムから</a:t>
            </a:r>
            <a:r>
              <a:rPr lang="ja-JP" altLang="en-US" sz="1400" smtClean="0">
                <a:solidFill>
                  <a:schemeClr val="bg1"/>
                </a:solidFill>
                <a:latin typeface="Meiryo" charset="-128"/>
                <a:ea typeface="Meiryo" charset="-128"/>
                <a:cs typeface="Meiryo" charset="-128"/>
              </a:rPr>
              <a:t>取り除いたり、サーバ</a:t>
            </a:r>
            <a:r>
              <a:rPr lang="ja-JP" altLang="en-US" sz="1400" dirty="0">
                <a:solidFill>
                  <a:schemeClr val="bg1"/>
                </a:solidFill>
                <a:latin typeface="Meiryo" charset="-128"/>
                <a:ea typeface="Meiryo" charset="-128"/>
                <a:cs typeface="Meiryo" charset="-128"/>
              </a:rPr>
              <a:t>へのアプリケーションのデプロイ</a:t>
            </a:r>
            <a:r>
              <a:rPr lang="ja-JP" altLang="en-US" sz="1400">
                <a:solidFill>
                  <a:schemeClr val="bg1"/>
                </a:solidFill>
                <a:latin typeface="Meiryo" charset="-128"/>
                <a:ea typeface="Meiryo" charset="-128"/>
                <a:cs typeface="Meiryo" charset="-128"/>
              </a:rPr>
              <a:t>を</a:t>
            </a:r>
            <a:r>
              <a:rPr lang="ja-JP" altLang="en-US" sz="1400" smtClean="0">
                <a:solidFill>
                  <a:schemeClr val="bg1"/>
                </a:solidFill>
                <a:latin typeface="Meiryo" charset="-128"/>
                <a:ea typeface="Meiryo" charset="-128"/>
                <a:cs typeface="Meiryo" charset="-128"/>
              </a:rPr>
              <a:t>サポート</a:t>
            </a:r>
            <a:endParaRPr lang="ja-JP" altLang="en-US" sz="1400" dirty="0">
              <a:solidFill>
                <a:schemeClr val="bg1"/>
              </a:solidFill>
              <a:latin typeface="Meiryo" charset="-128"/>
              <a:ea typeface="Meiryo" charset="-128"/>
              <a:cs typeface="Meiryo"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4" y="3518477"/>
            <a:ext cx="1054083" cy="28872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76" y="3446469"/>
            <a:ext cx="262480" cy="288727"/>
          </a:xfrm>
          <a:prstGeom prst="rect">
            <a:avLst/>
          </a:prstGeom>
        </p:spPr>
      </p:pic>
      <p:sp>
        <p:nvSpPr>
          <p:cNvPr id="17" name="テキスト ボックス 16"/>
          <p:cNvSpPr txBox="1"/>
          <p:nvPr/>
        </p:nvSpPr>
        <p:spPr>
          <a:xfrm>
            <a:off x="1838469" y="3491716"/>
            <a:ext cx="1007455" cy="369332"/>
          </a:xfrm>
          <a:prstGeom prst="rect">
            <a:avLst/>
          </a:prstGeom>
          <a:noFill/>
        </p:spPr>
        <p:txBody>
          <a:bodyPr wrap="none" rtlCol="0">
            <a:spAutoFit/>
          </a:bodyPr>
          <a:lstStyle/>
          <a:p>
            <a:r>
              <a:rPr kumimoji="1" lang="en-US" altLang="ja-JP" dirty="0" err="1" smtClean="0">
                <a:solidFill>
                  <a:srgbClr val="FF0000"/>
                </a:solidFill>
              </a:rPr>
              <a:t>KickStart</a:t>
            </a:r>
            <a:endParaRPr kumimoji="1" lang="ja-JP" altLang="en-US" dirty="0">
              <a:solidFill>
                <a:srgbClr val="FF0000"/>
              </a:solidFill>
            </a:endParaRPr>
          </a:p>
        </p:txBody>
      </p:sp>
      <p:pic>
        <p:nvPicPr>
          <p:cNvPr id="18" name="図 17"/>
          <p:cNvPicPr>
            <a:picLocks noChangeAspect="1"/>
          </p:cNvPicPr>
          <p:nvPr/>
        </p:nvPicPr>
        <p:blipFill>
          <a:blip r:embed="rId7"/>
          <a:stretch>
            <a:fillRect/>
          </a:stretch>
        </p:blipFill>
        <p:spPr>
          <a:xfrm>
            <a:off x="439968" y="5739918"/>
            <a:ext cx="1046797" cy="259134"/>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575" y="5450875"/>
            <a:ext cx="1229802" cy="726701"/>
          </a:xfrm>
          <a:prstGeom prst="rect">
            <a:avLst/>
          </a:prstGeom>
        </p:spPr>
      </p:pic>
      <p:pic>
        <p:nvPicPr>
          <p:cNvPr id="22" name="図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968" y="2500481"/>
            <a:ext cx="639132" cy="273914"/>
          </a:xfrm>
          <a:prstGeom prst="rect">
            <a:avLst/>
          </a:prstGeom>
        </p:spPr>
      </p:pic>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764" y="2492896"/>
            <a:ext cx="821926" cy="314387"/>
          </a:xfrm>
          <a:prstGeom prst="rect">
            <a:avLst/>
          </a:prstGeom>
        </p:spPr>
      </p:pic>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1471" y="2553568"/>
            <a:ext cx="703953" cy="221745"/>
          </a:xfrm>
          <a:prstGeom prst="rect">
            <a:avLst/>
          </a:prstGeom>
        </p:spPr>
      </p:pic>
    </p:spTree>
    <p:extLst>
      <p:ext uri="{BB962C8B-B14F-4D97-AF65-F5344CB8AC3E}">
        <p14:creationId xmlns:p14="http://schemas.microsoft.com/office/powerpoint/2010/main" val="164888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295342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1135131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29</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207483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情報システムの構造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smtClean="0">
                <a:solidFill>
                  <a:schemeClr val="bg1">
                    <a:lumMod val="50000"/>
                  </a:schemeClr>
                </a:solidFill>
                <a:latin typeface="Meiryo" charset="-128"/>
                <a:ea typeface="Meiryo" charset="-128"/>
                <a:cs typeface="Meiryo" charset="-128"/>
              </a:rPr>
              <a:t>業務や経営の目的を達成するための仕事の手順</a:t>
            </a:r>
            <a:endParaRPr kumimoji="1" lang="ja-JP" altLang="en-US" dirty="0">
              <a:solidFill>
                <a:schemeClr val="bg1">
                  <a:lumMod val="50000"/>
                </a:schemeClr>
              </a:solidFill>
              <a:latin typeface="Meiryo" charset="-128"/>
              <a:ea typeface="Meiryo" charset="-128"/>
              <a:cs typeface="Meiryo" charset="-128"/>
            </a:endParaRP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smtClean="0">
                <a:solidFill>
                  <a:srgbClr val="00B050"/>
                </a:solidFill>
                <a:latin typeface="Meiryo" charset="-128"/>
                <a:ea typeface="Meiryo" charset="-128"/>
                <a:cs typeface="Meiryo" charset="-128"/>
              </a:rPr>
              <a:t>ビジネス・プロセス</a:t>
            </a:r>
            <a:endParaRPr kumimoji="1" lang="ja-JP" altLang="en-US" sz="2000" b="1" dirty="0">
              <a:solidFill>
                <a:srgbClr val="00B050"/>
              </a:solidFill>
              <a:latin typeface="Meiryo" charset="-128"/>
              <a:ea typeface="Meiryo" charset="-128"/>
              <a:cs typeface="Meiryo" charset="-128"/>
            </a:endParaRP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smtClean="0">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ビジネス・プロセスを効率的・効果的に機能させるためのソフトウエア</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アプリケーションの開発や実行に共通</a:t>
            </a:r>
            <a:r>
              <a:rPr kumimoji="1" lang="ja-JP" altLang="en-US" smtClean="0">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ソフトウエアを稼働させるためのハードウェアや設備</a:t>
            </a:r>
            <a:endParaRPr kumimoji="1" lang="ja-JP" altLang="en-US" dirty="0">
              <a:solidFill>
                <a:schemeClr val="bg1"/>
              </a:solidFill>
              <a:latin typeface="Meiryo" charset="-128"/>
              <a:ea typeface="Meiryo" charset="-128"/>
              <a:cs typeface="Meiryo" charset="-128"/>
            </a:endParaRP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smtClean="0">
                <a:solidFill>
                  <a:schemeClr val="bg1"/>
                </a:solidFill>
                <a:latin typeface="Meiryo" charset="-128"/>
                <a:ea typeface="Meiryo" charset="-128"/>
                <a:cs typeface="Meiryo" charset="-128"/>
              </a:rPr>
              <a:t>インフラストラクチャー</a:t>
            </a:r>
            <a:endParaRPr kumimoji="1" lang="ja-JP" altLang="en-US" sz="1600" b="1" dirty="0">
              <a:solidFill>
                <a:schemeClr val="bg1"/>
              </a:solidFill>
              <a:latin typeface="Meiryo" charset="-128"/>
              <a:ea typeface="Meiryo" charset="-128"/>
              <a:cs typeface="Meiryo" charset="-128"/>
            </a:endParaRP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971600" y="1776354"/>
            <a:ext cx="266802" cy="281800"/>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6"/>
            <a:ext cx="131025" cy="265860"/>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66802" cy="281800"/>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7"/>
            <a:ext cx="131025" cy="265860"/>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66802" cy="281800"/>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3"/>
            <a:ext cx="131025" cy="265860"/>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66802" cy="281800"/>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4"/>
            <a:ext cx="131025" cy="265860"/>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66802" cy="281800"/>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60"/>
            <a:ext cx="131025" cy="265860"/>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データベース</a:t>
            </a:r>
            <a:endParaRPr kumimoji="1" lang="ja-JP" altLang="en-US" sz="1050" dirty="0">
              <a:solidFill>
                <a:srgbClr val="FFFFFF"/>
              </a:solidFill>
              <a:latin typeface="ＭＳ Ｐゴシック"/>
              <a:ea typeface="ＭＳ Ｐゴシック"/>
              <a:cs typeface="ＭＳ Ｐゴシック"/>
            </a:endParaRP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プログラム開発や実行を支援</a:t>
            </a:r>
            <a:endParaRPr kumimoji="1" lang="ja-JP" altLang="en-US" sz="900" dirty="0">
              <a:solidFill>
                <a:srgbClr val="FFFFFF"/>
              </a:solidFill>
              <a:latin typeface="ＭＳ Ｐゴシック"/>
              <a:ea typeface="ＭＳ Ｐゴシック"/>
              <a:cs typeface="ＭＳ Ｐゴシック"/>
            </a:endParaRP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稼働状況やセキュリティを管理</a:t>
            </a:r>
            <a:endParaRPr kumimoji="1" lang="ja-JP" altLang="en-US" sz="900" dirty="0">
              <a:solidFill>
                <a:srgbClr val="FFFFFF"/>
              </a:solidFill>
              <a:latin typeface="ＭＳ Ｐゴシック"/>
              <a:ea typeface="ＭＳ Ｐゴシック"/>
              <a:cs typeface="ＭＳ Ｐゴシック"/>
            </a:endParaRP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smtClean="0">
                <a:solidFill>
                  <a:srgbClr val="FFFFFF"/>
                </a:solidFill>
                <a:latin typeface="ＭＳ Ｐゴシック"/>
                <a:ea typeface="ＭＳ Ｐゴシック"/>
                <a:cs typeface="ＭＳ Ｐゴシック"/>
              </a:rPr>
              <a:t>ネットワーク</a:t>
            </a:r>
            <a:endParaRPr kumimoji="1" lang="en-US" altLang="ja-JP" sz="7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548320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30</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392269"/>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26727" y="3059573"/>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392269"/>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31423" y="3059573"/>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392269"/>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38778" y="3059573"/>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626534" y="4382451"/>
            <a:ext cx="3776134" cy="1993467"/>
            <a:chOff x="626534" y="4382451"/>
            <a:chExt cx="3776134" cy="1993467"/>
          </a:xfrm>
        </p:grpSpPr>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a:off x="4712847" y="4382451"/>
            <a:ext cx="3782306" cy="1993467"/>
            <a:chOff x="4712847" y="4382451"/>
            <a:chExt cx="3782306" cy="1993467"/>
          </a:xfrm>
        </p:grpSpPr>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ハードウェア構成は</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で吸収</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815772"/>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411" y="3191114"/>
            <a:ext cx="473206" cy="400110"/>
          </a:xfrm>
          <a:prstGeom prst="rect">
            <a:avLst/>
          </a:prstGeom>
          <a:noFill/>
        </p:spPr>
        <p:txBody>
          <a:bodyPr wrap="none" rtlCol="0">
            <a:spAutoFit/>
          </a:bodyPr>
          <a:lstStyle/>
          <a:p>
            <a:pPr algn="ctr"/>
            <a:r>
              <a:rPr kumimoji="1" lang="en-US" altLang="ja-JP" sz="2000" smtClean="0">
                <a:solidFill>
                  <a:srgbClr val="FFFFFF"/>
                </a:solidFill>
              </a:rPr>
              <a:t>OS</a:t>
            </a: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3621" y="194615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84020" y="1414897"/>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5201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48391" y="2442583"/>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0" name="正方形/長方形 79"/>
          <p:cNvSpPr/>
          <p:nvPr/>
        </p:nvSpPr>
        <p:spPr>
          <a:xfrm>
            <a:off x="1029362" y="2868624"/>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36717" y="2862996"/>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3258024" y="2862996"/>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5" name="正方形/長方形 84"/>
          <p:cNvSpPr/>
          <p:nvPr/>
        </p:nvSpPr>
        <p:spPr>
          <a:xfrm>
            <a:off x="5118304" y="3551145"/>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カーネル</a:t>
            </a:r>
            <a:endParaRPr lang="ja-JP" altLang="en-US" sz="1000" dirty="0">
              <a:solidFill>
                <a:srgbClr val="FFFFFF"/>
              </a:solidFill>
              <a:latin typeface="ＭＳ Ｐゴシック"/>
              <a:ea typeface="ＭＳ Ｐゴシック"/>
              <a:cs typeface="ＭＳ Ｐゴシック"/>
            </a:endParaRPr>
          </a:p>
        </p:txBody>
      </p:sp>
      <p:sp>
        <p:nvSpPr>
          <p:cNvPr id="86" name="正方形/長方形 85"/>
          <p:cNvSpPr/>
          <p:nvPr/>
        </p:nvSpPr>
        <p:spPr>
          <a:xfrm>
            <a:off x="2135557" y="2442583"/>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7" name="正方形/長方形 86"/>
          <p:cNvSpPr/>
          <p:nvPr/>
        </p:nvSpPr>
        <p:spPr>
          <a:xfrm>
            <a:off x="3240631" y="2442583"/>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8" name="正方形/長方形 87"/>
          <p:cNvSpPr/>
          <p:nvPr/>
        </p:nvSpPr>
        <p:spPr>
          <a:xfrm>
            <a:off x="6228372" y="2258214"/>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297613" y="2265082"/>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5676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フリーフォーム 38"/>
          <p:cNvSpPr/>
          <p:nvPr/>
        </p:nvSpPr>
        <p:spPr>
          <a:xfrm>
            <a:off x="2610642" y="1178258"/>
            <a:ext cx="3975106" cy="2349198"/>
          </a:xfrm>
          <a:custGeom>
            <a:avLst/>
            <a:gdLst>
              <a:gd name="connsiteX0" fmla="*/ 0 w 3996632"/>
              <a:gd name="connsiteY0" fmla="*/ 0 h 2073724"/>
              <a:gd name="connsiteX1" fmla="*/ 3982281 w 3996632"/>
              <a:gd name="connsiteY1" fmla="*/ 7175 h 2073724"/>
              <a:gd name="connsiteX2" fmla="*/ 3996632 w 3996632"/>
              <a:gd name="connsiteY2" fmla="*/ 983046 h 2073724"/>
              <a:gd name="connsiteX3" fmla="*/ 21526 w 3996632"/>
              <a:gd name="connsiteY3" fmla="*/ 2073724 h 2073724"/>
              <a:gd name="connsiteX4" fmla="*/ 0 w 3996632"/>
              <a:gd name="connsiteY4" fmla="*/ 0 h 2073724"/>
              <a:gd name="connsiteX0" fmla="*/ 0 w 3989457"/>
              <a:gd name="connsiteY0" fmla="*/ 0 h 2073724"/>
              <a:gd name="connsiteX1" fmla="*/ 3982281 w 3989457"/>
              <a:gd name="connsiteY1" fmla="*/ 7175 h 2073724"/>
              <a:gd name="connsiteX2" fmla="*/ 3989457 w 3989457"/>
              <a:gd name="connsiteY2" fmla="*/ 1090353 h 2073724"/>
              <a:gd name="connsiteX3" fmla="*/ 21526 w 3989457"/>
              <a:gd name="connsiteY3" fmla="*/ 2073724 h 2073724"/>
              <a:gd name="connsiteX4" fmla="*/ 0 w 3989457"/>
              <a:gd name="connsiteY4" fmla="*/ 0 h 2073724"/>
              <a:gd name="connsiteX0" fmla="*/ 0 w 3975106"/>
              <a:gd name="connsiteY0" fmla="*/ 5449 h 2066549"/>
              <a:gd name="connsiteX1" fmla="*/ 3967930 w 3975106"/>
              <a:gd name="connsiteY1" fmla="*/ 0 h 2066549"/>
              <a:gd name="connsiteX2" fmla="*/ 3975106 w 3975106"/>
              <a:gd name="connsiteY2" fmla="*/ 1083178 h 2066549"/>
              <a:gd name="connsiteX3" fmla="*/ 7175 w 3975106"/>
              <a:gd name="connsiteY3" fmla="*/ 2066549 h 2066549"/>
              <a:gd name="connsiteX4" fmla="*/ 0 w 3975106"/>
              <a:gd name="connsiteY4" fmla="*/ 5449 h 2066549"/>
              <a:gd name="connsiteX0" fmla="*/ 0 w 3975106"/>
              <a:gd name="connsiteY0" fmla="*/ 5449 h 2066549"/>
              <a:gd name="connsiteX1" fmla="*/ 3967930 w 3975106"/>
              <a:gd name="connsiteY1" fmla="*/ 0 h 2066549"/>
              <a:gd name="connsiteX2" fmla="*/ 3975106 w 3975106"/>
              <a:gd name="connsiteY2" fmla="*/ 1083178 h 2066549"/>
              <a:gd name="connsiteX3" fmla="*/ 7175 w 3975106"/>
              <a:gd name="connsiteY3" fmla="*/ 2066549 h 2066549"/>
              <a:gd name="connsiteX4" fmla="*/ 0 w 3975106"/>
              <a:gd name="connsiteY4" fmla="*/ 5449 h 206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106" h="2066549">
                <a:moveTo>
                  <a:pt x="0" y="5449"/>
                </a:moveTo>
                <a:lnTo>
                  <a:pt x="3967930" y="0"/>
                </a:lnTo>
                <a:lnTo>
                  <a:pt x="3975106" y="1083178"/>
                </a:lnTo>
                <a:lnTo>
                  <a:pt x="7175" y="2066549"/>
                </a:lnTo>
                <a:cubicBezTo>
                  <a:pt x="4783" y="1379516"/>
                  <a:pt x="2392" y="692482"/>
                  <a:pt x="0" y="5449"/>
                </a:cubicBezTo>
                <a:close/>
              </a:path>
            </a:pathLst>
          </a:custGeom>
          <a:gradFill flip="none" rotWithShape="1">
            <a:gsLst>
              <a:gs pos="24000">
                <a:schemeClr val="accent6">
                  <a:lumMod val="75000"/>
                </a:schemeClr>
              </a:gs>
              <a:gs pos="100000">
                <a:schemeClr val="accent3">
                  <a:lumMod val="75000"/>
                </a:schemeClr>
              </a:gs>
            </a:gsLst>
            <a:path path="circle">
              <a:fillToRect l="100000" t="100000"/>
            </a:path>
            <a:tileRect r="-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464375" y="1170102"/>
            <a:ext cx="2148528" cy="2357354"/>
          </a:xfrm>
          <a:prstGeom prst="rect">
            <a:avLst/>
          </a:prstGeom>
          <a:solidFill>
            <a:srgbClr val="FFFBD2"/>
          </a:solidFill>
          <a:ln>
            <a:solidFill>
              <a:srgbClr val="00800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6569649" y="117010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lang="ja-JP" altLang="en-US" dirty="0" smtClean="0"/>
              <a:t>コンテナと</a:t>
            </a:r>
            <a:r>
              <a:rPr lang="en-US" altLang="ja-JP" dirty="0" smtClean="0"/>
              <a:t>Docker</a:t>
            </a:r>
            <a:endParaRPr kumimoji="1" lang="ja-JP" altLang="en-US" dirty="0"/>
          </a:p>
        </p:txBody>
      </p:sp>
      <p:sp>
        <p:nvSpPr>
          <p:cNvPr id="2" name="スライド番号プレースホルダー 1"/>
          <p:cNvSpPr>
            <a:spLocks noGrp="1"/>
          </p:cNvSpPr>
          <p:nvPr>
            <p:ph type="sldNum" sz="quarter" idx="12"/>
          </p:nvPr>
        </p:nvSpPr>
        <p:spPr>
          <a:xfrm>
            <a:off x="6932246" y="6608646"/>
            <a:ext cx="2133600" cy="217800"/>
          </a:xfrm>
        </p:spPr>
        <p:txBody>
          <a:bodyPr/>
          <a:lstStyle/>
          <a:p>
            <a:fld id="{8FF8CC5D-A65D-5946-99B5-645367A967AD}" type="slidenum">
              <a:rPr kumimoji="1" lang="ja-JP" altLang="en-US" smtClean="0"/>
              <a:t>31</a:t>
            </a:fld>
            <a:endParaRPr kumimoji="1" lang="ja-JP" altLang="en-US"/>
          </a:p>
        </p:txBody>
      </p:sp>
      <p:sp>
        <p:nvSpPr>
          <p:cNvPr id="24" name="正方形/長方形 23"/>
          <p:cNvSpPr/>
          <p:nvPr/>
        </p:nvSpPr>
        <p:spPr>
          <a:xfrm>
            <a:off x="557618" y="1508193"/>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25" name="正方形/長方形 24"/>
          <p:cNvSpPr/>
          <p:nvPr/>
        </p:nvSpPr>
        <p:spPr>
          <a:xfrm>
            <a:off x="557618" y="1947816"/>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26" name="正方形/長方形 25"/>
          <p:cNvSpPr/>
          <p:nvPr/>
        </p:nvSpPr>
        <p:spPr>
          <a:xfrm>
            <a:off x="557618" y="2489463"/>
            <a:ext cx="1953584" cy="70043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27" name="正方形/長方形 26"/>
          <p:cNvSpPr/>
          <p:nvPr/>
        </p:nvSpPr>
        <p:spPr>
          <a:xfrm>
            <a:off x="557618" y="3867152"/>
            <a:ext cx="1953584" cy="4879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28" name="正方形/長方形 27"/>
          <p:cNvSpPr/>
          <p:nvPr/>
        </p:nvSpPr>
        <p:spPr>
          <a:xfrm>
            <a:off x="557618" y="3584864"/>
            <a:ext cx="1953584" cy="2302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仮想化システム</a:t>
            </a:r>
            <a:endParaRPr kumimoji="1" lang="ja-JP" altLang="en-US" sz="1200" dirty="0">
              <a:solidFill>
                <a:srgbClr val="FFFFFF"/>
              </a:solidFill>
              <a:latin typeface="メイリオ"/>
              <a:ea typeface="メイリオ"/>
              <a:cs typeface="メイリオ"/>
            </a:endParaRPr>
          </a:p>
        </p:txBody>
      </p:sp>
      <p:sp>
        <p:nvSpPr>
          <p:cNvPr id="29" name="正方形/長方形 28"/>
          <p:cNvSpPr/>
          <p:nvPr/>
        </p:nvSpPr>
        <p:spPr>
          <a:xfrm>
            <a:off x="6673986" y="150819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30" name="正方形/長方形 29"/>
          <p:cNvSpPr/>
          <p:nvPr/>
        </p:nvSpPr>
        <p:spPr>
          <a:xfrm>
            <a:off x="6673986" y="194781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6673986" y="2776484"/>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6673986" y="3242393"/>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673986" y="248946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34" name="テキスト ボックス 33"/>
          <p:cNvSpPr txBox="1"/>
          <p:nvPr/>
        </p:nvSpPr>
        <p:spPr>
          <a:xfrm>
            <a:off x="2701681" y="1407300"/>
            <a:ext cx="3839513" cy="738664"/>
          </a:xfrm>
          <a:prstGeom prst="rect">
            <a:avLst/>
          </a:prstGeom>
          <a:noFill/>
        </p:spPr>
        <p:txBody>
          <a:bodyPr wrap="none" rtlCol="0">
            <a:spAutoFit/>
          </a:bodyPr>
          <a:lstStyle/>
          <a:p>
            <a:pPr marL="171450" indent="-171450">
              <a:buFont typeface="Wingdings" charset="2"/>
              <a:buChar char="v"/>
            </a:pPr>
            <a:r>
              <a:rPr kumimoji="1" lang="ja-JP" altLang="en-US" sz="1400" dirty="0" smtClean="0">
                <a:solidFill>
                  <a:schemeClr val="bg1"/>
                </a:solidFill>
                <a:latin typeface="メイリオ"/>
                <a:ea typeface="メイリオ"/>
                <a:cs typeface="メイリオ"/>
              </a:rPr>
              <a:t>そのまま本番で動かしたい（動作を保証）。</a:t>
            </a:r>
            <a:endParaRPr kumimoji="1" lang="en-US" altLang="ja-JP" sz="1400" dirty="0" smtClean="0">
              <a:solidFill>
                <a:schemeClr val="bg1"/>
              </a:solidFill>
              <a:latin typeface="メイリオ"/>
              <a:ea typeface="メイリオ"/>
              <a:cs typeface="メイリオ"/>
            </a:endParaRPr>
          </a:p>
          <a:p>
            <a:pPr marL="171450" indent="-171450">
              <a:buFont typeface="Wingdings" charset="2"/>
              <a:buChar char="v"/>
            </a:pPr>
            <a:r>
              <a:rPr kumimoji="1" lang="ja-JP" altLang="en-US" sz="1400" dirty="0" smtClean="0">
                <a:solidFill>
                  <a:schemeClr val="bg1"/>
                </a:solidFill>
                <a:latin typeface="メイリオ"/>
                <a:ea typeface="メイリオ"/>
                <a:cs typeface="メイリオ"/>
              </a:rPr>
              <a:t>仮想マシンでは、サイズが大きすぎる。</a:t>
            </a:r>
            <a:endParaRPr kumimoji="1" lang="en-US" altLang="ja-JP" sz="1400" dirty="0" smtClean="0">
              <a:solidFill>
                <a:schemeClr val="bg1"/>
              </a:solidFill>
              <a:latin typeface="メイリオ"/>
              <a:ea typeface="メイリオ"/>
              <a:cs typeface="メイリオ"/>
            </a:endParaRPr>
          </a:p>
          <a:p>
            <a:pPr marL="171450" indent="-171450">
              <a:buFont typeface="Wingdings" charset="2"/>
              <a:buChar char="v"/>
            </a:pPr>
            <a:r>
              <a:rPr kumimoji="1" lang="ja-JP" altLang="en-US" sz="1400" dirty="0" smtClean="0">
                <a:solidFill>
                  <a:schemeClr val="bg1"/>
                </a:solidFill>
                <a:latin typeface="メイリオ"/>
                <a:ea typeface="メイリオ"/>
                <a:cs typeface="メイリオ"/>
              </a:rPr>
              <a:t>開発から本番以降への時間を短くしたい。</a:t>
            </a:r>
            <a:endParaRPr kumimoji="1" lang="ja-JP" altLang="en-US" sz="1400" dirty="0">
              <a:solidFill>
                <a:schemeClr val="bg1"/>
              </a:solidFill>
              <a:latin typeface="メイリオ"/>
              <a:ea typeface="メイリオ"/>
              <a:cs typeface="メイリオ"/>
            </a:endParaRPr>
          </a:p>
        </p:txBody>
      </p:sp>
      <p:sp>
        <p:nvSpPr>
          <p:cNvPr id="37" name="正方形/長方形 36"/>
          <p:cNvSpPr/>
          <p:nvPr/>
        </p:nvSpPr>
        <p:spPr>
          <a:xfrm>
            <a:off x="557618" y="3242395"/>
            <a:ext cx="1953584" cy="23028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仮想マシン</a:t>
            </a:r>
            <a:endParaRPr kumimoji="1" lang="ja-JP" altLang="en-US" sz="1200" dirty="0">
              <a:solidFill>
                <a:srgbClr val="FFFFFF"/>
              </a:solidFill>
              <a:latin typeface="メイリオ"/>
              <a:ea typeface="メイリオ"/>
              <a:cs typeface="メイリオ"/>
            </a:endParaRPr>
          </a:p>
        </p:txBody>
      </p:sp>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093" y="2489461"/>
            <a:ext cx="993781" cy="769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テキスト ボックス 40"/>
          <p:cNvSpPr txBox="1"/>
          <p:nvPr/>
        </p:nvSpPr>
        <p:spPr>
          <a:xfrm>
            <a:off x="4210508" y="3168815"/>
            <a:ext cx="2330686" cy="646331"/>
          </a:xfrm>
          <a:prstGeom prst="rect">
            <a:avLst/>
          </a:prstGeom>
          <a:noFill/>
        </p:spPr>
        <p:txBody>
          <a:bodyPr wrap="none" rtlCol="0">
            <a:spAutoFit/>
          </a:bodyPr>
          <a:lstStyle/>
          <a:p>
            <a:r>
              <a:rPr kumimoji="1" lang="en-US" altLang="ja-JP" dirty="0" err="1" smtClean="0">
                <a:solidFill>
                  <a:srgbClr val="FF6600"/>
                </a:solidFill>
                <a:latin typeface="メイリオ"/>
                <a:ea typeface="メイリオ"/>
                <a:cs typeface="メイリオ"/>
              </a:rPr>
              <a:t>Build,Ship</a:t>
            </a:r>
            <a:r>
              <a:rPr kumimoji="1" lang="en-US" altLang="ja-JP" dirty="0" smtClean="0">
                <a:solidFill>
                  <a:srgbClr val="FF6600"/>
                </a:solidFill>
                <a:latin typeface="メイリオ"/>
                <a:ea typeface="メイリオ"/>
                <a:cs typeface="メイリオ"/>
              </a:rPr>
              <a:t> and Run</a:t>
            </a:r>
          </a:p>
          <a:p>
            <a:r>
              <a:rPr lang="en-US" altLang="ja-JP" dirty="0" smtClean="0">
                <a:solidFill>
                  <a:srgbClr val="FF6600"/>
                </a:solidFill>
                <a:latin typeface="メイリオ"/>
                <a:ea typeface="メイリオ"/>
                <a:cs typeface="メイリオ"/>
              </a:rPr>
              <a:t>Any </a:t>
            </a:r>
            <a:r>
              <a:rPr lang="en-US" altLang="ja-JP" dirty="0" err="1" smtClean="0">
                <a:solidFill>
                  <a:srgbClr val="FF6600"/>
                </a:solidFill>
                <a:latin typeface="メイリオ"/>
                <a:ea typeface="メイリオ"/>
                <a:cs typeface="メイリオ"/>
              </a:rPr>
              <a:t>App,Anywhaer</a:t>
            </a:r>
            <a:endParaRPr kumimoji="1" lang="ja-JP" altLang="en-US" dirty="0">
              <a:solidFill>
                <a:srgbClr val="FF6600"/>
              </a:solidFill>
              <a:latin typeface="メイリオ"/>
              <a:ea typeface="メイリオ"/>
              <a:cs typeface="メイリオ"/>
            </a:endParaRPr>
          </a:p>
        </p:txBody>
      </p:sp>
      <p:sp>
        <p:nvSpPr>
          <p:cNvPr id="42" name="テキスト ボックス 41"/>
          <p:cNvSpPr txBox="1"/>
          <p:nvPr/>
        </p:nvSpPr>
        <p:spPr>
          <a:xfrm>
            <a:off x="2641603" y="3867152"/>
            <a:ext cx="3951320" cy="461665"/>
          </a:xfrm>
          <a:prstGeom prst="rect">
            <a:avLst/>
          </a:prstGeom>
          <a:noFill/>
        </p:spPr>
        <p:txBody>
          <a:bodyPr wrap="square" rtlCol="0">
            <a:spAutoFit/>
          </a:bodyPr>
          <a:lstStyle/>
          <a:p>
            <a:r>
              <a:rPr kumimoji="1" lang="ja-JP" altLang="en-US" sz="1200" dirty="0" smtClean="0">
                <a:solidFill>
                  <a:srgbClr val="800000"/>
                </a:solidFill>
                <a:latin typeface="メイリオ"/>
                <a:ea typeface="メイリオ"/>
                <a:cs typeface="メイリオ"/>
              </a:rPr>
              <a:t>ミドルウェアとアプリケーションを塊で作りその下に基盤を設けることで、何処でも動く状態を確保する。</a:t>
            </a:r>
            <a:endParaRPr kumimoji="1" lang="ja-JP" altLang="en-US" sz="1200" dirty="0">
              <a:solidFill>
                <a:srgbClr val="800000"/>
              </a:solidFill>
              <a:latin typeface="メイリオ"/>
              <a:ea typeface="メイリオ"/>
              <a:cs typeface="メイリオ"/>
            </a:endParaRPr>
          </a:p>
        </p:txBody>
      </p:sp>
      <p:sp>
        <p:nvSpPr>
          <p:cNvPr id="43" name="テキスト ボックス 42"/>
          <p:cNvSpPr txBox="1"/>
          <p:nvPr/>
        </p:nvSpPr>
        <p:spPr>
          <a:xfrm>
            <a:off x="6579738" y="120962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44" name="テキスト ボックス 43"/>
          <p:cNvSpPr txBox="1"/>
          <p:nvPr/>
        </p:nvSpPr>
        <p:spPr>
          <a:xfrm>
            <a:off x="474464" y="1209624"/>
            <a:ext cx="2138439" cy="276999"/>
          </a:xfrm>
          <a:prstGeom prst="rect">
            <a:avLst/>
          </a:prstGeom>
          <a:noFill/>
        </p:spPr>
        <p:txBody>
          <a:bodyPr wrap="square" rtlCol="0">
            <a:spAutoFit/>
          </a:bodyPr>
          <a:lstStyle/>
          <a:p>
            <a:pPr algn="ctr"/>
            <a:r>
              <a:rPr kumimoji="1" lang="ja-JP" altLang="en-US" sz="1200" dirty="0" smtClean="0">
                <a:solidFill>
                  <a:srgbClr val="008000"/>
                </a:solidFill>
                <a:latin typeface="メイリオ"/>
                <a:ea typeface="メイリオ"/>
                <a:cs typeface="メイリオ"/>
              </a:rPr>
              <a:t>仮想化環境</a:t>
            </a:r>
            <a:endParaRPr kumimoji="1" lang="ja-JP" altLang="en-US" sz="1200" dirty="0">
              <a:solidFill>
                <a:srgbClr val="008000"/>
              </a:solidFill>
              <a:latin typeface="メイリオ"/>
              <a:ea typeface="メイリオ"/>
              <a:cs typeface="メイリオ"/>
            </a:endParaRPr>
          </a:p>
        </p:txBody>
      </p:sp>
      <p:pic>
        <p:nvPicPr>
          <p:cNvPr id="13" name="図 12" descr="スクリーンショット 2015-07-17 10.17.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19" y="4664945"/>
            <a:ext cx="2588258" cy="1561983"/>
          </a:xfrm>
          <a:prstGeom prst="rect">
            <a:avLst/>
          </a:prstGeom>
          <a:ln>
            <a:noFill/>
          </a:ln>
          <a:effectLst>
            <a:outerShdw blurRad="292100" dist="139700" dir="2700000" algn="tl" rotWithShape="0">
              <a:srgbClr val="333333">
                <a:alpha val="65000"/>
              </a:srgbClr>
            </a:outerShdw>
          </a:effectLst>
        </p:spPr>
      </p:pic>
      <p:sp>
        <p:nvSpPr>
          <p:cNvPr id="15" name="テキスト ボックス 14"/>
          <p:cNvSpPr txBox="1"/>
          <p:nvPr/>
        </p:nvSpPr>
        <p:spPr>
          <a:xfrm>
            <a:off x="3402299" y="5409522"/>
            <a:ext cx="5519460" cy="830997"/>
          </a:xfrm>
          <a:prstGeom prst="rect">
            <a:avLst/>
          </a:prstGeom>
          <a:noFill/>
        </p:spPr>
        <p:txBody>
          <a:bodyPr wrap="none" rtlCol="0">
            <a:spAutoFit/>
          </a:bodyPr>
          <a:lstStyle/>
          <a:p>
            <a:r>
              <a:rPr lang="en-US" altLang="en-US" sz="1600" dirty="0" smtClean="0">
                <a:solidFill>
                  <a:srgbClr val="800000"/>
                </a:solidFill>
                <a:latin typeface="メイリオ"/>
                <a:ea typeface="メイリオ"/>
                <a:cs typeface="メイリオ"/>
              </a:rPr>
              <a:t>同一のプラットフォームでなくても動作保証される</a:t>
            </a:r>
          </a:p>
          <a:p>
            <a:r>
              <a:rPr kumimoji="1" lang="ja-JP" altLang="en-US" sz="1600" dirty="0" smtClean="0">
                <a:solidFill>
                  <a:srgbClr val="800000"/>
                </a:solidFill>
                <a:latin typeface="メイリオ"/>
                <a:ea typeface="メイリオ"/>
                <a:cs typeface="メイリオ"/>
              </a:rPr>
              <a:t>第三者が作ったコンテナ（アプリケーションと実行環境）</a:t>
            </a:r>
            <a:endParaRPr kumimoji="1" lang="en-US" altLang="ja-JP" sz="1600" dirty="0" smtClean="0">
              <a:solidFill>
                <a:srgbClr val="800000"/>
              </a:solidFill>
              <a:latin typeface="メイリオ"/>
              <a:ea typeface="メイリオ"/>
              <a:cs typeface="メイリオ"/>
            </a:endParaRPr>
          </a:p>
          <a:p>
            <a:r>
              <a:rPr lang="ja-JP" altLang="en-US" sz="1600" dirty="0" smtClean="0">
                <a:solidFill>
                  <a:srgbClr val="800000"/>
                </a:solidFill>
                <a:latin typeface="メイリオ"/>
                <a:ea typeface="メイリオ"/>
                <a:cs typeface="メイリオ"/>
              </a:rPr>
              <a:t>を共有することで、開発のスピードアップを実現する。</a:t>
            </a:r>
            <a:endParaRPr kumimoji="1" lang="ja-JP" altLang="en-US" sz="1600" dirty="0">
              <a:solidFill>
                <a:srgbClr val="800000"/>
              </a:solidFill>
              <a:latin typeface="メイリオ"/>
              <a:ea typeface="メイリオ"/>
              <a:cs typeface="メイリオ"/>
            </a:endParaRPr>
          </a:p>
        </p:txBody>
      </p:sp>
      <p:pic>
        <p:nvPicPr>
          <p:cNvPr id="16" name="図 15" descr="docker-1024x3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299" y="4632476"/>
            <a:ext cx="2293066" cy="777045"/>
          </a:xfrm>
          <a:prstGeom prst="rect">
            <a:avLst/>
          </a:prstGeom>
        </p:spPr>
      </p:pic>
      <p:sp>
        <p:nvSpPr>
          <p:cNvPr id="17" name="テキスト ボックス 16"/>
          <p:cNvSpPr txBox="1"/>
          <p:nvPr/>
        </p:nvSpPr>
        <p:spPr>
          <a:xfrm>
            <a:off x="5562669" y="4747735"/>
            <a:ext cx="889514" cy="523220"/>
          </a:xfrm>
          <a:prstGeom prst="rect">
            <a:avLst/>
          </a:prstGeom>
          <a:noFill/>
        </p:spPr>
        <p:txBody>
          <a:bodyPr wrap="none" rtlCol="0">
            <a:spAutoFit/>
          </a:bodyPr>
          <a:lstStyle/>
          <a:p>
            <a:r>
              <a:rPr kumimoji="1" lang="en-US" altLang="ja-JP" sz="2800" dirty="0" smtClean="0">
                <a:solidFill>
                  <a:schemeClr val="accent3">
                    <a:lumMod val="50000"/>
                  </a:schemeClr>
                </a:solidFill>
                <a:latin typeface="Avenir Black"/>
                <a:cs typeface="Avenir Black"/>
              </a:rPr>
              <a:t>Hub</a:t>
            </a:r>
            <a:endParaRPr kumimoji="1" lang="ja-JP" altLang="en-US" sz="2800" dirty="0">
              <a:solidFill>
                <a:schemeClr val="accent3">
                  <a:lumMod val="50000"/>
                </a:schemeClr>
              </a:solidFill>
              <a:latin typeface="Avenir Black"/>
              <a:cs typeface="Avenir Black"/>
            </a:endParaRPr>
          </a:p>
        </p:txBody>
      </p:sp>
      <p:sp>
        <p:nvSpPr>
          <p:cNvPr id="3" name="上下矢印 2"/>
          <p:cNvSpPr/>
          <p:nvPr/>
        </p:nvSpPr>
        <p:spPr>
          <a:xfrm>
            <a:off x="8112508" y="2587574"/>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01964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32</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smtClean="0">
                <a:solidFill>
                  <a:srgbClr val="7F7F7F"/>
                </a:solidFill>
              </a:rPr>
              <a:t>アプリケーション仮想化</a:t>
            </a:r>
            <a:endParaRPr lang="ja-JP" altLang="en-US" sz="2000" dirty="0">
              <a:solidFill>
                <a:srgbClr val="7F7F7F"/>
              </a:solidFill>
            </a:endParaRPr>
          </a:p>
        </p:txBody>
      </p:sp>
    </p:spTree>
    <p:extLst>
      <p:ext uri="{BB962C8B-B14F-4D97-AF65-F5344CB8AC3E}">
        <p14:creationId xmlns:p14="http://schemas.microsoft.com/office/powerpoint/2010/main" val="247108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10694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1610307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23554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15433597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ブロック仮想化</a:t>
            </a:r>
            <a:endParaRPr lang="ja-JP" altLang="en-US" sz="2000" dirty="0">
              <a:solidFill>
                <a:schemeClr val="tx1">
                  <a:lumMod val="50000"/>
                  <a:lumOff val="50000"/>
                </a:schemeClr>
              </a:solidFill>
              <a:latin typeface="メイリオ"/>
              <a:ea typeface="メイリオ"/>
              <a:cs typeface="メイリオ"/>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smtClean="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シンプロビジョニング</a:t>
              </a:r>
              <a:endParaRPr lang="ja-JP" altLang="en-US" sz="2000" dirty="0">
                <a:solidFill>
                  <a:schemeClr val="tx1">
                    <a:lumMod val="50000"/>
                    <a:lumOff val="50000"/>
                  </a:schemeClr>
                </a:solidFill>
                <a:latin typeface="メイリオ"/>
                <a:ea typeface="メイリオ"/>
                <a:cs typeface="メイリオ"/>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容量の</a:t>
              </a:r>
              <a:r>
                <a:rPr lang="ja-JP" altLang="en-US" sz="2000" dirty="0">
                  <a:solidFill>
                    <a:srgbClr val="800000"/>
                  </a:solidFill>
                  <a:latin typeface="メイリオ"/>
                  <a:ea typeface="メイリオ"/>
                  <a:cs typeface="メイリオ"/>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a:t>
              </a:r>
              <a:r>
                <a:rPr lang="en-US" altLang="ja-JP" sz="1200" dirty="0" smtClean="0">
                  <a:solidFill>
                    <a:schemeClr val="bg1"/>
                  </a:solidFill>
                  <a:latin typeface="メイリオ"/>
                  <a:ea typeface="メイリオ"/>
                  <a:cs typeface="メイリオ"/>
                </a:rPr>
                <a:t>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必要な時に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追加</a:t>
              </a:r>
              <a:endParaRPr kumimoji="1" lang="ja-JP" altLang="en-US" sz="1000" dirty="0">
                <a:solidFill>
                  <a:srgbClr val="FFFFFF"/>
                </a:solidFill>
                <a:latin typeface="メイリオ"/>
                <a:ea typeface="メイリオ"/>
                <a:cs typeface="メイリオ"/>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重複排除</a:t>
              </a:r>
              <a:endParaRPr lang="ja-JP" altLang="en-US" sz="2000" dirty="0">
                <a:solidFill>
                  <a:schemeClr val="tx1">
                    <a:lumMod val="50000"/>
                    <a:lumOff val="50000"/>
                  </a:schemeClr>
                </a:solidFill>
                <a:latin typeface="メイリオ"/>
                <a:ea typeface="メイリオ"/>
                <a:cs typeface="メイリオ"/>
              </a:endParaRP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データ容量の削減</a:t>
              </a:r>
              <a:endParaRPr lang="ja-JP" altLang="en-US" sz="2000" dirty="0">
                <a:solidFill>
                  <a:srgbClr val="800000"/>
                </a:solidFill>
                <a:latin typeface="メイリオ"/>
                <a:ea typeface="メイリオ"/>
                <a:cs typeface="メイリオ"/>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重複</a:t>
              </a:r>
              <a:r>
                <a:rPr kumimoji="1" lang="ja-JP" altLang="en-US" sz="1000" smtClean="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3206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smtClean="0">
                <a:ea typeface="ＭＳ Ｐゴシック" pitchFamily="50" charset="-128"/>
              </a:rPr>
              <a:t>SDN</a:t>
            </a:r>
            <a:r>
              <a:rPr lang="ja-JP" altLang="en-US" sz="2800" dirty="0" smtClean="0">
                <a:ea typeface="ＭＳ Ｐゴシック" pitchFamily="50" charset="-128"/>
              </a:rPr>
              <a:t>（</a:t>
            </a:r>
            <a:r>
              <a:rPr lang="en-US" altLang="ja-JP" sz="2800" dirty="0" smtClean="0">
                <a:ea typeface="ＭＳ Ｐゴシック" pitchFamily="50" charset="-128"/>
              </a:rPr>
              <a:t>Software Defined Networking</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571311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9223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4</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インフラと仮想化</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15749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smtClean="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a14="http://schemas.microsoft.com/office/drawing/2010/main" xmlns=""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635309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115363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1619906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フローチャート: 磁気ディスク 429"/>
          <p:cNvSpPr/>
          <p:nvPr/>
        </p:nvSpPr>
        <p:spPr>
          <a:xfrm>
            <a:off x="3959266"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1" name="正方形/長方形 430"/>
          <p:cNvSpPr/>
          <p:nvPr/>
        </p:nvSpPr>
        <p:spPr>
          <a:xfrm>
            <a:off x="3959266"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円/楕円 431"/>
          <p:cNvSpPr/>
          <p:nvPr/>
        </p:nvSpPr>
        <p:spPr>
          <a:xfrm>
            <a:off x="4001762"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3" name="直線コネクタ 432"/>
          <p:cNvCxnSpPr/>
          <p:nvPr/>
        </p:nvCxnSpPr>
        <p:spPr>
          <a:xfrm>
            <a:off x="4084312"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4" name="正方形/長方形 433"/>
          <p:cNvSpPr/>
          <p:nvPr/>
        </p:nvSpPr>
        <p:spPr>
          <a:xfrm>
            <a:off x="3959266"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円/楕円 434"/>
          <p:cNvSpPr/>
          <p:nvPr/>
        </p:nvSpPr>
        <p:spPr>
          <a:xfrm>
            <a:off x="4001762"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6" name="直線コネクタ 435"/>
          <p:cNvCxnSpPr/>
          <p:nvPr/>
        </p:nvCxnSpPr>
        <p:spPr>
          <a:xfrm>
            <a:off x="4084312"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7" name="正方形/長方形 436"/>
          <p:cNvSpPr/>
          <p:nvPr/>
        </p:nvSpPr>
        <p:spPr>
          <a:xfrm>
            <a:off x="3959266"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8" name="円/楕円 437"/>
          <p:cNvSpPr/>
          <p:nvPr/>
        </p:nvSpPr>
        <p:spPr>
          <a:xfrm>
            <a:off x="4001762"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9" name="直線コネクタ 438"/>
          <p:cNvCxnSpPr/>
          <p:nvPr/>
        </p:nvCxnSpPr>
        <p:spPr>
          <a:xfrm>
            <a:off x="4084312"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0" name="円/楕円 439"/>
          <p:cNvSpPr/>
          <p:nvPr/>
        </p:nvSpPr>
        <p:spPr>
          <a:xfrm>
            <a:off x="4016684"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円/楕円 440"/>
          <p:cNvSpPr/>
          <p:nvPr/>
        </p:nvSpPr>
        <p:spPr>
          <a:xfrm>
            <a:off x="4016684"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フローチャート: 磁気ディスク 441"/>
          <p:cNvSpPr/>
          <p:nvPr/>
        </p:nvSpPr>
        <p:spPr>
          <a:xfrm>
            <a:off x="4329520"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3" name="正方形/長方形 442"/>
          <p:cNvSpPr/>
          <p:nvPr/>
        </p:nvSpPr>
        <p:spPr>
          <a:xfrm>
            <a:off x="4329520"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円/楕円 443"/>
          <p:cNvSpPr/>
          <p:nvPr/>
        </p:nvSpPr>
        <p:spPr>
          <a:xfrm>
            <a:off x="4372016"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5" name="直線コネクタ 444"/>
          <p:cNvCxnSpPr/>
          <p:nvPr/>
        </p:nvCxnSpPr>
        <p:spPr>
          <a:xfrm>
            <a:off x="4454566"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6" name="正方形/長方形 445"/>
          <p:cNvSpPr/>
          <p:nvPr/>
        </p:nvSpPr>
        <p:spPr>
          <a:xfrm>
            <a:off x="4329520"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円/楕円 446"/>
          <p:cNvSpPr/>
          <p:nvPr/>
        </p:nvSpPr>
        <p:spPr>
          <a:xfrm>
            <a:off x="4372016"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8" name="直線コネクタ 447"/>
          <p:cNvCxnSpPr/>
          <p:nvPr/>
        </p:nvCxnSpPr>
        <p:spPr>
          <a:xfrm>
            <a:off x="4454566"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9" name="正方形/長方形 448"/>
          <p:cNvSpPr/>
          <p:nvPr/>
        </p:nvSpPr>
        <p:spPr>
          <a:xfrm>
            <a:off x="4329520"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0" name="円/楕円 449"/>
          <p:cNvSpPr/>
          <p:nvPr/>
        </p:nvSpPr>
        <p:spPr>
          <a:xfrm>
            <a:off x="4372016"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1" name="直線コネクタ 450"/>
          <p:cNvCxnSpPr/>
          <p:nvPr/>
        </p:nvCxnSpPr>
        <p:spPr>
          <a:xfrm>
            <a:off x="4454566"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2" name="円/楕円 451"/>
          <p:cNvSpPr/>
          <p:nvPr/>
        </p:nvSpPr>
        <p:spPr>
          <a:xfrm>
            <a:off x="4386938"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3" name="円/楕円 452"/>
          <p:cNvSpPr/>
          <p:nvPr/>
        </p:nvSpPr>
        <p:spPr>
          <a:xfrm>
            <a:off x="4386938"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4" name="フローチャート: 磁気ディスク 453"/>
          <p:cNvSpPr/>
          <p:nvPr/>
        </p:nvSpPr>
        <p:spPr>
          <a:xfrm>
            <a:off x="4697282"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55" name="正方形/長方形 454"/>
          <p:cNvSpPr/>
          <p:nvPr/>
        </p:nvSpPr>
        <p:spPr>
          <a:xfrm>
            <a:off x="4697282"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6" name="円/楕円 455"/>
          <p:cNvSpPr/>
          <p:nvPr/>
        </p:nvSpPr>
        <p:spPr>
          <a:xfrm>
            <a:off x="4739778"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7" name="直線コネクタ 456"/>
          <p:cNvCxnSpPr/>
          <p:nvPr/>
        </p:nvCxnSpPr>
        <p:spPr>
          <a:xfrm>
            <a:off x="4822328"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8" name="正方形/長方形 457"/>
          <p:cNvSpPr/>
          <p:nvPr/>
        </p:nvSpPr>
        <p:spPr>
          <a:xfrm>
            <a:off x="4697282"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9" name="円/楕円 458"/>
          <p:cNvSpPr/>
          <p:nvPr/>
        </p:nvSpPr>
        <p:spPr>
          <a:xfrm>
            <a:off x="4739778"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0" name="直線コネクタ 459"/>
          <p:cNvCxnSpPr/>
          <p:nvPr/>
        </p:nvCxnSpPr>
        <p:spPr>
          <a:xfrm>
            <a:off x="4822328"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1" name="正方形/長方形 460"/>
          <p:cNvSpPr/>
          <p:nvPr/>
        </p:nvSpPr>
        <p:spPr>
          <a:xfrm>
            <a:off x="4697282"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2" name="円/楕円 461"/>
          <p:cNvSpPr/>
          <p:nvPr/>
        </p:nvSpPr>
        <p:spPr>
          <a:xfrm>
            <a:off x="4739778"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3" name="直線コネクタ 462"/>
          <p:cNvCxnSpPr/>
          <p:nvPr/>
        </p:nvCxnSpPr>
        <p:spPr>
          <a:xfrm>
            <a:off x="4822328"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4" name="円/楕円 463"/>
          <p:cNvSpPr/>
          <p:nvPr/>
        </p:nvSpPr>
        <p:spPr>
          <a:xfrm>
            <a:off x="4754700"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5" name="円/楕円 464"/>
          <p:cNvSpPr/>
          <p:nvPr/>
        </p:nvSpPr>
        <p:spPr>
          <a:xfrm>
            <a:off x="4754700"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フローチャート: 磁気ディスク 465"/>
          <p:cNvSpPr/>
          <p:nvPr/>
        </p:nvSpPr>
        <p:spPr>
          <a:xfrm>
            <a:off x="5056023" y="368708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67" name="正方形/長方形 466"/>
          <p:cNvSpPr/>
          <p:nvPr/>
        </p:nvSpPr>
        <p:spPr>
          <a:xfrm>
            <a:off x="5056023" y="312279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円/楕円 467"/>
          <p:cNvSpPr/>
          <p:nvPr/>
        </p:nvSpPr>
        <p:spPr>
          <a:xfrm>
            <a:off x="5098519" y="315454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9" name="直線コネクタ 468"/>
          <p:cNvCxnSpPr/>
          <p:nvPr/>
        </p:nvCxnSpPr>
        <p:spPr>
          <a:xfrm>
            <a:off x="5181069" y="320111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0" name="正方形/長方形 469"/>
          <p:cNvSpPr/>
          <p:nvPr/>
        </p:nvSpPr>
        <p:spPr>
          <a:xfrm>
            <a:off x="5056023" y="331625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円/楕円 470"/>
          <p:cNvSpPr/>
          <p:nvPr/>
        </p:nvSpPr>
        <p:spPr>
          <a:xfrm>
            <a:off x="5098519" y="334800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2" name="直線コネクタ 471"/>
          <p:cNvCxnSpPr/>
          <p:nvPr/>
        </p:nvCxnSpPr>
        <p:spPr>
          <a:xfrm>
            <a:off x="5181069" y="339457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3" name="正方形/長方形 472"/>
          <p:cNvSpPr/>
          <p:nvPr/>
        </p:nvSpPr>
        <p:spPr>
          <a:xfrm>
            <a:off x="5056023" y="349785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円/楕円 473"/>
          <p:cNvSpPr/>
          <p:nvPr/>
        </p:nvSpPr>
        <p:spPr>
          <a:xfrm>
            <a:off x="5098519" y="352960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5" name="直線コネクタ 474"/>
          <p:cNvCxnSpPr/>
          <p:nvPr/>
        </p:nvCxnSpPr>
        <p:spPr>
          <a:xfrm>
            <a:off x="5181069" y="357616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6" name="円/楕円 475"/>
          <p:cNvSpPr/>
          <p:nvPr/>
        </p:nvSpPr>
        <p:spPr>
          <a:xfrm>
            <a:off x="5113441" y="335560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円/楕円 476"/>
          <p:cNvSpPr/>
          <p:nvPr/>
        </p:nvSpPr>
        <p:spPr>
          <a:xfrm>
            <a:off x="5113441" y="35371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3538785" y="3025390"/>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92" name="タイトル 591"/>
          <p:cNvSpPr>
            <a:spLocks noGrp="1"/>
          </p:cNvSpPr>
          <p:nvPr>
            <p:ph type="title"/>
          </p:nvPr>
        </p:nvSpPr>
        <p:spPr/>
        <p:txBody>
          <a:bodyPr/>
          <a:lstStyle/>
          <a:p>
            <a:r>
              <a:rPr kumimoji="1" lang="ja-JP" altLang="en-US" dirty="0" smtClean="0"/>
              <a:t>サーバー仮想化による３つのメリット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grpSp>
        <p:nvGrpSpPr>
          <p:cNvPr id="152" name="図形グループ 151"/>
          <p:cNvGrpSpPr/>
          <p:nvPr/>
        </p:nvGrpSpPr>
        <p:grpSpPr>
          <a:xfrm>
            <a:off x="3593860" y="1356495"/>
            <a:ext cx="1781456" cy="713308"/>
            <a:chOff x="857968" y="1402544"/>
            <a:chExt cx="1781456" cy="713308"/>
          </a:xfrm>
        </p:grpSpPr>
        <p:cxnSp>
          <p:nvCxnSpPr>
            <p:cNvPr id="7" name="直線コネクタ 6"/>
            <p:cNvCxnSpPr>
              <a:stCxn id="102" idx="6"/>
              <a:endCxn id="101"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a:stCxn id="106" idx="6"/>
              <a:endCxn id="105"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110" idx="6"/>
              <a:endCxn id="109"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stCxn id="118" idx="6"/>
              <a:endCxn id="117"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a:stCxn id="122" idx="6"/>
              <a:endCxn id="121"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126" idx="6"/>
              <a:endCxn id="12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130" idx="6"/>
              <a:endCxn id="129"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正方形/長方形 52"/>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正方形/長方形 60"/>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正方形/長方形 64"/>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9" name="正方形/長方形 68"/>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1" name="正方形/長方形 80"/>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正方形/長方形 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9" name="正方形/長方形 88"/>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正方形/長方形 92"/>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1" name="正方形/長方形 100"/>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5" name="正方形/長方形 104"/>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9" name="正方形/長方形 108"/>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3" name="正方形/長方形 112"/>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7" name="正方形/長方形 116"/>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1" name="正方形/長方形 120"/>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3" name="フローチャート: 磁気ディスク 132"/>
          <p:cNvSpPr/>
          <p:nvPr/>
        </p:nvSpPr>
        <p:spPr>
          <a:xfrm>
            <a:off x="103966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53" name="図形グループ 152"/>
          <p:cNvGrpSpPr/>
          <p:nvPr/>
        </p:nvGrpSpPr>
        <p:grpSpPr>
          <a:xfrm>
            <a:off x="997171" y="1362204"/>
            <a:ext cx="1781456" cy="713308"/>
            <a:chOff x="857968" y="1402544"/>
            <a:chExt cx="1781456" cy="713308"/>
          </a:xfrm>
        </p:grpSpPr>
        <p:cxnSp>
          <p:nvCxnSpPr>
            <p:cNvPr id="154" name="直線コネクタ 153"/>
            <p:cNvCxnSpPr>
              <a:stCxn id="198" idx="6"/>
              <a:endCxn id="197"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201" idx="6"/>
              <a:endCxn id="200"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204" idx="6"/>
              <a:endCxn id="203"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210" idx="6"/>
              <a:endCxn id="209"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213" idx="6"/>
              <a:endCxn id="212"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216" idx="6"/>
              <a:endCxn id="21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0" name="直線コネクタ 159"/>
            <p:cNvCxnSpPr>
              <a:stCxn id="219" idx="6"/>
              <a:endCxn id="218"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1" name="正方形/長方形 160"/>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4" name="正方形/長方形 163"/>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0" name="正方形/長方形 169"/>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円/楕円 170"/>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2" name="直線コネクタ 171"/>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3" name="正方形/長方形 172"/>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6" name="正方形/長方形 175"/>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9" name="正方形/長方形 178"/>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2" name="正方形/長方形 181"/>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円/楕円 182"/>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5" name="正方形/長方形 1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円/楕円 1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7" name="直線コネクタ 1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1" name="正方形/長方形 190"/>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4" name="正方形/長方形 193"/>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円/楕円 194"/>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6" name="直線コネクタ 195"/>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7" name="正方形/長方形 196"/>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3" name="正方形/長方形 202"/>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6" name="正方形/長方形 205"/>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円/楕円 206"/>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8" name="直線コネクタ 207"/>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9" name="正方形/長方形 208"/>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2" name="正方形/長方形 211"/>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5" name="正方形/長方形 21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8" name="正方形/長方形 217"/>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円/楕円 218"/>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0" name="直線コネクタ 219"/>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39" name="正方形/長方形 238"/>
          <p:cNvSpPr/>
          <p:nvPr/>
        </p:nvSpPr>
        <p:spPr>
          <a:xfrm>
            <a:off x="4329520" y="23732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4372016" y="24049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p:nvPr/>
        </p:nvCxnSpPr>
        <p:spPr>
          <a:xfrm>
            <a:off x="4454566" y="24515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0" name="正方形/長方形 289"/>
          <p:cNvSpPr/>
          <p:nvPr/>
        </p:nvSpPr>
        <p:spPr>
          <a:xfrm>
            <a:off x="3541683" y="1285384"/>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2" name="三角形 291"/>
          <p:cNvSpPr/>
          <p:nvPr/>
        </p:nvSpPr>
        <p:spPr>
          <a:xfrm flipV="1">
            <a:off x="3541683" y="2143033"/>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3" name="テキスト ボックス 292"/>
          <p:cNvSpPr txBox="1"/>
          <p:nvPr/>
        </p:nvSpPr>
        <p:spPr>
          <a:xfrm>
            <a:off x="3934193" y="1485631"/>
            <a:ext cx="1082348" cy="446276"/>
          </a:xfrm>
          <a:prstGeom prst="rect">
            <a:avLst/>
          </a:prstGeom>
          <a:noFill/>
        </p:spPr>
        <p:txBody>
          <a:bodyPr wrap="none" rtlCol="0">
            <a:spAutoFit/>
          </a:bodyPr>
          <a:lstStyle/>
          <a:p>
            <a:pPr algn="ctr"/>
            <a:r>
              <a:rPr kumimoji="1" lang="ja-JP" altLang="en-US" sz="1400"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仮想マシン</a:t>
            </a:r>
            <a:endParaRPr kumimoji="1" lang="en-US" altLang="ja-JP" sz="1400"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lang="en-US" altLang="ja-JP" sz="900"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Virtual Machine</a:t>
            </a:r>
            <a:endParaRPr kumimoji="1" lang="ja-JP" altLang="en-US" sz="9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294" name="テキスト ボックス 293"/>
          <p:cNvSpPr txBox="1"/>
          <p:nvPr/>
        </p:nvSpPr>
        <p:spPr>
          <a:xfrm>
            <a:off x="5948538" y="1284554"/>
            <a:ext cx="2358338" cy="892552"/>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物理マシンの集約</a:t>
            </a:r>
            <a:endParaRPr kumimoji="1" lang="en-US" altLang="ja-JP" sz="1600" b="1"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機械購入費用の抑制</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rgbClr val="0432FF"/>
                </a:solidFill>
                <a:latin typeface="Meiryo" charset="-128"/>
                <a:ea typeface="Meiryo" charset="-128"/>
                <a:cs typeface="Meiryo" charset="-128"/>
              </a:rPr>
              <a:t>電気代・</a:t>
            </a:r>
            <a:r>
              <a:rPr kumimoji="1" lang="en-US" altLang="ja-JP" sz="1200" dirty="0" smtClean="0">
                <a:solidFill>
                  <a:srgbClr val="0432FF"/>
                </a:solidFill>
                <a:latin typeface="Meiryo" charset="-128"/>
                <a:ea typeface="Meiryo" charset="-128"/>
                <a:cs typeface="Meiryo" charset="-128"/>
              </a:rPr>
              <a:t>CO2</a:t>
            </a:r>
            <a:r>
              <a:rPr kumimoji="1" lang="ja-JP" altLang="en-US" sz="1200" dirty="0" smtClean="0">
                <a:solidFill>
                  <a:srgbClr val="0432FF"/>
                </a:solidFill>
                <a:latin typeface="Meiryo" charset="-128"/>
                <a:ea typeface="Meiryo" charset="-128"/>
                <a:cs typeface="Meiryo" charset="-128"/>
              </a:rPr>
              <a:t>の削減</a:t>
            </a:r>
            <a:endParaRPr kumimoji="1"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データセンター使用料の削減</a:t>
            </a:r>
            <a:endParaRPr kumimoji="1" lang="en-US" altLang="ja-JP" sz="1200" dirty="0" smtClean="0">
              <a:solidFill>
                <a:srgbClr val="0432FF"/>
              </a:solidFill>
              <a:latin typeface="Meiryo" charset="-128"/>
              <a:ea typeface="Meiryo" charset="-128"/>
              <a:cs typeface="Meiryo" charset="-128"/>
            </a:endParaRPr>
          </a:p>
        </p:txBody>
      </p:sp>
      <p:sp>
        <p:nvSpPr>
          <p:cNvPr id="303" name="正方形/長方形 302"/>
          <p:cNvSpPr/>
          <p:nvPr/>
        </p:nvSpPr>
        <p:spPr>
          <a:xfrm>
            <a:off x="103966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円/楕円 303"/>
          <p:cNvSpPr/>
          <p:nvPr/>
        </p:nvSpPr>
        <p:spPr>
          <a:xfrm>
            <a:off x="108216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5" name="直線コネクタ 304"/>
          <p:cNvCxnSpPr/>
          <p:nvPr/>
        </p:nvCxnSpPr>
        <p:spPr>
          <a:xfrm>
            <a:off x="116471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6" name="正方形/長方形 305"/>
          <p:cNvSpPr/>
          <p:nvPr/>
        </p:nvSpPr>
        <p:spPr>
          <a:xfrm>
            <a:off x="103966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円/楕円 306"/>
          <p:cNvSpPr/>
          <p:nvPr/>
        </p:nvSpPr>
        <p:spPr>
          <a:xfrm>
            <a:off x="108216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8" name="直線コネクタ 307"/>
          <p:cNvCxnSpPr/>
          <p:nvPr/>
        </p:nvCxnSpPr>
        <p:spPr>
          <a:xfrm>
            <a:off x="116471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9" name="正方形/長方形 308"/>
          <p:cNvSpPr/>
          <p:nvPr/>
        </p:nvSpPr>
        <p:spPr>
          <a:xfrm>
            <a:off x="103966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108216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116471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3" name="フローチャート: 磁気ディスク 362"/>
          <p:cNvSpPr/>
          <p:nvPr/>
        </p:nvSpPr>
        <p:spPr>
          <a:xfrm>
            <a:off x="1732831"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64" name="正方形/長方形 363"/>
          <p:cNvSpPr/>
          <p:nvPr/>
        </p:nvSpPr>
        <p:spPr>
          <a:xfrm>
            <a:off x="1732831"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円/楕円 364"/>
          <p:cNvSpPr/>
          <p:nvPr/>
        </p:nvSpPr>
        <p:spPr>
          <a:xfrm>
            <a:off x="1775327"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6" name="直線コネクタ 365"/>
          <p:cNvCxnSpPr/>
          <p:nvPr/>
        </p:nvCxnSpPr>
        <p:spPr>
          <a:xfrm>
            <a:off x="1857877"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7" name="正方形/長方形 366"/>
          <p:cNvSpPr/>
          <p:nvPr/>
        </p:nvSpPr>
        <p:spPr>
          <a:xfrm>
            <a:off x="1732831"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1775327"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p:nvPr/>
        </p:nvCxnSpPr>
        <p:spPr>
          <a:xfrm>
            <a:off x="1857877"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0" name="正方形/長方形 369"/>
          <p:cNvSpPr/>
          <p:nvPr/>
        </p:nvSpPr>
        <p:spPr>
          <a:xfrm>
            <a:off x="1732831"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円/楕円 370"/>
          <p:cNvSpPr/>
          <p:nvPr/>
        </p:nvSpPr>
        <p:spPr>
          <a:xfrm>
            <a:off x="1775327"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2" name="直線コネクタ 371"/>
          <p:cNvCxnSpPr/>
          <p:nvPr/>
        </p:nvCxnSpPr>
        <p:spPr>
          <a:xfrm>
            <a:off x="1857877"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3" name="フローチャート: 磁気ディスク 372"/>
          <p:cNvSpPr/>
          <p:nvPr/>
        </p:nvSpPr>
        <p:spPr>
          <a:xfrm>
            <a:off x="245874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245874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円/楕円 374"/>
          <p:cNvSpPr/>
          <p:nvPr/>
        </p:nvSpPr>
        <p:spPr>
          <a:xfrm>
            <a:off x="250124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6" name="直線コネクタ 375"/>
          <p:cNvCxnSpPr/>
          <p:nvPr/>
        </p:nvCxnSpPr>
        <p:spPr>
          <a:xfrm>
            <a:off x="258379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7" name="正方形/長方形 376"/>
          <p:cNvSpPr/>
          <p:nvPr/>
        </p:nvSpPr>
        <p:spPr>
          <a:xfrm>
            <a:off x="245874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円/楕円 377"/>
          <p:cNvSpPr/>
          <p:nvPr/>
        </p:nvSpPr>
        <p:spPr>
          <a:xfrm>
            <a:off x="250124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9" name="直線コネクタ 378"/>
          <p:cNvCxnSpPr/>
          <p:nvPr/>
        </p:nvCxnSpPr>
        <p:spPr>
          <a:xfrm>
            <a:off x="258379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0" name="正方形/長方形 379"/>
          <p:cNvSpPr/>
          <p:nvPr/>
        </p:nvSpPr>
        <p:spPr>
          <a:xfrm>
            <a:off x="245874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円/楕円 380"/>
          <p:cNvSpPr/>
          <p:nvPr/>
        </p:nvSpPr>
        <p:spPr>
          <a:xfrm>
            <a:off x="250124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2" name="直線コネクタ 381"/>
          <p:cNvCxnSpPr/>
          <p:nvPr/>
        </p:nvCxnSpPr>
        <p:spPr>
          <a:xfrm>
            <a:off x="258379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83" name="図形グループ 382"/>
          <p:cNvGrpSpPr/>
          <p:nvPr/>
        </p:nvGrpSpPr>
        <p:grpSpPr>
          <a:xfrm>
            <a:off x="928620" y="3188772"/>
            <a:ext cx="181475" cy="234702"/>
            <a:chOff x="2667295" y="1059799"/>
            <a:chExt cx="681672" cy="722281"/>
          </a:xfrm>
        </p:grpSpPr>
        <p:sp>
          <p:nvSpPr>
            <p:cNvPr id="384" name="角丸四角形 38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85" name="図 38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86" name="図形グループ 385"/>
          <p:cNvGrpSpPr/>
          <p:nvPr/>
        </p:nvGrpSpPr>
        <p:grpSpPr>
          <a:xfrm>
            <a:off x="841427" y="3283191"/>
            <a:ext cx="177873" cy="351555"/>
            <a:chOff x="1946324" y="4125162"/>
            <a:chExt cx="969964" cy="2007872"/>
          </a:xfrm>
        </p:grpSpPr>
        <p:sp>
          <p:nvSpPr>
            <p:cNvPr id="387" name="円/楕円 3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フローチャート: 論理積ゲート 3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89" name="円/楕円 388"/>
          <p:cNvSpPr/>
          <p:nvPr/>
        </p:nvSpPr>
        <p:spPr>
          <a:xfrm>
            <a:off x="1790249"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円/楕円 389"/>
          <p:cNvSpPr/>
          <p:nvPr/>
        </p:nvSpPr>
        <p:spPr>
          <a:xfrm>
            <a:off x="1790249"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1" name="図形グループ 390"/>
          <p:cNvGrpSpPr/>
          <p:nvPr/>
        </p:nvGrpSpPr>
        <p:grpSpPr>
          <a:xfrm>
            <a:off x="1636706" y="3196367"/>
            <a:ext cx="181475" cy="234702"/>
            <a:chOff x="2667295" y="1059799"/>
            <a:chExt cx="681672" cy="722281"/>
          </a:xfrm>
        </p:grpSpPr>
        <p:sp>
          <p:nvSpPr>
            <p:cNvPr id="392" name="角丸四角形 39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93" name="図 39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4" name="図形グループ 393"/>
          <p:cNvGrpSpPr/>
          <p:nvPr/>
        </p:nvGrpSpPr>
        <p:grpSpPr>
          <a:xfrm>
            <a:off x="1549513" y="3290786"/>
            <a:ext cx="177873" cy="351555"/>
            <a:chOff x="1946324" y="4125162"/>
            <a:chExt cx="969964" cy="2007872"/>
          </a:xfrm>
        </p:grpSpPr>
        <p:sp>
          <p:nvSpPr>
            <p:cNvPr id="395" name="円/楕円 3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6" name="フローチャート: 論理積ゲート 3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7" name="円/楕円 396"/>
          <p:cNvSpPr/>
          <p:nvPr/>
        </p:nvSpPr>
        <p:spPr>
          <a:xfrm>
            <a:off x="2502718" y="336257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2502718" y="354416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9" name="図形グループ 398"/>
          <p:cNvGrpSpPr/>
          <p:nvPr/>
        </p:nvGrpSpPr>
        <p:grpSpPr>
          <a:xfrm>
            <a:off x="2349175" y="3204604"/>
            <a:ext cx="181475" cy="234702"/>
            <a:chOff x="2667295" y="1059799"/>
            <a:chExt cx="681672" cy="722281"/>
          </a:xfrm>
        </p:grpSpPr>
        <p:sp>
          <p:nvSpPr>
            <p:cNvPr id="400" name="角丸四角形 3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01" name="図 4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2" name="図形グループ 401"/>
          <p:cNvGrpSpPr/>
          <p:nvPr/>
        </p:nvGrpSpPr>
        <p:grpSpPr>
          <a:xfrm>
            <a:off x="2261982" y="3299023"/>
            <a:ext cx="177873" cy="351555"/>
            <a:chOff x="1946324" y="4125162"/>
            <a:chExt cx="969964" cy="2007872"/>
          </a:xfrm>
        </p:grpSpPr>
        <p:sp>
          <p:nvSpPr>
            <p:cNvPr id="403" name="円/楕円 4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フローチャート: 論理積ゲート 4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5" name="フローチャート: 磁気ディスク 404"/>
          <p:cNvSpPr/>
          <p:nvPr/>
        </p:nvSpPr>
        <p:spPr>
          <a:xfrm>
            <a:off x="3591504"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6" name="正方形/長方形 405"/>
          <p:cNvSpPr/>
          <p:nvPr/>
        </p:nvSpPr>
        <p:spPr>
          <a:xfrm>
            <a:off x="3591504"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円/楕円 406"/>
          <p:cNvSpPr/>
          <p:nvPr/>
        </p:nvSpPr>
        <p:spPr>
          <a:xfrm>
            <a:off x="3634000"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8" name="直線コネクタ 407"/>
          <p:cNvCxnSpPr/>
          <p:nvPr/>
        </p:nvCxnSpPr>
        <p:spPr>
          <a:xfrm>
            <a:off x="3716550"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9" name="正方形/長方形 408"/>
          <p:cNvSpPr/>
          <p:nvPr/>
        </p:nvSpPr>
        <p:spPr>
          <a:xfrm>
            <a:off x="3591504"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円/楕円 409"/>
          <p:cNvSpPr/>
          <p:nvPr/>
        </p:nvSpPr>
        <p:spPr>
          <a:xfrm>
            <a:off x="3634000"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1" name="直線コネクタ 410"/>
          <p:cNvCxnSpPr/>
          <p:nvPr/>
        </p:nvCxnSpPr>
        <p:spPr>
          <a:xfrm>
            <a:off x="3716550"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2" name="正方形/長方形 411"/>
          <p:cNvSpPr/>
          <p:nvPr/>
        </p:nvSpPr>
        <p:spPr>
          <a:xfrm>
            <a:off x="3591504"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3634000"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p:nvPr/>
        </p:nvCxnSpPr>
        <p:spPr>
          <a:xfrm>
            <a:off x="3716550"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5" name="円/楕円 424"/>
          <p:cNvSpPr/>
          <p:nvPr/>
        </p:nvSpPr>
        <p:spPr>
          <a:xfrm>
            <a:off x="3648922"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円/楕円 425"/>
          <p:cNvSpPr/>
          <p:nvPr/>
        </p:nvSpPr>
        <p:spPr>
          <a:xfrm>
            <a:off x="3648922"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三角形 483"/>
          <p:cNvSpPr/>
          <p:nvPr/>
        </p:nvSpPr>
        <p:spPr>
          <a:xfrm flipV="1">
            <a:off x="3545365" y="3891351"/>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485" name="テキスト ボックス 484"/>
          <p:cNvSpPr txBox="1"/>
          <p:nvPr/>
        </p:nvSpPr>
        <p:spPr>
          <a:xfrm>
            <a:off x="5948538" y="3024560"/>
            <a:ext cx="1896673" cy="892552"/>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ソフトウェア定義</a:t>
            </a:r>
            <a:endParaRPr kumimoji="1" lang="en-US" altLang="ja-JP" sz="1600" b="1"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調達・変更の迅速化</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稼働中での構成変更</a:t>
            </a:r>
            <a:endParaRPr kumimoji="1"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迅速で柔軟な構成変更</a:t>
            </a:r>
            <a:endParaRPr kumimoji="1" lang="en-US" altLang="ja-JP" sz="1200" dirty="0" smtClean="0">
              <a:solidFill>
                <a:srgbClr val="0432FF"/>
              </a:solidFill>
              <a:latin typeface="Meiryo" charset="-128"/>
              <a:ea typeface="Meiryo" charset="-128"/>
              <a:cs typeface="Meiryo" charset="-128"/>
            </a:endParaRPr>
          </a:p>
        </p:txBody>
      </p:sp>
      <p:grpSp>
        <p:nvGrpSpPr>
          <p:cNvPr id="478" name="図形グループ 477"/>
          <p:cNvGrpSpPr/>
          <p:nvPr/>
        </p:nvGrpSpPr>
        <p:grpSpPr>
          <a:xfrm>
            <a:off x="4340269" y="4022273"/>
            <a:ext cx="288638" cy="361299"/>
            <a:chOff x="2667295" y="1059799"/>
            <a:chExt cx="681672" cy="722281"/>
          </a:xfrm>
        </p:grpSpPr>
        <p:sp>
          <p:nvSpPr>
            <p:cNvPr id="479" name="角丸四角形 47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0" name="図 47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81" name="図形グループ 480"/>
          <p:cNvGrpSpPr/>
          <p:nvPr/>
        </p:nvGrpSpPr>
        <p:grpSpPr>
          <a:xfrm>
            <a:off x="4328339" y="4113805"/>
            <a:ext cx="177873" cy="351555"/>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6" name="フローチャート: 磁気ディスク 485"/>
          <p:cNvSpPr/>
          <p:nvPr/>
        </p:nvSpPr>
        <p:spPr>
          <a:xfrm>
            <a:off x="4035788" y="5666024"/>
            <a:ext cx="703990" cy="46109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93" name="図形グループ 492"/>
          <p:cNvGrpSpPr/>
          <p:nvPr/>
        </p:nvGrpSpPr>
        <p:grpSpPr>
          <a:xfrm>
            <a:off x="4954949" y="5823509"/>
            <a:ext cx="317500" cy="157483"/>
            <a:chOff x="1106712" y="5184130"/>
            <a:chExt cx="317500" cy="157483"/>
          </a:xfrm>
        </p:grpSpPr>
        <p:sp>
          <p:nvSpPr>
            <p:cNvPr id="487" name="正方形/長方形 48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円/楕円 48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89" name="直線コネクタ 48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94" name="図形グループ 493"/>
          <p:cNvGrpSpPr/>
          <p:nvPr/>
        </p:nvGrpSpPr>
        <p:grpSpPr>
          <a:xfrm>
            <a:off x="3503117" y="5815575"/>
            <a:ext cx="317500" cy="157483"/>
            <a:chOff x="1106712" y="5365723"/>
            <a:chExt cx="317500" cy="157483"/>
          </a:xfrm>
        </p:grpSpPr>
        <p:sp>
          <p:nvSpPr>
            <p:cNvPr id="490" name="正方形/長方形 489"/>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1" name="円/楕円 490"/>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2" name="直線コネクタ 491"/>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95" name="メモ 494"/>
          <p:cNvSpPr/>
          <p:nvPr/>
        </p:nvSpPr>
        <p:spPr>
          <a:xfrm>
            <a:off x="4175992" y="5860328"/>
            <a:ext cx="423581" cy="190725"/>
          </a:xfrm>
          <a:prstGeom prst="foldedCorner">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smtClean="0">
                <a:solidFill>
                  <a:srgbClr val="FFFFFF"/>
                </a:solidFill>
                <a:latin typeface="+mj-ea"/>
                <a:ea typeface="+mj-ea"/>
                <a:cs typeface="Meiryo" charset="-128"/>
              </a:rPr>
              <a:t>設定</a:t>
            </a:r>
            <a:endParaRPr kumimoji="1" lang="ja-JP" altLang="en-US" sz="800" dirty="0">
              <a:solidFill>
                <a:srgbClr val="FFFFFF"/>
              </a:solidFill>
              <a:latin typeface="+mj-ea"/>
              <a:ea typeface="+mj-ea"/>
              <a:cs typeface="Meiryo" charset="-128"/>
            </a:endParaRPr>
          </a:p>
        </p:txBody>
      </p:sp>
      <p:grpSp>
        <p:nvGrpSpPr>
          <p:cNvPr id="496" name="図形グループ 495"/>
          <p:cNvGrpSpPr/>
          <p:nvPr/>
        </p:nvGrpSpPr>
        <p:grpSpPr>
          <a:xfrm>
            <a:off x="3515502" y="5417531"/>
            <a:ext cx="317500" cy="157483"/>
            <a:chOff x="1106712" y="5365723"/>
            <a:chExt cx="317500" cy="157483"/>
          </a:xfrm>
        </p:grpSpPr>
        <p:sp>
          <p:nvSpPr>
            <p:cNvPr id="497" name="正方形/長方形 49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円/楕円 49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9" name="直線コネクタ 49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0" name="図形グループ 499"/>
          <p:cNvGrpSpPr/>
          <p:nvPr/>
        </p:nvGrpSpPr>
        <p:grpSpPr>
          <a:xfrm>
            <a:off x="3515502" y="5229047"/>
            <a:ext cx="317500" cy="157483"/>
            <a:chOff x="1106712" y="5365723"/>
            <a:chExt cx="317500" cy="157483"/>
          </a:xfrm>
        </p:grpSpPr>
        <p:sp>
          <p:nvSpPr>
            <p:cNvPr id="501" name="正方形/長方形 50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円/楕円 50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3" name="直線コネクタ 50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5" name="正方形/長方形 504"/>
          <p:cNvSpPr/>
          <p:nvPr/>
        </p:nvSpPr>
        <p:spPr>
          <a:xfrm>
            <a:off x="3500097" y="5182932"/>
            <a:ext cx="359996"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06" name="三角形 505"/>
          <p:cNvSpPr/>
          <p:nvPr/>
        </p:nvSpPr>
        <p:spPr>
          <a:xfrm flipV="1">
            <a:off x="3500097" y="5665434"/>
            <a:ext cx="359996"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507" name="図形グループ 506"/>
          <p:cNvGrpSpPr/>
          <p:nvPr/>
        </p:nvGrpSpPr>
        <p:grpSpPr>
          <a:xfrm>
            <a:off x="5178784" y="5414428"/>
            <a:ext cx="317500" cy="157483"/>
            <a:chOff x="1106712" y="5365723"/>
            <a:chExt cx="317500" cy="157483"/>
          </a:xfrm>
        </p:grpSpPr>
        <p:sp>
          <p:nvSpPr>
            <p:cNvPr id="508" name="正方形/長方形 507"/>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9" name="円/楕円 50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0" name="直線コネクタ 50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1" name="図形グループ 510"/>
          <p:cNvGrpSpPr/>
          <p:nvPr/>
        </p:nvGrpSpPr>
        <p:grpSpPr>
          <a:xfrm>
            <a:off x="5178784" y="5225944"/>
            <a:ext cx="317500" cy="157483"/>
            <a:chOff x="1106712" y="5365723"/>
            <a:chExt cx="317500" cy="157483"/>
          </a:xfrm>
        </p:grpSpPr>
        <p:sp>
          <p:nvSpPr>
            <p:cNvPr id="512" name="正方形/長方形 511"/>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3" name="円/楕円 51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4" name="直線コネクタ 51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6" name="三角形 515"/>
          <p:cNvSpPr/>
          <p:nvPr/>
        </p:nvSpPr>
        <p:spPr>
          <a:xfrm flipV="1">
            <a:off x="4752951" y="5656252"/>
            <a:ext cx="777165"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25" name="右矢印 524"/>
          <p:cNvSpPr/>
          <p:nvPr/>
        </p:nvSpPr>
        <p:spPr>
          <a:xfrm>
            <a:off x="3901275" y="5270392"/>
            <a:ext cx="838503" cy="27446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17" name="図形グループ 516"/>
          <p:cNvGrpSpPr/>
          <p:nvPr/>
        </p:nvGrpSpPr>
        <p:grpSpPr>
          <a:xfrm>
            <a:off x="4809734" y="5407622"/>
            <a:ext cx="317500" cy="157483"/>
            <a:chOff x="1106712" y="5365723"/>
            <a:chExt cx="317500" cy="157483"/>
          </a:xfrm>
        </p:grpSpPr>
        <p:sp>
          <p:nvSpPr>
            <p:cNvPr id="518" name="正方形/長方形 517"/>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9" name="円/楕円 51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0" name="直線コネクタ 51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1" name="図形グループ 520"/>
          <p:cNvGrpSpPr/>
          <p:nvPr/>
        </p:nvGrpSpPr>
        <p:grpSpPr>
          <a:xfrm>
            <a:off x="4809734" y="5219138"/>
            <a:ext cx="317500" cy="157483"/>
            <a:chOff x="1106712" y="5365723"/>
            <a:chExt cx="317500" cy="157483"/>
          </a:xfrm>
        </p:grpSpPr>
        <p:sp>
          <p:nvSpPr>
            <p:cNvPr id="522" name="正方形/長方形 521"/>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円/楕円 52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4" name="直線コネクタ 52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5" name="正方形/長方形 514"/>
          <p:cNvSpPr/>
          <p:nvPr/>
        </p:nvSpPr>
        <p:spPr>
          <a:xfrm>
            <a:off x="4758184" y="5179829"/>
            <a:ext cx="771932"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cxnSp>
        <p:nvCxnSpPr>
          <p:cNvPr id="527" name="直線矢印コネクタ 526"/>
          <p:cNvCxnSpPr>
            <a:stCxn id="490" idx="3"/>
            <a:endCxn id="486" idx="2"/>
          </p:cNvCxnSpPr>
          <p:nvPr/>
        </p:nvCxnSpPr>
        <p:spPr>
          <a:xfrm>
            <a:off x="3820617" y="5894317"/>
            <a:ext cx="215171" cy="225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0" name="直線矢印コネクタ 529"/>
          <p:cNvCxnSpPr>
            <a:stCxn id="486" idx="4"/>
            <a:endCxn id="487" idx="1"/>
          </p:cNvCxnSpPr>
          <p:nvPr/>
        </p:nvCxnSpPr>
        <p:spPr>
          <a:xfrm>
            <a:off x="4739778" y="5896574"/>
            <a:ext cx="215171" cy="567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3" name="テキスト ボックス 532"/>
          <p:cNvSpPr txBox="1"/>
          <p:nvPr/>
        </p:nvSpPr>
        <p:spPr>
          <a:xfrm>
            <a:off x="3534620" y="4810859"/>
            <a:ext cx="1928733" cy="338554"/>
          </a:xfrm>
          <a:prstGeom prst="rect">
            <a:avLst/>
          </a:prstGeom>
          <a:noFill/>
        </p:spPr>
        <p:txBody>
          <a:bodyPr wrap="none" rtlCol="0">
            <a:spAutoFit/>
          </a:bodyPr>
          <a:lstStyle/>
          <a:p>
            <a:r>
              <a:rPr kumimoji="1" lang="ja-JP" altLang="en-US" sz="800" dirty="0" smtClean="0">
                <a:solidFill>
                  <a:schemeClr val="accent6">
                    <a:lumMod val="75000"/>
                  </a:schemeClr>
                </a:solidFill>
                <a:latin typeface="Meiryo" charset="-128"/>
                <a:ea typeface="Meiryo" charset="-128"/>
                <a:cs typeface="Meiryo" charset="-128"/>
              </a:rPr>
              <a:t>障害時に正常に稼働して物理マシンに</a:t>
            </a:r>
            <a:endParaRPr kumimoji="1" lang="en-US" altLang="ja-JP" sz="800" dirty="0" smtClean="0">
              <a:solidFill>
                <a:schemeClr val="accent6">
                  <a:lumMod val="75000"/>
                </a:schemeClr>
              </a:solidFill>
              <a:latin typeface="Meiryo" charset="-128"/>
              <a:ea typeface="Meiryo" charset="-128"/>
              <a:cs typeface="Meiryo" charset="-128"/>
            </a:endParaRPr>
          </a:p>
          <a:p>
            <a:r>
              <a:rPr kumimoji="1" lang="ja-JP" altLang="en-US" sz="800" dirty="0" smtClean="0">
                <a:solidFill>
                  <a:schemeClr val="accent6">
                    <a:lumMod val="75000"/>
                  </a:schemeClr>
                </a:solidFill>
                <a:latin typeface="Meiryo" charset="-128"/>
                <a:ea typeface="Meiryo" charset="-128"/>
                <a:cs typeface="Meiryo" charset="-128"/>
              </a:rPr>
              <a:t>仮想マシンを移動させサービスを継続</a:t>
            </a:r>
            <a:endParaRPr kumimoji="1" lang="ja-JP" altLang="en-US" sz="800" dirty="0">
              <a:solidFill>
                <a:schemeClr val="accent6">
                  <a:lumMod val="75000"/>
                </a:schemeClr>
              </a:solidFill>
              <a:latin typeface="Meiryo" charset="-128"/>
              <a:ea typeface="Meiryo" charset="-128"/>
              <a:cs typeface="Meiryo" charset="-128"/>
            </a:endParaRPr>
          </a:p>
        </p:txBody>
      </p:sp>
      <p:sp>
        <p:nvSpPr>
          <p:cNvPr id="534" name="乗算記号 533"/>
          <p:cNvSpPr/>
          <p:nvPr/>
        </p:nvSpPr>
        <p:spPr>
          <a:xfrm>
            <a:off x="3510112" y="5723056"/>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フローチャート: 磁気ディスク 534"/>
          <p:cNvSpPr/>
          <p:nvPr/>
        </p:nvSpPr>
        <p:spPr>
          <a:xfrm>
            <a:off x="1553896" y="5344013"/>
            <a:ext cx="703990" cy="40225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36" name="図形グループ 535"/>
          <p:cNvGrpSpPr/>
          <p:nvPr/>
        </p:nvGrpSpPr>
        <p:grpSpPr>
          <a:xfrm>
            <a:off x="2452045" y="5816202"/>
            <a:ext cx="317500" cy="157483"/>
            <a:chOff x="1106712" y="5184130"/>
            <a:chExt cx="317500" cy="157483"/>
          </a:xfrm>
        </p:grpSpPr>
        <p:sp>
          <p:nvSpPr>
            <p:cNvPr id="537" name="正方形/長方形 53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円/楕円 53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9" name="直線コネクタ 53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0" name="図形グループ 539"/>
          <p:cNvGrpSpPr/>
          <p:nvPr/>
        </p:nvGrpSpPr>
        <p:grpSpPr>
          <a:xfrm>
            <a:off x="1000213" y="5808268"/>
            <a:ext cx="317500" cy="157483"/>
            <a:chOff x="1106712" y="5365723"/>
            <a:chExt cx="317500" cy="157483"/>
          </a:xfrm>
        </p:grpSpPr>
        <p:sp>
          <p:nvSpPr>
            <p:cNvPr id="541" name="正方形/長方形 54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円/楕円 54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3" name="直線コネクタ 54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47" name="直線矢印コネクタ 546"/>
          <p:cNvCxnSpPr>
            <a:stCxn id="541" idx="3"/>
            <a:endCxn id="535" idx="2"/>
          </p:cNvCxnSpPr>
          <p:nvPr/>
        </p:nvCxnSpPr>
        <p:spPr>
          <a:xfrm flipV="1">
            <a:off x="1317713" y="5545138"/>
            <a:ext cx="236183" cy="341872"/>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8" name="直線矢印コネクタ 547"/>
          <p:cNvCxnSpPr>
            <a:stCxn id="535" idx="4"/>
            <a:endCxn id="537" idx="1"/>
          </p:cNvCxnSpPr>
          <p:nvPr/>
        </p:nvCxnSpPr>
        <p:spPr>
          <a:xfrm>
            <a:off x="2257886" y="5545138"/>
            <a:ext cx="194159" cy="349806"/>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49" name="乗算記号 548"/>
          <p:cNvSpPr/>
          <p:nvPr/>
        </p:nvSpPr>
        <p:spPr>
          <a:xfrm>
            <a:off x="1007208" y="5715749"/>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2" name="図形グループ 551"/>
          <p:cNvGrpSpPr/>
          <p:nvPr/>
        </p:nvGrpSpPr>
        <p:grpSpPr>
          <a:xfrm>
            <a:off x="2458747" y="5467269"/>
            <a:ext cx="317500" cy="157483"/>
            <a:chOff x="1106712" y="5184130"/>
            <a:chExt cx="317500" cy="157483"/>
          </a:xfrm>
        </p:grpSpPr>
        <p:sp>
          <p:nvSpPr>
            <p:cNvPr id="553" name="正方形/長方形 552"/>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円/楕円 553"/>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5" name="直線コネクタ 554"/>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6" name="図形グループ 555"/>
          <p:cNvGrpSpPr/>
          <p:nvPr/>
        </p:nvGrpSpPr>
        <p:grpSpPr>
          <a:xfrm>
            <a:off x="1006915" y="5459335"/>
            <a:ext cx="317500" cy="157483"/>
            <a:chOff x="1106712" y="5365723"/>
            <a:chExt cx="317500" cy="157483"/>
          </a:xfrm>
        </p:grpSpPr>
        <p:sp>
          <p:nvSpPr>
            <p:cNvPr id="557" name="正方形/長方形 55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8" name="円/楕円 55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9" name="直線コネクタ 55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0" name="図形グループ 559"/>
          <p:cNvGrpSpPr/>
          <p:nvPr/>
        </p:nvGrpSpPr>
        <p:grpSpPr>
          <a:xfrm>
            <a:off x="2469470" y="5104996"/>
            <a:ext cx="317500" cy="157483"/>
            <a:chOff x="1106712" y="5184130"/>
            <a:chExt cx="317500" cy="157483"/>
          </a:xfrm>
        </p:grpSpPr>
        <p:sp>
          <p:nvSpPr>
            <p:cNvPr id="561" name="正方形/長方形 560"/>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2" name="円/楕円 561"/>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3" name="直線コネクタ 562"/>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4" name="図形グループ 563"/>
          <p:cNvGrpSpPr/>
          <p:nvPr/>
        </p:nvGrpSpPr>
        <p:grpSpPr>
          <a:xfrm>
            <a:off x="1017638" y="5097062"/>
            <a:ext cx="317500" cy="157483"/>
            <a:chOff x="1106712" y="5365723"/>
            <a:chExt cx="317500" cy="157483"/>
          </a:xfrm>
        </p:grpSpPr>
        <p:sp>
          <p:nvSpPr>
            <p:cNvPr id="565" name="正方形/長方形 564"/>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6" name="円/楕円 565"/>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7" name="直線コネクタ 566"/>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68" name="直線矢印コネクタ 567"/>
          <p:cNvCxnSpPr>
            <a:stCxn id="535" idx="4"/>
            <a:endCxn id="561" idx="1"/>
          </p:cNvCxnSpPr>
          <p:nvPr/>
        </p:nvCxnSpPr>
        <p:spPr>
          <a:xfrm flipV="1">
            <a:off x="2257886" y="5183738"/>
            <a:ext cx="211584" cy="361400"/>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9" name="直線矢印コネクタ 568"/>
          <p:cNvCxnSpPr>
            <a:stCxn id="565" idx="3"/>
            <a:endCxn id="535" idx="2"/>
          </p:cNvCxnSpPr>
          <p:nvPr/>
        </p:nvCxnSpPr>
        <p:spPr>
          <a:xfrm>
            <a:off x="1335138" y="5175804"/>
            <a:ext cx="218758" cy="36933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5" name="直線矢印コネクタ 574"/>
          <p:cNvCxnSpPr>
            <a:stCxn id="535" idx="4"/>
            <a:endCxn id="553" idx="1"/>
          </p:cNvCxnSpPr>
          <p:nvPr/>
        </p:nvCxnSpPr>
        <p:spPr>
          <a:xfrm>
            <a:off x="2257886" y="5545138"/>
            <a:ext cx="200861" cy="873"/>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8" name="直線矢印コネクタ 577"/>
          <p:cNvCxnSpPr>
            <a:stCxn id="557" idx="3"/>
            <a:endCxn id="535" idx="2"/>
          </p:cNvCxnSpPr>
          <p:nvPr/>
        </p:nvCxnSpPr>
        <p:spPr>
          <a:xfrm>
            <a:off x="1324415" y="5538077"/>
            <a:ext cx="229481" cy="7061"/>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87" name="テキスト ボックス 586"/>
          <p:cNvSpPr txBox="1"/>
          <p:nvPr/>
        </p:nvSpPr>
        <p:spPr>
          <a:xfrm>
            <a:off x="1142684" y="4816017"/>
            <a:ext cx="1518364" cy="338554"/>
          </a:xfrm>
          <a:prstGeom prst="rect">
            <a:avLst/>
          </a:prstGeom>
          <a:noFill/>
        </p:spPr>
        <p:txBody>
          <a:bodyPr wrap="none" rtlCol="0">
            <a:spAutoFit/>
          </a:bodyPr>
          <a:lstStyle/>
          <a:p>
            <a:pPr algn="ctr"/>
            <a:r>
              <a:rPr kumimoji="1" lang="ja-JP" altLang="en-US" sz="800" dirty="0" smtClean="0">
                <a:solidFill>
                  <a:srgbClr val="FF0000"/>
                </a:solidFill>
                <a:latin typeface="Meiryo" charset="-128"/>
                <a:ea typeface="Meiryo" charset="-128"/>
                <a:cs typeface="Meiryo" charset="-128"/>
              </a:rPr>
              <a:t>複雑なクラスタリング構成と</a:t>
            </a:r>
            <a:endParaRPr kumimoji="1" lang="en-US" altLang="ja-JP" sz="800" dirty="0" smtClean="0">
              <a:solidFill>
                <a:srgbClr val="FF0000"/>
              </a:solidFill>
              <a:latin typeface="Meiryo" charset="-128"/>
              <a:ea typeface="Meiryo" charset="-128"/>
              <a:cs typeface="Meiryo" charset="-128"/>
            </a:endParaRPr>
          </a:p>
          <a:p>
            <a:pPr algn="ctr"/>
            <a:r>
              <a:rPr lang="ja-JP" altLang="en-US" sz="800" dirty="0" smtClean="0">
                <a:solidFill>
                  <a:srgbClr val="FF0000"/>
                </a:solidFill>
                <a:latin typeface="Meiryo" charset="-128"/>
                <a:ea typeface="Meiryo" charset="-128"/>
                <a:cs typeface="Meiryo" charset="-128"/>
              </a:rPr>
              <a:t>対応のためのソフトウエア</a:t>
            </a:r>
            <a:endParaRPr kumimoji="1" lang="ja-JP" altLang="en-US" sz="800" dirty="0">
              <a:solidFill>
                <a:srgbClr val="FF0000"/>
              </a:solidFill>
              <a:latin typeface="Meiryo" charset="-128"/>
              <a:ea typeface="Meiryo" charset="-128"/>
              <a:cs typeface="Meiryo" charset="-128"/>
            </a:endParaRPr>
          </a:p>
        </p:txBody>
      </p:sp>
      <p:sp>
        <p:nvSpPr>
          <p:cNvPr id="588" name="テキスト ボックス 587"/>
          <p:cNvSpPr txBox="1"/>
          <p:nvPr/>
        </p:nvSpPr>
        <p:spPr>
          <a:xfrm>
            <a:off x="5948538" y="4905989"/>
            <a:ext cx="2441694" cy="892552"/>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ライブマイグレーション</a:t>
            </a:r>
            <a:endParaRPr kumimoji="1" lang="en-US" altLang="ja-JP" sz="1600" b="1"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保守時のサービス停止回避</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障害時のサービス停止回避</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物理マシンの負荷の分散</a:t>
            </a:r>
            <a:endParaRPr kumimoji="1" lang="en-US" altLang="ja-JP" sz="1200" dirty="0" smtClean="0">
              <a:solidFill>
                <a:srgbClr val="0432FF"/>
              </a:solidFill>
              <a:latin typeface="Meiryo" charset="-128"/>
              <a:ea typeface="Meiryo" charset="-128"/>
              <a:cs typeface="Meiryo" charset="-128"/>
            </a:endParaRPr>
          </a:p>
        </p:txBody>
      </p:sp>
      <p:sp>
        <p:nvSpPr>
          <p:cNvPr id="589" name="右矢印 588"/>
          <p:cNvSpPr/>
          <p:nvPr/>
        </p:nvSpPr>
        <p:spPr>
          <a:xfrm>
            <a:off x="2932711" y="144667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0" name="右矢印 589"/>
          <p:cNvSpPr/>
          <p:nvPr/>
        </p:nvSpPr>
        <p:spPr>
          <a:xfrm>
            <a:off x="2937526" y="5235767"/>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右矢印 590"/>
          <p:cNvSpPr/>
          <p:nvPr/>
        </p:nvSpPr>
        <p:spPr>
          <a:xfrm>
            <a:off x="2930355" y="315265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117501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19209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正方形/長方形 199"/>
          <p:cNvSpPr/>
          <p:nvPr/>
        </p:nvSpPr>
        <p:spPr>
          <a:xfrm>
            <a:off x="697352" y="1052736"/>
            <a:ext cx="7763080" cy="4661853"/>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5854591"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3438554"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996802"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統合システムの分類</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grpSp>
        <p:nvGrpSpPr>
          <p:cNvPr id="46" name="図形グループ 45"/>
          <p:cNvGrpSpPr/>
          <p:nvPr/>
        </p:nvGrpSpPr>
        <p:grpSpPr>
          <a:xfrm>
            <a:off x="5994713" y="357054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074961" y="3910371"/>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074961" y="4327433"/>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074961" y="494192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53" name="図形グループ 52"/>
          <p:cNvGrpSpPr/>
          <p:nvPr/>
        </p:nvGrpSpPr>
        <p:grpSpPr>
          <a:xfrm>
            <a:off x="6696914" y="356916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6777162" y="3908984"/>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6777162" y="4326046"/>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6777162" y="493585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60" name="図形グループ 59"/>
          <p:cNvGrpSpPr/>
          <p:nvPr/>
        </p:nvGrpSpPr>
        <p:grpSpPr>
          <a:xfrm>
            <a:off x="7409332" y="356738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7489580" y="3907207"/>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7489580" y="4324269"/>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7489580" y="493876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sp>
        <p:nvSpPr>
          <p:cNvPr id="114" name="正方形/長方形 113"/>
          <p:cNvSpPr/>
          <p:nvPr/>
        </p:nvSpPr>
        <p:spPr>
          <a:xfrm>
            <a:off x="3564913"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3564913"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3564913"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17" name="フローチャート: 磁気ディスク 116"/>
          <p:cNvSpPr/>
          <p:nvPr/>
        </p:nvSpPr>
        <p:spPr>
          <a:xfrm>
            <a:off x="3634663"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2" name="正方形/長方形 151"/>
          <p:cNvSpPr/>
          <p:nvPr/>
        </p:nvSpPr>
        <p:spPr>
          <a:xfrm>
            <a:off x="3634663"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3687378"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p:nvPr/>
        </p:nvCxnSpPr>
        <p:spPr>
          <a:xfrm>
            <a:off x="3779912"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9" name="正方形/長方形 148"/>
          <p:cNvSpPr/>
          <p:nvPr/>
        </p:nvSpPr>
        <p:spPr>
          <a:xfrm>
            <a:off x="3634663"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3687378"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3779912"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4280078"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円/楕円 146"/>
          <p:cNvSpPr/>
          <p:nvPr/>
        </p:nvSpPr>
        <p:spPr>
          <a:xfrm>
            <a:off x="4332793"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8" name="直線コネクタ 147"/>
          <p:cNvCxnSpPr/>
          <p:nvPr/>
        </p:nvCxnSpPr>
        <p:spPr>
          <a:xfrm>
            <a:off x="4425327"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正方形/長方形 142"/>
          <p:cNvSpPr/>
          <p:nvPr/>
        </p:nvSpPr>
        <p:spPr>
          <a:xfrm>
            <a:off x="4280078"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4332793"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p:nvPr/>
        </p:nvCxnSpPr>
        <p:spPr>
          <a:xfrm>
            <a:off x="4425327"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0" name="正方形/長方形 139"/>
          <p:cNvSpPr/>
          <p:nvPr/>
        </p:nvSpPr>
        <p:spPr>
          <a:xfrm>
            <a:off x="4916705"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4969420"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p:nvPr/>
        </p:nvCxnSpPr>
        <p:spPr>
          <a:xfrm>
            <a:off x="5061954"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7" name="正方形/長方形 136"/>
          <p:cNvSpPr/>
          <p:nvPr/>
        </p:nvSpPr>
        <p:spPr>
          <a:xfrm>
            <a:off x="4916705"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4969420"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5061954"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4" name="フローチャート: 磁気ディスク 123"/>
          <p:cNvSpPr/>
          <p:nvPr/>
        </p:nvSpPr>
        <p:spPr>
          <a:xfrm>
            <a:off x="4280078"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フローチャート: 磁気ディスク 124"/>
          <p:cNvSpPr/>
          <p:nvPr/>
        </p:nvSpPr>
        <p:spPr>
          <a:xfrm>
            <a:off x="4916705"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6" name="正方形/長方形 125"/>
          <p:cNvSpPr/>
          <p:nvPr/>
        </p:nvSpPr>
        <p:spPr>
          <a:xfrm>
            <a:off x="3634663"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4280078"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916705"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3634663"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280078"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4916705"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テキスト ボックス 131"/>
          <p:cNvSpPr txBox="1"/>
          <p:nvPr/>
        </p:nvSpPr>
        <p:spPr>
          <a:xfrm>
            <a:off x="4273982" y="3528899"/>
            <a:ext cx="588623"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サーバー</a:t>
            </a:r>
            <a:endParaRPr kumimoji="1" lang="ja-JP" altLang="en-US" sz="800" dirty="0">
              <a:solidFill>
                <a:schemeClr val="tx1">
                  <a:lumMod val="50000"/>
                  <a:lumOff val="50000"/>
                </a:schemeClr>
              </a:solidFill>
            </a:endParaRPr>
          </a:p>
        </p:txBody>
      </p:sp>
      <p:sp>
        <p:nvSpPr>
          <p:cNvPr id="133" name="テキスト ボックス 132"/>
          <p:cNvSpPr txBox="1"/>
          <p:nvPr/>
        </p:nvSpPr>
        <p:spPr>
          <a:xfrm>
            <a:off x="4217075" y="4193528"/>
            <a:ext cx="702436"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ネットワーク</a:t>
            </a:r>
            <a:endParaRPr kumimoji="1" lang="ja-JP" altLang="en-US" sz="800" dirty="0">
              <a:solidFill>
                <a:schemeClr val="tx1">
                  <a:lumMod val="50000"/>
                  <a:lumOff val="50000"/>
                </a:schemeClr>
              </a:solidFill>
            </a:endParaRPr>
          </a:p>
        </p:txBody>
      </p:sp>
      <p:sp>
        <p:nvSpPr>
          <p:cNvPr id="134" name="テキスト ボックス 133"/>
          <p:cNvSpPr txBox="1"/>
          <p:nvPr/>
        </p:nvSpPr>
        <p:spPr>
          <a:xfrm>
            <a:off x="4012694" y="4869740"/>
            <a:ext cx="1111202"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ストレージ（</a:t>
            </a:r>
            <a:r>
              <a:rPr kumimoji="1" lang="en-US" altLang="ja-JP" sz="800" dirty="0" smtClean="0">
                <a:solidFill>
                  <a:schemeClr val="tx1">
                    <a:lumMod val="50000"/>
                    <a:lumOff val="50000"/>
                  </a:schemeClr>
                </a:solidFill>
              </a:rPr>
              <a:t>SAN/NAS</a:t>
            </a:r>
            <a:r>
              <a:rPr kumimoji="1" lang="ja-JP" altLang="en-US" sz="800" dirty="0" smtClean="0">
                <a:solidFill>
                  <a:schemeClr val="tx1">
                    <a:lumMod val="50000"/>
                    <a:lumOff val="50000"/>
                  </a:schemeClr>
                </a:solidFill>
              </a:rPr>
              <a:t>）</a:t>
            </a:r>
            <a:endParaRPr kumimoji="1" lang="ja-JP" altLang="en-US" sz="800" dirty="0">
              <a:solidFill>
                <a:schemeClr val="tx1">
                  <a:lumMod val="50000"/>
                  <a:lumOff val="50000"/>
                </a:schemeClr>
              </a:solidFill>
            </a:endParaRPr>
          </a:p>
        </p:txBody>
      </p:sp>
      <p:sp>
        <p:nvSpPr>
          <p:cNvPr id="135" name="上下矢印 134"/>
          <p:cNvSpPr/>
          <p:nvPr/>
        </p:nvSpPr>
        <p:spPr>
          <a:xfrm>
            <a:off x="4499993"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上下矢印 135"/>
          <p:cNvSpPr/>
          <p:nvPr/>
        </p:nvSpPr>
        <p:spPr>
          <a:xfrm>
            <a:off x="4499993"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132949"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132949"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1132949"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58" name="フローチャート: 磁気ディスク 157"/>
          <p:cNvSpPr/>
          <p:nvPr/>
        </p:nvSpPr>
        <p:spPr>
          <a:xfrm>
            <a:off x="1202699"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202699"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1255414"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p:nvPr/>
        </p:nvCxnSpPr>
        <p:spPr>
          <a:xfrm>
            <a:off x="1347948"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2" name="正方形/長方形 161"/>
          <p:cNvSpPr/>
          <p:nvPr/>
        </p:nvSpPr>
        <p:spPr>
          <a:xfrm>
            <a:off x="1202699"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円/楕円 162"/>
          <p:cNvSpPr/>
          <p:nvPr/>
        </p:nvSpPr>
        <p:spPr>
          <a:xfrm>
            <a:off x="1255414"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4" name="直線コネクタ 163"/>
          <p:cNvCxnSpPr/>
          <p:nvPr/>
        </p:nvCxnSpPr>
        <p:spPr>
          <a:xfrm>
            <a:off x="1347948"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5" name="正方形/長方形 164"/>
          <p:cNvSpPr/>
          <p:nvPr/>
        </p:nvSpPr>
        <p:spPr>
          <a:xfrm>
            <a:off x="1848114"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1900829"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1993363"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1848114"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1900829"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p:nvPr/>
        </p:nvCxnSpPr>
        <p:spPr>
          <a:xfrm>
            <a:off x="1993363"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1" name="正方形/長方形 170"/>
          <p:cNvSpPr/>
          <p:nvPr/>
        </p:nvSpPr>
        <p:spPr>
          <a:xfrm>
            <a:off x="2484741"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2537456"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p:nvPr/>
        </p:nvCxnSpPr>
        <p:spPr>
          <a:xfrm>
            <a:off x="2629990"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4" name="正方形/長方形 173"/>
          <p:cNvSpPr/>
          <p:nvPr/>
        </p:nvSpPr>
        <p:spPr>
          <a:xfrm>
            <a:off x="2484741"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2537456"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2629990"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7" name="フローチャート: 磁気ディスク 176"/>
          <p:cNvSpPr/>
          <p:nvPr/>
        </p:nvSpPr>
        <p:spPr>
          <a:xfrm>
            <a:off x="1848114"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フローチャート: 磁気ディスク 177"/>
          <p:cNvSpPr/>
          <p:nvPr/>
        </p:nvSpPr>
        <p:spPr>
          <a:xfrm>
            <a:off x="2484741"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1202699"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1848114"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2484741"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202699"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48114"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484741"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1842018" y="3528899"/>
            <a:ext cx="588623"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サーバー</a:t>
            </a:r>
            <a:endParaRPr kumimoji="1" lang="ja-JP" altLang="en-US" sz="800" dirty="0">
              <a:solidFill>
                <a:schemeClr val="tx1">
                  <a:lumMod val="50000"/>
                  <a:lumOff val="50000"/>
                </a:schemeClr>
              </a:solidFill>
            </a:endParaRPr>
          </a:p>
        </p:txBody>
      </p:sp>
      <p:sp>
        <p:nvSpPr>
          <p:cNvPr id="186" name="テキスト ボックス 185"/>
          <p:cNvSpPr txBox="1"/>
          <p:nvPr/>
        </p:nvSpPr>
        <p:spPr>
          <a:xfrm>
            <a:off x="1785111" y="4193528"/>
            <a:ext cx="702436"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ネットワーク</a:t>
            </a:r>
            <a:endParaRPr kumimoji="1" lang="ja-JP" altLang="en-US" sz="800" dirty="0">
              <a:solidFill>
                <a:schemeClr val="tx1">
                  <a:lumMod val="50000"/>
                  <a:lumOff val="50000"/>
                </a:schemeClr>
              </a:solidFill>
            </a:endParaRPr>
          </a:p>
        </p:txBody>
      </p:sp>
      <p:sp>
        <p:nvSpPr>
          <p:cNvPr id="187" name="テキスト ボックス 186"/>
          <p:cNvSpPr txBox="1"/>
          <p:nvPr/>
        </p:nvSpPr>
        <p:spPr>
          <a:xfrm>
            <a:off x="1580730" y="4869740"/>
            <a:ext cx="1111202"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ストレージ（</a:t>
            </a:r>
            <a:r>
              <a:rPr kumimoji="1" lang="en-US" altLang="ja-JP" sz="800" dirty="0" smtClean="0">
                <a:solidFill>
                  <a:schemeClr val="tx1">
                    <a:lumMod val="50000"/>
                    <a:lumOff val="50000"/>
                  </a:schemeClr>
                </a:solidFill>
              </a:rPr>
              <a:t>SAN/NAS</a:t>
            </a:r>
            <a:r>
              <a:rPr kumimoji="1" lang="ja-JP" altLang="en-US" sz="800" dirty="0" smtClean="0">
                <a:solidFill>
                  <a:schemeClr val="tx1">
                    <a:lumMod val="50000"/>
                    <a:lumOff val="50000"/>
                  </a:schemeClr>
                </a:solidFill>
              </a:rPr>
              <a:t>）</a:t>
            </a:r>
            <a:endParaRPr kumimoji="1" lang="ja-JP" altLang="en-US" sz="800" dirty="0">
              <a:solidFill>
                <a:schemeClr val="tx1">
                  <a:lumMod val="50000"/>
                  <a:lumOff val="50000"/>
                </a:schemeClr>
              </a:solidFill>
            </a:endParaRPr>
          </a:p>
        </p:txBody>
      </p:sp>
      <p:sp>
        <p:nvSpPr>
          <p:cNvPr id="188" name="上下矢印 187"/>
          <p:cNvSpPr/>
          <p:nvPr/>
        </p:nvSpPr>
        <p:spPr>
          <a:xfrm>
            <a:off x="2068029"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上下矢印 188"/>
          <p:cNvSpPr/>
          <p:nvPr/>
        </p:nvSpPr>
        <p:spPr>
          <a:xfrm>
            <a:off x="2068029"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132949" y="2448398"/>
            <a:ext cx="2014173" cy="105261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bg1"/>
                </a:solidFill>
                <a:latin typeface="Meiryo" charset="-128"/>
                <a:ea typeface="Meiryo" charset="-128"/>
                <a:cs typeface="Meiryo" charset="-128"/>
              </a:rPr>
              <a:t>アプリケーション開発用ソフトウェア、データベース、テストツールや統合ツール、業務アプリケーション</a:t>
            </a:r>
            <a:r>
              <a:rPr lang="ja-JP" altLang="en-US" sz="1000" dirty="0" smtClean="0">
                <a:solidFill>
                  <a:schemeClr val="bg1"/>
                </a:solidFill>
                <a:latin typeface="Meiryo" charset="-128"/>
                <a:ea typeface="Meiryo" charset="-128"/>
                <a:cs typeface="Meiryo" charset="-128"/>
              </a:rPr>
              <a:t>など</a:t>
            </a:r>
            <a:endParaRPr lang="en-US" altLang="ja-JP" sz="10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インフラストラクチャーをソフトウェアに最適化</a:t>
            </a:r>
            <a:endParaRPr kumimoji="1" lang="ja-JP" altLang="en-US" sz="800" dirty="0">
              <a:solidFill>
                <a:schemeClr val="bg1"/>
              </a:solidFill>
              <a:latin typeface="Meiryo" charset="-128"/>
              <a:ea typeface="Meiryo" charset="-128"/>
              <a:cs typeface="Meiryo" charset="-128"/>
            </a:endParaRPr>
          </a:p>
        </p:txBody>
      </p:sp>
      <p:sp>
        <p:nvSpPr>
          <p:cNvPr id="191" name="正方形/長方形 190"/>
          <p:cNvSpPr/>
          <p:nvPr/>
        </p:nvSpPr>
        <p:spPr>
          <a:xfrm>
            <a:off x="3564913" y="2445992"/>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用途を限定せず</a:t>
            </a:r>
            <a:endParaRPr kumimoji="1" lang="ja-JP" altLang="en-US" sz="1200" dirty="0">
              <a:solidFill>
                <a:srgbClr val="FFFFFF"/>
              </a:solidFill>
              <a:latin typeface="Meiryo" charset="-128"/>
              <a:ea typeface="Meiryo" charset="-128"/>
              <a:cs typeface="Meiryo" charset="-128"/>
            </a:endParaRPr>
          </a:p>
        </p:txBody>
      </p:sp>
      <p:sp>
        <p:nvSpPr>
          <p:cNvPr id="192" name="正方形/長方形 191"/>
          <p:cNvSpPr/>
          <p:nvPr/>
        </p:nvSpPr>
        <p:spPr>
          <a:xfrm>
            <a:off x="5994713" y="2437883"/>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用途を限定せず</a:t>
            </a:r>
            <a:endParaRPr kumimoji="1" lang="ja-JP" altLang="en-US" sz="1200" dirty="0">
              <a:solidFill>
                <a:srgbClr val="FFFFFF"/>
              </a:solidFill>
              <a:latin typeface="Meiryo" charset="-128"/>
              <a:ea typeface="Meiryo" charset="-128"/>
              <a:cs typeface="Meiryo" charset="-128"/>
            </a:endParaRPr>
          </a:p>
        </p:txBody>
      </p:sp>
      <p:sp>
        <p:nvSpPr>
          <p:cNvPr id="194" name="正方形/長方形 193"/>
          <p:cNvSpPr/>
          <p:nvPr/>
        </p:nvSpPr>
        <p:spPr>
          <a:xfrm>
            <a:off x="1331640" y="1822330"/>
            <a:ext cx="1569660" cy="615553"/>
          </a:xfrm>
          <a:prstGeom prst="rect">
            <a:avLst/>
          </a:prstGeom>
        </p:spPr>
        <p:txBody>
          <a:bodyPr wrap="none">
            <a:spAutoFit/>
          </a:bodyPr>
          <a:lstStyle/>
          <a:p>
            <a:pPr algn="ctr"/>
            <a:r>
              <a:rPr lang="ja-JP" altLang="en-US" sz="1200" b="1" dirty="0" smtClean="0">
                <a:solidFill>
                  <a:schemeClr val="tx1">
                    <a:lumMod val="65000"/>
                    <a:lumOff val="35000"/>
                  </a:schemeClr>
                </a:solidFill>
                <a:latin typeface="Meiryo" charset="-128"/>
                <a:ea typeface="Meiryo" charset="-128"/>
                <a:cs typeface="Meiryo" charset="-128"/>
              </a:rPr>
              <a:t>インテグレーテッド</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200" b="1" dirty="0" smtClean="0">
                <a:solidFill>
                  <a:schemeClr val="tx1">
                    <a:lumMod val="65000"/>
                    <a:lumOff val="35000"/>
                  </a:schemeClr>
                </a:solidFill>
                <a:latin typeface="Meiryo" charset="-128"/>
                <a:ea typeface="Meiryo" charset="-128"/>
                <a:cs typeface="Meiryo" charset="-128"/>
              </a:rPr>
              <a:t>プラットフォーム</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000" b="1" dirty="0" smtClean="0">
                <a:solidFill>
                  <a:schemeClr val="tx1">
                    <a:lumMod val="65000"/>
                    <a:lumOff val="35000"/>
                  </a:schemeClr>
                </a:solidFill>
                <a:latin typeface="Meiryo" charset="-128"/>
                <a:ea typeface="Meiryo" charset="-128"/>
                <a:cs typeface="Meiryo" charset="-128"/>
              </a:rPr>
              <a:t>（アプライアンス）</a:t>
            </a:r>
            <a:endParaRPr lang="ja-JP" altLang="en-US" sz="1000" dirty="0">
              <a:solidFill>
                <a:schemeClr val="tx1">
                  <a:lumMod val="65000"/>
                  <a:lumOff val="35000"/>
                </a:schemeClr>
              </a:solidFill>
            </a:endParaRPr>
          </a:p>
        </p:txBody>
      </p:sp>
      <p:sp>
        <p:nvSpPr>
          <p:cNvPr id="195" name="正方形/長方形 194"/>
          <p:cNvSpPr/>
          <p:nvPr/>
        </p:nvSpPr>
        <p:spPr>
          <a:xfrm>
            <a:off x="3630159" y="1836134"/>
            <a:ext cx="1877437" cy="615553"/>
          </a:xfrm>
          <a:prstGeom prst="rect">
            <a:avLst/>
          </a:prstGeom>
        </p:spPr>
        <p:txBody>
          <a:bodyPr wrap="none">
            <a:spAutoFit/>
          </a:bodyPr>
          <a:lstStyle/>
          <a:p>
            <a:pPr algn="ctr"/>
            <a:r>
              <a:rPr lang="ja-JP" altLang="en-US" sz="1200" b="1" dirty="0" smtClean="0">
                <a:solidFill>
                  <a:schemeClr val="tx1">
                    <a:lumMod val="65000"/>
                    <a:lumOff val="35000"/>
                  </a:schemeClr>
                </a:solidFill>
                <a:latin typeface="Meiryo" charset="-128"/>
                <a:ea typeface="Meiryo" charset="-128"/>
                <a:cs typeface="Meiryo" charset="-128"/>
              </a:rPr>
              <a:t>インテグレーテッド</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200" b="1" dirty="0" smtClean="0">
                <a:solidFill>
                  <a:schemeClr val="tx1">
                    <a:lumMod val="65000"/>
                    <a:lumOff val="35000"/>
                  </a:schemeClr>
                </a:solidFill>
                <a:latin typeface="Meiryo" charset="-128"/>
                <a:ea typeface="Meiryo" charset="-128"/>
                <a:cs typeface="Meiryo" charset="-128"/>
              </a:rPr>
              <a:t>インフラストラクチャー</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en-US" altLang="ja-JP" sz="1000" b="1" dirty="0" smtClean="0">
                <a:solidFill>
                  <a:schemeClr val="tx1">
                    <a:lumMod val="65000"/>
                    <a:lumOff val="35000"/>
                  </a:schemeClr>
                </a:solidFill>
                <a:latin typeface="Meiryo" charset="-128"/>
                <a:ea typeface="Meiryo" charset="-128"/>
                <a:cs typeface="Meiryo" charset="-128"/>
              </a:rPr>
              <a:t>(</a:t>
            </a:r>
            <a:r>
              <a:rPr lang="ja-JP" altLang="en-US" sz="1000" b="1" dirty="0" smtClean="0">
                <a:solidFill>
                  <a:schemeClr val="tx1">
                    <a:lumMod val="65000"/>
                    <a:lumOff val="35000"/>
                  </a:schemeClr>
                </a:solidFill>
                <a:latin typeface="Meiryo" charset="-128"/>
                <a:ea typeface="Meiryo" charset="-128"/>
                <a:cs typeface="Meiryo" charset="-128"/>
              </a:rPr>
              <a:t>コンバージド・システム</a:t>
            </a:r>
            <a:r>
              <a:rPr lang="en-US" altLang="ja-JP" sz="1000" b="1" dirty="0" smtClean="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196" name="正方形/長方形 195"/>
          <p:cNvSpPr/>
          <p:nvPr/>
        </p:nvSpPr>
        <p:spPr>
          <a:xfrm>
            <a:off x="5872232" y="1836134"/>
            <a:ext cx="2233304" cy="615553"/>
          </a:xfrm>
          <a:prstGeom prst="rect">
            <a:avLst/>
          </a:prstGeom>
        </p:spPr>
        <p:txBody>
          <a:bodyPr wrap="none">
            <a:spAutoFit/>
          </a:bodyPr>
          <a:lstStyle/>
          <a:p>
            <a:pPr algn="ctr"/>
            <a:r>
              <a:rPr lang="ja-JP" altLang="en-US" sz="1200" b="1" dirty="0" smtClean="0">
                <a:solidFill>
                  <a:schemeClr val="tx1">
                    <a:lumMod val="65000"/>
                    <a:lumOff val="35000"/>
                  </a:schemeClr>
                </a:solidFill>
                <a:latin typeface="Meiryo" charset="-128"/>
                <a:ea typeface="Meiryo" charset="-128"/>
                <a:cs typeface="Meiryo" charset="-128"/>
              </a:rPr>
              <a:t>ハイパーコンバージド</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200" b="1" dirty="0" smtClean="0">
                <a:solidFill>
                  <a:schemeClr val="tx1">
                    <a:lumMod val="65000"/>
                    <a:lumOff val="35000"/>
                  </a:schemeClr>
                </a:solidFill>
                <a:latin typeface="Meiryo" charset="-128"/>
                <a:ea typeface="Meiryo" charset="-128"/>
                <a:cs typeface="Meiryo" charset="-128"/>
              </a:rPr>
              <a:t>インフラストラクチャー</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en-US" altLang="ja-JP" sz="1000" b="1" dirty="0" smtClean="0">
                <a:solidFill>
                  <a:schemeClr val="tx1">
                    <a:lumMod val="65000"/>
                    <a:lumOff val="35000"/>
                  </a:schemeClr>
                </a:solidFill>
                <a:latin typeface="Meiryo" charset="-128"/>
                <a:ea typeface="Meiryo" charset="-128"/>
                <a:cs typeface="Meiryo" charset="-128"/>
              </a:rPr>
              <a:t>(</a:t>
            </a:r>
            <a:r>
              <a:rPr lang="ja-JP" altLang="en-US" sz="1000" b="1" dirty="0" smtClean="0">
                <a:solidFill>
                  <a:schemeClr val="tx1">
                    <a:lumMod val="65000"/>
                    <a:lumOff val="35000"/>
                  </a:schemeClr>
                </a:solidFill>
                <a:latin typeface="Meiryo" charset="-128"/>
                <a:ea typeface="Meiryo" charset="-128"/>
                <a:cs typeface="Meiryo" charset="-128"/>
              </a:rPr>
              <a:t>ハイパーコンバージド・システム</a:t>
            </a:r>
            <a:r>
              <a:rPr lang="en-US" altLang="ja-JP" sz="1000" b="1" dirty="0" smtClean="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201" name="正方形/長方形 200"/>
          <p:cNvSpPr/>
          <p:nvPr/>
        </p:nvSpPr>
        <p:spPr>
          <a:xfrm>
            <a:off x="3039669" y="1073139"/>
            <a:ext cx="3057247" cy="584775"/>
          </a:xfrm>
          <a:prstGeom prst="rect">
            <a:avLst/>
          </a:prstGeom>
        </p:spPr>
        <p:txBody>
          <a:bodyPr wrap="none">
            <a:spAutoFit/>
          </a:bodyPr>
          <a:lstStyle/>
          <a:p>
            <a:pPr algn="ctr"/>
            <a:r>
              <a:rPr lang="ja-JP" altLang="en-US" sz="1600" b="1" dirty="0" smtClean="0">
                <a:solidFill>
                  <a:schemeClr val="bg1"/>
                </a:solidFill>
                <a:latin typeface="Meiryo" charset="-128"/>
                <a:ea typeface="Meiryo" charset="-128"/>
                <a:cs typeface="Meiryo" charset="-128"/>
              </a:rPr>
              <a:t>インテグレーテッド・システム</a:t>
            </a:r>
            <a:endParaRPr lang="en-US" altLang="ja-JP" sz="1600" b="1" dirty="0" smtClean="0">
              <a:solidFill>
                <a:schemeClr val="bg1"/>
              </a:solidFill>
              <a:latin typeface="Meiryo" charset="-128"/>
              <a:ea typeface="Meiryo" charset="-128"/>
              <a:cs typeface="Meiryo" charset="-128"/>
            </a:endParaRPr>
          </a:p>
          <a:p>
            <a:pPr algn="ctr"/>
            <a:r>
              <a:rPr lang="ja-JP" altLang="en-US" sz="1600" b="1" dirty="0" smtClean="0">
                <a:solidFill>
                  <a:schemeClr val="bg1"/>
                </a:solidFill>
                <a:latin typeface="Meiryo" charset="-128"/>
                <a:ea typeface="Meiryo" charset="-128"/>
                <a:cs typeface="Meiryo" charset="-128"/>
              </a:rPr>
              <a:t>（コンバージド・システム）</a:t>
            </a:r>
            <a:endParaRPr lang="en-US" altLang="ja-JP" sz="1600" b="1" dirty="0" smtClean="0">
              <a:solidFill>
                <a:schemeClr val="bg1"/>
              </a:solidFill>
              <a:latin typeface="Meiryo" charset="-128"/>
              <a:ea typeface="Meiryo" charset="-128"/>
              <a:cs typeface="Meiryo" charset="-128"/>
            </a:endParaRPr>
          </a:p>
        </p:txBody>
      </p:sp>
      <p:sp>
        <p:nvSpPr>
          <p:cNvPr id="203" name="正方形/長方形 202"/>
          <p:cNvSpPr/>
          <p:nvPr/>
        </p:nvSpPr>
        <p:spPr>
          <a:xfrm>
            <a:off x="698568" y="5848280"/>
            <a:ext cx="2638864" cy="461665"/>
          </a:xfrm>
          <a:prstGeom prst="rect">
            <a:avLst/>
          </a:prstGeom>
        </p:spPr>
        <p:txBody>
          <a:bodyPr wrap="none">
            <a:spAutoFit/>
          </a:bodyPr>
          <a:lstStyle/>
          <a:p>
            <a:pPr marL="171450" indent="-171450">
              <a:buFont typeface="Wingdings" charset="2"/>
              <a:buChar char="Ø"/>
            </a:pPr>
            <a:r>
              <a:rPr lang="ja-JP" altLang="en-US" sz="800" dirty="0">
                <a:solidFill>
                  <a:schemeClr val="tx1">
                    <a:lumMod val="65000"/>
                    <a:lumOff val="35000"/>
                  </a:schemeClr>
                </a:solidFill>
                <a:latin typeface="Meiryo" charset="-128"/>
                <a:ea typeface="Meiryo" charset="-128"/>
                <a:cs typeface="Meiryo" charset="-128"/>
              </a:rPr>
              <a:t>Oracle Exadata Database </a:t>
            </a:r>
            <a:r>
              <a:rPr lang="ja-JP" altLang="en-US" sz="800" dirty="0" smtClean="0">
                <a:solidFill>
                  <a:schemeClr val="tx1">
                    <a:lumMod val="65000"/>
                    <a:lumOff val="35000"/>
                  </a:schemeClr>
                </a:solidFill>
                <a:latin typeface="Meiryo" charset="-128"/>
                <a:ea typeface="Meiryo" charset="-128"/>
                <a:cs typeface="Meiryo" charset="-128"/>
              </a:rPr>
              <a:t>Machine</a:t>
            </a:r>
            <a:endParaRPr lang="en-US" altLang="ja-JP" sz="800" dirty="0" smtClean="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en-US" altLang="ja-JP" sz="800" dirty="0" err="1">
                <a:solidFill>
                  <a:schemeClr val="tx1">
                    <a:lumMod val="65000"/>
                    <a:lumOff val="35000"/>
                  </a:schemeClr>
                </a:solidFill>
                <a:latin typeface="Meiryo" charset="-128"/>
                <a:ea typeface="Meiryo" charset="-128"/>
                <a:cs typeface="Meiryo" charset="-128"/>
              </a:rPr>
              <a:t>PureData</a:t>
            </a:r>
            <a:r>
              <a:rPr lang="en-US" altLang="ja-JP" sz="800" dirty="0">
                <a:solidFill>
                  <a:schemeClr val="tx1">
                    <a:lumMod val="65000"/>
                    <a:lumOff val="35000"/>
                  </a:schemeClr>
                </a:solidFill>
                <a:latin typeface="Meiryo" charset="-128"/>
                <a:ea typeface="Meiryo" charset="-128"/>
                <a:cs typeface="Meiryo" charset="-128"/>
              </a:rPr>
              <a:t> System for Analytics</a:t>
            </a:r>
            <a:r>
              <a:rPr lang="ja-JP" altLang="en-US" sz="800" dirty="0">
                <a:solidFill>
                  <a:schemeClr val="tx1">
                    <a:lumMod val="65000"/>
                    <a:lumOff val="35000"/>
                  </a:schemeClr>
                </a:solidFill>
                <a:latin typeface="Meiryo" charset="-128"/>
                <a:ea typeface="Meiryo" charset="-128"/>
                <a:cs typeface="Meiryo" charset="-128"/>
              </a:rPr>
              <a:t>（旧</a:t>
            </a:r>
            <a:r>
              <a:rPr lang="en-US" altLang="ja-JP" sz="800" dirty="0" err="1">
                <a:solidFill>
                  <a:schemeClr val="tx1">
                    <a:lumMod val="65000"/>
                    <a:lumOff val="35000"/>
                  </a:schemeClr>
                </a:solidFill>
                <a:latin typeface="Meiryo" charset="-128"/>
                <a:ea typeface="Meiryo" charset="-128"/>
                <a:cs typeface="Meiryo" charset="-128"/>
              </a:rPr>
              <a:t>Netezza</a:t>
            </a:r>
            <a:r>
              <a:rPr lang="ja-JP" altLang="en-US" sz="800" dirty="0" smtClean="0">
                <a:solidFill>
                  <a:schemeClr val="tx1">
                    <a:lumMod val="65000"/>
                    <a:lumOff val="35000"/>
                  </a:schemeClr>
                </a:solidFill>
                <a:latin typeface="Meiryo" charset="-128"/>
                <a:ea typeface="Meiryo" charset="-128"/>
                <a:cs typeface="Meiryo" charset="-128"/>
              </a:rPr>
              <a:t>）</a:t>
            </a:r>
            <a:endParaRPr lang="en-US" altLang="ja-JP" sz="800" dirty="0" smtClean="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tx1">
                    <a:lumMod val="65000"/>
                    <a:lumOff val="35000"/>
                  </a:schemeClr>
                </a:solidFill>
                <a:latin typeface="Meiryo" charset="-128"/>
                <a:ea typeface="Meiryo" charset="-128"/>
                <a:cs typeface="Meiryo" charset="-128"/>
              </a:rPr>
              <a:t>各社</a:t>
            </a:r>
            <a:r>
              <a:rPr lang="en-US" altLang="ja-JP" sz="800" dirty="0" smtClean="0">
                <a:solidFill>
                  <a:schemeClr val="tx1">
                    <a:lumMod val="65000"/>
                    <a:lumOff val="35000"/>
                  </a:schemeClr>
                </a:solidFill>
                <a:latin typeface="Meiryo" charset="-128"/>
                <a:ea typeface="Meiryo" charset="-128"/>
                <a:cs typeface="Meiryo" charset="-128"/>
              </a:rPr>
              <a:t>Firewall</a:t>
            </a:r>
            <a:r>
              <a:rPr lang="ja-JP" altLang="en-US" sz="800" dirty="0" smtClean="0">
                <a:solidFill>
                  <a:schemeClr val="tx1">
                    <a:lumMod val="65000"/>
                    <a:lumOff val="35000"/>
                  </a:schemeClr>
                </a:solidFill>
                <a:latin typeface="Meiryo" charset="-128"/>
                <a:ea typeface="Meiryo" charset="-128"/>
                <a:cs typeface="Meiryo" charset="-128"/>
              </a:rPr>
              <a:t>・セキュリティアプライアンス</a:t>
            </a:r>
            <a:endParaRPr lang="en-US" altLang="ja-JP" sz="800" dirty="0" smtClean="0">
              <a:solidFill>
                <a:schemeClr val="tx1">
                  <a:lumMod val="65000"/>
                  <a:lumOff val="35000"/>
                </a:schemeClr>
              </a:solidFill>
              <a:latin typeface="Meiryo" charset="-128"/>
              <a:ea typeface="Meiryo" charset="-128"/>
              <a:cs typeface="Meiryo" charset="-128"/>
            </a:endParaRPr>
          </a:p>
        </p:txBody>
      </p:sp>
      <p:sp>
        <p:nvSpPr>
          <p:cNvPr id="204" name="テキスト ボックス 203"/>
          <p:cNvSpPr txBox="1"/>
          <p:nvPr/>
        </p:nvSpPr>
        <p:spPr>
          <a:xfrm>
            <a:off x="3660030" y="5850375"/>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smtClean="0">
                <a:solidFill>
                  <a:schemeClr val="tx1">
                    <a:lumMod val="65000"/>
                    <a:lumOff val="35000"/>
                  </a:schemeClr>
                </a:solidFill>
                <a:latin typeface="Meiryo" charset="-128"/>
                <a:ea typeface="Meiryo" charset="-128"/>
                <a:cs typeface="Meiryo" charset="-128"/>
              </a:rPr>
              <a:t>Oracle </a:t>
            </a:r>
            <a:r>
              <a:rPr kumimoji="1" lang="en-US" altLang="ja-JP" sz="800" dirty="0" err="1">
                <a:solidFill>
                  <a:schemeClr val="tx1">
                    <a:lumMod val="65000"/>
                    <a:lumOff val="35000"/>
                  </a:schemeClr>
                </a:solidFill>
                <a:latin typeface="Meiryo" charset="-128"/>
                <a:ea typeface="Meiryo" charset="-128"/>
                <a:cs typeface="Meiryo" charset="-128"/>
              </a:rPr>
              <a:t>Exalogic</a:t>
            </a:r>
            <a:r>
              <a:rPr kumimoji="1" lang="en-US" altLang="ja-JP" sz="800" dirty="0">
                <a:solidFill>
                  <a:schemeClr val="tx1">
                    <a:lumMod val="65000"/>
                    <a:lumOff val="35000"/>
                  </a:schemeClr>
                </a:solidFill>
                <a:latin typeface="Meiryo" charset="-128"/>
                <a:ea typeface="Meiryo" charset="-128"/>
                <a:cs typeface="Meiryo" charset="-128"/>
              </a:rPr>
              <a:t> Elastic Cloud</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err="1">
                <a:solidFill>
                  <a:schemeClr val="tx1">
                    <a:lumMod val="65000"/>
                    <a:lumOff val="35000"/>
                  </a:schemeClr>
                </a:solidFill>
                <a:latin typeface="Meiryo" charset="-128"/>
                <a:ea typeface="Meiryo" charset="-128"/>
                <a:cs typeface="Meiryo" charset="-128"/>
              </a:rPr>
              <a:t>Vblock</a:t>
            </a:r>
            <a:r>
              <a:rPr kumimoji="1" lang="en-US" altLang="ja-JP" sz="800" dirty="0">
                <a:solidFill>
                  <a:schemeClr val="tx1">
                    <a:lumMod val="65000"/>
                    <a:lumOff val="35000"/>
                  </a:schemeClr>
                </a:solidFill>
                <a:latin typeface="Meiryo" charset="-128"/>
                <a:ea typeface="Meiryo" charset="-128"/>
                <a:cs typeface="Meiryo" charset="-128"/>
              </a:rPr>
              <a:t> </a:t>
            </a:r>
            <a:r>
              <a:rPr kumimoji="1" lang="en-US" altLang="ja-JP" sz="800" dirty="0" err="1">
                <a:solidFill>
                  <a:schemeClr val="tx1">
                    <a:lumMod val="65000"/>
                    <a:lumOff val="35000"/>
                  </a:schemeClr>
                </a:solidFill>
                <a:latin typeface="Meiryo" charset="-128"/>
                <a:ea typeface="Meiryo" charset="-128"/>
                <a:cs typeface="Meiryo" charset="-128"/>
              </a:rPr>
              <a:t>Infrastructire</a:t>
            </a:r>
            <a:r>
              <a:rPr kumimoji="1" lang="en-US" altLang="ja-JP" sz="800" dirty="0">
                <a:solidFill>
                  <a:schemeClr val="tx1">
                    <a:lumMod val="65000"/>
                    <a:lumOff val="35000"/>
                  </a:schemeClr>
                </a:solidFill>
                <a:latin typeface="Meiryo" charset="-128"/>
                <a:ea typeface="Meiryo" charset="-128"/>
                <a:cs typeface="Meiryo" charset="-128"/>
              </a:rPr>
              <a:t> Package</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a:t>
            </a:r>
            <a:r>
              <a:rPr kumimoji="1" lang="en-US" altLang="ja-JP" sz="800" dirty="0" err="1">
                <a:solidFill>
                  <a:schemeClr val="tx1">
                    <a:lumMod val="65000"/>
                    <a:lumOff val="35000"/>
                  </a:schemeClr>
                </a:solidFill>
                <a:latin typeface="Meiryo" charset="-128"/>
                <a:ea typeface="Meiryo" charset="-128"/>
                <a:cs typeface="Meiryo" charset="-128"/>
              </a:rPr>
              <a:t>CloudSystem</a:t>
            </a:r>
            <a:r>
              <a:rPr kumimoji="1" lang="en-US" altLang="ja-JP" sz="800" dirty="0">
                <a:solidFill>
                  <a:schemeClr val="tx1">
                    <a:lumMod val="65000"/>
                    <a:lumOff val="35000"/>
                  </a:schemeClr>
                </a:solidFill>
                <a:latin typeface="Meiryo" charset="-128"/>
                <a:ea typeface="Meiryo" charset="-128"/>
                <a:cs typeface="Meiryo" charset="-128"/>
              </a:rPr>
              <a:t> </a:t>
            </a:r>
            <a:r>
              <a:rPr kumimoji="1" lang="en-US" altLang="ja-JP" sz="800" dirty="0" smtClean="0">
                <a:solidFill>
                  <a:schemeClr val="tx1">
                    <a:lumMod val="65000"/>
                    <a:lumOff val="35000"/>
                  </a:schemeClr>
                </a:solidFill>
                <a:latin typeface="Meiryo" charset="-128"/>
                <a:ea typeface="Meiryo" charset="-128"/>
                <a:cs typeface="Meiryo" charset="-128"/>
              </a:rPr>
              <a:t>Matrix</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5" name="テキスト ボックス 204"/>
          <p:cNvSpPr txBox="1"/>
          <p:nvPr/>
        </p:nvSpPr>
        <p:spPr>
          <a:xfrm>
            <a:off x="6205941" y="5848280"/>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err="1" smtClean="0">
                <a:solidFill>
                  <a:schemeClr val="tx1">
                    <a:lumMod val="65000"/>
                    <a:lumOff val="35000"/>
                  </a:schemeClr>
                </a:solidFill>
                <a:latin typeface="Meiryo" charset="-128"/>
                <a:ea typeface="Meiryo" charset="-128"/>
                <a:cs typeface="Meiryo" charset="-128"/>
              </a:rPr>
              <a:t>Nuwtanix</a:t>
            </a:r>
            <a:r>
              <a:rPr kumimoji="1" lang="en-US" altLang="ja-JP" sz="800" dirty="0" smtClean="0">
                <a:solidFill>
                  <a:schemeClr val="tx1">
                    <a:lumMod val="65000"/>
                    <a:lumOff val="35000"/>
                  </a:schemeClr>
                </a:solidFill>
                <a:latin typeface="Meiryo" charset="-128"/>
                <a:ea typeface="Meiryo" charset="-128"/>
                <a:cs typeface="Meiryo" charset="-128"/>
              </a:rPr>
              <a:t> NX</a:t>
            </a:r>
            <a:r>
              <a:rPr kumimoji="1" lang="ja-JP" altLang="en-US" sz="800" dirty="0" smtClean="0">
                <a:solidFill>
                  <a:schemeClr val="tx1">
                    <a:lumMod val="65000"/>
                    <a:lumOff val="35000"/>
                  </a:schemeClr>
                </a:solidFill>
                <a:latin typeface="Meiryo" charset="-128"/>
                <a:ea typeface="Meiryo" charset="-128"/>
                <a:cs typeface="Meiryo" charset="-128"/>
              </a:rPr>
              <a:t>シリーズ</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smtClean="0">
                <a:solidFill>
                  <a:schemeClr val="tx1">
                    <a:lumMod val="65000"/>
                    <a:lumOff val="35000"/>
                  </a:schemeClr>
                </a:solidFill>
                <a:latin typeface="Meiryo" charset="-128"/>
                <a:ea typeface="Meiryo" charset="-128"/>
                <a:cs typeface="Meiryo" charset="-128"/>
              </a:rPr>
              <a:t>VCE </a:t>
            </a:r>
            <a:r>
              <a:rPr kumimoji="1" lang="en-US" altLang="ja-JP" sz="800" dirty="0" err="1" smtClean="0">
                <a:solidFill>
                  <a:schemeClr val="tx1">
                    <a:lumMod val="65000"/>
                    <a:lumOff val="35000"/>
                  </a:schemeClr>
                </a:solidFill>
                <a:latin typeface="Meiryo" charset="-128"/>
                <a:ea typeface="Meiryo" charset="-128"/>
                <a:cs typeface="Meiryo" charset="-128"/>
              </a:rPr>
              <a:t>VxRail</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a:t>
            </a:r>
            <a:r>
              <a:rPr kumimoji="1" lang="en-US" altLang="ja-JP" sz="800" dirty="0" smtClean="0">
                <a:solidFill>
                  <a:schemeClr val="tx1">
                    <a:lumMod val="65000"/>
                    <a:lumOff val="35000"/>
                  </a:schemeClr>
                </a:solidFill>
                <a:latin typeface="Meiryo" charset="-128"/>
                <a:ea typeface="Meiryo" charset="-128"/>
                <a:cs typeface="Meiryo" charset="-128"/>
              </a:rPr>
              <a:t>Hyper Converged System</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6" name="テキスト ボックス 205"/>
          <p:cNvSpPr txBox="1"/>
          <p:nvPr/>
        </p:nvSpPr>
        <p:spPr>
          <a:xfrm>
            <a:off x="7212611" y="6368208"/>
            <a:ext cx="2013693" cy="215444"/>
          </a:xfrm>
          <a:prstGeom prst="rect">
            <a:avLst/>
          </a:prstGeom>
          <a:noFill/>
        </p:spPr>
        <p:txBody>
          <a:bodyPr wrap="none" rtlCol="0">
            <a:spAutoFit/>
          </a:bodyPr>
          <a:lstStyle/>
          <a:p>
            <a:r>
              <a:rPr kumimoji="1" lang="en-US" altLang="ja-JP" sz="800" dirty="0" smtClean="0">
                <a:latin typeface="Meiryo" charset="-128"/>
                <a:ea typeface="Meiryo" charset="-128"/>
                <a:cs typeface="Meiryo" charset="-128"/>
              </a:rPr>
              <a:t>IDC</a:t>
            </a:r>
            <a:r>
              <a:rPr kumimoji="1" lang="ja-JP" altLang="en-US" sz="800" dirty="0" smtClean="0">
                <a:latin typeface="Meiryo" charset="-128"/>
                <a:ea typeface="Meiryo" charset="-128"/>
                <a:cs typeface="Meiryo" charset="-128"/>
              </a:rPr>
              <a:t>の定義による分類（一般的な分類）</a:t>
            </a:r>
            <a:endParaRPr kumimoji="1" lang="ja-JP" altLang="en-US" sz="800" dirty="0">
              <a:latin typeface="Meiryo" charset="-128"/>
              <a:ea typeface="Meiryo" charset="-128"/>
              <a:cs typeface="Meiryo" charset="-128"/>
            </a:endParaRPr>
          </a:p>
        </p:txBody>
      </p:sp>
    </p:spTree>
    <p:extLst>
      <p:ext uri="{BB962C8B-B14F-4D97-AF65-F5344CB8AC3E}">
        <p14:creationId xmlns:p14="http://schemas.microsoft.com/office/powerpoint/2010/main" val="697036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p:cNvSpPr>
            <a:spLocks noGrp="1"/>
          </p:cNvSpPr>
          <p:nvPr>
            <p:ph type="title"/>
          </p:nvPr>
        </p:nvSpPr>
        <p:spPr/>
        <p:txBody>
          <a:bodyPr/>
          <a:lstStyle/>
          <a:p>
            <a:r>
              <a:rPr lang="ja-JP" altLang="en-US" dirty="0" smtClean="0"/>
              <a:t>コンバージド・システムとハイパーコンバージド・システム</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46</a:t>
            </a:fld>
            <a:endParaRPr kumimoji="1" lang="ja-JP" altLang="en-US"/>
          </a:p>
        </p:txBody>
      </p:sp>
      <p:sp>
        <p:nvSpPr>
          <p:cNvPr id="34" name="テキスト ボックス 33"/>
          <p:cNvSpPr txBox="1"/>
          <p:nvPr/>
        </p:nvSpPr>
        <p:spPr>
          <a:xfrm>
            <a:off x="1656292" y="948373"/>
            <a:ext cx="2529667" cy="584775"/>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p>
          <a:p>
            <a:pPr algn="ctr"/>
            <a:r>
              <a:rPr lang="en-US" altLang="ja-JP" sz="1400" dirty="0" smtClean="0">
                <a:solidFill>
                  <a:schemeClr val="tx1">
                    <a:lumMod val="50000"/>
                    <a:lumOff val="50000"/>
                  </a:schemeClr>
                </a:solidFill>
                <a:latin typeface="メイリオ"/>
                <a:ea typeface="メイリオ"/>
                <a:cs typeface="メイリオ"/>
              </a:rPr>
              <a:t>(Integrated Infrastructure)</a:t>
            </a:r>
          </a:p>
        </p:txBody>
      </p:sp>
      <p:sp>
        <p:nvSpPr>
          <p:cNvPr id="35" name="テキスト ボックス 34"/>
          <p:cNvSpPr txBox="1"/>
          <p:nvPr/>
        </p:nvSpPr>
        <p:spPr>
          <a:xfrm>
            <a:off x="5772115" y="948373"/>
            <a:ext cx="3145220" cy="584775"/>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p>
          <a:p>
            <a:pPr algn="ctr"/>
            <a:r>
              <a:rPr kumimoji="1" lang="en-US" altLang="ja-JP" sz="1400" dirty="0" smtClean="0">
                <a:solidFill>
                  <a:schemeClr val="tx1">
                    <a:lumMod val="50000"/>
                    <a:lumOff val="50000"/>
                  </a:schemeClr>
                </a:solidFill>
                <a:latin typeface="メイリオ"/>
                <a:ea typeface="メイリオ"/>
                <a:cs typeface="メイリオ"/>
              </a:rPr>
              <a:t>(Hyper-Converged Infrastructure)</a:t>
            </a:r>
            <a:endParaRPr kumimoji="1" lang="ja-JP" altLang="en-US" sz="1400" dirty="0">
              <a:solidFill>
                <a:schemeClr val="tx1">
                  <a:lumMod val="50000"/>
                  <a:lumOff val="50000"/>
                </a:schemeClr>
              </a:solidFill>
              <a:latin typeface="メイリオ"/>
              <a:ea typeface="メイリオ"/>
              <a:cs typeface="メイリオ"/>
            </a:endParaRPr>
          </a:p>
        </p:txBody>
      </p:sp>
      <p:grpSp>
        <p:nvGrpSpPr>
          <p:cNvPr id="8" name="図形グループ 7"/>
          <p:cNvGrpSpPr/>
          <p:nvPr/>
        </p:nvGrpSpPr>
        <p:grpSpPr>
          <a:xfrm>
            <a:off x="620206" y="2009135"/>
            <a:ext cx="2069427" cy="3334199"/>
            <a:chOff x="1874601" y="1796753"/>
            <a:chExt cx="2069427" cy="3334199"/>
          </a:xfrm>
        </p:grpSpPr>
        <p:sp>
          <p:nvSpPr>
            <p:cNvPr id="38" name="正方形/長方形 37"/>
            <p:cNvSpPr/>
            <p:nvPr/>
          </p:nvSpPr>
          <p:spPr>
            <a:xfrm>
              <a:off x="1874601" y="1804299"/>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874601" y="2979379"/>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874601" y="4171211"/>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42" name="フローチャート: 磁気ディスク 41"/>
            <p:cNvSpPr/>
            <p:nvPr/>
          </p:nvSpPr>
          <p:spPr>
            <a:xfrm>
              <a:off x="1946264"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1946264" y="2413577"/>
              <a:ext cx="599554" cy="27854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46264" y="2073752"/>
              <a:ext cx="599554" cy="27854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609385" y="2413577"/>
              <a:ext cx="599554" cy="27854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2609385" y="2073752"/>
              <a:ext cx="599554" cy="27854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a:stCxn id="57" idx="6"/>
                <a:endCxn id="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3263476" y="2412819"/>
              <a:ext cx="599554" cy="27854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3263476" y="2072994"/>
              <a:ext cx="599554" cy="27854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フローチャート: 磁気ディスク 66"/>
            <p:cNvSpPr/>
            <p:nvPr/>
          </p:nvSpPr>
          <p:spPr>
            <a:xfrm>
              <a:off x="2609385"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磁気ディスク 67"/>
            <p:cNvSpPr/>
            <p:nvPr/>
          </p:nvSpPr>
          <p:spPr>
            <a:xfrm>
              <a:off x="3263476"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正方形/長方形 68"/>
            <p:cNvSpPr/>
            <p:nvPr/>
          </p:nvSpPr>
          <p:spPr>
            <a:xfrm>
              <a:off x="1946264"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2609385"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p:cNvSpPr/>
            <p:nvPr/>
          </p:nvSpPr>
          <p:spPr>
            <a:xfrm>
              <a:off x="3263476" y="358364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946264"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2609385"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3263476" y="325411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2511407" y="1796753"/>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76" name="テキスト ボックス 75"/>
            <p:cNvSpPr txBox="1"/>
            <p:nvPr/>
          </p:nvSpPr>
          <p:spPr>
            <a:xfrm>
              <a:off x="2419135" y="2984726"/>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77" name="テキスト ボックス 76"/>
            <p:cNvSpPr txBox="1"/>
            <p:nvPr/>
          </p:nvSpPr>
          <p:spPr>
            <a:xfrm>
              <a:off x="2104786" y="4193404"/>
              <a:ext cx="1601445" cy="276999"/>
            </a:xfrm>
            <a:prstGeom prst="rect">
              <a:avLst/>
            </a:prstGeom>
            <a:noFill/>
          </p:spPr>
          <p:txBody>
            <a:bodyPr wrap="none" rtlCol="0">
              <a:spAutoFit/>
            </a:bodyPr>
            <a:lstStyle/>
            <a:p>
              <a:pPr algn="ctr"/>
              <a:r>
                <a:rPr kumimoji="1" lang="ja-JP" altLang="en-US" sz="1200" smtClean="0">
                  <a:solidFill>
                    <a:schemeClr val="tx1">
                      <a:lumMod val="50000"/>
                      <a:lumOff val="50000"/>
                    </a:schemeClr>
                  </a:solidFill>
                </a:rPr>
                <a:t>ストレージ（</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78" name="上下矢印 77"/>
            <p:cNvSpPr/>
            <p:nvPr/>
          </p:nvSpPr>
          <p:spPr>
            <a:xfrm>
              <a:off x="2784941" y="3889532"/>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上下矢印 78"/>
            <p:cNvSpPr/>
            <p:nvPr/>
          </p:nvSpPr>
          <p:spPr>
            <a:xfrm>
              <a:off x="2784941" y="2692120"/>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537434" y="2016681"/>
            <a:ext cx="599554" cy="1865366"/>
            <a:chOff x="6769100" y="1390650"/>
            <a:chExt cx="317500" cy="1054643"/>
          </a:xfrm>
        </p:grpSpPr>
        <p:sp>
          <p:nvSpPr>
            <p:cNvPr id="81" name="正方形/長方形 8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4" name="正方形/長方形 83"/>
          <p:cNvSpPr/>
          <p:nvPr/>
        </p:nvSpPr>
        <p:spPr>
          <a:xfrm>
            <a:off x="6617682" y="235650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5" name="フローチャート: 磁気ディスク 84"/>
          <p:cNvSpPr/>
          <p:nvPr/>
        </p:nvSpPr>
        <p:spPr>
          <a:xfrm>
            <a:off x="6617682" y="277356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6617682" y="338806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8" name="図形グループ 87"/>
          <p:cNvGrpSpPr/>
          <p:nvPr/>
        </p:nvGrpSpPr>
        <p:grpSpPr>
          <a:xfrm>
            <a:off x="7214350" y="2018198"/>
            <a:ext cx="599554" cy="1865366"/>
            <a:chOff x="6769100" y="1390650"/>
            <a:chExt cx="317500" cy="1054643"/>
          </a:xfrm>
        </p:grpSpPr>
        <p:sp>
          <p:nvSpPr>
            <p:cNvPr id="89" name="正方形/長方形 88"/>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2" name="正方形/長方形 91"/>
          <p:cNvSpPr/>
          <p:nvPr/>
        </p:nvSpPr>
        <p:spPr>
          <a:xfrm>
            <a:off x="7294598" y="235802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93" name="フローチャート: 磁気ディスク 92"/>
          <p:cNvSpPr/>
          <p:nvPr/>
        </p:nvSpPr>
        <p:spPr>
          <a:xfrm>
            <a:off x="7294598" y="277508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7294598" y="338957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95" name="図形グループ 94"/>
          <p:cNvGrpSpPr/>
          <p:nvPr/>
        </p:nvGrpSpPr>
        <p:grpSpPr>
          <a:xfrm>
            <a:off x="7570366" y="3477968"/>
            <a:ext cx="599554" cy="1865366"/>
            <a:chOff x="6769100" y="1390650"/>
            <a:chExt cx="317500" cy="1054643"/>
          </a:xfrm>
        </p:grpSpPr>
        <p:sp>
          <p:nvSpPr>
            <p:cNvPr id="96" name="正方形/長方形 9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9" name="正方形/長方形 98"/>
          <p:cNvSpPr/>
          <p:nvPr/>
        </p:nvSpPr>
        <p:spPr>
          <a:xfrm>
            <a:off x="7650614" y="381779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100" name="フローチャート: 磁気ディスク 99"/>
          <p:cNvSpPr/>
          <p:nvPr/>
        </p:nvSpPr>
        <p:spPr>
          <a:xfrm>
            <a:off x="7650614" y="423485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7650614" y="484934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102" name="図 101" descr="0122.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7849512" y="2856314"/>
            <a:ext cx="432161" cy="566922"/>
          </a:xfrm>
          <a:prstGeom prst="rect">
            <a:avLst/>
          </a:prstGeom>
          <a:ln>
            <a:noFill/>
          </a:ln>
          <a:effectLst>
            <a:outerShdw blurRad="292100" dist="139700" dir="2700000" algn="tl" rotWithShape="0">
              <a:srgbClr val="333333">
                <a:alpha val="65000"/>
              </a:srgbClr>
            </a:outerShdw>
          </a:effectLst>
        </p:spPr>
      </p:pic>
      <p:sp>
        <p:nvSpPr>
          <p:cNvPr id="103" name="テキスト ボックス 102"/>
          <p:cNvSpPr txBox="1"/>
          <p:nvPr/>
        </p:nvSpPr>
        <p:spPr>
          <a:xfrm>
            <a:off x="7923698" y="2341533"/>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104" name="右矢印 103"/>
          <p:cNvSpPr/>
          <p:nvPr/>
        </p:nvSpPr>
        <p:spPr>
          <a:xfrm>
            <a:off x="6537434" y="3947827"/>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2888705" y="201668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コンポーネントが多く管理が大変</a:t>
            </a: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2888705" y="320331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スケールアップの限界</a:t>
            </a: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88705" y="4411189"/>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ストレージの複雑化</a:t>
            </a: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888705" y="2507874"/>
            <a:ext cx="2492990"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ハードや仮想化ソフトなどの複雑な設計</a:t>
            </a:r>
            <a:endParaRPr kumimoji="1" lang="en-US" altLang="ja-JP" sz="1000" dirty="0" smtClean="0">
              <a:solidFill>
                <a:srgbClr val="7F7F7F"/>
              </a:solidFill>
            </a:endParaRPr>
          </a:p>
          <a:p>
            <a:pPr marL="171450" indent="-171450">
              <a:buFont typeface="Wingdings" charset="2"/>
              <a:buChar char="ü"/>
            </a:pPr>
            <a:r>
              <a:rPr lang="ja-JP" altLang="en-US" sz="1000" dirty="0" smtClean="0">
                <a:solidFill>
                  <a:srgbClr val="7F7F7F"/>
                </a:solidFill>
              </a:rPr>
              <a:t>複雑な運用管理、管理者間の分散</a:t>
            </a:r>
            <a:endParaRPr lang="en-US" altLang="ja-JP" sz="1000" dirty="0" smtClean="0">
              <a:solidFill>
                <a:srgbClr val="7F7F7F"/>
              </a:solidFill>
            </a:endParaRPr>
          </a:p>
        </p:txBody>
      </p:sp>
      <p:sp>
        <p:nvSpPr>
          <p:cNvPr id="107" name="テキスト ボックス 106"/>
          <p:cNvSpPr txBox="1"/>
          <p:nvPr/>
        </p:nvSpPr>
        <p:spPr>
          <a:xfrm>
            <a:off x="2888705" y="3685669"/>
            <a:ext cx="1774845" cy="400110"/>
          </a:xfrm>
          <a:prstGeom prst="rect">
            <a:avLst/>
          </a:prstGeom>
          <a:noFill/>
        </p:spPr>
        <p:txBody>
          <a:bodyPr wrap="none" rtlCol="0">
            <a:spAutoFit/>
          </a:bodyPr>
          <a:lstStyle/>
          <a:p>
            <a:pPr marL="171450" indent="-171450">
              <a:buFont typeface="Wingdings" charset="2"/>
              <a:buChar char="ü"/>
            </a:pPr>
            <a:r>
              <a:rPr lang="ja-JP" altLang="en-US" sz="1000" dirty="0" smtClean="0">
                <a:solidFill>
                  <a:srgbClr val="7F7F7F"/>
                </a:solidFill>
              </a:rPr>
              <a:t>性能拡張の限界</a:t>
            </a:r>
          </a:p>
          <a:p>
            <a:pPr marL="171450" indent="-171450">
              <a:buFont typeface="Wingdings" charset="2"/>
              <a:buChar char="ü"/>
            </a:pPr>
            <a:r>
              <a:rPr kumimoji="1" lang="ja-JP" altLang="en-US" sz="1000" dirty="0" smtClean="0">
                <a:solidFill>
                  <a:srgbClr val="7F7F7F"/>
                </a:solidFill>
              </a:rPr>
              <a:t>ネットワークのボトルネック</a:t>
            </a:r>
            <a:endParaRPr kumimoji="1" lang="en-US" altLang="ja-JP" sz="1000" dirty="0" smtClean="0">
              <a:solidFill>
                <a:srgbClr val="7F7F7F"/>
              </a:solidFill>
            </a:endParaRPr>
          </a:p>
        </p:txBody>
      </p:sp>
      <p:sp>
        <p:nvSpPr>
          <p:cNvPr id="108" name="テキスト ボックス 107"/>
          <p:cNvSpPr txBox="1"/>
          <p:nvPr/>
        </p:nvSpPr>
        <p:spPr>
          <a:xfrm>
            <a:off x="2888705" y="4927836"/>
            <a:ext cx="2531462"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ボリューム、</a:t>
            </a:r>
            <a:r>
              <a:rPr kumimoji="1" lang="en-US" altLang="ja-JP" sz="1000" dirty="0" smtClean="0">
                <a:solidFill>
                  <a:srgbClr val="7F7F7F"/>
                </a:solidFill>
              </a:rPr>
              <a:t>LUN</a:t>
            </a:r>
            <a:r>
              <a:rPr kumimoji="1" lang="ja-JP" altLang="en-US" sz="1000" dirty="0" smtClean="0">
                <a:solidFill>
                  <a:srgbClr val="7F7F7F"/>
                </a:solidFill>
              </a:rPr>
              <a:t>、ファイルシステム単位</a:t>
            </a:r>
            <a:endParaRPr kumimoji="1" lang="en-US" altLang="ja-JP" sz="1000" dirty="0" smtClean="0">
              <a:solidFill>
                <a:srgbClr val="7F7F7F"/>
              </a:solidFill>
            </a:endParaRPr>
          </a:p>
          <a:p>
            <a:pPr marL="171450" indent="-171450">
              <a:buFont typeface="Wingdings" charset="2"/>
              <a:buChar char="ü"/>
            </a:pPr>
            <a:r>
              <a:rPr kumimoji="1" lang="ja-JP" altLang="en-US" sz="1000" dirty="0" smtClean="0">
                <a:solidFill>
                  <a:srgbClr val="7F7F7F"/>
                </a:solidFill>
              </a:rPr>
              <a:t>サーバーは</a:t>
            </a:r>
            <a:r>
              <a:rPr kumimoji="1" lang="en-US" altLang="ja-JP" sz="1000" dirty="0" smtClean="0">
                <a:solidFill>
                  <a:srgbClr val="7F7F7F"/>
                </a:solidFill>
              </a:rPr>
              <a:t>VM</a:t>
            </a:r>
            <a:r>
              <a:rPr kumimoji="1" lang="ja-JP" altLang="en-US" sz="1000" dirty="0" smtClean="0">
                <a:solidFill>
                  <a:srgbClr val="7F7F7F"/>
                </a:solidFill>
              </a:rPr>
              <a:t>や仮想デスク単位で管理</a:t>
            </a:r>
            <a:endParaRPr kumimoji="1" lang="en-US" altLang="ja-JP" sz="1000" dirty="0" smtClean="0">
              <a:solidFill>
                <a:srgbClr val="7F7F7F"/>
              </a:solidFill>
            </a:endParaRPr>
          </a:p>
        </p:txBody>
      </p:sp>
      <p:sp>
        <p:nvSpPr>
          <p:cNvPr id="16" name="正方形/長方形 15"/>
          <p:cNvSpPr/>
          <p:nvPr/>
        </p:nvSpPr>
        <p:spPr>
          <a:xfrm>
            <a:off x="6457186" y="4682785"/>
            <a:ext cx="1113180" cy="707886"/>
          </a:xfrm>
          <a:prstGeom prst="rect">
            <a:avLst/>
          </a:prstGeom>
        </p:spPr>
        <p:txBody>
          <a:bodyPr wrap="square">
            <a:spAutoFit/>
          </a:bodyPr>
          <a:lstStyle/>
          <a:p>
            <a:r>
              <a:rPr lang="ja-JP" altLang="en-US" sz="1000" dirty="0" smtClean="0">
                <a:solidFill>
                  <a:srgbClr val="FF6600"/>
                </a:solidFill>
                <a:latin typeface="ＭＳ Ｐゴシック"/>
                <a:cs typeface="ＭＳ Ｐゴシック"/>
              </a:rPr>
              <a:t>独立サーバを</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複数</a:t>
            </a:r>
            <a:r>
              <a:rPr lang="ja-JP" altLang="en-US" sz="1000" dirty="0">
                <a:solidFill>
                  <a:srgbClr val="FF6600"/>
                </a:solidFill>
                <a:latin typeface="ＭＳ Ｐゴシック"/>
                <a:cs typeface="ＭＳ Ｐゴシック"/>
              </a:rPr>
              <a:t>連結し</a:t>
            </a:r>
            <a:endParaRPr lang="en-US" altLang="ja-JP" sz="1000" dirty="0">
              <a:solidFill>
                <a:srgbClr val="FF6600"/>
              </a:solidFill>
              <a:latin typeface="ＭＳ Ｐゴシック"/>
              <a:cs typeface="ＭＳ Ｐゴシック"/>
            </a:endParaRPr>
          </a:p>
          <a:p>
            <a:r>
              <a:rPr lang="ja-JP" altLang="en-US" sz="1000" dirty="0">
                <a:solidFill>
                  <a:srgbClr val="FF6600"/>
                </a:solidFill>
                <a:latin typeface="ＭＳ Ｐゴシック"/>
                <a:cs typeface="ＭＳ Ｐゴシック"/>
              </a:rPr>
              <a:t>簡単・無制限</a:t>
            </a:r>
            <a:r>
              <a:rPr lang="ja-JP" altLang="en-US" sz="1000" dirty="0" smtClean="0">
                <a:solidFill>
                  <a:srgbClr val="FF6600"/>
                </a:solidFill>
                <a:latin typeface="ＭＳ Ｐゴシック"/>
                <a:cs typeface="ＭＳ Ｐゴシック"/>
              </a:rPr>
              <a:t>に</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拡張できる</a:t>
            </a:r>
            <a:endParaRPr lang="en-US" altLang="ja-JP" sz="1000" dirty="0">
              <a:solidFill>
                <a:srgbClr val="FF6600"/>
              </a:solidFill>
              <a:latin typeface="ＭＳ Ｐゴシック"/>
              <a:cs typeface="ＭＳ Ｐゴシック"/>
            </a:endParaRPr>
          </a:p>
        </p:txBody>
      </p:sp>
    </p:spTree>
    <p:extLst>
      <p:ext uri="{BB962C8B-B14F-4D97-AF65-F5344CB8AC3E}">
        <p14:creationId xmlns:p14="http://schemas.microsoft.com/office/powerpoint/2010/main" val="919343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正方形/長方形 128"/>
          <p:cNvSpPr/>
          <p:nvPr/>
        </p:nvSpPr>
        <p:spPr>
          <a:xfrm>
            <a:off x="559994" y="3248242"/>
            <a:ext cx="8097931" cy="3050727"/>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6643752" y="1217945"/>
            <a:ext cx="2014173" cy="412732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ハイパーコンバージドの仕組みと特徴</a:t>
            </a:r>
            <a:endParaRPr kumimoji="1" lang="ja-JP" altLang="en-US" dirty="0"/>
          </a:p>
        </p:txBody>
      </p:sp>
      <p:grpSp>
        <p:nvGrpSpPr>
          <p:cNvPr id="46" name="図形グループ 45"/>
          <p:cNvGrpSpPr/>
          <p:nvPr/>
        </p:nvGrpSpPr>
        <p:grpSpPr>
          <a:xfrm>
            <a:off x="6686711" y="124705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766959" y="1586881"/>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766959" y="200394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766959" y="261843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53" name="図形グループ 52"/>
          <p:cNvGrpSpPr/>
          <p:nvPr/>
        </p:nvGrpSpPr>
        <p:grpSpPr>
          <a:xfrm>
            <a:off x="7345953" y="124567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7426201" y="1585494"/>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7426201" y="200255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7426201" y="261236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60" name="図形グループ 59"/>
          <p:cNvGrpSpPr/>
          <p:nvPr/>
        </p:nvGrpSpPr>
        <p:grpSpPr>
          <a:xfrm>
            <a:off x="8015412" y="124389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8095660" y="1583717"/>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8095660" y="200077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095660" y="261527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sp>
        <p:nvSpPr>
          <p:cNvPr id="74" name="角丸四角形 73"/>
          <p:cNvSpPr/>
          <p:nvPr/>
        </p:nvSpPr>
        <p:spPr>
          <a:xfrm>
            <a:off x="3616760"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76" name="右矢印 75"/>
          <p:cNvSpPr/>
          <p:nvPr/>
        </p:nvSpPr>
        <p:spPr>
          <a:xfrm>
            <a:off x="5777077"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758677" y="3554944"/>
            <a:ext cx="5113929" cy="646331"/>
          </a:xfrm>
          <a:prstGeom prst="rect">
            <a:avLst/>
          </a:prstGeom>
          <a:noFill/>
        </p:spPr>
        <p:txBody>
          <a:bodyPr wrap="square" rtlCol="0">
            <a:spAutoFit/>
          </a:bodyPr>
          <a:lstStyle/>
          <a:p>
            <a:pPr marL="171450" indent="-171450">
              <a:buFont typeface="Wingdings" charset="2"/>
              <a:buChar char="l"/>
            </a:pPr>
            <a:r>
              <a:rPr kumimoji="1" lang="ja-JP" altLang="en-US" sz="1200" dirty="0" smtClean="0">
                <a:latin typeface="Meiryo" charset="-128"/>
                <a:ea typeface="Meiryo" charset="-128"/>
                <a:cs typeface="Meiryo" charset="-128"/>
              </a:rPr>
              <a:t>共有ストレージを使わずローカルストレージを使う</a:t>
            </a:r>
            <a:endParaRPr kumimoji="1" lang="en-US" altLang="ja-JP" sz="1200" dirty="0" smtClean="0">
              <a:latin typeface="Meiryo" charset="-128"/>
              <a:ea typeface="Meiryo" charset="-128"/>
              <a:cs typeface="Meiryo" charset="-128"/>
            </a:endParaRPr>
          </a:p>
          <a:p>
            <a:pPr marL="171450" indent="-171450">
              <a:buFont typeface="Wingdings" charset="2"/>
              <a:buChar char="l"/>
            </a:pPr>
            <a:r>
              <a:rPr lang="en-US" altLang="ja-JP" sz="1200" dirty="0" smtClean="0">
                <a:latin typeface="Meiryo" charset="-128"/>
                <a:ea typeface="Meiryo" charset="-128"/>
                <a:cs typeface="Meiryo" charset="-128"/>
              </a:rPr>
              <a:t>SDS</a:t>
            </a:r>
            <a:r>
              <a:rPr lang="ja-JP" altLang="en-US" sz="1200" dirty="0" smtClean="0">
                <a:latin typeface="Meiryo" charset="-128"/>
                <a:ea typeface="Meiryo" charset="-128"/>
                <a:cs typeface="Meiryo" charset="-128"/>
              </a:rPr>
              <a:t>機能により共有ストレージとして使う</a:t>
            </a:r>
            <a:endParaRPr lang="en-US" altLang="ja-JP" sz="1200" dirty="0" smtClean="0">
              <a:latin typeface="Meiryo" charset="-128"/>
              <a:ea typeface="Meiryo" charset="-128"/>
              <a:cs typeface="Meiryo" charset="-128"/>
            </a:endParaRPr>
          </a:p>
          <a:p>
            <a:pPr marL="171450" indent="-171450">
              <a:buFont typeface="Wingdings" charset="2"/>
              <a:buChar char="l"/>
            </a:pPr>
            <a:r>
              <a:rPr lang="ja-JP" altLang="en-US" sz="1200" dirty="0" smtClean="0">
                <a:latin typeface="Meiryo" charset="-128"/>
                <a:ea typeface="Meiryo" charset="-128"/>
                <a:cs typeface="Meiryo" charset="-128"/>
              </a:rPr>
              <a:t>システム導入や設定、追加・拡張はソフトウェアで自動化</a:t>
            </a:r>
            <a:endParaRPr kumimoji="1" lang="ja-JP" altLang="en-US" sz="1200" dirty="0">
              <a:latin typeface="Meiryo" charset="-128"/>
              <a:ea typeface="Meiryo" charset="-128"/>
              <a:cs typeface="Meiryo" charset="-128"/>
            </a:endParaRPr>
          </a:p>
        </p:txBody>
      </p:sp>
      <p:sp>
        <p:nvSpPr>
          <p:cNvPr id="78" name="正方形/長方形 77"/>
          <p:cNvSpPr/>
          <p:nvPr/>
        </p:nvSpPr>
        <p:spPr>
          <a:xfrm>
            <a:off x="3279083" y="4115211"/>
            <a:ext cx="1766829" cy="215444"/>
          </a:xfrm>
          <a:prstGeom prst="rect">
            <a:avLst/>
          </a:prstGeom>
        </p:spPr>
        <p:txBody>
          <a:bodyPr wrap="none">
            <a:spAutoFit/>
          </a:bodyPr>
          <a:lstStyle/>
          <a:p>
            <a:pPr algn="r"/>
            <a:r>
              <a:rPr lang="en-US" altLang="ja-JP" sz="800" dirty="0" smtClean="0">
                <a:latin typeface="Meiryo" charset="-128"/>
                <a:ea typeface="Meiryo" charset="-128"/>
                <a:cs typeface="Meiryo" charset="-128"/>
              </a:rPr>
              <a:t>SDS: </a:t>
            </a:r>
            <a:r>
              <a:rPr lang="en-US" altLang="ja-JP" sz="800" smtClean="0">
                <a:latin typeface="Meiryo" charset="-128"/>
                <a:ea typeface="Meiryo" charset="-128"/>
                <a:cs typeface="Meiryo" charset="-128"/>
              </a:rPr>
              <a:t>Software-Defined Storage</a:t>
            </a:r>
            <a:endParaRPr lang="ja-JP" altLang="en-US" sz="800" dirty="0"/>
          </a:p>
        </p:txBody>
      </p:sp>
      <p:sp>
        <p:nvSpPr>
          <p:cNvPr id="79" name="テキスト ボックス 78"/>
          <p:cNvSpPr txBox="1"/>
          <p:nvPr/>
        </p:nvSpPr>
        <p:spPr>
          <a:xfrm>
            <a:off x="751464" y="4479739"/>
            <a:ext cx="5128356" cy="646331"/>
          </a:xfrm>
          <a:prstGeom prst="rect">
            <a:avLst/>
          </a:prstGeom>
          <a:noFill/>
        </p:spPr>
        <p:txBody>
          <a:bodyPr wrap="square" rtlCol="0">
            <a:spAutoFit/>
          </a:bodyPr>
          <a:lstStyle/>
          <a:p>
            <a:pPr marL="171450" indent="-171450">
              <a:buFont typeface="Wingdings" charset="2"/>
              <a:buChar char="Ø"/>
            </a:pPr>
            <a:r>
              <a:rPr kumimoji="1" lang="ja-JP" altLang="en-US" sz="1200" dirty="0" smtClean="0">
                <a:latin typeface="Meiryo" charset="-128"/>
                <a:ea typeface="Meiryo" charset="-128"/>
                <a:cs typeface="Meiryo" charset="-128"/>
              </a:rPr>
              <a:t>導入や運用管理の容易さから中小規模ユーザーのインフラ</a:t>
            </a:r>
            <a:endParaRPr kumimoji="1" lang="en-US" altLang="ja-JP" sz="1200" dirty="0" smtClean="0">
              <a:latin typeface="Meiryo" charset="-128"/>
              <a:ea typeface="Meiryo" charset="-128"/>
              <a:cs typeface="Meiryo" charset="-128"/>
            </a:endParaRPr>
          </a:p>
          <a:p>
            <a:pPr marL="171450" indent="-171450">
              <a:buFont typeface="Wingdings" charset="2"/>
              <a:buChar char="Ø"/>
            </a:pPr>
            <a:r>
              <a:rPr lang="ja-JP" altLang="en-US" sz="1200" dirty="0" smtClean="0">
                <a:latin typeface="Meiryo" charset="-128"/>
                <a:ea typeface="Meiryo" charset="-128"/>
                <a:cs typeface="Meiryo" charset="-128"/>
              </a:rPr>
              <a:t>容易にスケールアウトで拡張できる</a:t>
            </a:r>
            <a:r>
              <a:rPr kumimoji="1" lang="ja-JP" altLang="en-US" sz="1200" dirty="0" smtClean="0">
                <a:latin typeface="Meiryo" charset="-128"/>
                <a:ea typeface="Meiryo" charset="-128"/>
                <a:cs typeface="Meiryo" charset="-128"/>
              </a:rPr>
              <a:t>ことから</a:t>
            </a:r>
            <a:r>
              <a:rPr kumimoji="1" lang="en-US" altLang="ja-JP" sz="1200" dirty="0" smtClean="0">
                <a:latin typeface="Meiryo" charset="-128"/>
                <a:ea typeface="Meiryo" charset="-128"/>
                <a:cs typeface="Meiryo" charset="-128"/>
              </a:rPr>
              <a:t>VDI</a:t>
            </a:r>
          </a:p>
          <a:p>
            <a:pPr marL="171450" indent="-171450">
              <a:buFont typeface="Wingdings" charset="2"/>
              <a:buChar char="Ø"/>
            </a:pPr>
            <a:r>
              <a:rPr lang="ja-JP" altLang="en-US" sz="1200" dirty="0" smtClean="0">
                <a:latin typeface="Meiryo" charset="-128"/>
                <a:ea typeface="Meiryo" charset="-128"/>
                <a:cs typeface="Meiryo" charset="-128"/>
              </a:rPr>
              <a:t>パブリック・クラウド移行の過渡期的用途としてインフラ</a:t>
            </a:r>
            <a:endParaRPr kumimoji="1" lang="ja-JP" altLang="en-US" sz="1200" dirty="0">
              <a:latin typeface="Meiryo" charset="-128"/>
              <a:ea typeface="Meiryo" charset="-128"/>
              <a:cs typeface="Meiryo" charset="-128"/>
            </a:endParaRPr>
          </a:p>
        </p:txBody>
      </p:sp>
      <p:sp>
        <p:nvSpPr>
          <p:cNvPr id="5" name="テキスト ボックス 4"/>
          <p:cNvSpPr txBox="1"/>
          <p:nvPr/>
        </p:nvSpPr>
        <p:spPr>
          <a:xfrm>
            <a:off x="7060505" y="3484233"/>
            <a:ext cx="1200970" cy="307777"/>
          </a:xfrm>
          <a:prstGeom prst="rect">
            <a:avLst/>
          </a:prstGeom>
          <a:noFill/>
        </p:spPr>
        <p:txBody>
          <a:bodyPr wrap="none" rtlCol="0">
            <a:spAutoFit/>
          </a:bodyPr>
          <a:lstStyle/>
          <a:p>
            <a:pPr algn="ctr"/>
            <a:r>
              <a:rPr kumimoji="1" lang="ja-JP" altLang="en-US" sz="1400" smtClean="0">
                <a:solidFill>
                  <a:schemeClr val="tx1">
                    <a:lumMod val="65000"/>
                    <a:lumOff val="35000"/>
                  </a:schemeClr>
                </a:solidFill>
              </a:rPr>
              <a:t>仮想システム</a:t>
            </a:r>
            <a:endParaRPr kumimoji="1" lang="ja-JP" altLang="en-US" sz="1400">
              <a:solidFill>
                <a:schemeClr val="tx1">
                  <a:lumMod val="65000"/>
                  <a:lumOff val="35000"/>
                </a:schemeClr>
              </a:solidFill>
            </a:endParaRPr>
          </a:p>
        </p:txBody>
      </p:sp>
      <p:grpSp>
        <p:nvGrpSpPr>
          <p:cNvPr id="73" name="図形グループ 72"/>
          <p:cNvGrpSpPr/>
          <p:nvPr/>
        </p:nvGrpSpPr>
        <p:grpSpPr>
          <a:xfrm>
            <a:off x="3616760" y="2399101"/>
            <a:ext cx="599554" cy="278543"/>
            <a:chOff x="6769100" y="1390650"/>
            <a:chExt cx="317500" cy="157483"/>
          </a:xfrm>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4279881" y="2399101"/>
            <a:ext cx="599554" cy="278543"/>
            <a:chOff x="6769100" y="1390650"/>
            <a:chExt cx="317500" cy="157483"/>
          </a:xfrm>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4927300" y="2399101"/>
            <a:ext cx="599554" cy="278543"/>
            <a:chOff x="6769100" y="1390650"/>
            <a:chExt cx="317500" cy="157483"/>
          </a:xfrm>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3" name="角丸四角形 92"/>
          <p:cNvSpPr/>
          <p:nvPr/>
        </p:nvSpPr>
        <p:spPr>
          <a:xfrm>
            <a:off x="3620882" y="1493306"/>
            <a:ext cx="1903141" cy="819962"/>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srgbClr val="FFFFFF"/>
              </a:solidFill>
              <a:latin typeface="Meiryo" charset="-128"/>
              <a:ea typeface="Meiryo" charset="-128"/>
              <a:cs typeface="Meiryo" charset="-128"/>
            </a:endParaRPr>
          </a:p>
          <a:p>
            <a:pPr algn="ctr"/>
            <a:r>
              <a:rPr lang="en-US" altLang="ja-JP" dirty="0" smtClean="0">
                <a:solidFill>
                  <a:srgbClr val="FFFFFF"/>
                </a:solidFill>
                <a:latin typeface="Meiryo" charset="-128"/>
                <a:ea typeface="Meiryo" charset="-128"/>
                <a:cs typeface="Meiryo" charset="-128"/>
              </a:rPr>
              <a:t>SAN</a:t>
            </a:r>
          </a:p>
          <a:p>
            <a:pPr algn="ctr"/>
            <a:r>
              <a:rPr lang="ja-JP" altLang="en-US" sz="800" dirty="0" smtClean="0">
                <a:solidFill>
                  <a:srgbClr val="FFFFFF"/>
                </a:solidFill>
                <a:latin typeface="Meiryo" charset="-128"/>
                <a:ea typeface="Meiryo" charset="-128"/>
                <a:cs typeface="Meiryo" charset="-128"/>
              </a:rPr>
              <a:t>ストレージ・エリア・ネットワーク</a:t>
            </a:r>
            <a:endParaRPr kumimoji="1" lang="ja-JP" altLang="en-US" sz="800" dirty="0">
              <a:solidFill>
                <a:srgbClr val="FFFFFF"/>
              </a:solidFill>
              <a:latin typeface="Meiryo" charset="-128"/>
              <a:ea typeface="Meiryo" charset="-128"/>
              <a:cs typeface="Meiryo" charset="-128"/>
            </a:endParaRPr>
          </a:p>
        </p:txBody>
      </p:sp>
      <p:sp>
        <p:nvSpPr>
          <p:cNvPr id="94" name="フローチャート: 磁気ディスク 93"/>
          <p:cNvSpPr/>
          <p:nvPr/>
        </p:nvSpPr>
        <p:spPr>
          <a:xfrm>
            <a:off x="3641506" y="122110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4343707" y="1219722"/>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フローチャート: 磁気ディスク 95"/>
          <p:cNvSpPr/>
          <p:nvPr/>
        </p:nvSpPr>
        <p:spPr>
          <a:xfrm>
            <a:off x="5056125" y="1217945"/>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7" name="角丸四角形 96"/>
          <p:cNvSpPr/>
          <p:nvPr/>
        </p:nvSpPr>
        <p:spPr>
          <a:xfrm>
            <a:off x="6723999" y="4918495"/>
            <a:ext cx="1873983"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98" name="角丸四角形 97"/>
          <p:cNvSpPr/>
          <p:nvPr/>
        </p:nvSpPr>
        <p:spPr>
          <a:xfrm>
            <a:off x="559995"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grpSp>
        <p:nvGrpSpPr>
          <p:cNvPr id="99" name="図形グループ 98"/>
          <p:cNvGrpSpPr/>
          <p:nvPr/>
        </p:nvGrpSpPr>
        <p:grpSpPr>
          <a:xfrm>
            <a:off x="559995" y="2399101"/>
            <a:ext cx="599554" cy="27854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23116" y="2399101"/>
            <a:ext cx="599554" cy="27854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870535" y="2399101"/>
            <a:ext cx="599554" cy="27854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628400" y="124895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1287534"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p:cNvSpPr/>
          <p:nvPr/>
        </p:nvSpPr>
        <p:spPr>
          <a:xfrm>
            <a:off x="1940630"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cxnSp>
        <p:nvCxnSpPr>
          <p:cNvPr id="24" name="直線コネクタ 23"/>
          <p:cNvCxnSpPr>
            <a:stCxn id="111" idx="3"/>
            <a:endCxn id="100" idx="0"/>
          </p:cNvCxnSpPr>
          <p:nvPr/>
        </p:nvCxnSpPr>
        <p:spPr>
          <a:xfrm>
            <a:off x="858082" y="1737659"/>
            <a:ext cx="1690" cy="661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直線コネクタ 113"/>
          <p:cNvCxnSpPr>
            <a:stCxn id="112" idx="3"/>
            <a:endCxn id="104" idx="0"/>
          </p:cNvCxnSpPr>
          <p:nvPr/>
        </p:nvCxnSpPr>
        <p:spPr>
          <a:xfrm>
            <a:off x="1517216" y="1736272"/>
            <a:ext cx="5677" cy="662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直線コネクタ 114"/>
          <p:cNvCxnSpPr>
            <a:stCxn id="113" idx="3"/>
            <a:endCxn id="108" idx="0"/>
          </p:cNvCxnSpPr>
          <p:nvPr/>
        </p:nvCxnSpPr>
        <p:spPr>
          <a:xfrm>
            <a:off x="2170312" y="1736272"/>
            <a:ext cx="0" cy="662829"/>
          </a:xfrm>
          <a:prstGeom prst="line">
            <a:avLst/>
          </a:prstGeom>
        </p:spPr>
        <p:style>
          <a:lnRef idx="2">
            <a:schemeClr val="accent1"/>
          </a:lnRef>
          <a:fillRef idx="0">
            <a:schemeClr val="accent1"/>
          </a:fillRef>
          <a:effectRef idx="1">
            <a:schemeClr val="accent1"/>
          </a:effectRef>
          <a:fontRef idx="minor">
            <a:schemeClr val="tx1"/>
          </a:fontRef>
        </p:style>
      </p:cxnSp>
      <p:sp>
        <p:nvSpPr>
          <p:cNvPr id="116" name="テキスト ボックス 115"/>
          <p:cNvSpPr txBox="1"/>
          <p:nvPr/>
        </p:nvSpPr>
        <p:spPr>
          <a:xfrm>
            <a:off x="2071239" y="5563771"/>
            <a:ext cx="6388240" cy="646331"/>
          </a:xfrm>
          <a:prstGeom prst="rect">
            <a:avLst/>
          </a:prstGeom>
          <a:noFill/>
        </p:spPr>
        <p:txBody>
          <a:bodyPr wrap="square" rtlCol="0">
            <a:spAutoFit/>
          </a:bodyPr>
          <a:lstStyle/>
          <a:p>
            <a:pPr marL="171450" indent="-171450">
              <a:buFont typeface="Wingdings" charset="2"/>
              <a:buChar char="ü"/>
            </a:pPr>
            <a:r>
              <a:rPr lang="ja-JP" altLang="en-US" sz="1200" dirty="0" smtClean="0">
                <a:latin typeface="Meiryo" charset="-128"/>
                <a:ea typeface="Meiryo" charset="-128"/>
                <a:cs typeface="Meiryo" charset="-128"/>
              </a:rPr>
              <a:t>ネットワークスイッチが別途必要（</a:t>
            </a:r>
            <a:r>
              <a:rPr lang="en-US" altLang="ja-JP" sz="1200" dirty="0" smtClean="0">
                <a:latin typeface="Meiryo" charset="-128"/>
                <a:ea typeface="Meiryo" charset="-128"/>
                <a:cs typeface="Meiryo" charset="-128"/>
              </a:rPr>
              <a:t>Cisco</a:t>
            </a:r>
            <a:r>
              <a:rPr lang="ja-JP" altLang="en-US" sz="1200" dirty="0" smtClean="0">
                <a:latin typeface="Meiryo" charset="-128"/>
                <a:ea typeface="Meiryo" charset="-128"/>
                <a:cs typeface="Meiryo" charset="-128"/>
              </a:rPr>
              <a:t>製品は統合）</a:t>
            </a:r>
            <a:endParaRPr lang="en-US" altLang="ja-JP" sz="1200" dirty="0" smtClean="0">
              <a:latin typeface="Meiryo" charset="-128"/>
              <a:ea typeface="Meiryo" charset="-128"/>
              <a:cs typeface="Meiryo" charset="-128"/>
            </a:endParaRPr>
          </a:p>
          <a:p>
            <a:pPr marL="171450" indent="-171450">
              <a:buFont typeface="Wingdings" charset="2"/>
              <a:buChar char="ü"/>
            </a:pPr>
            <a:r>
              <a:rPr kumimoji="1" lang="ja-JP" altLang="en-US" sz="1200" dirty="0" smtClean="0">
                <a:latin typeface="Meiryo" charset="-128"/>
                <a:ea typeface="Meiryo" charset="-128"/>
                <a:cs typeface="Meiryo" charset="-128"/>
              </a:rPr>
              <a:t>インフラの仕組みが異なるためアプリケーション性能や運用方法の確認、見直しが必要</a:t>
            </a:r>
            <a:endParaRPr kumimoji="1" lang="en-US" altLang="ja-JP" sz="1200" dirty="0" smtClean="0">
              <a:latin typeface="Meiryo" charset="-128"/>
              <a:ea typeface="Meiryo" charset="-128"/>
              <a:cs typeface="Meiryo" charset="-128"/>
            </a:endParaRPr>
          </a:p>
          <a:p>
            <a:pPr marL="171450" indent="-171450">
              <a:buFont typeface="Wingdings" charset="2"/>
              <a:buChar char="ü"/>
            </a:pPr>
            <a:r>
              <a:rPr kumimoji="1" lang="ja-JP" altLang="en-US" sz="1200" dirty="0" smtClean="0">
                <a:latin typeface="Meiryo" charset="-128"/>
                <a:ea typeface="Meiryo" charset="-128"/>
                <a:cs typeface="Meiryo" charset="-128"/>
              </a:rPr>
              <a:t>拡張の柔軟性に制約あり</a:t>
            </a:r>
            <a:endParaRPr kumimoji="1" lang="ja-JP" altLang="en-US" sz="1200" dirty="0">
              <a:latin typeface="Meiryo" charset="-128"/>
              <a:ea typeface="Meiryo" charset="-128"/>
              <a:cs typeface="Meiryo" charset="-128"/>
            </a:endParaRPr>
          </a:p>
        </p:txBody>
      </p:sp>
      <p:sp>
        <p:nvSpPr>
          <p:cNvPr id="117" name="正方形/長方形 116"/>
          <p:cNvSpPr/>
          <p:nvPr/>
        </p:nvSpPr>
        <p:spPr>
          <a:xfrm>
            <a:off x="767557" y="5570118"/>
            <a:ext cx="1425749" cy="276999"/>
          </a:xfrm>
          <a:prstGeom prst="rect">
            <a:avLst/>
          </a:prstGeom>
        </p:spPr>
        <p:txBody>
          <a:bodyPr wrap="square">
            <a:spAutoFit/>
          </a:bodyPr>
          <a:lstStyle/>
          <a:p>
            <a:r>
              <a:rPr lang="ja-JP" altLang="en-US" sz="1200" smtClean="0">
                <a:latin typeface="Meiryo" charset="-128"/>
                <a:ea typeface="Meiryo" charset="-128"/>
                <a:cs typeface="Meiryo" charset="-128"/>
              </a:rPr>
              <a:t>考慮すべき点</a:t>
            </a:r>
            <a:endParaRPr lang="ja-JP" altLang="en-US" sz="1200" dirty="0">
              <a:latin typeface="Meiryo" charset="-128"/>
              <a:ea typeface="Meiryo" charset="-128"/>
              <a:cs typeface="Meiryo" charset="-128"/>
            </a:endParaRPr>
          </a:p>
        </p:txBody>
      </p:sp>
      <p:sp>
        <p:nvSpPr>
          <p:cNvPr id="118" name="正方形/長方形 117"/>
          <p:cNvSpPr/>
          <p:nvPr/>
        </p:nvSpPr>
        <p:spPr>
          <a:xfrm>
            <a:off x="7102345" y="449497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120" name="正方形/長方形 119"/>
          <p:cNvSpPr/>
          <p:nvPr/>
        </p:nvSpPr>
        <p:spPr>
          <a:xfrm>
            <a:off x="7757860" y="450563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68" name="正方形/長方形 67"/>
          <p:cNvSpPr/>
          <p:nvPr/>
        </p:nvSpPr>
        <p:spPr>
          <a:xfrm>
            <a:off x="6724000" y="4526921"/>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7F7F7F"/>
                </a:solidFill>
                <a:latin typeface="ＭＳ Ｐゴシック"/>
                <a:ea typeface="ＭＳ Ｐゴシック"/>
                <a:cs typeface="ＭＳ Ｐゴシック"/>
              </a:rPr>
              <a:t>仮想</a:t>
            </a:r>
            <a:endParaRPr lang="en-US" altLang="ja-JP" sz="800" dirty="0" smtClean="0">
              <a:solidFill>
                <a:srgbClr val="7F7F7F"/>
              </a:solidFill>
              <a:latin typeface="ＭＳ Ｐゴシック"/>
              <a:ea typeface="ＭＳ Ｐゴシック"/>
              <a:cs typeface="ＭＳ Ｐゴシック"/>
            </a:endParaRPr>
          </a:p>
          <a:p>
            <a:pPr algn="ctr"/>
            <a:r>
              <a:rPr kumimoji="1" lang="ja-JP" altLang="en-US" sz="600" dirty="0" smtClean="0">
                <a:solidFill>
                  <a:srgbClr val="7F7F7F"/>
                </a:solidFill>
                <a:latin typeface="ＭＳ Ｐゴシック"/>
                <a:ea typeface="ＭＳ Ｐゴシック"/>
                <a:cs typeface="ＭＳ Ｐゴシック"/>
              </a:rPr>
              <a:t>サ</a:t>
            </a:r>
            <a:r>
              <a:rPr lang="ja-JP" altLang="en-US" sz="600" dirty="0" smtClean="0">
                <a:solidFill>
                  <a:srgbClr val="7F7F7F"/>
                </a:solidFill>
                <a:latin typeface="ＭＳ Ｐゴシック"/>
                <a:ea typeface="ＭＳ Ｐゴシック"/>
                <a:cs typeface="ＭＳ Ｐゴシック"/>
              </a:rPr>
              <a:t>ー</a:t>
            </a:r>
            <a:r>
              <a:rPr kumimoji="1" lang="ja-JP" altLang="en-US" sz="600" dirty="0" smtClean="0">
                <a:solidFill>
                  <a:srgbClr val="7F7F7F"/>
                </a:solidFill>
                <a:latin typeface="ＭＳ Ｐゴシック"/>
                <a:ea typeface="ＭＳ Ｐゴシック"/>
                <a:cs typeface="ＭＳ Ｐゴシック"/>
              </a:rPr>
              <a:t>バー</a:t>
            </a:r>
            <a:endParaRPr kumimoji="1" lang="ja-JP" altLang="en-US" sz="600" dirty="0">
              <a:solidFill>
                <a:srgbClr val="7F7F7F"/>
              </a:solidFill>
              <a:latin typeface="ＭＳ Ｐゴシック"/>
              <a:ea typeface="ＭＳ Ｐゴシック"/>
              <a:cs typeface="ＭＳ Ｐゴシック"/>
            </a:endParaRPr>
          </a:p>
        </p:txBody>
      </p:sp>
      <p:sp>
        <p:nvSpPr>
          <p:cNvPr id="119" name="正方形/長方形 118"/>
          <p:cNvSpPr/>
          <p:nvPr/>
        </p:nvSpPr>
        <p:spPr>
          <a:xfrm>
            <a:off x="7371481" y="4531968"/>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1" name="正方形/長方形 120"/>
          <p:cNvSpPr/>
          <p:nvPr/>
        </p:nvSpPr>
        <p:spPr>
          <a:xfrm>
            <a:off x="8058371" y="4528004"/>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4" name="フローチャート: 磁気ディスク 123"/>
          <p:cNvSpPr/>
          <p:nvPr/>
        </p:nvSpPr>
        <p:spPr>
          <a:xfrm>
            <a:off x="6723999" y="3816685"/>
            <a:ext cx="1873983" cy="630088"/>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右矢印 124"/>
          <p:cNvSpPr/>
          <p:nvPr/>
        </p:nvSpPr>
        <p:spPr>
          <a:xfrm>
            <a:off x="2707305"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右矢印 125"/>
          <p:cNvSpPr/>
          <p:nvPr/>
        </p:nvSpPr>
        <p:spPr>
          <a:xfrm rot="5400000">
            <a:off x="7528834" y="3022374"/>
            <a:ext cx="228677" cy="668706"/>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815006" y="871788"/>
            <a:ext cx="1415772" cy="276999"/>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サイロ型システム</a:t>
            </a:r>
            <a:endParaRPr kumimoji="1" lang="ja-JP" altLang="en-US" sz="1200" dirty="0">
              <a:latin typeface="Meiryo" charset="-128"/>
              <a:ea typeface="Meiryo" charset="-128"/>
              <a:cs typeface="Meiryo" charset="-128"/>
            </a:endParaRPr>
          </a:p>
        </p:txBody>
      </p:sp>
      <p:sp>
        <p:nvSpPr>
          <p:cNvPr id="127" name="テキスト ボックス 126"/>
          <p:cNvSpPr txBox="1"/>
          <p:nvPr/>
        </p:nvSpPr>
        <p:spPr>
          <a:xfrm>
            <a:off x="3472518" y="862790"/>
            <a:ext cx="2185214" cy="276999"/>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外部ストレージ</a:t>
            </a:r>
            <a:r>
              <a:rPr kumimoji="1" lang="ja-JP" altLang="en-US" sz="1200" smtClean="0">
                <a:latin typeface="Meiryo" charset="-128"/>
                <a:ea typeface="Meiryo" charset="-128"/>
                <a:cs typeface="Meiryo" charset="-128"/>
              </a:rPr>
              <a:t>共有システム</a:t>
            </a:r>
            <a:endParaRPr kumimoji="1" lang="ja-JP" altLang="en-US" sz="1200" dirty="0">
              <a:latin typeface="Meiryo" charset="-128"/>
              <a:ea typeface="Meiryo" charset="-128"/>
              <a:cs typeface="Meiryo" charset="-128"/>
            </a:endParaRPr>
          </a:p>
        </p:txBody>
      </p:sp>
      <p:sp>
        <p:nvSpPr>
          <p:cNvPr id="128" name="テキスト ボックス 127"/>
          <p:cNvSpPr txBox="1"/>
          <p:nvPr/>
        </p:nvSpPr>
        <p:spPr>
          <a:xfrm>
            <a:off x="6568386" y="875908"/>
            <a:ext cx="2185214" cy="276999"/>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仮想ストレージ共有システム</a:t>
            </a:r>
            <a:endParaRPr kumimoji="1" lang="ja-JP" altLang="en-US" sz="1200" dirty="0">
              <a:latin typeface="Meiryo" charset="-128"/>
              <a:ea typeface="Meiryo" charset="-128"/>
              <a:cs typeface="Meiryo" charset="-128"/>
            </a:endParaRPr>
          </a:p>
        </p:txBody>
      </p:sp>
    </p:spTree>
    <p:extLst>
      <p:ext uri="{BB962C8B-B14F-4D97-AF65-F5344CB8AC3E}">
        <p14:creationId xmlns:p14="http://schemas.microsoft.com/office/powerpoint/2010/main" val="13443648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台形 5"/>
          <p:cNvSpPr/>
          <p:nvPr/>
        </p:nvSpPr>
        <p:spPr>
          <a:xfrm flipV="1">
            <a:off x="228118" y="2969785"/>
            <a:ext cx="8685966" cy="976464"/>
          </a:xfrm>
          <a:prstGeom prst="trapezoid">
            <a:avLst>
              <a:gd name="adj" fmla="val 22613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3180445"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130974" y="1025568"/>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28117"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ハイパーコンバージドの仕組みと特徴</a:t>
            </a:r>
            <a:endParaRPr kumimoji="1" lang="ja-JP" altLang="en-US" dirty="0"/>
          </a:p>
        </p:txBody>
      </p:sp>
      <p:sp>
        <p:nvSpPr>
          <p:cNvPr id="4" name="正方形/長方形 3"/>
          <p:cNvSpPr/>
          <p:nvPr/>
        </p:nvSpPr>
        <p:spPr>
          <a:xfrm>
            <a:off x="395536"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39553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111561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9" name="正方形/長方形 8"/>
          <p:cNvSpPr/>
          <p:nvPr/>
        </p:nvSpPr>
        <p:spPr>
          <a:xfrm>
            <a:off x="1979712"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ストレージ</a:t>
            </a:r>
            <a:endParaRPr kumimoji="1"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コントロール</a:t>
            </a:r>
            <a:endParaRPr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システム</a:t>
            </a:r>
            <a:endParaRPr kumimoji="1" lang="ja-JP" altLang="en-US" sz="800" dirty="0">
              <a:solidFill>
                <a:srgbClr val="FFFFFF"/>
              </a:solidFill>
              <a:latin typeface="Meiryo" charset="-128"/>
              <a:ea typeface="Meiryo" charset="-128"/>
              <a:cs typeface="Meiryo" charset="-128"/>
            </a:endParaRPr>
          </a:p>
        </p:txBody>
      </p:sp>
      <p:sp>
        <p:nvSpPr>
          <p:cNvPr id="10" name="テキスト ボックス 9"/>
          <p:cNvSpPr txBox="1"/>
          <p:nvPr/>
        </p:nvSpPr>
        <p:spPr>
          <a:xfrm>
            <a:off x="1713166" y="2135429"/>
            <a:ext cx="338554" cy="215444"/>
          </a:xfrm>
          <a:prstGeom prst="rect">
            <a:avLst/>
          </a:prstGeom>
          <a:noFill/>
        </p:spPr>
        <p:txBody>
          <a:bodyPr wrap="none" rtlCol="0">
            <a:spAutoFit/>
          </a:bodyPr>
          <a:lstStyle/>
          <a:p>
            <a:r>
              <a:rPr kumimoji="1" lang="ja-JP" altLang="en-US" sz="800" smtClean="0">
                <a:solidFill>
                  <a:schemeClr val="accent5">
                    <a:lumMod val="75000"/>
                  </a:schemeClr>
                </a:solidFill>
              </a:rPr>
              <a:t>・・・</a:t>
            </a:r>
            <a:endParaRPr kumimoji="1" lang="ja-JP" altLang="en-US" sz="800">
              <a:solidFill>
                <a:schemeClr val="accent5">
                  <a:lumMod val="75000"/>
                </a:schemeClr>
              </a:solidFill>
            </a:endParaRPr>
          </a:p>
        </p:txBody>
      </p:sp>
      <p:sp>
        <p:nvSpPr>
          <p:cNvPr id="11" name="円柱 10"/>
          <p:cNvSpPr/>
          <p:nvPr/>
        </p:nvSpPr>
        <p:spPr>
          <a:xfrm>
            <a:off x="1979712"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sp>
        <p:nvSpPr>
          <p:cNvPr id="12" name="正方形/長方形 11"/>
          <p:cNvSpPr/>
          <p:nvPr/>
        </p:nvSpPr>
        <p:spPr>
          <a:xfrm>
            <a:off x="3347864"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334786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14" name="正方形/長方形 13"/>
          <p:cNvSpPr/>
          <p:nvPr/>
        </p:nvSpPr>
        <p:spPr>
          <a:xfrm>
            <a:off x="406794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15" name="正方形/長方形 14"/>
          <p:cNvSpPr/>
          <p:nvPr/>
        </p:nvSpPr>
        <p:spPr>
          <a:xfrm>
            <a:off x="4932040"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ストレージ</a:t>
            </a:r>
            <a:endParaRPr kumimoji="1"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コントロール</a:t>
            </a:r>
            <a:endParaRPr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システム</a:t>
            </a:r>
            <a:endParaRPr kumimoji="1" lang="ja-JP" altLang="en-US" sz="800" dirty="0">
              <a:solidFill>
                <a:srgbClr val="FFFFFF"/>
              </a:solidFill>
              <a:latin typeface="Meiryo" charset="-128"/>
              <a:ea typeface="Meiryo" charset="-128"/>
              <a:cs typeface="Meiryo" charset="-128"/>
            </a:endParaRPr>
          </a:p>
        </p:txBody>
      </p:sp>
      <p:sp>
        <p:nvSpPr>
          <p:cNvPr id="16" name="テキスト ボックス 15"/>
          <p:cNvSpPr txBox="1"/>
          <p:nvPr/>
        </p:nvSpPr>
        <p:spPr>
          <a:xfrm>
            <a:off x="4665494" y="2135429"/>
            <a:ext cx="338554" cy="215444"/>
          </a:xfrm>
          <a:prstGeom prst="rect">
            <a:avLst/>
          </a:prstGeom>
          <a:noFill/>
        </p:spPr>
        <p:txBody>
          <a:bodyPr wrap="none" rtlCol="0">
            <a:spAutoFit/>
          </a:bodyPr>
          <a:lstStyle/>
          <a:p>
            <a:r>
              <a:rPr kumimoji="1" lang="ja-JP" altLang="en-US" sz="800" smtClean="0">
                <a:solidFill>
                  <a:schemeClr val="accent5">
                    <a:lumMod val="75000"/>
                  </a:schemeClr>
                </a:solidFill>
              </a:rPr>
              <a:t>・・・</a:t>
            </a:r>
            <a:endParaRPr kumimoji="1" lang="ja-JP" altLang="en-US" sz="800">
              <a:solidFill>
                <a:schemeClr val="accent5">
                  <a:lumMod val="75000"/>
                </a:schemeClr>
              </a:solidFill>
            </a:endParaRPr>
          </a:p>
        </p:txBody>
      </p:sp>
      <p:sp>
        <p:nvSpPr>
          <p:cNvPr id="17" name="円柱 16"/>
          <p:cNvSpPr/>
          <p:nvPr/>
        </p:nvSpPr>
        <p:spPr>
          <a:xfrm>
            <a:off x="4932040"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sp>
        <p:nvSpPr>
          <p:cNvPr id="18" name="正方形/長方形 17"/>
          <p:cNvSpPr/>
          <p:nvPr/>
        </p:nvSpPr>
        <p:spPr>
          <a:xfrm>
            <a:off x="6303958"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9" name="正方形/長方形 18"/>
          <p:cNvSpPr/>
          <p:nvPr/>
        </p:nvSpPr>
        <p:spPr>
          <a:xfrm>
            <a:off x="630395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20" name="正方形/長方形 19"/>
          <p:cNvSpPr/>
          <p:nvPr/>
        </p:nvSpPr>
        <p:spPr>
          <a:xfrm>
            <a:off x="702403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21" name="正方形/長方形 20"/>
          <p:cNvSpPr/>
          <p:nvPr/>
        </p:nvSpPr>
        <p:spPr>
          <a:xfrm>
            <a:off x="7888134"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ストレージ</a:t>
            </a:r>
            <a:endParaRPr kumimoji="1"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コントロール</a:t>
            </a:r>
            <a:endParaRPr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システム</a:t>
            </a:r>
            <a:endParaRPr kumimoji="1" lang="ja-JP" altLang="en-US" sz="800" dirty="0">
              <a:solidFill>
                <a:srgbClr val="FFFFFF"/>
              </a:solidFill>
              <a:latin typeface="Meiryo" charset="-128"/>
              <a:ea typeface="Meiryo" charset="-128"/>
              <a:cs typeface="Meiryo" charset="-128"/>
            </a:endParaRPr>
          </a:p>
        </p:txBody>
      </p:sp>
      <p:sp>
        <p:nvSpPr>
          <p:cNvPr id="22" name="テキスト ボックス 21"/>
          <p:cNvSpPr txBox="1"/>
          <p:nvPr/>
        </p:nvSpPr>
        <p:spPr>
          <a:xfrm>
            <a:off x="7621588" y="2135429"/>
            <a:ext cx="338554" cy="215444"/>
          </a:xfrm>
          <a:prstGeom prst="rect">
            <a:avLst/>
          </a:prstGeom>
          <a:noFill/>
        </p:spPr>
        <p:txBody>
          <a:bodyPr wrap="none" rtlCol="0">
            <a:spAutoFit/>
          </a:bodyPr>
          <a:lstStyle/>
          <a:p>
            <a:r>
              <a:rPr kumimoji="1" lang="ja-JP" altLang="en-US" sz="800" smtClean="0">
                <a:solidFill>
                  <a:schemeClr val="accent5">
                    <a:lumMod val="75000"/>
                  </a:schemeClr>
                </a:solidFill>
              </a:rPr>
              <a:t>・・・</a:t>
            </a:r>
            <a:endParaRPr kumimoji="1" lang="ja-JP" altLang="en-US" sz="800">
              <a:solidFill>
                <a:schemeClr val="accent5">
                  <a:lumMod val="75000"/>
                </a:schemeClr>
              </a:solidFill>
            </a:endParaRPr>
          </a:p>
        </p:txBody>
      </p:sp>
      <p:sp>
        <p:nvSpPr>
          <p:cNvPr id="23" name="円柱 22"/>
          <p:cNvSpPr/>
          <p:nvPr/>
        </p:nvSpPr>
        <p:spPr>
          <a:xfrm>
            <a:off x="7888134"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cxnSp>
        <p:nvCxnSpPr>
          <p:cNvPr id="25" name="曲線コネクタ 24"/>
          <p:cNvCxnSpPr/>
          <p:nvPr/>
        </p:nvCxnSpPr>
        <p:spPr>
          <a:xfrm rot="16200000" flipH="1">
            <a:off x="3887924" y="959417"/>
            <a:ext cx="12700" cy="2952328"/>
          </a:xfrm>
          <a:prstGeom prst="curvedConnector3">
            <a:avLst>
              <a:gd name="adj1" fmla="val 930197"/>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曲線コネクタ 29"/>
          <p:cNvCxnSpPr>
            <a:stCxn id="9" idx="2"/>
            <a:endCxn id="21" idx="2"/>
          </p:cNvCxnSpPr>
          <p:nvPr/>
        </p:nvCxnSpPr>
        <p:spPr>
          <a:xfrm rot="16200000" flipH="1">
            <a:off x="5365971" y="-531330"/>
            <a:ext cx="12700" cy="5908422"/>
          </a:xfrm>
          <a:prstGeom prst="curvedConnector3">
            <a:avLst>
              <a:gd name="adj1" fmla="val 3491276"/>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上矢印 38"/>
          <p:cNvSpPr/>
          <p:nvPr/>
        </p:nvSpPr>
        <p:spPr>
          <a:xfrm>
            <a:off x="2231089"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上矢印 39"/>
          <p:cNvSpPr/>
          <p:nvPr/>
        </p:nvSpPr>
        <p:spPr>
          <a:xfrm>
            <a:off x="5184068"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a:off x="8140162"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229017" y="3148366"/>
            <a:ext cx="8685966" cy="646331"/>
          </a:xfrm>
          <a:prstGeom prst="rect">
            <a:avLst/>
          </a:prstGeom>
        </p:spPr>
        <p:txBody>
          <a:bodyPr wrap="square">
            <a:spAutoFit/>
          </a:bodyPr>
          <a:lstStyle/>
          <a:p>
            <a:pPr algn="ctr"/>
            <a:r>
              <a:rPr lang="ja-JP" altLang="en-US" sz="1200" dirty="0">
                <a:latin typeface="Meiryo" charset="-128"/>
                <a:ea typeface="Meiryo" charset="-128"/>
                <a:cs typeface="Meiryo" charset="-128"/>
              </a:rPr>
              <a:t>ローカルストレージに書き込むデータを同時にネットワーク経由でほか</a:t>
            </a:r>
            <a:r>
              <a:rPr lang="ja-JP" altLang="en-US" sz="1200" dirty="0" smtClean="0">
                <a:latin typeface="Meiryo" charset="-128"/>
                <a:ea typeface="Meiryo" charset="-128"/>
                <a:cs typeface="Meiryo" charset="-128"/>
              </a:rPr>
              <a:t>の</a:t>
            </a:r>
            <a:endParaRPr lang="en-US" altLang="ja-JP" sz="1200" dirty="0" smtClean="0">
              <a:latin typeface="Meiryo" charset="-128"/>
              <a:ea typeface="Meiryo" charset="-128"/>
              <a:cs typeface="Meiryo" charset="-128"/>
            </a:endParaRPr>
          </a:p>
          <a:p>
            <a:pPr algn="ctr"/>
            <a:r>
              <a:rPr lang="ja-JP" altLang="en-US" sz="1200" dirty="0" smtClean="0">
                <a:latin typeface="Meiryo" charset="-128"/>
                <a:ea typeface="Meiryo" charset="-128"/>
                <a:cs typeface="Meiryo" charset="-128"/>
              </a:rPr>
              <a:t>複数</a:t>
            </a:r>
            <a:r>
              <a:rPr lang="ja-JP" altLang="en-US" sz="1200" dirty="0">
                <a:latin typeface="Meiryo" charset="-128"/>
                <a:ea typeface="Meiryo" charset="-128"/>
                <a:cs typeface="Meiryo" charset="-128"/>
              </a:rPr>
              <a:t>のサーバーのストレージに</a:t>
            </a:r>
            <a:r>
              <a:rPr lang="ja-JP" altLang="en-US" sz="1200" dirty="0" smtClean="0">
                <a:latin typeface="Meiryo" charset="-128"/>
                <a:ea typeface="Meiryo" charset="-128"/>
                <a:cs typeface="Meiryo" charset="-128"/>
              </a:rPr>
              <a:t>も書き込むことで、</a:t>
            </a:r>
            <a:endParaRPr lang="en-US" altLang="ja-JP" sz="1200" dirty="0" smtClean="0">
              <a:latin typeface="Meiryo" charset="-128"/>
              <a:ea typeface="Meiryo" charset="-128"/>
              <a:cs typeface="Meiryo" charset="-128"/>
            </a:endParaRPr>
          </a:p>
          <a:p>
            <a:pPr algn="ctr"/>
            <a:r>
              <a:rPr lang="ja-JP" altLang="en-US" sz="1200" dirty="0" smtClean="0">
                <a:latin typeface="Meiryo" charset="-128"/>
                <a:ea typeface="Meiryo" charset="-128"/>
                <a:cs typeface="Meiryo" charset="-128"/>
              </a:rPr>
              <a:t>障害の回避、仮想サーバーの移動にも柔軟に対応</a:t>
            </a:r>
            <a:endParaRPr lang="ja-JP" altLang="en-US" sz="1200" dirty="0">
              <a:latin typeface="Meiryo" charset="-128"/>
              <a:ea typeface="Meiryo" charset="-128"/>
              <a:cs typeface="Meiryo" charset="-128"/>
            </a:endParaRPr>
          </a:p>
        </p:txBody>
      </p:sp>
      <p:sp>
        <p:nvSpPr>
          <p:cNvPr id="5" name="正方形/長方形 4"/>
          <p:cNvSpPr/>
          <p:nvPr/>
        </p:nvSpPr>
        <p:spPr>
          <a:xfrm>
            <a:off x="2424163" y="3937069"/>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ストレージ仮想化技術の進化</a:t>
            </a:r>
            <a:endParaRPr kumimoji="1" lang="ja-JP" altLang="en-US" dirty="0">
              <a:solidFill>
                <a:srgbClr val="FFFFFF"/>
              </a:solidFill>
              <a:latin typeface="Meiryo" charset="-128"/>
              <a:ea typeface="Meiryo" charset="-128"/>
              <a:cs typeface="Meiryo" charset="-128"/>
            </a:endParaRPr>
          </a:p>
        </p:txBody>
      </p:sp>
      <p:sp>
        <p:nvSpPr>
          <p:cNvPr id="71" name="正方形/長方形 70"/>
          <p:cNvSpPr/>
          <p:nvPr/>
        </p:nvSpPr>
        <p:spPr>
          <a:xfrm>
            <a:off x="2424163" y="4790262"/>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ハードウェアの価格低下と性能向上</a:t>
            </a:r>
            <a:endParaRPr lang="en-US" altLang="ja-JP"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特にフラッシュストレージ</a:t>
            </a:r>
            <a:endParaRPr kumimoji="1" lang="ja-JP" altLang="en-US" sz="1200" dirty="0">
              <a:solidFill>
                <a:srgbClr val="FFFFFF"/>
              </a:solidFill>
              <a:latin typeface="Meiryo" charset="-128"/>
              <a:ea typeface="Meiryo" charset="-128"/>
              <a:cs typeface="Meiryo" charset="-128"/>
            </a:endParaRPr>
          </a:p>
        </p:txBody>
      </p:sp>
      <p:sp>
        <p:nvSpPr>
          <p:cNvPr id="73" name="正方形/長方形 72"/>
          <p:cNvSpPr/>
          <p:nvPr/>
        </p:nvSpPr>
        <p:spPr>
          <a:xfrm>
            <a:off x="2424163" y="5643455"/>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smtClean="0">
                <a:solidFill>
                  <a:srgbClr val="FFFFFF"/>
                </a:solidFill>
                <a:latin typeface="Meiryo" charset="-128"/>
                <a:ea typeface="Meiryo" charset="-128"/>
                <a:cs typeface="Meiryo" charset="-128"/>
              </a:rPr>
              <a:t>TCO</a:t>
            </a:r>
            <a:r>
              <a:rPr lang="ja-JP" altLang="en-US" dirty="0" smtClean="0">
                <a:solidFill>
                  <a:srgbClr val="FFFFFF"/>
                </a:solidFill>
                <a:latin typeface="Meiryo" charset="-128"/>
                <a:ea typeface="Meiryo" charset="-128"/>
                <a:cs typeface="Meiryo" charset="-128"/>
              </a:rPr>
              <a:t>削減</a:t>
            </a:r>
            <a:endParaRPr lang="en-US" altLang="ja-JP"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導入／拡張作業・運用管理・ラックスペース・消費電力</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228117" y="3937051"/>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システム構成</a:t>
            </a: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の</a:t>
            </a:r>
            <a:endParaRPr kumimoji="1" lang="en-US" altLang="ja-JP" sz="2000" dirty="0" smtClean="0">
              <a:solidFill>
                <a:srgbClr val="FFFFFF"/>
              </a:solidFill>
              <a:latin typeface="Meiryo" charset="-128"/>
              <a:ea typeface="Meiryo" charset="-128"/>
              <a:cs typeface="Meiryo" charset="-128"/>
            </a:endParaRPr>
          </a:p>
          <a:p>
            <a:pPr algn="ctr"/>
            <a:r>
              <a:rPr lang="ja-JP" altLang="en-US" sz="2000" dirty="0" smtClean="0">
                <a:solidFill>
                  <a:srgbClr val="FFFFFF"/>
                </a:solidFill>
                <a:latin typeface="Meiryo" charset="-128"/>
                <a:ea typeface="Meiryo" charset="-128"/>
                <a:cs typeface="Meiryo" charset="-128"/>
              </a:rPr>
              <a:t>シンプル化</a:t>
            </a:r>
            <a:endParaRPr kumimoji="1" lang="ja-JP" altLang="en-US" sz="2000" dirty="0">
              <a:solidFill>
                <a:srgbClr val="FFFFFF"/>
              </a:solidFill>
              <a:latin typeface="Meiryo" charset="-128"/>
              <a:ea typeface="Meiryo" charset="-128"/>
              <a:cs typeface="Meiryo" charset="-128"/>
            </a:endParaRPr>
          </a:p>
        </p:txBody>
      </p:sp>
      <p:sp>
        <p:nvSpPr>
          <p:cNvPr id="82" name="正方形/長方形 81"/>
          <p:cNvSpPr/>
          <p:nvPr/>
        </p:nvSpPr>
        <p:spPr>
          <a:xfrm>
            <a:off x="6848795" y="3946250"/>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Ø"/>
            </a:pPr>
            <a:r>
              <a:rPr lang="ja-JP" altLang="en-US" sz="1400" dirty="0">
                <a:solidFill>
                  <a:schemeClr val="bg1"/>
                </a:solidFill>
                <a:latin typeface="Meiryo" charset="-128"/>
                <a:ea typeface="Meiryo" charset="-128"/>
                <a:cs typeface="Meiryo" charset="-128"/>
              </a:rPr>
              <a:t>迅速</a:t>
            </a:r>
            <a:r>
              <a:rPr lang="ja-JP" altLang="en-US" sz="1400" dirty="0" smtClean="0">
                <a:solidFill>
                  <a:schemeClr val="bg1"/>
                </a:solidFill>
                <a:latin typeface="Meiryo" charset="-128"/>
                <a:ea typeface="Meiryo" charset="-128"/>
                <a:cs typeface="Meiryo" charset="-128"/>
              </a:rPr>
              <a:t>導入</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bg1"/>
                </a:solidFill>
                <a:latin typeface="Meiryo" charset="-128"/>
                <a:ea typeface="Meiryo" charset="-128"/>
                <a:cs typeface="Meiryo" charset="-128"/>
              </a:rPr>
              <a:t>運用</a:t>
            </a:r>
            <a:r>
              <a:rPr lang="ja-JP" altLang="en-US" sz="1400" dirty="0">
                <a:solidFill>
                  <a:schemeClr val="bg1"/>
                </a:solidFill>
                <a:latin typeface="Meiryo" charset="-128"/>
                <a:ea typeface="Meiryo" charset="-128"/>
                <a:cs typeface="Meiryo" charset="-128"/>
              </a:rPr>
              <a:t>管理の</a:t>
            </a:r>
            <a:r>
              <a:rPr lang="ja-JP" altLang="en-US" sz="1400" dirty="0" smtClean="0">
                <a:solidFill>
                  <a:schemeClr val="bg1"/>
                </a:solidFill>
                <a:latin typeface="Meiryo" charset="-128"/>
                <a:ea typeface="Meiryo" charset="-128"/>
                <a:cs typeface="Meiryo" charset="-128"/>
              </a:rPr>
              <a:t>効率化</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bg1"/>
                </a:solidFill>
                <a:latin typeface="Meiryo" charset="-128"/>
                <a:ea typeface="Meiryo" charset="-128"/>
                <a:cs typeface="Meiryo" charset="-128"/>
              </a:rPr>
              <a:t>スモールスタート</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bg1"/>
                </a:solidFill>
                <a:latin typeface="Meiryo" charset="-128"/>
                <a:ea typeface="Meiryo" charset="-128"/>
                <a:cs typeface="Meiryo" charset="-128"/>
              </a:rPr>
              <a:t>拡張性</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endParaRPr lang="en-US" altLang="ja-JP" sz="1400" dirty="0" smtClean="0">
              <a:solidFill>
                <a:schemeClr val="bg1"/>
              </a:solidFill>
              <a:latin typeface="Meiryo" charset="-128"/>
              <a:ea typeface="Meiryo" charset="-128"/>
              <a:cs typeface="Meiryo" charset="-128"/>
            </a:endParaRPr>
          </a:p>
          <a:p>
            <a:r>
              <a:rPr lang="en-US" altLang="ja-JP" dirty="0" smtClean="0">
                <a:solidFill>
                  <a:schemeClr val="bg1"/>
                </a:solidFill>
                <a:latin typeface="Meiryo" charset="-128"/>
                <a:ea typeface="Meiryo" charset="-128"/>
                <a:cs typeface="Meiryo" charset="-128"/>
              </a:rPr>
              <a:t>  </a:t>
            </a:r>
            <a:r>
              <a:rPr lang="ja-JP" altLang="en-US" dirty="0" smtClean="0">
                <a:solidFill>
                  <a:schemeClr val="bg1"/>
                </a:solidFill>
                <a:latin typeface="Meiryo" charset="-128"/>
                <a:ea typeface="Meiryo" charset="-128"/>
                <a:cs typeface="Meiryo" charset="-128"/>
              </a:rPr>
              <a:t>適用範囲が拡大</a:t>
            </a:r>
            <a:endParaRPr lang="ja-JP" altLang="en-US"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63861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 name="図 21"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8442" y="2238928"/>
            <a:ext cx="2267516" cy="833465"/>
          </a:xfrm>
          <a:prstGeom prst="rect">
            <a:avLst/>
          </a:prstGeom>
        </p:spPr>
      </p:pic>
      <p:pic>
        <p:nvPicPr>
          <p:cNvPr id="21" name="図 20" descr="Nutanix-Virtual-Computing-Platform_Product-Image.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2679" y="1341498"/>
            <a:ext cx="2049771" cy="1156281"/>
          </a:xfrm>
          <a:prstGeom prst="rect">
            <a:avLst/>
          </a:prstGeom>
        </p:spPr>
      </p:pic>
      <p:sp>
        <p:nvSpPr>
          <p:cNvPr id="38" name="タイトル 37"/>
          <p:cNvSpPr>
            <a:spLocks noGrp="1"/>
          </p:cNvSpPr>
          <p:nvPr>
            <p:ph type="title"/>
          </p:nvPr>
        </p:nvSpPr>
        <p:spPr/>
        <p:txBody>
          <a:bodyPr/>
          <a:lstStyle/>
          <a:p>
            <a:r>
              <a:rPr lang="ja-JP" altLang="en-US" dirty="0"/>
              <a:t>コンバージド・システムとハイパーコンバージド・システム</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pic>
        <p:nvPicPr>
          <p:cNvPr id="3" name="図 2" descr="121126_oracle_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1">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24" name="図 23" descr="220px-NEC_logo.sv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862455"/>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862455"/>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87487" y="1135634"/>
            <a:ext cx="1737976" cy="577081"/>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7F7F7F"/>
                </a:solidFill>
              </a:rPr>
              <a:t>メーカーのお墨付き構成</a:t>
            </a:r>
            <a:endParaRPr kumimoji="1" lang="en-US" altLang="ja-JP" sz="1050" dirty="0" smtClean="0">
              <a:solidFill>
                <a:srgbClr val="7F7F7F"/>
              </a:solidFill>
            </a:endParaRPr>
          </a:p>
          <a:p>
            <a:pPr marL="171450" indent="-171450">
              <a:buFont typeface="Wingdings" charset="2"/>
              <a:buChar char="ü"/>
            </a:pPr>
            <a:r>
              <a:rPr lang="ja-JP" altLang="en-US" sz="1050" dirty="0" smtClean="0">
                <a:solidFill>
                  <a:srgbClr val="7F7F7F"/>
                </a:solidFill>
              </a:rPr>
              <a:t>迅速な実装</a:t>
            </a:r>
            <a:endParaRPr lang="en-US" altLang="ja-JP" sz="1050" dirty="0" smtClean="0">
              <a:solidFill>
                <a:srgbClr val="7F7F7F"/>
              </a:solidFill>
            </a:endParaRPr>
          </a:p>
          <a:p>
            <a:pPr marL="171450" indent="-171450">
              <a:buFont typeface="Wingdings" charset="2"/>
              <a:buChar char="ü"/>
            </a:pPr>
            <a:r>
              <a:rPr kumimoji="1" lang="ja-JP" altLang="en-US" sz="1050" dirty="0" smtClean="0">
                <a:solidFill>
                  <a:srgbClr val="7F7F7F"/>
                </a:solidFill>
              </a:rPr>
              <a:t>カスタマイズはできない</a:t>
            </a:r>
            <a:endParaRPr kumimoji="1" lang="ja-JP" altLang="en-US" sz="1050" dirty="0">
              <a:solidFill>
                <a:srgbClr val="7F7F7F"/>
              </a:solidFill>
            </a:endParaRPr>
          </a:p>
        </p:txBody>
      </p:sp>
      <p:sp>
        <p:nvSpPr>
          <p:cNvPr id="37" name="テキスト ボックス 36"/>
          <p:cNvSpPr txBox="1"/>
          <p:nvPr/>
        </p:nvSpPr>
        <p:spPr>
          <a:xfrm>
            <a:off x="6553899" y="1135634"/>
            <a:ext cx="1569660" cy="577081"/>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7F7F7F"/>
                </a:solidFill>
              </a:rPr>
              <a:t>高い拡張性</a:t>
            </a:r>
            <a:endParaRPr kumimoji="1" lang="en-US" altLang="ja-JP" sz="1050" dirty="0" smtClean="0">
              <a:solidFill>
                <a:srgbClr val="7F7F7F"/>
              </a:solidFill>
            </a:endParaRPr>
          </a:p>
          <a:p>
            <a:pPr marL="171450" indent="-171450">
              <a:buFont typeface="Wingdings" charset="2"/>
              <a:buChar char="ü"/>
            </a:pPr>
            <a:r>
              <a:rPr kumimoji="1" lang="ja-JP" altLang="en-US" sz="1050" dirty="0" smtClean="0">
                <a:solidFill>
                  <a:srgbClr val="7F7F7F"/>
                </a:solidFill>
              </a:rPr>
              <a:t>簡単に導入</a:t>
            </a:r>
            <a:endParaRPr kumimoji="1" lang="en-US" altLang="ja-JP" sz="1050" dirty="0" smtClean="0">
              <a:solidFill>
                <a:srgbClr val="7F7F7F"/>
              </a:solidFill>
            </a:endParaRPr>
          </a:p>
          <a:p>
            <a:pPr marL="171450" indent="-171450">
              <a:buFont typeface="Wingdings" charset="2"/>
              <a:buChar char="ü"/>
            </a:pPr>
            <a:r>
              <a:rPr lang="ja-JP" altLang="en-US" sz="1050" dirty="0" smtClean="0">
                <a:solidFill>
                  <a:srgbClr val="7F7F7F"/>
                </a:solidFill>
              </a:rPr>
              <a:t>構成や運用の自動化</a:t>
            </a:r>
            <a:endParaRPr kumimoji="1" lang="en-US" altLang="ja-JP" sz="1050" dirty="0" smtClean="0">
              <a:solidFill>
                <a:srgbClr val="7F7F7F"/>
              </a:solidFill>
            </a:endParaRPr>
          </a:p>
        </p:txBody>
      </p:sp>
      <p:pic>
        <p:nvPicPr>
          <p:cNvPr id="4" name="図 3"/>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9931" y="4859497"/>
            <a:ext cx="2002519" cy="660831"/>
          </a:xfrm>
          <a:prstGeom prst="rect">
            <a:avLst/>
          </a:prstGeom>
        </p:spPr>
      </p:pic>
      <p:pic>
        <p:nvPicPr>
          <p:cNvPr id="13" name="図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25101" y="3244612"/>
            <a:ext cx="1974507" cy="417200"/>
          </a:xfrm>
          <a:prstGeom prst="rect">
            <a:avLst/>
          </a:prstGeom>
        </p:spPr>
      </p:pic>
      <p:pic>
        <p:nvPicPr>
          <p:cNvPr id="14" name="図 1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86933" y="3716355"/>
            <a:ext cx="2097289" cy="1071608"/>
          </a:xfrm>
          <a:prstGeom prst="rect">
            <a:avLst/>
          </a:prstGeom>
        </p:spPr>
      </p:pic>
      <p:sp>
        <p:nvSpPr>
          <p:cNvPr id="39" name="テキスト ボックス 38"/>
          <p:cNvSpPr txBox="1"/>
          <p:nvPr/>
        </p:nvSpPr>
        <p:spPr>
          <a:xfrm>
            <a:off x="7371779" y="2119045"/>
            <a:ext cx="1321196"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NX</a:t>
            </a:r>
            <a:r>
              <a:rPr lang="ja-JP" altLang="en-US" sz="1600" b="1" dirty="0" smtClean="0">
                <a:solidFill>
                  <a:schemeClr val="tx1">
                    <a:lumMod val="50000"/>
                    <a:lumOff val="50000"/>
                  </a:schemeClr>
                </a:solidFill>
                <a:latin typeface="メイリオ"/>
                <a:ea typeface="メイリオ"/>
                <a:cs typeface="メイリオ"/>
              </a:rPr>
              <a:t>シリーズ</a:t>
            </a:r>
            <a:endParaRPr kumimoji="1" lang="ja-JP" altLang="en-US" sz="1600" b="1" dirty="0">
              <a:solidFill>
                <a:schemeClr val="tx1">
                  <a:lumMod val="50000"/>
                  <a:lumOff val="50000"/>
                </a:schemeClr>
              </a:solidFill>
              <a:latin typeface="メイリオ"/>
              <a:ea typeface="メイリオ"/>
              <a:cs typeface="メイリオ"/>
            </a:endParaRPr>
          </a:p>
        </p:txBody>
      </p:sp>
      <p:sp>
        <p:nvSpPr>
          <p:cNvPr id="40" name="テキスト ボックス 39"/>
          <p:cNvSpPr txBox="1"/>
          <p:nvPr/>
        </p:nvSpPr>
        <p:spPr>
          <a:xfrm>
            <a:off x="7049779" y="2912114"/>
            <a:ext cx="1178720"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Evo</a:t>
            </a:r>
            <a:r>
              <a:rPr lang="en-US" altLang="ja-JP" sz="1600" b="1" dirty="0" smtClean="0">
                <a:solidFill>
                  <a:schemeClr val="tx1">
                    <a:lumMod val="50000"/>
                    <a:lumOff val="50000"/>
                  </a:schemeClr>
                </a:solidFill>
                <a:latin typeface="メイリオ"/>
                <a:ea typeface="メイリオ"/>
                <a:cs typeface="メイリオ"/>
              </a:rPr>
              <a:t> RAIL</a:t>
            </a:r>
            <a:endParaRPr kumimoji="1" lang="ja-JP" altLang="en-US" sz="1600" b="1" dirty="0">
              <a:solidFill>
                <a:schemeClr val="tx1">
                  <a:lumMod val="50000"/>
                  <a:lumOff val="50000"/>
                </a:schemeClr>
              </a:solidFill>
              <a:latin typeface="メイリオ"/>
              <a:ea typeface="メイリオ"/>
              <a:cs typeface="メイリオ"/>
            </a:endParaRPr>
          </a:p>
        </p:txBody>
      </p:sp>
      <p:sp>
        <p:nvSpPr>
          <p:cNvPr id="41" name="テキスト ボックス 40"/>
          <p:cNvSpPr txBox="1"/>
          <p:nvPr/>
        </p:nvSpPr>
        <p:spPr>
          <a:xfrm>
            <a:off x="7117878" y="4575727"/>
            <a:ext cx="1063047"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VxRACK</a:t>
            </a:r>
            <a:endParaRPr kumimoji="1" lang="ja-JP" altLang="en-US" sz="1600" b="1" dirty="0">
              <a:solidFill>
                <a:schemeClr val="tx1">
                  <a:lumMod val="50000"/>
                  <a:lumOff val="50000"/>
                </a:schemeClr>
              </a:solidFill>
              <a:latin typeface="メイリオ"/>
              <a:ea typeface="メイリオ"/>
              <a:cs typeface="メイリオ"/>
            </a:endParaRPr>
          </a:p>
        </p:txBody>
      </p:sp>
      <p:sp>
        <p:nvSpPr>
          <p:cNvPr id="42" name="テキスト ボックス 41"/>
          <p:cNvSpPr txBox="1"/>
          <p:nvPr/>
        </p:nvSpPr>
        <p:spPr>
          <a:xfrm>
            <a:off x="7087098" y="3667651"/>
            <a:ext cx="1529650"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VSPEX BLUE</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4" name="図 43"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65651" y="4593686"/>
            <a:ext cx="259429" cy="259429"/>
          </a:xfrm>
          <a:prstGeom prst="rect">
            <a:avLst/>
          </a:prstGeom>
        </p:spPr>
      </p:pic>
      <p:pic>
        <p:nvPicPr>
          <p:cNvPr id="46" name="図 45" descr="imgres.png"/>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8735" y="2168139"/>
            <a:ext cx="1167235" cy="210014"/>
          </a:xfrm>
          <a:prstGeom prst="rect">
            <a:avLst/>
          </a:prstGeom>
        </p:spPr>
      </p:pic>
      <p:pic>
        <p:nvPicPr>
          <p:cNvPr id="15" name="図 1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75702" y="2898131"/>
            <a:ext cx="349378" cy="349378"/>
          </a:xfrm>
          <a:prstGeom prst="rect">
            <a:avLst/>
          </a:prstGeom>
        </p:spPr>
      </p:pic>
      <p:pic>
        <p:nvPicPr>
          <p:cNvPr id="16" name="図 1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17992" y="3706900"/>
            <a:ext cx="611550" cy="215266"/>
          </a:xfrm>
          <a:prstGeom prst="rect">
            <a:avLst/>
          </a:prstGeom>
        </p:spPr>
      </p:pic>
      <p:pic>
        <p:nvPicPr>
          <p:cNvPr id="47" name="図 46"/>
          <p:cNvPicPr>
            <a:picLocks noChangeAspect="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137" y="5157268"/>
            <a:ext cx="2210296" cy="1584046"/>
          </a:xfrm>
          <a:prstGeom prst="rect">
            <a:avLst/>
          </a:prstGeom>
        </p:spPr>
      </p:pic>
      <p:sp>
        <p:nvSpPr>
          <p:cNvPr id="48" name="テキスト ボックス 47"/>
          <p:cNvSpPr txBox="1"/>
          <p:nvPr/>
        </p:nvSpPr>
        <p:spPr>
          <a:xfrm>
            <a:off x="6663463" y="6113384"/>
            <a:ext cx="2146421"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HyperFlex</a:t>
            </a:r>
            <a:r>
              <a:rPr lang="en-US" altLang="ja-JP" sz="1600" b="1" dirty="0" smtClean="0">
                <a:solidFill>
                  <a:schemeClr val="tx1">
                    <a:lumMod val="50000"/>
                    <a:lumOff val="50000"/>
                  </a:schemeClr>
                </a:solidFill>
                <a:latin typeface="メイリオ"/>
                <a:ea typeface="メイリオ"/>
                <a:cs typeface="メイリオ"/>
              </a:rPr>
              <a:t> System</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9" name="図 4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311124" y="6168845"/>
            <a:ext cx="394297" cy="221244"/>
          </a:xfrm>
          <a:prstGeom prst="rect">
            <a:avLst/>
          </a:prstGeom>
        </p:spPr>
      </p:pic>
      <p:sp>
        <p:nvSpPr>
          <p:cNvPr id="43" name="テキスト ボックス 42"/>
          <p:cNvSpPr txBox="1"/>
          <p:nvPr/>
        </p:nvSpPr>
        <p:spPr>
          <a:xfrm>
            <a:off x="6463007" y="5427227"/>
            <a:ext cx="2306850" cy="338554"/>
          </a:xfrm>
          <a:prstGeom prst="rect">
            <a:avLst/>
          </a:prstGeom>
          <a:noFill/>
        </p:spPr>
        <p:txBody>
          <a:bodyPr wrap="none" rtlCol="0">
            <a:spAutoFit/>
          </a:bodyPr>
          <a:lstStyle/>
          <a:p>
            <a:r>
              <a:rPr lang="en-US" altLang="ja-JP" sz="1600" b="1" smtClean="0">
                <a:solidFill>
                  <a:schemeClr val="tx1">
                    <a:lumMod val="50000"/>
                    <a:lumOff val="50000"/>
                  </a:schemeClr>
                </a:solidFill>
              </a:rPr>
              <a:t>Hyper Converged System</a:t>
            </a:r>
            <a:endParaRPr lang="en-US" altLang="ja-JP" sz="1600" b="1" dirty="0">
              <a:solidFill>
                <a:schemeClr val="tx1">
                  <a:lumMod val="50000"/>
                  <a:lumOff val="50000"/>
                </a:schemeClr>
              </a:solidFill>
            </a:endParaRPr>
          </a:p>
        </p:txBody>
      </p:sp>
      <p:pic>
        <p:nvPicPr>
          <p:cNvPr id="45" name="図 44" descr="HP-larg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00192" y="5498810"/>
            <a:ext cx="236150" cy="236150"/>
          </a:xfrm>
          <a:prstGeom prst="rect">
            <a:avLst/>
          </a:prstGeom>
        </p:spPr>
      </p:pic>
    </p:spTree>
    <p:extLst>
      <p:ext uri="{BB962C8B-B14F-4D97-AF65-F5344CB8AC3E}">
        <p14:creationId xmlns:p14="http://schemas.microsoft.com/office/powerpoint/2010/main" val="110863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4643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4" name="図 53"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8442" y="2238928"/>
            <a:ext cx="2267516" cy="833465"/>
          </a:xfrm>
          <a:prstGeom prst="rect">
            <a:avLst/>
          </a:prstGeom>
        </p:spPr>
      </p:pic>
      <p:pic>
        <p:nvPicPr>
          <p:cNvPr id="55" name="図 54" descr="Nutanix-Virtual-Computing-Platform_Product-Image.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2679" y="1341498"/>
            <a:ext cx="2049771" cy="1156281"/>
          </a:xfrm>
          <a:prstGeom prst="rect">
            <a:avLst/>
          </a:prstGeom>
        </p:spPr>
      </p:pic>
      <p:sp>
        <p:nvSpPr>
          <p:cNvPr id="56" name="テキスト ボックス 55"/>
          <p:cNvSpPr txBox="1"/>
          <p:nvPr/>
        </p:nvSpPr>
        <p:spPr>
          <a:xfrm>
            <a:off x="5810310" y="862455"/>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57" name="テキスト ボックス 56"/>
          <p:cNvSpPr txBox="1"/>
          <p:nvPr/>
        </p:nvSpPr>
        <p:spPr>
          <a:xfrm>
            <a:off x="6553899" y="1135634"/>
            <a:ext cx="1569660" cy="577081"/>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7F7F7F"/>
                </a:solidFill>
              </a:rPr>
              <a:t>高い拡張性</a:t>
            </a:r>
            <a:endParaRPr kumimoji="1" lang="en-US" altLang="ja-JP" sz="1050" dirty="0" smtClean="0">
              <a:solidFill>
                <a:srgbClr val="7F7F7F"/>
              </a:solidFill>
            </a:endParaRPr>
          </a:p>
          <a:p>
            <a:pPr marL="171450" indent="-171450">
              <a:buFont typeface="Wingdings" charset="2"/>
              <a:buChar char="ü"/>
            </a:pPr>
            <a:r>
              <a:rPr kumimoji="1" lang="ja-JP" altLang="en-US" sz="1050" dirty="0" smtClean="0">
                <a:solidFill>
                  <a:srgbClr val="7F7F7F"/>
                </a:solidFill>
              </a:rPr>
              <a:t>簡単に導入</a:t>
            </a:r>
            <a:endParaRPr kumimoji="1" lang="en-US" altLang="ja-JP" sz="1050" dirty="0" smtClean="0">
              <a:solidFill>
                <a:srgbClr val="7F7F7F"/>
              </a:solidFill>
            </a:endParaRPr>
          </a:p>
          <a:p>
            <a:pPr marL="171450" indent="-171450">
              <a:buFont typeface="Wingdings" charset="2"/>
              <a:buChar char="ü"/>
            </a:pPr>
            <a:r>
              <a:rPr lang="ja-JP" altLang="en-US" sz="1050" dirty="0" smtClean="0">
                <a:solidFill>
                  <a:srgbClr val="7F7F7F"/>
                </a:solidFill>
              </a:rPr>
              <a:t>構成や運用の自動化</a:t>
            </a:r>
            <a:endParaRPr kumimoji="1" lang="en-US" altLang="ja-JP" sz="1050" dirty="0" smtClean="0">
              <a:solidFill>
                <a:srgbClr val="7F7F7F"/>
              </a:solidFill>
            </a:endParaRPr>
          </a:p>
        </p:txBody>
      </p:sp>
      <p:pic>
        <p:nvPicPr>
          <p:cNvPr id="58" name="図 5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9931" y="4859497"/>
            <a:ext cx="2002519" cy="660831"/>
          </a:xfrm>
          <a:prstGeom prst="rect">
            <a:avLst/>
          </a:prstGeom>
        </p:spPr>
      </p:pic>
      <p:pic>
        <p:nvPicPr>
          <p:cNvPr id="59" name="図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5101" y="3244612"/>
            <a:ext cx="1974507" cy="417200"/>
          </a:xfrm>
          <a:prstGeom prst="rect">
            <a:avLst/>
          </a:prstGeom>
        </p:spPr>
      </p:pic>
      <p:pic>
        <p:nvPicPr>
          <p:cNvPr id="60" name="図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6933" y="3716355"/>
            <a:ext cx="2097289" cy="1071608"/>
          </a:xfrm>
          <a:prstGeom prst="rect">
            <a:avLst/>
          </a:prstGeom>
        </p:spPr>
      </p:pic>
      <p:sp>
        <p:nvSpPr>
          <p:cNvPr id="61" name="テキスト ボックス 60"/>
          <p:cNvSpPr txBox="1"/>
          <p:nvPr/>
        </p:nvSpPr>
        <p:spPr>
          <a:xfrm>
            <a:off x="7371779" y="2119045"/>
            <a:ext cx="1321196"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NX</a:t>
            </a:r>
            <a:r>
              <a:rPr lang="ja-JP" altLang="en-US" sz="1600" b="1" dirty="0" smtClean="0">
                <a:solidFill>
                  <a:schemeClr val="tx1">
                    <a:lumMod val="50000"/>
                    <a:lumOff val="50000"/>
                  </a:schemeClr>
                </a:solidFill>
                <a:latin typeface="メイリオ"/>
                <a:ea typeface="メイリオ"/>
                <a:cs typeface="メイリオ"/>
              </a:rPr>
              <a:t>シリーズ</a:t>
            </a:r>
            <a:endParaRPr kumimoji="1" lang="ja-JP" altLang="en-US" sz="1600" b="1" dirty="0">
              <a:solidFill>
                <a:schemeClr val="tx1">
                  <a:lumMod val="50000"/>
                  <a:lumOff val="50000"/>
                </a:schemeClr>
              </a:solidFill>
              <a:latin typeface="メイリオ"/>
              <a:ea typeface="メイリオ"/>
              <a:cs typeface="メイリオ"/>
            </a:endParaRPr>
          </a:p>
        </p:txBody>
      </p:sp>
      <p:sp>
        <p:nvSpPr>
          <p:cNvPr id="62" name="テキスト ボックス 61"/>
          <p:cNvSpPr txBox="1"/>
          <p:nvPr/>
        </p:nvSpPr>
        <p:spPr>
          <a:xfrm>
            <a:off x="7042565" y="2912114"/>
            <a:ext cx="1193147"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Evo</a:t>
            </a:r>
            <a:r>
              <a:rPr lang="en-US" altLang="ja-JP" sz="1600" b="1" dirty="0" err="1">
                <a:solidFill>
                  <a:schemeClr val="tx1">
                    <a:lumMod val="50000"/>
                    <a:lumOff val="50000"/>
                  </a:schemeClr>
                </a:solidFill>
                <a:latin typeface="メイリオ"/>
                <a:ea typeface="メイリオ"/>
                <a:cs typeface="メイリオ"/>
              </a:rPr>
              <a:t>:</a:t>
            </a:r>
            <a:r>
              <a:rPr lang="en-US" altLang="ja-JP" sz="1600" b="1" dirty="0" err="1" smtClean="0">
                <a:solidFill>
                  <a:schemeClr val="tx1">
                    <a:lumMod val="50000"/>
                    <a:lumOff val="50000"/>
                  </a:schemeClr>
                </a:solidFill>
                <a:latin typeface="メイリオ"/>
                <a:ea typeface="メイリオ"/>
                <a:cs typeface="メイリオ"/>
              </a:rPr>
              <a:t>RAIL</a:t>
            </a:r>
            <a:endParaRPr kumimoji="1" lang="ja-JP" altLang="en-US" sz="1600" b="1" dirty="0">
              <a:solidFill>
                <a:schemeClr val="tx1">
                  <a:lumMod val="50000"/>
                  <a:lumOff val="50000"/>
                </a:schemeClr>
              </a:solidFill>
              <a:latin typeface="メイリオ"/>
              <a:ea typeface="メイリオ"/>
              <a:cs typeface="メイリオ"/>
            </a:endParaRPr>
          </a:p>
        </p:txBody>
      </p:sp>
      <p:sp>
        <p:nvSpPr>
          <p:cNvPr id="63" name="テキスト ボックス 62"/>
          <p:cNvSpPr txBox="1"/>
          <p:nvPr/>
        </p:nvSpPr>
        <p:spPr>
          <a:xfrm>
            <a:off x="7117878" y="4575727"/>
            <a:ext cx="1063047"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VxRACK</a:t>
            </a:r>
            <a:endParaRPr kumimoji="1" lang="ja-JP" altLang="en-US" sz="1600" b="1" dirty="0">
              <a:solidFill>
                <a:schemeClr val="tx1">
                  <a:lumMod val="50000"/>
                  <a:lumOff val="50000"/>
                </a:schemeClr>
              </a:solidFill>
              <a:latin typeface="メイリオ"/>
              <a:ea typeface="メイリオ"/>
              <a:cs typeface="メイリオ"/>
            </a:endParaRPr>
          </a:p>
        </p:txBody>
      </p:sp>
      <p:sp>
        <p:nvSpPr>
          <p:cNvPr id="64" name="テキスト ボックス 63"/>
          <p:cNvSpPr txBox="1"/>
          <p:nvPr/>
        </p:nvSpPr>
        <p:spPr>
          <a:xfrm>
            <a:off x="7087098" y="3667651"/>
            <a:ext cx="1529650"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VSPEX BLUE</a:t>
            </a:r>
            <a:endParaRPr kumimoji="1" lang="ja-JP" altLang="en-US" sz="1600" b="1" dirty="0">
              <a:solidFill>
                <a:schemeClr val="tx1">
                  <a:lumMod val="50000"/>
                  <a:lumOff val="50000"/>
                </a:schemeClr>
              </a:solidFill>
              <a:latin typeface="メイリオ"/>
              <a:ea typeface="メイリオ"/>
              <a:cs typeface="メイリオ"/>
            </a:endParaRPr>
          </a:p>
        </p:txBody>
      </p:sp>
      <p:pic>
        <p:nvPicPr>
          <p:cNvPr id="66" name="図 65"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651" y="4593686"/>
            <a:ext cx="259429" cy="259429"/>
          </a:xfrm>
          <a:prstGeom prst="rect">
            <a:avLst/>
          </a:prstGeom>
        </p:spPr>
      </p:pic>
      <p:pic>
        <p:nvPicPr>
          <p:cNvPr id="68" name="図 67" descr="imgres.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8735" y="2168139"/>
            <a:ext cx="1167235" cy="210014"/>
          </a:xfrm>
          <a:prstGeom prst="rect">
            <a:avLst/>
          </a:prstGeom>
        </p:spPr>
      </p:pic>
      <p:pic>
        <p:nvPicPr>
          <p:cNvPr id="69" name="図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75702" y="2898131"/>
            <a:ext cx="349378" cy="349378"/>
          </a:xfrm>
          <a:prstGeom prst="rect">
            <a:avLst/>
          </a:prstGeom>
        </p:spPr>
      </p:pic>
      <p:pic>
        <p:nvPicPr>
          <p:cNvPr id="70" name="図 6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7992" y="3706900"/>
            <a:ext cx="611550" cy="215266"/>
          </a:xfrm>
          <a:prstGeom prst="rect">
            <a:avLst/>
          </a:prstGeom>
        </p:spPr>
      </p:pic>
      <p:pic>
        <p:nvPicPr>
          <p:cNvPr id="71" name="図 70"/>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137" y="5157268"/>
            <a:ext cx="2210296" cy="1584046"/>
          </a:xfrm>
          <a:prstGeom prst="rect">
            <a:avLst/>
          </a:prstGeom>
        </p:spPr>
      </p:pic>
      <p:sp>
        <p:nvSpPr>
          <p:cNvPr id="72" name="テキスト ボックス 71"/>
          <p:cNvSpPr txBox="1"/>
          <p:nvPr/>
        </p:nvSpPr>
        <p:spPr>
          <a:xfrm>
            <a:off x="6663463" y="6113384"/>
            <a:ext cx="2146421"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HyperFlex</a:t>
            </a:r>
            <a:r>
              <a:rPr lang="en-US" altLang="ja-JP" sz="1600" b="1" dirty="0" smtClean="0">
                <a:solidFill>
                  <a:schemeClr val="tx1">
                    <a:lumMod val="50000"/>
                    <a:lumOff val="50000"/>
                  </a:schemeClr>
                </a:solidFill>
                <a:latin typeface="メイリオ"/>
                <a:ea typeface="メイリオ"/>
                <a:cs typeface="メイリオ"/>
              </a:rPr>
              <a:t> System</a:t>
            </a:r>
            <a:endParaRPr kumimoji="1" lang="ja-JP" altLang="en-US" sz="1600" b="1" dirty="0">
              <a:solidFill>
                <a:schemeClr val="tx1">
                  <a:lumMod val="50000"/>
                  <a:lumOff val="50000"/>
                </a:schemeClr>
              </a:solidFill>
              <a:latin typeface="メイリオ"/>
              <a:ea typeface="メイリオ"/>
              <a:cs typeface="メイリオ"/>
            </a:endParaRPr>
          </a:p>
        </p:txBody>
      </p:sp>
      <p:pic>
        <p:nvPicPr>
          <p:cNvPr id="73" name="図 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1124" y="6168845"/>
            <a:ext cx="394297" cy="221244"/>
          </a:xfrm>
          <a:prstGeom prst="rect">
            <a:avLst/>
          </a:prstGeom>
        </p:spPr>
      </p:pic>
      <p:sp>
        <p:nvSpPr>
          <p:cNvPr id="44" name="フリーフォーム 43"/>
          <p:cNvSpPr/>
          <p:nvPr/>
        </p:nvSpPr>
        <p:spPr>
          <a:xfrm>
            <a:off x="5047008" y="861979"/>
            <a:ext cx="763302" cy="5606156"/>
          </a:xfrm>
          <a:custGeom>
            <a:avLst/>
            <a:gdLst>
              <a:gd name="connsiteX0" fmla="*/ 0 w 400342"/>
              <a:gd name="connsiteY0" fmla="*/ 0 h 5252422"/>
              <a:gd name="connsiteX1" fmla="*/ 400342 w 400342"/>
              <a:gd name="connsiteY1" fmla="*/ 862750 h 5252422"/>
              <a:gd name="connsiteX2" fmla="*/ 20708 w 400342"/>
              <a:gd name="connsiteY2" fmla="*/ 5252422 h 5252422"/>
              <a:gd name="connsiteX3" fmla="*/ 0 w 400342"/>
              <a:gd name="connsiteY3" fmla="*/ 0 h 5252422"/>
            </a:gdLst>
            <a:ahLst/>
            <a:cxnLst>
              <a:cxn ang="0">
                <a:pos x="connsiteX0" y="connsiteY0"/>
              </a:cxn>
              <a:cxn ang="0">
                <a:pos x="connsiteX1" y="connsiteY1"/>
              </a:cxn>
              <a:cxn ang="0">
                <a:pos x="connsiteX2" y="connsiteY2"/>
              </a:cxn>
              <a:cxn ang="0">
                <a:pos x="connsiteX3" y="connsiteY3"/>
              </a:cxn>
            </a:cxnLst>
            <a:rect l="l" t="t" r="r" b="b"/>
            <a:pathLst>
              <a:path w="400342" h="5252422">
                <a:moveTo>
                  <a:pt x="0" y="0"/>
                </a:moveTo>
                <a:lnTo>
                  <a:pt x="400342" y="862750"/>
                </a:lnTo>
                <a:lnTo>
                  <a:pt x="20708" y="5252422"/>
                </a:lnTo>
                <a:cubicBezTo>
                  <a:pt x="13805" y="3501615"/>
                  <a:pt x="6903" y="1750807"/>
                  <a:pt x="0" y="0"/>
                </a:cubicBezTo>
                <a:close/>
              </a:path>
            </a:pathLst>
          </a:custGeom>
          <a:gradFill flip="none" rotWithShape="1">
            <a:gsLst>
              <a:gs pos="0">
                <a:schemeClr val="bg1"/>
              </a:gs>
              <a:gs pos="100000">
                <a:srgbClr val="3366FF"/>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タイトル 37"/>
          <p:cNvSpPr>
            <a:spLocks noGrp="1"/>
          </p:cNvSpPr>
          <p:nvPr>
            <p:ph type="title"/>
          </p:nvPr>
        </p:nvSpPr>
        <p:spPr/>
        <p:txBody>
          <a:bodyPr/>
          <a:lstStyle/>
          <a:p>
            <a:r>
              <a:rPr lang="ja-JP" altLang="en-US" dirty="0"/>
              <a:t>コンバージド・システムとハイパーコンバージド・システム</a:t>
            </a:r>
            <a:endParaRPr kumimoji="1" lang="ja-JP" altLang="en-US" dirty="0"/>
          </a:p>
        </p:txBody>
      </p:sp>
      <p:sp>
        <p:nvSpPr>
          <p:cNvPr id="39" name="正方形/長方形 38"/>
          <p:cNvSpPr/>
          <p:nvPr/>
        </p:nvSpPr>
        <p:spPr>
          <a:xfrm>
            <a:off x="355330" y="861979"/>
            <a:ext cx="4759374" cy="10587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標準化されたモジュール</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サーバー、ネットワーク、ストレージで</a:t>
            </a:r>
            <a:r>
              <a:rPr lang="en-US" altLang="ja-JP" sz="1200" dirty="0" smtClean="0">
                <a:solidFill>
                  <a:srgbClr val="FFFFFF"/>
                </a:solidFill>
                <a:latin typeface="ＭＳ Ｐゴシック"/>
                <a:ea typeface="ＭＳ Ｐゴシック"/>
                <a:cs typeface="ＭＳ Ｐゴシック"/>
              </a:rPr>
              <a:t>1</a:t>
            </a:r>
            <a:r>
              <a:rPr lang="ja-JP" altLang="en-US" sz="1200" dirty="0" smtClean="0">
                <a:solidFill>
                  <a:srgbClr val="FFFFFF"/>
                </a:solidFill>
                <a:latin typeface="ＭＳ Ｐゴシック"/>
                <a:ea typeface="ＭＳ Ｐゴシック"/>
                <a:cs typeface="ＭＳ Ｐゴシック"/>
              </a:rPr>
              <a:t>単位のモジュール構成</a:t>
            </a: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55330" y="1989629"/>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全てをソフトウエアで設定・構成</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システム全体の構成をソフトウエアの設定で行える</a:t>
            </a: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55330" y="3129375"/>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自己修復</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障害の検知、切り分け、分散処理で自動的に修復</a:t>
            </a: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55330" y="4268746"/>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データとサービスを分散</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データの管理とアプリケーション・サービスを分散処理</a:t>
            </a: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48426" y="5409413"/>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solidFill>
                  <a:srgbClr val="FFFFFF"/>
                </a:solidFill>
                <a:latin typeface="ＭＳ Ｐゴシック"/>
                <a:ea typeface="ＭＳ Ｐゴシック"/>
                <a:cs typeface="ＭＳ Ｐゴシック"/>
              </a:rPr>
              <a:t>API</a:t>
            </a:r>
            <a:r>
              <a:rPr lang="ja-JP" altLang="en-US" sz="2400" dirty="0" smtClean="0">
                <a:solidFill>
                  <a:srgbClr val="FFFFFF"/>
                </a:solidFill>
                <a:latin typeface="ＭＳ Ｐゴシック"/>
                <a:ea typeface="ＭＳ Ｐゴシック"/>
                <a:cs typeface="ＭＳ Ｐゴシック"/>
              </a:rPr>
              <a:t>と自動化</a:t>
            </a:r>
            <a:endParaRPr lang="en-US" altLang="ja-JP" sz="24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アプリケーションや管理ツールと連携して運用や調達を自動化</a:t>
            </a: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463007" y="5427227"/>
            <a:ext cx="2306850" cy="338554"/>
          </a:xfrm>
          <a:prstGeom prst="rect">
            <a:avLst/>
          </a:prstGeom>
          <a:noFill/>
        </p:spPr>
        <p:txBody>
          <a:bodyPr wrap="none" rtlCol="0">
            <a:spAutoFit/>
          </a:bodyPr>
          <a:lstStyle/>
          <a:p>
            <a:r>
              <a:rPr lang="en-US" altLang="ja-JP" sz="1600" b="1" smtClean="0">
                <a:solidFill>
                  <a:schemeClr val="tx1">
                    <a:lumMod val="50000"/>
                    <a:lumOff val="50000"/>
                  </a:schemeClr>
                </a:solidFill>
              </a:rPr>
              <a:t>Hyper Converged System</a:t>
            </a:r>
            <a:endParaRPr lang="en-US" altLang="ja-JP" sz="1600" b="1" dirty="0">
              <a:solidFill>
                <a:schemeClr val="tx1">
                  <a:lumMod val="50000"/>
                  <a:lumOff val="50000"/>
                </a:schemeClr>
              </a:solidFill>
            </a:endParaRPr>
          </a:p>
        </p:txBody>
      </p:sp>
      <p:pic>
        <p:nvPicPr>
          <p:cNvPr id="31" name="図 30" descr="HP-lar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00192" y="5498810"/>
            <a:ext cx="236150" cy="236150"/>
          </a:xfrm>
          <a:prstGeom prst="rect">
            <a:avLst/>
          </a:prstGeom>
        </p:spPr>
      </p:pic>
    </p:spTree>
    <p:extLst>
      <p:ext uri="{BB962C8B-B14F-4D97-AF65-F5344CB8AC3E}">
        <p14:creationId xmlns:p14="http://schemas.microsoft.com/office/powerpoint/2010/main" val="12487099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参考</a:t>
            </a:r>
            <a:r>
              <a:rPr kumimoji="1" lang="en-US" altLang="ja-JP" dirty="0" smtClean="0"/>
              <a:t>】</a:t>
            </a:r>
            <a:r>
              <a:rPr kumimoji="1" lang="ja-JP" altLang="en-US" dirty="0" smtClean="0"/>
              <a:t>コンバージド・システムの国内市場と定義</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pic>
        <p:nvPicPr>
          <p:cNvPr id="5" name="図 4"/>
          <p:cNvPicPr>
            <a:picLocks noChangeAspect="1"/>
          </p:cNvPicPr>
          <p:nvPr/>
        </p:nvPicPr>
        <p:blipFill>
          <a:blip r:embed="rId2"/>
          <a:stretch>
            <a:fillRect/>
          </a:stretch>
        </p:blipFill>
        <p:spPr>
          <a:xfrm>
            <a:off x="179512" y="1059196"/>
            <a:ext cx="4968552" cy="2861470"/>
          </a:xfrm>
          <a:prstGeom prst="rect">
            <a:avLst/>
          </a:prstGeom>
        </p:spPr>
      </p:pic>
      <p:sp>
        <p:nvSpPr>
          <p:cNvPr id="8" name="正方形/長方形 7"/>
          <p:cNvSpPr/>
          <p:nvPr/>
        </p:nvSpPr>
        <p:spPr>
          <a:xfrm>
            <a:off x="64162" y="4005064"/>
            <a:ext cx="9015675" cy="2562240"/>
          </a:xfrm>
          <a:prstGeom prst="rect">
            <a:avLst/>
          </a:prstGeom>
        </p:spPr>
        <p:txBody>
          <a:bodyPr wrap="square">
            <a:spAutoFit/>
          </a:bodyPr>
          <a:lstStyle/>
          <a:p>
            <a:pPr marL="171450" indent="-171450">
              <a:buFont typeface="Wingdings" charset="2"/>
              <a:buChar char="l"/>
            </a:pPr>
            <a:r>
              <a:rPr lang="ja-JP" altLang="en-US" sz="1200" b="1" dirty="0" smtClean="0">
                <a:latin typeface="Meiryo" charset="-128"/>
                <a:ea typeface="Meiryo" charset="-128"/>
                <a:cs typeface="Meiryo" charset="-128"/>
              </a:rPr>
              <a:t>インテグレーテッドシステム</a:t>
            </a:r>
            <a:endParaRPr lang="en-US" altLang="ja-JP" sz="1200" b="1" dirty="0">
              <a:latin typeface="Meiryo" charset="-128"/>
              <a:ea typeface="Meiryo" charset="-128"/>
              <a:cs typeface="Meiryo" charset="-128"/>
            </a:endParaRPr>
          </a:p>
          <a:p>
            <a:r>
              <a:rPr lang="ja-JP" altLang="en-US" sz="1050" dirty="0" smtClean="0">
                <a:latin typeface="Meiryo" charset="-128"/>
                <a:ea typeface="Meiryo" charset="-128"/>
                <a:cs typeface="Meiryo" charset="-128"/>
              </a:rPr>
              <a:t>サーバー</a:t>
            </a:r>
            <a:r>
              <a:rPr lang="ja-JP" altLang="en-US" sz="1050" dirty="0">
                <a:latin typeface="Meiryo" charset="-128"/>
                <a:ea typeface="Meiryo" charset="-128"/>
                <a:cs typeface="Meiryo" charset="-128"/>
              </a:rPr>
              <a:t>、ディスクストレージシステム、ネットワーク機器およびソフトウェアの組み合せをベンダーが認定した上で統合したシステムパッケージをインテグレーテッドシステムと定義している。なお、インテグレーテッドシステムは、インテグレーテッドプラットフォームとインテグレーテッドインフラストラクチャに細分化</a:t>
            </a:r>
            <a:r>
              <a:rPr lang="ja-JP" altLang="en-US" sz="1050" dirty="0" smtClean="0">
                <a:latin typeface="Meiryo" charset="-128"/>
                <a:ea typeface="Meiryo" charset="-128"/>
                <a:cs typeface="Meiryo" charset="-128"/>
              </a:rPr>
              <a:t>される</a:t>
            </a:r>
            <a:endParaRPr lang="en-US" altLang="ja-JP" sz="1050" dirty="0" smtClean="0">
              <a:latin typeface="Meiryo" charset="-128"/>
              <a:ea typeface="Meiryo" charset="-128"/>
              <a:cs typeface="Meiryo" charset="-128"/>
            </a:endParaRPr>
          </a:p>
          <a:p>
            <a:pPr marL="628650" lvl="1" indent="-171450">
              <a:buFont typeface="Wingdings" charset="2"/>
              <a:buChar char="Ø"/>
            </a:pPr>
            <a:r>
              <a:rPr lang="ja-JP" altLang="en-US" sz="1050" b="1" dirty="0" smtClean="0">
                <a:latin typeface="Meiryo" charset="-128"/>
                <a:ea typeface="Meiryo" charset="-128"/>
                <a:cs typeface="Meiryo" charset="-128"/>
              </a:rPr>
              <a:t>インテグレーテッドプラットフォーム</a:t>
            </a:r>
            <a:r>
              <a:rPr lang="ja-JP" altLang="en-US" sz="1050" dirty="0">
                <a:latin typeface="Meiryo" charset="-128"/>
                <a:ea typeface="Meiryo" charset="-128"/>
                <a:cs typeface="Meiryo" charset="-128"/>
              </a:rPr>
              <a:t>：サーバー、ディスクストレージシステム、ネットワーク機器およびシステム管理ソフトウェアに加えて、他のソフトウェアを追加したり、追加したソフトウェアにシステムを最適化したりしている。追加されるソフトウェアにはアプリケーション開発用ソフトウェア、データベース、テストツールや統合ツール、業務アプリケーションなどがある。 </a:t>
            </a:r>
            <a:endParaRPr lang="en-US" altLang="ja-JP" sz="1050" dirty="0" smtClean="0">
              <a:latin typeface="Meiryo" charset="-128"/>
              <a:ea typeface="Meiryo" charset="-128"/>
              <a:cs typeface="Meiryo" charset="-128"/>
            </a:endParaRPr>
          </a:p>
          <a:p>
            <a:pPr marL="628650" lvl="1" indent="-171450">
              <a:buFont typeface="Wingdings" charset="2"/>
              <a:buChar char="Ø"/>
            </a:pPr>
            <a:r>
              <a:rPr lang="ja-JP" altLang="en-US" sz="1050" b="1" dirty="0" smtClean="0">
                <a:latin typeface="Meiryo" charset="-128"/>
                <a:ea typeface="Meiryo" charset="-128"/>
                <a:cs typeface="Meiryo" charset="-128"/>
              </a:rPr>
              <a:t>インテグレーテッドインフラストラクチャ</a:t>
            </a:r>
            <a:r>
              <a:rPr lang="ja-JP" altLang="en-US" sz="1050" dirty="0">
                <a:latin typeface="Meiryo" charset="-128"/>
                <a:ea typeface="Meiryo" charset="-128"/>
                <a:cs typeface="Meiryo" charset="-128"/>
              </a:rPr>
              <a:t>：用途を限定せずに分散型のワークロードを広くサポートできるように構成されている。インテグレーテッドプラットフォームとの相違点は、特定のワークロード向けに最適化していないことである。インテグレーテッドインフラストラクチャは、ベンダー1社によって提供されることもあれば、複数ベンダーのパートナーシップによって提供されることもある。複数ベンダーのパートナーシップによって提供されるインテグレーテッドインフラストラクチャは、構成の事前検証や統合したシステムパッケージとしての提供からサポートまで、ベンダー間の高度、かつシームレスな協調関係によって提供されるものである</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pPr marL="171450" indent="-171450">
              <a:buFont typeface="Wingdings" charset="2"/>
              <a:buChar char="l"/>
            </a:pPr>
            <a:r>
              <a:rPr lang="ja-JP" altLang="en-US" sz="1200" b="1" dirty="0" smtClean="0">
                <a:latin typeface="Meiryo" charset="-128"/>
                <a:ea typeface="Meiryo" charset="-128"/>
                <a:cs typeface="Meiryo" charset="-128"/>
              </a:rPr>
              <a:t>ハイパーコンバージドシステム</a:t>
            </a:r>
            <a:endParaRPr lang="en-US" altLang="ja-JP" sz="1200" b="1" dirty="0" smtClean="0">
              <a:latin typeface="Meiryo" charset="-128"/>
              <a:ea typeface="Meiryo" charset="-128"/>
              <a:cs typeface="Meiryo" charset="-128"/>
            </a:endParaRPr>
          </a:p>
          <a:p>
            <a:r>
              <a:rPr lang="ja-JP" altLang="en-US" sz="1050" dirty="0" smtClean="0">
                <a:latin typeface="Meiryo" charset="-128"/>
                <a:ea typeface="Meiryo" charset="-128"/>
                <a:cs typeface="Meiryo" charset="-128"/>
              </a:rPr>
              <a:t>サーバーベース</a:t>
            </a:r>
            <a:r>
              <a:rPr lang="ja-JP" altLang="en-US" sz="1050" dirty="0">
                <a:latin typeface="Meiryo" charset="-128"/>
                <a:ea typeface="Meiryo" charset="-128"/>
                <a:cs typeface="Meiryo" charset="-128"/>
              </a:rPr>
              <a:t>のハードウェアを高度に仮想化して、単一のサーバーベースハードウェアによって、コンピュートおよびストレージ機能を提供する製品をハイパーコンバージドシステムと定義している。</a:t>
            </a:r>
          </a:p>
        </p:txBody>
      </p:sp>
      <p:sp>
        <p:nvSpPr>
          <p:cNvPr id="9" name="正方形/長方形 8"/>
          <p:cNvSpPr/>
          <p:nvPr/>
        </p:nvSpPr>
        <p:spPr>
          <a:xfrm>
            <a:off x="5552554" y="2204323"/>
            <a:ext cx="3456384" cy="1384995"/>
          </a:xfrm>
          <a:prstGeom prst="rect">
            <a:avLst/>
          </a:prstGeom>
        </p:spPr>
        <p:txBody>
          <a:bodyPr wrap="square">
            <a:spAutoFit/>
          </a:bodyPr>
          <a:lstStyle/>
          <a:p>
            <a:pPr marL="171450" indent="-171450">
              <a:buFont typeface="Wingdings" charset="2"/>
              <a:buChar char="l"/>
            </a:pPr>
            <a:r>
              <a:rPr lang="ja-JP" altLang="en-US" sz="1200" dirty="0" smtClean="0">
                <a:latin typeface="Meiryo" charset="-128"/>
                <a:ea typeface="Meiryo" charset="-128"/>
                <a:cs typeface="Meiryo" charset="-128"/>
              </a:rPr>
              <a:t>ハイパーコンバージドシステム</a:t>
            </a:r>
            <a:r>
              <a:rPr lang="ja-JP" altLang="en-US" sz="1200" dirty="0">
                <a:latin typeface="Meiryo" charset="-128"/>
                <a:ea typeface="Meiryo" charset="-128"/>
                <a:cs typeface="Meiryo" charset="-128"/>
              </a:rPr>
              <a:t>の高成長は2016年～2020年の全予測期間を通じて持続し、支出額で二桁台の成長率を維持</a:t>
            </a:r>
            <a:r>
              <a:rPr lang="ja-JP" altLang="en-US" sz="1200" dirty="0" smtClean="0">
                <a:latin typeface="Meiryo" charset="-128"/>
                <a:ea typeface="Meiryo" charset="-128"/>
                <a:cs typeface="Meiryo" charset="-128"/>
              </a:rPr>
              <a:t>する</a:t>
            </a:r>
            <a:endParaRPr lang="en-US" altLang="ja-JP" sz="1200" dirty="0" smtClean="0">
              <a:latin typeface="Meiryo" charset="-128"/>
              <a:ea typeface="Meiryo" charset="-128"/>
              <a:cs typeface="Meiryo" charset="-128"/>
            </a:endParaRPr>
          </a:p>
          <a:p>
            <a:pPr marL="171450" indent="-171450">
              <a:buFont typeface="Wingdings" charset="2"/>
              <a:buChar char="l"/>
            </a:pPr>
            <a:r>
              <a:rPr lang="ja-JP" altLang="en-US" sz="1200" dirty="0" smtClean="0">
                <a:latin typeface="Meiryo" charset="-128"/>
                <a:ea typeface="Meiryo" charset="-128"/>
                <a:cs typeface="Meiryo" charset="-128"/>
              </a:rPr>
              <a:t>一方</a:t>
            </a:r>
            <a:r>
              <a:rPr lang="ja-JP" altLang="en-US" sz="1200" dirty="0">
                <a:latin typeface="Meiryo" charset="-128"/>
                <a:ea typeface="Meiryo" charset="-128"/>
                <a:cs typeface="Meiryo" charset="-128"/>
              </a:rPr>
              <a:t>で、インテグレーテッドプラットフォームやインテグレーテッドインフラストラクチャの支出額は、ほぼフラット、もしくは数％程度の成長率にとどまると</a:t>
            </a:r>
            <a:r>
              <a:rPr lang="ja-JP" altLang="en-US" sz="1200" dirty="0" smtClean="0">
                <a:latin typeface="Meiryo" charset="-128"/>
                <a:ea typeface="Meiryo" charset="-128"/>
                <a:cs typeface="Meiryo" charset="-128"/>
              </a:rPr>
              <a:t>予測</a:t>
            </a:r>
            <a:endParaRPr lang="ja-JP" altLang="en-US" sz="1200" dirty="0">
              <a:latin typeface="Meiryo" charset="-128"/>
              <a:ea typeface="Meiryo" charset="-128"/>
              <a:cs typeface="Meiryo" charset="-128"/>
            </a:endParaRPr>
          </a:p>
        </p:txBody>
      </p:sp>
      <p:sp>
        <p:nvSpPr>
          <p:cNvPr id="10" name="正方形/長方形 9"/>
          <p:cNvSpPr/>
          <p:nvPr/>
        </p:nvSpPr>
        <p:spPr>
          <a:xfrm>
            <a:off x="5571641" y="1627930"/>
            <a:ext cx="3527993" cy="246221"/>
          </a:xfrm>
          <a:prstGeom prst="rect">
            <a:avLst/>
          </a:prstGeom>
        </p:spPr>
        <p:txBody>
          <a:bodyPr wrap="square">
            <a:spAutoFit/>
          </a:bodyPr>
          <a:lstStyle/>
          <a:p>
            <a:pPr algn="r"/>
            <a:r>
              <a:rPr lang="ja-JP" altLang="en-US" sz="1000"/>
              <a:t>http://www.idcjapan.co.jp/Press/Current/20160810Apr.html</a:t>
            </a:r>
          </a:p>
        </p:txBody>
      </p:sp>
      <p:sp>
        <p:nvSpPr>
          <p:cNvPr id="11" name="正方形/長方形 10"/>
          <p:cNvSpPr/>
          <p:nvPr/>
        </p:nvSpPr>
        <p:spPr>
          <a:xfrm>
            <a:off x="5612221" y="982636"/>
            <a:ext cx="3467616" cy="338554"/>
          </a:xfrm>
          <a:prstGeom prst="rect">
            <a:avLst/>
          </a:prstGeom>
        </p:spPr>
        <p:txBody>
          <a:bodyPr wrap="none">
            <a:spAutoFit/>
          </a:bodyPr>
          <a:lstStyle/>
          <a:p>
            <a:pPr algn="r"/>
            <a:r>
              <a:rPr lang="ja-JP" altLang="en-US" sz="1600" b="1">
                <a:solidFill>
                  <a:srgbClr val="003366"/>
                </a:solidFill>
                <a:latin typeface="Meiryo" charset="-128"/>
                <a:ea typeface="Meiryo" charset="-128"/>
                <a:cs typeface="Meiryo" charset="-128"/>
              </a:rPr>
              <a:t>国内コンバージドシステム市場予測</a:t>
            </a:r>
            <a:endParaRPr lang="ja-JP" altLang="en-US" sz="1600">
              <a:latin typeface="Meiryo" charset="-128"/>
              <a:ea typeface="Meiryo" charset="-128"/>
              <a:cs typeface="Meiryo" charset="-128"/>
            </a:endParaRPr>
          </a:p>
        </p:txBody>
      </p:sp>
      <p:sp>
        <p:nvSpPr>
          <p:cNvPr id="13" name="正方形/長方形 12"/>
          <p:cNvSpPr/>
          <p:nvPr/>
        </p:nvSpPr>
        <p:spPr>
          <a:xfrm>
            <a:off x="7762409" y="1277858"/>
            <a:ext cx="1337225" cy="400110"/>
          </a:xfrm>
          <a:prstGeom prst="rect">
            <a:avLst/>
          </a:prstGeom>
        </p:spPr>
        <p:txBody>
          <a:bodyPr wrap="none">
            <a:spAutoFit/>
          </a:bodyPr>
          <a:lstStyle/>
          <a:p>
            <a:pPr algn="r"/>
            <a:r>
              <a:rPr lang="ja-JP" altLang="en-US" sz="1000" dirty="0">
                <a:latin typeface="Meiryo" charset="-128"/>
                <a:ea typeface="Meiryo" charset="-128"/>
                <a:cs typeface="Meiryo" charset="-128"/>
              </a:rPr>
              <a:t>2016年8月</a:t>
            </a:r>
            <a:r>
              <a:rPr lang="ja-JP" altLang="en-US" sz="1000" dirty="0" smtClean="0">
                <a:latin typeface="Meiryo" charset="-128"/>
                <a:ea typeface="Meiryo" charset="-128"/>
                <a:cs typeface="Meiryo" charset="-128"/>
              </a:rPr>
              <a:t>10日</a:t>
            </a:r>
            <a:endParaRPr lang="en-US" altLang="ja-JP" sz="1000" dirty="0" smtClean="0">
              <a:latin typeface="Meiryo" charset="-128"/>
              <a:ea typeface="Meiryo" charset="-128"/>
              <a:cs typeface="Meiryo" charset="-128"/>
            </a:endParaRPr>
          </a:p>
          <a:p>
            <a:pPr algn="r"/>
            <a:r>
              <a:rPr lang="ja-JP" altLang="en-US" sz="1000" dirty="0" smtClean="0">
                <a:latin typeface="Meiryo" charset="-128"/>
                <a:ea typeface="Meiryo" charset="-128"/>
                <a:cs typeface="Meiryo" charset="-128"/>
              </a:rPr>
              <a:t>IDC </a:t>
            </a:r>
            <a:r>
              <a:rPr lang="ja-JP" altLang="en-US" sz="1000" dirty="0">
                <a:latin typeface="Meiryo" charset="-128"/>
                <a:ea typeface="Meiryo" charset="-128"/>
                <a:cs typeface="Meiryo" charset="-128"/>
              </a:rPr>
              <a:t>Japan株式会社</a:t>
            </a:r>
          </a:p>
        </p:txBody>
      </p:sp>
    </p:spTree>
    <p:extLst>
      <p:ext uri="{BB962C8B-B14F-4D97-AF65-F5344CB8AC3E}">
        <p14:creationId xmlns:p14="http://schemas.microsoft.com/office/powerpoint/2010/main" val="2036908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912"/>
            <a:ext cx="8686800" cy="416221"/>
          </a:xfrm>
        </p:spPr>
        <p:txBody>
          <a:bodyPr/>
          <a:lstStyle/>
          <a:p>
            <a:r>
              <a:rPr kumimoji="1" lang="ja-JP" altLang="en-US" dirty="0" smtClean="0"/>
              <a:t>運用技術者から</a:t>
            </a:r>
            <a:r>
              <a:rPr kumimoji="1" lang="en-US" altLang="ja-JP" dirty="0" smtClean="0">
                <a:latin typeface="Meiryo" charset="-128"/>
                <a:ea typeface="Meiryo" charset="-128"/>
                <a:cs typeface="Meiryo" charset="-128"/>
              </a:rPr>
              <a:t>SRE</a:t>
            </a:r>
            <a:r>
              <a:rPr kumimoji="1" lang="ja-JP" altLang="en-US" dirty="0" smtClean="0"/>
              <a:t>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52</a:t>
            </a:fld>
            <a:endParaRPr kumimoji="1" lang="ja-JP" altLang="en-US"/>
          </a:p>
        </p:txBody>
      </p:sp>
      <p:sp>
        <p:nvSpPr>
          <p:cNvPr id="5" name="正方形/長方形 4"/>
          <p:cNvSpPr/>
          <p:nvPr/>
        </p:nvSpPr>
        <p:spPr>
          <a:xfrm>
            <a:off x="464522" y="1638622"/>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の実務上の利用方法について問い合わせを受けて対応する窓口業務</a:t>
            </a:r>
          </a:p>
        </p:txBody>
      </p:sp>
      <p:sp>
        <p:nvSpPr>
          <p:cNvPr id="6" name="正方形/長方形 5"/>
          <p:cNvSpPr/>
          <p:nvPr/>
        </p:nvSpPr>
        <p:spPr>
          <a:xfrm>
            <a:off x="464522" y="2286694"/>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bg1"/>
                </a:solidFill>
                <a:latin typeface="Meiryo" charset="-128"/>
                <a:ea typeface="Meiryo" charset="-128"/>
                <a:cs typeface="Meiryo" charset="-128"/>
              </a:rPr>
              <a:t>定められたオペレーションを繰り返し実施する定常業務</a:t>
            </a:r>
            <a:endParaRPr lang="en-US" altLang="ja-JP" sz="1200" dirty="0">
              <a:solidFill>
                <a:schemeClr val="bg1"/>
              </a:solidFill>
              <a:latin typeface="Meiryo" charset="-128"/>
              <a:ea typeface="Meiryo" charset="-128"/>
              <a:cs typeface="Meiryo" charset="-128"/>
            </a:endParaRPr>
          </a:p>
        </p:txBody>
      </p:sp>
      <p:sp>
        <p:nvSpPr>
          <p:cNvPr id="7" name="正方形/長方形 6"/>
          <p:cNvSpPr/>
          <p:nvPr/>
        </p:nvSpPr>
        <p:spPr>
          <a:xfrm>
            <a:off x="464522" y="2934766"/>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に関するトラブルに対応する障害対応業務</a:t>
            </a:r>
          </a:p>
        </p:txBody>
      </p:sp>
      <p:sp>
        <p:nvSpPr>
          <p:cNvPr id="8" name="正方形/長方形 7"/>
          <p:cNvSpPr/>
          <p:nvPr/>
        </p:nvSpPr>
        <p:spPr>
          <a:xfrm>
            <a:off x="464522" y="3582838"/>
            <a:ext cx="4392488" cy="57606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chemeClr val="bg1"/>
                </a:solidFill>
                <a:latin typeface="Meiryo" charset="-128"/>
                <a:ea typeface="Meiryo" charset="-128"/>
                <a:cs typeface="Meiryo" charset="-128"/>
              </a:rPr>
              <a:t>インフラ（ネットワークや</a:t>
            </a:r>
            <a:r>
              <a:rPr lang="en-US" altLang="ja-JP" sz="1200" dirty="0">
                <a:solidFill>
                  <a:schemeClr val="bg1"/>
                </a:solidFill>
                <a:latin typeface="Meiryo" charset="-128"/>
                <a:ea typeface="Meiryo" charset="-128"/>
                <a:cs typeface="Meiryo" charset="-128"/>
              </a:rPr>
              <a:t>OS</a:t>
            </a:r>
            <a:r>
              <a:rPr lang="ja-JP" altLang="en-US" sz="1200" dirty="0">
                <a:solidFill>
                  <a:schemeClr val="bg1"/>
                </a:solidFill>
                <a:latin typeface="Meiryo" charset="-128"/>
                <a:ea typeface="Meiryo" charset="-128"/>
                <a:cs typeface="Meiryo" charset="-128"/>
              </a:rPr>
              <a:t>・ハードなどの基盤部分）に関する管理業務（構成管理やキャパシティ管理など）</a:t>
            </a:r>
          </a:p>
        </p:txBody>
      </p:sp>
      <p:sp>
        <p:nvSpPr>
          <p:cNvPr id="9" name="右矢印 8"/>
          <p:cNvSpPr/>
          <p:nvPr/>
        </p:nvSpPr>
        <p:spPr>
          <a:xfrm>
            <a:off x="4981128" y="1674626"/>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a:off x="4981128" y="2322698"/>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a:off x="4975820" y="2972607"/>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右矢印 11"/>
          <p:cNvSpPr/>
          <p:nvPr/>
        </p:nvSpPr>
        <p:spPr>
          <a:xfrm>
            <a:off x="4975820" y="3618842"/>
            <a:ext cx="432048" cy="50405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537294" y="802430"/>
            <a:ext cx="3116242" cy="33564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Meiryo" charset="-128"/>
                <a:ea typeface="Meiryo" charset="-128"/>
                <a:cs typeface="Meiryo" charset="-128"/>
              </a:rPr>
              <a:t>積極的にソフトウェアで置き換えて</a:t>
            </a:r>
            <a:r>
              <a:rPr lang="ja-JP" altLang="en-US" sz="2000" dirty="0" smtClean="0">
                <a:solidFill>
                  <a:schemeClr val="bg1"/>
                </a:solidFill>
                <a:latin typeface="Meiryo" charset="-128"/>
                <a:ea typeface="Meiryo" charset="-128"/>
                <a:cs typeface="Meiryo" charset="-128"/>
              </a:rPr>
              <a:t>いく</a:t>
            </a:r>
            <a:endParaRPr lang="en-US" altLang="ja-JP" sz="20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クラウド・サービス</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r>
              <a:rPr lang="ja-JP" altLang="en-US" sz="1400" dirty="0" smtClean="0">
                <a:solidFill>
                  <a:schemeClr val="bg1"/>
                </a:solidFill>
                <a:latin typeface="Meiryo" charset="-128"/>
                <a:ea typeface="Meiryo" charset="-128"/>
                <a:cs typeface="Meiryo" charset="-128"/>
              </a:rPr>
              <a:t>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自律化ツール</a:t>
            </a:r>
            <a:endParaRPr lang="en-US" altLang="ja-JP" sz="1400" dirty="0" smtClean="0">
              <a:solidFill>
                <a:schemeClr val="bg1"/>
              </a:solidFill>
              <a:latin typeface="Meiryo" charset="-128"/>
              <a:ea typeface="Meiryo" charset="-128"/>
              <a:cs typeface="Meiryo" charset="-128"/>
            </a:endParaRPr>
          </a:p>
          <a:p>
            <a:pPr marL="742950" lvl="1" indent="-285750">
              <a:buFont typeface="Wingdings" charset="2"/>
              <a:buChar char="Ø"/>
            </a:pPr>
            <a:endParaRPr lang="en-US" altLang="ja-JP" sz="1400" dirty="0" smtClean="0">
              <a:solidFill>
                <a:schemeClr val="bg1"/>
              </a:solidFill>
              <a:latin typeface="Meiryo" charset="-128"/>
              <a:ea typeface="Meiryo" charset="-128"/>
              <a:cs typeface="Meiryo" charset="-128"/>
            </a:endParaRPr>
          </a:p>
          <a:p>
            <a:r>
              <a:rPr lang="ja-JP" altLang="en-US" sz="1400" dirty="0">
                <a:solidFill>
                  <a:schemeClr val="bg1"/>
                </a:solidFill>
                <a:latin typeface="Meiryo" charset="-128"/>
                <a:ea typeface="Meiryo" charset="-128"/>
                <a:cs typeface="Meiryo" charset="-128"/>
              </a:rPr>
              <a:t>ビジネスもアプリも要件がどんどん変わっていくので、継続的に改善、手作業をソフトウェアに置き換えて</a:t>
            </a:r>
            <a:r>
              <a:rPr lang="ja-JP" altLang="en-US" sz="1400" dirty="0" smtClean="0">
                <a:solidFill>
                  <a:schemeClr val="bg1"/>
                </a:solidFill>
                <a:latin typeface="Meiryo" charset="-128"/>
                <a:ea typeface="Meiryo" charset="-128"/>
                <a:cs typeface="Meiryo" charset="-128"/>
              </a:rPr>
              <a:t>いく必要がある</a:t>
            </a:r>
            <a:endParaRPr lang="en-US" altLang="ja-JP" sz="1400" dirty="0" smtClean="0">
              <a:solidFill>
                <a:schemeClr val="bg1"/>
              </a:solidFill>
              <a:latin typeface="Meiryo" charset="-128"/>
              <a:ea typeface="Meiryo" charset="-128"/>
              <a:cs typeface="Meiryo" charset="-128"/>
            </a:endParaRPr>
          </a:p>
        </p:txBody>
      </p:sp>
      <p:sp>
        <p:nvSpPr>
          <p:cNvPr id="14" name="正方形/長方形 13"/>
          <p:cNvSpPr/>
          <p:nvPr/>
        </p:nvSpPr>
        <p:spPr>
          <a:xfrm>
            <a:off x="464522" y="4301080"/>
            <a:ext cx="8221334" cy="12259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447675" indent="-166688">
              <a:buFont typeface="Wingdings" charset="2"/>
              <a:buChar char="l"/>
            </a:pP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変更への即応性や信頼性の高いシステム基盤を設計</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運用管理の自動化</a:t>
            </a:r>
            <a:r>
              <a:rPr lang="en-US" altLang="ja-JP" sz="1400" dirty="0" smtClean="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自律化の仕組みを設計・構築</a:t>
            </a:r>
            <a:endParaRPr lang="en-US" altLang="ja-JP" sz="1400" dirty="0" smtClean="0">
              <a:solidFill>
                <a:schemeClr val="bg1"/>
              </a:solidFill>
              <a:latin typeface="Meiryo" charset="-128"/>
              <a:ea typeface="Meiryo" charset="-128"/>
              <a:cs typeface="Meiryo" charset="-128"/>
            </a:endParaRPr>
          </a:p>
          <a:p>
            <a:pPr marL="447675" indent="-166688">
              <a:buFont typeface="Wingdings" charset="2"/>
              <a:buChar char="l"/>
            </a:pPr>
            <a:r>
              <a:rPr lang="ja-JP" altLang="en-US" sz="1400" dirty="0" smtClean="0">
                <a:solidFill>
                  <a:schemeClr val="bg1"/>
                </a:solidFill>
                <a:latin typeface="Meiryo" charset="-128"/>
                <a:ea typeface="Meiryo" charset="-128"/>
                <a:cs typeface="Meiryo" charset="-128"/>
              </a:rPr>
              <a:t>開発者が利用しやすい標準化されたポリシーやルールの整備</a:t>
            </a:r>
            <a:endParaRPr lang="ja-JP" altLang="en-US" sz="1400" dirty="0">
              <a:solidFill>
                <a:schemeClr val="bg1"/>
              </a:solidFill>
              <a:latin typeface="Meiryo" charset="-128"/>
              <a:ea typeface="Meiryo" charset="-128"/>
              <a:cs typeface="Meiryo" charset="-128"/>
            </a:endParaRPr>
          </a:p>
        </p:txBody>
      </p:sp>
      <p:sp>
        <p:nvSpPr>
          <p:cNvPr id="15" name="左右矢印 14"/>
          <p:cNvSpPr/>
          <p:nvPr/>
        </p:nvSpPr>
        <p:spPr>
          <a:xfrm>
            <a:off x="464522" y="808693"/>
            <a:ext cx="4392488" cy="793925"/>
          </a:xfrm>
          <a:prstGeom prst="leftRightArrow">
            <a:avLst>
              <a:gd name="adj1" fmla="val 71643"/>
              <a:gd name="adj2" fmla="val 5000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運用技術者</a:t>
            </a:r>
            <a:endParaRPr lang="en-US" altLang="ja-JP" sz="2000" dirty="0" smtClean="0">
              <a:solidFill>
                <a:schemeClr val="bg1"/>
              </a:solidFill>
              <a:latin typeface="Meiryo" charset="-128"/>
              <a:ea typeface="Meiryo" charset="-128"/>
              <a:cs typeface="Meiryo" charset="-128"/>
            </a:endParaRPr>
          </a:p>
          <a:p>
            <a:pPr algn="ctr"/>
            <a:r>
              <a:rPr lang="en-US" altLang="ja-JP" sz="1000" dirty="0" smtClean="0">
                <a:solidFill>
                  <a:schemeClr val="bg1"/>
                </a:solidFill>
                <a:latin typeface="Meiryo" charset="-128"/>
                <a:ea typeface="Meiryo" charset="-128"/>
                <a:cs typeface="Meiryo" charset="-128"/>
              </a:rPr>
              <a:t>Operator / Operation Engineer</a:t>
            </a:r>
            <a:endParaRPr lang="ja-JP" altLang="en-US" sz="1000" dirty="0">
              <a:solidFill>
                <a:schemeClr val="bg1"/>
              </a:solidFill>
              <a:latin typeface="Meiryo" charset="-128"/>
              <a:ea typeface="Meiryo" charset="-128"/>
              <a:cs typeface="Meiryo" charset="-128"/>
            </a:endParaRPr>
          </a:p>
        </p:txBody>
      </p:sp>
      <p:sp>
        <p:nvSpPr>
          <p:cNvPr id="16" name="左右矢印 15"/>
          <p:cNvSpPr/>
          <p:nvPr/>
        </p:nvSpPr>
        <p:spPr>
          <a:xfrm>
            <a:off x="457200" y="5557546"/>
            <a:ext cx="8228656" cy="793925"/>
          </a:xfrm>
          <a:prstGeom prst="leftRightArrow">
            <a:avLst>
              <a:gd name="adj1" fmla="val 71643"/>
              <a:gd name="adj2" fmla="val 5000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chemeClr val="bg1"/>
                </a:solidFill>
                <a:latin typeface="Meiryo" charset="-128"/>
                <a:ea typeface="Meiryo" charset="-128"/>
                <a:cs typeface="Meiryo" charset="-128"/>
              </a:rPr>
              <a:t>SRE</a:t>
            </a:r>
          </a:p>
          <a:p>
            <a:pPr algn="ctr"/>
            <a:r>
              <a:rPr lang="en-US" altLang="ja-JP" sz="1000" dirty="0" smtClean="0">
                <a:solidFill>
                  <a:schemeClr val="bg1"/>
                </a:solidFill>
                <a:latin typeface="Meiryo" charset="-128"/>
                <a:ea typeface="Meiryo" charset="-128"/>
                <a:cs typeface="Meiryo" charset="-128"/>
              </a:rPr>
              <a:t>System Reliability Engineer</a:t>
            </a:r>
            <a:endParaRPr lang="ja-JP" altLang="en-US" sz="1000" dirty="0">
              <a:solidFill>
                <a:schemeClr val="bg1"/>
              </a:solidFill>
              <a:latin typeface="Meiryo" charset="-128"/>
              <a:ea typeface="Meiryo" charset="-128"/>
              <a:cs typeface="Meiryo" charset="-128"/>
            </a:endParaRPr>
          </a:p>
        </p:txBody>
      </p:sp>
      <p:sp>
        <p:nvSpPr>
          <p:cNvPr id="17" name="テキスト ボックス 16"/>
          <p:cNvSpPr txBox="1"/>
          <p:nvPr/>
        </p:nvSpPr>
        <p:spPr>
          <a:xfrm>
            <a:off x="716461" y="4356390"/>
            <a:ext cx="6215785" cy="338554"/>
          </a:xfrm>
          <a:prstGeom prst="rect">
            <a:avLst/>
          </a:prstGeom>
          <a:noFill/>
        </p:spPr>
        <p:txBody>
          <a:bodyPr wrap="square" rtlCol="0">
            <a:spAutoFit/>
          </a:bodyPr>
          <a:lstStyle/>
          <a:p>
            <a:r>
              <a:rPr kumimoji="1" lang="ja-JP" altLang="en-US" sz="1600" b="1" dirty="0" smtClean="0">
                <a:solidFill>
                  <a:schemeClr val="bg1"/>
                </a:solidFill>
                <a:latin typeface="Meiryo" charset="-128"/>
                <a:ea typeface="Meiryo" charset="-128"/>
                <a:cs typeface="Meiryo" charset="-128"/>
              </a:rPr>
              <a:t>組織</a:t>
            </a:r>
            <a:r>
              <a:rPr kumimoji="1" lang="ja-JP" altLang="en-US" sz="1600" b="1" smtClean="0">
                <a:solidFill>
                  <a:schemeClr val="bg1"/>
                </a:solidFill>
                <a:latin typeface="Meiryo" charset="-128"/>
                <a:ea typeface="Meiryo" charset="-128"/>
                <a:cs typeface="Meiryo" charset="-128"/>
              </a:rPr>
              <a:t>横断的なインフラ</a:t>
            </a:r>
            <a:r>
              <a:rPr kumimoji="1" lang="ja-JP" altLang="en-US" sz="1600" b="1" dirty="0" smtClean="0">
                <a:solidFill>
                  <a:schemeClr val="bg1"/>
                </a:solidFill>
                <a:latin typeface="Meiryo" charset="-128"/>
                <a:ea typeface="Meiryo" charset="-128"/>
                <a:cs typeface="Meiryo" charset="-128"/>
              </a:rPr>
              <a:t>整備</a:t>
            </a:r>
            <a:endParaRPr kumimoji="1" lang="ja-JP" altLang="en-US" sz="1600" b="1" dirty="0">
              <a:solidFill>
                <a:schemeClr val="bg1"/>
              </a:solidFill>
              <a:latin typeface="Meiryo" charset="-128"/>
              <a:ea typeface="Meiryo" charset="-128"/>
              <a:cs typeface="Meiryo" charset="-128"/>
            </a:endParaRPr>
          </a:p>
        </p:txBody>
      </p:sp>
      <p:sp>
        <p:nvSpPr>
          <p:cNvPr id="4" name="正方形/長方形 3"/>
          <p:cNvSpPr/>
          <p:nvPr/>
        </p:nvSpPr>
        <p:spPr>
          <a:xfrm>
            <a:off x="5844532" y="4498568"/>
            <a:ext cx="2681764" cy="830997"/>
          </a:xfrm>
          <a:prstGeom prst="rect">
            <a:avLst/>
          </a:prstGeom>
        </p:spPr>
        <p:txBody>
          <a:bodyPr wrap="square">
            <a:spAutoFit/>
          </a:bodyPr>
          <a:lstStyle/>
          <a:p>
            <a:pPr algn="r"/>
            <a:r>
              <a:rPr lang="ja-JP" altLang="en-US" sz="1600" b="1" dirty="0" smtClean="0">
                <a:solidFill>
                  <a:schemeClr val="bg1"/>
                </a:solidFill>
                <a:latin typeface="Meiryo" charset="-128"/>
                <a:ea typeface="Meiryo" charset="-128"/>
                <a:cs typeface="Meiryo" charset="-128"/>
              </a:rPr>
              <a:t>作</a:t>
            </a:r>
            <a:r>
              <a:rPr lang="ja-JP" altLang="en-US" sz="1600" b="1" dirty="0">
                <a:solidFill>
                  <a:schemeClr val="bg1"/>
                </a:solidFill>
                <a:latin typeface="Meiryo" charset="-128"/>
                <a:ea typeface="Meiryo" charset="-128"/>
                <a:cs typeface="Meiryo" charset="-128"/>
              </a:rPr>
              <a:t>業者</a:t>
            </a:r>
            <a:r>
              <a:rPr lang="ja-JP" altLang="en-US" sz="1200" dirty="0" smtClean="0">
                <a:solidFill>
                  <a:schemeClr val="bg1"/>
                </a:solidFill>
                <a:latin typeface="Meiryo" charset="-128"/>
                <a:ea typeface="Meiryo" charset="-128"/>
                <a:cs typeface="Meiryo" charset="-128"/>
              </a:rPr>
              <a:t>から</a:t>
            </a:r>
            <a:endParaRPr lang="en-US" altLang="ja-JP" sz="1200" dirty="0" smtClean="0">
              <a:solidFill>
                <a:schemeClr val="bg1"/>
              </a:solidFill>
              <a:latin typeface="Meiryo" charset="-128"/>
              <a:ea typeface="Meiryo" charset="-128"/>
              <a:cs typeface="Meiryo" charset="-128"/>
            </a:endParaRPr>
          </a:p>
          <a:p>
            <a:pPr algn="r"/>
            <a:r>
              <a:rPr lang="ja-JP" altLang="en-US" sz="1600" b="1" dirty="0" smtClean="0">
                <a:solidFill>
                  <a:schemeClr val="bg1"/>
                </a:solidFill>
                <a:latin typeface="Meiryo" charset="-128"/>
                <a:ea typeface="Meiryo" charset="-128"/>
                <a:cs typeface="Meiryo" charset="-128"/>
              </a:rPr>
              <a:t>ソフトウェアエンジニア</a:t>
            </a:r>
            <a:endParaRPr lang="en-US" altLang="ja-JP" sz="1600" b="1" dirty="0" smtClean="0">
              <a:solidFill>
                <a:schemeClr val="bg1"/>
              </a:solidFill>
              <a:latin typeface="Meiryo" charset="-128"/>
              <a:ea typeface="Meiryo" charset="-128"/>
              <a:cs typeface="Meiryo" charset="-128"/>
            </a:endParaRPr>
          </a:p>
          <a:p>
            <a:pPr algn="r"/>
            <a:r>
              <a:rPr lang="ja-JP" altLang="en-US" sz="1200" dirty="0" smtClean="0">
                <a:solidFill>
                  <a:schemeClr val="bg1"/>
                </a:solidFill>
                <a:latin typeface="Meiryo" charset="-128"/>
                <a:ea typeface="Meiryo" charset="-128"/>
                <a:cs typeface="Meiryo" charset="-128"/>
              </a:rPr>
              <a:t>への</a:t>
            </a:r>
            <a:r>
              <a:rPr lang="ja-JP" altLang="en-US" sz="1600" b="1" dirty="0" smtClean="0">
                <a:solidFill>
                  <a:schemeClr val="bg1"/>
                </a:solidFill>
                <a:latin typeface="Meiryo" charset="-128"/>
                <a:ea typeface="Meiryo" charset="-128"/>
                <a:cs typeface="Meiryo" charset="-128"/>
              </a:rPr>
              <a:t>変身！</a:t>
            </a:r>
            <a:r>
              <a:rPr lang="ja-JP" altLang="en-US" sz="1600" b="1" dirty="0">
                <a:solidFill>
                  <a:schemeClr val="bg1"/>
                </a:solidFill>
                <a:latin typeface="Meiryo" charset="-128"/>
                <a:ea typeface="Meiryo" charset="-128"/>
                <a:cs typeface="Meiryo" charset="-128"/>
              </a:rPr>
              <a:t>　</a:t>
            </a:r>
          </a:p>
        </p:txBody>
      </p:sp>
      <p:sp>
        <p:nvSpPr>
          <p:cNvPr id="18" name="正方形/長方形 17"/>
          <p:cNvSpPr/>
          <p:nvPr/>
        </p:nvSpPr>
        <p:spPr>
          <a:xfrm>
            <a:off x="5537294" y="6312164"/>
            <a:ext cx="3429390" cy="338554"/>
          </a:xfrm>
          <a:prstGeom prst="rect">
            <a:avLst/>
          </a:prstGeom>
        </p:spPr>
        <p:txBody>
          <a:bodyPr wrap="square">
            <a:spAutoFit/>
          </a:bodyPr>
          <a:lstStyle/>
          <a:p>
            <a:r>
              <a:rPr lang="en-US" altLang="ja-JP" sz="800" dirty="0"/>
              <a:t>http://</a:t>
            </a:r>
            <a:r>
              <a:rPr lang="en-US" altLang="ja-JP" sz="800" dirty="0" err="1"/>
              <a:t>japan.zdnet.com</a:t>
            </a:r>
            <a:r>
              <a:rPr lang="en-US" altLang="ja-JP" sz="800" dirty="0"/>
              <a:t>/article/35090649/</a:t>
            </a:r>
          </a:p>
          <a:p>
            <a:r>
              <a:rPr lang="ja-JP" altLang="en-US" sz="800" dirty="0" smtClean="0"/>
              <a:t>http</a:t>
            </a:r>
            <a:r>
              <a:rPr lang="ja-JP" altLang="en-US" sz="800" dirty="0"/>
              <a:t>://torumakabe.github.io/post/bookreview_site_reliability_engineering/</a:t>
            </a:r>
          </a:p>
        </p:txBody>
      </p:sp>
      <p:sp>
        <p:nvSpPr>
          <p:cNvPr id="19" name="テキスト ボックス 18"/>
          <p:cNvSpPr txBox="1"/>
          <p:nvPr/>
        </p:nvSpPr>
        <p:spPr>
          <a:xfrm>
            <a:off x="4689142" y="6351471"/>
            <a:ext cx="1005403" cy="215444"/>
          </a:xfrm>
          <a:prstGeom prst="rect">
            <a:avLst/>
          </a:prstGeom>
          <a:noFill/>
        </p:spPr>
        <p:txBody>
          <a:bodyPr wrap="none" rtlCol="0">
            <a:spAutoFit/>
          </a:bodyPr>
          <a:lstStyle/>
          <a:p>
            <a:r>
              <a:rPr kumimoji="1" lang="ja-JP" altLang="en-US" sz="800" dirty="0" smtClean="0">
                <a:latin typeface="Meiryo" charset="-128"/>
                <a:ea typeface="Meiryo" charset="-128"/>
                <a:cs typeface="Meiryo" charset="-128"/>
              </a:rPr>
              <a:t>参考に</a:t>
            </a:r>
            <a:r>
              <a:rPr kumimoji="1" lang="ja-JP" altLang="en-US" sz="800" smtClean="0">
                <a:latin typeface="Meiryo" charset="-128"/>
                <a:ea typeface="Meiryo" charset="-128"/>
                <a:cs typeface="Meiryo" charset="-128"/>
              </a:rPr>
              <a:t>なる記事：</a:t>
            </a:r>
            <a:endParaRPr kumimoji="1" lang="ja-JP" altLang="en-US" sz="800" dirty="0">
              <a:latin typeface="Meiryo" charset="-128"/>
              <a:ea typeface="Meiryo" charset="-128"/>
              <a:cs typeface="Meiryo" charset="-128"/>
            </a:endParaRPr>
          </a:p>
        </p:txBody>
      </p:sp>
    </p:spTree>
    <p:extLst>
      <p:ext uri="{BB962C8B-B14F-4D97-AF65-F5344CB8AC3E}">
        <p14:creationId xmlns:p14="http://schemas.microsoft.com/office/powerpoint/2010/main" val="584078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76835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153894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105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76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648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419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91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62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7338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5052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766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30480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8194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908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622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1336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9050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76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447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219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90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62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533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715000" y="320040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見かけ上</a:t>
              </a: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ホームベース 2"/>
            <p:cNvSpPr/>
            <p:nvPr/>
          </p:nvSpPr>
          <p:spPr bwMode="auto">
            <a:xfrm>
              <a:off x="3733800" y="4572000"/>
              <a:ext cx="18288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ホームベース 3"/>
            <p:cNvSpPr/>
            <p:nvPr/>
          </p:nvSpPr>
          <p:spPr bwMode="auto">
            <a:xfrm>
              <a:off x="2133600" y="4572000"/>
              <a:ext cx="18288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ホームベース 4"/>
            <p:cNvSpPr/>
            <p:nvPr/>
          </p:nvSpPr>
          <p:spPr bwMode="auto">
            <a:xfrm>
              <a:off x="533400" y="4572000"/>
              <a:ext cx="18288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6" name="図形グループ 55"/>
            <p:cNvGrpSpPr/>
            <p:nvPr/>
          </p:nvGrpSpPr>
          <p:grpSpPr>
            <a:xfrm>
              <a:off x="467544" y="5575850"/>
              <a:ext cx="304800" cy="609600"/>
              <a:chOff x="1381944" y="5118650"/>
              <a:chExt cx="304800" cy="609600"/>
            </a:xfrm>
          </p:grpSpPr>
          <p:sp>
            <p:nvSpPr>
              <p:cNvPr id="48" name="円/楕円 47"/>
              <p:cNvSpPr/>
              <p:nvPr/>
            </p:nvSpPr>
            <p:spPr bwMode="auto">
              <a:xfrm>
                <a:off x="1381944" y="511865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フローチャート: 論理積ゲート 48"/>
              <p:cNvSpPr/>
              <p:nvPr/>
            </p:nvSpPr>
            <p:spPr bwMode="auto">
              <a:xfrm rot="16200000">
                <a:off x="1381944" y="542345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5" name="図形グループ 54"/>
            <p:cNvGrpSpPr/>
            <p:nvPr/>
          </p:nvGrpSpPr>
          <p:grpSpPr>
            <a:xfrm>
              <a:off x="2220144" y="5575850"/>
              <a:ext cx="304800" cy="609600"/>
              <a:chOff x="3058344" y="5118650"/>
              <a:chExt cx="304800" cy="609600"/>
            </a:xfrm>
          </p:grpSpPr>
          <p:sp>
            <p:nvSpPr>
              <p:cNvPr id="50" name="円/楕円 49"/>
              <p:cNvSpPr/>
              <p:nvPr/>
            </p:nvSpPr>
            <p:spPr bwMode="auto">
              <a:xfrm>
                <a:off x="3058344" y="511865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フローチャート: 論理積ゲート 50"/>
              <p:cNvSpPr/>
              <p:nvPr/>
            </p:nvSpPr>
            <p:spPr bwMode="auto">
              <a:xfrm rot="16200000">
                <a:off x="3058344" y="542345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4" name="図形グループ 53"/>
            <p:cNvGrpSpPr/>
            <p:nvPr/>
          </p:nvGrpSpPr>
          <p:grpSpPr>
            <a:xfrm>
              <a:off x="3820344" y="5562600"/>
              <a:ext cx="304800" cy="609600"/>
              <a:chOff x="4658544" y="5105400"/>
              <a:chExt cx="304800" cy="609600"/>
            </a:xfrm>
          </p:grpSpPr>
          <p:sp>
            <p:nvSpPr>
              <p:cNvPr id="52" name="円/楕円 51"/>
              <p:cNvSpPr/>
              <p:nvPr/>
            </p:nvSpPr>
            <p:spPr bwMode="auto">
              <a:xfrm>
                <a:off x="4658544"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フローチャート: 論理積ゲート 52"/>
              <p:cNvSpPr/>
              <p:nvPr/>
            </p:nvSpPr>
            <p:spPr bwMode="auto">
              <a:xfrm rot="16200000">
                <a:off x="4658544"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67" name="直線矢印コネクタ 66"/>
            <p:cNvCxnSpPr>
              <a:endCxn id="48" idx="0"/>
            </p:cNvCxnSpPr>
            <p:nvPr/>
          </p:nvCxnSpPr>
          <p:spPr bwMode="auto">
            <a:xfrm>
              <a:off x="619944" y="504245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2372544" y="504245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3972744"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高価なコンピューター（物理資源）</a:t>
              </a:r>
            </a:p>
          </p:txBody>
        </p:sp>
        <p:sp>
          <p:nvSpPr>
            <p:cNvPr id="73" name="テキスト ボックス 72"/>
            <p:cNvSpPr txBox="1"/>
            <p:nvPr/>
          </p:nvSpPr>
          <p:spPr>
            <a:xfrm>
              <a:off x="6096000" y="4648200"/>
              <a:ext cx="2271125" cy="400110"/>
            </a:xfrm>
            <a:prstGeom prst="rect">
              <a:avLst/>
            </a:prstGeom>
            <a:noFill/>
          </p:spPr>
          <p:txBody>
            <a:bodyPr wrap="none" rtlCol="0">
              <a:spAutoFit/>
            </a:bodyPr>
            <a:lstStyle/>
            <a:p>
              <a:r>
                <a:rPr kumimoji="1" lang="ja-JP" altLang="en-US" sz="2000" dirty="0" smtClean="0">
                  <a:solidFill>
                    <a:srgbClr val="000090"/>
                  </a:solidFill>
                  <a:latin typeface="ＤＦＰ太丸ゴシック体"/>
                  <a:ea typeface="ＤＦＰ太丸ゴシック体"/>
                  <a:cs typeface="ＤＦＰ太丸ゴシック体"/>
                </a:rPr>
                <a:t>バッチ（</a:t>
              </a:r>
              <a:r>
                <a:rPr kumimoji="1" lang="en-US" altLang="ja-JP" sz="2000" dirty="0" smtClean="0">
                  <a:solidFill>
                    <a:srgbClr val="000090"/>
                  </a:solidFill>
                  <a:latin typeface="ＤＦＰ太丸ゴシック体"/>
                  <a:ea typeface="ＤＦＰ太丸ゴシック体"/>
                  <a:cs typeface="ＤＦＰ太丸ゴシック体"/>
                </a:rPr>
                <a:t>Batch</a:t>
              </a:r>
              <a:r>
                <a:rPr kumimoji="1" lang="ja-JP" altLang="en-US" sz="2000" dirty="0" smtClean="0">
                  <a:solidFill>
                    <a:srgbClr val="000090"/>
                  </a:solidFill>
                  <a:latin typeface="ＤＦＰ太丸ゴシック体"/>
                  <a:ea typeface="ＤＦＰ太丸ゴシック体"/>
                  <a:cs typeface="ＤＦＰ太丸ゴシック体"/>
                </a:rPr>
                <a:t>）</a:t>
              </a:r>
              <a:endParaRPr kumimoji="1" lang="ja-JP" altLang="en-US" sz="2000" dirty="0">
                <a:solidFill>
                  <a:srgbClr val="000090"/>
                </a:solidFill>
                <a:latin typeface="ＤＦＰ太丸ゴシック体"/>
                <a:ea typeface="ＤＦＰ太丸ゴシック体"/>
                <a:cs typeface="ＤＦＰ太丸ゴシック体"/>
              </a:endParaRPr>
            </a:p>
          </p:txBody>
        </p:sp>
        <p:sp>
          <p:nvSpPr>
            <p:cNvPr id="74" name="角丸四角形吹き出し 73"/>
            <p:cNvSpPr/>
            <p:nvPr/>
          </p:nvSpPr>
          <p:spPr bwMode="auto">
            <a:xfrm>
              <a:off x="5867400" y="5410200"/>
              <a:ext cx="2667000" cy="762000"/>
            </a:xfrm>
            <a:prstGeom prst="wedgeRoundRectCallout">
              <a:avLst>
                <a:gd name="adj1" fmla="val -78928"/>
                <a:gd name="adj2" fmla="val 3612"/>
                <a:gd name="adj3" fmla="val 16667"/>
              </a:avLst>
            </a:prstGeom>
            <a:solidFill>
              <a:schemeClr val="accent6">
                <a:lumMod val="20000"/>
                <a:lumOff val="80000"/>
              </a:schemeClr>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rgbClr val="800000"/>
                  </a:solidFill>
                  <a:latin typeface="Arial" charset="0"/>
                  <a:ea typeface="HG丸ｺﾞｼｯｸM-PRO" pitchFamily="50" charset="-128"/>
                </a:rPr>
                <a:t>前の処理が終わるまで</a:t>
              </a:r>
              <a:endParaRPr lang="en-US" altLang="ja-JP" sz="1800" dirty="0">
                <a:solidFill>
                  <a:srgbClr val="800000"/>
                </a:solidFill>
                <a:latin typeface="Arial" charset="0"/>
                <a:ea typeface="HG丸ｺﾞｼｯｸM-PRO" pitchFamily="50" charset="-128"/>
              </a:endParaRPr>
            </a:p>
            <a:p>
              <a:pPr algn="ctr">
                <a:spcBef>
                  <a:spcPts val="0"/>
                </a:spcBef>
              </a:pPr>
              <a:r>
                <a:rPr lang="ja-JP" altLang="en-US" sz="1800" dirty="0">
                  <a:solidFill>
                    <a:srgbClr val="800000"/>
                  </a:solidFill>
                  <a:latin typeface="Arial" charset="0"/>
                  <a:ea typeface="HG丸ｺﾞｼｯｸM-PRO" pitchFamily="50" charset="-128"/>
                </a:rPr>
                <a:t>待たなくてはならない</a:t>
              </a:r>
            </a:p>
          </p:txBody>
        </p:sp>
      </p:grpSp>
    </p:spTree>
    <p:extLst>
      <p:ext uri="{BB962C8B-B14F-4D97-AF65-F5344CB8AC3E}">
        <p14:creationId xmlns:p14="http://schemas.microsoft.com/office/powerpoint/2010/main" val="1646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 y="3352800"/>
            <a:ext cx="5029200" cy="2209800"/>
          </a:xfrm>
          <a:prstGeom prst="roundRect">
            <a:avLst>
              <a:gd name="adj" fmla="val 5747"/>
            </a:avLst>
          </a:prstGeom>
          <a:solidFill>
            <a:srgbClr val="996633">
              <a:alpha val="70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057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28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599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371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42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14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6855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4569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283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29997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7711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425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139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0853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8567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28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399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170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42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13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485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09471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4731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4751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666710" y="485238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000090"/>
                </a:solidFill>
                <a:latin typeface="HG丸ｺﾞｼｯｸM-PRO"/>
                <a:ea typeface="HG丸ｺﾞｼｯｸM-PRO"/>
                <a:cs typeface="HG丸ｺﾞｼｯｸM-PRO"/>
              </a:rPr>
              <a:t>“</a:t>
            </a:r>
            <a:r>
              <a:rPr lang="ja-JP" altLang="en-US" sz="1800" dirty="0">
                <a:solidFill>
                  <a:srgbClr val="000090"/>
                </a:solidFill>
                <a:latin typeface="HG丸ｺﾞｼｯｸM-PRO"/>
                <a:ea typeface="HG丸ｺﾞｼｯｸM-PRO"/>
                <a:cs typeface="HG丸ｺﾞｼｯｸM-PRO"/>
              </a:rPr>
              <a:t>見かけ上</a:t>
            </a:r>
            <a:r>
              <a:rPr lang="en-US" altLang="ja-JP" sz="1800" dirty="0" smtClean="0">
                <a:solidFill>
                  <a:srgbClr val="000090"/>
                </a:solidFill>
                <a:latin typeface="HG丸ｺﾞｼｯｸM-PRO"/>
                <a:ea typeface="HG丸ｺﾞｼｯｸM-PRO"/>
                <a:cs typeface="HG丸ｺﾞｼｯｸM-PRO"/>
              </a:rPr>
              <a:t>”</a:t>
            </a:r>
          </a:p>
          <a:p>
            <a:pPr algn="ctr">
              <a:spcBef>
                <a:spcPts val="0"/>
              </a:spcBef>
            </a:pPr>
            <a:r>
              <a:rPr lang="ja-JP" altLang="en-US" sz="1800" dirty="0" smtClean="0">
                <a:solidFill>
                  <a:srgbClr val="000090"/>
                </a:solidFill>
                <a:latin typeface="HG丸ｺﾞｼｯｸM-PRO"/>
                <a:ea typeface="HG丸ｺﾞｼｯｸM-PRO"/>
                <a:cs typeface="HG丸ｺﾞｼｯｸM-PRO"/>
              </a:rPr>
              <a:t>同時使用できる</a:t>
            </a:r>
            <a:endParaRPr lang="ja-JP" altLang="en-US" sz="1800" dirty="0">
              <a:solidFill>
                <a:srgbClr val="000090"/>
              </a:solidFill>
              <a:latin typeface="HG丸ｺﾞｼｯｸM-PRO"/>
              <a:ea typeface="HG丸ｺﾞｼｯｸM-PRO"/>
              <a:cs typeface="HG丸ｺﾞｼｯｸM-PRO"/>
            </a:endParaRPr>
          </a:p>
        </p:txBody>
      </p:sp>
      <p:sp>
        <p:nvSpPr>
          <p:cNvPr id="76" name="正方形/長方形 75"/>
          <p:cNvSpPr/>
          <p:nvPr/>
        </p:nvSpPr>
        <p:spPr bwMode="auto">
          <a:xfrm>
            <a:off x="485110" y="5638800"/>
            <a:ext cx="500129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6" name="角丸四角形吹き出し 85"/>
          <p:cNvSpPr/>
          <p:nvPr/>
        </p:nvSpPr>
        <p:spPr bwMode="auto">
          <a:xfrm>
            <a:off x="5867400" y="2514600"/>
            <a:ext cx="2667000" cy="990600"/>
          </a:xfrm>
          <a:prstGeom prst="wedgeRoundRectCallout">
            <a:avLst>
              <a:gd name="adj1" fmla="val -69880"/>
              <a:gd name="adj2" fmla="val 47201"/>
              <a:gd name="adj3" fmla="val 16667"/>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HG丸ｺﾞｼｯｸM-PRO"/>
                <a:ea typeface="HG丸ｺﾞｼｯｸM-PRO"/>
                <a:cs typeface="HG丸ｺﾞｼｯｸM-PRO"/>
              </a:rPr>
              <a:t>“</a:t>
            </a:r>
            <a:r>
              <a:rPr lang="ja-JP" altLang="en-US" sz="1800" dirty="0">
                <a:solidFill>
                  <a:srgbClr val="FFFFFF"/>
                </a:solidFill>
                <a:latin typeface="HG丸ｺﾞｼｯｸM-PRO"/>
                <a:ea typeface="HG丸ｺﾞｼｯｸM-PRO"/>
                <a:cs typeface="HG丸ｺﾞｼｯｸM-PRO"/>
              </a:rPr>
              <a:t>見かけ上</a:t>
            </a:r>
            <a:r>
              <a:rPr lang="en-US" altLang="ja-JP" sz="1800" dirty="0" smtClean="0">
                <a:solidFill>
                  <a:srgbClr val="FFFFFF"/>
                </a:solidFill>
                <a:latin typeface="HG丸ｺﾞｼｯｸM-PRO"/>
                <a:ea typeface="HG丸ｺﾞｼｯｸM-PRO"/>
                <a:cs typeface="HG丸ｺﾞｼｯｸM-PRO"/>
              </a:rPr>
              <a:t>”</a:t>
            </a:r>
          </a:p>
          <a:p>
            <a:pPr algn="ctr">
              <a:spcBef>
                <a:spcPts val="0"/>
              </a:spcBef>
            </a:pPr>
            <a:r>
              <a:rPr lang="ja-JP" altLang="en-US" sz="1800" dirty="0" smtClean="0">
                <a:solidFill>
                  <a:srgbClr val="FFFFFF"/>
                </a:solidFill>
                <a:latin typeface="HG丸ｺﾞｼｯｸM-PRO"/>
                <a:ea typeface="HG丸ｺﾞｼｯｸM-PRO"/>
                <a:cs typeface="HG丸ｺﾞｼｯｸM-PRO"/>
              </a:rPr>
              <a:t>別々の資源として</a:t>
            </a:r>
            <a:endParaRPr lang="en-US" altLang="ja-JP" sz="1800" dirty="0" smtClean="0">
              <a:solidFill>
                <a:srgbClr val="FFFFFF"/>
              </a:solidFill>
              <a:latin typeface="HG丸ｺﾞｼｯｸM-PRO"/>
              <a:ea typeface="HG丸ｺﾞｼｯｸM-PRO"/>
              <a:cs typeface="HG丸ｺﾞｼｯｸM-PRO"/>
            </a:endParaRPr>
          </a:p>
          <a:p>
            <a:pPr algn="ctr">
              <a:spcBef>
                <a:spcPts val="0"/>
              </a:spcBef>
            </a:pPr>
            <a:r>
              <a:rPr lang="ja-JP" altLang="en-US" sz="1800" dirty="0" smtClean="0">
                <a:solidFill>
                  <a:srgbClr val="FFFFFF"/>
                </a:solidFill>
                <a:latin typeface="HG丸ｺﾞｼｯｸM-PRO"/>
                <a:ea typeface="HG丸ｺﾞｼｯｸM-PRO"/>
                <a:cs typeface="HG丸ｺﾞｼｯｸM-PRO"/>
              </a:rPr>
              <a:t>使用できる</a:t>
            </a:r>
            <a:endParaRPr lang="ja-JP" altLang="en-US" sz="1800" dirty="0">
              <a:solidFill>
                <a:srgbClr val="FFFFFF"/>
              </a:solidFill>
              <a:latin typeface="HG丸ｺﾞｼｯｸM-PRO"/>
              <a:ea typeface="HG丸ｺﾞｼｯｸM-PRO"/>
              <a:cs typeface="HG丸ｺﾞｼｯｸM-PRO"/>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ＤＦＰ太丸ゴシック体"/>
                <a:ea typeface="ＤＦＰ太丸ゴシック体"/>
                <a:cs typeface="ＤＦＰ太丸ゴシック体"/>
              </a:rPr>
              <a:t>仮想化ソフトウェア</a:t>
            </a:r>
            <a:endParaRPr kumimoji="1" lang="ja-JP" altLang="en-US" sz="2800" dirty="0">
              <a:solidFill>
                <a:srgbClr val="FFFFFF"/>
              </a:solidFill>
              <a:latin typeface="ＤＦＰ太丸ゴシック体"/>
              <a:ea typeface="ＤＦＰ太丸ゴシック体"/>
              <a:cs typeface="ＤＦＰ太丸ゴシック体"/>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ＤＦＰ太丸ゴシック体"/>
                <a:ea typeface="ＤＦＰ太丸ゴシック体"/>
                <a:cs typeface="ＤＦＰ太丸ゴシック体"/>
              </a:rPr>
              <a:t>ハイパーバイザ </a:t>
            </a:r>
            <a:r>
              <a:rPr kumimoji="1" lang="en-US" altLang="ja-JP" sz="1600" dirty="0">
                <a:solidFill>
                  <a:srgbClr val="800000"/>
                </a:solidFill>
                <a:latin typeface="ＤＦＰ太丸ゴシック体"/>
                <a:ea typeface="ＤＦＰ太丸ゴシック体"/>
                <a:cs typeface="ＤＦＰ太丸ゴシック体"/>
              </a:rPr>
              <a:t>(</a:t>
            </a:r>
            <a:r>
              <a:rPr kumimoji="1" lang="en-US" altLang="ja-JP" sz="1600" dirty="0" smtClean="0">
                <a:solidFill>
                  <a:srgbClr val="800000"/>
                </a:solidFill>
                <a:latin typeface="ＤＦＰ太丸ゴシック体"/>
                <a:ea typeface="ＤＦＰ太丸ゴシック体"/>
                <a:cs typeface="ＤＦＰ太丸ゴシック体"/>
              </a:rPr>
              <a:t>hypervisor)</a:t>
            </a:r>
            <a:endParaRPr kumimoji="1" lang="ja-JP" altLang="en-US" sz="1600" dirty="0">
              <a:solidFill>
                <a:srgbClr val="80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3577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25467</TotalTime>
  <Words>8248</Words>
  <Application>Microsoft Macintosh PowerPoint</Application>
  <PresentationFormat>画面に合わせる (4:3)</PresentationFormat>
  <Paragraphs>1613</Paragraphs>
  <Slides>53</Slides>
  <Notes>32</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53</vt:i4>
      </vt:variant>
    </vt:vector>
  </HeadingPairs>
  <TitlesOfParts>
    <vt:vector size="70" baseType="lpstr">
      <vt:lpstr>American Typewriter</vt:lpstr>
      <vt:lpstr>Arial</vt:lpstr>
      <vt:lpstr>Arial Black</vt:lpstr>
      <vt:lpstr>Avenir Black</vt:lpstr>
      <vt:lpstr>Calibri</vt:lpstr>
      <vt:lpstr>ＤＦＰ太丸ゴシック体</vt:lpstr>
      <vt:lpstr>HGP創英角ｺﾞｼｯｸUB</vt:lpstr>
      <vt:lpstr>HG丸ｺﾞｼｯｸM-PRO</vt:lpstr>
      <vt:lpstr>Hiragino Kaku Gothic Pro W6</vt:lpstr>
      <vt:lpstr>Hiragino Kaku Gothic Std W8</vt:lpstr>
      <vt:lpstr>Hiragino Kaku Gothic StdN W8</vt:lpstr>
      <vt:lpstr>Meiryo</vt:lpstr>
      <vt:lpstr>ＭＳ Ｐゴシック</vt:lpstr>
      <vt:lpstr>Sathu</vt:lpstr>
      <vt:lpstr>Wingdings</vt:lpstr>
      <vt:lpstr>メイリオ</vt:lpstr>
      <vt:lpstr>NC標準テンプレート</vt:lpstr>
      <vt:lpstr>システムインフラと仮想化／SDI Infrastructure &amp; Virtualization/Software-Defined Infrastructure</vt:lpstr>
      <vt:lpstr>PowerPoint プレゼンテーション</vt:lpstr>
      <vt:lpstr>情報システムの構造</vt:lpstr>
      <vt:lpstr>PowerPoint プレゼンテーション</vt:lpstr>
      <vt:lpstr>PowerPoint プレゼンテーション</vt:lpstr>
      <vt:lpstr>「仮想化」の本当の意味</vt:lpstr>
      <vt:lpstr>仮想化の3つのタイプ</vt:lpstr>
      <vt:lpstr>仮想化の誕生(1)　コンピューターを共同利用する技術</vt:lpstr>
      <vt:lpstr>仮想化の誕生(2) コンピューターを共同利用する技術</vt:lpstr>
      <vt:lpstr>利用形態の歴史的変遷</vt:lpstr>
      <vt:lpstr>PowerPoint プレゼンテーション</vt:lpstr>
      <vt:lpstr>SDI（Software-Defined Infrastructure）/物理システム </vt:lpstr>
      <vt:lpstr>SDI（Software-Defined Infrastructure）/仮想システム </vt:lpstr>
      <vt:lpstr>SDI（Software-Defined Infrastructure） </vt:lpstr>
      <vt:lpstr>SDI／仮想化されたシステムの構成</vt:lpstr>
      <vt:lpstr>SDI（Software-Defined Infrastructure） </vt:lpstr>
      <vt:lpstr>SDI（Software-Defined Infrastructure）/全体の仕組み </vt:lpstr>
      <vt:lpstr>SDI（Software-Defined Infrastructure）/SDIとIaaS </vt:lpstr>
      <vt:lpstr>SDI（Software-Defined Infrastructure）/製品とサービス </vt:lpstr>
      <vt:lpstr>PowerPoint プレゼンテーション</vt:lpstr>
      <vt:lpstr>Infrastructure as Code</vt:lpstr>
      <vt:lpstr>Infrastructure as Code</vt:lpstr>
      <vt:lpstr>Infrastructure as Code</vt:lpstr>
      <vt:lpstr>Infractracture as Codeの特徴（１）</vt:lpstr>
      <vt:lpstr>Infractracture as Codeの特徴（２）</vt:lpstr>
      <vt:lpstr>Infrastructure as Codeを実現するソフトウェア</vt:lpstr>
      <vt:lpstr>PowerPoint プレゼンテーション</vt:lpstr>
      <vt:lpstr>仮想化の種類(システム資源の構成要素から考える)</vt:lpstr>
      <vt:lpstr>サーバー仮想化</vt:lpstr>
      <vt:lpstr>コンテナ型仮想化</vt:lpstr>
      <vt:lpstr>コンテナとDocker</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サーバー仮想化による３つのメリット</vt:lpstr>
      <vt:lpstr>PowerPoint プレゼンテーション</vt:lpstr>
      <vt:lpstr>統合システムの分類</vt:lpstr>
      <vt:lpstr>コンバージド・システムとハイパーコンバージド・システム</vt:lpstr>
      <vt:lpstr>ハイパーコンバージドの仕組みと特徴</vt:lpstr>
      <vt:lpstr>ハイパーコンバージドの仕組みと特徴</vt:lpstr>
      <vt:lpstr>コンバージド・システムとハイパーコンバージド・システム</vt:lpstr>
      <vt:lpstr>コンバージド・システムとハイパーコンバージド・システム</vt:lpstr>
      <vt:lpstr>【参考】コンバージド・システムの国内市場と定義</vt:lpstr>
      <vt:lpstr>運用技術者からSREへ</vt:lpstr>
      <vt:lpstr>PowerPoint プレゼンテーション</vt:lpstr>
    </vt:vector>
  </TitlesOfParts>
  <Company>NetCommerce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857</cp:revision>
  <cp:lastPrinted>2016-03-03T01:04:41Z</cp:lastPrinted>
  <dcterms:created xsi:type="dcterms:W3CDTF">2014-04-30T01:58:06Z</dcterms:created>
  <dcterms:modified xsi:type="dcterms:W3CDTF">2016-10-21T04:04:00Z</dcterms:modified>
</cp:coreProperties>
</file>